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heme/theme2.xml" ContentType="application/vnd.openxmlformats-officedocument.theme+xml"/>
  <Override PartName="/ppt/tags/tag5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4"/>
  </p:sldMasterIdLst>
  <p:notesMasterIdLst>
    <p:notesMasterId r:id="rId36"/>
  </p:notesMasterIdLst>
  <p:sldIdLst>
    <p:sldId id="2145707693" r:id="rId5"/>
    <p:sldId id="2147377284" r:id="rId6"/>
    <p:sldId id="2145707763" r:id="rId7"/>
    <p:sldId id="2147377285" r:id="rId8"/>
    <p:sldId id="2147377286" r:id="rId9"/>
    <p:sldId id="2145707766" r:id="rId10"/>
    <p:sldId id="2145707762" r:id="rId11"/>
    <p:sldId id="2147377324" r:id="rId12"/>
    <p:sldId id="2145707768" r:id="rId13"/>
    <p:sldId id="2147377341" r:id="rId14"/>
    <p:sldId id="2147377325" r:id="rId15"/>
    <p:sldId id="2145707793" r:id="rId16"/>
    <p:sldId id="2147377253" r:id="rId17"/>
    <p:sldId id="2147377193" r:id="rId18"/>
    <p:sldId id="2147377316" r:id="rId19"/>
    <p:sldId id="3879" r:id="rId20"/>
    <p:sldId id="2147377319" r:id="rId21"/>
    <p:sldId id="2147377337" r:id="rId22"/>
    <p:sldId id="2145707739" r:id="rId23"/>
    <p:sldId id="2147377336" r:id="rId24"/>
    <p:sldId id="2147377192" r:id="rId25"/>
    <p:sldId id="2147377210" r:id="rId26"/>
    <p:sldId id="2145707742" r:id="rId27"/>
    <p:sldId id="2145707743" r:id="rId28"/>
    <p:sldId id="2147377194" r:id="rId29"/>
    <p:sldId id="2147377230" r:id="rId30"/>
    <p:sldId id="2147377275" r:id="rId31"/>
    <p:sldId id="2147377206" r:id="rId32"/>
    <p:sldId id="2147377273" r:id="rId33"/>
    <p:sldId id="2147377274" r:id="rId34"/>
    <p:sldId id="214737727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7C1542F-0FAA-4697-827D-90BEE1CA2EA6}">
          <p14:sldIdLst>
            <p14:sldId id="2145707693"/>
          </p14:sldIdLst>
        </p14:section>
        <p14:section name="Introduction" id="{7039C7AE-0095-4024-BA6F-23AD5FF1D6DF}">
          <p14:sldIdLst>
            <p14:sldId id="2147377284"/>
            <p14:sldId id="2145707763"/>
          </p14:sldIdLst>
        </p14:section>
        <p14:section name="Refresher: Flexible Services and Specialized CSP Background and Context" id="{A60F6A68-D4C8-4A9A-92E8-898B4A250185}">
          <p14:sldIdLst>
            <p14:sldId id="2147377285"/>
            <p14:sldId id="2147377286"/>
            <p14:sldId id="2145707766"/>
            <p14:sldId id="2145707762"/>
          </p14:sldIdLst>
        </p14:section>
        <p14:section name="Overview of the Anticipated HRSN Framework of Services" id="{E4741408-021A-4F0B-9F32-787D0312A556}">
          <p14:sldIdLst>
            <p14:sldId id="2147377324"/>
            <p14:sldId id="2145707768"/>
            <p14:sldId id="2147377341"/>
            <p14:sldId id="2147377325"/>
            <p14:sldId id="2145707793"/>
            <p14:sldId id="2147377253"/>
          </p14:sldIdLst>
        </p14:section>
        <p14:section name="Overview of MassHealth Accountable Care Organizations and Payment Arrangements" id="{EB39B9A8-1645-4475-9A93-6E4AA5DC95A6}">
          <p14:sldIdLst>
            <p14:sldId id="2147377193"/>
            <p14:sldId id="2147377316"/>
            <p14:sldId id="3879"/>
            <p14:sldId id="2147377319"/>
            <p14:sldId id="2147377337"/>
            <p14:sldId id="2145707739"/>
            <p14:sldId id="2147377336"/>
          </p14:sldIdLst>
        </p14:section>
        <p14:section name="How HRSN Services Fit Into Managed Care" id="{7E830CE4-C3E1-411B-BFA0-00F2BF2D8198}">
          <p14:sldIdLst>
            <p14:sldId id="2147377192"/>
            <p14:sldId id="2147377210"/>
            <p14:sldId id="2145707742"/>
            <p14:sldId id="2145707743"/>
          </p14:sldIdLst>
        </p14:section>
        <p14:section name="Key Programmatic Updates" id="{838DBDE8-82CF-4D58-A3B3-371DC3B98A4C}">
          <p14:sldIdLst>
            <p14:sldId id="2147377194"/>
            <p14:sldId id="2147377230"/>
            <p14:sldId id="2147377275"/>
            <p14:sldId id="2147377206"/>
          </p14:sldIdLst>
        </p14:section>
        <p14:section name="Next Steps" id="{99D9C7BC-93D1-41E6-93F9-C71E06084C7E}">
          <p14:sldIdLst>
            <p14:sldId id="2147377273"/>
            <p14:sldId id="2147377274"/>
          </p14:sldIdLst>
        </p14:section>
        <p14:section name="Question and Answer" id="{B7FF761C-F48D-4A25-8035-E1DFC7FF0664}">
          <p14:sldIdLst>
            <p14:sldId id="214737727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3A50D-F0D8-D4BB-7457-E83DC4FAA6BC}" name="Tharpe, Josh" initials="TJ" userId="S::jtharpe@deloitte.com::eb10f08f-e27c-4f47-bf45-a7e7c1fcb1e7" providerId="AD"/>
  <p188:author id="{B92A3D0E-58AD-04E3-A32B-28F143E41968}" name="Stephanie Buckler" initials="SB" userId="S::stephanie.buckler@mass.gov::70fdc332-0d55-4262-80fc-52b1a9b02390" providerId="AD"/>
  <p188:author id="{8BCC3010-D752-3C46-7DC7-E6EB8D5D6342}" name="Petrik, Brittanee L. (EHS)" initials="PBL(" userId="S::Brittanee.L.Petrik@mass.gov::6c6e3b48-8079-49cd-ae49-1a4102f652ff" providerId="AD"/>
  <p188:author id="{05C39510-00E2-3CBE-C594-5DFFE2CDA924}" name="Allison Rich" initials="AR" userId="S::Allison.Rich@mass.gov::eb9798a8-11b9-4654-bfa4-479eb56b23d5" providerId="AD"/>
  <p188:author id="{8AF77D33-DB70-F6BB-097B-FB28EC92E6EA}" name="Barton, Julie (EHS)" initials="B(" userId="S::julie.barton@mass.gov::80cd9b17-f2b6-4171-8503-79d1d09be962" providerId="AD"/>
  <p188:author id="{AB744F3A-58CC-63B4-F3E5-D051E55DFB2E}" name="Duggal, Sonali (EHS)" initials="D(" userId="S::sonali.duggal@mass.gov::13fcbdb1-2a2e-4f86-b655-2da7b008d05f" providerId="AD"/>
  <p188:author id="{98CB583F-DF96-1CE3-C1B2-428FEC2646DF}" name="Norcross, Aliza (EHS)" initials="AN" userId="S::Aliza.Norcross2@mass.gov::0b008f45-0aa8-4e04-8353-ffc5b0b90624" providerId="AD"/>
  <p188:author id="{9574DE4A-6065-B919-EAD5-414B839B71CC}" name="Erard, Grace" initials="EG" userId="S::grerard_deloitte.com#ext#@massgov.onmicrosoft.com::f600d70c-fecb-4853-a0e5-c8fc7f698057" providerId="AD"/>
  <p188:author id="{6E79FF4E-59E7-B800-38DB-F8DBC9C4926D}" name="Farlow, Martha (EHS)" initials="F(" userId="S::martha.farlow@mass.gov::4edb9da1-403c-4bb5-a368-317b2388ff7b" providerId="AD"/>
  <p188:author id="{C8417953-778B-C3E4-EC5F-E93EAE74E2FB}" name="Sing, Gary (EHS)" initials="GS" userId="Sing, Gary (EHS)" providerId="None"/>
  <p188:author id="{E874F55A-8AE6-DC32-61B9-A2AFA325A3AA}" name="Jona, Vered (EHS)" initials="VJ" userId="S::vered.jona@mass.gov::82a30348-5009-4405-a4e4-1e0ed7178188" providerId="AD"/>
  <p188:author id="{9F10005F-2D32-B923-74D5-3840DA20C8DC}" name="Kurtz, Caroline" initials="KC" userId="S::ckurtz@deloitte.com::776cca6b-f6e8-4bfb-9cb9-2746003edbee" providerId="AD"/>
  <p188:author id="{9429EF5F-2045-9084-DC46-65742596B529}" name="Erard, Grace" initials="EG" userId="S::grerard@deloitte.com::2b8a13f6-81e1-4959-b5d2-80df3ba6a7c6" providerId="AD"/>
  <p188:author id="{1480448E-761C-3957-7BFE-E2695835478A}" name="Cooper, Emily (ELD)" initials="C(" userId="S::emily.cooper@mass.gov::5d740a0b-2802-48fe-9ec1-c67c3b4a2340" providerId="AD"/>
  <p188:author id="{83850597-0785-8704-B564-EE96FAD17415}" name="Tharpe, Josh" initials="TJ" userId="S::jtharpe_deloitte.com#ext#@massgov.onmicrosoft.com::5155aee8-d5dc-4af4-ac2a-cf3e6e32a702" providerId="AD"/>
  <p188:author id="{1869A8A3-60AC-70F9-1079-992C75F48813}" name="Sing, Gary (EHS)" initials="S(" userId="S::gary.sing@mass.gov::781aceea-acb0-4ee9-b9ba-0ea9964e840a" providerId="AD"/>
  <p188:author id="{E641A8A6-D8F6-A1D1-10C2-027AE3B5C59B}" name="Erard, Grace (EHS)" initials="E(" userId="S::grace.erard@mass.gov::25c75080-e3b2-4e7c-a668-7fd8fdfcd525" providerId="AD"/>
  <p188:author id="{ED1CE5C8-31D5-6A67-B3B9-3788F720A0FD}" name="Dunham, Emilia (EHS)" initials="D(" userId="S::emilia.e.dunham@mass.gov::566d752c-586d-4f9f-8c4c-ab6537113f25" providerId="AD"/>
  <p188:author id="{9FF9F2D7-5833-197B-EB0E-CAD0049DAE8D}" name="Rich, Allison (EHS)" initials="R(" userId="S::allison.rich@mass.gov::eb9798a8-11b9-4654-bfa4-479eb56b23d5" providerId="AD"/>
  <p188:author id="{9DBDCCFB-2EB9-3A6E-4189-A5917337E990}" name="Bowman, Jessica A. (EHS)" initials="BJA(" userId="S::Jessica.A.Bowman@mass.gov::62522548-8cb8-4c91-bfaa-3c014df85062" providerId="AD"/>
  <p188:author id="{F8F178FC-33B0-4AC2-DFDC-5DEE216E472D}" name="Schwarz, Ryan (EHS)" initials="RS" userId="S::Ryan.Schwarz@mass.gov::c325b500-694a-48a8-89ce-eeeddcff051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rard, Grace" initials="EG" lastIdx="6" clrIdx="0">
    <p:extLst>
      <p:ext uri="{19B8F6BF-5375-455C-9EA6-DF929625EA0E}">
        <p15:presenceInfo xmlns:p15="http://schemas.microsoft.com/office/powerpoint/2012/main" userId="S::grerard@deloitte.com::2b8a13f6-81e1-4959-b5d2-80df3ba6a7c6" providerId="AD"/>
      </p:ext>
    </p:extLst>
  </p:cmAuthor>
  <p:cmAuthor id="2" name="Kurtz, Caroline" initials="KC" lastIdx="8" clrIdx="1">
    <p:extLst>
      <p:ext uri="{19B8F6BF-5375-455C-9EA6-DF929625EA0E}">
        <p15:presenceInfo xmlns:p15="http://schemas.microsoft.com/office/powerpoint/2012/main" userId="S::ckurtz@deloitte.com::776cca6b-f6e8-4bfb-9cb9-2746003edbe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A8FF"/>
    <a:srgbClr val="4FB94F"/>
    <a:srgbClr val="14396B"/>
    <a:srgbClr val="002960"/>
    <a:srgbClr val="D9D9D9"/>
    <a:srgbClr val="388E38"/>
    <a:srgbClr val="00B050"/>
    <a:srgbClr val="FFFFFF"/>
    <a:srgbClr val="52525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F94B57-054E-4516-820A-A3F3875D3CBA}" v="4927" dt="2023-11-15T20:04:40.107"/>
    <p1510:client id="{992ABC9D-87AB-BE05-99C1-955F8DE43B8F}" v="37" dt="2023-11-15T20:58:11.778"/>
    <p1510:client id="{AE0E6304-314D-48B8-BE1E-3A72D29B7431}" v="4" vWet="6" dt="2023-11-16T18:47:39.482"/>
    <p1510:client id="{D7628049-CD2C-495F-8B6F-A0DB87BC4257}" v="690" dt="2023-11-16T23:25:03.548"/>
    <p1510:client id="{F82F2F74-6E97-40EC-A784-71B2A3AD54BF}" v="2863" vWet="2867" dt="2023-11-16T18:47:52.7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FA1D7D-E0B1-4460-8CC8-477286A2D516}" type="datetimeFigureOut">
              <a:rPr lang="en-US" smtClean="0"/>
              <a:t>11/16/2023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D74AF0-38D6-4D96-8F19-BC0D1AA75C48}" type="slidenum">
              <a:rPr lang="en-US" smtClean="0"/>
              <a:t>‹#›</a:t>
            </a:fld>
            <a:endParaRPr lang="en-US"/>
          </a:p>
        </p:txBody>
      </p:sp>
    </p:spTree>
    <p:extLst>
      <p:ext uri="{BB962C8B-B14F-4D97-AF65-F5344CB8AC3E}">
        <p14:creationId xmlns:p14="http://schemas.microsoft.com/office/powerpoint/2010/main" val="1544600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ma-dsrip-ta.com/wp-content/uploads/2022/03/Learning-Collaborative-Lessons-Learned-Final.pdf"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www.medicaid.gov/medicaid/managed-care/index.html"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F84B3C-7B39-4C69-83FC-DE0AF9A1408C}" type="slidenum">
              <a:rPr lang="en-US" smtClean="0"/>
              <a:t>2</a:t>
            </a:fld>
            <a:endParaRPr lang="en-US"/>
          </a:p>
        </p:txBody>
      </p:sp>
    </p:spTree>
    <p:extLst>
      <p:ext uri="{BB962C8B-B14F-4D97-AF65-F5344CB8AC3E}">
        <p14:creationId xmlns:p14="http://schemas.microsoft.com/office/powerpoint/2010/main" val="297705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Emily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5731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 </a:t>
            </a:r>
            <a:r>
              <a:rPr lang="en-US"/>
              <a:t>Sources to provide </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kern="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https://www.medicaid.gov/medicaid/managed-care/index.html</a:t>
            </a:r>
            <a:endParaRPr lang="en-US" sz="1200" kern="0">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kern="0" err="1">
                <a:latin typeface="Arial" panose="020B0604020202020204" pitchFamily="34" charset="0"/>
                <a:cs typeface="Arial" panose="020B0604020202020204" pitchFamily="34" charset="0"/>
              </a:rPr>
              <a:t>Masshealth</a:t>
            </a:r>
            <a:r>
              <a:rPr lang="en-US" sz="1200" kern="0">
                <a:latin typeface="Arial" panose="020B0604020202020204" pitchFamily="34" charset="0"/>
                <a:cs typeface="Arial" panose="020B0604020202020204" pitchFamily="34" charset="0"/>
              </a:rPr>
              <a:t> 101 deck</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a:hlinkClick r:id="rId3"/>
              </a:rPr>
              <a:t> </a:t>
            </a:r>
            <a:r>
              <a:rPr lang="en-US"/>
              <a:t>https://www.mass.gov/guides/payment-care-delivery-innovation-pcdi-for-providers#-health-plan-options-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5"/>
          </p:nvPr>
        </p:nvSpPr>
        <p:spPr/>
        <p:txBody>
          <a:bodyPr/>
          <a:lstStyle/>
          <a:p>
            <a:fld id="{4CD74AF0-38D6-4D96-8F19-BC0D1AA75C48}" type="slidenum">
              <a:rPr lang="en-US" smtClean="0"/>
              <a:t>15</a:t>
            </a:fld>
            <a:endParaRPr lang="en-US"/>
          </a:p>
        </p:txBody>
      </p:sp>
    </p:spTree>
    <p:extLst>
      <p:ext uri="{BB962C8B-B14F-4D97-AF65-F5344CB8AC3E}">
        <p14:creationId xmlns:p14="http://schemas.microsoft.com/office/powerpoint/2010/main" val="2477061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a:latin typeface="+mn-lt"/>
              </a:rPr>
              <a:t>Capitation payment: </a:t>
            </a:r>
            <a:r>
              <a:rPr lang="en-US" sz="1200" b="0" i="1">
                <a:latin typeface="+mn-lt"/>
              </a:rPr>
              <a:t>A predictable, upfront, set amount of money paid to a health plan to cover the predicted cost of all or some of the services for their members over a certain period of time.</a:t>
            </a:r>
          </a:p>
          <a:p>
            <a:endParaRPr lang="en-US"/>
          </a:p>
        </p:txBody>
      </p:sp>
      <p:sp>
        <p:nvSpPr>
          <p:cNvPr id="4" name="Slide Number Placeholder 3"/>
          <p:cNvSpPr>
            <a:spLocks noGrp="1"/>
          </p:cNvSpPr>
          <p:nvPr>
            <p:ph type="sldNum" sz="quarter" idx="5"/>
          </p:nvPr>
        </p:nvSpPr>
        <p:spPr/>
        <p:txBody>
          <a:bodyPr/>
          <a:lstStyle/>
          <a:p>
            <a:fld id="{4CD74AF0-38D6-4D96-8F19-BC0D1AA75C48}" type="slidenum">
              <a:rPr lang="en-US" smtClean="0"/>
              <a:t>16</a:t>
            </a:fld>
            <a:endParaRPr lang="en-US"/>
          </a:p>
        </p:txBody>
      </p:sp>
    </p:spTree>
    <p:extLst>
      <p:ext uri="{BB962C8B-B14F-4D97-AF65-F5344CB8AC3E}">
        <p14:creationId xmlns:p14="http://schemas.microsoft.com/office/powerpoint/2010/main" val="10821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on Slide Animations: The payment arrangement for PCACOs on the right section of the slide does not appear when the slides are initially advanced but will appear when the slide is clicked forward. The presenter will verbally cue when to click and display the PCACO payment arrangement.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7849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on Slide Animations: The payment arrangement for PCACOs on the right section of the slide does not appear when the slides are initially advanced but will appear when the slide is clicked forward. The presenter will verbally cue when to click and display the PCACO payment arrangement. </a:t>
            </a:r>
          </a:p>
        </p:txBody>
      </p:sp>
      <p:sp>
        <p:nvSpPr>
          <p:cNvPr id="4" name="Slide Number Placeholder 3"/>
          <p:cNvSpPr>
            <a:spLocks noGrp="1"/>
          </p:cNvSpPr>
          <p:nvPr>
            <p:ph type="sldNum" sz="quarter" idx="5"/>
          </p:nvPr>
        </p:nvSpPr>
        <p:spPr/>
        <p:txBody>
          <a:bodyPr/>
          <a:lstStyle/>
          <a:p>
            <a:fld id="{95B038B7-250A-4688-96C0-501842FC925D}" type="slidenum">
              <a:rPr lang="en-US" smtClean="0"/>
              <a:t>18</a:t>
            </a:fld>
            <a:endParaRPr lang="en-US"/>
          </a:p>
        </p:txBody>
      </p:sp>
    </p:spTree>
    <p:extLst>
      <p:ext uri="{BB962C8B-B14F-4D97-AF65-F5344CB8AC3E}">
        <p14:creationId xmlns:p14="http://schemas.microsoft.com/office/powerpoint/2010/main" val="3909243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4124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F84B3C-7B39-4C69-83FC-DE0AF9A1408C}" type="slidenum">
              <a:rPr lang="en-US" smtClean="0"/>
              <a:t>22</a:t>
            </a:fld>
            <a:endParaRPr lang="en-US"/>
          </a:p>
        </p:txBody>
      </p:sp>
    </p:spTree>
    <p:extLst>
      <p:ext uri="{BB962C8B-B14F-4D97-AF65-F5344CB8AC3E}">
        <p14:creationId xmlns:p14="http://schemas.microsoft.com/office/powerpoint/2010/main" val="917121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on Slide Animations: There is a section on HRSN Supplemental Services on the bottom half of the slide that does not appear when the slide is immediately advanced but will appear when the slide is clicked forward. The HRSN Supplemental Services payment flow arrows appear through a series of clicks, starting with add-on payments for supplemental services, claims, claims-based payments, and then encounter data. Next, a call-out box detailing that supplemental services costs are reconciled annually to add-on payments will appear along with a note towards the bottom right section of the slide. The presenter will provide verbal cues to advance across the slide animations.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731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Note on Slide Animations: There is a section on HRSN Supplemental Services on the bottom half of the slide that does not appear when the slide is immediately advanced but will appear when the slide is clicked forward. The HRSN Supplemental Services payment flow arrows appear through a series of clicks, starting with add-on payments for supplemental services, a callout box specifying that MBHP will bear nominal risk for these add-on payments for supplemental services, and an additional callout box on the bottom right of the slide that specifies that MBHP and PCACOs need to coordinate closely to align on roles and responsibilities. Next, arrows for claims (+ a callout box specifies that HRSN Providers enroll with MBHP), claims-based payments, and encounter data will appear. Then, a call-out box detailing that supplemental services costs are reconciled with PCACOs through separate TCOC reconciliation along with a note towards the middle right section of the slide will appear. The presenter will provide verbal cues to advance across the slide animations. </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3478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1000"/>
              </a:spcAft>
            </a:pPr>
            <a:r>
              <a:rPr lang="en-US" sz="1800">
                <a:effectLst/>
                <a:latin typeface="Times New Roman" panose="02020603050405020304" pitchFamily="18" charset="0"/>
                <a:ea typeface="Calibri" panose="020F0502020204030204" pitchFamily="34" charset="0"/>
                <a:cs typeface="Arial" panose="020B0604020202020204" pitchFamily="34" charset="0"/>
              </a:rPr>
              <a:t>SSIWG will include </a:t>
            </a:r>
            <a:r>
              <a:rPr lang="en-US" sz="1800">
                <a:effectLst/>
                <a:latin typeface="Times New Roman" panose="02020603050405020304" pitchFamily="18" charset="0"/>
                <a:ea typeface="Calibri" panose="020F0502020204030204" pitchFamily="34" charset="0"/>
              </a:rPr>
              <a:t>individuals with diverse professional and personal backgrounds and who have expertise in social determinants of health</a:t>
            </a:r>
            <a:r>
              <a:rPr lang="en-US" sz="1800">
                <a:effectLst/>
                <a:latin typeface="Calibri" panose="020F0502020204030204" pitchFamily="34" charset="0"/>
                <a:ea typeface="Calibri" panose="020F0502020204030204" pitchFamily="34" charset="0"/>
                <a:cs typeface="Arial" panose="020B0604020202020204" pitchFamily="34" charset="0"/>
              </a:rPr>
              <a:t>  </a:t>
            </a:r>
            <a:r>
              <a:rPr lang="en-US" sz="1800">
                <a:effectLst/>
                <a:latin typeface="Times New Roman" panose="02020603050405020304" pitchFamily="18" charset="0"/>
                <a:ea typeface="Calibri" panose="020F0502020204030204" pitchFamily="34" charset="0"/>
              </a:rPr>
              <a:t>/HRSNs, clinical and population health, and the MassHealth healthcare system</a:t>
            </a:r>
            <a:r>
              <a:rPr lang="en-US" sz="2800">
                <a:effectLst/>
              </a:rPr>
              <a:t> </a:t>
            </a:r>
            <a:r>
              <a:rPr lang="en-US" sz="1800">
                <a:effectLst/>
                <a:latin typeface="Calibri" panose="020F0502020204030204" pitchFamily="34" charset="0"/>
                <a:ea typeface="Calibri" panose="020F0502020204030204" pitchFamily="34" charset="0"/>
                <a:cs typeface="Arial" panose="020B0604020202020204" pitchFamily="34" charset="0"/>
              </a:rPr>
              <a:t> Consider making the connection between HRSNs and SDOH above so you don't need to do so here. </a:t>
            </a:r>
          </a:p>
          <a:p>
            <a:pPr marL="0" marR="0">
              <a:spcBef>
                <a:spcPts val="0"/>
              </a:spcBef>
              <a:spcAft>
                <a:spcPts val="1000"/>
              </a:spcAft>
            </a:pPr>
            <a:r>
              <a:rPr lang="en-US" sz="1800">
                <a:effectLst/>
                <a:latin typeface="Calibri" panose="020F0502020204030204" pitchFamily="34" charset="0"/>
                <a:ea typeface="Calibri" panose="020F0502020204030204" pitchFamily="34" charset="0"/>
                <a:cs typeface="Arial" panose="020B0604020202020204" pitchFamily="34" charset="0"/>
              </a:rPr>
              <a:t>added social determinants of health language to 1st paragraph.  </a:t>
            </a:r>
            <a:endParaRPr lang="en-US" sz="1800">
              <a:effectLst/>
              <a:latin typeface="Times New Roman" panose="0202060305040502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Arial" panose="020B0604020202020204" pitchFamily="34" charset="0"/>
              </a:rPr>
              <a:t>During the previous Demonstration, a previous iteration of SSIWG contributed to the development of screening tools; contributed to the development of the verification, planning, and referral (VPR) form; and allowed for member insights in the policy development.</a:t>
            </a:r>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800">
              <a:effectLst/>
              <a:latin typeface="Times New Roman" panose="0202060305040502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1000"/>
              </a:spcAft>
              <a:buClrTx/>
              <a:buSzTx/>
              <a:buFontTx/>
              <a:buNone/>
              <a:tabLst/>
              <a:defRPr/>
            </a:pPr>
            <a:r>
              <a:rPr lang="en-US" sz="1800">
                <a:effectLst/>
                <a:latin typeface="Times New Roman" panose="02020603050405020304" pitchFamily="18" charset="0"/>
                <a:ea typeface="Calibri" panose="020F0502020204030204" pitchFamily="34" charset="0"/>
                <a:cs typeface="Arial" panose="020B0604020202020204" pitchFamily="34" charset="0"/>
              </a:rPr>
              <a:t>SSIWG may collaborate with other EOHHS advisory bodies such as </a:t>
            </a:r>
            <a:r>
              <a:rPr lang="en-US" sz="1800" kern="0">
                <a:solidFill>
                  <a:srgbClr val="000000"/>
                </a:solidFill>
                <a:latin typeface="Arial" panose="020B0604020202020204" pitchFamily="34" charset="0"/>
                <a:cs typeface="Arial" panose="020B0604020202020204" pitchFamily="34" charset="0"/>
              </a:rPr>
              <a:t>MassHealth's Delivery System Technical Advisory Committee (DSTAC) and the MassHealth Member Advisory Committee (MAC)</a:t>
            </a:r>
          </a:p>
          <a:p>
            <a:pPr marL="742950" lvl="1" indent="-285750">
              <a:spcBef>
                <a:spcPts val="400"/>
              </a:spcBef>
              <a:spcAft>
                <a:spcPts val="400"/>
              </a:spcAft>
              <a:buFont typeface="Arial" panose="020B0604020202020204" pitchFamily="34" charset="0"/>
              <a:buChar char="•"/>
              <a:defRPr/>
            </a:pPr>
            <a:r>
              <a:rPr lang="en-US" sz="1800" kern="0">
                <a:solidFill>
                  <a:srgbClr val="000000"/>
                </a:solidFill>
                <a:latin typeface="Arial" panose="020B0604020202020204" pitchFamily="34" charset="0"/>
                <a:cs typeface="Arial" panose="020B0604020202020204" pitchFamily="34" charset="0"/>
              </a:rPr>
              <a:t>DSTAC will assist MassHealth in its efforts to support delivery system transformation for the 2022-2027 MassHealth 1115 Demonstration and advise EOHHS on various aspects of the ACO, MCO, and CP programs.</a:t>
            </a:r>
          </a:p>
          <a:p>
            <a:pPr marL="742950" lvl="1" indent="-285750">
              <a:spcBef>
                <a:spcPts val="400"/>
              </a:spcBef>
              <a:spcAft>
                <a:spcPts val="400"/>
              </a:spcAft>
              <a:buFont typeface="Arial" panose="020B0604020202020204" pitchFamily="34" charset="0"/>
              <a:buChar char="•"/>
              <a:defRPr/>
            </a:pPr>
            <a:r>
              <a:rPr lang="en-US" sz="1800" kern="0">
                <a:solidFill>
                  <a:srgbClr val="000000"/>
                </a:solidFill>
                <a:latin typeface="Arial" panose="020B0604020202020204" pitchFamily="34" charset="0"/>
                <a:cs typeface="Arial" panose="020B0604020202020204" pitchFamily="34" charset="0"/>
              </a:rPr>
              <a:t>MAC will be composed of MassHealth members who reflect the diverse linguistic, geographic, racial, ethnic, disability and sexual orientation and gender identities of the MassHealth population to ensure member voice is reflected in how we serve Massachusetts residents.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Times New Roman" panose="0202060305040502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Times New Roman" panose="02020603050405020304" pitchFamily="18"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ABF84B3C-7B39-4C69-83FC-DE0AF9A1408C}" type="slidenum">
              <a:rPr lang="en-US" smtClean="0"/>
              <a:t>27</a:t>
            </a:fld>
            <a:endParaRPr lang="en-US"/>
          </a:p>
        </p:txBody>
      </p:sp>
    </p:spTree>
    <p:extLst>
      <p:ext uri="{BB962C8B-B14F-4D97-AF65-F5344CB8AC3E}">
        <p14:creationId xmlns:p14="http://schemas.microsoft.com/office/powerpoint/2010/main" val="1431438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F84B3C-7B39-4C69-83FC-DE0AF9A1408C}" type="slidenum">
              <a:rPr lang="en-US" smtClean="0"/>
              <a:t>3</a:t>
            </a:fld>
            <a:endParaRPr lang="en-US"/>
          </a:p>
        </p:txBody>
      </p:sp>
    </p:spTree>
    <p:extLst>
      <p:ext uri="{BB962C8B-B14F-4D97-AF65-F5344CB8AC3E}">
        <p14:creationId xmlns:p14="http://schemas.microsoft.com/office/powerpoint/2010/main" val="12706310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584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B038B7-250A-4688-96C0-501842FC925D}" type="slidenum">
              <a:rPr lang="en-US" smtClean="0"/>
              <a:t>5</a:t>
            </a:fld>
            <a:endParaRPr lang="en-US"/>
          </a:p>
        </p:txBody>
      </p:sp>
    </p:spTree>
    <p:extLst>
      <p:ext uri="{BB962C8B-B14F-4D97-AF65-F5344CB8AC3E}">
        <p14:creationId xmlns:p14="http://schemas.microsoft.com/office/powerpoint/2010/main" val="1750879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Emily</a:t>
            </a:r>
          </a:p>
        </p:txBody>
      </p:sp>
      <p:sp>
        <p:nvSpPr>
          <p:cNvPr id="4" name="Slide Number Placeholder 3"/>
          <p:cNvSpPr>
            <a:spLocks noGrp="1"/>
          </p:cNvSpPr>
          <p:nvPr>
            <p:ph type="sldNum" sz="quarter" idx="5"/>
          </p:nvPr>
        </p:nvSpPr>
        <p:spPr/>
        <p:txBody>
          <a:bodyPr/>
          <a:lstStyle/>
          <a:p>
            <a:fld id="{95B038B7-250A-4688-96C0-501842FC925D}" type="slidenum">
              <a:rPr lang="en-US" smtClean="0"/>
              <a:t>6</a:t>
            </a:fld>
            <a:endParaRPr lang="en-US"/>
          </a:p>
        </p:txBody>
      </p:sp>
    </p:spTree>
    <p:extLst>
      <p:ext uri="{BB962C8B-B14F-4D97-AF65-F5344CB8AC3E}">
        <p14:creationId xmlns:p14="http://schemas.microsoft.com/office/powerpoint/2010/main" val="1762956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B038B7-250A-4688-96C0-501842FC925D}" type="slidenum">
              <a:rPr lang="en-US" smtClean="0"/>
              <a:t>7</a:t>
            </a:fld>
            <a:endParaRPr lang="en-US"/>
          </a:p>
        </p:txBody>
      </p:sp>
    </p:spTree>
    <p:extLst>
      <p:ext uri="{BB962C8B-B14F-4D97-AF65-F5344CB8AC3E}">
        <p14:creationId xmlns:p14="http://schemas.microsoft.com/office/powerpoint/2010/main" val="1939757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Emily – CSP and Housing stuff</a:t>
            </a:r>
          </a:p>
        </p:txBody>
      </p:sp>
      <p:sp>
        <p:nvSpPr>
          <p:cNvPr id="4" name="Slide Number Placeholder 3"/>
          <p:cNvSpPr>
            <a:spLocks noGrp="1"/>
          </p:cNvSpPr>
          <p:nvPr>
            <p:ph type="sldNum" sz="quarter" idx="5"/>
          </p:nvPr>
        </p:nvSpPr>
        <p:spPr/>
        <p:txBody>
          <a:bodyPr/>
          <a:lstStyle/>
          <a:p>
            <a:fld id="{95B038B7-250A-4688-96C0-501842FC925D}" type="slidenum">
              <a:rPr lang="en-US" smtClean="0"/>
              <a:t>9</a:t>
            </a:fld>
            <a:endParaRPr lang="en-US"/>
          </a:p>
        </p:txBody>
      </p:sp>
    </p:spTree>
    <p:extLst>
      <p:ext uri="{BB962C8B-B14F-4D97-AF65-F5344CB8AC3E}">
        <p14:creationId xmlns:p14="http://schemas.microsoft.com/office/powerpoint/2010/main" val="1265364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7681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852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1916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vmlDrawing" Target="../drawings/vmlDrawing10.v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vmlDrawing" Target="../drawings/vmlDrawing11.vml"/><Relationship Id="rId6" Type="http://schemas.openxmlformats.org/officeDocument/2006/relationships/image" Target="../media/image6.emf"/><Relationship Id="rId5" Type="http://schemas.openxmlformats.org/officeDocument/2006/relationships/oleObject" Target="../embeddings/oleObject11.bin"/><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vmlDrawing" Target="../drawings/vmlDrawing12.vml"/><Relationship Id="rId5" Type="http://schemas.openxmlformats.org/officeDocument/2006/relationships/image" Target="../media/image7.emf"/><Relationship Id="rId4" Type="http://schemas.openxmlformats.org/officeDocument/2006/relationships/oleObject" Target="../embeddings/oleObject12.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vmlDrawing" Target="../drawings/vmlDrawing13.vml"/><Relationship Id="rId5" Type="http://schemas.openxmlformats.org/officeDocument/2006/relationships/image" Target="../media/image7.emf"/><Relationship Id="rId4" Type="http://schemas.openxmlformats.org/officeDocument/2006/relationships/oleObject" Target="../embeddings/oleObject13.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vmlDrawing" Target="../drawings/vmlDrawing14.vml"/><Relationship Id="rId5" Type="http://schemas.openxmlformats.org/officeDocument/2006/relationships/image" Target="../media/image7.emf"/><Relationship Id="rId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6.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vmlDrawing" Target="../drawings/vmlDrawing15.vml"/><Relationship Id="rId6" Type="http://schemas.openxmlformats.org/officeDocument/2006/relationships/image" Target="../media/image2.png"/><Relationship Id="rId5" Type="http://schemas.openxmlformats.org/officeDocument/2006/relationships/image" Target="../media/image3.emf"/><Relationship Id="rId4" Type="http://schemas.openxmlformats.org/officeDocument/2006/relationships/oleObject" Target="../embeddings/oleObject15.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vmlDrawing" Target="../drawings/vmlDrawing16.vml"/><Relationship Id="rId5" Type="http://schemas.openxmlformats.org/officeDocument/2006/relationships/image" Target="../media/image6.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vmlDrawing" Target="../drawings/vmlDrawing17.vml"/><Relationship Id="rId6" Type="http://schemas.openxmlformats.org/officeDocument/2006/relationships/image" Target="../media/image6.emf"/><Relationship Id="rId5" Type="http://schemas.openxmlformats.org/officeDocument/2006/relationships/oleObject" Target="../embeddings/oleObject17.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vmlDrawing" Target="../drawings/vmlDrawing18.vml"/><Relationship Id="rId6" Type="http://schemas.openxmlformats.org/officeDocument/2006/relationships/image" Target="../media/image6.emf"/><Relationship Id="rId5" Type="http://schemas.openxmlformats.org/officeDocument/2006/relationships/oleObject" Target="../embeddings/oleObject18.bin"/><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vmlDrawing" Target="../drawings/vmlDrawing19.vml"/><Relationship Id="rId6" Type="http://schemas.openxmlformats.org/officeDocument/2006/relationships/image" Target="../media/image6.emf"/><Relationship Id="rId5" Type="http://schemas.openxmlformats.org/officeDocument/2006/relationships/oleObject" Target="../embeddings/oleObject19.bin"/><Relationship Id="rId4"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vmlDrawing" Target="../drawings/vmlDrawing20.vml"/><Relationship Id="rId6" Type="http://schemas.openxmlformats.org/officeDocument/2006/relationships/image" Target="../media/image6.emf"/><Relationship Id="rId5" Type="http://schemas.openxmlformats.org/officeDocument/2006/relationships/oleObject" Target="../embeddings/oleObject20.bin"/><Relationship Id="rId4"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vmlDrawing" Target="../drawings/vmlDrawing21.vml"/><Relationship Id="rId6" Type="http://schemas.openxmlformats.org/officeDocument/2006/relationships/image" Target="../media/image6.emf"/><Relationship Id="rId5" Type="http://schemas.openxmlformats.org/officeDocument/2006/relationships/oleObject" Target="../embeddings/oleObject21.bin"/><Relationship Id="rId4"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0.xml"/><Relationship Id="rId1" Type="http://schemas.openxmlformats.org/officeDocument/2006/relationships/vmlDrawing" Target="../drawings/vmlDrawing22.vml"/><Relationship Id="rId5" Type="http://schemas.openxmlformats.org/officeDocument/2006/relationships/image" Target="../media/image7.emf"/><Relationship Id="rId4" Type="http://schemas.openxmlformats.org/officeDocument/2006/relationships/oleObject" Target="../embeddings/oleObject22.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1.xml"/><Relationship Id="rId1" Type="http://schemas.openxmlformats.org/officeDocument/2006/relationships/vmlDrawing" Target="../drawings/vmlDrawing23.vml"/><Relationship Id="rId5" Type="http://schemas.openxmlformats.org/officeDocument/2006/relationships/image" Target="../media/image7.emf"/><Relationship Id="rId4" Type="http://schemas.openxmlformats.org/officeDocument/2006/relationships/oleObject" Target="../embeddings/oleObject23.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2.xml"/><Relationship Id="rId1" Type="http://schemas.openxmlformats.org/officeDocument/2006/relationships/vmlDrawing" Target="../drawings/vmlDrawing24.vml"/><Relationship Id="rId5" Type="http://schemas.openxmlformats.org/officeDocument/2006/relationships/image" Target="../media/image7.emf"/><Relationship Id="rId4" Type="http://schemas.openxmlformats.org/officeDocument/2006/relationships/oleObject" Target="../embeddings/oleObject24.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vmlDrawing" Target="../drawings/vmlDrawing5.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vmlDrawing" Target="../drawings/vmlDrawing6.vml"/><Relationship Id="rId5" Type="http://schemas.openxmlformats.org/officeDocument/2006/relationships/image" Target="../media/image5.emf"/><Relationship Id="rId4" Type="http://schemas.openxmlformats.org/officeDocument/2006/relationships/oleObject" Target="../embeddings/oleObject6.bin"/></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vmlDrawing" Target="../drawings/vmlDrawing7.vml"/><Relationship Id="rId6" Type="http://schemas.openxmlformats.org/officeDocument/2006/relationships/image" Target="../media/image6.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vmlDrawing" Target="../drawings/vmlDrawing8.vml"/><Relationship Id="rId6" Type="http://schemas.openxmlformats.org/officeDocument/2006/relationships/image" Target="../media/image6.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vmlDrawing" Target="../drawings/vmlDrawing9.vml"/><Relationship Id="rId6" Type="http://schemas.openxmlformats.org/officeDocument/2006/relationships/image" Target="../media/image6.emf"/><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341595344"/>
              </p:ext>
            </p:extLst>
          </p:nvPr>
        </p:nvGraphicFramePr>
        <p:xfrm>
          <a:off x="2163" y="1622"/>
          <a:ext cx="2159" cy="1619"/>
        </p:xfrm>
        <a:graphic>
          <a:graphicData uri="http://schemas.openxmlformats.org/presentationml/2006/ole">
            <mc:AlternateContent xmlns:mc="http://schemas.openxmlformats.org/markup-compatibility/2006">
              <mc:Choice xmlns:v="urn:schemas-microsoft-com:vml" Requires="v">
                <p:oleObj spid="_x0000_s2051"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2163"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69"/>
            <a:ext cx="6714779" cy="494026"/>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9"/>
            <a:ext cx="2834204" cy="436455"/>
          </a:xfrm>
          <a:prstGeom prst="rect">
            <a:avLst/>
          </a:prstGeom>
          <a:solidFill>
            <a:srgbClr val="FFC000">
              <a:alpha val="80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2" y="3246844"/>
            <a:ext cx="7010659" cy="436455"/>
          </a:xfrm>
          <a:prstGeom prst="rect">
            <a:avLst/>
          </a:prstGeom>
          <a:solidFill>
            <a:srgbClr val="009900">
              <a:alpha val="69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251397" y="2104240"/>
            <a:ext cx="2103120" cy="21031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913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2"/>
            </p:custDataLst>
            <p:extLst>
              <p:ext uri="{D42A27DB-BD31-4B8C-83A1-F6EECF244321}">
                <p14:modId xmlns:p14="http://schemas.microsoft.com/office/powerpoint/2010/main" val="58201415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0243" name="think-cell Slide" r:id="rId5" imgW="270" imgH="270" progId="TCLayout.ActiveDocument.1">
                  <p:embed/>
                </p:oleObj>
              </mc:Choice>
              <mc:Fallback>
                <p:oleObj name="think-cell Slide" r:id="rId5" imgW="270" imgH="270" progId="TCLayout.ActiveDocument.1">
                  <p:embed/>
                  <p:pic>
                    <p:nvPicPr>
                      <p:cNvPr id="28" name="Object 27"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466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15912876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1267"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933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226631591"/>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12291"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60514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229861693"/>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13315"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254696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23207532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14339"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3103281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hidden="1">
            <a:extLst>
              <a:ext uri="{FF2B5EF4-FFF2-40B4-BE49-F238E27FC236}">
                <a16:creationId xmlns:a16="http://schemas.microsoft.com/office/drawing/2014/main" id="{FB97E79A-AE11-41CF-9487-B170F0D2AA7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937492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spid="_x0000_s15363"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1" y="3246013"/>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731520" cy="7315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0759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16387"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spTree>
    <p:extLst>
      <p:ext uri="{BB962C8B-B14F-4D97-AF65-F5344CB8AC3E}">
        <p14:creationId xmlns:p14="http://schemas.microsoft.com/office/powerpoint/2010/main" val="2743247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Text box">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hidden="1">
            <a:extLst>
              <a:ext uri="{FF2B5EF4-FFF2-40B4-BE49-F238E27FC236}">
                <a16:creationId xmlns:a16="http://schemas.microsoft.com/office/drawing/2014/main" id="{36DB6FCE-9E37-4B24-B368-41475BEFD7B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3598089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5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2212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4236025398"/>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spid="_x0000_s3075" name="think-cell Slide" r:id="rId4" imgW="360" imgH="360" progId="TCLayout.ActiveDocument.1">
                  <p:embed/>
                </p:oleObj>
              </mc:Choice>
              <mc:Fallback>
                <p:oleObj name="think-cell Slide" r:id="rId4" imgW="360" imgH="360" progId="TCLayout.ActiveDocument.1">
                  <p:embed/>
                  <p:pic>
                    <p:nvPicPr>
                      <p:cNvPr id="3" name="Object 2" hidden="1"/>
                      <p:cNvPicPr/>
                      <p:nvPr/>
                    </p:nvPicPr>
                    <p:blipFill>
                      <a:blip r:embed="rId5"/>
                      <a:stretch>
                        <a:fillRect/>
                      </a:stretch>
                    </p:blipFill>
                    <p:spPr>
                      <a:xfrm>
                        <a:off x="2119"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22759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6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506457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0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8835390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7411"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71634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341582351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8435" name="think-cell Slide" r:id="rId5" imgW="270" imgH="270" progId="TCLayout.ActiveDocument.1">
                  <p:embed/>
                </p:oleObj>
              </mc:Choice>
              <mc:Fallback>
                <p:oleObj name="think-cell Slide" r:id="rId5" imgW="270" imgH="270" progId="TCLayout.ActiveDocument.1">
                  <p:embed/>
                  <p:pic>
                    <p:nvPicPr>
                      <p:cNvPr id="8" name="Object 7"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74034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39404149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9459"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08648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2"/>
            </p:custDataLst>
            <p:extLst>
              <p:ext uri="{D42A27DB-BD31-4B8C-83A1-F6EECF244321}">
                <p14:modId xmlns:p14="http://schemas.microsoft.com/office/powerpoint/2010/main" val="416312510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0483" name="think-cell Slide" r:id="rId5" imgW="270" imgH="270" progId="TCLayout.ActiveDocument.1">
                  <p:embed/>
                </p:oleObj>
              </mc:Choice>
              <mc:Fallback>
                <p:oleObj name="think-cell Slide" r:id="rId5" imgW="270" imgH="270" progId="TCLayout.ActiveDocument.1">
                  <p:embed/>
                  <p:pic>
                    <p:nvPicPr>
                      <p:cNvPr id="28" name="Object 27"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36820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7424935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1507"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91165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39858805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22531"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17296030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10444868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23555"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5627641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935998144"/>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spid="_x0000_s24579"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686551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18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567168211"/>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spid="_x0000_s4099"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91178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2"/>
            </p:custDataLst>
          </p:nvPr>
        </p:nvGraphicFramePr>
        <p:xfrm>
          <a:off x="2117" y="1588"/>
          <a:ext cx="2117" cy="1588"/>
        </p:xfrm>
        <a:graphic>
          <a:graphicData uri="http://schemas.openxmlformats.org/presentationml/2006/ole">
            <mc:AlternateContent xmlns:mc="http://schemas.openxmlformats.org/markup-compatibility/2006">
              <mc:Choice xmlns:v="urn:schemas-microsoft-com:vml" Requires="v">
                <p:oleObj spid="_x0000_s5123" name="think-cell Slide" r:id="rId5" imgW="270" imgH="270" progId="TCLayout.ActiveDocument.1">
                  <p:embed/>
                </p:oleObj>
              </mc:Choice>
              <mc:Fallback>
                <p:oleObj name="think-cell Slide" r:id="rId5" imgW="270" imgH="270" progId="TCLayout.ActiveDocument.1">
                  <p:embed/>
                  <p:pic>
                    <p:nvPicPr>
                      <p:cNvPr id="28" name="Object 27" hidden="1"/>
                      <p:cNvPicPr/>
                      <p:nvPr/>
                    </p:nvPicPr>
                    <p:blipFill>
                      <a:blip r:embed="rId6"/>
                      <a:stretch>
                        <a:fillRect/>
                      </a:stretch>
                    </p:blipFill>
                    <p:spPr>
                      <a:xfrm>
                        <a:off x="2117"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1"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1"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1"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1"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7999" y="944434"/>
            <a:ext cx="1009251" cy="338554"/>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38554"/>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38554"/>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230926"/>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597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2047384768"/>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spid="_x0000_s6147" name="think-cell Slide" r:id="rId4" imgW="360" imgH="360" progId="TCLayout.ActiveDocument.1">
                  <p:embed/>
                </p:oleObj>
              </mc:Choice>
              <mc:Fallback>
                <p:oleObj name="think-cell Slide" r:id="rId4" imgW="360" imgH="360" progId="TCLayout.ActiveDocument.1">
                  <p:embed/>
                  <p:pic>
                    <p:nvPicPr>
                      <p:cNvPr id="4" name="Object 3" hidden="1"/>
                      <p:cNvPicPr/>
                      <p:nvPr/>
                    </p:nvPicPr>
                    <p:blipFill>
                      <a:blip r:embed="rId5"/>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4021067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233126894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7171"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2218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47650575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8195" name="think-cell Slide" r:id="rId5" imgW="270" imgH="270" progId="TCLayout.ActiveDocument.1">
                  <p:embed/>
                </p:oleObj>
              </mc:Choice>
              <mc:Fallback>
                <p:oleObj name="think-cell Slide" r:id="rId5" imgW="270" imgH="270" progId="TCLayout.ActiveDocument.1">
                  <p:embed/>
                  <p:pic>
                    <p:nvPicPr>
                      <p:cNvPr id="8" name="Object 7"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065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401994390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9219"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873553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ags" Target="../tags/tag9.xml"/><Relationship Id="rId21" Type="http://schemas.openxmlformats.org/officeDocument/2006/relationships/slideLayout" Target="../slideLayouts/slideLayout21.xml"/><Relationship Id="rId34" Type="http://schemas.openxmlformats.org/officeDocument/2006/relationships/tags" Target="../tags/tag4.xml"/><Relationship Id="rId42" Type="http://schemas.openxmlformats.org/officeDocument/2006/relationships/tags" Target="../tags/tag12.xml"/><Relationship Id="rId47" Type="http://schemas.openxmlformats.org/officeDocument/2006/relationships/oleObject" Target="../embeddings/oleObject1.bin"/><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theme" Target="../theme/theme1.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2.xml"/><Relationship Id="rId37" Type="http://schemas.openxmlformats.org/officeDocument/2006/relationships/tags" Target="../tags/tag7.xml"/><Relationship Id="rId40" Type="http://schemas.openxmlformats.org/officeDocument/2006/relationships/tags" Target="../tags/tag10.xml"/><Relationship Id="rId45"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6.xml"/><Relationship Id="rId49"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1.xml"/><Relationship Id="rId44" Type="http://schemas.openxmlformats.org/officeDocument/2006/relationships/tags" Target="../tags/tag1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vmlDrawing" Target="../drawings/vmlDrawing1.vml"/><Relationship Id="rId35" Type="http://schemas.openxmlformats.org/officeDocument/2006/relationships/tags" Target="../tags/tag5.xml"/><Relationship Id="rId43" Type="http://schemas.openxmlformats.org/officeDocument/2006/relationships/tags" Target="../tags/tag13.xml"/><Relationship Id="rId48" Type="http://schemas.openxmlformats.org/officeDocument/2006/relationships/image" Target="../media/image1.emf"/><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3.xml"/><Relationship Id="rId38" Type="http://schemas.openxmlformats.org/officeDocument/2006/relationships/tags" Target="../tags/tag8.xml"/><Relationship Id="rId46" Type="http://schemas.openxmlformats.org/officeDocument/2006/relationships/tags" Target="../tags/tag16.xml"/><Relationship Id="rId20" Type="http://schemas.openxmlformats.org/officeDocument/2006/relationships/slideLayout" Target="../slideLayouts/slideLayout20.xml"/><Relationship Id="rId41"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31"/>
            </p:custDataLst>
            <p:extLst>
              <p:ext uri="{D42A27DB-BD31-4B8C-83A1-F6EECF244321}">
                <p14:modId xmlns:p14="http://schemas.microsoft.com/office/powerpoint/2010/main" val="726936449"/>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spid="_x0000_s1027" name="think-cell Slide" r:id="rId47" imgW="270" imgH="270" progId="TCLayout.ActiveDocument.1">
                  <p:embed/>
                </p:oleObj>
              </mc:Choice>
              <mc:Fallback>
                <p:oleObj name="think-cell Slide" r:id="rId47" imgW="270" imgH="270" progId="TCLayout.ActiveDocument.1">
                  <p:embed/>
                  <p:pic>
                    <p:nvPicPr>
                      <p:cNvPr id="2" name="Object 1" hidden="1"/>
                      <p:cNvPicPr/>
                      <p:nvPr/>
                    </p:nvPicPr>
                    <p:blipFill>
                      <a:blip r:embed="rId48"/>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7"/>
            <a:ext cx="12191999" cy="298327"/>
            <a:chOff x="-476250" y="1078229"/>
            <a:chExt cx="9437688" cy="485076"/>
          </a:xfrm>
        </p:grpSpPr>
        <p:sp>
          <p:nvSpPr>
            <p:cNvPr id="59" name="TitleTopPlaceholder"/>
            <p:cNvSpPr>
              <a:spLocks noChangeArrowheads="1"/>
            </p:cNvSpPr>
            <p:nvPr/>
          </p:nvSpPr>
          <p:spPr bwMode="ltGray">
            <a:xfrm>
              <a:off x="1717675" y="1078231"/>
              <a:ext cx="2193925" cy="475296"/>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8507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911600" y="1079180"/>
              <a:ext cx="5049838" cy="474346"/>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9"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0" y="234863"/>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60"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58" y="542618"/>
            <a:ext cx="10738234"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60" y="6086392"/>
            <a:ext cx="11732171"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844" indent="-621844" defTabSz="913332" fontAlgn="base">
                <a:spcBef>
                  <a:spcPct val="0"/>
                </a:spcBef>
                <a:spcAft>
                  <a:spcPct val="0"/>
                </a:spcAft>
                <a:tabLst>
                  <a:tab pos="625082" algn="l"/>
                </a:tabLst>
              </a:pPr>
              <a:r>
                <a:rPr lang="en-US" sz="1000">
                  <a:solidFill>
                    <a:srgbClr val="000000"/>
                  </a:solidFill>
                </a:rPr>
                <a:t>SOURCE: Source</a:t>
              </a:r>
            </a:p>
          </p:txBody>
        </p:sp>
      </p:grpSp>
      <p:grpSp>
        <p:nvGrpSpPr>
          <p:cNvPr id="15" name="ACET" hidden="1"/>
          <p:cNvGrpSpPr>
            <a:grpSpLocks/>
          </p:cNvGrpSpPr>
          <p:nvPr/>
        </p:nvGrpSpPr>
        <p:grpSpPr bwMode="auto">
          <a:xfrm>
            <a:off x="1976209"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855276"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9" y="275440"/>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904598" y="275438"/>
            <a:ext cx="1066895" cy="212366"/>
            <a:chOff x="7956579" y="285750"/>
            <a:chExt cx="784196" cy="208138"/>
          </a:xfrm>
        </p:grpSpPr>
        <p:sp>
          <p:nvSpPr>
            <p:cNvPr id="80" name="StickerRectangle"/>
            <p:cNvSpPr>
              <a:spLocks noChangeArrowheads="1"/>
            </p:cNvSpPr>
            <p:nvPr/>
          </p:nvSpPr>
          <p:spPr bwMode="auto">
            <a:xfrm>
              <a:off x="7956579" y="285750"/>
              <a:ext cx="784196"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429"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79"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79" y="493888"/>
              <a:ext cx="784196"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2" y="275438"/>
            <a:ext cx="946032" cy="1333054"/>
            <a:chOff x="6655594" y="273840"/>
            <a:chExt cx="695358" cy="1306516"/>
          </a:xfrm>
        </p:grpSpPr>
        <p:grpSp>
          <p:nvGrpSpPr>
            <p:cNvPr id="84" name="MoonLegend1"/>
            <p:cNvGrpSpPr>
              <a:grpSpLocks noChangeAspect="1"/>
            </p:cNvGrpSpPr>
            <p:nvPr>
              <p:custDataLst>
                <p:tags r:id="rId3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4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4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3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4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4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3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4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4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3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3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4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3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3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3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01649" y="6634899"/>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49"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1265025" y="180218"/>
            <a:ext cx="615171" cy="615171"/>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861160"/>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 id="2147483882" r:id="rId15"/>
    <p:sldLayoutId id="2147483883" r:id="rId16"/>
    <p:sldLayoutId id="2147483884" r:id="rId17"/>
    <p:sldLayoutId id="2147483885" r:id="rId18"/>
    <p:sldLayoutId id="2147483886" r:id="rId19"/>
    <p:sldLayoutId id="2147483887" r:id="rId20"/>
    <p:sldLayoutId id="2147483888" r:id="rId21"/>
    <p:sldLayoutId id="2147483889" r:id="rId22"/>
    <p:sldLayoutId id="2147483890" r:id="rId23"/>
    <p:sldLayoutId id="2147483891" r:id="rId24"/>
    <p:sldLayoutId id="2147483892" r:id="rId25"/>
    <p:sldLayoutId id="2147483893" r:id="rId26"/>
    <p:sldLayoutId id="2147483894" r:id="rId27"/>
    <p:sldLayoutId id="2147483895" r:id="rId28"/>
  </p:sldLayoutIdLst>
  <p:txStyles>
    <p:title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p:titleStyle>
    <p:bodyStyle>
      <a:lvl1pPr marL="0" indent="0" algn="l" defTabSz="913332"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65" indent="-195946" algn="l" defTabSz="913332"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381" indent="-267198"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02" indent="-158700"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764" rtl="0" eaLnBrk="1" latinLnBrk="0" hangingPunct="1">
        <a:defRPr sz="1800" kern="1200">
          <a:solidFill>
            <a:schemeClr val="tx1"/>
          </a:solidFill>
          <a:latin typeface="+mn-lt"/>
          <a:ea typeface="+mn-ea"/>
          <a:cs typeface="+mn-cs"/>
        </a:defRPr>
      </a:lvl1pPr>
      <a:lvl2pPr marL="466381" algn="l" defTabSz="932764" rtl="0" eaLnBrk="1" latinLnBrk="0" hangingPunct="1">
        <a:defRPr sz="1800" kern="1200">
          <a:solidFill>
            <a:schemeClr val="tx1"/>
          </a:solidFill>
          <a:latin typeface="+mn-lt"/>
          <a:ea typeface="+mn-ea"/>
          <a:cs typeface="+mn-cs"/>
        </a:defRPr>
      </a:lvl2pPr>
      <a:lvl3pPr marL="932764" algn="l" defTabSz="932764" rtl="0" eaLnBrk="1" latinLnBrk="0" hangingPunct="1">
        <a:defRPr sz="1800" kern="1200">
          <a:solidFill>
            <a:schemeClr val="tx1"/>
          </a:solidFill>
          <a:latin typeface="+mn-lt"/>
          <a:ea typeface="+mn-ea"/>
          <a:cs typeface="+mn-cs"/>
        </a:defRPr>
      </a:lvl3pPr>
      <a:lvl4pPr marL="1399147" algn="l" defTabSz="932764" rtl="0" eaLnBrk="1" latinLnBrk="0" hangingPunct="1">
        <a:defRPr sz="1800" kern="1200">
          <a:solidFill>
            <a:schemeClr val="tx1"/>
          </a:solidFill>
          <a:latin typeface="+mn-lt"/>
          <a:ea typeface="+mn-ea"/>
          <a:cs typeface="+mn-cs"/>
        </a:defRPr>
      </a:lvl4pPr>
      <a:lvl5pPr marL="1865530" algn="l" defTabSz="932764" rtl="0" eaLnBrk="1" latinLnBrk="0" hangingPunct="1">
        <a:defRPr sz="1800" kern="1200">
          <a:solidFill>
            <a:schemeClr val="tx1"/>
          </a:solidFill>
          <a:latin typeface="+mn-lt"/>
          <a:ea typeface="+mn-ea"/>
          <a:cs typeface="+mn-cs"/>
        </a:defRPr>
      </a:lvl5pPr>
      <a:lvl6pPr marL="2331912" algn="l" defTabSz="932764" rtl="0" eaLnBrk="1" latinLnBrk="0" hangingPunct="1">
        <a:defRPr sz="1800" kern="1200">
          <a:solidFill>
            <a:schemeClr val="tx1"/>
          </a:solidFill>
          <a:latin typeface="+mn-lt"/>
          <a:ea typeface="+mn-ea"/>
          <a:cs typeface="+mn-cs"/>
        </a:defRPr>
      </a:lvl6pPr>
      <a:lvl7pPr marL="2798293" algn="l" defTabSz="932764" rtl="0" eaLnBrk="1" latinLnBrk="0" hangingPunct="1">
        <a:defRPr sz="1800" kern="1200">
          <a:solidFill>
            <a:schemeClr val="tx1"/>
          </a:solidFill>
          <a:latin typeface="+mn-lt"/>
          <a:ea typeface="+mn-ea"/>
          <a:cs typeface="+mn-cs"/>
        </a:defRPr>
      </a:lvl7pPr>
      <a:lvl8pPr marL="3264676" algn="l" defTabSz="932764" rtl="0" eaLnBrk="1" latinLnBrk="0" hangingPunct="1">
        <a:defRPr sz="1800" kern="1200">
          <a:solidFill>
            <a:schemeClr val="tx1"/>
          </a:solidFill>
          <a:latin typeface="+mn-lt"/>
          <a:ea typeface="+mn-ea"/>
          <a:cs typeface="+mn-cs"/>
        </a:defRPr>
      </a:lvl8pPr>
      <a:lvl9pPr marL="3731058" algn="l" defTabSz="9327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3.xml"/><Relationship Id="rId1" Type="http://schemas.openxmlformats.org/officeDocument/2006/relationships/vmlDrawing" Target="../drawings/vmlDrawing25.vml"/><Relationship Id="rId5" Type="http://schemas.openxmlformats.org/officeDocument/2006/relationships/image" Target="../media/image8.emf"/><Relationship Id="rId4" Type="http://schemas.openxmlformats.org/officeDocument/2006/relationships/oleObject" Target="../embeddings/oleObject25.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tags" Target="../tags/tag55.xml"/><Relationship Id="rId7" Type="http://schemas.openxmlformats.org/officeDocument/2006/relationships/image" Target="../media/image15.emf"/><Relationship Id="rId2" Type="http://schemas.openxmlformats.org/officeDocument/2006/relationships/tags" Target="../tags/tag54.xml"/><Relationship Id="rId1" Type="http://schemas.openxmlformats.org/officeDocument/2006/relationships/vmlDrawing" Target="../drawings/vmlDrawing26.vml"/><Relationship Id="rId6" Type="http://schemas.openxmlformats.org/officeDocument/2006/relationships/oleObject" Target="../embeddings/oleObject26.bin"/><Relationship Id="rId5" Type="http://schemas.openxmlformats.org/officeDocument/2006/relationships/notesSlide" Target="../notesSlides/notesSlide12.xml"/><Relationship Id="rId4"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3" Type="http://schemas.openxmlformats.org/officeDocument/2006/relationships/hyperlink" Target="https://www.commbuys.com/bso/view/search/external/advancedSearchBid.xhtml?q=93117&amp;currentDocType=bids" TargetMode="External"/><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hyperlink" Target="mailto:masshealth.innovations@massmail.state.ma.us" TargetMode="Externa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hyperlink" Target="mailto:flexibleservices@mass.gov"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hyperlink" Target="mailto:flexibleservices@mass.gov" TargetMode="Externa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536816C-EB9B-4387-AFEC-D9C7F99AE5F3}"/>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5603" name="think-cell Slide" r:id="rId4" imgW="347" imgH="348" progId="TCLayout.ActiveDocument.1">
                  <p:embed/>
                </p:oleObj>
              </mc:Choice>
              <mc:Fallback>
                <p:oleObj name="think-cell Slide" r:id="rId4" imgW="347" imgH="348" progId="TCLayout.ActiveDocument.1">
                  <p:embed/>
                  <p:pic>
                    <p:nvPicPr>
                      <p:cNvPr id="5" name="Object 4" hidden="1">
                        <a:extLst>
                          <a:ext uri="{FF2B5EF4-FFF2-40B4-BE49-F238E27FC236}">
                            <a16:creationId xmlns:a16="http://schemas.microsoft.com/office/drawing/2014/main" id="{1536816C-EB9B-4387-AFEC-D9C7F99AE5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83C5A09-66D6-4ABA-B7CB-AA7B0C36D2B4}"/>
              </a:ext>
            </a:extLst>
          </p:cNvPr>
          <p:cNvSpPr>
            <a:spLocks noGrp="1"/>
          </p:cNvSpPr>
          <p:nvPr>
            <p:ph type="ctrTitle"/>
          </p:nvPr>
        </p:nvSpPr>
        <p:spPr>
          <a:xfrm>
            <a:off x="3576612" y="2209800"/>
            <a:ext cx="7222017" cy="861774"/>
          </a:xfrm>
        </p:spPr>
        <p:txBody>
          <a:bodyPr vert="horz"/>
          <a:lstStyle/>
          <a:p>
            <a:r>
              <a:rPr lang="en-US"/>
              <a:t>Health Related Social Needs (HRSN) November Stakeholder Meeting</a:t>
            </a:r>
          </a:p>
        </p:txBody>
      </p:sp>
      <p:sp>
        <p:nvSpPr>
          <p:cNvPr id="3" name="Subtitle 2">
            <a:extLst>
              <a:ext uri="{FF2B5EF4-FFF2-40B4-BE49-F238E27FC236}">
                <a16:creationId xmlns:a16="http://schemas.microsoft.com/office/drawing/2014/main" id="{73AB6919-84E8-4A48-8048-0811DF076E76}"/>
              </a:ext>
            </a:extLst>
          </p:cNvPr>
          <p:cNvSpPr>
            <a:spLocks noGrp="1"/>
          </p:cNvSpPr>
          <p:nvPr>
            <p:ph type="subTitle" idx="1"/>
          </p:nvPr>
        </p:nvSpPr>
        <p:spPr/>
        <p:txBody>
          <a:bodyPr vert="horz" wrap="square" lIns="0" tIns="0" rIns="0" bIns="0" rtlCol="0" anchor="t">
            <a:spAutoFit/>
          </a:bodyPr>
          <a:lstStyle/>
          <a:p>
            <a:r>
              <a:rPr lang="en-US">
                <a:latin typeface="Arial"/>
                <a:cs typeface="Arial"/>
              </a:rPr>
              <a:t>November 2023</a:t>
            </a:r>
            <a:endParaRPr lang="en-US"/>
          </a:p>
        </p:txBody>
      </p:sp>
    </p:spTree>
    <p:extLst>
      <p:ext uri="{BB962C8B-B14F-4D97-AF65-F5344CB8AC3E}">
        <p14:creationId xmlns:p14="http://schemas.microsoft.com/office/powerpoint/2010/main" val="3497524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3260" y="234863"/>
            <a:ext cx="10738234" cy="369332"/>
          </a:xfrm>
        </p:spPr>
        <p:txBody>
          <a:bodyPr/>
          <a:lstStyle/>
          <a:p>
            <a:r>
              <a:rPr lang="en-US" sz="2400">
                <a:solidFill>
                  <a:srgbClr val="002960"/>
                </a:solidFill>
              </a:rPr>
              <a:t>Overview of the Anticipated Framework for HRSN Services for ACOs</a:t>
            </a:r>
          </a:p>
        </p:txBody>
      </p:sp>
      <p:sp>
        <p:nvSpPr>
          <p:cNvPr id="11" name="Rectangle 10">
            <a:extLst>
              <a:ext uri="{FF2B5EF4-FFF2-40B4-BE49-F238E27FC236}">
                <a16:creationId xmlns:a16="http://schemas.microsoft.com/office/drawing/2014/main" id="{412552F1-24F9-462A-BF17-FF0408C0F38F}"/>
              </a:ext>
            </a:extLst>
          </p:cNvPr>
          <p:cNvSpPr/>
          <p:nvPr/>
        </p:nvSpPr>
        <p:spPr>
          <a:xfrm>
            <a:off x="5088556" y="2743295"/>
            <a:ext cx="1334654" cy="2809701"/>
          </a:xfrm>
          <a:prstGeom prst="rect">
            <a:avLst/>
          </a:prstGeom>
          <a:solidFill>
            <a:srgbClr val="A6A6A6"/>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HRSN Housing</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13" name="Rectangle 12">
            <a:extLst>
              <a:ext uri="{FF2B5EF4-FFF2-40B4-BE49-F238E27FC236}">
                <a16:creationId xmlns:a16="http://schemas.microsoft.com/office/drawing/2014/main" id="{C19123FC-427C-4D03-9EC4-E8E86C497C59}"/>
              </a:ext>
            </a:extLst>
          </p:cNvPr>
          <p:cNvSpPr/>
          <p:nvPr/>
        </p:nvSpPr>
        <p:spPr>
          <a:xfrm>
            <a:off x="5088556" y="1876902"/>
            <a:ext cx="1334654" cy="664444"/>
          </a:xfrm>
          <a:prstGeom prst="rect">
            <a:avLst/>
          </a:prstGeom>
          <a:solidFill>
            <a:srgbClr val="1D954F"/>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HRSN Nutrition</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14" name="Rectangle 13">
            <a:extLst>
              <a:ext uri="{FF2B5EF4-FFF2-40B4-BE49-F238E27FC236}">
                <a16:creationId xmlns:a16="http://schemas.microsoft.com/office/drawing/2014/main" id="{2FFFCD8C-2C1C-4D0D-AA92-3E996D8D2ED4}"/>
              </a:ext>
            </a:extLst>
          </p:cNvPr>
          <p:cNvSpPr/>
          <p:nvPr/>
        </p:nvSpPr>
        <p:spPr>
          <a:xfrm>
            <a:off x="5088556" y="5738304"/>
            <a:ext cx="1334654" cy="664444"/>
          </a:xfrm>
          <a:prstGeom prst="rect">
            <a:avLst/>
          </a:prstGeom>
          <a:solidFill>
            <a:srgbClr val="5E8BFF"/>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1300" b="1">
                <a:solidFill>
                  <a:schemeClr val="bg1"/>
                </a:solidFill>
              </a:rPr>
              <a:t>HRSN JI</a:t>
            </a:r>
            <a:endParaRPr lang="en-US" sz="1300" i="1">
              <a:solidFill>
                <a:schemeClr val="bg1"/>
              </a:solidFill>
            </a:endParaRPr>
          </a:p>
        </p:txBody>
      </p:sp>
      <p:sp>
        <p:nvSpPr>
          <p:cNvPr id="19" name="TextBox 18">
            <a:extLst>
              <a:ext uri="{FF2B5EF4-FFF2-40B4-BE49-F238E27FC236}">
                <a16:creationId xmlns:a16="http://schemas.microsoft.com/office/drawing/2014/main" id="{C58A557A-BD65-4F72-AB45-C62336FAB792}"/>
              </a:ext>
            </a:extLst>
          </p:cNvPr>
          <p:cNvSpPr txBox="1"/>
          <p:nvPr/>
        </p:nvSpPr>
        <p:spPr bwMode="auto">
          <a:xfrm>
            <a:off x="5088556" y="1302294"/>
            <a:ext cx="1324493" cy="509683"/>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a:cs typeface="Arial"/>
              </a:rPr>
              <a:t>HRSN Service</a:t>
            </a:r>
            <a:br>
              <a:rPr kumimoji="0" lang="en-US" sz="1400" b="1" i="0" u="sng"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rPr>
            </a:br>
            <a:r>
              <a:rPr kumimoji="0" lang="en-US" sz="1400" b="1" i="0" u="sng" strike="noStrike" kern="0" cap="none" spc="0" normalizeH="0" baseline="0" noProof="0">
                <a:ln>
                  <a:noFill/>
                </a:ln>
                <a:solidFill>
                  <a:srgbClr val="000000"/>
                </a:solidFill>
                <a:effectLst/>
                <a:uLnTx/>
                <a:uFillTx/>
                <a:latin typeface="Arial"/>
                <a:cs typeface="Arial"/>
              </a:rPr>
              <a:t>Domains</a:t>
            </a:r>
            <a:endParaRPr kumimoji="0" lang="en-US" sz="1400" b="1" i="0" u="sng"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866555F3-4E87-4495-9ADB-249F1F29BE83}"/>
              </a:ext>
            </a:extLst>
          </p:cNvPr>
          <p:cNvSpPr/>
          <p:nvPr/>
        </p:nvSpPr>
        <p:spPr>
          <a:xfrm>
            <a:off x="903636" y="3787900"/>
            <a:ext cx="2122803" cy="664444"/>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Specialized CSP-Homeless Individuals (CSP-HI)</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25" name="Rectangle 24">
            <a:extLst>
              <a:ext uri="{FF2B5EF4-FFF2-40B4-BE49-F238E27FC236}">
                <a16:creationId xmlns:a16="http://schemas.microsoft.com/office/drawing/2014/main" id="{F53CD9CF-E031-490F-9690-BDE05323F558}"/>
              </a:ext>
            </a:extLst>
          </p:cNvPr>
          <p:cNvSpPr/>
          <p:nvPr/>
        </p:nvSpPr>
        <p:spPr>
          <a:xfrm>
            <a:off x="903636" y="2890642"/>
            <a:ext cx="2122803" cy="664444"/>
          </a:xfrm>
          <a:prstGeom prst="rect">
            <a:avLst/>
          </a:prstGeom>
          <a:solidFill>
            <a:schemeClr val="accent2"/>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Flexible Services (Housing)</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26" name="Rectangle 25">
            <a:extLst>
              <a:ext uri="{FF2B5EF4-FFF2-40B4-BE49-F238E27FC236}">
                <a16:creationId xmlns:a16="http://schemas.microsoft.com/office/drawing/2014/main" id="{8D35EA8A-B8A4-4B9A-BA8F-91BF549D9F05}"/>
              </a:ext>
            </a:extLst>
          </p:cNvPr>
          <p:cNvSpPr/>
          <p:nvPr/>
        </p:nvSpPr>
        <p:spPr>
          <a:xfrm>
            <a:off x="903636" y="1879408"/>
            <a:ext cx="2122803" cy="664444"/>
          </a:xfrm>
          <a:prstGeom prst="rect">
            <a:avLst/>
          </a:pr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Flexible Services (Nutrition)</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27" name="Rectangle 26">
            <a:extLst>
              <a:ext uri="{FF2B5EF4-FFF2-40B4-BE49-F238E27FC236}">
                <a16:creationId xmlns:a16="http://schemas.microsoft.com/office/drawing/2014/main" id="{431E51B7-1EDD-4562-B74B-492DD78BA8E4}"/>
              </a:ext>
            </a:extLst>
          </p:cNvPr>
          <p:cNvSpPr/>
          <p:nvPr/>
        </p:nvSpPr>
        <p:spPr>
          <a:xfrm>
            <a:off x="903636" y="4742146"/>
            <a:ext cx="2122803" cy="810851"/>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Specialized CSP-Tenancy Preservation Program (CSP-TPP)</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28" name="Rectangle 27">
            <a:extLst>
              <a:ext uri="{FF2B5EF4-FFF2-40B4-BE49-F238E27FC236}">
                <a16:creationId xmlns:a16="http://schemas.microsoft.com/office/drawing/2014/main" id="{2D2118A8-A6EE-4889-BA2B-4D43BE2CEA40}"/>
              </a:ext>
            </a:extLst>
          </p:cNvPr>
          <p:cNvSpPr/>
          <p:nvPr/>
        </p:nvSpPr>
        <p:spPr>
          <a:xfrm>
            <a:off x="903636" y="5738304"/>
            <a:ext cx="2122803" cy="664444"/>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chemeClr val="bg1"/>
                </a:solidFill>
                <a:effectLst/>
                <a:uLnTx/>
                <a:uFillTx/>
                <a:latin typeface="Arial"/>
                <a:ea typeface="+mn-ea"/>
                <a:cs typeface="+mn-cs"/>
              </a:rPr>
              <a:t>Specialized CSP-Individuals with Justice Involvement (CSP-JI)</a:t>
            </a:r>
            <a:endParaRPr kumimoji="0" lang="en-US" sz="1300" b="0" i="1" u="none" strike="noStrike" kern="1200" cap="none" spc="0" normalizeH="0" baseline="0" noProof="0">
              <a:ln>
                <a:noFill/>
              </a:ln>
              <a:solidFill>
                <a:schemeClr val="bg1"/>
              </a:solidFill>
              <a:effectLst/>
              <a:uLnTx/>
              <a:uFillTx/>
              <a:latin typeface="Arial"/>
              <a:ea typeface="+mn-ea"/>
              <a:cs typeface="+mn-cs"/>
            </a:endParaRPr>
          </a:p>
        </p:txBody>
      </p:sp>
      <p:sp>
        <p:nvSpPr>
          <p:cNvPr id="29" name="TextBox 28">
            <a:extLst>
              <a:ext uri="{FF2B5EF4-FFF2-40B4-BE49-F238E27FC236}">
                <a16:creationId xmlns:a16="http://schemas.microsoft.com/office/drawing/2014/main" id="{99E5CF49-875E-42B6-84C4-33AF0520E038}"/>
              </a:ext>
            </a:extLst>
          </p:cNvPr>
          <p:cNvSpPr txBox="1"/>
          <p:nvPr/>
        </p:nvSpPr>
        <p:spPr bwMode="auto">
          <a:xfrm>
            <a:off x="508993" y="1417456"/>
            <a:ext cx="2391762" cy="230324"/>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a:ea typeface="+mn-ea"/>
                <a:cs typeface="Arial"/>
              </a:rPr>
              <a:t>Current Goods and Services</a:t>
            </a:r>
            <a:endPar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0" name="Rectangle 29">
            <a:extLst>
              <a:ext uri="{FF2B5EF4-FFF2-40B4-BE49-F238E27FC236}">
                <a16:creationId xmlns:a16="http://schemas.microsoft.com/office/drawing/2014/main" id="{6A148C9D-682F-4B8E-B9C9-81791740B9CE}"/>
              </a:ext>
            </a:extLst>
          </p:cNvPr>
          <p:cNvSpPr/>
          <p:nvPr/>
        </p:nvSpPr>
        <p:spPr>
          <a:xfrm rot="16200000">
            <a:off x="-705590" y="4869634"/>
            <a:ext cx="2622014" cy="444214"/>
          </a:xfrm>
          <a:prstGeom prst="rect">
            <a:avLst/>
          </a:prstGeom>
          <a:solidFill>
            <a:srgbClr val="86A8FF"/>
          </a:solidFill>
          <a:ln w="952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Specialized CSP </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31" name="Rectangle 30">
            <a:extLst>
              <a:ext uri="{FF2B5EF4-FFF2-40B4-BE49-F238E27FC236}">
                <a16:creationId xmlns:a16="http://schemas.microsoft.com/office/drawing/2014/main" id="{FD124D4E-AEFA-45B7-B0EF-1481F520E945}"/>
              </a:ext>
            </a:extLst>
          </p:cNvPr>
          <p:cNvSpPr/>
          <p:nvPr/>
        </p:nvSpPr>
        <p:spPr>
          <a:xfrm rot="16200000">
            <a:off x="-239780" y="2506410"/>
            <a:ext cx="1694502" cy="444214"/>
          </a:xfrm>
          <a:prstGeom prst="rect">
            <a:avLst/>
          </a:prstGeom>
          <a:solidFill>
            <a:srgbClr val="4FB94F"/>
          </a:solidFill>
          <a:ln w="952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Flex Services</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9" name="Speech Bubble: Rectangle 8">
            <a:extLst>
              <a:ext uri="{FF2B5EF4-FFF2-40B4-BE49-F238E27FC236}">
                <a16:creationId xmlns:a16="http://schemas.microsoft.com/office/drawing/2014/main" id="{D9D7617B-69B0-4A83-80DD-E15338C15C38}"/>
              </a:ext>
            </a:extLst>
          </p:cNvPr>
          <p:cNvSpPr/>
          <p:nvPr/>
        </p:nvSpPr>
        <p:spPr>
          <a:xfrm>
            <a:off x="7103445" y="4322738"/>
            <a:ext cx="4174863" cy="1357234"/>
          </a:xfrm>
          <a:prstGeom prst="wedgeRectCallout">
            <a:avLst>
              <a:gd name="adj1" fmla="val -59131"/>
              <a:gd name="adj2" fmla="val -22338"/>
            </a:avLst>
          </a:prstGeom>
          <a:solidFill>
            <a:srgbClr val="A6A6A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solidFill>
                  <a:schemeClr val="bg1"/>
                </a:solidFill>
                <a:effectLst/>
                <a:uLnTx/>
                <a:uFillTx/>
                <a:latin typeface="+mj-lt"/>
              </a:rPr>
              <a:t>Specialized CSP-HI</a:t>
            </a:r>
          </a:p>
          <a:p>
            <a:pPr marL="173038" indent="-173038">
              <a:buFont typeface="Arial" panose="020B0604020202020204" pitchFamily="34" charset="0"/>
              <a:buChar char="•"/>
              <a:defRPr/>
            </a:pPr>
            <a:r>
              <a:rPr lang="en-US" sz="1300">
                <a:solidFill>
                  <a:schemeClr val="bg1"/>
                </a:solidFill>
                <a:latin typeface="+mj-lt"/>
              </a:rPr>
              <a:t>HRSN Housing Search</a:t>
            </a:r>
          </a:p>
          <a:p>
            <a:pPr marL="173038" indent="-173038">
              <a:buFont typeface="Arial" panose="020B0604020202020204" pitchFamily="34" charset="0"/>
              <a:buChar char="•"/>
              <a:defRPr/>
            </a:pPr>
            <a:r>
              <a:rPr lang="en-US" sz="1300">
                <a:solidFill>
                  <a:schemeClr val="bg1"/>
                </a:solidFill>
                <a:latin typeface="+mj-lt"/>
              </a:rPr>
              <a:t>Transitional Goods</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a:solidFill>
                  <a:schemeClr val="bg1"/>
                </a:solidFill>
                <a:latin typeface="+mj-lt"/>
              </a:rPr>
              <a:t>Specialized CSP-TPP</a:t>
            </a:r>
            <a:endParaRPr kumimoji="0" lang="en-US" sz="1300" b="0" i="0" u="none" strike="noStrike" kern="1200" cap="none" spc="0" normalizeH="0" baseline="0" noProof="0">
              <a:ln>
                <a:noFill/>
              </a:ln>
              <a:solidFill>
                <a:schemeClr val="bg1"/>
              </a:solidFill>
              <a:effectLst/>
              <a:uLnTx/>
              <a:uFillTx/>
              <a:latin typeface="+mj-lt"/>
            </a:endParaRP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baseline="0">
                <a:solidFill>
                  <a:schemeClr val="bg1"/>
                </a:solidFill>
                <a:latin typeface="+mj-lt"/>
              </a:rPr>
              <a:t>HRSN</a:t>
            </a:r>
            <a:r>
              <a:rPr lang="en-US" sz="1300">
                <a:solidFill>
                  <a:schemeClr val="bg1"/>
                </a:solidFill>
                <a:latin typeface="+mj-lt"/>
              </a:rPr>
              <a:t> Housing Navigation</a:t>
            </a:r>
            <a:endParaRPr kumimoji="0" lang="en-US" sz="1300" b="0" i="0" u="none" strike="noStrike" kern="1200" cap="none" spc="0" normalizeH="0" baseline="0" noProof="0">
              <a:ln>
                <a:noFill/>
              </a:ln>
              <a:solidFill>
                <a:schemeClr val="bg1"/>
              </a:solidFill>
              <a:effectLst/>
              <a:uLnTx/>
              <a:uFillTx/>
              <a:latin typeface="+mj-lt"/>
            </a:endParaRP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a:solidFill>
                  <a:schemeClr val="bg1"/>
                </a:solidFill>
                <a:latin typeface="+mj-lt"/>
              </a:rPr>
              <a:t>Healthy Homes</a:t>
            </a:r>
            <a:endParaRPr kumimoji="0" lang="en-US" sz="1300" b="0" i="0" u="none" strike="noStrike" kern="1200" cap="none" spc="0" normalizeH="0" baseline="0" noProof="0">
              <a:ln>
                <a:noFill/>
              </a:ln>
              <a:solidFill>
                <a:schemeClr val="bg1"/>
              </a:solidFill>
              <a:effectLst/>
              <a:uLnTx/>
              <a:uFillTx/>
              <a:latin typeface="+mj-lt"/>
            </a:endParaRP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solidFill>
                  <a:schemeClr val="bg1"/>
                </a:solidFill>
                <a:effectLst/>
                <a:uLnTx/>
                <a:uFillTx/>
                <a:latin typeface="+mj-lt"/>
              </a:rPr>
              <a:t>Home Modifications</a:t>
            </a:r>
          </a:p>
        </p:txBody>
      </p:sp>
      <p:sp>
        <p:nvSpPr>
          <p:cNvPr id="36" name="Speech Bubble: Rectangle 35">
            <a:extLst>
              <a:ext uri="{FF2B5EF4-FFF2-40B4-BE49-F238E27FC236}">
                <a16:creationId xmlns:a16="http://schemas.microsoft.com/office/drawing/2014/main" id="{C1189C2A-1BE4-4D1D-8F07-D375067B4A89}"/>
              </a:ext>
            </a:extLst>
          </p:cNvPr>
          <p:cNvSpPr/>
          <p:nvPr/>
        </p:nvSpPr>
        <p:spPr>
          <a:xfrm>
            <a:off x="7103444" y="1590862"/>
            <a:ext cx="4174863" cy="2675477"/>
          </a:xfrm>
          <a:prstGeom prst="wedgeRectCallout">
            <a:avLst>
              <a:gd name="adj1" fmla="val -60131"/>
              <a:gd name="adj2" fmla="val -23381"/>
            </a:avLst>
          </a:prstGeom>
          <a:solidFill>
            <a:srgbClr val="1D954F"/>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Medically Tailored </a:t>
            </a:r>
            <a:r>
              <a:rPr lang="en-US" sz="1300">
                <a:solidFill>
                  <a:schemeClr val="bg1"/>
                </a:solidFill>
              </a:rPr>
              <a:t>Home Delivered </a:t>
            </a:r>
            <a:r>
              <a:rPr lang="en-US" sz="1300">
                <a:solidFill>
                  <a:srgbClr val="FFFFFF"/>
                </a:solidFill>
              </a:rPr>
              <a:t>Meals </a:t>
            </a:r>
            <a:endParaRPr lang="en-US" sz="1300" strike="sngStrike">
              <a:solidFill>
                <a:srgbClr val="FF0000"/>
              </a:solidFill>
            </a:endParaRPr>
          </a:p>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Medically Tailored Food Boxes</a:t>
            </a:r>
          </a:p>
          <a:p>
            <a:pPr marL="17145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Nutritionally Appropriate Home Delivered Meals </a:t>
            </a:r>
          </a:p>
          <a:p>
            <a:pPr marL="17145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Nutritionally Appropriate Food Boxes/CSA Shares</a:t>
            </a:r>
            <a:endParaRPr lang="en-US" sz="1300">
              <a:solidFill>
                <a:srgbClr val="FFFFFF"/>
              </a:solidFill>
              <a:cs typeface="Arial"/>
            </a:endParaRPr>
          </a:p>
          <a:p>
            <a:pPr marL="17145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Food Prescriptions and Voucher Program </a:t>
            </a:r>
          </a:p>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Transportation</a:t>
            </a:r>
          </a:p>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Nutrition Counseling and Education</a:t>
            </a:r>
          </a:p>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Kitchen Supplies</a:t>
            </a:r>
          </a:p>
          <a:p>
            <a:pPr marL="171450" lvl="0" indent="-171450" defTabSz="533400">
              <a:lnSpc>
                <a:spcPct val="90000"/>
              </a:lnSpc>
              <a:spcBef>
                <a:spcPct val="0"/>
              </a:spcBef>
              <a:spcAft>
                <a:spcPct val="35000"/>
              </a:spcAft>
              <a:buFont typeface="Arial" panose="020B0604020202020204" pitchFamily="34" charset="0"/>
              <a:buChar char="•"/>
              <a:defRPr/>
            </a:pPr>
            <a:r>
              <a:rPr lang="en-US" sz="1300">
                <a:solidFill>
                  <a:srgbClr val="FFFFFF"/>
                </a:solidFill>
              </a:rPr>
              <a:t>Nutrition Stabilization Services (including legal services)</a:t>
            </a:r>
          </a:p>
        </p:txBody>
      </p:sp>
      <p:sp>
        <p:nvSpPr>
          <p:cNvPr id="37" name="Speech Bubble: Rectangle 36">
            <a:extLst>
              <a:ext uri="{FF2B5EF4-FFF2-40B4-BE49-F238E27FC236}">
                <a16:creationId xmlns:a16="http://schemas.microsoft.com/office/drawing/2014/main" id="{BA1F612B-0F13-40C6-8014-345415D0A2C5}"/>
              </a:ext>
            </a:extLst>
          </p:cNvPr>
          <p:cNvSpPr/>
          <p:nvPr/>
        </p:nvSpPr>
        <p:spPr>
          <a:xfrm>
            <a:off x="7103444" y="5738304"/>
            <a:ext cx="4174863" cy="664445"/>
          </a:xfrm>
          <a:prstGeom prst="wedgeRectCallout">
            <a:avLst>
              <a:gd name="adj1" fmla="val -59478"/>
              <a:gd name="adj2" fmla="val -22293"/>
            </a:avLst>
          </a:prstGeom>
          <a:solidFill>
            <a:srgbClr val="5E8BFF"/>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solidFill>
                  <a:schemeClr val="bg1"/>
                </a:solidFill>
                <a:effectLst/>
                <a:uLnTx/>
                <a:uFillTx/>
                <a:latin typeface="Arial"/>
              </a:rPr>
              <a:t>Specialized</a:t>
            </a:r>
            <a:r>
              <a:rPr kumimoji="0" lang="en-US" sz="1300" b="0" i="0" u="none" strike="noStrike" kern="1200" cap="none" spc="0" normalizeH="0" noProof="0">
                <a:ln>
                  <a:noFill/>
                </a:ln>
                <a:solidFill>
                  <a:schemeClr val="bg1"/>
                </a:solidFill>
                <a:effectLst/>
                <a:uLnTx/>
                <a:uFillTx/>
                <a:latin typeface="Arial"/>
              </a:rPr>
              <a:t> CSP-</a:t>
            </a:r>
            <a:r>
              <a:rPr lang="en-US" sz="1300">
                <a:solidFill>
                  <a:schemeClr val="bg1"/>
                </a:solidFill>
                <a:latin typeface="Arial"/>
              </a:rPr>
              <a:t>JI</a:t>
            </a:r>
            <a:endParaRPr kumimoji="0" lang="en-US" sz="1300" b="0" i="0" u="none" strike="noStrike" kern="1200" cap="none" spc="0" normalizeH="0" baseline="0" noProof="0">
              <a:ln>
                <a:noFill/>
              </a:ln>
              <a:solidFill>
                <a:schemeClr val="bg1"/>
              </a:solidFill>
              <a:effectLst/>
              <a:uLnTx/>
              <a:uFillTx/>
              <a:latin typeface="Arial"/>
            </a:endParaRPr>
          </a:p>
        </p:txBody>
      </p:sp>
      <p:sp>
        <p:nvSpPr>
          <p:cNvPr id="38" name="TextBox 37">
            <a:extLst>
              <a:ext uri="{FF2B5EF4-FFF2-40B4-BE49-F238E27FC236}">
                <a16:creationId xmlns:a16="http://schemas.microsoft.com/office/drawing/2014/main" id="{14776BF6-61FA-4780-89CA-75342F4BEF41}"/>
              </a:ext>
            </a:extLst>
          </p:cNvPr>
          <p:cNvSpPr txBox="1"/>
          <p:nvPr/>
        </p:nvSpPr>
        <p:spPr bwMode="auto">
          <a:xfrm>
            <a:off x="7994994" y="1350419"/>
            <a:ext cx="2391762" cy="166572"/>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Anticipated HRSN Services</a:t>
            </a:r>
          </a:p>
        </p:txBody>
      </p:sp>
      <p:sp>
        <p:nvSpPr>
          <p:cNvPr id="3" name="Rectangle 2">
            <a:extLst>
              <a:ext uri="{FF2B5EF4-FFF2-40B4-BE49-F238E27FC236}">
                <a16:creationId xmlns:a16="http://schemas.microsoft.com/office/drawing/2014/main" id="{0F8DD713-2021-4DCA-9916-0986925DA766}"/>
              </a:ext>
            </a:extLst>
          </p:cNvPr>
          <p:cNvSpPr/>
          <p:nvPr/>
        </p:nvSpPr>
        <p:spPr>
          <a:xfrm>
            <a:off x="383309" y="945016"/>
            <a:ext cx="2643130" cy="328845"/>
          </a:xfrm>
          <a:prstGeom prst="rect">
            <a:avLst/>
          </a:prstGeom>
          <a:solidFill>
            <a:schemeClr val="accent6">
              <a:lumMod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Arial"/>
                <a:ea typeface="+mn-ea"/>
                <a:cs typeface="+mn-cs"/>
              </a:rPr>
              <a:t>Pre-2025</a:t>
            </a:r>
          </a:p>
        </p:txBody>
      </p:sp>
      <p:sp>
        <p:nvSpPr>
          <p:cNvPr id="32" name="Rectangle 31">
            <a:extLst>
              <a:ext uri="{FF2B5EF4-FFF2-40B4-BE49-F238E27FC236}">
                <a16:creationId xmlns:a16="http://schemas.microsoft.com/office/drawing/2014/main" id="{076B2626-C059-435A-A884-10CA37E1B873}"/>
              </a:ext>
            </a:extLst>
          </p:cNvPr>
          <p:cNvSpPr/>
          <p:nvPr/>
        </p:nvSpPr>
        <p:spPr>
          <a:xfrm>
            <a:off x="5088556" y="945017"/>
            <a:ext cx="6199808" cy="328845"/>
          </a:xfrm>
          <a:prstGeom prst="rect">
            <a:avLst/>
          </a:prstGeom>
          <a:solidFill>
            <a:schemeClr val="accent6">
              <a:lumMod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Arial"/>
                <a:ea typeface="+mn-ea"/>
                <a:cs typeface="+mn-cs"/>
              </a:rPr>
              <a:t>2025 - 2027</a:t>
            </a:r>
          </a:p>
        </p:txBody>
      </p:sp>
      <p:sp>
        <p:nvSpPr>
          <p:cNvPr id="8" name="Arrow: Right 7">
            <a:extLst>
              <a:ext uri="{FF2B5EF4-FFF2-40B4-BE49-F238E27FC236}">
                <a16:creationId xmlns:a16="http://schemas.microsoft.com/office/drawing/2014/main" id="{8444EA1C-4926-5CCB-69DC-7487370739AD}"/>
              </a:ext>
            </a:extLst>
          </p:cNvPr>
          <p:cNvSpPr/>
          <p:nvPr/>
        </p:nvSpPr>
        <p:spPr>
          <a:xfrm>
            <a:off x="3373387" y="2065414"/>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10" name="Arrow: Right 9">
            <a:extLst>
              <a:ext uri="{FF2B5EF4-FFF2-40B4-BE49-F238E27FC236}">
                <a16:creationId xmlns:a16="http://schemas.microsoft.com/office/drawing/2014/main" id="{836B8CBD-85A7-D56D-CA74-B7FB9F1C6428}"/>
              </a:ext>
            </a:extLst>
          </p:cNvPr>
          <p:cNvSpPr/>
          <p:nvPr/>
        </p:nvSpPr>
        <p:spPr>
          <a:xfrm>
            <a:off x="3373387" y="3973906"/>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15" name="Arrow: Right 14">
            <a:extLst>
              <a:ext uri="{FF2B5EF4-FFF2-40B4-BE49-F238E27FC236}">
                <a16:creationId xmlns:a16="http://schemas.microsoft.com/office/drawing/2014/main" id="{7F3FA233-45C5-D3DC-8052-59D410CA9870}"/>
              </a:ext>
            </a:extLst>
          </p:cNvPr>
          <p:cNvSpPr/>
          <p:nvPr/>
        </p:nvSpPr>
        <p:spPr>
          <a:xfrm>
            <a:off x="3373387" y="3076648"/>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16" name="Arrow: Right 15">
            <a:extLst>
              <a:ext uri="{FF2B5EF4-FFF2-40B4-BE49-F238E27FC236}">
                <a16:creationId xmlns:a16="http://schemas.microsoft.com/office/drawing/2014/main" id="{38B8C621-3943-40FB-C759-53BA99D8E97B}"/>
              </a:ext>
            </a:extLst>
          </p:cNvPr>
          <p:cNvSpPr/>
          <p:nvPr/>
        </p:nvSpPr>
        <p:spPr>
          <a:xfrm>
            <a:off x="3373387" y="5001355"/>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18" name="Arrow: Right 17">
            <a:extLst>
              <a:ext uri="{FF2B5EF4-FFF2-40B4-BE49-F238E27FC236}">
                <a16:creationId xmlns:a16="http://schemas.microsoft.com/office/drawing/2014/main" id="{5518EAB5-033A-CB3F-76BD-2713F369E884}"/>
              </a:ext>
            </a:extLst>
          </p:cNvPr>
          <p:cNvSpPr/>
          <p:nvPr/>
        </p:nvSpPr>
        <p:spPr>
          <a:xfrm>
            <a:off x="3380227" y="5924310"/>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Tree>
    <p:extLst>
      <p:ext uri="{BB962C8B-B14F-4D97-AF65-F5344CB8AC3E}">
        <p14:creationId xmlns:p14="http://schemas.microsoft.com/office/powerpoint/2010/main" val="1705116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3260" y="234863"/>
            <a:ext cx="10738234" cy="369332"/>
          </a:xfrm>
        </p:spPr>
        <p:txBody>
          <a:bodyPr/>
          <a:lstStyle/>
          <a:p>
            <a:r>
              <a:rPr lang="en-US" sz="2400">
                <a:solidFill>
                  <a:srgbClr val="002960"/>
                </a:solidFill>
              </a:rPr>
              <a:t>Required vs. Supplemental ACO HRSN Services</a:t>
            </a:r>
          </a:p>
        </p:txBody>
      </p:sp>
      <p:sp>
        <p:nvSpPr>
          <p:cNvPr id="4" name="Text Placeholder 11">
            <a:extLst>
              <a:ext uri="{FF2B5EF4-FFF2-40B4-BE49-F238E27FC236}">
                <a16:creationId xmlns:a16="http://schemas.microsoft.com/office/drawing/2014/main" id="{189AD38C-A18C-7562-14F6-9F79C8C2EC33}"/>
              </a:ext>
            </a:extLst>
          </p:cNvPr>
          <p:cNvSpPr txBox="1">
            <a:spLocks/>
          </p:cNvSpPr>
          <p:nvPr/>
        </p:nvSpPr>
        <p:spPr>
          <a:xfrm>
            <a:off x="231647" y="736689"/>
            <a:ext cx="11683999" cy="369332"/>
          </a:xfrm>
          <a:prstGeom prst="rect">
            <a:avLst/>
          </a:prstGeom>
        </p:spPr>
        <p:txBody>
          <a:bodyPr lIns="0" tIns="45720" rIns="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n-ea"/>
                <a:cs typeface="+mn-cs"/>
              </a:rPr>
              <a:t>Beginning in 2025, MassHealth will classify each </a:t>
            </a:r>
            <a:r>
              <a:rPr kumimoji="0" lang="en-US" sz="1600" b="1" i="0" u="none" strike="noStrike" kern="1200" cap="none" spc="0" normalizeH="0" baseline="0" noProof="0">
                <a:ln>
                  <a:noFill/>
                </a:ln>
                <a:solidFill>
                  <a:schemeClr val="tx1"/>
                </a:solidFill>
                <a:effectLst/>
                <a:uLnTx/>
                <a:uFillTx/>
                <a:latin typeface="Arial"/>
                <a:ea typeface="+mn-ea"/>
                <a:cs typeface="+mn-cs"/>
              </a:rPr>
              <a:t>ACO HRSN Service as one of two “service </a:t>
            </a:r>
            <a:r>
              <a:rPr kumimoji="0" lang="en-US" sz="1600" b="1" i="0" u="none" strike="noStrike" kern="1200" cap="none" spc="0" normalizeH="0" baseline="0" noProof="0">
                <a:ln>
                  <a:noFill/>
                </a:ln>
                <a:solidFill>
                  <a:srgbClr val="000000"/>
                </a:solidFill>
                <a:effectLst/>
                <a:uLnTx/>
                <a:uFillTx/>
                <a:latin typeface="Arial"/>
                <a:ea typeface="+mn-ea"/>
                <a:cs typeface="+mn-cs"/>
              </a:rPr>
              <a:t>types”:</a:t>
            </a:r>
          </a:p>
        </p:txBody>
      </p:sp>
      <p:sp>
        <p:nvSpPr>
          <p:cNvPr id="5" name="Rectangle 4">
            <a:extLst>
              <a:ext uri="{FF2B5EF4-FFF2-40B4-BE49-F238E27FC236}">
                <a16:creationId xmlns:a16="http://schemas.microsoft.com/office/drawing/2014/main" id="{ADAB9BCB-C4C1-E92D-21F5-48B3A5C7A853}"/>
              </a:ext>
            </a:extLst>
          </p:cNvPr>
          <p:cNvSpPr/>
          <p:nvPr/>
        </p:nvSpPr>
        <p:spPr>
          <a:xfrm>
            <a:off x="401973" y="2453946"/>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a:solidFill>
                  <a:sysClr val="windowText" lastClr="000000"/>
                </a:solidFill>
                <a:latin typeface="Arial"/>
              </a:rPr>
              <a:t>ACO </a:t>
            </a:r>
            <a:r>
              <a:rPr lang="en-US" b="1" kern="0" noProof="0">
                <a:solidFill>
                  <a:sysClr val="windowText" lastClr="000000"/>
                </a:solidFill>
                <a:latin typeface="Arial"/>
              </a:rPr>
              <a:t>HRSN Supplemental Services</a:t>
            </a:r>
            <a:endParaRPr kumimoji="0" lang="en-US" sz="1200" b="0" i="1" u="none" strike="noStrike" kern="0" cap="none" spc="0" normalizeH="0" baseline="0" noProof="0">
              <a:ln>
                <a:noFill/>
              </a:ln>
              <a:solidFill>
                <a:sysClr val="windowText" lastClr="000000"/>
              </a:solidFill>
              <a:effectLst/>
              <a:uLnTx/>
              <a:uFillTx/>
              <a:latin typeface="Arial"/>
            </a:endParaRPr>
          </a:p>
        </p:txBody>
      </p:sp>
      <p:sp>
        <p:nvSpPr>
          <p:cNvPr id="6" name="Rectangle 5">
            <a:extLst>
              <a:ext uri="{FF2B5EF4-FFF2-40B4-BE49-F238E27FC236}">
                <a16:creationId xmlns:a16="http://schemas.microsoft.com/office/drawing/2014/main" id="{83AD4613-9EC9-4CEA-7D49-7FC044F731EE}"/>
              </a:ext>
            </a:extLst>
          </p:cNvPr>
          <p:cNvSpPr/>
          <p:nvPr/>
        </p:nvSpPr>
        <p:spPr>
          <a:xfrm>
            <a:off x="401973" y="1333028"/>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a:solidFill>
                  <a:sysClr val="windowText" lastClr="000000"/>
                </a:solidFill>
                <a:latin typeface="Arial"/>
              </a:rPr>
              <a:t>ACO HRSN Required</a:t>
            </a:r>
            <a:r>
              <a:rPr lang="en-US" b="1" kern="0" noProof="0">
                <a:solidFill>
                  <a:sysClr val="windowText" lastClr="000000"/>
                </a:solidFill>
                <a:latin typeface="Arial"/>
              </a:rPr>
              <a:t> Services</a:t>
            </a:r>
          </a:p>
        </p:txBody>
      </p:sp>
      <p:sp>
        <p:nvSpPr>
          <p:cNvPr id="7" name="TextBox 6">
            <a:extLst>
              <a:ext uri="{FF2B5EF4-FFF2-40B4-BE49-F238E27FC236}">
                <a16:creationId xmlns:a16="http://schemas.microsoft.com/office/drawing/2014/main" id="{7E3B980A-A31B-ECDC-CC95-82133E407C58}"/>
              </a:ext>
            </a:extLst>
          </p:cNvPr>
          <p:cNvSpPr txBox="1"/>
          <p:nvPr/>
        </p:nvSpPr>
        <p:spPr>
          <a:xfrm>
            <a:off x="401972" y="1649590"/>
            <a:ext cx="10993614" cy="307777"/>
          </a:xfrm>
          <a:prstGeom prst="rect">
            <a:avLst/>
          </a:prstGeom>
          <a:noFill/>
        </p:spPr>
        <p:txBody>
          <a:bodyPr wrap="square" lIns="91440" tIns="45720" rIns="91440" bIns="45720" anchor="t">
            <a:spAutoFit/>
          </a:bodyPr>
          <a:lstStyle/>
          <a:p>
            <a:pPr marR="0" lvl="0" algn="l" defTabSz="914400" rtl="0" eaLnBrk="1" fontAlgn="auto" latinLnBrk="0" hangingPunct="1">
              <a:lnSpc>
                <a:spcPct val="100000"/>
              </a:lnSpc>
              <a:spcBef>
                <a:spcPts val="0"/>
              </a:spcBef>
              <a:spcAft>
                <a:spcPts val="0"/>
              </a:spcAft>
              <a:buClrTx/>
              <a:buSzTx/>
              <a:tabLst/>
              <a:defRPr/>
            </a:pP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ACOs must provide this service to all eligible members.</a:t>
            </a:r>
          </a:p>
        </p:txBody>
      </p:sp>
      <p:sp>
        <p:nvSpPr>
          <p:cNvPr id="20" name="TextBox 19">
            <a:extLst>
              <a:ext uri="{FF2B5EF4-FFF2-40B4-BE49-F238E27FC236}">
                <a16:creationId xmlns:a16="http://schemas.microsoft.com/office/drawing/2014/main" id="{AFB2277E-6869-01C7-4844-C0B2DCE7DE64}"/>
              </a:ext>
            </a:extLst>
          </p:cNvPr>
          <p:cNvSpPr txBox="1"/>
          <p:nvPr/>
        </p:nvSpPr>
        <p:spPr>
          <a:xfrm>
            <a:off x="401972" y="2797508"/>
            <a:ext cx="10993614" cy="738664"/>
          </a:xfrm>
          <a:prstGeom prst="rect">
            <a:avLst/>
          </a:prstGeom>
          <a:noFill/>
        </p:spPr>
        <p:txBody>
          <a:bodyPr wrap="square" lIns="91440" tIns="45720" rIns="91440" bIns="45720" anchor="t">
            <a:spAutoFit/>
          </a:bodyPr>
          <a:lstStyle/>
          <a:p>
            <a:pPr marR="0" lvl="0" algn="l" defTabSz="914400" rtl="0" eaLnBrk="1" fontAlgn="auto" latinLnBrk="0" hangingPunct="1">
              <a:lnSpc>
                <a:spcPct val="100000"/>
              </a:lnSpc>
              <a:spcBef>
                <a:spcPts val="0"/>
              </a:spcBef>
              <a:spcAft>
                <a:spcPts val="0"/>
              </a:spcAft>
              <a:buClrTx/>
              <a:buSzTx/>
              <a:tabLst/>
              <a:defRPr/>
            </a:pPr>
            <a:r>
              <a:rPr lang="en-US" sz="1400" kern="0">
                <a:solidFill>
                  <a:srgbClr val="000000"/>
                </a:solidFill>
                <a:latin typeface="Arial" panose="020B0604020202020204" pitchFamily="34" charset="0"/>
                <a:cs typeface="Arial" panose="020B0604020202020204" pitchFamily="34" charset="0"/>
              </a:rPr>
              <a:t>ACOs must offer at least two </a:t>
            </a:r>
            <a:r>
              <a:rPr lang="en-US" sz="1400" kern="0">
                <a:latin typeface="Arial" panose="020B0604020202020204" pitchFamily="34" charset="0"/>
                <a:cs typeface="Arial" panose="020B0604020202020204" pitchFamily="34" charset="0"/>
              </a:rPr>
              <a:t>supplemental </a:t>
            </a:r>
            <a:r>
              <a:rPr lang="en-US" sz="1400" kern="0">
                <a:solidFill>
                  <a:srgbClr val="000000"/>
                </a:solidFill>
                <a:latin typeface="Arial" panose="020B0604020202020204" pitchFamily="34" charset="0"/>
                <a:cs typeface="Arial" panose="020B0604020202020204" pitchFamily="34" charset="0"/>
              </a:rPr>
              <a:t>services (one housing, one nutrition). </a:t>
            </a: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ACOs can</a:t>
            </a:r>
            <a:r>
              <a:rPr kumimoji="0" lang="en-US" sz="1400" b="0" i="0" u="none" strike="noStrike" kern="0" cap="none" spc="0" normalizeH="0" noProof="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decide </a:t>
            </a:r>
            <a:r>
              <a:rPr lang="en-US" sz="1400" kern="0">
                <a:solidFill>
                  <a:srgbClr val="000000"/>
                </a:solidFill>
                <a:latin typeface="Arial" panose="020B0604020202020204" pitchFamily="34" charset="0"/>
                <a:cs typeface="Arial" panose="020B0604020202020204" pitchFamily="34" charset="0"/>
              </a:rPr>
              <a:t>which of the services they wish to offer</a:t>
            </a: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Once</a:t>
            </a:r>
            <a:r>
              <a:rPr kumimoji="0" lang="en-US" sz="1400" b="0" i="0" u="none" strike="noStrike" kern="0" cap="none" spc="0" normalizeH="0" noProof="0">
                <a:ln>
                  <a:noFill/>
                </a:ln>
                <a:solidFill>
                  <a:srgbClr val="000000"/>
                </a:solidFill>
                <a:effectLst/>
                <a:uLnTx/>
                <a:uFillTx/>
                <a:latin typeface="Arial" panose="020B0604020202020204" pitchFamily="34" charset="0"/>
                <a:ea typeface="+mn-ea"/>
                <a:cs typeface="Arial" panose="020B0604020202020204" pitchFamily="34" charset="0"/>
              </a:rPr>
              <a:t> the ACO offers the service, </a:t>
            </a:r>
            <a:r>
              <a:rPr lang="en-US" sz="1400" kern="0">
                <a:solidFill>
                  <a:srgbClr val="000000"/>
                </a:solidFill>
                <a:latin typeface="Arial" panose="020B0604020202020204" pitchFamily="34" charset="0"/>
                <a:cs typeface="Arial" panose="020B0604020202020204" pitchFamily="34" charset="0"/>
              </a:rPr>
              <a:t>it</a:t>
            </a: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must be offered to all eligible members, </a:t>
            </a:r>
            <a:r>
              <a:rPr kumimoji="0" lang="en-US" sz="1400" b="1"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subject to funding availability</a:t>
            </a:r>
            <a:r>
              <a:rPr kumimoji="0" lang="en-US" sz="14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If an ACO does not </a:t>
            </a:r>
            <a:r>
              <a:rPr lang="en-US" sz="1400" kern="0">
                <a:solidFill>
                  <a:srgbClr val="000000"/>
                </a:solidFill>
                <a:latin typeface="Arial" panose="020B0604020202020204" pitchFamily="34" charset="0"/>
                <a:cs typeface="Arial" panose="020B0604020202020204" pitchFamily="34" charset="0"/>
              </a:rPr>
              <a:t>have enough funding to offer these services to all eligible members, they must maintain a waitlist.</a:t>
            </a:r>
          </a:p>
        </p:txBody>
      </p:sp>
    </p:spTree>
    <p:extLst>
      <p:ext uri="{BB962C8B-B14F-4D97-AF65-F5344CB8AC3E}">
        <p14:creationId xmlns:p14="http://schemas.microsoft.com/office/powerpoint/2010/main" val="3043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13D9-02F6-58AD-FAB3-828965BAB025}"/>
              </a:ext>
            </a:extLst>
          </p:cNvPr>
          <p:cNvSpPr>
            <a:spLocks noGrp="1"/>
          </p:cNvSpPr>
          <p:nvPr>
            <p:ph type="title"/>
          </p:nvPr>
        </p:nvSpPr>
        <p:spPr>
          <a:xfrm>
            <a:off x="231648" y="199272"/>
            <a:ext cx="11684000" cy="369332"/>
          </a:xfrm>
        </p:spPr>
        <p:txBody>
          <a:bodyPr/>
          <a:lstStyle/>
          <a:p>
            <a:r>
              <a:rPr lang="en-US" sz="2400">
                <a:solidFill>
                  <a:srgbClr val="002960"/>
                </a:solidFill>
                <a:latin typeface="Arial"/>
                <a:cs typeface="Arial"/>
              </a:rPr>
              <a:t>HRSN Nutrition Overview: Anticipated Future State of Services   </a:t>
            </a:r>
            <a:endParaRPr lang="en-US" sz="2400">
              <a:solidFill>
                <a:srgbClr val="002960"/>
              </a:solidFill>
            </a:endParaRPr>
          </a:p>
        </p:txBody>
      </p:sp>
      <p:sp>
        <p:nvSpPr>
          <p:cNvPr id="39" name="TextBox 38">
            <a:extLst>
              <a:ext uri="{FF2B5EF4-FFF2-40B4-BE49-F238E27FC236}">
                <a16:creationId xmlns:a16="http://schemas.microsoft.com/office/drawing/2014/main" id="{A0E99C09-905A-4DF2-B2F1-D165B52095A0}"/>
              </a:ext>
            </a:extLst>
          </p:cNvPr>
          <p:cNvSpPr txBox="1"/>
          <p:nvPr/>
        </p:nvSpPr>
        <p:spPr>
          <a:xfrm>
            <a:off x="428233" y="761449"/>
            <a:ext cx="11292840" cy="2267285"/>
          </a:xfrm>
          <a:prstGeom prst="rect">
            <a:avLst/>
          </a:prstGeom>
          <a:noFill/>
        </p:spPr>
        <p:txBody>
          <a:bodyPr wrap="square" lIns="91438" tIns="45719" rIns="91438" bIns="45719" rtlCol="0" anchor="t">
            <a:spAutoFit/>
          </a:bodyPr>
          <a:lstStyle/>
          <a:p>
            <a:pPr>
              <a:spcBef>
                <a:spcPts val="200"/>
              </a:spcBef>
              <a:spcAft>
                <a:spcPts val="200"/>
              </a:spcAft>
              <a:buSzPct val="75000"/>
              <a:defRPr/>
            </a:pPr>
            <a:r>
              <a:rPr kumimoji="0" lang="en-US" sz="1600" b="1" i="0" u="none" strike="noStrike" kern="1200" cap="none" spc="0" normalizeH="0" baseline="0" noProof="0">
                <a:ln>
                  <a:noFill/>
                </a:ln>
                <a:effectLst/>
                <a:uLnTx/>
                <a:uFillTx/>
                <a:cs typeface="Arial"/>
              </a:rPr>
              <a:t>HRSN Nutrition Services 2025-2027:</a:t>
            </a:r>
            <a:endParaRPr kumimoji="0" lang="en-US" sz="1600" b="0" i="0" u="none" strike="noStrike" kern="1200" cap="none" spc="0" normalizeH="0" baseline="0" noProof="0">
              <a:ln>
                <a:noFill/>
              </a:ln>
              <a:effectLst/>
              <a:uLnTx/>
              <a:uFillTx/>
              <a:cs typeface="Arial"/>
            </a:endParaRPr>
          </a:p>
          <a:p>
            <a:pPr marL="285750" indent="-285750">
              <a:spcBef>
                <a:spcPts val="200"/>
              </a:spcBef>
              <a:spcAft>
                <a:spcPts val="200"/>
              </a:spcAft>
              <a:buSzPct val="75000"/>
              <a:buFont typeface="Arial" panose="020B0604020202020204" pitchFamily="34" charset="0"/>
              <a:buChar char="•"/>
              <a:defRPr/>
            </a:pPr>
            <a:r>
              <a:rPr kumimoji="0" lang="en-US" sz="1600" b="0" i="0" u="none" strike="noStrike" kern="1200" cap="none" spc="0" normalizeH="0" baseline="0" noProof="0">
                <a:ln>
                  <a:noFill/>
                </a:ln>
                <a:effectLst/>
                <a:uLnTx/>
                <a:uFillTx/>
                <a:ea typeface="+mn-ea"/>
                <a:cs typeface="Arial"/>
              </a:rPr>
              <a:t>FSP </a:t>
            </a:r>
            <a:r>
              <a:rPr lang="en-US" sz="1600">
                <a:cs typeface="Arial"/>
              </a:rPr>
              <a:t>nutrition</a:t>
            </a:r>
            <a:r>
              <a:rPr lang="en-US" sz="1600" kern="0">
                <a:ea typeface="+mn-lt"/>
                <a:cs typeface="+mn-lt"/>
              </a:rPr>
              <a:t> services</a:t>
            </a:r>
            <a:r>
              <a:rPr kumimoji="0" lang="en-US" sz="1600" b="0" i="0" u="none" strike="noStrike" kern="1200" cap="none" spc="0" normalizeH="0" baseline="0" noProof="0">
                <a:ln>
                  <a:noFill/>
                </a:ln>
                <a:effectLst/>
                <a:uLnTx/>
                <a:uFillTx/>
                <a:ea typeface="+mn-ea"/>
                <a:cs typeface="Arial"/>
              </a:rPr>
              <a:t> will be categorized under </a:t>
            </a:r>
            <a:r>
              <a:rPr kumimoji="0" lang="en-US" sz="1600" b="1" i="0" u="none" strike="noStrike" kern="1200" cap="none" spc="0" normalizeH="0" baseline="0" noProof="0">
                <a:ln>
                  <a:noFill/>
                </a:ln>
                <a:effectLst/>
                <a:uLnTx/>
                <a:uFillTx/>
                <a:ea typeface="+mn-ea"/>
                <a:cs typeface="Arial"/>
              </a:rPr>
              <a:t>HRSN Nutrition Services</a:t>
            </a:r>
            <a:r>
              <a:rPr kumimoji="0" lang="en-US" sz="1600" b="0" i="0" u="none" strike="noStrike" kern="1200" cap="none" spc="0" normalizeH="0" baseline="0" noProof="0">
                <a:ln>
                  <a:noFill/>
                </a:ln>
                <a:effectLst/>
                <a:uLnTx/>
                <a:uFillTx/>
                <a:ea typeface="+mn-ea"/>
                <a:cs typeface="Arial"/>
              </a:rPr>
              <a:t>.</a:t>
            </a:r>
            <a:endParaRPr lang="en-US" sz="1600" b="0" i="0" u="none" strike="noStrike" kern="1200" cap="none" spc="0" normalizeH="0" baseline="0" noProof="0">
              <a:ln>
                <a:noFill/>
              </a:ln>
              <a:effectLst/>
              <a:uLnTx/>
              <a:uFillTx/>
              <a:cs typeface="Arial"/>
            </a:endParaRPr>
          </a:p>
          <a:p>
            <a:pPr marL="285750" indent="-285750">
              <a:spcBef>
                <a:spcPts val="200"/>
              </a:spcBef>
              <a:spcAft>
                <a:spcPts val="200"/>
              </a:spcAft>
              <a:buSzPct val="75000"/>
              <a:buFont typeface="Arial" panose="020B0604020202020204" pitchFamily="34" charset="0"/>
              <a:buChar char="•"/>
              <a:defRPr/>
            </a:pPr>
            <a:r>
              <a:rPr kumimoji="0" lang="en-US" sz="1600" i="0" u="none" strike="noStrike" kern="1200" cap="none" spc="0" normalizeH="0" baseline="0" noProof="0">
                <a:ln>
                  <a:noFill/>
                </a:ln>
                <a:effectLst/>
                <a:uLnTx/>
                <a:uFillTx/>
                <a:ea typeface="+mn-ea"/>
                <a:cs typeface="Arial"/>
              </a:rPr>
              <a:t>HRSN Nutrition</a:t>
            </a:r>
            <a:r>
              <a:rPr lang="en-US" sz="1600" kern="0">
                <a:ea typeface="+mn-lt"/>
                <a:cs typeface="+mn-lt"/>
              </a:rPr>
              <a:t> Services</a:t>
            </a:r>
            <a:r>
              <a:rPr lang="en-US" sz="1600">
                <a:cs typeface="Arial"/>
              </a:rPr>
              <a:t> are all supplemental services. </a:t>
            </a:r>
            <a:r>
              <a:rPr kumimoji="0" lang="en-US" sz="1600" b="0" i="0" u="none" strike="noStrike" kern="1200" cap="none" spc="0" normalizeH="0" baseline="0" noProof="0">
                <a:ln>
                  <a:noFill/>
                </a:ln>
                <a:effectLst/>
                <a:uLnTx/>
                <a:uFillTx/>
                <a:ea typeface="+mn-ea"/>
                <a:cs typeface="Arial"/>
              </a:rPr>
              <a:t>ACOs will choose which </a:t>
            </a:r>
            <a:r>
              <a:rPr kumimoji="0" lang="en-US" sz="1600" b="1" i="0" u="none" strike="noStrike" kern="1200" cap="none" spc="0" normalizeH="0" baseline="0" noProof="0">
                <a:ln>
                  <a:noFill/>
                </a:ln>
                <a:effectLst/>
                <a:uLnTx/>
                <a:uFillTx/>
                <a:ea typeface="+mn-ea"/>
                <a:cs typeface="Arial"/>
              </a:rPr>
              <a:t>services to provide off a standard list of services</a:t>
            </a:r>
            <a:r>
              <a:rPr kumimoji="0" lang="en-US" sz="1600" b="1" i="0" u="none" strike="noStrike" kern="1200" cap="none" spc="0" normalizeH="0" baseline="0" noProof="0">
                <a:ln>
                  <a:noFill/>
                </a:ln>
                <a:solidFill>
                  <a:srgbClr val="000000"/>
                </a:solidFill>
                <a:effectLst/>
                <a:uLnTx/>
                <a:uFillTx/>
                <a:ea typeface="+mn-ea"/>
                <a:cs typeface="Arial"/>
              </a:rPr>
              <a:t>.</a:t>
            </a:r>
            <a:endParaRPr lang="en-US" sz="1600" b="1">
              <a:solidFill>
                <a:srgbClr val="000000"/>
              </a:solidFill>
              <a:cs typeface="Arial"/>
            </a:endParaRPr>
          </a:p>
          <a:p>
            <a:pPr marL="285750" indent="-285750">
              <a:spcBef>
                <a:spcPts val="200"/>
              </a:spcBef>
              <a:spcAft>
                <a:spcPts val="200"/>
              </a:spcAft>
              <a:buSzPct val="75000"/>
              <a:buFont typeface="Arial" panose="020B0604020202020204" pitchFamily="34" charset="0"/>
              <a:buChar char="•"/>
              <a:defRPr/>
            </a:pPr>
            <a:r>
              <a:rPr lang="en-US" sz="1600">
                <a:cs typeface="Arial"/>
              </a:rPr>
              <a:t>ACOs must choose </a:t>
            </a:r>
            <a:r>
              <a:rPr lang="en-US" sz="1600" b="1">
                <a:cs typeface="Arial"/>
              </a:rPr>
              <a:t>at least one primary HRSN Nutrition </a:t>
            </a:r>
            <a:r>
              <a:rPr lang="en-US" sz="1600" b="1" kern="0">
                <a:ea typeface="+mn-lt"/>
                <a:cs typeface="+mn-lt"/>
              </a:rPr>
              <a:t>Service</a:t>
            </a:r>
            <a:r>
              <a:rPr lang="en-US" sz="1600" b="1">
                <a:cs typeface="Arial"/>
              </a:rPr>
              <a:t> </a:t>
            </a:r>
            <a:r>
              <a:rPr lang="en-US" sz="1600">
                <a:cs typeface="Arial"/>
              </a:rPr>
              <a:t>to provide all eligible members, subject to funding availability.</a:t>
            </a:r>
            <a:endParaRPr lang="en-US" sz="1600" i="0" u="none" strike="noStrike" kern="1200" cap="none" spc="0" normalizeH="0" baseline="0" noProof="0">
              <a:ln>
                <a:noFill/>
              </a:ln>
              <a:effectLst/>
              <a:uLnTx/>
              <a:uFillTx/>
              <a:cs typeface="Arial"/>
            </a:endParaRPr>
          </a:p>
          <a:p>
            <a:pPr marL="285750" indent="-285750">
              <a:spcBef>
                <a:spcPts val="200"/>
              </a:spcBef>
              <a:spcAft>
                <a:spcPts val="200"/>
              </a:spcAft>
              <a:buSzPct val="75000"/>
              <a:buFont typeface="Arial" panose="020B0604020202020204" pitchFamily="34" charset="0"/>
              <a:buChar char="•"/>
              <a:defRPr/>
            </a:pPr>
            <a:r>
              <a:rPr lang="en-US" sz="1600">
                <a:cs typeface="Arial"/>
              </a:rPr>
              <a:t>Each </a:t>
            </a:r>
            <a:r>
              <a:rPr lang="en-US" sz="1600" b="1">
                <a:cs typeface="Arial"/>
              </a:rPr>
              <a:t>HRSN Nutrition Service </a:t>
            </a:r>
            <a:r>
              <a:rPr lang="en-US" sz="1600">
                <a:cs typeface="Arial"/>
              </a:rPr>
              <a:t>will be categorized as either a </a:t>
            </a:r>
            <a:r>
              <a:rPr lang="en-US" sz="1600" b="1">
                <a:cs typeface="Arial"/>
              </a:rPr>
              <a:t>primary or secondary Nutrition Service</a:t>
            </a:r>
            <a:r>
              <a:rPr lang="en-US" sz="1600">
                <a:cs typeface="Arial"/>
              </a:rPr>
              <a:t>. A member must be receiving a primary HRSN Nutrition </a:t>
            </a:r>
            <a:r>
              <a:rPr lang="en-US" sz="1600" kern="0">
                <a:ea typeface="+mn-lt"/>
                <a:cs typeface="+mn-lt"/>
              </a:rPr>
              <a:t>Service </a:t>
            </a:r>
            <a:r>
              <a:rPr lang="en-US" sz="1600">
                <a:cs typeface="Arial"/>
              </a:rPr>
              <a:t>to receive a secondary HRSN Nutrition </a:t>
            </a:r>
            <a:r>
              <a:rPr lang="en-US" sz="1600" kern="0">
                <a:ea typeface="+mn-lt"/>
                <a:cs typeface="+mn-lt"/>
              </a:rPr>
              <a:t>Service</a:t>
            </a:r>
            <a:r>
              <a:rPr lang="en-US" sz="1600">
                <a:cs typeface="Arial"/>
              </a:rPr>
              <a:t>.</a:t>
            </a:r>
          </a:p>
        </p:txBody>
      </p:sp>
      <p:sp>
        <p:nvSpPr>
          <p:cNvPr id="3" name="Rectangle 2">
            <a:extLst>
              <a:ext uri="{FF2B5EF4-FFF2-40B4-BE49-F238E27FC236}">
                <a16:creationId xmlns:a16="http://schemas.microsoft.com/office/drawing/2014/main" id="{835728B7-E288-A61E-1412-F14B66E0BCD5}"/>
              </a:ext>
            </a:extLst>
          </p:cNvPr>
          <p:cNvSpPr/>
          <p:nvPr/>
        </p:nvSpPr>
        <p:spPr>
          <a:xfrm>
            <a:off x="428233" y="3038160"/>
            <a:ext cx="11290829" cy="347472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 name="Freeform: Shape 5">
            <a:extLst>
              <a:ext uri="{FF2B5EF4-FFF2-40B4-BE49-F238E27FC236}">
                <a16:creationId xmlns:a16="http://schemas.microsoft.com/office/drawing/2014/main" id="{4EDEB56C-4617-E630-9CE5-7316D2819C2F}"/>
              </a:ext>
            </a:extLst>
          </p:cNvPr>
          <p:cNvSpPr/>
          <p:nvPr/>
        </p:nvSpPr>
        <p:spPr>
          <a:xfrm>
            <a:off x="2908300" y="5168900"/>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u="none" strike="noStrike" kern="1200" cap="none" spc="0" normalizeH="0" baseline="0" noProof="0">
                <a:ln>
                  <a:noFill/>
                </a:ln>
                <a:solidFill>
                  <a:srgbClr val="FFFFFF"/>
                </a:solidFill>
                <a:effectLst/>
                <a:uLnTx/>
                <a:uFillTx/>
                <a:latin typeface="Arial"/>
                <a:ea typeface="+mn-ea"/>
                <a:cs typeface="+mn-cs"/>
              </a:rPr>
              <a:t>Nutritionally Appropriate Food Boxes/CSA Shares</a:t>
            </a:r>
            <a:endParaRPr lang="en-US" sz="1200" u="none" strike="noStrike" kern="1200" cap="none" spc="0" normalizeH="0" baseline="0" noProof="0">
              <a:ln>
                <a:noFill/>
              </a:ln>
              <a:solidFill>
                <a:srgbClr val="FFFFFF"/>
              </a:solidFill>
              <a:effectLst/>
              <a:uLnTx/>
              <a:uFillTx/>
              <a:latin typeface="Arial"/>
              <a:cs typeface="Arial"/>
            </a:endParaRPr>
          </a:p>
        </p:txBody>
      </p:sp>
      <p:sp>
        <p:nvSpPr>
          <p:cNvPr id="10" name="Freeform: Shape 9">
            <a:extLst>
              <a:ext uri="{FF2B5EF4-FFF2-40B4-BE49-F238E27FC236}">
                <a16:creationId xmlns:a16="http://schemas.microsoft.com/office/drawing/2014/main" id="{916C7545-F892-016C-1B34-0E602E3B35B5}"/>
              </a:ext>
            </a:extLst>
          </p:cNvPr>
          <p:cNvSpPr/>
          <p:nvPr/>
        </p:nvSpPr>
        <p:spPr>
          <a:xfrm>
            <a:off x="7517200" y="4468243"/>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5E8BF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u="none" strike="noStrike" kern="1200" cap="none" spc="0" normalizeH="0" baseline="0" noProof="0">
                <a:ln>
                  <a:noFill/>
                </a:ln>
                <a:solidFill>
                  <a:srgbClr val="FFFFFF"/>
                </a:solidFill>
                <a:effectLst/>
                <a:uLnTx/>
                <a:uFillTx/>
                <a:latin typeface="Arial"/>
                <a:ea typeface="+mn-ea"/>
                <a:cs typeface="+mn-cs"/>
              </a:rPr>
              <a:t>Kitchen Supplies</a:t>
            </a:r>
          </a:p>
        </p:txBody>
      </p:sp>
      <p:sp>
        <p:nvSpPr>
          <p:cNvPr id="11" name="TextBox 10">
            <a:extLst>
              <a:ext uri="{FF2B5EF4-FFF2-40B4-BE49-F238E27FC236}">
                <a16:creationId xmlns:a16="http://schemas.microsoft.com/office/drawing/2014/main" id="{A574B7F8-0842-9996-6EEF-CB3B1A3DD965}"/>
              </a:ext>
            </a:extLst>
          </p:cNvPr>
          <p:cNvSpPr txBox="1"/>
          <p:nvPr/>
        </p:nvSpPr>
        <p:spPr bwMode="auto">
          <a:xfrm>
            <a:off x="816499" y="3156198"/>
            <a:ext cx="10889345" cy="226519"/>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Anticipated MassHealth HRSN Nutrition Services</a:t>
            </a: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1A070DDD-4985-B89A-9D07-45FC9E13DFAD}"/>
              </a:ext>
            </a:extLst>
          </p:cNvPr>
          <p:cNvSpPr txBox="1"/>
          <p:nvPr/>
        </p:nvSpPr>
        <p:spPr>
          <a:xfrm>
            <a:off x="7517200" y="3506325"/>
            <a:ext cx="3671981"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Verdana" panose="020B0604030504040204" pitchFamily="34" charset="0"/>
                <a:cs typeface="+mn-cs"/>
              </a:rPr>
              <a:t>SECONDARY NUT</a:t>
            </a:r>
            <a:r>
              <a:rPr lang="en-US" sz="1200" b="1">
                <a:solidFill>
                  <a:srgbClr val="000000"/>
                </a:solidFill>
                <a:latin typeface="Arial"/>
                <a:ea typeface="Verdana" panose="020B0604030504040204" pitchFamily="34" charset="0"/>
              </a:rPr>
              <a:t>RITION SERVICES</a:t>
            </a:r>
            <a:endParaRPr kumimoji="0" lang="en-US" sz="1200" b="1" i="0" u="none" strike="noStrike" kern="1200" cap="none" spc="0" normalizeH="0" baseline="0" noProof="0">
              <a:ln>
                <a:noFill/>
              </a:ln>
              <a:solidFill>
                <a:srgbClr val="000000"/>
              </a:solidFill>
              <a:effectLst/>
              <a:uLnTx/>
              <a:uFillTx/>
              <a:latin typeface="Arial"/>
              <a:ea typeface="Verdana" panose="020B0604030504040204" pitchFamily="34" charset="0"/>
              <a:cs typeface="+mn-cs"/>
            </a:endParaRPr>
          </a:p>
        </p:txBody>
      </p:sp>
      <p:sp>
        <p:nvSpPr>
          <p:cNvPr id="13" name="TextBox 12">
            <a:extLst>
              <a:ext uri="{FF2B5EF4-FFF2-40B4-BE49-F238E27FC236}">
                <a16:creationId xmlns:a16="http://schemas.microsoft.com/office/drawing/2014/main" id="{DB101F43-29A8-37D7-77B0-E0B779D5C02C}"/>
              </a:ext>
            </a:extLst>
          </p:cNvPr>
          <p:cNvSpPr txBox="1"/>
          <p:nvPr/>
        </p:nvSpPr>
        <p:spPr>
          <a:xfrm>
            <a:off x="1370429" y="3506325"/>
            <a:ext cx="4725571"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rgbClr val="000000"/>
                </a:solidFill>
                <a:latin typeface="Arial"/>
                <a:ea typeface="Verdana" panose="020B0604030504040204" pitchFamily="34" charset="0"/>
              </a:rPr>
              <a:t>PRIMARY NUTRITION SERVICES</a:t>
            </a:r>
            <a:endParaRPr kumimoji="0" lang="en-US" sz="1200" b="1" i="0" u="none" strike="noStrike" kern="1200" cap="none" spc="0" normalizeH="0" baseline="0" noProof="0">
              <a:ln>
                <a:noFill/>
              </a:ln>
              <a:solidFill>
                <a:srgbClr val="000000"/>
              </a:solidFill>
              <a:effectLst/>
              <a:uLnTx/>
              <a:uFillTx/>
              <a:latin typeface="Arial"/>
              <a:ea typeface="Verdana" panose="020B0604030504040204" pitchFamily="34" charset="0"/>
              <a:cs typeface="+mn-cs"/>
            </a:endParaRPr>
          </a:p>
        </p:txBody>
      </p:sp>
      <p:sp>
        <p:nvSpPr>
          <p:cNvPr id="14" name="Freeform: Shape 13">
            <a:extLst>
              <a:ext uri="{FF2B5EF4-FFF2-40B4-BE49-F238E27FC236}">
                <a16:creationId xmlns:a16="http://schemas.microsoft.com/office/drawing/2014/main" id="{2AFB87D1-5961-00BD-88DF-D9BFE8F6A23A}"/>
              </a:ext>
            </a:extLst>
          </p:cNvPr>
          <p:cNvSpPr/>
          <p:nvPr/>
        </p:nvSpPr>
        <p:spPr>
          <a:xfrm>
            <a:off x="866139" y="4468243"/>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8575" cap="flat" cmpd="sng" algn="ctr">
            <a:solidFill>
              <a:schemeClr val="bg1"/>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b="0" u="none" strike="noStrike" kern="1200" cap="none" spc="0" normalizeH="0" baseline="0" noProof="0">
                <a:ln>
                  <a:noFill/>
                </a:ln>
                <a:solidFill>
                  <a:srgbClr val="FFFFFF"/>
                </a:solidFill>
                <a:effectLst/>
                <a:uLnTx/>
                <a:uFillTx/>
                <a:latin typeface="Arial"/>
                <a:ea typeface="+mn-ea"/>
                <a:cs typeface="+mn-cs"/>
              </a:rPr>
              <a:t>Medically Tailored Home Delivered Meals</a:t>
            </a:r>
          </a:p>
        </p:txBody>
      </p:sp>
      <p:sp>
        <p:nvSpPr>
          <p:cNvPr id="15" name="Freeform: Shape 14">
            <a:extLst>
              <a:ext uri="{FF2B5EF4-FFF2-40B4-BE49-F238E27FC236}">
                <a16:creationId xmlns:a16="http://schemas.microsoft.com/office/drawing/2014/main" id="{D9BC0761-BECA-AFA9-6BAE-BCB9B8C73079}"/>
              </a:ext>
            </a:extLst>
          </p:cNvPr>
          <p:cNvSpPr/>
          <p:nvPr/>
        </p:nvSpPr>
        <p:spPr>
          <a:xfrm>
            <a:off x="2908300" y="4470400"/>
            <a:ext cx="1769672"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8575" cap="flat" cmpd="sng" algn="ctr">
            <a:solidFill>
              <a:schemeClr val="bg1"/>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algn="ctr" defTabSz="533400">
              <a:lnSpc>
                <a:spcPct val="90000"/>
              </a:lnSpc>
              <a:spcBef>
                <a:spcPct val="0"/>
              </a:spcBef>
              <a:spcAft>
                <a:spcPct val="35000"/>
              </a:spcAft>
              <a:defRPr/>
            </a:pPr>
            <a:r>
              <a:rPr kumimoji="0" lang="en-US" sz="1200" b="0" u="none" strike="noStrike" kern="1200" cap="none" spc="0" normalizeH="0" baseline="0" noProof="0">
                <a:ln>
                  <a:noFill/>
                </a:ln>
                <a:solidFill>
                  <a:srgbClr val="FFFFFF"/>
                </a:solidFill>
                <a:effectLst/>
                <a:uLnTx/>
                <a:uFillTx/>
                <a:latin typeface="Arial"/>
                <a:ea typeface="+mn-ea"/>
                <a:cs typeface="+mn-cs"/>
              </a:rPr>
              <a:t>Medically Tailored </a:t>
            </a:r>
            <a:r>
              <a:rPr kumimoji="0" lang="en-US" sz="1200" u="none" strike="noStrike" kern="1200" cap="none" spc="0" normalizeH="0" baseline="0" noProof="0">
                <a:ln>
                  <a:noFill/>
                </a:ln>
                <a:solidFill>
                  <a:srgbClr val="FFFFFF"/>
                </a:solidFill>
                <a:effectLst/>
                <a:uLnTx/>
                <a:uFillTx/>
                <a:latin typeface="Arial"/>
                <a:ea typeface="+mn-ea"/>
                <a:cs typeface="+mn-cs"/>
              </a:rPr>
              <a:t>Food Boxes/CSA Shares</a:t>
            </a:r>
            <a:endParaRPr kumimoji="0" lang="en-US" sz="1200" b="0" u="none" strike="noStrike" kern="1200" cap="none" spc="0" normalizeH="0" baseline="0" noProof="0">
              <a:ln>
                <a:noFill/>
              </a:ln>
              <a:solidFill>
                <a:srgbClr val="FFFFFF"/>
              </a:solidFill>
              <a:effectLst/>
              <a:uLnTx/>
              <a:uFillTx/>
              <a:latin typeface="Arial"/>
              <a:ea typeface="+mn-ea"/>
              <a:cs typeface="+mn-cs"/>
            </a:endParaRPr>
          </a:p>
        </p:txBody>
      </p:sp>
      <p:sp>
        <p:nvSpPr>
          <p:cNvPr id="16" name="TextBox 15">
            <a:extLst>
              <a:ext uri="{FF2B5EF4-FFF2-40B4-BE49-F238E27FC236}">
                <a16:creationId xmlns:a16="http://schemas.microsoft.com/office/drawing/2014/main" id="{49F239B3-2089-92D3-F76A-9538AA63767A}"/>
              </a:ext>
            </a:extLst>
          </p:cNvPr>
          <p:cNvSpPr txBox="1"/>
          <p:nvPr/>
        </p:nvSpPr>
        <p:spPr>
          <a:xfrm>
            <a:off x="2786202" y="3848737"/>
            <a:ext cx="2003349" cy="590931"/>
          </a:xfrm>
          <a:prstGeom prst="rect">
            <a:avLst/>
          </a:prstGeom>
          <a:noFill/>
        </p:spPr>
        <p:txBody>
          <a:bodyPr wrap="square">
            <a:spAutoFit/>
          </a:bodyPr>
          <a:lstStyle/>
          <a:p>
            <a:pPr algn="ctr" defTabSz="533400">
              <a:lnSpc>
                <a:spcPct val="90000"/>
              </a:lnSpc>
              <a:spcBef>
                <a:spcPct val="0"/>
              </a:spcBef>
              <a:spcAft>
                <a:spcPct val="35000"/>
              </a:spcAft>
              <a:defRPr/>
            </a:pPr>
            <a:r>
              <a:rPr kumimoji="0" lang="en-US" sz="1200" b="1" i="0" u="none" strike="noStrike" kern="1200" cap="none" spc="0" normalizeH="0" baseline="0" noProof="0">
                <a:ln>
                  <a:noFill/>
                </a:ln>
                <a:effectLst/>
                <a:uLnTx/>
                <a:uFillTx/>
                <a:latin typeface="Arial"/>
                <a:ea typeface="+mn-ea"/>
                <a:cs typeface="+mn-cs"/>
              </a:rPr>
              <a:t>Medically Tailored or Nutritionally Appropriate Food Prescriptions</a:t>
            </a:r>
          </a:p>
        </p:txBody>
      </p:sp>
      <p:sp>
        <p:nvSpPr>
          <p:cNvPr id="17" name="TextBox 16">
            <a:extLst>
              <a:ext uri="{FF2B5EF4-FFF2-40B4-BE49-F238E27FC236}">
                <a16:creationId xmlns:a16="http://schemas.microsoft.com/office/drawing/2014/main" id="{FB06CE2D-C25F-1DAC-CC70-7CE07A2118DB}"/>
              </a:ext>
            </a:extLst>
          </p:cNvPr>
          <p:cNvSpPr txBox="1"/>
          <p:nvPr/>
        </p:nvSpPr>
        <p:spPr>
          <a:xfrm>
            <a:off x="749300" y="3848737"/>
            <a:ext cx="2003350" cy="590931"/>
          </a:xfrm>
          <a:prstGeom prst="rect">
            <a:avLst/>
          </a:prstGeom>
          <a:noFill/>
        </p:spPr>
        <p:txBody>
          <a:bodyPr wrap="square">
            <a:spAutoFit/>
          </a:bodyPr>
          <a:lstStyle/>
          <a:p>
            <a:pPr algn="ctr" defTabSz="533400">
              <a:lnSpc>
                <a:spcPct val="90000"/>
              </a:lnSpc>
              <a:spcBef>
                <a:spcPct val="0"/>
              </a:spcBef>
              <a:spcAft>
                <a:spcPct val="35000"/>
              </a:spcAft>
              <a:defRPr/>
            </a:pPr>
            <a:r>
              <a:rPr kumimoji="0" lang="en-US" sz="1200" b="1" i="0" u="none" strike="noStrike" kern="1200" cap="none" spc="0" normalizeH="0" baseline="0" noProof="0">
                <a:ln>
                  <a:noFill/>
                </a:ln>
                <a:solidFill>
                  <a:schemeClr val="tx1"/>
                </a:solidFill>
                <a:effectLst/>
                <a:uLnTx/>
                <a:uFillTx/>
                <a:latin typeface="Arial"/>
                <a:ea typeface="+mn-ea"/>
                <a:cs typeface="+mn-cs"/>
              </a:rPr>
              <a:t>Home Delivered Meals</a:t>
            </a:r>
            <a:endParaRPr kumimoji="0" lang="en-US" sz="1200" b="1" u="none" strike="noStrike" kern="1200" cap="none" spc="0" normalizeH="0" baseline="0" noProof="0">
              <a:ln>
                <a:noFill/>
              </a:ln>
              <a:solidFill>
                <a:schemeClr val="tx1"/>
              </a:solidFill>
              <a:effectLst/>
              <a:uLnTx/>
              <a:uFillTx/>
              <a:latin typeface="Arial"/>
              <a:ea typeface="+mn-ea"/>
              <a:cs typeface="+mn-cs"/>
            </a:endParaRPr>
          </a:p>
        </p:txBody>
      </p:sp>
      <p:sp>
        <p:nvSpPr>
          <p:cNvPr id="18" name="TextBox 17">
            <a:extLst>
              <a:ext uri="{FF2B5EF4-FFF2-40B4-BE49-F238E27FC236}">
                <a16:creationId xmlns:a16="http://schemas.microsoft.com/office/drawing/2014/main" id="{D3748D2D-E7BF-8791-2FAC-3D675B63C4E5}"/>
              </a:ext>
            </a:extLst>
          </p:cNvPr>
          <p:cNvSpPr txBox="1"/>
          <p:nvPr/>
        </p:nvSpPr>
        <p:spPr>
          <a:xfrm>
            <a:off x="4823103" y="3848737"/>
            <a:ext cx="2003350" cy="590931"/>
          </a:xfrm>
          <a:prstGeom prst="rect">
            <a:avLst/>
          </a:prstGeom>
          <a:noFill/>
        </p:spPr>
        <p:txBody>
          <a:bodyPr wrap="square">
            <a:spAutoFit/>
          </a:bodyPr>
          <a:lstStyle/>
          <a:p>
            <a:pPr algn="ctr" defTabSz="533400">
              <a:lnSpc>
                <a:spcPct val="90000"/>
              </a:lnSpc>
              <a:spcBef>
                <a:spcPct val="0"/>
              </a:spcBef>
              <a:spcAft>
                <a:spcPct val="35000"/>
              </a:spcAft>
              <a:defRPr/>
            </a:pPr>
            <a:r>
              <a:rPr lang="en-US" sz="1200" b="1" u="none" strike="noStrike" kern="1200" cap="none" spc="0" normalizeH="0" baseline="0" noProof="0">
                <a:ln>
                  <a:noFill/>
                </a:ln>
                <a:effectLst/>
                <a:uLnTx/>
                <a:uFillTx/>
                <a:latin typeface="Arial"/>
                <a:cs typeface="Arial"/>
              </a:rPr>
              <a:t>Nutrition Stabilization Services </a:t>
            </a:r>
            <a:endParaRPr kumimoji="0" lang="en-US" sz="1200" b="1" u="none" strike="noStrike" kern="1200" cap="none" spc="0" normalizeH="0" baseline="0" noProof="0">
              <a:ln>
                <a:noFill/>
              </a:ln>
              <a:effectLst/>
              <a:uLnTx/>
              <a:uFillTx/>
              <a:latin typeface="Arial"/>
              <a:ea typeface="+mn-ea"/>
              <a:cs typeface="+mn-cs"/>
            </a:endParaRPr>
          </a:p>
        </p:txBody>
      </p:sp>
      <p:sp>
        <p:nvSpPr>
          <p:cNvPr id="19" name="Freeform: Shape 18">
            <a:extLst>
              <a:ext uri="{FF2B5EF4-FFF2-40B4-BE49-F238E27FC236}">
                <a16:creationId xmlns:a16="http://schemas.microsoft.com/office/drawing/2014/main" id="{659B9E8B-798C-E27B-AB29-FA2607DB5284}"/>
              </a:ext>
            </a:extLst>
          </p:cNvPr>
          <p:cNvSpPr/>
          <p:nvPr/>
        </p:nvSpPr>
        <p:spPr>
          <a:xfrm>
            <a:off x="2903039" y="5870729"/>
            <a:ext cx="1769674"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algn="ctr" defTabSz="533400">
              <a:lnSpc>
                <a:spcPct val="90000"/>
              </a:lnSpc>
              <a:spcBef>
                <a:spcPct val="0"/>
              </a:spcBef>
              <a:spcAft>
                <a:spcPct val="35000"/>
              </a:spcAft>
              <a:defRPr/>
            </a:pPr>
            <a:r>
              <a:rPr kumimoji="0" lang="en-US" sz="1200" u="none" strike="noStrike" kern="1200" cap="none" spc="0" normalizeH="0" baseline="0" noProof="0">
                <a:ln>
                  <a:noFill/>
                </a:ln>
                <a:solidFill>
                  <a:srgbClr val="FFFFFF"/>
                </a:solidFill>
                <a:effectLst/>
                <a:uLnTx/>
                <a:uFillTx/>
                <a:latin typeface="Arial"/>
                <a:ea typeface="+mn-ea"/>
                <a:cs typeface="+mn-cs"/>
              </a:rPr>
              <a:t>Food Prescriptions and Voucher Program</a:t>
            </a:r>
            <a:r>
              <a:rPr lang="en-US" sz="1200">
                <a:solidFill>
                  <a:srgbClr val="FFFFFF"/>
                </a:solidFill>
                <a:latin typeface="Arial"/>
              </a:rPr>
              <a:t> </a:t>
            </a:r>
          </a:p>
        </p:txBody>
      </p:sp>
      <p:sp>
        <p:nvSpPr>
          <p:cNvPr id="20" name="Freeform: Shape 19">
            <a:extLst>
              <a:ext uri="{FF2B5EF4-FFF2-40B4-BE49-F238E27FC236}">
                <a16:creationId xmlns:a16="http://schemas.microsoft.com/office/drawing/2014/main" id="{F7A3F49E-EA10-8B6A-9E08-8E1CBBE0A8BD}"/>
              </a:ext>
            </a:extLst>
          </p:cNvPr>
          <p:cNvSpPr/>
          <p:nvPr/>
        </p:nvSpPr>
        <p:spPr>
          <a:xfrm>
            <a:off x="4939942" y="4468243"/>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algn="ctr" defTabSz="533400">
              <a:lnSpc>
                <a:spcPct val="90000"/>
              </a:lnSpc>
              <a:spcBef>
                <a:spcPct val="0"/>
              </a:spcBef>
              <a:spcAft>
                <a:spcPct val="35000"/>
              </a:spcAft>
              <a:defRPr/>
            </a:pPr>
            <a:r>
              <a:rPr lang="en-US" sz="1200">
                <a:solidFill>
                  <a:srgbClr val="FFFFFF"/>
                </a:solidFill>
                <a:latin typeface="Arial"/>
              </a:rPr>
              <a:t>Application Assistance</a:t>
            </a:r>
          </a:p>
        </p:txBody>
      </p:sp>
      <p:sp>
        <p:nvSpPr>
          <p:cNvPr id="21" name="Freeform: Shape 20">
            <a:extLst>
              <a:ext uri="{FF2B5EF4-FFF2-40B4-BE49-F238E27FC236}">
                <a16:creationId xmlns:a16="http://schemas.microsoft.com/office/drawing/2014/main" id="{FD761601-9EB3-A107-EF70-ECE4B3F639CC}"/>
              </a:ext>
            </a:extLst>
          </p:cNvPr>
          <p:cNvSpPr/>
          <p:nvPr/>
        </p:nvSpPr>
        <p:spPr>
          <a:xfrm>
            <a:off x="8402036" y="5174248"/>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5E8BF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u="none" strike="noStrike" kern="1200" cap="none" spc="0" normalizeH="0" baseline="0" noProof="0">
                <a:ln>
                  <a:noFill/>
                </a:ln>
                <a:solidFill>
                  <a:srgbClr val="FFFFFF"/>
                </a:solidFill>
                <a:effectLst/>
                <a:uLnTx/>
                <a:uFillTx/>
                <a:latin typeface="Arial"/>
                <a:ea typeface="+mn-ea"/>
                <a:cs typeface="+mn-cs"/>
              </a:rPr>
              <a:t>Transportation</a:t>
            </a:r>
          </a:p>
        </p:txBody>
      </p:sp>
      <p:sp>
        <p:nvSpPr>
          <p:cNvPr id="22" name="Freeform: Shape 21">
            <a:extLst>
              <a:ext uri="{FF2B5EF4-FFF2-40B4-BE49-F238E27FC236}">
                <a16:creationId xmlns:a16="http://schemas.microsoft.com/office/drawing/2014/main" id="{CB6306E1-B526-D0C8-0E91-770795BD25A8}"/>
              </a:ext>
            </a:extLst>
          </p:cNvPr>
          <p:cNvSpPr/>
          <p:nvPr/>
        </p:nvSpPr>
        <p:spPr>
          <a:xfrm>
            <a:off x="9419507" y="4468243"/>
            <a:ext cx="1769673"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5E8BF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u="none" strike="noStrike" kern="1200" cap="none" spc="0" normalizeH="0" baseline="0" noProof="0">
                <a:ln>
                  <a:noFill/>
                </a:ln>
                <a:solidFill>
                  <a:srgbClr val="FFFFFF"/>
                </a:solidFill>
                <a:effectLst/>
                <a:uLnTx/>
                <a:uFillTx/>
                <a:latin typeface="Arial"/>
                <a:ea typeface="+mn-ea"/>
                <a:cs typeface="+mn-cs"/>
              </a:rPr>
              <a:t>Nutrition Education</a:t>
            </a:r>
          </a:p>
        </p:txBody>
      </p:sp>
      <p:sp>
        <p:nvSpPr>
          <p:cNvPr id="23" name="Freeform: Shape 22">
            <a:extLst>
              <a:ext uri="{FF2B5EF4-FFF2-40B4-BE49-F238E27FC236}">
                <a16:creationId xmlns:a16="http://schemas.microsoft.com/office/drawing/2014/main" id="{C8C16ACC-A811-4D58-9EFF-E592B8A9B2F2}"/>
              </a:ext>
            </a:extLst>
          </p:cNvPr>
          <p:cNvSpPr/>
          <p:nvPr/>
        </p:nvSpPr>
        <p:spPr>
          <a:xfrm>
            <a:off x="866138" y="5174248"/>
            <a:ext cx="1769674" cy="59093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R="0" lvl="0" algn="ctr" defTabSz="533400" rtl="0" eaLnBrk="1" fontAlgn="auto" latinLnBrk="0" hangingPunct="1">
              <a:lnSpc>
                <a:spcPct val="90000"/>
              </a:lnSpc>
              <a:spcBef>
                <a:spcPct val="0"/>
              </a:spcBef>
              <a:spcAft>
                <a:spcPct val="35000"/>
              </a:spcAft>
              <a:buClrTx/>
              <a:buSzTx/>
              <a:tabLst/>
              <a:defRPr/>
            </a:pPr>
            <a:r>
              <a:rPr kumimoji="0" lang="en-US" sz="1200" u="none" strike="noStrike" kern="1200" cap="none" spc="0" normalizeH="0" baseline="0" noProof="0">
                <a:ln>
                  <a:noFill/>
                </a:ln>
                <a:solidFill>
                  <a:srgbClr val="FFFFFF"/>
                </a:solidFill>
                <a:effectLst/>
                <a:uLnTx/>
                <a:uFillTx/>
                <a:latin typeface="Arial"/>
                <a:ea typeface="+mn-ea"/>
                <a:cs typeface="+mn-cs"/>
              </a:rPr>
              <a:t>Nutritionally Appropriate Home Delivered Meals</a:t>
            </a:r>
            <a:endParaRPr lang="en-US" sz="1200" u="none" strike="noStrike" kern="1200" cap="none" spc="0" normalizeH="0" baseline="0" noProof="0">
              <a:ln>
                <a:noFill/>
              </a:ln>
              <a:solidFill>
                <a:srgbClr val="FFFFFF"/>
              </a:solidFill>
              <a:effectLst/>
              <a:uLnTx/>
              <a:uFillTx/>
              <a:latin typeface="Arial"/>
              <a:cs typeface="Arial"/>
            </a:endParaRPr>
          </a:p>
        </p:txBody>
      </p:sp>
    </p:spTree>
    <p:extLst>
      <p:ext uri="{BB962C8B-B14F-4D97-AF65-F5344CB8AC3E}">
        <p14:creationId xmlns:p14="http://schemas.microsoft.com/office/powerpoint/2010/main" val="2963194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13D9-02F6-58AD-FAB3-828965BAB025}"/>
              </a:ext>
            </a:extLst>
          </p:cNvPr>
          <p:cNvSpPr>
            <a:spLocks noGrp="1"/>
          </p:cNvSpPr>
          <p:nvPr>
            <p:ph type="title"/>
          </p:nvPr>
        </p:nvSpPr>
        <p:spPr>
          <a:xfrm>
            <a:off x="231648" y="199272"/>
            <a:ext cx="11684000" cy="369332"/>
          </a:xfrm>
        </p:spPr>
        <p:txBody>
          <a:bodyPr>
            <a:normAutofit/>
          </a:bodyPr>
          <a:lstStyle/>
          <a:p>
            <a:r>
              <a:rPr lang="en-US" sz="2400">
                <a:solidFill>
                  <a:srgbClr val="002960"/>
                </a:solidFill>
                <a:latin typeface="Arial"/>
                <a:cs typeface="Arial"/>
              </a:rPr>
              <a:t>HRSN Housing Overview: Anticipated Future State of Services</a:t>
            </a:r>
          </a:p>
        </p:txBody>
      </p:sp>
      <p:sp>
        <p:nvSpPr>
          <p:cNvPr id="25" name="TextBox 24">
            <a:extLst>
              <a:ext uri="{FF2B5EF4-FFF2-40B4-BE49-F238E27FC236}">
                <a16:creationId xmlns:a16="http://schemas.microsoft.com/office/drawing/2014/main" id="{F5618B2F-13D1-D986-BB99-DB2F6778CCF3}"/>
              </a:ext>
            </a:extLst>
          </p:cNvPr>
          <p:cNvSpPr txBox="1"/>
          <p:nvPr/>
        </p:nvSpPr>
        <p:spPr>
          <a:xfrm>
            <a:off x="428232" y="761449"/>
            <a:ext cx="11292840" cy="1723547"/>
          </a:xfrm>
          <a:prstGeom prst="rect">
            <a:avLst/>
          </a:prstGeom>
          <a:noFill/>
        </p:spPr>
        <p:txBody>
          <a:bodyPr wrap="square" lIns="91438" tIns="45719" rIns="91438" bIns="45719" rtlCol="0" anchor="t">
            <a:spAutoFit/>
          </a:bodyPr>
          <a:lstStyle/>
          <a:p>
            <a:pPr>
              <a:spcBef>
                <a:spcPts val="200"/>
              </a:spcBef>
              <a:spcAft>
                <a:spcPts val="200"/>
              </a:spcAft>
              <a:buSzPct val="75000"/>
              <a:defRPr/>
            </a:pPr>
            <a:r>
              <a:rPr kumimoji="0" lang="en-US" sz="1600" b="1" i="0" u="none" strike="noStrike" kern="1200" cap="none" spc="0" normalizeH="0" baseline="0" noProof="0">
                <a:ln>
                  <a:noFill/>
                </a:ln>
                <a:effectLst/>
                <a:uLnTx/>
                <a:uFillTx/>
                <a:latin typeface="Arial"/>
                <a:cs typeface="Arial"/>
              </a:rPr>
              <a:t>HRSN Housing Services 2025-2027:</a:t>
            </a:r>
            <a:endParaRPr kumimoji="0" lang="en-US" sz="1600" b="0" i="0" u="none" strike="noStrike" kern="1200" cap="none" spc="0" normalizeH="0" baseline="0" noProof="0">
              <a:ln>
                <a:noFill/>
              </a:ln>
              <a:effectLst/>
              <a:uLnTx/>
              <a:uFillTx/>
              <a:latin typeface="Arial"/>
              <a:cs typeface="Arial"/>
            </a:endParaRPr>
          </a:p>
          <a:p>
            <a:pPr marL="285750" indent="-285750">
              <a:spcBef>
                <a:spcPts val="200"/>
              </a:spcBef>
              <a:spcAft>
                <a:spcPts val="200"/>
              </a:spcAft>
              <a:buSzPct val="75000"/>
              <a:buFont typeface="Arial" panose="020B0604020202020204" pitchFamily="34" charset="0"/>
              <a:buChar char="•"/>
              <a:defRPr/>
            </a:pPr>
            <a:r>
              <a:rPr kumimoji="0" lang="en-US" sz="1600" b="0" i="0" u="none" strike="noStrike" kern="1200" cap="none" spc="0" normalizeH="0" baseline="0" noProof="0">
                <a:ln>
                  <a:noFill/>
                </a:ln>
                <a:effectLst/>
                <a:uLnTx/>
                <a:uFillTx/>
                <a:latin typeface="Arial" panose="020B0604020202020204"/>
                <a:ea typeface="+mn-ea"/>
                <a:cs typeface="Arial"/>
              </a:rPr>
              <a:t>FSP housing </a:t>
            </a:r>
            <a:r>
              <a:rPr lang="en-US" sz="1600" kern="0">
                <a:ea typeface="+mn-lt"/>
                <a:cs typeface="+mn-lt"/>
              </a:rPr>
              <a:t>services</a:t>
            </a:r>
            <a:r>
              <a:rPr kumimoji="0" lang="en-US" sz="1600" b="0" i="0" u="none" strike="noStrike" kern="1200" cap="none" spc="0" normalizeH="0" baseline="0" noProof="0">
                <a:ln>
                  <a:noFill/>
                </a:ln>
                <a:effectLst/>
                <a:uLnTx/>
                <a:uFillTx/>
                <a:latin typeface="Arial" panose="020B0604020202020204"/>
                <a:ea typeface="+mn-ea"/>
                <a:cs typeface="Arial"/>
              </a:rPr>
              <a:t> will </a:t>
            </a:r>
            <a:r>
              <a:rPr kumimoji="0" lang="en-US" sz="1600" b="1" i="0" u="none" strike="noStrike" kern="1200" cap="none" spc="0" normalizeH="0" baseline="0" noProof="0">
                <a:ln>
                  <a:noFill/>
                </a:ln>
                <a:effectLst/>
                <a:uLnTx/>
                <a:uFillTx/>
                <a:latin typeface="Arial" panose="020B0604020202020204"/>
                <a:ea typeface="+mn-ea"/>
                <a:cs typeface="Arial"/>
              </a:rPr>
              <a:t>combine </a:t>
            </a:r>
            <a:r>
              <a:rPr kumimoji="0" lang="en-US" sz="1600" b="0" i="0" u="none" strike="noStrike" kern="1200" cap="none" spc="0" normalizeH="0" baseline="0" noProof="0">
                <a:ln>
                  <a:noFill/>
                </a:ln>
                <a:effectLst/>
                <a:uLnTx/>
                <a:uFillTx/>
                <a:latin typeface="Arial" panose="020B0604020202020204"/>
                <a:ea typeface="+mn-ea"/>
                <a:cs typeface="Arial"/>
              </a:rPr>
              <a:t>with Specialized CSP-HI</a:t>
            </a:r>
            <a:r>
              <a:rPr lang="en-US" sz="1600">
                <a:latin typeface="Arial" panose="020B0604020202020204"/>
                <a:cs typeface="Arial"/>
              </a:rPr>
              <a:t> and Specialized </a:t>
            </a:r>
            <a:r>
              <a:rPr kumimoji="0" lang="en-US" sz="1600" b="0" i="0" u="none" strike="noStrike" kern="1200" cap="none" spc="0" normalizeH="0" baseline="0" noProof="0">
                <a:ln>
                  <a:noFill/>
                </a:ln>
                <a:effectLst/>
                <a:uLnTx/>
                <a:uFillTx/>
                <a:latin typeface="Arial" panose="020B0604020202020204"/>
                <a:ea typeface="+mn-ea"/>
                <a:cs typeface="Arial"/>
              </a:rPr>
              <a:t>CSP-TPP services under a new </a:t>
            </a:r>
            <a:r>
              <a:rPr kumimoji="0" lang="en-US" sz="1600" b="1" i="0" u="none" strike="noStrike" kern="1200" cap="none" spc="0" normalizeH="0" baseline="0" noProof="0">
                <a:ln>
                  <a:noFill/>
                </a:ln>
                <a:effectLst/>
                <a:uLnTx/>
                <a:uFillTx/>
                <a:latin typeface="Arial" panose="020B0604020202020204"/>
                <a:ea typeface="+mn-ea"/>
                <a:cs typeface="Arial"/>
              </a:rPr>
              <a:t>HRSN Housing Services </a:t>
            </a:r>
            <a:r>
              <a:rPr kumimoji="0" lang="en-US" sz="1600" i="0" u="none" strike="noStrike" kern="1200" cap="none" spc="0" normalizeH="0" baseline="0" noProof="0">
                <a:ln>
                  <a:noFill/>
                </a:ln>
                <a:effectLst/>
                <a:uLnTx/>
                <a:uFillTx/>
                <a:latin typeface="Arial" panose="020B0604020202020204"/>
                <a:ea typeface="+mn-ea"/>
                <a:cs typeface="Arial"/>
              </a:rPr>
              <a:t>domain.  Specialized CSP-HI and CSP-TPP will be </a:t>
            </a:r>
            <a:r>
              <a:rPr kumimoji="0" lang="en-US" sz="1600" b="1" i="0" u="none" strike="noStrike" kern="1200" cap="none" spc="0" normalizeH="0" baseline="0" noProof="0">
                <a:ln>
                  <a:noFill/>
                </a:ln>
                <a:effectLst/>
                <a:uLnTx/>
                <a:uFillTx/>
                <a:latin typeface="Arial" panose="020B0604020202020204"/>
                <a:ea typeface="+mn-ea"/>
                <a:cs typeface="Arial"/>
              </a:rPr>
              <a:t>required HRSN Housing Services.</a:t>
            </a:r>
            <a:endParaRPr lang="en-US" sz="1600" i="0" u="none" strike="noStrike" kern="1200" cap="none" spc="0" normalizeH="0" baseline="0" noProof="0">
              <a:ln>
                <a:noFill/>
              </a:ln>
              <a:effectLst/>
              <a:uLnTx/>
              <a:uFillTx/>
              <a:latin typeface="Arial" panose="020B0604020202020204"/>
              <a:cs typeface="Arial"/>
            </a:endParaRPr>
          </a:p>
          <a:p>
            <a:pPr marL="285750" indent="-285750">
              <a:spcBef>
                <a:spcPts val="200"/>
              </a:spcBef>
              <a:spcAft>
                <a:spcPts val="200"/>
              </a:spcAft>
              <a:buSzPct val="75000"/>
              <a:buFont typeface="Arial" panose="020B0604020202020204" pitchFamily="34" charset="0"/>
              <a:buChar char="•"/>
              <a:defRPr/>
            </a:pPr>
            <a:r>
              <a:rPr lang="en-US" sz="1600">
                <a:latin typeface="Arial" panose="020B0604020202020204"/>
                <a:cs typeface="Arial"/>
              </a:rPr>
              <a:t>ACOs </a:t>
            </a:r>
            <a:r>
              <a:rPr lang="en-US" sz="1600" b="1">
                <a:latin typeface="Arial" panose="020B0604020202020204"/>
                <a:cs typeface="Arial"/>
              </a:rPr>
              <a:t>must provide all required HRSN Housing Services </a:t>
            </a:r>
            <a:r>
              <a:rPr lang="en-US" sz="1600">
                <a:latin typeface="Arial" panose="020B0604020202020204"/>
                <a:cs typeface="Arial"/>
              </a:rPr>
              <a:t>to eligible members.</a:t>
            </a:r>
          </a:p>
          <a:p>
            <a:pPr marL="285750" indent="-285750">
              <a:spcBef>
                <a:spcPts val="200"/>
              </a:spcBef>
              <a:spcAft>
                <a:spcPts val="200"/>
              </a:spcAft>
              <a:buSzPct val="75000"/>
              <a:buFont typeface="Arial" panose="020B0604020202020204" pitchFamily="34" charset="0"/>
              <a:buChar char="•"/>
              <a:defRPr/>
            </a:pPr>
            <a:r>
              <a:rPr lang="en-US" sz="1600">
                <a:latin typeface="Arial" panose="020B0604020202020204"/>
                <a:cs typeface="Arial"/>
              </a:rPr>
              <a:t>ACOs must choose </a:t>
            </a:r>
            <a:r>
              <a:rPr lang="en-US" sz="1600" b="1">
                <a:latin typeface="Arial" panose="020B0604020202020204"/>
                <a:cs typeface="Arial"/>
              </a:rPr>
              <a:t>at least one supplemental HRSN Housing Service </a:t>
            </a:r>
            <a:r>
              <a:rPr lang="en-US" sz="1600">
                <a:latin typeface="Arial" panose="020B0604020202020204"/>
                <a:cs typeface="Arial"/>
              </a:rPr>
              <a:t>to provide eligible members, subject to funding availability.</a:t>
            </a:r>
            <a:endParaRPr lang="en-US" sz="1600" b="0">
              <a:latin typeface="Arial" panose="020B0604020202020204"/>
              <a:cs typeface="Arial"/>
            </a:endParaRPr>
          </a:p>
        </p:txBody>
      </p:sp>
      <p:grpSp>
        <p:nvGrpSpPr>
          <p:cNvPr id="4" name="Group 3">
            <a:extLst>
              <a:ext uri="{FF2B5EF4-FFF2-40B4-BE49-F238E27FC236}">
                <a16:creationId xmlns:a16="http://schemas.microsoft.com/office/drawing/2014/main" id="{DA079646-2352-18E8-731C-655751F6B78E}"/>
              </a:ext>
            </a:extLst>
          </p:cNvPr>
          <p:cNvGrpSpPr/>
          <p:nvPr/>
        </p:nvGrpSpPr>
        <p:grpSpPr>
          <a:xfrm>
            <a:off x="428233" y="3085640"/>
            <a:ext cx="11290829" cy="3442427"/>
            <a:chOff x="428233" y="3085640"/>
            <a:chExt cx="11290829" cy="3442427"/>
          </a:xfrm>
        </p:grpSpPr>
        <p:sp>
          <p:nvSpPr>
            <p:cNvPr id="34" name="Rectangle 33">
              <a:extLst>
                <a:ext uri="{FF2B5EF4-FFF2-40B4-BE49-F238E27FC236}">
                  <a16:creationId xmlns:a16="http://schemas.microsoft.com/office/drawing/2014/main" id="{64363A02-AAFF-4118-BE28-07224B998EFA}"/>
                </a:ext>
              </a:extLst>
            </p:cNvPr>
            <p:cNvSpPr/>
            <p:nvPr/>
          </p:nvSpPr>
          <p:spPr>
            <a:xfrm>
              <a:off x="428233" y="3085640"/>
              <a:ext cx="11290829" cy="34369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2" name="Freeform: Shape 61">
              <a:extLst>
                <a:ext uri="{FF2B5EF4-FFF2-40B4-BE49-F238E27FC236}">
                  <a16:creationId xmlns:a16="http://schemas.microsoft.com/office/drawing/2014/main" id="{AC169C3C-C433-4B61-BB4C-06D88BF4BE84}"/>
                </a:ext>
              </a:extLst>
            </p:cNvPr>
            <p:cNvSpPr/>
            <p:nvPr/>
          </p:nvSpPr>
          <p:spPr>
            <a:xfrm>
              <a:off x="611269" y="4027233"/>
              <a:ext cx="1459999" cy="1187186"/>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76200" cap="flat" cmpd="sng" algn="ctr">
              <a:solidFill>
                <a:schemeClr val="tx2"/>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a:ea typeface="+mn-ea"/>
                  <a:cs typeface="+mn-cs"/>
                </a:rPr>
                <a:t>Specialized </a:t>
              </a:r>
              <a:br>
                <a:rPr kumimoji="0" lang="en-US" sz="1200" b="1" i="0" u="none" strike="noStrike" kern="1200" cap="none" spc="0" normalizeH="0" baseline="0" noProof="0">
                  <a:ln>
                    <a:noFill/>
                  </a:ln>
                  <a:solidFill>
                    <a:srgbClr val="FFFFFF"/>
                  </a:solidFill>
                  <a:effectLst/>
                  <a:uLnTx/>
                  <a:uFillTx/>
                  <a:latin typeface="Arial"/>
                  <a:ea typeface="+mn-ea"/>
                  <a:cs typeface="+mn-cs"/>
                </a:rPr>
              </a:br>
              <a:r>
                <a:rPr kumimoji="0" lang="en-US" sz="1200" b="1" i="0" u="none" strike="noStrike" kern="1200" cap="none" spc="0" normalizeH="0" baseline="0" noProof="0">
                  <a:ln>
                    <a:noFill/>
                  </a:ln>
                  <a:solidFill>
                    <a:srgbClr val="FFFFFF"/>
                  </a:solidFill>
                  <a:effectLst/>
                  <a:uLnTx/>
                  <a:uFillTx/>
                  <a:latin typeface="Arial"/>
                  <a:ea typeface="+mn-ea"/>
                  <a:cs typeface="+mn-cs"/>
                </a:rPr>
                <a:t>CSP-HI</a:t>
              </a: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64" name="Freeform: Shape 63">
              <a:extLst>
                <a:ext uri="{FF2B5EF4-FFF2-40B4-BE49-F238E27FC236}">
                  <a16:creationId xmlns:a16="http://schemas.microsoft.com/office/drawing/2014/main" id="{189606CD-2469-4B43-9822-E28EDDCDDD0C}"/>
                </a:ext>
              </a:extLst>
            </p:cNvPr>
            <p:cNvSpPr/>
            <p:nvPr/>
          </p:nvSpPr>
          <p:spPr>
            <a:xfrm>
              <a:off x="2140836" y="4027233"/>
              <a:ext cx="1421181" cy="1187186"/>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a:ea typeface="+mn-ea"/>
                  <a:cs typeface="+mn-cs"/>
                </a:rPr>
                <a:t>HRSN Housing Search</a:t>
              </a:r>
              <a:r>
                <a:rPr kumimoji="0" lang="en-US" sz="1200" b="0" i="1" u="none" strike="noStrike" kern="1200" cap="none" spc="0" normalizeH="0" baseline="0" noProof="0">
                  <a:ln>
                    <a:noFill/>
                  </a:ln>
                  <a:solidFill>
                    <a:srgbClr val="FFFFFF"/>
                  </a:solidFill>
                  <a:effectLst/>
                  <a:uLnTx/>
                  <a:uFillTx/>
                  <a:latin typeface="Arial"/>
                  <a:ea typeface="+mn-ea"/>
                  <a:cs typeface="+mn-cs"/>
                </a:rPr>
                <a:t> </a:t>
              </a:r>
              <a:endParaRPr kumimoji="0" lang="en-US" sz="1800" b="0" i="0" u="none" strike="noStrike" kern="1200" cap="none" spc="0" normalizeH="0" baseline="0" noProof="0">
                <a:ln>
                  <a:noFill/>
                </a:ln>
                <a:solidFill>
                  <a:srgbClr val="FFFFFF"/>
                </a:solidFill>
                <a:effectLst/>
                <a:uLnTx/>
                <a:uFillTx/>
                <a:latin typeface="Arial"/>
                <a:ea typeface="+mn-ea"/>
                <a:cs typeface="Arial" panose="020B0604020202020204"/>
              </a:endParaRPr>
            </a:p>
          </p:txBody>
        </p:sp>
        <p:sp>
          <p:nvSpPr>
            <p:cNvPr id="66" name="Freeform: Shape 65">
              <a:extLst>
                <a:ext uri="{FF2B5EF4-FFF2-40B4-BE49-F238E27FC236}">
                  <a16:creationId xmlns:a16="http://schemas.microsoft.com/office/drawing/2014/main" id="{D74E5A57-43E4-4446-909B-9F99D1E73C18}"/>
                </a:ext>
              </a:extLst>
            </p:cNvPr>
            <p:cNvSpPr/>
            <p:nvPr/>
          </p:nvSpPr>
          <p:spPr>
            <a:xfrm>
              <a:off x="3631584" y="4027233"/>
              <a:ext cx="1412598" cy="1187186"/>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1D954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a:ea typeface="+mn-ea"/>
                  <a:cs typeface="+mn-cs"/>
                </a:rPr>
                <a:t>Transitional Goods</a:t>
              </a:r>
            </a:p>
          </p:txBody>
        </p:sp>
        <p:sp>
          <p:nvSpPr>
            <p:cNvPr id="58" name="TextBox 57">
              <a:extLst>
                <a:ext uri="{FF2B5EF4-FFF2-40B4-BE49-F238E27FC236}">
                  <a16:creationId xmlns:a16="http://schemas.microsoft.com/office/drawing/2014/main" id="{234E2312-BE3E-4576-A33E-6BA35BF7625C}"/>
                </a:ext>
              </a:extLst>
            </p:cNvPr>
            <p:cNvSpPr txBox="1"/>
            <p:nvPr/>
          </p:nvSpPr>
          <p:spPr bwMode="auto">
            <a:xfrm>
              <a:off x="816499" y="3194298"/>
              <a:ext cx="10889345" cy="226519"/>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Anticipated MassHealth HRSN Housing</a:t>
              </a:r>
              <a:r>
                <a:rPr lang="en-US" sz="1600" b="1" kern="0">
                  <a:solidFill>
                    <a:srgbClr val="000000"/>
                  </a:solidFill>
                  <a:latin typeface="Arial" panose="020B0604020202020204" pitchFamily="34" charset="0"/>
                  <a:cs typeface="Arial" panose="020B0604020202020204" pitchFamily="34" charset="0"/>
                </a:rPr>
                <a:t> Services</a:t>
              </a:r>
            </a:p>
          </p:txBody>
        </p:sp>
        <p:sp>
          <p:nvSpPr>
            <p:cNvPr id="21" name="TextBox 20">
              <a:extLst>
                <a:ext uri="{FF2B5EF4-FFF2-40B4-BE49-F238E27FC236}">
                  <a16:creationId xmlns:a16="http://schemas.microsoft.com/office/drawing/2014/main" id="{87121F00-6A6E-4D15-8447-BE8C81D529A1}"/>
                </a:ext>
              </a:extLst>
            </p:cNvPr>
            <p:cNvSpPr txBox="1"/>
            <p:nvPr/>
          </p:nvSpPr>
          <p:spPr bwMode="auto">
            <a:xfrm>
              <a:off x="3867462" y="5467628"/>
              <a:ext cx="7741676" cy="745591"/>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a:defRPr/>
              </a:pPr>
              <a:r>
                <a:rPr lang="en-US" sz="1100" kern="0">
                  <a:solidFill>
                    <a:srgbClr val="000000"/>
                  </a:solidFill>
                  <a:latin typeface="Arial"/>
                  <a:cs typeface="Arial"/>
                </a:rPr>
                <a:t>*Healthy Homes services also support MassHealth’s and the Commonwealth’s commitment to mitigating the effects of climate change on the health of our members.  For example, members that meet all eligibility criteria for a Healthy Homes service could receive environmental interventions to address a medical need, such as an air conditioner to help control asthma exacerbated by higher heat levels, or an air filter to help control asthma exacerbated by air polluted by wildfire smoke.</a:t>
              </a:r>
              <a:endParaRPr lang="en-US" sz="1100" b="0" i="1" u="none" strike="noStrike" kern="0" cap="none" spc="0" normalizeH="0" baseline="0" noProof="0">
                <a:ln>
                  <a:noFill/>
                </a:ln>
                <a:effectLst/>
                <a:uLnTx/>
                <a:uFillTx/>
                <a:latin typeface="Arial"/>
                <a:cs typeface="Arial"/>
              </a:endParaRPr>
            </a:p>
          </p:txBody>
        </p:sp>
        <p:grpSp>
          <p:nvGrpSpPr>
            <p:cNvPr id="13" name="Group 12">
              <a:extLst>
                <a:ext uri="{FF2B5EF4-FFF2-40B4-BE49-F238E27FC236}">
                  <a16:creationId xmlns:a16="http://schemas.microsoft.com/office/drawing/2014/main" id="{CCEA1F95-74B2-771E-F402-CBD5CC55E503}"/>
                </a:ext>
              </a:extLst>
            </p:cNvPr>
            <p:cNvGrpSpPr/>
            <p:nvPr/>
          </p:nvGrpSpPr>
          <p:grpSpPr>
            <a:xfrm>
              <a:off x="8636224" y="4028841"/>
              <a:ext cx="2972914" cy="1187187"/>
              <a:chOff x="5802451" y="5048158"/>
              <a:chExt cx="2972914" cy="1019951"/>
            </a:xfrm>
          </p:grpSpPr>
          <p:sp>
            <p:nvSpPr>
              <p:cNvPr id="68" name="Freeform: Shape 67">
                <a:extLst>
                  <a:ext uri="{FF2B5EF4-FFF2-40B4-BE49-F238E27FC236}">
                    <a16:creationId xmlns:a16="http://schemas.microsoft.com/office/drawing/2014/main" id="{83655202-5B22-4406-8398-18CD49430138}"/>
                  </a:ext>
                </a:extLst>
              </p:cNvPr>
              <p:cNvSpPr/>
              <p:nvPr/>
            </p:nvSpPr>
            <p:spPr>
              <a:xfrm>
                <a:off x="7315366" y="5048159"/>
                <a:ext cx="1459999" cy="1019950"/>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5E8BF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a:ea typeface="+mn-ea"/>
                    <a:cs typeface="+mn-cs"/>
                  </a:rPr>
                  <a:t>Home Modifications</a:t>
                </a:r>
              </a:p>
            </p:txBody>
          </p:sp>
          <p:sp>
            <p:nvSpPr>
              <p:cNvPr id="3" name="Freeform: Shape 2">
                <a:extLst>
                  <a:ext uri="{FF2B5EF4-FFF2-40B4-BE49-F238E27FC236}">
                    <a16:creationId xmlns:a16="http://schemas.microsoft.com/office/drawing/2014/main" id="{42D46940-3C6F-4B53-33A7-DEBFD7E73BA7}"/>
                  </a:ext>
                </a:extLst>
              </p:cNvPr>
              <p:cNvSpPr/>
              <p:nvPr/>
            </p:nvSpPr>
            <p:spPr>
              <a:xfrm>
                <a:off x="5802451" y="5048158"/>
                <a:ext cx="1459999" cy="1019950"/>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5E8BFF"/>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a:ea typeface="+mn-ea"/>
                    <a:cs typeface="+mn-cs"/>
                  </a:rPr>
                  <a:t>Healthy Homes*</a:t>
                </a:r>
              </a:p>
            </p:txBody>
          </p:sp>
        </p:grpSp>
        <p:grpSp>
          <p:nvGrpSpPr>
            <p:cNvPr id="14" name="Group 13">
              <a:extLst>
                <a:ext uri="{FF2B5EF4-FFF2-40B4-BE49-F238E27FC236}">
                  <a16:creationId xmlns:a16="http://schemas.microsoft.com/office/drawing/2014/main" id="{A513186E-095A-563B-8E4B-B96002F797DC}"/>
                </a:ext>
              </a:extLst>
            </p:cNvPr>
            <p:cNvGrpSpPr/>
            <p:nvPr/>
          </p:nvGrpSpPr>
          <p:grpSpPr>
            <a:xfrm>
              <a:off x="5372324" y="4028841"/>
              <a:ext cx="2985274" cy="1187187"/>
              <a:chOff x="9066417" y="5048158"/>
              <a:chExt cx="2985274" cy="1019951"/>
            </a:xfrm>
          </p:grpSpPr>
          <p:sp>
            <p:nvSpPr>
              <p:cNvPr id="5" name="Freeform: Shape 4">
                <a:extLst>
                  <a:ext uri="{FF2B5EF4-FFF2-40B4-BE49-F238E27FC236}">
                    <a16:creationId xmlns:a16="http://schemas.microsoft.com/office/drawing/2014/main" id="{A9B956DF-B9AB-43A7-771B-78C76D5D30F5}"/>
                  </a:ext>
                </a:extLst>
              </p:cNvPr>
              <p:cNvSpPr/>
              <p:nvPr/>
            </p:nvSpPr>
            <p:spPr>
              <a:xfrm>
                <a:off x="9066417" y="5048159"/>
                <a:ext cx="1459999" cy="1019950"/>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A6A6A6"/>
              </a:solidFill>
              <a:ln w="76200" cap="flat" cmpd="sng" algn="ctr">
                <a:solidFill>
                  <a:schemeClr val="tx2"/>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lang="en-US" sz="1200" b="1">
                    <a:solidFill>
                      <a:srgbClr val="FFFFFF"/>
                    </a:solidFill>
                    <a:latin typeface="Arial"/>
                  </a:rPr>
                  <a:t>Specialized </a:t>
                </a:r>
                <a:br>
                  <a:rPr lang="en-US" sz="1200" b="1">
                    <a:solidFill>
                      <a:srgbClr val="FFFFFF"/>
                    </a:solidFill>
                    <a:latin typeface="Arial"/>
                  </a:rPr>
                </a:br>
                <a:r>
                  <a:rPr lang="en-US" sz="1200" b="1">
                    <a:solidFill>
                      <a:srgbClr val="FFFFFF"/>
                    </a:solidFill>
                    <a:latin typeface="Arial"/>
                  </a:rPr>
                  <a:t>CSP-TPP</a:t>
                </a:r>
                <a:endParaRPr kumimoji="0" lang="en-US" sz="1200" b="1" i="0" u="none" strike="noStrike" kern="1200" cap="none" spc="0" normalizeH="0" baseline="0" noProof="0">
                  <a:ln>
                    <a:noFill/>
                  </a:ln>
                  <a:solidFill>
                    <a:srgbClr val="FFFFFF"/>
                  </a:solidFill>
                  <a:effectLst/>
                  <a:uLnTx/>
                  <a:uFillTx/>
                  <a:latin typeface="Arial"/>
                  <a:ea typeface="+mn-ea"/>
                  <a:cs typeface="+mn-cs"/>
                </a:endParaRPr>
              </a:p>
            </p:txBody>
          </p:sp>
          <p:sp>
            <p:nvSpPr>
              <p:cNvPr id="6" name="Freeform: Shape 5">
                <a:extLst>
                  <a:ext uri="{FF2B5EF4-FFF2-40B4-BE49-F238E27FC236}">
                    <a16:creationId xmlns:a16="http://schemas.microsoft.com/office/drawing/2014/main" id="{146C20EC-2374-E78D-2E6B-680EF9A4D6E6}"/>
                  </a:ext>
                </a:extLst>
              </p:cNvPr>
              <p:cNvSpPr/>
              <p:nvPr/>
            </p:nvSpPr>
            <p:spPr>
              <a:xfrm>
                <a:off x="10630510" y="5048158"/>
                <a:ext cx="1421181" cy="101995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rgbClr val="A6A6A6"/>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lang="en-US" sz="1200" b="1">
                    <a:solidFill>
                      <a:schemeClr val="bg1"/>
                    </a:solidFill>
                    <a:latin typeface="Arial"/>
                  </a:rPr>
                  <a:t>HRSN</a:t>
                </a:r>
                <a:r>
                  <a:rPr kumimoji="0" lang="en-US" sz="1200" b="1" i="0" u="none" strike="noStrike" kern="1200" cap="none" spc="0" normalizeH="0" baseline="0" noProof="0">
                    <a:ln>
                      <a:noFill/>
                    </a:ln>
                    <a:solidFill>
                      <a:schemeClr val="bg1"/>
                    </a:solidFill>
                    <a:effectLst/>
                    <a:uLnTx/>
                    <a:uFillTx/>
                    <a:latin typeface="Arial"/>
                    <a:ea typeface="+mn-ea"/>
                    <a:cs typeface="+mn-cs"/>
                  </a:rPr>
                  <a:t> Housing Navigation</a:t>
                </a:r>
                <a:endParaRPr lang="en-US" sz="1000" b="1" i="1" u="none" strike="noStrike" kern="1200" cap="none" spc="0" normalizeH="0" baseline="0" noProof="0">
                  <a:ln>
                    <a:noFill/>
                  </a:ln>
                  <a:solidFill>
                    <a:schemeClr val="bg1"/>
                  </a:solidFill>
                  <a:effectLst/>
                  <a:uLnTx/>
                  <a:uFillTx/>
                  <a:latin typeface="Arial"/>
                  <a:cs typeface="Arial"/>
                </a:endParaRPr>
              </a:p>
            </p:txBody>
          </p:sp>
        </p:grpSp>
        <p:sp>
          <p:nvSpPr>
            <p:cNvPr id="8" name="TextBox 7">
              <a:extLst>
                <a:ext uri="{FF2B5EF4-FFF2-40B4-BE49-F238E27FC236}">
                  <a16:creationId xmlns:a16="http://schemas.microsoft.com/office/drawing/2014/main" id="{22469F31-AD40-94B4-F9EE-B0E4ADB0218F}"/>
                </a:ext>
              </a:extLst>
            </p:cNvPr>
            <p:cNvSpPr txBox="1"/>
            <p:nvPr/>
          </p:nvSpPr>
          <p:spPr>
            <a:xfrm>
              <a:off x="8636224" y="3496681"/>
              <a:ext cx="2943279" cy="61716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Arial"/>
                  <a:ea typeface="Verdana" panose="020B0604030504040204" pitchFamily="34" charset="0"/>
                  <a:cs typeface="+mn-cs"/>
                </a:rPr>
                <a:t>FOR MEMBERS LIVING IN HOUSING THAT IS UNHEALTHY, INACCESIBLE, OR UNSAFE</a:t>
              </a:r>
            </a:p>
          </p:txBody>
        </p:sp>
        <p:sp>
          <p:nvSpPr>
            <p:cNvPr id="11" name="TextBox 10">
              <a:extLst>
                <a:ext uri="{FF2B5EF4-FFF2-40B4-BE49-F238E27FC236}">
                  <a16:creationId xmlns:a16="http://schemas.microsoft.com/office/drawing/2014/main" id="{B9D8AEA9-F044-3B0E-F63D-8D27990C02C7}"/>
                </a:ext>
              </a:extLst>
            </p:cNvPr>
            <p:cNvSpPr txBox="1"/>
            <p:nvPr/>
          </p:nvSpPr>
          <p:spPr>
            <a:xfrm>
              <a:off x="5397724" y="3526244"/>
              <a:ext cx="2985275" cy="50153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Arial"/>
                  <a:ea typeface="Verdana" panose="020B0604030504040204" pitchFamily="34" charset="0"/>
                  <a:cs typeface="+mn-cs"/>
                </a:rPr>
                <a:t>FOR MEMBERS AT RISK OF HOMELESSNESS</a:t>
              </a:r>
            </a:p>
          </p:txBody>
        </p:sp>
        <p:sp>
          <p:nvSpPr>
            <p:cNvPr id="12" name="TextBox 11">
              <a:extLst>
                <a:ext uri="{FF2B5EF4-FFF2-40B4-BE49-F238E27FC236}">
                  <a16:creationId xmlns:a16="http://schemas.microsoft.com/office/drawing/2014/main" id="{A19A8C50-476C-DBFF-F857-F78BEF0EC73E}"/>
                </a:ext>
              </a:extLst>
            </p:cNvPr>
            <p:cNvSpPr txBox="1"/>
            <p:nvPr/>
          </p:nvSpPr>
          <p:spPr>
            <a:xfrm>
              <a:off x="651329" y="3604336"/>
              <a:ext cx="4432913" cy="30450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Arial"/>
                  <a:ea typeface="Verdana" panose="020B0604030504040204" pitchFamily="34" charset="0"/>
                  <a:cs typeface="+mn-cs"/>
                </a:rPr>
                <a:t>FOR MEMBERS EXPERIENCING HOMELESSNESS</a:t>
              </a:r>
            </a:p>
          </p:txBody>
        </p:sp>
        <p:grpSp>
          <p:nvGrpSpPr>
            <p:cNvPr id="36" name="Group 35">
              <a:extLst>
                <a:ext uri="{FF2B5EF4-FFF2-40B4-BE49-F238E27FC236}">
                  <a16:creationId xmlns:a16="http://schemas.microsoft.com/office/drawing/2014/main" id="{B2B44476-DFDD-4B23-BEBD-9523D0596740}"/>
                </a:ext>
              </a:extLst>
            </p:cNvPr>
            <p:cNvGrpSpPr/>
            <p:nvPr/>
          </p:nvGrpSpPr>
          <p:grpSpPr>
            <a:xfrm>
              <a:off x="496716" y="5638015"/>
              <a:ext cx="3202020" cy="324531"/>
              <a:chOff x="58469" y="2289455"/>
              <a:chExt cx="3202020" cy="408267"/>
            </a:xfrm>
          </p:grpSpPr>
          <p:grpSp>
            <p:nvGrpSpPr>
              <p:cNvPr id="33" name="Group 32">
                <a:extLst>
                  <a:ext uri="{FF2B5EF4-FFF2-40B4-BE49-F238E27FC236}">
                    <a16:creationId xmlns:a16="http://schemas.microsoft.com/office/drawing/2014/main" id="{E5C7E2A8-D681-4DD8-9886-D2D55A2F2C63}"/>
                  </a:ext>
                </a:extLst>
              </p:cNvPr>
              <p:cNvGrpSpPr/>
              <p:nvPr/>
            </p:nvGrpSpPr>
            <p:grpSpPr>
              <a:xfrm>
                <a:off x="518472" y="2289455"/>
                <a:ext cx="2742017" cy="408267"/>
                <a:chOff x="1042854" y="5083962"/>
                <a:chExt cx="2742017" cy="408267"/>
              </a:xfrm>
            </p:grpSpPr>
            <p:sp>
              <p:nvSpPr>
                <p:cNvPr id="26" name="Freeform: Shape 25">
                  <a:extLst>
                    <a:ext uri="{FF2B5EF4-FFF2-40B4-BE49-F238E27FC236}">
                      <a16:creationId xmlns:a16="http://schemas.microsoft.com/office/drawing/2014/main" id="{9AB63949-C9C8-4682-ADC3-D96C8FEBECB5}"/>
                    </a:ext>
                  </a:extLst>
                </p:cNvPr>
                <p:cNvSpPr/>
                <p:nvPr/>
              </p:nvSpPr>
              <p:spPr>
                <a:xfrm>
                  <a:off x="1042854" y="5083962"/>
                  <a:ext cx="1268806" cy="408261"/>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chemeClr val="bg1">
                    <a:lumMod val="65000"/>
                  </a:schemeClr>
                </a:solidFill>
                <a:ln w="19050" cap="flat" cmpd="sng" algn="ctr">
                  <a:solidFill>
                    <a:schemeClr val="tx2"/>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a:ea typeface="+mn-ea"/>
                      <a:cs typeface="+mn-cs"/>
                    </a:rPr>
                    <a:t>Anticipated Required Service</a:t>
                  </a:r>
                  <a:endParaRPr kumimoji="0" lang="en-US" sz="1100" b="0" i="0" u="none" strike="noStrike" kern="1200" cap="none" spc="0" normalizeH="0" baseline="0" noProof="0">
                    <a:ln>
                      <a:noFill/>
                    </a:ln>
                    <a:solidFill>
                      <a:srgbClr val="000000"/>
                    </a:solidFill>
                    <a:effectLst/>
                    <a:uLnTx/>
                    <a:uFillTx/>
                    <a:latin typeface="Arial"/>
                    <a:ea typeface="+mn-ea"/>
                    <a:cs typeface="+mn-cs"/>
                  </a:endParaRPr>
                </a:p>
              </p:txBody>
            </p:sp>
            <p:sp>
              <p:nvSpPr>
                <p:cNvPr id="27" name="Freeform: Shape 26">
                  <a:extLst>
                    <a:ext uri="{FF2B5EF4-FFF2-40B4-BE49-F238E27FC236}">
                      <a16:creationId xmlns:a16="http://schemas.microsoft.com/office/drawing/2014/main" id="{AC1899F9-2EED-4DFC-96EB-B002D43EDABF}"/>
                    </a:ext>
                  </a:extLst>
                </p:cNvPr>
                <p:cNvSpPr/>
                <p:nvPr/>
              </p:nvSpPr>
              <p:spPr>
                <a:xfrm>
                  <a:off x="2414209" y="5083969"/>
                  <a:ext cx="1370662" cy="408260"/>
                </a:xfrm>
                <a:custGeom>
                  <a:avLst/>
                  <a:gdLst>
                    <a:gd name="connsiteX0" fmla="*/ 0 w 1459999"/>
                    <a:gd name="connsiteY0" fmla="*/ 84627 h 846271"/>
                    <a:gd name="connsiteX1" fmla="*/ 84627 w 1459999"/>
                    <a:gd name="connsiteY1" fmla="*/ 0 h 846271"/>
                    <a:gd name="connsiteX2" fmla="*/ 1375372 w 1459999"/>
                    <a:gd name="connsiteY2" fmla="*/ 0 h 846271"/>
                    <a:gd name="connsiteX3" fmla="*/ 1459999 w 1459999"/>
                    <a:gd name="connsiteY3" fmla="*/ 84627 h 846271"/>
                    <a:gd name="connsiteX4" fmla="*/ 1459999 w 1459999"/>
                    <a:gd name="connsiteY4" fmla="*/ 761644 h 846271"/>
                    <a:gd name="connsiteX5" fmla="*/ 1375372 w 1459999"/>
                    <a:gd name="connsiteY5" fmla="*/ 846271 h 846271"/>
                    <a:gd name="connsiteX6" fmla="*/ 84627 w 1459999"/>
                    <a:gd name="connsiteY6" fmla="*/ 846271 h 846271"/>
                    <a:gd name="connsiteX7" fmla="*/ 0 w 1459999"/>
                    <a:gd name="connsiteY7" fmla="*/ 761644 h 846271"/>
                    <a:gd name="connsiteX8" fmla="*/ 0 w 1459999"/>
                    <a:gd name="connsiteY8" fmla="*/ 84627 h 84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99" h="846271">
                      <a:moveTo>
                        <a:pt x="0" y="84627"/>
                      </a:moveTo>
                      <a:cubicBezTo>
                        <a:pt x="0" y="37889"/>
                        <a:pt x="37889" y="0"/>
                        <a:pt x="84627" y="0"/>
                      </a:cubicBezTo>
                      <a:lnTo>
                        <a:pt x="1375372" y="0"/>
                      </a:lnTo>
                      <a:cubicBezTo>
                        <a:pt x="1422110" y="0"/>
                        <a:pt x="1459999" y="37889"/>
                        <a:pt x="1459999" y="84627"/>
                      </a:cubicBezTo>
                      <a:lnTo>
                        <a:pt x="1459999" y="761644"/>
                      </a:lnTo>
                      <a:cubicBezTo>
                        <a:pt x="1459999" y="808382"/>
                        <a:pt x="1422110" y="846271"/>
                        <a:pt x="1375372" y="846271"/>
                      </a:cubicBezTo>
                      <a:lnTo>
                        <a:pt x="84627" y="846271"/>
                      </a:lnTo>
                      <a:cubicBezTo>
                        <a:pt x="37889" y="846271"/>
                        <a:pt x="0" y="808382"/>
                        <a:pt x="0" y="761644"/>
                      </a:cubicBezTo>
                      <a:lnTo>
                        <a:pt x="0" y="84627"/>
                      </a:lnTo>
                      <a:close/>
                    </a:path>
                  </a:pathLst>
                </a:custGeom>
                <a:solidFill>
                  <a:schemeClr val="bg1">
                    <a:lumMod val="65000"/>
                  </a:schemeClr>
                </a:solidFill>
                <a:ln w="25400" cap="flat" cmpd="sng" algn="ctr">
                  <a:solidFill>
                    <a:srgbClr val="FFFFFF">
                      <a:hueOff val="0"/>
                      <a:satOff val="0"/>
                      <a:lumOff val="0"/>
                      <a:alphaOff val="0"/>
                    </a:srgb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spcFirstLastPara="0" vert="horz" wrap="square" lIns="70506" tIns="70506" rIns="70506" bIns="70506"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a:ea typeface="+mn-ea"/>
                      <a:cs typeface="+mn-cs"/>
                    </a:rPr>
                    <a:t>Anticipated Supplemental Service</a:t>
                  </a:r>
                  <a:endParaRPr kumimoji="0" lang="en-US" sz="1100" b="0" i="0" u="none" strike="noStrike" kern="1200" cap="none" spc="0" normalizeH="0" baseline="0" noProof="0">
                    <a:ln>
                      <a:noFill/>
                    </a:ln>
                    <a:solidFill>
                      <a:srgbClr val="000000"/>
                    </a:solidFill>
                    <a:effectLst/>
                    <a:uLnTx/>
                    <a:uFillTx/>
                    <a:latin typeface="Arial"/>
                    <a:ea typeface="+mn-ea"/>
                    <a:cs typeface="Arial" panose="020B0604020202020204"/>
                  </a:endParaRPr>
                </a:p>
              </p:txBody>
            </p:sp>
          </p:grpSp>
          <p:sp>
            <p:nvSpPr>
              <p:cNvPr id="43" name="TextBox 42">
                <a:extLst>
                  <a:ext uri="{FF2B5EF4-FFF2-40B4-BE49-F238E27FC236}">
                    <a16:creationId xmlns:a16="http://schemas.microsoft.com/office/drawing/2014/main" id="{32008E62-421F-4475-8F63-3AAB8B7318D6}"/>
                  </a:ext>
                </a:extLst>
              </p:cNvPr>
              <p:cNvSpPr txBox="1"/>
              <p:nvPr/>
            </p:nvSpPr>
            <p:spPr>
              <a:xfrm>
                <a:off x="58469" y="2362789"/>
                <a:ext cx="643342" cy="261607"/>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rgbClr val="000000"/>
                    </a:solidFill>
                    <a:effectLst/>
                    <a:uLnTx/>
                    <a:uFillTx/>
                    <a:latin typeface="Arial"/>
                    <a:ea typeface="Verdana" panose="020B0604030504040204" pitchFamily="34" charset="0"/>
                    <a:cs typeface="+mn-cs"/>
                  </a:rPr>
                  <a:t>KEY:</a:t>
                </a:r>
              </a:p>
            </p:txBody>
          </p:sp>
        </p:grpSp>
        <p:sp>
          <p:nvSpPr>
            <p:cNvPr id="28" name="TextBox 27">
              <a:extLst>
                <a:ext uri="{FF2B5EF4-FFF2-40B4-BE49-F238E27FC236}">
                  <a16:creationId xmlns:a16="http://schemas.microsoft.com/office/drawing/2014/main" id="{B755AA48-961E-46D1-B7A2-11045D16DCBC}"/>
                </a:ext>
              </a:extLst>
            </p:cNvPr>
            <p:cNvSpPr txBox="1"/>
            <p:nvPr/>
          </p:nvSpPr>
          <p:spPr>
            <a:xfrm>
              <a:off x="544117" y="6112571"/>
              <a:ext cx="3087467" cy="415496"/>
            </a:xfrm>
            <a:prstGeom prst="rect">
              <a:avLst/>
            </a:prstGeom>
            <a:noFill/>
          </p:spPr>
          <p:txBody>
            <a:bodyPr wrap="square" lIns="91438" tIns="45719" rIns="91438" bIns="45719" rtlCol="0">
              <a:spAutoFit/>
            </a:bodyPr>
            <a:lstStyle/>
            <a:p>
              <a:pPr>
                <a:spcBef>
                  <a:spcPts val="200"/>
                </a:spcBef>
                <a:spcAft>
                  <a:spcPts val="200"/>
                </a:spcAft>
                <a:buSzPct val="75000"/>
                <a:defRPr/>
              </a:pPr>
              <a:r>
                <a:rPr kumimoji="0" lang="en-US" sz="1050" b="0" i="0" u="none" strike="noStrike" kern="1200" cap="none" spc="0" normalizeH="0" baseline="0" noProof="0">
                  <a:ln>
                    <a:noFill/>
                  </a:ln>
                  <a:effectLst/>
                  <a:uLnTx/>
                  <a:uFillTx/>
                  <a:latin typeface="Arial" panose="020B0604020202020204"/>
                  <a:ea typeface="+mn-ea"/>
                  <a:cs typeface="Arial" panose="020B0604020202020204" pitchFamily="34" charset="0"/>
                </a:rPr>
                <a:t>Note: The required or supplemental designation for a service is subject to change.</a:t>
              </a:r>
              <a:endParaRPr kumimoji="0" lang="en-US" sz="1050" b="1" i="0" u="none" strike="noStrike" kern="1200" cap="none" spc="0" normalizeH="0" baseline="0" noProof="0">
                <a:ln>
                  <a:noFill/>
                </a:ln>
                <a:effectLst/>
                <a:uLnTx/>
                <a:uFillTx/>
                <a:latin typeface="Arial" panose="020B0604020202020204"/>
                <a:ea typeface="+mn-ea"/>
                <a:cs typeface="Arial" panose="020B0604020202020204" pitchFamily="34" charset="0"/>
              </a:endParaRPr>
            </a:p>
          </p:txBody>
        </p:sp>
      </p:grpSp>
    </p:spTree>
    <p:extLst>
      <p:ext uri="{BB962C8B-B14F-4D97-AF65-F5344CB8AC3E}">
        <p14:creationId xmlns:p14="http://schemas.microsoft.com/office/powerpoint/2010/main" val="680408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7" y="1591688"/>
            <a:ext cx="7385660" cy="1507336"/>
          </a:xfrm>
        </p:spPr>
        <p:txBody>
          <a:bodyPr/>
          <a:lstStyle/>
          <a:p>
            <a:r>
              <a:rPr lang="en-US" b="1">
                <a:solidFill>
                  <a:srgbClr val="002960"/>
                </a:solidFill>
              </a:rPr>
              <a:t>Overview of MassHealth Accountable Care Organizations and Payment Arrangements </a:t>
            </a:r>
          </a:p>
        </p:txBody>
      </p:sp>
    </p:spTree>
    <p:extLst>
      <p:ext uri="{BB962C8B-B14F-4D97-AF65-F5344CB8AC3E}">
        <p14:creationId xmlns:p14="http://schemas.microsoft.com/office/powerpoint/2010/main" val="225433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158F5-4B3A-B08B-FB3D-4B83CF4C8244}"/>
              </a:ext>
            </a:extLst>
          </p:cNvPr>
          <p:cNvSpPr>
            <a:spLocks noGrp="1"/>
          </p:cNvSpPr>
          <p:nvPr>
            <p:ph type="title"/>
          </p:nvPr>
        </p:nvSpPr>
        <p:spPr>
          <a:xfrm>
            <a:off x="231647" y="199272"/>
            <a:ext cx="11684000" cy="369332"/>
          </a:xfrm>
        </p:spPr>
        <p:txBody>
          <a:bodyPr/>
          <a:lstStyle/>
          <a:p>
            <a:r>
              <a:rPr lang="en-US" sz="2400"/>
              <a:t>Overview of MassHealth Managed Care and ACOs</a:t>
            </a:r>
          </a:p>
        </p:txBody>
      </p:sp>
      <p:sp>
        <p:nvSpPr>
          <p:cNvPr id="3" name="TextBox 2">
            <a:extLst>
              <a:ext uri="{FF2B5EF4-FFF2-40B4-BE49-F238E27FC236}">
                <a16:creationId xmlns:a16="http://schemas.microsoft.com/office/drawing/2014/main" id="{4FE15884-CC38-4D4F-AB65-737725F4E17D}"/>
              </a:ext>
            </a:extLst>
          </p:cNvPr>
          <p:cNvSpPr txBox="1"/>
          <p:nvPr/>
        </p:nvSpPr>
        <p:spPr bwMode="auto">
          <a:xfrm>
            <a:off x="231646" y="1366463"/>
            <a:ext cx="11683999" cy="4195239"/>
          </a:xfrm>
          <a:prstGeom prst="rect">
            <a:avLst/>
          </a:prstGeom>
          <a:noFill/>
          <a:ln w="9525">
            <a:noFill/>
            <a:miter lim="800000"/>
            <a:headEnd/>
            <a:tailEnd/>
          </a:ln>
          <a:effectLst/>
        </p:spPr>
        <p:txBody>
          <a:bodyPr vert="horz" wrap="square" lIns="76200" tIns="76200" rIns="76200" bIns="76200" numCol="1" rtlCol="0" anchor="t" anchorCtr="0" compatLnSpc="1">
            <a:prstTxWarp prst="textNoShape">
              <a:avLst/>
            </a:prstTxWarp>
            <a:noAutofit/>
          </a:bodyPr>
          <a:lstStyle/>
          <a:p>
            <a:pPr marL="285750" indent="-285750">
              <a:spcBef>
                <a:spcPts val="1200"/>
              </a:spcBef>
              <a:buFont typeface="Arial"/>
              <a:buChar char="•"/>
              <a:defRPr/>
            </a:pPr>
            <a:r>
              <a:rPr lang="en-US" sz="1500">
                <a:ea typeface="+mn-lt"/>
                <a:cs typeface="+mn-lt"/>
              </a:rPr>
              <a:t>ACOs are health care organizations that are rewarded for better </a:t>
            </a:r>
            <a:r>
              <a:rPr lang="en-US" sz="1500" b="1">
                <a:ea typeface="+mn-lt"/>
                <a:cs typeface="+mn-lt"/>
              </a:rPr>
              <a:t>health outcomes, lower costs, and improved member experience.</a:t>
            </a:r>
          </a:p>
          <a:p>
            <a:pPr marL="285750" indent="-285750">
              <a:spcBef>
                <a:spcPts val="500"/>
              </a:spcBef>
              <a:buFont typeface="Arial"/>
              <a:buChar char="•"/>
              <a:defRPr/>
            </a:pPr>
            <a:r>
              <a:rPr lang="en-US" sz="1500" b="1">
                <a:ea typeface="+mn-lt"/>
                <a:cs typeface="+mn-lt"/>
              </a:rPr>
              <a:t>ACOs</a:t>
            </a:r>
            <a:r>
              <a:rPr lang="en-US" sz="1500">
                <a:ea typeface="+mn-lt"/>
                <a:cs typeface="+mn-lt"/>
              </a:rPr>
              <a:t> and the</a:t>
            </a:r>
            <a:r>
              <a:rPr lang="en-US" sz="1500" b="1">
                <a:ea typeface="+mn-lt"/>
                <a:cs typeface="+mn-lt"/>
              </a:rPr>
              <a:t> health care providers </a:t>
            </a:r>
            <a:r>
              <a:rPr lang="en-US" sz="1500">
                <a:ea typeface="+mn-lt"/>
                <a:cs typeface="+mn-lt"/>
              </a:rPr>
              <a:t>they work with </a:t>
            </a:r>
            <a:r>
              <a:rPr lang="en-US" sz="1500" b="1">
                <a:ea typeface="+mn-lt"/>
                <a:cs typeface="+mn-lt"/>
              </a:rPr>
              <a:t>are accountable for the quality and total cost of care (TCOC).</a:t>
            </a:r>
            <a:endParaRPr lang="en-US" sz="1500" b="1">
              <a:cs typeface="Arial" panose="020B0604020202020204"/>
            </a:endParaRPr>
          </a:p>
          <a:p>
            <a:pPr marL="742950" lvl="1" indent="-285750">
              <a:spcBef>
                <a:spcPts val="1200"/>
              </a:spcBef>
              <a:buFont typeface="Arial"/>
              <a:buChar char="•"/>
              <a:defRPr/>
            </a:pPr>
            <a:r>
              <a:rPr lang="en-US" sz="1500">
                <a:ea typeface="+mn-lt"/>
                <a:cs typeface="+mn-lt"/>
              </a:rPr>
              <a:t>ACOs share in savings generated (upside risk) or in losses (downside risk) </a:t>
            </a:r>
            <a:r>
              <a:rPr lang="en-US" sz="1500" b="1">
                <a:ea typeface="+mn-lt"/>
                <a:cs typeface="+mn-lt"/>
              </a:rPr>
              <a:t>and are financially accountable </a:t>
            </a:r>
            <a:r>
              <a:rPr lang="en-US" sz="1500">
                <a:ea typeface="+mn-lt"/>
                <a:cs typeface="+mn-lt"/>
              </a:rPr>
              <a:t>for performance on specific quality measures. Financial performance is determined relative to an annual TCOC benchmark. </a:t>
            </a:r>
          </a:p>
          <a:p>
            <a:pPr marL="742950" lvl="1" indent="-285750">
              <a:spcBef>
                <a:spcPts val="1200"/>
              </a:spcBef>
              <a:buFont typeface="Arial"/>
              <a:buChar char="•"/>
              <a:defRPr/>
            </a:pPr>
            <a:r>
              <a:rPr lang="en-US" sz="1500">
                <a:ea typeface="+mn-lt"/>
                <a:cs typeface="+mn-lt"/>
              </a:rPr>
              <a:t>ACOs are responsible for achieving higher quality care and lower costs through team-based care coordination. ACOs are also responsible for taking a </a:t>
            </a:r>
            <a:r>
              <a:rPr lang="en-US" sz="1500" b="1">
                <a:ea typeface="+mn-lt"/>
                <a:cs typeface="+mn-lt"/>
              </a:rPr>
              <a:t>whole person view</a:t>
            </a:r>
            <a:r>
              <a:rPr lang="en-US" sz="1500">
                <a:ea typeface="+mn-lt"/>
                <a:cs typeface="+mn-lt"/>
              </a:rPr>
              <a:t> of their members, including members’ physical health, behavioral health, long-term care needs, and </a:t>
            </a:r>
            <a:r>
              <a:rPr lang="en-US" sz="1500" b="1">
                <a:ea typeface="+mn-lt"/>
                <a:cs typeface="+mn-lt"/>
              </a:rPr>
              <a:t>health related social needs.</a:t>
            </a:r>
          </a:p>
          <a:p>
            <a:pPr marL="285750" indent="-285750">
              <a:spcBef>
                <a:spcPts val="1200"/>
              </a:spcBef>
              <a:buFont typeface="Arial"/>
              <a:buChar char="•"/>
              <a:defRPr/>
            </a:pPr>
            <a:r>
              <a:rPr lang="en-US" sz="1500">
                <a:ea typeface="+mn-lt"/>
                <a:cs typeface="+mn-lt"/>
              </a:rPr>
              <a:t>MassHealth ACOs serve members under 65 who are not also enrolled in Medicare or other insurance.</a:t>
            </a:r>
            <a:endParaRPr lang="en-US" sz="1500" b="1">
              <a:ea typeface="+mn-lt"/>
              <a:cs typeface="+mn-lt"/>
            </a:endParaRPr>
          </a:p>
          <a:p>
            <a:pPr marL="285750" indent="-285750">
              <a:spcBef>
                <a:spcPts val="1200"/>
              </a:spcBef>
              <a:buFont typeface="Arial"/>
              <a:buChar char="•"/>
              <a:defRPr/>
            </a:pPr>
            <a:r>
              <a:rPr lang="en-US" sz="1500">
                <a:ea typeface="+mn-lt"/>
                <a:cs typeface="+mn-lt"/>
              </a:rPr>
              <a:t>MassHealth members in an ACO select, or are assigned to, a specific primary care provider and have access to networks of specialty providers (e.g., hospitals, specialists, behavioral health providers) that participate in their ACO’s plan.</a:t>
            </a:r>
          </a:p>
          <a:p>
            <a:pPr marL="285750" indent="-285750">
              <a:spcBef>
                <a:spcPts val="1200"/>
              </a:spcBef>
              <a:buFont typeface="Arial"/>
              <a:buChar char="•"/>
              <a:defRPr/>
            </a:pPr>
            <a:r>
              <a:rPr lang="en-US" sz="1500">
                <a:ea typeface="+mn-lt"/>
                <a:cs typeface="+mn-lt"/>
              </a:rPr>
              <a:t>ACOs represent a wide range of provider systems: Hospital-based and community primary care-based ACOs; large, statewide and regional ACOs; and provider-led and provider-health plan partnership ACOs.</a:t>
            </a:r>
            <a:endParaRPr lang="en-US">
              <a:solidFill>
                <a:srgbClr val="000000"/>
              </a:solidFill>
              <a:highlight>
                <a:srgbClr val="FFFF00"/>
              </a:highlight>
              <a:latin typeface="Arial" panose="020B0604020202020204"/>
              <a:cs typeface="Arial" panose="020B0604020202020204"/>
            </a:endParaRPr>
          </a:p>
        </p:txBody>
      </p:sp>
      <p:sp>
        <p:nvSpPr>
          <p:cNvPr id="17" name="Text Placeholder 11">
            <a:extLst>
              <a:ext uri="{FF2B5EF4-FFF2-40B4-BE49-F238E27FC236}">
                <a16:creationId xmlns:a16="http://schemas.microsoft.com/office/drawing/2014/main" id="{F10557EC-8A90-18E6-2365-60CDC276AEFC}"/>
              </a:ext>
            </a:extLst>
          </p:cNvPr>
          <p:cNvSpPr txBox="1">
            <a:spLocks/>
          </p:cNvSpPr>
          <p:nvPr/>
        </p:nvSpPr>
        <p:spPr>
          <a:xfrm>
            <a:off x="231647" y="736688"/>
            <a:ext cx="11683999" cy="629775"/>
          </a:xfrm>
          <a:prstGeom prst="rect">
            <a:avLst/>
          </a:prstGeom>
        </p:spPr>
        <p:txBody>
          <a:bodyPr lIns="0" tIns="45720" rIns="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1600" b="1">
                <a:solidFill>
                  <a:srgbClr val="000000"/>
                </a:solidFill>
                <a:latin typeface="Arial"/>
                <a:cs typeface="Arial"/>
              </a:rPr>
              <a:t>Managed </a:t>
            </a:r>
            <a:r>
              <a:rPr lang="en-US" sz="1600" b="1">
                <a:latin typeface="Arial"/>
                <a:cs typeface="Arial"/>
              </a:rPr>
              <a:t>Care is a health care delivery model that aims to manage health care costs, while improving quality and health outcomes for members.</a:t>
            </a:r>
            <a:r>
              <a:rPr lang="en-US" sz="1000" b="1" baseline="30000">
                <a:latin typeface="Arial"/>
                <a:cs typeface="Arial"/>
              </a:rPr>
              <a:t>  </a:t>
            </a:r>
            <a:r>
              <a:rPr lang="en-US" sz="1600" b="1">
                <a:latin typeface="Arial"/>
                <a:cs typeface="Arial"/>
              </a:rPr>
              <a:t>Accountable Care Organizations (ACOs) are a type of managed care organization.</a:t>
            </a:r>
            <a:endParaRPr lang="en-US" sz="1600" strike="sngStrike">
              <a:latin typeface="Arial"/>
              <a:cs typeface="Arial"/>
            </a:endParaRPr>
          </a:p>
        </p:txBody>
      </p:sp>
    </p:spTree>
    <p:extLst>
      <p:ext uri="{BB962C8B-B14F-4D97-AF65-F5344CB8AC3E}">
        <p14:creationId xmlns:p14="http://schemas.microsoft.com/office/powerpoint/2010/main" val="2375959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nvPr>
        </p:nvGraphicFramePr>
        <p:xfrm>
          <a:off x="1525890" y="1621"/>
          <a:ext cx="1620" cy="1620"/>
        </p:xfrm>
        <a:graphic>
          <a:graphicData uri="http://schemas.openxmlformats.org/presentationml/2006/ole">
            <mc:AlternateContent xmlns:mc="http://schemas.openxmlformats.org/markup-compatibility/2006">
              <mc:Choice xmlns:v="urn:schemas-microsoft-com:vml" Requires="v">
                <p:oleObj spid="_x0000_s26627"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25890" y="1621"/>
                        <a:ext cx="1620" cy="1620"/>
                      </a:xfrm>
                      <a:prstGeom prst="rect">
                        <a:avLst/>
                      </a:prstGeom>
                    </p:spPr>
                  </p:pic>
                </p:oleObj>
              </mc:Fallback>
            </mc:AlternateContent>
          </a:graphicData>
        </a:graphic>
      </p:graphicFrame>
      <p:sp>
        <p:nvSpPr>
          <p:cNvPr id="3" name="Rectangle 2" hidden="1"/>
          <p:cNvSpPr/>
          <p:nvPr>
            <p:custDataLst>
              <p:tags r:id="rId3"/>
            </p:custDataLst>
          </p:nvPr>
        </p:nvSpPr>
        <p:spPr>
          <a:xfrm>
            <a:off x="1524270" y="1"/>
            <a:ext cx="161974" cy="161974"/>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32962" fontAlgn="base">
              <a:spcBef>
                <a:spcPct val="0"/>
              </a:spcBef>
              <a:spcAft>
                <a:spcPct val="0"/>
              </a:spcAft>
            </a:pPr>
            <a:endParaRPr lang="en-US" sz="1939" b="1" err="1">
              <a:solidFill>
                <a:srgbClr val="000000"/>
              </a:solidFill>
              <a:latin typeface="Arial"/>
              <a:ea typeface="ＭＳ Ｐゴシック"/>
              <a:sym typeface="Arial"/>
            </a:endParaRPr>
          </a:p>
        </p:txBody>
      </p:sp>
      <p:sp>
        <p:nvSpPr>
          <p:cNvPr id="2" name="Title 1"/>
          <p:cNvSpPr>
            <a:spLocks noGrp="1"/>
          </p:cNvSpPr>
          <p:nvPr>
            <p:ph type="title"/>
          </p:nvPr>
        </p:nvSpPr>
        <p:spPr>
          <a:xfrm>
            <a:off x="231648" y="199272"/>
            <a:ext cx="11684000" cy="369332"/>
          </a:xfrm>
        </p:spPr>
        <p:txBody>
          <a:bodyPr vert="horz"/>
          <a:lstStyle/>
          <a:p>
            <a:pPr lvl="0"/>
            <a:r>
              <a:rPr lang="en-US" sz="2400">
                <a:solidFill>
                  <a:srgbClr val="002960"/>
                </a:solidFill>
              </a:rPr>
              <a:t>MassHealth ACO Models</a:t>
            </a:r>
            <a:r>
              <a:rPr lang="en-US" sz="2400"/>
              <a:t> </a:t>
            </a:r>
          </a:p>
        </p:txBody>
      </p:sp>
      <p:graphicFrame>
        <p:nvGraphicFramePr>
          <p:cNvPr id="5" name="Table 4"/>
          <p:cNvGraphicFramePr>
            <a:graphicFrameLocks noGrp="1"/>
          </p:cNvGraphicFramePr>
          <p:nvPr>
            <p:extLst>
              <p:ext uri="{D42A27DB-BD31-4B8C-83A1-F6EECF244321}">
                <p14:modId xmlns:p14="http://schemas.microsoft.com/office/powerpoint/2010/main" val="4152049237"/>
              </p:ext>
            </p:extLst>
          </p:nvPr>
        </p:nvGraphicFramePr>
        <p:xfrm>
          <a:off x="231647" y="1534547"/>
          <a:ext cx="11753876" cy="4648804"/>
        </p:xfrm>
        <a:graphic>
          <a:graphicData uri="http://schemas.openxmlformats.org/drawingml/2006/table">
            <a:tbl>
              <a:tblPr firstRow="1" bandRow="1">
                <a:tableStyleId>{2D5ABB26-0587-4C30-8999-92F81FD0307C}</a:tableStyleId>
              </a:tblPr>
              <a:tblGrid>
                <a:gridCol w="1644229">
                  <a:extLst>
                    <a:ext uri="{9D8B030D-6E8A-4147-A177-3AD203B41FA5}">
                      <a16:colId xmlns:a16="http://schemas.microsoft.com/office/drawing/2014/main" val="20000"/>
                    </a:ext>
                  </a:extLst>
                </a:gridCol>
                <a:gridCol w="2023396">
                  <a:extLst>
                    <a:ext uri="{9D8B030D-6E8A-4147-A177-3AD203B41FA5}">
                      <a16:colId xmlns:a16="http://schemas.microsoft.com/office/drawing/2014/main" val="3850874753"/>
                    </a:ext>
                  </a:extLst>
                </a:gridCol>
                <a:gridCol w="3750225">
                  <a:extLst>
                    <a:ext uri="{9D8B030D-6E8A-4147-A177-3AD203B41FA5}">
                      <a16:colId xmlns:a16="http://schemas.microsoft.com/office/drawing/2014/main" val="20002"/>
                    </a:ext>
                  </a:extLst>
                </a:gridCol>
                <a:gridCol w="2168013">
                  <a:extLst>
                    <a:ext uri="{9D8B030D-6E8A-4147-A177-3AD203B41FA5}">
                      <a16:colId xmlns:a16="http://schemas.microsoft.com/office/drawing/2014/main" val="20003"/>
                    </a:ext>
                  </a:extLst>
                </a:gridCol>
                <a:gridCol w="2168013">
                  <a:extLst>
                    <a:ext uri="{9D8B030D-6E8A-4147-A177-3AD203B41FA5}">
                      <a16:colId xmlns:a16="http://schemas.microsoft.com/office/drawing/2014/main" val="1381188449"/>
                    </a:ext>
                  </a:extLst>
                </a:gridCol>
              </a:tblGrid>
              <a:tr h="746803">
                <a:tc>
                  <a:txBody>
                    <a:bodyPr/>
                    <a:lstStyle/>
                    <a:p>
                      <a:pPr algn="ctr"/>
                      <a:r>
                        <a:rPr lang="en-US" sz="1400" b="1" kern="1200">
                          <a:solidFill>
                            <a:srgbClr val="002960"/>
                          </a:solidFill>
                          <a:latin typeface="+mn-lt"/>
                          <a:ea typeface="+mn-ea"/>
                          <a:cs typeface="+mn-cs"/>
                        </a:rPr>
                        <a:t>Delivery</a:t>
                      </a:r>
                      <a:r>
                        <a:rPr lang="en-US" sz="1400" b="1"/>
                        <a:t> </a:t>
                      </a:r>
                      <a:r>
                        <a:rPr lang="en-US" sz="1400" b="1" kern="1200">
                          <a:solidFill>
                            <a:srgbClr val="002960"/>
                          </a:solidFill>
                          <a:latin typeface="+mn-lt"/>
                          <a:ea typeface="+mn-ea"/>
                          <a:cs typeface="+mn-cs"/>
                        </a:rPr>
                        <a:t>System</a:t>
                      </a:r>
                    </a:p>
                  </a:txBody>
                  <a:tcPr marL="46649" marR="46649" marT="46649" marB="46649" anchor="ctr">
                    <a:lnL w="9525" cap="flat" cmpd="sng" algn="ctr">
                      <a:solidFill>
                        <a:srgbClr val="000000"/>
                      </a:solidFill>
                      <a:prstDash val="solid"/>
                      <a:round/>
                      <a:headEnd type="none" w="med" len="med"/>
                      <a:tailEnd type="none" w="med" len="med"/>
                    </a:lnL>
                    <a:lnR w="3175" cap="flat" cmpd="sng" algn="ctr">
                      <a:solidFill>
                        <a:srgbClr val="525252"/>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lvl="0" indent="0" algn="ctr">
                        <a:buFont typeface="Arial" panose="020B0604020202020204" pitchFamily="34" charset="0"/>
                        <a:buNone/>
                      </a:pPr>
                      <a:r>
                        <a:rPr lang="en-US" sz="1400" b="1" kern="1200">
                          <a:solidFill>
                            <a:srgbClr val="002960"/>
                          </a:solidFill>
                          <a:latin typeface="+mn-lt"/>
                          <a:ea typeface="+mn-ea"/>
                          <a:cs typeface="+mn-cs"/>
                        </a:rPr>
                        <a:t>Structure</a:t>
                      </a:r>
                    </a:p>
                  </a:txBody>
                  <a:tcPr marL="46649" marR="46649" marT="46649" marB="46649" anchor="ctr">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lvl="0" indent="0" algn="ctr">
                        <a:buFont typeface="Arial" panose="020B0604020202020204" pitchFamily="34" charset="0"/>
                        <a:buNone/>
                      </a:pPr>
                      <a:r>
                        <a:rPr lang="en-US" sz="1400" b="1" kern="1200">
                          <a:solidFill>
                            <a:srgbClr val="002960"/>
                          </a:solidFill>
                          <a:latin typeface="+mn-lt"/>
                          <a:ea typeface="+mn-ea"/>
                          <a:cs typeface="+mn-cs"/>
                        </a:rPr>
                        <a:t>Network</a:t>
                      </a:r>
                    </a:p>
                  </a:txBody>
                  <a:tcPr marL="46649" marR="46649" marT="46649" marB="46649" anchor="ctr">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marR="0" lvl="0" indent="0" algn="ctr" defTabSz="913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kern="1200">
                          <a:solidFill>
                            <a:srgbClr val="002960"/>
                          </a:solidFill>
                          <a:latin typeface="+mn-lt"/>
                          <a:ea typeface="+mn-ea"/>
                          <a:cs typeface="+mn-cs"/>
                        </a:rPr>
                        <a:t>Payment/Risk</a:t>
                      </a:r>
                    </a:p>
                  </a:txBody>
                  <a:tcPr marL="46649" marR="46649" marT="46649" marB="46649" anchor="ctr">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lvl="0" indent="0" algn="ctr">
                        <a:buFont typeface="Arial" panose="020B0604020202020204" pitchFamily="34" charset="0"/>
                        <a:buNone/>
                      </a:pPr>
                      <a:r>
                        <a:rPr lang="en-US" sz="1400" b="1" kern="1200">
                          <a:solidFill>
                            <a:srgbClr val="002960"/>
                          </a:solidFill>
                          <a:latin typeface="+mn-lt"/>
                          <a:ea typeface="+mn-ea"/>
                          <a:cs typeface="+mn-cs"/>
                        </a:rPr>
                        <a:t>Responsibility for claims processing</a:t>
                      </a:r>
                    </a:p>
                  </a:txBody>
                  <a:tcPr marL="46649" marR="46649" marT="46649" marB="46649" anchor="ctr">
                    <a:lnL w="3175" cap="flat" cmpd="sng" algn="ctr">
                      <a:solidFill>
                        <a:srgbClr val="525252"/>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0"/>
                  </a:ext>
                </a:extLst>
              </a:tr>
              <a:tr h="1890321">
                <a:tc>
                  <a:txBody>
                    <a:bodyPr/>
                    <a:lstStyle/>
                    <a:p>
                      <a:pPr marL="0" marR="0" lvl="0" indent="0" algn="ctr" defTabSz="913240" rtl="0" eaLnBrk="1" fontAlgn="auto" latinLnBrk="0" hangingPunct="1">
                        <a:lnSpc>
                          <a:spcPct val="100000"/>
                        </a:lnSpc>
                        <a:spcBef>
                          <a:spcPts val="0"/>
                        </a:spcBef>
                        <a:spcAft>
                          <a:spcPts val="0"/>
                        </a:spcAft>
                        <a:buClrTx/>
                        <a:buSzTx/>
                        <a:buFontTx/>
                        <a:buNone/>
                        <a:tabLst/>
                        <a:defRPr/>
                      </a:pPr>
                      <a:r>
                        <a:rPr lang="en-US" sz="1400" b="1">
                          <a:solidFill>
                            <a:schemeClr val="tx1"/>
                          </a:solidFill>
                          <a:latin typeface="+mn-lt"/>
                        </a:rPr>
                        <a:t>Accountable Care Partnership Plans </a:t>
                      </a:r>
                    </a:p>
                    <a:p>
                      <a:pPr marL="0" marR="0" lvl="0" indent="0" algn="ctr" defTabSz="913240" rtl="0" eaLnBrk="1" fontAlgn="auto" latinLnBrk="0" hangingPunct="1">
                        <a:lnSpc>
                          <a:spcPct val="100000"/>
                        </a:lnSpc>
                        <a:spcBef>
                          <a:spcPts val="0"/>
                        </a:spcBef>
                        <a:spcAft>
                          <a:spcPts val="0"/>
                        </a:spcAft>
                        <a:buClrTx/>
                        <a:buSzTx/>
                        <a:buFontTx/>
                        <a:buNone/>
                        <a:tabLst/>
                        <a:defRPr/>
                      </a:pPr>
                      <a:r>
                        <a:rPr lang="en-US" sz="1400" b="1">
                          <a:solidFill>
                            <a:schemeClr val="tx1"/>
                          </a:solidFill>
                          <a:latin typeface="+mn-lt"/>
                        </a:rPr>
                        <a:t>(ACPPs or </a:t>
                      </a:r>
                    </a:p>
                    <a:p>
                      <a:pPr marL="0" marR="0" lvl="0" indent="0" algn="ctr" defTabSz="913240" rtl="0" eaLnBrk="1" fontAlgn="auto" latinLnBrk="0" hangingPunct="1">
                        <a:lnSpc>
                          <a:spcPct val="100000"/>
                        </a:lnSpc>
                        <a:spcBef>
                          <a:spcPts val="0"/>
                        </a:spcBef>
                        <a:spcAft>
                          <a:spcPts val="0"/>
                        </a:spcAft>
                        <a:buClrTx/>
                        <a:buSzTx/>
                        <a:buFontTx/>
                        <a:buNone/>
                        <a:tabLst/>
                        <a:defRPr/>
                      </a:pPr>
                      <a:r>
                        <a:rPr lang="en-US" sz="1400" b="1">
                          <a:solidFill>
                            <a:schemeClr val="tx1"/>
                          </a:solidFill>
                          <a:latin typeface="+mn-lt"/>
                        </a:rPr>
                        <a:t>Model A) </a:t>
                      </a:r>
                    </a:p>
                  </a:txBody>
                  <a:tcPr marL="93297" marR="93297" marT="46649" marB="46649" anchor="ctr">
                    <a:lnL w="9525" cap="flat" cmpd="sng" algn="ctr">
                      <a:solidFill>
                        <a:srgbClr val="000000"/>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Integrated partnership between a managed-care organization (MCO) and provider-led entity (ACO Partner) </a:t>
                      </a:r>
                    </a:p>
                    <a:p>
                      <a:pPr marL="0" indent="0" algn="l" fontAlgn="b">
                        <a:buFont typeface="Wingdings" panose="05000000000000000000" pitchFamily="2" charset="2"/>
                        <a:buNone/>
                      </a:pPr>
                      <a:endParaRPr lang="en-US" sz="1400" b="0" i="0" u="none" strike="noStrike">
                        <a:solidFill>
                          <a:srgbClr val="000000"/>
                        </a:solidFill>
                        <a:effectLst/>
                        <a:latin typeface="+mn-lt"/>
                      </a:endParaRP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Health plan (i.e., MCO) contracts with a </a:t>
                      </a:r>
                      <a:r>
                        <a:rPr lang="en-US" sz="1400" b="0" i="0" u="none" strike="noStrike" kern="1200">
                          <a:solidFill>
                            <a:srgbClr val="000000"/>
                          </a:solidFill>
                          <a:effectLst/>
                          <a:latin typeface="+mn-lt"/>
                          <a:ea typeface="+mn-ea"/>
                          <a:cs typeface="+mn-cs"/>
                        </a:rPr>
                        <a:t>network of providers</a:t>
                      </a:r>
                    </a:p>
                    <a:p>
                      <a:pPr marL="285750" lvl="0" indent="-285750" algn="l">
                        <a:buClr>
                          <a:srgbClr val="000000"/>
                        </a:buClr>
                        <a:buFont typeface="Wingdings,Sans-Serif" panose="05000000000000000000" pitchFamily="2" charset="2"/>
                        <a:buChar char="§"/>
                      </a:pPr>
                      <a:r>
                        <a:rPr lang="en-US" sz="1400" b="0" i="0" u="none" strike="noStrike" kern="1200" noProof="0">
                          <a:solidFill>
                            <a:schemeClr val="tx1"/>
                          </a:solidFill>
                          <a:effectLst/>
                          <a:latin typeface="Arial"/>
                        </a:rPr>
                        <a:t>Members may only see a PCP contracted with their specific ACO</a:t>
                      </a:r>
                      <a:endParaRPr lang="en-US" sz="1200" b="0" i="0" u="none" strike="noStrike" kern="1200" noProof="0">
                        <a:solidFill>
                          <a:schemeClr val="tx1"/>
                        </a:solidFill>
                        <a:effectLst/>
                        <a:latin typeface="Arial"/>
                      </a:endParaRPr>
                    </a:p>
                    <a:p>
                      <a:pPr marL="285750" lvl="0" indent="-285750" algn="l">
                        <a:buFont typeface="Wingdings" panose="05000000000000000000" pitchFamily="2" charset="2"/>
                        <a:buChar char="§"/>
                      </a:pPr>
                      <a:endParaRPr lang="en-US" sz="1400" b="0" i="0" u="none" strike="noStrike" kern="1200">
                        <a:solidFill>
                          <a:srgbClr val="000000"/>
                        </a:solidFill>
                        <a:effectLst/>
                        <a:latin typeface="+mn-lt"/>
                        <a:ea typeface="+mn-ea"/>
                        <a:cs typeface="+mn-cs"/>
                      </a:endParaRP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Per member/per month (PMPM) capitated rate paid to the ACPP </a:t>
                      </a:r>
                    </a:p>
                    <a:p>
                      <a:pPr marL="285750" indent="-285750" algn="l" fontAlgn="b">
                        <a:buFont typeface="Wingdings" panose="05000000000000000000" pitchFamily="2" charset="2"/>
                        <a:buChar char="§"/>
                      </a:pPr>
                      <a:r>
                        <a:rPr lang="en-US" sz="1400" b="0" i="0" u="none" strike="noStrike">
                          <a:solidFill>
                            <a:srgbClr val="000000"/>
                          </a:solidFill>
                          <a:effectLst/>
                          <a:latin typeface="+mn-lt"/>
                        </a:rPr>
                        <a:t>Retrospective shared gains/losses reconciliation</a:t>
                      </a:r>
                      <a:endParaRPr lang="en-US">
                        <a:solidFill>
                          <a:schemeClr val="tx1"/>
                        </a:solidFill>
                      </a:endParaRP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Health plan</a:t>
                      </a:r>
                    </a:p>
                  </a:txBody>
                  <a:tcPr marT="91440" marB="0">
                    <a:lnL w="3175" cap="flat" cmpd="sng" algn="ctr">
                      <a:solidFill>
                        <a:srgbClr val="525252"/>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01"/>
                  </a:ext>
                </a:extLst>
              </a:tr>
              <a:tr h="1890321">
                <a:tc>
                  <a:txBody>
                    <a:bodyPr/>
                    <a:lstStyle/>
                    <a:p>
                      <a:pPr marL="0" marR="0" lvl="0" indent="0" algn="ctr" defTabSz="913240" rtl="0" eaLnBrk="1" fontAlgn="auto" latinLnBrk="0" hangingPunct="1">
                        <a:lnSpc>
                          <a:spcPct val="100000"/>
                        </a:lnSpc>
                        <a:spcBef>
                          <a:spcPts val="0"/>
                        </a:spcBef>
                        <a:spcAft>
                          <a:spcPts val="0"/>
                        </a:spcAft>
                        <a:buClrTx/>
                        <a:buSzTx/>
                        <a:buFontTx/>
                        <a:buNone/>
                        <a:tabLst/>
                        <a:defRPr/>
                      </a:pPr>
                      <a:r>
                        <a:rPr lang="en-US" sz="1400" b="1">
                          <a:solidFill>
                            <a:schemeClr val="tx1"/>
                          </a:solidFill>
                          <a:latin typeface="+mn-lt"/>
                        </a:rPr>
                        <a:t>Primary Care ACO </a:t>
                      </a:r>
                    </a:p>
                    <a:p>
                      <a:pPr marL="0" marR="0" lvl="0" indent="0" algn="ctr" defTabSz="913240" rtl="0" eaLnBrk="1" fontAlgn="auto" latinLnBrk="0" hangingPunct="1">
                        <a:lnSpc>
                          <a:spcPct val="100000"/>
                        </a:lnSpc>
                        <a:spcBef>
                          <a:spcPts val="0"/>
                        </a:spcBef>
                        <a:spcAft>
                          <a:spcPts val="0"/>
                        </a:spcAft>
                        <a:buClrTx/>
                        <a:buSzTx/>
                        <a:buFontTx/>
                        <a:buNone/>
                        <a:tabLst/>
                        <a:defRPr/>
                      </a:pPr>
                      <a:r>
                        <a:rPr lang="en-US" sz="1400" b="1">
                          <a:solidFill>
                            <a:schemeClr val="tx1"/>
                          </a:solidFill>
                          <a:latin typeface="+mn-lt"/>
                        </a:rPr>
                        <a:t>(PCACOs or Model B)</a:t>
                      </a:r>
                    </a:p>
                  </a:txBody>
                  <a:tcPr marL="93297" marR="93297" marT="46649" marB="46649" anchor="ctr">
                    <a:lnL w="9525" cap="flat" cmpd="sng" algn="ctr">
                      <a:solidFill>
                        <a:srgbClr val="000000"/>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dash"/>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Advanced provider-led entity contracts directly with MassHealth </a:t>
                      </a: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dash"/>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chemeClr val="tx1"/>
                          </a:solidFill>
                          <a:effectLst/>
                          <a:latin typeface="+mn-lt"/>
                        </a:rPr>
                        <a:t>MassHealth FFS provider network </a:t>
                      </a:r>
                      <a:endParaRPr lang="en-US">
                        <a:solidFill>
                          <a:schemeClr val="tx1"/>
                        </a:solidFill>
                      </a:endParaRPr>
                    </a:p>
                    <a:p>
                      <a:pPr marL="285750" lvl="0" indent="-285750" algn="l">
                        <a:buFont typeface="Wingdings" panose="05000000000000000000" pitchFamily="2" charset="2"/>
                        <a:buChar char="§"/>
                      </a:pPr>
                      <a:r>
                        <a:rPr lang="en-US" sz="1400" b="0" i="0" u="none" strike="noStrike">
                          <a:solidFill>
                            <a:schemeClr val="tx1"/>
                          </a:solidFill>
                          <a:effectLst/>
                          <a:latin typeface="+mn-lt"/>
                        </a:rPr>
                        <a:t>PCACOs may establish a referral circle </a:t>
                      </a:r>
                    </a:p>
                    <a:p>
                      <a:pPr marL="285750" indent="-285750" algn="l" fontAlgn="b">
                        <a:buFont typeface="Wingdings" panose="05000000000000000000" pitchFamily="2" charset="2"/>
                        <a:buChar char="§"/>
                      </a:pPr>
                      <a:r>
                        <a:rPr lang="en-US" sz="1400" b="0" i="0" u="none" strike="noStrike">
                          <a:solidFill>
                            <a:schemeClr val="tx1"/>
                          </a:solidFill>
                          <a:effectLst/>
                          <a:latin typeface="+mn-lt"/>
                        </a:rPr>
                        <a:t>Members may only see a PCP contracted with their specific ACO</a:t>
                      </a:r>
                    </a:p>
                    <a:p>
                      <a:pPr marL="285750" indent="-285750" algn="l" fontAlgn="b">
                        <a:buFont typeface="Wingdings" panose="05000000000000000000" pitchFamily="2" charset="2"/>
                        <a:buChar char="§"/>
                      </a:pPr>
                      <a:r>
                        <a:rPr lang="en-US" sz="1400" b="0" i="0" u="none" strike="noStrike">
                          <a:solidFill>
                            <a:schemeClr val="tx1"/>
                          </a:solidFill>
                          <a:effectLst/>
                          <a:latin typeface="+mn-lt"/>
                        </a:rPr>
                        <a:t>Behavioral health services provided through Massachusetts Behavioral Health Partnership (MBHP), MassHealth’s managed care BH vendor</a:t>
                      </a: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dash"/>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chemeClr val="tx1"/>
                          </a:solidFill>
                          <a:effectLst/>
                          <a:latin typeface="+mn-lt"/>
                        </a:rPr>
                        <a:t>Benchmark set for PCACO annually</a:t>
                      </a:r>
                    </a:p>
                    <a:p>
                      <a:pPr marL="285750" indent="-285750" algn="l" fontAlgn="b">
                        <a:buFont typeface="Wingdings" panose="05000000000000000000" pitchFamily="2" charset="2"/>
                        <a:buChar char="§"/>
                      </a:pPr>
                      <a:r>
                        <a:rPr lang="en-US" sz="1400" b="0" i="0" u="none" strike="noStrike">
                          <a:solidFill>
                            <a:srgbClr val="000000"/>
                          </a:solidFill>
                          <a:effectLst/>
                          <a:latin typeface="+mn-lt"/>
                        </a:rPr>
                        <a:t>Retrospective shared savings/ losses reconciliation </a:t>
                      </a:r>
                    </a:p>
                  </a:txBody>
                  <a:tcPr marT="91440" marB="0">
                    <a:lnL w="3175" cap="flat" cmpd="sng" algn="ctr">
                      <a:solidFill>
                        <a:srgbClr val="525252"/>
                      </a:solidFill>
                      <a:prstDash val="solid"/>
                      <a:round/>
                      <a:headEnd type="none" w="med" len="med"/>
                      <a:tailEnd type="none" w="med" len="med"/>
                    </a:lnL>
                    <a:lnR w="3175" cap="flat" cmpd="sng" algn="ctr">
                      <a:solidFill>
                        <a:srgbClr val="525252"/>
                      </a:solidFill>
                      <a:prstDash val="solid"/>
                      <a:round/>
                      <a:headEnd type="none" w="med" len="med"/>
                      <a:tailEnd type="none" w="med" len="med"/>
                    </a:lnR>
                    <a:lnT w="12700" cap="flat" cmpd="sng" algn="ctr">
                      <a:solidFill>
                        <a:schemeClr val="tx1"/>
                      </a:solidFill>
                      <a:prstDash val="dash"/>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marL="285750" indent="-285750" algn="l" fontAlgn="b">
                        <a:buFont typeface="Wingdings" panose="05000000000000000000" pitchFamily="2" charset="2"/>
                        <a:buChar char="§"/>
                      </a:pPr>
                      <a:r>
                        <a:rPr lang="en-US" sz="1400" b="0" i="0" u="none" strike="noStrike">
                          <a:solidFill>
                            <a:srgbClr val="000000"/>
                          </a:solidFill>
                          <a:effectLst/>
                          <a:latin typeface="+mn-lt"/>
                        </a:rPr>
                        <a:t>MassHealth (for medical services)</a:t>
                      </a:r>
                    </a:p>
                    <a:p>
                      <a:pPr marL="285750" indent="-285750" algn="l" fontAlgn="b">
                        <a:buFont typeface="Wingdings" panose="05000000000000000000" pitchFamily="2" charset="2"/>
                        <a:buChar char="§"/>
                      </a:pPr>
                      <a:r>
                        <a:rPr lang="en-US" sz="1400" b="0" i="0" u="none" strike="noStrike">
                          <a:solidFill>
                            <a:srgbClr val="000000"/>
                          </a:solidFill>
                          <a:effectLst/>
                          <a:latin typeface="+mn-lt"/>
                        </a:rPr>
                        <a:t>Massachusetts Behavioral Health Partnership (for BH services)</a:t>
                      </a:r>
                    </a:p>
                  </a:txBody>
                  <a:tcPr marT="91440" marB="0">
                    <a:lnL w="3175" cap="flat" cmpd="sng" algn="ctr">
                      <a:solidFill>
                        <a:srgbClr val="525252"/>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7" name="Text Placeholder 11">
            <a:extLst>
              <a:ext uri="{FF2B5EF4-FFF2-40B4-BE49-F238E27FC236}">
                <a16:creationId xmlns:a16="http://schemas.microsoft.com/office/drawing/2014/main" id="{C9E3163B-F7F6-661A-ECA8-C2307C7C6D54}"/>
              </a:ext>
            </a:extLst>
          </p:cNvPr>
          <p:cNvSpPr txBox="1">
            <a:spLocks/>
          </p:cNvSpPr>
          <p:nvPr/>
        </p:nvSpPr>
        <p:spPr>
          <a:xfrm>
            <a:off x="231647" y="736688"/>
            <a:ext cx="11683999" cy="629775"/>
          </a:xfrm>
          <a:prstGeom prst="rect">
            <a:avLst/>
          </a:prstGeom>
          <a:solidFill>
            <a:schemeClr val="accent5">
              <a:lumMod val="20000"/>
              <a:lumOff val="80000"/>
            </a:schemeClr>
          </a:solidFill>
        </p:spPr>
        <p:txBody>
          <a:bodyPr lIns="0" tIns="45720" rIns="0" bIns="45720"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defRPr/>
            </a:pPr>
            <a:r>
              <a:rPr lang="en-US" sz="1600" b="1">
                <a:latin typeface="Arial"/>
                <a:cs typeface="Arial"/>
              </a:rPr>
              <a:t>MassHealth’s ACO program has two different models – Accountable Care Partnership Plans and Primary Care ACOs.</a:t>
            </a:r>
            <a:endParaRPr lang="en-US" sz="1600" strike="sngStrike">
              <a:latin typeface="Arial"/>
              <a:cs typeface="Arial"/>
            </a:endParaRPr>
          </a:p>
        </p:txBody>
      </p:sp>
    </p:spTree>
    <p:extLst>
      <p:ext uri="{BB962C8B-B14F-4D97-AF65-F5344CB8AC3E}">
        <p14:creationId xmlns:p14="http://schemas.microsoft.com/office/powerpoint/2010/main" val="195066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solidFill>
                  <a:srgbClr val="002960"/>
                </a:solidFill>
                <a:latin typeface="Arial"/>
                <a:cs typeface="Arial"/>
              </a:rPr>
              <a:t>ACO Payment Arrangements</a:t>
            </a:r>
            <a:endParaRPr lang="en-US" sz="2400"/>
          </a:p>
        </p:txBody>
      </p:sp>
      <p:sp>
        <p:nvSpPr>
          <p:cNvPr id="21" name="Rectangle 20">
            <a:extLst>
              <a:ext uri="{FF2B5EF4-FFF2-40B4-BE49-F238E27FC236}">
                <a16:creationId xmlns:a16="http://schemas.microsoft.com/office/drawing/2014/main" id="{CB80BE0F-5EC4-499F-9F75-B7DE28AA995D}"/>
              </a:ext>
            </a:extLst>
          </p:cNvPr>
          <p:cNvSpPr/>
          <p:nvPr/>
        </p:nvSpPr>
        <p:spPr>
          <a:xfrm>
            <a:off x="2051694" y="2016461"/>
            <a:ext cx="1431637" cy="437083"/>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MassHealth</a:t>
            </a:r>
          </a:p>
        </p:txBody>
      </p:sp>
      <p:sp>
        <p:nvSpPr>
          <p:cNvPr id="22" name="Rectangle 21">
            <a:extLst>
              <a:ext uri="{FF2B5EF4-FFF2-40B4-BE49-F238E27FC236}">
                <a16:creationId xmlns:a16="http://schemas.microsoft.com/office/drawing/2014/main" id="{5EC01EB4-5C73-4B57-916F-18052E5AE5D7}"/>
              </a:ext>
            </a:extLst>
          </p:cNvPr>
          <p:cNvSpPr/>
          <p:nvPr/>
        </p:nvSpPr>
        <p:spPr>
          <a:xfrm>
            <a:off x="2051694" y="3319033"/>
            <a:ext cx="1431637" cy="480291"/>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0">
                <a:solidFill>
                  <a:sysClr val="windowText" lastClr="000000"/>
                </a:solidFill>
                <a:latin typeface="Arial"/>
              </a:rPr>
              <a:t>ACPP</a:t>
            </a:r>
            <a:endParaRPr kumimoji="0" lang="en-US" sz="1800" b="0" i="0" u="none" strike="noStrike" kern="0" cap="none" spc="0" normalizeH="0" baseline="0" noProof="0">
              <a:ln>
                <a:noFill/>
              </a:ln>
              <a:solidFill>
                <a:sysClr val="windowText" lastClr="000000"/>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D4915398-CC6F-49C2-A994-D987BF2A0D1E}"/>
              </a:ext>
            </a:extLst>
          </p:cNvPr>
          <p:cNvSpPr/>
          <p:nvPr/>
        </p:nvSpPr>
        <p:spPr>
          <a:xfrm>
            <a:off x="2051694" y="4586710"/>
            <a:ext cx="1431637" cy="554050"/>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Medical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Providers </a:t>
            </a:r>
          </a:p>
        </p:txBody>
      </p:sp>
      <p:cxnSp>
        <p:nvCxnSpPr>
          <p:cNvPr id="24" name="Straight Arrow Connector 23">
            <a:extLst>
              <a:ext uri="{FF2B5EF4-FFF2-40B4-BE49-F238E27FC236}">
                <a16:creationId xmlns:a16="http://schemas.microsoft.com/office/drawing/2014/main" id="{9884E8C8-8ABB-4756-B39B-E9F428A417D9}"/>
              </a:ext>
            </a:extLst>
          </p:cNvPr>
          <p:cNvCxnSpPr/>
          <p:nvPr/>
        </p:nvCxnSpPr>
        <p:spPr>
          <a:xfrm>
            <a:off x="2319550" y="2547675"/>
            <a:ext cx="0" cy="696424"/>
          </a:xfrm>
          <a:prstGeom prst="straightConnector1">
            <a:avLst/>
          </a:prstGeom>
          <a:noFill/>
          <a:ln w="28575" cap="flat" cmpd="sng" algn="ctr">
            <a:solidFill>
              <a:srgbClr val="00B050"/>
            </a:solidFill>
            <a:prstDash val="solid"/>
            <a:tailEnd type="triangle"/>
          </a:ln>
          <a:effectLst/>
        </p:spPr>
      </p:cxnSp>
      <p:sp>
        <p:nvSpPr>
          <p:cNvPr id="25" name="TextBox 24">
            <a:extLst>
              <a:ext uri="{FF2B5EF4-FFF2-40B4-BE49-F238E27FC236}">
                <a16:creationId xmlns:a16="http://schemas.microsoft.com/office/drawing/2014/main" id="{F708750C-509C-4CC1-BE8D-F5040A9D6F99}"/>
              </a:ext>
            </a:extLst>
          </p:cNvPr>
          <p:cNvSpPr txBox="1"/>
          <p:nvPr/>
        </p:nvSpPr>
        <p:spPr bwMode="auto">
          <a:xfrm>
            <a:off x="1056630" y="2562735"/>
            <a:ext cx="1210430"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rPr>
              <a:t>Capitation</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rPr>
              <a:t>Payments</a:t>
            </a:r>
          </a:p>
        </p:txBody>
      </p:sp>
      <p:cxnSp>
        <p:nvCxnSpPr>
          <p:cNvPr id="26" name="Straight Arrow Connector 25">
            <a:extLst>
              <a:ext uri="{FF2B5EF4-FFF2-40B4-BE49-F238E27FC236}">
                <a16:creationId xmlns:a16="http://schemas.microsoft.com/office/drawing/2014/main" id="{25BCD0CC-94D1-417C-9676-BBD30CB2B3D5}"/>
              </a:ext>
            </a:extLst>
          </p:cNvPr>
          <p:cNvCxnSpPr>
            <a:cxnSpLocks/>
          </p:cNvCxnSpPr>
          <p:nvPr/>
        </p:nvCxnSpPr>
        <p:spPr>
          <a:xfrm flipV="1">
            <a:off x="2978472" y="2547675"/>
            <a:ext cx="0" cy="690271"/>
          </a:xfrm>
          <a:prstGeom prst="straightConnector1">
            <a:avLst/>
          </a:prstGeom>
          <a:noFill/>
          <a:ln w="28575" cap="flat" cmpd="sng" algn="ctr">
            <a:solidFill>
              <a:srgbClr val="FF6600"/>
            </a:solidFill>
            <a:prstDash val="solid"/>
            <a:tailEnd type="triangle"/>
          </a:ln>
          <a:effectLst/>
        </p:spPr>
      </p:cxnSp>
      <p:sp>
        <p:nvSpPr>
          <p:cNvPr id="27" name="TextBox 26">
            <a:extLst>
              <a:ext uri="{FF2B5EF4-FFF2-40B4-BE49-F238E27FC236}">
                <a16:creationId xmlns:a16="http://schemas.microsoft.com/office/drawing/2014/main" id="{21BFBC44-C335-4644-9087-33896E35DF73}"/>
              </a:ext>
            </a:extLst>
          </p:cNvPr>
          <p:cNvSpPr txBox="1"/>
          <p:nvPr/>
        </p:nvSpPr>
        <p:spPr bwMode="auto">
          <a:xfrm>
            <a:off x="2977141" y="2708144"/>
            <a:ext cx="111663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a:ea typeface="+mn-ea"/>
                <a:cs typeface="Arial" panose="020B0604020202020204" pitchFamily="34" charset="0"/>
              </a:rPr>
              <a:t>Encounters</a:t>
            </a:r>
          </a:p>
        </p:txBody>
      </p:sp>
      <p:sp>
        <p:nvSpPr>
          <p:cNvPr id="28" name="TextBox 27">
            <a:extLst>
              <a:ext uri="{FF2B5EF4-FFF2-40B4-BE49-F238E27FC236}">
                <a16:creationId xmlns:a16="http://schemas.microsoft.com/office/drawing/2014/main" id="{F177506F-1F31-4D60-96DF-E06FFA1A364E}"/>
              </a:ext>
            </a:extLst>
          </p:cNvPr>
          <p:cNvSpPr txBox="1"/>
          <p:nvPr/>
        </p:nvSpPr>
        <p:spPr bwMode="auto">
          <a:xfrm>
            <a:off x="2984073" y="3952275"/>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a:ea typeface="+mn-ea"/>
                <a:cs typeface="Arial" panose="020B0604020202020204" pitchFamily="34" charset="0"/>
              </a:rPr>
              <a:t>Claims</a:t>
            </a:r>
          </a:p>
        </p:txBody>
      </p:sp>
      <p:cxnSp>
        <p:nvCxnSpPr>
          <p:cNvPr id="29" name="Straight Arrow Connector 28">
            <a:extLst>
              <a:ext uri="{FF2B5EF4-FFF2-40B4-BE49-F238E27FC236}">
                <a16:creationId xmlns:a16="http://schemas.microsoft.com/office/drawing/2014/main" id="{E2E121B2-6504-4BA1-9FE3-1D067C046B4F}"/>
              </a:ext>
            </a:extLst>
          </p:cNvPr>
          <p:cNvCxnSpPr>
            <a:cxnSpLocks/>
          </p:cNvCxnSpPr>
          <p:nvPr/>
        </p:nvCxnSpPr>
        <p:spPr>
          <a:xfrm flipV="1">
            <a:off x="3000989" y="3827806"/>
            <a:ext cx="0" cy="690271"/>
          </a:xfrm>
          <a:prstGeom prst="straightConnector1">
            <a:avLst/>
          </a:prstGeom>
          <a:noFill/>
          <a:ln w="28575" cap="flat" cmpd="sng" algn="ctr">
            <a:solidFill>
              <a:srgbClr val="FF6600"/>
            </a:solidFill>
            <a:prstDash val="solid"/>
            <a:tailEnd type="triangle"/>
          </a:ln>
          <a:effectLst/>
        </p:spPr>
      </p:cxnSp>
      <p:cxnSp>
        <p:nvCxnSpPr>
          <p:cNvPr id="30" name="Straight Arrow Connector 29">
            <a:extLst>
              <a:ext uri="{FF2B5EF4-FFF2-40B4-BE49-F238E27FC236}">
                <a16:creationId xmlns:a16="http://schemas.microsoft.com/office/drawing/2014/main" id="{5F4A5687-1BA1-4D57-AF8E-DD11DCE594BA}"/>
              </a:ext>
            </a:extLst>
          </p:cNvPr>
          <p:cNvCxnSpPr/>
          <p:nvPr/>
        </p:nvCxnSpPr>
        <p:spPr>
          <a:xfrm>
            <a:off x="2333662" y="3819032"/>
            <a:ext cx="0" cy="696424"/>
          </a:xfrm>
          <a:prstGeom prst="straightConnector1">
            <a:avLst/>
          </a:prstGeom>
          <a:noFill/>
          <a:ln w="28575" cap="flat" cmpd="sng" algn="ctr">
            <a:solidFill>
              <a:srgbClr val="00B050"/>
            </a:solidFill>
            <a:prstDash val="solid"/>
            <a:tailEnd type="triangle"/>
          </a:ln>
          <a:effectLst/>
        </p:spPr>
      </p:cxnSp>
      <p:sp>
        <p:nvSpPr>
          <p:cNvPr id="31" name="TextBox 30">
            <a:extLst>
              <a:ext uri="{FF2B5EF4-FFF2-40B4-BE49-F238E27FC236}">
                <a16:creationId xmlns:a16="http://schemas.microsoft.com/office/drawing/2014/main" id="{98A8C95C-582C-4253-8346-1F765B2CAACC}"/>
              </a:ext>
            </a:extLst>
          </p:cNvPr>
          <p:cNvSpPr txBox="1"/>
          <p:nvPr/>
        </p:nvSpPr>
        <p:spPr bwMode="auto">
          <a:xfrm>
            <a:off x="1004452" y="3976769"/>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rPr>
              <a:t>Claims-based payments</a:t>
            </a:r>
          </a:p>
        </p:txBody>
      </p:sp>
      <p:cxnSp>
        <p:nvCxnSpPr>
          <p:cNvPr id="8" name="Straight Arrow Connector 7">
            <a:extLst>
              <a:ext uri="{FF2B5EF4-FFF2-40B4-BE49-F238E27FC236}">
                <a16:creationId xmlns:a16="http://schemas.microsoft.com/office/drawing/2014/main" id="{3834E212-E24E-57A7-7F1C-73F2E697EB46}"/>
              </a:ext>
            </a:extLst>
          </p:cNvPr>
          <p:cNvCxnSpPr/>
          <p:nvPr/>
        </p:nvCxnSpPr>
        <p:spPr>
          <a:xfrm>
            <a:off x="2646451" y="2547675"/>
            <a:ext cx="0" cy="696424"/>
          </a:xfrm>
          <a:prstGeom prst="straightConnector1">
            <a:avLst/>
          </a:prstGeom>
          <a:noFill/>
          <a:ln w="28575" cap="flat" cmpd="sng" algn="ctr">
            <a:solidFill>
              <a:srgbClr val="00B050"/>
            </a:solidFill>
            <a:prstDash val="solid"/>
            <a:headEnd type="triangle" w="med" len="med"/>
            <a:tailEnd type="triangle" w="med" len="med"/>
          </a:ln>
          <a:effectLst/>
        </p:spPr>
      </p:cxnSp>
      <p:sp>
        <p:nvSpPr>
          <p:cNvPr id="10" name="TextBox 9">
            <a:extLst>
              <a:ext uri="{FF2B5EF4-FFF2-40B4-BE49-F238E27FC236}">
                <a16:creationId xmlns:a16="http://schemas.microsoft.com/office/drawing/2014/main" id="{AFBA482E-BD9A-D648-BADA-F03227461E9F}"/>
              </a:ext>
            </a:extLst>
          </p:cNvPr>
          <p:cNvSpPr txBox="1"/>
          <p:nvPr/>
        </p:nvSpPr>
        <p:spPr bwMode="auto">
          <a:xfrm>
            <a:off x="417757" y="3175571"/>
            <a:ext cx="1756146" cy="480291"/>
          </a:xfrm>
          <a:prstGeom prst="wedgeRectCallout">
            <a:avLst>
              <a:gd name="adj1" fmla="val 71752"/>
              <a:gd name="adj2" fmla="val -85048"/>
            </a:avLst>
          </a:prstGeom>
          <a:solidFill>
            <a:schemeClr val="bg1">
              <a:lumMod val="95000"/>
            </a:schemeClr>
          </a:solidFill>
          <a:ln w="9525">
            <a:solidFill>
              <a:schemeClr val="tx1"/>
            </a:solid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i="1" kern="0">
                <a:solidFill>
                  <a:schemeClr val="accent3"/>
                </a:solidFill>
                <a:latin typeface="Arial" panose="020B0604020202020204"/>
                <a:cs typeface="Arial" panose="020B0604020202020204" pitchFamily="34" charset="0"/>
              </a:rPr>
              <a:t>Shared gains/losses payments</a:t>
            </a:r>
            <a:endPar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endParaRPr>
          </a:p>
        </p:txBody>
      </p:sp>
      <p:sp>
        <p:nvSpPr>
          <p:cNvPr id="78" name="Rectangle 77">
            <a:extLst>
              <a:ext uri="{FF2B5EF4-FFF2-40B4-BE49-F238E27FC236}">
                <a16:creationId xmlns:a16="http://schemas.microsoft.com/office/drawing/2014/main" id="{4A375FF9-6037-C291-0241-76D035286052}"/>
              </a:ext>
            </a:extLst>
          </p:cNvPr>
          <p:cNvSpPr/>
          <p:nvPr/>
        </p:nvSpPr>
        <p:spPr>
          <a:xfrm>
            <a:off x="7312158" y="2033658"/>
            <a:ext cx="1431637" cy="437083"/>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MassHealth</a:t>
            </a:r>
          </a:p>
        </p:txBody>
      </p:sp>
      <p:sp>
        <p:nvSpPr>
          <p:cNvPr id="79" name="Rectangle 78">
            <a:extLst>
              <a:ext uri="{FF2B5EF4-FFF2-40B4-BE49-F238E27FC236}">
                <a16:creationId xmlns:a16="http://schemas.microsoft.com/office/drawing/2014/main" id="{8EC8BDA2-7485-1C35-1E45-54E1AAFFF3BE}"/>
              </a:ext>
            </a:extLst>
          </p:cNvPr>
          <p:cNvSpPr/>
          <p:nvPr/>
        </p:nvSpPr>
        <p:spPr>
          <a:xfrm>
            <a:off x="7312158" y="3319035"/>
            <a:ext cx="1431637" cy="554050"/>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Medical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Providers </a:t>
            </a:r>
          </a:p>
        </p:txBody>
      </p:sp>
      <p:cxnSp>
        <p:nvCxnSpPr>
          <p:cNvPr id="80" name="Straight Arrow Connector 79">
            <a:extLst>
              <a:ext uri="{FF2B5EF4-FFF2-40B4-BE49-F238E27FC236}">
                <a16:creationId xmlns:a16="http://schemas.microsoft.com/office/drawing/2014/main" id="{902D8FAF-D94B-11CB-E715-9095FCF10F31}"/>
              </a:ext>
            </a:extLst>
          </p:cNvPr>
          <p:cNvCxnSpPr/>
          <p:nvPr/>
        </p:nvCxnSpPr>
        <p:spPr>
          <a:xfrm>
            <a:off x="7526851" y="2551267"/>
            <a:ext cx="0" cy="696424"/>
          </a:xfrm>
          <a:prstGeom prst="straightConnector1">
            <a:avLst/>
          </a:prstGeom>
          <a:noFill/>
          <a:ln w="28575" cap="flat" cmpd="sng" algn="ctr">
            <a:solidFill>
              <a:srgbClr val="00B050"/>
            </a:solidFill>
            <a:prstDash val="solid"/>
            <a:tailEnd type="triangle"/>
          </a:ln>
          <a:effectLst/>
        </p:spPr>
      </p:cxnSp>
      <p:cxnSp>
        <p:nvCxnSpPr>
          <p:cNvPr id="81" name="Straight Arrow Connector 80">
            <a:extLst>
              <a:ext uri="{FF2B5EF4-FFF2-40B4-BE49-F238E27FC236}">
                <a16:creationId xmlns:a16="http://schemas.microsoft.com/office/drawing/2014/main" id="{6C94EAB4-F824-6C31-3803-70F2C32EC3A8}"/>
              </a:ext>
            </a:extLst>
          </p:cNvPr>
          <p:cNvCxnSpPr>
            <a:cxnSpLocks/>
          </p:cNvCxnSpPr>
          <p:nvPr/>
        </p:nvCxnSpPr>
        <p:spPr>
          <a:xfrm flipV="1">
            <a:off x="8238936" y="2540422"/>
            <a:ext cx="0" cy="690271"/>
          </a:xfrm>
          <a:prstGeom prst="straightConnector1">
            <a:avLst/>
          </a:prstGeom>
          <a:noFill/>
          <a:ln w="28575" cap="flat" cmpd="sng" algn="ctr">
            <a:solidFill>
              <a:srgbClr val="FF6600"/>
            </a:solidFill>
            <a:prstDash val="solid"/>
            <a:tailEnd type="triangle"/>
          </a:ln>
          <a:effectLst/>
        </p:spPr>
      </p:cxnSp>
      <p:sp>
        <p:nvSpPr>
          <p:cNvPr id="82" name="TextBox 81">
            <a:extLst>
              <a:ext uri="{FF2B5EF4-FFF2-40B4-BE49-F238E27FC236}">
                <a16:creationId xmlns:a16="http://schemas.microsoft.com/office/drawing/2014/main" id="{18AF341E-5FF0-9A46-9FB6-D7DEF3BF5B81}"/>
              </a:ext>
            </a:extLst>
          </p:cNvPr>
          <p:cNvSpPr txBox="1"/>
          <p:nvPr/>
        </p:nvSpPr>
        <p:spPr bwMode="auto">
          <a:xfrm>
            <a:off x="8244537" y="2766301"/>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a:ea typeface="+mn-ea"/>
                <a:cs typeface="Arial" panose="020B0604020202020204" pitchFamily="34" charset="0"/>
              </a:rPr>
              <a:t>Medical Claims</a:t>
            </a:r>
          </a:p>
        </p:txBody>
      </p:sp>
      <p:sp>
        <p:nvSpPr>
          <p:cNvPr id="77" name="TextBox 76">
            <a:extLst>
              <a:ext uri="{FF2B5EF4-FFF2-40B4-BE49-F238E27FC236}">
                <a16:creationId xmlns:a16="http://schemas.microsoft.com/office/drawing/2014/main" id="{E772AC94-628F-CF37-70DB-4E3DC50FF77B}"/>
              </a:ext>
            </a:extLst>
          </p:cNvPr>
          <p:cNvSpPr txBox="1"/>
          <p:nvPr/>
        </p:nvSpPr>
        <p:spPr bwMode="auto">
          <a:xfrm>
            <a:off x="6153311" y="2777991"/>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rPr>
              <a:t>Claims-based payments</a:t>
            </a:r>
          </a:p>
        </p:txBody>
      </p:sp>
      <p:sp>
        <p:nvSpPr>
          <p:cNvPr id="3" name="Rectangle 2">
            <a:extLst>
              <a:ext uri="{FF2B5EF4-FFF2-40B4-BE49-F238E27FC236}">
                <a16:creationId xmlns:a16="http://schemas.microsoft.com/office/drawing/2014/main" id="{B69DF63D-CF6D-2A75-0F31-0F3A559FDA8E}"/>
              </a:ext>
            </a:extLst>
          </p:cNvPr>
          <p:cNvSpPr/>
          <p:nvPr/>
        </p:nvSpPr>
        <p:spPr>
          <a:xfrm>
            <a:off x="9902065" y="3069399"/>
            <a:ext cx="1431637" cy="515510"/>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PCACOs</a:t>
            </a:r>
          </a:p>
        </p:txBody>
      </p:sp>
      <p:sp>
        <p:nvSpPr>
          <p:cNvPr id="14" name="TextBox 13">
            <a:extLst>
              <a:ext uri="{FF2B5EF4-FFF2-40B4-BE49-F238E27FC236}">
                <a16:creationId xmlns:a16="http://schemas.microsoft.com/office/drawing/2014/main" id="{2F83ADF2-C626-8D8E-E6C5-2CAD68309803}"/>
              </a:ext>
            </a:extLst>
          </p:cNvPr>
          <p:cNvSpPr txBox="1"/>
          <p:nvPr/>
        </p:nvSpPr>
        <p:spPr bwMode="auto">
          <a:xfrm>
            <a:off x="9003026" y="3718320"/>
            <a:ext cx="1503371" cy="480291"/>
          </a:xfrm>
          <a:prstGeom prst="wedgeRectCallout">
            <a:avLst>
              <a:gd name="adj1" fmla="val -27126"/>
              <a:gd name="adj2" fmla="val -210048"/>
            </a:avLst>
          </a:prstGeom>
          <a:solidFill>
            <a:schemeClr val="bg1">
              <a:lumMod val="95000"/>
            </a:schemeClr>
          </a:solidFill>
          <a:ln w="9525">
            <a:solidFill>
              <a:schemeClr val="tx1"/>
            </a:solid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kern="0">
                <a:solidFill>
                  <a:schemeClr val="accent3"/>
                </a:solidFill>
                <a:latin typeface="Arial" panose="020B0604020202020204"/>
                <a:cs typeface="Arial" panose="020B0604020202020204" pitchFamily="34" charset="0"/>
              </a:rPr>
              <a:t>Shared savings/ losses payments</a:t>
            </a:r>
            <a:endPar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endParaRPr>
          </a:p>
        </p:txBody>
      </p:sp>
      <p:cxnSp>
        <p:nvCxnSpPr>
          <p:cNvPr id="16" name="Straight Arrow Connector 15">
            <a:extLst>
              <a:ext uri="{FF2B5EF4-FFF2-40B4-BE49-F238E27FC236}">
                <a16:creationId xmlns:a16="http://schemas.microsoft.com/office/drawing/2014/main" id="{3A92D0B8-A1D8-EE87-B24B-A6AD06EC6FE2}"/>
              </a:ext>
            </a:extLst>
          </p:cNvPr>
          <p:cNvCxnSpPr>
            <a:cxnSpLocks/>
          </p:cNvCxnSpPr>
          <p:nvPr/>
        </p:nvCxnSpPr>
        <p:spPr>
          <a:xfrm>
            <a:off x="8905511" y="2558245"/>
            <a:ext cx="856299" cy="617041"/>
          </a:xfrm>
          <a:prstGeom prst="straightConnector1">
            <a:avLst/>
          </a:prstGeom>
          <a:noFill/>
          <a:ln w="28575" cap="flat" cmpd="sng" algn="ctr">
            <a:solidFill>
              <a:srgbClr val="00B050"/>
            </a:solidFill>
            <a:prstDash val="solid"/>
            <a:headEnd type="triangle" w="med" len="med"/>
            <a:tailEnd type="triangle" w="med" len="med"/>
          </a:ln>
          <a:effectLst/>
        </p:spPr>
      </p:cxnSp>
      <p:sp>
        <p:nvSpPr>
          <p:cNvPr id="4" name="Text Placeholder 11">
            <a:extLst>
              <a:ext uri="{FF2B5EF4-FFF2-40B4-BE49-F238E27FC236}">
                <a16:creationId xmlns:a16="http://schemas.microsoft.com/office/drawing/2014/main" id="{A8BE84A3-6F7D-2C60-35C1-E4070A44FC1A}"/>
              </a:ext>
            </a:extLst>
          </p:cNvPr>
          <p:cNvSpPr txBox="1">
            <a:spLocks/>
          </p:cNvSpPr>
          <p:nvPr/>
        </p:nvSpPr>
        <p:spPr>
          <a:xfrm>
            <a:off x="231648" y="736688"/>
            <a:ext cx="11684000" cy="629775"/>
          </a:xfrm>
          <a:prstGeom prst="rect">
            <a:avLst/>
          </a:prstGeom>
        </p:spPr>
        <p:txBody>
          <a:bodyPr lIns="91440" tIns="45720" rIns="9144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defRPr/>
            </a:pPr>
            <a:endParaRPr lang="en-US" sz="1600" b="1"/>
          </a:p>
        </p:txBody>
      </p:sp>
      <p:sp>
        <p:nvSpPr>
          <p:cNvPr id="17" name="Rectangle 16">
            <a:extLst>
              <a:ext uri="{FF2B5EF4-FFF2-40B4-BE49-F238E27FC236}">
                <a16:creationId xmlns:a16="http://schemas.microsoft.com/office/drawing/2014/main" id="{8AB9749A-DCAD-842D-3FD9-020C7D767AA2}"/>
              </a:ext>
            </a:extLst>
          </p:cNvPr>
          <p:cNvSpPr/>
          <p:nvPr/>
        </p:nvSpPr>
        <p:spPr>
          <a:xfrm>
            <a:off x="366244" y="1448844"/>
            <a:ext cx="4859427" cy="430712"/>
          </a:xfrm>
          <a:prstGeom prst="rect">
            <a:avLst/>
          </a:prstGeom>
          <a:solidFill>
            <a:srgbClr val="4FB94F"/>
          </a:solidFill>
          <a:ln w="9525" cap="flat" cmpd="sng" algn="ctr">
            <a:solidFill>
              <a:srgbClr val="FFFFFF">
                <a:lumMod val="75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rgbClr val="FFFFFF"/>
                </a:solidFill>
                <a:effectLst/>
                <a:uLnTx/>
                <a:uFillTx/>
                <a:latin typeface="Arial"/>
                <a:ea typeface="+mn-ea"/>
                <a:cs typeface="+mn-cs"/>
              </a:rPr>
              <a:t>Accountable</a:t>
            </a:r>
            <a:r>
              <a:rPr kumimoji="0" lang="en-US" sz="1800" b="1" i="0" u="none" strike="noStrike" kern="0" cap="none" spc="0" normalizeH="0" noProof="0">
                <a:ln>
                  <a:noFill/>
                </a:ln>
                <a:solidFill>
                  <a:srgbClr val="FFFFFF"/>
                </a:solidFill>
                <a:effectLst/>
                <a:uLnTx/>
                <a:uFillTx/>
                <a:latin typeface="Arial"/>
                <a:ea typeface="+mn-ea"/>
                <a:cs typeface="+mn-cs"/>
              </a:rPr>
              <a:t> Care Partnership Plans*</a:t>
            </a:r>
            <a:endParaRPr kumimoji="0" lang="en-US" sz="1200" b="0" i="1" u="none" strike="noStrike" kern="0" cap="none" spc="0" normalizeH="0" baseline="0" noProof="0">
              <a:ln>
                <a:noFill/>
              </a:ln>
              <a:solidFill>
                <a:srgbClr val="FFFFFF"/>
              </a:solidFill>
              <a:effectLst/>
              <a:uLnTx/>
              <a:uFillTx/>
              <a:latin typeface="Arial"/>
              <a:ea typeface="+mn-ea"/>
              <a:cs typeface="+mn-cs"/>
            </a:endParaRPr>
          </a:p>
        </p:txBody>
      </p:sp>
      <p:sp>
        <p:nvSpPr>
          <p:cNvPr id="32" name="Rectangle 31">
            <a:extLst>
              <a:ext uri="{FF2B5EF4-FFF2-40B4-BE49-F238E27FC236}">
                <a16:creationId xmlns:a16="http://schemas.microsoft.com/office/drawing/2014/main" id="{B5CFB2B0-12BC-342A-46AF-F8B73575080D}"/>
              </a:ext>
            </a:extLst>
          </p:cNvPr>
          <p:cNvSpPr/>
          <p:nvPr/>
        </p:nvSpPr>
        <p:spPr>
          <a:xfrm>
            <a:off x="5593509" y="1448844"/>
            <a:ext cx="6339642" cy="430712"/>
          </a:xfrm>
          <a:prstGeom prst="rect">
            <a:avLst/>
          </a:prstGeom>
          <a:solidFill>
            <a:srgbClr val="5E8BFF"/>
          </a:solidFill>
          <a:ln w="9525" cap="flat" cmpd="sng" algn="ctr">
            <a:solidFill>
              <a:srgbClr val="FFFFFF">
                <a:lumMod val="75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rgbClr val="FFFFFF"/>
                </a:solidFill>
                <a:effectLst/>
                <a:uLnTx/>
                <a:uFillTx/>
                <a:latin typeface="Arial"/>
                <a:ea typeface="+mn-ea"/>
                <a:cs typeface="+mn-cs"/>
              </a:rPr>
              <a:t>Primary Care ACOs*</a:t>
            </a:r>
            <a:r>
              <a:rPr kumimoji="0" lang="en-US" sz="1800" b="1" i="0" u="none" strike="noStrike" kern="0" cap="none" spc="0" normalizeH="0" baseline="30000" noProof="0">
                <a:ln>
                  <a:noFill/>
                </a:ln>
                <a:solidFill>
                  <a:srgbClr val="FFFFFF"/>
                </a:solidFill>
                <a:effectLst/>
                <a:uLnTx/>
                <a:uFillTx/>
                <a:latin typeface="Arial"/>
                <a:ea typeface="+mn-ea"/>
                <a:cs typeface="+mn-cs"/>
              </a:rPr>
              <a:t>,†</a:t>
            </a:r>
            <a:endParaRPr kumimoji="0" lang="en-US" sz="1200" b="0" i="1" u="none" strike="noStrike" kern="0" cap="none" spc="0" normalizeH="0" baseline="30000" noProof="0">
              <a:ln>
                <a:noFill/>
              </a:ln>
              <a:solidFill>
                <a:srgbClr val="FFFFFF"/>
              </a:solidFill>
              <a:effectLst/>
              <a:uLnTx/>
              <a:uFillTx/>
              <a:latin typeface="Arial"/>
              <a:ea typeface="+mn-ea"/>
              <a:cs typeface="+mn-cs"/>
            </a:endParaRPr>
          </a:p>
        </p:txBody>
      </p:sp>
      <p:cxnSp>
        <p:nvCxnSpPr>
          <p:cNvPr id="33" name="Straight Connector 32">
            <a:extLst>
              <a:ext uri="{FF2B5EF4-FFF2-40B4-BE49-F238E27FC236}">
                <a16:creationId xmlns:a16="http://schemas.microsoft.com/office/drawing/2014/main" id="{63119EE6-8BB3-CAC9-1634-C5C50A179064}"/>
              </a:ext>
            </a:extLst>
          </p:cNvPr>
          <p:cNvCxnSpPr>
            <a:cxnSpLocks/>
          </p:cNvCxnSpPr>
          <p:nvPr/>
        </p:nvCxnSpPr>
        <p:spPr>
          <a:xfrm>
            <a:off x="5427523" y="1698010"/>
            <a:ext cx="0" cy="3747837"/>
          </a:xfrm>
          <a:prstGeom prst="line">
            <a:avLst/>
          </a:prstGeom>
          <a:noFill/>
          <a:ln w="9525" cap="flat" cmpd="sng" algn="ctr">
            <a:solidFill>
              <a:srgbClr val="808080"/>
            </a:solidFill>
            <a:prstDash val="solid"/>
          </a:ln>
          <a:effectLst/>
        </p:spPr>
      </p:cxnSp>
      <p:sp>
        <p:nvSpPr>
          <p:cNvPr id="35" name="Text Placeholder 11">
            <a:extLst>
              <a:ext uri="{FF2B5EF4-FFF2-40B4-BE49-F238E27FC236}">
                <a16:creationId xmlns:a16="http://schemas.microsoft.com/office/drawing/2014/main" id="{DC188E30-D147-D61C-966E-8A2EA36C31AA}"/>
              </a:ext>
            </a:extLst>
          </p:cNvPr>
          <p:cNvSpPr txBox="1">
            <a:spLocks/>
          </p:cNvSpPr>
          <p:nvPr/>
        </p:nvSpPr>
        <p:spPr>
          <a:xfrm>
            <a:off x="231648" y="736688"/>
            <a:ext cx="11683999" cy="629775"/>
          </a:xfrm>
          <a:prstGeom prst="rect">
            <a:avLst/>
          </a:prstGeom>
        </p:spPr>
        <p:txBody>
          <a:bodyPr lIns="91440" tIns="45720" rIns="9144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lang="en-US" sz="1600" b="1" kern="0" noProof="0">
                <a:latin typeface="Arial"/>
                <a:cs typeface="Arial"/>
              </a:rPr>
              <a:t>ACPPs and PCACOs are paid by MassHealth via different payment arrangements and</a:t>
            </a:r>
            <a:r>
              <a:rPr lang="en-US" sz="1600" b="1" kern="0">
                <a:latin typeface="Arial"/>
                <a:cs typeface="Arial"/>
              </a:rPr>
              <a:t> </a:t>
            </a:r>
            <a:r>
              <a:rPr lang="en-US" sz="1600" b="1" kern="0" noProof="0">
                <a:latin typeface="Arial"/>
                <a:cs typeface="Arial"/>
              </a:rPr>
              <a:t>bear different types of risk.</a:t>
            </a:r>
            <a:endParaRPr kumimoji="0" lang="en-US" sz="1600" b="0" i="0" u="none" strike="noStrike" kern="0" cap="none" spc="0" normalizeH="0" baseline="0" noProof="0">
              <a:ln>
                <a:noFill/>
              </a:ln>
              <a:effectLst/>
              <a:uLnTx/>
              <a:uFillTx/>
              <a:latin typeface="Arial"/>
              <a:cs typeface="Arial"/>
            </a:endParaRPr>
          </a:p>
        </p:txBody>
      </p:sp>
      <p:grpSp>
        <p:nvGrpSpPr>
          <p:cNvPr id="37" name="Group 36">
            <a:extLst>
              <a:ext uri="{FF2B5EF4-FFF2-40B4-BE49-F238E27FC236}">
                <a16:creationId xmlns:a16="http://schemas.microsoft.com/office/drawing/2014/main" id="{95DA41E1-67B2-2B70-4A71-7E36D2627719}"/>
              </a:ext>
            </a:extLst>
          </p:cNvPr>
          <p:cNvGrpSpPr/>
          <p:nvPr/>
        </p:nvGrpSpPr>
        <p:grpSpPr>
          <a:xfrm>
            <a:off x="231648" y="5716002"/>
            <a:ext cx="3529455" cy="747428"/>
            <a:chOff x="8690434" y="5528193"/>
            <a:chExt cx="3529455" cy="747428"/>
          </a:xfrm>
        </p:grpSpPr>
        <p:grpSp>
          <p:nvGrpSpPr>
            <p:cNvPr id="38" name="Group 37">
              <a:extLst>
                <a:ext uri="{FF2B5EF4-FFF2-40B4-BE49-F238E27FC236}">
                  <a16:creationId xmlns:a16="http://schemas.microsoft.com/office/drawing/2014/main" id="{901EF5E5-1F7E-3A75-C2C6-45F31EFCD242}"/>
                </a:ext>
              </a:extLst>
            </p:cNvPr>
            <p:cNvGrpSpPr/>
            <p:nvPr/>
          </p:nvGrpSpPr>
          <p:grpSpPr>
            <a:xfrm>
              <a:off x="8690434" y="5665750"/>
              <a:ext cx="3529455" cy="609871"/>
              <a:chOff x="8690434" y="5665750"/>
              <a:chExt cx="3529455" cy="609871"/>
            </a:xfrm>
          </p:grpSpPr>
          <p:cxnSp>
            <p:nvCxnSpPr>
              <p:cNvPr id="40" name="Straight Arrow Connector 39">
                <a:extLst>
                  <a:ext uri="{FF2B5EF4-FFF2-40B4-BE49-F238E27FC236}">
                    <a16:creationId xmlns:a16="http://schemas.microsoft.com/office/drawing/2014/main" id="{2A3B5973-62E1-44E5-6B6B-4635ACC296D0}"/>
                  </a:ext>
                </a:extLst>
              </p:cNvPr>
              <p:cNvCxnSpPr>
                <a:cxnSpLocks/>
              </p:cNvCxnSpPr>
              <p:nvPr/>
            </p:nvCxnSpPr>
            <p:spPr>
              <a:xfrm>
                <a:off x="8690434" y="5846144"/>
                <a:ext cx="575000" cy="0"/>
              </a:xfrm>
              <a:prstGeom prst="straightConnector1">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9A18AA5A-6BB0-D3A3-CA94-A8E2491F1067}"/>
                  </a:ext>
                </a:extLst>
              </p:cNvPr>
              <p:cNvSpPr txBox="1"/>
              <p:nvPr/>
            </p:nvSpPr>
            <p:spPr bwMode="auto">
              <a:xfrm>
                <a:off x="9365411" y="5665750"/>
                <a:ext cx="285447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Payment-Related Flows</a:t>
                </a:r>
              </a:p>
            </p:txBody>
          </p:sp>
          <p:cxnSp>
            <p:nvCxnSpPr>
              <p:cNvPr id="42" name="Straight Arrow Connector 41">
                <a:extLst>
                  <a:ext uri="{FF2B5EF4-FFF2-40B4-BE49-F238E27FC236}">
                    <a16:creationId xmlns:a16="http://schemas.microsoft.com/office/drawing/2014/main" id="{3203378D-32F5-40D2-01A5-18351A40B16C}"/>
                  </a:ext>
                </a:extLst>
              </p:cNvPr>
              <p:cNvCxnSpPr>
                <a:cxnSpLocks/>
              </p:cNvCxnSpPr>
              <p:nvPr/>
            </p:nvCxnSpPr>
            <p:spPr>
              <a:xfrm>
                <a:off x="8690434" y="6086683"/>
                <a:ext cx="575000" cy="0"/>
              </a:xfrm>
              <a:prstGeom prst="straightConnector1">
                <a:avLst/>
              </a:prstGeom>
              <a:noFill/>
              <a:ln w="28575" cap="flat" cmpd="sng" algn="ctr">
                <a:solidFill>
                  <a:srgbClr val="FF6600"/>
                </a:solidFill>
                <a:prstDash val="solid"/>
                <a:headEnd type="none" w="med" len="med"/>
                <a:tailEnd type="none" w="med" len="med"/>
              </a:ln>
              <a:effectLst/>
            </p:spPr>
          </p:cxnSp>
          <p:sp>
            <p:nvSpPr>
              <p:cNvPr id="43" name="TextBox 42">
                <a:extLst>
                  <a:ext uri="{FF2B5EF4-FFF2-40B4-BE49-F238E27FC236}">
                    <a16:creationId xmlns:a16="http://schemas.microsoft.com/office/drawing/2014/main" id="{116190BB-BC56-BF21-E14E-3D1DCD6F9AC6}"/>
                  </a:ext>
                </a:extLst>
              </p:cNvPr>
              <p:cNvSpPr txBox="1"/>
              <p:nvPr/>
            </p:nvSpPr>
            <p:spPr bwMode="auto">
              <a:xfrm>
                <a:off x="9365410" y="5906289"/>
                <a:ext cx="2564921"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Claims/ Encounters</a:t>
                </a:r>
              </a:p>
            </p:txBody>
          </p:sp>
        </p:grpSp>
        <p:sp>
          <p:nvSpPr>
            <p:cNvPr id="39" name="TextBox 38">
              <a:extLst>
                <a:ext uri="{FF2B5EF4-FFF2-40B4-BE49-F238E27FC236}">
                  <a16:creationId xmlns:a16="http://schemas.microsoft.com/office/drawing/2014/main" id="{165B1DE7-DE99-0C9F-F7C3-995A3EBBC5AD}"/>
                </a:ext>
              </a:extLst>
            </p:cNvPr>
            <p:cNvSpPr txBox="1"/>
            <p:nvPr/>
          </p:nvSpPr>
          <p:spPr>
            <a:xfrm>
              <a:off x="8690434" y="5528193"/>
              <a:ext cx="440781" cy="184666"/>
            </a:xfrm>
            <a:prstGeom prst="rect">
              <a:avLst/>
            </a:prstGeom>
            <a:noFill/>
          </p:spPr>
          <p:txBody>
            <a:bodyPr wrap="square" lIns="0" tIns="0" rIns="0" bIns="0" rtlCol="0">
              <a:spAutoFit/>
            </a:bodyPr>
            <a:lstStyle/>
            <a:p>
              <a:pPr>
                <a:spcBef>
                  <a:spcPts val="600"/>
                </a:spcBef>
                <a:buSzPct val="100000"/>
              </a:pPr>
              <a:r>
                <a:rPr lang="en-US" sz="1200" b="1">
                  <a:solidFill>
                    <a:srgbClr val="313131"/>
                  </a:solidFill>
                </a:rPr>
                <a:t>Key:</a:t>
              </a:r>
            </a:p>
          </p:txBody>
        </p:sp>
      </p:grpSp>
      <p:sp>
        <p:nvSpPr>
          <p:cNvPr id="7" name="TextBox 6">
            <a:extLst>
              <a:ext uri="{FF2B5EF4-FFF2-40B4-BE49-F238E27FC236}">
                <a16:creationId xmlns:a16="http://schemas.microsoft.com/office/drawing/2014/main" id="{C57FA913-2100-6CAC-BDB0-68B35F9F8FFB}"/>
              </a:ext>
            </a:extLst>
          </p:cNvPr>
          <p:cNvSpPr txBox="1"/>
          <p:nvPr/>
        </p:nvSpPr>
        <p:spPr>
          <a:xfrm>
            <a:off x="3483330" y="5993782"/>
            <a:ext cx="7973961" cy="600164"/>
          </a:xfrm>
          <a:prstGeom prst="rect">
            <a:avLst/>
          </a:prstGeom>
          <a:noFill/>
        </p:spPr>
        <p:txBody>
          <a:bodyPr wrap="square" rtlCol="0">
            <a:spAutoFit/>
          </a:bodyPr>
          <a:lstStyle/>
          <a:p>
            <a:r>
              <a:rPr lang="en-US" sz="1100"/>
              <a:t>* </a:t>
            </a:r>
            <a:r>
              <a:rPr lang="en-US" sz="1100" i="1"/>
              <a:t>Note</a:t>
            </a:r>
            <a:r>
              <a:rPr lang="en-US" sz="1100"/>
              <a:t>: these diagrams only depict certain payments between entities.</a:t>
            </a:r>
          </a:p>
          <a:p>
            <a:r>
              <a:rPr lang="en-US" sz="1100"/>
              <a:t>† BH providers that provide members BH services submit BH claims to MassHealth’s managed care BH vendor, as described on Slide 15.</a:t>
            </a:r>
          </a:p>
        </p:txBody>
      </p:sp>
    </p:spTree>
    <p:extLst>
      <p:ext uri="{BB962C8B-B14F-4D97-AF65-F5344CB8AC3E}">
        <p14:creationId xmlns:p14="http://schemas.microsoft.com/office/powerpoint/2010/main" val="22283384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9" grpId="0" animBg="1"/>
      <p:bldP spid="82" grpId="0"/>
      <p:bldP spid="77" grpId="0"/>
      <p:bldP spid="3" grpId="0" animBg="1"/>
      <p:bldP spid="14" grpId="0" animBg="1"/>
      <p:bldP spid="32" grpId="0" animBg="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solidFill>
                  <a:srgbClr val="002960"/>
                </a:solidFill>
                <a:latin typeface="Arial"/>
                <a:cs typeface="Arial"/>
              </a:rPr>
              <a:t>Current Specialized CSP Payment Methodology for ACOs through 12/31/24</a:t>
            </a:r>
            <a:endParaRPr lang="en-US" sz="2400">
              <a:solidFill>
                <a:srgbClr val="002060"/>
              </a:solidFill>
            </a:endParaRPr>
          </a:p>
        </p:txBody>
      </p:sp>
      <p:sp>
        <p:nvSpPr>
          <p:cNvPr id="18" name="Rectangle 17">
            <a:extLst>
              <a:ext uri="{FF2B5EF4-FFF2-40B4-BE49-F238E27FC236}">
                <a16:creationId xmlns:a16="http://schemas.microsoft.com/office/drawing/2014/main" id="{EB66A379-6A99-43CD-85B2-0E784902A3E9}"/>
              </a:ext>
            </a:extLst>
          </p:cNvPr>
          <p:cNvSpPr/>
          <p:nvPr/>
        </p:nvSpPr>
        <p:spPr>
          <a:xfrm>
            <a:off x="6631202" y="2036949"/>
            <a:ext cx="1431637" cy="437083"/>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MassHealth</a:t>
            </a:r>
          </a:p>
        </p:txBody>
      </p:sp>
      <p:sp>
        <p:nvSpPr>
          <p:cNvPr id="19" name="Rectangle 18">
            <a:extLst>
              <a:ext uri="{FF2B5EF4-FFF2-40B4-BE49-F238E27FC236}">
                <a16:creationId xmlns:a16="http://schemas.microsoft.com/office/drawing/2014/main" id="{5D1F273B-F9DC-4A64-AE92-5C9DA3B97FCA}"/>
              </a:ext>
            </a:extLst>
          </p:cNvPr>
          <p:cNvSpPr/>
          <p:nvPr/>
        </p:nvSpPr>
        <p:spPr>
          <a:xfrm>
            <a:off x="6631202" y="3067623"/>
            <a:ext cx="1431637" cy="480291"/>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MBHP</a:t>
            </a:r>
          </a:p>
        </p:txBody>
      </p:sp>
      <p:sp>
        <p:nvSpPr>
          <p:cNvPr id="20" name="Rectangle 19">
            <a:extLst>
              <a:ext uri="{FF2B5EF4-FFF2-40B4-BE49-F238E27FC236}">
                <a16:creationId xmlns:a16="http://schemas.microsoft.com/office/drawing/2014/main" id="{DBAAC772-4192-404C-AE1E-514136A3DA52}"/>
              </a:ext>
            </a:extLst>
          </p:cNvPr>
          <p:cNvSpPr/>
          <p:nvPr/>
        </p:nvSpPr>
        <p:spPr>
          <a:xfrm>
            <a:off x="6631202" y="4098296"/>
            <a:ext cx="1431637" cy="850076"/>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Specialized CSP Providers</a:t>
            </a:r>
          </a:p>
        </p:txBody>
      </p:sp>
      <p:cxnSp>
        <p:nvCxnSpPr>
          <p:cNvPr id="33" name="Straight Arrow Connector 32">
            <a:extLst>
              <a:ext uri="{FF2B5EF4-FFF2-40B4-BE49-F238E27FC236}">
                <a16:creationId xmlns:a16="http://schemas.microsoft.com/office/drawing/2014/main" id="{7584B2FA-1783-4AA2-AE21-1601C91ACC0F}"/>
              </a:ext>
            </a:extLst>
          </p:cNvPr>
          <p:cNvCxnSpPr/>
          <p:nvPr/>
        </p:nvCxnSpPr>
        <p:spPr>
          <a:xfrm>
            <a:off x="6899058" y="2503821"/>
            <a:ext cx="0" cy="541335"/>
          </a:xfrm>
          <a:prstGeom prst="straightConnector1">
            <a:avLst/>
          </a:prstGeom>
          <a:noFill/>
          <a:ln w="28575" cap="flat" cmpd="sng" algn="ctr">
            <a:solidFill>
              <a:srgbClr val="00B050"/>
            </a:solidFill>
            <a:prstDash val="solid"/>
            <a:tailEnd type="triangle"/>
          </a:ln>
          <a:effectLst/>
        </p:spPr>
      </p:cxnSp>
      <p:cxnSp>
        <p:nvCxnSpPr>
          <p:cNvPr id="34" name="Straight Arrow Connector 33">
            <a:extLst>
              <a:ext uri="{FF2B5EF4-FFF2-40B4-BE49-F238E27FC236}">
                <a16:creationId xmlns:a16="http://schemas.microsoft.com/office/drawing/2014/main" id="{AE4246AA-AEE4-4DA1-8096-6558592D2E91}"/>
              </a:ext>
            </a:extLst>
          </p:cNvPr>
          <p:cNvCxnSpPr>
            <a:cxnSpLocks/>
          </p:cNvCxnSpPr>
          <p:nvPr/>
        </p:nvCxnSpPr>
        <p:spPr>
          <a:xfrm flipV="1">
            <a:off x="7557980" y="2503821"/>
            <a:ext cx="0" cy="536552"/>
          </a:xfrm>
          <a:prstGeom prst="straightConnector1">
            <a:avLst/>
          </a:prstGeom>
          <a:noFill/>
          <a:ln w="28575" cap="flat" cmpd="sng" algn="ctr">
            <a:solidFill>
              <a:srgbClr val="FF6600"/>
            </a:solidFill>
            <a:prstDash val="solid"/>
            <a:tailEnd type="triangle"/>
          </a:ln>
          <a:effectLst/>
        </p:spPr>
      </p:cxnSp>
      <p:sp>
        <p:nvSpPr>
          <p:cNvPr id="35" name="TextBox 34">
            <a:extLst>
              <a:ext uri="{FF2B5EF4-FFF2-40B4-BE49-F238E27FC236}">
                <a16:creationId xmlns:a16="http://schemas.microsoft.com/office/drawing/2014/main" id="{193D7A7A-4FBB-4184-AF37-FDD6E6CB5042}"/>
              </a:ext>
            </a:extLst>
          </p:cNvPr>
          <p:cNvSpPr txBox="1"/>
          <p:nvPr/>
        </p:nvSpPr>
        <p:spPr bwMode="auto">
          <a:xfrm>
            <a:off x="7543101" y="2618036"/>
            <a:ext cx="111663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FF6600"/>
                </a:solidFill>
                <a:cs typeface="Arial" panose="020B0604020202020204" pitchFamily="34" charset="0"/>
              </a:rPr>
              <a:t>Encounter data</a:t>
            </a:r>
          </a:p>
        </p:txBody>
      </p:sp>
      <p:sp>
        <p:nvSpPr>
          <p:cNvPr id="36" name="TextBox 35">
            <a:extLst>
              <a:ext uri="{FF2B5EF4-FFF2-40B4-BE49-F238E27FC236}">
                <a16:creationId xmlns:a16="http://schemas.microsoft.com/office/drawing/2014/main" id="{F2EF3F92-2200-425D-91F0-F3A167637B11}"/>
              </a:ext>
            </a:extLst>
          </p:cNvPr>
          <p:cNvSpPr txBox="1"/>
          <p:nvPr/>
        </p:nvSpPr>
        <p:spPr bwMode="auto">
          <a:xfrm>
            <a:off x="7644875" y="3612462"/>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FF6600"/>
                </a:solidFill>
                <a:cs typeface="Arial" panose="020B0604020202020204" pitchFamily="34" charset="0"/>
              </a:rPr>
              <a:t>Claims (day rate)</a:t>
            </a:r>
          </a:p>
        </p:txBody>
      </p:sp>
      <p:cxnSp>
        <p:nvCxnSpPr>
          <p:cNvPr id="37" name="Straight Arrow Connector 36">
            <a:extLst>
              <a:ext uri="{FF2B5EF4-FFF2-40B4-BE49-F238E27FC236}">
                <a16:creationId xmlns:a16="http://schemas.microsoft.com/office/drawing/2014/main" id="{07DB19FB-DF8E-4B43-8361-6FB054EDB850}"/>
              </a:ext>
            </a:extLst>
          </p:cNvPr>
          <p:cNvCxnSpPr>
            <a:cxnSpLocks/>
          </p:cNvCxnSpPr>
          <p:nvPr/>
        </p:nvCxnSpPr>
        <p:spPr>
          <a:xfrm flipV="1">
            <a:off x="7580497" y="3577007"/>
            <a:ext cx="0" cy="521289"/>
          </a:xfrm>
          <a:prstGeom prst="straightConnector1">
            <a:avLst/>
          </a:prstGeom>
          <a:noFill/>
          <a:ln w="28575" cap="flat" cmpd="sng" algn="ctr">
            <a:solidFill>
              <a:srgbClr val="FF6600"/>
            </a:solidFill>
            <a:prstDash val="solid"/>
            <a:tailEnd type="triangle"/>
          </a:ln>
          <a:effectLst/>
        </p:spPr>
      </p:cxnSp>
      <p:cxnSp>
        <p:nvCxnSpPr>
          <p:cNvPr id="38" name="Straight Arrow Connector 37">
            <a:extLst>
              <a:ext uri="{FF2B5EF4-FFF2-40B4-BE49-F238E27FC236}">
                <a16:creationId xmlns:a16="http://schemas.microsoft.com/office/drawing/2014/main" id="{FF544713-498A-4BA4-A9C4-A0053D149FF6}"/>
              </a:ext>
            </a:extLst>
          </p:cNvPr>
          <p:cNvCxnSpPr/>
          <p:nvPr/>
        </p:nvCxnSpPr>
        <p:spPr>
          <a:xfrm>
            <a:off x="6913170" y="3570381"/>
            <a:ext cx="0" cy="525936"/>
          </a:xfrm>
          <a:prstGeom prst="straightConnector1">
            <a:avLst/>
          </a:prstGeom>
          <a:noFill/>
          <a:ln w="28575" cap="flat" cmpd="sng" algn="ctr">
            <a:solidFill>
              <a:srgbClr val="00B050"/>
            </a:solidFill>
            <a:prstDash val="solid"/>
            <a:tailEnd type="triangle"/>
          </a:ln>
          <a:effectLst/>
        </p:spPr>
      </p:cxnSp>
      <p:sp>
        <p:nvSpPr>
          <p:cNvPr id="39" name="TextBox 38">
            <a:extLst>
              <a:ext uri="{FF2B5EF4-FFF2-40B4-BE49-F238E27FC236}">
                <a16:creationId xmlns:a16="http://schemas.microsoft.com/office/drawing/2014/main" id="{E2BD9463-9426-4CEC-9333-882FA4E24A61}"/>
              </a:ext>
            </a:extLst>
          </p:cNvPr>
          <p:cNvSpPr txBox="1"/>
          <p:nvPr/>
        </p:nvSpPr>
        <p:spPr bwMode="auto">
          <a:xfrm>
            <a:off x="5262352" y="2622400"/>
            <a:ext cx="1356960"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lvl="0" algn="r">
              <a:defRPr/>
            </a:pPr>
            <a:r>
              <a:rPr lang="en-US" sz="1400" i="1" kern="0">
                <a:solidFill>
                  <a:schemeClr val="accent3"/>
                </a:solidFill>
                <a:cs typeface="Arial" panose="020B0604020202020204" pitchFamily="34" charset="0"/>
              </a:rPr>
              <a:t>Capitation Payments</a:t>
            </a:r>
          </a:p>
        </p:txBody>
      </p:sp>
      <p:sp>
        <p:nvSpPr>
          <p:cNvPr id="40" name="TextBox 39">
            <a:extLst>
              <a:ext uri="{FF2B5EF4-FFF2-40B4-BE49-F238E27FC236}">
                <a16:creationId xmlns:a16="http://schemas.microsoft.com/office/drawing/2014/main" id="{71247694-8AB6-4C53-8F30-65FC8EB44583}"/>
              </a:ext>
            </a:extLst>
          </p:cNvPr>
          <p:cNvSpPr txBox="1"/>
          <p:nvPr/>
        </p:nvSpPr>
        <p:spPr bwMode="auto">
          <a:xfrm>
            <a:off x="5429910" y="3648683"/>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algn="r"/>
            <a:r>
              <a:rPr lang="en-US" sz="1400" i="1" kern="0">
                <a:solidFill>
                  <a:srgbClr val="00B050"/>
                </a:solidFill>
                <a:cs typeface="Arial" panose="020B0604020202020204" pitchFamily="34" charset="0"/>
              </a:rPr>
              <a:t>Claims-based payments</a:t>
            </a:r>
          </a:p>
        </p:txBody>
      </p:sp>
      <p:sp>
        <p:nvSpPr>
          <p:cNvPr id="41" name="Speech Bubble: Rectangle 40">
            <a:extLst>
              <a:ext uri="{FF2B5EF4-FFF2-40B4-BE49-F238E27FC236}">
                <a16:creationId xmlns:a16="http://schemas.microsoft.com/office/drawing/2014/main" id="{67C5C311-99F2-4C6C-BA04-9EECDE8EC70A}"/>
              </a:ext>
            </a:extLst>
          </p:cNvPr>
          <p:cNvSpPr/>
          <p:nvPr/>
        </p:nvSpPr>
        <p:spPr>
          <a:xfrm>
            <a:off x="5893032" y="5233834"/>
            <a:ext cx="1453989" cy="665675"/>
          </a:xfrm>
          <a:prstGeom prst="wedgeRectCallout">
            <a:avLst>
              <a:gd name="adj1" fmla="val 52110"/>
              <a:gd name="adj2" fmla="val -102243"/>
            </a:avLst>
          </a:prstGeom>
          <a:solidFill>
            <a:srgbClr val="FFCD33">
              <a:lumMod val="20000"/>
              <a:lumOff val="80000"/>
            </a:srgbClr>
          </a:solidFill>
          <a:ln w="3175" cap="flat" cmpd="sng" algn="ctr">
            <a:solidFill>
              <a:srgbClr val="000000"/>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Arial"/>
                <a:ea typeface="+mn-ea"/>
                <a:cs typeface="+mn-cs"/>
              </a:rPr>
              <a:t>Specialized CSP Providers enroll with MBHP</a:t>
            </a:r>
          </a:p>
        </p:txBody>
      </p:sp>
      <p:sp>
        <p:nvSpPr>
          <p:cNvPr id="42" name="Rectangle 41">
            <a:extLst>
              <a:ext uri="{FF2B5EF4-FFF2-40B4-BE49-F238E27FC236}">
                <a16:creationId xmlns:a16="http://schemas.microsoft.com/office/drawing/2014/main" id="{C9042AEE-45AC-4249-9A60-0E3E68D7A2A5}"/>
              </a:ext>
            </a:extLst>
          </p:cNvPr>
          <p:cNvSpPr/>
          <p:nvPr/>
        </p:nvSpPr>
        <p:spPr>
          <a:xfrm>
            <a:off x="9607013" y="3144162"/>
            <a:ext cx="1431637" cy="515510"/>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PCACOs</a:t>
            </a:r>
          </a:p>
        </p:txBody>
      </p:sp>
      <p:cxnSp>
        <p:nvCxnSpPr>
          <p:cNvPr id="43" name="Straight Arrow Connector 42">
            <a:extLst>
              <a:ext uri="{FF2B5EF4-FFF2-40B4-BE49-F238E27FC236}">
                <a16:creationId xmlns:a16="http://schemas.microsoft.com/office/drawing/2014/main" id="{F73C0F0E-D9B5-45E6-BB70-8AA6D7594699}"/>
              </a:ext>
            </a:extLst>
          </p:cNvPr>
          <p:cNvCxnSpPr>
            <a:cxnSpLocks/>
          </p:cNvCxnSpPr>
          <p:nvPr/>
        </p:nvCxnSpPr>
        <p:spPr>
          <a:xfrm>
            <a:off x="8249527" y="2339491"/>
            <a:ext cx="1246033" cy="880103"/>
          </a:xfrm>
          <a:prstGeom prst="straightConnector1">
            <a:avLst/>
          </a:prstGeom>
          <a:noFill/>
          <a:ln w="28575" cap="flat" cmpd="sng" algn="ctr">
            <a:solidFill>
              <a:srgbClr val="00B050"/>
            </a:solidFill>
            <a:prstDash val="solid"/>
            <a:headEnd type="triangle" w="med" len="med"/>
            <a:tailEnd type="triangle" w="med" len="med"/>
          </a:ln>
          <a:effectLst/>
        </p:spPr>
      </p:cxnSp>
      <p:sp>
        <p:nvSpPr>
          <p:cNvPr id="44" name="TextBox 43">
            <a:extLst>
              <a:ext uri="{FF2B5EF4-FFF2-40B4-BE49-F238E27FC236}">
                <a16:creationId xmlns:a16="http://schemas.microsoft.com/office/drawing/2014/main" id="{EB79C95D-AB1A-4F6E-8D3F-FAA1EF109540}"/>
              </a:ext>
            </a:extLst>
          </p:cNvPr>
          <p:cNvSpPr txBox="1"/>
          <p:nvPr/>
        </p:nvSpPr>
        <p:spPr bwMode="auto">
          <a:xfrm>
            <a:off x="8816413" y="2039104"/>
            <a:ext cx="3209914" cy="70764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00B050"/>
                </a:solidFill>
                <a:cs typeface="Arial"/>
              </a:rPr>
              <a:t>Included in annual TCOC settlement (Specialized CSP is not broken out separately)</a:t>
            </a:r>
          </a:p>
        </p:txBody>
      </p:sp>
      <p:cxnSp>
        <p:nvCxnSpPr>
          <p:cNvPr id="45" name="Straight Connector 44">
            <a:extLst>
              <a:ext uri="{FF2B5EF4-FFF2-40B4-BE49-F238E27FC236}">
                <a16:creationId xmlns:a16="http://schemas.microsoft.com/office/drawing/2014/main" id="{C54F0E8F-159A-4D9A-878C-AD8BE6352550}"/>
              </a:ext>
            </a:extLst>
          </p:cNvPr>
          <p:cNvCxnSpPr>
            <a:cxnSpLocks/>
          </p:cNvCxnSpPr>
          <p:nvPr/>
        </p:nvCxnSpPr>
        <p:spPr>
          <a:xfrm>
            <a:off x="5368530" y="1702963"/>
            <a:ext cx="0" cy="3747837"/>
          </a:xfrm>
          <a:prstGeom prst="line">
            <a:avLst/>
          </a:prstGeom>
          <a:noFill/>
          <a:ln w="9525" cap="flat" cmpd="sng" algn="ctr">
            <a:solidFill>
              <a:srgbClr val="808080"/>
            </a:solidFill>
            <a:prstDash val="solid"/>
          </a:ln>
          <a:effectLst/>
        </p:spPr>
      </p:cxnSp>
      <p:cxnSp>
        <p:nvCxnSpPr>
          <p:cNvPr id="46" name="Straight Arrow Connector 45">
            <a:extLst>
              <a:ext uri="{FF2B5EF4-FFF2-40B4-BE49-F238E27FC236}">
                <a16:creationId xmlns:a16="http://schemas.microsoft.com/office/drawing/2014/main" id="{BC688E28-433B-4F91-912B-39973060BAD6}"/>
              </a:ext>
            </a:extLst>
          </p:cNvPr>
          <p:cNvCxnSpPr>
            <a:cxnSpLocks/>
          </p:cNvCxnSpPr>
          <p:nvPr/>
        </p:nvCxnSpPr>
        <p:spPr>
          <a:xfrm>
            <a:off x="8244779" y="3406765"/>
            <a:ext cx="1250781" cy="141018"/>
          </a:xfrm>
          <a:prstGeom prst="straightConnector1">
            <a:avLst/>
          </a:prstGeom>
          <a:noFill/>
          <a:ln w="28575" cap="flat" cmpd="sng" algn="ctr">
            <a:solidFill>
              <a:srgbClr val="000000"/>
            </a:solidFill>
            <a:prstDash val="solid"/>
            <a:headEnd type="triangle" w="med" len="med"/>
            <a:tailEnd type="triangle" w="med" len="med"/>
          </a:ln>
          <a:effectLst/>
        </p:spPr>
      </p:cxnSp>
      <p:sp>
        <p:nvSpPr>
          <p:cNvPr id="47" name="Rectangle 46">
            <a:extLst>
              <a:ext uri="{FF2B5EF4-FFF2-40B4-BE49-F238E27FC236}">
                <a16:creationId xmlns:a16="http://schemas.microsoft.com/office/drawing/2014/main" id="{DED16EBD-62E9-4C0D-BF03-52A51C0DE4F9}"/>
              </a:ext>
            </a:extLst>
          </p:cNvPr>
          <p:cNvSpPr/>
          <p:nvPr/>
        </p:nvSpPr>
        <p:spPr>
          <a:xfrm>
            <a:off x="2466756" y="2023531"/>
            <a:ext cx="1431637" cy="437083"/>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MassHealth</a:t>
            </a:r>
          </a:p>
        </p:txBody>
      </p:sp>
      <p:sp>
        <p:nvSpPr>
          <p:cNvPr id="48" name="Rectangle 47">
            <a:extLst>
              <a:ext uri="{FF2B5EF4-FFF2-40B4-BE49-F238E27FC236}">
                <a16:creationId xmlns:a16="http://schemas.microsoft.com/office/drawing/2014/main" id="{2A7B8FEB-0D89-44F5-B9E1-D4BE0AE8B55A}"/>
              </a:ext>
            </a:extLst>
          </p:cNvPr>
          <p:cNvSpPr/>
          <p:nvPr/>
        </p:nvSpPr>
        <p:spPr>
          <a:xfrm>
            <a:off x="2466756" y="3067492"/>
            <a:ext cx="1431637" cy="480291"/>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ACPPs</a:t>
            </a:r>
          </a:p>
        </p:txBody>
      </p:sp>
      <p:sp>
        <p:nvSpPr>
          <p:cNvPr id="49" name="Rectangle 48">
            <a:extLst>
              <a:ext uri="{FF2B5EF4-FFF2-40B4-BE49-F238E27FC236}">
                <a16:creationId xmlns:a16="http://schemas.microsoft.com/office/drawing/2014/main" id="{EA011041-693D-4B25-A2DF-3BE93FF2515F}"/>
              </a:ext>
            </a:extLst>
          </p:cNvPr>
          <p:cNvSpPr/>
          <p:nvPr/>
        </p:nvSpPr>
        <p:spPr>
          <a:xfrm>
            <a:off x="2466756" y="4111453"/>
            <a:ext cx="1431637" cy="850076"/>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Specialized CSP Providers</a:t>
            </a:r>
          </a:p>
        </p:txBody>
      </p:sp>
      <p:cxnSp>
        <p:nvCxnSpPr>
          <p:cNvPr id="50" name="Straight Arrow Connector 49">
            <a:extLst>
              <a:ext uri="{FF2B5EF4-FFF2-40B4-BE49-F238E27FC236}">
                <a16:creationId xmlns:a16="http://schemas.microsoft.com/office/drawing/2014/main" id="{2DE91896-CC5A-4F9B-8E8E-9DF29AA40711}"/>
              </a:ext>
            </a:extLst>
          </p:cNvPr>
          <p:cNvCxnSpPr>
            <a:cxnSpLocks/>
          </p:cNvCxnSpPr>
          <p:nvPr/>
        </p:nvCxnSpPr>
        <p:spPr>
          <a:xfrm>
            <a:off x="2734612" y="2508458"/>
            <a:ext cx="0" cy="559034"/>
          </a:xfrm>
          <a:prstGeom prst="straightConnector1">
            <a:avLst/>
          </a:prstGeom>
          <a:noFill/>
          <a:ln w="28575" cap="flat" cmpd="sng" algn="ctr">
            <a:solidFill>
              <a:srgbClr val="00B050"/>
            </a:solidFill>
            <a:prstDash val="solid"/>
            <a:tailEnd type="triangle"/>
          </a:ln>
          <a:effectLst/>
        </p:spPr>
      </p:cxnSp>
      <p:cxnSp>
        <p:nvCxnSpPr>
          <p:cNvPr id="51" name="Straight Arrow Connector 50">
            <a:extLst>
              <a:ext uri="{FF2B5EF4-FFF2-40B4-BE49-F238E27FC236}">
                <a16:creationId xmlns:a16="http://schemas.microsoft.com/office/drawing/2014/main" id="{D5DCF9C1-FC90-4EB7-9E43-AA236765D8BB}"/>
              </a:ext>
            </a:extLst>
          </p:cNvPr>
          <p:cNvCxnSpPr>
            <a:cxnSpLocks/>
          </p:cNvCxnSpPr>
          <p:nvPr/>
        </p:nvCxnSpPr>
        <p:spPr>
          <a:xfrm flipV="1">
            <a:off x="3477121" y="2482125"/>
            <a:ext cx="0" cy="566063"/>
          </a:xfrm>
          <a:prstGeom prst="straightConnector1">
            <a:avLst/>
          </a:prstGeom>
          <a:noFill/>
          <a:ln w="28575" cap="flat" cmpd="sng" algn="ctr">
            <a:solidFill>
              <a:srgbClr val="FF6600"/>
            </a:solidFill>
            <a:prstDash val="solid"/>
            <a:tailEnd type="triangle"/>
          </a:ln>
          <a:effectLst/>
        </p:spPr>
      </p:cxnSp>
      <p:sp>
        <p:nvSpPr>
          <p:cNvPr id="52" name="TextBox 51">
            <a:extLst>
              <a:ext uri="{FF2B5EF4-FFF2-40B4-BE49-F238E27FC236}">
                <a16:creationId xmlns:a16="http://schemas.microsoft.com/office/drawing/2014/main" id="{AFA9E87A-1741-43BF-AAF2-6D27C4C3FD0B}"/>
              </a:ext>
            </a:extLst>
          </p:cNvPr>
          <p:cNvSpPr txBox="1"/>
          <p:nvPr/>
        </p:nvSpPr>
        <p:spPr bwMode="auto">
          <a:xfrm>
            <a:off x="3559430" y="2594412"/>
            <a:ext cx="111663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FF6600"/>
                </a:solidFill>
                <a:cs typeface="Arial" panose="020B0604020202020204" pitchFamily="34" charset="0"/>
              </a:rPr>
              <a:t>Encounter data</a:t>
            </a:r>
          </a:p>
        </p:txBody>
      </p:sp>
      <p:sp>
        <p:nvSpPr>
          <p:cNvPr id="53" name="TextBox 52">
            <a:extLst>
              <a:ext uri="{FF2B5EF4-FFF2-40B4-BE49-F238E27FC236}">
                <a16:creationId xmlns:a16="http://schemas.microsoft.com/office/drawing/2014/main" id="{0C945677-34DE-4906-850C-F90108E81FBB}"/>
              </a:ext>
            </a:extLst>
          </p:cNvPr>
          <p:cNvSpPr txBox="1"/>
          <p:nvPr/>
        </p:nvSpPr>
        <p:spPr bwMode="auto">
          <a:xfrm>
            <a:off x="3548073" y="3631518"/>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FF6600"/>
                </a:solidFill>
                <a:cs typeface="Arial" panose="020B0604020202020204" pitchFamily="34" charset="0"/>
              </a:rPr>
              <a:t>Claims (day rate)</a:t>
            </a:r>
          </a:p>
        </p:txBody>
      </p:sp>
      <p:cxnSp>
        <p:nvCxnSpPr>
          <p:cNvPr id="54" name="Straight Arrow Connector 53">
            <a:extLst>
              <a:ext uri="{FF2B5EF4-FFF2-40B4-BE49-F238E27FC236}">
                <a16:creationId xmlns:a16="http://schemas.microsoft.com/office/drawing/2014/main" id="{5301838F-3C7A-4C1D-AD09-BE49128365D7}"/>
              </a:ext>
            </a:extLst>
          </p:cNvPr>
          <p:cNvCxnSpPr>
            <a:cxnSpLocks/>
          </p:cNvCxnSpPr>
          <p:nvPr/>
        </p:nvCxnSpPr>
        <p:spPr>
          <a:xfrm flipV="1">
            <a:off x="3477121" y="3547783"/>
            <a:ext cx="0" cy="550513"/>
          </a:xfrm>
          <a:prstGeom prst="straightConnector1">
            <a:avLst/>
          </a:prstGeom>
          <a:noFill/>
          <a:ln w="28575" cap="flat" cmpd="sng" algn="ctr">
            <a:solidFill>
              <a:srgbClr val="FF6600"/>
            </a:solidFill>
            <a:prstDash val="solid"/>
            <a:tailEnd type="triangle"/>
          </a:ln>
          <a:effectLst/>
        </p:spPr>
      </p:cxnSp>
      <p:cxnSp>
        <p:nvCxnSpPr>
          <p:cNvPr id="55" name="Straight Arrow Connector 54">
            <a:extLst>
              <a:ext uri="{FF2B5EF4-FFF2-40B4-BE49-F238E27FC236}">
                <a16:creationId xmlns:a16="http://schemas.microsoft.com/office/drawing/2014/main" id="{7D460C0F-2FC2-4BD9-8ED8-89D320A1445C}"/>
              </a:ext>
            </a:extLst>
          </p:cNvPr>
          <p:cNvCxnSpPr>
            <a:cxnSpLocks/>
          </p:cNvCxnSpPr>
          <p:nvPr/>
        </p:nvCxnSpPr>
        <p:spPr>
          <a:xfrm>
            <a:off x="2748724" y="3574921"/>
            <a:ext cx="0" cy="523375"/>
          </a:xfrm>
          <a:prstGeom prst="straightConnector1">
            <a:avLst/>
          </a:prstGeom>
          <a:noFill/>
          <a:ln w="28575" cap="flat" cmpd="sng" algn="ctr">
            <a:solidFill>
              <a:srgbClr val="00B050"/>
            </a:solidFill>
            <a:prstDash val="solid"/>
            <a:tailEnd type="triangle"/>
          </a:ln>
          <a:effectLst/>
        </p:spPr>
      </p:cxnSp>
      <p:sp>
        <p:nvSpPr>
          <p:cNvPr id="56" name="Speech Bubble: Rectangle 55">
            <a:extLst>
              <a:ext uri="{FF2B5EF4-FFF2-40B4-BE49-F238E27FC236}">
                <a16:creationId xmlns:a16="http://schemas.microsoft.com/office/drawing/2014/main" id="{C429E7F2-DDC3-40AE-AD82-711752199D4C}"/>
              </a:ext>
            </a:extLst>
          </p:cNvPr>
          <p:cNvSpPr/>
          <p:nvPr/>
        </p:nvSpPr>
        <p:spPr>
          <a:xfrm>
            <a:off x="661845" y="4568159"/>
            <a:ext cx="1453989" cy="665675"/>
          </a:xfrm>
          <a:prstGeom prst="wedgeRectCallout">
            <a:avLst>
              <a:gd name="adj1" fmla="val 73672"/>
              <a:gd name="adj2" fmla="val -57763"/>
            </a:avLst>
          </a:prstGeom>
          <a:solidFill>
            <a:srgbClr val="FFCD33">
              <a:lumMod val="20000"/>
              <a:lumOff val="80000"/>
            </a:srgbClr>
          </a:solidFill>
          <a:ln w="3175" cap="flat" cmpd="sng" algn="ctr">
            <a:solidFill>
              <a:srgbClr val="000000"/>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Arial"/>
                <a:ea typeface="+mn-ea"/>
                <a:cs typeface="+mn-cs"/>
              </a:rPr>
              <a:t>Specialized CSP Providers enroll with ACPPs</a:t>
            </a:r>
          </a:p>
        </p:txBody>
      </p:sp>
      <p:sp>
        <p:nvSpPr>
          <p:cNvPr id="57" name="Rectangle 56">
            <a:extLst>
              <a:ext uri="{FF2B5EF4-FFF2-40B4-BE49-F238E27FC236}">
                <a16:creationId xmlns:a16="http://schemas.microsoft.com/office/drawing/2014/main" id="{1D64E26B-78CE-4B46-9DCF-22F7EA23ADAA}"/>
              </a:ext>
            </a:extLst>
          </p:cNvPr>
          <p:cNvSpPr/>
          <p:nvPr/>
        </p:nvSpPr>
        <p:spPr>
          <a:xfrm>
            <a:off x="366244" y="1448844"/>
            <a:ext cx="4859427" cy="430712"/>
          </a:xfrm>
          <a:prstGeom prst="rect">
            <a:avLst/>
          </a:prstGeom>
          <a:solidFill>
            <a:srgbClr val="4FB94F"/>
          </a:solidFill>
          <a:ln w="9525" cap="flat" cmpd="sng" algn="ctr">
            <a:solidFill>
              <a:srgbClr val="FFFFFF">
                <a:lumMod val="75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rgbClr val="FFFFFF"/>
                </a:solidFill>
                <a:effectLst/>
                <a:uLnTx/>
                <a:uFillTx/>
                <a:latin typeface="Arial"/>
                <a:ea typeface="+mn-ea"/>
                <a:cs typeface="+mn-cs"/>
              </a:rPr>
              <a:t>Accountable</a:t>
            </a:r>
            <a:r>
              <a:rPr kumimoji="0" lang="en-US" sz="1800" b="1" i="0" u="none" strike="noStrike" kern="0" cap="none" spc="0" normalizeH="0" noProof="0">
                <a:ln>
                  <a:noFill/>
                </a:ln>
                <a:solidFill>
                  <a:srgbClr val="FFFFFF"/>
                </a:solidFill>
                <a:effectLst/>
                <a:uLnTx/>
                <a:uFillTx/>
                <a:latin typeface="Arial"/>
                <a:ea typeface="+mn-ea"/>
                <a:cs typeface="+mn-cs"/>
              </a:rPr>
              <a:t> Care Partnership Plans*</a:t>
            </a:r>
            <a:endParaRPr kumimoji="0" lang="en-US" sz="1200" b="0" i="1" u="none" strike="noStrike" kern="0" cap="none" spc="0" normalizeH="0" baseline="0" noProof="0">
              <a:ln>
                <a:noFill/>
              </a:ln>
              <a:solidFill>
                <a:srgbClr val="FFFFFF"/>
              </a:solidFill>
              <a:effectLst/>
              <a:uLnTx/>
              <a:uFillTx/>
              <a:latin typeface="Arial"/>
              <a:ea typeface="+mn-ea"/>
              <a:cs typeface="+mn-cs"/>
            </a:endParaRPr>
          </a:p>
        </p:txBody>
      </p:sp>
      <p:sp>
        <p:nvSpPr>
          <p:cNvPr id="58" name="Rectangle 57">
            <a:extLst>
              <a:ext uri="{FF2B5EF4-FFF2-40B4-BE49-F238E27FC236}">
                <a16:creationId xmlns:a16="http://schemas.microsoft.com/office/drawing/2014/main" id="{F2B05A59-A2D0-4EF0-9397-32A379AFD028}"/>
              </a:ext>
            </a:extLst>
          </p:cNvPr>
          <p:cNvSpPr/>
          <p:nvPr/>
        </p:nvSpPr>
        <p:spPr>
          <a:xfrm>
            <a:off x="5579379" y="1448843"/>
            <a:ext cx="6339642" cy="427435"/>
          </a:xfrm>
          <a:prstGeom prst="rect">
            <a:avLst/>
          </a:prstGeom>
          <a:solidFill>
            <a:srgbClr val="5E8BFF"/>
          </a:solidFill>
          <a:ln w="9525" cap="flat" cmpd="sng" algn="ctr">
            <a:solidFill>
              <a:srgbClr val="FFFFFF">
                <a:lumMod val="75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rgbClr val="FFFFFF"/>
                </a:solidFill>
                <a:effectLst/>
                <a:uLnTx/>
                <a:uFillTx/>
                <a:latin typeface="Arial"/>
                <a:ea typeface="+mn-ea"/>
                <a:cs typeface="+mn-cs"/>
              </a:rPr>
              <a:t>Primary Care ACOs*</a:t>
            </a:r>
            <a:endParaRPr kumimoji="0" lang="en-US" sz="1200" b="0" i="1" u="none" strike="noStrike" kern="0" cap="none" spc="0" normalizeH="0" baseline="0" noProof="0">
              <a:ln>
                <a:noFill/>
              </a:ln>
              <a:solidFill>
                <a:srgbClr val="FFFFFF"/>
              </a:solidFill>
              <a:effectLst/>
              <a:uLnTx/>
              <a:uFillTx/>
              <a:latin typeface="Arial"/>
              <a:ea typeface="+mn-ea"/>
              <a:cs typeface="+mn-cs"/>
            </a:endParaRPr>
          </a:p>
        </p:txBody>
      </p:sp>
      <p:sp>
        <p:nvSpPr>
          <p:cNvPr id="60" name="TextBox 59">
            <a:extLst>
              <a:ext uri="{FF2B5EF4-FFF2-40B4-BE49-F238E27FC236}">
                <a16:creationId xmlns:a16="http://schemas.microsoft.com/office/drawing/2014/main" id="{09D9426D-A0BE-46EE-A473-A1F21F7FA3E6}"/>
              </a:ext>
            </a:extLst>
          </p:cNvPr>
          <p:cNvSpPr txBox="1"/>
          <p:nvPr/>
        </p:nvSpPr>
        <p:spPr bwMode="auto">
          <a:xfrm>
            <a:off x="485142" y="2546762"/>
            <a:ext cx="194224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lvl="0" algn="r">
              <a:defRPr/>
            </a:pPr>
            <a:r>
              <a:rPr lang="en-US" sz="1400" i="1" kern="0">
                <a:solidFill>
                  <a:schemeClr val="accent3"/>
                </a:solidFill>
                <a:cs typeface="Arial" panose="020B0604020202020204" pitchFamily="34" charset="0"/>
              </a:rPr>
              <a:t>Capitation Payments</a:t>
            </a:r>
          </a:p>
        </p:txBody>
      </p:sp>
      <p:sp>
        <p:nvSpPr>
          <p:cNvPr id="61" name="TextBox 60">
            <a:extLst>
              <a:ext uri="{FF2B5EF4-FFF2-40B4-BE49-F238E27FC236}">
                <a16:creationId xmlns:a16="http://schemas.microsoft.com/office/drawing/2014/main" id="{A74249C2-0B57-4438-A329-997490874344}"/>
              </a:ext>
            </a:extLst>
          </p:cNvPr>
          <p:cNvSpPr txBox="1"/>
          <p:nvPr/>
        </p:nvSpPr>
        <p:spPr bwMode="auto">
          <a:xfrm>
            <a:off x="1265464" y="3686820"/>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algn="r"/>
            <a:r>
              <a:rPr lang="en-US" sz="1400" i="1" kern="0">
                <a:solidFill>
                  <a:srgbClr val="00B050"/>
                </a:solidFill>
                <a:cs typeface="Arial" panose="020B0604020202020204" pitchFamily="34" charset="0"/>
              </a:rPr>
              <a:t>Claims-based payments</a:t>
            </a:r>
          </a:p>
        </p:txBody>
      </p:sp>
      <p:sp>
        <p:nvSpPr>
          <p:cNvPr id="63" name="TextBox 62">
            <a:extLst>
              <a:ext uri="{FF2B5EF4-FFF2-40B4-BE49-F238E27FC236}">
                <a16:creationId xmlns:a16="http://schemas.microsoft.com/office/drawing/2014/main" id="{8120A8BE-8A40-4161-9FB5-54B831A383C5}"/>
              </a:ext>
            </a:extLst>
          </p:cNvPr>
          <p:cNvSpPr txBox="1"/>
          <p:nvPr/>
        </p:nvSpPr>
        <p:spPr bwMode="auto">
          <a:xfrm>
            <a:off x="8676620" y="3638205"/>
            <a:ext cx="3520753" cy="70764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r>
              <a:rPr lang="en-US" sz="1400" i="1" kern="0">
                <a:solidFill>
                  <a:srgbClr val="000000"/>
                </a:solidFill>
                <a:cs typeface="Arial"/>
              </a:rPr>
              <a:t>Communication/data sharing between MBHP and PCACOs</a:t>
            </a:r>
          </a:p>
        </p:txBody>
      </p:sp>
      <p:sp>
        <p:nvSpPr>
          <p:cNvPr id="12" name="Text Placeholder 11">
            <a:extLst>
              <a:ext uri="{FF2B5EF4-FFF2-40B4-BE49-F238E27FC236}">
                <a16:creationId xmlns:a16="http://schemas.microsoft.com/office/drawing/2014/main" id="{D5C41F71-F075-E4A8-9B91-2524DB2DDA9A}"/>
              </a:ext>
            </a:extLst>
          </p:cNvPr>
          <p:cNvSpPr txBox="1">
            <a:spLocks/>
          </p:cNvSpPr>
          <p:nvPr/>
        </p:nvSpPr>
        <p:spPr>
          <a:xfrm>
            <a:off x="231648" y="736688"/>
            <a:ext cx="11684000" cy="629775"/>
          </a:xfrm>
          <a:prstGeom prst="rect">
            <a:avLst/>
          </a:prstGeom>
        </p:spPr>
        <p:txBody>
          <a:bodyPr lIns="91440" tIns="45720" rIns="9144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b="1" kern="0">
                <a:solidFill>
                  <a:srgbClr val="000000"/>
                </a:solidFill>
                <a:latin typeface="Arial"/>
                <a:cs typeface="Arial"/>
              </a:rPr>
              <a:t>Specialized CSP services are paid for via capitated payments to either Accountable Care Partnership Plans or to Massachusetts Behavioral Health Partnership (MBHP) for Primary Care ACO members.</a:t>
            </a:r>
          </a:p>
        </p:txBody>
      </p:sp>
      <p:cxnSp>
        <p:nvCxnSpPr>
          <p:cNvPr id="25" name="Straight Arrow Connector 24">
            <a:extLst>
              <a:ext uri="{FF2B5EF4-FFF2-40B4-BE49-F238E27FC236}">
                <a16:creationId xmlns:a16="http://schemas.microsoft.com/office/drawing/2014/main" id="{74776052-7E6B-BC80-EC1D-73909E260EF8}"/>
              </a:ext>
            </a:extLst>
          </p:cNvPr>
          <p:cNvCxnSpPr>
            <a:cxnSpLocks/>
          </p:cNvCxnSpPr>
          <p:nvPr/>
        </p:nvCxnSpPr>
        <p:spPr>
          <a:xfrm>
            <a:off x="3076926" y="2523170"/>
            <a:ext cx="0" cy="517203"/>
          </a:xfrm>
          <a:prstGeom prst="straightConnector1">
            <a:avLst/>
          </a:prstGeom>
          <a:noFill/>
          <a:ln w="28575" cap="flat" cmpd="sng" algn="ctr">
            <a:solidFill>
              <a:srgbClr val="00B050"/>
            </a:solidFill>
            <a:prstDash val="solid"/>
            <a:headEnd type="triangle" w="med" len="med"/>
            <a:tailEnd type="triangle" w="med" len="med"/>
          </a:ln>
          <a:effectLst/>
        </p:spPr>
      </p:cxnSp>
      <p:sp>
        <p:nvSpPr>
          <p:cNvPr id="26" name="TextBox 25">
            <a:extLst>
              <a:ext uri="{FF2B5EF4-FFF2-40B4-BE49-F238E27FC236}">
                <a16:creationId xmlns:a16="http://schemas.microsoft.com/office/drawing/2014/main" id="{9FA6974C-6E23-538E-CA99-D59C40DC46C1}"/>
              </a:ext>
            </a:extLst>
          </p:cNvPr>
          <p:cNvSpPr txBox="1"/>
          <p:nvPr/>
        </p:nvSpPr>
        <p:spPr bwMode="auto">
          <a:xfrm>
            <a:off x="510767" y="3132171"/>
            <a:ext cx="1756146" cy="480291"/>
          </a:xfrm>
          <a:prstGeom prst="wedgeRectCallout">
            <a:avLst>
              <a:gd name="adj1" fmla="val 91348"/>
              <a:gd name="adj2" fmla="val -91189"/>
            </a:avLst>
          </a:prstGeom>
          <a:solidFill>
            <a:schemeClr val="bg1">
              <a:lumMod val="95000"/>
            </a:schemeClr>
          </a:solidFill>
          <a:ln w="9525">
            <a:solidFill>
              <a:schemeClr val="tx1"/>
            </a:solid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i="1" kern="0">
                <a:solidFill>
                  <a:schemeClr val="accent3"/>
                </a:solidFill>
                <a:latin typeface="Arial" panose="020B0604020202020204"/>
                <a:cs typeface="Arial" panose="020B0604020202020204" pitchFamily="34" charset="0"/>
              </a:rPr>
              <a:t>Shared gains/losses payments</a:t>
            </a:r>
            <a:endParaRPr kumimoji="0" lang="en-US" sz="1400" b="0" i="1" u="none" strike="noStrike" kern="0" cap="none" spc="0" normalizeH="0" baseline="0" noProof="0">
              <a:ln>
                <a:noFill/>
              </a:ln>
              <a:solidFill>
                <a:schemeClr val="accent3"/>
              </a:solidFill>
              <a:effectLst/>
              <a:uLnTx/>
              <a:uFillTx/>
              <a:latin typeface="Arial" panose="020B0604020202020204"/>
              <a:ea typeface="+mn-ea"/>
              <a:cs typeface="Arial" panose="020B0604020202020204" pitchFamily="34" charset="0"/>
            </a:endParaRPr>
          </a:p>
        </p:txBody>
      </p:sp>
      <p:grpSp>
        <p:nvGrpSpPr>
          <p:cNvPr id="27" name="Group 26">
            <a:extLst>
              <a:ext uri="{FF2B5EF4-FFF2-40B4-BE49-F238E27FC236}">
                <a16:creationId xmlns:a16="http://schemas.microsoft.com/office/drawing/2014/main" id="{FF349451-8BF4-CCC7-B8C7-43B46610AF99}"/>
              </a:ext>
            </a:extLst>
          </p:cNvPr>
          <p:cNvGrpSpPr/>
          <p:nvPr/>
        </p:nvGrpSpPr>
        <p:grpSpPr>
          <a:xfrm>
            <a:off x="307548" y="5418780"/>
            <a:ext cx="3529455" cy="990016"/>
            <a:chOff x="8690434" y="5528193"/>
            <a:chExt cx="3529455" cy="990016"/>
          </a:xfrm>
        </p:grpSpPr>
        <p:grpSp>
          <p:nvGrpSpPr>
            <p:cNvPr id="30" name="Group 29">
              <a:extLst>
                <a:ext uri="{FF2B5EF4-FFF2-40B4-BE49-F238E27FC236}">
                  <a16:creationId xmlns:a16="http://schemas.microsoft.com/office/drawing/2014/main" id="{5771069E-9BC2-DCE4-77CF-35F0A3C63E20}"/>
                </a:ext>
              </a:extLst>
            </p:cNvPr>
            <p:cNvGrpSpPr/>
            <p:nvPr/>
          </p:nvGrpSpPr>
          <p:grpSpPr>
            <a:xfrm>
              <a:off x="8690434" y="5665750"/>
              <a:ext cx="3529455" cy="852459"/>
              <a:chOff x="8690434" y="5665750"/>
              <a:chExt cx="3529455" cy="852459"/>
            </a:xfrm>
          </p:grpSpPr>
          <p:cxnSp>
            <p:nvCxnSpPr>
              <p:cNvPr id="32" name="Straight Arrow Connector 31">
                <a:extLst>
                  <a:ext uri="{FF2B5EF4-FFF2-40B4-BE49-F238E27FC236}">
                    <a16:creationId xmlns:a16="http://schemas.microsoft.com/office/drawing/2014/main" id="{296283F6-4519-F996-691E-8C67ABF0C6F6}"/>
                  </a:ext>
                </a:extLst>
              </p:cNvPr>
              <p:cNvCxnSpPr>
                <a:cxnSpLocks/>
              </p:cNvCxnSpPr>
              <p:nvPr/>
            </p:nvCxnSpPr>
            <p:spPr>
              <a:xfrm>
                <a:off x="8690434" y="5846144"/>
                <a:ext cx="575000" cy="0"/>
              </a:xfrm>
              <a:prstGeom prst="straightConnector1">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2DD04510-1B07-3086-8EDE-DBEDDFA07FD1}"/>
                  </a:ext>
                </a:extLst>
              </p:cNvPr>
              <p:cNvSpPr txBox="1"/>
              <p:nvPr/>
            </p:nvSpPr>
            <p:spPr bwMode="auto">
              <a:xfrm>
                <a:off x="9365411" y="5665750"/>
                <a:ext cx="285447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Payment-Related Flows</a:t>
                </a:r>
              </a:p>
            </p:txBody>
          </p:sp>
          <p:cxnSp>
            <p:nvCxnSpPr>
              <p:cNvPr id="62" name="Straight Arrow Connector 61">
                <a:extLst>
                  <a:ext uri="{FF2B5EF4-FFF2-40B4-BE49-F238E27FC236}">
                    <a16:creationId xmlns:a16="http://schemas.microsoft.com/office/drawing/2014/main" id="{0084E748-8548-508C-0B83-DFB9C77B326A}"/>
                  </a:ext>
                </a:extLst>
              </p:cNvPr>
              <p:cNvCxnSpPr>
                <a:cxnSpLocks/>
              </p:cNvCxnSpPr>
              <p:nvPr/>
            </p:nvCxnSpPr>
            <p:spPr>
              <a:xfrm>
                <a:off x="8690434" y="6086683"/>
                <a:ext cx="575000" cy="0"/>
              </a:xfrm>
              <a:prstGeom prst="straightConnector1">
                <a:avLst/>
              </a:prstGeom>
              <a:noFill/>
              <a:ln w="28575" cap="flat" cmpd="sng" algn="ctr">
                <a:solidFill>
                  <a:srgbClr val="FF6600"/>
                </a:solidFill>
                <a:prstDash val="solid"/>
                <a:headEnd type="none" w="med" len="med"/>
                <a:tailEnd type="none" w="med" len="med"/>
              </a:ln>
              <a:effectLst/>
            </p:spPr>
          </p:cxnSp>
          <p:sp>
            <p:nvSpPr>
              <p:cNvPr id="64" name="TextBox 63">
                <a:extLst>
                  <a:ext uri="{FF2B5EF4-FFF2-40B4-BE49-F238E27FC236}">
                    <a16:creationId xmlns:a16="http://schemas.microsoft.com/office/drawing/2014/main" id="{018C7422-00E2-DEAD-FEF1-2F93DB055CB9}"/>
                  </a:ext>
                </a:extLst>
              </p:cNvPr>
              <p:cNvSpPr txBox="1"/>
              <p:nvPr/>
            </p:nvSpPr>
            <p:spPr bwMode="auto">
              <a:xfrm>
                <a:off x="9365410" y="5906289"/>
                <a:ext cx="2564921"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Claims/ Encounters</a:t>
                </a:r>
              </a:p>
            </p:txBody>
          </p:sp>
          <p:cxnSp>
            <p:nvCxnSpPr>
              <p:cNvPr id="65" name="Straight Arrow Connector 64">
                <a:extLst>
                  <a:ext uri="{FF2B5EF4-FFF2-40B4-BE49-F238E27FC236}">
                    <a16:creationId xmlns:a16="http://schemas.microsoft.com/office/drawing/2014/main" id="{265AB057-590A-F912-2E6B-538F3BE828C5}"/>
                  </a:ext>
                </a:extLst>
              </p:cNvPr>
              <p:cNvCxnSpPr>
                <a:cxnSpLocks/>
              </p:cNvCxnSpPr>
              <p:nvPr/>
            </p:nvCxnSpPr>
            <p:spPr>
              <a:xfrm>
                <a:off x="8690434" y="6329271"/>
                <a:ext cx="575000" cy="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3DE737FD-CA26-2828-BDBD-B0295BFC08E1}"/>
                  </a:ext>
                </a:extLst>
              </p:cNvPr>
              <p:cNvSpPr txBox="1"/>
              <p:nvPr/>
            </p:nvSpPr>
            <p:spPr bwMode="auto">
              <a:xfrm>
                <a:off x="9365410" y="6148877"/>
                <a:ext cx="2168817"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Coordination</a:t>
                </a:r>
              </a:p>
            </p:txBody>
          </p:sp>
        </p:grpSp>
        <p:sp>
          <p:nvSpPr>
            <p:cNvPr id="31" name="TextBox 30">
              <a:extLst>
                <a:ext uri="{FF2B5EF4-FFF2-40B4-BE49-F238E27FC236}">
                  <a16:creationId xmlns:a16="http://schemas.microsoft.com/office/drawing/2014/main" id="{1AED77E2-55EC-18D4-5FA6-F788301B69DA}"/>
                </a:ext>
              </a:extLst>
            </p:cNvPr>
            <p:cNvSpPr txBox="1"/>
            <p:nvPr/>
          </p:nvSpPr>
          <p:spPr>
            <a:xfrm>
              <a:off x="8690434" y="5528193"/>
              <a:ext cx="440781" cy="184666"/>
            </a:xfrm>
            <a:prstGeom prst="rect">
              <a:avLst/>
            </a:prstGeom>
            <a:noFill/>
          </p:spPr>
          <p:txBody>
            <a:bodyPr wrap="square" lIns="0" tIns="0" rIns="0" bIns="0" rtlCol="0">
              <a:spAutoFit/>
            </a:bodyPr>
            <a:lstStyle/>
            <a:p>
              <a:pPr>
                <a:spcBef>
                  <a:spcPts val="600"/>
                </a:spcBef>
                <a:buSzPct val="100000"/>
              </a:pPr>
              <a:r>
                <a:rPr lang="en-US" sz="1200" b="1">
                  <a:solidFill>
                    <a:srgbClr val="313131"/>
                  </a:solidFill>
                </a:rPr>
                <a:t>Key:</a:t>
              </a:r>
            </a:p>
          </p:txBody>
        </p:sp>
      </p:grpSp>
      <p:sp>
        <p:nvSpPr>
          <p:cNvPr id="3" name="TextBox 2">
            <a:extLst>
              <a:ext uri="{FF2B5EF4-FFF2-40B4-BE49-F238E27FC236}">
                <a16:creationId xmlns:a16="http://schemas.microsoft.com/office/drawing/2014/main" id="{719789A6-CEBE-407E-5DB8-C2DDD2E948A4}"/>
              </a:ext>
            </a:extLst>
          </p:cNvPr>
          <p:cNvSpPr txBox="1"/>
          <p:nvPr/>
        </p:nvSpPr>
        <p:spPr>
          <a:xfrm>
            <a:off x="3483330" y="6258867"/>
            <a:ext cx="7973961" cy="261610"/>
          </a:xfrm>
          <a:prstGeom prst="rect">
            <a:avLst/>
          </a:prstGeom>
          <a:noFill/>
        </p:spPr>
        <p:txBody>
          <a:bodyPr wrap="square" rtlCol="0">
            <a:spAutoFit/>
          </a:bodyPr>
          <a:lstStyle/>
          <a:p>
            <a:r>
              <a:rPr lang="en-US" sz="1100"/>
              <a:t>* </a:t>
            </a:r>
            <a:r>
              <a:rPr lang="en-US" sz="1100" i="1"/>
              <a:t>Note</a:t>
            </a:r>
            <a:r>
              <a:rPr lang="en-US" sz="1100"/>
              <a:t>: these diagrams only depict certain payments between entities.</a:t>
            </a:r>
          </a:p>
        </p:txBody>
      </p:sp>
    </p:spTree>
    <p:extLst>
      <p:ext uri="{BB962C8B-B14F-4D97-AF65-F5344CB8AC3E}">
        <p14:creationId xmlns:p14="http://schemas.microsoft.com/office/powerpoint/2010/main" val="3107436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35" grpId="0"/>
      <p:bldP spid="36" grpId="0"/>
      <p:bldP spid="39" grpId="0"/>
      <p:bldP spid="40" grpId="0"/>
      <p:bldP spid="41" grpId="0" animBg="1"/>
      <p:bldP spid="42" grpId="0" animBg="1"/>
      <p:bldP spid="44" grpId="0"/>
      <p:bldP spid="58" grpId="0" animBg="1"/>
      <p:bldP spid="6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solidFill>
                  <a:srgbClr val="002960"/>
                </a:solidFill>
                <a:latin typeface="Arial"/>
                <a:cs typeface="Arial"/>
              </a:rPr>
              <a:t>Current Flexible Services Payment Methodology for ACOs through 12/31/24</a:t>
            </a:r>
          </a:p>
        </p:txBody>
      </p:sp>
      <p:sp>
        <p:nvSpPr>
          <p:cNvPr id="21" name="Rectangle 20">
            <a:extLst>
              <a:ext uri="{FF2B5EF4-FFF2-40B4-BE49-F238E27FC236}">
                <a16:creationId xmlns:a16="http://schemas.microsoft.com/office/drawing/2014/main" id="{CB80BE0F-5EC4-499F-9F75-B7DE28AA995D}"/>
              </a:ext>
            </a:extLst>
          </p:cNvPr>
          <p:cNvSpPr/>
          <p:nvPr/>
        </p:nvSpPr>
        <p:spPr>
          <a:xfrm>
            <a:off x="5604374" y="1423188"/>
            <a:ext cx="1431637" cy="437083"/>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MassHealth</a:t>
            </a:r>
          </a:p>
        </p:txBody>
      </p:sp>
      <p:sp>
        <p:nvSpPr>
          <p:cNvPr id="22" name="Rectangle 21">
            <a:extLst>
              <a:ext uri="{FF2B5EF4-FFF2-40B4-BE49-F238E27FC236}">
                <a16:creationId xmlns:a16="http://schemas.microsoft.com/office/drawing/2014/main" id="{5EC01EB4-5C73-4B57-916F-18052E5AE5D7}"/>
              </a:ext>
            </a:extLst>
          </p:cNvPr>
          <p:cNvSpPr/>
          <p:nvPr/>
        </p:nvSpPr>
        <p:spPr>
          <a:xfrm>
            <a:off x="5586956" y="2699633"/>
            <a:ext cx="1431637" cy="480291"/>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ACOs</a:t>
            </a:r>
          </a:p>
        </p:txBody>
      </p:sp>
      <p:sp>
        <p:nvSpPr>
          <p:cNvPr id="23" name="Rectangle 22">
            <a:extLst>
              <a:ext uri="{FF2B5EF4-FFF2-40B4-BE49-F238E27FC236}">
                <a16:creationId xmlns:a16="http://schemas.microsoft.com/office/drawing/2014/main" id="{D4915398-CC6F-49C2-A994-D987BF2A0D1E}"/>
              </a:ext>
            </a:extLst>
          </p:cNvPr>
          <p:cNvSpPr/>
          <p:nvPr/>
        </p:nvSpPr>
        <p:spPr>
          <a:xfrm>
            <a:off x="5586956" y="3967309"/>
            <a:ext cx="1431637" cy="850077"/>
          </a:xfrm>
          <a:prstGeom prst="rect">
            <a:avLst/>
          </a:prstGeom>
          <a:solidFill>
            <a:srgbClr val="D9D9D9"/>
          </a:solidFill>
          <a:ln w="6350" cap="flat" cmpd="sng" algn="ctr">
            <a:solidFill>
              <a:srgbClr val="C0C0C0">
                <a:shade val="50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ea typeface="+mn-ea"/>
                <a:cs typeface="+mn-cs"/>
              </a:rPr>
              <a:t>Social Services Orgs</a:t>
            </a:r>
          </a:p>
        </p:txBody>
      </p:sp>
      <p:cxnSp>
        <p:nvCxnSpPr>
          <p:cNvPr id="24" name="Straight Arrow Connector 23">
            <a:extLst>
              <a:ext uri="{FF2B5EF4-FFF2-40B4-BE49-F238E27FC236}">
                <a16:creationId xmlns:a16="http://schemas.microsoft.com/office/drawing/2014/main" id="{9884E8C8-8ABB-4756-B39B-E9F428A417D9}"/>
              </a:ext>
            </a:extLst>
          </p:cNvPr>
          <p:cNvCxnSpPr/>
          <p:nvPr/>
        </p:nvCxnSpPr>
        <p:spPr>
          <a:xfrm>
            <a:off x="5854812" y="1928275"/>
            <a:ext cx="0" cy="696424"/>
          </a:xfrm>
          <a:prstGeom prst="straightConnector1">
            <a:avLst/>
          </a:prstGeom>
          <a:noFill/>
          <a:ln w="28575" cap="flat" cmpd="sng" algn="ctr">
            <a:solidFill>
              <a:srgbClr val="00B050"/>
            </a:solidFill>
            <a:prstDash val="solid"/>
            <a:tailEnd type="triangle"/>
          </a:ln>
          <a:effectLst/>
        </p:spPr>
      </p:cxnSp>
      <p:sp>
        <p:nvSpPr>
          <p:cNvPr id="25" name="TextBox 24">
            <a:extLst>
              <a:ext uri="{FF2B5EF4-FFF2-40B4-BE49-F238E27FC236}">
                <a16:creationId xmlns:a16="http://schemas.microsoft.com/office/drawing/2014/main" id="{F708750C-509C-4CC1-BE8D-F5040A9D6F99}"/>
              </a:ext>
            </a:extLst>
          </p:cNvPr>
          <p:cNvSpPr txBox="1"/>
          <p:nvPr/>
        </p:nvSpPr>
        <p:spPr bwMode="auto">
          <a:xfrm>
            <a:off x="4605866" y="2064644"/>
            <a:ext cx="1222440"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panose="020B0604020202020204" pitchFamily="34" charset="0"/>
              </a:rPr>
              <a:t>Yearly FS funding allocation</a:t>
            </a:r>
          </a:p>
        </p:txBody>
      </p:sp>
      <p:cxnSp>
        <p:nvCxnSpPr>
          <p:cNvPr id="26" name="Straight Arrow Connector 25">
            <a:extLst>
              <a:ext uri="{FF2B5EF4-FFF2-40B4-BE49-F238E27FC236}">
                <a16:creationId xmlns:a16="http://schemas.microsoft.com/office/drawing/2014/main" id="{25BCD0CC-94D1-417C-9676-BBD30CB2B3D5}"/>
              </a:ext>
            </a:extLst>
          </p:cNvPr>
          <p:cNvCxnSpPr>
            <a:cxnSpLocks/>
          </p:cNvCxnSpPr>
          <p:nvPr/>
        </p:nvCxnSpPr>
        <p:spPr>
          <a:xfrm flipV="1">
            <a:off x="6513734" y="1928275"/>
            <a:ext cx="0" cy="690271"/>
          </a:xfrm>
          <a:prstGeom prst="straightConnector1">
            <a:avLst/>
          </a:prstGeom>
          <a:noFill/>
          <a:ln w="28575" cap="flat" cmpd="sng" algn="ctr">
            <a:solidFill>
              <a:srgbClr val="FF6600"/>
            </a:solidFill>
            <a:prstDash val="solid"/>
            <a:tailEnd type="triangle"/>
          </a:ln>
          <a:effectLst/>
        </p:spPr>
      </p:cxnSp>
      <p:sp>
        <p:nvSpPr>
          <p:cNvPr id="27" name="TextBox 26">
            <a:extLst>
              <a:ext uri="{FF2B5EF4-FFF2-40B4-BE49-F238E27FC236}">
                <a16:creationId xmlns:a16="http://schemas.microsoft.com/office/drawing/2014/main" id="{21BFBC44-C335-4644-9087-33896E35DF73}"/>
              </a:ext>
            </a:extLst>
          </p:cNvPr>
          <p:cNvSpPr txBox="1"/>
          <p:nvPr/>
        </p:nvSpPr>
        <p:spPr bwMode="auto">
          <a:xfrm>
            <a:off x="6512403" y="2088744"/>
            <a:ext cx="111663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a:ea typeface="+mn-ea"/>
                <a:cs typeface="Arial" panose="020B0604020202020204" pitchFamily="34" charset="0"/>
              </a:rPr>
              <a:t>Expenditure reporting</a:t>
            </a:r>
          </a:p>
        </p:txBody>
      </p:sp>
      <p:sp>
        <p:nvSpPr>
          <p:cNvPr id="28" name="TextBox 27">
            <a:extLst>
              <a:ext uri="{FF2B5EF4-FFF2-40B4-BE49-F238E27FC236}">
                <a16:creationId xmlns:a16="http://schemas.microsoft.com/office/drawing/2014/main" id="{F177506F-1F31-4D60-96DF-E06FFA1A364E}"/>
              </a:ext>
            </a:extLst>
          </p:cNvPr>
          <p:cNvSpPr txBox="1"/>
          <p:nvPr/>
        </p:nvSpPr>
        <p:spPr bwMode="auto">
          <a:xfrm>
            <a:off x="6519335" y="3340595"/>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a:ea typeface="+mn-ea"/>
                <a:cs typeface="Arial" panose="020B0604020202020204" pitchFamily="34" charset="0"/>
              </a:rPr>
              <a:t>Invoices</a:t>
            </a:r>
          </a:p>
        </p:txBody>
      </p:sp>
      <p:cxnSp>
        <p:nvCxnSpPr>
          <p:cNvPr id="29" name="Straight Arrow Connector 28">
            <a:extLst>
              <a:ext uri="{FF2B5EF4-FFF2-40B4-BE49-F238E27FC236}">
                <a16:creationId xmlns:a16="http://schemas.microsoft.com/office/drawing/2014/main" id="{E2E121B2-6504-4BA1-9FE3-1D067C046B4F}"/>
              </a:ext>
            </a:extLst>
          </p:cNvPr>
          <p:cNvCxnSpPr>
            <a:cxnSpLocks/>
          </p:cNvCxnSpPr>
          <p:nvPr/>
        </p:nvCxnSpPr>
        <p:spPr>
          <a:xfrm flipV="1">
            <a:off x="6536251" y="3208406"/>
            <a:ext cx="0" cy="690271"/>
          </a:xfrm>
          <a:prstGeom prst="straightConnector1">
            <a:avLst/>
          </a:prstGeom>
          <a:noFill/>
          <a:ln w="28575" cap="flat" cmpd="sng" algn="ctr">
            <a:solidFill>
              <a:srgbClr val="FF6600"/>
            </a:solidFill>
            <a:prstDash val="solid"/>
            <a:tailEnd type="triangle"/>
          </a:ln>
          <a:effectLst/>
        </p:spPr>
      </p:cxnSp>
      <p:cxnSp>
        <p:nvCxnSpPr>
          <p:cNvPr id="30" name="Straight Arrow Connector 29">
            <a:extLst>
              <a:ext uri="{FF2B5EF4-FFF2-40B4-BE49-F238E27FC236}">
                <a16:creationId xmlns:a16="http://schemas.microsoft.com/office/drawing/2014/main" id="{5F4A5687-1BA1-4D57-AF8E-DD11DCE594BA}"/>
              </a:ext>
            </a:extLst>
          </p:cNvPr>
          <p:cNvCxnSpPr/>
          <p:nvPr/>
        </p:nvCxnSpPr>
        <p:spPr>
          <a:xfrm>
            <a:off x="5868924" y="3199632"/>
            <a:ext cx="0" cy="696424"/>
          </a:xfrm>
          <a:prstGeom prst="straightConnector1">
            <a:avLst/>
          </a:prstGeom>
          <a:noFill/>
          <a:ln w="28575" cap="flat" cmpd="sng" algn="ctr">
            <a:solidFill>
              <a:srgbClr val="00B050"/>
            </a:solidFill>
            <a:prstDash val="solid"/>
            <a:tailEnd type="triangle"/>
          </a:ln>
          <a:effectLst/>
        </p:spPr>
      </p:cxnSp>
      <p:sp>
        <p:nvSpPr>
          <p:cNvPr id="31" name="TextBox 30">
            <a:extLst>
              <a:ext uri="{FF2B5EF4-FFF2-40B4-BE49-F238E27FC236}">
                <a16:creationId xmlns:a16="http://schemas.microsoft.com/office/drawing/2014/main" id="{98A8C95C-582C-4253-8346-1F765B2CAACC}"/>
              </a:ext>
            </a:extLst>
          </p:cNvPr>
          <p:cNvSpPr txBox="1"/>
          <p:nvPr/>
        </p:nvSpPr>
        <p:spPr bwMode="auto">
          <a:xfrm>
            <a:off x="4543427" y="3355306"/>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panose="020B0604020202020204" pitchFamily="34" charset="0"/>
              </a:rPr>
              <a:t>$ (invoice-based payments)</a:t>
            </a:r>
          </a:p>
        </p:txBody>
      </p:sp>
      <p:sp>
        <p:nvSpPr>
          <p:cNvPr id="32" name="Speech Bubble: Rectangle 31">
            <a:extLst>
              <a:ext uri="{FF2B5EF4-FFF2-40B4-BE49-F238E27FC236}">
                <a16:creationId xmlns:a16="http://schemas.microsoft.com/office/drawing/2014/main" id="{64253F72-0118-4E2C-8C73-9448256929D1}"/>
              </a:ext>
            </a:extLst>
          </p:cNvPr>
          <p:cNvSpPr/>
          <p:nvPr/>
        </p:nvSpPr>
        <p:spPr>
          <a:xfrm>
            <a:off x="4543427" y="5204447"/>
            <a:ext cx="1431637" cy="564075"/>
          </a:xfrm>
          <a:prstGeom prst="wedgeRectCallout">
            <a:avLst>
              <a:gd name="adj1" fmla="val 52110"/>
              <a:gd name="adj2" fmla="val -102243"/>
            </a:avLst>
          </a:prstGeom>
          <a:solidFill>
            <a:srgbClr val="FFCD33">
              <a:lumMod val="20000"/>
              <a:lumOff val="80000"/>
            </a:srgbClr>
          </a:solidFill>
          <a:ln w="3175" cap="flat" cmpd="sng" algn="ctr">
            <a:solidFill>
              <a:srgbClr val="000000"/>
            </a:solidFill>
            <a:prstDash val="solid"/>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Arial"/>
                <a:ea typeface="+mn-ea"/>
                <a:cs typeface="+mn-cs"/>
              </a:rPr>
              <a:t>SSOs are not MassHealth enrolled providers</a:t>
            </a:r>
          </a:p>
        </p:txBody>
      </p:sp>
      <p:sp>
        <p:nvSpPr>
          <p:cNvPr id="7" name="Text Placeholder 11">
            <a:extLst>
              <a:ext uri="{FF2B5EF4-FFF2-40B4-BE49-F238E27FC236}">
                <a16:creationId xmlns:a16="http://schemas.microsoft.com/office/drawing/2014/main" id="{2EA7E92F-672B-603E-6E52-BC53A697B659}"/>
              </a:ext>
            </a:extLst>
          </p:cNvPr>
          <p:cNvSpPr txBox="1">
            <a:spLocks/>
          </p:cNvSpPr>
          <p:nvPr/>
        </p:nvSpPr>
        <p:spPr>
          <a:xfrm>
            <a:off x="231648" y="736688"/>
            <a:ext cx="11684000" cy="629775"/>
          </a:xfrm>
          <a:prstGeom prst="rect">
            <a:avLst/>
          </a:prstGeom>
        </p:spPr>
        <p:txBody>
          <a:bodyPr lIns="91440" tIns="45720" rIns="9144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defRPr/>
            </a:pPr>
            <a:endParaRPr lang="en-US" sz="1600" b="1">
              <a:solidFill>
                <a:srgbClr val="000000"/>
              </a:solidFill>
            </a:endParaRPr>
          </a:p>
        </p:txBody>
      </p:sp>
      <p:sp>
        <p:nvSpPr>
          <p:cNvPr id="5" name="Text Placeholder 11">
            <a:extLst>
              <a:ext uri="{FF2B5EF4-FFF2-40B4-BE49-F238E27FC236}">
                <a16:creationId xmlns:a16="http://schemas.microsoft.com/office/drawing/2014/main" id="{E7C56EFF-43A9-6F2E-1DCB-EEE990060AFD}"/>
              </a:ext>
            </a:extLst>
          </p:cNvPr>
          <p:cNvSpPr txBox="1">
            <a:spLocks/>
          </p:cNvSpPr>
          <p:nvPr/>
        </p:nvSpPr>
        <p:spPr>
          <a:xfrm>
            <a:off x="231648" y="736688"/>
            <a:ext cx="11684000" cy="629775"/>
          </a:xfrm>
          <a:prstGeom prst="rect">
            <a:avLst/>
          </a:prstGeom>
        </p:spPr>
        <p:txBody>
          <a:bodyPr lIns="91440" tIns="45720" rIns="9144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Flexible Services are paid for via a grant-like approach for </a:t>
            </a:r>
            <a:r>
              <a:rPr kumimoji="0" lang="en-US" sz="1600" b="1"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both</a:t>
            </a:r>
            <a:r>
              <a:rPr kumimoji="0" lang="en-US" sz="16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ACPPs and PCACOs.</a:t>
            </a:r>
          </a:p>
        </p:txBody>
      </p:sp>
      <p:grpSp>
        <p:nvGrpSpPr>
          <p:cNvPr id="18" name="Group 17">
            <a:extLst>
              <a:ext uri="{FF2B5EF4-FFF2-40B4-BE49-F238E27FC236}">
                <a16:creationId xmlns:a16="http://schemas.microsoft.com/office/drawing/2014/main" id="{A55211EC-7B15-8EC2-D74F-5035C67513B9}"/>
              </a:ext>
            </a:extLst>
          </p:cNvPr>
          <p:cNvGrpSpPr/>
          <p:nvPr/>
        </p:nvGrpSpPr>
        <p:grpSpPr>
          <a:xfrm>
            <a:off x="231648" y="5716002"/>
            <a:ext cx="3529455" cy="747428"/>
            <a:chOff x="8690434" y="5528193"/>
            <a:chExt cx="3529455" cy="747428"/>
          </a:xfrm>
        </p:grpSpPr>
        <p:grpSp>
          <p:nvGrpSpPr>
            <p:cNvPr id="19" name="Group 18">
              <a:extLst>
                <a:ext uri="{FF2B5EF4-FFF2-40B4-BE49-F238E27FC236}">
                  <a16:creationId xmlns:a16="http://schemas.microsoft.com/office/drawing/2014/main" id="{524E1C37-F437-9AB1-F98D-5E741B7CAA8C}"/>
                </a:ext>
              </a:extLst>
            </p:cNvPr>
            <p:cNvGrpSpPr/>
            <p:nvPr/>
          </p:nvGrpSpPr>
          <p:grpSpPr>
            <a:xfrm>
              <a:off x="8690434" y="5665750"/>
              <a:ext cx="3529455" cy="609871"/>
              <a:chOff x="8690434" y="5665750"/>
              <a:chExt cx="3529455" cy="609871"/>
            </a:xfrm>
          </p:grpSpPr>
          <p:cxnSp>
            <p:nvCxnSpPr>
              <p:cNvPr id="33" name="Straight Arrow Connector 32">
                <a:extLst>
                  <a:ext uri="{FF2B5EF4-FFF2-40B4-BE49-F238E27FC236}">
                    <a16:creationId xmlns:a16="http://schemas.microsoft.com/office/drawing/2014/main" id="{C7320017-CA08-A1D8-2053-7E71E8CF5EFF}"/>
                  </a:ext>
                </a:extLst>
              </p:cNvPr>
              <p:cNvCxnSpPr>
                <a:cxnSpLocks/>
              </p:cNvCxnSpPr>
              <p:nvPr/>
            </p:nvCxnSpPr>
            <p:spPr>
              <a:xfrm>
                <a:off x="8690434" y="5846144"/>
                <a:ext cx="575000" cy="0"/>
              </a:xfrm>
              <a:prstGeom prst="straightConnector1">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F4E47531-C0FF-59FF-154E-3EAFF70653D0}"/>
                  </a:ext>
                </a:extLst>
              </p:cNvPr>
              <p:cNvSpPr txBox="1"/>
              <p:nvPr/>
            </p:nvSpPr>
            <p:spPr bwMode="auto">
              <a:xfrm>
                <a:off x="9365411" y="5665750"/>
                <a:ext cx="285447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Payment-Related Flows</a:t>
                </a:r>
              </a:p>
            </p:txBody>
          </p:sp>
          <p:cxnSp>
            <p:nvCxnSpPr>
              <p:cNvPr id="35" name="Straight Arrow Connector 34">
                <a:extLst>
                  <a:ext uri="{FF2B5EF4-FFF2-40B4-BE49-F238E27FC236}">
                    <a16:creationId xmlns:a16="http://schemas.microsoft.com/office/drawing/2014/main" id="{2DBE8D6F-3018-31BB-00EE-4214234AD3DB}"/>
                  </a:ext>
                </a:extLst>
              </p:cNvPr>
              <p:cNvCxnSpPr>
                <a:cxnSpLocks/>
              </p:cNvCxnSpPr>
              <p:nvPr/>
            </p:nvCxnSpPr>
            <p:spPr>
              <a:xfrm>
                <a:off x="8690434" y="6086683"/>
                <a:ext cx="575000" cy="0"/>
              </a:xfrm>
              <a:prstGeom prst="straightConnector1">
                <a:avLst/>
              </a:prstGeom>
              <a:noFill/>
              <a:ln w="28575" cap="flat" cmpd="sng" algn="ctr">
                <a:solidFill>
                  <a:srgbClr val="FF6600"/>
                </a:solidFill>
                <a:prstDash val="solid"/>
                <a:headEnd type="none" w="med" len="med"/>
                <a:tailEnd type="none" w="med" len="med"/>
              </a:ln>
              <a:effectLst/>
            </p:spPr>
          </p:cxnSp>
          <p:sp>
            <p:nvSpPr>
              <p:cNvPr id="36" name="TextBox 35">
                <a:extLst>
                  <a:ext uri="{FF2B5EF4-FFF2-40B4-BE49-F238E27FC236}">
                    <a16:creationId xmlns:a16="http://schemas.microsoft.com/office/drawing/2014/main" id="{F34AC9C3-33D1-7266-59D7-488227200D26}"/>
                  </a:ext>
                </a:extLst>
              </p:cNvPr>
              <p:cNvSpPr txBox="1"/>
              <p:nvPr/>
            </p:nvSpPr>
            <p:spPr bwMode="auto">
              <a:xfrm>
                <a:off x="9365410" y="5906289"/>
                <a:ext cx="2564921"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Claims/ Encounters</a:t>
                </a:r>
              </a:p>
            </p:txBody>
          </p:sp>
        </p:grpSp>
        <p:sp>
          <p:nvSpPr>
            <p:cNvPr id="20" name="TextBox 19">
              <a:extLst>
                <a:ext uri="{FF2B5EF4-FFF2-40B4-BE49-F238E27FC236}">
                  <a16:creationId xmlns:a16="http://schemas.microsoft.com/office/drawing/2014/main" id="{5A558D2A-4A96-D49C-0896-407FD5DEEFE6}"/>
                </a:ext>
              </a:extLst>
            </p:cNvPr>
            <p:cNvSpPr txBox="1"/>
            <p:nvPr/>
          </p:nvSpPr>
          <p:spPr>
            <a:xfrm>
              <a:off x="8690434" y="5528193"/>
              <a:ext cx="440781" cy="184666"/>
            </a:xfrm>
            <a:prstGeom prst="rect">
              <a:avLst/>
            </a:prstGeom>
            <a:noFill/>
          </p:spPr>
          <p:txBody>
            <a:bodyPr wrap="square" lIns="0" tIns="0" rIns="0" bIns="0" rtlCol="0">
              <a:spAutoFit/>
            </a:bodyPr>
            <a:lstStyle/>
            <a:p>
              <a:pPr>
                <a:spcBef>
                  <a:spcPts val="600"/>
                </a:spcBef>
                <a:buSzPct val="100000"/>
              </a:pPr>
              <a:r>
                <a:rPr lang="en-US" sz="1200" b="1">
                  <a:solidFill>
                    <a:srgbClr val="313131"/>
                  </a:solidFill>
                </a:rPr>
                <a:t>Key:</a:t>
              </a:r>
            </a:p>
          </p:txBody>
        </p:sp>
      </p:grpSp>
    </p:spTree>
    <p:extLst>
      <p:ext uri="{BB962C8B-B14F-4D97-AF65-F5344CB8AC3E}">
        <p14:creationId xmlns:p14="http://schemas.microsoft.com/office/powerpoint/2010/main" val="3726077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6DC96-33DB-CF55-765E-4EBC53DF4FB0}"/>
              </a:ext>
            </a:extLst>
          </p:cNvPr>
          <p:cNvSpPr>
            <a:spLocks noGrp="1"/>
          </p:cNvSpPr>
          <p:nvPr>
            <p:ph type="title"/>
          </p:nvPr>
        </p:nvSpPr>
        <p:spPr>
          <a:xfrm>
            <a:off x="231648" y="199272"/>
            <a:ext cx="11684000" cy="369332"/>
          </a:xfrm>
        </p:spPr>
        <p:txBody>
          <a:bodyPr/>
          <a:lstStyle/>
          <a:p>
            <a:r>
              <a:rPr lang="en-US" sz="2400">
                <a:solidFill>
                  <a:srgbClr val="002060"/>
                </a:solidFill>
              </a:rPr>
              <a:t>Goals for November Stakeholder Meeting</a:t>
            </a:r>
          </a:p>
        </p:txBody>
      </p:sp>
      <p:sp>
        <p:nvSpPr>
          <p:cNvPr id="5" name="Rectangle 4">
            <a:extLst>
              <a:ext uri="{FF2B5EF4-FFF2-40B4-BE49-F238E27FC236}">
                <a16:creationId xmlns:a16="http://schemas.microsoft.com/office/drawing/2014/main" id="{F3E16E1E-52C2-F156-BE1E-2A911B7D720E}"/>
              </a:ext>
            </a:extLst>
          </p:cNvPr>
          <p:cNvSpPr/>
          <p:nvPr/>
        </p:nvSpPr>
        <p:spPr>
          <a:xfrm>
            <a:off x="1198505" y="1291109"/>
            <a:ext cx="10011475" cy="4423891"/>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91440" bIns="91440" rtlCol="0" anchor="ctr"/>
          <a:lstStyle/>
          <a:p>
            <a:pPr marL="285750" indent="-285750">
              <a:spcBef>
                <a:spcPts val="600"/>
              </a:spcBef>
              <a:spcAft>
                <a:spcPts val="600"/>
              </a:spcAft>
              <a:buFont typeface="Arial" panose="020B0604020202020204" pitchFamily="34" charset="0"/>
              <a:buChar char="•"/>
            </a:pPr>
            <a:r>
              <a:rPr lang="en-US">
                <a:solidFill>
                  <a:schemeClr val="tx1"/>
                </a:solidFill>
                <a:latin typeface="+mj-lt"/>
                <a:ea typeface="Verdana"/>
              </a:rPr>
              <a:t>Provide a refresher on Specialized Community Support Program (CSP) and the Flexible Services Program (FSP), and an outline of anticipated housing and nutrition services as MassHealth implements Specialized CSP and FSP under the Health-Related Social Needs (HRSN) framework in January 2025.</a:t>
            </a:r>
          </a:p>
          <a:p>
            <a:pPr marL="285750" indent="-285750">
              <a:spcBef>
                <a:spcPts val="600"/>
              </a:spcBef>
              <a:spcAft>
                <a:spcPts val="600"/>
              </a:spcAft>
              <a:buFont typeface="Arial" panose="020B0604020202020204" pitchFamily="34" charset="0"/>
              <a:buChar char="•"/>
            </a:pPr>
            <a:r>
              <a:rPr lang="en-US">
                <a:solidFill>
                  <a:schemeClr val="tx1"/>
                </a:solidFill>
                <a:latin typeface="+mj-lt"/>
                <a:ea typeface="Verdana"/>
              </a:rPr>
              <a:t>Describe MassHealth managed care and how HRSN Services integrate into this model including payment arrangements </a:t>
            </a:r>
            <a:endParaRPr lang="en-US">
              <a:solidFill>
                <a:schemeClr val="tx1"/>
              </a:solidFill>
              <a:latin typeface="+mj-lt"/>
              <a:ea typeface="Verdana" panose="020B0604030504040204" pitchFamily="34" charset="0"/>
              <a:cs typeface="Arial"/>
            </a:endParaRPr>
          </a:p>
          <a:p>
            <a:pPr marL="285750" indent="-285750">
              <a:spcBef>
                <a:spcPts val="600"/>
              </a:spcBef>
              <a:spcAft>
                <a:spcPts val="600"/>
              </a:spcAft>
              <a:buFont typeface="Arial" panose="020B0604020202020204" pitchFamily="34" charset="0"/>
              <a:buChar char="•"/>
            </a:pPr>
            <a:r>
              <a:rPr lang="en-US">
                <a:solidFill>
                  <a:schemeClr val="tx1"/>
                </a:solidFill>
                <a:latin typeface="+mj-lt"/>
                <a:ea typeface="Verdana"/>
              </a:rPr>
              <a:t>Describe key program updates and information on the anticipated timeline for next steps and further engagement leading up to the launch of HRSN Services in January 2025.</a:t>
            </a:r>
            <a:endParaRPr lang="en-US">
              <a:solidFill>
                <a:schemeClr val="tx1"/>
              </a:solidFill>
              <a:latin typeface="+mj-lt"/>
              <a:ea typeface="Verdana"/>
              <a:cs typeface="Arial"/>
            </a:endParaRPr>
          </a:p>
          <a:p>
            <a:pPr marL="285750" indent="-285750">
              <a:spcBef>
                <a:spcPts val="600"/>
              </a:spcBef>
              <a:spcAft>
                <a:spcPts val="600"/>
              </a:spcAft>
              <a:buFont typeface="Arial" panose="020B0604020202020204" pitchFamily="34" charset="0"/>
              <a:buChar char="•"/>
            </a:pPr>
            <a:r>
              <a:rPr lang="en-US">
                <a:solidFill>
                  <a:schemeClr val="tx1"/>
                </a:solidFill>
                <a:latin typeface="+mj-lt"/>
                <a:ea typeface="Verdana"/>
              </a:rPr>
              <a:t>Answer stakeholder questions on HRSN Implementation and receive feedback to inform decisions for HRSN Services.</a:t>
            </a:r>
            <a:endParaRPr lang="en-US">
              <a:solidFill>
                <a:schemeClr val="tx1"/>
              </a:solidFill>
              <a:latin typeface="+mj-lt"/>
              <a:ea typeface="Verdana"/>
              <a:cs typeface="Arial"/>
            </a:endParaRPr>
          </a:p>
        </p:txBody>
      </p:sp>
      <p:sp>
        <p:nvSpPr>
          <p:cNvPr id="4" name="Rectangle 3">
            <a:extLst>
              <a:ext uri="{FF2B5EF4-FFF2-40B4-BE49-F238E27FC236}">
                <a16:creationId xmlns:a16="http://schemas.microsoft.com/office/drawing/2014/main" id="{51A87BC6-6A91-CD8C-D231-CF72AE9C242C}"/>
              </a:ext>
            </a:extLst>
          </p:cNvPr>
          <p:cNvSpPr/>
          <p:nvPr/>
        </p:nvSpPr>
        <p:spPr>
          <a:xfrm>
            <a:off x="741868" y="945078"/>
            <a:ext cx="4727448" cy="619078"/>
          </a:xfrm>
          <a:prstGeom prst="rect">
            <a:avLst/>
          </a:prstGeom>
          <a:solidFill>
            <a:srgbClr val="002060"/>
          </a:solidFill>
          <a:ln>
            <a:solidFill>
              <a:srgbClr val="00206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b="1"/>
              <a:t>Today’s Goals </a:t>
            </a:r>
          </a:p>
        </p:txBody>
      </p:sp>
    </p:spTree>
    <p:extLst>
      <p:ext uri="{BB962C8B-B14F-4D97-AF65-F5344CB8AC3E}">
        <p14:creationId xmlns:p14="http://schemas.microsoft.com/office/powerpoint/2010/main" val="2982034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086E4-18B3-3C64-C497-4222B055487B}"/>
              </a:ext>
            </a:extLst>
          </p:cNvPr>
          <p:cNvSpPr>
            <a:spLocks noGrp="1"/>
          </p:cNvSpPr>
          <p:nvPr>
            <p:ph type="title"/>
          </p:nvPr>
        </p:nvSpPr>
        <p:spPr>
          <a:xfrm>
            <a:off x="231648" y="199272"/>
            <a:ext cx="10738234" cy="369332"/>
          </a:xfrm>
        </p:spPr>
        <p:txBody>
          <a:bodyPr/>
          <a:lstStyle/>
          <a:p>
            <a:r>
              <a:rPr lang="en-US" sz="2400"/>
              <a:t>Current State (pre-2025) Interaction between MassHealth ACOs and FSP</a:t>
            </a:r>
            <a:endParaRPr lang="en-US" sz="2000"/>
          </a:p>
        </p:txBody>
      </p:sp>
      <p:graphicFrame>
        <p:nvGraphicFramePr>
          <p:cNvPr id="5" name="Table 4">
            <a:extLst>
              <a:ext uri="{FF2B5EF4-FFF2-40B4-BE49-F238E27FC236}">
                <a16:creationId xmlns:a16="http://schemas.microsoft.com/office/drawing/2014/main" id="{F328C16B-C9F2-E762-ECB7-642C4EAF5252}"/>
              </a:ext>
            </a:extLst>
          </p:cNvPr>
          <p:cNvGraphicFramePr>
            <a:graphicFrameLocks noGrp="1"/>
          </p:cNvGraphicFramePr>
          <p:nvPr>
            <p:extLst>
              <p:ext uri="{D42A27DB-BD31-4B8C-83A1-F6EECF244321}">
                <p14:modId xmlns:p14="http://schemas.microsoft.com/office/powerpoint/2010/main" val="1267294182"/>
              </p:ext>
            </p:extLst>
          </p:nvPr>
        </p:nvGraphicFramePr>
        <p:xfrm>
          <a:off x="233260" y="890269"/>
          <a:ext cx="11781530" cy="4883933"/>
        </p:xfrm>
        <a:graphic>
          <a:graphicData uri="http://schemas.openxmlformats.org/drawingml/2006/table">
            <a:tbl>
              <a:tblPr firstRow="1" bandRow="1"/>
              <a:tblGrid>
                <a:gridCol w="2555158">
                  <a:extLst>
                    <a:ext uri="{9D8B030D-6E8A-4147-A177-3AD203B41FA5}">
                      <a16:colId xmlns:a16="http://schemas.microsoft.com/office/drawing/2014/main" val="323033722"/>
                    </a:ext>
                  </a:extLst>
                </a:gridCol>
                <a:gridCol w="9226372">
                  <a:extLst>
                    <a:ext uri="{9D8B030D-6E8A-4147-A177-3AD203B41FA5}">
                      <a16:colId xmlns:a16="http://schemas.microsoft.com/office/drawing/2014/main" val="3757056140"/>
                    </a:ext>
                  </a:extLst>
                </a:gridCol>
              </a:tblGrid>
              <a:tr h="591035">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en-US" sz="1400">
                        <a:latin typeface="+mn-lt"/>
                      </a:endParaRPr>
                    </a:p>
                  </a:txBody>
                  <a:tcPr>
                    <a:lnL w="1270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96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defTabSz="699647" rtl="0" eaLnBrk="1" latinLnBrk="0" hangingPunct="1">
                        <a:lnSpc>
                          <a:spcPct val="107000"/>
                        </a:lnSpc>
                        <a:spcBef>
                          <a:spcPts val="0"/>
                        </a:spcBef>
                        <a:spcAft>
                          <a:spcPts val="0"/>
                        </a:spcAft>
                      </a:pPr>
                      <a:r>
                        <a:rPr lang="en-US" sz="1400" b="1" kern="1200">
                          <a:solidFill>
                            <a:schemeClr val="bg1"/>
                          </a:solidFill>
                          <a:effectLst/>
                          <a:latin typeface="+mn-lt"/>
                          <a:ea typeface="Verdana"/>
                          <a:cs typeface="Times New Roman"/>
                        </a:rPr>
                        <a:t>Interaction between MassHealth ACOs and FSP</a:t>
                      </a:r>
                    </a:p>
                    <a:p>
                      <a:pPr marL="0" marR="0" algn="ctr" rtl="0" eaLnBrk="1" latinLnBrk="0" hangingPunct="1">
                        <a:lnSpc>
                          <a:spcPct val="107000"/>
                        </a:lnSpc>
                        <a:spcBef>
                          <a:spcPts val="0"/>
                        </a:spcBef>
                        <a:spcAft>
                          <a:spcPts val="0"/>
                        </a:spcAft>
                      </a:pPr>
                      <a:r>
                        <a:rPr lang="en-US" sz="1400" b="1" i="1" kern="1200">
                          <a:solidFill>
                            <a:schemeClr val="bg1"/>
                          </a:solidFill>
                          <a:effectLst/>
                          <a:latin typeface="+mn-lt"/>
                          <a:ea typeface="Verdana"/>
                          <a:cs typeface="Times New Roman"/>
                        </a:rPr>
                        <a:t>Current State (pre-2025)</a:t>
                      </a:r>
                    </a:p>
                  </a:txBody>
                  <a:tcPr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96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2509580258"/>
                  </a:ext>
                </a:extLst>
              </a:tr>
              <a:tr h="95388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b="1" kern="1200">
                          <a:solidFill>
                            <a:schemeClr val="dk1"/>
                          </a:solidFill>
                          <a:effectLst/>
                          <a:latin typeface="+mn-lt"/>
                          <a:ea typeface="Verdana"/>
                          <a:cs typeface="Times New Roman"/>
                        </a:rPr>
                        <a:t>Service</a:t>
                      </a:r>
                      <a:r>
                        <a:rPr lang="en-US" sz="1400" b="1" kern="1200">
                          <a:solidFill>
                            <a:srgbClr val="FF0000"/>
                          </a:solidFill>
                          <a:effectLst/>
                          <a:latin typeface="+mn-lt"/>
                          <a:ea typeface="Verdana"/>
                          <a:cs typeface="Times New Roman"/>
                        </a:rPr>
                        <a:t> </a:t>
                      </a:r>
                      <a:r>
                        <a:rPr lang="en-US" sz="1400" b="1" kern="1200">
                          <a:solidFill>
                            <a:schemeClr val="dk1"/>
                          </a:solidFill>
                          <a:effectLst/>
                          <a:latin typeface="+mn-lt"/>
                          <a:ea typeface="Verdana"/>
                          <a:cs typeface="Times New Roman"/>
                        </a:rPr>
                        <a:t>Providers</a:t>
                      </a:r>
                      <a:endParaRPr lang="en-US" sz="1400" b="1" strike="sngStrike" kern="1200">
                        <a:solidFill>
                          <a:srgbClr val="FF0000"/>
                        </a:solidFill>
                        <a:effectLst/>
                        <a:latin typeface="+mn-lt"/>
                        <a:ea typeface="Verdana"/>
                        <a:cs typeface="Times New Roman"/>
                      </a:endParaRPr>
                    </a:p>
                  </a:txBody>
                  <a:tcPr anchor="ctr">
                    <a:lnL w="12700" cap="flat" cmpd="sng" algn="ctr">
                      <a:solidFill>
                        <a:srgbClr val="002960"/>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rgbClr val="002960"/>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noProof="0">
                          <a:solidFill>
                            <a:schemeClr val="tx1"/>
                          </a:solidFill>
                          <a:latin typeface="+mn-lt"/>
                        </a:rPr>
                        <a:t>SSOs contract with ACOs as material subcontractors.</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noProof="0">
                          <a:solidFill>
                            <a:schemeClr val="tx1"/>
                          </a:solidFill>
                          <a:latin typeface="+mn-lt"/>
                        </a:rPr>
                        <a:t>SSOs do not enroll or contract directly with MassHealth.</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noProof="0">
                          <a:solidFill>
                            <a:schemeClr val="tx1"/>
                          </a:solidFill>
                          <a:latin typeface="+mn-lt"/>
                        </a:rPr>
                        <a:t>SSOs must meet various MassHealth and ACO requirements to offer Flexible Services.</a:t>
                      </a:r>
                    </a:p>
                  </a:txBody>
                  <a:tcPr anchor="ctr">
                    <a:lnL w="3175" cap="flat" cmpd="sng" algn="ctr">
                      <a:solidFill>
                        <a:schemeClr val="tx1"/>
                      </a:solidFill>
                      <a:prstDash val="solid"/>
                      <a:round/>
                      <a:headEnd type="none" w="med" len="med"/>
                      <a:tailEnd type="none" w="med" len="med"/>
                    </a:lnL>
                    <a:lnR w="12700" cap="flat" cmpd="sng" algn="ctr">
                      <a:solidFill>
                        <a:srgbClr val="002960"/>
                      </a:solidFill>
                      <a:prstDash val="solid"/>
                      <a:round/>
                      <a:headEnd type="none" w="med" len="med"/>
                      <a:tailEnd type="none" w="med" len="med"/>
                    </a:lnR>
                    <a:lnT w="12700" cap="flat" cmpd="sng" algn="ctr">
                      <a:solidFill>
                        <a:srgbClr val="002960"/>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2944264"/>
                  </a:ext>
                </a:extLst>
              </a:tr>
              <a:tr h="695764">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b="1" kern="1200">
                          <a:solidFill>
                            <a:schemeClr val="dk1"/>
                          </a:solidFill>
                          <a:effectLst/>
                          <a:latin typeface="+mn-lt"/>
                          <a:ea typeface="Verdana"/>
                          <a:cs typeface="Times New Roman"/>
                        </a:rPr>
                        <a:t>Data/Claims Submission</a:t>
                      </a:r>
                    </a:p>
                  </a:txBody>
                  <a:tcPr anchor="ctr">
                    <a:lnL w="12700" cap="flat" cmpd="sng" algn="ctr">
                      <a:solidFill>
                        <a:srgbClr val="002960"/>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kern="1200" noProof="0">
                          <a:solidFill>
                            <a:schemeClr val="tx1"/>
                          </a:solidFill>
                          <a:latin typeface="+mn-lt"/>
                          <a:ea typeface="+mn-ea"/>
                          <a:cs typeface="+mn-cs"/>
                        </a:rPr>
                        <a:t>SSOs provide ACOs data on members served and services provided.</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kern="1200" noProof="0">
                          <a:solidFill>
                            <a:schemeClr val="tx1"/>
                          </a:solidFill>
                          <a:latin typeface="+mn-lt"/>
                          <a:ea typeface="+mn-ea"/>
                          <a:cs typeface="+mn-cs"/>
                        </a:rPr>
                        <a:t>ACOs submit data to MassHealth on Excel spreadsheets through OnBase (document management platform). </a:t>
                      </a:r>
                    </a:p>
                  </a:txBody>
                  <a:tcPr anchor="ctr">
                    <a:lnL w="3175" cap="flat" cmpd="sng" algn="ctr">
                      <a:solidFill>
                        <a:schemeClr val="tx1"/>
                      </a:solidFill>
                      <a:prstDash val="solid"/>
                      <a:round/>
                      <a:headEnd type="none" w="med" len="med"/>
                      <a:tailEnd type="none" w="med" len="med"/>
                    </a:lnL>
                    <a:lnR w="12700" cap="flat" cmpd="sng" algn="ctr">
                      <a:solidFill>
                        <a:srgbClr val="002960"/>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6335251"/>
                  </a:ext>
                </a:extLst>
              </a:tr>
              <a:tr h="695764">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b="1" kern="1200">
                          <a:solidFill>
                            <a:schemeClr val="dk1"/>
                          </a:solidFill>
                          <a:effectLst/>
                          <a:latin typeface="+mn-lt"/>
                          <a:ea typeface="Verdana"/>
                          <a:cs typeface="Times New Roman"/>
                        </a:rPr>
                        <a:t>Network Adequacy Requirements</a:t>
                      </a:r>
                    </a:p>
                  </a:txBody>
                  <a:tcPr anchor="ctr">
                    <a:lnL w="12700" cap="flat" cmpd="sng" algn="ctr">
                      <a:solidFill>
                        <a:srgbClr val="002960"/>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indent="-171450" algn="l">
                        <a:spcBef>
                          <a:spcPts val="200"/>
                        </a:spcBef>
                        <a:spcAft>
                          <a:spcPts val="200"/>
                        </a:spcAft>
                        <a:buFont typeface="Arial" panose="020B0604020202020204" pitchFamily="34" charset="0"/>
                        <a:buChar char="•"/>
                      </a:pPr>
                      <a:r>
                        <a:rPr lang="en-US" sz="1400" i="0">
                          <a:solidFill>
                            <a:schemeClr val="tx1"/>
                          </a:solidFill>
                          <a:latin typeface="+mn-lt"/>
                        </a:rPr>
                        <a:t>ACOs choose which services to offer and where. </a:t>
                      </a:r>
                    </a:p>
                    <a:p>
                      <a:pPr marL="171450" indent="-171450" algn="l">
                        <a:spcBef>
                          <a:spcPts val="200"/>
                        </a:spcBef>
                        <a:spcAft>
                          <a:spcPts val="200"/>
                        </a:spcAft>
                        <a:buFont typeface="Arial" panose="020B0604020202020204" pitchFamily="34" charset="0"/>
                        <a:buChar char="•"/>
                      </a:pPr>
                      <a:r>
                        <a:rPr lang="en-US" sz="1400" i="0" kern="1200">
                          <a:solidFill>
                            <a:schemeClr val="tx1"/>
                          </a:solidFill>
                          <a:latin typeface="+mn-lt"/>
                          <a:ea typeface="+mn-ea"/>
                          <a:cs typeface="+mn-cs"/>
                        </a:rPr>
                        <a:t>No minimum coverage or provider contracting requirement for ACOs</a:t>
                      </a:r>
                    </a:p>
                  </a:txBody>
                  <a:tcPr anchor="ctr">
                    <a:lnL w="3175" cap="flat" cmpd="sng" algn="ctr">
                      <a:solidFill>
                        <a:schemeClr val="tx1"/>
                      </a:solidFill>
                      <a:prstDash val="solid"/>
                      <a:round/>
                      <a:headEnd type="none" w="med" len="med"/>
                      <a:tailEnd type="none" w="med" len="med"/>
                    </a:lnL>
                    <a:lnR w="12700" cap="flat" cmpd="sng" algn="ctr">
                      <a:solidFill>
                        <a:srgbClr val="002960"/>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1700668"/>
                  </a:ext>
                </a:extLst>
              </a:tr>
              <a:tr h="695764">
                <a:tc>
                  <a:txBody>
                    <a:bodyPr/>
                    <a:lstStyle/>
                    <a:p>
                      <a:pPr algn="l"/>
                      <a:r>
                        <a:rPr lang="en-US" sz="1400" b="1" kern="1200">
                          <a:solidFill>
                            <a:schemeClr val="dk1"/>
                          </a:solidFill>
                          <a:effectLst/>
                          <a:latin typeface="+mn-lt"/>
                          <a:ea typeface="Verdana"/>
                          <a:cs typeface="Times New Roman"/>
                        </a:rPr>
                        <a:t>Payment Arrangements</a:t>
                      </a:r>
                      <a:endParaRPr lang="en-US" sz="1400" b="1" strike="sngStrike" kern="1200">
                        <a:solidFill>
                          <a:schemeClr val="dk1"/>
                        </a:solidFill>
                        <a:effectLst/>
                        <a:latin typeface="+mn-lt"/>
                        <a:ea typeface="Verdana"/>
                        <a:cs typeface="Times New Roman"/>
                      </a:endParaRPr>
                    </a:p>
                  </a:txBody>
                  <a:tcPr anchor="ctr">
                    <a:lnL w="12700" cap="flat" cmpd="sng" algn="ctr">
                      <a:solidFill>
                        <a:srgbClr val="002960"/>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rgbClr val="002960"/>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172720" marR="0" lvl="0" indent="-172720" algn="l">
                        <a:lnSpc>
                          <a:spcPct val="107000"/>
                        </a:lnSpc>
                        <a:spcBef>
                          <a:spcPts val="200"/>
                        </a:spcBef>
                        <a:spcAft>
                          <a:spcPts val="200"/>
                        </a:spcAft>
                        <a:buFont typeface="Arial" panose="020B0604020202020204" pitchFamily="34" charset="0"/>
                        <a:buChar char="•"/>
                      </a:pPr>
                      <a:r>
                        <a:rPr kumimoji="0" lang="en-US" sz="1400" b="0" i="0" u="none" strike="noStrike" kern="1200" cap="none" spc="0" normalizeH="0" baseline="0" noProof="0">
                          <a:ln>
                            <a:noFill/>
                          </a:ln>
                          <a:solidFill>
                            <a:srgbClr val="000000"/>
                          </a:solidFill>
                          <a:effectLst/>
                          <a:uLnTx/>
                          <a:uFillTx/>
                          <a:latin typeface="+mn-lt"/>
                          <a:ea typeface="+mn-ea"/>
                          <a:cs typeface="+mn-cs"/>
                        </a:rPr>
                        <a:t>ACOs and SSOs determine payment arrangements and amounts.</a:t>
                      </a:r>
                    </a:p>
                    <a:p>
                      <a:pPr marL="172720" marR="0" lvl="0" indent="-172720" algn="l">
                        <a:lnSpc>
                          <a:spcPct val="107000"/>
                        </a:lnSpc>
                        <a:spcBef>
                          <a:spcPts val="200"/>
                        </a:spcBef>
                        <a:spcAft>
                          <a:spcPts val="200"/>
                        </a:spcAft>
                        <a:buFont typeface="Arial" panose="020B0604020202020204" pitchFamily="34" charset="0"/>
                        <a:buChar char="•"/>
                      </a:pPr>
                      <a:r>
                        <a:rPr kumimoji="0" lang="en-US" sz="1400" b="0" i="0" u="none" strike="noStrike" kern="1200" cap="none" spc="0" normalizeH="0" baseline="0" noProof="0">
                          <a:ln>
                            <a:noFill/>
                          </a:ln>
                          <a:solidFill>
                            <a:srgbClr val="000000"/>
                          </a:solidFill>
                          <a:effectLst/>
                          <a:uLnTx/>
                          <a:uFillTx/>
                          <a:latin typeface="+mn-lt"/>
                          <a:ea typeface="+mn-ea"/>
                          <a:cs typeface="+mn-cs"/>
                        </a:rPr>
                        <a:t>Payment arrangements may include prospective lump sum, </a:t>
                      </a:r>
                      <a:r>
                        <a:rPr kumimoji="0" lang="en-US" sz="1400" b="0" i="0" u="none" strike="noStrike" kern="1200" cap="none" spc="0" normalizeH="0" baseline="0" noProof="0">
                          <a:ln>
                            <a:noFill/>
                          </a:ln>
                          <a:solidFill>
                            <a:schemeClr val="tx1"/>
                          </a:solidFill>
                          <a:effectLst/>
                          <a:uLnTx/>
                          <a:uFillTx/>
                          <a:latin typeface="+mn-lt"/>
                          <a:ea typeface="+mn-ea"/>
                          <a:cs typeface="+mn-cs"/>
                        </a:rPr>
                        <a:t>fee for service, or bundled </a:t>
                      </a:r>
                      <a:r>
                        <a:rPr kumimoji="0" lang="en-US" sz="1400" b="0" i="0" u="none" strike="noStrike" kern="1200" cap="none" spc="0" normalizeH="0" baseline="0" noProof="0">
                          <a:ln>
                            <a:noFill/>
                          </a:ln>
                          <a:solidFill>
                            <a:srgbClr val="000000"/>
                          </a:solidFill>
                          <a:effectLst/>
                          <a:uLnTx/>
                          <a:uFillTx/>
                          <a:latin typeface="+mn-lt"/>
                          <a:ea typeface="+mn-ea"/>
                          <a:cs typeface="+mn-cs"/>
                        </a:rPr>
                        <a:t>payments.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000000"/>
                          </a:solidFill>
                          <a:effectLst/>
                          <a:uLnTx/>
                          <a:uFillTx/>
                          <a:latin typeface="+mn-lt"/>
                          <a:ea typeface="+mn-ea"/>
                          <a:cs typeface="+mn-cs"/>
                        </a:rPr>
                        <a:t>MassHealth provides Flexible Services funding to ACPPs and PCACOs in a grant-like manner. For </a:t>
                      </a:r>
                      <a:r>
                        <a:rPr kumimoji="0" lang="en-US" sz="1400" b="0" i="0" u="none" strike="noStrike" kern="1200" cap="none" spc="0" normalizeH="0" baseline="0" noProof="0">
                          <a:ln>
                            <a:noFill/>
                          </a:ln>
                          <a:solidFill>
                            <a:schemeClr val="tx1"/>
                          </a:solidFill>
                          <a:effectLst/>
                          <a:uLnTx/>
                          <a:uFillTx/>
                          <a:latin typeface="+mn-lt"/>
                          <a:ea typeface="+mn-ea"/>
                          <a:cs typeface="+mn-cs"/>
                        </a:rPr>
                        <a:t>fee for service </a:t>
                      </a:r>
                      <a:r>
                        <a:rPr kumimoji="0" lang="en-US" sz="1400" b="0" i="0" u="none" strike="noStrike" kern="1200" cap="none" spc="0" normalizeH="0" baseline="0" noProof="0">
                          <a:ln>
                            <a:noFill/>
                          </a:ln>
                          <a:solidFill>
                            <a:srgbClr val="000000"/>
                          </a:solidFill>
                          <a:effectLst/>
                          <a:uLnTx/>
                          <a:uFillTx/>
                          <a:latin typeface="+mn-lt"/>
                          <a:ea typeface="+mn-ea"/>
                          <a:cs typeface="+mn-cs"/>
                        </a:rPr>
                        <a:t>payments made by ACOs to SSOs:</a:t>
                      </a:r>
                    </a:p>
                    <a:p>
                      <a:pPr marL="685800" marR="0" lvl="1" indent="-228600" algn="l">
                        <a:lnSpc>
                          <a:spcPct val="107000"/>
                        </a:lnSpc>
                        <a:spcBef>
                          <a:spcPts val="0"/>
                        </a:spcBef>
                        <a:spcAft>
                          <a:spcPts val="0"/>
                        </a:spcAft>
                        <a:buFont typeface="+mj-lt"/>
                        <a:buAutoNum type="arabicPeriod"/>
                      </a:pPr>
                      <a:r>
                        <a:rPr lang="en-US" sz="1400" b="0" kern="1200">
                          <a:solidFill>
                            <a:schemeClr val="tx1"/>
                          </a:solidFill>
                          <a:effectLst/>
                          <a:latin typeface="+mn-lt"/>
                          <a:ea typeface="+mn-ea"/>
                          <a:cs typeface="+mn-cs"/>
                        </a:rPr>
                        <a:t>SSOs </a:t>
                      </a:r>
                      <a:r>
                        <a:rPr lang="en-US" sz="1400" b="1" kern="1200">
                          <a:solidFill>
                            <a:schemeClr val="tx1"/>
                          </a:solidFill>
                          <a:effectLst/>
                          <a:latin typeface="+mn-lt"/>
                          <a:ea typeface="+mn-ea"/>
                          <a:cs typeface="+mn-cs"/>
                        </a:rPr>
                        <a:t>submit invoices </a:t>
                      </a:r>
                      <a:r>
                        <a:rPr lang="en-US" sz="1400" b="0" kern="1200">
                          <a:solidFill>
                            <a:schemeClr val="tx1"/>
                          </a:solidFill>
                          <a:effectLst/>
                          <a:latin typeface="+mn-lt"/>
                          <a:ea typeface="+mn-ea"/>
                          <a:cs typeface="+mn-cs"/>
                        </a:rPr>
                        <a:t>to ACOs.</a:t>
                      </a:r>
                    </a:p>
                    <a:p>
                      <a:pPr marL="685800" marR="0" lvl="1" indent="-228600" algn="l" defTabSz="914400" rtl="0" eaLnBrk="1" fontAlgn="auto" latinLnBrk="0" hangingPunct="1">
                        <a:lnSpc>
                          <a:spcPct val="107000"/>
                        </a:lnSpc>
                        <a:spcBef>
                          <a:spcPts val="0"/>
                        </a:spcBef>
                        <a:spcAft>
                          <a:spcPts val="0"/>
                        </a:spcAft>
                        <a:buClrTx/>
                        <a:buSzTx/>
                        <a:buFont typeface="+mj-lt"/>
                        <a:buAutoNum type="arabicPeriod"/>
                        <a:tabLst/>
                        <a:defRPr/>
                      </a:pPr>
                      <a:r>
                        <a:rPr lang="en-US" sz="1400" b="0" kern="1200">
                          <a:solidFill>
                            <a:schemeClr val="tx1"/>
                          </a:solidFill>
                          <a:effectLst/>
                          <a:latin typeface="+mn-lt"/>
                          <a:ea typeface="+mn-ea"/>
                          <a:cs typeface="+mn-cs"/>
                        </a:rPr>
                        <a:t>ACOs pay SSOs </a:t>
                      </a:r>
                      <a:r>
                        <a:rPr lang="en-US" sz="1400" b="1" kern="1200">
                          <a:solidFill>
                            <a:schemeClr val="tx1"/>
                          </a:solidFill>
                          <a:effectLst/>
                          <a:latin typeface="+mn-lt"/>
                          <a:ea typeface="+mn-ea"/>
                          <a:cs typeface="+mn-cs"/>
                        </a:rPr>
                        <a:t>invoice-based payments </a:t>
                      </a:r>
                      <a:r>
                        <a:rPr lang="en-US" sz="1400" b="0" kern="1200">
                          <a:solidFill>
                            <a:schemeClr val="tx1"/>
                          </a:solidFill>
                          <a:effectLst/>
                          <a:latin typeface="+mn-lt"/>
                          <a:ea typeface="+mn-ea"/>
                          <a:cs typeface="+mn-cs"/>
                        </a:rPr>
                        <a:t>from the ACOs’ yearly funding allocations received from MassHealth.</a:t>
                      </a:r>
                    </a:p>
                    <a:p>
                      <a:pPr marL="685800" marR="0" lvl="1" indent="-228600" algn="l">
                        <a:lnSpc>
                          <a:spcPct val="107000"/>
                        </a:lnSpc>
                        <a:spcBef>
                          <a:spcPts val="0"/>
                        </a:spcBef>
                        <a:spcAft>
                          <a:spcPts val="0"/>
                        </a:spcAft>
                        <a:buFont typeface="+mj-lt"/>
                        <a:buAutoNum type="arabicPeriod"/>
                      </a:pPr>
                      <a:r>
                        <a:rPr lang="en-US" sz="1400" b="0" kern="1200">
                          <a:solidFill>
                            <a:schemeClr val="tx1"/>
                          </a:solidFill>
                          <a:effectLst/>
                          <a:latin typeface="+mn-lt"/>
                          <a:ea typeface="+mn-ea"/>
                          <a:cs typeface="+mn-cs"/>
                        </a:rPr>
                        <a:t>ACOs submit expenditure data to MassHealth.</a:t>
                      </a:r>
                    </a:p>
                  </a:txBody>
                  <a:tcPr anchor="ctr">
                    <a:lnL w="3175" cap="flat" cmpd="sng" algn="ctr">
                      <a:solidFill>
                        <a:schemeClr val="tx1"/>
                      </a:solidFill>
                      <a:prstDash val="solid"/>
                      <a:round/>
                      <a:headEnd type="none" w="med" len="med"/>
                      <a:tailEnd type="none" w="med" len="med"/>
                    </a:lnL>
                    <a:lnR w="12700" cap="flat" cmpd="sng" algn="ctr">
                      <a:solidFill>
                        <a:srgbClr val="002960"/>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rgbClr val="0029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0003072"/>
                  </a:ext>
                </a:extLst>
              </a:tr>
            </a:tbl>
          </a:graphicData>
        </a:graphic>
      </p:graphicFrame>
    </p:spTree>
    <p:extLst>
      <p:ext uri="{BB962C8B-B14F-4D97-AF65-F5344CB8AC3E}">
        <p14:creationId xmlns:p14="http://schemas.microsoft.com/office/powerpoint/2010/main" val="3909030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6" y="2596579"/>
            <a:ext cx="9867763" cy="502445"/>
          </a:xfrm>
        </p:spPr>
        <p:txBody>
          <a:bodyPr/>
          <a:lstStyle/>
          <a:p>
            <a:r>
              <a:rPr lang="en-US" b="1">
                <a:solidFill>
                  <a:srgbClr val="002960"/>
                </a:solidFill>
              </a:rPr>
              <a:t>How HRSN Services Fit Into Managed Care</a:t>
            </a:r>
          </a:p>
        </p:txBody>
      </p:sp>
    </p:spTree>
    <p:extLst>
      <p:ext uri="{BB962C8B-B14F-4D97-AF65-F5344CB8AC3E}">
        <p14:creationId xmlns:p14="http://schemas.microsoft.com/office/powerpoint/2010/main" val="2728635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0723735" cy="738664"/>
          </a:xfrm>
        </p:spPr>
        <p:txBody>
          <a:bodyPr/>
          <a:lstStyle/>
          <a:p>
            <a:r>
              <a:rPr lang="en-US" sz="2400"/>
              <a:t>FSP After Moving into ACO Managed Care Framework and Becoming HRSN Services</a:t>
            </a:r>
            <a:endParaRPr lang="en-US" sz="2400">
              <a:cs typeface="Arial"/>
            </a:endParaRPr>
          </a:p>
        </p:txBody>
      </p:sp>
      <p:graphicFrame>
        <p:nvGraphicFramePr>
          <p:cNvPr id="4" name="Table 3">
            <a:extLst>
              <a:ext uri="{FF2B5EF4-FFF2-40B4-BE49-F238E27FC236}">
                <a16:creationId xmlns:a16="http://schemas.microsoft.com/office/drawing/2014/main" id="{5570F22E-97AD-65FD-4840-92187CED67AA}"/>
              </a:ext>
            </a:extLst>
          </p:cNvPr>
          <p:cNvGraphicFramePr>
            <a:graphicFrameLocks noGrp="1"/>
          </p:cNvGraphicFramePr>
          <p:nvPr>
            <p:extLst>
              <p:ext uri="{D42A27DB-BD31-4B8C-83A1-F6EECF244321}">
                <p14:modId xmlns:p14="http://schemas.microsoft.com/office/powerpoint/2010/main" val="3208424117"/>
              </p:ext>
            </p:extLst>
          </p:nvPr>
        </p:nvGraphicFramePr>
        <p:xfrm>
          <a:off x="233260" y="942523"/>
          <a:ext cx="11781530" cy="5497615"/>
        </p:xfrm>
        <a:graphic>
          <a:graphicData uri="http://schemas.openxmlformats.org/drawingml/2006/table">
            <a:tbl>
              <a:tblPr firstRow="1" bandRow="1"/>
              <a:tblGrid>
                <a:gridCol w="1816585">
                  <a:extLst>
                    <a:ext uri="{9D8B030D-6E8A-4147-A177-3AD203B41FA5}">
                      <a16:colId xmlns:a16="http://schemas.microsoft.com/office/drawing/2014/main" val="323033722"/>
                    </a:ext>
                  </a:extLst>
                </a:gridCol>
                <a:gridCol w="9964945">
                  <a:extLst>
                    <a:ext uri="{9D8B030D-6E8A-4147-A177-3AD203B41FA5}">
                      <a16:colId xmlns:a16="http://schemas.microsoft.com/office/drawing/2014/main" val="1505474681"/>
                    </a:ext>
                  </a:extLst>
                </a:gridCol>
              </a:tblGrid>
              <a:tr h="773963">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en-US" sz="1400">
                        <a:latin typeface="+mn-lt"/>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14396B"/>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defTabSz="699647" rtl="0" eaLnBrk="1" latinLnBrk="0" hangingPunct="1">
                        <a:lnSpc>
                          <a:spcPct val="107000"/>
                        </a:lnSpc>
                        <a:spcBef>
                          <a:spcPts val="0"/>
                        </a:spcBef>
                        <a:spcAft>
                          <a:spcPts val="0"/>
                        </a:spcAft>
                      </a:pPr>
                      <a:r>
                        <a:rPr lang="en-US" sz="1400" b="1" kern="1200">
                          <a:solidFill>
                            <a:schemeClr val="bg1"/>
                          </a:solidFill>
                          <a:effectLst/>
                          <a:latin typeface="+mn-lt"/>
                          <a:ea typeface="Verdana"/>
                          <a:cs typeface="Times New Roman"/>
                        </a:rPr>
                        <a:t>Anticipated FSP After Moving into Managed Care (Subject to CMS Approval)</a:t>
                      </a:r>
                    </a:p>
                    <a:p>
                      <a:pPr marL="0" marR="0" algn="ctr" defTabSz="699647" rtl="0" eaLnBrk="1" latinLnBrk="0" hangingPunct="1">
                        <a:lnSpc>
                          <a:spcPct val="107000"/>
                        </a:lnSpc>
                        <a:spcBef>
                          <a:spcPts val="0"/>
                        </a:spcBef>
                        <a:spcAft>
                          <a:spcPts val="0"/>
                        </a:spcAft>
                      </a:pPr>
                      <a:r>
                        <a:rPr lang="en-US" sz="1400" b="1" i="1" kern="1200">
                          <a:solidFill>
                            <a:schemeClr val="bg1"/>
                          </a:solidFill>
                          <a:effectLst/>
                          <a:latin typeface="+mn-lt"/>
                          <a:ea typeface="Verdana"/>
                          <a:cs typeface="Times New Roman"/>
                        </a:rPr>
                        <a:t>Starting January 2025</a:t>
                      </a:r>
                    </a:p>
                    <a:p>
                      <a:pPr marL="0" marR="0" algn="ctr" defTabSz="699647" rtl="0" eaLnBrk="1" latinLnBrk="0" hangingPunct="1">
                        <a:lnSpc>
                          <a:spcPct val="107000"/>
                        </a:lnSpc>
                        <a:spcBef>
                          <a:spcPts val="0"/>
                        </a:spcBef>
                        <a:spcAft>
                          <a:spcPts val="0"/>
                        </a:spcAft>
                      </a:pPr>
                      <a:r>
                        <a:rPr lang="en-US" sz="1400" b="1" i="1" kern="1200">
                          <a:solidFill>
                            <a:schemeClr val="bg1"/>
                          </a:solidFill>
                          <a:effectLst/>
                          <a:latin typeface="+mn-lt"/>
                          <a:ea typeface="Verdana"/>
                          <a:cs typeface="Times New Roman"/>
                        </a:rPr>
                        <a:t>Note: Specialized CSP will remain operationally the same for ACO and non-ACO population</a:t>
                      </a:r>
                    </a:p>
                  </a:txBody>
                  <a:tcPr anchor="ctr">
                    <a:lnL w="3175" cap="flat" cmpd="sng" algn="ctr">
                      <a:noFill/>
                      <a:prstDash val="solid"/>
                      <a:round/>
                      <a:headEnd type="none" w="med" len="med"/>
                      <a:tailEnd type="none" w="med" len="med"/>
                    </a:lnL>
                    <a:lnR w="12700" cap="flat" cmpd="sng" algn="ctr">
                      <a:solidFill>
                        <a:srgbClr val="14396B"/>
                      </a:solidFill>
                      <a:prstDash val="solid"/>
                      <a:round/>
                      <a:headEnd type="none" w="med" len="med"/>
                      <a:tailEnd type="none" w="med" len="med"/>
                    </a:lnR>
                    <a:lnT w="12700" cmpd="sng">
                      <a:solidFill>
                        <a:srgbClr val="FFFFFF"/>
                      </a:solid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2509580258"/>
                  </a:ext>
                </a:extLst>
              </a:tr>
              <a:tr h="180060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lvl="0" algn="l">
                        <a:buNone/>
                      </a:pPr>
                      <a:r>
                        <a:rPr lang="en-US" sz="1400" b="1" kern="1200">
                          <a:solidFill>
                            <a:schemeClr val="dk1"/>
                          </a:solidFill>
                          <a:effectLst/>
                          <a:latin typeface="+mn-lt"/>
                          <a:ea typeface="Verdana"/>
                          <a:cs typeface="Times New Roman"/>
                        </a:rPr>
                        <a:t>Service</a:t>
                      </a:r>
                      <a:r>
                        <a:rPr lang="en-US" sz="1400" b="1" kern="1200">
                          <a:solidFill>
                            <a:srgbClr val="FF0000"/>
                          </a:solidFill>
                          <a:effectLst/>
                          <a:latin typeface="+mn-lt"/>
                          <a:ea typeface="Verdana"/>
                          <a:cs typeface="Times New Roman"/>
                        </a:rPr>
                        <a:t> </a:t>
                      </a:r>
                      <a:r>
                        <a:rPr lang="en-US" sz="1400" b="1" kern="1200">
                          <a:solidFill>
                            <a:schemeClr val="dk1"/>
                          </a:solidFill>
                          <a:effectLst/>
                          <a:latin typeface="+mn-lt"/>
                          <a:ea typeface="Verdana"/>
                          <a:cs typeface="Times New Roman"/>
                        </a:rPr>
                        <a:t>Providers </a:t>
                      </a:r>
                      <a:endParaRPr lang="en-US" sz="1400" b="1" strike="sngStrike" kern="1200">
                        <a:solidFill>
                          <a:srgbClr val="FF0000"/>
                        </a:solidFill>
                        <a:effectLst/>
                        <a:latin typeface="+mn-lt"/>
                        <a:ea typeface="Verdana"/>
                        <a:cs typeface="Times New Roman"/>
                      </a:endParaRPr>
                    </a:p>
                  </a:txBody>
                  <a:tcPr anchor="ctr">
                    <a:lnL w="12700" cap="flat" cmpd="sng" algn="ctr">
                      <a:solidFill>
                        <a:srgbClr val="14396B"/>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rgbClr val="14396B"/>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kumimoji="0" lang="en-US" sz="1400" b="0" i="0" u="none" strike="noStrike" kern="1200" cap="none" spc="0" normalizeH="0" baseline="0" noProof="0">
                          <a:ln>
                            <a:noFill/>
                          </a:ln>
                          <a:solidFill>
                            <a:srgbClr val="000000"/>
                          </a:solidFill>
                          <a:effectLst/>
                          <a:uLnTx/>
                          <a:uFillTx/>
                          <a:latin typeface="+mn-lt"/>
                          <a:ea typeface="+mn-ea"/>
                          <a:cs typeface="+mn-cs"/>
                        </a:rPr>
                        <a:t>SSOs become HRSN Providers.</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kumimoji="0" lang="en-US" sz="1400" b="0" i="0" u="none" strike="noStrike" kern="1200" cap="none" spc="0" normalizeH="0" baseline="0" noProof="0">
                          <a:ln>
                            <a:noFill/>
                          </a:ln>
                          <a:solidFill>
                            <a:srgbClr val="000000"/>
                          </a:solidFill>
                          <a:effectLst/>
                          <a:uLnTx/>
                          <a:uFillTx/>
                          <a:latin typeface="+mn-lt"/>
                          <a:ea typeface="+mn-ea"/>
                          <a:cs typeface="+mn-cs"/>
                        </a:rPr>
                        <a:t>HRSN Providers </a:t>
                      </a:r>
                      <a:r>
                        <a:rPr kumimoji="0" lang="en-US" sz="1400" b="1" i="0" u="none" strike="noStrike" kern="1200" cap="none" spc="0" normalizeH="0" baseline="0" noProof="0">
                          <a:ln>
                            <a:noFill/>
                          </a:ln>
                          <a:solidFill>
                            <a:srgbClr val="000000"/>
                          </a:solidFill>
                          <a:effectLst/>
                          <a:uLnTx/>
                          <a:uFillTx/>
                          <a:latin typeface="+mn-lt"/>
                          <a:ea typeface="+mn-ea"/>
                          <a:cs typeface="+mn-cs"/>
                        </a:rPr>
                        <a:t>will enroll </a:t>
                      </a:r>
                      <a:r>
                        <a:rPr kumimoji="0" lang="en-US" sz="1400" b="0" i="0" u="none" strike="noStrike" kern="1200" cap="none" spc="0" normalizeH="0" baseline="0" noProof="0">
                          <a:ln>
                            <a:noFill/>
                          </a:ln>
                          <a:solidFill>
                            <a:srgbClr val="000000"/>
                          </a:solidFill>
                          <a:effectLst/>
                          <a:uLnTx/>
                          <a:uFillTx/>
                          <a:latin typeface="+mn-lt"/>
                          <a:ea typeface="+mn-ea"/>
                          <a:cs typeface="+mn-cs"/>
                        </a:rPr>
                        <a:t>with ACPPs and/or MBHP (administering services on behalf of PCACOs).</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kumimoji="0" lang="en-US" sz="1400" b="0" i="0" u="none" strike="noStrike" kern="1200" cap="none" spc="0" normalizeH="0" baseline="0" noProof="0">
                          <a:ln>
                            <a:noFill/>
                          </a:ln>
                          <a:solidFill>
                            <a:schemeClr val="tx1"/>
                          </a:solidFill>
                          <a:effectLst/>
                          <a:uLnTx/>
                          <a:uFillTx/>
                          <a:latin typeface="Arial"/>
                          <a:ea typeface="+mn-ea"/>
                          <a:cs typeface="+mn-cs"/>
                        </a:rPr>
                        <a:t>HRSN Providers </a:t>
                      </a:r>
                      <a:r>
                        <a:rPr lang="en-US" sz="1400" b="0" i="0" u="none" strike="noStrike" kern="1200" cap="none" spc="0" normalizeH="0" baseline="0" noProof="0">
                          <a:ln>
                            <a:noFill/>
                          </a:ln>
                          <a:solidFill>
                            <a:schemeClr val="tx1"/>
                          </a:solidFill>
                          <a:effectLst/>
                          <a:uLnTx/>
                          <a:uFillTx/>
                          <a:latin typeface="Arial"/>
                          <a:ea typeface="+mn-ea"/>
                          <a:cs typeface="+mn-cs"/>
                        </a:rPr>
                        <a:t>are </a:t>
                      </a:r>
                      <a:r>
                        <a:rPr kumimoji="0" lang="en-US" sz="1400" b="0" i="0" u="none" strike="noStrike" kern="1200" cap="none" spc="0" normalizeH="0" baseline="0" noProof="0">
                          <a:ln>
                            <a:noFill/>
                          </a:ln>
                          <a:solidFill>
                            <a:schemeClr val="tx1"/>
                          </a:solidFill>
                          <a:effectLst/>
                          <a:uLnTx/>
                          <a:uFillTx/>
                          <a:latin typeface="Arial"/>
                          <a:ea typeface="+mn-ea"/>
                          <a:cs typeface="+mn-cs"/>
                        </a:rPr>
                        <a:t>not</a:t>
                      </a:r>
                      <a:r>
                        <a:rPr lang="en-US" sz="1400" b="0" i="0" u="none" strike="noStrike" kern="1200" cap="none" spc="0" normalizeH="0" baseline="0" noProof="0">
                          <a:ln>
                            <a:noFill/>
                          </a:ln>
                          <a:solidFill>
                            <a:schemeClr val="tx1"/>
                          </a:solidFill>
                          <a:effectLst/>
                          <a:uLnTx/>
                          <a:uFillTx/>
                          <a:latin typeface="Arial"/>
                          <a:ea typeface="+mn-ea"/>
                          <a:cs typeface="+mn-cs"/>
                        </a:rPr>
                        <a:t> required to</a:t>
                      </a:r>
                      <a:r>
                        <a:rPr kumimoji="0" lang="en-US" sz="1400" b="0" i="0" u="none" strike="noStrike" kern="1200" cap="none" spc="0" normalizeH="0" baseline="0" noProof="0">
                          <a:ln>
                            <a:noFill/>
                          </a:ln>
                          <a:solidFill>
                            <a:schemeClr val="tx1"/>
                          </a:solidFill>
                          <a:effectLst/>
                          <a:uLnTx/>
                          <a:uFillTx/>
                          <a:latin typeface="Arial"/>
                          <a:ea typeface="+mn-ea"/>
                          <a:cs typeface="+mn-cs"/>
                        </a:rPr>
                        <a:t> enroll </a:t>
                      </a:r>
                      <a:r>
                        <a:rPr lang="en-US" sz="1400" b="0" i="0" u="none" strike="noStrike" kern="1200" cap="none" spc="0" normalizeH="0" baseline="0" noProof="0">
                          <a:ln>
                            <a:noFill/>
                          </a:ln>
                          <a:solidFill>
                            <a:schemeClr val="tx1"/>
                          </a:solidFill>
                          <a:effectLst/>
                          <a:uLnTx/>
                          <a:uFillTx/>
                          <a:latin typeface="Arial"/>
                          <a:ea typeface="+mn-ea"/>
                          <a:cs typeface="+mn-cs"/>
                        </a:rPr>
                        <a:t>as FFS providers with</a:t>
                      </a:r>
                      <a:r>
                        <a:rPr kumimoji="0" lang="en-US" sz="1400" b="0" i="0" u="none" strike="noStrike" kern="1200" cap="none" spc="0" normalizeH="0" baseline="0" noProof="0">
                          <a:ln>
                            <a:noFill/>
                          </a:ln>
                          <a:solidFill>
                            <a:schemeClr val="tx1"/>
                          </a:solidFill>
                          <a:effectLst/>
                          <a:uLnTx/>
                          <a:uFillTx/>
                          <a:latin typeface="Arial"/>
                          <a:ea typeface="+mn-ea"/>
                          <a:cs typeface="+mn-cs"/>
                        </a:rPr>
                        <a:t> MassHealth</a:t>
                      </a:r>
                      <a:r>
                        <a:rPr lang="en-US" sz="1400" b="0" i="0" u="none" strike="noStrike" kern="1200" cap="none" spc="0" normalizeH="0" baseline="0" noProof="0">
                          <a:ln>
                            <a:noFill/>
                          </a:ln>
                          <a:solidFill>
                            <a:schemeClr val="tx1"/>
                          </a:solidFill>
                          <a:effectLst/>
                          <a:uLnTx/>
                          <a:uFillTx/>
                          <a:latin typeface="Arial"/>
                          <a:ea typeface="+mn-ea"/>
                          <a:cs typeface="+mn-cs"/>
                        </a:rPr>
                        <a:t> to participate in managed care</a:t>
                      </a:r>
                      <a:r>
                        <a:rPr kumimoji="0" lang="en-US" sz="1400" b="0" i="0" u="none" strike="noStrike" kern="1200" cap="none" spc="0" normalizeH="0" baseline="0" noProof="0">
                          <a:ln>
                            <a:noFill/>
                          </a:ln>
                          <a:solidFill>
                            <a:schemeClr val="tx1"/>
                          </a:solidFill>
                          <a:effectLst/>
                          <a:uLnTx/>
                          <a:uFillTx/>
                          <a:latin typeface="Arial"/>
                          <a:ea typeface="+mn-ea"/>
                          <a:cs typeface="+mn-cs"/>
                        </a:rPr>
                        <a:t> but </a:t>
                      </a:r>
                      <a:r>
                        <a:rPr lang="en-US" sz="1400" b="0" i="0" u="none" strike="noStrike" kern="1200" cap="none" spc="0" normalizeH="0" baseline="0" noProof="0">
                          <a:ln>
                            <a:noFill/>
                          </a:ln>
                          <a:solidFill>
                            <a:schemeClr val="tx1"/>
                          </a:solidFill>
                          <a:effectLst/>
                          <a:uLnTx/>
                          <a:uFillTx/>
                          <a:latin typeface="Arial"/>
                          <a:ea typeface="+mn-ea"/>
                          <a:cs typeface="+mn-cs"/>
                        </a:rPr>
                        <a:t>must be </a:t>
                      </a:r>
                      <a:r>
                        <a:rPr kumimoji="0" lang="en-US" sz="1400" b="0" i="0" u="none" strike="noStrike" kern="1200" cap="none" spc="0" normalizeH="0" baseline="0" noProof="0">
                          <a:ln>
                            <a:noFill/>
                          </a:ln>
                          <a:solidFill>
                            <a:schemeClr val="tx1"/>
                          </a:solidFill>
                          <a:effectLst/>
                          <a:uLnTx/>
                          <a:uFillTx/>
                          <a:latin typeface="Arial"/>
                          <a:ea typeface="+mn-ea"/>
                          <a:cs typeface="+mn-cs"/>
                        </a:rPr>
                        <a:t>“known” to MassHealth</a:t>
                      </a:r>
                      <a:r>
                        <a:rPr lang="en-US" sz="1400" b="0" i="0" u="none" strike="noStrike" kern="1200" cap="none" spc="0" normalizeH="0" baseline="0" noProof="0">
                          <a:ln>
                            <a:noFill/>
                          </a:ln>
                          <a:solidFill>
                            <a:schemeClr val="tx1"/>
                          </a:solidFill>
                          <a:effectLst/>
                          <a:uLnTx/>
                          <a:uFillTx/>
                          <a:latin typeface="Arial"/>
                          <a:ea typeface="+mn-ea"/>
                          <a:cs typeface="+mn-cs"/>
                        </a:rPr>
                        <a:t> through a MassHealth-determined process</a:t>
                      </a:r>
                      <a:r>
                        <a:rPr kumimoji="0" lang="en-US" sz="1400" b="0" i="0" u="none" strike="noStrike" kern="1200" cap="none" spc="0" normalizeH="0" baseline="0" noProof="0">
                          <a:ln>
                            <a:noFill/>
                          </a:ln>
                          <a:solidFill>
                            <a:schemeClr val="tx1"/>
                          </a:solidFill>
                          <a:effectLst/>
                          <a:uLnTx/>
                          <a:uFillTx/>
                          <a:latin typeface="Arial"/>
                          <a:ea typeface="+mn-ea"/>
                          <a:cs typeface="+mn-cs"/>
                        </a:rPr>
                        <a:t>.</a:t>
                      </a:r>
                      <a:endParaRPr kumimoji="0" lang="en-US" sz="1400" b="0" i="0" u="none" strike="noStrike" kern="1200" cap="none" spc="0" normalizeH="0" baseline="0" noProof="0">
                        <a:ln>
                          <a:noFill/>
                        </a:ln>
                        <a:solidFill>
                          <a:schemeClr val="tx1"/>
                        </a:solidFill>
                        <a:effectLst/>
                        <a:uLnTx/>
                        <a:uFillTx/>
                        <a:latin typeface="+mn-lt"/>
                        <a:ea typeface="+mn-ea"/>
                        <a:cs typeface="+mn-cs"/>
                      </a:endParaRP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kumimoji="0" lang="en-US" sz="1400" b="0" i="0" u="none" strike="noStrike" kern="1200" cap="none" spc="0" normalizeH="0" baseline="0" noProof="0">
                          <a:ln>
                            <a:noFill/>
                          </a:ln>
                          <a:solidFill>
                            <a:srgbClr val="000000"/>
                          </a:solidFill>
                          <a:effectLst/>
                          <a:uLnTx/>
                          <a:uFillTx/>
                          <a:latin typeface="+mn-lt"/>
                          <a:ea typeface="+mn-ea"/>
                          <a:cs typeface="+mn-cs"/>
                        </a:rPr>
                        <a:t>HRSN Providers must meet various MassHealth, ACO, and MBHP requirements to offer services.</a:t>
                      </a:r>
                    </a:p>
                  </a:txBody>
                  <a:tcPr anchor="ctr">
                    <a:lnL w="3175" cap="flat" cmpd="sng" algn="ctr">
                      <a:solidFill>
                        <a:schemeClr val="tx1"/>
                      </a:solidFill>
                      <a:prstDash val="solid"/>
                      <a:round/>
                      <a:headEnd type="none" w="med" len="med"/>
                      <a:tailEnd type="none" w="med" len="med"/>
                    </a:lnL>
                    <a:lnR w="12700" cap="flat" cmpd="sng" algn="ctr">
                      <a:solidFill>
                        <a:srgbClr val="14396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2944264"/>
                  </a:ext>
                </a:extLst>
              </a:tr>
              <a:tr h="88703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lvl="0" algn="l">
                        <a:buNone/>
                      </a:pPr>
                      <a:r>
                        <a:rPr lang="en-US" sz="1400" b="1" kern="1200">
                          <a:solidFill>
                            <a:schemeClr val="dk1"/>
                          </a:solidFill>
                          <a:effectLst/>
                          <a:latin typeface="+mn-lt"/>
                          <a:ea typeface="Verdana"/>
                          <a:cs typeface="Times New Roman"/>
                        </a:rPr>
                        <a:t>Data/Claims Submission</a:t>
                      </a:r>
                      <a:endParaRPr lang="en-US"/>
                    </a:p>
                  </a:txBody>
                  <a:tcPr anchor="ctr">
                    <a:lnL w="12700" cap="flat" cmpd="sng" algn="ctr">
                      <a:solidFill>
                        <a:srgbClr val="14396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kern="1200" noProof="0">
                          <a:solidFill>
                            <a:schemeClr val="tx1"/>
                          </a:solidFill>
                          <a:latin typeface="+mn-lt"/>
                          <a:ea typeface="+mn-ea"/>
                          <a:cs typeface="+mn-cs"/>
                        </a:rPr>
                        <a:t>HRSN Providers submit claims to ACPPs and MBHP.  ACPPs and MBHP submit claims data as “encounters” to MassHealth.</a:t>
                      </a:r>
                    </a:p>
                  </a:txBody>
                  <a:tcPr anchor="ctr">
                    <a:lnL w="3175" cap="flat" cmpd="sng" algn="ctr">
                      <a:solidFill>
                        <a:schemeClr val="tx1"/>
                      </a:solidFill>
                      <a:prstDash val="solid"/>
                      <a:round/>
                      <a:headEnd type="none" w="med" len="med"/>
                      <a:tailEnd type="none" w="med" len="med"/>
                    </a:lnL>
                    <a:lnR w="12700" cap="flat" cmpd="sng" algn="ctr">
                      <a:solidFill>
                        <a:srgbClr val="14396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6335251"/>
                  </a:ext>
                </a:extLst>
              </a:tr>
              <a:tr h="702234">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b="1" kern="1200">
                          <a:solidFill>
                            <a:schemeClr val="dk1"/>
                          </a:solidFill>
                          <a:effectLst/>
                          <a:latin typeface="+mn-lt"/>
                          <a:ea typeface="Verdana"/>
                          <a:cs typeface="Times New Roman"/>
                        </a:rPr>
                        <a:t>Network Adequacy Requirements</a:t>
                      </a:r>
                    </a:p>
                  </a:txBody>
                  <a:tcPr anchor="ctr">
                    <a:lnL w="12700" cap="flat" cmpd="sng" algn="ctr">
                      <a:solidFill>
                        <a:srgbClr val="14396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1450" indent="-171450" algn="l">
                        <a:spcBef>
                          <a:spcPts val="200"/>
                        </a:spcBef>
                        <a:spcAft>
                          <a:spcPts val="200"/>
                        </a:spcAft>
                        <a:buFont typeface="Arial" panose="020B0604020202020204" pitchFamily="34" charset="0"/>
                        <a:buChar char="•"/>
                      </a:pPr>
                      <a:r>
                        <a:rPr lang="en-US" sz="1400" i="0" strike="noStrike" kern="1200">
                          <a:solidFill>
                            <a:schemeClr val="tx1"/>
                          </a:solidFill>
                          <a:latin typeface="Arial"/>
                          <a:ea typeface="+mn-ea"/>
                          <a:cs typeface="+mn-cs"/>
                        </a:rPr>
                        <a:t>ACOs must meet network adequacy requirements, as set forth by MassHealth, to ensure members have access to services and providers. </a:t>
                      </a:r>
                    </a:p>
                  </a:txBody>
                  <a:tcPr anchor="ctr">
                    <a:lnL w="3175" cap="flat" cmpd="sng" algn="ctr">
                      <a:solidFill>
                        <a:schemeClr val="tx1"/>
                      </a:solidFill>
                      <a:prstDash val="solid"/>
                      <a:round/>
                      <a:headEnd type="none" w="med" len="med"/>
                      <a:tailEnd type="none" w="med" len="med"/>
                    </a:lnL>
                    <a:lnR w="12700" cap="flat" cmpd="sng" algn="ctr">
                      <a:solidFill>
                        <a:srgbClr val="14396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1700668"/>
                  </a:ext>
                </a:extLst>
              </a:tr>
              <a:tr h="1333781">
                <a:tc>
                  <a:txBody>
                    <a:bodyPr/>
                    <a:lstStyle/>
                    <a:p>
                      <a:pPr algn="l"/>
                      <a:r>
                        <a:rPr lang="en-US" sz="1400" b="1" kern="1200">
                          <a:solidFill>
                            <a:schemeClr val="dk1"/>
                          </a:solidFill>
                          <a:effectLst/>
                          <a:latin typeface="+mn-lt"/>
                          <a:ea typeface="Verdana"/>
                          <a:cs typeface="Times New Roman"/>
                        </a:rPr>
                        <a:t>Payment Arrangements</a:t>
                      </a:r>
                    </a:p>
                  </a:txBody>
                  <a:tcPr anchor="ctr">
                    <a:lnL w="12700" cap="flat" cmpd="sng" algn="ctr">
                      <a:solidFill>
                        <a:srgbClr val="14396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rgbClr val="14396B"/>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1400" b="0" i="0" u="none" strike="noStrike" kern="1200" noProof="0">
                          <a:solidFill>
                            <a:schemeClr val="tx1"/>
                          </a:solidFill>
                          <a:latin typeface="+mn-lt"/>
                          <a:ea typeface="+mn-ea"/>
                          <a:cs typeface="+mn-cs"/>
                        </a:rPr>
                        <a:t>HRSN Providers will </a:t>
                      </a:r>
                      <a:r>
                        <a:rPr lang="en-US" sz="1400" b="1" i="0" u="none" strike="noStrike" kern="1200" noProof="0">
                          <a:solidFill>
                            <a:schemeClr val="tx1"/>
                          </a:solidFill>
                          <a:latin typeface="+mn-lt"/>
                          <a:ea typeface="+mn-ea"/>
                          <a:cs typeface="+mn-cs"/>
                        </a:rPr>
                        <a:t>submit claims </a:t>
                      </a:r>
                      <a:r>
                        <a:rPr lang="en-US" sz="1400" b="0" i="0" u="none" strike="noStrike" kern="1200" noProof="0">
                          <a:solidFill>
                            <a:schemeClr val="tx1"/>
                          </a:solidFill>
                          <a:latin typeface="+mn-lt"/>
                          <a:ea typeface="+mn-ea"/>
                          <a:cs typeface="+mn-cs"/>
                        </a:rPr>
                        <a:t>to ACPPs or MBHP and receive retrospective</a:t>
                      </a:r>
                      <a:r>
                        <a:rPr lang="en-US" sz="1400" b="0" i="0" u="none" strike="noStrike" kern="1200" noProof="0">
                          <a:solidFill>
                            <a:srgbClr val="FF0000"/>
                          </a:solidFill>
                          <a:latin typeface="+mn-lt"/>
                          <a:ea typeface="+mn-ea"/>
                          <a:cs typeface="+mn-cs"/>
                        </a:rPr>
                        <a:t> </a:t>
                      </a:r>
                      <a:r>
                        <a:rPr lang="en-US" sz="1400" b="1" i="0" u="none" strike="noStrike" kern="1200" noProof="0">
                          <a:solidFill>
                            <a:schemeClr val="tx1"/>
                          </a:solidFill>
                          <a:latin typeface="+mn-lt"/>
                          <a:ea typeface="+mn-ea"/>
                          <a:cs typeface="+mn-cs"/>
                        </a:rPr>
                        <a:t>claims-based payments </a:t>
                      </a:r>
                      <a:r>
                        <a:rPr lang="en-US" sz="1400" b="0" i="0" u="none" strike="noStrike" kern="1200" noProof="0">
                          <a:solidFill>
                            <a:schemeClr val="tx1"/>
                          </a:solidFill>
                          <a:latin typeface="+mn-lt"/>
                          <a:ea typeface="+mn-ea"/>
                          <a:cs typeface="+mn-cs"/>
                        </a:rPr>
                        <a:t>for HRSN Services from ACPPs or MBHP.</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1400">
                          <a:solidFill>
                            <a:schemeClr val="tx1"/>
                          </a:solidFill>
                          <a:latin typeface="+mn-lt"/>
                        </a:rPr>
                        <a:t>Pricing for HRSN Services will be established by MassHealth. </a:t>
                      </a:r>
                    </a:p>
                    <a:p>
                      <a:pPr marL="171450" marR="0" lvl="0" indent="-171450" algn="l" rtl="0" eaLnBrk="1" fontAlgn="auto" latinLnBrk="0" hangingPunct="1">
                        <a:lnSpc>
                          <a:spcPct val="100000"/>
                        </a:lnSpc>
                        <a:spcBef>
                          <a:spcPts val="200"/>
                        </a:spcBef>
                        <a:spcAft>
                          <a:spcPts val="200"/>
                        </a:spcAft>
                        <a:buClrTx/>
                        <a:buSzTx/>
                        <a:buFont typeface="Arial" panose="020B0604020202020204" pitchFamily="34" charset="0"/>
                        <a:buChar char="•"/>
                      </a:pPr>
                      <a:r>
                        <a:rPr lang="en-US" sz="1400" b="0" i="0" u="none" strike="noStrike" kern="1200" noProof="0">
                          <a:solidFill>
                            <a:schemeClr val="tx1"/>
                          </a:solidFill>
                          <a:latin typeface="+mn-lt"/>
                          <a:ea typeface="+mn-ea"/>
                          <a:cs typeface="+mn-cs"/>
                        </a:rPr>
                        <a:t>ACPPs and MBHP receive monthly capitated payments, which will be used to pay HRSN Providers for services rendered.</a:t>
                      </a:r>
                      <a:endParaRPr lang="en-US" sz="1400">
                        <a:solidFill>
                          <a:schemeClr val="tx1"/>
                        </a:solidFill>
                        <a:latin typeface="+mn-lt"/>
                      </a:endParaRPr>
                    </a:p>
                  </a:txBody>
                  <a:tcPr anchor="ctr">
                    <a:lnL w="3175" cap="flat" cmpd="sng" algn="ctr">
                      <a:solidFill>
                        <a:schemeClr val="tx1"/>
                      </a:solidFill>
                      <a:prstDash val="solid"/>
                      <a:round/>
                      <a:headEnd type="none" w="med" len="med"/>
                      <a:tailEnd type="none" w="med" len="med"/>
                    </a:lnL>
                    <a:lnR w="12700" cap="flat" cmpd="sng" algn="ctr">
                      <a:solidFill>
                        <a:srgbClr val="14396B"/>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rgbClr val="14396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167538"/>
                  </a:ext>
                </a:extLst>
              </a:tr>
            </a:tbl>
          </a:graphicData>
        </a:graphic>
      </p:graphicFrame>
    </p:spTree>
    <p:extLst>
      <p:ext uri="{BB962C8B-B14F-4D97-AF65-F5344CB8AC3E}">
        <p14:creationId xmlns:p14="http://schemas.microsoft.com/office/powerpoint/2010/main" val="1658790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7" y="199272"/>
            <a:ext cx="11684000" cy="369332"/>
          </a:xfrm>
        </p:spPr>
        <p:txBody>
          <a:bodyPr/>
          <a:lstStyle/>
          <a:p>
            <a:pPr defTabSz="914400"/>
            <a:r>
              <a:rPr lang="en-US" sz="2400">
                <a:solidFill>
                  <a:srgbClr val="002960"/>
                </a:solidFill>
                <a:latin typeface="Arial"/>
                <a:cs typeface="Arial"/>
              </a:rPr>
              <a:t>Payment Structure for HRSN Services in 2025 for </a:t>
            </a:r>
            <a:r>
              <a:rPr lang="en-US" sz="2400" u="sng">
                <a:solidFill>
                  <a:srgbClr val="002960"/>
                </a:solidFill>
                <a:latin typeface="Arial"/>
                <a:cs typeface="Arial"/>
              </a:rPr>
              <a:t>ACPPs</a:t>
            </a:r>
            <a:endParaRPr lang="en-US" sz="2400" u="sng" kern="1200">
              <a:solidFill>
                <a:srgbClr val="002960"/>
              </a:solidFill>
              <a:latin typeface="Arial" panose="020B0604020202020204" pitchFamily="34" charset="0"/>
              <a:cs typeface="Arial" panose="020B0604020202020204" pitchFamily="34" charset="0"/>
            </a:endParaRPr>
          </a:p>
        </p:txBody>
      </p:sp>
      <p:sp>
        <p:nvSpPr>
          <p:cNvPr id="46" name="Text Placeholder 11">
            <a:extLst>
              <a:ext uri="{FF2B5EF4-FFF2-40B4-BE49-F238E27FC236}">
                <a16:creationId xmlns:a16="http://schemas.microsoft.com/office/drawing/2014/main" id="{F8743E95-4DCF-3645-AC24-B3E165D239B4}"/>
              </a:ext>
            </a:extLst>
          </p:cNvPr>
          <p:cNvSpPr txBox="1">
            <a:spLocks/>
          </p:cNvSpPr>
          <p:nvPr/>
        </p:nvSpPr>
        <p:spPr>
          <a:xfrm>
            <a:off x="401972" y="2326225"/>
            <a:ext cx="10993614" cy="954107"/>
          </a:xfrm>
          <a:prstGeom prst="rect">
            <a:avLst/>
          </a:prstGeom>
          <a:noFill/>
        </p:spPr>
        <p:txBody>
          <a:bodyPr wrap="square" lIns="91440" tIns="45720" rIns="91440" bIns="45720" anchor="t">
            <a:spAutoFit/>
          </a:bodyPr>
          <a:lstStyle>
            <a:defPPr>
              <a:defRPr lang="en-US"/>
            </a:defPPr>
            <a:lvl1pPr>
              <a:defRPr sz="1400" kern="0">
                <a:cs typeface="Arial"/>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Subject to CMS approval, MassHealth anticipates paying ACPPs for Supplemental Services through an </a:t>
            </a:r>
            <a:r>
              <a:rPr lang="en-US" b="1"/>
              <a:t>add-on capitation payment </a:t>
            </a:r>
            <a:r>
              <a:rPr lang="en-US"/>
              <a:t>separate from a capitation payment for core medical services. The financial risk for these add-on capitation payments may be structured to </a:t>
            </a:r>
            <a:r>
              <a:rPr lang="en-US" b="1"/>
              <a:t>encourage ACPPs to utilize as much of the add-on payment as possible.</a:t>
            </a:r>
            <a:r>
              <a:rPr lang="en-US"/>
              <a:t> ACPPs may be responsible for any expenditures above the amount of the add-on payment.</a:t>
            </a:r>
          </a:p>
        </p:txBody>
      </p:sp>
      <p:sp>
        <p:nvSpPr>
          <p:cNvPr id="71" name="Rectangle 70">
            <a:extLst>
              <a:ext uri="{FF2B5EF4-FFF2-40B4-BE49-F238E27FC236}">
                <a16:creationId xmlns:a16="http://schemas.microsoft.com/office/drawing/2014/main" id="{30E5E08E-0D60-AD77-6AC3-480CE19D7E79}"/>
              </a:ext>
            </a:extLst>
          </p:cNvPr>
          <p:cNvSpPr/>
          <p:nvPr/>
        </p:nvSpPr>
        <p:spPr>
          <a:xfrm>
            <a:off x="5973092" y="3209797"/>
            <a:ext cx="1431637" cy="437083"/>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MassHealth</a:t>
            </a:r>
          </a:p>
        </p:txBody>
      </p:sp>
      <p:sp>
        <p:nvSpPr>
          <p:cNvPr id="72" name="Rectangle 71">
            <a:extLst>
              <a:ext uri="{FF2B5EF4-FFF2-40B4-BE49-F238E27FC236}">
                <a16:creationId xmlns:a16="http://schemas.microsoft.com/office/drawing/2014/main" id="{7AF66330-140E-B6C5-D417-4FB379A5371E}"/>
              </a:ext>
            </a:extLst>
          </p:cNvPr>
          <p:cNvSpPr/>
          <p:nvPr/>
        </p:nvSpPr>
        <p:spPr>
          <a:xfrm>
            <a:off x="5973093" y="4401820"/>
            <a:ext cx="1431637" cy="480291"/>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ACPP</a:t>
            </a:r>
          </a:p>
        </p:txBody>
      </p:sp>
      <p:sp>
        <p:nvSpPr>
          <p:cNvPr id="73" name="Rectangle 72">
            <a:extLst>
              <a:ext uri="{FF2B5EF4-FFF2-40B4-BE49-F238E27FC236}">
                <a16:creationId xmlns:a16="http://schemas.microsoft.com/office/drawing/2014/main" id="{1FB3CD33-6279-756A-D6F5-1A0673A2FF72}"/>
              </a:ext>
            </a:extLst>
          </p:cNvPr>
          <p:cNvSpPr/>
          <p:nvPr/>
        </p:nvSpPr>
        <p:spPr>
          <a:xfrm>
            <a:off x="5973093" y="5600671"/>
            <a:ext cx="1431637" cy="818951"/>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HRSN</a:t>
            </a:r>
            <a:r>
              <a:rPr kumimoji="0" lang="en-US" sz="1800" b="0" i="0" u="none" strike="noStrike" kern="1200" cap="none" spc="0" normalizeH="0" noProof="0">
                <a:ln>
                  <a:noFill/>
                </a:ln>
                <a:solidFill>
                  <a:sysClr val="windowText" lastClr="000000"/>
                </a:solidFill>
                <a:effectLst/>
                <a:uLnTx/>
                <a:uFillTx/>
                <a:latin typeface="Arial"/>
                <a:ea typeface="+mn-ea"/>
                <a:cs typeface="+mn-cs"/>
              </a:rPr>
              <a:t> </a:t>
            </a:r>
            <a:r>
              <a:rPr kumimoji="0" lang="en-US" sz="1800" b="0" i="0" u="none" strike="noStrike" kern="1200" cap="none" spc="0" normalizeH="0" baseline="0" noProof="0">
                <a:ln>
                  <a:noFill/>
                </a:ln>
                <a:solidFill>
                  <a:sysClr val="windowText" lastClr="000000"/>
                </a:solidFill>
                <a:effectLst/>
                <a:uLnTx/>
                <a:uFillTx/>
                <a:latin typeface="Arial"/>
                <a:ea typeface="+mn-ea"/>
                <a:cs typeface="+mn-cs"/>
              </a:rPr>
              <a:t>Providers</a:t>
            </a:r>
          </a:p>
        </p:txBody>
      </p:sp>
      <p:cxnSp>
        <p:nvCxnSpPr>
          <p:cNvPr id="74" name="Straight Arrow Connector 73">
            <a:extLst>
              <a:ext uri="{FF2B5EF4-FFF2-40B4-BE49-F238E27FC236}">
                <a16:creationId xmlns:a16="http://schemas.microsoft.com/office/drawing/2014/main" id="{F2FD83BE-6B0D-C11B-9B7B-040403CFD098}"/>
              </a:ext>
            </a:extLst>
          </p:cNvPr>
          <p:cNvCxnSpPr/>
          <p:nvPr/>
        </p:nvCxnSpPr>
        <p:spPr>
          <a:xfrm>
            <a:off x="6240949" y="3669791"/>
            <a:ext cx="0" cy="696424"/>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2E2A4AF1-9C0D-5077-ABB3-9DD5C13B3F92}"/>
              </a:ext>
            </a:extLst>
          </p:cNvPr>
          <p:cNvSpPr txBox="1"/>
          <p:nvPr/>
        </p:nvSpPr>
        <p:spPr bwMode="auto">
          <a:xfrm>
            <a:off x="4244978" y="3806160"/>
            <a:ext cx="196946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pitchFamily="34" charset="0"/>
                <a:ea typeface="+mn-ea"/>
                <a:cs typeface="Arial" panose="020B0604020202020204" pitchFamily="34" charset="0"/>
              </a:rPr>
              <a:t>Add-on Payments for Supplemental Services </a:t>
            </a:r>
          </a:p>
        </p:txBody>
      </p:sp>
      <p:cxnSp>
        <p:nvCxnSpPr>
          <p:cNvPr id="76" name="Straight Arrow Connector 75">
            <a:extLst>
              <a:ext uri="{FF2B5EF4-FFF2-40B4-BE49-F238E27FC236}">
                <a16:creationId xmlns:a16="http://schemas.microsoft.com/office/drawing/2014/main" id="{F5E438E4-7AB9-C6A5-AC8E-E836797739CF}"/>
              </a:ext>
            </a:extLst>
          </p:cNvPr>
          <p:cNvCxnSpPr>
            <a:cxnSpLocks/>
          </p:cNvCxnSpPr>
          <p:nvPr/>
        </p:nvCxnSpPr>
        <p:spPr>
          <a:xfrm flipV="1">
            <a:off x="6899871" y="3669791"/>
            <a:ext cx="0" cy="690271"/>
          </a:xfrm>
          <a:prstGeom prst="straightConnector1">
            <a:avLst/>
          </a:prstGeom>
          <a:noFill/>
          <a:ln w="28575" cap="flat" cmpd="sng" algn="ctr">
            <a:solidFill>
              <a:srgbClr val="FF6600"/>
            </a:solidFill>
            <a:prstDash val="solid"/>
            <a:tailEnd type="triangle"/>
          </a:ln>
          <a:effectLst/>
        </p:spPr>
      </p:cxnSp>
      <p:sp>
        <p:nvSpPr>
          <p:cNvPr id="77" name="TextBox 76">
            <a:extLst>
              <a:ext uri="{FF2B5EF4-FFF2-40B4-BE49-F238E27FC236}">
                <a16:creationId xmlns:a16="http://schemas.microsoft.com/office/drawing/2014/main" id="{7913DAFF-9224-4BEC-4640-B47343E540D2}"/>
              </a:ext>
            </a:extLst>
          </p:cNvPr>
          <p:cNvSpPr txBox="1"/>
          <p:nvPr/>
        </p:nvSpPr>
        <p:spPr bwMode="auto">
          <a:xfrm>
            <a:off x="6884992" y="3933061"/>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pitchFamily="34" charset="0"/>
                <a:ea typeface="+mn-ea"/>
                <a:cs typeface="Arial" panose="020B0604020202020204" pitchFamily="34" charset="0"/>
              </a:rPr>
              <a:t>Encounter Data</a:t>
            </a:r>
          </a:p>
        </p:txBody>
      </p:sp>
      <p:sp>
        <p:nvSpPr>
          <p:cNvPr id="78" name="TextBox 77">
            <a:extLst>
              <a:ext uri="{FF2B5EF4-FFF2-40B4-BE49-F238E27FC236}">
                <a16:creationId xmlns:a16="http://schemas.microsoft.com/office/drawing/2014/main" id="{E2CDE156-BDC4-844C-80A8-A4B50356133E}"/>
              </a:ext>
            </a:extLst>
          </p:cNvPr>
          <p:cNvSpPr txBox="1"/>
          <p:nvPr/>
        </p:nvSpPr>
        <p:spPr bwMode="auto">
          <a:xfrm>
            <a:off x="6905472" y="5013286"/>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pitchFamily="34" charset="0"/>
                <a:ea typeface="+mn-ea"/>
                <a:cs typeface="Arial" panose="020B0604020202020204" pitchFamily="34" charset="0"/>
              </a:rPr>
              <a:t>Claims</a:t>
            </a:r>
          </a:p>
        </p:txBody>
      </p:sp>
      <p:cxnSp>
        <p:nvCxnSpPr>
          <p:cNvPr id="79" name="Straight Arrow Connector 78">
            <a:extLst>
              <a:ext uri="{FF2B5EF4-FFF2-40B4-BE49-F238E27FC236}">
                <a16:creationId xmlns:a16="http://schemas.microsoft.com/office/drawing/2014/main" id="{CA0202EF-9227-B8E3-6B05-E2762BE0A360}"/>
              </a:ext>
            </a:extLst>
          </p:cNvPr>
          <p:cNvCxnSpPr>
            <a:cxnSpLocks/>
          </p:cNvCxnSpPr>
          <p:nvPr/>
        </p:nvCxnSpPr>
        <p:spPr>
          <a:xfrm flipV="1">
            <a:off x="6922388" y="4910593"/>
            <a:ext cx="0" cy="690271"/>
          </a:xfrm>
          <a:prstGeom prst="straightConnector1">
            <a:avLst/>
          </a:prstGeom>
          <a:noFill/>
          <a:ln w="28575" cap="flat" cmpd="sng" algn="ctr">
            <a:solidFill>
              <a:srgbClr val="FF6600"/>
            </a:solidFill>
            <a:prstDash val="solid"/>
            <a:tailEnd type="triangle"/>
          </a:ln>
          <a:effectLst/>
        </p:spPr>
      </p:cxnSp>
      <p:cxnSp>
        <p:nvCxnSpPr>
          <p:cNvPr id="80" name="Straight Arrow Connector 79">
            <a:extLst>
              <a:ext uri="{FF2B5EF4-FFF2-40B4-BE49-F238E27FC236}">
                <a16:creationId xmlns:a16="http://schemas.microsoft.com/office/drawing/2014/main" id="{11B283F6-E304-3EB0-E3BB-9CD71AA0201A}"/>
              </a:ext>
            </a:extLst>
          </p:cNvPr>
          <p:cNvCxnSpPr/>
          <p:nvPr/>
        </p:nvCxnSpPr>
        <p:spPr>
          <a:xfrm>
            <a:off x="6255061" y="4901819"/>
            <a:ext cx="0" cy="696424"/>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A5A47B17-308B-0EE8-78C7-58581FA70886}"/>
              </a:ext>
            </a:extLst>
          </p:cNvPr>
          <p:cNvSpPr txBox="1"/>
          <p:nvPr/>
        </p:nvSpPr>
        <p:spPr bwMode="auto">
          <a:xfrm>
            <a:off x="4929564" y="5027997"/>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algn="r"/>
            <a:r>
              <a:rPr lang="en-US" sz="1400" i="1" kern="0">
                <a:solidFill>
                  <a:srgbClr val="00B050"/>
                </a:solidFill>
                <a:cs typeface="Arial" panose="020B0604020202020204" pitchFamily="34" charset="0"/>
              </a:rPr>
              <a:t>Claims-based payments</a:t>
            </a:r>
          </a:p>
        </p:txBody>
      </p:sp>
      <p:sp>
        <p:nvSpPr>
          <p:cNvPr id="82" name="Speech Bubble: Rectangle 81">
            <a:extLst>
              <a:ext uri="{FF2B5EF4-FFF2-40B4-BE49-F238E27FC236}">
                <a16:creationId xmlns:a16="http://schemas.microsoft.com/office/drawing/2014/main" id="{0FB690C3-58BE-CDBE-F6E2-89850545BAD4}"/>
              </a:ext>
            </a:extLst>
          </p:cNvPr>
          <p:cNvSpPr/>
          <p:nvPr/>
        </p:nvSpPr>
        <p:spPr>
          <a:xfrm>
            <a:off x="3776360" y="5632051"/>
            <a:ext cx="1431636" cy="647280"/>
          </a:xfrm>
          <a:prstGeom prst="wedgeRectCallout">
            <a:avLst>
              <a:gd name="adj1" fmla="val 96361"/>
              <a:gd name="adj2" fmla="val -11939"/>
            </a:avLst>
          </a:prstGeom>
          <a:solidFill>
            <a:schemeClr val="accent5">
              <a:lumMod val="20000"/>
              <a:lumOff val="80000"/>
            </a:schemeClr>
          </a:solidFill>
          <a:ln w="31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ysClr val="windowText" lastClr="000000"/>
                </a:solidFill>
                <a:effectLst/>
                <a:uLnTx/>
                <a:uFillTx/>
                <a:latin typeface="Arial"/>
                <a:ea typeface="+mn-ea"/>
                <a:cs typeface="+mn-cs"/>
              </a:rPr>
              <a:t>HRSN Providers enroll with ACPP</a:t>
            </a:r>
          </a:p>
        </p:txBody>
      </p:sp>
      <p:cxnSp>
        <p:nvCxnSpPr>
          <p:cNvPr id="83" name="Straight Arrow Connector 82">
            <a:extLst>
              <a:ext uri="{FF2B5EF4-FFF2-40B4-BE49-F238E27FC236}">
                <a16:creationId xmlns:a16="http://schemas.microsoft.com/office/drawing/2014/main" id="{09017E86-BAB0-7D41-BDD8-5D7DB963B5F5}"/>
              </a:ext>
            </a:extLst>
          </p:cNvPr>
          <p:cNvCxnSpPr/>
          <p:nvPr/>
        </p:nvCxnSpPr>
        <p:spPr>
          <a:xfrm>
            <a:off x="6568448" y="3678586"/>
            <a:ext cx="0" cy="696424"/>
          </a:xfrm>
          <a:prstGeom prst="straightConnector1">
            <a:avLst/>
          </a:prstGeom>
          <a:noFill/>
          <a:ln w="28575" cap="flat" cmpd="sng" algn="ctr">
            <a:solidFill>
              <a:srgbClr val="00B050"/>
            </a:solidFill>
            <a:prstDash val="solid"/>
            <a:headEnd type="triangle" w="med" len="med"/>
            <a:tailEnd type="triangle" w="med" len="med"/>
          </a:ln>
          <a:effectLst/>
        </p:spPr>
      </p:cxnSp>
      <p:sp>
        <p:nvSpPr>
          <p:cNvPr id="84" name="TextBox 83">
            <a:extLst>
              <a:ext uri="{FF2B5EF4-FFF2-40B4-BE49-F238E27FC236}">
                <a16:creationId xmlns:a16="http://schemas.microsoft.com/office/drawing/2014/main" id="{5D4B6AB4-0F60-1BBD-5A67-81AC177E4AC8}"/>
              </a:ext>
            </a:extLst>
          </p:cNvPr>
          <p:cNvSpPr txBox="1"/>
          <p:nvPr/>
        </p:nvSpPr>
        <p:spPr bwMode="auto">
          <a:xfrm>
            <a:off x="3106684" y="4275970"/>
            <a:ext cx="2635043" cy="634666"/>
          </a:xfrm>
          <a:prstGeom prst="wedgeRectCallout">
            <a:avLst>
              <a:gd name="adj1" fmla="val 80581"/>
              <a:gd name="adj2" fmla="val -43319"/>
            </a:avLst>
          </a:prstGeom>
          <a:solidFill>
            <a:srgbClr val="F2F2F2"/>
          </a:solidFill>
          <a:ln w="9525">
            <a:solidFill>
              <a:schemeClr val="tx1"/>
            </a:solid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a:rPr>
              <a:t>Supplemental services costs are reconciled annually to add-on </a:t>
            </a:r>
            <a:r>
              <a:rPr kumimoji="0" lang="en-US" sz="1400" b="0" i="1" u="none" strike="noStrike" kern="0" cap="none" spc="0" normalizeH="0" noProof="0">
                <a:ln>
                  <a:noFill/>
                </a:ln>
                <a:solidFill>
                  <a:srgbClr val="1D954F"/>
                </a:solidFill>
                <a:effectLst/>
                <a:uLnTx/>
                <a:uFillTx/>
                <a:latin typeface="Arial" panose="020B0604020202020204"/>
                <a:ea typeface="+mn-ea"/>
                <a:cs typeface="Arial"/>
              </a:rPr>
              <a:t>payments</a:t>
            </a:r>
            <a:endParaRPr kumimoji="0" lang="en-US" sz="1400" b="0" i="1" u="none" strike="noStrike" kern="0" cap="none" spc="0" normalizeH="0" baseline="0" noProof="0">
              <a:ln>
                <a:noFill/>
              </a:ln>
              <a:solidFill>
                <a:srgbClr val="1D954F"/>
              </a:solidFill>
              <a:effectLst/>
              <a:uLnTx/>
              <a:uFillTx/>
              <a:latin typeface="Arial" panose="020B0604020202020204"/>
              <a:ea typeface="+mn-ea"/>
              <a:cs typeface="Arial"/>
            </a:endParaRPr>
          </a:p>
        </p:txBody>
      </p:sp>
      <p:sp>
        <p:nvSpPr>
          <p:cNvPr id="85" name="Rectangle 84">
            <a:extLst>
              <a:ext uri="{FF2B5EF4-FFF2-40B4-BE49-F238E27FC236}">
                <a16:creationId xmlns:a16="http://schemas.microsoft.com/office/drawing/2014/main" id="{DEC58C9C-930F-1E96-2752-F6A0FC8DF823}"/>
              </a:ext>
            </a:extLst>
          </p:cNvPr>
          <p:cNvSpPr/>
          <p:nvPr/>
        </p:nvSpPr>
        <p:spPr>
          <a:xfrm>
            <a:off x="401973" y="1972259"/>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noProof="0">
                <a:solidFill>
                  <a:sysClr val="windowText" lastClr="000000"/>
                </a:solidFill>
                <a:latin typeface="Arial"/>
              </a:rPr>
              <a:t>HRSN Supplemental Services</a:t>
            </a:r>
            <a:endParaRPr kumimoji="0" lang="en-US" sz="1200" b="0" i="1" u="none" strike="noStrike" kern="0" cap="none" spc="0" normalizeH="0" baseline="0" noProof="0">
              <a:ln>
                <a:noFill/>
              </a:ln>
              <a:solidFill>
                <a:sysClr val="windowText" lastClr="000000"/>
              </a:solidFill>
              <a:effectLst/>
              <a:uLnTx/>
              <a:uFillTx/>
              <a:latin typeface="Arial"/>
            </a:endParaRPr>
          </a:p>
        </p:txBody>
      </p:sp>
      <p:sp>
        <p:nvSpPr>
          <p:cNvPr id="86" name="Rectangle 85">
            <a:extLst>
              <a:ext uri="{FF2B5EF4-FFF2-40B4-BE49-F238E27FC236}">
                <a16:creationId xmlns:a16="http://schemas.microsoft.com/office/drawing/2014/main" id="{650EEFC3-E9CB-0F3D-5877-AC49142B39A9}"/>
              </a:ext>
            </a:extLst>
          </p:cNvPr>
          <p:cNvSpPr/>
          <p:nvPr/>
        </p:nvSpPr>
        <p:spPr>
          <a:xfrm>
            <a:off x="401973" y="734721"/>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a:solidFill>
                  <a:sysClr val="windowText" lastClr="000000"/>
                </a:solidFill>
                <a:latin typeface="Arial"/>
              </a:rPr>
              <a:t>HRSN Required</a:t>
            </a:r>
            <a:r>
              <a:rPr lang="en-US" b="1" kern="0" noProof="0">
                <a:solidFill>
                  <a:sysClr val="windowText" lastClr="000000"/>
                </a:solidFill>
                <a:latin typeface="Arial"/>
              </a:rPr>
              <a:t> Services</a:t>
            </a:r>
          </a:p>
        </p:txBody>
      </p:sp>
      <p:sp>
        <p:nvSpPr>
          <p:cNvPr id="94" name="TextBox 93">
            <a:extLst>
              <a:ext uri="{FF2B5EF4-FFF2-40B4-BE49-F238E27FC236}">
                <a16:creationId xmlns:a16="http://schemas.microsoft.com/office/drawing/2014/main" id="{AD3C6D8D-99B9-6FEA-41EF-24698584839A}"/>
              </a:ext>
            </a:extLst>
          </p:cNvPr>
          <p:cNvSpPr txBox="1"/>
          <p:nvPr/>
        </p:nvSpPr>
        <p:spPr>
          <a:xfrm>
            <a:off x="401972" y="1092217"/>
            <a:ext cx="10993614" cy="738664"/>
          </a:xfrm>
          <a:prstGeom prst="rect">
            <a:avLst/>
          </a:prstGeom>
          <a:noFill/>
        </p:spPr>
        <p:txBody>
          <a:bodyPr wrap="square" lIns="91440" tIns="45720" rIns="91440" bIns="45720" anchor="t">
            <a:spAutoFit/>
          </a:bodyPr>
          <a:lstStyle/>
          <a:p>
            <a:pPr>
              <a:defRPr/>
            </a:pPr>
            <a:r>
              <a:rPr lang="en-US" sz="1400" kern="0">
                <a:cs typeface="Arial"/>
              </a:rPr>
              <a:t>In 2025, </a:t>
            </a:r>
            <a:r>
              <a:rPr lang="en-US" sz="1400" b="1" kern="0">
                <a:cs typeface="Arial"/>
              </a:rPr>
              <a:t>Specialized CSP services will become required HRSN Services </a:t>
            </a:r>
            <a:r>
              <a:rPr lang="en-US" sz="1400" kern="0">
                <a:cs typeface="Arial"/>
              </a:rPr>
              <a:t>and will continue being paid for via capitated payments to Accountable Care Partnership Plans for ACO members. </a:t>
            </a:r>
            <a:r>
              <a:rPr lang="en-US" sz="1400" b="1" kern="0">
                <a:cs typeface="Arial"/>
              </a:rPr>
              <a:t>The payment structure will not change </a:t>
            </a:r>
            <a:r>
              <a:rPr lang="en-US" sz="1400" kern="0">
                <a:cs typeface="Arial"/>
              </a:rPr>
              <a:t>from the current payment structure as depicted on Slide 18.</a:t>
            </a:r>
          </a:p>
        </p:txBody>
      </p:sp>
      <p:grpSp>
        <p:nvGrpSpPr>
          <p:cNvPr id="122" name="Group 121">
            <a:extLst>
              <a:ext uri="{FF2B5EF4-FFF2-40B4-BE49-F238E27FC236}">
                <a16:creationId xmlns:a16="http://schemas.microsoft.com/office/drawing/2014/main" id="{FF0AA086-BEA4-132E-C6A6-968C2C7DF126}"/>
              </a:ext>
            </a:extLst>
          </p:cNvPr>
          <p:cNvGrpSpPr/>
          <p:nvPr/>
        </p:nvGrpSpPr>
        <p:grpSpPr>
          <a:xfrm>
            <a:off x="231648" y="5716002"/>
            <a:ext cx="3529455" cy="747428"/>
            <a:chOff x="8690434" y="5528193"/>
            <a:chExt cx="3529455" cy="747428"/>
          </a:xfrm>
        </p:grpSpPr>
        <p:grpSp>
          <p:nvGrpSpPr>
            <p:cNvPr id="123" name="Group 122">
              <a:extLst>
                <a:ext uri="{FF2B5EF4-FFF2-40B4-BE49-F238E27FC236}">
                  <a16:creationId xmlns:a16="http://schemas.microsoft.com/office/drawing/2014/main" id="{0968D419-603D-B886-199B-7D1974383B50}"/>
                </a:ext>
              </a:extLst>
            </p:cNvPr>
            <p:cNvGrpSpPr/>
            <p:nvPr/>
          </p:nvGrpSpPr>
          <p:grpSpPr>
            <a:xfrm>
              <a:off x="8690434" y="5665750"/>
              <a:ext cx="3529455" cy="609871"/>
              <a:chOff x="8690434" y="5665750"/>
              <a:chExt cx="3529455" cy="609871"/>
            </a:xfrm>
          </p:grpSpPr>
          <p:cxnSp>
            <p:nvCxnSpPr>
              <p:cNvPr id="125" name="Straight Arrow Connector 124">
                <a:extLst>
                  <a:ext uri="{FF2B5EF4-FFF2-40B4-BE49-F238E27FC236}">
                    <a16:creationId xmlns:a16="http://schemas.microsoft.com/office/drawing/2014/main" id="{5B692B22-B08D-CCAB-77F4-62442FB94625}"/>
                  </a:ext>
                </a:extLst>
              </p:cNvPr>
              <p:cNvCxnSpPr>
                <a:cxnSpLocks/>
              </p:cNvCxnSpPr>
              <p:nvPr/>
            </p:nvCxnSpPr>
            <p:spPr>
              <a:xfrm>
                <a:off x="8690434" y="5846144"/>
                <a:ext cx="575000" cy="0"/>
              </a:xfrm>
              <a:prstGeom prst="straightConnector1">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8868E1DD-DF59-0907-ACAE-C2E178AA4DE0}"/>
                  </a:ext>
                </a:extLst>
              </p:cNvPr>
              <p:cNvSpPr txBox="1"/>
              <p:nvPr/>
            </p:nvSpPr>
            <p:spPr bwMode="auto">
              <a:xfrm>
                <a:off x="9365411" y="5665750"/>
                <a:ext cx="285447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Payment-Related Flows</a:t>
                </a:r>
              </a:p>
            </p:txBody>
          </p:sp>
          <p:cxnSp>
            <p:nvCxnSpPr>
              <p:cNvPr id="127" name="Straight Arrow Connector 126">
                <a:extLst>
                  <a:ext uri="{FF2B5EF4-FFF2-40B4-BE49-F238E27FC236}">
                    <a16:creationId xmlns:a16="http://schemas.microsoft.com/office/drawing/2014/main" id="{E8F140C0-FE03-97DD-8882-DC64F5597365}"/>
                  </a:ext>
                </a:extLst>
              </p:cNvPr>
              <p:cNvCxnSpPr>
                <a:cxnSpLocks/>
              </p:cNvCxnSpPr>
              <p:nvPr/>
            </p:nvCxnSpPr>
            <p:spPr>
              <a:xfrm>
                <a:off x="8690434" y="6086683"/>
                <a:ext cx="575000" cy="0"/>
              </a:xfrm>
              <a:prstGeom prst="straightConnector1">
                <a:avLst/>
              </a:prstGeom>
              <a:noFill/>
              <a:ln w="28575" cap="flat" cmpd="sng" algn="ctr">
                <a:solidFill>
                  <a:srgbClr val="FF6600"/>
                </a:solidFill>
                <a:prstDash val="solid"/>
                <a:headEnd type="none" w="med" len="med"/>
                <a:tailEnd type="none" w="med" len="med"/>
              </a:ln>
              <a:effectLst/>
            </p:spPr>
          </p:cxnSp>
          <p:sp>
            <p:nvSpPr>
              <p:cNvPr id="128" name="TextBox 127">
                <a:extLst>
                  <a:ext uri="{FF2B5EF4-FFF2-40B4-BE49-F238E27FC236}">
                    <a16:creationId xmlns:a16="http://schemas.microsoft.com/office/drawing/2014/main" id="{AFFDF07E-8D76-79B1-8D12-3DAA8EB225ED}"/>
                  </a:ext>
                </a:extLst>
              </p:cNvPr>
              <p:cNvSpPr txBox="1"/>
              <p:nvPr/>
            </p:nvSpPr>
            <p:spPr bwMode="auto">
              <a:xfrm>
                <a:off x="9365410" y="5906289"/>
                <a:ext cx="2564921"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Claims/ Encounters</a:t>
                </a:r>
              </a:p>
            </p:txBody>
          </p:sp>
        </p:grpSp>
        <p:sp>
          <p:nvSpPr>
            <p:cNvPr id="124" name="TextBox 123">
              <a:extLst>
                <a:ext uri="{FF2B5EF4-FFF2-40B4-BE49-F238E27FC236}">
                  <a16:creationId xmlns:a16="http://schemas.microsoft.com/office/drawing/2014/main" id="{EF1A2DB4-AD26-DEBF-50BA-6DDE30943DA7}"/>
                </a:ext>
              </a:extLst>
            </p:cNvPr>
            <p:cNvSpPr txBox="1"/>
            <p:nvPr/>
          </p:nvSpPr>
          <p:spPr>
            <a:xfrm>
              <a:off x="8690434" y="5528193"/>
              <a:ext cx="440781" cy="184666"/>
            </a:xfrm>
            <a:prstGeom prst="rect">
              <a:avLst/>
            </a:prstGeom>
            <a:noFill/>
          </p:spPr>
          <p:txBody>
            <a:bodyPr wrap="square" lIns="0" tIns="0" rIns="0" bIns="0" rtlCol="0">
              <a:spAutoFit/>
            </a:bodyPr>
            <a:lstStyle/>
            <a:p>
              <a:pPr>
                <a:spcBef>
                  <a:spcPts val="600"/>
                </a:spcBef>
                <a:buSzPct val="100000"/>
              </a:pPr>
              <a:r>
                <a:rPr lang="en-US" sz="1200" b="1">
                  <a:solidFill>
                    <a:srgbClr val="313131"/>
                  </a:solidFill>
                </a:rPr>
                <a:t>Key:</a:t>
              </a:r>
            </a:p>
          </p:txBody>
        </p:sp>
      </p:grpSp>
      <p:sp>
        <p:nvSpPr>
          <p:cNvPr id="3" name="TextBox 2">
            <a:extLst>
              <a:ext uri="{FF2B5EF4-FFF2-40B4-BE49-F238E27FC236}">
                <a16:creationId xmlns:a16="http://schemas.microsoft.com/office/drawing/2014/main" id="{D057D7D0-F879-7C24-F9A1-5195316ABA4B}"/>
              </a:ext>
            </a:extLst>
          </p:cNvPr>
          <p:cNvSpPr txBox="1"/>
          <p:nvPr/>
        </p:nvSpPr>
        <p:spPr>
          <a:xfrm>
            <a:off x="7665050" y="6232906"/>
            <a:ext cx="4482456" cy="261610"/>
          </a:xfrm>
          <a:prstGeom prst="rect">
            <a:avLst/>
          </a:prstGeom>
          <a:noFill/>
        </p:spPr>
        <p:txBody>
          <a:bodyPr wrap="square" rtlCol="0">
            <a:spAutoFit/>
          </a:bodyPr>
          <a:lstStyle/>
          <a:p>
            <a:r>
              <a:rPr lang="en-US" sz="1100"/>
              <a:t>* </a:t>
            </a:r>
            <a:r>
              <a:rPr lang="en-US" sz="1100" i="1"/>
              <a:t>Note</a:t>
            </a:r>
            <a:r>
              <a:rPr lang="en-US" sz="1100"/>
              <a:t>: this diagram only depicts certain payments between entities.</a:t>
            </a:r>
          </a:p>
        </p:txBody>
      </p:sp>
    </p:spTree>
    <p:extLst>
      <p:ext uri="{BB962C8B-B14F-4D97-AF65-F5344CB8AC3E}">
        <p14:creationId xmlns:p14="http://schemas.microsoft.com/office/powerpoint/2010/main" val="208464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71" grpId="0" animBg="1"/>
      <p:bldP spid="72" grpId="0" animBg="1"/>
      <p:bldP spid="73" grpId="0" animBg="1"/>
      <p:bldP spid="75" grpId="0"/>
      <p:bldP spid="77" grpId="0"/>
      <p:bldP spid="78" grpId="0"/>
      <p:bldP spid="81" grpId="0"/>
      <p:bldP spid="82" grpId="0" animBg="1"/>
      <p:bldP spid="84" grpId="0" animBg="1"/>
      <p:bldP spid="85" grpId="0" animBg="1"/>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solidFill>
                  <a:srgbClr val="002960"/>
                </a:solidFill>
                <a:latin typeface="Arial"/>
                <a:cs typeface="Arial"/>
              </a:rPr>
              <a:t>Payment Structure for HRSN Services in 2025 for </a:t>
            </a:r>
            <a:r>
              <a:rPr lang="en-US" sz="2400" u="sng">
                <a:solidFill>
                  <a:srgbClr val="002960"/>
                </a:solidFill>
                <a:latin typeface="Arial"/>
                <a:cs typeface="Arial"/>
              </a:rPr>
              <a:t>PCACOs</a:t>
            </a:r>
            <a:endParaRPr lang="en-US" sz="2400">
              <a:solidFill>
                <a:srgbClr val="002960"/>
              </a:solidFill>
            </a:endParaRPr>
          </a:p>
        </p:txBody>
      </p:sp>
      <p:sp>
        <p:nvSpPr>
          <p:cNvPr id="12" name="Rectangle 11">
            <a:extLst>
              <a:ext uri="{FF2B5EF4-FFF2-40B4-BE49-F238E27FC236}">
                <a16:creationId xmlns:a16="http://schemas.microsoft.com/office/drawing/2014/main" id="{3CB325B8-A157-4B32-8EB5-005CDD67ABA8}"/>
              </a:ext>
            </a:extLst>
          </p:cNvPr>
          <p:cNvSpPr/>
          <p:nvPr/>
        </p:nvSpPr>
        <p:spPr>
          <a:xfrm>
            <a:off x="5265801" y="3268415"/>
            <a:ext cx="1431637" cy="437083"/>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MassHealth</a:t>
            </a:r>
          </a:p>
        </p:txBody>
      </p:sp>
      <p:sp>
        <p:nvSpPr>
          <p:cNvPr id="13" name="Rectangle 12">
            <a:extLst>
              <a:ext uri="{FF2B5EF4-FFF2-40B4-BE49-F238E27FC236}">
                <a16:creationId xmlns:a16="http://schemas.microsoft.com/office/drawing/2014/main" id="{4459CDC3-2EB8-4446-9062-30084C82F5AB}"/>
              </a:ext>
            </a:extLst>
          </p:cNvPr>
          <p:cNvSpPr/>
          <p:nvPr/>
        </p:nvSpPr>
        <p:spPr>
          <a:xfrm>
            <a:off x="5265801" y="4393775"/>
            <a:ext cx="1431637" cy="480291"/>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MBHP</a:t>
            </a:r>
          </a:p>
        </p:txBody>
      </p:sp>
      <p:sp>
        <p:nvSpPr>
          <p:cNvPr id="14" name="Rectangle 13">
            <a:extLst>
              <a:ext uri="{FF2B5EF4-FFF2-40B4-BE49-F238E27FC236}">
                <a16:creationId xmlns:a16="http://schemas.microsoft.com/office/drawing/2014/main" id="{46CF575D-5B59-4E74-882E-98D2E28CFDB8}"/>
              </a:ext>
            </a:extLst>
          </p:cNvPr>
          <p:cNvSpPr/>
          <p:nvPr/>
        </p:nvSpPr>
        <p:spPr>
          <a:xfrm>
            <a:off x="5265801" y="5612291"/>
            <a:ext cx="1431637" cy="663948"/>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HRSN Providers</a:t>
            </a:r>
          </a:p>
        </p:txBody>
      </p:sp>
      <p:sp>
        <p:nvSpPr>
          <p:cNvPr id="15" name="Rectangle 14">
            <a:extLst>
              <a:ext uri="{FF2B5EF4-FFF2-40B4-BE49-F238E27FC236}">
                <a16:creationId xmlns:a16="http://schemas.microsoft.com/office/drawing/2014/main" id="{C789FCBA-C596-4D7B-AFF5-A2FE6C61E78A}"/>
              </a:ext>
            </a:extLst>
          </p:cNvPr>
          <p:cNvSpPr/>
          <p:nvPr/>
        </p:nvSpPr>
        <p:spPr>
          <a:xfrm>
            <a:off x="8504338" y="4656773"/>
            <a:ext cx="1431637" cy="658761"/>
          </a:xfrm>
          <a:prstGeom prst="rect">
            <a:avLst/>
          </a:prstGeom>
          <a:solidFill>
            <a:srgbClr val="D9D9D9"/>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mn-cs"/>
              </a:rPr>
              <a:t>PCACOs</a:t>
            </a:r>
          </a:p>
        </p:txBody>
      </p:sp>
      <p:cxnSp>
        <p:nvCxnSpPr>
          <p:cNvPr id="16" name="Straight Arrow Connector 15">
            <a:extLst>
              <a:ext uri="{FF2B5EF4-FFF2-40B4-BE49-F238E27FC236}">
                <a16:creationId xmlns:a16="http://schemas.microsoft.com/office/drawing/2014/main" id="{E3D33468-D557-4B33-8D51-87E56C2C8B95}"/>
              </a:ext>
            </a:extLst>
          </p:cNvPr>
          <p:cNvCxnSpPr/>
          <p:nvPr/>
        </p:nvCxnSpPr>
        <p:spPr>
          <a:xfrm>
            <a:off x="5533657" y="3710905"/>
            <a:ext cx="0" cy="696424"/>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CE435E4-C8F8-40E9-8EB0-0B5D2156FDD9}"/>
              </a:ext>
            </a:extLst>
          </p:cNvPr>
          <p:cNvSpPr txBox="1"/>
          <p:nvPr/>
        </p:nvSpPr>
        <p:spPr bwMode="auto">
          <a:xfrm>
            <a:off x="3421627" y="3770078"/>
            <a:ext cx="2085524"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chemeClr val="accent3"/>
                </a:solidFill>
                <a:effectLst/>
                <a:uLnTx/>
                <a:uFillTx/>
                <a:latin typeface="Arial" panose="020B0604020202020204" pitchFamily="34" charset="0"/>
                <a:ea typeface="+mn-ea"/>
                <a:cs typeface="Arial" panose="020B0604020202020204" pitchFamily="34" charset="0"/>
              </a:rPr>
              <a:t>Add-on Payments for Supplemental Services </a:t>
            </a:r>
          </a:p>
        </p:txBody>
      </p:sp>
      <p:cxnSp>
        <p:nvCxnSpPr>
          <p:cNvPr id="19" name="Straight Arrow Connector 18">
            <a:extLst>
              <a:ext uri="{FF2B5EF4-FFF2-40B4-BE49-F238E27FC236}">
                <a16:creationId xmlns:a16="http://schemas.microsoft.com/office/drawing/2014/main" id="{3CFA6624-9A1F-4521-B691-212605AC2BCB}"/>
              </a:ext>
            </a:extLst>
          </p:cNvPr>
          <p:cNvCxnSpPr>
            <a:cxnSpLocks/>
          </p:cNvCxnSpPr>
          <p:nvPr/>
        </p:nvCxnSpPr>
        <p:spPr>
          <a:xfrm flipV="1">
            <a:off x="6192579" y="3710905"/>
            <a:ext cx="0" cy="690271"/>
          </a:xfrm>
          <a:prstGeom prst="straightConnector1">
            <a:avLst/>
          </a:prstGeom>
          <a:noFill/>
          <a:ln w="28575" cap="flat" cmpd="sng" algn="ctr">
            <a:solidFill>
              <a:srgbClr val="FF6600"/>
            </a:solidFill>
            <a:prstDash val="solid"/>
            <a:tailEnd type="triangle"/>
          </a:ln>
          <a:effectLst/>
        </p:spPr>
      </p:cxnSp>
      <p:sp>
        <p:nvSpPr>
          <p:cNvPr id="20" name="TextBox 19">
            <a:extLst>
              <a:ext uri="{FF2B5EF4-FFF2-40B4-BE49-F238E27FC236}">
                <a16:creationId xmlns:a16="http://schemas.microsoft.com/office/drawing/2014/main" id="{9E4B9BD9-A961-4618-8F64-969DB4A3DF27}"/>
              </a:ext>
            </a:extLst>
          </p:cNvPr>
          <p:cNvSpPr txBox="1"/>
          <p:nvPr/>
        </p:nvSpPr>
        <p:spPr bwMode="auto">
          <a:xfrm>
            <a:off x="6177700" y="3944679"/>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pitchFamily="34" charset="0"/>
                <a:ea typeface="+mn-ea"/>
                <a:cs typeface="Arial" panose="020B0604020202020204" pitchFamily="34" charset="0"/>
              </a:rPr>
              <a:t>Encounter Data</a:t>
            </a:r>
          </a:p>
        </p:txBody>
      </p:sp>
      <p:sp>
        <p:nvSpPr>
          <p:cNvPr id="21" name="TextBox 20">
            <a:extLst>
              <a:ext uri="{FF2B5EF4-FFF2-40B4-BE49-F238E27FC236}">
                <a16:creationId xmlns:a16="http://schemas.microsoft.com/office/drawing/2014/main" id="{885CAFC6-72BB-4998-B91F-860081F11ED3}"/>
              </a:ext>
            </a:extLst>
          </p:cNvPr>
          <p:cNvSpPr txBox="1"/>
          <p:nvPr/>
        </p:nvSpPr>
        <p:spPr bwMode="auto">
          <a:xfrm>
            <a:off x="6198180" y="5034737"/>
            <a:ext cx="998515"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FF6600"/>
                </a:solidFill>
                <a:effectLst/>
                <a:uLnTx/>
                <a:uFillTx/>
                <a:latin typeface="Arial" panose="020B0604020202020204" pitchFamily="34" charset="0"/>
                <a:ea typeface="+mn-ea"/>
                <a:cs typeface="Arial" panose="020B0604020202020204" pitchFamily="34" charset="0"/>
              </a:rPr>
              <a:t>Claims</a:t>
            </a:r>
          </a:p>
        </p:txBody>
      </p:sp>
      <p:cxnSp>
        <p:nvCxnSpPr>
          <p:cNvPr id="22" name="Straight Arrow Connector 21">
            <a:extLst>
              <a:ext uri="{FF2B5EF4-FFF2-40B4-BE49-F238E27FC236}">
                <a16:creationId xmlns:a16="http://schemas.microsoft.com/office/drawing/2014/main" id="{F23A79E4-1BFB-4838-AFEF-96EA57D55FDA}"/>
              </a:ext>
            </a:extLst>
          </p:cNvPr>
          <p:cNvCxnSpPr>
            <a:cxnSpLocks/>
          </p:cNvCxnSpPr>
          <p:nvPr/>
        </p:nvCxnSpPr>
        <p:spPr>
          <a:xfrm flipV="1">
            <a:off x="6215096" y="4902548"/>
            <a:ext cx="0" cy="690271"/>
          </a:xfrm>
          <a:prstGeom prst="straightConnector1">
            <a:avLst/>
          </a:prstGeom>
          <a:noFill/>
          <a:ln w="28575" cap="flat" cmpd="sng" algn="ctr">
            <a:solidFill>
              <a:srgbClr val="FF6600"/>
            </a:solidFill>
            <a:prstDash val="solid"/>
            <a:tailEnd type="triangle"/>
          </a:ln>
          <a:effectLst/>
        </p:spPr>
      </p:cxnSp>
      <p:cxnSp>
        <p:nvCxnSpPr>
          <p:cNvPr id="23" name="Straight Arrow Connector 22">
            <a:extLst>
              <a:ext uri="{FF2B5EF4-FFF2-40B4-BE49-F238E27FC236}">
                <a16:creationId xmlns:a16="http://schemas.microsoft.com/office/drawing/2014/main" id="{8CC5C0F8-0A3E-444B-AC2B-57AAB3D78A5F}"/>
              </a:ext>
            </a:extLst>
          </p:cNvPr>
          <p:cNvCxnSpPr/>
          <p:nvPr/>
        </p:nvCxnSpPr>
        <p:spPr>
          <a:xfrm>
            <a:off x="5547769" y="4893774"/>
            <a:ext cx="0" cy="696424"/>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B9CDBCA-60A7-491F-BB4B-F2F0898C9CA0}"/>
              </a:ext>
            </a:extLst>
          </p:cNvPr>
          <p:cNvSpPr txBox="1"/>
          <p:nvPr/>
        </p:nvSpPr>
        <p:spPr bwMode="auto">
          <a:xfrm>
            <a:off x="4222272" y="5049448"/>
            <a:ext cx="1284879"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algn="r"/>
            <a:r>
              <a:rPr lang="en-US" sz="1400" i="1" kern="0">
                <a:solidFill>
                  <a:srgbClr val="00B050"/>
                </a:solidFill>
                <a:cs typeface="Arial" panose="020B0604020202020204" pitchFamily="34" charset="0"/>
              </a:rPr>
              <a:t>Claims-based payments</a:t>
            </a:r>
          </a:p>
        </p:txBody>
      </p:sp>
      <p:cxnSp>
        <p:nvCxnSpPr>
          <p:cNvPr id="28" name="Straight Arrow Connector 27">
            <a:extLst>
              <a:ext uri="{FF2B5EF4-FFF2-40B4-BE49-F238E27FC236}">
                <a16:creationId xmlns:a16="http://schemas.microsoft.com/office/drawing/2014/main" id="{B1533A73-3D7D-471A-9E2D-E4D650470E14}"/>
              </a:ext>
            </a:extLst>
          </p:cNvPr>
          <p:cNvCxnSpPr>
            <a:cxnSpLocks/>
            <a:stCxn id="13" idx="3"/>
            <a:endCxn id="15" idx="1"/>
          </p:cNvCxnSpPr>
          <p:nvPr/>
        </p:nvCxnSpPr>
        <p:spPr>
          <a:xfrm>
            <a:off x="6697438" y="4633921"/>
            <a:ext cx="1806900" cy="352233"/>
          </a:xfrm>
          <a:prstGeom prst="straightConnector1">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9" name="Speech Bubble: Rectangle 28">
            <a:extLst>
              <a:ext uri="{FF2B5EF4-FFF2-40B4-BE49-F238E27FC236}">
                <a16:creationId xmlns:a16="http://schemas.microsoft.com/office/drawing/2014/main" id="{EEA9B4C8-90A4-40CA-BEFB-3DEA9DF54A4B}"/>
              </a:ext>
            </a:extLst>
          </p:cNvPr>
          <p:cNvSpPr/>
          <p:nvPr/>
        </p:nvSpPr>
        <p:spPr>
          <a:xfrm>
            <a:off x="3857951" y="5653630"/>
            <a:ext cx="964303" cy="753284"/>
          </a:xfrm>
          <a:prstGeom prst="wedgeRectCallout">
            <a:avLst>
              <a:gd name="adj1" fmla="val 96361"/>
              <a:gd name="adj2" fmla="val -11939"/>
            </a:avLst>
          </a:prstGeom>
          <a:solidFill>
            <a:schemeClr val="accent5">
              <a:lumMod val="20000"/>
              <a:lumOff val="80000"/>
            </a:schemeClr>
          </a:solidFill>
          <a:ln w="31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ysClr val="windowText" lastClr="000000"/>
                </a:solidFill>
                <a:effectLst/>
                <a:uLnTx/>
                <a:uFillTx/>
                <a:latin typeface="Arial"/>
                <a:ea typeface="+mn-ea"/>
                <a:cs typeface="+mn-cs"/>
              </a:rPr>
              <a:t>HRSN Providers enroll with MBHP</a:t>
            </a:r>
          </a:p>
        </p:txBody>
      </p:sp>
      <p:sp>
        <p:nvSpPr>
          <p:cNvPr id="30" name="Speech Bubble: Rectangle 29">
            <a:extLst>
              <a:ext uri="{FF2B5EF4-FFF2-40B4-BE49-F238E27FC236}">
                <a16:creationId xmlns:a16="http://schemas.microsoft.com/office/drawing/2014/main" id="{D92131FB-7CAC-445F-8F95-3D5BA244D255}"/>
              </a:ext>
            </a:extLst>
          </p:cNvPr>
          <p:cNvSpPr/>
          <p:nvPr/>
        </p:nvSpPr>
        <p:spPr>
          <a:xfrm>
            <a:off x="6866594" y="5559118"/>
            <a:ext cx="3913099" cy="971309"/>
          </a:xfrm>
          <a:prstGeom prst="wedgeRectCallout">
            <a:avLst>
              <a:gd name="adj1" fmla="val -40885"/>
              <a:gd name="adj2" fmla="val -137170"/>
            </a:avLst>
          </a:prstGeom>
          <a:solidFill>
            <a:schemeClr val="accent5">
              <a:lumMod val="20000"/>
              <a:lumOff val="80000"/>
            </a:schemeClr>
          </a:solidFill>
          <a:ln w="31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ysClr val="windowText" lastClr="000000"/>
                </a:solidFill>
                <a:effectLst/>
                <a:uLnTx/>
                <a:uFillTx/>
                <a:latin typeface="Arial"/>
                <a:ea typeface="+mn-ea"/>
                <a:cs typeface="+mn-cs"/>
              </a:rPr>
              <a:t>MBHP and PCACOs need to coordinate closely to align on roles and responsibilities, such that: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ysClr val="windowText" lastClr="000000"/>
                </a:solidFill>
                <a:effectLst/>
                <a:uLnTx/>
                <a:uFillTx/>
                <a:latin typeface="Arial"/>
                <a:ea typeface="+mn-ea"/>
                <a:cs typeface="+mn-cs"/>
              </a:rPr>
              <a:t>PCACOs maintain control/design of their programs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ysClr val="windowText" lastClr="000000"/>
                </a:solidFill>
                <a:effectLst/>
                <a:uLnTx/>
                <a:uFillTx/>
                <a:latin typeface="Arial"/>
                <a:ea typeface="+mn-ea"/>
                <a:cs typeface="+mn-cs"/>
              </a:rPr>
              <a:t>MBHP provides appropriate supports to PCACOs to track spending</a:t>
            </a:r>
          </a:p>
        </p:txBody>
      </p:sp>
      <p:cxnSp>
        <p:nvCxnSpPr>
          <p:cNvPr id="5" name="Straight Arrow Connector 4">
            <a:extLst>
              <a:ext uri="{FF2B5EF4-FFF2-40B4-BE49-F238E27FC236}">
                <a16:creationId xmlns:a16="http://schemas.microsoft.com/office/drawing/2014/main" id="{4A231F13-D8BE-88CB-620A-4CF40D66AEFF}"/>
              </a:ext>
            </a:extLst>
          </p:cNvPr>
          <p:cNvCxnSpPr>
            <a:cxnSpLocks/>
          </p:cNvCxnSpPr>
          <p:nvPr/>
        </p:nvCxnSpPr>
        <p:spPr>
          <a:xfrm>
            <a:off x="6710541" y="3303054"/>
            <a:ext cx="2035109" cy="1342293"/>
          </a:xfrm>
          <a:prstGeom prst="straightConnector1">
            <a:avLst/>
          </a:prstGeom>
          <a:noFill/>
          <a:ln w="28575" cap="flat" cmpd="sng" algn="ctr">
            <a:solidFill>
              <a:srgbClr val="00B050"/>
            </a:solidFill>
            <a:prstDash val="solid"/>
            <a:headEnd type="triangle" w="med" len="med"/>
            <a:tailEnd type="triangle" w="med" len="med"/>
          </a:ln>
          <a:effectLst/>
        </p:spPr>
      </p:cxnSp>
      <p:sp>
        <p:nvSpPr>
          <p:cNvPr id="37" name="TextBox 36">
            <a:extLst>
              <a:ext uri="{FF2B5EF4-FFF2-40B4-BE49-F238E27FC236}">
                <a16:creationId xmlns:a16="http://schemas.microsoft.com/office/drawing/2014/main" id="{4DC07B88-9890-8AA3-4C91-97F32680693D}"/>
              </a:ext>
            </a:extLst>
          </p:cNvPr>
          <p:cNvSpPr txBox="1"/>
          <p:nvPr/>
        </p:nvSpPr>
        <p:spPr>
          <a:xfrm>
            <a:off x="8233557" y="3330162"/>
            <a:ext cx="3913098" cy="95410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kern="0">
                <a:solidFill>
                  <a:srgbClr val="1D954F"/>
                </a:solidFill>
                <a:latin typeface="Arial" panose="020B0604020202020204"/>
                <a:cs typeface="Arial"/>
              </a:rPr>
              <a:t>Supplemental services costs are reconciled with PCACOs through separate TCOC reconciliation based on th</a:t>
            </a: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a:rPr>
              <a:t>e amount of MBHP’s</a:t>
            </a:r>
            <a:r>
              <a:rPr kumimoji="0" lang="en-US" sz="1400" b="0" i="1" u="none" strike="noStrike" kern="0" cap="none" spc="0" normalizeH="0" noProof="0">
                <a:ln>
                  <a:noFill/>
                </a:ln>
                <a:solidFill>
                  <a:srgbClr val="1D954F"/>
                </a:solidFill>
                <a:effectLst/>
                <a:uLnTx/>
                <a:uFillTx/>
                <a:latin typeface="Arial" panose="020B0604020202020204"/>
                <a:ea typeface="+mn-ea"/>
                <a:cs typeface="Arial"/>
              </a:rPr>
              <a:t> </a:t>
            </a: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a:rPr>
              <a:t>add-on </a:t>
            </a:r>
            <a:r>
              <a:rPr kumimoji="0" lang="en-US" sz="1400" b="0" i="1" u="none" strike="noStrike" kern="0" cap="none" spc="0" normalizeH="0" noProof="0">
                <a:ln>
                  <a:noFill/>
                </a:ln>
                <a:solidFill>
                  <a:srgbClr val="1D954F"/>
                </a:solidFill>
                <a:effectLst/>
                <a:uLnTx/>
                <a:uFillTx/>
                <a:latin typeface="Arial" panose="020B0604020202020204"/>
                <a:ea typeface="+mn-ea"/>
                <a:cs typeface="Arial"/>
              </a:rPr>
              <a:t>payments</a:t>
            </a:r>
            <a:endParaRPr kumimoji="0" lang="en-US" sz="1400" b="0" i="1" u="none" strike="noStrike" kern="0" cap="none" spc="0" normalizeH="0" baseline="0" noProof="0">
              <a:ln>
                <a:noFill/>
              </a:ln>
              <a:solidFill>
                <a:srgbClr val="1D954F"/>
              </a:solidFill>
              <a:effectLst/>
              <a:uLnTx/>
              <a:uFillTx/>
              <a:latin typeface="Arial" panose="020B0604020202020204"/>
              <a:ea typeface="+mn-ea"/>
              <a:cs typeface="Arial"/>
            </a:endParaRPr>
          </a:p>
        </p:txBody>
      </p:sp>
      <p:sp>
        <p:nvSpPr>
          <p:cNvPr id="39" name="TextBox 38">
            <a:extLst>
              <a:ext uri="{FF2B5EF4-FFF2-40B4-BE49-F238E27FC236}">
                <a16:creationId xmlns:a16="http://schemas.microsoft.com/office/drawing/2014/main" id="{271C9691-1294-F8AE-6118-CB577695E588}"/>
              </a:ext>
            </a:extLst>
          </p:cNvPr>
          <p:cNvSpPr txBox="1"/>
          <p:nvPr/>
        </p:nvSpPr>
        <p:spPr bwMode="auto">
          <a:xfrm>
            <a:off x="1050572" y="4403636"/>
            <a:ext cx="2965804" cy="671456"/>
          </a:xfrm>
          <a:prstGeom prst="wedgeRectCallout">
            <a:avLst>
              <a:gd name="adj1" fmla="val 44856"/>
              <a:gd name="adj2" fmla="val -79314"/>
            </a:avLst>
          </a:prstGeom>
          <a:solidFill>
            <a:srgbClr val="F2F2F2"/>
          </a:solidFill>
          <a:ln w="9525">
            <a:solidFill>
              <a:schemeClr val="tx1"/>
            </a:solid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a:ln>
                  <a:noFill/>
                </a:ln>
                <a:solidFill>
                  <a:srgbClr val="1D954F"/>
                </a:solidFill>
                <a:effectLst/>
                <a:uLnTx/>
                <a:uFillTx/>
                <a:latin typeface="Arial" panose="020B0604020202020204"/>
                <a:ea typeface="+mn-ea"/>
                <a:cs typeface="Arial"/>
              </a:rPr>
              <a:t>MBHP will bear nominal risk for these add-on payments for supplemental services</a:t>
            </a:r>
          </a:p>
        </p:txBody>
      </p:sp>
      <p:sp>
        <p:nvSpPr>
          <p:cNvPr id="61" name="Text Placeholder 11">
            <a:extLst>
              <a:ext uri="{FF2B5EF4-FFF2-40B4-BE49-F238E27FC236}">
                <a16:creationId xmlns:a16="http://schemas.microsoft.com/office/drawing/2014/main" id="{73BD3CBD-2B75-5FFE-D6AA-2336FE07FA65}"/>
              </a:ext>
            </a:extLst>
          </p:cNvPr>
          <p:cNvSpPr txBox="1">
            <a:spLocks/>
          </p:cNvSpPr>
          <p:nvPr/>
        </p:nvSpPr>
        <p:spPr>
          <a:xfrm>
            <a:off x="401972" y="2208395"/>
            <a:ext cx="10993614" cy="954107"/>
          </a:xfrm>
          <a:prstGeom prst="rect">
            <a:avLst/>
          </a:prstGeom>
          <a:noFill/>
        </p:spPr>
        <p:txBody>
          <a:bodyPr wrap="square" lIns="91440" tIns="45720" rIns="91440" bIns="45720" anchor="t">
            <a:spAutoFit/>
          </a:bodyPr>
          <a:lstStyle>
            <a:defPPr>
              <a:defRPr lang="en-US"/>
            </a:defPPr>
            <a:lvl1pPr>
              <a:defRPr sz="1400" kern="0">
                <a:cs typeface="Arial"/>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Subject to CMS approval, </a:t>
            </a:r>
            <a:r>
              <a:rPr lang="en-US" b="1"/>
              <a:t>MassHealth anticipates paying MBHP </a:t>
            </a:r>
            <a:r>
              <a:rPr lang="en-US"/>
              <a:t>to administer the Supplemental Services for PCACOs through an </a:t>
            </a:r>
            <a:r>
              <a:rPr lang="en-US" b="1"/>
              <a:t>add-on capitation payment </a:t>
            </a:r>
            <a:r>
              <a:rPr lang="en-US"/>
              <a:t>separate from a capitation payment for behavioral health services. The financial risk for these add-on payments may be structured to </a:t>
            </a:r>
            <a:r>
              <a:rPr lang="en-US" b="1"/>
              <a:t>encourage PCACOs to closely collaborate with MBHP to utilize as much of the add-on payment as possible. </a:t>
            </a:r>
            <a:r>
              <a:rPr lang="en-US"/>
              <a:t>PCACOs </a:t>
            </a:r>
            <a:r>
              <a:rPr lang="en-US">
                <a:latin typeface="Arial"/>
              </a:rPr>
              <a:t>may be responsible for any expenditures above the amount of the add-on payment through separate TCOC reconciliation.</a:t>
            </a:r>
            <a:endParaRPr lang="en-US" sz="900">
              <a:latin typeface="Segoe UI"/>
              <a:cs typeface="Segoe UI"/>
            </a:endParaRPr>
          </a:p>
        </p:txBody>
      </p:sp>
      <p:grpSp>
        <p:nvGrpSpPr>
          <p:cNvPr id="62" name="Group 61">
            <a:extLst>
              <a:ext uri="{FF2B5EF4-FFF2-40B4-BE49-F238E27FC236}">
                <a16:creationId xmlns:a16="http://schemas.microsoft.com/office/drawing/2014/main" id="{5372DD16-0764-F568-E1D5-544E96DD0496}"/>
              </a:ext>
            </a:extLst>
          </p:cNvPr>
          <p:cNvGrpSpPr/>
          <p:nvPr/>
        </p:nvGrpSpPr>
        <p:grpSpPr>
          <a:xfrm>
            <a:off x="307548" y="5418780"/>
            <a:ext cx="3529455" cy="990016"/>
            <a:chOff x="8690434" y="5528193"/>
            <a:chExt cx="3529455" cy="990016"/>
          </a:xfrm>
        </p:grpSpPr>
        <p:grpSp>
          <p:nvGrpSpPr>
            <p:cNvPr id="63" name="Group 62">
              <a:extLst>
                <a:ext uri="{FF2B5EF4-FFF2-40B4-BE49-F238E27FC236}">
                  <a16:creationId xmlns:a16="http://schemas.microsoft.com/office/drawing/2014/main" id="{6F9BB862-8016-BB0A-2C62-14FF7A18806D}"/>
                </a:ext>
              </a:extLst>
            </p:cNvPr>
            <p:cNvGrpSpPr/>
            <p:nvPr/>
          </p:nvGrpSpPr>
          <p:grpSpPr>
            <a:xfrm>
              <a:off x="8690434" y="5665750"/>
              <a:ext cx="3529455" cy="852459"/>
              <a:chOff x="8690434" y="5665750"/>
              <a:chExt cx="3529455" cy="852459"/>
            </a:xfrm>
          </p:grpSpPr>
          <p:cxnSp>
            <p:nvCxnSpPr>
              <p:cNvPr id="65" name="Straight Arrow Connector 64">
                <a:extLst>
                  <a:ext uri="{FF2B5EF4-FFF2-40B4-BE49-F238E27FC236}">
                    <a16:creationId xmlns:a16="http://schemas.microsoft.com/office/drawing/2014/main" id="{54935530-D0F7-7A9C-97B6-7D9DF37AF348}"/>
                  </a:ext>
                </a:extLst>
              </p:cNvPr>
              <p:cNvCxnSpPr>
                <a:cxnSpLocks/>
              </p:cNvCxnSpPr>
              <p:nvPr/>
            </p:nvCxnSpPr>
            <p:spPr>
              <a:xfrm>
                <a:off x="8690434" y="5846144"/>
                <a:ext cx="575000" cy="0"/>
              </a:xfrm>
              <a:prstGeom prst="straightConnector1">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87A764E8-61A4-0251-2F95-5ABD060C758C}"/>
                  </a:ext>
                </a:extLst>
              </p:cNvPr>
              <p:cNvSpPr txBox="1"/>
              <p:nvPr/>
            </p:nvSpPr>
            <p:spPr bwMode="auto">
              <a:xfrm>
                <a:off x="9365411" y="5665750"/>
                <a:ext cx="2854478"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Payment-Related Flows</a:t>
                </a:r>
              </a:p>
            </p:txBody>
          </p:sp>
          <p:cxnSp>
            <p:nvCxnSpPr>
              <p:cNvPr id="67" name="Straight Arrow Connector 66">
                <a:extLst>
                  <a:ext uri="{FF2B5EF4-FFF2-40B4-BE49-F238E27FC236}">
                    <a16:creationId xmlns:a16="http://schemas.microsoft.com/office/drawing/2014/main" id="{A028AFA5-1F49-1137-F4C6-67385EA392E6}"/>
                  </a:ext>
                </a:extLst>
              </p:cNvPr>
              <p:cNvCxnSpPr>
                <a:cxnSpLocks/>
              </p:cNvCxnSpPr>
              <p:nvPr/>
            </p:nvCxnSpPr>
            <p:spPr>
              <a:xfrm>
                <a:off x="8690434" y="6086683"/>
                <a:ext cx="575000" cy="0"/>
              </a:xfrm>
              <a:prstGeom prst="straightConnector1">
                <a:avLst/>
              </a:prstGeom>
              <a:noFill/>
              <a:ln w="28575" cap="flat" cmpd="sng" algn="ctr">
                <a:solidFill>
                  <a:srgbClr val="FF6600"/>
                </a:solidFill>
                <a:prstDash val="solid"/>
                <a:headEnd type="none" w="med" len="med"/>
                <a:tailEnd type="none" w="med" len="med"/>
              </a:ln>
              <a:effectLst/>
            </p:spPr>
          </p:cxnSp>
          <p:sp>
            <p:nvSpPr>
              <p:cNvPr id="68" name="TextBox 67">
                <a:extLst>
                  <a:ext uri="{FF2B5EF4-FFF2-40B4-BE49-F238E27FC236}">
                    <a16:creationId xmlns:a16="http://schemas.microsoft.com/office/drawing/2014/main" id="{A2C8D3EE-7D8B-632E-7E9F-D30988449D08}"/>
                  </a:ext>
                </a:extLst>
              </p:cNvPr>
              <p:cNvSpPr txBox="1"/>
              <p:nvPr/>
            </p:nvSpPr>
            <p:spPr bwMode="auto">
              <a:xfrm>
                <a:off x="9365410" y="5906289"/>
                <a:ext cx="2564921"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Claims/ Encounters</a:t>
                </a:r>
              </a:p>
            </p:txBody>
          </p:sp>
          <p:cxnSp>
            <p:nvCxnSpPr>
              <p:cNvPr id="69" name="Straight Arrow Connector 68">
                <a:extLst>
                  <a:ext uri="{FF2B5EF4-FFF2-40B4-BE49-F238E27FC236}">
                    <a16:creationId xmlns:a16="http://schemas.microsoft.com/office/drawing/2014/main" id="{FB3D278D-D941-CA13-48A1-8556F004A412}"/>
                  </a:ext>
                </a:extLst>
              </p:cNvPr>
              <p:cNvCxnSpPr>
                <a:cxnSpLocks/>
              </p:cNvCxnSpPr>
              <p:nvPr/>
            </p:nvCxnSpPr>
            <p:spPr>
              <a:xfrm>
                <a:off x="8690434" y="6329271"/>
                <a:ext cx="575000" cy="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05BEC165-5B0D-4E7F-81AA-5D42C285742D}"/>
                  </a:ext>
                </a:extLst>
              </p:cNvPr>
              <p:cNvSpPr txBox="1"/>
              <p:nvPr/>
            </p:nvSpPr>
            <p:spPr bwMode="auto">
              <a:xfrm>
                <a:off x="9365410" y="6148877"/>
                <a:ext cx="2168817" cy="369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Indicates Coordination</a:t>
                </a:r>
              </a:p>
            </p:txBody>
          </p:sp>
        </p:grpSp>
        <p:sp>
          <p:nvSpPr>
            <p:cNvPr id="64" name="TextBox 63">
              <a:extLst>
                <a:ext uri="{FF2B5EF4-FFF2-40B4-BE49-F238E27FC236}">
                  <a16:creationId xmlns:a16="http://schemas.microsoft.com/office/drawing/2014/main" id="{E1B1AC33-F5D9-E67A-349A-0479287AC378}"/>
                </a:ext>
              </a:extLst>
            </p:cNvPr>
            <p:cNvSpPr txBox="1"/>
            <p:nvPr/>
          </p:nvSpPr>
          <p:spPr>
            <a:xfrm>
              <a:off x="8690434" y="5528193"/>
              <a:ext cx="440781" cy="184666"/>
            </a:xfrm>
            <a:prstGeom prst="rect">
              <a:avLst/>
            </a:prstGeom>
            <a:noFill/>
          </p:spPr>
          <p:txBody>
            <a:bodyPr wrap="square" lIns="0" tIns="0" rIns="0" bIns="0" rtlCol="0">
              <a:spAutoFit/>
            </a:bodyPr>
            <a:lstStyle/>
            <a:p>
              <a:pPr>
                <a:spcBef>
                  <a:spcPts val="600"/>
                </a:spcBef>
                <a:buSzPct val="100000"/>
              </a:pPr>
              <a:r>
                <a:rPr lang="en-US" sz="1200" b="1">
                  <a:solidFill>
                    <a:srgbClr val="313131"/>
                  </a:solidFill>
                </a:rPr>
                <a:t>Key:</a:t>
              </a:r>
            </a:p>
          </p:txBody>
        </p:sp>
      </p:grpSp>
      <p:sp>
        <p:nvSpPr>
          <p:cNvPr id="18" name="Rectangle 17">
            <a:extLst>
              <a:ext uri="{FF2B5EF4-FFF2-40B4-BE49-F238E27FC236}">
                <a16:creationId xmlns:a16="http://schemas.microsoft.com/office/drawing/2014/main" id="{BC290B04-AF4F-822A-4899-7FE516EC336F}"/>
              </a:ext>
            </a:extLst>
          </p:cNvPr>
          <p:cNvSpPr/>
          <p:nvPr/>
        </p:nvSpPr>
        <p:spPr>
          <a:xfrm>
            <a:off x="401973" y="1876430"/>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noProof="0">
                <a:solidFill>
                  <a:sysClr val="windowText" lastClr="000000"/>
                </a:solidFill>
                <a:latin typeface="Arial"/>
              </a:rPr>
              <a:t>HRSN Supplemental Services</a:t>
            </a:r>
            <a:endParaRPr kumimoji="0" lang="en-US" sz="1200" b="0" i="1" u="none" strike="noStrike" kern="0" cap="none" spc="0" normalizeH="0" baseline="0" noProof="0">
              <a:ln>
                <a:noFill/>
              </a:ln>
              <a:solidFill>
                <a:sysClr val="windowText" lastClr="000000"/>
              </a:solidFill>
              <a:effectLst/>
              <a:uLnTx/>
              <a:uFillTx/>
              <a:latin typeface="Arial"/>
            </a:endParaRPr>
          </a:p>
        </p:txBody>
      </p:sp>
      <p:sp>
        <p:nvSpPr>
          <p:cNvPr id="25" name="Rectangle 24">
            <a:extLst>
              <a:ext uri="{FF2B5EF4-FFF2-40B4-BE49-F238E27FC236}">
                <a16:creationId xmlns:a16="http://schemas.microsoft.com/office/drawing/2014/main" id="{D65D7327-1499-7BE1-865A-C93400B09A70}"/>
              </a:ext>
            </a:extLst>
          </p:cNvPr>
          <p:cNvSpPr/>
          <p:nvPr/>
        </p:nvSpPr>
        <p:spPr>
          <a:xfrm>
            <a:off x="401973" y="755512"/>
            <a:ext cx="10993614"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a:solidFill>
                  <a:sysClr val="windowText" lastClr="000000"/>
                </a:solidFill>
                <a:latin typeface="Arial"/>
              </a:rPr>
              <a:t>HRSN Required</a:t>
            </a:r>
            <a:r>
              <a:rPr lang="en-US" b="1" kern="0" noProof="0">
                <a:solidFill>
                  <a:sysClr val="windowText" lastClr="000000"/>
                </a:solidFill>
                <a:latin typeface="Arial"/>
              </a:rPr>
              <a:t> Services</a:t>
            </a:r>
          </a:p>
        </p:txBody>
      </p:sp>
      <p:sp>
        <p:nvSpPr>
          <p:cNvPr id="26" name="TextBox 25">
            <a:extLst>
              <a:ext uri="{FF2B5EF4-FFF2-40B4-BE49-F238E27FC236}">
                <a16:creationId xmlns:a16="http://schemas.microsoft.com/office/drawing/2014/main" id="{73FC24D8-1499-FDC5-83C5-60FC493636C5}"/>
              </a:ext>
            </a:extLst>
          </p:cNvPr>
          <p:cNvSpPr txBox="1"/>
          <p:nvPr/>
        </p:nvSpPr>
        <p:spPr>
          <a:xfrm>
            <a:off x="401972" y="1072074"/>
            <a:ext cx="10993614" cy="738664"/>
          </a:xfrm>
          <a:prstGeom prst="rect">
            <a:avLst/>
          </a:prstGeom>
          <a:noFill/>
        </p:spPr>
        <p:txBody>
          <a:bodyPr wrap="square" lIns="91440" tIns="45720" rIns="91440" bIns="45720" anchor="t">
            <a:spAutoFit/>
          </a:bodyPr>
          <a:lstStyle/>
          <a:p>
            <a:pPr>
              <a:defRPr/>
            </a:pPr>
            <a:r>
              <a:rPr lang="en-US" sz="1400" kern="0">
                <a:cs typeface="Arial"/>
              </a:rPr>
              <a:t>In 2025, </a:t>
            </a:r>
            <a:r>
              <a:rPr lang="en-US" sz="1400" b="1" kern="0">
                <a:cs typeface="Arial"/>
              </a:rPr>
              <a:t>Specialized CSP services will become required HRSN Services </a:t>
            </a:r>
            <a:r>
              <a:rPr lang="en-US" sz="1400" kern="0">
                <a:cs typeface="Arial"/>
              </a:rPr>
              <a:t>and will continue being paid for via capitated payments to Massachusetts Behavioral Health Partnership (MBHP) for Primary Care ACO members. </a:t>
            </a:r>
            <a:r>
              <a:rPr lang="en-US" sz="1400" b="1" kern="0">
                <a:cs typeface="Arial"/>
              </a:rPr>
              <a:t>The payment structure will not change </a:t>
            </a:r>
            <a:r>
              <a:rPr lang="en-US" sz="1400" kern="0">
                <a:cs typeface="Arial"/>
              </a:rPr>
              <a:t>from the current payment structure as depicted in Slide 18.</a:t>
            </a:r>
          </a:p>
        </p:txBody>
      </p:sp>
      <p:sp>
        <p:nvSpPr>
          <p:cNvPr id="4" name="TextBox 3">
            <a:extLst>
              <a:ext uri="{FF2B5EF4-FFF2-40B4-BE49-F238E27FC236}">
                <a16:creationId xmlns:a16="http://schemas.microsoft.com/office/drawing/2014/main" id="{F726801C-919A-5F10-F033-7E527A22DCE0}"/>
              </a:ext>
            </a:extLst>
          </p:cNvPr>
          <p:cNvSpPr txBox="1"/>
          <p:nvPr/>
        </p:nvSpPr>
        <p:spPr>
          <a:xfrm>
            <a:off x="10190106" y="4417753"/>
            <a:ext cx="2035110" cy="600164"/>
          </a:xfrm>
          <a:prstGeom prst="rect">
            <a:avLst/>
          </a:prstGeom>
          <a:noFill/>
        </p:spPr>
        <p:txBody>
          <a:bodyPr wrap="square" rtlCol="0">
            <a:spAutoFit/>
          </a:bodyPr>
          <a:lstStyle/>
          <a:p>
            <a:r>
              <a:rPr lang="en-US" sz="1100"/>
              <a:t>* </a:t>
            </a:r>
            <a:r>
              <a:rPr lang="en-US" sz="1100" i="1"/>
              <a:t>Note</a:t>
            </a:r>
            <a:r>
              <a:rPr lang="en-US" sz="1100"/>
              <a:t>: this diagram only depicts certain payments between entities.</a:t>
            </a:r>
          </a:p>
        </p:txBody>
      </p:sp>
    </p:spTree>
    <p:extLst>
      <p:ext uri="{BB962C8B-B14F-4D97-AF65-F5344CB8AC3E}">
        <p14:creationId xmlns:p14="http://schemas.microsoft.com/office/powerpoint/2010/main" val="3982324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7" grpId="0"/>
      <p:bldP spid="20" grpId="0"/>
      <p:bldP spid="21" grpId="0"/>
      <p:bldP spid="24" grpId="0"/>
      <p:bldP spid="29" grpId="0" animBg="1"/>
      <p:bldP spid="30" grpId="0" animBg="1"/>
      <p:bldP spid="37" grpId="0"/>
      <p:bldP spid="39" grpId="0" animBg="1"/>
      <p:bldP spid="61" grpId="0"/>
      <p:bldP spid="18" grpId="0" animBg="1"/>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7" y="2596579"/>
            <a:ext cx="7385660" cy="502445"/>
          </a:xfrm>
        </p:spPr>
        <p:txBody>
          <a:bodyPr/>
          <a:lstStyle/>
          <a:p>
            <a:r>
              <a:rPr lang="en-US" b="1">
                <a:solidFill>
                  <a:srgbClr val="002960"/>
                </a:solidFill>
              </a:rPr>
              <a:t>Key Programmatic Updates</a:t>
            </a:r>
          </a:p>
        </p:txBody>
      </p:sp>
    </p:spTree>
    <p:extLst>
      <p:ext uri="{BB962C8B-B14F-4D97-AF65-F5344CB8AC3E}">
        <p14:creationId xmlns:p14="http://schemas.microsoft.com/office/powerpoint/2010/main" val="6213961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t>Anticipated Closed-Loop HRSN Electronic Referral Solution</a:t>
            </a:r>
          </a:p>
        </p:txBody>
      </p:sp>
      <p:sp>
        <p:nvSpPr>
          <p:cNvPr id="10" name="TextBox 9">
            <a:extLst>
              <a:ext uri="{FF2B5EF4-FFF2-40B4-BE49-F238E27FC236}">
                <a16:creationId xmlns:a16="http://schemas.microsoft.com/office/drawing/2014/main" id="{3958A982-824A-CC52-33C0-26CB5E0A9CB5}"/>
              </a:ext>
            </a:extLst>
          </p:cNvPr>
          <p:cNvSpPr txBox="1"/>
          <p:nvPr/>
        </p:nvSpPr>
        <p:spPr>
          <a:xfrm>
            <a:off x="231647" y="1493084"/>
            <a:ext cx="11683999" cy="3800549"/>
          </a:xfrm>
          <a:prstGeom prst="rect">
            <a:avLst/>
          </a:prstGeom>
          <a:noFill/>
          <a:ln w="19050">
            <a:noFill/>
            <a:prstDash val="sysDash"/>
          </a:ln>
        </p:spPr>
        <p:txBody>
          <a:bodyPr wrap="square" lIns="45720" rIns="45720" anchor="t">
            <a:noAutofit/>
          </a:bodyPr>
          <a:lstStyle/>
          <a:p>
            <a:pPr marL="285750" indent="-285750">
              <a:spcBef>
                <a:spcPts val="1200"/>
              </a:spcBef>
              <a:spcAft>
                <a:spcPts val="1200"/>
              </a:spcAft>
              <a:buFont typeface="Arial" panose="020B0604020202020204" pitchFamily="34" charset="0"/>
              <a:buChar char="•"/>
              <a:defRPr/>
            </a:pPr>
            <a:r>
              <a:rPr lang="en-US" sz="1600" kern="0">
                <a:latin typeface="Arial" panose="020B0604020202020204" pitchFamily="34" charset="0"/>
                <a:cs typeface="Arial" panose="020B0604020202020204" pitchFamily="34" charset="0"/>
              </a:rPr>
              <a:t>Depending on the implementation, an HRSN electronic referral solution could: </a:t>
            </a:r>
          </a:p>
          <a:p>
            <a:pPr marL="800100" lvl="1" indent="-342900">
              <a:spcBef>
                <a:spcPts val="1200"/>
              </a:spcBef>
              <a:spcAft>
                <a:spcPts val="1200"/>
              </a:spcAft>
              <a:buFont typeface="+mj-lt"/>
              <a:buAutoNum type="arabicPeriod"/>
              <a:defRPr/>
            </a:pP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Centrally track HRSN referrals and outcomes when such referrals are made.</a:t>
            </a:r>
            <a:r>
              <a:rPr lang="en-US" sz="1600" kern="0">
                <a:latin typeface="Arial" panose="020B0604020202020204" pitchFamily="34" charset="0"/>
                <a:cs typeface="Arial" panose="020B0604020202020204" pitchFamily="34" charset="0"/>
              </a:rPr>
              <a:t> </a:t>
            </a:r>
          </a:p>
          <a:p>
            <a:pPr marL="800100" lvl="1" indent="-342900">
              <a:spcBef>
                <a:spcPts val="1200"/>
              </a:spcBef>
              <a:spcAft>
                <a:spcPts val="1200"/>
              </a:spcAft>
              <a:buFont typeface="+mj-lt"/>
              <a:buAutoNum type="arabicPeriod"/>
              <a:defRPr/>
            </a:pPr>
            <a:r>
              <a:rPr lang="en-US" sz="1600" kern="0">
                <a:latin typeface="Arial" panose="020B0604020202020204" pitchFamily="34" charset="0"/>
                <a:cs typeface="Arial" panose="020B0604020202020204" pitchFamily="34" charset="0"/>
              </a:rPr>
              <a:t>F</a:t>
            </a:r>
            <a:r>
              <a:rPr kumimoji="0" lang="en-US" sz="1600" b="0" i="0" u="none" strike="noStrike" kern="0" cap="none" spc="0" normalizeH="0" baseline="0" noProof="0" err="1">
                <a:ln>
                  <a:noFill/>
                </a:ln>
                <a:effectLst/>
                <a:uLnTx/>
                <a:uFillTx/>
                <a:latin typeface="Arial" panose="020B0604020202020204" pitchFamily="34" charset="0"/>
                <a:ea typeface="+mn-ea"/>
                <a:cs typeface="Arial" panose="020B0604020202020204" pitchFamily="34" charset="0"/>
              </a:rPr>
              <a:t>acilitate</a:t>
            </a:r>
            <a:r>
              <a:rPr lang="en-US" sz="1600" kern="0">
                <a:latin typeface="Arial" panose="020B0604020202020204" pitchFamily="34" charset="0"/>
                <a:cs typeface="Arial" panose="020B0604020202020204" pitchFamily="34" charset="0"/>
              </a:rPr>
              <a:t> </a:t>
            </a: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a “</a:t>
            </a:r>
            <a:r>
              <a:rPr kumimoji="0" lang="en-US" sz="1600" b="1"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closed feedback loop</a:t>
            </a: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 process, where HRSN providers could communicate the outcomes of those HRSN referrals (e.g., </a:t>
            </a:r>
            <a:r>
              <a:rPr lang="en-US" sz="1600" kern="0">
                <a:latin typeface="Arial" panose="020B0604020202020204" pitchFamily="34" charset="0"/>
                <a:cs typeface="Arial" panose="020B0604020202020204" pitchFamily="34" charset="0"/>
              </a:rPr>
              <a:t>the </a:t>
            </a: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impact of those services on the identified HRSNs) back to the referring entities. </a:t>
            </a:r>
          </a:p>
          <a:p>
            <a:pPr marL="285750" indent="-285750">
              <a:spcBef>
                <a:spcPts val="1200"/>
              </a:spcBef>
              <a:spcAft>
                <a:spcPts val="1200"/>
              </a:spcAft>
              <a:buFont typeface="Arial" panose="020B0604020202020204" pitchFamily="34" charset="0"/>
              <a:buChar char="•"/>
              <a:defRPr/>
            </a:pP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MassHealth anticipates launching the HRSN electronic referral solution in 2026. </a:t>
            </a:r>
          </a:p>
          <a:p>
            <a:pPr marL="285750" indent="-285750">
              <a:spcBef>
                <a:spcPts val="1200"/>
              </a:spcBef>
              <a:spcAft>
                <a:spcPts val="1200"/>
              </a:spcAft>
              <a:buFont typeface="Arial" panose="020B0604020202020204" pitchFamily="34" charset="0"/>
              <a:buChar char="•"/>
              <a:defRPr/>
            </a:pPr>
            <a:r>
              <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MassHealth </a:t>
            </a:r>
            <a:r>
              <a:rPr lang="en-US" sz="1600" kern="0">
                <a:latin typeface="Arial" panose="020B0604020202020204" pitchFamily="34" charset="0"/>
                <a:cs typeface="Arial" panose="020B0604020202020204" pitchFamily="34" charset="0"/>
              </a:rPr>
              <a:t>anticipates future public stakeholder engagement to discuss intended functionality and to understand how to best tailor the HRSN electronic referral solution to meet the needs of users.</a:t>
            </a:r>
            <a:endParaRPr kumimoji="0" lang="en-US" sz="1600" b="0" i="0" u="none" strike="noStrike" kern="0" cap="none" spc="0" normalizeH="0" baseline="0" noProof="0">
              <a:ln>
                <a:noFill/>
              </a:ln>
              <a:effectLst/>
              <a:uLnTx/>
              <a:uFillTx/>
              <a:latin typeface="Arial" panose="020B0604020202020204" pitchFamily="34" charset="0"/>
              <a:ea typeface="+mn-ea"/>
              <a:cs typeface="Arial" panose="020B0604020202020204" pitchFamily="34" charset="0"/>
            </a:endParaRPr>
          </a:p>
        </p:txBody>
      </p:sp>
      <p:sp>
        <p:nvSpPr>
          <p:cNvPr id="5" name="Text Placeholder 11">
            <a:extLst>
              <a:ext uri="{FF2B5EF4-FFF2-40B4-BE49-F238E27FC236}">
                <a16:creationId xmlns:a16="http://schemas.microsoft.com/office/drawing/2014/main" id="{B6FA8F1B-37B8-A0F3-F346-E2CD672AD62D}"/>
              </a:ext>
            </a:extLst>
          </p:cNvPr>
          <p:cNvSpPr txBox="1">
            <a:spLocks/>
          </p:cNvSpPr>
          <p:nvPr/>
        </p:nvSpPr>
        <p:spPr>
          <a:xfrm>
            <a:off x="231647" y="736688"/>
            <a:ext cx="11783371" cy="629775"/>
          </a:xfrm>
          <a:prstGeom prst="rect">
            <a:avLst/>
          </a:prstGeom>
        </p:spPr>
        <p:txBody>
          <a:bodyPr lIns="0" rIns="0"/>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00"/>
              </a:spcBef>
              <a:spcAft>
                <a:spcPts val="1100"/>
              </a:spcAft>
              <a:defRPr/>
            </a:pPr>
            <a:r>
              <a:rPr lang="en-US" sz="1600" b="1"/>
              <a:t>MassHealth anticipates implementing a closed-loop HRSN electronic referral solution that health care providers, HRSN providers, and other Community Based Organizations can use to communicate with each other. </a:t>
            </a:r>
          </a:p>
        </p:txBody>
      </p:sp>
    </p:spTree>
    <p:extLst>
      <p:ext uri="{BB962C8B-B14F-4D97-AF65-F5344CB8AC3E}">
        <p14:creationId xmlns:p14="http://schemas.microsoft.com/office/powerpoint/2010/main" val="879594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t>Social Services Integration Work Group (SSIWG)</a:t>
            </a:r>
          </a:p>
        </p:txBody>
      </p:sp>
      <p:sp>
        <p:nvSpPr>
          <p:cNvPr id="4" name="Rectangle 3">
            <a:extLst>
              <a:ext uri="{FF2B5EF4-FFF2-40B4-BE49-F238E27FC236}">
                <a16:creationId xmlns:a16="http://schemas.microsoft.com/office/drawing/2014/main" id="{7A1CB77E-803D-0B00-7B0E-DA729C069AED}"/>
              </a:ext>
            </a:extLst>
          </p:cNvPr>
          <p:cNvSpPr/>
          <p:nvPr/>
        </p:nvSpPr>
        <p:spPr bwMode="gray">
          <a:xfrm>
            <a:off x="231648" y="1366463"/>
            <a:ext cx="11683999" cy="4272337"/>
          </a:xfrm>
          <a:prstGeom prst="rect">
            <a:avLst/>
          </a:prstGeom>
          <a:solidFill>
            <a:schemeClr val="bg2"/>
          </a:solidFill>
          <a:ln w="19050" algn="ctr">
            <a:noFill/>
            <a:miter lim="800000"/>
            <a:headEnd/>
            <a:tailEnd/>
          </a:ln>
        </p:spPr>
        <p:txBody>
          <a:bodyPr wrap="square" lIns="88900" tIns="88900" rIns="88900" bIns="88900" rtlCol="0" anchor="t"/>
          <a:lstStyle/>
          <a:p>
            <a:pPr marL="285750" marR="0" lvl="0" indent="-285750" algn="l" defTabSz="914400" rtl="0" eaLnBrk="1" fontAlgn="auto" latinLnBrk="0" hangingPunct="1">
              <a:lnSpc>
                <a:spcPct val="100000"/>
              </a:lnSpc>
              <a:spcBef>
                <a:spcPts val="400"/>
              </a:spcBef>
              <a:spcAft>
                <a:spcPts val="400"/>
              </a:spcAft>
              <a:buClrTx/>
              <a:buSzTx/>
              <a:buFont typeface="Arial" panose="020B0604020202020204" pitchFamily="34" charset="0"/>
              <a:buChar char="•"/>
              <a:tabLst/>
              <a:defRPr/>
            </a:pPr>
            <a:r>
              <a:rPr kumimoji="0" lang="en-US" sz="1600" b="1"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Goals for SSIWG may include, but are not limited to, gathering feedback and insight on:</a:t>
            </a:r>
          </a:p>
          <a:p>
            <a:pPr marL="742950" lvl="1" indent="-285750">
              <a:spcBef>
                <a:spcPts val="400"/>
              </a:spcBef>
              <a:spcAft>
                <a:spcPts val="400"/>
              </a:spcAft>
              <a:buFont typeface="Arial" panose="020B0604020202020204" pitchFamily="34" charset="0"/>
              <a:buChar char="•"/>
              <a:defRPr/>
            </a:pP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Best practices for operationalizing the transition of FSP into a managed care structure;</a:t>
            </a:r>
          </a:p>
          <a:p>
            <a:pPr marL="742950" lvl="1" indent="-285750">
              <a:spcBef>
                <a:spcPts val="400"/>
              </a:spcBef>
              <a:spcAft>
                <a:spcPts val="400"/>
              </a:spcAft>
              <a:buFont typeface="Arial" panose="020B0604020202020204" pitchFamily="34" charset="0"/>
              <a:buChar char="•"/>
              <a:defRPr/>
            </a:pP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Determining service categories of and member eligibility for HRSN </a:t>
            </a:r>
            <a:r>
              <a:rPr lang="en-US" sz="1600" kern="0">
                <a:latin typeface="Arial" panose="020B0604020202020204" pitchFamily="34" charset="0"/>
                <a:cs typeface="Arial" panose="020B0604020202020204" pitchFamily="34" charset="0"/>
              </a:rPr>
              <a:t>Services</a:t>
            </a: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 </a:t>
            </a:r>
          </a:p>
          <a:p>
            <a:pPr marL="742950" lvl="1" indent="-285750">
              <a:spcBef>
                <a:spcPts val="400"/>
              </a:spcBef>
              <a:spcAft>
                <a:spcPts val="400"/>
              </a:spcAft>
              <a:buFont typeface="Arial" panose="020B0604020202020204" pitchFamily="34" charset="0"/>
              <a:buChar char="•"/>
              <a:defRPr/>
            </a:pP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Determining how best to support robust data collection, analysis, and evaluation of HRSN referrals and resulting impact of services;  </a:t>
            </a:r>
          </a:p>
          <a:p>
            <a:pPr marL="742950" lvl="1" indent="-285750">
              <a:spcBef>
                <a:spcPts val="400"/>
              </a:spcBef>
              <a:spcAft>
                <a:spcPts val="400"/>
              </a:spcAft>
              <a:buFont typeface="Arial" panose="020B0604020202020204" pitchFamily="34" charset="0"/>
              <a:buChar char="•"/>
              <a:defRPr/>
            </a:pP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Inclusion of priority populations for equitable access and outcomes in services, such as children and pregnant/post-partum individuals; and</a:t>
            </a:r>
          </a:p>
          <a:p>
            <a:pPr marL="742950" lvl="1" indent="-285750">
              <a:spcBef>
                <a:spcPts val="400"/>
              </a:spcBef>
              <a:spcAft>
                <a:spcPts val="400"/>
              </a:spcAft>
              <a:buFont typeface="Arial" panose="020B0604020202020204" pitchFamily="34" charset="0"/>
              <a:buChar char="•"/>
              <a:defRPr/>
            </a:pP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Improving access to HRSN </a:t>
            </a:r>
            <a:r>
              <a:rPr lang="en-US" sz="1600" kern="0">
                <a:latin typeface="Arial" panose="020B0604020202020204" pitchFamily="34" charset="0"/>
                <a:cs typeface="Arial" panose="020B0604020202020204" pitchFamily="34" charset="0"/>
              </a:rPr>
              <a:t>S</a:t>
            </a:r>
            <a:r>
              <a:rPr kumimoji="0" lang="en-US" sz="1600" u="none" strike="noStrike" kern="0" cap="none" spc="0" normalizeH="0" baseline="0" noProof="0" err="1">
                <a:ln>
                  <a:noFill/>
                </a:ln>
                <a:effectLst/>
                <a:uLnTx/>
                <a:uFillTx/>
                <a:latin typeface="Arial" panose="020B0604020202020204" pitchFamily="34" charset="0"/>
                <a:ea typeface="+mn-ea"/>
                <a:cs typeface="Arial" panose="020B0604020202020204" pitchFamily="34" charset="0"/>
              </a:rPr>
              <a:t>ervices</a:t>
            </a:r>
            <a:r>
              <a:rPr kumimoji="0" lang="en-US" sz="1600" u="none" strike="noStrike" kern="0" cap="none" spc="0" normalizeH="0" baseline="0" noProof="0">
                <a:ln>
                  <a:noFill/>
                </a:ln>
                <a:effectLst/>
                <a:uLnTx/>
                <a:uFillTx/>
                <a:latin typeface="Arial" panose="020B0604020202020204" pitchFamily="34" charset="0"/>
                <a:ea typeface="+mn-ea"/>
                <a:cs typeface="Arial" panose="020B0604020202020204" pitchFamily="34" charset="0"/>
              </a:rPr>
              <a:t>, including member identification, linkage to services, integration of health care and social services, and continuous quality improvement.</a:t>
            </a:r>
          </a:p>
          <a:p>
            <a:pPr marL="0" lvl="1">
              <a:spcBef>
                <a:spcPts val="400"/>
              </a:spcBef>
              <a:spcAft>
                <a:spcPts val="400"/>
              </a:spcAft>
              <a:defRPr/>
            </a:pPr>
            <a:endParaRPr lang="en-US" sz="1600" kern="0">
              <a:latin typeface="Arial" panose="020B0604020202020204" pitchFamily="34" charset="0"/>
              <a:cs typeface="Arial" panose="020B0604020202020204" pitchFamily="34" charset="0"/>
            </a:endParaRPr>
          </a:p>
          <a:p>
            <a:pPr marL="0" lvl="1">
              <a:spcBef>
                <a:spcPts val="400"/>
              </a:spcBef>
              <a:spcAft>
                <a:spcPts val="400"/>
              </a:spcAft>
              <a:defRPr/>
            </a:pPr>
            <a:r>
              <a:rPr kumimoji="0" lang="en-US" sz="160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Note: SSIWG is </a:t>
            </a:r>
            <a:r>
              <a:rPr kumimoji="0" lang="en-US" sz="1600" b="1"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separate and distinct </a:t>
            </a:r>
            <a:r>
              <a:rPr kumimoji="0" lang="en-US" sz="1600" i="0" u="none" strike="noStrike" kern="0" cap="none" spc="0" normalizeH="0" baseline="0" noProof="0">
                <a:ln>
                  <a:noFill/>
                </a:ln>
                <a:effectLst/>
                <a:uLnTx/>
                <a:uFillTx/>
                <a:latin typeface="Arial" panose="020B0604020202020204" pitchFamily="34" charset="0"/>
                <a:ea typeface="+mn-ea"/>
                <a:cs typeface="Arial" panose="020B0604020202020204" pitchFamily="34" charset="0"/>
              </a:rPr>
              <a:t>from but may collaborate with other EOHHS committees such as MassHealth's Delivery System Technical Advisory Committee (DSTAC) and the MassHealth Member Advisory Committee (MAC) (both in development).  </a:t>
            </a:r>
            <a:endParaRPr lang="en-US" sz="1600" kern="0">
              <a:highlight>
                <a:srgbClr val="FFFF00"/>
              </a:highlight>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400"/>
              </a:spcBef>
              <a:spcAft>
                <a:spcPts val="400"/>
              </a:spcAft>
              <a:buClrTx/>
              <a:buSzTx/>
              <a:buFont typeface="Arial" panose="020B0604020202020204" pitchFamily="34" charset="0"/>
              <a:buChar char="•"/>
              <a:tabLst/>
              <a:defRPr/>
            </a:pPr>
            <a:endParaRPr kumimoji="0" lang="en-US" sz="140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4" name="Text Placeholder 11">
            <a:extLst>
              <a:ext uri="{FF2B5EF4-FFF2-40B4-BE49-F238E27FC236}">
                <a16:creationId xmlns:a16="http://schemas.microsoft.com/office/drawing/2014/main" id="{A81F057F-E5A9-47A2-A136-6CF3FC7B708D}"/>
              </a:ext>
            </a:extLst>
          </p:cNvPr>
          <p:cNvSpPr txBox="1">
            <a:spLocks/>
          </p:cNvSpPr>
          <p:nvPr/>
        </p:nvSpPr>
        <p:spPr>
          <a:xfrm>
            <a:off x="469900" y="736689"/>
            <a:ext cx="11252200" cy="588678"/>
          </a:xfrm>
          <a:prstGeom prst="rect">
            <a:avLst/>
          </a:prstGeom>
        </p:spPr>
        <p:txBody>
          <a:bodyP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endParaRPr lang="en-US" sz="1600">
              <a:solidFill>
                <a:srgbClr val="575757"/>
              </a:solidFill>
            </a:endParaRPr>
          </a:p>
        </p:txBody>
      </p:sp>
      <p:sp>
        <p:nvSpPr>
          <p:cNvPr id="6" name="Text Placeholder 11">
            <a:extLst>
              <a:ext uri="{FF2B5EF4-FFF2-40B4-BE49-F238E27FC236}">
                <a16:creationId xmlns:a16="http://schemas.microsoft.com/office/drawing/2014/main" id="{A4C21EF0-6282-F89B-B1C8-3AE5CBE00440}"/>
              </a:ext>
            </a:extLst>
          </p:cNvPr>
          <p:cNvSpPr txBox="1">
            <a:spLocks/>
          </p:cNvSpPr>
          <p:nvPr/>
        </p:nvSpPr>
        <p:spPr>
          <a:xfrm>
            <a:off x="231648" y="736688"/>
            <a:ext cx="11252200" cy="629775"/>
          </a:xfrm>
          <a:prstGeom prst="rect">
            <a:avLst/>
          </a:prstGeom>
        </p:spPr>
        <p:txBody>
          <a:bodyPr lIns="0" rIns="0"/>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00"/>
              </a:spcBef>
              <a:spcAft>
                <a:spcPts val="1100"/>
              </a:spcAft>
              <a:defRPr/>
            </a:pPr>
            <a:r>
              <a:rPr lang="en-US" sz="1600" b="1"/>
              <a:t>MassHealth is currently procuring SSIWG to assist MassHealth from Fall 2023 - Fall 2025 to</a:t>
            </a:r>
            <a:r>
              <a:rPr lang="en-US" sz="1600" b="1">
                <a:solidFill>
                  <a:srgbClr val="FF0000"/>
                </a:solidFill>
              </a:rPr>
              <a:t> </a:t>
            </a:r>
            <a:r>
              <a:rPr lang="en-US" sz="1600" b="1"/>
              <a:t>integrate social services into the MassHealth managed care framework.*</a:t>
            </a:r>
          </a:p>
        </p:txBody>
      </p:sp>
      <p:sp>
        <p:nvSpPr>
          <p:cNvPr id="3" name="TextBox 2">
            <a:extLst>
              <a:ext uri="{FF2B5EF4-FFF2-40B4-BE49-F238E27FC236}">
                <a16:creationId xmlns:a16="http://schemas.microsoft.com/office/drawing/2014/main" id="{B36AF912-30D0-C83E-F500-CE384D7634BE}"/>
              </a:ext>
            </a:extLst>
          </p:cNvPr>
          <p:cNvSpPr txBox="1"/>
          <p:nvPr/>
        </p:nvSpPr>
        <p:spPr>
          <a:xfrm>
            <a:off x="78060" y="6255833"/>
            <a:ext cx="11942956" cy="276999"/>
          </a:xfrm>
          <a:prstGeom prst="rect">
            <a:avLst/>
          </a:prstGeom>
          <a:noFill/>
        </p:spPr>
        <p:txBody>
          <a:bodyPr wrap="square" rtlCol="0">
            <a:spAutoFit/>
          </a:bodyPr>
          <a:lstStyle/>
          <a:p>
            <a:pPr marL="0" lvl="1">
              <a:spcBef>
                <a:spcPts val="400"/>
              </a:spcBef>
              <a:spcAft>
                <a:spcPts val="400"/>
              </a:spcAft>
              <a:defRPr/>
            </a:pPr>
            <a:r>
              <a:rPr lang="en-US" sz="1200" kern="0">
                <a:latin typeface="Arial" panose="020B0604020202020204" pitchFamily="34" charset="0"/>
                <a:cs typeface="Arial" panose="020B0604020202020204" pitchFamily="34" charset="0"/>
              </a:rPr>
              <a:t>*The procurement can be found at: </a:t>
            </a:r>
            <a:r>
              <a:rPr lang="en-US" sz="1200">
                <a:hlinkClick r:id="rId3"/>
              </a:rPr>
              <a:t> https://www.commbuys.com/bso/view/search/external/advancedSearchBid.xhtml?q=93117&amp;currentDocType=bids</a:t>
            </a:r>
            <a:endParaRPr lang="en-US" sz="1200"/>
          </a:p>
        </p:txBody>
      </p:sp>
    </p:spTree>
    <p:extLst>
      <p:ext uri="{BB962C8B-B14F-4D97-AF65-F5344CB8AC3E}">
        <p14:creationId xmlns:p14="http://schemas.microsoft.com/office/powerpoint/2010/main" val="1928085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69332"/>
          </a:xfrm>
        </p:spPr>
        <p:txBody>
          <a:bodyPr/>
          <a:lstStyle/>
          <a:p>
            <a:r>
              <a:rPr lang="en-US" sz="2400"/>
              <a:t>Social Services Organization (SSO) Integration Fund</a:t>
            </a:r>
          </a:p>
        </p:txBody>
      </p:sp>
      <p:sp>
        <p:nvSpPr>
          <p:cNvPr id="13" name="TextBox 12">
            <a:extLst>
              <a:ext uri="{FF2B5EF4-FFF2-40B4-BE49-F238E27FC236}">
                <a16:creationId xmlns:a16="http://schemas.microsoft.com/office/drawing/2014/main" id="{20A1AE86-BCE8-450F-91A2-629DEAB626B3}"/>
              </a:ext>
            </a:extLst>
          </p:cNvPr>
          <p:cNvSpPr txBox="1"/>
          <p:nvPr/>
        </p:nvSpPr>
        <p:spPr bwMode="auto">
          <a:xfrm>
            <a:off x="231646" y="1597817"/>
            <a:ext cx="11683999" cy="3396751"/>
          </a:xfrm>
          <a:prstGeom prst="rect">
            <a:avLst/>
          </a:prstGeom>
          <a:noFill/>
          <a:ln w="9525">
            <a:noFill/>
            <a:miter lim="800000"/>
            <a:headEnd/>
            <a:tailEnd/>
          </a:ln>
          <a:effectLst/>
        </p:spPr>
        <p:txBody>
          <a:bodyPr vert="horz" wrap="square" lIns="76200" tIns="76200" rIns="76200" bIns="76200" numCol="1" rtlCol="0" anchor="t" anchorCtr="0" compatLnSpc="1">
            <a:prstTxWarp prst="textNoShape">
              <a:avLst/>
            </a:prstTxWarp>
            <a:noAutofit/>
          </a:bodyPr>
          <a:lstStyle/>
          <a:p>
            <a:pPr marL="285750" indent="-285750">
              <a:spcBef>
                <a:spcPts val="1200"/>
              </a:spcBef>
              <a:spcAft>
                <a:spcPts val="1200"/>
              </a:spcAft>
              <a:buFont typeface="Arial" panose="020B0604020202020204" pitchFamily="34" charset="0"/>
              <a:buChar char="•"/>
              <a:defRPr/>
            </a:pPr>
            <a:r>
              <a:rPr lang="en-US" sz="1600" kern="0">
                <a:latin typeface="Arial"/>
                <a:cs typeface="Arial"/>
              </a:rPr>
              <a:t>Funding will be available for the following SSO activities:</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Technology</a:t>
            </a:r>
            <a:r>
              <a:rPr lang="en-US" sz="1600" kern="0">
                <a:latin typeface="Arial"/>
                <a:cs typeface="Arial"/>
              </a:rPr>
              <a:t> (e.g., electronic referral systems, screening and/or case management systems)</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Developing business or operational practices </a:t>
            </a:r>
            <a:r>
              <a:rPr lang="en-US" sz="1600" kern="0">
                <a:latin typeface="Arial"/>
                <a:cs typeface="Arial"/>
              </a:rPr>
              <a:t>to support the delivery of HRSN Services (e.g., developing policies and workflows for referral management, quality improvement)</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Workforce development </a:t>
            </a:r>
            <a:r>
              <a:rPr lang="en-US" sz="1600" kern="0">
                <a:latin typeface="Arial"/>
                <a:cs typeface="Arial"/>
              </a:rPr>
              <a:t>(e.g., cultural competency training, trauma-informed training, Community Health Worker (CHW) certification)</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Outreach and education </a:t>
            </a:r>
            <a:r>
              <a:rPr lang="en-US" sz="1600" kern="0">
                <a:latin typeface="Arial"/>
                <a:cs typeface="Arial"/>
              </a:rPr>
              <a:t>(e.g., design and production of outreach and education materials, translation, obtaining community input)</a:t>
            </a:r>
          </a:p>
          <a:p>
            <a:pPr marL="285750" indent="-285750">
              <a:spcBef>
                <a:spcPts val="600"/>
              </a:spcBef>
              <a:spcAft>
                <a:spcPts val="600"/>
              </a:spcAft>
              <a:buFont typeface="Arial" panose="020B0604020202020204" pitchFamily="34" charset="0"/>
              <a:buChar char="•"/>
              <a:defRPr/>
            </a:pPr>
            <a:r>
              <a:rPr lang="en-US" sz="1600" kern="0">
                <a:latin typeface="Arial"/>
                <a:cs typeface="Arial"/>
              </a:rPr>
              <a:t>Funding will also be utilized</a:t>
            </a:r>
            <a:r>
              <a:rPr kumimoji="0" lang="en-US" sz="1600" i="0" u="none" strike="noStrike" kern="0" cap="none" spc="0" normalizeH="0" baseline="0" noProof="0">
                <a:ln>
                  <a:noFill/>
                </a:ln>
                <a:effectLst/>
                <a:uLnTx/>
                <a:uFillTx/>
                <a:latin typeface="Arial"/>
                <a:cs typeface="Arial"/>
              </a:rPr>
              <a:t> </a:t>
            </a:r>
            <a:r>
              <a:rPr lang="en-US" sz="1600" kern="0">
                <a:latin typeface="Arial"/>
                <a:cs typeface="Arial"/>
              </a:rPr>
              <a:t>for </a:t>
            </a:r>
            <a:r>
              <a:rPr kumimoji="0" lang="en-US" sz="1600" b="1" i="0" u="none" strike="noStrike" kern="0" cap="none" spc="0" normalizeH="0" baseline="0" noProof="0">
                <a:ln>
                  <a:noFill/>
                </a:ln>
                <a:effectLst/>
                <a:uLnTx/>
                <a:uFillTx/>
                <a:latin typeface="Arial"/>
                <a:cs typeface="Arial"/>
              </a:rPr>
              <a:t>technical assistance, </a:t>
            </a:r>
            <a:r>
              <a:rPr lang="en-US" sz="1600" b="1" kern="0">
                <a:latin typeface="Arial"/>
                <a:cs typeface="Arial"/>
              </a:rPr>
              <a:t>trainings</a:t>
            </a:r>
            <a:r>
              <a:rPr kumimoji="0" lang="en-US" sz="1600" b="1" i="0" u="none" strike="noStrike" kern="0" cap="none" spc="0" normalizeH="0" baseline="0" noProof="0">
                <a:ln>
                  <a:noFill/>
                </a:ln>
                <a:effectLst/>
                <a:uLnTx/>
                <a:uFillTx/>
                <a:latin typeface="Arial"/>
                <a:cs typeface="Arial"/>
              </a:rPr>
              <a:t>, and learning collaboratives.</a:t>
            </a:r>
            <a:endParaRPr lang="en-US" sz="1600" b="1" i="0" u="none" strike="noStrike" kern="0" cap="none" spc="0" normalizeH="0" baseline="0" noProof="0">
              <a:ln>
                <a:noFill/>
              </a:ln>
              <a:effectLst/>
              <a:uLnTx/>
              <a:uFillTx/>
              <a:latin typeface="Arial"/>
              <a:cs typeface="Arial"/>
            </a:endParaRPr>
          </a:p>
          <a:p>
            <a:pPr marL="285750" indent="-285750">
              <a:spcBef>
                <a:spcPts val="600"/>
              </a:spcBef>
              <a:spcAft>
                <a:spcPts val="600"/>
              </a:spcAft>
              <a:buFont typeface="Arial" panose="020B0604020202020204" pitchFamily="34" charset="0"/>
              <a:buChar char="•"/>
              <a:defRPr/>
            </a:pPr>
            <a:r>
              <a:rPr lang="en-US" sz="1600" kern="0">
                <a:latin typeface="Arial"/>
                <a:cs typeface="Arial"/>
              </a:rPr>
              <a:t>MassHealth is currently procuring a vendor to support the administration of the SSO Integration Fund.</a:t>
            </a:r>
          </a:p>
          <a:p>
            <a:pPr marL="285750" indent="-285750">
              <a:spcBef>
                <a:spcPts val="600"/>
              </a:spcBef>
              <a:spcAft>
                <a:spcPts val="600"/>
              </a:spcAft>
              <a:buFont typeface="Arial" panose="020B0604020202020204" pitchFamily="34" charset="0"/>
              <a:buChar char="•"/>
              <a:defRPr/>
            </a:pPr>
            <a:r>
              <a:rPr kumimoji="0" lang="en-US" sz="1600" b="1" i="0" u="none" strike="noStrike" kern="0" cap="none" spc="0" normalizeH="0" baseline="0" noProof="0">
                <a:ln>
                  <a:noFill/>
                </a:ln>
                <a:effectLst/>
                <a:uLnTx/>
                <a:uFillTx/>
                <a:latin typeface="Arial"/>
                <a:cs typeface="Arial"/>
              </a:rPr>
              <a:t>Subscribe to the MassHealth Innovations listserv </a:t>
            </a:r>
            <a:r>
              <a:rPr lang="en-US" sz="1600" kern="0">
                <a:latin typeface="Arial"/>
                <a:cs typeface="Arial"/>
              </a:rPr>
              <a:t>for future procurements related to the SSO Integration Fund. Email </a:t>
            </a:r>
            <a:r>
              <a:rPr lang="en-US" sz="1600" b="1" kern="0">
                <a:solidFill>
                  <a:srgbClr val="003FDE"/>
                </a:solidFill>
                <a:cs typeface="Arial"/>
                <a:hlinkClick r:id="rId2">
                  <a:extLst>
                    <a:ext uri="{A12FA001-AC4F-418D-AE19-62706E023703}">
                      <ahyp:hlinkClr xmlns:ahyp="http://schemas.microsoft.com/office/drawing/2018/hyperlinkcolor" val="tx"/>
                    </a:ext>
                  </a:extLst>
                </a:hlinkClick>
              </a:rPr>
              <a:t>masshealth.innovations@massmail.state.ma.us</a:t>
            </a:r>
            <a:r>
              <a:rPr lang="en-US" sz="1600" b="1" kern="0">
                <a:solidFill>
                  <a:srgbClr val="003FDE"/>
                </a:solidFill>
                <a:cs typeface="Arial"/>
              </a:rPr>
              <a:t> </a:t>
            </a:r>
            <a:r>
              <a:rPr lang="en-US" sz="1600" kern="0">
                <a:latin typeface="Arial"/>
                <a:cs typeface="Arial"/>
              </a:rPr>
              <a:t>to ask to be added to the listserv. </a:t>
            </a:r>
            <a:endParaRPr lang="en-US" kern="0">
              <a:solidFill>
                <a:srgbClr val="000000"/>
              </a:solidFill>
              <a:highlight>
                <a:srgbClr val="FFFF00"/>
              </a:highlight>
              <a:latin typeface="Arial" panose="020B0604020202020204" pitchFamily="34" charset="0"/>
              <a:cs typeface="Arial" panose="020B0604020202020204" pitchFamily="34" charset="0"/>
            </a:endParaRPr>
          </a:p>
        </p:txBody>
      </p:sp>
      <p:sp>
        <p:nvSpPr>
          <p:cNvPr id="5" name="Text Placeholder 11">
            <a:extLst>
              <a:ext uri="{FF2B5EF4-FFF2-40B4-BE49-F238E27FC236}">
                <a16:creationId xmlns:a16="http://schemas.microsoft.com/office/drawing/2014/main" id="{DF7183E4-6A29-486D-4F6A-D0BEAF72CA28}"/>
              </a:ext>
            </a:extLst>
          </p:cNvPr>
          <p:cNvSpPr txBox="1">
            <a:spLocks/>
          </p:cNvSpPr>
          <p:nvPr/>
        </p:nvSpPr>
        <p:spPr>
          <a:xfrm>
            <a:off x="231648" y="736688"/>
            <a:ext cx="11762374" cy="629775"/>
          </a:xfrm>
          <a:prstGeom prst="rect">
            <a:avLst/>
          </a:prstGeom>
        </p:spPr>
        <p:txBody>
          <a:bodyPr lIns="0" tIns="45720" rIns="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00"/>
              </a:spcBef>
              <a:spcAft>
                <a:spcPts val="1100"/>
              </a:spcAft>
              <a:defRPr/>
            </a:pPr>
            <a:r>
              <a:rPr lang="en-US" sz="1500" b="1">
                <a:latin typeface="Arial"/>
                <a:cs typeface="Arial"/>
              </a:rPr>
              <a:t>The SSO Integration Fund will provide up to $8 million during the Section 1115 demonstration period to support the implementation of HRSN Services by HRSN Providers (including SSOs and Specialized CSP Providers). MassHealth has also requested an additional $17M for the SSO Integration Fund as part of its 1115 waiver amendment request (pending CMS approval).</a:t>
            </a:r>
          </a:p>
        </p:txBody>
      </p:sp>
    </p:spTree>
    <p:extLst>
      <p:ext uri="{BB962C8B-B14F-4D97-AF65-F5344CB8AC3E}">
        <p14:creationId xmlns:p14="http://schemas.microsoft.com/office/powerpoint/2010/main" val="1843296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7" y="2596579"/>
            <a:ext cx="7385660" cy="502445"/>
          </a:xfrm>
        </p:spPr>
        <p:txBody>
          <a:bodyPr/>
          <a:lstStyle/>
          <a:p>
            <a:r>
              <a:rPr lang="en-US" b="1">
                <a:solidFill>
                  <a:srgbClr val="002960"/>
                </a:solidFill>
              </a:rPr>
              <a:t>Next Steps </a:t>
            </a:r>
          </a:p>
        </p:txBody>
      </p:sp>
    </p:spTree>
    <p:extLst>
      <p:ext uri="{BB962C8B-B14F-4D97-AF65-F5344CB8AC3E}">
        <p14:creationId xmlns:p14="http://schemas.microsoft.com/office/powerpoint/2010/main" val="362524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941E4A6-89D9-42B1-8A22-5FACD3927348}"/>
              </a:ext>
            </a:extLst>
          </p:cNvPr>
          <p:cNvSpPr>
            <a:spLocks noGrp="1"/>
          </p:cNvSpPr>
          <p:nvPr>
            <p:ph type="title"/>
          </p:nvPr>
        </p:nvSpPr>
        <p:spPr>
          <a:xfrm>
            <a:off x="231648" y="199272"/>
            <a:ext cx="11684000" cy="369332"/>
          </a:xfrm>
        </p:spPr>
        <p:txBody>
          <a:bodyPr/>
          <a:lstStyle/>
          <a:p>
            <a:r>
              <a:rPr lang="en-US" sz="2400">
                <a:solidFill>
                  <a:srgbClr val="002060"/>
                </a:solidFill>
              </a:rPr>
              <a:t>Guidance for Participants for Virtual Meetings </a:t>
            </a:r>
          </a:p>
        </p:txBody>
      </p:sp>
      <p:sp>
        <p:nvSpPr>
          <p:cNvPr id="5" name="TextBox 4">
            <a:extLst>
              <a:ext uri="{FF2B5EF4-FFF2-40B4-BE49-F238E27FC236}">
                <a16:creationId xmlns:a16="http://schemas.microsoft.com/office/drawing/2014/main" id="{9A6F989A-282B-4820-A872-D1DEDEF4C5CA}"/>
              </a:ext>
            </a:extLst>
          </p:cNvPr>
          <p:cNvSpPr txBox="1"/>
          <p:nvPr/>
        </p:nvSpPr>
        <p:spPr bwMode="auto">
          <a:xfrm>
            <a:off x="183163" y="844821"/>
            <a:ext cx="11825673" cy="3131757"/>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This meeting is open to the public.</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You are welcome to share comments or questions using the </a:t>
            </a:r>
            <a:r>
              <a:rPr kumimoji="0" lang="en-US" sz="20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“Chat” </a:t>
            </a:r>
            <a:r>
              <a:rPr kumimoji="0" lang="en-US" sz="20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feature.</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For the first portion of the session, your microphone will be disabled. Please hold your questions and comments until the facilitator opens the meeting for participation. </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Towards the end of the session, we will open it up for comments and questions. </a:t>
            </a:r>
          </a:p>
          <a:p>
            <a:pPr marL="342900" indent="-342900">
              <a:lnSpc>
                <a:spcPct val="150000"/>
              </a:lnSpc>
              <a:buFont typeface="Wingdings" panose="05000000000000000000" pitchFamily="2" charset="2"/>
              <a:buChar char="ü"/>
              <a:defRPr/>
            </a:pPr>
            <a:r>
              <a:rPr kumimoji="0" lang="en-US" sz="2000" b="0" i="0" u="none" strike="noStrike" kern="0" cap="none" spc="0" normalizeH="0" baseline="0" noProof="0">
                <a:ln>
                  <a:noFill/>
                </a:ln>
                <a:solidFill>
                  <a:srgbClr val="000000"/>
                </a:solidFill>
                <a:effectLst/>
                <a:uLnTx/>
                <a:uFillTx/>
                <a:latin typeface="Arial"/>
                <a:cs typeface="Arial"/>
              </a:rPr>
              <a:t>Slides will be posted after the meeting</a:t>
            </a:r>
            <a:r>
              <a:rPr lang="en-US" sz="2000" kern="0">
                <a:solidFill>
                  <a:srgbClr val="000000"/>
                </a:solidFill>
                <a:latin typeface="Arial"/>
                <a:cs typeface="Arial"/>
              </a:rPr>
              <a:t>. Link will be sent following the meeting.</a:t>
            </a:r>
            <a:endParaRPr lang="en-US" sz="2000" b="0" i="0" u="none" strike="noStrike" kern="0" cap="none" spc="0" normalizeH="0" baseline="0" noProof="0">
              <a:ln>
                <a:noFill/>
              </a:ln>
              <a:solidFill>
                <a:srgbClr val="000000"/>
              </a:solidFill>
              <a:effectLst/>
              <a:highlight>
                <a:srgbClr val="FFFF00"/>
              </a:highlight>
              <a:uLnTx/>
              <a:uFillTx/>
              <a:latin typeface="Arial"/>
              <a:cs typeface="Arial"/>
            </a:endParaRPr>
          </a:p>
        </p:txBody>
      </p:sp>
    </p:spTree>
    <p:extLst>
      <p:ext uri="{BB962C8B-B14F-4D97-AF65-F5344CB8AC3E}">
        <p14:creationId xmlns:p14="http://schemas.microsoft.com/office/powerpoint/2010/main" val="893683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13D9-02F6-58AD-FAB3-828965BAB025}"/>
              </a:ext>
            </a:extLst>
          </p:cNvPr>
          <p:cNvSpPr>
            <a:spLocks noGrp="1"/>
          </p:cNvSpPr>
          <p:nvPr>
            <p:ph type="title"/>
          </p:nvPr>
        </p:nvSpPr>
        <p:spPr>
          <a:xfrm>
            <a:off x="231648" y="199272"/>
            <a:ext cx="11684000" cy="369332"/>
          </a:xfrm>
        </p:spPr>
        <p:txBody>
          <a:bodyPr/>
          <a:lstStyle/>
          <a:p>
            <a:r>
              <a:rPr lang="en-US" sz="2400">
                <a:solidFill>
                  <a:srgbClr val="002960"/>
                </a:solidFill>
              </a:rPr>
              <a:t>Next Steps and Anticipated High-Level Timeline </a:t>
            </a:r>
          </a:p>
        </p:txBody>
      </p:sp>
      <p:sp>
        <p:nvSpPr>
          <p:cNvPr id="206" name="Rectangle 205">
            <a:extLst>
              <a:ext uri="{FF2B5EF4-FFF2-40B4-BE49-F238E27FC236}">
                <a16:creationId xmlns:a16="http://schemas.microsoft.com/office/drawing/2014/main" id="{6357A482-AE53-D713-7130-4AA4DCAD7EA4}"/>
              </a:ext>
            </a:extLst>
          </p:cNvPr>
          <p:cNvSpPr/>
          <p:nvPr/>
        </p:nvSpPr>
        <p:spPr>
          <a:xfrm>
            <a:off x="231648" y="5480124"/>
            <a:ext cx="11655552" cy="98648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defRPr/>
            </a:pPr>
            <a:r>
              <a:rPr lang="en-US" sz="1400" b="1" kern="0">
                <a:solidFill>
                  <a:srgbClr val="000000"/>
                </a:solidFill>
                <a:cs typeface="Arial"/>
              </a:rPr>
              <a:t>Next Steps:</a:t>
            </a:r>
          </a:p>
          <a:p>
            <a:pPr marL="342900" indent="-342900">
              <a:lnSpc>
                <a:spcPct val="150000"/>
              </a:lnSpc>
              <a:buFont typeface="Arial" panose="020B0604020202020204" pitchFamily="34" charset="0"/>
              <a:buChar char="•"/>
              <a:defRPr/>
            </a:pPr>
            <a:r>
              <a:rPr lang="en-US" sz="1400" kern="0">
                <a:solidFill>
                  <a:srgbClr val="000000"/>
                </a:solidFill>
                <a:cs typeface="Arial"/>
              </a:rPr>
              <a:t>For further comments after the meeting, please </a:t>
            </a:r>
            <a:r>
              <a:rPr lang="en-US" sz="1400" b="1" kern="0">
                <a:solidFill>
                  <a:srgbClr val="000000"/>
                </a:solidFill>
                <a:cs typeface="Arial"/>
              </a:rPr>
              <a:t>e-mail </a:t>
            </a:r>
            <a:r>
              <a:rPr lang="en-US" sz="1400" b="1" kern="0">
                <a:solidFill>
                  <a:srgbClr val="003FDE"/>
                </a:solidFill>
                <a:cs typeface="Arial"/>
                <a:hlinkClick r:id="rId3">
                  <a:extLst>
                    <a:ext uri="{A12FA001-AC4F-418D-AE19-62706E023703}">
                      <ahyp:hlinkClr xmlns:ahyp="http://schemas.microsoft.com/office/drawing/2018/hyperlinkcolor" val="tx"/>
                    </a:ext>
                  </a:extLst>
                </a:hlinkClick>
              </a:rPr>
              <a:t>flexibleservices@mass.gov</a:t>
            </a:r>
            <a:r>
              <a:rPr lang="en-US" sz="1400" b="1" kern="0">
                <a:solidFill>
                  <a:srgbClr val="000000"/>
                </a:solidFill>
                <a:cs typeface="Arial"/>
              </a:rPr>
              <a:t>.</a:t>
            </a:r>
          </a:p>
          <a:p>
            <a:pPr marL="342900" indent="-342900">
              <a:buFont typeface="Arial" panose="020B0604020202020204" pitchFamily="34" charset="0"/>
              <a:buChar char="•"/>
              <a:defRPr/>
            </a:pPr>
            <a:r>
              <a:rPr lang="en-US" sz="1400" kern="0">
                <a:solidFill>
                  <a:srgbClr val="000000"/>
                </a:solidFill>
                <a:cs typeface="Arial"/>
              </a:rPr>
              <a:t>Additional public meetings will be held in </a:t>
            </a:r>
            <a:r>
              <a:rPr lang="en-US" sz="1400" b="1" kern="0">
                <a:solidFill>
                  <a:srgbClr val="000000"/>
                </a:solidFill>
                <a:cs typeface="Arial"/>
              </a:rPr>
              <a:t>early 2024 </a:t>
            </a:r>
            <a:r>
              <a:rPr lang="en-US" sz="1400" kern="0">
                <a:solidFill>
                  <a:srgbClr val="000000"/>
                </a:solidFill>
                <a:cs typeface="Arial"/>
              </a:rPr>
              <a:t>to share further information about MassHealth HRSN Services, including next steps</a:t>
            </a:r>
            <a:r>
              <a:rPr lang="en-US" sz="1400" kern="0">
                <a:solidFill>
                  <a:srgbClr val="FF0000"/>
                </a:solidFill>
                <a:cs typeface="Arial"/>
              </a:rPr>
              <a:t>. </a:t>
            </a:r>
          </a:p>
        </p:txBody>
      </p:sp>
      <p:sp>
        <p:nvSpPr>
          <p:cNvPr id="80" name="TextBox 79">
            <a:extLst>
              <a:ext uri="{FF2B5EF4-FFF2-40B4-BE49-F238E27FC236}">
                <a16:creationId xmlns:a16="http://schemas.microsoft.com/office/drawing/2014/main" id="{75EDE613-02F8-413A-81A1-02D504B0590F}"/>
              </a:ext>
            </a:extLst>
          </p:cNvPr>
          <p:cNvSpPr txBox="1"/>
          <p:nvPr/>
        </p:nvSpPr>
        <p:spPr>
          <a:xfrm>
            <a:off x="1140003" y="3243047"/>
            <a:ext cx="1857881" cy="246221"/>
          </a:xfrm>
          <a:prstGeom prst="rect">
            <a:avLst/>
          </a:prstGeom>
          <a:noFill/>
        </p:spPr>
        <p:txBody>
          <a:bodyPr wrap="none" lIns="0" tIns="0" rIns="0" bIns="0" rtlCol="0" anchor="ctr">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effectLst/>
                <a:uLnTx/>
                <a:uFillTx/>
                <a:latin typeface="+mj-lt"/>
                <a:ea typeface="Microsoft YaHei"/>
                <a:cs typeface="+mn-cs"/>
              </a:rPr>
              <a:t>November 17, 2023</a:t>
            </a:r>
            <a:endParaRPr kumimoji="0" lang="en-US" sz="1600" b="0" i="0" u="none" strike="noStrike" kern="1200" cap="none" spc="0" normalizeH="0" baseline="0" noProof="0">
              <a:ln>
                <a:noFill/>
              </a:ln>
              <a:effectLst/>
              <a:uLnTx/>
              <a:uFillTx/>
              <a:latin typeface="+mj-lt"/>
              <a:ea typeface="Microsoft YaHei"/>
              <a:cs typeface="+mn-cs"/>
            </a:endParaRPr>
          </a:p>
        </p:txBody>
      </p:sp>
      <p:sp>
        <p:nvSpPr>
          <p:cNvPr id="82" name="TextBox 81">
            <a:extLst>
              <a:ext uri="{FF2B5EF4-FFF2-40B4-BE49-F238E27FC236}">
                <a16:creationId xmlns:a16="http://schemas.microsoft.com/office/drawing/2014/main" id="{F6BAB482-93CA-4A9A-9F0F-BF87130C511E}"/>
              </a:ext>
            </a:extLst>
          </p:cNvPr>
          <p:cNvSpPr txBox="1"/>
          <p:nvPr/>
        </p:nvSpPr>
        <p:spPr>
          <a:xfrm>
            <a:off x="1436451" y="3578080"/>
            <a:ext cx="1261563" cy="215444"/>
          </a:xfrm>
          <a:prstGeom prst="rect">
            <a:avLst/>
          </a:prstGeom>
          <a:noFill/>
        </p:spPr>
        <p:txBody>
          <a:bodyPr wrap="non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ea typeface="Microsoft YaHei"/>
                <a:cs typeface="+mn-cs"/>
              </a:rPr>
              <a:t>Public Meeting</a:t>
            </a:r>
          </a:p>
        </p:txBody>
      </p:sp>
      <p:sp>
        <p:nvSpPr>
          <p:cNvPr id="83" name="TextBox 82">
            <a:extLst>
              <a:ext uri="{FF2B5EF4-FFF2-40B4-BE49-F238E27FC236}">
                <a16:creationId xmlns:a16="http://schemas.microsoft.com/office/drawing/2014/main" id="{BB1F4640-DA35-48AE-89D9-E148276EEDC9}"/>
              </a:ext>
            </a:extLst>
          </p:cNvPr>
          <p:cNvSpPr txBox="1"/>
          <p:nvPr/>
        </p:nvSpPr>
        <p:spPr>
          <a:xfrm>
            <a:off x="1072768" y="3805818"/>
            <a:ext cx="2008675" cy="800219"/>
          </a:xfrm>
          <a:prstGeom prst="rect">
            <a:avLst/>
          </a:prstGeom>
          <a:noFill/>
        </p:spPr>
        <p:txBody>
          <a:bodyPr wrap="square" lIns="0" tIns="0" rIns="0" bIns="0" rtlCol="0" anchor="t">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300" b="0" i="0" u="none" strike="noStrike" kern="1200" cap="none" spc="0" normalizeH="0" baseline="0" noProof="0">
                <a:ln>
                  <a:noFill/>
                </a:ln>
                <a:effectLst/>
                <a:uLnTx/>
                <a:uFillTx/>
                <a:ea typeface="Microsoft YaHei"/>
                <a:cs typeface="+mn-cs"/>
              </a:rPr>
              <a:t>Share updates on HRSN Services, answer questions, and solicit feedback.</a:t>
            </a:r>
          </a:p>
        </p:txBody>
      </p:sp>
      <p:sp>
        <p:nvSpPr>
          <p:cNvPr id="90" name="Notched Right Arrow 5">
            <a:extLst>
              <a:ext uri="{FF2B5EF4-FFF2-40B4-BE49-F238E27FC236}">
                <a16:creationId xmlns:a16="http://schemas.microsoft.com/office/drawing/2014/main" id="{903A5362-4BC0-4CB6-BC65-C959A11F5572}"/>
              </a:ext>
            </a:extLst>
          </p:cNvPr>
          <p:cNvSpPr/>
          <p:nvPr/>
        </p:nvSpPr>
        <p:spPr>
          <a:xfrm>
            <a:off x="996448" y="2615990"/>
            <a:ext cx="2151288" cy="460856"/>
          </a:xfrm>
          <a:prstGeom prst="notchedRightArrow">
            <a:avLst>
              <a:gd name="adj1" fmla="val 100000"/>
              <a:gd name="adj2" fmla="val 91021"/>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91" name="Oval 90">
            <a:extLst>
              <a:ext uri="{FF2B5EF4-FFF2-40B4-BE49-F238E27FC236}">
                <a16:creationId xmlns:a16="http://schemas.microsoft.com/office/drawing/2014/main" id="{2DBAA29E-F1E8-4E0C-9293-CBFA5F0AB821}"/>
              </a:ext>
            </a:extLst>
          </p:cNvPr>
          <p:cNvSpPr>
            <a:spLocks noChangeAspect="1"/>
          </p:cNvSpPr>
          <p:nvPr/>
        </p:nvSpPr>
        <p:spPr>
          <a:xfrm>
            <a:off x="1945865" y="2727510"/>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sp>
        <p:nvSpPr>
          <p:cNvPr id="88" name="Teardrop 87">
            <a:extLst>
              <a:ext uri="{FF2B5EF4-FFF2-40B4-BE49-F238E27FC236}">
                <a16:creationId xmlns:a16="http://schemas.microsoft.com/office/drawing/2014/main" id="{09FA2A6A-4103-4DC8-9801-A7F7E4C9F483}"/>
              </a:ext>
            </a:extLst>
          </p:cNvPr>
          <p:cNvSpPr/>
          <p:nvPr/>
        </p:nvSpPr>
        <p:spPr>
          <a:xfrm rot="8100000">
            <a:off x="1696545" y="1133352"/>
            <a:ext cx="745215" cy="745215"/>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92" name="TextBox 91">
            <a:extLst>
              <a:ext uri="{FF2B5EF4-FFF2-40B4-BE49-F238E27FC236}">
                <a16:creationId xmlns:a16="http://schemas.microsoft.com/office/drawing/2014/main" id="{F94E9AF2-4C0F-43A1-8533-7D348765B637}"/>
              </a:ext>
            </a:extLst>
          </p:cNvPr>
          <p:cNvSpPr txBox="1"/>
          <p:nvPr/>
        </p:nvSpPr>
        <p:spPr>
          <a:xfrm>
            <a:off x="5692599" y="3243047"/>
            <a:ext cx="787075" cy="246221"/>
          </a:xfrm>
          <a:prstGeom prst="rect">
            <a:avLst/>
          </a:prstGeom>
          <a:noFill/>
        </p:spPr>
        <p:txBody>
          <a:bodyPr wrap="none" lIns="0" tIns="0" rIns="0" bIns="0" rtlCol="0" anchor="ctr">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effectLst/>
                <a:uLnTx/>
                <a:uFillTx/>
                <a:latin typeface="+mj-lt"/>
                <a:ea typeface="Microsoft YaHei"/>
                <a:cs typeface="+mn-cs"/>
              </a:rPr>
              <a:t>Q3 2024</a:t>
            </a:r>
            <a:endParaRPr kumimoji="0" lang="en-US" sz="1600" b="0" i="0" u="none" strike="noStrike" kern="1200" cap="none" spc="0" normalizeH="0" baseline="0" noProof="0">
              <a:ln>
                <a:noFill/>
              </a:ln>
              <a:effectLst/>
              <a:uLnTx/>
              <a:uFillTx/>
              <a:latin typeface="+mj-lt"/>
              <a:ea typeface="Microsoft YaHei"/>
              <a:cs typeface="+mn-cs"/>
            </a:endParaRPr>
          </a:p>
        </p:txBody>
      </p:sp>
      <p:sp>
        <p:nvSpPr>
          <p:cNvPr id="94" name="TextBox 93">
            <a:extLst>
              <a:ext uri="{FF2B5EF4-FFF2-40B4-BE49-F238E27FC236}">
                <a16:creationId xmlns:a16="http://schemas.microsoft.com/office/drawing/2014/main" id="{DB1853B4-34D1-4BC7-A75C-7CFD31EE9CFD}"/>
              </a:ext>
            </a:extLst>
          </p:cNvPr>
          <p:cNvSpPr txBox="1"/>
          <p:nvPr/>
        </p:nvSpPr>
        <p:spPr>
          <a:xfrm>
            <a:off x="4922257" y="3578078"/>
            <a:ext cx="2324354" cy="646331"/>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ea typeface="Microsoft YaHei"/>
                <a:cs typeface="+mn-cs"/>
              </a:rPr>
              <a:t>Begin Publishing Managed </a:t>
            </a:r>
            <a:r>
              <a:rPr lang="en-US" sz="1400" b="1">
                <a:ea typeface="Microsoft YaHei"/>
              </a:rPr>
              <a:t>Care </a:t>
            </a:r>
            <a:r>
              <a:rPr kumimoji="0" lang="en-US" sz="1400" b="1" i="0" u="none" strike="noStrike" kern="1200" cap="none" spc="0" normalizeH="0" baseline="0" noProof="0">
                <a:ln>
                  <a:noFill/>
                </a:ln>
                <a:effectLst/>
                <a:uLnTx/>
                <a:uFillTx/>
                <a:ea typeface="Microsoft YaHei"/>
                <a:cs typeface="+mn-cs"/>
              </a:rPr>
              <a:t>Bulletins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ea typeface="Microsoft YaHei"/>
              </a:rPr>
              <a:t>(includes service pricing)</a:t>
            </a:r>
            <a:endParaRPr kumimoji="0" lang="en-US" sz="1400" i="0" u="none" strike="noStrike" kern="1200" cap="none" spc="0" normalizeH="0" baseline="0" noProof="0">
              <a:ln>
                <a:noFill/>
              </a:ln>
              <a:effectLst/>
              <a:uLnTx/>
              <a:uFillTx/>
              <a:ea typeface="Microsoft YaHei"/>
              <a:cs typeface="+mn-cs"/>
            </a:endParaRPr>
          </a:p>
        </p:txBody>
      </p:sp>
      <p:grpSp>
        <p:nvGrpSpPr>
          <p:cNvPr id="97" name="Group 40">
            <a:extLst>
              <a:ext uri="{FF2B5EF4-FFF2-40B4-BE49-F238E27FC236}">
                <a16:creationId xmlns:a16="http://schemas.microsoft.com/office/drawing/2014/main" id="{E33C5603-7852-439C-A1AF-760F1ED808D9}"/>
              </a:ext>
            </a:extLst>
          </p:cNvPr>
          <p:cNvGrpSpPr/>
          <p:nvPr/>
        </p:nvGrpSpPr>
        <p:grpSpPr>
          <a:xfrm>
            <a:off x="5013003" y="2615990"/>
            <a:ext cx="2151288" cy="460856"/>
            <a:chOff x="769938" y="2456536"/>
            <a:chExt cx="1613466" cy="345642"/>
          </a:xfrm>
        </p:grpSpPr>
        <p:sp>
          <p:nvSpPr>
            <p:cNvPr id="102" name="Notched Right Arrow 11">
              <a:extLst>
                <a:ext uri="{FF2B5EF4-FFF2-40B4-BE49-F238E27FC236}">
                  <a16:creationId xmlns:a16="http://schemas.microsoft.com/office/drawing/2014/main" id="{DD41F5E4-E62F-49E0-A35C-AE782B38BF3A}"/>
                </a:ext>
              </a:extLst>
            </p:cNvPr>
            <p:cNvSpPr/>
            <p:nvPr/>
          </p:nvSpPr>
          <p:spPr>
            <a:xfrm>
              <a:off x="769938" y="2456536"/>
              <a:ext cx="1613466" cy="345642"/>
            </a:xfrm>
            <a:prstGeom prst="notchedRightArrow">
              <a:avLst>
                <a:gd name="adj1" fmla="val 100000"/>
                <a:gd name="adj2" fmla="val 91021"/>
              </a:avLst>
            </a:prstGeom>
            <a:solidFill>
              <a:srgbClr val="003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03" name="Oval 102">
              <a:extLst>
                <a:ext uri="{FF2B5EF4-FFF2-40B4-BE49-F238E27FC236}">
                  <a16:creationId xmlns:a16="http://schemas.microsoft.com/office/drawing/2014/main" id="{D704539D-96D5-49A7-8770-2651F46640CD}"/>
                </a:ext>
              </a:extLst>
            </p:cNvPr>
            <p:cNvSpPr>
              <a:spLocks noChangeAspect="1"/>
            </p:cNvSpPr>
            <p:nvPr/>
          </p:nvSpPr>
          <p:spPr>
            <a:xfrm>
              <a:off x="1482001" y="2534688"/>
              <a:ext cx="189341" cy="189339"/>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grpSp>
      <p:cxnSp>
        <p:nvCxnSpPr>
          <p:cNvPr id="98" name="Straight Connector 97">
            <a:extLst>
              <a:ext uri="{FF2B5EF4-FFF2-40B4-BE49-F238E27FC236}">
                <a16:creationId xmlns:a16="http://schemas.microsoft.com/office/drawing/2014/main" id="{F179401B-5368-4A72-9C54-B7B6E9C123F2}"/>
              </a:ext>
            </a:extLst>
          </p:cNvPr>
          <p:cNvCxnSpPr>
            <a:stCxn id="100" idx="7"/>
          </p:cNvCxnSpPr>
          <p:nvPr/>
        </p:nvCxnSpPr>
        <p:spPr>
          <a:xfrm flipH="1">
            <a:off x="6089296" y="2026554"/>
            <a:ext cx="1" cy="819864"/>
          </a:xfrm>
          <a:prstGeom prst="line">
            <a:avLst/>
          </a:prstGeom>
          <a:solidFill>
            <a:srgbClr val="003FDE"/>
          </a:solidFill>
          <a:ln w="19050">
            <a:solidFill>
              <a:srgbClr val="003FDE"/>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00" name="Teardrop 99">
            <a:extLst>
              <a:ext uri="{FF2B5EF4-FFF2-40B4-BE49-F238E27FC236}">
                <a16:creationId xmlns:a16="http://schemas.microsoft.com/office/drawing/2014/main" id="{C2AA53D2-1C8B-4850-BAD7-F6315A33ECD3}"/>
              </a:ext>
            </a:extLst>
          </p:cNvPr>
          <p:cNvSpPr/>
          <p:nvPr/>
        </p:nvSpPr>
        <p:spPr>
          <a:xfrm rot="8100000">
            <a:off x="5716689" y="1127001"/>
            <a:ext cx="745215" cy="745215"/>
          </a:xfrm>
          <a:prstGeom prst="teardrop">
            <a:avLst/>
          </a:prstGeom>
          <a:solidFill>
            <a:srgbClr val="003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04" name="TextBox 103">
            <a:extLst>
              <a:ext uri="{FF2B5EF4-FFF2-40B4-BE49-F238E27FC236}">
                <a16:creationId xmlns:a16="http://schemas.microsoft.com/office/drawing/2014/main" id="{203D85BA-19A9-4548-B9B2-41F3ED985086}"/>
              </a:ext>
            </a:extLst>
          </p:cNvPr>
          <p:cNvSpPr txBox="1"/>
          <p:nvPr/>
        </p:nvSpPr>
        <p:spPr>
          <a:xfrm>
            <a:off x="7488055" y="2271923"/>
            <a:ext cx="1150764" cy="246221"/>
          </a:xfrm>
          <a:prstGeom prst="rect">
            <a:avLst/>
          </a:prstGeom>
          <a:noFill/>
        </p:spPr>
        <p:txBody>
          <a:bodyPr wrap="square" lIns="0" tIns="0" rIns="0" bIns="0" rtlCol="0" anchor="ctr">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effectLst/>
                <a:uLnTx/>
                <a:uFillTx/>
                <a:latin typeface="+mj-lt"/>
                <a:ea typeface="Microsoft YaHei"/>
                <a:cs typeface="+mn-cs"/>
              </a:rPr>
              <a:t>Q4 2024</a:t>
            </a:r>
            <a:endParaRPr kumimoji="0" lang="en-US" sz="1600" b="0" i="0" u="none" strike="noStrike" kern="1200" cap="none" spc="0" normalizeH="0" baseline="0" noProof="0">
              <a:ln>
                <a:noFill/>
              </a:ln>
              <a:effectLst/>
              <a:uLnTx/>
              <a:uFillTx/>
              <a:latin typeface="+mj-lt"/>
              <a:ea typeface="Microsoft YaHei"/>
              <a:cs typeface="+mn-cs"/>
            </a:endParaRPr>
          </a:p>
        </p:txBody>
      </p:sp>
      <p:sp>
        <p:nvSpPr>
          <p:cNvPr id="106" name="TextBox 105">
            <a:extLst>
              <a:ext uri="{FF2B5EF4-FFF2-40B4-BE49-F238E27FC236}">
                <a16:creationId xmlns:a16="http://schemas.microsoft.com/office/drawing/2014/main" id="{CABFAF55-CCF1-402E-A7BE-6F5DBB4B0736}"/>
              </a:ext>
            </a:extLst>
          </p:cNvPr>
          <p:cNvSpPr txBox="1"/>
          <p:nvPr/>
        </p:nvSpPr>
        <p:spPr>
          <a:xfrm>
            <a:off x="6775939" y="932115"/>
            <a:ext cx="2545569" cy="215444"/>
          </a:xfrm>
          <a:prstGeom prst="rect">
            <a:avLst/>
          </a:prstGeom>
          <a:noFill/>
        </p:spPr>
        <p:txBody>
          <a:bodyPr wrap="non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ea typeface="Microsoft YaHei"/>
                <a:cs typeface="+mn-cs"/>
              </a:rPr>
              <a:t>Sign Managed Care Contracts</a:t>
            </a:r>
          </a:p>
        </p:txBody>
      </p:sp>
      <p:sp>
        <p:nvSpPr>
          <p:cNvPr id="107" name="TextBox 106">
            <a:extLst>
              <a:ext uri="{FF2B5EF4-FFF2-40B4-BE49-F238E27FC236}">
                <a16:creationId xmlns:a16="http://schemas.microsoft.com/office/drawing/2014/main" id="{FAD6A527-F600-4B3C-B4B4-1D42F71A2A68}"/>
              </a:ext>
            </a:extLst>
          </p:cNvPr>
          <p:cNvSpPr txBox="1"/>
          <p:nvPr/>
        </p:nvSpPr>
        <p:spPr>
          <a:xfrm>
            <a:off x="7202616" y="1297764"/>
            <a:ext cx="1692214" cy="800219"/>
          </a:xfrm>
          <a:prstGeom prst="rect">
            <a:avLst/>
          </a:prstGeom>
          <a:noFill/>
        </p:spPr>
        <p:txBody>
          <a:bodyPr wrap="square" lIns="0" tIns="0" rIns="0" bIns="0" rtlCol="0" anchor="t">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lang="en-US" sz="1300">
                <a:ea typeface="Microsoft YaHei"/>
              </a:rPr>
              <a:t>Sign managed care plans contracts, which will include provision of HRSN services</a:t>
            </a:r>
            <a:endParaRPr kumimoji="0" lang="en-US" sz="1300" b="0" i="0" u="none" strike="noStrike" kern="1200" cap="none" spc="0" normalizeH="0" baseline="0" noProof="0">
              <a:ln>
                <a:noFill/>
              </a:ln>
              <a:effectLst/>
              <a:uLnTx/>
              <a:uFillTx/>
              <a:ea typeface="Microsoft YaHei"/>
              <a:cs typeface="+mn-cs"/>
            </a:endParaRPr>
          </a:p>
        </p:txBody>
      </p:sp>
      <p:sp>
        <p:nvSpPr>
          <p:cNvPr id="114" name="Notched Right Arrow 14">
            <a:extLst>
              <a:ext uri="{FF2B5EF4-FFF2-40B4-BE49-F238E27FC236}">
                <a16:creationId xmlns:a16="http://schemas.microsoft.com/office/drawing/2014/main" id="{6EAF20AE-E161-49B8-BB38-3B6501284677}"/>
              </a:ext>
            </a:extLst>
          </p:cNvPr>
          <p:cNvSpPr/>
          <p:nvPr/>
        </p:nvSpPr>
        <p:spPr>
          <a:xfrm>
            <a:off x="7000960" y="2615990"/>
            <a:ext cx="2151288" cy="460856"/>
          </a:xfrm>
          <a:prstGeom prst="notchedRightArrow">
            <a:avLst>
              <a:gd name="adj1" fmla="val 100000"/>
              <a:gd name="adj2" fmla="val 91021"/>
            </a:avLst>
          </a:prstGeom>
          <a:solidFill>
            <a:srgbClr val="4FB9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15" name="Oval 114">
            <a:extLst>
              <a:ext uri="{FF2B5EF4-FFF2-40B4-BE49-F238E27FC236}">
                <a16:creationId xmlns:a16="http://schemas.microsoft.com/office/drawing/2014/main" id="{F2865478-ABC0-4A7A-9803-F91D93B89B80}"/>
              </a:ext>
            </a:extLst>
          </p:cNvPr>
          <p:cNvSpPr>
            <a:spLocks noChangeAspect="1"/>
          </p:cNvSpPr>
          <p:nvPr/>
        </p:nvSpPr>
        <p:spPr>
          <a:xfrm>
            <a:off x="7950377" y="2720193"/>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110" name="Straight Connector 109">
            <a:extLst>
              <a:ext uri="{FF2B5EF4-FFF2-40B4-BE49-F238E27FC236}">
                <a16:creationId xmlns:a16="http://schemas.microsoft.com/office/drawing/2014/main" id="{835DCA64-952E-4432-9763-3E2F88F9E999}"/>
              </a:ext>
            </a:extLst>
          </p:cNvPr>
          <p:cNvCxnSpPr>
            <a:cxnSpLocks/>
            <a:stCxn id="112" idx="7"/>
          </p:cNvCxnSpPr>
          <p:nvPr/>
        </p:nvCxnSpPr>
        <p:spPr>
          <a:xfrm rot="10800000" flipH="1">
            <a:off x="8074985" y="2846112"/>
            <a:ext cx="1" cy="819864"/>
          </a:xfrm>
          <a:prstGeom prst="line">
            <a:avLst/>
          </a:prstGeom>
          <a:solidFill>
            <a:schemeClr val="accent3">
              <a:lumMod val="75000"/>
            </a:schemeClr>
          </a:solidFill>
          <a:ln w="19050">
            <a:solidFill>
              <a:schemeClr val="accent2">
                <a:lumMod val="60000"/>
                <a:lumOff val="4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id="{D92CD11E-A423-4348-B4C7-4122DB3EE4DB}"/>
              </a:ext>
            </a:extLst>
          </p:cNvPr>
          <p:cNvSpPr txBox="1"/>
          <p:nvPr/>
        </p:nvSpPr>
        <p:spPr>
          <a:xfrm>
            <a:off x="3680635" y="2271923"/>
            <a:ext cx="787075" cy="246221"/>
          </a:xfrm>
          <a:prstGeom prst="rect">
            <a:avLst/>
          </a:prstGeom>
          <a:noFill/>
        </p:spPr>
        <p:txBody>
          <a:bodyPr wrap="none" lIns="0" tIns="0" rIns="0" bIns="0" rtlCol="0" anchor="ctr">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effectLst/>
                <a:uLnTx/>
                <a:uFillTx/>
                <a:latin typeface="+mj-lt"/>
                <a:ea typeface="Microsoft YaHei"/>
                <a:cs typeface="+mn-cs"/>
              </a:rPr>
              <a:t>Q1 2024</a:t>
            </a:r>
            <a:endParaRPr kumimoji="0" lang="en-US" sz="1600" b="0" i="0" u="none" strike="noStrike" kern="1200" cap="none" spc="0" normalizeH="0" baseline="0" noProof="0">
              <a:ln>
                <a:noFill/>
              </a:ln>
              <a:effectLst/>
              <a:uLnTx/>
              <a:uFillTx/>
              <a:latin typeface="+mj-lt"/>
              <a:ea typeface="Microsoft YaHei"/>
              <a:cs typeface="+mn-cs"/>
            </a:endParaRPr>
          </a:p>
        </p:txBody>
      </p:sp>
      <p:sp>
        <p:nvSpPr>
          <p:cNvPr id="118" name="TextBox 117">
            <a:extLst>
              <a:ext uri="{FF2B5EF4-FFF2-40B4-BE49-F238E27FC236}">
                <a16:creationId xmlns:a16="http://schemas.microsoft.com/office/drawing/2014/main" id="{D9AC122C-AB9D-4F64-B40F-424F08ED31AE}"/>
              </a:ext>
            </a:extLst>
          </p:cNvPr>
          <p:cNvSpPr txBox="1"/>
          <p:nvPr/>
        </p:nvSpPr>
        <p:spPr>
          <a:xfrm>
            <a:off x="3393690" y="849408"/>
            <a:ext cx="1360950" cy="215444"/>
          </a:xfrm>
          <a:prstGeom prst="rect">
            <a:avLst/>
          </a:prstGeom>
          <a:noFill/>
        </p:spPr>
        <p:txBody>
          <a:bodyPr wrap="non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ea typeface="Microsoft YaHei"/>
                <a:cs typeface="+mn-cs"/>
              </a:rPr>
              <a:t>Public Meetings</a:t>
            </a:r>
          </a:p>
        </p:txBody>
      </p:sp>
      <p:sp>
        <p:nvSpPr>
          <p:cNvPr id="119" name="TextBox 118">
            <a:extLst>
              <a:ext uri="{FF2B5EF4-FFF2-40B4-BE49-F238E27FC236}">
                <a16:creationId xmlns:a16="http://schemas.microsoft.com/office/drawing/2014/main" id="{3C948E8C-15BE-412F-8282-F3C3307066EA}"/>
              </a:ext>
            </a:extLst>
          </p:cNvPr>
          <p:cNvSpPr txBox="1"/>
          <p:nvPr/>
        </p:nvSpPr>
        <p:spPr>
          <a:xfrm>
            <a:off x="3081443" y="1064571"/>
            <a:ext cx="1985444" cy="1000274"/>
          </a:xfrm>
          <a:prstGeom prst="rect">
            <a:avLst/>
          </a:prstGeom>
          <a:noFill/>
        </p:spPr>
        <p:txBody>
          <a:bodyPr wrap="square" lIns="0" tIns="0" rIns="0" bIns="0" rtlCol="0" anchor="t">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300" b="0" i="0" u="none" strike="noStrike" kern="1200" cap="none" spc="0" normalizeH="0" baseline="0" noProof="0">
                <a:ln>
                  <a:noFill/>
                </a:ln>
                <a:effectLst/>
                <a:uLnTx/>
                <a:uFillTx/>
                <a:ea typeface="Microsoft YaHei"/>
                <a:cs typeface="+mn-cs"/>
              </a:rPr>
              <a:t>Share anticipated guidance for HRSN Services, answer questions, and solicit feedback. </a:t>
            </a:r>
          </a:p>
        </p:txBody>
      </p:sp>
      <p:sp>
        <p:nvSpPr>
          <p:cNvPr id="126" name="Notched Right Arrow 8">
            <a:extLst>
              <a:ext uri="{FF2B5EF4-FFF2-40B4-BE49-F238E27FC236}">
                <a16:creationId xmlns:a16="http://schemas.microsoft.com/office/drawing/2014/main" id="{60000E2C-49FA-48D8-9EAB-323823650BE8}"/>
              </a:ext>
            </a:extLst>
          </p:cNvPr>
          <p:cNvSpPr/>
          <p:nvPr/>
        </p:nvSpPr>
        <p:spPr>
          <a:xfrm>
            <a:off x="3025045" y="2615990"/>
            <a:ext cx="2151288" cy="460856"/>
          </a:xfrm>
          <a:prstGeom prst="notchedRightArrow">
            <a:avLst>
              <a:gd name="adj1" fmla="val 100000"/>
              <a:gd name="adj2" fmla="val 91021"/>
            </a:avLst>
          </a:prstGeom>
          <a:solidFill>
            <a:srgbClr val="83A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27" name="Oval 126">
            <a:extLst>
              <a:ext uri="{FF2B5EF4-FFF2-40B4-BE49-F238E27FC236}">
                <a16:creationId xmlns:a16="http://schemas.microsoft.com/office/drawing/2014/main" id="{7D563A7B-CFF3-4674-8602-9DA4801247B0}"/>
              </a:ext>
            </a:extLst>
          </p:cNvPr>
          <p:cNvSpPr>
            <a:spLocks noChangeAspect="1"/>
          </p:cNvSpPr>
          <p:nvPr/>
        </p:nvSpPr>
        <p:spPr>
          <a:xfrm>
            <a:off x="3974462" y="2720193"/>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122" name="Straight Connector 121">
            <a:extLst>
              <a:ext uri="{FF2B5EF4-FFF2-40B4-BE49-F238E27FC236}">
                <a16:creationId xmlns:a16="http://schemas.microsoft.com/office/drawing/2014/main" id="{8BDBA10B-1F50-428E-9DA7-6246BEFD8EF0}"/>
              </a:ext>
            </a:extLst>
          </p:cNvPr>
          <p:cNvCxnSpPr>
            <a:stCxn id="124" idx="7"/>
          </p:cNvCxnSpPr>
          <p:nvPr/>
        </p:nvCxnSpPr>
        <p:spPr>
          <a:xfrm flipV="1">
            <a:off x="4098751" y="2859118"/>
            <a:ext cx="0" cy="819864"/>
          </a:xfrm>
          <a:prstGeom prst="line">
            <a:avLst/>
          </a:prstGeom>
          <a:solidFill>
            <a:srgbClr val="719AFF"/>
          </a:solidFill>
          <a:ln w="19050">
            <a:solidFill>
              <a:srgbClr val="719AFF"/>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24" name="Teardrop 123">
            <a:extLst>
              <a:ext uri="{FF2B5EF4-FFF2-40B4-BE49-F238E27FC236}">
                <a16:creationId xmlns:a16="http://schemas.microsoft.com/office/drawing/2014/main" id="{BF58B99E-164A-477F-B74E-96D127824763}"/>
              </a:ext>
            </a:extLst>
          </p:cNvPr>
          <p:cNvSpPr/>
          <p:nvPr/>
        </p:nvSpPr>
        <p:spPr>
          <a:xfrm rot="18900000">
            <a:off x="3726143" y="3833321"/>
            <a:ext cx="745215" cy="745215"/>
          </a:xfrm>
          <a:prstGeom prst="teardrop">
            <a:avLst/>
          </a:prstGeom>
          <a:solidFill>
            <a:srgbClr val="83A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29" name="Freeform 51">
            <a:extLst>
              <a:ext uri="{FF2B5EF4-FFF2-40B4-BE49-F238E27FC236}">
                <a16:creationId xmlns:a16="http://schemas.microsoft.com/office/drawing/2014/main" id="{33E91BA7-DA92-44FB-BDD5-BC6891158596}"/>
              </a:ext>
            </a:extLst>
          </p:cNvPr>
          <p:cNvSpPr>
            <a:spLocks/>
          </p:cNvSpPr>
          <p:nvPr/>
        </p:nvSpPr>
        <p:spPr bwMode="auto">
          <a:xfrm>
            <a:off x="1867210" y="1320264"/>
            <a:ext cx="403459" cy="371389"/>
          </a:xfrm>
          <a:custGeom>
            <a:avLst/>
            <a:gdLst>
              <a:gd name="T0" fmla="*/ 0 w 424"/>
              <a:gd name="T1" fmla="*/ 162 h 423"/>
              <a:gd name="T2" fmla="*/ 153 w 424"/>
              <a:gd name="T3" fmla="*/ 147 h 423"/>
              <a:gd name="T4" fmla="*/ 212 w 424"/>
              <a:gd name="T5" fmla="*/ 0 h 423"/>
              <a:gd name="T6" fmla="*/ 272 w 424"/>
              <a:gd name="T7" fmla="*/ 147 h 423"/>
              <a:gd name="T8" fmla="*/ 424 w 424"/>
              <a:gd name="T9" fmla="*/ 162 h 423"/>
              <a:gd name="T10" fmla="*/ 309 w 424"/>
              <a:gd name="T11" fmla="*/ 267 h 423"/>
              <a:gd name="T12" fmla="*/ 343 w 424"/>
              <a:gd name="T13" fmla="*/ 423 h 423"/>
              <a:gd name="T14" fmla="*/ 212 w 424"/>
              <a:gd name="T15" fmla="*/ 341 h 423"/>
              <a:gd name="T16" fmla="*/ 82 w 424"/>
              <a:gd name="T17" fmla="*/ 423 h 423"/>
              <a:gd name="T18" fmla="*/ 116 w 424"/>
              <a:gd name="T19" fmla="*/ 267 h 423"/>
              <a:gd name="T20" fmla="*/ 0 w 424"/>
              <a:gd name="T21" fmla="*/ 162 h 423"/>
              <a:gd name="T22" fmla="*/ 0 w 424"/>
              <a:gd name="T23" fmla="*/ 16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4" h="423">
                <a:moveTo>
                  <a:pt x="0" y="162"/>
                </a:moveTo>
                <a:lnTo>
                  <a:pt x="153" y="147"/>
                </a:lnTo>
                <a:lnTo>
                  <a:pt x="212" y="0"/>
                </a:lnTo>
                <a:lnTo>
                  <a:pt x="272" y="147"/>
                </a:lnTo>
                <a:lnTo>
                  <a:pt x="424" y="162"/>
                </a:lnTo>
                <a:lnTo>
                  <a:pt x="309" y="267"/>
                </a:lnTo>
                <a:lnTo>
                  <a:pt x="343" y="423"/>
                </a:lnTo>
                <a:lnTo>
                  <a:pt x="212" y="341"/>
                </a:lnTo>
                <a:lnTo>
                  <a:pt x="82" y="423"/>
                </a:lnTo>
                <a:lnTo>
                  <a:pt x="116" y="267"/>
                </a:lnTo>
                <a:lnTo>
                  <a:pt x="0" y="162"/>
                </a:lnTo>
                <a:lnTo>
                  <a:pt x="0" y="16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900"/>
          </a:p>
        </p:txBody>
      </p:sp>
      <p:sp>
        <p:nvSpPr>
          <p:cNvPr id="159" name="Freeform 34">
            <a:extLst>
              <a:ext uri="{FF2B5EF4-FFF2-40B4-BE49-F238E27FC236}">
                <a16:creationId xmlns:a16="http://schemas.microsoft.com/office/drawing/2014/main" id="{38C3D5AB-45DD-42E7-936D-54730AB8AE4A}"/>
              </a:ext>
            </a:extLst>
          </p:cNvPr>
          <p:cNvSpPr>
            <a:spLocks/>
          </p:cNvSpPr>
          <p:nvPr/>
        </p:nvSpPr>
        <p:spPr bwMode="auto">
          <a:xfrm>
            <a:off x="6000036" y="1328230"/>
            <a:ext cx="362092" cy="504597"/>
          </a:xfrm>
          <a:custGeom>
            <a:avLst/>
            <a:gdLst>
              <a:gd name="T0" fmla="*/ 303 w 461"/>
              <a:gd name="T1" fmla="*/ 0 h 611"/>
              <a:gd name="T2" fmla="*/ 459 w 461"/>
              <a:gd name="T3" fmla="*/ 42 h 611"/>
              <a:gd name="T4" fmla="*/ 461 w 461"/>
              <a:gd name="T5" fmla="*/ 44 h 611"/>
              <a:gd name="T6" fmla="*/ 305 w 461"/>
              <a:gd name="T7" fmla="*/ 611 h 611"/>
              <a:gd name="T8" fmla="*/ 0 w 461"/>
              <a:gd name="T9" fmla="*/ 527 h 611"/>
              <a:gd name="T10" fmla="*/ 119 w 461"/>
              <a:gd name="T11" fmla="*/ 527 h 611"/>
              <a:gd name="T12" fmla="*/ 283 w 461"/>
              <a:gd name="T13" fmla="*/ 572 h 611"/>
              <a:gd name="T14" fmla="*/ 422 w 461"/>
              <a:gd name="T15" fmla="*/ 66 h 611"/>
              <a:gd name="T16" fmla="*/ 303 w 461"/>
              <a:gd name="T17" fmla="*/ 32 h 611"/>
              <a:gd name="T18" fmla="*/ 303 w 461"/>
              <a:gd name="T19" fmla="*/ 0 h 611"/>
              <a:gd name="T20" fmla="*/ 303 w 461"/>
              <a:gd name="T21" fmla="*/ 0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1" h="611">
                <a:moveTo>
                  <a:pt x="303" y="0"/>
                </a:moveTo>
                <a:lnTo>
                  <a:pt x="459" y="42"/>
                </a:lnTo>
                <a:lnTo>
                  <a:pt x="461" y="44"/>
                </a:lnTo>
                <a:lnTo>
                  <a:pt x="305" y="611"/>
                </a:lnTo>
                <a:lnTo>
                  <a:pt x="0" y="527"/>
                </a:lnTo>
                <a:lnTo>
                  <a:pt x="119" y="527"/>
                </a:lnTo>
                <a:lnTo>
                  <a:pt x="283" y="572"/>
                </a:lnTo>
                <a:lnTo>
                  <a:pt x="422" y="66"/>
                </a:lnTo>
                <a:lnTo>
                  <a:pt x="303" y="32"/>
                </a:lnTo>
                <a:lnTo>
                  <a:pt x="303" y="0"/>
                </a:lnTo>
                <a:lnTo>
                  <a:pt x="30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35">
            <a:extLst>
              <a:ext uri="{FF2B5EF4-FFF2-40B4-BE49-F238E27FC236}">
                <a16:creationId xmlns:a16="http://schemas.microsoft.com/office/drawing/2014/main" id="{2F46FDCE-7868-4A0A-82F9-D5D596ACDCA3}"/>
              </a:ext>
            </a:extLst>
          </p:cNvPr>
          <p:cNvSpPr>
            <a:spLocks noEditPoints="1"/>
          </p:cNvSpPr>
          <p:nvPr/>
        </p:nvSpPr>
        <p:spPr bwMode="auto">
          <a:xfrm>
            <a:off x="5857870" y="1262162"/>
            <a:ext cx="365234" cy="487254"/>
          </a:xfrm>
          <a:custGeom>
            <a:avLst/>
            <a:gdLst>
              <a:gd name="T0" fmla="*/ 0 w 321"/>
              <a:gd name="T1" fmla="*/ 0 h 406"/>
              <a:gd name="T2" fmla="*/ 0 w 321"/>
              <a:gd name="T3" fmla="*/ 406 h 406"/>
              <a:gd name="T4" fmla="*/ 264 w 321"/>
              <a:gd name="T5" fmla="*/ 406 h 406"/>
              <a:gd name="T6" fmla="*/ 276 w 321"/>
              <a:gd name="T7" fmla="*/ 401 h 406"/>
              <a:gd name="T8" fmla="*/ 317 w 321"/>
              <a:gd name="T9" fmla="*/ 358 h 406"/>
              <a:gd name="T10" fmla="*/ 321 w 321"/>
              <a:gd name="T11" fmla="*/ 348 h 406"/>
              <a:gd name="T12" fmla="*/ 321 w 321"/>
              <a:gd name="T13" fmla="*/ 0 h 406"/>
              <a:gd name="T14" fmla="*/ 0 w 321"/>
              <a:gd name="T15" fmla="*/ 0 h 406"/>
              <a:gd name="T16" fmla="*/ 299 w 321"/>
              <a:gd name="T17" fmla="*/ 342 h 406"/>
              <a:gd name="T18" fmla="*/ 299 w 321"/>
              <a:gd name="T19" fmla="*/ 343 h 406"/>
              <a:gd name="T20" fmla="*/ 298 w 321"/>
              <a:gd name="T21" fmla="*/ 343 h 406"/>
              <a:gd name="T22" fmla="*/ 276 w 321"/>
              <a:gd name="T23" fmla="*/ 343 h 406"/>
              <a:gd name="T24" fmla="*/ 260 w 321"/>
              <a:gd name="T25" fmla="*/ 358 h 406"/>
              <a:gd name="T26" fmla="*/ 260 w 321"/>
              <a:gd name="T27" fmla="*/ 383 h 406"/>
              <a:gd name="T28" fmla="*/ 260 w 321"/>
              <a:gd name="T29" fmla="*/ 384 h 406"/>
              <a:gd name="T30" fmla="*/ 259 w 321"/>
              <a:gd name="T31" fmla="*/ 384 h 406"/>
              <a:gd name="T32" fmla="*/ 22 w 321"/>
              <a:gd name="T33" fmla="*/ 384 h 406"/>
              <a:gd name="T34" fmla="*/ 22 w 321"/>
              <a:gd name="T35" fmla="*/ 21 h 406"/>
              <a:gd name="T36" fmla="*/ 299 w 321"/>
              <a:gd name="T37" fmla="*/ 21 h 406"/>
              <a:gd name="T38" fmla="*/ 299 w 321"/>
              <a:gd name="T39" fmla="*/ 342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1" h="406">
                <a:moveTo>
                  <a:pt x="0" y="0"/>
                </a:moveTo>
                <a:cubicBezTo>
                  <a:pt x="0" y="406"/>
                  <a:pt x="0" y="406"/>
                  <a:pt x="0" y="406"/>
                </a:cubicBezTo>
                <a:cubicBezTo>
                  <a:pt x="264" y="406"/>
                  <a:pt x="264" y="406"/>
                  <a:pt x="264" y="406"/>
                </a:cubicBezTo>
                <a:cubicBezTo>
                  <a:pt x="269" y="406"/>
                  <a:pt x="273" y="404"/>
                  <a:pt x="276" y="401"/>
                </a:cubicBezTo>
                <a:cubicBezTo>
                  <a:pt x="317" y="358"/>
                  <a:pt x="317" y="358"/>
                  <a:pt x="317" y="358"/>
                </a:cubicBezTo>
                <a:cubicBezTo>
                  <a:pt x="320" y="355"/>
                  <a:pt x="321" y="352"/>
                  <a:pt x="321" y="348"/>
                </a:cubicBezTo>
                <a:cubicBezTo>
                  <a:pt x="321" y="0"/>
                  <a:pt x="321" y="0"/>
                  <a:pt x="321" y="0"/>
                </a:cubicBezTo>
                <a:lnTo>
                  <a:pt x="0" y="0"/>
                </a:lnTo>
                <a:close/>
                <a:moveTo>
                  <a:pt x="299" y="342"/>
                </a:moveTo>
                <a:cubicBezTo>
                  <a:pt x="299" y="343"/>
                  <a:pt x="299" y="343"/>
                  <a:pt x="299" y="343"/>
                </a:cubicBezTo>
                <a:cubicBezTo>
                  <a:pt x="299" y="343"/>
                  <a:pt x="298" y="343"/>
                  <a:pt x="298" y="343"/>
                </a:cubicBezTo>
                <a:cubicBezTo>
                  <a:pt x="276" y="343"/>
                  <a:pt x="276" y="343"/>
                  <a:pt x="276" y="343"/>
                </a:cubicBezTo>
                <a:cubicBezTo>
                  <a:pt x="266" y="343"/>
                  <a:pt x="260" y="349"/>
                  <a:pt x="260" y="358"/>
                </a:cubicBezTo>
                <a:cubicBezTo>
                  <a:pt x="260" y="383"/>
                  <a:pt x="260" y="383"/>
                  <a:pt x="260" y="383"/>
                </a:cubicBezTo>
                <a:cubicBezTo>
                  <a:pt x="260" y="383"/>
                  <a:pt x="260" y="384"/>
                  <a:pt x="260" y="384"/>
                </a:cubicBezTo>
                <a:cubicBezTo>
                  <a:pt x="260" y="384"/>
                  <a:pt x="259" y="384"/>
                  <a:pt x="259" y="384"/>
                </a:cubicBezTo>
                <a:cubicBezTo>
                  <a:pt x="198" y="384"/>
                  <a:pt x="22" y="384"/>
                  <a:pt x="22" y="384"/>
                </a:cubicBezTo>
                <a:cubicBezTo>
                  <a:pt x="22" y="21"/>
                  <a:pt x="22" y="21"/>
                  <a:pt x="22" y="21"/>
                </a:cubicBezTo>
                <a:cubicBezTo>
                  <a:pt x="299" y="21"/>
                  <a:pt x="299" y="21"/>
                  <a:pt x="299" y="21"/>
                </a:cubicBezTo>
                <a:lnTo>
                  <a:pt x="299" y="34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36">
            <a:extLst>
              <a:ext uri="{FF2B5EF4-FFF2-40B4-BE49-F238E27FC236}">
                <a16:creationId xmlns:a16="http://schemas.microsoft.com/office/drawing/2014/main" id="{8C525374-AD25-4E94-9220-D64CEF94F6F3}"/>
              </a:ext>
            </a:extLst>
          </p:cNvPr>
          <p:cNvSpPr>
            <a:spLocks/>
          </p:cNvSpPr>
          <p:nvPr/>
        </p:nvSpPr>
        <p:spPr bwMode="auto">
          <a:xfrm>
            <a:off x="5913637" y="1354658"/>
            <a:ext cx="251344" cy="31382"/>
          </a:xfrm>
          <a:custGeom>
            <a:avLst/>
            <a:gdLst>
              <a:gd name="T0" fmla="*/ 0 w 320"/>
              <a:gd name="T1" fmla="*/ 0 h 38"/>
              <a:gd name="T2" fmla="*/ 320 w 320"/>
              <a:gd name="T3" fmla="*/ 0 h 38"/>
              <a:gd name="T4" fmla="*/ 320 w 320"/>
              <a:gd name="T5" fmla="*/ 38 h 38"/>
              <a:gd name="T6" fmla="*/ 0 w 320"/>
              <a:gd name="T7" fmla="*/ 38 h 38"/>
              <a:gd name="T8" fmla="*/ 0 w 320"/>
              <a:gd name="T9" fmla="*/ 0 h 38"/>
              <a:gd name="T10" fmla="*/ 0 w 320"/>
              <a:gd name="T11" fmla="*/ 0 h 38"/>
            </a:gdLst>
            <a:ahLst/>
            <a:cxnLst>
              <a:cxn ang="0">
                <a:pos x="T0" y="T1"/>
              </a:cxn>
              <a:cxn ang="0">
                <a:pos x="T2" y="T3"/>
              </a:cxn>
              <a:cxn ang="0">
                <a:pos x="T4" y="T5"/>
              </a:cxn>
              <a:cxn ang="0">
                <a:pos x="T6" y="T7"/>
              </a:cxn>
              <a:cxn ang="0">
                <a:pos x="T8" y="T9"/>
              </a:cxn>
              <a:cxn ang="0">
                <a:pos x="T10" y="T11"/>
              </a:cxn>
            </a:cxnLst>
            <a:rect l="0" t="0" r="r" b="b"/>
            <a:pathLst>
              <a:path w="320" h="38">
                <a:moveTo>
                  <a:pt x="0" y="0"/>
                </a:moveTo>
                <a:lnTo>
                  <a:pt x="320" y="0"/>
                </a:lnTo>
                <a:lnTo>
                  <a:pt x="320"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37">
            <a:extLst>
              <a:ext uri="{FF2B5EF4-FFF2-40B4-BE49-F238E27FC236}">
                <a16:creationId xmlns:a16="http://schemas.microsoft.com/office/drawing/2014/main" id="{02857859-45DD-4A4F-8212-ED41BEEDACD9}"/>
              </a:ext>
            </a:extLst>
          </p:cNvPr>
          <p:cNvSpPr>
            <a:spLocks/>
          </p:cNvSpPr>
          <p:nvPr/>
        </p:nvSpPr>
        <p:spPr bwMode="auto">
          <a:xfrm>
            <a:off x="5913637" y="1413293"/>
            <a:ext cx="251344" cy="31382"/>
          </a:xfrm>
          <a:custGeom>
            <a:avLst/>
            <a:gdLst>
              <a:gd name="T0" fmla="*/ 0 w 320"/>
              <a:gd name="T1" fmla="*/ 0 h 38"/>
              <a:gd name="T2" fmla="*/ 320 w 320"/>
              <a:gd name="T3" fmla="*/ 0 h 38"/>
              <a:gd name="T4" fmla="*/ 320 w 320"/>
              <a:gd name="T5" fmla="*/ 38 h 38"/>
              <a:gd name="T6" fmla="*/ 0 w 320"/>
              <a:gd name="T7" fmla="*/ 38 h 38"/>
              <a:gd name="T8" fmla="*/ 0 w 320"/>
              <a:gd name="T9" fmla="*/ 0 h 38"/>
              <a:gd name="T10" fmla="*/ 0 w 320"/>
              <a:gd name="T11" fmla="*/ 0 h 38"/>
            </a:gdLst>
            <a:ahLst/>
            <a:cxnLst>
              <a:cxn ang="0">
                <a:pos x="T0" y="T1"/>
              </a:cxn>
              <a:cxn ang="0">
                <a:pos x="T2" y="T3"/>
              </a:cxn>
              <a:cxn ang="0">
                <a:pos x="T4" y="T5"/>
              </a:cxn>
              <a:cxn ang="0">
                <a:pos x="T6" y="T7"/>
              </a:cxn>
              <a:cxn ang="0">
                <a:pos x="T8" y="T9"/>
              </a:cxn>
              <a:cxn ang="0">
                <a:pos x="T10" y="T11"/>
              </a:cxn>
            </a:cxnLst>
            <a:rect l="0" t="0" r="r" b="b"/>
            <a:pathLst>
              <a:path w="320" h="38">
                <a:moveTo>
                  <a:pt x="0" y="0"/>
                </a:moveTo>
                <a:lnTo>
                  <a:pt x="320" y="0"/>
                </a:lnTo>
                <a:lnTo>
                  <a:pt x="320"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38">
            <a:extLst>
              <a:ext uri="{FF2B5EF4-FFF2-40B4-BE49-F238E27FC236}">
                <a16:creationId xmlns:a16="http://schemas.microsoft.com/office/drawing/2014/main" id="{86842B30-76D0-41F3-810E-95B74D15D8DF}"/>
              </a:ext>
            </a:extLst>
          </p:cNvPr>
          <p:cNvSpPr>
            <a:spLocks/>
          </p:cNvSpPr>
          <p:nvPr/>
        </p:nvSpPr>
        <p:spPr bwMode="auto">
          <a:xfrm>
            <a:off x="5913637" y="1471103"/>
            <a:ext cx="108392" cy="31382"/>
          </a:xfrm>
          <a:custGeom>
            <a:avLst/>
            <a:gdLst>
              <a:gd name="T0" fmla="*/ 0 w 138"/>
              <a:gd name="T1" fmla="*/ 0 h 38"/>
              <a:gd name="T2" fmla="*/ 138 w 138"/>
              <a:gd name="T3" fmla="*/ 0 h 38"/>
              <a:gd name="T4" fmla="*/ 138 w 138"/>
              <a:gd name="T5" fmla="*/ 38 h 38"/>
              <a:gd name="T6" fmla="*/ 0 w 138"/>
              <a:gd name="T7" fmla="*/ 38 h 38"/>
              <a:gd name="T8" fmla="*/ 0 w 138"/>
              <a:gd name="T9" fmla="*/ 0 h 38"/>
              <a:gd name="T10" fmla="*/ 0 w 138"/>
              <a:gd name="T11" fmla="*/ 0 h 38"/>
            </a:gdLst>
            <a:ahLst/>
            <a:cxnLst>
              <a:cxn ang="0">
                <a:pos x="T0" y="T1"/>
              </a:cxn>
              <a:cxn ang="0">
                <a:pos x="T2" y="T3"/>
              </a:cxn>
              <a:cxn ang="0">
                <a:pos x="T4" y="T5"/>
              </a:cxn>
              <a:cxn ang="0">
                <a:pos x="T6" y="T7"/>
              </a:cxn>
              <a:cxn ang="0">
                <a:pos x="T8" y="T9"/>
              </a:cxn>
              <a:cxn ang="0">
                <a:pos x="T10" y="T11"/>
              </a:cxn>
            </a:cxnLst>
            <a:rect l="0" t="0" r="r" b="b"/>
            <a:pathLst>
              <a:path w="138" h="38">
                <a:moveTo>
                  <a:pt x="0" y="0"/>
                </a:moveTo>
                <a:lnTo>
                  <a:pt x="138" y="0"/>
                </a:lnTo>
                <a:lnTo>
                  <a:pt x="138"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237">
            <a:extLst>
              <a:ext uri="{FF2B5EF4-FFF2-40B4-BE49-F238E27FC236}">
                <a16:creationId xmlns:a16="http://schemas.microsoft.com/office/drawing/2014/main" id="{07844AFA-FC76-4637-870B-FB1AC5CA0737}"/>
              </a:ext>
            </a:extLst>
          </p:cNvPr>
          <p:cNvSpPr>
            <a:spLocks noEditPoints="1"/>
          </p:cNvSpPr>
          <p:nvPr/>
        </p:nvSpPr>
        <p:spPr bwMode="auto">
          <a:xfrm>
            <a:off x="3849057" y="3955057"/>
            <a:ext cx="304961" cy="298451"/>
          </a:xfrm>
          <a:custGeom>
            <a:avLst/>
            <a:gdLst>
              <a:gd name="T0" fmla="*/ 192 w 192"/>
              <a:gd name="T1" fmla="*/ 118 h 171"/>
              <a:gd name="T2" fmla="*/ 192 w 192"/>
              <a:gd name="T3" fmla="*/ 11 h 171"/>
              <a:gd name="T4" fmla="*/ 181 w 192"/>
              <a:gd name="T5" fmla="*/ 0 h 171"/>
              <a:gd name="T6" fmla="*/ 10 w 192"/>
              <a:gd name="T7" fmla="*/ 0 h 171"/>
              <a:gd name="T8" fmla="*/ 0 w 192"/>
              <a:gd name="T9" fmla="*/ 11 h 171"/>
              <a:gd name="T10" fmla="*/ 0 w 192"/>
              <a:gd name="T11" fmla="*/ 118 h 171"/>
              <a:gd name="T12" fmla="*/ 10 w 192"/>
              <a:gd name="T13" fmla="*/ 128 h 171"/>
              <a:gd name="T14" fmla="*/ 32 w 192"/>
              <a:gd name="T15" fmla="*/ 128 h 171"/>
              <a:gd name="T16" fmla="*/ 32 w 192"/>
              <a:gd name="T17" fmla="*/ 160 h 171"/>
              <a:gd name="T18" fmla="*/ 38 w 192"/>
              <a:gd name="T19" fmla="*/ 170 h 171"/>
              <a:gd name="T20" fmla="*/ 42 w 192"/>
              <a:gd name="T21" fmla="*/ 171 h 171"/>
              <a:gd name="T22" fmla="*/ 50 w 192"/>
              <a:gd name="T23" fmla="*/ 168 h 171"/>
              <a:gd name="T24" fmla="*/ 89 w 192"/>
              <a:gd name="T25" fmla="*/ 128 h 171"/>
              <a:gd name="T26" fmla="*/ 181 w 192"/>
              <a:gd name="T27" fmla="*/ 128 h 171"/>
              <a:gd name="T28" fmla="*/ 192 w 192"/>
              <a:gd name="T29" fmla="*/ 118 h 171"/>
              <a:gd name="T30" fmla="*/ 170 w 192"/>
              <a:gd name="T31" fmla="*/ 107 h 171"/>
              <a:gd name="T32" fmla="*/ 85 w 192"/>
              <a:gd name="T33" fmla="*/ 107 h 171"/>
              <a:gd name="T34" fmla="*/ 77 w 192"/>
              <a:gd name="T35" fmla="*/ 110 h 171"/>
              <a:gd name="T36" fmla="*/ 53 w 192"/>
              <a:gd name="T37" fmla="*/ 135 h 171"/>
              <a:gd name="T38" fmla="*/ 53 w 192"/>
              <a:gd name="T39" fmla="*/ 118 h 171"/>
              <a:gd name="T40" fmla="*/ 42 w 192"/>
              <a:gd name="T41" fmla="*/ 107 h 171"/>
              <a:gd name="T42" fmla="*/ 21 w 192"/>
              <a:gd name="T43" fmla="*/ 107 h 171"/>
              <a:gd name="T44" fmla="*/ 21 w 192"/>
              <a:gd name="T45" fmla="*/ 22 h 171"/>
              <a:gd name="T46" fmla="*/ 170 w 192"/>
              <a:gd name="T47" fmla="*/ 22 h 171"/>
              <a:gd name="T48" fmla="*/ 170 w 192"/>
              <a:gd name="T49" fmla="*/ 107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71">
                <a:moveTo>
                  <a:pt x="192" y="118"/>
                </a:moveTo>
                <a:cubicBezTo>
                  <a:pt x="192" y="11"/>
                  <a:pt x="192" y="11"/>
                  <a:pt x="192" y="11"/>
                </a:cubicBezTo>
                <a:cubicBezTo>
                  <a:pt x="192" y="5"/>
                  <a:pt x="187" y="0"/>
                  <a:pt x="181" y="0"/>
                </a:cubicBezTo>
                <a:cubicBezTo>
                  <a:pt x="10" y="0"/>
                  <a:pt x="10" y="0"/>
                  <a:pt x="10" y="0"/>
                </a:cubicBezTo>
                <a:cubicBezTo>
                  <a:pt x="4" y="0"/>
                  <a:pt x="0" y="5"/>
                  <a:pt x="0" y="11"/>
                </a:cubicBezTo>
                <a:cubicBezTo>
                  <a:pt x="0" y="118"/>
                  <a:pt x="0" y="118"/>
                  <a:pt x="0" y="118"/>
                </a:cubicBezTo>
                <a:cubicBezTo>
                  <a:pt x="0" y="124"/>
                  <a:pt x="4" y="128"/>
                  <a:pt x="10" y="128"/>
                </a:cubicBezTo>
                <a:cubicBezTo>
                  <a:pt x="32" y="128"/>
                  <a:pt x="32" y="128"/>
                  <a:pt x="32" y="128"/>
                </a:cubicBezTo>
                <a:cubicBezTo>
                  <a:pt x="32" y="160"/>
                  <a:pt x="32" y="160"/>
                  <a:pt x="32" y="160"/>
                </a:cubicBezTo>
                <a:cubicBezTo>
                  <a:pt x="32" y="165"/>
                  <a:pt x="34" y="169"/>
                  <a:pt x="38" y="170"/>
                </a:cubicBezTo>
                <a:cubicBezTo>
                  <a:pt x="40" y="171"/>
                  <a:pt x="41" y="171"/>
                  <a:pt x="42" y="171"/>
                </a:cubicBezTo>
                <a:cubicBezTo>
                  <a:pt x="45" y="171"/>
                  <a:pt x="48" y="170"/>
                  <a:pt x="50" y="168"/>
                </a:cubicBezTo>
                <a:cubicBezTo>
                  <a:pt x="89" y="128"/>
                  <a:pt x="89" y="128"/>
                  <a:pt x="89" y="128"/>
                </a:cubicBezTo>
                <a:cubicBezTo>
                  <a:pt x="181" y="128"/>
                  <a:pt x="181" y="128"/>
                  <a:pt x="181" y="128"/>
                </a:cubicBezTo>
                <a:cubicBezTo>
                  <a:pt x="187" y="128"/>
                  <a:pt x="192" y="124"/>
                  <a:pt x="192" y="118"/>
                </a:cubicBezTo>
                <a:close/>
                <a:moveTo>
                  <a:pt x="170" y="107"/>
                </a:moveTo>
                <a:cubicBezTo>
                  <a:pt x="85" y="107"/>
                  <a:pt x="85" y="107"/>
                  <a:pt x="85" y="107"/>
                </a:cubicBezTo>
                <a:cubicBezTo>
                  <a:pt x="82" y="107"/>
                  <a:pt x="79" y="108"/>
                  <a:pt x="77" y="110"/>
                </a:cubicBezTo>
                <a:cubicBezTo>
                  <a:pt x="53" y="135"/>
                  <a:pt x="53" y="135"/>
                  <a:pt x="53" y="135"/>
                </a:cubicBezTo>
                <a:cubicBezTo>
                  <a:pt x="53" y="118"/>
                  <a:pt x="53" y="118"/>
                  <a:pt x="53" y="118"/>
                </a:cubicBezTo>
                <a:cubicBezTo>
                  <a:pt x="53" y="112"/>
                  <a:pt x="48" y="107"/>
                  <a:pt x="42" y="107"/>
                </a:cubicBezTo>
                <a:cubicBezTo>
                  <a:pt x="21" y="107"/>
                  <a:pt x="21" y="107"/>
                  <a:pt x="21" y="107"/>
                </a:cubicBezTo>
                <a:cubicBezTo>
                  <a:pt x="21" y="22"/>
                  <a:pt x="21" y="22"/>
                  <a:pt x="21" y="22"/>
                </a:cubicBezTo>
                <a:cubicBezTo>
                  <a:pt x="170" y="22"/>
                  <a:pt x="170" y="22"/>
                  <a:pt x="170" y="22"/>
                </a:cubicBezTo>
                <a:lnTo>
                  <a:pt x="170" y="107"/>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2"/>
              </a:solidFill>
            </a:endParaRPr>
          </a:p>
        </p:txBody>
      </p:sp>
      <p:sp>
        <p:nvSpPr>
          <p:cNvPr id="213" name="Freeform 238">
            <a:extLst>
              <a:ext uri="{FF2B5EF4-FFF2-40B4-BE49-F238E27FC236}">
                <a16:creationId xmlns:a16="http://schemas.microsoft.com/office/drawing/2014/main" id="{ED6800DA-EE32-478C-86B3-AD00118F3862}"/>
              </a:ext>
            </a:extLst>
          </p:cNvPr>
          <p:cNvSpPr>
            <a:spLocks/>
          </p:cNvSpPr>
          <p:nvPr/>
        </p:nvSpPr>
        <p:spPr bwMode="auto">
          <a:xfrm>
            <a:off x="4053164" y="4105603"/>
            <a:ext cx="304961" cy="335427"/>
          </a:xfrm>
          <a:custGeom>
            <a:avLst/>
            <a:gdLst>
              <a:gd name="T0" fmla="*/ 181 w 192"/>
              <a:gd name="T1" fmla="*/ 0 h 192"/>
              <a:gd name="T2" fmla="*/ 96 w 192"/>
              <a:gd name="T3" fmla="*/ 0 h 192"/>
              <a:gd name="T4" fmla="*/ 85 w 192"/>
              <a:gd name="T5" fmla="*/ 10 h 192"/>
              <a:gd name="T6" fmla="*/ 96 w 192"/>
              <a:gd name="T7" fmla="*/ 21 h 192"/>
              <a:gd name="T8" fmla="*/ 170 w 192"/>
              <a:gd name="T9" fmla="*/ 21 h 192"/>
              <a:gd name="T10" fmla="*/ 170 w 192"/>
              <a:gd name="T11" fmla="*/ 128 h 192"/>
              <a:gd name="T12" fmla="*/ 138 w 192"/>
              <a:gd name="T13" fmla="*/ 128 h 192"/>
              <a:gd name="T14" fmla="*/ 128 w 192"/>
              <a:gd name="T15" fmla="*/ 138 h 192"/>
              <a:gd name="T16" fmla="*/ 128 w 192"/>
              <a:gd name="T17" fmla="*/ 155 h 192"/>
              <a:gd name="T18" fmla="*/ 103 w 192"/>
              <a:gd name="T19" fmla="*/ 131 h 192"/>
              <a:gd name="T20" fmla="*/ 96 w 192"/>
              <a:gd name="T21" fmla="*/ 128 h 192"/>
              <a:gd name="T22" fmla="*/ 21 w 192"/>
              <a:gd name="T23" fmla="*/ 128 h 192"/>
              <a:gd name="T24" fmla="*/ 21 w 192"/>
              <a:gd name="T25" fmla="*/ 74 h 192"/>
              <a:gd name="T26" fmla="*/ 10 w 192"/>
              <a:gd name="T27" fmla="*/ 64 h 192"/>
              <a:gd name="T28" fmla="*/ 0 w 192"/>
              <a:gd name="T29" fmla="*/ 74 h 192"/>
              <a:gd name="T30" fmla="*/ 0 w 192"/>
              <a:gd name="T31" fmla="*/ 138 h 192"/>
              <a:gd name="T32" fmla="*/ 10 w 192"/>
              <a:gd name="T33" fmla="*/ 149 h 192"/>
              <a:gd name="T34" fmla="*/ 91 w 192"/>
              <a:gd name="T35" fmla="*/ 149 h 192"/>
              <a:gd name="T36" fmla="*/ 131 w 192"/>
              <a:gd name="T37" fmla="*/ 189 h 192"/>
              <a:gd name="T38" fmla="*/ 138 w 192"/>
              <a:gd name="T39" fmla="*/ 192 h 192"/>
              <a:gd name="T40" fmla="*/ 142 w 192"/>
              <a:gd name="T41" fmla="*/ 191 h 192"/>
              <a:gd name="T42" fmla="*/ 149 w 192"/>
              <a:gd name="T43" fmla="*/ 181 h 192"/>
              <a:gd name="T44" fmla="*/ 149 w 192"/>
              <a:gd name="T45" fmla="*/ 149 h 192"/>
              <a:gd name="T46" fmla="*/ 181 w 192"/>
              <a:gd name="T47" fmla="*/ 149 h 192"/>
              <a:gd name="T48" fmla="*/ 192 w 192"/>
              <a:gd name="T49" fmla="*/ 138 h 192"/>
              <a:gd name="T50" fmla="*/ 192 w 192"/>
              <a:gd name="T51" fmla="*/ 10 h 192"/>
              <a:gd name="T52" fmla="*/ 181 w 192"/>
              <a:gd name="T53"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92">
                <a:moveTo>
                  <a:pt x="181" y="0"/>
                </a:moveTo>
                <a:cubicBezTo>
                  <a:pt x="96" y="0"/>
                  <a:pt x="96" y="0"/>
                  <a:pt x="96" y="0"/>
                </a:cubicBezTo>
                <a:cubicBezTo>
                  <a:pt x="90" y="0"/>
                  <a:pt x="85" y="4"/>
                  <a:pt x="85" y="10"/>
                </a:cubicBezTo>
                <a:cubicBezTo>
                  <a:pt x="85" y="16"/>
                  <a:pt x="90" y="21"/>
                  <a:pt x="96" y="21"/>
                </a:cubicBezTo>
                <a:cubicBezTo>
                  <a:pt x="170" y="21"/>
                  <a:pt x="170" y="21"/>
                  <a:pt x="170" y="21"/>
                </a:cubicBezTo>
                <a:cubicBezTo>
                  <a:pt x="170" y="128"/>
                  <a:pt x="170" y="128"/>
                  <a:pt x="170" y="128"/>
                </a:cubicBezTo>
                <a:cubicBezTo>
                  <a:pt x="138" y="128"/>
                  <a:pt x="138" y="128"/>
                  <a:pt x="138" y="128"/>
                </a:cubicBezTo>
                <a:cubicBezTo>
                  <a:pt x="132" y="128"/>
                  <a:pt x="128" y="132"/>
                  <a:pt x="128" y="138"/>
                </a:cubicBezTo>
                <a:cubicBezTo>
                  <a:pt x="128" y="155"/>
                  <a:pt x="128" y="155"/>
                  <a:pt x="128" y="155"/>
                </a:cubicBezTo>
                <a:cubicBezTo>
                  <a:pt x="103" y="131"/>
                  <a:pt x="103" y="131"/>
                  <a:pt x="103" y="131"/>
                </a:cubicBezTo>
                <a:cubicBezTo>
                  <a:pt x="101" y="129"/>
                  <a:pt x="98" y="128"/>
                  <a:pt x="96" y="128"/>
                </a:cubicBezTo>
                <a:cubicBezTo>
                  <a:pt x="21" y="128"/>
                  <a:pt x="21" y="128"/>
                  <a:pt x="21" y="128"/>
                </a:cubicBezTo>
                <a:cubicBezTo>
                  <a:pt x="21" y="74"/>
                  <a:pt x="21" y="74"/>
                  <a:pt x="21" y="74"/>
                </a:cubicBezTo>
                <a:cubicBezTo>
                  <a:pt x="21" y="68"/>
                  <a:pt x="16" y="64"/>
                  <a:pt x="10" y="64"/>
                </a:cubicBezTo>
                <a:cubicBezTo>
                  <a:pt x="4" y="64"/>
                  <a:pt x="0" y="68"/>
                  <a:pt x="0" y="74"/>
                </a:cubicBezTo>
                <a:cubicBezTo>
                  <a:pt x="0" y="138"/>
                  <a:pt x="0" y="138"/>
                  <a:pt x="0" y="138"/>
                </a:cubicBezTo>
                <a:cubicBezTo>
                  <a:pt x="0" y="144"/>
                  <a:pt x="4" y="149"/>
                  <a:pt x="10" y="149"/>
                </a:cubicBezTo>
                <a:cubicBezTo>
                  <a:pt x="91" y="149"/>
                  <a:pt x="91" y="149"/>
                  <a:pt x="91" y="149"/>
                </a:cubicBezTo>
                <a:cubicBezTo>
                  <a:pt x="131" y="189"/>
                  <a:pt x="131" y="189"/>
                  <a:pt x="131" y="189"/>
                </a:cubicBezTo>
                <a:cubicBezTo>
                  <a:pt x="133" y="191"/>
                  <a:pt x="136" y="192"/>
                  <a:pt x="138" y="192"/>
                </a:cubicBezTo>
                <a:cubicBezTo>
                  <a:pt x="140" y="192"/>
                  <a:pt x="141" y="191"/>
                  <a:pt x="142" y="191"/>
                </a:cubicBezTo>
                <a:cubicBezTo>
                  <a:pt x="146" y="189"/>
                  <a:pt x="149" y="185"/>
                  <a:pt x="149" y="181"/>
                </a:cubicBezTo>
                <a:cubicBezTo>
                  <a:pt x="149" y="149"/>
                  <a:pt x="149" y="149"/>
                  <a:pt x="149" y="149"/>
                </a:cubicBezTo>
                <a:cubicBezTo>
                  <a:pt x="181" y="149"/>
                  <a:pt x="181" y="149"/>
                  <a:pt x="181" y="149"/>
                </a:cubicBezTo>
                <a:cubicBezTo>
                  <a:pt x="187" y="149"/>
                  <a:pt x="192" y="144"/>
                  <a:pt x="192" y="138"/>
                </a:cubicBezTo>
                <a:cubicBezTo>
                  <a:pt x="192" y="10"/>
                  <a:pt x="192" y="10"/>
                  <a:pt x="192" y="10"/>
                </a:cubicBezTo>
                <a:cubicBezTo>
                  <a:pt x="192" y="4"/>
                  <a:pt x="187" y="0"/>
                  <a:pt x="181" y="0"/>
                </a:cubicBez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2"/>
              </a:solidFill>
            </a:endParaRPr>
          </a:p>
        </p:txBody>
      </p:sp>
      <p:sp>
        <p:nvSpPr>
          <p:cNvPr id="218" name="TextBox 217">
            <a:extLst>
              <a:ext uri="{FF2B5EF4-FFF2-40B4-BE49-F238E27FC236}">
                <a16:creationId xmlns:a16="http://schemas.microsoft.com/office/drawing/2014/main" id="{D8156F20-B3C8-4A24-A8FE-2EADA317580D}"/>
              </a:ext>
            </a:extLst>
          </p:cNvPr>
          <p:cNvSpPr txBox="1"/>
          <p:nvPr/>
        </p:nvSpPr>
        <p:spPr>
          <a:xfrm>
            <a:off x="1062894" y="887819"/>
            <a:ext cx="2008675" cy="215444"/>
          </a:xfrm>
          <a:prstGeom prst="rect">
            <a:avLst/>
          </a:prstGeom>
          <a:noFill/>
        </p:spPr>
        <p:txBody>
          <a:bodyPr wrap="square" lIns="0" tIns="0" rIns="0" bIns="0" rtlCol="0" anchor="t">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400" b="0" i="0" u="none" strike="noStrike" kern="1200" cap="none" spc="0" normalizeH="0" baseline="0" noProof="0">
                <a:ln>
                  <a:noFill/>
                </a:ln>
                <a:effectLst/>
                <a:uLnTx/>
                <a:uFillTx/>
                <a:latin typeface="+mj-lt"/>
                <a:ea typeface="Microsoft YaHei"/>
                <a:cs typeface="+mn-cs"/>
              </a:rPr>
              <a:t>We’re Here</a:t>
            </a:r>
          </a:p>
        </p:txBody>
      </p:sp>
      <p:sp>
        <p:nvSpPr>
          <p:cNvPr id="223" name="Notched Right Arrow 17">
            <a:extLst>
              <a:ext uri="{FF2B5EF4-FFF2-40B4-BE49-F238E27FC236}">
                <a16:creationId xmlns:a16="http://schemas.microsoft.com/office/drawing/2014/main" id="{38D2E9F7-DBC1-47FE-9541-EB3B94D078BE}"/>
              </a:ext>
            </a:extLst>
          </p:cNvPr>
          <p:cNvSpPr/>
          <p:nvPr/>
        </p:nvSpPr>
        <p:spPr>
          <a:xfrm>
            <a:off x="8950196" y="2615990"/>
            <a:ext cx="2151288" cy="460856"/>
          </a:xfrm>
          <a:prstGeom prst="notchedRightArrow">
            <a:avLst>
              <a:gd name="adj1" fmla="val 100000"/>
              <a:gd name="adj2" fmla="val 9102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224" name="Oval 223">
            <a:extLst>
              <a:ext uri="{FF2B5EF4-FFF2-40B4-BE49-F238E27FC236}">
                <a16:creationId xmlns:a16="http://schemas.microsoft.com/office/drawing/2014/main" id="{4DE0C4E6-E112-488F-A93B-C07BFAAE4A8F}"/>
              </a:ext>
            </a:extLst>
          </p:cNvPr>
          <p:cNvSpPr>
            <a:spLocks noChangeAspect="1"/>
          </p:cNvSpPr>
          <p:nvPr/>
        </p:nvSpPr>
        <p:spPr>
          <a:xfrm>
            <a:off x="9870098" y="2720193"/>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sp>
        <p:nvSpPr>
          <p:cNvPr id="225" name="TextBox 224">
            <a:extLst>
              <a:ext uri="{FF2B5EF4-FFF2-40B4-BE49-F238E27FC236}">
                <a16:creationId xmlns:a16="http://schemas.microsoft.com/office/drawing/2014/main" id="{A670579E-39D9-41C9-A5C7-F435BD5DB891}"/>
              </a:ext>
            </a:extLst>
          </p:cNvPr>
          <p:cNvSpPr txBox="1"/>
          <p:nvPr/>
        </p:nvSpPr>
        <p:spPr>
          <a:xfrm>
            <a:off x="9158037" y="3235730"/>
            <a:ext cx="1710405" cy="246221"/>
          </a:xfrm>
          <a:prstGeom prst="rect">
            <a:avLst/>
          </a:prstGeom>
          <a:noFill/>
          <a:ln>
            <a:noFill/>
          </a:ln>
        </p:spPr>
        <p:txBody>
          <a:bodyPr wrap="none" lIns="0" tIns="0" rIns="0" bIns="0" rtlCol="0" anchor="ctr">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effectLst/>
                <a:uLnTx/>
                <a:uFillTx/>
                <a:latin typeface="+mj-lt"/>
                <a:ea typeface="Microsoft YaHei"/>
                <a:cs typeface="+mn-cs"/>
              </a:rPr>
              <a:t>January 1</a:t>
            </a:r>
            <a:r>
              <a:rPr kumimoji="0" lang="en-US" sz="1600" b="1" i="0" u="none" strike="noStrike" kern="1200" cap="none" spc="0" normalizeH="0" baseline="30000" noProof="0">
                <a:ln>
                  <a:noFill/>
                </a:ln>
                <a:effectLst/>
                <a:uLnTx/>
                <a:uFillTx/>
                <a:latin typeface="+mj-lt"/>
                <a:ea typeface="Microsoft YaHei"/>
                <a:cs typeface="+mn-cs"/>
              </a:rPr>
              <a:t>st</a:t>
            </a:r>
            <a:r>
              <a:rPr kumimoji="0" lang="en-US" sz="1600" b="1" i="0" u="none" strike="noStrike" kern="1200" cap="none" spc="0" normalizeH="0" baseline="0" noProof="0">
                <a:ln>
                  <a:noFill/>
                </a:ln>
                <a:effectLst/>
                <a:uLnTx/>
                <a:uFillTx/>
                <a:latin typeface="+mj-lt"/>
                <a:ea typeface="Microsoft YaHei"/>
                <a:cs typeface="+mn-cs"/>
              </a:rPr>
              <a:t>, 2025</a:t>
            </a:r>
            <a:endParaRPr kumimoji="0" lang="en-US" sz="1600" b="0" i="0" u="none" strike="noStrike" kern="1200" cap="none" spc="0" normalizeH="0" baseline="0" noProof="0">
              <a:ln>
                <a:noFill/>
              </a:ln>
              <a:effectLst/>
              <a:uLnTx/>
              <a:uFillTx/>
              <a:latin typeface="+mj-lt"/>
              <a:ea typeface="Microsoft YaHei"/>
              <a:cs typeface="+mn-cs"/>
            </a:endParaRPr>
          </a:p>
        </p:txBody>
      </p:sp>
      <p:cxnSp>
        <p:nvCxnSpPr>
          <p:cNvPr id="226" name="Straight Connector 225">
            <a:extLst>
              <a:ext uri="{FF2B5EF4-FFF2-40B4-BE49-F238E27FC236}">
                <a16:creationId xmlns:a16="http://schemas.microsoft.com/office/drawing/2014/main" id="{D3B785E8-429E-4B48-A198-916C19711664}"/>
              </a:ext>
            </a:extLst>
          </p:cNvPr>
          <p:cNvCxnSpPr>
            <a:stCxn id="231" idx="7"/>
          </p:cNvCxnSpPr>
          <p:nvPr/>
        </p:nvCxnSpPr>
        <p:spPr>
          <a:xfrm flipH="1">
            <a:off x="9993514" y="2019237"/>
            <a:ext cx="1" cy="819864"/>
          </a:xfrm>
          <a:prstGeom prst="line">
            <a:avLst/>
          </a:prstGeom>
          <a:solidFill>
            <a:schemeClr val="accent4"/>
          </a:solidFill>
          <a:ln w="19050">
            <a:solidFill>
              <a:schemeClr val="accent3"/>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28" name="TextBox 227">
            <a:extLst>
              <a:ext uri="{FF2B5EF4-FFF2-40B4-BE49-F238E27FC236}">
                <a16:creationId xmlns:a16="http://schemas.microsoft.com/office/drawing/2014/main" id="{320B7D69-1854-46A0-9F01-EB8A0893EEF0}"/>
              </a:ext>
            </a:extLst>
          </p:cNvPr>
          <p:cNvSpPr txBox="1"/>
          <p:nvPr/>
        </p:nvSpPr>
        <p:spPr>
          <a:xfrm>
            <a:off x="9152248" y="3570761"/>
            <a:ext cx="1881925" cy="215444"/>
          </a:xfrm>
          <a:prstGeom prst="rect">
            <a:avLst/>
          </a:prstGeom>
          <a:noFill/>
        </p:spPr>
        <p:txBody>
          <a:bodyPr wrap="non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ea typeface="Microsoft YaHei"/>
                <a:cs typeface="+mn-cs"/>
              </a:rPr>
              <a:t>HRSN Implementation</a:t>
            </a:r>
          </a:p>
        </p:txBody>
      </p:sp>
      <p:sp>
        <p:nvSpPr>
          <p:cNvPr id="229" name="TextBox 228">
            <a:extLst>
              <a:ext uri="{FF2B5EF4-FFF2-40B4-BE49-F238E27FC236}">
                <a16:creationId xmlns:a16="http://schemas.microsoft.com/office/drawing/2014/main" id="{602D8A70-A0CC-4458-B5C4-E80DB39852B6}"/>
              </a:ext>
            </a:extLst>
          </p:cNvPr>
          <p:cNvSpPr txBox="1"/>
          <p:nvPr/>
        </p:nvSpPr>
        <p:spPr>
          <a:xfrm>
            <a:off x="8948869" y="3847741"/>
            <a:ext cx="2217604" cy="800219"/>
          </a:xfrm>
          <a:prstGeom prst="rect">
            <a:avLst/>
          </a:prstGeom>
          <a:noFill/>
        </p:spPr>
        <p:txBody>
          <a:bodyPr wrap="square" lIns="0" tIns="0" rIns="0" bIns="0" rtlCol="0" anchor="t">
            <a:spAutoFit/>
          </a:body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300" b="0" i="0" u="none" strike="noStrike" kern="1200" cap="none" spc="0" normalizeH="0" baseline="0" noProof="0">
                <a:ln>
                  <a:noFill/>
                </a:ln>
                <a:effectLst/>
                <a:uLnTx/>
                <a:uFillTx/>
                <a:ea typeface="Microsoft YaHei"/>
                <a:cs typeface="+mn-cs"/>
              </a:rPr>
              <a:t>FSP and Specialized CSP combine under HRSN Services framework, and FSP moves into Managed Care.</a:t>
            </a:r>
          </a:p>
        </p:txBody>
      </p:sp>
      <p:sp>
        <p:nvSpPr>
          <p:cNvPr id="231" name="Teardrop 230">
            <a:extLst>
              <a:ext uri="{FF2B5EF4-FFF2-40B4-BE49-F238E27FC236}">
                <a16:creationId xmlns:a16="http://schemas.microsoft.com/office/drawing/2014/main" id="{28526565-6A16-4058-A081-089B56004729}"/>
              </a:ext>
            </a:extLst>
          </p:cNvPr>
          <p:cNvSpPr/>
          <p:nvPr/>
        </p:nvSpPr>
        <p:spPr>
          <a:xfrm rot="8100000">
            <a:off x="9620907" y="1119684"/>
            <a:ext cx="745215" cy="745215"/>
          </a:xfrm>
          <a:prstGeom prst="teardrop">
            <a:avLst/>
          </a:prstGeom>
          <a:solidFill>
            <a:schemeClr val="accent2">
              <a:lumMod val="75000"/>
            </a:schemeClr>
          </a:solidFill>
          <a:ln>
            <a:solidFill>
              <a:srgbClr val="388E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grpSp>
        <p:nvGrpSpPr>
          <p:cNvPr id="234" name="Group 233">
            <a:extLst>
              <a:ext uri="{FF2B5EF4-FFF2-40B4-BE49-F238E27FC236}">
                <a16:creationId xmlns:a16="http://schemas.microsoft.com/office/drawing/2014/main" id="{107C6CAF-7C92-4558-8908-AABF0F987AE4}"/>
              </a:ext>
            </a:extLst>
          </p:cNvPr>
          <p:cNvGrpSpPr/>
          <p:nvPr/>
        </p:nvGrpSpPr>
        <p:grpSpPr>
          <a:xfrm>
            <a:off x="9668127" y="1324114"/>
            <a:ext cx="690220" cy="510926"/>
            <a:chOff x="7653338" y="3751262"/>
            <a:chExt cx="1057275" cy="809626"/>
          </a:xfrm>
          <a:solidFill>
            <a:schemeClr val="bg1"/>
          </a:solidFill>
        </p:grpSpPr>
        <p:sp>
          <p:nvSpPr>
            <p:cNvPr id="235" name="Freeform 30">
              <a:extLst>
                <a:ext uri="{FF2B5EF4-FFF2-40B4-BE49-F238E27FC236}">
                  <a16:creationId xmlns:a16="http://schemas.microsoft.com/office/drawing/2014/main" id="{F90ACF34-F8AE-47E7-88CA-2CAA405079D9}"/>
                </a:ext>
              </a:extLst>
            </p:cNvPr>
            <p:cNvSpPr>
              <a:spLocks noEditPoints="1"/>
            </p:cNvSpPr>
            <p:nvPr/>
          </p:nvSpPr>
          <p:spPr bwMode="auto">
            <a:xfrm>
              <a:off x="8042275" y="3817938"/>
              <a:ext cx="163513" cy="598488"/>
            </a:xfrm>
            <a:custGeom>
              <a:avLst/>
              <a:gdLst>
                <a:gd name="T0" fmla="*/ 204 w 204"/>
                <a:gd name="T1" fmla="*/ 0 h 745"/>
                <a:gd name="T2" fmla="*/ 80 w 204"/>
                <a:gd name="T3" fmla="*/ 515 h 745"/>
                <a:gd name="T4" fmla="*/ 57 w 204"/>
                <a:gd name="T5" fmla="*/ 743 h 745"/>
                <a:gd name="T6" fmla="*/ 49 w 204"/>
                <a:gd name="T7" fmla="*/ 744 h 745"/>
                <a:gd name="T8" fmla="*/ 34 w 204"/>
                <a:gd name="T9" fmla="*/ 745 h 745"/>
                <a:gd name="T10" fmla="*/ 17 w 204"/>
                <a:gd name="T11" fmla="*/ 744 h 745"/>
                <a:gd name="T12" fmla="*/ 0 w 204"/>
                <a:gd name="T13" fmla="*/ 740 h 745"/>
                <a:gd name="T14" fmla="*/ 4 w 204"/>
                <a:gd name="T15" fmla="*/ 584 h 745"/>
                <a:gd name="T16" fmla="*/ 6 w 204"/>
                <a:gd name="T17" fmla="*/ 548 h 745"/>
                <a:gd name="T18" fmla="*/ 204 w 204"/>
                <a:gd name="T19" fmla="*/ 0 h 745"/>
                <a:gd name="T20" fmla="*/ 61 w 204"/>
                <a:gd name="T21" fmla="*/ 513 h 745"/>
                <a:gd name="T22" fmla="*/ 41 w 204"/>
                <a:gd name="T23" fmla="*/ 519 h 745"/>
                <a:gd name="T24" fmla="*/ 46 w 204"/>
                <a:gd name="T25" fmla="*/ 539 h 745"/>
                <a:gd name="T26" fmla="*/ 66 w 204"/>
                <a:gd name="T27" fmla="*/ 534 h 745"/>
                <a:gd name="T28" fmla="*/ 61 w 204"/>
                <a:gd name="T29" fmla="*/ 513 h 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4" h="745">
                  <a:moveTo>
                    <a:pt x="204" y="0"/>
                  </a:moveTo>
                  <a:cubicBezTo>
                    <a:pt x="80" y="515"/>
                    <a:pt x="80" y="515"/>
                    <a:pt x="80" y="515"/>
                  </a:cubicBezTo>
                  <a:cubicBezTo>
                    <a:pt x="57" y="743"/>
                    <a:pt x="57" y="743"/>
                    <a:pt x="57" y="743"/>
                  </a:cubicBezTo>
                  <a:cubicBezTo>
                    <a:pt x="54" y="744"/>
                    <a:pt x="52" y="744"/>
                    <a:pt x="49" y="744"/>
                  </a:cubicBezTo>
                  <a:cubicBezTo>
                    <a:pt x="44" y="745"/>
                    <a:pt x="39" y="745"/>
                    <a:pt x="34" y="745"/>
                  </a:cubicBezTo>
                  <a:cubicBezTo>
                    <a:pt x="28" y="745"/>
                    <a:pt x="23" y="745"/>
                    <a:pt x="17" y="744"/>
                  </a:cubicBezTo>
                  <a:cubicBezTo>
                    <a:pt x="12" y="743"/>
                    <a:pt x="6" y="742"/>
                    <a:pt x="0" y="740"/>
                  </a:cubicBezTo>
                  <a:cubicBezTo>
                    <a:pt x="4" y="584"/>
                    <a:pt x="4" y="584"/>
                    <a:pt x="4" y="584"/>
                  </a:cubicBezTo>
                  <a:cubicBezTo>
                    <a:pt x="3" y="577"/>
                    <a:pt x="7" y="556"/>
                    <a:pt x="6" y="548"/>
                  </a:cubicBezTo>
                  <a:cubicBezTo>
                    <a:pt x="6" y="548"/>
                    <a:pt x="46" y="35"/>
                    <a:pt x="204" y="0"/>
                  </a:cubicBezTo>
                  <a:close/>
                  <a:moveTo>
                    <a:pt x="61" y="513"/>
                  </a:moveTo>
                  <a:cubicBezTo>
                    <a:pt x="54" y="509"/>
                    <a:pt x="45" y="512"/>
                    <a:pt x="41" y="519"/>
                  </a:cubicBezTo>
                  <a:cubicBezTo>
                    <a:pt x="37" y="526"/>
                    <a:pt x="39" y="535"/>
                    <a:pt x="46" y="539"/>
                  </a:cubicBezTo>
                  <a:cubicBezTo>
                    <a:pt x="53" y="543"/>
                    <a:pt x="62" y="541"/>
                    <a:pt x="66" y="534"/>
                  </a:cubicBezTo>
                  <a:cubicBezTo>
                    <a:pt x="70" y="526"/>
                    <a:pt x="68" y="517"/>
                    <a:pt x="61" y="5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31">
              <a:extLst>
                <a:ext uri="{FF2B5EF4-FFF2-40B4-BE49-F238E27FC236}">
                  <a16:creationId xmlns:a16="http://schemas.microsoft.com/office/drawing/2014/main" id="{BACFD59A-2951-4C64-961D-E90EEFA09D61}"/>
                </a:ext>
              </a:extLst>
            </p:cNvPr>
            <p:cNvSpPr>
              <a:spLocks noEditPoints="1"/>
            </p:cNvSpPr>
            <p:nvPr/>
          </p:nvSpPr>
          <p:spPr bwMode="auto">
            <a:xfrm>
              <a:off x="7969250" y="4392613"/>
              <a:ext cx="168275" cy="168275"/>
            </a:xfrm>
            <a:custGeom>
              <a:avLst/>
              <a:gdLst>
                <a:gd name="T0" fmla="*/ 150 w 209"/>
                <a:gd name="T1" fmla="*/ 25 h 209"/>
                <a:gd name="T2" fmla="*/ 184 w 209"/>
                <a:gd name="T3" fmla="*/ 150 h 209"/>
                <a:gd name="T4" fmla="*/ 59 w 209"/>
                <a:gd name="T5" fmla="*/ 184 h 209"/>
                <a:gd name="T6" fmla="*/ 25 w 209"/>
                <a:gd name="T7" fmla="*/ 59 h 209"/>
                <a:gd name="T8" fmla="*/ 150 w 209"/>
                <a:gd name="T9" fmla="*/ 25 h 209"/>
                <a:gd name="T10" fmla="*/ 136 w 209"/>
                <a:gd name="T11" fmla="*/ 50 h 209"/>
                <a:gd name="T12" fmla="*/ 50 w 209"/>
                <a:gd name="T13" fmla="*/ 73 h 209"/>
                <a:gd name="T14" fmla="*/ 73 w 209"/>
                <a:gd name="T15" fmla="*/ 159 h 209"/>
                <a:gd name="T16" fmla="*/ 159 w 209"/>
                <a:gd name="T17" fmla="*/ 136 h 209"/>
                <a:gd name="T18" fmla="*/ 136 w 209"/>
                <a:gd name="T19" fmla="*/ 5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209">
                  <a:moveTo>
                    <a:pt x="150" y="25"/>
                  </a:moveTo>
                  <a:cubicBezTo>
                    <a:pt x="194" y="50"/>
                    <a:pt x="209" y="107"/>
                    <a:pt x="184" y="150"/>
                  </a:cubicBezTo>
                  <a:cubicBezTo>
                    <a:pt x="159" y="194"/>
                    <a:pt x="103" y="209"/>
                    <a:pt x="59" y="184"/>
                  </a:cubicBezTo>
                  <a:cubicBezTo>
                    <a:pt x="15" y="159"/>
                    <a:pt x="0" y="102"/>
                    <a:pt x="25" y="59"/>
                  </a:cubicBezTo>
                  <a:cubicBezTo>
                    <a:pt x="50" y="15"/>
                    <a:pt x="107" y="0"/>
                    <a:pt x="150" y="25"/>
                  </a:cubicBezTo>
                  <a:close/>
                  <a:moveTo>
                    <a:pt x="136" y="50"/>
                  </a:moveTo>
                  <a:cubicBezTo>
                    <a:pt x="106" y="33"/>
                    <a:pt x="67" y="43"/>
                    <a:pt x="50" y="73"/>
                  </a:cubicBezTo>
                  <a:cubicBezTo>
                    <a:pt x="33" y="103"/>
                    <a:pt x="43" y="142"/>
                    <a:pt x="73" y="159"/>
                  </a:cubicBezTo>
                  <a:cubicBezTo>
                    <a:pt x="103" y="176"/>
                    <a:pt x="142" y="166"/>
                    <a:pt x="159" y="136"/>
                  </a:cubicBezTo>
                  <a:cubicBezTo>
                    <a:pt x="176" y="106"/>
                    <a:pt x="166" y="67"/>
                    <a:pt x="136"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2">
              <a:extLst>
                <a:ext uri="{FF2B5EF4-FFF2-40B4-BE49-F238E27FC236}">
                  <a16:creationId xmlns:a16="http://schemas.microsoft.com/office/drawing/2014/main" id="{BFA0E17D-15C7-4DD5-B6EC-5E0552CDB559}"/>
                </a:ext>
              </a:extLst>
            </p:cNvPr>
            <p:cNvSpPr>
              <a:spLocks noEditPoints="1"/>
            </p:cNvSpPr>
            <p:nvPr/>
          </p:nvSpPr>
          <p:spPr bwMode="auto">
            <a:xfrm>
              <a:off x="7934325" y="3925888"/>
              <a:ext cx="460375" cy="438150"/>
            </a:xfrm>
            <a:custGeom>
              <a:avLst/>
              <a:gdLst>
                <a:gd name="T0" fmla="*/ 570 w 575"/>
                <a:gd name="T1" fmla="*/ 0 h 547"/>
                <a:gd name="T2" fmla="*/ 542 w 575"/>
                <a:gd name="T3" fmla="*/ 27 h 547"/>
                <a:gd name="T4" fmla="*/ 571 w 575"/>
                <a:gd name="T5" fmla="*/ 50 h 547"/>
                <a:gd name="T6" fmla="*/ 570 w 575"/>
                <a:gd name="T7" fmla="*/ 0 h 547"/>
                <a:gd name="T8" fmla="*/ 519 w 575"/>
                <a:gd name="T9" fmla="*/ 49 h 547"/>
                <a:gd name="T10" fmla="*/ 397 w 575"/>
                <a:gd name="T11" fmla="*/ 165 h 547"/>
                <a:gd name="T12" fmla="*/ 460 w 575"/>
                <a:gd name="T13" fmla="*/ 222 h 547"/>
                <a:gd name="T14" fmla="*/ 562 w 575"/>
                <a:gd name="T15" fmla="*/ 81 h 547"/>
                <a:gd name="T16" fmla="*/ 519 w 575"/>
                <a:gd name="T17" fmla="*/ 49 h 547"/>
                <a:gd name="T18" fmla="*/ 374 w 575"/>
                <a:gd name="T19" fmla="*/ 186 h 547"/>
                <a:gd name="T20" fmla="*/ 186 w 575"/>
                <a:gd name="T21" fmla="*/ 365 h 547"/>
                <a:gd name="T22" fmla="*/ 0 w 575"/>
                <a:gd name="T23" fmla="*/ 499 h 547"/>
                <a:gd name="T24" fmla="*/ 3 w 575"/>
                <a:gd name="T25" fmla="*/ 507 h 547"/>
                <a:gd name="T26" fmla="*/ 10 w 575"/>
                <a:gd name="T27" fmla="*/ 520 h 547"/>
                <a:gd name="T28" fmla="*/ 19 w 575"/>
                <a:gd name="T29" fmla="*/ 534 h 547"/>
                <a:gd name="T30" fmla="*/ 31 w 575"/>
                <a:gd name="T31" fmla="*/ 547 h 547"/>
                <a:gd name="T32" fmla="*/ 164 w 575"/>
                <a:gd name="T33" fmla="*/ 466 h 547"/>
                <a:gd name="T34" fmla="*/ 194 w 575"/>
                <a:gd name="T35" fmla="*/ 445 h 547"/>
                <a:gd name="T36" fmla="*/ 438 w 575"/>
                <a:gd name="T37" fmla="*/ 245 h 547"/>
                <a:gd name="T38" fmla="*/ 374 w 575"/>
                <a:gd name="T39" fmla="*/ 186 h 547"/>
                <a:gd name="T40" fmla="*/ 188 w 575"/>
                <a:gd name="T41" fmla="*/ 379 h 547"/>
                <a:gd name="T42" fmla="*/ 197 w 575"/>
                <a:gd name="T43" fmla="*/ 381 h 547"/>
                <a:gd name="T44" fmla="*/ 202 w 575"/>
                <a:gd name="T45" fmla="*/ 401 h 547"/>
                <a:gd name="T46" fmla="*/ 182 w 575"/>
                <a:gd name="T47" fmla="*/ 406 h 547"/>
                <a:gd name="T48" fmla="*/ 177 w 575"/>
                <a:gd name="T49" fmla="*/ 386 h 547"/>
                <a:gd name="T50" fmla="*/ 188 w 575"/>
                <a:gd name="T51" fmla="*/ 379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5" h="547">
                  <a:moveTo>
                    <a:pt x="570" y="0"/>
                  </a:moveTo>
                  <a:cubicBezTo>
                    <a:pt x="542" y="27"/>
                    <a:pt x="542" y="27"/>
                    <a:pt x="542" y="27"/>
                  </a:cubicBezTo>
                  <a:cubicBezTo>
                    <a:pt x="550" y="35"/>
                    <a:pt x="560" y="43"/>
                    <a:pt x="571" y="50"/>
                  </a:cubicBezTo>
                  <a:cubicBezTo>
                    <a:pt x="575" y="32"/>
                    <a:pt x="575" y="15"/>
                    <a:pt x="570" y="0"/>
                  </a:cubicBezTo>
                  <a:close/>
                  <a:moveTo>
                    <a:pt x="519" y="49"/>
                  </a:moveTo>
                  <a:cubicBezTo>
                    <a:pt x="397" y="165"/>
                    <a:pt x="397" y="165"/>
                    <a:pt x="397" y="165"/>
                  </a:cubicBezTo>
                  <a:cubicBezTo>
                    <a:pt x="411" y="181"/>
                    <a:pt x="432" y="201"/>
                    <a:pt x="460" y="222"/>
                  </a:cubicBezTo>
                  <a:cubicBezTo>
                    <a:pt x="505" y="175"/>
                    <a:pt x="543" y="126"/>
                    <a:pt x="562" y="81"/>
                  </a:cubicBezTo>
                  <a:cubicBezTo>
                    <a:pt x="545" y="71"/>
                    <a:pt x="531" y="61"/>
                    <a:pt x="519" y="49"/>
                  </a:cubicBezTo>
                  <a:close/>
                  <a:moveTo>
                    <a:pt x="374" y="186"/>
                  </a:moveTo>
                  <a:cubicBezTo>
                    <a:pt x="186" y="365"/>
                    <a:pt x="186" y="365"/>
                    <a:pt x="186" y="365"/>
                  </a:cubicBezTo>
                  <a:cubicBezTo>
                    <a:pt x="0" y="499"/>
                    <a:pt x="0" y="499"/>
                    <a:pt x="0" y="499"/>
                  </a:cubicBezTo>
                  <a:cubicBezTo>
                    <a:pt x="1" y="502"/>
                    <a:pt x="2" y="504"/>
                    <a:pt x="3" y="507"/>
                  </a:cubicBezTo>
                  <a:cubicBezTo>
                    <a:pt x="5" y="511"/>
                    <a:pt x="7" y="516"/>
                    <a:pt x="10" y="520"/>
                  </a:cubicBezTo>
                  <a:cubicBezTo>
                    <a:pt x="12" y="525"/>
                    <a:pt x="15" y="530"/>
                    <a:pt x="19" y="534"/>
                  </a:cubicBezTo>
                  <a:cubicBezTo>
                    <a:pt x="22" y="539"/>
                    <a:pt x="26" y="543"/>
                    <a:pt x="31" y="547"/>
                  </a:cubicBezTo>
                  <a:cubicBezTo>
                    <a:pt x="164" y="466"/>
                    <a:pt x="164" y="466"/>
                    <a:pt x="164" y="466"/>
                  </a:cubicBezTo>
                  <a:cubicBezTo>
                    <a:pt x="170" y="462"/>
                    <a:pt x="187" y="448"/>
                    <a:pt x="194" y="445"/>
                  </a:cubicBezTo>
                  <a:cubicBezTo>
                    <a:pt x="194" y="445"/>
                    <a:pt x="329" y="353"/>
                    <a:pt x="438" y="245"/>
                  </a:cubicBezTo>
                  <a:cubicBezTo>
                    <a:pt x="411" y="224"/>
                    <a:pt x="390" y="203"/>
                    <a:pt x="374" y="186"/>
                  </a:cubicBezTo>
                  <a:close/>
                  <a:moveTo>
                    <a:pt x="188" y="379"/>
                  </a:moveTo>
                  <a:cubicBezTo>
                    <a:pt x="191" y="379"/>
                    <a:pt x="194" y="379"/>
                    <a:pt x="197" y="381"/>
                  </a:cubicBezTo>
                  <a:cubicBezTo>
                    <a:pt x="204" y="385"/>
                    <a:pt x="206" y="394"/>
                    <a:pt x="202" y="401"/>
                  </a:cubicBezTo>
                  <a:cubicBezTo>
                    <a:pt x="198" y="408"/>
                    <a:pt x="189" y="410"/>
                    <a:pt x="182" y="406"/>
                  </a:cubicBezTo>
                  <a:cubicBezTo>
                    <a:pt x="175" y="402"/>
                    <a:pt x="173" y="393"/>
                    <a:pt x="177" y="386"/>
                  </a:cubicBezTo>
                  <a:cubicBezTo>
                    <a:pt x="179" y="382"/>
                    <a:pt x="184" y="379"/>
                    <a:pt x="188" y="3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33">
              <a:extLst>
                <a:ext uri="{FF2B5EF4-FFF2-40B4-BE49-F238E27FC236}">
                  <a16:creationId xmlns:a16="http://schemas.microsoft.com/office/drawing/2014/main" id="{EB630962-4F13-4218-ACF6-2E472F348F63}"/>
                </a:ext>
              </a:extLst>
            </p:cNvPr>
            <p:cNvSpPr>
              <a:spLocks noEditPoints="1"/>
            </p:cNvSpPr>
            <p:nvPr/>
          </p:nvSpPr>
          <p:spPr bwMode="auto">
            <a:xfrm>
              <a:off x="7813675" y="4302125"/>
              <a:ext cx="168275" cy="168275"/>
            </a:xfrm>
            <a:custGeom>
              <a:avLst/>
              <a:gdLst>
                <a:gd name="T0" fmla="*/ 151 w 210"/>
                <a:gd name="T1" fmla="*/ 25 h 210"/>
                <a:gd name="T2" fmla="*/ 25 w 210"/>
                <a:gd name="T3" fmla="*/ 59 h 210"/>
                <a:gd name="T4" fmla="*/ 59 w 210"/>
                <a:gd name="T5" fmla="*/ 185 h 210"/>
                <a:gd name="T6" fmla="*/ 184 w 210"/>
                <a:gd name="T7" fmla="*/ 151 h 210"/>
                <a:gd name="T8" fmla="*/ 151 w 210"/>
                <a:gd name="T9" fmla="*/ 25 h 210"/>
                <a:gd name="T10" fmla="*/ 136 w 210"/>
                <a:gd name="T11" fmla="*/ 51 h 210"/>
                <a:gd name="T12" fmla="*/ 159 w 210"/>
                <a:gd name="T13" fmla="*/ 137 h 210"/>
                <a:gd name="T14" fmla="*/ 73 w 210"/>
                <a:gd name="T15" fmla="*/ 159 h 210"/>
                <a:gd name="T16" fmla="*/ 50 w 210"/>
                <a:gd name="T17" fmla="*/ 74 h 210"/>
                <a:gd name="T18" fmla="*/ 136 w 210"/>
                <a:gd name="T19" fmla="*/ 51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210">
                  <a:moveTo>
                    <a:pt x="151" y="25"/>
                  </a:moveTo>
                  <a:cubicBezTo>
                    <a:pt x="107" y="0"/>
                    <a:pt x="51" y="15"/>
                    <a:pt x="25" y="59"/>
                  </a:cubicBezTo>
                  <a:cubicBezTo>
                    <a:pt x="0" y="103"/>
                    <a:pt x="15" y="159"/>
                    <a:pt x="59" y="185"/>
                  </a:cubicBezTo>
                  <a:cubicBezTo>
                    <a:pt x="103" y="210"/>
                    <a:pt x="159" y="195"/>
                    <a:pt x="184" y="151"/>
                  </a:cubicBezTo>
                  <a:cubicBezTo>
                    <a:pt x="210" y="107"/>
                    <a:pt x="194" y="51"/>
                    <a:pt x="151" y="25"/>
                  </a:cubicBezTo>
                  <a:close/>
                  <a:moveTo>
                    <a:pt x="136" y="51"/>
                  </a:moveTo>
                  <a:cubicBezTo>
                    <a:pt x="166" y="68"/>
                    <a:pt x="176" y="106"/>
                    <a:pt x="159" y="137"/>
                  </a:cubicBezTo>
                  <a:cubicBezTo>
                    <a:pt x="142" y="167"/>
                    <a:pt x="103" y="177"/>
                    <a:pt x="73" y="159"/>
                  </a:cubicBezTo>
                  <a:cubicBezTo>
                    <a:pt x="43" y="142"/>
                    <a:pt x="33" y="104"/>
                    <a:pt x="50" y="74"/>
                  </a:cubicBezTo>
                  <a:cubicBezTo>
                    <a:pt x="68" y="44"/>
                    <a:pt x="106" y="33"/>
                    <a:pt x="136"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34">
              <a:extLst>
                <a:ext uri="{FF2B5EF4-FFF2-40B4-BE49-F238E27FC236}">
                  <a16:creationId xmlns:a16="http://schemas.microsoft.com/office/drawing/2014/main" id="{E18BDF00-7AEA-4ACC-8A3F-C2338FDC125A}"/>
                </a:ext>
              </a:extLst>
            </p:cNvPr>
            <p:cNvSpPr>
              <a:spLocks/>
            </p:cNvSpPr>
            <p:nvPr/>
          </p:nvSpPr>
          <p:spPr bwMode="auto">
            <a:xfrm>
              <a:off x="8218488" y="3868738"/>
              <a:ext cx="492125" cy="346075"/>
            </a:xfrm>
            <a:custGeom>
              <a:avLst/>
              <a:gdLst>
                <a:gd name="T0" fmla="*/ 613 w 613"/>
                <a:gd name="T1" fmla="*/ 235 h 431"/>
                <a:gd name="T2" fmla="*/ 267 w 613"/>
                <a:gd name="T3" fmla="*/ 158 h 431"/>
                <a:gd name="T4" fmla="*/ 109 w 613"/>
                <a:gd name="T5" fmla="*/ 0 h 431"/>
                <a:gd name="T6" fmla="*/ 0 w 613"/>
                <a:gd name="T7" fmla="*/ 207 h 431"/>
                <a:gd name="T8" fmla="*/ 137 w 613"/>
                <a:gd name="T9" fmla="*/ 333 h 431"/>
                <a:gd name="T10" fmla="*/ 570 w 613"/>
                <a:gd name="T11" fmla="*/ 429 h 431"/>
                <a:gd name="T12" fmla="*/ 570 w 613"/>
                <a:gd name="T13" fmla="*/ 431 h 431"/>
                <a:gd name="T14" fmla="*/ 613 w 613"/>
                <a:gd name="T15" fmla="*/ 235 h 4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3" h="431">
                  <a:moveTo>
                    <a:pt x="613" y="235"/>
                  </a:moveTo>
                  <a:cubicBezTo>
                    <a:pt x="476" y="149"/>
                    <a:pt x="395" y="192"/>
                    <a:pt x="267" y="158"/>
                  </a:cubicBezTo>
                  <a:cubicBezTo>
                    <a:pt x="139" y="124"/>
                    <a:pt x="109" y="0"/>
                    <a:pt x="109" y="0"/>
                  </a:cubicBezTo>
                  <a:cubicBezTo>
                    <a:pt x="0" y="207"/>
                    <a:pt x="0" y="207"/>
                    <a:pt x="0" y="207"/>
                  </a:cubicBezTo>
                  <a:cubicBezTo>
                    <a:pt x="0" y="207"/>
                    <a:pt x="42" y="273"/>
                    <a:pt x="137" y="333"/>
                  </a:cubicBezTo>
                  <a:cubicBezTo>
                    <a:pt x="274" y="420"/>
                    <a:pt x="345" y="308"/>
                    <a:pt x="570" y="429"/>
                  </a:cubicBezTo>
                  <a:cubicBezTo>
                    <a:pt x="570" y="431"/>
                    <a:pt x="570" y="431"/>
                    <a:pt x="570" y="431"/>
                  </a:cubicBezTo>
                  <a:cubicBezTo>
                    <a:pt x="613" y="235"/>
                    <a:pt x="613" y="235"/>
                    <a:pt x="613" y="2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35">
              <a:extLst>
                <a:ext uri="{FF2B5EF4-FFF2-40B4-BE49-F238E27FC236}">
                  <a16:creationId xmlns:a16="http://schemas.microsoft.com/office/drawing/2014/main" id="{1F28CCF7-D28A-4C17-AEA2-BBE0961833C7}"/>
                </a:ext>
              </a:extLst>
            </p:cNvPr>
            <p:cNvSpPr>
              <a:spLocks/>
            </p:cNvSpPr>
            <p:nvPr/>
          </p:nvSpPr>
          <p:spPr bwMode="auto">
            <a:xfrm>
              <a:off x="7653338" y="3751262"/>
              <a:ext cx="509588" cy="228600"/>
            </a:xfrm>
            <a:custGeom>
              <a:avLst/>
              <a:gdLst>
                <a:gd name="T0" fmla="*/ 388 w 635"/>
                <a:gd name="T1" fmla="*/ 1 h 286"/>
                <a:gd name="T2" fmla="*/ 1 w 635"/>
                <a:gd name="T3" fmla="*/ 50 h 286"/>
                <a:gd name="T4" fmla="*/ 0 w 635"/>
                <a:gd name="T5" fmla="*/ 48 h 286"/>
                <a:gd name="T6" fmla="*/ 21 w 635"/>
                <a:gd name="T7" fmla="*/ 248 h 286"/>
                <a:gd name="T8" fmla="*/ 374 w 635"/>
                <a:gd name="T9" fmla="*/ 213 h 286"/>
                <a:gd name="T10" fmla="*/ 539 w 635"/>
                <a:gd name="T11" fmla="*/ 274 h 286"/>
                <a:gd name="T12" fmla="*/ 576 w 635"/>
                <a:gd name="T13" fmla="*/ 177 h 286"/>
                <a:gd name="T14" fmla="*/ 635 w 635"/>
                <a:gd name="T15" fmla="*/ 95 h 286"/>
                <a:gd name="T16" fmla="*/ 443 w 635"/>
                <a:gd name="T17" fmla="*/ 6 h 286"/>
                <a:gd name="T18" fmla="*/ 388 w 635"/>
                <a:gd name="T19" fmla="*/ 1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5" h="286">
                  <a:moveTo>
                    <a:pt x="388" y="1"/>
                  </a:moveTo>
                  <a:cubicBezTo>
                    <a:pt x="271" y="2"/>
                    <a:pt x="221" y="88"/>
                    <a:pt x="1" y="50"/>
                  </a:cubicBezTo>
                  <a:cubicBezTo>
                    <a:pt x="0" y="48"/>
                    <a:pt x="0" y="48"/>
                    <a:pt x="0" y="48"/>
                  </a:cubicBezTo>
                  <a:cubicBezTo>
                    <a:pt x="21" y="248"/>
                    <a:pt x="21" y="248"/>
                    <a:pt x="21" y="248"/>
                  </a:cubicBezTo>
                  <a:cubicBezTo>
                    <a:pt x="178" y="286"/>
                    <a:pt x="241" y="220"/>
                    <a:pt x="374" y="213"/>
                  </a:cubicBezTo>
                  <a:cubicBezTo>
                    <a:pt x="452" y="208"/>
                    <a:pt x="507" y="244"/>
                    <a:pt x="539" y="274"/>
                  </a:cubicBezTo>
                  <a:cubicBezTo>
                    <a:pt x="550" y="240"/>
                    <a:pt x="562" y="207"/>
                    <a:pt x="576" y="177"/>
                  </a:cubicBezTo>
                  <a:cubicBezTo>
                    <a:pt x="593" y="144"/>
                    <a:pt x="612" y="115"/>
                    <a:pt x="635" y="95"/>
                  </a:cubicBezTo>
                  <a:cubicBezTo>
                    <a:pt x="608" y="68"/>
                    <a:pt x="551" y="26"/>
                    <a:pt x="443" y="6"/>
                  </a:cubicBezTo>
                  <a:cubicBezTo>
                    <a:pt x="423" y="2"/>
                    <a:pt x="405" y="0"/>
                    <a:pt x="388"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oup 9">
            <a:extLst>
              <a:ext uri="{FF2B5EF4-FFF2-40B4-BE49-F238E27FC236}">
                <a16:creationId xmlns:a16="http://schemas.microsoft.com/office/drawing/2014/main" id="{DCFD5A18-7E2F-5992-B938-53E90C87D5C1}"/>
              </a:ext>
            </a:extLst>
          </p:cNvPr>
          <p:cNvGrpSpPr/>
          <p:nvPr/>
        </p:nvGrpSpPr>
        <p:grpSpPr>
          <a:xfrm>
            <a:off x="7702378" y="3820315"/>
            <a:ext cx="745215" cy="745215"/>
            <a:chOff x="7702378" y="3833321"/>
            <a:chExt cx="745215" cy="745215"/>
          </a:xfrm>
        </p:grpSpPr>
        <p:sp>
          <p:nvSpPr>
            <p:cNvPr id="112" name="Teardrop 111">
              <a:extLst>
                <a:ext uri="{FF2B5EF4-FFF2-40B4-BE49-F238E27FC236}">
                  <a16:creationId xmlns:a16="http://schemas.microsoft.com/office/drawing/2014/main" id="{D193C487-F860-4126-BEE8-C05DB5AF94E0}"/>
                </a:ext>
              </a:extLst>
            </p:cNvPr>
            <p:cNvSpPr/>
            <p:nvPr/>
          </p:nvSpPr>
          <p:spPr>
            <a:xfrm rot="18900000">
              <a:off x="7702378" y="3833321"/>
              <a:ext cx="745215" cy="745215"/>
            </a:xfrm>
            <a:prstGeom prst="teardrop">
              <a:avLst/>
            </a:prstGeom>
            <a:solidFill>
              <a:srgbClr val="4FB9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grpSp>
          <p:nvGrpSpPr>
            <p:cNvPr id="241" name="Group 240">
              <a:extLst>
                <a:ext uri="{FF2B5EF4-FFF2-40B4-BE49-F238E27FC236}">
                  <a16:creationId xmlns:a16="http://schemas.microsoft.com/office/drawing/2014/main" id="{C51D3339-C583-4513-A5ED-F6EFB4E302B1}"/>
                </a:ext>
              </a:extLst>
            </p:cNvPr>
            <p:cNvGrpSpPr/>
            <p:nvPr/>
          </p:nvGrpSpPr>
          <p:grpSpPr>
            <a:xfrm>
              <a:off x="7872090" y="3897149"/>
              <a:ext cx="414876" cy="556887"/>
              <a:chOff x="7810431" y="3657172"/>
              <a:chExt cx="749369" cy="912812"/>
            </a:xfrm>
            <a:solidFill>
              <a:schemeClr val="bg1"/>
            </a:solidFill>
          </p:grpSpPr>
          <p:sp>
            <p:nvSpPr>
              <p:cNvPr id="242" name="Freeform 121">
                <a:extLst>
                  <a:ext uri="{FF2B5EF4-FFF2-40B4-BE49-F238E27FC236}">
                    <a16:creationId xmlns:a16="http://schemas.microsoft.com/office/drawing/2014/main" id="{455C33FC-C0FD-40B8-A0F7-EAEABED46D41}"/>
                  </a:ext>
                </a:extLst>
              </p:cNvPr>
              <p:cNvSpPr>
                <a:spLocks/>
              </p:cNvSpPr>
              <p:nvPr/>
            </p:nvSpPr>
            <p:spPr bwMode="auto">
              <a:xfrm>
                <a:off x="8305800" y="3678238"/>
                <a:ext cx="254000" cy="250825"/>
              </a:xfrm>
              <a:custGeom>
                <a:avLst/>
                <a:gdLst>
                  <a:gd name="T0" fmla="*/ 27 w 82"/>
                  <a:gd name="T1" fmla="*/ 81 h 81"/>
                  <a:gd name="T2" fmla="*/ 82 w 82"/>
                  <a:gd name="T3" fmla="*/ 81 h 81"/>
                  <a:gd name="T4" fmla="*/ 0 w 82"/>
                  <a:gd name="T5" fmla="*/ 0 h 81"/>
                  <a:gd name="T6" fmla="*/ 0 w 82"/>
                  <a:gd name="T7" fmla="*/ 55 h 81"/>
                  <a:gd name="T8" fmla="*/ 27 w 82"/>
                  <a:gd name="T9" fmla="*/ 81 h 81"/>
                </a:gdLst>
                <a:ahLst/>
                <a:cxnLst>
                  <a:cxn ang="0">
                    <a:pos x="T0" y="T1"/>
                  </a:cxn>
                  <a:cxn ang="0">
                    <a:pos x="T2" y="T3"/>
                  </a:cxn>
                  <a:cxn ang="0">
                    <a:pos x="T4" y="T5"/>
                  </a:cxn>
                  <a:cxn ang="0">
                    <a:pos x="T6" y="T7"/>
                  </a:cxn>
                  <a:cxn ang="0">
                    <a:pos x="T8" y="T9"/>
                  </a:cxn>
                </a:cxnLst>
                <a:rect l="0" t="0" r="r" b="b"/>
                <a:pathLst>
                  <a:path w="82" h="81">
                    <a:moveTo>
                      <a:pt x="27" y="81"/>
                    </a:moveTo>
                    <a:cubicBezTo>
                      <a:pt x="82" y="81"/>
                      <a:pt x="82" y="81"/>
                      <a:pt x="82" y="81"/>
                    </a:cubicBezTo>
                    <a:cubicBezTo>
                      <a:pt x="0" y="0"/>
                      <a:pt x="0" y="0"/>
                      <a:pt x="0" y="0"/>
                    </a:cubicBezTo>
                    <a:cubicBezTo>
                      <a:pt x="0" y="55"/>
                      <a:pt x="0" y="55"/>
                      <a:pt x="0" y="55"/>
                    </a:cubicBezTo>
                    <a:cubicBezTo>
                      <a:pt x="0" y="71"/>
                      <a:pt x="11" y="81"/>
                      <a:pt x="27" y="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22">
                <a:extLst>
                  <a:ext uri="{FF2B5EF4-FFF2-40B4-BE49-F238E27FC236}">
                    <a16:creationId xmlns:a16="http://schemas.microsoft.com/office/drawing/2014/main" id="{1279D075-A463-4C10-A9D5-F9B17BB685B6}"/>
                  </a:ext>
                </a:extLst>
              </p:cNvPr>
              <p:cNvSpPr>
                <a:spLocks/>
              </p:cNvSpPr>
              <p:nvPr/>
            </p:nvSpPr>
            <p:spPr bwMode="auto">
              <a:xfrm>
                <a:off x="7810431" y="3657172"/>
                <a:ext cx="736600" cy="912812"/>
              </a:xfrm>
              <a:custGeom>
                <a:avLst/>
                <a:gdLst>
                  <a:gd name="T0" fmla="*/ 174 w 237"/>
                  <a:gd name="T1" fmla="*/ 107 h 294"/>
                  <a:gd name="T2" fmla="*/ 128 w 237"/>
                  <a:gd name="T3" fmla="*/ 60 h 294"/>
                  <a:gd name="T4" fmla="*/ 128 w 237"/>
                  <a:gd name="T5" fmla="*/ 0 h 294"/>
                  <a:gd name="T6" fmla="*/ 26 w 237"/>
                  <a:gd name="T7" fmla="*/ 0 h 294"/>
                  <a:gd name="T8" fmla="*/ 0 w 237"/>
                  <a:gd name="T9" fmla="*/ 25 h 294"/>
                  <a:gd name="T10" fmla="*/ 0 w 237"/>
                  <a:gd name="T11" fmla="*/ 269 h 294"/>
                  <a:gd name="T12" fmla="*/ 26 w 237"/>
                  <a:gd name="T13" fmla="*/ 294 h 294"/>
                  <a:gd name="T14" fmla="*/ 105 w 237"/>
                  <a:gd name="T15" fmla="*/ 294 h 294"/>
                  <a:gd name="T16" fmla="*/ 105 w 237"/>
                  <a:gd name="T17" fmla="*/ 283 h 294"/>
                  <a:gd name="T18" fmla="*/ 57 w 237"/>
                  <a:gd name="T19" fmla="*/ 260 h 294"/>
                  <a:gd name="T20" fmla="*/ 77 w 237"/>
                  <a:gd name="T21" fmla="*/ 237 h 294"/>
                  <a:gd name="T22" fmla="*/ 121 w 237"/>
                  <a:gd name="T23" fmla="*/ 255 h 294"/>
                  <a:gd name="T24" fmla="*/ 142 w 237"/>
                  <a:gd name="T25" fmla="*/ 241 h 294"/>
                  <a:gd name="T26" fmla="*/ 142 w 237"/>
                  <a:gd name="T27" fmla="*/ 241 h 294"/>
                  <a:gd name="T28" fmla="*/ 112 w 237"/>
                  <a:gd name="T29" fmla="*/ 222 h 294"/>
                  <a:gd name="T30" fmla="*/ 63 w 237"/>
                  <a:gd name="T31" fmla="*/ 177 h 294"/>
                  <a:gd name="T32" fmla="*/ 63 w 237"/>
                  <a:gd name="T33" fmla="*/ 176 h 294"/>
                  <a:gd name="T34" fmla="*/ 105 w 237"/>
                  <a:gd name="T35" fmla="*/ 133 h 294"/>
                  <a:gd name="T36" fmla="*/ 105 w 237"/>
                  <a:gd name="T37" fmla="*/ 117 h 294"/>
                  <a:gd name="T38" fmla="*/ 132 w 237"/>
                  <a:gd name="T39" fmla="*/ 117 h 294"/>
                  <a:gd name="T40" fmla="*/ 132 w 237"/>
                  <a:gd name="T41" fmla="*/ 133 h 294"/>
                  <a:gd name="T42" fmla="*/ 170 w 237"/>
                  <a:gd name="T43" fmla="*/ 151 h 294"/>
                  <a:gd name="T44" fmla="*/ 153 w 237"/>
                  <a:gd name="T45" fmla="*/ 175 h 294"/>
                  <a:gd name="T46" fmla="*/ 115 w 237"/>
                  <a:gd name="T47" fmla="*/ 161 h 294"/>
                  <a:gd name="T48" fmla="*/ 96 w 237"/>
                  <a:gd name="T49" fmla="*/ 174 h 294"/>
                  <a:gd name="T50" fmla="*/ 96 w 237"/>
                  <a:gd name="T51" fmla="*/ 174 h 294"/>
                  <a:gd name="T52" fmla="*/ 128 w 237"/>
                  <a:gd name="T53" fmla="*/ 193 h 294"/>
                  <a:gd name="T54" fmla="*/ 174 w 237"/>
                  <a:gd name="T55" fmla="*/ 238 h 294"/>
                  <a:gd name="T56" fmla="*/ 174 w 237"/>
                  <a:gd name="T57" fmla="*/ 238 h 294"/>
                  <a:gd name="T58" fmla="*/ 132 w 237"/>
                  <a:gd name="T59" fmla="*/ 283 h 294"/>
                  <a:gd name="T60" fmla="*/ 132 w 237"/>
                  <a:gd name="T61" fmla="*/ 294 h 294"/>
                  <a:gd name="T62" fmla="*/ 212 w 237"/>
                  <a:gd name="T63" fmla="*/ 294 h 294"/>
                  <a:gd name="T64" fmla="*/ 237 w 237"/>
                  <a:gd name="T65" fmla="*/ 269 h 294"/>
                  <a:gd name="T66" fmla="*/ 237 w 237"/>
                  <a:gd name="T67" fmla="*/ 107 h 294"/>
                  <a:gd name="T68" fmla="*/ 174 w 237"/>
                  <a:gd name="T69" fmla="*/ 107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7" h="294">
                    <a:moveTo>
                      <a:pt x="174" y="107"/>
                    </a:moveTo>
                    <a:cubicBezTo>
                      <a:pt x="148" y="107"/>
                      <a:pt x="128" y="86"/>
                      <a:pt x="128" y="60"/>
                    </a:cubicBezTo>
                    <a:cubicBezTo>
                      <a:pt x="128" y="0"/>
                      <a:pt x="128" y="0"/>
                      <a:pt x="128" y="0"/>
                    </a:cubicBezTo>
                    <a:cubicBezTo>
                      <a:pt x="26" y="0"/>
                      <a:pt x="26" y="0"/>
                      <a:pt x="26" y="0"/>
                    </a:cubicBezTo>
                    <a:cubicBezTo>
                      <a:pt x="12" y="0"/>
                      <a:pt x="0" y="11"/>
                      <a:pt x="0" y="25"/>
                    </a:cubicBezTo>
                    <a:cubicBezTo>
                      <a:pt x="0" y="269"/>
                      <a:pt x="0" y="269"/>
                      <a:pt x="0" y="269"/>
                    </a:cubicBezTo>
                    <a:cubicBezTo>
                      <a:pt x="0" y="283"/>
                      <a:pt x="12" y="294"/>
                      <a:pt x="26" y="294"/>
                    </a:cubicBezTo>
                    <a:cubicBezTo>
                      <a:pt x="105" y="294"/>
                      <a:pt x="105" y="294"/>
                      <a:pt x="105" y="294"/>
                    </a:cubicBezTo>
                    <a:cubicBezTo>
                      <a:pt x="105" y="283"/>
                      <a:pt x="105" y="283"/>
                      <a:pt x="105" y="283"/>
                    </a:cubicBezTo>
                    <a:cubicBezTo>
                      <a:pt x="88" y="280"/>
                      <a:pt x="71" y="273"/>
                      <a:pt x="57" y="260"/>
                    </a:cubicBezTo>
                    <a:cubicBezTo>
                      <a:pt x="77" y="237"/>
                      <a:pt x="77" y="237"/>
                      <a:pt x="77" y="237"/>
                    </a:cubicBezTo>
                    <a:cubicBezTo>
                      <a:pt x="90" y="248"/>
                      <a:pt x="104" y="255"/>
                      <a:pt x="121" y="255"/>
                    </a:cubicBezTo>
                    <a:cubicBezTo>
                      <a:pt x="134" y="255"/>
                      <a:pt x="142" y="250"/>
                      <a:pt x="142" y="241"/>
                    </a:cubicBezTo>
                    <a:cubicBezTo>
                      <a:pt x="142" y="241"/>
                      <a:pt x="142" y="241"/>
                      <a:pt x="142" y="241"/>
                    </a:cubicBezTo>
                    <a:cubicBezTo>
                      <a:pt x="142" y="233"/>
                      <a:pt x="137" y="228"/>
                      <a:pt x="112" y="222"/>
                    </a:cubicBezTo>
                    <a:cubicBezTo>
                      <a:pt x="83" y="214"/>
                      <a:pt x="63" y="206"/>
                      <a:pt x="63" y="177"/>
                    </a:cubicBezTo>
                    <a:cubicBezTo>
                      <a:pt x="63" y="176"/>
                      <a:pt x="63" y="176"/>
                      <a:pt x="63" y="176"/>
                    </a:cubicBezTo>
                    <a:cubicBezTo>
                      <a:pt x="63" y="153"/>
                      <a:pt x="80" y="136"/>
                      <a:pt x="105" y="133"/>
                    </a:cubicBezTo>
                    <a:cubicBezTo>
                      <a:pt x="105" y="117"/>
                      <a:pt x="105" y="117"/>
                      <a:pt x="105" y="117"/>
                    </a:cubicBezTo>
                    <a:cubicBezTo>
                      <a:pt x="132" y="117"/>
                      <a:pt x="132" y="117"/>
                      <a:pt x="132" y="117"/>
                    </a:cubicBezTo>
                    <a:cubicBezTo>
                      <a:pt x="132" y="133"/>
                      <a:pt x="132" y="133"/>
                      <a:pt x="132" y="133"/>
                    </a:cubicBezTo>
                    <a:cubicBezTo>
                      <a:pt x="146" y="136"/>
                      <a:pt x="159" y="142"/>
                      <a:pt x="170" y="151"/>
                    </a:cubicBezTo>
                    <a:cubicBezTo>
                      <a:pt x="153" y="175"/>
                      <a:pt x="153" y="175"/>
                      <a:pt x="153" y="175"/>
                    </a:cubicBezTo>
                    <a:cubicBezTo>
                      <a:pt x="140" y="166"/>
                      <a:pt x="127" y="161"/>
                      <a:pt x="115" y="161"/>
                    </a:cubicBezTo>
                    <a:cubicBezTo>
                      <a:pt x="102" y="161"/>
                      <a:pt x="96" y="166"/>
                      <a:pt x="96" y="174"/>
                    </a:cubicBezTo>
                    <a:cubicBezTo>
                      <a:pt x="96" y="174"/>
                      <a:pt x="96" y="174"/>
                      <a:pt x="96" y="174"/>
                    </a:cubicBezTo>
                    <a:cubicBezTo>
                      <a:pt x="96" y="184"/>
                      <a:pt x="102" y="187"/>
                      <a:pt x="128" y="193"/>
                    </a:cubicBezTo>
                    <a:cubicBezTo>
                      <a:pt x="158" y="201"/>
                      <a:pt x="174" y="212"/>
                      <a:pt x="174" y="238"/>
                    </a:cubicBezTo>
                    <a:cubicBezTo>
                      <a:pt x="174" y="238"/>
                      <a:pt x="174" y="238"/>
                      <a:pt x="174" y="238"/>
                    </a:cubicBezTo>
                    <a:cubicBezTo>
                      <a:pt x="174" y="264"/>
                      <a:pt x="157" y="280"/>
                      <a:pt x="132" y="283"/>
                    </a:cubicBezTo>
                    <a:cubicBezTo>
                      <a:pt x="132" y="294"/>
                      <a:pt x="132" y="294"/>
                      <a:pt x="132" y="294"/>
                    </a:cubicBezTo>
                    <a:cubicBezTo>
                      <a:pt x="212" y="294"/>
                      <a:pt x="212" y="294"/>
                      <a:pt x="212" y="294"/>
                    </a:cubicBezTo>
                    <a:cubicBezTo>
                      <a:pt x="226" y="294"/>
                      <a:pt x="237" y="283"/>
                      <a:pt x="237" y="269"/>
                    </a:cubicBezTo>
                    <a:cubicBezTo>
                      <a:pt x="237" y="107"/>
                      <a:pt x="237" y="107"/>
                      <a:pt x="237" y="107"/>
                    </a:cubicBezTo>
                    <a:lnTo>
                      <a:pt x="174" y="10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4" name="Straight Connector 3">
            <a:extLst>
              <a:ext uri="{FF2B5EF4-FFF2-40B4-BE49-F238E27FC236}">
                <a16:creationId xmlns:a16="http://schemas.microsoft.com/office/drawing/2014/main" id="{11722EDA-70E6-001D-2AE0-06D340622910}"/>
              </a:ext>
            </a:extLst>
          </p:cNvPr>
          <p:cNvCxnSpPr/>
          <p:nvPr/>
        </p:nvCxnSpPr>
        <p:spPr>
          <a:xfrm flipH="1">
            <a:off x="2069152" y="2032904"/>
            <a:ext cx="1" cy="819864"/>
          </a:xfrm>
          <a:prstGeom prst="line">
            <a:avLst/>
          </a:prstGeom>
          <a:noFill/>
          <a:ln w="19050" cap="flat" cmpd="sng" algn="ctr">
            <a:solidFill>
              <a:schemeClr val="accent1"/>
            </a:solidFill>
            <a:prstDash val="solid"/>
            <a:headEnd type="oval"/>
            <a:tailEnd type="oval"/>
          </a:ln>
          <a:effectLst/>
        </p:spPr>
      </p:cxnSp>
      <p:sp>
        <p:nvSpPr>
          <p:cNvPr id="3" name="Notched Right Arrow 8">
            <a:extLst>
              <a:ext uri="{FF2B5EF4-FFF2-40B4-BE49-F238E27FC236}">
                <a16:creationId xmlns:a16="http://schemas.microsoft.com/office/drawing/2014/main" id="{7490B68B-4C65-2E33-F5E6-34D3D1AE4025}"/>
              </a:ext>
            </a:extLst>
          </p:cNvPr>
          <p:cNvSpPr/>
          <p:nvPr/>
        </p:nvSpPr>
        <p:spPr>
          <a:xfrm>
            <a:off x="996448" y="4820960"/>
            <a:ext cx="10170025" cy="257788"/>
          </a:xfrm>
          <a:prstGeom prst="notchedRightArrow">
            <a:avLst>
              <a:gd name="adj1" fmla="val 100000"/>
              <a:gd name="adj2" fmla="val 9102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ea typeface="Microsoft YaHei"/>
              </a:rPr>
              <a:t>Ongoing engagement with stakeholders, including SSIWG, ACOs, MBHP, and SSOs</a:t>
            </a:r>
          </a:p>
        </p:txBody>
      </p:sp>
    </p:spTree>
    <p:extLst>
      <p:ext uri="{BB962C8B-B14F-4D97-AF65-F5344CB8AC3E}">
        <p14:creationId xmlns:p14="http://schemas.microsoft.com/office/powerpoint/2010/main" val="1534036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7" y="2596579"/>
            <a:ext cx="7385660" cy="502445"/>
          </a:xfrm>
        </p:spPr>
        <p:txBody>
          <a:bodyPr/>
          <a:lstStyle/>
          <a:p>
            <a:r>
              <a:rPr lang="en-US" b="1">
                <a:solidFill>
                  <a:srgbClr val="002960"/>
                </a:solidFill>
              </a:rPr>
              <a:t>Question and Answer</a:t>
            </a:r>
          </a:p>
        </p:txBody>
      </p:sp>
      <p:sp>
        <p:nvSpPr>
          <p:cNvPr id="3" name="TextBox 2">
            <a:extLst>
              <a:ext uri="{FF2B5EF4-FFF2-40B4-BE49-F238E27FC236}">
                <a16:creationId xmlns:a16="http://schemas.microsoft.com/office/drawing/2014/main" id="{CE7797BF-3870-96BA-8FD7-D09488D9FFDD}"/>
              </a:ext>
            </a:extLst>
          </p:cNvPr>
          <p:cNvSpPr txBox="1"/>
          <p:nvPr/>
        </p:nvSpPr>
        <p:spPr>
          <a:xfrm>
            <a:off x="694714" y="3758977"/>
            <a:ext cx="9474731" cy="2339887"/>
          </a:xfrm>
          <a:prstGeom prst="rect">
            <a:avLst/>
          </a:prstGeom>
          <a:noFill/>
          <a:ln w="19050">
            <a:noFill/>
            <a:prstDash val="sysDash"/>
          </a:ln>
        </p:spPr>
        <p:txBody>
          <a:bodyPr wrap="square" lIns="45720" rIns="45720" anchor="ctr">
            <a:noAutofit/>
          </a:bodyPr>
          <a:lstStyle/>
          <a:p>
            <a:pPr marL="342900" indent="-342900">
              <a:lnSpc>
                <a:spcPct val="150000"/>
              </a:lnSpc>
              <a:buFont typeface="Wingdings" panose="05000000000000000000" pitchFamily="2" charset="2"/>
              <a:buChar char="ü"/>
              <a:defRPr/>
            </a:pPr>
            <a:r>
              <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If you would like to ask a question or share a comment, please use the </a:t>
            </a:r>
            <a:r>
              <a:rPr kumimoji="0" lang="en-US" sz="16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“Raise Hand” </a:t>
            </a:r>
            <a:r>
              <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feature to alert the facilitator, who will call on you. Be sure to share your name and organization, if applicable. </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Please mute yourself when not speaking, and please be aware that your background is visible when your camera is on. </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Please limit your comments to </a:t>
            </a:r>
            <a:r>
              <a:rPr kumimoji="0" lang="en-US" sz="16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no more than 2 minutes. </a:t>
            </a:r>
          </a:p>
          <a:p>
            <a:pPr marL="342900" indent="-342900">
              <a:lnSpc>
                <a:spcPct val="150000"/>
              </a:lnSpc>
              <a:buFont typeface="Wingdings" panose="05000000000000000000" pitchFamily="2" charset="2"/>
              <a:buChar char="ü"/>
              <a:defRPr/>
            </a:pPr>
            <a:r>
              <a:rPr lang="en-US" sz="1600" kern="0">
                <a:solidFill>
                  <a:srgbClr val="000000"/>
                </a:solidFill>
                <a:cs typeface="Arial"/>
              </a:rPr>
              <a:t>For further comments after the meeting, please </a:t>
            </a:r>
            <a:r>
              <a:rPr lang="en-US" sz="1600" b="1" kern="0">
                <a:solidFill>
                  <a:srgbClr val="000000"/>
                </a:solidFill>
                <a:cs typeface="Arial"/>
              </a:rPr>
              <a:t>e-mail </a:t>
            </a:r>
            <a:r>
              <a:rPr lang="en-US" sz="1600" b="1" kern="0">
                <a:solidFill>
                  <a:srgbClr val="003FDE"/>
                </a:solidFill>
                <a:cs typeface="Arial"/>
                <a:hlinkClick r:id="rId2">
                  <a:extLst>
                    <a:ext uri="{A12FA001-AC4F-418D-AE19-62706E023703}">
                      <ahyp:hlinkClr xmlns:ahyp="http://schemas.microsoft.com/office/drawing/2018/hyperlinkcolor" val="tx"/>
                    </a:ext>
                  </a:extLst>
                </a:hlinkClick>
              </a:rPr>
              <a:t>flexibleservices@mass.gov</a:t>
            </a:r>
            <a:r>
              <a:rPr lang="en-US" sz="1600" b="1" kern="0">
                <a:solidFill>
                  <a:srgbClr val="003FDE"/>
                </a:solidFill>
                <a:cs typeface="Arial"/>
              </a:rPr>
              <a:t> </a:t>
            </a:r>
          </a:p>
        </p:txBody>
      </p:sp>
    </p:spTree>
    <p:extLst>
      <p:ext uri="{BB962C8B-B14F-4D97-AF65-F5344CB8AC3E}">
        <p14:creationId xmlns:p14="http://schemas.microsoft.com/office/powerpoint/2010/main" val="2310259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7" y="2094134"/>
            <a:ext cx="10694702" cy="1004890"/>
          </a:xfrm>
        </p:spPr>
        <p:txBody>
          <a:bodyPr/>
          <a:lstStyle/>
          <a:p>
            <a:r>
              <a:rPr lang="en-US" b="1" i="1">
                <a:solidFill>
                  <a:srgbClr val="002960"/>
                </a:solidFill>
              </a:rPr>
              <a:t>Refresher: </a:t>
            </a:r>
            <a:r>
              <a:rPr lang="en-US" b="1">
                <a:solidFill>
                  <a:srgbClr val="002960"/>
                </a:solidFill>
              </a:rPr>
              <a:t>Flexible Services and Specialized CSP Background and Context</a:t>
            </a:r>
          </a:p>
        </p:txBody>
      </p:sp>
    </p:spTree>
    <p:extLst>
      <p:ext uri="{BB962C8B-B14F-4D97-AF65-F5344CB8AC3E}">
        <p14:creationId xmlns:p14="http://schemas.microsoft.com/office/powerpoint/2010/main" val="3534287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16785" y="170396"/>
            <a:ext cx="11684000" cy="369332"/>
          </a:xfrm>
        </p:spPr>
        <p:txBody>
          <a:bodyPr/>
          <a:lstStyle/>
          <a:p>
            <a:r>
              <a:rPr lang="en-US" sz="2400">
                <a:solidFill>
                  <a:srgbClr val="002960"/>
                </a:solidFill>
              </a:rPr>
              <a:t>Health Related Social Needs (HRSN) Framework Goals</a:t>
            </a:r>
          </a:p>
        </p:txBody>
      </p:sp>
      <p:grpSp>
        <p:nvGrpSpPr>
          <p:cNvPr id="6" name="Group 5">
            <a:extLst>
              <a:ext uri="{FF2B5EF4-FFF2-40B4-BE49-F238E27FC236}">
                <a16:creationId xmlns:a16="http://schemas.microsoft.com/office/drawing/2014/main" id="{6997A2E8-0B85-FBFE-B607-FFE91B672BA8}"/>
              </a:ext>
            </a:extLst>
          </p:cNvPr>
          <p:cNvGrpSpPr/>
          <p:nvPr/>
        </p:nvGrpSpPr>
        <p:grpSpPr>
          <a:xfrm>
            <a:off x="231648" y="1643661"/>
            <a:ext cx="11669137" cy="3081281"/>
            <a:chOff x="231648" y="1888359"/>
            <a:chExt cx="11669137" cy="3081281"/>
          </a:xfrm>
        </p:grpSpPr>
        <p:sp>
          <p:nvSpPr>
            <p:cNvPr id="13" name="Rectangle 12">
              <a:extLst>
                <a:ext uri="{FF2B5EF4-FFF2-40B4-BE49-F238E27FC236}">
                  <a16:creationId xmlns:a16="http://schemas.microsoft.com/office/drawing/2014/main" id="{2FD7B0A7-E9D7-49B5-96F5-979A43DCAB55}"/>
                </a:ext>
              </a:extLst>
            </p:cNvPr>
            <p:cNvSpPr/>
            <p:nvPr/>
          </p:nvSpPr>
          <p:spPr>
            <a:xfrm>
              <a:off x="231648" y="1888359"/>
              <a:ext cx="11669137" cy="30812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BD4261AD-D0F5-60FE-6462-81EF7F24D4C4}"/>
                </a:ext>
              </a:extLst>
            </p:cNvPr>
            <p:cNvGrpSpPr/>
            <p:nvPr/>
          </p:nvGrpSpPr>
          <p:grpSpPr>
            <a:xfrm>
              <a:off x="410152" y="2220636"/>
              <a:ext cx="11352740" cy="2416727"/>
              <a:chOff x="410152" y="2089331"/>
              <a:chExt cx="11352740" cy="2416727"/>
            </a:xfrm>
          </p:grpSpPr>
          <p:grpSp>
            <p:nvGrpSpPr>
              <p:cNvPr id="18" name="Group 17">
                <a:extLst>
                  <a:ext uri="{FF2B5EF4-FFF2-40B4-BE49-F238E27FC236}">
                    <a16:creationId xmlns:a16="http://schemas.microsoft.com/office/drawing/2014/main" id="{16283FBC-A1E9-4FD8-8459-A7D3E4D66C10}"/>
                  </a:ext>
                </a:extLst>
              </p:cNvPr>
              <p:cNvGrpSpPr/>
              <p:nvPr/>
            </p:nvGrpSpPr>
            <p:grpSpPr>
              <a:xfrm>
                <a:off x="410152" y="3865978"/>
                <a:ext cx="11352740" cy="640080"/>
                <a:chOff x="410152" y="3865978"/>
                <a:chExt cx="11352740" cy="640080"/>
              </a:xfrm>
            </p:grpSpPr>
            <p:sp>
              <p:nvSpPr>
                <p:cNvPr id="3" name="TextBox 2">
                  <a:extLst>
                    <a:ext uri="{FF2B5EF4-FFF2-40B4-BE49-F238E27FC236}">
                      <a16:creationId xmlns:a16="http://schemas.microsoft.com/office/drawing/2014/main" id="{98FE7144-D878-F2ED-968C-5ED35ABD4047}"/>
                    </a:ext>
                  </a:extLst>
                </p:cNvPr>
                <p:cNvSpPr txBox="1"/>
                <p:nvPr/>
              </p:nvSpPr>
              <p:spPr bwMode="auto">
                <a:xfrm>
                  <a:off x="1087792" y="4001352"/>
                  <a:ext cx="10675100" cy="369332"/>
                </a:xfrm>
                <a:prstGeom prst="rect">
                  <a:avLst/>
                </a:prstGeom>
                <a:noFill/>
                <a:ln w="9525">
                  <a:noFill/>
                  <a:miter lim="800000"/>
                  <a:headEnd/>
                  <a:tailEnd/>
                </a:ln>
                <a:effectLst/>
              </p:spPr>
              <p:txBody>
                <a:bodyPr vert="horz" wrap="square" lIns="76200" tIns="76200" rIns="76200" bIns="76200" numCol="1" rtlCol="0" anchor="t" anchorCtr="0" compatLnSpc="1">
                  <a:prstTxWarp prst="textNoShape">
                    <a:avLst/>
                  </a:prstTxWarp>
                  <a:noAutofit/>
                </a:bodyPr>
                <a:lstStyle/>
                <a:p>
                  <a:pPr fontAlgn="base">
                    <a:spcBef>
                      <a:spcPts val="100"/>
                    </a:spcBef>
                    <a:spcAft>
                      <a:spcPts val="100"/>
                    </a:spcAft>
                  </a:pPr>
                  <a:r>
                    <a:rPr lang="en-US" b="1"/>
                    <a:t>Reduce health disparities </a:t>
                  </a:r>
                  <a:r>
                    <a:rPr lang="en-US" b="1" i="0">
                      <a:effectLst/>
                    </a:rPr>
                    <a:t>in the Commonwealth.</a:t>
                  </a:r>
                </a:p>
                <a:p>
                  <a:pPr lvl="2" fontAlgn="base">
                    <a:spcBef>
                      <a:spcPts val="100"/>
                    </a:spcBef>
                    <a:spcAft>
                      <a:spcPts val="100"/>
                    </a:spcAft>
                  </a:pPr>
                  <a:endParaRPr lang="en-US" sz="1600" i="1">
                    <a:solidFill>
                      <a:srgbClr val="000000"/>
                    </a:solidFill>
                  </a:endParaRPr>
                </a:p>
              </p:txBody>
            </p:sp>
            <p:pic>
              <p:nvPicPr>
                <p:cNvPr id="9" name="Graphic 8" descr="Badge 3 with solid fill">
                  <a:extLst>
                    <a:ext uri="{FF2B5EF4-FFF2-40B4-BE49-F238E27FC236}">
                      <a16:creationId xmlns:a16="http://schemas.microsoft.com/office/drawing/2014/main" id="{D31FF8E9-41C0-46C9-A727-4B0E8808A4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0152" y="3865978"/>
                  <a:ext cx="640080" cy="640080"/>
                </a:xfrm>
                <a:prstGeom prst="rect">
                  <a:avLst/>
                </a:prstGeom>
              </p:spPr>
            </p:pic>
          </p:grpSp>
          <p:grpSp>
            <p:nvGrpSpPr>
              <p:cNvPr id="17" name="Group 16">
                <a:extLst>
                  <a:ext uri="{FF2B5EF4-FFF2-40B4-BE49-F238E27FC236}">
                    <a16:creationId xmlns:a16="http://schemas.microsoft.com/office/drawing/2014/main" id="{76C91207-FECF-4864-9176-961AFDBEC94E}"/>
                  </a:ext>
                </a:extLst>
              </p:cNvPr>
              <p:cNvGrpSpPr/>
              <p:nvPr/>
            </p:nvGrpSpPr>
            <p:grpSpPr>
              <a:xfrm>
                <a:off x="410152" y="2089331"/>
                <a:ext cx="11277620" cy="640080"/>
                <a:chOff x="410152" y="2089331"/>
                <a:chExt cx="11277620" cy="640080"/>
              </a:xfrm>
            </p:grpSpPr>
            <p:pic>
              <p:nvPicPr>
                <p:cNvPr id="5" name="Graphic 4" descr="Badge 1 with solid fill">
                  <a:extLst>
                    <a:ext uri="{FF2B5EF4-FFF2-40B4-BE49-F238E27FC236}">
                      <a16:creationId xmlns:a16="http://schemas.microsoft.com/office/drawing/2014/main" id="{B2E63416-0F83-4522-BFE0-A477FDF6ED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0152" y="2089331"/>
                  <a:ext cx="640080" cy="640080"/>
                </a:xfrm>
                <a:prstGeom prst="rect">
                  <a:avLst/>
                </a:prstGeom>
              </p:spPr>
            </p:pic>
            <p:sp>
              <p:nvSpPr>
                <p:cNvPr id="10" name="TextBox 9">
                  <a:extLst>
                    <a:ext uri="{FF2B5EF4-FFF2-40B4-BE49-F238E27FC236}">
                      <a16:creationId xmlns:a16="http://schemas.microsoft.com/office/drawing/2014/main" id="{9FC3B58B-EEB0-49D4-8BA7-6545976C499C}"/>
                    </a:ext>
                  </a:extLst>
                </p:cNvPr>
                <p:cNvSpPr txBox="1"/>
                <p:nvPr/>
              </p:nvSpPr>
              <p:spPr bwMode="auto">
                <a:xfrm>
                  <a:off x="1050232" y="2224705"/>
                  <a:ext cx="10637540" cy="369332"/>
                </a:xfrm>
                <a:prstGeom prst="rect">
                  <a:avLst/>
                </a:prstGeom>
                <a:noFill/>
                <a:ln w="9525">
                  <a:noFill/>
                  <a:miter lim="800000"/>
                  <a:headEnd/>
                  <a:tailEnd/>
                </a:ln>
                <a:effectLst/>
              </p:spPr>
              <p:txBody>
                <a:bodyPr wrap="square">
                  <a:spAutoFit/>
                </a:bodyPr>
                <a:lstStyle/>
                <a:p>
                  <a:r>
                    <a:rPr lang="en-US" b="1" i="0">
                      <a:effectLst/>
                    </a:rPr>
                    <a:t>Seek to improve health outcomes and reduce long term total cost of care (TCOC).</a:t>
                  </a:r>
                  <a:endParaRPr lang="en-US"/>
                </a:p>
              </p:txBody>
            </p:sp>
          </p:grpSp>
          <p:grpSp>
            <p:nvGrpSpPr>
              <p:cNvPr id="16" name="Group 15">
                <a:extLst>
                  <a:ext uri="{FF2B5EF4-FFF2-40B4-BE49-F238E27FC236}">
                    <a16:creationId xmlns:a16="http://schemas.microsoft.com/office/drawing/2014/main" id="{2F62D9E0-8351-40BD-B996-88BABD669E2B}"/>
                  </a:ext>
                </a:extLst>
              </p:cNvPr>
              <p:cNvGrpSpPr/>
              <p:nvPr/>
            </p:nvGrpSpPr>
            <p:grpSpPr>
              <a:xfrm>
                <a:off x="410152" y="2974529"/>
                <a:ext cx="11043459" cy="646331"/>
                <a:chOff x="410152" y="2945788"/>
                <a:chExt cx="11043459" cy="646331"/>
              </a:xfrm>
            </p:grpSpPr>
            <p:pic>
              <p:nvPicPr>
                <p:cNvPr id="11" name="Graphic 10" descr="Badge with solid fill">
                  <a:extLst>
                    <a:ext uri="{FF2B5EF4-FFF2-40B4-BE49-F238E27FC236}">
                      <a16:creationId xmlns:a16="http://schemas.microsoft.com/office/drawing/2014/main" id="{32FE7086-AE0E-4BD9-A0AF-41BF5CE1E96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0152" y="2948913"/>
                  <a:ext cx="640080" cy="640080"/>
                </a:xfrm>
                <a:prstGeom prst="rect">
                  <a:avLst/>
                </a:prstGeom>
              </p:spPr>
            </p:pic>
            <p:sp>
              <p:nvSpPr>
                <p:cNvPr id="12" name="TextBox 11">
                  <a:extLst>
                    <a:ext uri="{FF2B5EF4-FFF2-40B4-BE49-F238E27FC236}">
                      <a16:creationId xmlns:a16="http://schemas.microsoft.com/office/drawing/2014/main" id="{610656EC-5199-4DB7-8A86-B343B89E6183}"/>
                    </a:ext>
                  </a:extLst>
                </p:cNvPr>
                <p:cNvSpPr txBox="1"/>
                <p:nvPr/>
              </p:nvSpPr>
              <p:spPr bwMode="auto">
                <a:xfrm>
                  <a:off x="1050233" y="2945788"/>
                  <a:ext cx="10403378" cy="646331"/>
                </a:xfrm>
                <a:prstGeom prst="rect">
                  <a:avLst/>
                </a:prstGeom>
                <a:noFill/>
                <a:ln w="9525">
                  <a:noFill/>
                  <a:miter lim="800000"/>
                  <a:headEnd/>
                  <a:tailEnd/>
                </a:ln>
                <a:effectLst/>
              </p:spPr>
              <p:txBody>
                <a:bodyPr wrap="square">
                  <a:spAutoFit/>
                </a:bodyPr>
                <a:lstStyle/>
                <a:p>
                  <a:pPr fontAlgn="base">
                    <a:spcBef>
                      <a:spcPts val="100"/>
                    </a:spcBef>
                    <a:spcAft>
                      <a:spcPts val="100"/>
                    </a:spcAft>
                  </a:pPr>
                  <a:r>
                    <a:rPr lang="en-US" b="1" i="0">
                      <a:effectLst/>
                    </a:rPr>
                    <a:t>Ensure </a:t>
                  </a:r>
                  <a:r>
                    <a:rPr lang="en-US" b="1"/>
                    <a:t>w</a:t>
                  </a:r>
                  <a:r>
                    <a:rPr lang="en-US" b="1" i="0">
                      <a:effectLst/>
                    </a:rPr>
                    <a:t>hole person coordinated care for members by </a:t>
                  </a:r>
                  <a:r>
                    <a:rPr lang="en-US" b="1"/>
                    <a:t>connecting and providing members with the most appropriate healthcare and social services </a:t>
                  </a:r>
                  <a:r>
                    <a:rPr lang="en-US" b="1" i="0">
                      <a:effectLst/>
                    </a:rPr>
                    <a:t>at the right time.</a:t>
                  </a:r>
                </a:p>
              </p:txBody>
            </p:sp>
          </p:grpSp>
        </p:grpSp>
      </p:grpSp>
    </p:spTree>
    <p:extLst>
      <p:ext uri="{BB962C8B-B14F-4D97-AF65-F5344CB8AC3E}">
        <p14:creationId xmlns:p14="http://schemas.microsoft.com/office/powerpoint/2010/main" val="150039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2A2BFE7-F55D-42B5-945D-8024ECC913A1}"/>
              </a:ext>
            </a:extLst>
          </p:cNvPr>
          <p:cNvSpPr txBox="1">
            <a:spLocks/>
          </p:cNvSpPr>
          <p:nvPr/>
        </p:nvSpPr>
        <p:spPr>
          <a:xfrm>
            <a:off x="231648" y="199272"/>
            <a:ext cx="11684000" cy="36933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solidFill>
                  <a:srgbClr val="002960"/>
                </a:solidFill>
              </a:rPr>
              <a:t>Specialized CSP Background and Context </a:t>
            </a:r>
          </a:p>
        </p:txBody>
      </p:sp>
      <p:sp>
        <p:nvSpPr>
          <p:cNvPr id="8" name="TextBox 7">
            <a:extLst>
              <a:ext uri="{FF2B5EF4-FFF2-40B4-BE49-F238E27FC236}">
                <a16:creationId xmlns:a16="http://schemas.microsoft.com/office/drawing/2014/main" id="{C7BDA090-942D-43BC-B637-B09189846C45}"/>
              </a:ext>
            </a:extLst>
          </p:cNvPr>
          <p:cNvSpPr txBox="1"/>
          <p:nvPr/>
        </p:nvSpPr>
        <p:spPr bwMode="auto">
          <a:xfrm>
            <a:off x="183163" y="844821"/>
            <a:ext cx="11683999" cy="5495911"/>
          </a:xfrm>
          <a:prstGeom prst="rect">
            <a:avLst/>
          </a:prstGeom>
          <a:noFill/>
          <a:ln w="2857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rtlCol="0" anchor="t" anchorCtr="0" compatLnSpc="1">
            <a:prstTxWarp prst="textNoShape">
              <a:avLst/>
            </a:prstTxWarp>
            <a:noAutofit/>
          </a:bodyPr>
          <a:lstStyle/>
          <a:p>
            <a:pPr marL="285750" indent="-285750">
              <a:spcAft>
                <a:spcPts val="600"/>
              </a:spcAft>
              <a:buFont typeface="Arial"/>
              <a:buChar char="•"/>
            </a:pPr>
            <a:r>
              <a:rPr lang="en-US" sz="1600">
                <a:solidFill>
                  <a:srgbClr val="000000"/>
                </a:solidFill>
                <a:cs typeface="Arial"/>
              </a:rPr>
              <a:t>As of </a:t>
            </a:r>
            <a:r>
              <a:rPr lang="en-US" sz="1600" b="1">
                <a:solidFill>
                  <a:srgbClr val="000000"/>
                </a:solidFill>
                <a:cs typeface="Arial"/>
              </a:rPr>
              <a:t>April 1, 2023, </a:t>
            </a:r>
            <a:r>
              <a:rPr lang="en-US" sz="1600">
                <a:solidFill>
                  <a:srgbClr val="000000"/>
                </a:solidFill>
                <a:cs typeface="Arial"/>
              </a:rPr>
              <a:t>MassHealth </a:t>
            </a:r>
            <a:r>
              <a:rPr lang="en-US" sz="1600">
                <a:cs typeface="Arial"/>
              </a:rPr>
              <a:t>implemented three Specialized Community Supports Programs (Specialized CSPs)</a:t>
            </a:r>
            <a:r>
              <a:rPr lang="en-US" sz="1600" strike="sngStrike">
                <a:cs typeface="Arial"/>
              </a:rPr>
              <a:t> </a:t>
            </a:r>
            <a:r>
              <a:rPr lang="en-US" sz="1600">
                <a:cs typeface="Arial"/>
              </a:rPr>
              <a:t>addressing homelessness, housing instability, and justice involvement. Services are provided to eligible managed care and MassHealth Fee-for-Service members </a:t>
            </a:r>
            <a:r>
              <a:rPr lang="en-US" sz="1600">
                <a:solidFill>
                  <a:srgbClr val="000000"/>
                </a:solidFill>
                <a:cs typeface="Arial"/>
              </a:rPr>
              <a:t>with BH diagnoses.</a:t>
            </a:r>
            <a:endParaRPr lang="en-US" sz="1600" strike="sngStrike">
              <a:solidFill>
                <a:srgbClr val="FF0000"/>
              </a:solidFill>
              <a:cs typeface="Arial" panose="020B0604020202020204" pitchFamily="34" charset="0"/>
            </a:endParaRPr>
          </a:p>
          <a:p>
            <a:pPr marL="822960" lvl="1" indent="-285750">
              <a:spcAft>
                <a:spcPts val="600"/>
              </a:spcAft>
              <a:buFont typeface="Courier New" panose="02070309020205020404" pitchFamily="49" charset="0"/>
              <a:buChar char="o"/>
            </a:pPr>
            <a:r>
              <a:rPr lang="en-US" sz="1600" b="1">
                <a:cs typeface="Arial"/>
              </a:rPr>
              <a:t>Specialized CSP for Homeless Individuals (CSP-HI): </a:t>
            </a:r>
            <a:r>
              <a:rPr lang="en-US" sz="1600">
                <a:cs typeface="Arial"/>
              </a:rPr>
              <a:t>pre-tenancy and tenancy sustaining services for members who are (1) chronically homeless; or (2) homeless and frequent users of acute MassHealth services. </a:t>
            </a:r>
          </a:p>
          <a:p>
            <a:pPr marL="1280160" lvl="2" indent="-285750">
              <a:spcAft>
                <a:spcPts val="600"/>
              </a:spcAft>
              <a:buFont typeface="Courier New" panose="02070309020205020404" pitchFamily="49" charset="0"/>
              <a:buChar char="o"/>
            </a:pPr>
            <a:r>
              <a:rPr lang="en-US" sz="1600">
                <a:cs typeface="Arial"/>
              </a:rPr>
              <a:t>Specialized CSP-HI is an expansion of the previous Specialized CSP for Chronically Homeless Individuals (CSP-CHI), also known as CSPECH</a:t>
            </a:r>
            <a:endParaRPr lang="en-US" sz="1600">
              <a:cs typeface="Arial" panose="020B0604020202020204" pitchFamily="34" charset="0"/>
            </a:endParaRPr>
          </a:p>
          <a:p>
            <a:pPr marL="822960" lvl="1" indent="-285750">
              <a:spcAft>
                <a:spcPts val="600"/>
              </a:spcAft>
              <a:buFont typeface="Courier New" panose="02070309020205020404" pitchFamily="49" charset="0"/>
              <a:buChar char="o"/>
            </a:pPr>
            <a:r>
              <a:rPr lang="en-US" sz="1600" b="1">
                <a:cs typeface="Arial"/>
              </a:rPr>
              <a:t>Specialized CSP Tenancy Preservation Program (CSP-TPP)</a:t>
            </a:r>
            <a:r>
              <a:rPr lang="en-US" sz="1600">
                <a:cs typeface="Arial"/>
              </a:rPr>
              <a:t>: tenancy sustaining services for </a:t>
            </a:r>
            <a:r>
              <a:rPr lang="en-US" sz="1600"/>
              <a:t>members who are facing eviction due to </a:t>
            </a:r>
            <a:r>
              <a:rPr lang="en-US" sz="1600">
                <a:ea typeface="+mn-lt"/>
                <a:cs typeface="+mn-lt"/>
              </a:rPr>
              <a:t>behavior related to a disability </a:t>
            </a:r>
            <a:endParaRPr lang="en-US" sz="1600">
              <a:cs typeface="Arial"/>
            </a:endParaRPr>
          </a:p>
          <a:p>
            <a:pPr marL="822960" lvl="1" indent="-285750">
              <a:spcAft>
                <a:spcPts val="600"/>
              </a:spcAft>
              <a:buFont typeface="Courier New" panose="02070309020205020404" pitchFamily="49" charset="0"/>
              <a:buChar char="o"/>
            </a:pPr>
            <a:r>
              <a:rPr lang="en-US" sz="1600" b="1">
                <a:cs typeface="Arial"/>
              </a:rPr>
              <a:t>Specialized CSP </a:t>
            </a:r>
            <a:r>
              <a:rPr lang="en-US" sz="1600" b="1"/>
              <a:t>for Individuals with Justice Involvement (CSP-JI): </a:t>
            </a:r>
            <a:r>
              <a:rPr lang="en-US" sz="1600">
                <a:effectLst/>
                <a:latin typeface="+mj-lt"/>
                <a:ea typeface="Calibri" panose="020F0502020204030204" pitchFamily="34" charset="0"/>
                <a:cs typeface="Arial"/>
              </a:rPr>
              <a:t>community supports to eligible members after release from incarceration or detention and for individuals on probation or parole who are </a:t>
            </a:r>
            <a:r>
              <a:rPr lang="en-US" sz="1600">
                <a:latin typeface="+mj-lt"/>
              </a:rPr>
              <a:t>experiencing barriers to accessing or consistently using medical and behavioral health services.</a:t>
            </a:r>
            <a:endParaRPr lang="en-US" sz="1600">
              <a:latin typeface="+mj-lt"/>
              <a:cs typeface="Arial"/>
            </a:endParaRPr>
          </a:p>
          <a:p>
            <a:pPr marL="537210" lvl="1">
              <a:spcAft>
                <a:spcPts val="600"/>
              </a:spcAft>
            </a:pPr>
            <a:endParaRPr lang="en-US" sz="1600">
              <a:cs typeface="Arial"/>
            </a:endParaRPr>
          </a:p>
        </p:txBody>
      </p:sp>
    </p:spTree>
    <p:extLst>
      <p:ext uri="{BB962C8B-B14F-4D97-AF65-F5344CB8AC3E}">
        <p14:creationId xmlns:p14="http://schemas.microsoft.com/office/powerpoint/2010/main" val="642531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25872EF7-7023-4021-8248-880BA42DAFC6}"/>
              </a:ext>
            </a:extLst>
          </p:cNvPr>
          <p:cNvSpPr txBox="1">
            <a:spLocks/>
          </p:cNvSpPr>
          <p:nvPr/>
        </p:nvSpPr>
        <p:spPr>
          <a:xfrm>
            <a:off x="231648" y="199272"/>
            <a:ext cx="11684000" cy="36933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solidFill>
                  <a:srgbClr val="002960"/>
                </a:solidFill>
              </a:rPr>
              <a:t>Flexible Services Program (FSP) Background and Context  </a:t>
            </a:r>
          </a:p>
        </p:txBody>
      </p:sp>
      <p:sp>
        <p:nvSpPr>
          <p:cNvPr id="4" name="TextBox 3">
            <a:extLst>
              <a:ext uri="{FF2B5EF4-FFF2-40B4-BE49-F238E27FC236}">
                <a16:creationId xmlns:a16="http://schemas.microsoft.com/office/drawing/2014/main" id="{9366FEB3-8D6E-497A-B9CA-FD2E6D690C1E}"/>
              </a:ext>
            </a:extLst>
          </p:cNvPr>
          <p:cNvSpPr txBox="1"/>
          <p:nvPr/>
        </p:nvSpPr>
        <p:spPr bwMode="auto">
          <a:xfrm>
            <a:off x="183163" y="844822"/>
            <a:ext cx="11683999" cy="5517342"/>
          </a:xfrm>
          <a:prstGeom prst="rect">
            <a:avLst/>
          </a:prstGeom>
          <a:noFill/>
          <a:ln w="2857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rtlCol="0" anchor="t" anchorCtr="0" compatLnSpc="1">
            <a:prstTxWarp prst="textNoShape">
              <a:avLst/>
            </a:prstTxWarp>
            <a:noAutofit/>
          </a:bodyPr>
          <a:lstStyle/>
          <a:p>
            <a:pPr marL="285750" indent="-285750">
              <a:spcAft>
                <a:spcPts val="1200"/>
              </a:spcAft>
              <a:buFont typeface="Arial"/>
              <a:buChar char="•"/>
              <a:defRPr/>
            </a:pPr>
            <a:r>
              <a:rPr kumimoji="0" lang="en-US" sz="1600" b="0" i="0" u="none" strike="noStrike" kern="0" cap="none" spc="0" normalizeH="0" baseline="0" noProof="0">
                <a:ln>
                  <a:noFill/>
                </a:ln>
                <a:solidFill>
                  <a:srgbClr val="000000"/>
                </a:solidFill>
                <a:effectLst/>
                <a:uLnTx/>
                <a:uFillTx/>
                <a:latin typeface="Arial" panose="020B0604020202020204"/>
                <a:ea typeface="+mn-ea"/>
                <a:cs typeface="Arial"/>
              </a:rPr>
              <a:t>FSP</a:t>
            </a:r>
            <a:r>
              <a:rPr kumimoji="0" lang="en-US" sz="1600" b="1" i="0" u="none" strike="noStrike" kern="0" cap="none" spc="0" normalizeH="0" baseline="0" noProof="0">
                <a:ln>
                  <a:noFill/>
                </a:ln>
                <a:solidFill>
                  <a:srgbClr val="000000"/>
                </a:solidFill>
                <a:effectLst/>
                <a:uLnTx/>
                <a:uFillTx/>
                <a:latin typeface="Arial" panose="020B0604020202020204"/>
                <a:ea typeface="+mn-ea"/>
                <a:cs typeface="Arial"/>
              </a:rPr>
              <a:t> </a:t>
            </a:r>
            <a:r>
              <a:rPr kumimoji="0" lang="en-US" sz="1600" b="0" i="0" u="none" strike="noStrike" kern="0" cap="none" spc="0" normalizeH="0" baseline="0" noProof="0">
                <a:ln>
                  <a:noFill/>
                </a:ln>
                <a:solidFill>
                  <a:srgbClr val="000000"/>
                </a:solidFill>
                <a:effectLst/>
                <a:uLnTx/>
                <a:uFillTx/>
                <a:latin typeface="Arial" panose="020B0604020202020204"/>
                <a:ea typeface="+mn-ea"/>
                <a:cs typeface="Arial"/>
              </a:rPr>
              <a:t>launched in 2020</a:t>
            </a:r>
            <a:r>
              <a:rPr kumimoji="0" lang="en-US" sz="1600" b="0" i="0" u="none" strike="noStrike" kern="0" cap="none" spc="0" normalizeH="0" baseline="0" noProof="0">
                <a:ln>
                  <a:noFill/>
                </a:ln>
                <a:solidFill>
                  <a:srgbClr val="FF0000"/>
                </a:solidFill>
                <a:effectLst/>
                <a:uLnTx/>
                <a:uFillTx/>
                <a:latin typeface="Arial" panose="020B0604020202020204"/>
                <a:ea typeface="+mn-ea"/>
                <a:cs typeface="Arial"/>
              </a:rPr>
              <a:t> </a:t>
            </a:r>
            <a:r>
              <a:rPr kumimoji="0" lang="en-US" sz="1600" b="0" i="0" u="none" strike="noStrike" kern="0" cap="none" spc="0" normalizeH="0" baseline="0" noProof="0">
                <a:ln>
                  <a:noFill/>
                </a:ln>
                <a:solidFill>
                  <a:srgbClr val="000000"/>
                </a:solidFill>
                <a:effectLst/>
                <a:uLnTx/>
                <a:uFillTx/>
                <a:latin typeface="Arial" panose="020B0604020202020204"/>
                <a:ea typeface="+mn-ea"/>
                <a:cs typeface="Arial"/>
              </a:rPr>
              <a:t>under the previous 1115 demonstration waiver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as a focused, voluntary</a:t>
            </a:r>
            <a:r>
              <a:rPr kumimoji="0" lang="en-US" sz="1600" b="0" i="0" u="none" strike="noStrike" kern="1200" cap="none" spc="0" normalizeH="0" baseline="0" noProof="0">
                <a:ln>
                  <a:noFill/>
                </a:ln>
                <a:effectLst/>
                <a:uLnTx/>
                <a:uFillTx/>
                <a:latin typeface="Arial" panose="020B0604020202020204"/>
                <a:ea typeface="+mn-ea"/>
                <a:cs typeface="+mn-cs"/>
              </a:rPr>
              <a:t> program</a:t>
            </a:r>
            <a:r>
              <a:rPr lang="en-US" sz="1600">
                <a:latin typeface="Arial" panose="020B0604020202020204"/>
              </a:rPr>
              <a:t> through which MassHealth Accountable Care Organizations (ACOs)</a:t>
            </a:r>
            <a:r>
              <a:rPr kumimoji="0" lang="en-US" sz="1600" b="0" i="0" u="none" strike="noStrike" kern="1200" cap="none" spc="0" normalizeH="0" baseline="0" noProof="0">
                <a:ln>
                  <a:noFill/>
                </a:ln>
                <a:effectLst/>
                <a:uLnTx/>
                <a:uFillTx/>
                <a:latin typeface="Arial" panose="020B0604020202020204"/>
                <a:ea typeface="+mn-ea"/>
                <a:cs typeface="+mn-cs"/>
              </a:rPr>
              <a:t> </a:t>
            </a:r>
            <a:r>
              <a:rPr lang="en-US" sz="1600">
                <a:latin typeface="Arial" panose="020B0604020202020204"/>
              </a:rPr>
              <a:t>piloted targeted evidence-based programs to</a:t>
            </a:r>
            <a:r>
              <a:rPr kumimoji="0" lang="en-US" sz="1600" b="0" i="0" u="none" strike="noStrike" kern="1200" cap="none" spc="0" normalizeH="0" baseline="0" noProof="0">
                <a:ln>
                  <a:noFill/>
                </a:ln>
                <a:effectLst/>
                <a:uLnTx/>
                <a:uFillTx/>
                <a:latin typeface="Arial" panose="020B0604020202020204"/>
                <a:ea typeface="+mn-ea"/>
                <a:cs typeface="+mn-cs"/>
              </a:rPr>
              <a:t> address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certain eligible members’ HRSNs. </a:t>
            </a:r>
          </a:p>
          <a:p>
            <a:pPr marL="285750" indent="-285750">
              <a:spcAft>
                <a:spcPts val="600"/>
              </a:spcAft>
              <a:buFont typeface="Arial"/>
              <a:buChar char="•"/>
              <a:defRPr/>
            </a:pP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FSP supports MassHealth members experiencing nutrition insecurity, members who are at risk of homelessness, or members experiencing homelessness by providing </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mn-cs"/>
              </a:rPr>
              <a:t>nutrition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and </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mn-cs"/>
              </a:rPr>
              <a:t>housing services. ACOs partner with Social Service Organizations (SSOs),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which include nutrition and housing community-based organizations, to provide these services.</a:t>
            </a:r>
            <a:endParaRPr lang="en-US" sz="1600" b="0" i="0" u="none" strike="noStrike" kern="1200" cap="none" spc="0" normalizeH="0" baseline="0" noProof="0">
              <a:ln>
                <a:noFill/>
              </a:ln>
              <a:solidFill>
                <a:srgbClr val="000000"/>
              </a:solidFill>
              <a:effectLst/>
              <a:uLnTx/>
              <a:uFillTx/>
              <a:latin typeface="Arial" panose="020B0604020202020204"/>
              <a:cs typeface="Arial"/>
            </a:endParaRPr>
          </a:p>
          <a:p>
            <a:pPr marL="822960" lvl="1" indent="-285750">
              <a:spcAft>
                <a:spcPts val="600"/>
              </a:spcAft>
              <a:buFont typeface="Courier New" panose="02070309020205020404" pitchFamily="49" charset="0"/>
              <a:buChar char="o"/>
              <a:defRPr/>
            </a:pPr>
            <a:r>
              <a:rPr kumimoji="0" lang="en-US" sz="1600" b="1" i="0" u="none" strike="noStrike" kern="1200" cap="none" spc="0" normalizeH="0" baseline="0" noProof="0">
                <a:ln>
                  <a:noFill/>
                </a:ln>
                <a:solidFill>
                  <a:srgbClr val="000000"/>
                </a:solidFill>
                <a:effectLst/>
                <a:uLnTx/>
                <a:uFillTx/>
                <a:latin typeface="Arial" panose="020B0604020202020204"/>
                <a:ea typeface="+mn-ea"/>
                <a:cs typeface="+mn-cs"/>
              </a:rPr>
              <a:t>Nutrition Services include</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mn-cs"/>
              </a:rPr>
              <a:t> (but are not limited to):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medically tailored meals, food prescriptions, nutrition education and counseling, and kitchen supplies.</a:t>
            </a:r>
            <a:endParaRPr lang="en-US" sz="1600" b="0" i="0" u="none" strike="noStrike" kern="1200" cap="none" spc="0" normalizeH="0" baseline="0" noProof="0">
              <a:ln>
                <a:noFill/>
              </a:ln>
              <a:solidFill>
                <a:srgbClr val="000000"/>
              </a:solidFill>
              <a:effectLst/>
              <a:uLnTx/>
              <a:uFillTx/>
              <a:latin typeface="Arial" panose="020B0604020202020204"/>
              <a:cs typeface="Arial"/>
            </a:endParaRPr>
          </a:p>
          <a:p>
            <a:pPr marL="822960" lvl="1" indent="-285750">
              <a:spcAft>
                <a:spcPts val="600"/>
              </a:spcAft>
              <a:buFont typeface="Courier New" panose="02070309020205020404" pitchFamily="49" charset="0"/>
              <a:buChar char="o"/>
              <a:defRPr/>
            </a:pP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Housing Services include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(but are not limited to): housing search, tenancy sustaining supports, transitional goods (e.g., first month’s rent, moving costs, utility arrears).  </a:t>
            </a:r>
            <a:endParaRPr lang="en-US" sz="1600">
              <a:solidFill>
                <a:srgbClr val="000000"/>
              </a:solidFill>
              <a:latin typeface="Arial" panose="020B0604020202020204"/>
            </a:endParaRPr>
          </a:p>
          <a:p>
            <a:pPr marL="822960" lvl="1" indent="-285750">
              <a:spcAft>
                <a:spcPts val="600"/>
              </a:spcAft>
              <a:buFont typeface="Courier New" panose="02070309020205020404" pitchFamily="49" charset="0"/>
              <a:buChar char="o"/>
              <a:defRPr/>
            </a:pPr>
            <a:r>
              <a:rPr lang="en-US" sz="1600" b="1">
                <a:solidFill>
                  <a:srgbClr val="000000"/>
                </a:solidFill>
                <a:latin typeface="Arial" panose="020B0604020202020204"/>
                <a:cs typeface="Arial"/>
              </a:rPr>
              <a:t>From January 2020 to March 2023</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 FSP</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provided nearly </a:t>
            </a:r>
            <a:r>
              <a:rPr lang="en-US" sz="1600" b="1">
                <a:solidFill>
                  <a:srgbClr val="000000"/>
                </a:solidFill>
                <a:latin typeface="Arial" panose="020B0604020202020204"/>
                <a:cs typeface="Arial"/>
              </a:rPr>
              <a:t>82,000</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 goods and services to almost </a:t>
            </a:r>
            <a:r>
              <a:rPr lang="en-US" sz="1600" b="1">
                <a:solidFill>
                  <a:srgbClr val="000000"/>
                </a:solidFill>
                <a:latin typeface="Arial" panose="020B0604020202020204"/>
                <a:cs typeface="Arial"/>
              </a:rPr>
              <a:t>30,000</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 unique members.</a:t>
            </a:r>
            <a:r>
              <a:rPr lang="en-US" sz="1600" b="1">
                <a:solidFill>
                  <a:srgbClr val="000000"/>
                </a:solidFill>
                <a:latin typeface="Arial" panose="020B0604020202020204"/>
                <a:cs typeface="Arial"/>
              </a:rPr>
              <a:t> </a:t>
            </a:r>
            <a:endParaRPr lang="en-US" sz="1600">
              <a:solidFill>
                <a:srgbClr val="000000"/>
              </a:solidFill>
              <a:latin typeface="Arial" panose="020B0604020202020204"/>
              <a:cs typeface="Arial"/>
            </a:endParaRPr>
          </a:p>
          <a:p>
            <a:pPr marL="1280160" lvl="2" indent="-285750">
              <a:spcAft>
                <a:spcPts val="600"/>
              </a:spcAft>
              <a:buFont typeface="Wingdings" panose="05000000000000000000" pitchFamily="2" charset="2"/>
              <a:buChar char="Ø"/>
              <a:defRPr/>
            </a:pP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Nutrition – </a:t>
            </a:r>
            <a:r>
              <a:rPr lang="en-US" sz="1600" b="1">
                <a:solidFill>
                  <a:srgbClr val="000000"/>
                </a:solidFill>
                <a:latin typeface="Arial" panose="020B0604020202020204"/>
                <a:cs typeface="Arial"/>
              </a:rPr>
              <a:t>23,900</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 members</a:t>
            </a:r>
            <a:endParaRPr lang="en-US" sz="1600">
              <a:solidFill>
                <a:srgbClr val="000000"/>
              </a:solidFill>
              <a:latin typeface="Arial" panose="020B0604020202020204"/>
              <a:cs typeface="Arial"/>
            </a:endParaRPr>
          </a:p>
          <a:p>
            <a:pPr marL="1280160" lvl="2" indent="-285750">
              <a:spcAft>
                <a:spcPts val="600"/>
              </a:spcAft>
              <a:buFont typeface="Wingdings" panose="05000000000000000000" pitchFamily="2" charset="2"/>
              <a:buChar char="Ø"/>
              <a:defRPr/>
            </a:pPr>
            <a:r>
              <a:rPr lang="en-US" sz="1600" b="1">
                <a:solidFill>
                  <a:srgbClr val="000000"/>
                </a:solidFill>
                <a:latin typeface="Arial" panose="020B0604020202020204"/>
                <a:cs typeface="Arial"/>
              </a:rPr>
              <a:t>Housing – 9,438 members</a:t>
            </a:r>
          </a:p>
          <a:p>
            <a:pPr marL="285750" indent="-285750">
              <a:spcBef>
                <a:spcPts val="1200"/>
              </a:spcBef>
              <a:spcAft>
                <a:spcPts val="600"/>
              </a:spcAft>
              <a:buFont typeface="Arial"/>
              <a:buChar char="•"/>
              <a:defRPr/>
            </a:pP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Between April 1, 2023 – December 31, 2024</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 FSP </a:t>
            </a:r>
            <a:r>
              <a:rPr kumimoji="0" lang="en-US" sz="1600" b="0" i="0" u="none" strike="noStrike" kern="1200" cap="none" spc="0" normalizeH="0" baseline="0" noProof="0">
                <a:ln>
                  <a:noFill/>
                </a:ln>
                <a:effectLst/>
                <a:uLnTx/>
                <a:uFillTx/>
                <a:latin typeface="Arial" panose="020B0604020202020204"/>
                <a:ea typeface="+mn-ea"/>
                <a:cs typeface="Arial"/>
              </a:rPr>
              <a:t>will continue to operate as it did during the previous 1115 demonstration waiver (i.e., grant-based approach) with </a:t>
            </a:r>
            <a:r>
              <a:rPr kumimoji="0" lang="en-US" sz="1600" b="1" i="0" u="none" strike="noStrike" kern="1200" cap="none" spc="0" normalizeH="0" baseline="0" noProof="0">
                <a:ln>
                  <a:noFill/>
                </a:ln>
                <a:effectLst/>
                <a:uLnTx/>
                <a:uFillTx/>
                <a:latin typeface="Arial" panose="020B0604020202020204"/>
                <a:ea typeface="+mn-ea"/>
                <a:cs typeface="Arial"/>
              </a:rPr>
              <a:t>increased </a:t>
            </a:r>
            <a:r>
              <a:rPr lang="en-US" sz="1600" b="1">
                <a:latin typeface="Arial" panose="020B0604020202020204"/>
                <a:cs typeface="Arial"/>
              </a:rPr>
              <a:t>programmatic expectations</a:t>
            </a:r>
            <a:r>
              <a:rPr kumimoji="0" lang="en-US" sz="1600" b="1" i="0" u="none" strike="noStrike" kern="1200" cap="none" spc="0" normalizeH="0" baseline="0" noProof="0">
                <a:ln>
                  <a:noFill/>
                </a:ln>
                <a:effectLst/>
                <a:uLnTx/>
                <a:uFillTx/>
                <a:latin typeface="Arial" panose="020B0604020202020204"/>
                <a:ea typeface="+mn-ea"/>
                <a:cs typeface="Arial"/>
              </a:rPr>
              <a:t> </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for ACOs.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MassHealth now </a:t>
            </a:r>
            <a:r>
              <a:rPr kumimoji="0" lang="en-US" sz="1600" b="1" i="0" u="none" strike="noStrike" kern="1200" cap="none" spc="0" normalizeH="0" baseline="0" noProof="0">
                <a:ln>
                  <a:noFill/>
                </a:ln>
                <a:solidFill>
                  <a:srgbClr val="000000"/>
                </a:solidFill>
                <a:effectLst/>
                <a:uLnTx/>
                <a:uFillTx/>
                <a:latin typeface="Arial" panose="020B0604020202020204"/>
                <a:ea typeface="+mn-ea"/>
                <a:cs typeface="Arial"/>
              </a:rPr>
              <a:t>requires ACOs to participate and to offer </a:t>
            </a:r>
            <a:r>
              <a:rPr kumimoji="0" lang="en-US" sz="1600" b="0" i="0" u="none" strike="noStrike" kern="1200" cap="none" spc="0" normalizeH="0" baseline="0" noProof="0">
                <a:ln>
                  <a:noFill/>
                </a:ln>
                <a:solidFill>
                  <a:srgbClr val="000000"/>
                </a:solidFill>
                <a:effectLst/>
                <a:uLnTx/>
                <a:uFillTx/>
                <a:latin typeface="Arial" panose="020B0604020202020204"/>
                <a:ea typeface="+mn-ea"/>
                <a:cs typeface="Arial"/>
              </a:rPr>
              <a:t>at least one nutrition and one housing program as well as serve minimum numbers of members and children. </a:t>
            </a:r>
            <a:endParaRPr lang="en-US" sz="1600" b="0" i="0" u="none" strike="noStrike" kern="1200" cap="none" spc="0" normalizeH="0" baseline="0" noProof="0">
              <a:ln>
                <a:noFill/>
              </a:ln>
              <a:solidFill>
                <a:srgbClr val="000000"/>
              </a:solidFill>
              <a:effectLst/>
              <a:uLnTx/>
              <a:uFillTx/>
              <a:latin typeface="Arial" panose="020B0604020202020204"/>
              <a:cs typeface="Arial"/>
            </a:endParaRPr>
          </a:p>
        </p:txBody>
      </p:sp>
    </p:spTree>
    <p:extLst>
      <p:ext uri="{BB962C8B-B14F-4D97-AF65-F5344CB8AC3E}">
        <p14:creationId xmlns:p14="http://schemas.microsoft.com/office/powerpoint/2010/main" val="4031456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F8EF-45F4-4E9A-B582-5A6DD9D21EA4}"/>
              </a:ext>
            </a:extLst>
          </p:cNvPr>
          <p:cNvSpPr>
            <a:spLocks noGrp="1"/>
          </p:cNvSpPr>
          <p:nvPr>
            <p:ph type="ctrTitle"/>
          </p:nvPr>
        </p:nvSpPr>
        <p:spPr>
          <a:xfrm>
            <a:off x="789725" y="2094134"/>
            <a:ext cx="9174229" cy="1004890"/>
          </a:xfrm>
        </p:spPr>
        <p:txBody>
          <a:bodyPr/>
          <a:lstStyle/>
          <a:p>
            <a:r>
              <a:rPr lang="en-US" b="1">
                <a:solidFill>
                  <a:srgbClr val="002960"/>
                </a:solidFill>
              </a:rPr>
              <a:t>Overview of the Anticipated Framework for HRSN Services for ACOs</a:t>
            </a:r>
          </a:p>
        </p:txBody>
      </p:sp>
    </p:spTree>
    <p:extLst>
      <p:ext uri="{BB962C8B-B14F-4D97-AF65-F5344CB8AC3E}">
        <p14:creationId xmlns:p14="http://schemas.microsoft.com/office/powerpoint/2010/main" val="2831945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4ACBFA-D42A-8FD6-B971-8C1B26A6376B}"/>
              </a:ext>
            </a:extLst>
          </p:cNvPr>
          <p:cNvSpPr txBox="1"/>
          <p:nvPr/>
        </p:nvSpPr>
        <p:spPr bwMode="auto">
          <a:xfrm>
            <a:off x="124437" y="568604"/>
            <a:ext cx="11683999" cy="5847755"/>
          </a:xfrm>
          <a:prstGeom prst="rect">
            <a:avLst/>
          </a:prstGeom>
          <a:noFill/>
          <a:ln>
            <a:noFill/>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76200" tIns="76200" rIns="76200" bIns="76200" numCol="1" spcCol="0" rtlCol="0" fromWordArt="0" anchor="t" anchorCtr="0" forceAA="0" compatLnSpc="1">
            <a:prstTxWarp prst="textNoShape">
              <a:avLst/>
            </a:prstTxWarp>
            <a:spAutoFit/>
          </a:bodyPr>
          <a:lstStyle/>
          <a:p>
            <a:pPr marL="285750" indent="-285750">
              <a:spcAft>
                <a:spcPts val="600"/>
              </a:spcAft>
              <a:buFont typeface="Arial"/>
              <a:buChar char="•"/>
            </a:pPr>
            <a:r>
              <a:rPr lang="en-US" sz="1600" b="0" i="0">
                <a:solidFill>
                  <a:schemeClr val="tx1"/>
                </a:solidFill>
                <a:effectLst/>
              </a:rPr>
              <a:t>In September 2022, CMS approved </a:t>
            </a:r>
            <a:r>
              <a:rPr lang="en-US" sz="1600">
                <a:solidFill>
                  <a:schemeClr val="tx1"/>
                </a:solidFill>
              </a:rPr>
              <a:t>MassHealth’s 1115 demonstration waiver renewal, which included re-authorization and changes to both FSP and Specialized CSP services.</a:t>
            </a:r>
            <a:endParaRPr lang="en-US" sz="1600" kern="0">
              <a:solidFill>
                <a:schemeClr val="tx1"/>
              </a:solidFill>
              <a:ea typeface="+mn-lt"/>
              <a:cs typeface="+mn-lt"/>
            </a:endParaRPr>
          </a:p>
          <a:p>
            <a:pPr marL="822960" lvl="1" indent="-285750">
              <a:spcAft>
                <a:spcPts val="600"/>
              </a:spcAft>
              <a:buFont typeface="Courier New" panose="02070309020205020404" pitchFamily="49" charset="0"/>
              <a:buChar char="o"/>
            </a:pPr>
            <a:r>
              <a:rPr lang="en-US" sz="1600" kern="0">
                <a:solidFill>
                  <a:schemeClr val="tx1"/>
                </a:solidFill>
                <a:ea typeface="+mn-lt"/>
                <a:cs typeface="+mn-lt"/>
              </a:rPr>
              <a:t>As part of this approval, CMS required MassHealth to implement FSP through the </a:t>
            </a:r>
            <a:r>
              <a:rPr lang="en-US" sz="1600" b="1" kern="0">
                <a:solidFill>
                  <a:schemeClr val="tx1"/>
                </a:solidFill>
                <a:ea typeface="+mn-lt"/>
                <a:cs typeface="+mn-lt"/>
              </a:rPr>
              <a:t>managed care delivery system starting in 2025.</a:t>
            </a:r>
            <a:r>
              <a:rPr lang="en-US" sz="1600" kern="0">
                <a:solidFill>
                  <a:schemeClr val="tx1"/>
                </a:solidFill>
                <a:ea typeface="+mn-lt"/>
                <a:cs typeface="+mn-lt"/>
              </a:rPr>
              <a:t> </a:t>
            </a:r>
          </a:p>
          <a:p>
            <a:pPr marL="285750" indent="-285750">
              <a:spcAft>
                <a:spcPts val="600"/>
              </a:spcAft>
              <a:buFont typeface="Arial"/>
              <a:buChar char="•"/>
            </a:pPr>
            <a:r>
              <a:rPr lang="en-US" sz="1600" kern="0">
                <a:solidFill>
                  <a:schemeClr val="tx1"/>
                </a:solidFill>
                <a:ea typeface="+mn-lt"/>
                <a:cs typeface="+mn-lt"/>
              </a:rPr>
              <a:t>As of January 1, 2025, MassHealth anticipates that Specialized CSP-HI, Specialized CSP-TPP, Specialized CSP-JI, and FSP will be combined into </a:t>
            </a:r>
            <a:r>
              <a:rPr lang="en-US" sz="1600" b="1" kern="0">
                <a:solidFill>
                  <a:schemeClr val="tx1"/>
                </a:solidFill>
                <a:ea typeface="+mn-lt"/>
                <a:cs typeface="+mn-lt"/>
              </a:rPr>
              <a:t>a new HRSN Services framework </a:t>
            </a:r>
            <a:r>
              <a:rPr lang="en-US" sz="1600" kern="0">
                <a:solidFill>
                  <a:schemeClr val="tx1"/>
                </a:solidFill>
                <a:ea typeface="+mn-lt"/>
                <a:cs typeface="+mn-lt"/>
              </a:rPr>
              <a:t>(i.e., HRSN Housing, HRSN Nutrition, HRSN JI). </a:t>
            </a:r>
            <a:endParaRPr lang="en-US" sz="1600" kern="0">
              <a:solidFill>
                <a:schemeClr val="tx1"/>
              </a:solidFill>
              <a:cs typeface="Arial"/>
            </a:endParaRPr>
          </a:p>
          <a:p>
            <a:pPr marL="285750" indent="-285750">
              <a:spcAft>
                <a:spcPts val="600"/>
              </a:spcAft>
              <a:buFont typeface="Arial"/>
              <a:buChar char="•"/>
            </a:pPr>
            <a:r>
              <a:rPr lang="en-US" sz="1600" kern="0">
                <a:solidFill>
                  <a:schemeClr val="tx1"/>
                </a:solidFill>
                <a:cs typeface="Arial"/>
              </a:rPr>
              <a:t>Under the </a:t>
            </a:r>
            <a:r>
              <a:rPr lang="en-US" sz="1600" b="1" kern="0">
                <a:solidFill>
                  <a:schemeClr val="tx1"/>
                </a:solidFill>
                <a:cs typeface="Arial"/>
              </a:rPr>
              <a:t>HRSN Services framework</a:t>
            </a:r>
            <a:r>
              <a:rPr lang="en-US" sz="1600" kern="0">
                <a:solidFill>
                  <a:schemeClr val="tx1"/>
                </a:solidFill>
                <a:cs typeface="Arial"/>
              </a:rPr>
              <a:t>, MassHealth anticipates providing a </a:t>
            </a:r>
            <a:r>
              <a:rPr lang="en-US" sz="1600" b="1" kern="0">
                <a:solidFill>
                  <a:schemeClr val="tx1"/>
                </a:solidFill>
                <a:cs typeface="Arial"/>
              </a:rPr>
              <a:t>standard list of services</a:t>
            </a:r>
            <a:r>
              <a:rPr lang="en-US" sz="1600" b="1" i="1" kern="0">
                <a:solidFill>
                  <a:schemeClr val="tx1"/>
                </a:solidFill>
                <a:cs typeface="Arial"/>
              </a:rPr>
              <a:t>. </a:t>
            </a:r>
            <a:r>
              <a:rPr lang="en-US" sz="1600" kern="0">
                <a:solidFill>
                  <a:schemeClr val="tx1"/>
                </a:solidFill>
                <a:cs typeface="Arial"/>
              </a:rPr>
              <a:t>MassHealth will set standards for these services (e.g., rates, member eligibility, provider qualifications).</a:t>
            </a:r>
          </a:p>
          <a:p>
            <a:pPr marL="822960" lvl="1" indent="-285750">
              <a:spcAft>
                <a:spcPts val="600"/>
              </a:spcAft>
              <a:buFont typeface="Courier New" panose="02070309020205020404" pitchFamily="49" charset="0"/>
              <a:buChar char="o"/>
            </a:pPr>
            <a:r>
              <a:rPr lang="en-US" sz="1600" b="1" kern="0">
                <a:solidFill>
                  <a:schemeClr val="tx1"/>
                </a:solidFill>
                <a:ea typeface="+mn-lt"/>
                <a:cs typeface="+mn-lt"/>
              </a:rPr>
              <a:t>HRSN JI </a:t>
            </a:r>
            <a:r>
              <a:rPr lang="en-US" sz="1600" kern="0">
                <a:solidFill>
                  <a:schemeClr val="tx1"/>
                </a:solidFill>
                <a:ea typeface="+mn-lt"/>
                <a:cs typeface="+mn-lt"/>
              </a:rPr>
              <a:t>will encompass </a:t>
            </a:r>
            <a:r>
              <a:rPr lang="en-US" sz="1600" b="1" kern="0">
                <a:solidFill>
                  <a:schemeClr val="tx1"/>
                </a:solidFill>
                <a:ea typeface="+mn-lt"/>
                <a:cs typeface="+mn-lt"/>
              </a:rPr>
              <a:t>Specialized</a:t>
            </a:r>
            <a:r>
              <a:rPr lang="en-US" sz="1600" kern="0">
                <a:solidFill>
                  <a:schemeClr val="tx1"/>
                </a:solidFill>
                <a:ea typeface="+mn-lt"/>
                <a:cs typeface="+mn-lt"/>
              </a:rPr>
              <a:t> </a:t>
            </a:r>
            <a:r>
              <a:rPr lang="en-US" sz="1600" b="1" kern="0">
                <a:solidFill>
                  <a:schemeClr val="tx1"/>
                </a:solidFill>
                <a:ea typeface="+mn-lt"/>
                <a:cs typeface="+mn-lt"/>
              </a:rPr>
              <a:t>CSP-JI</a:t>
            </a:r>
            <a:r>
              <a:rPr lang="en-US" sz="1600" kern="0">
                <a:solidFill>
                  <a:schemeClr val="tx1"/>
                </a:solidFill>
                <a:ea typeface="+mn-lt"/>
                <a:cs typeface="+mn-lt"/>
              </a:rPr>
              <a:t> as currently provided.</a:t>
            </a:r>
          </a:p>
          <a:p>
            <a:pPr marL="822960" lvl="1" indent="-285750">
              <a:spcAft>
                <a:spcPts val="600"/>
              </a:spcAft>
              <a:buFont typeface="Courier New" panose="02070309020205020404" pitchFamily="49" charset="0"/>
              <a:buChar char="o"/>
            </a:pPr>
            <a:r>
              <a:rPr lang="en-US" sz="1600" b="1" kern="0">
                <a:solidFill>
                  <a:schemeClr val="tx1"/>
                </a:solidFill>
                <a:ea typeface="+mn-lt"/>
                <a:cs typeface="+mn-lt"/>
              </a:rPr>
              <a:t>HRSN Housing </a:t>
            </a:r>
            <a:r>
              <a:rPr lang="en-US" sz="1600" kern="0">
                <a:solidFill>
                  <a:schemeClr val="tx1"/>
                </a:solidFill>
                <a:ea typeface="+mn-lt"/>
                <a:cs typeface="+mn-lt"/>
              </a:rPr>
              <a:t>will encompass the following services: </a:t>
            </a:r>
          </a:p>
          <a:p>
            <a:pPr marL="1280160" lvl="2" indent="-285750">
              <a:spcAft>
                <a:spcPts val="600"/>
              </a:spcAft>
              <a:buFont typeface="Courier New" panose="02070309020205020404" pitchFamily="49" charset="0"/>
              <a:buChar char="o"/>
            </a:pPr>
            <a:r>
              <a:rPr lang="en-US" sz="1600" b="1" kern="0">
                <a:solidFill>
                  <a:schemeClr val="tx1"/>
                </a:solidFill>
                <a:ea typeface="+mn-lt"/>
                <a:cs typeface="+mn-lt"/>
              </a:rPr>
              <a:t>Specialized CSP-HI and Specialized CSP-TPP </a:t>
            </a:r>
            <a:r>
              <a:rPr lang="en-US" sz="1600" kern="0">
                <a:solidFill>
                  <a:schemeClr val="tx1"/>
                </a:solidFill>
                <a:ea typeface="+mn-lt"/>
                <a:cs typeface="+mn-lt"/>
              </a:rPr>
              <a:t>as currently provided.</a:t>
            </a:r>
            <a:endParaRPr lang="en-US" sz="1600" strike="sngStrike" kern="0">
              <a:solidFill>
                <a:srgbClr val="FF0000"/>
              </a:solidFill>
              <a:ea typeface="+mn-lt"/>
              <a:cs typeface="+mn-lt"/>
            </a:endParaRPr>
          </a:p>
          <a:p>
            <a:pPr marL="1280160" lvl="2" indent="-285750">
              <a:spcAft>
                <a:spcPts val="600"/>
              </a:spcAft>
              <a:buFont typeface="Courier New" panose="02070309020205020404" pitchFamily="49" charset="0"/>
              <a:buChar char="o"/>
            </a:pPr>
            <a:r>
              <a:rPr lang="en-US" sz="1600" b="1" kern="0">
                <a:solidFill>
                  <a:schemeClr val="tx1"/>
                </a:solidFill>
                <a:ea typeface="+mn-lt"/>
                <a:cs typeface="+mn-lt"/>
              </a:rPr>
              <a:t>Supplemental HRSN Housing Services </a:t>
            </a:r>
            <a:r>
              <a:rPr lang="en-US" sz="1600" kern="0">
                <a:solidFill>
                  <a:schemeClr val="tx1"/>
                </a:solidFill>
                <a:ea typeface="+mn-lt"/>
                <a:cs typeface="+mn-lt"/>
              </a:rPr>
              <a:t>for eligible ACO members that were previously available under FSP. ACOs will be required to provide at least one supplemental HRSN Housing Service to eligible members. </a:t>
            </a:r>
          </a:p>
          <a:p>
            <a:pPr marL="1737360" lvl="3" indent="-285750">
              <a:spcAft>
                <a:spcPts val="600"/>
              </a:spcAft>
              <a:buFont typeface="Courier New" panose="02070309020205020404" pitchFamily="49" charset="0"/>
              <a:buChar char="o"/>
            </a:pPr>
            <a:r>
              <a:rPr lang="en-US" sz="1600" kern="0">
                <a:solidFill>
                  <a:schemeClr val="tx1"/>
                </a:solidFill>
                <a:cs typeface="Arial"/>
              </a:rPr>
              <a:t>Note: ACO provision of supplemental HRSN Housing Services will be subject to funding availability, among other considerations.</a:t>
            </a:r>
          </a:p>
          <a:p>
            <a:pPr marL="800100" lvl="2" indent="-285750">
              <a:spcAft>
                <a:spcPts val="600"/>
              </a:spcAft>
              <a:buFont typeface="Courier New" panose="02070309020205020404" pitchFamily="49" charset="0"/>
              <a:buChar char="o"/>
            </a:pPr>
            <a:r>
              <a:rPr kumimoji="0" lang="en-US" sz="1600" b="1" i="0" u="none" strike="noStrike" kern="0" cap="none" spc="0" normalizeH="0" baseline="0" noProof="0">
                <a:ln>
                  <a:noFill/>
                </a:ln>
                <a:solidFill>
                  <a:schemeClr val="tx1"/>
                </a:solidFill>
                <a:effectLst/>
                <a:uLnTx/>
                <a:uFillTx/>
                <a:latin typeface="Arial"/>
                <a:ea typeface="+mn-lt"/>
                <a:cs typeface="Arial"/>
              </a:rPr>
              <a:t>HRSN Nutrition </a:t>
            </a:r>
            <a:r>
              <a:rPr kumimoji="0" lang="en-US" sz="1600" b="0" i="0" u="none" strike="noStrike" kern="0" cap="none" spc="0" normalizeH="0" baseline="0" noProof="0">
                <a:ln>
                  <a:noFill/>
                </a:ln>
                <a:solidFill>
                  <a:schemeClr val="tx1"/>
                </a:solidFill>
                <a:effectLst/>
                <a:uLnTx/>
                <a:uFillTx/>
                <a:latin typeface="Arial"/>
                <a:ea typeface="+mn-lt"/>
                <a:cs typeface="Arial"/>
              </a:rPr>
              <a:t>will encompass </a:t>
            </a:r>
            <a:r>
              <a:rPr kumimoji="0" lang="en-US" sz="1600" b="1" i="0" u="none" strike="noStrike" kern="0" cap="none" spc="0" normalizeH="0" baseline="0" noProof="0">
                <a:ln>
                  <a:noFill/>
                </a:ln>
                <a:solidFill>
                  <a:schemeClr val="tx1"/>
                </a:solidFill>
                <a:effectLst/>
                <a:uLnTx/>
                <a:uFillTx/>
                <a:latin typeface="Arial"/>
                <a:ea typeface="+mn-lt"/>
                <a:cs typeface="Arial"/>
              </a:rPr>
              <a:t>supplemental HRSN Nutrition Services </a:t>
            </a:r>
            <a:r>
              <a:rPr kumimoji="0" lang="en-US" sz="1600" b="0" i="0" u="none" kern="0" cap="none" spc="0" normalizeH="0" baseline="0" noProof="0">
                <a:ln>
                  <a:noFill/>
                </a:ln>
                <a:solidFill>
                  <a:schemeClr val="tx1"/>
                </a:solidFill>
                <a:effectLst/>
                <a:uLnTx/>
                <a:uFillTx/>
                <a:latin typeface="Arial"/>
                <a:ea typeface="+mn-lt"/>
                <a:cs typeface="Arial"/>
              </a:rPr>
              <a:t>for eligible ACO members </a:t>
            </a:r>
            <a:r>
              <a:rPr kumimoji="0" lang="en-US" sz="1600" b="0" i="0" u="none" strike="noStrike" kern="0" cap="none" spc="0" normalizeH="0" baseline="0" noProof="0">
                <a:ln>
                  <a:noFill/>
                </a:ln>
                <a:solidFill>
                  <a:schemeClr val="tx1"/>
                </a:solidFill>
                <a:effectLst/>
                <a:uLnTx/>
                <a:uFillTx/>
                <a:latin typeface="Arial"/>
                <a:ea typeface="+mn-lt"/>
                <a:cs typeface="Arial"/>
              </a:rPr>
              <a:t>that were previously available under FSP. ACOs will be required to provide at least one supplemental HRSN Nutrition Service to eligible members.</a:t>
            </a:r>
            <a:endParaRPr kumimoji="0" lang="en-US" sz="1600" b="0" i="1" u="none" strike="sngStrike" kern="0" cap="none" spc="0" normalizeH="0" baseline="0" noProof="0">
              <a:ln>
                <a:noFill/>
              </a:ln>
              <a:solidFill>
                <a:schemeClr val="tx1"/>
              </a:solidFill>
              <a:effectLst/>
              <a:uLnTx/>
              <a:uFillTx/>
              <a:latin typeface="Arial"/>
              <a:ea typeface="+mn-lt"/>
              <a:cs typeface="Arial"/>
            </a:endParaRPr>
          </a:p>
          <a:p>
            <a:pPr marL="1714500" lvl="4" indent="-285750">
              <a:spcAft>
                <a:spcPts val="600"/>
              </a:spcAft>
              <a:buFont typeface="Courier New" panose="02070309020205020404" pitchFamily="49" charset="0"/>
              <a:buChar char="o"/>
            </a:pPr>
            <a:r>
              <a:rPr lang="en-US" sz="1600" kern="0">
                <a:solidFill>
                  <a:schemeClr val="tx1"/>
                </a:solidFill>
                <a:cs typeface="Arial"/>
              </a:rPr>
              <a:t>Note: ACO provision of supplemental HRSN Nutrition Services will be subject to funding availability, among other considerations.</a:t>
            </a:r>
            <a:endParaRPr lang="en-US" sz="1600" kern="0">
              <a:solidFill>
                <a:schemeClr val="tx1"/>
              </a:solidFill>
              <a:ea typeface="+mn-lt"/>
              <a:cs typeface="+mn-lt"/>
            </a:endParaRPr>
          </a:p>
        </p:txBody>
      </p:sp>
      <p:sp>
        <p:nvSpPr>
          <p:cNvPr id="5" name="Title 1">
            <a:extLst>
              <a:ext uri="{FF2B5EF4-FFF2-40B4-BE49-F238E27FC236}">
                <a16:creationId xmlns:a16="http://schemas.microsoft.com/office/drawing/2014/main" id="{645F4830-94C1-4544-8F57-DFAD940D6C33}"/>
              </a:ext>
            </a:extLst>
          </p:cNvPr>
          <p:cNvSpPr txBox="1">
            <a:spLocks/>
          </p:cNvSpPr>
          <p:nvPr/>
        </p:nvSpPr>
        <p:spPr>
          <a:xfrm>
            <a:off x="231648" y="199272"/>
            <a:ext cx="11684000" cy="36933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solidFill>
                  <a:srgbClr val="002960"/>
                </a:solidFill>
                <a:latin typeface="Arial"/>
                <a:cs typeface="Arial"/>
              </a:rPr>
              <a:t>HRSN Services Framework in 2025 and Beyond </a:t>
            </a:r>
            <a:endParaRPr lang="en-US">
              <a:solidFill>
                <a:srgbClr val="002960"/>
              </a:solidFill>
            </a:endParaRPr>
          </a:p>
        </p:txBody>
      </p:sp>
    </p:spTree>
    <p:extLst>
      <p:ext uri="{BB962C8B-B14F-4D97-AF65-F5344CB8AC3E}">
        <p14:creationId xmlns:p14="http://schemas.microsoft.com/office/powerpoint/2010/main" val="32550162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l38h2MJSQzCTFsz2ppWT7g"/>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heme/theme1.xml><?xml version="1.0" encoding="utf-8"?>
<a:theme xmlns:a="http://schemas.openxmlformats.org/drawingml/2006/main" name="4_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7cbf261-e971-4a38-83b4-d85e273e70b4">
      <Terms xmlns="http://schemas.microsoft.com/office/infopath/2007/PartnerControls"/>
    </lcf76f155ced4ddcb4097134ff3c332f>
    <TaxCatchAll xmlns="46f7fc10-315f-4884-8231-57a9c90b9c56" xsi:nil="true"/>
    <SharedWithUsers xmlns="46f7fc10-315f-4884-8231-57a9c90b9c56">
      <UserInfo>
        <DisplayName>Oguchienti, Oluchi (EHS)</DisplayName>
        <AccountId>691</AccountId>
        <AccountType/>
      </UserInfo>
      <UserInfo>
        <DisplayName>Duggal, Sonali (EHS)</DisplayName>
        <AccountId>152</AccountId>
        <AccountType/>
      </UserInfo>
      <UserInfo>
        <DisplayName>Mengesha, Tadelech (EHS)</DisplayName>
        <AccountId>85</AccountId>
        <AccountType/>
      </UserInfo>
      <UserInfo>
        <DisplayName>Buckler, Stephanie (EHS)</DisplayName>
        <AccountId>13</AccountId>
        <AccountType/>
      </UserInfo>
      <UserInfo>
        <DisplayName>Schwarz, Ryan (EHS)</DisplayName>
        <AccountId>57</AccountId>
        <AccountType/>
      </UserInfo>
      <UserInfo>
        <DisplayName>Cooper, Emily (ELD)</DisplayName>
        <AccountId>43</AccountId>
        <AccountType/>
      </UserInfo>
      <UserInfo>
        <DisplayName>Farlow, Martha (EHS)</DisplayName>
        <AccountId>37</AccountId>
        <AccountType/>
      </UserInfo>
      <UserInfo>
        <DisplayName>Jona, Vered (EHS)</DisplayName>
        <AccountId>163</AccountId>
        <AccountType/>
      </UserInfo>
      <UserInfo>
        <DisplayName>Barton, Julie (EHS)</DisplayName>
        <AccountId>41</AccountId>
        <AccountType/>
      </UserInfo>
      <UserInfo>
        <DisplayName>Petrik, Brittanee L. (EHS)</DisplayName>
        <AccountId>121</AccountId>
        <AccountType/>
      </UserInfo>
      <UserInfo>
        <DisplayName>Cianci, Carly</DisplayName>
        <AccountId>469</AccountId>
        <AccountType/>
      </UserInfo>
      <UserInfo>
        <DisplayName>Erard, Grace</DisplayName>
        <AccountId>471</AccountId>
        <AccountType/>
      </UserInfo>
      <UserInfo>
        <DisplayName>Tharpe, Josh</DisplayName>
        <AccountId>470</AccountId>
        <AccountType/>
      </UserInfo>
      <UserInfo>
        <DisplayName>Kurtz, Caroline</DisplayName>
        <AccountId>618</AccountId>
        <AccountType/>
      </UserInfo>
      <UserInfo>
        <DisplayName>Sing, Gary (EHS)</DisplayName>
        <AccountId>11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59D2FCE26A5CF42B73DB707666E1E83" ma:contentTypeVersion="14" ma:contentTypeDescription="Create a new document." ma:contentTypeScope="" ma:versionID="1714fce1b8ab7d7f1fc08be0b72e9b91">
  <xsd:schema xmlns:xsd="http://www.w3.org/2001/XMLSchema" xmlns:xs="http://www.w3.org/2001/XMLSchema" xmlns:p="http://schemas.microsoft.com/office/2006/metadata/properties" xmlns:ns2="67cbf261-e971-4a38-83b4-d85e273e70b4" xmlns:ns3="46f7fc10-315f-4884-8231-57a9c90b9c56" targetNamespace="http://schemas.microsoft.com/office/2006/metadata/properties" ma:root="true" ma:fieldsID="e97d0b08917e3784844379b994421733" ns2:_="" ns3:_="">
    <xsd:import namespace="67cbf261-e971-4a38-83b4-d85e273e70b4"/>
    <xsd:import namespace="46f7fc10-315f-4884-8231-57a9c90b9c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cbf261-e971-4a38-83b4-d85e273e7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f7fc10-315f-4884-8231-57a9c90b9c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b29e406-5df3-4b7f-bc19-7b469b9d3fd4}" ma:internalName="TaxCatchAll" ma:showField="CatchAllData" ma:web="46f7fc10-315f-4884-8231-57a9c90b9c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774FA3-F81A-4337-BB9F-0D2D626DF6A4}">
  <ds:schemaRefs>
    <ds:schemaRef ds:uri="http://schemas.microsoft.com/sharepoint/v3/contenttype/forms"/>
  </ds:schemaRefs>
</ds:datastoreItem>
</file>

<file path=customXml/itemProps2.xml><?xml version="1.0" encoding="utf-8"?>
<ds:datastoreItem xmlns:ds="http://schemas.openxmlformats.org/officeDocument/2006/customXml" ds:itemID="{9F9CEAA8-3526-4BCB-AFFE-502D5D669812}">
  <ds:schemaRefs>
    <ds:schemaRef ds:uri="http://schemas.microsoft.com/office/2006/metadata/properties"/>
    <ds:schemaRef ds:uri="http://schemas.microsoft.com/office/infopath/2007/PartnerControls"/>
    <ds:schemaRef ds:uri="67cbf261-e971-4a38-83b4-d85e273e70b4"/>
    <ds:schemaRef ds:uri="http://schemas.microsoft.com/office/2006/documentManagement/types"/>
    <ds:schemaRef ds:uri="http://purl.org/dc/elements/1.1/"/>
    <ds:schemaRef ds:uri="http://www.w3.org/XML/1998/namespace"/>
    <ds:schemaRef ds:uri="http://purl.org/dc/terms/"/>
    <ds:schemaRef ds:uri="http://schemas.openxmlformats.org/package/2006/metadata/core-properties"/>
    <ds:schemaRef ds:uri="46f7fc10-315f-4884-8231-57a9c90b9c56"/>
    <ds:schemaRef ds:uri="http://purl.org/dc/dcmitype/"/>
  </ds:schemaRefs>
</ds:datastoreItem>
</file>

<file path=customXml/itemProps3.xml><?xml version="1.0" encoding="utf-8"?>
<ds:datastoreItem xmlns:ds="http://schemas.openxmlformats.org/officeDocument/2006/customXml" ds:itemID="{03A9ABE4-669C-451A-98BF-B8878A364FA1}">
  <ds:schemaRefs>
    <ds:schemaRef ds:uri="46f7fc10-315f-4884-8231-57a9c90b9c56"/>
    <ds:schemaRef ds:uri="67cbf261-e971-4a38-83b4-d85e273e70b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4787</Words>
  <Application>Microsoft Office PowerPoint</Application>
  <PresentationFormat>Widescreen</PresentationFormat>
  <Paragraphs>408</Paragraphs>
  <Slides>31</Slides>
  <Notes>20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41" baseType="lpstr">
      <vt:lpstr>Arial</vt:lpstr>
      <vt:lpstr>Calibri</vt:lpstr>
      <vt:lpstr>Courier New</vt:lpstr>
      <vt:lpstr>Open Sans</vt:lpstr>
      <vt:lpstr>Segoe UI</vt:lpstr>
      <vt:lpstr>Times New Roman</vt:lpstr>
      <vt:lpstr>Wingdings</vt:lpstr>
      <vt:lpstr>Wingdings,Sans-Serif</vt:lpstr>
      <vt:lpstr>4_MassHealth</vt:lpstr>
      <vt:lpstr>think-cell Slide</vt:lpstr>
      <vt:lpstr>Health Related Social Needs (HRSN) November Stakeholder Meeting</vt:lpstr>
      <vt:lpstr>Goals for November Stakeholder Meeting</vt:lpstr>
      <vt:lpstr>Guidance for Participants for Virtual Meetings </vt:lpstr>
      <vt:lpstr>Refresher: Flexible Services and Specialized CSP Background and Context</vt:lpstr>
      <vt:lpstr>Health Related Social Needs (HRSN) Framework Goals</vt:lpstr>
      <vt:lpstr>PowerPoint Presentation</vt:lpstr>
      <vt:lpstr>PowerPoint Presentation</vt:lpstr>
      <vt:lpstr>Overview of the Anticipated Framework for HRSN Services for ACOs</vt:lpstr>
      <vt:lpstr>PowerPoint Presentation</vt:lpstr>
      <vt:lpstr>Overview of the Anticipated Framework for HRSN Services for ACOs</vt:lpstr>
      <vt:lpstr>Required vs. Supplemental ACO HRSN Services</vt:lpstr>
      <vt:lpstr>HRSN Nutrition Overview: Anticipated Future State of Services   </vt:lpstr>
      <vt:lpstr>HRSN Housing Overview: Anticipated Future State of Services</vt:lpstr>
      <vt:lpstr>Overview of MassHealth Accountable Care Organizations and Payment Arrangements </vt:lpstr>
      <vt:lpstr>Overview of MassHealth Managed Care and ACOs</vt:lpstr>
      <vt:lpstr>MassHealth ACO Models </vt:lpstr>
      <vt:lpstr>ACO Payment Arrangements</vt:lpstr>
      <vt:lpstr>Current Specialized CSP Payment Methodology for ACOs through 12/31/24</vt:lpstr>
      <vt:lpstr>Current Flexible Services Payment Methodology for ACOs through 12/31/24</vt:lpstr>
      <vt:lpstr>Current State (pre-2025) Interaction between MassHealth ACOs and FSP</vt:lpstr>
      <vt:lpstr>How HRSN Services Fit Into Managed Care</vt:lpstr>
      <vt:lpstr>FSP After Moving into ACO Managed Care Framework and Becoming HRSN Services</vt:lpstr>
      <vt:lpstr>Payment Structure for HRSN Services in 2025 for ACPPs</vt:lpstr>
      <vt:lpstr>Payment Structure for HRSN Services in 2025 for PCACOs</vt:lpstr>
      <vt:lpstr>Key Programmatic Updates</vt:lpstr>
      <vt:lpstr>Anticipated Closed-Loop HRSN Electronic Referral Solution</vt:lpstr>
      <vt:lpstr>Social Services Integration Work Group (SSIWG)</vt:lpstr>
      <vt:lpstr>Social Services Organization (SSO) Integration Fund</vt:lpstr>
      <vt:lpstr>Next Steps </vt:lpstr>
      <vt:lpstr>Next Steps and Anticipated High-Level Timeline </vt:lpstr>
      <vt:lpstr>Question and Answer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Erard, Grace</dc:creator>
  <cp:lastModifiedBy>Erard, Grace</cp:lastModifiedBy>
  <cp:revision>2</cp:revision>
  <dcterms:created xsi:type="dcterms:W3CDTF">2023-08-21T17:12:14Z</dcterms:created>
  <dcterms:modified xsi:type="dcterms:W3CDTF">2023-11-17T00:59:22Z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0x010100A59D2FCE26A5CF42B73DB707666E1E83</vt:lpwstr>
  </property>
  <property fmtid="{D5CDD505-2E9C-101B-9397-08002B2CF9AE}" pid="3" name="MediaServiceImageTags">
    <vt:lpwstr/>
  </property>
  <property fmtid="{D5CDD505-2E9C-101B-9397-08002B2CF9AE}" pid="4" name="MSIP_Label_ea60d57e-af5b-4752-ac57-3e4f28ca11dc_Enabled">
    <vt:lpwstr>true</vt:lpwstr>
  </property>
  <property fmtid="{D5CDD505-2E9C-101B-9397-08002B2CF9AE}" pid="5" name="MSIP_Label_ea60d57e-af5b-4752-ac57-3e4f28ca11dc_SetDate">
    <vt:lpwstr>2023-08-21T17:13:09Z</vt:lpwstr>
  </property>
  <property fmtid="{D5CDD505-2E9C-101B-9397-08002B2CF9AE}" pid="6" name="MSIP_Label_ea60d57e-af5b-4752-ac57-3e4f28ca11dc_Method">
    <vt:lpwstr>Standard</vt:lpwstr>
  </property>
  <property fmtid="{D5CDD505-2E9C-101B-9397-08002B2CF9AE}" pid="7" name="MSIP_Label_ea60d57e-af5b-4752-ac57-3e4f28ca11dc_Name">
    <vt:lpwstr>ea60d57e-af5b-4752-ac57-3e4f28ca11dc</vt:lpwstr>
  </property>
  <property fmtid="{D5CDD505-2E9C-101B-9397-08002B2CF9AE}" pid="8" name="MSIP_Label_ea60d57e-af5b-4752-ac57-3e4f28ca11dc_SiteId">
    <vt:lpwstr>36da45f1-dd2c-4d1f-af13-5abe46b99921</vt:lpwstr>
  </property>
  <property fmtid="{D5CDD505-2E9C-101B-9397-08002B2CF9AE}" pid="9" name="MSIP_Label_ea60d57e-af5b-4752-ac57-3e4f28ca11dc_ActionId">
    <vt:lpwstr>039c2d12-c6e0-4cd4-a285-655eacc55612</vt:lpwstr>
  </property>
  <property fmtid="{D5CDD505-2E9C-101B-9397-08002B2CF9AE}" pid="10" name="MSIP_Label_ea60d57e-af5b-4752-ac57-3e4f28ca11dc_ContentBits">
    <vt:lpwstr>0</vt:lpwstr>
  </property>
</Properties>
</file>