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8"/>
  </p:notesMasterIdLst>
  <p:sldIdLst>
    <p:sldId id="345" r:id="rId2"/>
    <p:sldId id="380" r:id="rId3"/>
    <p:sldId id="381" r:id="rId4"/>
    <p:sldId id="382" r:id="rId5"/>
    <p:sldId id="346" r:id="rId6"/>
    <p:sldId id="351" r:id="rId7"/>
    <p:sldId id="350" r:id="rId8"/>
    <p:sldId id="347" r:id="rId9"/>
    <p:sldId id="352" r:id="rId10"/>
    <p:sldId id="353" r:id="rId11"/>
    <p:sldId id="354" r:id="rId12"/>
    <p:sldId id="355" r:id="rId13"/>
    <p:sldId id="356" r:id="rId14"/>
    <p:sldId id="357" r:id="rId15"/>
    <p:sldId id="359" r:id="rId16"/>
    <p:sldId id="358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72" r:id="rId27"/>
    <p:sldId id="373" r:id="rId28"/>
    <p:sldId id="374" r:id="rId29"/>
    <p:sldId id="379" r:id="rId30"/>
    <p:sldId id="375" r:id="rId31"/>
    <p:sldId id="376" r:id="rId32"/>
    <p:sldId id="378" r:id="rId33"/>
    <p:sldId id="369" r:id="rId34"/>
    <p:sldId id="349" r:id="rId35"/>
    <p:sldId id="383" r:id="rId36"/>
    <p:sldId id="371" r:id="rId3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1"/>
    <a:srgbClr val="9966FF"/>
    <a:srgbClr val="6666FF"/>
    <a:srgbClr val="990000"/>
    <a:srgbClr val="CC0000"/>
    <a:srgbClr val="FF9933"/>
    <a:srgbClr val="9999FF"/>
    <a:srgbClr val="669900"/>
    <a:srgbClr val="FFFFCC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85" autoAdjust="0"/>
  </p:normalViewPr>
  <p:slideViewPr>
    <p:cSldViewPr snapToGrid="0">
      <p:cViewPr varScale="1">
        <p:scale>
          <a:sx n="108" d="100"/>
          <a:sy n="108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E9AE1219-E390-4F43-8212-DE49A8ED6719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40211C46-A297-4CC1-B6F5-5914045528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1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59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86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74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10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78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4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25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74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7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11C46-A297-4CC1-B6F5-5914045528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79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20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3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83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8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08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45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04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43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8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0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11C46-A297-4CC1-B6F5-5914045528E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3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92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239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49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11C46-A297-4CC1-B6F5-5914045528E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97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5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81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96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88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5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8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1A74-03FF-4A44-ADC0-6045FC8BFCC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0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78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5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72F2F-12A0-4F75-9C76-86E874375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8839" y="5886499"/>
            <a:ext cx="607369" cy="7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1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8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0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8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7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5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430ED-0AD3-415B-B771-79DDB1950BA8}" type="datetimeFigureOut">
              <a:rPr lang="en-US" smtClean="0"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FE519-3AA3-4926-81B1-95B6272407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5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A8EAF0CC-6C49-4F29-82E3-7286B5B41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9902" y="1253765"/>
            <a:ext cx="7029254" cy="4449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744718" y="345824"/>
            <a:ext cx="95776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Public Review of Concept Proposals</a:t>
            </a:r>
          </a:p>
          <a:p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September 29,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FC788-A6CD-4C70-8885-B6EB88740A0B}"/>
              </a:ext>
            </a:extLst>
          </p:cNvPr>
          <p:cNvSpPr txBox="1"/>
          <p:nvPr/>
        </p:nvSpPr>
        <p:spPr>
          <a:xfrm>
            <a:off x="4744040" y="5868295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Review of Concept Proposals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</p:spTree>
    <p:extLst>
      <p:ext uri="{BB962C8B-B14F-4D97-AF65-F5344CB8AC3E}">
        <p14:creationId xmlns:p14="http://schemas.microsoft.com/office/powerpoint/2010/main" val="239323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F1CADDB-D5ED-4B2C-B3A2-EB3227A78B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370" y="841248"/>
            <a:ext cx="9793224" cy="5025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Soldiers Field Road: Road Diet Concept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815597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1A3D9-78A6-480A-A91F-E414762BF47F}"/>
              </a:ext>
            </a:extLst>
          </p:cNvPr>
          <p:cNvSpPr txBox="1"/>
          <p:nvPr/>
        </p:nvSpPr>
        <p:spPr>
          <a:xfrm>
            <a:off x="4724990" y="5878569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Vehicular Circulation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                     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5396C9-896A-452F-AB6B-A93114335492}"/>
              </a:ext>
            </a:extLst>
          </p:cNvPr>
          <p:cNvSpPr/>
          <p:nvPr/>
        </p:nvSpPr>
        <p:spPr>
          <a:xfrm>
            <a:off x="10361007" y="5736380"/>
            <a:ext cx="328921" cy="148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40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Soldiers Field Road: Concept for Eliot Bridge Approach Intersection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FC788-A6CD-4C70-8885-B6EB88740A0B}"/>
              </a:ext>
            </a:extLst>
          </p:cNvPr>
          <p:cNvSpPr txBox="1"/>
          <p:nvPr/>
        </p:nvSpPr>
        <p:spPr>
          <a:xfrm>
            <a:off x="4696906" y="588198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Vehicular Circulation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EF1F9E0-D395-4CA4-9B34-01F1747D1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196" y="841248"/>
            <a:ext cx="9259547" cy="51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9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Center: Existing Conditions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4C5449B-7E5A-4832-B7DD-B58CD711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286" y="878442"/>
            <a:ext cx="10070113" cy="5289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0FA186-1EC5-47FA-A49B-E0293A47FFC9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</p:spTree>
    <p:extLst>
      <p:ext uri="{BB962C8B-B14F-4D97-AF65-F5344CB8AC3E}">
        <p14:creationId xmlns:p14="http://schemas.microsoft.com/office/powerpoint/2010/main" val="44100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Current Facility: Existing Conditions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A0991E7-AC44-4E7F-BAFA-3AA46AAFE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554" y="912958"/>
            <a:ext cx="9960407" cy="510769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2CE5E93-3A2C-402B-88DB-11885E3FFC88}"/>
              </a:ext>
            </a:extLst>
          </p:cNvPr>
          <p:cNvSpPr/>
          <p:nvPr/>
        </p:nvSpPr>
        <p:spPr>
          <a:xfrm>
            <a:off x="904125" y="760289"/>
            <a:ext cx="5352836" cy="287676"/>
          </a:xfrm>
          <a:custGeom>
            <a:avLst/>
            <a:gdLst>
              <a:gd name="connsiteX0" fmla="*/ 5352836 w 5352836"/>
              <a:gd name="connsiteY0" fmla="*/ 30823 h 287676"/>
              <a:gd name="connsiteX1" fmla="*/ 5352836 w 5352836"/>
              <a:gd name="connsiteY1" fmla="*/ 30823 h 287676"/>
              <a:gd name="connsiteX2" fmla="*/ 4551451 w 5352836"/>
              <a:gd name="connsiteY2" fmla="*/ 20548 h 287676"/>
              <a:gd name="connsiteX3" fmla="*/ 3986373 w 5352836"/>
              <a:gd name="connsiteY3" fmla="*/ 0 h 287676"/>
              <a:gd name="connsiteX4" fmla="*/ 3431568 w 5352836"/>
              <a:gd name="connsiteY4" fmla="*/ 41097 h 287676"/>
              <a:gd name="connsiteX5" fmla="*/ 2722651 w 5352836"/>
              <a:gd name="connsiteY5" fmla="*/ 10274 h 287676"/>
              <a:gd name="connsiteX6" fmla="*/ 1325366 w 5352836"/>
              <a:gd name="connsiteY6" fmla="*/ 30823 h 287676"/>
              <a:gd name="connsiteX7" fmla="*/ 852755 w 5352836"/>
              <a:gd name="connsiteY7" fmla="*/ 61645 h 287676"/>
              <a:gd name="connsiteX8" fmla="*/ 61645 w 5352836"/>
              <a:gd name="connsiteY8" fmla="*/ 82193 h 287676"/>
              <a:gd name="connsiteX9" fmla="*/ 61645 w 5352836"/>
              <a:gd name="connsiteY9" fmla="*/ 82193 h 287676"/>
              <a:gd name="connsiteX10" fmla="*/ 0 w 5352836"/>
              <a:gd name="connsiteY10" fmla="*/ 277402 h 287676"/>
              <a:gd name="connsiteX11" fmla="*/ 5178175 w 5352836"/>
              <a:gd name="connsiteY11" fmla="*/ 287676 h 287676"/>
              <a:gd name="connsiteX12" fmla="*/ 5352836 w 5352836"/>
              <a:gd name="connsiteY12" fmla="*/ 30823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52836" h="287676">
                <a:moveTo>
                  <a:pt x="5352836" y="30823"/>
                </a:moveTo>
                <a:lnTo>
                  <a:pt x="5352836" y="30823"/>
                </a:lnTo>
                <a:lnTo>
                  <a:pt x="4551451" y="20548"/>
                </a:lnTo>
                <a:cubicBezTo>
                  <a:pt x="4354421" y="16966"/>
                  <a:pt x="4180819" y="8454"/>
                  <a:pt x="3986373" y="0"/>
                </a:cubicBezTo>
                <a:cubicBezTo>
                  <a:pt x="3868218" y="11077"/>
                  <a:pt x="3571787" y="44179"/>
                  <a:pt x="3431568" y="41097"/>
                </a:cubicBezTo>
                <a:cubicBezTo>
                  <a:pt x="3195096" y="35900"/>
                  <a:pt x="2722651" y="10274"/>
                  <a:pt x="2722651" y="10274"/>
                </a:cubicBezTo>
                <a:lnTo>
                  <a:pt x="1325366" y="30823"/>
                </a:lnTo>
                <a:cubicBezTo>
                  <a:pt x="1098081" y="36235"/>
                  <a:pt x="1040690" y="51487"/>
                  <a:pt x="852755" y="61645"/>
                </a:cubicBezTo>
                <a:cubicBezTo>
                  <a:pt x="589438" y="75878"/>
                  <a:pt x="325232" y="82193"/>
                  <a:pt x="61645" y="82193"/>
                </a:cubicBezTo>
                <a:lnTo>
                  <a:pt x="61645" y="82193"/>
                </a:lnTo>
                <a:lnTo>
                  <a:pt x="0" y="277402"/>
                </a:lnTo>
                <a:lnTo>
                  <a:pt x="5178175" y="287676"/>
                </a:lnTo>
                <a:lnTo>
                  <a:pt x="5352836" y="308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710CF-62BA-4400-81FD-82940601CA85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</p:spTree>
    <p:extLst>
      <p:ext uri="{BB962C8B-B14F-4D97-AF65-F5344CB8AC3E}">
        <p14:creationId xmlns:p14="http://schemas.microsoft.com/office/powerpoint/2010/main" val="132761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Boat Storage Precedents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, engineering drawing, website&#10;&#10;Description automatically generated">
            <a:extLst>
              <a:ext uri="{FF2B5EF4-FFF2-40B4-BE49-F238E27FC236}">
                <a16:creationId xmlns:a16="http://schemas.microsoft.com/office/drawing/2014/main" id="{8C14A141-71C0-4B42-A4BB-B5332B140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475" y="869226"/>
            <a:ext cx="9318661" cy="4923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</p:spTree>
    <p:extLst>
      <p:ext uri="{BB962C8B-B14F-4D97-AF65-F5344CB8AC3E}">
        <p14:creationId xmlns:p14="http://schemas.microsoft.com/office/powerpoint/2010/main" val="18414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Boat Sizes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FA826823-F5FC-46BF-AB42-3BB95441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64" y="1089417"/>
            <a:ext cx="10598727" cy="46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Boat Storage Precedents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FA934E1-9E2C-40AB-B700-6BB2EA36D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311" y="889071"/>
            <a:ext cx="8699572" cy="49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Floor Plan Concept: Rowing Center and Amphitheater Support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C9780F2-DBEF-4CB5-8461-C3C03BABD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80" y="3429000"/>
            <a:ext cx="11521440" cy="215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42B12-FEF0-4A23-B2B1-4A057B6BB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944"/>
          <a:stretch/>
        </p:blipFill>
        <p:spPr>
          <a:xfrm>
            <a:off x="339364" y="1201318"/>
            <a:ext cx="11521440" cy="1946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F37254-7152-4910-87DB-D51A1DEA6630}"/>
              </a:ext>
            </a:extLst>
          </p:cNvPr>
          <p:cNvSpPr txBox="1"/>
          <p:nvPr/>
        </p:nvSpPr>
        <p:spPr>
          <a:xfrm>
            <a:off x="832307" y="3027453"/>
            <a:ext cx="10527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Upper Floor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79A4E-E823-4729-B807-15CCD68776B0}"/>
              </a:ext>
            </a:extLst>
          </p:cNvPr>
          <p:cNvSpPr txBox="1"/>
          <p:nvPr/>
        </p:nvSpPr>
        <p:spPr>
          <a:xfrm>
            <a:off x="832307" y="5525136"/>
            <a:ext cx="10527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Ground Floor Plan</a:t>
            </a:r>
          </a:p>
        </p:txBody>
      </p:sp>
    </p:spTree>
    <p:extLst>
      <p:ext uri="{BB962C8B-B14F-4D97-AF65-F5344CB8AC3E}">
        <p14:creationId xmlns:p14="http://schemas.microsoft.com/office/powerpoint/2010/main" val="325435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3498CAC8-68FE-4088-BE67-0AADEB6DDD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1123" y="897635"/>
            <a:ext cx="9274783" cy="4935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Site Plan Concepts: Alternatives 1 and 2</a:t>
            </a:r>
          </a:p>
        </p:txBody>
      </p:sp>
    </p:spTree>
    <p:extLst>
      <p:ext uri="{BB962C8B-B14F-4D97-AF65-F5344CB8AC3E}">
        <p14:creationId xmlns:p14="http://schemas.microsoft.com/office/powerpoint/2010/main" val="482318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Site Plan Concept: Alternative 1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F58E340-5C26-42FB-9DD8-C210E33B8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150" y="970876"/>
            <a:ext cx="6617603" cy="483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57D68-2158-48EB-9A6B-C7EE788610F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1320561"/>
            <a:ext cx="9144000" cy="108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Commonwealth of Massachusetts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FC62F4-2D7D-4BB1-BB77-BD78D3422ED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211491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500" dirty="0"/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Governor</a:t>
            </a: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Charles D. Baker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Lieutenant Governor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Karyn E.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Polito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Energy and Environmental Secretary 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Kathleen A.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Theoharides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Department of Conservation and Recreation Commissioner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Jim Montgomery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1F2BE6-1F2E-4CAC-85CB-023C4B35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88" y="270115"/>
            <a:ext cx="10382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16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Site Plan Concept: Alternative 2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81699C0-1A0F-44D4-B31D-02B6461B38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957" y="830822"/>
            <a:ext cx="6731589" cy="49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22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Site Plan Concepts: Aerial Views of Alternatives 1 and 2</a:t>
            </a:r>
          </a:p>
        </p:txBody>
      </p:sp>
      <p:pic>
        <p:nvPicPr>
          <p:cNvPr id="3" name="Picture 2" descr="A picture containing text, nature, shore&#10;&#10;Description automatically generated">
            <a:extLst>
              <a:ext uri="{FF2B5EF4-FFF2-40B4-BE49-F238E27FC236}">
                <a16:creationId xmlns:a16="http://schemas.microsoft.com/office/drawing/2014/main" id="{B57C237B-2CCC-4393-B71B-5F5005E14B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4" y="1606399"/>
            <a:ext cx="6099475" cy="353083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9BF7BFA-58FF-4874-8F20-9A5CE66D1D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375" y="1606399"/>
            <a:ext cx="5897626" cy="3530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B6B021-8C6C-4A3C-9074-089F6357A138}"/>
              </a:ext>
            </a:extLst>
          </p:cNvPr>
          <p:cNvSpPr txBox="1"/>
          <p:nvPr/>
        </p:nvSpPr>
        <p:spPr>
          <a:xfrm>
            <a:off x="123391" y="5106113"/>
            <a:ext cx="185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Alternative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DB721-0DCD-4F36-AC3E-7A8B614CE74E}"/>
              </a:ext>
            </a:extLst>
          </p:cNvPr>
          <p:cNvSpPr txBox="1"/>
          <p:nvPr/>
        </p:nvSpPr>
        <p:spPr>
          <a:xfrm>
            <a:off x="6294375" y="5137231"/>
            <a:ext cx="185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Alternative 2</a:t>
            </a:r>
          </a:p>
        </p:txBody>
      </p:sp>
    </p:spTree>
    <p:extLst>
      <p:ext uri="{BB962C8B-B14F-4D97-AF65-F5344CB8AC3E}">
        <p14:creationId xmlns:p14="http://schemas.microsoft.com/office/powerpoint/2010/main" val="124348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Site Plan Concepts: Perspective Views Looking South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6B021-8C6C-4A3C-9074-089F6357A138}"/>
              </a:ext>
            </a:extLst>
          </p:cNvPr>
          <p:cNvSpPr txBox="1"/>
          <p:nvPr/>
        </p:nvSpPr>
        <p:spPr>
          <a:xfrm>
            <a:off x="123391" y="4656573"/>
            <a:ext cx="185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Alternative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DB721-0DCD-4F36-AC3E-7A8B614CE74E}"/>
              </a:ext>
            </a:extLst>
          </p:cNvPr>
          <p:cNvSpPr txBox="1"/>
          <p:nvPr/>
        </p:nvSpPr>
        <p:spPr>
          <a:xfrm>
            <a:off x="6212183" y="4646890"/>
            <a:ext cx="185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Alternative 2</a:t>
            </a:r>
          </a:p>
        </p:txBody>
      </p:sp>
      <p:pic>
        <p:nvPicPr>
          <p:cNvPr id="4" name="Picture 3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069ABB3F-7888-4B38-B41A-3B467161D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9626"/>
            <a:ext cx="6094428" cy="2787264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D0EBC48-9C03-4E27-A430-D1CAC13AA1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183" y="1859626"/>
            <a:ext cx="5983243" cy="27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0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C3E82B25-485C-4D49-BAF9-0E8D9F4987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59626"/>
            <a:ext cx="6000108" cy="27366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Herter Center Adaptive Reuse: High School Rowing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Site Plan Concepts: Perspective Views Looking West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6B021-8C6C-4A3C-9074-089F6357A138}"/>
              </a:ext>
            </a:extLst>
          </p:cNvPr>
          <p:cNvSpPr txBox="1"/>
          <p:nvPr/>
        </p:nvSpPr>
        <p:spPr>
          <a:xfrm>
            <a:off x="186514" y="4596225"/>
            <a:ext cx="185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Alternative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DB721-0DCD-4F36-AC3E-7A8B614CE74E}"/>
              </a:ext>
            </a:extLst>
          </p:cNvPr>
          <p:cNvSpPr txBox="1"/>
          <p:nvPr/>
        </p:nvSpPr>
        <p:spPr>
          <a:xfrm>
            <a:off x="6191893" y="4596226"/>
            <a:ext cx="185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Alternative 2</a:t>
            </a:r>
          </a:p>
        </p:txBody>
      </p:sp>
      <p:pic>
        <p:nvPicPr>
          <p:cNvPr id="7" name="Picture 6" descr="Website&#10;&#10;Description automatically generated with low confidence">
            <a:extLst>
              <a:ext uri="{FF2B5EF4-FFF2-40B4-BE49-F238E27FC236}">
                <a16:creationId xmlns:a16="http://schemas.microsoft.com/office/drawing/2014/main" id="{23262D99-CA00-4F7F-BAEC-54F988F78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893" y="1859627"/>
            <a:ext cx="6005379" cy="27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93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8F95E971-0DD5-41CF-956D-1989916C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9" t="15664" r="26626" b="15664"/>
          <a:stretch/>
        </p:blipFill>
        <p:spPr>
          <a:xfrm>
            <a:off x="0" y="1012004"/>
            <a:ext cx="5743254" cy="4320278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Community Garden Consolidation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Community Gardens: Existing Conditions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0C8A5F-2A8A-489E-8EDF-6DA76C979DC3}"/>
              </a:ext>
            </a:extLst>
          </p:cNvPr>
          <p:cNvSpPr txBox="1"/>
          <p:nvPr/>
        </p:nvSpPr>
        <p:spPr>
          <a:xfrm>
            <a:off x="248158" y="5332283"/>
            <a:ext cx="5495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Upstream of Henderson Boathouse showing existing gardens and conflict points.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0875DE-D293-477F-A6B2-0F3624CAF8D6}"/>
              </a:ext>
            </a:extLst>
          </p:cNvPr>
          <p:cNvSpPr txBox="1"/>
          <p:nvPr/>
        </p:nvSpPr>
        <p:spPr>
          <a:xfrm>
            <a:off x="6037637" y="5332283"/>
            <a:ext cx="5743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Upstream of Amphitheater, showing existing gardens, blocked views and parking.</a:t>
            </a:r>
          </a:p>
        </p:txBody>
      </p:sp>
      <p:pic>
        <p:nvPicPr>
          <p:cNvPr id="20" name="Picture 19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33D05655-8FB1-40AD-B4B8-BAD95A87B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59" t="12727" r="19575" b="22720"/>
          <a:stretch/>
        </p:blipFill>
        <p:spPr>
          <a:xfrm>
            <a:off x="5951458" y="1012004"/>
            <a:ext cx="6240542" cy="43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5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Community Garden Consolidation 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Community Garden Consolidation: Concept Plans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509B1AD-BC52-44E6-BE9F-A4C878805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1" y="1119883"/>
            <a:ext cx="5839145" cy="4212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0C8A5F-2A8A-489E-8EDF-6DA76C979DC3}"/>
              </a:ext>
            </a:extLst>
          </p:cNvPr>
          <p:cNvSpPr txBox="1"/>
          <p:nvPr/>
        </p:nvSpPr>
        <p:spPr>
          <a:xfrm>
            <a:off x="248158" y="5332283"/>
            <a:ext cx="5135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Upstream of Henderson Boathouse showing expanded gardens and parking.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0875DE-D293-477F-A6B2-0F3624CAF8D6}"/>
              </a:ext>
            </a:extLst>
          </p:cNvPr>
          <p:cNvSpPr txBox="1"/>
          <p:nvPr/>
        </p:nvSpPr>
        <p:spPr>
          <a:xfrm>
            <a:off x="6037637" y="5332283"/>
            <a:ext cx="5253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Upstream of Amphitheater, showing expanded picnic/ event lawns.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304F117-8B23-4E82-B305-20ECCAFE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7637" y="1124712"/>
            <a:ext cx="6154363" cy="421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1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Park Concepts: Enlarged Plans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Proposed Plan with Park Areas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885FED-134B-45A3-AF5D-33634542B3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565" y="786384"/>
            <a:ext cx="10597037" cy="51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05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C4B63689-E020-4FBF-9FE8-1738C1DB5C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822960"/>
            <a:ext cx="9362430" cy="4693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Park Concepts: Enlarged Plans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West Area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76B388-9AAC-415C-9EDC-C92E71D9F732}"/>
              </a:ext>
            </a:extLst>
          </p:cNvPr>
          <p:cNvSpPr txBox="1"/>
          <p:nvPr/>
        </p:nvSpPr>
        <p:spPr>
          <a:xfrm>
            <a:off x="819583" y="3882622"/>
            <a:ext cx="3877323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Realigned Dr. Paul Dudley White Greenway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Reconfigured Parking Lots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Community Gardens with Gathering Space</a:t>
            </a:r>
          </a:p>
          <a:p>
            <a:pPr marL="228600" indent="-228600">
              <a:buFont typeface="+mj-lt"/>
              <a:buAutoNum type="arabicPeriod"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Fishing Dock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View Terraces</a:t>
            </a:r>
          </a:p>
          <a:p>
            <a:pPr marL="228600" indent="-228600">
              <a:buFont typeface="+mj-lt"/>
              <a:buAutoNum type="arabicPeriod"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Restored Woodland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Demolished Comfort Station (when Rowing relocated)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89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Park Concepts: Enlarged Plans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Central Area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1E320-7AD5-455B-A547-1DB40CB0728B}"/>
              </a:ext>
            </a:extLst>
          </p:cNvPr>
          <p:cNvSpPr txBox="1"/>
          <p:nvPr/>
        </p:nvSpPr>
        <p:spPr>
          <a:xfrm>
            <a:off x="9719733" y="1760071"/>
            <a:ext cx="2261111" cy="24929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Realigned Dr. Paul Dudley White Greenway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 Park Entry and Crosswalks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 Bridge Landing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Reconfigured Parking Lot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Expanded Special Event Picnic Lawn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View Terraces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 Lifeguard Station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Amphitheater Area Improvements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Moat Landscape Restoration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EE8B66E3-9CC2-4659-A590-384FF9A66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33" y="822961"/>
            <a:ext cx="9362430" cy="50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15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52C45-8F02-406D-80C3-D5C642344DD3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Lifeguard Station: Existing Conditions</a:t>
            </a:r>
          </a:p>
        </p:txBody>
      </p:sp>
      <p:pic>
        <p:nvPicPr>
          <p:cNvPr id="4" name="Picture 3" descr="A picture containing text, grass, tree, outdoor&#10;&#10;Description automatically generated">
            <a:extLst>
              <a:ext uri="{FF2B5EF4-FFF2-40B4-BE49-F238E27FC236}">
                <a16:creationId xmlns:a16="http://schemas.microsoft.com/office/drawing/2014/main" id="{DE8DAC76-CADF-448D-8796-2830B5A9D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83" y="807509"/>
            <a:ext cx="6659028" cy="3450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8866AF-70EA-49A4-8F38-4EF2A4B435D3}"/>
              </a:ext>
            </a:extLst>
          </p:cNvPr>
          <p:cNvSpPr txBox="1"/>
          <p:nvPr/>
        </p:nvSpPr>
        <p:spPr>
          <a:xfrm>
            <a:off x="544883" y="4257525"/>
            <a:ext cx="6659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Existing lifeguard break rooms and storage are housed in two temporary sheds.</a:t>
            </a:r>
          </a:p>
        </p:txBody>
      </p:sp>
    </p:spTree>
    <p:extLst>
      <p:ext uri="{BB962C8B-B14F-4D97-AF65-F5344CB8AC3E}">
        <p14:creationId xmlns:p14="http://schemas.microsoft.com/office/powerpoint/2010/main" val="280439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C1DB-5152-43CA-BC0F-FD9DA361E389}"/>
              </a:ext>
            </a:extLst>
          </p:cNvPr>
          <p:cNvSpPr txBox="1">
            <a:spLocks/>
          </p:cNvSpPr>
          <p:nvPr/>
        </p:nvSpPr>
        <p:spPr>
          <a:xfrm>
            <a:off x="593785" y="983351"/>
            <a:ext cx="10688128" cy="822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Meeting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1E179-8B79-4AAE-8174-BC629988FD0A}"/>
              </a:ext>
            </a:extLst>
          </p:cNvPr>
          <p:cNvSpPr txBox="1">
            <a:spLocks/>
          </p:cNvSpPr>
          <p:nvPr/>
        </p:nvSpPr>
        <p:spPr>
          <a:xfrm>
            <a:off x="593785" y="1911890"/>
            <a:ext cx="10688128" cy="42650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Our speakers will go through the presentation, asking everyone else to be muted.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You will have the opportunity to submit comments over the course of the next two weeks at </a:t>
            </a:r>
            <a:b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DCR Public Comments:​ </a:t>
            </a:r>
          </a:p>
          <a:p>
            <a:pPr marL="914400" indent="0">
              <a:spcAft>
                <a:spcPts val="600"/>
              </a:spcAft>
              <a:buNone/>
            </a:pPr>
            <a:r>
              <a:rPr lang="en-US" sz="3200" i="1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https://www.mass.gov/forms/dcr-public-comments</a:t>
            </a:r>
            <a:endParaRPr lang="en-US" sz="3200" baseline="30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Two ways to ask questions during the meeting.</a:t>
            </a:r>
          </a:p>
          <a:p>
            <a:pPr marL="914400" lvl="3"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Raise your hand Zoom function</a:t>
            </a:r>
          </a:p>
          <a:p>
            <a:pPr marL="914400" lvl="3"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Use the chat function</a:t>
            </a:r>
          </a:p>
          <a:p>
            <a:pPr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Tonight's meeting will be recorded. </a:t>
            </a:r>
          </a:p>
          <a:p>
            <a:pPr marL="914400" lvl="3">
              <a:lnSpc>
                <a:spcPct val="110000"/>
              </a:lnSpc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recording and slide deck will be available shortly after the meeting at:</a:t>
            </a:r>
          </a:p>
          <a:p>
            <a:pPr marL="914400" lvl="3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3200" i="1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www.mass.gov/dcr/past-public-meetings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 descr="DCRLogo_horiz.PNG">
            <a:extLst>
              <a:ext uri="{FF2B5EF4-FFF2-40B4-BE49-F238E27FC236}">
                <a16:creationId xmlns:a16="http://schemas.microsoft.com/office/drawing/2014/main" id="{6A10CD08-597F-45DA-8CD8-1F231E04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7" y="157245"/>
            <a:ext cx="4433976" cy="74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34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087716-0906-460E-AA6D-48D3EB3F54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6555" y="1188720"/>
            <a:ext cx="9172594" cy="473598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Park Concepts: Enlarged Plans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Lifeguard Station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9E2539-54B8-4887-918B-9546533C1810}"/>
              </a:ext>
            </a:extLst>
          </p:cNvPr>
          <p:cNvSpPr/>
          <p:nvPr/>
        </p:nvSpPr>
        <p:spPr>
          <a:xfrm>
            <a:off x="9129486" y="2495550"/>
            <a:ext cx="1300389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aseline="-25000" dirty="0">
                <a:solidFill>
                  <a:schemeClr val="tx1"/>
                </a:solidFill>
              </a:rPr>
              <a:t>Existing Comfort Station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4D2D6C-582B-4A3D-B22C-2CEA2B510DFE}"/>
              </a:ext>
            </a:extLst>
          </p:cNvPr>
          <p:cNvSpPr/>
          <p:nvPr/>
        </p:nvSpPr>
        <p:spPr>
          <a:xfrm>
            <a:off x="5844420" y="2636762"/>
            <a:ext cx="1045028" cy="164011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75341-5285-4A6A-9CE6-E24B02CBE808}"/>
              </a:ext>
            </a:extLst>
          </p:cNvPr>
          <p:cNvSpPr/>
          <p:nvPr/>
        </p:nvSpPr>
        <p:spPr>
          <a:xfrm>
            <a:off x="5716739" y="3918856"/>
            <a:ext cx="1300389" cy="44661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aseline="-25000" dirty="0">
                <a:solidFill>
                  <a:schemeClr val="tx1"/>
                </a:solidFill>
              </a:rPr>
              <a:t>Size comparison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7B71378-804C-4256-BEEE-F95F182EF7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955" y="1183390"/>
            <a:ext cx="4648086" cy="47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ECBCF5-791B-4ECF-B3CC-3A96F698A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88" y="822960"/>
            <a:ext cx="9362430" cy="51534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Park Concepts: Enlarged Plans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East Area: East Lawn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C5D93-1792-4FDF-9C1A-335C2921EB75}"/>
              </a:ext>
            </a:extLst>
          </p:cNvPr>
          <p:cNvSpPr txBox="1"/>
          <p:nvPr/>
        </p:nvSpPr>
        <p:spPr>
          <a:xfrm>
            <a:off x="7850975" y="3255623"/>
            <a:ext cx="256060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Realigned Dr. Paul Dudley White Greenway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 Crosswalk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Reconfigured Parking Lots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Herter Center Adaptive Reuse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Renovated Event Lawn</a:t>
            </a:r>
          </a:p>
        </p:txBody>
      </p:sp>
    </p:spTree>
    <p:extLst>
      <p:ext uri="{BB962C8B-B14F-4D97-AF65-F5344CB8AC3E}">
        <p14:creationId xmlns:p14="http://schemas.microsoft.com/office/powerpoint/2010/main" val="1354015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8FFF6DB-286E-418C-B924-20C3838F8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625" y="822960"/>
            <a:ext cx="9362430" cy="494631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3E1D5F-4A16-4DC1-843E-AD00BD2CE8E4}"/>
              </a:ext>
            </a:extLst>
          </p:cNvPr>
          <p:cNvSpPr/>
          <p:nvPr/>
        </p:nvSpPr>
        <p:spPr>
          <a:xfrm>
            <a:off x="10263883" y="5712431"/>
            <a:ext cx="493160" cy="133565"/>
          </a:xfrm>
          <a:custGeom>
            <a:avLst/>
            <a:gdLst>
              <a:gd name="connsiteX0" fmla="*/ 462337 w 493160"/>
              <a:gd name="connsiteY0" fmla="*/ 133565 h 133565"/>
              <a:gd name="connsiteX1" fmla="*/ 41097 w 493160"/>
              <a:gd name="connsiteY1" fmla="*/ 133565 h 133565"/>
              <a:gd name="connsiteX2" fmla="*/ 0 w 493160"/>
              <a:gd name="connsiteY2" fmla="*/ 41097 h 133565"/>
              <a:gd name="connsiteX3" fmla="*/ 493160 w 493160"/>
              <a:gd name="connsiteY3" fmla="*/ 0 h 133565"/>
              <a:gd name="connsiteX4" fmla="*/ 462337 w 493160"/>
              <a:gd name="connsiteY4" fmla="*/ 133565 h 1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60" h="133565">
                <a:moveTo>
                  <a:pt x="462337" y="133565"/>
                </a:moveTo>
                <a:lnTo>
                  <a:pt x="41097" y="133565"/>
                </a:lnTo>
                <a:lnTo>
                  <a:pt x="0" y="41097"/>
                </a:lnTo>
                <a:lnTo>
                  <a:pt x="493160" y="0"/>
                </a:lnTo>
                <a:lnTo>
                  <a:pt x="462337" y="133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Park Concepts: Enlarged Plans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East Area: East Meadow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EEAB8-D7D3-494B-9315-D4CDA5D6A9B4}"/>
              </a:ext>
            </a:extLst>
          </p:cNvPr>
          <p:cNvSpPr txBox="1"/>
          <p:nvPr/>
        </p:nvSpPr>
        <p:spPr>
          <a:xfrm>
            <a:off x="8902777" y="1152001"/>
            <a:ext cx="264575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Realigned Dr. Paul Dudley White Greenway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 Crosswalks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Reconfigured Parking Lot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 Paths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Renovated Lawns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 Pollinator Meadow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View Terraces</a:t>
            </a:r>
          </a:p>
        </p:txBody>
      </p:sp>
    </p:spTree>
    <p:extLst>
      <p:ext uri="{BB962C8B-B14F-4D97-AF65-F5344CB8AC3E}">
        <p14:creationId xmlns:p14="http://schemas.microsoft.com/office/powerpoint/2010/main" val="329598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a path with a bench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1430D1A-247B-4D8A-A4C0-C171BAE5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741" y="830821"/>
            <a:ext cx="3564209" cy="5038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0453D-CB8F-48F4-AAB6-57DF42CBBA88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Review of Concept Proposals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67D25-0DB7-41D7-B878-018DDD5160C5}"/>
              </a:ext>
            </a:extLst>
          </p:cNvPr>
          <p:cNvSpPr txBox="1"/>
          <p:nvPr/>
        </p:nvSpPr>
        <p:spPr>
          <a:xfrm>
            <a:off x="491764" y="369156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Discussion and Feedback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4F1A0-C91B-45E3-821C-EFFC83C55660}"/>
              </a:ext>
            </a:extLst>
          </p:cNvPr>
          <p:cNvSpPr txBox="1"/>
          <p:nvPr/>
        </p:nvSpPr>
        <p:spPr>
          <a:xfrm>
            <a:off x="491764" y="988523"/>
            <a:ext cx="7149738" cy="5150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Concepts for Review and Comment:</a:t>
            </a:r>
          </a:p>
          <a:p>
            <a:pPr marR="0" lvl="0">
              <a:spcBef>
                <a:spcPts val="0"/>
              </a:spcBef>
              <a:spcAft>
                <a:spcPts val="400"/>
              </a:spcAft>
            </a:pPr>
            <a:endParaRPr lang="en-US" sz="1400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</a:pP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1. Vehicular Circulation</a:t>
            </a: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: </a:t>
            </a: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SFR Road Diet </a:t>
            </a:r>
          </a:p>
          <a:p>
            <a:pPr marL="12573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SFR Crosswalk Locations</a:t>
            </a:r>
          </a:p>
          <a:p>
            <a:pPr marL="12573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Proposed Road Diet</a:t>
            </a:r>
          </a:p>
          <a:p>
            <a:pPr marL="12573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Eliot Bridge Approach Intersection</a:t>
            </a:r>
          </a:p>
          <a:p>
            <a:pPr lvl="2">
              <a:spcAft>
                <a:spcPts val="400"/>
              </a:spcAft>
            </a:pPr>
            <a:endParaRPr lang="en-US" sz="1400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400"/>
              </a:spcAft>
            </a:pP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2. Herter Center Adaptive Reuse: High School Rowing </a:t>
            </a:r>
          </a:p>
          <a:p>
            <a:pPr marL="12573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Alt. 1: North-South Boathouse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Alt. 2: East-West Boathouses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400"/>
              </a:spcAft>
            </a:pP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3. Garden Consolidation</a:t>
            </a:r>
          </a:p>
          <a:p>
            <a:pPr>
              <a:spcAft>
                <a:spcPts val="400"/>
              </a:spcAft>
            </a:pPr>
            <a:endParaRPr lang="en-US" sz="2000" b="1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4. Park Concepts: Enlarged Plans</a:t>
            </a:r>
          </a:p>
          <a:p>
            <a:pPr>
              <a:spcAft>
                <a:spcPts val="400"/>
              </a:spcAft>
            </a:pPr>
            <a:endParaRPr lang="en-US" sz="2000" b="1" dirty="0"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72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A483FD-B167-4E10-A7F1-8D8B45A80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2"/>
          <a:stretch/>
        </p:blipFill>
        <p:spPr>
          <a:xfrm>
            <a:off x="470517" y="954662"/>
            <a:ext cx="3211526" cy="4943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Master Plan Schedule and Next 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FC788-A6CD-4C70-8885-B6EB88740A0B}"/>
              </a:ext>
            </a:extLst>
          </p:cNvPr>
          <p:cNvSpPr txBox="1"/>
          <p:nvPr/>
        </p:nvSpPr>
        <p:spPr>
          <a:xfrm>
            <a:off x="4696906" y="591281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Schedule and Next Steps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5FFEA231-EC63-405C-A8B1-C44533B52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812218"/>
              </p:ext>
            </p:extLst>
          </p:nvPr>
        </p:nvGraphicFramePr>
        <p:xfrm>
          <a:off x="5054862" y="960120"/>
          <a:ext cx="5613138" cy="493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75290">
                  <a:extLst>
                    <a:ext uri="{9D8B030D-6E8A-4147-A177-3AD203B41FA5}">
                      <a16:colId xmlns:a16="http://schemas.microsoft.com/office/drawing/2014/main" val="95276351"/>
                    </a:ext>
                  </a:extLst>
                </a:gridCol>
                <a:gridCol w="2337848">
                  <a:extLst>
                    <a:ext uri="{9D8B030D-6E8A-4147-A177-3AD203B41FA5}">
                      <a16:colId xmlns:a16="http://schemas.microsoft.com/office/drawing/2014/main" val="3734437989"/>
                    </a:ext>
                  </a:extLst>
                </a:gridCol>
              </a:tblGrid>
              <a:tr h="294384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Phase 1: Site Inventory and Analysis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639998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Segoe UI Semilight" panose="020B0402040204020203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1. Site Walks w/ DCR Project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1/22, 2/26, 5/10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279740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Segoe UI Semilight" panose="020B0402040204020203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2. Information Gathering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Spring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731482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3. Working Group Meeting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3/31/2021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499926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4. Stakeholder Meeting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5/18/2021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873510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5. Public Meeting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6/10/2021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4373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en-US" sz="6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329344"/>
                  </a:ext>
                </a:extLst>
              </a:tr>
              <a:tr h="294384"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Phase 2: Master Plan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089895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1. Concept Sketches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Summer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77903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2. Legislator Review of Concepts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9/13/2021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176430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3. Working Group Meeting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9/15/2021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120276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4. Stakeholder Meeting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9/23/2021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083044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5. Public Meeting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9/29/2021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922165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6. Final Master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December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16024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en-US" sz="6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34083"/>
                  </a:ext>
                </a:extLst>
              </a:tr>
              <a:tr h="294384"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Phase 3: Landscape Management Plan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172062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1. LMP Submittal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January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94650"/>
                  </a:ext>
                </a:extLst>
              </a:tr>
            </a:tbl>
          </a:graphicData>
        </a:graphic>
      </p:graphicFrame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E3F310-8AF9-4C92-B29A-44481F3C4C01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9303657" y="4110626"/>
            <a:ext cx="1659618" cy="543622"/>
          </a:xfrm>
          <a:prstGeom prst="straightConnector1">
            <a:avLst/>
          </a:prstGeom>
          <a:ln w="34925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CD1739-02E5-49F1-9995-E495AE8F7ABF}"/>
              </a:ext>
            </a:extLst>
          </p:cNvPr>
          <p:cNvSpPr txBox="1"/>
          <p:nvPr/>
        </p:nvSpPr>
        <p:spPr>
          <a:xfrm>
            <a:off x="10963275" y="3787460"/>
            <a:ext cx="101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We are </a:t>
            </a:r>
          </a:p>
          <a:p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here!</a:t>
            </a:r>
          </a:p>
        </p:txBody>
      </p:sp>
    </p:spTree>
    <p:extLst>
      <p:ext uri="{BB962C8B-B14F-4D97-AF65-F5344CB8AC3E}">
        <p14:creationId xmlns:p14="http://schemas.microsoft.com/office/powerpoint/2010/main" val="563144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C1DB-5152-43CA-BC0F-FD9DA361E389}"/>
              </a:ext>
            </a:extLst>
          </p:cNvPr>
          <p:cNvSpPr txBox="1">
            <a:spLocks/>
          </p:cNvSpPr>
          <p:nvPr/>
        </p:nvSpPr>
        <p:spPr>
          <a:xfrm>
            <a:off x="593785" y="983351"/>
            <a:ext cx="10688128" cy="822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Additional Information &amp; 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1E179-8B79-4AAE-8174-BC629988FD0A}"/>
              </a:ext>
            </a:extLst>
          </p:cNvPr>
          <p:cNvSpPr txBox="1">
            <a:spLocks/>
          </p:cNvSpPr>
          <p:nvPr/>
        </p:nvSpPr>
        <p:spPr>
          <a:xfrm>
            <a:off x="593785" y="1911890"/>
            <a:ext cx="10688128" cy="42650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Our speakers will go through the presentation, asking everyone else to be muted.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You will have the opportunity to submit comments over the course of the next two weeks at </a:t>
            </a:r>
            <a:b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DCR Public Comments:​ </a:t>
            </a:r>
          </a:p>
          <a:p>
            <a:pPr marL="914400" indent="0">
              <a:spcAft>
                <a:spcPts val="600"/>
              </a:spcAft>
              <a:buNone/>
            </a:pPr>
            <a:r>
              <a:rPr lang="en-US" sz="3200" i="1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https://www.mass.gov/forms/dcr-public-comments</a:t>
            </a:r>
            <a:endParaRPr lang="en-US" sz="3200" baseline="30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Two ways to ask questions during the meeting.</a:t>
            </a:r>
          </a:p>
          <a:p>
            <a:pPr marL="914400" lvl="3"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Raise your hand Zoom function</a:t>
            </a:r>
          </a:p>
          <a:p>
            <a:pPr marL="914400" lvl="3"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Use the chat function</a:t>
            </a:r>
          </a:p>
          <a:p>
            <a:pPr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Tonight's meeting will be recorded. </a:t>
            </a:r>
          </a:p>
          <a:p>
            <a:pPr marL="914400" lvl="3">
              <a:lnSpc>
                <a:spcPct val="110000"/>
              </a:lnSpc>
              <a:spcAft>
                <a:spcPts val="600"/>
              </a:spcAft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recording and slide deck will be available shortly after the meeting at:</a:t>
            </a:r>
          </a:p>
          <a:p>
            <a:pPr marL="914400" lvl="3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3200" i="1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www.mass.gov/dcr/past-public-meetings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 descr="DCRLogo_horiz.PNG">
            <a:extLst>
              <a:ext uri="{FF2B5EF4-FFF2-40B4-BE49-F238E27FC236}">
                <a16:creationId xmlns:a16="http://schemas.microsoft.com/office/drawing/2014/main" id="{6A10CD08-597F-45DA-8CD8-1F231E04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7" y="157245"/>
            <a:ext cx="4433976" cy="74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00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A8EAF0CC-6C49-4F29-82E3-7286B5B41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9902" y="1253765"/>
            <a:ext cx="7029254" cy="4449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744718" y="345824"/>
            <a:ext cx="95776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Thank you!</a:t>
            </a:r>
          </a:p>
          <a:p>
            <a:endParaRPr 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FC788-A6CD-4C70-8885-B6EB88740A0B}"/>
              </a:ext>
            </a:extLst>
          </p:cNvPr>
          <p:cNvSpPr txBox="1"/>
          <p:nvPr/>
        </p:nvSpPr>
        <p:spPr>
          <a:xfrm>
            <a:off x="4744040" y="5868295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Review of Concept Proposals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</p:spTree>
    <p:extLst>
      <p:ext uri="{BB962C8B-B14F-4D97-AF65-F5344CB8AC3E}">
        <p14:creationId xmlns:p14="http://schemas.microsoft.com/office/powerpoint/2010/main" val="367137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C1DB-5152-43CA-BC0F-FD9DA361E389}"/>
              </a:ext>
            </a:extLst>
          </p:cNvPr>
          <p:cNvSpPr txBox="1">
            <a:spLocks/>
          </p:cNvSpPr>
          <p:nvPr/>
        </p:nvSpPr>
        <p:spPr>
          <a:xfrm>
            <a:off x="593785" y="983351"/>
            <a:ext cx="10688128" cy="822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DCR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1E179-8B79-4AAE-8174-BC629988FD0A}"/>
              </a:ext>
            </a:extLst>
          </p:cNvPr>
          <p:cNvSpPr txBox="1">
            <a:spLocks/>
          </p:cNvSpPr>
          <p:nvPr/>
        </p:nvSpPr>
        <p:spPr>
          <a:xfrm>
            <a:off x="593785" y="1911890"/>
            <a:ext cx="5990863" cy="4265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To protect, promote and enhance </a:t>
            </a:r>
            <a:b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32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our common wealth of natural, cultural and recreational resources for the well-being of all.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 descr="DCRLogo_horiz.PNG">
            <a:extLst>
              <a:ext uri="{FF2B5EF4-FFF2-40B4-BE49-F238E27FC236}">
                <a16:creationId xmlns:a16="http://schemas.microsoft.com/office/drawing/2014/main" id="{6A10CD08-597F-45DA-8CD8-1F231E04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7" y="157245"/>
            <a:ext cx="4433976" cy="741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920BB-9C45-485C-A209-4F76001594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360" y="1252728"/>
            <a:ext cx="4540330" cy="42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810705" y="360592"/>
            <a:ext cx="1005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604862-2D36-4250-BF1F-3D13D6DAE79B}"/>
              </a:ext>
            </a:extLst>
          </p:cNvPr>
          <p:cNvSpPr txBox="1"/>
          <p:nvPr/>
        </p:nvSpPr>
        <p:spPr>
          <a:xfrm>
            <a:off x="810705" y="1196614"/>
            <a:ext cx="652354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Re-Introductions</a:t>
            </a:r>
            <a:endParaRPr lang="en-US" sz="2000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Purpose of the Meeting</a:t>
            </a: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Concepts for Review and Comment:</a:t>
            </a:r>
            <a:endParaRPr lang="en-US" sz="2000" dirty="0"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lvl="1">
              <a:spcAft>
                <a:spcPts val="400"/>
              </a:spcAft>
            </a:pP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Vehicular Circulation</a:t>
            </a: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: </a:t>
            </a: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SFR Road Diet </a:t>
            </a:r>
          </a:p>
          <a:p>
            <a:pPr marL="1257300" lvl="2" indent="-3429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SFR Crosswalk Locations</a:t>
            </a:r>
          </a:p>
          <a:p>
            <a:pPr marL="1257300" lvl="2" indent="-3429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Proposed Road Diet</a:t>
            </a:r>
          </a:p>
          <a:p>
            <a:pPr marL="1257300" lvl="2" indent="-3429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Eliot Bridge Approach Intersection </a:t>
            </a:r>
          </a:p>
          <a:p>
            <a:pPr lvl="1">
              <a:spcAft>
                <a:spcPts val="400"/>
              </a:spcAft>
            </a:pP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Herter Center Adaptive Reuse: High School Rowing</a:t>
            </a:r>
          </a:p>
          <a:p>
            <a:pPr lvl="1">
              <a:spcAft>
                <a:spcPts val="400"/>
              </a:spcAft>
            </a:pPr>
            <a:r>
              <a:rPr lang="en-US" sz="2000" b="1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Community Garden Consolidation</a:t>
            </a:r>
          </a:p>
          <a:p>
            <a:pPr lvl="1">
              <a:spcAft>
                <a:spcPts val="400"/>
              </a:spcAft>
            </a:pPr>
            <a:r>
              <a:rPr lang="en-US" sz="20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Park Concepts: Enlarged Plans</a:t>
            </a: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+mj-lt"/>
              <a:buAutoNum type="arabicPeriod" startAt="4"/>
            </a:pPr>
            <a:r>
              <a:rPr lang="en-US" sz="20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Discussion and Feedback</a:t>
            </a:r>
            <a:endParaRPr lang="en-US" sz="2000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400"/>
              </a:spcAft>
              <a:buFont typeface="+mj-lt"/>
              <a:buAutoNum type="arabicPeriod" startAt="4"/>
            </a:pPr>
            <a:r>
              <a:rPr lang="en-US" sz="20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Master Plan Schedule and Next Steps</a:t>
            </a:r>
            <a:endParaRPr lang="en-US" sz="2000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endParaRPr lang="en-US" b="1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0D888-7687-428E-B3ED-80CE8A2B2CB3}"/>
              </a:ext>
            </a:extLst>
          </p:cNvPr>
          <p:cNvSpPr txBox="1"/>
          <p:nvPr/>
        </p:nvSpPr>
        <p:spPr>
          <a:xfrm>
            <a:off x="4744040" y="5868295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Review of Concept Proposals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pic>
        <p:nvPicPr>
          <p:cNvPr id="4" name="Picture 3" descr="A picture containing grass, tree, outdoor, park&#10;&#10;Description automatically generated">
            <a:extLst>
              <a:ext uri="{FF2B5EF4-FFF2-40B4-BE49-F238E27FC236}">
                <a16:creationId xmlns:a16="http://schemas.microsoft.com/office/drawing/2014/main" id="{BCB22120-8738-4E55-BDD1-8F87F122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390" y="361363"/>
            <a:ext cx="3140556" cy="54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3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810705" y="360592"/>
            <a:ext cx="1005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Purpose of the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F9B45-6A0B-4EDD-9196-E778D37A956F}"/>
              </a:ext>
            </a:extLst>
          </p:cNvPr>
          <p:cNvSpPr txBox="1"/>
          <p:nvPr/>
        </p:nvSpPr>
        <p:spPr>
          <a:xfrm>
            <a:off x="810705" y="2511418"/>
            <a:ext cx="1066407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Public Access and Circulation:  Provide accessible, safe, and efficient circulation to and within the park.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Programming: Propose vital programs for Herter Park signature facilities.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Visitor Experience: Improve views, wayfinding, interpretive signage.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1F672-0ED7-49B3-81E1-B8AECC4D7C1C}"/>
              </a:ext>
            </a:extLst>
          </p:cNvPr>
          <p:cNvSpPr txBox="1"/>
          <p:nvPr/>
        </p:nvSpPr>
        <p:spPr>
          <a:xfrm>
            <a:off x="810705" y="1352126"/>
            <a:ext cx="10295659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400"/>
              </a:spcAft>
            </a:pPr>
            <a:r>
              <a:rPr lang="en-US" sz="2400" b="1" i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Purpose of the meeting is to solicit your feedback on some visionary concepts to achieve project goals, including: </a:t>
            </a:r>
            <a:endParaRPr lang="en-US" sz="2400" b="1" i="1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endParaRPr lang="en-US" b="1" dirty="0">
              <a:effectLst/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67E84-5D72-4002-9C7E-C5F9ADF8F839}"/>
              </a:ext>
            </a:extLst>
          </p:cNvPr>
          <p:cNvSpPr txBox="1"/>
          <p:nvPr/>
        </p:nvSpPr>
        <p:spPr>
          <a:xfrm>
            <a:off x="4744040" y="5868295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Review of Concept Proposals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</p:spTree>
    <p:extLst>
      <p:ext uri="{BB962C8B-B14F-4D97-AF65-F5344CB8AC3E}">
        <p14:creationId xmlns:p14="http://schemas.microsoft.com/office/powerpoint/2010/main" val="141948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Existing Conditions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FC788-A6CD-4C70-8885-B6EB88740A0B}"/>
              </a:ext>
            </a:extLst>
          </p:cNvPr>
          <p:cNvSpPr txBox="1"/>
          <p:nvPr/>
        </p:nvSpPr>
        <p:spPr>
          <a:xfrm>
            <a:off x="4696906" y="588198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Vehicular Circulation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4C37B791-CDE3-4E88-AEB8-47AD854F7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692" y="914400"/>
            <a:ext cx="10598727" cy="47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1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Soldiers Field Road: Road Diet Concept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FC788-A6CD-4C70-8885-B6EB88740A0B}"/>
              </a:ext>
            </a:extLst>
          </p:cNvPr>
          <p:cNvSpPr txBox="1"/>
          <p:nvPr/>
        </p:nvSpPr>
        <p:spPr>
          <a:xfrm>
            <a:off x="4696906" y="588198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Vehicular Circulation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FADFEC7-666B-4401-9180-66C14311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52" y="914400"/>
            <a:ext cx="10597037" cy="48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C47C18B6-8672-4A21-AD21-5F0C21AB5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100" y="842805"/>
            <a:ext cx="9829800" cy="4946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83AEE-0A46-49D6-9E9E-B32D6ED8E0A0}"/>
              </a:ext>
            </a:extLst>
          </p:cNvPr>
          <p:cNvSpPr txBox="1"/>
          <p:nvPr/>
        </p:nvSpPr>
        <p:spPr>
          <a:xfrm>
            <a:off x="4705940" y="5878569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000" b="1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Vehicular Circulation</a:t>
            </a:r>
          </a:p>
          <a:p>
            <a:pPr algn="r"/>
            <a:r>
              <a:rPr lang="en-US" altLang="en-US" sz="2000" dirty="0">
                <a:latin typeface="Segoe UI Semilight" panose="020B0402040204020203" pitchFamily="34" charset="0"/>
                <a:ea typeface="ＭＳ Ｐゴシック" pitchFamily="34" charset="-128"/>
                <a:cs typeface="Segoe UI Semilight" panose="020B0402040204020203" pitchFamily="34" charset="0"/>
              </a:rPr>
              <a:t>Christian A. Herter Park Master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08731-C1A1-4026-B28B-454CDE1C89F4}"/>
              </a:ext>
            </a:extLst>
          </p:cNvPr>
          <p:cNvSpPr txBox="1"/>
          <p:nvPr/>
        </p:nvSpPr>
        <p:spPr>
          <a:xfrm>
            <a:off x="339364" y="360592"/>
            <a:ext cx="1052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Soldiers Field Road: 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2948394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2433</TotalTime>
  <Words>1322</Words>
  <Application>Microsoft Office PowerPoint</Application>
  <PresentationFormat>Widescreen</PresentationFormat>
  <Paragraphs>267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Segoe UI</vt:lpstr>
      <vt:lpstr>Segoe UI Semilight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Ginna (DCR)</dc:creator>
  <cp:lastModifiedBy>Cushing, Daniel (DCR)</cp:lastModifiedBy>
  <cp:revision>138</cp:revision>
  <cp:lastPrinted>2021-09-21T18:31:16Z</cp:lastPrinted>
  <dcterms:created xsi:type="dcterms:W3CDTF">2019-12-09T21:05:13Z</dcterms:created>
  <dcterms:modified xsi:type="dcterms:W3CDTF">2021-09-29T21:54:11Z</dcterms:modified>
</cp:coreProperties>
</file>