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38"/>
  </p:notesMasterIdLst>
  <p:sldIdLst>
    <p:sldId id="345" r:id="rId2"/>
    <p:sldId id="380" r:id="rId3"/>
    <p:sldId id="381" r:id="rId4"/>
    <p:sldId id="382" r:id="rId5"/>
    <p:sldId id="346" r:id="rId6"/>
    <p:sldId id="351" r:id="rId7"/>
    <p:sldId id="350" r:id="rId8"/>
    <p:sldId id="347" r:id="rId9"/>
    <p:sldId id="352" r:id="rId10"/>
    <p:sldId id="353" r:id="rId11"/>
    <p:sldId id="354" r:id="rId12"/>
    <p:sldId id="355" r:id="rId13"/>
    <p:sldId id="356" r:id="rId14"/>
    <p:sldId id="357" r:id="rId15"/>
    <p:sldId id="359" r:id="rId16"/>
    <p:sldId id="358" r:id="rId17"/>
    <p:sldId id="360" r:id="rId18"/>
    <p:sldId id="361" r:id="rId19"/>
    <p:sldId id="362" r:id="rId20"/>
    <p:sldId id="363" r:id="rId21"/>
    <p:sldId id="364" r:id="rId22"/>
    <p:sldId id="365" r:id="rId23"/>
    <p:sldId id="366" r:id="rId24"/>
    <p:sldId id="367" r:id="rId25"/>
    <p:sldId id="368" r:id="rId26"/>
    <p:sldId id="372" r:id="rId27"/>
    <p:sldId id="373" r:id="rId28"/>
    <p:sldId id="374" r:id="rId29"/>
    <p:sldId id="379" r:id="rId30"/>
    <p:sldId id="375" r:id="rId31"/>
    <p:sldId id="376" r:id="rId32"/>
    <p:sldId id="378" r:id="rId33"/>
    <p:sldId id="369" r:id="rId34"/>
    <p:sldId id="349" r:id="rId35"/>
    <p:sldId id="383" r:id="rId36"/>
    <p:sldId id="371" r:id="rId37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E1"/>
    <a:srgbClr val="9966FF"/>
    <a:srgbClr val="6666FF"/>
    <a:srgbClr val="990000"/>
    <a:srgbClr val="CC0000"/>
    <a:srgbClr val="FF9933"/>
    <a:srgbClr val="9999FF"/>
    <a:srgbClr val="669900"/>
    <a:srgbClr val="FFFFCC"/>
    <a:srgbClr val="0000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8" autoAdjust="0"/>
    <p:restoredTop sz="94685" autoAdjust="0"/>
  </p:normalViewPr>
  <p:slideViewPr>
    <p:cSldViewPr snapToGrid="0">
      <p:cViewPr varScale="1">
        <p:scale>
          <a:sx n="108" d="100"/>
          <a:sy n="108" d="100"/>
        </p:scale>
        <p:origin x="72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E9AE1219-E390-4F43-8212-DE49A8ED6719}" type="datetimeFigureOut">
              <a:rPr lang="en-US" smtClean="0"/>
              <a:t>9/29/2021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6" rIns="93172" bIns="4658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2" tIns="46586" rIns="93172" bIns="4658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40211C46-A297-4CC1-B6F5-5914045528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22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21A74-03FF-4A44-ADC0-6045FC8BFCC4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111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21A74-03FF-4A44-ADC0-6045FC8BFCC4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061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21A74-03FF-4A44-ADC0-6045FC8BFCC4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7594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21A74-03FF-4A44-ADC0-6045FC8BFCC4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3860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21A74-03FF-4A44-ADC0-6045FC8BFCC4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0740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21A74-03FF-4A44-ADC0-6045FC8BFCC4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7104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21A74-03FF-4A44-ADC0-6045FC8BFCC4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7783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21A74-03FF-4A44-ADC0-6045FC8BFCC4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5442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21A74-03FF-4A44-ADC0-6045FC8BFCC4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0258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21A74-03FF-4A44-ADC0-6045FC8BFCC4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8749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21A74-03FF-4A44-ADC0-6045FC8BFCC4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9732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211C46-A297-4CC1-B6F5-5914045528E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2791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21A74-03FF-4A44-ADC0-6045FC8BFCC4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9204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21A74-03FF-4A44-ADC0-6045FC8BFCC4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8934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21A74-03FF-4A44-ADC0-6045FC8BFCC4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0834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21A74-03FF-4A44-ADC0-6045FC8BFCC4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884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21A74-03FF-4A44-ADC0-6045FC8BFCC4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6080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21A74-03FF-4A44-ADC0-6045FC8BFCC4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4458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21A74-03FF-4A44-ADC0-6045FC8BFCC4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00446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21A74-03FF-4A44-ADC0-6045FC8BFCC4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64396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21A74-03FF-4A44-ADC0-6045FC8BFCC4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8815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21A74-03FF-4A44-ADC0-6045FC8BFCC4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0032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211C46-A297-4CC1-B6F5-5914045528E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35351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21A74-03FF-4A44-ADC0-6045FC8BFCC4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6927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21A74-03FF-4A44-ADC0-6045FC8BFCC4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52395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21A74-03FF-4A44-ADC0-6045FC8BFCC4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5491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211C46-A297-4CC1-B6F5-5914045528E6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29725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21A74-03FF-4A44-ADC0-6045FC8BFCC4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3556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21A74-03FF-4A44-ADC0-6045FC8BFCC4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1812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21A74-03FF-4A44-ADC0-6045FC8BFCC4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5963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21A74-03FF-4A44-ADC0-6045FC8BFCC4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9888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21A74-03FF-4A44-ADC0-6045FC8BFCC4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7577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21A74-03FF-4A44-ADC0-6045FC8BFCC4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6807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21A74-03FF-4A44-ADC0-6045FC8BFCC4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502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430ED-0AD3-415B-B771-79DDB1950BA8}" type="datetimeFigureOut">
              <a:rPr lang="en-US" smtClean="0"/>
              <a:t>9/29/2021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FE519-3AA3-4926-81B1-95B6272407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978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430ED-0AD3-415B-B771-79DDB1950BA8}" type="datetimeFigureOut">
              <a:rPr lang="en-US" smtClean="0"/>
              <a:t>9/29/2021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FE519-3AA3-4926-81B1-95B6272407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30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430ED-0AD3-415B-B771-79DDB1950BA8}" type="datetimeFigureOut">
              <a:rPr lang="en-US" smtClean="0"/>
              <a:t>9/29/2021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FE519-3AA3-4926-81B1-95B6272407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050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4B72F2F-12A0-4F75-9C76-86E874375E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8839" y="5886499"/>
            <a:ext cx="607369" cy="719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019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430ED-0AD3-415B-B771-79DDB1950BA8}" type="datetimeFigureOut">
              <a:rPr lang="en-US" smtClean="0"/>
              <a:t>9/29/2021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FE519-3AA3-4926-81B1-95B6272407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20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430ED-0AD3-415B-B771-79DDB1950BA8}" type="datetimeFigureOut">
              <a:rPr lang="en-US" smtClean="0"/>
              <a:t>9/29/2021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FE519-3AA3-4926-81B1-95B6272407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67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430ED-0AD3-415B-B771-79DDB1950BA8}" type="datetimeFigureOut">
              <a:rPr lang="en-US" smtClean="0"/>
              <a:t>9/29/2021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FE519-3AA3-4926-81B1-95B6272407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889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430ED-0AD3-415B-B771-79DDB1950BA8}" type="datetimeFigureOut">
              <a:rPr lang="en-US" smtClean="0"/>
              <a:t>9/29/2021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FE519-3AA3-4926-81B1-95B6272407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83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430ED-0AD3-415B-B771-79DDB1950BA8}" type="datetimeFigureOut">
              <a:rPr lang="en-US" smtClean="0"/>
              <a:t>9/29/2021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FE519-3AA3-4926-81B1-95B6272407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209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430ED-0AD3-415B-B771-79DDB1950BA8}" type="datetimeFigureOut">
              <a:rPr lang="en-US" smtClean="0"/>
              <a:t>9/29/2021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FE519-3AA3-4926-81B1-95B6272407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785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430ED-0AD3-415B-B771-79DDB1950BA8}" type="datetimeFigureOut">
              <a:rPr lang="en-US" smtClean="0"/>
              <a:t>9/29/2021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FE519-3AA3-4926-81B1-95B6272407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774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430ED-0AD3-415B-B771-79DDB1950BA8}" type="datetimeFigureOut">
              <a:rPr lang="en-US" smtClean="0"/>
              <a:t>9/29/2021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FE519-3AA3-4926-81B1-95B6272407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059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430ED-0AD3-415B-B771-79DDB1950BA8}" type="datetimeFigureOut">
              <a:rPr lang="en-US" smtClean="0"/>
              <a:t>9/29/2021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DFE519-3AA3-4926-81B1-95B6272407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054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ree, outdoor&#10;&#10;Description automatically generated">
            <a:extLst>
              <a:ext uri="{FF2B5EF4-FFF2-40B4-BE49-F238E27FC236}">
                <a16:creationId xmlns:a16="http://schemas.microsoft.com/office/drawing/2014/main" id="{A8EAF0CC-6C49-4F29-82E3-7286B5B4142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9902" y="1253765"/>
            <a:ext cx="7029254" cy="444945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2108731-C1A1-4026-B28B-454CDE1C89F4}"/>
              </a:ext>
            </a:extLst>
          </p:cNvPr>
          <p:cNvSpPr txBox="1"/>
          <p:nvPr/>
        </p:nvSpPr>
        <p:spPr>
          <a:xfrm>
            <a:off x="744718" y="345824"/>
            <a:ext cx="957763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Public Review of Concept Proposals</a:t>
            </a:r>
          </a:p>
          <a:p>
            <a:r>
              <a:rPr lang="en-US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September 29, 2021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FFC788-A6CD-4C70-8885-B6EB88740A0B}"/>
              </a:ext>
            </a:extLst>
          </p:cNvPr>
          <p:cNvSpPr txBox="1"/>
          <p:nvPr/>
        </p:nvSpPr>
        <p:spPr>
          <a:xfrm>
            <a:off x="4744040" y="5868295"/>
            <a:ext cx="6094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en-US" sz="2000" b="1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Review of Concept Proposals</a:t>
            </a:r>
          </a:p>
          <a:p>
            <a:pPr algn="r"/>
            <a:r>
              <a:rPr lang="en-US" altLang="en-US" sz="2000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Christian A. Herter Park Master Plan</a:t>
            </a:r>
          </a:p>
        </p:txBody>
      </p:sp>
    </p:spTree>
    <p:extLst>
      <p:ext uri="{BB962C8B-B14F-4D97-AF65-F5344CB8AC3E}">
        <p14:creationId xmlns:p14="http://schemas.microsoft.com/office/powerpoint/2010/main" val="2393233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, engineering drawing&#10;&#10;Description automatically generated">
            <a:extLst>
              <a:ext uri="{FF2B5EF4-FFF2-40B4-BE49-F238E27FC236}">
                <a16:creationId xmlns:a16="http://schemas.microsoft.com/office/drawing/2014/main" id="{3F1CADDB-D5ED-4B2C-B3A2-EB3227A78BC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3370" y="841248"/>
            <a:ext cx="9793224" cy="502503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2108731-C1A1-4026-B28B-454CDE1C89F4}"/>
              </a:ext>
            </a:extLst>
          </p:cNvPr>
          <p:cNvSpPr txBox="1"/>
          <p:nvPr/>
        </p:nvSpPr>
        <p:spPr>
          <a:xfrm>
            <a:off x="339364" y="360592"/>
            <a:ext cx="10527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Soldiers Field Road: Road Diet Concept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A3E1D5F-4A16-4DC1-843E-AD00BD2CE8E4}"/>
              </a:ext>
            </a:extLst>
          </p:cNvPr>
          <p:cNvSpPr/>
          <p:nvPr/>
        </p:nvSpPr>
        <p:spPr>
          <a:xfrm>
            <a:off x="10263883" y="5815597"/>
            <a:ext cx="493160" cy="133565"/>
          </a:xfrm>
          <a:custGeom>
            <a:avLst/>
            <a:gdLst>
              <a:gd name="connsiteX0" fmla="*/ 462337 w 493160"/>
              <a:gd name="connsiteY0" fmla="*/ 133565 h 133565"/>
              <a:gd name="connsiteX1" fmla="*/ 41097 w 493160"/>
              <a:gd name="connsiteY1" fmla="*/ 133565 h 133565"/>
              <a:gd name="connsiteX2" fmla="*/ 0 w 493160"/>
              <a:gd name="connsiteY2" fmla="*/ 41097 h 133565"/>
              <a:gd name="connsiteX3" fmla="*/ 493160 w 493160"/>
              <a:gd name="connsiteY3" fmla="*/ 0 h 133565"/>
              <a:gd name="connsiteX4" fmla="*/ 462337 w 493160"/>
              <a:gd name="connsiteY4" fmla="*/ 133565 h 133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3160" h="133565">
                <a:moveTo>
                  <a:pt x="462337" y="133565"/>
                </a:moveTo>
                <a:lnTo>
                  <a:pt x="41097" y="133565"/>
                </a:lnTo>
                <a:lnTo>
                  <a:pt x="0" y="41097"/>
                </a:lnTo>
                <a:lnTo>
                  <a:pt x="493160" y="0"/>
                </a:lnTo>
                <a:lnTo>
                  <a:pt x="462337" y="13356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A1A3D9-78A6-480A-A91F-E414762BF47F}"/>
              </a:ext>
            </a:extLst>
          </p:cNvPr>
          <p:cNvSpPr txBox="1"/>
          <p:nvPr/>
        </p:nvSpPr>
        <p:spPr>
          <a:xfrm>
            <a:off x="4724990" y="5878569"/>
            <a:ext cx="6094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en-US" sz="2000" b="1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Vehicular Circulation</a:t>
            </a:r>
          </a:p>
          <a:p>
            <a:pPr algn="r"/>
            <a:r>
              <a:rPr lang="en-US" altLang="en-US" sz="2000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Christian A. Herter Park Master Plan                         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5396C9-896A-452F-AB6B-A93114335492}"/>
              </a:ext>
            </a:extLst>
          </p:cNvPr>
          <p:cNvSpPr/>
          <p:nvPr/>
        </p:nvSpPr>
        <p:spPr>
          <a:xfrm>
            <a:off x="10361007" y="5736380"/>
            <a:ext cx="328921" cy="1488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340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2108731-C1A1-4026-B28B-454CDE1C89F4}"/>
              </a:ext>
            </a:extLst>
          </p:cNvPr>
          <p:cNvSpPr txBox="1"/>
          <p:nvPr/>
        </p:nvSpPr>
        <p:spPr>
          <a:xfrm>
            <a:off x="339364" y="360592"/>
            <a:ext cx="10527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Soldiers Field Road: Concept for Eliot Bridge Approach Intersection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FFC788-A6CD-4C70-8885-B6EB88740A0B}"/>
              </a:ext>
            </a:extLst>
          </p:cNvPr>
          <p:cNvSpPr txBox="1"/>
          <p:nvPr/>
        </p:nvSpPr>
        <p:spPr>
          <a:xfrm>
            <a:off x="4696906" y="5881988"/>
            <a:ext cx="6094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en-US" sz="2000" b="1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Vehicular Circulation</a:t>
            </a:r>
          </a:p>
          <a:p>
            <a:pPr algn="r"/>
            <a:r>
              <a:rPr lang="en-US" altLang="en-US" sz="2000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Christian A. Herter Park Master Plan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A3E1D5F-4A16-4DC1-843E-AD00BD2CE8E4}"/>
              </a:ext>
            </a:extLst>
          </p:cNvPr>
          <p:cNvSpPr/>
          <p:nvPr/>
        </p:nvSpPr>
        <p:spPr>
          <a:xfrm>
            <a:off x="10263883" y="5712431"/>
            <a:ext cx="493160" cy="133565"/>
          </a:xfrm>
          <a:custGeom>
            <a:avLst/>
            <a:gdLst>
              <a:gd name="connsiteX0" fmla="*/ 462337 w 493160"/>
              <a:gd name="connsiteY0" fmla="*/ 133565 h 133565"/>
              <a:gd name="connsiteX1" fmla="*/ 41097 w 493160"/>
              <a:gd name="connsiteY1" fmla="*/ 133565 h 133565"/>
              <a:gd name="connsiteX2" fmla="*/ 0 w 493160"/>
              <a:gd name="connsiteY2" fmla="*/ 41097 h 133565"/>
              <a:gd name="connsiteX3" fmla="*/ 493160 w 493160"/>
              <a:gd name="connsiteY3" fmla="*/ 0 h 133565"/>
              <a:gd name="connsiteX4" fmla="*/ 462337 w 493160"/>
              <a:gd name="connsiteY4" fmla="*/ 133565 h 133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3160" h="133565">
                <a:moveTo>
                  <a:pt x="462337" y="133565"/>
                </a:moveTo>
                <a:lnTo>
                  <a:pt x="41097" y="133565"/>
                </a:lnTo>
                <a:lnTo>
                  <a:pt x="0" y="41097"/>
                </a:lnTo>
                <a:lnTo>
                  <a:pt x="493160" y="0"/>
                </a:lnTo>
                <a:lnTo>
                  <a:pt x="462337" y="13356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EEF1F9E0-D395-4CA4-9B34-01F1747D1D4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4196" y="841248"/>
            <a:ext cx="9259547" cy="510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498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2108731-C1A1-4026-B28B-454CDE1C89F4}"/>
              </a:ext>
            </a:extLst>
          </p:cNvPr>
          <p:cNvSpPr txBox="1"/>
          <p:nvPr/>
        </p:nvSpPr>
        <p:spPr>
          <a:xfrm>
            <a:off x="339364" y="360592"/>
            <a:ext cx="10527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Herter Center: Existing Conditions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A3E1D5F-4A16-4DC1-843E-AD00BD2CE8E4}"/>
              </a:ext>
            </a:extLst>
          </p:cNvPr>
          <p:cNvSpPr/>
          <p:nvPr/>
        </p:nvSpPr>
        <p:spPr>
          <a:xfrm>
            <a:off x="10263883" y="5712431"/>
            <a:ext cx="493160" cy="133565"/>
          </a:xfrm>
          <a:custGeom>
            <a:avLst/>
            <a:gdLst>
              <a:gd name="connsiteX0" fmla="*/ 462337 w 493160"/>
              <a:gd name="connsiteY0" fmla="*/ 133565 h 133565"/>
              <a:gd name="connsiteX1" fmla="*/ 41097 w 493160"/>
              <a:gd name="connsiteY1" fmla="*/ 133565 h 133565"/>
              <a:gd name="connsiteX2" fmla="*/ 0 w 493160"/>
              <a:gd name="connsiteY2" fmla="*/ 41097 h 133565"/>
              <a:gd name="connsiteX3" fmla="*/ 493160 w 493160"/>
              <a:gd name="connsiteY3" fmla="*/ 0 h 133565"/>
              <a:gd name="connsiteX4" fmla="*/ 462337 w 493160"/>
              <a:gd name="connsiteY4" fmla="*/ 133565 h 133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3160" h="133565">
                <a:moveTo>
                  <a:pt x="462337" y="133565"/>
                </a:moveTo>
                <a:lnTo>
                  <a:pt x="41097" y="133565"/>
                </a:lnTo>
                <a:lnTo>
                  <a:pt x="0" y="41097"/>
                </a:lnTo>
                <a:lnTo>
                  <a:pt x="493160" y="0"/>
                </a:lnTo>
                <a:lnTo>
                  <a:pt x="462337" y="13356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 descr="Graphical user interface, application, PowerPoint&#10;&#10;Description automatically generated">
            <a:extLst>
              <a:ext uri="{FF2B5EF4-FFF2-40B4-BE49-F238E27FC236}">
                <a16:creationId xmlns:a16="http://schemas.microsoft.com/office/drawing/2014/main" id="{24C5449B-7E5A-4832-B7DD-B58CD711C57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1286" y="878442"/>
            <a:ext cx="10070113" cy="528984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20FA186-1EC5-47FA-A49B-E0293A47FFC9}"/>
              </a:ext>
            </a:extLst>
          </p:cNvPr>
          <p:cNvSpPr txBox="1"/>
          <p:nvPr/>
        </p:nvSpPr>
        <p:spPr>
          <a:xfrm>
            <a:off x="4696906" y="5912810"/>
            <a:ext cx="6094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en-US" sz="2000" b="1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Herter Center Adaptive Reuse: High School Rowing </a:t>
            </a:r>
          </a:p>
          <a:p>
            <a:pPr algn="r"/>
            <a:r>
              <a:rPr lang="en-US" altLang="en-US" sz="2000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Christian A. Herter Park Master Plan</a:t>
            </a:r>
          </a:p>
        </p:txBody>
      </p:sp>
    </p:spTree>
    <p:extLst>
      <p:ext uri="{BB962C8B-B14F-4D97-AF65-F5344CB8AC3E}">
        <p14:creationId xmlns:p14="http://schemas.microsoft.com/office/powerpoint/2010/main" val="4410030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2108731-C1A1-4026-B28B-454CDE1C89F4}"/>
              </a:ext>
            </a:extLst>
          </p:cNvPr>
          <p:cNvSpPr txBox="1"/>
          <p:nvPr/>
        </p:nvSpPr>
        <p:spPr>
          <a:xfrm>
            <a:off x="339364" y="360592"/>
            <a:ext cx="10527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Current Facility: Existing Conditions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A3E1D5F-4A16-4DC1-843E-AD00BD2CE8E4}"/>
              </a:ext>
            </a:extLst>
          </p:cNvPr>
          <p:cNvSpPr/>
          <p:nvPr/>
        </p:nvSpPr>
        <p:spPr>
          <a:xfrm>
            <a:off x="10263883" y="5712431"/>
            <a:ext cx="493160" cy="133565"/>
          </a:xfrm>
          <a:custGeom>
            <a:avLst/>
            <a:gdLst>
              <a:gd name="connsiteX0" fmla="*/ 462337 w 493160"/>
              <a:gd name="connsiteY0" fmla="*/ 133565 h 133565"/>
              <a:gd name="connsiteX1" fmla="*/ 41097 w 493160"/>
              <a:gd name="connsiteY1" fmla="*/ 133565 h 133565"/>
              <a:gd name="connsiteX2" fmla="*/ 0 w 493160"/>
              <a:gd name="connsiteY2" fmla="*/ 41097 h 133565"/>
              <a:gd name="connsiteX3" fmla="*/ 493160 w 493160"/>
              <a:gd name="connsiteY3" fmla="*/ 0 h 133565"/>
              <a:gd name="connsiteX4" fmla="*/ 462337 w 493160"/>
              <a:gd name="connsiteY4" fmla="*/ 133565 h 133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3160" h="133565">
                <a:moveTo>
                  <a:pt x="462337" y="133565"/>
                </a:moveTo>
                <a:lnTo>
                  <a:pt x="41097" y="133565"/>
                </a:lnTo>
                <a:lnTo>
                  <a:pt x="0" y="41097"/>
                </a:lnTo>
                <a:lnTo>
                  <a:pt x="493160" y="0"/>
                </a:lnTo>
                <a:lnTo>
                  <a:pt x="462337" y="13356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 descr="Graphical user interface, diagram&#10;&#10;Description automatically generated">
            <a:extLst>
              <a:ext uri="{FF2B5EF4-FFF2-40B4-BE49-F238E27FC236}">
                <a16:creationId xmlns:a16="http://schemas.microsoft.com/office/drawing/2014/main" id="{CA0991E7-AC44-4E7F-BAFA-3AA46AAFEE3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8554" y="912958"/>
            <a:ext cx="9960407" cy="5107699"/>
          </a:xfrm>
          <a:prstGeom prst="rect">
            <a:avLst/>
          </a:prstGeom>
        </p:spPr>
      </p:pic>
      <p:sp>
        <p:nvSpPr>
          <p:cNvPr id="4" name="Freeform: Shape 3">
            <a:extLst>
              <a:ext uri="{FF2B5EF4-FFF2-40B4-BE49-F238E27FC236}">
                <a16:creationId xmlns:a16="http://schemas.microsoft.com/office/drawing/2014/main" id="{62CE5E93-3A2C-402B-88DB-11885E3FFC88}"/>
              </a:ext>
            </a:extLst>
          </p:cNvPr>
          <p:cNvSpPr/>
          <p:nvPr/>
        </p:nvSpPr>
        <p:spPr>
          <a:xfrm>
            <a:off x="904125" y="760289"/>
            <a:ext cx="5352836" cy="287676"/>
          </a:xfrm>
          <a:custGeom>
            <a:avLst/>
            <a:gdLst>
              <a:gd name="connsiteX0" fmla="*/ 5352836 w 5352836"/>
              <a:gd name="connsiteY0" fmla="*/ 30823 h 287676"/>
              <a:gd name="connsiteX1" fmla="*/ 5352836 w 5352836"/>
              <a:gd name="connsiteY1" fmla="*/ 30823 h 287676"/>
              <a:gd name="connsiteX2" fmla="*/ 4551451 w 5352836"/>
              <a:gd name="connsiteY2" fmla="*/ 20548 h 287676"/>
              <a:gd name="connsiteX3" fmla="*/ 3986373 w 5352836"/>
              <a:gd name="connsiteY3" fmla="*/ 0 h 287676"/>
              <a:gd name="connsiteX4" fmla="*/ 3431568 w 5352836"/>
              <a:gd name="connsiteY4" fmla="*/ 41097 h 287676"/>
              <a:gd name="connsiteX5" fmla="*/ 2722651 w 5352836"/>
              <a:gd name="connsiteY5" fmla="*/ 10274 h 287676"/>
              <a:gd name="connsiteX6" fmla="*/ 1325366 w 5352836"/>
              <a:gd name="connsiteY6" fmla="*/ 30823 h 287676"/>
              <a:gd name="connsiteX7" fmla="*/ 852755 w 5352836"/>
              <a:gd name="connsiteY7" fmla="*/ 61645 h 287676"/>
              <a:gd name="connsiteX8" fmla="*/ 61645 w 5352836"/>
              <a:gd name="connsiteY8" fmla="*/ 82193 h 287676"/>
              <a:gd name="connsiteX9" fmla="*/ 61645 w 5352836"/>
              <a:gd name="connsiteY9" fmla="*/ 82193 h 287676"/>
              <a:gd name="connsiteX10" fmla="*/ 0 w 5352836"/>
              <a:gd name="connsiteY10" fmla="*/ 277402 h 287676"/>
              <a:gd name="connsiteX11" fmla="*/ 5178175 w 5352836"/>
              <a:gd name="connsiteY11" fmla="*/ 287676 h 287676"/>
              <a:gd name="connsiteX12" fmla="*/ 5352836 w 5352836"/>
              <a:gd name="connsiteY12" fmla="*/ 30823 h 28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352836" h="287676">
                <a:moveTo>
                  <a:pt x="5352836" y="30823"/>
                </a:moveTo>
                <a:lnTo>
                  <a:pt x="5352836" y="30823"/>
                </a:lnTo>
                <a:lnTo>
                  <a:pt x="4551451" y="20548"/>
                </a:lnTo>
                <a:cubicBezTo>
                  <a:pt x="4354421" y="16966"/>
                  <a:pt x="4180819" y="8454"/>
                  <a:pt x="3986373" y="0"/>
                </a:cubicBezTo>
                <a:cubicBezTo>
                  <a:pt x="3868218" y="11077"/>
                  <a:pt x="3571787" y="44179"/>
                  <a:pt x="3431568" y="41097"/>
                </a:cubicBezTo>
                <a:cubicBezTo>
                  <a:pt x="3195096" y="35900"/>
                  <a:pt x="2722651" y="10274"/>
                  <a:pt x="2722651" y="10274"/>
                </a:cubicBezTo>
                <a:lnTo>
                  <a:pt x="1325366" y="30823"/>
                </a:lnTo>
                <a:cubicBezTo>
                  <a:pt x="1098081" y="36235"/>
                  <a:pt x="1040690" y="51487"/>
                  <a:pt x="852755" y="61645"/>
                </a:cubicBezTo>
                <a:cubicBezTo>
                  <a:pt x="589438" y="75878"/>
                  <a:pt x="325232" y="82193"/>
                  <a:pt x="61645" y="82193"/>
                </a:cubicBezTo>
                <a:lnTo>
                  <a:pt x="61645" y="82193"/>
                </a:lnTo>
                <a:lnTo>
                  <a:pt x="0" y="277402"/>
                </a:lnTo>
                <a:lnTo>
                  <a:pt x="5178175" y="287676"/>
                </a:lnTo>
                <a:lnTo>
                  <a:pt x="5352836" y="3082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B710CF-62BA-4400-81FD-82940601CA85}"/>
              </a:ext>
            </a:extLst>
          </p:cNvPr>
          <p:cNvSpPr txBox="1"/>
          <p:nvPr/>
        </p:nvSpPr>
        <p:spPr>
          <a:xfrm>
            <a:off x="4696906" y="5912810"/>
            <a:ext cx="6094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en-US" sz="2000" b="1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Herter Center Adaptive Reuse: High School Rowing </a:t>
            </a:r>
          </a:p>
          <a:p>
            <a:pPr algn="r"/>
            <a:r>
              <a:rPr lang="en-US" altLang="en-US" sz="2000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Christian A. Herter Park Master Plan</a:t>
            </a:r>
          </a:p>
        </p:txBody>
      </p:sp>
    </p:spTree>
    <p:extLst>
      <p:ext uri="{BB962C8B-B14F-4D97-AF65-F5344CB8AC3E}">
        <p14:creationId xmlns:p14="http://schemas.microsoft.com/office/powerpoint/2010/main" val="13276135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2108731-C1A1-4026-B28B-454CDE1C89F4}"/>
              </a:ext>
            </a:extLst>
          </p:cNvPr>
          <p:cNvSpPr txBox="1"/>
          <p:nvPr/>
        </p:nvSpPr>
        <p:spPr>
          <a:xfrm>
            <a:off x="339364" y="360592"/>
            <a:ext cx="10527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Boat Storage Precedents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A3E1D5F-4A16-4DC1-843E-AD00BD2CE8E4}"/>
              </a:ext>
            </a:extLst>
          </p:cNvPr>
          <p:cNvSpPr/>
          <p:nvPr/>
        </p:nvSpPr>
        <p:spPr>
          <a:xfrm>
            <a:off x="10263883" y="5712431"/>
            <a:ext cx="493160" cy="133565"/>
          </a:xfrm>
          <a:custGeom>
            <a:avLst/>
            <a:gdLst>
              <a:gd name="connsiteX0" fmla="*/ 462337 w 493160"/>
              <a:gd name="connsiteY0" fmla="*/ 133565 h 133565"/>
              <a:gd name="connsiteX1" fmla="*/ 41097 w 493160"/>
              <a:gd name="connsiteY1" fmla="*/ 133565 h 133565"/>
              <a:gd name="connsiteX2" fmla="*/ 0 w 493160"/>
              <a:gd name="connsiteY2" fmla="*/ 41097 h 133565"/>
              <a:gd name="connsiteX3" fmla="*/ 493160 w 493160"/>
              <a:gd name="connsiteY3" fmla="*/ 0 h 133565"/>
              <a:gd name="connsiteX4" fmla="*/ 462337 w 493160"/>
              <a:gd name="connsiteY4" fmla="*/ 133565 h 133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3160" h="133565">
                <a:moveTo>
                  <a:pt x="462337" y="133565"/>
                </a:moveTo>
                <a:lnTo>
                  <a:pt x="41097" y="133565"/>
                </a:lnTo>
                <a:lnTo>
                  <a:pt x="0" y="41097"/>
                </a:lnTo>
                <a:lnTo>
                  <a:pt x="493160" y="0"/>
                </a:lnTo>
                <a:lnTo>
                  <a:pt x="462337" y="13356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 descr="Diagram, engineering drawing, website&#10;&#10;Description automatically generated">
            <a:extLst>
              <a:ext uri="{FF2B5EF4-FFF2-40B4-BE49-F238E27FC236}">
                <a16:creationId xmlns:a16="http://schemas.microsoft.com/office/drawing/2014/main" id="{8C14A141-71C0-4B42-A4BB-B5332B140AA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9475" y="869226"/>
            <a:ext cx="9318661" cy="492314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240453D-CB8F-48F4-AAB6-57DF42CBBA88}"/>
              </a:ext>
            </a:extLst>
          </p:cNvPr>
          <p:cNvSpPr txBox="1"/>
          <p:nvPr/>
        </p:nvSpPr>
        <p:spPr>
          <a:xfrm>
            <a:off x="4696906" y="5912810"/>
            <a:ext cx="6094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en-US" sz="2000" b="1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Herter Center Adaptive Reuse: High School Rowing </a:t>
            </a:r>
          </a:p>
          <a:p>
            <a:pPr algn="r"/>
            <a:r>
              <a:rPr lang="en-US" altLang="en-US" sz="2000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Christian A. Herter Park Master Plan</a:t>
            </a:r>
          </a:p>
        </p:txBody>
      </p:sp>
    </p:spTree>
    <p:extLst>
      <p:ext uri="{BB962C8B-B14F-4D97-AF65-F5344CB8AC3E}">
        <p14:creationId xmlns:p14="http://schemas.microsoft.com/office/powerpoint/2010/main" val="1841484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2108731-C1A1-4026-B28B-454CDE1C89F4}"/>
              </a:ext>
            </a:extLst>
          </p:cNvPr>
          <p:cNvSpPr txBox="1"/>
          <p:nvPr/>
        </p:nvSpPr>
        <p:spPr>
          <a:xfrm>
            <a:off x="339364" y="360592"/>
            <a:ext cx="10527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Boat Sizes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A3E1D5F-4A16-4DC1-843E-AD00BD2CE8E4}"/>
              </a:ext>
            </a:extLst>
          </p:cNvPr>
          <p:cNvSpPr/>
          <p:nvPr/>
        </p:nvSpPr>
        <p:spPr>
          <a:xfrm>
            <a:off x="10263883" y="5712431"/>
            <a:ext cx="493160" cy="133565"/>
          </a:xfrm>
          <a:custGeom>
            <a:avLst/>
            <a:gdLst>
              <a:gd name="connsiteX0" fmla="*/ 462337 w 493160"/>
              <a:gd name="connsiteY0" fmla="*/ 133565 h 133565"/>
              <a:gd name="connsiteX1" fmla="*/ 41097 w 493160"/>
              <a:gd name="connsiteY1" fmla="*/ 133565 h 133565"/>
              <a:gd name="connsiteX2" fmla="*/ 0 w 493160"/>
              <a:gd name="connsiteY2" fmla="*/ 41097 h 133565"/>
              <a:gd name="connsiteX3" fmla="*/ 493160 w 493160"/>
              <a:gd name="connsiteY3" fmla="*/ 0 h 133565"/>
              <a:gd name="connsiteX4" fmla="*/ 462337 w 493160"/>
              <a:gd name="connsiteY4" fmla="*/ 133565 h 133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3160" h="133565">
                <a:moveTo>
                  <a:pt x="462337" y="133565"/>
                </a:moveTo>
                <a:lnTo>
                  <a:pt x="41097" y="133565"/>
                </a:lnTo>
                <a:lnTo>
                  <a:pt x="0" y="41097"/>
                </a:lnTo>
                <a:lnTo>
                  <a:pt x="493160" y="0"/>
                </a:lnTo>
                <a:lnTo>
                  <a:pt x="462337" y="13356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40453D-CB8F-48F4-AAB6-57DF42CBBA88}"/>
              </a:ext>
            </a:extLst>
          </p:cNvPr>
          <p:cNvSpPr txBox="1"/>
          <p:nvPr/>
        </p:nvSpPr>
        <p:spPr>
          <a:xfrm>
            <a:off x="4696906" y="5912810"/>
            <a:ext cx="6094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en-US" sz="2000" b="1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Herter Center Adaptive Reuse: High School Rowing </a:t>
            </a:r>
          </a:p>
          <a:p>
            <a:pPr algn="r"/>
            <a:r>
              <a:rPr lang="en-US" altLang="en-US" sz="2000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Christian A. Herter Park Master Plan</a:t>
            </a:r>
          </a:p>
        </p:txBody>
      </p:sp>
      <p:pic>
        <p:nvPicPr>
          <p:cNvPr id="3" name="Picture 2" descr="Diagram, engineering drawing&#10;&#10;Description automatically generated">
            <a:extLst>
              <a:ext uri="{FF2B5EF4-FFF2-40B4-BE49-F238E27FC236}">
                <a16:creationId xmlns:a16="http://schemas.microsoft.com/office/drawing/2014/main" id="{FA826823-F5FC-46BF-AB42-3BB95441DA4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9364" y="1089417"/>
            <a:ext cx="10598727" cy="4689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7794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2108731-C1A1-4026-B28B-454CDE1C89F4}"/>
              </a:ext>
            </a:extLst>
          </p:cNvPr>
          <p:cNvSpPr txBox="1"/>
          <p:nvPr/>
        </p:nvSpPr>
        <p:spPr>
          <a:xfrm>
            <a:off x="339364" y="360592"/>
            <a:ext cx="10527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Boat Storage Precedents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A3E1D5F-4A16-4DC1-843E-AD00BD2CE8E4}"/>
              </a:ext>
            </a:extLst>
          </p:cNvPr>
          <p:cNvSpPr/>
          <p:nvPr/>
        </p:nvSpPr>
        <p:spPr>
          <a:xfrm>
            <a:off x="10263883" y="5712431"/>
            <a:ext cx="493160" cy="133565"/>
          </a:xfrm>
          <a:custGeom>
            <a:avLst/>
            <a:gdLst>
              <a:gd name="connsiteX0" fmla="*/ 462337 w 493160"/>
              <a:gd name="connsiteY0" fmla="*/ 133565 h 133565"/>
              <a:gd name="connsiteX1" fmla="*/ 41097 w 493160"/>
              <a:gd name="connsiteY1" fmla="*/ 133565 h 133565"/>
              <a:gd name="connsiteX2" fmla="*/ 0 w 493160"/>
              <a:gd name="connsiteY2" fmla="*/ 41097 h 133565"/>
              <a:gd name="connsiteX3" fmla="*/ 493160 w 493160"/>
              <a:gd name="connsiteY3" fmla="*/ 0 h 133565"/>
              <a:gd name="connsiteX4" fmla="*/ 462337 w 493160"/>
              <a:gd name="connsiteY4" fmla="*/ 133565 h 133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3160" h="133565">
                <a:moveTo>
                  <a:pt x="462337" y="133565"/>
                </a:moveTo>
                <a:lnTo>
                  <a:pt x="41097" y="133565"/>
                </a:lnTo>
                <a:lnTo>
                  <a:pt x="0" y="41097"/>
                </a:lnTo>
                <a:lnTo>
                  <a:pt x="493160" y="0"/>
                </a:lnTo>
                <a:lnTo>
                  <a:pt x="462337" y="13356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40453D-CB8F-48F4-AAB6-57DF42CBBA88}"/>
              </a:ext>
            </a:extLst>
          </p:cNvPr>
          <p:cNvSpPr txBox="1"/>
          <p:nvPr/>
        </p:nvSpPr>
        <p:spPr>
          <a:xfrm>
            <a:off x="4696906" y="5912810"/>
            <a:ext cx="6094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en-US" sz="2000" b="1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Herter Center Adaptive Reuse: High School Rowing </a:t>
            </a:r>
          </a:p>
          <a:p>
            <a:pPr algn="r"/>
            <a:r>
              <a:rPr lang="en-US" altLang="en-US" sz="2000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Christian A. Herter Park Master Plan</a:t>
            </a:r>
          </a:p>
        </p:txBody>
      </p:sp>
      <p:pic>
        <p:nvPicPr>
          <p:cNvPr id="4" name="Picture 3" descr="Diagram, engineering drawing&#10;&#10;Description automatically generated">
            <a:extLst>
              <a:ext uri="{FF2B5EF4-FFF2-40B4-BE49-F238E27FC236}">
                <a16:creationId xmlns:a16="http://schemas.microsoft.com/office/drawing/2014/main" id="{AFA934E1-9E2C-40AB-B700-6BB2EA36D14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64311" y="889071"/>
            <a:ext cx="8699572" cy="4977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1989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2108731-C1A1-4026-B28B-454CDE1C89F4}"/>
              </a:ext>
            </a:extLst>
          </p:cNvPr>
          <p:cNvSpPr txBox="1"/>
          <p:nvPr/>
        </p:nvSpPr>
        <p:spPr>
          <a:xfrm>
            <a:off x="339364" y="360592"/>
            <a:ext cx="10527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Herter Center Floor Plan Concept: Rowing Center and Amphitheater Support 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A3E1D5F-4A16-4DC1-843E-AD00BD2CE8E4}"/>
              </a:ext>
            </a:extLst>
          </p:cNvPr>
          <p:cNvSpPr/>
          <p:nvPr/>
        </p:nvSpPr>
        <p:spPr>
          <a:xfrm>
            <a:off x="10263883" y="5712431"/>
            <a:ext cx="493160" cy="133565"/>
          </a:xfrm>
          <a:custGeom>
            <a:avLst/>
            <a:gdLst>
              <a:gd name="connsiteX0" fmla="*/ 462337 w 493160"/>
              <a:gd name="connsiteY0" fmla="*/ 133565 h 133565"/>
              <a:gd name="connsiteX1" fmla="*/ 41097 w 493160"/>
              <a:gd name="connsiteY1" fmla="*/ 133565 h 133565"/>
              <a:gd name="connsiteX2" fmla="*/ 0 w 493160"/>
              <a:gd name="connsiteY2" fmla="*/ 41097 h 133565"/>
              <a:gd name="connsiteX3" fmla="*/ 493160 w 493160"/>
              <a:gd name="connsiteY3" fmla="*/ 0 h 133565"/>
              <a:gd name="connsiteX4" fmla="*/ 462337 w 493160"/>
              <a:gd name="connsiteY4" fmla="*/ 133565 h 133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3160" h="133565">
                <a:moveTo>
                  <a:pt x="462337" y="133565"/>
                </a:moveTo>
                <a:lnTo>
                  <a:pt x="41097" y="133565"/>
                </a:lnTo>
                <a:lnTo>
                  <a:pt x="0" y="41097"/>
                </a:lnTo>
                <a:lnTo>
                  <a:pt x="493160" y="0"/>
                </a:lnTo>
                <a:lnTo>
                  <a:pt x="462337" y="13356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40453D-CB8F-48F4-AAB6-57DF42CBBA88}"/>
              </a:ext>
            </a:extLst>
          </p:cNvPr>
          <p:cNvSpPr txBox="1"/>
          <p:nvPr/>
        </p:nvSpPr>
        <p:spPr>
          <a:xfrm>
            <a:off x="4696906" y="5912810"/>
            <a:ext cx="6094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en-US" sz="2000" b="1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Herter Center Adaptive Reuse: High School Rowing </a:t>
            </a:r>
          </a:p>
          <a:p>
            <a:pPr algn="r"/>
            <a:r>
              <a:rPr lang="en-US" altLang="en-US" sz="2000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Christian A. Herter Park Master Plan</a:t>
            </a:r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FC9780F2-DBEF-4CB5-8461-C3C03BABD7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5280" y="3429000"/>
            <a:ext cx="11521440" cy="21581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2E42B12-FEF0-4A23-B2B1-4A057B6BB31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1944"/>
          <a:stretch/>
        </p:blipFill>
        <p:spPr>
          <a:xfrm>
            <a:off x="339364" y="1201318"/>
            <a:ext cx="11521440" cy="194661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AF37254-7152-4910-87DB-D51A1DEA6630}"/>
              </a:ext>
            </a:extLst>
          </p:cNvPr>
          <p:cNvSpPr txBox="1"/>
          <p:nvPr/>
        </p:nvSpPr>
        <p:spPr>
          <a:xfrm>
            <a:off x="832307" y="3027453"/>
            <a:ext cx="105273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Upper Floor Plan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679A4E-E823-4729-B807-15CCD68776B0}"/>
              </a:ext>
            </a:extLst>
          </p:cNvPr>
          <p:cNvSpPr txBox="1"/>
          <p:nvPr/>
        </p:nvSpPr>
        <p:spPr>
          <a:xfrm>
            <a:off x="832307" y="5525136"/>
            <a:ext cx="105273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Ground Floor Plan</a:t>
            </a:r>
          </a:p>
        </p:txBody>
      </p:sp>
    </p:spTree>
    <p:extLst>
      <p:ext uri="{BB962C8B-B14F-4D97-AF65-F5344CB8AC3E}">
        <p14:creationId xmlns:p14="http://schemas.microsoft.com/office/powerpoint/2010/main" val="32543576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A3E1D5F-4A16-4DC1-843E-AD00BD2CE8E4}"/>
              </a:ext>
            </a:extLst>
          </p:cNvPr>
          <p:cNvSpPr/>
          <p:nvPr/>
        </p:nvSpPr>
        <p:spPr>
          <a:xfrm>
            <a:off x="10263883" y="5712431"/>
            <a:ext cx="493160" cy="133565"/>
          </a:xfrm>
          <a:custGeom>
            <a:avLst/>
            <a:gdLst>
              <a:gd name="connsiteX0" fmla="*/ 462337 w 493160"/>
              <a:gd name="connsiteY0" fmla="*/ 133565 h 133565"/>
              <a:gd name="connsiteX1" fmla="*/ 41097 w 493160"/>
              <a:gd name="connsiteY1" fmla="*/ 133565 h 133565"/>
              <a:gd name="connsiteX2" fmla="*/ 0 w 493160"/>
              <a:gd name="connsiteY2" fmla="*/ 41097 h 133565"/>
              <a:gd name="connsiteX3" fmla="*/ 493160 w 493160"/>
              <a:gd name="connsiteY3" fmla="*/ 0 h 133565"/>
              <a:gd name="connsiteX4" fmla="*/ 462337 w 493160"/>
              <a:gd name="connsiteY4" fmla="*/ 133565 h 133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3160" h="133565">
                <a:moveTo>
                  <a:pt x="462337" y="133565"/>
                </a:moveTo>
                <a:lnTo>
                  <a:pt x="41097" y="133565"/>
                </a:lnTo>
                <a:lnTo>
                  <a:pt x="0" y="41097"/>
                </a:lnTo>
                <a:lnTo>
                  <a:pt x="493160" y="0"/>
                </a:lnTo>
                <a:lnTo>
                  <a:pt x="462337" y="13356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40453D-CB8F-48F4-AAB6-57DF42CBBA88}"/>
              </a:ext>
            </a:extLst>
          </p:cNvPr>
          <p:cNvSpPr txBox="1"/>
          <p:nvPr/>
        </p:nvSpPr>
        <p:spPr>
          <a:xfrm>
            <a:off x="4696906" y="5912810"/>
            <a:ext cx="6094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en-US" sz="2000" b="1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Herter Center Adaptive Reuse: High School Rowing </a:t>
            </a:r>
          </a:p>
          <a:p>
            <a:pPr algn="r"/>
            <a:r>
              <a:rPr lang="en-US" altLang="en-US" sz="2000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Christian A. Herter Park Master Plan</a:t>
            </a:r>
          </a:p>
        </p:txBody>
      </p:sp>
      <p:pic>
        <p:nvPicPr>
          <p:cNvPr id="4" name="Picture 3" descr="Diagram, map&#10;&#10;Description automatically generated">
            <a:extLst>
              <a:ext uri="{FF2B5EF4-FFF2-40B4-BE49-F238E27FC236}">
                <a16:creationId xmlns:a16="http://schemas.microsoft.com/office/drawing/2014/main" id="{3498CAC8-68FE-4088-BE67-0AADEB6DDD7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41123" y="897635"/>
            <a:ext cx="9274783" cy="493592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9467D25-0DB7-41D7-B878-018DDD5160C5}"/>
              </a:ext>
            </a:extLst>
          </p:cNvPr>
          <p:cNvSpPr txBox="1"/>
          <p:nvPr/>
        </p:nvSpPr>
        <p:spPr>
          <a:xfrm>
            <a:off x="491764" y="369156"/>
            <a:ext cx="10527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Herter Center Site Plan Concepts: Alternatives 1 and 2</a:t>
            </a:r>
          </a:p>
        </p:txBody>
      </p:sp>
    </p:spTree>
    <p:extLst>
      <p:ext uri="{BB962C8B-B14F-4D97-AF65-F5344CB8AC3E}">
        <p14:creationId xmlns:p14="http://schemas.microsoft.com/office/powerpoint/2010/main" val="4823180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A3E1D5F-4A16-4DC1-843E-AD00BD2CE8E4}"/>
              </a:ext>
            </a:extLst>
          </p:cNvPr>
          <p:cNvSpPr/>
          <p:nvPr/>
        </p:nvSpPr>
        <p:spPr>
          <a:xfrm>
            <a:off x="10263883" y="5712431"/>
            <a:ext cx="493160" cy="133565"/>
          </a:xfrm>
          <a:custGeom>
            <a:avLst/>
            <a:gdLst>
              <a:gd name="connsiteX0" fmla="*/ 462337 w 493160"/>
              <a:gd name="connsiteY0" fmla="*/ 133565 h 133565"/>
              <a:gd name="connsiteX1" fmla="*/ 41097 w 493160"/>
              <a:gd name="connsiteY1" fmla="*/ 133565 h 133565"/>
              <a:gd name="connsiteX2" fmla="*/ 0 w 493160"/>
              <a:gd name="connsiteY2" fmla="*/ 41097 h 133565"/>
              <a:gd name="connsiteX3" fmla="*/ 493160 w 493160"/>
              <a:gd name="connsiteY3" fmla="*/ 0 h 133565"/>
              <a:gd name="connsiteX4" fmla="*/ 462337 w 493160"/>
              <a:gd name="connsiteY4" fmla="*/ 133565 h 133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3160" h="133565">
                <a:moveTo>
                  <a:pt x="462337" y="133565"/>
                </a:moveTo>
                <a:lnTo>
                  <a:pt x="41097" y="133565"/>
                </a:lnTo>
                <a:lnTo>
                  <a:pt x="0" y="41097"/>
                </a:lnTo>
                <a:lnTo>
                  <a:pt x="493160" y="0"/>
                </a:lnTo>
                <a:lnTo>
                  <a:pt x="462337" y="13356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40453D-CB8F-48F4-AAB6-57DF42CBBA88}"/>
              </a:ext>
            </a:extLst>
          </p:cNvPr>
          <p:cNvSpPr txBox="1"/>
          <p:nvPr/>
        </p:nvSpPr>
        <p:spPr>
          <a:xfrm>
            <a:off x="4696906" y="5912810"/>
            <a:ext cx="6094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en-US" sz="2000" b="1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Herter Center Adaptive Reuse: High School Rowing </a:t>
            </a:r>
          </a:p>
          <a:p>
            <a:pPr algn="r"/>
            <a:r>
              <a:rPr lang="en-US" altLang="en-US" sz="2000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Christian A. Herter Park Master Plan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467D25-0DB7-41D7-B878-018DDD5160C5}"/>
              </a:ext>
            </a:extLst>
          </p:cNvPr>
          <p:cNvSpPr txBox="1"/>
          <p:nvPr/>
        </p:nvSpPr>
        <p:spPr>
          <a:xfrm>
            <a:off x="491764" y="369156"/>
            <a:ext cx="10527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Herter Center Site Plan Concept: Alternative 1</a:t>
            </a:r>
          </a:p>
        </p:txBody>
      </p: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AF58E340-5C26-42FB-9DD8-C210E33B846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1150" y="970876"/>
            <a:ext cx="6617603" cy="483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61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2A57D68-2158-48EB-9A6B-C7EE788610F4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524000" y="1320561"/>
            <a:ext cx="9144000" cy="108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Verdana" pitchFamily="34" charset="0"/>
                <a:ea typeface="ＭＳ Ｐゴシック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Verdana" pitchFamily="34" charset="0"/>
                <a:ea typeface="ＭＳ Ｐゴシック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Verdana" pitchFamily="34" charset="0"/>
                <a:ea typeface="ＭＳ Ｐゴシック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sz="3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Commonwealth of Massachusetts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EFC62F4-2D7D-4BB1-BB77-BD78D3422EDE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524000" y="2114910"/>
            <a:ext cx="9144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1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 eaLnBrk="1" hangingPunct="1">
              <a:lnSpc>
                <a:spcPct val="80000"/>
              </a:lnSpc>
              <a:buFontTx/>
              <a:buNone/>
            </a:pPr>
            <a:endParaRPr lang="en-US" sz="500" dirty="0"/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endParaRPr lang="en-US" sz="7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en-US" sz="2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Governor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Charles D. Baker</a:t>
            </a: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endParaRPr lang="en-US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en-US" sz="2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Lieutenant Governor </a:t>
            </a: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Karyn E.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Polito</a:t>
            </a:r>
            <a:endParaRPr lang="en-US" sz="28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endParaRPr lang="en-US" sz="28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en-US" sz="2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Energy and Environmental Secretary </a:t>
            </a:r>
          </a:p>
          <a:p>
            <a:pPr marL="0" indent="0" algn="ctr" eaLnBrk="1" hangingPunct="1">
              <a:lnSpc>
                <a:spcPct val="80000"/>
              </a:lnSpc>
              <a:buNone/>
            </a:pP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Kathleen A. </a:t>
            </a:r>
            <a:r>
              <a:rPr lang="en-US" sz="2800" dirty="0" err="1">
                <a:latin typeface="Segoe UI" panose="020B0502040204020203" pitchFamily="34" charset="0"/>
                <a:cs typeface="Segoe UI" panose="020B0502040204020203" pitchFamily="34" charset="0"/>
              </a:rPr>
              <a:t>Theoharides</a:t>
            </a:r>
            <a:endParaRPr lang="en-US" sz="28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endParaRPr lang="en-US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en-US" sz="2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Department of Conservation and Recreation Commissioner</a:t>
            </a: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Jim Montgomery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91F2BE6-1F2E-4CAC-85CB-023C4B35D6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6888" y="270115"/>
            <a:ext cx="1038225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3163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A3E1D5F-4A16-4DC1-843E-AD00BD2CE8E4}"/>
              </a:ext>
            </a:extLst>
          </p:cNvPr>
          <p:cNvSpPr/>
          <p:nvPr/>
        </p:nvSpPr>
        <p:spPr>
          <a:xfrm>
            <a:off x="10263883" y="5712431"/>
            <a:ext cx="493160" cy="133565"/>
          </a:xfrm>
          <a:custGeom>
            <a:avLst/>
            <a:gdLst>
              <a:gd name="connsiteX0" fmla="*/ 462337 w 493160"/>
              <a:gd name="connsiteY0" fmla="*/ 133565 h 133565"/>
              <a:gd name="connsiteX1" fmla="*/ 41097 w 493160"/>
              <a:gd name="connsiteY1" fmla="*/ 133565 h 133565"/>
              <a:gd name="connsiteX2" fmla="*/ 0 w 493160"/>
              <a:gd name="connsiteY2" fmla="*/ 41097 h 133565"/>
              <a:gd name="connsiteX3" fmla="*/ 493160 w 493160"/>
              <a:gd name="connsiteY3" fmla="*/ 0 h 133565"/>
              <a:gd name="connsiteX4" fmla="*/ 462337 w 493160"/>
              <a:gd name="connsiteY4" fmla="*/ 133565 h 133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3160" h="133565">
                <a:moveTo>
                  <a:pt x="462337" y="133565"/>
                </a:moveTo>
                <a:lnTo>
                  <a:pt x="41097" y="133565"/>
                </a:lnTo>
                <a:lnTo>
                  <a:pt x="0" y="41097"/>
                </a:lnTo>
                <a:lnTo>
                  <a:pt x="493160" y="0"/>
                </a:lnTo>
                <a:lnTo>
                  <a:pt x="462337" y="13356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40453D-CB8F-48F4-AAB6-57DF42CBBA88}"/>
              </a:ext>
            </a:extLst>
          </p:cNvPr>
          <p:cNvSpPr txBox="1"/>
          <p:nvPr/>
        </p:nvSpPr>
        <p:spPr>
          <a:xfrm>
            <a:off x="4696906" y="5912810"/>
            <a:ext cx="6094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en-US" sz="2000" b="1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Herter Center Adaptive Reuse: High School Rowing </a:t>
            </a:r>
          </a:p>
          <a:p>
            <a:pPr algn="r"/>
            <a:r>
              <a:rPr lang="en-US" altLang="en-US" sz="2000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Christian A. Herter Park Master Plan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467D25-0DB7-41D7-B878-018DDD5160C5}"/>
              </a:ext>
            </a:extLst>
          </p:cNvPr>
          <p:cNvSpPr txBox="1"/>
          <p:nvPr/>
        </p:nvSpPr>
        <p:spPr>
          <a:xfrm>
            <a:off x="491764" y="369156"/>
            <a:ext cx="10527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Herter Center Site Plan Concept: Alternative 2</a:t>
            </a:r>
          </a:p>
        </p:txBody>
      </p: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681699C0-1A0F-44D4-B31D-02B6461B38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58957" y="830822"/>
            <a:ext cx="6731589" cy="499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4223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A3E1D5F-4A16-4DC1-843E-AD00BD2CE8E4}"/>
              </a:ext>
            </a:extLst>
          </p:cNvPr>
          <p:cNvSpPr/>
          <p:nvPr/>
        </p:nvSpPr>
        <p:spPr>
          <a:xfrm>
            <a:off x="10263883" y="5712431"/>
            <a:ext cx="493160" cy="133565"/>
          </a:xfrm>
          <a:custGeom>
            <a:avLst/>
            <a:gdLst>
              <a:gd name="connsiteX0" fmla="*/ 462337 w 493160"/>
              <a:gd name="connsiteY0" fmla="*/ 133565 h 133565"/>
              <a:gd name="connsiteX1" fmla="*/ 41097 w 493160"/>
              <a:gd name="connsiteY1" fmla="*/ 133565 h 133565"/>
              <a:gd name="connsiteX2" fmla="*/ 0 w 493160"/>
              <a:gd name="connsiteY2" fmla="*/ 41097 h 133565"/>
              <a:gd name="connsiteX3" fmla="*/ 493160 w 493160"/>
              <a:gd name="connsiteY3" fmla="*/ 0 h 133565"/>
              <a:gd name="connsiteX4" fmla="*/ 462337 w 493160"/>
              <a:gd name="connsiteY4" fmla="*/ 133565 h 133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3160" h="133565">
                <a:moveTo>
                  <a:pt x="462337" y="133565"/>
                </a:moveTo>
                <a:lnTo>
                  <a:pt x="41097" y="133565"/>
                </a:lnTo>
                <a:lnTo>
                  <a:pt x="0" y="41097"/>
                </a:lnTo>
                <a:lnTo>
                  <a:pt x="493160" y="0"/>
                </a:lnTo>
                <a:lnTo>
                  <a:pt x="462337" y="13356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40453D-CB8F-48F4-AAB6-57DF42CBBA88}"/>
              </a:ext>
            </a:extLst>
          </p:cNvPr>
          <p:cNvSpPr txBox="1"/>
          <p:nvPr/>
        </p:nvSpPr>
        <p:spPr>
          <a:xfrm>
            <a:off x="4696906" y="5912810"/>
            <a:ext cx="6094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en-US" sz="2000" b="1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Herter Center Adaptive Reuse: High School Rowing </a:t>
            </a:r>
          </a:p>
          <a:p>
            <a:pPr algn="r"/>
            <a:r>
              <a:rPr lang="en-US" altLang="en-US" sz="2000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Christian A. Herter Park Master Plan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467D25-0DB7-41D7-B878-018DDD5160C5}"/>
              </a:ext>
            </a:extLst>
          </p:cNvPr>
          <p:cNvSpPr txBox="1"/>
          <p:nvPr/>
        </p:nvSpPr>
        <p:spPr>
          <a:xfrm>
            <a:off x="491764" y="369156"/>
            <a:ext cx="10527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Herter Center Site Plan Concepts: Aerial Views of Alternatives 1 and 2</a:t>
            </a:r>
          </a:p>
        </p:txBody>
      </p:sp>
      <p:pic>
        <p:nvPicPr>
          <p:cNvPr id="3" name="Picture 2" descr="A picture containing text, nature, shore&#10;&#10;Description automatically generated">
            <a:extLst>
              <a:ext uri="{FF2B5EF4-FFF2-40B4-BE49-F238E27FC236}">
                <a16:creationId xmlns:a16="http://schemas.microsoft.com/office/drawing/2014/main" id="{B57C237B-2CCC-4393-B71B-5F5005E14B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04" y="1606399"/>
            <a:ext cx="6099475" cy="3530832"/>
          </a:xfrm>
          <a:prstGeom prst="rect">
            <a:avLst/>
          </a:prstGeom>
        </p:spPr>
      </p:pic>
      <p:pic>
        <p:nvPicPr>
          <p:cNvPr id="7" name="Picture 6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29BF7BFA-58FF-4874-8F20-9A5CE66D1DA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94375" y="1606399"/>
            <a:ext cx="5897626" cy="353083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4B6B021-8C6C-4A3C-9074-089F6357A138}"/>
              </a:ext>
            </a:extLst>
          </p:cNvPr>
          <p:cNvSpPr txBox="1"/>
          <p:nvPr/>
        </p:nvSpPr>
        <p:spPr>
          <a:xfrm>
            <a:off x="123391" y="5106113"/>
            <a:ext cx="18595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Alternative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CDB721-0DCD-4F36-AC3E-7A8B614CE74E}"/>
              </a:ext>
            </a:extLst>
          </p:cNvPr>
          <p:cNvSpPr txBox="1"/>
          <p:nvPr/>
        </p:nvSpPr>
        <p:spPr>
          <a:xfrm>
            <a:off x="6294375" y="5137231"/>
            <a:ext cx="18595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Alternative 2</a:t>
            </a:r>
          </a:p>
        </p:txBody>
      </p:sp>
    </p:spTree>
    <p:extLst>
      <p:ext uri="{BB962C8B-B14F-4D97-AF65-F5344CB8AC3E}">
        <p14:creationId xmlns:p14="http://schemas.microsoft.com/office/powerpoint/2010/main" val="12434835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A3E1D5F-4A16-4DC1-843E-AD00BD2CE8E4}"/>
              </a:ext>
            </a:extLst>
          </p:cNvPr>
          <p:cNvSpPr/>
          <p:nvPr/>
        </p:nvSpPr>
        <p:spPr>
          <a:xfrm>
            <a:off x="10263883" y="5712431"/>
            <a:ext cx="493160" cy="133565"/>
          </a:xfrm>
          <a:custGeom>
            <a:avLst/>
            <a:gdLst>
              <a:gd name="connsiteX0" fmla="*/ 462337 w 493160"/>
              <a:gd name="connsiteY0" fmla="*/ 133565 h 133565"/>
              <a:gd name="connsiteX1" fmla="*/ 41097 w 493160"/>
              <a:gd name="connsiteY1" fmla="*/ 133565 h 133565"/>
              <a:gd name="connsiteX2" fmla="*/ 0 w 493160"/>
              <a:gd name="connsiteY2" fmla="*/ 41097 h 133565"/>
              <a:gd name="connsiteX3" fmla="*/ 493160 w 493160"/>
              <a:gd name="connsiteY3" fmla="*/ 0 h 133565"/>
              <a:gd name="connsiteX4" fmla="*/ 462337 w 493160"/>
              <a:gd name="connsiteY4" fmla="*/ 133565 h 133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3160" h="133565">
                <a:moveTo>
                  <a:pt x="462337" y="133565"/>
                </a:moveTo>
                <a:lnTo>
                  <a:pt x="41097" y="133565"/>
                </a:lnTo>
                <a:lnTo>
                  <a:pt x="0" y="41097"/>
                </a:lnTo>
                <a:lnTo>
                  <a:pt x="493160" y="0"/>
                </a:lnTo>
                <a:lnTo>
                  <a:pt x="462337" y="13356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40453D-CB8F-48F4-AAB6-57DF42CBBA88}"/>
              </a:ext>
            </a:extLst>
          </p:cNvPr>
          <p:cNvSpPr txBox="1"/>
          <p:nvPr/>
        </p:nvSpPr>
        <p:spPr>
          <a:xfrm>
            <a:off x="4696906" y="5912810"/>
            <a:ext cx="6094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en-US" sz="2000" b="1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Herter Center Adaptive Reuse: High School Rowing </a:t>
            </a:r>
          </a:p>
          <a:p>
            <a:pPr algn="r"/>
            <a:r>
              <a:rPr lang="en-US" altLang="en-US" sz="2000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Christian A. Herter Park Master Plan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467D25-0DB7-41D7-B878-018DDD5160C5}"/>
              </a:ext>
            </a:extLst>
          </p:cNvPr>
          <p:cNvSpPr txBox="1"/>
          <p:nvPr/>
        </p:nvSpPr>
        <p:spPr>
          <a:xfrm>
            <a:off x="491764" y="369156"/>
            <a:ext cx="10527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Herter Center Site Plan Concepts: Perspective Views Looking South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B6B021-8C6C-4A3C-9074-089F6357A138}"/>
              </a:ext>
            </a:extLst>
          </p:cNvPr>
          <p:cNvSpPr txBox="1"/>
          <p:nvPr/>
        </p:nvSpPr>
        <p:spPr>
          <a:xfrm>
            <a:off x="123391" y="4656573"/>
            <a:ext cx="18595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Alternative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CDB721-0DCD-4F36-AC3E-7A8B614CE74E}"/>
              </a:ext>
            </a:extLst>
          </p:cNvPr>
          <p:cNvSpPr txBox="1"/>
          <p:nvPr/>
        </p:nvSpPr>
        <p:spPr>
          <a:xfrm>
            <a:off x="6212183" y="4646890"/>
            <a:ext cx="18595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Alternative 2</a:t>
            </a:r>
          </a:p>
        </p:txBody>
      </p:sp>
      <p:pic>
        <p:nvPicPr>
          <p:cNvPr id="4" name="Picture 3" descr="Graphical user interface, website&#10;&#10;Description automatically generated with medium confidence">
            <a:extLst>
              <a:ext uri="{FF2B5EF4-FFF2-40B4-BE49-F238E27FC236}">
                <a16:creationId xmlns:a16="http://schemas.microsoft.com/office/drawing/2014/main" id="{069ABB3F-7888-4B38-B41A-3B467161D0B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9626"/>
            <a:ext cx="6094428" cy="2787264"/>
          </a:xfrm>
          <a:prstGeom prst="rect">
            <a:avLst/>
          </a:prstGeom>
        </p:spPr>
      </p:pic>
      <p:pic>
        <p:nvPicPr>
          <p:cNvPr id="12" name="Picture 11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9D0EBC48-9C03-4E27-A430-D1CAC13AA1C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12183" y="1859626"/>
            <a:ext cx="5983243" cy="2779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6044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ebsite&#10;&#10;Description automatically generated with low confidence">
            <a:extLst>
              <a:ext uri="{FF2B5EF4-FFF2-40B4-BE49-F238E27FC236}">
                <a16:creationId xmlns:a16="http://schemas.microsoft.com/office/drawing/2014/main" id="{C3E82B25-485C-4D49-BAF9-0E8D9F49872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859626"/>
            <a:ext cx="6000108" cy="2736600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A3E1D5F-4A16-4DC1-843E-AD00BD2CE8E4}"/>
              </a:ext>
            </a:extLst>
          </p:cNvPr>
          <p:cNvSpPr/>
          <p:nvPr/>
        </p:nvSpPr>
        <p:spPr>
          <a:xfrm>
            <a:off x="10263883" y="5712431"/>
            <a:ext cx="493160" cy="133565"/>
          </a:xfrm>
          <a:custGeom>
            <a:avLst/>
            <a:gdLst>
              <a:gd name="connsiteX0" fmla="*/ 462337 w 493160"/>
              <a:gd name="connsiteY0" fmla="*/ 133565 h 133565"/>
              <a:gd name="connsiteX1" fmla="*/ 41097 w 493160"/>
              <a:gd name="connsiteY1" fmla="*/ 133565 h 133565"/>
              <a:gd name="connsiteX2" fmla="*/ 0 w 493160"/>
              <a:gd name="connsiteY2" fmla="*/ 41097 h 133565"/>
              <a:gd name="connsiteX3" fmla="*/ 493160 w 493160"/>
              <a:gd name="connsiteY3" fmla="*/ 0 h 133565"/>
              <a:gd name="connsiteX4" fmla="*/ 462337 w 493160"/>
              <a:gd name="connsiteY4" fmla="*/ 133565 h 133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3160" h="133565">
                <a:moveTo>
                  <a:pt x="462337" y="133565"/>
                </a:moveTo>
                <a:lnTo>
                  <a:pt x="41097" y="133565"/>
                </a:lnTo>
                <a:lnTo>
                  <a:pt x="0" y="41097"/>
                </a:lnTo>
                <a:lnTo>
                  <a:pt x="493160" y="0"/>
                </a:lnTo>
                <a:lnTo>
                  <a:pt x="462337" y="13356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40453D-CB8F-48F4-AAB6-57DF42CBBA88}"/>
              </a:ext>
            </a:extLst>
          </p:cNvPr>
          <p:cNvSpPr txBox="1"/>
          <p:nvPr/>
        </p:nvSpPr>
        <p:spPr>
          <a:xfrm>
            <a:off x="4696906" y="5912810"/>
            <a:ext cx="6094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en-US" sz="2000" b="1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Herter Center Adaptive Reuse: High School Rowing </a:t>
            </a:r>
          </a:p>
          <a:p>
            <a:pPr algn="r"/>
            <a:r>
              <a:rPr lang="en-US" altLang="en-US" sz="2000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Christian A. Herter Park Master Plan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467D25-0DB7-41D7-B878-018DDD5160C5}"/>
              </a:ext>
            </a:extLst>
          </p:cNvPr>
          <p:cNvSpPr txBox="1"/>
          <p:nvPr/>
        </p:nvSpPr>
        <p:spPr>
          <a:xfrm>
            <a:off x="491764" y="369156"/>
            <a:ext cx="10527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Herter Center Site Plan Concepts: Perspective Views Looking West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B6B021-8C6C-4A3C-9074-089F6357A138}"/>
              </a:ext>
            </a:extLst>
          </p:cNvPr>
          <p:cNvSpPr txBox="1"/>
          <p:nvPr/>
        </p:nvSpPr>
        <p:spPr>
          <a:xfrm>
            <a:off x="186514" y="4596225"/>
            <a:ext cx="18595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Alternative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CDB721-0DCD-4F36-AC3E-7A8B614CE74E}"/>
              </a:ext>
            </a:extLst>
          </p:cNvPr>
          <p:cNvSpPr txBox="1"/>
          <p:nvPr/>
        </p:nvSpPr>
        <p:spPr>
          <a:xfrm>
            <a:off x="6191893" y="4596226"/>
            <a:ext cx="18595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Alternative 2</a:t>
            </a:r>
          </a:p>
        </p:txBody>
      </p:sp>
      <p:pic>
        <p:nvPicPr>
          <p:cNvPr id="7" name="Picture 6" descr="Website&#10;&#10;Description automatically generated with low confidence">
            <a:extLst>
              <a:ext uri="{FF2B5EF4-FFF2-40B4-BE49-F238E27FC236}">
                <a16:creationId xmlns:a16="http://schemas.microsoft.com/office/drawing/2014/main" id="{23262D99-CA00-4F7F-BAEC-54F988F7888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91893" y="1859627"/>
            <a:ext cx="6005379" cy="2739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1934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n aerial view of a city&#10;&#10;Description automatically generated with medium confidence">
            <a:extLst>
              <a:ext uri="{FF2B5EF4-FFF2-40B4-BE49-F238E27FC236}">
                <a16:creationId xmlns:a16="http://schemas.microsoft.com/office/drawing/2014/main" id="{8F95E971-0DD5-41CF-956D-1989916CAF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749" t="15664" r="26626" b="15664"/>
          <a:stretch/>
        </p:blipFill>
        <p:spPr>
          <a:xfrm>
            <a:off x="0" y="1012004"/>
            <a:ext cx="5743254" cy="4320278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A3E1D5F-4A16-4DC1-843E-AD00BD2CE8E4}"/>
              </a:ext>
            </a:extLst>
          </p:cNvPr>
          <p:cNvSpPr/>
          <p:nvPr/>
        </p:nvSpPr>
        <p:spPr>
          <a:xfrm>
            <a:off x="10263883" y="5712431"/>
            <a:ext cx="493160" cy="133565"/>
          </a:xfrm>
          <a:custGeom>
            <a:avLst/>
            <a:gdLst>
              <a:gd name="connsiteX0" fmla="*/ 462337 w 493160"/>
              <a:gd name="connsiteY0" fmla="*/ 133565 h 133565"/>
              <a:gd name="connsiteX1" fmla="*/ 41097 w 493160"/>
              <a:gd name="connsiteY1" fmla="*/ 133565 h 133565"/>
              <a:gd name="connsiteX2" fmla="*/ 0 w 493160"/>
              <a:gd name="connsiteY2" fmla="*/ 41097 h 133565"/>
              <a:gd name="connsiteX3" fmla="*/ 493160 w 493160"/>
              <a:gd name="connsiteY3" fmla="*/ 0 h 133565"/>
              <a:gd name="connsiteX4" fmla="*/ 462337 w 493160"/>
              <a:gd name="connsiteY4" fmla="*/ 133565 h 133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3160" h="133565">
                <a:moveTo>
                  <a:pt x="462337" y="133565"/>
                </a:moveTo>
                <a:lnTo>
                  <a:pt x="41097" y="133565"/>
                </a:lnTo>
                <a:lnTo>
                  <a:pt x="0" y="41097"/>
                </a:lnTo>
                <a:lnTo>
                  <a:pt x="493160" y="0"/>
                </a:lnTo>
                <a:lnTo>
                  <a:pt x="462337" y="13356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40453D-CB8F-48F4-AAB6-57DF42CBBA88}"/>
              </a:ext>
            </a:extLst>
          </p:cNvPr>
          <p:cNvSpPr txBox="1"/>
          <p:nvPr/>
        </p:nvSpPr>
        <p:spPr>
          <a:xfrm>
            <a:off x="4696906" y="5912810"/>
            <a:ext cx="6094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en-US" sz="2000" b="1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Community Garden Consolidation </a:t>
            </a:r>
          </a:p>
          <a:p>
            <a:pPr algn="r"/>
            <a:r>
              <a:rPr lang="en-US" altLang="en-US" sz="2000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Christian A. Herter Park Master Plan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467D25-0DB7-41D7-B878-018DDD5160C5}"/>
              </a:ext>
            </a:extLst>
          </p:cNvPr>
          <p:cNvSpPr txBox="1"/>
          <p:nvPr/>
        </p:nvSpPr>
        <p:spPr>
          <a:xfrm>
            <a:off x="491764" y="369156"/>
            <a:ext cx="10527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Community Gardens: Existing Conditions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0C8A5F-2A8A-489E-8EDF-6DA76C979DC3}"/>
              </a:ext>
            </a:extLst>
          </p:cNvPr>
          <p:cNvSpPr txBox="1"/>
          <p:nvPr/>
        </p:nvSpPr>
        <p:spPr>
          <a:xfrm>
            <a:off x="248158" y="5332283"/>
            <a:ext cx="5495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Upstream of Henderson Boathouse showing existing gardens and conflict points.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0875DE-D293-477F-A6B2-0F3624CAF8D6}"/>
              </a:ext>
            </a:extLst>
          </p:cNvPr>
          <p:cNvSpPr txBox="1"/>
          <p:nvPr/>
        </p:nvSpPr>
        <p:spPr>
          <a:xfrm>
            <a:off x="6037637" y="5332283"/>
            <a:ext cx="5743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Upstream of Amphitheater, showing existing gardens, blocked views and parking.</a:t>
            </a:r>
          </a:p>
        </p:txBody>
      </p:sp>
      <p:pic>
        <p:nvPicPr>
          <p:cNvPr id="20" name="Picture 19" descr="An aerial view of a city&#10;&#10;Description automatically generated with medium confidence">
            <a:extLst>
              <a:ext uri="{FF2B5EF4-FFF2-40B4-BE49-F238E27FC236}">
                <a16:creationId xmlns:a16="http://schemas.microsoft.com/office/drawing/2014/main" id="{33D05655-8FB1-40AD-B4B8-BAD95A87BA2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759" t="12727" r="19575" b="22720"/>
          <a:stretch/>
        </p:blipFill>
        <p:spPr>
          <a:xfrm>
            <a:off x="5951458" y="1012004"/>
            <a:ext cx="6240542" cy="4320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4955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A3E1D5F-4A16-4DC1-843E-AD00BD2CE8E4}"/>
              </a:ext>
            </a:extLst>
          </p:cNvPr>
          <p:cNvSpPr/>
          <p:nvPr/>
        </p:nvSpPr>
        <p:spPr>
          <a:xfrm>
            <a:off x="10263883" y="5712431"/>
            <a:ext cx="493160" cy="133565"/>
          </a:xfrm>
          <a:custGeom>
            <a:avLst/>
            <a:gdLst>
              <a:gd name="connsiteX0" fmla="*/ 462337 w 493160"/>
              <a:gd name="connsiteY0" fmla="*/ 133565 h 133565"/>
              <a:gd name="connsiteX1" fmla="*/ 41097 w 493160"/>
              <a:gd name="connsiteY1" fmla="*/ 133565 h 133565"/>
              <a:gd name="connsiteX2" fmla="*/ 0 w 493160"/>
              <a:gd name="connsiteY2" fmla="*/ 41097 h 133565"/>
              <a:gd name="connsiteX3" fmla="*/ 493160 w 493160"/>
              <a:gd name="connsiteY3" fmla="*/ 0 h 133565"/>
              <a:gd name="connsiteX4" fmla="*/ 462337 w 493160"/>
              <a:gd name="connsiteY4" fmla="*/ 133565 h 133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3160" h="133565">
                <a:moveTo>
                  <a:pt x="462337" y="133565"/>
                </a:moveTo>
                <a:lnTo>
                  <a:pt x="41097" y="133565"/>
                </a:lnTo>
                <a:lnTo>
                  <a:pt x="0" y="41097"/>
                </a:lnTo>
                <a:lnTo>
                  <a:pt x="493160" y="0"/>
                </a:lnTo>
                <a:lnTo>
                  <a:pt x="462337" y="13356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40453D-CB8F-48F4-AAB6-57DF42CBBA88}"/>
              </a:ext>
            </a:extLst>
          </p:cNvPr>
          <p:cNvSpPr txBox="1"/>
          <p:nvPr/>
        </p:nvSpPr>
        <p:spPr>
          <a:xfrm>
            <a:off x="4696906" y="5912810"/>
            <a:ext cx="6094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en-US" sz="2000" b="1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Community Garden Consolidation </a:t>
            </a:r>
          </a:p>
          <a:p>
            <a:pPr algn="r"/>
            <a:r>
              <a:rPr lang="en-US" altLang="en-US" sz="2000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Christian A. Herter Park Master Plan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467D25-0DB7-41D7-B878-018DDD5160C5}"/>
              </a:ext>
            </a:extLst>
          </p:cNvPr>
          <p:cNvSpPr txBox="1"/>
          <p:nvPr/>
        </p:nvSpPr>
        <p:spPr>
          <a:xfrm>
            <a:off x="491764" y="369156"/>
            <a:ext cx="10527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Community Garden Consolidation: Concept Plans</a:t>
            </a:r>
          </a:p>
        </p:txBody>
      </p:sp>
      <p:pic>
        <p:nvPicPr>
          <p:cNvPr id="14" name="Picture 13" descr="Diagram&#10;&#10;Description automatically generated">
            <a:extLst>
              <a:ext uri="{FF2B5EF4-FFF2-40B4-BE49-F238E27FC236}">
                <a16:creationId xmlns:a16="http://schemas.microsoft.com/office/drawing/2014/main" id="{8509B1AD-BC52-44E6-BE9F-A4C8788051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51" y="1119883"/>
            <a:ext cx="5839145" cy="42124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C0C8A5F-2A8A-489E-8EDF-6DA76C979DC3}"/>
              </a:ext>
            </a:extLst>
          </p:cNvPr>
          <p:cNvSpPr txBox="1"/>
          <p:nvPr/>
        </p:nvSpPr>
        <p:spPr>
          <a:xfrm>
            <a:off x="248158" y="5332283"/>
            <a:ext cx="5135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Upstream of Henderson Boathouse showing expanded gardens and parking.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0875DE-D293-477F-A6B2-0F3624CAF8D6}"/>
              </a:ext>
            </a:extLst>
          </p:cNvPr>
          <p:cNvSpPr txBox="1"/>
          <p:nvPr/>
        </p:nvSpPr>
        <p:spPr>
          <a:xfrm>
            <a:off x="6037637" y="5332283"/>
            <a:ext cx="52536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Upstream of Amphitheater, showing expanded picnic/ event lawns.</a:t>
            </a: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D304F117-8B23-4E82-B305-20ECCAFE17B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37637" y="1124712"/>
            <a:ext cx="6154363" cy="421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2137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A3E1D5F-4A16-4DC1-843E-AD00BD2CE8E4}"/>
              </a:ext>
            </a:extLst>
          </p:cNvPr>
          <p:cNvSpPr/>
          <p:nvPr/>
        </p:nvSpPr>
        <p:spPr>
          <a:xfrm>
            <a:off x="10263883" y="5712431"/>
            <a:ext cx="493160" cy="133565"/>
          </a:xfrm>
          <a:custGeom>
            <a:avLst/>
            <a:gdLst>
              <a:gd name="connsiteX0" fmla="*/ 462337 w 493160"/>
              <a:gd name="connsiteY0" fmla="*/ 133565 h 133565"/>
              <a:gd name="connsiteX1" fmla="*/ 41097 w 493160"/>
              <a:gd name="connsiteY1" fmla="*/ 133565 h 133565"/>
              <a:gd name="connsiteX2" fmla="*/ 0 w 493160"/>
              <a:gd name="connsiteY2" fmla="*/ 41097 h 133565"/>
              <a:gd name="connsiteX3" fmla="*/ 493160 w 493160"/>
              <a:gd name="connsiteY3" fmla="*/ 0 h 133565"/>
              <a:gd name="connsiteX4" fmla="*/ 462337 w 493160"/>
              <a:gd name="connsiteY4" fmla="*/ 133565 h 133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3160" h="133565">
                <a:moveTo>
                  <a:pt x="462337" y="133565"/>
                </a:moveTo>
                <a:lnTo>
                  <a:pt x="41097" y="133565"/>
                </a:lnTo>
                <a:lnTo>
                  <a:pt x="0" y="41097"/>
                </a:lnTo>
                <a:lnTo>
                  <a:pt x="493160" y="0"/>
                </a:lnTo>
                <a:lnTo>
                  <a:pt x="462337" y="13356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40453D-CB8F-48F4-AAB6-57DF42CBBA88}"/>
              </a:ext>
            </a:extLst>
          </p:cNvPr>
          <p:cNvSpPr txBox="1"/>
          <p:nvPr/>
        </p:nvSpPr>
        <p:spPr>
          <a:xfrm>
            <a:off x="4696906" y="5912810"/>
            <a:ext cx="6094428" cy="759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400"/>
              </a:spcAft>
            </a:pPr>
            <a:r>
              <a:rPr lang="en-US" sz="2000" b="1" dirty="0"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Park Concepts: Enlarged Plans</a:t>
            </a:r>
          </a:p>
          <a:p>
            <a:pPr algn="r"/>
            <a:r>
              <a:rPr lang="en-US" altLang="en-US" sz="2000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Christian A. Herter Park Master Plan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467D25-0DB7-41D7-B878-018DDD5160C5}"/>
              </a:ext>
            </a:extLst>
          </p:cNvPr>
          <p:cNvSpPr txBox="1"/>
          <p:nvPr/>
        </p:nvSpPr>
        <p:spPr>
          <a:xfrm>
            <a:off x="491764" y="369156"/>
            <a:ext cx="10527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Proposed Plan with Park Areas</a:t>
            </a: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3D885FED-134B-45A3-AF5D-33634542B3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2565" y="786384"/>
            <a:ext cx="10597037" cy="5126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3051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, map&#10;&#10;Description automatically generated">
            <a:extLst>
              <a:ext uri="{FF2B5EF4-FFF2-40B4-BE49-F238E27FC236}">
                <a16:creationId xmlns:a16="http://schemas.microsoft.com/office/drawing/2014/main" id="{C4B63689-E020-4FBF-9FE8-1738C1DB5C5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16380" y="822960"/>
            <a:ext cx="9362430" cy="46933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240453D-CB8F-48F4-AAB6-57DF42CBBA88}"/>
              </a:ext>
            </a:extLst>
          </p:cNvPr>
          <p:cNvSpPr txBox="1"/>
          <p:nvPr/>
        </p:nvSpPr>
        <p:spPr>
          <a:xfrm>
            <a:off x="4696906" y="5912810"/>
            <a:ext cx="6094428" cy="759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400"/>
              </a:spcAft>
            </a:pPr>
            <a:r>
              <a:rPr lang="en-US" sz="2000" b="1" dirty="0"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Park Concepts: Enlarged Plans</a:t>
            </a:r>
          </a:p>
          <a:p>
            <a:pPr algn="r"/>
            <a:r>
              <a:rPr lang="en-US" altLang="en-US" sz="2000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Christian A. Herter Park Master Plan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467D25-0DB7-41D7-B878-018DDD5160C5}"/>
              </a:ext>
            </a:extLst>
          </p:cNvPr>
          <p:cNvSpPr txBox="1"/>
          <p:nvPr/>
        </p:nvSpPr>
        <p:spPr>
          <a:xfrm>
            <a:off x="491764" y="369156"/>
            <a:ext cx="10527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West Area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76B388-9AAC-415C-9EDC-C92E71D9F732}"/>
              </a:ext>
            </a:extLst>
          </p:cNvPr>
          <p:cNvSpPr txBox="1"/>
          <p:nvPr/>
        </p:nvSpPr>
        <p:spPr>
          <a:xfrm>
            <a:off x="819583" y="3882622"/>
            <a:ext cx="3877323" cy="138499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en-US" sz="1200" b="1" i="1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Realigned Dr. Paul Dudley White Greenway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1" i="1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Reconfigured Parking Lots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1" i="1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Community Gardens with Gathering Space</a:t>
            </a:r>
          </a:p>
          <a:p>
            <a:pPr marL="228600" indent="-228600">
              <a:buFont typeface="+mj-lt"/>
              <a:buAutoNum type="arabicPeriod"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Fishing Dock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1" i="1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View Terraces</a:t>
            </a:r>
          </a:p>
          <a:p>
            <a:pPr marL="228600" indent="-228600">
              <a:buFont typeface="+mj-lt"/>
              <a:buAutoNum type="arabicPeriod"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Restored Woodland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1" i="1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Demolished Comfort Station (when Rowing relocated)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light" panose="020B0402040204020203" pitchFamily="34" charset="0"/>
              <a:ea typeface="+mn-ea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7891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A3E1D5F-4A16-4DC1-843E-AD00BD2CE8E4}"/>
              </a:ext>
            </a:extLst>
          </p:cNvPr>
          <p:cNvSpPr/>
          <p:nvPr/>
        </p:nvSpPr>
        <p:spPr>
          <a:xfrm>
            <a:off x="10263883" y="5712431"/>
            <a:ext cx="493160" cy="133565"/>
          </a:xfrm>
          <a:custGeom>
            <a:avLst/>
            <a:gdLst>
              <a:gd name="connsiteX0" fmla="*/ 462337 w 493160"/>
              <a:gd name="connsiteY0" fmla="*/ 133565 h 133565"/>
              <a:gd name="connsiteX1" fmla="*/ 41097 w 493160"/>
              <a:gd name="connsiteY1" fmla="*/ 133565 h 133565"/>
              <a:gd name="connsiteX2" fmla="*/ 0 w 493160"/>
              <a:gd name="connsiteY2" fmla="*/ 41097 h 133565"/>
              <a:gd name="connsiteX3" fmla="*/ 493160 w 493160"/>
              <a:gd name="connsiteY3" fmla="*/ 0 h 133565"/>
              <a:gd name="connsiteX4" fmla="*/ 462337 w 493160"/>
              <a:gd name="connsiteY4" fmla="*/ 133565 h 133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3160" h="133565">
                <a:moveTo>
                  <a:pt x="462337" y="133565"/>
                </a:moveTo>
                <a:lnTo>
                  <a:pt x="41097" y="133565"/>
                </a:lnTo>
                <a:lnTo>
                  <a:pt x="0" y="41097"/>
                </a:lnTo>
                <a:lnTo>
                  <a:pt x="493160" y="0"/>
                </a:lnTo>
                <a:lnTo>
                  <a:pt x="462337" y="13356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40453D-CB8F-48F4-AAB6-57DF42CBBA88}"/>
              </a:ext>
            </a:extLst>
          </p:cNvPr>
          <p:cNvSpPr txBox="1"/>
          <p:nvPr/>
        </p:nvSpPr>
        <p:spPr>
          <a:xfrm>
            <a:off x="4696906" y="5912810"/>
            <a:ext cx="6094428" cy="759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400"/>
              </a:spcAft>
            </a:pPr>
            <a:r>
              <a:rPr lang="en-US" sz="2000" b="1" dirty="0"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Park Concepts: Enlarged Plans</a:t>
            </a:r>
          </a:p>
          <a:p>
            <a:pPr algn="r"/>
            <a:r>
              <a:rPr lang="en-US" altLang="en-US" sz="2000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Christian A. Herter Park Master Plan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467D25-0DB7-41D7-B878-018DDD5160C5}"/>
              </a:ext>
            </a:extLst>
          </p:cNvPr>
          <p:cNvSpPr txBox="1"/>
          <p:nvPr/>
        </p:nvSpPr>
        <p:spPr>
          <a:xfrm>
            <a:off x="491764" y="369156"/>
            <a:ext cx="10527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Central Area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F1E320-7AD5-455B-A547-1DB40CB0728B}"/>
              </a:ext>
            </a:extLst>
          </p:cNvPr>
          <p:cNvSpPr txBox="1"/>
          <p:nvPr/>
        </p:nvSpPr>
        <p:spPr>
          <a:xfrm>
            <a:off x="9719733" y="1760071"/>
            <a:ext cx="2261111" cy="24929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en-US" sz="1200" b="1" i="1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Realigned Dr. Paul Dudley White Greenway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1" i="1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New Park Entry and Crosswalks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1" i="1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New Bridge Landing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1" i="1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Reconfigured Parking Lot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1" i="1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Expanded Special Event Picnic Lawn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1" i="1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View Terraces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1" i="1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New Lifeguard Station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1" i="1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Amphitheater Area Improvements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1" i="1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Moat Landscape Restoration</a:t>
            </a:r>
          </a:p>
        </p:txBody>
      </p:sp>
      <p:pic>
        <p:nvPicPr>
          <p:cNvPr id="4" name="Picture 3" descr="Diagram, map&#10;&#10;Description automatically generated">
            <a:extLst>
              <a:ext uri="{FF2B5EF4-FFF2-40B4-BE49-F238E27FC236}">
                <a16:creationId xmlns:a16="http://schemas.microsoft.com/office/drawing/2014/main" id="{EE8B66E3-9CC2-4659-A590-384FF9A66A5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8133" y="822961"/>
            <a:ext cx="9362430" cy="508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3152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6352C45-8F02-406D-80C3-D5C642344DD3}"/>
              </a:ext>
            </a:extLst>
          </p:cNvPr>
          <p:cNvSpPr txBox="1"/>
          <p:nvPr/>
        </p:nvSpPr>
        <p:spPr>
          <a:xfrm>
            <a:off x="491764" y="369156"/>
            <a:ext cx="10527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Lifeguard Station: Existing Conditions</a:t>
            </a:r>
          </a:p>
        </p:txBody>
      </p:sp>
      <p:pic>
        <p:nvPicPr>
          <p:cNvPr id="4" name="Picture 3" descr="A picture containing text, grass, tree, outdoor&#10;&#10;Description automatically generated">
            <a:extLst>
              <a:ext uri="{FF2B5EF4-FFF2-40B4-BE49-F238E27FC236}">
                <a16:creationId xmlns:a16="http://schemas.microsoft.com/office/drawing/2014/main" id="{DE8DAC76-CADF-448D-8796-2830B5A9DB8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4883" y="807509"/>
            <a:ext cx="6659028" cy="34500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78866AF-70EA-49A4-8F38-4EF2A4B435D3}"/>
              </a:ext>
            </a:extLst>
          </p:cNvPr>
          <p:cNvSpPr txBox="1"/>
          <p:nvPr/>
        </p:nvSpPr>
        <p:spPr>
          <a:xfrm>
            <a:off x="544883" y="4257525"/>
            <a:ext cx="66590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Existing lifeguard break rooms and storage are housed in two temporary sheds.</a:t>
            </a:r>
          </a:p>
        </p:txBody>
      </p:sp>
    </p:spTree>
    <p:extLst>
      <p:ext uri="{BB962C8B-B14F-4D97-AF65-F5344CB8AC3E}">
        <p14:creationId xmlns:p14="http://schemas.microsoft.com/office/powerpoint/2010/main" val="2804392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4C1DB-5152-43CA-BC0F-FD9DA361E389}"/>
              </a:ext>
            </a:extLst>
          </p:cNvPr>
          <p:cNvSpPr txBox="1">
            <a:spLocks/>
          </p:cNvSpPr>
          <p:nvPr/>
        </p:nvSpPr>
        <p:spPr>
          <a:xfrm>
            <a:off x="593785" y="983351"/>
            <a:ext cx="10688128" cy="8223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Meeting Logistics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91E179-8B79-4AAE-8174-BC629988FD0A}"/>
              </a:ext>
            </a:extLst>
          </p:cNvPr>
          <p:cNvSpPr txBox="1">
            <a:spLocks/>
          </p:cNvSpPr>
          <p:nvPr/>
        </p:nvSpPr>
        <p:spPr>
          <a:xfrm>
            <a:off x="593785" y="1911890"/>
            <a:ext cx="10688128" cy="426507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3200" baseline="30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Our speakers will go through the presentation, asking everyone else to be muted.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3200" baseline="30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You will have the opportunity to submit comments over the course of the next two weeks at </a:t>
            </a:r>
            <a:br>
              <a:rPr lang="en-US" sz="3200" baseline="30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en-US" sz="3200" baseline="30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DCR Public Comments:​ </a:t>
            </a:r>
          </a:p>
          <a:p>
            <a:pPr marL="914400" indent="0">
              <a:spcAft>
                <a:spcPts val="600"/>
              </a:spcAft>
              <a:buNone/>
            </a:pPr>
            <a:r>
              <a:rPr lang="en-US" sz="3200" i="1" baseline="30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https://www.mass.gov/forms/dcr-public-comments</a:t>
            </a:r>
            <a:endParaRPr lang="en-US" sz="3200" baseline="30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3200" baseline="30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Two ways to ask questions during the meeting.</a:t>
            </a:r>
          </a:p>
          <a:p>
            <a:pPr marL="914400" lvl="3">
              <a:spcAft>
                <a:spcPts val="600"/>
              </a:spcAft>
            </a:pPr>
            <a:r>
              <a:rPr lang="en-US" sz="3200" baseline="30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Raise your hand Zoom function</a:t>
            </a:r>
          </a:p>
          <a:p>
            <a:pPr marL="914400" lvl="3">
              <a:spcAft>
                <a:spcPts val="600"/>
              </a:spcAft>
            </a:pPr>
            <a:r>
              <a:rPr lang="en-US" sz="3200" baseline="30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Use the chat function</a:t>
            </a:r>
          </a:p>
          <a:p>
            <a:pPr>
              <a:spcAft>
                <a:spcPts val="600"/>
              </a:spcAft>
            </a:pPr>
            <a:r>
              <a:rPr lang="en-US" sz="3200" baseline="30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Tonight's meeting will be recorded. </a:t>
            </a:r>
          </a:p>
          <a:p>
            <a:pPr marL="914400" lvl="3">
              <a:lnSpc>
                <a:spcPct val="110000"/>
              </a:lnSpc>
              <a:spcAft>
                <a:spcPts val="600"/>
              </a:spcAft>
            </a:pPr>
            <a:r>
              <a:rPr lang="en-US" sz="3200" baseline="30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The recording and slide deck will be available shortly after the meeting at:</a:t>
            </a:r>
          </a:p>
          <a:p>
            <a:pPr marL="914400" lvl="3" indent="0">
              <a:lnSpc>
                <a:spcPct val="110000"/>
              </a:lnSpc>
              <a:spcAft>
                <a:spcPts val="600"/>
              </a:spcAft>
              <a:buNone/>
            </a:pPr>
            <a:r>
              <a:rPr lang="en-US" sz="3200" i="1" baseline="30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www.mass.gov/dcr/past-public-meetings</a:t>
            </a:r>
          </a:p>
          <a:p>
            <a:pPr marL="0" indent="0">
              <a:buNone/>
            </a:pPr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pic>
        <p:nvPicPr>
          <p:cNvPr id="4" name="Picture 3" descr="DCRLogo_horiz.PNG">
            <a:extLst>
              <a:ext uri="{FF2B5EF4-FFF2-40B4-BE49-F238E27FC236}">
                <a16:creationId xmlns:a16="http://schemas.microsoft.com/office/drawing/2014/main" id="{6A10CD08-597F-45DA-8CD8-1F231E0412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257" y="157245"/>
            <a:ext cx="4433976" cy="74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3342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26087716-0906-460E-AA6D-48D3EB3F54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6555" y="1188720"/>
            <a:ext cx="9172594" cy="4735986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A3E1D5F-4A16-4DC1-843E-AD00BD2CE8E4}"/>
              </a:ext>
            </a:extLst>
          </p:cNvPr>
          <p:cNvSpPr/>
          <p:nvPr/>
        </p:nvSpPr>
        <p:spPr>
          <a:xfrm>
            <a:off x="10263883" y="5712431"/>
            <a:ext cx="493160" cy="133565"/>
          </a:xfrm>
          <a:custGeom>
            <a:avLst/>
            <a:gdLst>
              <a:gd name="connsiteX0" fmla="*/ 462337 w 493160"/>
              <a:gd name="connsiteY0" fmla="*/ 133565 h 133565"/>
              <a:gd name="connsiteX1" fmla="*/ 41097 w 493160"/>
              <a:gd name="connsiteY1" fmla="*/ 133565 h 133565"/>
              <a:gd name="connsiteX2" fmla="*/ 0 w 493160"/>
              <a:gd name="connsiteY2" fmla="*/ 41097 h 133565"/>
              <a:gd name="connsiteX3" fmla="*/ 493160 w 493160"/>
              <a:gd name="connsiteY3" fmla="*/ 0 h 133565"/>
              <a:gd name="connsiteX4" fmla="*/ 462337 w 493160"/>
              <a:gd name="connsiteY4" fmla="*/ 133565 h 133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3160" h="133565">
                <a:moveTo>
                  <a:pt x="462337" y="133565"/>
                </a:moveTo>
                <a:lnTo>
                  <a:pt x="41097" y="133565"/>
                </a:lnTo>
                <a:lnTo>
                  <a:pt x="0" y="41097"/>
                </a:lnTo>
                <a:lnTo>
                  <a:pt x="493160" y="0"/>
                </a:lnTo>
                <a:lnTo>
                  <a:pt x="462337" y="13356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40453D-CB8F-48F4-AAB6-57DF42CBBA88}"/>
              </a:ext>
            </a:extLst>
          </p:cNvPr>
          <p:cNvSpPr txBox="1"/>
          <p:nvPr/>
        </p:nvSpPr>
        <p:spPr>
          <a:xfrm>
            <a:off x="4696906" y="5912810"/>
            <a:ext cx="6094428" cy="759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400"/>
              </a:spcAft>
            </a:pPr>
            <a:r>
              <a:rPr lang="en-US" sz="2000" b="1" dirty="0"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Park Concepts: Enlarged Plans</a:t>
            </a:r>
          </a:p>
          <a:p>
            <a:pPr algn="r"/>
            <a:r>
              <a:rPr lang="en-US" altLang="en-US" sz="2000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Christian A. Herter Park Master Plan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467D25-0DB7-41D7-B878-018DDD5160C5}"/>
              </a:ext>
            </a:extLst>
          </p:cNvPr>
          <p:cNvSpPr txBox="1"/>
          <p:nvPr/>
        </p:nvSpPr>
        <p:spPr>
          <a:xfrm>
            <a:off x="491764" y="369156"/>
            <a:ext cx="10527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Lifeguard Station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99E2539-54B8-4887-918B-9546533C1810}"/>
              </a:ext>
            </a:extLst>
          </p:cNvPr>
          <p:cNvSpPr/>
          <p:nvPr/>
        </p:nvSpPr>
        <p:spPr>
          <a:xfrm>
            <a:off x="9129486" y="2495550"/>
            <a:ext cx="1300389" cy="152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aseline="-25000" dirty="0">
                <a:solidFill>
                  <a:schemeClr val="tx1"/>
                </a:solidFill>
              </a:rPr>
              <a:t>Existing Comfort Station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4D2D6C-582B-4A3D-B22C-2CEA2B510DFE}"/>
              </a:ext>
            </a:extLst>
          </p:cNvPr>
          <p:cNvSpPr/>
          <p:nvPr/>
        </p:nvSpPr>
        <p:spPr>
          <a:xfrm>
            <a:off x="5844420" y="2636762"/>
            <a:ext cx="1045028" cy="164011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6375341-5285-4A6A-9CE6-E24B02CBE808}"/>
              </a:ext>
            </a:extLst>
          </p:cNvPr>
          <p:cNvSpPr/>
          <p:nvPr/>
        </p:nvSpPr>
        <p:spPr>
          <a:xfrm>
            <a:off x="5716739" y="3918856"/>
            <a:ext cx="1300389" cy="446617"/>
          </a:xfrm>
          <a:prstGeom prst="rect">
            <a:avLst/>
          </a:prstGeom>
          <a:solidFill>
            <a:schemeClr val="bg1">
              <a:lumMod val="95000"/>
              <a:alpha val="0"/>
            </a:schemeClr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aseline="-25000" dirty="0">
                <a:solidFill>
                  <a:schemeClr val="tx1"/>
                </a:solidFill>
              </a:rPr>
              <a:t>Size comparison</a:t>
            </a:r>
          </a:p>
        </p:txBody>
      </p:sp>
      <p:pic>
        <p:nvPicPr>
          <p:cNvPr id="11" name="Picture 10" descr="Diagram&#10;&#10;Description automatically generated">
            <a:extLst>
              <a:ext uri="{FF2B5EF4-FFF2-40B4-BE49-F238E27FC236}">
                <a16:creationId xmlns:a16="http://schemas.microsoft.com/office/drawing/2014/main" id="{C7B71378-804C-4256-BEEE-F95F182EF7B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4955" y="1183390"/>
            <a:ext cx="4648086" cy="473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676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7BECBCF5-791B-4ECF-B3CC-3A96F698AE2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9188" y="822960"/>
            <a:ext cx="9362430" cy="5153425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A3E1D5F-4A16-4DC1-843E-AD00BD2CE8E4}"/>
              </a:ext>
            </a:extLst>
          </p:cNvPr>
          <p:cNvSpPr/>
          <p:nvPr/>
        </p:nvSpPr>
        <p:spPr>
          <a:xfrm>
            <a:off x="10263883" y="5712431"/>
            <a:ext cx="493160" cy="133565"/>
          </a:xfrm>
          <a:custGeom>
            <a:avLst/>
            <a:gdLst>
              <a:gd name="connsiteX0" fmla="*/ 462337 w 493160"/>
              <a:gd name="connsiteY0" fmla="*/ 133565 h 133565"/>
              <a:gd name="connsiteX1" fmla="*/ 41097 w 493160"/>
              <a:gd name="connsiteY1" fmla="*/ 133565 h 133565"/>
              <a:gd name="connsiteX2" fmla="*/ 0 w 493160"/>
              <a:gd name="connsiteY2" fmla="*/ 41097 h 133565"/>
              <a:gd name="connsiteX3" fmla="*/ 493160 w 493160"/>
              <a:gd name="connsiteY3" fmla="*/ 0 h 133565"/>
              <a:gd name="connsiteX4" fmla="*/ 462337 w 493160"/>
              <a:gd name="connsiteY4" fmla="*/ 133565 h 133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3160" h="133565">
                <a:moveTo>
                  <a:pt x="462337" y="133565"/>
                </a:moveTo>
                <a:lnTo>
                  <a:pt x="41097" y="133565"/>
                </a:lnTo>
                <a:lnTo>
                  <a:pt x="0" y="41097"/>
                </a:lnTo>
                <a:lnTo>
                  <a:pt x="493160" y="0"/>
                </a:lnTo>
                <a:lnTo>
                  <a:pt x="462337" y="13356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40453D-CB8F-48F4-AAB6-57DF42CBBA88}"/>
              </a:ext>
            </a:extLst>
          </p:cNvPr>
          <p:cNvSpPr txBox="1"/>
          <p:nvPr/>
        </p:nvSpPr>
        <p:spPr>
          <a:xfrm>
            <a:off x="4696906" y="5912810"/>
            <a:ext cx="6094428" cy="759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400"/>
              </a:spcAft>
            </a:pPr>
            <a:r>
              <a:rPr lang="en-US" sz="2000" b="1" dirty="0"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Park Concepts: Enlarged Plans</a:t>
            </a:r>
          </a:p>
          <a:p>
            <a:pPr algn="r"/>
            <a:r>
              <a:rPr lang="en-US" altLang="en-US" sz="2000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Christian A. Herter Park Master Plan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467D25-0DB7-41D7-B878-018DDD5160C5}"/>
              </a:ext>
            </a:extLst>
          </p:cNvPr>
          <p:cNvSpPr txBox="1"/>
          <p:nvPr/>
        </p:nvSpPr>
        <p:spPr>
          <a:xfrm>
            <a:off x="491764" y="369156"/>
            <a:ext cx="10527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East Area: East Lawn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DC5D93-1792-4FDF-9C1A-335C2921EB75}"/>
              </a:ext>
            </a:extLst>
          </p:cNvPr>
          <p:cNvSpPr txBox="1"/>
          <p:nvPr/>
        </p:nvSpPr>
        <p:spPr>
          <a:xfrm>
            <a:off x="7850975" y="3255623"/>
            <a:ext cx="2560606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en-US" sz="1200" b="1" i="1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Realigned Dr. Paul Dudley White Greenway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1" i="1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New Crosswalk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1" i="1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Reconfigured Parking Lots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1" i="1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Herter Center Adaptive Reuse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1" i="1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Renovated Event Lawn</a:t>
            </a:r>
          </a:p>
        </p:txBody>
      </p:sp>
    </p:spTree>
    <p:extLst>
      <p:ext uri="{BB962C8B-B14F-4D97-AF65-F5344CB8AC3E}">
        <p14:creationId xmlns:p14="http://schemas.microsoft.com/office/powerpoint/2010/main" val="13540159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C8FFF6DB-286E-418C-B924-20C3838F8E1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40625" y="822960"/>
            <a:ext cx="9362430" cy="4946312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A3E1D5F-4A16-4DC1-843E-AD00BD2CE8E4}"/>
              </a:ext>
            </a:extLst>
          </p:cNvPr>
          <p:cNvSpPr/>
          <p:nvPr/>
        </p:nvSpPr>
        <p:spPr>
          <a:xfrm>
            <a:off x="10263883" y="5712431"/>
            <a:ext cx="493160" cy="133565"/>
          </a:xfrm>
          <a:custGeom>
            <a:avLst/>
            <a:gdLst>
              <a:gd name="connsiteX0" fmla="*/ 462337 w 493160"/>
              <a:gd name="connsiteY0" fmla="*/ 133565 h 133565"/>
              <a:gd name="connsiteX1" fmla="*/ 41097 w 493160"/>
              <a:gd name="connsiteY1" fmla="*/ 133565 h 133565"/>
              <a:gd name="connsiteX2" fmla="*/ 0 w 493160"/>
              <a:gd name="connsiteY2" fmla="*/ 41097 h 133565"/>
              <a:gd name="connsiteX3" fmla="*/ 493160 w 493160"/>
              <a:gd name="connsiteY3" fmla="*/ 0 h 133565"/>
              <a:gd name="connsiteX4" fmla="*/ 462337 w 493160"/>
              <a:gd name="connsiteY4" fmla="*/ 133565 h 133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3160" h="133565">
                <a:moveTo>
                  <a:pt x="462337" y="133565"/>
                </a:moveTo>
                <a:lnTo>
                  <a:pt x="41097" y="133565"/>
                </a:lnTo>
                <a:lnTo>
                  <a:pt x="0" y="41097"/>
                </a:lnTo>
                <a:lnTo>
                  <a:pt x="493160" y="0"/>
                </a:lnTo>
                <a:lnTo>
                  <a:pt x="462337" y="13356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40453D-CB8F-48F4-AAB6-57DF42CBBA88}"/>
              </a:ext>
            </a:extLst>
          </p:cNvPr>
          <p:cNvSpPr txBox="1"/>
          <p:nvPr/>
        </p:nvSpPr>
        <p:spPr>
          <a:xfrm>
            <a:off x="4696906" y="5912810"/>
            <a:ext cx="6094428" cy="759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400"/>
              </a:spcAft>
            </a:pPr>
            <a:r>
              <a:rPr lang="en-US" sz="2000" b="1" dirty="0"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Park Concepts: Enlarged Plans</a:t>
            </a:r>
          </a:p>
          <a:p>
            <a:pPr algn="r"/>
            <a:r>
              <a:rPr lang="en-US" altLang="en-US" sz="2000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Christian A. Herter Park Master Plan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467D25-0DB7-41D7-B878-018DDD5160C5}"/>
              </a:ext>
            </a:extLst>
          </p:cNvPr>
          <p:cNvSpPr txBox="1"/>
          <p:nvPr/>
        </p:nvSpPr>
        <p:spPr>
          <a:xfrm>
            <a:off x="491764" y="369156"/>
            <a:ext cx="10527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East Area: East Meadow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FEEAB8-D7D3-494B-9315-D4CDA5D6A9B4}"/>
              </a:ext>
            </a:extLst>
          </p:cNvPr>
          <p:cNvSpPr txBox="1"/>
          <p:nvPr/>
        </p:nvSpPr>
        <p:spPr>
          <a:xfrm>
            <a:off x="8902777" y="1152001"/>
            <a:ext cx="2645757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en-US" sz="1200" b="1" i="1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Realigned Dr. Paul Dudley White Greenway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1" i="1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New Crosswalks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1" i="1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Reconfigured Parking Lot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1" i="1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New Paths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1" i="1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Renovated Lawns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1" i="1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New Pollinator Meadow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1" i="1" dirty="0">
                <a:solidFill>
                  <a:prstClr val="black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View Terraces</a:t>
            </a:r>
          </a:p>
        </p:txBody>
      </p:sp>
    </p:spTree>
    <p:extLst>
      <p:ext uri="{BB962C8B-B14F-4D97-AF65-F5344CB8AC3E}">
        <p14:creationId xmlns:p14="http://schemas.microsoft.com/office/powerpoint/2010/main" val="3295981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walking on a path with a bench and trees in the background&#10;&#10;Description automatically generated with low confidence">
            <a:extLst>
              <a:ext uri="{FF2B5EF4-FFF2-40B4-BE49-F238E27FC236}">
                <a16:creationId xmlns:a16="http://schemas.microsoft.com/office/drawing/2014/main" id="{71430D1A-247B-4D8A-A4C0-C171BAE59F7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84741" y="830821"/>
            <a:ext cx="3564209" cy="503865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240453D-CB8F-48F4-AAB6-57DF42CBBA88}"/>
              </a:ext>
            </a:extLst>
          </p:cNvPr>
          <p:cNvSpPr txBox="1"/>
          <p:nvPr/>
        </p:nvSpPr>
        <p:spPr>
          <a:xfrm>
            <a:off x="4696906" y="5912810"/>
            <a:ext cx="6094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en-US" sz="2000" b="1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Review of Concept Proposals</a:t>
            </a:r>
          </a:p>
          <a:p>
            <a:pPr algn="r"/>
            <a:r>
              <a:rPr lang="en-US" altLang="en-US" sz="2000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Christian A. Herter Park Master Plan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467D25-0DB7-41D7-B878-018DDD5160C5}"/>
              </a:ext>
            </a:extLst>
          </p:cNvPr>
          <p:cNvSpPr txBox="1"/>
          <p:nvPr/>
        </p:nvSpPr>
        <p:spPr>
          <a:xfrm>
            <a:off x="491764" y="369156"/>
            <a:ext cx="10527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Discussion and Feedback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C4F1A0-C91B-45E3-821C-EFFC83C55660}"/>
              </a:ext>
            </a:extLst>
          </p:cNvPr>
          <p:cNvSpPr txBox="1"/>
          <p:nvPr/>
        </p:nvSpPr>
        <p:spPr>
          <a:xfrm>
            <a:off x="491764" y="988523"/>
            <a:ext cx="7149738" cy="51501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spcBef>
                <a:spcPts val="0"/>
              </a:spcBef>
              <a:spcAft>
                <a:spcPts val="400"/>
              </a:spcAft>
            </a:pPr>
            <a:r>
              <a:rPr lang="en-US" sz="2000" dirty="0">
                <a:effectLst/>
                <a:latin typeface="Segoe UI Semilight" panose="020B0402040204020203" pitchFamily="34" charset="0"/>
                <a:ea typeface="Times New Roman" panose="02020603050405020304" pitchFamily="18" charset="0"/>
                <a:cs typeface="Segoe UI Semilight" panose="020B0402040204020203" pitchFamily="34" charset="0"/>
              </a:rPr>
              <a:t>Concepts for Review and Comment:</a:t>
            </a:r>
          </a:p>
          <a:p>
            <a:pPr marR="0" lvl="0">
              <a:spcBef>
                <a:spcPts val="0"/>
              </a:spcBef>
              <a:spcAft>
                <a:spcPts val="400"/>
              </a:spcAft>
            </a:pPr>
            <a:endParaRPr lang="en-US" sz="1400" dirty="0">
              <a:effectLst/>
              <a:latin typeface="Segoe UI Semilight" panose="020B0402040204020203" pitchFamily="34" charset="0"/>
              <a:ea typeface="Times New Roman" panose="02020603050405020304" pitchFamily="18" charset="0"/>
              <a:cs typeface="Segoe UI Semilight" panose="020B0402040204020203" pitchFamily="34" charset="0"/>
            </a:endParaRPr>
          </a:p>
          <a:p>
            <a:pPr marR="0" lvl="0">
              <a:spcBef>
                <a:spcPts val="0"/>
              </a:spcBef>
              <a:spcAft>
                <a:spcPts val="400"/>
              </a:spcAft>
            </a:pPr>
            <a:r>
              <a:rPr lang="en-US" sz="2000" b="1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1. Vehicular Circulation</a:t>
            </a:r>
            <a:r>
              <a:rPr lang="en-US" sz="2000" b="1" dirty="0"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: </a:t>
            </a:r>
            <a:r>
              <a:rPr lang="en-US" sz="2000" b="1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SFR Road Diet </a:t>
            </a:r>
          </a:p>
          <a:p>
            <a:pPr marL="1257300" lvl="2" indent="-3429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SFR Crosswalk Locations</a:t>
            </a:r>
          </a:p>
          <a:p>
            <a:pPr marL="1257300" lvl="2" indent="-3429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Proposed Road Diet</a:t>
            </a:r>
          </a:p>
          <a:p>
            <a:pPr marL="1257300" lvl="2" indent="-3429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Eliot Bridge Approach Intersection</a:t>
            </a:r>
          </a:p>
          <a:p>
            <a:pPr lvl="2">
              <a:spcAft>
                <a:spcPts val="400"/>
              </a:spcAft>
            </a:pPr>
            <a:endParaRPr lang="en-US" sz="1400" dirty="0">
              <a:effectLst/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>
              <a:spcAft>
                <a:spcPts val="400"/>
              </a:spcAft>
            </a:pPr>
            <a:r>
              <a:rPr lang="en-US" sz="2000" b="1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2. Herter Center Adaptive Reuse: High School Rowing </a:t>
            </a:r>
          </a:p>
          <a:p>
            <a:pPr marL="1257300" lvl="2" indent="-3429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Alt. 1: North-South Boathouse</a:t>
            </a:r>
          </a:p>
          <a:p>
            <a:pPr marL="1200150" lvl="2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Alt. 2: East-West Boathouses</a:t>
            </a:r>
          </a:p>
          <a:p>
            <a:pPr marL="1200150" lvl="2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sz="1400" dirty="0"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>
              <a:spcAft>
                <a:spcPts val="400"/>
              </a:spcAft>
            </a:pPr>
            <a:r>
              <a:rPr lang="en-US" sz="2000" b="1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3. Garden Consolidation</a:t>
            </a:r>
          </a:p>
          <a:p>
            <a:pPr>
              <a:spcAft>
                <a:spcPts val="400"/>
              </a:spcAft>
            </a:pPr>
            <a:endParaRPr lang="en-US" sz="2000" b="1" dirty="0">
              <a:effectLst/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>
              <a:spcAft>
                <a:spcPts val="400"/>
              </a:spcAft>
            </a:pPr>
            <a:r>
              <a:rPr lang="en-US" sz="2000" b="1" dirty="0"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4. Park Concepts: Enlarged Plans</a:t>
            </a:r>
          </a:p>
          <a:p>
            <a:pPr>
              <a:spcAft>
                <a:spcPts val="400"/>
              </a:spcAft>
            </a:pPr>
            <a:endParaRPr lang="en-US" sz="2000" b="1" dirty="0"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1726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6CA483FD-B167-4E10-A7F1-8D8B45A80A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202"/>
          <a:stretch/>
        </p:blipFill>
        <p:spPr>
          <a:xfrm>
            <a:off x="470517" y="954662"/>
            <a:ext cx="3211526" cy="494321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2108731-C1A1-4026-B28B-454CDE1C89F4}"/>
              </a:ext>
            </a:extLst>
          </p:cNvPr>
          <p:cNvSpPr txBox="1"/>
          <p:nvPr/>
        </p:nvSpPr>
        <p:spPr>
          <a:xfrm>
            <a:off x="339364" y="360592"/>
            <a:ext cx="10527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Master Plan Schedule and Next Steps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FFC788-A6CD-4C70-8885-B6EB88740A0B}"/>
              </a:ext>
            </a:extLst>
          </p:cNvPr>
          <p:cNvSpPr txBox="1"/>
          <p:nvPr/>
        </p:nvSpPr>
        <p:spPr>
          <a:xfrm>
            <a:off x="4696906" y="5912810"/>
            <a:ext cx="6094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en-US" sz="2000" b="1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Schedule and Next Steps</a:t>
            </a:r>
          </a:p>
          <a:p>
            <a:pPr algn="r"/>
            <a:r>
              <a:rPr lang="en-US" altLang="en-US" sz="2000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Christian A. Herter Park Master Plan</a:t>
            </a:r>
          </a:p>
        </p:txBody>
      </p:sp>
      <p:graphicFrame>
        <p:nvGraphicFramePr>
          <p:cNvPr id="11" name="Table 12">
            <a:extLst>
              <a:ext uri="{FF2B5EF4-FFF2-40B4-BE49-F238E27FC236}">
                <a16:creationId xmlns:a16="http://schemas.microsoft.com/office/drawing/2014/main" id="{5FFEA231-EC63-405C-A8B1-C44533B525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6812218"/>
              </p:ext>
            </p:extLst>
          </p:nvPr>
        </p:nvGraphicFramePr>
        <p:xfrm>
          <a:off x="5054862" y="960120"/>
          <a:ext cx="5613138" cy="49377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275290">
                  <a:extLst>
                    <a:ext uri="{9D8B030D-6E8A-4147-A177-3AD203B41FA5}">
                      <a16:colId xmlns:a16="http://schemas.microsoft.com/office/drawing/2014/main" val="95276351"/>
                    </a:ext>
                  </a:extLst>
                </a:gridCol>
                <a:gridCol w="2337848">
                  <a:extLst>
                    <a:ext uri="{9D8B030D-6E8A-4147-A177-3AD203B41FA5}">
                      <a16:colId xmlns:a16="http://schemas.microsoft.com/office/drawing/2014/main" val="3734437989"/>
                    </a:ext>
                  </a:extLst>
                </a:gridCol>
              </a:tblGrid>
              <a:tr h="294384">
                <a:tc gridSpan="2">
                  <a:txBody>
                    <a:bodyPr/>
                    <a:lstStyle/>
                    <a:p>
                      <a:r>
                        <a:rPr lang="en-US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Phase 1: Site Inventory and Analysis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4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0639998"/>
                  </a:ext>
                </a:extLst>
              </a:tr>
              <a:tr h="2943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1. Site Walks w/ DCR Project Team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1/22, 2/26, 5/10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5279740"/>
                  </a:ext>
                </a:extLst>
              </a:tr>
              <a:tr h="2943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2. Information Gathering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Spring 2021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0731482"/>
                  </a:ext>
                </a:extLst>
              </a:tr>
              <a:tr h="294384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3. Working Group Meeting #1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3/31/2021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6499926"/>
                  </a:ext>
                </a:extLst>
              </a:tr>
              <a:tr h="294384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4. Stakeholder Meeting #1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5/18/2021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4873510"/>
                  </a:ext>
                </a:extLst>
              </a:tr>
              <a:tr h="294384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5. Public Meeting #1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6/10/2021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0437301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endParaRPr lang="en-US" sz="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4329344"/>
                  </a:ext>
                </a:extLst>
              </a:tr>
              <a:tr h="294384">
                <a:tc gridSpan="2"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Phase 2: Master Plan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400" b="1" dirty="0">
                        <a:solidFill>
                          <a:schemeClr val="bg1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1089895"/>
                  </a:ext>
                </a:extLst>
              </a:tr>
              <a:tr h="294384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1. Concept Sketches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Summer 2021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3977903"/>
                  </a:ext>
                </a:extLst>
              </a:tr>
              <a:tr h="294384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2. Legislator Review of Concepts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9/13/2021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4176430"/>
                  </a:ext>
                </a:extLst>
              </a:tr>
              <a:tr h="294384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3. Working Group Meeting #2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9/15/2021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1120276"/>
                  </a:ext>
                </a:extLst>
              </a:tr>
              <a:tr h="294384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4. Stakeholder Meeting #2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9/23/2021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3083044"/>
                  </a:ext>
                </a:extLst>
              </a:tr>
              <a:tr h="294384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5. Public Meeting #2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9/29/2021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0922165"/>
                  </a:ext>
                </a:extLst>
              </a:tr>
              <a:tr h="294384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6. Final Master Plan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December 2021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160245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endParaRPr lang="en-US" sz="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6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434083"/>
                  </a:ext>
                </a:extLst>
              </a:tr>
              <a:tr h="294384">
                <a:tc gridSpan="2"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Phase 3: Landscape Management Plan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400" b="1" dirty="0">
                        <a:solidFill>
                          <a:schemeClr val="bg1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1172062"/>
                  </a:ext>
                </a:extLst>
              </a:tr>
              <a:tr h="294384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1. LMP Submittal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January 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3594650"/>
                  </a:ext>
                </a:extLst>
              </a:tr>
            </a:tbl>
          </a:graphicData>
        </a:graphic>
      </p:graphicFrame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CE3F310-8AF9-4C92-B29A-44481F3C4C01}"/>
              </a:ext>
            </a:extLst>
          </p:cNvPr>
          <p:cNvCxnSpPr>
            <a:cxnSpLocks/>
            <a:stCxn id="23" idx="1"/>
          </p:cNvCxnSpPr>
          <p:nvPr/>
        </p:nvCxnSpPr>
        <p:spPr>
          <a:xfrm flipH="1">
            <a:off x="9303657" y="4110626"/>
            <a:ext cx="1659618" cy="543622"/>
          </a:xfrm>
          <a:prstGeom prst="straightConnector1">
            <a:avLst/>
          </a:prstGeom>
          <a:ln w="34925"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7CCD1739-02E5-49F1-9995-E495AE8F7ABF}"/>
              </a:ext>
            </a:extLst>
          </p:cNvPr>
          <p:cNvSpPr txBox="1"/>
          <p:nvPr/>
        </p:nvSpPr>
        <p:spPr>
          <a:xfrm>
            <a:off x="10963275" y="3787460"/>
            <a:ext cx="10195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Arial Rounded MT Bold" panose="020F0704030504030204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We are </a:t>
            </a:r>
          </a:p>
          <a:p>
            <a:r>
              <a:rPr lang="en-US" dirty="0">
                <a:solidFill>
                  <a:schemeClr val="accent1"/>
                </a:solidFill>
                <a:latin typeface="Arial Rounded MT Bold" panose="020F0704030504030204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here!</a:t>
            </a:r>
          </a:p>
        </p:txBody>
      </p:sp>
    </p:spTree>
    <p:extLst>
      <p:ext uri="{BB962C8B-B14F-4D97-AF65-F5344CB8AC3E}">
        <p14:creationId xmlns:p14="http://schemas.microsoft.com/office/powerpoint/2010/main" val="5631444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4C1DB-5152-43CA-BC0F-FD9DA361E389}"/>
              </a:ext>
            </a:extLst>
          </p:cNvPr>
          <p:cNvSpPr txBox="1">
            <a:spLocks/>
          </p:cNvSpPr>
          <p:nvPr/>
        </p:nvSpPr>
        <p:spPr>
          <a:xfrm>
            <a:off x="593785" y="983351"/>
            <a:ext cx="10688128" cy="8223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Additional Information &amp; Q&amp;A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91E179-8B79-4AAE-8174-BC629988FD0A}"/>
              </a:ext>
            </a:extLst>
          </p:cNvPr>
          <p:cNvSpPr txBox="1">
            <a:spLocks/>
          </p:cNvSpPr>
          <p:nvPr/>
        </p:nvSpPr>
        <p:spPr>
          <a:xfrm>
            <a:off x="593785" y="1911890"/>
            <a:ext cx="10688128" cy="426507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3200" baseline="30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Our speakers will go through the presentation, asking everyone else to be muted.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3200" baseline="30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You will have the opportunity to submit comments over the course of the next two weeks at </a:t>
            </a:r>
            <a:br>
              <a:rPr lang="en-US" sz="3200" baseline="30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en-US" sz="3200" baseline="30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DCR Public Comments:​ </a:t>
            </a:r>
          </a:p>
          <a:p>
            <a:pPr marL="914400" indent="0">
              <a:spcAft>
                <a:spcPts val="600"/>
              </a:spcAft>
              <a:buNone/>
            </a:pPr>
            <a:r>
              <a:rPr lang="en-US" sz="3200" i="1" baseline="30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https://www.mass.gov/forms/dcr-public-comments</a:t>
            </a:r>
            <a:endParaRPr lang="en-US" sz="3200" baseline="30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3200" baseline="30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Two ways to ask questions during the meeting.</a:t>
            </a:r>
          </a:p>
          <a:p>
            <a:pPr marL="914400" lvl="3">
              <a:spcAft>
                <a:spcPts val="600"/>
              </a:spcAft>
            </a:pPr>
            <a:r>
              <a:rPr lang="en-US" sz="3200" baseline="30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Raise your hand Zoom function</a:t>
            </a:r>
          </a:p>
          <a:p>
            <a:pPr marL="914400" lvl="3">
              <a:spcAft>
                <a:spcPts val="600"/>
              </a:spcAft>
            </a:pPr>
            <a:r>
              <a:rPr lang="en-US" sz="3200" baseline="30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Use the chat function</a:t>
            </a:r>
          </a:p>
          <a:p>
            <a:pPr>
              <a:spcAft>
                <a:spcPts val="600"/>
              </a:spcAft>
            </a:pPr>
            <a:r>
              <a:rPr lang="en-US" sz="3200" baseline="30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Tonight's meeting will be recorded. </a:t>
            </a:r>
          </a:p>
          <a:p>
            <a:pPr marL="914400" lvl="3">
              <a:lnSpc>
                <a:spcPct val="110000"/>
              </a:lnSpc>
              <a:spcAft>
                <a:spcPts val="600"/>
              </a:spcAft>
            </a:pPr>
            <a:r>
              <a:rPr lang="en-US" sz="3200" baseline="30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The recording and slide deck will be available shortly after the meeting at:</a:t>
            </a:r>
          </a:p>
          <a:p>
            <a:pPr marL="914400" lvl="3" indent="0">
              <a:lnSpc>
                <a:spcPct val="110000"/>
              </a:lnSpc>
              <a:spcAft>
                <a:spcPts val="600"/>
              </a:spcAft>
              <a:buNone/>
            </a:pPr>
            <a:r>
              <a:rPr lang="en-US" sz="3200" i="1" baseline="30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www.mass.gov/dcr/past-public-meetings</a:t>
            </a:r>
          </a:p>
          <a:p>
            <a:pPr marL="0" indent="0">
              <a:buNone/>
            </a:pPr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pic>
        <p:nvPicPr>
          <p:cNvPr id="4" name="Picture 3" descr="DCRLogo_horiz.PNG">
            <a:extLst>
              <a:ext uri="{FF2B5EF4-FFF2-40B4-BE49-F238E27FC236}">
                <a16:creationId xmlns:a16="http://schemas.microsoft.com/office/drawing/2014/main" id="{6A10CD08-597F-45DA-8CD8-1F231E0412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257" y="157245"/>
            <a:ext cx="4433976" cy="74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7003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ree, outdoor&#10;&#10;Description automatically generated">
            <a:extLst>
              <a:ext uri="{FF2B5EF4-FFF2-40B4-BE49-F238E27FC236}">
                <a16:creationId xmlns:a16="http://schemas.microsoft.com/office/drawing/2014/main" id="{A8EAF0CC-6C49-4F29-82E3-7286B5B4142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9902" y="1253765"/>
            <a:ext cx="7029254" cy="444945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2108731-C1A1-4026-B28B-454CDE1C89F4}"/>
              </a:ext>
            </a:extLst>
          </p:cNvPr>
          <p:cNvSpPr txBox="1"/>
          <p:nvPr/>
        </p:nvSpPr>
        <p:spPr>
          <a:xfrm>
            <a:off x="744718" y="345824"/>
            <a:ext cx="957763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Thank you!</a:t>
            </a:r>
          </a:p>
          <a:p>
            <a:endParaRPr lang="en-US" sz="28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endParaRPr lang="en-US" sz="2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FFC788-A6CD-4C70-8885-B6EB88740A0B}"/>
              </a:ext>
            </a:extLst>
          </p:cNvPr>
          <p:cNvSpPr txBox="1"/>
          <p:nvPr/>
        </p:nvSpPr>
        <p:spPr>
          <a:xfrm>
            <a:off x="4744040" y="5868295"/>
            <a:ext cx="6094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en-US" sz="2000" b="1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Review of Concept Proposals</a:t>
            </a:r>
          </a:p>
          <a:p>
            <a:pPr algn="r"/>
            <a:r>
              <a:rPr lang="en-US" altLang="en-US" sz="2000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Christian A. Herter Park Master Plan</a:t>
            </a:r>
          </a:p>
        </p:txBody>
      </p:sp>
    </p:spTree>
    <p:extLst>
      <p:ext uri="{BB962C8B-B14F-4D97-AF65-F5344CB8AC3E}">
        <p14:creationId xmlns:p14="http://schemas.microsoft.com/office/powerpoint/2010/main" val="367137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4C1DB-5152-43CA-BC0F-FD9DA361E389}"/>
              </a:ext>
            </a:extLst>
          </p:cNvPr>
          <p:cNvSpPr txBox="1">
            <a:spLocks/>
          </p:cNvSpPr>
          <p:nvPr/>
        </p:nvSpPr>
        <p:spPr>
          <a:xfrm>
            <a:off x="593785" y="983351"/>
            <a:ext cx="10688128" cy="8223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DCR Mission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91E179-8B79-4AAE-8174-BC629988FD0A}"/>
              </a:ext>
            </a:extLst>
          </p:cNvPr>
          <p:cNvSpPr txBox="1">
            <a:spLocks/>
          </p:cNvSpPr>
          <p:nvPr/>
        </p:nvSpPr>
        <p:spPr>
          <a:xfrm>
            <a:off x="593785" y="1911890"/>
            <a:ext cx="5990863" cy="42650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3200" baseline="30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To protect, promote and enhance </a:t>
            </a:r>
            <a:br>
              <a:rPr lang="en-US" sz="3200" baseline="30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en-US" sz="3200" baseline="30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our common wealth of natural, cultural and recreational resources for the well-being of all.</a:t>
            </a:r>
          </a:p>
          <a:p>
            <a:pPr marL="0" indent="0">
              <a:buNone/>
            </a:pPr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pic>
        <p:nvPicPr>
          <p:cNvPr id="4" name="Picture 3" descr="DCRLogo_horiz.PNG">
            <a:extLst>
              <a:ext uri="{FF2B5EF4-FFF2-40B4-BE49-F238E27FC236}">
                <a16:creationId xmlns:a16="http://schemas.microsoft.com/office/drawing/2014/main" id="{6A10CD08-597F-45DA-8CD8-1F231E0412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257" y="157245"/>
            <a:ext cx="4433976" cy="7418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5920BB-9C45-485C-A209-4F760015940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30360" y="1252728"/>
            <a:ext cx="4540330" cy="422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683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2108731-C1A1-4026-B28B-454CDE1C89F4}"/>
              </a:ext>
            </a:extLst>
          </p:cNvPr>
          <p:cNvSpPr txBox="1"/>
          <p:nvPr/>
        </p:nvSpPr>
        <p:spPr>
          <a:xfrm>
            <a:off x="810705" y="360592"/>
            <a:ext cx="100560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Agenda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604862-2D36-4250-BF1F-3D13D6DAE79B}"/>
              </a:ext>
            </a:extLst>
          </p:cNvPr>
          <p:cNvSpPr txBox="1"/>
          <p:nvPr/>
        </p:nvSpPr>
        <p:spPr>
          <a:xfrm>
            <a:off x="810705" y="1196614"/>
            <a:ext cx="6523545" cy="4678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US" sz="2000" dirty="0">
                <a:effectLst/>
                <a:latin typeface="Segoe UI Semilight" panose="020B0402040204020203" pitchFamily="34" charset="0"/>
                <a:ea typeface="Times New Roman" panose="02020603050405020304" pitchFamily="18" charset="0"/>
                <a:cs typeface="Segoe UI Semilight" panose="020B0402040204020203" pitchFamily="34" charset="0"/>
              </a:rPr>
              <a:t>Re-Introductions</a:t>
            </a:r>
            <a:endParaRPr lang="en-US" sz="2000" dirty="0">
              <a:effectLst/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US" sz="2000" dirty="0">
                <a:effectLst/>
                <a:latin typeface="Segoe UI Semilight" panose="020B0402040204020203" pitchFamily="34" charset="0"/>
                <a:ea typeface="Times New Roman" panose="02020603050405020304" pitchFamily="18" charset="0"/>
                <a:cs typeface="Segoe UI Semilight" panose="020B0402040204020203" pitchFamily="34" charset="0"/>
              </a:rPr>
              <a:t>Purpose of the Meeting</a:t>
            </a:r>
          </a:p>
          <a:p>
            <a:pPr marL="342900" marR="0" lvl="0" indent="-342900"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US" sz="2000" dirty="0">
                <a:effectLst/>
                <a:latin typeface="Segoe UI Semilight" panose="020B0402040204020203" pitchFamily="34" charset="0"/>
                <a:ea typeface="Times New Roman" panose="02020603050405020304" pitchFamily="18" charset="0"/>
                <a:cs typeface="Segoe UI Semilight" panose="020B0402040204020203" pitchFamily="34" charset="0"/>
              </a:rPr>
              <a:t>Concepts for Review and Comment:</a:t>
            </a:r>
            <a:endParaRPr lang="en-US" sz="2000" dirty="0"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 lvl="1">
              <a:spcAft>
                <a:spcPts val="400"/>
              </a:spcAft>
            </a:pPr>
            <a:r>
              <a:rPr lang="en-US" sz="2000" b="1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Vehicular Circulation</a:t>
            </a:r>
            <a:r>
              <a:rPr lang="en-US" sz="2000" b="1" dirty="0"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: </a:t>
            </a:r>
            <a:r>
              <a:rPr lang="en-US" sz="2000" b="1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SFR Road Diet </a:t>
            </a:r>
          </a:p>
          <a:p>
            <a:pPr marL="1257300" lvl="2" indent="-342900"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SFR Crosswalk Locations</a:t>
            </a:r>
          </a:p>
          <a:p>
            <a:pPr marL="1257300" lvl="2" indent="-342900"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Proposed Road Diet</a:t>
            </a:r>
          </a:p>
          <a:p>
            <a:pPr marL="1257300" lvl="2" indent="-342900">
              <a:spcAft>
                <a:spcPts val="40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Eliot Bridge Approach Intersection </a:t>
            </a:r>
          </a:p>
          <a:p>
            <a:pPr lvl="1">
              <a:spcAft>
                <a:spcPts val="400"/>
              </a:spcAft>
            </a:pPr>
            <a:r>
              <a:rPr lang="en-US" sz="2000" b="1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Herter Center Adaptive Reuse: High School Rowing</a:t>
            </a:r>
          </a:p>
          <a:p>
            <a:pPr lvl="1">
              <a:spcAft>
                <a:spcPts val="400"/>
              </a:spcAft>
            </a:pPr>
            <a:r>
              <a:rPr lang="en-US" sz="2000" b="1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Community Garden Consolidation</a:t>
            </a:r>
          </a:p>
          <a:p>
            <a:pPr lvl="1">
              <a:spcAft>
                <a:spcPts val="400"/>
              </a:spcAft>
            </a:pPr>
            <a:r>
              <a:rPr lang="en-US" sz="2000" b="1" dirty="0"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Park Concepts: Enlarged Plans</a:t>
            </a:r>
          </a:p>
          <a:p>
            <a:pPr marL="342900" marR="0" lvl="0" indent="-342900">
              <a:spcBef>
                <a:spcPts val="0"/>
              </a:spcBef>
              <a:spcAft>
                <a:spcPts val="400"/>
              </a:spcAft>
              <a:buFont typeface="+mj-lt"/>
              <a:buAutoNum type="arabicPeriod" startAt="4"/>
            </a:pPr>
            <a:r>
              <a:rPr lang="en-US" sz="2000" dirty="0">
                <a:effectLst/>
                <a:latin typeface="Segoe UI Semilight" panose="020B0402040204020203" pitchFamily="34" charset="0"/>
                <a:ea typeface="Times New Roman" panose="02020603050405020304" pitchFamily="18" charset="0"/>
                <a:cs typeface="Segoe UI Semilight" panose="020B0402040204020203" pitchFamily="34" charset="0"/>
              </a:rPr>
              <a:t>Discussion and Feedback</a:t>
            </a:r>
            <a:endParaRPr lang="en-US" sz="2000" dirty="0">
              <a:effectLst/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400"/>
              </a:spcAft>
              <a:buFont typeface="+mj-lt"/>
              <a:buAutoNum type="arabicPeriod" startAt="4"/>
            </a:pPr>
            <a:r>
              <a:rPr lang="en-US" sz="2000" dirty="0">
                <a:effectLst/>
                <a:latin typeface="Segoe UI Semilight" panose="020B0402040204020203" pitchFamily="34" charset="0"/>
                <a:ea typeface="Times New Roman" panose="02020603050405020304" pitchFamily="18" charset="0"/>
                <a:cs typeface="Segoe UI Semilight" panose="020B0402040204020203" pitchFamily="34" charset="0"/>
              </a:rPr>
              <a:t>Master Plan Schedule and Next Steps</a:t>
            </a:r>
            <a:endParaRPr lang="en-US" sz="2000" dirty="0">
              <a:effectLst/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endParaRPr lang="en-US" b="1" dirty="0">
              <a:effectLst/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00D888-7687-428E-B3ED-80CE8A2B2CB3}"/>
              </a:ext>
            </a:extLst>
          </p:cNvPr>
          <p:cNvSpPr txBox="1"/>
          <p:nvPr/>
        </p:nvSpPr>
        <p:spPr>
          <a:xfrm>
            <a:off x="4744040" y="5868295"/>
            <a:ext cx="6094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en-US" sz="2000" b="1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Review of Concept Proposals</a:t>
            </a:r>
          </a:p>
          <a:p>
            <a:pPr algn="r"/>
            <a:r>
              <a:rPr lang="en-US" altLang="en-US" sz="2000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Christian A. Herter Park Master Plan</a:t>
            </a:r>
          </a:p>
        </p:txBody>
      </p:sp>
      <p:pic>
        <p:nvPicPr>
          <p:cNvPr id="4" name="Picture 3" descr="A picture containing grass, tree, outdoor, park&#10;&#10;Description automatically generated">
            <a:extLst>
              <a:ext uri="{FF2B5EF4-FFF2-40B4-BE49-F238E27FC236}">
                <a16:creationId xmlns:a16="http://schemas.microsoft.com/office/drawing/2014/main" id="{BCB22120-8738-4E55-BDD1-8F87F1225BA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5390" y="361363"/>
            <a:ext cx="3140556" cy="545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236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2108731-C1A1-4026-B28B-454CDE1C89F4}"/>
              </a:ext>
            </a:extLst>
          </p:cNvPr>
          <p:cNvSpPr txBox="1"/>
          <p:nvPr/>
        </p:nvSpPr>
        <p:spPr>
          <a:xfrm>
            <a:off x="810705" y="360592"/>
            <a:ext cx="100560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Purpose of the Meeting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DF9B45-6A0B-4EDD-9196-E778D37A956F}"/>
              </a:ext>
            </a:extLst>
          </p:cNvPr>
          <p:cNvSpPr txBox="1"/>
          <p:nvPr/>
        </p:nvSpPr>
        <p:spPr>
          <a:xfrm>
            <a:off x="810705" y="2511418"/>
            <a:ext cx="10664073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Public Access and Circulation:  Provide accessible, safe, and efficient circulation to and within the park.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Programming: Propose vital programs for Herter Park signature facilities.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Visitor Experience: Improve views, wayfinding, interpretive signage.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41F672-0ED7-49B3-81E1-B8AECC4D7C1C}"/>
              </a:ext>
            </a:extLst>
          </p:cNvPr>
          <p:cNvSpPr txBox="1"/>
          <p:nvPr/>
        </p:nvSpPr>
        <p:spPr>
          <a:xfrm>
            <a:off x="810705" y="1352126"/>
            <a:ext cx="10295659" cy="1159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spcBef>
                <a:spcPts val="0"/>
              </a:spcBef>
              <a:spcAft>
                <a:spcPts val="400"/>
              </a:spcAft>
            </a:pPr>
            <a:r>
              <a:rPr lang="en-US" sz="2400" b="1" i="1" dirty="0"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Purpose of the meeting is to solicit your feedback on some visionary concepts to achieve project goals, including: </a:t>
            </a:r>
            <a:endParaRPr lang="en-US" sz="2400" b="1" i="1" dirty="0">
              <a:effectLst/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endParaRPr lang="en-US" b="1" dirty="0">
              <a:effectLst/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767E84-5D72-4002-9C7E-C5F9ADF8F839}"/>
              </a:ext>
            </a:extLst>
          </p:cNvPr>
          <p:cNvSpPr txBox="1"/>
          <p:nvPr/>
        </p:nvSpPr>
        <p:spPr>
          <a:xfrm>
            <a:off x="4744040" y="5868295"/>
            <a:ext cx="6094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en-US" sz="2000" b="1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Review of Concept Proposals</a:t>
            </a:r>
          </a:p>
          <a:p>
            <a:pPr algn="r"/>
            <a:r>
              <a:rPr lang="en-US" altLang="en-US" sz="2000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Christian A. Herter Park Master Plan</a:t>
            </a:r>
          </a:p>
        </p:txBody>
      </p:sp>
    </p:spTree>
    <p:extLst>
      <p:ext uri="{BB962C8B-B14F-4D97-AF65-F5344CB8AC3E}">
        <p14:creationId xmlns:p14="http://schemas.microsoft.com/office/powerpoint/2010/main" val="1419489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2108731-C1A1-4026-B28B-454CDE1C89F4}"/>
              </a:ext>
            </a:extLst>
          </p:cNvPr>
          <p:cNvSpPr txBox="1"/>
          <p:nvPr/>
        </p:nvSpPr>
        <p:spPr>
          <a:xfrm>
            <a:off x="339364" y="360592"/>
            <a:ext cx="10527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Existing Conditions Plan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FFC788-A6CD-4C70-8885-B6EB88740A0B}"/>
              </a:ext>
            </a:extLst>
          </p:cNvPr>
          <p:cNvSpPr txBox="1"/>
          <p:nvPr/>
        </p:nvSpPr>
        <p:spPr>
          <a:xfrm>
            <a:off x="4696906" y="5881988"/>
            <a:ext cx="6094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en-US" sz="2000" b="1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Vehicular Circulation</a:t>
            </a:r>
          </a:p>
          <a:p>
            <a:pPr algn="r"/>
            <a:r>
              <a:rPr lang="en-US" altLang="en-US" sz="2000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Christian A. Herter Park Master Plan</a:t>
            </a:r>
          </a:p>
        </p:txBody>
      </p:sp>
      <p:pic>
        <p:nvPicPr>
          <p:cNvPr id="3" name="Picture 2" descr="Diagram, map&#10;&#10;Description automatically generated">
            <a:extLst>
              <a:ext uri="{FF2B5EF4-FFF2-40B4-BE49-F238E27FC236}">
                <a16:creationId xmlns:a16="http://schemas.microsoft.com/office/drawing/2014/main" id="{4C37B791-CDE3-4E88-AEB8-47AD854F719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3692" y="914400"/>
            <a:ext cx="10598727" cy="4779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318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2108731-C1A1-4026-B28B-454CDE1C89F4}"/>
              </a:ext>
            </a:extLst>
          </p:cNvPr>
          <p:cNvSpPr txBox="1"/>
          <p:nvPr/>
        </p:nvSpPr>
        <p:spPr>
          <a:xfrm>
            <a:off x="339364" y="360592"/>
            <a:ext cx="10527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Soldiers Field Road: Road Diet Concept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FFC788-A6CD-4C70-8885-B6EB88740A0B}"/>
              </a:ext>
            </a:extLst>
          </p:cNvPr>
          <p:cNvSpPr txBox="1"/>
          <p:nvPr/>
        </p:nvSpPr>
        <p:spPr>
          <a:xfrm>
            <a:off x="4696906" y="5881988"/>
            <a:ext cx="6094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en-US" sz="2000" b="1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Vehicular Circulation</a:t>
            </a:r>
          </a:p>
          <a:p>
            <a:pPr algn="r"/>
            <a:r>
              <a:rPr lang="en-US" altLang="en-US" sz="2000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Christian A. Herter Park Master Plan</a:t>
            </a:r>
          </a:p>
        </p:txBody>
      </p: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3FADFEC7-666B-4401-9180-66C1431174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1752" y="914400"/>
            <a:ext cx="10597037" cy="489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0589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diagram, application&#10;&#10;Description automatically generated">
            <a:extLst>
              <a:ext uri="{FF2B5EF4-FFF2-40B4-BE49-F238E27FC236}">
                <a16:creationId xmlns:a16="http://schemas.microsoft.com/office/drawing/2014/main" id="{C47C18B6-8672-4A21-AD21-5F0C21AB57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1100" y="842805"/>
            <a:ext cx="9829800" cy="494617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FA83AEE-0A46-49D6-9E9E-B32D6ED8E0A0}"/>
              </a:ext>
            </a:extLst>
          </p:cNvPr>
          <p:cNvSpPr txBox="1"/>
          <p:nvPr/>
        </p:nvSpPr>
        <p:spPr>
          <a:xfrm>
            <a:off x="4705940" y="5878569"/>
            <a:ext cx="6094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en-US" sz="2000" b="1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Vehicular Circulation</a:t>
            </a:r>
          </a:p>
          <a:p>
            <a:pPr algn="r"/>
            <a:r>
              <a:rPr lang="en-US" altLang="en-US" sz="2000" dirty="0">
                <a:latin typeface="Segoe UI Semilight" panose="020B0402040204020203" pitchFamily="34" charset="0"/>
                <a:ea typeface="ＭＳ Ｐゴシック" pitchFamily="34" charset="-128"/>
                <a:cs typeface="Segoe UI Semilight" panose="020B0402040204020203" pitchFamily="34" charset="0"/>
              </a:rPr>
              <a:t>Christian A. Herter Park Master Plan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108731-C1A1-4026-B28B-454CDE1C89F4}"/>
              </a:ext>
            </a:extLst>
          </p:cNvPr>
          <p:cNvSpPr txBox="1"/>
          <p:nvPr/>
        </p:nvSpPr>
        <p:spPr>
          <a:xfrm>
            <a:off x="339364" y="360592"/>
            <a:ext cx="10527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Soldiers Field Road: Existing Conditions</a:t>
            </a:r>
          </a:p>
        </p:txBody>
      </p:sp>
    </p:spTree>
    <p:extLst>
      <p:ext uri="{BB962C8B-B14F-4D97-AF65-F5344CB8AC3E}">
        <p14:creationId xmlns:p14="http://schemas.microsoft.com/office/powerpoint/2010/main" val="29483949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2433</TotalTime>
  <Words>1322</Words>
  <Application>Microsoft Office PowerPoint</Application>
  <PresentationFormat>Widescreen</PresentationFormat>
  <Paragraphs>267</Paragraphs>
  <Slides>36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4" baseType="lpstr">
      <vt:lpstr>Arial</vt:lpstr>
      <vt:lpstr>Arial Rounded MT Bold</vt:lpstr>
      <vt:lpstr>Calibri</vt:lpstr>
      <vt:lpstr>Calibri Light</vt:lpstr>
      <vt:lpstr>Segoe UI</vt:lpstr>
      <vt:lpstr>Segoe UI Semilight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Johnson, Ginna (DCR)</dc:creator>
  <cp:lastModifiedBy>Cushing, Daniel (DCR)</cp:lastModifiedBy>
  <cp:revision>138</cp:revision>
  <cp:lastPrinted>2021-09-21T18:31:16Z</cp:lastPrinted>
  <dcterms:created xsi:type="dcterms:W3CDTF">2019-12-09T21:05:13Z</dcterms:created>
  <dcterms:modified xsi:type="dcterms:W3CDTF">2021-09-29T21:54:11Z</dcterms:modified>
</cp:coreProperties>
</file>