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275" r:id="rId2"/>
    <p:sldId id="276" r:id="rId3"/>
    <p:sldId id="277" r:id="rId4"/>
    <p:sldId id="336" r:id="rId5"/>
    <p:sldId id="333" r:id="rId6"/>
    <p:sldId id="1943" r:id="rId7"/>
    <p:sldId id="1901" r:id="rId8"/>
    <p:sldId id="1940" r:id="rId9"/>
    <p:sldId id="1941" r:id="rId10"/>
    <p:sldId id="1942" r:id="rId11"/>
    <p:sldId id="1944" r:id="rId12"/>
    <p:sldId id="1946" r:id="rId13"/>
    <p:sldId id="1945" r:id="rId14"/>
    <p:sldId id="1956" r:id="rId15"/>
    <p:sldId id="1966" r:id="rId16"/>
    <p:sldId id="1952" r:id="rId17"/>
    <p:sldId id="1899" r:id="rId18"/>
    <p:sldId id="1903" r:id="rId19"/>
    <p:sldId id="313" r:id="rId20"/>
    <p:sldId id="1902" r:id="rId21"/>
    <p:sldId id="1963" r:id="rId22"/>
    <p:sldId id="257" r:id="rId23"/>
    <p:sldId id="258" r:id="rId24"/>
    <p:sldId id="1960" r:id="rId25"/>
    <p:sldId id="1958" r:id="rId26"/>
    <p:sldId id="260" r:id="rId27"/>
    <p:sldId id="1961" r:id="rId28"/>
    <p:sldId id="1962" r:id="rId29"/>
    <p:sldId id="1947" r:id="rId30"/>
    <p:sldId id="1950" r:id="rId31"/>
    <p:sldId id="1954" r:id="rId32"/>
    <p:sldId id="1949" r:id="rId33"/>
    <p:sldId id="355" r:id="rId34"/>
    <p:sldId id="280" r:id="rId35"/>
    <p:sldId id="1937" r:id="rId36"/>
    <p:sldId id="1936" r:id="rId37"/>
    <p:sldId id="360" r:id="rId38"/>
    <p:sldId id="375" r:id="rId39"/>
    <p:sldId id="1898" r:id="rId40"/>
    <p:sldId id="320" r:id="rId41"/>
    <p:sldId id="321" r:id="rId42"/>
    <p:sldId id="318" r:id="rId43"/>
    <p:sldId id="319" r:id="rId44"/>
    <p:sldId id="300" r:id="rId4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s, Lauren B (EHS)" initials="PL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B8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4615" autoAdjust="0"/>
  </p:normalViewPr>
  <p:slideViewPr>
    <p:cSldViewPr>
      <p:cViewPr varScale="1">
        <p:scale>
          <a:sx n="69" d="100"/>
          <a:sy n="69" d="100"/>
        </p:scale>
        <p:origin x="72" y="78"/>
      </p:cViewPr>
      <p:guideLst>
        <p:guide orient="horz" pos="2160"/>
        <p:guide pos="2880"/>
      </p:guideLst>
    </p:cSldViewPr>
  </p:slideViewPr>
  <p:notesTextViewPr>
    <p:cViewPr>
      <p:scale>
        <a:sx n="1" d="1"/>
        <a:sy n="1" d="1"/>
      </p:scale>
      <p:origin x="0" y="0"/>
    </p:cViewPr>
  </p:notesTextViewPr>
  <p:notesViewPr>
    <p:cSldViewPr>
      <p:cViewPr varScale="1">
        <p:scale>
          <a:sx n="47" d="100"/>
          <a:sy n="47" d="100"/>
        </p:scale>
        <p:origin x="2692" y="6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Hospital</c:v>
                </c:pt>
              </c:strCache>
            </c:strRef>
          </c:tx>
          <c:dPt>
            <c:idx val="0"/>
            <c:bubble3D val="0"/>
            <c:spPr>
              <a:solidFill>
                <a:srgbClr val="FF0000"/>
              </a:solidFill>
              <a:ln w="19050">
                <a:solidFill>
                  <a:schemeClr val="lt1"/>
                </a:solidFill>
              </a:ln>
              <a:effectLst/>
            </c:spPr>
            <c:extLst>
              <c:ext xmlns:c16="http://schemas.microsoft.com/office/drawing/2014/chart" uri="{C3380CC4-5D6E-409C-BE32-E72D297353CC}">
                <c16:uniqueId val="{00000002-2743-41C3-B1DE-0266333AE088}"/>
              </c:ext>
            </c:extLst>
          </c:dPt>
          <c:dPt>
            <c:idx val="1"/>
            <c:bubble3D val="0"/>
            <c:spPr>
              <a:solidFill>
                <a:srgbClr val="00B050"/>
              </a:solidFill>
              <a:ln w="19050">
                <a:solidFill>
                  <a:schemeClr val="lt1"/>
                </a:solidFill>
              </a:ln>
              <a:effectLst/>
            </c:spPr>
            <c:extLst>
              <c:ext xmlns:c16="http://schemas.microsoft.com/office/drawing/2014/chart" uri="{C3380CC4-5D6E-409C-BE32-E72D297353CC}">
                <c16:uniqueId val="{00000001-2743-41C3-B1DE-0266333AE088}"/>
              </c:ext>
            </c:extLst>
          </c:dPt>
          <c:dPt>
            <c:idx val="2"/>
            <c:bubble3D val="0"/>
            <c:spPr>
              <a:solidFill>
                <a:srgbClr val="00B0F0"/>
              </a:solidFill>
              <a:ln w="19050">
                <a:solidFill>
                  <a:schemeClr val="lt1"/>
                </a:solidFill>
              </a:ln>
              <a:effectLst/>
            </c:spPr>
            <c:extLst>
              <c:ext xmlns:c16="http://schemas.microsoft.com/office/drawing/2014/chart" uri="{C3380CC4-5D6E-409C-BE32-E72D297353CC}">
                <c16:uniqueId val="{00000003-2743-41C3-B1DE-0266333AE088}"/>
              </c:ext>
            </c:extLst>
          </c:dPt>
          <c:dPt>
            <c:idx val="3"/>
            <c:bubble3D val="0"/>
            <c:spPr>
              <a:solidFill>
                <a:srgbClr val="FFC000"/>
              </a:solidFill>
              <a:ln w="19050">
                <a:solidFill>
                  <a:schemeClr val="lt1"/>
                </a:solidFill>
              </a:ln>
              <a:effectLst/>
            </c:spPr>
            <c:extLst>
              <c:ext xmlns:c16="http://schemas.microsoft.com/office/drawing/2014/chart" uri="{C3380CC4-5D6E-409C-BE32-E72D297353CC}">
                <c16:uniqueId val="{00000004-2743-41C3-B1DE-0266333AE088}"/>
              </c:ext>
            </c:extLst>
          </c:dPt>
          <c:dLbls>
            <c:dLbl>
              <c:idx val="2"/>
              <c:layout>
                <c:manualLayout>
                  <c:x val="0.1201917468649752"/>
                  <c:y val="-0.13999935077845729"/>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743-41C3-B1DE-0266333AE088}"/>
                </c:ext>
              </c:extLst>
            </c:dLbl>
            <c:dLbl>
              <c:idx val="3"/>
              <c:layout>
                <c:manualLayout>
                  <c:x val="0.12572543015456397"/>
                  <c:y val="-4.8844182772094832E-2"/>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4-2743-41C3-B1DE-0266333AE08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Epic</c:v>
                </c:pt>
                <c:pt idx="1">
                  <c:v>Meditech</c:v>
                </c:pt>
                <c:pt idx="2">
                  <c:v>Cerner</c:v>
                </c:pt>
                <c:pt idx="3">
                  <c:v>Other</c:v>
                </c:pt>
              </c:strCache>
            </c:strRef>
          </c:cat>
          <c:val>
            <c:numRef>
              <c:f>Sheet1!$B$2:$B$5</c:f>
              <c:numCache>
                <c:formatCode>0.00%</c:formatCode>
                <c:ptCount val="4"/>
                <c:pt idx="0">
                  <c:v>0.39190000000000003</c:v>
                </c:pt>
                <c:pt idx="1">
                  <c:v>0.39190000000000003</c:v>
                </c:pt>
                <c:pt idx="2">
                  <c:v>0.16220000000000001</c:v>
                </c:pt>
                <c:pt idx="3">
                  <c:v>9.4600000000000004E-2</c:v>
                </c:pt>
              </c:numCache>
            </c:numRef>
          </c:val>
          <c:extLst>
            <c:ext xmlns:c16="http://schemas.microsoft.com/office/drawing/2014/chart" uri="{C3380CC4-5D6E-409C-BE32-E72D297353CC}">
              <c16:uniqueId val="{00000000-2743-41C3-B1DE-0266333AE088}"/>
            </c:ext>
          </c:extLst>
        </c:ser>
        <c:dLbls>
          <c:dLblPos val="ctr"/>
          <c:showLegendKey val="0"/>
          <c:showVal val="0"/>
          <c:showCatName val="0"/>
          <c:showSerName val="0"/>
          <c:showPercent val="1"/>
          <c:showBubbleSize val="0"/>
          <c:showLeaderLines val="1"/>
        </c:dLbls>
        <c:firstSliceAng val="27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CHC</c:v>
                </c:pt>
              </c:strCache>
            </c:strRef>
          </c:tx>
          <c:dPt>
            <c:idx val="0"/>
            <c:bubble3D val="0"/>
            <c:spPr>
              <a:solidFill>
                <a:srgbClr val="FF0000"/>
              </a:solidFill>
              <a:ln w="19050">
                <a:solidFill>
                  <a:schemeClr val="lt1"/>
                </a:solidFill>
              </a:ln>
              <a:effectLst/>
            </c:spPr>
            <c:extLst>
              <c:ext xmlns:c16="http://schemas.microsoft.com/office/drawing/2014/chart" uri="{C3380CC4-5D6E-409C-BE32-E72D297353CC}">
                <c16:uniqueId val="{00000001-F8DD-4FE3-A986-03BFAC904997}"/>
              </c:ext>
            </c:extLst>
          </c:dPt>
          <c:dPt>
            <c:idx val="1"/>
            <c:bubble3D val="0"/>
            <c:spPr>
              <a:solidFill>
                <a:srgbClr val="0070C0"/>
              </a:solidFill>
              <a:ln w="19050">
                <a:solidFill>
                  <a:schemeClr val="lt1"/>
                </a:solidFill>
              </a:ln>
              <a:effectLst/>
            </c:spPr>
            <c:extLst>
              <c:ext xmlns:c16="http://schemas.microsoft.com/office/drawing/2014/chart" uri="{C3380CC4-5D6E-409C-BE32-E72D297353CC}">
                <c16:uniqueId val="{00000003-F8DD-4FE3-A986-03BFAC904997}"/>
              </c:ext>
            </c:extLst>
          </c:dPt>
          <c:dPt>
            <c:idx val="2"/>
            <c:bubble3D val="0"/>
            <c:spPr>
              <a:solidFill>
                <a:schemeClr val="accent6">
                  <a:lumMod val="50000"/>
                </a:schemeClr>
              </a:solidFill>
              <a:ln w="19050">
                <a:solidFill>
                  <a:schemeClr val="lt1"/>
                </a:solidFill>
              </a:ln>
              <a:effectLst/>
            </c:spPr>
            <c:extLst>
              <c:ext xmlns:c16="http://schemas.microsoft.com/office/drawing/2014/chart" uri="{C3380CC4-5D6E-409C-BE32-E72D297353CC}">
                <c16:uniqueId val="{00000005-F8DD-4FE3-A986-03BFAC904997}"/>
              </c:ext>
            </c:extLst>
          </c:dPt>
          <c:dPt>
            <c:idx val="3"/>
            <c:bubble3D val="0"/>
            <c:spPr>
              <a:solidFill>
                <a:srgbClr val="FFC000"/>
              </a:solidFill>
              <a:ln w="19050">
                <a:solidFill>
                  <a:schemeClr val="lt1"/>
                </a:solidFill>
              </a:ln>
              <a:effectLst/>
            </c:spPr>
            <c:extLst>
              <c:ext xmlns:c16="http://schemas.microsoft.com/office/drawing/2014/chart" uri="{C3380CC4-5D6E-409C-BE32-E72D297353CC}">
                <c16:uniqueId val="{00000007-F8DD-4FE3-A986-03BFAC904997}"/>
              </c:ext>
            </c:extLst>
          </c:dPt>
          <c:dLbls>
            <c:dLbl>
              <c:idx val="3"/>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0"/>
              <c:showCatName val="0"/>
              <c:showSerName val="0"/>
              <c:showPercent val="1"/>
              <c:showBubbleSize val="0"/>
              <c:extLst>
                <c:ext xmlns:c16="http://schemas.microsoft.com/office/drawing/2014/chart" uri="{C3380CC4-5D6E-409C-BE32-E72D297353CC}">
                  <c16:uniqueId val="{00000007-F8DD-4FE3-A986-03BFAC90499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Epic</c:v>
                </c:pt>
                <c:pt idx="1">
                  <c:v>eClinicalWorks</c:v>
                </c:pt>
                <c:pt idx="2">
                  <c:v>NextGen</c:v>
                </c:pt>
                <c:pt idx="3">
                  <c:v>Other</c:v>
                </c:pt>
              </c:strCache>
            </c:strRef>
          </c:cat>
          <c:val>
            <c:numRef>
              <c:f>Sheet1!$B$2:$B$5</c:f>
              <c:numCache>
                <c:formatCode>0.00%</c:formatCode>
                <c:ptCount val="4"/>
                <c:pt idx="0">
                  <c:v>0.31578947368421051</c:v>
                </c:pt>
                <c:pt idx="1">
                  <c:v>0.23684210526315788</c:v>
                </c:pt>
                <c:pt idx="2">
                  <c:v>0.18421052631578946</c:v>
                </c:pt>
                <c:pt idx="3">
                  <c:v>0.26315789473684215</c:v>
                </c:pt>
              </c:numCache>
            </c:numRef>
          </c:val>
          <c:extLst>
            <c:ext xmlns:c16="http://schemas.microsoft.com/office/drawing/2014/chart" uri="{C3380CC4-5D6E-409C-BE32-E72D297353CC}">
              <c16:uniqueId val="{00000000-2743-41C3-B1DE-0266333AE088}"/>
            </c:ext>
          </c:extLst>
        </c:ser>
        <c:dLbls>
          <c:dLblPos val="ctr"/>
          <c:showLegendKey val="0"/>
          <c:showVal val="0"/>
          <c:showCatName val="0"/>
          <c:showSerName val="0"/>
          <c:showPercent val="1"/>
          <c:showBubbleSize val="0"/>
          <c:showLeaderLines val="1"/>
        </c:dLbls>
        <c:firstSliceAng val="27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Practices</c:v>
                </c:pt>
              </c:strCache>
            </c:strRef>
          </c:tx>
          <c:dPt>
            <c:idx val="0"/>
            <c:bubble3D val="0"/>
            <c:spPr>
              <a:solidFill>
                <a:srgbClr val="FF0000"/>
              </a:solidFill>
              <a:ln w="19050">
                <a:solidFill>
                  <a:schemeClr val="lt1"/>
                </a:solidFill>
              </a:ln>
              <a:effectLst/>
            </c:spPr>
            <c:extLst>
              <c:ext xmlns:c16="http://schemas.microsoft.com/office/drawing/2014/chart" uri="{C3380CC4-5D6E-409C-BE32-E72D297353CC}">
                <c16:uniqueId val="{00000001-8853-41A3-BBBC-DE81E4F3AE70}"/>
              </c:ext>
            </c:extLst>
          </c:dPt>
          <c:dPt>
            <c:idx val="1"/>
            <c:bubble3D val="0"/>
            <c:spPr>
              <a:solidFill>
                <a:srgbClr val="0070C0"/>
              </a:solidFill>
              <a:ln w="19050">
                <a:solidFill>
                  <a:schemeClr val="lt1"/>
                </a:solidFill>
              </a:ln>
              <a:effectLst/>
            </c:spPr>
            <c:extLst>
              <c:ext xmlns:c16="http://schemas.microsoft.com/office/drawing/2014/chart" uri="{C3380CC4-5D6E-409C-BE32-E72D297353CC}">
                <c16:uniqueId val="{00000003-8853-41A3-BBBC-DE81E4F3AE70}"/>
              </c:ext>
            </c:extLst>
          </c:dPt>
          <c:dPt>
            <c:idx val="2"/>
            <c:bubble3D val="0"/>
            <c:spPr>
              <a:solidFill>
                <a:srgbClr val="7030A0"/>
              </a:solidFill>
              <a:ln w="19050">
                <a:solidFill>
                  <a:schemeClr val="lt1"/>
                </a:solidFill>
              </a:ln>
              <a:effectLst/>
            </c:spPr>
            <c:extLst>
              <c:ext xmlns:c16="http://schemas.microsoft.com/office/drawing/2014/chart" uri="{C3380CC4-5D6E-409C-BE32-E72D297353CC}">
                <c16:uniqueId val="{00000005-8853-41A3-BBBC-DE81E4F3AE70}"/>
              </c:ext>
            </c:extLst>
          </c:dPt>
          <c:dPt>
            <c:idx val="3"/>
            <c:bubble3D val="0"/>
            <c:spPr>
              <a:solidFill>
                <a:srgbClr val="FFC000"/>
              </a:solidFill>
              <a:ln w="19050">
                <a:solidFill>
                  <a:schemeClr val="lt1"/>
                </a:solidFill>
              </a:ln>
              <a:effectLst/>
            </c:spPr>
            <c:extLst>
              <c:ext xmlns:c16="http://schemas.microsoft.com/office/drawing/2014/chart" uri="{C3380CC4-5D6E-409C-BE32-E72D297353CC}">
                <c16:uniqueId val="{00000007-8853-41A3-BBBC-DE81E4F3AE70}"/>
              </c:ext>
            </c:extLst>
          </c:dPt>
          <c:dLbls>
            <c:dLbl>
              <c:idx val="3"/>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0"/>
              <c:showCatName val="0"/>
              <c:showSerName val="0"/>
              <c:showPercent val="1"/>
              <c:showBubbleSize val="0"/>
              <c:extLst>
                <c:ext xmlns:c16="http://schemas.microsoft.com/office/drawing/2014/chart" uri="{C3380CC4-5D6E-409C-BE32-E72D297353CC}">
                  <c16:uniqueId val="{00000007-8853-41A3-BBBC-DE81E4F3AE7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Epic</c:v>
                </c:pt>
                <c:pt idx="1">
                  <c:v>eClinicalWorks</c:v>
                </c:pt>
                <c:pt idx="2">
                  <c:v>Athenahealth</c:v>
                </c:pt>
                <c:pt idx="3">
                  <c:v>Other</c:v>
                </c:pt>
              </c:strCache>
            </c:strRef>
          </c:cat>
          <c:val>
            <c:numRef>
              <c:f>Sheet1!$B$2:$B$5</c:f>
              <c:numCache>
                <c:formatCode>0.00%</c:formatCode>
                <c:ptCount val="4"/>
                <c:pt idx="0">
                  <c:v>0.28040540540540543</c:v>
                </c:pt>
                <c:pt idx="1">
                  <c:v>0.18074324324324326</c:v>
                </c:pt>
                <c:pt idx="2">
                  <c:v>0.24324324324324326</c:v>
                </c:pt>
                <c:pt idx="3">
                  <c:v>0.29560810810810811</c:v>
                </c:pt>
              </c:numCache>
            </c:numRef>
          </c:val>
          <c:extLst>
            <c:ext xmlns:c16="http://schemas.microsoft.com/office/drawing/2014/chart" uri="{C3380CC4-5D6E-409C-BE32-E72D297353CC}">
              <c16:uniqueId val="{00000000-2743-41C3-B1DE-0266333AE088}"/>
            </c:ext>
          </c:extLst>
        </c:ser>
        <c:dLbls>
          <c:dLblPos val="ctr"/>
          <c:showLegendKey val="0"/>
          <c:showVal val="0"/>
          <c:showCatName val="0"/>
          <c:showSerName val="0"/>
          <c:showPercent val="1"/>
          <c:showBubbleSize val="0"/>
          <c:showLeaderLines val="1"/>
        </c:dLbls>
        <c:firstSliceAng val="27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836C7F6-6EFA-4EFA-AE3B-49DB31E7FA78}" type="datetimeFigureOut">
              <a:rPr lang="en-US" smtClean="0"/>
              <a:t>8/12/2020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DBBA73B-8FFE-4B8C-ABDD-5F5FE68DA5F5}" type="slidenum">
              <a:rPr lang="en-US" smtClean="0"/>
              <a:t>‹#›</a:t>
            </a:fld>
            <a:endParaRPr lang="en-US" dirty="0"/>
          </a:p>
        </p:txBody>
      </p:sp>
    </p:spTree>
    <p:extLst>
      <p:ext uri="{BB962C8B-B14F-4D97-AF65-F5344CB8AC3E}">
        <p14:creationId xmlns:p14="http://schemas.microsoft.com/office/powerpoint/2010/main" val="3353881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molst-ma.org/basic-informaton-about-molst-0"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 slide</a:t>
            </a:r>
          </a:p>
          <a:p>
            <a:r>
              <a:rPr lang="en-US" dirty="0"/>
              <a:t>Health Information Technology Council Meeting</a:t>
            </a:r>
          </a:p>
          <a:p>
            <a:r>
              <a:rPr lang="en-US" dirty="0"/>
              <a:t>August 3, 2020</a:t>
            </a:r>
          </a:p>
          <a:p>
            <a:endParaRPr lang="en-US" dirty="0"/>
          </a:p>
          <a:p>
            <a:endParaRPr lang="en-US" dirty="0"/>
          </a:p>
        </p:txBody>
      </p:sp>
      <p:sp>
        <p:nvSpPr>
          <p:cNvPr id="4" name="Slide Number Placeholder 3"/>
          <p:cNvSpPr>
            <a:spLocks noGrp="1"/>
          </p:cNvSpPr>
          <p:nvPr>
            <p:ph type="sldNum" sz="quarter" idx="5"/>
          </p:nvPr>
        </p:nvSpPr>
        <p:spPr/>
        <p:txBody>
          <a:bodyPr/>
          <a:lstStyle/>
          <a:p>
            <a:fld id="{BDBBA73B-8FFE-4B8C-ABDD-5F5FE68DA5F5}" type="slidenum">
              <a:rPr lang="en-US" smtClean="0"/>
              <a:t>1</a:t>
            </a:fld>
            <a:endParaRPr lang="en-US" dirty="0"/>
          </a:p>
        </p:txBody>
      </p:sp>
    </p:spTree>
    <p:extLst>
      <p:ext uri="{BB962C8B-B14F-4D97-AF65-F5344CB8AC3E}">
        <p14:creationId xmlns:p14="http://schemas.microsoft.com/office/powerpoint/2010/main" val="14268766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title: CCG: Business requirements</a:t>
            </a:r>
          </a:p>
          <a:p>
            <a:endParaRPr lang="en-US" dirty="0"/>
          </a:p>
          <a:p>
            <a:r>
              <a:rPr lang="en-US" dirty="0"/>
              <a:t>Program Business Requirements</a:t>
            </a:r>
          </a:p>
          <a:p>
            <a:endParaRPr lang="en-US" dirty="0"/>
          </a:p>
          <a:p>
            <a:r>
              <a:rPr lang="en-US" dirty="0"/>
              <a:t>Flowchart</a:t>
            </a:r>
          </a:p>
          <a:p>
            <a:r>
              <a:rPr lang="en-US" dirty="0"/>
              <a:t>Phase 1: Migrate to AWS</a:t>
            </a:r>
          </a:p>
          <a:p>
            <a:r>
              <a:rPr lang="en-US" dirty="0"/>
              <a:t>Phase 2: Consolidate CG Nodes</a:t>
            </a:r>
          </a:p>
          <a:p>
            <a:r>
              <a:rPr lang="en-US" dirty="0"/>
              <a:t>Phase 3: Enhance Functionality</a:t>
            </a:r>
          </a:p>
          <a:p>
            <a:endParaRPr lang="en-US" dirty="0"/>
          </a:p>
        </p:txBody>
      </p:sp>
      <p:sp>
        <p:nvSpPr>
          <p:cNvPr id="4" name="Slide Number Placeholder 3"/>
          <p:cNvSpPr>
            <a:spLocks noGrp="1"/>
          </p:cNvSpPr>
          <p:nvPr>
            <p:ph type="sldNum" sz="quarter" idx="5"/>
          </p:nvPr>
        </p:nvSpPr>
        <p:spPr/>
        <p:txBody>
          <a:bodyPr/>
          <a:lstStyle/>
          <a:p>
            <a:fld id="{BDBBA73B-8FFE-4B8C-ABDD-5F5FE68DA5F5}" type="slidenum">
              <a:rPr lang="en-US" smtClean="0"/>
              <a:t>10</a:t>
            </a:fld>
            <a:endParaRPr lang="en-US" dirty="0"/>
          </a:p>
        </p:txBody>
      </p:sp>
    </p:spTree>
    <p:extLst>
      <p:ext uri="{BB962C8B-B14F-4D97-AF65-F5344CB8AC3E}">
        <p14:creationId xmlns:p14="http://schemas.microsoft.com/office/powerpoint/2010/main" val="2675426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title: CCG: Migrating to AWS</a:t>
            </a:r>
          </a:p>
          <a:p>
            <a:endParaRPr lang="en-US" dirty="0"/>
          </a:p>
          <a:p>
            <a:r>
              <a:rPr lang="en-US" dirty="0"/>
              <a:t>Design Features:</a:t>
            </a:r>
          </a:p>
          <a:p>
            <a:r>
              <a:rPr lang="en-US" dirty="0"/>
              <a:t>Develop, test, and deploy Consolidated CCG in AWS</a:t>
            </a:r>
          </a:p>
          <a:p>
            <a:r>
              <a:rPr lang="en-US" dirty="0"/>
              <a:t>Establish EOHHS support, maintenance, and release management procedures for AWS</a:t>
            </a:r>
          </a:p>
          <a:p>
            <a:r>
              <a:rPr lang="en-US" dirty="0"/>
              <a:t>Eliminate need for LW VG4 environments for current </a:t>
            </a:r>
            <a:br>
              <a:rPr lang="en-US" dirty="0"/>
            </a:br>
            <a:r>
              <a:rPr lang="en-US" dirty="0"/>
              <a:t>CG nodes</a:t>
            </a:r>
          </a:p>
          <a:p>
            <a:endParaRPr lang="en-US" dirty="0"/>
          </a:p>
          <a:p>
            <a:r>
              <a:rPr lang="en-US" dirty="0"/>
              <a:t>Benefits:</a:t>
            </a:r>
          </a:p>
          <a:p>
            <a:r>
              <a:rPr lang="en-US" dirty="0"/>
              <a:t>Reduces infrastructure overhead &amp; cost</a:t>
            </a:r>
          </a:p>
          <a:p>
            <a:r>
              <a:rPr lang="en-US" dirty="0"/>
              <a:t>Creates easily scalable infrastructure </a:t>
            </a:r>
          </a:p>
          <a:p>
            <a:r>
              <a:rPr lang="en-US" dirty="0"/>
              <a:t>Easy to manage</a:t>
            </a:r>
          </a:p>
          <a:p>
            <a:r>
              <a:rPr lang="en-US" dirty="0"/>
              <a:t>Reduces or eliminates downtime</a:t>
            </a:r>
          </a:p>
          <a:p>
            <a:r>
              <a:rPr lang="en-US" dirty="0"/>
              <a:t>Supports EOHHS IT enterprise-wide move towards AWS</a:t>
            </a:r>
          </a:p>
          <a:p>
            <a:endParaRPr lang="en-US" dirty="0"/>
          </a:p>
          <a:p>
            <a:r>
              <a:rPr lang="en-US" dirty="0"/>
              <a:t>Risks:</a:t>
            </a:r>
          </a:p>
          <a:p>
            <a:r>
              <a:rPr lang="en-US" dirty="0"/>
              <a:t>Learning curve</a:t>
            </a:r>
          </a:p>
          <a:p>
            <a:r>
              <a:rPr lang="en-US" dirty="0"/>
              <a:t>Architecture adjustments for optimized returns</a:t>
            </a:r>
          </a:p>
          <a:p>
            <a:r>
              <a:rPr lang="en-US" dirty="0"/>
              <a:t>Staffing impacts as new processes evolve for support, maintenance, and release management</a:t>
            </a:r>
          </a:p>
          <a:p>
            <a:r>
              <a:rPr lang="en-US" dirty="0"/>
              <a:t>Unknown dependencies on EOTSS team</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DBBA73B-8FFE-4B8C-ABDD-5F5FE68DA5F5}" type="slidenum">
              <a:rPr lang="en-US" smtClean="0"/>
              <a:t>11</a:t>
            </a:fld>
            <a:endParaRPr lang="en-US" dirty="0"/>
          </a:p>
        </p:txBody>
      </p:sp>
    </p:spTree>
    <p:extLst>
      <p:ext uri="{BB962C8B-B14F-4D97-AF65-F5344CB8AC3E}">
        <p14:creationId xmlns:p14="http://schemas.microsoft.com/office/powerpoint/2010/main" val="3952407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title: CCG: Consolidating CG nodes</a:t>
            </a:r>
          </a:p>
          <a:p>
            <a:endParaRPr lang="en-US" dirty="0"/>
          </a:p>
          <a:p>
            <a:r>
              <a:rPr lang="en-US" dirty="0"/>
              <a:t>Design Features:</a:t>
            </a:r>
          </a:p>
          <a:p>
            <a:r>
              <a:rPr lang="en-US" dirty="0"/>
              <a:t>Consolidates from current 7 separate nodes</a:t>
            </a:r>
          </a:p>
          <a:p>
            <a:r>
              <a:rPr lang="en-US" dirty="0"/>
              <a:t>Reduces infrastructure requirements </a:t>
            </a:r>
          </a:p>
          <a:p>
            <a:r>
              <a:rPr lang="en-US" dirty="0"/>
              <a:t>Implements context-based routing component for clinical nodes </a:t>
            </a:r>
          </a:p>
          <a:p>
            <a:endParaRPr lang="en-US" dirty="0"/>
          </a:p>
          <a:p>
            <a:r>
              <a:rPr lang="en-US" dirty="0"/>
              <a:t>Benefits:</a:t>
            </a:r>
          </a:p>
          <a:p>
            <a:r>
              <a:rPr lang="en-US" dirty="0"/>
              <a:t>Maintaining CCG will be more manageable and can be included in the general downtime windows</a:t>
            </a:r>
          </a:p>
          <a:p>
            <a:r>
              <a:rPr lang="en-US" dirty="0"/>
              <a:t>Deployment from Development to consolidated environments (QA, Cert, and Prod) as opposed to 3 deployments for each of 7 applications</a:t>
            </a:r>
          </a:p>
          <a:p>
            <a:r>
              <a:rPr lang="en-US" dirty="0"/>
              <a:t>Simpler deployment of upgrades, patches, and enhancements</a:t>
            </a:r>
          </a:p>
          <a:p>
            <a:r>
              <a:rPr lang="en-US" dirty="0"/>
              <a:t>Reduced number of VMs and overhead will lower the operating costs</a:t>
            </a:r>
          </a:p>
          <a:p>
            <a:r>
              <a:rPr lang="en-US" dirty="0"/>
              <a:t>Fewer Rhapsody instances required</a:t>
            </a:r>
          </a:p>
          <a:p>
            <a:r>
              <a:rPr lang="en-US" dirty="0"/>
              <a:t>Simpler routing of messages with single endpoint</a:t>
            </a:r>
          </a:p>
          <a:p>
            <a:r>
              <a:rPr lang="en-US" dirty="0"/>
              <a:t>Easier maintenance of XML gateway</a:t>
            </a:r>
          </a:p>
          <a:p>
            <a:r>
              <a:rPr lang="en-US" dirty="0"/>
              <a:t>Easier to add “modules” for new use-cases than building additional nodes</a:t>
            </a:r>
          </a:p>
          <a:p>
            <a:endParaRPr lang="en-US" dirty="0"/>
          </a:p>
          <a:p>
            <a:r>
              <a:rPr lang="en-US" dirty="0"/>
              <a:t>Risks:</a:t>
            </a:r>
          </a:p>
          <a:p>
            <a:r>
              <a:rPr lang="en-US" dirty="0"/>
              <a:t>New development requires significant testing and validation with each backend application</a:t>
            </a:r>
          </a:p>
          <a:p>
            <a:endParaRPr lang="en-US" dirty="0"/>
          </a:p>
        </p:txBody>
      </p:sp>
      <p:sp>
        <p:nvSpPr>
          <p:cNvPr id="4" name="Slide Number Placeholder 3"/>
          <p:cNvSpPr>
            <a:spLocks noGrp="1"/>
          </p:cNvSpPr>
          <p:nvPr>
            <p:ph type="sldNum" sz="quarter" idx="5"/>
          </p:nvPr>
        </p:nvSpPr>
        <p:spPr/>
        <p:txBody>
          <a:bodyPr/>
          <a:lstStyle/>
          <a:p>
            <a:fld id="{BDBBA73B-8FFE-4B8C-ABDD-5F5FE68DA5F5}" type="slidenum">
              <a:rPr lang="en-US" smtClean="0"/>
              <a:t>12</a:t>
            </a:fld>
            <a:endParaRPr lang="en-US" dirty="0"/>
          </a:p>
        </p:txBody>
      </p:sp>
    </p:spTree>
    <p:extLst>
      <p:ext uri="{BB962C8B-B14F-4D97-AF65-F5344CB8AC3E}">
        <p14:creationId xmlns:p14="http://schemas.microsoft.com/office/powerpoint/2010/main" val="22991053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title: CCG: Aligning with FHIR APIs</a:t>
            </a:r>
          </a:p>
          <a:p>
            <a:endParaRPr lang="en-US" dirty="0"/>
          </a:p>
          <a:p>
            <a:r>
              <a:rPr lang="en-US" dirty="0"/>
              <a:t>Enhance Functionality</a:t>
            </a:r>
          </a:p>
          <a:p>
            <a:endParaRPr lang="en-US" dirty="0"/>
          </a:p>
          <a:p>
            <a:r>
              <a:rPr lang="en-US" dirty="0"/>
              <a:t>Design Features:</a:t>
            </a:r>
          </a:p>
          <a:p>
            <a:r>
              <a:rPr lang="en-US" dirty="0"/>
              <a:t>Implement a WSDL-based web service interface solution to support synchronous operations </a:t>
            </a:r>
          </a:p>
          <a:p>
            <a:r>
              <a:rPr lang="en-US" dirty="0"/>
              <a:t>Support FHIR and other alternative interfaces</a:t>
            </a:r>
          </a:p>
          <a:p>
            <a:r>
              <a:rPr lang="en-US" dirty="0"/>
              <a:t>Design to operate in parallel with Direct messaging</a:t>
            </a:r>
          </a:p>
          <a:p>
            <a:endParaRPr lang="en-US" dirty="0"/>
          </a:p>
          <a:p>
            <a:r>
              <a:rPr lang="en-US" dirty="0"/>
              <a:t>Benefits:</a:t>
            </a:r>
          </a:p>
          <a:p>
            <a:r>
              <a:rPr lang="en-US" dirty="0"/>
              <a:t>Supports synchronous Query &amp; Retrieve in alignment with direction of TEFCA</a:t>
            </a:r>
          </a:p>
          <a:p>
            <a:r>
              <a:rPr lang="en-US" dirty="0"/>
              <a:t>Provides alternative to Direct messaging for public health reporting with possible native HL7 from EHRs</a:t>
            </a:r>
          </a:p>
          <a:p>
            <a:r>
              <a:rPr lang="en-US" dirty="0"/>
              <a:t>Provides alternative to Connect Devices; can begin program to eliminate devices and their heavy </a:t>
            </a:r>
            <a:br>
              <a:rPr lang="en-US" dirty="0"/>
            </a:br>
            <a:r>
              <a:rPr lang="en-US" dirty="0"/>
              <a:t>support requirements</a:t>
            </a:r>
          </a:p>
          <a:p>
            <a:r>
              <a:rPr lang="en-US" dirty="0"/>
              <a:t>Fewer Connect Devices and their Direct connections will reduce costs</a:t>
            </a:r>
          </a:p>
          <a:p>
            <a:r>
              <a:rPr lang="en-US" dirty="0"/>
              <a:t>Easy to implement – already in place for MIIS</a:t>
            </a:r>
          </a:p>
          <a:p>
            <a:endParaRPr lang="en-US" dirty="0"/>
          </a:p>
          <a:p>
            <a:r>
              <a:rPr lang="en-US" dirty="0"/>
              <a:t>Risks:</a:t>
            </a:r>
          </a:p>
          <a:p>
            <a:r>
              <a:rPr lang="en-US" dirty="0"/>
              <a:t>Details of technology and schedule for TEFCA </a:t>
            </a:r>
            <a:br>
              <a:rPr lang="en-US" dirty="0"/>
            </a:br>
            <a:r>
              <a:rPr lang="en-US" dirty="0"/>
              <a:t>remain unspecified</a:t>
            </a:r>
          </a:p>
          <a:p>
            <a:endParaRPr lang="en-US" dirty="0"/>
          </a:p>
          <a:p>
            <a:endParaRPr lang="en-US" dirty="0"/>
          </a:p>
        </p:txBody>
      </p:sp>
      <p:sp>
        <p:nvSpPr>
          <p:cNvPr id="4" name="Slide Number Placeholder 3"/>
          <p:cNvSpPr>
            <a:spLocks noGrp="1"/>
          </p:cNvSpPr>
          <p:nvPr>
            <p:ph type="sldNum" sz="quarter" idx="5"/>
          </p:nvPr>
        </p:nvSpPr>
        <p:spPr/>
        <p:txBody>
          <a:bodyPr/>
          <a:lstStyle/>
          <a:p>
            <a:fld id="{BDBBA73B-8FFE-4B8C-ABDD-5F5FE68DA5F5}" type="slidenum">
              <a:rPr lang="en-US" smtClean="0"/>
              <a:t>13</a:t>
            </a:fld>
            <a:endParaRPr lang="en-US" dirty="0"/>
          </a:p>
        </p:txBody>
      </p:sp>
    </p:spTree>
    <p:extLst>
      <p:ext uri="{BB962C8B-B14F-4D97-AF65-F5344CB8AC3E}">
        <p14:creationId xmlns:p14="http://schemas.microsoft.com/office/powerpoint/2010/main" val="14262095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title: </a:t>
            </a:r>
            <a:r>
              <a:rPr lang="en-US" dirty="0">
                <a:solidFill>
                  <a:schemeClr val="bg1"/>
                </a:solidFill>
              </a:rPr>
              <a:t>CCG: High Level Architecture</a:t>
            </a:r>
          </a:p>
          <a:p>
            <a:endParaRPr lang="en-US" dirty="0"/>
          </a:p>
          <a:p>
            <a:r>
              <a:rPr lang="en-US" dirty="0"/>
              <a:t>Far left box (arrows pointing to and from upper and lower middle left boxes): Providers</a:t>
            </a:r>
          </a:p>
          <a:p>
            <a:endParaRPr lang="en-US" dirty="0"/>
          </a:p>
          <a:p>
            <a:r>
              <a:rPr lang="en-US" dirty="0"/>
              <a:t>Upper middle left box (arrows pointing to/from center box): Web Service (New)</a:t>
            </a:r>
          </a:p>
          <a:p>
            <a:pPr marL="171450" indent="-171450">
              <a:buFontTx/>
              <a:buChar char="-"/>
            </a:pPr>
            <a:r>
              <a:rPr lang="en-US" dirty="0"/>
              <a:t>Synchronous</a:t>
            </a:r>
          </a:p>
          <a:p>
            <a:pPr marL="171450" indent="-171450">
              <a:buFontTx/>
              <a:buChar char="-"/>
            </a:pPr>
            <a:r>
              <a:rPr lang="en-US" dirty="0"/>
              <a:t>SOAP / REST API</a:t>
            </a:r>
            <a:br>
              <a:rPr lang="en-US" dirty="0"/>
            </a:br>
            <a:r>
              <a:rPr lang="en-US" dirty="0"/>
              <a:t>HL7 / FHIR / Other Payload</a:t>
            </a:r>
          </a:p>
          <a:p>
            <a:endParaRPr lang="en-US" dirty="0"/>
          </a:p>
          <a:p>
            <a:r>
              <a:rPr lang="en-US" dirty="0"/>
              <a:t>Lower middle left box (arrows pointing to/from center box): Direct (Orion Communicate)</a:t>
            </a:r>
          </a:p>
          <a:p>
            <a:pPr marL="171450" indent="-171450">
              <a:buFontTx/>
              <a:buChar char="-"/>
            </a:pPr>
            <a:r>
              <a:rPr lang="en-US" dirty="0"/>
              <a:t>Asynchronous</a:t>
            </a:r>
          </a:p>
          <a:p>
            <a:pPr marL="171450" indent="-171450">
              <a:buFontTx/>
              <a:buChar char="-"/>
            </a:pPr>
            <a:r>
              <a:rPr lang="en-US" dirty="0"/>
              <a:t>XDR / SMIME</a:t>
            </a:r>
          </a:p>
          <a:p>
            <a:pPr marL="171450" indent="-171450">
              <a:buFontTx/>
              <a:buChar char="-"/>
            </a:pPr>
            <a:r>
              <a:rPr lang="en-US" dirty="0"/>
              <a:t>HL7 / Other Payload</a:t>
            </a:r>
          </a:p>
          <a:p>
            <a:pPr marL="171450" indent="-171450">
              <a:buFontTx/>
              <a:buChar char="-"/>
            </a:pPr>
            <a:endParaRPr lang="en-US" dirty="0"/>
          </a:p>
          <a:p>
            <a:r>
              <a:rPr lang="en-US" dirty="0"/>
              <a:t>Center box (arrows pointing to/from right box): AWS Consolidated Clinical Gateway</a:t>
            </a:r>
          </a:p>
          <a:p>
            <a:pPr marL="171450" indent="-171450">
              <a:buFontTx/>
              <a:buChar char="-"/>
            </a:pPr>
            <a:r>
              <a:rPr lang="en-US" dirty="0"/>
              <a:t>Gateway</a:t>
            </a:r>
          </a:p>
          <a:p>
            <a:pPr marL="171450" indent="-171450">
              <a:buFontTx/>
              <a:buChar char="-"/>
            </a:pPr>
            <a:r>
              <a:rPr lang="en-US" dirty="0"/>
              <a:t>Processing &amp; Routing</a:t>
            </a:r>
          </a:p>
          <a:p>
            <a:pPr marL="171450" indent="-171450">
              <a:buFontTx/>
              <a:buChar char="-"/>
            </a:pPr>
            <a:r>
              <a:rPr lang="en-US" dirty="0"/>
              <a:t>CCG1</a:t>
            </a:r>
          </a:p>
          <a:p>
            <a:pPr marL="628650" lvl="1" indent="-171450">
              <a:buFontTx/>
              <a:buChar char="-"/>
            </a:pPr>
            <a:r>
              <a:rPr lang="en-US" dirty="0"/>
              <a:t>CBHI</a:t>
            </a:r>
          </a:p>
          <a:p>
            <a:pPr marL="628650" lvl="1" indent="-171450">
              <a:buFontTx/>
              <a:buChar char="-"/>
            </a:pPr>
            <a:r>
              <a:rPr lang="en-US" dirty="0"/>
              <a:t>CLPPP</a:t>
            </a:r>
          </a:p>
          <a:p>
            <a:pPr marL="628650" lvl="1" indent="-171450">
              <a:buFontTx/>
              <a:buChar char="-"/>
            </a:pPr>
            <a:r>
              <a:rPr lang="en-US" dirty="0"/>
              <a:t>Syndromic</a:t>
            </a:r>
          </a:p>
          <a:p>
            <a:pPr marL="628650" lvl="1" indent="-171450">
              <a:buFontTx/>
              <a:buChar char="-"/>
            </a:pPr>
            <a:r>
              <a:rPr lang="en-US" dirty="0"/>
              <a:t>MCR</a:t>
            </a:r>
          </a:p>
          <a:p>
            <a:pPr marL="171450" lvl="0" indent="-171450">
              <a:buFontTx/>
              <a:buChar char="-"/>
            </a:pPr>
            <a:r>
              <a:rPr lang="en-US" dirty="0"/>
              <a:t>CCG2</a:t>
            </a:r>
          </a:p>
          <a:p>
            <a:pPr marL="628650" lvl="1" indent="-171450">
              <a:buFontTx/>
              <a:buChar char="-"/>
            </a:pPr>
            <a:r>
              <a:rPr lang="en-US" dirty="0"/>
              <a:t>IEATS</a:t>
            </a:r>
          </a:p>
          <a:p>
            <a:pPr marL="628650" lvl="1" indent="-171450">
              <a:buFontTx/>
              <a:buChar char="-"/>
            </a:pPr>
            <a:r>
              <a:rPr lang="en-US" dirty="0"/>
              <a:t>ELR</a:t>
            </a:r>
          </a:p>
          <a:p>
            <a:pPr marL="628650" lvl="1" indent="-171450">
              <a:buFontTx/>
              <a:buChar char="-"/>
            </a:pPr>
            <a:r>
              <a:rPr lang="en-US" dirty="0"/>
              <a:t>MIIS</a:t>
            </a:r>
          </a:p>
          <a:p>
            <a:pPr marL="171450" lvl="0" indent="-171450">
              <a:buFontTx/>
              <a:buChar char="-"/>
            </a:pPr>
            <a:r>
              <a:rPr lang="en-US" dirty="0"/>
              <a:t>Standardized enhanced format FHIR /HL7 / Other</a:t>
            </a:r>
          </a:p>
          <a:p>
            <a:pPr marL="171450" lvl="0" indent="-171450">
              <a:buFontTx/>
              <a:buChar char="-"/>
            </a:pPr>
            <a:endParaRPr lang="en-US" dirty="0"/>
          </a:p>
          <a:p>
            <a:r>
              <a:rPr lang="en-US" dirty="0"/>
              <a:t>Right box: Application backend</a:t>
            </a:r>
          </a:p>
          <a:p>
            <a:pPr marL="171450" indent="-171450">
              <a:buFontTx/>
              <a:buChar char="-"/>
            </a:pPr>
            <a:r>
              <a:rPr lang="en-US" dirty="0"/>
              <a:t>MCR</a:t>
            </a:r>
          </a:p>
          <a:p>
            <a:pPr marL="171450" indent="-171450">
              <a:buFontTx/>
              <a:buChar char="-"/>
            </a:pPr>
            <a:r>
              <a:rPr lang="en-US" dirty="0"/>
              <a:t>CLPPP</a:t>
            </a:r>
          </a:p>
          <a:p>
            <a:pPr marL="171450" indent="-171450">
              <a:buFontTx/>
              <a:buChar char="-"/>
            </a:pPr>
            <a:r>
              <a:rPr lang="en-US" dirty="0"/>
              <a:t>CDC BioSense</a:t>
            </a:r>
          </a:p>
          <a:p>
            <a:pPr marL="171450" indent="-171450">
              <a:buFontTx/>
              <a:buChar char="-"/>
            </a:pPr>
            <a:r>
              <a:rPr lang="en-US" dirty="0"/>
              <a:t>MIIS</a:t>
            </a:r>
          </a:p>
          <a:p>
            <a:pPr marL="171450" indent="-171450">
              <a:buFontTx/>
              <a:buChar char="-"/>
            </a:pPr>
            <a:r>
              <a:rPr lang="en-US" dirty="0"/>
              <a:t>ELR</a:t>
            </a:r>
          </a:p>
          <a:p>
            <a:pPr marL="171450" indent="-171450">
              <a:buFontTx/>
              <a:buChar char="-"/>
            </a:pPr>
            <a:r>
              <a:rPr lang="en-US" dirty="0"/>
              <a:t>CBHI</a:t>
            </a:r>
          </a:p>
          <a:p>
            <a:pPr marL="171450" indent="-171450">
              <a:buFontTx/>
              <a:buChar char="-"/>
            </a:pPr>
            <a:r>
              <a:rPr lang="en-US" dirty="0"/>
              <a:t>EIM/ESM</a:t>
            </a:r>
          </a:p>
          <a:p>
            <a:endParaRPr lang="en-US" dirty="0"/>
          </a:p>
        </p:txBody>
      </p:sp>
      <p:sp>
        <p:nvSpPr>
          <p:cNvPr id="4" name="Slide Number Placeholder 3"/>
          <p:cNvSpPr>
            <a:spLocks noGrp="1"/>
          </p:cNvSpPr>
          <p:nvPr>
            <p:ph type="sldNum" sz="quarter" idx="5"/>
          </p:nvPr>
        </p:nvSpPr>
        <p:spPr/>
        <p:txBody>
          <a:bodyPr/>
          <a:lstStyle/>
          <a:p>
            <a:fld id="{BDBBA73B-8FFE-4B8C-ABDD-5F5FE68DA5F5}" type="slidenum">
              <a:rPr lang="en-US" smtClean="0"/>
              <a:t>14</a:t>
            </a:fld>
            <a:endParaRPr lang="en-US" dirty="0"/>
          </a:p>
        </p:txBody>
      </p:sp>
    </p:spTree>
    <p:extLst>
      <p:ext uri="{BB962C8B-B14F-4D97-AF65-F5344CB8AC3E}">
        <p14:creationId xmlns:p14="http://schemas.microsoft.com/office/powerpoint/2010/main" val="3260068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Title: CCG: AWS migration timeline</a:t>
            </a:r>
          </a:p>
          <a:p>
            <a:endParaRPr lang="en-US" dirty="0"/>
          </a:p>
          <a:p>
            <a:r>
              <a:rPr lang="en-US" dirty="0"/>
              <a:t>Timeline</a:t>
            </a:r>
          </a:p>
          <a:p>
            <a:pPr marL="171450" indent="-171450">
              <a:buFontTx/>
              <a:buChar char="-"/>
            </a:pPr>
            <a:r>
              <a:rPr lang="en-US" dirty="0"/>
              <a:t>Design &amp; Dev</a:t>
            </a:r>
          </a:p>
          <a:p>
            <a:pPr marL="171450" indent="-171450">
              <a:buFontTx/>
              <a:buChar char="-"/>
            </a:pPr>
            <a:r>
              <a:rPr lang="en-US" dirty="0"/>
              <a:t>Internal Apps (Live – Sep ‘20)</a:t>
            </a:r>
          </a:p>
          <a:p>
            <a:pPr marL="628650" lvl="1" indent="-171450">
              <a:buFontTx/>
              <a:buChar char="-"/>
            </a:pPr>
            <a:r>
              <a:rPr lang="en-US" dirty="0"/>
              <a:t>Attestation Forms</a:t>
            </a:r>
          </a:p>
          <a:p>
            <a:pPr marL="628650" lvl="1" indent="-171450">
              <a:buFontTx/>
              <a:buChar char="-"/>
            </a:pPr>
            <a:r>
              <a:rPr lang="en-US" dirty="0"/>
              <a:t>Masshiway.net</a:t>
            </a:r>
          </a:p>
          <a:p>
            <a:pPr marL="628650" lvl="1" indent="-171450">
              <a:buFontTx/>
              <a:buChar char="-"/>
            </a:pPr>
            <a:r>
              <a:rPr lang="en-US" dirty="0"/>
              <a:t>Sugar CRM</a:t>
            </a:r>
          </a:p>
          <a:p>
            <a:pPr marL="628650" lvl="1" indent="-171450">
              <a:buFontTx/>
              <a:buChar char="-"/>
            </a:pPr>
            <a:r>
              <a:rPr lang="en-US" dirty="0"/>
              <a:t>Operations Tools</a:t>
            </a:r>
          </a:p>
          <a:p>
            <a:pPr marL="171450" lvl="0" indent="-171450">
              <a:buFontTx/>
              <a:buChar char="-"/>
            </a:pPr>
            <a:r>
              <a:rPr lang="en-US" dirty="0"/>
              <a:t>CCG Phase 1 (Live – Nov ‘20)</a:t>
            </a:r>
          </a:p>
          <a:p>
            <a:pPr marL="628650" lvl="1" indent="-171450">
              <a:buFontTx/>
              <a:buChar char="-"/>
            </a:pPr>
            <a:r>
              <a:rPr lang="en-US" dirty="0"/>
              <a:t>PROD Go Live (by Order)</a:t>
            </a:r>
          </a:p>
          <a:p>
            <a:pPr marL="1085850" lvl="2" indent="-171450">
              <a:buFontTx/>
              <a:buChar char="-"/>
            </a:pPr>
            <a:r>
              <a:rPr lang="en-US" dirty="0"/>
              <a:t>MCR</a:t>
            </a:r>
          </a:p>
          <a:p>
            <a:pPr marL="1085850" lvl="2" indent="-171450">
              <a:buFontTx/>
              <a:buChar char="-"/>
            </a:pPr>
            <a:r>
              <a:rPr lang="en-US" dirty="0"/>
              <a:t>CBHI</a:t>
            </a:r>
          </a:p>
          <a:p>
            <a:pPr marL="1085850" lvl="2" indent="-171450">
              <a:buFontTx/>
              <a:buChar char="-"/>
            </a:pPr>
            <a:r>
              <a:rPr lang="en-US" dirty="0"/>
              <a:t>CLPPP</a:t>
            </a:r>
          </a:p>
          <a:p>
            <a:pPr marL="1085850" lvl="2" indent="-171450">
              <a:buFontTx/>
              <a:buChar char="-"/>
            </a:pPr>
            <a:r>
              <a:rPr lang="en-US" dirty="0"/>
              <a:t>Syndromic</a:t>
            </a:r>
          </a:p>
          <a:p>
            <a:pPr marL="171450" lvl="0" indent="-171450">
              <a:buFontTx/>
              <a:buChar char="-"/>
            </a:pPr>
            <a:r>
              <a:rPr lang="en-US" dirty="0"/>
              <a:t>CCG Phase 2 (Live – Jan ‘21)</a:t>
            </a:r>
          </a:p>
          <a:p>
            <a:pPr marL="628650" lvl="1" indent="-171450">
              <a:buFontTx/>
              <a:buChar char="-"/>
            </a:pPr>
            <a:r>
              <a:rPr lang="en-US" dirty="0"/>
              <a:t>Prod Go Live (by Order)</a:t>
            </a:r>
          </a:p>
          <a:p>
            <a:pPr marL="1085850" lvl="2" indent="-171450">
              <a:buFontTx/>
              <a:buChar char="-"/>
            </a:pPr>
            <a:r>
              <a:rPr lang="en-US" dirty="0"/>
              <a:t>IEATS</a:t>
            </a:r>
          </a:p>
          <a:p>
            <a:pPr marL="1085850" lvl="2" indent="-171450">
              <a:buFontTx/>
              <a:buChar char="-"/>
            </a:pPr>
            <a:r>
              <a:rPr lang="en-US" dirty="0"/>
              <a:t>ELR</a:t>
            </a:r>
          </a:p>
          <a:p>
            <a:pPr marL="1085850" lvl="2" indent="-171450">
              <a:buFontTx/>
              <a:buChar char="-"/>
            </a:pPr>
            <a:r>
              <a:rPr lang="en-US" dirty="0"/>
              <a:t>MIIS</a:t>
            </a:r>
          </a:p>
          <a:p>
            <a:pPr marL="171450" lvl="0" indent="-171450">
              <a:buFontTx/>
              <a:buChar char="-"/>
            </a:pPr>
            <a:r>
              <a:rPr lang="en-US" dirty="0"/>
              <a:t>FHIR &amp; Others (Live – Jun ‘21)</a:t>
            </a:r>
          </a:p>
          <a:p>
            <a:pPr marL="628650" lvl="1" indent="-171450">
              <a:buFontTx/>
              <a:buChar char="-"/>
            </a:pPr>
            <a:r>
              <a:rPr lang="en-US" dirty="0"/>
              <a:t>Enhancements: FHIR Proof of Concept</a:t>
            </a:r>
          </a:p>
          <a:p>
            <a:pPr marL="171450" lvl="0" indent="-171450">
              <a:buFontTx/>
              <a:buChar char="-"/>
            </a:pPr>
            <a:endParaRPr lang="en-US" dirty="0"/>
          </a:p>
          <a:p>
            <a:pPr marL="0" lvl="0" indent="0">
              <a:buFontTx/>
              <a:buNone/>
            </a:pPr>
            <a:r>
              <a:rPr lang="en-US" dirty="0"/>
              <a:t>Migration Notes:</a:t>
            </a:r>
          </a:p>
          <a:p>
            <a:pPr marL="171450" lvl="0" indent="-171450" algn="l" defTabSz="914400" rtl="0" eaLnBrk="1" latinLnBrk="0" hangingPunct="1">
              <a:buFontTx/>
              <a:buChar char="-"/>
            </a:pPr>
            <a:r>
              <a:rPr lang="en-US" sz="1200" kern="1200" dirty="0">
                <a:solidFill>
                  <a:schemeClr val="tx1"/>
                </a:solidFill>
                <a:latin typeface="+mn-lt"/>
                <a:ea typeface="+mn-ea"/>
                <a:cs typeface="+mn-cs"/>
              </a:rPr>
              <a:t>CG nodes in VG4 are retained until the AWS system is stabilized. In case of any issues this allows for a quick rollback to the VG4 environment </a:t>
            </a:r>
          </a:p>
          <a:p>
            <a:pPr marL="171450" lvl="0" indent="-171450" algn="l" defTabSz="914400" rtl="0" eaLnBrk="1" latinLnBrk="0" hangingPunct="1">
              <a:buFontTx/>
              <a:buChar char="-"/>
            </a:pPr>
            <a:r>
              <a:rPr lang="en-US" sz="1200" kern="1200" dirty="0">
                <a:solidFill>
                  <a:schemeClr val="tx1"/>
                </a:solidFill>
                <a:latin typeface="+mn-lt"/>
                <a:ea typeface="+mn-ea"/>
                <a:cs typeface="+mn-cs"/>
              </a:rPr>
              <a:t>Migrations will be done on weekend nights to make sure the message flow is not interrupted during processing hours</a:t>
            </a:r>
          </a:p>
          <a:p>
            <a:pPr marL="171450" lvl="0" indent="-171450" algn="l" defTabSz="914400" rtl="0" eaLnBrk="1" latinLnBrk="0" hangingPunct="1">
              <a:buFontTx/>
              <a:buChar char="-"/>
            </a:pPr>
            <a:r>
              <a:rPr lang="en-US" sz="1200" kern="1200" dirty="0">
                <a:solidFill>
                  <a:schemeClr val="tx1"/>
                </a:solidFill>
                <a:latin typeface="+mn-lt"/>
                <a:ea typeface="+mn-ea"/>
                <a:cs typeface="+mn-cs"/>
              </a:rPr>
              <a:t>For CCG Phase 1, the lower volume nodes will be cutover to PROD first and Syndromic will be last</a:t>
            </a:r>
          </a:p>
          <a:p>
            <a:pPr marL="171450" lvl="0" indent="-171450" algn="l" defTabSz="914400" rtl="0" eaLnBrk="1" latinLnBrk="0" hangingPunct="1">
              <a:buFontTx/>
              <a:buChar char="-"/>
            </a:pPr>
            <a:r>
              <a:rPr lang="en-US" sz="1200" kern="1200" dirty="0">
                <a:solidFill>
                  <a:schemeClr val="tx1"/>
                </a:solidFill>
                <a:latin typeface="+mn-lt"/>
                <a:ea typeface="+mn-ea"/>
                <a:cs typeface="+mn-cs"/>
              </a:rPr>
              <a:t>For CCG Phase 2, the lower volume nodes will be cutover to PROD first and MIIS will be last</a:t>
            </a:r>
          </a:p>
          <a:p>
            <a:pPr marL="171450" lvl="0" indent="-171450" algn="l" defTabSz="914400" rtl="0" eaLnBrk="1" latinLnBrk="0" hangingPunct="1">
              <a:buFontTx/>
              <a:buChar char="-"/>
            </a:pPr>
            <a:r>
              <a:rPr lang="en-US" sz="1200" kern="1200" dirty="0">
                <a:solidFill>
                  <a:schemeClr val="tx1"/>
                </a:solidFill>
                <a:latin typeface="+mn-lt"/>
                <a:ea typeface="+mn-ea"/>
                <a:cs typeface="+mn-cs"/>
              </a:rPr>
              <a:t>Each production cutover will have in-depth pre-production cutover activities</a:t>
            </a:r>
          </a:p>
          <a:p>
            <a:pPr marL="0" lvl="0" indent="0">
              <a:buFontTx/>
              <a:buNone/>
            </a:pPr>
            <a:endParaRPr lang="en-US" dirty="0"/>
          </a:p>
          <a:p>
            <a:pPr marL="171450" lvl="0" indent="-171450">
              <a:buFontTx/>
              <a:buChar char="-"/>
            </a:pPr>
            <a:endParaRPr lang="en-US" dirty="0"/>
          </a:p>
        </p:txBody>
      </p:sp>
      <p:sp>
        <p:nvSpPr>
          <p:cNvPr id="4" name="Slide Number Placeholder 3"/>
          <p:cNvSpPr>
            <a:spLocks noGrp="1"/>
          </p:cNvSpPr>
          <p:nvPr>
            <p:ph type="sldNum" sz="quarter" idx="5"/>
          </p:nvPr>
        </p:nvSpPr>
        <p:spPr/>
        <p:txBody>
          <a:bodyPr/>
          <a:lstStyle/>
          <a:p>
            <a:fld id="{BDBBA73B-8FFE-4B8C-ABDD-5F5FE68DA5F5}" type="slidenum">
              <a:rPr lang="en-US" smtClean="0"/>
              <a:t>15</a:t>
            </a:fld>
            <a:endParaRPr lang="en-US" dirty="0"/>
          </a:p>
        </p:txBody>
      </p:sp>
    </p:spTree>
    <p:extLst>
      <p:ext uri="{BB962C8B-B14F-4D97-AF65-F5344CB8AC3E}">
        <p14:creationId xmlns:p14="http://schemas.microsoft.com/office/powerpoint/2010/main" val="8018930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title: Clinical Gateway nodes: COVID-19</a:t>
            </a:r>
          </a:p>
          <a:p>
            <a:endParaRPr lang="en-US" dirty="0"/>
          </a:p>
          <a:p>
            <a:r>
              <a:rPr lang="en-US" dirty="0"/>
              <a:t>As part of the daily COVID-19 reporting cycle, the Clinical Gateway (CG) nodes receive messages via the Mass HIway’s Direct Messaging System from hospital emergency departments and laboratories, transform them, and deliver them to the Massachusetts Department of Public Health’s Syndromic Surveillance and Electronic Lab Reporting applications for processing and analysis</a:t>
            </a:r>
          </a:p>
          <a:p>
            <a:endParaRPr lang="en-US" dirty="0"/>
          </a:p>
          <a:p>
            <a:r>
              <a:rPr lang="en-US" dirty="0"/>
              <a:t>Syndromic Surveillance:</a:t>
            </a:r>
          </a:p>
          <a:p>
            <a:r>
              <a:rPr lang="en-US" dirty="0"/>
              <a:t>-All Massachusetts hospital emergency departments participate</a:t>
            </a:r>
          </a:p>
          <a:p>
            <a:r>
              <a:rPr lang="en-US" dirty="0"/>
              <a:t>-Highest message volume of all CG nodes with an average of 8.5 million messages per month</a:t>
            </a:r>
          </a:p>
          <a:p>
            <a:r>
              <a:rPr lang="en-US" dirty="0"/>
              <a:t>-ED records of admissions and discharges of patients are processed by the Syndromic Surveillance CG node, which feeds the National Syndromic Surveillance Program’s -BioSense Platform at the CDC</a:t>
            </a:r>
          </a:p>
          <a:p>
            <a:r>
              <a:rPr lang="en-US" dirty="0"/>
              <a:t>-BioSense data is used by the Commonwealth’s Syndromic Surveillance program at the DPH Bureau of Infectious Disease and Laboratory Sciences for analysis of trends pertaining to COVID-19</a:t>
            </a:r>
          </a:p>
          <a:p>
            <a:endParaRPr lang="en-US" dirty="0"/>
          </a:p>
          <a:p>
            <a:r>
              <a:rPr lang="en-US" dirty="0"/>
              <a:t>Electronic Lab Reporting:</a:t>
            </a:r>
          </a:p>
          <a:p>
            <a:r>
              <a:rPr lang="en-US" dirty="0"/>
              <a:t>-CG node handles reports of test results from about 40% of hospital labs</a:t>
            </a:r>
          </a:p>
          <a:p>
            <a:r>
              <a:rPr lang="en-US" dirty="0"/>
              <a:t>-Averages about 1,500 messages per month</a:t>
            </a:r>
          </a:p>
          <a:p>
            <a:r>
              <a:rPr lang="en-US" dirty="0"/>
              <a:t>-Test results from other labs reported directly to the DPH Electronic Lab Reporting program</a:t>
            </a:r>
          </a:p>
          <a:p>
            <a:endParaRPr lang="en-US" dirty="0"/>
          </a:p>
        </p:txBody>
      </p:sp>
      <p:sp>
        <p:nvSpPr>
          <p:cNvPr id="4" name="Slide Number Placeholder 3"/>
          <p:cNvSpPr>
            <a:spLocks noGrp="1"/>
          </p:cNvSpPr>
          <p:nvPr>
            <p:ph type="sldNum" sz="quarter" idx="5"/>
          </p:nvPr>
        </p:nvSpPr>
        <p:spPr/>
        <p:txBody>
          <a:bodyPr/>
          <a:lstStyle/>
          <a:p>
            <a:fld id="{BDBBA73B-8FFE-4B8C-ABDD-5F5FE68DA5F5}" type="slidenum">
              <a:rPr lang="en-US" smtClean="0"/>
              <a:t>16</a:t>
            </a:fld>
            <a:endParaRPr lang="en-US" dirty="0"/>
          </a:p>
        </p:txBody>
      </p:sp>
    </p:spTree>
    <p:extLst>
      <p:ext uri="{BB962C8B-B14F-4D97-AF65-F5344CB8AC3E}">
        <p14:creationId xmlns:p14="http://schemas.microsoft.com/office/powerpoint/2010/main" val="29023314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rPr>
              <a:t>HIway strategic plan </a:t>
            </a:r>
          </a:p>
          <a:p>
            <a:r>
              <a:rPr lang="en-US" sz="1200" i="1" dirty="0">
                <a:solidFill>
                  <a:schemeClr val="tx1"/>
                </a:solidFill>
              </a:rPr>
              <a:t>Undersecretary Lauren Peters &amp; Bert Ng</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14B4CF-26F1-4216-A3BA-935853D4835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24317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title: HIway Strategic Plan – Overview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Top box: The Mass HIway is the EOHHS program tasked with the promotion and increasing adoption of Health Information Exchange (HIE) throughout the Commonwealth</a:t>
            </a:r>
          </a:p>
          <a:p>
            <a:r>
              <a:rPr lang="en-US" dirty="0"/>
              <a:t>Left side top box: Current frameworks</a:t>
            </a:r>
          </a:p>
          <a:p>
            <a:r>
              <a:rPr lang="en-US" dirty="0"/>
              <a:t>Left side first title box: Direct Messaging</a:t>
            </a:r>
          </a:p>
          <a:p>
            <a:r>
              <a:rPr lang="en-US" dirty="0"/>
              <a:t>Left side first info box: Direct Trust HISP, Implementation team</a:t>
            </a:r>
          </a:p>
          <a:p>
            <a:r>
              <a:rPr lang="en-US" dirty="0"/>
              <a:t>Left side second title box: HIway-sponsored Service</a:t>
            </a:r>
          </a:p>
          <a:p>
            <a:r>
              <a:rPr lang="en-US" dirty="0"/>
              <a:t>Left side second info box: State-operated systems</a:t>
            </a:r>
          </a:p>
          <a:p>
            <a:r>
              <a:rPr lang="en-US" dirty="0"/>
              <a:t>Left side third title box: HIway-facilitated Service</a:t>
            </a:r>
          </a:p>
          <a:p>
            <a:r>
              <a:rPr lang="en-US" dirty="0"/>
              <a:t>Left side third info box: Regulatory framework for market-based systems</a:t>
            </a:r>
          </a:p>
          <a:p>
            <a:r>
              <a:rPr lang="en-US" dirty="0"/>
              <a:t>Line divides left side and right side</a:t>
            </a:r>
          </a:p>
          <a:p>
            <a:r>
              <a:rPr lang="en-US" dirty="0"/>
              <a:t>Right side top box: New initiatives</a:t>
            </a:r>
          </a:p>
          <a:p>
            <a:r>
              <a:rPr lang="en-US" dirty="0"/>
              <a:t>Right side second box: </a:t>
            </a:r>
            <a:r>
              <a:rPr lang="en-US" dirty="0" err="1"/>
              <a:t>eMOLST</a:t>
            </a:r>
            <a:endParaRPr lang="en-US" dirty="0"/>
          </a:p>
          <a:p>
            <a:r>
              <a:rPr lang="en-US" dirty="0"/>
              <a:t>Arrow connects </a:t>
            </a:r>
            <a:r>
              <a:rPr lang="en-US" dirty="0" err="1"/>
              <a:t>eMOLST</a:t>
            </a:r>
            <a:r>
              <a:rPr lang="en-US" dirty="0"/>
              <a:t> graphic to HIway-sponsored Service graphic</a:t>
            </a:r>
          </a:p>
          <a:p>
            <a:r>
              <a:rPr lang="en-US" dirty="0"/>
              <a:t>Right side third box: FHIR API Ecosystem</a:t>
            </a:r>
          </a:p>
          <a:p>
            <a:r>
              <a:rPr lang="en-US" dirty="0"/>
              <a:t>Arrow connects FHIR API Ecosystem graphic to HIway-facilitated Service graphic</a:t>
            </a:r>
          </a:p>
        </p:txBody>
      </p:sp>
      <p:sp>
        <p:nvSpPr>
          <p:cNvPr id="4" name="Slide Number Placeholder 3"/>
          <p:cNvSpPr>
            <a:spLocks noGrp="1"/>
          </p:cNvSpPr>
          <p:nvPr>
            <p:ph type="sldNum" sz="quarter" idx="5"/>
          </p:nvPr>
        </p:nvSpPr>
        <p:spPr/>
        <p:txBody>
          <a:bodyPr/>
          <a:lstStyle/>
          <a:p>
            <a:fld id="{BDBBA73B-8FFE-4B8C-ABDD-5F5FE68DA5F5}" type="slidenum">
              <a:rPr lang="en-US" smtClean="0"/>
              <a:t>18</a:t>
            </a:fld>
            <a:endParaRPr lang="en-US" dirty="0"/>
          </a:p>
        </p:txBody>
      </p:sp>
    </p:spTree>
    <p:extLst>
      <p:ext uri="{BB962C8B-B14F-4D97-AF65-F5344CB8AC3E}">
        <p14:creationId xmlns:p14="http://schemas.microsoft.com/office/powerpoint/2010/main" val="31682273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title: eMOLST: History of MOLST in Massachusetts</a:t>
            </a:r>
          </a:p>
          <a:p>
            <a:r>
              <a:rPr lang="en-US" dirty="0"/>
              <a:t>Top box: Medical Order for Life Sustaining Treatment (MOLST) is the state’s recognized advance planning document for end of life choices.</a:t>
            </a:r>
          </a:p>
          <a:p>
            <a:r>
              <a:rPr lang="en-US" dirty="0"/>
              <a:t>Timeline graphic:</a:t>
            </a:r>
          </a:p>
          <a:p>
            <a:r>
              <a:rPr lang="en-US" dirty="0"/>
              <a:t>2008 –  MA legislature enacts Chapter 305 of the Acts of 2008, Sections 41–43 to “establish a pilot program to test the implementation of the physician order for life-sustaining treatment paradigm program.”</a:t>
            </a:r>
          </a:p>
          <a:p>
            <a:r>
              <a:rPr lang="en-US" dirty="0"/>
              <a:t>2010 – In April, the MOLST Demonstration program is implemented involving two acute care hospitals; five skilled nursing facilities, home health, and hospice providers; one primary care home-visiting program; and regional emergency medical services.</a:t>
            </a:r>
          </a:p>
          <a:p>
            <a:r>
              <a:rPr lang="en-US" dirty="0"/>
              <a:t>2011 –  MOLST Demonstration Report recommends statewide expansion of MOLST.</a:t>
            </a:r>
          </a:p>
          <a:p>
            <a:r>
              <a:rPr lang="en-US" dirty="0"/>
              <a:t>2012 – MOLST statewide expansion announced in MA DPH Circular Letter: DHCQ 12-3-560 and statewide expansion of MOLST use begins.</a:t>
            </a:r>
          </a:p>
          <a:p>
            <a:r>
              <a:rPr lang="en-US" dirty="0"/>
              <a:t>2014 – MOLST form in use in clinical care institutions statewide.</a:t>
            </a:r>
          </a:p>
          <a:p>
            <a:r>
              <a:rPr lang="en-US" dirty="0"/>
              <a:t>2017 – Multiple efforts led by the Coalition on Serious Illness Care, DPH Palliative Care Advisory Committee, and Massachusetts eHealth Institute begin to scope out the transition of MOLST from paper to electronic format, including RFI for technical specifications and lessons learned from other states. </a:t>
            </a:r>
          </a:p>
          <a:p>
            <a:r>
              <a:rPr lang="en-US" dirty="0"/>
              <a:t>2017 – BCBS Massachusetts commits $500,000</a:t>
            </a:r>
            <a:r>
              <a:rPr lang="en-US" baseline="30000" dirty="0"/>
              <a:t>1</a:t>
            </a:r>
            <a:r>
              <a:rPr lang="en-US" dirty="0"/>
              <a:t> to fund electronic MOLST/POLST contingent upon state match. </a:t>
            </a:r>
          </a:p>
          <a:p>
            <a:r>
              <a:rPr lang="en-US" dirty="0"/>
              <a:t>2018 – DPH Palliative Care Advisory Committee discusses implementation, receives input from providers, and continues to explore the transition to the National POLST Paradigm.</a:t>
            </a:r>
          </a:p>
          <a:p>
            <a:r>
              <a:rPr lang="en-US" baseline="30000" dirty="0"/>
              <a:t>1</a:t>
            </a:r>
            <a:r>
              <a:rPr lang="en-US" dirty="0"/>
              <a:t>The exact amount available is $492,500 given fees paid by BCBS MA when transferring funding.</a:t>
            </a:r>
          </a:p>
          <a:p>
            <a:r>
              <a:rPr lang="en-US" dirty="0"/>
              <a:t>End of timeline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hlinkClick r:id="rId3"/>
              </a:rPr>
              <a:t>https://www.molst-ma.org/basic-informaton-about-molst-0</a:t>
            </a: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983E9352-95D2-4070-8DBD-0CD3203D2301}" type="slidenum">
              <a:rPr lang="en-US" smtClean="0"/>
              <a:t>19</a:t>
            </a:fld>
            <a:endParaRPr lang="en-US" dirty="0"/>
          </a:p>
        </p:txBody>
      </p:sp>
    </p:spTree>
    <p:extLst>
      <p:ext uri="{BB962C8B-B14F-4D97-AF65-F5344CB8AC3E}">
        <p14:creationId xmlns:p14="http://schemas.microsoft.com/office/powerpoint/2010/main" val="506464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title: Agenda</a:t>
            </a:r>
          </a:p>
          <a:p>
            <a:r>
              <a:rPr lang="en-US" dirty="0"/>
              <a:t>Welcome</a:t>
            </a:r>
          </a:p>
          <a:p>
            <a:r>
              <a:rPr lang="en-US" dirty="0"/>
              <a:t>Undersecretary Lauren Peters</a:t>
            </a:r>
          </a:p>
          <a:p>
            <a:r>
              <a:rPr lang="en-US" dirty="0"/>
              <a:t>-Approval of the Feb. 3, 2020 minutes (vote)</a:t>
            </a:r>
          </a:p>
          <a:p>
            <a:endParaRPr lang="en-US" dirty="0"/>
          </a:p>
          <a:p>
            <a:r>
              <a:rPr lang="en-US" dirty="0"/>
              <a:t>Updates from last meeting</a:t>
            </a:r>
          </a:p>
          <a:p>
            <a:r>
              <a:rPr lang="en-US" dirty="0"/>
              <a:t>Bert Ng</a:t>
            </a:r>
          </a:p>
          <a:p>
            <a:endParaRPr lang="en-US" dirty="0"/>
          </a:p>
          <a:p>
            <a:r>
              <a:rPr lang="en-US" dirty="0"/>
              <a:t>Clinical Gateway nodes</a:t>
            </a:r>
          </a:p>
          <a:p>
            <a:r>
              <a:rPr lang="en-US" dirty="0"/>
              <a:t>David Whitham</a:t>
            </a:r>
          </a:p>
          <a:p>
            <a:endParaRPr lang="en-US" dirty="0"/>
          </a:p>
          <a:p>
            <a:r>
              <a:rPr lang="en-US" dirty="0"/>
              <a:t>HIway strategic plan</a:t>
            </a:r>
          </a:p>
          <a:p>
            <a:r>
              <a:rPr lang="en-US" dirty="0"/>
              <a:t>Undersecretary Lauren Peters &amp; Bert Ng</a:t>
            </a:r>
          </a:p>
          <a:p>
            <a:endParaRPr lang="en-US" dirty="0"/>
          </a:p>
          <a:p>
            <a:r>
              <a:rPr lang="en-US" dirty="0"/>
              <a:t>HIway budget</a:t>
            </a:r>
          </a:p>
          <a:p>
            <a:r>
              <a:rPr lang="en-US" dirty="0"/>
              <a:t>Bert Ng &amp; David Whitham</a:t>
            </a:r>
          </a:p>
          <a:p>
            <a:endParaRPr lang="en-US" dirty="0"/>
          </a:p>
          <a:p>
            <a:r>
              <a:rPr lang="en-US" dirty="0"/>
              <a:t>HIway connection requirement &amp; 2020 attestation</a:t>
            </a:r>
          </a:p>
          <a:p>
            <a:r>
              <a:rPr lang="en-US" dirty="0"/>
              <a:t>Chris Stuck-Girard    </a:t>
            </a:r>
          </a:p>
          <a:p>
            <a:endParaRPr lang="en-US" dirty="0"/>
          </a:p>
          <a:p>
            <a:r>
              <a:rPr lang="en-US" dirty="0"/>
              <a:t>Conclusion</a:t>
            </a:r>
          </a:p>
          <a:p>
            <a:r>
              <a:rPr lang="en-US" dirty="0"/>
              <a:t>Undersecretary Lauren Peters</a:t>
            </a:r>
          </a:p>
          <a:p>
            <a:endParaRPr lang="en-US" dirty="0"/>
          </a:p>
          <a:p>
            <a:endParaRPr lang="en-US" dirty="0"/>
          </a:p>
        </p:txBody>
      </p:sp>
      <p:sp>
        <p:nvSpPr>
          <p:cNvPr id="4" name="Slide Number Placeholder 3"/>
          <p:cNvSpPr>
            <a:spLocks noGrp="1"/>
          </p:cNvSpPr>
          <p:nvPr>
            <p:ph type="sldNum" sz="quarter" idx="5"/>
          </p:nvPr>
        </p:nvSpPr>
        <p:spPr/>
        <p:txBody>
          <a:bodyPr/>
          <a:lstStyle/>
          <a:p>
            <a:fld id="{BDBBA73B-8FFE-4B8C-ABDD-5F5FE68DA5F5}" type="slidenum">
              <a:rPr lang="en-US" smtClean="0"/>
              <a:t>2</a:t>
            </a:fld>
            <a:endParaRPr lang="en-US" dirty="0"/>
          </a:p>
        </p:txBody>
      </p:sp>
    </p:spTree>
    <p:extLst>
      <p:ext uri="{BB962C8B-B14F-4D97-AF65-F5344CB8AC3E}">
        <p14:creationId xmlns:p14="http://schemas.microsoft.com/office/powerpoint/2010/main" val="15896205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title: eMOLST: Project background</a:t>
            </a:r>
          </a:p>
          <a:p>
            <a:r>
              <a:rPr lang="en-US" dirty="0"/>
              <a:t>Top box: EOHHS is exploring a multi-agency project to digitize the MOLST into a centralized electronic format (eMOLST).</a:t>
            </a:r>
          </a:p>
          <a:p>
            <a:r>
              <a:rPr lang="en-US" dirty="0"/>
              <a:t>Middle title box: Project objectives:</a:t>
            </a:r>
          </a:p>
          <a:p>
            <a:r>
              <a:rPr lang="en-US" dirty="0"/>
              <a:t>Middle info box: </a:t>
            </a:r>
          </a:p>
          <a:p>
            <a:pPr marL="285750" indent="-285750">
              <a:buFont typeface="Arial" panose="020B0604020202020204" pitchFamily="34" charset="0"/>
              <a:buChar char="•"/>
            </a:pPr>
            <a:r>
              <a:rPr lang="en-US" dirty="0">
                <a:solidFill>
                  <a:schemeClr val="tx1"/>
                </a:solidFill>
              </a:rPr>
              <a:t>Update the state’s MOLST form</a:t>
            </a:r>
          </a:p>
          <a:p>
            <a:pPr marL="285750" indent="-285750">
              <a:buFont typeface="Arial" panose="020B0604020202020204" pitchFamily="34" charset="0"/>
              <a:buChar char="•"/>
            </a:pPr>
            <a:r>
              <a:rPr lang="en-US" dirty="0">
                <a:solidFill>
                  <a:schemeClr val="tx1"/>
                </a:solidFill>
              </a:rPr>
              <a:t>Explore creation of a single source of truth for MOLSTs </a:t>
            </a:r>
          </a:p>
          <a:p>
            <a:pPr marL="285750" indent="-285750">
              <a:buFont typeface="Arial" panose="020B0604020202020204" pitchFamily="34" charset="0"/>
              <a:buChar char="•"/>
            </a:pPr>
            <a:r>
              <a:rPr lang="en-US" dirty="0">
                <a:solidFill>
                  <a:schemeClr val="tx1"/>
                </a:solidFill>
              </a:rPr>
              <a:t>Integrate eMOLST as practicable</a:t>
            </a:r>
          </a:p>
          <a:p>
            <a:r>
              <a:rPr lang="en-US" dirty="0"/>
              <a:t>Lower left title box: E.O. Elder Affairs, Dept. Public Health</a:t>
            </a:r>
          </a:p>
          <a:p>
            <a:r>
              <a:rPr lang="en-US" dirty="0"/>
              <a:t>Lower left info box: </a:t>
            </a:r>
          </a:p>
          <a:p>
            <a:pPr marL="285750" indent="-285750">
              <a:buFont typeface="Arial" panose="020B0604020202020204" pitchFamily="34" charset="0"/>
              <a:buChar char="•"/>
            </a:pPr>
            <a:r>
              <a:rPr lang="en-US" dirty="0">
                <a:solidFill>
                  <a:schemeClr val="tx1"/>
                </a:solidFill>
              </a:rPr>
              <a:t>Update current MOLST to match POLST paradigm</a:t>
            </a:r>
          </a:p>
          <a:p>
            <a:pPr marL="285750" indent="-285750">
              <a:buFont typeface="Arial" panose="020B0604020202020204" pitchFamily="34" charset="0"/>
              <a:buChar char="•"/>
            </a:pPr>
            <a:r>
              <a:rPr lang="en-US" dirty="0">
                <a:solidFill>
                  <a:schemeClr val="tx1"/>
                </a:solidFill>
              </a:rPr>
              <a:t>Develop educational materials for patients and providers</a:t>
            </a:r>
          </a:p>
          <a:p>
            <a:r>
              <a:rPr lang="en-US" dirty="0"/>
              <a:t>Lower middle title box: MassHealth</a:t>
            </a:r>
          </a:p>
          <a:p>
            <a:r>
              <a:rPr lang="en-US" dirty="0"/>
              <a:t>Lower middle info box:</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solidFill>
              </a:rPr>
              <a:t>Provide educational materials to beneficiaries and providers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solidFill>
                  <a:schemeClr val="tx1"/>
                </a:solidFill>
              </a:rPr>
              <a:t>Lower right title box: Mass HIway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solidFill>
                  <a:schemeClr val="tx1"/>
                </a:solidFill>
              </a:rPr>
              <a:t>Lower right info box:</a:t>
            </a:r>
          </a:p>
          <a:p>
            <a:pPr marL="285750" indent="-285750">
              <a:buFont typeface="Arial" panose="020B0604020202020204" pitchFamily="34" charset="0"/>
              <a:buChar char="•"/>
            </a:pPr>
            <a:r>
              <a:rPr lang="en-US" dirty="0">
                <a:solidFill>
                  <a:schemeClr val="tx1"/>
                </a:solidFill>
              </a:rPr>
              <a:t>Design single source of truth repository</a:t>
            </a:r>
          </a:p>
          <a:p>
            <a:pPr marL="285750" indent="-285750">
              <a:buFont typeface="Arial" panose="020B0604020202020204" pitchFamily="34" charset="0"/>
              <a:buChar char="•"/>
            </a:pPr>
            <a:r>
              <a:rPr lang="en-US" dirty="0">
                <a:solidFill>
                  <a:schemeClr val="tx1"/>
                </a:solidFill>
              </a:rPr>
              <a:t>Explore Integration with provider EHRs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solidFill>
                <a:schemeClr val="tx1"/>
              </a:solidFill>
            </a:endParaRPr>
          </a:p>
          <a:p>
            <a:endParaRPr lang="en-US" dirty="0"/>
          </a:p>
          <a:p>
            <a:endParaRPr lang="en-US" dirty="0"/>
          </a:p>
        </p:txBody>
      </p:sp>
      <p:sp>
        <p:nvSpPr>
          <p:cNvPr id="4" name="Slide Number Placeholder 3"/>
          <p:cNvSpPr>
            <a:spLocks noGrp="1"/>
          </p:cNvSpPr>
          <p:nvPr>
            <p:ph type="sldNum" sz="quarter" idx="5"/>
          </p:nvPr>
        </p:nvSpPr>
        <p:spPr/>
        <p:txBody>
          <a:bodyPr/>
          <a:lstStyle/>
          <a:p>
            <a:fld id="{BDBBA73B-8FFE-4B8C-ABDD-5F5FE68DA5F5}" type="slidenum">
              <a:rPr lang="en-US" smtClean="0"/>
              <a:t>20</a:t>
            </a:fld>
            <a:endParaRPr lang="en-US" dirty="0"/>
          </a:p>
        </p:txBody>
      </p:sp>
    </p:spTree>
    <p:extLst>
      <p:ext uri="{BB962C8B-B14F-4D97-AF65-F5344CB8AC3E}">
        <p14:creationId xmlns:p14="http://schemas.microsoft.com/office/powerpoint/2010/main" val="3375720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title: FHIR API: Overview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Top box text: </a:t>
            </a:r>
            <a:r>
              <a:rPr lang="en-US" dirty="0">
                <a:solidFill>
                  <a:schemeClr val="bg1"/>
                </a:solidFill>
              </a:rPr>
              <a:t>Mass HIway is the EOHHS program responsible for promoting and improving HIE throughout the commonwealth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Middle box title: Federal ecosystem overview</a:t>
            </a:r>
          </a:p>
          <a:p>
            <a:r>
              <a:rPr lang="en-US" dirty="0"/>
              <a:t>Middle box text: </a:t>
            </a:r>
          </a:p>
          <a:p>
            <a:pPr marL="285750" indent="-285750">
              <a:buFont typeface="Arial" panose="020B0604020202020204" pitchFamily="34" charset="0"/>
              <a:buChar char="•"/>
            </a:pPr>
            <a:r>
              <a:rPr lang="en-US" dirty="0">
                <a:solidFill>
                  <a:schemeClr val="tx1"/>
                </a:solidFill>
              </a:rPr>
              <a:t>Federal government recently released rules setting technical standards for providers and payers to improve interoperability</a:t>
            </a:r>
          </a:p>
          <a:p>
            <a:pPr marL="285750" indent="-285750">
              <a:buFont typeface="Arial" panose="020B0604020202020204" pitchFamily="34" charset="0"/>
              <a:buChar char="•"/>
            </a:pPr>
            <a:r>
              <a:rPr lang="en-US" dirty="0">
                <a:solidFill>
                  <a:schemeClr val="tx1"/>
                </a:solidFill>
              </a:rPr>
              <a:t>The rules center around access to provider and payer data by Third-party apps at the direction of a patient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Bottom box title: Discussion</a:t>
            </a:r>
          </a:p>
          <a:p>
            <a:r>
              <a:rPr lang="en-US" dirty="0"/>
              <a:t>Bottom box text:</a:t>
            </a:r>
          </a:p>
          <a:p>
            <a:pPr marL="285750" indent="-285750">
              <a:buFont typeface="Arial" panose="020B0604020202020204" pitchFamily="34" charset="0"/>
              <a:buChar char="•"/>
            </a:pPr>
            <a:r>
              <a:rPr lang="en-US" dirty="0">
                <a:solidFill>
                  <a:schemeClr val="tx1"/>
                </a:solidFill>
              </a:rPr>
              <a:t>Discussion on whether the state should pursue improving interoperability in the Commonwealth by leveraging the federal ecosystem to meet state goals</a:t>
            </a:r>
          </a:p>
          <a:p>
            <a:pPr marL="0" indent="0">
              <a:buFont typeface="Arial" panose="020B0604020202020204" pitchFamily="34" charset="0"/>
              <a:buNone/>
            </a:pPr>
            <a:endParaRPr lang="en-US" dirty="0">
              <a:solidFill>
                <a:schemeClr val="tx1"/>
              </a:solidFill>
            </a:endParaRPr>
          </a:p>
        </p:txBody>
      </p:sp>
      <p:sp>
        <p:nvSpPr>
          <p:cNvPr id="4" name="Slide Number Placeholder 3"/>
          <p:cNvSpPr>
            <a:spLocks noGrp="1"/>
          </p:cNvSpPr>
          <p:nvPr>
            <p:ph type="sldNum" sz="quarter" idx="5"/>
          </p:nvPr>
        </p:nvSpPr>
        <p:spPr/>
        <p:txBody>
          <a:bodyPr/>
          <a:lstStyle/>
          <a:p>
            <a:fld id="{BDBBA73B-8FFE-4B8C-ABDD-5F5FE68DA5F5}" type="slidenum">
              <a:rPr lang="en-US" smtClean="0"/>
              <a:t>21</a:t>
            </a:fld>
            <a:endParaRPr lang="en-US" dirty="0"/>
          </a:p>
        </p:txBody>
      </p:sp>
    </p:spTree>
    <p:extLst>
      <p:ext uri="{BB962C8B-B14F-4D97-AF65-F5344CB8AC3E}">
        <p14:creationId xmlns:p14="http://schemas.microsoft.com/office/powerpoint/2010/main" val="34777404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title: FHIR API: Finalized federal interoperability rules overview</a:t>
            </a:r>
          </a:p>
          <a:p>
            <a:r>
              <a:rPr lang="en-US" dirty="0"/>
              <a:t>Top box: CMS and ONC published companion final rules on May 1, 2020 to improve national interoperability.</a:t>
            </a:r>
            <a:r>
              <a:rPr lang="en-US" baseline="30000" dirty="0"/>
              <a:t>1 </a:t>
            </a:r>
            <a:r>
              <a:rPr lang="en-US" dirty="0"/>
              <a:t>Together, these rules govern information exchange from organizations to patients.</a:t>
            </a:r>
          </a:p>
          <a:p>
            <a:r>
              <a:rPr lang="en-US" dirty="0"/>
              <a:t>First title box: Applicability</a:t>
            </a:r>
          </a:p>
          <a:p>
            <a:r>
              <a:rPr lang="en-US" dirty="0"/>
              <a:t>First info box top half: CMS: “CMS-regulated payers” – MA, MassHealth, Federal Exchange Plans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 info box bottom half: </a:t>
            </a:r>
            <a:r>
              <a:rPr lang="en-US" dirty="0">
                <a:solidFill>
                  <a:schemeClr val="tx1"/>
                </a:solidFill>
              </a:rPr>
              <a:t>ONC: “Actors” – Providers, vendors, HIEs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Second title box: Data standards</a:t>
            </a:r>
          </a:p>
          <a:p>
            <a:r>
              <a:rPr lang="en-US" dirty="0">
                <a:solidFill>
                  <a:schemeClr val="tx1"/>
                </a:solidFill>
              </a:rPr>
              <a:t>Second info box:</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Data transport: APIs (Application Programming Interface) </a:t>
            </a:r>
          </a:p>
          <a:p>
            <a:r>
              <a:rPr lang="en-US" dirty="0">
                <a:solidFill>
                  <a:schemeClr val="tx1"/>
                </a:solidFill>
              </a:rPr>
              <a:t>Data structure: FHIR Release 4</a:t>
            </a:r>
          </a:p>
          <a:p>
            <a:r>
              <a:rPr lang="en-US" dirty="0">
                <a:solidFill>
                  <a:schemeClr val="tx1"/>
                </a:solidFill>
              </a:rPr>
              <a:t>Data elements: USCDI (U.S. Core Data for Interoperability</a:t>
            </a:r>
          </a:p>
          <a:p>
            <a:r>
              <a:rPr lang="en-US" dirty="0">
                <a:solidFill>
                  <a:schemeClr val="tx1"/>
                </a:solidFill>
              </a:rPr>
              <a:t>Third title box: Information Blocking (ONC final rule)</a:t>
            </a:r>
          </a:p>
          <a:p>
            <a:r>
              <a:rPr lang="en-US" dirty="0">
                <a:solidFill>
                  <a:schemeClr val="tx1"/>
                </a:solidFill>
              </a:rPr>
              <a:t>Third info box: </a:t>
            </a:r>
          </a:p>
          <a:p>
            <a:r>
              <a:rPr lang="en-US" dirty="0">
                <a:solidFill>
                  <a:schemeClr val="tx1"/>
                </a:solidFill>
              </a:rPr>
              <a:t>Providers, vendors, HIEs cannot block transfer of EHI</a:t>
            </a:r>
          </a:p>
          <a:p>
            <a:pPr marL="742950" lvl="1" indent="-285750">
              <a:buFont typeface="Arial" panose="020B0604020202020204" pitchFamily="34" charset="0"/>
              <a:buChar char="•"/>
            </a:pPr>
            <a:r>
              <a:rPr lang="en-US" dirty="0">
                <a:solidFill>
                  <a:schemeClr val="tx1"/>
                </a:solidFill>
              </a:rPr>
              <a:t>Date of Publication – 6mo: voluntary compliance</a:t>
            </a:r>
          </a:p>
          <a:p>
            <a:pPr marL="742950" lvl="1" indent="-285750">
              <a:buFont typeface="Arial" panose="020B0604020202020204" pitchFamily="34" charset="0"/>
              <a:buChar char="•"/>
            </a:pPr>
            <a:r>
              <a:rPr lang="en-US" dirty="0">
                <a:solidFill>
                  <a:schemeClr val="tx1"/>
                </a:solidFill>
              </a:rPr>
              <a:t>6mo – 24mo: required compliance – USCDI only</a:t>
            </a:r>
          </a:p>
          <a:p>
            <a:pPr marL="742950" lvl="1" indent="-285750">
              <a:buFont typeface="Arial" panose="020B0604020202020204" pitchFamily="34" charset="0"/>
              <a:buChar char="•"/>
            </a:pPr>
            <a:r>
              <a:rPr lang="en-US" dirty="0">
                <a:solidFill>
                  <a:schemeClr val="tx1"/>
                </a:solidFill>
              </a:rPr>
              <a:t>24mo+: required compliance – all EHI data</a:t>
            </a:r>
          </a:p>
          <a:p>
            <a:r>
              <a:rPr lang="en-US" dirty="0">
                <a:solidFill>
                  <a:schemeClr val="tx1"/>
                </a:solidFill>
              </a:rPr>
              <a:t>Fourth title box: Required transactions</a:t>
            </a:r>
          </a:p>
          <a:p>
            <a:r>
              <a:rPr lang="en-US" dirty="0">
                <a:solidFill>
                  <a:schemeClr val="tx1"/>
                </a:solidFill>
              </a:rPr>
              <a:t>Fourth info box:</a:t>
            </a:r>
          </a:p>
          <a:p>
            <a:pPr marL="342900" indent="-342900">
              <a:buAutoNum type="arabicParenR"/>
            </a:pPr>
            <a:r>
              <a:rPr lang="en-US" dirty="0">
                <a:solidFill>
                  <a:schemeClr val="tx1"/>
                </a:solidFill>
              </a:rPr>
              <a:t>Payers and providers must be able to send a </a:t>
            </a:r>
            <a:r>
              <a:rPr lang="en-US" u="sng" dirty="0">
                <a:solidFill>
                  <a:schemeClr val="tx1"/>
                </a:solidFill>
              </a:rPr>
              <a:t>single patient’s</a:t>
            </a:r>
            <a:r>
              <a:rPr lang="en-US" dirty="0">
                <a:solidFill>
                  <a:schemeClr val="tx1"/>
                </a:solidFill>
              </a:rPr>
              <a:t> EHI</a:t>
            </a:r>
          </a:p>
          <a:p>
            <a:pPr marL="342900" indent="-342900">
              <a:buAutoNum type="arabicParenR"/>
            </a:pPr>
            <a:r>
              <a:rPr lang="en-US" dirty="0">
                <a:solidFill>
                  <a:schemeClr val="tx1"/>
                </a:solidFill>
              </a:rPr>
              <a:t>EHRs must be able to transfer </a:t>
            </a:r>
            <a:r>
              <a:rPr lang="en-US" u="sng" dirty="0">
                <a:solidFill>
                  <a:schemeClr val="tx1"/>
                </a:solidFill>
              </a:rPr>
              <a:t>all EHI</a:t>
            </a:r>
            <a:r>
              <a:rPr lang="en-US" dirty="0">
                <a:solidFill>
                  <a:schemeClr val="tx1"/>
                </a:solidFill>
              </a:rPr>
              <a:t> to another EHR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30000" dirty="0"/>
              <a:t>1 </a:t>
            </a:r>
            <a:r>
              <a:rPr lang="en-US" sz="1200" dirty="0"/>
              <a:t>CMS Interoperability and Patient Access final rule (CMS-9115-F); ONC 21st Century Cures Act final rule (45 CFR Parts 170 and 171 RIN 0955-AA01).</a:t>
            </a: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fld id="{BDBBA73B-8FFE-4B8C-ABDD-5F5FE68DA5F5}" type="slidenum">
              <a:rPr lang="en-US" smtClean="0"/>
              <a:t>22</a:t>
            </a:fld>
            <a:endParaRPr lang="en-US" dirty="0"/>
          </a:p>
        </p:txBody>
      </p:sp>
    </p:spTree>
    <p:extLst>
      <p:ext uri="{BB962C8B-B14F-4D97-AF65-F5344CB8AC3E}">
        <p14:creationId xmlns:p14="http://schemas.microsoft.com/office/powerpoint/2010/main" val="39881547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title: FHIR API: ONC certification timeline</a:t>
            </a:r>
          </a:p>
          <a:p>
            <a:r>
              <a:rPr lang="en-US" dirty="0"/>
              <a:t>Timeline Graphic from the Office of the National Coordinator for Health Information Technology</a:t>
            </a:r>
          </a:p>
          <a:p>
            <a:r>
              <a:rPr lang="en-US" dirty="0"/>
              <a:t>Graphic title: Highlighted Regulatory Dates</a:t>
            </a:r>
          </a:p>
          <a:p>
            <a:r>
              <a:rPr lang="en-US" dirty="0"/>
              <a:t>Publication Date 05/10/20</a:t>
            </a:r>
          </a:p>
          <a:p>
            <a:r>
              <a:rPr lang="en-US" dirty="0"/>
              <a:t>Dates above the timeline: Certification</a:t>
            </a:r>
          </a:p>
          <a:p>
            <a:r>
              <a:rPr lang="en-US" dirty="0"/>
              <a:t>60 days after publication: General Effective Date, including Cures Update Certification Criteria, Certain Conditions of Certification</a:t>
            </a:r>
          </a:p>
          <a:p>
            <a:r>
              <a:rPr lang="en-US" dirty="0"/>
              <a:t>Health IT developers now prohibited from restricting certain communications</a:t>
            </a:r>
          </a:p>
          <a:p>
            <a:r>
              <a:rPr lang="en-US" dirty="0"/>
              <a:t>Six Months After Publication: Specific Compliance Requirements Start for Several Conditions of Certification, Including Info Blocking, Assurances, APIs</a:t>
            </a:r>
          </a:p>
          <a:p>
            <a:r>
              <a:rPr lang="en-US" dirty="0"/>
              <a:t>12/15/2020 Deadline for First Real-World Testing Plans Due </a:t>
            </a:r>
          </a:p>
          <a:p>
            <a:r>
              <a:rPr lang="en-US" dirty="0"/>
              <a:t>4/1/2021 First Attestation to Conditions of Certification Required </a:t>
            </a:r>
          </a:p>
          <a:p>
            <a:r>
              <a:rPr lang="en-US" dirty="0"/>
              <a:t>By No Later Than 24 Months After Publication: New HL7® FHIR®API Capability and Other Cures Update Criteria Must Be Rolled Out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By No Later Than 36 Months After Publication: EHI Export Capability Must be Rolled Out </a:t>
            </a:r>
          </a:p>
          <a:p>
            <a:r>
              <a:rPr lang="en-US" dirty="0"/>
              <a:t>Dates below the timeline: Information Blocking</a:t>
            </a:r>
          </a:p>
          <a:p>
            <a:r>
              <a:rPr lang="en-US" dirty="0"/>
              <a:t>Six Month Preparation Period, Compliance Encouraged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Marker at 6 Months After Publication: Compliance Starts for Information Blocking Rules Part 171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Months 6 to 24 After Publication Date: Compliance with Exceptions Required,</a:t>
            </a:r>
          </a:p>
          <a:p>
            <a:r>
              <a:rPr lang="en-US" dirty="0"/>
              <a:t>EHI Definition Limited to USCDI</a:t>
            </a:r>
          </a:p>
          <a:p>
            <a:r>
              <a:rPr lang="en-US" dirty="0"/>
              <a:t>Marker at 24 Months after Publication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Month 24 Onward After Publication Date: Compliance with Exceptions Required, Full EHI Definition in Effect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EHI = Electronic Health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USCDI = United States Core Data for Interoperability</a:t>
            </a:r>
          </a:p>
        </p:txBody>
      </p:sp>
      <p:sp>
        <p:nvSpPr>
          <p:cNvPr id="4" name="Slide Number Placeholder 3"/>
          <p:cNvSpPr>
            <a:spLocks noGrp="1"/>
          </p:cNvSpPr>
          <p:nvPr>
            <p:ph type="sldNum" sz="quarter" idx="5"/>
          </p:nvPr>
        </p:nvSpPr>
        <p:spPr/>
        <p:txBody>
          <a:bodyPr/>
          <a:lstStyle/>
          <a:p>
            <a:fld id="{BDBBA73B-8FFE-4B8C-ABDD-5F5FE68DA5F5}" type="slidenum">
              <a:rPr lang="en-US" smtClean="0"/>
              <a:t>23</a:t>
            </a:fld>
            <a:endParaRPr lang="en-US" dirty="0"/>
          </a:p>
        </p:txBody>
      </p:sp>
    </p:spTree>
    <p:extLst>
      <p:ext uri="{BB962C8B-B14F-4D97-AF65-F5344CB8AC3E}">
        <p14:creationId xmlns:p14="http://schemas.microsoft.com/office/powerpoint/2010/main" val="42093740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Title: FHIR API: Standards (API + FHIR)</a:t>
            </a:r>
          </a:p>
          <a:p>
            <a:r>
              <a:rPr lang="en-US" dirty="0"/>
              <a:t>Top box title: Open API</a:t>
            </a:r>
          </a:p>
          <a:p>
            <a:r>
              <a:rPr lang="en-US" dirty="0"/>
              <a:t>Top box text: </a:t>
            </a:r>
          </a:p>
          <a:p>
            <a:pPr marL="285750" indent="-285750">
              <a:buFont typeface="Arial" panose="020B0604020202020204" pitchFamily="34" charset="0"/>
              <a:buChar char="•"/>
            </a:pPr>
            <a:r>
              <a:rPr lang="en-US" b="1" dirty="0">
                <a:solidFill>
                  <a:schemeClr val="tx1"/>
                </a:solidFill>
              </a:rPr>
              <a:t>Webservice</a:t>
            </a:r>
            <a:r>
              <a:rPr lang="en-US" dirty="0">
                <a:solidFill>
                  <a:schemeClr val="tx1"/>
                </a:solidFill>
              </a:rPr>
              <a:t>: communication technology</a:t>
            </a:r>
          </a:p>
          <a:p>
            <a:pPr marL="742950" lvl="1" indent="-285750">
              <a:buFont typeface="Arial" panose="020B0604020202020204" pitchFamily="34" charset="0"/>
              <a:buChar char="•"/>
            </a:pPr>
            <a:r>
              <a:rPr lang="en-US" dirty="0">
                <a:solidFill>
                  <a:schemeClr val="tx1"/>
                </a:solidFill>
              </a:rPr>
              <a:t>Used to communicate between systems and mobile devices</a:t>
            </a:r>
          </a:p>
          <a:p>
            <a:pPr marL="742950" lvl="1" indent="-285750">
              <a:buFont typeface="Arial" panose="020B0604020202020204" pitchFamily="34" charset="0"/>
              <a:buChar char="•"/>
            </a:pPr>
            <a:r>
              <a:rPr lang="en-US" dirty="0">
                <a:solidFill>
                  <a:schemeClr val="tx1"/>
                </a:solidFill>
              </a:rPr>
              <a:t>Widely adopted by leading internet sites including social media</a:t>
            </a:r>
          </a:p>
          <a:p>
            <a:pPr marL="285750" indent="-285750">
              <a:buFont typeface="Arial" panose="020B0604020202020204" pitchFamily="34" charset="0"/>
              <a:buChar char="•"/>
            </a:pPr>
            <a:r>
              <a:rPr lang="en-US" b="1" dirty="0">
                <a:solidFill>
                  <a:schemeClr val="tx1"/>
                </a:solidFill>
              </a:rPr>
              <a:t>Open API</a:t>
            </a:r>
            <a:r>
              <a:rPr lang="en-US" dirty="0">
                <a:solidFill>
                  <a:schemeClr val="tx1"/>
                </a:solidFill>
              </a:rPr>
              <a:t>: Technical standards to communicate with API is published to allow third-parties to access</a:t>
            </a:r>
          </a:p>
          <a:p>
            <a:pPr marL="742950" lvl="1" indent="-285750">
              <a:buFont typeface="Arial" panose="020B0604020202020204" pitchFamily="34" charset="0"/>
              <a:buChar char="•"/>
            </a:pPr>
            <a:r>
              <a:rPr lang="en-US" u="sng" dirty="0">
                <a:solidFill>
                  <a:schemeClr val="tx1"/>
                </a:solidFill>
              </a:rPr>
              <a:t>Note:</a:t>
            </a:r>
            <a:r>
              <a:rPr lang="en-US" dirty="0">
                <a:solidFill>
                  <a:schemeClr val="tx1"/>
                </a:solidFill>
              </a:rPr>
              <a:t> APIs can require security and authentication</a:t>
            </a:r>
          </a:p>
          <a:p>
            <a:r>
              <a:rPr lang="en-US" dirty="0"/>
              <a:t>Bottom box title: FHIR</a:t>
            </a:r>
          </a:p>
          <a:p>
            <a:r>
              <a:rPr lang="en-US" dirty="0"/>
              <a:t>Bottom box text:</a:t>
            </a:r>
          </a:p>
          <a:p>
            <a:pPr marL="285750" indent="-285750">
              <a:buFont typeface="Arial" panose="020B0604020202020204" pitchFamily="34" charset="0"/>
              <a:buChar char="•"/>
            </a:pPr>
            <a:r>
              <a:rPr lang="en-US" b="1" dirty="0">
                <a:solidFill>
                  <a:schemeClr val="tx1"/>
                </a:solidFill>
              </a:rPr>
              <a:t>Data Structure</a:t>
            </a:r>
            <a:r>
              <a:rPr lang="en-US" dirty="0">
                <a:solidFill>
                  <a:schemeClr val="tx1"/>
                </a:solidFill>
              </a:rPr>
              <a:t>: Set of rules regarding how data is entered or stored (</a:t>
            </a:r>
            <a:r>
              <a:rPr lang="en-US" i="1" dirty="0">
                <a:solidFill>
                  <a:schemeClr val="tx1"/>
                </a:solidFill>
              </a:rPr>
              <a:t>e.g.</a:t>
            </a:r>
            <a:r>
              <a:rPr lang="en-US" dirty="0">
                <a:solidFill>
                  <a:schemeClr val="tx1"/>
                </a:solidFill>
              </a:rPr>
              <a:t>, numbers, letters, free text)</a:t>
            </a:r>
          </a:p>
          <a:p>
            <a:pPr marL="285750" indent="-285750">
              <a:buFont typeface="Arial" panose="020B0604020202020204" pitchFamily="34" charset="0"/>
              <a:buChar char="•"/>
            </a:pPr>
            <a:r>
              <a:rPr lang="en-US" b="1" dirty="0">
                <a:solidFill>
                  <a:schemeClr val="tx1"/>
                </a:solidFill>
              </a:rPr>
              <a:t>Native transferability</a:t>
            </a:r>
            <a:r>
              <a:rPr lang="en-US" dirty="0">
                <a:solidFill>
                  <a:schemeClr val="tx1"/>
                </a:solidFill>
              </a:rPr>
              <a:t>: Resources do not necessarily need special packaging for transport</a:t>
            </a:r>
          </a:p>
          <a:p>
            <a:pPr marL="742950" lvl="1" indent="-285750">
              <a:buFont typeface="Arial" panose="020B0604020202020204" pitchFamily="34" charset="0"/>
              <a:buChar char="•"/>
            </a:pPr>
            <a:r>
              <a:rPr lang="en-US" u="sng" dirty="0">
                <a:solidFill>
                  <a:schemeClr val="tx1"/>
                </a:solidFill>
              </a:rPr>
              <a:t>Compare:</a:t>
            </a:r>
            <a:r>
              <a:rPr lang="en-US" dirty="0">
                <a:solidFill>
                  <a:schemeClr val="tx1"/>
                </a:solidFill>
              </a:rPr>
              <a:t> HL7 data needs to be packaged into C-CDA</a:t>
            </a:r>
            <a:endParaRPr lang="en-US" u="sng"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fld id="{BDBBA73B-8FFE-4B8C-ABDD-5F5FE68DA5F5}" type="slidenum">
              <a:rPr lang="en-US" smtClean="0"/>
              <a:t>24</a:t>
            </a:fld>
            <a:endParaRPr lang="en-US" dirty="0"/>
          </a:p>
        </p:txBody>
      </p:sp>
    </p:spTree>
    <p:extLst>
      <p:ext uri="{BB962C8B-B14F-4D97-AF65-F5344CB8AC3E}">
        <p14:creationId xmlns:p14="http://schemas.microsoft.com/office/powerpoint/2010/main" val="9353686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title: FHIR API: Standards (USCDI data elements)</a:t>
            </a:r>
          </a:p>
          <a:p>
            <a:r>
              <a:rPr lang="en-US" dirty="0"/>
              <a:t>Left side of slide:</a:t>
            </a:r>
          </a:p>
          <a:p>
            <a:pPr marL="285750" indent="-285750">
              <a:buFont typeface="Arial" panose="020B0604020202020204" pitchFamily="34" charset="0"/>
              <a:buChar char="•"/>
            </a:pPr>
            <a:r>
              <a:rPr lang="en-US" dirty="0">
                <a:solidFill>
                  <a:schemeClr val="tx1"/>
                </a:solidFill>
              </a:rPr>
              <a:t>USCDI requires certain data to be made available:</a:t>
            </a:r>
          </a:p>
          <a:p>
            <a:pPr marL="742950" lvl="1" indent="-285750">
              <a:buFont typeface="Arial" panose="020B0604020202020204" pitchFamily="34" charset="0"/>
              <a:buChar char="•"/>
            </a:pPr>
            <a:r>
              <a:rPr lang="en-US" b="1" dirty="0">
                <a:solidFill>
                  <a:schemeClr val="tx1"/>
                </a:solidFill>
              </a:rPr>
              <a:t>Data Class: </a:t>
            </a:r>
            <a:r>
              <a:rPr lang="en-US" dirty="0">
                <a:solidFill>
                  <a:schemeClr val="tx1"/>
                </a:solidFill>
              </a:rPr>
              <a:t>An aggregation of various Data Elements by a common theme or use case</a:t>
            </a:r>
          </a:p>
          <a:p>
            <a:pPr marL="742950" lvl="1" indent="-285750">
              <a:buFont typeface="Arial" panose="020B0604020202020204" pitchFamily="34" charset="0"/>
              <a:buChar char="•"/>
            </a:pPr>
            <a:r>
              <a:rPr lang="en-US" b="1" dirty="0">
                <a:solidFill>
                  <a:schemeClr val="tx1"/>
                </a:solidFill>
              </a:rPr>
              <a:t>Data Element: </a:t>
            </a:r>
            <a:r>
              <a:rPr lang="en-US" dirty="0">
                <a:solidFill>
                  <a:schemeClr val="tx1"/>
                </a:solidFill>
              </a:rPr>
              <a:t>The most granular level at which a piece of data is represented in the USCDI for exchange. </a:t>
            </a:r>
          </a:p>
          <a:p>
            <a:pPr marL="285750" indent="-285750">
              <a:buFont typeface="Arial" panose="020B0604020202020204" pitchFamily="34" charset="0"/>
              <a:buChar char="•"/>
            </a:pPr>
            <a:r>
              <a:rPr lang="en-US" dirty="0">
                <a:solidFill>
                  <a:schemeClr val="tx1"/>
                </a:solidFill>
              </a:rPr>
              <a:t>Use of national standards for Data Elements: (Examples)</a:t>
            </a:r>
          </a:p>
          <a:p>
            <a:pPr marL="742950" lvl="1" indent="-285750">
              <a:buFont typeface="Arial" panose="020B0604020202020204" pitchFamily="34" charset="0"/>
              <a:buChar char="•"/>
            </a:pPr>
            <a:r>
              <a:rPr lang="en-US" dirty="0">
                <a:solidFill>
                  <a:schemeClr val="tx1"/>
                </a:solidFill>
              </a:rPr>
              <a:t>Logical Observation Identifiers Names and Codes (LOINC®) </a:t>
            </a:r>
          </a:p>
          <a:p>
            <a:pPr marL="742950" lvl="1" indent="-285750">
              <a:buFont typeface="Arial" panose="020B0604020202020204" pitchFamily="34" charset="0"/>
              <a:buChar char="•"/>
            </a:pPr>
            <a:r>
              <a:rPr lang="en-US" dirty="0">
                <a:solidFill>
                  <a:schemeClr val="tx1"/>
                </a:solidFill>
              </a:rPr>
              <a:t>SNOMED International, Systematized Nomenclature of Medicine Clinical Terms (SNOMED CT®)</a:t>
            </a:r>
          </a:p>
          <a:p>
            <a:endParaRPr lang="en-US" dirty="0"/>
          </a:p>
          <a:p>
            <a:r>
              <a:rPr lang="en-US" dirty="0"/>
              <a:t>Right of slide:</a:t>
            </a:r>
          </a:p>
          <a:p>
            <a:r>
              <a:rPr lang="en-US" dirty="0"/>
              <a:t>Graphical list from ONC</a:t>
            </a:r>
          </a:p>
          <a:p>
            <a:r>
              <a:rPr lang="en-US" dirty="0"/>
              <a:t>Allergies and Intolerances </a:t>
            </a:r>
          </a:p>
          <a:p>
            <a:r>
              <a:rPr lang="en-US" dirty="0"/>
              <a:t>• Substance (Medication) </a:t>
            </a:r>
          </a:p>
          <a:p>
            <a:r>
              <a:rPr lang="en-US" dirty="0"/>
              <a:t>• Substance (Drug Class) </a:t>
            </a:r>
          </a:p>
          <a:p>
            <a:r>
              <a:rPr lang="en-US" dirty="0"/>
              <a:t>• Reaction</a:t>
            </a:r>
          </a:p>
          <a:p>
            <a:r>
              <a:rPr lang="en-US" dirty="0"/>
              <a:t>Assessment and Plan of Treatment </a:t>
            </a:r>
          </a:p>
          <a:p>
            <a:r>
              <a:rPr lang="en-US" dirty="0"/>
              <a:t>• Assessment and Plan of Treatment</a:t>
            </a:r>
          </a:p>
          <a:p>
            <a:r>
              <a:rPr lang="en-US" dirty="0"/>
              <a:t>Care Team Members </a:t>
            </a:r>
          </a:p>
          <a:p>
            <a:r>
              <a:rPr lang="en-US" dirty="0"/>
              <a:t>• Care Team Members</a:t>
            </a:r>
          </a:p>
          <a:p>
            <a:r>
              <a:rPr lang="en-US" dirty="0"/>
              <a:t>Clinical Notes </a:t>
            </a:r>
          </a:p>
          <a:p>
            <a:r>
              <a:rPr lang="en-US" dirty="0"/>
              <a:t>• Consultation Note </a:t>
            </a:r>
          </a:p>
          <a:p>
            <a:r>
              <a:rPr lang="en-US" dirty="0"/>
              <a:t>• Discharge Summary Note </a:t>
            </a:r>
          </a:p>
          <a:p>
            <a:r>
              <a:rPr lang="en-US" dirty="0"/>
              <a:t>• History &amp; Physical </a:t>
            </a:r>
          </a:p>
          <a:p>
            <a:r>
              <a:rPr lang="en-US" dirty="0"/>
              <a:t>• Imaging Narrative </a:t>
            </a:r>
          </a:p>
          <a:p>
            <a:r>
              <a:rPr lang="en-US" dirty="0"/>
              <a:t>• Laboratory Report Narrative </a:t>
            </a:r>
          </a:p>
          <a:p>
            <a:r>
              <a:rPr lang="en-US" dirty="0"/>
              <a:t>• Pathology Report Narrative </a:t>
            </a:r>
          </a:p>
          <a:p>
            <a:r>
              <a:rPr lang="en-US" dirty="0"/>
              <a:t>• Procedure Note </a:t>
            </a:r>
          </a:p>
          <a:p>
            <a:r>
              <a:rPr lang="en-US" dirty="0"/>
              <a:t>• Progress Note</a:t>
            </a:r>
          </a:p>
          <a:p>
            <a:r>
              <a:rPr lang="en-US" dirty="0"/>
              <a:t>Goals </a:t>
            </a:r>
          </a:p>
          <a:p>
            <a:r>
              <a:rPr lang="en-US" dirty="0"/>
              <a:t>• Patient Goals</a:t>
            </a:r>
          </a:p>
          <a:p>
            <a:r>
              <a:rPr lang="en-US" dirty="0"/>
              <a:t>Health Concerns </a:t>
            </a:r>
          </a:p>
          <a:p>
            <a:r>
              <a:rPr lang="en-US" dirty="0"/>
              <a:t>• Health Concerns </a:t>
            </a:r>
          </a:p>
          <a:p>
            <a:r>
              <a:rPr lang="en-US" dirty="0"/>
              <a:t>Immunizations </a:t>
            </a:r>
          </a:p>
          <a:p>
            <a:r>
              <a:rPr lang="en-US" dirty="0"/>
              <a:t>• Immunizations</a:t>
            </a:r>
          </a:p>
          <a:p>
            <a:r>
              <a:rPr lang="en-US" dirty="0"/>
              <a:t>Laboratory </a:t>
            </a:r>
          </a:p>
          <a:p>
            <a:r>
              <a:rPr lang="en-US" dirty="0"/>
              <a:t>• Tests </a:t>
            </a:r>
          </a:p>
          <a:p>
            <a:r>
              <a:rPr lang="en-US" dirty="0"/>
              <a:t>• Values/Results </a:t>
            </a:r>
          </a:p>
          <a:p>
            <a:r>
              <a:rPr lang="en-US" dirty="0"/>
              <a:t>Medications </a:t>
            </a:r>
          </a:p>
          <a:p>
            <a:r>
              <a:rPr lang="en-US" dirty="0"/>
              <a:t>• Medications </a:t>
            </a:r>
          </a:p>
          <a:p>
            <a:r>
              <a:rPr lang="en-US" dirty="0"/>
              <a:t>Patient Demographics </a:t>
            </a:r>
          </a:p>
          <a:p>
            <a:r>
              <a:rPr lang="en-US" dirty="0"/>
              <a:t>• First Name </a:t>
            </a:r>
          </a:p>
          <a:p>
            <a:r>
              <a:rPr lang="en-US" dirty="0"/>
              <a:t>• Last Name </a:t>
            </a:r>
          </a:p>
          <a:p>
            <a:r>
              <a:rPr lang="en-US" dirty="0"/>
              <a:t>• Previous Name </a:t>
            </a:r>
          </a:p>
          <a:p>
            <a:r>
              <a:rPr lang="en-US" dirty="0"/>
              <a:t>• Middle Name (incl Middle Initial) </a:t>
            </a:r>
          </a:p>
          <a:p>
            <a:r>
              <a:rPr lang="en-US" dirty="0"/>
              <a:t>• Suffix </a:t>
            </a:r>
          </a:p>
          <a:p>
            <a:r>
              <a:rPr lang="en-US" dirty="0"/>
              <a:t>• Birth Sex </a:t>
            </a:r>
          </a:p>
          <a:p>
            <a:r>
              <a:rPr lang="en-US" dirty="0"/>
              <a:t>• Date of Birth </a:t>
            </a:r>
          </a:p>
          <a:p>
            <a:r>
              <a:rPr lang="en-US" dirty="0"/>
              <a:t>• Race </a:t>
            </a:r>
          </a:p>
          <a:p>
            <a:r>
              <a:rPr lang="en-US" dirty="0"/>
              <a:t>• Ethnicity </a:t>
            </a:r>
          </a:p>
          <a:p>
            <a:r>
              <a:rPr lang="en-US" dirty="0"/>
              <a:t>• Preferred Language </a:t>
            </a:r>
          </a:p>
          <a:p>
            <a:r>
              <a:rPr lang="en-US" dirty="0"/>
              <a:t>• Current Address </a:t>
            </a:r>
          </a:p>
          <a:p>
            <a:r>
              <a:rPr lang="en-US" dirty="0"/>
              <a:t>• Previous Address </a:t>
            </a:r>
          </a:p>
          <a:p>
            <a:r>
              <a:rPr lang="en-US" dirty="0"/>
              <a:t>• Phone Number </a:t>
            </a:r>
          </a:p>
          <a:p>
            <a:r>
              <a:rPr lang="en-US" dirty="0"/>
              <a:t>• Phone Number Type </a:t>
            </a:r>
          </a:p>
          <a:p>
            <a:r>
              <a:rPr lang="en-US" dirty="0"/>
              <a:t>• Email Address Problems </a:t>
            </a:r>
          </a:p>
          <a:p>
            <a:r>
              <a:rPr lang="en-US" dirty="0"/>
              <a:t>• Problems </a:t>
            </a:r>
          </a:p>
          <a:p>
            <a:r>
              <a:rPr lang="en-US" dirty="0"/>
              <a:t>Procedures </a:t>
            </a:r>
          </a:p>
          <a:p>
            <a:r>
              <a:rPr lang="en-US" dirty="0"/>
              <a:t>• Procedures </a:t>
            </a:r>
          </a:p>
          <a:p>
            <a:r>
              <a:rPr lang="en-US" dirty="0"/>
              <a:t>Provenance </a:t>
            </a:r>
          </a:p>
          <a:p>
            <a:r>
              <a:rPr lang="en-US" dirty="0"/>
              <a:t>• Author Time Stamp </a:t>
            </a:r>
          </a:p>
          <a:p>
            <a:r>
              <a:rPr lang="en-US" dirty="0"/>
              <a:t>• Author Organization</a:t>
            </a:r>
          </a:p>
          <a:p>
            <a:r>
              <a:rPr lang="en-US" dirty="0"/>
              <a:t>Smoking Status </a:t>
            </a:r>
          </a:p>
          <a:p>
            <a:r>
              <a:rPr lang="en-US" dirty="0"/>
              <a:t>• Smoking Status</a:t>
            </a:r>
          </a:p>
          <a:p>
            <a:r>
              <a:rPr lang="fr-FR" dirty="0"/>
              <a:t>Unique Device Identifier(s) for a Patient’s Implantable Device(s) </a:t>
            </a:r>
          </a:p>
          <a:p>
            <a:r>
              <a:rPr lang="fr-FR" dirty="0"/>
              <a:t>• Unique Device Identifier(s) for a Patient’s Implantable Device(s)</a:t>
            </a:r>
          </a:p>
          <a:p>
            <a:r>
              <a:rPr lang="en-US" dirty="0"/>
              <a:t>Vital Signs </a:t>
            </a:r>
          </a:p>
          <a:p>
            <a:r>
              <a:rPr lang="en-US" dirty="0"/>
              <a:t>• Diastolic Blood Pressure </a:t>
            </a:r>
          </a:p>
          <a:p>
            <a:r>
              <a:rPr lang="en-US" dirty="0"/>
              <a:t>• Systolic Blood Pressure </a:t>
            </a:r>
          </a:p>
          <a:p>
            <a:r>
              <a:rPr lang="en-US" dirty="0"/>
              <a:t>• Body Height </a:t>
            </a:r>
          </a:p>
          <a:p>
            <a:r>
              <a:rPr lang="en-US" dirty="0"/>
              <a:t>• Body Weight </a:t>
            </a:r>
          </a:p>
          <a:p>
            <a:r>
              <a:rPr lang="en-US" dirty="0"/>
              <a:t>• Heart Rate </a:t>
            </a:r>
          </a:p>
          <a:p>
            <a:r>
              <a:rPr lang="en-US" dirty="0"/>
              <a:t>• Respiratory Rate </a:t>
            </a:r>
          </a:p>
          <a:p>
            <a:r>
              <a:rPr lang="en-US" dirty="0"/>
              <a:t>• Body Temperature </a:t>
            </a:r>
          </a:p>
          <a:p>
            <a:r>
              <a:rPr lang="en-US" dirty="0"/>
              <a:t>• Pulse Oximetry </a:t>
            </a:r>
          </a:p>
          <a:p>
            <a:r>
              <a:rPr lang="en-US" dirty="0"/>
              <a:t>• Inhaled Oxygen Concentration </a:t>
            </a:r>
          </a:p>
          <a:p>
            <a:r>
              <a:rPr lang="en-US" dirty="0"/>
              <a:t>• BMI Percentile (2 - 20 Years) </a:t>
            </a:r>
          </a:p>
          <a:p>
            <a:r>
              <a:rPr lang="en-US" dirty="0"/>
              <a:t>• Weight-for-length Percentile (Birth - 36 Months) </a:t>
            </a:r>
          </a:p>
          <a:p>
            <a:r>
              <a:rPr lang="en-US" dirty="0"/>
              <a:t>• Head Occipital-frontal Circumference Percentile (Birth - 36 Months)</a:t>
            </a:r>
          </a:p>
        </p:txBody>
      </p:sp>
      <p:sp>
        <p:nvSpPr>
          <p:cNvPr id="4" name="Slide Number Placeholder 3"/>
          <p:cNvSpPr>
            <a:spLocks noGrp="1"/>
          </p:cNvSpPr>
          <p:nvPr>
            <p:ph type="sldNum" sz="quarter" idx="5"/>
          </p:nvPr>
        </p:nvSpPr>
        <p:spPr/>
        <p:txBody>
          <a:bodyPr/>
          <a:lstStyle/>
          <a:p>
            <a:fld id="{BDBBA73B-8FFE-4B8C-ABDD-5F5FE68DA5F5}" type="slidenum">
              <a:rPr lang="en-US" smtClean="0"/>
              <a:t>25</a:t>
            </a:fld>
            <a:endParaRPr lang="en-US" dirty="0"/>
          </a:p>
        </p:txBody>
      </p:sp>
    </p:spTree>
    <p:extLst>
      <p:ext uri="{BB962C8B-B14F-4D97-AF65-F5344CB8AC3E}">
        <p14:creationId xmlns:p14="http://schemas.microsoft.com/office/powerpoint/2010/main" val="18713958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title: FHIR API: Federal ecosystem aims at provider-to-patient communication</a:t>
            </a:r>
          </a:p>
          <a:p>
            <a:r>
              <a:rPr lang="en-US" dirty="0"/>
              <a:t>Top title box: Federal interoperability principally focuses on patient retrieving data</a:t>
            </a:r>
          </a:p>
          <a:p>
            <a:r>
              <a:rPr lang="en-US" dirty="0"/>
              <a:t>Top info box: </a:t>
            </a:r>
          </a:p>
          <a:p>
            <a:pPr marL="342900" indent="-342900">
              <a:buAutoNum type="arabicParenR"/>
            </a:pPr>
            <a:r>
              <a:rPr lang="en-US" dirty="0">
                <a:solidFill>
                  <a:schemeClr val="tx1"/>
                </a:solidFill>
              </a:rPr>
              <a:t>Patient submits request for her data via third-party app</a:t>
            </a:r>
          </a:p>
          <a:p>
            <a:pPr marL="342900" indent="-342900">
              <a:buAutoNum type="arabicParenR"/>
            </a:pPr>
            <a:r>
              <a:rPr lang="en-US" dirty="0">
                <a:solidFill>
                  <a:schemeClr val="tx1"/>
                </a:solidFill>
              </a:rPr>
              <a:t>Third-party app sends request to patient’s providers and payers for data</a:t>
            </a:r>
          </a:p>
          <a:p>
            <a:pPr marL="342900" indent="-342900">
              <a:buAutoNum type="arabicParenR"/>
            </a:pPr>
            <a:r>
              <a:rPr lang="en-US" dirty="0">
                <a:solidFill>
                  <a:schemeClr val="tx1"/>
                </a:solidFill>
              </a:rPr>
              <a:t>Providers and payers send data to third-party app</a:t>
            </a:r>
          </a:p>
          <a:p>
            <a:r>
              <a:rPr lang="en-US" dirty="0"/>
              <a:t>Graphic showing the operational flow of the info box</a:t>
            </a:r>
          </a:p>
          <a:p>
            <a:r>
              <a:rPr lang="en-US" dirty="0"/>
              <a:t>On the left, a triangle representing the patient, a box in the middle representing the third-party app, and rounded-edge rectangles on the far right representing providers and payers. In addition, the rounded-edge rectangles have a smaller rectangle attached to the left border representing FHIR APIs.</a:t>
            </a:r>
          </a:p>
        </p:txBody>
      </p:sp>
      <p:sp>
        <p:nvSpPr>
          <p:cNvPr id="4" name="Slide Number Placeholder 3"/>
          <p:cNvSpPr>
            <a:spLocks noGrp="1"/>
          </p:cNvSpPr>
          <p:nvPr>
            <p:ph type="sldNum" sz="quarter" idx="5"/>
          </p:nvPr>
        </p:nvSpPr>
        <p:spPr/>
        <p:txBody>
          <a:bodyPr/>
          <a:lstStyle/>
          <a:p>
            <a:fld id="{BDBBA73B-8FFE-4B8C-ABDD-5F5FE68DA5F5}" type="slidenum">
              <a:rPr lang="en-US" smtClean="0"/>
              <a:t>26</a:t>
            </a:fld>
            <a:endParaRPr lang="en-US" dirty="0"/>
          </a:p>
        </p:txBody>
      </p:sp>
    </p:spTree>
    <p:extLst>
      <p:ext uri="{BB962C8B-B14F-4D97-AF65-F5344CB8AC3E}">
        <p14:creationId xmlns:p14="http://schemas.microsoft.com/office/powerpoint/2010/main" val="26852206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title: FHIR API: Ecosystem expanded view</a:t>
            </a:r>
          </a:p>
          <a:p>
            <a:r>
              <a:rPr lang="en-US" dirty="0"/>
              <a:t>Graphic to represent ecosystem</a:t>
            </a:r>
          </a:p>
          <a:p>
            <a:r>
              <a:rPr lang="en-US" dirty="0"/>
              <a:t>Four provider boxes at the top</a:t>
            </a:r>
          </a:p>
          <a:p>
            <a:r>
              <a:rPr lang="en-US" dirty="0">
                <a:solidFill>
                  <a:schemeClr val="tx1"/>
                </a:solidFill>
              </a:rPr>
              <a:t>Third-party app </a:t>
            </a:r>
            <a:r>
              <a:rPr lang="en-US" dirty="0"/>
              <a:t>box in the middle</a:t>
            </a:r>
          </a:p>
          <a:p>
            <a:r>
              <a:rPr lang="en-US" dirty="0"/>
              <a:t>Four payer boxes on at the bottom</a:t>
            </a:r>
          </a:p>
          <a:p>
            <a:r>
              <a:rPr lang="en-US" dirty="0"/>
              <a:t>Bidirectional arrows between the provider boxes and the </a:t>
            </a:r>
            <a:r>
              <a:rPr lang="en-US" dirty="0">
                <a:solidFill>
                  <a:schemeClr val="tx1"/>
                </a:solidFill>
              </a:rPr>
              <a:t>third-party app</a:t>
            </a:r>
            <a:r>
              <a:rPr lang="en-US" dirty="0"/>
              <a:t> box</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Bidirectional arrows between the payer boxes and the </a:t>
            </a:r>
            <a:r>
              <a:rPr lang="en-US" dirty="0">
                <a:solidFill>
                  <a:schemeClr val="tx1"/>
                </a:solidFill>
              </a:rPr>
              <a:t>third-party app</a:t>
            </a:r>
            <a:r>
              <a:rPr lang="en-US" dirty="0"/>
              <a:t> box</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Bottom box with text</a:t>
            </a:r>
          </a:p>
          <a:p>
            <a:pPr marL="285750" indent="-285750">
              <a:buFont typeface="Arial" panose="020B0604020202020204" pitchFamily="34" charset="0"/>
              <a:buChar char="•"/>
            </a:pPr>
            <a:r>
              <a:rPr lang="en-US" dirty="0">
                <a:solidFill>
                  <a:schemeClr val="tx1"/>
                </a:solidFill>
              </a:rPr>
              <a:t>Open API eases the ability of FHIR to flow to third-party apps</a:t>
            </a:r>
          </a:p>
          <a:p>
            <a:pPr marL="285750" indent="-285750">
              <a:buFont typeface="Arial" panose="020B0604020202020204" pitchFamily="34" charset="0"/>
              <a:buChar char="•"/>
            </a:pPr>
            <a:r>
              <a:rPr lang="en-US" dirty="0">
                <a:solidFill>
                  <a:schemeClr val="tx1"/>
                </a:solidFill>
              </a:rPr>
              <a:t>USCDI creates uniform FHIR data that allows more third-party app to use it</a:t>
            </a:r>
          </a:p>
          <a:p>
            <a:pPr marL="285750" indent="-285750">
              <a:buFont typeface="Arial" panose="020B0604020202020204" pitchFamily="34" charset="0"/>
              <a:buChar char="•"/>
            </a:pPr>
            <a:r>
              <a:rPr lang="en-US" dirty="0">
                <a:solidFill>
                  <a:schemeClr val="tx1"/>
                </a:solidFill>
              </a:rPr>
              <a:t>The ecosystem allows standardized data to flow more easily in between</a:t>
            </a:r>
            <a:endParaRPr lang="en-US" dirty="0"/>
          </a:p>
          <a:p>
            <a:endParaRPr lang="en-US" dirty="0"/>
          </a:p>
        </p:txBody>
      </p:sp>
      <p:sp>
        <p:nvSpPr>
          <p:cNvPr id="4" name="Slide Number Placeholder 3"/>
          <p:cNvSpPr>
            <a:spLocks noGrp="1"/>
          </p:cNvSpPr>
          <p:nvPr>
            <p:ph type="sldNum" sz="quarter" idx="5"/>
          </p:nvPr>
        </p:nvSpPr>
        <p:spPr/>
        <p:txBody>
          <a:bodyPr/>
          <a:lstStyle/>
          <a:p>
            <a:fld id="{BDBBA73B-8FFE-4B8C-ABDD-5F5FE68DA5F5}" type="slidenum">
              <a:rPr lang="en-US" smtClean="0"/>
              <a:t>27</a:t>
            </a:fld>
            <a:endParaRPr lang="en-US" dirty="0"/>
          </a:p>
        </p:txBody>
      </p:sp>
    </p:spTree>
    <p:extLst>
      <p:ext uri="{BB962C8B-B14F-4D97-AF65-F5344CB8AC3E}">
        <p14:creationId xmlns:p14="http://schemas.microsoft.com/office/powerpoint/2010/main" val="21334352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title: FHIR API: Recap &amp; Discussion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Top box title: Federal infrastructure benefits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Top box text:</a:t>
            </a:r>
          </a:p>
          <a:p>
            <a:pPr marL="285750" indent="-285750">
              <a:buFont typeface="Arial" panose="020B0604020202020204" pitchFamily="34" charset="0"/>
              <a:buChar char="•"/>
            </a:pPr>
            <a:r>
              <a:rPr lang="en-US" b="1" dirty="0">
                <a:solidFill>
                  <a:schemeClr val="tx1"/>
                </a:solidFill>
              </a:rPr>
              <a:t>Improve data availability: </a:t>
            </a:r>
            <a:r>
              <a:rPr lang="en-US" dirty="0">
                <a:solidFill>
                  <a:schemeClr val="tx1"/>
                </a:solidFill>
              </a:rPr>
              <a:t>Providers and payers are making uniform data (USCDI) available 24/7 on demand via FHIR APIs</a:t>
            </a:r>
          </a:p>
          <a:p>
            <a:pPr marL="285750" indent="-285750">
              <a:buFont typeface="Arial" panose="020B0604020202020204" pitchFamily="34" charset="0"/>
              <a:buChar char="•"/>
            </a:pPr>
            <a:r>
              <a:rPr lang="en-US" b="1" dirty="0">
                <a:solidFill>
                  <a:schemeClr val="tx1"/>
                </a:solidFill>
              </a:rPr>
              <a:t>Centralize patient data:</a:t>
            </a:r>
            <a:r>
              <a:rPr lang="en-US" dirty="0">
                <a:solidFill>
                  <a:schemeClr val="tx1"/>
                </a:solidFill>
              </a:rPr>
              <a:t> Patients can gather their data from various sources through the Third-party app</a:t>
            </a:r>
          </a:p>
          <a:p>
            <a:pPr marL="285750" indent="-285750">
              <a:buFont typeface="Arial" panose="020B0604020202020204" pitchFamily="34" charset="0"/>
              <a:buChar char="•"/>
            </a:pPr>
            <a:r>
              <a:rPr lang="en-US" b="1" dirty="0">
                <a:solidFill>
                  <a:schemeClr val="tx1"/>
                </a:solidFill>
              </a:rPr>
              <a:t>Promote third-party apps to develop patient tools:</a:t>
            </a:r>
            <a:r>
              <a:rPr lang="en-US" dirty="0">
                <a:solidFill>
                  <a:schemeClr val="tx1"/>
                </a:solidFill>
              </a:rPr>
              <a:t> Third-party apps can better support patients through access to all data</a:t>
            </a:r>
            <a:endParaRPr lang="en-US"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Bottom box title: State level decisions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Bottom box text:</a:t>
            </a:r>
          </a:p>
          <a:p>
            <a:pPr marL="285750" indent="-285750">
              <a:buFont typeface="Arial" panose="020B0604020202020204" pitchFamily="34" charset="0"/>
              <a:buChar char="•"/>
            </a:pPr>
            <a:r>
              <a:rPr lang="en-US" dirty="0">
                <a:solidFill>
                  <a:schemeClr val="tx1"/>
                </a:solidFill>
              </a:rPr>
              <a:t>Is it enough that patient data on a third-party app be acceptable to be transferred to another provider?</a:t>
            </a:r>
          </a:p>
          <a:p>
            <a:pPr marL="285750" indent="-285750">
              <a:buFont typeface="Arial" panose="020B0604020202020204" pitchFamily="34" charset="0"/>
              <a:buChar char="•"/>
            </a:pPr>
            <a:r>
              <a:rPr lang="en-US" dirty="0">
                <a:solidFill>
                  <a:schemeClr val="tx1"/>
                </a:solidFill>
              </a:rPr>
              <a:t>Should the state expand provider to provider use by leveraging the federal infrastructure?</a:t>
            </a:r>
          </a:p>
          <a:p>
            <a:pPr marL="742950" lvl="1" indent="-285750">
              <a:buFont typeface="Arial" panose="020B0604020202020204" pitchFamily="34" charset="0"/>
              <a:buChar char="•"/>
            </a:pPr>
            <a:r>
              <a:rPr lang="en-US" dirty="0">
                <a:solidFill>
                  <a:schemeClr val="tx1"/>
                </a:solidFill>
              </a:rPr>
              <a:t>Ex. State providers education/support services to FHIR API adoption</a:t>
            </a:r>
          </a:p>
          <a:p>
            <a:pPr marL="742950" lvl="1" indent="-285750">
              <a:buFont typeface="Arial" panose="020B0604020202020204" pitchFamily="34" charset="0"/>
              <a:buChar char="•"/>
            </a:pPr>
            <a:r>
              <a:rPr lang="en-US" dirty="0">
                <a:solidFill>
                  <a:schemeClr val="tx1"/>
                </a:solidFill>
              </a:rPr>
              <a:t>Ex. State creates HIway-facilitated Services that allow third-party apps for provider to provider activities</a:t>
            </a:r>
          </a:p>
          <a:p>
            <a:pPr marL="742950" lvl="1" indent="-285750">
              <a:buFont typeface="Arial" panose="020B0604020202020204" pitchFamily="34" charset="0"/>
              <a:buChar char="•"/>
            </a:pPr>
            <a:r>
              <a:rPr lang="en-US" dirty="0">
                <a:solidFill>
                  <a:schemeClr val="tx1"/>
                </a:solidFill>
              </a:rPr>
              <a:t>Ex. Connection requirement for provider to provider FHIR API transactions</a:t>
            </a:r>
          </a:p>
        </p:txBody>
      </p:sp>
      <p:sp>
        <p:nvSpPr>
          <p:cNvPr id="4" name="Slide Number Placeholder 3"/>
          <p:cNvSpPr>
            <a:spLocks noGrp="1"/>
          </p:cNvSpPr>
          <p:nvPr>
            <p:ph type="sldNum" sz="quarter" idx="5"/>
          </p:nvPr>
        </p:nvSpPr>
        <p:spPr/>
        <p:txBody>
          <a:bodyPr/>
          <a:lstStyle/>
          <a:p>
            <a:fld id="{BDBBA73B-8FFE-4B8C-ABDD-5F5FE68DA5F5}" type="slidenum">
              <a:rPr lang="en-US" smtClean="0"/>
              <a:t>28</a:t>
            </a:fld>
            <a:endParaRPr lang="en-US" dirty="0"/>
          </a:p>
        </p:txBody>
      </p:sp>
    </p:spTree>
    <p:extLst>
      <p:ext uri="{BB962C8B-B14F-4D97-AF65-F5344CB8AC3E}">
        <p14:creationId xmlns:p14="http://schemas.microsoft.com/office/powerpoint/2010/main" val="14525071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rPr>
              <a:t>HIway budget</a:t>
            </a:r>
          </a:p>
          <a:p>
            <a:r>
              <a:rPr lang="en-US" sz="1200" i="1" dirty="0">
                <a:solidFill>
                  <a:schemeClr val="tx1"/>
                </a:solidFill>
              </a:rPr>
              <a:t>Bert Ng &amp; David Whitham</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14B4CF-26F1-4216-A3BA-935853D4835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42727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rPr>
              <a:t>Welcome</a:t>
            </a:r>
          </a:p>
          <a:p>
            <a:r>
              <a:rPr lang="en-US" sz="1200" i="1" dirty="0">
                <a:solidFill>
                  <a:schemeClr val="tx1"/>
                </a:solidFill>
              </a:rPr>
              <a:t>Undersecretary Lauren Peters</a:t>
            </a:r>
            <a:endParaRPr lang="en-US" sz="1200"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14B4CF-26F1-4216-A3BA-935853D4835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07156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Title: HIway budget: Payment programs</a:t>
            </a:r>
          </a:p>
          <a:p>
            <a:r>
              <a:rPr lang="en-US" dirty="0"/>
              <a:t>Blue box: HIway budget is a combination of many funding sources including federal programs</a:t>
            </a:r>
          </a:p>
          <a:p>
            <a:r>
              <a:rPr lang="en-US" dirty="0"/>
              <a:t>Table of funding programs, with columns of funding programs, federal match, use of funds</a:t>
            </a:r>
          </a:p>
          <a:p>
            <a:r>
              <a:rPr lang="en-US" dirty="0"/>
              <a:t>First row: HITECH, 90%, DDI for meaningful use infrastructure, on-boarding to HIE</a:t>
            </a:r>
          </a:p>
          <a:p>
            <a:r>
              <a:rPr lang="en-US" dirty="0"/>
              <a:t>Second row: Medicaid Enterprise Systems (MES), 90%, DDI of HIE modules benefiting MassHealth (MH), 75%, Ops of HIE modules benefiting MH</a:t>
            </a:r>
          </a:p>
          <a:p>
            <a:r>
              <a:rPr lang="en-US" dirty="0"/>
              <a:t>Third row: Medicaid General Administration (GA)*, 50%, General operations of MH and HIE modules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*Cost allocation: States must allocate matching percentage based on Medicaid provider and non-Medicaid provider HIE usage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Notes: DDI: Design, Development, and Implementation, Ops: Formerly known as Operations and Maintenance</a:t>
            </a:r>
          </a:p>
          <a:p>
            <a:endParaRPr lang="en-US" dirty="0"/>
          </a:p>
        </p:txBody>
      </p:sp>
      <p:sp>
        <p:nvSpPr>
          <p:cNvPr id="4" name="Slide Number Placeholder 3"/>
          <p:cNvSpPr>
            <a:spLocks noGrp="1"/>
          </p:cNvSpPr>
          <p:nvPr>
            <p:ph type="sldNum" sz="quarter" idx="5"/>
          </p:nvPr>
        </p:nvSpPr>
        <p:spPr/>
        <p:txBody>
          <a:bodyPr/>
          <a:lstStyle/>
          <a:p>
            <a:fld id="{BDBBA73B-8FFE-4B8C-ABDD-5F5FE68DA5F5}" type="slidenum">
              <a:rPr lang="en-US" smtClean="0"/>
              <a:t>30</a:t>
            </a:fld>
            <a:endParaRPr lang="en-US" dirty="0"/>
          </a:p>
        </p:txBody>
      </p:sp>
    </p:spTree>
    <p:extLst>
      <p:ext uri="{BB962C8B-B14F-4D97-AF65-F5344CB8AC3E}">
        <p14:creationId xmlns:p14="http://schemas.microsoft.com/office/powerpoint/2010/main" val="25166847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title: HIway budget: Federal funding overview</a:t>
            </a:r>
          </a:p>
          <a:p>
            <a:r>
              <a:rPr lang="en-US" dirty="0"/>
              <a:t>Top box: The HITECH and MES programs provide federal funding for specific HIE activities that support the policy goals of each respective program</a:t>
            </a:r>
          </a:p>
          <a:p>
            <a:r>
              <a:rPr lang="en-US" dirty="0"/>
              <a:t>Left box title: HITECH</a:t>
            </a:r>
          </a:p>
          <a:p>
            <a:r>
              <a:rPr lang="en-US" dirty="0"/>
              <a:t>Left box info: Authorization: ARRA (2009 stimulus package), Initial implementation of HIT and development of HIE, Pays for DDI for HIE that supports Meaningful Use, No payment for HIE operations</a:t>
            </a:r>
          </a:p>
          <a:p>
            <a:r>
              <a:rPr lang="en-US" dirty="0"/>
              <a:t>Left box date: Statutory end date 9/31/2021*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*End Date extensions for last MU payments, audits and final SMHP/Landscape scan into FFY22</a:t>
            </a:r>
          </a:p>
          <a:p>
            <a:r>
              <a:rPr lang="en-US" dirty="0"/>
              <a:t>Right box title: MES</a:t>
            </a:r>
          </a:p>
          <a:p>
            <a:r>
              <a:rPr lang="en-US" dirty="0"/>
              <a:t>Right box info: Authorization: Medicaid inclusive of MITA and 1115 waivers, IT system made up of modules that benefits Medicaid, Pays for DDI of HIE modules for MES, Pays enhanced rate for Operations of HIE modules for MES</a:t>
            </a:r>
          </a:p>
          <a:p>
            <a:r>
              <a:rPr lang="en-US" dirty="0"/>
              <a:t>Right box date: No specific end date</a:t>
            </a:r>
          </a:p>
          <a:p>
            <a:endParaRPr lang="en-US" dirty="0"/>
          </a:p>
          <a:p>
            <a:endParaRPr lang="en-US" dirty="0"/>
          </a:p>
        </p:txBody>
      </p:sp>
      <p:sp>
        <p:nvSpPr>
          <p:cNvPr id="4" name="Slide Number Placeholder 3"/>
          <p:cNvSpPr>
            <a:spLocks noGrp="1"/>
          </p:cNvSpPr>
          <p:nvPr>
            <p:ph type="sldNum" sz="quarter" idx="5"/>
          </p:nvPr>
        </p:nvSpPr>
        <p:spPr/>
        <p:txBody>
          <a:bodyPr/>
          <a:lstStyle/>
          <a:p>
            <a:fld id="{BDBBA73B-8FFE-4B8C-ABDD-5F5FE68DA5F5}" type="slidenum">
              <a:rPr lang="en-US" smtClean="0"/>
              <a:t>31</a:t>
            </a:fld>
            <a:endParaRPr lang="en-US" dirty="0"/>
          </a:p>
        </p:txBody>
      </p:sp>
    </p:spTree>
    <p:extLst>
      <p:ext uri="{BB962C8B-B14F-4D97-AF65-F5344CB8AC3E}">
        <p14:creationId xmlns:p14="http://schemas.microsoft.com/office/powerpoint/2010/main" val="19290149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Title: HIway budget: State Fiscal Year (SFY) 2018 – 2020</a:t>
            </a:r>
          </a:p>
          <a:p>
            <a:r>
              <a:rPr lang="en-US" dirty="0"/>
              <a:t>Top box: The HIway budget aims for efficiency in federal match. It has been shifting match toward the Medicaid Enterprise System (MES) program.</a:t>
            </a:r>
          </a:p>
          <a:p>
            <a:r>
              <a:rPr lang="en-US" dirty="0"/>
              <a:t>Table for spending, table columns Spending Category, SFY 2018, SFY 2019, SFY 2020 (Est.)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Row 1: Meaningful Use $3.3 million, $2.8 million, $3.1 million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Row 2: Federal match HITECH, HITECH, HITECH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Row 3: HIway development $3.8 million, $5.6 million, $0.7 million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Row 4: Federal match HITECH &amp; MES, HITECH &amp; MES, HITECH &amp; MES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Row 5: HIway operations $6.0 million, $4.2 million, $5.4 million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Row 6: Federal match GA, MES, MES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Row 7: HIway outreach* $3.0 million, $2.3 million, $3.3 million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Row 8: Federal match HITECH, HITECH, HITECH</a:t>
            </a:r>
          </a:p>
          <a:p>
            <a:r>
              <a:rPr lang="en-US" dirty="0"/>
              <a:t>Row 9: Total $16.1 million, $15.0 million, $12.4 million</a:t>
            </a:r>
          </a:p>
          <a:p>
            <a:r>
              <a:rPr lang="en-US" dirty="0"/>
              <a:t>Row 10: Federal match HITECH &amp; MES, HITECH &amp; MES, HITECH &amp; 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*Federal guidance defined Outreach as HITECH implementation, but will likely become MES operations</a:t>
            </a:r>
          </a:p>
        </p:txBody>
      </p:sp>
      <p:sp>
        <p:nvSpPr>
          <p:cNvPr id="4" name="Slide Number Placeholder 3"/>
          <p:cNvSpPr>
            <a:spLocks noGrp="1"/>
          </p:cNvSpPr>
          <p:nvPr>
            <p:ph type="sldNum" sz="quarter" idx="5"/>
          </p:nvPr>
        </p:nvSpPr>
        <p:spPr/>
        <p:txBody>
          <a:bodyPr/>
          <a:lstStyle/>
          <a:p>
            <a:fld id="{BDBBA73B-8FFE-4B8C-ABDD-5F5FE68DA5F5}" type="slidenum">
              <a:rPr lang="en-US" smtClean="0"/>
              <a:t>32</a:t>
            </a:fld>
            <a:endParaRPr lang="en-US" dirty="0"/>
          </a:p>
        </p:txBody>
      </p:sp>
    </p:spTree>
    <p:extLst>
      <p:ext uri="{BB962C8B-B14F-4D97-AF65-F5344CB8AC3E}">
        <p14:creationId xmlns:p14="http://schemas.microsoft.com/office/powerpoint/2010/main" val="3807020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rPr>
              <a:t>HIway connection requirement &amp; 2020 attestation</a:t>
            </a:r>
          </a:p>
          <a:p>
            <a:r>
              <a:rPr lang="en-US" sz="1200" i="1" dirty="0">
                <a:solidFill>
                  <a:schemeClr val="tx1"/>
                </a:solidFill>
              </a:rPr>
              <a:t>Chris Stuck-Girard</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14B4CF-26F1-4216-A3BA-935853D4835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08556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title: Attestation: 2020 timeline </a:t>
            </a:r>
          </a:p>
          <a:p>
            <a:endParaRPr lang="en-US" dirty="0"/>
          </a:p>
          <a:p>
            <a:r>
              <a:rPr lang="en-US" dirty="0"/>
              <a:t>Top box: The HIway started planning for the 2020 attestation cycle last fall. Early this spring, outreach and education ramped up. After delaying the attestation deadline to account for COVID-19, as of Aug. 1, the HIway is accepting attestation/exception forms.</a:t>
            </a:r>
          </a:p>
          <a:p>
            <a:endParaRPr lang="en-US" dirty="0"/>
          </a:p>
          <a:p>
            <a:r>
              <a:rPr lang="en-US" dirty="0"/>
              <a:t>Attestation timeline:</a:t>
            </a:r>
          </a:p>
          <a:p>
            <a:r>
              <a:rPr lang="en-US" dirty="0"/>
              <a:t>Dec. 31, 2019: Deadline to implement use cases for 2020 attestation cycle</a:t>
            </a:r>
          </a:p>
          <a:p>
            <a:r>
              <a:rPr lang="en-US" dirty="0"/>
              <a:t>May 2020: </a:t>
            </a:r>
          </a:p>
          <a:p>
            <a:r>
              <a:rPr lang="en-US" dirty="0"/>
              <a:t>-HIway extends attestation/ADT deadlines</a:t>
            </a:r>
          </a:p>
          <a:p>
            <a:r>
              <a:rPr lang="en-US" dirty="0"/>
              <a:t>-First attestation webinar</a:t>
            </a:r>
          </a:p>
          <a:p>
            <a:r>
              <a:rPr lang="en-US" dirty="0"/>
              <a:t>-PDF version of attestation/exception forms online (publicly available for submitters to prepare answers in advance)</a:t>
            </a:r>
          </a:p>
          <a:p>
            <a:r>
              <a:rPr lang="en-US" dirty="0"/>
              <a:t>August 1: Attestation/exception webforms go live and start accepting submissions</a:t>
            </a:r>
          </a:p>
          <a:p>
            <a:r>
              <a:rPr lang="en-US" dirty="0"/>
              <a:t>Dec. 31, 2020: Deadline for attestation/exception submissions</a:t>
            </a:r>
          </a:p>
          <a:p>
            <a:r>
              <a:rPr lang="en-US" dirty="0"/>
              <a:t>Jan. 1, 2021: Deadline for Acute Care Hospitals to submit ADTs to the Statewide </a:t>
            </a:r>
            <a:br>
              <a:rPr lang="en-US" dirty="0"/>
            </a:br>
            <a:r>
              <a:rPr lang="en-US" dirty="0"/>
              <a:t>ENS Framework</a:t>
            </a:r>
          </a:p>
          <a:p>
            <a:r>
              <a:rPr lang="en-US" dirty="0"/>
              <a:t>January 2021: HIway reaches out to POs that have not submitted</a:t>
            </a:r>
          </a:p>
          <a:p>
            <a:r>
              <a:rPr lang="en-US" dirty="0"/>
              <a:t>Winter 2021: When it seems that submissions have stopped, HIway </a:t>
            </a:r>
            <a:br>
              <a:rPr lang="en-US" dirty="0"/>
            </a:br>
            <a:r>
              <a:rPr lang="en-US" dirty="0"/>
              <a:t>closes webform</a:t>
            </a:r>
          </a:p>
          <a:p>
            <a:endParaRPr lang="en-US" dirty="0"/>
          </a:p>
        </p:txBody>
      </p:sp>
      <p:sp>
        <p:nvSpPr>
          <p:cNvPr id="4" name="Slide Number Placeholder 3"/>
          <p:cNvSpPr>
            <a:spLocks noGrp="1"/>
          </p:cNvSpPr>
          <p:nvPr>
            <p:ph type="sldNum" sz="quarter" idx="5"/>
          </p:nvPr>
        </p:nvSpPr>
        <p:spPr/>
        <p:txBody>
          <a:bodyPr/>
          <a:lstStyle/>
          <a:p>
            <a:fld id="{BDBBA73B-8FFE-4B8C-ABDD-5F5FE68DA5F5}" type="slidenum">
              <a:rPr lang="en-US" smtClean="0"/>
              <a:t>35</a:t>
            </a:fld>
            <a:endParaRPr lang="en-US" dirty="0"/>
          </a:p>
        </p:txBody>
      </p:sp>
    </p:spTree>
    <p:extLst>
      <p:ext uri="{BB962C8B-B14F-4D97-AF65-F5344CB8AC3E}">
        <p14:creationId xmlns:p14="http://schemas.microsoft.com/office/powerpoint/2010/main" val="11135765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title: Attestation: Improvements to process</a:t>
            </a:r>
          </a:p>
          <a:p>
            <a:r>
              <a:rPr lang="en-US" dirty="0"/>
              <a:t>Top box: For the 2020 attestation cycle, the HIway made improvements to streamline the process for providers and collect data regarding new program requirements.</a:t>
            </a:r>
          </a:p>
          <a:p>
            <a:endParaRPr lang="en-US" dirty="0"/>
          </a:p>
          <a:p>
            <a:r>
              <a:rPr lang="en-US" dirty="0"/>
              <a:t>New this year:</a:t>
            </a:r>
          </a:p>
          <a:p>
            <a:r>
              <a:rPr lang="en-US" dirty="0"/>
              <a:t>-HIway unique ID (HID): Each provider organization/sub-organization has been assigned a HID. Submitters will use HIDs on their forms (instead of the full name/location of each sub-org). This should streamline the process, especially for practices with many sub-organizations.</a:t>
            </a:r>
          </a:p>
          <a:p>
            <a:r>
              <a:rPr lang="en-US" dirty="0"/>
              <a:t>-New section to record ADT submission by Acute Care Hospitals</a:t>
            </a:r>
            <a:br>
              <a:rPr lang="en-US" dirty="0"/>
            </a:br>
            <a:endParaRPr lang="en-US" dirty="0"/>
          </a:p>
          <a:p>
            <a:r>
              <a:rPr lang="en-US" dirty="0"/>
              <a:t>-Clarified language in use case transmission methods section</a:t>
            </a:r>
          </a:p>
          <a:p>
            <a:r>
              <a:rPr lang="en-US" dirty="0"/>
              <a:t>-New questions on attestation/exception forms, including taking a deeper dive into details of use cases</a:t>
            </a:r>
          </a:p>
          <a:p>
            <a:endParaRPr lang="en-US" dirty="0"/>
          </a:p>
        </p:txBody>
      </p:sp>
      <p:sp>
        <p:nvSpPr>
          <p:cNvPr id="4" name="Slide Number Placeholder 3"/>
          <p:cNvSpPr>
            <a:spLocks noGrp="1"/>
          </p:cNvSpPr>
          <p:nvPr>
            <p:ph type="sldNum" sz="quarter" idx="5"/>
          </p:nvPr>
        </p:nvSpPr>
        <p:spPr/>
        <p:txBody>
          <a:bodyPr/>
          <a:lstStyle/>
          <a:p>
            <a:fld id="{BDBBA73B-8FFE-4B8C-ABDD-5F5FE68DA5F5}" type="slidenum">
              <a:rPr lang="en-US" smtClean="0"/>
              <a:t>36</a:t>
            </a:fld>
            <a:endParaRPr lang="en-US" dirty="0"/>
          </a:p>
        </p:txBody>
      </p:sp>
    </p:spTree>
    <p:extLst>
      <p:ext uri="{BB962C8B-B14F-4D97-AF65-F5344CB8AC3E}">
        <p14:creationId xmlns:p14="http://schemas.microsoft.com/office/powerpoint/2010/main" val="5860285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solidFill>
                  <a:schemeClr val="tx1"/>
                </a:solidFill>
              </a:rPr>
              <a:t>Conclusion </a:t>
            </a:r>
          </a:p>
          <a:p>
            <a:pPr marL="0" indent="0">
              <a:buNone/>
            </a:pPr>
            <a:r>
              <a:rPr lang="en-US" sz="1200" b="0" i="1" dirty="0">
                <a:solidFill>
                  <a:schemeClr val="tx1"/>
                </a:solidFill>
              </a:rPr>
              <a:t>Undersecretary Lauren Peters</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D14B4CF-26F1-4216-A3BA-935853D4835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37</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8867558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title: Next HITC meeting</a:t>
            </a:r>
          </a:p>
          <a:p>
            <a:endParaRPr lang="en-US" dirty="0"/>
          </a:p>
          <a:p>
            <a:r>
              <a:rPr lang="en-US" dirty="0"/>
              <a:t>Fall HITC meeting</a:t>
            </a:r>
          </a:p>
          <a:p>
            <a:r>
              <a:rPr lang="en-US" dirty="0"/>
              <a:t>November 2nd, 2020</a:t>
            </a:r>
          </a:p>
          <a:p>
            <a:r>
              <a:rPr lang="en-US" dirty="0"/>
              <a:t>3:30 – 5 p.m.</a:t>
            </a:r>
          </a:p>
        </p:txBody>
      </p:sp>
      <p:sp>
        <p:nvSpPr>
          <p:cNvPr id="4" name="Slide Number Placeholder 3"/>
          <p:cNvSpPr>
            <a:spLocks noGrp="1"/>
          </p:cNvSpPr>
          <p:nvPr>
            <p:ph type="sldNum" sz="quarter" idx="10"/>
          </p:nvPr>
        </p:nvSpPr>
        <p:spPr/>
        <p:txBody>
          <a:bodyPr/>
          <a:lstStyle/>
          <a:p>
            <a:pPr>
              <a:defRPr/>
            </a:pPr>
            <a:fld id="{3D14B4CF-26F1-4216-A3BA-935853D48355}" type="slidenum">
              <a:rPr lang="en-US" smtClean="0"/>
              <a:pPr>
                <a:defRPr/>
              </a:pPr>
              <a:t>38</a:t>
            </a:fld>
            <a:endParaRPr lang="en-US" dirty="0"/>
          </a:p>
        </p:txBody>
      </p:sp>
    </p:spTree>
    <p:extLst>
      <p:ext uri="{BB962C8B-B14F-4D97-AF65-F5344CB8AC3E}">
        <p14:creationId xmlns:p14="http://schemas.microsoft.com/office/powerpoint/2010/main" val="6907934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Appendix A: HIway operations update</a:t>
            </a:r>
            <a:endParaRPr lang="en-US" sz="1200" b="0" i="1"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D14B4CF-26F1-4216-A3BA-935853D4835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39</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2216155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291441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t>Slide title: Vote: Approve minutes</a:t>
            </a:r>
          </a:p>
          <a:p>
            <a:pPr marL="0" indent="0">
              <a:buNone/>
            </a:pPr>
            <a:endParaRPr lang="en-US" sz="1200" dirty="0"/>
          </a:p>
          <a:p>
            <a:pPr marL="0" indent="0">
              <a:buNone/>
            </a:pPr>
            <a:r>
              <a:rPr lang="en-US" sz="1200" dirty="0"/>
              <a:t>MOTION: </a:t>
            </a:r>
            <a:r>
              <a:rPr lang="en-US" sz="1200" b="0" dirty="0"/>
              <a:t>That the Health Information Technology Council hereby approves the minutes of the council meeting held on February 3, 2020 as presented/amended</a:t>
            </a:r>
          </a:p>
          <a:p>
            <a:pPr marL="0" indent="0">
              <a:buNone/>
            </a:pPr>
            <a:endParaRPr lang="en-US" sz="1200" b="0" dirty="0"/>
          </a:p>
          <a:p>
            <a:pPr marL="0" indent="0">
              <a:buNone/>
            </a:pPr>
            <a:endParaRPr lang="en-US" sz="1200" b="0" dirty="0"/>
          </a:p>
          <a:p>
            <a:pPr marL="0" indent="0">
              <a:buNone/>
            </a:pPr>
            <a:endParaRPr lang="en-US" sz="1200" b="0" dirty="0"/>
          </a:p>
          <a:p>
            <a:pPr marL="0" indent="0">
              <a:buNone/>
            </a:pPr>
            <a:endParaRPr lang="en-US" sz="1200" b="0" dirty="0"/>
          </a:p>
          <a:p>
            <a:pPr marL="0" indent="0">
              <a:buNone/>
            </a:pPr>
            <a:endParaRPr lang="en-US" sz="1200" b="0" dirty="0"/>
          </a:p>
          <a:p>
            <a:pPr marL="0" indent="0">
              <a:buNone/>
            </a:pPr>
            <a:endParaRPr lang="en-US" sz="1200" dirty="0"/>
          </a:p>
          <a:p>
            <a:endParaRPr lang="en-US" dirty="0"/>
          </a:p>
        </p:txBody>
      </p:sp>
      <p:sp>
        <p:nvSpPr>
          <p:cNvPr id="4" name="Slide Number Placeholder 3"/>
          <p:cNvSpPr>
            <a:spLocks noGrp="1"/>
          </p:cNvSpPr>
          <p:nvPr>
            <p:ph type="sldNum" sz="quarter" idx="5"/>
          </p:nvPr>
        </p:nvSpPr>
        <p:spPr/>
        <p:txBody>
          <a:bodyPr/>
          <a:lstStyle/>
          <a:p>
            <a:fld id="{BDBBA73B-8FFE-4B8C-ABDD-5F5FE68DA5F5}" type="slidenum">
              <a:rPr lang="en-US" smtClean="0"/>
              <a:t>4</a:t>
            </a:fld>
            <a:endParaRPr lang="en-US" dirty="0"/>
          </a:p>
        </p:txBody>
      </p:sp>
    </p:spTree>
    <p:extLst>
      <p:ext uri="{BB962C8B-B14F-4D97-AF65-F5344CB8AC3E}">
        <p14:creationId xmlns:p14="http://schemas.microsoft.com/office/powerpoint/2010/main" val="38472768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22169431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Tree>
    <p:extLst>
      <p:ext uri="{BB962C8B-B14F-4D97-AF65-F5344CB8AC3E}">
        <p14:creationId xmlns:p14="http://schemas.microsoft.com/office/powerpoint/2010/main" val="34564886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a:t>
            </a:r>
          </a:p>
        </p:txBody>
      </p:sp>
      <p:sp>
        <p:nvSpPr>
          <p:cNvPr id="4" name="Slide Number Placeholder 3"/>
          <p:cNvSpPr>
            <a:spLocks noGrp="1"/>
          </p:cNvSpPr>
          <p:nvPr>
            <p:ph type="sldNum" sz="quarter" idx="10"/>
          </p:nvPr>
        </p:nvSpPr>
        <p:spPr/>
        <p:txBody>
          <a:bodyPr/>
          <a:lstStyle/>
          <a:p>
            <a:pPr>
              <a:defRPr/>
            </a:pPr>
            <a:fld id="{3D14B4CF-26F1-4216-A3BA-935853D48355}" type="slidenum">
              <a:rPr lang="en-US" smtClean="0"/>
              <a:pPr>
                <a:defRPr/>
              </a:pPr>
              <a:t>44</a:t>
            </a:fld>
            <a:endParaRPr lang="en-US" dirty="0"/>
          </a:p>
        </p:txBody>
      </p:sp>
    </p:spTree>
    <p:extLst>
      <p:ext uri="{BB962C8B-B14F-4D97-AF65-F5344CB8AC3E}">
        <p14:creationId xmlns:p14="http://schemas.microsoft.com/office/powerpoint/2010/main" val="3734028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rPr>
              <a:t>Updates from last meeting</a:t>
            </a:r>
          </a:p>
          <a:p>
            <a:r>
              <a:rPr lang="en-US" sz="1200" i="1" dirty="0">
                <a:solidFill>
                  <a:schemeClr val="tx1"/>
                </a:solidFill>
              </a:rPr>
              <a:t>Lauren Peters &amp; Bert Ng</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14B4CF-26F1-4216-A3BA-935853D4835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7279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title: Update: EHR market share by provider organization type</a:t>
            </a:r>
          </a:p>
          <a:p>
            <a:r>
              <a:rPr lang="en-US" dirty="0"/>
              <a:t>Top box: The top three EHRs of each provider organization type represent more than two-thirds of the market share</a:t>
            </a:r>
          </a:p>
          <a:p>
            <a:endParaRPr lang="en-US" dirty="0"/>
          </a:p>
          <a:p>
            <a:r>
              <a:rPr lang="en-US" dirty="0"/>
              <a:t>Left pie chart (Hospital): </a:t>
            </a:r>
          </a:p>
          <a:p>
            <a:r>
              <a:rPr lang="en-US" dirty="0"/>
              <a:t>38% Meditech</a:t>
            </a:r>
          </a:p>
          <a:p>
            <a:r>
              <a:rPr lang="en-US" dirty="0"/>
              <a:t>38% Epic</a:t>
            </a:r>
          </a:p>
          <a:p>
            <a:r>
              <a:rPr lang="en-US" dirty="0"/>
              <a:t>15% Cerner</a:t>
            </a:r>
          </a:p>
          <a:p>
            <a:r>
              <a:rPr lang="en-US" dirty="0"/>
              <a:t>9% Other</a:t>
            </a:r>
          </a:p>
          <a:p>
            <a:r>
              <a:rPr lang="en-US" dirty="0"/>
              <a:t>N: 74</a:t>
            </a:r>
          </a:p>
          <a:p>
            <a:endParaRPr lang="en-US" dirty="0"/>
          </a:p>
          <a:p>
            <a:r>
              <a:rPr lang="en-US" dirty="0"/>
              <a:t>Middle pie chart (CHC): </a:t>
            </a:r>
          </a:p>
          <a:p>
            <a:r>
              <a:rPr lang="en-US" dirty="0"/>
              <a:t>32% Epic</a:t>
            </a:r>
          </a:p>
          <a:p>
            <a:r>
              <a:rPr lang="en-US" dirty="0"/>
              <a:t>26% Other	</a:t>
            </a:r>
          </a:p>
          <a:p>
            <a:r>
              <a:rPr lang="en-US" dirty="0"/>
              <a:t>24% eClinicalWorks</a:t>
            </a:r>
          </a:p>
          <a:p>
            <a:r>
              <a:rPr lang="en-US" dirty="0"/>
              <a:t>18% NextGen</a:t>
            </a:r>
          </a:p>
          <a:p>
            <a:r>
              <a:rPr lang="en-US" dirty="0"/>
              <a:t>N: 38</a:t>
            </a:r>
          </a:p>
          <a:p>
            <a:endParaRPr lang="en-US" dirty="0"/>
          </a:p>
          <a:p>
            <a:r>
              <a:rPr lang="en-US" dirty="0"/>
              <a:t>Right pie chart (Practices): </a:t>
            </a:r>
          </a:p>
          <a:p>
            <a:r>
              <a:rPr lang="en-US" dirty="0"/>
              <a:t>30% Other</a:t>
            </a:r>
          </a:p>
          <a:p>
            <a:r>
              <a:rPr lang="en-US" dirty="0"/>
              <a:t>28% Epic</a:t>
            </a:r>
          </a:p>
          <a:p>
            <a:r>
              <a:rPr lang="en-US" dirty="0"/>
              <a:t>24% Athenahealth</a:t>
            </a:r>
          </a:p>
          <a:p>
            <a:r>
              <a:rPr lang="en-US" dirty="0"/>
              <a:t>18% eClinicalWorks</a:t>
            </a:r>
          </a:p>
          <a:p>
            <a:r>
              <a:rPr lang="en-US" dirty="0"/>
              <a:t>N: 592</a:t>
            </a:r>
          </a:p>
          <a:p>
            <a:endParaRPr lang="en-US" dirty="0"/>
          </a:p>
          <a:p>
            <a:r>
              <a:rPr lang="en-US" dirty="0"/>
              <a:t>Bottom box: </a:t>
            </a:r>
          </a:p>
          <a:p>
            <a:r>
              <a:rPr lang="en-US" dirty="0"/>
              <a:t>Epic has the largest market share among the attestation submitters </a:t>
            </a:r>
            <a:br>
              <a:rPr lang="en-US" dirty="0"/>
            </a:br>
            <a:r>
              <a:rPr lang="en-US" dirty="0"/>
              <a:t>(about one-third of all markets)</a:t>
            </a:r>
          </a:p>
          <a:p>
            <a:r>
              <a:rPr lang="en-US" dirty="0"/>
              <a:t>All named vendors are Query HIE capable and have FHIR-based APIs </a:t>
            </a:r>
            <a:br>
              <a:rPr lang="en-US" dirty="0"/>
            </a:br>
            <a:r>
              <a:rPr lang="en-US" dirty="0"/>
              <a:t>(albeit older release of FHIR)</a:t>
            </a:r>
          </a:p>
          <a:p>
            <a:endParaRPr lang="en-US" dirty="0"/>
          </a:p>
          <a:p>
            <a:r>
              <a:rPr lang="en-US" dirty="0"/>
              <a:t>Source: Mass HIway CRM Data Extract Mar 2020; </a:t>
            </a:r>
          </a:p>
          <a:p>
            <a:r>
              <a:rPr lang="en-US" dirty="0"/>
              <a:t>Mass HIway Attestation Data CY 2019</a:t>
            </a:r>
          </a:p>
        </p:txBody>
      </p:sp>
      <p:sp>
        <p:nvSpPr>
          <p:cNvPr id="4" name="Slide Number Placeholder 3"/>
          <p:cNvSpPr>
            <a:spLocks noGrp="1"/>
          </p:cNvSpPr>
          <p:nvPr>
            <p:ph type="sldNum" sz="quarter" idx="5"/>
          </p:nvPr>
        </p:nvSpPr>
        <p:spPr/>
        <p:txBody>
          <a:bodyPr/>
          <a:lstStyle/>
          <a:p>
            <a:fld id="{BDBBA73B-8FFE-4B8C-ABDD-5F5FE68DA5F5}" type="slidenum">
              <a:rPr lang="en-US" smtClean="0"/>
              <a:t>6</a:t>
            </a:fld>
            <a:endParaRPr lang="en-US" dirty="0"/>
          </a:p>
        </p:txBody>
      </p:sp>
    </p:spTree>
    <p:extLst>
      <p:ext uri="{BB962C8B-B14F-4D97-AF65-F5344CB8AC3E}">
        <p14:creationId xmlns:p14="http://schemas.microsoft.com/office/powerpoint/2010/main" val="2395648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title: Update: Major provider systems shift to Epic</a:t>
            </a:r>
          </a:p>
          <a:p>
            <a:r>
              <a:rPr lang="en-US" dirty="0"/>
              <a:t>Top box: In 2018, Epic was the market leader with a market share of approximately 28%. Since our last meeting, Epic announced two major provider systems shifting to them.</a:t>
            </a:r>
          </a:p>
          <a:p>
            <a:endParaRPr lang="en-US" dirty="0"/>
          </a:p>
          <a:p>
            <a:r>
              <a:rPr lang="en-US" dirty="0"/>
              <a:t>2nd box: </a:t>
            </a:r>
          </a:p>
          <a:p>
            <a:r>
              <a:rPr lang="en-US" dirty="0" err="1"/>
              <a:t>AdventHealth</a:t>
            </a:r>
            <a:endParaRPr lang="en-US" dirty="0"/>
          </a:p>
          <a:p>
            <a:r>
              <a:rPr lang="en-US" dirty="0"/>
              <a:t>Multistate – Florida (HQ); 37 hospitals – 1,200 outpatient clinics</a:t>
            </a:r>
          </a:p>
          <a:p>
            <a:r>
              <a:rPr lang="en-US" dirty="0"/>
              <a:t>2/11/20: Cerner ⇒ Epic</a:t>
            </a:r>
          </a:p>
          <a:p>
            <a:endParaRPr lang="en-US" dirty="0"/>
          </a:p>
          <a:p>
            <a:r>
              <a:rPr lang="en-US" dirty="0"/>
              <a:t>3rd box: </a:t>
            </a:r>
          </a:p>
          <a:p>
            <a:r>
              <a:rPr lang="en-US" dirty="0"/>
              <a:t>Atrium Health</a:t>
            </a:r>
          </a:p>
          <a:p>
            <a:r>
              <a:rPr lang="en-US" dirty="0"/>
              <a:t>Multistate – North Carolina (HQ); 40 hospitals – 900 outpatient clinics</a:t>
            </a:r>
          </a:p>
          <a:p>
            <a:r>
              <a:rPr lang="en-US" dirty="0"/>
              <a:t>2/20/20: Cerner ⇒ Epic</a:t>
            </a:r>
          </a:p>
          <a:p>
            <a:endParaRPr lang="en-US" dirty="0"/>
          </a:p>
          <a:p>
            <a:r>
              <a:rPr lang="en-US" dirty="0"/>
              <a:t>Source: https://www.beckershospitalreview.com/ehrs/11-hospitals-health-systems-that-replaced-cerner-with-epic-in-the-past-5-years.html</a:t>
            </a:r>
          </a:p>
          <a:p>
            <a:endParaRPr lang="en-US" dirty="0"/>
          </a:p>
        </p:txBody>
      </p:sp>
      <p:sp>
        <p:nvSpPr>
          <p:cNvPr id="4" name="Slide Number Placeholder 3"/>
          <p:cNvSpPr>
            <a:spLocks noGrp="1"/>
          </p:cNvSpPr>
          <p:nvPr>
            <p:ph type="sldNum" sz="quarter" idx="5"/>
          </p:nvPr>
        </p:nvSpPr>
        <p:spPr/>
        <p:txBody>
          <a:bodyPr/>
          <a:lstStyle/>
          <a:p>
            <a:fld id="{BDBBA73B-8FFE-4B8C-ABDD-5F5FE68DA5F5}" type="slidenum">
              <a:rPr lang="en-US" smtClean="0"/>
              <a:t>7</a:t>
            </a:fld>
            <a:endParaRPr lang="en-US" dirty="0"/>
          </a:p>
        </p:txBody>
      </p:sp>
    </p:spTree>
    <p:extLst>
      <p:ext uri="{BB962C8B-B14F-4D97-AF65-F5344CB8AC3E}">
        <p14:creationId xmlns:p14="http://schemas.microsoft.com/office/powerpoint/2010/main" val="3663920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rPr>
              <a:t>Clinical Gateway nodes</a:t>
            </a:r>
          </a:p>
          <a:p>
            <a:r>
              <a:rPr lang="en-US" sz="1200" i="1" dirty="0">
                <a:solidFill>
                  <a:schemeClr val="tx1"/>
                </a:solidFill>
              </a:rPr>
              <a:t>David Whitham</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14B4CF-26F1-4216-A3BA-935853D4835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7875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title: CCG: Mass HIway Consolidated Clinical Gateway Project</a:t>
            </a:r>
          </a:p>
          <a:p>
            <a:endParaRPr lang="en-US" dirty="0"/>
          </a:p>
          <a:p>
            <a:r>
              <a:rPr lang="en-US" dirty="0"/>
              <a:t>Clinical Gateway nodes enable providers to submit messages through the Mass HIway to EOHHS applications, mostly supporting the DPH backend applications.</a:t>
            </a:r>
          </a:p>
          <a:p>
            <a:endParaRPr lang="en-US" dirty="0"/>
          </a:p>
          <a:p>
            <a:r>
              <a:rPr lang="en-US" dirty="0"/>
              <a:t>Currently there are seven (7) applications:</a:t>
            </a:r>
          </a:p>
          <a:p>
            <a:r>
              <a:rPr lang="en-US" dirty="0"/>
              <a:t>-Massachusetts Cancer Registry (MCR)</a:t>
            </a:r>
          </a:p>
          <a:p>
            <a:r>
              <a:rPr lang="en-US" dirty="0"/>
              <a:t>-Childhood Lead Poison Prevention Program (CLPPP)</a:t>
            </a:r>
          </a:p>
          <a:p>
            <a:r>
              <a:rPr lang="en-US" dirty="0"/>
              <a:t>-Children’s Behavioral Health Initiative (CBHI)</a:t>
            </a:r>
          </a:p>
          <a:p>
            <a:r>
              <a:rPr lang="en-US" dirty="0"/>
              <a:t>-Electronic Lab Reporting (ELR)</a:t>
            </a:r>
          </a:p>
          <a:p>
            <a:r>
              <a:rPr lang="en-US" dirty="0"/>
              <a:t>-Immunization (MIIS)</a:t>
            </a:r>
          </a:p>
          <a:p>
            <a:r>
              <a:rPr lang="en-US" dirty="0"/>
              <a:t>-Intake Enrolment Assessment and Transfer Service (OTP&amp;TB)</a:t>
            </a:r>
          </a:p>
          <a:p>
            <a:r>
              <a:rPr lang="en-US" dirty="0"/>
              <a:t>-Syndromic Surveillance (SYNDROMIC)</a:t>
            </a:r>
          </a:p>
          <a:p>
            <a:endParaRPr lang="en-US" dirty="0"/>
          </a:p>
          <a:p>
            <a:r>
              <a:rPr lang="en-US" dirty="0"/>
              <a:t>This project will re-implement the current suite of Clinical Gateway nodes as a Consolidated Clinical Gateway (CCG) application running in the AWS cloud that offers submitters a choice of interface options while reducing EOHHS maintenance, operational complexity, and costs.</a:t>
            </a:r>
          </a:p>
          <a:p>
            <a:endParaRPr lang="en-US" dirty="0"/>
          </a:p>
          <a:p>
            <a:r>
              <a:rPr lang="en-US" dirty="0"/>
              <a:t>Key project objectives include:</a:t>
            </a:r>
          </a:p>
          <a:p>
            <a:r>
              <a:rPr lang="en-US" dirty="0"/>
              <a:t>-Migrate to AWS to reduce infrastructure costs and address scalability </a:t>
            </a:r>
          </a:p>
          <a:p>
            <a:r>
              <a:rPr lang="en-US" dirty="0"/>
              <a:t>-Provide future alternatives to Direct messaging for public health reporting</a:t>
            </a:r>
          </a:p>
          <a:p>
            <a:r>
              <a:rPr lang="en-US" dirty="0"/>
              <a:t>-Support Query &amp; Retrieve functionality to align with TEFCA</a:t>
            </a:r>
          </a:p>
          <a:p>
            <a:r>
              <a:rPr lang="en-US" dirty="0"/>
              <a:t>-Implement a FHIR interface to support enhanced the business functionality</a:t>
            </a:r>
          </a:p>
          <a:p>
            <a:endParaRPr lang="en-US" dirty="0"/>
          </a:p>
        </p:txBody>
      </p:sp>
    </p:spTree>
    <p:extLst>
      <p:ext uri="{BB962C8B-B14F-4D97-AF65-F5344CB8AC3E}">
        <p14:creationId xmlns:p14="http://schemas.microsoft.com/office/powerpoint/2010/main" val="12226975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9" descr="MasterBackground"/>
          <p:cNvPicPr>
            <a:picLocks noChangeAspect="1" noChangeArrowheads="1"/>
          </p:cNvPicPr>
          <p:nvPr/>
        </p:nvPicPr>
        <p:blipFill>
          <a:blip r:embed="rId2" cstate="print"/>
          <a:srcRect/>
          <a:stretch>
            <a:fillRect/>
          </a:stretch>
        </p:blipFill>
        <p:spPr bwMode="auto">
          <a:xfrm>
            <a:off x="-31750" y="2"/>
            <a:ext cx="9175750" cy="6881813"/>
          </a:xfrm>
          <a:prstGeom prst="rect">
            <a:avLst/>
          </a:prstGeom>
          <a:noFill/>
          <a:ln w="9525">
            <a:noFill/>
            <a:miter lim="800000"/>
            <a:headEnd/>
            <a:tailEnd/>
          </a:ln>
        </p:spPr>
      </p:pic>
      <p:sp>
        <p:nvSpPr>
          <p:cNvPr id="5" name="Rectangle 8"/>
          <p:cNvSpPr>
            <a:spLocks noChangeArrowheads="1"/>
          </p:cNvSpPr>
          <p:nvPr/>
        </p:nvSpPr>
        <p:spPr bwMode="white">
          <a:xfrm>
            <a:off x="152404" y="1143000"/>
            <a:ext cx="4959350" cy="990600"/>
          </a:xfrm>
          <a:prstGeom prst="rect">
            <a:avLst/>
          </a:prstGeom>
          <a:noFill/>
          <a:ln>
            <a:noFill/>
          </a:ln>
        </p:spPr>
        <p:txBody>
          <a:bodyPr lIns="91398" tIns="45698" rIns="91398" bIns="45698" anchor="b"/>
          <a:lstStyle/>
          <a:p>
            <a:pPr eaLnBrk="0" hangingPunct="0">
              <a:spcBef>
                <a:spcPct val="20000"/>
              </a:spcBef>
              <a:tabLst>
                <a:tab pos="914109" algn="l"/>
              </a:tabLst>
              <a:defRPr/>
            </a:pPr>
            <a:r>
              <a:rPr lang="en-US" altLang="en-US" sz="1800" b="1" dirty="0">
                <a:solidFill>
                  <a:srgbClr val="F8F8F8"/>
                </a:solidFill>
                <a:cs typeface="Arial" charset="0"/>
              </a:rPr>
              <a:t>Commonwealth of Massachusetts</a:t>
            </a:r>
            <a:br>
              <a:rPr lang="en-US" altLang="en-US" sz="1800" b="1" dirty="0">
                <a:solidFill>
                  <a:srgbClr val="F8F8F8"/>
                </a:solidFill>
                <a:cs typeface="Arial" charset="0"/>
              </a:rPr>
            </a:br>
            <a:r>
              <a:rPr lang="en-US" altLang="en-US" sz="1300" b="1" dirty="0">
                <a:solidFill>
                  <a:srgbClr val="F8F8F8"/>
                </a:solidFill>
                <a:cs typeface="Arial" charset="0"/>
              </a:rPr>
              <a:t>Executive Office of Health and Human Services</a:t>
            </a:r>
            <a:br>
              <a:rPr lang="en-US" altLang="en-US" sz="1300" b="1" dirty="0">
                <a:solidFill>
                  <a:srgbClr val="F8F8F8"/>
                </a:solidFill>
                <a:cs typeface="Arial" charset="0"/>
              </a:rPr>
            </a:br>
            <a:br>
              <a:rPr lang="en-US" altLang="en-US" sz="1300" b="1" dirty="0">
                <a:solidFill>
                  <a:srgbClr val="F8F8F8"/>
                </a:solidFill>
                <a:cs typeface="Arial" charset="0"/>
              </a:rPr>
            </a:br>
            <a:endParaRPr lang="en-US" sz="1800" b="1" dirty="0">
              <a:solidFill>
                <a:srgbClr val="F8F8F8"/>
              </a:solidFill>
              <a:cs typeface="Arial" charset="0"/>
            </a:endParaRPr>
          </a:p>
        </p:txBody>
      </p:sp>
      <p:pic>
        <p:nvPicPr>
          <p:cNvPr id="6" name="Picture 2"/>
          <p:cNvPicPr>
            <a:picLocks noChangeAspect="1" noChangeArrowheads="1"/>
          </p:cNvPicPr>
          <p:nvPr userDrawn="1"/>
        </p:nvPicPr>
        <p:blipFill>
          <a:blip r:embed="rId3" cstate="print"/>
          <a:srcRect/>
          <a:stretch>
            <a:fillRect/>
          </a:stretch>
        </p:blipFill>
        <p:spPr bwMode="auto">
          <a:xfrm>
            <a:off x="6248400" y="1212851"/>
            <a:ext cx="2287588" cy="1149350"/>
          </a:xfrm>
          <a:prstGeom prst="rect">
            <a:avLst/>
          </a:prstGeom>
          <a:noFill/>
          <a:ln w="9525">
            <a:noFill/>
            <a:miter lim="800000"/>
            <a:headEnd/>
            <a:tailEnd/>
          </a:ln>
        </p:spPr>
      </p:pic>
      <p:sp>
        <p:nvSpPr>
          <p:cNvPr id="2" name="Title 1"/>
          <p:cNvSpPr>
            <a:spLocks noGrp="1"/>
          </p:cNvSpPr>
          <p:nvPr>
            <p:ph type="ctrTitle"/>
          </p:nvPr>
        </p:nvSpPr>
        <p:spPr>
          <a:xfrm>
            <a:off x="4876803" y="2130434"/>
            <a:ext cx="3886200" cy="1470025"/>
          </a:xfrm>
          <a:prstGeom prst="rect">
            <a:avLst/>
          </a:prstGeom>
        </p:spPr>
        <p:txBody>
          <a:bodyPr>
            <a:normAutofit/>
          </a:bodyPr>
          <a:lstStyle>
            <a:lvl1pPr>
              <a:defRPr sz="1800"/>
            </a:lvl1pPr>
          </a:lstStyle>
          <a:p>
            <a:r>
              <a:rPr lang="en-US"/>
              <a:t>Click to edit Master title style</a:t>
            </a:r>
            <a:endParaRPr lang="en-US" dirty="0"/>
          </a:p>
        </p:txBody>
      </p:sp>
      <p:sp>
        <p:nvSpPr>
          <p:cNvPr id="3" name="Subtitle 2"/>
          <p:cNvSpPr>
            <a:spLocks noGrp="1"/>
          </p:cNvSpPr>
          <p:nvPr>
            <p:ph type="subTitle" idx="1"/>
          </p:nvPr>
        </p:nvSpPr>
        <p:spPr>
          <a:xfrm>
            <a:off x="3276600" y="4114800"/>
            <a:ext cx="4495800" cy="1524000"/>
          </a:xfrm>
        </p:spPr>
        <p:txBody>
          <a:bodyPr>
            <a:normAutofit/>
          </a:bodyPr>
          <a:lstStyle>
            <a:lvl1pPr marL="0" indent="0" algn="ctr">
              <a:buNone/>
              <a:defRPr sz="1800">
                <a:solidFill>
                  <a:schemeClr val="tx1">
                    <a:tint val="75000"/>
                  </a:schemeClr>
                </a:solidFill>
              </a:defRPr>
            </a:lvl1pPr>
            <a:lvl2pPr marL="457056" indent="0" algn="ctr">
              <a:buNone/>
              <a:defRPr>
                <a:solidFill>
                  <a:schemeClr val="tx1">
                    <a:tint val="75000"/>
                  </a:schemeClr>
                </a:solidFill>
              </a:defRPr>
            </a:lvl2pPr>
            <a:lvl3pPr marL="914109" indent="0" algn="ctr">
              <a:buNone/>
              <a:defRPr>
                <a:solidFill>
                  <a:schemeClr val="tx1">
                    <a:tint val="75000"/>
                  </a:schemeClr>
                </a:solidFill>
              </a:defRPr>
            </a:lvl3pPr>
            <a:lvl4pPr marL="1371165" indent="0" algn="ctr">
              <a:buNone/>
              <a:defRPr>
                <a:solidFill>
                  <a:schemeClr val="tx1">
                    <a:tint val="75000"/>
                  </a:schemeClr>
                </a:solidFill>
              </a:defRPr>
            </a:lvl4pPr>
            <a:lvl5pPr marL="1828218" indent="0" algn="ctr">
              <a:buNone/>
              <a:defRPr>
                <a:solidFill>
                  <a:schemeClr val="tx1">
                    <a:tint val="75000"/>
                  </a:schemeClr>
                </a:solidFill>
              </a:defRPr>
            </a:lvl5pPr>
            <a:lvl6pPr marL="2285274" indent="0" algn="ctr">
              <a:buNone/>
              <a:defRPr>
                <a:solidFill>
                  <a:schemeClr val="tx1">
                    <a:tint val="75000"/>
                  </a:schemeClr>
                </a:solidFill>
              </a:defRPr>
            </a:lvl6pPr>
            <a:lvl7pPr marL="2742328" indent="0" algn="ctr">
              <a:buNone/>
              <a:defRPr>
                <a:solidFill>
                  <a:schemeClr val="tx1">
                    <a:tint val="75000"/>
                  </a:schemeClr>
                </a:solidFill>
              </a:defRPr>
            </a:lvl7pPr>
            <a:lvl8pPr marL="3199383" indent="0" algn="ctr">
              <a:buNone/>
              <a:defRPr>
                <a:solidFill>
                  <a:schemeClr val="tx1">
                    <a:tint val="75000"/>
                  </a:schemeClr>
                </a:solidFill>
              </a:defRPr>
            </a:lvl8pPr>
            <a:lvl9pPr marL="3656438" indent="0" algn="ctr">
              <a:buNone/>
              <a:defRPr>
                <a:solidFill>
                  <a:schemeClr val="tx1">
                    <a:tint val="75000"/>
                  </a:schemeClr>
                </a:solidFill>
              </a:defRPr>
            </a:lvl9pPr>
          </a:lstStyle>
          <a:p>
            <a:r>
              <a:rPr lang="en-US"/>
              <a:t>Click to edit Master subtitle style</a:t>
            </a:r>
            <a:endParaRPr lang="en-US" dirty="0"/>
          </a:p>
        </p:txBody>
      </p:sp>
      <p:sp>
        <p:nvSpPr>
          <p:cNvPr id="9" name="Slide Number Placeholder 5">
            <a:extLst>
              <a:ext uri="{FF2B5EF4-FFF2-40B4-BE49-F238E27FC236}">
                <a16:creationId xmlns:a16="http://schemas.microsoft.com/office/drawing/2014/main" id="{EFDC38AF-5109-484C-9376-3398BFB57A2F}"/>
              </a:ext>
            </a:extLst>
          </p:cNvPr>
          <p:cNvSpPr>
            <a:spLocks noGrp="1"/>
          </p:cNvSpPr>
          <p:nvPr>
            <p:ph type="sldNum" sz="quarter" idx="11"/>
          </p:nvPr>
        </p:nvSpPr>
        <p:spPr>
          <a:xfrm>
            <a:off x="8458200" y="6553200"/>
            <a:ext cx="685800" cy="287338"/>
          </a:xfrm>
          <a:prstGeom prst="rect">
            <a:avLst/>
          </a:prstGeom>
        </p:spPr>
        <p:txBody>
          <a:bodyPr/>
          <a:lstStyle>
            <a:lvl1pPr algn="ctr" fontAlgn="base">
              <a:spcBef>
                <a:spcPct val="0"/>
              </a:spcBef>
              <a:spcAft>
                <a:spcPct val="0"/>
              </a:spcAft>
              <a:defRPr>
                <a:latin typeface="Arial" charset="0"/>
              </a:defRPr>
            </a:lvl1pPr>
          </a:lstStyle>
          <a:p>
            <a:pPr>
              <a:defRPr/>
            </a:pPr>
            <a:fld id="{949C2E20-F250-44B9-B926-B8B94A013B34}" type="slidenum">
              <a:rPr lang="en-US" smtClean="0"/>
              <a:pPr>
                <a:defRPr/>
              </a:pPr>
              <a:t>‹#›</a:t>
            </a:fld>
            <a:endParaRPr lang="en-US" dirty="0"/>
          </a:p>
        </p:txBody>
      </p:sp>
    </p:spTree>
    <p:extLst>
      <p:ext uri="{BB962C8B-B14F-4D97-AF65-F5344CB8AC3E}">
        <p14:creationId xmlns:p14="http://schemas.microsoft.com/office/powerpoint/2010/main" val="3599986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62001" y="0"/>
            <a:ext cx="6096002" cy="792162"/>
          </a:xfrm>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5D4E3A7E-385F-4691-B7BC-46F253BFAAEC}" type="datetime1">
              <a:rPr lang="en-US" smtClean="0"/>
              <a:t>8/12/2020</a:t>
            </a:fld>
            <a:endParaRPr lang="en-US" dirty="0"/>
          </a:p>
        </p:txBody>
      </p:sp>
      <p:sp>
        <p:nvSpPr>
          <p:cNvPr id="4" name="Slide Number Placeholder 4"/>
          <p:cNvSpPr>
            <a:spLocks noGrp="1"/>
          </p:cNvSpPr>
          <p:nvPr>
            <p:ph type="sldNum" sz="quarter" idx="11"/>
          </p:nvPr>
        </p:nvSpPr>
        <p:spPr>
          <a:xfrm>
            <a:off x="3984625" y="6467475"/>
            <a:ext cx="685800" cy="287338"/>
          </a:xfrm>
          <a:prstGeom prst="rect">
            <a:avLst/>
          </a:prstGeom>
        </p:spPr>
        <p:txBody>
          <a:bodyPr/>
          <a:lstStyle>
            <a:lvl1pPr fontAlgn="base">
              <a:spcBef>
                <a:spcPct val="0"/>
              </a:spcBef>
              <a:spcAft>
                <a:spcPct val="0"/>
              </a:spcAft>
              <a:defRPr>
                <a:latin typeface="Arial" charset="0"/>
              </a:defRPr>
            </a:lvl1pPr>
          </a:lstStyle>
          <a:p>
            <a:pPr>
              <a:defRPr/>
            </a:pPr>
            <a:fld id="{C368D18A-47D3-417B-8049-0A96DF46771A}" type="slidenum">
              <a:rPr lang="en-US"/>
              <a:pPr>
                <a:defRPr/>
              </a:pPr>
              <a:t>‹#›</a:t>
            </a:fld>
            <a:endParaRPr lang="en-US" dirty="0"/>
          </a:p>
        </p:txBody>
      </p:sp>
    </p:spTree>
    <p:extLst>
      <p:ext uri="{BB962C8B-B14F-4D97-AF65-F5344CB8AC3E}">
        <p14:creationId xmlns:p14="http://schemas.microsoft.com/office/powerpoint/2010/main" val="3010440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5" name="Slide Number Placeholder 5"/>
          <p:cNvSpPr>
            <a:spLocks noGrp="1"/>
          </p:cNvSpPr>
          <p:nvPr>
            <p:ph type="sldNum" sz="quarter" idx="11"/>
          </p:nvPr>
        </p:nvSpPr>
        <p:spPr>
          <a:xfrm>
            <a:off x="8458200" y="6553200"/>
            <a:ext cx="685800" cy="287338"/>
          </a:xfrm>
          <a:prstGeom prst="rect">
            <a:avLst/>
          </a:prstGeom>
        </p:spPr>
        <p:txBody>
          <a:bodyPr/>
          <a:lstStyle>
            <a:lvl1pPr algn="ctr" fontAlgn="base">
              <a:spcBef>
                <a:spcPct val="0"/>
              </a:spcBef>
              <a:spcAft>
                <a:spcPct val="0"/>
              </a:spcAft>
              <a:defRPr>
                <a:latin typeface="Arial" charset="0"/>
              </a:defRPr>
            </a:lvl1pPr>
          </a:lstStyle>
          <a:p>
            <a:pPr>
              <a:defRPr/>
            </a:pPr>
            <a:fld id="{949C2E20-F250-44B9-B926-B8B94A013B34}" type="slidenum">
              <a:rPr lang="en-US" smtClean="0"/>
              <a:pPr>
                <a:defRPr/>
              </a:pPr>
              <a:t>‹#›</a:t>
            </a:fld>
            <a:endParaRPr lang="en-US" dirty="0"/>
          </a:p>
        </p:txBody>
      </p:sp>
    </p:spTree>
    <p:extLst>
      <p:ext uri="{BB962C8B-B14F-4D97-AF65-F5344CB8AC3E}">
        <p14:creationId xmlns:p14="http://schemas.microsoft.com/office/powerpoint/2010/main" val="1529858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056" indent="0">
              <a:buNone/>
              <a:defRPr sz="1800">
                <a:solidFill>
                  <a:schemeClr val="tx1">
                    <a:tint val="75000"/>
                  </a:schemeClr>
                </a:solidFill>
              </a:defRPr>
            </a:lvl2pPr>
            <a:lvl3pPr marL="914109" indent="0">
              <a:buNone/>
              <a:defRPr sz="1600">
                <a:solidFill>
                  <a:schemeClr val="tx1">
                    <a:tint val="75000"/>
                  </a:schemeClr>
                </a:solidFill>
              </a:defRPr>
            </a:lvl3pPr>
            <a:lvl4pPr marL="1371165" indent="0">
              <a:buNone/>
              <a:defRPr sz="1400">
                <a:solidFill>
                  <a:schemeClr val="tx1">
                    <a:tint val="75000"/>
                  </a:schemeClr>
                </a:solidFill>
              </a:defRPr>
            </a:lvl4pPr>
            <a:lvl5pPr marL="1828218" indent="0">
              <a:buNone/>
              <a:defRPr sz="1400">
                <a:solidFill>
                  <a:schemeClr val="tx1">
                    <a:tint val="75000"/>
                  </a:schemeClr>
                </a:solidFill>
              </a:defRPr>
            </a:lvl5pPr>
            <a:lvl6pPr marL="2285274" indent="0">
              <a:buNone/>
              <a:defRPr sz="1400">
                <a:solidFill>
                  <a:schemeClr val="tx1">
                    <a:tint val="75000"/>
                  </a:schemeClr>
                </a:solidFill>
              </a:defRPr>
            </a:lvl6pPr>
            <a:lvl7pPr marL="2742328" indent="0">
              <a:buNone/>
              <a:defRPr sz="1400">
                <a:solidFill>
                  <a:schemeClr val="tx1">
                    <a:tint val="75000"/>
                  </a:schemeClr>
                </a:solidFill>
              </a:defRPr>
            </a:lvl7pPr>
            <a:lvl8pPr marL="3199383" indent="0">
              <a:buNone/>
              <a:defRPr sz="1400">
                <a:solidFill>
                  <a:schemeClr val="tx1">
                    <a:tint val="75000"/>
                  </a:schemeClr>
                </a:solidFill>
              </a:defRPr>
            </a:lvl8pPr>
            <a:lvl9pPr marL="3656438" indent="0">
              <a:buNone/>
              <a:defRPr sz="14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1879454B-BAED-48CD-8D73-DD6D65B9A49D}"/>
              </a:ext>
            </a:extLst>
          </p:cNvPr>
          <p:cNvSpPr>
            <a:spLocks noGrp="1"/>
          </p:cNvSpPr>
          <p:nvPr>
            <p:ph type="sldNum" sz="quarter" idx="11"/>
          </p:nvPr>
        </p:nvSpPr>
        <p:spPr>
          <a:xfrm>
            <a:off x="8458200" y="6553200"/>
            <a:ext cx="685800" cy="287338"/>
          </a:xfrm>
          <a:prstGeom prst="rect">
            <a:avLst/>
          </a:prstGeom>
        </p:spPr>
        <p:txBody>
          <a:bodyPr/>
          <a:lstStyle>
            <a:lvl1pPr algn="ctr" fontAlgn="base">
              <a:spcBef>
                <a:spcPct val="0"/>
              </a:spcBef>
              <a:spcAft>
                <a:spcPct val="0"/>
              </a:spcAft>
              <a:defRPr>
                <a:latin typeface="Arial" charset="0"/>
              </a:defRPr>
            </a:lvl1pPr>
          </a:lstStyle>
          <a:p>
            <a:pPr>
              <a:defRPr/>
            </a:pPr>
            <a:fld id="{949C2E20-F250-44B9-B926-B8B94A013B34}" type="slidenum">
              <a:rPr lang="en-US" smtClean="0"/>
              <a:pPr>
                <a:defRPr/>
              </a:pPr>
              <a:t>‹#›</a:t>
            </a:fld>
            <a:endParaRPr lang="en-US" dirty="0"/>
          </a:p>
        </p:txBody>
      </p:sp>
      <p:sp>
        <p:nvSpPr>
          <p:cNvPr id="7" name="Title Placeholder 15">
            <a:extLst>
              <a:ext uri="{FF2B5EF4-FFF2-40B4-BE49-F238E27FC236}">
                <a16:creationId xmlns:a16="http://schemas.microsoft.com/office/drawing/2014/main" id="{4A17DBC8-88A3-4E52-A20F-2D18774C7622}"/>
              </a:ext>
            </a:extLst>
          </p:cNvPr>
          <p:cNvSpPr>
            <a:spLocks noGrp="1"/>
          </p:cNvSpPr>
          <p:nvPr>
            <p:ph type="title"/>
          </p:nvPr>
        </p:nvSpPr>
        <p:spPr bwMode="auto">
          <a:xfrm>
            <a:off x="836137" y="133557"/>
            <a:ext cx="6098066" cy="565150"/>
          </a:xfrm>
          <a:prstGeom prst="rect">
            <a:avLst/>
          </a:prstGeom>
          <a:noFill/>
          <a:ln w="9525">
            <a:noFill/>
            <a:miter lim="800000"/>
            <a:headEnd/>
            <a:tailEnd/>
          </a:ln>
        </p:spPr>
        <p:txBody>
          <a:bodyPr vert="horz" wrap="square" lIns="91411" tIns="45706" rIns="91411" bIns="45706"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664311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600206"/>
            <a:ext cx="4038600" cy="45259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p:cNvSpPr>
            <a:spLocks noGrp="1"/>
          </p:cNvSpPr>
          <p:nvPr>
            <p:ph sz="half" idx="1"/>
          </p:nvPr>
        </p:nvSpPr>
        <p:spPr>
          <a:xfrm>
            <a:off x="457200" y="1600206"/>
            <a:ext cx="4038600" cy="45259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93917559-D0BD-41E2-ACDC-4DA5696AF21E}"/>
              </a:ext>
            </a:extLst>
          </p:cNvPr>
          <p:cNvSpPr txBox="1">
            <a:spLocks/>
          </p:cNvSpPr>
          <p:nvPr userDrawn="1"/>
        </p:nvSpPr>
        <p:spPr>
          <a:xfrm>
            <a:off x="8458200" y="6553200"/>
            <a:ext cx="685800" cy="287338"/>
          </a:xfrm>
          <a:prstGeom prst="rect">
            <a:avLst/>
          </a:prstGeom>
        </p:spPr>
        <p:txBody>
          <a:bodyPr vert="horz" lIns="91411" tIns="45706" rIns="91411" bIns="45706" rtlCol="0" anchor="ctr"/>
          <a:lstStyle>
            <a:defPPr>
              <a:defRPr lang="en-US"/>
            </a:defPPr>
            <a:lvl1pPr marL="0" algn="ctr" defTabSz="914400" rtl="0" eaLnBrk="1" fontAlgn="base" latinLnBrk="0" hangingPunct="1">
              <a:spcBef>
                <a:spcPct val="0"/>
              </a:spcBef>
              <a:spcAft>
                <a:spcPct val="0"/>
              </a:spcAft>
              <a:defRPr sz="1200" kern="1200">
                <a:solidFill>
                  <a:prstClr val="black">
                    <a:tint val="75000"/>
                  </a:prstClr>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949C2E20-F250-44B9-B926-B8B94A013B34}" type="slidenum">
              <a:rPr lang="en-US" sz="1200" smtClean="0"/>
              <a:pPr>
                <a:defRPr/>
              </a:pPr>
              <a:t>‹#›</a:t>
            </a:fld>
            <a:endParaRPr lang="en-US" sz="1200" dirty="0"/>
          </a:p>
        </p:txBody>
      </p:sp>
      <p:sp>
        <p:nvSpPr>
          <p:cNvPr id="8" name="Title Placeholder 15">
            <a:extLst>
              <a:ext uri="{FF2B5EF4-FFF2-40B4-BE49-F238E27FC236}">
                <a16:creationId xmlns:a16="http://schemas.microsoft.com/office/drawing/2014/main" id="{6E578095-915B-4D4C-B1A2-FCA723877A78}"/>
              </a:ext>
            </a:extLst>
          </p:cNvPr>
          <p:cNvSpPr>
            <a:spLocks noGrp="1"/>
          </p:cNvSpPr>
          <p:nvPr>
            <p:ph type="title"/>
          </p:nvPr>
        </p:nvSpPr>
        <p:spPr bwMode="auto">
          <a:xfrm>
            <a:off x="836137" y="133557"/>
            <a:ext cx="6098066" cy="565150"/>
          </a:xfrm>
          <a:prstGeom prst="rect">
            <a:avLst/>
          </a:prstGeom>
          <a:noFill/>
          <a:ln w="9525">
            <a:noFill/>
            <a:miter lim="800000"/>
            <a:headEnd/>
            <a:tailEnd/>
          </a:ln>
        </p:spPr>
        <p:txBody>
          <a:bodyPr vert="horz" wrap="square" lIns="91411" tIns="45706" rIns="91411" bIns="45706"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4196046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056" indent="0">
              <a:buNone/>
              <a:defRPr sz="2000" b="1"/>
            </a:lvl2pPr>
            <a:lvl3pPr marL="914109" indent="0">
              <a:buNone/>
              <a:defRPr sz="1800" b="1"/>
            </a:lvl3pPr>
            <a:lvl4pPr marL="1371165" indent="0">
              <a:buNone/>
              <a:defRPr sz="1600" b="1"/>
            </a:lvl4pPr>
            <a:lvl5pPr marL="1828218" indent="0">
              <a:buNone/>
              <a:defRPr sz="1600" b="1"/>
            </a:lvl5pPr>
            <a:lvl6pPr marL="2285274" indent="0">
              <a:buNone/>
              <a:defRPr sz="1600" b="1"/>
            </a:lvl6pPr>
            <a:lvl7pPr marL="2742328" indent="0">
              <a:buNone/>
              <a:defRPr sz="1600" b="1"/>
            </a:lvl7pPr>
            <a:lvl8pPr marL="3199383" indent="0">
              <a:buNone/>
              <a:defRPr sz="1600" b="1"/>
            </a:lvl8pPr>
            <a:lvl9pPr marL="365643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3" y="2174875"/>
            <a:ext cx="4040188" cy="3951288"/>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056" indent="0">
              <a:buNone/>
              <a:defRPr sz="2000" b="1"/>
            </a:lvl2pPr>
            <a:lvl3pPr marL="914109" indent="0">
              <a:buNone/>
              <a:defRPr sz="1800" b="1"/>
            </a:lvl3pPr>
            <a:lvl4pPr marL="1371165" indent="0">
              <a:buNone/>
              <a:defRPr sz="1600" b="1"/>
            </a:lvl4pPr>
            <a:lvl5pPr marL="1828218" indent="0">
              <a:buNone/>
              <a:defRPr sz="1600" b="1"/>
            </a:lvl5pPr>
            <a:lvl6pPr marL="2285274" indent="0">
              <a:buNone/>
              <a:defRPr sz="1600" b="1"/>
            </a:lvl6pPr>
            <a:lvl7pPr marL="2742328" indent="0">
              <a:buNone/>
              <a:defRPr sz="1600" b="1"/>
            </a:lvl7pPr>
            <a:lvl8pPr marL="3199383" indent="0">
              <a:buNone/>
              <a:defRPr sz="1600" b="1"/>
            </a:lvl8pPr>
            <a:lvl9pPr marL="365643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BFAC1898-CFDB-4390-95DE-C076E60AF726}"/>
              </a:ext>
            </a:extLst>
          </p:cNvPr>
          <p:cNvSpPr>
            <a:spLocks noGrp="1"/>
          </p:cNvSpPr>
          <p:nvPr>
            <p:ph type="sldNum" sz="quarter" idx="11"/>
          </p:nvPr>
        </p:nvSpPr>
        <p:spPr>
          <a:xfrm>
            <a:off x="8458200" y="6553200"/>
            <a:ext cx="685800" cy="287338"/>
          </a:xfrm>
          <a:prstGeom prst="rect">
            <a:avLst/>
          </a:prstGeom>
        </p:spPr>
        <p:txBody>
          <a:bodyPr/>
          <a:lstStyle>
            <a:lvl1pPr algn="ctr" fontAlgn="base">
              <a:spcBef>
                <a:spcPct val="0"/>
              </a:spcBef>
              <a:spcAft>
                <a:spcPct val="0"/>
              </a:spcAft>
              <a:defRPr>
                <a:latin typeface="Arial" charset="0"/>
              </a:defRPr>
            </a:lvl1pPr>
          </a:lstStyle>
          <a:p>
            <a:pPr>
              <a:defRPr/>
            </a:pPr>
            <a:fld id="{949C2E20-F250-44B9-B926-B8B94A013B34}" type="slidenum">
              <a:rPr lang="en-US" smtClean="0"/>
              <a:pPr>
                <a:defRPr/>
              </a:pPr>
              <a:t>‹#›</a:t>
            </a:fld>
            <a:endParaRPr lang="en-US" dirty="0"/>
          </a:p>
        </p:txBody>
      </p:sp>
      <p:sp>
        <p:nvSpPr>
          <p:cNvPr id="10" name="Title Placeholder 15">
            <a:extLst>
              <a:ext uri="{FF2B5EF4-FFF2-40B4-BE49-F238E27FC236}">
                <a16:creationId xmlns:a16="http://schemas.microsoft.com/office/drawing/2014/main" id="{EF004171-FBC0-4543-B910-9531BB23AC09}"/>
              </a:ext>
            </a:extLst>
          </p:cNvPr>
          <p:cNvSpPr>
            <a:spLocks noGrp="1"/>
          </p:cNvSpPr>
          <p:nvPr>
            <p:ph type="title"/>
          </p:nvPr>
        </p:nvSpPr>
        <p:spPr bwMode="auto">
          <a:xfrm>
            <a:off x="836137" y="133557"/>
            <a:ext cx="6098066" cy="565150"/>
          </a:xfrm>
          <a:prstGeom prst="rect">
            <a:avLst/>
          </a:prstGeom>
          <a:noFill/>
          <a:ln w="9525">
            <a:noFill/>
            <a:miter lim="800000"/>
            <a:headEnd/>
            <a:tailEnd/>
          </a:ln>
        </p:spPr>
        <p:txBody>
          <a:bodyPr vert="horz" wrap="square" lIns="91411" tIns="45706" rIns="91411" bIns="45706"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3221799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B3903F51-2748-48B0-9018-C173EA698384}"/>
              </a:ext>
            </a:extLst>
          </p:cNvPr>
          <p:cNvSpPr>
            <a:spLocks noGrp="1"/>
          </p:cNvSpPr>
          <p:nvPr>
            <p:ph type="sldNum" sz="quarter" idx="11"/>
          </p:nvPr>
        </p:nvSpPr>
        <p:spPr>
          <a:xfrm>
            <a:off x="8458200" y="6553200"/>
            <a:ext cx="685800" cy="287338"/>
          </a:xfrm>
          <a:prstGeom prst="rect">
            <a:avLst/>
          </a:prstGeom>
        </p:spPr>
        <p:txBody>
          <a:bodyPr/>
          <a:lstStyle>
            <a:lvl1pPr algn="ctr" fontAlgn="base">
              <a:spcBef>
                <a:spcPct val="0"/>
              </a:spcBef>
              <a:spcAft>
                <a:spcPct val="0"/>
              </a:spcAft>
              <a:defRPr>
                <a:latin typeface="Arial" charset="0"/>
              </a:defRPr>
            </a:lvl1pPr>
          </a:lstStyle>
          <a:p>
            <a:pPr>
              <a:defRPr/>
            </a:pPr>
            <a:fld id="{949C2E20-F250-44B9-B926-B8B94A013B34}" type="slidenum">
              <a:rPr lang="en-US" smtClean="0"/>
              <a:pPr>
                <a:defRPr/>
              </a:pPr>
              <a:t>‹#›</a:t>
            </a:fld>
            <a:endParaRPr lang="en-US" dirty="0"/>
          </a:p>
        </p:txBody>
      </p:sp>
      <p:sp>
        <p:nvSpPr>
          <p:cNvPr id="5" name="Title Placeholder 15">
            <a:extLst>
              <a:ext uri="{FF2B5EF4-FFF2-40B4-BE49-F238E27FC236}">
                <a16:creationId xmlns:a16="http://schemas.microsoft.com/office/drawing/2014/main" id="{A571B2BE-1708-42E3-8190-887526934FE2}"/>
              </a:ext>
            </a:extLst>
          </p:cNvPr>
          <p:cNvSpPr>
            <a:spLocks noGrp="1"/>
          </p:cNvSpPr>
          <p:nvPr>
            <p:ph type="title"/>
          </p:nvPr>
        </p:nvSpPr>
        <p:spPr bwMode="auto">
          <a:xfrm>
            <a:off x="836137" y="133557"/>
            <a:ext cx="6098066" cy="565150"/>
          </a:xfrm>
          <a:prstGeom prst="rect">
            <a:avLst/>
          </a:prstGeom>
          <a:noFill/>
          <a:ln w="9525">
            <a:noFill/>
            <a:miter lim="800000"/>
            <a:headEnd/>
            <a:tailEnd/>
          </a:ln>
        </p:spPr>
        <p:txBody>
          <a:bodyPr vert="horz" wrap="square" lIns="91411" tIns="45706" rIns="91411" bIns="45706"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3118275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93617BEF-64B9-4E49-BAF7-D9F9F81CDEC8}"/>
              </a:ext>
            </a:extLst>
          </p:cNvPr>
          <p:cNvSpPr>
            <a:spLocks noGrp="1"/>
          </p:cNvSpPr>
          <p:nvPr>
            <p:ph type="sldNum" sz="quarter" idx="11"/>
          </p:nvPr>
        </p:nvSpPr>
        <p:spPr>
          <a:xfrm>
            <a:off x="8458200" y="6553200"/>
            <a:ext cx="685800" cy="287338"/>
          </a:xfrm>
          <a:prstGeom prst="rect">
            <a:avLst/>
          </a:prstGeom>
        </p:spPr>
        <p:txBody>
          <a:bodyPr/>
          <a:lstStyle>
            <a:lvl1pPr algn="ctr" fontAlgn="base">
              <a:spcBef>
                <a:spcPct val="0"/>
              </a:spcBef>
              <a:spcAft>
                <a:spcPct val="0"/>
              </a:spcAft>
              <a:defRPr>
                <a:latin typeface="Arial" charset="0"/>
              </a:defRPr>
            </a:lvl1pPr>
          </a:lstStyle>
          <a:p>
            <a:pPr>
              <a:defRPr/>
            </a:pPr>
            <a:fld id="{949C2E20-F250-44B9-B926-B8B94A013B34}" type="slidenum">
              <a:rPr lang="en-US" smtClean="0"/>
              <a:pPr>
                <a:defRPr/>
              </a:pPr>
              <a:t>‹#›</a:t>
            </a:fld>
            <a:endParaRPr lang="en-US" dirty="0"/>
          </a:p>
        </p:txBody>
      </p:sp>
      <p:sp>
        <p:nvSpPr>
          <p:cNvPr id="4" name="Title Placeholder 15">
            <a:extLst>
              <a:ext uri="{FF2B5EF4-FFF2-40B4-BE49-F238E27FC236}">
                <a16:creationId xmlns:a16="http://schemas.microsoft.com/office/drawing/2014/main" id="{03873FFF-398F-4497-9667-937C898E1198}"/>
              </a:ext>
            </a:extLst>
          </p:cNvPr>
          <p:cNvSpPr>
            <a:spLocks noGrp="1"/>
          </p:cNvSpPr>
          <p:nvPr>
            <p:ph type="title"/>
          </p:nvPr>
        </p:nvSpPr>
        <p:spPr bwMode="auto">
          <a:xfrm>
            <a:off x="836137" y="133557"/>
            <a:ext cx="6098066" cy="565150"/>
          </a:xfrm>
          <a:prstGeom prst="rect">
            <a:avLst/>
          </a:prstGeom>
          <a:noFill/>
          <a:ln w="9525">
            <a:noFill/>
            <a:miter lim="800000"/>
            <a:headEnd/>
            <a:tailEnd/>
          </a:ln>
        </p:spPr>
        <p:txBody>
          <a:bodyPr vert="horz" wrap="square" lIns="91411" tIns="45706" rIns="91411" bIns="45706"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903696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4E80F8AA-D340-477A-A266-A2AD05230CE9}"/>
              </a:ext>
            </a:extLst>
          </p:cNvPr>
          <p:cNvSpPr>
            <a:spLocks noGrp="1"/>
          </p:cNvSpPr>
          <p:nvPr>
            <p:ph type="sldNum" sz="quarter" idx="11"/>
          </p:nvPr>
        </p:nvSpPr>
        <p:spPr>
          <a:xfrm>
            <a:off x="8458200" y="6553200"/>
            <a:ext cx="685800" cy="287338"/>
          </a:xfrm>
          <a:prstGeom prst="rect">
            <a:avLst/>
          </a:prstGeom>
        </p:spPr>
        <p:txBody>
          <a:bodyPr/>
          <a:lstStyle>
            <a:lvl1pPr algn="ctr" fontAlgn="base">
              <a:spcBef>
                <a:spcPct val="0"/>
              </a:spcBef>
              <a:spcAft>
                <a:spcPct val="0"/>
              </a:spcAft>
              <a:defRPr>
                <a:latin typeface="Arial" charset="0"/>
              </a:defRPr>
            </a:lvl1pPr>
          </a:lstStyle>
          <a:p>
            <a:pPr>
              <a:defRPr/>
            </a:pPr>
            <a:fld id="{949C2E20-F250-44B9-B926-B8B94A013B34}" type="slidenum">
              <a:rPr lang="en-US" smtClean="0"/>
              <a:pPr>
                <a:defRPr/>
              </a:pPr>
              <a:t>‹#›</a:t>
            </a:fld>
            <a:endParaRPr lang="en-US" dirty="0"/>
          </a:p>
        </p:txBody>
      </p:sp>
      <p:sp>
        <p:nvSpPr>
          <p:cNvPr id="4" name="Title Placeholder 15">
            <a:extLst>
              <a:ext uri="{FF2B5EF4-FFF2-40B4-BE49-F238E27FC236}">
                <a16:creationId xmlns:a16="http://schemas.microsoft.com/office/drawing/2014/main" id="{19D4FDF8-F0AF-48CC-9B40-B293283050BA}"/>
              </a:ext>
            </a:extLst>
          </p:cNvPr>
          <p:cNvSpPr>
            <a:spLocks noGrp="1"/>
          </p:cNvSpPr>
          <p:nvPr>
            <p:ph type="title"/>
          </p:nvPr>
        </p:nvSpPr>
        <p:spPr bwMode="auto">
          <a:xfrm>
            <a:off x="836137" y="133557"/>
            <a:ext cx="6098066" cy="565150"/>
          </a:xfrm>
          <a:prstGeom prst="rect">
            <a:avLst/>
          </a:prstGeom>
          <a:noFill/>
          <a:ln w="9525">
            <a:noFill/>
            <a:miter lim="800000"/>
            <a:headEnd/>
            <a:tailEnd/>
          </a:ln>
        </p:spPr>
        <p:txBody>
          <a:bodyPr vert="horz" wrap="square" lIns="91411" tIns="45706" rIns="91411" bIns="45706"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1525998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82BB14C5-422B-4E23-94D1-DCA5CCE0FD11}" type="datetime1">
              <a:rPr lang="en-US" smtClean="0"/>
              <a:t>8/12/2020</a:t>
            </a:fld>
            <a:endParaRPr lang="en-US" dirty="0"/>
          </a:p>
        </p:txBody>
      </p:sp>
      <p:sp>
        <p:nvSpPr>
          <p:cNvPr id="3" name="Slide Number Placeholder 3"/>
          <p:cNvSpPr>
            <a:spLocks noGrp="1"/>
          </p:cNvSpPr>
          <p:nvPr>
            <p:ph type="sldNum" sz="quarter" idx="11"/>
          </p:nvPr>
        </p:nvSpPr>
        <p:spPr>
          <a:xfrm>
            <a:off x="3984625" y="6467475"/>
            <a:ext cx="685800" cy="287338"/>
          </a:xfrm>
          <a:prstGeom prst="rect">
            <a:avLst/>
          </a:prstGeom>
        </p:spPr>
        <p:txBody>
          <a:bodyPr/>
          <a:lstStyle>
            <a:lvl1pPr fontAlgn="base">
              <a:spcBef>
                <a:spcPct val="0"/>
              </a:spcBef>
              <a:spcAft>
                <a:spcPct val="0"/>
              </a:spcAft>
              <a:defRPr>
                <a:latin typeface="Arial" charset="0"/>
              </a:defRPr>
            </a:lvl1pPr>
          </a:lstStyle>
          <a:p>
            <a:pPr>
              <a:defRPr/>
            </a:pPr>
            <a:fld id="{8BE3783E-0E1E-439A-9132-752116EA5652}" type="slidenum">
              <a:rPr lang="en-US"/>
              <a:pPr>
                <a:defRPr/>
              </a:pPr>
              <a:t>‹#›</a:t>
            </a:fld>
            <a:endParaRPr lang="en-US" dirty="0"/>
          </a:p>
        </p:txBody>
      </p:sp>
    </p:spTree>
    <p:extLst>
      <p:ext uri="{BB962C8B-B14F-4D97-AF65-F5344CB8AC3E}">
        <p14:creationId xmlns:p14="http://schemas.microsoft.com/office/powerpoint/2010/main" val="1418313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0" y="3"/>
            <a:ext cx="9144000" cy="882650"/>
          </a:xfrm>
          <a:prstGeom prst="rect">
            <a:avLst/>
          </a:prstGeom>
          <a:solidFill>
            <a:srgbClr val="142C5C"/>
          </a:solidFill>
          <a:ln>
            <a:noFill/>
          </a:ln>
        </p:spPr>
        <p:style>
          <a:lnRef idx="2">
            <a:schemeClr val="accent1">
              <a:shade val="50000"/>
            </a:schemeClr>
          </a:lnRef>
          <a:fillRef idx="1003">
            <a:schemeClr val="dk2"/>
          </a:fillRef>
          <a:effectRef idx="0">
            <a:schemeClr val="accent1"/>
          </a:effectRef>
          <a:fontRef idx="minor">
            <a:schemeClr val="lt1"/>
          </a:fontRef>
        </p:style>
        <p:txBody>
          <a:bodyPr lIns="91411" tIns="45706" rIns="91411" bIns="45706" anchor="ctr"/>
          <a:lstStyle/>
          <a:p>
            <a:pPr algn="ctr">
              <a:defRPr/>
            </a:pPr>
            <a:endParaRPr lang="en-US" sz="1800" dirty="0">
              <a:solidFill>
                <a:prstClr val="white"/>
              </a:solidFill>
            </a:endParaRPr>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11" tIns="45706" rIns="91411" bIns="4570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30" name="Picture 6" descr="best ver2b seal"/>
          <p:cNvPicPr>
            <a:picLocks noChangeAspect="1" noChangeArrowheads="1"/>
          </p:cNvPicPr>
          <p:nvPr/>
        </p:nvPicPr>
        <p:blipFill>
          <a:blip r:embed="rId12" cstate="print">
            <a:clrChange>
              <a:clrFrom>
                <a:srgbClr val="003264"/>
              </a:clrFrom>
              <a:clrTo>
                <a:srgbClr val="003264">
                  <a:alpha val="0"/>
                </a:srgbClr>
              </a:clrTo>
            </a:clrChange>
          </a:blip>
          <a:srcRect/>
          <a:stretch>
            <a:fillRect/>
          </a:stretch>
        </p:blipFill>
        <p:spPr bwMode="auto">
          <a:xfrm>
            <a:off x="31755" y="76204"/>
            <a:ext cx="746125" cy="715963"/>
          </a:xfrm>
          <a:prstGeom prst="rect">
            <a:avLst/>
          </a:prstGeom>
          <a:noFill/>
          <a:ln w="9525">
            <a:noFill/>
            <a:miter lim="800000"/>
            <a:headEnd/>
            <a:tailEnd/>
          </a:ln>
        </p:spPr>
      </p:pic>
      <p:sp>
        <p:nvSpPr>
          <p:cNvPr id="1031" name="Title Placeholder 15"/>
          <p:cNvSpPr>
            <a:spLocks noGrp="1"/>
          </p:cNvSpPr>
          <p:nvPr>
            <p:ph type="title"/>
          </p:nvPr>
        </p:nvSpPr>
        <p:spPr bwMode="auto">
          <a:xfrm>
            <a:off x="836137" y="133557"/>
            <a:ext cx="6098066" cy="565150"/>
          </a:xfrm>
          <a:prstGeom prst="rect">
            <a:avLst/>
          </a:prstGeom>
          <a:noFill/>
          <a:ln w="9525">
            <a:noFill/>
            <a:miter lim="800000"/>
            <a:headEnd/>
            <a:tailEnd/>
          </a:ln>
        </p:spPr>
        <p:txBody>
          <a:bodyPr vert="horz" wrap="square" lIns="91411" tIns="45706" rIns="91411" bIns="45706" numCol="1" anchor="ctr" anchorCtr="0" compatLnSpc="1">
            <a:prstTxWarp prst="textNoShape">
              <a:avLst/>
            </a:prstTxWarp>
          </a:bodyPr>
          <a:lstStyle/>
          <a:p>
            <a:pPr lvl="0"/>
            <a:r>
              <a:rPr lang="en-US"/>
              <a:t>Click to edit Master title style</a:t>
            </a:r>
          </a:p>
        </p:txBody>
      </p:sp>
      <p:pic>
        <p:nvPicPr>
          <p:cNvPr id="1032" name="Picture 1"/>
          <p:cNvPicPr>
            <a:picLocks noChangeAspect="1" noChangeArrowheads="1"/>
          </p:cNvPicPr>
          <p:nvPr userDrawn="1"/>
        </p:nvPicPr>
        <p:blipFill>
          <a:blip r:embed="rId13" cstate="print"/>
          <a:srcRect/>
          <a:stretch>
            <a:fillRect/>
          </a:stretch>
        </p:blipFill>
        <p:spPr bwMode="auto">
          <a:xfrm>
            <a:off x="6999288" y="3"/>
            <a:ext cx="2144712" cy="882650"/>
          </a:xfrm>
          <a:prstGeom prst="rect">
            <a:avLst/>
          </a:prstGeom>
          <a:noFill/>
          <a:ln w="9525">
            <a:noFill/>
            <a:miter lim="800000"/>
            <a:headEnd/>
            <a:tailEnd/>
          </a:ln>
        </p:spPr>
      </p:pic>
      <p:sp>
        <p:nvSpPr>
          <p:cNvPr id="9" name="Slide Number Placeholder 5">
            <a:extLst>
              <a:ext uri="{FF2B5EF4-FFF2-40B4-BE49-F238E27FC236}">
                <a16:creationId xmlns:a16="http://schemas.microsoft.com/office/drawing/2014/main" id="{D9F68169-D8C9-4F33-8658-95EA08930AF6}"/>
              </a:ext>
            </a:extLst>
          </p:cNvPr>
          <p:cNvSpPr>
            <a:spLocks noGrp="1"/>
          </p:cNvSpPr>
          <p:nvPr>
            <p:ph type="sldNum" sz="quarter" idx="4"/>
          </p:nvPr>
        </p:nvSpPr>
        <p:spPr>
          <a:xfrm>
            <a:off x="8458200" y="6553200"/>
            <a:ext cx="685800" cy="287338"/>
          </a:xfrm>
          <a:prstGeom prst="rect">
            <a:avLst/>
          </a:prstGeom>
        </p:spPr>
        <p:txBody>
          <a:bodyPr/>
          <a:lstStyle>
            <a:lvl1pPr algn="ctr" fontAlgn="base">
              <a:spcBef>
                <a:spcPct val="0"/>
              </a:spcBef>
              <a:spcAft>
                <a:spcPct val="0"/>
              </a:spcAft>
              <a:defRPr sz="1000">
                <a:latin typeface="Arial" charset="0"/>
              </a:defRPr>
            </a:lvl1pPr>
          </a:lstStyle>
          <a:p>
            <a:pPr>
              <a:defRPr/>
            </a:pPr>
            <a:fld id="{949C2E20-F250-44B9-B926-B8B94A013B34}" type="slidenum">
              <a:rPr lang="en-US" smtClean="0"/>
              <a:pPr>
                <a:defRPr/>
              </a:pPr>
              <a:t>‹#›</a:t>
            </a:fld>
            <a:endParaRPr lang="en-US" dirty="0"/>
          </a:p>
        </p:txBody>
      </p:sp>
    </p:spTree>
    <p:extLst>
      <p:ext uri="{BB962C8B-B14F-4D97-AF65-F5344CB8AC3E}">
        <p14:creationId xmlns:p14="http://schemas.microsoft.com/office/powerpoint/2010/main" val="472755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7" r:id="rId6"/>
    <p:sldLayoutId id="2147483671" r:id="rId7"/>
    <p:sldLayoutId id="2147483672" r:id="rId8"/>
    <p:sldLayoutId id="2147483674" r:id="rId9"/>
    <p:sldLayoutId id="2147483676" r:id="rId10"/>
  </p:sldLayoutIdLst>
  <p:hf hdr="0" dt="0"/>
  <p:txStyles>
    <p:titleStyle>
      <a:lvl1pPr algn="l" rtl="0" eaLnBrk="1" fontAlgn="base" hangingPunct="1">
        <a:spcBef>
          <a:spcPct val="0"/>
        </a:spcBef>
        <a:spcAft>
          <a:spcPct val="0"/>
        </a:spcAft>
        <a:defRPr sz="2800" kern="1200">
          <a:solidFill>
            <a:schemeClr val="bg1"/>
          </a:solidFill>
          <a:latin typeface="+mj-lt"/>
          <a:ea typeface="+mj-ea"/>
          <a:cs typeface="+mj-cs"/>
        </a:defRPr>
      </a:lvl1pPr>
      <a:lvl2pPr algn="l" rtl="0" eaLnBrk="1" fontAlgn="base" hangingPunct="1">
        <a:spcBef>
          <a:spcPct val="0"/>
        </a:spcBef>
        <a:spcAft>
          <a:spcPct val="0"/>
        </a:spcAft>
        <a:defRPr sz="2800">
          <a:solidFill>
            <a:schemeClr val="bg1"/>
          </a:solidFill>
          <a:latin typeface="Calibri" pitchFamily="34" charset="0"/>
        </a:defRPr>
      </a:lvl2pPr>
      <a:lvl3pPr algn="l" rtl="0" eaLnBrk="1" fontAlgn="base" hangingPunct="1">
        <a:spcBef>
          <a:spcPct val="0"/>
        </a:spcBef>
        <a:spcAft>
          <a:spcPct val="0"/>
        </a:spcAft>
        <a:defRPr sz="2800">
          <a:solidFill>
            <a:schemeClr val="bg1"/>
          </a:solidFill>
          <a:latin typeface="Calibri" pitchFamily="34" charset="0"/>
        </a:defRPr>
      </a:lvl3pPr>
      <a:lvl4pPr algn="l" rtl="0" eaLnBrk="1" fontAlgn="base" hangingPunct="1">
        <a:spcBef>
          <a:spcPct val="0"/>
        </a:spcBef>
        <a:spcAft>
          <a:spcPct val="0"/>
        </a:spcAft>
        <a:defRPr sz="2800">
          <a:solidFill>
            <a:schemeClr val="bg1"/>
          </a:solidFill>
          <a:latin typeface="Calibri" pitchFamily="34" charset="0"/>
        </a:defRPr>
      </a:lvl4pPr>
      <a:lvl5pPr algn="l" rtl="0" eaLnBrk="1" fontAlgn="base" hangingPunct="1">
        <a:spcBef>
          <a:spcPct val="0"/>
        </a:spcBef>
        <a:spcAft>
          <a:spcPct val="0"/>
        </a:spcAft>
        <a:defRPr sz="2800">
          <a:solidFill>
            <a:schemeClr val="bg1"/>
          </a:solidFill>
          <a:latin typeface="Calibri" pitchFamily="34" charset="0"/>
        </a:defRPr>
      </a:lvl5pPr>
      <a:lvl6pPr marL="457056" algn="l" rtl="0" eaLnBrk="1" fontAlgn="base" hangingPunct="1">
        <a:spcBef>
          <a:spcPct val="0"/>
        </a:spcBef>
        <a:spcAft>
          <a:spcPct val="0"/>
        </a:spcAft>
        <a:defRPr sz="2800">
          <a:solidFill>
            <a:schemeClr val="bg1"/>
          </a:solidFill>
          <a:latin typeface="Calibri" pitchFamily="34" charset="0"/>
        </a:defRPr>
      </a:lvl6pPr>
      <a:lvl7pPr marL="914109" algn="l" rtl="0" eaLnBrk="1" fontAlgn="base" hangingPunct="1">
        <a:spcBef>
          <a:spcPct val="0"/>
        </a:spcBef>
        <a:spcAft>
          <a:spcPct val="0"/>
        </a:spcAft>
        <a:defRPr sz="2800">
          <a:solidFill>
            <a:schemeClr val="bg1"/>
          </a:solidFill>
          <a:latin typeface="Calibri" pitchFamily="34" charset="0"/>
        </a:defRPr>
      </a:lvl7pPr>
      <a:lvl8pPr marL="1371165" algn="l" rtl="0" eaLnBrk="1" fontAlgn="base" hangingPunct="1">
        <a:spcBef>
          <a:spcPct val="0"/>
        </a:spcBef>
        <a:spcAft>
          <a:spcPct val="0"/>
        </a:spcAft>
        <a:defRPr sz="2800">
          <a:solidFill>
            <a:schemeClr val="bg1"/>
          </a:solidFill>
          <a:latin typeface="Calibri" pitchFamily="34" charset="0"/>
        </a:defRPr>
      </a:lvl8pPr>
      <a:lvl9pPr marL="1828218" algn="l" rtl="0" eaLnBrk="1" fontAlgn="base" hangingPunct="1">
        <a:spcBef>
          <a:spcPct val="0"/>
        </a:spcBef>
        <a:spcAft>
          <a:spcPct val="0"/>
        </a:spcAft>
        <a:defRPr sz="2800">
          <a:solidFill>
            <a:schemeClr val="bg1"/>
          </a:solidFill>
          <a:latin typeface="Calibri" pitchFamily="34" charset="0"/>
        </a:defRPr>
      </a:lvl9pPr>
    </p:titleStyle>
    <p:bodyStyle>
      <a:lvl1pPr marL="342791" indent="-342791" algn="l" rtl="0" eaLnBrk="1" fontAlgn="base" hangingPunct="1">
        <a:spcBef>
          <a:spcPct val="20000"/>
        </a:spcBef>
        <a:spcAft>
          <a:spcPct val="0"/>
        </a:spcAft>
        <a:buFont typeface="Arial" charset="0"/>
        <a:buChar char="•"/>
        <a:defRPr b="1" kern="1200">
          <a:solidFill>
            <a:schemeClr val="tx1"/>
          </a:solidFill>
          <a:latin typeface="+mn-lt"/>
          <a:ea typeface="+mn-ea"/>
          <a:cs typeface="+mn-cs"/>
        </a:defRPr>
      </a:lvl1pPr>
      <a:lvl2pPr marL="742714" indent="-285660" algn="l" rtl="0" eaLnBrk="1" fontAlgn="base" hangingPunct="1">
        <a:spcBef>
          <a:spcPct val="20000"/>
        </a:spcBef>
        <a:spcAft>
          <a:spcPct val="0"/>
        </a:spcAft>
        <a:buFont typeface="Arial" charset="0"/>
        <a:buChar char="–"/>
        <a:defRPr kern="1200">
          <a:solidFill>
            <a:schemeClr val="tx1"/>
          </a:solidFill>
          <a:latin typeface="+mn-lt"/>
          <a:ea typeface="+mn-ea"/>
          <a:cs typeface="+mn-cs"/>
        </a:defRPr>
      </a:lvl2pPr>
      <a:lvl3pPr marL="1142636" indent="-228527" algn="l"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9691" indent="-228527" algn="l" rtl="0" eaLnBrk="1" fontAlgn="base" hangingPunct="1">
        <a:spcBef>
          <a:spcPct val="20000"/>
        </a:spcBef>
        <a:spcAft>
          <a:spcPct val="0"/>
        </a:spcAft>
        <a:buFont typeface="Arial" charset="0"/>
        <a:buChar char="–"/>
        <a:defRPr kern="1200">
          <a:solidFill>
            <a:schemeClr val="tx1"/>
          </a:solidFill>
          <a:latin typeface="+mn-lt"/>
          <a:ea typeface="+mn-ea"/>
          <a:cs typeface="+mn-cs"/>
        </a:defRPr>
      </a:lvl4pPr>
      <a:lvl5pPr marL="2056746" indent="-228527" algn="l" rtl="0" eaLnBrk="1" fontAlgn="base" hangingPunct="1">
        <a:spcBef>
          <a:spcPct val="20000"/>
        </a:spcBef>
        <a:spcAft>
          <a:spcPct val="0"/>
        </a:spcAft>
        <a:buFont typeface="Arial" charset="0"/>
        <a:buChar char="»"/>
        <a:defRPr kern="1200">
          <a:solidFill>
            <a:schemeClr val="tx1"/>
          </a:solidFill>
          <a:latin typeface="+mn-lt"/>
          <a:ea typeface="+mn-ea"/>
          <a:cs typeface="+mn-cs"/>
        </a:defRPr>
      </a:lvl5pPr>
      <a:lvl6pPr marL="2513800" indent="-228527" algn="l" defTabSz="91410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855" indent="-228527" algn="l" defTabSz="91410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10" indent="-228527" algn="l" defTabSz="91410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964" indent="-228527" algn="l" defTabSz="91410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09" rtl="0" eaLnBrk="1" latinLnBrk="0" hangingPunct="1">
        <a:defRPr sz="1800" kern="1200">
          <a:solidFill>
            <a:schemeClr val="tx1"/>
          </a:solidFill>
          <a:latin typeface="+mn-lt"/>
          <a:ea typeface="+mn-ea"/>
          <a:cs typeface="+mn-cs"/>
        </a:defRPr>
      </a:lvl1pPr>
      <a:lvl2pPr marL="457056" algn="l" defTabSz="914109" rtl="0" eaLnBrk="1" latinLnBrk="0" hangingPunct="1">
        <a:defRPr sz="1800" kern="1200">
          <a:solidFill>
            <a:schemeClr val="tx1"/>
          </a:solidFill>
          <a:latin typeface="+mn-lt"/>
          <a:ea typeface="+mn-ea"/>
          <a:cs typeface="+mn-cs"/>
        </a:defRPr>
      </a:lvl2pPr>
      <a:lvl3pPr marL="914109" algn="l" defTabSz="914109" rtl="0" eaLnBrk="1" latinLnBrk="0" hangingPunct="1">
        <a:defRPr sz="1800" kern="1200">
          <a:solidFill>
            <a:schemeClr val="tx1"/>
          </a:solidFill>
          <a:latin typeface="+mn-lt"/>
          <a:ea typeface="+mn-ea"/>
          <a:cs typeface="+mn-cs"/>
        </a:defRPr>
      </a:lvl3pPr>
      <a:lvl4pPr marL="1371165" algn="l" defTabSz="914109" rtl="0" eaLnBrk="1" latinLnBrk="0" hangingPunct="1">
        <a:defRPr sz="1800" kern="1200">
          <a:solidFill>
            <a:schemeClr val="tx1"/>
          </a:solidFill>
          <a:latin typeface="+mn-lt"/>
          <a:ea typeface="+mn-ea"/>
          <a:cs typeface="+mn-cs"/>
        </a:defRPr>
      </a:lvl4pPr>
      <a:lvl5pPr marL="1828218" algn="l" defTabSz="914109" rtl="0" eaLnBrk="1" latinLnBrk="0" hangingPunct="1">
        <a:defRPr sz="1800" kern="1200">
          <a:solidFill>
            <a:schemeClr val="tx1"/>
          </a:solidFill>
          <a:latin typeface="+mn-lt"/>
          <a:ea typeface="+mn-ea"/>
          <a:cs typeface="+mn-cs"/>
        </a:defRPr>
      </a:lvl5pPr>
      <a:lvl6pPr marL="2285274" algn="l" defTabSz="914109" rtl="0" eaLnBrk="1" latinLnBrk="0" hangingPunct="1">
        <a:defRPr sz="1800" kern="1200">
          <a:solidFill>
            <a:schemeClr val="tx1"/>
          </a:solidFill>
          <a:latin typeface="+mn-lt"/>
          <a:ea typeface="+mn-ea"/>
          <a:cs typeface="+mn-cs"/>
        </a:defRPr>
      </a:lvl6pPr>
      <a:lvl7pPr marL="2742328" algn="l" defTabSz="914109" rtl="0" eaLnBrk="1" latinLnBrk="0" hangingPunct="1">
        <a:defRPr sz="1800" kern="1200">
          <a:solidFill>
            <a:schemeClr val="tx1"/>
          </a:solidFill>
          <a:latin typeface="+mn-lt"/>
          <a:ea typeface="+mn-ea"/>
          <a:cs typeface="+mn-cs"/>
        </a:defRPr>
      </a:lvl7pPr>
      <a:lvl8pPr marL="3199383" algn="l" defTabSz="914109" rtl="0" eaLnBrk="1" latinLnBrk="0" hangingPunct="1">
        <a:defRPr sz="1800" kern="1200">
          <a:solidFill>
            <a:schemeClr val="tx1"/>
          </a:solidFill>
          <a:latin typeface="+mn-lt"/>
          <a:ea typeface="+mn-ea"/>
          <a:cs typeface="+mn-cs"/>
        </a:defRPr>
      </a:lvl8pPr>
      <a:lvl9pPr marL="3656438" algn="l" defTabSz="91410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www.molst-ma.org/basic-informaton-about-molst-0"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hyperlink" Target="http://www.molst-ma.org/sites/molst-ma.org/files/DHCQ_560.pdf" TargetMode="External"/><Relationship Id="rId5" Type="http://schemas.openxmlformats.org/officeDocument/2006/relationships/hyperlink" Target="http://molst-ma.org/sites/molst-ma.org/files/MOLSTDemoRep.pdf" TargetMode="External"/><Relationship Id="rId4" Type="http://schemas.openxmlformats.org/officeDocument/2006/relationships/hyperlink" Target="http://www.molst-ma.org/about/molst-in-massachusetts/worcester-demonstration-project"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chart" Target="../charts/char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V</a:t>
            </a:r>
          </a:p>
        </p:txBody>
      </p:sp>
      <p:sp>
        <p:nvSpPr>
          <p:cNvPr id="3" name="Subtitle 2"/>
          <p:cNvSpPr>
            <a:spLocks noGrp="1"/>
          </p:cNvSpPr>
          <p:nvPr>
            <p:ph type="subTitle" idx="1"/>
          </p:nvPr>
        </p:nvSpPr>
        <p:spPr/>
        <p:txBody>
          <a:bodyPr>
            <a:noAutofit/>
          </a:bodyPr>
          <a:lstStyle/>
          <a:p>
            <a:r>
              <a:rPr lang="en-US" sz="2800" dirty="0">
                <a:solidFill>
                  <a:schemeClr val="tx1"/>
                </a:solidFill>
              </a:rPr>
              <a:t>Health Information Technology Council Meeting</a:t>
            </a:r>
          </a:p>
          <a:p>
            <a:endParaRPr lang="en-US" sz="2400" dirty="0">
              <a:solidFill>
                <a:schemeClr val="tx1"/>
              </a:solidFill>
            </a:endParaRPr>
          </a:p>
          <a:p>
            <a:r>
              <a:rPr lang="en-US" sz="2400" dirty="0">
                <a:solidFill>
                  <a:schemeClr val="tx1"/>
                </a:solidFill>
              </a:rPr>
              <a:t>August 3, 2020</a:t>
            </a:r>
          </a:p>
        </p:txBody>
      </p:sp>
      <p:sp>
        <p:nvSpPr>
          <p:cNvPr id="6" name="Slide Number Placeholder 5"/>
          <p:cNvSpPr>
            <a:spLocks noGrp="1"/>
          </p:cNvSpPr>
          <p:nvPr>
            <p:ph type="sldNum" sz="quarter" idx="11"/>
          </p:nvPr>
        </p:nvSpPr>
        <p:spPr/>
        <p:txBody>
          <a:bodyPr/>
          <a:lstStyle/>
          <a:p>
            <a:pPr>
              <a:defRPr/>
            </a:pPr>
            <a:fld id="{48D10188-EC4D-40C7-880F-CA7F1DBEE75A}" type="slidenum">
              <a:rPr lang="en-US" smtClean="0"/>
              <a:pPr>
                <a:defRPr/>
              </a:pPr>
              <a:t>1</a:t>
            </a:fld>
            <a:endParaRPr lang="en-US" dirty="0"/>
          </a:p>
        </p:txBody>
      </p:sp>
    </p:spTree>
    <p:extLst>
      <p:ext uri="{BB962C8B-B14F-4D97-AF65-F5344CB8AC3E}">
        <p14:creationId xmlns:p14="http://schemas.microsoft.com/office/powerpoint/2010/main" val="1508455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prstGeom prst="rect">
            <a:avLst/>
          </a:prstGeom>
        </p:spPr>
        <p:txBody>
          <a:bodyPr/>
          <a:lstStyle/>
          <a:p>
            <a:fld id="{3FB920DA-D5E0-4ABF-8AE6-20AC9E2BB91D}" type="slidenum">
              <a:rPr lang="en-US" smtClean="0"/>
              <a:t>10</a:t>
            </a:fld>
            <a:endParaRPr lang="en-US" dirty="0"/>
          </a:p>
        </p:txBody>
      </p:sp>
      <p:sp>
        <p:nvSpPr>
          <p:cNvPr id="2" name="Title 1">
            <a:extLst>
              <a:ext uri="{FF2B5EF4-FFF2-40B4-BE49-F238E27FC236}">
                <a16:creationId xmlns:a16="http://schemas.microsoft.com/office/drawing/2014/main" id="{CB9C8B68-C79C-4166-870F-7A645F37117F}"/>
              </a:ext>
            </a:extLst>
          </p:cNvPr>
          <p:cNvSpPr>
            <a:spLocks noGrp="1"/>
          </p:cNvSpPr>
          <p:nvPr>
            <p:ph type="title"/>
          </p:nvPr>
        </p:nvSpPr>
        <p:spPr/>
        <p:txBody>
          <a:bodyPr/>
          <a:lstStyle/>
          <a:p>
            <a:r>
              <a:rPr lang="en-US" dirty="0"/>
              <a:t>CCG: Business requirements</a:t>
            </a:r>
          </a:p>
        </p:txBody>
      </p:sp>
      <p:grpSp>
        <p:nvGrpSpPr>
          <p:cNvPr id="17" name="Group 16"/>
          <p:cNvGrpSpPr/>
          <p:nvPr/>
        </p:nvGrpSpPr>
        <p:grpSpPr>
          <a:xfrm>
            <a:off x="283396" y="1836680"/>
            <a:ext cx="8555804" cy="3211630"/>
            <a:chOff x="-989517" y="1940623"/>
            <a:chExt cx="10503474" cy="3758988"/>
          </a:xfrm>
        </p:grpSpPr>
        <p:sp>
          <p:nvSpPr>
            <p:cNvPr id="45" name="Rectangle 44">
              <a:extLst>
                <a:ext uri="{FF2B5EF4-FFF2-40B4-BE49-F238E27FC236}">
                  <a16:creationId xmlns:a16="http://schemas.microsoft.com/office/drawing/2014/main" id="{287665EE-7070-4663-9B75-2E519E8CD7F3}"/>
                </a:ext>
              </a:extLst>
            </p:cNvPr>
            <p:cNvSpPr/>
            <p:nvPr/>
          </p:nvSpPr>
          <p:spPr>
            <a:xfrm>
              <a:off x="-989517" y="2671008"/>
              <a:ext cx="3867184" cy="468301"/>
            </a:xfrm>
            <a:prstGeom prst="rect">
              <a:avLst/>
            </a:prstGeom>
          </p:spPr>
          <p:txBody>
            <a:bodyPr wrap="square">
              <a:spAutoFit/>
            </a:bodyPr>
            <a:lstStyle/>
            <a:p>
              <a:pPr algn="r"/>
              <a:r>
                <a:rPr lang="en-US" sz="2000" b="1" dirty="0">
                  <a:solidFill>
                    <a:schemeClr val="tx1">
                      <a:lumMod val="65000"/>
                      <a:lumOff val="35000"/>
                    </a:schemeClr>
                  </a:solidFill>
                  <a:latin typeface="Arial" panose="020B0604020202020204" pitchFamily="34" charset="0"/>
                  <a:cs typeface="Arial" panose="020B0604020202020204" pitchFamily="34" charset="0"/>
                </a:rPr>
                <a:t>   </a:t>
              </a:r>
              <a:r>
                <a:rPr lang="en-US" sz="2000" b="1" dirty="0">
                  <a:solidFill>
                    <a:schemeClr val="accent6">
                      <a:lumMod val="75000"/>
                    </a:schemeClr>
                  </a:solidFill>
                  <a:latin typeface="Arial" panose="020B0604020202020204" pitchFamily="34" charset="0"/>
                  <a:cs typeface="Arial" panose="020B0604020202020204" pitchFamily="34" charset="0"/>
                </a:rPr>
                <a:t>Enhance Functionality</a:t>
              </a:r>
            </a:p>
          </p:txBody>
        </p:sp>
        <p:grpSp>
          <p:nvGrpSpPr>
            <p:cNvPr id="16" name="Group 15"/>
            <p:cNvGrpSpPr/>
            <p:nvPr/>
          </p:nvGrpSpPr>
          <p:grpSpPr>
            <a:xfrm>
              <a:off x="2455462" y="1940623"/>
              <a:ext cx="7058495" cy="3758988"/>
              <a:chOff x="2455462" y="1940623"/>
              <a:chExt cx="7058495" cy="3758988"/>
            </a:xfrm>
          </p:grpSpPr>
          <p:grpSp>
            <p:nvGrpSpPr>
              <p:cNvPr id="20" name="Group 19">
                <a:extLst>
                  <a:ext uri="{FF2B5EF4-FFF2-40B4-BE49-F238E27FC236}">
                    <a16:creationId xmlns:a16="http://schemas.microsoft.com/office/drawing/2014/main" id="{39454058-31F6-4218-BD9E-598CB52D61DF}"/>
                  </a:ext>
                </a:extLst>
              </p:cNvPr>
              <p:cNvGrpSpPr/>
              <p:nvPr/>
            </p:nvGrpSpPr>
            <p:grpSpPr>
              <a:xfrm>
                <a:off x="2667001" y="1940623"/>
                <a:ext cx="3428999" cy="3240977"/>
                <a:chOff x="1863878" y="910069"/>
                <a:chExt cx="5287458" cy="5288098"/>
              </a:xfrm>
            </p:grpSpPr>
            <p:grpSp>
              <p:nvGrpSpPr>
                <p:cNvPr id="21" name="Group 20">
                  <a:extLst>
                    <a:ext uri="{FF2B5EF4-FFF2-40B4-BE49-F238E27FC236}">
                      <a16:creationId xmlns:a16="http://schemas.microsoft.com/office/drawing/2014/main" id="{A1BD6581-D6D2-44EF-BC47-204C4536BE43}"/>
                    </a:ext>
                  </a:extLst>
                </p:cNvPr>
                <p:cNvGrpSpPr/>
                <p:nvPr/>
              </p:nvGrpSpPr>
              <p:grpSpPr>
                <a:xfrm>
                  <a:off x="1863878" y="910069"/>
                  <a:ext cx="5287458" cy="5288098"/>
                  <a:chOff x="2754425" y="1614804"/>
                  <a:chExt cx="3621025" cy="3621464"/>
                </a:xfrm>
                <a:effectLst>
                  <a:outerShdw blurRad="50800" dist="38100" dir="5400000" algn="t" rotWithShape="0">
                    <a:prstClr val="black">
                      <a:alpha val="35000"/>
                    </a:prstClr>
                  </a:outerShdw>
                </a:effectLst>
                <a:scene3d>
                  <a:camera prst="perspectiveRelaxedModerately">
                    <a:rot lat="18600000" lon="0" rev="0"/>
                  </a:camera>
                  <a:lightRig rig="threePt" dir="t">
                    <a:rot lat="0" lon="0" rev="19200000"/>
                  </a:lightRig>
                </a:scene3d>
              </p:grpSpPr>
              <p:sp>
                <p:nvSpPr>
                  <p:cNvPr id="26" name="Oval 5">
                    <a:extLst>
                      <a:ext uri="{FF2B5EF4-FFF2-40B4-BE49-F238E27FC236}">
                        <a16:creationId xmlns:a16="http://schemas.microsoft.com/office/drawing/2014/main" id="{E763DD7D-93FF-4211-A0C7-E7A96CEEC6CA}"/>
                      </a:ext>
                    </a:extLst>
                  </p:cNvPr>
                  <p:cNvSpPr/>
                  <p:nvPr/>
                </p:nvSpPr>
                <p:spPr>
                  <a:xfrm>
                    <a:off x="2754425" y="1614804"/>
                    <a:ext cx="2055535" cy="2690342"/>
                  </a:xfrm>
                  <a:custGeom>
                    <a:avLst/>
                    <a:gdLst/>
                    <a:ahLst/>
                    <a:cxnLst/>
                    <a:rect l="l" t="t" r="r" b="b"/>
                    <a:pathLst>
                      <a:path w="2055535" h="2690342">
                        <a:moveTo>
                          <a:pt x="1810513" y="0"/>
                        </a:moveTo>
                        <a:lnTo>
                          <a:pt x="1810918" y="21"/>
                        </a:lnTo>
                        <a:lnTo>
                          <a:pt x="1812099" y="576361"/>
                        </a:lnTo>
                        <a:lnTo>
                          <a:pt x="2055535" y="717554"/>
                        </a:lnTo>
                        <a:lnTo>
                          <a:pt x="1812677" y="858412"/>
                        </a:lnTo>
                        <a:lnTo>
                          <a:pt x="1813744" y="1379032"/>
                        </a:lnTo>
                        <a:lnTo>
                          <a:pt x="1805728" y="1378224"/>
                        </a:lnTo>
                        <a:cubicBezTo>
                          <a:pt x="1570057" y="1378224"/>
                          <a:pt x="1379008" y="1569273"/>
                          <a:pt x="1379008" y="1804944"/>
                        </a:cubicBezTo>
                        <a:cubicBezTo>
                          <a:pt x="1379008" y="1884514"/>
                          <a:pt x="1400787" y="1958998"/>
                          <a:pt x="1440148" y="2021903"/>
                        </a:cubicBezTo>
                        <a:lnTo>
                          <a:pt x="987615" y="2271216"/>
                        </a:lnTo>
                        <a:lnTo>
                          <a:pt x="742010" y="2127740"/>
                        </a:lnTo>
                        <a:lnTo>
                          <a:pt x="739468" y="2407928"/>
                        </a:lnTo>
                        <a:lnTo>
                          <a:pt x="226854" y="2690342"/>
                        </a:lnTo>
                        <a:cubicBezTo>
                          <a:pt x="67624" y="2422789"/>
                          <a:pt x="0" y="2144357"/>
                          <a:pt x="0" y="1810514"/>
                        </a:cubicBezTo>
                        <a:cubicBezTo>
                          <a:pt x="0" y="810595"/>
                          <a:pt x="810595" y="0"/>
                          <a:pt x="1810513" y="0"/>
                        </a:cubicBezTo>
                        <a:close/>
                      </a:path>
                    </a:pathLst>
                  </a:custGeom>
                  <a:solidFill>
                    <a:srgbClr val="7199C9"/>
                  </a:solidFill>
                  <a:ln w="12700" cap="flat" cmpd="sng" algn="ctr">
                    <a:noFill/>
                    <a:prstDash val="solid"/>
                    <a:miter lim="800000"/>
                  </a:ln>
                  <a:effectLst/>
                  <a:sp3d extrusionH="381000">
                    <a:bevelT w="254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7" name="Oval 8">
                    <a:extLst>
                      <a:ext uri="{FF2B5EF4-FFF2-40B4-BE49-F238E27FC236}">
                        <a16:creationId xmlns:a16="http://schemas.microsoft.com/office/drawing/2014/main" id="{A4F89428-215C-4AD3-B9DF-16D9B3A32964}"/>
                      </a:ext>
                    </a:extLst>
                  </p:cNvPr>
                  <p:cNvSpPr/>
                  <p:nvPr/>
                </p:nvSpPr>
                <p:spPr>
                  <a:xfrm>
                    <a:off x="2976887" y="3625227"/>
                    <a:ext cx="3176150" cy="1611041"/>
                  </a:xfrm>
                  <a:custGeom>
                    <a:avLst/>
                    <a:gdLst/>
                    <a:ahLst/>
                    <a:cxnLst/>
                    <a:rect l="l" t="t" r="r" b="b"/>
                    <a:pathLst>
                      <a:path w="3176150" h="1611041">
                        <a:moveTo>
                          <a:pt x="1952054" y="0"/>
                        </a:moveTo>
                        <a:lnTo>
                          <a:pt x="2410339" y="249385"/>
                        </a:lnTo>
                        <a:lnTo>
                          <a:pt x="2414036" y="522572"/>
                        </a:lnTo>
                        <a:lnTo>
                          <a:pt x="2653096" y="381486"/>
                        </a:lnTo>
                        <a:lnTo>
                          <a:pt x="3176150" y="666117"/>
                        </a:lnTo>
                        <a:cubicBezTo>
                          <a:pt x="2866092" y="1214909"/>
                          <a:pt x="2260152" y="1611041"/>
                          <a:pt x="1584791" y="1611041"/>
                        </a:cubicBezTo>
                        <a:cubicBezTo>
                          <a:pt x="902293" y="1611041"/>
                          <a:pt x="307998" y="1233403"/>
                          <a:pt x="0" y="675381"/>
                        </a:cubicBezTo>
                        <a:lnTo>
                          <a:pt x="513783" y="393619"/>
                        </a:lnTo>
                        <a:lnTo>
                          <a:pt x="516286" y="117757"/>
                        </a:lnTo>
                        <a:lnTo>
                          <a:pt x="758643" y="259336"/>
                        </a:lnTo>
                        <a:lnTo>
                          <a:pt x="1213362" y="9964"/>
                        </a:lnTo>
                        <a:cubicBezTo>
                          <a:pt x="1285984" y="137003"/>
                          <a:pt x="1423105" y="221681"/>
                          <a:pt x="1580004" y="221681"/>
                        </a:cubicBezTo>
                        <a:cubicBezTo>
                          <a:pt x="1740970" y="221681"/>
                          <a:pt x="1881119" y="132556"/>
                          <a:pt x="1952054" y="0"/>
                        </a:cubicBezTo>
                        <a:close/>
                      </a:path>
                    </a:pathLst>
                  </a:custGeom>
                  <a:solidFill>
                    <a:srgbClr val="ED7D31">
                      <a:lumMod val="60000"/>
                      <a:lumOff val="40000"/>
                    </a:srgbClr>
                  </a:solidFill>
                  <a:ln w="12700" cap="flat" cmpd="sng" algn="ctr">
                    <a:noFill/>
                    <a:prstDash val="solid"/>
                    <a:miter lim="800000"/>
                  </a:ln>
                  <a:effectLst/>
                  <a:sp3d extrusionH="381000">
                    <a:bevelT w="254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8" name="Oval 11">
                    <a:extLst>
                      <a:ext uri="{FF2B5EF4-FFF2-40B4-BE49-F238E27FC236}">
                        <a16:creationId xmlns:a16="http://schemas.microsoft.com/office/drawing/2014/main" id="{29B61818-A86E-4440-8B0C-487CD04A9768}"/>
                      </a:ext>
                    </a:extLst>
                  </p:cNvPr>
                  <p:cNvSpPr/>
                  <p:nvPr/>
                </p:nvSpPr>
                <p:spPr>
                  <a:xfrm>
                    <a:off x="4565341" y="1614822"/>
                    <a:ext cx="1810109" cy="2678783"/>
                  </a:xfrm>
                  <a:custGeom>
                    <a:avLst/>
                    <a:gdLst/>
                    <a:ahLst/>
                    <a:cxnLst/>
                    <a:rect l="l" t="t" r="r" b="b"/>
                    <a:pathLst>
                      <a:path w="1810109" h="2678783">
                        <a:moveTo>
                          <a:pt x="0" y="0"/>
                        </a:moveTo>
                        <a:cubicBezTo>
                          <a:pt x="999733" y="199"/>
                          <a:pt x="1810109" y="810710"/>
                          <a:pt x="1810109" y="1810494"/>
                        </a:cubicBezTo>
                        <a:cubicBezTo>
                          <a:pt x="1810109" y="2125177"/>
                          <a:pt x="1729827" y="2421109"/>
                          <a:pt x="1588369" y="2678783"/>
                        </a:cubicBezTo>
                        <a:cubicBezTo>
                          <a:pt x="1414085" y="2579916"/>
                          <a:pt x="1241699" y="2484451"/>
                          <a:pt x="1069169" y="2390705"/>
                        </a:cubicBezTo>
                        <a:lnTo>
                          <a:pt x="828845" y="2532537"/>
                        </a:lnTo>
                        <a:lnTo>
                          <a:pt x="825128" y="2257874"/>
                        </a:lnTo>
                        <a:cubicBezTo>
                          <a:pt x="673223" y="2175771"/>
                          <a:pt x="520667" y="2094001"/>
                          <a:pt x="366237" y="2011119"/>
                        </a:cubicBezTo>
                        <a:cubicBezTo>
                          <a:pt x="402093" y="1950738"/>
                          <a:pt x="421533" y="1880102"/>
                          <a:pt x="421533" y="1804926"/>
                        </a:cubicBezTo>
                        <a:cubicBezTo>
                          <a:pt x="421533" y="1571208"/>
                          <a:pt x="233637" y="1381375"/>
                          <a:pt x="655" y="1378795"/>
                        </a:cubicBezTo>
                        <a:cubicBezTo>
                          <a:pt x="582" y="1206573"/>
                          <a:pt x="470" y="1032812"/>
                          <a:pt x="361" y="859207"/>
                        </a:cubicBezTo>
                        <a:lnTo>
                          <a:pt x="244620" y="717536"/>
                        </a:lnTo>
                        <a:lnTo>
                          <a:pt x="195" y="575769"/>
                        </a:lnTo>
                        <a:cubicBezTo>
                          <a:pt x="79" y="381685"/>
                          <a:pt x="0" y="188962"/>
                          <a:pt x="0" y="0"/>
                        </a:cubicBezTo>
                        <a:close/>
                      </a:path>
                    </a:pathLst>
                  </a:custGeom>
                  <a:solidFill>
                    <a:srgbClr val="7AB850"/>
                  </a:solidFill>
                  <a:ln w="12700" cap="flat" cmpd="sng" algn="ctr">
                    <a:noFill/>
                    <a:prstDash val="solid"/>
                    <a:miter lim="800000"/>
                  </a:ln>
                  <a:effectLst/>
                  <a:sp3d extrusionH="381000">
                    <a:bevelT w="254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22" name="Group 21">
                  <a:extLst>
                    <a:ext uri="{FF2B5EF4-FFF2-40B4-BE49-F238E27FC236}">
                      <a16:creationId xmlns:a16="http://schemas.microsoft.com/office/drawing/2014/main" id="{48E87400-0618-4345-A409-EBE536862B4F}"/>
                    </a:ext>
                  </a:extLst>
                </p:cNvPr>
                <p:cNvGrpSpPr/>
                <p:nvPr/>
              </p:nvGrpSpPr>
              <p:grpSpPr>
                <a:xfrm>
                  <a:off x="2751924" y="2776162"/>
                  <a:ext cx="3728297" cy="2397826"/>
                  <a:chOff x="2751924" y="2776162"/>
                  <a:chExt cx="3728297" cy="2397826"/>
                </a:xfrm>
              </p:grpSpPr>
              <p:sp>
                <p:nvSpPr>
                  <p:cNvPr id="23" name="TextBox 22">
                    <a:extLst>
                      <a:ext uri="{FF2B5EF4-FFF2-40B4-BE49-F238E27FC236}">
                        <a16:creationId xmlns:a16="http://schemas.microsoft.com/office/drawing/2014/main" id="{67A8E669-D2C5-41E8-BE79-DA2C2A6B4A30}"/>
                      </a:ext>
                    </a:extLst>
                  </p:cNvPr>
                  <p:cNvSpPr txBox="1"/>
                  <p:nvPr/>
                </p:nvSpPr>
                <p:spPr>
                  <a:xfrm>
                    <a:off x="5372775" y="2776162"/>
                    <a:ext cx="1107446" cy="83304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a:t>
                    </a:r>
                  </a:p>
                </p:txBody>
              </p:sp>
              <p:sp>
                <p:nvSpPr>
                  <p:cNvPr id="24" name="TextBox 23">
                    <a:extLst>
                      <a:ext uri="{FF2B5EF4-FFF2-40B4-BE49-F238E27FC236}">
                        <a16:creationId xmlns:a16="http://schemas.microsoft.com/office/drawing/2014/main" id="{206892EA-AF2E-42EA-80B0-5E1DA2E12AC1}"/>
                      </a:ext>
                    </a:extLst>
                  </p:cNvPr>
                  <p:cNvSpPr txBox="1"/>
                  <p:nvPr/>
                </p:nvSpPr>
                <p:spPr>
                  <a:xfrm>
                    <a:off x="2751924" y="2776162"/>
                    <a:ext cx="1107446" cy="83304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cs typeface="Arial" panose="020B0604020202020204" pitchFamily="34" charset="0"/>
                      </a:rPr>
                      <a:t>3</a:t>
                    </a:r>
                  </a:p>
                </p:txBody>
              </p:sp>
              <p:sp>
                <p:nvSpPr>
                  <p:cNvPr id="25" name="TextBox 24">
                    <a:extLst>
                      <a:ext uri="{FF2B5EF4-FFF2-40B4-BE49-F238E27FC236}">
                        <a16:creationId xmlns:a16="http://schemas.microsoft.com/office/drawing/2014/main" id="{FB40BAE6-D873-4D00-A36A-DCB4B79FF5AC}"/>
                      </a:ext>
                    </a:extLst>
                  </p:cNvPr>
                  <p:cNvSpPr txBox="1"/>
                  <p:nvPr/>
                </p:nvSpPr>
                <p:spPr>
                  <a:xfrm>
                    <a:off x="3972197" y="4340945"/>
                    <a:ext cx="1107446" cy="83304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cs typeface="Arial" panose="020B0604020202020204" pitchFamily="34" charset="0"/>
                      </a:rPr>
                      <a:t>2</a:t>
                    </a:r>
                  </a:p>
                </p:txBody>
              </p:sp>
            </p:grpSp>
          </p:grpSp>
          <p:sp>
            <p:nvSpPr>
              <p:cNvPr id="34" name="Rectangle 33">
                <a:extLst>
                  <a:ext uri="{FF2B5EF4-FFF2-40B4-BE49-F238E27FC236}">
                    <a16:creationId xmlns:a16="http://schemas.microsoft.com/office/drawing/2014/main" id="{3A7171B9-726B-4F85-9CC0-614EAB225792}"/>
                  </a:ext>
                </a:extLst>
              </p:cNvPr>
              <p:cNvSpPr/>
              <p:nvPr/>
            </p:nvSpPr>
            <p:spPr>
              <a:xfrm>
                <a:off x="5943704" y="2671008"/>
                <a:ext cx="3570253" cy="468301"/>
              </a:xfrm>
              <a:prstGeom prst="rect">
                <a:avLst/>
              </a:prstGeom>
            </p:spPr>
            <p:txBody>
              <a:bodyPr wrap="square">
                <a:spAutoFit/>
              </a:bodyPr>
              <a:lstStyle/>
              <a:p>
                <a:r>
                  <a:rPr lang="en-US" sz="2000" b="1" dirty="0">
                    <a:solidFill>
                      <a:schemeClr val="accent6">
                        <a:lumMod val="75000"/>
                      </a:schemeClr>
                    </a:solidFill>
                    <a:latin typeface="Arial" panose="020B0604020202020204" pitchFamily="34" charset="0"/>
                    <a:cs typeface="Arial" panose="020B0604020202020204" pitchFamily="34" charset="0"/>
                  </a:rPr>
                  <a:t>Migrate to AWS</a:t>
                </a:r>
                <a:endParaRPr lang="en-US" sz="2000" dirty="0">
                  <a:solidFill>
                    <a:schemeClr val="tx1">
                      <a:lumMod val="65000"/>
                      <a:lumOff val="35000"/>
                    </a:schemeClr>
                  </a:solidFill>
                  <a:latin typeface="Arial" panose="020B0604020202020204" pitchFamily="34" charset="0"/>
                  <a:ea typeface="Adobe Fan Heiti Std B" pitchFamily="34" charset="-128"/>
                  <a:cs typeface="Arial" panose="020B0604020202020204" pitchFamily="34" charset="0"/>
                </a:endParaRPr>
              </a:p>
            </p:txBody>
          </p:sp>
          <p:sp>
            <p:nvSpPr>
              <p:cNvPr id="51" name="Rectangle 50">
                <a:extLst>
                  <a:ext uri="{FF2B5EF4-FFF2-40B4-BE49-F238E27FC236}">
                    <a16:creationId xmlns:a16="http://schemas.microsoft.com/office/drawing/2014/main" id="{0D3CDF19-2F85-48AA-8BA0-6A90C4B85D4E}"/>
                  </a:ext>
                </a:extLst>
              </p:cNvPr>
              <p:cNvSpPr/>
              <p:nvPr/>
            </p:nvSpPr>
            <p:spPr>
              <a:xfrm>
                <a:off x="2455462" y="5231310"/>
                <a:ext cx="3858563" cy="468301"/>
              </a:xfrm>
              <a:prstGeom prst="rect">
                <a:avLst/>
              </a:prstGeom>
            </p:spPr>
            <p:txBody>
              <a:bodyPr wrap="none">
                <a:spAutoFit/>
              </a:bodyPr>
              <a:lstStyle/>
              <a:p>
                <a:pPr algn="r"/>
                <a:r>
                  <a:rPr lang="en-US" sz="2000" b="1" dirty="0">
                    <a:solidFill>
                      <a:schemeClr val="accent6">
                        <a:lumMod val="75000"/>
                      </a:schemeClr>
                    </a:solidFill>
                    <a:latin typeface="Arial" panose="020B0604020202020204" pitchFamily="34" charset="0"/>
                    <a:cs typeface="Arial" panose="020B0604020202020204" pitchFamily="34" charset="0"/>
                  </a:rPr>
                  <a:t>  Consolidate CG Nodes</a:t>
                </a:r>
                <a:r>
                  <a:rPr lang="en-US" sz="2000" dirty="0">
                    <a:solidFill>
                      <a:schemeClr val="tx1">
                        <a:lumMod val="65000"/>
                        <a:lumOff val="35000"/>
                      </a:schemeClr>
                    </a:solidFill>
                    <a:latin typeface="Arial" panose="020B0604020202020204" pitchFamily="34" charset="0"/>
                    <a:ea typeface="Adobe Fan Heiti Std B" pitchFamily="34" charset="-128"/>
                    <a:cs typeface="Arial" panose="020B0604020202020204" pitchFamily="34" charset="0"/>
                  </a:rPr>
                  <a:t> </a:t>
                </a:r>
              </a:p>
            </p:txBody>
          </p:sp>
        </p:grpSp>
      </p:grpSp>
      <p:cxnSp>
        <p:nvCxnSpPr>
          <p:cNvPr id="19" name="Straight Connector 18"/>
          <p:cNvCxnSpPr/>
          <p:nvPr/>
        </p:nvCxnSpPr>
        <p:spPr>
          <a:xfrm>
            <a:off x="312432" y="5715000"/>
            <a:ext cx="8463080" cy="0"/>
          </a:xfrm>
          <a:prstGeom prst="line">
            <a:avLst/>
          </a:prstGeom>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A2D89649-38EC-402A-8609-C3A44D05430F}"/>
              </a:ext>
            </a:extLst>
          </p:cNvPr>
          <p:cNvSpPr/>
          <p:nvPr/>
        </p:nvSpPr>
        <p:spPr>
          <a:xfrm>
            <a:off x="692471" y="1231900"/>
            <a:ext cx="7340600" cy="523220"/>
          </a:xfrm>
          <a:prstGeom prst="rect">
            <a:avLst/>
          </a:prstGeom>
        </p:spPr>
        <p:txBody>
          <a:bodyPr wrap="square">
            <a:spAutoFit/>
          </a:bodyPr>
          <a:lstStyle/>
          <a:p>
            <a:r>
              <a:rPr lang="en-US" sz="2800" b="1" dirty="0">
                <a:solidFill>
                  <a:schemeClr val="accent6">
                    <a:lumMod val="75000"/>
                  </a:schemeClr>
                </a:solidFill>
                <a:latin typeface="Arial" panose="020B0604020202020204" pitchFamily="34" charset="0"/>
                <a:cs typeface="Arial" panose="020B0604020202020204" pitchFamily="34" charset="0"/>
              </a:rPr>
              <a:t>Program Business Requirements</a:t>
            </a:r>
          </a:p>
        </p:txBody>
      </p:sp>
    </p:spTree>
    <p:extLst>
      <p:ext uri="{BB962C8B-B14F-4D97-AF65-F5344CB8AC3E}">
        <p14:creationId xmlns:p14="http://schemas.microsoft.com/office/powerpoint/2010/main" val="49869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prstGeom prst="rect">
            <a:avLst/>
          </a:prstGeom>
        </p:spPr>
        <p:txBody>
          <a:bodyPr/>
          <a:lstStyle/>
          <a:p>
            <a:fld id="{3FB920DA-D5E0-4ABF-8AE6-20AC9E2BB91D}" type="slidenum">
              <a:rPr lang="en-US" smtClean="0"/>
              <a:pPr/>
              <a:t>11</a:t>
            </a:fld>
            <a:endParaRPr lang="en-US" dirty="0"/>
          </a:p>
        </p:txBody>
      </p:sp>
      <p:sp>
        <p:nvSpPr>
          <p:cNvPr id="2" name="Title 1">
            <a:extLst>
              <a:ext uri="{FF2B5EF4-FFF2-40B4-BE49-F238E27FC236}">
                <a16:creationId xmlns:a16="http://schemas.microsoft.com/office/drawing/2014/main" id="{A69DC6E7-1234-45FB-A679-551AF88DC656}"/>
              </a:ext>
            </a:extLst>
          </p:cNvPr>
          <p:cNvSpPr>
            <a:spLocks noGrp="1"/>
          </p:cNvSpPr>
          <p:nvPr>
            <p:ph type="title"/>
          </p:nvPr>
        </p:nvSpPr>
        <p:spPr/>
        <p:txBody>
          <a:bodyPr/>
          <a:lstStyle/>
          <a:p>
            <a:r>
              <a:rPr lang="en-US" dirty="0"/>
              <a:t>CCG: Migrating to AWS</a:t>
            </a:r>
          </a:p>
        </p:txBody>
      </p:sp>
      <p:sp>
        <p:nvSpPr>
          <p:cNvPr id="28" name="Rectangle 27">
            <a:extLst>
              <a:ext uri="{FF2B5EF4-FFF2-40B4-BE49-F238E27FC236}">
                <a16:creationId xmlns:a16="http://schemas.microsoft.com/office/drawing/2014/main" id="{52D08FEC-6458-4FF8-AD13-39955E47052D}"/>
              </a:ext>
            </a:extLst>
          </p:cNvPr>
          <p:cNvSpPr/>
          <p:nvPr/>
        </p:nvSpPr>
        <p:spPr>
          <a:xfrm>
            <a:off x="3420719" y="1244798"/>
            <a:ext cx="5345260" cy="4832092"/>
          </a:xfrm>
          <a:prstGeom prst="rect">
            <a:avLst/>
          </a:prstGeom>
        </p:spPr>
        <p:txBody>
          <a:bodyPr wrap="square">
            <a:spAutoFit/>
          </a:bodyPr>
          <a:lstStyle/>
          <a:p>
            <a:pPr marL="342900" indent="-342900">
              <a:buFont typeface="Wingdings" panose="05000000000000000000" pitchFamily="2" charset="2"/>
              <a:buChar char="q"/>
            </a:pPr>
            <a:r>
              <a:rPr lang="en-US" sz="1600" b="1" dirty="0">
                <a:solidFill>
                  <a:srgbClr val="9BBB59">
                    <a:lumMod val="75000"/>
                  </a:srgbClr>
                </a:solidFill>
                <a:latin typeface="Arial" panose="020B0604020202020204" pitchFamily="34" charset="0"/>
                <a:cs typeface="Arial" panose="020B0604020202020204" pitchFamily="34" charset="0"/>
              </a:rPr>
              <a:t>Design Features</a:t>
            </a:r>
          </a:p>
          <a:p>
            <a:pPr marL="800100" lvl="1" indent="-342900">
              <a:buFont typeface="Wingdings" panose="05000000000000000000" pitchFamily="2" charset="2"/>
              <a:buChar char="v"/>
            </a:pPr>
            <a:r>
              <a:rPr lang="en-US" sz="1400" dirty="0">
                <a:solidFill>
                  <a:srgbClr val="4F81BD">
                    <a:lumMod val="75000"/>
                  </a:srgbClr>
                </a:solidFill>
                <a:latin typeface="Arial" panose="020B0604020202020204" pitchFamily="34" charset="0"/>
                <a:cs typeface="Arial" panose="020B0604020202020204" pitchFamily="34" charset="0"/>
              </a:rPr>
              <a:t>Develop, test, and deploy Consolidated CCG in AWS</a:t>
            </a:r>
          </a:p>
          <a:p>
            <a:pPr marL="800100" lvl="1" indent="-342900">
              <a:buFont typeface="Wingdings" panose="05000000000000000000" pitchFamily="2" charset="2"/>
              <a:buChar char="v"/>
            </a:pPr>
            <a:r>
              <a:rPr lang="en-US" sz="1400" dirty="0">
                <a:solidFill>
                  <a:srgbClr val="4F81BD">
                    <a:lumMod val="75000"/>
                  </a:srgbClr>
                </a:solidFill>
                <a:latin typeface="Arial" panose="020B0604020202020204" pitchFamily="34" charset="0"/>
                <a:cs typeface="Arial" panose="020B0604020202020204" pitchFamily="34" charset="0"/>
              </a:rPr>
              <a:t>Establish EOHHS support, maintenance, and release management procedures for AWS</a:t>
            </a:r>
          </a:p>
          <a:p>
            <a:pPr marL="800100" lvl="1" indent="-342900">
              <a:buFont typeface="Wingdings" panose="05000000000000000000" pitchFamily="2" charset="2"/>
              <a:buChar char="v"/>
            </a:pPr>
            <a:r>
              <a:rPr lang="en-US" sz="1400" dirty="0">
                <a:solidFill>
                  <a:srgbClr val="4F81BD">
                    <a:lumMod val="75000"/>
                  </a:srgbClr>
                </a:solidFill>
                <a:latin typeface="Arial" panose="020B0604020202020204" pitchFamily="34" charset="0"/>
                <a:cs typeface="Arial" panose="020B0604020202020204" pitchFamily="34" charset="0"/>
              </a:rPr>
              <a:t>Eliminate need for LW VG4 environments for current </a:t>
            </a:r>
            <a:br>
              <a:rPr lang="en-US" sz="1400" dirty="0">
                <a:solidFill>
                  <a:srgbClr val="4F81BD">
                    <a:lumMod val="75000"/>
                  </a:srgbClr>
                </a:solidFill>
                <a:latin typeface="Arial" panose="020B0604020202020204" pitchFamily="34" charset="0"/>
                <a:cs typeface="Arial" panose="020B0604020202020204" pitchFamily="34" charset="0"/>
              </a:rPr>
            </a:br>
            <a:r>
              <a:rPr lang="en-US" sz="1400" dirty="0">
                <a:solidFill>
                  <a:srgbClr val="4F81BD">
                    <a:lumMod val="75000"/>
                  </a:srgbClr>
                </a:solidFill>
                <a:latin typeface="Arial" panose="020B0604020202020204" pitchFamily="34" charset="0"/>
                <a:cs typeface="Arial" panose="020B0604020202020204" pitchFamily="34" charset="0"/>
              </a:rPr>
              <a:t>CG nodes</a:t>
            </a:r>
          </a:p>
          <a:p>
            <a:pPr marL="800100" lvl="1" indent="-342900">
              <a:buFont typeface="Wingdings" panose="05000000000000000000" pitchFamily="2" charset="2"/>
              <a:buChar char="q"/>
            </a:pPr>
            <a:endParaRPr lang="en-US" sz="1200" b="1" dirty="0">
              <a:solidFill>
                <a:srgbClr val="4F81BD">
                  <a:lumMod val="75000"/>
                </a:srgbClr>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r>
              <a:rPr lang="en-US" sz="1600" b="1" dirty="0">
                <a:solidFill>
                  <a:srgbClr val="9BBB59">
                    <a:lumMod val="75000"/>
                  </a:srgbClr>
                </a:solidFill>
                <a:latin typeface="Arial" panose="020B0604020202020204" pitchFamily="34" charset="0"/>
                <a:cs typeface="Arial" panose="020B0604020202020204" pitchFamily="34" charset="0"/>
              </a:rPr>
              <a:t>Benefits</a:t>
            </a:r>
          </a:p>
          <a:p>
            <a:pPr marL="800100" lvl="1" indent="-342900">
              <a:buFont typeface="Wingdings" panose="05000000000000000000" pitchFamily="2" charset="2"/>
              <a:buChar char="v"/>
            </a:pPr>
            <a:r>
              <a:rPr lang="en-US" sz="1400" dirty="0">
                <a:solidFill>
                  <a:srgbClr val="4F81BD">
                    <a:lumMod val="75000"/>
                  </a:srgbClr>
                </a:solidFill>
                <a:latin typeface="Arial" panose="020B0604020202020204" pitchFamily="34" charset="0"/>
                <a:cs typeface="Arial" panose="020B0604020202020204" pitchFamily="34" charset="0"/>
              </a:rPr>
              <a:t>Reduces infrastructure overhead &amp; cost</a:t>
            </a:r>
          </a:p>
          <a:p>
            <a:pPr marL="800100" lvl="1" indent="-342900">
              <a:buFont typeface="Wingdings" panose="05000000000000000000" pitchFamily="2" charset="2"/>
              <a:buChar char="v"/>
            </a:pPr>
            <a:r>
              <a:rPr lang="en-US" sz="1400" dirty="0">
                <a:solidFill>
                  <a:srgbClr val="4F81BD">
                    <a:lumMod val="75000"/>
                  </a:srgbClr>
                </a:solidFill>
                <a:latin typeface="Arial" panose="020B0604020202020204" pitchFamily="34" charset="0"/>
                <a:cs typeface="Arial" panose="020B0604020202020204" pitchFamily="34" charset="0"/>
              </a:rPr>
              <a:t>Creates easily scalable infrastructure </a:t>
            </a:r>
          </a:p>
          <a:p>
            <a:pPr marL="800100" lvl="1" indent="-342900">
              <a:buFont typeface="Wingdings" panose="05000000000000000000" pitchFamily="2" charset="2"/>
              <a:buChar char="v"/>
            </a:pPr>
            <a:r>
              <a:rPr lang="en-US" sz="1400" dirty="0">
                <a:solidFill>
                  <a:srgbClr val="4F81BD">
                    <a:lumMod val="75000"/>
                  </a:srgbClr>
                </a:solidFill>
                <a:latin typeface="Arial" panose="020B0604020202020204" pitchFamily="34" charset="0"/>
                <a:cs typeface="Arial" panose="020B0604020202020204" pitchFamily="34" charset="0"/>
              </a:rPr>
              <a:t>Easy to manage</a:t>
            </a:r>
          </a:p>
          <a:p>
            <a:pPr marL="800100" lvl="1" indent="-342900">
              <a:buFont typeface="Wingdings" panose="05000000000000000000" pitchFamily="2" charset="2"/>
              <a:buChar char="v"/>
            </a:pPr>
            <a:r>
              <a:rPr lang="en-US" sz="1400" dirty="0">
                <a:solidFill>
                  <a:srgbClr val="4F81BD">
                    <a:lumMod val="75000"/>
                  </a:srgbClr>
                </a:solidFill>
                <a:latin typeface="Arial" panose="020B0604020202020204" pitchFamily="34" charset="0"/>
                <a:cs typeface="Arial" panose="020B0604020202020204" pitchFamily="34" charset="0"/>
              </a:rPr>
              <a:t>Reduces or eliminates downtime</a:t>
            </a:r>
          </a:p>
          <a:p>
            <a:pPr marL="800100" lvl="1" indent="-342900">
              <a:buFont typeface="Wingdings" panose="05000000000000000000" pitchFamily="2" charset="2"/>
              <a:buChar char="v"/>
            </a:pPr>
            <a:r>
              <a:rPr lang="en-US" sz="1400" dirty="0">
                <a:solidFill>
                  <a:srgbClr val="4F81BD">
                    <a:lumMod val="75000"/>
                  </a:srgbClr>
                </a:solidFill>
                <a:latin typeface="Arial" panose="020B0604020202020204" pitchFamily="34" charset="0"/>
                <a:cs typeface="Arial" panose="020B0604020202020204" pitchFamily="34" charset="0"/>
              </a:rPr>
              <a:t>Supports EOHHS IT enterprise-wide move towards AWS</a:t>
            </a:r>
          </a:p>
          <a:p>
            <a:pPr marL="800100" lvl="1" indent="-342900">
              <a:buFont typeface="Wingdings" panose="05000000000000000000" pitchFamily="2" charset="2"/>
              <a:buChar char="q"/>
            </a:pPr>
            <a:endParaRPr lang="en-US" sz="1200" b="1" dirty="0">
              <a:solidFill>
                <a:srgbClr val="4F81BD">
                  <a:lumMod val="75000"/>
                </a:srgbClr>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r>
              <a:rPr lang="en-US" sz="1600" b="1" dirty="0">
                <a:solidFill>
                  <a:srgbClr val="9BBB59">
                    <a:lumMod val="75000"/>
                  </a:srgbClr>
                </a:solidFill>
                <a:latin typeface="Arial" panose="020B0604020202020204" pitchFamily="34" charset="0"/>
                <a:cs typeface="Arial" panose="020B0604020202020204" pitchFamily="34" charset="0"/>
              </a:rPr>
              <a:t>Risks</a:t>
            </a:r>
          </a:p>
          <a:p>
            <a:pPr marL="800100" lvl="1" indent="-342900">
              <a:buFont typeface="Wingdings" panose="05000000000000000000" pitchFamily="2" charset="2"/>
              <a:buChar char="v"/>
            </a:pPr>
            <a:r>
              <a:rPr lang="en-US" sz="1400" dirty="0">
                <a:solidFill>
                  <a:srgbClr val="4F81BD">
                    <a:lumMod val="75000"/>
                  </a:srgbClr>
                </a:solidFill>
                <a:latin typeface="Arial" panose="020B0604020202020204" pitchFamily="34" charset="0"/>
                <a:cs typeface="Arial" panose="020B0604020202020204" pitchFamily="34" charset="0"/>
              </a:rPr>
              <a:t>Learning curve</a:t>
            </a:r>
          </a:p>
          <a:p>
            <a:pPr marL="800100" lvl="1" indent="-342900">
              <a:buFont typeface="Wingdings" panose="05000000000000000000" pitchFamily="2" charset="2"/>
              <a:buChar char="v"/>
            </a:pPr>
            <a:r>
              <a:rPr lang="en-US" sz="1400" dirty="0">
                <a:solidFill>
                  <a:srgbClr val="4F81BD">
                    <a:lumMod val="75000"/>
                  </a:srgbClr>
                </a:solidFill>
                <a:latin typeface="Arial" panose="020B0604020202020204" pitchFamily="34" charset="0"/>
                <a:cs typeface="Arial" panose="020B0604020202020204" pitchFamily="34" charset="0"/>
              </a:rPr>
              <a:t>Architecture adjustments for optimized returns</a:t>
            </a:r>
          </a:p>
          <a:p>
            <a:pPr marL="800100" lvl="1" indent="-342900">
              <a:buFont typeface="Wingdings" panose="05000000000000000000" pitchFamily="2" charset="2"/>
              <a:buChar char="v"/>
            </a:pPr>
            <a:r>
              <a:rPr lang="en-US" sz="1400" dirty="0">
                <a:solidFill>
                  <a:srgbClr val="4F81BD">
                    <a:lumMod val="75000"/>
                  </a:srgbClr>
                </a:solidFill>
                <a:latin typeface="Arial" panose="020B0604020202020204" pitchFamily="34" charset="0"/>
                <a:cs typeface="Arial" panose="020B0604020202020204" pitchFamily="34" charset="0"/>
              </a:rPr>
              <a:t>Staffing impacts as new processes evolve for support, maintenance, and release management</a:t>
            </a:r>
          </a:p>
          <a:p>
            <a:pPr marL="800100" lvl="1" indent="-342900">
              <a:buFont typeface="Wingdings" panose="05000000000000000000" pitchFamily="2" charset="2"/>
              <a:buChar char="v"/>
            </a:pPr>
            <a:r>
              <a:rPr lang="en-US" sz="1400" dirty="0">
                <a:solidFill>
                  <a:srgbClr val="4F81BD">
                    <a:lumMod val="75000"/>
                  </a:srgbClr>
                </a:solidFill>
                <a:latin typeface="Arial" panose="020B0604020202020204" pitchFamily="34" charset="0"/>
                <a:cs typeface="Arial" panose="020B0604020202020204" pitchFamily="34" charset="0"/>
              </a:rPr>
              <a:t>Unknown dependencies on EOTSS team</a:t>
            </a:r>
          </a:p>
          <a:p>
            <a:endParaRPr lang="en-US" sz="1200" dirty="0">
              <a:solidFill>
                <a:srgbClr val="4F81BD">
                  <a:lumMod val="75000"/>
                </a:srgbClr>
              </a:solidFill>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AE2D5221-089C-4167-970A-9F5B8DB2ADB3}"/>
              </a:ext>
            </a:extLst>
          </p:cNvPr>
          <p:cNvGrpSpPr/>
          <p:nvPr/>
        </p:nvGrpSpPr>
        <p:grpSpPr>
          <a:xfrm>
            <a:off x="182880" y="1936196"/>
            <a:ext cx="3026664" cy="2985608"/>
            <a:chOff x="182880" y="2560320"/>
            <a:chExt cx="3026664" cy="2985608"/>
          </a:xfrm>
        </p:grpSpPr>
        <p:sp>
          <p:nvSpPr>
            <p:cNvPr id="24" name="Rectangle 23">
              <a:extLst>
                <a:ext uri="{FF2B5EF4-FFF2-40B4-BE49-F238E27FC236}">
                  <a16:creationId xmlns:a16="http://schemas.microsoft.com/office/drawing/2014/main" id="{52C54B0C-1EDF-4E3A-B408-CCAABFF8570E}"/>
                </a:ext>
              </a:extLst>
            </p:cNvPr>
            <p:cNvSpPr/>
            <p:nvPr/>
          </p:nvSpPr>
          <p:spPr>
            <a:xfrm>
              <a:off x="616302" y="2560320"/>
              <a:ext cx="2159950" cy="400110"/>
            </a:xfrm>
            <a:prstGeom prst="rect">
              <a:avLst/>
            </a:prstGeom>
          </p:spPr>
          <p:txBody>
            <a:bodyPr wrap="none">
              <a:spAutoFit/>
            </a:bodyPr>
            <a:lstStyle/>
            <a:p>
              <a:pPr algn="ctr"/>
              <a:r>
                <a:rPr lang="en-US" sz="1500" b="1" dirty="0">
                  <a:solidFill>
                    <a:srgbClr val="F79646">
                      <a:lumMod val="75000"/>
                    </a:srgbClr>
                  </a:solidFill>
                  <a:latin typeface="Arial" panose="020B0604020202020204" pitchFamily="34" charset="0"/>
                  <a:cs typeface="Arial" panose="020B0604020202020204" pitchFamily="34" charset="0"/>
                </a:rPr>
                <a:t>  </a:t>
              </a:r>
              <a:r>
                <a:rPr lang="en-US" sz="2000" b="1" dirty="0">
                  <a:solidFill>
                    <a:srgbClr val="F79646">
                      <a:lumMod val="75000"/>
                    </a:srgbClr>
                  </a:solidFill>
                  <a:latin typeface="Arial" panose="020B0604020202020204" pitchFamily="34" charset="0"/>
                  <a:cs typeface="Arial" panose="020B0604020202020204" pitchFamily="34" charset="0"/>
                </a:rPr>
                <a:t>Migrate to AWS</a:t>
              </a:r>
            </a:p>
          </p:txBody>
        </p:sp>
        <p:grpSp>
          <p:nvGrpSpPr>
            <p:cNvPr id="18" name="Group 17">
              <a:extLst>
                <a:ext uri="{FF2B5EF4-FFF2-40B4-BE49-F238E27FC236}">
                  <a16:creationId xmlns:a16="http://schemas.microsoft.com/office/drawing/2014/main" id="{F5D89844-6483-4F14-85F9-750ACF514A01}"/>
                </a:ext>
              </a:extLst>
            </p:cNvPr>
            <p:cNvGrpSpPr>
              <a:grpSpLocks noChangeAspect="1"/>
            </p:cNvGrpSpPr>
            <p:nvPr/>
          </p:nvGrpSpPr>
          <p:grpSpPr>
            <a:xfrm>
              <a:off x="182880" y="2743200"/>
              <a:ext cx="3026664" cy="2802728"/>
              <a:chOff x="1863878" y="910069"/>
              <a:chExt cx="5287458" cy="5288098"/>
            </a:xfrm>
          </p:grpSpPr>
          <p:grpSp>
            <p:nvGrpSpPr>
              <p:cNvPr id="19" name="Group 18">
                <a:extLst>
                  <a:ext uri="{FF2B5EF4-FFF2-40B4-BE49-F238E27FC236}">
                    <a16:creationId xmlns:a16="http://schemas.microsoft.com/office/drawing/2014/main" id="{B96198AF-BE96-4088-95DC-A96B3563032B}"/>
                  </a:ext>
                </a:extLst>
              </p:cNvPr>
              <p:cNvGrpSpPr/>
              <p:nvPr/>
            </p:nvGrpSpPr>
            <p:grpSpPr>
              <a:xfrm>
                <a:off x="1863878" y="910069"/>
                <a:ext cx="5287458" cy="5288098"/>
                <a:chOff x="2754425" y="1614804"/>
                <a:chExt cx="3621025" cy="3621464"/>
              </a:xfrm>
              <a:effectLst>
                <a:outerShdw blurRad="50800" dist="38100" dir="5400000" algn="t" rotWithShape="0">
                  <a:prstClr val="black">
                    <a:alpha val="35000"/>
                  </a:prstClr>
                </a:outerShdw>
              </a:effectLst>
              <a:scene3d>
                <a:camera prst="perspectiveRelaxedModerately">
                  <a:rot lat="18600000" lon="0" rev="0"/>
                </a:camera>
                <a:lightRig rig="threePt" dir="t">
                  <a:rot lat="0" lon="0" rev="19200000"/>
                </a:lightRig>
              </a:scene3d>
            </p:grpSpPr>
            <p:sp>
              <p:nvSpPr>
                <p:cNvPr id="26" name="Oval 5">
                  <a:extLst>
                    <a:ext uri="{FF2B5EF4-FFF2-40B4-BE49-F238E27FC236}">
                      <a16:creationId xmlns:a16="http://schemas.microsoft.com/office/drawing/2014/main" id="{EBA450F8-D609-4B94-BE24-1EEE8CEDED22}"/>
                    </a:ext>
                  </a:extLst>
                </p:cNvPr>
                <p:cNvSpPr/>
                <p:nvPr/>
              </p:nvSpPr>
              <p:spPr>
                <a:xfrm>
                  <a:off x="2754425" y="1614804"/>
                  <a:ext cx="2055535" cy="2690342"/>
                </a:xfrm>
                <a:custGeom>
                  <a:avLst/>
                  <a:gdLst/>
                  <a:ahLst/>
                  <a:cxnLst/>
                  <a:rect l="l" t="t" r="r" b="b"/>
                  <a:pathLst>
                    <a:path w="2055535" h="2690342">
                      <a:moveTo>
                        <a:pt x="1810513" y="0"/>
                      </a:moveTo>
                      <a:lnTo>
                        <a:pt x="1810918" y="21"/>
                      </a:lnTo>
                      <a:lnTo>
                        <a:pt x="1812099" y="576361"/>
                      </a:lnTo>
                      <a:lnTo>
                        <a:pt x="2055535" y="717554"/>
                      </a:lnTo>
                      <a:lnTo>
                        <a:pt x="1812677" y="858412"/>
                      </a:lnTo>
                      <a:lnTo>
                        <a:pt x="1813744" y="1379032"/>
                      </a:lnTo>
                      <a:lnTo>
                        <a:pt x="1805728" y="1378224"/>
                      </a:lnTo>
                      <a:cubicBezTo>
                        <a:pt x="1570057" y="1378224"/>
                        <a:pt x="1379008" y="1569273"/>
                        <a:pt x="1379008" y="1804944"/>
                      </a:cubicBezTo>
                      <a:cubicBezTo>
                        <a:pt x="1379008" y="1884514"/>
                        <a:pt x="1400787" y="1958998"/>
                        <a:pt x="1440148" y="2021903"/>
                      </a:cubicBezTo>
                      <a:lnTo>
                        <a:pt x="987615" y="2271216"/>
                      </a:lnTo>
                      <a:lnTo>
                        <a:pt x="742010" y="2127740"/>
                      </a:lnTo>
                      <a:lnTo>
                        <a:pt x="739468" y="2407928"/>
                      </a:lnTo>
                      <a:lnTo>
                        <a:pt x="226854" y="2690342"/>
                      </a:lnTo>
                      <a:cubicBezTo>
                        <a:pt x="67624" y="2422789"/>
                        <a:pt x="0" y="2144357"/>
                        <a:pt x="0" y="1810514"/>
                      </a:cubicBezTo>
                      <a:cubicBezTo>
                        <a:pt x="0" y="810595"/>
                        <a:pt x="810595" y="0"/>
                        <a:pt x="1810513" y="0"/>
                      </a:cubicBezTo>
                      <a:close/>
                    </a:path>
                  </a:pathLst>
                </a:custGeom>
                <a:solidFill>
                  <a:schemeClr val="bg1">
                    <a:lumMod val="75000"/>
                  </a:schemeClr>
                </a:solidFill>
                <a:ln>
                  <a:noFill/>
                </a:ln>
                <a:effectLst/>
                <a:sp3d extrusionH="381000">
                  <a:bevelT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27" name="Oval 8">
                  <a:extLst>
                    <a:ext uri="{FF2B5EF4-FFF2-40B4-BE49-F238E27FC236}">
                      <a16:creationId xmlns:a16="http://schemas.microsoft.com/office/drawing/2014/main" id="{EC287D07-DACB-4791-AF6D-91C7DCAE2277}"/>
                    </a:ext>
                  </a:extLst>
                </p:cNvPr>
                <p:cNvSpPr/>
                <p:nvPr/>
              </p:nvSpPr>
              <p:spPr>
                <a:xfrm>
                  <a:off x="2976887" y="3625227"/>
                  <a:ext cx="3176150" cy="1611041"/>
                </a:xfrm>
                <a:custGeom>
                  <a:avLst/>
                  <a:gdLst/>
                  <a:ahLst/>
                  <a:cxnLst/>
                  <a:rect l="l" t="t" r="r" b="b"/>
                  <a:pathLst>
                    <a:path w="3176150" h="1611041">
                      <a:moveTo>
                        <a:pt x="1952054" y="0"/>
                      </a:moveTo>
                      <a:lnTo>
                        <a:pt x="2410339" y="249385"/>
                      </a:lnTo>
                      <a:lnTo>
                        <a:pt x="2414036" y="522572"/>
                      </a:lnTo>
                      <a:lnTo>
                        <a:pt x="2653096" y="381486"/>
                      </a:lnTo>
                      <a:lnTo>
                        <a:pt x="3176150" y="666117"/>
                      </a:lnTo>
                      <a:cubicBezTo>
                        <a:pt x="2866092" y="1214909"/>
                        <a:pt x="2260152" y="1611041"/>
                        <a:pt x="1584791" y="1611041"/>
                      </a:cubicBezTo>
                      <a:cubicBezTo>
                        <a:pt x="902293" y="1611041"/>
                        <a:pt x="307998" y="1233403"/>
                        <a:pt x="0" y="675381"/>
                      </a:cubicBezTo>
                      <a:lnTo>
                        <a:pt x="513783" y="393619"/>
                      </a:lnTo>
                      <a:lnTo>
                        <a:pt x="516286" y="117757"/>
                      </a:lnTo>
                      <a:lnTo>
                        <a:pt x="758643" y="259336"/>
                      </a:lnTo>
                      <a:lnTo>
                        <a:pt x="1213362" y="9964"/>
                      </a:lnTo>
                      <a:cubicBezTo>
                        <a:pt x="1285984" y="137003"/>
                        <a:pt x="1423105" y="221681"/>
                        <a:pt x="1580004" y="221681"/>
                      </a:cubicBezTo>
                      <a:cubicBezTo>
                        <a:pt x="1740970" y="221681"/>
                        <a:pt x="1881119" y="132556"/>
                        <a:pt x="1952054" y="0"/>
                      </a:cubicBezTo>
                      <a:close/>
                    </a:path>
                  </a:pathLst>
                </a:custGeom>
                <a:solidFill>
                  <a:schemeClr val="bg1">
                    <a:lumMod val="75000"/>
                  </a:schemeClr>
                </a:solidFill>
                <a:ln>
                  <a:noFill/>
                </a:ln>
                <a:effectLst/>
                <a:sp3d extrusionH="381000">
                  <a:bevelT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29" name="Oval 11">
                  <a:extLst>
                    <a:ext uri="{FF2B5EF4-FFF2-40B4-BE49-F238E27FC236}">
                      <a16:creationId xmlns:a16="http://schemas.microsoft.com/office/drawing/2014/main" id="{B0F36A4F-6C8D-4940-B03E-9B5ABA37DDA9}"/>
                    </a:ext>
                  </a:extLst>
                </p:cNvPr>
                <p:cNvSpPr/>
                <p:nvPr/>
              </p:nvSpPr>
              <p:spPr>
                <a:xfrm>
                  <a:off x="4565341" y="1614822"/>
                  <a:ext cx="1810109" cy="2678783"/>
                </a:xfrm>
                <a:custGeom>
                  <a:avLst/>
                  <a:gdLst/>
                  <a:ahLst/>
                  <a:cxnLst/>
                  <a:rect l="l" t="t" r="r" b="b"/>
                  <a:pathLst>
                    <a:path w="1810109" h="2678783">
                      <a:moveTo>
                        <a:pt x="0" y="0"/>
                      </a:moveTo>
                      <a:cubicBezTo>
                        <a:pt x="999733" y="199"/>
                        <a:pt x="1810109" y="810710"/>
                        <a:pt x="1810109" y="1810494"/>
                      </a:cubicBezTo>
                      <a:cubicBezTo>
                        <a:pt x="1810109" y="2125177"/>
                        <a:pt x="1729827" y="2421109"/>
                        <a:pt x="1588369" y="2678783"/>
                      </a:cubicBezTo>
                      <a:cubicBezTo>
                        <a:pt x="1414085" y="2579916"/>
                        <a:pt x="1241699" y="2484451"/>
                        <a:pt x="1069169" y="2390705"/>
                      </a:cubicBezTo>
                      <a:lnTo>
                        <a:pt x="828845" y="2532537"/>
                      </a:lnTo>
                      <a:lnTo>
                        <a:pt x="825128" y="2257874"/>
                      </a:lnTo>
                      <a:cubicBezTo>
                        <a:pt x="673223" y="2175771"/>
                        <a:pt x="520667" y="2094001"/>
                        <a:pt x="366237" y="2011119"/>
                      </a:cubicBezTo>
                      <a:cubicBezTo>
                        <a:pt x="402093" y="1950738"/>
                        <a:pt x="421533" y="1880102"/>
                        <a:pt x="421533" y="1804926"/>
                      </a:cubicBezTo>
                      <a:cubicBezTo>
                        <a:pt x="421533" y="1571208"/>
                        <a:pt x="233637" y="1381375"/>
                        <a:pt x="655" y="1378795"/>
                      </a:cubicBezTo>
                      <a:cubicBezTo>
                        <a:pt x="582" y="1206573"/>
                        <a:pt x="470" y="1032812"/>
                        <a:pt x="361" y="859207"/>
                      </a:cubicBezTo>
                      <a:lnTo>
                        <a:pt x="244620" y="717536"/>
                      </a:lnTo>
                      <a:lnTo>
                        <a:pt x="195" y="575769"/>
                      </a:lnTo>
                      <a:cubicBezTo>
                        <a:pt x="79" y="381685"/>
                        <a:pt x="0" y="188962"/>
                        <a:pt x="0" y="0"/>
                      </a:cubicBezTo>
                      <a:close/>
                    </a:path>
                  </a:pathLst>
                </a:custGeom>
                <a:solidFill>
                  <a:srgbClr val="7AB850"/>
                </a:solidFill>
                <a:ln>
                  <a:noFill/>
                </a:ln>
                <a:effectLst/>
                <a:sp3d extrusionH="381000">
                  <a:bevelT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grpSp>
          <p:grpSp>
            <p:nvGrpSpPr>
              <p:cNvPr id="20" name="Group 19">
                <a:extLst>
                  <a:ext uri="{FF2B5EF4-FFF2-40B4-BE49-F238E27FC236}">
                    <a16:creationId xmlns:a16="http://schemas.microsoft.com/office/drawing/2014/main" id="{1AE63FDB-E99E-4E5E-ADE3-EB7D2508EB69}"/>
                  </a:ext>
                </a:extLst>
              </p:cNvPr>
              <p:cNvGrpSpPr/>
              <p:nvPr/>
            </p:nvGrpSpPr>
            <p:grpSpPr>
              <a:xfrm>
                <a:off x="2751924" y="2776162"/>
                <a:ext cx="3728297" cy="2625267"/>
                <a:chOff x="2751924" y="2776162"/>
                <a:chExt cx="3728297" cy="2625267"/>
              </a:xfrm>
            </p:grpSpPr>
            <p:sp>
              <p:nvSpPr>
                <p:cNvPr id="22" name="TextBox 21">
                  <a:extLst>
                    <a:ext uri="{FF2B5EF4-FFF2-40B4-BE49-F238E27FC236}">
                      <a16:creationId xmlns:a16="http://schemas.microsoft.com/office/drawing/2014/main" id="{CC900800-D7EF-4076-881B-08593950EB6F}"/>
                    </a:ext>
                  </a:extLst>
                </p:cNvPr>
                <p:cNvSpPr txBox="1"/>
                <p:nvPr/>
              </p:nvSpPr>
              <p:spPr>
                <a:xfrm>
                  <a:off x="5372774" y="2776162"/>
                  <a:ext cx="1107447" cy="966257"/>
                </a:xfrm>
                <a:prstGeom prst="rect">
                  <a:avLst/>
                </a:prstGeom>
                <a:noFill/>
              </p:spPr>
              <p:txBody>
                <a:bodyPr wrap="square" rtlCol="0">
                  <a:spAutoFit/>
                </a:bodyPr>
                <a:lstStyle/>
                <a:p>
                  <a:pPr algn="ctr"/>
                  <a:r>
                    <a:rPr lang="en-US" sz="3200" dirty="0">
                      <a:solidFill>
                        <a:prstClr val="black"/>
                      </a:solidFill>
                      <a:latin typeface="Arial" panose="020B0604020202020204" pitchFamily="34" charset="0"/>
                      <a:cs typeface="Arial" panose="020B0604020202020204" pitchFamily="34" charset="0"/>
                    </a:rPr>
                    <a:t>1</a:t>
                  </a:r>
                </a:p>
              </p:txBody>
            </p:sp>
            <p:sp>
              <p:nvSpPr>
                <p:cNvPr id="23" name="TextBox 22">
                  <a:extLst>
                    <a:ext uri="{FF2B5EF4-FFF2-40B4-BE49-F238E27FC236}">
                      <a16:creationId xmlns:a16="http://schemas.microsoft.com/office/drawing/2014/main" id="{DB00CBCD-F130-472A-985A-209B3300AFDA}"/>
                    </a:ext>
                  </a:extLst>
                </p:cNvPr>
                <p:cNvSpPr txBox="1"/>
                <p:nvPr/>
              </p:nvSpPr>
              <p:spPr>
                <a:xfrm>
                  <a:off x="2751924" y="2776162"/>
                  <a:ext cx="1107446" cy="1060484"/>
                </a:xfrm>
                <a:prstGeom prst="rect">
                  <a:avLst/>
                </a:prstGeom>
                <a:noFill/>
              </p:spPr>
              <p:txBody>
                <a:bodyPr wrap="square" rtlCol="0">
                  <a:spAutoFit/>
                </a:bodyPr>
                <a:lstStyle/>
                <a:p>
                  <a:pPr algn="ctr"/>
                  <a:r>
                    <a:rPr lang="en-US" sz="3200" dirty="0">
                      <a:solidFill>
                        <a:prstClr val="black">
                          <a:lumMod val="75000"/>
                          <a:lumOff val="25000"/>
                        </a:prstClr>
                      </a:solidFill>
                      <a:latin typeface="Arial" panose="020B0604020202020204" pitchFamily="34" charset="0"/>
                      <a:cs typeface="Arial" panose="020B0604020202020204" pitchFamily="34" charset="0"/>
                    </a:rPr>
                    <a:t>3</a:t>
                  </a:r>
                </a:p>
              </p:txBody>
            </p:sp>
            <p:sp>
              <p:nvSpPr>
                <p:cNvPr id="25" name="TextBox 24">
                  <a:extLst>
                    <a:ext uri="{FF2B5EF4-FFF2-40B4-BE49-F238E27FC236}">
                      <a16:creationId xmlns:a16="http://schemas.microsoft.com/office/drawing/2014/main" id="{8F601091-1685-4C30-A129-B2612F6D5036}"/>
                    </a:ext>
                  </a:extLst>
                </p:cNvPr>
                <p:cNvSpPr txBox="1"/>
                <p:nvPr/>
              </p:nvSpPr>
              <p:spPr>
                <a:xfrm>
                  <a:off x="3972198" y="4340945"/>
                  <a:ext cx="1107446" cy="1060484"/>
                </a:xfrm>
                <a:prstGeom prst="rect">
                  <a:avLst/>
                </a:prstGeom>
                <a:noFill/>
              </p:spPr>
              <p:txBody>
                <a:bodyPr wrap="square" rtlCol="0">
                  <a:spAutoFit/>
                </a:bodyPr>
                <a:lstStyle/>
                <a:p>
                  <a:pPr algn="ctr"/>
                  <a:r>
                    <a:rPr lang="en-US" sz="3200" dirty="0">
                      <a:solidFill>
                        <a:prstClr val="black">
                          <a:lumMod val="75000"/>
                          <a:lumOff val="25000"/>
                        </a:prstClr>
                      </a:solidFill>
                      <a:latin typeface="Arial" panose="020B0604020202020204" pitchFamily="34" charset="0"/>
                      <a:cs typeface="Arial" panose="020B0604020202020204" pitchFamily="34" charset="0"/>
                    </a:rPr>
                    <a:t>2</a:t>
                  </a:r>
                </a:p>
              </p:txBody>
            </p:sp>
          </p:grpSp>
        </p:grpSp>
      </p:grpSp>
    </p:spTree>
    <p:extLst>
      <p:ext uri="{BB962C8B-B14F-4D97-AF65-F5344CB8AC3E}">
        <p14:creationId xmlns:p14="http://schemas.microsoft.com/office/powerpoint/2010/main" val="2291585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prstGeom prst="rect">
            <a:avLst/>
          </a:prstGeom>
        </p:spPr>
        <p:txBody>
          <a:bodyPr/>
          <a:lstStyle/>
          <a:p>
            <a:fld id="{3FB920DA-D5E0-4ABF-8AE6-20AC9E2BB91D}" type="slidenum">
              <a:rPr lang="en-US" smtClean="0"/>
              <a:pPr/>
              <a:t>12</a:t>
            </a:fld>
            <a:endParaRPr lang="en-US" dirty="0"/>
          </a:p>
        </p:txBody>
      </p:sp>
      <p:sp>
        <p:nvSpPr>
          <p:cNvPr id="2" name="Title 1">
            <a:extLst>
              <a:ext uri="{FF2B5EF4-FFF2-40B4-BE49-F238E27FC236}">
                <a16:creationId xmlns:a16="http://schemas.microsoft.com/office/drawing/2014/main" id="{A69DC6E7-1234-45FB-A679-551AF88DC656}"/>
              </a:ext>
            </a:extLst>
          </p:cNvPr>
          <p:cNvSpPr>
            <a:spLocks noGrp="1"/>
          </p:cNvSpPr>
          <p:nvPr>
            <p:ph type="title"/>
          </p:nvPr>
        </p:nvSpPr>
        <p:spPr/>
        <p:txBody>
          <a:bodyPr/>
          <a:lstStyle/>
          <a:p>
            <a:r>
              <a:rPr lang="en-US" dirty="0"/>
              <a:t>CCG: Consolidating CG nodes</a:t>
            </a:r>
          </a:p>
        </p:txBody>
      </p:sp>
      <p:sp>
        <p:nvSpPr>
          <p:cNvPr id="28" name="Rectangle 27">
            <a:extLst>
              <a:ext uri="{FF2B5EF4-FFF2-40B4-BE49-F238E27FC236}">
                <a16:creationId xmlns:a16="http://schemas.microsoft.com/office/drawing/2014/main" id="{52D08FEC-6458-4FF8-AD13-39955E47052D}"/>
              </a:ext>
            </a:extLst>
          </p:cNvPr>
          <p:cNvSpPr/>
          <p:nvPr/>
        </p:nvSpPr>
        <p:spPr>
          <a:xfrm>
            <a:off x="3420719" y="1244798"/>
            <a:ext cx="5345260" cy="5509200"/>
          </a:xfrm>
          <a:prstGeom prst="rect">
            <a:avLst/>
          </a:prstGeom>
        </p:spPr>
        <p:txBody>
          <a:bodyPr wrap="square">
            <a:spAutoFit/>
          </a:bodyPr>
          <a:lstStyle/>
          <a:p>
            <a:pPr marL="342900" indent="-342900">
              <a:buFont typeface="Wingdings" panose="05000000000000000000" pitchFamily="2" charset="2"/>
              <a:buChar char="q"/>
            </a:pPr>
            <a:r>
              <a:rPr lang="en-US" sz="1600" b="1" dirty="0">
                <a:solidFill>
                  <a:srgbClr val="9BBB59">
                    <a:lumMod val="75000"/>
                  </a:srgbClr>
                </a:solidFill>
                <a:latin typeface="Arial" panose="020B0604020202020204" pitchFamily="34" charset="0"/>
                <a:cs typeface="Arial" panose="020B0604020202020204" pitchFamily="34" charset="0"/>
              </a:rPr>
              <a:t>Design Features</a:t>
            </a:r>
          </a:p>
          <a:p>
            <a:pPr marL="800100" lvl="1" indent="-342900">
              <a:buFont typeface="Wingdings" panose="05000000000000000000" pitchFamily="2" charset="2"/>
              <a:buChar char="v"/>
            </a:pPr>
            <a:r>
              <a:rPr lang="en-US" sz="1400" dirty="0">
                <a:solidFill>
                  <a:srgbClr val="4F81BD">
                    <a:lumMod val="75000"/>
                  </a:srgbClr>
                </a:solidFill>
                <a:latin typeface="Arial" panose="020B0604020202020204" pitchFamily="34" charset="0"/>
                <a:cs typeface="Arial" panose="020B0604020202020204" pitchFamily="34" charset="0"/>
              </a:rPr>
              <a:t>Consolidates from current 7 separate nodes</a:t>
            </a:r>
          </a:p>
          <a:p>
            <a:pPr marL="800100" lvl="1" indent="-342900">
              <a:buFont typeface="Wingdings" panose="05000000000000000000" pitchFamily="2" charset="2"/>
              <a:buChar char="v"/>
            </a:pPr>
            <a:r>
              <a:rPr lang="en-US" sz="1400" dirty="0">
                <a:solidFill>
                  <a:srgbClr val="4F81BD">
                    <a:lumMod val="75000"/>
                  </a:srgbClr>
                </a:solidFill>
                <a:latin typeface="Arial" panose="020B0604020202020204" pitchFamily="34" charset="0"/>
                <a:cs typeface="Arial" panose="020B0604020202020204" pitchFamily="34" charset="0"/>
              </a:rPr>
              <a:t>Reduces infrastructure requirements </a:t>
            </a:r>
          </a:p>
          <a:p>
            <a:pPr marL="800100" lvl="1" indent="-342900">
              <a:buFont typeface="Wingdings" panose="05000000000000000000" pitchFamily="2" charset="2"/>
              <a:buChar char="v"/>
            </a:pPr>
            <a:r>
              <a:rPr lang="en-US" sz="1400" dirty="0">
                <a:solidFill>
                  <a:srgbClr val="4F81BD">
                    <a:lumMod val="75000"/>
                  </a:srgbClr>
                </a:solidFill>
                <a:latin typeface="Arial" panose="020B0604020202020204" pitchFamily="34" charset="0"/>
                <a:cs typeface="Arial" panose="020B0604020202020204" pitchFamily="34" charset="0"/>
              </a:rPr>
              <a:t>Implements context-based routing component for clinical nodes </a:t>
            </a:r>
          </a:p>
          <a:p>
            <a:pPr marL="800100" lvl="1" indent="-342900">
              <a:buFont typeface="Wingdings" panose="05000000000000000000" pitchFamily="2" charset="2"/>
              <a:buChar char="q"/>
            </a:pPr>
            <a:endParaRPr lang="en-US" sz="1200" b="1" dirty="0">
              <a:solidFill>
                <a:srgbClr val="4F81BD">
                  <a:lumMod val="75000"/>
                </a:srgbClr>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r>
              <a:rPr lang="en-US" sz="1600" b="1" dirty="0">
                <a:solidFill>
                  <a:srgbClr val="9BBB59">
                    <a:lumMod val="75000"/>
                  </a:srgbClr>
                </a:solidFill>
                <a:latin typeface="Arial" panose="020B0604020202020204" pitchFamily="34" charset="0"/>
                <a:cs typeface="Arial" panose="020B0604020202020204" pitchFamily="34" charset="0"/>
              </a:rPr>
              <a:t>Benefits</a:t>
            </a:r>
          </a:p>
          <a:p>
            <a:pPr marL="800100" lvl="1" indent="-342900">
              <a:buFont typeface="Wingdings" panose="05000000000000000000" pitchFamily="2" charset="2"/>
              <a:buChar char="v"/>
            </a:pPr>
            <a:r>
              <a:rPr lang="en-US" sz="1400" dirty="0">
                <a:solidFill>
                  <a:srgbClr val="4F81BD">
                    <a:lumMod val="75000"/>
                  </a:srgbClr>
                </a:solidFill>
                <a:latin typeface="Arial" panose="020B0604020202020204" pitchFamily="34" charset="0"/>
                <a:cs typeface="Arial" panose="020B0604020202020204" pitchFamily="34" charset="0"/>
              </a:rPr>
              <a:t>Maintaining CCG will be more manageable and can be included in the general downtime windows</a:t>
            </a:r>
            <a:endParaRPr lang="en-US" b="1" dirty="0">
              <a:solidFill>
                <a:srgbClr val="9BBB59">
                  <a:lumMod val="75000"/>
                </a:srgbClr>
              </a:solidFill>
              <a:latin typeface="Arial" panose="020B0604020202020204" pitchFamily="34" charset="0"/>
              <a:cs typeface="Arial" panose="020B0604020202020204" pitchFamily="34" charset="0"/>
            </a:endParaRPr>
          </a:p>
          <a:p>
            <a:pPr marL="800100" lvl="1" indent="-342900">
              <a:buFont typeface="Wingdings" panose="05000000000000000000" pitchFamily="2" charset="2"/>
              <a:buChar char="v"/>
            </a:pPr>
            <a:r>
              <a:rPr lang="en-US" sz="1400" dirty="0">
                <a:solidFill>
                  <a:srgbClr val="4F81BD">
                    <a:lumMod val="75000"/>
                  </a:srgbClr>
                </a:solidFill>
                <a:latin typeface="Arial" panose="020B0604020202020204" pitchFamily="34" charset="0"/>
                <a:cs typeface="Arial" panose="020B0604020202020204" pitchFamily="34" charset="0"/>
              </a:rPr>
              <a:t>Deployment from Development to consolidated environments (QA, Certification, and Production) as opposed to 3 deployments for each of 7 applications</a:t>
            </a:r>
          </a:p>
          <a:p>
            <a:pPr marL="800100" lvl="1" indent="-342900">
              <a:buFont typeface="Wingdings" panose="05000000000000000000" pitchFamily="2" charset="2"/>
              <a:buChar char="v"/>
            </a:pPr>
            <a:r>
              <a:rPr lang="en-US" sz="1400" dirty="0">
                <a:solidFill>
                  <a:srgbClr val="4F81BD">
                    <a:lumMod val="75000"/>
                  </a:srgbClr>
                </a:solidFill>
                <a:latin typeface="Arial" panose="020B0604020202020204" pitchFamily="34" charset="0"/>
                <a:cs typeface="Arial" panose="020B0604020202020204" pitchFamily="34" charset="0"/>
              </a:rPr>
              <a:t>Simpler deployment of upgrades, patches, and enhancements</a:t>
            </a:r>
          </a:p>
          <a:p>
            <a:pPr marL="800100" lvl="1" indent="-342900">
              <a:buFont typeface="Wingdings" panose="05000000000000000000" pitchFamily="2" charset="2"/>
              <a:buChar char="v"/>
            </a:pPr>
            <a:r>
              <a:rPr lang="en-US" sz="1400" dirty="0">
                <a:solidFill>
                  <a:srgbClr val="4F81BD">
                    <a:lumMod val="75000"/>
                  </a:srgbClr>
                </a:solidFill>
                <a:latin typeface="Arial" panose="020B0604020202020204" pitchFamily="34" charset="0"/>
                <a:cs typeface="Arial" panose="020B0604020202020204" pitchFamily="34" charset="0"/>
              </a:rPr>
              <a:t>Reduced number of VMs and overhead will lower the operating costs</a:t>
            </a:r>
          </a:p>
          <a:p>
            <a:pPr marL="800100" lvl="1" indent="-342900">
              <a:buFont typeface="Wingdings" panose="05000000000000000000" pitchFamily="2" charset="2"/>
              <a:buChar char="v"/>
            </a:pPr>
            <a:r>
              <a:rPr lang="en-US" sz="1400" dirty="0">
                <a:solidFill>
                  <a:srgbClr val="4F81BD">
                    <a:lumMod val="75000"/>
                  </a:srgbClr>
                </a:solidFill>
                <a:latin typeface="Arial" panose="020B0604020202020204" pitchFamily="34" charset="0"/>
                <a:cs typeface="Arial" panose="020B0604020202020204" pitchFamily="34" charset="0"/>
              </a:rPr>
              <a:t>Fewer Rhapsody instances required</a:t>
            </a:r>
          </a:p>
          <a:p>
            <a:pPr marL="800100" lvl="1" indent="-342900">
              <a:buFont typeface="Wingdings" panose="05000000000000000000" pitchFamily="2" charset="2"/>
              <a:buChar char="v"/>
            </a:pPr>
            <a:r>
              <a:rPr lang="en-US" sz="1400" dirty="0">
                <a:solidFill>
                  <a:srgbClr val="4F81BD">
                    <a:lumMod val="75000"/>
                  </a:srgbClr>
                </a:solidFill>
                <a:latin typeface="Arial" panose="020B0604020202020204" pitchFamily="34" charset="0"/>
                <a:cs typeface="Arial" panose="020B0604020202020204" pitchFamily="34" charset="0"/>
              </a:rPr>
              <a:t>Simpler routing of messages with single endpoint</a:t>
            </a:r>
          </a:p>
          <a:p>
            <a:pPr marL="800100" lvl="1" indent="-342900">
              <a:buFont typeface="Wingdings" panose="05000000000000000000" pitchFamily="2" charset="2"/>
              <a:buChar char="v"/>
            </a:pPr>
            <a:r>
              <a:rPr lang="en-US" sz="1400" dirty="0">
                <a:solidFill>
                  <a:srgbClr val="4F81BD">
                    <a:lumMod val="75000"/>
                  </a:srgbClr>
                </a:solidFill>
                <a:latin typeface="Arial" panose="020B0604020202020204" pitchFamily="34" charset="0"/>
                <a:cs typeface="Arial" panose="020B0604020202020204" pitchFamily="34" charset="0"/>
              </a:rPr>
              <a:t>Easier maintenance of XML gateway</a:t>
            </a:r>
          </a:p>
          <a:p>
            <a:pPr marL="800100" lvl="1" indent="-342900">
              <a:buFont typeface="Wingdings" panose="05000000000000000000" pitchFamily="2" charset="2"/>
              <a:buChar char="v"/>
            </a:pPr>
            <a:r>
              <a:rPr lang="en-US" sz="1400" dirty="0">
                <a:solidFill>
                  <a:srgbClr val="4F81BD">
                    <a:lumMod val="75000"/>
                  </a:srgbClr>
                </a:solidFill>
                <a:latin typeface="Arial" panose="020B0604020202020204" pitchFamily="34" charset="0"/>
                <a:cs typeface="Arial" panose="020B0604020202020204" pitchFamily="34" charset="0"/>
              </a:rPr>
              <a:t>Easier to add “modules” for new use-cases than building additional nodes</a:t>
            </a:r>
          </a:p>
          <a:p>
            <a:pPr marL="800100" lvl="1" indent="-342900">
              <a:buFont typeface="Wingdings" panose="05000000000000000000" pitchFamily="2" charset="2"/>
              <a:buChar char="q"/>
            </a:pPr>
            <a:endParaRPr lang="en-US" sz="1200" b="1" dirty="0">
              <a:solidFill>
                <a:srgbClr val="4F81BD">
                  <a:lumMod val="75000"/>
                </a:srgbClr>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r>
              <a:rPr lang="en-US" sz="1600" b="1" dirty="0">
                <a:solidFill>
                  <a:srgbClr val="9BBB59">
                    <a:lumMod val="75000"/>
                  </a:srgbClr>
                </a:solidFill>
                <a:latin typeface="Arial" panose="020B0604020202020204" pitchFamily="34" charset="0"/>
                <a:cs typeface="Arial" panose="020B0604020202020204" pitchFamily="34" charset="0"/>
              </a:rPr>
              <a:t>Risks</a:t>
            </a:r>
          </a:p>
          <a:p>
            <a:pPr marL="800100" lvl="1" indent="-342900">
              <a:buFont typeface="Wingdings" panose="05000000000000000000" pitchFamily="2" charset="2"/>
              <a:buChar char="v"/>
            </a:pPr>
            <a:r>
              <a:rPr lang="en-US" sz="1400" dirty="0">
                <a:solidFill>
                  <a:srgbClr val="4F81BD">
                    <a:lumMod val="75000"/>
                  </a:srgbClr>
                </a:solidFill>
                <a:latin typeface="Arial" panose="020B0604020202020204" pitchFamily="34" charset="0"/>
                <a:cs typeface="Arial" panose="020B0604020202020204" pitchFamily="34" charset="0"/>
              </a:rPr>
              <a:t>New development requires significant testing and validation with each backend application</a:t>
            </a:r>
          </a:p>
        </p:txBody>
      </p:sp>
      <p:grpSp>
        <p:nvGrpSpPr>
          <p:cNvPr id="6" name="Group 5">
            <a:extLst>
              <a:ext uri="{FF2B5EF4-FFF2-40B4-BE49-F238E27FC236}">
                <a16:creationId xmlns:a16="http://schemas.microsoft.com/office/drawing/2014/main" id="{AE2D5221-089C-4167-970A-9F5B8DB2ADB3}"/>
              </a:ext>
            </a:extLst>
          </p:cNvPr>
          <p:cNvGrpSpPr/>
          <p:nvPr/>
        </p:nvGrpSpPr>
        <p:grpSpPr>
          <a:xfrm>
            <a:off x="182880" y="1936196"/>
            <a:ext cx="3026791" cy="2985608"/>
            <a:chOff x="182880" y="2560320"/>
            <a:chExt cx="3026791" cy="2985608"/>
          </a:xfrm>
        </p:grpSpPr>
        <p:sp>
          <p:nvSpPr>
            <p:cNvPr id="24" name="Rectangle 23">
              <a:extLst>
                <a:ext uri="{FF2B5EF4-FFF2-40B4-BE49-F238E27FC236}">
                  <a16:creationId xmlns:a16="http://schemas.microsoft.com/office/drawing/2014/main" id="{52C54B0C-1EDF-4E3A-B408-CCAABFF8570E}"/>
                </a:ext>
              </a:extLst>
            </p:cNvPr>
            <p:cNvSpPr/>
            <p:nvPr/>
          </p:nvSpPr>
          <p:spPr>
            <a:xfrm>
              <a:off x="182880" y="2560320"/>
              <a:ext cx="3026791" cy="400110"/>
            </a:xfrm>
            <a:prstGeom prst="rect">
              <a:avLst/>
            </a:prstGeom>
          </p:spPr>
          <p:txBody>
            <a:bodyPr wrap="none">
              <a:spAutoFit/>
            </a:bodyPr>
            <a:lstStyle/>
            <a:p>
              <a:pPr algn="ctr"/>
              <a:r>
                <a:rPr lang="en-US" sz="1500" b="1" dirty="0">
                  <a:solidFill>
                    <a:srgbClr val="F79646">
                      <a:lumMod val="75000"/>
                    </a:srgbClr>
                  </a:solidFill>
                  <a:latin typeface="Arial" panose="020B0604020202020204" pitchFamily="34" charset="0"/>
                  <a:cs typeface="Arial" panose="020B0604020202020204" pitchFamily="34" charset="0"/>
                </a:rPr>
                <a:t>  </a:t>
              </a:r>
              <a:r>
                <a:rPr lang="en-US" sz="2000" b="1" dirty="0">
                  <a:solidFill>
                    <a:srgbClr val="F79646">
                      <a:lumMod val="75000"/>
                    </a:srgbClr>
                  </a:solidFill>
                  <a:latin typeface="Arial" panose="020B0604020202020204" pitchFamily="34" charset="0"/>
                  <a:cs typeface="Arial" panose="020B0604020202020204" pitchFamily="34" charset="0"/>
                </a:rPr>
                <a:t>Enhance Functionality</a:t>
              </a:r>
            </a:p>
          </p:txBody>
        </p:sp>
        <p:grpSp>
          <p:nvGrpSpPr>
            <p:cNvPr id="18" name="Group 17">
              <a:extLst>
                <a:ext uri="{FF2B5EF4-FFF2-40B4-BE49-F238E27FC236}">
                  <a16:creationId xmlns:a16="http://schemas.microsoft.com/office/drawing/2014/main" id="{F5D89844-6483-4F14-85F9-750ACF514A01}"/>
                </a:ext>
              </a:extLst>
            </p:cNvPr>
            <p:cNvGrpSpPr>
              <a:grpSpLocks noChangeAspect="1"/>
            </p:cNvGrpSpPr>
            <p:nvPr/>
          </p:nvGrpSpPr>
          <p:grpSpPr>
            <a:xfrm>
              <a:off x="182880" y="2743200"/>
              <a:ext cx="3026664" cy="2802728"/>
              <a:chOff x="1863878" y="910069"/>
              <a:chExt cx="5287458" cy="5288098"/>
            </a:xfrm>
          </p:grpSpPr>
          <p:grpSp>
            <p:nvGrpSpPr>
              <p:cNvPr id="19" name="Group 18">
                <a:extLst>
                  <a:ext uri="{FF2B5EF4-FFF2-40B4-BE49-F238E27FC236}">
                    <a16:creationId xmlns:a16="http://schemas.microsoft.com/office/drawing/2014/main" id="{B96198AF-BE96-4088-95DC-A96B3563032B}"/>
                  </a:ext>
                </a:extLst>
              </p:cNvPr>
              <p:cNvGrpSpPr/>
              <p:nvPr/>
            </p:nvGrpSpPr>
            <p:grpSpPr>
              <a:xfrm>
                <a:off x="1863878" y="910069"/>
                <a:ext cx="5287458" cy="5288098"/>
                <a:chOff x="2754425" y="1614804"/>
                <a:chExt cx="3621025" cy="3621464"/>
              </a:xfrm>
              <a:effectLst>
                <a:outerShdw blurRad="50800" dist="38100" dir="5400000" algn="t" rotWithShape="0">
                  <a:prstClr val="black">
                    <a:alpha val="35000"/>
                  </a:prstClr>
                </a:outerShdw>
              </a:effectLst>
              <a:scene3d>
                <a:camera prst="perspectiveRelaxedModerately">
                  <a:rot lat="18600000" lon="0" rev="0"/>
                </a:camera>
                <a:lightRig rig="threePt" dir="t">
                  <a:rot lat="0" lon="0" rev="19200000"/>
                </a:lightRig>
              </a:scene3d>
            </p:grpSpPr>
            <p:sp>
              <p:nvSpPr>
                <p:cNvPr id="26" name="Oval 5">
                  <a:extLst>
                    <a:ext uri="{FF2B5EF4-FFF2-40B4-BE49-F238E27FC236}">
                      <a16:creationId xmlns:a16="http://schemas.microsoft.com/office/drawing/2014/main" id="{EBA450F8-D609-4B94-BE24-1EEE8CEDED22}"/>
                    </a:ext>
                  </a:extLst>
                </p:cNvPr>
                <p:cNvSpPr/>
                <p:nvPr/>
              </p:nvSpPr>
              <p:spPr>
                <a:xfrm>
                  <a:off x="2754425" y="1614804"/>
                  <a:ext cx="2055535" cy="2690342"/>
                </a:xfrm>
                <a:custGeom>
                  <a:avLst/>
                  <a:gdLst/>
                  <a:ahLst/>
                  <a:cxnLst/>
                  <a:rect l="l" t="t" r="r" b="b"/>
                  <a:pathLst>
                    <a:path w="2055535" h="2690342">
                      <a:moveTo>
                        <a:pt x="1810513" y="0"/>
                      </a:moveTo>
                      <a:lnTo>
                        <a:pt x="1810918" y="21"/>
                      </a:lnTo>
                      <a:lnTo>
                        <a:pt x="1812099" y="576361"/>
                      </a:lnTo>
                      <a:lnTo>
                        <a:pt x="2055535" y="717554"/>
                      </a:lnTo>
                      <a:lnTo>
                        <a:pt x="1812677" y="858412"/>
                      </a:lnTo>
                      <a:lnTo>
                        <a:pt x="1813744" y="1379032"/>
                      </a:lnTo>
                      <a:lnTo>
                        <a:pt x="1805728" y="1378224"/>
                      </a:lnTo>
                      <a:cubicBezTo>
                        <a:pt x="1570057" y="1378224"/>
                        <a:pt x="1379008" y="1569273"/>
                        <a:pt x="1379008" y="1804944"/>
                      </a:cubicBezTo>
                      <a:cubicBezTo>
                        <a:pt x="1379008" y="1884514"/>
                        <a:pt x="1400787" y="1958998"/>
                        <a:pt x="1440148" y="2021903"/>
                      </a:cubicBezTo>
                      <a:lnTo>
                        <a:pt x="987615" y="2271216"/>
                      </a:lnTo>
                      <a:lnTo>
                        <a:pt x="742010" y="2127740"/>
                      </a:lnTo>
                      <a:lnTo>
                        <a:pt x="739468" y="2407928"/>
                      </a:lnTo>
                      <a:lnTo>
                        <a:pt x="226854" y="2690342"/>
                      </a:lnTo>
                      <a:cubicBezTo>
                        <a:pt x="67624" y="2422789"/>
                        <a:pt x="0" y="2144357"/>
                        <a:pt x="0" y="1810514"/>
                      </a:cubicBezTo>
                      <a:cubicBezTo>
                        <a:pt x="0" y="810595"/>
                        <a:pt x="810595" y="0"/>
                        <a:pt x="1810513" y="0"/>
                      </a:cubicBezTo>
                      <a:close/>
                    </a:path>
                  </a:pathLst>
                </a:custGeom>
                <a:solidFill>
                  <a:schemeClr val="bg1">
                    <a:lumMod val="75000"/>
                  </a:schemeClr>
                </a:solidFill>
                <a:ln>
                  <a:noFill/>
                </a:ln>
                <a:effectLst/>
                <a:sp3d extrusionH="381000">
                  <a:bevelT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27" name="Oval 8">
                  <a:extLst>
                    <a:ext uri="{FF2B5EF4-FFF2-40B4-BE49-F238E27FC236}">
                      <a16:creationId xmlns:a16="http://schemas.microsoft.com/office/drawing/2014/main" id="{EC287D07-DACB-4791-AF6D-91C7DCAE2277}"/>
                    </a:ext>
                  </a:extLst>
                </p:cNvPr>
                <p:cNvSpPr/>
                <p:nvPr/>
              </p:nvSpPr>
              <p:spPr>
                <a:xfrm>
                  <a:off x="2976887" y="3625227"/>
                  <a:ext cx="3176150" cy="1611041"/>
                </a:xfrm>
                <a:custGeom>
                  <a:avLst/>
                  <a:gdLst/>
                  <a:ahLst/>
                  <a:cxnLst/>
                  <a:rect l="l" t="t" r="r" b="b"/>
                  <a:pathLst>
                    <a:path w="3176150" h="1611041">
                      <a:moveTo>
                        <a:pt x="1952054" y="0"/>
                      </a:moveTo>
                      <a:lnTo>
                        <a:pt x="2410339" y="249385"/>
                      </a:lnTo>
                      <a:lnTo>
                        <a:pt x="2414036" y="522572"/>
                      </a:lnTo>
                      <a:lnTo>
                        <a:pt x="2653096" y="381486"/>
                      </a:lnTo>
                      <a:lnTo>
                        <a:pt x="3176150" y="666117"/>
                      </a:lnTo>
                      <a:cubicBezTo>
                        <a:pt x="2866092" y="1214909"/>
                        <a:pt x="2260152" y="1611041"/>
                        <a:pt x="1584791" y="1611041"/>
                      </a:cubicBezTo>
                      <a:cubicBezTo>
                        <a:pt x="902293" y="1611041"/>
                        <a:pt x="307998" y="1233403"/>
                        <a:pt x="0" y="675381"/>
                      </a:cubicBezTo>
                      <a:lnTo>
                        <a:pt x="513783" y="393619"/>
                      </a:lnTo>
                      <a:lnTo>
                        <a:pt x="516286" y="117757"/>
                      </a:lnTo>
                      <a:lnTo>
                        <a:pt x="758643" y="259336"/>
                      </a:lnTo>
                      <a:lnTo>
                        <a:pt x="1213362" y="9964"/>
                      </a:lnTo>
                      <a:cubicBezTo>
                        <a:pt x="1285984" y="137003"/>
                        <a:pt x="1423105" y="221681"/>
                        <a:pt x="1580004" y="221681"/>
                      </a:cubicBezTo>
                      <a:cubicBezTo>
                        <a:pt x="1740970" y="221681"/>
                        <a:pt x="1881119" y="132556"/>
                        <a:pt x="1952054" y="0"/>
                      </a:cubicBezTo>
                      <a:close/>
                    </a:path>
                  </a:pathLst>
                </a:custGeom>
                <a:solidFill>
                  <a:schemeClr val="accent6">
                    <a:lumMod val="60000"/>
                    <a:lumOff val="40000"/>
                  </a:schemeClr>
                </a:solidFill>
                <a:ln>
                  <a:noFill/>
                </a:ln>
                <a:effectLst/>
                <a:sp3d extrusionH="381000">
                  <a:bevelT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29" name="Oval 11">
                  <a:extLst>
                    <a:ext uri="{FF2B5EF4-FFF2-40B4-BE49-F238E27FC236}">
                      <a16:creationId xmlns:a16="http://schemas.microsoft.com/office/drawing/2014/main" id="{B0F36A4F-6C8D-4940-B03E-9B5ABA37DDA9}"/>
                    </a:ext>
                  </a:extLst>
                </p:cNvPr>
                <p:cNvSpPr/>
                <p:nvPr/>
              </p:nvSpPr>
              <p:spPr>
                <a:xfrm>
                  <a:off x="4565341" y="1614822"/>
                  <a:ext cx="1810109" cy="2678783"/>
                </a:xfrm>
                <a:custGeom>
                  <a:avLst/>
                  <a:gdLst/>
                  <a:ahLst/>
                  <a:cxnLst/>
                  <a:rect l="l" t="t" r="r" b="b"/>
                  <a:pathLst>
                    <a:path w="1810109" h="2678783">
                      <a:moveTo>
                        <a:pt x="0" y="0"/>
                      </a:moveTo>
                      <a:cubicBezTo>
                        <a:pt x="999733" y="199"/>
                        <a:pt x="1810109" y="810710"/>
                        <a:pt x="1810109" y="1810494"/>
                      </a:cubicBezTo>
                      <a:cubicBezTo>
                        <a:pt x="1810109" y="2125177"/>
                        <a:pt x="1729827" y="2421109"/>
                        <a:pt x="1588369" y="2678783"/>
                      </a:cubicBezTo>
                      <a:cubicBezTo>
                        <a:pt x="1414085" y="2579916"/>
                        <a:pt x="1241699" y="2484451"/>
                        <a:pt x="1069169" y="2390705"/>
                      </a:cubicBezTo>
                      <a:lnTo>
                        <a:pt x="828845" y="2532537"/>
                      </a:lnTo>
                      <a:lnTo>
                        <a:pt x="825128" y="2257874"/>
                      </a:lnTo>
                      <a:cubicBezTo>
                        <a:pt x="673223" y="2175771"/>
                        <a:pt x="520667" y="2094001"/>
                        <a:pt x="366237" y="2011119"/>
                      </a:cubicBezTo>
                      <a:cubicBezTo>
                        <a:pt x="402093" y="1950738"/>
                        <a:pt x="421533" y="1880102"/>
                        <a:pt x="421533" y="1804926"/>
                      </a:cubicBezTo>
                      <a:cubicBezTo>
                        <a:pt x="421533" y="1571208"/>
                        <a:pt x="233637" y="1381375"/>
                        <a:pt x="655" y="1378795"/>
                      </a:cubicBezTo>
                      <a:cubicBezTo>
                        <a:pt x="582" y="1206573"/>
                        <a:pt x="470" y="1032812"/>
                        <a:pt x="361" y="859207"/>
                      </a:cubicBezTo>
                      <a:lnTo>
                        <a:pt x="244620" y="717536"/>
                      </a:lnTo>
                      <a:lnTo>
                        <a:pt x="195" y="575769"/>
                      </a:lnTo>
                      <a:cubicBezTo>
                        <a:pt x="79" y="381685"/>
                        <a:pt x="0" y="188962"/>
                        <a:pt x="0" y="0"/>
                      </a:cubicBezTo>
                      <a:close/>
                    </a:path>
                  </a:pathLst>
                </a:custGeom>
                <a:solidFill>
                  <a:schemeClr val="bg1">
                    <a:lumMod val="75000"/>
                  </a:schemeClr>
                </a:solidFill>
                <a:ln>
                  <a:noFill/>
                </a:ln>
                <a:effectLst/>
                <a:sp3d extrusionH="381000">
                  <a:bevelT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grpSp>
          <p:grpSp>
            <p:nvGrpSpPr>
              <p:cNvPr id="20" name="Group 19">
                <a:extLst>
                  <a:ext uri="{FF2B5EF4-FFF2-40B4-BE49-F238E27FC236}">
                    <a16:creationId xmlns:a16="http://schemas.microsoft.com/office/drawing/2014/main" id="{1AE63FDB-E99E-4E5E-ADE3-EB7D2508EB69}"/>
                  </a:ext>
                </a:extLst>
              </p:cNvPr>
              <p:cNvGrpSpPr/>
              <p:nvPr/>
            </p:nvGrpSpPr>
            <p:grpSpPr>
              <a:xfrm>
                <a:off x="2751924" y="2776162"/>
                <a:ext cx="3728297" cy="2625267"/>
                <a:chOff x="2751924" y="2776162"/>
                <a:chExt cx="3728297" cy="2625267"/>
              </a:xfrm>
            </p:grpSpPr>
            <p:sp>
              <p:nvSpPr>
                <p:cNvPr id="22" name="TextBox 21">
                  <a:extLst>
                    <a:ext uri="{FF2B5EF4-FFF2-40B4-BE49-F238E27FC236}">
                      <a16:creationId xmlns:a16="http://schemas.microsoft.com/office/drawing/2014/main" id="{CC900800-D7EF-4076-881B-08593950EB6F}"/>
                    </a:ext>
                  </a:extLst>
                </p:cNvPr>
                <p:cNvSpPr txBox="1"/>
                <p:nvPr/>
              </p:nvSpPr>
              <p:spPr>
                <a:xfrm>
                  <a:off x="5372774" y="2776162"/>
                  <a:ext cx="1107447" cy="966257"/>
                </a:xfrm>
                <a:prstGeom prst="rect">
                  <a:avLst/>
                </a:prstGeom>
                <a:noFill/>
              </p:spPr>
              <p:txBody>
                <a:bodyPr wrap="square" rtlCol="0">
                  <a:spAutoFit/>
                </a:bodyPr>
                <a:lstStyle/>
                <a:p>
                  <a:pPr algn="ctr"/>
                  <a:r>
                    <a:rPr lang="en-US" sz="3200" dirty="0">
                      <a:solidFill>
                        <a:prstClr val="black"/>
                      </a:solidFill>
                      <a:latin typeface="Arial" panose="020B0604020202020204" pitchFamily="34" charset="0"/>
                      <a:cs typeface="Arial" panose="020B0604020202020204" pitchFamily="34" charset="0"/>
                    </a:rPr>
                    <a:t>1</a:t>
                  </a:r>
                </a:p>
              </p:txBody>
            </p:sp>
            <p:sp>
              <p:nvSpPr>
                <p:cNvPr id="23" name="TextBox 22">
                  <a:extLst>
                    <a:ext uri="{FF2B5EF4-FFF2-40B4-BE49-F238E27FC236}">
                      <a16:creationId xmlns:a16="http://schemas.microsoft.com/office/drawing/2014/main" id="{DB00CBCD-F130-472A-985A-209B3300AFDA}"/>
                    </a:ext>
                  </a:extLst>
                </p:cNvPr>
                <p:cNvSpPr txBox="1"/>
                <p:nvPr/>
              </p:nvSpPr>
              <p:spPr>
                <a:xfrm>
                  <a:off x="2751924" y="2776162"/>
                  <a:ext cx="1107446" cy="1060484"/>
                </a:xfrm>
                <a:prstGeom prst="rect">
                  <a:avLst/>
                </a:prstGeom>
                <a:noFill/>
              </p:spPr>
              <p:txBody>
                <a:bodyPr wrap="square" rtlCol="0">
                  <a:spAutoFit/>
                </a:bodyPr>
                <a:lstStyle/>
                <a:p>
                  <a:pPr algn="ctr"/>
                  <a:r>
                    <a:rPr lang="en-US" sz="3200" dirty="0">
                      <a:solidFill>
                        <a:prstClr val="black">
                          <a:lumMod val="75000"/>
                          <a:lumOff val="25000"/>
                        </a:prstClr>
                      </a:solidFill>
                      <a:latin typeface="Arial" panose="020B0604020202020204" pitchFamily="34" charset="0"/>
                      <a:cs typeface="Arial" panose="020B0604020202020204" pitchFamily="34" charset="0"/>
                    </a:rPr>
                    <a:t>3</a:t>
                  </a:r>
                </a:p>
              </p:txBody>
            </p:sp>
            <p:sp>
              <p:nvSpPr>
                <p:cNvPr id="25" name="TextBox 24">
                  <a:extLst>
                    <a:ext uri="{FF2B5EF4-FFF2-40B4-BE49-F238E27FC236}">
                      <a16:creationId xmlns:a16="http://schemas.microsoft.com/office/drawing/2014/main" id="{8F601091-1685-4C30-A129-B2612F6D5036}"/>
                    </a:ext>
                  </a:extLst>
                </p:cNvPr>
                <p:cNvSpPr txBox="1"/>
                <p:nvPr/>
              </p:nvSpPr>
              <p:spPr>
                <a:xfrm>
                  <a:off x="3972198" y="4340945"/>
                  <a:ext cx="1107446" cy="1060484"/>
                </a:xfrm>
                <a:prstGeom prst="rect">
                  <a:avLst/>
                </a:prstGeom>
                <a:noFill/>
              </p:spPr>
              <p:txBody>
                <a:bodyPr wrap="square" rtlCol="0">
                  <a:spAutoFit/>
                </a:bodyPr>
                <a:lstStyle/>
                <a:p>
                  <a:pPr algn="ctr"/>
                  <a:r>
                    <a:rPr lang="en-US" sz="3200" dirty="0">
                      <a:solidFill>
                        <a:prstClr val="black">
                          <a:lumMod val="75000"/>
                          <a:lumOff val="25000"/>
                        </a:prstClr>
                      </a:solidFill>
                      <a:latin typeface="Arial" panose="020B0604020202020204" pitchFamily="34" charset="0"/>
                      <a:cs typeface="Arial" panose="020B0604020202020204" pitchFamily="34" charset="0"/>
                    </a:rPr>
                    <a:t>2</a:t>
                  </a:r>
                </a:p>
              </p:txBody>
            </p:sp>
          </p:grpSp>
        </p:grpSp>
      </p:grpSp>
    </p:spTree>
    <p:extLst>
      <p:ext uri="{BB962C8B-B14F-4D97-AF65-F5344CB8AC3E}">
        <p14:creationId xmlns:p14="http://schemas.microsoft.com/office/powerpoint/2010/main" val="2587530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prstGeom prst="rect">
            <a:avLst/>
          </a:prstGeom>
        </p:spPr>
        <p:txBody>
          <a:bodyPr/>
          <a:lstStyle/>
          <a:p>
            <a:fld id="{3FB920DA-D5E0-4ABF-8AE6-20AC9E2BB91D}" type="slidenum">
              <a:rPr lang="en-US" smtClean="0"/>
              <a:pPr/>
              <a:t>13</a:t>
            </a:fld>
            <a:endParaRPr lang="en-US" dirty="0"/>
          </a:p>
        </p:txBody>
      </p:sp>
      <p:sp>
        <p:nvSpPr>
          <p:cNvPr id="2" name="Title 1">
            <a:extLst>
              <a:ext uri="{FF2B5EF4-FFF2-40B4-BE49-F238E27FC236}">
                <a16:creationId xmlns:a16="http://schemas.microsoft.com/office/drawing/2014/main" id="{A69DC6E7-1234-45FB-A679-551AF88DC656}"/>
              </a:ext>
            </a:extLst>
          </p:cNvPr>
          <p:cNvSpPr>
            <a:spLocks noGrp="1"/>
          </p:cNvSpPr>
          <p:nvPr>
            <p:ph type="title"/>
          </p:nvPr>
        </p:nvSpPr>
        <p:spPr/>
        <p:txBody>
          <a:bodyPr/>
          <a:lstStyle/>
          <a:p>
            <a:r>
              <a:rPr lang="en-US" dirty="0"/>
              <a:t>CCG: Aligning with FHIR APIs</a:t>
            </a:r>
          </a:p>
        </p:txBody>
      </p:sp>
      <p:sp>
        <p:nvSpPr>
          <p:cNvPr id="28" name="Rectangle 27">
            <a:extLst>
              <a:ext uri="{FF2B5EF4-FFF2-40B4-BE49-F238E27FC236}">
                <a16:creationId xmlns:a16="http://schemas.microsoft.com/office/drawing/2014/main" id="{52D08FEC-6458-4FF8-AD13-39955E47052D}"/>
              </a:ext>
            </a:extLst>
          </p:cNvPr>
          <p:cNvSpPr/>
          <p:nvPr/>
        </p:nvSpPr>
        <p:spPr>
          <a:xfrm>
            <a:off x="3420719" y="1244798"/>
            <a:ext cx="5345260" cy="5232202"/>
          </a:xfrm>
          <a:prstGeom prst="rect">
            <a:avLst/>
          </a:prstGeom>
        </p:spPr>
        <p:txBody>
          <a:bodyPr wrap="square">
            <a:spAutoFit/>
          </a:bodyPr>
          <a:lstStyle/>
          <a:p>
            <a:pPr marL="342900" indent="-342900">
              <a:buFont typeface="Wingdings" panose="05000000000000000000" pitchFamily="2" charset="2"/>
              <a:buChar char="q"/>
            </a:pPr>
            <a:r>
              <a:rPr lang="en-US" sz="1600" b="1" dirty="0">
                <a:solidFill>
                  <a:srgbClr val="9BBB59">
                    <a:lumMod val="75000"/>
                  </a:srgbClr>
                </a:solidFill>
                <a:latin typeface="Arial" panose="020B0604020202020204" pitchFamily="34" charset="0"/>
                <a:cs typeface="Arial" panose="020B0604020202020204" pitchFamily="34" charset="0"/>
              </a:rPr>
              <a:t>Design Features</a:t>
            </a:r>
          </a:p>
          <a:p>
            <a:pPr marL="800100" lvl="1" indent="-342900">
              <a:buFont typeface="Wingdings" panose="05000000000000000000" pitchFamily="2" charset="2"/>
              <a:buChar char="v"/>
            </a:pPr>
            <a:r>
              <a:rPr lang="en-US" sz="1400" dirty="0">
                <a:solidFill>
                  <a:srgbClr val="4F81BD">
                    <a:lumMod val="75000"/>
                  </a:srgbClr>
                </a:solidFill>
                <a:latin typeface="Arial" panose="020B0604020202020204" pitchFamily="34" charset="0"/>
                <a:cs typeface="Arial" panose="020B0604020202020204" pitchFamily="34" charset="0"/>
              </a:rPr>
              <a:t>Implement a WSDL-based web service interface solution to support synchronous operations </a:t>
            </a:r>
          </a:p>
          <a:p>
            <a:pPr marL="800100" lvl="1" indent="-342900">
              <a:buFont typeface="Wingdings" panose="05000000000000000000" pitchFamily="2" charset="2"/>
              <a:buChar char="v"/>
            </a:pPr>
            <a:r>
              <a:rPr lang="en-US" sz="1400" dirty="0">
                <a:solidFill>
                  <a:srgbClr val="4F81BD">
                    <a:lumMod val="75000"/>
                  </a:srgbClr>
                </a:solidFill>
                <a:latin typeface="Arial" panose="020B0604020202020204" pitchFamily="34" charset="0"/>
                <a:cs typeface="Arial" panose="020B0604020202020204" pitchFamily="34" charset="0"/>
              </a:rPr>
              <a:t>Support FHIR and other alternative interfaces</a:t>
            </a:r>
          </a:p>
          <a:p>
            <a:pPr marL="800100" lvl="1" indent="-342900">
              <a:buFont typeface="Wingdings" panose="05000000000000000000" pitchFamily="2" charset="2"/>
              <a:buChar char="v"/>
            </a:pPr>
            <a:r>
              <a:rPr lang="en-US" sz="1400" dirty="0">
                <a:solidFill>
                  <a:srgbClr val="4F81BD">
                    <a:lumMod val="75000"/>
                  </a:srgbClr>
                </a:solidFill>
                <a:latin typeface="Arial" panose="020B0604020202020204" pitchFamily="34" charset="0"/>
                <a:cs typeface="Arial" panose="020B0604020202020204" pitchFamily="34" charset="0"/>
              </a:rPr>
              <a:t>Design to operate in parallel with Direct messaging</a:t>
            </a:r>
          </a:p>
          <a:p>
            <a:pPr lvl="1"/>
            <a:endParaRPr lang="en-US" sz="1200" b="1" dirty="0">
              <a:solidFill>
                <a:srgbClr val="4F81BD">
                  <a:lumMod val="75000"/>
                </a:srgbClr>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r>
              <a:rPr lang="en-US" sz="1600" b="1" dirty="0">
                <a:solidFill>
                  <a:srgbClr val="9BBB59">
                    <a:lumMod val="75000"/>
                  </a:srgbClr>
                </a:solidFill>
                <a:latin typeface="Arial" panose="020B0604020202020204" pitchFamily="34" charset="0"/>
                <a:cs typeface="Arial" panose="020B0604020202020204" pitchFamily="34" charset="0"/>
              </a:rPr>
              <a:t>Benefits</a:t>
            </a:r>
          </a:p>
          <a:p>
            <a:pPr marL="800100" lvl="1" indent="-342900">
              <a:buFont typeface="Wingdings" panose="05000000000000000000" pitchFamily="2" charset="2"/>
              <a:buChar char="v"/>
            </a:pPr>
            <a:r>
              <a:rPr lang="en-US" sz="1400" dirty="0">
                <a:solidFill>
                  <a:srgbClr val="4F81BD">
                    <a:lumMod val="75000"/>
                  </a:srgbClr>
                </a:solidFill>
                <a:latin typeface="Arial" panose="020B0604020202020204" pitchFamily="34" charset="0"/>
                <a:cs typeface="Arial" panose="020B0604020202020204" pitchFamily="34" charset="0"/>
              </a:rPr>
              <a:t>Supports synchronous Query &amp; Retrieve in alignment with direction of TEFCA</a:t>
            </a:r>
          </a:p>
          <a:p>
            <a:pPr marL="800100" lvl="1" indent="-342900">
              <a:buFont typeface="Wingdings" panose="05000000000000000000" pitchFamily="2" charset="2"/>
              <a:buChar char="v"/>
            </a:pPr>
            <a:r>
              <a:rPr lang="en-US" sz="1400" dirty="0">
                <a:solidFill>
                  <a:srgbClr val="4F81BD">
                    <a:lumMod val="75000"/>
                  </a:srgbClr>
                </a:solidFill>
                <a:latin typeface="Arial" panose="020B0604020202020204" pitchFamily="34" charset="0"/>
                <a:cs typeface="Arial" panose="020B0604020202020204" pitchFamily="34" charset="0"/>
              </a:rPr>
              <a:t>Provides alternative to Direct messaging for public health reporting with possible native HL7 from EHRs</a:t>
            </a:r>
          </a:p>
          <a:p>
            <a:pPr marL="800100" lvl="1" indent="-342900">
              <a:buFont typeface="Wingdings" panose="05000000000000000000" pitchFamily="2" charset="2"/>
              <a:buChar char="v"/>
            </a:pPr>
            <a:r>
              <a:rPr lang="en-US" sz="1400" dirty="0">
                <a:solidFill>
                  <a:srgbClr val="4F81BD">
                    <a:lumMod val="75000"/>
                  </a:srgbClr>
                </a:solidFill>
                <a:latin typeface="Arial" panose="020B0604020202020204" pitchFamily="34" charset="0"/>
                <a:cs typeface="Arial" panose="020B0604020202020204" pitchFamily="34" charset="0"/>
              </a:rPr>
              <a:t>Provides alternative to Connect Devices; can begin program to eliminate devices and their heavy </a:t>
            </a:r>
            <a:br>
              <a:rPr lang="en-US" sz="1400" dirty="0">
                <a:solidFill>
                  <a:srgbClr val="4F81BD">
                    <a:lumMod val="75000"/>
                  </a:srgbClr>
                </a:solidFill>
                <a:latin typeface="Arial" panose="020B0604020202020204" pitchFamily="34" charset="0"/>
                <a:cs typeface="Arial" panose="020B0604020202020204" pitchFamily="34" charset="0"/>
              </a:rPr>
            </a:br>
            <a:r>
              <a:rPr lang="en-US" sz="1400" dirty="0">
                <a:solidFill>
                  <a:srgbClr val="4F81BD">
                    <a:lumMod val="75000"/>
                  </a:srgbClr>
                </a:solidFill>
                <a:latin typeface="Arial" panose="020B0604020202020204" pitchFamily="34" charset="0"/>
                <a:cs typeface="Arial" panose="020B0604020202020204" pitchFamily="34" charset="0"/>
              </a:rPr>
              <a:t>support requirements</a:t>
            </a:r>
          </a:p>
          <a:p>
            <a:pPr marL="800100" lvl="1" indent="-342900">
              <a:buFont typeface="Wingdings" panose="05000000000000000000" pitchFamily="2" charset="2"/>
              <a:buChar char="v"/>
            </a:pPr>
            <a:r>
              <a:rPr lang="en-US" sz="1400" dirty="0">
                <a:solidFill>
                  <a:srgbClr val="4F81BD">
                    <a:lumMod val="75000"/>
                  </a:srgbClr>
                </a:solidFill>
                <a:latin typeface="Arial" panose="020B0604020202020204" pitchFamily="34" charset="0"/>
                <a:cs typeface="Arial" panose="020B0604020202020204" pitchFamily="34" charset="0"/>
              </a:rPr>
              <a:t>Fewer Connect Devices and their Direct connections will reduce costs</a:t>
            </a:r>
          </a:p>
          <a:p>
            <a:pPr marL="800100" lvl="1" indent="-342900">
              <a:buFont typeface="Wingdings" panose="05000000000000000000" pitchFamily="2" charset="2"/>
              <a:buChar char="v"/>
            </a:pPr>
            <a:r>
              <a:rPr lang="en-US" sz="1400" dirty="0">
                <a:solidFill>
                  <a:srgbClr val="4F81BD">
                    <a:lumMod val="75000"/>
                  </a:srgbClr>
                </a:solidFill>
                <a:latin typeface="Arial" panose="020B0604020202020204" pitchFamily="34" charset="0"/>
                <a:cs typeface="Arial" panose="020B0604020202020204" pitchFamily="34" charset="0"/>
              </a:rPr>
              <a:t>Easy to implement – already in place for MIIS</a:t>
            </a:r>
          </a:p>
          <a:p>
            <a:pPr marL="800100" lvl="1" indent="-342900">
              <a:buFont typeface="Wingdings" panose="05000000000000000000" pitchFamily="2" charset="2"/>
              <a:buChar char="q"/>
            </a:pPr>
            <a:endParaRPr lang="en-US" sz="1200" b="1" dirty="0">
              <a:solidFill>
                <a:srgbClr val="4F81BD">
                  <a:lumMod val="75000"/>
                </a:srgbClr>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r>
              <a:rPr lang="en-US" sz="1600" b="1" dirty="0">
                <a:solidFill>
                  <a:srgbClr val="9BBB59">
                    <a:lumMod val="75000"/>
                  </a:srgbClr>
                </a:solidFill>
                <a:latin typeface="Arial" panose="020B0604020202020204" pitchFamily="34" charset="0"/>
                <a:cs typeface="Arial" panose="020B0604020202020204" pitchFamily="34" charset="0"/>
              </a:rPr>
              <a:t>Risks</a:t>
            </a:r>
          </a:p>
          <a:p>
            <a:pPr marL="800100" lvl="1" indent="-342900">
              <a:buFont typeface="Wingdings" panose="05000000000000000000" pitchFamily="2" charset="2"/>
              <a:buChar char="v"/>
            </a:pPr>
            <a:r>
              <a:rPr lang="en-US" sz="1400" dirty="0">
                <a:solidFill>
                  <a:srgbClr val="4F81BD">
                    <a:lumMod val="75000"/>
                  </a:srgbClr>
                </a:solidFill>
                <a:latin typeface="Arial" panose="020B0604020202020204" pitchFamily="34" charset="0"/>
                <a:cs typeface="Arial" panose="020B0604020202020204" pitchFamily="34" charset="0"/>
              </a:rPr>
              <a:t>Details of technology and schedule for TEFCA </a:t>
            </a:r>
            <a:br>
              <a:rPr lang="en-US" sz="1400" dirty="0">
                <a:solidFill>
                  <a:srgbClr val="4F81BD">
                    <a:lumMod val="75000"/>
                  </a:srgbClr>
                </a:solidFill>
                <a:latin typeface="Arial" panose="020B0604020202020204" pitchFamily="34" charset="0"/>
                <a:cs typeface="Arial" panose="020B0604020202020204" pitchFamily="34" charset="0"/>
              </a:rPr>
            </a:br>
            <a:r>
              <a:rPr lang="en-US" sz="1400" dirty="0">
                <a:solidFill>
                  <a:srgbClr val="4F81BD">
                    <a:lumMod val="75000"/>
                  </a:srgbClr>
                </a:solidFill>
                <a:latin typeface="Arial" panose="020B0604020202020204" pitchFamily="34" charset="0"/>
                <a:cs typeface="Arial" panose="020B0604020202020204" pitchFamily="34" charset="0"/>
              </a:rPr>
              <a:t>remain unspecified</a:t>
            </a:r>
          </a:p>
          <a:p>
            <a:pPr marL="800100" lvl="1" indent="-342900">
              <a:buFont typeface="Wingdings" panose="05000000000000000000" pitchFamily="2" charset="2"/>
              <a:buChar char="v"/>
            </a:pPr>
            <a:endParaRPr lang="en-US" sz="1400" dirty="0">
              <a:solidFill>
                <a:srgbClr val="4F81BD">
                  <a:lumMod val="75000"/>
                </a:srgbClr>
              </a:solidFill>
              <a:latin typeface="Arial" panose="020B0604020202020204" pitchFamily="34" charset="0"/>
              <a:cs typeface="Arial" panose="020B0604020202020204" pitchFamily="34" charset="0"/>
            </a:endParaRPr>
          </a:p>
          <a:p>
            <a:endParaRPr lang="en-US" sz="1200" dirty="0">
              <a:solidFill>
                <a:srgbClr val="4F81BD">
                  <a:lumMod val="75000"/>
                </a:srgbClr>
              </a:solidFill>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AE2D5221-089C-4167-970A-9F5B8DB2ADB3}"/>
              </a:ext>
            </a:extLst>
          </p:cNvPr>
          <p:cNvGrpSpPr/>
          <p:nvPr/>
        </p:nvGrpSpPr>
        <p:grpSpPr>
          <a:xfrm>
            <a:off x="182880" y="1936196"/>
            <a:ext cx="3026791" cy="2985608"/>
            <a:chOff x="182880" y="2560320"/>
            <a:chExt cx="3026791" cy="2985608"/>
          </a:xfrm>
        </p:grpSpPr>
        <p:sp>
          <p:nvSpPr>
            <p:cNvPr id="24" name="Rectangle 23">
              <a:extLst>
                <a:ext uri="{FF2B5EF4-FFF2-40B4-BE49-F238E27FC236}">
                  <a16:creationId xmlns:a16="http://schemas.microsoft.com/office/drawing/2014/main" id="{52C54B0C-1EDF-4E3A-B408-CCAABFF8570E}"/>
                </a:ext>
              </a:extLst>
            </p:cNvPr>
            <p:cNvSpPr/>
            <p:nvPr/>
          </p:nvSpPr>
          <p:spPr>
            <a:xfrm>
              <a:off x="182880" y="2560320"/>
              <a:ext cx="3026791" cy="400110"/>
            </a:xfrm>
            <a:prstGeom prst="rect">
              <a:avLst/>
            </a:prstGeom>
          </p:spPr>
          <p:txBody>
            <a:bodyPr wrap="none">
              <a:spAutoFit/>
            </a:bodyPr>
            <a:lstStyle/>
            <a:p>
              <a:pPr algn="ctr"/>
              <a:r>
                <a:rPr lang="en-US" sz="1500" b="1" dirty="0">
                  <a:solidFill>
                    <a:srgbClr val="F79646">
                      <a:lumMod val="75000"/>
                    </a:srgbClr>
                  </a:solidFill>
                  <a:latin typeface="Arial" panose="020B0604020202020204" pitchFamily="34" charset="0"/>
                  <a:cs typeface="Arial" panose="020B0604020202020204" pitchFamily="34" charset="0"/>
                </a:rPr>
                <a:t>  </a:t>
              </a:r>
              <a:r>
                <a:rPr lang="en-US" sz="2000" b="1" dirty="0">
                  <a:solidFill>
                    <a:srgbClr val="F79646">
                      <a:lumMod val="75000"/>
                    </a:srgbClr>
                  </a:solidFill>
                  <a:latin typeface="Arial" panose="020B0604020202020204" pitchFamily="34" charset="0"/>
                  <a:cs typeface="Arial" panose="020B0604020202020204" pitchFamily="34" charset="0"/>
                </a:rPr>
                <a:t>Enhance Functionality</a:t>
              </a:r>
            </a:p>
          </p:txBody>
        </p:sp>
        <p:grpSp>
          <p:nvGrpSpPr>
            <p:cNvPr id="18" name="Group 17">
              <a:extLst>
                <a:ext uri="{FF2B5EF4-FFF2-40B4-BE49-F238E27FC236}">
                  <a16:creationId xmlns:a16="http://schemas.microsoft.com/office/drawing/2014/main" id="{F5D89844-6483-4F14-85F9-750ACF514A01}"/>
                </a:ext>
              </a:extLst>
            </p:cNvPr>
            <p:cNvGrpSpPr>
              <a:grpSpLocks noChangeAspect="1"/>
            </p:cNvGrpSpPr>
            <p:nvPr/>
          </p:nvGrpSpPr>
          <p:grpSpPr>
            <a:xfrm>
              <a:off x="182880" y="2743200"/>
              <a:ext cx="3026664" cy="2802728"/>
              <a:chOff x="1863878" y="910069"/>
              <a:chExt cx="5287458" cy="5288098"/>
            </a:xfrm>
          </p:grpSpPr>
          <p:grpSp>
            <p:nvGrpSpPr>
              <p:cNvPr id="19" name="Group 18">
                <a:extLst>
                  <a:ext uri="{FF2B5EF4-FFF2-40B4-BE49-F238E27FC236}">
                    <a16:creationId xmlns:a16="http://schemas.microsoft.com/office/drawing/2014/main" id="{B96198AF-BE96-4088-95DC-A96B3563032B}"/>
                  </a:ext>
                </a:extLst>
              </p:cNvPr>
              <p:cNvGrpSpPr/>
              <p:nvPr/>
            </p:nvGrpSpPr>
            <p:grpSpPr>
              <a:xfrm>
                <a:off x="1863878" y="910069"/>
                <a:ext cx="5287458" cy="5288098"/>
                <a:chOff x="2754425" y="1614804"/>
                <a:chExt cx="3621025" cy="3621464"/>
              </a:xfrm>
              <a:effectLst>
                <a:outerShdw blurRad="50800" dist="38100" dir="5400000" algn="t" rotWithShape="0">
                  <a:prstClr val="black">
                    <a:alpha val="35000"/>
                  </a:prstClr>
                </a:outerShdw>
              </a:effectLst>
              <a:scene3d>
                <a:camera prst="perspectiveRelaxedModerately">
                  <a:rot lat="18600000" lon="0" rev="0"/>
                </a:camera>
                <a:lightRig rig="threePt" dir="t">
                  <a:rot lat="0" lon="0" rev="19200000"/>
                </a:lightRig>
              </a:scene3d>
            </p:grpSpPr>
            <p:sp>
              <p:nvSpPr>
                <p:cNvPr id="26" name="Oval 5">
                  <a:extLst>
                    <a:ext uri="{FF2B5EF4-FFF2-40B4-BE49-F238E27FC236}">
                      <a16:creationId xmlns:a16="http://schemas.microsoft.com/office/drawing/2014/main" id="{EBA450F8-D609-4B94-BE24-1EEE8CEDED22}"/>
                    </a:ext>
                  </a:extLst>
                </p:cNvPr>
                <p:cNvSpPr/>
                <p:nvPr/>
              </p:nvSpPr>
              <p:spPr>
                <a:xfrm>
                  <a:off x="2754425" y="1614804"/>
                  <a:ext cx="2055535" cy="2690342"/>
                </a:xfrm>
                <a:custGeom>
                  <a:avLst/>
                  <a:gdLst/>
                  <a:ahLst/>
                  <a:cxnLst/>
                  <a:rect l="l" t="t" r="r" b="b"/>
                  <a:pathLst>
                    <a:path w="2055535" h="2690342">
                      <a:moveTo>
                        <a:pt x="1810513" y="0"/>
                      </a:moveTo>
                      <a:lnTo>
                        <a:pt x="1810918" y="21"/>
                      </a:lnTo>
                      <a:lnTo>
                        <a:pt x="1812099" y="576361"/>
                      </a:lnTo>
                      <a:lnTo>
                        <a:pt x="2055535" y="717554"/>
                      </a:lnTo>
                      <a:lnTo>
                        <a:pt x="1812677" y="858412"/>
                      </a:lnTo>
                      <a:lnTo>
                        <a:pt x="1813744" y="1379032"/>
                      </a:lnTo>
                      <a:lnTo>
                        <a:pt x="1805728" y="1378224"/>
                      </a:lnTo>
                      <a:cubicBezTo>
                        <a:pt x="1570057" y="1378224"/>
                        <a:pt x="1379008" y="1569273"/>
                        <a:pt x="1379008" y="1804944"/>
                      </a:cubicBezTo>
                      <a:cubicBezTo>
                        <a:pt x="1379008" y="1884514"/>
                        <a:pt x="1400787" y="1958998"/>
                        <a:pt x="1440148" y="2021903"/>
                      </a:cubicBezTo>
                      <a:lnTo>
                        <a:pt x="987615" y="2271216"/>
                      </a:lnTo>
                      <a:lnTo>
                        <a:pt x="742010" y="2127740"/>
                      </a:lnTo>
                      <a:lnTo>
                        <a:pt x="739468" y="2407928"/>
                      </a:lnTo>
                      <a:lnTo>
                        <a:pt x="226854" y="2690342"/>
                      </a:lnTo>
                      <a:cubicBezTo>
                        <a:pt x="67624" y="2422789"/>
                        <a:pt x="0" y="2144357"/>
                        <a:pt x="0" y="1810514"/>
                      </a:cubicBezTo>
                      <a:cubicBezTo>
                        <a:pt x="0" y="810595"/>
                        <a:pt x="810595" y="0"/>
                        <a:pt x="1810513" y="0"/>
                      </a:cubicBezTo>
                      <a:close/>
                    </a:path>
                  </a:pathLst>
                </a:custGeom>
                <a:solidFill>
                  <a:srgbClr val="7199C9"/>
                </a:solidFill>
                <a:ln>
                  <a:noFill/>
                </a:ln>
                <a:effectLst/>
                <a:sp3d extrusionH="381000">
                  <a:bevelT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27" name="Oval 8">
                  <a:extLst>
                    <a:ext uri="{FF2B5EF4-FFF2-40B4-BE49-F238E27FC236}">
                      <a16:creationId xmlns:a16="http://schemas.microsoft.com/office/drawing/2014/main" id="{EC287D07-DACB-4791-AF6D-91C7DCAE2277}"/>
                    </a:ext>
                  </a:extLst>
                </p:cNvPr>
                <p:cNvSpPr/>
                <p:nvPr/>
              </p:nvSpPr>
              <p:spPr>
                <a:xfrm>
                  <a:off x="2976887" y="3625227"/>
                  <a:ext cx="3176150" cy="1611041"/>
                </a:xfrm>
                <a:custGeom>
                  <a:avLst/>
                  <a:gdLst/>
                  <a:ahLst/>
                  <a:cxnLst/>
                  <a:rect l="l" t="t" r="r" b="b"/>
                  <a:pathLst>
                    <a:path w="3176150" h="1611041">
                      <a:moveTo>
                        <a:pt x="1952054" y="0"/>
                      </a:moveTo>
                      <a:lnTo>
                        <a:pt x="2410339" y="249385"/>
                      </a:lnTo>
                      <a:lnTo>
                        <a:pt x="2414036" y="522572"/>
                      </a:lnTo>
                      <a:lnTo>
                        <a:pt x="2653096" y="381486"/>
                      </a:lnTo>
                      <a:lnTo>
                        <a:pt x="3176150" y="666117"/>
                      </a:lnTo>
                      <a:cubicBezTo>
                        <a:pt x="2866092" y="1214909"/>
                        <a:pt x="2260152" y="1611041"/>
                        <a:pt x="1584791" y="1611041"/>
                      </a:cubicBezTo>
                      <a:cubicBezTo>
                        <a:pt x="902293" y="1611041"/>
                        <a:pt x="307998" y="1233403"/>
                        <a:pt x="0" y="675381"/>
                      </a:cubicBezTo>
                      <a:lnTo>
                        <a:pt x="513783" y="393619"/>
                      </a:lnTo>
                      <a:lnTo>
                        <a:pt x="516286" y="117757"/>
                      </a:lnTo>
                      <a:lnTo>
                        <a:pt x="758643" y="259336"/>
                      </a:lnTo>
                      <a:lnTo>
                        <a:pt x="1213362" y="9964"/>
                      </a:lnTo>
                      <a:cubicBezTo>
                        <a:pt x="1285984" y="137003"/>
                        <a:pt x="1423105" y="221681"/>
                        <a:pt x="1580004" y="221681"/>
                      </a:cubicBezTo>
                      <a:cubicBezTo>
                        <a:pt x="1740970" y="221681"/>
                        <a:pt x="1881119" y="132556"/>
                        <a:pt x="1952054" y="0"/>
                      </a:cubicBezTo>
                      <a:close/>
                    </a:path>
                  </a:pathLst>
                </a:custGeom>
                <a:solidFill>
                  <a:schemeClr val="bg1">
                    <a:lumMod val="75000"/>
                  </a:schemeClr>
                </a:solidFill>
                <a:ln>
                  <a:noFill/>
                </a:ln>
                <a:effectLst/>
                <a:sp3d extrusionH="381000">
                  <a:bevelT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29" name="Oval 11">
                  <a:extLst>
                    <a:ext uri="{FF2B5EF4-FFF2-40B4-BE49-F238E27FC236}">
                      <a16:creationId xmlns:a16="http://schemas.microsoft.com/office/drawing/2014/main" id="{B0F36A4F-6C8D-4940-B03E-9B5ABA37DDA9}"/>
                    </a:ext>
                  </a:extLst>
                </p:cNvPr>
                <p:cNvSpPr/>
                <p:nvPr/>
              </p:nvSpPr>
              <p:spPr>
                <a:xfrm>
                  <a:off x="4565341" y="1614822"/>
                  <a:ext cx="1810109" cy="2678783"/>
                </a:xfrm>
                <a:custGeom>
                  <a:avLst/>
                  <a:gdLst/>
                  <a:ahLst/>
                  <a:cxnLst/>
                  <a:rect l="l" t="t" r="r" b="b"/>
                  <a:pathLst>
                    <a:path w="1810109" h="2678783">
                      <a:moveTo>
                        <a:pt x="0" y="0"/>
                      </a:moveTo>
                      <a:cubicBezTo>
                        <a:pt x="999733" y="199"/>
                        <a:pt x="1810109" y="810710"/>
                        <a:pt x="1810109" y="1810494"/>
                      </a:cubicBezTo>
                      <a:cubicBezTo>
                        <a:pt x="1810109" y="2125177"/>
                        <a:pt x="1729827" y="2421109"/>
                        <a:pt x="1588369" y="2678783"/>
                      </a:cubicBezTo>
                      <a:cubicBezTo>
                        <a:pt x="1414085" y="2579916"/>
                        <a:pt x="1241699" y="2484451"/>
                        <a:pt x="1069169" y="2390705"/>
                      </a:cubicBezTo>
                      <a:lnTo>
                        <a:pt x="828845" y="2532537"/>
                      </a:lnTo>
                      <a:lnTo>
                        <a:pt x="825128" y="2257874"/>
                      </a:lnTo>
                      <a:cubicBezTo>
                        <a:pt x="673223" y="2175771"/>
                        <a:pt x="520667" y="2094001"/>
                        <a:pt x="366237" y="2011119"/>
                      </a:cubicBezTo>
                      <a:cubicBezTo>
                        <a:pt x="402093" y="1950738"/>
                        <a:pt x="421533" y="1880102"/>
                        <a:pt x="421533" y="1804926"/>
                      </a:cubicBezTo>
                      <a:cubicBezTo>
                        <a:pt x="421533" y="1571208"/>
                        <a:pt x="233637" y="1381375"/>
                        <a:pt x="655" y="1378795"/>
                      </a:cubicBezTo>
                      <a:cubicBezTo>
                        <a:pt x="582" y="1206573"/>
                        <a:pt x="470" y="1032812"/>
                        <a:pt x="361" y="859207"/>
                      </a:cubicBezTo>
                      <a:lnTo>
                        <a:pt x="244620" y="717536"/>
                      </a:lnTo>
                      <a:lnTo>
                        <a:pt x="195" y="575769"/>
                      </a:lnTo>
                      <a:cubicBezTo>
                        <a:pt x="79" y="381685"/>
                        <a:pt x="0" y="188962"/>
                        <a:pt x="0" y="0"/>
                      </a:cubicBezTo>
                      <a:close/>
                    </a:path>
                  </a:pathLst>
                </a:custGeom>
                <a:solidFill>
                  <a:schemeClr val="bg1">
                    <a:lumMod val="75000"/>
                  </a:schemeClr>
                </a:solidFill>
                <a:ln>
                  <a:noFill/>
                </a:ln>
                <a:effectLst/>
                <a:sp3d extrusionH="381000">
                  <a:bevelT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grpSp>
          <p:grpSp>
            <p:nvGrpSpPr>
              <p:cNvPr id="20" name="Group 19">
                <a:extLst>
                  <a:ext uri="{FF2B5EF4-FFF2-40B4-BE49-F238E27FC236}">
                    <a16:creationId xmlns:a16="http://schemas.microsoft.com/office/drawing/2014/main" id="{1AE63FDB-E99E-4E5E-ADE3-EB7D2508EB69}"/>
                  </a:ext>
                </a:extLst>
              </p:cNvPr>
              <p:cNvGrpSpPr/>
              <p:nvPr/>
            </p:nvGrpSpPr>
            <p:grpSpPr>
              <a:xfrm>
                <a:off x="2751924" y="2776162"/>
                <a:ext cx="3728297" cy="2625267"/>
                <a:chOff x="2751924" y="2776162"/>
                <a:chExt cx="3728297" cy="2625267"/>
              </a:xfrm>
            </p:grpSpPr>
            <p:sp>
              <p:nvSpPr>
                <p:cNvPr id="22" name="TextBox 21">
                  <a:extLst>
                    <a:ext uri="{FF2B5EF4-FFF2-40B4-BE49-F238E27FC236}">
                      <a16:creationId xmlns:a16="http://schemas.microsoft.com/office/drawing/2014/main" id="{CC900800-D7EF-4076-881B-08593950EB6F}"/>
                    </a:ext>
                  </a:extLst>
                </p:cNvPr>
                <p:cNvSpPr txBox="1"/>
                <p:nvPr/>
              </p:nvSpPr>
              <p:spPr>
                <a:xfrm>
                  <a:off x="5372774" y="2776162"/>
                  <a:ext cx="1107447" cy="966257"/>
                </a:xfrm>
                <a:prstGeom prst="rect">
                  <a:avLst/>
                </a:prstGeom>
                <a:noFill/>
              </p:spPr>
              <p:txBody>
                <a:bodyPr wrap="square" rtlCol="0">
                  <a:spAutoFit/>
                </a:bodyPr>
                <a:lstStyle/>
                <a:p>
                  <a:pPr algn="ctr"/>
                  <a:r>
                    <a:rPr lang="en-US" sz="3200" dirty="0">
                      <a:solidFill>
                        <a:prstClr val="black"/>
                      </a:solidFill>
                      <a:latin typeface="Arial" panose="020B0604020202020204" pitchFamily="34" charset="0"/>
                      <a:cs typeface="Arial" panose="020B0604020202020204" pitchFamily="34" charset="0"/>
                    </a:rPr>
                    <a:t>1</a:t>
                  </a:r>
                </a:p>
              </p:txBody>
            </p:sp>
            <p:sp>
              <p:nvSpPr>
                <p:cNvPr id="23" name="TextBox 22">
                  <a:extLst>
                    <a:ext uri="{FF2B5EF4-FFF2-40B4-BE49-F238E27FC236}">
                      <a16:creationId xmlns:a16="http://schemas.microsoft.com/office/drawing/2014/main" id="{DB00CBCD-F130-472A-985A-209B3300AFDA}"/>
                    </a:ext>
                  </a:extLst>
                </p:cNvPr>
                <p:cNvSpPr txBox="1"/>
                <p:nvPr/>
              </p:nvSpPr>
              <p:spPr>
                <a:xfrm>
                  <a:off x="2751924" y="2776162"/>
                  <a:ext cx="1107446" cy="1060484"/>
                </a:xfrm>
                <a:prstGeom prst="rect">
                  <a:avLst/>
                </a:prstGeom>
                <a:noFill/>
              </p:spPr>
              <p:txBody>
                <a:bodyPr wrap="square" rtlCol="0">
                  <a:spAutoFit/>
                </a:bodyPr>
                <a:lstStyle/>
                <a:p>
                  <a:pPr algn="ctr"/>
                  <a:r>
                    <a:rPr lang="en-US" sz="3200" dirty="0">
                      <a:solidFill>
                        <a:prstClr val="black">
                          <a:lumMod val="75000"/>
                          <a:lumOff val="25000"/>
                        </a:prstClr>
                      </a:solidFill>
                      <a:latin typeface="Arial" panose="020B0604020202020204" pitchFamily="34" charset="0"/>
                      <a:cs typeface="Arial" panose="020B0604020202020204" pitchFamily="34" charset="0"/>
                    </a:rPr>
                    <a:t>3</a:t>
                  </a:r>
                </a:p>
              </p:txBody>
            </p:sp>
            <p:sp>
              <p:nvSpPr>
                <p:cNvPr id="25" name="TextBox 24">
                  <a:extLst>
                    <a:ext uri="{FF2B5EF4-FFF2-40B4-BE49-F238E27FC236}">
                      <a16:creationId xmlns:a16="http://schemas.microsoft.com/office/drawing/2014/main" id="{8F601091-1685-4C30-A129-B2612F6D5036}"/>
                    </a:ext>
                  </a:extLst>
                </p:cNvPr>
                <p:cNvSpPr txBox="1"/>
                <p:nvPr/>
              </p:nvSpPr>
              <p:spPr>
                <a:xfrm>
                  <a:off x="3972198" y="4340945"/>
                  <a:ext cx="1107446" cy="1060484"/>
                </a:xfrm>
                <a:prstGeom prst="rect">
                  <a:avLst/>
                </a:prstGeom>
                <a:noFill/>
              </p:spPr>
              <p:txBody>
                <a:bodyPr wrap="square" rtlCol="0">
                  <a:spAutoFit/>
                </a:bodyPr>
                <a:lstStyle/>
                <a:p>
                  <a:pPr algn="ctr"/>
                  <a:r>
                    <a:rPr lang="en-US" sz="3200" dirty="0">
                      <a:solidFill>
                        <a:prstClr val="black">
                          <a:lumMod val="75000"/>
                          <a:lumOff val="25000"/>
                        </a:prstClr>
                      </a:solidFill>
                      <a:latin typeface="Arial" panose="020B0604020202020204" pitchFamily="34" charset="0"/>
                      <a:cs typeface="Arial" panose="020B0604020202020204" pitchFamily="34" charset="0"/>
                    </a:rPr>
                    <a:t>2</a:t>
                  </a:r>
                </a:p>
              </p:txBody>
            </p:sp>
          </p:grpSp>
        </p:grpSp>
      </p:grpSp>
    </p:spTree>
    <p:extLst>
      <p:ext uri="{BB962C8B-B14F-4D97-AF65-F5344CB8AC3E}">
        <p14:creationId xmlns:p14="http://schemas.microsoft.com/office/powerpoint/2010/main" val="58759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22252B-E939-4A7E-8190-BF32518C4A6B}"/>
              </a:ext>
            </a:extLst>
          </p:cNvPr>
          <p:cNvSpPr>
            <a:spLocks noGrp="1"/>
          </p:cNvSpPr>
          <p:nvPr>
            <p:ph type="sldNum" sz="quarter" idx="11"/>
          </p:nvPr>
        </p:nvSpPr>
        <p:spPr/>
        <p:txBody>
          <a:bodyPr/>
          <a:lstStyle/>
          <a:p>
            <a:pPr>
              <a:defRPr/>
            </a:pPr>
            <a:fld id="{949C2E20-F250-44B9-B926-B8B94A013B34}" type="slidenum">
              <a:rPr lang="en-US" smtClean="0"/>
              <a:pPr>
                <a:defRPr/>
              </a:pPr>
              <a:t>14</a:t>
            </a:fld>
            <a:endParaRPr lang="en-US" dirty="0"/>
          </a:p>
        </p:txBody>
      </p:sp>
      <p:sp>
        <p:nvSpPr>
          <p:cNvPr id="3" name="Title 2">
            <a:extLst>
              <a:ext uri="{FF2B5EF4-FFF2-40B4-BE49-F238E27FC236}">
                <a16:creationId xmlns:a16="http://schemas.microsoft.com/office/drawing/2014/main" id="{5462E29B-046D-4C19-B015-B391735E1AFC}"/>
              </a:ext>
            </a:extLst>
          </p:cNvPr>
          <p:cNvSpPr>
            <a:spLocks noGrp="1"/>
          </p:cNvSpPr>
          <p:nvPr>
            <p:ph type="title"/>
          </p:nvPr>
        </p:nvSpPr>
        <p:spPr/>
        <p:txBody>
          <a:bodyPr/>
          <a:lstStyle/>
          <a:p>
            <a:r>
              <a:rPr lang="en-US" dirty="0">
                <a:solidFill>
                  <a:schemeClr val="bg1"/>
                </a:solidFill>
              </a:rPr>
              <a:t>CCG: High Level Architecture</a:t>
            </a:r>
            <a:endParaRPr lang="en-US" kern="0" dirty="0">
              <a:solidFill>
                <a:schemeClr val="bg1"/>
              </a:solidFill>
              <a:latin typeface="Callibri"/>
              <a:cs typeface="Arial" panose="020B0604020202020204" pitchFamily="34" charset="0"/>
            </a:endParaRPr>
          </a:p>
        </p:txBody>
      </p:sp>
      <p:pic>
        <p:nvPicPr>
          <p:cNvPr id="20" name="Picture 19">
            <a:extLst>
              <a:ext uri="{FF2B5EF4-FFF2-40B4-BE49-F238E27FC236}">
                <a16:creationId xmlns:a16="http://schemas.microsoft.com/office/drawing/2014/main" id="{D3CA556A-EE6A-4604-B3F9-32910E378E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34" y="1328696"/>
            <a:ext cx="9144000" cy="4275763"/>
          </a:xfrm>
          <a:prstGeom prst="rect">
            <a:avLst/>
          </a:prstGeom>
        </p:spPr>
      </p:pic>
    </p:spTree>
    <p:extLst>
      <p:ext uri="{BB962C8B-B14F-4D97-AF65-F5344CB8AC3E}">
        <p14:creationId xmlns:p14="http://schemas.microsoft.com/office/powerpoint/2010/main" val="1410133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Content Placeholder 6">
            <a:extLst>
              <a:ext uri="{FF2B5EF4-FFF2-40B4-BE49-F238E27FC236}">
                <a16:creationId xmlns:a16="http://schemas.microsoft.com/office/drawing/2014/main" id="{18EA7B55-EDDE-43F4-824B-C0DD9FF29174}"/>
              </a:ext>
            </a:extLst>
          </p:cNvPr>
          <p:cNvSpPr txBox="1">
            <a:spLocks/>
          </p:cNvSpPr>
          <p:nvPr/>
        </p:nvSpPr>
        <p:spPr>
          <a:xfrm>
            <a:off x="0" y="914400"/>
            <a:ext cx="9144000" cy="5943600"/>
          </a:xfrm>
          <a:prstGeom prst="rect">
            <a:avLst/>
          </a:prstGeom>
          <a:gradFill flip="none" rotWithShape="1">
            <a:gsLst>
              <a:gs pos="57000">
                <a:schemeClr val="accent1">
                  <a:lumMod val="5000"/>
                  <a:lumOff val="95000"/>
                </a:schemeClr>
              </a:gs>
              <a:gs pos="86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txBody>
          <a:bodyPr/>
          <a:lstStyle>
            <a:lvl1pPr marL="231775" indent="-231775" algn="l" rtl="0" eaLnBrk="0" fontAlgn="base" hangingPunct="0">
              <a:lnSpc>
                <a:spcPct val="90000"/>
              </a:lnSpc>
              <a:spcBef>
                <a:spcPct val="25000"/>
              </a:spcBef>
              <a:spcAft>
                <a:spcPct val="0"/>
              </a:spcAft>
              <a:buClr>
                <a:schemeClr val="tx2"/>
              </a:buClr>
              <a:buChar char="•"/>
              <a:defRPr sz="2000">
                <a:solidFill>
                  <a:schemeClr val="tx1"/>
                </a:solidFill>
                <a:latin typeface="+mn-lt"/>
                <a:ea typeface="+mn-ea"/>
                <a:cs typeface="+mn-cs"/>
              </a:defRPr>
            </a:lvl1pPr>
            <a:lvl2pPr marL="677863" indent="-214313" algn="l" rtl="0" eaLnBrk="0" fontAlgn="base" hangingPunct="0">
              <a:lnSpc>
                <a:spcPct val="90000"/>
              </a:lnSpc>
              <a:spcBef>
                <a:spcPct val="25000"/>
              </a:spcBef>
              <a:spcAft>
                <a:spcPct val="0"/>
              </a:spcAft>
              <a:buClr>
                <a:schemeClr val="tx2"/>
              </a:buClr>
              <a:buFont typeface="Arial" charset="0"/>
              <a:buChar char="–"/>
              <a:defRPr>
                <a:solidFill>
                  <a:schemeClr val="tx1"/>
                </a:solidFill>
                <a:latin typeface="+mn-lt"/>
              </a:defRPr>
            </a:lvl2pPr>
            <a:lvl3pPr marL="1146175" indent="-231775" algn="l" rtl="0" eaLnBrk="0" fontAlgn="base" hangingPunct="0">
              <a:lnSpc>
                <a:spcPct val="90000"/>
              </a:lnSpc>
              <a:spcBef>
                <a:spcPct val="25000"/>
              </a:spcBef>
              <a:spcAft>
                <a:spcPct val="0"/>
              </a:spcAft>
              <a:buClr>
                <a:schemeClr val="tx2"/>
              </a:buClr>
              <a:buFont typeface="Wingdings" pitchFamily="2" charset="2"/>
              <a:buChar char="§"/>
              <a:defRPr sz="1600">
                <a:solidFill>
                  <a:schemeClr val="tx1"/>
                </a:solidFill>
                <a:latin typeface="+mn-lt"/>
              </a:defRPr>
            </a:lvl3pPr>
            <a:lvl4pPr marL="1603375" indent="-225425" algn="l" rtl="0" eaLnBrk="0" fontAlgn="base" hangingPunct="0">
              <a:lnSpc>
                <a:spcPct val="90000"/>
              </a:lnSpc>
              <a:spcBef>
                <a:spcPct val="25000"/>
              </a:spcBef>
              <a:spcAft>
                <a:spcPct val="0"/>
              </a:spcAft>
              <a:buClr>
                <a:schemeClr val="tx2"/>
              </a:buClr>
              <a:buChar char="–"/>
              <a:defRPr sz="1400">
                <a:solidFill>
                  <a:schemeClr val="tx1"/>
                </a:solidFill>
                <a:latin typeface="+mn-lt"/>
              </a:defRPr>
            </a:lvl4pPr>
            <a:lvl5pPr marL="2060575" indent="-231775" algn="l" rtl="0" eaLnBrk="0" fontAlgn="base" hangingPunct="0">
              <a:lnSpc>
                <a:spcPct val="90000"/>
              </a:lnSpc>
              <a:spcBef>
                <a:spcPct val="25000"/>
              </a:spcBef>
              <a:spcAft>
                <a:spcPct val="0"/>
              </a:spcAft>
              <a:buClr>
                <a:schemeClr val="tx2"/>
              </a:buClr>
              <a:buChar char="–"/>
              <a:defRPr sz="1200">
                <a:solidFill>
                  <a:schemeClr val="tx1"/>
                </a:solidFill>
                <a:latin typeface="+mn-lt"/>
              </a:defRPr>
            </a:lvl5pPr>
            <a:lvl6pPr marL="2517775" indent="-231775" algn="l" rtl="0" eaLnBrk="1" fontAlgn="base" hangingPunct="1">
              <a:lnSpc>
                <a:spcPct val="90000"/>
              </a:lnSpc>
              <a:spcBef>
                <a:spcPct val="25000"/>
              </a:spcBef>
              <a:spcAft>
                <a:spcPct val="0"/>
              </a:spcAft>
              <a:buClr>
                <a:schemeClr val="tx2"/>
              </a:buClr>
              <a:buChar char="–"/>
              <a:defRPr sz="1200">
                <a:solidFill>
                  <a:schemeClr val="tx1"/>
                </a:solidFill>
                <a:latin typeface="+mn-lt"/>
              </a:defRPr>
            </a:lvl6pPr>
            <a:lvl7pPr marL="2974975" indent="-231775" algn="l" rtl="0" eaLnBrk="1" fontAlgn="base" hangingPunct="1">
              <a:lnSpc>
                <a:spcPct val="90000"/>
              </a:lnSpc>
              <a:spcBef>
                <a:spcPct val="25000"/>
              </a:spcBef>
              <a:spcAft>
                <a:spcPct val="0"/>
              </a:spcAft>
              <a:buClr>
                <a:schemeClr val="tx2"/>
              </a:buClr>
              <a:buChar char="–"/>
              <a:defRPr sz="1200">
                <a:solidFill>
                  <a:schemeClr val="tx1"/>
                </a:solidFill>
                <a:latin typeface="+mn-lt"/>
              </a:defRPr>
            </a:lvl7pPr>
            <a:lvl8pPr marL="3432175" indent="-231775" algn="l" rtl="0" eaLnBrk="1" fontAlgn="base" hangingPunct="1">
              <a:lnSpc>
                <a:spcPct val="90000"/>
              </a:lnSpc>
              <a:spcBef>
                <a:spcPct val="25000"/>
              </a:spcBef>
              <a:spcAft>
                <a:spcPct val="0"/>
              </a:spcAft>
              <a:buClr>
                <a:schemeClr val="tx2"/>
              </a:buClr>
              <a:buChar char="–"/>
              <a:defRPr sz="1200">
                <a:solidFill>
                  <a:schemeClr val="tx1"/>
                </a:solidFill>
                <a:latin typeface="+mn-lt"/>
              </a:defRPr>
            </a:lvl8pPr>
            <a:lvl9pPr marL="3889375" indent="-231775" algn="l" rtl="0" eaLnBrk="1" fontAlgn="base" hangingPunct="1">
              <a:lnSpc>
                <a:spcPct val="90000"/>
              </a:lnSpc>
              <a:spcBef>
                <a:spcPct val="25000"/>
              </a:spcBef>
              <a:spcAft>
                <a:spcPct val="0"/>
              </a:spcAft>
              <a:buClr>
                <a:schemeClr val="tx2"/>
              </a:buClr>
              <a:buChar char="–"/>
              <a:defRPr sz="1200">
                <a:solidFill>
                  <a:schemeClr val="tx1"/>
                </a:solidFill>
                <a:latin typeface="+mn-lt"/>
              </a:defRPr>
            </a:lvl9pPr>
          </a:lstStyle>
          <a:p>
            <a:pPr marL="0" indent="0">
              <a:buNone/>
            </a:pPr>
            <a:endParaRPr lang="en-US" kern="0" dirty="0"/>
          </a:p>
        </p:txBody>
      </p:sp>
      <p:grpSp>
        <p:nvGrpSpPr>
          <p:cNvPr id="9" name="Group 8">
            <a:extLst>
              <a:ext uri="{FF2B5EF4-FFF2-40B4-BE49-F238E27FC236}">
                <a16:creationId xmlns:a16="http://schemas.microsoft.com/office/drawing/2014/main" id="{CC31D72A-19DC-42FD-B7CD-88AB0CFEE429}"/>
              </a:ext>
            </a:extLst>
          </p:cNvPr>
          <p:cNvGrpSpPr/>
          <p:nvPr/>
        </p:nvGrpSpPr>
        <p:grpSpPr>
          <a:xfrm>
            <a:off x="1981200" y="2514600"/>
            <a:ext cx="6705600" cy="1997150"/>
            <a:chOff x="1669730" y="4594322"/>
            <a:chExt cx="5826117" cy="1997150"/>
          </a:xfrm>
        </p:grpSpPr>
        <p:sp>
          <p:nvSpPr>
            <p:cNvPr id="10" name="Rectangle 9">
              <a:extLst>
                <a:ext uri="{FF2B5EF4-FFF2-40B4-BE49-F238E27FC236}">
                  <a16:creationId xmlns:a16="http://schemas.microsoft.com/office/drawing/2014/main" id="{5BE1D5F7-32B0-4FC5-A4BE-3305144FC650}"/>
                </a:ext>
              </a:extLst>
            </p:cNvPr>
            <p:cNvSpPr/>
            <p:nvPr/>
          </p:nvSpPr>
          <p:spPr>
            <a:xfrm>
              <a:off x="1669730" y="4594322"/>
              <a:ext cx="1447800" cy="1754326"/>
            </a:xfrm>
            <a:prstGeom prst="rect">
              <a:avLst/>
            </a:prstGeom>
          </p:spPr>
          <p:txBody>
            <a:bodyPr wrap="square">
              <a:spAutoFit/>
            </a:bodyPr>
            <a:lstStyle/>
            <a:p>
              <a:pPr marL="171450" indent="-171450">
                <a:lnSpc>
                  <a:spcPct val="150000"/>
                </a:lnSpc>
                <a:buFont typeface="Arial" pitchFamily="34" charset="0"/>
                <a:buChar char="•"/>
              </a:pPr>
              <a:r>
                <a:rPr lang="en-US" sz="1200" b="1" u="sng" dirty="0">
                  <a:solidFill>
                    <a:schemeClr val="tx1">
                      <a:lumMod val="75000"/>
                      <a:lumOff val="25000"/>
                    </a:schemeClr>
                  </a:solidFill>
                  <a:latin typeface="Arial" panose="020B0604020202020204" pitchFamily="34" charset="0"/>
                  <a:cs typeface="Arial" panose="020B0604020202020204" pitchFamily="34" charset="0"/>
                </a:rPr>
                <a:t>Internal Apps</a:t>
              </a:r>
              <a:r>
                <a:rPr lang="en-US" sz="1200" b="1" dirty="0">
                  <a:solidFill>
                    <a:schemeClr val="tx1">
                      <a:lumMod val="75000"/>
                      <a:lumOff val="25000"/>
                    </a:schemeClr>
                  </a:solidFill>
                  <a:latin typeface="Arial" panose="020B0604020202020204" pitchFamily="34" charset="0"/>
                  <a:cs typeface="Arial" panose="020B0604020202020204" pitchFamily="34" charset="0"/>
                </a:rPr>
                <a:t>:</a:t>
              </a:r>
            </a:p>
            <a:p>
              <a:pPr marL="171450" indent="-171450">
                <a:lnSpc>
                  <a:spcPct val="150000"/>
                </a:lnSpc>
                <a:buFont typeface="Arial" pitchFamily="34" charset="0"/>
                <a:buChar char="•"/>
              </a:pPr>
              <a:r>
                <a:rPr lang="en-US" sz="1200" b="1" dirty="0">
                  <a:solidFill>
                    <a:schemeClr val="tx1">
                      <a:lumMod val="75000"/>
                      <a:lumOff val="25000"/>
                    </a:schemeClr>
                  </a:solidFill>
                  <a:latin typeface="Arial" panose="020B0604020202020204" pitchFamily="34" charset="0"/>
                  <a:cs typeface="Arial" panose="020B0604020202020204" pitchFamily="34" charset="0"/>
                </a:rPr>
                <a:t>Attestation Forms</a:t>
              </a:r>
            </a:p>
            <a:p>
              <a:pPr marL="171450" indent="-171450">
                <a:lnSpc>
                  <a:spcPct val="150000"/>
                </a:lnSpc>
                <a:buFont typeface="Arial" pitchFamily="34" charset="0"/>
                <a:buChar char="•"/>
              </a:pPr>
              <a:r>
                <a:rPr lang="en-US" sz="1200" b="1" dirty="0">
                  <a:solidFill>
                    <a:schemeClr val="tx1">
                      <a:lumMod val="75000"/>
                      <a:lumOff val="25000"/>
                    </a:schemeClr>
                  </a:solidFill>
                  <a:latin typeface="Arial" panose="020B0604020202020204" pitchFamily="34" charset="0"/>
                  <a:cs typeface="Arial" panose="020B0604020202020204" pitchFamily="34" charset="0"/>
                </a:rPr>
                <a:t>Masshiway.net</a:t>
              </a:r>
            </a:p>
            <a:p>
              <a:pPr marL="171450" indent="-171450">
                <a:lnSpc>
                  <a:spcPct val="150000"/>
                </a:lnSpc>
                <a:buFont typeface="Arial" pitchFamily="34" charset="0"/>
                <a:buChar char="•"/>
              </a:pPr>
              <a:r>
                <a:rPr lang="en-US" sz="1200" b="1" dirty="0">
                  <a:solidFill>
                    <a:schemeClr val="tx1">
                      <a:lumMod val="75000"/>
                      <a:lumOff val="25000"/>
                    </a:schemeClr>
                  </a:solidFill>
                  <a:latin typeface="Arial" panose="020B0604020202020204" pitchFamily="34" charset="0"/>
                  <a:cs typeface="Arial" panose="020B0604020202020204" pitchFamily="34" charset="0"/>
                </a:rPr>
                <a:t>Sugar CRM</a:t>
              </a:r>
            </a:p>
            <a:p>
              <a:pPr marL="171450" indent="-171450">
                <a:lnSpc>
                  <a:spcPct val="150000"/>
                </a:lnSpc>
                <a:buFont typeface="Arial" pitchFamily="34" charset="0"/>
                <a:buChar char="•"/>
              </a:pPr>
              <a:r>
                <a:rPr lang="en-US" sz="1200" b="1" dirty="0">
                  <a:solidFill>
                    <a:schemeClr val="tx1">
                      <a:lumMod val="75000"/>
                      <a:lumOff val="25000"/>
                    </a:schemeClr>
                  </a:solidFill>
                  <a:latin typeface="Arial" panose="020B0604020202020204" pitchFamily="34" charset="0"/>
                  <a:cs typeface="Arial" panose="020B0604020202020204" pitchFamily="34" charset="0"/>
                </a:rPr>
                <a:t>Operations Tools</a:t>
              </a:r>
              <a:endParaRPr lang="en-US" sz="1200" dirty="0">
                <a:solidFill>
                  <a:schemeClr val="tx1">
                    <a:lumMod val="75000"/>
                    <a:lumOff val="25000"/>
                  </a:schemeClr>
                </a:solidFill>
                <a:latin typeface="Arial" panose="020B0604020202020204" pitchFamily="34" charset="0"/>
                <a:cs typeface="Arial" panose="020B0604020202020204" pitchFamily="34" charset="0"/>
              </a:endParaRPr>
            </a:p>
            <a:p>
              <a:pPr>
                <a:lnSpc>
                  <a:spcPct val="150000"/>
                </a:lnSpc>
              </a:pPr>
              <a:endParaRPr lang="en-US" sz="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BC007D08-C61A-4E60-B201-2FE3791290CF}"/>
                </a:ext>
              </a:extLst>
            </p:cNvPr>
            <p:cNvSpPr/>
            <p:nvPr/>
          </p:nvSpPr>
          <p:spPr>
            <a:xfrm>
              <a:off x="3124994" y="4594322"/>
              <a:ext cx="1524000" cy="1997150"/>
            </a:xfrm>
            <a:prstGeom prst="rect">
              <a:avLst/>
            </a:prstGeom>
          </p:spPr>
          <p:txBody>
            <a:bodyPr wrap="square">
              <a:spAutoFit/>
            </a:bodyPr>
            <a:lstStyle/>
            <a:p>
              <a:pPr marL="171450" indent="-171450">
                <a:lnSpc>
                  <a:spcPct val="150000"/>
                </a:lnSpc>
                <a:buFont typeface="Arial" panose="020B0604020202020204" pitchFamily="34" charset="0"/>
                <a:buChar char="•"/>
              </a:pPr>
              <a:r>
                <a:rPr lang="en-US" sz="1200" b="1" u="sng" dirty="0">
                  <a:solidFill>
                    <a:schemeClr val="tx1">
                      <a:lumMod val="75000"/>
                      <a:lumOff val="25000"/>
                    </a:schemeClr>
                  </a:solidFill>
                  <a:latin typeface="Arial" panose="020B0604020202020204" pitchFamily="34" charset="0"/>
                  <a:cs typeface="Arial" panose="020B0604020202020204" pitchFamily="34" charset="0"/>
                </a:rPr>
                <a:t>CCG Phase 1: </a:t>
              </a:r>
            </a:p>
            <a:p>
              <a:pPr marL="171450" indent="-171450">
                <a:lnSpc>
                  <a:spcPct val="150000"/>
                </a:lnSpc>
                <a:buFont typeface="Arial" panose="020B0604020202020204" pitchFamily="34" charset="0"/>
                <a:buChar char="•"/>
              </a:pPr>
              <a:r>
                <a:rPr lang="en-US" sz="1200" b="1" dirty="0">
                  <a:solidFill>
                    <a:schemeClr val="tx1">
                      <a:lumMod val="75000"/>
                      <a:lumOff val="25000"/>
                    </a:schemeClr>
                  </a:solidFill>
                  <a:latin typeface="Arial" panose="020B0604020202020204" pitchFamily="34" charset="0"/>
                  <a:cs typeface="Arial" panose="020B0604020202020204" pitchFamily="34" charset="0"/>
                </a:rPr>
                <a:t>PROD Go Live</a:t>
              </a:r>
            </a:p>
            <a:p>
              <a:pPr>
                <a:lnSpc>
                  <a:spcPct val="150000"/>
                </a:lnSpc>
              </a:pPr>
              <a:r>
                <a:rPr lang="en-US" sz="1200" b="1" dirty="0">
                  <a:solidFill>
                    <a:schemeClr val="tx1">
                      <a:lumMod val="75000"/>
                      <a:lumOff val="25000"/>
                    </a:schemeClr>
                  </a:solidFill>
                  <a:latin typeface="Arial" panose="020B0604020202020204" pitchFamily="34" charset="0"/>
                  <a:cs typeface="Arial" panose="020B0604020202020204" pitchFamily="34" charset="0"/>
                </a:rPr>
                <a:t>     (by Order)</a:t>
              </a:r>
            </a:p>
            <a:p>
              <a:pPr marL="171450" indent="-171450">
                <a:lnSpc>
                  <a:spcPct val="150000"/>
                </a:lnSpc>
                <a:buFont typeface="Arial" panose="020B0604020202020204" pitchFamily="34" charset="0"/>
                <a:buChar char="•"/>
              </a:pPr>
              <a:r>
                <a:rPr lang="en-US" sz="1200" b="1" dirty="0">
                  <a:solidFill>
                    <a:schemeClr val="tx1">
                      <a:lumMod val="75000"/>
                      <a:lumOff val="25000"/>
                    </a:schemeClr>
                  </a:solidFill>
                  <a:latin typeface="Arial" panose="020B0604020202020204" pitchFamily="34" charset="0"/>
                  <a:cs typeface="Arial" panose="020B0604020202020204" pitchFamily="34" charset="0"/>
                </a:rPr>
                <a:t>MCR</a:t>
              </a:r>
            </a:p>
            <a:p>
              <a:pPr marL="171450" indent="-171450">
                <a:lnSpc>
                  <a:spcPct val="150000"/>
                </a:lnSpc>
                <a:buFont typeface="Arial" panose="020B0604020202020204" pitchFamily="34" charset="0"/>
                <a:buChar char="•"/>
              </a:pPr>
              <a:r>
                <a:rPr lang="en-US" sz="1200" b="1" dirty="0">
                  <a:solidFill>
                    <a:schemeClr val="tx1">
                      <a:lumMod val="75000"/>
                      <a:lumOff val="25000"/>
                    </a:schemeClr>
                  </a:solidFill>
                  <a:latin typeface="Arial" panose="020B0604020202020204" pitchFamily="34" charset="0"/>
                  <a:cs typeface="Arial" panose="020B0604020202020204" pitchFamily="34" charset="0"/>
                </a:rPr>
                <a:t>CBHI</a:t>
              </a:r>
            </a:p>
            <a:p>
              <a:pPr marL="171450" indent="-171450">
                <a:lnSpc>
                  <a:spcPct val="150000"/>
                </a:lnSpc>
                <a:buFont typeface="Arial" panose="020B0604020202020204" pitchFamily="34" charset="0"/>
                <a:buChar char="•"/>
              </a:pPr>
              <a:r>
                <a:rPr lang="en-US" sz="1200" b="1" dirty="0">
                  <a:solidFill>
                    <a:schemeClr val="tx1">
                      <a:lumMod val="75000"/>
                      <a:lumOff val="25000"/>
                    </a:schemeClr>
                  </a:solidFill>
                  <a:latin typeface="Arial" panose="020B0604020202020204" pitchFamily="34" charset="0"/>
                  <a:cs typeface="Arial" panose="020B0604020202020204" pitchFamily="34" charset="0"/>
                </a:rPr>
                <a:t>CLPPP</a:t>
              </a:r>
            </a:p>
            <a:p>
              <a:pPr marL="171450" indent="-171450">
                <a:lnSpc>
                  <a:spcPct val="150000"/>
                </a:lnSpc>
                <a:buFont typeface="Arial" panose="020B0604020202020204" pitchFamily="34" charset="0"/>
                <a:buChar char="•"/>
              </a:pPr>
              <a:r>
                <a:rPr lang="en-US" sz="1200" b="1" dirty="0">
                  <a:solidFill>
                    <a:schemeClr val="tx1">
                      <a:lumMod val="75000"/>
                      <a:lumOff val="25000"/>
                    </a:schemeClr>
                  </a:solidFill>
                  <a:latin typeface="Arial" panose="020B0604020202020204" pitchFamily="34" charset="0"/>
                  <a:cs typeface="Arial" panose="020B0604020202020204" pitchFamily="34" charset="0"/>
                </a:rPr>
                <a:t>Syndromic</a:t>
              </a:r>
              <a:endParaRPr lang="en-US" sz="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EEC816D9-31F9-4B61-82B6-B5F2927A486D}"/>
                </a:ext>
              </a:extLst>
            </p:cNvPr>
            <p:cNvSpPr/>
            <p:nvPr/>
          </p:nvSpPr>
          <p:spPr>
            <a:xfrm>
              <a:off x="4516582" y="4613193"/>
              <a:ext cx="1828800" cy="1720151"/>
            </a:xfrm>
            <a:prstGeom prst="rect">
              <a:avLst/>
            </a:prstGeom>
          </p:spPr>
          <p:txBody>
            <a:bodyPr wrap="square">
              <a:spAutoFit/>
            </a:bodyPr>
            <a:lstStyle/>
            <a:p>
              <a:pPr marL="171450" indent="-171450">
                <a:lnSpc>
                  <a:spcPct val="150000"/>
                </a:lnSpc>
                <a:buFont typeface="Arial" panose="020B0604020202020204" pitchFamily="34" charset="0"/>
                <a:buChar char="•"/>
              </a:pPr>
              <a:r>
                <a:rPr lang="en-US" sz="1200" b="1" u="sng" dirty="0">
                  <a:solidFill>
                    <a:schemeClr val="tx1">
                      <a:lumMod val="75000"/>
                      <a:lumOff val="25000"/>
                    </a:schemeClr>
                  </a:solidFill>
                  <a:latin typeface="Arial" panose="020B0604020202020204" pitchFamily="34" charset="0"/>
                  <a:cs typeface="Arial" panose="020B0604020202020204" pitchFamily="34" charset="0"/>
                </a:rPr>
                <a:t>CCG Phase 2:</a:t>
              </a:r>
            </a:p>
            <a:p>
              <a:pPr marL="171450" indent="-171450">
                <a:lnSpc>
                  <a:spcPct val="150000"/>
                </a:lnSpc>
                <a:buFont typeface="Arial" panose="020B0604020202020204" pitchFamily="34" charset="0"/>
                <a:buChar char="•"/>
              </a:pPr>
              <a:r>
                <a:rPr lang="en-US" sz="1200" b="1" dirty="0">
                  <a:solidFill>
                    <a:schemeClr val="tx1">
                      <a:lumMod val="75000"/>
                      <a:lumOff val="25000"/>
                    </a:schemeClr>
                  </a:solidFill>
                  <a:latin typeface="Arial" panose="020B0604020202020204" pitchFamily="34" charset="0"/>
                  <a:cs typeface="Arial" panose="020B0604020202020204" pitchFamily="34" charset="0"/>
                </a:rPr>
                <a:t>PROD Go Live</a:t>
              </a:r>
            </a:p>
            <a:p>
              <a:pPr>
                <a:lnSpc>
                  <a:spcPct val="150000"/>
                </a:lnSpc>
              </a:pPr>
              <a:r>
                <a:rPr lang="en-US" sz="1200" b="1" dirty="0">
                  <a:solidFill>
                    <a:schemeClr val="tx1">
                      <a:lumMod val="75000"/>
                      <a:lumOff val="25000"/>
                    </a:schemeClr>
                  </a:solidFill>
                  <a:latin typeface="Arial" panose="020B0604020202020204" pitchFamily="34" charset="0"/>
                  <a:cs typeface="Arial" panose="020B0604020202020204" pitchFamily="34" charset="0"/>
                </a:rPr>
                <a:t>     (by Order)</a:t>
              </a:r>
            </a:p>
            <a:p>
              <a:pPr marL="171450" indent="-171450">
                <a:lnSpc>
                  <a:spcPct val="150000"/>
                </a:lnSpc>
                <a:buFont typeface="Arial" panose="020B0604020202020204" pitchFamily="34" charset="0"/>
                <a:buChar char="•"/>
              </a:pPr>
              <a:r>
                <a:rPr lang="en-US" sz="1200" b="1" dirty="0">
                  <a:solidFill>
                    <a:schemeClr val="tx1">
                      <a:lumMod val="75000"/>
                      <a:lumOff val="25000"/>
                    </a:schemeClr>
                  </a:solidFill>
                  <a:latin typeface="Arial" panose="020B0604020202020204" pitchFamily="34" charset="0"/>
                  <a:cs typeface="Arial" panose="020B0604020202020204" pitchFamily="34" charset="0"/>
                </a:rPr>
                <a:t>IEATS</a:t>
              </a:r>
            </a:p>
            <a:p>
              <a:pPr marL="171450" indent="-171450">
                <a:lnSpc>
                  <a:spcPct val="150000"/>
                </a:lnSpc>
                <a:buFont typeface="Arial" panose="020B0604020202020204" pitchFamily="34" charset="0"/>
                <a:buChar char="•"/>
              </a:pPr>
              <a:r>
                <a:rPr lang="en-US" sz="1200" b="1" dirty="0">
                  <a:solidFill>
                    <a:schemeClr val="tx1">
                      <a:lumMod val="75000"/>
                      <a:lumOff val="25000"/>
                    </a:schemeClr>
                  </a:solidFill>
                  <a:latin typeface="Arial" panose="020B0604020202020204" pitchFamily="34" charset="0"/>
                  <a:cs typeface="Arial" panose="020B0604020202020204" pitchFamily="34" charset="0"/>
                </a:rPr>
                <a:t>ELR</a:t>
              </a:r>
            </a:p>
            <a:p>
              <a:pPr marL="171450" indent="-171450">
                <a:lnSpc>
                  <a:spcPct val="150000"/>
                </a:lnSpc>
                <a:buFont typeface="Arial" panose="020B0604020202020204" pitchFamily="34" charset="0"/>
                <a:buChar char="•"/>
              </a:pPr>
              <a:r>
                <a:rPr lang="en-US" sz="1200" b="1" dirty="0">
                  <a:solidFill>
                    <a:schemeClr val="tx1">
                      <a:lumMod val="75000"/>
                      <a:lumOff val="25000"/>
                    </a:schemeClr>
                  </a:solidFill>
                  <a:latin typeface="Arial" panose="020B0604020202020204" pitchFamily="34" charset="0"/>
                  <a:cs typeface="Arial" panose="020B0604020202020204" pitchFamily="34" charset="0"/>
                </a:rPr>
                <a:t>MIIS</a:t>
              </a:r>
            </a:p>
          </p:txBody>
        </p:sp>
        <p:sp>
          <p:nvSpPr>
            <p:cNvPr id="14" name="Rectangle 13">
              <a:extLst>
                <a:ext uri="{FF2B5EF4-FFF2-40B4-BE49-F238E27FC236}">
                  <a16:creationId xmlns:a16="http://schemas.microsoft.com/office/drawing/2014/main" id="{94300F91-DF50-4CAE-B78B-07F5F210D8CE}"/>
                </a:ext>
              </a:extLst>
            </p:cNvPr>
            <p:cNvSpPr/>
            <p:nvPr/>
          </p:nvSpPr>
          <p:spPr>
            <a:xfrm>
              <a:off x="6015094" y="4594322"/>
              <a:ext cx="1480753" cy="923330"/>
            </a:xfrm>
            <a:prstGeom prst="rect">
              <a:avLst/>
            </a:prstGeom>
          </p:spPr>
          <p:txBody>
            <a:bodyPr wrap="square">
              <a:spAutoFit/>
            </a:bodyPr>
            <a:lstStyle/>
            <a:p>
              <a:pPr marL="171450" indent="-171450">
                <a:lnSpc>
                  <a:spcPct val="150000"/>
                </a:lnSpc>
                <a:buFont typeface="Arial" panose="020B0604020202020204" pitchFamily="34" charset="0"/>
                <a:buChar char="•"/>
              </a:pPr>
              <a:r>
                <a:rPr lang="en-US" sz="1200" b="1" u="sng" dirty="0">
                  <a:solidFill>
                    <a:schemeClr val="tx1">
                      <a:lumMod val="75000"/>
                      <a:lumOff val="25000"/>
                    </a:schemeClr>
                  </a:solidFill>
                  <a:latin typeface="Arial" panose="020B0604020202020204" pitchFamily="34" charset="0"/>
                  <a:cs typeface="Arial" panose="020B0604020202020204" pitchFamily="34" charset="0"/>
                </a:rPr>
                <a:t>Enhancements</a:t>
              </a:r>
            </a:p>
            <a:p>
              <a:pPr marL="171450" indent="-171450">
                <a:lnSpc>
                  <a:spcPct val="150000"/>
                </a:lnSpc>
                <a:buFont typeface="Arial" panose="020B0604020202020204" pitchFamily="34" charset="0"/>
                <a:buChar char="•"/>
              </a:pPr>
              <a:r>
                <a:rPr lang="en-US" sz="1200" b="1" dirty="0">
                  <a:solidFill>
                    <a:schemeClr val="tx1">
                      <a:lumMod val="75000"/>
                      <a:lumOff val="25000"/>
                    </a:schemeClr>
                  </a:solidFill>
                  <a:latin typeface="Arial" panose="020B0604020202020204" pitchFamily="34" charset="0"/>
                  <a:cs typeface="Arial" panose="020B0604020202020204" pitchFamily="34" charset="0"/>
                </a:rPr>
                <a:t>FHIR Proof of Concept</a:t>
              </a:r>
            </a:p>
          </p:txBody>
        </p:sp>
      </p:grpSp>
      <p:grpSp>
        <p:nvGrpSpPr>
          <p:cNvPr id="15" name="Group 14">
            <a:extLst>
              <a:ext uri="{FF2B5EF4-FFF2-40B4-BE49-F238E27FC236}">
                <a16:creationId xmlns:a16="http://schemas.microsoft.com/office/drawing/2014/main" id="{9ECAF5DF-198A-4720-BCAF-3E6D70469F47}"/>
              </a:ext>
            </a:extLst>
          </p:cNvPr>
          <p:cNvGrpSpPr/>
          <p:nvPr/>
        </p:nvGrpSpPr>
        <p:grpSpPr>
          <a:xfrm>
            <a:off x="89636" y="778133"/>
            <a:ext cx="8901964" cy="5842665"/>
            <a:chOff x="383776" y="1584274"/>
            <a:chExt cx="11833740" cy="7641654"/>
          </a:xfrm>
        </p:grpSpPr>
        <p:grpSp>
          <p:nvGrpSpPr>
            <p:cNvPr id="39" name="Group 38">
              <a:extLst>
                <a:ext uri="{FF2B5EF4-FFF2-40B4-BE49-F238E27FC236}">
                  <a16:creationId xmlns:a16="http://schemas.microsoft.com/office/drawing/2014/main" id="{FA77AA72-0897-41F4-B2D6-6B32C235F06E}"/>
                </a:ext>
              </a:extLst>
            </p:cNvPr>
            <p:cNvGrpSpPr/>
            <p:nvPr/>
          </p:nvGrpSpPr>
          <p:grpSpPr>
            <a:xfrm>
              <a:off x="439774" y="3009072"/>
              <a:ext cx="11676446" cy="913530"/>
              <a:chOff x="504032" y="2631384"/>
              <a:chExt cx="11676447" cy="913530"/>
            </a:xfrm>
          </p:grpSpPr>
          <p:grpSp>
            <p:nvGrpSpPr>
              <p:cNvPr id="40" name="Group 39">
                <a:extLst>
                  <a:ext uri="{FF2B5EF4-FFF2-40B4-BE49-F238E27FC236}">
                    <a16:creationId xmlns:a16="http://schemas.microsoft.com/office/drawing/2014/main" id="{4021892A-4F9E-4390-9218-FB4C68E11245}"/>
                  </a:ext>
                </a:extLst>
              </p:cNvPr>
              <p:cNvGrpSpPr/>
              <p:nvPr/>
            </p:nvGrpSpPr>
            <p:grpSpPr>
              <a:xfrm>
                <a:off x="504032" y="2631384"/>
                <a:ext cx="11676447" cy="746672"/>
                <a:chOff x="431460" y="2631384"/>
                <a:chExt cx="11676447" cy="746672"/>
              </a:xfrm>
            </p:grpSpPr>
            <p:sp>
              <p:nvSpPr>
                <p:cNvPr id="46" name="Pentagon 34">
                  <a:extLst>
                    <a:ext uri="{FF2B5EF4-FFF2-40B4-BE49-F238E27FC236}">
                      <a16:creationId xmlns:a16="http://schemas.microsoft.com/office/drawing/2014/main" id="{E83C743E-0D45-476A-B5DC-34342EBAD9AF}"/>
                    </a:ext>
                  </a:extLst>
                </p:cNvPr>
                <p:cNvSpPr/>
                <p:nvPr/>
              </p:nvSpPr>
              <p:spPr>
                <a:xfrm>
                  <a:off x="431460" y="2631384"/>
                  <a:ext cx="3199496" cy="701738"/>
                </a:xfrm>
                <a:prstGeom prst="homePlate">
                  <a:avLst/>
                </a:prstGeom>
                <a:solidFill>
                  <a:srgbClr val="F13A11"/>
                </a:solidFill>
                <a:ln>
                  <a:solidFill>
                    <a:schemeClr val="bg1"/>
                  </a:solidFill>
                </a:ln>
                <a:effectLst>
                  <a:outerShdw blurRad="254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Chevron 35">
                  <a:extLst>
                    <a:ext uri="{FF2B5EF4-FFF2-40B4-BE49-F238E27FC236}">
                      <a16:creationId xmlns:a16="http://schemas.microsoft.com/office/drawing/2014/main" id="{D26990A6-2C9D-4B47-8FC6-EA0722166411}"/>
                    </a:ext>
                  </a:extLst>
                </p:cNvPr>
                <p:cNvSpPr/>
                <p:nvPr/>
              </p:nvSpPr>
              <p:spPr>
                <a:xfrm>
                  <a:off x="2526857" y="2631384"/>
                  <a:ext cx="2794236" cy="701738"/>
                </a:xfrm>
                <a:prstGeom prst="chevron">
                  <a:avLst/>
                </a:prstGeom>
                <a:solidFill>
                  <a:srgbClr val="333944"/>
                </a:solidFill>
                <a:ln>
                  <a:solidFill>
                    <a:schemeClr val="bg1"/>
                  </a:solidFill>
                </a:ln>
                <a:effectLst>
                  <a:outerShdw blurRad="254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Chevron 36">
                  <a:extLst>
                    <a:ext uri="{FF2B5EF4-FFF2-40B4-BE49-F238E27FC236}">
                      <a16:creationId xmlns:a16="http://schemas.microsoft.com/office/drawing/2014/main" id="{E1B440BD-342E-45BD-BB6B-B2779BA02461}"/>
                    </a:ext>
                  </a:extLst>
                </p:cNvPr>
                <p:cNvSpPr/>
                <p:nvPr/>
              </p:nvSpPr>
              <p:spPr>
                <a:xfrm>
                  <a:off x="4919804" y="2631384"/>
                  <a:ext cx="2427204" cy="701738"/>
                </a:xfrm>
                <a:prstGeom prst="chevron">
                  <a:avLst/>
                </a:prstGeom>
                <a:solidFill>
                  <a:srgbClr val="34BEBB"/>
                </a:solidFill>
                <a:ln>
                  <a:solidFill>
                    <a:schemeClr val="bg1"/>
                  </a:solidFill>
                </a:ln>
                <a:effectLst>
                  <a:outerShdw blurRad="254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Chevron 37">
                  <a:extLst>
                    <a:ext uri="{FF2B5EF4-FFF2-40B4-BE49-F238E27FC236}">
                      <a16:creationId xmlns:a16="http://schemas.microsoft.com/office/drawing/2014/main" id="{37DAC42F-F195-47E4-B468-B10061C7D959}"/>
                    </a:ext>
                  </a:extLst>
                </p:cNvPr>
                <p:cNvSpPr/>
                <p:nvPr/>
              </p:nvSpPr>
              <p:spPr>
                <a:xfrm>
                  <a:off x="6959781" y="2631384"/>
                  <a:ext cx="2615734" cy="701738"/>
                </a:xfrm>
                <a:prstGeom prst="chevron">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solidFill>
                    <a:schemeClr val="bg1"/>
                  </a:solidFill>
                </a:ln>
                <a:effectLst>
                  <a:outerShdw blurRad="254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Chevron 38">
                  <a:extLst>
                    <a:ext uri="{FF2B5EF4-FFF2-40B4-BE49-F238E27FC236}">
                      <a16:creationId xmlns:a16="http://schemas.microsoft.com/office/drawing/2014/main" id="{7EFBCBE4-0204-4DBE-ACDC-BE6591868969}"/>
                    </a:ext>
                  </a:extLst>
                </p:cNvPr>
                <p:cNvSpPr/>
                <p:nvPr/>
              </p:nvSpPr>
              <p:spPr>
                <a:xfrm>
                  <a:off x="9170332" y="2631384"/>
                  <a:ext cx="2937575" cy="746672"/>
                </a:xfrm>
                <a:prstGeom prst="chevron">
                  <a:avLst/>
                </a:prstGeom>
                <a:solidFill>
                  <a:schemeClr val="accent6">
                    <a:lumMod val="75000"/>
                  </a:schemeClr>
                </a:solidFill>
                <a:ln>
                  <a:solidFill>
                    <a:schemeClr val="bg1"/>
                  </a:solidFill>
                </a:ln>
                <a:effectLst>
                  <a:outerShdw blurRad="254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grpSp>
          <p:sp>
            <p:nvSpPr>
              <p:cNvPr id="41" name="TextBox 40">
                <a:extLst>
                  <a:ext uri="{FF2B5EF4-FFF2-40B4-BE49-F238E27FC236}">
                    <a16:creationId xmlns:a16="http://schemas.microsoft.com/office/drawing/2014/main" id="{D152819F-F880-4DB1-9A3A-41DAD042B1EC}"/>
                  </a:ext>
                </a:extLst>
              </p:cNvPr>
              <p:cNvSpPr txBox="1"/>
              <p:nvPr/>
            </p:nvSpPr>
            <p:spPr>
              <a:xfrm>
                <a:off x="673264" y="2757327"/>
                <a:ext cx="2001377" cy="442797"/>
              </a:xfrm>
              <a:prstGeom prst="rect">
                <a:avLst/>
              </a:prstGeom>
              <a:noFill/>
            </p:spPr>
            <p:txBody>
              <a:bodyPr wrap="none" rtlCol="0" anchor="ctr">
                <a:spAutoFit/>
              </a:bodyPr>
              <a:lstStyle/>
              <a:p>
                <a:pPr algn="ctr"/>
                <a:r>
                  <a:rPr lang="en-US" sz="1600" b="1" dirty="0">
                    <a:solidFill>
                      <a:schemeClr val="bg1"/>
                    </a:solidFill>
                    <a:latin typeface="Arial" panose="020B0604020202020204" pitchFamily="34" charset="0"/>
                    <a:cs typeface="Arial" panose="020B0604020202020204" pitchFamily="34" charset="0"/>
                  </a:rPr>
                  <a:t>Design &amp; </a:t>
                </a:r>
                <a:r>
                  <a:rPr lang="en-US" sz="1600" b="1" dirty="0" err="1">
                    <a:solidFill>
                      <a:schemeClr val="bg1"/>
                    </a:solidFill>
                    <a:latin typeface="Arial" panose="020B0604020202020204" pitchFamily="34" charset="0"/>
                    <a:cs typeface="Arial" panose="020B0604020202020204" pitchFamily="34" charset="0"/>
                  </a:rPr>
                  <a:t>Dev</a:t>
                </a:r>
                <a:endParaRPr lang="en-US" sz="1600" b="1" dirty="0">
                  <a:solidFill>
                    <a:schemeClr val="bg1"/>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C879EB70-CD77-4DCA-9DF4-14BFFA4EC96A}"/>
                  </a:ext>
                </a:extLst>
              </p:cNvPr>
              <p:cNvSpPr txBox="1"/>
              <p:nvPr/>
            </p:nvSpPr>
            <p:spPr>
              <a:xfrm>
                <a:off x="2658679" y="2780084"/>
                <a:ext cx="2709076" cy="764830"/>
              </a:xfrm>
              <a:prstGeom prst="rect">
                <a:avLst/>
              </a:prstGeom>
              <a:noFill/>
            </p:spPr>
            <p:txBody>
              <a:bodyPr wrap="square" rtlCol="0" anchor="ctr">
                <a:spAutoFit/>
              </a:bodyPr>
              <a:lstStyle/>
              <a:p>
                <a:pPr algn="ctr"/>
                <a:r>
                  <a:rPr lang="en-US" sz="1600" b="1" dirty="0">
                    <a:solidFill>
                      <a:schemeClr val="bg1"/>
                    </a:solidFill>
                    <a:latin typeface="Arial" panose="020B0604020202020204" pitchFamily="34" charset="0"/>
                    <a:cs typeface="Arial" panose="020B0604020202020204" pitchFamily="34" charset="0"/>
                  </a:rPr>
                  <a:t>Internal Apps</a:t>
                </a:r>
              </a:p>
              <a:p>
                <a:pPr algn="ctr"/>
                <a:endParaRPr lang="en-US" sz="1600" dirty="0">
                  <a:solidFill>
                    <a:schemeClr val="bg1"/>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BC39CDC8-E0AB-4AE4-B013-B9AF95A0F61E}"/>
                  </a:ext>
                </a:extLst>
              </p:cNvPr>
              <p:cNvSpPr txBox="1"/>
              <p:nvPr/>
            </p:nvSpPr>
            <p:spPr>
              <a:xfrm>
                <a:off x="4986309" y="2757327"/>
                <a:ext cx="2539865" cy="442798"/>
              </a:xfrm>
              <a:prstGeom prst="rect">
                <a:avLst/>
              </a:prstGeom>
              <a:noFill/>
            </p:spPr>
            <p:txBody>
              <a:bodyPr wrap="square" rtlCol="0" anchor="ctr">
                <a:spAutoFit/>
              </a:bodyPr>
              <a:lstStyle/>
              <a:p>
                <a:pPr algn="ctr"/>
                <a:r>
                  <a:rPr lang="en-US" sz="1600" b="1" dirty="0">
                    <a:solidFill>
                      <a:schemeClr val="bg1"/>
                    </a:solidFill>
                    <a:latin typeface="Arial" panose="020B0604020202020204" pitchFamily="34" charset="0"/>
                    <a:cs typeface="Arial" panose="020B0604020202020204" pitchFamily="34" charset="0"/>
                  </a:rPr>
                  <a:t>CCG Phase 1</a:t>
                </a:r>
              </a:p>
            </p:txBody>
          </p:sp>
          <p:sp>
            <p:nvSpPr>
              <p:cNvPr id="44" name="TextBox 43">
                <a:extLst>
                  <a:ext uri="{FF2B5EF4-FFF2-40B4-BE49-F238E27FC236}">
                    <a16:creationId xmlns:a16="http://schemas.microsoft.com/office/drawing/2014/main" id="{BF83731F-D1EC-4939-9D4E-0A5C54FA8900}"/>
                  </a:ext>
                </a:extLst>
              </p:cNvPr>
              <p:cNvSpPr txBox="1"/>
              <p:nvPr/>
            </p:nvSpPr>
            <p:spPr>
              <a:xfrm>
                <a:off x="7108221" y="2757327"/>
                <a:ext cx="2539865" cy="442797"/>
              </a:xfrm>
              <a:prstGeom prst="rect">
                <a:avLst/>
              </a:prstGeom>
              <a:noFill/>
            </p:spPr>
            <p:txBody>
              <a:bodyPr wrap="square" rtlCol="0" anchor="ctr">
                <a:spAutoFit/>
              </a:bodyPr>
              <a:lstStyle/>
              <a:p>
                <a:pPr algn="ctr"/>
                <a:r>
                  <a:rPr lang="en-US" sz="1600" b="1" dirty="0">
                    <a:solidFill>
                      <a:schemeClr val="bg1"/>
                    </a:solidFill>
                    <a:latin typeface="Arial" panose="020B0604020202020204" pitchFamily="34" charset="0"/>
                    <a:cs typeface="Arial" panose="020B0604020202020204" pitchFamily="34" charset="0"/>
                  </a:rPr>
                  <a:t>CCG Phase 2</a:t>
                </a:r>
              </a:p>
            </p:txBody>
          </p:sp>
          <p:sp>
            <p:nvSpPr>
              <p:cNvPr id="78" name="TextBox 77">
                <a:extLst>
                  <a:ext uri="{FF2B5EF4-FFF2-40B4-BE49-F238E27FC236}">
                    <a16:creationId xmlns:a16="http://schemas.microsoft.com/office/drawing/2014/main" id="{987F235E-1F7E-4B43-8C7D-3177EB2BE2C7}"/>
                  </a:ext>
                </a:extLst>
              </p:cNvPr>
              <p:cNvSpPr txBox="1"/>
              <p:nvPr/>
            </p:nvSpPr>
            <p:spPr>
              <a:xfrm>
                <a:off x="9540318" y="2793253"/>
                <a:ext cx="2287476" cy="442797"/>
              </a:xfrm>
              <a:prstGeom prst="rect">
                <a:avLst/>
              </a:prstGeom>
              <a:noFill/>
            </p:spPr>
            <p:txBody>
              <a:bodyPr wrap="square" rtlCol="0" anchor="ctr">
                <a:spAutoFit/>
              </a:bodyPr>
              <a:lstStyle/>
              <a:p>
                <a:pPr algn="ctr"/>
                <a:r>
                  <a:rPr lang="en-US" sz="1600" b="1" dirty="0">
                    <a:solidFill>
                      <a:schemeClr val="bg1"/>
                    </a:solidFill>
                    <a:latin typeface="Arial" panose="020B0604020202020204" pitchFamily="34" charset="0"/>
                    <a:cs typeface="Arial" panose="020B0604020202020204" pitchFamily="34" charset="0"/>
                  </a:rPr>
                  <a:t>FHIR &amp; Others</a:t>
                </a:r>
              </a:p>
            </p:txBody>
          </p:sp>
        </p:grpSp>
        <p:grpSp>
          <p:nvGrpSpPr>
            <p:cNvPr id="17" name="Group 16">
              <a:extLst>
                <a:ext uri="{FF2B5EF4-FFF2-40B4-BE49-F238E27FC236}">
                  <a16:creationId xmlns:a16="http://schemas.microsoft.com/office/drawing/2014/main" id="{35171744-0B02-46A9-95D7-DDBCB3D0FBD1}"/>
                </a:ext>
              </a:extLst>
            </p:cNvPr>
            <p:cNvGrpSpPr/>
            <p:nvPr/>
          </p:nvGrpSpPr>
          <p:grpSpPr>
            <a:xfrm>
              <a:off x="383776" y="1584274"/>
              <a:ext cx="11833740" cy="7641654"/>
              <a:chOff x="383776" y="1584274"/>
              <a:chExt cx="11833740" cy="7641654"/>
            </a:xfrm>
          </p:grpSpPr>
          <p:sp>
            <p:nvSpPr>
              <p:cNvPr id="18" name="TextBox 17">
                <a:extLst>
                  <a:ext uri="{FF2B5EF4-FFF2-40B4-BE49-F238E27FC236}">
                    <a16:creationId xmlns:a16="http://schemas.microsoft.com/office/drawing/2014/main" id="{4CEE836D-610A-4559-9F41-4C6DD57C84EA}"/>
                  </a:ext>
                </a:extLst>
              </p:cNvPr>
              <p:cNvSpPr txBox="1"/>
              <p:nvPr/>
            </p:nvSpPr>
            <p:spPr>
              <a:xfrm>
                <a:off x="661070" y="2580897"/>
                <a:ext cx="1504290" cy="362288"/>
              </a:xfrm>
              <a:prstGeom prst="rect">
                <a:avLst/>
              </a:prstGeom>
              <a:noFill/>
            </p:spPr>
            <p:txBody>
              <a:bodyPr wrap="square" rtlCol="0" anchor="ctr">
                <a:spAutoFit/>
              </a:bodyPr>
              <a:lstStyle/>
              <a:p>
                <a:pPr algn="ctr"/>
                <a:endParaRPr lang="en-US" sz="12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E9B60046-C782-40E2-A6F3-06C27239DFCB}"/>
                  </a:ext>
                </a:extLst>
              </p:cNvPr>
              <p:cNvSpPr txBox="1"/>
              <p:nvPr/>
            </p:nvSpPr>
            <p:spPr>
              <a:xfrm>
                <a:off x="5455170" y="2596159"/>
                <a:ext cx="2406630" cy="362289"/>
              </a:xfrm>
              <a:prstGeom prst="rect">
                <a:avLst/>
              </a:prstGeom>
              <a:noFill/>
            </p:spPr>
            <p:txBody>
              <a:bodyPr wrap="square" rtlCol="0" anchor="ctr">
                <a:spAutoFit/>
              </a:bodyPr>
              <a:lstStyle/>
              <a:p>
                <a:r>
                  <a:rPr lang="en-US" sz="1200" b="1" dirty="0">
                    <a:latin typeface="Arial" panose="020B0604020202020204" pitchFamily="34" charset="0"/>
                    <a:cs typeface="Arial" panose="020B0604020202020204" pitchFamily="34" charset="0"/>
                  </a:rPr>
                  <a:t>Live – Nov ‘20</a:t>
                </a:r>
              </a:p>
            </p:txBody>
          </p:sp>
          <p:sp>
            <p:nvSpPr>
              <p:cNvPr id="37" name="TextBox 36">
                <a:extLst>
                  <a:ext uri="{FF2B5EF4-FFF2-40B4-BE49-F238E27FC236}">
                    <a16:creationId xmlns:a16="http://schemas.microsoft.com/office/drawing/2014/main" id="{9B6A85A7-8208-4C83-9874-0054149B8CEC}"/>
                  </a:ext>
                </a:extLst>
              </p:cNvPr>
              <p:cNvSpPr txBox="1"/>
              <p:nvPr/>
            </p:nvSpPr>
            <p:spPr>
              <a:xfrm>
                <a:off x="9294024" y="1584274"/>
                <a:ext cx="2765242" cy="362288"/>
              </a:xfrm>
              <a:prstGeom prst="rect">
                <a:avLst/>
              </a:prstGeom>
              <a:noFill/>
            </p:spPr>
            <p:txBody>
              <a:bodyPr wrap="square" rtlCol="0" anchor="ctr">
                <a:spAutoFit/>
              </a:bodyPr>
              <a:lstStyle/>
              <a:p>
                <a:pPr algn="ctr"/>
                <a:endParaRPr lang="en-US" sz="1200" b="1" dirty="0">
                  <a:latin typeface="Arial" panose="020B0604020202020204" pitchFamily="34" charset="0"/>
                  <a:cs typeface="Arial" panose="020B0604020202020204" pitchFamily="34" charset="0"/>
                </a:endParaRPr>
              </a:p>
            </p:txBody>
          </p:sp>
          <p:sp>
            <p:nvSpPr>
              <p:cNvPr id="79" name="TextBox 78">
                <a:extLst>
                  <a:ext uri="{FF2B5EF4-FFF2-40B4-BE49-F238E27FC236}">
                    <a16:creationId xmlns:a16="http://schemas.microsoft.com/office/drawing/2014/main" id="{1EC381E8-6E6E-42D8-9D3C-85660BB0F760}"/>
                  </a:ext>
                </a:extLst>
              </p:cNvPr>
              <p:cNvSpPr txBox="1"/>
              <p:nvPr/>
            </p:nvSpPr>
            <p:spPr>
              <a:xfrm>
                <a:off x="3387112" y="2596159"/>
                <a:ext cx="1942294" cy="362289"/>
              </a:xfrm>
              <a:prstGeom prst="rect">
                <a:avLst/>
              </a:prstGeom>
              <a:noFill/>
            </p:spPr>
            <p:txBody>
              <a:bodyPr wrap="square" rtlCol="0" anchor="ctr">
                <a:spAutoFit/>
              </a:bodyPr>
              <a:lstStyle/>
              <a:p>
                <a:r>
                  <a:rPr lang="en-US" sz="1200" b="1" dirty="0">
                    <a:latin typeface="Arial" panose="020B0604020202020204" pitchFamily="34" charset="0"/>
                    <a:cs typeface="Arial" panose="020B0604020202020204" pitchFamily="34" charset="0"/>
                  </a:rPr>
                  <a:t>Live - Sep ‘20</a:t>
                </a:r>
              </a:p>
            </p:txBody>
          </p:sp>
          <p:sp>
            <p:nvSpPr>
              <p:cNvPr id="80" name="TextBox 79">
                <a:extLst>
                  <a:ext uri="{FF2B5EF4-FFF2-40B4-BE49-F238E27FC236}">
                    <a16:creationId xmlns:a16="http://schemas.microsoft.com/office/drawing/2014/main" id="{9409F4E1-82BE-4178-A7C3-66CFEAB3E05F}"/>
                  </a:ext>
                </a:extLst>
              </p:cNvPr>
              <p:cNvSpPr txBox="1"/>
              <p:nvPr/>
            </p:nvSpPr>
            <p:spPr>
              <a:xfrm>
                <a:off x="7713757" y="2596159"/>
                <a:ext cx="1870069" cy="362289"/>
              </a:xfrm>
              <a:prstGeom prst="rect">
                <a:avLst/>
              </a:prstGeom>
              <a:noFill/>
            </p:spPr>
            <p:txBody>
              <a:bodyPr wrap="square" rtlCol="0" anchor="ctr">
                <a:spAutoFit/>
              </a:bodyPr>
              <a:lstStyle/>
              <a:p>
                <a:r>
                  <a:rPr lang="en-US" sz="1200" b="1" dirty="0">
                    <a:latin typeface="Arial" panose="020B0604020202020204" pitchFamily="34" charset="0"/>
                    <a:cs typeface="Arial" panose="020B0604020202020204" pitchFamily="34" charset="0"/>
                  </a:rPr>
                  <a:t>Live – Jan ‘21</a:t>
                </a:r>
              </a:p>
            </p:txBody>
          </p:sp>
          <p:sp>
            <p:nvSpPr>
              <p:cNvPr id="82" name="TextBox 81">
                <a:extLst>
                  <a:ext uri="{FF2B5EF4-FFF2-40B4-BE49-F238E27FC236}">
                    <a16:creationId xmlns:a16="http://schemas.microsoft.com/office/drawing/2014/main" id="{DA2D2EA9-5145-4F88-A8DB-218959E8A873}"/>
                  </a:ext>
                </a:extLst>
              </p:cNvPr>
              <p:cNvSpPr txBox="1"/>
              <p:nvPr/>
            </p:nvSpPr>
            <p:spPr>
              <a:xfrm>
                <a:off x="10090306" y="2596159"/>
                <a:ext cx="1823323" cy="362289"/>
              </a:xfrm>
              <a:prstGeom prst="rect">
                <a:avLst/>
              </a:prstGeom>
              <a:noFill/>
            </p:spPr>
            <p:txBody>
              <a:bodyPr wrap="square" rtlCol="0" anchor="ctr">
                <a:spAutoFit/>
              </a:bodyPr>
              <a:lstStyle/>
              <a:p>
                <a:pPr algn="ctr"/>
                <a:r>
                  <a:rPr lang="en-US" sz="1200" b="1" dirty="0">
                    <a:latin typeface="Arial" panose="020B0604020202020204" pitchFamily="34" charset="0"/>
                    <a:cs typeface="Arial" panose="020B0604020202020204" pitchFamily="34" charset="0"/>
                  </a:rPr>
                  <a:t>Live – Jun ‘21</a:t>
                </a:r>
              </a:p>
            </p:txBody>
          </p:sp>
          <p:sp>
            <p:nvSpPr>
              <p:cNvPr id="83" name="TextBox 82">
                <a:extLst>
                  <a:ext uri="{FF2B5EF4-FFF2-40B4-BE49-F238E27FC236}">
                    <a16:creationId xmlns:a16="http://schemas.microsoft.com/office/drawing/2014/main" id="{6DE2BC37-DAFE-4FEC-B99B-C8D835EED9E5}"/>
                  </a:ext>
                </a:extLst>
              </p:cNvPr>
              <p:cNvSpPr txBox="1"/>
              <p:nvPr/>
            </p:nvSpPr>
            <p:spPr>
              <a:xfrm>
                <a:off x="383776" y="6850926"/>
                <a:ext cx="11833740" cy="2375002"/>
              </a:xfrm>
              <a:prstGeom prst="rect">
                <a:avLst/>
              </a:prstGeom>
              <a:noFill/>
            </p:spPr>
            <p:txBody>
              <a:bodyPr wrap="square" rtlCol="0" anchor="ctr">
                <a:spAutoFit/>
              </a:bodyPr>
              <a:lstStyle/>
              <a:p>
                <a:r>
                  <a:rPr lang="en-US" sz="1400" u="sng" dirty="0">
                    <a:latin typeface="Arial" panose="020B0604020202020204" pitchFamily="34" charset="0"/>
                    <a:cs typeface="Arial" panose="020B0604020202020204" pitchFamily="34" charset="0"/>
                  </a:rPr>
                  <a:t>Migration notes:</a:t>
                </a:r>
                <a:r>
                  <a:rPr lang="en-US" sz="140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CG nodes in VG4 are retained until the AWS system is stabilized. In case of any issues this allows for a quick rollback to the VG4 environment </a:t>
                </a:r>
              </a:p>
              <a:p>
                <a:pPr marL="171450"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Migrations will be done on weekend nights to make sure the message flow is not interrupted during processing hours</a:t>
                </a:r>
              </a:p>
              <a:p>
                <a:pPr marL="171450"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For CCG Phase 1, the lower volume nodes will be cutover to PROD first and Syndromic will be last </a:t>
                </a:r>
              </a:p>
              <a:p>
                <a:pPr marL="171450"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For CCG Phase 2, the lower volume nodes will be cutover to PROD first and MIIS will be last</a:t>
                </a:r>
              </a:p>
              <a:p>
                <a:pPr marL="171450"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Each production cutover will have in-depth pre-production cutover activities</a:t>
                </a:r>
              </a:p>
            </p:txBody>
          </p:sp>
        </p:grpSp>
      </p:grpSp>
      <p:cxnSp>
        <p:nvCxnSpPr>
          <p:cNvPr id="5" name="Straight Connector 4"/>
          <p:cNvCxnSpPr/>
          <p:nvPr/>
        </p:nvCxnSpPr>
        <p:spPr>
          <a:xfrm>
            <a:off x="152400" y="1828800"/>
            <a:ext cx="865633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52400" y="4724400"/>
            <a:ext cx="8656334"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970A516-2309-41F9-B289-D0C46F540D7F}"/>
              </a:ext>
            </a:extLst>
          </p:cNvPr>
          <p:cNvSpPr>
            <a:spLocks noGrp="1"/>
          </p:cNvSpPr>
          <p:nvPr>
            <p:ph type="title"/>
          </p:nvPr>
        </p:nvSpPr>
        <p:spPr/>
        <p:txBody>
          <a:bodyPr/>
          <a:lstStyle/>
          <a:p>
            <a:r>
              <a:rPr lang="en-US" kern="0" dirty="0"/>
              <a:t>CCG: AWS migration timeline</a:t>
            </a:r>
            <a:endParaRPr lang="en-US" dirty="0"/>
          </a:p>
        </p:txBody>
      </p:sp>
    </p:spTree>
    <p:extLst>
      <p:ext uri="{BB962C8B-B14F-4D97-AF65-F5344CB8AC3E}">
        <p14:creationId xmlns:p14="http://schemas.microsoft.com/office/powerpoint/2010/main" val="2186692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22252B-E939-4A7E-8190-BF32518C4A6B}"/>
              </a:ext>
            </a:extLst>
          </p:cNvPr>
          <p:cNvSpPr>
            <a:spLocks noGrp="1"/>
          </p:cNvSpPr>
          <p:nvPr>
            <p:ph type="sldNum" sz="quarter" idx="11"/>
          </p:nvPr>
        </p:nvSpPr>
        <p:spPr/>
        <p:txBody>
          <a:bodyPr/>
          <a:lstStyle/>
          <a:p>
            <a:pPr>
              <a:defRPr/>
            </a:pPr>
            <a:fld id="{949C2E20-F250-44B9-B926-B8B94A013B34}" type="slidenum">
              <a:rPr lang="en-US" smtClean="0"/>
              <a:pPr>
                <a:defRPr/>
              </a:pPr>
              <a:t>16</a:t>
            </a:fld>
            <a:endParaRPr lang="en-US" dirty="0"/>
          </a:p>
        </p:txBody>
      </p:sp>
      <p:sp>
        <p:nvSpPr>
          <p:cNvPr id="3" name="Title 2">
            <a:extLst>
              <a:ext uri="{FF2B5EF4-FFF2-40B4-BE49-F238E27FC236}">
                <a16:creationId xmlns:a16="http://schemas.microsoft.com/office/drawing/2014/main" id="{5462E29B-046D-4C19-B015-B391735E1AFC}"/>
              </a:ext>
            </a:extLst>
          </p:cNvPr>
          <p:cNvSpPr>
            <a:spLocks noGrp="1"/>
          </p:cNvSpPr>
          <p:nvPr>
            <p:ph type="title"/>
          </p:nvPr>
        </p:nvSpPr>
        <p:spPr/>
        <p:txBody>
          <a:bodyPr/>
          <a:lstStyle/>
          <a:p>
            <a:r>
              <a:rPr lang="en-US" dirty="0"/>
              <a:t>Clinical Gateway nodes: COVID-19</a:t>
            </a:r>
          </a:p>
        </p:txBody>
      </p:sp>
      <p:sp>
        <p:nvSpPr>
          <p:cNvPr id="6" name="TextBox 5">
            <a:extLst>
              <a:ext uri="{FF2B5EF4-FFF2-40B4-BE49-F238E27FC236}">
                <a16:creationId xmlns:a16="http://schemas.microsoft.com/office/drawing/2014/main" id="{5C3D4B36-DAB6-457A-90D8-A23971AEF426}"/>
              </a:ext>
            </a:extLst>
          </p:cNvPr>
          <p:cNvSpPr txBox="1"/>
          <p:nvPr/>
        </p:nvSpPr>
        <p:spPr>
          <a:xfrm>
            <a:off x="304800" y="1076479"/>
            <a:ext cx="8610600" cy="5232202"/>
          </a:xfrm>
          <a:prstGeom prst="rect">
            <a:avLst/>
          </a:prstGeom>
          <a:noFill/>
        </p:spPr>
        <p:txBody>
          <a:bodyPr wrap="square">
            <a:spAutoFit/>
          </a:bodyPr>
          <a:lstStyle/>
          <a:p>
            <a:r>
              <a:rPr lang="en-US" b="1" dirty="0"/>
              <a:t>As part of the daily COVID-19 reporting cycle, the Clinical Gateway (CG) nodes receive messages via the Mass HIway’s Direct Messaging System from hospital emergency departments and laboratories, transform them, and deliver them to the Massachusetts Department of Public Health’s Syndromic Surveillance and Electronic Lab Reporting applications for processing and analysis</a:t>
            </a:r>
            <a:endParaRPr lang="en-US" sz="1200" b="1" dirty="0"/>
          </a:p>
          <a:p>
            <a:pPr marL="342900" indent="-342900">
              <a:spcBef>
                <a:spcPts val="600"/>
              </a:spcBef>
              <a:spcAft>
                <a:spcPts val="600"/>
              </a:spcAft>
              <a:buFont typeface="Arial" panose="020B0604020202020204" pitchFamily="34" charset="0"/>
              <a:buChar char="•"/>
            </a:pPr>
            <a:r>
              <a:rPr lang="en-US" b="1" dirty="0">
                <a:latin typeface="Calibri" panose="020F0502020204030204" pitchFamily="34" charset="0"/>
                <a:cs typeface="Times New Roman" panose="02020603050405020304" pitchFamily="18" charset="0"/>
              </a:rPr>
              <a:t>Syndromic Surveillance</a:t>
            </a:r>
          </a:p>
          <a:p>
            <a:pPr marL="800100" lvl="1" indent="-342900">
              <a:buFont typeface="Wingdings" panose="05000000000000000000" pitchFamily="2" charset="2"/>
              <a:buChar char="q"/>
            </a:pPr>
            <a:r>
              <a:rPr lang="en-US" sz="1600" dirty="0"/>
              <a:t>All Massachusetts hospital emergency departments participate</a:t>
            </a:r>
          </a:p>
          <a:p>
            <a:pPr marL="800100" lvl="1" indent="-342900">
              <a:buFont typeface="Wingdings" panose="05000000000000000000" pitchFamily="2" charset="2"/>
              <a:buChar char="q"/>
            </a:pPr>
            <a:r>
              <a:rPr lang="en-US" sz="1600" dirty="0"/>
              <a:t>Highest message volume of all CG nodes with an average of 8.5 million messages per month</a:t>
            </a:r>
          </a:p>
          <a:p>
            <a:pPr marL="800100" lvl="1" indent="-342900">
              <a:buFont typeface="Wingdings" panose="05000000000000000000" pitchFamily="2" charset="2"/>
              <a:buChar char="q"/>
            </a:pPr>
            <a:r>
              <a:rPr lang="en-US" sz="1600" dirty="0"/>
              <a:t>ED records of admissions and discharges of patients are </a:t>
            </a: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processed by the Syndromic Surveillance CG node, which feeds the National Syndromic Surveillance Program’s BioSense Platform at the CDC</a:t>
            </a:r>
          </a:p>
          <a:p>
            <a:pPr marL="800100" lvl="1" indent="-342900">
              <a:buFont typeface="Wingdings" panose="05000000000000000000" pitchFamily="2" charset="2"/>
              <a:buChar char="q"/>
            </a:pPr>
            <a:r>
              <a:rPr lang="en-US" sz="1600" dirty="0">
                <a:latin typeface="Calibri" panose="020F0502020204030204" pitchFamily="34" charset="0"/>
                <a:ea typeface="Times New Roman" panose="02020603050405020304" pitchFamily="18" charset="0"/>
                <a:cs typeface="Times New Roman" panose="02020603050405020304" pitchFamily="18" charset="0"/>
              </a:rPr>
              <a:t>BioSense data </a:t>
            </a: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is used by the Commonwealth’s Syndromic Surveillance program at the DPH Bureau of Infectious Disease and Laboratory Sciences for analysis of trends pertaining to COVID-19</a:t>
            </a:r>
            <a:endParaRPr lang="en-US" sz="1600" dirty="0"/>
          </a:p>
          <a:p>
            <a:pPr marL="342900" indent="-342900">
              <a:spcBef>
                <a:spcPts val="600"/>
              </a:spcBef>
              <a:spcAft>
                <a:spcPts val="60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b="1" dirty="0"/>
              <a:t>Electronic Lab Reporting</a:t>
            </a:r>
          </a:p>
          <a:p>
            <a:pPr marL="800100" lvl="1" indent="-342900">
              <a:buFont typeface="Wingdings" panose="05000000000000000000" pitchFamily="2" charset="2"/>
              <a:buChar char="q"/>
            </a:pPr>
            <a:r>
              <a:rPr lang="en-US" sz="1600" dirty="0"/>
              <a:t>CG node handles reports of test results from about 40% of hospital labs</a:t>
            </a:r>
          </a:p>
          <a:p>
            <a:pPr marL="800100" lvl="1" indent="-342900">
              <a:buFont typeface="Wingdings" panose="05000000000000000000" pitchFamily="2" charset="2"/>
              <a:buChar char="q"/>
            </a:pPr>
            <a:r>
              <a:rPr lang="en-US" sz="1600" dirty="0"/>
              <a:t>Averages about 1,500 messages per month</a:t>
            </a:r>
          </a:p>
          <a:p>
            <a:pPr marL="800100" lvl="1" indent="-342900">
              <a:buFont typeface="Wingdings" panose="05000000000000000000" pitchFamily="2" charset="2"/>
              <a:buChar char="q"/>
            </a:pPr>
            <a:r>
              <a:rPr lang="en-US" sz="1600" dirty="0"/>
              <a:t>Test results from other labs reported directly to the DPH Electronic Lab Reporting program</a:t>
            </a:r>
          </a:p>
        </p:txBody>
      </p:sp>
    </p:spTree>
    <p:extLst>
      <p:ext uri="{BB962C8B-B14F-4D97-AF65-F5344CB8AC3E}">
        <p14:creationId xmlns:p14="http://schemas.microsoft.com/office/powerpoint/2010/main" val="220838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DD6DC581-3793-4594-88E2-9EC724FA3BF3}" type="slidenum">
              <a:rPr lang="en-US" smtClean="0"/>
              <a:pPr>
                <a:defRPr/>
              </a:pPr>
              <a:t>17</a:t>
            </a:fld>
            <a:endParaRPr lang="en-US" dirty="0"/>
          </a:p>
        </p:txBody>
      </p:sp>
      <p:sp>
        <p:nvSpPr>
          <p:cNvPr id="2" name="Title 1">
            <a:extLst>
              <a:ext uri="{FF2B5EF4-FFF2-40B4-BE49-F238E27FC236}">
                <a16:creationId xmlns:a16="http://schemas.microsoft.com/office/drawing/2014/main" id="{5FBA681C-C1E5-4794-B6DF-4EF35F9C5DEE}"/>
              </a:ext>
            </a:extLst>
          </p:cNvPr>
          <p:cNvSpPr>
            <a:spLocks noGrp="1"/>
          </p:cNvSpPr>
          <p:nvPr>
            <p:ph type="title"/>
          </p:nvPr>
        </p:nvSpPr>
        <p:spPr/>
        <p:txBody>
          <a:bodyPr/>
          <a:lstStyle/>
          <a:p>
            <a:endParaRPr lang="en-US" dirty="0"/>
          </a:p>
        </p:txBody>
      </p:sp>
      <p:sp>
        <p:nvSpPr>
          <p:cNvPr id="10" name="Rectangle 9"/>
          <p:cNvSpPr/>
          <p:nvPr/>
        </p:nvSpPr>
        <p:spPr>
          <a:xfrm>
            <a:off x="914400" y="2905918"/>
            <a:ext cx="7315200" cy="1447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HIway strategic plan </a:t>
            </a:r>
          </a:p>
          <a:p>
            <a:r>
              <a:rPr lang="en-US" sz="2400" i="1" dirty="0">
                <a:solidFill>
                  <a:schemeClr val="tx1"/>
                </a:solidFill>
              </a:rPr>
              <a:t>Undersecretary Lauren Peters &amp; Bert Ng</a:t>
            </a:r>
          </a:p>
        </p:txBody>
      </p:sp>
    </p:spTree>
    <p:extLst>
      <p:ext uri="{BB962C8B-B14F-4D97-AF65-F5344CB8AC3E}">
        <p14:creationId xmlns:p14="http://schemas.microsoft.com/office/powerpoint/2010/main" val="20887899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D7DBFD1-D914-4201-8173-D5E5CB13535E}"/>
              </a:ext>
            </a:extLst>
          </p:cNvPr>
          <p:cNvSpPr>
            <a:spLocks noGrp="1"/>
          </p:cNvSpPr>
          <p:nvPr>
            <p:ph type="sldNum" sz="quarter" idx="11"/>
          </p:nvPr>
        </p:nvSpPr>
        <p:spPr/>
        <p:txBody>
          <a:bodyPr/>
          <a:lstStyle/>
          <a:p>
            <a:pPr>
              <a:defRPr/>
            </a:pPr>
            <a:fld id="{949C2E20-F250-44B9-B926-B8B94A013B34}" type="slidenum">
              <a:rPr lang="en-US" smtClean="0"/>
              <a:pPr>
                <a:defRPr/>
              </a:pPr>
              <a:t>18</a:t>
            </a:fld>
            <a:endParaRPr lang="en-US" dirty="0"/>
          </a:p>
        </p:txBody>
      </p:sp>
      <p:sp>
        <p:nvSpPr>
          <p:cNvPr id="3" name="Title 2">
            <a:extLst>
              <a:ext uri="{FF2B5EF4-FFF2-40B4-BE49-F238E27FC236}">
                <a16:creationId xmlns:a16="http://schemas.microsoft.com/office/drawing/2014/main" id="{344FCF53-C028-4512-A43F-83CE57BE7B78}"/>
              </a:ext>
            </a:extLst>
          </p:cNvPr>
          <p:cNvSpPr>
            <a:spLocks noGrp="1"/>
          </p:cNvSpPr>
          <p:nvPr>
            <p:ph type="title"/>
          </p:nvPr>
        </p:nvSpPr>
        <p:spPr/>
        <p:txBody>
          <a:bodyPr/>
          <a:lstStyle/>
          <a:p>
            <a:r>
              <a:rPr lang="en-US" dirty="0"/>
              <a:t>HIway Strategic Plan - Overview</a:t>
            </a:r>
          </a:p>
        </p:txBody>
      </p:sp>
      <p:sp>
        <p:nvSpPr>
          <p:cNvPr id="4" name="Rectangle 3">
            <a:extLst>
              <a:ext uri="{FF2B5EF4-FFF2-40B4-BE49-F238E27FC236}">
                <a16:creationId xmlns:a16="http://schemas.microsoft.com/office/drawing/2014/main" id="{CE90DAAD-B0DC-44C9-B672-461EDAFC2698}"/>
              </a:ext>
            </a:extLst>
          </p:cNvPr>
          <p:cNvSpPr/>
          <p:nvPr/>
        </p:nvSpPr>
        <p:spPr>
          <a:xfrm>
            <a:off x="457200" y="1143000"/>
            <a:ext cx="8229600" cy="76200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Mass HIway is the EOHHS program tasked with promoting and increasing adoption of Health Information Exchange (HIE) throughout the Commonwealth</a:t>
            </a:r>
          </a:p>
        </p:txBody>
      </p:sp>
      <p:grpSp>
        <p:nvGrpSpPr>
          <p:cNvPr id="11" name="Group 10">
            <a:extLst>
              <a:ext uri="{FF2B5EF4-FFF2-40B4-BE49-F238E27FC236}">
                <a16:creationId xmlns:a16="http://schemas.microsoft.com/office/drawing/2014/main" id="{F5E2D9C4-3438-4A6F-871F-AC4E708B03C3}"/>
              </a:ext>
            </a:extLst>
          </p:cNvPr>
          <p:cNvGrpSpPr/>
          <p:nvPr/>
        </p:nvGrpSpPr>
        <p:grpSpPr>
          <a:xfrm>
            <a:off x="801624" y="3124200"/>
            <a:ext cx="4953000" cy="762000"/>
            <a:chOff x="457200" y="2590800"/>
            <a:chExt cx="4953000" cy="762000"/>
          </a:xfrm>
        </p:grpSpPr>
        <p:sp>
          <p:nvSpPr>
            <p:cNvPr id="5" name="Rectangle 4">
              <a:extLst>
                <a:ext uri="{FF2B5EF4-FFF2-40B4-BE49-F238E27FC236}">
                  <a16:creationId xmlns:a16="http://schemas.microsoft.com/office/drawing/2014/main" id="{8935DCB6-1E9E-41C9-9F9B-8ECD744BDF19}"/>
                </a:ext>
              </a:extLst>
            </p:cNvPr>
            <p:cNvSpPr/>
            <p:nvPr/>
          </p:nvSpPr>
          <p:spPr>
            <a:xfrm>
              <a:off x="457200" y="2590800"/>
              <a:ext cx="1828800" cy="7620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Direct Messaging</a:t>
              </a:r>
            </a:p>
          </p:txBody>
        </p:sp>
        <p:sp>
          <p:nvSpPr>
            <p:cNvPr id="8" name="Rectangle 7">
              <a:extLst>
                <a:ext uri="{FF2B5EF4-FFF2-40B4-BE49-F238E27FC236}">
                  <a16:creationId xmlns:a16="http://schemas.microsoft.com/office/drawing/2014/main" id="{F6EEAD0A-8DA5-4550-B69E-482B7CD12C2A}"/>
                </a:ext>
              </a:extLst>
            </p:cNvPr>
            <p:cNvSpPr/>
            <p:nvPr/>
          </p:nvSpPr>
          <p:spPr>
            <a:xfrm>
              <a:off x="2305878" y="2590800"/>
              <a:ext cx="3104322" cy="762000"/>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Direct Trust HISP</a:t>
              </a:r>
            </a:p>
            <a:p>
              <a:pPr marL="285750" indent="-285750">
                <a:buFont typeface="Arial" panose="020B0604020202020204" pitchFamily="34" charset="0"/>
                <a:buChar char="•"/>
              </a:pPr>
              <a:r>
                <a:rPr lang="en-US" dirty="0">
                  <a:solidFill>
                    <a:schemeClr val="tx1"/>
                  </a:solidFill>
                </a:rPr>
                <a:t>Implementation team</a:t>
              </a:r>
            </a:p>
          </p:txBody>
        </p:sp>
      </p:grpSp>
      <p:grpSp>
        <p:nvGrpSpPr>
          <p:cNvPr id="12" name="Group 11">
            <a:extLst>
              <a:ext uri="{FF2B5EF4-FFF2-40B4-BE49-F238E27FC236}">
                <a16:creationId xmlns:a16="http://schemas.microsoft.com/office/drawing/2014/main" id="{FF3D2E3F-6C47-434D-BD5D-3DA08910C90E}"/>
              </a:ext>
            </a:extLst>
          </p:cNvPr>
          <p:cNvGrpSpPr/>
          <p:nvPr/>
        </p:nvGrpSpPr>
        <p:grpSpPr>
          <a:xfrm>
            <a:off x="801624" y="4267200"/>
            <a:ext cx="4953000" cy="762000"/>
            <a:chOff x="457200" y="3733800"/>
            <a:chExt cx="4953000" cy="762000"/>
          </a:xfrm>
        </p:grpSpPr>
        <p:sp>
          <p:nvSpPr>
            <p:cNvPr id="6" name="Rectangle 5">
              <a:extLst>
                <a:ext uri="{FF2B5EF4-FFF2-40B4-BE49-F238E27FC236}">
                  <a16:creationId xmlns:a16="http://schemas.microsoft.com/office/drawing/2014/main" id="{13D0E8EF-1508-41EE-B7FC-D2FECD8727F8}"/>
                </a:ext>
              </a:extLst>
            </p:cNvPr>
            <p:cNvSpPr/>
            <p:nvPr/>
          </p:nvSpPr>
          <p:spPr>
            <a:xfrm>
              <a:off x="457200" y="3733800"/>
              <a:ext cx="1828800" cy="7620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HIway-sponsored</a:t>
              </a:r>
            </a:p>
            <a:p>
              <a:pPr algn="ctr"/>
              <a:r>
                <a:rPr lang="en-US" dirty="0"/>
                <a:t>Service</a:t>
              </a:r>
            </a:p>
          </p:txBody>
        </p:sp>
        <p:sp>
          <p:nvSpPr>
            <p:cNvPr id="9" name="Rectangle 8">
              <a:extLst>
                <a:ext uri="{FF2B5EF4-FFF2-40B4-BE49-F238E27FC236}">
                  <a16:creationId xmlns:a16="http://schemas.microsoft.com/office/drawing/2014/main" id="{47A580B4-C5D9-4C78-806C-91B1A79FB34C}"/>
                </a:ext>
              </a:extLst>
            </p:cNvPr>
            <p:cNvSpPr/>
            <p:nvPr/>
          </p:nvSpPr>
          <p:spPr>
            <a:xfrm>
              <a:off x="2305878" y="3733800"/>
              <a:ext cx="3104322" cy="762000"/>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State-operated systems</a:t>
              </a:r>
            </a:p>
          </p:txBody>
        </p:sp>
      </p:grpSp>
      <p:grpSp>
        <p:nvGrpSpPr>
          <p:cNvPr id="13" name="Group 12">
            <a:extLst>
              <a:ext uri="{FF2B5EF4-FFF2-40B4-BE49-F238E27FC236}">
                <a16:creationId xmlns:a16="http://schemas.microsoft.com/office/drawing/2014/main" id="{A111E9FA-0E84-4B71-B985-0F94C401E340}"/>
              </a:ext>
            </a:extLst>
          </p:cNvPr>
          <p:cNvGrpSpPr/>
          <p:nvPr/>
        </p:nvGrpSpPr>
        <p:grpSpPr>
          <a:xfrm>
            <a:off x="801624" y="5410200"/>
            <a:ext cx="4953000" cy="762000"/>
            <a:chOff x="457200" y="4876800"/>
            <a:chExt cx="4953000" cy="762000"/>
          </a:xfrm>
        </p:grpSpPr>
        <p:sp>
          <p:nvSpPr>
            <p:cNvPr id="10" name="Rectangle 9">
              <a:extLst>
                <a:ext uri="{FF2B5EF4-FFF2-40B4-BE49-F238E27FC236}">
                  <a16:creationId xmlns:a16="http://schemas.microsoft.com/office/drawing/2014/main" id="{40983A34-E946-4B0F-8FC2-25E28D68E5BD}"/>
                </a:ext>
              </a:extLst>
            </p:cNvPr>
            <p:cNvSpPr/>
            <p:nvPr/>
          </p:nvSpPr>
          <p:spPr>
            <a:xfrm>
              <a:off x="2305878" y="4876800"/>
              <a:ext cx="3104322" cy="762000"/>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Regulatory framework for market-based systems</a:t>
              </a:r>
            </a:p>
          </p:txBody>
        </p:sp>
        <p:sp>
          <p:nvSpPr>
            <p:cNvPr id="7" name="Rectangle 6">
              <a:extLst>
                <a:ext uri="{FF2B5EF4-FFF2-40B4-BE49-F238E27FC236}">
                  <a16:creationId xmlns:a16="http://schemas.microsoft.com/office/drawing/2014/main" id="{C2A2C0D6-2BB6-494E-B05A-B36658C8E5BC}"/>
                </a:ext>
              </a:extLst>
            </p:cNvPr>
            <p:cNvSpPr/>
            <p:nvPr/>
          </p:nvSpPr>
          <p:spPr>
            <a:xfrm>
              <a:off x="457200" y="4876800"/>
              <a:ext cx="1828800" cy="7620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HIway-facilitated</a:t>
              </a:r>
            </a:p>
            <a:p>
              <a:pPr algn="ctr"/>
              <a:r>
                <a:rPr lang="en-US" dirty="0"/>
                <a:t>Service</a:t>
              </a:r>
            </a:p>
          </p:txBody>
        </p:sp>
      </p:grpSp>
      <p:sp>
        <p:nvSpPr>
          <p:cNvPr id="14" name="Rectangle 13">
            <a:extLst>
              <a:ext uri="{FF2B5EF4-FFF2-40B4-BE49-F238E27FC236}">
                <a16:creationId xmlns:a16="http://schemas.microsoft.com/office/drawing/2014/main" id="{3EECB1B7-C20F-41B8-89DC-3EEF5FC12C97}"/>
              </a:ext>
            </a:extLst>
          </p:cNvPr>
          <p:cNvSpPr>
            <a:spLocks/>
          </p:cNvSpPr>
          <p:nvPr/>
        </p:nvSpPr>
        <p:spPr>
          <a:xfrm>
            <a:off x="6882384" y="4267199"/>
            <a:ext cx="1347216" cy="762000"/>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eMOLST</a:t>
            </a:r>
          </a:p>
        </p:txBody>
      </p:sp>
      <p:sp>
        <p:nvSpPr>
          <p:cNvPr id="15" name="Rectangle 14">
            <a:extLst>
              <a:ext uri="{FF2B5EF4-FFF2-40B4-BE49-F238E27FC236}">
                <a16:creationId xmlns:a16="http://schemas.microsoft.com/office/drawing/2014/main" id="{97B68303-B8FA-403C-BA67-1A35C54EA0E5}"/>
              </a:ext>
            </a:extLst>
          </p:cNvPr>
          <p:cNvSpPr>
            <a:spLocks/>
          </p:cNvSpPr>
          <p:nvPr/>
        </p:nvSpPr>
        <p:spPr>
          <a:xfrm>
            <a:off x="6882384" y="5410198"/>
            <a:ext cx="1347216" cy="762002"/>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FHIR API</a:t>
            </a:r>
          </a:p>
          <a:p>
            <a:pPr algn="ctr"/>
            <a:r>
              <a:rPr lang="en-US" dirty="0">
                <a:solidFill>
                  <a:schemeClr val="tx1"/>
                </a:solidFill>
              </a:rPr>
              <a:t>Ecosystem</a:t>
            </a:r>
          </a:p>
        </p:txBody>
      </p:sp>
      <p:sp>
        <p:nvSpPr>
          <p:cNvPr id="19" name="Rectangle 18">
            <a:extLst>
              <a:ext uri="{FF2B5EF4-FFF2-40B4-BE49-F238E27FC236}">
                <a16:creationId xmlns:a16="http://schemas.microsoft.com/office/drawing/2014/main" id="{9C502A33-5C39-4A20-B1F3-CAC64AA1DF94}"/>
              </a:ext>
            </a:extLst>
          </p:cNvPr>
          <p:cNvSpPr/>
          <p:nvPr/>
        </p:nvSpPr>
        <p:spPr>
          <a:xfrm>
            <a:off x="2630424" y="2098294"/>
            <a:ext cx="1444752" cy="644906"/>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Current frameworks</a:t>
            </a:r>
          </a:p>
        </p:txBody>
      </p:sp>
      <p:sp>
        <p:nvSpPr>
          <p:cNvPr id="20" name="Rectangle 19">
            <a:extLst>
              <a:ext uri="{FF2B5EF4-FFF2-40B4-BE49-F238E27FC236}">
                <a16:creationId xmlns:a16="http://schemas.microsoft.com/office/drawing/2014/main" id="{5109F957-43C4-4602-AD33-26015915E0F2}"/>
              </a:ext>
            </a:extLst>
          </p:cNvPr>
          <p:cNvSpPr/>
          <p:nvPr/>
        </p:nvSpPr>
        <p:spPr>
          <a:xfrm>
            <a:off x="6833616" y="2154046"/>
            <a:ext cx="1444752" cy="644906"/>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New initiatives</a:t>
            </a:r>
          </a:p>
        </p:txBody>
      </p:sp>
      <p:cxnSp>
        <p:nvCxnSpPr>
          <p:cNvPr id="23" name="Straight Arrow Connector 22">
            <a:extLst>
              <a:ext uri="{FF2B5EF4-FFF2-40B4-BE49-F238E27FC236}">
                <a16:creationId xmlns:a16="http://schemas.microsoft.com/office/drawing/2014/main" id="{6642F1C3-E602-4CCC-BCCE-4BE3BCAE14EA}"/>
              </a:ext>
            </a:extLst>
          </p:cNvPr>
          <p:cNvCxnSpPr>
            <a:cxnSpLocks/>
            <a:stCxn id="14" idx="1"/>
            <a:endCxn id="9" idx="3"/>
          </p:cNvCxnSpPr>
          <p:nvPr/>
        </p:nvCxnSpPr>
        <p:spPr>
          <a:xfrm flipH="1">
            <a:off x="5754624" y="4648199"/>
            <a:ext cx="1127760" cy="1"/>
          </a:xfrm>
          <a:prstGeom prst="straightConnector1">
            <a:avLst/>
          </a:prstGeom>
          <a:ln w="3810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426CF45-1762-4F1F-A85B-FA767BDFE3C9}"/>
              </a:ext>
            </a:extLst>
          </p:cNvPr>
          <p:cNvCxnSpPr>
            <a:cxnSpLocks/>
            <a:stCxn id="15" idx="1"/>
            <a:endCxn id="10" idx="3"/>
          </p:cNvCxnSpPr>
          <p:nvPr/>
        </p:nvCxnSpPr>
        <p:spPr>
          <a:xfrm flipH="1">
            <a:off x="5754624" y="5791199"/>
            <a:ext cx="1127760" cy="1"/>
          </a:xfrm>
          <a:prstGeom prst="straightConnector1">
            <a:avLst/>
          </a:prstGeom>
          <a:ln w="3810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6382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Arrow 3"/>
          <p:cNvSpPr/>
          <p:nvPr/>
        </p:nvSpPr>
        <p:spPr>
          <a:xfrm>
            <a:off x="281940" y="2205397"/>
            <a:ext cx="381000" cy="3810000"/>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Slide Number Placeholder 2">
            <a:extLst>
              <a:ext uri="{FF2B5EF4-FFF2-40B4-BE49-F238E27FC236}">
                <a16:creationId xmlns:a16="http://schemas.microsoft.com/office/drawing/2014/main" id="{DC2088BE-BC05-4353-B528-EF1DD7131AA2}"/>
              </a:ext>
            </a:extLst>
          </p:cNvPr>
          <p:cNvSpPr>
            <a:spLocks noGrp="1"/>
          </p:cNvSpPr>
          <p:nvPr>
            <p:ph type="sldNum" sz="quarter" idx="11"/>
          </p:nvPr>
        </p:nvSpPr>
        <p:spPr/>
        <p:txBody>
          <a:bodyPr/>
          <a:lstStyle/>
          <a:p>
            <a:pPr>
              <a:defRPr/>
            </a:pPr>
            <a:fld id="{C368D18A-47D3-417B-8049-0A96DF46771A}" type="slidenum">
              <a:rPr lang="en-US" smtClean="0"/>
              <a:pPr>
                <a:defRPr/>
              </a:pPr>
              <a:t>19</a:t>
            </a:fld>
            <a:endParaRPr lang="en-US" dirty="0"/>
          </a:p>
        </p:txBody>
      </p:sp>
      <p:sp>
        <p:nvSpPr>
          <p:cNvPr id="27" name="Title 1"/>
          <p:cNvSpPr>
            <a:spLocks noGrp="1"/>
          </p:cNvSpPr>
          <p:nvPr>
            <p:ph type="title"/>
          </p:nvPr>
        </p:nvSpPr>
        <p:spPr/>
        <p:txBody>
          <a:bodyPr>
            <a:noAutofit/>
          </a:bodyPr>
          <a:lstStyle/>
          <a:p>
            <a:r>
              <a:rPr lang="en-US" dirty="0">
                <a:ea typeface="Open Sans Extrabold" panose="020B0906030804020204" pitchFamily="34" charset="0"/>
              </a:rPr>
              <a:t>eMOLST: History of MOLST in Massachusetts</a:t>
            </a:r>
          </a:p>
        </p:txBody>
      </p:sp>
      <p:sp>
        <p:nvSpPr>
          <p:cNvPr id="10" name="Rectangle 9"/>
          <p:cNvSpPr/>
          <p:nvPr/>
        </p:nvSpPr>
        <p:spPr>
          <a:xfrm>
            <a:off x="304800" y="6248400"/>
            <a:ext cx="3904015" cy="246221"/>
          </a:xfrm>
          <a:prstGeom prst="rect">
            <a:avLst/>
          </a:prstGeom>
        </p:spPr>
        <p:txBody>
          <a:bodyPr wrap="square">
            <a:spAutoFit/>
          </a:bodyPr>
          <a:lstStyle/>
          <a:p>
            <a:pPr algn="ctr"/>
            <a:r>
              <a:rPr lang="en-US" sz="1000" u="sng" dirty="0">
                <a:hlinkClick r:id="rId3"/>
              </a:rPr>
              <a:t>https://www.molst-ma.org/basic-informaton-about-molst-0</a:t>
            </a:r>
            <a:endParaRPr lang="en-US" sz="1000" dirty="0"/>
          </a:p>
        </p:txBody>
      </p:sp>
      <p:sp>
        <p:nvSpPr>
          <p:cNvPr id="14" name="Content Placeholder 2"/>
          <p:cNvSpPr txBox="1">
            <a:spLocks/>
          </p:cNvSpPr>
          <p:nvPr/>
        </p:nvSpPr>
        <p:spPr>
          <a:xfrm>
            <a:off x="426720" y="2129198"/>
            <a:ext cx="8412480" cy="368776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600"/>
              </a:spcBef>
            </a:pPr>
            <a:r>
              <a:rPr lang="en-US" sz="1300" b="1" dirty="0"/>
              <a:t>2008 – </a:t>
            </a:r>
            <a:r>
              <a:rPr lang="en-US" sz="1300" dirty="0"/>
              <a:t> MA legislature enacts Chapter 305 of the Acts of 2008, Sections 41–43 to “establish a pilot program to test the implementation of the physician order for life-sustaining treatment paradigm program.”</a:t>
            </a:r>
          </a:p>
          <a:p>
            <a:pPr>
              <a:spcBef>
                <a:spcPts val="600"/>
              </a:spcBef>
            </a:pPr>
            <a:r>
              <a:rPr lang="en-US" sz="1300" b="1" dirty="0"/>
              <a:t>2010 –</a:t>
            </a:r>
            <a:r>
              <a:rPr lang="en-US" sz="1300" dirty="0"/>
              <a:t> In April, the </a:t>
            </a:r>
            <a:r>
              <a:rPr lang="en-US" sz="1300" dirty="0">
                <a:hlinkClick r:id="rId4" tooltip="demonstration program"/>
              </a:rPr>
              <a:t>MOLST Demonstration</a:t>
            </a:r>
            <a:r>
              <a:rPr lang="en-US" sz="1300" dirty="0"/>
              <a:t> program is implemented involving two acute care hospitals; five skilled nursing facilities, home health, and hospice providers; one primary care home-visiting program; and regional emergency medical services.</a:t>
            </a:r>
          </a:p>
          <a:p>
            <a:pPr>
              <a:lnSpc>
                <a:spcPct val="120000"/>
              </a:lnSpc>
              <a:spcBef>
                <a:spcPts val="600"/>
              </a:spcBef>
            </a:pPr>
            <a:r>
              <a:rPr lang="en-US" sz="1300" b="1" dirty="0"/>
              <a:t>2011 – </a:t>
            </a:r>
            <a:r>
              <a:rPr lang="en-US" sz="1300" dirty="0"/>
              <a:t> </a:t>
            </a:r>
            <a:r>
              <a:rPr lang="en-US" sz="1300" i="1" dirty="0">
                <a:hlinkClick r:id="rId5"/>
              </a:rPr>
              <a:t>MOLST Demonstration Report</a:t>
            </a:r>
            <a:r>
              <a:rPr lang="en-US" sz="1300" dirty="0"/>
              <a:t> recommends statewide expansion of MOLST.</a:t>
            </a:r>
          </a:p>
          <a:p>
            <a:pPr>
              <a:spcBef>
                <a:spcPts val="600"/>
              </a:spcBef>
            </a:pPr>
            <a:r>
              <a:rPr lang="en-US" sz="1300" b="1" dirty="0"/>
              <a:t>2012 –</a:t>
            </a:r>
            <a:r>
              <a:rPr lang="en-US" sz="1300" dirty="0"/>
              <a:t> MOLST statewide expansion announced in MA DPH </a:t>
            </a:r>
            <a:r>
              <a:rPr lang="en-US" sz="1300" dirty="0">
                <a:hlinkClick r:id="rId6"/>
              </a:rPr>
              <a:t>Circular Letter: DHCQ 12-3-560</a:t>
            </a:r>
            <a:r>
              <a:rPr lang="en-US" sz="1300" dirty="0"/>
              <a:t> and statewide expansion of MOLST use begins.</a:t>
            </a:r>
          </a:p>
          <a:p>
            <a:pPr>
              <a:lnSpc>
                <a:spcPct val="120000"/>
              </a:lnSpc>
              <a:spcBef>
                <a:spcPts val="600"/>
              </a:spcBef>
            </a:pPr>
            <a:r>
              <a:rPr lang="en-US" sz="1300" b="1" dirty="0"/>
              <a:t>2014 –</a:t>
            </a:r>
            <a:r>
              <a:rPr lang="en-US" sz="1300" dirty="0"/>
              <a:t> MOLST form in use in clinical care institutions statewide.</a:t>
            </a:r>
          </a:p>
          <a:p>
            <a:pPr>
              <a:spcBef>
                <a:spcPts val="600"/>
              </a:spcBef>
            </a:pPr>
            <a:r>
              <a:rPr lang="en-US" sz="1300" b="1" dirty="0"/>
              <a:t>2017 – </a:t>
            </a:r>
            <a:r>
              <a:rPr lang="en-US" sz="1300" dirty="0"/>
              <a:t>Multiple efforts led by the Coalition on Serious Illness Care, DPH Palliative Care Advisory Committee, and Massachusetts eHealth Institute begin to scope out the transition of MOLST from paper to electronic format, including RFI for technical specifications and lessons learned from other states. </a:t>
            </a:r>
          </a:p>
          <a:p>
            <a:pPr>
              <a:lnSpc>
                <a:spcPct val="120000"/>
              </a:lnSpc>
              <a:spcBef>
                <a:spcPts val="600"/>
              </a:spcBef>
            </a:pPr>
            <a:r>
              <a:rPr lang="en-US" sz="1300" b="1" dirty="0"/>
              <a:t>2017 –</a:t>
            </a:r>
            <a:r>
              <a:rPr lang="en-US" sz="1300" dirty="0"/>
              <a:t> BCBS Massachusetts commits $500,000</a:t>
            </a:r>
            <a:r>
              <a:rPr lang="en-US" sz="1300" baseline="30000" dirty="0"/>
              <a:t>1</a:t>
            </a:r>
            <a:r>
              <a:rPr lang="en-US" sz="1300" dirty="0"/>
              <a:t> to fund electronic MOLST/POLST contingent upon state match. </a:t>
            </a:r>
          </a:p>
          <a:p>
            <a:pPr>
              <a:spcBef>
                <a:spcPts val="600"/>
              </a:spcBef>
            </a:pPr>
            <a:r>
              <a:rPr lang="en-US" sz="1300" b="1" dirty="0"/>
              <a:t>2018 –</a:t>
            </a:r>
            <a:r>
              <a:rPr lang="en-US" sz="1300" dirty="0"/>
              <a:t> DPH Palliative Care Advisory Committee discusses implementation, receives input from providers, and continues to explore the transition to the National POLST Paradigm.</a:t>
            </a:r>
          </a:p>
        </p:txBody>
      </p:sp>
      <p:sp>
        <p:nvSpPr>
          <p:cNvPr id="7" name="Rectangle 6"/>
          <p:cNvSpPr/>
          <p:nvPr/>
        </p:nvSpPr>
        <p:spPr>
          <a:xfrm>
            <a:off x="433450" y="2281597"/>
            <a:ext cx="304800" cy="7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433450" y="2731177"/>
            <a:ext cx="304800" cy="838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433450" y="4463018"/>
            <a:ext cx="304800" cy="7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433450" y="5177197"/>
            <a:ext cx="304800" cy="7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433450" y="5481997"/>
            <a:ext cx="304800" cy="7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433450" y="3424597"/>
            <a:ext cx="304800" cy="7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433450" y="3729397"/>
            <a:ext cx="304800" cy="7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433450" y="4186597"/>
            <a:ext cx="304800" cy="7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A2329718-869B-2344-93C5-B7532FCDDDCA}"/>
              </a:ext>
            </a:extLst>
          </p:cNvPr>
          <p:cNvSpPr txBox="1"/>
          <p:nvPr/>
        </p:nvSpPr>
        <p:spPr>
          <a:xfrm>
            <a:off x="734872" y="5895945"/>
            <a:ext cx="6934200" cy="200055"/>
          </a:xfrm>
          <a:prstGeom prst="rect">
            <a:avLst/>
          </a:prstGeom>
          <a:noFill/>
        </p:spPr>
        <p:txBody>
          <a:bodyPr wrap="square" rtlCol="0">
            <a:spAutoFit/>
          </a:bodyPr>
          <a:lstStyle/>
          <a:p>
            <a:r>
              <a:rPr lang="en-US" sz="700" baseline="30000" dirty="0"/>
              <a:t>1</a:t>
            </a:r>
            <a:r>
              <a:rPr lang="en-US" sz="700" dirty="0"/>
              <a:t>The exact amount available is $492,500 given fees paid by BCBS MA when transferring funding.</a:t>
            </a:r>
          </a:p>
        </p:txBody>
      </p:sp>
      <p:sp>
        <p:nvSpPr>
          <p:cNvPr id="22" name="Rectangle 21">
            <a:extLst>
              <a:ext uri="{FF2B5EF4-FFF2-40B4-BE49-F238E27FC236}">
                <a16:creationId xmlns:a16="http://schemas.microsoft.com/office/drawing/2014/main" id="{D28D951F-330F-40F8-986D-32EDAB10F6A2}"/>
              </a:ext>
            </a:extLst>
          </p:cNvPr>
          <p:cNvSpPr/>
          <p:nvPr/>
        </p:nvSpPr>
        <p:spPr>
          <a:xfrm>
            <a:off x="433450" y="1268485"/>
            <a:ext cx="8259417" cy="672236"/>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chemeClr val="bg1"/>
                </a:solidFill>
              </a:rPr>
              <a:t>Medical Order for Life Sustaining Treatment (MOLST) is an advance care planning document for end of life choices.</a:t>
            </a:r>
          </a:p>
        </p:txBody>
      </p:sp>
    </p:spTree>
    <p:extLst>
      <p:ext uri="{BB962C8B-B14F-4D97-AF65-F5344CB8AC3E}">
        <p14:creationId xmlns:p14="http://schemas.microsoft.com/office/powerpoint/2010/main" val="3985424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949C2E20-F250-44B9-B926-B8B94A013B34}" type="slidenum">
              <a:rPr lang="en-US" smtClean="0"/>
              <a:pPr>
                <a:defRPr/>
              </a:pPr>
              <a:t>2</a:t>
            </a:fld>
            <a:endParaRPr lang="en-US" dirty="0"/>
          </a:p>
        </p:txBody>
      </p:sp>
      <p:sp>
        <p:nvSpPr>
          <p:cNvPr id="3" name="Title 2"/>
          <p:cNvSpPr>
            <a:spLocks noGrp="1"/>
          </p:cNvSpPr>
          <p:nvPr>
            <p:ph type="title"/>
          </p:nvPr>
        </p:nvSpPr>
        <p:spPr/>
        <p:txBody>
          <a:bodyPr/>
          <a:lstStyle/>
          <a:p>
            <a:r>
              <a:rPr lang="en-US" dirty="0"/>
              <a:t>Agenda</a:t>
            </a:r>
          </a:p>
        </p:txBody>
      </p:sp>
      <p:sp>
        <p:nvSpPr>
          <p:cNvPr id="4" name="Rectangle 3"/>
          <p:cNvSpPr/>
          <p:nvPr/>
        </p:nvSpPr>
        <p:spPr>
          <a:xfrm>
            <a:off x="800100" y="1295400"/>
            <a:ext cx="7543800" cy="495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rPr>
              <a:t>Welcome</a:t>
            </a:r>
          </a:p>
          <a:p>
            <a:pPr marL="457054" lvl="1" indent="0">
              <a:buNone/>
            </a:pPr>
            <a:r>
              <a:rPr lang="en-US" sz="2000" dirty="0">
                <a:solidFill>
                  <a:schemeClr val="tx1"/>
                </a:solidFill>
              </a:rPr>
              <a:t>Undersecretary Lauren Peters</a:t>
            </a:r>
          </a:p>
          <a:p>
            <a:pPr marL="800100" lvl="1" indent="-342900">
              <a:buFont typeface="Wingdings" pitchFamily="2" charset="2"/>
              <a:buChar char="§"/>
            </a:pPr>
            <a:r>
              <a:rPr lang="en-US" sz="2000" dirty="0">
                <a:solidFill>
                  <a:schemeClr val="tx1"/>
                </a:solidFill>
              </a:rPr>
              <a:t>Approval of the Feb. 3, 2020 minutes (vote)</a:t>
            </a:r>
          </a:p>
          <a:p>
            <a:r>
              <a:rPr lang="en-US" sz="2000" b="1" dirty="0">
                <a:solidFill>
                  <a:schemeClr val="tx1"/>
                </a:solidFill>
              </a:rPr>
              <a:t>Updates from last meeting</a:t>
            </a:r>
          </a:p>
          <a:p>
            <a:pPr lvl="1"/>
            <a:r>
              <a:rPr lang="en-US" sz="2000" dirty="0">
                <a:solidFill>
                  <a:schemeClr val="tx1"/>
                </a:solidFill>
              </a:rPr>
              <a:t>Undersecretary Lauren Peters &amp; Bert Ng</a:t>
            </a:r>
          </a:p>
          <a:p>
            <a:r>
              <a:rPr lang="en-US" sz="2000" b="1" dirty="0">
                <a:solidFill>
                  <a:schemeClr val="tx1"/>
                </a:solidFill>
              </a:rPr>
              <a:t>Clinical Gateway nodes</a:t>
            </a:r>
          </a:p>
          <a:p>
            <a:pPr marL="457054" lvl="1" indent="0">
              <a:buNone/>
            </a:pPr>
            <a:r>
              <a:rPr lang="en-US" sz="2000" dirty="0">
                <a:solidFill>
                  <a:schemeClr val="tx1"/>
                </a:solidFill>
              </a:rPr>
              <a:t>David Whitham</a:t>
            </a:r>
          </a:p>
          <a:p>
            <a:r>
              <a:rPr lang="en-US" sz="2000" b="1" dirty="0">
                <a:solidFill>
                  <a:schemeClr val="tx1"/>
                </a:solidFill>
              </a:rPr>
              <a:t>HIway strategic plan</a:t>
            </a:r>
          </a:p>
          <a:p>
            <a:pPr marL="457054" lvl="1" indent="0">
              <a:buNone/>
            </a:pPr>
            <a:r>
              <a:rPr lang="en-US" sz="2000" dirty="0">
                <a:solidFill>
                  <a:schemeClr val="tx1"/>
                </a:solidFill>
              </a:rPr>
              <a:t>Undersecretary Lauren Peters &amp; Bert Ng</a:t>
            </a:r>
          </a:p>
          <a:p>
            <a:r>
              <a:rPr lang="en-US" sz="2000" b="1" dirty="0">
                <a:solidFill>
                  <a:schemeClr val="tx1"/>
                </a:solidFill>
              </a:rPr>
              <a:t>HIway budget</a:t>
            </a:r>
          </a:p>
          <a:p>
            <a:pPr marL="457054" lvl="1" indent="0">
              <a:buNone/>
            </a:pPr>
            <a:r>
              <a:rPr lang="en-US" sz="2000" dirty="0">
                <a:solidFill>
                  <a:schemeClr val="tx1"/>
                </a:solidFill>
              </a:rPr>
              <a:t>Bert Ng &amp; David Whitham</a:t>
            </a:r>
          </a:p>
          <a:p>
            <a:r>
              <a:rPr lang="en-US" sz="2000" b="1" dirty="0">
                <a:solidFill>
                  <a:schemeClr val="tx1"/>
                </a:solidFill>
              </a:rPr>
              <a:t>HIway connection requirement &amp; 2020 attestation</a:t>
            </a:r>
          </a:p>
          <a:p>
            <a:pPr marL="457054" lvl="1" indent="0">
              <a:buNone/>
            </a:pPr>
            <a:r>
              <a:rPr lang="en-US" sz="2000" dirty="0">
                <a:solidFill>
                  <a:schemeClr val="tx1"/>
                </a:solidFill>
              </a:rPr>
              <a:t>Chris Stuck-Girard    </a:t>
            </a:r>
          </a:p>
          <a:p>
            <a:r>
              <a:rPr lang="en-US" sz="2000" b="1" dirty="0">
                <a:solidFill>
                  <a:schemeClr val="tx1"/>
                </a:solidFill>
              </a:rPr>
              <a:t>Conclusion</a:t>
            </a:r>
          </a:p>
          <a:p>
            <a:pPr marL="457054" lvl="1" indent="0">
              <a:buNone/>
            </a:pPr>
            <a:r>
              <a:rPr lang="en-US" sz="2000" dirty="0">
                <a:solidFill>
                  <a:schemeClr val="tx1"/>
                </a:solidFill>
              </a:rPr>
              <a:t>Undersecretary Lauren Peters</a:t>
            </a:r>
          </a:p>
          <a:p>
            <a:pPr marL="457054" lvl="1" indent="0">
              <a:buNone/>
            </a:pPr>
            <a:endParaRPr lang="en-US" sz="2000" dirty="0">
              <a:solidFill>
                <a:schemeClr val="tx1"/>
              </a:solidFill>
            </a:endParaRPr>
          </a:p>
        </p:txBody>
      </p:sp>
    </p:spTree>
    <p:extLst>
      <p:ext uri="{BB962C8B-B14F-4D97-AF65-F5344CB8AC3E}">
        <p14:creationId xmlns:p14="http://schemas.microsoft.com/office/powerpoint/2010/main" val="3320654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7FFB38A-EA43-4EC4-9231-291F70783CAB}"/>
              </a:ext>
            </a:extLst>
          </p:cNvPr>
          <p:cNvSpPr>
            <a:spLocks noGrp="1"/>
          </p:cNvSpPr>
          <p:nvPr>
            <p:ph type="sldNum" sz="quarter" idx="11"/>
          </p:nvPr>
        </p:nvSpPr>
        <p:spPr/>
        <p:txBody>
          <a:bodyPr/>
          <a:lstStyle/>
          <a:p>
            <a:pPr>
              <a:defRPr/>
            </a:pPr>
            <a:fld id="{C368D18A-47D3-417B-8049-0A96DF46771A}" type="slidenum">
              <a:rPr lang="en-US" smtClean="0"/>
              <a:pPr>
                <a:defRPr/>
              </a:pPr>
              <a:t>20</a:t>
            </a:fld>
            <a:endParaRPr lang="en-US" dirty="0"/>
          </a:p>
        </p:txBody>
      </p:sp>
      <p:sp>
        <p:nvSpPr>
          <p:cNvPr id="2" name="Title 1">
            <a:extLst>
              <a:ext uri="{FF2B5EF4-FFF2-40B4-BE49-F238E27FC236}">
                <a16:creationId xmlns:a16="http://schemas.microsoft.com/office/drawing/2014/main" id="{084BDDD6-AD4D-490F-8B73-A357A74B7C21}"/>
              </a:ext>
            </a:extLst>
          </p:cNvPr>
          <p:cNvSpPr>
            <a:spLocks noGrp="1"/>
          </p:cNvSpPr>
          <p:nvPr>
            <p:ph type="title"/>
          </p:nvPr>
        </p:nvSpPr>
        <p:spPr/>
        <p:txBody>
          <a:bodyPr/>
          <a:lstStyle/>
          <a:p>
            <a:r>
              <a:rPr lang="en-US" dirty="0"/>
              <a:t>eMOLST: Project background</a:t>
            </a:r>
          </a:p>
        </p:txBody>
      </p:sp>
      <p:grpSp>
        <p:nvGrpSpPr>
          <p:cNvPr id="17" name="Group 16">
            <a:extLst>
              <a:ext uri="{FF2B5EF4-FFF2-40B4-BE49-F238E27FC236}">
                <a16:creationId xmlns:a16="http://schemas.microsoft.com/office/drawing/2014/main" id="{AD9654D5-01CC-43E2-9A1C-CA3B751CB613}"/>
              </a:ext>
            </a:extLst>
          </p:cNvPr>
          <p:cNvGrpSpPr/>
          <p:nvPr/>
        </p:nvGrpSpPr>
        <p:grpSpPr>
          <a:xfrm>
            <a:off x="457200" y="3469878"/>
            <a:ext cx="8229600" cy="2590800"/>
            <a:chOff x="457200" y="2895600"/>
            <a:chExt cx="8229600" cy="2590800"/>
          </a:xfrm>
        </p:grpSpPr>
        <p:sp>
          <p:nvSpPr>
            <p:cNvPr id="11" name="Rectangle 10">
              <a:extLst>
                <a:ext uri="{FF2B5EF4-FFF2-40B4-BE49-F238E27FC236}">
                  <a16:creationId xmlns:a16="http://schemas.microsoft.com/office/drawing/2014/main" id="{95D89DFA-792C-4939-8E90-9FB83085E93E}"/>
                </a:ext>
              </a:extLst>
            </p:cNvPr>
            <p:cNvSpPr/>
            <p:nvPr/>
          </p:nvSpPr>
          <p:spPr>
            <a:xfrm>
              <a:off x="457200" y="3581400"/>
              <a:ext cx="2514600" cy="1905000"/>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dirty="0">
                  <a:solidFill>
                    <a:schemeClr val="tx1"/>
                  </a:solidFill>
                </a:rPr>
                <a:t>Update current MOLST to match POLST paradigm</a:t>
              </a:r>
            </a:p>
            <a:p>
              <a:pPr marL="285750" indent="-285750">
                <a:buFont typeface="Arial" panose="020B0604020202020204" pitchFamily="34" charset="0"/>
                <a:buChar char="•"/>
              </a:pPr>
              <a:r>
                <a:rPr lang="en-US" dirty="0">
                  <a:solidFill>
                    <a:schemeClr val="tx1"/>
                  </a:solidFill>
                </a:rPr>
                <a:t>Develop educational materials for patients and providers</a:t>
              </a:r>
            </a:p>
          </p:txBody>
        </p:sp>
        <p:sp>
          <p:nvSpPr>
            <p:cNvPr id="12" name="Rectangle 11">
              <a:extLst>
                <a:ext uri="{FF2B5EF4-FFF2-40B4-BE49-F238E27FC236}">
                  <a16:creationId xmlns:a16="http://schemas.microsoft.com/office/drawing/2014/main" id="{A17EB5FB-47BE-4128-BFE9-138C10FE5CF3}"/>
                </a:ext>
              </a:extLst>
            </p:cNvPr>
            <p:cNvSpPr/>
            <p:nvPr/>
          </p:nvSpPr>
          <p:spPr>
            <a:xfrm>
              <a:off x="3314700" y="3581400"/>
              <a:ext cx="2514600" cy="1905000"/>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dirty="0">
                  <a:solidFill>
                    <a:schemeClr val="tx1"/>
                  </a:solidFill>
                </a:rPr>
                <a:t>Provide educational materials to beneficiaries and providers</a:t>
              </a:r>
            </a:p>
          </p:txBody>
        </p:sp>
        <p:sp>
          <p:nvSpPr>
            <p:cNvPr id="15" name="Rectangle 14">
              <a:extLst>
                <a:ext uri="{FF2B5EF4-FFF2-40B4-BE49-F238E27FC236}">
                  <a16:creationId xmlns:a16="http://schemas.microsoft.com/office/drawing/2014/main" id="{B072820C-C152-4343-9C54-8A38F8D2799D}"/>
                </a:ext>
              </a:extLst>
            </p:cNvPr>
            <p:cNvSpPr/>
            <p:nvPr/>
          </p:nvSpPr>
          <p:spPr>
            <a:xfrm>
              <a:off x="6172200" y="3581400"/>
              <a:ext cx="2514600" cy="1905000"/>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dirty="0">
                  <a:solidFill>
                    <a:schemeClr val="tx1"/>
                  </a:solidFill>
                </a:rPr>
                <a:t>Design single source of truth repository</a:t>
              </a:r>
            </a:p>
            <a:p>
              <a:pPr marL="285750" indent="-285750">
                <a:buFont typeface="Arial" panose="020B0604020202020204" pitchFamily="34" charset="0"/>
                <a:buChar char="•"/>
              </a:pPr>
              <a:r>
                <a:rPr lang="en-US" dirty="0">
                  <a:solidFill>
                    <a:schemeClr val="tx1"/>
                  </a:solidFill>
                </a:rPr>
                <a:t>Explore integration with provider EHRs</a:t>
              </a:r>
            </a:p>
            <a:p>
              <a:pPr marL="285750" indent="-285750">
                <a:buFont typeface="Arial" panose="020B0604020202020204" pitchFamily="34" charset="0"/>
                <a:buChar char="•"/>
              </a:pPr>
              <a:endParaRPr lang="en-US" dirty="0">
                <a:solidFill>
                  <a:schemeClr val="tx1"/>
                </a:solidFill>
              </a:endParaRPr>
            </a:p>
          </p:txBody>
        </p:sp>
        <p:sp>
          <p:nvSpPr>
            <p:cNvPr id="6" name="Rectangle 5">
              <a:extLst>
                <a:ext uri="{FF2B5EF4-FFF2-40B4-BE49-F238E27FC236}">
                  <a16:creationId xmlns:a16="http://schemas.microsoft.com/office/drawing/2014/main" id="{A260CE53-39AA-4A45-B0A9-BBF7D8414346}"/>
                </a:ext>
              </a:extLst>
            </p:cNvPr>
            <p:cNvSpPr/>
            <p:nvPr/>
          </p:nvSpPr>
          <p:spPr>
            <a:xfrm>
              <a:off x="457200" y="2895600"/>
              <a:ext cx="2514600" cy="6858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E.O. Elder Affairs</a:t>
              </a:r>
            </a:p>
            <a:p>
              <a:pPr algn="ctr"/>
              <a:r>
                <a:rPr lang="en-US" dirty="0">
                  <a:solidFill>
                    <a:schemeClr val="bg1"/>
                  </a:solidFill>
                </a:rPr>
                <a:t>Dept. Public Health</a:t>
              </a:r>
            </a:p>
          </p:txBody>
        </p:sp>
        <p:sp>
          <p:nvSpPr>
            <p:cNvPr id="9" name="Rectangle 8">
              <a:extLst>
                <a:ext uri="{FF2B5EF4-FFF2-40B4-BE49-F238E27FC236}">
                  <a16:creationId xmlns:a16="http://schemas.microsoft.com/office/drawing/2014/main" id="{1ED9DD40-70D7-4670-81D0-474EDF813E50}"/>
                </a:ext>
              </a:extLst>
            </p:cNvPr>
            <p:cNvSpPr/>
            <p:nvPr/>
          </p:nvSpPr>
          <p:spPr>
            <a:xfrm>
              <a:off x="6172200" y="2895600"/>
              <a:ext cx="2514600" cy="6858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Mass HIway</a:t>
              </a:r>
            </a:p>
          </p:txBody>
        </p:sp>
        <p:sp>
          <p:nvSpPr>
            <p:cNvPr id="10" name="Rectangle 9">
              <a:extLst>
                <a:ext uri="{FF2B5EF4-FFF2-40B4-BE49-F238E27FC236}">
                  <a16:creationId xmlns:a16="http://schemas.microsoft.com/office/drawing/2014/main" id="{27F6765E-A365-480F-93CF-51F565C520A1}"/>
                </a:ext>
              </a:extLst>
            </p:cNvPr>
            <p:cNvSpPr/>
            <p:nvPr/>
          </p:nvSpPr>
          <p:spPr>
            <a:xfrm>
              <a:off x="3314700" y="2895600"/>
              <a:ext cx="2514600" cy="6858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MassHealth</a:t>
              </a:r>
            </a:p>
          </p:txBody>
        </p:sp>
      </p:grpSp>
      <p:grpSp>
        <p:nvGrpSpPr>
          <p:cNvPr id="24" name="Group 23">
            <a:extLst>
              <a:ext uri="{FF2B5EF4-FFF2-40B4-BE49-F238E27FC236}">
                <a16:creationId xmlns:a16="http://schemas.microsoft.com/office/drawing/2014/main" id="{DEE1BE5A-DD63-4C86-8FCA-F4DAD29D8B60}"/>
              </a:ext>
            </a:extLst>
          </p:cNvPr>
          <p:cNvGrpSpPr/>
          <p:nvPr/>
        </p:nvGrpSpPr>
        <p:grpSpPr>
          <a:xfrm>
            <a:off x="457200" y="2309640"/>
            <a:ext cx="8229600" cy="919956"/>
            <a:chOff x="457200" y="2693504"/>
            <a:chExt cx="8229600" cy="919956"/>
          </a:xfrm>
        </p:grpSpPr>
        <p:sp>
          <p:nvSpPr>
            <p:cNvPr id="19" name="Rectangle 18">
              <a:extLst>
                <a:ext uri="{FF2B5EF4-FFF2-40B4-BE49-F238E27FC236}">
                  <a16:creationId xmlns:a16="http://schemas.microsoft.com/office/drawing/2014/main" id="{BDDDC46E-3C4C-4096-A774-B9DC09C36D31}"/>
                </a:ext>
              </a:extLst>
            </p:cNvPr>
            <p:cNvSpPr/>
            <p:nvPr/>
          </p:nvSpPr>
          <p:spPr>
            <a:xfrm>
              <a:off x="2971800" y="2693504"/>
              <a:ext cx="5715000" cy="919956"/>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dirty="0">
                  <a:solidFill>
                    <a:schemeClr val="tx1"/>
                  </a:solidFill>
                </a:rPr>
                <a:t>Update the state’s MOLST form</a:t>
              </a:r>
            </a:p>
            <a:p>
              <a:pPr marL="285750" indent="-285750">
                <a:buFont typeface="Arial" panose="020B0604020202020204" pitchFamily="34" charset="0"/>
                <a:buChar char="•"/>
              </a:pPr>
              <a:r>
                <a:rPr lang="en-US" dirty="0">
                  <a:solidFill>
                    <a:schemeClr val="tx1"/>
                  </a:solidFill>
                </a:rPr>
                <a:t>Create a single source of truth for MOLSTs </a:t>
              </a:r>
            </a:p>
            <a:p>
              <a:pPr marL="285750" indent="-285750">
                <a:buFont typeface="Arial" panose="020B0604020202020204" pitchFamily="34" charset="0"/>
                <a:buChar char="•"/>
              </a:pPr>
              <a:r>
                <a:rPr lang="en-US" dirty="0">
                  <a:solidFill>
                    <a:schemeClr val="tx1"/>
                  </a:solidFill>
                </a:rPr>
                <a:t>Integrate eMOLST as practicable</a:t>
              </a:r>
            </a:p>
          </p:txBody>
        </p:sp>
        <p:sp>
          <p:nvSpPr>
            <p:cNvPr id="18" name="Rectangle 17">
              <a:extLst>
                <a:ext uri="{FF2B5EF4-FFF2-40B4-BE49-F238E27FC236}">
                  <a16:creationId xmlns:a16="http://schemas.microsoft.com/office/drawing/2014/main" id="{9435CB9D-4D56-4F1D-BDF9-7AE59AD1DDBD}"/>
                </a:ext>
              </a:extLst>
            </p:cNvPr>
            <p:cNvSpPr/>
            <p:nvPr/>
          </p:nvSpPr>
          <p:spPr>
            <a:xfrm>
              <a:off x="457200" y="2693504"/>
              <a:ext cx="2514600" cy="91995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Project objectives:</a:t>
              </a:r>
            </a:p>
          </p:txBody>
        </p:sp>
      </p:grpSp>
      <p:sp>
        <p:nvSpPr>
          <p:cNvPr id="4" name="Rectangle 3">
            <a:extLst>
              <a:ext uri="{FF2B5EF4-FFF2-40B4-BE49-F238E27FC236}">
                <a16:creationId xmlns:a16="http://schemas.microsoft.com/office/drawing/2014/main" id="{D8A992B9-8BB7-42FF-9CBF-C164B87188CD}"/>
              </a:ext>
            </a:extLst>
          </p:cNvPr>
          <p:cNvSpPr/>
          <p:nvPr/>
        </p:nvSpPr>
        <p:spPr>
          <a:xfrm>
            <a:off x="417443" y="1277196"/>
            <a:ext cx="8309113" cy="792162"/>
          </a:xfrm>
          <a:prstGeom prst="rect">
            <a:avLst/>
          </a:prstGeom>
          <a:solidFill>
            <a:schemeClr val="tx2">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EOHHS is pursuing a multi-agency project to digitize the MOLST into a centralized electronic format (eMOLST).</a:t>
            </a:r>
          </a:p>
        </p:txBody>
      </p:sp>
    </p:spTree>
    <p:extLst>
      <p:ext uri="{BB962C8B-B14F-4D97-AF65-F5344CB8AC3E}">
        <p14:creationId xmlns:p14="http://schemas.microsoft.com/office/powerpoint/2010/main" val="3588730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E2D19E-09C6-4BA1-A5E7-123B6FDC9D6B}"/>
              </a:ext>
            </a:extLst>
          </p:cNvPr>
          <p:cNvSpPr>
            <a:spLocks noGrp="1"/>
          </p:cNvSpPr>
          <p:nvPr>
            <p:ph type="sldNum" sz="quarter" idx="11"/>
          </p:nvPr>
        </p:nvSpPr>
        <p:spPr/>
        <p:txBody>
          <a:bodyPr/>
          <a:lstStyle/>
          <a:p>
            <a:pPr>
              <a:defRPr/>
            </a:pPr>
            <a:fld id="{949C2E20-F250-44B9-B926-B8B94A013B34}" type="slidenum">
              <a:rPr lang="en-US" smtClean="0"/>
              <a:pPr>
                <a:defRPr/>
              </a:pPr>
              <a:t>21</a:t>
            </a:fld>
            <a:endParaRPr lang="en-US" dirty="0"/>
          </a:p>
        </p:txBody>
      </p:sp>
      <p:sp>
        <p:nvSpPr>
          <p:cNvPr id="3" name="Title 2">
            <a:extLst>
              <a:ext uri="{FF2B5EF4-FFF2-40B4-BE49-F238E27FC236}">
                <a16:creationId xmlns:a16="http://schemas.microsoft.com/office/drawing/2014/main" id="{DD183CBF-85C7-47DE-BAFC-7815B5CF3438}"/>
              </a:ext>
            </a:extLst>
          </p:cNvPr>
          <p:cNvSpPr>
            <a:spLocks noGrp="1"/>
          </p:cNvSpPr>
          <p:nvPr>
            <p:ph type="title"/>
          </p:nvPr>
        </p:nvSpPr>
        <p:spPr/>
        <p:txBody>
          <a:bodyPr/>
          <a:lstStyle/>
          <a:p>
            <a:r>
              <a:rPr lang="en-US" dirty="0"/>
              <a:t>FHIR API: Overview</a:t>
            </a:r>
          </a:p>
        </p:txBody>
      </p:sp>
      <p:sp>
        <p:nvSpPr>
          <p:cNvPr id="5" name="Rectangle 4">
            <a:extLst>
              <a:ext uri="{FF2B5EF4-FFF2-40B4-BE49-F238E27FC236}">
                <a16:creationId xmlns:a16="http://schemas.microsoft.com/office/drawing/2014/main" id="{1A76EE01-0428-4EA4-85B8-E8CB6FF71BEA}"/>
              </a:ext>
            </a:extLst>
          </p:cNvPr>
          <p:cNvSpPr/>
          <p:nvPr/>
        </p:nvSpPr>
        <p:spPr>
          <a:xfrm>
            <a:off x="457200" y="1136833"/>
            <a:ext cx="8229600" cy="73025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Mass HIway is the EOHHS program responsible for promoting and improving HIE throughout the commonwealth</a:t>
            </a:r>
          </a:p>
        </p:txBody>
      </p:sp>
      <p:grpSp>
        <p:nvGrpSpPr>
          <p:cNvPr id="10" name="Group 9">
            <a:extLst>
              <a:ext uri="{FF2B5EF4-FFF2-40B4-BE49-F238E27FC236}">
                <a16:creationId xmlns:a16="http://schemas.microsoft.com/office/drawing/2014/main" id="{60413D54-5F88-4D05-A4EB-38B73F567E3E}"/>
              </a:ext>
            </a:extLst>
          </p:cNvPr>
          <p:cNvGrpSpPr/>
          <p:nvPr/>
        </p:nvGrpSpPr>
        <p:grpSpPr>
          <a:xfrm>
            <a:off x="457200" y="2300219"/>
            <a:ext cx="8229600" cy="1935482"/>
            <a:chOff x="457200" y="2666999"/>
            <a:chExt cx="8229600" cy="1935482"/>
          </a:xfrm>
        </p:grpSpPr>
        <p:sp>
          <p:nvSpPr>
            <p:cNvPr id="4" name="Rectangle 3">
              <a:extLst>
                <a:ext uri="{FF2B5EF4-FFF2-40B4-BE49-F238E27FC236}">
                  <a16:creationId xmlns:a16="http://schemas.microsoft.com/office/drawing/2014/main" id="{C5D18543-6FB8-4F45-B563-95CB90B9D3DD}"/>
                </a:ext>
              </a:extLst>
            </p:cNvPr>
            <p:cNvSpPr/>
            <p:nvPr/>
          </p:nvSpPr>
          <p:spPr>
            <a:xfrm>
              <a:off x="457200" y="3230880"/>
              <a:ext cx="8229600" cy="13716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dirty="0">
                  <a:solidFill>
                    <a:schemeClr val="tx1"/>
                  </a:solidFill>
                </a:rPr>
                <a:t>Federal government recently released rules setting technical standards for providers and payers to improve interoperability</a:t>
              </a:r>
            </a:p>
            <a:p>
              <a:pPr marL="285750" indent="-285750">
                <a:buFont typeface="Arial" panose="020B0604020202020204" pitchFamily="34" charset="0"/>
                <a:buChar char="•"/>
              </a:pPr>
              <a:r>
                <a:rPr lang="en-US" dirty="0">
                  <a:solidFill>
                    <a:schemeClr val="tx1"/>
                  </a:solidFill>
                </a:rPr>
                <a:t>The rules center around access to provider and payer data by Third-party apps at the direction of a patient</a:t>
              </a:r>
            </a:p>
          </p:txBody>
        </p:sp>
        <p:sp>
          <p:nvSpPr>
            <p:cNvPr id="7" name="Rectangle 6">
              <a:extLst>
                <a:ext uri="{FF2B5EF4-FFF2-40B4-BE49-F238E27FC236}">
                  <a16:creationId xmlns:a16="http://schemas.microsoft.com/office/drawing/2014/main" id="{629DE654-5EA1-4153-B355-C26FAFEB0A8D}"/>
                </a:ext>
              </a:extLst>
            </p:cNvPr>
            <p:cNvSpPr/>
            <p:nvPr/>
          </p:nvSpPr>
          <p:spPr>
            <a:xfrm>
              <a:off x="457200" y="2666999"/>
              <a:ext cx="3352800" cy="5334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Federal ecosystem overview</a:t>
              </a:r>
            </a:p>
          </p:txBody>
        </p:sp>
      </p:grpSp>
      <p:grpSp>
        <p:nvGrpSpPr>
          <p:cNvPr id="9" name="Group 8">
            <a:extLst>
              <a:ext uri="{FF2B5EF4-FFF2-40B4-BE49-F238E27FC236}">
                <a16:creationId xmlns:a16="http://schemas.microsoft.com/office/drawing/2014/main" id="{9118FA12-69DF-45CE-A694-4021F0CFFCC0}"/>
              </a:ext>
            </a:extLst>
          </p:cNvPr>
          <p:cNvGrpSpPr/>
          <p:nvPr/>
        </p:nvGrpSpPr>
        <p:grpSpPr>
          <a:xfrm>
            <a:off x="457200" y="4668838"/>
            <a:ext cx="8229600" cy="1624964"/>
            <a:chOff x="457200" y="4668838"/>
            <a:chExt cx="8229600" cy="1624964"/>
          </a:xfrm>
        </p:grpSpPr>
        <p:sp>
          <p:nvSpPr>
            <p:cNvPr id="6" name="Rectangle 5">
              <a:extLst>
                <a:ext uri="{FF2B5EF4-FFF2-40B4-BE49-F238E27FC236}">
                  <a16:creationId xmlns:a16="http://schemas.microsoft.com/office/drawing/2014/main" id="{7108EEE8-E809-4142-9172-31F80E97DFBB}"/>
                </a:ext>
              </a:extLst>
            </p:cNvPr>
            <p:cNvSpPr/>
            <p:nvPr/>
          </p:nvSpPr>
          <p:spPr>
            <a:xfrm>
              <a:off x="457200" y="5232400"/>
              <a:ext cx="8229600" cy="10614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dirty="0">
                  <a:solidFill>
                    <a:schemeClr val="tx1"/>
                  </a:solidFill>
                </a:rPr>
                <a:t>Discussion on whether the state should pursue improving interoperability in the Commonwealth by leveraging the federal ecosystem </a:t>
              </a:r>
              <a:r>
                <a:rPr lang="en-US">
                  <a:solidFill>
                    <a:schemeClr val="tx1"/>
                  </a:solidFill>
                </a:rPr>
                <a:t>to meet </a:t>
              </a:r>
              <a:r>
                <a:rPr lang="en-US" dirty="0">
                  <a:solidFill>
                    <a:schemeClr val="tx1"/>
                  </a:solidFill>
                </a:rPr>
                <a:t>state goals</a:t>
              </a:r>
            </a:p>
            <a:p>
              <a:pPr marL="285750" indent="-285750">
                <a:buFont typeface="Arial" panose="020B0604020202020204" pitchFamily="34" charset="0"/>
                <a:buChar char="•"/>
              </a:pPr>
              <a:endParaRPr lang="en-US" dirty="0">
                <a:solidFill>
                  <a:schemeClr val="tx1"/>
                </a:solidFill>
              </a:endParaRPr>
            </a:p>
          </p:txBody>
        </p:sp>
        <p:sp>
          <p:nvSpPr>
            <p:cNvPr id="8" name="Rectangle 7">
              <a:extLst>
                <a:ext uri="{FF2B5EF4-FFF2-40B4-BE49-F238E27FC236}">
                  <a16:creationId xmlns:a16="http://schemas.microsoft.com/office/drawing/2014/main" id="{054CFC86-131E-4B65-9F72-B068E1E51F7E}"/>
                </a:ext>
              </a:extLst>
            </p:cNvPr>
            <p:cNvSpPr/>
            <p:nvPr/>
          </p:nvSpPr>
          <p:spPr>
            <a:xfrm>
              <a:off x="457200" y="4668838"/>
              <a:ext cx="3352800" cy="5334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Discussion</a:t>
              </a:r>
            </a:p>
          </p:txBody>
        </p:sp>
      </p:grpSp>
    </p:spTree>
    <p:extLst>
      <p:ext uri="{BB962C8B-B14F-4D97-AF65-F5344CB8AC3E}">
        <p14:creationId xmlns:p14="http://schemas.microsoft.com/office/powerpoint/2010/main" val="18104841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EFDDA-6377-49B0-89AB-F9B91F355879}"/>
              </a:ext>
            </a:extLst>
          </p:cNvPr>
          <p:cNvSpPr>
            <a:spLocks noGrp="1"/>
          </p:cNvSpPr>
          <p:nvPr>
            <p:ph type="title"/>
          </p:nvPr>
        </p:nvSpPr>
        <p:spPr/>
        <p:txBody>
          <a:bodyPr/>
          <a:lstStyle/>
          <a:p>
            <a:r>
              <a:rPr lang="en-US" dirty="0"/>
              <a:t>FHIR API: Finalized federal interoperability rules overview</a:t>
            </a:r>
          </a:p>
        </p:txBody>
      </p:sp>
      <p:sp>
        <p:nvSpPr>
          <p:cNvPr id="3" name="Slide Number Placeholder 2">
            <a:extLst>
              <a:ext uri="{FF2B5EF4-FFF2-40B4-BE49-F238E27FC236}">
                <a16:creationId xmlns:a16="http://schemas.microsoft.com/office/drawing/2014/main" id="{59B8815D-659F-447E-AD2D-54B397B70924}"/>
              </a:ext>
            </a:extLst>
          </p:cNvPr>
          <p:cNvSpPr>
            <a:spLocks noGrp="1"/>
          </p:cNvSpPr>
          <p:nvPr>
            <p:ph type="sldNum" sz="quarter" idx="11"/>
          </p:nvPr>
        </p:nvSpPr>
        <p:spPr>
          <a:xfrm>
            <a:off x="8388537" y="6493576"/>
            <a:ext cx="685800" cy="287338"/>
          </a:xfrm>
        </p:spPr>
        <p:txBody>
          <a:bodyPr/>
          <a:lstStyle/>
          <a:p>
            <a:pPr>
              <a:defRPr/>
            </a:pPr>
            <a:fld id="{C368D18A-47D3-417B-8049-0A96DF46771A}" type="slidenum">
              <a:rPr lang="en-US" smtClean="0"/>
              <a:pPr>
                <a:defRPr/>
              </a:pPr>
              <a:t>22</a:t>
            </a:fld>
            <a:endParaRPr lang="en-US" dirty="0"/>
          </a:p>
        </p:txBody>
      </p:sp>
      <p:sp>
        <p:nvSpPr>
          <p:cNvPr id="4" name="Rectangle 3">
            <a:extLst>
              <a:ext uri="{FF2B5EF4-FFF2-40B4-BE49-F238E27FC236}">
                <a16:creationId xmlns:a16="http://schemas.microsoft.com/office/drawing/2014/main" id="{25C2080E-821D-49F0-99B6-48785095A148}"/>
              </a:ext>
            </a:extLst>
          </p:cNvPr>
          <p:cNvSpPr/>
          <p:nvPr/>
        </p:nvSpPr>
        <p:spPr>
          <a:xfrm>
            <a:off x="304800" y="952491"/>
            <a:ext cx="8229600" cy="792162"/>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a:p>
            <a:pPr algn="ctr"/>
            <a:endParaRPr lang="en-US" dirty="0">
              <a:solidFill>
                <a:schemeClr val="bg1"/>
              </a:solidFill>
            </a:endParaRPr>
          </a:p>
          <a:p>
            <a:pPr algn="ctr"/>
            <a:r>
              <a:rPr lang="en-US" dirty="0">
                <a:solidFill>
                  <a:schemeClr val="bg1"/>
                </a:solidFill>
              </a:rPr>
              <a:t>CMS and ONC published companion final rules on May 1, 2020 to improve national interoperability.</a:t>
            </a:r>
            <a:r>
              <a:rPr lang="en-US" baseline="30000" dirty="0">
                <a:solidFill>
                  <a:schemeClr val="bg1"/>
                </a:solidFill>
              </a:rPr>
              <a:t>1 </a:t>
            </a:r>
            <a:r>
              <a:rPr lang="en-US" dirty="0">
                <a:solidFill>
                  <a:schemeClr val="bg1"/>
                </a:solidFill>
              </a:rPr>
              <a:t>Together, these rules govern information exchange from organizations to patients.</a:t>
            </a:r>
          </a:p>
          <a:p>
            <a:pPr algn="ctr"/>
            <a:endParaRPr lang="en-US" b="1" dirty="0">
              <a:solidFill>
                <a:schemeClr val="bg1"/>
              </a:solidFill>
            </a:endParaRPr>
          </a:p>
          <a:p>
            <a:pPr algn="ctr"/>
            <a:endParaRPr lang="en-US" dirty="0">
              <a:solidFill>
                <a:schemeClr val="bg1"/>
              </a:solidFill>
            </a:endParaRPr>
          </a:p>
        </p:txBody>
      </p:sp>
      <p:sp>
        <p:nvSpPr>
          <p:cNvPr id="5" name="Rectangle 4">
            <a:extLst>
              <a:ext uri="{FF2B5EF4-FFF2-40B4-BE49-F238E27FC236}">
                <a16:creationId xmlns:a16="http://schemas.microsoft.com/office/drawing/2014/main" id="{B88D74BB-3C38-4708-829F-D5D644082340}"/>
              </a:ext>
            </a:extLst>
          </p:cNvPr>
          <p:cNvSpPr/>
          <p:nvPr/>
        </p:nvSpPr>
        <p:spPr>
          <a:xfrm>
            <a:off x="310718" y="1810943"/>
            <a:ext cx="2362200" cy="102684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Applicability</a:t>
            </a:r>
          </a:p>
        </p:txBody>
      </p:sp>
      <p:sp>
        <p:nvSpPr>
          <p:cNvPr id="6" name="Rectangle 5">
            <a:extLst>
              <a:ext uri="{FF2B5EF4-FFF2-40B4-BE49-F238E27FC236}">
                <a16:creationId xmlns:a16="http://schemas.microsoft.com/office/drawing/2014/main" id="{1A3E83B3-8257-4256-8743-D4D651E303E5}"/>
              </a:ext>
            </a:extLst>
          </p:cNvPr>
          <p:cNvSpPr/>
          <p:nvPr/>
        </p:nvSpPr>
        <p:spPr>
          <a:xfrm>
            <a:off x="2819400" y="1806402"/>
            <a:ext cx="5715000" cy="533752"/>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CMS: “CMS-regulated payers” – MA, MassHealth, Federal Exchange Plans</a:t>
            </a:r>
          </a:p>
        </p:txBody>
      </p:sp>
      <p:sp>
        <p:nvSpPr>
          <p:cNvPr id="7" name="Rectangle 6">
            <a:extLst>
              <a:ext uri="{FF2B5EF4-FFF2-40B4-BE49-F238E27FC236}">
                <a16:creationId xmlns:a16="http://schemas.microsoft.com/office/drawing/2014/main" id="{66CEABE9-F2BC-4433-8F7F-29F63E8FB69B}"/>
              </a:ext>
            </a:extLst>
          </p:cNvPr>
          <p:cNvSpPr/>
          <p:nvPr/>
        </p:nvSpPr>
        <p:spPr>
          <a:xfrm>
            <a:off x="2819400" y="2405300"/>
            <a:ext cx="5715000" cy="431802"/>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ONC: “Actors” – Providers, vendors, HIEs</a:t>
            </a:r>
          </a:p>
        </p:txBody>
      </p:sp>
      <p:sp>
        <p:nvSpPr>
          <p:cNvPr id="8" name="Rectangle 7">
            <a:extLst>
              <a:ext uri="{FF2B5EF4-FFF2-40B4-BE49-F238E27FC236}">
                <a16:creationId xmlns:a16="http://schemas.microsoft.com/office/drawing/2014/main" id="{0B909B0F-2D7F-4D88-B81B-B66207A6DBF4}"/>
              </a:ext>
            </a:extLst>
          </p:cNvPr>
          <p:cNvSpPr/>
          <p:nvPr/>
        </p:nvSpPr>
        <p:spPr>
          <a:xfrm>
            <a:off x="310718" y="2927455"/>
            <a:ext cx="2362200" cy="101738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Data Standards</a:t>
            </a:r>
          </a:p>
        </p:txBody>
      </p:sp>
      <p:sp>
        <p:nvSpPr>
          <p:cNvPr id="11" name="Rectangle 10">
            <a:extLst>
              <a:ext uri="{FF2B5EF4-FFF2-40B4-BE49-F238E27FC236}">
                <a16:creationId xmlns:a16="http://schemas.microsoft.com/office/drawing/2014/main" id="{F5949A4F-5154-4896-A839-5E67303D1417}"/>
              </a:ext>
            </a:extLst>
          </p:cNvPr>
          <p:cNvSpPr/>
          <p:nvPr/>
        </p:nvSpPr>
        <p:spPr>
          <a:xfrm>
            <a:off x="2829017" y="2930610"/>
            <a:ext cx="5715000" cy="1017380"/>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Data transport: Application Programming Interface (API)</a:t>
            </a:r>
          </a:p>
          <a:p>
            <a:r>
              <a:rPr lang="en-US" dirty="0">
                <a:solidFill>
                  <a:schemeClr val="tx1"/>
                </a:solidFill>
              </a:rPr>
              <a:t>Data structure: Fast Healthcare Interoperable Resource (FHIR) Release 4</a:t>
            </a:r>
          </a:p>
          <a:p>
            <a:r>
              <a:rPr lang="en-US" dirty="0">
                <a:solidFill>
                  <a:schemeClr val="tx1"/>
                </a:solidFill>
              </a:rPr>
              <a:t>Data elements: U.S. Core Data for Interoperability (USCDI)</a:t>
            </a:r>
          </a:p>
        </p:txBody>
      </p:sp>
      <p:sp>
        <p:nvSpPr>
          <p:cNvPr id="12" name="Rectangle 11">
            <a:extLst>
              <a:ext uri="{FF2B5EF4-FFF2-40B4-BE49-F238E27FC236}">
                <a16:creationId xmlns:a16="http://schemas.microsoft.com/office/drawing/2014/main" id="{7E694355-94DC-4802-BEFD-C5BA5732831C}"/>
              </a:ext>
            </a:extLst>
          </p:cNvPr>
          <p:cNvSpPr/>
          <p:nvPr/>
        </p:nvSpPr>
        <p:spPr>
          <a:xfrm>
            <a:off x="310718" y="4034506"/>
            <a:ext cx="2362200" cy="1118284"/>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Information Blocking</a:t>
            </a:r>
          </a:p>
          <a:p>
            <a:pPr algn="ctr"/>
            <a:r>
              <a:rPr lang="en-US" dirty="0">
                <a:solidFill>
                  <a:schemeClr val="bg1"/>
                </a:solidFill>
              </a:rPr>
              <a:t>(ONC final rule)</a:t>
            </a:r>
          </a:p>
        </p:txBody>
      </p:sp>
      <p:sp>
        <p:nvSpPr>
          <p:cNvPr id="13" name="Rectangle 12">
            <a:extLst>
              <a:ext uri="{FF2B5EF4-FFF2-40B4-BE49-F238E27FC236}">
                <a16:creationId xmlns:a16="http://schemas.microsoft.com/office/drawing/2014/main" id="{F68272F6-7CBE-44D9-A510-5221F10940B6}"/>
              </a:ext>
            </a:extLst>
          </p:cNvPr>
          <p:cNvSpPr/>
          <p:nvPr/>
        </p:nvSpPr>
        <p:spPr>
          <a:xfrm>
            <a:off x="2829017" y="4034506"/>
            <a:ext cx="5715000" cy="1118284"/>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Providers, vendors, HIEs cannot block transfer of EHI</a:t>
            </a:r>
          </a:p>
          <a:p>
            <a:pPr marL="742950" lvl="1" indent="-285750">
              <a:buFont typeface="Arial" panose="020B0604020202020204" pitchFamily="34" charset="0"/>
              <a:buChar char="•"/>
            </a:pPr>
            <a:r>
              <a:rPr lang="en-US" dirty="0">
                <a:solidFill>
                  <a:schemeClr val="tx1"/>
                </a:solidFill>
              </a:rPr>
              <a:t>Date of Publication – 6mo: voluntary compliance</a:t>
            </a:r>
          </a:p>
          <a:p>
            <a:pPr marL="742950" lvl="1" indent="-285750">
              <a:buFont typeface="Arial" panose="020B0604020202020204" pitchFamily="34" charset="0"/>
              <a:buChar char="•"/>
            </a:pPr>
            <a:r>
              <a:rPr lang="en-US" dirty="0">
                <a:solidFill>
                  <a:schemeClr val="tx1"/>
                </a:solidFill>
              </a:rPr>
              <a:t>6mo – 24mo: required compliance – USCDI only</a:t>
            </a:r>
          </a:p>
          <a:p>
            <a:pPr marL="742950" lvl="1" indent="-285750">
              <a:buFont typeface="Arial" panose="020B0604020202020204" pitchFamily="34" charset="0"/>
              <a:buChar char="•"/>
            </a:pPr>
            <a:r>
              <a:rPr lang="en-US" dirty="0">
                <a:solidFill>
                  <a:schemeClr val="tx1"/>
                </a:solidFill>
              </a:rPr>
              <a:t>24mo+: required compliance – all EHI data</a:t>
            </a:r>
          </a:p>
        </p:txBody>
      </p:sp>
      <p:sp>
        <p:nvSpPr>
          <p:cNvPr id="14" name="Rectangle 13">
            <a:extLst>
              <a:ext uri="{FF2B5EF4-FFF2-40B4-BE49-F238E27FC236}">
                <a16:creationId xmlns:a16="http://schemas.microsoft.com/office/drawing/2014/main" id="{C6F8DEA0-7AC8-411E-AC2A-759A909C91AB}"/>
              </a:ext>
            </a:extLst>
          </p:cNvPr>
          <p:cNvSpPr/>
          <p:nvPr/>
        </p:nvSpPr>
        <p:spPr>
          <a:xfrm>
            <a:off x="310718" y="5242461"/>
            <a:ext cx="2362200" cy="1118284"/>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Required Transactions</a:t>
            </a:r>
          </a:p>
        </p:txBody>
      </p:sp>
      <p:sp>
        <p:nvSpPr>
          <p:cNvPr id="15" name="Rectangle 14">
            <a:extLst>
              <a:ext uri="{FF2B5EF4-FFF2-40B4-BE49-F238E27FC236}">
                <a16:creationId xmlns:a16="http://schemas.microsoft.com/office/drawing/2014/main" id="{7246E542-D2E4-4FC4-836C-41DAABFF8D94}"/>
              </a:ext>
            </a:extLst>
          </p:cNvPr>
          <p:cNvSpPr/>
          <p:nvPr/>
        </p:nvSpPr>
        <p:spPr>
          <a:xfrm>
            <a:off x="2819400" y="5239891"/>
            <a:ext cx="5715000" cy="1118284"/>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arenR"/>
            </a:pPr>
            <a:r>
              <a:rPr lang="en-US" dirty="0">
                <a:solidFill>
                  <a:schemeClr val="tx1"/>
                </a:solidFill>
              </a:rPr>
              <a:t>Payers and providers must be able to send a </a:t>
            </a:r>
            <a:r>
              <a:rPr lang="en-US" u="sng" dirty="0">
                <a:solidFill>
                  <a:schemeClr val="tx1"/>
                </a:solidFill>
              </a:rPr>
              <a:t>single patient’s</a:t>
            </a:r>
            <a:r>
              <a:rPr lang="en-US" dirty="0">
                <a:solidFill>
                  <a:schemeClr val="tx1"/>
                </a:solidFill>
              </a:rPr>
              <a:t> EHI</a:t>
            </a:r>
          </a:p>
          <a:p>
            <a:pPr marL="342900" indent="-342900">
              <a:buAutoNum type="arabicParenR"/>
            </a:pPr>
            <a:r>
              <a:rPr lang="en-US" dirty="0">
                <a:solidFill>
                  <a:schemeClr val="tx1"/>
                </a:solidFill>
              </a:rPr>
              <a:t>EHRs must be able to transfer </a:t>
            </a:r>
            <a:r>
              <a:rPr lang="en-US" u="sng" dirty="0">
                <a:solidFill>
                  <a:schemeClr val="tx1"/>
                </a:solidFill>
              </a:rPr>
              <a:t>all EHI</a:t>
            </a:r>
            <a:r>
              <a:rPr lang="en-US" dirty="0">
                <a:solidFill>
                  <a:schemeClr val="tx1"/>
                </a:solidFill>
              </a:rPr>
              <a:t> to another EHR</a:t>
            </a:r>
          </a:p>
        </p:txBody>
      </p:sp>
      <p:sp>
        <p:nvSpPr>
          <p:cNvPr id="10" name="TextBox 9">
            <a:extLst>
              <a:ext uri="{FF2B5EF4-FFF2-40B4-BE49-F238E27FC236}">
                <a16:creationId xmlns:a16="http://schemas.microsoft.com/office/drawing/2014/main" id="{F88C0637-D7D9-4CAA-8455-F44042EF2CD2}"/>
              </a:ext>
            </a:extLst>
          </p:cNvPr>
          <p:cNvSpPr txBox="1"/>
          <p:nvPr/>
        </p:nvSpPr>
        <p:spPr>
          <a:xfrm>
            <a:off x="304800" y="6426516"/>
            <a:ext cx="8229599" cy="615553"/>
          </a:xfrm>
          <a:prstGeom prst="rect">
            <a:avLst/>
          </a:prstGeom>
          <a:noFill/>
        </p:spPr>
        <p:txBody>
          <a:bodyPr wrap="square" rtlCol="0">
            <a:spAutoFit/>
          </a:bodyPr>
          <a:lstStyle/>
          <a:p>
            <a:r>
              <a:rPr lang="en-US" sz="1200" baseline="30000" dirty="0"/>
              <a:t>1 </a:t>
            </a:r>
            <a:r>
              <a:rPr lang="en-US" sz="1100" dirty="0"/>
              <a:t>CMS Interoperability and Patient Access final rule (CMS-9115-F); ONC 21st Century Cures Act final rule (45 CFR Parts 170 and 171 </a:t>
            </a:r>
          </a:p>
          <a:p>
            <a:r>
              <a:rPr lang="en-US" sz="1100" dirty="0"/>
              <a:t>RIN 0955-AA01).</a:t>
            </a:r>
            <a:endParaRPr lang="en-US" sz="1200" dirty="0"/>
          </a:p>
          <a:p>
            <a:r>
              <a:rPr lang="en-US" baseline="30000" dirty="0"/>
              <a:t> </a:t>
            </a:r>
          </a:p>
        </p:txBody>
      </p:sp>
    </p:spTree>
    <p:extLst>
      <p:ext uri="{BB962C8B-B14F-4D97-AF65-F5344CB8AC3E}">
        <p14:creationId xmlns:p14="http://schemas.microsoft.com/office/powerpoint/2010/main" val="35350276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5FF10A1-74E9-4D31-B2C5-5473C7CDACFA}"/>
              </a:ext>
            </a:extLst>
          </p:cNvPr>
          <p:cNvSpPr>
            <a:spLocks noGrp="1"/>
          </p:cNvSpPr>
          <p:nvPr>
            <p:ph type="sldNum" sz="quarter" idx="11"/>
          </p:nvPr>
        </p:nvSpPr>
        <p:spPr/>
        <p:txBody>
          <a:bodyPr/>
          <a:lstStyle/>
          <a:p>
            <a:pPr>
              <a:defRPr/>
            </a:pPr>
            <a:fld id="{C368D18A-47D3-417B-8049-0A96DF46771A}" type="slidenum">
              <a:rPr lang="en-US" smtClean="0"/>
              <a:pPr>
                <a:defRPr/>
              </a:pPr>
              <a:t>23</a:t>
            </a:fld>
            <a:endParaRPr lang="en-US" dirty="0"/>
          </a:p>
        </p:txBody>
      </p:sp>
      <p:sp>
        <p:nvSpPr>
          <p:cNvPr id="2" name="Title 1">
            <a:extLst>
              <a:ext uri="{FF2B5EF4-FFF2-40B4-BE49-F238E27FC236}">
                <a16:creationId xmlns:a16="http://schemas.microsoft.com/office/drawing/2014/main" id="{A0872FDE-8153-444D-B461-2CBCB4C5B840}"/>
              </a:ext>
            </a:extLst>
          </p:cNvPr>
          <p:cNvSpPr>
            <a:spLocks noGrp="1"/>
          </p:cNvSpPr>
          <p:nvPr>
            <p:ph type="title"/>
          </p:nvPr>
        </p:nvSpPr>
        <p:spPr/>
        <p:txBody>
          <a:bodyPr/>
          <a:lstStyle/>
          <a:p>
            <a:r>
              <a:rPr lang="en-US" dirty="0"/>
              <a:t>FHIR API: ONC certification timeline</a:t>
            </a:r>
          </a:p>
        </p:txBody>
      </p:sp>
      <p:pic>
        <p:nvPicPr>
          <p:cNvPr id="4" name="Picture 3">
            <a:extLst>
              <a:ext uri="{FF2B5EF4-FFF2-40B4-BE49-F238E27FC236}">
                <a16:creationId xmlns:a16="http://schemas.microsoft.com/office/drawing/2014/main" id="{5B6F9F22-F30E-49E7-B730-C5312A448E49}"/>
              </a:ext>
            </a:extLst>
          </p:cNvPr>
          <p:cNvPicPr>
            <a:picLocks noChangeAspect="1"/>
          </p:cNvPicPr>
          <p:nvPr/>
        </p:nvPicPr>
        <p:blipFill>
          <a:blip r:embed="rId3"/>
          <a:stretch>
            <a:fillRect/>
          </a:stretch>
        </p:blipFill>
        <p:spPr>
          <a:xfrm>
            <a:off x="822345" y="977832"/>
            <a:ext cx="7499310" cy="5776981"/>
          </a:xfrm>
          <a:prstGeom prst="rect">
            <a:avLst/>
          </a:prstGeom>
        </p:spPr>
      </p:pic>
    </p:spTree>
    <p:extLst>
      <p:ext uri="{BB962C8B-B14F-4D97-AF65-F5344CB8AC3E}">
        <p14:creationId xmlns:p14="http://schemas.microsoft.com/office/powerpoint/2010/main" val="26849331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5A6BD7-7E3A-4D60-A2F5-42F687363860}"/>
              </a:ext>
            </a:extLst>
          </p:cNvPr>
          <p:cNvSpPr>
            <a:spLocks noGrp="1"/>
          </p:cNvSpPr>
          <p:nvPr>
            <p:ph type="sldNum" sz="quarter" idx="11"/>
          </p:nvPr>
        </p:nvSpPr>
        <p:spPr/>
        <p:txBody>
          <a:bodyPr/>
          <a:lstStyle/>
          <a:p>
            <a:pPr>
              <a:defRPr/>
            </a:pPr>
            <a:fld id="{949C2E20-F250-44B9-B926-B8B94A013B34}" type="slidenum">
              <a:rPr lang="en-US" smtClean="0"/>
              <a:pPr>
                <a:defRPr/>
              </a:pPr>
              <a:t>24</a:t>
            </a:fld>
            <a:endParaRPr lang="en-US" dirty="0"/>
          </a:p>
        </p:txBody>
      </p:sp>
      <p:sp>
        <p:nvSpPr>
          <p:cNvPr id="3" name="Title 2">
            <a:extLst>
              <a:ext uri="{FF2B5EF4-FFF2-40B4-BE49-F238E27FC236}">
                <a16:creationId xmlns:a16="http://schemas.microsoft.com/office/drawing/2014/main" id="{D06F0B0D-B4E5-4A64-BBA3-2973B675449F}"/>
              </a:ext>
            </a:extLst>
          </p:cNvPr>
          <p:cNvSpPr>
            <a:spLocks noGrp="1"/>
          </p:cNvSpPr>
          <p:nvPr>
            <p:ph type="title"/>
          </p:nvPr>
        </p:nvSpPr>
        <p:spPr/>
        <p:txBody>
          <a:bodyPr/>
          <a:lstStyle/>
          <a:p>
            <a:r>
              <a:rPr lang="en-US" dirty="0"/>
              <a:t>FHIR API: Standards (API + FHIR)</a:t>
            </a:r>
          </a:p>
        </p:txBody>
      </p:sp>
      <p:grpSp>
        <p:nvGrpSpPr>
          <p:cNvPr id="9" name="Group 8">
            <a:extLst>
              <a:ext uri="{FF2B5EF4-FFF2-40B4-BE49-F238E27FC236}">
                <a16:creationId xmlns:a16="http://schemas.microsoft.com/office/drawing/2014/main" id="{825FD1A1-D2BA-4E0D-A0CF-AB6AA5B95391}"/>
              </a:ext>
            </a:extLst>
          </p:cNvPr>
          <p:cNvGrpSpPr/>
          <p:nvPr/>
        </p:nvGrpSpPr>
        <p:grpSpPr>
          <a:xfrm>
            <a:off x="457200" y="1143000"/>
            <a:ext cx="8229600" cy="2743200"/>
            <a:chOff x="457200" y="1143000"/>
            <a:chExt cx="8229600" cy="2743200"/>
          </a:xfrm>
        </p:grpSpPr>
        <p:sp>
          <p:nvSpPr>
            <p:cNvPr id="4" name="Rectangle 3">
              <a:extLst>
                <a:ext uri="{FF2B5EF4-FFF2-40B4-BE49-F238E27FC236}">
                  <a16:creationId xmlns:a16="http://schemas.microsoft.com/office/drawing/2014/main" id="{0E030F67-98C5-4338-ABE6-40D8FB2C1627}"/>
                </a:ext>
              </a:extLst>
            </p:cNvPr>
            <p:cNvSpPr/>
            <p:nvPr/>
          </p:nvSpPr>
          <p:spPr>
            <a:xfrm>
              <a:off x="457200" y="1143000"/>
              <a:ext cx="2743200" cy="76200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Open API</a:t>
              </a:r>
            </a:p>
          </p:txBody>
        </p:sp>
        <p:sp>
          <p:nvSpPr>
            <p:cNvPr id="6" name="Rectangle 5">
              <a:extLst>
                <a:ext uri="{FF2B5EF4-FFF2-40B4-BE49-F238E27FC236}">
                  <a16:creationId xmlns:a16="http://schemas.microsoft.com/office/drawing/2014/main" id="{FA2B44EA-CC0B-4E70-BFCE-9F91D6BA6D3A}"/>
                </a:ext>
              </a:extLst>
            </p:cNvPr>
            <p:cNvSpPr/>
            <p:nvPr/>
          </p:nvSpPr>
          <p:spPr>
            <a:xfrm>
              <a:off x="1828800" y="1935480"/>
              <a:ext cx="6858000" cy="1950720"/>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b="1" dirty="0">
                  <a:solidFill>
                    <a:schemeClr val="tx1"/>
                  </a:solidFill>
                </a:rPr>
                <a:t>Webservice</a:t>
              </a:r>
              <a:r>
                <a:rPr lang="en-US" dirty="0">
                  <a:solidFill>
                    <a:schemeClr val="tx1"/>
                  </a:solidFill>
                </a:rPr>
                <a:t>: communication technology</a:t>
              </a:r>
            </a:p>
            <a:p>
              <a:pPr marL="742950" lvl="1" indent="-285750">
                <a:buFont typeface="Arial" panose="020B0604020202020204" pitchFamily="34" charset="0"/>
                <a:buChar char="•"/>
              </a:pPr>
              <a:r>
                <a:rPr lang="en-US" dirty="0">
                  <a:solidFill>
                    <a:schemeClr val="tx1"/>
                  </a:solidFill>
                </a:rPr>
                <a:t>Used to communicate between systems and mobile devices</a:t>
              </a:r>
            </a:p>
            <a:p>
              <a:pPr marL="742950" lvl="1" indent="-285750">
                <a:buFont typeface="Arial" panose="020B0604020202020204" pitchFamily="34" charset="0"/>
                <a:buChar char="•"/>
              </a:pPr>
              <a:r>
                <a:rPr lang="en-US" dirty="0">
                  <a:solidFill>
                    <a:schemeClr val="tx1"/>
                  </a:solidFill>
                </a:rPr>
                <a:t>Widely adopted by leading internet sites including social media</a:t>
              </a:r>
            </a:p>
            <a:p>
              <a:pPr marL="285750" indent="-285750">
                <a:buFont typeface="Arial" panose="020B0604020202020204" pitchFamily="34" charset="0"/>
                <a:buChar char="•"/>
              </a:pPr>
              <a:r>
                <a:rPr lang="en-US" b="1" dirty="0">
                  <a:solidFill>
                    <a:schemeClr val="tx1"/>
                  </a:solidFill>
                </a:rPr>
                <a:t>Open API</a:t>
              </a:r>
              <a:r>
                <a:rPr lang="en-US" dirty="0">
                  <a:solidFill>
                    <a:schemeClr val="tx1"/>
                  </a:solidFill>
                </a:rPr>
                <a:t>: Technical standards to communicate with API is published to allow third-parties to access</a:t>
              </a:r>
            </a:p>
            <a:p>
              <a:pPr marL="742950" lvl="1" indent="-285750">
                <a:buFont typeface="Arial" panose="020B0604020202020204" pitchFamily="34" charset="0"/>
                <a:buChar char="•"/>
              </a:pPr>
              <a:r>
                <a:rPr lang="en-US" u="sng" dirty="0">
                  <a:solidFill>
                    <a:schemeClr val="tx1"/>
                  </a:solidFill>
                </a:rPr>
                <a:t>Note:</a:t>
              </a:r>
              <a:r>
                <a:rPr lang="en-US" dirty="0">
                  <a:solidFill>
                    <a:schemeClr val="tx1"/>
                  </a:solidFill>
                </a:rPr>
                <a:t> APIs can require security and authentication</a:t>
              </a:r>
            </a:p>
          </p:txBody>
        </p:sp>
      </p:grpSp>
      <p:grpSp>
        <p:nvGrpSpPr>
          <p:cNvPr id="8" name="Group 7">
            <a:extLst>
              <a:ext uri="{FF2B5EF4-FFF2-40B4-BE49-F238E27FC236}">
                <a16:creationId xmlns:a16="http://schemas.microsoft.com/office/drawing/2014/main" id="{C4A54D1D-E15D-43D3-BAAF-A0DC7B7C3C51}"/>
              </a:ext>
            </a:extLst>
          </p:cNvPr>
          <p:cNvGrpSpPr/>
          <p:nvPr/>
        </p:nvGrpSpPr>
        <p:grpSpPr>
          <a:xfrm>
            <a:off x="457200" y="4191000"/>
            <a:ext cx="8229600" cy="2255520"/>
            <a:chOff x="457200" y="3505200"/>
            <a:chExt cx="8229600" cy="2255520"/>
          </a:xfrm>
        </p:grpSpPr>
        <p:sp>
          <p:nvSpPr>
            <p:cNvPr id="5" name="Rectangle 4">
              <a:extLst>
                <a:ext uri="{FF2B5EF4-FFF2-40B4-BE49-F238E27FC236}">
                  <a16:creationId xmlns:a16="http://schemas.microsoft.com/office/drawing/2014/main" id="{E2A260DA-1362-4F75-8604-71EAB1EDDF35}"/>
                </a:ext>
              </a:extLst>
            </p:cNvPr>
            <p:cNvSpPr/>
            <p:nvPr/>
          </p:nvSpPr>
          <p:spPr>
            <a:xfrm>
              <a:off x="457200" y="3505200"/>
              <a:ext cx="2743200" cy="76200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FHIR</a:t>
              </a:r>
            </a:p>
          </p:txBody>
        </p:sp>
        <p:sp>
          <p:nvSpPr>
            <p:cNvPr id="7" name="Rectangle 6">
              <a:extLst>
                <a:ext uri="{FF2B5EF4-FFF2-40B4-BE49-F238E27FC236}">
                  <a16:creationId xmlns:a16="http://schemas.microsoft.com/office/drawing/2014/main" id="{D6F0D44F-FFD3-4E86-A705-AE6FB14ABE4E}"/>
                </a:ext>
              </a:extLst>
            </p:cNvPr>
            <p:cNvSpPr/>
            <p:nvPr/>
          </p:nvSpPr>
          <p:spPr>
            <a:xfrm>
              <a:off x="1828800" y="4297680"/>
              <a:ext cx="6858000" cy="1463040"/>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b="1" dirty="0">
                  <a:solidFill>
                    <a:schemeClr val="tx1"/>
                  </a:solidFill>
                </a:rPr>
                <a:t>Data Structure</a:t>
              </a:r>
              <a:r>
                <a:rPr lang="en-US" dirty="0">
                  <a:solidFill>
                    <a:schemeClr val="tx1"/>
                  </a:solidFill>
                </a:rPr>
                <a:t>: Set of rules regarding how data is entered or stored (</a:t>
              </a:r>
              <a:r>
                <a:rPr lang="en-US" i="1" dirty="0">
                  <a:solidFill>
                    <a:schemeClr val="tx1"/>
                  </a:solidFill>
                </a:rPr>
                <a:t>e.g.</a:t>
              </a:r>
              <a:r>
                <a:rPr lang="en-US" dirty="0">
                  <a:solidFill>
                    <a:schemeClr val="tx1"/>
                  </a:solidFill>
                </a:rPr>
                <a:t>, numbers, letters, free text)</a:t>
              </a:r>
            </a:p>
            <a:p>
              <a:pPr marL="285750" indent="-285750">
                <a:buFont typeface="Arial" panose="020B0604020202020204" pitchFamily="34" charset="0"/>
                <a:buChar char="•"/>
              </a:pPr>
              <a:r>
                <a:rPr lang="en-US" b="1" dirty="0">
                  <a:solidFill>
                    <a:schemeClr val="tx1"/>
                  </a:solidFill>
                </a:rPr>
                <a:t>Native transferability</a:t>
              </a:r>
              <a:r>
                <a:rPr lang="en-US" dirty="0">
                  <a:solidFill>
                    <a:schemeClr val="tx1"/>
                  </a:solidFill>
                </a:rPr>
                <a:t>: Resources do not necessarily need special packaging for transport</a:t>
              </a:r>
            </a:p>
            <a:p>
              <a:pPr marL="742950" lvl="1" indent="-285750">
                <a:buFont typeface="Arial" panose="020B0604020202020204" pitchFamily="34" charset="0"/>
                <a:buChar char="•"/>
              </a:pPr>
              <a:r>
                <a:rPr lang="en-US" u="sng" dirty="0">
                  <a:solidFill>
                    <a:schemeClr val="tx1"/>
                  </a:solidFill>
                </a:rPr>
                <a:t>Compare:</a:t>
              </a:r>
              <a:r>
                <a:rPr lang="en-US" dirty="0">
                  <a:solidFill>
                    <a:schemeClr val="tx1"/>
                  </a:solidFill>
                </a:rPr>
                <a:t> HL7 data needs to be packaged into C-CDA</a:t>
              </a:r>
              <a:endParaRPr lang="en-US" u="sng" dirty="0">
                <a:solidFill>
                  <a:schemeClr val="tx1"/>
                </a:solidFill>
              </a:endParaRPr>
            </a:p>
          </p:txBody>
        </p:sp>
      </p:grpSp>
    </p:spTree>
    <p:extLst>
      <p:ext uri="{BB962C8B-B14F-4D97-AF65-F5344CB8AC3E}">
        <p14:creationId xmlns:p14="http://schemas.microsoft.com/office/powerpoint/2010/main" val="41165755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7AF3347-F1DD-4679-8829-467C69635638}"/>
              </a:ext>
            </a:extLst>
          </p:cNvPr>
          <p:cNvSpPr>
            <a:spLocks noGrp="1"/>
          </p:cNvSpPr>
          <p:nvPr>
            <p:ph type="sldNum" sz="quarter" idx="11"/>
          </p:nvPr>
        </p:nvSpPr>
        <p:spPr/>
        <p:txBody>
          <a:bodyPr/>
          <a:lstStyle/>
          <a:p>
            <a:pPr>
              <a:defRPr/>
            </a:pPr>
            <a:fld id="{949C2E20-F250-44B9-B926-B8B94A013B34}" type="slidenum">
              <a:rPr lang="en-US" smtClean="0"/>
              <a:pPr>
                <a:defRPr/>
              </a:pPr>
              <a:t>25</a:t>
            </a:fld>
            <a:endParaRPr lang="en-US" dirty="0"/>
          </a:p>
        </p:txBody>
      </p:sp>
      <p:sp>
        <p:nvSpPr>
          <p:cNvPr id="3" name="Title 2">
            <a:extLst>
              <a:ext uri="{FF2B5EF4-FFF2-40B4-BE49-F238E27FC236}">
                <a16:creationId xmlns:a16="http://schemas.microsoft.com/office/drawing/2014/main" id="{C1B2A99E-B63E-402C-8E03-4593E098CBAF}"/>
              </a:ext>
            </a:extLst>
          </p:cNvPr>
          <p:cNvSpPr>
            <a:spLocks noGrp="1"/>
          </p:cNvSpPr>
          <p:nvPr>
            <p:ph type="title"/>
          </p:nvPr>
        </p:nvSpPr>
        <p:spPr/>
        <p:txBody>
          <a:bodyPr/>
          <a:lstStyle/>
          <a:p>
            <a:r>
              <a:rPr lang="en-US" dirty="0"/>
              <a:t>FHIR API: Standards (USCDI </a:t>
            </a:r>
            <a:br>
              <a:rPr lang="en-US" dirty="0"/>
            </a:br>
            <a:r>
              <a:rPr lang="en-US" dirty="0"/>
              <a:t>data elements)</a:t>
            </a:r>
          </a:p>
        </p:txBody>
      </p:sp>
      <p:sp>
        <p:nvSpPr>
          <p:cNvPr id="5" name="Rectangle 4">
            <a:extLst>
              <a:ext uri="{FF2B5EF4-FFF2-40B4-BE49-F238E27FC236}">
                <a16:creationId xmlns:a16="http://schemas.microsoft.com/office/drawing/2014/main" id="{6291C3D8-1727-4156-9243-54D41A627338}"/>
              </a:ext>
            </a:extLst>
          </p:cNvPr>
          <p:cNvSpPr/>
          <p:nvPr/>
        </p:nvSpPr>
        <p:spPr>
          <a:xfrm>
            <a:off x="533400" y="1143000"/>
            <a:ext cx="3657600" cy="541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USCDI requires certain data to be made available:</a:t>
            </a:r>
          </a:p>
          <a:p>
            <a:pPr marL="742950" lvl="1" indent="-285750">
              <a:buFont typeface="Arial" panose="020B0604020202020204" pitchFamily="34" charset="0"/>
              <a:buChar char="•"/>
            </a:pPr>
            <a:r>
              <a:rPr lang="en-US" b="1" dirty="0">
                <a:solidFill>
                  <a:schemeClr val="tx1"/>
                </a:solidFill>
              </a:rPr>
              <a:t>Data Class: </a:t>
            </a:r>
            <a:r>
              <a:rPr lang="en-US" dirty="0">
                <a:solidFill>
                  <a:schemeClr val="tx1"/>
                </a:solidFill>
              </a:rPr>
              <a:t>An aggregation of various Data Elements by a common theme or use case</a:t>
            </a:r>
          </a:p>
          <a:p>
            <a:pPr marL="742950" lvl="1" indent="-285750">
              <a:buFont typeface="Arial" panose="020B0604020202020204" pitchFamily="34" charset="0"/>
              <a:buChar char="•"/>
            </a:pPr>
            <a:r>
              <a:rPr lang="en-US" b="1" dirty="0">
                <a:solidFill>
                  <a:schemeClr val="tx1"/>
                </a:solidFill>
              </a:rPr>
              <a:t>Data Element: </a:t>
            </a:r>
            <a:r>
              <a:rPr lang="en-US" dirty="0">
                <a:solidFill>
                  <a:schemeClr val="tx1"/>
                </a:solidFill>
              </a:rPr>
              <a:t>The most granular level at which a piece of data is represented in the USCDI for exchange. </a:t>
            </a:r>
          </a:p>
          <a:p>
            <a:pPr marL="285750" indent="-285750">
              <a:buFont typeface="Arial" panose="020B0604020202020204" pitchFamily="34" charset="0"/>
              <a:buChar char="•"/>
            </a:pPr>
            <a:r>
              <a:rPr lang="en-US" dirty="0">
                <a:solidFill>
                  <a:schemeClr val="tx1"/>
                </a:solidFill>
              </a:rPr>
              <a:t>Use of national standards for Data Elements: (examples)</a:t>
            </a:r>
          </a:p>
          <a:p>
            <a:pPr marL="742950" lvl="1" indent="-285750">
              <a:buFont typeface="Arial" panose="020B0604020202020204" pitchFamily="34" charset="0"/>
              <a:buChar char="•"/>
            </a:pPr>
            <a:r>
              <a:rPr lang="en-US" dirty="0">
                <a:solidFill>
                  <a:schemeClr val="tx1"/>
                </a:solidFill>
              </a:rPr>
              <a:t>Logical Observation Identifiers Names and Codes (LOINC®) </a:t>
            </a:r>
          </a:p>
          <a:p>
            <a:pPr marL="742950" lvl="1" indent="-285750">
              <a:buFont typeface="Arial" panose="020B0604020202020204" pitchFamily="34" charset="0"/>
              <a:buChar char="•"/>
            </a:pPr>
            <a:r>
              <a:rPr lang="en-US" dirty="0">
                <a:solidFill>
                  <a:schemeClr val="tx1"/>
                </a:solidFill>
              </a:rPr>
              <a:t>SNOMED International, Systematized Nomenclature of Medicine Clinical Terms (SNOMED CT®)</a:t>
            </a:r>
          </a:p>
        </p:txBody>
      </p:sp>
      <p:pic>
        <p:nvPicPr>
          <p:cNvPr id="6" name="Picture 5">
            <a:extLst>
              <a:ext uri="{FF2B5EF4-FFF2-40B4-BE49-F238E27FC236}">
                <a16:creationId xmlns:a16="http://schemas.microsoft.com/office/drawing/2014/main" id="{386364F5-D92B-4131-8676-8A700ED57B18}"/>
              </a:ext>
            </a:extLst>
          </p:cNvPr>
          <p:cNvPicPr>
            <a:picLocks noChangeAspect="1"/>
          </p:cNvPicPr>
          <p:nvPr/>
        </p:nvPicPr>
        <p:blipFill>
          <a:blip r:embed="rId3"/>
          <a:stretch>
            <a:fillRect/>
          </a:stretch>
        </p:blipFill>
        <p:spPr>
          <a:xfrm>
            <a:off x="4800600" y="1143000"/>
            <a:ext cx="3918151" cy="5131064"/>
          </a:xfrm>
          <a:prstGeom prst="rect">
            <a:avLst/>
          </a:prstGeom>
        </p:spPr>
      </p:pic>
    </p:spTree>
    <p:extLst>
      <p:ext uri="{BB962C8B-B14F-4D97-AF65-F5344CB8AC3E}">
        <p14:creationId xmlns:p14="http://schemas.microsoft.com/office/powerpoint/2010/main" val="4825662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5A70D2-887C-4DA3-892F-ACA6B370BCB6}"/>
              </a:ext>
            </a:extLst>
          </p:cNvPr>
          <p:cNvSpPr>
            <a:spLocks noGrp="1"/>
          </p:cNvSpPr>
          <p:nvPr>
            <p:ph type="sldNum" sz="quarter" idx="11"/>
          </p:nvPr>
        </p:nvSpPr>
        <p:spPr/>
        <p:txBody>
          <a:bodyPr/>
          <a:lstStyle/>
          <a:p>
            <a:pPr>
              <a:defRPr/>
            </a:pPr>
            <a:fld id="{C368D18A-47D3-417B-8049-0A96DF46771A}" type="slidenum">
              <a:rPr lang="en-US" smtClean="0"/>
              <a:pPr>
                <a:defRPr/>
              </a:pPr>
              <a:t>26</a:t>
            </a:fld>
            <a:endParaRPr lang="en-US" dirty="0"/>
          </a:p>
        </p:txBody>
      </p:sp>
      <p:sp>
        <p:nvSpPr>
          <p:cNvPr id="2" name="Title 1">
            <a:extLst>
              <a:ext uri="{FF2B5EF4-FFF2-40B4-BE49-F238E27FC236}">
                <a16:creationId xmlns:a16="http://schemas.microsoft.com/office/drawing/2014/main" id="{02C6A29E-3B59-4E2E-B6FC-FB47433F5952}"/>
              </a:ext>
            </a:extLst>
          </p:cNvPr>
          <p:cNvSpPr>
            <a:spLocks noGrp="1"/>
          </p:cNvSpPr>
          <p:nvPr>
            <p:ph type="title"/>
          </p:nvPr>
        </p:nvSpPr>
        <p:spPr/>
        <p:txBody>
          <a:bodyPr/>
          <a:lstStyle/>
          <a:p>
            <a:r>
              <a:rPr lang="en-US" dirty="0"/>
              <a:t>FHIR API: Federal ecosystem aims at provider-to-patient communication</a:t>
            </a:r>
          </a:p>
        </p:txBody>
      </p:sp>
      <p:sp>
        <p:nvSpPr>
          <p:cNvPr id="19" name="Rectangle 18">
            <a:extLst>
              <a:ext uri="{FF2B5EF4-FFF2-40B4-BE49-F238E27FC236}">
                <a16:creationId xmlns:a16="http://schemas.microsoft.com/office/drawing/2014/main" id="{FAA88BFB-FC72-4682-9406-1C661E134438}"/>
              </a:ext>
            </a:extLst>
          </p:cNvPr>
          <p:cNvSpPr/>
          <p:nvPr/>
        </p:nvSpPr>
        <p:spPr>
          <a:xfrm>
            <a:off x="3754576" y="1295400"/>
            <a:ext cx="4961283" cy="1807134"/>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AutoNum type="arabicParenR"/>
            </a:pPr>
            <a:r>
              <a:rPr lang="en-US" dirty="0">
                <a:solidFill>
                  <a:schemeClr val="tx1"/>
                </a:solidFill>
              </a:rPr>
              <a:t>Patient submits request for her data via </a:t>
            </a:r>
            <a:br>
              <a:rPr lang="en-US" dirty="0">
                <a:solidFill>
                  <a:schemeClr val="tx1"/>
                </a:solidFill>
              </a:rPr>
            </a:br>
            <a:r>
              <a:rPr lang="en-US" dirty="0">
                <a:solidFill>
                  <a:schemeClr val="tx1"/>
                </a:solidFill>
              </a:rPr>
              <a:t>a third-party app</a:t>
            </a:r>
          </a:p>
          <a:p>
            <a:pPr marL="342900" indent="-342900">
              <a:buAutoNum type="arabicParenR"/>
            </a:pPr>
            <a:r>
              <a:rPr lang="en-US" dirty="0">
                <a:solidFill>
                  <a:schemeClr val="tx1"/>
                </a:solidFill>
              </a:rPr>
              <a:t>Third-party app sends request to patient’s providers and payers for data</a:t>
            </a:r>
          </a:p>
          <a:p>
            <a:pPr marL="342900" indent="-342900">
              <a:buAutoNum type="arabicParenR"/>
            </a:pPr>
            <a:r>
              <a:rPr lang="en-US" dirty="0">
                <a:solidFill>
                  <a:schemeClr val="tx1"/>
                </a:solidFill>
              </a:rPr>
              <a:t>Providers and payers send data to </a:t>
            </a:r>
            <a:br>
              <a:rPr lang="en-US" dirty="0">
                <a:solidFill>
                  <a:schemeClr val="tx1"/>
                </a:solidFill>
              </a:rPr>
            </a:br>
            <a:r>
              <a:rPr lang="en-US" dirty="0">
                <a:solidFill>
                  <a:schemeClr val="tx1"/>
                </a:solidFill>
              </a:rPr>
              <a:t>a third-party app</a:t>
            </a:r>
          </a:p>
        </p:txBody>
      </p:sp>
      <p:sp>
        <p:nvSpPr>
          <p:cNvPr id="6" name="Rectangle: Rounded Corners 5">
            <a:extLst>
              <a:ext uri="{FF2B5EF4-FFF2-40B4-BE49-F238E27FC236}">
                <a16:creationId xmlns:a16="http://schemas.microsoft.com/office/drawing/2014/main" id="{99FC349F-3A36-45FA-AA63-0B182938BB43}"/>
              </a:ext>
            </a:extLst>
          </p:cNvPr>
          <p:cNvSpPr/>
          <p:nvPr/>
        </p:nvSpPr>
        <p:spPr>
          <a:xfrm>
            <a:off x="7344260" y="3286274"/>
            <a:ext cx="1371600" cy="1371600"/>
          </a:xfrm>
          <a:prstGeom prst="round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Provider</a:t>
            </a:r>
          </a:p>
        </p:txBody>
      </p:sp>
      <p:sp>
        <p:nvSpPr>
          <p:cNvPr id="7" name="Rectangle: Rounded Corners 6">
            <a:extLst>
              <a:ext uri="{FF2B5EF4-FFF2-40B4-BE49-F238E27FC236}">
                <a16:creationId xmlns:a16="http://schemas.microsoft.com/office/drawing/2014/main" id="{57E643F3-8F9F-4A78-BFB4-38E80BB7683D}"/>
              </a:ext>
            </a:extLst>
          </p:cNvPr>
          <p:cNvSpPr/>
          <p:nvPr/>
        </p:nvSpPr>
        <p:spPr>
          <a:xfrm>
            <a:off x="7328730" y="4953000"/>
            <a:ext cx="1371600" cy="1371600"/>
          </a:xfrm>
          <a:prstGeom prst="round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Payer</a:t>
            </a:r>
          </a:p>
        </p:txBody>
      </p:sp>
      <p:sp>
        <p:nvSpPr>
          <p:cNvPr id="8" name="Rectangle 7">
            <a:extLst>
              <a:ext uri="{FF2B5EF4-FFF2-40B4-BE49-F238E27FC236}">
                <a16:creationId xmlns:a16="http://schemas.microsoft.com/office/drawing/2014/main" id="{DD351D4A-C579-4E33-A7E6-7D1CF4B61C7D}"/>
              </a:ext>
            </a:extLst>
          </p:cNvPr>
          <p:cNvSpPr/>
          <p:nvPr/>
        </p:nvSpPr>
        <p:spPr>
          <a:xfrm>
            <a:off x="6292368" y="5181600"/>
            <a:ext cx="1143000" cy="9144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FHIR</a:t>
            </a:r>
          </a:p>
          <a:p>
            <a:pPr algn="ctr"/>
            <a:r>
              <a:rPr lang="en-US" dirty="0"/>
              <a:t>API</a:t>
            </a:r>
          </a:p>
        </p:txBody>
      </p:sp>
      <p:sp>
        <p:nvSpPr>
          <p:cNvPr id="9" name="Isosceles Triangle 8">
            <a:extLst>
              <a:ext uri="{FF2B5EF4-FFF2-40B4-BE49-F238E27FC236}">
                <a16:creationId xmlns:a16="http://schemas.microsoft.com/office/drawing/2014/main" id="{69073D81-68FB-4615-AB21-6565CF7451F4}"/>
              </a:ext>
            </a:extLst>
          </p:cNvPr>
          <p:cNvSpPr/>
          <p:nvPr/>
        </p:nvSpPr>
        <p:spPr>
          <a:xfrm>
            <a:off x="443670" y="4119638"/>
            <a:ext cx="1828800" cy="1371600"/>
          </a:xfrm>
          <a:prstGeom prs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Patient</a:t>
            </a:r>
          </a:p>
        </p:txBody>
      </p:sp>
      <p:sp>
        <p:nvSpPr>
          <p:cNvPr id="10" name="Rectangle 9">
            <a:extLst>
              <a:ext uri="{FF2B5EF4-FFF2-40B4-BE49-F238E27FC236}">
                <a16:creationId xmlns:a16="http://schemas.microsoft.com/office/drawing/2014/main" id="{1094FC34-2934-4A7D-92B0-08AE6F63E547}"/>
              </a:ext>
            </a:extLst>
          </p:cNvPr>
          <p:cNvSpPr/>
          <p:nvPr/>
        </p:nvSpPr>
        <p:spPr>
          <a:xfrm>
            <a:off x="4008265" y="4005338"/>
            <a:ext cx="1600200" cy="1600200"/>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Third-party app</a:t>
            </a:r>
          </a:p>
        </p:txBody>
      </p:sp>
      <p:cxnSp>
        <p:nvCxnSpPr>
          <p:cNvPr id="12" name="Straight Arrow Connector 11">
            <a:extLst>
              <a:ext uri="{FF2B5EF4-FFF2-40B4-BE49-F238E27FC236}">
                <a16:creationId xmlns:a16="http://schemas.microsoft.com/office/drawing/2014/main" id="{B0D7A7E5-AD0E-4634-B39C-FE02DECDE034}"/>
              </a:ext>
            </a:extLst>
          </p:cNvPr>
          <p:cNvCxnSpPr>
            <a:cxnSpLocks/>
            <a:stCxn id="9" idx="5"/>
            <a:endCxn id="10" idx="1"/>
          </p:cNvCxnSpPr>
          <p:nvPr/>
        </p:nvCxnSpPr>
        <p:spPr>
          <a:xfrm>
            <a:off x="1815270" y="4805438"/>
            <a:ext cx="2192995" cy="0"/>
          </a:xfrm>
          <a:prstGeom prst="straightConnector1">
            <a:avLst/>
          </a:prstGeom>
          <a:ln w="38100">
            <a:solidFill>
              <a:schemeClr val="accent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8F545223-D670-4C08-9695-7F0D66C0BEA0}"/>
              </a:ext>
            </a:extLst>
          </p:cNvPr>
          <p:cNvSpPr/>
          <p:nvPr/>
        </p:nvSpPr>
        <p:spPr>
          <a:xfrm>
            <a:off x="2633351" y="4499113"/>
            <a:ext cx="609600" cy="612648"/>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cxnSp>
        <p:nvCxnSpPr>
          <p:cNvPr id="22" name="Connector: Elbow 21">
            <a:extLst>
              <a:ext uri="{FF2B5EF4-FFF2-40B4-BE49-F238E27FC236}">
                <a16:creationId xmlns:a16="http://schemas.microsoft.com/office/drawing/2014/main" id="{7910ECD8-CEAD-4009-B012-33C7DBAE85B4}"/>
              </a:ext>
            </a:extLst>
          </p:cNvPr>
          <p:cNvCxnSpPr>
            <a:cxnSpLocks/>
            <a:stCxn id="10" idx="0"/>
            <a:endCxn id="5" idx="0"/>
          </p:cNvCxnSpPr>
          <p:nvPr/>
        </p:nvCxnSpPr>
        <p:spPr>
          <a:xfrm rot="5400000" flipH="1" flipV="1">
            <a:off x="5607516" y="2748987"/>
            <a:ext cx="457200" cy="2055503"/>
          </a:xfrm>
          <a:prstGeom prst="bentConnector3">
            <a:avLst>
              <a:gd name="adj1" fmla="val 150000"/>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2BDD43B1-D20A-4E0B-AF09-414070AFFC1B}"/>
              </a:ext>
            </a:extLst>
          </p:cNvPr>
          <p:cNvCxnSpPr>
            <a:cxnSpLocks/>
            <a:stCxn id="10" idx="2"/>
            <a:endCxn id="8" idx="2"/>
          </p:cNvCxnSpPr>
          <p:nvPr/>
        </p:nvCxnSpPr>
        <p:spPr>
          <a:xfrm rot="16200000" flipH="1">
            <a:off x="5590885" y="4823017"/>
            <a:ext cx="490462" cy="2055503"/>
          </a:xfrm>
          <a:prstGeom prst="bentConnector3">
            <a:avLst>
              <a:gd name="adj1" fmla="val 146609"/>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D3129E70-A930-4609-A028-1E972ADD1FC4}"/>
              </a:ext>
            </a:extLst>
          </p:cNvPr>
          <p:cNvCxnSpPr>
            <a:cxnSpLocks/>
            <a:stCxn id="8" idx="0"/>
            <a:endCxn id="10" idx="3"/>
          </p:cNvCxnSpPr>
          <p:nvPr/>
        </p:nvCxnSpPr>
        <p:spPr>
          <a:xfrm rot="16200000" flipV="1">
            <a:off x="6048086" y="4365817"/>
            <a:ext cx="376162" cy="1255403"/>
          </a:xfrm>
          <a:prstGeom prst="bentConnector2">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ctor: Elbow 30">
            <a:extLst>
              <a:ext uri="{FF2B5EF4-FFF2-40B4-BE49-F238E27FC236}">
                <a16:creationId xmlns:a16="http://schemas.microsoft.com/office/drawing/2014/main" id="{B0284B3C-947A-4C1E-9CD9-316997569523}"/>
              </a:ext>
            </a:extLst>
          </p:cNvPr>
          <p:cNvCxnSpPr>
            <a:cxnSpLocks/>
            <a:stCxn id="5" idx="2"/>
            <a:endCxn id="10" idx="3"/>
          </p:cNvCxnSpPr>
          <p:nvPr/>
        </p:nvCxnSpPr>
        <p:spPr>
          <a:xfrm rot="5400000">
            <a:off x="6064717" y="4006287"/>
            <a:ext cx="342900" cy="1255403"/>
          </a:xfrm>
          <a:prstGeom prst="bentConnector2">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019E6087-69CB-4560-8884-BCDFF8641FF8}"/>
              </a:ext>
            </a:extLst>
          </p:cNvPr>
          <p:cNvSpPr/>
          <p:nvPr/>
        </p:nvSpPr>
        <p:spPr>
          <a:xfrm>
            <a:off x="6292368" y="3548138"/>
            <a:ext cx="1143000" cy="9144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EHR</a:t>
            </a:r>
          </a:p>
          <a:p>
            <a:pPr algn="ctr"/>
            <a:r>
              <a:rPr lang="en-US" dirty="0"/>
              <a:t>FHIR</a:t>
            </a:r>
          </a:p>
          <a:p>
            <a:pPr algn="ctr"/>
            <a:r>
              <a:rPr lang="en-US" dirty="0"/>
              <a:t>API</a:t>
            </a:r>
          </a:p>
        </p:txBody>
      </p:sp>
      <p:sp>
        <p:nvSpPr>
          <p:cNvPr id="63" name="Oval 62">
            <a:extLst>
              <a:ext uri="{FF2B5EF4-FFF2-40B4-BE49-F238E27FC236}">
                <a16:creationId xmlns:a16="http://schemas.microsoft.com/office/drawing/2014/main" id="{5F617189-1BA2-45D8-A0B8-5064B6C34FB6}"/>
              </a:ext>
            </a:extLst>
          </p:cNvPr>
          <p:cNvSpPr/>
          <p:nvPr/>
        </p:nvSpPr>
        <p:spPr>
          <a:xfrm>
            <a:off x="4503564" y="3289986"/>
            <a:ext cx="609600" cy="612648"/>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64" name="Oval 63">
            <a:extLst>
              <a:ext uri="{FF2B5EF4-FFF2-40B4-BE49-F238E27FC236}">
                <a16:creationId xmlns:a16="http://schemas.microsoft.com/office/drawing/2014/main" id="{DB1618B3-1019-47C6-B045-BC55FF72CB4C}"/>
              </a:ext>
            </a:extLst>
          </p:cNvPr>
          <p:cNvSpPr/>
          <p:nvPr/>
        </p:nvSpPr>
        <p:spPr>
          <a:xfrm>
            <a:off x="6559068" y="4515745"/>
            <a:ext cx="609600" cy="612648"/>
          </a:xfrm>
          <a:prstGeom prst="ellipse">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66" name="Rectangle 65">
            <a:extLst>
              <a:ext uri="{FF2B5EF4-FFF2-40B4-BE49-F238E27FC236}">
                <a16:creationId xmlns:a16="http://schemas.microsoft.com/office/drawing/2014/main" id="{8EE8B125-E1BB-4F74-B761-33CCD87B65FD}"/>
              </a:ext>
            </a:extLst>
          </p:cNvPr>
          <p:cNvSpPr/>
          <p:nvPr/>
        </p:nvSpPr>
        <p:spPr>
          <a:xfrm>
            <a:off x="443670" y="1295400"/>
            <a:ext cx="3310906" cy="1807132"/>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Federal interoperability principally focuses on patient retrieving data</a:t>
            </a:r>
          </a:p>
        </p:txBody>
      </p:sp>
    </p:spTree>
    <p:extLst>
      <p:ext uri="{BB962C8B-B14F-4D97-AF65-F5344CB8AC3E}">
        <p14:creationId xmlns:p14="http://schemas.microsoft.com/office/powerpoint/2010/main" val="12135726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5A70D2-887C-4DA3-892F-ACA6B370BCB6}"/>
              </a:ext>
            </a:extLst>
          </p:cNvPr>
          <p:cNvSpPr>
            <a:spLocks noGrp="1"/>
          </p:cNvSpPr>
          <p:nvPr>
            <p:ph type="sldNum" sz="quarter" idx="11"/>
          </p:nvPr>
        </p:nvSpPr>
        <p:spPr/>
        <p:txBody>
          <a:bodyPr/>
          <a:lstStyle/>
          <a:p>
            <a:pPr>
              <a:defRPr/>
            </a:pPr>
            <a:fld id="{C368D18A-47D3-417B-8049-0A96DF46771A}" type="slidenum">
              <a:rPr lang="en-US" smtClean="0"/>
              <a:pPr>
                <a:defRPr/>
              </a:pPr>
              <a:t>27</a:t>
            </a:fld>
            <a:endParaRPr lang="en-US" dirty="0"/>
          </a:p>
        </p:txBody>
      </p:sp>
      <p:sp>
        <p:nvSpPr>
          <p:cNvPr id="2" name="Title 1">
            <a:extLst>
              <a:ext uri="{FF2B5EF4-FFF2-40B4-BE49-F238E27FC236}">
                <a16:creationId xmlns:a16="http://schemas.microsoft.com/office/drawing/2014/main" id="{02C6A29E-3B59-4E2E-B6FC-FB47433F5952}"/>
              </a:ext>
            </a:extLst>
          </p:cNvPr>
          <p:cNvSpPr>
            <a:spLocks noGrp="1"/>
          </p:cNvSpPr>
          <p:nvPr>
            <p:ph type="title"/>
          </p:nvPr>
        </p:nvSpPr>
        <p:spPr/>
        <p:txBody>
          <a:bodyPr/>
          <a:lstStyle/>
          <a:p>
            <a:r>
              <a:rPr lang="en-US" dirty="0"/>
              <a:t>FHIR API: Ecosystem expanded view</a:t>
            </a:r>
          </a:p>
        </p:txBody>
      </p:sp>
      <p:grpSp>
        <p:nvGrpSpPr>
          <p:cNvPr id="18" name="Group 17">
            <a:extLst>
              <a:ext uri="{FF2B5EF4-FFF2-40B4-BE49-F238E27FC236}">
                <a16:creationId xmlns:a16="http://schemas.microsoft.com/office/drawing/2014/main" id="{3EAA9E0A-08CA-4E1D-A0DB-A27BC6329C39}"/>
              </a:ext>
            </a:extLst>
          </p:cNvPr>
          <p:cNvGrpSpPr/>
          <p:nvPr/>
        </p:nvGrpSpPr>
        <p:grpSpPr>
          <a:xfrm>
            <a:off x="1364334" y="1196397"/>
            <a:ext cx="6415332" cy="4191000"/>
            <a:chOff x="518871" y="1066800"/>
            <a:chExt cx="8181459" cy="5334000"/>
          </a:xfrm>
        </p:grpSpPr>
        <p:sp>
          <p:nvSpPr>
            <p:cNvPr id="6" name="Rectangle: Rounded Corners 5">
              <a:extLst>
                <a:ext uri="{FF2B5EF4-FFF2-40B4-BE49-F238E27FC236}">
                  <a16:creationId xmlns:a16="http://schemas.microsoft.com/office/drawing/2014/main" id="{99FC349F-3A36-45FA-AA63-0B182938BB43}"/>
                </a:ext>
              </a:extLst>
            </p:cNvPr>
            <p:cNvSpPr/>
            <p:nvPr/>
          </p:nvSpPr>
          <p:spPr>
            <a:xfrm>
              <a:off x="5058777" y="1066800"/>
              <a:ext cx="1371600" cy="1371600"/>
            </a:xfrm>
            <a:prstGeom prst="round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Provider</a:t>
              </a:r>
            </a:p>
          </p:txBody>
        </p:sp>
        <p:sp>
          <p:nvSpPr>
            <p:cNvPr id="7" name="Rectangle: Rounded Corners 6">
              <a:extLst>
                <a:ext uri="{FF2B5EF4-FFF2-40B4-BE49-F238E27FC236}">
                  <a16:creationId xmlns:a16="http://schemas.microsoft.com/office/drawing/2014/main" id="{57E643F3-8F9F-4A78-BFB4-38E80BB7683D}"/>
                </a:ext>
              </a:extLst>
            </p:cNvPr>
            <p:cNvSpPr/>
            <p:nvPr/>
          </p:nvSpPr>
          <p:spPr>
            <a:xfrm>
              <a:off x="7328730" y="5029200"/>
              <a:ext cx="1371600" cy="1371600"/>
            </a:xfrm>
            <a:prstGeom prst="round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Payer</a:t>
              </a:r>
            </a:p>
          </p:txBody>
        </p:sp>
        <p:sp>
          <p:nvSpPr>
            <p:cNvPr id="10" name="Rectangle 9">
              <a:extLst>
                <a:ext uri="{FF2B5EF4-FFF2-40B4-BE49-F238E27FC236}">
                  <a16:creationId xmlns:a16="http://schemas.microsoft.com/office/drawing/2014/main" id="{1094FC34-2934-4A7D-92B0-08AE6F63E547}"/>
                </a:ext>
              </a:extLst>
            </p:cNvPr>
            <p:cNvSpPr/>
            <p:nvPr/>
          </p:nvSpPr>
          <p:spPr>
            <a:xfrm>
              <a:off x="4008264" y="2933700"/>
              <a:ext cx="1600200" cy="1600200"/>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Third-party app</a:t>
              </a:r>
            </a:p>
          </p:txBody>
        </p:sp>
        <p:sp>
          <p:nvSpPr>
            <p:cNvPr id="21" name="Rectangle: Rounded Corners 20">
              <a:extLst>
                <a:ext uri="{FF2B5EF4-FFF2-40B4-BE49-F238E27FC236}">
                  <a16:creationId xmlns:a16="http://schemas.microsoft.com/office/drawing/2014/main" id="{1A572413-9BAF-4D48-95F6-1BE8949334BF}"/>
                </a:ext>
              </a:extLst>
            </p:cNvPr>
            <p:cNvSpPr/>
            <p:nvPr/>
          </p:nvSpPr>
          <p:spPr>
            <a:xfrm>
              <a:off x="7328730" y="1066800"/>
              <a:ext cx="1371600" cy="1371600"/>
            </a:xfrm>
            <a:prstGeom prst="round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Provider</a:t>
              </a:r>
            </a:p>
          </p:txBody>
        </p:sp>
        <p:sp>
          <p:nvSpPr>
            <p:cNvPr id="23" name="Rectangle: Rounded Corners 22">
              <a:extLst>
                <a:ext uri="{FF2B5EF4-FFF2-40B4-BE49-F238E27FC236}">
                  <a16:creationId xmlns:a16="http://schemas.microsoft.com/office/drawing/2014/main" id="{9642FA70-31C9-443C-A1BD-145180EF8F38}"/>
                </a:ext>
              </a:extLst>
            </p:cNvPr>
            <p:cNvSpPr/>
            <p:nvPr/>
          </p:nvSpPr>
          <p:spPr>
            <a:xfrm>
              <a:off x="518871" y="1066800"/>
              <a:ext cx="1371600" cy="1371600"/>
            </a:xfrm>
            <a:prstGeom prst="round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Provider</a:t>
              </a:r>
            </a:p>
          </p:txBody>
        </p:sp>
        <p:sp>
          <p:nvSpPr>
            <p:cNvPr id="25" name="Rectangle: Rounded Corners 24">
              <a:extLst>
                <a:ext uri="{FF2B5EF4-FFF2-40B4-BE49-F238E27FC236}">
                  <a16:creationId xmlns:a16="http://schemas.microsoft.com/office/drawing/2014/main" id="{2E077A63-7EF8-42FD-AAB9-50FA3ED40EA0}"/>
                </a:ext>
              </a:extLst>
            </p:cNvPr>
            <p:cNvSpPr/>
            <p:nvPr/>
          </p:nvSpPr>
          <p:spPr>
            <a:xfrm>
              <a:off x="2788824" y="1066800"/>
              <a:ext cx="1371600" cy="1371600"/>
            </a:xfrm>
            <a:prstGeom prst="round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Provider</a:t>
              </a:r>
            </a:p>
          </p:txBody>
        </p:sp>
        <p:sp>
          <p:nvSpPr>
            <p:cNvPr id="27" name="Rectangle: Rounded Corners 26">
              <a:extLst>
                <a:ext uri="{FF2B5EF4-FFF2-40B4-BE49-F238E27FC236}">
                  <a16:creationId xmlns:a16="http://schemas.microsoft.com/office/drawing/2014/main" id="{4EE2816C-E33A-4F9E-88C0-6ED7DDC9359F}"/>
                </a:ext>
              </a:extLst>
            </p:cNvPr>
            <p:cNvSpPr/>
            <p:nvPr/>
          </p:nvSpPr>
          <p:spPr>
            <a:xfrm>
              <a:off x="5058777" y="5029200"/>
              <a:ext cx="1371600" cy="1371600"/>
            </a:xfrm>
            <a:prstGeom prst="round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Payer</a:t>
              </a:r>
            </a:p>
          </p:txBody>
        </p:sp>
        <p:sp>
          <p:nvSpPr>
            <p:cNvPr id="28" name="Rectangle: Rounded Corners 27">
              <a:extLst>
                <a:ext uri="{FF2B5EF4-FFF2-40B4-BE49-F238E27FC236}">
                  <a16:creationId xmlns:a16="http://schemas.microsoft.com/office/drawing/2014/main" id="{7038DFBC-1B42-4AB6-983D-49F172E2FE4B}"/>
                </a:ext>
              </a:extLst>
            </p:cNvPr>
            <p:cNvSpPr/>
            <p:nvPr/>
          </p:nvSpPr>
          <p:spPr>
            <a:xfrm>
              <a:off x="2788824" y="5029200"/>
              <a:ext cx="1371600" cy="1371600"/>
            </a:xfrm>
            <a:prstGeom prst="round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Payer</a:t>
              </a:r>
            </a:p>
          </p:txBody>
        </p:sp>
        <p:sp>
          <p:nvSpPr>
            <p:cNvPr id="29" name="Rectangle: Rounded Corners 28">
              <a:extLst>
                <a:ext uri="{FF2B5EF4-FFF2-40B4-BE49-F238E27FC236}">
                  <a16:creationId xmlns:a16="http://schemas.microsoft.com/office/drawing/2014/main" id="{8DAB5A64-CF1A-467C-9A58-37439C3B078D}"/>
                </a:ext>
              </a:extLst>
            </p:cNvPr>
            <p:cNvSpPr/>
            <p:nvPr/>
          </p:nvSpPr>
          <p:spPr>
            <a:xfrm>
              <a:off x="518871" y="5029200"/>
              <a:ext cx="1371600" cy="1371600"/>
            </a:xfrm>
            <a:prstGeom prst="round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Payer</a:t>
              </a:r>
            </a:p>
          </p:txBody>
        </p:sp>
        <p:cxnSp>
          <p:nvCxnSpPr>
            <p:cNvPr id="30" name="Straight Arrow Connector 29">
              <a:extLst>
                <a:ext uri="{FF2B5EF4-FFF2-40B4-BE49-F238E27FC236}">
                  <a16:creationId xmlns:a16="http://schemas.microsoft.com/office/drawing/2014/main" id="{61C28580-4F70-420A-8298-3AB64E49C749}"/>
                </a:ext>
              </a:extLst>
            </p:cNvPr>
            <p:cNvCxnSpPr>
              <a:cxnSpLocks/>
              <a:stCxn id="23" idx="2"/>
              <a:endCxn id="10" idx="1"/>
            </p:cNvCxnSpPr>
            <p:nvPr/>
          </p:nvCxnSpPr>
          <p:spPr>
            <a:xfrm>
              <a:off x="1204671" y="2438400"/>
              <a:ext cx="2803593" cy="1295400"/>
            </a:xfrm>
            <a:prstGeom prst="straightConnector1">
              <a:avLst/>
            </a:prstGeom>
            <a:ln w="38100">
              <a:solidFill>
                <a:schemeClr val="accent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69CDA1B-B543-4BDE-A3DD-D34583F2CF2E}"/>
                </a:ext>
              </a:extLst>
            </p:cNvPr>
            <p:cNvCxnSpPr>
              <a:cxnSpLocks/>
              <a:stCxn id="29" idx="0"/>
              <a:endCxn id="10" idx="1"/>
            </p:cNvCxnSpPr>
            <p:nvPr/>
          </p:nvCxnSpPr>
          <p:spPr>
            <a:xfrm flipV="1">
              <a:off x="1204671" y="3733800"/>
              <a:ext cx="2803593" cy="1295400"/>
            </a:xfrm>
            <a:prstGeom prst="straightConnector1">
              <a:avLst/>
            </a:prstGeom>
            <a:ln w="38100">
              <a:solidFill>
                <a:schemeClr val="accent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4485BA56-C979-4970-93F4-74CE686D044B}"/>
                </a:ext>
              </a:extLst>
            </p:cNvPr>
            <p:cNvCxnSpPr>
              <a:cxnSpLocks/>
              <a:stCxn id="10" idx="3"/>
              <a:endCxn id="21" idx="2"/>
            </p:cNvCxnSpPr>
            <p:nvPr/>
          </p:nvCxnSpPr>
          <p:spPr>
            <a:xfrm flipV="1">
              <a:off x="5608464" y="2438400"/>
              <a:ext cx="2406066" cy="1295400"/>
            </a:xfrm>
            <a:prstGeom prst="straightConnector1">
              <a:avLst/>
            </a:prstGeom>
            <a:ln w="38100">
              <a:solidFill>
                <a:schemeClr val="accent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5CB1A5EC-9944-417B-82BB-7DA6907CE8E5}"/>
                </a:ext>
              </a:extLst>
            </p:cNvPr>
            <p:cNvCxnSpPr>
              <a:cxnSpLocks/>
              <a:stCxn id="10" idx="3"/>
              <a:endCxn id="7" idx="0"/>
            </p:cNvCxnSpPr>
            <p:nvPr/>
          </p:nvCxnSpPr>
          <p:spPr>
            <a:xfrm>
              <a:off x="5608464" y="3733800"/>
              <a:ext cx="2406066" cy="1295400"/>
            </a:xfrm>
            <a:prstGeom prst="straightConnector1">
              <a:avLst/>
            </a:prstGeom>
            <a:ln w="38100">
              <a:solidFill>
                <a:schemeClr val="accent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FA1C3E7D-7409-41F4-92B3-DAA1D732F73F}"/>
                </a:ext>
              </a:extLst>
            </p:cNvPr>
            <p:cNvCxnSpPr>
              <a:cxnSpLocks/>
              <a:stCxn id="28" idx="0"/>
              <a:endCxn id="10" idx="2"/>
            </p:cNvCxnSpPr>
            <p:nvPr/>
          </p:nvCxnSpPr>
          <p:spPr>
            <a:xfrm flipV="1">
              <a:off x="3474624" y="4533900"/>
              <a:ext cx="1333740" cy="495300"/>
            </a:xfrm>
            <a:prstGeom prst="straightConnector1">
              <a:avLst/>
            </a:prstGeom>
            <a:ln w="38100">
              <a:solidFill>
                <a:schemeClr val="accent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DC60A83F-68F4-4324-AEC9-20492FA04E4C}"/>
                </a:ext>
              </a:extLst>
            </p:cNvPr>
            <p:cNvCxnSpPr>
              <a:cxnSpLocks/>
              <a:stCxn id="10" idx="2"/>
              <a:endCxn id="27" idx="0"/>
            </p:cNvCxnSpPr>
            <p:nvPr/>
          </p:nvCxnSpPr>
          <p:spPr>
            <a:xfrm>
              <a:off x="4808364" y="4533900"/>
              <a:ext cx="936213" cy="495300"/>
            </a:xfrm>
            <a:prstGeom prst="straightConnector1">
              <a:avLst/>
            </a:prstGeom>
            <a:ln w="38100">
              <a:solidFill>
                <a:schemeClr val="accent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8A99E220-10BE-4EC7-B6F6-F0016A824E16}"/>
                </a:ext>
              </a:extLst>
            </p:cNvPr>
            <p:cNvCxnSpPr>
              <a:cxnSpLocks/>
              <a:stCxn id="10" idx="0"/>
              <a:endCxn id="25" idx="2"/>
            </p:cNvCxnSpPr>
            <p:nvPr/>
          </p:nvCxnSpPr>
          <p:spPr>
            <a:xfrm flipH="1" flipV="1">
              <a:off x="3474624" y="2438400"/>
              <a:ext cx="1333740" cy="495300"/>
            </a:xfrm>
            <a:prstGeom prst="straightConnector1">
              <a:avLst/>
            </a:prstGeom>
            <a:ln w="38100">
              <a:solidFill>
                <a:schemeClr val="accent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25D146D3-B5AF-424F-BE89-92D665DE11D2}"/>
                </a:ext>
              </a:extLst>
            </p:cNvPr>
            <p:cNvCxnSpPr>
              <a:cxnSpLocks/>
              <a:stCxn id="10" idx="0"/>
              <a:endCxn id="6" idx="2"/>
            </p:cNvCxnSpPr>
            <p:nvPr/>
          </p:nvCxnSpPr>
          <p:spPr>
            <a:xfrm flipV="1">
              <a:off x="4808364" y="2438400"/>
              <a:ext cx="936213" cy="495300"/>
            </a:xfrm>
            <a:prstGeom prst="straightConnector1">
              <a:avLst/>
            </a:prstGeom>
            <a:ln w="38100">
              <a:solidFill>
                <a:schemeClr val="accent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24" name="Rectangle 23">
            <a:extLst>
              <a:ext uri="{FF2B5EF4-FFF2-40B4-BE49-F238E27FC236}">
                <a16:creationId xmlns:a16="http://schemas.microsoft.com/office/drawing/2014/main" id="{0696C81E-2B1B-4EC1-903E-11F69FA11B01}"/>
              </a:ext>
            </a:extLst>
          </p:cNvPr>
          <p:cNvSpPr/>
          <p:nvPr/>
        </p:nvSpPr>
        <p:spPr>
          <a:xfrm>
            <a:off x="457200" y="5653664"/>
            <a:ext cx="8229600" cy="910447"/>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dirty="0">
                <a:solidFill>
                  <a:schemeClr val="tx1"/>
                </a:solidFill>
              </a:rPr>
              <a:t>Open API eases the ability of FHIR to flow to third-party apps</a:t>
            </a:r>
          </a:p>
          <a:p>
            <a:pPr marL="285750" indent="-285750">
              <a:buFont typeface="Arial" panose="020B0604020202020204" pitchFamily="34" charset="0"/>
              <a:buChar char="•"/>
            </a:pPr>
            <a:r>
              <a:rPr lang="en-US" dirty="0">
                <a:solidFill>
                  <a:schemeClr val="tx1"/>
                </a:solidFill>
              </a:rPr>
              <a:t>USCDI creates uniform FHIR data that allows more third-party apps to use it</a:t>
            </a:r>
          </a:p>
          <a:p>
            <a:pPr marL="285750" indent="-285750">
              <a:buFont typeface="Arial" panose="020B0604020202020204" pitchFamily="34" charset="0"/>
              <a:buChar char="•"/>
            </a:pPr>
            <a:r>
              <a:rPr lang="en-US" dirty="0">
                <a:solidFill>
                  <a:schemeClr val="tx1"/>
                </a:solidFill>
              </a:rPr>
              <a:t>The ecosystem allows standardized data to flow more easily in between</a:t>
            </a:r>
          </a:p>
        </p:txBody>
      </p:sp>
    </p:spTree>
    <p:extLst>
      <p:ext uri="{BB962C8B-B14F-4D97-AF65-F5344CB8AC3E}">
        <p14:creationId xmlns:p14="http://schemas.microsoft.com/office/powerpoint/2010/main" val="40949925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C4F902-0C84-4E21-B41E-7BD153D4CD73}"/>
              </a:ext>
            </a:extLst>
          </p:cNvPr>
          <p:cNvSpPr>
            <a:spLocks noGrp="1"/>
          </p:cNvSpPr>
          <p:nvPr>
            <p:ph type="sldNum" sz="quarter" idx="11"/>
          </p:nvPr>
        </p:nvSpPr>
        <p:spPr/>
        <p:txBody>
          <a:bodyPr/>
          <a:lstStyle/>
          <a:p>
            <a:pPr>
              <a:defRPr/>
            </a:pPr>
            <a:fld id="{949C2E20-F250-44B9-B926-B8B94A013B34}" type="slidenum">
              <a:rPr lang="en-US" smtClean="0"/>
              <a:pPr>
                <a:defRPr/>
              </a:pPr>
              <a:t>28</a:t>
            </a:fld>
            <a:endParaRPr lang="en-US" dirty="0"/>
          </a:p>
        </p:txBody>
      </p:sp>
      <p:sp>
        <p:nvSpPr>
          <p:cNvPr id="3" name="Title 2">
            <a:extLst>
              <a:ext uri="{FF2B5EF4-FFF2-40B4-BE49-F238E27FC236}">
                <a16:creationId xmlns:a16="http://schemas.microsoft.com/office/drawing/2014/main" id="{9B34A5DD-70E8-4533-B8E3-6B95DE5DAE9B}"/>
              </a:ext>
            </a:extLst>
          </p:cNvPr>
          <p:cNvSpPr>
            <a:spLocks noGrp="1"/>
          </p:cNvSpPr>
          <p:nvPr>
            <p:ph type="title"/>
          </p:nvPr>
        </p:nvSpPr>
        <p:spPr/>
        <p:txBody>
          <a:bodyPr/>
          <a:lstStyle/>
          <a:p>
            <a:r>
              <a:rPr lang="en-US" dirty="0"/>
              <a:t>FHIR API: Recap &amp; Discussion</a:t>
            </a:r>
          </a:p>
        </p:txBody>
      </p:sp>
      <p:sp>
        <p:nvSpPr>
          <p:cNvPr id="5" name="Rectangle 4">
            <a:extLst>
              <a:ext uri="{FF2B5EF4-FFF2-40B4-BE49-F238E27FC236}">
                <a16:creationId xmlns:a16="http://schemas.microsoft.com/office/drawing/2014/main" id="{50F922AE-5F95-4CA0-A71A-CA8A361918C1}"/>
              </a:ext>
            </a:extLst>
          </p:cNvPr>
          <p:cNvSpPr/>
          <p:nvPr/>
        </p:nvSpPr>
        <p:spPr>
          <a:xfrm>
            <a:off x="457200" y="1254863"/>
            <a:ext cx="3962400" cy="45720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Federal infrastructure benefits</a:t>
            </a:r>
          </a:p>
        </p:txBody>
      </p:sp>
      <p:sp>
        <p:nvSpPr>
          <p:cNvPr id="6" name="Rectangle 5">
            <a:extLst>
              <a:ext uri="{FF2B5EF4-FFF2-40B4-BE49-F238E27FC236}">
                <a16:creationId xmlns:a16="http://schemas.microsoft.com/office/drawing/2014/main" id="{E53D4E24-C0A7-4984-8751-0224AE16B920}"/>
              </a:ext>
            </a:extLst>
          </p:cNvPr>
          <p:cNvSpPr/>
          <p:nvPr/>
        </p:nvSpPr>
        <p:spPr>
          <a:xfrm>
            <a:off x="457200" y="3733800"/>
            <a:ext cx="3962400" cy="45720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State level decisions</a:t>
            </a:r>
          </a:p>
        </p:txBody>
      </p:sp>
      <p:sp>
        <p:nvSpPr>
          <p:cNvPr id="7" name="Rectangle 6">
            <a:extLst>
              <a:ext uri="{FF2B5EF4-FFF2-40B4-BE49-F238E27FC236}">
                <a16:creationId xmlns:a16="http://schemas.microsoft.com/office/drawing/2014/main" id="{F4E33964-A91F-4CD9-8D7B-ABE41ACE1934}"/>
              </a:ext>
            </a:extLst>
          </p:cNvPr>
          <p:cNvSpPr/>
          <p:nvPr/>
        </p:nvSpPr>
        <p:spPr>
          <a:xfrm>
            <a:off x="914400" y="1866266"/>
            <a:ext cx="7315200" cy="1713331"/>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b="1" dirty="0">
                <a:solidFill>
                  <a:schemeClr val="tx1"/>
                </a:solidFill>
              </a:rPr>
              <a:t>Improve data availability: </a:t>
            </a:r>
            <a:r>
              <a:rPr lang="en-US" dirty="0">
                <a:solidFill>
                  <a:schemeClr val="tx1"/>
                </a:solidFill>
              </a:rPr>
              <a:t>Providers and payers are making uniform data (USCDI) available 24/7 on demand via FHIR APIs</a:t>
            </a:r>
          </a:p>
          <a:p>
            <a:pPr marL="285750" indent="-285750">
              <a:buFont typeface="Arial" panose="020B0604020202020204" pitchFamily="34" charset="0"/>
              <a:buChar char="•"/>
            </a:pPr>
            <a:r>
              <a:rPr lang="en-US" b="1" dirty="0">
                <a:solidFill>
                  <a:schemeClr val="tx1"/>
                </a:solidFill>
              </a:rPr>
              <a:t>Centralize patient data:</a:t>
            </a:r>
            <a:r>
              <a:rPr lang="en-US" dirty="0">
                <a:solidFill>
                  <a:schemeClr val="tx1"/>
                </a:solidFill>
              </a:rPr>
              <a:t> Patients can gather their data from various sources through the Third-party app</a:t>
            </a:r>
          </a:p>
          <a:p>
            <a:pPr marL="285750" indent="-285750">
              <a:buFont typeface="Arial" panose="020B0604020202020204" pitchFamily="34" charset="0"/>
              <a:buChar char="•"/>
            </a:pPr>
            <a:r>
              <a:rPr lang="en-US" b="1" dirty="0">
                <a:solidFill>
                  <a:schemeClr val="tx1"/>
                </a:solidFill>
              </a:rPr>
              <a:t>Promote third-party apps to develop patient tools:</a:t>
            </a:r>
            <a:r>
              <a:rPr lang="en-US" dirty="0">
                <a:solidFill>
                  <a:schemeClr val="tx1"/>
                </a:solidFill>
              </a:rPr>
              <a:t> Third-party apps can better support patients through access to all data</a:t>
            </a:r>
            <a:endParaRPr lang="en-US" b="1" dirty="0">
              <a:solidFill>
                <a:schemeClr val="tx1"/>
              </a:solidFill>
            </a:endParaRPr>
          </a:p>
        </p:txBody>
      </p:sp>
      <p:sp>
        <p:nvSpPr>
          <p:cNvPr id="8" name="Rectangle 7">
            <a:extLst>
              <a:ext uri="{FF2B5EF4-FFF2-40B4-BE49-F238E27FC236}">
                <a16:creationId xmlns:a16="http://schemas.microsoft.com/office/drawing/2014/main" id="{70FA13FE-6452-4B00-8B1C-F877316062F5}"/>
              </a:ext>
            </a:extLst>
          </p:cNvPr>
          <p:cNvSpPr/>
          <p:nvPr/>
        </p:nvSpPr>
        <p:spPr>
          <a:xfrm>
            <a:off x="914400" y="4345203"/>
            <a:ext cx="7315200" cy="2404695"/>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Provider use and reliance on patient data stored in a patient’s third-party app</a:t>
            </a:r>
          </a:p>
          <a:p>
            <a:pPr marL="285750" indent="-285750">
              <a:buFont typeface="Arial" panose="020B0604020202020204" pitchFamily="34" charset="0"/>
              <a:buChar char="•"/>
            </a:pPr>
            <a:r>
              <a:rPr lang="en-US" dirty="0">
                <a:solidFill>
                  <a:schemeClr val="tx1"/>
                </a:solidFill>
              </a:rPr>
              <a:t>Should the state expand provider to provider use by leveraging the federal infrastructure?</a:t>
            </a:r>
          </a:p>
          <a:p>
            <a:pPr marL="742950" lvl="1" indent="-285750">
              <a:buFont typeface="Arial" panose="020B0604020202020204" pitchFamily="34" charset="0"/>
              <a:buChar char="•"/>
            </a:pPr>
            <a:r>
              <a:rPr lang="en-US" dirty="0">
                <a:solidFill>
                  <a:schemeClr val="tx1"/>
                </a:solidFill>
              </a:rPr>
              <a:t>Ex. State providers education/support services to FHIR API adoption</a:t>
            </a:r>
          </a:p>
          <a:p>
            <a:pPr marL="742950" lvl="1" indent="-285750">
              <a:buFont typeface="Arial" panose="020B0604020202020204" pitchFamily="34" charset="0"/>
              <a:buChar char="•"/>
            </a:pPr>
            <a:r>
              <a:rPr lang="en-US" dirty="0">
                <a:solidFill>
                  <a:schemeClr val="tx1"/>
                </a:solidFill>
              </a:rPr>
              <a:t>Ex. State creates HIway-facilitated Services that allow third-party apps for provider to provider activities</a:t>
            </a:r>
          </a:p>
          <a:p>
            <a:pPr marL="742950" lvl="1" indent="-285750">
              <a:buFont typeface="Arial" panose="020B0604020202020204" pitchFamily="34" charset="0"/>
              <a:buChar char="•"/>
            </a:pPr>
            <a:r>
              <a:rPr lang="en-US" dirty="0">
                <a:solidFill>
                  <a:schemeClr val="tx1"/>
                </a:solidFill>
              </a:rPr>
              <a:t>Ex. Connection requirement for provider to provider FHIR API transactions</a:t>
            </a:r>
          </a:p>
        </p:txBody>
      </p:sp>
    </p:spTree>
    <p:extLst>
      <p:ext uri="{BB962C8B-B14F-4D97-AF65-F5344CB8AC3E}">
        <p14:creationId xmlns:p14="http://schemas.microsoft.com/office/powerpoint/2010/main" val="24801009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DD6DC581-3793-4594-88E2-9EC724FA3BF3}" type="slidenum">
              <a:rPr lang="en-US" smtClean="0"/>
              <a:pPr>
                <a:defRPr/>
              </a:pPr>
              <a:t>29</a:t>
            </a:fld>
            <a:endParaRPr lang="en-US" dirty="0"/>
          </a:p>
        </p:txBody>
      </p:sp>
      <p:sp>
        <p:nvSpPr>
          <p:cNvPr id="2" name="Title 1">
            <a:extLst>
              <a:ext uri="{FF2B5EF4-FFF2-40B4-BE49-F238E27FC236}">
                <a16:creationId xmlns:a16="http://schemas.microsoft.com/office/drawing/2014/main" id="{FE3C1E95-8B09-45B3-9D03-F342ED0D6800}"/>
              </a:ext>
            </a:extLst>
          </p:cNvPr>
          <p:cNvSpPr>
            <a:spLocks noGrp="1"/>
          </p:cNvSpPr>
          <p:nvPr>
            <p:ph type="title"/>
          </p:nvPr>
        </p:nvSpPr>
        <p:spPr/>
        <p:txBody>
          <a:bodyPr/>
          <a:lstStyle/>
          <a:p>
            <a:endParaRPr lang="en-US" dirty="0"/>
          </a:p>
        </p:txBody>
      </p:sp>
      <p:sp>
        <p:nvSpPr>
          <p:cNvPr id="10" name="Rectangle 9"/>
          <p:cNvSpPr/>
          <p:nvPr/>
        </p:nvSpPr>
        <p:spPr>
          <a:xfrm>
            <a:off x="914400" y="2905918"/>
            <a:ext cx="7315200" cy="1447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HIway budget</a:t>
            </a:r>
          </a:p>
          <a:p>
            <a:r>
              <a:rPr lang="en-US" sz="2400" i="1" dirty="0">
                <a:solidFill>
                  <a:schemeClr val="tx1"/>
                </a:solidFill>
              </a:rPr>
              <a:t>Bert Ng &amp; David Whitham</a:t>
            </a:r>
          </a:p>
        </p:txBody>
      </p:sp>
    </p:spTree>
    <p:extLst>
      <p:ext uri="{BB962C8B-B14F-4D97-AF65-F5344CB8AC3E}">
        <p14:creationId xmlns:p14="http://schemas.microsoft.com/office/powerpoint/2010/main" val="2745433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DD6DC581-3793-4594-88E2-9EC724FA3BF3}" type="slidenum">
              <a:rPr lang="en-US" smtClean="0"/>
              <a:pPr>
                <a:defRPr/>
              </a:pPr>
              <a:t>3</a:t>
            </a:fld>
            <a:endParaRPr lang="en-US" dirty="0"/>
          </a:p>
        </p:txBody>
      </p:sp>
      <p:sp>
        <p:nvSpPr>
          <p:cNvPr id="5" name="Title 4">
            <a:extLst>
              <a:ext uri="{FF2B5EF4-FFF2-40B4-BE49-F238E27FC236}">
                <a16:creationId xmlns:a16="http://schemas.microsoft.com/office/drawing/2014/main" id="{984FF4C3-9083-41B7-BD02-E1E35008E516}"/>
              </a:ext>
            </a:extLst>
          </p:cNvPr>
          <p:cNvSpPr>
            <a:spLocks noGrp="1"/>
          </p:cNvSpPr>
          <p:nvPr>
            <p:ph type="title"/>
          </p:nvPr>
        </p:nvSpPr>
        <p:spPr/>
        <p:txBody>
          <a:bodyPr/>
          <a:lstStyle/>
          <a:p>
            <a:endParaRPr lang="en-US" dirty="0"/>
          </a:p>
        </p:txBody>
      </p:sp>
      <p:sp>
        <p:nvSpPr>
          <p:cNvPr id="10" name="Rectangle 9"/>
          <p:cNvSpPr/>
          <p:nvPr/>
        </p:nvSpPr>
        <p:spPr>
          <a:xfrm>
            <a:off x="914400" y="2905918"/>
            <a:ext cx="7315200" cy="1447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Welcome</a:t>
            </a:r>
          </a:p>
          <a:p>
            <a:r>
              <a:rPr lang="en-US" sz="2400" i="1" dirty="0">
                <a:solidFill>
                  <a:schemeClr val="tx1"/>
                </a:solidFill>
              </a:rPr>
              <a:t>Undersecretary Lauren Peters</a:t>
            </a:r>
            <a:endParaRPr lang="en-US" sz="2400" dirty="0">
              <a:solidFill>
                <a:schemeClr val="tx1"/>
              </a:solidFill>
            </a:endParaRPr>
          </a:p>
        </p:txBody>
      </p:sp>
    </p:spTree>
    <p:extLst>
      <p:ext uri="{BB962C8B-B14F-4D97-AF65-F5344CB8AC3E}">
        <p14:creationId xmlns:p14="http://schemas.microsoft.com/office/powerpoint/2010/main" val="30080391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0325A96-D396-477E-A9B4-7C0557B2BDFA}"/>
              </a:ext>
            </a:extLst>
          </p:cNvPr>
          <p:cNvSpPr>
            <a:spLocks noGrp="1"/>
          </p:cNvSpPr>
          <p:nvPr>
            <p:ph type="sldNum" sz="quarter" idx="11"/>
          </p:nvPr>
        </p:nvSpPr>
        <p:spPr/>
        <p:txBody>
          <a:bodyPr/>
          <a:lstStyle/>
          <a:p>
            <a:pPr>
              <a:defRPr/>
            </a:pPr>
            <a:fld id="{C368D18A-47D3-417B-8049-0A96DF46771A}" type="slidenum">
              <a:rPr lang="en-US" smtClean="0"/>
              <a:pPr>
                <a:defRPr/>
              </a:pPr>
              <a:t>30</a:t>
            </a:fld>
            <a:endParaRPr lang="en-US" dirty="0"/>
          </a:p>
        </p:txBody>
      </p:sp>
      <p:sp>
        <p:nvSpPr>
          <p:cNvPr id="2" name="Title 1">
            <a:extLst>
              <a:ext uri="{FF2B5EF4-FFF2-40B4-BE49-F238E27FC236}">
                <a16:creationId xmlns:a16="http://schemas.microsoft.com/office/drawing/2014/main" id="{4DF7FF10-45DE-4E64-9BB4-7BA19B0145B4}"/>
              </a:ext>
            </a:extLst>
          </p:cNvPr>
          <p:cNvSpPr>
            <a:spLocks noGrp="1"/>
          </p:cNvSpPr>
          <p:nvPr>
            <p:ph type="title"/>
          </p:nvPr>
        </p:nvSpPr>
        <p:spPr/>
        <p:txBody>
          <a:bodyPr/>
          <a:lstStyle/>
          <a:p>
            <a:r>
              <a:rPr lang="en-US" dirty="0"/>
              <a:t>HIway budget: Payment programs</a:t>
            </a:r>
          </a:p>
        </p:txBody>
      </p:sp>
      <p:grpSp>
        <p:nvGrpSpPr>
          <p:cNvPr id="5" name="Group 4">
            <a:extLst>
              <a:ext uri="{FF2B5EF4-FFF2-40B4-BE49-F238E27FC236}">
                <a16:creationId xmlns:a16="http://schemas.microsoft.com/office/drawing/2014/main" id="{0DE8AFA7-6B89-40B9-8FFD-6B22E8C74440}"/>
              </a:ext>
            </a:extLst>
          </p:cNvPr>
          <p:cNvGrpSpPr/>
          <p:nvPr/>
        </p:nvGrpSpPr>
        <p:grpSpPr>
          <a:xfrm>
            <a:off x="457200" y="2082248"/>
            <a:ext cx="8229600" cy="432352"/>
            <a:chOff x="457200" y="1752600"/>
            <a:chExt cx="8229600" cy="432352"/>
          </a:xfrm>
        </p:grpSpPr>
        <p:sp>
          <p:nvSpPr>
            <p:cNvPr id="7" name="Rectangle 6">
              <a:extLst>
                <a:ext uri="{FF2B5EF4-FFF2-40B4-BE49-F238E27FC236}">
                  <a16:creationId xmlns:a16="http://schemas.microsoft.com/office/drawing/2014/main" id="{722421B2-F014-4E26-BD56-A303268D4F3D}"/>
                </a:ext>
              </a:extLst>
            </p:cNvPr>
            <p:cNvSpPr/>
            <p:nvPr/>
          </p:nvSpPr>
          <p:spPr>
            <a:xfrm>
              <a:off x="457200" y="1752600"/>
              <a:ext cx="2057400" cy="43235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Funding program</a:t>
              </a:r>
            </a:p>
          </p:txBody>
        </p:sp>
        <p:sp>
          <p:nvSpPr>
            <p:cNvPr id="8" name="Rectangle 7">
              <a:extLst>
                <a:ext uri="{FF2B5EF4-FFF2-40B4-BE49-F238E27FC236}">
                  <a16:creationId xmlns:a16="http://schemas.microsoft.com/office/drawing/2014/main" id="{431FB95A-2754-4510-B199-A3276B975C11}"/>
                </a:ext>
              </a:extLst>
            </p:cNvPr>
            <p:cNvSpPr/>
            <p:nvPr/>
          </p:nvSpPr>
          <p:spPr>
            <a:xfrm>
              <a:off x="2601913" y="1752600"/>
              <a:ext cx="1752600" cy="43235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Federal match</a:t>
              </a:r>
            </a:p>
          </p:txBody>
        </p:sp>
        <p:sp>
          <p:nvSpPr>
            <p:cNvPr id="10" name="Rectangle 9">
              <a:extLst>
                <a:ext uri="{FF2B5EF4-FFF2-40B4-BE49-F238E27FC236}">
                  <a16:creationId xmlns:a16="http://schemas.microsoft.com/office/drawing/2014/main" id="{20A6A081-9F24-4E7E-B461-F0B962091606}"/>
                </a:ext>
              </a:extLst>
            </p:cNvPr>
            <p:cNvSpPr/>
            <p:nvPr/>
          </p:nvSpPr>
          <p:spPr>
            <a:xfrm>
              <a:off x="4441826" y="1752600"/>
              <a:ext cx="4244974" cy="43235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Uses of funds</a:t>
              </a:r>
            </a:p>
          </p:txBody>
        </p:sp>
      </p:grpSp>
      <p:grpSp>
        <p:nvGrpSpPr>
          <p:cNvPr id="6" name="Group 5">
            <a:extLst>
              <a:ext uri="{FF2B5EF4-FFF2-40B4-BE49-F238E27FC236}">
                <a16:creationId xmlns:a16="http://schemas.microsoft.com/office/drawing/2014/main" id="{B951DBE3-1F37-4A48-BDAB-EA27D7F7EF99}"/>
              </a:ext>
            </a:extLst>
          </p:cNvPr>
          <p:cNvGrpSpPr/>
          <p:nvPr/>
        </p:nvGrpSpPr>
        <p:grpSpPr>
          <a:xfrm>
            <a:off x="457200" y="2659222"/>
            <a:ext cx="8229600" cy="871378"/>
            <a:chOff x="457200" y="2862422"/>
            <a:chExt cx="8229600" cy="871378"/>
          </a:xfrm>
        </p:grpSpPr>
        <p:sp>
          <p:nvSpPr>
            <p:cNvPr id="12" name="Rectangle 11">
              <a:extLst>
                <a:ext uri="{FF2B5EF4-FFF2-40B4-BE49-F238E27FC236}">
                  <a16:creationId xmlns:a16="http://schemas.microsoft.com/office/drawing/2014/main" id="{89479C23-8D17-45FE-9E72-60D19CF8B196}"/>
                </a:ext>
              </a:extLst>
            </p:cNvPr>
            <p:cNvSpPr/>
            <p:nvPr/>
          </p:nvSpPr>
          <p:spPr>
            <a:xfrm>
              <a:off x="457200" y="2862422"/>
              <a:ext cx="2057400" cy="871378"/>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HITECH</a:t>
              </a:r>
            </a:p>
          </p:txBody>
        </p:sp>
        <p:sp>
          <p:nvSpPr>
            <p:cNvPr id="13" name="Rectangle 12">
              <a:extLst>
                <a:ext uri="{FF2B5EF4-FFF2-40B4-BE49-F238E27FC236}">
                  <a16:creationId xmlns:a16="http://schemas.microsoft.com/office/drawing/2014/main" id="{F8829707-4BA9-4CC0-9820-833C9DAB0C20}"/>
                </a:ext>
              </a:extLst>
            </p:cNvPr>
            <p:cNvSpPr/>
            <p:nvPr/>
          </p:nvSpPr>
          <p:spPr>
            <a:xfrm>
              <a:off x="2590801" y="2862422"/>
              <a:ext cx="1752600" cy="871378"/>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90%</a:t>
              </a:r>
            </a:p>
          </p:txBody>
        </p:sp>
        <p:sp>
          <p:nvSpPr>
            <p:cNvPr id="15" name="Rectangle 14">
              <a:extLst>
                <a:ext uri="{FF2B5EF4-FFF2-40B4-BE49-F238E27FC236}">
                  <a16:creationId xmlns:a16="http://schemas.microsoft.com/office/drawing/2014/main" id="{A8A4A409-57F9-4FD2-83AA-75674DBDD126}"/>
                </a:ext>
              </a:extLst>
            </p:cNvPr>
            <p:cNvSpPr/>
            <p:nvPr/>
          </p:nvSpPr>
          <p:spPr>
            <a:xfrm>
              <a:off x="4441826" y="2862422"/>
              <a:ext cx="4244974" cy="871378"/>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DDI of Meaningful Use infrastructure</a:t>
              </a: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r>
                <a:rPr lang="en-US" dirty="0">
                  <a:solidFill>
                    <a:schemeClr val="tx1"/>
                  </a:solidFill>
                </a:rPr>
                <a:t>On-boarding to HIE (outreach)</a:t>
              </a:r>
            </a:p>
          </p:txBody>
        </p:sp>
      </p:grpSp>
      <p:grpSp>
        <p:nvGrpSpPr>
          <p:cNvPr id="9" name="Group 8">
            <a:extLst>
              <a:ext uri="{FF2B5EF4-FFF2-40B4-BE49-F238E27FC236}">
                <a16:creationId xmlns:a16="http://schemas.microsoft.com/office/drawing/2014/main" id="{12793D6F-AF90-406A-A24D-D512D04E1317}"/>
              </a:ext>
            </a:extLst>
          </p:cNvPr>
          <p:cNvGrpSpPr/>
          <p:nvPr/>
        </p:nvGrpSpPr>
        <p:grpSpPr>
          <a:xfrm>
            <a:off x="457200" y="3675222"/>
            <a:ext cx="8229600" cy="871378"/>
            <a:chOff x="457200" y="3776822"/>
            <a:chExt cx="8229600" cy="871378"/>
          </a:xfrm>
        </p:grpSpPr>
        <p:sp>
          <p:nvSpPr>
            <p:cNvPr id="17" name="Rectangle 16">
              <a:extLst>
                <a:ext uri="{FF2B5EF4-FFF2-40B4-BE49-F238E27FC236}">
                  <a16:creationId xmlns:a16="http://schemas.microsoft.com/office/drawing/2014/main" id="{C90F20EE-4122-436C-B251-36FA36527162}"/>
                </a:ext>
              </a:extLst>
            </p:cNvPr>
            <p:cNvSpPr/>
            <p:nvPr/>
          </p:nvSpPr>
          <p:spPr>
            <a:xfrm>
              <a:off x="457200" y="3776822"/>
              <a:ext cx="2057400" cy="871378"/>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Medicaid Enterprise Systems (MES)*</a:t>
              </a:r>
            </a:p>
          </p:txBody>
        </p:sp>
        <p:sp>
          <p:nvSpPr>
            <p:cNvPr id="18" name="Rectangle 17">
              <a:extLst>
                <a:ext uri="{FF2B5EF4-FFF2-40B4-BE49-F238E27FC236}">
                  <a16:creationId xmlns:a16="http://schemas.microsoft.com/office/drawing/2014/main" id="{7EC1F0B4-BC62-411D-8640-C5B056F15D50}"/>
                </a:ext>
              </a:extLst>
            </p:cNvPr>
            <p:cNvSpPr/>
            <p:nvPr/>
          </p:nvSpPr>
          <p:spPr>
            <a:xfrm>
              <a:off x="2590801" y="3776822"/>
              <a:ext cx="1752600" cy="871378"/>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90%</a:t>
              </a:r>
            </a:p>
            <a:p>
              <a:pPr algn="ctr"/>
              <a:endParaRPr lang="en-US" dirty="0">
                <a:solidFill>
                  <a:schemeClr val="tx1"/>
                </a:solidFill>
              </a:endParaRPr>
            </a:p>
            <a:p>
              <a:pPr algn="ctr"/>
              <a:r>
                <a:rPr lang="en-US" dirty="0">
                  <a:solidFill>
                    <a:schemeClr val="tx1"/>
                  </a:solidFill>
                </a:rPr>
                <a:t>75%</a:t>
              </a:r>
            </a:p>
          </p:txBody>
        </p:sp>
        <p:sp>
          <p:nvSpPr>
            <p:cNvPr id="20" name="Rectangle 19">
              <a:extLst>
                <a:ext uri="{FF2B5EF4-FFF2-40B4-BE49-F238E27FC236}">
                  <a16:creationId xmlns:a16="http://schemas.microsoft.com/office/drawing/2014/main" id="{2A181DDE-721E-405D-A237-F362926C0E54}"/>
                </a:ext>
              </a:extLst>
            </p:cNvPr>
            <p:cNvSpPr/>
            <p:nvPr/>
          </p:nvSpPr>
          <p:spPr>
            <a:xfrm>
              <a:off x="4441826" y="3776822"/>
              <a:ext cx="4244974" cy="871378"/>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DDI of HIE modules benefiting MassHealth (MH)</a:t>
              </a:r>
            </a:p>
            <a:p>
              <a:pPr marL="285750" indent="-285750">
                <a:buFont typeface="Arial" panose="020B0604020202020204" pitchFamily="34" charset="0"/>
                <a:buChar char="•"/>
              </a:pPr>
              <a:r>
                <a:rPr lang="en-US" dirty="0">
                  <a:solidFill>
                    <a:schemeClr val="tx1"/>
                  </a:solidFill>
                </a:rPr>
                <a:t>Ops of HIE modules benefiting MH</a:t>
              </a:r>
            </a:p>
          </p:txBody>
        </p:sp>
      </p:grpSp>
      <p:grpSp>
        <p:nvGrpSpPr>
          <p:cNvPr id="11" name="Group 10">
            <a:extLst>
              <a:ext uri="{FF2B5EF4-FFF2-40B4-BE49-F238E27FC236}">
                <a16:creationId xmlns:a16="http://schemas.microsoft.com/office/drawing/2014/main" id="{99CD44BC-268E-4888-8353-4EDB871D6579}"/>
              </a:ext>
            </a:extLst>
          </p:cNvPr>
          <p:cNvGrpSpPr/>
          <p:nvPr/>
        </p:nvGrpSpPr>
        <p:grpSpPr>
          <a:xfrm>
            <a:off x="457200" y="4691222"/>
            <a:ext cx="8229600" cy="871378"/>
            <a:chOff x="457200" y="4691222"/>
            <a:chExt cx="8229600" cy="871378"/>
          </a:xfrm>
        </p:grpSpPr>
        <p:sp>
          <p:nvSpPr>
            <p:cNvPr id="22" name="Rectangle 21">
              <a:extLst>
                <a:ext uri="{FF2B5EF4-FFF2-40B4-BE49-F238E27FC236}">
                  <a16:creationId xmlns:a16="http://schemas.microsoft.com/office/drawing/2014/main" id="{8AC97301-48B8-4565-8917-2E602826672E}"/>
                </a:ext>
              </a:extLst>
            </p:cNvPr>
            <p:cNvSpPr/>
            <p:nvPr/>
          </p:nvSpPr>
          <p:spPr>
            <a:xfrm>
              <a:off x="457200" y="4691222"/>
              <a:ext cx="2057400" cy="871378"/>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Medicaid General Administration (GA)*</a:t>
              </a:r>
            </a:p>
          </p:txBody>
        </p:sp>
        <p:sp>
          <p:nvSpPr>
            <p:cNvPr id="23" name="Rectangle 22">
              <a:extLst>
                <a:ext uri="{FF2B5EF4-FFF2-40B4-BE49-F238E27FC236}">
                  <a16:creationId xmlns:a16="http://schemas.microsoft.com/office/drawing/2014/main" id="{82BA2FFB-CB53-44D4-8D5F-864DCBE23613}"/>
                </a:ext>
              </a:extLst>
            </p:cNvPr>
            <p:cNvSpPr/>
            <p:nvPr/>
          </p:nvSpPr>
          <p:spPr>
            <a:xfrm>
              <a:off x="2590801" y="4691222"/>
              <a:ext cx="1752600" cy="871378"/>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50%</a:t>
              </a:r>
            </a:p>
          </p:txBody>
        </p:sp>
        <p:sp>
          <p:nvSpPr>
            <p:cNvPr id="25" name="Rectangle 24">
              <a:extLst>
                <a:ext uri="{FF2B5EF4-FFF2-40B4-BE49-F238E27FC236}">
                  <a16:creationId xmlns:a16="http://schemas.microsoft.com/office/drawing/2014/main" id="{8E772BFA-BB56-49B7-BA3B-D7C62ED54A9B}"/>
                </a:ext>
              </a:extLst>
            </p:cNvPr>
            <p:cNvSpPr/>
            <p:nvPr/>
          </p:nvSpPr>
          <p:spPr>
            <a:xfrm>
              <a:off x="4441826" y="4691222"/>
              <a:ext cx="4244974" cy="871378"/>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General operations of MH</a:t>
              </a:r>
              <a:r>
                <a:rPr lang="en-US" dirty="0">
                  <a:solidFill>
                    <a:srgbClr val="FF0000"/>
                  </a:solidFill>
                </a:rPr>
                <a:t> </a:t>
              </a:r>
              <a:r>
                <a:rPr lang="en-US" dirty="0">
                  <a:solidFill>
                    <a:schemeClr val="tx1"/>
                  </a:solidFill>
                </a:rPr>
                <a:t>and HIE modules</a:t>
              </a:r>
            </a:p>
          </p:txBody>
        </p:sp>
      </p:grpSp>
      <p:sp>
        <p:nvSpPr>
          <p:cNvPr id="32" name="Rectangle 31">
            <a:extLst>
              <a:ext uri="{FF2B5EF4-FFF2-40B4-BE49-F238E27FC236}">
                <a16:creationId xmlns:a16="http://schemas.microsoft.com/office/drawing/2014/main" id="{3EA73F97-1E98-47F2-A4AD-3AA41CBEE5CE}"/>
              </a:ext>
            </a:extLst>
          </p:cNvPr>
          <p:cNvSpPr/>
          <p:nvPr/>
        </p:nvSpPr>
        <p:spPr>
          <a:xfrm>
            <a:off x="457200" y="6494462"/>
            <a:ext cx="8229599" cy="2873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Notes: DDI: Design, Development, and Implementation, Ops: Formerly known as Operations and Maintenance</a:t>
            </a:r>
          </a:p>
        </p:txBody>
      </p:sp>
      <p:sp>
        <p:nvSpPr>
          <p:cNvPr id="34" name="Rectangle 33">
            <a:extLst>
              <a:ext uri="{FF2B5EF4-FFF2-40B4-BE49-F238E27FC236}">
                <a16:creationId xmlns:a16="http://schemas.microsoft.com/office/drawing/2014/main" id="{44DCF57D-1F67-448B-BCFF-036269F224B5}"/>
              </a:ext>
            </a:extLst>
          </p:cNvPr>
          <p:cNvSpPr/>
          <p:nvPr/>
        </p:nvSpPr>
        <p:spPr>
          <a:xfrm>
            <a:off x="457200" y="5964790"/>
            <a:ext cx="8229599" cy="4323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*Cost allocation: States must allocate matching percentage based on Medicaid provider and non-Medicaid provider HIE usage</a:t>
            </a:r>
          </a:p>
        </p:txBody>
      </p:sp>
      <p:sp>
        <p:nvSpPr>
          <p:cNvPr id="4" name="Rectangle 3">
            <a:extLst>
              <a:ext uri="{FF2B5EF4-FFF2-40B4-BE49-F238E27FC236}">
                <a16:creationId xmlns:a16="http://schemas.microsoft.com/office/drawing/2014/main" id="{9BEBC205-A926-4BA7-AD95-502AA9EFD7D6}"/>
              </a:ext>
            </a:extLst>
          </p:cNvPr>
          <p:cNvSpPr/>
          <p:nvPr/>
        </p:nvSpPr>
        <p:spPr>
          <a:xfrm>
            <a:off x="457200" y="1299058"/>
            <a:ext cx="8229599" cy="529742"/>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HIway budget is a combination of many funding sources including federal programs</a:t>
            </a:r>
          </a:p>
        </p:txBody>
      </p:sp>
    </p:spTree>
    <p:extLst>
      <p:ext uri="{BB962C8B-B14F-4D97-AF65-F5344CB8AC3E}">
        <p14:creationId xmlns:p14="http://schemas.microsoft.com/office/powerpoint/2010/main" val="1215778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47D5A4-9D0E-4182-BB48-144C264F599D}"/>
              </a:ext>
            </a:extLst>
          </p:cNvPr>
          <p:cNvSpPr>
            <a:spLocks noGrp="1"/>
          </p:cNvSpPr>
          <p:nvPr>
            <p:ph type="sldNum" sz="quarter" idx="11"/>
          </p:nvPr>
        </p:nvSpPr>
        <p:spPr>
          <a:xfrm>
            <a:off x="8458200" y="6553200"/>
            <a:ext cx="685800" cy="287338"/>
          </a:xfrm>
        </p:spPr>
        <p:txBody>
          <a:bodyPr/>
          <a:lstStyle/>
          <a:p>
            <a:pPr>
              <a:defRPr/>
            </a:pPr>
            <a:fld id="{949C2E20-F250-44B9-B926-B8B94A013B34}" type="slidenum">
              <a:rPr lang="en-US" smtClean="0"/>
              <a:pPr>
                <a:defRPr/>
              </a:pPr>
              <a:t>31</a:t>
            </a:fld>
            <a:endParaRPr lang="en-US" dirty="0"/>
          </a:p>
        </p:txBody>
      </p:sp>
      <p:sp>
        <p:nvSpPr>
          <p:cNvPr id="3" name="Title 2">
            <a:extLst>
              <a:ext uri="{FF2B5EF4-FFF2-40B4-BE49-F238E27FC236}">
                <a16:creationId xmlns:a16="http://schemas.microsoft.com/office/drawing/2014/main" id="{A2472285-2D95-4A14-96A7-65022AD32750}"/>
              </a:ext>
            </a:extLst>
          </p:cNvPr>
          <p:cNvSpPr>
            <a:spLocks noGrp="1"/>
          </p:cNvSpPr>
          <p:nvPr>
            <p:ph type="title"/>
          </p:nvPr>
        </p:nvSpPr>
        <p:spPr>
          <a:xfrm>
            <a:off x="836137" y="133557"/>
            <a:ext cx="6098066" cy="565150"/>
          </a:xfrm>
        </p:spPr>
        <p:txBody>
          <a:bodyPr/>
          <a:lstStyle/>
          <a:p>
            <a:r>
              <a:rPr lang="en-US" dirty="0"/>
              <a:t>HIway budget: Federal funding overview</a:t>
            </a:r>
          </a:p>
        </p:txBody>
      </p:sp>
      <p:sp>
        <p:nvSpPr>
          <p:cNvPr id="4" name="Rectangle 3">
            <a:extLst>
              <a:ext uri="{FF2B5EF4-FFF2-40B4-BE49-F238E27FC236}">
                <a16:creationId xmlns:a16="http://schemas.microsoft.com/office/drawing/2014/main" id="{9745D215-A5CA-4CE9-9336-1E5A2883E163}"/>
              </a:ext>
            </a:extLst>
          </p:cNvPr>
          <p:cNvSpPr/>
          <p:nvPr/>
        </p:nvSpPr>
        <p:spPr>
          <a:xfrm>
            <a:off x="457200" y="1266721"/>
            <a:ext cx="8229600" cy="99060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HITECH and MES programs provide federal funding for specific HIE activities that support the policy goals of each respective program</a:t>
            </a:r>
          </a:p>
        </p:txBody>
      </p:sp>
      <p:grpSp>
        <p:nvGrpSpPr>
          <p:cNvPr id="12" name="Group 11">
            <a:extLst>
              <a:ext uri="{FF2B5EF4-FFF2-40B4-BE49-F238E27FC236}">
                <a16:creationId xmlns:a16="http://schemas.microsoft.com/office/drawing/2014/main" id="{1F88D65B-40AD-4E77-BBE6-798C3938A98A}"/>
              </a:ext>
            </a:extLst>
          </p:cNvPr>
          <p:cNvGrpSpPr/>
          <p:nvPr/>
        </p:nvGrpSpPr>
        <p:grpSpPr>
          <a:xfrm>
            <a:off x="457200" y="2362200"/>
            <a:ext cx="3886200" cy="3810000"/>
            <a:chOff x="457200" y="2286000"/>
            <a:chExt cx="3886200" cy="3810000"/>
          </a:xfrm>
        </p:grpSpPr>
        <p:sp>
          <p:nvSpPr>
            <p:cNvPr id="5" name="Rectangle 4">
              <a:extLst>
                <a:ext uri="{FF2B5EF4-FFF2-40B4-BE49-F238E27FC236}">
                  <a16:creationId xmlns:a16="http://schemas.microsoft.com/office/drawing/2014/main" id="{33784CB4-9D73-4014-90C3-0DAFE86B3680}"/>
                </a:ext>
              </a:extLst>
            </p:cNvPr>
            <p:cNvSpPr/>
            <p:nvPr/>
          </p:nvSpPr>
          <p:spPr>
            <a:xfrm>
              <a:off x="457200" y="2286000"/>
              <a:ext cx="3886200" cy="7620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HITECH</a:t>
              </a:r>
            </a:p>
          </p:txBody>
        </p:sp>
        <p:sp>
          <p:nvSpPr>
            <p:cNvPr id="7" name="Rectangle 6">
              <a:extLst>
                <a:ext uri="{FF2B5EF4-FFF2-40B4-BE49-F238E27FC236}">
                  <a16:creationId xmlns:a16="http://schemas.microsoft.com/office/drawing/2014/main" id="{F5058E19-1D2B-4389-8804-0AA0CE311E27}"/>
                </a:ext>
              </a:extLst>
            </p:cNvPr>
            <p:cNvSpPr/>
            <p:nvPr/>
          </p:nvSpPr>
          <p:spPr>
            <a:xfrm>
              <a:off x="457200" y="3048000"/>
              <a:ext cx="3886200" cy="2286000"/>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dirty="0">
                  <a:solidFill>
                    <a:schemeClr val="tx1"/>
                  </a:solidFill>
                </a:rPr>
                <a:t>Authorization: ARRA (2009 stimulus package)</a:t>
              </a:r>
            </a:p>
            <a:p>
              <a:pPr marL="285750" indent="-285750">
                <a:buFont typeface="Arial" panose="020B0604020202020204" pitchFamily="34" charset="0"/>
                <a:buChar char="•"/>
              </a:pPr>
              <a:r>
                <a:rPr lang="en-US" dirty="0">
                  <a:solidFill>
                    <a:schemeClr val="tx1"/>
                  </a:solidFill>
                </a:rPr>
                <a:t>Initial implementation of HIT and development of HIE</a:t>
              </a:r>
            </a:p>
            <a:p>
              <a:pPr marL="285750" indent="-285750">
                <a:buFont typeface="Arial" panose="020B0604020202020204" pitchFamily="34" charset="0"/>
                <a:buChar char="•"/>
              </a:pPr>
              <a:r>
                <a:rPr lang="en-US" dirty="0">
                  <a:solidFill>
                    <a:schemeClr val="tx1"/>
                  </a:solidFill>
                </a:rPr>
                <a:t>Pays for DDI for HIE that supports Meaningful Use</a:t>
              </a:r>
            </a:p>
            <a:p>
              <a:pPr marL="285750" indent="-285750">
                <a:buFont typeface="Arial" panose="020B0604020202020204" pitchFamily="34" charset="0"/>
                <a:buChar char="•"/>
              </a:pPr>
              <a:r>
                <a:rPr lang="en-US" dirty="0">
                  <a:solidFill>
                    <a:schemeClr val="tx1"/>
                  </a:solidFill>
                </a:rPr>
                <a:t>No payment for HIE operations</a:t>
              </a: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endParaRPr lang="en-US" dirty="0">
                <a:solidFill>
                  <a:schemeClr val="tx1"/>
                </a:solidFill>
              </a:endParaRPr>
            </a:p>
          </p:txBody>
        </p:sp>
        <p:sp>
          <p:nvSpPr>
            <p:cNvPr id="9" name="Rectangle 8">
              <a:extLst>
                <a:ext uri="{FF2B5EF4-FFF2-40B4-BE49-F238E27FC236}">
                  <a16:creationId xmlns:a16="http://schemas.microsoft.com/office/drawing/2014/main" id="{63F1DE92-9872-4F60-A40A-4E97663E2D35}"/>
                </a:ext>
              </a:extLst>
            </p:cNvPr>
            <p:cNvSpPr/>
            <p:nvPr/>
          </p:nvSpPr>
          <p:spPr>
            <a:xfrm>
              <a:off x="457200" y="5334000"/>
              <a:ext cx="3886200" cy="762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bg1"/>
                  </a:solidFill>
                </a:rPr>
                <a:t>Statutory end date 9/31/2021*</a:t>
              </a:r>
            </a:p>
          </p:txBody>
        </p:sp>
      </p:grpSp>
      <p:grpSp>
        <p:nvGrpSpPr>
          <p:cNvPr id="13" name="Group 12">
            <a:extLst>
              <a:ext uri="{FF2B5EF4-FFF2-40B4-BE49-F238E27FC236}">
                <a16:creationId xmlns:a16="http://schemas.microsoft.com/office/drawing/2014/main" id="{CFD3B129-5D72-49BE-8F52-B5CC006D88E4}"/>
              </a:ext>
            </a:extLst>
          </p:cNvPr>
          <p:cNvGrpSpPr/>
          <p:nvPr/>
        </p:nvGrpSpPr>
        <p:grpSpPr>
          <a:xfrm>
            <a:off x="4800600" y="2362200"/>
            <a:ext cx="3886202" cy="3810000"/>
            <a:chOff x="4800600" y="2286000"/>
            <a:chExt cx="3886202" cy="3810000"/>
          </a:xfrm>
        </p:grpSpPr>
        <p:sp>
          <p:nvSpPr>
            <p:cNvPr id="8" name="Rectangle 7">
              <a:extLst>
                <a:ext uri="{FF2B5EF4-FFF2-40B4-BE49-F238E27FC236}">
                  <a16:creationId xmlns:a16="http://schemas.microsoft.com/office/drawing/2014/main" id="{78C5F8A6-CFF7-4205-99CC-F404CBB2F10A}"/>
                </a:ext>
              </a:extLst>
            </p:cNvPr>
            <p:cNvSpPr/>
            <p:nvPr/>
          </p:nvSpPr>
          <p:spPr>
            <a:xfrm>
              <a:off x="4800600" y="3048000"/>
              <a:ext cx="3886200" cy="2286000"/>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dirty="0">
                  <a:solidFill>
                    <a:schemeClr val="tx1"/>
                  </a:solidFill>
                </a:rPr>
                <a:t>Authorization: Medicaid inclusive of MITA and 1115 waivers</a:t>
              </a:r>
            </a:p>
            <a:p>
              <a:pPr marL="285750" indent="-285750">
                <a:buFont typeface="Arial" panose="020B0604020202020204" pitchFamily="34" charset="0"/>
                <a:buChar char="•"/>
              </a:pPr>
              <a:r>
                <a:rPr lang="en-US" dirty="0">
                  <a:solidFill>
                    <a:schemeClr val="tx1"/>
                  </a:solidFill>
                </a:rPr>
                <a:t>IT system made up of modules that benefits Medicaid</a:t>
              </a:r>
            </a:p>
            <a:p>
              <a:pPr marL="285750" indent="-285750">
                <a:buFont typeface="Arial" panose="020B0604020202020204" pitchFamily="34" charset="0"/>
                <a:buChar char="•"/>
              </a:pPr>
              <a:r>
                <a:rPr lang="en-US" dirty="0">
                  <a:solidFill>
                    <a:schemeClr val="tx1"/>
                  </a:solidFill>
                </a:rPr>
                <a:t>Pays for DDI of HIE modules for MES</a:t>
              </a: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r>
                <a:rPr lang="en-US" dirty="0">
                  <a:solidFill>
                    <a:schemeClr val="tx1"/>
                  </a:solidFill>
                </a:rPr>
                <a:t>Pays enhanced rate for Operations of HIE modules for MES</a:t>
              </a:r>
            </a:p>
          </p:txBody>
        </p:sp>
        <p:sp>
          <p:nvSpPr>
            <p:cNvPr id="6" name="Rectangle 5">
              <a:extLst>
                <a:ext uri="{FF2B5EF4-FFF2-40B4-BE49-F238E27FC236}">
                  <a16:creationId xmlns:a16="http://schemas.microsoft.com/office/drawing/2014/main" id="{C2F8B641-7145-4CA0-8303-920131253C9B}"/>
                </a:ext>
              </a:extLst>
            </p:cNvPr>
            <p:cNvSpPr/>
            <p:nvPr/>
          </p:nvSpPr>
          <p:spPr>
            <a:xfrm>
              <a:off x="4800602" y="2286000"/>
              <a:ext cx="3886200" cy="7620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MES</a:t>
              </a:r>
            </a:p>
          </p:txBody>
        </p:sp>
        <p:sp>
          <p:nvSpPr>
            <p:cNvPr id="10" name="Rectangle 9">
              <a:extLst>
                <a:ext uri="{FF2B5EF4-FFF2-40B4-BE49-F238E27FC236}">
                  <a16:creationId xmlns:a16="http://schemas.microsoft.com/office/drawing/2014/main" id="{18AA414C-DF5B-463F-B5C0-FA420370B035}"/>
                </a:ext>
              </a:extLst>
            </p:cNvPr>
            <p:cNvSpPr/>
            <p:nvPr/>
          </p:nvSpPr>
          <p:spPr>
            <a:xfrm>
              <a:off x="4800600" y="5334000"/>
              <a:ext cx="3886200" cy="762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bg1"/>
                  </a:solidFill>
                </a:rPr>
                <a:t>No specific end date</a:t>
              </a:r>
            </a:p>
          </p:txBody>
        </p:sp>
      </p:grpSp>
      <p:sp>
        <p:nvSpPr>
          <p:cNvPr id="14" name="TextBox 13"/>
          <p:cNvSpPr txBox="1"/>
          <p:nvPr/>
        </p:nvSpPr>
        <p:spPr>
          <a:xfrm>
            <a:off x="457200" y="6248400"/>
            <a:ext cx="8229600" cy="338554"/>
          </a:xfrm>
          <a:prstGeom prst="rect">
            <a:avLst/>
          </a:prstGeom>
          <a:noFill/>
        </p:spPr>
        <p:txBody>
          <a:bodyPr wrap="square" rtlCol="0">
            <a:spAutoFit/>
          </a:bodyPr>
          <a:lstStyle/>
          <a:p>
            <a:r>
              <a:rPr lang="en-US" sz="1600" dirty="0"/>
              <a:t>*End Date extensions for last MU payments, audits and final SMHP/Landscape scan into FFY22</a:t>
            </a:r>
          </a:p>
        </p:txBody>
      </p:sp>
    </p:spTree>
    <p:extLst>
      <p:ext uri="{BB962C8B-B14F-4D97-AF65-F5344CB8AC3E}">
        <p14:creationId xmlns:p14="http://schemas.microsoft.com/office/powerpoint/2010/main" val="3092317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1ED8339-B862-49B8-8115-283C5AED9B08}"/>
              </a:ext>
            </a:extLst>
          </p:cNvPr>
          <p:cNvSpPr>
            <a:spLocks noGrp="1"/>
          </p:cNvSpPr>
          <p:nvPr>
            <p:ph type="sldNum" sz="quarter" idx="11"/>
          </p:nvPr>
        </p:nvSpPr>
        <p:spPr/>
        <p:txBody>
          <a:bodyPr/>
          <a:lstStyle/>
          <a:p>
            <a:pPr>
              <a:defRPr/>
            </a:pPr>
            <a:fld id="{C368D18A-47D3-417B-8049-0A96DF46771A}" type="slidenum">
              <a:rPr lang="en-US" smtClean="0"/>
              <a:pPr>
                <a:defRPr/>
              </a:pPr>
              <a:t>32</a:t>
            </a:fld>
            <a:endParaRPr lang="en-US" dirty="0"/>
          </a:p>
        </p:txBody>
      </p:sp>
      <p:sp>
        <p:nvSpPr>
          <p:cNvPr id="2" name="Title 1">
            <a:extLst>
              <a:ext uri="{FF2B5EF4-FFF2-40B4-BE49-F238E27FC236}">
                <a16:creationId xmlns:a16="http://schemas.microsoft.com/office/drawing/2014/main" id="{5D2B9D58-CF1C-4F4A-A72B-9E1E1E209826}"/>
              </a:ext>
            </a:extLst>
          </p:cNvPr>
          <p:cNvSpPr>
            <a:spLocks noGrp="1"/>
          </p:cNvSpPr>
          <p:nvPr>
            <p:ph type="title"/>
          </p:nvPr>
        </p:nvSpPr>
        <p:spPr/>
        <p:txBody>
          <a:bodyPr/>
          <a:lstStyle/>
          <a:p>
            <a:r>
              <a:rPr lang="en-US" dirty="0"/>
              <a:t>HIway budget: State Fiscal Year (SFY) 2018 - 2020</a:t>
            </a:r>
          </a:p>
        </p:txBody>
      </p:sp>
      <p:graphicFrame>
        <p:nvGraphicFramePr>
          <p:cNvPr id="4" name="Table 4">
            <a:extLst>
              <a:ext uri="{FF2B5EF4-FFF2-40B4-BE49-F238E27FC236}">
                <a16:creationId xmlns:a16="http://schemas.microsoft.com/office/drawing/2014/main" id="{10D603EE-4C8E-4BAC-8386-903CF83334E7}"/>
              </a:ext>
            </a:extLst>
          </p:cNvPr>
          <p:cNvGraphicFramePr>
            <a:graphicFrameLocks noGrp="1"/>
          </p:cNvGraphicFramePr>
          <p:nvPr>
            <p:extLst>
              <p:ext uri="{D42A27DB-BD31-4B8C-83A1-F6EECF244321}">
                <p14:modId xmlns:p14="http://schemas.microsoft.com/office/powerpoint/2010/main" val="3544051435"/>
              </p:ext>
            </p:extLst>
          </p:nvPr>
        </p:nvGraphicFramePr>
        <p:xfrm>
          <a:off x="457198" y="1785224"/>
          <a:ext cx="8229600" cy="4348480"/>
        </p:xfrm>
        <a:graphic>
          <a:graphicData uri="http://schemas.openxmlformats.org/drawingml/2006/table">
            <a:tbl>
              <a:tblPr firstRow="1" bandRow="1">
                <a:tableStyleId>{5C22544A-7EE6-4342-B048-85BDC9FD1C3A}</a:tableStyleId>
              </a:tblPr>
              <a:tblGrid>
                <a:gridCol w="2731518">
                  <a:extLst>
                    <a:ext uri="{9D8B030D-6E8A-4147-A177-3AD203B41FA5}">
                      <a16:colId xmlns:a16="http://schemas.microsoft.com/office/drawing/2014/main" val="3448390468"/>
                    </a:ext>
                  </a:extLst>
                </a:gridCol>
                <a:gridCol w="1832694">
                  <a:extLst>
                    <a:ext uri="{9D8B030D-6E8A-4147-A177-3AD203B41FA5}">
                      <a16:colId xmlns:a16="http://schemas.microsoft.com/office/drawing/2014/main" val="1232342934"/>
                    </a:ext>
                  </a:extLst>
                </a:gridCol>
                <a:gridCol w="1832694">
                  <a:extLst>
                    <a:ext uri="{9D8B030D-6E8A-4147-A177-3AD203B41FA5}">
                      <a16:colId xmlns:a16="http://schemas.microsoft.com/office/drawing/2014/main" val="1627825210"/>
                    </a:ext>
                  </a:extLst>
                </a:gridCol>
                <a:gridCol w="1832694">
                  <a:extLst>
                    <a:ext uri="{9D8B030D-6E8A-4147-A177-3AD203B41FA5}">
                      <a16:colId xmlns:a16="http://schemas.microsoft.com/office/drawing/2014/main" val="3394786741"/>
                    </a:ext>
                  </a:extLst>
                </a:gridCol>
              </a:tblGrid>
              <a:tr h="370840">
                <a:tc>
                  <a:txBody>
                    <a:bodyPr/>
                    <a:lstStyle/>
                    <a:p>
                      <a:pPr algn="ctr"/>
                      <a:r>
                        <a:rPr lang="en-US" sz="1800" dirty="0"/>
                        <a:t>Spending Category</a:t>
                      </a:r>
                    </a:p>
                  </a:txBody>
                  <a:tcPr anchor="ctr"/>
                </a:tc>
                <a:tc>
                  <a:txBody>
                    <a:bodyPr/>
                    <a:lstStyle/>
                    <a:p>
                      <a:pPr algn="ctr"/>
                      <a:r>
                        <a:rPr lang="en-US" sz="1800" dirty="0"/>
                        <a:t>SFY</a:t>
                      </a:r>
                    </a:p>
                    <a:p>
                      <a:pPr algn="ctr"/>
                      <a:r>
                        <a:rPr lang="en-US" sz="1800" dirty="0"/>
                        <a:t>2018</a:t>
                      </a:r>
                    </a:p>
                  </a:txBody>
                  <a:tcPr anchor="ctr"/>
                </a:tc>
                <a:tc>
                  <a:txBody>
                    <a:bodyPr/>
                    <a:lstStyle/>
                    <a:p>
                      <a:pPr algn="ctr"/>
                      <a:r>
                        <a:rPr lang="en-US" sz="1800" dirty="0"/>
                        <a:t>SFY </a:t>
                      </a:r>
                    </a:p>
                    <a:p>
                      <a:pPr algn="ctr"/>
                      <a:r>
                        <a:rPr lang="en-US" sz="1800" dirty="0"/>
                        <a:t>2019</a:t>
                      </a:r>
                    </a:p>
                  </a:txBody>
                  <a:tcPr anchor="ctr"/>
                </a:tc>
                <a:tc>
                  <a:txBody>
                    <a:bodyPr/>
                    <a:lstStyle/>
                    <a:p>
                      <a:pPr algn="ctr"/>
                      <a:r>
                        <a:rPr lang="en-US" sz="1800" dirty="0"/>
                        <a:t>SFY </a:t>
                      </a:r>
                    </a:p>
                    <a:p>
                      <a:pPr algn="ctr"/>
                      <a:r>
                        <a:rPr lang="en-US" sz="1800" dirty="0"/>
                        <a:t>2020 (Est.)</a:t>
                      </a:r>
                    </a:p>
                  </a:txBody>
                  <a:tcPr anchor="ctr"/>
                </a:tc>
                <a:extLst>
                  <a:ext uri="{0D108BD9-81ED-4DB2-BD59-A6C34878D82A}">
                    <a16:rowId xmlns:a16="http://schemas.microsoft.com/office/drawing/2014/main" val="2944846715"/>
                  </a:ext>
                </a:extLst>
              </a:tr>
              <a:tr h="370840">
                <a:tc>
                  <a:txBody>
                    <a:bodyPr/>
                    <a:lstStyle/>
                    <a:p>
                      <a:r>
                        <a:rPr lang="en-US" sz="1600" b="1" dirty="0">
                          <a:latin typeface="+mn-lt"/>
                        </a:rPr>
                        <a:t>Meaningful Use</a:t>
                      </a:r>
                    </a:p>
                  </a:txBody>
                  <a:tcPr/>
                </a:tc>
                <a:tc>
                  <a:txBody>
                    <a:bodyPr/>
                    <a:lstStyle/>
                    <a:p>
                      <a:pPr algn="ctr" rtl="0" fontAlgn="ctr"/>
                      <a:r>
                        <a:rPr lang="en-US" sz="1600" b="1" i="0" u="none" strike="noStrike" dirty="0">
                          <a:solidFill>
                            <a:srgbClr val="000000"/>
                          </a:solidFill>
                          <a:effectLst/>
                          <a:latin typeface="+mn-lt"/>
                        </a:rPr>
                        <a:t>$3.3 M</a:t>
                      </a:r>
                    </a:p>
                  </a:txBody>
                  <a:tcPr marL="6350" marR="6350" marT="6350" marB="0" anchor="ctr"/>
                </a:tc>
                <a:tc>
                  <a:txBody>
                    <a:bodyPr/>
                    <a:lstStyle/>
                    <a:p>
                      <a:pPr algn="ctr" rtl="0" fontAlgn="ctr"/>
                      <a:r>
                        <a:rPr lang="en-US" sz="1600" b="1" i="0" u="none" strike="noStrike" dirty="0">
                          <a:solidFill>
                            <a:srgbClr val="000000"/>
                          </a:solidFill>
                          <a:effectLst/>
                          <a:latin typeface="+mn-lt"/>
                        </a:rPr>
                        <a:t>$2.8 M</a:t>
                      </a:r>
                    </a:p>
                  </a:txBody>
                  <a:tcPr marL="6350" marR="6350" marT="6350" marB="0" anchor="ctr"/>
                </a:tc>
                <a:tc>
                  <a:txBody>
                    <a:bodyPr/>
                    <a:lstStyle/>
                    <a:p>
                      <a:pPr algn="ctr" rtl="0" fontAlgn="ctr"/>
                      <a:r>
                        <a:rPr lang="en-US" sz="1600" b="1" i="0" u="none" strike="noStrike" dirty="0">
                          <a:solidFill>
                            <a:srgbClr val="000000"/>
                          </a:solidFill>
                          <a:effectLst/>
                          <a:latin typeface="+mn-lt"/>
                        </a:rPr>
                        <a:t>$3.1 M</a:t>
                      </a:r>
                    </a:p>
                  </a:txBody>
                  <a:tcPr marL="6350" marR="6350" marT="6350" marB="0" anchor="ctr"/>
                </a:tc>
                <a:extLst>
                  <a:ext uri="{0D108BD9-81ED-4DB2-BD59-A6C34878D82A}">
                    <a16:rowId xmlns:a16="http://schemas.microsoft.com/office/drawing/2014/main" val="2412007184"/>
                  </a:ext>
                </a:extLst>
              </a:tr>
              <a:tr h="370840">
                <a:tc>
                  <a:txBody>
                    <a:bodyPr/>
                    <a:lstStyle/>
                    <a:p>
                      <a:pPr marL="0" marR="0" lvl="0" indent="0" algn="l" defTabSz="914109" rtl="0" eaLnBrk="1" fontAlgn="auto" latinLnBrk="0" hangingPunct="1">
                        <a:lnSpc>
                          <a:spcPct val="100000"/>
                        </a:lnSpc>
                        <a:spcBef>
                          <a:spcPts val="0"/>
                        </a:spcBef>
                        <a:spcAft>
                          <a:spcPts val="0"/>
                        </a:spcAft>
                        <a:buClrTx/>
                        <a:buSzTx/>
                        <a:buFontTx/>
                        <a:buNone/>
                        <a:tabLst/>
                        <a:defRPr/>
                      </a:pPr>
                      <a:r>
                        <a:rPr lang="en-US" sz="1600" dirty="0">
                          <a:latin typeface="+mn-lt"/>
                        </a:rPr>
                        <a:t>- Federal match</a:t>
                      </a:r>
                    </a:p>
                  </a:txBody>
                  <a:tcPr/>
                </a:tc>
                <a:tc>
                  <a:txBody>
                    <a:bodyPr/>
                    <a:lstStyle/>
                    <a:p>
                      <a:pPr algn="ctr" rtl="0" fontAlgn="ctr"/>
                      <a:r>
                        <a:rPr lang="en-US" sz="1600" b="0" i="0" u="none" strike="noStrike" dirty="0">
                          <a:solidFill>
                            <a:srgbClr val="000000"/>
                          </a:solidFill>
                          <a:effectLst/>
                          <a:latin typeface="+mn-lt"/>
                        </a:rPr>
                        <a:t>HITECH</a:t>
                      </a:r>
                    </a:p>
                  </a:txBody>
                  <a:tcPr marL="6350" marR="6350" marT="6350" marB="0" anchor="ctr"/>
                </a:tc>
                <a:tc>
                  <a:txBody>
                    <a:bodyPr/>
                    <a:lstStyle/>
                    <a:p>
                      <a:pPr algn="ctr" rtl="0" fontAlgn="ctr"/>
                      <a:r>
                        <a:rPr lang="en-US" sz="1600" b="0" i="0" u="none" strike="noStrike" dirty="0">
                          <a:solidFill>
                            <a:srgbClr val="000000"/>
                          </a:solidFill>
                          <a:effectLst/>
                          <a:latin typeface="+mn-lt"/>
                        </a:rPr>
                        <a:t>HITECH</a:t>
                      </a:r>
                    </a:p>
                  </a:txBody>
                  <a:tcPr marL="6350" marR="6350" marT="6350" marB="0" anchor="ctr"/>
                </a:tc>
                <a:tc>
                  <a:txBody>
                    <a:bodyPr/>
                    <a:lstStyle/>
                    <a:p>
                      <a:pPr algn="ctr" rtl="0" fontAlgn="ctr"/>
                      <a:r>
                        <a:rPr lang="en-US" sz="1600" b="0" i="0" u="none" strike="noStrike" dirty="0">
                          <a:solidFill>
                            <a:srgbClr val="000000"/>
                          </a:solidFill>
                          <a:effectLst/>
                          <a:latin typeface="+mn-lt"/>
                        </a:rPr>
                        <a:t>HITECH</a:t>
                      </a:r>
                    </a:p>
                  </a:txBody>
                  <a:tcPr marL="6350" marR="6350" marT="6350" marB="0" anchor="ctr"/>
                </a:tc>
                <a:extLst>
                  <a:ext uri="{0D108BD9-81ED-4DB2-BD59-A6C34878D82A}">
                    <a16:rowId xmlns:a16="http://schemas.microsoft.com/office/drawing/2014/main" val="3337156346"/>
                  </a:ext>
                </a:extLst>
              </a:tr>
              <a:tr h="370840">
                <a:tc>
                  <a:txBody>
                    <a:bodyPr/>
                    <a:lstStyle/>
                    <a:p>
                      <a:r>
                        <a:rPr lang="en-US" sz="1600" b="1" dirty="0">
                          <a:latin typeface="+mn-lt"/>
                        </a:rPr>
                        <a:t>HIway development</a:t>
                      </a:r>
                    </a:p>
                  </a:txBody>
                  <a:tcPr/>
                </a:tc>
                <a:tc>
                  <a:txBody>
                    <a:bodyPr/>
                    <a:lstStyle/>
                    <a:p>
                      <a:pPr algn="ctr" rtl="0" fontAlgn="ctr"/>
                      <a:r>
                        <a:rPr lang="en-US" sz="1600" b="1" i="0" u="none" strike="noStrike" dirty="0">
                          <a:solidFill>
                            <a:srgbClr val="000000"/>
                          </a:solidFill>
                          <a:effectLst/>
                          <a:latin typeface="+mn-lt"/>
                        </a:rPr>
                        <a:t>$3.8 M</a:t>
                      </a:r>
                    </a:p>
                  </a:txBody>
                  <a:tcPr marL="6350" marR="6350" marT="6350" marB="0" anchor="ctr"/>
                </a:tc>
                <a:tc>
                  <a:txBody>
                    <a:bodyPr/>
                    <a:lstStyle/>
                    <a:p>
                      <a:pPr algn="ctr" rtl="0" fontAlgn="ctr"/>
                      <a:r>
                        <a:rPr lang="en-US" sz="1600" b="1" i="0" u="none" strike="noStrike" dirty="0">
                          <a:solidFill>
                            <a:srgbClr val="000000"/>
                          </a:solidFill>
                          <a:effectLst/>
                          <a:latin typeface="+mn-lt"/>
                        </a:rPr>
                        <a:t>$5.6 M</a:t>
                      </a:r>
                    </a:p>
                  </a:txBody>
                  <a:tcPr marL="6350" marR="6350" marT="6350" marB="0" anchor="ctr"/>
                </a:tc>
                <a:tc>
                  <a:txBody>
                    <a:bodyPr/>
                    <a:lstStyle/>
                    <a:p>
                      <a:pPr algn="ctr" rtl="0" fontAlgn="ctr"/>
                      <a:r>
                        <a:rPr lang="en-US" sz="1600" b="1" i="0" u="none" strike="noStrike" dirty="0">
                          <a:solidFill>
                            <a:srgbClr val="000000"/>
                          </a:solidFill>
                          <a:effectLst/>
                          <a:latin typeface="+mn-lt"/>
                        </a:rPr>
                        <a:t>$0.7 M</a:t>
                      </a:r>
                    </a:p>
                  </a:txBody>
                  <a:tcPr marL="6350" marR="6350" marT="6350" marB="0" anchor="ctr"/>
                </a:tc>
                <a:extLst>
                  <a:ext uri="{0D108BD9-81ED-4DB2-BD59-A6C34878D82A}">
                    <a16:rowId xmlns:a16="http://schemas.microsoft.com/office/drawing/2014/main" val="2267654165"/>
                  </a:ext>
                </a:extLst>
              </a:tr>
              <a:tr h="370840">
                <a:tc>
                  <a:txBody>
                    <a:bodyPr/>
                    <a:lstStyle/>
                    <a:p>
                      <a:pPr marL="0" marR="0" lvl="0" indent="0" algn="l" defTabSz="914109" rtl="0" eaLnBrk="1" fontAlgn="auto" latinLnBrk="0" hangingPunct="1">
                        <a:lnSpc>
                          <a:spcPct val="100000"/>
                        </a:lnSpc>
                        <a:spcBef>
                          <a:spcPts val="0"/>
                        </a:spcBef>
                        <a:spcAft>
                          <a:spcPts val="0"/>
                        </a:spcAft>
                        <a:buClrTx/>
                        <a:buSzTx/>
                        <a:buFontTx/>
                        <a:buNone/>
                        <a:tabLst/>
                        <a:defRPr/>
                      </a:pPr>
                      <a:r>
                        <a:rPr lang="en-US" sz="1600" dirty="0">
                          <a:latin typeface="+mn-lt"/>
                        </a:rPr>
                        <a:t>- Federal match</a:t>
                      </a:r>
                    </a:p>
                  </a:txBody>
                  <a:tcPr/>
                </a:tc>
                <a:tc>
                  <a:txBody>
                    <a:bodyPr/>
                    <a:lstStyle/>
                    <a:p>
                      <a:pPr algn="ctr" rtl="0" fontAlgn="ctr"/>
                      <a:r>
                        <a:rPr lang="en-US" sz="1600" b="0" i="0" u="none" strike="noStrike" dirty="0">
                          <a:solidFill>
                            <a:srgbClr val="000000"/>
                          </a:solidFill>
                          <a:effectLst/>
                          <a:latin typeface="+mn-lt"/>
                        </a:rPr>
                        <a:t>HITECH &amp; MES</a:t>
                      </a:r>
                    </a:p>
                  </a:txBody>
                  <a:tcPr marL="6350" marR="6350" marT="6350" marB="0" anchor="ctr"/>
                </a:tc>
                <a:tc>
                  <a:txBody>
                    <a:bodyPr/>
                    <a:lstStyle/>
                    <a:p>
                      <a:pPr algn="ctr" rtl="0" fontAlgn="ctr"/>
                      <a:r>
                        <a:rPr lang="en-US" sz="1600" b="0" i="0" u="none" strike="noStrike" dirty="0">
                          <a:solidFill>
                            <a:srgbClr val="000000"/>
                          </a:solidFill>
                          <a:effectLst/>
                          <a:latin typeface="+mn-lt"/>
                        </a:rPr>
                        <a:t>HITECH &amp; MES</a:t>
                      </a:r>
                    </a:p>
                  </a:txBody>
                  <a:tcPr marL="6350" marR="6350" marT="6350" marB="0" anchor="ctr"/>
                </a:tc>
                <a:tc>
                  <a:txBody>
                    <a:bodyPr/>
                    <a:lstStyle/>
                    <a:p>
                      <a:pPr algn="ctr" rtl="0" fontAlgn="ctr"/>
                      <a:r>
                        <a:rPr lang="en-US" sz="1600" b="0" i="0" u="none" strike="noStrike" dirty="0">
                          <a:solidFill>
                            <a:srgbClr val="000000"/>
                          </a:solidFill>
                          <a:effectLst/>
                          <a:latin typeface="+mn-lt"/>
                        </a:rPr>
                        <a:t>HITECH &amp; MES</a:t>
                      </a:r>
                    </a:p>
                  </a:txBody>
                  <a:tcPr marL="6350" marR="6350" marT="6350" marB="0" anchor="ctr"/>
                </a:tc>
                <a:extLst>
                  <a:ext uri="{0D108BD9-81ED-4DB2-BD59-A6C34878D82A}">
                    <a16:rowId xmlns:a16="http://schemas.microsoft.com/office/drawing/2014/main" val="2291860210"/>
                  </a:ext>
                </a:extLst>
              </a:tr>
              <a:tr h="370840">
                <a:tc>
                  <a:txBody>
                    <a:bodyPr/>
                    <a:lstStyle/>
                    <a:p>
                      <a:r>
                        <a:rPr lang="en-US" sz="1600" b="1" dirty="0">
                          <a:latin typeface="+mn-lt"/>
                        </a:rPr>
                        <a:t>HIway operations</a:t>
                      </a:r>
                    </a:p>
                  </a:txBody>
                  <a:tcPr/>
                </a:tc>
                <a:tc>
                  <a:txBody>
                    <a:bodyPr/>
                    <a:lstStyle/>
                    <a:p>
                      <a:pPr algn="ctr" rtl="0" fontAlgn="ctr"/>
                      <a:r>
                        <a:rPr lang="en-US" sz="1600" b="1" i="0" u="none" strike="noStrike" dirty="0">
                          <a:solidFill>
                            <a:srgbClr val="000000"/>
                          </a:solidFill>
                          <a:effectLst/>
                          <a:latin typeface="+mn-lt"/>
                        </a:rPr>
                        <a:t>$6.0 M</a:t>
                      </a:r>
                    </a:p>
                  </a:txBody>
                  <a:tcPr marL="6350" marR="6350" marT="6350" marB="0" anchor="ctr"/>
                </a:tc>
                <a:tc>
                  <a:txBody>
                    <a:bodyPr/>
                    <a:lstStyle/>
                    <a:p>
                      <a:pPr algn="ctr" rtl="0" fontAlgn="ctr"/>
                      <a:r>
                        <a:rPr lang="en-US" sz="1600" b="1" i="0" u="none" strike="noStrike" dirty="0">
                          <a:solidFill>
                            <a:srgbClr val="000000"/>
                          </a:solidFill>
                          <a:effectLst/>
                          <a:latin typeface="+mn-lt"/>
                        </a:rPr>
                        <a:t>$4.2 M</a:t>
                      </a:r>
                    </a:p>
                  </a:txBody>
                  <a:tcPr marL="6350" marR="6350" marT="6350" marB="0" anchor="ctr"/>
                </a:tc>
                <a:tc>
                  <a:txBody>
                    <a:bodyPr/>
                    <a:lstStyle/>
                    <a:p>
                      <a:pPr algn="ctr" rtl="0" fontAlgn="ctr"/>
                      <a:r>
                        <a:rPr lang="en-US" sz="1600" b="1" i="0" u="none" strike="noStrike" dirty="0">
                          <a:solidFill>
                            <a:srgbClr val="000000"/>
                          </a:solidFill>
                          <a:effectLst/>
                          <a:latin typeface="+mn-lt"/>
                        </a:rPr>
                        <a:t>$5.4 M</a:t>
                      </a:r>
                    </a:p>
                  </a:txBody>
                  <a:tcPr marL="6350" marR="6350" marT="6350" marB="0" anchor="ctr"/>
                </a:tc>
                <a:extLst>
                  <a:ext uri="{0D108BD9-81ED-4DB2-BD59-A6C34878D82A}">
                    <a16:rowId xmlns:a16="http://schemas.microsoft.com/office/drawing/2014/main" val="1466456698"/>
                  </a:ext>
                </a:extLst>
              </a:tr>
              <a:tr h="370840">
                <a:tc>
                  <a:txBody>
                    <a:bodyPr/>
                    <a:lstStyle/>
                    <a:p>
                      <a:pPr marL="0" marR="0" lvl="0" indent="0" algn="l" defTabSz="914109" rtl="0" eaLnBrk="1" fontAlgn="auto" latinLnBrk="0" hangingPunct="1">
                        <a:lnSpc>
                          <a:spcPct val="100000"/>
                        </a:lnSpc>
                        <a:spcBef>
                          <a:spcPts val="0"/>
                        </a:spcBef>
                        <a:spcAft>
                          <a:spcPts val="0"/>
                        </a:spcAft>
                        <a:buClrTx/>
                        <a:buSzTx/>
                        <a:buFontTx/>
                        <a:buNone/>
                        <a:tabLst/>
                        <a:defRPr/>
                      </a:pPr>
                      <a:r>
                        <a:rPr lang="en-US" sz="1600" dirty="0">
                          <a:latin typeface="+mn-lt"/>
                        </a:rPr>
                        <a:t>- Federal match</a:t>
                      </a:r>
                    </a:p>
                  </a:txBody>
                  <a:tcPr/>
                </a:tc>
                <a:tc>
                  <a:txBody>
                    <a:bodyPr/>
                    <a:lstStyle/>
                    <a:p>
                      <a:pPr marL="0" marR="0" lvl="0" indent="0" algn="ctr" defTabSz="914109" rtl="0" eaLnBrk="1" fontAlgn="ctr"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n-ea"/>
                          <a:cs typeface="+mn-cs"/>
                        </a:rPr>
                        <a:t>GA</a:t>
                      </a:r>
                    </a:p>
                  </a:txBody>
                  <a:tcPr marL="6350" marR="6350" marT="6350" marB="0" anchor="ctr"/>
                </a:tc>
                <a:tc>
                  <a:txBody>
                    <a:bodyPr/>
                    <a:lstStyle/>
                    <a:p>
                      <a:pPr marL="0" marR="0" lvl="0" indent="0" algn="ctr" defTabSz="914109" rtl="0" eaLnBrk="1" fontAlgn="ctr"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n-ea"/>
                          <a:cs typeface="+mn-cs"/>
                        </a:rPr>
                        <a:t>MES</a:t>
                      </a:r>
                    </a:p>
                  </a:txBody>
                  <a:tcPr marL="6350" marR="6350" marT="6350" marB="0" anchor="ctr"/>
                </a:tc>
                <a:tc>
                  <a:txBody>
                    <a:bodyPr/>
                    <a:lstStyle/>
                    <a:p>
                      <a:pPr marL="0" marR="0" lvl="0" indent="0" algn="ctr" defTabSz="914109" rtl="0" eaLnBrk="1" fontAlgn="ctr"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n-ea"/>
                          <a:cs typeface="+mn-cs"/>
                        </a:rPr>
                        <a:t>MES</a:t>
                      </a:r>
                    </a:p>
                  </a:txBody>
                  <a:tcPr marL="6350" marR="6350" marT="6350" marB="0" anchor="ctr"/>
                </a:tc>
                <a:extLst>
                  <a:ext uri="{0D108BD9-81ED-4DB2-BD59-A6C34878D82A}">
                    <a16:rowId xmlns:a16="http://schemas.microsoft.com/office/drawing/2014/main" val="2174705636"/>
                  </a:ext>
                </a:extLst>
              </a:tr>
              <a:tr h="370840">
                <a:tc>
                  <a:txBody>
                    <a:bodyPr/>
                    <a:lstStyle/>
                    <a:p>
                      <a:r>
                        <a:rPr lang="en-US" sz="1600" b="1" dirty="0">
                          <a:latin typeface="+mn-lt"/>
                        </a:rPr>
                        <a:t>HIway outreach*</a:t>
                      </a:r>
                    </a:p>
                  </a:txBody>
                  <a:tcPr/>
                </a:tc>
                <a:tc>
                  <a:txBody>
                    <a:bodyPr/>
                    <a:lstStyle/>
                    <a:p>
                      <a:pPr algn="ctr" rtl="0" fontAlgn="ctr"/>
                      <a:r>
                        <a:rPr lang="en-US" sz="1600" b="1" i="0" u="none" strike="noStrike" dirty="0">
                          <a:solidFill>
                            <a:srgbClr val="000000"/>
                          </a:solidFill>
                          <a:effectLst/>
                          <a:latin typeface="+mn-lt"/>
                        </a:rPr>
                        <a:t>$3.0 M</a:t>
                      </a:r>
                    </a:p>
                  </a:txBody>
                  <a:tcPr marL="6350" marR="6350" marT="6350" marB="0" anchor="ctr"/>
                </a:tc>
                <a:tc>
                  <a:txBody>
                    <a:bodyPr/>
                    <a:lstStyle/>
                    <a:p>
                      <a:pPr algn="ctr" rtl="0" fontAlgn="ctr"/>
                      <a:r>
                        <a:rPr lang="en-US" sz="1600" b="1" i="0" u="none" strike="noStrike" dirty="0">
                          <a:solidFill>
                            <a:srgbClr val="000000"/>
                          </a:solidFill>
                          <a:effectLst/>
                          <a:latin typeface="+mn-lt"/>
                        </a:rPr>
                        <a:t>$2.3 M</a:t>
                      </a:r>
                    </a:p>
                  </a:txBody>
                  <a:tcPr marL="6350" marR="6350" marT="6350" marB="0" anchor="ctr"/>
                </a:tc>
                <a:tc>
                  <a:txBody>
                    <a:bodyPr/>
                    <a:lstStyle/>
                    <a:p>
                      <a:pPr algn="ctr" rtl="0" fontAlgn="ctr"/>
                      <a:r>
                        <a:rPr lang="en-US" sz="1600" b="1" i="0" u="none" strike="noStrike" dirty="0">
                          <a:solidFill>
                            <a:srgbClr val="000000"/>
                          </a:solidFill>
                          <a:effectLst/>
                          <a:latin typeface="+mn-lt"/>
                        </a:rPr>
                        <a:t>$3.3 M</a:t>
                      </a:r>
                    </a:p>
                  </a:txBody>
                  <a:tcPr marL="6350" marR="6350" marT="6350" marB="0" anchor="ctr"/>
                </a:tc>
                <a:extLst>
                  <a:ext uri="{0D108BD9-81ED-4DB2-BD59-A6C34878D82A}">
                    <a16:rowId xmlns:a16="http://schemas.microsoft.com/office/drawing/2014/main" val="518838175"/>
                  </a:ext>
                </a:extLst>
              </a:tr>
              <a:tr h="370840">
                <a:tc>
                  <a:txBody>
                    <a:bodyPr/>
                    <a:lstStyle/>
                    <a:p>
                      <a:pPr marL="0" marR="0" lvl="0" indent="0" algn="l" defTabSz="914109" rtl="0" eaLnBrk="1" fontAlgn="auto" latinLnBrk="0" hangingPunct="1">
                        <a:lnSpc>
                          <a:spcPct val="100000"/>
                        </a:lnSpc>
                        <a:spcBef>
                          <a:spcPts val="0"/>
                        </a:spcBef>
                        <a:spcAft>
                          <a:spcPts val="0"/>
                        </a:spcAft>
                        <a:buClrTx/>
                        <a:buSzTx/>
                        <a:buFontTx/>
                        <a:buNone/>
                        <a:tabLst/>
                        <a:defRPr/>
                      </a:pPr>
                      <a:r>
                        <a:rPr lang="en-US" sz="1600" dirty="0">
                          <a:latin typeface="+mn-lt"/>
                        </a:rPr>
                        <a:t>- Federal match</a:t>
                      </a:r>
                    </a:p>
                  </a:txBody>
                  <a:tcPr/>
                </a:tc>
                <a:tc>
                  <a:txBody>
                    <a:bodyPr/>
                    <a:lstStyle/>
                    <a:p>
                      <a:pPr algn="ctr" rtl="0" fontAlgn="ctr"/>
                      <a:r>
                        <a:rPr lang="en-US" sz="1600" b="0" i="0" u="none" strike="noStrike" dirty="0">
                          <a:solidFill>
                            <a:srgbClr val="000000"/>
                          </a:solidFill>
                          <a:effectLst/>
                          <a:latin typeface="+mn-lt"/>
                        </a:rPr>
                        <a:t>HITECH</a:t>
                      </a:r>
                    </a:p>
                  </a:txBody>
                  <a:tcPr marL="6350" marR="6350" marT="6350" marB="0" anchor="ctr"/>
                </a:tc>
                <a:tc>
                  <a:txBody>
                    <a:bodyPr/>
                    <a:lstStyle/>
                    <a:p>
                      <a:pPr algn="ctr" rtl="0" fontAlgn="ctr"/>
                      <a:r>
                        <a:rPr lang="en-US" sz="1600" b="0" i="0" u="none" strike="noStrike" dirty="0">
                          <a:solidFill>
                            <a:srgbClr val="000000"/>
                          </a:solidFill>
                          <a:effectLst/>
                          <a:latin typeface="+mn-lt"/>
                        </a:rPr>
                        <a:t>HITECH</a:t>
                      </a:r>
                    </a:p>
                  </a:txBody>
                  <a:tcPr marL="6350" marR="6350" marT="6350" marB="0" anchor="ctr"/>
                </a:tc>
                <a:tc>
                  <a:txBody>
                    <a:bodyPr/>
                    <a:lstStyle/>
                    <a:p>
                      <a:pPr algn="ctr" rtl="0" fontAlgn="ctr"/>
                      <a:r>
                        <a:rPr lang="en-US" sz="1600" b="0" i="0" u="none" strike="noStrike" dirty="0">
                          <a:solidFill>
                            <a:srgbClr val="000000"/>
                          </a:solidFill>
                          <a:effectLst/>
                          <a:latin typeface="+mn-lt"/>
                        </a:rPr>
                        <a:t>HITECH</a:t>
                      </a:r>
                    </a:p>
                  </a:txBody>
                  <a:tcPr marL="6350" marR="6350" marT="6350" marB="0" anchor="ctr"/>
                </a:tc>
                <a:extLst>
                  <a:ext uri="{0D108BD9-81ED-4DB2-BD59-A6C34878D82A}">
                    <a16:rowId xmlns:a16="http://schemas.microsoft.com/office/drawing/2014/main" val="3478266785"/>
                  </a:ext>
                </a:extLst>
              </a:tr>
              <a:tr h="370840">
                <a:tc>
                  <a:txBody>
                    <a:bodyPr/>
                    <a:lstStyle/>
                    <a:p>
                      <a:r>
                        <a:rPr lang="en-US" sz="1600" b="1" dirty="0">
                          <a:latin typeface="+mn-lt"/>
                        </a:rPr>
                        <a:t>Total</a:t>
                      </a:r>
                    </a:p>
                  </a:txBody>
                  <a:tcPr/>
                </a:tc>
                <a:tc>
                  <a:txBody>
                    <a:bodyPr/>
                    <a:lstStyle/>
                    <a:p>
                      <a:pPr algn="ctr" fontAlgn="ctr"/>
                      <a:r>
                        <a:rPr lang="en-US" sz="1600" b="1" i="0" u="none" strike="noStrike" dirty="0">
                          <a:solidFill>
                            <a:srgbClr val="000000"/>
                          </a:solidFill>
                          <a:effectLst/>
                          <a:latin typeface="+mn-lt"/>
                        </a:rPr>
                        <a:t>$16.1 M</a:t>
                      </a:r>
                    </a:p>
                  </a:txBody>
                  <a:tcPr marL="6350" marR="6350" marT="6350" marB="0" anchor="ctr"/>
                </a:tc>
                <a:tc>
                  <a:txBody>
                    <a:bodyPr/>
                    <a:lstStyle/>
                    <a:p>
                      <a:pPr algn="ctr" fontAlgn="ctr"/>
                      <a:r>
                        <a:rPr lang="en-US" sz="1600" b="1" i="0" u="none" strike="noStrike" dirty="0">
                          <a:solidFill>
                            <a:srgbClr val="000000"/>
                          </a:solidFill>
                          <a:effectLst/>
                          <a:latin typeface="+mn-lt"/>
                        </a:rPr>
                        <a:t>$15.0 M</a:t>
                      </a:r>
                    </a:p>
                  </a:txBody>
                  <a:tcPr marL="6350" marR="6350" marT="6350" marB="0" anchor="ctr"/>
                </a:tc>
                <a:tc>
                  <a:txBody>
                    <a:bodyPr/>
                    <a:lstStyle/>
                    <a:p>
                      <a:pPr algn="ctr" fontAlgn="ctr"/>
                      <a:r>
                        <a:rPr lang="en-US" sz="1600" b="1" i="0" u="none" strike="noStrike" dirty="0">
                          <a:solidFill>
                            <a:srgbClr val="000000"/>
                          </a:solidFill>
                          <a:effectLst/>
                          <a:latin typeface="+mn-lt"/>
                        </a:rPr>
                        <a:t>$12.4 M</a:t>
                      </a:r>
                    </a:p>
                  </a:txBody>
                  <a:tcPr marL="6350" marR="6350" marT="6350" marB="0" anchor="ctr"/>
                </a:tc>
                <a:extLst>
                  <a:ext uri="{0D108BD9-81ED-4DB2-BD59-A6C34878D82A}">
                    <a16:rowId xmlns:a16="http://schemas.microsoft.com/office/drawing/2014/main" val="4002181409"/>
                  </a:ext>
                </a:extLst>
              </a:tr>
              <a:tr h="370840">
                <a:tc>
                  <a:txBody>
                    <a:bodyPr/>
                    <a:lstStyle/>
                    <a:p>
                      <a:pPr marL="0" marR="0" lvl="0" indent="0" algn="l" defTabSz="914109" rtl="0" eaLnBrk="1" fontAlgn="auto" latinLnBrk="0" hangingPunct="1">
                        <a:lnSpc>
                          <a:spcPct val="100000"/>
                        </a:lnSpc>
                        <a:spcBef>
                          <a:spcPts val="0"/>
                        </a:spcBef>
                        <a:spcAft>
                          <a:spcPts val="0"/>
                        </a:spcAft>
                        <a:buClrTx/>
                        <a:buSzTx/>
                        <a:buFontTx/>
                        <a:buNone/>
                        <a:tabLst/>
                        <a:defRPr/>
                      </a:pPr>
                      <a:r>
                        <a:rPr lang="en-US" sz="1600" dirty="0">
                          <a:latin typeface="+mn-lt"/>
                        </a:rPr>
                        <a:t>- Federal match</a:t>
                      </a:r>
                    </a:p>
                  </a:txBody>
                  <a:tcPr/>
                </a:tc>
                <a:tc>
                  <a:txBody>
                    <a:bodyPr/>
                    <a:lstStyle/>
                    <a:p>
                      <a:pPr algn="ctr" fontAlgn="ctr"/>
                      <a:r>
                        <a:rPr lang="en-US" sz="1600" b="0" i="0" u="none" strike="noStrike" dirty="0">
                          <a:solidFill>
                            <a:srgbClr val="000000"/>
                          </a:solidFill>
                          <a:effectLst/>
                          <a:latin typeface="+mn-lt"/>
                        </a:rPr>
                        <a:t>HITECH &amp; MES</a:t>
                      </a:r>
                    </a:p>
                  </a:txBody>
                  <a:tcPr marL="6350" marR="6350" marT="6350" marB="0" anchor="ctr"/>
                </a:tc>
                <a:tc>
                  <a:txBody>
                    <a:bodyPr/>
                    <a:lstStyle/>
                    <a:p>
                      <a:pPr algn="ctr" fontAlgn="ctr"/>
                      <a:r>
                        <a:rPr lang="en-US" sz="1600" b="0" i="0" u="none" strike="noStrike" dirty="0">
                          <a:solidFill>
                            <a:srgbClr val="000000"/>
                          </a:solidFill>
                          <a:effectLst/>
                          <a:latin typeface="+mn-lt"/>
                        </a:rPr>
                        <a:t>HITECH &amp; MES</a:t>
                      </a:r>
                    </a:p>
                  </a:txBody>
                  <a:tcPr marL="6350" marR="6350" marT="6350" marB="0" anchor="ctr"/>
                </a:tc>
                <a:tc>
                  <a:txBody>
                    <a:bodyPr/>
                    <a:lstStyle/>
                    <a:p>
                      <a:pPr algn="ctr" fontAlgn="ctr"/>
                      <a:r>
                        <a:rPr lang="en-US" sz="1600" b="0" i="0" u="none" strike="noStrike" dirty="0">
                          <a:solidFill>
                            <a:srgbClr val="000000"/>
                          </a:solidFill>
                          <a:effectLst/>
                          <a:latin typeface="+mn-lt"/>
                        </a:rPr>
                        <a:t>HITECH &amp; MES</a:t>
                      </a:r>
                    </a:p>
                  </a:txBody>
                  <a:tcPr marL="6350" marR="6350" marT="6350" marB="0" anchor="ctr"/>
                </a:tc>
                <a:extLst>
                  <a:ext uri="{0D108BD9-81ED-4DB2-BD59-A6C34878D82A}">
                    <a16:rowId xmlns:a16="http://schemas.microsoft.com/office/drawing/2014/main" val="2564229737"/>
                  </a:ext>
                </a:extLst>
              </a:tr>
            </a:tbl>
          </a:graphicData>
        </a:graphic>
      </p:graphicFrame>
      <p:sp>
        <p:nvSpPr>
          <p:cNvPr id="11" name="Rectangle 10">
            <a:extLst>
              <a:ext uri="{FF2B5EF4-FFF2-40B4-BE49-F238E27FC236}">
                <a16:creationId xmlns:a16="http://schemas.microsoft.com/office/drawing/2014/main" id="{C0F8B29A-C875-427E-8B4E-CA49110F84CF}"/>
              </a:ext>
            </a:extLst>
          </p:cNvPr>
          <p:cNvSpPr/>
          <p:nvPr/>
        </p:nvSpPr>
        <p:spPr>
          <a:xfrm>
            <a:off x="457198" y="1066800"/>
            <a:ext cx="8229600" cy="60960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HIway budget aims for efficiency in federal match. It has been shifting match toward the Medicaid Enterprise System (MES) program.</a:t>
            </a:r>
          </a:p>
        </p:txBody>
      </p:sp>
      <p:sp>
        <p:nvSpPr>
          <p:cNvPr id="12" name="Rectangle 11">
            <a:extLst>
              <a:ext uri="{FF2B5EF4-FFF2-40B4-BE49-F238E27FC236}">
                <a16:creationId xmlns:a16="http://schemas.microsoft.com/office/drawing/2014/main" id="{F4369F88-C048-41E3-B984-B7D5AB7EE5E8}"/>
              </a:ext>
            </a:extLst>
          </p:cNvPr>
          <p:cNvSpPr/>
          <p:nvPr/>
        </p:nvSpPr>
        <p:spPr>
          <a:xfrm>
            <a:off x="457198" y="6236075"/>
            <a:ext cx="8229600" cy="39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*Federal guidance defined Outreach as HITECH implementation, but will likely become MES operations</a:t>
            </a:r>
          </a:p>
        </p:txBody>
      </p:sp>
    </p:spTree>
    <p:extLst>
      <p:ext uri="{BB962C8B-B14F-4D97-AF65-F5344CB8AC3E}">
        <p14:creationId xmlns:p14="http://schemas.microsoft.com/office/powerpoint/2010/main" val="4706600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DD6DC581-3793-4594-88E2-9EC724FA3BF3}" type="slidenum">
              <a:rPr lang="en-US" smtClean="0"/>
              <a:pPr>
                <a:defRPr/>
              </a:pPr>
              <a:t>33</a:t>
            </a:fld>
            <a:endParaRPr lang="en-US" dirty="0"/>
          </a:p>
        </p:txBody>
      </p:sp>
      <p:sp>
        <p:nvSpPr>
          <p:cNvPr id="2" name="Title 1">
            <a:extLst>
              <a:ext uri="{FF2B5EF4-FFF2-40B4-BE49-F238E27FC236}">
                <a16:creationId xmlns:a16="http://schemas.microsoft.com/office/drawing/2014/main" id="{FE3C1E95-8B09-45B3-9D03-F342ED0D6800}"/>
              </a:ext>
            </a:extLst>
          </p:cNvPr>
          <p:cNvSpPr>
            <a:spLocks noGrp="1"/>
          </p:cNvSpPr>
          <p:nvPr>
            <p:ph type="title"/>
          </p:nvPr>
        </p:nvSpPr>
        <p:spPr/>
        <p:txBody>
          <a:bodyPr/>
          <a:lstStyle/>
          <a:p>
            <a:endParaRPr lang="en-US" dirty="0"/>
          </a:p>
        </p:txBody>
      </p:sp>
      <p:sp>
        <p:nvSpPr>
          <p:cNvPr id="10" name="Rectangle 9"/>
          <p:cNvSpPr/>
          <p:nvPr/>
        </p:nvSpPr>
        <p:spPr>
          <a:xfrm>
            <a:off x="914400" y="2905918"/>
            <a:ext cx="7315200" cy="1447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HIway connection requirement &amp; 2020 attestation</a:t>
            </a:r>
          </a:p>
          <a:p>
            <a:r>
              <a:rPr lang="en-US" sz="2400" i="1" dirty="0">
                <a:solidFill>
                  <a:schemeClr val="tx1"/>
                </a:solidFill>
              </a:rPr>
              <a:t>Chris Stuck-Girard</a:t>
            </a:r>
          </a:p>
        </p:txBody>
      </p:sp>
    </p:spTree>
    <p:extLst>
      <p:ext uri="{BB962C8B-B14F-4D97-AF65-F5344CB8AC3E}">
        <p14:creationId xmlns:p14="http://schemas.microsoft.com/office/powerpoint/2010/main" val="16360488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26A24CCA-F466-43CF-BAB8-FE65B26DBD54}" type="slidenum">
              <a:rPr lang="en-US" smtClean="0"/>
              <a:t>34</a:t>
            </a:fld>
            <a:endParaRPr lang="en-US" dirty="0"/>
          </a:p>
        </p:txBody>
      </p:sp>
      <p:sp>
        <p:nvSpPr>
          <p:cNvPr id="5" name="Title 2"/>
          <p:cNvSpPr>
            <a:spLocks noGrp="1"/>
          </p:cNvSpPr>
          <p:nvPr>
            <p:ph type="title"/>
          </p:nvPr>
        </p:nvSpPr>
        <p:spPr>
          <a:xfrm>
            <a:off x="836137" y="76200"/>
            <a:ext cx="6098066" cy="622507"/>
          </a:xfrm>
        </p:spPr>
        <p:txBody>
          <a:bodyPr/>
          <a:lstStyle/>
          <a:p>
            <a:r>
              <a:rPr lang="en-US" dirty="0"/>
              <a:t>Attestation: HIway connection requirement overview</a:t>
            </a:r>
          </a:p>
        </p:txBody>
      </p:sp>
      <p:graphicFrame>
        <p:nvGraphicFramePr>
          <p:cNvPr id="6" name="Table 5"/>
          <p:cNvGraphicFramePr>
            <a:graphicFrameLocks noGrp="1"/>
          </p:cNvGraphicFramePr>
          <p:nvPr/>
        </p:nvGraphicFramePr>
        <p:xfrm>
          <a:off x="253999" y="2139746"/>
          <a:ext cx="8640356" cy="2006114"/>
        </p:xfrm>
        <a:graphic>
          <a:graphicData uri="http://schemas.openxmlformats.org/drawingml/2006/table">
            <a:tbl>
              <a:tblPr firstRow="1" bandRow="1">
                <a:tableStyleId>{5C22544A-7EE6-4342-B048-85BDC9FD1C3A}</a:tableStyleId>
              </a:tblPr>
              <a:tblGrid>
                <a:gridCol w="3797402">
                  <a:extLst>
                    <a:ext uri="{9D8B030D-6E8A-4147-A177-3AD203B41FA5}">
                      <a16:colId xmlns:a16="http://schemas.microsoft.com/office/drawing/2014/main" val="20000"/>
                    </a:ext>
                  </a:extLst>
                </a:gridCol>
                <a:gridCol w="2820822">
                  <a:extLst>
                    <a:ext uri="{9D8B030D-6E8A-4147-A177-3AD203B41FA5}">
                      <a16:colId xmlns:a16="http://schemas.microsoft.com/office/drawing/2014/main" val="20001"/>
                    </a:ext>
                  </a:extLst>
                </a:gridCol>
                <a:gridCol w="2022132">
                  <a:extLst>
                    <a:ext uri="{9D8B030D-6E8A-4147-A177-3AD203B41FA5}">
                      <a16:colId xmlns:a16="http://schemas.microsoft.com/office/drawing/2014/main" val="20002"/>
                    </a:ext>
                  </a:extLst>
                </a:gridCol>
              </a:tblGrid>
              <a:tr h="362280">
                <a:tc>
                  <a:txBody>
                    <a:bodyPr/>
                    <a:lstStyle/>
                    <a:p>
                      <a:pPr algn="ctr"/>
                      <a:r>
                        <a:rPr lang="en-US" sz="1400" dirty="0"/>
                        <a:t>Provider organization</a:t>
                      </a:r>
                    </a:p>
                  </a:txBody>
                  <a:tcPr anchor="ctr">
                    <a:solidFill>
                      <a:schemeClr val="accent1">
                        <a:lumMod val="75000"/>
                      </a:schemeClr>
                    </a:solidFill>
                  </a:tcPr>
                </a:tc>
                <a:tc>
                  <a:txBody>
                    <a:bodyPr/>
                    <a:lstStyle/>
                    <a:p>
                      <a:pPr algn="ctr"/>
                      <a:r>
                        <a:rPr lang="en-US" sz="1400" baseline="0" dirty="0"/>
                        <a:t>First year </a:t>
                      </a:r>
                      <a:r>
                        <a:rPr lang="en-US" sz="1400" dirty="0"/>
                        <a:t>requirement applied</a:t>
                      </a:r>
                    </a:p>
                  </a:txBody>
                  <a:tcPr anchor="ctr">
                    <a:solidFill>
                      <a:schemeClr val="accent1">
                        <a:lumMod val="75000"/>
                      </a:schemeClr>
                    </a:solidFill>
                  </a:tcPr>
                </a:tc>
                <a:tc>
                  <a:txBody>
                    <a:bodyPr/>
                    <a:lstStyle/>
                    <a:p>
                      <a:pPr algn="ctr"/>
                      <a:r>
                        <a:rPr lang="en-US" sz="1400" dirty="0"/>
                        <a:t>Submit in</a:t>
                      </a:r>
                      <a:r>
                        <a:rPr lang="en-US" sz="1400" baseline="0" dirty="0"/>
                        <a:t> 2020</a:t>
                      </a:r>
                      <a:endParaRPr lang="en-US" sz="1400" dirty="0"/>
                    </a:p>
                  </a:txBody>
                  <a:tcPr anchor="ctr">
                    <a:solidFill>
                      <a:schemeClr val="accent1">
                        <a:lumMod val="75000"/>
                      </a:schemeClr>
                    </a:solidFill>
                  </a:tcPr>
                </a:tc>
                <a:extLst>
                  <a:ext uri="{0D108BD9-81ED-4DB2-BD59-A6C34878D82A}">
                    <a16:rowId xmlns:a16="http://schemas.microsoft.com/office/drawing/2014/main" val="10000"/>
                  </a:ext>
                </a:extLst>
              </a:tr>
              <a:tr h="348434">
                <a:tc>
                  <a:txBody>
                    <a:bodyPr/>
                    <a:lstStyle/>
                    <a:p>
                      <a:r>
                        <a:rPr lang="en-US" sz="1400" dirty="0"/>
                        <a:t>Acute</a:t>
                      </a:r>
                      <a:r>
                        <a:rPr lang="en-US" sz="1400" baseline="0" dirty="0"/>
                        <a:t> care hospitals</a:t>
                      </a:r>
                      <a:endParaRPr lang="en-US" sz="1400" dirty="0"/>
                    </a:p>
                  </a:txBody>
                  <a:tcPr anchor="ctr">
                    <a:solidFill>
                      <a:srgbClr val="F3F6FB"/>
                    </a:solidFill>
                  </a:tcPr>
                </a:tc>
                <a:tc>
                  <a:txBody>
                    <a:bodyPr/>
                    <a:lstStyle/>
                    <a:p>
                      <a:pPr algn="ctr"/>
                      <a:r>
                        <a:rPr lang="en-US" sz="1400" b="1" dirty="0"/>
                        <a:t>2017</a:t>
                      </a:r>
                    </a:p>
                  </a:txBody>
                  <a:tcPr anchor="ctr">
                    <a:solidFill>
                      <a:srgbClr val="F3F6FB"/>
                    </a:solidFill>
                  </a:tcPr>
                </a:tc>
                <a:tc>
                  <a:txBody>
                    <a:bodyPr/>
                    <a:lstStyle/>
                    <a:p>
                      <a:pPr algn="ctr"/>
                      <a:r>
                        <a:rPr lang="en-US" sz="1400" b="1" dirty="0"/>
                        <a:t>Year 4 attestation form</a:t>
                      </a:r>
                    </a:p>
                  </a:txBody>
                  <a:tcPr anchor="ctr">
                    <a:solidFill>
                      <a:srgbClr val="F3F6FB"/>
                    </a:solidFill>
                  </a:tcPr>
                </a:tc>
                <a:extLst>
                  <a:ext uri="{0D108BD9-81ED-4DB2-BD59-A6C34878D82A}">
                    <a16:rowId xmlns:a16="http://schemas.microsoft.com/office/drawing/2014/main" val="10001"/>
                  </a:ext>
                </a:extLst>
              </a:tr>
              <a:tr h="444848">
                <a:tc>
                  <a:txBody>
                    <a:bodyPr/>
                    <a:lstStyle/>
                    <a:p>
                      <a:r>
                        <a:rPr lang="en-US" sz="1400" dirty="0"/>
                        <a:t>Large and medium medical ambulatory practices</a:t>
                      </a:r>
                    </a:p>
                  </a:txBody>
                  <a:tcPr anchor="ctr">
                    <a:solidFill>
                      <a:srgbClr val="DCE6F2"/>
                    </a:solidFill>
                  </a:tcPr>
                </a:tc>
                <a:tc rowSpan="2">
                  <a:txBody>
                    <a:bodyPr/>
                    <a:lstStyle/>
                    <a:p>
                      <a:pPr algn="ctr"/>
                      <a:r>
                        <a:rPr lang="en-US" sz="1400" b="1" dirty="0"/>
                        <a:t>2018</a:t>
                      </a:r>
                    </a:p>
                  </a:txBody>
                  <a:tcPr anchor="ctr">
                    <a:solidFill>
                      <a:srgbClr val="DCE6F2"/>
                    </a:solidFill>
                  </a:tcPr>
                </a:tc>
                <a:tc rowSpan="2">
                  <a:txBody>
                    <a:bodyPr/>
                    <a:lstStyle/>
                    <a:p>
                      <a:pPr algn="ctr"/>
                      <a:r>
                        <a:rPr lang="en-US" sz="1400" b="1" dirty="0"/>
                        <a:t>Year 3 attestation form</a:t>
                      </a:r>
                    </a:p>
                  </a:txBody>
                  <a:tcPr anchor="ctr">
                    <a:solidFill>
                      <a:srgbClr val="DCE6F2"/>
                    </a:solidFill>
                  </a:tcPr>
                </a:tc>
                <a:extLst>
                  <a:ext uri="{0D108BD9-81ED-4DB2-BD59-A6C34878D82A}">
                    <a16:rowId xmlns:a16="http://schemas.microsoft.com/office/drawing/2014/main" val="10002"/>
                  </a:ext>
                </a:extLst>
              </a:tr>
              <a:tr h="446314">
                <a:tc>
                  <a:txBody>
                    <a:bodyPr/>
                    <a:lstStyle/>
                    <a:p>
                      <a:r>
                        <a:rPr lang="en-US" sz="1400" dirty="0"/>
                        <a:t>Large community health centers</a:t>
                      </a:r>
                    </a:p>
                  </a:txBody>
                  <a:tcPr anchor="ctr">
                    <a:solidFill>
                      <a:srgbClr val="DCE6F2"/>
                    </a:solidFill>
                  </a:tcPr>
                </a:tc>
                <a:tc vMerge="1">
                  <a:txBody>
                    <a:bodyPr/>
                    <a:lstStyle/>
                    <a:p>
                      <a:pPr algn="ctr"/>
                      <a:endParaRPr lang="en-US" sz="1400" dirty="0"/>
                    </a:p>
                  </a:txBody>
                  <a:tcPr anchor="ctr">
                    <a:solidFill>
                      <a:schemeClr val="accent1">
                        <a:lumMod val="40000"/>
                        <a:lumOff val="60000"/>
                      </a:schemeClr>
                    </a:solidFill>
                  </a:tcPr>
                </a:tc>
                <a:tc vMerge="1">
                  <a:txBody>
                    <a:bodyPr/>
                    <a:lstStyle/>
                    <a:p>
                      <a:endParaRPr lang="en-US"/>
                    </a:p>
                  </a:txBody>
                  <a:tcPr/>
                </a:tc>
                <a:extLst>
                  <a:ext uri="{0D108BD9-81ED-4DB2-BD59-A6C34878D82A}">
                    <a16:rowId xmlns:a16="http://schemas.microsoft.com/office/drawing/2014/main" val="10003"/>
                  </a:ext>
                </a:extLst>
              </a:tr>
              <a:tr h="404238">
                <a:tc>
                  <a:txBody>
                    <a:bodyPr/>
                    <a:lstStyle/>
                    <a:p>
                      <a:r>
                        <a:rPr lang="en-US" sz="1400" dirty="0"/>
                        <a:t>Small community health centers</a:t>
                      </a:r>
                    </a:p>
                  </a:txBody>
                  <a:tcPr anchor="ctr">
                    <a:solidFill>
                      <a:srgbClr val="F3F6FB"/>
                    </a:solidFill>
                  </a:tcPr>
                </a:tc>
                <a:tc>
                  <a:txBody>
                    <a:bodyPr/>
                    <a:lstStyle/>
                    <a:p>
                      <a:pPr algn="ctr"/>
                      <a:r>
                        <a:rPr lang="en-US" sz="1400" b="1" dirty="0"/>
                        <a:t>2019</a:t>
                      </a:r>
                    </a:p>
                  </a:txBody>
                  <a:tcPr anchor="ctr">
                    <a:solidFill>
                      <a:srgbClr val="F3F6FB"/>
                    </a:solidFill>
                  </a:tcPr>
                </a:tc>
                <a:tc>
                  <a:txBody>
                    <a:bodyPr/>
                    <a:lstStyle/>
                    <a:p>
                      <a:pPr algn="ctr"/>
                      <a:r>
                        <a:rPr lang="en-US" sz="1400" b="1" dirty="0"/>
                        <a:t>Year 2 attestation form</a:t>
                      </a:r>
                    </a:p>
                  </a:txBody>
                  <a:tcPr anchor="ctr">
                    <a:solidFill>
                      <a:srgbClr val="F3F6FB"/>
                    </a:solidFill>
                  </a:tcPr>
                </a:tc>
                <a:extLst>
                  <a:ext uri="{0D108BD9-81ED-4DB2-BD59-A6C34878D82A}">
                    <a16:rowId xmlns:a16="http://schemas.microsoft.com/office/drawing/2014/main" val="10004"/>
                  </a:ext>
                </a:extLst>
              </a:tr>
            </a:tbl>
          </a:graphicData>
        </a:graphic>
      </p:graphicFrame>
      <p:sp>
        <p:nvSpPr>
          <p:cNvPr id="7" name="Rectangle 6"/>
          <p:cNvSpPr/>
          <p:nvPr/>
        </p:nvSpPr>
        <p:spPr>
          <a:xfrm>
            <a:off x="253999" y="1219200"/>
            <a:ext cx="8641080" cy="763238"/>
          </a:xfrm>
          <a:prstGeom prst="rect">
            <a:avLst/>
          </a:prstGeom>
          <a:solidFill>
            <a:schemeClr val="accent1">
              <a:lumMod val="50000"/>
            </a:schemeClr>
          </a:solidFill>
          <a:ln w="3175" cap="flat" cmpd="sng" algn="ctr">
            <a:solidFill>
              <a:schemeClr val="accent1">
                <a:lumMod val="50000"/>
              </a:schemeClr>
            </a:solidFill>
            <a:prstDash val="solid"/>
          </a:ln>
          <a:effectLst/>
        </p:spPr>
        <p:txBody>
          <a:bodyPr lIns="92866" tIns="46437" rIns="92866" bIns="46437" rtlCol="0" anchor="ctr"/>
          <a:lstStyle/>
          <a:p>
            <a:r>
              <a:rPr lang="en-US" dirty="0">
                <a:solidFill>
                  <a:schemeClr val="bg1"/>
                </a:solidFill>
              </a:rPr>
              <a:t>The HIway connection requirement requires providers to engage in HIE via the Mass HIway as set forth in M.G.L. Chapter 118I, Section 7, and as detailed in the Mass HIway Regulations (101 CMR 20.00).</a:t>
            </a:r>
          </a:p>
        </p:txBody>
      </p:sp>
      <p:sp>
        <p:nvSpPr>
          <p:cNvPr id="2" name="Rectangle 1">
            <a:extLst>
              <a:ext uri="{FF2B5EF4-FFF2-40B4-BE49-F238E27FC236}">
                <a16:creationId xmlns:a16="http://schemas.microsoft.com/office/drawing/2014/main" id="{817BE546-73BE-4AB0-8C12-0E7EDBF5344E}"/>
              </a:ext>
            </a:extLst>
          </p:cNvPr>
          <p:cNvSpPr/>
          <p:nvPr/>
        </p:nvSpPr>
        <p:spPr>
          <a:xfrm>
            <a:off x="260529" y="4303168"/>
            <a:ext cx="8641080" cy="314552"/>
          </a:xfrm>
          <a:prstGeom prst="rect">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1400" b="1" dirty="0">
                <a:solidFill>
                  <a:schemeClr val="bg1"/>
                </a:solidFill>
              </a:rPr>
              <a:t>HIway annual connection requirement</a:t>
            </a:r>
          </a:p>
        </p:txBody>
      </p:sp>
      <p:graphicFrame>
        <p:nvGraphicFramePr>
          <p:cNvPr id="3" name="Table 2">
            <a:extLst>
              <a:ext uri="{FF2B5EF4-FFF2-40B4-BE49-F238E27FC236}">
                <a16:creationId xmlns:a16="http://schemas.microsoft.com/office/drawing/2014/main" id="{A1F6BA90-6F9F-42C8-A0A9-3B5464DDE0B8}"/>
              </a:ext>
            </a:extLst>
          </p:cNvPr>
          <p:cNvGraphicFramePr>
            <a:graphicFrameLocks noGrp="1"/>
          </p:cNvGraphicFramePr>
          <p:nvPr>
            <p:extLst>
              <p:ext uri="{D42A27DB-BD31-4B8C-83A1-F6EECF244321}">
                <p14:modId xmlns:p14="http://schemas.microsoft.com/office/powerpoint/2010/main" val="3704022784"/>
              </p:ext>
            </p:extLst>
          </p:nvPr>
        </p:nvGraphicFramePr>
        <p:xfrm>
          <a:off x="260530" y="4617720"/>
          <a:ext cx="8644712" cy="1630680"/>
        </p:xfrm>
        <a:graphic>
          <a:graphicData uri="http://schemas.openxmlformats.org/drawingml/2006/table">
            <a:tbl>
              <a:tblPr firstRow="1" bandRow="1"/>
              <a:tblGrid>
                <a:gridCol w="1655356">
                  <a:extLst>
                    <a:ext uri="{9D8B030D-6E8A-4147-A177-3AD203B41FA5}">
                      <a16:colId xmlns:a16="http://schemas.microsoft.com/office/drawing/2014/main" val="2737697713"/>
                    </a:ext>
                  </a:extLst>
                </a:gridCol>
                <a:gridCol w="6989356">
                  <a:extLst>
                    <a:ext uri="{9D8B030D-6E8A-4147-A177-3AD203B41FA5}">
                      <a16:colId xmlns:a16="http://schemas.microsoft.com/office/drawing/2014/main" val="4147782582"/>
                    </a:ext>
                  </a:extLst>
                </a:gridCol>
              </a:tblGrid>
              <a:tr h="370840">
                <a:tc>
                  <a:txBody>
                    <a:bodyPr/>
                    <a:lstStyle/>
                    <a:p>
                      <a:r>
                        <a:rPr lang="en-US" sz="1400" dirty="0"/>
                        <a:t>Year 1</a:t>
                      </a:r>
                    </a:p>
                  </a:txBody>
                  <a:tcPr anchor="ctr"/>
                </a:tc>
                <a:tc>
                  <a:txBody>
                    <a:bodyPr/>
                    <a:lstStyle/>
                    <a:p>
                      <a:pPr marL="0" marR="0" lvl="0" indent="0" algn="l" defTabSz="914109" rtl="0" eaLnBrk="1" fontAlgn="auto" latinLnBrk="0" hangingPunct="1">
                        <a:lnSpc>
                          <a:spcPct val="100000"/>
                        </a:lnSpc>
                        <a:spcBef>
                          <a:spcPts val="0"/>
                        </a:spcBef>
                        <a:spcAft>
                          <a:spcPts val="0"/>
                        </a:spcAft>
                        <a:buClrTx/>
                        <a:buSzTx/>
                        <a:buFontTx/>
                        <a:buNone/>
                        <a:tabLst/>
                        <a:defRPr/>
                      </a:pPr>
                      <a:r>
                        <a:rPr lang="en-US" sz="1400" kern="1200" dirty="0">
                          <a:effectLst/>
                        </a:rPr>
                        <a:t>Send </a:t>
                      </a:r>
                      <a:r>
                        <a:rPr lang="en-US" sz="1400" b="0" u="none" kern="1200" dirty="0">
                          <a:effectLst/>
                        </a:rPr>
                        <a:t>or</a:t>
                      </a:r>
                      <a:r>
                        <a:rPr lang="en-US" sz="1400" kern="1200" dirty="0">
                          <a:effectLst/>
                        </a:rPr>
                        <a:t> receive HIway Direct messages for at least one use case</a:t>
                      </a:r>
                      <a:endParaRPr lang="en-US" sz="1400" b="1" kern="1200" dirty="0">
                        <a:solidFill>
                          <a:schemeClr val="lt1"/>
                        </a:solidFill>
                        <a:effectLst/>
                        <a:latin typeface="+mn-lt"/>
                        <a:ea typeface="+mn-ea"/>
                        <a:cs typeface="+mn-cs"/>
                      </a:endParaRPr>
                    </a:p>
                  </a:txBody>
                  <a:tcPr/>
                </a:tc>
                <a:extLst>
                  <a:ext uri="{0D108BD9-81ED-4DB2-BD59-A6C34878D82A}">
                    <a16:rowId xmlns:a16="http://schemas.microsoft.com/office/drawing/2014/main" val="2039836628"/>
                  </a:ext>
                </a:extLst>
              </a:tr>
              <a:tr h="370840">
                <a:tc>
                  <a:txBody>
                    <a:bodyPr/>
                    <a:lstStyle/>
                    <a:p>
                      <a:r>
                        <a:rPr lang="en-US" sz="1400" dirty="0"/>
                        <a:t>Year 2</a:t>
                      </a:r>
                    </a:p>
                  </a:txBody>
                  <a:tcPr anchor="ctr">
                    <a:solidFill>
                      <a:schemeClr val="accent1">
                        <a:lumMod val="20000"/>
                        <a:lumOff val="80000"/>
                      </a:schemeClr>
                    </a:solidFill>
                  </a:tcPr>
                </a:tc>
                <a:tc>
                  <a:txBody>
                    <a:bodyPr/>
                    <a:lstStyle/>
                    <a:p>
                      <a:r>
                        <a:rPr lang="en-US" sz="1400" kern="1200" dirty="0">
                          <a:effectLst/>
                        </a:rPr>
                        <a:t>Send </a:t>
                      </a:r>
                      <a:r>
                        <a:rPr lang="en-US" sz="1400" b="0" u="none" kern="1200" dirty="0">
                          <a:effectLst/>
                        </a:rPr>
                        <a:t>or</a:t>
                      </a:r>
                      <a:r>
                        <a:rPr lang="en-US" sz="1400" kern="1200" dirty="0">
                          <a:effectLst/>
                        </a:rPr>
                        <a:t> receive HIway Direct messages for at least one </a:t>
                      </a:r>
                      <a:r>
                        <a:rPr lang="en-US" sz="1400" b="1" u="sng" kern="1200" dirty="0">
                          <a:effectLst/>
                        </a:rPr>
                        <a:t>provider-to provider (P2P)</a:t>
                      </a:r>
                      <a:r>
                        <a:rPr lang="en-US" sz="1400" u="none" kern="1200" dirty="0">
                          <a:effectLst/>
                        </a:rPr>
                        <a:t> </a:t>
                      </a:r>
                      <a:r>
                        <a:rPr lang="en-US" sz="1400" kern="1200" dirty="0">
                          <a:effectLst/>
                        </a:rPr>
                        <a:t>use case</a:t>
                      </a:r>
                      <a:endParaRPr lang="en-US" sz="1400" dirty="0"/>
                    </a:p>
                  </a:txBody>
                  <a:tcPr>
                    <a:solidFill>
                      <a:schemeClr val="accent1">
                        <a:lumMod val="20000"/>
                        <a:lumOff val="80000"/>
                      </a:schemeClr>
                    </a:solidFill>
                  </a:tcPr>
                </a:tc>
                <a:extLst>
                  <a:ext uri="{0D108BD9-81ED-4DB2-BD59-A6C34878D82A}">
                    <a16:rowId xmlns:a16="http://schemas.microsoft.com/office/drawing/2014/main" val="470879690"/>
                  </a:ext>
                </a:extLst>
              </a:tr>
              <a:tr h="370840">
                <a:tc>
                  <a:txBody>
                    <a:bodyPr/>
                    <a:lstStyle/>
                    <a:p>
                      <a:r>
                        <a:rPr lang="en-US" sz="1400" dirty="0"/>
                        <a:t>Year 3</a:t>
                      </a:r>
                    </a:p>
                  </a:txBody>
                  <a:tcPr anchor="ctr"/>
                </a:tc>
                <a:tc>
                  <a:txBody>
                    <a:bodyPr/>
                    <a:lstStyle/>
                    <a:p>
                      <a:r>
                        <a:rPr lang="en-US" sz="1400" kern="1200" dirty="0">
                          <a:effectLst/>
                        </a:rPr>
                        <a:t>Send HIway Direct messages for at least one P2P use case, </a:t>
                      </a:r>
                      <a:r>
                        <a:rPr lang="en-US" sz="1400" b="1" u="sng" kern="1200" dirty="0">
                          <a:effectLst/>
                        </a:rPr>
                        <a:t>and</a:t>
                      </a:r>
                      <a:r>
                        <a:rPr lang="en-US" sz="1400" kern="1200" dirty="0">
                          <a:effectLst/>
                        </a:rPr>
                        <a:t> Receive HIway Direct messages for at least one P2P use case</a:t>
                      </a:r>
                      <a:endParaRPr lang="en-US" sz="1400" dirty="0"/>
                    </a:p>
                  </a:txBody>
                  <a:tcPr/>
                </a:tc>
                <a:extLst>
                  <a:ext uri="{0D108BD9-81ED-4DB2-BD59-A6C34878D82A}">
                    <a16:rowId xmlns:a16="http://schemas.microsoft.com/office/drawing/2014/main" val="1791458190"/>
                  </a:ext>
                </a:extLst>
              </a:tr>
              <a:tr h="370840">
                <a:tc>
                  <a:txBody>
                    <a:bodyPr/>
                    <a:lstStyle/>
                    <a:p>
                      <a:r>
                        <a:rPr lang="en-US" sz="1400" dirty="0"/>
                        <a:t>Year 4</a:t>
                      </a:r>
                    </a:p>
                  </a:txBody>
                  <a:tcPr anchor="ctr">
                    <a:solidFill>
                      <a:schemeClr val="accent1">
                        <a:lumMod val="20000"/>
                        <a:lumOff val="80000"/>
                      </a:schemeClr>
                    </a:solidFill>
                  </a:tcPr>
                </a:tc>
                <a:tc>
                  <a:txBody>
                    <a:bodyPr/>
                    <a:lstStyle/>
                    <a:p>
                      <a:pPr marL="0" marR="0" lvl="0" indent="0" algn="l" defTabSz="914109" rtl="0" eaLnBrk="1" fontAlgn="auto" latinLnBrk="0" hangingPunct="1">
                        <a:lnSpc>
                          <a:spcPct val="100000"/>
                        </a:lnSpc>
                        <a:spcBef>
                          <a:spcPts val="0"/>
                        </a:spcBef>
                        <a:spcAft>
                          <a:spcPts val="0"/>
                        </a:spcAft>
                        <a:buClrTx/>
                        <a:buSzTx/>
                        <a:buFontTx/>
                        <a:buNone/>
                        <a:tabLst/>
                        <a:defRPr/>
                      </a:pPr>
                      <a:r>
                        <a:rPr lang="en-US" sz="1400" kern="1200" dirty="0">
                          <a:effectLst/>
                        </a:rPr>
                        <a:t>Meet Year 3 requirement or be subject to penalties if requirement is not met</a:t>
                      </a:r>
                      <a:endParaRPr lang="en-US" sz="1400" dirty="0"/>
                    </a:p>
                  </a:txBody>
                  <a:tcPr>
                    <a:solidFill>
                      <a:schemeClr val="accent1">
                        <a:lumMod val="20000"/>
                        <a:lumOff val="80000"/>
                      </a:schemeClr>
                    </a:solidFill>
                  </a:tcPr>
                </a:tc>
                <a:extLst>
                  <a:ext uri="{0D108BD9-81ED-4DB2-BD59-A6C34878D82A}">
                    <a16:rowId xmlns:a16="http://schemas.microsoft.com/office/drawing/2014/main" val="1227760700"/>
                  </a:ext>
                </a:extLst>
              </a:tr>
            </a:tbl>
          </a:graphicData>
        </a:graphic>
      </p:graphicFrame>
    </p:spTree>
    <p:extLst>
      <p:ext uri="{BB962C8B-B14F-4D97-AF65-F5344CB8AC3E}">
        <p14:creationId xmlns:p14="http://schemas.microsoft.com/office/powerpoint/2010/main" val="3651243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35238"/>
            <a:ext cx="8229600" cy="3890928"/>
          </a:xfrm>
        </p:spPr>
        <p:txBody>
          <a:bodyPr/>
          <a:lstStyle/>
          <a:p>
            <a:pPr marL="0" indent="0">
              <a:buNone/>
            </a:pPr>
            <a:r>
              <a:rPr lang="en-US" sz="2400" dirty="0"/>
              <a:t>Attestation timeline:</a:t>
            </a:r>
            <a:br>
              <a:rPr lang="en-US" dirty="0"/>
            </a:br>
            <a:endParaRPr lang="en-US" dirty="0"/>
          </a:p>
          <a:p>
            <a:r>
              <a:rPr lang="en-US" dirty="0"/>
              <a:t>Dec. 31, 2019: </a:t>
            </a:r>
            <a:r>
              <a:rPr lang="en-US" b="0" dirty="0"/>
              <a:t>Deadline to implement use cases for 2020 attestation cycle</a:t>
            </a:r>
          </a:p>
          <a:p>
            <a:r>
              <a:rPr lang="en-US" dirty="0"/>
              <a:t>May 2020:</a:t>
            </a:r>
            <a:r>
              <a:rPr lang="en-US" b="0" dirty="0"/>
              <a:t> </a:t>
            </a:r>
          </a:p>
          <a:p>
            <a:pPr lvl="1"/>
            <a:r>
              <a:rPr lang="en-US" dirty="0"/>
              <a:t>HIway extends attestation/ADT deadlines</a:t>
            </a:r>
            <a:endParaRPr lang="en-US" b="0" dirty="0"/>
          </a:p>
          <a:p>
            <a:pPr lvl="1"/>
            <a:r>
              <a:rPr lang="en-US" b="0" dirty="0"/>
              <a:t>First attestation webinar; PDF version of attestation/exception forms online (publicly available for submitters to prepare answers in advance)</a:t>
            </a:r>
          </a:p>
          <a:p>
            <a:r>
              <a:rPr lang="en-US" dirty="0"/>
              <a:t>August 1:</a:t>
            </a:r>
            <a:r>
              <a:rPr lang="en-US" b="0" dirty="0"/>
              <a:t> Attestation/exception webforms go live and start accepting submissions</a:t>
            </a:r>
          </a:p>
          <a:p>
            <a:r>
              <a:rPr lang="en-US" dirty="0"/>
              <a:t>Dec. 31, 2020: </a:t>
            </a:r>
            <a:r>
              <a:rPr lang="en-US" b="0" dirty="0"/>
              <a:t>Deadline for attestation/exception submissions</a:t>
            </a:r>
          </a:p>
          <a:p>
            <a:r>
              <a:rPr lang="en-US" dirty="0"/>
              <a:t>Jan. 1, 2021: </a:t>
            </a:r>
            <a:r>
              <a:rPr lang="en-US" b="0" dirty="0"/>
              <a:t>Deadline for Acute Care Hospitals to submit ADTs to the Statewide </a:t>
            </a:r>
            <a:br>
              <a:rPr lang="en-US" b="0" dirty="0"/>
            </a:br>
            <a:r>
              <a:rPr lang="en-US" b="0" dirty="0"/>
              <a:t>ENS Framework</a:t>
            </a:r>
          </a:p>
          <a:p>
            <a:r>
              <a:rPr lang="en-US" dirty="0"/>
              <a:t>January 2021: </a:t>
            </a:r>
            <a:r>
              <a:rPr lang="en-US" b="0" dirty="0"/>
              <a:t>HIway reaches out to POs that have not submitted</a:t>
            </a:r>
          </a:p>
          <a:p>
            <a:r>
              <a:rPr lang="en-US" dirty="0"/>
              <a:t>Winter 2021:</a:t>
            </a:r>
            <a:r>
              <a:rPr lang="en-US" b="0" dirty="0"/>
              <a:t> When it seems that submissions have stopped, HIway </a:t>
            </a:r>
            <a:br>
              <a:rPr lang="en-US" b="0" dirty="0"/>
            </a:br>
            <a:r>
              <a:rPr lang="en-US" b="0" dirty="0"/>
              <a:t>closes webform</a:t>
            </a:r>
          </a:p>
        </p:txBody>
      </p:sp>
      <p:sp>
        <p:nvSpPr>
          <p:cNvPr id="3" name="Title 2"/>
          <p:cNvSpPr>
            <a:spLocks noGrp="1"/>
          </p:cNvSpPr>
          <p:nvPr>
            <p:ph type="title"/>
          </p:nvPr>
        </p:nvSpPr>
        <p:spPr>
          <a:xfrm>
            <a:off x="861236" y="152400"/>
            <a:ext cx="6072964" cy="565150"/>
          </a:xfrm>
        </p:spPr>
        <p:txBody>
          <a:bodyPr/>
          <a:lstStyle/>
          <a:p>
            <a:r>
              <a:rPr lang="en-US" dirty="0"/>
              <a:t>Attestation: 2020 timeline</a:t>
            </a:r>
          </a:p>
        </p:txBody>
      </p:sp>
      <p:sp>
        <p:nvSpPr>
          <p:cNvPr id="4" name="Slide Number Placeholder 3"/>
          <p:cNvSpPr>
            <a:spLocks noGrp="1"/>
          </p:cNvSpPr>
          <p:nvPr>
            <p:ph type="sldNum" sz="quarter" idx="11"/>
          </p:nvPr>
        </p:nvSpPr>
        <p:spPr/>
        <p:txBody>
          <a:bodyPr/>
          <a:lstStyle/>
          <a:p>
            <a:pPr>
              <a:defRPr/>
            </a:pPr>
            <a:fld id="{949C2E20-F250-44B9-B926-B8B94A013B34}" type="slidenum">
              <a:rPr lang="en-US" smtClean="0"/>
              <a:pPr>
                <a:defRPr/>
              </a:pPr>
              <a:t>35</a:t>
            </a:fld>
            <a:endParaRPr lang="en-US" dirty="0"/>
          </a:p>
        </p:txBody>
      </p:sp>
      <p:sp>
        <p:nvSpPr>
          <p:cNvPr id="5" name="Rectangle 4"/>
          <p:cNvSpPr/>
          <p:nvPr/>
        </p:nvSpPr>
        <p:spPr>
          <a:xfrm>
            <a:off x="353960" y="1066799"/>
            <a:ext cx="8445911" cy="1066801"/>
          </a:xfrm>
          <a:prstGeom prst="rect">
            <a:avLst/>
          </a:prstGeom>
          <a:solidFill>
            <a:schemeClr val="accent1">
              <a:lumMod val="50000"/>
            </a:schemeClr>
          </a:solidFill>
          <a:ln w="3175" cap="flat" cmpd="sng" algn="ctr">
            <a:solidFill>
              <a:schemeClr val="accent1">
                <a:lumMod val="50000"/>
              </a:schemeClr>
            </a:solidFill>
            <a:prstDash val="solid"/>
          </a:ln>
          <a:effectLst/>
        </p:spPr>
        <p:txBody>
          <a:bodyPr lIns="92866" tIns="46437" rIns="92866" bIns="46437" rtlCol="0" anchor="ct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US" i="0" u="none" strike="noStrike" kern="0" cap="none" spc="0" normalizeH="0" baseline="0" noProof="0" dirty="0">
                <a:ln>
                  <a:noFill/>
                </a:ln>
                <a:solidFill>
                  <a:schemeClr val="bg1"/>
                </a:solidFill>
                <a:effectLst/>
                <a:uLnTx/>
                <a:uFillTx/>
                <a:latin typeface="+mn-lt"/>
              </a:rPr>
              <a:t>The HIway </a:t>
            </a:r>
            <a:r>
              <a:rPr lang="en-US" kern="0" dirty="0">
                <a:solidFill>
                  <a:schemeClr val="bg1"/>
                </a:solidFill>
              </a:rPr>
              <a:t>started planning for the 2020 attestation cycle last fall. Early this spring, outreach and education ramped up. After delaying the attestation deadline to account for COVID-19, as of Aug. 1, t</a:t>
            </a:r>
            <a:r>
              <a:rPr kumimoji="0" lang="en-US" i="0" u="none" strike="noStrike" kern="0" cap="none" spc="0" normalizeH="0" baseline="0" noProof="0" dirty="0">
                <a:ln>
                  <a:noFill/>
                </a:ln>
                <a:solidFill>
                  <a:schemeClr val="bg1"/>
                </a:solidFill>
                <a:effectLst/>
                <a:uLnTx/>
                <a:uFillTx/>
                <a:latin typeface="+mn-lt"/>
              </a:rPr>
              <a:t>he HIway is accepting attestation/exception forms.</a:t>
            </a:r>
          </a:p>
        </p:txBody>
      </p:sp>
    </p:spTree>
    <p:extLst>
      <p:ext uri="{BB962C8B-B14F-4D97-AF65-F5344CB8AC3E}">
        <p14:creationId xmlns:p14="http://schemas.microsoft.com/office/powerpoint/2010/main" val="232244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3960" y="2433637"/>
            <a:ext cx="8445910" cy="4195763"/>
          </a:xfrm>
        </p:spPr>
        <p:txBody>
          <a:bodyPr/>
          <a:lstStyle/>
          <a:p>
            <a:pPr marL="0" indent="0">
              <a:buNone/>
            </a:pPr>
            <a:r>
              <a:rPr lang="en-US" sz="2000" dirty="0"/>
              <a:t>New this year:</a:t>
            </a:r>
          </a:p>
          <a:p>
            <a:r>
              <a:rPr lang="en-US" b="0" dirty="0"/>
              <a:t>HIway unique ID (HID): Each provider organization/sub-organization has been assigned a HID. Submitters will use HIDs on their forms (instead of the full name/location of each sub-org). This should streamline the process, especially for practices with many sub-organizations.</a:t>
            </a:r>
          </a:p>
          <a:p>
            <a:endParaRPr lang="en-US" b="0" dirty="0"/>
          </a:p>
          <a:p>
            <a:r>
              <a:rPr lang="en-US" b="0" dirty="0"/>
              <a:t>New section to record ADT submission by Acute Care Hospitals</a:t>
            </a:r>
            <a:br>
              <a:rPr lang="en-US" b="0" dirty="0"/>
            </a:br>
            <a:endParaRPr lang="en-US" b="0" dirty="0"/>
          </a:p>
          <a:p>
            <a:r>
              <a:rPr lang="en-US" b="0" dirty="0"/>
              <a:t>Clarified language in use case transmission methods section</a:t>
            </a:r>
          </a:p>
          <a:p>
            <a:endParaRPr lang="en-US" b="0" dirty="0"/>
          </a:p>
          <a:p>
            <a:r>
              <a:rPr lang="en-US" b="0" dirty="0"/>
              <a:t>New questions on attestation/exception forms, including taking a deeper dive into details of use cases</a:t>
            </a:r>
          </a:p>
          <a:p>
            <a:endParaRPr lang="en-US" sz="2000" b="0" dirty="0"/>
          </a:p>
          <a:p>
            <a:endParaRPr lang="en-US" sz="2000" b="0" dirty="0"/>
          </a:p>
        </p:txBody>
      </p:sp>
      <p:sp>
        <p:nvSpPr>
          <p:cNvPr id="3" name="Title 2"/>
          <p:cNvSpPr>
            <a:spLocks noGrp="1"/>
          </p:cNvSpPr>
          <p:nvPr>
            <p:ph type="title"/>
          </p:nvPr>
        </p:nvSpPr>
        <p:spPr>
          <a:xfrm>
            <a:off x="861236" y="104775"/>
            <a:ext cx="5920563" cy="565150"/>
          </a:xfrm>
        </p:spPr>
        <p:txBody>
          <a:bodyPr/>
          <a:lstStyle/>
          <a:p>
            <a:r>
              <a:rPr lang="en-US" dirty="0"/>
              <a:t>Attestation: Improvements to process</a:t>
            </a:r>
          </a:p>
        </p:txBody>
      </p:sp>
      <p:sp>
        <p:nvSpPr>
          <p:cNvPr id="4" name="Slide Number Placeholder 3"/>
          <p:cNvSpPr>
            <a:spLocks noGrp="1"/>
          </p:cNvSpPr>
          <p:nvPr>
            <p:ph type="sldNum" sz="quarter" idx="11"/>
          </p:nvPr>
        </p:nvSpPr>
        <p:spPr/>
        <p:txBody>
          <a:bodyPr/>
          <a:lstStyle/>
          <a:p>
            <a:pPr>
              <a:defRPr/>
            </a:pPr>
            <a:fld id="{949C2E20-F250-44B9-B926-B8B94A013B34}" type="slidenum">
              <a:rPr lang="en-US" smtClean="0"/>
              <a:pPr>
                <a:defRPr/>
              </a:pPr>
              <a:t>36</a:t>
            </a:fld>
            <a:endParaRPr lang="en-US" dirty="0"/>
          </a:p>
        </p:txBody>
      </p:sp>
      <p:sp>
        <p:nvSpPr>
          <p:cNvPr id="5" name="Rectangle 4"/>
          <p:cNvSpPr/>
          <p:nvPr/>
        </p:nvSpPr>
        <p:spPr>
          <a:xfrm>
            <a:off x="353960" y="1066799"/>
            <a:ext cx="8445911" cy="1066801"/>
          </a:xfrm>
          <a:prstGeom prst="rect">
            <a:avLst/>
          </a:prstGeom>
          <a:solidFill>
            <a:schemeClr val="accent1">
              <a:lumMod val="50000"/>
            </a:schemeClr>
          </a:solidFill>
          <a:ln w="3175" cap="flat" cmpd="sng" algn="ctr">
            <a:solidFill>
              <a:schemeClr val="accent1">
                <a:lumMod val="50000"/>
              </a:schemeClr>
            </a:solidFill>
            <a:prstDash val="solid"/>
          </a:ln>
          <a:effectLst/>
        </p:spPr>
        <p:txBody>
          <a:bodyPr lIns="92866" tIns="46437" rIns="92866" bIns="46437" rtlCol="0" anchor="ct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US" i="0" u="none" strike="noStrike" kern="0" cap="none" spc="0" normalizeH="0" baseline="0" noProof="0" dirty="0">
                <a:ln>
                  <a:noFill/>
                </a:ln>
                <a:solidFill>
                  <a:schemeClr val="bg1"/>
                </a:solidFill>
                <a:effectLst/>
                <a:uLnTx/>
                <a:uFillTx/>
                <a:latin typeface="+mn-lt"/>
              </a:rPr>
              <a:t>For the 2020 attestation cycle, the HIway made improvements to streamline the process for providers and collect data regarding new program requirements.</a:t>
            </a:r>
          </a:p>
        </p:txBody>
      </p:sp>
    </p:spTree>
    <p:extLst>
      <p:ext uri="{BB962C8B-B14F-4D97-AF65-F5344CB8AC3E}">
        <p14:creationId xmlns:p14="http://schemas.microsoft.com/office/powerpoint/2010/main" val="35394599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D6DC581-3793-4594-88E2-9EC724FA3BF3}" type="slidenum">
              <a:rPr kumimoji="0" lang="en-US"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37</a:t>
            </a:fld>
            <a:endParaRPr kumimoji="0" lang="en-US" b="0" i="0" u="none" strike="noStrike" kern="0" cap="none" spc="0" normalizeH="0" baseline="0" noProof="0" dirty="0">
              <a:ln>
                <a:noFill/>
              </a:ln>
              <a:solidFill>
                <a:sysClr val="windowText" lastClr="000000"/>
              </a:solidFill>
              <a:effectLst/>
              <a:uLnTx/>
              <a:uFillTx/>
            </a:endParaRPr>
          </a:p>
        </p:txBody>
      </p:sp>
      <p:sp>
        <p:nvSpPr>
          <p:cNvPr id="2" name="Text Placeholder 1"/>
          <p:cNvSpPr>
            <a:spLocks noGrp="1"/>
          </p:cNvSpPr>
          <p:nvPr>
            <p:ph type="body" idx="4294967295"/>
          </p:nvPr>
        </p:nvSpPr>
        <p:spPr>
          <a:xfrm>
            <a:off x="1028700" y="2971800"/>
            <a:ext cx="7772400" cy="1500187"/>
          </a:xfrm>
        </p:spPr>
        <p:txBody>
          <a:bodyPr rtlCol="0" anchor="ctr" anchorCtr="0">
            <a:normAutofit/>
          </a:bodyPr>
          <a:lstStyle/>
          <a:p>
            <a:pPr marL="0" indent="0">
              <a:buNone/>
            </a:pPr>
            <a:r>
              <a:rPr lang="en-US" sz="2400" dirty="0">
                <a:solidFill>
                  <a:schemeClr val="tx1"/>
                </a:solidFill>
              </a:rPr>
              <a:t>Conclusion </a:t>
            </a:r>
          </a:p>
          <a:p>
            <a:pPr marL="0" indent="0">
              <a:buNone/>
            </a:pPr>
            <a:r>
              <a:rPr lang="en-US" sz="2400" b="0" i="1" dirty="0">
                <a:solidFill>
                  <a:schemeClr val="tx1"/>
                </a:solidFill>
              </a:rPr>
              <a:t>Undersecretary Lauren Peters</a:t>
            </a:r>
          </a:p>
        </p:txBody>
      </p:sp>
    </p:spTree>
    <p:extLst>
      <p:ext uri="{BB962C8B-B14F-4D97-AF65-F5344CB8AC3E}">
        <p14:creationId xmlns:p14="http://schemas.microsoft.com/office/powerpoint/2010/main" val="1284309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5124" y="1896551"/>
            <a:ext cx="8182352" cy="2505273"/>
          </a:xfrm>
          <a:prstGeom prst="rect">
            <a:avLst/>
          </a:prstGeom>
        </p:spPr>
        <p:txBody>
          <a:bodyPr wrap="square" lIns="91411" tIns="45706" rIns="91411" bIns="45706">
            <a:spAutoFit/>
          </a:bodyPr>
          <a:lstStyle/>
          <a:p>
            <a:pPr marL="342791" indent="-342791" algn="ctr" fontAlgn="auto">
              <a:spcBef>
                <a:spcPct val="20000"/>
              </a:spcBef>
              <a:spcAft>
                <a:spcPts val="0"/>
              </a:spcAft>
              <a:defRPr/>
            </a:pPr>
            <a:r>
              <a:rPr lang="en-US" sz="2800" b="1" dirty="0">
                <a:solidFill>
                  <a:prstClr val="black"/>
                </a:solidFill>
                <a:latin typeface="Calibri"/>
                <a:cs typeface="+mn-cs"/>
              </a:rPr>
              <a:t>Fall HITC meeting</a:t>
            </a:r>
            <a:br>
              <a:rPr lang="en-US" sz="2800" b="1" dirty="0">
                <a:solidFill>
                  <a:prstClr val="black"/>
                </a:solidFill>
                <a:latin typeface="Calibri"/>
                <a:cs typeface="+mn-cs"/>
              </a:rPr>
            </a:br>
            <a:endParaRPr lang="en-US" sz="2800" b="1" dirty="0">
              <a:solidFill>
                <a:prstClr val="black"/>
              </a:solidFill>
              <a:latin typeface="Calibri"/>
              <a:cs typeface="+mn-cs"/>
            </a:endParaRPr>
          </a:p>
          <a:p>
            <a:pPr marL="342791" indent="-342791" algn="ctr" fontAlgn="auto">
              <a:spcBef>
                <a:spcPct val="20000"/>
              </a:spcBef>
              <a:spcAft>
                <a:spcPts val="0"/>
              </a:spcAft>
              <a:defRPr/>
            </a:pPr>
            <a:r>
              <a:rPr lang="en-US" sz="2800" dirty="0">
                <a:solidFill>
                  <a:prstClr val="black"/>
                </a:solidFill>
                <a:latin typeface="Calibri"/>
                <a:cs typeface="+mn-cs"/>
              </a:rPr>
              <a:t>November 2</a:t>
            </a:r>
            <a:r>
              <a:rPr lang="en-US" sz="2800" baseline="30000" dirty="0">
                <a:solidFill>
                  <a:prstClr val="black"/>
                </a:solidFill>
                <a:latin typeface="Calibri"/>
                <a:cs typeface="+mn-cs"/>
              </a:rPr>
              <a:t>nd</a:t>
            </a:r>
            <a:r>
              <a:rPr lang="en-US" sz="2800" dirty="0">
                <a:solidFill>
                  <a:prstClr val="black"/>
                </a:solidFill>
                <a:latin typeface="Calibri"/>
                <a:cs typeface="+mn-cs"/>
              </a:rPr>
              <a:t>, 2020</a:t>
            </a:r>
          </a:p>
          <a:p>
            <a:pPr marL="342791" indent="-342791" algn="ctr" fontAlgn="auto">
              <a:spcBef>
                <a:spcPct val="20000"/>
              </a:spcBef>
              <a:spcAft>
                <a:spcPts val="0"/>
              </a:spcAft>
              <a:defRPr/>
            </a:pPr>
            <a:r>
              <a:rPr lang="en-US" sz="2800" dirty="0">
                <a:solidFill>
                  <a:prstClr val="black"/>
                </a:solidFill>
                <a:latin typeface="Calibri"/>
                <a:cs typeface="+mn-cs"/>
              </a:rPr>
              <a:t>3:30 – 5 p.m. </a:t>
            </a:r>
          </a:p>
          <a:p>
            <a:pPr marL="342791" indent="-342791" algn="ctr" fontAlgn="auto">
              <a:spcBef>
                <a:spcPct val="20000"/>
              </a:spcBef>
              <a:spcAft>
                <a:spcPts val="0"/>
              </a:spcAft>
              <a:defRPr/>
            </a:pPr>
            <a:endParaRPr lang="en-US" sz="2800" b="1" dirty="0">
              <a:solidFill>
                <a:prstClr val="black"/>
              </a:solidFill>
              <a:latin typeface="Calibri"/>
              <a:cs typeface="+mn-cs"/>
            </a:endParaRPr>
          </a:p>
        </p:txBody>
      </p:sp>
      <p:sp>
        <p:nvSpPr>
          <p:cNvPr id="6" name="Title 2"/>
          <p:cNvSpPr txBox="1">
            <a:spLocks/>
          </p:cNvSpPr>
          <p:nvPr/>
        </p:nvSpPr>
        <p:spPr bwMode="auto">
          <a:xfrm>
            <a:off x="2191578" y="1664741"/>
            <a:ext cx="7848600" cy="825500"/>
          </a:xfrm>
          <a:prstGeom prst="rect">
            <a:avLst/>
          </a:prstGeom>
          <a:noFill/>
          <a:ln w="9525">
            <a:noFill/>
            <a:miter lim="800000"/>
            <a:headEnd/>
            <a:tailEnd/>
          </a:ln>
        </p:spPr>
        <p:txBody>
          <a:bodyPr vert="horz" wrap="square" lIns="91411" tIns="45706" rIns="91411" bIns="45706" numCol="1" anchor="ctr" anchorCtr="0" compatLnSpc="1">
            <a:prstTxWarp prst="textNoShape">
              <a:avLst/>
            </a:prstTxWarp>
          </a:bodyPr>
          <a:lstStyle>
            <a:lvl1pPr algn="l" rtl="0" eaLnBrk="0" fontAlgn="base" hangingPunct="0">
              <a:spcBef>
                <a:spcPct val="0"/>
              </a:spcBef>
              <a:spcAft>
                <a:spcPct val="0"/>
              </a:spcAft>
              <a:defRPr sz="2800" kern="1200">
                <a:solidFill>
                  <a:schemeClr val="bg1"/>
                </a:solidFill>
                <a:latin typeface="+mj-lt"/>
                <a:ea typeface="+mj-ea"/>
                <a:cs typeface="+mj-cs"/>
              </a:defRPr>
            </a:lvl1pPr>
            <a:lvl2pPr algn="l" rtl="0" eaLnBrk="0" fontAlgn="base" hangingPunct="0">
              <a:spcBef>
                <a:spcPct val="0"/>
              </a:spcBef>
              <a:spcAft>
                <a:spcPct val="0"/>
              </a:spcAft>
              <a:defRPr sz="2800">
                <a:solidFill>
                  <a:schemeClr val="bg1"/>
                </a:solidFill>
                <a:latin typeface="Calibri" pitchFamily="34" charset="0"/>
              </a:defRPr>
            </a:lvl2pPr>
            <a:lvl3pPr algn="l" rtl="0" eaLnBrk="0" fontAlgn="base" hangingPunct="0">
              <a:spcBef>
                <a:spcPct val="0"/>
              </a:spcBef>
              <a:spcAft>
                <a:spcPct val="0"/>
              </a:spcAft>
              <a:defRPr sz="2800">
                <a:solidFill>
                  <a:schemeClr val="bg1"/>
                </a:solidFill>
                <a:latin typeface="Calibri" pitchFamily="34" charset="0"/>
              </a:defRPr>
            </a:lvl3pPr>
            <a:lvl4pPr algn="l" rtl="0" eaLnBrk="0" fontAlgn="base" hangingPunct="0">
              <a:spcBef>
                <a:spcPct val="0"/>
              </a:spcBef>
              <a:spcAft>
                <a:spcPct val="0"/>
              </a:spcAft>
              <a:defRPr sz="2800">
                <a:solidFill>
                  <a:schemeClr val="bg1"/>
                </a:solidFill>
                <a:latin typeface="Calibri" pitchFamily="34" charset="0"/>
              </a:defRPr>
            </a:lvl4pPr>
            <a:lvl5pPr algn="l" rtl="0" eaLnBrk="0" fontAlgn="base" hangingPunct="0">
              <a:spcBef>
                <a:spcPct val="0"/>
              </a:spcBef>
              <a:spcAft>
                <a:spcPct val="0"/>
              </a:spcAft>
              <a:defRPr sz="2800">
                <a:solidFill>
                  <a:schemeClr val="bg1"/>
                </a:solidFill>
                <a:latin typeface="Calibri" pitchFamily="34" charset="0"/>
              </a:defRPr>
            </a:lvl5pPr>
            <a:lvl6pPr marL="457056" algn="l" rtl="0" fontAlgn="base">
              <a:spcBef>
                <a:spcPct val="0"/>
              </a:spcBef>
              <a:spcAft>
                <a:spcPct val="0"/>
              </a:spcAft>
              <a:defRPr sz="2800">
                <a:solidFill>
                  <a:schemeClr val="bg1"/>
                </a:solidFill>
                <a:latin typeface="Calibri" pitchFamily="34" charset="0"/>
              </a:defRPr>
            </a:lvl6pPr>
            <a:lvl7pPr marL="914109" algn="l" rtl="0" fontAlgn="base">
              <a:spcBef>
                <a:spcPct val="0"/>
              </a:spcBef>
              <a:spcAft>
                <a:spcPct val="0"/>
              </a:spcAft>
              <a:defRPr sz="2800">
                <a:solidFill>
                  <a:schemeClr val="bg1"/>
                </a:solidFill>
                <a:latin typeface="Calibri" pitchFamily="34" charset="0"/>
              </a:defRPr>
            </a:lvl7pPr>
            <a:lvl8pPr marL="1371165" algn="l" rtl="0" fontAlgn="base">
              <a:spcBef>
                <a:spcPct val="0"/>
              </a:spcBef>
              <a:spcAft>
                <a:spcPct val="0"/>
              </a:spcAft>
              <a:defRPr sz="2800">
                <a:solidFill>
                  <a:schemeClr val="bg1"/>
                </a:solidFill>
                <a:latin typeface="Calibri" pitchFamily="34" charset="0"/>
              </a:defRPr>
            </a:lvl8pPr>
            <a:lvl9pPr marL="1828218" algn="l" rtl="0" fontAlgn="base">
              <a:spcBef>
                <a:spcPct val="0"/>
              </a:spcBef>
              <a:spcAft>
                <a:spcPct val="0"/>
              </a:spcAft>
              <a:defRPr sz="2800">
                <a:solidFill>
                  <a:schemeClr val="bg1"/>
                </a:solidFill>
                <a:latin typeface="Calibri" pitchFamily="34" charset="0"/>
              </a:defRPr>
            </a:lvl9pPr>
          </a:lstStyle>
          <a:p>
            <a:pPr defTabSz="435299" fontAlgn="auto">
              <a:spcBef>
                <a:spcPts val="0"/>
              </a:spcBef>
              <a:spcAft>
                <a:spcPts val="0"/>
              </a:spcAft>
            </a:pPr>
            <a:endParaRPr lang="en-US" dirty="0">
              <a:ea typeface="Arial Unicode MS" panose="020B0604020202020204" pitchFamily="34" charset="-128"/>
              <a:cs typeface="Arial" panose="020B0604020202020204" pitchFamily="34" charset="0"/>
            </a:endParaRPr>
          </a:p>
        </p:txBody>
      </p:sp>
      <p:sp>
        <p:nvSpPr>
          <p:cNvPr id="2" name="Slide Number Placeholder 1"/>
          <p:cNvSpPr>
            <a:spLocks noGrp="1"/>
          </p:cNvSpPr>
          <p:nvPr>
            <p:ph type="sldNum" sz="quarter" idx="11"/>
          </p:nvPr>
        </p:nvSpPr>
        <p:spPr/>
        <p:txBody>
          <a:bodyPr/>
          <a:lstStyle/>
          <a:p>
            <a:pPr>
              <a:defRPr/>
            </a:pPr>
            <a:fld id="{C368D18A-47D3-417B-8049-0A96DF46771A}" type="slidenum">
              <a:rPr lang="en-US" smtClean="0"/>
              <a:pPr>
                <a:defRPr/>
              </a:pPr>
              <a:t>38</a:t>
            </a:fld>
            <a:endParaRPr lang="en-US" dirty="0"/>
          </a:p>
        </p:txBody>
      </p:sp>
      <p:sp>
        <p:nvSpPr>
          <p:cNvPr id="5" name="Title 4">
            <a:extLst>
              <a:ext uri="{FF2B5EF4-FFF2-40B4-BE49-F238E27FC236}">
                <a16:creationId xmlns:a16="http://schemas.microsoft.com/office/drawing/2014/main" id="{03526910-3444-4D69-AD13-23998D92B28F}"/>
              </a:ext>
            </a:extLst>
          </p:cNvPr>
          <p:cNvSpPr>
            <a:spLocks noGrp="1"/>
          </p:cNvSpPr>
          <p:nvPr>
            <p:ph type="title"/>
          </p:nvPr>
        </p:nvSpPr>
        <p:spPr/>
        <p:txBody>
          <a:bodyPr/>
          <a:lstStyle/>
          <a:p>
            <a:r>
              <a:rPr lang="en-US" dirty="0"/>
              <a:t>Next HITC meeting</a:t>
            </a:r>
          </a:p>
        </p:txBody>
      </p:sp>
      <p:pic>
        <p:nvPicPr>
          <p:cNvPr id="3" name="Picture 2"/>
          <p:cNvPicPr>
            <a:picLocks noChangeAspect="1"/>
          </p:cNvPicPr>
          <p:nvPr/>
        </p:nvPicPr>
        <p:blipFill>
          <a:blip r:embed="rId3"/>
          <a:stretch>
            <a:fillRect/>
          </a:stretch>
        </p:blipFill>
        <p:spPr>
          <a:xfrm>
            <a:off x="5771233" y="5135485"/>
            <a:ext cx="3006243" cy="1475659"/>
          </a:xfrm>
          <a:prstGeom prst="rect">
            <a:avLst/>
          </a:prstGeom>
        </p:spPr>
      </p:pic>
    </p:spTree>
    <p:extLst>
      <p:ext uri="{BB962C8B-B14F-4D97-AF65-F5344CB8AC3E}">
        <p14:creationId xmlns:p14="http://schemas.microsoft.com/office/powerpoint/2010/main" val="37763891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D6DC581-3793-4594-88E2-9EC724FA3BF3}" type="slidenum">
              <a:rPr kumimoji="0" lang="en-US"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39</a:t>
            </a:fld>
            <a:endParaRPr kumimoji="0" lang="en-US" b="0" i="0" u="none" strike="noStrike" kern="0" cap="none" spc="0" normalizeH="0" baseline="0" noProof="0" dirty="0">
              <a:ln>
                <a:noFill/>
              </a:ln>
              <a:solidFill>
                <a:sysClr val="windowText" lastClr="000000"/>
              </a:solidFill>
              <a:effectLst/>
              <a:uLnTx/>
              <a:uFillTx/>
            </a:endParaRPr>
          </a:p>
        </p:txBody>
      </p:sp>
      <p:sp>
        <p:nvSpPr>
          <p:cNvPr id="2" name="Text Placeholder 1"/>
          <p:cNvSpPr>
            <a:spLocks noGrp="1"/>
          </p:cNvSpPr>
          <p:nvPr>
            <p:ph type="body" idx="4294967295"/>
          </p:nvPr>
        </p:nvSpPr>
        <p:spPr>
          <a:xfrm>
            <a:off x="1371600" y="2906713"/>
            <a:ext cx="7772400" cy="1500187"/>
          </a:xfrm>
        </p:spPr>
        <p:txBody>
          <a:bodyPr rtlCol="0" anchor="ctr" anchorCtr="0">
            <a:normAutofit/>
          </a:bodyPr>
          <a:lstStyle/>
          <a:p>
            <a:pPr marL="0" indent="0">
              <a:buNone/>
            </a:pPr>
            <a:r>
              <a:rPr lang="en-US" sz="2400" dirty="0">
                <a:solidFill>
                  <a:schemeClr val="tx1"/>
                </a:solidFill>
              </a:rPr>
              <a:t>Appendix A: HIway operations update</a:t>
            </a:r>
            <a:endParaRPr lang="en-US" sz="2400" b="0" i="1" dirty="0">
              <a:solidFill>
                <a:schemeClr val="tx1"/>
              </a:solidFill>
            </a:endParaRPr>
          </a:p>
        </p:txBody>
      </p:sp>
    </p:spTree>
    <p:extLst>
      <p:ext uri="{BB962C8B-B14F-4D97-AF65-F5344CB8AC3E}">
        <p14:creationId xmlns:p14="http://schemas.microsoft.com/office/powerpoint/2010/main" val="2176750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949C2E20-F250-44B9-B926-B8B94A013B34}" type="slidenum">
              <a:rPr lang="en-US" smtClean="0"/>
              <a:pPr>
                <a:defRPr/>
              </a:pPr>
              <a:t>4</a:t>
            </a:fld>
            <a:endParaRPr lang="en-US" dirty="0"/>
          </a:p>
        </p:txBody>
      </p:sp>
      <p:sp>
        <p:nvSpPr>
          <p:cNvPr id="3" name="Title 2"/>
          <p:cNvSpPr>
            <a:spLocks noGrp="1"/>
          </p:cNvSpPr>
          <p:nvPr>
            <p:ph type="title"/>
          </p:nvPr>
        </p:nvSpPr>
        <p:spPr/>
        <p:txBody>
          <a:bodyPr/>
          <a:lstStyle/>
          <a:p>
            <a:r>
              <a:rPr lang="en-US" dirty="0"/>
              <a:t>Vote: Approve minutes</a:t>
            </a:r>
          </a:p>
        </p:txBody>
      </p:sp>
      <p:sp>
        <p:nvSpPr>
          <p:cNvPr id="2" name="Content Placeholder 1"/>
          <p:cNvSpPr>
            <a:spLocks noGrp="1"/>
          </p:cNvSpPr>
          <p:nvPr>
            <p:ph idx="4294967295"/>
          </p:nvPr>
        </p:nvSpPr>
        <p:spPr>
          <a:xfrm>
            <a:off x="457200" y="1960563"/>
            <a:ext cx="8229600" cy="3778250"/>
          </a:xfrm>
        </p:spPr>
        <p:txBody>
          <a:bodyPr/>
          <a:lstStyle/>
          <a:p>
            <a:pPr marL="0" indent="0">
              <a:buNone/>
            </a:pPr>
            <a:endParaRPr lang="en-US" sz="2400" dirty="0"/>
          </a:p>
          <a:p>
            <a:pPr marL="0" indent="0">
              <a:buNone/>
            </a:pPr>
            <a:endParaRPr lang="en-US" sz="2400" dirty="0"/>
          </a:p>
          <a:p>
            <a:pPr marL="0" indent="0">
              <a:buNone/>
            </a:pPr>
            <a:r>
              <a:rPr lang="en-US" sz="2400" dirty="0"/>
              <a:t>MOTION: </a:t>
            </a:r>
            <a:r>
              <a:rPr lang="en-US" sz="2400" b="0" dirty="0"/>
              <a:t>That the Health Information Technology Council hereby approves the minutes of the council meeting held on February 3, 2020 as presented/amended</a:t>
            </a:r>
          </a:p>
          <a:p>
            <a:pPr marL="0" indent="0">
              <a:buNone/>
            </a:pPr>
            <a:endParaRPr lang="en-US" sz="2400" b="0" dirty="0"/>
          </a:p>
          <a:p>
            <a:pPr marL="0" indent="0">
              <a:buNone/>
            </a:pPr>
            <a:endParaRPr lang="en-US" sz="2400" b="0" dirty="0"/>
          </a:p>
          <a:p>
            <a:pPr marL="0" indent="0">
              <a:buNone/>
            </a:pPr>
            <a:endParaRPr lang="en-US" sz="2400" b="0" dirty="0"/>
          </a:p>
          <a:p>
            <a:pPr marL="0" indent="0">
              <a:buNone/>
            </a:pPr>
            <a:endParaRPr lang="en-US" sz="2400" b="0" dirty="0"/>
          </a:p>
          <a:p>
            <a:pPr marL="0" indent="0">
              <a:buNone/>
            </a:pPr>
            <a:endParaRPr lang="en-US" sz="2400" b="0" dirty="0"/>
          </a:p>
          <a:p>
            <a:pPr marL="0" indent="0">
              <a:buNone/>
            </a:pPr>
            <a:endParaRPr lang="en-US" sz="2400" dirty="0"/>
          </a:p>
        </p:txBody>
      </p:sp>
    </p:spTree>
    <p:extLst>
      <p:ext uri="{BB962C8B-B14F-4D97-AF65-F5344CB8AC3E}">
        <p14:creationId xmlns:p14="http://schemas.microsoft.com/office/powerpoint/2010/main" val="39555595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949C2E20-F250-44B9-B926-B8B94A013B34}" type="slidenum">
              <a:rPr lang="en-US" smtClean="0"/>
              <a:pPr>
                <a:defRPr/>
              </a:pPr>
              <a:t>40</a:t>
            </a:fld>
            <a:endParaRPr lang="en-US" dirty="0"/>
          </a:p>
        </p:txBody>
      </p:sp>
      <p:sp>
        <p:nvSpPr>
          <p:cNvPr id="2" name="object 2"/>
          <p:cNvSpPr txBox="1">
            <a:spLocks noGrp="1"/>
          </p:cNvSpPr>
          <p:nvPr>
            <p:ph type="title"/>
          </p:nvPr>
        </p:nvSpPr>
        <p:spPr>
          <a:prstGeom prst="rect">
            <a:avLst/>
          </a:prstGeom>
        </p:spPr>
        <p:txBody>
          <a:bodyPr vert="horz" wrap="square" lIns="0" tIns="0" rIns="0" bIns="0" rtlCol="0">
            <a:spAutoFit/>
          </a:bodyPr>
          <a:lstStyle/>
          <a:p>
            <a:pPr marL="117475">
              <a:lnSpc>
                <a:spcPct val="100000"/>
              </a:lnSpc>
            </a:pPr>
            <a:r>
              <a:rPr spc="-25" dirty="0"/>
              <a:t>H</a:t>
            </a:r>
            <a:r>
              <a:rPr spc="-10" dirty="0"/>
              <a:t>I</a:t>
            </a:r>
            <a:r>
              <a:rPr spc="-55" dirty="0"/>
              <a:t>w</a:t>
            </a:r>
            <a:r>
              <a:rPr spc="-60" dirty="0"/>
              <a:t>a</a:t>
            </a:r>
            <a:r>
              <a:rPr spc="-15" dirty="0"/>
              <a:t>y</a:t>
            </a:r>
            <a:r>
              <a:rPr spc="-5" dirty="0"/>
              <a:t> </a:t>
            </a:r>
            <a:r>
              <a:rPr lang="en-US" spc="-80" dirty="0"/>
              <a:t>p</a:t>
            </a:r>
            <a:r>
              <a:rPr spc="-15" dirty="0"/>
              <a:t>art</a:t>
            </a:r>
            <a:r>
              <a:rPr spc="-20" dirty="0"/>
              <a:t>i</a:t>
            </a:r>
            <a:r>
              <a:rPr spc="-10" dirty="0"/>
              <a:t>c</a:t>
            </a:r>
            <a:r>
              <a:rPr spc="-20" dirty="0"/>
              <a:t>ip</a:t>
            </a:r>
            <a:r>
              <a:rPr spc="-35" dirty="0"/>
              <a:t>a</a:t>
            </a:r>
            <a:r>
              <a:rPr spc="-15" dirty="0"/>
              <a:t>t</a:t>
            </a:r>
            <a:r>
              <a:rPr spc="-20" dirty="0"/>
              <a:t>i</a:t>
            </a:r>
            <a:r>
              <a:rPr spc="-15" dirty="0"/>
              <a:t>on</a:t>
            </a:r>
            <a:r>
              <a:rPr spc="20" dirty="0"/>
              <a:t> </a:t>
            </a:r>
            <a:br>
              <a:rPr lang="en-US" spc="20" dirty="0"/>
            </a:br>
            <a:r>
              <a:rPr lang="en-US" sz="2000" spc="-20" dirty="0"/>
              <a:t>January 21, 2020 – July 20, 2020</a:t>
            </a:r>
            <a:endParaRPr spc="-15" dirty="0"/>
          </a:p>
        </p:txBody>
      </p:sp>
      <p:graphicFrame>
        <p:nvGraphicFramePr>
          <p:cNvPr id="6" name="Table 5"/>
          <p:cNvGraphicFramePr>
            <a:graphicFrameLocks noGrp="1"/>
          </p:cNvGraphicFramePr>
          <p:nvPr/>
        </p:nvGraphicFramePr>
        <p:xfrm>
          <a:off x="2252096" y="2288653"/>
          <a:ext cx="4963713" cy="3355091"/>
        </p:xfrm>
        <a:graphic>
          <a:graphicData uri="http://schemas.openxmlformats.org/drawingml/2006/table">
            <a:tbl>
              <a:tblPr>
                <a:tableStyleId>{5C22544A-7EE6-4342-B048-85BDC9FD1C3A}</a:tableStyleId>
              </a:tblPr>
              <a:tblGrid>
                <a:gridCol w="4963713">
                  <a:extLst>
                    <a:ext uri="{9D8B030D-6E8A-4147-A177-3AD203B41FA5}">
                      <a16:colId xmlns:a16="http://schemas.microsoft.com/office/drawing/2014/main" val="20000"/>
                    </a:ext>
                  </a:extLst>
                </a:gridCol>
              </a:tblGrid>
              <a:tr h="2872262">
                <a:tc>
                  <a:txBody>
                    <a:bodyPr/>
                    <a:lstStyle/>
                    <a:p>
                      <a:pPr marL="285750" indent="-285750">
                        <a:buClr>
                          <a:schemeClr val="bg1">
                            <a:lumMod val="75000"/>
                          </a:schemeClr>
                        </a:buClr>
                        <a:buSzPct val="75000"/>
                        <a:buFont typeface="Wingdings" panose="05000000000000000000" pitchFamily="2" charset="2"/>
                        <a:buChar char="Ø"/>
                      </a:pPr>
                      <a:r>
                        <a:rPr lang="en-US" sz="1800" baseline="0" dirty="0"/>
                        <a:t>Auburn Primary Care and Aesthetics</a:t>
                      </a:r>
                    </a:p>
                    <a:p>
                      <a:pPr marL="285750" indent="-285750">
                        <a:buClr>
                          <a:schemeClr val="bg1">
                            <a:lumMod val="75000"/>
                          </a:schemeClr>
                        </a:buClr>
                        <a:buSzPct val="75000"/>
                        <a:buFont typeface="Wingdings" panose="05000000000000000000" pitchFamily="2" charset="2"/>
                        <a:buChar char="Ø"/>
                      </a:pPr>
                      <a:r>
                        <a:rPr lang="en-US" sz="1800" baseline="0" dirty="0"/>
                        <a:t>Cedar Hill Pediatrics</a:t>
                      </a:r>
                    </a:p>
                    <a:p>
                      <a:pPr marL="285750" indent="-285750">
                        <a:buClr>
                          <a:schemeClr val="bg1">
                            <a:lumMod val="75000"/>
                          </a:schemeClr>
                        </a:buClr>
                        <a:buSzPct val="75000"/>
                        <a:buFont typeface="Wingdings" panose="05000000000000000000" pitchFamily="2" charset="2"/>
                        <a:buChar char="Ø"/>
                      </a:pPr>
                      <a:r>
                        <a:rPr lang="en-US" sz="1800" baseline="0" dirty="0"/>
                        <a:t>Family Continuity Program</a:t>
                      </a:r>
                    </a:p>
                    <a:p>
                      <a:pPr marL="285750" indent="-285750">
                        <a:buClr>
                          <a:schemeClr val="bg1">
                            <a:lumMod val="75000"/>
                          </a:schemeClr>
                        </a:buClr>
                        <a:buSzPct val="75000"/>
                        <a:buFont typeface="Wingdings" panose="05000000000000000000" pitchFamily="2" charset="2"/>
                        <a:buChar char="Ø"/>
                      </a:pPr>
                      <a:r>
                        <a:rPr lang="en-US" sz="1800" baseline="0" dirty="0"/>
                        <a:t>Harrington Physician Services</a:t>
                      </a:r>
                    </a:p>
                    <a:p>
                      <a:pPr marL="285750" indent="-285750">
                        <a:buClr>
                          <a:schemeClr val="bg1">
                            <a:lumMod val="75000"/>
                          </a:schemeClr>
                        </a:buClr>
                        <a:buSzPct val="75000"/>
                        <a:buFont typeface="Wingdings" panose="05000000000000000000" pitchFamily="2" charset="2"/>
                        <a:buChar char="Ø"/>
                      </a:pPr>
                      <a:r>
                        <a:rPr lang="en-US" sz="1800" baseline="0" dirty="0"/>
                        <a:t>PatriotDirect Family Medicine</a:t>
                      </a:r>
                    </a:p>
                    <a:p>
                      <a:pPr marL="285750" indent="-285750">
                        <a:buClr>
                          <a:schemeClr val="bg1">
                            <a:lumMod val="75000"/>
                          </a:schemeClr>
                        </a:buClr>
                        <a:buSzPct val="75000"/>
                        <a:buFont typeface="Wingdings" panose="05000000000000000000" pitchFamily="2" charset="2"/>
                        <a:buChar char="Ø"/>
                      </a:pPr>
                      <a:r>
                        <a:rPr lang="en-US" sz="1800" baseline="0" dirty="0"/>
                        <a:t>Walden Pond Pediatrics</a:t>
                      </a:r>
                    </a:p>
                  </a:txBody>
                  <a:tcPr marL="7620" marR="7620" marT="7620" marB="0">
                    <a:noFill/>
                  </a:tcPr>
                </a:tc>
                <a:extLst>
                  <a:ext uri="{0D108BD9-81ED-4DB2-BD59-A6C34878D82A}">
                    <a16:rowId xmlns:a16="http://schemas.microsoft.com/office/drawing/2014/main" val="10000"/>
                  </a:ext>
                </a:extLst>
              </a:tr>
              <a:tr h="482829">
                <a:tc>
                  <a:txBody>
                    <a:bodyPr/>
                    <a:lstStyle/>
                    <a:p>
                      <a:endParaRPr lang="en-US" dirty="0"/>
                    </a:p>
                  </a:txBody>
                  <a:tcPr marL="7620" marR="7620" marT="7620" marB="0" anchor="b">
                    <a:noFill/>
                  </a:tcPr>
                </a:tc>
                <a:extLst>
                  <a:ext uri="{0D108BD9-81ED-4DB2-BD59-A6C34878D82A}">
                    <a16:rowId xmlns:a16="http://schemas.microsoft.com/office/drawing/2014/main" val="10001"/>
                  </a:ext>
                </a:extLst>
              </a:tr>
            </a:tbl>
          </a:graphicData>
        </a:graphic>
      </p:graphicFrame>
      <p:sp>
        <p:nvSpPr>
          <p:cNvPr id="5" name="Rectangle 4"/>
          <p:cNvSpPr/>
          <p:nvPr/>
        </p:nvSpPr>
        <p:spPr>
          <a:xfrm>
            <a:off x="1032272" y="1466024"/>
            <a:ext cx="7141368" cy="525715"/>
          </a:xfrm>
          <a:prstGeom prst="rect">
            <a:avLst/>
          </a:prstGeom>
          <a:solidFill>
            <a:schemeClr val="accent1">
              <a:lumMod val="20000"/>
              <a:lumOff val="80000"/>
            </a:schemeClr>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mj-lt"/>
              </a:rPr>
              <a:t>	New participation agreements</a:t>
            </a:r>
          </a:p>
        </p:txBody>
      </p:sp>
      <p:sp>
        <p:nvSpPr>
          <p:cNvPr id="8" name="Pentagon 7"/>
          <p:cNvSpPr/>
          <p:nvPr/>
        </p:nvSpPr>
        <p:spPr>
          <a:xfrm>
            <a:off x="1444757" y="1376456"/>
            <a:ext cx="1381124" cy="704850"/>
          </a:xfrm>
          <a:prstGeom prst="homePlate">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444757" y="1261650"/>
            <a:ext cx="1148621" cy="923330"/>
          </a:xfrm>
          <a:prstGeom prst="rect">
            <a:avLst/>
          </a:prstGeom>
          <a:noFill/>
        </p:spPr>
        <p:txBody>
          <a:bodyPr wrap="square" lIns="91440" tIns="45720" rIns="91440" bIns="45720">
            <a:spAutoFit/>
          </a:bodyPr>
          <a:lstStyle/>
          <a:p>
            <a:pPr algn="ctr"/>
            <a:r>
              <a:rPr lang="en-US" sz="5400" b="1" dirty="0">
                <a:ln w="10160">
                  <a:solidFill>
                    <a:schemeClr val="tx1"/>
                  </a:solidFill>
                  <a:prstDash val="solid"/>
                </a:ln>
                <a:solidFill>
                  <a:srgbClr val="FFFFFF"/>
                </a:solidFill>
                <a:effectLst>
                  <a:outerShdw blurRad="38100" dist="22860" dir="5400000" algn="tl" rotWithShape="0">
                    <a:srgbClr val="000000">
                      <a:alpha val="30000"/>
                    </a:srgbClr>
                  </a:outerShdw>
                </a:effectLst>
              </a:rPr>
              <a:t>6</a:t>
            </a:r>
          </a:p>
        </p:txBody>
      </p:sp>
    </p:spTree>
    <p:extLst>
      <p:ext uri="{BB962C8B-B14F-4D97-AF65-F5344CB8AC3E}">
        <p14:creationId xmlns:p14="http://schemas.microsoft.com/office/powerpoint/2010/main" val="22948129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949C2E20-F250-44B9-B926-B8B94A013B34}" type="slidenum">
              <a:rPr lang="en-US" smtClean="0"/>
              <a:pPr>
                <a:defRPr/>
              </a:pPr>
              <a:t>41</a:t>
            </a:fld>
            <a:endParaRPr lang="en-US" dirty="0"/>
          </a:p>
        </p:txBody>
      </p:sp>
      <p:sp>
        <p:nvSpPr>
          <p:cNvPr id="2" name="object 2"/>
          <p:cNvSpPr txBox="1">
            <a:spLocks noGrp="1"/>
          </p:cNvSpPr>
          <p:nvPr>
            <p:ph type="title"/>
          </p:nvPr>
        </p:nvSpPr>
        <p:spPr>
          <a:prstGeom prst="rect">
            <a:avLst/>
          </a:prstGeom>
        </p:spPr>
        <p:txBody>
          <a:bodyPr vert="horz" wrap="square" lIns="0" tIns="0" rIns="0" bIns="0" rtlCol="0">
            <a:spAutoFit/>
          </a:bodyPr>
          <a:lstStyle/>
          <a:p>
            <a:pPr marL="117475">
              <a:lnSpc>
                <a:spcPct val="100000"/>
              </a:lnSpc>
            </a:pPr>
            <a:r>
              <a:rPr spc="-25" dirty="0"/>
              <a:t>H</a:t>
            </a:r>
            <a:r>
              <a:rPr spc="-10" dirty="0"/>
              <a:t>I</a:t>
            </a:r>
            <a:r>
              <a:rPr spc="-55" dirty="0"/>
              <a:t>w</a:t>
            </a:r>
            <a:r>
              <a:rPr spc="-60" dirty="0"/>
              <a:t>a</a:t>
            </a:r>
            <a:r>
              <a:rPr spc="-15" dirty="0"/>
              <a:t>y</a:t>
            </a:r>
            <a:r>
              <a:rPr spc="-5" dirty="0"/>
              <a:t> </a:t>
            </a:r>
            <a:r>
              <a:rPr lang="en-US" spc="-80" dirty="0"/>
              <a:t>p</a:t>
            </a:r>
            <a:r>
              <a:rPr spc="-15" dirty="0"/>
              <a:t>art</a:t>
            </a:r>
            <a:r>
              <a:rPr spc="-20" dirty="0"/>
              <a:t>i</a:t>
            </a:r>
            <a:r>
              <a:rPr spc="-10" dirty="0"/>
              <a:t>c</a:t>
            </a:r>
            <a:r>
              <a:rPr spc="-20" dirty="0"/>
              <a:t>ip</a:t>
            </a:r>
            <a:r>
              <a:rPr spc="-35" dirty="0"/>
              <a:t>a</a:t>
            </a:r>
            <a:r>
              <a:rPr spc="-15" dirty="0"/>
              <a:t>t</a:t>
            </a:r>
            <a:r>
              <a:rPr spc="-20" dirty="0"/>
              <a:t>i</a:t>
            </a:r>
            <a:r>
              <a:rPr spc="-15" dirty="0"/>
              <a:t>on</a:t>
            </a:r>
            <a:r>
              <a:rPr spc="20" dirty="0"/>
              <a:t> </a:t>
            </a:r>
            <a:br>
              <a:rPr lang="en-US" spc="20" dirty="0"/>
            </a:br>
            <a:r>
              <a:rPr lang="en-US" sz="2000" spc="-20" dirty="0"/>
              <a:t>January 21, 2020 – July 20, 2020</a:t>
            </a:r>
            <a:endParaRPr spc="-15" dirty="0"/>
          </a:p>
        </p:txBody>
      </p:sp>
      <p:graphicFrame>
        <p:nvGraphicFramePr>
          <p:cNvPr id="6" name="Table 5"/>
          <p:cNvGraphicFramePr>
            <a:graphicFrameLocks noGrp="1"/>
          </p:cNvGraphicFramePr>
          <p:nvPr/>
        </p:nvGraphicFramePr>
        <p:xfrm>
          <a:off x="2252096" y="2288653"/>
          <a:ext cx="4963713" cy="4330929"/>
        </p:xfrm>
        <a:graphic>
          <a:graphicData uri="http://schemas.openxmlformats.org/drawingml/2006/table">
            <a:tbl>
              <a:tblPr>
                <a:tableStyleId>{5C22544A-7EE6-4342-B048-85BDC9FD1C3A}</a:tableStyleId>
              </a:tblPr>
              <a:tblGrid>
                <a:gridCol w="4963713">
                  <a:extLst>
                    <a:ext uri="{9D8B030D-6E8A-4147-A177-3AD203B41FA5}">
                      <a16:colId xmlns:a16="http://schemas.microsoft.com/office/drawing/2014/main" val="20000"/>
                    </a:ext>
                  </a:extLst>
                </a:gridCol>
              </a:tblGrid>
              <a:tr h="2872262">
                <a:tc>
                  <a:txBody>
                    <a:bodyPr/>
                    <a:lstStyle/>
                    <a:p>
                      <a:pPr marL="285750" marR="0" lvl="0" indent="-285750" algn="l" defTabSz="914109" rtl="0" eaLnBrk="1" fontAlgn="auto" latinLnBrk="0" hangingPunct="1">
                        <a:lnSpc>
                          <a:spcPct val="100000"/>
                        </a:lnSpc>
                        <a:spcBef>
                          <a:spcPts val="0"/>
                        </a:spcBef>
                        <a:spcAft>
                          <a:spcPts val="0"/>
                        </a:spcAft>
                        <a:buClr>
                          <a:schemeClr val="bg1">
                            <a:lumMod val="75000"/>
                          </a:schemeClr>
                        </a:buClr>
                        <a:buSzPct val="75000"/>
                        <a:buFont typeface="Wingdings" panose="05000000000000000000" pitchFamily="2" charset="2"/>
                        <a:buChar char="Ø"/>
                        <a:tabLst/>
                        <a:defRPr/>
                      </a:pPr>
                      <a:r>
                        <a:rPr lang="en-US" sz="1800" dirty="0"/>
                        <a:t>Auburn Primary Care and Aesthetics*</a:t>
                      </a:r>
                    </a:p>
                    <a:p>
                      <a:pPr marL="285750" marR="0" lvl="0" indent="-285750" algn="l" defTabSz="914109" rtl="0" eaLnBrk="1" fontAlgn="auto" latinLnBrk="0" hangingPunct="1">
                        <a:lnSpc>
                          <a:spcPct val="100000"/>
                        </a:lnSpc>
                        <a:spcBef>
                          <a:spcPts val="0"/>
                        </a:spcBef>
                        <a:spcAft>
                          <a:spcPts val="0"/>
                        </a:spcAft>
                        <a:buClr>
                          <a:schemeClr val="bg1">
                            <a:lumMod val="75000"/>
                          </a:schemeClr>
                        </a:buClr>
                        <a:buSzPct val="75000"/>
                        <a:buFont typeface="Wingdings" panose="05000000000000000000" pitchFamily="2" charset="2"/>
                        <a:buChar char="Ø"/>
                        <a:tabLst/>
                        <a:defRPr/>
                      </a:pPr>
                      <a:r>
                        <a:rPr lang="en-US" sz="1800" dirty="0"/>
                        <a:t>Cape</a:t>
                      </a:r>
                      <a:r>
                        <a:rPr lang="en-US" sz="1800" baseline="0" dirty="0"/>
                        <a:t> Cod Healthcare</a:t>
                      </a:r>
                    </a:p>
                    <a:p>
                      <a:pPr marL="285750" marR="0" lvl="0" indent="-285750" algn="l" defTabSz="914109" rtl="0" eaLnBrk="1" fontAlgn="auto" latinLnBrk="0" hangingPunct="1">
                        <a:lnSpc>
                          <a:spcPct val="100000"/>
                        </a:lnSpc>
                        <a:spcBef>
                          <a:spcPts val="0"/>
                        </a:spcBef>
                        <a:spcAft>
                          <a:spcPts val="0"/>
                        </a:spcAft>
                        <a:buClr>
                          <a:schemeClr val="bg1">
                            <a:lumMod val="75000"/>
                          </a:schemeClr>
                        </a:buClr>
                        <a:buSzPct val="75000"/>
                        <a:buFont typeface="Wingdings" panose="05000000000000000000" pitchFamily="2" charset="2"/>
                        <a:buChar char="Ø"/>
                        <a:tabLst/>
                        <a:defRPr/>
                      </a:pPr>
                      <a:r>
                        <a:rPr lang="en-US" sz="1800" baseline="0" dirty="0"/>
                        <a:t>Cedar Hill Pediatrics*</a:t>
                      </a:r>
                    </a:p>
                    <a:p>
                      <a:pPr marL="285750" marR="0" lvl="0" indent="-285750" algn="l" defTabSz="914109" rtl="0" eaLnBrk="1" fontAlgn="auto" latinLnBrk="0" hangingPunct="1">
                        <a:lnSpc>
                          <a:spcPct val="100000"/>
                        </a:lnSpc>
                        <a:spcBef>
                          <a:spcPts val="0"/>
                        </a:spcBef>
                        <a:spcAft>
                          <a:spcPts val="0"/>
                        </a:spcAft>
                        <a:buClr>
                          <a:schemeClr val="bg1">
                            <a:lumMod val="75000"/>
                          </a:schemeClr>
                        </a:buClr>
                        <a:buSzPct val="75000"/>
                        <a:buFont typeface="Wingdings" panose="05000000000000000000" pitchFamily="2" charset="2"/>
                        <a:buChar char="Ø"/>
                        <a:tabLst/>
                        <a:defRPr/>
                      </a:pPr>
                      <a:r>
                        <a:rPr lang="en-US" sz="1800" baseline="0" dirty="0"/>
                        <a:t>Family Continuity Program*</a:t>
                      </a:r>
                    </a:p>
                    <a:p>
                      <a:pPr marL="285750" marR="0" lvl="0" indent="-285750" algn="l" defTabSz="914109" rtl="0" eaLnBrk="1" fontAlgn="auto" latinLnBrk="0" hangingPunct="1">
                        <a:lnSpc>
                          <a:spcPct val="100000"/>
                        </a:lnSpc>
                        <a:spcBef>
                          <a:spcPts val="0"/>
                        </a:spcBef>
                        <a:spcAft>
                          <a:spcPts val="0"/>
                        </a:spcAft>
                        <a:buClr>
                          <a:schemeClr val="bg1">
                            <a:lumMod val="75000"/>
                          </a:schemeClr>
                        </a:buClr>
                        <a:buSzPct val="75000"/>
                        <a:buFont typeface="Wingdings" panose="05000000000000000000" pitchFamily="2" charset="2"/>
                        <a:buChar char="Ø"/>
                        <a:tabLst/>
                        <a:defRPr/>
                      </a:pPr>
                      <a:r>
                        <a:rPr lang="en-US" sz="1800" baseline="0" dirty="0"/>
                        <a:t>Fenway Community Health Center</a:t>
                      </a:r>
                    </a:p>
                    <a:p>
                      <a:pPr marL="285750" marR="0" lvl="0" indent="-285750" algn="l" defTabSz="914109" rtl="0" eaLnBrk="1" fontAlgn="auto" latinLnBrk="0" hangingPunct="1">
                        <a:lnSpc>
                          <a:spcPct val="100000"/>
                        </a:lnSpc>
                        <a:spcBef>
                          <a:spcPts val="0"/>
                        </a:spcBef>
                        <a:spcAft>
                          <a:spcPts val="0"/>
                        </a:spcAft>
                        <a:buClr>
                          <a:schemeClr val="bg1">
                            <a:lumMod val="75000"/>
                          </a:schemeClr>
                        </a:buClr>
                        <a:buSzPct val="75000"/>
                        <a:buFont typeface="Wingdings" panose="05000000000000000000" pitchFamily="2" charset="2"/>
                        <a:buChar char="Ø"/>
                        <a:tabLst/>
                        <a:defRPr/>
                      </a:pPr>
                      <a:r>
                        <a:rPr lang="en-US" sz="1800" baseline="0" dirty="0"/>
                        <a:t>Harrington Hospital</a:t>
                      </a:r>
                    </a:p>
                    <a:p>
                      <a:pPr marL="285750" marR="0" lvl="0" indent="-285750" algn="l" defTabSz="914109" rtl="0" eaLnBrk="1" fontAlgn="auto" latinLnBrk="0" hangingPunct="1">
                        <a:lnSpc>
                          <a:spcPct val="100000"/>
                        </a:lnSpc>
                        <a:spcBef>
                          <a:spcPts val="0"/>
                        </a:spcBef>
                        <a:spcAft>
                          <a:spcPts val="0"/>
                        </a:spcAft>
                        <a:buClr>
                          <a:schemeClr val="bg1">
                            <a:lumMod val="75000"/>
                          </a:schemeClr>
                        </a:buClr>
                        <a:buSzPct val="75000"/>
                        <a:buFont typeface="Wingdings" panose="05000000000000000000" pitchFamily="2" charset="2"/>
                        <a:buChar char="Ø"/>
                        <a:tabLst/>
                        <a:defRPr/>
                      </a:pPr>
                      <a:r>
                        <a:rPr lang="en-US" sz="1800" baseline="0" dirty="0"/>
                        <a:t>Harrington Physician Services*</a:t>
                      </a:r>
                    </a:p>
                    <a:p>
                      <a:pPr marL="285750" marR="0" lvl="0" indent="-285750" algn="l" defTabSz="914109" rtl="0" eaLnBrk="1" fontAlgn="auto" latinLnBrk="0" hangingPunct="1">
                        <a:lnSpc>
                          <a:spcPct val="100000"/>
                        </a:lnSpc>
                        <a:spcBef>
                          <a:spcPts val="0"/>
                        </a:spcBef>
                        <a:spcAft>
                          <a:spcPts val="0"/>
                        </a:spcAft>
                        <a:buClr>
                          <a:schemeClr val="bg1">
                            <a:lumMod val="75000"/>
                          </a:schemeClr>
                        </a:buClr>
                        <a:buSzPct val="75000"/>
                        <a:buFont typeface="Wingdings" panose="05000000000000000000" pitchFamily="2" charset="2"/>
                        <a:buChar char="Ø"/>
                        <a:tabLst/>
                        <a:defRPr/>
                      </a:pPr>
                      <a:r>
                        <a:rPr lang="en-US" sz="1800" baseline="0" dirty="0"/>
                        <a:t>Lawrence General Hospital</a:t>
                      </a:r>
                    </a:p>
                    <a:p>
                      <a:pPr marL="285750" marR="0" lvl="0" indent="-285750" algn="l" defTabSz="914109" rtl="0" eaLnBrk="1" fontAlgn="auto" latinLnBrk="0" hangingPunct="1">
                        <a:lnSpc>
                          <a:spcPct val="100000"/>
                        </a:lnSpc>
                        <a:spcBef>
                          <a:spcPts val="0"/>
                        </a:spcBef>
                        <a:spcAft>
                          <a:spcPts val="0"/>
                        </a:spcAft>
                        <a:buClr>
                          <a:schemeClr val="bg1">
                            <a:lumMod val="75000"/>
                          </a:schemeClr>
                        </a:buClr>
                        <a:buSzPct val="75000"/>
                        <a:buFont typeface="Wingdings" panose="05000000000000000000" pitchFamily="2" charset="2"/>
                        <a:buChar char="Ø"/>
                        <a:tabLst/>
                        <a:defRPr/>
                      </a:pPr>
                      <a:r>
                        <a:rPr lang="en-US" sz="1800" baseline="0" dirty="0"/>
                        <a:t>Merrimack Valley ACO</a:t>
                      </a:r>
                    </a:p>
                    <a:p>
                      <a:pPr marL="285750" marR="0" lvl="0" indent="-285750" algn="l" defTabSz="914109" rtl="0" eaLnBrk="1" fontAlgn="auto" latinLnBrk="0" hangingPunct="1">
                        <a:lnSpc>
                          <a:spcPct val="100000"/>
                        </a:lnSpc>
                        <a:spcBef>
                          <a:spcPts val="0"/>
                        </a:spcBef>
                        <a:spcAft>
                          <a:spcPts val="0"/>
                        </a:spcAft>
                        <a:buClr>
                          <a:schemeClr val="bg1">
                            <a:lumMod val="75000"/>
                          </a:schemeClr>
                        </a:buClr>
                        <a:buSzPct val="75000"/>
                        <a:buFont typeface="Wingdings" panose="05000000000000000000" pitchFamily="2" charset="2"/>
                        <a:buChar char="Ø"/>
                        <a:tabLst/>
                        <a:defRPr/>
                      </a:pPr>
                      <a:r>
                        <a:rPr lang="en-US" sz="1800" baseline="0" dirty="0"/>
                        <a:t>Milford Regional Medical Center</a:t>
                      </a:r>
                    </a:p>
                    <a:p>
                      <a:pPr marL="285750" marR="0" lvl="0" indent="-285750" algn="l" defTabSz="914109" rtl="0" eaLnBrk="1" fontAlgn="auto" latinLnBrk="0" hangingPunct="1">
                        <a:lnSpc>
                          <a:spcPct val="100000"/>
                        </a:lnSpc>
                        <a:spcBef>
                          <a:spcPts val="0"/>
                        </a:spcBef>
                        <a:spcAft>
                          <a:spcPts val="0"/>
                        </a:spcAft>
                        <a:buClr>
                          <a:schemeClr val="bg1">
                            <a:lumMod val="75000"/>
                          </a:schemeClr>
                        </a:buClr>
                        <a:buSzPct val="75000"/>
                        <a:buFont typeface="Wingdings" panose="05000000000000000000" pitchFamily="2" charset="2"/>
                        <a:buChar char="Ø"/>
                        <a:tabLst/>
                        <a:defRPr/>
                      </a:pPr>
                      <a:r>
                        <a:rPr lang="en-US" sz="1800" baseline="0" dirty="0"/>
                        <a:t>PatriotDirect Family Medicine*</a:t>
                      </a:r>
                    </a:p>
                    <a:p>
                      <a:pPr marL="285750" marR="0" lvl="0" indent="-285750" algn="l" defTabSz="914109" rtl="0" eaLnBrk="1" fontAlgn="auto" latinLnBrk="0" hangingPunct="1">
                        <a:lnSpc>
                          <a:spcPct val="100000"/>
                        </a:lnSpc>
                        <a:spcBef>
                          <a:spcPts val="0"/>
                        </a:spcBef>
                        <a:spcAft>
                          <a:spcPts val="0"/>
                        </a:spcAft>
                        <a:buClr>
                          <a:schemeClr val="bg1">
                            <a:lumMod val="75000"/>
                          </a:schemeClr>
                        </a:buClr>
                        <a:buSzPct val="75000"/>
                        <a:buFont typeface="Wingdings" panose="05000000000000000000" pitchFamily="2" charset="2"/>
                        <a:buChar char="Ø"/>
                        <a:tabLst/>
                        <a:defRPr/>
                      </a:pPr>
                      <a:r>
                        <a:rPr lang="en-US" sz="1800" baseline="0" dirty="0"/>
                        <a:t>Signature Healthcare</a:t>
                      </a:r>
                    </a:p>
                    <a:p>
                      <a:pPr marL="285750" marR="0" lvl="0" indent="-285750" algn="l" defTabSz="914109" rtl="0" eaLnBrk="1" fontAlgn="auto" latinLnBrk="0" hangingPunct="1">
                        <a:lnSpc>
                          <a:spcPct val="100000"/>
                        </a:lnSpc>
                        <a:spcBef>
                          <a:spcPts val="0"/>
                        </a:spcBef>
                        <a:spcAft>
                          <a:spcPts val="0"/>
                        </a:spcAft>
                        <a:buClr>
                          <a:schemeClr val="bg1">
                            <a:lumMod val="75000"/>
                          </a:schemeClr>
                        </a:buClr>
                        <a:buSzPct val="75000"/>
                        <a:buFont typeface="Wingdings" panose="05000000000000000000" pitchFamily="2" charset="2"/>
                        <a:buChar char="Ø"/>
                        <a:tabLst/>
                        <a:defRPr/>
                      </a:pPr>
                      <a:r>
                        <a:rPr lang="en-US" sz="1800" baseline="0" dirty="0"/>
                        <a:t>Spectrum Health Systems</a:t>
                      </a:r>
                    </a:p>
                    <a:p>
                      <a:pPr marL="285750" marR="0" lvl="0" indent="-285750" algn="l" defTabSz="914109" rtl="0" eaLnBrk="1" fontAlgn="auto" latinLnBrk="0" hangingPunct="1">
                        <a:lnSpc>
                          <a:spcPct val="100000"/>
                        </a:lnSpc>
                        <a:spcBef>
                          <a:spcPts val="0"/>
                        </a:spcBef>
                        <a:spcAft>
                          <a:spcPts val="0"/>
                        </a:spcAft>
                        <a:buClr>
                          <a:schemeClr val="bg1">
                            <a:lumMod val="75000"/>
                          </a:schemeClr>
                        </a:buClr>
                        <a:buSzPct val="75000"/>
                        <a:buFont typeface="Wingdings" panose="05000000000000000000" pitchFamily="2" charset="2"/>
                        <a:buChar char="Ø"/>
                        <a:tabLst/>
                        <a:defRPr/>
                      </a:pPr>
                      <a:r>
                        <a:rPr lang="en-US" sz="1800" baseline="0" dirty="0"/>
                        <a:t>Walden Pond Pediatrics*</a:t>
                      </a:r>
                      <a:endParaRPr lang="en-US" sz="1800" dirty="0"/>
                    </a:p>
                  </a:txBody>
                  <a:tcPr marL="7620" marR="7620" marT="7620" marB="0">
                    <a:noFill/>
                  </a:tcPr>
                </a:tc>
                <a:extLst>
                  <a:ext uri="{0D108BD9-81ED-4DB2-BD59-A6C34878D82A}">
                    <a16:rowId xmlns:a16="http://schemas.microsoft.com/office/drawing/2014/main" val="10000"/>
                  </a:ext>
                </a:extLst>
              </a:tr>
              <a:tr h="482829">
                <a:tc>
                  <a:txBody>
                    <a:bodyPr/>
                    <a:lstStyle/>
                    <a:p>
                      <a:endParaRPr lang="en-US" dirty="0"/>
                    </a:p>
                  </a:txBody>
                  <a:tcPr marL="7620" marR="7620" marT="7620" marB="0" anchor="b">
                    <a:noFill/>
                  </a:tcPr>
                </a:tc>
                <a:extLst>
                  <a:ext uri="{0D108BD9-81ED-4DB2-BD59-A6C34878D82A}">
                    <a16:rowId xmlns:a16="http://schemas.microsoft.com/office/drawing/2014/main" val="10001"/>
                  </a:ext>
                </a:extLst>
              </a:tr>
            </a:tbl>
          </a:graphicData>
        </a:graphic>
      </p:graphicFrame>
      <p:sp>
        <p:nvSpPr>
          <p:cNvPr id="5" name="Rectangle 4"/>
          <p:cNvSpPr/>
          <p:nvPr/>
        </p:nvSpPr>
        <p:spPr>
          <a:xfrm>
            <a:off x="1032272" y="1466024"/>
            <a:ext cx="7141368" cy="525715"/>
          </a:xfrm>
          <a:prstGeom prst="rect">
            <a:avLst/>
          </a:prstGeom>
          <a:solidFill>
            <a:schemeClr val="accent1">
              <a:lumMod val="20000"/>
              <a:lumOff val="80000"/>
            </a:schemeClr>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mj-lt"/>
              </a:rPr>
              <a:t>	</a:t>
            </a:r>
            <a:r>
              <a:rPr lang="en-US" sz="2400" dirty="0">
                <a:solidFill>
                  <a:schemeClr val="tx1"/>
                </a:solidFill>
              </a:rPr>
              <a:t>New connections</a:t>
            </a:r>
          </a:p>
        </p:txBody>
      </p:sp>
      <p:sp>
        <p:nvSpPr>
          <p:cNvPr id="8" name="Pentagon 7"/>
          <p:cNvSpPr/>
          <p:nvPr/>
        </p:nvSpPr>
        <p:spPr>
          <a:xfrm>
            <a:off x="1444757" y="1376456"/>
            <a:ext cx="1381124" cy="704850"/>
          </a:xfrm>
          <a:prstGeom prst="homePlate">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444757" y="1261650"/>
            <a:ext cx="1148621" cy="923330"/>
          </a:xfrm>
          <a:prstGeom prst="rect">
            <a:avLst/>
          </a:prstGeom>
          <a:noFill/>
        </p:spPr>
        <p:txBody>
          <a:bodyPr wrap="square" lIns="91440" tIns="45720" rIns="91440" bIns="45720">
            <a:spAutoFit/>
          </a:bodyPr>
          <a:lstStyle/>
          <a:p>
            <a:pPr algn="ctr"/>
            <a:r>
              <a:rPr lang="en-US" sz="5400" b="1" dirty="0">
                <a:ln w="10160">
                  <a:solidFill>
                    <a:schemeClr val="tx1"/>
                  </a:solidFill>
                  <a:prstDash val="solid"/>
                </a:ln>
                <a:solidFill>
                  <a:srgbClr val="FFFFFF"/>
                </a:solidFill>
                <a:effectLst>
                  <a:outerShdw blurRad="38100" dist="22860" dir="5400000" algn="tl" rotWithShape="0">
                    <a:srgbClr val="000000">
                      <a:alpha val="30000"/>
                    </a:srgbClr>
                  </a:outerShdw>
                </a:effectLst>
              </a:rPr>
              <a:t>14</a:t>
            </a:r>
          </a:p>
        </p:txBody>
      </p:sp>
      <p:sp>
        <p:nvSpPr>
          <p:cNvPr id="10" name="TextBox 9"/>
          <p:cNvSpPr txBox="1"/>
          <p:nvPr/>
        </p:nvSpPr>
        <p:spPr>
          <a:xfrm>
            <a:off x="6105040" y="5867311"/>
            <a:ext cx="2767098" cy="600164"/>
          </a:xfrm>
          <a:prstGeom prst="rect">
            <a:avLst/>
          </a:prstGeom>
          <a:noFill/>
        </p:spPr>
        <p:txBody>
          <a:bodyPr wrap="square" rtlCol="0">
            <a:spAutoFit/>
          </a:bodyPr>
          <a:lstStyle/>
          <a:p>
            <a:r>
              <a:rPr lang="en-US" sz="1100" i="1" dirty="0"/>
              <a:t>* Participants that were enrolled and connected in the same period. All others are new connections for existing clients.</a:t>
            </a:r>
          </a:p>
        </p:txBody>
      </p:sp>
    </p:spTree>
    <p:extLst>
      <p:ext uri="{BB962C8B-B14F-4D97-AF65-F5344CB8AC3E}">
        <p14:creationId xmlns:p14="http://schemas.microsoft.com/office/powerpoint/2010/main" val="34736152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949C2E20-F250-44B9-B926-B8B94A013B34}" type="slidenum">
              <a:rPr lang="en-US" smtClean="0"/>
              <a:pPr>
                <a:defRPr/>
              </a:pPr>
              <a:t>42</a:t>
            </a:fld>
            <a:endParaRPr lang="en-US" dirty="0"/>
          </a:p>
        </p:txBody>
      </p:sp>
      <p:sp>
        <p:nvSpPr>
          <p:cNvPr id="2" name="object 2"/>
          <p:cNvSpPr txBox="1">
            <a:spLocks noGrp="1"/>
          </p:cNvSpPr>
          <p:nvPr>
            <p:ph type="title"/>
          </p:nvPr>
        </p:nvSpPr>
        <p:spPr>
          <a:prstGeom prst="rect">
            <a:avLst/>
          </a:prstGeom>
        </p:spPr>
        <p:txBody>
          <a:bodyPr vert="horz" wrap="square" lIns="0" tIns="0" rIns="0" bIns="0" rtlCol="0">
            <a:spAutoFit/>
          </a:bodyPr>
          <a:lstStyle/>
          <a:p>
            <a:pPr marL="117475">
              <a:lnSpc>
                <a:spcPct val="100000"/>
              </a:lnSpc>
            </a:pPr>
            <a:r>
              <a:rPr spc="-25" dirty="0"/>
              <a:t>H</a:t>
            </a:r>
            <a:r>
              <a:rPr spc="-10" dirty="0"/>
              <a:t>I</a:t>
            </a:r>
            <a:r>
              <a:rPr spc="-55" dirty="0"/>
              <a:t>w</a:t>
            </a:r>
            <a:r>
              <a:rPr spc="-60" dirty="0"/>
              <a:t>a</a:t>
            </a:r>
            <a:r>
              <a:rPr spc="-15" dirty="0"/>
              <a:t>y</a:t>
            </a:r>
            <a:r>
              <a:rPr spc="-5" dirty="0"/>
              <a:t> </a:t>
            </a:r>
            <a:r>
              <a:rPr lang="en-US" spc="-80" dirty="0"/>
              <a:t>transactions</a:t>
            </a:r>
            <a:endParaRPr spc="-15" dirty="0"/>
          </a:p>
        </p:txBody>
      </p:sp>
      <p:graphicFrame>
        <p:nvGraphicFramePr>
          <p:cNvPr id="6" name="Table 5"/>
          <p:cNvGraphicFramePr>
            <a:graphicFrameLocks noGrp="1"/>
          </p:cNvGraphicFramePr>
          <p:nvPr/>
        </p:nvGraphicFramePr>
        <p:xfrm>
          <a:off x="440267" y="1619191"/>
          <a:ext cx="8119533" cy="4861719"/>
        </p:xfrm>
        <a:graphic>
          <a:graphicData uri="http://schemas.openxmlformats.org/drawingml/2006/table">
            <a:tbl>
              <a:tblPr>
                <a:tableStyleId>{5C22544A-7EE6-4342-B048-85BDC9FD1C3A}</a:tableStyleId>
              </a:tblPr>
              <a:tblGrid>
                <a:gridCol w="8119533">
                  <a:extLst>
                    <a:ext uri="{9D8B030D-6E8A-4147-A177-3AD203B41FA5}">
                      <a16:colId xmlns:a16="http://schemas.microsoft.com/office/drawing/2014/main" val="20000"/>
                    </a:ext>
                  </a:extLst>
                </a:gridCol>
              </a:tblGrid>
              <a:tr h="4579779">
                <a:tc>
                  <a:txBody>
                    <a:bodyPr/>
                    <a:lstStyle/>
                    <a:p>
                      <a:pPr marL="285750" marR="0" lvl="0" indent="-285750" algn="l" defTabSz="914109" rtl="0" eaLnBrk="1" fontAlgn="auto" latinLnBrk="0" hangingPunct="1">
                        <a:lnSpc>
                          <a:spcPct val="100000"/>
                        </a:lnSpc>
                        <a:spcBef>
                          <a:spcPts val="0"/>
                        </a:spcBef>
                        <a:spcAft>
                          <a:spcPts val="1200"/>
                        </a:spcAft>
                        <a:buClr>
                          <a:schemeClr val="bg1">
                            <a:lumMod val="75000"/>
                          </a:schemeClr>
                        </a:buClr>
                        <a:buSzPct val="75000"/>
                        <a:buFont typeface="Wingdings" panose="05000000000000000000" pitchFamily="2" charset="2"/>
                        <a:buChar char="Ø"/>
                        <a:tabLst/>
                        <a:defRPr/>
                      </a:pPr>
                      <a:endParaRPr lang="en-US" baseline="0" dirty="0"/>
                    </a:p>
                    <a:p>
                      <a:pPr marL="285750" marR="0" lvl="0" indent="-285750" algn="l" defTabSz="914109" rtl="0" eaLnBrk="1" fontAlgn="auto" latinLnBrk="0" hangingPunct="1">
                        <a:lnSpc>
                          <a:spcPct val="100000"/>
                        </a:lnSpc>
                        <a:spcBef>
                          <a:spcPts val="0"/>
                        </a:spcBef>
                        <a:spcAft>
                          <a:spcPts val="1200"/>
                        </a:spcAft>
                        <a:buClr>
                          <a:schemeClr val="bg1">
                            <a:lumMod val="75000"/>
                          </a:schemeClr>
                        </a:buClr>
                        <a:buSzPct val="75000"/>
                        <a:buFont typeface="Wingdings" panose="05000000000000000000" pitchFamily="2" charset="2"/>
                        <a:buChar char="Ø"/>
                        <a:tabLst/>
                        <a:defRPr/>
                      </a:pPr>
                      <a:r>
                        <a:rPr lang="en-US" b="0" baseline="0" dirty="0"/>
                        <a:t>The Mass HIway processed a total of 14.4 million production transactions during the July reporting period, from June 21 through July 20, 2020. From August 2019 through July 2020 the average was 15.2 million production transactions/month.</a:t>
                      </a:r>
                    </a:p>
                    <a:p>
                      <a:pPr marL="285750" marR="0" lvl="0" indent="-285750" algn="l" defTabSz="914109" rtl="0" eaLnBrk="1" fontAlgn="auto" latinLnBrk="0" hangingPunct="1">
                        <a:lnSpc>
                          <a:spcPct val="100000"/>
                        </a:lnSpc>
                        <a:spcBef>
                          <a:spcPts val="0"/>
                        </a:spcBef>
                        <a:spcAft>
                          <a:spcPts val="1200"/>
                        </a:spcAft>
                        <a:buClr>
                          <a:schemeClr val="bg1">
                            <a:lumMod val="75000"/>
                          </a:schemeClr>
                        </a:buClr>
                        <a:buSzPct val="75000"/>
                        <a:buFont typeface="Wingdings" panose="05000000000000000000" pitchFamily="2" charset="2"/>
                        <a:buChar char="Ø"/>
                        <a:tabLst/>
                        <a:defRPr/>
                      </a:pPr>
                      <a:r>
                        <a:rPr lang="en-US" b="0" baseline="0" dirty="0"/>
                        <a:t>Public Health Reporting in July accounted for 12.3 million transactions, or 86% of the total production volume.  This included 7.9 million Syndromic Surveillance transactions and 4.3 million Immunization transactions.</a:t>
                      </a:r>
                    </a:p>
                    <a:p>
                      <a:pPr marL="285750" marR="0" lvl="0" indent="-285750" algn="l" defTabSz="914109" rtl="0" eaLnBrk="1" fontAlgn="auto" latinLnBrk="0" hangingPunct="1">
                        <a:lnSpc>
                          <a:spcPct val="100000"/>
                        </a:lnSpc>
                        <a:spcBef>
                          <a:spcPts val="0"/>
                        </a:spcBef>
                        <a:spcAft>
                          <a:spcPts val="1200"/>
                        </a:spcAft>
                        <a:buClr>
                          <a:schemeClr val="bg1">
                            <a:lumMod val="75000"/>
                          </a:schemeClr>
                        </a:buClr>
                        <a:buSzPct val="75000"/>
                        <a:buFont typeface="Wingdings" panose="05000000000000000000" pitchFamily="2" charset="2"/>
                        <a:buChar char="Ø"/>
                        <a:tabLst/>
                        <a:defRPr/>
                      </a:pPr>
                      <a:r>
                        <a:rPr lang="en-US" b="0" baseline="0" dirty="0"/>
                        <a:t>Provider to Provider transactions totaled 211,271 for July and averaged 170,475 per month over the past year.</a:t>
                      </a:r>
                    </a:p>
                    <a:p>
                      <a:pPr marL="285750" marR="0" lvl="0" indent="-285750" algn="l" defTabSz="914109" rtl="0" eaLnBrk="1" fontAlgn="auto" latinLnBrk="0" hangingPunct="1">
                        <a:lnSpc>
                          <a:spcPct val="100000"/>
                        </a:lnSpc>
                        <a:spcBef>
                          <a:spcPts val="0"/>
                        </a:spcBef>
                        <a:spcAft>
                          <a:spcPts val="1200"/>
                        </a:spcAft>
                        <a:buClr>
                          <a:schemeClr val="bg1">
                            <a:lumMod val="75000"/>
                          </a:schemeClr>
                        </a:buClr>
                        <a:buSzPct val="75000"/>
                        <a:buFont typeface="Wingdings" panose="05000000000000000000" pitchFamily="2" charset="2"/>
                        <a:buChar char="Ø"/>
                        <a:tabLst/>
                        <a:defRPr/>
                      </a:pPr>
                      <a:r>
                        <a:rPr lang="en-US" baseline="0" dirty="0"/>
                        <a:t>The Mass HIway team continuously monitors transaction levels, both to support operations and to identify data that provide additional insight into HIway trends and progress.</a:t>
                      </a:r>
                    </a:p>
                  </a:txBody>
                  <a:tcPr marL="7620" marR="7620" marT="7620" marB="0">
                    <a:noFill/>
                  </a:tcPr>
                </a:tc>
                <a:extLst>
                  <a:ext uri="{0D108BD9-81ED-4DB2-BD59-A6C34878D82A}">
                    <a16:rowId xmlns:a16="http://schemas.microsoft.com/office/drawing/2014/main" val="10000"/>
                  </a:ext>
                </a:extLst>
              </a:tr>
              <a:tr h="261097">
                <a:tc>
                  <a:txBody>
                    <a:bodyPr/>
                    <a:lstStyle/>
                    <a:p>
                      <a:endParaRPr lang="en-US" dirty="0"/>
                    </a:p>
                  </a:txBody>
                  <a:tcPr marL="7620" marR="7620" marT="7620" marB="0" anchor="b">
                    <a:noFill/>
                  </a:tcPr>
                </a:tc>
                <a:extLst>
                  <a:ext uri="{0D108BD9-81ED-4DB2-BD59-A6C34878D82A}">
                    <a16:rowId xmlns:a16="http://schemas.microsoft.com/office/drawing/2014/main" val="10001"/>
                  </a:ext>
                </a:extLst>
              </a:tr>
            </a:tbl>
          </a:graphicData>
        </a:graphic>
      </p:graphicFrame>
      <p:sp>
        <p:nvSpPr>
          <p:cNvPr id="5" name="Rectangle 4"/>
          <p:cNvSpPr/>
          <p:nvPr/>
        </p:nvSpPr>
        <p:spPr>
          <a:xfrm>
            <a:off x="440267" y="1093476"/>
            <a:ext cx="8119533" cy="525715"/>
          </a:xfrm>
          <a:prstGeom prst="rect">
            <a:avLst/>
          </a:prstGeom>
          <a:solidFill>
            <a:schemeClr val="accent1">
              <a:lumMod val="20000"/>
              <a:lumOff val="80000"/>
            </a:schemeClr>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mj-lt"/>
              </a:rPr>
              <a:t>HIway transaction volume update</a:t>
            </a:r>
          </a:p>
        </p:txBody>
      </p:sp>
    </p:spTree>
    <p:extLst>
      <p:ext uri="{BB962C8B-B14F-4D97-AF65-F5344CB8AC3E}">
        <p14:creationId xmlns:p14="http://schemas.microsoft.com/office/powerpoint/2010/main" val="6162007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02893" y="5418190"/>
            <a:ext cx="8671193" cy="523220"/>
          </a:xfrm>
          <a:prstGeom prst="rect">
            <a:avLst/>
          </a:prstGeom>
          <a:noFill/>
        </p:spPr>
        <p:txBody>
          <a:bodyPr wrap="square" rtlCol="0">
            <a:spAutoFit/>
          </a:bodyPr>
          <a:lstStyle/>
          <a:p>
            <a:pPr marL="171450" indent="-171450">
              <a:buFont typeface="Arial" panose="020B0604020202020204" pitchFamily="34" charset="0"/>
              <a:buChar char="•"/>
            </a:pPr>
            <a:r>
              <a:rPr lang="en-US" sz="1400" b="1" dirty="0">
                <a:solidFill>
                  <a:prstClr val="black"/>
                </a:solidFill>
                <a:latin typeface="Calibri"/>
              </a:rPr>
              <a:t>Target: </a:t>
            </a:r>
            <a:r>
              <a:rPr lang="en-US" sz="1400" dirty="0">
                <a:solidFill>
                  <a:prstClr val="black"/>
                </a:solidFill>
                <a:latin typeface="Calibri"/>
              </a:rPr>
              <a:t>“Total monthly availability” – no lower than 99.9% (downtime no more than ~44 minutes/month)</a:t>
            </a:r>
          </a:p>
          <a:p>
            <a:pPr marL="171450" indent="-171450">
              <a:buFont typeface="Arial" panose="020B0604020202020204" pitchFamily="34" charset="0"/>
              <a:buChar char="•"/>
            </a:pPr>
            <a:endParaRPr lang="en-US" sz="1400" dirty="0">
              <a:solidFill>
                <a:prstClr val="black"/>
              </a:solidFill>
              <a:latin typeface="Calibri"/>
            </a:endParaRPr>
          </a:p>
        </p:txBody>
      </p:sp>
      <p:sp>
        <p:nvSpPr>
          <p:cNvPr id="9" name="Title 2"/>
          <p:cNvSpPr txBox="1">
            <a:spLocks/>
          </p:cNvSpPr>
          <p:nvPr/>
        </p:nvSpPr>
        <p:spPr bwMode="auto">
          <a:xfrm>
            <a:off x="762000" y="12701"/>
            <a:ext cx="7848600" cy="825500"/>
          </a:xfrm>
          <a:prstGeom prst="rect">
            <a:avLst/>
          </a:prstGeom>
          <a:noFill/>
          <a:ln w="9525">
            <a:noFill/>
            <a:miter lim="800000"/>
            <a:headEnd/>
            <a:tailEnd/>
          </a:ln>
        </p:spPr>
        <p:txBody>
          <a:bodyPr vert="horz" wrap="square" lIns="91411" tIns="45706" rIns="91411" bIns="45706" numCol="1" anchor="ctr" anchorCtr="0" compatLnSpc="1">
            <a:prstTxWarp prst="textNoShape">
              <a:avLst/>
            </a:prstTxWarp>
          </a:bodyPr>
          <a:lstStyle>
            <a:lvl1pPr algn="l" rtl="0" eaLnBrk="0" fontAlgn="base" hangingPunct="0">
              <a:spcBef>
                <a:spcPct val="0"/>
              </a:spcBef>
              <a:spcAft>
                <a:spcPct val="0"/>
              </a:spcAft>
              <a:defRPr sz="2800" kern="1200">
                <a:solidFill>
                  <a:schemeClr val="bg1"/>
                </a:solidFill>
                <a:latin typeface="+mj-lt"/>
                <a:ea typeface="+mj-ea"/>
                <a:cs typeface="+mj-cs"/>
              </a:defRPr>
            </a:lvl1pPr>
            <a:lvl2pPr algn="l" rtl="0" eaLnBrk="0" fontAlgn="base" hangingPunct="0">
              <a:spcBef>
                <a:spcPct val="0"/>
              </a:spcBef>
              <a:spcAft>
                <a:spcPct val="0"/>
              </a:spcAft>
              <a:defRPr sz="2800">
                <a:solidFill>
                  <a:schemeClr val="bg1"/>
                </a:solidFill>
                <a:latin typeface="Calibri" pitchFamily="34" charset="0"/>
              </a:defRPr>
            </a:lvl2pPr>
            <a:lvl3pPr algn="l" rtl="0" eaLnBrk="0" fontAlgn="base" hangingPunct="0">
              <a:spcBef>
                <a:spcPct val="0"/>
              </a:spcBef>
              <a:spcAft>
                <a:spcPct val="0"/>
              </a:spcAft>
              <a:defRPr sz="2800">
                <a:solidFill>
                  <a:schemeClr val="bg1"/>
                </a:solidFill>
                <a:latin typeface="Calibri" pitchFamily="34" charset="0"/>
              </a:defRPr>
            </a:lvl3pPr>
            <a:lvl4pPr algn="l" rtl="0" eaLnBrk="0" fontAlgn="base" hangingPunct="0">
              <a:spcBef>
                <a:spcPct val="0"/>
              </a:spcBef>
              <a:spcAft>
                <a:spcPct val="0"/>
              </a:spcAft>
              <a:defRPr sz="2800">
                <a:solidFill>
                  <a:schemeClr val="bg1"/>
                </a:solidFill>
                <a:latin typeface="Calibri" pitchFamily="34" charset="0"/>
              </a:defRPr>
            </a:lvl4pPr>
            <a:lvl5pPr algn="l" rtl="0" eaLnBrk="0" fontAlgn="base" hangingPunct="0">
              <a:spcBef>
                <a:spcPct val="0"/>
              </a:spcBef>
              <a:spcAft>
                <a:spcPct val="0"/>
              </a:spcAft>
              <a:defRPr sz="2800">
                <a:solidFill>
                  <a:schemeClr val="bg1"/>
                </a:solidFill>
                <a:latin typeface="Calibri" pitchFamily="34" charset="0"/>
              </a:defRPr>
            </a:lvl5pPr>
            <a:lvl6pPr marL="457056" algn="l" rtl="0" fontAlgn="base">
              <a:spcBef>
                <a:spcPct val="0"/>
              </a:spcBef>
              <a:spcAft>
                <a:spcPct val="0"/>
              </a:spcAft>
              <a:defRPr sz="2800">
                <a:solidFill>
                  <a:schemeClr val="bg1"/>
                </a:solidFill>
                <a:latin typeface="Calibri" pitchFamily="34" charset="0"/>
              </a:defRPr>
            </a:lvl6pPr>
            <a:lvl7pPr marL="914109" algn="l" rtl="0" fontAlgn="base">
              <a:spcBef>
                <a:spcPct val="0"/>
              </a:spcBef>
              <a:spcAft>
                <a:spcPct val="0"/>
              </a:spcAft>
              <a:defRPr sz="2800">
                <a:solidFill>
                  <a:schemeClr val="bg1"/>
                </a:solidFill>
                <a:latin typeface="Calibri" pitchFamily="34" charset="0"/>
              </a:defRPr>
            </a:lvl7pPr>
            <a:lvl8pPr marL="1371165" algn="l" rtl="0" fontAlgn="base">
              <a:spcBef>
                <a:spcPct val="0"/>
              </a:spcBef>
              <a:spcAft>
                <a:spcPct val="0"/>
              </a:spcAft>
              <a:defRPr sz="2800">
                <a:solidFill>
                  <a:schemeClr val="bg1"/>
                </a:solidFill>
                <a:latin typeface="Calibri" pitchFamily="34" charset="0"/>
              </a:defRPr>
            </a:lvl8pPr>
            <a:lvl9pPr marL="1828218" algn="l" rtl="0" fontAlgn="base">
              <a:spcBef>
                <a:spcPct val="0"/>
              </a:spcBef>
              <a:spcAft>
                <a:spcPct val="0"/>
              </a:spcAft>
              <a:defRPr sz="2800">
                <a:solidFill>
                  <a:schemeClr val="bg1"/>
                </a:solidFill>
                <a:latin typeface="Calibri" pitchFamily="34" charset="0"/>
              </a:defRPr>
            </a:lvl9pPr>
          </a:lstStyle>
          <a:p>
            <a:r>
              <a:rPr lang="en-US" dirty="0">
                <a:solidFill>
                  <a:prstClr val="white"/>
                </a:solidFill>
              </a:rPr>
              <a:t>HIway availability review</a:t>
            </a:r>
            <a:endParaRPr lang="en-US" sz="2000" dirty="0">
              <a:solidFill>
                <a:prstClr val="white"/>
              </a:solidFill>
            </a:endParaRPr>
          </a:p>
        </p:txBody>
      </p:sp>
      <p:sp>
        <p:nvSpPr>
          <p:cNvPr id="3" name="Slide Number Placeholder 2"/>
          <p:cNvSpPr>
            <a:spLocks noGrp="1"/>
          </p:cNvSpPr>
          <p:nvPr>
            <p:ph type="sldNum" sz="quarter" idx="11"/>
          </p:nvPr>
        </p:nvSpPr>
        <p:spPr/>
        <p:txBody>
          <a:bodyPr/>
          <a:lstStyle/>
          <a:p>
            <a:pPr>
              <a:defRPr/>
            </a:pPr>
            <a:fld id="{949C2E20-F250-44B9-B926-B8B94A013B34}" type="slidenum">
              <a:rPr lang="en-US" smtClean="0"/>
              <a:pPr>
                <a:defRPr/>
              </a:pPr>
              <a:t>43</a:t>
            </a:fld>
            <a:endParaRPr lang="en-US" dirty="0"/>
          </a:p>
        </p:txBody>
      </p:sp>
      <p:pic>
        <p:nvPicPr>
          <p:cNvPr id="2" name="Picture 1">
            <a:extLst>
              <a:ext uri="{FF2B5EF4-FFF2-40B4-BE49-F238E27FC236}">
                <a16:creationId xmlns:a16="http://schemas.microsoft.com/office/drawing/2014/main" id="{CAA711AA-D4B2-4188-BEC3-EE3FC194C571}"/>
              </a:ext>
            </a:extLst>
          </p:cNvPr>
          <p:cNvPicPr>
            <a:picLocks noChangeAspect="1"/>
          </p:cNvPicPr>
          <p:nvPr/>
        </p:nvPicPr>
        <p:blipFill>
          <a:blip r:embed="rId2"/>
          <a:stretch>
            <a:fillRect/>
          </a:stretch>
        </p:blipFill>
        <p:spPr>
          <a:xfrm>
            <a:off x="152399" y="1098886"/>
            <a:ext cx="8746057" cy="4006514"/>
          </a:xfrm>
          <a:prstGeom prst="rect">
            <a:avLst/>
          </a:prstGeom>
        </p:spPr>
      </p:pic>
    </p:spTree>
    <p:extLst>
      <p:ext uri="{BB962C8B-B14F-4D97-AF65-F5344CB8AC3E}">
        <p14:creationId xmlns:p14="http://schemas.microsoft.com/office/powerpoint/2010/main" val="33718157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ctrTitle"/>
          </p:nvPr>
        </p:nvSpPr>
        <p:spPr>
          <a:xfrm>
            <a:off x="2895603" y="3406778"/>
            <a:ext cx="6184900" cy="1470025"/>
          </a:xfrm>
        </p:spPr>
        <p:txBody>
          <a:bodyPr/>
          <a:lstStyle/>
          <a:p>
            <a:pPr algn="ctr" eaLnBrk="1" hangingPunct="1"/>
            <a:r>
              <a:rPr lang="en-US" sz="2800" b="1" dirty="0">
                <a:solidFill>
                  <a:schemeClr val="tx1"/>
                </a:solidFill>
              </a:rPr>
              <a:t>Thank you!</a:t>
            </a:r>
          </a:p>
        </p:txBody>
      </p:sp>
      <p:sp>
        <p:nvSpPr>
          <p:cNvPr id="2" name="Slide Number Placeholder 1"/>
          <p:cNvSpPr>
            <a:spLocks noGrp="1"/>
          </p:cNvSpPr>
          <p:nvPr>
            <p:ph type="sldNum" sz="quarter" idx="11"/>
          </p:nvPr>
        </p:nvSpPr>
        <p:spPr/>
        <p:txBody>
          <a:bodyPr/>
          <a:lstStyle/>
          <a:p>
            <a:pPr>
              <a:defRPr/>
            </a:pPr>
            <a:fld id="{48D10188-EC4D-40C7-880F-CA7F1DBEE75A}" type="slidenum">
              <a:rPr lang="en-US" smtClean="0"/>
              <a:pPr>
                <a:defRPr/>
              </a:pPr>
              <a:t>44</a:t>
            </a:fld>
            <a:endParaRPr lang="en-US" dirty="0"/>
          </a:p>
        </p:txBody>
      </p:sp>
    </p:spTree>
    <p:extLst>
      <p:ext uri="{BB962C8B-B14F-4D97-AF65-F5344CB8AC3E}">
        <p14:creationId xmlns:p14="http://schemas.microsoft.com/office/powerpoint/2010/main" val="853150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DD6DC581-3793-4594-88E2-9EC724FA3BF3}" type="slidenum">
              <a:rPr lang="en-US" smtClean="0"/>
              <a:pPr>
                <a:defRPr/>
              </a:pPr>
              <a:t>5</a:t>
            </a:fld>
            <a:endParaRPr lang="en-US" dirty="0"/>
          </a:p>
        </p:txBody>
      </p:sp>
      <p:sp>
        <p:nvSpPr>
          <p:cNvPr id="2" name="Title 1">
            <a:extLst>
              <a:ext uri="{FF2B5EF4-FFF2-40B4-BE49-F238E27FC236}">
                <a16:creationId xmlns:a16="http://schemas.microsoft.com/office/drawing/2014/main" id="{8A9F4714-78A5-4F4F-9F23-9B3BD9512CA0}"/>
              </a:ext>
            </a:extLst>
          </p:cNvPr>
          <p:cNvSpPr>
            <a:spLocks noGrp="1"/>
          </p:cNvSpPr>
          <p:nvPr>
            <p:ph type="title"/>
          </p:nvPr>
        </p:nvSpPr>
        <p:spPr/>
        <p:txBody>
          <a:bodyPr/>
          <a:lstStyle/>
          <a:p>
            <a:endParaRPr lang="en-US" dirty="0"/>
          </a:p>
        </p:txBody>
      </p:sp>
      <p:sp>
        <p:nvSpPr>
          <p:cNvPr id="10" name="Rectangle 9"/>
          <p:cNvSpPr/>
          <p:nvPr/>
        </p:nvSpPr>
        <p:spPr>
          <a:xfrm>
            <a:off x="914400" y="2905918"/>
            <a:ext cx="7315200" cy="1447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Updates from last meeting</a:t>
            </a:r>
          </a:p>
          <a:p>
            <a:r>
              <a:rPr lang="en-US" sz="2400" i="1" dirty="0">
                <a:solidFill>
                  <a:schemeClr val="tx1"/>
                </a:solidFill>
              </a:rPr>
              <a:t>Undersecretary Lauren Peters &amp; Bert Ng</a:t>
            </a:r>
          </a:p>
        </p:txBody>
      </p:sp>
    </p:spTree>
    <p:extLst>
      <p:ext uri="{BB962C8B-B14F-4D97-AF65-F5344CB8AC3E}">
        <p14:creationId xmlns:p14="http://schemas.microsoft.com/office/powerpoint/2010/main" val="2977893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B977142-7CD3-484A-9C11-616BE7E230A9}"/>
              </a:ext>
            </a:extLst>
          </p:cNvPr>
          <p:cNvSpPr>
            <a:spLocks noGrp="1"/>
          </p:cNvSpPr>
          <p:nvPr>
            <p:ph type="sldNum" sz="quarter" idx="11"/>
          </p:nvPr>
        </p:nvSpPr>
        <p:spPr/>
        <p:txBody>
          <a:bodyPr/>
          <a:lstStyle/>
          <a:p>
            <a:pPr>
              <a:defRPr/>
            </a:pPr>
            <a:fld id="{C368D18A-47D3-417B-8049-0A96DF46771A}" type="slidenum">
              <a:rPr lang="en-US" smtClean="0"/>
              <a:pPr>
                <a:defRPr/>
              </a:pPr>
              <a:t>6</a:t>
            </a:fld>
            <a:endParaRPr lang="en-US" dirty="0"/>
          </a:p>
        </p:txBody>
      </p:sp>
      <p:sp>
        <p:nvSpPr>
          <p:cNvPr id="2" name="Title 1">
            <a:extLst>
              <a:ext uri="{FF2B5EF4-FFF2-40B4-BE49-F238E27FC236}">
                <a16:creationId xmlns:a16="http://schemas.microsoft.com/office/drawing/2014/main" id="{F3246C6F-C195-45BE-9DD9-BEC4575FC3B1}"/>
              </a:ext>
            </a:extLst>
          </p:cNvPr>
          <p:cNvSpPr>
            <a:spLocks noGrp="1"/>
          </p:cNvSpPr>
          <p:nvPr>
            <p:ph type="title"/>
          </p:nvPr>
        </p:nvSpPr>
        <p:spPr/>
        <p:txBody>
          <a:bodyPr/>
          <a:lstStyle/>
          <a:p>
            <a:r>
              <a:rPr lang="en-US" dirty="0"/>
              <a:t>Update: EHR market share by provider organization type</a:t>
            </a:r>
          </a:p>
        </p:txBody>
      </p:sp>
      <p:sp>
        <p:nvSpPr>
          <p:cNvPr id="9" name="Rectangle 8">
            <a:extLst>
              <a:ext uri="{FF2B5EF4-FFF2-40B4-BE49-F238E27FC236}">
                <a16:creationId xmlns:a16="http://schemas.microsoft.com/office/drawing/2014/main" id="{4408268D-7A27-44F4-A3EA-04287983D284}"/>
              </a:ext>
            </a:extLst>
          </p:cNvPr>
          <p:cNvSpPr/>
          <p:nvPr/>
        </p:nvSpPr>
        <p:spPr>
          <a:xfrm>
            <a:off x="473104" y="1143000"/>
            <a:ext cx="8244176" cy="91440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The top three EHRs of each provider organization type represent more than two-thirds of the market share.</a:t>
            </a:r>
          </a:p>
        </p:txBody>
      </p:sp>
      <p:sp>
        <p:nvSpPr>
          <p:cNvPr id="10" name="Rectangle 9">
            <a:extLst>
              <a:ext uri="{FF2B5EF4-FFF2-40B4-BE49-F238E27FC236}">
                <a16:creationId xmlns:a16="http://schemas.microsoft.com/office/drawing/2014/main" id="{A82AACD9-1C34-401B-AA9A-A57E0F0715E9}"/>
              </a:ext>
            </a:extLst>
          </p:cNvPr>
          <p:cNvSpPr/>
          <p:nvPr/>
        </p:nvSpPr>
        <p:spPr>
          <a:xfrm>
            <a:off x="473104" y="5029200"/>
            <a:ext cx="8244176" cy="1219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dirty="0">
                <a:solidFill>
                  <a:schemeClr val="tx1"/>
                </a:solidFill>
              </a:rPr>
              <a:t>Epic has the largest market share among the attestation submitters </a:t>
            </a:r>
            <a:br>
              <a:rPr lang="en-US" dirty="0">
                <a:solidFill>
                  <a:schemeClr val="tx1"/>
                </a:solidFill>
              </a:rPr>
            </a:br>
            <a:r>
              <a:rPr lang="en-US" dirty="0">
                <a:solidFill>
                  <a:schemeClr val="tx1"/>
                </a:solidFill>
              </a:rPr>
              <a:t>(about one-third of all markets)</a:t>
            </a:r>
          </a:p>
          <a:p>
            <a:pPr marL="285750" indent="-285750">
              <a:buFont typeface="Arial" panose="020B0604020202020204" pitchFamily="34" charset="0"/>
              <a:buChar char="•"/>
            </a:pPr>
            <a:r>
              <a:rPr lang="en-US" dirty="0">
                <a:solidFill>
                  <a:schemeClr val="tx1"/>
                </a:solidFill>
              </a:rPr>
              <a:t>All named vendors are Query HIE capable and have FHIR-based APIs </a:t>
            </a:r>
            <a:br>
              <a:rPr lang="en-US" dirty="0">
                <a:solidFill>
                  <a:schemeClr val="tx1"/>
                </a:solidFill>
              </a:rPr>
            </a:br>
            <a:r>
              <a:rPr lang="en-US" dirty="0">
                <a:solidFill>
                  <a:schemeClr val="tx1"/>
                </a:solidFill>
              </a:rPr>
              <a:t>(albeit older release of FHIR)</a:t>
            </a:r>
          </a:p>
        </p:txBody>
      </p:sp>
      <p:graphicFrame>
        <p:nvGraphicFramePr>
          <p:cNvPr id="6" name="Chart 5">
            <a:extLst>
              <a:ext uri="{FF2B5EF4-FFF2-40B4-BE49-F238E27FC236}">
                <a16:creationId xmlns:a16="http://schemas.microsoft.com/office/drawing/2014/main" id="{BF72BC21-0B37-4E8A-BAAF-04D70640A69F}"/>
              </a:ext>
            </a:extLst>
          </p:cNvPr>
          <p:cNvGraphicFramePr/>
          <p:nvPr/>
        </p:nvGraphicFramePr>
        <p:xfrm>
          <a:off x="473104" y="2183710"/>
          <a:ext cx="2468880" cy="246449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a:extLst>
              <a:ext uri="{FF2B5EF4-FFF2-40B4-BE49-F238E27FC236}">
                <a16:creationId xmlns:a16="http://schemas.microsoft.com/office/drawing/2014/main" id="{B6A5A840-759E-4687-805E-B7C0D289B537}"/>
              </a:ext>
            </a:extLst>
          </p:cNvPr>
          <p:cNvSpPr/>
          <p:nvPr/>
        </p:nvSpPr>
        <p:spPr>
          <a:xfrm>
            <a:off x="473104" y="4648200"/>
            <a:ext cx="246888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n: 74</a:t>
            </a:r>
          </a:p>
        </p:txBody>
      </p:sp>
      <p:graphicFrame>
        <p:nvGraphicFramePr>
          <p:cNvPr id="7" name="Chart 6">
            <a:extLst>
              <a:ext uri="{FF2B5EF4-FFF2-40B4-BE49-F238E27FC236}">
                <a16:creationId xmlns:a16="http://schemas.microsoft.com/office/drawing/2014/main" id="{0F886562-2649-4EBD-AC2C-3BDF1DF197DC}"/>
              </a:ext>
            </a:extLst>
          </p:cNvPr>
          <p:cNvGraphicFramePr/>
          <p:nvPr/>
        </p:nvGraphicFramePr>
        <p:xfrm>
          <a:off x="3360752" y="2183710"/>
          <a:ext cx="2468880" cy="2464490"/>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id="{A35EB1BE-F199-40FE-BE6B-0D9DDCF9FCB2}"/>
              </a:ext>
            </a:extLst>
          </p:cNvPr>
          <p:cNvSpPr/>
          <p:nvPr/>
        </p:nvSpPr>
        <p:spPr>
          <a:xfrm>
            <a:off x="3360752" y="4648200"/>
            <a:ext cx="246888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n: 38</a:t>
            </a:r>
          </a:p>
        </p:txBody>
      </p:sp>
      <p:graphicFrame>
        <p:nvGraphicFramePr>
          <p:cNvPr id="8" name="Chart 7">
            <a:extLst>
              <a:ext uri="{FF2B5EF4-FFF2-40B4-BE49-F238E27FC236}">
                <a16:creationId xmlns:a16="http://schemas.microsoft.com/office/drawing/2014/main" id="{B4D22C5F-37DE-46DC-B363-30ED7324AF6C}"/>
              </a:ext>
            </a:extLst>
          </p:cNvPr>
          <p:cNvGraphicFramePr/>
          <p:nvPr/>
        </p:nvGraphicFramePr>
        <p:xfrm>
          <a:off x="6248400" y="2183710"/>
          <a:ext cx="2468880" cy="2464490"/>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a16="http://schemas.microsoft.com/office/drawing/2014/main" id="{CDABCFAB-1AD4-418A-B096-80B7C38F7F65}"/>
              </a:ext>
            </a:extLst>
          </p:cNvPr>
          <p:cNvSpPr/>
          <p:nvPr/>
        </p:nvSpPr>
        <p:spPr>
          <a:xfrm>
            <a:off x="6248400" y="4648200"/>
            <a:ext cx="246888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n: 592</a:t>
            </a:r>
          </a:p>
        </p:txBody>
      </p:sp>
      <p:sp>
        <p:nvSpPr>
          <p:cNvPr id="19" name="Rectangle 18">
            <a:extLst>
              <a:ext uri="{FF2B5EF4-FFF2-40B4-BE49-F238E27FC236}">
                <a16:creationId xmlns:a16="http://schemas.microsoft.com/office/drawing/2014/main" id="{DEAE7671-26DD-4657-8E3C-98DF6BA46EF4}"/>
              </a:ext>
            </a:extLst>
          </p:cNvPr>
          <p:cNvSpPr/>
          <p:nvPr/>
        </p:nvSpPr>
        <p:spPr>
          <a:xfrm>
            <a:off x="473104" y="6467475"/>
            <a:ext cx="4327496" cy="2873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Source: Mass HIway CRM Data Extract Mar 2020; </a:t>
            </a:r>
          </a:p>
          <a:p>
            <a:r>
              <a:rPr lang="en-US" sz="1200" dirty="0">
                <a:solidFill>
                  <a:schemeClr val="tx1"/>
                </a:solidFill>
              </a:rPr>
              <a:t>Mass HIway Attestation Data CY 2019</a:t>
            </a:r>
          </a:p>
        </p:txBody>
      </p:sp>
    </p:spTree>
    <p:extLst>
      <p:ext uri="{BB962C8B-B14F-4D97-AF65-F5344CB8AC3E}">
        <p14:creationId xmlns:p14="http://schemas.microsoft.com/office/powerpoint/2010/main" val="270305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EAFF73D-EB3A-499E-81A3-23B09DA5B631}"/>
              </a:ext>
            </a:extLst>
          </p:cNvPr>
          <p:cNvSpPr>
            <a:spLocks noGrp="1"/>
          </p:cNvSpPr>
          <p:nvPr>
            <p:ph type="sldNum" sz="quarter" idx="11"/>
          </p:nvPr>
        </p:nvSpPr>
        <p:spPr/>
        <p:txBody>
          <a:bodyPr/>
          <a:lstStyle/>
          <a:p>
            <a:pPr>
              <a:defRPr/>
            </a:pPr>
            <a:fld id="{C368D18A-47D3-417B-8049-0A96DF46771A}" type="slidenum">
              <a:rPr lang="en-US" smtClean="0"/>
              <a:pPr>
                <a:defRPr/>
              </a:pPr>
              <a:t>7</a:t>
            </a:fld>
            <a:endParaRPr lang="en-US" dirty="0"/>
          </a:p>
        </p:txBody>
      </p:sp>
      <p:sp>
        <p:nvSpPr>
          <p:cNvPr id="2" name="Title 1">
            <a:extLst>
              <a:ext uri="{FF2B5EF4-FFF2-40B4-BE49-F238E27FC236}">
                <a16:creationId xmlns:a16="http://schemas.microsoft.com/office/drawing/2014/main" id="{B167622A-727A-4236-94E7-C889BC70B1F4}"/>
              </a:ext>
            </a:extLst>
          </p:cNvPr>
          <p:cNvSpPr>
            <a:spLocks noGrp="1"/>
          </p:cNvSpPr>
          <p:nvPr>
            <p:ph type="title"/>
          </p:nvPr>
        </p:nvSpPr>
        <p:spPr/>
        <p:txBody>
          <a:bodyPr/>
          <a:lstStyle/>
          <a:p>
            <a:r>
              <a:rPr lang="en-US" dirty="0"/>
              <a:t>Update: Major provider systems shift </a:t>
            </a:r>
            <a:br>
              <a:rPr lang="en-US" dirty="0"/>
            </a:br>
            <a:r>
              <a:rPr lang="en-US" dirty="0"/>
              <a:t>to Epic</a:t>
            </a:r>
          </a:p>
        </p:txBody>
      </p:sp>
      <p:grpSp>
        <p:nvGrpSpPr>
          <p:cNvPr id="22" name="Group 21">
            <a:extLst>
              <a:ext uri="{FF2B5EF4-FFF2-40B4-BE49-F238E27FC236}">
                <a16:creationId xmlns:a16="http://schemas.microsoft.com/office/drawing/2014/main" id="{77E0D9B2-F160-40E6-8010-9CEC9622FB76}"/>
              </a:ext>
            </a:extLst>
          </p:cNvPr>
          <p:cNvGrpSpPr/>
          <p:nvPr/>
        </p:nvGrpSpPr>
        <p:grpSpPr>
          <a:xfrm>
            <a:off x="457200" y="4419600"/>
            <a:ext cx="8249478" cy="1561133"/>
            <a:chOff x="457200" y="2477467"/>
            <a:chExt cx="8249478" cy="1561133"/>
          </a:xfrm>
        </p:grpSpPr>
        <p:sp>
          <p:nvSpPr>
            <p:cNvPr id="4" name="Rectangle 3">
              <a:extLst>
                <a:ext uri="{FF2B5EF4-FFF2-40B4-BE49-F238E27FC236}">
                  <a16:creationId xmlns:a16="http://schemas.microsoft.com/office/drawing/2014/main" id="{A6DA087F-1EE4-4BCD-A730-DB490E0E1A1B}"/>
                </a:ext>
              </a:extLst>
            </p:cNvPr>
            <p:cNvSpPr/>
            <p:nvPr/>
          </p:nvSpPr>
          <p:spPr>
            <a:xfrm>
              <a:off x="457200" y="2480779"/>
              <a:ext cx="3200400" cy="652325"/>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Atrium Health</a:t>
              </a:r>
            </a:p>
          </p:txBody>
        </p:sp>
        <p:sp>
          <p:nvSpPr>
            <p:cNvPr id="6" name="Arrow: Right 5">
              <a:extLst>
                <a:ext uri="{FF2B5EF4-FFF2-40B4-BE49-F238E27FC236}">
                  <a16:creationId xmlns:a16="http://schemas.microsoft.com/office/drawing/2014/main" id="{9E0CF664-F37A-46FF-9B78-BEFDE04070B1}"/>
                </a:ext>
              </a:extLst>
            </p:cNvPr>
            <p:cNvSpPr/>
            <p:nvPr/>
          </p:nvSpPr>
          <p:spPr>
            <a:xfrm>
              <a:off x="4907503" y="3448361"/>
              <a:ext cx="838201" cy="4873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51A1F6C-B959-4C49-B2B5-53DB6AD102E8}"/>
                </a:ext>
              </a:extLst>
            </p:cNvPr>
            <p:cNvSpPr/>
            <p:nvPr/>
          </p:nvSpPr>
          <p:spPr>
            <a:xfrm>
              <a:off x="1046266" y="3352800"/>
              <a:ext cx="1219200" cy="68580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2/20/20</a:t>
              </a:r>
            </a:p>
          </p:txBody>
        </p:sp>
        <p:sp>
          <p:nvSpPr>
            <p:cNvPr id="9" name="Rectangle 8">
              <a:extLst>
                <a:ext uri="{FF2B5EF4-FFF2-40B4-BE49-F238E27FC236}">
                  <a16:creationId xmlns:a16="http://schemas.microsoft.com/office/drawing/2014/main" id="{7BE82DBE-E34E-43B5-90F0-85A7A7EB374C}"/>
                </a:ext>
              </a:extLst>
            </p:cNvPr>
            <p:cNvSpPr/>
            <p:nvPr/>
          </p:nvSpPr>
          <p:spPr>
            <a:xfrm>
              <a:off x="3662570" y="2477467"/>
              <a:ext cx="5044108" cy="655638"/>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Multistate – North Carolina (HQ)</a:t>
              </a:r>
            </a:p>
            <a:p>
              <a:pPr algn="ctr"/>
              <a:r>
                <a:rPr lang="en-US" dirty="0">
                  <a:solidFill>
                    <a:schemeClr val="tx1"/>
                  </a:solidFill>
                </a:rPr>
                <a:t>40 hospitals – 900 outpatient clinics</a:t>
              </a:r>
            </a:p>
          </p:txBody>
        </p:sp>
        <p:pic>
          <p:nvPicPr>
            <p:cNvPr id="12" name="Picture 11">
              <a:extLst>
                <a:ext uri="{FF2B5EF4-FFF2-40B4-BE49-F238E27FC236}">
                  <a16:creationId xmlns:a16="http://schemas.microsoft.com/office/drawing/2014/main" id="{76C327E1-F767-4E74-B16A-1F6548749E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9414" y="3349142"/>
              <a:ext cx="2094141" cy="685800"/>
            </a:xfrm>
            <a:prstGeom prst="rect">
              <a:avLst/>
            </a:prstGeom>
          </p:spPr>
        </p:pic>
        <p:pic>
          <p:nvPicPr>
            <p:cNvPr id="14" name="Picture 13">
              <a:extLst>
                <a:ext uri="{FF2B5EF4-FFF2-40B4-BE49-F238E27FC236}">
                  <a16:creationId xmlns:a16="http://schemas.microsoft.com/office/drawing/2014/main" id="{508047E4-B17D-4E60-8C50-A616CCB8E7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9652" y="3349142"/>
              <a:ext cx="2225351" cy="685800"/>
            </a:xfrm>
            <a:prstGeom prst="rect">
              <a:avLst/>
            </a:prstGeom>
          </p:spPr>
        </p:pic>
      </p:grpSp>
      <p:grpSp>
        <p:nvGrpSpPr>
          <p:cNvPr id="21" name="Group 20">
            <a:extLst>
              <a:ext uri="{FF2B5EF4-FFF2-40B4-BE49-F238E27FC236}">
                <a16:creationId xmlns:a16="http://schemas.microsoft.com/office/drawing/2014/main" id="{7510F779-0AC0-4405-91B8-F9038E301BEE}"/>
              </a:ext>
            </a:extLst>
          </p:cNvPr>
          <p:cNvGrpSpPr/>
          <p:nvPr/>
        </p:nvGrpSpPr>
        <p:grpSpPr>
          <a:xfrm>
            <a:off x="457200" y="2425391"/>
            <a:ext cx="8249478" cy="1561133"/>
            <a:chOff x="457200" y="4444138"/>
            <a:chExt cx="8249478" cy="1561133"/>
          </a:xfrm>
        </p:grpSpPr>
        <p:sp>
          <p:nvSpPr>
            <p:cNvPr id="15" name="Rectangle 14">
              <a:extLst>
                <a:ext uri="{FF2B5EF4-FFF2-40B4-BE49-F238E27FC236}">
                  <a16:creationId xmlns:a16="http://schemas.microsoft.com/office/drawing/2014/main" id="{5869F903-B816-478C-A9B1-672516CEA36C}"/>
                </a:ext>
              </a:extLst>
            </p:cNvPr>
            <p:cNvSpPr/>
            <p:nvPr/>
          </p:nvSpPr>
          <p:spPr>
            <a:xfrm>
              <a:off x="457200" y="4447450"/>
              <a:ext cx="3200400" cy="652325"/>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AdventHealth</a:t>
              </a:r>
            </a:p>
          </p:txBody>
        </p:sp>
        <p:sp>
          <p:nvSpPr>
            <p:cNvPr id="16" name="Arrow: Right 15">
              <a:extLst>
                <a:ext uri="{FF2B5EF4-FFF2-40B4-BE49-F238E27FC236}">
                  <a16:creationId xmlns:a16="http://schemas.microsoft.com/office/drawing/2014/main" id="{C93526FA-AFF1-48C3-B02C-3C89BD7C2BA7}"/>
                </a:ext>
              </a:extLst>
            </p:cNvPr>
            <p:cNvSpPr/>
            <p:nvPr/>
          </p:nvSpPr>
          <p:spPr>
            <a:xfrm>
              <a:off x="4907503" y="5415032"/>
              <a:ext cx="838201" cy="4873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AB3267C3-D730-4BB1-9C41-19C36DC42DED}"/>
                </a:ext>
              </a:extLst>
            </p:cNvPr>
            <p:cNvSpPr/>
            <p:nvPr/>
          </p:nvSpPr>
          <p:spPr>
            <a:xfrm>
              <a:off x="1046266" y="5319471"/>
              <a:ext cx="1219200" cy="68580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2/11/20</a:t>
              </a:r>
            </a:p>
          </p:txBody>
        </p:sp>
        <p:sp>
          <p:nvSpPr>
            <p:cNvPr id="18" name="Rectangle 17">
              <a:extLst>
                <a:ext uri="{FF2B5EF4-FFF2-40B4-BE49-F238E27FC236}">
                  <a16:creationId xmlns:a16="http://schemas.microsoft.com/office/drawing/2014/main" id="{7065B61B-FDED-4EB8-BC60-0AB269368254}"/>
                </a:ext>
              </a:extLst>
            </p:cNvPr>
            <p:cNvSpPr/>
            <p:nvPr/>
          </p:nvSpPr>
          <p:spPr>
            <a:xfrm>
              <a:off x="3662570" y="4444138"/>
              <a:ext cx="5044108" cy="655638"/>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Multistate – Florida (HQ)</a:t>
              </a:r>
            </a:p>
            <a:p>
              <a:pPr algn="ctr"/>
              <a:r>
                <a:rPr lang="en-US" dirty="0">
                  <a:solidFill>
                    <a:schemeClr val="tx1"/>
                  </a:solidFill>
                </a:rPr>
                <a:t>37 hospitals – 1,200 outpatient clinics</a:t>
              </a:r>
            </a:p>
          </p:txBody>
        </p:sp>
        <p:pic>
          <p:nvPicPr>
            <p:cNvPr id="19" name="Picture 18">
              <a:extLst>
                <a:ext uri="{FF2B5EF4-FFF2-40B4-BE49-F238E27FC236}">
                  <a16:creationId xmlns:a16="http://schemas.microsoft.com/office/drawing/2014/main" id="{2B88F07B-CEF7-422D-B020-0C713DBDDF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9414" y="5315813"/>
              <a:ext cx="2094141" cy="685800"/>
            </a:xfrm>
            <a:prstGeom prst="rect">
              <a:avLst/>
            </a:prstGeom>
          </p:spPr>
        </p:pic>
        <p:pic>
          <p:nvPicPr>
            <p:cNvPr id="20" name="Picture 19">
              <a:extLst>
                <a:ext uri="{FF2B5EF4-FFF2-40B4-BE49-F238E27FC236}">
                  <a16:creationId xmlns:a16="http://schemas.microsoft.com/office/drawing/2014/main" id="{65969A3F-1235-4D01-B80A-E9AB9F133F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9652" y="5315813"/>
              <a:ext cx="2225351" cy="685800"/>
            </a:xfrm>
            <a:prstGeom prst="rect">
              <a:avLst/>
            </a:prstGeom>
          </p:spPr>
        </p:pic>
      </p:grpSp>
      <p:sp>
        <p:nvSpPr>
          <p:cNvPr id="23" name="Rectangle 22">
            <a:extLst>
              <a:ext uri="{FF2B5EF4-FFF2-40B4-BE49-F238E27FC236}">
                <a16:creationId xmlns:a16="http://schemas.microsoft.com/office/drawing/2014/main" id="{80BD3160-336E-43D0-B45D-79F267669E6E}"/>
              </a:ext>
            </a:extLst>
          </p:cNvPr>
          <p:cNvSpPr/>
          <p:nvPr/>
        </p:nvSpPr>
        <p:spPr>
          <a:xfrm>
            <a:off x="457200" y="1143000"/>
            <a:ext cx="8249478" cy="849315"/>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 2018, Epic was the market leader with a market share of approximately 28%. Since our last meeting, Epic announced two major provider systems shifting to them.</a:t>
            </a:r>
          </a:p>
        </p:txBody>
      </p:sp>
      <p:sp>
        <p:nvSpPr>
          <p:cNvPr id="24" name="Rectangle 23">
            <a:extLst>
              <a:ext uri="{FF2B5EF4-FFF2-40B4-BE49-F238E27FC236}">
                <a16:creationId xmlns:a16="http://schemas.microsoft.com/office/drawing/2014/main" id="{B2F9554E-F6BB-42FF-B94A-68FAE6353F7C}"/>
              </a:ext>
            </a:extLst>
          </p:cNvPr>
          <p:cNvSpPr/>
          <p:nvPr/>
        </p:nvSpPr>
        <p:spPr>
          <a:xfrm>
            <a:off x="331534" y="6207122"/>
            <a:ext cx="8375144" cy="317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Source: https://www.beckershospitalreview.com/ehrs/11-hospitals-health-systems-that-replaced-cerner-with-epic-in-the-past-5-years.html </a:t>
            </a:r>
          </a:p>
        </p:txBody>
      </p:sp>
    </p:spTree>
    <p:extLst>
      <p:ext uri="{BB962C8B-B14F-4D97-AF65-F5344CB8AC3E}">
        <p14:creationId xmlns:p14="http://schemas.microsoft.com/office/powerpoint/2010/main" val="2314597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DD6DC581-3793-4594-88E2-9EC724FA3BF3}" type="slidenum">
              <a:rPr lang="en-US" smtClean="0"/>
              <a:pPr>
                <a:defRPr/>
              </a:pPr>
              <a:t>8</a:t>
            </a:fld>
            <a:endParaRPr lang="en-US" dirty="0"/>
          </a:p>
        </p:txBody>
      </p:sp>
      <p:sp>
        <p:nvSpPr>
          <p:cNvPr id="10" name="Rectangle 9"/>
          <p:cNvSpPr/>
          <p:nvPr/>
        </p:nvSpPr>
        <p:spPr>
          <a:xfrm>
            <a:off x="914400" y="2905918"/>
            <a:ext cx="7315200" cy="1447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Clinical Gateway nodes</a:t>
            </a:r>
          </a:p>
          <a:p>
            <a:r>
              <a:rPr lang="en-US" sz="2400" i="1" dirty="0">
                <a:solidFill>
                  <a:schemeClr val="tx1"/>
                </a:solidFill>
              </a:rPr>
              <a:t>David Whitham</a:t>
            </a:r>
          </a:p>
        </p:txBody>
      </p:sp>
    </p:spTree>
    <p:extLst>
      <p:ext uri="{BB962C8B-B14F-4D97-AF65-F5344CB8AC3E}">
        <p14:creationId xmlns:p14="http://schemas.microsoft.com/office/powerpoint/2010/main" val="3010775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5"/>
          <p:cNvSpPr>
            <a:spLocks/>
          </p:cNvSpPr>
          <p:nvPr/>
        </p:nvSpPr>
        <p:spPr bwMode="auto">
          <a:xfrm>
            <a:off x="850900" y="179388"/>
            <a:ext cx="6845300"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lstStyle>
            <a:lvl1pPr algn="l" eaLnBrk="0" hangingPunct="0">
              <a:lnSpc>
                <a:spcPct val="90000"/>
              </a:lnSpc>
              <a:spcBef>
                <a:spcPts val="400"/>
              </a:spcBef>
              <a:buChar char="•"/>
              <a:defRPr sz="1400">
                <a:solidFill>
                  <a:schemeClr val="tx1"/>
                </a:solidFill>
                <a:latin typeface="Arial" charset="0"/>
                <a:ea typeface="ＭＳ Ｐゴシック" pitchFamily="34" charset="-128"/>
                <a:sym typeface="Arial" charset="0"/>
              </a:defRPr>
            </a:lvl1pPr>
            <a:lvl2pPr marL="742950" indent="-285750" algn="l" eaLnBrk="0" hangingPunct="0">
              <a:lnSpc>
                <a:spcPct val="90000"/>
              </a:lnSpc>
              <a:spcBef>
                <a:spcPts val="400"/>
              </a:spcBef>
              <a:buClr>
                <a:schemeClr val="accent2"/>
              </a:buClr>
              <a:buSzPct val="100000"/>
              <a:buFont typeface="Wingdings" pitchFamily="2" charset="2"/>
              <a:buChar char="§"/>
              <a:defRPr sz="1200">
                <a:solidFill>
                  <a:schemeClr val="tx1"/>
                </a:solidFill>
                <a:latin typeface="Arial" charset="0"/>
                <a:ea typeface="ＭＳ Ｐゴシック" pitchFamily="34" charset="-128"/>
                <a:sym typeface="Arial" charset="0"/>
              </a:defRPr>
            </a:lvl2pPr>
            <a:lvl3pPr marL="1143000" indent="-228600" algn="l" eaLnBrk="0" hangingPunct="0">
              <a:lnSpc>
                <a:spcPct val="90000"/>
              </a:lnSpc>
              <a:spcBef>
                <a:spcPts val="400"/>
              </a:spcBef>
              <a:buClr>
                <a:schemeClr val="accent2"/>
              </a:buClr>
              <a:buSzPct val="100000"/>
              <a:buFont typeface="Arial" charset="0"/>
              <a:buChar char="–"/>
              <a:defRPr sz="1200">
                <a:solidFill>
                  <a:schemeClr val="tx1"/>
                </a:solidFill>
                <a:latin typeface="Arial" charset="0"/>
                <a:ea typeface="ＭＳ Ｐゴシック" pitchFamily="34" charset="-128"/>
                <a:sym typeface="Arial" charset="0"/>
              </a:defRPr>
            </a:lvl3pPr>
            <a:lvl4pPr marL="1600200" indent="-228600" algn="l" eaLnBrk="0" hangingPunct="0">
              <a:lnSpc>
                <a:spcPct val="90000"/>
              </a:lnSpc>
              <a:spcBef>
                <a:spcPts val="300"/>
              </a:spcBef>
              <a:buClr>
                <a:schemeClr val="accent2"/>
              </a:buClr>
              <a:buSzPct val="100000"/>
              <a:buFont typeface="Arial" charset="0"/>
              <a:buChar char="–"/>
              <a:defRPr sz="1200">
                <a:solidFill>
                  <a:schemeClr val="tx1"/>
                </a:solidFill>
                <a:latin typeface="Arial" charset="0"/>
                <a:ea typeface="ＭＳ Ｐゴシック" pitchFamily="34" charset="-128"/>
                <a:sym typeface="Arial" charset="0"/>
              </a:defRPr>
            </a:lvl4pPr>
            <a:lvl5pPr marL="2057400" indent="-228600" algn="l" eaLnBrk="0" hangingPunct="0">
              <a:lnSpc>
                <a:spcPct val="90000"/>
              </a:lnSpc>
              <a:spcBef>
                <a:spcPts val="300"/>
              </a:spcBef>
              <a:buClr>
                <a:schemeClr val="accent2"/>
              </a:buClr>
              <a:buSzPct val="100000"/>
              <a:buFont typeface="Arial" charset="0"/>
              <a:buChar char="–"/>
              <a:defRPr sz="1000">
                <a:solidFill>
                  <a:schemeClr val="tx1"/>
                </a:solidFill>
                <a:latin typeface="Arial" charset="0"/>
                <a:ea typeface="ＭＳ Ｐゴシック" pitchFamily="34" charset="-128"/>
                <a:sym typeface="Arial" charset="0"/>
              </a:defRPr>
            </a:lvl5pPr>
            <a:lvl6pPr marL="2514600" indent="-228600" eaLnBrk="0" fontAlgn="base" hangingPunct="0">
              <a:lnSpc>
                <a:spcPct val="90000"/>
              </a:lnSpc>
              <a:spcBef>
                <a:spcPts val="300"/>
              </a:spcBef>
              <a:spcAft>
                <a:spcPct val="0"/>
              </a:spcAft>
              <a:buClr>
                <a:schemeClr val="accent2"/>
              </a:buClr>
              <a:buSzPct val="100000"/>
              <a:buFont typeface="Arial" charset="0"/>
              <a:buChar char="–"/>
              <a:defRPr sz="1000">
                <a:solidFill>
                  <a:schemeClr val="tx1"/>
                </a:solidFill>
                <a:latin typeface="Arial" charset="0"/>
                <a:ea typeface="ＭＳ Ｐゴシック" pitchFamily="34" charset="-128"/>
                <a:sym typeface="Arial" charset="0"/>
              </a:defRPr>
            </a:lvl6pPr>
            <a:lvl7pPr marL="2971800" indent="-228600" eaLnBrk="0" fontAlgn="base" hangingPunct="0">
              <a:lnSpc>
                <a:spcPct val="90000"/>
              </a:lnSpc>
              <a:spcBef>
                <a:spcPts val="300"/>
              </a:spcBef>
              <a:spcAft>
                <a:spcPct val="0"/>
              </a:spcAft>
              <a:buClr>
                <a:schemeClr val="accent2"/>
              </a:buClr>
              <a:buSzPct val="100000"/>
              <a:buFont typeface="Arial" charset="0"/>
              <a:buChar char="–"/>
              <a:defRPr sz="1000">
                <a:solidFill>
                  <a:schemeClr val="tx1"/>
                </a:solidFill>
                <a:latin typeface="Arial" charset="0"/>
                <a:ea typeface="ＭＳ Ｐゴシック" pitchFamily="34" charset="-128"/>
                <a:sym typeface="Arial" charset="0"/>
              </a:defRPr>
            </a:lvl7pPr>
            <a:lvl8pPr marL="3429000" indent="-228600" eaLnBrk="0" fontAlgn="base" hangingPunct="0">
              <a:lnSpc>
                <a:spcPct val="90000"/>
              </a:lnSpc>
              <a:spcBef>
                <a:spcPts val="300"/>
              </a:spcBef>
              <a:spcAft>
                <a:spcPct val="0"/>
              </a:spcAft>
              <a:buClr>
                <a:schemeClr val="accent2"/>
              </a:buClr>
              <a:buSzPct val="100000"/>
              <a:buFont typeface="Arial" charset="0"/>
              <a:buChar char="–"/>
              <a:defRPr sz="1000">
                <a:solidFill>
                  <a:schemeClr val="tx1"/>
                </a:solidFill>
                <a:latin typeface="Arial" charset="0"/>
                <a:ea typeface="ＭＳ Ｐゴシック" pitchFamily="34" charset="-128"/>
                <a:sym typeface="Arial" charset="0"/>
              </a:defRPr>
            </a:lvl8pPr>
            <a:lvl9pPr marL="3886200" indent="-228600" eaLnBrk="0" fontAlgn="base" hangingPunct="0">
              <a:lnSpc>
                <a:spcPct val="90000"/>
              </a:lnSpc>
              <a:spcBef>
                <a:spcPts val="300"/>
              </a:spcBef>
              <a:spcAft>
                <a:spcPct val="0"/>
              </a:spcAft>
              <a:buClr>
                <a:schemeClr val="accent2"/>
              </a:buClr>
              <a:buSzPct val="100000"/>
              <a:buFont typeface="Arial" charset="0"/>
              <a:buChar char="–"/>
              <a:defRPr sz="1000">
                <a:solidFill>
                  <a:schemeClr val="tx1"/>
                </a:solidFill>
                <a:latin typeface="Arial" charset="0"/>
                <a:ea typeface="ＭＳ Ｐゴシック" pitchFamily="34" charset="-128"/>
                <a:sym typeface="Arial" charset="0"/>
              </a:defRPr>
            </a:lvl9pPr>
          </a:lstStyle>
          <a:p>
            <a:pPr eaLnBrk="1" hangingPunct="1">
              <a:lnSpc>
                <a:spcPct val="100000"/>
              </a:lnSpc>
              <a:spcBef>
                <a:spcPct val="0"/>
              </a:spcBef>
              <a:buFontTx/>
              <a:buNone/>
            </a:pPr>
            <a:endParaRPr lang="en-US" altLang="en-US" sz="1600" b="1" i="1" dirty="0">
              <a:solidFill>
                <a:srgbClr val="FFFFFF"/>
              </a:solidFill>
              <a:latin typeface="Gill Sans" pitchFamily="-106" charset="0"/>
            </a:endParaRPr>
          </a:p>
        </p:txBody>
      </p:sp>
      <p:sp>
        <p:nvSpPr>
          <p:cNvPr id="5127" name="Rectangle 6"/>
          <p:cNvSpPr>
            <a:spLocks noChangeArrowheads="1"/>
          </p:cNvSpPr>
          <p:nvPr/>
        </p:nvSpPr>
        <p:spPr bwMode="auto">
          <a:xfrm>
            <a:off x="76200" y="6324600"/>
            <a:ext cx="3429000" cy="457200"/>
          </a:xfrm>
          <a:prstGeom prst="rect">
            <a:avLst/>
          </a:prstGeom>
          <a:solidFill>
            <a:schemeClr val="bg1"/>
          </a:solidFill>
          <a:ln>
            <a:noFill/>
          </a:ln>
          <a:extLst>
            <a:ext uri="{91240B29-F687-4F45-9708-019B960494DF}">
              <a14:hiddenLine xmlns:a14="http://schemas.microsoft.com/office/drawing/2010/main" w="25400" algn="ctr">
                <a:solidFill>
                  <a:srgbClr val="000000"/>
                </a:solidFill>
                <a:round/>
                <a:headEnd/>
                <a:tailEnd/>
              </a14:hiddenLine>
            </a:ext>
          </a:extLst>
        </p:spPr>
        <p:txBody>
          <a:bodyPr/>
          <a:lstStyle>
            <a:lvl1pPr algn="l" eaLnBrk="0" hangingPunct="0">
              <a:lnSpc>
                <a:spcPct val="90000"/>
              </a:lnSpc>
              <a:spcBef>
                <a:spcPts val="400"/>
              </a:spcBef>
              <a:buChar char="•"/>
              <a:defRPr sz="1400">
                <a:solidFill>
                  <a:schemeClr val="tx1"/>
                </a:solidFill>
                <a:latin typeface="Arial" charset="0"/>
                <a:ea typeface="ＭＳ Ｐゴシック" pitchFamily="34" charset="-128"/>
                <a:sym typeface="Arial" charset="0"/>
              </a:defRPr>
            </a:lvl1pPr>
            <a:lvl2pPr marL="742950" indent="-285750" algn="l" eaLnBrk="0" hangingPunct="0">
              <a:lnSpc>
                <a:spcPct val="90000"/>
              </a:lnSpc>
              <a:spcBef>
                <a:spcPts val="400"/>
              </a:spcBef>
              <a:buClr>
                <a:schemeClr val="accent2"/>
              </a:buClr>
              <a:buSzPct val="100000"/>
              <a:buFont typeface="Wingdings" pitchFamily="2" charset="2"/>
              <a:buChar char="§"/>
              <a:defRPr sz="1200">
                <a:solidFill>
                  <a:schemeClr val="tx1"/>
                </a:solidFill>
                <a:latin typeface="Arial" charset="0"/>
                <a:ea typeface="ＭＳ Ｐゴシック" pitchFamily="34" charset="-128"/>
                <a:sym typeface="Arial" charset="0"/>
              </a:defRPr>
            </a:lvl2pPr>
            <a:lvl3pPr marL="1143000" indent="-228600" algn="l" eaLnBrk="0" hangingPunct="0">
              <a:lnSpc>
                <a:spcPct val="90000"/>
              </a:lnSpc>
              <a:spcBef>
                <a:spcPts val="400"/>
              </a:spcBef>
              <a:buClr>
                <a:schemeClr val="accent2"/>
              </a:buClr>
              <a:buSzPct val="100000"/>
              <a:buFont typeface="Arial" charset="0"/>
              <a:buChar char="–"/>
              <a:defRPr sz="1200">
                <a:solidFill>
                  <a:schemeClr val="tx1"/>
                </a:solidFill>
                <a:latin typeface="Arial" charset="0"/>
                <a:ea typeface="ＭＳ Ｐゴシック" pitchFamily="34" charset="-128"/>
                <a:sym typeface="Arial" charset="0"/>
              </a:defRPr>
            </a:lvl3pPr>
            <a:lvl4pPr marL="1600200" indent="-228600" algn="l" eaLnBrk="0" hangingPunct="0">
              <a:lnSpc>
                <a:spcPct val="90000"/>
              </a:lnSpc>
              <a:spcBef>
                <a:spcPts val="300"/>
              </a:spcBef>
              <a:buClr>
                <a:schemeClr val="accent2"/>
              </a:buClr>
              <a:buSzPct val="100000"/>
              <a:buFont typeface="Arial" charset="0"/>
              <a:buChar char="–"/>
              <a:defRPr sz="1200">
                <a:solidFill>
                  <a:schemeClr val="tx1"/>
                </a:solidFill>
                <a:latin typeface="Arial" charset="0"/>
                <a:ea typeface="ＭＳ Ｐゴシック" pitchFamily="34" charset="-128"/>
                <a:sym typeface="Arial" charset="0"/>
              </a:defRPr>
            </a:lvl4pPr>
            <a:lvl5pPr marL="2057400" indent="-228600" algn="l" eaLnBrk="0" hangingPunct="0">
              <a:lnSpc>
                <a:spcPct val="90000"/>
              </a:lnSpc>
              <a:spcBef>
                <a:spcPts val="300"/>
              </a:spcBef>
              <a:buClr>
                <a:schemeClr val="accent2"/>
              </a:buClr>
              <a:buSzPct val="100000"/>
              <a:buFont typeface="Arial" charset="0"/>
              <a:buChar char="–"/>
              <a:defRPr sz="1000">
                <a:solidFill>
                  <a:schemeClr val="tx1"/>
                </a:solidFill>
                <a:latin typeface="Arial" charset="0"/>
                <a:ea typeface="ＭＳ Ｐゴシック" pitchFamily="34" charset="-128"/>
                <a:sym typeface="Arial" charset="0"/>
              </a:defRPr>
            </a:lvl5pPr>
            <a:lvl6pPr marL="2514600" indent="-228600" eaLnBrk="0" fontAlgn="base" hangingPunct="0">
              <a:lnSpc>
                <a:spcPct val="90000"/>
              </a:lnSpc>
              <a:spcBef>
                <a:spcPts val="300"/>
              </a:spcBef>
              <a:spcAft>
                <a:spcPct val="0"/>
              </a:spcAft>
              <a:buClr>
                <a:schemeClr val="accent2"/>
              </a:buClr>
              <a:buSzPct val="100000"/>
              <a:buFont typeface="Arial" charset="0"/>
              <a:buChar char="–"/>
              <a:defRPr sz="1000">
                <a:solidFill>
                  <a:schemeClr val="tx1"/>
                </a:solidFill>
                <a:latin typeface="Arial" charset="0"/>
                <a:ea typeface="ＭＳ Ｐゴシック" pitchFamily="34" charset="-128"/>
                <a:sym typeface="Arial" charset="0"/>
              </a:defRPr>
            </a:lvl6pPr>
            <a:lvl7pPr marL="2971800" indent="-228600" eaLnBrk="0" fontAlgn="base" hangingPunct="0">
              <a:lnSpc>
                <a:spcPct val="90000"/>
              </a:lnSpc>
              <a:spcBef>
                <a:spcPts val="300"/>
              </a:spcBef>
              <a:spcAft>
                <a:spcPct val="0"/>
              </a:spcAft>
              <a:buClr>
                <a:schemeClr val="accent2"/>
              </a:buClr>
              <a:buSzPct val="100000"/>
              <a:buFont typeface="Arial" charset="0"/>
              <a:buChar char="–"/>
              <a:defRPr sz="1000">
                <a:solidFill>
                  <a:schemeClr val="tx1"/>
                </a:solidFill>
                <a:latin typeface="Arial" charset="0"/>
                <a:ea typeface="ＭＳ Ｐゴシック" pitchFamily="34" charset="-128"/>
                <a:sym typeface="Arial" charset="0"/>
              </a:defRPr>
            </a:lvl7pPr>
            <a:lvl8pPr marL="3429000" indent="-228600" eaLnBrk="0" fontAlgn="base" hangingPunct="0">
              <a:lnSpc>
                <a:spcPct val="90000"/>
              </a:lnSpc>
              <a:spcBef>
                <a:spcPts val="300"/>
              </a:spcBef>
              <a:spcAft>
                <a:spcPct val="0"/>
              </a:spcAft>
              <a:buClr>
                <a:schemeClr val="accent2"/>
              </a:buClr>
              <a:buSzPct val="100000"/>
              <a:buFont typeface="Arial" charset="0"/>
              <a:buChar char="–"/>
              <a:defRPr sz="1000">
                <a:solidFill>
                  <a:schemeClr val="tx1"/>
                </a:solidFill>
                <a:latin typeface="Arial" charset="0"/>
                <a:ea typeface="ＭＳ Ｐゴシック" pitchFamily="34" charset="-128"/>
                <a:sym typeface="Arial" charset="0"/>
              </a:defRPr>
            </a:lvl8pPr>
            <a:lvl9pPr marL="3886200" indent="-228600" eaLnBrk="0" fontAlgn="base" hangingPunct="0">
              <a:lnSpc>
                <a:spcPct val="90000"/>
              </a:lnSpc>
              <a:spcBef>
                <a:spcPts val="300"/>
              </a:spcBef>
              <a:spcAft>
                <a:spcPct val="0"/>
              </a:spcAft>
              <a:buClr>
                <a:schemeClr val="accent2"/>
              </a:buClr>
              <a:buSzPct val="100000"/>
              <a:buFont typeface="Arial" charset="0"/>
              <a:buChar char="–"/>
              <a:defRPr sz="1000">
                <a:solidFill>
                  <a:schemeClr val="tx1"/>
                </a:solidFill>
                <a:latin typeface="Arial" charset="0"/>
                <a:ea typeface="ＭＳ Ｐゴシック" pitchFamily="34" charset="-128"/>
                <a:sym typeface="Arial" charset="0"/>
              </a:defRPr>
            </a:lvl9pPr>
          </a:lstStyle>
          <a:p>
            <a:pPr algn="ctr" eaLnBrk="1" hangingPunct="1">
              <a:lnSpc>
                <a:spcPct val="100000"/>
              </a:lnSpc>
              <a:spcBef>
                <a:spcPct val="0"/>
              </a:spcBef>
              <a:buFontTx/>
              <a:buNone/>
            </a:pPr>
            <a:endParaRPr lang="en-US" altLang="en-US" sz="3200" dirty="0">
              <a:solidFill>
                <a:srgbClr val="000000"/>
              </a:solidFill>
              <a:latin typeface="Gill Sans" pitchFamily="-106" charset="0"/>
              <a:sym typeface="Gill Sans" pitchFamily="-106" charset="0"/>
            </a:endParaRPr>
          </a:p>
        </p:txBody>
      </p:sp>
      <p:sp>
        <p:nvSpPr>
          <p:cNvPr id="11" name="Rectangle 10"/>
          <p:cNvSpPr/>
          <p:nvPr/>
        </p:nvSpPr>
        <p:spPr>
          <a:xfrm>
            <a:off x="304800" y="914400"/>
            <a:ext cx="8610600" cy="5847755"/>
          </a:xfrm>
          <a:prstGeom prst="rect">
            <a:avLst/>
          </a:prstGeom>
        </p:spPr>
        <p:txBody>
          <a:bodyPr wrap="square">
            <a:spAutoFit/>
          </a:bodyPr>
          <a:lstStyle/>
          <a:p>
            <a:r>
              <a:rPr lang="en-US" b="1" dirty="0"/>
              <a:t>Clinical Gateway nodes enable providers to submit messages through the Mass HIway to EOHHS applications, mostly supporting the DPH backend applications.</a:t>
            </a:r>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r>
              <a:rPr lang="en-US" b="1" dirty="0"/>
              <a:t>Currently there are seven (7) applications</a:t>
            </a:r>
          </a:p>
          <a:p>
            <a:pPr marL="800100" lvl="1" indent="-342900">
              <a:buFont typeface="Wingdings" panose="05000000000000000000" pitchFamily="2" charset="2"/>
              <a:buChar char="q"/>
            </a:pPr>
            <a:r>
              <a:rPr lang="en-US" sz="1600" dirty="0"/>
              <a:t>Massachusetts Cancer Registry (MCR)</a:t>
            </a:r>
          </a:p>
          <a:p>
            <a:pPr marL="800100" lvl="1" indent="-342900">
              <a:buFont typeface="Wingdings" panose="05000000000000000000" pitchFamily="2" charset="2"/>
              <a:buChar char="q"/>
            </a:pPr>
            <a:r>
              <a:rPr lang="en-US" sz="1600" dirty="0"/>
              <a:t>Childhood Lead Poison Prevention Program (CLPPP)</a:t>
            </a:r>
          </a:p>
          <a:p>
            <a:pPr marL="800100" lvl="1" indent="-342900">
              <a:buFont typeface="Wingdings" panose="05000000000000000000" pitchFamily="2" charset="2"/>
              <a:buChar char="q"/>
            </a:pPr>
            <a:r>
              <a:rPr lang="en-US" sz="1600" dirty="0"/>
              <a:t>Children’s Behavioral Health Initiative (CBHI)</a:t>
            </a:r>
          </a:p>
          <a:p>
            <a:pPr marL="800100" lvl="1" indent="-342900">
              <a:buFont typeface="Wingdings" panose="05000000000000000000" pitchFamily="2" charset="2"/>
              <a:buChar char="q"/>
            </a:pPr>
            <a:r>
              <a:rPr lang="en-US" sz="1600" dirty="0"/>
              <a:t>Electronic Lab Reporting (ELR)</a:t>
            </a:r>
          </a:p>
          <a:p>
            <a:pPr marL="800100" lvl="1" indent="-342900">
              <a:buFont typeface="Wingdings" panose="05000000000000000000" pitchFamily="2" charset="2"/>
              <a:buChar char="q"/>
            </a:pPr>
            <a:r>
              <a:rPr lang="en-US" sz="1600" dirty="0"/>
              <a:t>Immunization (MIIS)</a:t>
            </a:r>
          </a:p>
          <a:p>
            <a:pPr marL="800100" lvl="1" indent="-342900">
              <a:buFont typeface="Wingdings" panose="05000000000000000000" pitchFamily="2" charset="2"/>
              <a:buChar char="q"/>
            </a:pPr>
            <a:r>
              <a:rPr lang="en-US" sz="1600" dirty="0"/>
              <a:t>Intake Enrolment Assessment and Transfer Service (OTP&amp;TB)</a:t>
            </a:r>
          </a:p>
          <a:p>
            <a:pPr marL="800100" lvl="1" indent="-342900">
              <a:buFont typeface="Wingdings" panose="05000000000000000000" pitchFamily="2" charset="2"/>
              <a:buChar char="q"/>
            </a:pPr>
            <a:r>
              <a:rPr lang="en-US" sz="1600" dirty="0"/>
              <a:t>Syndromic Surveillance (SYNDROMIC)</a:t>
            </a:r>
          </a:p>
          <a:p>
            <a:pPr marL="285750" indent="-285750">
              <a:buFont typeface="Arial" panose="020B0604020202020204" pitchFamily="34" charset="0"/>
              <a:buChar char="•"/>
            </a:pPr>
            <a:endParaRPr lang="en-US" sz="1200" dirty="0"/>
          </a:p>
          <a:p>
            <a:r>
              <a:rPr lang="en-US" b="1" dirty="0"/>
              <a:t>This project will re-implement the current suite of Clinical Gateway nodes as a Consolidated Clinical Gateway (CCG) application running in the AWS cloud that offers submitters a choice of interface options while reducing EOHHS maintenance, operational complexity, and costs.</a:t>
            </a:r>
          </a:p>
          <a:p>
            <a:pPr marL="285750" indent="-285750">
              <a:buFont typeface="Arial" panose="020B0604020202020204" pitchFamily="34" charset="0"/>
              <a:buChar char="•"/>
            </a:pPr>
            <a:endParaRPr lang="en-US" sz="1400" dirty="0"/>
          </a:p>
          <a:p>
            <a:pPr marL="342900" indent="-342900">
              <a:buFont typeface="Arial" panose="020B0604020202020204" pitchFamily="34" charset="0"/>
              <a:buChar char="•"/>
            </a:pPr>
            <a:r>
              <a:rPr lang="en-US" b="1" dirty="0"/>
              <a:t>Key project objectives include</a:t>
            </a:r>
          </a:p>
          <a:p>
            <a:pPr marL="800100" lvl="2" indent="-342900">
              <a:buFont typeface="Wingdings" panose="05000000000000000000" pitchFamily="2" charset="2"/>
              <a:buChar char="q"/>
            </a:pPr>
            <a:r>
              <a:rPr lang="en-US" sz="1600" dirty="0"/>
              <a:t>Migrate to AWS to reduce infrastructure costs and address scalability </a:t>
            </a:r>
          </a:p>
          <a:p>
            <a:pPr marL="800100" lvl="2" indent="-342900">
              <a:buFont typeface="Wingdings" panose="05000000000000000000" pitchFamily="2" charset="2"/>
              <a:buChar char="q"/>
            </a:pPr>
            <a:r>
              <a:rPr lang="en-US" sz="1600" dirty="0">
                <a:cs typeface="Arial" panose="020B0604020202020204" pitchFamily="34" charset="0"/>
              </a:rPr>
              <a:t>Provide future alternatives to Direct messaging for public health reporting</a:t>
            </a:r>
          </a:p>
          <a:p>
            <a:pPr marL="800100" lvl="2" indent="-342900">
              <a:buFont typeface="Wingdings" panose="05000000000000000000" pitchFamily="2" charset="2"/>
              <a:buChar char="q"/>
            </a:pPr>
            <a:r>
              <a:rPr lang="en-US" sz="1600" dirty="0"/>
              <a:t>Support </a:t>
            </a:r>
            <a:r>
              <a:rPr lang="en-US" sz="1600" dirty="0">
                <a:cs typeface="Arial" panose="020B0604020202020204" pitchFamily="34" charset="0"/>
              </a:rPr>
              <a:t>Query &amp; Retrieve functionality to</a:t>
            </a:r>
            <a:r>
              <a:rPr lang="en-US" sz="1600" dirty="0"/>
              <a:t> </a:t>
            </a:r>
            <a:r>
              <a:rPr lang="en-US" sz="1600" dirty="0">
                <a:cs typeface="Arial" panose="020B0604020202020204" pitchFamily="34" charset="0"/>
              </a:rPr>
              <a:t>align with TEFCA</a:t>
            </a:r>
          </a:p>
          <a:p>
            <a:pPr marL="800100" lvl="1" indent="-342900">
              <a:buFont typeface="Wingdings" panose="05000000000000000000" pitchFamily="2" charset="2"/>
              <a:buChar char="q"/>
            </a:pPr>
            <a:r>
              <a:rPr lang="en-US" sz="1600" dirty="0"/>
              <a:t>Implement a FHIR interface to support enhanced the business functionality</a:t>
            </a:r>
          </a:p>
          <a:p>
            <a:pPr lvl="1"/>
            <a:endParaRPr lang="en-US" sz="1600" dirty="0">
              <a:solidFill>
                <a:schemeClr val="accent1">
                  <a:lumMod val="75000"/>
                </a:schemeClr>
              </a:solidFill>
            </a:endParaRPr>
          </a:p>
        </p:txBody>
      </p:sp>
      <p:sp>
        <p:nvSpPr>
          <p:cNvPr id="4" name="Slide Number Placeholder 3"/>
          <p:cNvSpPr>
            <a:spLocks noGrp="1"/>
          </p:cNvSpPr>
          <p:nvPr>
            <p:ph type="sldNum" sz="quarter" idx="11"/>
          </p:nvPr>
        </p:nvSpPr>
        <p:spPr>
          <a:prstGeom prst="rect">
            <a:avLst/>
          </a:prstGeom>
        </p:spPr>
        <p:txBody>
          <a:bodyPr/>
          <a:lstStyle/>
          <a:p>
            <a:fld id="{3FB920DA-D5E0-4ABF-8AE6-20AC9E2BB91D}" type="slidenum">
              <a:rPr lang="en-US" smtClean="0"/>
              <a:t>9</a:t>
            </a:fld>
            <a:endParaRPr lang="en-US" dirty="0"/>
          </a:p>
        </p:txBody>
      </p:sp>
      <p:sp>
        <p:nvSpPr>
          <p:cNvPr id="2" name="Title 1">
            <a:extLst>
              <a:ext uri="{FF2B5EF4-FFF2-40B4-BE49-F238E27FC236}">
                <a16:creationId xmlns:a16="http://schemas.microsoft.com/office/drawing/2014/main" id="{70A72886-99B7-4573-BCF2-005661A1BC92}"/>
              </a:ext>
            </a:extLst>
          </p:cNvPr>
          <p:cNvSpPr>
            <a:spLocks noGrp="1"/>
          </p:cNvSpPr>
          <p:nvPr>
            <p:ph type="title"/>
          </p:nvPr>
        </p:nvSpPr>
        <p:spPr/>
        <p:txBody>
          <a:bodyPr/>
          <a:lstStyle/>
          <a:p>
            <a:r>
              <a:rPr lang="en-US" dirty="0"/>
              <a:t>CCG: Mass HIway Consolidated Clinical Gateway Project</a:t>
            </a:r>
          </a:p>
        </p:txBody>
      </p:sp>
    </p:spTree>
    <p:extLst>
      <p:ext uri="{BB962C8B-B14F-4D97-AF65-F5344CB8AC3E}">
        <p14:creationId xmlns:p14="http://schemas.microsoft.com/office/powerpoint/2010/main" val="2861188091"/>
      </p:ext>
    </p:extLst>
  </p:cSld>
  <p:clrMapOvr>
    <a:masterClrMapping/>
  </p:clrMapOvr>
</p:sld>
</file>

<file path=ppt/theme/theme1.xml><?xml version="1.0" encoding="utf-8"?>
<a:theme xmlns:a="http://schemas.openxmlformats.org/drawingml/2006/main" name="1_EH_EOHHS_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52C5DD0F-FD1A-4D5F-B534-277FA3812E57}" vid="{DAC83C5B-5905-49CA-B6DE-02B3AAE17D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HIway Template v202005</Template>
  <TotalTime>1219</TotalTime>
  <Words>7902</Words>
  <Application>Microsoft Office PowerPoint</Application>
  <PresentationFormat>On-screen Show (4:3)</PresentationFormat>
  <Paragraphs>1132</Paragraphs>
  <Slides>44</Slides>
  <Notes>42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Calibri</vt:lpstr>
      <vt:lpstr>Callibri</vt:lpstr>
      <vt:lpstr>Gill Sans</vt:lpstr>
      <vt:lpstr>Wingdings</vt:lpstr>
      <vt:lpstr>1_EH_EOHHS_Master</vt:lpstr>
      <vt:lpstr>V</vt:lpstr>
      <vt:lpstr>Agenda</vt:lpstr>
      <vt:lpstr>PowerPoint Presentation</vt:lpstr>
      <vt:lpstr>Vote: Approve minutes</vt:lpstr>
      <vt:lpstr>PowerPoint Presentation</vt:lpstr>
      <vt:lpstr>Update: EHR market share by provider organization type</vt:lpstr>
      <vt:lpstr>Update: Major provider systems shift  to Epic</vt:lpstr>
      <vt:lpstr>PowerPoint Presentation</vt:lpstr>
      <vt:lpstr>CCG: Mass HIway Consolidated Clinical Gateway Project</vt:lpstr>
      <vt:lpstr>CCG: Business requirements</vt:lpstr>
      <vt:lpstr>CCG: Migrating to AWS</vt:lpstr>
      <vt:lpstr>CCG: Consolidating CG nodes</vt:lpstr>
      <vt:lpstr>CCG: Aligning with FHIR APIs</vt:lpstr>
      <vt:lpstr>CCG: High Level Architecture</vt:lpstr>
      <vt:lpstr>CCG: AWS migration timeline</vt:lpstr>
      <vt:lpstr>Clinical Gateway nodes: COVID-19</vt:lpstr>
      <vt:lpstr>PowerPoint Presentation</vt:lpstr>
      <vt:lpstr>HIway Strategic Plan - Overview</vt:lpstr>
      <vt:lpstr>eMOLST: History of MOLST in Massachusetts</vt:lpstr>
      <vt:lpstr>eMOLST: Project background</vt:lpstr>
      <vt:lpstr>FHIR API: Overview</vt:lpstr>
      <vt:lpstr>FHIR API: Finalized federal interoperability rules overview</vt:lpstr>
      <vt:lpstr>FHIR API: ONC certification timeline</vt:lpstr>
      <vt:lpstr>FHIR API: Standards (API + FHIR)</vt:lpstr>
      <vt:lpstr>FHIR API: Standards (USCDI  data elements)</vt:lpstr>
      <vt:lpstr>FHIR API: Federal ecosystem aims at provider-to-patient communication</vt:lpstr>
      <vt:lpstr>FHIR API: Ecosystem expanded view</vt:lpstr>
      <vt:lpstr>FHIR API: Recap &amp; Discussion</vt:lpstr>
      <vt:lpstr>PowerPoint Presentation</vt:lpstr>
      <vt:lpstr>HIway budget: Payment programs</vt:lpstr>
      <vt:lpstr>HIway budget: Federal funding overview</vt:lpstr>
      <vt:lpstr>HIway budget: State Fiscal Year (SFY) 2018 - 2020</vt:lpstr>
      <vt:lpstr>PowerPoint Presentation</vt:lpstr>
      <vt:lpstr>Attestation: HIway connection requirement overview</vt:lpstr>
      <vt:lpstr>Attestation: 2020 timeline</vt:lpstr>
      <vt:lpstr>Attestation: Improvements to process</vt:lpstr>
      <vt:lpstr>PowerPoint Presentation</vt:lpstr>
      <vt:lpstr>Next HITC meeting</vt:lpstr>
      <vt:lpstr>PowerPoint Presentation</vt:lpstr>
      <vt:lpstr>HIway participation  January 21, 2020 – July 20, 2020</vt:lpstr>
      <vt:lpstr>HIway participation  January 21, 2020 – July 20, 2020</vt:lpstr>
      <vt:lpstr>HIway transactions</vt:lpstr>
      <vt:lpstr>PowerPoint Presentation</vt:lpstr>
      <vt:lpstr>Thank you!</vt:lpstr>
    </vt:vector>
  </TitlesOfParts>
  <Company>EOHHS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dc:title>
  <dc:creator>Ng, Karbert S (EHS)</dc:creator>
  <cp:lastModifiedBy>Boutin-Coviello, Pam (EHS)</cp:lastModifiedBy>
  <cp:revision>114</cp:revision>
  <cp:lastPrinted>2018-08-09T16:55:35Z</cp:lastPrinted>
  <dcterms:created xsi:type="dcterms:W3CDTF">2020-06-17T12:15:19Z</dcterms:created>
  <dcterms:modified xsi:type="dcterms:W3CDTF">2020-08-12T19:12:27Z</dcterms:modified>
</cp:coreProperties>
</file>