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6.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0" r:id="rId2"/>
    <p:sldMasterId id="2147483690" r:id="rId3"/>
  </p:sldMasterIdLst>
  <p:notesMasterIdLst>
    <p:notesMasterId r:id="rId42"/>
  </p:notesMasterIdLst>
  <p:sldIdLst>
    <p:sldId id="275" r:id="rId4"/>
    <p:sldId id="4193" r:id="rId5"/>
    <p:sldId id="277" r:id="rId6"/>
    <p:sldId id="336" r:id="rId7"/>
    <p:sldId id="2671" r:id="rId8"/>
    <p:sldId id="2724" r:id="rId9"/>
    <p:sldId id="4226" r:id="rId10"/>
    <p:sldId id="4227" r:id="rId11"/>
    <p:sldId id="4196" r:id="rId12"/>
    <p:sldId id="4194" r:id="rId13"/>
    <p:sldId id="795" r:id="rId14"/>
    <p:sldId id="4220" r:id="rId15"/>
    <p:sldId id="798" r:id="rId16"/>
    <p:sldId id="802" r:id="rId17"/>
    <p:sldId id="799" r:id="rId18"/>
    <p:sldId id="803" r:id="rId19"/>
    <p:sldId id="4222" r:id="rId20"/>
    <p:sldId id="801" r:id="rId21"/>
    <p:sldId id="4203" r:id="rId22"/>
    <p:sldId id="4204" r:id="rId23"/>
    <p:sldId id="4207" r:id="rId24"/>
    <p:sldId id="4206" r:id="rId25"/>
    <p:sldId id="2570" r:id="rId26"/>
    <p:sldId id="2650" r:id="rId27"/>
    <p:sldId id="2651" r:id="rId28"/>
    <p:sldId id="4208" r:id="rId29"/>
    <p:sldId id="4200" r:id="rId30"/>
    <p:sldId id="4199" r:id="rId31"/>
    <p:sldId id="4223" r:id="rId32"/>
    <p:sldId id="4210" r:id="rId33"/>
    <p:sldId id="375" r:id="rId34"/>
    <p:sldId id="4217" r:id="rId35"/>
    <p:sldId id="4219" r:id="rId36"/>
    <p:sldId id="4218" r:id="rId37"/>
    <p:sldId id="4214" r:id="rId38"/>
    <p:sldId id="4224" r:id="rId39"/>
    <p:sldId id="4225" r:id="rId40"/>
    <p:sldId id="300"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99410B-6ED7-B87E-0F1B-1B738324D9C1}" name="Kevin Mullen" initials="KM" userId="753ead9f9934ebc9" providerId="Windows Live"/>
  <p188:author id="{11FAE98F-AE8F-D363-19C7-C49B99E9BC9E}" name="Peters, Lauren B (EHS)" initials="PLB(" userId="S::Lauren.B.Peters@mass.gov::be4330cd-2bbd-4b83-9aca-67a4c9934d9e" providerId="AD"/>
  <p188:author id="{378B47B4-8436-DF1C-464B-98A9365C444E}" name="Julie Creamer" initials="JC" userId="99526d72a0e34f50"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Boutin-Coviello, Pam (EHS)" initials="BCP(" lastIdx="2" clrIdx="6">
    <p:extLst>
      <p:ext uri="{19B8F6BF-5375-455C-9EA6-DF929625EA0E}">
        <p15:presenceInfo xmlns:p15="http://schemas.microsoft.com/office/powerpoint/2012/main" userId="S::Pam.Boutin-Coviello@mass.gov::e32a9cbb-46bb-4251-9696-e8cf78a2db98" providerId="AD"/>
      </p:ext>
    </p:extLst>
  </p:cmAuthor>
  <p:cmAuthor id="1" name="Peters, Lauren B (EHS)" initials="PLB(" lastIdx="19" clrIdx="0"/>
  <p:cmAuthor id="8" name="Julie Creamer" initials="JC" lastIdx="1" clrIdx="7">
    <p:extLst>
      <p:ext uri="{19B8F6BF-5375-455C-9EA6-DF929625EA0E}">
        <p15:presenceInfo xmlns:p15="http://schemas.microsoft.com/office/powerpoint/2012/main" userId="99526d72a0e34f50" providerId="Windows Live"/>
      </p:ext>
    </p:extLst>
  </p:cmAuthor>
  <p:cmAuthor id="2" name="David Bowditch" initials="DB" lastIdx="1" clrIdx="1"/>
  <p:cmAuthor id="3" name="Audrey Stuck-Girard" initials="AS" lastIdx="5" clrIdx="2"/>
  <p:cmAuthor id="4" name="Stuck-Girard, Christophe (EHS)" initials="SGC(" lastIdx="5" clrIdx="3"/>
  <p:cmAuthor id="5" name="Ng, Karbert S (EHS)" initials="NKS(" lastIdx="2" clrIdx="4">
    <p:extLst>
      <p:ext uri="{19B8F6BF-5375-455C-9EA6-DF929625EA0E}">
        <p15:presenceInfo xmlns:p15="http://schemas.microsoft.com/office/powerpoint/2012/main" userId="S::Karbert.S.Ng@mass.gov::b06eb2c7-e5ba-4374-b66d-e1a21c4cebde" providerId="AD"/>
      </p:ext>
    </p:extLst>
  </p:cmAuthor>
  <p:cmAuthor id="6" name="Kevin Mullen" initials="KM" lastIdx="1" clrIdx="5">
    <p:extLst>
      <p:ext uri="{19B8F6BF-5375-455C-9EA6-DF929625EA0E}">
        <p15:presenceInfo xmlns:p15="http://schemas.microsoft.com/office/powerpoint/2012/main" userId="753ead9f9934ebc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8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095" autoAdjust="0"/>
  </p:normalViewPr>
  <p:slideViewPr>
    <p:cSldViewPr>
      <p:cViewPr varScale="1">
        <p:scale>
          <a:sx n="75" d="100"/>
          <a:sy n="75" d="100"/>
        </p:scale>
        <p:origin x="1044" y="40"/>
      </p:cViewPr>
      <p:guideLst>
        <p:guide orient="horz" pos="2160"/>
        <p:guide pos="2880"/>
      </p:guideLst>
    </p:cSldViewPr>
  </p:slideViewPr>
  <p:notesTextViewPr>
    <p:cViewPr>
      <p:scale>
        <a:sx n="1" d="1"/>
        <a:sy n="1" d="1"/>
      </p:scale>
      <p:origin x="0" y="0"/>
    </p:cViewPr>
  </p:notesTextViewPr>
  <p:notesViewPr>
    <p:cSldViewPr>
      <p:cViewPr varScale="1">
        <p:scale>
          <a:sx n="47" d="100"/>
          <a:sy n="47" d="100"/>
        </p:scale>
        <p:origin x="2692" y="6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commentAuthors" Target="commentAuthors.xml"/><Relationship Id="rId48"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52D7F2-60CB-4A43-8C6F-F29772CAC6BE}" type="doc">
      <dgm:prSet loTypeId="urn:microsoft.com/office/officeart/2005/8/layout/venn1" loCatId="relationship" qsTypeId="urn:microsoft.com/office/officeart/2005/8/quickstyle/simple1" qsCatId="simple" csTypeId="urn:microsoft.com/office/officeart/2005/8/colors/accent1_2" csCatId="accent1" phldr="1"/>
      <dgm:spPr/>
    </dgm:pt>
    <dgm:pt modelId="{BC97E900-4FDA-4489-AB74-A815B62D1924}">
      <dgm:prSet phldrT="[Text]"/>
      <dgm:spPr>
        <a:solidFill>
          <a:schemeClr val="accent1">
            <a:lumMod val="50000"/>
            <a:alpha val="50000"/>
          </a:schemeClr>
        </a:solidFill>
        <a:ln>
          <a:solidFill>
            <a:schemeClr val="accent1">
              <a:lumMod val="60000"/>
              <a:lumOff val="40000"/>
            </a:schemeClr>
          </a:solidFill>
        </a:ln>
      </dgm:spPr>
      <dgm:t>
        <a:bodyPr/>
        <a:lstStyle/>
        <a:p>
          <a:r>
            <a:rPr lang="en-US" dirty="0"/>
            <a:t>Statewide ENS Framework</a:t>
          </a:r>
        </a:p>
      </dgm:t>
    </dgm:pt>
    <dgm:pt modelId="{A9BD43BC-BBB0-4600-8CC6-C07B44EAD71A}" type="parTrans" cxnId="{5E91E022-D06E-4963-BA61-1E8060C6A5CD}">
      <dgm:prSet/>
      <dgm:spPr/>
      <dgm:t>
        <a:bodyPr/>
        <a:lstStyle/>
        <a:p>
          <a:endParaRPr lang="en-US"/>
        </a:p>
      </dgm:t>
    </dgm:pt>
    <dgm:pt modelId="{A975D150-6D6C-4B77-BDF6-49B830B49463}" type="sibTrans" cxnId="{5E91E022-D06E-4963-BA61-1E8060C6A5CD}">
      <dgm:prSet/>
      <dgm:spPr/>
      <dgm:t>
        <a:bodyPr/>
        <a:lstStyle/>
        <a:p>
          <a:endParaRPr lang="en-US"/>
        </a:p>
      </dgm:t>
    </dgm:pt>
    <dgm:pt modelId="{56A173A7-44A8-4281-8238-BE7FEA24AC77}">
      <dgm:prSet phldrT="[Text]"/>
      <dgm:spPr/>
      <dgm:t>
        <a:bodyPr/>
        <a:lstStyle/>
        <a:p>
          <a:r>
            <a:rPr lang="en-US" dirty="0"/>
            <a:t>ADT/ENS Landscape</a:t>
          </a:r>
        </a:p>
      </dgm:t>
    </dgm:pt>
    <dgm:pt modelId="{C6525CB2-D6A3-4D8B-85C3-41ED33E6B756}" type="parTrans" cxnId="{2CF9F0B1-CBA0-461B-BBA1-633CE1F27218}">
      <dgm:prSet/>
      <dgm:spPr/>
      <dgm:t>
        <a:bodyPr/>
        <a:lstStyle/>
        <a:p>
          <a:endParaRPr lang="en-US"/>
        </a:p>
      </dgm:t>
    </dgm:pt>
    <dgm:pt modelId="{FC927B24-7017-46EA-AA58-B69B8F6020F8}" type="sibTrans" cxnId="{2CF9F0B1-CBA0-461B-BBA1-633CE1F27218}">
      <dgm:prSet/>
      <dgm:spPr/>
      <dgm:t>
        <a:bodyPr/>
        <a:lstStyle/>
        <a:p>
          <a:endParaRPr lang="en-US"/>
        </a:p>
      </dgm:t>
    </dgm:pt>
    <dgm:pt modelId="{4B764E8B-9BD4-4309-AD46-85ACB45E0D1B}">
      <dgm:prSet phldrT="[Text]"/>
      <dgm:spPr>
        <a:solidFill>
          <a:schemeClr val="accent1">
            <a:lumMod val="50000"/>
            <a:alpha val="50000"/>
          </a:schemeClr>
        </a:solidFill>
        <a:ln>
          <a:solidFill>
            <a:schemeClr val="accent1">
              <a:lumMod val="60000"/>
              <a:lumOff val="40000"/>
            </a:schemeClr>
          </a:solidFill>
        </a:ln>
      </dgm:spPr>
      <dgm:t>
        <a:bodyPr/>
        <a:lstStyle/>
        <a:p>
          <a:r>
            <a:rPr lang="en-US" dirty="0"/>
            <a:t>Increased Access</a:t>
          </a:r>
        </a:p>
      </dgm:t>
    </dgm:pt>
    <dgm:pt modelId="{75C4424A-0F70-4BB5-8CCE-B5D8185A2763}" type="parTrans" cxnId="{AB249E0A-78CE-495E-A53A-8969AF7143F3}">
      <dgm:prSet/>
      <dgm:spPr/>
      <dgm:t>
        <a:bodyPr/>
        <a:lstStyle/>
        <a:p>
          <a:endParaRPr lang="en-US"/>
        </a:p>
      </dgm:t>
    </dgm:pt>
    <dgm:pt modelId="{ADA1D0DF-C604-49A8-AE3E-BE307B10FAE6}" type="sibTrans" cxnId="{AB249E0A-78CE-495E-A53A-8969AF7143F3}">
      <dgm:prSet/>
      <dgm:spPr/>
      <dgm:t>
        <a:bodyPr/>
        <a:lstStyle/>
        <a:p>
          <a:endParaRPr lang="en-US"/>
        </a:p>
      </dgm:t>
    </dgm:pt>
    <dgm:pt modelId="{4C31A20D-8933-44C1-A1DA-C376AEE85C7F}">
      <dgm:prSet phldrT="[Text]"/>
      <dgm:spPr>
        <a:solidFill>
          <a:schemeClr val="accent1">
            <a:lumMod val="50000"/>
            <a:alpha val="50000"/>
          </a:schemeClr>
        </a:solidFill>
        <a:ln>
          <a:solidFill>
            <a:schemeClr val="accent1">
              <a:lumMod val="60000"/>
              <a:lumOff val="40000"/>
            </a:schemeClr>
          </a:solidFill>
        </a:ln>
      </dgm:spPr>
      <dgm:t>
        <a:bodyPr/>
        <a:lstStyle/>
        <a:p>
          <a:r>
            <a:rPr lang="en-US" dirty="0"/>
            <a:t>Streamlined Connections</a:t>
          </a:r>
        </a:p>
      </dgm:t>
    </dgm:pt>
    <dgm:pt modelId="{574E706C-835F-4CC1-AA69-3AFAE5F60C27}" type="parTrans" cxnId="{27577A11-D12E-4758-8DA1-63E840F3CBD9}">
      <dgm:prSet/>
      <dgm:spPr/>
      <dgm:t>
        <a:bodyPr/>
        <a:lstStyle/>
        <a:p>
          <a:endParaRPr lang="en-US"/>
        </a:p>
      </dgm:t>
    </dgm:pt>
    <dgm:pt modelId="{F3E14C21-B363-4217-851A-6660E438E935}" type="sibTrans" cxnId="{27577A11-D12E-4758-8DA1-63E840F3CBD9}">
      <dgm:prSet/>
      <dgm:spPr/>
      <dgm:t>
        <a:bodyPr/>
        <a:lstStyle/>
        <a:p>
          <a:endParaRPr lang="en-US"/>
        </a:p>
      </dgm:t>
    </dgm:pt>
    <dgm:pt modelId="{CD3E50FF-2DFC-438D-B0ED-093C27C2351E}">
      <dgm:prSet phldrT="[Text]"/>
      <dgm:spPr>
        <a:solidFill>
          <a:schemeClr val="accent1">
            <a:lumMod val="50000"/>
            <a:alpha val="50000"/>
          </a:schemeClr>
        </a:solidFill>
        <a:ln>
          <a:solidFill>
            <a:schemeClr val="accent1">
              <a:lumMod val="60000"/>
              <a:lumOff val="40000"/>
            </a:schemeClr>
          </a:solidFill>
        </a:ln>
      </dgm:spPr>
      <dgm:t>
        <a:bodyPr/>
        <a:lstStyle/>
        <a:p>
          <a:r>
            <a:rPr lang="en-US" dirty="0"/>
            <a:t>Improved Timing of Notifications</a:t>
          </a:r>
        </a:p>
      </dgm:t>
    </dgm:pt>
    <dgm:pt modelId="{4295D74F-BC85-4205-98CA-709C26C39677}" type="parTrans" cxnId="{1E36ADEF-9D32-432E-8192-36028CB4B06B}">
      <dgm:prSet/>
      <dgm:spPr/>
      <dgm:t>
        <a:bodyPr/>
        <a:lstStyle/>
        <a:p>
          <a:endParaRPr lang="en-US"/>
        </a:p>
      </dgm:t>
    </dgm:pt>
    <dgm:pt modelId="{BDE2E84D-003C-4C34-A91D-FBB6A110BA65}" type="sibTrans" cxnId="{1E36ADEF-9D32-432E-8192-36028CB4B06B}">
      <dgm:prSet/>
      <dgm:spPr/>
      <dgm:t>
        <a:bodyPr/>
        <a:lstStyle/>
        <a:p>
          <a:endParaRPr lang="en-US"/>
        </a:p>
      </dgm:t>
    </dgm:pt>
    <dgm:pt modelId="{7C87B8DA-9FA0-4B21-B204-5EA5C70D33D1}">
      <dgm:prSet phldrT="[Text]"/>
      <dgm:spPr/>
      <dgm:t>
        <a:bodyPr/>
        <a:lstStyle/>
        <a:p>
          <a:r>
            <a:rPr lang="en-US" dirty="0"/>
            <a:t>Data Quality</a:t>
          </a:r>
        </a:p>
      </dgm:t>
    </dgm:pt>
    <dgm:pt modelId="{B4D17F8B-4511-403C-959B-8AA030E011D7}" type="parTrans" cxnId="{12D70FB3-C8D6-4BC4-8EA5-FA88617E75E9}">
      <dgm:prSet/>
      <dgm:spPr/>
      <dgm:t>
        <a:bodyPr/>
        <a:lstStyle/>
        <a:p>
          <a:endParaRPr lang="en-US"/>
        </a:p>
      </dgm:t>
    </dgm:pt>
    <dgm:pt modelId="{18B271D6-ADBB-42F3-8240-8E85FECF14D2}" type="sibTrans" cxnId="{12D70FB3-C8D6-4BC4-8EA5-FA88617E75E9}">
      <dgm:prSet/>
      <dgm:spPr/>
      <dgm:t>
        <a:bodyPr/>
        <a:lstStyle/>
        <a:p>
          <a:endParaRPr lang="en-US"/>
        </a:p>
      </dgm:t>
    </dgm:pt>
    <dgm:pt modelId="{21F9F10B-FDA5-46EA-B816-A92CE2263C0D}">
      <dgm:prSet phldrT="[Text]"/>
      <dgm:spPr/>
      <dgm:t>
        <a:bodyPr/>
        <a:lstStyle/>
        <a:p>
          <a:r>
            <a:rPr lang="en-US" dirty="0"/>
            <a:t>Technical Workflows</a:t>
          </a:r>
        </a:p>
      </dgm:t>
    </dgm:pt>
    <dgm:pt modelId="{98C833E7-927D-4E18-9419-FD15226ECFD5}" type="parTrans" cxnId="{0572A041-FF02-4883-B19E-571859A83926}">
      <dgm:prSet/>
      <dgm:spPr/>
      <dgm:t>
        <a:bodyPr/>
        <a:lstStyle/>
        <a:p>
          <a:endParaRPr lang="en-US"/>
        </a:p>
      </dgm:t>
    </dgm:pt>
    <dgm:pt modelId="{4BD76C0E-21AF-4FBC-B2AE-7F4DD2927DEA}" type="sibTrans" cxnId="{0572A041-FF02-4883-B19E-571859A83926}">
      <dgm:prSet/>
      <dgm:spPr/>
      <dgm:t>
        <a:bodyPr/>
        <a:lstStyle/>
        <a:p>
          <a:endParaRPr lang="en-US"/>
        </a:p>
      </dgm:t>
    </dgm:pt>
    <dgm:pt modelId="{13D0237E-FB88-4467-9E49-29472A7DA782}">
      <dgm:prSet phldrT="[Text]"/>
      <dgm:spPr/>
      <dgm:t>
        <a:bodyPr/>
        <a:lstStyle/>
        <a:p>
          <a:endParaRPr lang="en-US" dirty="0"/>
        </a:p>
      </dgm:t>
    </dgm:pt>
    <dgm:pt modelId="{9D817A15-5987-4FD5-AF17-D8CAF07625C8}" type="parTrans" cxnId="{B75B25D8-7EA4-45C6-8C85-E5C7840C24D9}">
      <dgm:prSet/>
      <dgm:spPr/>
      <dgm:t>
        <a:bodyPr/>
        <a:lstStyle/>
        <a:p>
          <a:endParaRPr lang="en-US"/>
        </a:p>
      </dgm:t>
    </dgm:pt>
    <dgm:pt modelId="{E1D1E775-EFD9-470F-83BC-27C097900AAB}" type="sibTrans" cxnId="{B75B25D8-7EA4-45C6-8C85-E5C7840C24D9}">
      <dgm:prSet/>
      <dgm:spPr/>
      <dgm:t>
        <a:bodyPr/>
        <a:lstStyle/>
        <a:p>
          <a:endParaRPr lang="en-US"/>
        </a:p>
      </dgm:t>
    </dgm:pt>
    <dgm:pt modelId="{B6822735-14F5-46FB-8C8B-DE1AF4F55314}">
      <dgm:prSet phldrT="[Text]"/>
      <dgm:spPr/>
      <dgm:t>
        <a:bodyPr/>
        <a:lstStyle/>
        <a:p>
          <a:r>
            <a:rPr lang="en-US" dirty="0"/>
            <a:t>Connection Gaps</a:t>
          </a:r>
        </a:p>
      </dgm:t>
    </dgm:pt>
    <dgm:pt modelId="{548B51B6-F160-4268-945D-3B82D29D4CFC}" type="parTrans" cxnId="{F4EE7509-FA47-47F3-A7F8-CD779899B9E5}">
      <dgm:prSet/>
      <dgm:spPr/>
      <dgm:t>
        <a:bodyPr/>
        <a:lstStyle/>
        <a:p>
          <a:endParaRPr lang="en-US"/>
        </a:p>
      </dgm:t>
    </dgm:pt>
    <dgm:pt modelId="{332E8911-9AB9-443B-92C1-92E7BEEDF1EB}" type="sibTrans" cxnId="{F4EE7509-FA47-47F3-A7F8-CD779899B9E5}">
      <dgm:prSet/>
      <dgm:spPr/>
      <dgm:t>
        <a:bodyPr/>
        <a:lstStyle/>
        <a:p>
          <a:endParaRPr lang="en-US"/>
        </a:p>
      </dgm:t>
    </dgm:pt>
    <dgm:pt modelId="{70943361-2A95-44B6-B630-317DB7C68094}">
      <dgm:prSet phldrT="[Text]"/>
      <dgm:spPr/>
      <dgm:t>
        <a:bodyPr/>
        <a:lstStyle/>
        <a:p>
          <a:r>
            <a:rPr lang="en-US" dirty="0"/>
            <a:t>CMS </a:t>
          </a:r>
          <a:r>
            <a:rPr lang="en-US" dirty="0" err="1"/>
            <a:t>CoP</a:t>
          </a:r>
          <a:endParaRPr lang="en-US" dirty="0"/>
        </a:p>
      </dgm:t>
    </dgm:pt>
    <dgm:pt modelId="{DAF84A8A-0217-4669-8E95-5178BD400C0F}" type="parTrans" cxnId="{B9FB1C7A-FDC1-4663-8403-23D6BCA5022A}">
      <dgm:prSet/>
      <dgm:spPr/>
      <dgm:t>
        <a:bodyPr/>
        <a:lstStyle/>
        <a:p>
          <a:endParaRPr lang="en-US"/>
        </a:p>
      </dgm:t>
    </dgm:pt>
    <dgm:pt modelId="{37DCFD19-E82E-430B-949B-D36538C431B9}" type="sibTrans" cxnId="{B9FB1C7A-FDC1-4663-8403-23D6BCA5022A}">
      <dgm:prSet/>
      <dgm:spPr/>
      <dgm:t>
        <a:bodyPr/>
        <a:lstStyle/>
        <a:p>
          <a:endParaRPr lang="en-US"/>
        </a:p>
      </dgm:t>
    </dgm:pt>
    <dgm:pt modelId="{78BE61F9-4C87-4CDA-AB6B-0D1600FAE9DC}" type="pres">
      <dgm:prSet presAssocID="{C552D7F2-60CB-4A43-8C6F-F29772CAC6BE}" presName="compositeShape" presStyleCnt="0">
        <dgm:presLayoutVars>
          <dgm:chMax val="7"/>
          <dgm:dir/>
          <dgm:resizeHandles val="exact"/>
        </dgm:presLayoutVars>
      </dgm:prSet>
      <dgm:spPr/>
    </dgm:pt>
    <dgm:pt modelId="{FB1F7B1F-3D4A-4CA8-89CF-F574CF24A075}" type="pres">
      <dgm:prSet presAssocID="{BC97E900-4FDA-4489-AB74-A815B62D1924}" presName="circ1" presStyleLbl="vennNode1" presStyleIdx="0" presStyleCnt="2"/>
      <dgm:spPr/>
    </dgm:pt>
    <dgm:pt modelId="{66BB95F8-6AE6-4748-BB0D-51575921A8C3}" type="pres">
      <dgm:prSet presAssocID="{BC97E900-4FDA-4489-AB74-A815B62D1924}" presName="circ1Tx" presStyleLbl="revTx" presStyleIdx="0" presStyleCnt="0">
        <dgm:presLayoutVars>
          <dgm:chMax val="0"/>
          <dgm:chPref val="0"/>
          <dgm:bulletEnabled val="1"/>
        </dgm:presLayoutVars>
      </dgm:prSet>
      <dgm:spPr/>
    </dgm:pt>
    <dgm:pt modelId="{02A17F7C-10A6-44DD-9FEF-52D9392CE126}" type="pres">
      <dgm:prSet presAssocID="{56A173A7-44A8-4281-8238-BE7FEA24AC77}" presName="circ2" presStyleLbl="vennNode1" presStyleIdx="1" presStyleCnt="2"/>
      <dgm:spPr/>
    </dgm:pt>
    <dgm:pt modelId="{1F79D67A-09F4-410A-8CAA-2C2FC0B082F0}" type="pres">
      <dgm:prSet presAssocID="{56A173A7-44A8-4281-8238-BE7FEA24AC77}" presName="circ2Tx" presStyleLbl="revTx" presStyleIdx="0" presStyleCnt="0">
        <dgm:presLayoutVars>
          <dgm:chMax val="0"/>
          <dgm:chPref val="0"/>
          <dgm:bulletEnabled val="1"/>
        </dgm:presLayoutVars>
      </dgm:prSet>
      <dgm:spPr/>
    </dgm:pt>
  </dgm:ptLst>
  <dgm:cxnLst>
    <dgm:cxn modelId="{08C9E900-E7C8-4BDC-9286-A2E7B5CC7482}" type="presOf" srcId="{56A173A7-44A8-4281-8238-BE7FEA24AC77}" destId="{02A17F7C-10A6-44DD-9FEF-52D9392CE126}" srcOrd="0" destOrd="0" presId="urn:microsoft.com/office/officeart/2005/8/layout/venn1"/>
    <dgm:cxn modelId="{F4EE7509-FA47-47F3-A7F8-CD779899B9E5}" srcId="{56A173A7-44A8-4281-8238-BE7FEA24AC77}" destId="{B6822735-14F5-46FB-8C8B-DE1AF4F55314}" srcOrd="0" destOrd="0" parTransId="{548B51B6-F160-4268-945D-3B82D29D4CFC}" sibTransId="{332E8911-9AB9-443B-92C1-92E7BEEDF1EB}"/>
    <dgm:cxn modelId="{AB249E0A-78CE-495E-A53A-8969AF7143F3}" srcId="{BC97E900-4FDA-4489-AB74-A815B62D1924}" destId="{4B764E8B-9BD4-4309-AD46-85ACB45E0D1B}" srcOrd="0" destOrd="0" parTransId="{75C4424A-0F70-4BB5-8CCE-B5D8185A2763}" sibTransId="{ADA1D0DF-C604-49A8-AE3E-BE307B10FAE6}"/>
    <dgm:cxn modelId="{27577A11-D12E-4758-8DA1-63E840F3CBD9}" srcId="{BC97E900-4FDA-4489-AB74-A815B62D1924}" destId="{4C31A20D-8933-44C1-A1DA-C376AEE85C7F}" srcOrd="1" destOrd="0" parTransId="{574E706C-835F-4CC1-AA69-3AFAE5F60C27}" sibTransId="{F3E14C21-B363-4217-851A-6660E438E935}"/>
    <dgm:cxn modelId="{8E50B01A-8D34-45FD-9567-F1A85CB6F9F9}" type="presOf" srcId="{BC97E900-4FDA-4489-AB74-A815B62D1924}" destId="{FB1F7B1F-3D4A-4CA8-89CF-F574CF24A075}" srcOrd="0" destOrd="0" presId="urn:microsoft.com/office/officeart/2005/8/layout/venn1"/>
    <dgm:cxn modelId="{5E91E022-D06E-4963-BA61-1E8060C6A5CD}" srcId="{C552D7F2-60CB-4A43-8C6F-F29772CAC6BE}" destId="{BC97E900-4FDA-4489-AB74-A815B62D1924}" srcOrd="0" destOrd="0" parTransId="{A9BD43BC-BBB0-4600-8CC6-C07B44EAD71A}" sibTransId="{A975D150-6D6C-4B77-BDF6-49B830B49463}"/>
    <dgm:cxn modelId="{43F11225-5215-4AC0-8B39-DC90C26BF08F}" type="presOf" srcId="{21F9F10B-FDA5-46EA-B816-A92CE2263C0D}" destId="{1F79D67A-09F4-410A-8CAA-2C2FC0B082F0}" srcOrd="1" destOrd="3" presId="urn:microsoft.com/office/officeart/2005/8/layout/venn1"/>
    <dgm:cxn modelId="{9C679927-BE32-4645-9330-C0982C12F0EE}" type="presOf" srcId="{7C87B8DA-9FA0-4B21-B204-5EA5C70D33D1}" destId="{02A17F7C-10A6-44DD-9FEF-52D9392CE126}" srcOrd="0" destOrd="2" presId="urn:microsoft.com/office/officeart/2005/8/layout/venn1"/>
    <dgm:cxn modelId="{E2884A29-2A4E-4A30-B259-4A7FE7C4F1F3}" type="presOf" srcId="{CD3E50FF-2DFC-438D-B0ED-093C27C2351E}" destId="{FB1F7B1F-3D4A-4CA8-89CF-F574CF24A075}" srcOrd="0" destOrd="3" presId="urn:microsoft.com/office/officeart/2005/8/layout/venn1"/>
    <dgm:cxn modelId="{8DD8972C-4188-4ABC-9F97-50F30050F818}" type="presOf" srcId="{56A173A7-44A8-4281-8238-BE7FEA24AC77}" destId="{1F79D67A-09F4-410A-8CAA-2C2FC0B082F0}" srcOrd="1" destOrd="0" presId="urn:microsoft.com/office/officeart/2005/8/layout/venn1"/>
    <dgm:cxn modelId="{68D5E52E-C15D-4DB8-A575-71A5930CABC3}" type="presOf" srcId="{4B764E8B-9BD4-4309-AD46-85ACB45E0D1B}" destId="{66BB95F8-6AE6-4748-BB0D-51575921A8C3}" srcOrd="1" destOrd="1" presId="urn:microsoft.com/office/officeart/2005/8/layout/venn1"/>
    <dgm:cxn modelId="{0572A041-FF02-4883-B19E-571859A83926}" srcId="{56A173A7-44A8-4281-8238-BE7FEA24AC77}" destId="{21F9F10B-FDA5-46EA-B816-A92CE2263C0D}" srcOrd="2" destOrd="0" parTransId="{98C833E7-927D-4E18-9419-FD15226ECFD5}" sibTransId="{4BD76C0E-21AF-4FBC-B2AE-7F4DD2927DEA}"/>
    <dgm:cxn modelId="{B9FB1C7A-FDC1-4663-8403-23D6BCA5022A}" srcId="{56A173A7-44A8-4281-8238-BE7FEA24AC77}" destId="{70943361-2A95-44B6-B630-317DB7C68094}" srcOrd="3" destOrd="0" parTransId="{DAF84A8A-0217-4669-8E95-5178BD400C0F}" sibTransId="{37DCFD19-E82E-430B-949B-D36538C431B9}"/>
    <dgm:cxn modelId="{1BCF2D7B-CB31-4781-9441-F8583E5CAFBB}" type="presOf" srcId="{4B764E8B-9BD4-4309-AD46-85ACB45E0D1B}" destId="{FB1F7B1F-3D4A-4CA8-89CF-F574CF24A075}" srcOrd="0" destOrd="1" presId="urn:microsoft.com/office/officeart/2005/8/layout/venn1"/>
    <dgm:cxn modelId="{9CCB797B-7C98-4B0A-A4C3-25883962846A}" type="presOf" srcId="{21F9F10B-FDA5-46EA-B816-A92CE2263C0D}" destId="{02A17F7C-10A6-44DD-9FEF-52D9392CE126}" srcOrd="0" destOrd="3" presId="urn:microsoft.com/office/officeart/2005/8/layout/venn1"/>
    <dgm:cxn modelId="{7F4F42A4-5A66-4121-A3FD-F3857FCE99E8}" type="presOf" srcId="{13D0237E-FB88-4467-9E49-29472A7DA782}" destId="{02A17F7C-10A6-44DD-9FEF-52D9392CE126}" srcOrd="0" destOrd="5" presId="urn:microsoft.com/office/officeart/2005/8/layout/venn1"/>
    <dgm:cxn modelId="{BACA9FA4-2009-4105-9FF2-AA35D1EF1601}" type="presOf" srcId="{CD3E50FF-2DFC-438D-B0ED-093C27C2351E}" destId="{66BB95F8-6AE6-4748-BB0D-51575921A8C3}" srcOrd="1" destOrd="3" presId="urn:microsoft.com/office/officeart/2005/8/layout/venn1"/>
    <dgm:cxn modelId="{6B2174AA-E2C2-48BC-8704-A6EEAB9A1816}" type="presOf" srcId="{B6822735-14F5-46FB-8C8B-DE1AF4F55314}" destId="{02A17F7C-10A6-44DD-9FEF-52D9392CE126}" srcOrd="0" destOrd="1" presId="urn:microsoft.com/office/officeart/2005/8/layout/venn1"/>
    <dgm:cxn modelId="{B04558B1-CB00-44CD-85AE-AA5A904157C9}" type="presOf" srcId="{13D0237E-FB88-4467-9E49-29472A7DA782}" destId="{1F79D67A-09F4-410A-8CAA-2C2FC0B082F0}" srcOrd="1" destOrd="5" presId="urn:microsoft.com/office/officeart/2005/8/layout/venn1"/>
    <dgm:cxn modelId="{2CF9F0B1-CBA0-461B-BBA1-633CE1F27218}" srcId="{C552D7F2-60CB-4A43-8C6F-F29772CAC6BE}" destId="{56A173A7-44A8-4281-8238-BE7FEA24AC77}" srcOrd="1" destOrd="0" parTransId="{C6525CB2-D6A3-4D8B-85C3-41ED33E6B756}" sibTransId="{FC927B24-7017-46EA-AA58-B69B8F6020F8}"/>
    <dgm:cxn modelId="{12D70FB3-C8D6-4BC4-8EA5-FA88617E75E9}" srcId="{56A173A7-44A8-4281-8238-BE7FEA24AC77}" destId="{7C87B8DA-9FA0-4B21-B204-5EA5C70D33D1}" srcOrd="1" destOrd="0" parTransId="{B4D17F8B-4511-403C-959B-8AA030E011D7}" sibTransId="{18B271D6-ADBB-42F3-8240-8E85FECF14D2}"/>
    <dgm:cxn modelId="{970174B5-085B-45A3-9723-083CCF9137BD}" type="presOf" srcId="{C552D7F2-60CB-4A43-8C6F-F29772CAC6BE}" destId="{78BE61F9-4C87-4CDA-AB6B-0D1600FAE9DC}" srcOrd="0" destOrd="0" presId="urn:microsoft.com/office/officeart/2005/8/layout/venn1"/>
    <dgm:cxn modelId="{1DF040BB-F9EB-47F2-AE46-3D8A44A4C455}" type="presOf" srcId="{BC97E900-4FDA-4489-AB74-A815B62D1924}" destId="{66BB95F8-6AE6-4748-BB0D-51575921A8C3}" srcOrd="1" destOrd="0" presId="urn:microsoft.com/office/officeart/2005/8/layout/venn1"/>
    <dgm:cxn modelId="{1F9D20C0-182A-4260-95B0-712F1E8E1F6A}" type="presOf" srcId="{7C87B8DA-9FA0-4B21-B204-5EA5C70D33D1}" destId="{1F79D67A-09F4-410A-8CAA-2C2FC0B082F0}" srcOrd="1" destOrd="2" presId="urn:microsoft.com/office/officeart/2005/8/layout/venn1"/>
    <dgm:cxn modelId="{21E151CC-071E-4555-9608-4CB1EC25A29E}" type="presOf" srcId="{4C31A20D-8933-44C1-A1DA-C376AEE85C7F}" destId="{FB1F7B1F-3D4A-4CA8-89CF-F574CF24A075}" srcOrd="0" destOrd="2" presId="urn:microsoft.com/office/officeart/2005/8/layout/venn1"/>
    <dgm:cxn modelId="{B75B25D8-7EA4-45C6-8C85-E5C7840C24D9}" srcId="{56A173A7-44A8-4281-8238-BE7FEA24AC77}" destId="{13D0237E-FB88-4467-9E49-29472A7DA782}" srcOrd="4" destOrd="0" parTransId="{9D817A15-5987-4FD5-AF17-D8CAF07625C8}" sibTransId="{E1D1E775-EFD9-470F-83BC-27C097900AAB}"/>
    <dgm:cxn modelId="{672362E0-32B4-4EF9-AD6B-0D672F1D9D96}" type="presOf" srcId="{4C31A20D-8933-44C1-A1DA-C376AEE85C7F}" destId="{66BB95F8-6AE6-4748-BB0D-51575921A8C3}" srcOrd="1" destOrd="2" presId="urn:microsoft.com/office/officeart/2005/8/layout/venn1"/>
    <dgm:cxn modelId="{79A435EC-DA3F-487C-B846-7786AAC3135B}" type="presOf" srcId="{70943361-2A95-44B6-B630-317DB7C68094}" destId="{1F79D67A-09F4-410A-8CAA-2C2FC0B082F0}" srcOrd="1" destOrd="4" presId="urn:microsoft.com/office/officeart/2005/8/layout/venn1"/>
    <dgm:cxn modelId="{1E36ADEF-9D32-432E-8192-36028CB4B06B}" srcId="{BC97E900-4FDA-4489-AB74-A815B62D1924}" destId="{CD3E50FF-2DFC-438D-B0ED-093C27C2351E}" srcOrd="2" destOrd="0" parTransId="{4295D74F-BC85-4205-98CA-709C26C39677}" sibTransId="{BDE2E84D-003C-4C34-A91D-FBB6A110BA65}"/>
    <dgm:cxn modelId="{68BEBAF1-3A96-4B21-90DD-192E36326422}" type="presOf" srcId="{70943361-2A95-44B6-B630-317DB7C68094}" destId="{02A17F7C-10A6-44DD-9FEF-52D9392CE126}" srcOrd="0" destOrd="4" presId="urn:microsoft.com/office/officeart/2005/8/layout/venn1"/>
    <dgm:cxn modelId="{36C1F4F3-1FF7-4ADA-B41A-ED4259302272}" type="presOf" srcId="{B6822735-14F5-46FB-8C8B-DE1AF4F55314}" destId="{1F79D67A-09F4-410A-8CAA-2C2FC0B082F0}" srcOrd="1" destOrd="1" presId="urn:microsoft.com/office/officeart/2005/8/layout/venn1"/>
    <dgm:cxn modelId="{A096D05A-0CF5-4D56-9DEA-CBFAD7808835}" type="presParOf" srcId="{78BE61F9-4C87-4CDA-AB6B-0D1600FAE9DC}" destId="{FB1F7B1F-3D4A-4CA8-89CF-F574CF24A075}" srcOrd="0" destOrd="0" presId="urn:microsoft.com/office/officeart/2005/8/layout/venn1"/>
    <dgm:cxn modelId="{6DEE3473-F12D-489E-95F7-5D5892EE064F}" type="presParOf" srcId="{78BE61F9-4C87-4CDA-AB6B-0D1600FAE9DC}" destId="{66BB95F8-6AE6-4748-BB0D-51575921A8C3}" srcOrd="1" destOrd="0" presId="urn:microsoft.com/office/officeart/2005/8/layout/venn1"/>
    <dgm:cxn modelId="{99A30B0A-8072-4E74-9B23-82A5D8B1942E}" type="presParOf" srcId="{78BE61F9-4C87-4CDA-AB6B-0D1600FAE9DC}" destId="{02A17F7C-10A6-44DD-9FEF-52D9392CE126}" srcOrd="2" destOrd="0" presId="urn:microsoft.com/office/officeart/2005/8/layout/venn1"/>
    <dgm:cxn modelId="{3284E3EB-79B1-4AD0-9DF3-4FA371814603}" type="presParOf" srcId="{78BE61F9-4C87-4CDA-AB6B-0D1600FAE9DC}" destId="{1F79D67A-09F4-410A-8CAA-2C2FC0B082F0}"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F112FC-DB18-4039-AE19-E27BE136FABC}"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13964DF0-070A-4BCB-9257-A51B912105F0}">
      <dgm:prSet phldrT="[Text]"/>
      <dgm:spPr>
        <a:solidFill>
          <a:schemeClr val="accent1">
            <a:lumMod val="50000"/>
          </a:schemeClr>
        </a:solidFill>
      </dgm:spPr>
      <dgm:t>
        <a:bodyPr/>
        <a:lstStyle/>
        <a:p>
          <a:r>
            <a:rPr lang="en-US" dirty="0"/>
            <a:t>Key Objectives</a:t>
          </a:r>
        </a:p>
      </dgm:t>
    </dgm:pt>
    <dgm:pt modelId="{684AC88F-9FCE-4CE0-B8F0-A0155F989D28}" type="parTrans" cxnId="{FA3D3587-53AD-430C-8788-C1933AB4746F}">
      <dgm:prSet/>
      <dgm:spPr/>
      <dgm:t>
        <a:bodyPr/>
        <a:lstStyle/>
        <a:p>
          <a:endParaRPr lang="en-US"/>
        </a:p>
      </dgm:t>
    </dgm:pt>
    <dgm:pt modelId="{BE77518D-268F-4240-9880-2BA1476BF030}" type="sibTrans" cxnId="{FA3D3587-53AD-430C-8788-C1933AB4746F}">
      <dgm:prSet/>
      <dgm:spPr/>
      <dgm:t>
        <a:bodyPr/>
        <a:lstStyle/>
        <a:p>
          <a:endParaRPr lang="en-US"/>
        </a:p>
      </dgm:t>
    </dgm:pt>
    <dgm:pt modelId="{34E91583-77B3-4858-8457-71C4858995CB}">
      <dgm:prSet phldrT="[Text]" custT="1"/>
      <dgm:spPr>
        <a:solidFill>
          <a:schemeClr val="accent1"/>
        </a:solidFill>
      </dgm:spPr>
      <dgm:t>
        <a:bodyPr/>
        <a:lstStyle/>
        <a:p>
          <a:pPr rtl="0"/>
          <a:r>
            <a:rPr lang="en-US" sz="1800" b="0" dirty="0"/>
            <a:t>Build an alternative pathway to current public health reporting via Direct Messaging</a:t>
          </a:r>
          <a:endParaRPr lang="en-US" sz="1800" dirty="0"/>
        </a:p>
      </dgm:t>
    </dgm:pt>
    <dgm:pt modelId="{9ED2C8A6-BE27-4BA3-911D-6A9EF5FF4638}" type="parTrans" cxnId="{99A7162A-CADA-461C-A843-F006D475FC7D}">
      <dgm:prSet/>
      <dgm:spPr/>
      <dgm:t>
        <a:bodyPr/>
        <a:lstStyle/>
        <a:p>
          <a:endParaRPr lang="en-US"/>
        </a:p>
      </dgm:t>
    </dgm:pt>
    <dgm:pt modelId="{F9CA1437-20FA-4B18-905D-17E65FAACD0E}" type="sibTrans" cxnId="{99A7162A-CADA-461C-A843-F006D475FC7D}">
      <dgm:prSet/>
      <dgm:spPr/>
      <dgm:t>
        <a:bodyPr/>
        <a:lstStyle/>
        <a:p>
          <a:endParaRPr lang="en-US"/>
        </a:p>
      </dgm:t>
    </dgm:pt>
    <dgm:pt modelId="{0D80BC91-6999-48B0-8277-840F900B0161}">
      <dgm:prSet custT="1"/>
      <dgm:spPr>
        <a:solidFill>
          <a:schemeClr val="accent1"/>
        </a:solidFill>
      </dgm:spPr>
      <dgm:t>
        <a:bodyPr/>
        <a:lstStyle/>
        <a:p>
          <a:pPr rtl="0"/>
          <a:r>
            <a:rPr lang="en-US" sz="1800" b="0" dirty="0"/>
            <a:t>Add support for multiple channels to send and receive data via RESTful &amp; SOAP Services</a:t>
          </a:r>
        </a:p>
      </dgm:t>
    </dgm:pt>
    <dgm:pt modelId="{8194343A-C53B-4FA3-8C88-94BCFF2BBB9D}" type="parTrans" cxnId="{48CFE025-6A1A-4274-94E7-C9609458FB1B}">
      <dgm:prSet/>
      <dgm:spPr/>
      <dgm:t>
        <a:bodyPr/>
        <a:lstStyle/>
        <a:p>
          <a:endParaRPr lang="en-US"/>
        </a:p>
      </dgm:t>
    </dgm:pt>
    <dgm:pt modelId="{A794E102-CA12-4B6F-9484-87FDB7528391}" type="sibTrans" cxnId="{48CFE025-6A1A-4274-94E7-C9609458FB1B}">
      <dgm:prSet/>
      <dgm:spPr/>
      <dgm:t>
        <a:bodyPr/>
        <a:lstStyle/>
        <a:p>
          <a:endParaRPr lang="en-US"/>
        </a:p>
      </dgm:t>
    </dgm:pt>
    <dgm:pt modelId="{AB759BDB-D8A3-43DF-BFC6-FF6BAF9215E2}">
      <dgm:prSet custT="1"/>
      <dgm:spPr>
        <a:solidFill>
          <a:schemeClr val="accent1"/>
        </a:solidFill>
      </dgm:spPr>
      <dgm:t>
        <a:bodyPr/>
        <a:lstStyle/>
        <a:p>
          <a:r>
            <a:rPr lang="en-US" sz="1800" dirty="0"/>
            <a:t>Enable real time, synchronous message exchange between providers and public health registries</a:t>
          </a:r>
        </a:p>
      </dgm:t>
    </dgm:pt>
    <dgm:pt modelId="{55403246-EBDC-414D-9337-A504DBF7E20D}" type="parTrans" cxnId="{2F0059C8-F375-4651-9151-818FE4E46B97}">
      <dgm:prSet/>
      <dgm:spPr/>
      <dgm:t>
        <a:bodyPr/>
        <a:lstStyle/>
        <a:p>
          <a:endParaRPr lang="en-US"/>
        </a:p>
      </dgm:t>
    </dgm:pt>
    <dgm:pt modelId="{35B24F10-6CDD-45F9-88E7-907892A362A9}" type="sibTrans" cxnId="{2F0059C8-F375-4651-9151-818FE4E46B97}">
      <dgm:prSet/>
      <dgm:spPr/>
      <dgm:t>
        <a:bodyPr/>
        <a:lstStyle/>
        <a:p>
          <a:endParaRPr lang="en-US"/>
        </a:p>
      </dgm:t>
    </dgm:pt>
    <dgm:pt modelId="{6568D888-1FF2-4637-B508-1A7C26939998}">
      <dgm:prSet custT="1"/>
      <dgm:spPr>
        <a:solidFill>
          <a:schemeClr val="accent1"/>
        </a:solidFill>
      </dgm:spPr>
      <dgm:t>
        <a:bodyPr/>
        <a:lstStyle/>
        <a:p>
          <a:pPr rtl="0"/>
          <a:r>
            <a:rPr lang="en-US" sz="1800" b="0" dirty="0"/>
            <a:t>Implement FHIR integration and authentication protocols to support enhanced security and business functionality</a:t>
          </a:r>
          <a:endParaRPr lang="en-US" sz="1800" dirty="0"/>
        </a:p>
      </dgm:t>
    </dgm:pt>
    <dgm:pt modelId="{FEE9B8E2-BE0D-4FDE-96C7-4AD27AFEF5CE}" type="parTrans" cxnId="{92E4AFFA-0AEF-4A29-8103-CBDD307A1D6B}">
      <dgm:prSet/>
      <dgm:spPr/>
      <dgm:t>
        <a:bodyPr/>
        <a:lstStyle/>
        <a:p>
          <a:endParaRPr lang="en-US"/>
        </a:p>
      </dgm:t>
    </dgm:pt>
    <dgm:pt modelId="{20A7E3B8-F143-4C1B-8093-CE874E493045}" type="sibTrans" cxnId="{92E4AFFA-0AEF-4A29-8103-CBDD307A1D6B}">
      <dgm:prSet/>
      <dgm:spPr/>
      <dgm:t>
        <a:bodyPr/>
        <a:lstStyle/>
        <a:p>
          <a:endParaRPr lang="en-US"/>
        </a:p>
      </dgm:t>
    </dgm:pt>
    <dgm:pt modelId="{6EB07429-511C-43A0-A107-F9A1A8F98132}" type="pres">
      <dgm:prSet presAssocID="{24F112FC-DB18-4039-AE19-E27BE136FABC}" presName="outerComposite" presStyleCnt="0">
        <dgm:presLayoutVars>
          <dgm:chMax val="5"/>
          <dgm:dir/>
          <dgm:resizeHandles val="exact"/>
        </dgm:presLayoutVars>
      </dgm:prSet>
      <dgm:spPr/>
    </dgm:pt>
    <dgm:pt modelId="{80748FCB-2F97-420F-B9CC-6C8F7064A8B7}" type="pres">
      <dgm:prSet presAssocID="{24F112FC-DB18-4039-AE19-E27BE136FABC}" presName="dummyMaxCanvas" presStyleCnt="0">
        <dgm:presLayoutVars/>
      </dgm:prSet>
      <dgm:spPr/>
    </dgm:pt>
    <dgm:pt modelId="{1EB19C80-E864-4C27-BA52-6FCFFCA3F183}" type="pres">
      <dgm:prSet presAssocID="{24F112FC-DB18-4039-AE19-E27BE136FABC}" presName="FiveNodes_1" presStyleLbl="node1" presStyleIdx="0" presStyleCnt="5">
        <dgm:presLayoutVars>
          <dgm:bulletEnabled val="1"/>
        </dgm:presLayoutVars>
      </dgm:prSet>
      <dgm:spPr/>
    </dgm:pt>
    <dgm:pt modelId="{154D3409-FF6C-4B05-ABE8-A4EC6B6D51D9}" type="pres">
      <dgm:prSet presAssocID="{24F112FC-DB18-4039-AE19-E27BE136FABC}" presName="FiveNodes_2" presStyleLbl="node1" presStyleIdx="1" presStyleCnt="5">
        <dgm:presLayoutVars>
          <dgm:bulletEnabled val="1"/>
        </dgm:presLayoutVars>
      </dgm:prSet>
      <dgm:spPr/>
    </dgm:pt>
    <dgm:pt modelId="{95BD2DD0-9929-4BD0-B807-EDE008C8715B}" type="pres">
      <dgm:prSet presAssocID="{24F112FC-DB18-4039-AE19-E27BE136FABC}" presName="FiveNodes_3" presStyleLbl="node1" presStyleIdx="2" presStyleCnt="5">
        <dgm:presLayoutVars>
          <dgm:bulletEnabled val="1"/>
        </dgm:presLayoutVars>
      </dgm:prSet>
      <dgm:spPr/>
    </dgm:pt>
    <dgm:pt modelId="{8364F6FD-0BA8-4D56-A09C-C064318FF2DA}" type="pres">
      <dgm:prSet presAssocID="{24F112FC-DB18-4039-AE19-E27BE136FABC}" presName="FiveNodes_4" presStyleLbl="node1" presStyleIdx="3" presStyleCnt="5">
        <dgm:presLayoutVars>
          <dgm:bulletEnabled val="1"/>
        </dgm:presLayoutVars>
      </dgm:prSet>
      <dgm:spPr/>
    </dgm:pt>
    <dgm:pt modelId="{64C2ABBF-F80F-4209-88A1-DE0E4D6FC10F}" type="pres">
      <dgm:prSet presAssocID="{24F112FC-DB18-4039-AE19-E27BE136FABC}" presName="FiveNodes_5" presStyleLbl="node1" presStyleIdx="4" presStyleCnt="5">
        <dgm:presLayoutVars>
          <dgm:bulletEnabled val="1"/>
        </dgm:presLayoutVars>
      </dgm:prSet>
      <dgm:spPr/>
    </dgm:pt>
    <dgm:pt modelId="{698C54A5-6569-494C-9DE6-56DD338A82AA}" type="pres">
      <dgm:prSet presAssocID="{24F112FC-DB18-4039-AE19-E27BE136FABC}" presName="FiveConn_1-2" presStyleLbl="fgAccFollowNode1" presStyleIdx="0" presStyleCnt="4">
        <dgm:presLayoutVars>
          <dgm:bulletEnabled val="1"/>
        </dgm:presLayoutVars>
      </dgm:prSet>
      <dgm:spPr/>
    </dgm:pt>
    <dgm:pt modelId="{9122D77A-12F9-457A-82C5-E001326D3ECC}" type="pres">
      <dgm:prSet presAssocID="{24F112FC-DB18-4039-AE19-E27BE136FABC}" presName="FiveConn_2-3" presStyleLbl="fgAccFollowNode1" presStyleIdx="1" presStyleCnt="4">
        <dgm:presLayoutVars>
          <dgm:bulletEnabled val="1"/>
        </dgm:presLayoutVars>
      </dgm:prSet>
      <dgm:spPr/>
    </dgm:pt>
    <dgm:pt modelId="{29ED490B-F25C-40D9-8A22-039519589EF1}" type="pres">
      <dgm:prSet presAssocID="{24F112FC-DB18-4039-AE19-E27BE136FABC}" presName="FiveConn_3-4" presStyleLbl="fgAccFollowNode1" presStyleIdx="2" presStyleCnt="4">
        <dgm:presLayoutVars>
          <dgm:bulletEnabled val="1"/>
        </dgm:presLayoutVars>
      </dgm:prSet>
      <dgm:spPr/>
    </dgm:pt>
    <dgm:pt modelId="{5793EC4F-40CD-4009-9740-F5E670739C94}" type="pres">
      <dgm:prSet presAssocID="{24F112FC-DB18-4039-AE19-E27BE136FABC}" presName="FiveConn_4-5" presStyleLbl="fgAccFollowNode1" presStyleIdx="3" presStyleCnt="4">
        <dgm:presLayoutVars>
          <dgm:bulletEnabled val="1"/>
        </dgm:presLayoutVars>
      </dgm:prSet>
      <dgm:spPr/>
    </dgm:pt>
    <dgm:pt modelId="{67A71E07-1FC2-4D2E-B81B-E072D5C6BF22}" type="pres">
      <dgm:prSet presAssocID="{24F112FC-DB18-4039-AE19-E27BE136FABC}" presName="FiveNodes_1_text" presStyleLbl="node1" presStyleIdx="4" presStyleCnt="5">
        <dgm:presLayoutVars>
          <dgm:bulletEnabled val="1"/>
        </dgm:presLayoutVars>
      </dgm:prSet>
      <dgm:spPr/>
    </dgm:pt>
    <dgm:pt modelId="{0FA82C6A-0AA4-4AB5-8F6C-EFD99572487F}" type="pres">
      <dgm:prSet presAssocID="{24F112FC-DB18-4039-AE19-E27BE136FABC}" presName="FiveNodes_2_text" presStyleLbl="node1" presStyleIdx="4" presStyleCnt="5">
        <dgm:presLayoutVars>
          <dgm:bulletEnabled val="1"/>
        </dgm:presLayoutVars>
      </dgm:prSet>
      <dgm:spPr/>
    </dgm:pt>
    <dgm:pt modelId="{09B01504-2E55-4DCA-9B98-010237C26084}" type="pres">
      <dgm:prSet presAssocID="{24F112FC-DB18-4039-AE19-E27BE136FABC}" presName="FiveNodes_3_text" presStyleLbl="node1" presStyleIdx="4" presStyleCnt="5">
        <dgm:presLayoutVars>
          <dgm:bulletEnabled val="1"/>
        </dgm:presLayoutVars>
      </dgm:prSet>
      <dgm:spPr/>
    </dgm:pt>
    <dgm:pt modelId="{F152D71A-4B98-4FA4-9277-5D293732D71C}" type="pres">
      <dgm:prSet presAssocID="{24F112FC-DB18-4039-AE19-E27BE136FABC}" presName="FiveNodes_4_text" presStyleLbl="node1" presStyleIdx="4" presStyleCnt="5">
        <dgm:presLayoutVars>
          <dgm:bulletEnabled val="1"/>
        </dgm:presLayoutVars>
      </dgm:prSet>
      <dgm:spPr/>
    </dgm:pt>
    <dgm:pt modelId="{071D4809-B5D5-425F-91E0-C03339B0F66F}" type="pres">
      <dgm:prSet presAssocID="{24F112FC-DB18-4039-AE19-E27BE136FABC}" presName="FiveNodes_5_text" presStyleLbl="node1" presStyleIdx="4" presStyleCnt="5">
        <dgm:presLayoutVars>
          <dgm:bulletEnabled val="1"/>
        </dgm:presLayoutVars>
      </dgm:prSet>
      <dgm:spPr/>
    </dgm:pt>
  </dgm:ptLst>
  <dgm:cxnLst>
    <dgm:cxn modelId="{C5A09203-5A23-4E1E-B2E6-AA40210AFC32}" type="presOf" srcId="{13964DF0-070A-4BCB-9257-A51B912105F0}" destId="{67A71E07-1FC2-4D2E-B81B-E072D5C6BF22}" srcOrd="1" destOrd="0" presId="urn:microsoft.com/office/officeart/2005/8/layout/vProcess5"/>
    <dgm:cxn modelId="{48CFE025-6A1A-4274-94E7-C9609458FB1B}" srcId="{24F112FC-DB18-4039-AE19-E27BE136FABC}" destId="{0D80BC91-6999-48B0-8277-840F900B0161}" srcOrd="2" destOrd="0" parTransId="{8194343A-C53B-4FA3-8C88-94BCFF2BBB9D}" sibTransId="{A794E102-CA12-4B6F-9484-87FDB7528391}"/>
    <dgm:cxn modelId="{D7629C29-50E9-4B66-9C21-12EE87E80463}" type="presOf" srcId="{0D80BC91-6999-48B0-8277-840F900B0161}" destId="{95BD2DD0-9929-4BD0-B807-EDE008C8715B}" srcOrd="0" destOrd="0" presId="urn:microsoft.com/office/officeart/2005/8/layout/vProcess5"/>
    <dgm:cxn modelId="{99A7162A-CADA-461C-A843-F006D475FC7D}" srcId="{24F112FC-DB18-4039-AE19-E27BE136FABC}" destId="{34E91583-77B3-4858-8457-71C4858995CB}" srcOrd="1" destOrd="0" parTransId="{9ED2C8A6-BE27-4BA3-911D-6A9EF5FF4638}" sibTransId="{F9CA1437-20FA-4B18-905D-17E65FAACD0E}"/>
    <dgm:cxn modelId="{4698DE2B-B024-4AA3-B5D7-FE64D0589F8D}" type="presOf" srcId="{AB759BDB-D8A3-43DF-BFC6-FF6BAF9215E2}" destId="{8364F6FD-0BA8-4D56-A09C-C064318FF2DA}" srcOrd="0" destOrd="0" presId="urn:microsoft.com/office/officeart/2005/8/layout/vProcess5"/>
    <dgm:cxn modelId="{C3B9EF35-F5F2-4C91-842A-D49B5F30F25C}" type="presOf" srcId="{35B24F10-6CDD-45F9-88E7-907892A362A9}" destId="{5793EC4F-40CD-4009-9740-F5E670739C94}" srcOrd="0" destOrd="0" presId="urn:microsoft.com/office/officeart/2005/8/layout/vProcess5"/>
    <dgm:cxn modelId="{2DF55A3B-8764-48E7-897C-67C52D1CAF09}" type="presOf" srcId="{BE77518D-268F-4240-9880-2BA1476BF030}" destId="{698C54A5-6569-494C-9DE6-56DD338A82AA}" srcOrd="0" destOrd="0" presId="urn:microsoft.com/office/officeart/2005/8/layout/vProcess5"/>
    <dgm:cxn modelId="{CFB80F6D-B5E2-413E-925C-A398262F1878}" type="presOf" srcId="{34E91583-77B3-4858-8457-71C4858995CB}" destId="{0FA82C6A-0AA4-4AB5-8F6C-EFD99572487F}" srcOrd="1" destOrd="0" presId="urn:microsoft.com/office/officeart/2005/8/layout/vProcess5"/>
    <dgm:cxn modelId="{79C2B786-DBA7-42E1-8230-9E406CCBFF6D}" type="presOf" srcId="{0D80BC91-6999-48B0-8277-840F900B0161}" destId="{09B01504-2E55-4DCA-9B98-010237C26084}" srcOrd="1" destOrd="0" presId="urn:microsoft.com/office/officeart/2005/8/layout/vProcess5"/>
    <dgm:cxn modelId="{21DBEA86-1002-4AE8-9626-64F6A5494BF8}" type="presOf" srcId="{AB759BDB-D8A3-43DF-BFC6-FF6BAF9215E2}" destId="{F152D71A-4B98-4FA4-9277-5D293732D71C}" srcOrd="1" destOrd="0" presId="urn:microsoft.com/office/officeart/2005/8/layout/vProcess5"/>
    <dgm:cxn modelId="{FA3D3587-53AD-430C-8788-C1933AB4746F}" srcId="{24F112FC-DB18-4039-AE19-E27BE136FABC}" destId="{13964DF0-070A-4BCB-9257-A51B912105F0}" srcOrd="0" destOrd="0" parTransId="{684AC88F-9FCE-4CE0-B8F0-A0155F989D28}" sibTransId="{BE77518D-268F-4240-9880-2BA1476BF030}"/>
    <dgm:cxn modelId="{B8097889-FCCD-4707-9930-EE130AF433CE}" type="presOf" srcId="{24F112FC-DB18-4039-AE19-E27BE136FABC}" destId="{6EB07429-511C-43A0-A107-F9A1A8F98132}" srcOrd="0" destOrd="0" presId="urn:microsoft.com/office/officeart/2005/8/layout/vProcess5"/>
    <dgm:cxn modelId="{92B2C68F-6AFF-4EB9-A6CA-C3F4C4411933}" type="presOf" srcId="{34E91583-77B3-4858-8457-71C4858995CB}" destId="{154D3409-FF6C-4B05-ABE8-A4EC6B6D51D9}" srcOrd="0" destOrd="0" presId="urn:microsoft.com/office/officeart/2005/8/layout/vProcess5"/>
    <dgm:cxn modelId="{B72BFA8F-CF13-4183-B7F6-0D8DDF4D6FBE}" type="presOf" srcId="{13964DF0-070A-4BCB-9257-A51B912105F0}" destId="{1EB19C80-E864-4C27-BA52-6FCFFCA3F183}" srcOrd="0" destOrd="0" presId="urn:microsoft.com/office/officeart/2005/8/layout/vProcess5"/>
    <dgm:cxn modelId="{1C3387A3-D6FE-45A3-A850-98975F579AE9}" type="presOf" srcId="{A794E102-CA12-4B6F-9484-87FDB7528391}" destId="{29ED490B-F25C-40D9-8A22-039519589EF1}" srcOrd="0" destOrd="0" presId="urn:microsoft.com/office/officeart/2005/8/layout/vProcess5"/>
    <dgm:cxn modelId="{2F0059C8-F375-4651-9151-818FE4E46B97}" srcId="{24F112FC-DB18-4039-AE19-E27BE136FABC}" destId="{AB759BDB-D8A3-43DF-BFC6-FF6BAF9215E2}" srcOrd="3" destOrd="0" parTransId="{55403246-EBDC-414D-9337-A504DBF7E20D}" sibTransId="{35B24F10-6CDD-45F9-88E7-907892A362A9}"/>
    <dgm:cxn modelId="{FFA220CE-FD2A-43A9-99EF-099661BA5F27}" type="presOf" srcId="{6568D888-1FF2-4637-B508-1A7C26939998}" destId="{071D4809-B5D5-425F-91E0-C03339B0F66F}" srcOrd="1" destOrd="0" presId="urn:microsoft.com/office/officeart/2005/8/layout/vProcess5"/>
    <dgm:cxn modelId="{D0D619D2-A5D0-4494-8448-65EB3C87EFE5}" type="presOf" srcId="{F9CA1437-20FA-4B18-905D-17E65FAACD0E}" destId="{9122D77A-12F9-457A-82C5-E001326D3ECC}" srcOrd="0" destOrd="0" presId="urn:microsoft.com/office/officeart/2005/8/layout/vProcess5"/>
    <dgm:cxn modelId="{92E4AFFA-0AEF-4A29-8103-CBDD307A1D6B}" srcId="{24F112FC-DB18-4039-AE19-E27BE136FABC}" destId="{6568D888-1FF2-4637-B508-1A7C26939998}" srcOrd="4" destOrd="0" parTransId="{FEE9B8E2-BE0D-4FDE-96C7-4AD27AFEF5CE}" sibTransId="{20A7E3B8-F143-4C1B-8093-CE874E493045}"/>
    <dgm:cxn modelId="{DFCB95FB-7257-4615-9580-5F8C914CAD77}" type="presOf" srcId="{6568D888-1FF2-4637-B508-1A7C26939998}" destId="{64C2ABBF-F80F-4209-88A1-DE0E4D6FC10F}" srcOrd="0" destOrd="0" presId="urn:microsoft.com/office/officeart/2005/8/layout/vProcess5"/>
    <dgm:cxn modelId="{91C9EEFF-085F-404D-AA5A-161533415F29}" type="presParOf" srcId="{6EB07429-511C-43A0-A107-F9A1A8F98132}" destId="{80748FCB-2F97-420F-B9CC-6C8F7064A8B7}" srcOrd="0" destOrd="0" presId="urn:microsoft.com/office/officeart/2005/8/layout/vProcess5"/>
    <dgm:cxn modelId="{AE076F48-D581-4563-B875-42A4B2CDF6D9}" type="presParOf" srcId="{6EB07429-511C-43A0-A107-F9A1A8F98132}" destId="{1EB19C80-E864-4C27-BA52-6FCFFCA3F183}" srcOrd="1" destOrd="0" presId="urn:microsoft.com/office/officeart/2005/8/layout/vProcess5"/>
    <dgm:cxn modelId="{7962F143-7A60-425A-85D8-3FE12204D471}" type="presParOf" srcId="{6EB07429-511C-43A0-A107-F9A1A8F98132}" destId="{154D3409-FF6C-4B05-ABE8-A4EC6B6D51D9}" srcOrd="2" destOrd="0" presId="urn:microsoft.com/office/officeart/2005/8/layout/vProcess5"/>
    <dgm:cxn modelId="{653E6AEA-5B30-4482-8323-9DD4C9BCB4D6}" type="presParOf" srcId="{6EB07429-511C-43A0-A107-F9A1A8F98132}" destId="{95BD2DD0-9929-4BD0-B807-EDE008C8715B}" srcOrd="3" destOrd="0" presId="urn:microsoft.com/office/officeart/2005/8/layout/vProcess5"/>
    <dgm:cxn modelId="{1CE94AA8-9A25-47A1-BDCA-F28BBB461B40}" type="presParOf" srcId="{6EB07429-511C-43A0-A107-F9A1A8F98132}" destId="{8364F6FD-0BA8-4D56-A09C-C064318FF2DA}" srcOrd="4" destOrd="0" presId="urn:microsoft.com/office/officeart/2005/8/layout/vProcess5"/>
    <dgm:cxn modelId="{43A13F4F-CCF4-4574-BF21-17933BCF3809}" type="presParOf" srcId="{6EB07429-511C-43A0-A107-F9A1A8F98132}" destId="{64C2ABBF-F80F-4209-88A1-DE0E4D6FC10F}" srcOrd="5" destOrd="0" presId="urn:microsoft.com/office/officeart/2005/8/layout/vProcess5"/>
    <dgm:cxn modelId="{63587838-1BE0-453F-A484-CA8A0FE1174C}" type="presParOf" srcId="{6EB07429-511C-43A0-A107-F9A1A8F98132}" destId="{698C54A5-6569-494C-9DE6-56DD338A82AA}" srcOrd="6" destOrd="0" presId="urn:microsoft.com/office/officeart/2005/8/layout/vProcess5"/>
    <dgm:cxn modelId="{7A56DA0D-DFFF-4222-A9B4-97793CD62567}" type="presParOf" srcId="{6EB07429-511C-43A0-A107-F9A1A8F98132}" destId="{9122D77A-12F9-457A-82C5-E001326D3ECC}" srcOrd="7" destOrd="0" presId="urn:microsoft.com/office/officeart/2005/8/layout/vProcess5"/>
    <dgm:cxn modelId="{D07CCFFC-1E75-490A-91A2-65D77027DE91}" type="presParOf" srcId="{6EB07429-511C-43A0-A107-F9A1A8F98132}" destId="{29ED490B-F25C-40D9-8A22-039519589EF1}" srcOrd="8" destOrd="0" presId="urn:microsoft.com/office/officeart/2005/8/layout/vProcess5"/>
    <dgm:cxn modelId="{BF3D6AB2-3CEE-4791-B4B7-DB602889BA4B}" type="presParOf" srcId="{6EB07429-511C-43A0-A107-F9A1A8F98132}" destId="{5793EC4F-40CD-4009-9740-F5E670739C94}" srcOrd="9" destOrd="0" presId="urn:microsoft.com/office/officeart/2005/8/layout/vProcess5"/>
    <dgm:cxn modelId="{DB730D22-8018-4300-984D-3F2BAEB815BD}" type="presParOf" srcId="{6EB07429-511C-43A0-A107-F9A1A8F98132}" destId="{67A71E07-1FC2-4D2E-B81B-E072D5C6BF22}" srcOrd="10" destOrd="0" presId="urn:microsoft.com/office/officeart/2005/8/layout/vProcess5"/>
    <dgm:cxn modelId="{49ECD34D-7367-42D3-B85C-F6116664EE19}" type="presParOf" srcId="{6EB07429-511C-43A0-A107-F9A1A8F98132}" destId="{0FA82C6A-0AA4-4AB5-8F6C-EFD99572487F}" srcOrd="11" destOrd="0" presId="urn:microsoft.com/office/officeart/2005/8/layout/vProcess5"/>
    <dgm:cxn modelId="{F5D4F84A-F9E5-4D3E-BF85-F8F1483B900B}" type="presParOf" srcId="{6EB07429-511C-43A0-A107-F9A1A8F98132}" destId="{09B01504-2E55-4DCA-9B98-010237C26084}" srcOrd="12" destOrd="0" presId="urn:microsoft.com/office/officeart/2005/8/layout/vProcess5"/>
    <dgm:cxn modelId="{4EF0353A-F89B-495F-8B08-3A65B3319F6B}" type="presParOf" srcId="{6EB07429-511C-43A0-A107-F9A1A8F98132}" destId="{F152D71A-4B98-4FA4-9277-5D293732D71C}" srcOrd="13" destOrd="0" presId="urn:microsoft.com/office/officeart/2005/8/layout/vProcess5"/>
    <dgm:cxn modelId="{5E844BCB-4793-4CA4-8148-75527E9F138C}" type="presParOf" srcId="{6EB07429-511C-43A0-A107-F9A1A8F98132}" destId="{071D4809-B5D5-425F-91E0-C03339B0F66F}"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07043B-74FC-41B5-A3EF-F35B47A782F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F6DA86DF-6E02-4997-97EC-B90B3B95860A}">
      <dgm:prSet phldrT="[Text]"/>
      <dgm:spPr>
        <a:solidFill>
          <a:schemeClr val="accent1">
            <a:lumMod val="50000"/>
          </a:schemeClr>
        </a:solidFill>
      </dgm:spPr>
      <dgm:t>
        <a:bodyPr/>
        <a:lstStyle/>
        <a:p>
          <a:r>
            <a:rPr lang="en-US" dirty="0"/>
            <a:t>RESTful API – </a:t>
          </a:r>
          <a:r>
            <a:rPr lang="en-US" i="1" dirty="0"/>
            <a:t>Current CCG API Development</a:t>
          </a:r>
        </a:p>
      </dgm:t>
    </dgm:pt>
    <dgm:pt modelId="{5AE19CBC-4C8C-4766-B016-D646B0711B4A}" type="parTrans" cxnId="{C8132B63-0281-4F99-A5D5-8AB13F693E96}">
      <dgm:prSet/>
      <dgm:spPr/>
      <dgm:t>
        <a:bodyPr/>
        <a:lstStyle/>
        <a:p>
          <a:endParaRPr lang="en-US"/>
        </a:p>
      </dgm:t>
    </dgm:pt>
    <dgm:pt modelId="{067CCFFF-3619-43A4-9EC6-9A18DCC0BBD2}" type="sibTrans" cxnId="{C8132B63-0281-4F99-A5D5-8AB13F693E96}">
      <dgm:prSet/>
      <dgm:spPr/>
      <dgm:t>
        <a:bodyPr/>
        <a:lstStyle/>
        <a:p>
          <a:endParaRPr lang="en-US"/>
        </a:p>
      </dgm:t>
    </dgm:pt>
    <dgm:pt modelId="{46380691-0C38-43D0-BBD1-E1BE0B993B9D}">
      <dgm:prSet phldrT="[Text]"/>
      <dgm:spPr>
        <a:ln>
          <a:solidFill>
            <a:schemeClr val="accent1">
              <a:lumMod val="50000"/>
            </a:schemeClr>
          </a:solidFill>
        </a:ln>
      </dgm:spPr>
      <dgm:t>
        <a:bodyPr/>
        <a:lstStyle/>
        <a:p>
          <a:r>
            <a:rPr lang="en-US" b="1" u="sng" dirty="0">
              <a:solidFill>
                <a:prstClr val="black"/>
              </a:solidFill>
            </a:rPr>
            <a:t>Benefits</a:t>
          </a:r>
          <a:r>
            <a:rPr lang="en-US" dirty="0">
              <a:solidFill>
                <a:prstClr val="black"/>
              </a:solidFill>
            </a:rPr>
            <a:t>: Moves providers away from LAND devices, existing development team has </a:t>
          </a:r>
          <a:r>
            <a:rPr lang="en-US" dirty="0">
              <a:solidFill>
                <a:schemeClr val="tx1"/>
              </a:solidFill>
            </a:rPr>
            <a:t>completed the development work and is ready </a:t>
          </a:r>
          <a:r>
            <a:rPr lang="en-US" dirty="0">
              <a:solidFill>
                <a:prstClr val="black"/>
              </a:solidFill>
            </a:rPr>
            <a:t>to implement this approach</a:t>
          </a:r>
          <a:endParaRPr lang="en-US" dirty="0"/>
        </a:p>
      </dgm:t>
    </dgm:pt>
    <dgm:pt modelId="{DABF3497-153B-467E-8A57-D69B6AD9E902}" type="parTrans" cxnId="{E273D41F-ACD3-4AD4-A1E2-54D46E046CEA}">
      <dgm:prSet/>
      <dgm:spPr/>
      <dgm:t>
        <a:bodyPr/>
        <a:lstStyle/>
        <a:p>
          <a:endParaRPr lang="en-US"/>
        </a:p>
      </dgm:t>
    </dgm:pt>
    <dgm:pt modelId="{25B501F8-BE3C-4A9E-BA28-C8E5D183618B}" type="sibTrans" cxnId="{E273D41F-ACD3-4AD4-A1E2-54D46E046CEA}">
      <dgm:prSet/>
      <dgm:spPr/>
      <dgm:t>
        <a:bodyPr/>
        <a:lstStyle/>
        <a:p>
          <a:endParaRPr lang="en-US"/>
        </a:p>
      </dgm:t>
    </dgm:pt>
    <dgm:pt modelId="{D69A9F02-1115-49BC-8EA7-251FB0801871}">
      <dgm:prSet phldrT="[Text]"/>
      <dgm:spPr>
        <a:solidFill>
          <a:schemeClr val="accent1"/>
        </a:solidFill>
      </dgm:spPr>
      <dgm:t>
        <a:bodyPr/>
        <a:lstStyle/>
        <a:p>
          <a:r>
            <a:rPr lang="en-US" dirty="0"/>
            <a:t>Middleware Integration – </a:t>
          </a:r>
          <a:r>
            <a:rPr lang="en-US" i="1" dirty="0"/>
            <a:t>Potential New Development</a:t>
          </a:r>
        </a:p>
      </dgm:t>
    </dgm:pt>
    <dgm:pt modelId="{8F8A58AE-9F92-4CDB-837E-BB58B5AE9A74}" type="parTrans" cxnId="{9E4587DC-66F8-4096-A66C-C0A536FE93F4}">
      <dgm:prSet/>
      <dgm:spPr/>
      <dgm:t>
        <a:bodyPr/>
        <a:lstStyle/>
        <a:p>
          <a:endParaRPr lang="en-US"/>
        </a:p>
      </dgm:t>
    </dgm:pt>
    <dgm:pt modelId="{89350940-8C97-42A2-8F1C-FE11CD2B953D}" type="sibTrans" cxnId="{9E4587DC-66F8-4096-A66C-C0A536FE93F4}">
      <dgm:prSet/>
      <dgm:spPr/>
      <dgm:t>
        <a:bodyPr/>
        <a:lstStyle/>
        <a:p>
          <a:endParaRPr lang="en-US"/>
        </a:p>
      </dgm:t>
    </dgm:pt>
    <dgm:pt modelId="{FAEEFE17-133A-4D1B-B5B8-4BA2DBBE4F2F}">
      <dgm:prSet/>
      <dgm:spPr>
        <a:ln>
          <a:solidFill>
            <a:schemeClr val="accent1">
              <a:lumMod val="50000"/>
            </a:schemeClr>
          </a:solidFill>
        </a:ln>
      </dgm:spPr>
      <dgm:t>
        <a:bodyPr/>
        <a:lstStyle/>
        <a:p>
          <a:r>
            <a:rPr lang="en-US" b="1" u="sng" dirty="0">
              <a:solidFill>
                <a:prstClr val="black"/>
              </a:solidFill>
            </a:rPr>
            <a:t>Risks</a:t>
          </a:r>
          <a:r>
            <a:rPr lang="en-US" dirty="0">
              <a:solidFill>
                <a:prstClr val="black"/>
              </a:solidFill>
            </a:rPr>
            <a:t>: Potential for little to no adoption, unlikely to obtain </a:t>
          </a:r>
          <a:r>
            <a:rPr lang="en-US" dirty="0">
              <a:solidFill>
                <a:schemeClr val="tx1"/>
              </a:solidFill>
            </a:rPr>
            <a:t>FHIR data from providers</a:t>
          </a:r>
          <a:endParaRPr lang="en-US" strike="sngStrike" dirty="0">
            <a:solidFill>
              <a:schemeClr val="tx1"/>
            </a:solidFill>
          </a:endParaRPr>
        </a:p>
      </dgm:t>
    </dgm:pt>
    <dgm:pt modelId="{57E05975-5D17-4956-BB33-269FC43778BC}" type="parTrans" cxnId="{BD369736-C8DC-4AD6-BC22-44E145ACA762}">
      <dgm:prSet/>
      <dgm:spPr/>
      <dgm:t>
        <a:bodyPr/>
        <a:lstStyle/>
        <a:p>
          <a:endParaRPr lang="en-US"/>
        </a:p>
      </dgm:t>
    </dgm:pt>
    <dgm:pt modelId="{5B26E451-39AA-4900-8854-34312EC16D84}" type="sibTrans" cxnId="{BD369736-C8DC-4AD6-BC22-44E145ACA762}">
      <dgm:prSet/>
      <dgm:spPr/>
      <dgm:t>
        <a:bodyPr/>
        <a:lstStyle/>
        <a:p>
          <a:endParaRPr lang="en-US"/>
        </a:p>
      </dgm:t>
    </dgm:pt>
    <dgm:pt modelId="{762AE87E-ED6A-41CE-AFEE-891045F39BCA}">
      <dgm:prSet phldrT="[Text]"/>
      <dgm:spPr>
        <a:ln>
          <a:solidFill>
            <a:schemeClr val="accent1">
              <a:lumMod val="50000"/>
            </a:schemeClr>
          </a:solidFill>
        </a:ln>
      </dgm:spPr>
      <dgm:t>
        <a:bodyPr/>
        <a:lstStyle/>
        <a:p>
          <a:r>
            <a:rPr lang="en-US" b="1" u="sng" dirty="0">
              <a:solidFill>
                <a:prstClr val="black"/>
              </a:solidFill>
            </a:rPr>
            <a:t>Benefits:</a:t>
          </a:r>
          <a:r>
            <a:rPr lang="en-US" dirty="0">
              <a:solidFill>
                <a:prstClr val="black"/>
              </a:solidFill>
            </a:rPr>
            <a:t> LAND savings; scalable, easier implementation for providers, higher adoption and lower outreach and onboarding costs; providers more likely to send FHIR </a:t>
          </a:r>
          <a:endParaRPr lang="en-US" dirty="0"/>
        </a:p>
      </dgm:t>
    </dgm:pt>
    <dgm:pt modelId="{65A6127F-C99B-4B81-BD18-CDCEBC954548}" type="parTrans" cxnId="{F5DA4C45-C220-474F-B7C5-00A89E92E662}">
      <dgm:prSet/>
      <dgm:spPr/>
      <dgm:t>
        <a:bodyPr/>
        <a:lstStyle/>
        <a:p>
          <a:endParaRPr lang="en-US"/>
        </a:p>
      </dgm:t>
    </dgm:pt>
    <dgm:pt modelId="{07C7D5AF-0D6A-482F-BBB8-205BA423E75C}" type="sibTrans" cxnId="{F5DA4C45-C220-474F-B7C5-00A89E92E662}">
      <dgm:prSet/>
      <dgm:spPr/>
      <dgm:t>
        <a:bodyPr/>
        <a:lstStyle/>
        <a:p>
          <a:endParaRPr lang="en-US"/>
        </a:p>
      </dgm:t>
    </dgm:pt>
    <dgm:pt modelId="{E7940F40-80E4-4E93-A6B5-5EC990F2C003}">
      <dgm:prSet/>
      <dgm:spPr>
        <a:ln>
          <a:solidFill>
            <a:schemeClr val="accent1">
              <a:lumMod val="50000"/>
            </a:schemeClr>
          </a:solidFill>
        </a:ln>
      </dgm:spPr>
      <dgm:t>
        <a:bodyPr/>
        <a:lstStyle/>
        <a:p>
          <a:r>
            <a:rPr lang="en-US" b="1" u="sng" dirty="0">
              <a:solidFill>
                <a:prstClr val="black"/>
              </a:solidFill>
            </a:rPr>
            <a:t>Risks</a:t>
          </a:r>
          <a:r>
            <a:rPr lang="en-US" dirty="0">
              <a:solidFill>
                <a:prstClr val="black"/>
              </a:solidFill>
            </a:rPr>
            <a:t>: Unspecified funding, greater initial investment for team to acquire skills and/or consultant(s), </a:t>
          </a:r>
          <a:r>
            <a:rPr lang="en-US" dirty="0">
              <a:solidFill>
                <a:schemeClr val="tx1"/>
              </a:solidFill>
            </a:rPr>
            <a:t>very difficult in current market to hire resources with appropriate skill set, unknown </a:t>
          </a:r>
          <a:r>
            <a:rPr lang="en-US" dirty="0">
              <a:solidFill>
                <a:prstClr val="black"/>
              </a:solidFill>
            </a:rPr>
            <a:t>ongoing support risks</a:t>
          </a:r>
        </a:p>
      </dgm:t>
    </dgm:pt>
    <dgm:pt modelId="{63A2A908-E59B-40F4-B459-ACCA5D39AD4D}" type="parTrans" cxnId="{7E7F96AC-6663-44C6-A21A-C3B40FD0CD26}">
      <dgm:prSet/>
      <dgm:spPr/>
      <dgm:t>
        <a:bodyPr/>
        <a:lstStyle/>
        <a:p>
          <a:endParaRPr lang="en-US"/>
        </a:p>
      </dgm:t>
    </dgm:pt>
    <dgm:pt modelId="{ECD593A8-F1F8-4EF5-ABB1-6D316C746FA2}" type="sibTrans" cxnId="{7E7F96AC-6663-44C6-A21A-C3B40FD0CD26}">
      <dgm:prSet/>
      <dgm:spPr/>
      <dgm:t>
        <a:bodyPr/>
        <a:lstStyle/>
        <a:p>
          <a:endParaRPr lang="en-US"/>
        </a:p>
      </dgm:t>
    </dgm:pt>
    <dgm:pt modelId="{08475DC9-A8E1-4D85-9015-ADA9DA93C820}" type="pres">
      <dgm:prSet presAssocID="{5B07043B-74FC-41B5-A3EF-F35B47A782FF}" presName="linear" presStyleCnt="0">
        <dgm:presLayoutVars>
          <dgm:dir/>
          <dgm:animLvl val="lvl"/>
          <dgm:resizeHandles val="exact"/>
        </dgm:presLayoutVars>
      </dgm:prSet>
      <dgm:spPr/>
    </dgm:pt>
    <dgm:pt modelId="{86F371A9-AB8D-499D-8FA0-853C782D4A8A}" type="pres">
      <dgm:prSet presAssocID="{F6DA86DF-6E02-4997-97EC-B90B3B95860A}" presName="parentLin" presStyleCnt="0"/>
      <dgm:spPr/>
    </dgm:pt>
    <dgm:pt modelId="{45FA3DA5-608E-4251-B82D-E219D6669D8F}" type="pres">
      <dgm:prSet presAssocID="{F6DA86DF-6E02-4997-97EC-B90B3B95860A}" presName="parentLeftMargin" presStyleLbl="node1" presStyleIdx="0" presStyleCnt="2"/>
      <dgm:spPr/>
    </dgm:pt>
    <dgm:pt modelId="{2140E6EF-3ED0-4526-B631-7BB9166487FB}" type="pres">
      <dgm:prSet presAssocID="{F6DA86DF-6E02-4997-97EC-B90B3B95860A}" presName="parentText" presStyleLbl="node1" presStyleIdx="0" presStyleCnt="2">
        <dgm:presLayoutVars>
          <dgm:chMax val="0"/>
          <dgm:bulletEnabled val="1"/>
        </dgm:presLayoutVars>
      </dgm:prSet>
      <dgm:spPr/>
    </dgm:pt>
    <dgm:pt modelId="{A5E358EA-1F45-4EF0-9EC6-3B955DE4F3B2}" type="pres">
      <dgm:prSet presAssocID="{F6DA86DF-6E02-4997-97EC-B90B3B95860A}" presName="negativeSpace" presStyleCnt="0"/>
      <dgm:spPr/>
    </dgm:pt>
    <dgm:pt modelId="{B716BB88-447D-47FE-9EC5-67B90B7AACC0}" type="pres">
      <dgm:prSet presAssocID="{F6DA86DF-6E02-4997-97EC-B90B3B95860A}" presName="childText" presStyleLbl="conFgAcc1" presStyleIdx="0" presStyleCnt="2">
        <dgm:presLayoutVars>
          <dgm:bulletEnabled val="1"/>
        </dgm:presLayoutVars>
      </dgm:prSet>
      <dgm:spPr/>
    </dgm:pt>
    <dgm:pt modelId="{2E674793-109C-4B3B-AE27-44192D98D2C3}" type="pres">
      <dgm:prSet presAssocID="{067CCFFF-3619-43A4-9EC6-9A18DCC0BBD2}" presName="spaceBetweenRectangles" presStyleCnt="0"/>
      <dgm:spPr/>
    </dgm:pt>
    <dgm:pt modelId="{1EE7486F-1858-487E-A3B6-00E6914E830E}" type="pres">
      <dgm:prSet presAssocID="{D69A9F02-1115-49BC-8EA7-251FB0801871}" presName="parentLin" presStyleCnt="0"/>
      <dgm:spPr/>
    </dgm:pt>
    <dgm:pt modelId="{B51D57C2-2E20-40DB-AB6A-C5C153BDD4C7}" type="pres">
      <dgm:prSet presAssocID="{D69A9F02-1115-49BC-8EA7-251FB0801871}" presName="parentLeftMargin" presStyleLbl="node1" presStyleIdx="0" presStyleCnt="2"/>
      <dgm:spPr/>
    </dgm:pt>
    <dgm:pt modelId="{9EB1D9C1-3ADF-408E-8B56-261D77BE985C}" type="pres">
      <dgm:prSet presAssocID="{D69A9F02-1115-49BC-8EA7-251FB0801871}" presName="parentText" presStyleLbl="node1" presStyleIdx="1" presStyleCnt="2">
        <dgm:presLayoutVars>
          <dgm:chMax val="0"/>
          <dgm:bulletEnabled val="1"/>
        </dgm:presLayoutVars>
      </dgm:prSet>
      <dgm:spPr/>
    </dgm:pt>
    <dgm:pt modelId="{832062FA-F902-46D8-9D4A-C4DD53A19931}" type="pres">
      <dgm:prSet presAssocID="{D69A9F02-1115-49BC-8EA7-251FB0801871}" presName="negativeSpace" presStyleCnt="0"/>
      <dgm:spPr/>
    </dgm:pt>
    <dgm:pt modelId="{FFF16A5F-03C3-4074-BC63-A7BD56E1E0D7}" type="pres">
      <dgm:prSet presAssocID="{D69A9F02-1115-49BC-8EA7-251FB0801871}" presName="childText" presStyleLbl="conFgAcc1" presStyleIdx="1" presStyleCnt="2">
        <dgm:presLayoutVars>
          <dgm:bulletEnabled val="1"/>
        </dgm:presLayoutVars>
      </dgm:prSet>
      <dgm:spPr/>
    </dgm:pt>
  </dgm:ptLst>
  <dgm:cxnLst>
    <dgm:cxn modelId="{F618370A-ACA7-45BF-AA4E-DCD575FEEFB2}" type="presOf" srcId="{F6DA86DF-6E02-4997-97EC-B90B3B95860A}" destId="{45FA3DA5-608E-4251-B82D-E219D6669D8F}" srcOrd="0" destOrd="0" presId="urn:microsoft.com/office/officeart/2005/8/layout/list1"/>
    <dgm:cxn modelId="{9837CF0D-9C5C-4CB1-B1F7-A73797CE522B}" type="presOf" srcId="{E7940F40-80E4-4E93-A6B5-5EC990F2C003}" destId="{FFF16A5F-03C3-4074-BC63-A7BD56E1E0D7}" srcOrd="0" destOrd="1" presId="urn:microsoft.com/office/officeart/2005/8/layout/list1"/>
    <dgm:cxn modelId="{612B5015-263E-447E-AF1D-83F4E2CF5647}" type="presOf" srcId="{F6DA86DF-6E02-4997-97EC-B90B3B95860A}" destId="{2140E6EF-3ED0-4526-B631-7BB9166487FB}" srcOrd="1" destOrd="0" presId="urn:microsoft.com/office/officeart/2005/8/layout/list1"/>
    <dgm:cxn modelId="{E273D41F-ACD3-4AD4-A1E2-54D46E046CEA}" srcId="{F6DA86DF-6E02-4997-97EC-B90B3B95860A}" destId="{46380691-0C38-43D0-BBD1-E1BE0B993B9D}" srcOrd="0" destOrd="0" parTransId="{DABF3497-153B-467E-8A57-D69B6AD9E902}" sibTransId="{25B501F8-BE3C-4A9E-BA28-C8E5D183618B}"/>
    <dgm:cxn modelId="{574D022C-0B67-4AF6-BF55-1BD040C13422}" type="presOf" srcId="{46380691-0C38-43D0-BBD1-E1BE0B993B9D}" destId="{B716BB88-447D-47FE-9EC5-67B90B7AACC0}" srcOrd="0" destOrd="0" presId="urn:microsoft.com/office/officeart/2005/8/layout/list1"/>
    <dgm:cxn modelId="{BD369736-C8DC-4AD6-BC22-44E145ACA762}" srcId="{F6DA86DF-6E02-4997-97EC-B90B3B95860A}" destId="{FAEEFE17-133A-4D1B-B5B8-4BA2DBBE4F2F}" srcOrd="1" destOrd="0" parTransId="{57E05975-5D17-4956-BB33-269FC43778BC}" sibTransId="{5B26E451-39AA-4900-8854-34312EC16D84}"/>
    <dgm:cxn modelId="{C8132B63-0281-4F99-A5D5-8AB13F693E96}" srcId="{5B07043B-74FC-41B5-A3EF-F35B47A782FF}" destId="{F6DA86DF-6E02-4997-97EC-B90B3B95860A}" srcOrd="0" destOrd="0" parTransId="{5AE19CBC-4C8C-4766-B016-D646B0711B4A}" sibTransId="{067CCFFF-3619-43A4-9EC6-9A18DCC0BBD2}"/>
    <dgm:cxn modelId="{F5DA4C45-C220-474F-B7C5-00A89E92E662}" srcId="{D69A9F02-1115-49BC-8EA7-251FB0801871}" destId="{762AE87E-ED6A-41CE-AFEE-891045F39BCA}" srcOrd="0" destOrd="0" parTransId="{65A6127F-C99B-4B81-BD18-CDCEBC954548}" sibTransId="{07C7D5AF-0D6A-482F-BBB8-205BA423E75C}"/>
    <dgm:cxn modelId="{CC487875-E3AF-4BB5-A9ED-A5249130CB23}" type="presOf" srcId="{D69A9F02-1115-49BC-8EA7-251FB0801871}" destId="{B51D57C2-2E20-40DB-AB6A-C5C153BDD4C7}" srcOrd="0" destOrd="0" presId="urn:microsoft.com/office/officeart/2005/8/layout/list1"/>
    <dgm:cxn modelId="{A37A467E-4189-4A96-9BB8-FDB6C83D2391}" type="presOf" srcId="{762AE87E-ED6A-41CE-AFEE-891045F39BCA}" destId="{FFF16A5F-03C3-4074-BC63-A7BD56E1E0D7}" srcOrd="0" destOrd="0" presId="urn:microsoft.com/office/officeart/2005/8/layout/list1"/>
    <dgm:cxn modelId="{7E7F96AC-6663-44C6-A21A-C3B40FD0CD26}" srcId="{D69A9F02-1115-49BC-8EA7-251FB0801871}" destId="{E7940F40-80E4-4E93-A6B5-5EC990F2C003}" srcOrd="1" destOrd="0" parTransId="{63A2A908-E59B-40F4-B459-ACCA5D39AD4D}" sibTransId="{ECD593A8-F1F8-4EF5-ABB1-6D316C746FA2}"/>
    <dgm:cxn modelId="{202412B6-CB32-4F01-A7A9-F369FC2BE6B2}" type="presOf" srcId="{D69A9F02-1115-49BC-8EA7-251FB0801871}" destId="{9EB1D9C1-3ADF-408E-8B56-261D77BE985C}" srcOrd="1" destOrd="0" presId="urn:microsoft.com/office/officeart/2005/8/layout/list1"/>
    <dgm:cxn modelId="{B83113B8-C8EE-404C-AD75-05DC6CC3F9EE}" type="presOf" srcId="{FAEEFE17-133A-4D1B-B5B8-4BA2DBBE4F2F}" destId="{B716BB88-447D-47FE-9EC5-67B90B7AACC0}" srcOrd="0" destOrd="1" presId="urn:microsoft.com/office/officeart/2005/8/layout/list1"/>
    <dgm:cxn modelId="{9E4587DC-66F8-4096-A66C-C0A536FE93F4}" srcId="{5B07043B-74FC-41B5-A3EF-F35B47A782FF}" destId="{D69A9F02-1115-49BC-8EA7-251FB0801871}" srcOrd="1" destOrd="0" parTransId="{8F8A58AE-9F92-4CDB-837E-BB58B5AE9A74}" sibTransId="{89350940-8C97-42A2-8F1C-FE11CD2B953D}"/>
    <dgm:cxn modelId="{02F566EB-625E-4C52-9DDD-F6AD96B75E5B}" type="presOf" srcId="{5B07043B-74FC-41B5-A3EF-F35B47A782FF}" destId="{08475DC9-A8E1-4D85-9015-ADA9DA93C820}" srcOrd="0" destOrd="0" presId="urn:microsoft.com/office/officeart/2005/8/layout/list1"/>
    <dgm:cxn modelId="{5C24BE53-1A53-40CA-9601-2B6D1903EC7E}" type="presParOf" srcId="{08475DC9-A8E1-4D85-9015-ADA9DA93C820}" destId="{86F371A9-AB8D-499D-8FA0-853C782D4A8A}" srcOrd="0" destOrd="0" presId="urn:microsoft.com/office/officeart/2005/8/layout/list1"/>
    <dgm:cxn modelId="{28292461-4A50-420B-9D28-9A1C8BFF8B3B}" type="presParOf" srcId="{86F371A9-AB8D-499D-8FA0-853C782D4A8A}" destId="{45FA3DA5-608E-4251-B82D-E219D6669D8F}" srcOrd="0" destOrd="0" presId="urn:microsoft.com/office/officeart/2005/8/layout/list1"/>
    <dgm:cxn modelId="{2D03CB41-A0FD-45F3-B5B6-BB0BF9EECE49}" type="presParOf" srcId="{86F371A9-AB8D-499D-8FA0-853C782D4A8A}" destId="{2140E6EF-3ED0-4526-B631-7BB9166487FB}" srcOrd="1" destOrd="0" presId="urn:microsoft.com/office/officeart/2005/8/layout/list1"/>
    <dgm:cxn modelId="{717424B5-CF9D-418E-AD7F-999B7768CC06}" type="presParOf" srcId="{08475DC9-A8E1-4D85-9015-ADA9DA93C820}" destId="{A5E358EA-1F45-4EF0-9EC6-3B955DE4F3B2}" srcOrd="1" destOrd="0" presId="urn:microsoft.com/office/officeart/2005/8/layout/list1"/>
    <dgm:cxn modelId="{3C072C13-4ED7-4F14-AE06-C7CF63CB94B0}" type="presParOf" srcId="{08475DC9-A8E1-4D85-9015-ADA9DA93C820}" destId="{B716BB88-447D-47FE-9EC5-67B90B7AACC0}" srcOrd="2" destOrd="0" presId="urn:microsoft.com/office/officeart/2005/8/layout/list1"/>
    <dgm:cxn modelId="{14B88AD2-AEFB-421A-838F-01E6072D221E}" type="presParOf" srcId="{08475DC9-A8E1-4D85-9015-ADA9DA93C820}" destId="{2E674793-109C-4B3B-AE27-44192D98D2C3}" srcOrd="3" destOrd="0" presId="urn:microsoft.com/office/officeart/2005/8/layout/list1"/>
    <dgm:cxn modelId="{A54A685A-DD4C-4F0C-86AF-B875602B63DC}" type="presParOf" srcId="{08475DC9-A8E1-4D85-9015-ADA9DA93C820}" destId="{1EE7486F-1858-487E-A3B6-00E6914E830E}" srcOrd="4" destOrd="0" presId="urn:microsoft.com/office/officeart/2005/8/layout/list1"/>
    <dgm:cxn modelId="{AB58689B-D120-4DD6-BA8C-3CA0B43691D2}" type="presParOf" srcId="{1EE7486F-1858-487E-A3B6-00E6914E830E}" destId="{B51D57C2-2E20-40DB-AB6A-C5C153BDD4C7}" srcOrd="0" destOrd="0" presId="urn:microsoft.com/office/officeart/2005/8/layout/list1"/>
    <dgm:cxn modelId="{D6680F02-E830-48DD-AAB9-49AA79F9CF72}" type="presParOf" srcId="{1EE7486F-1858-487E-A3B6-00E6914E830E}" destId="{9EB1D9C1-3ADF-408E-8B56-261D77BE985C}" srcOrd="1" destOrd="0" presId="urn:microsoft.com/office/officeart/2005/8/layout/list1"/>
    <dgm:cxn modelId="{C82132CA-285F-43CB-B8A3-E8B7C3373152}" type="presParOf" srcId="{08475DC9-A8E1-4D85-9015-ADA9DA93C820}" destId="{832062FA-F902-46D8-9D4A-C4DD53A19931}" srcOrd="5" destOrd="0" presId="urn:microsoft.com/office/officeart/2005/8/layout/list1"/>
    <dgm:cxn modelId="{8C98DB04-2FA7-4528-97A6-B1F9DA225BF1}" type="presParOf" srcId="{08475DC9-A8E1-4D85-9015-ADA9DA93C820}" destId="{FFF16A5F-03C3-4074-BC63-A7BD56E1E0D7}"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1F7B1F-3D4A-4CA8-89CF-F574CF24A075}">
      <dsp:nvSpPr>
        <dsp:cNvPr id="0" name=""/>
        <dsp:cNvSpPr/>
      </dsp:nvSpPr>
      <dsp:spPr>
        <a:xfrm>
          <a:off x="1016731" y="8107"/>
          <a:ext cx="2964316" cy="2964316"/>
        </a:xfrm>
        <a:prstGeom prst="ellipse">
          <a:avLst/>
        </a:prstGeom>
        <a:solidFill>
          <a:schemeClr val="accent1">
            <a:lumMod val="50000"/>
            <a:alpha val="50000"/>
          </a:schemeClr>
        </a:solidFill>
        <a:ln w="254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marL="0" lvl="0" indent="0" algn="l" defTabSz="933450">
            <a:lnSpc>
              <a:spcPct val="90000"/>
            </a:lnSpc>
            <a:spcBef>
              <a:spcPct val="0"/>
            </a:spcBef>
            <a:spcAft>
              <a:spcPct val="35000"/>
            </a:spcAft>
            <a:buNone/>
          </a:pPr>
          <a:r>
            <a:rPr lang="en-US" sz="2100" kern="1200" dirty="0"/>
            <a:t>Statewide ENS Framework</a:t>
          </a:r>
        </a:p>
        <a:p>
          <a:pPr marL="171450" lvl="1" indent="-171450" algn="l" defTabSz="711200">
            <a:lnSpc>
              <a:spcPct val="90000"/>
            </a:lnSpc>
            <a:spcBef>
              <a:spcPct val="0"/>
            </a:spcBef>
            <a:spcAft>
              <a:spcPct val="15000"/>
            </a:spcAft>
            <a:buChar char="•"/>
          </a:pPr>
          <a:r>
            <a:rPr lang="en-US" sz="1600" kern="1200" dirty="0"/>
            <a:t>Increased Access</a:t>
          </a:r>
        </a:p>
        <a:p>
          <a:pPr marL="171450" lvl="1" indent="-171450" algn="l" defTabSz="711200">
            <a:lnSpc>
              <a:spcPct val="90000"/>
            </a:lnSpc>
            <a:spcBef>
              <a:spcPct val="0"/>
            </a:spcBef>
            <a:spcAft>
              <a:spcPct val="15000"/>
            </a:spcAft>
            <a:buChar char="•"/>
          </a:pPr>
          <a:r>
            <a:rPr lang="en-US" sz="1600" kern="1200" dirty="0"/>
            <a:t>Streamlined Connections</a:t>
          </a:r>
        </a:p>
        <a:p>
          <a:pPr marL="171450" lvl="1" indent="-171450" algn="l" defTabSz="711200">
            <a:lnSpc>
              <a:spcPct val="90000"/>
            </a:lnSpc>
            <a:spcBef>
              <a:spcPct val="0"/>
            </a:spcBef>
            <a:spcAft>
              <a:spcPct val="15000"/>
            </a:spcAft>
            <a:buChar char="•"/>
          </a:pPr>
          <a:r>
            <a:rPr lang="en-US" sz="1600" kern="1200" dirty="0"/>
            <a:t>Improved Timing of Notifications</a:t>
          </a:r>
        </a:p>
      </dsp:txBody>
      <dsp:txXfrm>
        <a:off x="1430667" y="357663"/>
        <a:ext cx="1709155" cy="2265203"/>
      </dsp:txXfrm>
    </dsp:sp>
    <dsp:sp modelId="{02A17F7C-10A6-44DD-9FEF-52D9392CE126}">
      <dsp:nvSpPr>
        <dsp:cNvPr id="0" name=""/>
        <dsp:cNvSpPr/>
      </dsp:nvSpPr>
      <dsp:spPr>
        <a:xfrm>
          <a:off x="3153176" y="8107"/>
          <a:ext cx="2964316" cy="2964316"/>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marL="0" lvl="0" indent="0" algn="l" defTabSz="933450">
            <a:lnSpc>
              <a:spcPct val="90000"/>
            </a:lnSpc>
            <a:spcBef>
              <a:spcPct val="0"/>
            </a:spcBef>
            <a:spcAft>
              <a:spcPct val="35000"/>
            </a:spcAft>
            <a:buNone/>
          </a:pPr>
          <a:r>
            <a:rPr lang="en-US" sz="2100" kern="1200" dirty="0"/>
            <a:t>ADT/ENS Landscape</a:t>
          </a:r>
        </a:p>
        <a:p>
          <a:pPr marL="171450" lvl="1" indent="-171450" algn="l" defTabSz="711200">
            <a:lnSpc>
              <a:spcPct val="90000"/>
            </a:lnSpc>
            <a:spcBef>
              <a:spcPct val="0"/>
            </a:spcBef>
            <a:spcAft>
              <a:spcPct val="15000"/>
            </a:spcAft>
            <a:buChar char="•"/>
          </a:pPr>
          <a:r>
            <a:rPr lang="en-US" sz="1600" kern="1200" dirty="0"/>
            <a:t>Connection Gaps</a:t>
          </a:r>
        </a:p>
        <a:p>
          <a:pPr marL="171450" lvl="1" indent="-171450" algn="l" defTabSz="711200">
            <a:lnSpc>
              <a:spcPct val="90000"/>
            </a:lnSpc>
            <a:spcBef>
              <a:spcPct val="0"/>
            </a:spcBef>
            <a:spcAft>
              <a:spcPct val="15000"/>
            </a:spcAft>
            <a:buChar char="•"/>
          </a:pPr>
          <a:r>
            <a:rPr lang="en-US" sz="1600" kern="1200" dirty="0"/>
            <a:t>Data Quality</a:t>
          </a:r>
        </a:p>
        <a:p>
          <a:pPr marL="171450" lvl="1" indent="-171450" algn="l" defTabSz="711200">
            <a:lnSpc>
              <a:spcPct val="90000"/>
            </a:lnSpc>
            <a:spcBef>
              <a:spcPct val="0"/>
            </a:spcBef>
            <a:spcAft>
              <a:spcPct val="15000"/>
            </a:spcAft>
            <a:buChar char="•"/>
          </a:pPr>
          <a:r>
            <a:rPr lang="en-US" sz="1600" kern="1200" dirty="0"/>
            <a:t>Technical Workflows</a:t>
          </a:r>
        </a:p>
        <a:p>
          <a:pPr marL="171450" lvl="1" indent="-171450" algn="l" defTabSz="711200">
            <a:lnSpc>
              <a:spcPct val="90000"/>
            </a:lnSpc>
            <a:spcBef>
              <a:spcPct val="0"/>
            </a:spcBef>
            <a:spcAft>
              <a:spcPct val="15000"/>
            </a:spcAft>
            <a:buChar char="•"/>
          </a:pPr>
          <a:r>
            <a:rPr lang="en-US" sz="1600" kern="1200" dirty="0"/>
            <a:t>CMS </a:t>
          </a:r>
          <a:r>
            <a:rPr lang="en-US" sz="1600" kern="1200" dirty="0" err="1"/>
            <a:t>CoP</a:t>
          </a:r>
          <a:endParaRPr lang="en-US" sz="1600" kern="1200" dirty="0"/>
        </a:p>
        <a:p>
          <a:pPr marL="171450" lvl="1" indent="-171450" algn="l" defTabSz="711200">
            <a:lnSpc>
              <a:spcPct val="90000"/>
            </a:lnSpc>
            <a:spcBef>
              <a:spcPct val="0"/>
            </a:spcBef>
            <a:spcAft>
              <a:spcPct val="15000"/>
            </a:spcAft>
            <a:buChar char="•"/>
          </a:pPr>
          <a:endParaRPr lang="en-US" sz="1600" kern="1200" dirty="0"/>
        </a:p>
      </dsp:txBody>
      <dsp:txXfrm>
        <a:off x="3994401" y="357663"/>
        <a:ext cx="1709155" cy="22652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B19C80-E864-4C27-BA52-6FCFFCA3F183}">
      <dsp:nvSpPr>
        <dsp:cNvPr id="0" name=""/>
        <dsp:cNvSpPr/>
      </dsp:nvSpPr>
      <dsp:spPr>
        <a:xfrm>
          <a:off x="0" y="0"/>
          <a:ext cx="6336792" cy="814673"/>
        </a:xfrm>
        <a:prstGeom prst="roundRect">
          <a:avLst>
            <a:gd name="adj" fmla="val 10000"/>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dirty="0"/>
            <a:t>Key Objectives</a:t>
          </a:r>
        </a:p>
      </dsp:txBody>
      <dsp:txXfrm>
        <a:off x="23861" y="23861"/>
        <a:ext cx="5362379" cy="766951"/>
      </dsp:txXfrm>
    </dsp:sp>
    <dsp:sp modelId="{154D3409-FF6C-4B05-ABE8-A4EC6B6D51D9}">
      <dsp:nvSpPr>
        <dsp:cNvPr id="0" name=""/>
        <dsp:cNvSpPr/>
      </dsp:nvSpPr>
      <dsp:spPr>
        <a:xfrm>
          <a:off x="473202" y="927822"/>
          <a:ext cx="6336792" cy="814673"/>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b="0" kern="1200" dirty="0"/>
            <a:t>Build an alternative pathway to current public health reporting via Direct Messaging</a:t>
          </a:r>
          <a:endParaRPr lang="en-US" sz="1800" kern="1200" dirty="0"/>
        </a:p>
      </dsp:txBody>
      <dsp:txXfrm>
        <a:off x="497063" y="951683"/>
        <a:ext cx="5286330" cy="766951"/>
      </dsp:txXfrm>
    </dsp:sp>
    <dsp:sp modelId="{95BD2DD0-9929-4BD0-B807-EDE008C8715B}">
      <dsp:nvSpPr>
        <dsp:cNvPr id="0" name=""/>
        <dsp:cNvSpPr/>
      </dsp:nvSpPr>
      <dsp:spPr>
        <a:xfrm>
          <a:off x="946404" y="1855644"/>
          <a:ext cx="6336792" cy="814673"/>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b="0" kern="1200" dirty="0"/>
            <a:t>Add support for multiple channels to send and receive data via RESTful &amp; SOAP Services</a:t>
          </a:r>
        </a:p>
      </dsp:txBody>
      <dsp:txXfrm>
        <a:off x="970265" y="1879505"/>
        <a:ext cx="5286330" cy="766951"/>
      </dsp:txXfrm>
    </dsp:sp>
    <dsp:sp modelId="{8364F6FD-0BA8-4D56-A09C-C064318FF2DA}">
      <dsp:nvSpPr>
        <dsp:cNvPr id="0" name=""/>
        <dsp:cNvSpPr/>
      </dsp:nvSpPr>
      <dsp:spPr>
        <a:xfrm>
          <a:off x="1419605" y="2783467"/>
          <a:ext cx="6336792" cy="814673"/>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Enable real time, synchronous message exchange between providers and public health registries</a:t>
          </a:r>
        </a:p>
      </dsp:txBody>
      <dsp:txXfrm>
        <a:off x="1443466" y="2807328"/>
        <a:ext cx="5286330" cy="766951"/>
      </dsp:txXfrm>
    </dsp:sp>
    <dsp:sp modelId="{64C2ABBF-F80F-4209-88A1-DE0E4D6FC10F}">
      <dsp:nvSpPr>
        <dsp:cNvPr id="0" name=""/>
        <dsp:cNvSpPr/>
      </dsp:nvSpPr>
      <dsp:spPr>
        <a:xfrm>
          <a:off x="1892808" y="3711289"/>
          <a:ext cx="6336792" cy="814673"/>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b="0" kern="1200" dirty="0"/>
            <a:t>Implement FHIR integration and authentication protocols to support enhanced security and business functionality</a:t>
          </a:r>
          <a:endParaRPr lang="en-US" sz="1800" kern="1200" dirty="0"/>
        </a:p>
      </dsp:txBody>
      <dsp:txXfrm>
        <a:off x="1916669" y="3735150"/>
        <a:ext cx="5286330" cy="766951"/>
      </dsp:txXfrm>
    </dsp:sp>
    <dsp:sp modelId="{698C54A5-6569-494C-9DE6-56DD338A82AA}">
      <dsp:nvSpPr>
        <dsp:cNvPr id="0" name=""/>
        <dsp:cNvSpPr/>
      </dsp:nvSpPr>
      <dsp:spPr>
        <a:xfrm>
          <a:off x="5807254" y="595164"/>
          <a:ext cx="529537" cy="52953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5926400" y="595164"/>
        <a:ext cx="291245" cy="398477"/>
      </dsp:txXfrm>
    </dsp:sp>
    <dsp:sp modelId="{9122D77A-12F9-457A-82C5-E001326D3ECC}">
      <dsp:nvSpPr>
        <dsp:cNvPr id="0" name=""/>
        <dsp:cNvSpPr/>
      </dsp:nvSpPr>
      <dsp:spPr>
        <a:xfrm>
          <a:off x="6280456" y="1522986"/>
          <a:ext cx="529537" cy="52953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6399602" y="1522986"/>
        <a:ext cx="291245" cy="398477"/>
      </dsp:txXfrm>
    </dsp:sp>
    <dsp:sp modelId="{29ED490B-F25C-40D9-8A22-039519589EF1}">
      <dsp:nvSpPr>
        <dsp:cNvPr id="0" name=""/>
        <dsp:cNvSpPr/>
      </dsp:nvSpPr>
      <dsp:spPr>
        <a:xfrm>
          <a:off x="6753658" y="2437231"/>
          <a:ext cx="529537" cy="52953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6872804" y="2437231"/>
        <a:ext cx="291245" cy="398477"/>
      </dsp:txXfrm>
    </dsp:sp>
    <dsp:sp modelId="{5793EC4F-40CD-4009-9740-F5E670739C94}">
      <dsp:nvSpPr>
        <dsp:cNvPr id="0" name=""/>
        <dsp:cNvSpPr/>
      </dsp:nvSpPr>
      <dsp:spPr>
        <a:xfrm>
          <a:off x="7226860" y="3374105"/>
          <a:ext cx="529537" cy="529537"/>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7346006" y="3374105"/>
        <a:ext cx="291245" cy="3984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16BB88-447D-47FE-9EC5-67B90B7AACC0}">
      <dsp:nvSpPr>
        <dsp:cNvPr id="0" name=""/>
        <dsp:cNvSpPr/>
      </dsp:nvSpPr>
      <dsp:spPr>
        <a:xfrm>
          <a:off x="0" y="369606"/>
          <a:ext cx="8229600" cy="1713600"/>
        </a:xfrm>
        <a:prstGeom prst="rect">
          <a:avLst/>
        </a:prstGeom>
        <a:solidFill>
          <a:schemeClr val="lt1">
            <a:alpha val="90000"/>
            <a:hueOff val="0"/>
            <a:satOff val="0"/>
            <a:lumOff val="0"/>
            <a:alphaOff val="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54076" rIns="638708" bIns="120904" numCol="1" spcCol="1270" anchor="t" anchorCtr="0">
          <a:noAutofit/>
        </a:bodyPr>
        <a:lstStyle/>
        <a:p>
          <a:pPr marL="171450" lvl="1" indent="-171450" algn="l" defTabSz="755650">
            <a:lnSpc>
              <a:spcPct val="90000"/>
            </a:lnSpc>
            <a:spcBef>
              <a:spcPct val="0"/>
            </a:spcBef>
            <a:spcAft>
              <a:spcPct val="15000"/>
            </a:spcAft>
            <a:buChar char="•"/>
          </a:pPr>
          <a:r>
            <a:rPr lang="en-US" sz="1700" b="1" u="sng" kern="1200" dirty="0">
              <a:solidFill>
                <a:prstClr val="black"/>
              </a:solidFill>
            </a:rPr>
            <a:t>Benefits</a:t>
          </a:r>
          <a:r>
            <a:rPr lang="en-US" sz="1700" kern="1200" dirty="0">
              <a:solidFill>
                <a:prstClr val="black"/>
              </a:solidFill>
            </a:rPr>
            <a:t>: Moves providers away from LAND devices, existing development team has </a:t>
          </a:r>
          <a:r>
            <a:rPr lang="en-US" sz="1700" kern="1200" dirty="0">
              <a:solidFill>
                <a:schemeClr val="tx1"/>
              </a:solidFill>
            </a:rPr>
            <a:t>completed the development work and is ready </a:t>
          </a:r>
          <a:r>
            <a:rPr lang="en-US" sz="1700" kern="1200" dirty="0">
              <a:solidFill>
                <a:prstClr val="black"/>
              </a:solidFill>
            </a:rPr>
            <a:t>to implement this approach</a:t>
          </a:r>
          <a:endParaRPr lang="en-US" sz="1700" kern="1200" dirty="0"/>
        </a:p>
        <a:p>
          <a:pPr marL="171450" lvl="1" indent="-171450" algn="l" defTabSz="755650">
            <a:lnSpc>
              <a:spcPct val="90000"/>
            </a:lnSpc>
            <a:spcBef>
              <a:spcPct val="0"/>
            </a:spcBef>
            <a:spcAft>
              <a:spcPct val="15000"/>
            </a:spcAft>
            <a:buChar char="•"/>
          </a:pPr>
          <a:r>
            <a:rPr lang="en-US" sz="1700" b="1" u="sng" kern="1200" dirty="0">
              <a:solidFill>
                <a:prstClr val="black"/>
              </a:solidFill>
            </a:rPr>
            <a:t>Risks</a:t>
          </a:r>
          <a:r>
            <a:rPr lang="en-US" sz="1700" kern="1200" dirty="0">
              <a:solidFill>
                <a:prstClr val="black"/>
              </a:solidFill>
            </a:rPr>
            <a:t>: Potential for little to no adoption, unlikely to obtain </a:t>
          </a:r>
          <a:r>
            <a:rPr lang="en-US" sz="1700" kern="1200" dirty="0">
              <a:solidFill>
                <a:schemeClr val="tx1"/>
              </a:solidFill>
            </a:rPr>
            <a:t>FHIR data from providers</a:t>
          </a:r>
          <a:endParaRPr lang="en-US" sz="1700" strike="sngStrike" kern="1200" dirty="0">
            <a:solidFill>
              <a:schemeClr val="tx1"/>
            </a:solidFill>
          </a:endParaRPr>
        </a:p>
      </dsp:txBody>
      <dsp:txXfrm>
        <a:off x="0" y="369606"/>
        <a:ext cx="8229600" cy="1713600"/>
      </dsp:txXfrm>
    </dsp:sp>
    <dsp:sp modelId="{2140E6EF-3ED0-4526-B631-7BB9166487FB}">
      <dsp:nvSpPr>
        <dsp:cNvPr id="0" name=""/>
        <dsp:cNvSpPr/>
      </dsp:nvSpPr>
      <dsp:spPr>
        <a:xfrm>
          <a:off x="411480" y="118686"/>
          <a:ext cx="5760720" cy="501840"/>
        </a:xfrm>
        <a:prstGeom prst="roundRect">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55650">
            <a:lnSpc>
              <a:spcPct val="90000"/>
            </a:lnSpc>
            <a:spcBef>
              <a:spcPct val="0"/>
            </a:spcBef>
            <a:spcAft>
              <a:spcPct val="35000"/>
            </a:spcAft>
            <a:buNone/>
          </a:pPr>
          <a:r>
            <a:rPr lang="en-US" sz="1700" kern="1200" dirty="0"/>
            <a:t>RESTful API – </a:t>
          </a:r>
          <a:r>
            <a:rPr lang="en-US" sz="1700" i="1" kern="1200" dirty="0"/>
            <a:t>Current CCG API Development</a:t>
          </a:r>
        </a:p>
      </dsp:txBody>
      <dsp:txXfrm>
        <a:off x="435978" y="143184"/>
        <a:ext cx="5711724" cy="452844"/>
      </dsp:txXfrm>
    </dsp:sp>
    <dsp:sp modelId="{FFF16A5F-03C3-4074-BC63-A7BD56E1E0D7}">
      <dsp:nvSpPr>
        <dsp:cNvPr id="0" name=""/>
        <dsp:cNvSpPr/>
      </dsp:nvSpPr>
      <dsp:spPr>
        <a:xfrm>
          <a:off x="0" y="2425926"/>
          <a:ext cx="8229600" cy="1981350"/>
        </a:xfrm>
        <a:prstGeom prst="rect">
          <a:avLst/>
        </a:prstGeom>
        <a:solidFill>
          <a:schemeClr val="lt1">
            <a:alpha val="90000"/>
            <a:hueOff val="0"/>
            <a:satOff val="0"/>
            <a:lumOff val="0"/>
            <a:alphaOff val="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54076" rIns="638708" bIns="120904" numCol="1" spcCol="1270" anchor="t" anchorCtr="0">
          <a:noAutofit/>
        </a:bodyPr>
        <a:lstStyle/>
        <a:p>
          <a:pPr marL="171450" lvl="1" indent="-171450" algn="l" defTabSz="755650">
            <a:lnSpc>
              <a:spcPct val="90000"/>
            </a:lnSpc>
            <a:spcBef>
              <a:spcPct val="0"/>
            </a:spcBef>
            <a:spcAft>
              <a:spcPct val="15000"/>
            </a:spcAft>
            <a:buChar char="•"/>
          </a:pPr>
          <a:r>
            <a:rPr lang="en-US" sz="1700" b="1" u="sng" kern="1200" dirty="0">
              <a:solidFill>
                <a:prstClr val="black"/>
              </a:solidFill>
            </a:rPr>
            <a:t>Benefits:</a:t>
          </a:r>
          <a:r>
            <a:rPr lang="en-US" sz="1700" kern="1200" dirty="0">
              <a:solidFill>
                <a:prstClr val="black"/>
              </a:solidFill>
            </a:rPr>
            <a:t> LAND savings; scalable, easier implementation for providers, higher adoption and lower outreach and onboarding costs; providers more likely to send FHIR </a:t>
          </a:r>
          <a:endParaRPr lang="en-US" sz="1700" kern="1200" dirty="0"/>
        </a:p>
        <a:p>
          <a:pPr marL="171450" lvl="1" indent="-171450" algn="l" defTabSz="755650">
            <a:lnSpc>
              <a:spcPct val="90000"/>
            </a:lnSpc>
            <a:spcBef>
              <a:spcPct val="0"/>
            </a:spcBef>
            <a:spcAft>
              <a:spcPct val="15000"/>
            </a:spcAft>
            <a:buChar char="•"/>
          </a:pPr>
          <a:r>
            <a:rPr lang="en-US" sz="1700" b="1" u="sng" kern="1200" dirty="0">
              <a:solidFill>
                <a:prstClr val="black"/>
              </a:solidFill>
            </a:rPr>
            <a:t>Risks</a:t>
          </a:r>
          <a:r>
            <a:rPr lang="en-US" sz="1700" kern="1200" dirty="0">
              <a:solidFill>
                <a:prstClr val="black"/>
              </a:solidFill>
            </a:rPr>
            <a:t>: Unspecified funding, greater initial investment for team to acquire skills and/or consultant(s), </a:t>
          </a:r>
          <a:r>
            <a:rPr lang="en-US" sz="1700" kern="1200" dirty="0">
              <a:solidFill>
                <a:schemeClr val="tx1"/>
              </a:solidFill>
            </a:rPr>
            <a:t>very difficult in current market to hire resources with appropriate skill set, unknown </a:t>
          </a:r>
          <a:r>
            <a:rPr lang="en-US" sz="1700" kern="1200" dirty="0">
              <a:solidFill>
                <a:prstClr val="black"/>
              </a:solidFill>
            </a:rPr>
            <a:t>ongoing support risks</a:t>
          </a:r>
        </a:p>
      </dsp:txBody>
      <dsp:txXfrm>
        <a:off x="0" y="2425926"/>
        <a:ext cx="8229600" cy="1981350"/>
      </dsp:txXfrm>
    </dsp:sp>
    <dsp:sp modelId="{9EB1D9C1-3ADF-408E-8B56-261D77BE985C}">
      <dsp:nvSpPr>
        <dsp:cNvPr id="0" name=""/>
        <dsp:cNvSpPr/>
      </dsp:nvSpPr>
      <dsp:spPr>
        <a:xfrm>
          <a:off x="411480" y="2175006"/>
          <a:ext cx="5760720" cy="501840"/>
        </a:xfrm>
        <a:prstGeom prst="round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55650">
            <a:lnSpc>
              <a:spcPct val="90000"/>
            </a:lnSpc>
            <a:spcBef>
              <a:spcPct val="0"/>
            </a:spcBef>
            <a:spcAft>
              <a:spcPct val="35000"/>
            </a:spcAft>
            <a:buNone/>
          </a:pPr>
          <a:r>
            <a:rPr lang="en-US" sz="1700" kern="1200" dirty="0"/>
            <a:t>Middleware Integration – </a:t>
          </a:r>
          <a:r>
            <a:rPr lang="en-US" sz="1700" i="1" kern="1200" dirty="0"/>
            <a:t>Potential New Development</a:t>
          </a:r>
        </a:p>
      </dsp:txBody>
      <dsp:txXfrm>
        <a:off x="435978" y="2199504"/>
        <a:ext cx="5711724" cy="452844"/>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836C7F6-6EFA-4EFA-AE3B-49DB31E7FA78}" type="datetimeFigureOut">
              <a:rPr lang="en-US" smtClean="0"/>
              <a:t>8/10/2022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DBBA73B-8FFE-4B8C-ABDD-5F5FE68DA5F5}" type="slidenum">
              <a:rPr lang="en-US" smtClean="0"/>
              <a:t>‹#›</a:t>
            </a:fld>
            <a:endParaRPr lang="en-US" dirty="0"/>
          </a:p>
        </p:txBody>
      </p:sp>
    </p:spTree>
    <p:extLst>
      <p:ext uri="{BB962C8B-B14F-4D97-AF65-F5344CB8AC3E}">
        <p14:creationId xmlns:p14="http://schemas.microsoft.com/office/powerpoint/2010/main" val="3353881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commbuys.com/bso/external/bidDetail.sdo?docId=BD-22-1039-EHS01-EHS01-74235&amp;external=true&amp;parentUrl=close"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1" dirty="0"/>
              <a:t>Title slide</a:t>
            </a:r>
          </a:p>
          <a:p>
            <a:r>
              <a:rPr lang="en-US" dirty="0"/>
              <a:t>Health Information Technology Council Meeting</a:t>
            </a:r>
          </a:p>
          <a:p>
            <a:r>
              <a:rPr lang="en-US" sz="1200" dirty="0">
                <a:solidFill>
                  <a:schemeClr val="tx1"/>
                </a:solidFill>
              </a:rPr>
              <a:t>August 1, 2022</a:t>
            </a:r>
          </a:p>
          <a:p>
            <a:r>
              <a:rPr lang="en-US" dirty="0"/>
              <a:t>Draft</a:t>
            </a:r>
          </a:p>
        </p:txBody>
      </p:sp>
      <p:sp>
        <p:nvSpPr>
          <p:cNvPr id="4" name="Slide Number Placeholder 3"/>
          <p:cNvSpPr>
            <a:spLocks noGrp="1"/>
          </p:cNvSpPr>
          <p:nvPr>
            <p:ph type="sldNum" sz="quarter" idx="5"/>
          </p:nvPr>
        </p:nvSpPr>
        <p:spPr/>
        <p:txBody>
          <a:bodyPr/>
          <a:lstStyle/>
          <a:p>
            <a:fld id="{BDBBA73B-8FFE-4B8C-ABDD-5F5FE68DA5F5}" type="slidenum">
              <a:rPr lang="en-US" smtClean="0"/>
              <a:t>1</a:t>
            </a:fld>
            <a:endParaRPr lang="en-US" dirty="0"/>
          </a:p>
        </p:txBody>
      </p:sp>
    </p:spTree>
    <p:extLst>
      <p:ext uri="{BB962C8B-B14F-4D97-AF65-F5344CB8AC3E}">
        <p14:creationId xmlns:p14="http://schemas.microsoft.com/office/powerpoint/2010/main" val="1426876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sz="1200" i="1" dirty="0">
                <a:solidFill>
                  <a:schemeClr val="tx1"/>
                </a:solidFill>
              </a:rPr>
              <a:t>Slide title: </a:t>
            </a:r>
            <a:r>
              <a:rPr lang="en-US" sz="1200" b="1" dirty="0">
                <a:solidFill>
                  <a:schemeClr val="tx1"/>
                </a:solidFill>
              </a:rPr>
              <a:t>ADT/ENS Research Update</a:t>
            </a:r>
          </a:p>
          <a:p>
            <a:r>
              <a:rPr lang="en-US" sz="1200" i="1" dirty="0">
                <a:solidFill>
                  <a:schemeClr val="tx1"/>
                </a:solidFill>
              </a:rPr>
              <a:t>Liz Reardon</a:t>
            </a:r>
          </a:p>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36141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0" dirty="0"/>
              <a:t>Slide title: </a:t>
            </a:r>
            <a:r>
              <a:rPr lang="en-US" dirty="0"/>
              <a:t>ADT/ENS Landscape Research</a:t>
            </a:r>
          </a:p>
          <a:p>
            <a:pPr marL="457054" lvl="1" indent="0">
              <a:spcBef>
                <a:spcPts val="600"/>
              </a:spcBef>
              <a:spcAft>
                <a:spcPts val="600"/>
              </a:spcAft>
              <a:buNone/>
            </a:pPr>
            <a:r>
              <a:rPr lang="en-US" sz="1200" b="1" dirty="0"/>
              <a:t>The Mass HIway is continually looking for areas to improve and refine the quality and integrity of health information exchange in Massachusetts.</a:t>
            </a:r>
          </a:p>
          <a:p>
            <a:pPr lvl="1">
              <a:spcBef>
                <a:spcPts val="600"/>
              </a:spcBef>
              <a:spcAft>
                <a:spcPts val="600"/>
              </a:spcAft>
              <a:buFont typeface="Wingdings" panose="05000000000000000000" pitchFamily="2" charset="2"/>
              <a:buChar char="§"/>
            </a:pPr>
            <a:r>
              <a:rPr lang="en-US" sz="1200" dirty="0"/>
              <a:t>As such, the HIway team has been engaging stakeholders, including MassHealth, ACOs, providers and ENS vendors on the reported challenges with the current ADT/ENS landscape in Massachusetts.</a:t>
            </a:r>
          </a:p>
          <a:p>
            <a:pPr lvl="1">
              <a:spcBef>
                <a:spcPts val="600"/>
              </a:spcBef>
              <a:spcAft>
                <a:spcPts val="600"/>
              </a:spcAft>
              <a:buFont typeface="Wingdings" panose="05000000000000000000" pitchFamily="2" charset="2"/>
              <a:buChar char="§"/>
            </a:pPr>
            <a:r>
              <a:rPr lang="en-US" sz="1200" dirty="0"/>
              <a:t>The Statewide ENS Framework works to increase access, streamline connection points, and improve timing for the flow of notification data. However, it does not solve for all the pain-points with the broader ENS/ADT exchange environment.</a:t>
            </a:r>
          </a:p>
          <a:p>
            <a:pPr lvl="1">
              <a:spcBef>
                <a:spcPts val="600"/>
              </a:spcBef>
              <a:spcAft>
                <a:spcPts val="600"/>
              </a:spcAft>
              <a:buFont typeface="Wingdings" panose="05000000000000000000" pitchFamily="2" charset="2"/>
              <a:buChar char="§"/>
            </a:pPr>
            <a:r>
              <a:rPr lang="en-US" sz="1200" dirty="0"/>
              <a:t>Add </a:t>
            </a:r>
            <a:r>
              <a:rPr lang="en-US" sz="1200" dirty="0" err="1"/>
              <a:t>ven</a:t>
            </a:r>
            <a:r>
              <a:rPr lang="en-US" sz="1200" dirty="0"/>
              <a:t> diagram ***</a:t>
            </a:r>
          </a:p>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11</a:t>
            </a:fld>
            <a:endParaRPr lang="en-US" dirty="0"/>
          </a:p>
        </p:txBody>
      </p:sp>
    </p:spTree>
    <p:extLst>
      <p:ext uri="{BB962C8B-B14F-4D97-AF65-F5344CB8AC3E}">
        <p14:creationId xmlns:p14="http://schemas.microsoft.com/office/powerpoint/2010/main" val="3216193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0" dirty="0"/>
              <a:t>Slide title: </a:t>
            </a:r>
            <a:r>
              <a:rPr lang="en-US" dirty="0"/>
              <a:t>ADT Landscape – Issues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Mass HIway has received feedback from MassHealth ACOs, providers and ENS vendors about challenges with the current ADT landscape in Massachusetts. Discussions have led to the following observations:</a:t>
            </a:r>
          </a:p>
          <a:p>
            <a:pPr lvl="1">
              <a:spcBef>
                <a:spcPts val="600"/>
              </a:spcBef>
              <a:spcAft>
                <a:spcPts val="600"/>
              </a:spcAft>
              <a:buFont typeface="Wingdings" panose="05000000000000000000" pitchFamily="2" charset="2"/>
              <a:buChar char="§"/>
            </a:pPr>
            <a:r>
              <a:rPr lang="en-US" sz="1600" dirty="0"/>
              <a:t>Discussions with providers and ENS vendors have identified a few key issues:</a:t>
            </a:r>
          </a:p>
          <a:p>
            <a:pPr lvl="2">
              <a:spcBef>
                <a:spcPts val="600"/>
              </a:spcBef>
              <a:spcAft>
                <a:spcPts val="600"/>
              </a:spcAft>
              <a:buFont typeface="Wingdings" panose="05000000000000000000" pitchFamily="2" charset="2"/>
              <a:buChar char="§"/>
            </a:pPr>
            <a:r>
              <a:rPr lang="en-US" sz="1600" dirty="0"/>
              <a:t>Duplicate ADTs</a:t>
            </a:r>
          </a:p>
          <a:p>
            <a:pPr lvl="2">
              <a:spcBef>
                <a:spcPts val="600"/>
              </a:spcBef>
              <a:spcAft>
                <a:spcPts val="600"/>
              </a:spcAft>
              <a:buFont typeface="Wingdings" panose="05000000000000000000" pitchFamily="2" charset="2"/>
              <a:buChar char="§"/>
            </a:pPr>
            <a:r>
              <a:rPr lang="en-US" sz="1600" dirty="0"/>
              <a:t>Missing diagnosis codes</a:t>
            </a:r>
          </a:p>
          <a:p>
            <a:pPr lvl="2">
              <a:spcBef>
                <a:spcPts val="600"/>
              </a:spcBef>
              <a:spcAft>
                <a:spcPts val="600"/>
              </a:spcAft>
              <a:buFont typeface="Wingdings" panose="05000000000000000000" pitchFamily="2" charset="2"/>
              <a:buChar char="§"/>
            </a:pPr>
            <a:r>
              <a:rPr lang="en-US" sz="1600" dirty="0"/>
              <a:t>Technical workflow issues</a:t>
            </a:r>
          </a:p>
          <a:p>
            <a:pPr lvl="1">
              <a:spcBef>
                <a:spcPts val="600"/>
              </a:spcBef>
              <a:spcAft>
                <a:spcPts val="600"/>
              </a:spcAft>
              <a:buFont typeface="Wingdings" panose="05000000000000000000" pitchFamily="2" charset="2"/>
              <a:buChar char="§"/>
            </a:pPr>
            <a:r>
              <a:rPr lang="en-US" sz="1600" dirty="0"/>
              <a:t>These issues are impacting the value and utility of ADT/ENS notifications overall and directly  affect coordination of patient care.</a:t>
            </a:r>
          </a:p>
          <a:p>
            <a:pPr lvl="1">
              <a:spcBef>
                <a:spcPts val="600"/>
              </a:spcBef>
              <a:spcAft>
                <a:spcPts val="600"/>
              </a:spcAft>
              <a:buFont typeface="Wingdings" panose="05000000000000000000" pitchFamily="2" charset="2"/>
              <a:buChar char="§"/>
            </a:pPr>
            <a:r>
              <a:rPr lang="en-US" sz="1600" dirty="0"/>
              <a:t>The vendors are taking different approaches to many of these issues and may benefit from sharing and adopting best practices with one another.</a:t>
            </a:r>
          </a:p>
          <a:p>
            <a:pPr lvl="1">
              <a:spcBef>
                <a:spcPts val="600"/>
              </a:spcBef>
              <a:spcAft>
                <a:spcPts val="600"/>
              </a:spcAft>
              <a:buFont typeface="Wingdings" panose="05000000000000000000" pitchFamily="2" charset="2"/>
              <a:buChar char="§"/>
            </a:pPr>
            <a:r>
              <a:rPr lang="en-US" sz="1600" dirty="0"/>
              <a:t>There should be a concerted effort to understand and address these roadblocks</a:t>
            </a:r>
          </a:p>
          <a:p>
            <a:pPr lvl="1">
              <a:spcBef>
                <a:spcPts val="600"/>
              </a:spcBef>
              <a:spcAft>
                <a:spcPts val="600"/>
              </a:spcAft>
              <a:buFont typeface="Wingdings" panose="05000000000000000000" pitchFamily="2" charset="2"/>
              <a:buChar char="§"/>
            </a:pPr>
            <a:r>
              <a:rPr lang="en-US" sz="1600" dirty="0"/>
              <a:t>EOHSS is interested in exploring and understanding areas to improve the value and utility of ENS notifications which may impact coordination of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12</a:t>
            </a:fld>
            <a:endParaRPr lang="en-US" dirty="0"/>
          </a:p>
        </p:txBody>
      </p:sp>
    </p:spTree>
    <p:extLst>
      <p:ext uri="{BB962C8B-B14F-4D97-AF65-F5344CB8AC3E}">
        <p14:creationId xmlns:p14="http://schemas.microsoft.com/office/powerpoint/2010/main" val="20214290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0" dirty="0"/>
              <a:t>Slide title: </a:t>
            </a:r>
            <a:r>
              <a:rPr lang="en-US" dirty="0"/>
              <a:t>Issue # 1: Duplicate ADTs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Providers are often receiving multiple copies of the same ADT due to a lack of coordination among existing ENS solutions and services to meet the CMS </a:t>
            </a:r>
            <a:r>
              <a:rPr lang="en-US" dirty="0" err="1"/>
              <a:t>CoP.</a:t>
            </a:r>
            <a:endParaRPr lang="en-US" dirty="0"/>
          </a:p>
          <a:p>
            <a:pPr marL="0" indent="0">
              <a:spcBef>
                <a:spcPts val="600"/>
              </a:spcBef>
              <a:spcAft>
                <a:spcPts val="600"/>
              </a:spcAft>
              <a:buNone/>
            </a:pPr>
            <a:r>
              <a:rPr lang="en-US" sz="1600" dirty="0">
                <a:solidFill>
                  <a:srgbClr val="0070C0"/>
                </a:solidFill>
              </a:rPr>
              <a:t>Issue # 1: Duplicate ADTs</a:t>
            </a:r>
            <a:endParaRPr lang="en-US" sz="1600" b="0" dirty="0">
              <a:solidFill>
                <a:srgbClr val="0070C0"/>
              </a:solidFill>
            </a:endParaRPr>
          </a:p>
          <a:p>
            <a:pPr>
              <a:spcBef>
                <a:spcPts val="600"/>
              </a:spcBef>
              <a:spcAft>
                <a:spcPts val="600"/>
              </a:spcAft>
              <a:buFont typeface="Wingdings" panose="05000000000000000000" pitchFamily="2" charset="2"/>
              <a:buChar char="§"/>
            </a:pPr>
            <a:r>
              <a:rPr lang="en-US" sz="1600" b="0" dirty="0"/>
              <a:t>A single provider can receive three or more ADT notifications for the same patient encounter</a:t>
            </a:r>
          </a:p>
          <a:p>
            <a:pPr lvl="1">
              <a:spcBef>
                <a:spcPts val="600"/>
              </a:spcBef>
              <a:spcAft>
                <a:spcPts val="600"/>
              </a:spcAft>
              <a:buFont typeface="Wingdings" panose="05000000000000000000" pitchFamily="2" charset="2"/>
              <a:buChar char="§"/>
            </a:pPr>
            <a:r>
              <a:rPr lang="en-US" sz="1600" dirty="0"/>
              <a:t>This results in general alert fatigue amongst providers and creates workflow obstacles for case managers and others who use these alerts in their daily workflows</a:t>
            </a:r>
          </a:p>
          <a:p>
            <a:pPr>
              <a:spcBef>
                <a:spcPts val="600"/>
              </a:spcBef>
              <a:spcAft>
                <a:spcPts val="600"/>
              </a:spcAft>
              <a:buFont typeface="Wingdings" panose="05000000000000000000" pitchFamily="2" charset="2"/>
              <a:buChar char="§"/>
            </a:pPr>
            <a:r>
              <a:rPr lang="en-US" sz="1600" b="0" dirty="0"/>
              <a:t>Duplicate ADTs originate from several sources:</a:t>
            </a:r>
          </a:p>
          <a:p>
            <a:pPr lvl="1">
              <a:spcBef>
                <a:spcPts val="600"/>
              </a:spcBef>
              <a:spcAft>
                <a:spcPts val="600"/>
              </a:spcAft>
              <a:buFont typeface="Wingdings" panose="05000000000000000000" pitchFamily="2" charset="2"/>
              <a:buChar char="§"/>
            </a:pPr>
            <a:r>
              <a:rPr lang="en-US" sz="1600" dirty="0"/>
              <a:t>CMS CoP Solution: The CoP solution sends all ADT notifications to the identified primary care provider. The solution does not offer any ability to filter these ADTs by sending facility, diagnosis code, etc.</a:t>
            </a:r>
          </a:p>
          <a:p>
            <a:pPr lvl="1">
              <a:spcBef>
                <a:spcPts val="600"/>
              </a:spcBef>
              <a:spcAft>
                <a:spcPts val="600"/>
              </a:spcAft>
              <a:buFont typeface="Wingdings" panose="05000000000000000000" pitchFamily="2" charset="2"/>
              <a:buChar char="§"/>
            </a:pPr>
            <a:r>
              <a:rPr lang="en-US" sz="1600" dirty="0"/>
              <a:t>ENS vendor proprietary solution: If a provider is paying to participate in an ENS vendor solution, that provider may receive a duplicate ADT from the proprietary solution and the CMS CoP solution unless they opt out of the COP solution altogether.</a:t>
            </a:r>
          </a:p>
          <a:p>
            <a:pPr lvl="1">
              <a:spcBef>
                <a:spcPts val="600"/>
              </a:spcBef>
              <a:spcAft>
                <a:spcPts val="600"/>
              </a:spcAft>
              <a:buFont typeface="Wingdings" panose="05000000000000000000" pitchFamily="2" charset="2"/>
              <a:buChar char="§"/>
            </a:pPr>
            <a:r>
              <a:rPr lang="en-US" sz="1600" dirty="0"/>
              <a:t>Epic Care Everywhere sends additional notifications outside of the ENS vendors</a:t>
            </a:r>
          </a:p>
          <a:p>
            <a:pPr lvl="1">
              <a:spcBef>
                <a:spcPts val="600"/>
              </a:spcBef>
              <a:spcAft>
                <a:spcPts val="600"/>
              </a:spcAft>
              <a:buFont typeface="Wingdings" panose="05000000000000000000" pitchFamily="2" charset="2"/>
              <a:buChar char="§"/>
            </a:pPr>
            <a:r>
              <a:rPr lang="en-US" sz="1600" dirty="0"/>
              <a:t>Technical issues within a vendor solution:  There have been episodic issues where a technical issue on the vendor side causes duplicate ADTs to be sent to providers.  Research on the root cause of these issues is currently underway.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13</a:t>
            </a:fld>
            <a:endParaRPr lang="en-US" dirty="0"/>
          </a:p>
        </p:txBody>
      </p:sp>
    </p:spTree>
    <p:extLst>
      <p:ext uri="{BB962C8B-B14F-4D97-AF65-F5344CB8AC3E}">
        <p14:creationId xmlns:p14="http://schemas.microsoft.com/office/powerpoint/2010/main" val="1777905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0" dirty="0"/>
              <a:t>Slide title: </a:t>
            </a:r>
            <a:r>
              <a:rPr lang="en-US" dirty="0"/>
              <a:t>Issue #2: Missing diagnosis codes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Diagnosis codes are often missing on ADT notifications. If there is no diagnosis code on the ADT, care managers and others must search for the reason behind the patient admission. This requires time and resources that providers don’t have. The reasons behind missing diagnosis codes include:</a:t>
            </a:r>
          </a:p>
          <a:p>
            <a:pPr>
              <a:spcBef>
                <a:spcPts val="600"/>
              </a:spcBef>
              <a:spcAft>
                <a:spcPts val="600"/>
              </a:spcAft>
              <a:buFont typeface="Wingdings" panose="05000000000000000000" pitchFamily="2" charset="2"/>
              <a:buChar char="§"/>
            </a:pPr>
            <a:r>
              <a:rPr lang="en-US" sz="1600" b="0" dirty="0">
                <a:latin typeface="+mj-lt"/>
              </a:rPr>
              <a:t>CoP solution does not require diagnosis codes</a:t>
            </a:r>
          </a:p>
          <a:p>
            <a:pPr lvl="1">
              <a:spcBef>
                <a:spcPts val="600"/>
              </a:spcBef>
              <a:spcAft>
                <a:spcPts val="600"/>
              </a:spcAft>
              <a:buFont typeface="Wingdings" panose="05000000000000000000" pitchFamily="2" charset="2"/>
              <a:buChar char="§"/>
            </a:pPr>
            <a:r>
              <a:rPr lang="en-US" sz="1600" dirty="0">
                <a:latin typeface="+mj-lt"/>
              </a:rPr>
              <a:t>Since the CoP solution does not require diagnosis codes, only one of the two state certified vendors are sending them. As a result, case managers and providers are left with ENS notifications that provide little value and they are ignored.</a:t>
            </a:r>
          </a:p>
          <a:p>
            <a:pPr fontAlgn="ctr">
              <a:spcBef>
                <a:spcPts val="600"/>
              </a:spcBef>
              <a:spcAft>
                <a:spcPts val="600"/>
              </a:spcAft>
              <a:buFont typeface="Wingdings" panose="05000000000000000000" pitchFamily="2" charset="2"/>
              <a:buChar char="§"/>
            </a:pPr>
            <a:r>
              <a:rPr lang="en-US" sz="1600" b="0" dirty="0">
                <a:latin typeface="+mj-lt"/>
              </a:rPr>
              <a:t>Hospital/Provider source Data Issues:</a:t>
            </a:r>
          </a:p>
          <a:p>
            <a:pPr lvl="1" fontAlgn="ctr">
              <a:spcBef>
                <a:spcPts val="600"/>
              </a:spcBef>
              <a:spcAft>
                <a:spcPts val="600"/>
              </a:spcAft>
              <a:buFont typeface="Wingdings" panose="05000000000000000000" pitchFamily="2" charset="2"/>
              <a:buChar char="§"/>
            </a:pPr>
            <a:r>
              <a:rPr lang="en-US" sz="1600" dirty="0">
                <a:latin typeface="+mj-lt"/>
              </a:rPr>
              <a:t>Missing demographic data at the provider/hospital level </a:t>
            </a:r>
          </a:p>
          <a:p>
            <a:pPr lvl="2" fontAlgn="ctr">
              <a:spcBef>
                <a:spcPts val="600"/>
              </a:spcBef>
              <a:spcAft>
                <a:spcPts val="600"/>
              </a:spcAft>
              <a:buFont typeface="Wingdings" panose="05000000000000000000" pitchFamily="2" charset="2"/>
              <a:buChar char="§"/>
            </a:pPr>
            <a:r>
              <a:rPr lang="en-US" sz="1600" dirty="0">
                <a:latin typeface="+mj-lt"/>
              </a:rPr>
              <a:t>If social security number or zip code are missing, one of the certified vendors will not send diagnosis to subscribers (non-CoP solution)</a:t>
            </a:r>
          </a:p>
          <a:p>
            <a:pPr lvl="1" fontAlgn="ctr">
              <a:spcBef>
                <a:spcPts val="600"/>
              </a:spcBef>
              <a:spcAft>
                <a:spcPts val="600"/>
              </a:spcAft>
              <a:buFont typeface="Wingdings" panose="05000000000000000000" pitchFamily="2" charset="2"/>
              <a:buChar char="§"/>
            </a:pPr>
            <a:r>
              <a:rPr lang="en-US" sz="1600" dirty="0">
                <a:latin typeface="+mj-lt"/>
              </a:rPr>
              <a:t>ADT information is taken from separate platforms within hospital. Diagnosis code is captured in clinical EHR system and demographic information captured in separate registration system. Workflows do not always incorporate multiple platforms/systems and missing critical data is the result</a:t>
            </a:r>
          </a:p>
          <a:p>
            <a:pPr lvl="1" fontAlgn="ctr">
              <a:spcBef>
                <a:spcPts val="600"/>
              </a:spcBef>
              <a:spcAft>
                <a:spcPts val="600"/>
              </a:spcAft>
              <a:buFont typeface="Wingdings" panose="05000000000000000000" pitchFamily="2" charset="2"/>
              <a:buChar char="§"/>
            </a:pPr>
            <a:r>
              <a:rPr lang="en-US" sz="1600" dirty="0">
                <a:latin typeface="+mj-lt"/>
              </a:rPr>
              <a:t>Mental health diagnosis codes may be filtered out by hospital along with 42 CFR codes per hospital policy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b="0" dirty="0"/>
          </a:p>
        </p:txBody>
      </p:sp>
      <p:sp>
        <p:nvSpPr>
          <p:cNvPr id="4" name="Slide Number Placeholder 3"/>
          <p:cNvSpPr>
            <a:spLocks noGrp="1"/>
          </p:cNvSpPr>
          <p:nvPr>
            <p:ph type="sldNum" sz="quarter" idx="10"/>
          </p:nvPr>
        </p:nvSpPr>
        <p:spPr/>
        <p:txBody>
          <a:bodyPr/>
          <a:lstStyle/>
          <a:p>
            <a:fld id="{203D733E-9ACC-9641-A10E-C75D8B9EFDF9}" type="slidenum">
              <a:rPr lang="en-US" smtClean="0"/>
              <a:t>14</a:t>
            </a:fld>
            <a:endParaRPr lang="en-US" dirty="0"/>
          </a:p>
        </p:txBody>
      </p:sp>
    </p:spTree>
    <p:extLst>
      <p:ext uri="{BB962C8B-B14F-4D97-AF65-F5344CB8AC3E}">
        <p14:creationId xmlns:p14="http://schemas.microsoft.com/office/powerpoint/2010/main" val="28994175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Issue # 3: Technical workflow issues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ADT notifications sent as Direct Messages do not always contain adequate metadata to enable EHRs to accurately identify and route messages appropriately to receiving provider EHRs.</a:t>
            </a:r>
          </a:p>
          <a:p>
            <a:pPr>
              <a:spcBef>
                <a:spcPts val="1200"/>
              </a:spcBef>
              <a:spcAft>
                <a:spcPts val="1200"/>
              </a:spcAft>
            </a:pPr>
            <a:r>
              <a:rPr lang="en-US" sz="1200" b="0" dirty="0"/>
              <a:t>There is no way for providers to identify these messages as distinct ADT messages.  They are lumped in with all other direct messages.</a:t>
            </a:r>
          </a:p>
          <a:p>
            <a:pPr>
              <a:spcBef>
                <a:spcPts val="1200"/>
              </a:spcBef>
              <a:spcAft>
                <a:spcPts val="1200"/>
              </a:spcAft>
            </a:pPr>
            <a:r>
              <a:rPr lang="en-US" sz="1200" b="0" dirty="0"/>
              <a:t>There may be limited ability and/or motivation by EHR vendors to automate workflows for ENS notifications.</a:t>
            </a:r>
          </a:p>
          <a:p>
            <a:pPr>
              <a:spcBef>
                <a:spcPts val="1200"/>
              </a:spcBef>
              <a:spcAft>
                <a:spcPts val="1200"/>
              </a:spcAft>
            </a:pPr>
            <a:r>
              <a:rPr lang="en-US" sz="1200" b="0" dirty="0"/>
              <a:t>EHR vendors may be stripping critical data from the ENS notification. </a:t>
            </a:r>
          </a:p>
          <a:p>
            <a:pPr>
              <a:spcBef>
                <a:spcPts val="1200"/>
              </a:spcBef>
              <a:spcAft>
                <a:spcPts val="1200"/>
              </a:spcAft>
            </a:pPr>
            <a:r>
              <a:rPr lang="en-US" sz="1200" b="0" dirty="0"/>
              <a:t>As a result, ADT notifications are often ignored completely and not used by providers</a:t>
            </a:r>
          </a:p>
          <a:p>
            <a:pPr>
              <a:spcBef>
                <a:spcPts val="1200"/>
              </a:spcBef>
              <a:spcAft>
                <a:spcPts val="1200"/>
              </a:spcAft>
            </a:pPr>
            <a:r>
              <a:rPr lang="en-US" sz="1200" b="0" dirty="0"/>
              <a:t>Direct Trust is working on standards that could be implemented by EHR vendors to address this issue.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15</a:t>
            </a:fld>
            <a:endParaRPr lang="en-US" dirty="0"/>
          </a:p>
        </p:txBody>
      </p:sp>
    </p:spTree>
    <p:extLst>
      <p:ext uri="{BB962C8B-B14F-4D97-AF65-F5344CB8AC3E}">
        <p14:creationId xmlns:p14="http://schemas.microsoft.com/office/powerpoint/2010/main" val="30436243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ADTs and Psychiatric Hospitals </a:t>
            </a:r>
          </a:p>
          <a:p>
            <a:pPr fontAlgn="ctr">
              <a:spcBef>
                <a:spcPts val="600"/>
              </a:spcBef>
              <a:spcAft>
                <a:spcPts val="600"/>
              </a:spcAft>
              <a:buFont typeface="Wingdings" panose="05000000000000000000" pitchFamily="2" charset="2"/>
              <a:buChar char="§"/>
            </a:pPr>
            <a:r>
              <a:rPr lang="en-US" sz="1600" b="0" dirty="0">
                <a:latin typeface="Calibri" panose="020F0502020204030204" pitchFamily="34" charset="0"/>
              </a:rPr>
              <a:t>Both certified ENS vendors have confirmed that freestanding psychiatric hospitals are </a:t>
            </a:r>
            <a:r>
              <a:rPr lang="en-US" sz="1600" dirty="0">
                <a:latin typeface="Calibri" panose="020F0502020204030204" pitchFamily="34" charset="0"/>
              </a:rPr>
              <a:t>not</a:t>
            </a:r>
            <a:r>
              <a:rPr lang="en-US" sz="1600" b="0" dirty="0">
                <a:latin typeface="Calibri" panose="020F0502020204030204" pitchFamily="34" charset="0"/>
              </a:rPr>
              <a:t> sending ADTs currently despite the CMS mandate to participate in CoP solution.  The reasons for this lack of participation include:</a:t>
            </a:r>
          </a:p>
          <a:p>
            <a:pPr lvl="1" fontAlgn="ctr">
              <a:spcBef>
                <a:spcPts val="600"/>
              </a:spcBef>
              <a:spcAft>
                <a:spcPts val="600"/>
              </a:spcAft>
              <a:buFont typeface="Wingdings" panose="05000000000000000000" pitchFamily="2" charset="2"/>
              <a:buChar char="§"/>
            </a:pPr>
            <a:r>
              <a:rPr lang="en-US" sz="1600" dirty="0">
                <a:latin typeface="Calibri" panose="020F0502020204030204" pitchFamily="34" charset="0"/>
              </a:rPr>
              <a:t>The CoP requirement is limited to those hospitals, psychiatric hospitals, and critical access hospitals (CAH) that utilize electronic medical record systems or other electronic administrative systems that are conformant with the HL7 2.5.1 content exchange standard</a:t>
            </a:r>
          </a:p>
          <a:p>
            <a:pPr lvl="1" fontAlgn="ctr">
              <a:spcBef>
                <a:spcPts val="600"/>
              </a:spcBef>
              <a:spcAft>
                <a:spcPts val="600"/>
              </a:spcAft>
              <a:buFont typeface="Wingdings" panose="05000000000000000000" pitchFamily="2" charset="2"/>
              <a:buChar char="§"/>
            </a:pPr>
            <a:r>
              <a:rPr lang="en-US" sz="1600" dirty="0">
                <a:latin typeface="Calibri" panose="020F0502020204030204" pitchFamily="34" charset="0"/>
              </a:rPr>
              <a:t>Need for consent to exchange 42 CFR information and ambiguous state laws regarding the sharing of behavioral health information.</a:t>
            </a:r>
          </a:p>
          <a:p>
            <a:pPr lvl="2" fontAlgn="ctr">
              <a:spcBef>
                <a:spcPts val="600"/>
              </a:spcBef>
              <a:spcAft>
                <a:spcPts val="600"/>
              </a:spcAft>
              <a:buFont typeface="Wingdings" panose="05000000000000000000" pitchFamily="2" charset="2"/>
              <a:buChar char="§"/>
            </a:pPr>
            <a:r>
              <a:rPr lang="en-US" sz="1600" dirty="0">
                <a:latin typeface="Calibri" panose="020F0502020204030204" pitchFamily="34" charset="0"/>
              </a:rPr>
              <a:t> It is technically possible and legally feasible, but the issue is more cultural with concerns around privacy and security of that data.</a:t>
            </a:r>
          </a:p>
          <a:p>
            <a:pPr lvl="1" fontAlgn="ctr">
              <a:spcBef>
                <a:spcPts val="600"/>
              </a:spcBef>
              <a:spcAft>
                <a:spcPts val="600"/>
              </a:spcAft>
              <a:buFont typeface="Wingdings" panose="05000000000000000000" pitchFamily="2" charset="2"/>
              <a:buChar char="§"/>
            </a:pPr>
            <a:r>
              <a:rPr lang="en-US" sz="1600" dirty="0">
                <a:latin typeface="Calibri" panose="020F0502020204030204" pitchFamily="34" charset="0"/>
              </a:rPr>
              <a:t>Need for technical segregation/flagging of behavioral health/ 42 CFR data by EHR vendor.</a:t>
            </a:r>
          </a:p>
          <a:p>
            <a:pPr lvl="1" fontAlgn="ctr">
              <a:spcBef>
                <a:spcPts val="600"/>
              </a:spcBef>
              <a:spcAft>
                <a:spcPts val="600"/>
              </a:spcAft>
              <a:buFont typeface="Wingdings" panose="05000000000000000000" pitchFamily="2" charset="2"/>
              <a:buChar char="§"/>
            </a:pPr>
            <a:r>
              <a:rPr lang="en-US" sz="1600" dirty="0">
                <a:latin typeface="Calibri" panose="020F0502020204030204" pitchFamily="34" charset="0"/>
              </a:rPr>
              <a:t>Challenging for hospitals and EHR vendors to manage an electronic consent process</a:t>
            </a:r>
          </a:p>
          <a:p>
            <a:pPr lvl="1">
              <a:spcBef>
                <a:spcPts val="600"/>
              </a:spcBef>
              <a:spcAft>
                <a:spcPts val="600"/>
              </a:spcAft>
              <a:buFont typeface="Wingdings" panose="05000000000000000000" pitchFamily="2" charset="2"/>
              <a:buChar char="§"/>
            </a:pPr>
            <a:r>
              <a:rPr lang="en-US" sz="1600" dirty="0">
                <a:latin typeface="Calibri" panose="020F0502020204030204" pitchFamily="34" charset="0"/>
              </a:rPr>
              <a:t>There are no financial incentives for psychiatric hospitals to participate and less than 20% of all psychiatric hospitals have an EHR.  Many still rely on paper and fax workflows.</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16</a:t>
            </a:fld>
            <a:endParaRPr lang="en-US" dirty="0"/>
          </a:p>
        </p:txBody>
      </p:sp>
    </p:spTree>
    <p:extLst>
      <p:ext uri="{BB962C8B-B14F-4D97-AF65-F5344CB8AC3E}">
        <p14:creationId xmlns:p14="http://schemas.microsoft.com/office/powerpoint/2010/main" val="10123155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Other areas of interest</a:t>
            </a:r>
          </a:p>
          <a:p>
            <a:pPr marL="0" indent="0">
              <a:spcBef>
                <a:spcPts val="600"/>
              </a:spcBef>
              <a:spcAft>
                <a:spcPts val="600"/>
              </a:spcAft>
              <a:buNone/>
            </a:pPr>
            <a:r>
              <a:rPr lang="en-US" sz="2000" dirty="0">
                <a:latin typeface="Calibri" panose="020F0502020204030204" pitchFamily="34" charset="0"/>
              </a:rPr>
              <a:t>EOHHS is reviewing healthcare system preparedness and capacity and assessing opportunities for improving connectivity and health information exchange to support these efforts. </a:t>
            </a:r>
          </a:p>
          <a:p>
            <a:pPr lvl="1">
              <a:spcBef>
                <a:spcPts val="600"/>
              </a:spcBef>
              <a:spcAft>
                <a:spcPts val="600"/>
              </a:spcAft>
              <a:buFont typeface="Wingdings" panose="05000000000000000000" pitchFamily="2" charset="2"/>
              <a:buChar char="§"/>
            </a:pPr>
            <a:r>
              <a:rPr lang="en-US" sz="2000" dirty="0">
                <a:latin typeface="Calibri" panose="020F0502020204030204" pitchFamily="34" charset="0"/>
              </a:rPr>
              <a:t>Example: One such improvement area centers on the connection and information exchange needs between </a:t>
            </a:r>
            <a:r>
              <a:rPr lang="en-US" sz="2000" b="1" dirty="0">
                <a:latin typeface="Calibri" panose="020F0502020204030204" pitchFamily="34" charset="0"/>
              </a:rPr>
              <a:t>nursing homes </a:t>
            </a:r>
            <a:r>
              <a:rPr lang="en-US" sz="2000" dirty="0">
                <a:latin typeface="Calibri" panose="020F0502020204030204" pitchFamily="34" charset="0"/>
              </a:rPr>
              <a:t>and </a:t>
            </a:r>
            <a:r>
              <a:rPr lang="en-US" sz="2000" b="1" dirty="0">
                <a:latin typeface="Calibri" panose="020F0502020204030204" pitchFamily="34" charset="0"/>
              </a:rPr>
              <a:t>hospitals</a:t>
            </a:r>
            <a:r>
              <a:rPr lang="en-US" sz="2000" dirty="0">
                <a:latin typeface="Calibri" panose="020F0502020204030204" pitchFamily="34" charset="0"/>
              </a:rPr>
              <a:t>. </a:t>
            </a:r>
          </a:p>
          <a:p>
            <a:pPr lvl="1">
              <a:spcBef>
                <a:spcPts val="600"/>
              </a:spcBef>
              <a:spcAft>
                <a:spcPts val="600"/>
              </a:spcAft>
              <a:buFont typeface="Wingdings" panose="05000000000000000000" pitchFamily="2" charset="2"/>
              <a:buChar char="§"/>
            </a:pPr>
            <a:r>
              <a:rPr lang="en-US" sz="2000" i="1" dirty="0">
                <a:latin typeface="Calibri" panose="020F0502020204030204" pitchFamily="34" charset="0"/>
              </a:rPr>
              <a:t>We are interested in any preliminary feedback on areas / ideas on how HIE can help improve patient throughput for these groups.</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17</a:t>
            </a:fld>
            <a:endParaRPr lang="en-US" dirty="0"/>
          </a:p>
        </p:txBody>
      </p:sp>
    </p:spTree>
    <p:extLst>
      <p:ext uri="{BB962C8B-B14F-4D97-AF65-F5344CB8AC3E}">
        <p14:creationId xmlns:p14="http://schemas.microsoft.com/office/powerpoint/2010/main" val="466532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For Discussion: Potential next steps</a:t>
            </a:r>
          </a:p>
          <a:p>
            <a:pPr marL="0" indent="0">
              <a:spcBef>
                <a:spcPts val="600"/>
              </a:spcBef>
              <a:spcAft>
                <a:spcPts val="600"/>
              </a:spcAft>
              <a:buNone/>
            </a:pPr>
            <a:endParaRPr lang="en-US" sz="1200" b="0" dirty="0">
              <a:latin typeface="Calibri" panose="020F0502020204030204" pitchFamily="34" charset="0"/>
            </a:endParaRPr>
          </a:p>
          <a:p>
            <a:pPr fontAlgn="ctr">
              <a:spcBef>
                <a:spcPts val="600"/>
              </a:spcBef>
              <a:spcAft>
                <a:spcPts val="600"/>
              </a:spcAft>
              <a:buFont typeface="+mj-lt"/>
              <a:buAutoNum type="arabicPeriod"/>
            </a:pPr>
            <a:r>
              <a:rPr lang="en-US" sz="1200" b="0" dirty="0">
                <a:latin typeface="Calibri" panose="020F0502020204030204" pitchFamily="34" charset="0"/>
              </a:rPr>
              <a:t>State issued guidance on sharing behavioral health information via ADTs and other electronic means would be valuable.</a:t>
            </a:r>
          </a:p>
          <a:p>
            <a:pPr fontAlgn="ctr">
              <a:spcBef>
                <a:spcPts val="600"/>
              </a:spcBef>
              <a:spcAft>
                <a:spcPts val="600"/>
              </a:spcAft>
              <a:buFont typeface="+mj-lt"/>
              <a:buAutoNum type="arabicPeriod"/>
            </a:pPr>
            <a:r>
              <a:rPr lang="en-US" sz="1200" b="0" dirty="0">
                <a:latin typeface="Calibri" panose="020F0502020204030204" pitchFamily="34" charset="0"/>
              </a:rPr>
              <a:t>Convene a roundtable to gather feedback and gain consensus on the sharing of behavioral health information via ADTs and other electronic means.</a:t>
            </a:r>
          </a:p>
          <a:p>
            <a:pPr fontAlgn="ctr">
              <a:spcBef>
                <a:spcPts val="600"/>
              </a:spcBef>
              <a:spcAft>
                <a:spcPts val="600"/>
              </a:spcAft>
              <a:buFont typeface="+mj-lt"/>
              <a:buAutoNum type="arabicPeriod"/>
            </a:pPr>
            <a:r>
              <a:rPr lang="en-US" sz="1200" b="0" dirty="0">
                <a:latin typeface="Calibri" panose="020F0502020204030204" pitchFamily="34" charset="0"/>
              </a:rPr>
              <a:t>Educate providers on the various sources of ENS notifications and provide guidance on how to work with their ENS and EHR vendors to improve workflow and reduce duplicate notifications.</a:t>
            </a:r>
          </a:p>
          <a:p>
            <a:pPr fontAlgn="ctr">
              <a:spcBef>
                <a:spcPts val="600"/>
              </a:spcBef>
              <a:spcAft>
                <a:spcPts val="600"/>
              </a:spcAft>
              <a:buFont typeface="+mj-lt"/>
              <a:buAutoNum type="arabicPeriod"/>
            </a:pPr>
            <a:r>
              <a:rPr lang="en-US" sz="1200" b="0" dirty="0">
                <a:latin typeface="Calibri" panose="020F0502020204030204" pitchFamily="34" charset="0"/>
              </a:rPr>
              <a:t>Work with providers and vendors to educate/advocate for vendors to adopt new ADT direct message standards</a:t>
            </a:r>
          </a:p>
          <a:p>
            <a:pPr fontAlgn="ctr">
              <a:spcBef>
                <a:spcPts val="600"/>
              </a:spcBef>
              <a:spcAft>
                <a:spcPts val="600"/>
              </a:spcAft>
              <a:buFont typeface="+mj-lt"/>
              <a:buAutoNum type="arabicPeriod"/>
            </a:pPr>
            <a:r>
              <a:rPr lang="en-US" sz="1200" b="0" dirty="0">
                <a:latin typeface="Calibri" panose="020F0502020204030204" pitchFamily="34" charset="0"/>
              </a:rPr>
              <a:t>Educate hospitals on the importance of including demographic information such as SSN and/or zip code for all patients whenever possible.</a:t>
            </a:r>
          </a:p>
          <a:p>
            <a:pPr fontAlgn="ctr">
              <a:spcBef>
                <a:spcPts val="600"/>
              </a:spcBef>
              <a:spcAft>
                <a:spcPts val="600"/>
              </a:spcAft>
              <a:buFont typeface="+mj-lt"/>
              <a:buAutoNum type="arabicPeriod"/>
            </a:pPr>
            <a:r>
              <a:rPr lang="en-US" sz="1200" b="0" dirty="0">
                <a:latin typeface="Calibri" panose="020F0502020204030204" pitchFamily="34" charset="0"/>
              </a:rPr>
              <a:t>Consider additional certification requirements for state certified ENS vendors such as reporting on missing demographic data by hospital</a:t>
            </a:r>
          </a:p>
          <a:p>
            <a:pPr fontAlgn="ctr">
              <a:spcBef>
                <a:spcPts val="600"/>
              </a:spcBef>
              <a:spcAft>
                <a:spcPts val="600"/>
              </a:spcAft>
              <a:buFont typeface="+mj-lt"/>
              <a:buAutoNum type="arabicPeriod"/>
            </a:pPr>
            <a:r>
              <a:rPr lang="en-US" sz="1200" b="0" dirty="0">
                <a:latin typeface="Calibri" panose="020F0502020204030204" pitchFamily="34" charset="0"/>
              </a:rPr>
              <a:t>Explore whether hospitals can get a waiver from CMS allowing them to opt out of use of the CoP solution if they participate in the state ENS framework. </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18</a:t>
            </a:fld>
            <a:endParaRPr lang="en-US" dirty="0"/>
          </a:p>
        </p:txBody>
      </p:sp>
    </p:spTree>
    <p:extLst>
      <p:ext uri="{BB962C8B-B14F-4D97-AF65-F5344CB8AC3E}">
        <p14:creationId xmlns:p14="http://schemas.microsoft.com/office/powerpoint/2010/main" val="5862119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sz="1200" i="1" dirty="0">
                <a:solidFill>
                  <a:schemeClr val="tx1"/>
                </a:solidFill>
              </a:rPr>
              <a:t>Slide title: </a:t>
            </a:r>
            <a:r>
              <a:rPr lang="en-US" sz="1200" b="1" dirty="0">
                <a:solidFill>
                  <a:schemeClr val="tx1"/>
                </a:solidFill>
              </a:rPr>
              <a:t>Program Update: BH Treatment &amp; Referral Platform </a:t>
            </a:r>
          </a:p>
          <a:p>
            <a:r>
              <a:rPr lang="en-US" sz="1200" i="1" dirty="0">
                <a:solidFill>
                  <a:schemeClr val="tx1"/>
                </a:solidFill>
              </a:rPr>
              <a:t>Kevin Mullen </a:t>
            </a:r>
          </a:p>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08692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t>Slide title: Agenda</a:t>
            </a:r>
          </a:p>
          <a:p>
            <a:r>
              <a:rPr lang="en-US" sz="2000" b="1" dirty="0">
                <a:solidFill>
                  <a:schemeClr val="tx1"/>
                </a:solidFill>
              </a:rPr>
              <a:t>Welcome</a:t>
            </a:r>
          </a:p>
          <a:p>
            <a:pPr marL="457054" lvl="1"/>
            <a:r>
              <a:rPr lang="en-US" sz="2000" i="1" dirty="0">
                <a:solidFill>
                  <a:schemeClr val="tx1"/>
                </a:solidFill>
              </a:rPr>
              <a:t>Undersecretary Lauren Peters</a:t>
            </a:r>
          </a:p>
          <a:p>
            <a:pPr marL="800100" lvl="1" indent="-342900">
              <a:buFont typeface="Wingdings" pitchFamily="2" charset="2"/>
              <a:buChar char="§"/>
            </a:pPr>
            <a:r>
              <a:rPr lang="en-US" sz="2000" dirty="0">
                <a:solidFill>
                  <a:schemeClr val="tx1"/>
                </a:solidFill>
              </a:rPr>
              <a:t>Approval of May 2022 minutes (vote)</a:t>
            </a:r>
          </a:p>
          <a:p>
            <a:r>
              <a:rPr lang="en-US" sz="2000" b="1" dirty="0">
                <a:solidFill>
                  <a:schemeClr val="tx1"/>
                </a:solidFill>
              </a:rPr>
              <a:t>Attestation Update</a:t>
            </a:r>
            <a:endParaRPr lang="en-US" sz="2000" b="1" strike="sngStrike" dirty="0">
              <a:solidFill>
                <a:srgbClr val="FF0000"/>
              </a:solidFill>
            </a:endParaRPr>
          </a:p>
          <a:p>
            <a:r>
              <a:rPr lang="en-US" sz="2000" dirty="0">
                <a:solidFill>
                  <a:schemeClr val="tx1"/>
                </a:solidFill>
              </a:rPr>
              <a:t>	</a:t>
            </a:r>
            <a:r>
              <a:rPr lang="en-US" sz="2000" i="1" dirty="0">
                <a:solidFill>
                  <a:schemeClr val="tx1"/>
                </a:solidFill>
              </a:rPr>
              <a:t>Julie Creamer</a:t>
            </a:r>
          </a:p>
          <a:p>
            <a:r>
              <a:rPr lang="en-US" sz="2000" b="1" dirty="0">
                <a:solidFill>
                  <a:schemeClr val="tx1"/>
                </a:solidFill>
              </a:rPr>
              <a:t>ADT/ENS Research Update</a:t>
            </a:r>
          </a:p>
          <a:p>
            <a:r>
              <a:rPr lang="en-US" sz="2000" b="1" dirty="0">
                <a:solidFill>
                  <a:schemeClr val="tx1"/>
                </a:solidFill>
              </a:rPr>
              <a:t>	</a:t>
            </a:r>
            <a:r>
              <a:rPr lang="en-US" sz="2000" i="1" dirty="0">
                <a:solidFill>
                  <a:schemeClr val="tx1"/>
                </a:solidFill>
              </a:rPr>
              <a:t>Liz Reardon</a:t>
            </a:r>
          </a:p>
          <a:p>
            <a:r>
              <a:rPr lang="en-US" sz="2000" b="1" dirty="0">
                <a:solidFill>
                  <a:schemeClr val="tx1"/>
                </a:solidFill>
              </a:rPr>
              <a:t>Program Updates - </a:t>
            </a:r>
            <a:r>
              <a:rPr lang="en-US" sz="2000" b="1" i="1" dirty="0">
                <a:solidFill>
                  <a:schemeClr val="tx1"/>
                </a:solidFill>
              </a:rPr>
              <a:t>BH Treatment and Referral Platform</a:t>
            </a:r>
            <a:endParaRPr lang="en-US" sz="2000" b="1" dirty="0">
              <a:solidFill>
                <a:schemeClr val="tx1"/>
              </a:solidFill>
            </a:endParaRPr>
          </a:p>
          <a:p>
            <a:pPr lvl="1"/>
            <a:r>
              <a:rPr lang="en-US" sz="2000" dirty="0">
                <a:solidFill>
                  <a:schemeClr val="tx1"/>
                </a:solidFill>
              </a:rPr>
              <a:t>	</a:t>
            </a:r>
            <a:r>
              <a:rPr lang="en-US" sz="2000" i="1" dirty="0">
                <a:solidFill>
                  <a:schemeClr val="tx1"/>
                </a:solidFill>
              </a:rPr>
              <a:t>Kevin Mullen</a:t>
            </a:r>
          </a:p>
          <a:p>
            <a:r>
              <a:rPr lang="en-US" sz="2000" b="1" dirty="0">
                <a:solidFill>
                  <a:schemeClr val="tx1"/>
                </a:solidFill>
              </a:rPr>
              <a:t>CCG API Update</a:t>
            </a:r>
          </a:p>
          <a:p>
            <a:r>
              <a:rPr lang="en-US" sz="2000" b="1" dirty="0">
                <a:solidFill>
                  <a:schemeClr val="tx1"/>
                </a:solidFill>
              </a:rPr>
              <a:t>	</a:t>
            </a:r>
            <a:r>
              <a:rPr lang="en-US" sz="2000" i="1" dirty="0">
                <a:solidFill>
                  <a:schemeClr val="tx1"/>
                </a:solidFill>
              </a:rPr>
              <a:t>Julie Creamer / Liz Reardon</a:t>
            </a:r>
          </a:p>
          <a:p>
            <a:r>
              <a:rPr lang="en-US" sz="2000" b="1" dirty="0">
                <a:solidFill>
                  <a:schemeClr val="tx1"/>
                </a:solidFill>
              </a:rPr>
              <a:t>Conclusion</a:t>
            </a:r>
          </a:p>
          <a:p>
            <a:pPr marL="457054" lvl="1"/>
            <a:r>
              <a:rPr lang="en-US" sz="2000" i="1" dirty="0">
                <a:solidFill>
                  <a:schemeClr val="tx1"/>
                </a:solidFill>
              </a:rPr>
              <a:t>Undersecretary Lauren Peters</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a:t>
            </a:fld>
            <a:endParaRPr lang="en-US" dirty="0"/>
          </a:p>
        </p:txBody>
      </p:sp>
    </p:spTree>
    <p:extLst>
      <p:ext uri="{BB962C8B-B14F-4D97-AF65-F5344CB8AC3E}">
        <p14:creationId xmlns:p14="http://schemas.microsoft.com/office/powerpoint/2010/main" val="15896205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BH Treatment &amp; Referral Platform-RFR</a:t>
            </a:r>
          </a:p>
          <a:p>
            <a:pPr marL="0" indent="0">
              <a:buNone/>
            </a:pPr>
            <a:r>
              <a:rPr lang="en-US" i="1" dirty="0"/>
              <a:t>New</a:t>
            </a:r>
            <a:r>
              <a:rPr lang="en-US" dirty="0"/>
              <a:t> Behavioral Health Treatment and Referral Platform procurement</a:t>
            </a:r>
          </a:p>
          <a:p>
            <a:pPr marL="0" indent="0">
              <a:buNone/>
            </a:pPr>
            <a:r>
              <a:rPr lang="en-US" dirty="0">
                <a:hlinkClick r:id="rId3"/>
              </a:rPr>
              <a:t>22EHSBHTRPSRFR: RFR for Behavioral Health Treatment Referral Platform Software</a:t>
            </a:r>
            <a:endParaRPr lang="en-US" dirty="0"/>
          </a:p>
          <a:p>
            <a:pPr marL="0" indent="0">
              <a:buNone/>
            </a:pPr>
            <a:endParaRPr lang="en-US" dirty="0"/>
          </a:p>
          <a:p>
            <a:pPr marL="0" indent="0">
              <a:buNone/>
            </a:pPr>
            <a:r>
              <a:rPr lang="en-US" b="0" dirty="0"/>
              <a:t>The Commonwealth is seeking a vendor to improve operational efficiencies among providers, carriers, and the Commonwealth by automation of the screening and referral process to move patients more quickly through the emergency department (ED) evaluation and referral process for those seeking behavioral health (BH) treatment, reducing the length of stay in EDs</a:t>
            </a:r>
          </a:p>
          <a:p>
            <a:pPr marL="0" indent="0">
              <a:buNone/>
            </a:pPr>
            <a:endParaRPr lang="en-US" b="0" dirty="0"/>
          </a:p>
          <a:p>
            <a:pPr marL="0" indent="0">
              <a:buNone/>
            </a:pPr>
            <a:r>
              <a:rPr lang="en-US" b="0" dirty="0"/>
              <a:t>The platform will enable hospitals, health plans, community-based crisis intervention teams, and state agencies to securely share required information and referral forms, including the transfer of admissions packets between stakeholders.</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20</a:t>
            </a:fld>
            <a:endParaRPr lang="en-US" dirty="0"/>
          </a:p>
        </p:txBody>
      </p:sp>
    </p:spTree>
    <p:extLst>
      <p:ext uri="{BB962C8B-B14F-4D97-AF65-F5344CB8AC3E}">
        <p14:creationId xmlns:p14="http://schemas.microsoft.com/office/powerpoint/2010/main" val="12836832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BH Treatment &amp; Referral Platform-Detail</a:t>
            </a:r>
          </a:p>
          <a:p>
            <a:pPr marL="0" indent="0">
              <a:buNone/>
            </a:pPr>
            <a:r>
              <a:rPr lang="en-US" dirty="0"/>
              <a:t>The proposed </a:t>
            </a:r>
            <a:r>
              <a:rPr lang="en-US" i="1" dirty="0"/>
              <a:t>Behavioral Health Treatment and Referral Platform</a:t>
            </a:r>
            <a:r>
              <a:rPr lang="en-US" dirty="0"/>
              <a:t> will support: </a:t>
            </a:r>
          </a:p>
          <a:p>
            <a:r>
              <a:rPr lang="en-US" b="0" dirty="0"/>
              <a:t>Automation of the ED BH screening, evaluation, and referral process, including EPIA protocols</a:t>
            </a:r>
          </a:p>
          <a:p>
            <a:r>
              <a:rPr lang="en-US" b="0" dirty="0"/>
              <a:t>Enable the electronic transmission of standardized admissions information</a:t>
            </a:r>
          </a:p>
          <a:p>
            <a:r>
              <a:rPr lang="en-US" b="0" dirty="0"/>
              <a:t>Create a real-time, transparent view of patients seeking BH treatment for critical stakeholders (EDs, ESPs and behavioral health crisis intervention system providers, psychiatric units, freestanding psychiatric facilities, insurance carriers and state agencies)</a:t>
            </a:r>
          </a:p>
          <a:p>
            <a:pPr marL="0" indent="0">
              <a:buNone/>
            </a:pPr>
            <a:r>
              <a:rPr lang="en-US" dirty="0"/>
              <a:t>Additionally, it is expected that the procured solution will:</a:t>
            </a:r>
          </a:p>
          <a:p>
            <a:r>
              <a:rPr lang="en-US" b="0" dirty="0"/>
              <a:t>Leverage and build upon existing vendor networks and exchanges</a:t>
            </a:r>
          </a:p>
          <a:p>
            <a:r>
              <a:rPr lang="en-US" b="0" dirty="0"/>
              <a:t>Integrate with the Statewide Event Notification Services (ENS) framework</a:t>
            </a:r>
          </a:p>
          <a:p>
            <a:r>
              <a:rPr lang="en-US" b="0" dirty="0"/>
              <a:t>Allow for future integration with technology partner(s) to enable search and identification of available psychiatric treatment beds (including inpatient and crisis stabilization) for expedited placement. </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21</a:t>
            </a:fld>
            <a:endParaRPr lang="en-US" dirty="0"/>
          </a:p>
        </p:txBody>
      </p:sp>
    </p:spTree>
    <p:extLst>
      <p:ext uri="{BB962C8B-B14F-4D97-AF65-F5344CB8AC3E}">
        <p14:creationId xmlns:p14="http://schemas.microsoft.com/office/powerpoint/2010/main" val="26642853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BH TRP Procurement – Timetable</a:t>
            </a:r>
          </a:p>
          <a:p>
            <a:pPr marL="0" marR="0" algn="l" rtl="0" eaLnBrk="1" fontAlgn="ctr" latinLnBrk="0" hangingPunct="1">
              <a:lnSpc>
                <a:spcPct val="107000"/>
              </a:lnSpc>
              <a:spcBef>
                <a:spcPts val="0"/>
              </a:spcBef>
              <a:spcAft>
                <a:spcPts val="0"/>
              </a:spcAft>
            </a:pPr>
            <a:r>
              <a:rPr lang="en-US" sz="1800" b="0" i="0" u="none" strike="noStrike" kern="1200" dirty="0">
                <a:solidFill>
                  <a:srgbClr val="FFFFFF"/>
                </a:solidFill>
                <a:effectLst/>
                <a:latin typeface="Calibri" panose="020F0502020204030204" pitchFamily="34" charset="0"/>
              </a:rPr>
              <a:t>Event</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FFFFFF"/>
                </a:solidFill>
                <a:effectLst/>
                <a:latin typeface="Calibri" panose="020F0502020204030204" pitchFamily="34" charset="0"/>
              </a:rPr>
              <a:t>Date/Time</a:t>
            </a:r>
            <a:endParaRPr lang="en-US" sz="1800" b="0" i="0" u="none" strike="noStrike" dirty="0">
              <a:effectLst/>
              <a:latin typeface="Arial" panose="020B0604020202020204" pitchFamily="34" charset="0"/>
            </a:endParaRPr>
          </a:p>
          <a:p>
            <a:pPr marL="0" marR="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Solicitation Issued</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5/24/22</a:t>
            </a:r>
            <a:endParaRPr lang="en-US" sz="1800" b="0" i="0" u="none" strike="noStrike" dirty="0">
              <a:effectLst/>
              <a:latin typeface="Arial" panose="020B0604020202020204" pitchFamily="34" charset="0"/>
            </a:endParaRPr>
          </a:p>
          <a:p>
            <a:pPr marL="0" marR="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Questions about Solicitation Due</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6/1/22</a:t>
            </a:r>
            <a:endParaRPr lang="en-US" sz="1800" b="0" i="0" u="none" strike="noStrike" dirty="0">
              <a:effectLst/>
              <a:latin typeface="Arial" panose="020B0604020202020204" pitchFamily="34" charset="0"/>
            </a:endParaRPr>
          </a:p>
          <a:p>
            <a:pPr marL="0" marR="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Answers to questions Posted (estimate)</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6/10/22</a:t>
            </a:r>
            <a:endParaRPr lang="en-US" sz="1800" b="0" i="0" u="none" strike="noStrike" dirty="0">
              <a:effectLst/>
              <a:latin typeface="Arial" panose="020B0604020202020204" pitchFamily="34" charset="0"/>
            </a:endParaRPr>
          </a:p>
          <a:p>
            <a:pPr marL="0" marR="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Proposals Due</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7/1/22 5 p.m.</a:t>
            </a:r>
            <a:endParaRPr lang="en-US" sz="1800" b="0" i="0" u="none" strike="noStrike" dirty="0">
              <a:effectLst/>
              <a:latin typeface="Arial" panose="020B0604020202020204" pitchFamily="34" charset="0"/>
            </a:endParaRPr>
          </a:p>
          <a:p>
            <a:pPr marL="0" marR="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Oral Presentations (TBD/estimate)</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7/25/22</a:t>
            </a:r>
            <a:endParaRPr lang="en-US" sz="1800" b="0" i="0" u="none" strike="noStrike" dirty="0">
              <a:effectLst/>
              <a:latin typeface="Arial" panose="020B0604020202020204" pitchFamily="34" charset="0"/>
            </a:endParaRPr>
          </a:p>
          <a:p>
            <a:pPr marL="0" marR="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Notification of Bidder Selection (estimate)</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8/19/22</a:t>
            </a:r>
            <a:endParaRPr lang="en-US" sz="1800" b="0" i="0" u="none" strike="noStrike" dirty="0">
              <a:effectLst/>
              <a:latin typeface="Arial" panose="020B0604020202020204" pitchFamily="34" charset="0"/>
            </a:endParaRPr>
          </a:p>
          <a:p>
            <a:pPr marL="0" marR="0" algn="l" rtl="0" eaLnBrk="1" fontAlgn="t" latinLnBrk="0" hangingPunct="1">
              <a:lnSpc>
                <a:spcPct val="107000"/>
              </a:lnSpc>
              <a:spcBef>
                <a:spcPts val="0"/>
              </a:spcBef>
              <a:spcAft>
                <a:spcPts val="0"/>
              </a:spcAft>
            </a:pPr>
            <a:r>
              <a:rPr lang="en-US" sz="1800" b="0" i="0" u="none" strike="noStrike" kern="1200" dirty="0">
                <a:solidFill>
                  <a:srgbClr val="000000"/>
                </a:solidFill>
                <a:effectLst/>
                <a:latin typeface="Calibri" panose="020F0502020204030204" pitchFamily="34" charset="0"/>
              </a:rPr>
              <a:t>Contract Executed (estimate)</a:t>
            </a:r>
            <a:r>
              <a:rPr lang="en-US" sz="1800" b="0" i="0" u="none" strike="noStrike" kern="1200" dirty="0">
                <a:solidFill>
                  <a:schemeClr val="tx1"/>
                </a:solidFill>
                <a:effectLst/>
                <a:latin typeface="Arial" panose="020B0604020202020204" pitchFamily="34" charset="0"/>
              </a:rPr>
              <a:t>		</a:t>
            </a:r>
            <a:r>
              <a:rPr lang="en-US" sz="1800" b="0" i="0" u="none" strike="noStrike" kern="1200" dirty="0">
                <a:solidFill>
                  <a:srgbClr val="000000"/>
                </a:solidFill>
                <a:effectLst/>
                <a:latin typeface="Calibri" panose="020F0502020204030204" pitchFamily="34" charset="0"/>
              </a:rPr>
              <a:t>9/15/22</a:t>
            </a:r>
            <a:endParaRPr lang="en-US" sz="1800" b="0" i="0" u="none" strike="noStrike"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22</a:t>
            </a:fld>
            <a:endParaRPr lang="en-US" dirty="0"/>
          </a:p>
        </p:txBody>
      </p:sp>
    </p:spTree>
    <p:extLst>
      <p:ext uri="{BB962C8B-B14F-4D97-AF65-F5344CB8AC3E}">
        <p14:creationId xmlns:p14="http://schemas.microsoft.com/office/powerpoint/2010/main" val="33932806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sz="1200" i="1" dirty="0">
                <a:solidFill>
                  <a:schemeClr val="tx1"/>
                </a:solidFill>
              </a:rPr>
              <a:t>Slide title: </a:t>
            </a:r>
            <a:r>
              <a:rPr lang="en-US" sz="1200" b="1" dirty="0">
                <a:solidFill>
                  <a:schemeClr val="tx1"/>
                </a:solidFill>
              </a:rPr>
              <a:t>Clinical Gateway API Development-Update</a:t>
            </a:r>
          </a:p>
          <a:p>
            <a:r>
              <a:rPr lang="en-US" sz="1200" i="1" dirty="0">
                <a:solidFill>
                  <a:schemeClr val="tx1"/>
                </a:solidFill>
              </a:rPr>
              <a:t>Julie Creamer &amp; Liz Reardon</a:t>
            </a:r>
          </a:p>
          <a:p>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6507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Clinical Gateway API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intent of this project is to develop a </a:t>
            </a:r>
            <a:r>
              <a:rPr lang="en-US" sz="1200" u="sng" dirty="0"/>
              <a:t>foundation</a:t>
            </a:r>
            <a:r>
              <a:rPr lang="en-US" sz="1200" dirty="0"/>
              <a:t> for a common Application Programming Interface (API) and FHIR Integration infrastructure that can be used for multiple public health use cases.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initial scope will focus on building the infrastructure, engaging early adopters and demonstrating use of the API for one or more public health use cases in a production exchange.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24</a:t>
            </a:fld>
            <a:endParaRPr lang="en-US" dirty="0"/>
          </a:p>
        </p:txBody>
      </p:sp>
    </p:spTree>
    <p:extLst>
      <p:ext uri="{BB962C8B-B14F-4D97-AF65-F5344CB8AC3E}">
        <p14:creationId xmlns:p14="http://schemas.microsoft.com/office/powerpoint/2010/main" val="6733999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Clinical Gateway API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Key Objectives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Build an alternative pathway to current public health reporting via Direct Messaging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Add support for multiple channels to send and receive data via RESTful &amp; SOAP Services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Enable real time, synchronous message exchange between providers and public health registries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Implement FHIR integration and authentication protocols to support enhanced security and business functionality</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25</a:t>
            </a:fld>
            <a:endParaRPr lang="en-US" dirty="0"/>
          </a:p>
        </p:txBody>
      </p:sp>
    </p:spTree>
    <p:extLst>
      <p:ext uri="{BB962C8B-B14F-4D97-AF65-F5344CB8AC3E}">
        <p14:creationId xmlns:p14="http://schemas.microsoft.com/office/powerpoint/2010/main" val="5967501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Clinical Gateway API Development</a:t>
            </a:r>
          </a:p>
          <a:p>
            <a:pPr marL="0" indent="0">
              <a:buNone/>
            </a:pPr>
            <a:r>
              <a:rPr lang="en-US" dirty="0"/>
              <a:t>Key Project Updates</a:t>
            </a:r>
          </a:p>
          <a:p>
            <a:r>
              <a:rPr lang="en-US" b="0" dirty="0"/>
              <a:t>Development work for the RESTful APIs for CCG-1 &amp; CCG 2 nodes has been completed</a:t>
            </a:r>
          </a:p>
          <a:p>
            <a:pPr lvl="1"/>
            <a:r>
              <a:rPr lang="en-US" b="0" dirty="0"/>
              <a:t>CCG-1 API completed 1/23/22:  includes Syndromic, Children’s Behavioral Health Initiative (CBHI), and Mass Cancer Registry (MCR)</a:t>
            </a:r>
          </a:p>
          <a:p>
            <a:pPr lvl="1"/>
            <a:r>
              <a:rPr lang="en-US" b="0" dirty="0"/>
              <a:t>CCG-2 API completed 2/20/22: includes Massachusetts Immunization Information System (MIIS), Electronic Lab Reporting (ELR) and Intake, Enrollment, Assessment and Transfer Service System for BSAS (IEATS / OTP)</a:t>
            </a:r>
          </a:p>
          <a:p>
            <a:r>
              <a:rPr lang="en-US" b="0" dirty="0"/>
              <a:t>Development work for OAuth 2.0 completed 5/31/22</a:t>
            </a:r>
          </a:p>
          <a:p>
            <a:pPr lvl="1"/>
            <a:r>
              <a:rPr lang="en-US" b="0" dirty="0"/>
              <a:t>a prerequisite for FHIR standard</a:t>
            </a:r>
          </a:p>
          <a:p>
            <a:r>
              <a:rPr lang="en-US" b="0" dirty="0"/>
              <a:t>Completed development of provider engagement plan including key tasks and timeline</a:t>
            </a:r>
          </a:p>
          <a:p>
            <a:r>
              <a:rPr lang="en-US" b="0" dirty="0"/>
              <a:t>Creation of several provider facing documents including draft API Instructions, Implementation Guide and Test Plan</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26</a:t>
            </a:fld>
            <a:endParaRPr lang="en-US" dirty="0"/>
          </a:p>
        </p:txBody>
      </p:sp>
    </p:spTree>
    <p:extLst>
      <p:ext uri="{BB962C8B-B14F-4D97-AF65-F5344CB8AC3E}">
        <p14:creationId xmlns:p14="http://schemas.microsoft.com/office/powerpoint/2010/main" val="2066648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Slide title: </a:t>
            </a:r>
            <a:r>
              <a:rPr lang="en-US" sz="1200" dirty="0"/>
              <a:t>CCG API &amp; FHIR Development Timeline</a:t>
            </a:r>
          </a:p>
          <a:p>
            <a:r>
              <a:rPr lang="en-US" dirty="0"/>
              <a:t>Fill in </a:t>
            </a:r>
          </a:p>
        </p:txBody>
      </p:sp>
      <p:sp>
        <p:nvSpPr>
          <p:cNvPr id="4" name="Slide Number Placeholder 3"/>
          <p:cNvSpPr>
            <a:spLocks noGrp="1"/>
          </p:cNvSpPr>
          <p:nvPr>
            <p:ph type="sldNum" sz="quarter" idx="5"/>
          </p:nvPr>
        </p:nvSpPr>
        <p:spPr/>
        <p:txBody>
          <a:bodyPr/>
          <a:lstStyle/>
          <a:p>
            <a:fld id="{BDBBA73B-8FFE-4B8C-ABDD-5F5FE68DA5F5}" type="slidenum">
              <a:rPr lang="en-US" smtClean="0"/>
              <a:t>27</a:t>
            </a:fld>
            <a:endParaRPr lang="en-US" dirty="0"/>
          </a:p>
        </p:txBody>
      </p:sp>
    </p:spTree>
    <p:extLst>
      <p:ext uri="{BB962C8B-B14F-4D97-AF65-F5344CB8AC3E}">
        <p14:creationId xmlns:p14="http://schemas.microsoft.com/office/powerpoint/2010/main" val="28157994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Provider Feedback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The HIway team has had conversations with five large hospital systems* and leading EHR vendors regarding the transition to APIs for Syndromic Surveillance reporting</a:t>
            </a:r>
          </a:p>
          <a:p>
            <a:r>
              <a:rPr lang="en-US" b="0" dirty="0"/>
              <a:t>Provider organizations shared different perspectives regarding their readiness and approach in considering APIs</a:t>
            </a:r>
          </a:p>
          <a:p>
            <a:r>
              <a:rPr lang="en-US" b="0" dirty="0"/>
              <a:t>Some groups indicated they are ready to decommission their LAND/Connect devices and move toward newer technology for reporting public health data.</a:t>
            </a:r>
          </a:p>
          <a:p>
            <a:r>
              <a:rPr lang="en-US" b="0" dirty="0"/>
              <a:t>Others indicated less willingness, and are of the “if it isn’t broke don’t fix it…” mindset</a:t>
            </a:r>
          </a:p>
          <a:p>
            <a:r>
              <a:rPr lang="en-US" b="0" dirty="0"/>
              <a:t>Some differences stem from the organization’s resource availability. Those provider organizations with appropriate resources and bandwidth are more willing to invest the time and money to change the current workflow</a:t>
            </a:r>
          </a:p>
          <a:p>
            <a:r>
              <a:rPr lang="en-US" b="0" dirty="0"/>
              <a:t>Epic customers in particular have API implementation experience through Epic’s App Orchard and all have technical support resources through their EHR contracts. </a:t>
            </a:r>
          </a:p>
          <a:p>
            <a:r>
              <a:rPr lang="en-US" b="0" dirty="0"/>
              <a:t>There was overall consensus that a public health client application made available through the Epic App Orchard would be a preferred approach, simplify onboarding and speed-up adoption</a:t>
            </a:r>
          </a:p>
          <a:p>
            <a:endParaRPr lang="en-US" b="0" dirty="0"/>
          </a:p>
          <a:p>
            <a:pPr marL="0" indent="0">
              <a:buNone/>
            </a:pPr>
            <a:r>
              <a:rPr lang="en-US" sz="1050" b="0" dirty="0"/>
              <a:t>* Boston Medical Center, Cambridge Health Alliance, Cape Cod Healthcare, Mass General Brigham, and Tufts Medicine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28</a:t>
            </a:fld>
            <a:endParaRPr lang="en-US" dirty="0"/>
          </a:p>
        </p:txBody>
      </p:sp>
    </p:spTree>
    <p:extLst>
      <p:ext uri="{BB962C8B-B14F-4D97-AF65-F5344CB8AC3E}">
        <p14:creationId xmlns:p14="http://schemas.microsoft.com/office/powerpoint/2010/main" val="798364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Provider Feedback – Considerations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Stakeholder feedback indicates there is little incentive for providers to move in the direction of FHIR using our original RESTful API destination only approach. </a:t>
            </a:r>
            <a:r>
              <a:rPr lang="en-US" u="sng" dirty="0">
                <a:solidFill>
                  <a:schemeClr val="bg1"/>
                </a:solidFill>
              </a:rPr>
              <a:t>The development and resource costs for providers would be too high</a:t>
            </a:r>
          </a:p>
          <a:p>
            <a:r>
              <a:rPr lang="en-US" b="0" dirty="0"/>
              <a:t>Based on this feedback, the Mass HIway is considering the value and need to develop a </a:t>
            </a:r>
            <a:r>
              <a:rPr lang="en-US" b="0" i="1" dirty="0"/>
              <a:t>middleware solution</a:t>
            </a:r>
            <a:r>
              <a:rPr lang="en-US" b="0" dirty="0"/>
              <a:t> to provide integration between the CG APIs and the EHR client applications</a:t>
            </a:r>
          </a:p>
          <a:p>
            <a:pPr marL="0" indent="0">
              <a:buNone/>
            </a:pPr>
            <a:endParaRPr lang="en-US" b="0" dirty="0"/>
          </a:p>
          <a:p>
            <a:r>
              <a:rPr lang="en-US" b="0" dirty="0"/>
              <a:t>Developing this type of solution would lower the bar for what providers need to do to move to an API and could make widespread adoption more likely</a:t>
            </a:r>
          </a:p>
          <a:p>
            <a:pPr marL="0" indent="0">
              <a:buNone/>
            </a:pPr>
            <a:endParaRPr lang="en-US" b="0" dirty="0"/>
          </a:p>
          <a:p>
            <a:r>
              <a:rPr lang="en-US" b="0" dirty="0"/>
              <a:t>It will also better align providers with EOHHS’ direction towards establishing a FHIR foundation for public health and significantly increase the likelihood that provider organizations will move to sending FHIR-based messages</a:t>
            </a:r>
            <a:endParaRPr lang="en-US" sz="105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u="sng"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29</a:t>
            </a:fld>
            <a:endParaRPr lang="en-US" dirty="0"/>
          </a:p>
        </p:txBody>
      </p:sp>
    </p:spTree>
    <p:extLst>
      <p:ext uri="{BB962C8B-B14F-4D97-AF65-F5344CB8AC3E}">
        <p14:creationId xmlns:p14="http://schemas.microsoft.com/office/powerpoint/2010/main" val="339843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sz="1200" b="1" dirty="0">
                <a:solidFill>
                  <a:schemeClr val="tx1"/>
                </a:solidFill>
              </a:rPr>
              <a:t>Slide Title: Welcome</a:t>
            </a:r>
          </a:p>
          <a:p>
            <a:r>
              <a:rPr lang="en-US" sz="1200" i="0" dirty="0">
                <a:solidFill>
                  <a:schemeClr val="tx1"/>
                </a:solidFill>
              </a:rPr>
              <a:t>Undersecretary Lauren Peters</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07156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Current v. Potential API Development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kern="0" dirty="0">
                <a:solidFill>
                  <a:prstClr val="white"/>
                </a:solidFill>
              </a:rPr>
              <a:t>The HIway team is exploring the feasibility of a middleware integration solution for sending and receiving public health data.</a:t>
            </a:r>
            <a:endParaRPr lang="en-US" kern="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RESTful API – </a:t>
            </a:r>
            <a:r>
              <a:rPr lang="en-US" i="1" dirty="0"/>
              <a:t>Current CCG API Development</a:t>
            </a:r>
          </a:p>
          <a:p>
            <a:pPr lvl="0"/>
            <a:r>
              <a:rPr lang="en-US" b="1" u="sng" dirty="0">
                <a:solidFill>
                  <a:prstClr val="black"/>
                </a:solidFill>
              </a:rPr>
              <a:t>Benefits</a:t>
            </a:r>
            <a:r>
              <a:rPr lang="en-US" dirty="0">
                <a:solidFill>
                  <a:prstClr val="black"/>
                </a:solidFill>
              </a:rPr>
              <a:t>: Moves providers away from LAND devices, existing development team has </a:t>
            </a:r>
            <a:r>
              <a:rPr lang="en-US" dirty="0">
                <a:solidFill>
                  <a:schemeClr val="tx1"/>
                </a:solidFill>
              </a:rPr>
              <a:t>completed the development work and is ready </a:t>
            </a:r>
            <a:r>
              <a:rPr lang="en-US" dirty="0">
                <a:solidFill>
                  <a:prstClr val="black"/>
                </a:solidFill>
              </a:rPr>
              <a:t>to implement this approach</a:t>
            </a:r>
            <a:endParaRPr lang="en-US" dirty="0"/>
          </a:p>
          <a:p>
            <a:pPr lvl="0"/>
            <a:r>
              <a:rPr lang="en-US" b="1" u="sng" dirty="0">
                <a:solidFill>
                  <a:prstClr val="black"/>
                </a:solidFill>
              </a:rPr>
              <a:t>Risks</a:t>
            </a:r>
            <a:r>
              <a:rPr lang="en-US" dirty="0">
                <a:solidFill>
                  <a:prstClr val="black"/>
                </a:solidFill>
              </a:rPr>
              <a:t>: Potential for little to no adoption, unlikely to obtain </a:t>
            </a:r>
            <a:r>
              <a:rPr lang="en-US" dirty="0">
                <a:solidFill>
                  <a:schemeClr val="tx1"/>
                </a:solidFill>
              </a:rPr>
              <a:t>FHIR data from providers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Middleware Integration – </a:t>
            </a:r>
            <a:r>
              <a:rPr lang="en-US" i="1" dirty="0"/>
              <a:t>Potential New Development</a:t>
            </a:r>
          </a:p>
          <a:p>
            <a:pPr lvl="0"/>
            <a:r>
              <a:rPr lang="en-US" b="1" u="sng" dirty="0">
                <a:solidFill>
                  <a:prstClr val="black"/>
                </a:solidFill>
              </a:rPr>
              <a:t>Benefits:</a:t>
            </a:r>
            <a:r>
              <a:rPr lang="en-US" dirty="0">
                <a:solidFill>
                  <a:prstClr val="black"/>
                </a:solidFill>
              </a:rPr>
              <a:t> LAND savings; scalable, easier implementation for providers, higher adoption and lower outreach and onboarding costs; providers more likely to send FHIR </a:t>
            </a:r>
            <a:endParaRPr lang="en-US" dirty="0"/>
          </a:p>
          <a:p>
            <a:pPr lvl="0"/>
            <a:r>
              <a:rPr lang="en-US" b="1" u="sng" dirty="0">
                <a:solidFill>
                  <a:prstClr val="black"/>
                </a:solidFill>
              </a:rPr>
              <a:t>Risks</a:t>
            </a:r>
            <a:r>
              <a:rPr lang="en-US" dirty="0">
                <a:solidFill>
                  <a:prstClr val="black"/>
                </a:solidFill>
              </a:rPr>
              <a:t>: Unspecified funding, greater initial investment for team to acquire skills and/or consultant(s), </a:t>
            </a:r>
            <a:r>
              <a:rPr lang="en-US" dirty="0">
                <a:solidFill>
                  <a:schemeClr val="tx1"/>
                </a:solidFill>
              </a:rPr>
              <a:t>very difficult in current market to hire resources with appropriate skill set, unknown </a:t>
            </a:r>
            <a:r>
              <a:rPr lang="en-US" dirty="0">
                <a:solidFill>
                  <a:prstClr val="black"/>
                </a:solidFill>
              </a:rPr>
              <a:t>ongoing support risks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a:p>
            <a:pPr lvl="0"/>
            <a:endParaRPr lang="en-US" strike="sngStrike"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30</a:t>
            </a:fld>
            <a:endParaRPr lang="en-US" dirty="0"/>
          </a:p>
        </p:txBody>
      </p:sp>
    </p:spTree>
    <p:extLst>
      <p:ext uri="{BB962C8B-B14F-4D97-AF65-F5344CB8AC3E}">
        <p14:creationId xmlns:p14="http://schemas.microsoft.com/office/powerpoint/2010/main" val="2584799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1" dirty="0"/>
              <a:t>Slide Title: Next HITC meeting</a:t>
            </a:r>
          </a:p>
          <a:p>
            <a:pPr marL="342265" indent="-342265" algn="ctr">
              <a:spcBef>
                <a:spcPct val="20000"/>
              </a:spcBef>
              <a:defRPr/>
            </a:pPr>
            <a:r>
              <a:rPr lang="en-US" sz="1200" b="1" dirty="0">
                <a:solidFill>
                  <a:prstClr val="black"/>
                </a:solidFill>
                <a:latin typeface="Calibri"/>
              </a:rPr>
              <a:t>Next HITC meeting</a:t>
            </a:r>
            <a:br>
              <a:rPr lang="en-US" sz="1200" b="1" dirty="0">
                <a:solidFill>
                  <a:prstClr val="black"/>
                </a:solidFill>
                <a:latin typeface="Calibri"/>
              </a:rPr>
            </a:br>
            <a:endParaRPr lang="en-US" sz="1200" b="1" dirty="0">
              <a:solidFill>
                <a:prstClr val="black"/>
              </a:solidFill>
              <a:latin typeface="Calibri"/>
              <a:cs typeface="Calibri"/>
            </a:endParaRPr>
          </a:p>
          <a:p>
            <a:pPr marL="342265" indent="-342265" algn="ctr">
              <a:spcBef>
                <a:spcPct val="20000"/>
              </a:spcBef>
              <a:defRPr/>
            </a:pPr>
            <a:r>
              <a:rPr lang="en-US" sz="1200" dirty="0">
                <a:solidFill>
                  <a:prstClr val="black"/>
                </a:solidFill>
                <a:latin typeface="Calibri"/>
              </a:rPr>
              <a:t>November 7, 2022</a:t>
            </a:r>
          </a:p>
          <a:p>
            <a:pPr marL="342265" indent="-342265" algn="ctr">
              <a:spcBef>
                <a:spcPct val="20000"/>
              </a:spcBef>
              <a:defRPr/>
            </a:pPr>
            <a:r>
              <a:rPr lang="en-US" sz="1200" dirty="0">
                <a:solidFill>
                  <a:prstClr val="black"/>
                </a:solidFill>
                <a:latin typeface="Calibri"/>
              </a:rPr>
              <a:t>3:30 – 5 p.m.</a:t>
            </a:r>
            <a:endParaRPr lang="en-US" sz="1200" dirty="0">
              <a:solidFill>
                <a:prstClr val="black"/>
              </a:solidFill>
              <a:latin typeface="Calibri"/>
              <a:cs typeface="Calibri"/>
            </a:endParaRPr>
          </a:p>
          <a:p>
            <a:endParaRPr lang="en-US" b="1" dirty="0"/>
          </a:p>
          <a:p>
            <a:endParaRPr lang="en-US" dirty="0"/>
          </a:p>
          <a:p>
            <a:r>
              <a:rPr lang="en-US" b="0" dirty="0"/>
              <a:t>Next HITC meeting</a:t>
            </a:r>
          </a:p>
          <a:p>
            <a:r>
              <a:rPr lang="en-US" b="0" dirty="0"/>
              <a:t>August 2, 2021 </a:t>
            </a:r>
          </a:p>
          <a:p>
            <a:r>
              <a:rPr lang="en-US" dirty="0"/>
              <a:t>3:30 – 5 p.m.</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31</a:t>
            </a:fld>
            <a:endParaRPr lang="en-US" dirty="0"/>
          </a:p>
        </p:txBody>
      </p:sp>
    </p:spTree>
    <p:extLst>
      <p:ext uri="{BB962C8B-B14F-4D97-AF65-F5344CB8AC3E}">
        <p14:creationId xmlns:p14="http://schemas.microsoft.com/office/powerpoint/2010/main" val="6907934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Slide Title: Appendix A: HIway operations update</a:t>
            </a:r>
            <a:endParaRPr lang="en-US" sz="1200" b="0" i="1"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32</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0985434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lang="en-US" dirty="0"/>
              <a:t>Slide title: </a:t>
            </a:r>
            <a:r>
              <a:rPr lang="en-US" spc="-25" dirty="0"/>
              <a:t>H</a:t>
            </a:r>
            <a:r>
              <a:rPr lang="en-US" spc="-10" dirty="0"/>
              <a:t>I</a:t>
            </a:r>
            <a:r>
              <a:rPr lang="en-US" spc="-55" dirty="0"/>
              <a:t>w</a:t>
            </a:r>
            <a:r>
              <a:rPr lang="en-US" spc="-60" dirty="0"/>
              <a:t>a</a:t>
            </a:r>
            <a:r>
              <a:rPr lang="en-US" spc="-15" dirty="0"/>
              <a:t>y</a:t>
            </a:r>
            <a:r>
              <a:rPr lang="en-US" spc="-5" dirty="0"/>
              <a:t> </a:t>
            </a:r>
            <a:r>
              <a:rPr lang="en-US" spc="-80" dirty="0"/>
              <a:t>p</a:t>
            </a:r>
            <a:r>
              <a:rPr lang="en-US" spc="-15" dirty="0"/>
              <a:t>art</a:t>
            </a:r>
            <a:r>
              <a:rPr lang="en-US" spc="-20" dirty="0"/>
              <a:t>i</a:t>
            </a:r>
            <a:r>
              <a:rPr lang="en-US" spc="-10" dirty="0"/>
              <a:t>c</a:t>
            </a:r>
            <a:r>
              <a:rPr lang="en-US" spc="-20" dirty="0"/>
              <a:t>ip</a:t>
            </a:r>
            <a:r>
              <a:rPr lang="en-US" spc="-35" dirty="0"/>
              <a:t>a</a:t>
            </a:r>
            <a:r>
              <a:rPr lang="en-US" spc="-15" dirty="0"/>
              <a:t>t</a:t>
            </a:r>
            <a:r>
              <a:rPr lang="en-US" spc="-20" dirty="0"/>
              <a:t>i</a:t>
            </a:r>
            <a:r>
              <a:rPr lang="en-US" spc="-15" dirty="0"/>
              <a:t>on</a:t>
            </a:r>
            <a:r>
              <a:rPr lang="en-US" spc="20" dirty="0"/>
              <a:t> </a:t>
            </a:r>
            <a:br>
              <a:rPr lang="en-US" spc="20" dirty="0"/>
            </a:br>
            <a:r>
              <a:rPr lang="en-US" sz="1200" spc="-20" dirty="0"/>
              <a:t>April 21, 2022 – July 20, 2022</a:t>
            </a:r>
          </a:p>
          <a:p>
            <a:r>
              <a:rPr lang="en-US" sz="1200" spc="-20" dirty="0"/>
              <a:t>0ne new connection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0" dirty="0"/>
              <a:t>Community Technology Cooperative / C3</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i="1" dirty="0"/>
              <a:t>Participants that were enrolled and connected in the same period.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Confidential Draft – Policy in Development</a:t>
            </a: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a:p>
            <a:endParaRPr dirty="0"/>
          </a:p>
        </p:txBody>
      </p:sp>
    </p:spTree>
    <p:extLst>
      <p:ext uri="{BB962C8B-B14F-4D97-AF65-F5344CB8AC3E}">
        <p14:creationId xmlns:p14="http://schemas.microsoft.com/office/powerpoint/2010/main" val="28658259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lang="en-US" dirty="0"/>
              <a:t>Slide title: </a:t>
            </a:r>
            <a:r>
              <a:rPr lang="en-US" spc="-25" dirty="0"/>
              <a:t>H</a:t>
            </a:r>
            <a:r>
              <a:rPr lang="en-US" spc="-10" dirty="0"/>
              <a:t>I</a:t>
            </a:r>
            <a:r>
              <a:rPr lang="en-US" spc="-55" dirty="0"/>
              <a:t>w</a:t>
            </a:r>
            <a:r>
              <a:rPr lang="en-US" spc="-60" dirty="0"/>
              <a:t>a</a:t>
            </a:r>
            <a:r>
              <a:rPr lang="en-US" spc="-15" dirty="0"/>
              <a:t>y</a:t>
            </a:r>
            <a:r>
              <a:rPr lang="en-US" spc="-5" dirty="0"/>
              <a:t> </a:t>
            </a:r>
            <a:r>
              <a:rPr lang="en-US" spc="-80" dirty="0"/>
              <a:t>p</a:t>
            </a:r>
            <a:r>
              <a:rPr lang="en-US" spc="-15" dirty="0"/>
              <a:t>art</a:t>
            </a:r>
            <a:r>
              <a:rPr lang="en-US" spc="-20" dirty="0"/>
              <a:t>i</a:t>
            </a:r>
            <a:r>
              <a:rPr lang="en-US" spc="-10" dirty="0"/>
              <a:t>c</a:t>
            </a:r>
            <a:r>
              <a:rPr lang="en-US" spc="-20" dirty="0"/>
              <a:t>ip</a:t>
            </a:r>
            <a:r>
              <a:rPr lang="en-US" spc="-35" dirty="0"/>
              <a:t>a</a:t>
            </a:r>
            <a:r>
              <a:rPr lang="en-US" spc="-15" dirty="0"/>
              <a:t>t</a:t>
            </a:r>
            <a:r>
              <a:rPr lang="en-US" spc="-20" dirty="0"/>
              <a:t>i</a:t>
            </a:r>
            <a:r>
              <a:rPr lang="en-US" spc="-15" dirty="0"/>
              <a:t>on</a:t>
            </a:r>
            <a:r>
              <a:rPr lang="en-US" spc="20" dirty="0"/>
              <a:t> </a:t>
            </a:r>
            <a:br>
              <a:rPr lang="en-US" spc="20" dirty="0"/>
            </a:br>
            <a:r>
              <a:rPr lang="en-US" sz="1200" spc="-20" dirty="0"/>
              <a:t>April 21, 2022 – July 20, 2022</a:t>
            </a:r>
          </a:p>
          <a:p>
            <a:r>
              <a:rPr lang="en-US" sz="1200" spc="-20" dirty="0"/>
              <a:t>2 new participation agreements</a:t>
            </a:r>
          </a:p>
          <a:p>
            <a:pPr marL="285750" indent="-285750">
              <a:buClr>
                <a:schemeClr val="bg1">
                  <a:lumMod val="75000"/>
                </a:schemeClr>
              </a:buClr>
              <a:buSzPct val="75000"/>
              <a:buFont typeface="Wingdings" panose="05000000000000000000" pitchFamily="2" charset="2"/>
              <a:buChar char="Ø"/>
            </a:pPr>
            <a:r>
              <a:rPr lang="en-US" sz="1200" baseline="0" dirty="0"/>
              <a:t>Dr. Bolívar A. </a:t>
            </a:r>
            <a:r>
              <a:rPr lang="en-US" sz="1200" baseline="0" dirty="0" err="1"/>
              <a:t>Villacís-Bermeo</a:t>
            </a:r>
            <a:endParaRPr lang="en-US" sz="1200" baseline="0" dirty="0"/>
          </a:p>
          <a:p>
            <a:pPr marL="285750" indent="-285750">
              <a:buClr>
                <a:schemeClr val="bg1">
                  <a:lumMod val="75000"/>
                </a:schemeClr>
              </a:buClr>
              <a:buSzPct val="75000"/>
              <a:buFont typeface="Wingdings" panose="05000000000000000000" pitchFamily="2" charset="2"/>
              <a:buChar char="Ø"/>
            </a:pPr>
            <a:r>
              <a:rPr lang="en-US" sz="1200" baseline="0" dirty="0" err="1"/>
              <a:t>Senscio</a:t>
            </a:r>
            <a:r>
              <a:rPr lang="en-US" sz="1200" baseline="0" dirty="0"/>
              <a:t> Systems</a:t>
            </a:r>
          </a:p>
          <a:p>
            <a:pPr marL="285750" marR="0" lvl="0" indent="-285750" algn="l" defTabSz="914400"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200" dirty="0"/>
              <a:t>Confidential Draft – Policy in Development</a:t>
            </a:r>
          </a:p>
          <a:p>
            <a:pPr marL="285750" indent="-285750">
              <a:buClr>
                <a:schemeClr val="bg1">
                  <a:lumMod val="75000"/>
                </a:schemeClr>
              </a:buClr>
              <a:buSzPct val="75000"/>
              <a:buFont typeface="Wingdings" panose="05000000000000000000" pitchFamily="2" charset="2"/>
              <a:buChar char="Ø"/>
            </a:pPr>
            <a:endParaRPr lang="en-US" sz="1200" baseline="0" dirty="0"/>
          </a:p>
          <a:p>
            <a:endParaRPr dirty="0"/>
          </a:p>
        </p:txBody>
      </p:sp>
    </p:spTree>
    <p:extLst>
      <p:ext uri="{BB962C8B-B14F-4D97-AF65-F5344CB8AC3E}">
        <p14:creationId xmlns:p14="http://schemas.microsoft.com/office/powerpoint/2010/main" val="15050249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92500"/>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Slide title: HIway transactions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solidFill>
                  <a:schemeClr val="tx1"/>
                </a:solidFill>
                <a:latin typeface="+mj-lt"/>
              </a:rPr>
              <a:t>HIway transaction volume update</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The Mass HIway processed 36.9 million production transactions during the July 2022 reporting period (6/21/21 through 7/20/22) with consistent volume attributed to the COVID-19 queries to the MIIS. From Aug 2021 through Jul 2022, the average increased to 35.6 million production transactions per month for a total of 427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In July, Public Health Reporting accounted for 36.4 million transactions, or 99% of total production volume. This included 12.2 million Syndromic Surveillance transactions and 24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Provider-to-provider transactions average over </a:t>
            </a:r>
            <a:r>
              <a:rPr lang="en-US" sz="1600" b="0" baseline="0" dirty="0">
                <a:solidFill>
                  <a:schemeClr val="tx1"/>
                </a:solidFill>
              </a:rPr>
              <a:t>376,000</a:t>
            </a:r>
            <a:r>
              <a:rPr lang="en-US" sz="1600" b="0" baseline="0" dirty="0"/>
              <a:t> per month for the past year, and support a number of use cases. </a:t>
            </a:r>
            <a:r>
              <a:rPr lang="en-US" sz="1600" b="0" baseline="0" dirty="0">
                <a:solidFill>
                  <a:schemeClr val="tx1"/>
                </a:solidFill>
              </a:rPr>
              <a:t>For July, the total was 365,736</a:t>
            </a:r>
            <a:r>
              <a:rPr lang="en-US" sz="1600" b="0" baseline="0" dirty="0"/>
              <a:t>.</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Quality Reporting volume has normalized over the last year and is currently averaging around 166,000 transactions per month for the past 12 months. </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aseline="0" dirty="0"/>
              <a:t>The Mass HIway team continuously monitors transaction levels, both to support operations and to identify data that provide additional insight into HIway trends and progress.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Confidential Draft – Policy in Development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solidFill>
                <a:schemeClr val="tx1"/>
              </a:solidFill>
              <a:latin typeface="+mj-lt"/>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HIway transaction volume update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The Mass HIway processed a record 25.1 million production transactions during the April 2021 reporting period (March 21 through April 20) with the significant increase due to the COVID-19 queries to the MIIS. From May 2020 through April 2021, the average was 15.1 million production transactions per month for a total of 181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In April, Public Health Reporting accounted for 24.6 million transactions, or 98% of total production volume. This included 8.5 million Syndromic Surveillance transactions and 16.1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Provider-to-provider transactions now average over 250,000 per month for the past year, with new use cases added regularly. For April, the total was 290,608.</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aseline="0" dirty="0"/>
              <a:t>The Mass HIway team continuously monitors transaction levels, both to support operations and to identify data that provide additional insight into HIway trends </a:t>
            </a:r>
            <a:br>
              <a:rPr lang="en-US" baseline="0" dirty="0"/>
            </a:br>
            <a:r>
              <a:rPr lang="en-US" baseline="0" dirty="0"/>
              <a:t>and progress.</a:t>
            </a:r>
          </a:p>
        </p:txBody>
      </p:sp>
    </p:spTree>
    <p:extLst>
      <p:ext uri="{BB962C8B-B14F-4D97-AF65-F5344CB8AC3E}">
        <p14:creationId xmlns:p14="http://schemas.microsoft.com/office/powerpoint/2010/main" val="13690560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fontAlgn="base" hangingPunct="0">
              <a:spcBef>
                <a:spcPct val="20000"/>
              </a:spcBef>
              <a:spcAft>
                <a:spcPct val="0"/>
              </a:spcAft>
              <a:tabLst>
                <a:tab pos="915988" algn="l"/>
              </a:tabLst>
            </a:pPr>
            <a:r>
              <a:rPr lang="en-US" dirty="0"/>
              <a:t>Slide title: Mass HIway Incident Summary Dashboard</a:t>
            </a:r>
          </a:p>
          <a:p>
            <a:pPr eaLnBrk="0" fontAlgn="base" hangingPunct="0">
              <a:spcBef>
                <a:spcPct val="20000"/>
              </a:spcBef>
              <a:spcAft>
                <a:spcPct val="0"/>
              </a:spcAft>
              <a:tabLst>
                <a:tab pos="915988" algn="l"/>
              </a:tabLst>
            </a:pPr>
            <a:r>
              <a:rPr lang="en-US" dirty="0"/>
              <a:t>July 2022</a:t>
            </a:r>
          </a:p>
          <a:p>
            <a:r>
              <a:rPr lang="en-US" dirty="0"/>
              <a:t>Explain***</a:t>
            </a:r>
          </a:p>
        </p:txBody>
      </p:sp>
      <p:sp>
        <p:nvSpPr>
          <p:cNvPr id="4" name="Slide Number Placeholder 3"/>
          <p:cNvSpPr>
            <a:spLocks noGrp="1"/>
          </p:cNvSpPr>
          <p:nvPr>
            <p:ph type="sldNum" sz="quarter" idx="5"/>
          </p:nvPr>
        </p:nvSpPr>
        <p:spPr/>
        <p:txBody>
          <a:bodyPr/>
          <a:lstStyle/>
          <a:p>
            <a:fld id="{BDBBA73B-8FFE-4B8C-ABDD-5F5FE68DA5F5}" type="slidenum">
              <a:rPr lang="en-US" smtClean="0"/>
              <a:t>36</a:t>
            </a:fld>
            <a:endParaRPr lang="en-US" dirty="0"/>
          </a:p>
        </p:txBody>
      </p:sp>
    </p:spTree>
    <p:extLst>
      <p:ext uri="{BB962C8B-B14F-4D97-AF65-F5344CB8AC3E}">
        <p14:creationId xmlns:p14="http://schemas.microsoft.com/office/powerpoint/2010/main" val="16753715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HIway Availability Trends – July 2022</a:t>
            </a:r>
          </a:p>
          <a:p>
            <a:r>
              <a:rPr lang="en-US" sz="1400" b="1" u="sng" dirty="0">
                <a:latin typeface="+mj-lt"/>
              </a:rPr>
              <a:t>Metric Targets:</a:t>
            </a:r>
          </a:p>
          <a:p>
            <a:endParaRPr lang="en-US" sz="700" dirty="0">
              <a:latin typeface="+mj-lt"/>
            </a:endParaRPr>
          </a:p>
          <a:p>
            <a:pPr marL="171450" indent="-171450">
              <a:buFont typeface="Arial" panose="020B0604020202020204" pitchFamily="34" charset="0"/>
              <a:buChar char="•"/>
            </a:pPr>
            <a:r>
              <a:rPr lang="en-US" sz="1200" dirty="0">
                <a:latin typeface="+mj-lt"/>
              </a:rPr>
              <a:t>“Total Monthly Availability” – no lower than 99.9% (downtime no more than ~44 minutes/month)</a:t>
            </a:r>
          </a:p>
          <a:p>
            <a:r>
              <a:rPr lang="en-US" dirty="0"/>
              <a:t>100% availability from Aug 2021 through July 2022</a:t>
            </a:r>
          </a:p>
        </p:txBody>
      </p:sp>
      <p:sp>
        <p:nvSpPr>
          <p:cNvPr id="4" name="Slide Number Placeholder 3"/>
          <p:cNvSpPr>
            <a:spLocks noGrp="1"/>
          </p:cNvSpPr>
          <p:nvPr>
            <p:ph type="sldNum" sz="quarter" idx="5"/>
          </p:nvPr>
        </p:nvSpPr>
        <p:spPr/>
        <p:txBody>
          <a:bodyPr/>
          <a:lstStyle/>
          <a:p>
            <a:fld id="{BDBBA73B-8FFE-4B8C-ABDD-5F5FE68DA5F5}" type="slidenum">
              <a:rPr lang="en-US" smtClean="0"/>
              <a:t>37</a:t>
            </a:fld>
            <a:endParaRPr lang="en-US" dirty="0"/>
          </a:p>
        </p:txBody>
      </p:sp>
    </p:spTree>
    <p:extLst>
      <p:ext uri="{BB962C8B-B14F-4D97-AF65-F5344CB8AC3E}">
        <p14:creationId xmlns:p14="http://schemas.microsoft.com/office/powerpoint/2010/main" val="30605061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b="1" dirty="0"/>
              <a:t>Slide Title: </a:t>
            </a:r>
            <a:r>
              <a:rPr lang="en-US" dirty="0"/>
              <a:t>Thank you!</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38</a:t>
            </a:fld>
            <a:endParaRPr lang="en-US" dirty="0"/>
          </a:p>
        </p:txBody>
      </p:sp>
    </p:spTree>
    <p:extLst>
      <p:ext uri="{BB962C8B-B14F-4D97-AF65-F5344CB8AC3E}">
        <p14:creationId xmlns:p14="http://schemas.microsoft.com/office/powerpoint/2010/main" val="3734028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0" indent="0">
              <a:buNone/>
            </a:pPr>
            <a:r>
              <a:rPr lang="en-US" sz="1200" b="1" dirty="0"/>
              <a:t>Slide Title: Vote: Approve minutes</a:t>
            </a:r>
          </a:p>
          <a:p>
            <a:pPr marL="0" indent="0">
              <a:buNone/>
            </a:pPr>
            <a:endParaRPr lang="en-US" sz="1200" dirty="0"/>
          </a:p>
          <a:p>
            <a:pPr marL="0" indent="0">
              <a:buNone/>
            </a:pPr>
            <a:r>
              <a:rPr lang="en-US" sz="1200" dirty="0"/>
              <a:t>MOTION : </a:t>
            </a:r>
            <a:r>
              <a:rPr lang="en-US" sz="1200" b="0" dirty="0"/>
              <a:t>That the Health Information Technology Council hereby approves the minutes of the council meeting held on May 2, 2022 as presented/amended</a:t>
            </a:r>
          </a:p>
          <a:p>
            <a:pPr marL="0" indent="0">
              <a:buNone/>
            </a:pPr>
            <a:endParaRPr lang="en-US" sz="1200" b="1" dirty="0"/>
          </a:p>
          <a:p>
            <a:pPr marL="0" indent="0">
              <a:buNone/>
            </a:pPr>
            <a:endParaRPr lang="en-US" sz="1200" dirty="0"/>
          </a:p>
        </p:txBody>
      </p:sp>
      <p:sp>
        <p:nvSpPr>
          <p:cNvPr id="4" name="Slide Number Placeholder 3"/>
          <p:cNvSpPr>
            <a:spLocks noGrp="1"/>
          </p:cNvSpPr>
          <p:nvPr>
            <p:ph type="sldNum" sz="quarter" idx="5"/>
          </p:nvPr>
        </p:nvSpPr>
        <p:spPr/>
        <p:txBody>
          <a:bodyPr/>
          <a:lstStyle/>
          <a:p>
            <a:fld id="{BDBBA73B-8FFE-4B8C-ABDD-5F5FE68DA5F5}" type="slidenum">
              <a:rPr lang="en-US" smtClean="0"/>
              <a:t>4</a:t>
            </a:fld>
            <a:endParaRPr lang="en-US" dirty="0"/>
          </a:p>
        </p:txBody>
      </p:sp>
    </p:spTree>
    <p:extLst>
      <p:ext uri="{BB962C8B-B14F-4D97-AF65-F5344CB8AC3E}">
        <p14:creationId xmlns:p14="http://schemas.microsoft.com/office/powerpoint/2010/main" val="3847276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sz="1200" b="1" i="1" dirty="0">
                <a:solidFill>
                  <a:schemeClr val="tx1"/>
                </a:solidFill>
              </a:rPr>
              <a:t>Slide title: </a:t>
            </a:r>
            <a:r>
              <a:rPr lang="en-US" sz="1200" i="1" dirty="0">
                <a:solidFill>
                  <a:schemeClr val="tx1"/>
                </a:solidFill>
              </a:rPr>
              <a:t>Attestation Update</a:t>
            </a:r>
          </a:p>
          <a:p>
            <a:r>
              <a:rPr lang="en-US" sz="1200" i="1" dirty="0">
                <a:solidFill>
                  <a:schemeClr val="tx1"/>
                </a:solidFill>
              </a:rPr>
              <a:t>Julie Creamer</a:t>
            </a:r>
            <a:br>
              <a:rPr lang="en-US" sz="1200" i="1" dirty="0">
                <a:solidFill>
                  <a:schemeClr val="tx1"/>
                </a:solidFill>
              </a:rPr>
            </a:br>
            <a:endParaRPr lang="en-US" sz="1200" i="1" dirty="0">
              <a:solidFill>
                <a:schemeClr val="tx1"/>
              </a:solidFill>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33614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t>Slide title: HIway attestation: HIway connection requirement overview</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 HIway connection requirement requires providers to engage in health information exchange via the Mass HIway* as set forth in M.G.L. Chapter 118I, Section 7, and as detailed in the Mass HIway Regulations (101 CMR 20.00). Providers were required to attest.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kern="1200" dirty="0">
                <a:solidFill>
                  <a:srgbClr val="FFFFFF"/>
                </a:solidFill>
                <a:effectLst/>
                <a:latin typeface="Calibri" panose="020F0502020204030204" pitchFamily="34" charset="0"/>
              </a:rPr>
              <a:t>Provider organization</a:t>
            </a:r>
            <a:r>
              <a:rPr lang="en-US" sz="1800" b="0" i="0" u="none" strike="noStrike" kern="1200" baseline="0" dirty="0">
                <a:solidFill>
                  <a:schemeClr val="tx1"/>
                </a:solidFill>
                <a:effectLst/>
                <a:latin typeface="Arial" panose="020B0604020202020204" pitchFamily="34" charset="0"/>
              </a:rPr>
              <a:t>			</a:t>
            </a:r>
            <a:r>
              <a:rPr lang="en-US" sz="1800" b="1" i="0" u="none" strike="noStrike" kern="1200" baseline="0" dirty="0">
                <a:solidFill>
                  <a:srgbClr val="FFFFFF"/>
                </a:solidFill>
                <a:effectLst/>
                <a:latin typeface="Calibri" panose="020F0502020204030204" pitchFamily="34" charset="0"/>
              </a:rPr>
              <a:t>First year </a:t>
            </a:r>
            <a:r>
              <a:rPr lang="en-US" sz="1800" b="1" i="0" u="none" strike="noStrike" kern="1200" dirty="0">
                <a:solidFill>
                  <a:srgbClr val="FFFFFF"/>
                </a:solidFill>
                <a:effectLst/>
                <a:latin typeface="Calibri" panose="020F0502020204030204" pitchFamily="34" charset="0"/>
              </a:rPr>
              <a:t>requirement applied</a:t>
            </a:r>
            <a:endParaRPr lang="en-US" sz="1800" b="0" i="0" u="none" strike="noStrike" dirty="0">
              <a:effectLst/>
              <a:latin typeface="Arial" panose="020B0604020202020204" pitchFamily="34" charset="0"/>
            </a:endParaRPr>
          </a:p>
          <a:p>
            <a:pPr marL="0" algn="l" rtl="0" eaLnBrk="1" fontAlgn="ctr"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Acute</a:t>
            </a:r>
            <a:r>
              <a:rPr lang="en-US" sz="1800" b="0" i="0" u="none" strike="noStrike" kern="1200" baseline="0" dirty="0">
                <a:solidFill>
                  <a:srgbClr val="000000"/>
                </a:solidFill>
                <a:effectLst/>
                <a:latin typeface="Calibri" panose="020F0502020204030204" pitchFamily="34" charset="0"/>
              </a:rPr>
              <a:t> care hospitals</a:t>
            </a:r>
            <a:endParaRPr lang="en-US" sz="1800" b="0" i="0" u="none" strike="noStrike" dirty="0">
              <a:effectLst/>
              <a:latin typeface="Arial" panose="020B0604020202020204" pitchFamily="34" charset="0"/>
            </a:endParaRPr>
          </a:p>
          <a:p>
            <a:pPr marL="0" algn="ctr" rtl="0" eaLnBrk="1" fontAlgn="ctr" latinLnBrk="0" hangingPunct="1">
              <a:spcBef>
                <a:spcPts val="0"/>
              </a:spcBef>
              <a:spcAft>
                <a:spcPts val="0"/>
              </a:spcAft>
            </a:pPr>
            <a:r>
              <a:rPr lang="en-US" sz="1800" b="1" i="0" u="none" strike="noStrike" kern="1200" dirty="0">
                <a:solidFill>
                  <a:srgbClr val="000000"/>
                </a:solidFill>
                <a:effectLst/>
                <a:latin typeface="Calibri" panose="020F0502020204030204" pitchFamily="34" charset="0"/>
              </a:rPr>
              <a:t>2017</a:t>
            </a:r>
            <a:endParaRPr lang="en-US" sz="1800" b="0" i="0" u="none" strike="noStrike" dirty="0">
              <a:effectLst/>
              <a:latin typeface="Arial" panose="020B0604020202020204" pitchFamily="34" charset="0"/>
            </a:endParaRPr>
          </a:p>
          <a:p>
            <a:pPr marL="0" algn="l" rtl="0" eaLnBrk="1" fontAlgn="ctr"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Large and medium medical ambulatory practices</a:t>
            </a:r>
            <a:endParaRPr lang="en-US" sz="1800" b="0" i="0" u="none" strike="noStrike" dirty="0">
              <a:effectLst/>
              <a:latin typeface="Arial" panose="020B0604020202020204" pitchFamily="34" charset="0"/>
            </a:endParaRPr>
          </a:p>
          <a:p>
            <a:pPr marL="0" algn="ctr" rtl="0" eaLnBrk="1" fontAlgn="ctr" latinLnBrk="0" hangingPunct="1">
              <a:spcBef>
                <a:spcPts val="0"/>
              </a:spcBef>
              <a:spcAft>
                <a:spcPts val="0"/>
              </a:spcAft>
            </a:pPr>
            <a:r>
              <a:rPr lang="en-US" sz="1800" b="1" i="0" u="none" strike="noStrike" kern="1200" dirty="0">
                <a:solidFill>
                  <a:srgbClr val="000000"/>
                </a:solidFill>
                <a:effectLst/>
                <a:latin typeface="Calibri" panose="020F0502020204030204" pitchFamily="34" charset="0"/>
              </a:rPr>
              <a:t>2018</a:t>
            </a:r>
            <a:endParaRPr lang="en-US" sz="1800" b="0" i="0" u="none" strike="noStrike" dirty="0">
              <a:effectLst/>
              <a:latin typeface="Arial" panose="020B0604020202020204" pitchFamily="34" charset="0"/>
            </a:endParaRPr>
          </a:p>
          <a:p>
            <a:pPr marL="0" algn="l" rtl="0" eaLnBrk="1" fontAlgn="ctr"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Large community health centers</a:t>
            </a:r>
            <a:endParaRPr lang="en-US" sz="1800" b="0" i="0" u="none" strike="noStrike" dirty="0">
              <a:effectLst/>
              <a:latin typeface="Arial" panose="020B0604020202020204" pitchFamily="34" charset="0"/>
            </a:endParaRPr>
          </a:p>
          <a:p>
            <a:pPr marL="0" algn="l" rtl="0" eaLnBrk="1" fontAlgn="ctr"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Small community health centers</a:t>
            </a:r>
            <a:endParaRPr lang="en-US" sz="1800" b="0" i="0" u="none" strike="noStrike" dirty="0">
              <a:effectLst/>
              <a:latin typeface="Arial" panose="020B0604020202020204" pitchFamily="34" charset="0"/>
            </a:endParaRPr>
          </a:p>
          <a:p>
            <a:pPr marL="0" algn="ctr" rtl="0" eaLnBrk="1" fontAlgn="ctr" latinLnBrk="0" hangingPunct="1">
              <a:spcBef>
                <a:spcPts val="0"/>
              </a:spcBef>
              <a:spcAft>
                <a:spcPts val="0"/>
              </a:spcAft>
            </a:pPr>
            <a:r>
              <a:rPr lang="en-US" sz="1800" b="1" i="0" u="none" strike="noStrike" kern="1200" dirty="0">
                <a:solidFill>
                  <a:srgbClr val="000000"/>
                </a:solidFill>
                <a:effectLst/>
                <a:latin typeface="Calibri" panose="020F0502020204030204" pitchFamily="34" charset="0"/>
              </a:rPr>
              <a:t>2019</a:t>
            </a:r>
            <a:endParaRPr lang="en-US" sz="1800" b="0" i="0" u="none" strike="noStrike" dirty="0">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6</a:t>
            </a:fld>
            <a:endParaRPr lang="en-US" dirty="0"/>
          </a:p>
        </p:txBody>
      </p:sp>
    </p:spTree>
    <p:extLst>
      <p:ext uri="{BB962C8B-B14F-4D97-AF65-F5344CB8AC3E}">
        <p14:creationId xmlns:p14="http://schemas.microsoft.com/office/powerpoint/2010/main" val="3761262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sz="1200" dirty="0"/>
              <a:t>slide title: HIway Attestation: Statistics for 2021 Reporting Year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kern="0" dirty="0">
                <a:solidFill>
                  <a:schemeClr val="bg1"/>
                </a:solidFill>
              </a:rPr>
              <a:t>Although attestation submissions got off to a slow start, we saw an influx of submissions towards the end of 2021. Attestation submissions received in the 2021 reporting year surpassed submissions in previous years.  </a:t>
            </a:r>
          </a:p>
          <a:p>
            <a:r>
              <a:rPr lang="en-US" sz="1200" b="1" dirty="0"/>
              <a:t>Final Count for 2021:</a:t>
            </a:r>
            <a:endParaRPr lang="en-US" sz="1200" b="1" dirty="0">
              <a:cs typeface="Calibri"/>
            </a:endParaRPr>
          </a:p>
          <a:p>
            <a:r>
              <a:rPr lang="en-US" sz="1200" dirty="0"/>
              <a:t>Total forms submitted: 193</a:t>
            </a:r>
            <a:endParaRPr lang="en-US" sz="1200" dirty="0">
              <a:cs typeface="Calibri"/>
            </a:endParaRPr>
          </a:p>
          <a:p>
            <a:r>
              <a:rPr lang="en-US" sz="1200" dirty="0"/>
              <a:t>Year 3/4 forms: 104</a:t>
            </a:r>
            <a:endParaRPr lang="en-US" sz="1200" dirty="0">
              <a:cs typeface="Calibri"/>
            </a:endParaRPr>
          </a:p>
          <a:p>
            <a:r>
              <a:rPr lang="en-US" sz="1200" dirty="0"/>
              <a:t>Year 5 forms: 53</a:t>
            </a:r>
            <a:endParaRPr lang="en-US" sz="1200" dirty="0">
              <a:cs typeface="Calibri"/>
            </a:endParaRPr>
          </a:p>
          <a:p>
            <a:r>
              <a:rPr lang="en-US" sz="1200" dirty="0"/>
              <a:t>Exception forms: 36</a:t>
            </a:r>
          </a:p>
          <a:p>
            <a:r>
              <a:rPr lang="en-US" b="1" u="sng" dirty="0">
                <a:cs typeface="Calibri"/>
              </a:rPr>
              <a:t>Breakdown by Organization Type</a:t>
            </a:r>
          </a:p>
          <a:p>
            <a:endParaRPr lang="en-US" sz="600" b="1" u="sng" dirty="0"/>
          </a:p>
          <a:p>
            <a:r>
              <a:rPr lang="en-US" sz="1200" b="1" dirty="0"/>
              <a:t>Acute Care Hospitals </a:t>
            </a:r>
            <a:r>
              <a:rPr lang="en-US" sz="1200" dirty="0"/>
              <a:t>(n=67)</a:t>
            </a:r>
            <a:endParaRPr lang="en-US" sz="1200" dirty="0">
              <a:cs typeface="Calibri"/>
            </a:endParaRPr>
          </a:p>
          <a:p>
            <a:pPr marL="285750" indent="-285750">
              <a:buFont typeface="Arial"/>
              <a:buChar char="•"/>
            </a:pPr>
            <a:r>
              <a:rPr lang="en-US" sz="1200" dirty="0"/>
              <a:t>53 attestations submitted </a:t>
            </a:r>
            <a:endParaRPr lang="en-US" sz="1200" dirty="0">
              <a:cs typeface="Calibri"/>
            </a:endParaRPr>
          </a:p>
          <a:p>
            <a:pPr marL="285750" indent="-285750">
              <a:buFont typeface="Arial"/>
              <a:buChar char="•"/>
            </a:pPr>
            <a:r>
              <a:rPr lang="en-US" sz="1200" dirty="0"/>
              <a:t>14 exception forms submitted</a:t>
            </a:r>
            <a:endParaRPr lang="en-US" sz="1200" dirty="0">
              <a:cs typeface="Calibri"/>
            </a:endParaRPr>
          </a:p>
          <a:p>
            <a:pPr marL="285750" indent="-285750">
              <a:buFont typeface="Arial"/>
              <a:buChar char="•"/>
            </a:pPr>
            <a:r>
              <a:rPr lang="en-US" sz="1200" dirty="0"/>
              <a:t>Submitted: 100%</a:t>
            </a:r>
            <a:endParaRPr lang="en-US" sz="1200" dirty="0">
              <a:cs typeface="Calibri"/>
            </a:endParaRPr>
          </a:p>
          <a:p>
            <a:endParaRPr lang="en-US" sz="800" dirty="0">
              <a:cs typeface="Calibri"/>
            </a:endParaRPr>
          </a:p>
          <a:p>
            <a:r>
              <a:rPr lang="en-US" sz="1200" b="1" dirty="0"/>
              <a:t>Community Health Centers </a:t>
            </a:r>
            <a:r>
              <a:rPr lang="en-US" sz="1200" dirty="0"/>
              <a:t>(n=41)</a:t>
            </a:r>
            <a:endParaRPr lang="en-US" sz="1200" dirty="0">
              <a:cs typeface="Calibri"/>
            </a:endParaRPr>
          </a:p>
          <a:p>
            <a:pPr marL="285750" indent="-285750">
              <a:buFont typeface="Arial"/>
              <a:buChar char="•"/>
            </a:pPr>
            <a:r>
              <a:rPr lang="en-US" sz="1200" dirty="0"/>
              <a:t>26 attestations submitted </a:t>
            </a:r>
            <a:endParaRPr lang="en-US" sz="1200" dirty="0">
              <a:cs typeface="Calibri"/>
            </a:endParaRPr>
          </a:p>
          <a:p>
            <a:pPr marL="285750" indent="-285750">
              <a:buFont typeface="Arial"/>
              <a:buChar char="•"/>
            </a:pPr>
            <a:r>
              <a:rPr lang="en-US" sz="1200" dirty="0"/>
              <a:t>10 exception forms submitted</a:t>
            </a:r>
            <a:endParaRPr lang="en-US" sz="1200" dirty="0">
              <a:cs typeface="Calibri"/>
            </a:endParaRPr>
          </a:p>
          <a:p>
            <a:pPr marL="285750" indent="-285750">
              <a:buFont typeface="Arial"/>
              <a:buChar char="•"/>
            </a:pPr>
            <a:r>
              <a:rPr lang="en-US" sz="1200" dirty="0"/>
              <a:t>Submitted: 88%</a:t>
            </a:r>
            <a:endParaRPr lang="en-US" sz="1200" dirty="0">
              <a:cs typeface="Calibri"/>
            </a:endParaRPr>
          </a:p>
          <a:p>
            <a:endParaRPr lang="en-US" sz="800" dirty="0">
              <a:cs typeface="Calibri"/>
            </a:endParaRPr>
          </a:p>
          <a:p>
            <a:r>
              <a:rPr lang="en-US" sz="1200" b="1" dirty="0"/>
              <a:t>Medium/Large Medical </a:t>
            </a:r>
            <a:endParaRPr lang="en-US" sz="1200" b="1" dirty="0">
              <a:cs typeface="Calibri"/>
            </a:endParaRPr>
          </a:p>
          <a:p>
            <a:r>
              <a:rPr lang="en-US" sz="1200" b="1" dirty="0"/>
              <a:t>Ambulatory Practices</a:t>
            </a:r>
            <a:r>
              <a:rPr lang="en-US" sz="1200" dirty="0"/>
              <a:t> (n=442)</a:t>
            </a:r>
            <a:endParaRPr lang="en-US" sz="1200" dirty="0">
              <a:cs typeface="Calibri"/>
            </a:endParaRPr>
          </a:p>
          <a:p>
            <a:pPr marL="285750" indent="-285750">
              <a:buFont typeface="Arial"/>
              <a:buChar char="•"/>
            </a:pPr>
            <a:r>
              <a:rPr lang="en-US" sz="1200" dirty="0"/>
              <a:t>Attestations: 314 practices</a:t>
            </a:r>
            <a:endParaRPr lang="en-US" sz="1200" dirty="0">
              <a:cs typeface="Calibri"/>
            </a:endParaRPr>
          </a:p>
          <a:p>
            <a:pPr marL="285750" indent="-285750">
              <a:buFont typeface="Arial"/>
              <a:buChar char="•"/>
            </a:pPr>
            <a:r>
              <a:rPr lang="en-US" sz="1200" dirty="0"/>
              <a:t>Exception forms: 65 practices </a:t>
            </a:r>
            <a:endParaRPr lang="en-US" sz="1200" dirty="0">
              <a:cs typeface="Calibri"/>
            </a:endParaRPr>
          </a:p>
          <a:p>
            <a:pPr marL="285750" indent="-285750">
              <a:buFont typeface="Arial"/>
              <a:buChar char="•"/>
            </a:pPr>
            <a:r>
              <a:rPr lang="en-US" sz="1200" dirty="0"/>
              <a:t>Total: 379 practices</a:t>
            </a:r>
            <a:endParaRPr lang="en-US" sz="1200" dirty="0">
              <a:cs typeface="Calibri"/>
            </a:endParaRPr>
          </a:p>
          <a:p>
            <a:pPr marL="285750" indent="-285750">
              <a:buFont typeface="Arial"/>
              <a:buChar char="•"/>
            </a:pPr>
            <a:r>
              <a:rPr lang="en-US" sz="1200" dirty="0"/>
              <a:t>Submitted: 86%</a:t>
            </a:r>
            <a:endParaRPr lang="en-US" sz="1200" dirty="0">
              <a:cs typeface="Calibri"/>
            </a:endParaRPr>
          </a:p>
          <a:p>
            <a:endParaRPr lang="en-US" sz="1200"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kern="0" dirty="0">
              <a:solidFill>
                <a:schemeClr val="bg1"/>
              </a:solidFill>
            </a:endParaRP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i="0" u="none" strike="noStrike" kern="0" cap="none" spc="0" normalizeH="0" baseline="0" noProof="0" dirty="0">
              <a:ln>
                <a:noFill/>
              </a:ln>
              <a:solidFill>
                <a:schemeClr val="bg1"/>
              </a:solidFill>
              <a:effectLst/>
              <a:uLnTx/>
              <a:uFillTx/>
              <a:latin typeface="+mn-lt"/>
            </a:endParaRPr>
          </a:p>
          <a:p>
            <a:endParaRPr lang="en-US" b="1" dirty="0"/>
          </a:p>
        </p:txBody>
      </p:sp>
      <p:sp>
        <p:nvSpPr>
          <p:cNvPr id="4" name="Slide Number Placeholder 3"/>
          <p:cNvSpPr>
            <a:spLocks noGrp="1"/>
          </p:cNvSpPr>
          <p:nvPr>
            <p:ph type="sldNum" sz="quarter" idx="5"/>
          </p:nvPr>
        </p:nvSpPr>
        <p:spPr/>
        <p:txBody>
          <a:bodyPr/>
          <a:lstStyle/>
          <a:p>
            <a:fld id="{BDBBA73B-8FFE-4B8C-ABDD-5F5FE68DA5F5}" type="slidenum">
              <a:rPr lang="en-US" smtClean="0"/>
              <a:t>7</a:t>
            </a:fld>
            <a:endParaRPr lang="en-US" dirty="0"/>
          </a:p>
        </p:txBody>
      </p:sp>
    </p:spTree>
    <p:extLst>
      <p:ext uri="{BB962C8B-B14F-4D97-AF65-F5344CB8AC3E}">
        <p14:creationId xmlns:p14="http://schemas.microsoft.com/office/powerpoint/2010/main" val="229475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r>
              <a:rPr lang="en-US" dirty="0"/>
              <a:t>Slide title: HIway attestation: 2021 statistics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kern="0" dirty="0">
                <a:solidFill>
                  <a:schemeClr val="bg1"/>
                </a:solidFill>
                <a:ea typeface="+mn-lt"/>
                <a:cs typeface="+mn-lt"/>
              </a:rPr>
              <a:t>More provider organizations are meeting the HIway connection requirement through </a:t>
            </a:r>
            <a:r>
              <a:rPr lang="en-US" kern="0" dirty="0" err="1">
                <a:solidFill>
                  <a:schemeClr val="bg1"/>
                </a:solidFill>
                <a:ea typeface="+mn-lt"/>
                <a:cs typeface="+mn-lt"/>
              </a:rPr>
              <a:t>DirectTrust</a:t>
            </a:r>
            <a:r>
              <a:rPr lang="en-US" kern="0" dirty="0">
                <a:solidFill>
                  <a:schemeClr val="bg1"/>
                </a:solidFill>
                <a:ea typeface="+mn-lt"/>
                <a:cs typeface="+mn-lt"/>
              </a:rPr>
              <a:t> HISP-to-HISP exchanges. As a result, more</a:t>
            </a:r>
            <a:r>
              <a:rPr lang="en-US" kern="0" dirty="0">
                <a:solidFill>
                  <a:schemeClr val="bg1"/>
                </a:solidFill>
              </a:rPr>
              <a:t> provider organizations submitted attestation forms and fewer organizations requested exceptions.</a:t>
            </a:r>
            <a:endParaRPr lang="en-US" kern="0" dirty="0">
              <a:solidFill>
                <a:schemeClr val="bg1"/>
              </a:solidFill>
              <a:cs typeface="Calibri"/>
            </a:endParaRPr>
          </a:p>
          <a:p>
            <a:r>
              <a:rPr lang="en-US" dirty="0"/>
              <a:t>Explain graphs*</a:t>
            </a:r>
          </a:p>
        </p:txBody>
      </p:sp>
      <p:sp>
        <p:nvSpPr>
          <p:cNvPr id="4" name="Slide Number Placeholder 3"/>
          <p:cNvSpPr>
            <a:spLocks noGrp="1"/>
          </p:cNvSpPr>
          <p:nvPr>
            <p:ph type="sldNum" sz="quarter" idx="5"/>
          </p:nvPr>
        </p:nvSpPr>
        <p:spPr/>
        <p:txBody>
          <a:bodyPr/>
          <a:lstStyle/>
          <a:p>
            <a:fld id="{BDBBA73B-8FFE-4B8C-ABDD-5F5FE68DA5F5}" type="slidenum">
              <a:rPr lang="en-US" smtClean="0"/>
              <a:t>8</a:t>
            </a:fld>
            <a:endParaRPr lang="en-US" dirty="0"/>
          </a:p>
        </p:txBody>
      </p:sp>
    </p:spTree>
    <p:extLst>
      <p:ext uri="{BB962C8B-B14F-4D97-AF65-F5344CB8AC3E}">
        <p14:creationId xmlns:p14="http://schemas.microsoft.com/office/powerpoint/2010/main" val="2020960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Slide title: HIway Attestation Close-</a:t>
            </a:r>
            <a:r>
              <a:rPr lang="en-US" dirty="0" err="1"/>
              <a:t>Out</a:t>
            </a:r>
            <a:r>
              <a:rPr lang="en-US" sz="1200" dirty="0" err="1">
                <a:solidFill>
                  <a:schemeClr val="bg1"/>
                </a:solidFill>
                <a:cs typeface="Arial" panose="020B0604020202020204" pitchFamily="34" charset="0"/>
              </a:rPr>
              <a:t>As</a:t>
            </a:r>
            <a:r>
              <a:rPr lang="en-US" sz="1200" dirty="0">
                <a:solidFill>
                  <a:schemeClr val="bg1"/>
                </a:solidFill>
                <a:cs typeface="Arial" panose="020B0604020202020204" pitchFamily="34" charset="0"/>
              </a:rPr>
              <a:t> of July 31</a:t>
            </a:r>
            <a:r>
              <a:rPr lang="en-US" sz="1200" baseline="30000" dirty="0">
                <a:solidFill>
                  <a:schemeClr val="bg1"/>
                </a:solidFill>
                <a:cs typeface="Arial" panose="020B0604020202020204" pitchFamily="34" charset="0"/>
              </a:rPr>
              <a:t>st</a:t>
            </a:r>
            <a:r>
              <a:rPr lang="en-US" sz="1200" dirty="0">
                <a:solidFill>
                  <a:schemeClr val="bg1"/>
                </a:solidFill>
                <a:cs typeface="Arial" panose="020B0604020202020204" pitchFamily="34" charset="0"/>
              </a:rPr>
              <a:t>, 2022, the Mass HIway will no longer require regulated providers to submit an annual attestation.</a:t>
            </a:r>
          </a:p>
          <a:p>
            <a:pPr marL="285750" indent="-285750">
              <a:buFont typeface="Arial" panose="020B0604020202020204" pitchFamily="34" charset="0"/>
              <a:buChar char="•"/>
            </a:pPr>
            <a:r>
              <a:rPr lang="en-US" dirty="0"/>
              <a:t>The timetable for the HIway connection requirement has been met for the regulated organizations (Acute care hospitals, Community health centers, Medical ambulatory practices)</a:t>
            </a:r>
          </a:p>
          <a:p>
            <a:pPr marL="342900" indent="-342900">
              <a:spcBef>
                <a:spcPts val="1200"/>
              </a:spcBef>
              <a:spcAft>
                <a:spcPts val="1200"/>
              </a:spcAft>
              <a:buFont typeface="Arial" panose="020B0604020202020204" pitchFamily="34" charset="0"/>
              <a:buChar char="•"/>
            </a:pPr>
            <a:r>
              <a:rPr lang="en-US" kern="0" dirty="0"/>
              <a:t>Over 550 Provider Organizations have completed the attestation process over the last five years and many providers have integrated direct messaging within their daily  workflows</a:t>
            </a:r>
          </a:p>
          <a:p>
            <a:pPr marL="342900" indent="-342900">
              <a:spcBef>
                <a:spcPts val="1200"/>
              </a:spcBef>
              <a:spcAft>
                <a:spcPts val="1200"/>
              </a:spcAft>
              <a:buFont typeface="Arial" panose="020B0604020202020204" pitchFamily="34" charset="0"/>
              <a:buChar char="•"/>
            </a:pPr>
            <a:r>
              <a:rPr lang="en-US" kern="0" dirty="0">
                <a:cs typeface="Arial" panose="020B0604020202020204" pitchFamily="34" charset="0"/>
              </a:rPr>
              <a:t>It is expected that use of direct messaging will continue to persist for the foreseeable future as many providers rely upon it everyday to coordinate patient care</a:t>
            </a:r>
          </a:p>
          <a:p>
            <a:pPr marL="342900" indent="-342900">
              <a:spcBef>
                <a:spcPts val="1200"/>
              </a:spcBef>
              <a:spcAft>
                <a:spcPts val="1200"/>
              </a:spcAft>
              <a:buFont typeface="Arial" panose="020B0604020202020204" pitchFamily="34" charset="0"/>
              <a:buChar char="•"/>
            </a:pPr>
            <a:r>
              <a:rPr lang="en-US" dirty="0"/>
              <a:t>The HIway will continue to monitor and report on the utilization of direct messaging. Changes in transaction volume will be reviewed and any notable observations and findings will be reported to the HIT Council</a:t>
            </a:r>
          </a:p>
          <a:p>
            <a:pPr marL="342900" indent="-342900">
              <a:spcBef>
                <a:spcPts val="1200"/>
              </a:spcBef>
              <a:spcAft>
                <a:spcPts val="1200"/>
              </a:spcAft>
              <a:buFont typeface="Arial" panose="020B0604020202020204" pitchFamily="34" charset="0"/>
              <a:buChar char="•"/>
            </a:pPr>
            <a:r>
              <a:rPr lang="en-US" dirty="0"/>
              <a:t>Any future regulations for new use cases or new provider type connection requirements will include a new attestation web-form and process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9</a:t>
            </a:fld>
            <a:endParaRPr lang="en-US" dirty="0"/>
          </a:p>
        </p:txBody>
      </p:sp>
    </p:spTree>
    <p:extLst>
      <p:ext uri="{BB962C8B-B14F-4D97-AF65-F5344CB8AC3E}">
        <p14:creationId xmlns:p14="http://schemas.microsoft.com/office/powerpoint/2010/main" val="13110246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oleObject" Target="../embeddings/oleObject3.bin"/><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8.png"/><Relationship Id="rId5" Type="http://schemas.openxmlformats.org/officeDocument/2006/relationships/image" Target="../media/image7.emf"/><Relationship Id="rId4" Type="http://schemas.openxmlformats.org/officeDocument/2006/relationships/oleObject" Target="../embeddings/oleObject2.bin"/></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3.xml"/><Relationship Id="rId1" Type="http://schemas.openxmlformats.org/officeDocument/2006/relationships/tags" Target="../tags/tag35.xml"/><Relationship Id="rId5" Type="http://schemas.openxmlformats.org/officeDocument/2006/relationships/image" Target="../media/image8.png"/><Relationship Id="rId4" Type="http://schemas.openxmlformats.org/officeDocument/2006/relationships/image" Target="../media/image7.emf"/></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asterBackground"/>
          <p:cNvPicPr>
            <a:picLocks noChangeAspect="1" noChangeArrowheads="1"/>
          </p:cNvPicPr>
          <p:nvPr/>
        </p:nvPicPr>
        <p:blipFill>
          <a:blip r:embed="rId2" cstate="print"/>
          <a:srcRect/>
          <a:stretch>
            <a:fillRect/>
          </a:stretch>
        </p:blipFill>
        <p:spPr bwMode="auto">
          <a:xfrm>
            <a:off x="-31750" y="2"/>
            <a:ext cx="9175750" cy="6881813"/>
          </a:xfrm>
          <a:prstGeom prst="rect">
            <a:avLst/>
          </a:prstGeom>
          <a:noFill/>
          <a:ln w="9525">
            <a:noFill/>
            <a:miter lim="800000"/>
            <a:headEnd/>
            <a:tailEnd/>
          </a:ln>
        </p:spPr>
      </p:pic>
      <p:sp>
        <p:nvSpPr>
          <p:cNvPr id="5" name="Rectangle 8"/>
          <p:cNvSpPr>
            <a:spLocks noChangeArrowheads="1"/>
          </p:cNvSpPr>
          <p:nvPr/>
        </p:nvSpPr>
        <p:spPr bwMode="white">
          <a:xfrm>
            <a:off x="152404" y="1143000"/>
            <a:ext cx="4959350" cy="990600"/>
          </a:xfrm>
          <a:prstGeom prst="rect">
            <a:avLst/>
          </a:prstGeom>
          <a:noFill/>
          <a:ln>
            <a:noFill/>
          </a:ln>
        </p:spPr>
        <p:txBody>
          <a:bodyPr lIns="91398" tIns="45698" rIns="91398" bIns="45698" anchor="b"/>
          <a:lstStyle/>
          <a:p>
            <a:pPr eaLnBrk="0" hangingPunct="0">
              <a:spcBef>
                <a:spcPct val="20000"/>
              </a:spcBef>
              <a:tabLst>
                <a:tab pos="914109" algn="l"/>
              </a:tabLst>
              <a:defRPr/>
            </a:pPr>
            <a:r>
              <a:rPr lang="en-US" altLang="en-US" sz="1800" b="1" dirty="0">
                <a:solidFill>
                  <a:srgbClr val="F8F8F8"/>
                </a:solidFill>
                <a:cs typeface="Arial" charset="0"/>
              </a:rPr>
              <a:t>Commonwealth of Massachusetts</a:t>
            </a:r>
            <a:br>
              <a:rPr lang="en-US" altLang="en-US" sz="1800" b="1" dirty="0">
                <a:solidFill>
                  <a:srgbClr val="F8F8F8"/>
                </a:solidFill>
                <a:cs typeface="Arial" charset="0"/>
              </a:rPr>
            </a:br>
            <a:r>
              <a:rPr lang="en-US" altLang="en-US" sz="1300" b="1" dirty="0">
                <a:solidFill>
                  <a:srgbClr val="F8F8F8"/>
                </a:solidFill>
                <a:cs typeface="Arial" charset="0"/>
              </a:rPr>
              <a:t>Executive Office of Health and Human Services</a:t>
            </a:r>
            <a:br>
              <a:rPr lang="en-US" altLang="en-US" sz="1300" b="1" dirty="0">
                <a:solidFill>
                  <a:srgbClr val="F8F8F8"/>
                </a:solidFill>
                <a:cs typeface="Arial" charset="0"/>
              </a:rPr>
            </a:br>
            <a:br>
              <a:rPr lang="en-US" altLang="en-US" sz="1300" b="1" dirty="0">
                <a:solidFill>
                  <a:srgbClr val="F8F8F8"/>
                </a:solidFill>
                <a:cs typeface="Arial" charset="0"/>
              </a:rPr>
            </a:br>
            <a:endParaRPr lang="en-US" sz="1800" b="1" dirty="0">
              <a:solidFill>
                <a:srgbClr val="F8F8F8"/>
              </a:solidFill>
              <a:cs typeface="Arial" charset="0"/>
            </a:endParaRPr>
          </a:p>
        </p:txBody>
      </p:sp>
      <p:pic>
        <p:nvPicPr>
          <p:cNvPr id="6" name="Picture 2"/>
          <p:cNvPicPr>
            <a:picLocks noChangeAspect="1" noChangeArrowheads="1"/>
          </p:cNvPicPr>
          <p:nvPr userDrawn="1"/>
        </p:nvPicPr>
        <p:blipFill>
          <a:blip r:embed="rId3" cstate="print"/>
          <a:srcRect/>
          <a:stretch>
            <a:fillRect/>
          </a:stretch>
        </p:blipFill>
        <p:spPr bwMode="auto">
          <a:xfrm>
            <a:off x="6248400" y="1212851"/>
            <a:ext cx="2287588" cy="1149350"/>
          </a:xfrm>
          <a:prstGeom prst="rect">
            <a:avLst/>
          </a:prstGeom>
          <a:noFill/>
          <a:ln w="9525">
            <a:noFill/>
            <a:miter lim="800000"/>
            <a:headEnd/>
            <a:tailEnd/>
          </a:ln>
        </p:spPr>
      </p:pic>
      <p:sp>
        <p:nvSpPr>
          <p:cNvPr id="2" name="Title 1"/>
          <p:cNvSpPr>
            <a:spLocks noGrp="1"/>
          </p:cNvSpPr>
          <p:nvPr>
            <p:ph type="ctrTitle"/>
          </p:nvPr>
        </p:nvSpPr>
        <p:spPr>
          <a:xfrm>
            <a:off x="4876803" y="2130436"/>
            <a:ext cx="3886200" cy="1470025"/>
          </a:xfrm>
          <a:prstGeom prst="rect">
            <a:avLst/>
          </a:prstGeom>
        </p:spPr>
        <p:txBody>
          <a:bodyPr>
            <a:normAutofit/>
          </a:bodyPr>
          <a:lstStyle>
            <a:lvl1pPr>
              <a:defRPr sz="1800"/>
            </a:lvl1pPr>
          </a:lstStyle>
          <a:p>
            <a:r>
              <a:rPr lang="en-US"/>
              <a:t>Click to edit Master title style</a:t>
            </a:r>
            <a:endParaRPr lang="en-US" dirty="0"/>
          </a:p>
        </p:txBody>
      </p:sp>
      <p:sp>
        <p:nvSpPr>
          <p:cNvPr id="3" name="Subtitle 2"/>
          <p:cNvSpPr>
            <a:spLocks noGrp="1"/>
          </p:cNvSpPr>
          <p:nvPr>
            <p:ph type="subTitle" idx="1"/>
          </p:nvPr>
        </p:nvSpPr>
        <p:spPr>
          <a:xfrm>
            <a:off x="3276600" y="4114800"/>
            <a:ext cx="4495800" cy="1524000"/>
          </a:xfrm>
        </p:spPr>
        <p:txBody>
          <a:bodyPr>
            <a:normAutofit/>
          </a:bodyPr>
          <a:lstStyle>
            <a:lvl1pPr marL="0" indent="0" algn="ctr">
              <a:buNone/>
              <a:defRPr sz="1800">
                <a:solidFill>
                  <a:schemeClr val="tx1">
                    <a:tint val="75000"/>
                  </a:schemeClr>
                </a:solidFill>
              </a:defRPr>
            </a:lvl1pPr>
            <a:lvl2pPr marL="457056" indent="0" algn="ctr">
              <a:buNone/>
              <a:defRPr>
                <a:solidFill>
                  <a:schemeClr val="tx1">
                    <a:tint val="75000"/>
                  </a:schemeClr>
                </a:solidFill>
              </a:defRPr>
            </a:lvl2pPr>
            <a:lvl3pPr marL="914109" indent="0" algn="ctr">
              <a:buNone/>
              <a:defRPr>
                <a:solidFill>
                  <a:schemeClr val="tx1">
                    <a:tint val="75000"/>
                  </a:schemeClr>
                </a:solidFill>
              </a:defRPr>
            </a:lvl3pPr>
            <a:lvl4pPr marL="1371165" indent="0" algn="ctr">
              <a:buNone/>
              <a:defRPr>
                <a:solidFill>
                  <a:schemeClr val="tx1">
                    <a:tint val="75000"/>
                  </a:schemeClr>
                </a:solidFill>
              </a:defRPr>
            </a:lvl4pPr>
            <a:lvl5pPr marL="1828218" indent="0" algn="ctr">
              <a:buNone/>
              <a:defRPr>
                <a:solidFill>
                  <a:schemeClr val="tx1">
                    <a:tint val="75000"/>
                  </a:schemeClr>
                </a:solidFill>
              </a:defRPr>
            </a:lvl5pPr>
            <a:lvl6pPr marL="2285274" indent="0" algn="ctr">
              <a:buNone/>
              <a:defRPr>
                <a:solidFill>
                  <a:schemeClr val="tx1">
                    <a:tint val="75000"/>
                  </a:schemeClr>
                </a:solidFill>
              </a:defRPr>
            </a:lvl6pPr>
            <a:lvl7pPr marL="2742328" indent="0" algn="ctr">
              <a:buNone/>
              <a:defRPr>
                <a:solidFill>
                  <a:schemeClr val="tx1">
                    <a:tint val="75000"/>
                  </a:schemeClr>
                </a:solidFill>
              </a:defRPr>
            </a:lvl7pPr>
            <a:lvl8pPr marL="3199383" indent="0" algn="ctr">
              <a:buNone/>
              <a:defRPr>
                <a:solidFill>
                  <a:schemeClr val="tx1">
                    <a:tint val="75000"/>
                  </a:schemeClr>
                </a:solidFill>
              </a:defRPr>
            </a:lvl8pPr>
            <a:lvl9pPr marL="3656438" indent="0" algn="ctr">
              <a:buNone/>
              <a:defRPr>
                <a:solidFill>
                  <a:schemeClr val="tx1">
                    <a:tint val="75000"/>
                  </a:schemeClr>
                </a:solidFill>
              </a:defRPr>
            </a:lvl9pPr>
          </a:lstStyle>
          <a:p>
            <a:r>
              <a:rPr lang="en-US"/>
              <a:t>Click to edit Master subtitle style</a:t>
            </a:r>
            <a:endParaRPr lang="en-US" dirty="0"/>
          </a:p>
        </p:txBody>
      </p:sp>
      <p:sp>
        <p:nvSpPr>
          <p:cNvPr id="9" name="Slide Number Placeholder 5">
            <a:extLst>
              <a:ext uri="{FF2B5EF4-FFF2-40B4-BE49-F238E27FC236}">
                <a16:creationId xmlns:a16="http://schemas.microsoft.com/office/drawing/2014/main" id="{EFDC38AF-5109-484C-9376-3398BFB57A2F}"/>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359998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3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044605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3903F51-2748-48B0-9018-C173EA698384}"/>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0822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1624" y="1627"/>
          <a:ext cx="1619" cy="1619"/>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624" y="1627"/>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8" y="2682867"/>
            <a:ext cx="5539245" cy="473206"/>
          </a:xfrm>
          <a:prstGeom prst="rect">
            <a:avLst/>
          </a:prstGeom>
        </p:spPr>
        <p:txBody>
          <a:bodyPr anchor="b">
            <a:spAutoFit/>
          </a:bodyPr>
          <a:lstStyle>
            <a:lvl1pPr>
              <a:defRPr sz="2475" b="0" baseline="0">
                <a:latin typeface="Calibri" panose="020F0502020204030204" pitchFamily="34" charset="0"/>
                <a:ea typeface="+mj-ea"/>
                <a:cs typeface="Calibri" panose="020F0502020204030204" pitchFamily="34" charset="0"/>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8" y="3770664"/>
            <a:ext cx="5539245" cy="253916"/>
          </a:xfrm>
          <a:prstGeom prst="rect">
            <a:avLst/>
          </a:prstGeom>
        </p:spPr>
        <p:txBody>
          <a:bodyPr>
            <a:spAutoFit/>
          </a:bodyPr>
          <a:lstStyle>
            <a:lvl1pPr>
              <a:defRPr sz="1050" baseline="0">
                <a:latin typeface="Calibri" panose="020F0502020204030204" pitchFamily="34" charset="0"/>
                <a:ea typeface="+mn-ea"/>
                <a:cs typeface="Calibri" panose="020F0502020204030204" pitchFamily="34" charset="0"/>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pic>
        <p:nvPicPr>
          <p:cNvPr id="15" name="Picture 4" descr="http://upload.wikimedia.org/wikipedia/commons/thumb/8/82/Seal_of_Massachusetts.svg/2000px-Seal_of_Massachusetts.svg.png"/>
          <p:cNvPicPr>
            <a:picLocks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0050" y="1307808"/>
            <a:ext cx="2075338" cy="2770632"/>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graphicFrame>
        <p:nvGraphicFramePr>
          <p:cNvPr id="9" name="Object 8" hidden="1">
            <a:extLst>
              <a:ext uri="{FF2B5EF4-FFF2-40B4-BE49-F238E27FC236}">
                <a16:creationId xmlns:a16="http://schemas.microsoft.com/office/drawing/2014/main" id="{1CEE6D3A-F6AC-4C06-855A-51ECC0E78CA1}"/>
              </a:ext>
            </a:extLst>
          </p:cNvPr>
          <p:cNvGraphicFramePr>
            <a:graphicFrameLocks noChangeAspect="1"/>
          </p:cNvGraphicFramePr>
          <p:nvPr userDrawn="1">
            <p:custDataLst>
              <p:tags r:id="rId2"/>
            </p:custDataLst>
          </p:nvPr>
        </p:nvGraphicFramePr>
        <p:xfrm>
          <a:off x="1624" y="1627"/>
          <a:ext cx="1619" cy="1619"/>
        </p:xfrm>
        <a:graphic>
          <a:graphicData uri="http://schemas.openxmlformats.org/presentationml/2006/ole">
            <mc:AlternateContent xmlns:mc="http://schemas.openxmlformats.org/markup-compatibility/2006">
              <mc:Choice xmlns:v="urn:schemas-microsoft-com:vml" Requires="v">
                <p:oleObj name="think-cell Slide" r:id="rId7" imgW="270" imgH="270" progId="TCLayout.ActiveDocument.1">
                  <p:embed/>
                </p:oleObj>
              </mc:Choice>
              <mc:Fallback>
                <p:oleObj name="think-cell Slide" r:id="rId7" imgW="270" imgH="270" progId="TCLayout.ActiveDocument.1">
                  <p:embed/>
                  <p:pic>
                    <p:nvPicPr>
                      <p:cNvPr id="9" name="Object 8" hidden="1">
                        <a:extLst>
                          <a:ext uri="{FF2B5EF4-FFF2-40B4-BE49-F238E27FC236}">
                            <a16:creationId xmlns:a16="http://schemas.microsoft.com/office/drawing/2014/main" id="{1CEE6D3A-F6AC-4C06-855A-51ECC0E78CA1}"/>
                          </a:ext>
                        </a:extLst>
                      </p:cNvPr>
                      <p:cNvPicPr/>
                      <p:nvPr/>
                    </p:nvPicPr>
                    <p:blipFill>
                      <a:blip r:embed="rId5"/>
                      <a:stretch>
                        <a:fillRect/>
                      </a:stretch>
                    </p:blipFill>
                    <p:spPr>
                      <a:xfrm>
                        <a:off x="1624" y="1627"/>
                        <a:ext cx="1619" cy="1619"/>
                      </a:xfrm>
                      <a:prstGeom prst="rect">
                        <a:avLst/>
                      </a:prstGeom>
                    </p:spPr>
                  </p:pic>
                </p:oleObj>
              </mc:Fallback>
            </mc:AlternateContent>
          </a:graphicData>
        </a:graphic>
      </p:graphicFrame>
    </p:spTree>
    <p:extLst>
      <p:ext uri="{BB962C8B-B14F-4D97-AF65-F5344CB8AC3E}">
        <p14:creationId xmlns:p14="http://schemas.microsoft.com/office/powerpoint/2010/main" val="40078637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genda - Bullete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14313" indent="-214313">
              <a:lnSpc>
                <a:spcPct val="100000"/>
              </a:lnSpc>
              <a:spcBef>
                <a:spcPts val="900"/>
              </a:spcBef>
              <a:spcAft>
                <a:spcPts val="450"/>
              </a:spcAft>
              <a:buClrTx/>
              <a:buFont typeface="Arial" panose="020B0604020202020204" pitchFamily="34" charset="0"/>
              <a:buChar char="•"/>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55620209"/>
      </p:ext>
    </p:extLst>
  </p:cSld>
  <p:clrMapOvr>
    <a:masterClrMapping/>
  </p:clrMapOvr>
  <p:hf sldNum="0"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900"/>
              </a:spcBef>
              <a:spcAft>
                <a:spcPts val="450"/>
              </a:spcAft>
              <a:buClrTx/>
              <a:buFont typeface="+mj-lt"/>
              <a:buAutoNum type="arabicPeriod"/>
              <a:defRPr sz="1350" b="1">
                <a:solidFill>
                  <a:schemeClr val="tx1"/>
                </a:solidFill>
                <a:latin typeface="Calibri" panose="020F0502020204030204" pitchFamily="34" charset="0"/>
              </a:defRPr>
            </a:lvl1pPr>
            <a:lvl2pPr marL="342900" indent="-171450">
              <a:spcBef>
                <a:spcPts val="0"/>
              </a:spcBef>
              <a:buSzPct val="100000"/>
              <a:buFont typeface="+mj-lt"/>
              <a:buAutoNum type="alphaUcPeriod"/>
              <a:tabLst>
                <a:tab pos="471488" algn="l"/>
              </a:tabLst>
              <a:defRPr b="0">
                <a:latin typeface="Calibri" panose="020F0502020204030204" pitchFamily="34" charset="0"/>
              </a:defRPr>
            </a:lvl2pPr>
            <a:lvl3pPr marL="514350" indent="-171450">
              <a:lnSpc>
                <a:spcPct val="100000"/>
              </a:lnSpc>
              <a:buSzPct val="100000"/>
              <a:buFont typeface="+mj-lt"/>
              <a:buAutoNum type="arabicPeriod"/>
              <a:defRPr sz="1050">
                <a:latin typeface="Calibri" panose="020F0502020204030204" pitchFamily="34" charset="0"/>
              </a:defRPr>
            </a:lvl3pPr>
            <a:lvl4pPr marL="685800" indent="-171450">
              <a:buSzPct val="100000"/>
              <a:buFont typeface="+mj-lt"/>
              <a:buAutoNum type="alphaL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16509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1_Numbered Outline - 2">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71450" indent="-171450">
              <a:lnSpc>
                <a:spcPct val="100000"/>
              </a:lnSpc>
              <a:spcBef>
                <a:spcPts val="450"/>
              </a:spcBef>
              <a:spcAft>
                <a:spcPts val="450"/>
              </a:spcAft>
              <a:buClr>
                <a:srgbClr val="000066"/>
              </a:buClr>
              <a:buFont typeface="+mj-lt"/>
              <a:buAutoNum type="alphaUcPeriod"/>
              <a:defRPr sz="1350" b="1">
                <a:solidFill>
                  <a:schemeClr val="tx1"/>
                </a:solidFill>
                <a:latin typeface="Calibri" panose="020F0502020204030204" pitchFamily="34" charset="0"/>
              </a:defRPr>
            </a:lvl1pPr>
            <a:lvl2pPr marL="342900" indent="-171450">
              <a:spcBef>
                <a:spcPts val="0"/>
              </a:spcBef>
              <a:buSzPct val="100000"/>
              <a:buFont typeface="+mj-lt"/>
              <a:buAutoNum type="arabicPeriod"/>
              <a:tabLst>
                <a:tab pos="471488" algn="l"/>
              </a:tabLst>
              <a:defRPr b="0">
                <a:latin typeface="Calibri" panose="020F0502020204030204" pitchFamily="34" charset="0"/>
              </a:defRPr>
            </a:lvl2pPr>
            <a:lvl3pPr marL="514350" indent="-171450">
              <a:lnSpc>
                <a:spcPct val="100000"/>
              </a:lnSpc>
              <a:buSzPct val="100000"/>
              <a:buFont typeface="+mj-lt"/>
              <a:buAutoNum type="alphaLcPeriod"/>
              <a:defRPr sz="1050">
                <a:latin typeface="Calibri" panose="020F0502020204030204" pitchFamily="34" charset="0"/>
              </a:defRPr>
            </a:lvl3pPr>
            <a:lvl4pPr marL="685800" indent="-171450">
              <a:buSzPct val="100000"/>
              <a:buFont typeface="+mj-lt"/>
              <a:buAutoNum type="arabicPeriod"/>
              <a:tabLst>
                <a:tab pos="1113235" algn="l"/>
              </a:tabLst>
              <a:defRPr sz="900">
                <a:latin typeface="Calibri" panose="020F0502020204030204" pitchFamily="34" charset="0"/>
              </a:defRPr>
            </a:lvl4pPr>
            <a:lvl5pPr marL="857250" indent="-171450">
              <a:buSzPct val="100000"/>
              <a:buFont typeface="+mj-lt"/>
              <a:buAutoNum type="romanLcPeriod"/>
              <a:tabLst>
                <a:tab pos="597694" algn="l"/>
                <a:tab pos="900113" algn="l"/>
              </a:tabLst>
              <a:defRPr sz="900">
                <a:latin typeface="Calibri" panose="020F0502020204030204" pitchFamily="34" charset="0"/>
              </a:defRPr>
            </a:lvl5pPr>
            <a:lvl6pPr marL="1028700" indent="-171450">
              <a:defRPr sz="900"/>
            </a:lvl6pPr>
            <a:lvl9pPr marL="857250" indent="0">
              <a:buSzPct val="100000"/>
              <a:buFont typeface="Arial" panose="020B0604020202020204" pitchFamily="34" charset="0"/>
              <a:buNone/>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E7430A5E-A828-4795-93A2-D90C9481777A}"/>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750452464"/>
      </p:ext>
    </p:extLst>
  </p:cSld>
  <p:clrMapOvr>
    <a:masterClrMapping/>
  </p:clrMapOvr>
  <p:hf sldNum="0"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ulleted Lis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BCB4D3-7624-4AB3-BD8E-C387F820EFF0}"/>
              </a:ext>
            </a:extLst>
          </p:cNvPr>
          <p:cNvSpPr>
            <a:spLocks noGrp="1"/>
          </p:cNvSpPr>
          <p:nvPr>
            <p:ph sz="quarter" idx="11"/>
          </p:nvPr>
        </p:nvSpPr>
        <p:spPr>
          <a:xfrm>
            <a:off x="457200" y="841248"/>
            <a:ext cx="8229600" cy="5715000"/>
          </a:xfrm>
          <a:prstGeom prst="rect">
            <a:avLst/>
          </a:prstGeom>
        </p:spPr>
        <p:txBody>
          <a:bodyPr/>
          <a:lstStyle>
            <a:lvl1pPr>
              <a:defRPr sz="1350" b="1">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sz="1050">
                <a:latin typeface="Calibri" panose="020F0502020204030204" pitchFamily="34" charset="0"/>
                <a:cs typeface="Calibri" panose="020F0502020204030204" pitchFamily="34" charset="0"/>
              </a:defRPr>
            </a:lvl3pPr>
            <a:lvl4pPr>
              <a:defRPr sz="900">
                <a:latin typeface="Calibri" panose="020F0502020204030204" pitchFamily="34" charset="0"/>
                <a:cs typeface="Calibri" panose="020F0502020204030204" pitchFamily="34" charset="0"/>
              </a:defRPr>
            </a:lvl4pPr>
            <a:lvl5pPr>
              <a:defRPr sz="900">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87F11CBD-DF17-439A-A174-33CAC71E4DA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81183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Numbered + Bullet 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257175" indent="-257175">
              <a:buFont typeface="+mj-lt"/>
              <a:buAutoNum type="arabicPeriod"/>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sz="1050">
                <a:latin typeface="Calibri" panose="020F0502020204030204" pitchFamily="34" charset="0"/>
              </a:defRPr>
            </a:lvl3pPr>
            <a:lvl4pPr marL="773906" indent="-117872">
              <a:defRPr sz="900">
                <a:latin typeface="Calibri" panose="020F0502020204030204" pitchFamily="34" charset="0"/>
              </a:defRPr>
            </a:lvl4pPr>
            <a:lvl5pPr marL="900113" indent="-98822">
              <a:tabLst>
                <a:tab pos="597694" algn="l"/>
                <a:tab pos="900113" algn="l"/>
              </a:tabLst>
              <a:defRPr sz="900">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B7354C9A-62F8-4B5F-9FDA-3DBB32944D9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745707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7"/>
            <a:ext cx="8229600" cy="5715000"/>
          </a:xfrm>
          <a:prstGeom prst="rect">
            <a:avLst/>
          </a:prstGeom>
        </p:spPr>
        <p:txBody>
          <a:bodyPr/>
          <a:lstStyle>
            <a:lvl1pPr marL="257175" indent="-257175">
              <a:buFont typeface="+mj-lt"/>
              <a:buNone/>
              <a:defRPr sz="1350" b="1">
                <a:latin typeface="Calibri" panose="020F0502020204030204" pitchFamily="34" charset="0"/>
              </a:defRPr>
            </a:lvl1pPr>
            <a:lvl2pPr marL="427435" indent="-146447">
              <a:tabLst>
                <a:tab pos="471488" algn="l"/>
              </a:tabLst>
              <a:defRPr>
                <a:latin typeface="Calibri" panose="020F0502020204030204" pitchFamily="34" charset="0"/>
              </a:defRPr>
            </a:lvl2pPr>
            <a:lvl3pPr marL="641747" indent="-200025">
              <a:defRPr>
                <a:latin typeface="Calibri" panose="020F0502020204030204" pitchFamily="34" charset="0"/>
              </a:defRPr>
            </a:lvl3pPr>
            <a:lvl4pPr marL="773906" indent="-117872">
              <a:defRPr>
                <a:latin typeface="Calibri" panose="020F0502020204030204" pitchFamily="34" charset="0"/>
              </a:defRPr>
            </a:lvl4pPr>
            <a:lvl5pPr marL="900113" indent="-98822">
              <a:tabLst>
                <a:tab pos="597694" algn="l"/>
                <a:tab pos="900113" algn="l"/>
              </a:tabLst>
              <a:defRPr>
                <a:latin typeface="Calibri" panose="020F0502020204030204" pitchFamily="34" charset="0"/>
              </a:defRPr>
            </a:lvl5pPr>
            <a:lvl9pPr marL="988219" indent="-98822">
              <a:buFont typeface="Arial" panose="020B0604020202020204" pitchFamily="34" charset="0"/>
              <a:buChar char="•"/>
              <a:tabLst>
                <a:tab pos="685800" algn="l"/>
                <a:tab pos="1069181"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F11D9AB7-27C5-4BC1-BBD0-81482F43AE1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365424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13001-B35C-498E-BCCE-3F4E04E02F6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59982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5" name="Slide Number Placeholder 5"/>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15298587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33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625" y="1629"/>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5" y="1629"/>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8" y="2778149"/>
            <a:ext cx="5539245" cy="377924"/>
          </a:xfrm>
          <a:prstGeom prst="rect">
            <a:avLst/>
          </a:prstGeom>
        </p:spPr>
        <p:txBody>
          <a:bodyPr anchor="b">
            <a:spAutoFit/>
          </a:bodyPr>
          <a:lstStyle>
            <a:lvl1pPr>
              <a:defRPr sz="1856" b="0" baseline="0">
                <a:latin typeface="Calibri" panose="020F0502020204030204" pitchFamily="34" charset="0"/>
                <a:ea typeface="+mj-ea"/>
                <a:cs typeface="Calibri" panose="020F0502020204030204" pitchFamily="34" charset="0"/>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8" y="3770666"/>
            <a:ext cx="5539245" cy="213585"/>
          </a:xfrm>
          <a:prstGeom prst="rect">
            <a:avLst/>
          </a:prstGeom>
        </p:spPr>
        <p:txBody>
          <a:bodyPr>
            <a:spAutoFit/>
          </a:bodyPr>
          <a:lstStyle>
            <a:lvl1pPr>
              <a:defRPr sz="788" baseline="0">
                <a:latin typeface="Calibri" panose="020F0502020204030204" pitchFamily="34" charset="0"/>
                <a:ea typeface="+mn-ea"/>
                <a:cs typeface="Calibri" panose="020F0502020204030204" pitchFamily="34" charset="0"/>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52479" tIns="26240" rIns="52479" bIns="26240" anchor="ctr"/>
          <a:lstStyle/>
          <a:p>
            <a:pPr fontAlgn="base">
              <a:spcBef>
                <a:spcPct val="0"/>
              </a:spcBef>
              <a:spcAft>
                <a:spcPct val="0"/>
              </a:spcAft>
            </a:pPr>
            <a:endParaRPr lang="en-US" sz="900" dirty="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52479" tIns="26240" rIns="52479" bIns="26240" anchor="ctr"/>
          <a:lstStyle/>
          <a:p>
            <a:pPr fontAlgn="base">
              <a:spcBef>
                <a:spcPct val="0"/>
              </a:spcBef>
              <a:spcAft>
                <a:spcPct val="0"/>
              </a:spcAft>
            </a:pPr>
            <a:endParaRPr lang="en-US" sz="900" dirty="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52479" tIns="26240" rIns="52479" bIns="26240" anchor="ctr"/>
          <a:lstStyle/>
          <a:p>
            <a:pPr fontAlgn="base">
              <a:spcBef>
                <a:spcPct val="0"/>
              </a:spcBef>
              <a:spcAft>
                <a:spcPct val="0"/>
              </a:spcAft>
            </a:pPr>
            <a:endParaRPr lang="en-US" sz="900" dirty="0">
              <a:solidFill>
                <a:srgbClr val="000000"/>
              </a:solidFill>
            </a:endParaRPr>
          </a:p>
        </p:txBody>
      </p:sp>
      <p:pic>
        <p:nvPicPr>
          <p:cNvPr id="15" name="Picture 4" descr="http://upload.wikimedia.org/wikipedia/commons/thumb/8/82/Seal_of_Massachusetts.svg/2000px-Seal_of_Massachusetts.svg.png"/>
          <p:cNvPicPr>
            <a:picLocks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8" y="2029605"/>
            <a:ext cx="2077974" cy="2770632"/>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5373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28588" indent="-128588">
              <a:lnSpc>
                <a:spcPct val="100000"/>
              </a:lnSpc>
              <a:spcBef>
                <a:spcPts val="675"/>
              </a:spcBef>
              <a:spcAft>
                <a:spcPts val="338"/>
              </a:spcAft>
              <a:buClrTx/>
              <a:buFont typeface="+mj-lt"/>
              <a:buAutoNum type="arabicPeriod"/>
              <a:defRPr sz="1013" b="1">
                <a:solidFill>
                  <a:schemeClr val="tx1"/>
                </a:solidFill>
                <a:latin typeface="Calibri" panose="020F0502020204030204" pitchFamily="34" charset="0"/>
              </a:defRPr>
            </a:lvl1pPr>
            <a:lvl2pPr marL="257175" indent="-128588">
              <a:spcBef>
                <a:spcPts val="0"/>
              </a:spcBef>
              <a:buSzPct val="100000"/>
              <a:buFont typeface="+mj-lt"/>
              <a:buAutoNum type="alphaUcPeriod"/>
              <a:tabLst>
                <a:tab pos="353616" algn="l"/>
              </a:tabLst>
              <a:defRPr b="0">
                <a:latin typeface="Calibri" panose="020F0502020204030204" pitchFamily="34" charset="0"/>
              </a:defRPr>
            </a:lvl2pPr>
            <a:lvl3pPr marL="385763" indent="-128588">
              <a:lnSpc>
                <a:spcPct val="100000"/>
              </a:lnSpc>
              <a:buSzPct val="100000"/>
              <a:buFont typeface="+mj-lt"/>
              <a:buAutoNum type="arabicPeriod"/>
              <a:defRPr sz="788">
                <a:latin typeface="Calibri" panose="020F0502020204030204" pitchFamily="34" charset="0"/>
              </a:defRPr>
            </a:lvl3pPr>
            <a:lvl4pPr marL="514350" indent="-128588">
              <a:buSzPct val="100000"/>
              <a:buFont typeface="+mj-lt"/>
              <a:buAutoNum type="alphaLcPeriod"/>
              <a:tabLst>
                <a:tab pos="834926" algn="l"/>
              </a:tabLst>
              <a:defRPr sz="675">
                <a:latin typeface="Calibri" panose="020F0502020204030204" pitchFamily="34" charset="0"/>
              </a:defRPr>
            </a:lvl4pPr>
            <a:lvl5pPr marL="642938" indent="-128588">
              <a:buSzPct val="100000"/>
              <a:buFont typeface="+mj-lt"/>
              <a:buAutoNum type="romanLcPeriod"/>
              <a:tabLst>
                <a:tab pos="448271" algn="l"/>
                <a:tab pos="675085" algn="l"/>
              </a:tabLst>
              <a:defRPr sz="675">
                <a:latin typeface="Calibri" panose="020F0502020204030204" pitchFamily="34" charset="0"/>
              </a:defRPr>
            </a:lvl5pPr>
            <a:lvl6pPr marL="771525" indent="-128588">
              <a:defRPr sz="675"/>
            </a:lvl6pPr>
            <a:lvl9pPr marL="642938" indent="0">
              <a:buSzPct val="100000"/>
              <a:buFont typeface="Arial" panose="020B0604020202020204" pitchFamily="34" charset="0"/>
              <a:buNone/>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180765AA-1F93-4774-A511-87F7EF37307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106372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Numbered Outline -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28588" indent="-128588">
              <a:lnSpc>
                <a:spcPct val="100000"/>
              </a:lnSpc>
              <a:spcBef>
                <a:spcPts val="338"/>
              </a:spcBef>
              <a:spcAft>
                <a:spcPts val="338"/>
              </a:spcAft>
              <a:buClr>
                <a:srgbClr val="000066"/>
              </a:buClr>
              <a:buFont typeface="+mj-lt"/>
              <a:buAutoNum type="alphaUcPeriod"/>
              <a:defRPr sz="1013" b="1">
                <a:solidFill>
                  <a:schemeClr val="tx1"/>
                </a:solidFill>
                <a:latin typeface="Calibri" panose="020F0502020204030204" pitchFamily="34" charset="0"/>
              </a:defRPr>
            </a:lvl1pPr>
            <a:lvl2pPr marL="257175" indent="-128588">
              <a:spcBef>
                <a:spcPts val="0"/>
              </a:spcBef>
              <a:buSzPct val="100000"/>
              <a:buFont typeface="+mj-lt"/>
              <a:buAutoNum type="arabicPeriod"/>
              <a:tabLst>
                <a:tab pos="353616" algn="l"/>
              </a:tabLst>
              <a:defRPr b="0">
                <a:latin typeface="Calibri" panose="020F0502020204030204" pitchFamily="34" charset="0"/>
              </a:defRPr>
            </a:lvl2pPr>
            <a:lvl3pPr marL="385763" indent="-128588">
              <a:lnSpc>
                <a:spcPct val="100000"/>
              </a:lnSpc>
              <a:buSzPct val="100000"/>
              <a:buFont typeface="+mj-lt"/>
              <a:buAutoNum type="alphaLcPeriod"/>
              <a:defRPr sz="788">
                <a:latin typeface="Calibri" panose="020F0502020204030204" pitchFamily="34" charset="0"/>
              </a:defRPr>
            </a:lvl3pPr>
            <a:lvl4pPr marL="514350" indent="-128588">
              <a:buSzPct val="100000"/>
              <a:buFont typeface="+mj-lt"/>
              <a:buAutoNum type="arabicPeriod"/>
              <a:tabLst>
                <a:tab pos="834926" algn="l"/>
              </a:tabLst>
              <a:defRPr sz="675">
                <a:latin typeface="Calibri" panose="020F0502020204030204" pitchFamily="34" charset="0"/>
              </a:defRPr>
            </a:lvl4pPr>
            <a:lvl5pPr marL="642938" indent="-128588">
              <a:buSzPct val="100000"/>
              <a:buFont typeface="+mj-lt"/>
              <a:buAutoNum type="romanLcPeriod"/>
              <a:tabLst>
                <a:tab pos="448271" algn="l"/>
                <a:tab pos="675085" algn="l"/>
              </a:tabLst>
              <a:defRPr sz="675">
                <a:latin typeface="Calibri" panose="020F0502020204030204" pitchFamily="34" charset="0"/>
              </a:defRPr>
            </a:lvl5pPr>
            <a:lvl6pPr marL="771525" indent="-128588">
              <a:defRPr sz="675"/>
            </a:lvl6pPr>
            <a:lvl9pPr marL="642938" indent="0">
              <a:buSzPct val="100000"/>
              <a:buFont typeface="Arial" panose="020B0604020202020204" pitchFamily="34" charset="0"/>
              <a:buNone/>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E7430A5E-A828-4795-93A2-D90C9481777A}"/>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633429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1BCB4D3-7624-4AB3-BD8E-C387F820EFF0}"/>
              </a:ext>
            </a:extLst>
          </p:cNvPr>
          <p:cNvSpPr>
            <a:spLocks noGrp="1"/>
          </p:cNvSpPr>
          <p:nvPr>
            <p:ph sz="quarter" idx="11"/>
          </p:nvPr>
        </p:nvSpPr>
        <p:spPr>
          <a:xfrm>
            <a:off x="457200" y="841248"/>
            <a:ext cx="8229600" cy="5715000"/>
          </a:xfrm>
          <a:prstGeom prst="rect">
            <a:avLst/>
          </a:prstGeom>
        </p:spPr>
        <p:txBody>
          <a:bodyPr/>
          <a:lstStyle>
            <a:lvl1pPr>
              <a:defRPr sz="1013" b="1">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sz="788">
                <a:latin typeface="Calibri" panose="020F0502020204030204" pitchFamily="34" charset="0"/>
                <a:cs typeface="Calibri" panose="020F0502020204030204" pitchFamily="34" charset="0"/>
              </a:defRPr>
            </a:lvl3pPr>
            <a:lvl4pPr>
              <a:defRPr sz="675">
                <a:latin typeface="Calibri" panose="020F0502020204030204" pitchFamily="34" charset="0"/>
                <a:cs typeface="Calibri" panose="020F0502020204030204" pitchFamily="34" charset="0"/>
              </a:defRPr>
            </a:lvl4pPr>
            <a:lvl5pPr>
              <a:defRPr sz="675">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87F11CBD-DF17-439A-A174-33CAC71E4DA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273764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Numbered + Bullet Outlin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9"/>
            <a:ext cx="8229600" cy="5715000"/>
          </a:xfrm>
          <a:prstGeom prst="rect">
            <a:avLst/>
          </a:prstGeom>
        </p:spPr>
        <p:txBody>
          <a:bodyPr/>
          <a:lstStyle>
            <a:lvl1pPr marL="192881" indent="-192881">
              <a:buFont typeface="+mj-lt"/>
              <a:buAutoNum type="arabicPeriod"/>
              <a:defRPr sz="1013" b="1">
                <a:latin typeface="Calibri" panose="020F0502020204030204" pitchFamily="34" charset="0"/>
              </a:defRPr>
            </a:lvl1pPr>
            <a:lvl2pPr marL="320576" indent="-109835">
              <a:tabLst>
                <a:tab pos="353616" algn="l"/>
              </a:tabLst>
              <a:defRPr>
                <a:latin typeface="Calibri" panose="020F0502020204030204" pitchFamily="34" charset="0"/>
              </a:defRPr>
            </a:lvl2pPr>
            <a:lvl3pPr marL="481310" indent="-150019">
              <a:defRPr sz="788">
                <a:latin typeface="Calibri" panose="020F0502020204030204" pitchFamily="34" charset="0"/>
              </a:defRPr>
            </a:lvl3pPr>
            <a:lvl4pPr marL="580430" indent="-88404">
              <a:defRPr sz="675">
                <a:latin typeface="Calibri" panose="020F0502020204030204" pitchFamily="34" charset="0"/>
              </a:defRPr>
            </a:lvl4pPr>
            <a:lvl5pPr marL="675085" indent="-74117">
              <a:tabLst>
                <a:tab pos="448271" algn="l"/>
                <a:tab pos="675085" algn="l"/>
              </a:tabLst>
              <a:defRPr sz="675">
                <a:latin typeface="Calibri" panose="020F0502020204030204" pitchFamily="34" charset="0"/>
              </a:defRPr>
            </a:lvl5pPr>
            <a:lvl9pPr marL="741164" indent="-74117">
              <a:buFont typeface="Arial" panose="020B0604020202020204" pitchFamily="34" charset="0"/>
              <a:buChar char="•"/>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B7354C9A-62F8-4B5F-9FDA-3DBB32944D9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399544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197"/>
            <a:ext cx="8229600" cy="5715000"/>
          </a:xfrm>
          <a:prstGeom prst="rect">
            <a:avLst/>
          </a:prstGeom>
        </p:spPr>
        <p:txBody>
          <a:bodyPr/>
          <a:lstStyle>
            <a:lvl1pPr marL="192881" indent="-192881">
              <a:buFont typeface="+mj-lt"/>
              <a:buNone/>
              <a:defRPr sz="1013" b="1">
                <a:latin typeface="Calibri" panose="020F0502020204030204" pitchFamily="34" charset="0"/>
              </a:defRPr>
            </a:lvl1pPr>
            <a:lvl2pPr marL="320576" indent="-109835">
              <a:tabLst>
                <a:tab pos="353616" algn="l"/>
              </a:tabLst>
              <a:defRPr>
                <a:latin typeface="Calibri" panose="020F0502020204030204" pitchFamily="34" charset="0"/>
              </a:defRPr>
            </a:lvl2pPr>
            <a:lvl3pPr marL="481310" indent="-150019">
              <a:defRPr>
                <a:latin typeface="Calibri" panose="020F0502020204030204" pitchFamily="34" charset="0"/>
              </a:defRPr>
            </a:lvl3pPr>
            <a:lvl4pPr marL="580430" indent="-88404">
              <a:defRPr>
                <a:latin typeface="Calibri" panose="020F0502020204030204" pitchFamily="34" charset="0"/>
              </a:defRPr>
            </a:lvl4pPr>
            <a:lvl5pPr marL="675085" indent="-74117">
              <a:tabLst>
                <a:tab pos="448271" algn="l"/>
                <a:tab pos="675085" algn="l"/>
              </a:tabLst>
              <a:defRPr>
                <a:latin typeface="Calibri" panose="020F0502020204030204" pitchFamily="34" charset="0"/>
              </a:defRPr>
            </a:lvl5pPr>
            <a:lvl9pPr marL="741164" indent="-74117">
              <a:buFont typeface="Arial" panose="020B0604020202020204" pitchFamily="34" charset="0"/>
              <a:buChar char="•"/>
              <a:tabLst>
                <a:tab pos="514350" algn="l"/>
                <a:tab pos="801886" algn="l"/>
              </a:tabLst>
              <a:defRPr>
                <a:latin typeface="Calibri" panose="020F0502020204030204" pitchFamily="34" charset="0"/>
                <a:cs typeface="Calibri" panose="020F0502020204030204" pitchFamily="34" charset="0"/>
              </a:defRPr>
            </a:lvl9pPr>
          </a:lstStyle>
          <a:p>
            <a:pPr lvl="0"/>
            <a:r>
              <a:rPr lang="en-US"/>
              <a:t>Click to edit Master text styles</a:t>
            </a:r>
          </a:p>
        </p:txBody>
      </p:sp>
      <p:sp>
        <p:nvSpPr>
          <p:cNvPr id="2" name="Title 1">
            <a:extLst>
              <a:ext uri="{FF2B5EF4-FFF2-40B4-BE49-F238E27FC236}">
                <a16:creationId xmlns:a16="http://schemas.microsoft.com/office/drawing/2014/main" id="{F11D9AB7-27C5-4BC1-BBD0-81482F43AE1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566846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13001-B35C-498E-BCCE-3F4E04E02F6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16904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56" indent="0">
              <a:buNone/>
              <a:defRPr sz="1800">
                <a:solidFill>
                  <a:schemeClr val="tx1">
                    <a:tint val="75000"/>
                  </a:schemeClr>
                </a:solidFill>
              </a:defRPr>
            </a:lvl2pPr>
            <a:lvl3pPr marL="914109" indent="0">
              <a:buNone/>
              <a:defRPr sz="1600">
                <a:solidFill>
                  <a:schemeClr val="tx1">
                    <a:tint val="75000"/>
                  </a:schemeClr>
                </a:solidFill>
              </a:defRPr>
            </a:lvl3pPr>
            <a:lvl4pPr marL="1371165" indent="0">
              <a:buNone/>
              <a:defRPr sz="1400">
                <a:solidFill>
                  <a:schemeClr val="tx1">
                    <a:tint val="75000"/>
                  </a:schemeClr>
                </a:solidFill>
              </a:defRPr>
            </a:lvl4pPr>
            <a:lvl5pPr marL="1828218" indent="0">
              <a:buNone/>
              <a:defRPr sz="1400">
                <a:solidFill>
                  <a:schemeClr val="tx1">
                    <a:tint val="75000"/>
                  </a:schemeClr>
                </a:solidFill>
              </a:defRPr>
            </a:lvl5pPr>
            <a:lvl6pPr marL="2285274" indent="0">
              <a:buNone/>
              <a:defRPr sz="1400">
                <a:solidFill>
                  <a:schemeClr val="tx1">
                    <a:tint val="75000"/>
                  </a:schemeClr>
                </a:solidFill>
              </a:defRPr>
            </a:lvl6pPr>
            <a:lvl7pPr marL="2742328" indent="0">
              <a:buNone/>
              <a:defRPr sz="1400">
                <a:solidFill>
                  <a:schemeClr val="tx1">
                    <a:tint val="75000"/>
                  </a:schemeClr>
                </a:solidFill>
              </a:defRPr>
            </a:lvl7pPr>
            <a:lvl8pPr marL="3199383" indent="0">
              <a:buNone/>
              <a:defRPr sz="1400">
                <a:solidFill>
                  <a:schemeClr val="tx1">
                    <a:tint val="75000"/>
                  </a:schemeClr>
                </a:solidFill>
              </a:defRPr>
            </a:lvl8pPr>
            <a:lvl9pPr marL="3656438" indent="0">
              <a:buNone/>
              <a:defRPr sz="14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1879454B-BAED-48CD-8D73-DD6D65B9A49D}"/>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7" name="Title Placeholder 15">
            <a:extLst>
              <a:ext uri="{FF2B5EF4-FFF2-40B4-BE49-F238E27FC236}">
                <a16:creationId xmlns:a16="http://schemas.microsoft.com/office/drawing/2014/main" id="{4A17DBC8-88A3-4E52-A20F-2D18774C7622}"/>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66431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457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3917559-D0BD-41E2-ACDC-4DA5696AF21E}"/>
              </a:ext>
            </a:extLst>
          </p:cNvPr>
          <p:cNvSpPr txBox="1">
            <a:spLocks/>
          </p:cNvSpPr>
          <p:nvPr userDrawn="1"/>
        </p:nvSpPr>
        <p:spPr>
          <a:xfrm>
            <a:off x="8458200" y="6553200"/>
            <a:ext cx="685800" cy="287338"/>
          </a:xfrm>
          <a:prstGeom prst="rect">
            <a:avLst/>
          </a:prstGeom>
        </p:spPr>
        <p:txBody>
          <a:bodyPr vert="horz" lIns="91411" tIns="45706" rIns="91411" bIns="45706" rtlCol="0" anchor="ctr"/>
          <a:lstStyle>
            <a:defPPr>
              <a:defRPr lang="en-US"/>
            </a:defPPr>
            <a:lvl1pPr marL="0" algn="ctr" defTabSz="914400" rtl="0" eaLnBrk="1" fontAlgn="base" latinLnBrk="0" hangingPunct="1">
              <a:spcBef>
                <a:spcPct val="0"/>
              </a:spcBef>
              <a:spcAft>
                <a:spcPct val="0"/>
              </a:spcAft>
              <a:defRPr sz="1200" kern="1200">
                <a:solidFill>
                  <a:prstClr val="black">
                    <a:tint val="75000"/>
                  </a:prstClr>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49C2E20-F250-44B9-B926-B8B94A013B34}" type="slidenum">
              <a:rPr lang="en-US" sz="1200" smtClean="0"/>
              <a:pPr>
                <a:defRPr/>
              </a:pPr>
              <a:t>‹#›</a:t>
            </a:fld>
            <a:endParaRPr lang="en-US" sz="1200" dirty="0"/>
          </a:p>
        </p:txBody>
      </p:sp>
      <p:sp>
        <p:nvSpPr>
          <p:cNvPr id="8" name="Title Placeholder 15">
            <a:extLst>
              <a:ext uri="{FF2B5EF4-FFF2-40B4-BE49-F238E27FC236}">
                <a16:creationId xmlns:a16="http://schemas.microsoft.com/office/drawing/2014/main" id="{6E578095-915B-4D4C-B1A2-FCA723877A7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419604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1"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BFAC1898-CFDB-4390-95DE-C076E60AF726}"/>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10" name="Title Placeholder 15">
            <a:extLst>
              <a:ext uri="{FF2B5EF4-FFF2-40B4-BE49-F238E27FC236}">
                <a16:creationId xmlns:a16="http://schemas.microsoft.com/office/drawing/2014/main" id="{EF004171-FBC0-4543-B910-9531BB23AC09}"/>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322179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3903F51-2748-48B0-9018-C173EA698384}"/>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1827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3617BEF-64B9-4E49-BAF7-D9F9F81CDEC8}"/>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03873FFF-398F-4497-9667-937C898E119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903696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E80F8AA-D340-477A-A266-A2AD05230CE9}"/>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19D4FDF8-F0AF-48CC-9B40-B293283050BA}"/>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152599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7620000"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9731F10C-93AD-4B9D-A591-F642E72C9802}" type="datetime1">
              <a:rPr lang="en-US" smtClean="0"/>
              <a:t>8/10/2022</a:t>
            </a:fld>
            <a:endParaRPr lang="en-US" dirty="0"/>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a:pPr>
                <a:defRPr/>
              </a:pPr>
              <a:t>‹#›</a:t>
            </a:fld>
            <a:endParaRPr lang="en-US" dirty="0"/>
          </a:p>
        </p:txBody>
      </p:sp>
    </p:spTree>
    <p:extLst>
      <p:ext uri="{BB962C8B-B14F-4D97-AF65-F5344CB8AC3E}">
        <p14:creationId xmlns:p14="http://schemas.microsoft.com/office/powerpoint/2010/main" val="2270643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3.xml"/><Relationship Id="rId18" Type="http://schemas.openxmlformats.org/officeDocument/2006/relationships/tags" Target="../tags/tag8.xml"/><Relationship Id="rId26" Type="http://schemas.openxmlformats.org/officeDocument/2006/relationships/tags" Target="../tags/tag16.xml"/><Relationship Id="rId3" Type="http://schemas.openxmlformats.org/officeDocument/2006/relationships/slideLayout" Target="../slideLayouts/slideLayout14.xml"/><Relationship Id="rId21" Type="http://schemas.openxmlformats.org/officeDocument/2006/relationships/tags" Target="../tags/tag11.xml"/><Relationship Id="rId7" Type="http://schemas.openxmlformats.org/officeDocument/2006/relationships/slideLayout" Target="../slideLayouts/slideLayout18.xml"/><Relationship Id="rId12" Type="http://schemas.openxmlformats.org/officeDocument/2006/relationships/tags" Target="../tags/tag2.xml"/><Relationship Id="rId17" Type="http://schemas.openxmlformats.org/officeDocument/2006/relationships/tags" Target="../tags/tag7.xml"/><Relationship Id="rId25" Type="http://schemas.openxmlformats.org/officeDocument/2006/relationships/tags" Target="../tags/tag15.xml"/><Relationship Id="rId2" Type="http://schemas.openxmlformats.org/officeDocument/2006/relationships/slideLayout" Target="../slideLayouts/slideLayout13.xml"/><Relationship Id="rId16" Type="http://schemas.openxmlformats.org/officeDocument/2006/relationships/tags" Target="../tags/tag6.xml"/><Relationship Id="rId20" Type="http://schemas.openxmlformats.org/officeDocument/2006/relationships/tags" Target="../tags/tag10.xml"/><Relationship Id="rId29" Type="http://schemas.openxmlformats.org/officeDocument/2006/relationships/image" Target="../media/image6.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ags" Target="../tags/tag1.xml"/><Relationship Id="rId24" Type="http://schemas.openxmlformats.org/officeDocument/2006/relationships/tags" Target="../tags/tag14.xml"/><Relationship Id="rId5" Type="http://schemas.openxmlformats.org/officeDocument/2006/relationships/slideLayout" Target="../slideLayouts/slideLayout16.xml"/><Relationship Id="rId15" Type="http://schemas.openxmlformats.org/officeDocument/2006/relationships/tags" Target="../tags/tag5.xml"/><Relationship Id="rId23" Type="http://schemas.openxmlformats.org/officeDocument/2006/relationships/tags" Target="../tags/tag13.xml"/><Relationship Id="rId28" Type="http://schemas.openxmlformats.org/officeDocument/2006/relationships/image" Target="../media/image5.emf"/><Relationship Id="rId10" Type="http://schemas.openxmlformats.org/officeDocument/2006/relationships/theme" Target="../theme/theme2.xml"/><Relationship Id="rId19" Type="http://schemas.openxmlformats.org/officeDocument/2006/relationships/tags" Target="../tags/tag9.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4.xml"/><Relationship Id="rId22" Type="http://schemas.openxmlformats.org/officeDocument/2006/relationships/tags" Target="../tags/tag12.xml"/><Relationship Id="rId27"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13" Type="http://schemas.openxmlformats.org/officeDocument/2006/relationships/tags" Target="../tags/tag23.xml"/><Relationship Id="rId18" Type="http://schemas.openxmlformats.org/officeDocument/2006/relationships/tags" Target="../tags/tag28.xml"/><Relationship Id="rId26" Type="http://schemas.openxmlformats.org/officeDocument/2006/relationships/image" Target="../media/image5.emf"/><Relationship Id="rId3" Type="http://schemas.openxmlformats.org/officeDocument/2006/relationships/slideLayout" Target="../slideLayouts/slideLayout23.xml"/><Relationship Id="rId21" Type="http://schemas.openxmlformats.org/officeDocument/2006/relationships/tags" Target="../tags/tag31.xml"/><Relationship Id="rId7" Type="http://schemas.openxmlformats.org/officeDocument/2006/relationships/slideLayout" Target="../slideLayouts/slideLayout27.xml"/><Relationship Id="rId12" Type="http://schemas.openxmlformats.org/officeDocument/2006/relationships/tags" Target="../tags/tag22.xml"/><Relationship Id="rId17" Type="http://schemas.openxmlformats.org/officeDocument/2006/relationships/tags" Target="../tags/tag27.xml"/><Relationship Id="rId25" Type="http://schemas.openxmlformats.org/officeDocument/2006/relationships/oleObject" Target="../embeddings/oleObject4.bin"/><Relationship Id="rId2" Type="http://schemas.openxmlformats.org/officeDocument/2006/relationships/slideLayout" Target="../slideLayouts/slideLayout22.xml"/><Relationship Id="rId16" Type="http://schemas.openxmlformats.org/officeDocument/2006/relationships/tags" Target="../tags/tag26.xml"/><Relationship Id="rId20" Type="http://schemas.openxmlformats.org/officeDocument/2006/relationships/tags" Target="../tags/tag30.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ags" Target="../tags/tag21.xml"/><Relationship Id="rId24" Type="http://schemas.openxmlformats.org/officeDocument/2006/relationships/tags" Target="../tags/tag34.xml"/><Relationship Id="rId5" Type="http://schemas.openxmlformats.org/officeDocument/2006/relationships/slideLayout" Target="../slideLayouts/slideLayout25.xml"/><Relationship Id="rId15" Type="http://schemas.openxmlformats.org/officeDocument/2006/relationships/tags" Target="../tags/tag25.xml"/><Relationship Id="rId23" Type="http://schemas.openxmlformats.org/officeDocument/2006/relationships/tags" Target="../tags/tag33.xml"/><Relationship Id="rId10" Type="http://schemas.openxmlformats.org/officeDocument/2006/relationships/tags" Target="../tags/tag20.xml"/><Relationship Id="rId19" Type="http://schemas.openxmlformats.org/officeDocument/2006/relationships/tags" Target="../tags/tag29.xml"/><Relationship Id="rId4" Type="http://schemas.openxmlformats.org/officeDocument/2006/relationships/slideLayout" Target="../slideLayouts/slideLayout24.xml"/><Relationship Id="rId9" Type="http://schemas.openxmlformats.org/officeDocument/2006/relationships/tags" Target="../tags/tag19.xml"/><Relationship Id="rId14" Type="http://schemas.openxmlformats.org/officeDocument/2006/relationships/tags" Target="../tags/tag24.xml"/><Relationship Id="rId22" Type="http://schemas.openxmlformats.org/officeDocument/2006/relationships/tags" Target="../tags/tag32.xml"/><Relationship Id="rId27"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3"/>
            <a:ext cx="9144000" cy="882650"/>
          </a:xfrm>
          <a:prstGeom prst="rect">
            <a:avLst/>
          </a:prstGeom>
          <a:solidFill>
            <a:srgbClr val="142C5C"/>
          </a:solidFill>
          <a:ln>
            <a:noFill/>
          </a:ln>
        </p:spPr>
        <p:style>
          <a:lnRef idx="2">
            <a:schemeClr val="accent1">
              <a:shade val="50000"/>
            </a:schemeClr>
          </a:lnRef>
          <a:fillRef idx="1003">
            <a:schemeClr val="dk2"/>
          </a:fillRef>
          <a:effectRef idx="0">
            <a:schemeClr val="accent1"/>
          </a:effectRef>
          <a:fontRef idx="minor">
            <a:schemeClr val="lt1"/>
          </a:fontRef>
        </p:style>
        <p:txBody>
          <a:bodyPr lIns="91411" tIns="45706" rIns="91411" bIns="45706" anchor="ctr"/>
          <a:lstStyle/>
          <a:p>
            <a:pPr algn="ctr">
              <a:defRPr/>
            </a:pPr>
            <a:endParaRPr lang="en-US" sz="1800" dirty="0">
              <a:solidFill>
                <a:prstClr val="white"/>
              </a:solidFill>
            </a:endParaRPr>
          </a:p>
        </p:txBody>
      </p:sp>
      <p:sp>
        <p:nvSpPr>
          <p:cNvPr id="1027"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11" tIns="45706" rIns="91411" bIns="4570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6" descr="best ver2b seal"/>
          <p:cNvPicPr>
            <a:picLocks noChangeAspect="1" noChangeArrowheads="1"/>
          </p:cNvPicPr>
          <p:nvPr/>
        </p:nvPicPr>
        <p:blipFill>
          <a:blip r:embed="rId13" cstate="print">
            <a:clrChange>
              <a:clrFrom>
                <a:srgbClr val="003264"/>
              </a:clrFrom>
              <a:clrTo>
                <a:srgbClr val="003264">
                  <a:alpha val="0"/>
                </a:srgbClr>
              </a:clrTo>
            </a:clrChange>
          </a:blip>
          <a:srcRect/>
          <a:stretch>
            <a:fillRect/>
          </a:stretch>
        </p:blipFill>
        <p:spPr bwMode="auto">
          <a:xfrm>
            <a:off x="31756" y="76204"/>
            <a:ext cx="746125" cy="715963"/>
          </a:xfrm>
          <a:prstGeom prst="rect">
            <a:avLst/>
          </a:prstGeom>
          <a:noFill/>
          <a:ln w="9525">
            <a:noFill/>
            <a:miter lim="800000"/>
            <a:headEnd/>
            <a:tailEnd/>
          </a:ln>
        </p:spPr>
      </p:pic>
      <p:sp>
        <p:nvSpPr>
          <p:cNvPr id="1031" name="Title Placeholder 15"/>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pic>
        <p:nvPicPr>
          <p:cNvPr id="1032" name="Picture 1"/>
          <p:cNvPicPr>
            <a:picLocks noChangeAspect="1" noChangeArrowheads="1"/>
          </p:cNvPicPr>
          <p:nvPr userDrawn="1"/>
        </p:nvPicPr>
        <p:blipFill>
          <a:blip r:embed="rId14" cstate="print"/>
          <a:srcRect/>
          <a:stretch>
            <a:fillRect/>
          </a:stretch>
        </p:blipFill>
        <p:spPr bwMode="auto">
          <a:xfrm>
            <a:off x="6999288" y="3"/>
            <a:ext cx="2144712" cy="882650"/>
          </a:xfrm>
          <a:prstGeom prst="rect">
            <a:avLst/>
          </a:prstGeom>
          <a:noFill/>
          <a:ln w="9525">
            <a:noFill/>
            <a:miter lim="800000"/>
            <a:headEnd/>
            <a:tailEnd/>
          </a:ln>
        </p:spPr>
      </p:pic>
      <p:sp>
        <p:nvSpPr>
          <p:cNvPr id="9" name="Slide Number Placeholder 5">
            <a:extLst>
              <a:ext uri="{FF2B5EF4-FFF2-40B4-BE49-F238E27FC236}">
                <a16:creationId xmlns:a16="http://schemas.microsoft.com/office/drawing/2014/main" id="{D9F68169-D8C9-4F33-8658-95EA08930AF6}"/>
              </a:ext>
            </a:extLst>
          </p:cNvPr>
          <p:cNvSpPr>
            <a:spLocks noGrp="1"/>
          </p:cNvSpPr>
          <p:nvPr>
            <p:ph type="sldNum" sz="quarter" idx="4"/>
          </p:nvPr>
        </p:nvSpPr>
        <p:spPr>
          <a:xfrm>
            <a:off x="8458200" y="6553200"/>
            <a:ext cx="685800" cy="287338"/>
          </a:xfrm>
          <a:prstGeom prst="rect">
            <a:avLst/>
          </a:prstGeom>
        </p:spPr>
        <p:txBody>
          <a:bodyPr/>
          <a:lstStyle>
            <a:lvl1pPr algn="ctr" fontAlgn="base">
              <a:spcBef>
                <a:spcPct val="0"/>
              </a:spcBef>
              <a:spcAft>
                <a:spcPct val="0"/>
              </a:spcAft>
              <a:defRPr sz="1000">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47275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 id="2147483671" r:id="rId7"/>
    <p:sldLayoutId id="2147483672" r:id="rId8"/>
    <p:sldLayoutId id="2147483675" r:id="rId9"/>
    <p:sldLayoutId id="2147483676" r:id="rId10"/>
    <p:sldLayoutId id="2147483698" r:id="rId11"/>
  </p:sldLayoutIdLst>
  <p:hf hdr="0" dt="0"/>
  <p:txStyles>
    <p:title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p:titleStyle>
    <p:bodyStyle>
      <a:lvl1pPr marL="342791" indent="-342791" algn="l" rtl="0" eaLnBrk="1" fontAlgn="base" hangingPunct="1">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1" fontAlgn="base" hangingPunct="1">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74666"/>
            <a:ext cx="9143998" cy="291729"/>
            <a:chOff x="-476250" y="1079180"/>
            <a:chExt cx="9437687" cy="474348"/>
          </a:xfrm>
        </p:grpSpPr>
        <p:sp>
          <p:nvSpPr>
            <p:cNvPr id="59" name="TitleTopPlaceholder"/>
            <p:cNvSpPr>
              <a:spLocks noChangeArrowheads="1"/>
            </p:cNvSpPr>
            <p:nvPr/>
          </p:nvSpPr>
          <p:spPr bwMode="ltGray">
            <a:xfrm>
              <a:off x="1717675" y="1079183"/>
              <a:ext cx="2193925" cy="474345"/>
            </a:xfrm>
            <a:prstGeom prst="rect">
              <a:avLst/>
            </a:prstGeom>
            <a:solidFill>
              <a:schemeClr val="accent4">
                <a:alpha val="77000"/>
              </a:schemeClr>
            </a:solidFill>
            <a:ln w="9525">
              <a:noFill/>
              <a:miter lim="800000"/>
              <a:headEnd/>
              <a:tailEnd/>
            </a:ln>
            <a:effectLst/>
          </p:spPr>
          <p:txBody>
            <a:bodyPr wrap="none" anchor="ctr"/>
            <a:lstStyle/>
            <a:p>
              <a:pPr algn="ctr" fontAlgn="base">
                <a:spcBef>
                  <a:spcPct val="0"/>
                </a:spcBef>
                <a:spcAft>
                  <a:spcPct val="0"/>
                </a:spcAft>
              </a:pPr>
              <a:endParaRPr lang="en-US" sz="1200" b="1" i="1" dirty="0">
                <a:solidFill>
                  <a:srgbClr val="FF0000"/>
                </a:solidFill>
              </a:endParaRPr>
            </a:p>
          </p:txBody>
        </p:sp>
        <p:sp>
          <p:nvSpPr>
            <p:cNvPr id="60" name="TitleTopPlaceholder"/>
            <p:cNvSpPr>
              <a:spLocks noChangeArrowheads="1"/>
            </p:cNvSpPr>
            <p:nvPr/>
          </p:nvSpPr>
          <p:spPr bwMode="ltGray">
            <a:xfrm>
              <a:off x="-476250" y="1079180"/>
              <a:ext cx="2193925" cy="47434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fld id="{A00F59A2-104D-40A4-9027-BF229CD98FC8}" type="datetime1">
                <a:rPr lang="en-US" sz="750" smtClean="0">
                  <a:solidFill>
                    <a:srgbClr val="000000"/>
                  </a:solidFill>
                  <a:latin typeface="Calibri" panose="020F0502020204030204" pitchFamily="34" charset="0"/>
                  <a:cs typeface="Calibri" panose="020F0502020204030204" pitchFamily="34" charset="0"/>
                </a:rPr>
                <a:pPr fontAlgn="base">
                  <a:spcBef>
                    <a:spcPct val="0"/>
                  </a:spcBef>
                  <a:spcAft>
                    <a:spcPct val="0"/>
                  </a:spcAft>
                </a:pPr>
                <a:t>8/10/2022</a:t>
              </a:fld>
              <a:endParaRPr lang="en-US" sz="750" dirty="0">
                <a:solidFill>
                  <a:srgbClr val="000000"/>
                </a:solidFill>
                <a:latin typeface="Calibri" panose="020F0502020204030204" pitchFamily="34" charset="0"/>
                <a:cs typeface="Calibri" panose="020F0502020204030204" pitchFamily="34" charset="0"/>
              </a:endParaRPr>
            </a:p>
          </p:txBody>
        </p:sp>
        <p:sp>
          <p:nvSpPr>
            <p:cNvPr id="61" name="TitleTopPlaceholder"/>
            <p:cNvSpPr>
              <a:spLocks noChangeArrowheads="1"/>
            </p:cNvSpPr>
            <p:nvPr/>
          </p:nvSpPr>
          <p:spPr bwMode="ltGray">
            <a:xfrm>
              <a:off x="3534566" y="1079183"/>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grpSp>
      <p:sp>
        <p:nvSpPr>
          <p:cNvPr id="10" name="McK 1. On-page tracker" hidden="1"/>
          <p:cNvSpPr>
            <a:spLocks noChangeArrowheads="1"/>
          </p:cNvSpPr>
          <p:nvPr/>
        </p:nvSpPr>
        <p:spPr bwMode="auto">
          <a:xfrm>
            <a:off x="174946" y="27539"/>
            <a:ext cx="64440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dirty="0">
                <a:solidFill>
                  <a:srgbClr val="808080"/>
                </a:solidFill>
              </a:rPr>
              <a:t>TRACKER</a:t>
            </a:r>
          </a:p>
        </p:txBody>
      </p:sp>
      <p:sp>
        <p:nvSpPr>
          <p:cNvPr id="11" name="McK 3. Unit of measure" hidden="1"/>
          <p:cNvSpPr txBox="1">
            <a:spLocks noChangeArrowheads="1"/>
          </p:cNvSpPr>
          <p:nvPr/>
        </p:nvSpPr>
        <p:spPr bwMode="auto">
          <a:xfrm>
            <a:off x="174947" y="542617"/>
            <a:ext cx="805367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dirty="0">
                <a:solidFill>
                  <a:srgbClr val="808080"/>
                </a:solidFill>
                <a:latin typeface="Arial"/>
              </a:rPr>
              <a:t>Unit of measure</a:t>
            </a:r>
          </a:p>
        </p:txBody>
      </p:sp>
      <p:grpSp>
        <p:nvGrpSpPr>
          <p:cNvPr id="12" name="McK Slide Elements" hidden="1"/>
          <p:cNvGrpSpPr>
            <a:grpSpLocks/>
          </p:cNvGrpSpPr>
          <p:nvPr/>
        </p:nvGrpSpPr>
        <p:grpSpPr bwMode="auto">
          <a:xfrm>
            <a:off x="174944" y="6128514"/>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dirty="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dirty="0">
                  <a:solidFill>
                    <a:srgbClr val="000000"/>
                  </a:solidFill>
                </a:rPr>
                <a:t>SOURCE: Source</a:t>
              </a:r>
            </a:p>
          </p:txBody>
        </p:sp>
      </p:grpSp>
      <p:grpSp>
        <p:nvGrpSpPr>
          <p:cNvPr id="15" name="ACET" hidden="1"/>
          <p:cNvGrpSpPr>
            <a:grpSpLocks/>
          </p:cNvGrpSpPr>
          <p:nvPr/>
        </p:nvGrpSpPr>
        <p:grpSpPr bwMode="auto">
          <a:xfrm>
            <a:off x="1482156" y="1281222"/>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dirty="0">
                  <a:solidFill>
                    <a:srgbClr val="000000"/>
                  </a:solidFill>
                </a:rPr>
                <a:t>Title</a:t>
              </a:r>
            </a:p>
            <a:p>
              <a:pPr fontAlgn="base">
                <a:spcBef>
                  <a:spcPct val="0"/>
                </a:spcBef>
                <a:spcAft>
                  <a:spcPct val="0"/>
                </a:spcAft>
              </a:pPr>
              <a:r>
                <a:rPr lang="en-US" sz="1200" dirty="0">
                  <a:solidFill>
                    <a:srgbClr val="808080"/>
                  </a:solidFill>
                </a:rPr>
                <a:t>Unit of measure</a:t>
              </a:r>
            </a:p>
          </p:txBody>
        </p:sp>
      </p:grpSp>
      <p:grpSp>
        <p:nvGrpSpPr>
          <p:cNvPr id="63" name="LegendBoxes" hidden="1"/>
          <p:cNvGrpSpPr>
            <a:grpSpLocks/>
          </p:cNvGrpSpPr>
          <p:nvPr/>
        </p:nvGrpSpPr>
        <p:grpSpPr bwMode="auto">
          <a:xfrm>
            <a:off x="7449490" y="275440"/>
            <a:ext cx="644699"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72" name="LegendLines" hidden="1"/>
          <p:cNvGrpSpPr>
            <a:grpSpLocks/>
          </p:cNvGrpSpPr>
          <p:nvPr/>
        </p:nvGrpSpPr>
        <p:grpSpPr bwMode="auto">
          <a:xfrm>
            <a:off x="7135220" y="275441"/>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grpSp>
        <p:nvGrpSpPr>
          <p:cNvPr id="79" name="McKSticker" hidden="1"/>
          <p:cNvGrpSpPr/>
          <p:nvPr/>
        </p:nvGrpSpPr>
        <p:grpSpPr bwMode="auto">
          <a:xfrm>
            <a:off x="7418661" y="275441"/>
            <a:ext cx="809966" cy="166199"/>
            <a:chOff x="7946982" y="285750"/>
            <a:chExt cx="793793" cy="162890"/>
          </a:xfrm>
        </p:grpSpPr>
        <p:sp>
          <p:nvSpPr>
            <p:cNvPr id="80" name="StickerRectangle"/>
            <p:cNvSpPr>
              <a:spLocks noChangeArrowheads="1"/>
            </p:cNvSpPr>
            <p:nvPr/>
          </p:nvSpPr>
          <p:spPr bwMode="auto">
            <a:xfrm>
              <a:off x="7946982" y="285750"/>
              <a:ext cx="793793" cy="16289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dirty="0">
                  <a:solidFill>
                    <a:srgbClr val="808080"/>
                  </a:solidFill>
                </a:rPr>
                <a:t>PRELIMINARY</a:t>
              </a:r>
            </a:p>
          </p:txBody>
        </p:sp>
        <p:cxnSp>
          <p:nvCxnSpPr>
            <p:cNvPr id="81" name="AutoShape 31"/>
            <p:cNvCxnSpPr>
              <a:cxnSpLocks noChangeShapeType="1"/>
              <a:stCxn id="80" idx="2"/>
              <a:endCxn id="80" idx="4"/>
            </p:cNvCxnSpPr>
            <p:nvPr/>
          </p:nvCxnSpPr>
          <p:spPr bwMode="auto">
            <a:xfrm>
              <a:off x="7946982"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6982" y="448640"/>
              <a:ext cx="793793"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711928" cy="1333054"/>
            <a:chOff x="6655594" y="273840"/>
            <a:chExt cx="697715"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sp>
        <p:nvSpPr>
          <p:cNvPr id="104" name="Slide Number"/>
          <p:cNvSpPr txBox="1">
            <a:spLocks/>
          </p:cNvSpPr>
          <p:nvPr/>
        </p:nvSpPr>
        <p:spPr bwMode="auto">
          <a:xfrm>
            <a:off x="8856849" y="6654135"/>
            <a:ext cx="112211"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000000"/>
                </a:solidFill>
                <a:latin typeface="Calibri" panose="020F0502020204030204" pitchFamily="34" charset="0"/>
                <a:cs typeface="Calibri" panose="020F0502020204030204" pitchFamily="34" charset="0"/>
              </a:rPr>
              <a:pPr algn="r" fontAlgn="base">
                <a:spcBef>
                  <a:spcPct val="0"/>
                </a:spcBef>
                <a:spcAft>
                  <a:spcPct val="0"/>
                </a:spcAft>
              </a:pPr>
              <a:t>‹#›</a:t>
            </a:fld>
            <a:endParaRPr lang="en-US" sz="750" dirty="0">
              <a:solidFill>
                <a:srgbClr val="000000"/>
              </a:solidFill>
              <a:latin typeface="Calibri" panose="020F0502020204030204" pitchFamily="34" charset="0"/>
              <a:cs typeface="Calibri" panose="020F0502020204030204" pitchFamily="34" charset="0"/>
            </a:endParaRPr>
          </a:p>
        </p:txBody>
      </p:sp>
      <p:pic>
        <p:nvPicPr>
          <p:cNvPr id="62" name="Picture 4" descr="http://upload.wikimedia.org/wikipedia/commons/thumb/8/82/Seal_of_Massachusetts.svg/2000px-Seal_of_Massachusetts.svg.png"/>
          <p:cNvPicPr>
            <a:picLocks noChangeArrowheads="1"/>
          </p:cNvPicPr>
          <p:nvPr/>
        </p:nvPicPr>
        <p:blipFill>
          <a:blip r:embed="rId2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6" y="135845"/>
            <a:ext cx="47320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4037843" y="5678699"/>
            <a:ext cx="4302125" cy="1269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825" dirty="0">
                <a:solidFill>
                  <a:srgbClr val="FFFFFF"/>
                </a:solidFill>
              </a:rPr>
              <a:t>Confidential – Proprietary and predecisional</a:t>
            </a:r>
          </a:p>
        </p:txBody>
      </p:sp>
      <p:sp>
        <p:nvSpPr>
          <p:cNvPr id="107" name="Content Placeholder 2">
            <a:extLst>
              <a:ext uri="{FF2B5EF4-FFF2-40B4-BE49-F238E27FC236}">
                <a16:creationId xmlns:a16="http://schemas.microsoft.com/office/drawing/2014/main" id="{FAB0BE2B-F6D2-4D96-99C4-7EA152BBD4BE}"/>
              </a:ext>
            </a:extLst>
          </p:cNvPr>
          <p:cNvSpPr txBox="1">
            <a:spLocks/>
          </p:cNvSpPr>
          <p:nvPr/>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0000"/>
              </a:buClr>
            </a:pPr>
            <a:endParaRPr lang="en-US" sz="1200" kern="0" dirty="0">
              <a:solidFill>
                <a:srgbClr val="000000"/>
              </a:solidFill>
            </a:endParaRPr>
          </a:p>
          <a:p>
            <a:pPr lvl="1">
              <a:buClr>
                <a:srgbClr val="000000"/>
              </a:buClr>
            </a:pPr>
            <a:endParaRPr lang="en-US" sz="1200" kern="0" dirty="0">
              <a:solidFill>
                <a:srgbClr val="000000"/>
              </a:solidFill>
            </a:endParaRPr>
          </a:p>
          <a:p>
            <a:pPr lvl="2">
              <a:buClr>
                <a:srgbClr val="000000"/>
              </a:buClr>
            </a:pPr>
            <a:endParaRPr lang="en-US" sz="1200" kern="0" dirty="0">
              <a:solidFill>
                <a:srgbClr val="000000"/>
              </a:solidFill>
            </a:endParaRPr>
          </a:p>
          <a:p>
            <a:pPr lvl="3">
              <a:buClr>
                <a:srgbClr val="000000"/>
              </a:buClr>
            </a:pPr>
            <a:endParaRPr lang="en-US" sz="1200" kern="0" dirty="0">
              <a:solidFill>
                <a:srgbClr val="000000"/>
              </a:solidFill>
            </a:endParaRPr>
          </a:p>
          <a:p>
            <a:pPr lvl="4">
              <a:buClr>
                <a:srgbClr val="000000"/>
              </a:buClr>
            </a:pPr>
            <a:endParaRPr lang="en-US" sz="1200" kern="0" dirty="0">
              <a:solidFill>
                <a:srgbClr val="000000"/>
              </a:solidFill>
            </a:endParaRPr>
          </a:p>
        </p:txBody>
      </p:sp>
      <p:cxnSp>
        <p:nvCxnSpPr>
          <p:cNvPr id="109" name="Straight Connector 108">
            <a:extLst>
              <a:ext uri="{FF2B5EF4-FFF2-40B4-BE49-F238E27FC236}">
                <a16:creationId xmlns:a16="http://schemas.microsoft.com/office/drawing/2014/main" id="{6A4B27DA-A6E5-4745-804D-1F233F6C5C68}"/>
              </a:ext>
            </a:extLst>
          </p:cNvPr>
          <p:cNvCxnSpPr/>
          <p:nvPr/>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 name="Title Placeholder 4">
            <a:extLst>
              <a:ext uri="{FF2B5EF4-FFF2-40B4-BE49-F238E27FC236}">
                <a16:creationId xmlns:a16="http://schemas.microsoft.com/office/drawing/2014/main" id="{E90CA157-77DA-48E0-B8B2-1702D4DA1CE2}"/>
              </a:ext>
            </a:extLst>
          </p:cNvPr>
          <p:cNvSpPr>
            <a:spLocks noGrp="1"/>
          </p:cNvSpPr>
          <p:nvPr>
            <p:ph type="title"/>
          </p:nvPr>
        </p:nvSpPr>
        <p:spPr>
          <a:xfrm>
            <a:off x="174944" y="77941"/>
            <a:ext cx="8053677" cy="44924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6" name="Content Placeholder 2">
            <a:extLst>
              <a:ext uri="{FF2B5EF4-FFF2-40B4-BE49-F238E27FC236}">
                <a16:creationId xmlns:a16="http://schemas.microsoft.com/office/drawing/2014/main" id="{B17FC353-C8BF-421C-BD43-FB6CD2A5DC6C}"/>
              </a:ext>
            </a:extLst>
          </p:cNvPr>
          <p:cNvSpPr txBox="1">
            <a:spLocks/>
          </p:cNvSpPr>
          <p:nvPr userDrawn="1"/>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0000"/>
              </a:buClr>
            </a:pPr>
            <a:endParaRPr lang="en-US" sz="1200" kern="0" dirty="0">
              <a:solidFill>
                <a:srgbClr val="000000"/>
              </a:solidFill>
            </a:endParaRPr>
          </a:p>
          <a:p>
            <a:pPr lvl="1">
              <a:buClr>
                <a:srgbClr val="000000"/>
              </a:buClr>
            </a:pPr>
            <a:endParaRPr lang="en-US" sz="1200" kern="0" dirty="0">
              <a:solidFill>
                <a:srgbClr val="000000"/>
              </a:solidFill>
            </a:endParaRPr>
          </a:p>
          <a:p>
            <a:pPr lvl="2">
              <a:buClr>
                <a:srgbClr val="000000"/>
              </a:buClr>
            </a:pPr>
            <a:endParaRPr lang="en-US" sz="1200" kern="0" dirty="0">
              <a:solidFill>
                <a:srgbClr val="000000"/>
              </a:solidFill>
            </a:endParaRPr>
          </a:p>
          <a:p>
            <a:pPr lvl="3">
              <a:buClr>
                <a:srgbClr val="000000"/>
              </a:buClr>
            </a:pPr>
            <a:endParaRPr lang="en-US" sz="1200" kern="0" dirty="0">
              <a:solidFill>
                <a:srgbClr val="000000"/>
              </a:solidFill>
            </a:endParaRPr>
          </a:p>
          <a:p>
            <a:pPr lvl="4">
              <a:buClr>
                <a:srgbClr val="000000"/>
              </a:buClr>
            </a:pPr>
            <a:endParaRPr lang="en-US" sz="1200" kern="0" dirty="0">
              <a:solidFill>
                <a:srgbClr val="000000"/>
              </a:solidFill>
            </a:endParaRPr>
          </a:p>
        </p:txBody>
      </p:sp>
      <p:cxnSp>
        <p:nvCxnSpPr>
          <p:cNvPr id="108" name="Straight Connector 107">
            <a:extLst>
              <a:ext uri="{FF2B5EF4-FFF2-40B4-BE49-F238E27FC236}">
                <a16:creationId xmlns:a16="http://schemas.microsoft.com/office/drawing/2014/main" id="{7970D58A-F52E-4718-B06B-29B6297558FD}"/>
              </a:ext>
            </a:extLst>
          </p:cNvPr>
          <p:cNvCxnSpPr/>
          <p:nvPr userDrawn="1"/>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756596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hf sldNum="0" hdr="0" ftr="0"/>
  <p:txStyles>
    <p:titleStyle>
      <a:lvl1pPr algn="l" defTabSz="685072" rtl="0" eaLnBrk="1" fontAlgn="base" hangingPunct="1">
        <a:spcBef>
          <a:spcPct val="0"/>
        </a:spcBef>
        <a:spcAft>
          <a:spcPct val="0"/>
        </a:spcAft>
        <a:tabLst>
          <a:tab pos="206493" algn="l"/>
        </a:tabLst>
        <a:defRPr sz="1500" b="1" baseline="0">
          <a:solidFill>
            <a:schemeClr val="tx2"/>
          </a:solidFill>
          <a:latin typeface="Calibri" panose="020F0502020204030204" pitchFamily="34" charset="0"/>
          <a:ea typeface="+mj-ea"/>
          <a:cs typeface="Calibri" panose="020F0502020204030204" pitchFamily="34" charset="0"/>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5" imgW="270" imgH="270" progId="TCLayout.ActiveDocument.1">
                  <p:embed/>
                </p:oleObj>
              </mc:Choice>
              <mc:Fallback>
                <p:oleObj name="think-cell Slide" r:id="rId25" imgW="270" imgH="270" progId="TCLayout.ActiveDocument.1">
                  <p:embed/>
                  <p:pic>
                    <p:nvPicPr>
                      <p:cNvPr id="2" name="Object 1" hidden="1"/>
                      <p:cNvPicPr/>
                      <p:nvPr/>
                    </p:nvPicPr>
                    <p:blipFill>
                      <a:blip r:embed="rId26"/>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3" y="6574668"/>
            <a:ext cx="9143998" cy="291729"/>
            <a:chOff x="-476250" y="1079180"/>
            <a:chExt cx="9437687" cy="474348"/>
          </a:xfrm>
        </p:grpSpPr>
        <p:sp>
          <p:nvSpPr>
            <p:cNvPr id="59" name="TitleTopPlaceholder"/>
            <p:cNvSpPr>
              <a:spLocks noChangeArrowheads="1"/>
            </p:cNvSpPr>
            <p:nvPr/>
          </p:nvSpPr>
          <p:spPr bwMode="ltGray">
            <a:xfrm>
              <a:off x="1717675" y="1079183"/>
              <a:ext cx="2193925" cy="474345"/>
            </a:xfrm>
            <a:prstGeom prst="rect">
              <a:avLst/>
            </a:prstGeom>
            <a:solidFill>
              <a:schemeClr val="accent4">
                <a:alpha val="77000"/>
              </a:schemeClr>
            </a:solidFill>
            <a:ln w="9525">
              <a:noFill/>
              <a:miter lim="800000"/>
              <a:headEnd/>
              <a:tailEnd/>
            </a:ln>
            <a:effectLst/>
          </p:spPr>
          <p:txBody>
            <a:bodyPr wrap="none" anchor="ctr"/>
            <a:lstStyle/>
            <a:p>
              <a:pPr algn="ctr" fontAlgn="base">
                <a:spcBef>
                  <a:spcPct val="0"/>
                </a:spcBef>
                <a:spcAft>
                  <a:spcPct val="0"/>
                </a:spcAft>
              </a:pPr>
              <a:endParaRPr lang="en-US" sz="900" b="1" i="1" dirty="0">
                <a:solidFill>
                  <a:srgbClr val="FF0000"/>
                </a:solidFill>
              </a:endParaRPr>
            </a:p>
          </p:txBody>
        </p:sp>
        <p:sp>
          <p:nvSpPr>
            <p:cNvPr id="60" name="TitleTopPlaceholder"/>
            <p:cNvSpPr>
              <a:spLocks noChangeArrowheads="1"/>
            </p:cNvSpPr>
            <p:nvPr/>
          </p:nvSpPr>
          <p:spPr bwMode="ltGray">
            <a:xfrm>
              <a:off x="-476250" y="1079180"/>
              <a:ext cx="2193925" cy="47434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fld id="{A00F59A2-104D-40A4-9027-BF229CD98FC8}" type="datetime1">
                <a:rPr lang="en-US" sz="563" smtClean="0">
                  <a:solidFill>
                    <a:srgbClr val="000000"/>
                  </a:solidFill>
                  <a:latin typeface="Calibri" panose="020F0502020204030204" pitchFamily="34" charset="0"/>
                  <a:cs typeface="Calibri" panose="020F0502020204030204" pitchFamily="34" charset="0"/>
                </a:rPr>
                <a:pPr fontAlgn="base">
                  <a:spcBef>
                    <a:spcPct val="0"/>
                  </a:spcBef>
                  <a:spcAft>
                    <a:spcPct val="0"/>
                  </a:spcAft>
                </a:pPr>
                <a:t>8/10/2022</a:t>
              </a:fld>
              <a:endParaRPr lang="en-US" sz="563" dirty="0">
                <a:solidFill>
                  <a:srgbClr val="000000"/>
                </a:solidFill>
                <a:latin typeface="Calibri" panose="020F0502020204030204" pitchFamily="34" charset="0"/>
                <a:cs typeface="Calibri" panose="020F0502020204030204" pitchFamily="34" charset="0"/>
              </a:endParaRPr>
            </a:p>
          </p:txBody>
        </p:sp>
        <p:sp>
          <p:nvSpPr>
            <p:cNvPr id="61" name="TitleTopPlaceholder"/>
            <p:cNvSpPr>
              <a:spLocks noChangeArrowheads="1"/>
            </p:cNvSpPr>
            <p:nvPr/>
          </p:nvSpPr>
          <p:spPr bwMode="ltGray">
            <a:xfrm>
              <a:off x="3534566" y="1079183"/>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900" dirty="0">
                <a:solidFill>
                  <a:srgbClr val="000000"/>
                </a:solidFill>
              </a:endParaRPr>
            </a:p>
          </p:txBody>
        </p:sp>
      </p:grpSp>
      <p:sp>
        <p:nvSpPr>
          <p:cNvPr id="10" name="McK 1. On-page tracker" hidden="1"/>
          <p:cNvSpPr>
            <a:spLocks noChangeArrowheads="1"/>
          </p:cNvSpPr>
          <p:nvPr/>
        </p:nvSpPr>
        <p:spPr bwMode="auto">
          <a:xfrm>
            <a:off x="174946" y="27538"/>
            <a:ext cx="485710" cy="121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788" dirty="0">
                <a:solidFill>
                  <a:srgbClr val="808080"/>
                </a:solidFill>
              </a:rPr>
              <a:t>TRACKER</a:t>
            </a:r>
          </a:p>
        </p:txBody>
      </p:sp>
      <p:sp>
        <p:nvSpPr>
          <p:cNvPr id="11" name="McK 3. Unit of measure" hidden="1"/>
          <p:cNvSpPr txBox="1">
            <a:spLocks noChangeArrowheads="1"/>
          </p:cNvSpPr>
          <p:nvPr/>
        </p:nvSpPr>
        <p:spPr bwMode="auto">
          <a:xfrm>
            <a:off x="174948" y="542620"/>
            <a:ext cx="8053675" cy="1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900" dirty="0">
                <a:solidFill>
                  <a:srgbClr val="808080"/>
                </a:solidFill>
                <a:latin typeface="Arial"/>
              </a:rPr>
              <a:t>Unit of measure</a:t>
            </a:r>
          </a:p>
        </p:txBody>
      </p:sp>
      <p:grpSp>
        <p:nvGrpSpPr>
          <p:cNvPr id="12" name="McK Slide Elements" hidden="1"/>
          <p:cNvGrpSpPr>
            <a:grpSpLocks/>
          </p:cNvGrpSpPr>
          <p:nvPr/>
        </p:nvGrpSpPr>
        <p:grpSpPr bwMode="auto">
          <a:xfrm>
            <a:off x="174944" y="6157681"/>
            <a:ext cx="8799129" cy="341767"/>
            <a:chOff x="75" y="3939"/>
            <a:chExt cx="689" cy="211"/>
          </a:xfrm>
        </p:grpSpPr>
        <p:sp>
          <p:nvSpPr>
            <p:cNvPr id="13" name="McK 4. Footnote"/>
            <p:cNvSpPr txBox="1">
              <a:spLocks noChangeArrowheads="1"/>
            </p:cNvSpPr>
            <p:nvPr/>
          </p:nvSpPr>
          <p:spPr bwMode="auto">
            <a:xfrm>
              <a:off x="75" y="3939"/>
              <a:ext cx="689" cy="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63" dirty="0">
                  <a:solidFill>
                    <a:srgbClr val="000000"/>
                  </a:solidFill>
                  <a:latin typeface="Arial"/>
                </a:rPr>
                <a:t>1 Footnote</a:t>
              </a:r>
            </a:p>
          </p:txBody>
        </p:sp>
        <p:sp>
          <p:nvSpPr>
            <p:cNvPr id="14" name="McK 5. Source"/>
            <p:cNvSpPr>
              <a:spLocks noChangeArrowheads="1"/>
            </p:cNvSpPr>
            <p:nvPr/>
          </p:nvSpPr>
          <p:spPr bwMode="auto">
            <a:xfrm>
              <a:off x="75" y="4097"/>
              <a:ext cx="689" cy="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349825" indent="-349825" defTabSz="513804" fontAlgn="base">
                <a:spcBef>
                  <a:spcPct val="0"/>
                </a:spcBef>
                <a:spcAft>
                  <a:spcPct val="0"/>
                </a:spcAft>
                <a:tabLst>
                  <a:tab pos="351646" algn="l"/>
                </a:tabLst>
              </a:pPr>
              <a:r>
                <a:rPr lang="en-US" sz="563" dirty="0">
                  <a:solidFill>
                    <a:srgbClr val="000000"/>
                  </a:solidFill>
                </a:rPr>
                <a:t>SOURCE: Source</a:t>
              </a:r>
            </a:p>
          </p:txBody>
        </p:sp>
      </p:grpSp>
      <p:grpSp>
        <p:nvGrpSpPr>
          <p:cNvPr id="15" name="ACET" hidden="1"/>
          <p:cNvGrpSpPr>
            <a:grpSpLocks/>
          </p:cNvGrpSpPr>
          <p:nvPr/>
        </p:nvGrpSpPr>
        <p:grpSpPr bwMode="auto">
          <a:xfrm>
            <a:off x="1482156" y="1373549"/>
            <a:ext cx="4350892" cy="294794"/>
            <a:chOff x="915" y="848"/>
            <a:chExt cx="2686" cy="182"/>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848"/>
              <a:ext cx="2686" cy="182"/>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900" b="1" dirty="0">
                  <a:solidFill>
                    <a:srgbClr val="000000"/>
                  </a:solidFill>
                </a:rPr>
                <a:t>Title</a:t>
              </a:r>
            </a:p>
            <a:p>
              <a:pPr fontAlgn="base">
                <a:spcBef>
                  <a:spcPct val="0"/>
                </a:spcBef>
                <a:spcAft>
                  <a:spcPct val="0"/>
                </a:spcAft>
              </a:pPr>
              <a:r>
                <a:rPr lang="en-US" sz="900" dirty="0">
                  <a:solidFill>
                    <a:srgbClr val="808080"/>
                  </a:solidFill>
                </a:rPr>
                <a:t>Unit of measure</a:t>
              </a:r>
            </a:p>
          </p:txBody>
        </p:sp>
      </p:grpSp>
      <p:grpSp>
        <p:nvGrpSpPr>
          <p:cNvPr id="63" name="LegendBoxes" hidden="1"/>
          <p:cNvGrpSpPr>
            <a:grpSpLocks/>
          </p:cNvGrpSpPr>
          <p:nvPr/>
        </p:nvGrpSpPr>
        <p:grpSpPr bwMode="auto">
          <a:xfrm>
            <a:off x="7449481" y="275440"/>
            <a:ext cx="547507" cy="1004244"/>
            <a:chOff x="4936" y="176"/>
            <a:chExt cx="338" cy="620"/>
          </a:xfrm>
        </p:grpSpPr>
        <p:sp>
          <p:nvSpPr>
            <p:cNvPr id="64" name="Legend1"/>
            <p:cNvSpPr>
              <a:spLocks noChangeArrowheads="1"/>
            </p:cNvSpPr>
            <p:nvPr/>
          </p:nvSpPr>
          <p:spPr bwMode="auto">
            <a:xfrm>
              <a:off x="5096" y="176"/>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66" name="Legend2"/>
            <p:cNvSpPr>
              <a:spLocks noChangeArrowheads="1"/>
            </p:cNvSpPr>
            <p:nvPr/>
          </p:nvSpPr>
          <p:spPr bwMode="auto">
            <a:xfrm>
              <a:off x="5096" y="346"/>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68" name="Legend3"/>
            <p:cNvSpPr>
              <a:spLocks noChangeArrowheads="1"/>
            </p:cNvSpPr>
            <p:nvPr/>
          </p:nvSpPr>
          <p:spPr bwMode="auto">
            <a:xfrm>
              <a:off x="5096" y="517"/>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70" name="Legend4"/>
            <p:cNvSpPr>
              <a:spLocks noChangeArrowheads="1"/>
            </p:cNvSpPr>
            <p:nvPr/>
          </p:nvSpPr>
          <p:spPr bwMode="auto">
            <a:xfrm>
              <a:off x="5096" y="688"/>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nvGrpSpPr>
          <p:cNvPr id="72" name="LegendLines" hidden="1"/>
          <p:cNvGrpSpPr>
            <a:grpSpLocks/>
          </p:cNvGrpSpPr>
          <p:nvPr/>
        </p:nvGrpSpPr>
        <p:grpSpPr bwMode="auto">
          <a:xfrm>
            <a:off x="7135228" y="275441"/>
            <a:ext cx="861754" cy="660858"/>
            <a:chOff x="4750" y="176"/>
            <a:chExt cx="532" cy="40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675"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675"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675" dirty="0">
                <a:solidFill>
                  <a:srgbClr val="000000"/>
                </a:solidFill>
              </a:endParaRPr>
            </a:p>
          </p:txBody>
        </p:sp>
        <p:sp>
          <p:nvSpPr>
            <p:cNvPr id="76" name="Legend1"/>
            <p:cNvSpPr>
              <a:spLocks noChangeArrowheads="1"/>
            </p:cNvSpPr>
            <p:nvPr/>
          </p:nvSpPr>
          <p:spPr bwMode="auto">
            <a:xfrm>
              <a:off x="5104" y="176"/>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77" name="Legend2"/>
            <p:cNvSpPr>
              <a:spLocks noChangeArrowheads="1"/>
            </p:cNvSpPr>
            <p:nvPr/>
          </p:nvSpPr>
          <p:spPr bwMode="auto">
            <a:xfrm>
              <a:off x="5104" y="344"/>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78" name="Legend3"/>
            <p:cNvSpPr>
              <a:spLocks noChangeArrowheads="1"/>
            </p:cNvSpPr>
            <p:nvPr/>
          </p:nvSpPr>
          <p:spPr bwMode="auto">
            <a:xfrm>
              <a:off x="5104" y="520"/>
              <a:ext cx="178" cy="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grpSp>
      <p:grpSp>
        <p:nvGrpSpPr>
          <p:cNvPr id="79" name="McKSticker" hidden="1"/>
          <p:cNvGrpSpPr/>
          <p:nvPr/>
        </p:nvGrpSpPr>
        <p:grpSpPr bwMode="auto">
          <a:xfrm>
            <a:off x="7614229" y="275441"/>
            <a:ext cx="614399" cy="131574"/>
            <a:chOff x="8138644" y="285750"/>
            <a:chExt cx="602131" cy="128954"/>
          </a:xfrm>
        </p:grpSpPr>
        <p:sp>
          <p:nvSpPr>
            <p:cNvPr id="80" name="StickerRectangle"/>
            <p:cNvSpPr>
              <a:spLocks noChangeArrowheads="1"/>
            </p:cNvSpPr>
            <p:nvPr/>
          </p:nvSpPr>
          <p:spPr bwMode="auto">
            <a:xfrm>
              <a:off x="8138644" y="285750"/>
              <a:ext cx="602131" cy="128954"/>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13859" fontAlgn="base">
                <a:spcBef>
                  <a:spcPct val="0"/>
                </a:spcBef>
                <a:spcAft>
                  <a:spcPct val="0"/>
                </a:spcAft>
                <a:buClr>
                  <a:srgbClr val="000000"/>
                </a:buClr>
              </a:pPr>
              <a:r>
                <a:rPr lang="en-US" sz="675" dirty="0">
                  <a:solidFill>
                    <a:srgbClr val="808080"/>
                  </a:solidFill>
                </a:rPr>
                <a:t>PRELIMINARY</a:t>
              </a:r>
            </a:p>
          </p:txBody>
        </p:sp>
        <p:cxnSp>
          <p:nvCxnSpPr>
            <p:cNvPr id="81" name="AutoShape 31"/>
            <p:cNvCxnSpPr>
              <a:cxnSpLocks noChangeShapeType="1"/>
              <a:stCxn id="80" idx="2"/>
              <a:endCxn id="80" idx="4"/>
            </p:cNvCxnSpPr>
            <p:nvPr/>
          </p:nvCxnSpPr>
          <p:spPr bwMode="auto">
            <a:xfrm>
              <a:off x="8138644" y="285750"/>
              <a:ext cx="0" cy="128954"/>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8138644" y="414704"/>
              <a:ext cx="602131"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5" y="275438"/>
            <a:ext cx="615748" cy="1333054"/>
            <a:chOff x="6655594" y="273840"/>
            <a:chExt cx="603455" cy="1306516"/>
          </a:xfrm>
        </p:grpSpPr>
        <p:grpSp>
          <p:nvGrpSpPr>
            <p:cNvPr id="84" name="MoonLegend1"/>
            <p:cNvGrpSpPr>
              <a:grpSpLocks noChangeAspect="1"/>
            </p:cNvGrpSpPr>
            <p:nvPr>
              <p:custDataLst>
                <p:tags r:id="rId10"/>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3"/>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103" name="Arc 39"/>
              <p:cNvSpPr>
                <a:spLocks noChangeAspect="1"/>
              </p:cNvSpPr>
              <p:nvPr>
                <p:custDataLst>
                  <p:tags r:id="rId24"/>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nvGrpSpPr>
            <p:cNvPr id="85" name="MoonLegend2"/>
            <p:cNvGrpSpPr>
              <a:grpSpLocks noChangeAspect="1"/>
            </p:cNvGrpSpPr>
            <p:nvPr>
              <p:custDataLst>
                <p:tags r:id="rId11"/>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1"/>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101" name="Arc 42"/>
              <p:cNvSpPr>
                <a:spLocks noChangeAspect="1"/>
              </p:cNvSpPr>
              <p:nvPr>
                <p:custDataLst>
                  <p:tags r:id="rId22"/>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nvGrpSpPr>
            <p:cNvPr id="86" name="MoonLegend4"/>
            <p:cNvGrpSpPr>
              <a:grpSpLocks noChangeAspect="1"/>
            </p:cNvGrpSpPr>
            <p:nvPr>
              <p:custDataLst>
                <p:tags r:id="rId12"/>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9"/>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99" name="Arc 48"/>
              <p:cNvSpPr>
                <a:spLocks noChangeAspect="1"/>
              </p:cNvSpPr>
              <p:nvPr>
                <p:custDataLst>
                  <p:tags r:id="rId20"/>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nvGrpSpPr>
            <p:cNvPr id="87" name="MoonLegend5"/>
            <p:cNvGrpSpPr>
              <a:grpSpLocks noChangeAspect="1"/>
            </p:cNvGrpSpPr>
            <p:nvPr>
              <p:custDataLst>
                <p:tags r:id="rId13"/>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7"/>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97" name="Oval 51"/>
              <p:cNvSpPr>
                <a:spLocks noChangeAspect="1" noChangeArrowheads="1"/>
              </p:cNvSpPr>
              <p:nvPr>
                <p:custDataLst>
                  <p:tags r:id="rId18"/>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sp>
          <p:nvSpPr>
            <p:cNvPr id="88" name="Legend1"/>
            <p:cNvSpPr>
              <a:spLocks noChangeArrowheads="1"/>
            </p:cNvSpPr>
            <p:nvPr/>
          </p:nvSpPr>
          <p:spPr bwMode="auto">
            <a:xfrm>
              <a:off x="6976269" y="286540"/>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89" name="Legend2"/>
            <p:cNvSpPr>
              <a:spLocks noChangeArrowheads="1"/>
            </p:cNvSpPr>
            <p:nvPr/>
          </p:nvSpPr>
          <p:spPr bwMode="auto">
            <a:xfrm>
              <a:off x="6976269" y="561178"/>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90" name="Legend3"/>
            <p:cNvSpPr>
              <a:spLocks noChangeArrowheads="1"/>
            </p:cNvSpPr>
            <p:nvPr/>
          </p:nvSpPr>
          <p:spPr bwMode="auto">
            <a:xfrm>
              <a:off x="6976269" y="835817"/>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91" name="Legend4"/>
            <p:cNvSpPr>
              <a:spLocks noChangeArrowheads="1"/>
            </p:cNvSpPr>
            <p:nvPr/>
          </p:nvSpPr>
          <p:spPr bwMode="auto">
            <a:xfrm>
              <a:off x="6976269" y="1107280"/>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sp>
          <p:nvSpPr>
            <p:cNvPr id="92" name="Legend5"/>
            <p:cNvSpPr>
              <a:spLocks noChangeArrowheads="1"/>
            </p:cNvSpPr>
            <p:nvPr/>
          </p:nvSpPr>
          <p:spPr bwMode="auto">
            <a:xfrm>
              <a:off x="6976269" y="1383505"/>
              <a:ext cx="282780" cy="101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13859" fontAlgn="base">
                <a:spcBef>
                  <a:spcPct val="0"/>
                </a:spcBef>
                <a:spcAft>
                  <a:spcPct val="0"/>
                </a:spcAft>
                <a:buClr>
                  <a:srgbClr val="000000"/>
                </a:buClr>
              </a:pPr>
              <a:r>
                <a:rPr lang="en-US" sz="675" dirty="0">
                  <a:solidFill>
                    <a:srgbClr val="000000"/>
                  </a:solidFill>
                </a:rPr>
                <a:t>Legend</a:t>
              </a:r>
            </a:p>
          </p:txBody>
        </p:sp>
        <p:grpSp>
          <p:nvGrpSpPr>
            <p:cNvPr id="93" name="MoonLegend3"/>
            <p:cNvGrpSpPr>
              <a:grpSpLocks noChangeAspect="1"/>
            </p:cNvGrpSpPr>
            <p:nvPr>
              <p:custDataLst>
                <p:tags r:id="rId14"/>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5"/>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sp>
            <p:nvSpPr>
              <p:cNvPr id="95" name="Arc 48"/>
              <p:cNvSpPr>
                <a:spLocks noChangeAspect="1"/>
              </p:cNvSpPr>
              <p:nvPr>
                <p:custDataLst>
                  <p:tags r:id="rId16"/>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675" dirty="0">
                  <a:solidFill>
                    <a:srgbClr val="000000"/>
                  </a:solidFill>
                </a:endParaRPr>
              </a:p>
            </p:txBody>
          </p:sp>
        </p:grpSp>
      </p:grpSp>
      <p:sp>
        <p:nvSpPr>
          <p:cNvPr id="104" name="Slide Number"/>
          <p:cNvSpPr txBox="1">
            <a:spLocks/>
          </p:cNvSpPr>
          <p:nvPr/>
        </p:nvSpPr>
        <p:spPr bwMode="auto">
          <a:xfrm>
            <a:off x="8885704" y="6668532"/>
            <a:ext cx="83357" cy="86627"/>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563" smtClean="0">
                <a:solidFill>
                  <a:srgbClr val="000000"/>
                </a:solidFill>
                <a:latin typeface="Calibri" panose="020F0502020204030204" pitchFamily="34" charset="0"/>
                <a:cs typeface="Calibri" panose="020F0502020204030204" pitchFamily="34" charset="0"/>
              </a:rPr>
              <a:pPr algn="r" fontAlgn="base">
                <a:spcBef>
                  <a:spcPct val="0"/>
                </a:spcBef>
                <a:spcAft>
                  <a:spcPct val="0"/>
                </a:spcAft>
              </a:pPr>
              <a:t>‹#›</a:t>
            </a:fld>
            <a:endParaRPr lang="en-US" sz="563" dirty="0">
              <a:solidFill>
                <a:srgbClr val="000000"/>
              </a:solidFill>
              <a:latin typeface="Calibri" panose="020F0502020204030204" pitchFamily="34" charset="0"/>
              <a:cs typeface="Calibri" panose="020F0502020204030204" pitchFamily="34" charset="0"/>
            </a:endParaRPr>
          </a:p>
        </p:txBody>
      </p:sp>
      <p:pic>
        <p:nvPicPr>
          <p:cNvPr id="62" name="Picture 4" descr="http://upload.wikimedia.org/wikipedia/commons/thumb/8/82/Seal_of_Massachusetts.svg/2000px-Seal_of_Massachusetts.svg.png"/>
          <p:cNvPicPr>
            <a:picLocks noChangeArrowheads="1"/>
          </p:cNvPicPr>
          <p:nvPr/>
        </p:nvPicPr>
        <p:blipFill>
          <a:blip r:embed="rId2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7" y="135844"/>
            <a:ext cx="629092" cy="841248"/>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4037844" y="5678699"/>
            <a:ext cx="4302125" cy="952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619" dirty="0">
                <a:solidFill>
                  <a:srgbClr val="FFFFFF"/>
                </a:solidFill>
              </a:rPr>
              <a:t>Confidential – Proprietary and predecisional</a:t>
            </a:r>
          </a:p>
        </p:txBody>
      </p:sp>
      <p:sp>
        <p:nvSpPr>
          <p:cNvPr id="107" name="Content Placeholder 2">
            <a:extLst>
              <a:ext uri="{FF2B5EF4-FFF2-40B4-BE49-F238E27FC236}">
                <a16:creationId xmlns:a16="http://schemas.microsoft.com/office/drawing/2014/main" id="{FAB0BE2B-F6D2-4D96-99C4-7EA152BBD4BE}"/>
              </a:ext>
            </a:extLst>
          </p:cNvPr>
          <p:cNvSpPr txBox="1">
            <a:spLocks/>
          </p:cNvSpPr>
          <p:nvPr userDrawn="1"/>
        </p:nvSpPr>
        <p:spPr>
          <a:xfrm>
            <a:off x="457200" y="1600206"/>
            <a:ext cx="8229600" cy="4525963"/>
          </a:xfrm>
          <a:prstGeom prst="rect">
            <a:avLst/>
          </a:prstGeom>
        </p:spPr>
        <p:txBody>
          <a:bodyPr/>
          <a:lstStyle>
            <a:lvl1pPr marL="0" indent="0" algn="l" defTabSz="913429" rtl="0" eaLnBrk="1" fontAlgn="base" hangingPunct="1">
              <a:spcBef>
                <a:spcPct val="0"/>
              </a:spcBef>
              <a:spcAft>
                <a:spcPct val="0"/>
              </a:spcAft>
              <a:buClr>
                <a:schemeClr val="tx2"/>
              </a:buClr>
              <a:defRPr sz="1600" baseline="0">
                <a:solidFill>
                  <a:schemeClr val="tx1"/>
                </a:solidFill>
                <a:latin typeface="Calibri" panose="020F0502020204030204" pitchFamily="34" charset="0"/>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Calibri" panose="020F0502020204030204" pitchFamily="34" charset="0"/>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Calibri" panose="020F0502020204030204" pitchFamily="34" charset="0"/>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Calibri" panose="020F0502020204030204" pitchFamily="34" charset="0"/>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buClr>
                <a:srgbClr val="000000"/>
              </a:buClr>
            </a:pPr>
            <a:endParaRPr lang="en-US" sz="900" kern="0" dirty="0">
              <a:solidFill>
                <a:srgbClr val="000000"/>
              </a:solidFill>
            </a:endParaRPr>
          </a:p>
          <a:p>
            <a:pPr lvl="1">
              <a:buClr>
                <a:srgbClr val="000000"/>
              </a:buClr>
            </a:pPr>
            <a:endParaRPr lang="en-US" sz="900" kern="0" dirty="0">
              <a:solidFill>
                <a:srgbClr val="000000"/>
              </a:solidFill>
            </a:endParaRPr>
          </a:p>
          <a:p>
            <a:pPr lvl="2">
              <a:buClr>
                <a:srgbClr val="000000"/>
              </a:buClr>
            </a:pPr>
            <a:endParaRPr lang="en-US" sz="900" kern="0" dirty="0">
              <a:solidFill>
                <a:srgbClr val="000000"/>
              </a:solidFill>
            </a:endParaRPr>
          </a:p>
          <a:p>
            <a:pPr lvl="3">
              <a:buClr>
                <a:srgbClr val="000000"/>
              </a:buClr>
            </a:pPr>
            <a:endParaRPr lang="en-US" sz="900" kern="0" dirty="0">
              <a:solidFill>
                <a:srgbClr val="000000"/>
              </a:solidFill>
            </a:endParaRPr>
          </a:p>
          <a:p>
            <a:pPr lvl="4">
              <a:buClr>
                <a:srgbClr val="000000"/>
              </a:buClr>
            </a:pPr>
            <a:endParaRPr lang="en-US" sz="900" kern="0" dirty="0">
              <a:solidFill>
                <a:srgbClr val="000000"/>
              </a:solidFill>
            </a:endParaRPr>
          </a:p>
        </p:txBody>
      </p:sp>
      <p:cxnSp>
        <p:nvCxnSpPr>
          <p:cNvPr id="109" name="Straight Connector 108">
            <a:extLst>
              <a:ext uri="{FF2B5EF4-FFF2-40B4-BE49-F238E27FC236}">
                <a16:creationId xmlns:a16="http://schemas.microsoft.com/office/drawing/2014/main" id="{6A4B27DA-A6E5-4745-804D-1F233F6C5C68}"/>
              </a:ext>
            </a:extLst>
          </p:cNvPr>
          <p:cNvCxnSpPr/>
          <p:nvPr userDrawn="1"/>
        </p:nvCxnSpPr>
        <p:spPr>
          <a:xfrm>
            <a:off x="152400" y="600075"/>
            <a:ext cx="8077200" cy="0"/>
          </a:xfrm>
          <a:prstGeom prst="line">
            <a:avLst/>
          </a:prstGeom>
          <a:ln w="381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sp>
        <p:nvSpPr>
          <p:cNvPr id="5" name="Title Placeholder 4">
            <a:extLst>
              <a:ext uri="{FF2B5EF4-FFF2-40B4-BE49-F238E27FC236}">
                <a16:creationId xmlns:a16="http://schemas.microsoft.com/office/drawing/2014/main" id="{E90CA157-77DA-48E0-B8B2-1702D4DA1CE2}"/>
              </a:ext>
            </a:extLst>
          </p:cNvPr>
          <p:cNvSpPr>
            <a:spLocks noGrp="1"/>
          </p:cNvSpPr>
          <p:nvPr>
            <p:ph type="title"/>
          </p:nvPr>
        </p:nvSpPr>
        <p:spPr>
          <a:xfrm>
            <a:off x="174944" y="77941"/>
            <a:ext cx="8053677" cy="449246"/>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86866796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hf sldNum="0" hdr="0" ftr="0"/>
  <p:txStyles>
    <p:titleStyle>
      <a:lvl1pPr algn="l" defTabSz="513804" rtl="0" eaLnBrk="1" fontAlgn="base" hangingPunct="1">
        <a:spcBef>
          <a:spcPct val="0"/>
        </a:spcBef>
        <a:spcAft>
          <a:spcPct val="0"/>
        </a:spcAft>
        <a:tabLst>
          <a:tab pos="154870" algn="l"/>
        </a:tabLst>
        <a:defRPr sz="1125" b="1" baseline="0">
          <a:solidFill>
            <a:schemeClr val="tx2"/>
          </a:solidFill>
          <a:latin typeface="Calibri" panose="020F0502020204030204" pitchFamily="34" charset="0"/>
          <a:ea typeface="+mj-ea"/>
          <a:cs typeface="Calibri" panose="020F0502020204030204" pitchFamily="34" charset="0"/>
        </a:defRPr>
      </a:lvl1pPr>
      <a:lvl2pPr algn="l" defTabSz="513804" rtl="0" eaLnBrk="1" fontAlgn="base" hangingPunct="1">
        <a:spcBef>
          <a:spcPct val="0"/>
        </a:spcBef>
        <a:spcAft>
          <a:spcPct val="0"/>
        </a:spcAft>
        <a:defRPr sz="1069" b="1">
          <a:solidFill>
            <a:schemeClr val="tx2"/>
          </a:solidFill>
          <a:latin typeface="Arial" charset="0"/>
        </a:defRPr>
      </a:lvl2pPr>
      <a:lvl3pPr algn="l" defTabSz="513804" rtl="0" eaLnBrk="1" fontAlgn="base" hangingPunct="1">
        <a:spcBef>
          <a:spcPct val="0"/>
        </a:spcBef>
        <a:spcAft>
          <a:spcPct val="0"/>
        </a:spcAft>
        <a:defRPr sz="1069" b="1">
          <a:solidFill>
            <a:schemeClr val="tx2"/>
          </a:solidFill>
          <a:latin typeface="Arial" charset="0"/>
        </a:defRPr>
      </a:lvl3pPr>
      <a:lvl4pPr algn="l" defTabSz="513804" rtl="0" eaLnBrk="1" fontAlgn="base" hangingPunct="1">
        <a:spcBef>
          <a:spcPct val="0"/>
        </a:spcBef>
        <a:spcAft>
          <a:spcPct val="0"/>
        </a:spcAft>
        <a:defRPr sz="1069" b="1">
          <a:solidFill>
            <a:schemeClr val="tx2"/>
          </a:solidFill>
          <a:latin typeface="Arial" charset="0"/>
        </a:defRPr>
      </a:lvl4pPr>
      <a:lvl5pPr algn="l" defTabSz="513804" rtl="0" eaLnBrk="1" fontAlgn="base" hangingPunct="1">
        <a:spcBef>
          <a:spcPct val="0"/>
        </a:spcBef>
        <a:spcAft>
          <a:spcPct val="0"/>
        </a:spcAft>
        <a:defRPr sz="1069" b="1">
          <a:solidFill>
            <a:schemeClr val="tx2"/>
          </a:solidFill>
          <a:latin typeface="Arial" charset="0"/>
        </a:defRPr>
      </a:lvl5pPr>
      <a:lvl6pPr marL="262367" algn="l" defTabSz="513804" rtl="0" eaLnBrk="1" fontAlgn="base" hangingPunct="1">
        <a:spcBef>
          <a:spcPct val="0"/>
        </a:spcBef>
        <a:spcAft>
          <a:spcPct val="0"/>
        </a:spcAft>
        <a:defRPr sz="1069" b="1">
          <a:solidFill>
            <a:schemeClr val="tx2"/>
          </a:solidFill>
          <a:latin typeface="Arial" charset="0"/>
        </a:defRPr>
      </a:lvl6pPr>
      <a:lvl7pPr marL="524735" algn="l" defTabSz="513804" rtl="0" eaLnBrk="1" fontAlgn="base" hangingPunct="1">
        <a:spcBef>
          <a:spcPct val="0"/>
        </a:spcBef>
        <a:spcAft>
          <a:spcPct val="0"/>
        </a:spcAft>
        <a:defRPr sz="1069" b="1">
          <a:solidFill>
            <a:schemeClr val="tx2"/>
          </a:solidFill>
          <a:latin typeface="Arial" charset="0"/>
        </a:defRPr>
      </a:lvl7pPr>
      <a:lvl8pPr marL="787103" algn="l" defTabSz="513804" rtl="0" eaLnBrk="1" fontAlgn="base" hangingPunct="1">
        <a:spcBef>
          <a:spcPct val="0"/>
        </a:spcBef>
        <a:spcAft>
          <a:spcPct val="0"/>
        </a:spcAft>
        <a:defRPr sz="1069" b="1">
          <a:solidFill>
            <a:schemeClr val="tx2"/>
          </a:solidFill>
          <a:latin typeface="Arial" charset="0"/>
        </a:defRPr>
      </a:lvl8pPr>
      <a:lvl9pPr marL="1049472" algn="l" defTabSz="513804" rtl="0" eaLnBrk="1" fontAlgn="base" hangingPunct="1">
        <a:spcBef>
          <a:spcPct val="0"/>
        </a:spcBef>
        <a:spcAft>
          <a:spcPct val="0"/>
        </a:spcAft>
        <a:defRPr sz="1069" b="1">
          <a:solidFill>
            <a:schemeClr val="tx2"/>
          </a:solidFill>
          <a:latin typeface="Arial" charset="0"/>
        </a:defRPr>
      </a:lvl9pPr>
    </p:titleStyle>
    <p:bodyStyle>
      <a:lvl1pPr marL="0" indent="0" algn="l" defTabSz="513804" rtl="0" eaLnBrk="1" fontAlgn="base" hangingPunct="1">
        <a:spcBef>
          <a:spcPct val="0"/>
        </a:spcBef>
        <a:spcAft>
          <a:spcPct val="0"/>
        </a:spcAft>
        <a:buClr>
          <a:schemeClr val="tx2"/>
        </a:buClr>
        <a:defRPr sz="900" baseline="0">
          <a:solidFill>
            <a:schemeClr val="tx1"/>
          </a:solidFill>
          <a:latin typeface="+mn-lt"/>
          <a:ea typeface="+mn-ea"/>
          <a:cs typeface="+mn-cs"/>
        </a:defRPr>
      </a:lvl1pPr>
      <a:lvl2pPr marL="111143" indent="-110231" algn="l" defTabSz="513804" rtl="0" eaLnBrk="1" fontAlgn="base" hangingPunct="1">
        <a:spcBef>
          <a:spcPct val="0"/>
        </a:spcBef>
        <a:spcAft>
          <a:spcPct val="0"/>
        </a:spcAft>
        <a:buClr>
          <a:schemeClr val="tx2"/>
        </a:buClr>
        <a:buSzPct val="125000"/>
        <a:buFont typeface="Arial" charset="0"/>
        <a:buChar char="▪"/>
        <a:defRPr sz="900" baseline="0">
          <a:solidFill>
            <a:schemeClr val="tx1"/>
          </a:solidFill>
          <a:latin typeface="+mn-lt"/>
        </a:defRPr>
      </a:lvl2pPr>
      <a:lvl3pPr marL="262367" indent="-150315" algn="l" defTabSz="513804" rtl="0" eaLnBrk="1" fontAlgn="base" hangingPunct="1">
        <a:spcBef>
          <a:spcPct val="0"/>
        </a:spcBef>
        <a:spcAft>
          <a:spcPct val="0"/>
        </a:spcAft>
        <a:buClr>
          <a:schemeClr val="tx2"/>
        </a:buClr>
        <a:buSzPct val="120000"/>
        <a:buFont typeface="Arial" charset="0"/>
        <a:buChar char="–"/>
        <a:defRPr sz="900" baseline="0">
          <a:solidFill>
            <a:schemeClr val="tx1"/>
          </a:solidFill>
          <a:latin typeface="+mn-lt"/>
        </a:defRPr>
      </a:lvl3pPr>
      <a:lvl4pPr marL="352557" indent="-89278" algn="l" defTabSz="513804" rtl="0" eaLnBrk="1" fontAlgn="base" hangingPunct="1">
        <a:spcBef>
          <a:spcPct val="0"/>
        </a:spcBef>
        <a:spcAft>
          <a:spcPct val="0"/>
        </a:spcAft>
        <a:buClr>
          <a:schemeClr val="tx2"/>
        </a:buClr>
        <a:buSzPct val="120000"/>
        <a:buFont typeface="Arial" charset="0"/>
        <a:buChar char="▫"/>
        <a:defRPr sz="900" baseline="0">
          <a:solidFill>
            <a:schemeClr val="tx1"/>
          </a:solidFill>
          <a:latin typeface="+mn-lt"/>
        </a:defRPr>
      </a:lvl4pPr>
      <a:lvl5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5pPr>
      <a:lvl6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6pPr>
      <a:lvl7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7pPr>
      <a:lvl8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8pPr>
      <a:lvl9pPr marL="430283" indent="-74702" algn="l" defTabSz="513804" rtl="0" eaLnBrk="1" fontAlgn="base" hangingPunct="1">
        <a:spcBef>
          <a:spcPct val="0"/>
        </a:spcBef>
        <a:spcAft>
          <a:spcPct val="0"/>
        </a:spcAft>
        <a:buClr>
          <a:schemeClr val="tx2"/>
        </a:buClr>
        <a:buSzPct val="89000"/>
        <a:buFont typeface="Arial" charset="0"/>
        <a:buChar char="-"/>
        <a:defRPr sz="900" baseline="0">
          <a:solidFill>
            <a:schemeClr val="tx1"/>
          </a:solidFill>
          <a:latin typeface="+mn-lt"/>
        </a:defRPr>
      </a:lvl9pPr>
    </p:bodyStyle>
    <p:otherStyle>
      <a:defPPr>
        <a:defRPr lang="en-US"/>
      </a:defPPr>
      <a:lvl1pPr marL="0" algn="l" defTabSz="524735" rtl="0" eaLnBrk="1" latinLnBrk="0" hangingPunct="1">
        <a:defRPr sz="1013" kern="1200">
          <a:solidFill>
            <a:schemeClr val="tx1"/>
          </a:solidFill>
          <a:latin typeface="+mn-lt"/>
          <a:ea typeface="+mn-ea"/>
          <a:cs typeface="+mn-cs"/>
        </a:defRPr>
      </a:lvl1pPr>
      <a:lvl2pPr marL="262367" algn="l" defTabSz="524735" rtl="0" eaLnBrk="1" latinLnBrk="0" hangingPunct="1">
        <a:defRPr sz="1013" kern="1200">
          <a:solidFill>
            <a:schemeClr val="tx1"/>
          </a:solidFill>
          <a:latin typeface="+mn-lt"/>
          <a:ea typeface="+mn-ea"/>
          <a:cs typeface="+mn-cs"/>
        </a:defRPr>
      </a:lvl2pPr>
      <a:lvl3pPr marL="524735" algn="l" defTabSz="524735" rtl="0" eaLnBrk="1" latinLnBrk="0" hangingPunct="1">
        <a:defRPr sz="1013" kern="1200">
          <a:solidFill>
            <a:schemeClr val="tx1"/>
          </a:solidFill>
          <a:latin typeface="+mn-lt"/>
          <a:ea typeface="+mn-ea"/>
          <a:cs typeface="+mn-cs"/>
        </a:defRPr>
      </a:lvl3pPr>
      <a:lvl4pPr marL="787103" algn="l" defTabSz="524735" rtl="0" eaLnBrk="1" latinLnBrk="0" hangingPunct="1">
        <a:defRPr sz="1013" kern="1200">
          <a:solidFill>
            <a:schemeClr val="tx1"/>
          </a:solidFill>
          <a:latin typeface="+mn-lt"/>
          <a:ea typeface="+mn-ea"/>
          <a:cs typeface="+mn-cs"/>
        </a:defRPr>
      </a:lvl4pPr>
      <a:lvl5pPr marL="1049472" algn="l" defTabSz="524735" rtl="0" eaLnBrk="1" latinLnBrk="0" hangingPunct="1">
        <a:defRPr sz="1013" kern="1200">
          <a:solidFill>
            <a:schemeClr val="tx1"/>
          </a:solidFill>
          <a:latin typeface="+mn-lt"/>
          <a:ea typeface="+mn-ea"/>
          <a:cs typeface="+mn-cs"/>
        </a:defRPr>
      </a:lvl5pPr>
      <a:lvl6pPr marL="1311839" algn="l" defTabSz="524735" rtl="0" eaLnBrk="1" latinLnBrk="0" hangingPunct="1">
        <a:defRPr sz="1013" kern="1200">
          <a:solidFill>
            <a:schemeClr val="tx1"/>
          </a:solidFill>
          <a:latin typeface="+mn-lt"/>
          <a:ea typeface="+mn-ea"/>
          <a:cs typeface="+mn-cs"/>
        </a:defRPr>
      </a:lvl6pPr>
      <a:lvl7pPr marL="1574207" algn="l" defTabSz="524735" rtl="0" eaLnBrk="1" latinLnBrk="0" hangingPunct="1">
        <a:defRPr sz="1013" kern="1200">
          <a:solidFill>
            <a:schemeClr val="tx1"/>
          </a:solidFill>
          <a:latin typeface="+mn-lt"/>
          <a:ea typeface="+mn-ea"/>
          <a:cs typeface="+mn-cs"/>
        </a:defRPr>
      </a:lvl7pPr>
      <a:lvl8pPr marL="1836575" algn="l" defTabSz="524735" rtl="0" eaLnBrk="1" latinLnBrk="0" hangingPunct="1">
        <a:defRPr sz="1013" kern="1200">
          <a:solidFill>
            <a:schemeClr val="tx1"/>
          </a:solidFill>
          <a:latin typeface="+mn-lt"/>
          <a:ea typeface="+mn-ea"/>
          <a:cs typeface="+mn-cs"/>
        </a:defRPr>
      </a:lvl8pPr>
      <a:lvl9pPr marL="2098943" algn="l" defTabSz="524735"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s://www.commbuys.com/bso/external/bidDetail.sdo?docId=BD-22-1039-EHS01-EHS01-74235&amp;external=true&amp;parentUrl=close"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6" Type="http://schemas.openxmlformats.org/officeDocument/2006/relationships/tags" Target="../tags/tag61.xml"/><Relationship Id="rId117" Type="http://schemas.openxmlformats.org/officeDocument/2006/relationships/tags" Target="../tags/tag152.xml"/><Relationship Id="rId21" Type="http://schemas.openxmlformats.org/officeDocument/2006/relationships/tags" Target="../tags/tag56.xml"/><Relationship Id="rId42" Type="http://schemas.openxmlformats.org/officeDocument/2006/relationships/tags" Target="../tags/tag77.xml"/><Relationship Id="rId47" Type="http://schemas.openxmlformats.org/officeDocument/2006/relationships/tags" Target="../tags/tag82.xml"/><Relationship Id="rId63" Type="http://schemas.openxmlformats.org/officeDocument/2006/relationships/tags" Target="../tags/tag98.xml"/><Relationship Id="rId68" Type="http://schemas.openxmlformats.org/officeDocument/2006/relationships/tags" Target="../tags/tag103.xml"/><Relationship Id="rId84" Type="http://schemas.openxmlformats.org/officeDocument/2006/relationships/tags" Target="../tags/tag119.xml"/><Relationship Id="rId89" Type="http://schemas.openxmlformats.org/officeDocument/2006/relationships/tags" Target="../tags/tag124.xml"/><Relationship Id="rId112" Type="http://schemas.openxmlformats.org/officeDocument/2006/relationships/tags" Target="../tags/tag147.xml"/><Relationship Id="rId133" Type="http://schemas.openxmlformats.org/officeDocument/2006/relationships/slideLayout" Target="../slideLayouts/slideLayout10.xml"/><Relationship Id="rId16" Type="http://schemas.openxmlformats.org/officeDocument/2006/relationships/tags" Target="../tags/tag51.xml"/><Relationship Id="rId107" Type="http://schemas.openxmlformats.org/officeDocument/2006/relationships/tags" Target="../tags/tag142.xml"/><Relationship Id="rId11" Type="http://schemas.openxmlformats.org/officeDocument/2006/relationships/tags" Target="../tags/tag46.xml"/><Relationship Id="rId32" Type="http://schemas.openxmlformats.org/officeDocument/2006/relationships/tags" Target="../tags/tag67.xml"/><Relationship Id="rId37" Type="http://schemas.openxmlformats.org/officeDocument/2006/relationships/tags" Target="../tags/tag72.xml"/><Relationship Id="rId53" Type="http://schemas.openxmlformats.org/officeDocument/2006/relationships/tags" Target="../tags/tag88.xml"/><Relationship Id="rId58" Type="http://schemas.openxmlformats.org/officeDocument/2006/relationships/tags" Target="../tags/tag93.xml"/><Relationship Id="rId74" Type="http://schemas.openxmlformats.org/officeDocument/2006/relationships/tags" Target="../tags/tag109.xml"/><Relationship Id="rId79" Type="http://schemas.openxmlformats.org/officeDocument/2006/relationships/tags" Target="../tags/tag114.xml"/><Relationship Id="rId102" Type="http://schemas.openxmlformats.org/officeDocument/2006/relationships/tags" Target="../tags/tag137.xml"/><Relationship Id="rId123" Type="http://schemas.openxmlformats.org/officeDocument/2006/relationships/tags" Target="../tags/tag158.xml"/><Relationship Id="rId128" Type="http://schemas.openxmlformats.org/officeDocument/2006/relationships/tags" Target="../tags/tag163.xml"/><Relationship Id="rId5" Type="http://schemas.openxmlformats.org/officeDocument/2006/relationships/tags" Target="../tags/tag40.xml"/><Relationship Id="rId90" Type="http://schemas.openxmlformats.org/officeDocument/2006/relationships/tags" Target="../tags/tag125.xml"/><Relationship Id="rId95" Type="http://schemas.openxmlformats.org/officeDocument/2006/relationships/tags" Target="../tags/tag130.xml"/><Relationship Id="rId14" Type="http://schemas.openxmlformats.org/officeDocument/2006/relationships/tags" Target="../tags/tag49.xml"/><Relationship Id="rId22" Type="http://schemas.openxmlformats.org/officeDocument/2006/relationships/tags" Target="../tags/tag57.xml"/><Relationship Id="rId27" Type="http://schemas.openxmlformats.org/officeDocument/2006/relationships/tags" Target="../tags/tag62.xml"/><Relationship Id="rId30" Type="http://schemas.openxmlformats.org/officeDocument/2006/relationships/tags" Target="../tags/tag65.xml"/><Relationship Id="rId35" Type="http://schemas.openxmlformats.org/officeDocument/2006/relationships/tags" Target="../tags/tag70.xml"/><Relationship Id="rId43" Type="http://schemas.openxmlformats.org/officeDocument/2006/relationships/tags" Target="../tags/tag78.xml"/><Relationship Id="rId48" Type="http://schemas.openxmlformats.org/officeDocument/2006/relationships/tags" Target="../tags/tag83.xml"/><Relationship Id="rId56" Type="http://schemas.openxmlformats.org/officeDocument/2006/relationships/tags" Target="../tags/tag91.xml"/><Relationship Id="rId64" Type="http://schemas.openxmlformats.org/officeDocument/2006/relationships/tags" Target="../tags/tag99.xml"/><Relationship Id="rId69" Type="http://schemas.openxmlformats.org/officeDocument/2006/relationships/tags" Target="../tags/tag104.xml"/><Relationship Id="rId77" Type="http://schemas.openxmlformats.org/officeDocument/2006/relationships/tags" Target="../tags/tag112.xml"/><Relationship Id="rId100" Type="http://schemas.openxmlformats.org/officeDocument/2006/relationships/tags" Target="../tags/tag135.xml"/><Relationship Id="rId105" Type="http://schemas.openxmlformats.org/officeDocument/2006/relationships/tags" Target="../tags/tag140.xml"/><Relationship Id="rId113" Type="http://schemas.openxmlformats.org/officeDocument/2006/relationships/tags" Target="../tags/tag148.xml"/><Relationship Id="rId118" Type="http://schemas.openxmlformats.org/officeDocument/2006/relationships/tags" Target="../tags/tag153.xml"/><Relationship Id="rId126" Type="http://schemas.openxmlformats.org/officeDocument/2006/relationships/tags" Target="../tags/tag161.xml"/><Relationship Id="rId134" Type="http://schemas.openxmlformats.org/officeDocument/2006/relationships/notesSlide" Target="../notesSlides/notesSlide27.xml"/><Relationship Id="rId8" Type="http://schemas.openxmlformats.org/officeDocument/2006/relationships/tags" Target="../tags/tag43.xml"/><Relationship Id="rId51" Type="http://schemas.openxmlformats.org/officeDocument/2006/relationships/tags" Target="../tags/tag86.xml"/><Relationship Id="rId72" Type="http://schemas.openxmlformats.org/officeDocument/2006/relationships/tags" Target="../tags/tag107.xml"/><Relationship Id="rId80" Type="http://schemas.openxmlformats.org/officeDocument/2006/relationships/tags" Target="../tags/tag115.xml"/><Relationship Id="rId85" Type="http://schemas.openxmlformats.org/officeDocument/2006/relationships/tags" Target="../tags/tag120.xml"/><Relationship Id="rId93" Type="http://schemas.openxmlformats.org/officeDocument/2006/relationships/tags" Target="../tags/tag128.xml"/><Relationship Id="rId98" Type="http://schemas.openxmlformats.org/officeDocument/2006/relationships/tags" Target="../tags/tag133.xml"/><Relationship Id="rId121" Type="http://schemas.openxmlformats.org/officeDocument/2006/relationships/tags" Target="../tags/tag156.xml"/><Relationship Id="rId3" Type="http://schemas.openxmlformats.org/officeDocument/2006/relationships/tags" Target="../tags/tag38.xml"/><Relationship Id="rId12" Type="http://schemas.openxmlformats.org/officeDocument/2006/relationships/tags" Target="../tags/tag47.xml"/><Relationship Id="rId17" Type="http://schemas.openxmlformats.org/officeDocument/2006/relationships/tags" Target="../tags/tag52.xml"/><Relationship Id="rId25" Type="http://schemas.openxmlformats.org/officeDocument/2006/relationships/tags" Target="../tags/tag60.xml"/><Relationship Id="rId33" Type="http://schemas.openxmlformats.org/officeDocument/2006/relationships/tags" Target="../tags/tag68.xml"/><Relationship Id="rId38" Type="http://schemas.openxmlformats.org/officeDocument/2006/relationships/tags" Target="../tags/tag73.xml"/><Relationship Id="rId46" Type="http://schemas.openxmlformats.org/officeDocument/2006/relationships/tags" Target="../tags/tag81.xml"/><Relationship Id="rId59" Type="http://schemas.openxmlformats.org/officeDocument/2006/relationships/tags" Target="../tags/tag94.xml"/><Relationship Id="rId67" Type="http://schemas.openxmlformats.org/officeDocument/2006/relationships/tags" Target="../tags/tag102.xml"/><Relationship Id="rId103" Type="http://schemas.openxmlformats.org/officeDocument/2006/relationships/tags" Target="../tags/tag138.xml"/><Relationship Id="rId108" Type="http://schemas.openxmlformats.org/officeDocument/2006/relationships/tags" Target="../tags/tag143.xml"/><Relationship Id="rId116" Type="http://schemas.openxmlformats.org/officeDocument/2006/relationships/tags" Target="../tags/tag151.xml"/><Relationship Id="rId124" Type="http://schemas.openxmlformats.org/officeDocument/2006/relationships/tags" Target="../tags/tag159.xml"/><Relationship Id="rId129" Type="http://schemas.openxmlformats.org/officeDocument/2006/relationships/tags" Target="../tags/tag164.xml"/><Relationship Id="rId20" Type="http://schemas.openxmlformats.org/officeDocument/2006/relationships/tags" Target="../tags/tag55.xml"/><Relationship Id="rId41" Type="http://schemas.openxmlformats.org/officeDocument/2006/relationships/tags" Target="../tags/tag76.xml"/><Relationship Id="rId54" Type="http://schemas.openxmlformats.org/officeDocument/2006/relationships/tags" Target="../tags/tag89.xml"/><Relationship Id="rId62" Type="http://schemas.openxmlformats.org/officeDocument/2006/relationships/tags" Target="../tags/tag97.xml"/><Relationship Id="rId70" Type="http://schemas.openxmlformats.org/officeDocument/2006/relationships/tags" Target="../tags/tag105.xml"/><Relationship Id="rId75" Type="http://schemas.openxmlformats.org/officeDocument/2006/relationships/tags" Target="../tags/tag110.xml"/><Relationship Id="rId83" Type="http://schemas.openxmlformats.org/officeDocument/2006/relationships/tags" Target="../tags/tag118.xml"/><Relationship Id="rId88" Type="http://schemas.openxmlformats.org/officeDocument/2006/relationships/tags" Target="../tags/tag123.xml"/><Relationship Id="rId91" Type="http://schemas.openxmlformats.org/officeDocument/2006/relationships/tags" Target="../tags/tag126.xml"/><Relationship Id="rId96" Type="http://schemas.openxmlformats.org/officeDocument/2006/relationships/tags" Target="../tags/tag131.xml"/><Relationship Id="rId111" Type="http://schemas.openxmlformats.org/officeDocument/2006/relationships/tags" Target="../tags/tag146.xml"/><Relationship Id="rId132" Type="http://schemas.openxmlformats.org/officeDocument/2006/relationships/tags" Target="../tags/tag167.xml"/><Relationship Id="rId1" Type="http://schemas.openxmlformats.org/officeDocument/2006/relationships/tags" Target="../tags/tag36.xml"/><Relationship Id="rId6" Type="http://schemas.openxmlformats.org/officeDocument/2006/relationships/tags" Target="../tags/tag41.xml"/><Relationship Id="rId15" Type="http://schemas.openxmlformats.org/officeDocument/2006/relationships/tags" Target="../tags/tag50.xml"/><Relationship Id="rId23" Type="http://schemas.openxmlformats.org/officeDocument/2006/relationships/tags" Target="../tags/tag58.xml"/><Relationship Id="rId28" Type="http://schemas.openxmlformats.org/officeDocument/2006/relationships/tags" Target="../tags/tag63.xml"/><Relationship Id="rId36" Type="http://schemas.openxmlformats.org/officeDocument/2006/relationships/tags" Target="../tags/tag71.xml"/><Relationship Id="rId49" Type="http://schemas.openxmlformats.org/officeDocument/2006/relationships/tags" Target="../tags/tag84.xml"/><Relationship Id="rId57" Type="http://schemas.openxmlformats.org/officeDocument/2006/relationships/tags" Target="../tags/tag92.xml"/><Relationship Id="rId106" Type="http://schemas.openxmlformats.org/officeDocument/2006/relationships/tags" Target="../tags/tag141.xml"/><Relationship Id="rId114" Type="http://schemas.openxmlformats.org/officeDocument/2006/relationships/tags" Target="../tags/tag149.xml"/><Relationship Id="rId119" Type="http://schemas.openxmlformats.org/officeDocument/2006/relationships/tags" Target="../tags/tag154.xml"/><Relationship Id="rId127" Type="http://schemas.openxmlformats.org/officeDocument/2006/relationships/tags" Target="../tags/tag162.xml"/><Relationship Id="rId10" Type="http://schemas.openxmlformats.org/officeDocument/2006/relationships/tags" Target="../tags/tag45.xml"/><Relationship Id="rId31" Type="http://schemas.openxmlformats.org/officeDocument/2006/relationships/tags" Target="../tags/tag66.xml"/><Relationship Id="rId44" Type="http://schemas.openxmlformats.org/officeDocument/2006/relationships/tags" Target="../tags/tag79.xml"/><Relationship Id="rId52" Type="http://schemas.openxmlformats.org/officeDocument/2006/relationships/tags" Target="../tags/tag87.xml"/><Relationship Id="rId60" Type="http://schemas.openxmlformats.org/officeDocument/2006/relationships/tags" Target="../tags/tag95.xml"/><Relationship Id="rId65" Type="http://schemas.openxmlformats.org/officeDocument/2006/relationships/tags" Target="../tags/tag100.xml"/><Relationship Id="rId73" Type="http://schemas.openxmlformats.org/officeDocument/2006/relationships/tags" Target="../tags/tag108.xml"/><Relationship Id="rId78" Type="http://schemas.openxmlformats.org/officeDocument/2006/relationships/tags" Target="../tags/tag113.xml"/><Relationship Id="rId81" Type="http://schemas.openxmlformats.org/officeDocument/2006/relationships/tags" Target="../tags/tag116.xml"/><Relationship Id="rId86" Type="http://schemas.openxmlformats.org/officeDocument/2006/relationships/tags" Target="../tags/tag121.xml"/><Relationship Id="rId94" Type="http://schemas.openxmlformats.org/officeDocument/2006/relationships/tags" Target="../tags/tag129.xml"/><Relationship Id="rId99" Type="http://schemas.openxmlformats.org/officeDocument/2006/relationships/tags" Target="../tags/tag134.xml"/><Relationship Id="rId101" Type="http://schemas.openxmlformats.org/officeDocument/2006/relationships/tags" Target="../tags/tag136.xml"/><Relationship Id="rId122" Type="http://schemas.openxmlformats.org/officeDocument/2006/relationships/tags" Target="../tags/tag157.xml"/><Relationship Id="rId130" Type="http://schemas.openxmlformats.org/officeDocument/2006/relationships/tags" Target="../tags/tag165.xml"/><Relationship Id="rId4" Type="http://schemas.openxmlformats.org/officeDocument/2006/relationships/tags" Target="../tags/tag39.xml"/><Relationship Id="rId9" Type="http://schemas.openxmlformats.org/officeDocument/2006/relationships/tags" Target="../tags/tag44.xml"/><Relationship Id="rId13" Type="http://schemas.openxmlformats.org/officeDocument/2006/relationships/tags" Target="../tags/tag48.xml"/><Relationship Id="rId18" Type="http://schemas.openxmlformats.org/officeDocument/2006/relationships/tags" Target="../tags/tag53.xml"/><Relationship Id="rId39" Type="http://schemas.openxmlformats.org/officeDocument/2006/relationships/tags" Target="../tags/tag74.xml"/><Relationship Id="rId109" Type="http://schemas.openxmlformats.org/officeDocument/2006/relationships/tags" Target="../tags/tag144.xml"/><Relationship Id="rId34" Type="http://schemas.openxmlformats.org/officeDocument/2006/relationships/tags" Target="../tags/tag69.xml"/><Relationship Id="rId50" Type="http://schemas.openxmlformats.org/officeDocument/2006/relationships/tags" Target="../tags/tag85.xml"/><Relationship Id="rId55" Type="http://schemas.openxmlformats.org/officeDocument/2006/relationships/tags" Target="../tags/tag90.xml"/><Relationship Id="rId76" Type="http://schemas.openxmlformats.org/officeDocument/2006/relationships/tags" Target="../tags/tag111.xml"/><Relationship Id="rId97" Type="http://schemas.openxmlformats.org/officeDocument/2006/relationships/tags" Target="../tags/tag132.xml"/><Relationship Id="rId104" Type="http://schemas.openxmlformats.org/officeDocument/2006/relationships/tags" Target="../tags/tag139.xml"/><Relationship Id="rId120" Type="http://schemas.openxmlformats.org/officeDocument/2006/relationships/tags" Target="../tags/tag155.xml"/><Relationship Id="rId125" Type="http://schemas.openxmlformats.org/officeDocument/2006/relationships/tags" Target="../tags/tag160.xml"/><Relationship Id="rId7" Type="http://schemas.openxmlformats.org/officeDocument/2006/relationships/tags" Target="../tags/tag42.xml"/><Relationship Id="rId71" Type="http://schemas.openxmlformats.org/officeDocument/2006/relationships/tags" Target="../tags/tag106.xml"/><Relationship Id="rId92" Type="http://schemas.openxmlformats.org/officeDocument/2006/relationships/tags" Target="../tags/tag127.xml"/><Relationship Id="rId2" Type="http://schemas.openxmlformats.org/officeDocument/2006/relationships/tags" Target="../tags/tag37.xml"/><Relationship Id="rId29" Type="http://schemas.openxmlformats.org/officeDocument/2006/relationships/tags" Target="../tags/tag64.xml"/><Relationship Id="rId24" Type="http://schemas.openxmlformats.org/officeDocument/2006/relationships/tags" Target="../tags/tag59.xml"/><Relationship Id="rId40" Type="http://schemas.openxmlformats.org/officeDocument/2006/relationships/tags" Target="../tags/tag75.xml"/><Relationship Id="rId45" Type="http://schemas.openxmlformats.org/officeDocument/2006/relationships/tags" Target="../tags/tag80.xml"/><Relationship Id="rId66" Type="http://schemas.openxmlformats.org/officeDocument/2006/relationships/tags" Target="../tags/tag101.xml"/><Relationship Id="rId87" Type="http://schemas.openxmlformats.org/officeDocument/2006/relationships/tags" Target="../tags/tag122.xml"/><Relationship Id="rId110" Type="http://schemas.openxmlformats.org/officeDocument/2006/relationships/tags" Target="../tags/tag145.xml"/><Relationship Id="rId115" Type="http://schemas.openxmlformats.org/officeDocument/2006/relationships/tags" Target="../tags/tag150.xml"/><Relationship Id="rId131" Type="http://schemas.openxmlformats.org/officeDocument/2006/relationships/tags" Target="../tags/tag166.xml"/><Relationship Id="rId61" Type="http://schemas.openxmlformats.org/officeDocument/2006/relationships/tags" Target="../tags/tag96.xml"/><Relationship Id="rId82" Type="http://schemas.openxmlformats.org/officeDocument/2006/relationships/tags" Target="../tags/tag117.xml"/><Relationship Id="rId19" Type="http://schemas.openxmlformats.org/officeDocument/2006/relationships/tags" Target="../tags/tag5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6.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a:t>
            </a:r>
          </a:p>
        </p:txBody>
      </p:sp>
      <p:sp>
        <p:nvSpPr>
          <p:cNvPr id="3" name="Subtitle 2"/>
          <p:cNvSpPr>
            <a:spLocks noGrp="1"/>
          </p:cNvSpPr>
          <p:nvPr>
            <p:ph type="subTitle" idx="1"/>
          </p:nvPr>
        </p:nvSpPr>
        <p:spPr/>
        <p:txBody>
          <a:bodyPr>
            <a:noAutofit/>
          </a:bodyPr>
          <a:lstStyle/>
          <a:p>
            <a:r>
              <a:rPr lang="en-US" sz="2800" dirty="0">
                <a:solidFill>
                  <a:schemeClr val="tx1"/>
                </a:solidFill>
              </a:rPr>
              <a:t>Health Information Technology Council Meeting</a:t>
            </a:r>
          </a:p>
          <a:p>
            <a:endParaRPr lang="en-US" sz="2400" dirty="0">
              <a:solidFill>
                <a:schemeClr val="tx1"/>
              </a:solidFill>
            </a:endParaRPr>
          </a:p>
          <a:p>
            <a:r>
              <a:rPr lang="en-US" sz="2400" dirty="0">
                <a:solidFill>
                  <a:schemeClr val="tx1"/>
                </a:solidFill>
              </a:rPr>
              <a:t>August 1, 2022</a:t>
            </a:r>
          </a:p>
        </p:txBody>
      </p:sp>
      <p:sp>
        <p:nvSpPr>
          <p:cNvPr id="6" name="Slide Number Placeholder 5"/>
          <p:cNvSpPr>
            <a:spLocks noGrp="1"/>
          </p:cNvSpPr>
          <p:nvPr>
            <p:ph type="sldNum" sz="quarter" idx="11"/>
          </p:nvPr>
        </p:nvSpPr>
        <p:spPr/>
        <p:txBody>
          <a:bodyPr/>
          <a:lstStyle/>
          <a:p>
            <a:pPr>
              <a:defRPr/>
            </a:pPr>
            <a:fld id="{48D10188-EC4D-40C7-880F-CA7F1DBEE75A}" type="slidenum">
              <a:rPr lang="en-US" smtClean="0"/>
              <a:pPr>
                <a:defRPr/>
              </a:pPr>
              <a:t>1</a:t>
            </a:fld>
            <a:endParaRPr lang="en-US" dirty="0"/>
          </a:p>
        </p:txBody>
      </p:sp>
      <p:sp>
        <p:nvSpPr>
          <p:cNvPr id="4" name="TextBox 3">
            <a:extLst>
              <a:ext uri="{FF2B5EF4-FFF2-40B4-BE49-F238E27FC236}">
                <a16:creationId xmlns:a16="http://schemas.microsoft.com/office/drawing/2014/main" id="{521A8DF7-9F0E-48EE-801E-D5E06DA77DD7}"/>
              </a:ext>
            </a:extLst>
          </p:cNvPr>
          <p:cNvSpPr txBox="1"/>
          <p:nvPr/>
        </p:nvSpPr>
        <p:spPr>
          <a:xfrm>
            <a:off x="1219200" y="6368534"/>
            <a:ext cx="6069676" cy="369332"/>
          </a:xfrm>
          <a:prstGeom prst="rect">
            <a:avLst/>
          </a:prstGeom>
          <a:noFill/>
        </p:spPr>
        <p:txBody>
          <a:bodyPr wrap="square" rtlCol="0">
            <a:spAutoFit/>
          </a:bodyPr>
          <a:lstStyle/>
          <a:p>
            <a:r>
              <a:rPr lang="en-US" dirty="0"/>
              <a:t>Draft</a:t>
            </a:r>
          </a:p>
        </p:txBody>
      </p:sp>
    </p:spTree>
    <p:extLst>
      <p:ext uri="{BB962C8B-B14F-4D97-AF65-F5344CB8AC3E}">
        <p14:creationId xmlns:p14="http://schemas.microsoft.com/office/powerpoint/2010/main" val="1508455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10</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ADT/ENS Research Update</a:t>
            </a:r>
          </a:p>
          <a:p>
            <a:r>
              <a:rPr lang="en-US" sz="2400" i="1" dirty="0">
                <a:solidFill>
                  <a:schemeClr val="tx1"/>
                </a:solidFill>
              </a:rPr>
              <a:t>Liz Reardon</a:t>
            </a:r>
          </a:p>
        </p:txBody>
      </p:sp>
    </p:spTree>
    <p:extLst>
      <p:ext uri="{BB962C8B-B14F-4D97-AF65-F5344CB8AC3E}">
        <p14:creationId xmlns:p14="http://schemas.microsoft.com/office/powerpoint/2010/main" val="2925215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ADT/ENS Landscape Research</a:t>
            </a:r>
          </a:p>
        </p:txBody>
      </p:sp>
      <p:sp>
        <p:nvSpPr>
          <p:cNvPr id="5" name="Content Placeholder 4"/>
          <p:cNvSpPr>
            <a:spLocks noGrp="1"/>
          </p:cNvSpPr>
          <p:nvPr>
            <p:ph idx="1"/>
          </p:nvPr>
        </p:nvSpPr>
        <p:spPr>
          <a:xfrm>
            <a:off x="285750" y="977008"/>
            <a:ext cx="8553450" cy="3974947"/>
          </a:xfrm>
        </p:spPr>
        <p:txBody>
          <a:bodyPr/>
          <a:lstStyle/>
          <a:p>
            <a:pPr marL="457054" lvl="1" indent="0">
              <a:spcBef>
                <a:spcPts val="600"/>
              </a:spcBef>
              <a:spcAft>
                <a:spcPts val="600"/>
              </a:spcAft>
              <a:buNone/>
            </a:pPr>
            <a:r>
              <a:rPr lang="en-US" sz="1600" b="1" dirty="0"/>
              <a:t>The Mass HIway is continually looking for areas to improve and refine the quality and integrity of health information exchange in Massachusetts.</a:t>
            </a:r>
          </a:p>
          <a:p>
            <a:pPr lvl="1">
              <a:spcBef>
                <a:spcPts val="600"/>
              </a:spcBef>
              <a:spcAft>
                <a:spcPts val="600"/>
              </a:spcAft>
              <a:buFont typeface="Wingdings" panose="05000000000000000000" pitchFamily="2" charset="2"/>
              <a:buChar char="§"/>
            </a:pPr>
            <a:r>
              <a:rPr lang="en-US" sz="1600" dirty="0"/>
              <a:t>As such, the HIway team has been engaging stakeholders, including MassHealth, ACOs, providers and ENS vendors on the reported challenges with the current ADT/ENS landscape in Massachusetts.</a:t>
            </a:r>
          </a:p>
          <a:p>
            <a:pPr lvl="1">
              <a:spcBef>
                <a:spcPts val="600"/>
              </a:spcBef>
              <a:spcAft>
                <a:spcPts val="600"/>
              </a:spcAft>
              <a:buFont typeface="Wingdings" panose="05000000000000000000" pitchFamily="2" charset="2"/>
              <a:buChar char="§"/>
            </a:pPr>
            <a:r>
              <a:rPr lang="en-US" sz="1600" dirty="0"/>
              <a:t>The Statewide ENS Framework works to increase access, streamline connection points, and improve timing for the flow of notification data. However, it does not solve for all the pain-points with the broader ENS/ADT exchange environment.</a:t>
            </a:r>
          </a:p>
          <a:p>
            <a:pPr lvl="1">
              <a:spcBef>
                <a:spcPts val="600"/>
              </a:spcBef>
              <a:spcAft>
                <a:spcPts val="600"/>
              </a:spcAft>
              <a:buFont typeface="Wingdings" panose="05000000000000000000" pitchFamily="2" charset="2"/>
              <a:buChar char="§"/>
            </a:pPr>
            <a:endParaRPr lang="en-US" sz="1600" dirty="0"/>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11</a:t>
            </a:fld>
            <a:endParaRPr lang="en-US" dirty="0"/>
          </a:p>
        </p:txBody>
      </p:sp>
      <p:graphicFrame>
        <p:nvGraphicFramePr>
          <p:cNvPr id="7" name="Content Placeholder 4"/>
          <p:cNvGraphicFramePr>
            <a:graphicFrameLocks/>
          </p:cNvGraphicFramePr>
          <p:nvPr>
            <p:extLst>
              <p:ext uri="{D42A27DB-BD31-4B8C-83A1-F6EECF244321}">
                <p14:modId xmlns:p14="http://schemas.microsoft.com/office/powerpoint/2010/main" val="3349987676"/>
              </p:ext>
            </p:extLst>
          </p:nvPr>
        </p:nvGraphicFramePr>
        <p:xfrm>
          <a:off x="1019174" y="3733800"/>
          <a:ext cx="7134225" cy="29805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72956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ADT Landscape - Issues</a:t>
            </a:r>
          </a:p>
        </p:txBody>
      </p:sp>
      <p:sp>
        <p:nvSpPr>
          <p:cNvPr id="5" name="Content Placeholder 4"/>
          <p:cNvSpPr>
            <a:spLocks noGrp="1"/>
          </p:cNvSpPr>
          <p:nvPr>
            <p:ph idx="1"/>
          </p:nvPr>
        </p:nvSpPr>
        <p:spPr>
          <a:xfrm>
            <a:off x="264093" y="2286002"/>
            <a:ext cx="8553450" cy="3974947"/>
          </a:xfrm>
        </p:spPr>
        <p:txBody>
          <a:bodyPr/>
          <a:lstStyle/>
          <a:p>
            <a:pPr lvl="1">
              <a:spcBef>
                <a:spcPts val="600"/>
              </a:spcBef>
              <a:spcAft>
                <a:spcPts val="600"/>
              </a:spcAft>
              <a:buFont typeface="Wingdings" panose="05000000000000000000" pitchFamily="2" charset="2"/>
              <a:buChar char="§"/>
            </a:pPr>
            <a:r>
              <a:rPr lang="en-US" sz="1600" dirty="0"/>
              <a:t>Discussions with providers and ENS vendors have identified a few key issues:</a:t>
            </a:r>
          </a:p>
          <a:p>
            <a:pPr lvl="2">
              <a:spcBef>
                <a:spcPts val="600"/>
              </a:spcBef>
              <a:spcAft>
                <a:spcPts val="600"/>
              </a:spcAft>
              <a:buFont typeface="Wingdings" panose="05000000000000000000" pitchFamily="2" charset="2"/>
              <a:buChar char="§"/>
            </a:pPr>
            <a:r>
              <a:rPr lang="en-US" sz="1600" dirty="0"/>
              <a:t>Duplicate ADTs</a:t>
            </a:r>
          </a:p>
          <a:p>
            <a:pPr lvl="2">
              <a:spcBef>
                <a:spcPts val="600"/>
              </a:spcBef>
              <a:spcAft>
                <a:spcPts val="600"/>
              </a:spcAft>
              <a:buFont typeface="Wingdings" panose="05000000000000000000" pitchFamily="2" charset="2"/>
              <a:buChar char="§"/>
            </a:pPr>
            <a:r>
              <a:rPr lang="en-US" sz="1600" dirty="0"/>
              <a:t>Missing diagnosis codes</a:t>
            </a:r>
          </a:p>
          <a:p>
            <a:pPr lvl="2">
              <a:spcBef>
                <a:spcPts val="600"/>
              </a:spcBef>
              <a:spcAft>
                <a:spcPts val="600"/>
              </a:spcAft>
              <a:buFont typeface="Wingdings" panose="05000000000000000000" pitchFamily="2" charset="2"/>
              <a:buChar char="§"/>
            </a:pPr>
            <a:r>
              <a:rPr lang="en-US" sz="1600" dirty="0"/>
              <a:t>Technical workflow issues</a:t>
            </a:r>
          </a:p>
          <a:p>
            <a:pPr lvl="1">
              <a:spcBef>
                <a:spcPts val="600"/>
              </a:spcBef>
              <a:spcAft>
                <a:spcPts val="600"/>
              </a:spcAft>
              <a:buFont typeface="Wingdings" panose="05000000000000000000" pitchFamily="2" charset="2"/>
              <a:buChar char="§"/>
            </a:pPr>
            <a:r>
              <a:rPr lang="en-US" sz="1600" dirty="0"/>
              <a:t>These issues are impacting the value and utility of ADT/ENS notifications overall and directly  affect coordination of patient care.</a:t>
            </a:r>
          </a:p>
          <a:p>
            <a:pPr lvl="1">
              <a:spcBef>
                <a:spcPts val="600"/>
              </a:spcBef>
              <a:spcAft>
                <a:spcPts val="600"/>
              </a:spcAft>
              <a:buFont typeface="Wingdings" panose="05000000000000000000" pitchFamily="2" charset="2"/>
              <a:buChar char="§"/>
            </a:pPr>
            <a:r>
              <a:rPr lang="en-US" sz="1600" dirty="0"/>
              <a:t>The vendors are taking different approaches to many of these issues and may benefit from sharing and adopting best practices with one another.</a:t>
            </a:r>
          </a:p>
          <a:p>
            <a:pPr lvl="1">
              <a:spcBef>
                <a:spcPts val="600"/>
              </a:spcBef>
              <a:spcAft>
                <a:spcPts val="600"/>
              </a:spcAft>
              <a:buFont typeface="Wingdings" panose="05000000000000000000" pitchFamily="2" charset="2"/>
              <a:buChar char="§"/>
            </a:pPr>
            <a:r>
              <a:rPr lang="en-US" sz="1600" dirty="0"/>
              <a:t>There should be a concerted effort to understand and address these roadblocks</a:t>
            </a:r>
          </a:p>
          <a:p>
            <a:pPr lvl="1">
              <a:spcBef>
                <a:spcPts val="600"/>
              </a:spcBef>
              <a:spcAft>
                <a:spcPts val="600"/>
              </a:spcAft>
              <a:buFont typeface="Wingdings" panose="05000000000000000000" pitchFamily="2" charset="2"/>
              <a:buChar char="§"/>
            </a:pPr>
            <a:r>
              <a:rPr lang="en-US" sz="1600" dirty="0"/>
              <a:t>EOHSS is interested in exploring and understanding areas to improve the value and utility of ENS notifications which may impact coordination of care</a:t>
            </a:r>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12</a:t>
            </a:fld>
            <a:endParaRPr lang="en-US" dirty="0"/>
          </a:p>
        </p:txBody>
      </p:sp>
      <p:sp>
        <p:nvSpPr>
          <p:cNvPr id="6" name="Content Placeholder 4"/>
          <p:cNvSpPr txBox="1">
            <a:spLocks/>
          </p:cNvSpPr>
          <p:nvPr/>
        </p:nvSpPr>
        <p:spPr bwMode="auto">
          <a:xfrm>
            <a:off x="285750" y="1143001"/>
            <a:ext cx="8553450" cy="914400"/>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The Mass HIway has received feedback from MassHealth ACOs, providers and ENS vendors about challenges with the current ADT landscape in Massachusetts. Discussions have led to the following observations:</a:t>
            </a:r>
          </a:p>
        </p:txBody>
      </p:sp>
    </p:spTree>
    <p:extLst>
      <p:ext uri="{BB962C8B-B14F-4D97-AF65-F5344CB8AC3E}">
        <p14:creationId xmlns:p14="http://schemas.microsoft.com/office/powerpoint/2010/main" val="4243451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pPr>
              <a:spcBef>
                <a:spcPts val="600"/>
              </a:spcBef>
              <a:spcAft>
                <a:spcPts val="600"/>
              </a:spcAft>
            </a:pPr>
            <a:r>
              <a:rPr lang="en-US" dirty="0"/>
              <a:t>Issue # 1: Duplicate ADTs</a:t>
            </a:r>
          </a:p>
        </p:txBody>
      </p:sp>
      <p:sp>
        <p:nvSpPr>
          <p:cNvPr id="5" name="Content Placeholder 4"/>
          <p:cNvSpPr>
            <a:spLocks noGrp="1"/>
          </p:cNvSpPr>
          <p:nvPr>
            <p:ph idx="1"/>
          </p:nvPr>
        </p:nvSpPr>
        <p:spPr>
          <a:xfrm>
            <a:off x="285750" y="1999613"/>
            <a:ext cx="8553450" cy="4502224"/>
          </a:xfrm>
        </p:spPr>
        <p:txBody>
          <a:bodyPr/>
          <a:lstStyle/>
          <a:p>
            <a:pPr marL="0" indent="0">
              <a:spcBef>
                <a:spcPts val="600"/>
              </a:spcBef>
              <a:spcAft>
                <a:spcPts val="600"/>
              </a:spcAft>
              <a:buNone/>
            </a:pPr>
            <a:r>
              <a:rPr lang="en-US" sz="1600" dirty="0">
                <a:solidFill>
                  <a:srgbClr val="0070C0"/>
                </a:solidFill>
              </a:rPr>
              <a:t>Issue # 1: Duplicate ADTs</a:t>
            </a:r>
            <a:endParaRPr lang="en-US" sz="1600" b="0" dirty="0">
              <a:solidFill>
                <a:srgbClr val="0070C0"/>
              </a:solidFill>
            </a:endParaRPr>
          </a:p>
          <a:p>
            <a:pPr>
              <a:spcBef>
                <a:spcPts val="600"/>
              </a:spcBef>
              <a:spcAft>
                <a:spcPts val="600"/>
              </a:spcAft>
              <a:buFont typeface="Wingdings" panose="05000000000000000000" pitchFamily="2" charset="2"/>
              <a:buChar char="§"/>
            </a:pPr>
            <a:r>
              <a:rPr lang="en-US" sz="1600" b="0" dirty="0"/>
              <a:t>A single provider can receive three or more ADT notifications for the same patient encounter</a:t>
            </a:r>
          </a:p>
          <a:p>
            <a:pPr lvl="1">
              <a:spcBef>
                <a:spcPts val="600"/>
              </a:spcBef>
              <a:spcAft>
                <a:spcPts val="600"/>
              </a:spcAft>
              <a:buFont typeface="Wingdings" panose="05000000000000000000" pitchFamily="2" charset="2"/>
              <a:buChar char="§"/>
            </a:pPr>
            <a:r>
              <a:rPr lang="en-US" sz="1600" dirty="0"/>
              <a:t>This results in general alert fatigue amongst providers and creates workflow obstacles for case managers and others who use these alerts in their daily workflows</a:t>
            </a:r>
          </a:p>
          <a:p>
            <a:pPr>
              <a:spcBef>
                <a:spcPts val="600"/>
              </a:spcBef>
              <a:spcAft>
                <a:spcPts val="600"/>
              </a:spcAft>
              <a:buFont typeface="Wingdings" panose="05000000000000000000" pitchFamily="2" charset="2"/>
              <a:buChar char="§"/>
            </a:pPr>
            <a:r>
              <a:rPr lang="en-US" sz="1600" b="0" dirty="0"/>
              <a:t>Duplicate ADTs originate from several sources:</a:t>
            </a:r>
          </a:p>
          <a:p>
            <a:pPr lvl="1">
              <a:spcBef>
                <a:spcPts val="600"/>
              </a:spcBef>
              <a:spcAft>
                <a:spcPts val="600"/>
              </a:spcAft>
              <a:buFont typeface="Wingdings" panose="05000000000000000000" pitchFamily="2" charset="2"/>
              <a:buChar char="§"/>
            </a:pPr>
            <a:r>
              <a:rPr lang="en-US" sz="1600" dirty="0"/>
              <a:t>CMS CoP Solution: The CoP solution sends all ADT notifications to the identified primary care provider. The solution does not offer any ability to filter these ADTs by sending facility, diagnosis code, etc.</a:t>
            </a:r>
          </a:p>
          <a:p>
            <a:pPr lvl="1">
              <a:spcBef>
                <a:spcPts val="600"/>
              </a:spcBef>
              <a:spcAft>
                <a:spcPts val="600"/>
              </a:spcAft>
              <a:buFont typeface="Wingdings" panose="05000000000000000000" pitchFamily="2" charset="2"/>
              <a:buChar char="§"/>
            </a:pPr>
            <a:r>
              <a:rPr lang="en-US" sz="1600" dirty="0"/>
              <a:t>ENS vendor proprietary solution: If a provider is paying to participate in an ENS vendor solution, that provider may receive a duplicate ADT from the proprietary solution and the CMS CoP solution unless they opt out of the COP solution altogether.</a:t>
            </a:r>
          </a:p>
          <a:p>
            <a:pPr lvl="1">
              <a:spcBef>
                <a:spcPts val="600"/>
              </a:spcBef>
              <a:spcAft>
                <a:spcPts val="600"/>
              </a:spcAft>
              <a:buFont typeface="Wingdings" panose="05000000000000000000" pitchFamily="2" charset="2"/>
              <a:buChar char="§"/>
            </a:pPr>
            <a:r>
              <a:rPr lang="en-US" sz="1600" dirty="0"/>
              <a:t>Epic Care Everywhere sends additional notifications outside of the ENS vendors</a:t>
            </a:r>
          </a:p>
          <a:p>
            <a:pPr lvl="1">
              <a:spcBef>
                <a:spcPts val="600"/>
              </a:spcBef>
              <a:spcAft>
                <a:spcPts val="600"/>
              </a:spcAft>
              <a:buFont typeface="Wingdings" panose="05000000000000000000" pitchFamily="2" charset="2"/>
              <a:buChar char="§"/>
            </a:pPr>
            <a:r>
              <a:rPr lang="en-US" sz="1600" dirty="0"/>
              <a:t>Technical issues within a vendor solution:  There have been episodic issues where a technical issue on the vendor side causes duplicate ADTs to be sent to providers.  Research on the root cause of these issues is currently underway.</a:t>
            </a:r>
          </a:p>
          <a:p>
            <a:pPr>
              <a:spcBef>
                <a:spcPts val="600"/>
              </a:spcBef>
              <a:spcAft>
                <a:spcPts val="600"/>
              </a:spcAft>
              <a:buFont typeface="Wingdings" panose="05000000000000000000" pitchFamily="2" charset="2"/>
              <a:buChar char="§"/>
            </a:pPr>
            <a:endParaRPr lang="en-US" sz="1400" b="0" dirty="0"/>
          </a:p>
          <a:p>
            <a:pPr>
              <a:spcBef>
                <a:spcPts val="600"/>
              </a:spcBef>
              <a:spcAft>
                <a:spcPts val="600"/>
              </a:spcAft>
              <a:buFont typeface="Wingdings" panose="05000000000000000000" pitchFamily="2" charset="2"/>
              <a:buChar char="§"/>
            </a:pPr>
            <a:endParaRPr lang="en-US" sz="1600" b="0" dirty="0"/>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13</a:t>
            </a:fld>
            <a:endParaRPr lang="en-US" dirty="0"/>
          </a:p>
        </p:txBody>
      </p:sp>
      <p:sp>
        <p:nvSpPr>
          <p:cNvPr id="6" name="Content Placeholder 4"/>
          <p:cNvSpPr txBox="1">
            <a:spLocks/>
          </p:cNvSpPr>
          <p:nvPr/>
        </p:nvSpPr>
        <p:spPr bwMode="auto">
          <a:xfrm>
            <a:off x="285750" y="1066800"/>
            <a:ext cx="8553450" cy="711589"/>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Providers are often receiving multiple copies of the same ADT due to a lack of coordination among existing ENS solutions and services to meet the CMS </a:t>
            </a:r>
            <a:r>
              <a:rPr lang="en-US" dirty="0" err="1"/>
              <a:t>CoP.</a:t>
            </a:r>
            <a:endParaRPr lang="en-US" dirty="0"/>
          </a:p>
        </p:txBody>
      </p:sp>
    </p:spTree>
    <p:extLst>
      <p:ext uri="{BB962C8B-B14F-4D97-AF65-F5344CB8AC3E}">
        <p14:creationId xmlns:p14="http://schemas.microsoft.com/office/powerpoint/2010/main" val="2525186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2693" y="142403"/>
            <a:ext cx="5759116" cy="565150"/>
          </a:xfrm>
        </p:spPr>
        <p:txBody>
          <a:bodyPr/>
          <a:lstStyle/>
          <a:p>
            <a:r>
              <a:rPr lang="en-US" dirty="0"/>
              <a:t>Issue #2: Missing diagnosis codes</a:t>
            </a:r>
          </a:p>
        </p:txBody>
      </p:sp>
      <p:sp>
        <p:nvSpPr>
          <p:cNvPr id="5" name="Content Placeholder 4"/>
          <p:cNvSpPr>
            <a:spLocks noGrp="1"/>
          </p:cNvSpPr>
          <p:nvPr>
            <p:ph idx="1"/>
          </p:nvPr>
        </p:nvSpPr>
        <p:spPr>
          <a:xfrm>
            <a:off x="285750" y="2286001"/>
            <a:ext cx="8553450" cy="4215837"/>
          </a:xfrm>
        </p:spPr>
        <p:txBody>
          <a:bodyPr/>
          <a:lstStyle/>
          <a:p>
            <a:pPr>
              <a:spcBef>
                <a:spcPts val="600"/>
              </a:spcBef>
              <a:spcAft>
                <a:spcPts val="600"/>
              </a:spcAft>
              <a:buFont typeface="Wingdings" panose="05000000000000000000" pitchFamily="2" charset="2"/>
              <a:buChar char="§"/>
            </a:pPr>
            <a:r>
              <a:rPr lang="en-US" sz="1600" b="0" dirty="0" err="1">
                <a:latin typeface="+mj-lt"/>
              </a:rPr>
              <a:t>CoP</a:t>
            </a:r>
            <a:r>
              <a:rPr lang="en-US" sz="1600" b="0" dirty="0">
                <a:latin typeface="+mj-lt"/>
              </a:rPr>
              <a:t> solution does not require diagnosis codes</a:t>
            </a:r>
          </a:p>
          <a:p>
            <a:pPr lvl="1">
              <a:spcBef>
                <a:spcPts val="600"/>
              </a:spcBef>
              <a:spcAft>
                <a:spcPts val="600"/>
              </a:spcAft>
              <a:buFont typeface="Wingdings" panose="05000000000000000000" pitchFamily="2" charset="2"/>
              <a:buChar char="§"/>
            </a:pPr>
            <a:r>
              <a:rPr lang="en-US" sz="1600" dirty="0">
                <a:latin typeface="+mj-lt"/>
              </a:rPr>
              <a:t>Since the CoP solution does not require diagnosis codes, only one of the two state certified vendors are sending them. As a result, case managers and providers are left with ENS notifications that provide little value and they are ignored.</a:t>
            </a:r>
          </a:p>
          <a:p>
            <a:pPr fontAlgn="ctr">
              <a:spcBef>
                <a:spcPts val="600"/>
              </a:spcBef>
              <a:spcAft>
                <a:spcPts val="600"/>
              </a:spcAft>
              <a:buFont typeface="Wingdings" panose="05000000000000000000" pitchFamily="2" charset="2"/>
              <a:buChar char="§"/>
            </a:pPr>
            <a:r>
              <a:rPr lang="en-US" sz="1600" b="0" dirty="0">
                <a:latin typeface="+mj-lt"/>
              </a:rPr>
              <a:t>Hospital/Provider source Data Issues:</a:t>
            </a:r>
          </a:p>
          <a:p>
            <a:pPr lvl="1" fontAlgn="ctr">
              <a:spcBef>
                <a:spcPts val="600"/>
              </a:spcBef>
              <a:spcAft>
                <a:spcPts val="600"/>
              </a:spcAft>
              <a:buFont typeface="Wingdings" panose="05000000000000000000" pitchFamily="2" charset="2"/>
              <a:buChar char="§"/>
            </a:pPr>
            <a:r>
              <a:rPr lang="en-US" sz="1600" dirty="0">
                <a:latin typeface="+mj-lt"/>
              </a:rPr>
              <a:t>Missing demographic data at the provider/hospital level </a:t>
            </a:r>
          </a:p>
          <a:p>
            <a:pPr lvl="2" fontAlgn="ctr">
              <a:spcBef>
                <a:spcPts val="600"/>
              </a:spcBef>
              <a:spcAft>
                <a:spcPts val="600"/>
              </a:spcAft>
              <a:buFont typeface="Wingdings" panose="05000000000000000000" pitchFamily="2" charset="2"/>
              <a:buChar char="§"/>
            </a:pPr>
            <a:r>
              <a:rPr lang="en-US" sz="1600" dirty="0">
                <a:latin typeface="+mj-lt"/>
              </a:rPr>
              <a:t>If social security number or zip code are missing, one of the certified vendors will not send diagnosis to subscribers (non-CoP solution)</a:t>
            </a:r>
          </a:p>
          <a:p>
            <a:pPr lvl="1" fontAlgn="ctr">
              <a:spcBef>
                <a:spcPts val="600"/>
              </a:spcBef>
              <a:spcAft>
                <a:spcPts val="600"/>
              </a:spcAft>
              <a:buFont typeface="Wingdings" panose="05000000000000000000" pitchFamily="2" charset="2"/>
              <a:buChar char="§"/>
            </a:pPr>
            <a:r>
              <a:rPr lang="en-US" sz="1600" dirty="0">
                <a:latin typeface="+mj-lt"/>
              </a:rPr>
              <a:t>ADT information is taken from separate platforms within hospital. Diagnosis code is captured in clinical EHR system and demographic information captured in separate registration system. Workflows do not always incorporate multiple platforms/systems and missing critical data is the result</a:t>
            </a:r>
          </a:p>
          <a:p>
            <a:pPr lvl="1" fontAlgn="ctr">
              <a:spcBef>
                <a:spcPts val="600"/>
              </a:spcBef>
              <a:spcAft>
                <a:spcPts val="600"/>
              </a:spcAft>
              <a:buFont typeface="Wingdings" panose="05000000000000000000" pitchFamily="2" charset="2"/>
              <a:buChar char="§"/>
            </a:pPr>
            <a:r>
              <a:rPr lang="en-US" sz="1600" dirty="0">
                <a:latin typeface="+mj-lt"/>
              </a:rPr>
              <a:t>Mental health diagnosis codes may be filtered out by hospital along with 42 CFR codes per hospital policy</a:t>
            </a:r>
          </a:p>
          <a:p>
            <a:pPr>
              <a:spcBef>
                <a:spcPts val="600"/>
              </a:spcBef>
              <a:spcAft>
                <a:spcPts val="600"/>
              </a:spcAft>
              <a:buFont typeface="Wingdings" panose="05000000000000000000" pitchFamily="2" charset="2"/>
              <a:buChar char="§"/>
            </a:pPr>
            <a:endParaRPr lang="en-US" sz="1400" b="0" dirty="0"/>
          </a:p>
          <a:p>
            <a:pPr>
              <a:spcBef>
                <a:spcPts val="600"/>
              </a:spcBef>
              <a:spcAft>
                <a:spcPts val="600"/>
              </a:spcAft>
              <a:buFont typeface="Wingdings" panose="05000000000000000000" pitchFamily="2" charset="2"/>
              <a:buChar char="§"/>
            </a:pPr>
            <a:endParaRPr lang="en-US" sz="1600" b="0" dirty="0"/>
          </a:p>
        </p:txBody>
      </p:sp>
      <p:sp>
        <p:nvSpPr>
          <p:cNvPr id="4" name="Slide Number Placeholder 3"/>
          <p:cNvSpPr>
            <a:spLocks noGrp="1"/>
          </p:cNvSpPr>
          <p:nvPr>
            <p:ph type="sldNum" sz="quarter" idx="11"/>
          </p:nvPr>
        </p:nvSpPr>
        <p:spPr>
          <a:xfrm>
            <a:off x="4219575" y="6570662"/>
            <a:ext cx="685800" cy="287338"/>
          </a:xfrm>
        </p:spPr>
        <p:txBody>
          <a:bodyPr/>
          <a:lstStyle/>
          <a:p>
            <a:pPr>
              <a:defRPr/>
            </a:pPr>
            <a:fld id="{26A24CCA-F466-43CF-BAB8-FE65B26DBD54}" type="slidenum">
              <a:rPr lang="en-US" smtClean="0"/>
              <a:t>14</a:t>
            </a:fld>
            <a:endParaRPr lang="en-US" dirty="0"/>
          </a:p>
        </p:txBody>
      </p:sp>
      <p:sp>
        <p:nvSpPr>
          <p:cNvPr id="6" name="Content Placeholder 4"/>
          <p:cNvSpPr txBox="1">
            <a:spLocks/>
          </p:cNvSpPr>
          <p:nvPr/>
        </p:nvSpPr>
        <p:spPr bwMode="auto">
          <a:xfrm>
            <a:off x="285750" y="967500"/>
            <a:ext cx="8553450" cy="1318500"/>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a:t>Diagnosis codes are often missing on ADT notifications. If there is no diagnosis code on the ADT, care managers and others must search for the reason behind the patient admission. This requires time and resources that providers don’t have. The reasons behind missing diagnosis codes include:</a:t>
            </a:r>
          </a:p>
        </p:txBody>
      </p:sp>
    </p:spTree>
    <p:extLst>
      <p:ext uri="{BB962C8B-B14F-4D97-AF65-F5344CB8AC3E}">
        <p14:creationId xmlns:p14="http://schemas.microsoft.com/office/powerpoint/2010/main" val="1670181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951BB80-7967-B5EB-69F1-057534D07999}"/>
              </a:ext>
            </a:extLst>
          </p:cNvPr>
          <p:cNvSpPr>
            <a:spLocks noGrp="1"/>
          </p:cNvSpPr>
          <p:nvPr>
            <p:ph idx="1"/>
          </p:nvPr>
        </p:nvSpPr>
        <p:spPr>
          <a:xfrm>
            <a:off x="457200" y="2301325"/>
            <a:ext cx="8229600" cy="4251877"/>
          </a:xfrm>
        </p:spPr>
        <p:txBody>
          <a:bodyPr/>
          <a:lstStyle/>
          <a:p>
            <a:pPr>
              <a:spcBef>
                <a:spcPts val="1200"/>
              </a:spcBef>
              <a:spcAft>
                <a:spcPts val="1200"/>
              </a:spcAft>
            </a:pPr>
            <a:r>
              <a:rPr lang="en-US" sz="1600" b="0" dirty="0"/>
              <a:t>There is no way for providers to identify these messages as distinct ADT messages.  They are lumped in with all other direct messages.</a:t>
            </a:r>
          </a:p>
          <a:p>
            <a:pPr>
              <a:spcBef>
                <a:spcPts val="1200"/>
              </a:spcBef>
              <a:spcAft>
                <a:spcPts val="1200"/>
              </a:spcAft>
            </a:pPr>
            <a:r>
              <a:rPr lang="en-US" sz="1600" b="0" dirty="0"/>
              <a:t>There may be limited ability and/or motivation by EHR vendors to automate workflows for ENS notifications.</a:t>
            </a:r>
          </a:p>
          <a:p>
            <a:pPr>
              <a:spcBef>
                <a:spcPts val="1200"/>
              </a:spcBef>
              <a:spcAft>
                <a:spcPts val="1200"/>
              </a:spcAft>
            </a:pPr>
            <a:r>
              <a:rPr lang="en-US" sz="1600" b="0" dirty="0"/>
              <a:t>EHR vendors may be stripping critical data from the ENS notification. </a:t>
            </a:r>
          </a:p>
          <a:p>
            <a:pPr>
              <a:spcBef>
                <a:spcPts val="1200"/>
              </a:spcBef>
              <a:spcAft>
                <a:spcPts val="1200"/>
              </a:spcAft>
            </a:pPr>
            <a:r>
              <a:rPr lang="en-US" sz="1600" b="0" dirty="0"/>
              <a:t>As a result, ADT notifications are often ignored completely and not used by providers</a:t>
            </a:r>
          </a:p>
          <a:p>
            <a:pPr>
              <a:spcBef>
                <a:spcPts val="1200"/>
              </a:spcBef>
              <a:spcAft>
                <a:spcPts val="1200"/>
              </a:spcAft>
            </a:pPr>
            <a:r>
              <a:rPr lang="en-US" sz="1600" b="0" dirty="0"/>
              <a:t>Direct Trust is working on standards that could be implemented by EHR vendors to address this issue.</a:t>
            </a:r>
          </a:p>
        </p:txBody>
      </p:sp>
      <p:sp>
        <p:nvSpPr>
          <p:cNvPr id="3" name="Title 2">
            <a:extLst>
              <a:ext uri="{FF2B5EF4-FFF2-40B4-BE49-F238E27FC236}">
                <a16:creationId xmlns:a16="http://schemas.microsoft.com/office/drawing/2014/main" id="{F2148C31-23ED-B1A0-69B1-566C4FE402E5}"/>
              </a:ext>
            </a:extLst>
          </p:cNvPr>
          <p:cNvSpPr>
            <a:spLocks noGrp="1"/>
          </p:cNvSpPr>
          <p:nvPr>
            <p:ph type="title"/>
          </p:nvPr>
        </p:nvSpPr>
        <p:spPr>
          <a:xfrm>
            <a:off x="1061884" y="104775"/>
            <a:ext cx="5633884" cy="565150"/>
          </a:xfrm>
        </p:spPr>
        <p:txBody>
          <a:bodyPr/>
          <a:lstStyle/>
          <a:p>
            <a:r>
              <a:rPr lang="en-US" dirty="0"/>
              <a:t>Issue # 3: Technical workflow issues</a:t>
            </a:r>
          </a:p>
        </p:txBody>
      </p:sp>
      <p:sp>
        <p:nvSpPr>
          <p:cNvPr id="4" name="Slide Number Placeholder 3">
            <a:extLst>
              <a:ext uri="{FF2B5EF4-FFF2-40B4-BE49-F238E27FC236}">
                <a16:creationId xmlns:a16="http://schemas.microsoft.com/office/drawing/2014/main" id="{5E8D280B-E514-E8B4-9723-4712F996BC66}"/>
              </a:ext>
            </a:extLst>
          </p:cNvPr>
          <p:cNvSpPr>
            <a:spLocks noGrp="1"/>
          </p:cNvSpPr>
          <p:nvPr>
            <p:ph type="sldNum" sz="quarter" idx="11"/>
          </p:nvPr>
        </p:nvSpPr>
        <p:spPr/>
        <p:txBody>
          <a:bodyPr/>
          <a:lstStyle/>
          <a:p>
            <a:pPr>
              <a:defRPr/>
            </a:pPr>
            <a:fld id="{26A24CCA-F466-43CF-BAB8-FE65B26DBD54}" type="slidenum">
              <a:rPr lang="en-US" smtClean="0"/>
              <a:t>15</a:t>
            </a:fld>
            <a:endParaRPr lang="en-US" dirty="0"/>
          </a:p>
        </p:txBody>
      </p:sp>
      <p:sp>
        <p:nvSpPr>
          <p:cNvPr id="5" name="Content Placeholder 4">
            <a:extLst>
              <a:ext uri="{FF2B5EF4-FFF2-40B4-BE49-F238E27FC236}">
                <a16:creationId xmlns:a16="http://schemas.microsoft.com/office/drawing/2014/main" id="{CF94EEE9-069C-239D-8A66-071A0ADF84CE}"/>
              </a:ext>
            </a:extLst>
          </p:cNvPr>
          <p:cNvSpPr txBox="1">
            <a:spLocks/>
          </p:cNvSpPr>
          <p:nvPr/>
        </p:nvSpPr>
        <p:spPr bwMode="auto">
          <a:xfrm>
            <a:off x="457200" y="1016874"/>
            <a:ext cx="8077200" cy="964326"/>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1200"/>
              </a:spcBef>
              <a:spcAft>
                <a:spcPts val="1200"/>
              </a:spcAft>
              <a:buNone/>
            </a:pPr>
            <a:r>
              <a:rPr lang="en-US" dirty="0"/>
              <a:t>ADT notifications sent as Direct Messages do not always contain adequate metadata to enable EHRs to accurately identify and route messages appropriately to receiving provider EHRs.</a:t>
            </a:r>
          </a:p>
        </p:txBody>
      </p:sp>
    </p:spTree>
    <p:extLst>
      <p:ext uri="{BB962C8B-B14F-4D97-AF65-F5344CB8AC3E}">
        <p14:creationId xmlns:p14="http://schemas.microsoft.com/office/powerpoint/2010/main" val="372390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CEA2F5-F5E3-1E3E-DB53-5352A23B24C5}"/>
              </a:ext>
            </a:extLst>
          </p:cNvPr>
          <p:cNvSpPr>
            <a:spLocks noGrp="1"/>
          </p:cNvSpPr>
          <p:nvPr>
            <p:ph idx="1"/>
          </p:nvPr>
        </p:nvSpPr>
        <p:spPr>
          <a:xfrm>
            <a:off x="383458" y="924234"/>
            <a:ext cx="8303342" cy="5201931"/>
          </a:xfrm>
        </p:spPr>
        <p:txBody>
          <a:bodyPr/>
          <a:lstStyle/>
          <a:p>
            <a:pPr>
              <a:spcBef>
                <a:spcPts val="600"/>
              </a:spcBef>
              <a:spcAft>
                <a:spcPts val="600"/>
              </a:spcAft>
              <a:buFont typeface="Wingdings" panose="05000000000000000000" pitchFamily="2" charset="2"/>
              <a:buChar char="§"/>
            </a:pPr>
            <a:endParaRPr lang="en-US" sz="1600" b="0" dirty="0">
              <a:latin typeface="Calibri" panose="020F0502020204030204" pitchFamily="34" charset="0"/>
            </a:endParaRPr>
          </a:p>
          <a:p>
            <a:pPr fontAlgn="ctr">
              <a:spcBef>
                <a:spcPts val="600"/>
              </a:spcBef>
              <a:spcAft>
                <a:spcPts val="600"/>
              </a:spcAft>
              <a:buFont typeface="Wingdings" panose="05000000000000000000" pitchFamily="2" charset="2"/>
              <a:buChar char="§"/>
            </a:pPr>
            <a:r>
              <a:rPr lang="en-US" sz="1600" b="0" dirty="0">
                <a:latin typeface="Calibri" panose="020F0502020204030204" pitchFamily="34" charset="0"/>
              </a:rPr>
              <a:t>Both certified ENS vendors have confirmed that freestanding psychiatric hospitals are </a:t>
            </a:r>
            <a:r>
              <a:rPr lang="en-US" sz="1600" dirty="0">
                <a:latin typeface="Calibri" panose="020F0502020204030204" pitchFamily="34" charset="0"/>
              </a:rPr>
              <a:t>not</a:t>
            </a:r>
            <a:r>
              <a:rPr lang="en-US" sz="1600" b="0" dirty="0">
                <a:latin typeface="Calibri" panose="020F0502020204030204" pitchFamily="34" charset="0"/>
              </a:rPr>
              <a:t> sending ADTs currently despite the CMS mandate to participate in CoP solution.  The reasons for this lack of participation include:</a:t>
            </a:r>
          </a:p>
          <a:p>
            <a:pPr lvl="1" fontAlgn="ctr">
              <a:spcBef>
                <a:spcPts val="600"/>
              </a:spcBef>
              <a:spcAft>
                <a:spcPts val="600"/>
              </a:spcAft>
              <a:buFont typeface="Wingdings" panose="05000000000000000000" pitchFamily="2" charset="2"/>
              <a:buChar char="§"/>
            </a:pPr>
            <a:r>
              <a:rPr lang="en-US" sz="1600" dirty="0">
                <a:latin typeface="Calibri" panose="020F0502020204030204" pitchFamily="34" charset="0"/>
              </a:rPr>
              <a:t>The </a:t>
            </a:r>
            <a:r>
              <a:rPr lang="en-US" sz="1600" dirty="0" err="1">
                <a:latin typeface="Calibri" panose="020F0502020204030204" pitchFamily="34" charset="0"/>
              </a:rPr>
              <a:t>CoP</a:t>
            </a:r>
            <a:r>
              <a:rPr lang="en-US" sz="1600" dirty="0">
                <a:latin typeface="Calibri" panose="020F0502020204030204" pitchFamily="34" charset="0"/>
              </a:rPr>
              <a:t> requirement is limited to those hospitals, psychiatric hospitals, and critical access hospitals (CAH) that utilize electronic medical record systems or other electronic administrative systems that are conformant with the HL7 2.5.1 content exchange standard</a:t>
            </a:r>
          </a:p>
          <a:p>
            <a:pPr lvl="1" fontAlgn="ctr">
              <a:spcBef>
                <a:spcPts val="600"/>
              </a:spcBef>
              <a:spcAft>
                <a:spcPts val="600"/>
              </a:spcAft>
              <a:buFont typeface="Wingdings" panose="05000000000000000000" pitchFamily="2" charset="2"/>
              <a:buChar char="§"/>
            </a:pPr>
            <a:r>
              <a:rPr lang="en-US" sz="1600" dirty="0">
                <a:latin typeface="Calibri" panose="020F0502020204030204" pitchFamily="34" charset="0"/>
              </a:rPr>
              <a:t>Need for consent to exchange 42 CFR information and ambiguous state laws regarding the sharing of behavioral health information.</a:t>
            </a:r>
          </a:p>
          <a:p>
            <a:pPr lvl="2" fontAlgn="ctr">
              <a:spcBef>
                <a:spcPts val="600"/>
              </a:spcBef>
              <a:spcAft>
                <a:spcPts val="600"/>
              </a:spcAft>
              <a:buFont typeface="Wingdings" panose="05000000000000000000" pitchFamily="2" charset="2"/>
              <a:buChar char="§"/>
            </a:pPr>
            <a:r>
              <a:rPr lang="en-US" sz="1600" dirty="0">
                <a:latin typeface="Calibri" panose="020F0502020204030204" pitchFamily="34" charset="0"/>
              </a:rPr>
              <a:t> It is technically possible and legally feasible, but the issue is more cultural with concerns around privacy and security of that data.</a:t>
            </a:r>
          </a:p>
          <a:p>
            <a:pPr lvl="1" fontAlgn="ctr">
              <a:spcBef>
                <a:spcPts val="600"/>
              </a:spcBef>
              <a:spcAft>
                <a:spcPts val="600"/>
              </a:spcAft>
              <a:buFont typeface="Wingdings" panose="05000000000000000000" pitchFamily="2" charset="2"/>
              <a:buChar char="§"/>
            </a:pPr>
            <a:r>
              <a:rPr lang="en-US" sz="1600" dirty="0">
                <a:latin typeface="Calibri" panose="020F0502020204030204" pitchFamily="34" charset="0"/>
              </a:rPr>
              <a:t>Need for technical segregation/flagging of behavioral health/ 42 CFR data by EHR vendor.</a:t>
            </a:r>
          </a:p>
          <a:p>
            <a:pPr lvl="1" fontAlgn="ctr">
              <a:spcBef>
                <a:spcPts val="600"/>
              </a:spcBef>
              <a:spcAft>
                <a:spcPts val="600"/>
              </a:spcAft>
              <a:buFont typeface="Wingdings" panose="05000000000000000000" pitchFamily="2" charset="2"/>
              <a:buChar char="§"/>
            </a:pPr>
            <a:r>
              <a:rPr lang="en-US" sz="1600" dirty="0">
                <a:latin typeface="Calibri" panose="020F0502020204030204" pitchFamily="34" charset="0"/>
              </a:rPr>
              <a:t>Challenging for hospitals and EHR vendors to manage an electronic consent process</a:t>
            </a:r>
          </a:p>
          <a:p>
            <a:pPr lvl="1">
              <a:spcBef>
                <a:spcPts val="600"/>
              </a:spcBef>
              <a:spcAft>
                <a:spcPts val="600"/>
              </a:spcAft>
              <a:buFont typeface="Wingdings" panose="05000000000000000000" pitchFamily="2" charset="2"/>
              <a:buChar char="§"/>
            </a:pPr>
            <a:r>
              <a:rPr lang="en-US" sz="1600" dirty="0">
                <a:latin typeface="Calibri" panose="020F0502020204030204" pitchFamily="34" charset="0"/>
              </a:rPr>
              <a:t>There are no financial incentives for psychiatric hospitals to participate and less than 20% of all psychiatric hospitals have an EHR.  Many still rely on paper and fax workflows.</a:t>
            </a:r>
          </a:p>
          <a:p>
            <a:pPr lvl="1">
              <a:spcBef>
                <a:spcPts val="600"/>
              </a:spcBef>
              <a:spcAft>
                <a:spcPts val="600"/>
              </a:spcAft>
              <a:buFont typeface="Wingdings" panose="05000000000000000000" pitchFamily="2" charset="2"/>
              <a:buChar char="§"/>
            </a:pPr>
            <a:endParaRPr lang="en-US" sz="1600" dirty="0">
              <a:latin typeface="Calibri" panose="020F0502020204030204" pitchFamily="34" charset="0"/>
            </a:endParaRPr>
          </a:p>
          <a:p>
            <a:endParaRPr lang="en-US" dirty="0"/>
          </a:p>
        </p:txBody>
      </p:sp>
      <p:sp>
        <p:nvSpPr>
          <p:cNvPr id="3" name="Title 2">
            <a:extLst>
              <a:ext uri="{FF2B5EF4-FFF2-40B4-BE49-F238E27FC236}">
                <a16:creationId xmlns:a16="http://schemas.microsoft.com/office/drawing/2014/main" id="{62D82204-D62A-364F-8EF3-97AC3A22E28B}"/>
              </a:ext>
            </a:extLst>
          </p:cNvPr>
          <p:cNvSpPr>
            <a:spLocks noGrp="1"/>
          </p:cNvSpPr>
          <p:nvPr>
            <p:ph type="title"/>
          </p:nvPr>
        </p:nvSpPr>
        <p:spPr>
          <a:xfrm>
            <a:off x="884905" y="104775"/>
            <a:ext cx="5968181" cy="565150"/>
          </a:xfrm>
        </p:spPr>
        <p:txBody>
          <a:bodyPr/>
          <a:lstStyle/>
          <a:p>
            <a:r>
              <a:rPr lang="en-US" dirty="0"/>
              <a:t>ADTs and Psychiatric Hospitals</a:t>
            </a:r>
          </a:p>
        </p:txBody>
      </p:sp>
      <p:sp>
        <p:nvSpPr>
          <p:cNvPr id="4" name="Slide Number Placeholder 3">
            <a:extLst>
              <a:ext uri="{FF2B5EF4-FFF2-40B4-BE49-F238E27FC236}">
                <a16:creationId xmlns:a16="http://schemas.microsoft.com/office/drawing/2014/main" id="{89D6A041-5AC9-F9F7-8624-C1A3CDB56860}"/>
              </a:ext>
            </a:extLst>
          </p:cNvPr>
          <p:cNvSpPr>
            <a:spLocks noGrp="1"/>
          </p:cNvSpPr>
          <p:nvPr>
            <p:ph type="sldNum" sz="quarter" idx="11"/>
          </p:nvPr>
        </p:nvSpPr>
        <p:spPr/>
        <p:txBody>
          <a:bodyPr/>
          <a:lstStyle/>
          <a:p>
            <a:pPr>
              <a:defRPr/>
            </a:pPr>
            <a:fld id="{26A24CCA-F466-43CF-BAB8-FE65B26DBD54}" type="slidenum">
              <a:rPr lang="en-US" smtClean="0"/>
              <a:t>16</a:t>
            </a:fld>
            <a:endParaRPr lang="en-US" dirty="0"/>
          </a:p>
        </p:txBody>
      </p:sp>
    </p:spTree>
    <p:extLst>
      <p:ext uri="{BB962C8B-B14F-4D97-AF65-F5344CB8AC3E}">
        <p14:creationId xmlns:p14="http://schemas.microsoft.com/office/powerpoint/2010/main" val="3635621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CEA2F5-F5E3-1E3E-DB53-5352A23B24C5}"/>
              </a:ext>
            </a:extLst>
          </p:cNvPr>
          <p:cNvSpPr>
            <a:spLocks noGrp="1"/>
          </p:cNvSpPr>
          <p:nvPr>
            <p:ph idx="1"/>
          </p:nvPr>
        </p:nvSpPr>
        <p:spPr>
          <a:xfrm>
            <a:off x="383458" y="924234"/>
            <a:ext cx="8303342" cy="5201931"/>
          </a:xfrm>
        </p:spPr>
        <p:txBody>
          <a:bodyPr/>
          <a:lstStyle/>
          <a:p>
            <a:pPr>
              <a:spcBef>
                <a:spcPts val="600"/>
              </a:spcBef>
              <a:spcAft>
                <a:spcPts val="600"/>
              </a:spcAft>
              <a:buFont typeface="Wingdings" panose="05000000000000000000" pitchFamily="2" charset="2"/>
              <a:buChar char="§"/>
            </a:pPr>
            <a:endParaRPr lang="en-US" sz="1600" b="0" dirty="0">
              <a:latin typeface="Calibri" panose="020F0502020204030204" pitchFamily="34" charset="0"/>
            </a:endParaRPr>
          </a:p>
          <a:p>
            <a:pPr marL="0" indent="0">
              <a:spcBef>
                <a:spcPts val="600"/>
              </a:spcBef>
              <a:spcAft>
                <a:spcPts val="600"/>
              </a:spcAft>
              <a:buNone/>
            </a:pPr>
            <a:r>
              <a:rPr lang="en-US" sz="2000" dirty="0">
                <a:latin typeface="Calibri" panose="020F0502020204030204" pitchFamily="34" charset="0"/>
              </a:rPr>
              <a:t>EOHHS is reviewing healthcare system preparedness and capacity and assessing opportunities for improving connectivity and health information exchange to support these efforts. </a:t>
            </a:r>
          </a:p>
          <a:p>
            <a:pPr lvl="1">
              <a:spcBef>
                <a:spcPts val="600"/>
              </a:spcBef>
              <a:spcAft>
                <a:spcPts val="600"/>
              </a:spcAft>
              <a:buFont typeface="Wingdings" panose="05000000000000000000" pitchFamily="2" charset="2"/>
              <a:buChar char="§"/>
            </a:pPr>
            <a:r>
              <a:rPr lang="en-US" sz="2000" dirty="0">
                <a:latin typeface="Calibri" panose="020F0502020204030204" pitchFamily="34" charset="0"/>
              </a:rPr>
              <a:t>Example: One such improvement area centers on the connection and information exchange needs between </a:t>
            </a:r>
            <a:r>
              <a:rPr lang="en-US" sz="2000" b="1" dirty="0">
                <a:latin typeface="Calibri" panose="020F0502020204030204" pitchFamily="34" charset="0"/>
              </a:rPr>
              <a:t>nursing homes </a:t>
            </a:r>
            <a:r>
              <a:rPr lang="en-US" sz="2000" dirty="0">
                <a:latin typeface="Calibri" panose="020F0502020204030204" pitchFamily="34" charset="0"/>
              </a:rPr>
              <a:t>and </a:t>
            </a:r>
            <a:r>
              <a:rPr lang="en-US" sz="2000" b="1" dirty="0">
                <a:latin typeface="Calibri" panose="020F0502020204030204" pitchFamily="34" charset="0"/>
              </a:rPr>
              <a:t>hospitals</a:t>
            </a:r>
            <a:r>
              <a:rPr lang="en-US" sz="2000" dirty="0">
                <a:latin typeface="Calibri" panose="020F0502020204030204" pitchFamily="34" charset="0"/>
              </a:rPr>
              <a:t>. </a:t>
            </a:r>
          </a:p>
          <a:p>
            <a:pPr lvl="1">
              <a:spcBef>
                <a:spcPts val="600"/>
              </a:spcBef>
              <a:spcAft>
                <a:spcPts val="600"/>
              </a:spcAft>
              <a:buFont typeface="Wingdings" panose="05000000000000000000" pitchFamily="2" charset="2"/>
              <a:buChar char="§"/>
            </a:pPr>
            <a:r>
              <a:rPr lang="en-US" sz="2000" i="1" dirty="0">
                <a:latin typeface="Calibri" panose="020F0502020204030204" pitchFamily="34" charset="0"/>
              </a:rPr>
              <a:t>We are interested in any preliminary feedback on areas / ideas on how HIE can help improve patient throughput for these groups.</a:t>
            </a:r>
          </a:p>
          <a:p>
            <a:endParaRPr lang="en-US" dirty="0"/>
          </a:p>
        </p:txBody>
      </p:sp>
      <p:sp>
        <p:nvSpPr>
          <p:cNvPr id="3" name="Title 2">
            <a:extLst>
              <a:ext uri="{FF2B5EF4-FFF2-40B4-BE49-F238E27FC236}">
                <a16:creationId xmlns:a16="http://schemas.microsoft.com/office/drawing/2014/main" id="{62D82204-D62A-364F-8EF3-97AC3A22E28B}"/>
              </a:ext>
            </a:extLst>
          </p:cNvPr>
          <p:cNvSpPr>
            <a:spLocks noGrp="1"/>
          </p:cNvSpPr>
          <p:nvPr>
            <p:ph type="title"/>
          </p:nvPr>
        </p:nvSpPr>
        <p:spPr>
          <a:xfrm>
            <a:off x="884905" y="104775"/>
            <a:ext cx="5968181" cy="565150"/>
          </a:xfrm>
        </p:spPr>
        <p:txBody>
          <a:bodyPr/>
          <a:lstStyle/>
          <a:p>
            <a:r>
              <a:rPr lang="en-US" dirty="0"/>
              <a:t>Other areas of interest</a:t>
            </a:r>
          </a:p>
        </p:txBody>
      </p:sp>
      <p:sp>
        <p:nvSpPr>
          <p:cNvPr id="4" name="Slide Number Placeholder 3">
            <a:extLst>
              <a:ext uri="{FF2B5EF4-FFF2-40B4-BE49-F238E27FC236}">
                <a16:creationId xmlns:a16="http://schemas.microsoft.com/office/drawing/2014/main" id="{89D6A041-5AC9-F9F7-8624-C1A3CDB56860}"/>
              </a:ext>
            </a:extLst>
          </p:cNvPr>
          <p:cNvSpPr>
            <a:spLocks noGrp="1"/>
          </p:cNvSpPr>
          <p:nvPr>
            <p:ph type="sldNum" sz="quarter" idx="11"/>
          </p:nvPr>
        </p:nvSpPr>
        <p:spPr/>
        <p:txBody>
          <a:bodyPr/>
          <a:lstStyle/>
          <a:p>
            <a:pPr>
              <a:defRPr/>
            </a:pPr>
            <a:fld id="{26A24CCA-F466-43CF-BAB8-FE65B26DBD54}" type="slidenum">
              <a:rPr lang="en-US" smtClean="0"/>
              <a:t>17</a:t>
            </a:fld>
            <a:endParaRPr lang="en-US" dirty="0"/>
          </a:p>
        </p:txBody>
      </p:sp>
    </p:spTree>
    <p:extLst>
      <p:ext uri="{BB962C8B-B14F-4D97-AF65-F5344CB8AC3E}">
        <p14:creationId xmlns:p14="http://schemas.microsoft.com/office/powerpoint/2010/main" val="38042949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CEA2F5-F5E3-1E3E-DB53-5352A23B24C5}"/>
              </a:ext>
            </a:extLst>
          </p:cNvPr>
          <p:cNvSpPr>
            <a:spLocks noGrp="1"/>
          </p:cNvSpPr>
          <p:nvPr>
            <p:ph idx="1"/>
          </p:nvPr>
        </p:nvSpPr>
        <p:spPr>
          <a:xfrm>
            <a:off x="457200" y="669927"/>
            <a:ext cx="8229600" cy="5456239"/>
          </a:xfrm>
        </p:spPr>
        <p:txBody>
          <a:bodyPr/>
          <a:lstStyle/>
          <a:p>
            <a:pPr marL="0" indent="0">
              <a:spcBef>
                <a:spcPts val="600"/>
              </a:spcBef>
              <a:spcAft>
                <a:spcPts val="600"/>
              </a:spcAft>
              <a:buNone/>
            </a:pPr>
            <a:endParaRPr lang="en-US" sz="1600" b="0" dirty="0">
              <a:latin typeface="Calibri" panose="020F0502020204030204" pitchFamily="34" charset="0"/>
            </a:endParaRPr>
          </a:p>
          <a:p>
            <a:pPr fontAlgn="ctr">
              <a:spcBef>
                <a:spcPts val="600"/>
              </a:spcBef>
              <a:spcAft>
                <a:spcPts val="600"/>
              </a:spcAft>
              <a:buFont typeface="+mj-lt"/>
              <a:buAutoNum type="arabicPeriod"/>
            </a:pPr>
            <a:r>
              <a:rPr lang="en-US" sz="1600" b="0" dirty="0">
                <a:latin typeface="Calibri" panose="020F0502020204030204" pitchFamily="34" charset="0"/>
              </a:rPr>
              <a:t>State issued guidance on sharing behavioral health information via ADTs and other electronic means would be valuable.</a:t>
            </a:r>
          </a:p>
          <a:p>
            <a:pPr fontAlgn="ctr">
              <a:spcBef>
                <a:spcPts val="600"/>
              </a:spcBef>
              <a:spcAft>
                <a:spcPts val="600"/>
              </a:spcAft>
              <a:buFont typeface="+mj-lt"/>
              <a:buAutoNum type="arabicPeriod"/>
            </a:pPr>
            <a:r>
              <a:rPr lang="en-US" sz="1600" b="0" dirty="0">
                <a:latin typeface="Calibri" panose="020F0502020204030204" pitchFamily="34" charset="0"/>
              </a:rPr>
              <a:t>Convene a roundtable to gather feedback and gain consensus on the sharing of behavioral health information via ADTs and other electronic means.</a:t>
            </a:r>
          </a:p>
          <a:p>
            <a:pPr fontAlgn="ctr">
              <a:spcBef>
                <a:spcPts val="600"/>
              </a:spcBef>
              <a:spcAft>
                <a:spcPts val="600"/>
              </a:spcAft>
              <a:buFont typeface="+mj-lt"/>
              <a:buAutoNum type="arabicPeriod"/>
            </a:pPr>
            <a:r>
              <a:rPr lang="en-US" sz="1600" b="0" dirty="0">
                <a:latin typeface="Calibri" panose="020F0502020204030204" pitchFamily="34" charset="0"/>
              </a:rPr>
              <a:t>Educate providers on the various sources of ENS notifications and provide guidance on how to work with their ENS and EHR vendors to improve workflow and reduce duplicate notifications.</a:t>
            </a:r>
          </a:p>
          <a:p>
            <a:pPr fontAlgn="ctr">
              <a:spcBef>
                <a:spcPts val="600"/>
              </a:spcBef>
              <a:spcAft>
                <a:spcPts val="600"/>
              </a:spcAft>
              <a:buFont typeface="+mj-lt"/>
              <a:buAutoNum type="arabicPeriod"/>
            </a:pPr>
            <a:r>
              <a:rPr lang="en-US" sz="1600" b="0" dirty="0">
                <a:latin typeface="Calibri" panose="020F0502020204030204" pitchFamily="34" charset="0"/>
              </a:rPr>
              <a:t>Work with providers and vendors to educate/advocate for vendors to adopt new ADT direct message standards</a:t>
            </a:r>
          </a:p>
          <a:p>
            <a:pPr fontAlgn="ctr">
              <a:spcBef>
                <a:spcPts val="600"/>
              </a:spcBef>
              <a:spcAft>
                <a:spcPts val="600"/>
              </a:spcAft>
              <a:buFont typeface="+mj-lt"/>
              <a:buAutoNum type="arabicPeriod"/>
            </a:pPr>
            <a:r>
              <a:rPr lang="en-US" sz="1600" b="0" dirty="0">
                <a:latin typeface="Calibri" panose="020F0502020204030204" pitchFamily="34" charset="0"/>
              </a:rPr>
              <a:t>Educate hospitals on the importance of including demographic information such as SSN and/or zip code for all patients whenever possible.</a:t>
            </a:r>
          </a:p>
          <a:p>
            <a:pPr fontAlgn="ctr">
              <a:spcBef>
                <a:spcPts val="600"/>
              </a:spcBef>
              <a:spcAft>
                <a:spcPts val="600"/>
              </a:spcAft>
              <a:buFont typeface="+mj-lt"/>
              <a:buAutoNum type="arabicPeriod"/>
            </a:pPr>
            <a:r>
              <a:rPr lang="en-US" sz="1600" b="0" dirty="0">
                <a:latin typeface="Calibri" panose="020F0502020204030204" pitchFamily="34" charset="0"/>
              </a:rPr>
              <a:t>Consider additional certification requirements for state certified ENS vendors such as reporting on missing demographic data by hospital</a:t>
            </a:r>
          </a:p>
          <a:p>
            <a:pPr fontAlgn="ctr">
              <a:spcBef>
                <a:spcPts val="600"/>
              </a:spcBef>
              <a:spcAft>
                <a:spcPts val="600"/>
              </a:spcAft>
              <a:buFont typeface="+mj-lt"/>
              <a:buAutoNum type="arabicPeriod"/>
            </a:pPr>
            <a:r>
              <a:rPr lang="en-US" sz="1600" b="0" dirty="0">
                <a:latin typeface="Calibri" panose="020F0502020204030204" pitchFamily="34" charset="0"/>
              </a:rPr>
              <a:t>Explore whether hospitals can get a waiver from CMS allowing them to opt out of use of the CoP solution if they participate in the state ENS framework. </a:t>
            </a:r>
          </a:p>
          <a:p>
            <a:pPr marL="0" indent="0">
              <a:buNone/>
            </a:pPr>
            <a:endParaRPr lang="en-US" dirty="0"/>
          </a:p>
        </p:txBody>
      </p:sp>
      <p:sp>
        <p:nvSpPr>
          <p:cNvPr id="3" name="Title 2">
            <a:extLst>
              <a:ext uri="{FF2B5EF4-FFF2-40B4-BE49-F238E27FC236}">
                <a16:creationId xmlns:a16="http://schemas.microsoft.com/office/drawing/2014/main" id="{62D82204-D62A-364F-8EF3-97AC3A22E28B}"/>
              </a:ext>
            </a:extLst>
          </p:cNvPr>
          <p:cNvSpPr>
            <a:spLocks noGrp="1"/>
          </p:cNvSpPr>
          <p:nvPr>
            <p:ph type="title"/>
          </p:nvPr>
        </p:nvSpPr>
        <p:spPr/>
        <p:txBody>
          <a:bodyPr/>
          <a:lstStyle/>
          <a:p>
            <a:r>
              <a:rPr lang="en-US" dirty="0"/>
              <a:t>For Discussion: Potential next steps</a:t>
            </a:r>
          </a:p>
        </p:txBody>
      </p:sp>
      <p:sp>
        <p:nvSpPr>
          <p:cNvPr id="4" name="Slide Number Placeholder 3">
            <a:extLst>
              <a:ext uri="{FF2B5EF4-FFF2-40B4-BE49-F238E27FC236}">
                <a16:creationId xmlns:a16="http://schemas.microsoft.com/office/drawing/2014/main" id="{89D6A041-5AC9-F9F7-8624-C1A3CDB56860}"/>
              </a:ext>
            </a:extLst>
          </p:cNvPr>
          <p:cNvSpPr>
            <a:spLocks noGrp="1"/>
          </p:cNvSpPr>
          <p:nvPr>
            <p:ph type="sldNum" sz="quarter" idx="11"/>
          </p:nvPr>
        </p:nvSpPr>
        <p:spPr/>
        <p:txBody>
          <a:bodyPr/>
          <a:lstStyle/>
          <a:p>
            <a:pPr>
              <a:defRPr/>
            </a:pPr>
            <a:fld id="{26A24CCA-F466-43CF-BAB8-FE65B26DBD54}" type="slidenum">
              <a:rPr lang="en-US" smtClean="0"/>
              <a:t>18</a:t>
            </a:fld>
            <a:endParaRPr lang="en-US" dirty="0"/>
          </a:p>
        </p:txBody>
      </p:sp>
    </p:spTree>
    <p:extLst>
      <p:ext uri="{BB962C8B-B14F-4D97-AF65-F5344CB8AC3E}">
        <p14:creationId xmlns:p14="http://schemas.microsoft.com/office/powerpoint/2010/main" val="206253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19</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Program Update: BH Treatment &amp; Referral Platform </a:t>
            </a:r>
          </a:p>
          <a:p>
            <a:r>
              <a:rPr lang="en-US" sz="2400" i="1" dirty="0">
                <a:solidFill>
                  <a:schemeClr val="tx1"/>
                </a:solidFill>
              </a:rPr>
              <a:t>Kevin Mullen </a:t>
            </a:r>
          </a:p>
        </p:txBody>
      </p:sp>
    </p:spTree>
    <p:extLst>
      <p:ext uri="{BB962C8B-B14F-4D97-AF65-F5344CB8AC3E}">
        <p14:creationId xmlns:p14="http://schemas.microsoft.com/office/powerpoint/2010/main" val="3776307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2</a:t>
            </a:fld>
            <a:endParaRPr lang="en-US" dirty="0"/>
          </a:p>
        </p:txBody>
      </p:sp>
      <p:sp>
        <p:nvSpPr>
          <p:cNvPr id="3" name="Title 2"/>
          <p:cNvSpPr>
            <a:spLocks noGrp="1"/>
          </p:cNvSpPr>
          <p:nvPr>
            <p:ph type="title"/>
          </p:nvPr>
        </p:nvSpPr>
        <p:spPr>
          <a:xfrm>
            <a:off x="836137" y="133557"/>
            <a:ext cx="6098066" cy="565150"/>
          </a:xfrm>
        </p:spPr>
        <p:txBody>
          <a:bodyPr/>
          <a:lstStyle/>
          <a:p>
            <a:r>
              <a:rPr lang="en-US" dirty="0"/>
              <a:t>Agenda</a:t>
            </a:r>
          </a:p>
        </p:txBody>
      </p:sp>
      <p:sp>
        <p:nvSpPr>
          <p:cNvPr id="4" name="Rectangle 3"/>
          <p:cNvSpPr/>
          <p:nvPr/>
        </p:nvSpPr>
        <p:spPr>
          <a:xfrm>
            <a:off x="762000" y="1447800"/>
            <a:ext cx="7543800" cy="4953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Welcome</a:t>
            </a:r>
          </a:p>
          <a:p>
            <a:pPr marL="457054" lvl="1"/>
            <a:r>
              <a:rPr lang="en-US" sz="2000" i="1" dirty="0">
                <a:solidFill>
                  <a:schemeClr val="tx1"/>
                </a:solidFill>
              </a:rPr>
              <a:t>Undersecretary Lauren Peters</a:t>
            </a:r>
          </a:p>
          <a:p>
            <a:pPr marL="800100" lvl="1" indent="-342900">
              <a:buFont typeface="Wingdings" pitchFamily="2" charset="2"/>
              <a:buChar char="§"/>
            </a:pPr>
            <a:r>
              <a:rPr lang="en-US" sz="2000" dirty="0">
                <a:solidFill>
                  <a:schemeClr val="tx1"/>
                </a:solidFill>
              </a:rPr>
              <a:t>Approval of May 2022 minutes (vote)</a:t>
            </a:r>
          </a:p>
          <a:p>
            <a:r>
              <a:rPr lang="en-US" sz="2000" b="1" dirty="0">
                <a:solidFill>
                  <a:schemeClr val="tx1"/>
                </a:solidFill>
              </a:rPr>
              <a:t>Attestation Update</a:t>
            </a:r>
            <a:endParaRPr lang="en-US" sz="2000" b="1" strike="sngStrike" dirty="0">
              <a:solidFill>
                <a:srgbClr val="FF0000"/>
              </a:solidFill>
            </a:endParaRPr>
          </a:p>
          <a:p>
            <a:r>
              <a:rPr lang="en-US" sz="2000" dirty="0">
                <a:solidFill>
                  <a:schemeClr val="tx1"/>
                </a:solidFill>
              </a:rPr>
              <a:t>	</a:t>
            </a:r>
            <a:r>
              <a:rPr lang="en-US" sz="2000" i="1" dirty="0">
                <a:solidFill>
                  <a:schemeClr val="tx1"/>
                </a:solidFill>
              </a:rPr>
              <a:t>Julie Creamer</a:t>
            </a:r>
          </a:p>
          <a:p>
            <a:r>
              <a:rPr lang="en-US" sz="2000" b="1" dirty="0">
                <a:solidFill>
                  <a:schemeClr val="tx1"/>
                </a:solidFill>
              </a:rPr>
              <a:t>ADT/ENS Research Update</a:t>
            </a:r>
          </a:p>
          <a:p>
            <a:r>
              <a:rPr lang="en-US" sz="2000" b="1" dirty="0">
                <a:solidFill>
                  <a:schemeClr val="tx1"/>
                </a:solidFill>
              </a:rPr>
              <a:t>	</a:t>
            </a:r>
            <a:r>
              <a:rPr lang="en-US" sz="2000" i="1" dirty="0">
                <a:solidFill>
                  <a:schemeClr val="tx1"/>
                </a:solidFill>
              </a:rPr>
              <a:t>Liz Reardon</a:t>
            </a:r>
          </a:p>
          <a:p>
            <a:r>
              <a:rPr lang="en-US" sz="2000" b="1" dirty="0">
                <a:solidFill>
                  <a:schemeClr val="tx1"/>
                </a:solidFill>
              </a:rPr>
              <a:t>Program Updates - </a:t>
            </a:r>
            <a:r>
              <a:rPr lang="en-US" sz="2000" b="1" i="1" dirty="0">
                <a:solidFill>
                  <a:schemeClr val="tx1"/>
                </a:solidFill>
              </a:rPr>
              <a:t>BH Treatment and Referral Platform</a:t>
            </a:r>
            <a:endParaRPr lang="en-US" sz="2000" b="1" dirty="0">
              <a:solidFill>
                <a:schemeClr val="tx1"/>
              </a:solidFill>
            </a:endParaRPr>
          </a:p>
          <a:p>
            <a:pPr lvl="1"/>
            <a:r>
              <a:rPr lang="en-US" sz="2000" dirty="0">
                <a:solidFill>
                  <a:schemeClr val="tx1"/>
                </a:solidFill>
              </a:rPr>
              <a:t>	</a:t>
            </a:r>
            <a:r>
              <a:rPr lang="en-US" sz="2000" i="1" dirty="0">
                <a:solidFill>
                  <a:schemeClr val="tx1"/>
                </a:solidFill>
              </a:rPr>
              <a:t>Kevin Mullen</a:t>
            </a:r>
          </a:p>
          <a:p>
            <a:r>
              <a:rPr lang="en-US" sz="2000" b="1" dirty="0">
                <a:solidFill>
                  <a:schemeClr val="tx1"/>
                </a:solidFill>
              </a:rPr>
              <a:t>CCG API Update</a:t>
            </a:r>
          </a:p>
          <a:p>
            <a:r>
              <a:rPr lang="en-US" sz="2000" b="1" dirty="0">
                <a:solidFill>
                  <a:schemeClr val="tx1"/>
                </a:solidFill>
              </a:rPr>
              <a:t>	</a:t>
            </a:r>
            <a:r>
              <a:rPr lang="en-US" sz="2000" i="1" dirty="0">
                <a:solidFill>
                  <a:schemeClr val="tx1"/>
                </a:solidFill>
              </a:rPr>
              <a:t>Julie Creamer / Liz Reardon</a:t>
            </a:r>
          </a:p>
          <a:p>
            <a:r>
              <a:rPr lang="en-US" sz="2000" b="1" dirty="0">
                <a:solidFill>
                  <a:schemeClr val="tx1"/>
                </a:solidFill>
              </a:rPr>
              <a:t>Conclusion</a:t>
            </a:r>
          </a:p>
          <a:p>
            <a:pPr marL="457054" lvl="1"/>
            <a:r>
              <a:rPr lang="en-US" sz="2000" i="1" dirty="0">
                <a:solidFill>
                  <a:schemeClr val="tx1"/>
                </a:solidFill>
              </a:rPr>
              <a:t>Undersecretary Lauren Peters</a:t>
            </a:r>
          </a:p>
          <a:p>
            <a:pPr marL="457054" lvl="1"/>
            <a:endParaRPr lang="en-US" sz="2000" dirty="0">
              <a:solidFill>
                <a:schemeClr val="tx1"/>
              </a:solidFill>
            </a:endParaRPr>
          </a:p>
        </p:txBody>
      </p:sp>
    </p:spTree>
    <p:extLst>
      <p:ext uri="{BB962C8B-B14F-4D97-AF65-F5344CB8AC3E}">
        <p14:creationId xmlns:p14="http://schemas.microsoft.com/office/powerpoint/2010/main" val="3237596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2"/>
            <a:ext cx="8229600" cy="4830769"/>
          </a:xfrm>
        </p:spPr>
        <p:txBody>
          <a:bodyPr/>
          <a:lstStyle/>
          <a:p>
            <a:pPr marL="0" indent="0">
              <a:buNone/>
            </a:pPr>
            <a:r>
              <a:rPr lang="en-US" i="1" dirty="0"/>
              <a:t>New</a:t>
            </a:r>
            <a:r>
              <a:rPr lang="en-US" dirty="0"/>
              <a:t> Behavioral Health Treatment and Referral Platform procurement</a:t>
            </a:r>
          </a:p>
          <a:p>
            <a:pPr marL="0" indent="0">
              <a:buNone/>
            </a:pPr>
            <a:r>
              <a:rPr lang="en-US" dirty="0">
                <a:hlinkClick r:id="rId3"/>
              </a:rPr>
              <a:t>22EHSBHTRPSRFR: RFR for Behavioral Health Treatment Referral Platform Software</a:t>
            </a:r>
            <a:endParaRPr lang="en-US" dirty="0"/>
          </a:p>
          <a:p>
            <a:pPr marL="0" indent="0">
              <a:buNone/>
            </a:pPr>
            <a:endParaRPr lang="en-US" dirty="0"/>
          </a:p>
          <a:p>
            <a:pPr marL="0" indent="0">
              <a:buNone/>
            </a:pPr>
            <a:r>
              <a:rPr lang="en-US" b="0" dirty="0"/>
              <a:t>The Commonwealth is seeking a vendor to improve operational efficiencies among providers, carriers, and the Commonwealth by automation of the screening and referral process to move patients more quickly through the emergency department (ED) evaluation and referral process for those seeking behavioral health (BH) treatment, reducing the length of stay in EDs</a:t>
            </a:r>
          </a:p>
          <a:p>
            <a:pPr marL="0" indent="0">
              <a:buNone/>
            </a:pPr>
            <a:endParaRPr lang="en-US" b="0" dirty="0"/>
          </a:p>
          <a:p>
            <a:pPr marL="0" indent="0">
              <a:buNone/>
            </a:pPr>
            <a:r>
              <a:rPr lang="en-US" b="0" dirty="0"/>
              <a:t>The platform will enable hospitals, health plans, community-based crisis intervention teams, and state agencies to securely share required information and referral forms, including the transfer of admissions packets between stakeholders.</a:t>
            </a:r>
          </a:p>
          <a:p>
            <a:pPr marL="0" indent="0">
              <a:buNone/>
            </a:pPr>
            <a:endParaRPr lang="en-US" b="0" dirty="0"/>
          </a:p>
        </p:txBody>
      </p:sp>
      <p:sp>
        <p:nvSpPr>
          <p:cNvPr id="3" name="Title 2"/>
          <p:cNvSpPr>
            <a:spLocks noGrp="1"/>
          </p:cNvSpPr>
          <p:nvPr>
            <p:ph type="title"/>
          </p:nvPr>
        </p:nvSpPr>
        <p:spPr/>
        <p:txBody>
          <a:bodyPr/>
          <a:lstStyle/>
          <a:p>
            <a:r>
              <a:rPr lang="en-US" dirty="0"/>
              <a:t>BH Treatment &amp; Referral Platform-RFR</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20</a:t>
            </a:fld>
            <a:endParaRPr lang="en-US" dirty="0"/>
          </a:p>
        </p:txBody>
      </p:sp>
    </p:spTree>
    <p:extLst>
      <p:ext uri="{BB962C8B-B14F-4D97-AF65-F5344CB8AC3E}">
        <p14:creationId xmlns:p14="http://schemas.microsoft.com/office/powerpoint/2010/main" val="673219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The proposed </a:t>
            </a:r>
            <a:r>
              <a:rPr lang="en-US" i="1" dirty="0"/>
              <a:t>Behavioral Health Treatment and Referral Platform</a:t>
            </a:r>
            <a:r>
              <a:rPr lang="en-US" dirty="0"/>
              <a:t> will support: </a:t>
            </a:r>
          </a:p>
          <a:p>
            <a:r>
              <a:rPr lang="en-US" b="0" dirty="0"/>
              <a:t>Automation of the ED BH screening, evaluation, and referral process, including EPIA protocols</a:t>
            </a:r>
          </a:p>
          <a:p>
            <a:r>
              <a:rPr lang="en-US" b="0" dirty="0"/>
              <a:t>Enable the electronic transmission of standardized admissions information</a:t>
            </a:r>
          </a:p>
          <a:p>
            <a:r>
              <a:rPr lang="en-US" b="0" dirty="0"/>
              <a:t>Create a real-time, transparent view of patients seeking BH treatment for critical stakeholders (EDs, ESPs and behavioral health crisis intervention system providers, psychiatric units, freestanding psychiatric facilities, insurance carriers and state agencies)</a:t>
            </a:r>
          </a:p>
          <a:p>
            <a:pPr marL="0" indent="0">
              <a:buNone/>
            </a:pPr>
            <a:r>
              <a:rPr lang="en-US" dirty="0"/>
              <a:t>Additionally, it is expected that the procured solution will:</a:t>
            </a:r>
          </a:p>
          <a:p>
            <a:r>
              <a:rPr lang="en-US" b="0" dirty="0"/>
              <a:t>Leverage and build upon existing vendor networks and exchanges</a:t>
            </a:r>
          </a:p>
          <a:p>
            <a:r>
              <a:rPr lang="en-US" b="0" dirty="0"/>
              <a:t>Integrate with the Statewide Event Notification Services (ENS) framework</a:t>
            </a:r>
          </a:p>
          <a:p>
            <a:r>
              <a:rPr lang="en-US" b="0" dirty="0"/>
              <a:t>Allow for future integration with technology partner(s) to enable search and identification of available psychiatric treatment beds (including inpatient and crisis stabilization) for expedited placement. </a:t>
            </a:r>
          </a:p>
          <a:p>
            <a:endParaRPr lang="en-US" dirty="0"/>
          </a:p>
          <a:p>
            <a:endParaRPr lang="en-US" dirty="0"/>
          </a:p>
        </p:txBody>
      </p:sp>
      <p:sp>
        <p:nvSpPr>
          <p:cNvPr id="3" name="Title 2"/>
          <p:cNvSpPr>
            <a:spLocks noGrp="1"/>
          </p:cNvSpPr>
          <p:nvPr>
            <p:ph type="title"/>
          </p:nvPr>
        </p:nvSpPr>
        <p:spPr/>
        <p:txBody>
          <a:bodyPr/>
          <a:lstStyle/>
          <a:p>
            <a:r>
              <a:rPr lang="en-US" dirty="0"/>
              <a:t>BH Treatment &amp; Referral Platform-Detail</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21</a:t>
            </a:fld>
            <a:endParaRPr lang="en-US" dirty="0"/>
          </a:p>
        </p:txBody>
      </p:sp>
    </p:spTree>
    <p:extLst>
      <p:ext uri="{BB962C8B-B14F-4D97-AF65-F5344CB8AC3E}">
        <p14:creationId xmlns:p14="http://schemas.microsoft.com/office/powerpoint/2010/main" val="3245358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794934741"/>
              </p:ext>
            </p:extLst>
          </p:nvPr>
        </p:nvGraphicFramePr>
        <p:xfrm>
          <a:off x="457200" y="1600200"/>
          <a:ext cx="8305800" cy="3886200"/>
        </p:xfrm>
        <a:graphic>
          <a:graphicData uri="http://schemas.openxmlformats.org/drawingml/2006/table">
            <a:tbl>
              <a:tblPr firstRow="1" bandRow="1">
                <a:tableStyleId>{5940675A-B579-460E-94D1-54222C63F5DA}</a:tableStyleId>
              </a:tblPr>
              <a:tblGrid>
                <a:gridCol w="5141686">
                  <a:extLst>
                    <a:ext uri="{9D8B030D-6E8A-4147-A177-3AD203B41FA5}">
                      <a16:colId xmlns:a16="http://schemas.microsoft.com/office/drawing/2014/main" val="20000"/>
                    </a:ext>
                  </a:extLst>
                </a:gridCol>
                <a:gridCol w="3164114">
                  <a:extLst>
                    <a:ext uri="{9D8B030D-6E8A-4147-A177-3AD203B41FA5}">
                      <a16:colId xmlns:a16="http://schemas.microsoft.com/office/drawing/2014/main" val="20001"/>
                    </a:ext>
                  </a:extLst>
                </a:gridCol>
              </a:tblGrid>
              <a:tr h="485775">
                <a:tc>
                  <a:txBody>
                    <a:bodyPr/>
                    <a:lstStyle/>
                    <a:p>
                      <a:pPr marL="0" marR="0">
                        <a:lnSpc>
                          <a:spcPct val="107000"/>
                        </a:lnSpc>
                        <a:spcBef>
                          <a:spcPts val="0"/>
                        </a:spcBef>
                        <a:spcAft>
                          <a:spcPts val="0"/>
                        </a:spcAft>
                      </a:pPr>
                      <a:r>
                        <a:rPr lang="en-US" sz="2000" dirty="0">
                          <a:solidFill>
                            <a:schemeClr val="bg1"/>
                          </a:solidFill>
                          <a:effectLst/>
                        </a:rPr>
                        <a:t>Event</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tc>
                  <a:txBody>
                    <a:bodyPr/>
                    <a:lstStyle/>
                    <a:p>
                      <a:pPr marL="0" marR="0">
                        <a:lnSpc>
                          <a:spcPct val="107000"/>
                        </a:lnSpc>
                        <a:spcBef>
                          <a:spcPts val="0"/>
                        </a:spcBef>
                        <a:spcAft>
                          <a:spcPts val="0"/>
                        </a:spcAft>
                      </a:pPr>
                      <a:r>
                        <a:rPr lang="en-US" sz="2000" dirty="0">
                          <a:solidFill>
                            <a:schemeClr val="bg1"/>
                          </a:solidFill>
                          <a:effectLst/>
                        </a:rPr>
                        <a:t>Date/Time</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1">
                        <a:lumMod val="50000"/>
                      </a:schemeClr>
                    </a:solidFill>
                  </a:tcPr>
                </a:tc>
                <a:extLst>
                  <a:ext uri="{0D108BD9-81ED-4DB2-BD59-A6C34878D82A}">
                    <a16:rowId xmlns:a16="http://schemas.microsoft.com/office/drawing/2014/main" val="10000"/>
                  </a:ext>
                </a:extLst>
              </a:tr>
              <a:tr h="485775">
                <a:tc>
                  <a:txBody>
                    <a:bodyPr/>
                    <a:lstStyle/>
                    <a:p>
                      <a:pPr marL="0" marR="0">
                        <a:lnSpc>
                          <a:spcPct val="107000"/>
                        </a:lnSpc>
                        <a:spcBef>
                          <a:spcPts val="0"/>
                        </a:spcBef>
                        <a:spcAft>
                          <a:spcPts val="0"/>
                        </a:spcAft>
                      </a:pPr>
                      <a:r>
                        <a:rPr lang="en-US" sz="2000" dirty="0">
                          <a:effectLst/>
                        </a:rPr>
                        <a:t>Solicitation Issued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nSpc>
                          <a:spcPct val="107000"/>
                        </a:lnSpc>
                        <a:spcBef>
                          <a:spcPts val="0"/>
                        </a:spcBef>
                        <a:spcAft>
                          <a:spcPts val="0"/>
                        </a:spcAft>
                      </a:pPr>
                      <a:r>
                        <a:rPr lang="en-US" sz="2000" dirty="0">
                          <a:effectLst/>
                        </a:rPr>
                        <a:t>5/24/22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0001"/>
                  </a:ext>
                </a:extLst>
              </a:tr>
              <a:tr h="485775">
                <a:tc>
                  <a:txBody>
                    <a:bodyPr/>
                    <a:lstStyle/>
                    <a:p>
                      <a:pPr marL="0" marR="0">
                        <a:lnSpc>
                          <a:spcPct val="107000"/>
                        </a:lnSpc>
                        <a:spcBef>
                          <a:spcPts val="0"/>
                        </a:spcBef>
                        <a:spcAft>
                          <a:spcPts val="0"/>
                        </a:spcAft>
                      </a:pPr>
                      <a:r>
                        <a:rPr lang="en-US" sz="2000" dirty="0">
                          <a:effectLst/>
                        </a:rPr>
                        <a:t>Questions about Solicitation Due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nSpc>
                          <a:spcPct val="107000"/>
                        </a:lnSpc>
                        <a:spcBef>
                          <a:spcPts val="0"/>
                        </a:spcBef>
                        <a:spcAft>
                          <a:spcPts val="0"/>
                        </a:spcAft>
                      </a:pPr>
                      <a:r>
                        <a:rPr lang="en-US" sz="2000">
                          <a:effectLst/>
                        </a:rPr>
                        <a:t>6/1/22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0002"/>
                  </a:ext>
                </a:extLst>
              </a:tr>
              <a:tr h="485775">
                <a:tc>
                  <a:txBody>
                    <a:bodyPr/>
                    <a:lstStyle/>
                    <a:p>
                      <a:pPr marL="0" marR="0">
                        <a:lnSpc>
                          <a:spcPct val="107000"/>
                        </a:lnSpc>
                        <a:spcBef>
                          <a:spcPts val="0"/>
                        </a:spcBef>
                        <a:spcAft>
                          <a:spcPts val="0"/>
                        </a:spcAft>
                      </a:pPr>
                      <a:r>
                        <a:rPr lang="en-US" sz="2000" dirty="0">
                          <a:effectLst/>
                        </a:rPr>
                        <a:t>Answers to questions Posted (estimate)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nSpc>
                          <a:spcPct val="107000"/>
                        </a:lnSpc>
                        <a:spcBef>
                          <a:spcPts val="0"/>
                        </a:spcBef>
                        <a:spcAft>
                          <a:spcPts val="0"/>
                        </a:spcAft>
                      </a:pPr>
                      <a:r>
                        <a:rPr lang="en-US" sz="2000" dirty="0">
                          <a:effectLst/>
                        </a:rPr>
                        <a:t>6/10/22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0003"/>
                  </a:ext>
                </a:extLst>
              </a:tr>
              <a:tr h="485775">
                <a:tc>
                  <a:txBody>
                    <a:bodyPr/>
                    <a:lstStyle/>
                    <a:p>
                      <a:pPr marL="0" marR="0">
                        <a:lnSpc>
                          <a:spcPct val="107000"/>
                        </a:lnSpc>
                        <a:spcBef>
                          <a:spcPts val="0"/>
                        </a:spcBef>
                        <a:spcAft>
                          <a:spcPts val="0"/>
                        </a:spcAft>
                      </a:pPr>
                      <a:r>
                        <a:rPr lang="en-US" sz="2000" dirty="0">
                          <a:effectLst/>
                        </a:rPr>
                        <a:t>Proposals Due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marL="0" marR="0">
                        <a:lnSpc>
                          <a:spcPct val="107000"/>
                        </a:lnSpc>
                        <a:spcBef>
                          <a:spcPts val="0"/>
                        </a:spcBef>
                        <a:spcAft>
                          <a:spcPts val="0"/>
                        </a:spcAft>
                      </a:pPr>
                      <a:r>
                        <a:rPr lang="en-US" sz="2000" dirty="0">
                          <a:effectLst/>
                        </a:rPr>
                        <a:t>7/1/22 5 p.m.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10004"/>
                  </a:ext>
                </a:extLst>
              </a:tr>
              <a:tr h="485775">
                <a:tc>
                  <a:txBody>
                    <a:bodyPr/>
                    <a:lstStyle/>
                    <a:p>
                      <a:pPr marL="0" marR="0">
                        <a:lnSpc>
                          <a:spcPct val="107000"/>
                        </a:lnSpc>
                        <a:spcBef>
                          <a:spcPts val="0"/>
                        </a:spcBef>
                        <a:spcAft>
                          <a:spcPts val="0"/>
                        </a:spcAft>
                      </a:pPr>
                      <a:r>
                        <a:rPr lang="en-US" sz="2000" dirty="0">
                          <a:effectLst/>
                        </a:rPr>
                        <a:t>Oral Presentations (TBD/estimate)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a:effectLst/>
                        </a:rPr>
                        <a:t>7/25/22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485775">
                <a:tc>
                  <a:txBody>
                    <a:bodyPr/>
                    <a:lstStyle/>
                    <a:p>
                      <a:pPr marL="0" marR="0">
                        <a:lnSpc>
                          <a:spcPct val="107000"/>
                        </a:lnSpc>
                        <a:spcBef>
                          <a:spcPts val="0"/>
                        </a:spcBef>
                        <a:spcAft>
                          <a:spcPts val="0"/>
                        </a:spcAft>
                      </a:pPr>
                      <a:r>
                        <a:rPr lang="en-US" sz="2000">
                          <a:effectLst/>
                        </a:rPr>
                        <a:t>Notification of Bidder Selection (estimate)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a:effectLst/>
                        </a:rPr>
                        <a:t>8/19/22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485775">
                <a:tc>
                  <a:txBody>
                    <a:bodyPr/>
                    <a:lstStyle/>
                    <a:p>
                      <a:pPr marL="0" marR="0">
                        <a:lnSpc>
                          <a:spcPct val="107000"/>
                        </a:lnSpc>
                        <a:spcBef>
                          <a:spcPts val="0"/>
                        </a:spcBef>
                        <a:spcAft>
                          <a:spcPts val="0"/>
                        </a:spcAft>
                      </a:pPr>
                      <a:r>
                        <a:rPr lang="en-US" sz="2000">
                          <a:effectLst/>
                        </a:rPr>
                        <a:t>Contract Executed (estimate)</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000" dirty="0">
                          <a:effectLst/>
                        </a:rPr>
                        <a:t>9/15/22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sp>
        <p:nvSpPr>
          <p:cNvPr id="3" name="Title 2"/>
          <p:cNvSpPr>
            <a:spLocks noGrp="1"/>
          </p:cNvSpPr>
          <p:nvPr>
            <p:ph type="title"/>
          </p:nvPr>
        </p:nvSpPr>
        <p:spPr/>
        <p:txBody>
          <a:bodyPr/>
          <a:lstStyle/>
          <a:p>
            <a:r>
              <a:rPr lang="en-US" dirty="0"/>
              <a:t>BH TRP Procurement - Timetable</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22</a:t>
            </a:fld>
            <a:endParaRPr lang="en-US" dirty="0"/>
          </a:p>
        </p:txBody>
      </p:sp>
    </p:spTree>
    <p:extLst>
      <p:ext uri="{BB962C8B-B14F-4D97-AF65-F5344CB8AC3E}">
        <p14:creationId xmlns:p14="http://schemas.microsoft.com/office/powerpoint/2010/main" val="3096881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23</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Clinical Gateway API Development-Update</a:t>
            </a:r>
          </a:p>
          <a:p>
            <a:r>
              <a:rPr lang="en-US" sz="2400" i="1" dirty="0">
                <a:solidFill>
                  <a:schemeClr val="tx1"/>
                </a:solidFill>
              </a:rPr>
              <a:t>Julie Creamer &amp; Liz Reardon</a:t>
            </a:r>
          </a:p>
        </p:txBody>
      </p:sp>
    </p:spTree>
    <p:extLst>
      <p:ext uri="{BB962C8B-B14F-4D97-AF65-F5344CB8AC3E}">
        <p14:creationId xmlns:p14="http://schemas.microsoft.com/office/powerpoint/2010/main" val="2258532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124249" y="1601247"/>
            <a:ext cx="6895505" cy="4523868"/>
            <a:chOff x="1124247" y="1601247"/>
            <a:chExt cx="6895505" cy="4523868"/>
          </a:xfrm>
        </p:grpSpPr>
        <p:sp>
          <p:nvSpPr>
            <p:cNvPr id="6" name="Freeform 5"/>
            <p:cNvSpPr/>
            <p:nvPr/>
          </p:nvSpPr>
          <p:spPr>
            <a:xfrm>
              <a:off x="1124247" y="1601247"/>
              <a:ext cx="4619988" cy="2089546"/>
            </a:xfrm>
            <a:custGeom>
              <a:avLst/>
              <a:gdLst>
                <a:gd name="connsiteX0" fmla="*/ 0 w 4619988"/>
                <a:gd name="connsiteY0" fmla="*/ 0 h 2089546"/>
                <a:gd name="connsiteX1" fmla="*/ 4619988 w 4619988"/>
                <a:gd name="connsiteY1" fmla="*/ 0 h 2089546"/>
                <a:gd name="connsiteX2" fmla="*/ 4619988 w 4619988"/>
                <a:gd name="connsiteY2" fmla="*/ 2089546 h 2089546"/>
                <a:gd name="connsiteX3" fmla="*/ 0 w 4619988"/>
                <a:gd name="connsiteY3" fmla="*/ 2089546 h 2089546"/>
                <a:gd name="connsiteX4" fmla="*/ 0 w 4619988"/>
                <a:gd name="connsiteY4" fmla="*/ 0 h 2089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9988" h="2089546">
                  <a:moveTo>
                    <a:pt x="0" y="0"/>
                  </a:moveTo>
                  <a:lnTo>
                    <a:pt x="4619988" y="0"/>
                  </a:lnTo>
                  <a:lnTo>
                    <a:pt x="4619988" y="2089546"/>
                  </a:lnTo>
                  <a:lnTo>
                    <a:pt x="0" y="2089546"/>
                  </a:lnTo>
                  <a:lnTo>
                    <a:pt x="0" y="0"/>
                  </a:lnTo>
                  <a:close/>
                </a:path>
              </a:pathLst>
            </a:cu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ctr" anchorCtr="0">
              <a:noAutofit/>
            </a:bodyPr>
            <a:lstStyle/>
            <a:p>
              <a:pPr defTabSz="977900">
                <a:lnSpc>
                  <a:spcPct val="90000"/>
                </a:lnSpc>
                <a:spcBef>
                  <a:spcPct val="0"/>
                </a:spcBef>
                <a:spcAft>
                  <a:spcPct val="35000"/>
                </a:spcAft>
              </a:pPr>
              <a:r>
                <a:rPr lang="en-US" sz="2200" dirty="0"/>
                <a:t>The intent of this project is to develop a </a:t>
              </a:r>
              <a:r>
                <a:rPr lang="en-US" sz="2200" u="sng" dirty="0"/>
                <a:t>foundation</a:t>
              </a:r>
              <a:r>
                <a:rPr lang="en-US" sz="2200" dirty="0"/>
                <a:t> for a common Application Programming Interface (API) and FHIR Integration infrastructure that can be used for multiple public health use cases.</a:t>
              </a:r>
            </a:p>
          </p:txBody>
        </p:sp>
        <p:sp>
          <p:nvSpPr>
            <p:cNvPr id="7" name="Rectangle 6"/>
            <p:cNvSpPr/>
            <p:nvPr/>
          </p:nvSpPr>
          <p:spPr>
            <a:xfrm>
              <a:off x="5951100" y="1601247"/>
              <a:ext cx="2068651" cy="2089546"/>
            </a:xfrm>
            <a:prstGeom prst="rect">
              <a:avLst/>
            </a:prstGeom>
            <a:solidFill>
              <a:schemeClr val="bg1">
                <a:lumMod val="9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7"/>
            <p:cNvSpPr/>
            <p:nvPr/>
          </p:nvSpPr>
          <p:spPr>
            <a:xfrm>
              <a:off x="3399764" y="4035569"/>
              <a:ext cx="4619988" cy="2089546"/>
            </a:xfrm>
            <a:custGeom>
              <a:avLst/>
              <a:gdLst>
                <a:gd name="connsiteX0" fmla="*/ 0 w 4619988"/>
                <a:gd name="connsiteY0" fmla="*/ 0 h 2089546"/>
                <a:gd name="connsiteX1" fmla="*/ 4619988 w 4619988"/>
                <a:gd name="connsiteY1" fmla="*/ 0 h 2089546"/>
                <a:gd name="connsiteX2" fmla="*/ 4619988 w 4619988"/>
                <a:gd name="connsiteY2" fmla="*/ 2089546 h 2089546"/>
                <a:gd name="connsiteX3" fmla="*/ 0 w 4619988"/>
                <a:gd name="connsiteY3" fmla="*/ 2089546 h 2089546"/>
                <a:gd name="connsiteX4" fmla="*/ 0 w 4619988"/>
                <a:gd name="connsiteY4" fmla="*/ 0 h 20895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9988" h="2089546">
                  <a:moveTo>
                    <a:pt x="0" y="0"/>
                  </a:moveTo>
                  <a:lnTo>
                    <a:pt x="4619988" y="0"/>
                  </a:lnTo>
                  <a:lnTo>
                    <a:pt x="4619988" y="2089546"/>
                  </a:lnTo>
                  <a:lnTo>
                    <a:pt x="0" y="2089546"/>
                  </a:lnTo>
                  <a:lnTo>
                    <a:pt x="0" y="0"/>
                  </a:lnTo>
                  <a:close/>
                </a:path>
              </a:pathLst>
            </a:custGeom>
            <a:ln>
              <a:solidFill>
                <a:schemeClr val="accent1"/>
              </a:solidFill>
            </a:ln>
          </p:spPr>
          <p:style>
            <a:lnRef idx="2">
              <a:scrgbClr r="0" g="0" b="0"/>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3820" tIns="83820" rIns="83820" bIns="83820" numCol="1" spcCol="1270" anchor="ctr" anchorCtr="0">
              <a:noAutofit/>
            </a:bodyPr>
            <a:lstStyle/>
            <a:p>
              <a:pPr defTabSz="977900">
                <a:lnSpc>
                  <a:spcPct val="90000"/>
                </a:lnSpc>
                <a:spcBef>
                  <a:spcPct val="0"/>
                </a:spcBef>
                <a:spcAft>
                  <a:spcPct val="35000"/>
                </a:spcAft>
              </a:pPr>
              <a:r>
                <a:rPr lang="en-US" sz="2200" dirty="0"/>
                <a:t>The initial scope will focus on building the infrastructure, engaging early adopters and demonstrating use of the API for one or more public health use cases in a production exchange.</a:t>
              </a:r>
            </a:p>
          </p:txBody>
        </p:sp>
        <p:sp>
          <p:nvSpPr>
            <p:cNvPr id="9" name="Rectangle 8"/>
            <p:cNvSpPr/>
            <p:nvPr/>
          </p:nvSpPr>
          <p:spPr>
            <a:xfrm>
              <a:off x="1124247" y="4035569"/>
              <a:ext cx="2068651" cy="2089546"/>
            </a:xfrm>
            <a:prstGeom prst="rect">
              <a:avLst/>
            </a:prstGeom>
            <a:solidFill>
              <a:schemeClr val="bg1">
                <a:lumMod val="9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sp>
        <p:nvSpPr>
          <p:cNvPr id="3" name="Title 2"/>
          <p:cNvSpPr>
            <a:spLocks noGrp="1"/>
          </p:cNvSpPr>
          <p:nvPr>
            <p:ph type="title"/>
          </p:nvPr>
        </p:nvSpPr>
        <p:spPr/>
        <p:txBody>
          <a:bodyPr/>
          <a:lstStyle/>
          <a:p>
            <a:r>
              <a:rPr lang="en-US" dirty="0"/>
              <a:t>Clinical Gateway API Development</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24</a:t>
            </a:fld>
            <a:endParaRPr lang="en-US" dirty="0"/>
          </a:p>
        </p:txBody>
      </p:sp>
    </p:spTree>
    <p:extLst>
      <p:ext uri="{BB962C8B-B14F-4D97-AF65-F5344CB8AC3E}">
        <p14:creationId xmlns:p14="http://schemas.microsoft.com/office/powerpoint/2010/main" val="3524129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600202"/>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US" dirty="0"/>
              <a:t>Clinical Gateway API Development</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25</a:t>
            </a:fld>
            <a:endParaRPr lang="en-US" dirty="0"/>
          </a:p>
        </p:txBody>
      </p:sp>
    </p:spTree>
    <p:extLst>
      <p:ext uri="{BB962C8B-B14F-4D97-AF65-F5344CB8AC3E}">
        <p14:creationId xmlns:p14="http://schemas.microsoft.com/office/powerpoint/2010/main" val="26270306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Key Project Updates</a:t>
            </a:r>
          </a:p>
          <a:p>
            <a:r>
              <a:rPr lang="en-US" b="0" dirty="0"/>
              <a:t>Development work for the RESTful APIs for CCG-1 &amp; CCG 2 nodes has been completed</a:t>
            </a:r>
          </a:p>
          <a:p>
            <a:pPr lvl="1"/>
            <a:r>
              <a:rPr lang="en-US" b="0" dirty="0"/>
              <a:t>CCG-1 API completed 1/23/22:  includes Syndromic, Children’s Behavioral Health Initiative (CBHI), and Mass Cancer Registry (MCR)</a:t>
            </a:r>
          </a:p>
          <a:p>
            <a:pPr lvl="1"/>
            <a:r>
              <a:rPr lang="en-US" b="0" dirty="0"/>
              <a:t>CCG-2 API completed 2/20/22: includes Massachusetts Immunization Information System (MIIS), Electronic Lab Reporting (ELR) and Intake, Enrollment, Assessment and Transfer Service System for BSAS (IEATS / OTP)</a:t>
            </a:r>
          </a:p>
          <a:p>
            <a:r>
              <a:rPr lang="en-US" b="0" dirty="0"/>
              <a:t>Development work for OAuth 2.0 completed 5/31/22</a:t>
            </a:r>
          </a:p>
          <a:p>
            <a:pPr lvl="1"/>
            <a:r>
              <a:rPr lang="en-US" b="0" dirty="0"/>
              <a:t>a prerequisite for FHIR standard</a:t>
            </a:r>
          </a:p>
          <a:p>
            <a:r>
              <a:rPr lang="en-US" b="0" dirty="0"/>
              <a:t>Completed development of provider engagement plan including key tasks and timeline</a:t>
            </a:r>
          </a:p>
          <a:p>
            <a:r>
              <a:rPr lang="en-US" b="0" dirty="0"/>
              <a:t>Creation of several provider facing documents including draft API Instructions, Implementation Guide and Test Plan</a:t>
            </a:r>
          </a:p>
          <a:p>
            <a:endParaRPr lang="en-US" dirty="0"/>
          </a:p>
          <a:p>
            <a:endParaRPr lang="en-US" dirty="0"/>
          </a:p>
        </p:txBody>
      </p:sp>
      <p:sp>
        <p:nvSpPr>
          <p:cNvPr id="3" name="Title 2"/>
          <p:cNvSpPr>
            <a:spLocks noGrp="1"/>
          </p:cNvSpPr>
          <p:nvPr>
            <p:ph type="title"/>
          </p:nvPr>
        </p:nvSpPr>
        <p:spPr/>
        <p:txBody>
          <a:bodyPr/>
          <a:lstStyle/>
          <a:p>
            <a:r>
              <a:rPr lang="en-US" dirty="0"/>
              <a:t>Clinical Gateway API Development</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26</a:t>
            </a:fld>
            <a:endParaRPr lang="en-US" dirty="0"/>
          </a:p>
        </p:txBody>
      </p:sp>
    </p:spTree>
    <p:extLst>
      <p:ext uri="{BB962C8B-B14F-4D97-AF65-F5344CB8AC3E}">
        <p14:creationId xmlns:p14="http://schemas.microsoft.com/office/powerpoint/2010/main" val="37239610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3984625" y="6467475"/>
            <a:ext cx="685800" cy="287338"/>
          </a:xfrm>
          <a:prstGeom prst="rect">
            <a:avLst/>
          </a:prstGeom>
        </p:spPr>
        <p:txBody>
          <a:bodyPr/>
          <a:lstStyle/>
          <a:p>
            <a:pPr>
              <a:defRPr/>
            </a:pPr>
            <a:fld id="{8BE3783E-0E1E-439A-9132-752116EA5652}" type="slidenum">
              <a:rPr lang="en-US" smtClean="0"/>
              <a:pPr>
                <a:defRPr/>
              </a:pPr>
              <a:t>27</a:t>
            </a:fld>
            <a:endParaRPr lang="en-US" dirty="0"/>
          </a:p>
        </p:txBody>
      </p:sp>
      <p:sp>
        <p:nvSpPr>
          <p:cNvPr id="3" name="OTLSHAPE_TB_00000000000000000000000000000000_LeftEndCaps"/>
          <p:cNvSpPr txBox="1"/>
          <p:nvPr>
            <p:custDataLst>
              <p:tags r:id="rId2"/>
            </p:custDataLst>
          </p:nvPr>
        </p:nvSpPr>
        <p:spPr>
          <a:xfrm>
            <a:off x="254000" y="1971209"/>
            <a:ext cx="469900" cy="279400"/>
          </a:xfrm>
          <a:prstGeom prst="rect">
            <a:avLst/>
          </a:prstGeom>
          <a:noFill/>
        </p:spPr>
        <p:txBody>
          <a:bodyPr vert="horz" wrap="none" lIns="0" tIns="0" rIns="0" bIns="0" rtlCol="0" anchor="ctr" anchorCtr="0">
            <a:spAutoFit/>
          </a:bodyPr>
          <a:lstStyle/>
          <a:p>
            <a:pPr algn="ctr"/>
            <a:r>
              <a:rPr lang="en-US" b="1">
                <a:solidFill>
                  <a:srgbClr val="ED7D31"/>
                </a:solidFill>
                <a:latin typeface="Calibri" panose="020F0502020204030204" pitchFamily="34" charset="0"/>
              </a:rPr>
              <a:t>2021</a:t>
            </a:r>
          </a:p>
        </p:txBody>
      </p:sp>
      <p:sp>
        <p:nvSpPr>
          <p:cNvPr id="4" name="OTLSHAPE_TB_00000000000000000000000000000000_RightEndCaps"/>
          <p:cNvSpPr txBox="1"/>
          <p:nvPr>
            <p:custDataLst>
              <p:tags r:id="rId3"/>
            </p:custDataLst>
          </p:nvPr>
        </p:nvSpPr>
        <p:spPr>
          <a:xfrm>
            <a:off x="8426534" y="1971211"/>
            <a:ext cx="449610" cy="279061"/>
          </a:xfrm>
          <a:prstGeom prst="rect">
            <a:avLst/>
          </a:prstGeom>
          <a:noFill/>
        </p:spPr>
        <p:txBody>
          <a:bodyPr vert="horz" wrap="none" lIns="0" tIns="0" rIns="0" bIns="0" rtlCol="0" anchor="ctr" anchorCtr="0">
            <a:spAutoFit/>
          </a:bodyPr>
          <a:lstStyle/>
          <a:p>
            <a:pPr algn="ctr"/>
            <a:r>
              <a:rPr lang="en-US" b="1" spc="-38">
                <a:solidFill>
                  <a:srgbClr val="ED7D31"/>
                </a:solidFill>
                <a:latin typeface="Calibri" panose="020F0502020204030204" pitchFamily="34" charset="0"/>
              </a:rPr>
              <a:t>2022</a:t>
            </a:r>
          </a:p>
        </p:txBody>
      </p:sp>
      <p:cxnSp>
        <p:nvCxnSpPr>
          <p:cNvPr id="493" name="OTLSHAPE_T_2541410d6f124bd4bb3bbef941cac8c7_HorizontalConnector1"/>
          <p:cNvCxnSpPr/>
          <p:nvPr>
            <p:custDataLst>
              <p:tags r:id="rId4"/>
            </p:custDataLst>
          </p:nvPr>
        </p:nvCxnSpPr>
        <p:spPr>
          <a:xfrm flipH="1">
            <a:off x="874361" y="3628475"/>
            <a:ext cx="237482"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4" name="OTLSHAPE_T_cefdb4c3fe5a4a1ea8ecec98e3b2cedd_HorizontalConnector1"/>
          <p:cNvCxnSpPr/>
          <p:nvPr>
            <p:custDataLst>
              <p:tags r:id="rId5"/>
            </p:custDataLst>
          </p:nvPr>
        </p:nvCxnSpPr>
        <p:spPr>
          <a:xfrm>
            <a:off x="1402419" y="3895175"/>
            <a:ext cx="1319638"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5" name="OTLSHAPE_T_ed56241380eb407083ca06c9f14d193f_HorizontalConnector1"/>
          <p:cNvCxnSpPr/>
          <p:nvPr>
            <p:custDataLst>
              <p:tags r:id="rId6"/>
            </p:custDataLst>
          </p:nvPr>
        </p:nvCxnSpPr>
        <p:spPr>
          <a:xfrm>
            <a:off x="2891156" y="4961975"/>
            <a:ext cx="491756"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7" name="OTLSHAPE_T_2e7f92bb513a45d7aef24690a1931013_HorizontalConnector1"/>
          <p:cNvCxnSpPr/>
          <p:nvPr>
            <p:custDataLst>
              <p:tags r:id="rId7"/>
            </p:custDataLst>
          </p:nvPr>
        </p:nvCxnSpPr>
        <p:spPr>
          <a:xfrm>
            <a:off x="2081490" y="5495375"/>
            <a:ext cx="3081685"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8" name="OTLSHAPE_T_7ac5940feca94e9ab3f5665d636cc260_HorizontalConnector1"/>
          <p:cNvCxnSpPr/>
          <p:nvPr>
            <p:custDataLst>
              <p:tags r:id="rId8"/>
            </p:custDataLst>
          </p:nvPr>
        </p:nvCxnSpPr>
        <p:spPr>
          <a:xfrm>
            <a:off x="1471888" y="5762075"/>
            <a:ext cx="4837666"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9" name="OTLSHAPE_T_28a259ccbb454effa8fecd4f6583a5a6_HorizontalConnector1"/>
          <p:cNvCxnSpPr/>
          <p:nvPr>
            <p:custDataLst>
              <p:tags r:id="rId9"/>
            </p:custDataLst>
          </p:nvPr>
        </p:nvCxnSpPr>
        <p:spPr>
          <a:xfrm>
            <a:off x="1421088" y="4161875"/>
            <a:ext cx="694062"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0" name="OTLSHAPE_T_cb18d8331ba943bda66fa69a5cdd3d6e_HorizontalConnector1"/>
          <p:cNvCxnSpPr/>
          <p:nvPr>
            <p:custDataLst>
              <p:tags r:id="rId10"/>
            </p:custDataLst>
          </p:nvPr>
        </p:nvCxnSpPr>
        <p:spPr>
          <a:xfrm>
            <a:off x="1265343" y="4428575"/>
            <a:ext cx="2077108"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1" name="OTLSHAPE_T_9932841988c94d25a9d3f58d3a171922_HorizontalConnector1"/>
          <p:cNvCxnSpPr/>
          <p:nvPr>
            <p:custDataLst>
              <p:tags r:id="rId11"/>
            </p:custDataLst>
          </p:nvPr>
        </p:nvCxnSpPr>
        <p:spPr>
          <a:xfrm>
            <a:off x="1864871" y="6028775"/>
            <a:ext cx="573965"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3" name="OTLSHAPE_T_16100f47235f456191f3ac00af797d21_HorizontalConnector1"/>
          <p:cNvCxnSpPr/>
          <p:nvPr>
            <p:custDataLst>
              <p:tags r:id="rId12"/>
            </p:custDataLst>
          </p:nvPr>
        </p:nvCxnSpPr>
        <p:spPr>
          <a:xfrm flipH="1">
            <a:off x="3286972" y="5228675"/>
            <a:ext cx="487058"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 name="OTLSHAPE_T_efaaa9e8cdd145208d51a217d4de1865_HorizontalConnector1"/>
          <p:cNvCxnSpPr/>
          <p:nvPr>
            <p:custDataLst>
              <p:tags r:id="rId13"/>
            </p:custDataLst>
          </p:nvPr>
        </p:nvCxnSpPr>
        <p:spPr>
          <a:xfrm flipH="1">
            <a:off x="728051" y="3361775"/>
            <a:ext cx="159799"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 name="OTLSHAPE_T_5fceb239f23142c39f87e1f69afabc44_HorizontalConnector1"/>
          <p:cNvCxnSpPr/>
          <p:nvPr>
            <p:custDataLst>
              <p:tags r:id="rId14"/>
            </p:custDataLst>
          </p:nvPr>
        </p:nvCxnSpPr>
        <p:spPr>
          <a:xfrm>
            <a:off x="1265343" y="4695275"/>
            <a:ext cx="2400792" cy="0"/>
          </a:xfrm>
          <a:prstGeom prst="line">
            <a:avLst/>
          </a:prstGeom>
          <a:ln w="6350" cap="flat" cmpd="sng" algn="ctr">
            <a:solidFill>
              <a:srgbClr val="CCCCCC"/>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84" name="OTLSHAPE_TB_00000000000000000000000000000000_ScaleContainer"/>
          <p:cNvSpPr/>
          <p:nvPr>
            <p:custDataLst>
              <p:tags r:id="rId15"/>
            </p:custDataLst>
          </p:nvPr>
        </p:nvSpPr>
        <p:spPr>
          <a:xfrm>
            <a:off x="869865" y="1920240"/>
            <a:ext cx="7416800" cy="381000"/>
          </a:xfrm>
          <a:prstGeom prst="rect">
            <a:avLst/>
          </a:prstGeom>
          <a:solidFill>
            <a:srgbClr val="44546A"/>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5" name="OTLSHAPE_TB_00000000000000000000000000000000_ElapsedTime"/>
          <p:cNvSpPr/>
          <p:nvPr>
            <p:custDataLst>
              <p:tags r:id="rId16"/>
            </p:custDataLst>
          </p:nvPr>
        </p:nvSpPr>
        <p:spPr>
          <a:xfrm>
            <a:off x="869865" y="2225040"/>
            <a:ext cx="5130800" cy="76200"/>
          </a:xfrm>
          <a:prstGeom prst="rect">
            <a:avLst/>
          </a:prstGeom>
          <a:solidFill>
            <a:srgbClr val="ED7D31">
              <a:alpha val="74902"/>
            </a:srgb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TLSHAPE_TB_00000000000000000000000000000000_TodayMarkerShape"/>
          <p:cNvSpPr/>
          <p:nvPr>
            <p:custDataLst>
              <p:tags r:id="rId17"/>
            </p:custDataLst>
          </p:nvPr>
        </p:nvSpPr>
        <p:spPr>
          <a:xfrm>
            <a:off x="5935495" y="2301240"/>
            <a:ext cx="114300" cy="127000"/>
          </a:xfrm>
          <a:prstGeom prst="triangle">
            <a:avLst/>
          </a:prstGeom>
          <a:solidFill>
            <a:srgbClr val="ED7D3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TLSHAPE_TB_00000000000000000000000000000000_TodayMarkerText"/>
          <p:cNvSpPr txBox="1"/>
          <p:nvPr>
            <p:custDataLst>
              <p:tags r:id="rId18"/>
            </p:custDataLst>
          </p:nvPr>
        </p:nvSpPr>
        <p:spPr>
          <a:xfrm>
            <a:off x="5809795" y="2428242"/>
            <a:ext cx="368300" cy="186055"/>
          </a:xfrm>
          <a:prstGeom prst="rect">
            <a:avLst/>
          </a:prstGeom>
          <a:noFill/>
        </p:spPr>
        <p:txBody>
          <a:bodyPr vert="horz" wrap="none" lIns="0" tIns="0" rIns="0" bIns="0" rtlCol="0" anchor="ctr" anchorCtr="0">
            <a:spAutoFit/>
          </a:bodyPr>
          <a:lstStyle/>
          <a:p>
            <a:pPr algn="ctr"/>
            <a:r>
              <a:rPr lang="en-US" sz="1200" spc="-12">
                <a:solidFill>
                  <a:schemeClr val="dk1"/>
                </a:solidFill>
                <a:latin typeface="Calibri" panose="020F0502020204030204" pitchFamily="34" charset="0"/>
              </a:rPr>
              <a:t>Today</a:t>
            </a:r>
          </a:p>
        </p:txBody>
      </p:sp>
      <p:sp>
        <p:nvSpPr>
          <p:cNvPr id="213" name="OTLSHAPE_TB_00000000000000000000000000000000_TimescaleInterval1"/>
          <p:cNvSpPr txBox="1"/>
          <p:nvPr>
            <p:custDataLst>
              <p:tags r:id="rId19"/>
            </p:custDataLst>
          </p:nvPr>
        </p:nvSpPr>
        <p:spPr>
          <a:xfrm>
            <a:off x="933367" y="2017715"/>
            <a:ext cx="158185" cy="186055"/>
          </a:xfrm>
          <a:prstGeom prst="rect">
            <a:avLst/>
          </a:prstGeom>
          <a:noFill/>
        </p:spPr>
        <p:txBody>
          <a:bodyPr vert="horz" wrap="none" lIns="0" tIns="0" rIns="0" bIns="0" rtlCol="0" anchor="ctr" anchorCtr="0">
            <a:noAutofit/>
          </a:bodyPr>
          <a:lstStyle/>
          <a:p>
            <a:r>
              <a:rPr lang="en-US" sz="1200" spc="-20">
                <a:solidFill>
                  <a:schemeClr val="lt1"/>
                </a:solidFill>
                <a:latin typeface="Calibri" panose="020F0502020204030204" pitchFamily="34" charset="0"/>
              </a:rPr>
              <a:t>Jul</a:t>
            </a:r>
          </a:p>
        </p:txBody>
      </p:sp>
      <p:sp>
        <p:nvSpPr>
          <p:cNvPr id="215" name="OTLSHAPE_TB_00000000000000000000000000000000_TimescaleInterval2"/>
          <p:cNvSpPr txBox="1"/>
          <p:nvPr>
            <p:custDataLst>
              <p:tags r:id="rId20"/>
            </p:custDataLst>
          </p:nvPr>
        </p:nvSpPr>
        <p:spPr>
          <a:xfrm>
            <a:off x="1769549" y="2017715"/>
            <a:ext cx="227626" cy="186055"/>
          </a:xfrm>
          <a:prstGeom prst="rect">
            <a:avLst/>
          </a:prstGeom>
          <a:noFill/>
        </p:spPr>
        <p:txBody>
          <a:bodyPr vert="horz" wrap="none" lIns="0" tIns="0" rIns="0" bIns="0" rtlCol="0" anchor="ctr" anchorCtr="0">
            <a:noAutofit/>
          </a:bodyPr>
          <a:lstStyle/>
          <a:p>
            <a:r>
              <a:rPr lang="en-US" sz="1200" spc="-18">
                <a:solidFill>
                  <a:schemeClr val="lt1"/>
                </a:solidFill>
                <a:latin typeface="Calibri" panose="020F0502020204030204" pitchFamily="34" charset="0"/>
              </a:rPr>
              <a:t>Sep</a:t>
            </a:r>
          </a:p>
        </p:txBody>
      </p:sp>
      <p:sp>
        <p:nvSpPr>
          <p:cNvPr id="217" name="OTLSHAPE_TB_00000000000000000000000000000000_TimescaleInterval3"/>
          <p:cNvSpPr txBox="1"/>
          <p:nvPr>
            <p:custDataLst>
              <p:tags r:id="rId21"/>
            </p:custDataLst>
          </p:nvPr>
        </p:nvSpPr>
        <p:spPr>
          <a:xfrm>
            <a:off x="2592245" y="2017715"/>
            <a:ext cx="249364" cy="186055"/>
          </a:xfrm>
          <a:prstGeom prst="rect">
            <a:avLst/>
          </a:prstGeom>
          <a:noFill/>
        </p:spPr>
        <p:txBody>
          <a:bodyPr vert="horz" wrap="none" lIns="0" tIns="0" rIns="0" bIns="0" rtlCol="0" anchor="ctr" anchorCtr="0">
            <a:noAutofit/>
          </a:bodyPr>
          <a:lstStyle/>
          <a:p>
            <a:r>
              <a:rPr lang="en-US" sz="1200" spc="-20">
                <a:solidFill>
                  <a:schemeClr val="lt1"/>
                </a:solidFill>
                <a:latin typeface="Calibri" panose="020F0502020204030204" pitchFamily="34" charset="0"/>
              </a:rPr>
              <a:t>Nov</a:t>
            </a:r>
          </a:p>
        </p:txBody>
      </p:sp>
      <p:sp>
        <p:nvSpPr>
          <p:cNvPr id="219" name="OTLSHAPE_TB_00000000000000000000000000000000_TimescaleInterval4"/>
          <p:cNvSpPr txBox="1"/>
          <p:nvPr>
            <p:custDataLst>
              <p:tags r:id="rId22"/>
            </p:custDataLst>
          </p:nvPr>
        </p:nvSpPr>
        <p:spPr>
          <a:xfrm>
            <a:off x="3414944" y="2017715"/>
            <a:ext cx="314189" cy="186055"/>
          </a:xfrm>
          <a:prstGeom prst="rect">
            <a:avLst/>
          </a:prstGeom>
          <a:noFill/>
        </p:spPr>
        <p:txBody>
          <a:bodyPr vert="horz" wrap="none" lIns="0" tIns="0" rIns="0" bIns="0" rtlCol="0" anchor="ctr" anchorCtr="0">
            <a:noAutofit/>
          </a:bodyPr>
          <a:lstStyle/>
          <a:p>
            <a:r>
              <a:rPr lang="en-US" sz="1200" spc="-20">
                <a:solidFill>
                  <a:schemeClr val="lt1"/>
                </a:solidFill>
                <a:latin typeface="Calibri" panose="020F0502020204030204" pitchFamily="34" charset="0"/>
              </a:rPr>
              <a:t>2022</a:t>
            </a:r>
          </a:p>
        </p:txBody>
      </p:sp>
      <p:sp>
        <p:nvSpPr>
          <p:cNvPr id="221" name="OTLSHAPE_TB_00000000000000000000000000000000_TimescaleInterval5"/>
          <p:cNvSpPr txBox="1"/>
          <p:nvPr>
            <p:custDataLst>
              <p:tags r:id="rId23"/>
            </p:custDataLst>
          </p:nvPr>
        </p:nvSpPr>
        <p:spPr>
          <a:xfrm>
            <a:off x="4210665" y="2017715"/>
            <a:ext cx="258084" cy="186055"/>
          </a:xfrm>
          <a:prstGeom prst="rect">
            <a:avLst/>
          </a:prstGeom>
          <a:noFill/>
        </p:spPr>
        <p:txBody>
          <a:bodyPr vert="horz" wrap="none" lIns="0" tIns="0" rIns="0" bIns="0" rtlCol="0" anchor="ctr" anchorCtr="0">
            <a:noAutofit/>
          </a:bodyPr>
          <a:lstStyle/>
          <a:p>
            <a:r>
              <a:rPr lang="en-US" sz="1200" spc="-18">
                <a:solidFill>
                  <a:schemeClr val="lt1"/>
                </a:solidFill>
                <a:latin typeface="Calibri" panose="020F0502020204030204" pitchFamily="34" charset="0"/>
              </a:rPr>
              <a:t>Mar</a:t>
            </a:r>
          </a:p>
        </p:txBody>
      </p:sp>
      <p:sp>
        <p:nvSpPr>
          <p:cNvPr id="223" name="OTLSHAPE_TB_00000000000000000000000000000000_TimescaleInterval6"/>
          <p:cNvSpPr txBox="1"/>
          <p:nvPr>
            <p:custDataLst>
              <p:tags r:id="rId24"/>
            </p:custDataLst>
          </p:nvPr>
        </p:nvSpPr>
        <p:spPr>
          <a:xfrm>
            <a:off x="5033361" y="2017715"/>
            <a:ext cx="271228" cy="186055"/>
          </a:xfrm>
          <a:prstGeom prst="rect">
            <a:avLst/>
          </a:prstGeom>
          <a:noFill/>
        </p:spPr>
        <p:txBody>
          <a:bodyPr vert="horz" wrap="none" lIns="0" tIns="0" rIns="0" bIns="0" rtlCol="0" anchor="ctr" anchorCtr="0">
            <a:noAutofit/>
          </a:bodyPr>
          <a:lstStyle/>
          <a:p>
            <a:r>
              <a:rPr lang="en-US" sz="1200" spc="-18">
                <a:solidFill>
                  <a:schemeClr val="lt1"/>
                </a:solidFill>
                <a:latin typeface="Calibri" panose="020F0502020204030204" pitchFamily="34" charset="0"/>
              </a:rPr>
              <a:t>May</a:t>
            </a:r>
          </a:p>
        </p:txBody>
      </p:sp>
      <p:sp>
        <p:nvSpPr>
          <p:cNvPr id="225" name="OTLSHAPE_TB_00000000000000000000000000000000_TimescaleInterval7"/>
          <p:cNvSpPr txBox="1"/>
          <p:nvPr>
            <p:custDataLst>
              <p:tags r:id="rId25"/>
            </p:custDataLst>
          </p:nvPr>
        </p:nvSpPr>
        <p:spPr>
          <a:xfrm>
            <a:off x="5856060" y="2017715"/>
            <a:ext cx="158185" cy="186055"/>
          </a:xfrm>
          <a:prstGeom prst="rect">
            <a:avLst/>
          </a:prstGeom>
          <a:noFill/>
        </p:spPr>
        <p:txBody>
          <a:bodyPr vert="horz" wrap="none" lIns="0" tIns="0" rIns="0" bIns="0" rtlCol="0" anchor="ctr" anchorCtr="0">
            <a:noAutofit/>
          </a:bodyPr>
          <a:lstStyle/>
          <a:p>
            <a:r>
              <a:rPr lang="en-US" sz="1200" spc="-20">
                <a:solidFill>
                  <a:schemeClr val="lt1"/>
                </a:solidFill>
                <a:latin typeface="Calibri" panose="020F0502020204030204" pitchFamily="34" charset="0"/>
              </a:rPr>
              <a:t>Jul</a:t>
            </a:r>
          </a:p>
        </p:txBody>
      </p:sp>
      <p:sp>
        <p:nvSpPr>
          <p:cNvPr id="227" name="OTLSHAPE_TB_00000000000000000000000000000000_TimescaleInterval8"/>
          <p:cNvSpPr txBox="1"/>
          <p:nvPr>
            <p:custDataLst>
              <p:tags r:id="rId26"/>
            </p:custDataLst>
          </p:nvPr>
        </p:nvSpPr>
        <p:spPr>
          <a:xfrm>
            <a:off x="6692242" y="2017715"/>
            <a:ext cx="227626" cy="186055"/>
          </a:xfrm>
          <a:prstGeom prst="rect">
            <a:avLst/>
          </a:prstGeom>
          <a:noFill/>
        </p:spPr>
        <p:txBody>
          <a:bodyPr vert="horz" wrap="none" lIns="0" tIns="0" rIns="0" bIns="0" rtlCol="0" anchor="ctr" anchorCtr="0">
            <a:noAutofit/>
          </a:bodyPr>
          <a:lstStyle/>
          <a:p>
            <a:r>
              <a:rPr lang="en-US" sz="1200" spc="-18">
                <a:solidFill>
                  <a:schemeClr val="lt1"/>
                </a:solidFill>
                <a:latin typeface="Calibri" panose="020F0502020204030204" pitchFamily="34" charset="0"/>
              </a:rPr>
              <a:t>Sep</a:t>
            </a:r>
          </a:p>
        </p:txBody>
      </p:sp>
      <p:sp>
        <p:nvSpPr>
          <p:cNvPr id="6" name="OTLSHAPE_TB_00000000000000000000000000000000_TimescaleInterval9"/>
          <p:cNvSpPr txBox="1"/>
          <p:nvPr>
            <p:custDataLst>
              <p:tags r:id="rId27"/>
            </p:custDataLst>
          </p:nvPr>
        </p:nvSpPr>
        <p:spPr>
          <a:xfrm>
            <a:off x="7514938" y="2017715"/>
            <a:ext cx="249364" cy="186055"/>
          </a:xfrm>
          <a:prstGeom prst="rect">
            <a:avLst/>
          </a:prstGeom>
          <a:noFill/>
        </p:spPr>
        <p:txBody>
          <a:bodyPr vert="horz" wrap="none" lIns="0" tIns="0" rIns="0" bIns="0" rtlCol="0" anchor="ctr" anchorCtr="0">
            <a:noAutofit/>
          </a:bodyPr>
          <a:lstStyle/>
          <a:p>
            <a:r>
              <a:rPr lang="en-US" sz="1200" spc="-20">
                <a:solidFill>
                  <a:schemeClr val="lt1"/>
                </a:solidFill>
                <a:latin typeface="Calibri" panose="020F0502020204030204" pitchFamily="34" charset="0"/>
              </a:rPr>
              <a:t>Nov</a:t>
            </a:r>
          </a:p>
        </p:txBody>
      </p:sp>
      <p:cxnSp>
        <p:nvCxnSpPr>
          <p:cNvPr id="486" name="OTLSHAPE_TB_00000000000000000000000000000000_Separator1"/>
          <p:cNvCxnSpPr/>
          <p:nvPr>
            <p:custDataLst>
              <p:tags r:id="rId28"/>
            </p:custDataLst>
          </p:nvPr>
        </p:nvCxnSpPr>
        <p:spPr>
          <a:xfrm>
            <a:off x="1706049" y="20091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7" name="OTLSHAPE_TB_00000000000000000000000000000000_Separator2"/>
          <p:cNvCxnSpPr/>
          <p:nvPr>
            <p:custDataLst>
              <p:tags r:id="rId29"/>
            </p:custDataLst>
          </p:nvPr>
        </p:nvCxnSpPr>
        <p:spPr>
          <a:xfrm>
            <a:off x="2528745" y="20091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8" name="OTLSHAPE_TB_00000000000000000000000000000000_Separator3"/>
          <p:cNvCxnSpPr/>
          <p:nvPr>
            <p:custDataLst>
              <p:tags r:id="rId30"/>
            </p:custDataLst>
          </p:nvPr>
        </p:nvCxnSpPr>
        <p:spPr>
          <a:xfrm>
            <a:off x="3351442" y="20091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9" name="OTLSHAPE_TB_00000000000000000000000000000000_Separator4"/>
          <p:cNvCxnSpPr/>
          <p:nvPr>
            <p:custDataLst>
              <p:tags r:id="rId31"/>
            </p:custDataLst>
          </p:nvPr>
        </p:nvCxnSpPr>
        <p:spPr>
          <a:xfrm>
            <a:off x="4147165" y="20091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0" name="OTLSHAPE_TB_00000000000000000000000000000000_Separator5"/>
          <p:cNvCxnSpPr/>
          <p:nvPr>
            <p:custDataLst>
              <p:tags r:id="rId32"/>
            </p:custDataLst>
          </p:nvPr>
        </p:nvCxnSpPr>
        <p:spPr>
          <a:xfrm>
            <a:off x="4969861" y="20091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1" name="OTLSHAPE_TB_00000000000000000000000000000000_Separator6"/>
          <p:cNvCxnSpPr/>
          <p:nvPr>
            <p:custDataLst>
              <p:tags r:id="rId33"/>
            </p:custDataLst>
          </p:nvPr>
        </p:nvCxnSpPr>
        <p:spPr>
          <a:xfrm>
            <a:off x="5792558" y="20091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2" name="OTLSHAPE_TB_00000000000000000000000000000000_Separator7"/>
          <p:cNvCxnSpPr/>
          <p:nvPr>
            <p:custDataLst>
              <p:tags r:id="rId34"/>
            </p:custDataLst>
          </p:nvPr>
        </p:nvCxnSpPr>
        <p:spPr>
          <a:xfrm>
            <a:off x="6628741" y="20091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 name="OTLSHAPE_TB_00000000000000000000000000000000_Separator8"/>
          <p:cNvCxnSpPr/>
          <p:nvPr>
            <p:custDataLst>
              <p:tags r:id="rId35"/>
            </p:custDataLst>
          </p:nvPr>
        </p:nvCxnSpPr>
        <p:spPr>
          <a:xfrm>
            <a:off x="7451438" y="2009140"/>
            <a:ext cx="0" cy="203200"/>
          </a:xfrm>
          <a:prstGeom prst="line">
            <a:avLst/>
          </a:prstGeom>
          <a:ln w="6350" cap="flat" cmpd="sng" algn="ctr">
            <a:solidFill>
              <a:schemeClr val="lt1">
                <a:alpha val="29804"/>
              </a:schemeClr>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05" name="OTLSHAPE_T_2541410d6f124bd4bb3bbef941cac8c7_Shape"/>
          <p:cNvSpPr/>
          <p:nvPr>
            <p:custDataLst>
              <p:tags r:id="rId36"/>
            </p:custDataLst>
          </p:nvPr>
        </p:nvSpPr>
        <p:spPr>
          <a:xfrm>
            <a:off x="874361" y="3526875"/>
            <a:ext cx="18161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7" name="OTLSHAPE_T_cefdb4c3fe5a4a1ea8ecec98e3b2cedd_Shape"/>
          <p:cNvSpPr/>
          <p:nvPr>
            <p:custDataLst>
              <p:tags r:id="rId37"/>
            </p:custDataLst>
          </p:nvPr>
        </p:nvSpPr>
        <p:spPr>
          <a:xfrm>
            <a:off x="2722057" y="3793575"/>
            <a:ext cx="6350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9" name="OTLSHAPE_T_ed56241380eb407083ca06c9f14d193f_Shape"/>
          <p:cNvSpPr/>
          <p:nvPr>
            <p:custDataLst>
              <p:tags r:id="rId38"/>
            </p:custDataLst>
          </p:nvPr>
        </p:nvSpPr>
        <p:spPr>
          <a:xfrm>
            <a:off x="3382911" y="4860375"/>
            <a:ext cx="15748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1" name="OTLSHAPE_T_16100f47235f456191f3ac00af797d21_Shape"/>
          <p:cNvSpPr/>
          <p:nvPr>
            <p:custDataLst>
              <p:tags r:id="rId39"/>
            </p:custDataLst>
          </p:nvPr>
        </p:nvSpPr>
        <p:spPr>
          <a:xfrm>
            <a:off x="3774029" y="5127075"/>
            <a:ext cx="44831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 name="OTLSHAPE_T_2e7f92bb513a45d7aef24690a1931013_Shape"/>
          <p:cNvSpPr/>
          <p:nvPr>
            <p:custDataLst>
              <p:tags r:id="rId40"/>
            </p:custDataLst>
          </p:nvPr>
        </p:nvSpPr>
        <p:spPr>
          <a:xfrm>
            <a:off x="5163173" y="5393775"/>
            <a:ext cx="18669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5" name="OTLSHAPE_T_7ac5940feca94e9ab3f5665d636cc260_Shape"/>
          <p:cNvSpPr/>
          <p:nvPr>
            <p:custDataLst>
              <p:tags r:id="rId41"/>
            </p:custDataLst>
          </p:nvPr>
        </p:nvSpPr>
        <p:spPr>
          <a:xfrm>
            <a:off x="6309553" y="5660475"/>
            <a:ext cx="11049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7" name="OTLSHAPE_T_28a259ccbb454effa8fecd4f6583a5a6_Shape"/>
          <p:cNvSpPr/>
          <p:nvPr>
            <p:custDataLst>
              <p:tags r:id="rId42"/>
            </p:custDataLst>
          </p:nvPr>
        </p:nvSpPr>
        <p:spPr>
          <a:xfrm>
            <a:off x="2115149" y="4060275"/>
            <a:ext cx="12192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9" name="OTLSHAPE_T_cb18d8331ba943bda66fa69a5cdd3d6e_Shape"/>
          <p:cNvSpPr/>
          <p:nvPr>
            <p:custDataLst>
              <p:tags r:id="rId43"/>
            </p:custDataLst>
          </p:nvPr>
        </p:nvSpPr>
        <p:spPr>
          <a:xfrm>
            <a:off x="3342451" y="4326975"/>
            <a:ext cx="3175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1" name="OTLSHAPE_T_9932841988c94d25a9d3f58d3a171922_Shape"/>
          <p:cNvSpPr/>
          <p:nvPr>
            <p:custDataLst>
              <p:tags r:id="rId44"/>
            </p:custDataLst>
          </p:nvPr>
        </p:nvSpPr>
        <p:spPr>
          <a:xfrm>
            <a:off x="2438833" y="5927175"/>
            <a:ext cx="58293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TLSHAPE_T_efaaa9e8cdd145208d51a217d4de1865_Shape"/>
          <p:cNvSpPr/>
          <p:nvPr>
            <p:custDataLst>
              <p:tags r:id="rId45"/>
            </p:custDataLst>
          </p:nvPr>
        </p:nvSpPr>
        <p:spPr>
          <a:xfrm>
            <a:off x="887848" y="3260175"/>
            <a:ext cx="8255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TLSHAPE_T_5fceb239f23142c39f87e1f69afabc44_Shape"/>
          <p:cNvSpPr/>
          <p:nvPr>
            <p:custDataLst>
              <p:tags r:id="rId46"/>
            </p:custDataLst>
          </p:nvPr>
        </p:nvSpPr>
        <p:spPr>
          <a:xfrm>
            <a:off x="3666135" y="4593675"/>
            <a:ext cx="381000" cy="203200"/>
          </a:xfrm>
          <a:prstGeom prst="rect">
            <a:avLst/>
          </a:prstGeom>
          <a:solidFill>
            <a:schemeClr val="accent1"/>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6" name="OTLSHAPE_T_2541410d6f124bd4bb3bbef941cac8c7_ShapePercentage"/>
          <p:cNvSpPr/>
          <p:nvPr>
            <p:custDataLst>
              <p:tags r:id="rId47"/>
            </p:custDataLst>
          </p:nvPr>
        </p:nvSpPr>
        <p:spPr>
          <a:xfrm>
            <a:off x="874361" y="3526875"/>
            <a:ext cx="18161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8" name="OTLSHAPE_T_cefdb4c3fe5a4a1ea8ecec98e3b2cedd_ShapePercentage"/>
          <p:cNvSpPr/>
          <p:nvPr>
            <p:custDataLst>
              <p:tags r:id="rId48"/>
            </p:custDataLst>
          </p:nvPr>
        </p:nvSpPr>
        <p:spPr>
          <a:xfrm>
            <a:off x="2722057" y="3793575"/>
            <a:ext cx="6350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0" name="OTLSHAPE_T_ed56241380eb407083ca06c9f14d193f_ShapePercentage"/>
          <p:cNvSpPr/>
          <p:nvPr>
            <p:custDataLst>
              <p:tags r:id="rId49"/>
            </p:custDataLst>
          </p:nvPr>
        </p:nvSpPr>
        <p:spPr>
          <a:xfrm>
            <a:off x="3382911" y="4860375"/>
            <a:ext cx="15748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 name="OTLSHAPE_T_16100f47235f456191f3ac00af797d21_ShapePercentage"/>
          <p:cNvSpPr/>
          <p:nvPr>
            <p:custDataLst>
              <p:tags r:id="rId50"/>
            </p:custDataLst>
          </p:nvPr>
        </p:nvSpPr>
        <p:spPr>
          <a:xfrm>
            <a:off x="3774029" y="5127075"/>
            <a:ext cx="22479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 name="OTLSHAPE_T_2e7f92bb513a45d7aef24690a1931013_ShapePercentage"/>
          <p:cNvSpPr/>
          <p:nvPr>
            <p:custDataLst>
              <p:tags r:id="rId51"/>
            </p:custDataLst>
          </p:nvPr>
        </p:nvSpPr>
        <p:spPr>
          <a:xfrm>
            <a:off x="5163173" y="5393775"/>
            <a:ext cx="3810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6" name="OTLSHAPE_T_7ac5940feca94e9ab3f5665d636cc260_ShapePercentage" hidden="1"/>
          <p:cNvSpPr/>
          <p:nvPr>
            <p:custDataLst>
              <p:tags r:id="rId52"/>
            </p:custDataLst>
          </p:nvPr>
        </p:nvSpPr>
        <p:spPr>
          <a:xfrm>
            <a:off x="6309553" y="5660475"/>
            <a:ext cx="0" cy="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8" name="OTLSHAPE_T_28a259ccbb454effa8fecd4f6583a5a6_ShapePercentage"/>
          <p:cNvSpPr/>
          <p:nvPr>
            <p:custDataLst>
              <p:tags r:id="rId53"/>
            </p:custDataLst>
          </p:nvPr>
        </p:nvSpPr>
        <p:spPr>
          <a:xfrm>
            <a:off x="2115149" y="4060275"/>
            <a:ext cx="12192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0" name="OTLSHAPE_T_cb18d8331ba943bda66fa69a5cdd3d6e_ShapePercentage"/>
          <p:cNvSpPr/>
          <p:nvPr>
            <p:custDataLst>
              <p:tags r:id="rId54"/>
            </p:custDataLst>
          </p:nvPr>
        </p:nvSpPr>
        <p:spPr>
          <a:xfrm>
            <a:off x="3342451" y="4326975"/>
            <a:ext cx="3175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 name="OTLSHAPE_T_9932841988c94d25a9d3f58d3a171922_ShapePercentage"/>
          <p:cNvSpPr/>
          <p:nvPr>
            <p:custDataLst>
              <p:tags r:id="rId55"/>
            </p:custDataLst>
          </p:nvPr>
        </p:nvSpPr>
        <p:spPr>
          <a:xfrm>
            <a:off x="2438833" y="5927175"/>
            <a:ext cx="29210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TLSHAPE_T_efaaa9e8cdd145208d51a217d4de1865_ShapePercentage"/>
          <p:cNvSpPr/>
          <p:nvPr>
            <p:custDataLst>
              <p:tags r:id="rId56"/>
            </p:custDataLst>
          </p:nvPr>
        </p:nvSpPr>
        <p:spPr>
          <a:xfrm>
            <a:off x="887848" y="3260175"/>
            <a:ext cx="8255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TLSHAPE_T_5fceb239f23142c39f87e1f69afabc44_ShapePercentage"/>
          <p:cNvSpPr/>
          <p:nvPr>
            <p:custDataLst>
              <p:tags r:id="rId57"/>
            </p:custDataLst>
          </p:nvPr>
        </p:nvSpPr>
        <p:spPr>
          <a:xfrm>
            <a:off x="3666135" y="4593675"/>
            <a:ext cx="381000" cy="203200"/>
          </a:xfrm>
          <a:prstGeom prst="rect">
            <a:avLst/>
          </a:prstGeom>
          <a:solidFill>
            <a:schemeClr val="dk1">
              <a:alpha val="34902"/>
            </a:schemeClr>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TLSHAPE_T_2541410d6f124bd4bb3bbef941cac8c7_Duration" hidden="1"/>
          <p:cNvSpPr txBox="1"/>
          <p:nvPr>
            <p:custDataLst>
              <p:tags r:id="rId58"/>
            </p:custDataLst>
          </p:nvPr>
        </p:nvSpPr>
        <p:spPr>
          <a:xfrm>
            <a:off x="2146113" y="1378672"/>
            <a:ext cx="393700" cy="155025"/>
          </a:xfrm>
          <a:prstGeom prst="rect">
            <a:avLst/>
          </a:prstGeom>
          <a:noFill/>
        </p:spPr>
        <p:txBody>
          <a:bodyPr vert="horz" wrap="square" lIns="0" tIns="0" rIns="0" bIns="0" rtlCol="0" anchor="ctr" anchorCtr="0">
            <a:spAutoFit/>
          </a:bodyPr>
          <a:lstStyle/>
          <a:p>
            <a:r>
              <a:rPr lang="en-US" sz="1000" spc="-8">
                <a:solidFill>
                  <a:srgbClr val="ED7D31"/>
                </a:solidFill>
                <a:latin typeface="Calibri" panose="020F0502020204030204" pitchFamily="34" charset="0"/>
              </a:rPr>
              <a:t>97 days</a:t>
            </a:r>
          </a:p>
        </p:txBody>
      </p:sp>
      <p:sp>
        <p:nvSpPr>
          <p:cNvPr id="34" name="OTLSHAPE_T_2541410d6f124bd4bb3bbef941cac8c7_TextPercentage"/>
          <p:cNvSpPr txBox="1"/>
          <p:nvPr>
            <p:custDataLst>
              <p:tags r:id="rId59"/>
            </p:custDataLst>
          </p:nvPr>
        </p:nvSpPr>
        <p:spPr>
          <a:xfrm>
            <a:off x="2402682" y="3550964"/>
            <a:ext cx="292100" cy="155025"/>
          </a:xfrm>
          <a:prstGeom prst="rect">
            <a:avLst/>
          </a:prstGeom>
          <a:noFill/>
        </p:spPr>
        <p:txBody>
          <a:bodyPr vert="horz" wrap="square" lIns="0" tIns="0" rIns="0" bIns="0" rtlCol="0" anchor="ctr" anchorCtr="0">
            <a:spAutoFit/>
          </a:bodyPr>
          <a:lstStyle/>
          <a:p>
            <a:pPr algn="ctr"/>
            <a:r>
              <a:rPr lang="en-US" sz="1000" spc="-8" dirty="0">
                <a:solidFill>
                  <a:schemeClr val="lt2"/>
                </a:solidFill>
                <a:latin typeface="Calibri" panose="020F0502020204030204" pitchFamily="34" charset="0"/>
              </a:rPr>
              <a:t>100%</a:t>
            </a:r>
          </a:p>
        </p:txBody>
      </p:sp>
      <p:sp>
        <p:nvSpPr>
          <p:cNvPr id="35" name="OTLSHAPE_T_2541410d6f124bd4bb3bbef941cac8c7_StartDate" hidden="1"/>
          <p:cNvSpPr txBox="1"/>
          <p:nvPr>
            <p:custDataLst>
              <p:tags r:id="rId60"/>
            </p:custDataLst>
          </p:nvPr>
        </p:nvSpPr>
        <p:spPr>
          <a:xfrm>
            <a:off x="592256" y="2382937"/>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36" name="OTLSHAPE_T_2541410d6f124bd4bb3bbef941cac8c7_EndDate" hidden="1"/>
          <p:cNvSpPr txBox="1"/>
          <p:nvPr>
            <p:custDataLst>
              <p:tags r:id="rId61"/>
            </p:custDataLst>
          </p:nvPr>
        </p:nvSpPr>
        <p:spPr>
          <a:xfrm>
            <a:off x="2953175" y="2382937"/>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37" name="OTLSHAPE_T_2541410d6f124bd4bb3bbef941cac8c7_JoinedDate"/>
          <p:cNvSpPr txBox="1"/>
          <p:nvPr>
            <p:custDataLst>
              <p:tags r:id="rId62"/>
            </p:custDataLst>
          </p:nvPr>
        </p:nvSpPr>
        <p:spPr>
          <a:xfrm>
            <a:off x="2737454" y="3550964"/>
            <a:ext cx="6477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7/21 - 11/21</a:t>
            </a:r>
            <a:endParaRPr lang="en-US" sz="1000" spc="-6" dirty="0">
              <a:solidFill>
                <a:srgbClr val="44546A"/>
              </a:solidFill>
              <a:latin typeface="Calibri" panose="020F0502020204030204" pitchFamily="34" charset="0"/>
            </a:endParaRPr>
          </a:p>
        </p:txBody>
      </p:sp>
      <p:sp>
        <p:nvSpPr>
          <p:cNvPr id="38" name="OTLSHAPE_T_2541410d6f124bd4bb3bbef941cac8c7_Title"/>
          <p:cNvSpPr txBox="1"/>
          <p:nvPr>
            <p:custDataLst>
              <p:tags r:id="rId63"/>
            </p:custDataLst>
          </p:nvPr>
        </p:nvSpPr>
        <p:spPr>
          <a:xfrm>
            <a:off x="127000" y="3543217"/>
            <a:ext cx="990600" cy="170519"/>
          </a:xfrm>
          <a:prstGeom prst="rect">
            <a:avLst/>
          </a:prstGeom>
          <a:noFill/>
        </p:spPr>
        <p:txBody>
          <a:bodyPr vert="horz" wrap="square" lIns="0" tIns="0" rIns="0" bIns="0" rtlCol="0" anchor="ctr" anchorCtr="0">
            <a:spAutoFit/>
          </a:bodyPr>
          <a:lstStyle/>
          <a:p>
            <a:r>
              <a:rPr lang="en-US" sz="1100" spc="-4" dirty="0">
                <a:solidFill>
                  <a:schemeClr val="dk1"/>
                </a:solidFill>
                <a:latin typeface="Calibri" panose="020F0502020204030204" pitchFamily="34" charset="0"/>
              </a:rPr>
              <a:t>API Development</a:t>
            </a:r>
          </a:p>
        </p:txBody>
      </p:sp>
      <p:sp>
        <p:nvSpPr>
          <p:cNvPr id="41" name="OTLSHAPE_T_cefdb4c3fe5a4a1ea8ecec98e3b2cedd_Duration" hidden="1"/>
          <p:cNvSpPr txBox="1"/>
          <p:nvPr>
            <p:custDataLst>
              <p:tags r:id="rId64"/>
            </p:custDataLst>
          </p:nvPr>
        </p:nvSpPr>
        <p:spPr>
          <a:xfrm>
            <a:off x="3427611" y="1645372"/>
            <a:ext cx="393700" cy="155025"/>
          </a:xfrm>
          <a:prstGeom prst="rect">
            <a:avLst/>
          </a:prstGeom>
          <a:noFill/>
        </p:spPr>
        <p:txBody>
          <a:bodyPr vert="horz" wrap="square" lIns="0" tIns="0" rIns="0" bIns="0" rtlCol="0" anchor="ctr" anchorCtr="0">
            <a:spAutoFit/>
          </a:bodyPr>
          <a:lstStyle/>
          <a:p>
            <a:r>
              <a:rPr lang="en-US" sz="1000" spc="-8">
                <a:solidFill>
                  <a:srgbClr val="ED7D31"/>
                </a:solidFill>
                <a:latin typeface="Calibri" panose="020F0502020204030204" pitchFamily="34" charset="0"/>
              </a:rPr>
              <a:t>35 days</a:t>
            </a:r>
          </a:p>
        </p:txBody>
      </p:sp>
      <p:sp>
        <p:nvSpPr>
          <p:cNvPr id="42" name="OTLSHAPE_T_cefdb4c3fe5a4a1ea8ecec98e3b2cedd_TextPercentage"/>
          <p:cNvSpPr txBox="1"/>
          <p:nvPr>
            <p:custDataLst>
              <p:tags r:id="rId65"/>
            </p:custDataLst>
          </p:nvPr>
        </p:nvSpPr>
        <p:spPr>
          <a:xfrm>
            <a:off x="3063536" y="3817664"/>
            <a:ext cx="292100" cy="155025"/>
          </a:xfrm>
          <a:prstGeom prst="rect">
            <a:avLst/>
          </a:prstGeom>
          <a:noFill/>
        </p:spPr>
        <p:txBody>
          <a:bodyPr vert="horz" wrap="square" lIns="0" tIns="0" rIns="0" bIns="0" rtlCol="0" anchor="ctr" anchorCtr="0">
            <a:spAutoFit/>
          </a:bodyPr>
          <a:lstStyle/>
          <a:p>
            <a:pPr algn="ctr"/>
            <a:r>
              <a:rPr lang="en-US" sz="1000" spc="-8" dirty="0">
                <a:solidFill>
                  <a:schemeClr val="lt2"/>
                </a:solidFill>
                <a:latin typeface="Calibri" panose="020F0502020204030204" pitchFamily="34" charset="0"/>
              </a:rPr>
              <a:t>100%</a:t>
            </a:r>
          </a:p>
        </p:txBody>
      </p:sp>
      <p:sp>
        <p:nvSpPr>
          <p:cNvPr id="43" name="OTLSHAPE_T_cefdb4c3fe5a4a1ea8ecec98e3b2cedd_StartDate" hidden="1"/>
          <p:cNvSpPr txBox="1"/>
          <p:nvPr>
            <p:custDataLst>
              <p:tags r:id="rId66"/>
            </p:custDataLst>
          </p:nvPr>
        </p:nvSpPr>
        <p:spPr>
          <a:xfrm>
            <a:off x="2564863" y="2664962"/>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44" name="OTLSHAPE_T_cefdb4c3fe5a4a1ea8ecec98e3b2cedd_EndDate" hidden="1"/>
          <p:cNvSpPr txBox="1"/>
          <p:nvPr>
            <p:custDataLst>
              <p:tags r:id="rId67"/>
            </p:custDataLst>
          </p:nvPr>
        </p:nvSpPr>
        <p:spPr>
          <a:xfrm>
            <a:off x="3701738" y="2664962"/>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45" name="OTLSHAPE_T_cefdb4c3fe5a4a1ea8ecec98e3b2cedd_JoinedDate"/>
          <p:cNvSpPr txBox="1"/>
          <p:nvPr>
            <p:custDataLst>
              <p:tags r:id="rId68"/>
            </p:custDataLst>
          </p:nvPr>
        </p:nvSpPr>
        <p:spPr>
          <a:xfrm>
            <a:off x="3398308" y="3817664"/>
            <a:ext cx="7112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11/21 - 12/21</a:t>
            </a:r>
          </a:p>
        </p:txBody>
      </p:sp>
      <p:sp>
        <p:nvSpPr>
          <p:cNvPr id="46" name="OTLSHAPE_T_cefdb4c3fe5a4a1ea8ecec98e3b2cedd_Title"/>
          <p:cNvSpPr txBox="1"/>
          <p:nvPr>
            <p:custDataLst>
              <p:tags r:id="rId69"/>
            </p:custDataLst>
          </p:nvPr>
        </p:nvSpPr>
        <p:spPr>
          <a:xfrm>
            <a:off x="127000" y="3809917"/>
            <a:ext cx="1282700" cy="170519"/>
          </a:xfrm>
          <a:prstGeom prst="rect">
            <a:avLst/>
          </a:prstGeom>
          <a:noFill/>
        </p:spPr>
        <p:txBody>
          <a:bodyPr vert="horz" wrap="square" lIns="0" tIns="0" rIns="0" bIns="0" rtlCol="0" anchor="ctr" anchorCtr="0">
            <a:spAutoFit/>
          </a:bodyPr>
          <a:lstStyle/>
          <a:p>
            <a:r>
              <a:rPr lang="en-US" sz="1100" spc="-10">
                <a:solidFill>
                  <a:schemeClr val="dk1"/>
                </a:solidFill>
                <a:latin typeface="Calibri" panose="020F0502020204030204" pitchFamily="34" charset="0"/>
              </a:rPr>
              <a:t>REST/SOAP API Testing</a:t>
            </a:r>
          </a:p>
        </p:txBody>
      </p:sp>
      <p:sp>
        <p:nvSpPr>
          <p:cNvPr id="49" name="OTLSHAPE_T_ed56241380eb407083ca06c9f14d193f_Duration" hidden="1"/>
          <p:cNvSpPr txBox="1"/>
          <p:nvPr>
            <p:custDataLst>
              <p:tags r:id="rId70"/>
            </p:custDataLst>
          </p:nvPr>
        </p:nvSpPr>
        <p:spPr>
          <a:xfrm>
            <a:off x="4343951" y="1912072"/>
            <a:ext cx="393700" cy="155025"/>
          </a:xfrm>
          <a:prstGeom prst="rect">
            <a:avLst/>
          </a:prstGeom>
          <a:noFill/>
        </p:spPr>
        <p:txBody>
          <a:bodyPr vert="horz" wrap="square" lIns="0" tIns="0" rIns="0" bIns="0" rtlCol="0" anchor="ctr" anchorCtr="0">
            <a:spAutoFit/>
          </a:bodyPr>
          <a:lstStyle/>
          <a:p>
            <a:r>
              <a:rPr lang="en-US" sz="1000" spc="-8">
                <a:solidFill>
                  <a:srgbClr val="ED7D31"/>
                </a:solidFill>
                <a:latin typeface="Calibri" panose="020F0502020204030204" pitchFamily="34" charset="0"/>
              </a:rPr>
              <a:t>85 days</a:t>
            </a:r>
          </a:p>
        </p:txBody>
      </p:sp>
      <p:sp>
        <p:nvSpPr>
          <p:cNvPr id="50" name="OTLSHAPE_T_ed56241380eb407083ca06c9f14d193f_TextPercentage"/>
          <p:cNvSpPr txBox="1"/>
          <p:nvPr>
            <p:custDataLst>
              <p:tags r:id="rId71"/>
            </p:custDataLst>
          </p:nvPr>
        </p:nvSpPr>
        <p:spPr>
          <a:xfrm>
            <a:off x="4668469" y="4884464"/>
            <a:ext cx="292100" cy="155025"/>
          </a:xfrm>
          <a:prstGeom prst="rect">
            <a:avLst/>
          </a:prstGeom>
          <a:noFill/>
        </p:spPr>
        <p:txBody>
          <a:bodyPr vert="horz" wrap="square" lIns="0" tIns="0" rIns="0" bIns="0" rtlCol="0" anchor="ctr" anchorCtr="0">
            <a:spAutoFit/>
          </a:bodyPr>
          <a:lstStyle/>
          <a:p>
            <a:pPr algn="ctr"/>
            <a:r>
              <a:rPr lang="en-US" sz="1000" spc="-8">
                <a:solidFill>
                  <a:schemeClr val="lt2"/>
                </a:solidFill>
                <a:latin typeface="Calibri" panose="020F0502020204030204" pitchFamily="34" charset="0"/>
              </a:rPr>
              <a:t>100%</a:t>
            </a:r>
          </a:p>
        </p:txBody>
      </p:sp>
      <p:sp>
        <p:nvSpPr>
          <p:cNvPr id="51" name="OTLSHAPE_T_ed56241380eb407083ca06c9f14d193f_StartDate" hidden="1"/>
          <p:cNvSpPr txBox="1"/>
          <p:nvPr>
            <p:custDataLst>
              <p:tags r:id="rId72"/>
            </p:custDataLst>
          </p:nvPr>
        </p:nvSpPr>
        <p:spPr>
          <a:xfrm>
            <a:off x="3405247" y="2946986"/>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52" name="OTLSHAPE_T_ed56241380eb407083ca06c9f14d193f_EndDate" hidden="1"/>
          <p:cNvSpPr txBox="1"/>
          <p:nvPr>
            <p:custDataLst>
              <p:tags r:id="rId73"/>
            </p:custDataLst>
          </p:nvPr>
        </p:nvSpPr>
        <p:spPr>
          <a:xfrm>
            <a:off x="4984987" y="2946986"/>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53" name="OTLSHAPE_T_ed56241380eb407083ca06c9f14d193f_JoinedDate"/>
          <p:cNvSpPr txBox="1"/>
          <p:nvPr>
            <p:custDataLst>
              <p:tags r:id="rId74"/>
            </p:custDataLst>
          </p:nvPr>
        </p:nvSpPr>
        <p:spPr>
          <a:xfrm>
            <a:off x="5003241" y="4884464"/>
            <a:ext cx="5842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1/22 - 4/22</a:t>
            </a:r>
          </a:p>
        </p:txBody>
      </p:sp>
      <p:sp>
        <p:nvSpPr>
          <p:cNvPr id="54" name="OTLSHAPE_T_ed56241380eb407083ca06c9f14d193f_Title"/>
          <p:cNvSpPr txBox="1"/>
          <p:nvPr>
            <p:custDataLst>
              <p:tags r:id="rId75"/>
            </p:custDataLst>
          </p:nvPr>
        </p:nvSpPr>
        <p:spPr>
          <a:xfrm>
            <a:off x="127000" y="4876717"/>
            <a:ext cx="2768600" cy="170519"/>
          </a:xfrm>
          <a:prstGeom prst="rect">
            <a:avLst/>
          </a:prstGeom>
          <a:noFill/>
        </p:spPr>
        <p:txBody>
          <a:bodyPr vert="horz" wrap="square" lIns="0" tIns="0" rIns="0" bIns="0" rtlCol="0" anchor="ctr" anchorCtr="0">
            <a:spAutoFit/>
          </a:bodyPr>
          <a:lstStyle/>
          <a:p>
            <a:r>
              <a:rPr lang="en-US" sz="1100" spc="-2">
                <a:solidFill>
                  <a:schemeClr val="dk1"/>
                </a:solidFill>
                <a:latin typeface="Calibri" panose="020F0502020204030204" pitchFamily="34" charset="0"/>
              </a:rPr>
              <a:t>Design &amp; Develop OAuth Authentication Security</a:t>
            </a:r>
          </a:p>
        </p:txBody>
      </p:sp>
      <p:sp>
        <p:nvSpPr>
          <p:cNvPr id="57" name="OTLSHAPE_T_16100f47235f456191f3ac00af797d21_Duration" hidden="1"/>
          <p:cNvSpPr txBox="1"/>
          <p:nvPr>
            <p:custDataLst>
              <p:tags r:id="rId76"/>
            </p:custDataLst>
          </p:nvPr>
        </p:nvSpPr>
        <p:spPr>
          <a:xfrm>
            <a:off x="4022385" y="2184944"/>
            <a:ext cx="457200" cy="153888"/>
          </a:xfrm>
          <a:prstGeom prst="rect">
            <a:avLst/>
          </a:prstGeom>
          <a:noFill/>
        </p:spPr>
        <p:txBody>
          <a:bodyPr vert="horz" wrap="square" lIns="0" tIns="0" rIns="0" bIns="0" rtlCol="0" anchor="ctr" anchorCtr="0">
            <a:spAutoFit/>
          </a:bodyPr>
          <a:lstStyle/>
          <a:p>
            <a:r>
              <a:rPr lang="en-US" sz="1000" spc="-8">
                <a:solidFill>
                  <a:srgbClr val="ED7D31"/>
                </a:solidFill>
                <a:latin typeface="Calibri" panose="020F0502020204030204" pitchFamily="34" charset="0"/>
              </a:rPr>
              <a:t>239 days</a:t>
            </a:r>
          </a:p>
        </p:txBody>
      </p:sp>
      <p:sp>
        <p:nvSpPr>
          <p:cNvPr id="58" name="OTLSHAPE_T_16100f47235f456191f3ac00af797d21_TextPercentage"/>
          <p:cNvSpPr txBox="1"/>
          <p:nvPr>
            <p:custDataLst>
              <p:tags r:id="rId77"/>
            </p:custDataLst>
          </p:nvPr>
        </p:nvSpPr>
        <p:spPr>
          <a:xfrm>
            <a:off x="5795789" y="5151164"/>
            <a:ext cx="228600" cy="155025"/>
          </a:xfrm>
          <a:prstGeom prst="rect">
            <a:avLst/>
          </a:prstGeom>
          <a:noFill/>
        </p:spPr>
        <p:txBody>
          <a:bodyPr vert="horz" wrap="square" lIns="0" tIns="0" rIns="0" bIns="0" rtlCol="0" anchor="ctr" anchorCtr="0">
            <a:spAutoFit/>
          </a:bodyPr>
          <a:lstStyle/>
          <a:p>
            <a:pPr algn="ctr"/>
            <a:r>
              <a:rPr lang="en-US" sz="1000" spc="-10">
                <a:solidFill>
                  <a:schemeClr val="lt2"/>
                </a:solidFill>
                <a:latin typeface="Calibri" panose="020F0502020204030204" pitchFamily="34" charset="0"/>
              </a:rPr>
              <a:t>50%</a:t>
            </a:r>
          </a:p>
        </p:txBody>
      </p:sp>
      <p:sp>
        <p:nvSpPr>
          <p:cNvPr id="59" name="OTLSHAPE_T_16100f47235f456191f3ac00af797d21_StartDate" hidden="1"/>
          <p:cNvSpPr txBox="1"/>
          <p:nvPr>
            <p:custDataLst>
              <p:tags r:id="rId78"/>
            </p:custDataLst>
          </p:nvPr>
        </p:nvSpPr>
        <p:spPr>
          <a:xfrm>
            <a:off x="2266911" y="3229011"/>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60" name="OTLSHAPE_T_16100f47235f456191f3ac00af797d21_EndDate" hidden="1"/>
          <p:cNvSpPr txBox="1"/>
          <p:nvPr>
            <p:custDataLst>
              <p:tags r:id="rId79"/>
            </p:custDataLst>
          </p:nvPr>
        </p:nvSpPr>
        <p:spPr>
          <a:xfrm>
            <a:off x="5412737" y="3229011"/>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61" name="OTLSHAPE_T_16100f47235f456191f3ac00af797d21_JoinedDate"/>
          <p:cNvSpPr txBox="1"/>
          <p:nvPr>
            <p:custDataLst>
              <p:tags r:id="rId80"/>
            </p:custDataLst>
          </p:nvPr>
        </p:nvSpPr>
        <p:spPr>
          <a:xfrm>
            <a:off x="8307515" y="5151164"/>
            <a:ext cx="6477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2/22 - 12/22</a:t>
            </a:r>
          </a:p>
        </p:txBody>
      </p:sp>
      <p:sp>
        <p:nvSpPr>
          <p:cNvPr id="62" name="OTLSHAPE_T_16100f47235f456191f3ac00af797d21_Title"/>
          <p:cNvSpPr txBox="1"/>
          <p:nvPr>
            <p:custDataLst>
              <p:tags r:id="rId81"/>
            </p:custDataLst>
          </p:nvPr>
        </p:nvSpPr>
        <p:spPr>
          <a:xfrm>
            <a:off x="127000" y="5143417"/>
            <a:ext cx="3162300" cy="170519"/>
          </a:xfrm>
          <a:prstGeom prst="rect">
            <a:avLst/>
          </a:prstGeom>
          <a:noFill/>
        </p:spPr>
        <p:txBody>
          <a:bodyPr vert="horz" wrap="square" lIns="0" tIns="0" rIns="0" bIns="0" rtlCol="0" anchor="ctr" anchorCtr="0">
            <a:spAutoFit/>
          </a:bodyPr>
          <a:lstStyle/>
          <a:p>
            <a:r>
              <a:rPr lang="en-US" sz="1100" spc="-4" dirty="0">
                <a:solidFill>
                  <a:schemeClr val="dk1"/>
                </a:solidFill>
                <a:latin typeface="Calibri" panose="020F0502020204030204" pitchFamily="34" charset="0"/>
              </a:rPr>
              <a:t>Stakeholder Engagement (Providers &amp; Registries) &amp; BRD</a:t>
            </a:r>
          </a:p>
        </p:txBody>
      </p:sp>
      <p:sp>
        <p:nvSpPr>
          <p:cNvPr id="65" name="OTLSHAPE_T_2e7f92bb513a45d7aef24690a1931013_Duration" hidden="1"/>
          <p:cNvSpPr txBox="1"/>
          <p:nvPr>
            <p:custDataLst>
              <p:tags r:id="rId82"/>
            </p:custDataLst>
          </p:nvPr>
        </p:nvSpPr>
        <p:spPr>
          <a:xfrm>
            <a:off x="6031945" y="2374700"/>
            <a:ext cx="457200" cy="153888"/>
          </a:xfrm>
          <a:prstGeom prst="rect">
            <a:avLst/>
          </a:prstGeom>
          <a:noFill/>
        </p:spPr>
        <p:txBody>
          <a:bodyPr vert="horz" wrap="square" lIns="0" tIns="0" rIns="0" bIns="0" rtlCol="0" anchor="ctr" anchorCtr="0">
            <a:spAutoFit/>
          </a:bodyPr>
          <a:lstStyle/>
          <a:p>
            <a:r>
              <a:rPr lang="en-US" sz="1000" spc="-8">
                <a:solidFill>
                  <a:srgbClr val="ED7D31"/>
                </a:solidFill>
                <a:latin typeface="Calibri" panose="020F0502020204030204" pitchFamily="34" charset="0"/>
              </a:rPr>
              <a:t>100 days</a:t>
            </a:r>
          </a:p>
        </p:txBody>
      </p:sp>
      <p:sp>
        <p:nvSpPr>
          <p:cNvPr id="66" name="OTLSHAPE_T_2e7f92bb513a45d7aef24690a1931013_TextPercentage"/>
          <p:cNvSpPr txBox="1"/>
          <p:nvPr>
            <p:custDataLst>
              <p:tags r:id="rId83"/>
            </p:custDataLst>
          </p:nvPr>
        </p:nvSpPr>
        <p:spPr>
          <a:xfrm>
            <a:off x="5316838" y="5417864"/>
            <a:ext cx="228600" cy="155025"/>
          </a:xfrm>
          <a:prstGeom prst="rect">
            <a:avLst/>
          </a:prstGeom>
          <a:noFill/>
        </p:spPr>
        <p:txBody>
          <a:bodyPr vert="horz" wrap="square" lIns="0" tIns="0" rIns="0" bIns="0" rtlCol="0" anchor="ctr" anchorCtr="0">
            <a:spAutoFit/>
          </a:bodyPr>
          <a:lstStyle/>
          <a:p>
            <a:pPr algn="ctr"/>
            <a:r>
              <a:rPr lang="en-US" sz="1000" spc="-10">
                <a:solidFill>
                  <a:schemeClr val="lt2"/>
                </a:solidFill>
                <a:latin typeface="Calibri" panose="020F0502020204030204" pitchFamily="34" charset="0"/>
              </a:rPr>
              <a:t>20%</a:t>
            </a:r>
          </a:p>
        </p:txBody>
      </p:sp>
      <p:sp>
        <p:nvSpPr>
          <p:cNvPr id="67" name="OTLSHAPE_T_2e7f92bb513a45d7aef24690a1931013_StartDate" hidden="1"/>
          <p:cNvSpPr txBox="1"/>
          <p:nvPr>
            <p:custDataLst>
              <p:tags r:id="rId84"/>
            </p:custDataLst>
          </p:nvPr>
        </p:nvSpPr>
        <p:spPr>
          <a:xfrm>
            <a:off x="5043560" y="3511036"/>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68" name="OTLSHAPE_T_2e7f92bb513a45d7aef24690a1931013_EndDate" hidden="1"/>
          <p:cNvSpPr txBox="1"/>
          <p:nvPr>
            <p:custDataLst>
              <p:tags r:id="rId85"/>
            </p:custDataLst>
          </p:nvPr>
        </p:nvSpPr>
        <p:spPr>
          <a:xfrm>
            <a:off x="7016799" y="3511036"/>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69" name="OTLSHAPE_T_2e7f92bb513a45d7aef24690a1931013_JoinedDate"/>
          <p:cNvSpPr txBox="1"/>
          <p:nvPr>
            <p:custDataLst>
              <p:tags r:id="rId86"/>
            </p:custDataLst>
          </p:nvPr>
        </p:nvSpPr>
        <p:spPr>
          <a:xfrm>
            <a:off x="7080213" y="5417864"/>
            <a:ext cx="5842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5/22 - 9/22</a:t>
            </a:r>
          </a:p>
        </p:txBody>
      </p:sp>
      <p:sp>
        <p:nvSpPr>
          <p:cNvPr id="70" name="OTLSHAPE_T_2e7f92bb513a45d7aef24690a1931013_Title"/>
          <p:cNvSpPr txBox="1"/>
          <p:nvPr>
            <p:custDataLst>
              <p:tags r:id="rId87"/>
            </p:custDataLst>
          </p:nvPr>
        </p:nvSpPr>
        <p:spPr>
          <a:xfrm>
            <a:off x="127000" y="5410117"/>
            <a:ext cx="1955800" cy="170519"/>
          </a:xfrm>
          <a:prstGeom prst="rect">
            <a:avLst/>
          </a:prstGeom>
          <a:noFill/>
        </p:spPr>
        <p:txBody>
          <a:bodyPr vert="horz" wrap="square" lIns="0" tIns="0" rIns="0" bIns="0" rtlCol="0" anchor="ctr" anchorCtr="0">
            <a:spAutoFit/>
          </a:bodyPr>
          <a:lstStyle/>
          <a:p>
            <a:r>
              <a:rPr lang="en-US" sz="1100" spc="-4">
                <a:solidFill>
                  <a:schemeClr val="dk1"/>
                </a:solidFill>
                <a:latin typeface="Calibri" panose="020F0502020204030204" pitchFamily="34" charset="0"/>
              </a:rPr>
              <a:t>Design &amp; Develop FHIR Integration</a:t>
            </a:r>
          </a:p>
        </p:txBody>
      </p:sp>
      <p:sp>
        <p:nvSpPr>
          <p:cNvPr id="73" name="OTLSHAPE_T_7ac5940feca94e9ab3f5665d636cc260_Duration" hidden="1"/>
          <p:cNvSpPr txBox="1"/>
          <p:nvPr>
            <p:custDataLst>
              <p:tags r:id="rId88"/>
            </p:custDataLst>
          </p:nvPr>
        </p:nvSpPr>
        <p:spPr>
          <a:xfrm>
            <a:off x="7334112" y="2712172"/>
            <a:ext cx="393700" cy="155025"/>
          </a:xfrm>
          <a:prstGeom prst="rect">
            <a:avLst/>
          </a:prstGeom>
          <a:noFill/>
        </p:spPr>
        <p:txBody>
          <a:bodyPr vert="horz" wrap="square" lIns="0" tIns="0" rIns="0" bIns="0" rtlCol="0" anchor="ctr" anchorCtr="0">
            <a:spAutoFit/>
          </a:bodyPr>
          <a:lstStyle/>
          <a:p>
            <a:r>
              <a:rPr lang="en-US" sz="1000" spc="-8">
                <a:solidFill>
                  <a:srgbClr val="ED7D31"/>
                </a:solidFill>
                <a:latin typeface="Calibri" panose="020F0502020204030204" pitchFamily="34" charset="0"/>
              </a:rPr>
              <a:t>60 days</a:t>
            </a:r>
          </a:p>
        </p:txBody>
      </p:sp>
      <p:sp>
        <p:nvSpPr>
          <p:cNvPr id="74" name="OTLSHAPE_T_7ac5940feca94e9ab3f5665d636cc260_TextPercentage" hidden="1"/>
          <p:cNvSpPr txBox="1"/>
          <p:nvPr>
            <p:custDataLst>
              <p:tags r:id="rId89"/>
            </p:custDataLst>
          </p:nvPr>
        </p:nvSpPr>
        <p:spPr>
          <a:xfrm>
            <a:off x="12700" y="-387409"/>
            <a:ext cx="0" cy="153888"/>
          </a:xfrm>
          <a:prstGeom prst="rect">
            <a:avLst/>
          </a:prstGeom>
          <a:noFill/>
        </p:spPr>
        <p:txBody>
          <a:bodyPr vert="horz" wrap="square" lIns="0" tIns="0" rIns="0" bIns="0" rtlCol="0" anchor="ctr" anchorCtr="0">
            <a:spAutoFit/>
          </a:bodyPr>
          <a:lstStyle/>
          <a:p>
            <a:endParaRPr lang="en-US" sz="1000">
              <a:solidFill>
                <a:schemeClr val="lt2"/>
              </a:solidFill>
              <a:latin typeface="Calibri" panose="020F0502020204030204" pitchFamily="34" charset="0"/>
            </a:endParaRPr>
          </a:p>
        </p:txBody>
      </p:sp>
      <p:sp>
        <p:nvSpPr>
          <p:cNvPr id="75" name="OTLSHAPE_T_7ac5940feca94e9ab3f5665d636cc260_StartDate" hidden="1"/>
          <p:cNvSpPr txBox="1"/>
          <p:nvPr>
            <p:custDataLst>
              <p:tags r:id="rId90"/>
            </p:custDataLst>
          </p:nvPr>
        </p:nvSpPr>
        <p:spPr>
          <a:xfrm>
            <a:off x="6691564" y="3793060"/>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76" name="OTLSHAPE_T_7ac5940feca94e9ab3f5665d636cc260_EndDate" hidden="1"/>
          <p:cNvSpPr txBox="1"/>
          <p:nvPr>
            <p:custDataLst>
              <p:tags r:id="rId91"/>
            </p:custDataLst>
          </p:nvPr>
        </p:nvSpPr>
        <p:spPr>
          <a:xfrm>
            <a:off x="8300048" y="3793060"/>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77" name="OTLSHAPE_T_7ac5940feca94e9ab3f5665d636cc260_JoinedDate"/>
          <p:cNvSpPr txBox="1"/>
          <p:nvPr>
            <p:custDataLst>
              <p:tags r:id="rId92"/>
            </p:custDataLst>
          </p:nvPr>
        </p:nvSpPr>
        <p:spPr>
          <a:xfrm>
            <a:off x="7457844" y="5684564"/>
            <a:ext cx="6477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8/22 - 10/22</a:t>
            </a:r>
          </a:p>
        </p:txBody>
      </p:sp>
      <p:sp>
        <p:nvSpPr>
          <p:cNvPr id="78" name="OTLSHAPE_T_7ac5940feca94e9ab3f5665d636cc260_Title"/>
          <p:cNvSpPr txBox="1"/>
          <p:nvPr>
            <p:custDataLst>
              <p:tags r:id="rId93"/>
            </p:custDataLst>
          </p:nvPr>
        </p:nvSpPr>
        <p:spPr>
          <a:xfrm>
            <a:off x="127000" y="5676817"/>
            <a:ext cx="1346200" cy="170519"/>
          </a:xfrm>
          <a:prstGeom prst="rect">
            <a:avLst/>
          </a:prstGeom>
          <a:noFill/>
        </p:spPr>
        <p:txBody>
          <a:bodyPr vert="horz" wrap="square" lIns="0" tIns="0" rIns="0" bIns="0" rtlCol="0" anchor="ctr" anchorCtr="0">
            <a:spAutoFit/>
          </a:bodyPr>
          <a:lstStyle/>
          <a:p>
            <a:r>
              <a:rPr lang="en-US" sz="1100" spc="-8">
                <a:solidFill>
                  <a:schemeClr val="dk1"/>
                </a:solidFill>
                <a:latin typeface="Calibri" panose="020F0502020204030204" pitchFamily="34" charset="0"/>
              </a:rPr>
              <a:t>FHIR Integration Testing</a:t>
            </a:r>
          </a:p>
        </p:txBody>
      </p:sp>
      <p:sp>
        <p:nvSpPr>
          <p:cNvPr id="81" name="OTLSHAPE_T_28a259ccbb454effa8fecd4f6583a5a6_Duration" hidden="1"/>
          <p:cNvSpPr txBox="1"/>
          <p:nvPr>
            <p:custDataLst>
              <p:tags r:id="rId94"/>
            </p:custDataLst>
          </p:nvPr>
        </p:nvSpPr>
        <p:spPr>
          <a:xfrm>
            <a:off x="3110681" y="2978872"/>
            <a:ext cx="393700" cy="155025"/>
          </a:xfrm>
          <a:prstGeom prst="rect">
            <a:avLst/>
          </a:prstGeom>
          <a:noFill/>
        </p:spPr>
        <p:txBody>
          <a:bodyPr vert="horz" wrap="square" lIns="0" tIns="0" rIns="0" bIns="0" rtlCol="0" anchor="ctr" anchorCtr="0">
            <a:spAutoFit/>
          </a:bodyPr>
          <a:lstStyle/>
          <a:p>
            <a:r>
              <a:rPr lang="en-US" sz="1000" spc="-8">
                <a:solidFill>
                  <a:srgbClr val="ED7D31"/>
                </a:solidFill>
                <a:latin typeface="Calibri" panose="020F0502020204030204" pitchFamily="34" charset="0"/>
              </a:rPr>
              <a:t>65 days</a:t>
            </a:r>
          </a:p>
        </p:txBody>
      </p:sp>
      <p:sp>
        <p:nvSpPr>
          <p:cNvPr id="82" name="OTLSHAPE_T_28a259ccbb454effa8fecd4f6583a5a6_TextPercentage"/>
          <p:cNvSpPr txBox="1"/>
          <p:nvPr>
            <p:custDataLst>
              <p:tags r:id="rId95"/>
            </p:custDataLst>
          </p:nvPr>
        </p:nvSpPr>
        <p:spPr>
          <a:xfrm>
            <a:off x="3050049" y="4084364"/>
            <a:ext cx="292100" cy="155025"/>
          </a:xfrm>
          <a:prstGeom prst="rect">
            <a:avLst/>
          </a:prstGeom>
          <a:noFill/>
        </p:spPr>
        <p:txBody>
          <a:bodyPr vert="horz" wrap="square" lIns="0" tIns="0" rIns="0" bIns="0" rtlCol="0" anchor="ctr" anchorCtr="0">
            <a:spAutoFit/>
          </a:bodyPr>
          <a:lstStyle/>
          <a:p>
            <a:pPr algn="ctr"/>
            <a:r>
              <a:rPr lang="en-US" sz="1000" spc="-8">
                <a:solidFill>
                  <a:schemeClr val="lt2"/>
                </a:solidFill>
                <a:latin typeface="Calibri" panose="020F0502020204030204" pitchFamily="34" charset="0"/>
              </a:rPr>
              <a:t>100%</a:t>
            </a:r>
          </a:p>
        </p:txBody>
      </p:sp>
      <p:sp>
        <p:nvSpPr>
          <p:cNvPr id="83" name="OTLSHAPE_T_28a259ccbb454effa8fecd4f6583a5a6_StartDate" hidden="1"/>
          <p:cNvSpPr txBox="1"/>
          <p:nvPr>
            <p:custDataLst>
              <p:tags r:id="rId96"/>
            </p:custDataLst>
          </p:nvPr>
        </p:nvSpPr>
        <p:spPr>
          <a:xfrm>
            <a:off x="1958180" y="4075085"/>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84" name="OTLSHAPE_T_28a259ccbb454effa8fecd4f6583a5a6_EndDate" hidden="1"/>
          <p:cNvSpPr txBox="1"/>
          <p:nvPr>
            <p:custDataLst>
              <p:tags r:id="rId97"/>
            </p:custDataLst>
          </p:nvPr>
        </p:nvSpPr>
        <p:spPr>
          <a:xfrm>
            <a:off x="3686461" y="4075085"/>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85" name="OTLSHAPE_T_28a259ccbb454effa8fecd4f6583a5a6_JoinedDate"/>
          <p:cNvSpPr txBox="1"/>
          <p:nvPr>
            <p:custDataLst>
              <p:tags r:id="rId98"/>
            </p:custDataLst>
          </p:nvPr>
        </p:nvSpPr>
        <p:spPr>
          <a:xfrm>
            <a:off x="3384822" y="4084364"/>
            <a:ext cx="7239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10/21 - 12/21</a:t>
            </a:r>
          </a:p>
        </p:txBody>
      </p:sp>
      <p:sp>
        <p:nvSpPr>
          <p:cNvPr id="86" name="OTLSHAPE_T_28a259ccbb454effa8fecd4f6583a5a6_Title"/>
          <p:cNvSpPr txBox="1"/>
          <p:nvPr>
            <p:custDataLst>
              <p:tags r:id="rId99"/>
            </p:custDataLst>
          </p:nvPr>
        </p:nvSpPr>
        <p:spPr>
          <a:xfrm>
            <a:off x="127000" y="4076617"/>
            <a:ext cx="1295400" cy="170519"/>
          </a:xfrm>
          <a:prstGeom prst="rect">
            <a:avLst/>
          </a:prstGeom>
          <a:noFill/>
        </p:spPr>
        <p:txBody>
          <a:bodyPr vert="horz" wrap="square" lIns="0" tIns="0" rIns="0" bIns="0" rtlCol="0" anchor="ctr" anchorCtr="0">
            <a:spAutoFit/>
          </a:bodyPr>
          <a:lstStyle/>
          <a:p>
            <a:r>
              <a:rPr lang="en-US" sz="1100" spc="-2" dirty="0">
                <a:solidFill>
                  <a:schemeClr val="dk1"/>
                </a:solidFill>
                <a:latin typeface="Calibri" panose="020F0502020204030204" pitchFamily="34" charset="0"/>
              </a:rPr>
              <a:t>API Migration Planning</a:t>
            </a:r>
          </a:p>
        </p:txBody>
      </p:sp>
      <p:sp>
        <p:nvSpPr>
          <p:cNvPr id="89" name="OTLSHAPE_T_cb18d8331ba943bda66fa69a5cdd3d6e_Duration" hidden="1"/>
          <p:cNvSpPr txBox="1"/>
          <p:nvPr>
            <p:custDataLst>
              <p:tags r:id="rId100"/>
            </p:custDataLst>
          </p:nvPr>
        </p:nvSpPr>
        <p:spPr>
          <a:xfrm>
            <a:off x="5586364" y="3245572"/>
            <a:ext cx="393700" cy="155025"/>
          </a:xfrm>
          <a:prstGeom prst="rect">
            <a:avLst/>
          </a:prstGeom>
          <a:noFill/>
        </p:spPr>
        <p:txBody>
          <a:bodyPr vert="horz" wrap="square" lIns="0" tIns="0" rIns="0" bIns="0" rtlCol="0" anchor="ctr" anchorCtr="0">
            <a:spAutoFit/>
          </a:bodyPr>
          <a:lstStyle/>
          <a:p>
            <a:r>
              <a:rPr lang="en-US" sz="1000" spc="-8">
                <a:solidFill>
                  <a:srgbClr val="ED7D31"/>
                </a:solidFill>
                <a:latin typeface="Calibri" panose="020F0502020204030204" pitchFamily="34" charset="0"/>
              </a:rPr>
              <a:t>16 days</a:t>
            </a:r>
          </a:p>
        </p:txBody>
      </p:sp>
      <p:sp>
        <p:nvSpPr>
          <p:cNvPr id="90" name="OTLSHAPE_T_cb18d8331ba943bda66fa69a5cdd3d6e_TextPercentage"/>
          <p:cNvSpPr txBox="1"/>
          <p:nvPr>
            <p:custDataLst>
              <p:tags r:id="rId101"/>
            </p:custDataLst>
          </p:nvPr>
        </p:nvSpPr>
        <p:spPr>
          <a:xfrm>
            <a:off x="3373734" y="4351064"/>
            <a:ext cx="292100" cy="155025"/>
          </a:xfrm>
          <a:prstGeom prst="rect">
            <a:avLst/>
          </a:prstGeom>
          <a:noFill/>
        </p:spPr>
        <p:txBody>
          <a:bodyPr vert="horz" wrap="square" lIns="0" tIns="0" rIns="0" bIns="0" rtlCol="0" anchor="ctr" anchorCtr="0">
            <a:spAutoFit/>
          </a:bodyPr>
          <a:lstStyle/>
          <a:p>
            <a:pPr algn="ctr"/>
            <a:r>
              <a:rPr lang="en-US" sz="1000" spc="-8" dirty="0">
                <a:solidFill>
                  <a:schemeClr val="lt2"/>
                </a:solidFill>
                <a:latin typeface="Calibri" panose="020F0502020204030204" pitchFamily="34" charset="0"/>
              </a:rPr>
              <a:t>100%</a:t>
            </a:r>
          </a:p>
        </p:txBody>
      </p:sp>
      <p:sp>
        <p:nvSpPr>
          <p:cNvPr id="91" name="OTLSHAPE_T_cb18d8331ba943bda66fa69a5cdd3d6e_StartDate" hidden="1"/>
          <p:cNvSpPr txBox="1"/>
          <p:nvPr>
            <p:custDataLst>
              <p:tags r:id="rId102"/>
            </p:custDataLst>
          </p:nvPr>
        </p:nvSpPr>
        <p:spPr>
          <a:xfrm>
            <a:off x="3277247" y="4357110"/>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92" name="OTLSHAPE_T_cb18d8331ba943bda66fa69a5cdd3d6e_EndDate" hidden="1"/>
          <p:cNvSpPr txBox="1"/>
          <p:nvPr>
            <p:custDataLst>
              <p:tags r:id="rId103"/>
            </p:custDataLst>
          </p:nvPr>
        </p:nvSpPr>
        <p:spPr>
          <a:xfrm>
            <a:off x="7857022" y="4357110"/>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93" name="OTLSHAPE_T_cb18d8331ba943bda66fa69a5cdd3d6e_JoinedDate"/>
          <p:cNvSpPr txBox="1"/>
          <p:nvPr>
            <p:custDataLst>
              <p:tags r:id="rId104"/>
            </p:custDataLst>
          </p:nvPr>
        </p:nvSpPr>
        <p:spPr>
          <a:xfrm>
            <a:off x="3708505" y="4351064"/>
            <a:ext cx="6477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12/21 - 1/22</a:t>
            </a:r>
          </a:p>
        </p:txBody>
      </p:sp>
      <p:sp>
        <p:nvSpPr>
          <p:cNvPr id="94" name="OTLSHAPE_T_cb18d8331ba943bda66fa69a5cdd3d6e_Title"/>
          <p:cNvSpPr txBox="1"/>
          <p:nvPr>
            <p:custDataLst>
              <p:tags r:id="rId105"/>
            </p:custDataLst>
          </p:nvPr>
        </p:nvSpPr>
        <p:spPr>
          <a:xfrm>
            <a:off x="127000" y="4343317"/>
            <a:ext cx="1143000" cy="170519"/>
          </a:xfrm>
          <a:prstGeom prst="rect">
            <a:avLst/>
          </a:prstGeom>
          <a:noFill/>
        </p:spPr>
        <p:txBody>
          <a:bodyPr vert="horz" wrap="square" lIns="0" tIns="0" rIns="0" bIns="0" rtlCol="0" anchor="ctr" anchorCtr="0">
            <a:spAutoFit/>
          </a:bodyPr>
          <a:lstStyle/>
          <a:p>
            <a:r>
              <a:rPr lang="en-US" sz="1100" spc="-6" dirty="0">
                <a:solidFill>
                  <a:schemeClr val="dk1"/>
                </a:solidFill>
                <a:latin typeface="Calibri" panose="020F0502020204030204" pitchFamily="34" charset="0"/>
              </a:rPr>
              <a:t>API Migration – CG1</a:t>
            </a:r>
          </a:p>
        </p:txBody>
      </p:sp>
      <p:sp>
        <p:nvSpPr>
          <p:cNvPr id="97" name="OTLSHAPE_T_9932841988c94d25a9d3f58d3a171922_Duration" hidden="1"/>
          <p:cNvSpPr txBox="1"/>
          <p:nvPr>
            <p:custDataLst>
              <p:tags r:id="rId106"/>
            </p:custDataLst>
          </p:nvPr>
        </p:nvSpPr>
        <p:spPr>
          <a:xfrm>
            <a:off x="5324553" y="3512272"/>
            <a:ext cx="457200" cy="155025"/>
          </a:xfrm>
          <a:prstGeom prst="rect">
            <a:avLst/>
          </a:prstGeom>
          <a:noFill/>
        </p:spPr>
        <p:txBody>
          <a:bodyPr vert="horz" wrap="square" lIns="0" tIns="0" rIns="0" bIns="0" rtlCol="0" anchor="ctr" anchorCtr="0">
            <a:spAutoFit/>
          </a:bodyPr>
          <a:lstStyle/>
          <a:p>
            <a:r>
              <a:rPr lang="en-US" sz="1000" spc="-8">
                <a:solidFill>
                  <a:srgbClr val="ED7D31"/>
                </a:solidFill>
                <a:latin typeface="Calibri" panose="020F0502020204030204" pitchFamily="34" charset="0"/>
              </a:rPr>
              <a:t>310 days</a:t>
            </a:r>
          </a:p>
        </p:txBody>
      </p:sp>
      <p:sp>
        <p:nvSpPr>
          <p:cNvPr id="98" name="OTLSHAPE_T_9932841988c94d25a9d3f58d3a171922_TextPercentage"/>
          <p:cNvSpPr txBox="1"/>
          <p:nvPr>
            <p:custDataLst>
              <p:tags r:id="rId107"/>
            </p:custDataLst>
          </p:nvPr>
        </p:nvSpPr>
        <p:spPr>
          <a:xfrm>
            <a:off x="5128191" y="5951264"/>
            <a:ext cx="228600" cy="155025"/>
          </a:xfrm>
          <a:prstGeom prst="rect">
            <a:avLst/>
          </a:prstGeom>
          <a:noFill/>
        </p:spPr>
        <p:txBody>
          <a:bodyPr vert="horz" wrap="square" lIns="0" tIns="0" rIns="0" bIns="0" rtlCol="0" anchor="ctr" anchorCtr="0">
            <a:spAutoFit/>
          </a:bodyPr>
          <a:lstStyle/>
          <a:p>
            <a:pPr algn="ctr"/>
            <a:r>
              <a:rPr lang="en-US" sz="1000" spc="-10">
                <a:solidFill>
                  <a:schemeClr val="lt2"/>
                </a:solidFill>
                <a:latin typeface="Calibri" panose="020F0502020204030204" pitchFamily="34" charset="0"/>
              </a:rPr>
              <a:t>50%</a:t>
            </a:r>
          </a:p>
        </p:txBody>
      </p:sp>
      <p:sp>
        <p:nvSpPr>
          <p:cNvPr id="99" name="OTLSHAPE_T_9932841988c94d25a9d3f58d3a171922_StartDate" hidden="1"/>
          <p:cNvSpPr txBox="1"/>
          <p:nvPr>
            <p:custDataLst>
              <p:tags r:id="rId108"/>
            </p:custDataLst>
          </p:nvPr>
        </p:nvSpPr>
        <p:spPr>
          <a:xfrm>
            <a:off x="2266911" y="4639134"/>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100" name="OTLSHAPE_T_9932841988c94d25a9d3f58d3a171922_EndDate" hidden="1"/>
          <p:cNvSpPr txBox="1"/>
          <p:nvPr>
            <p:custDataLst>
              <p:tags r:id="rId109"/>
            </p:custDataLst>
          </p:nvPr>
        </p:nvSpPr>
        <p:spPr>
          <a:xfrm>
            <a:off x="8300048" y="4639134"/>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101" name="OTLSHAPE_T_9932841988c94d25a9d3f58d3a171922_JoinedDate"/>
          <p:cNvSpPr txBox="1"/>
          <p:nvPr>
            <p:custDataLst>
              <p:tags r:id="rId110"/>
            </p:custDataLst>
          </p:nvPr>
        </p:nvSpPr>
        <p:spPr>
          <a:xfrm>
            <a:off x="8307515" y="5951264"/>
            <a:ext cx="7112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10/21 - 12/22</a:t>
            </a:r>
          </a:p>
        </p:txBody>
      </p:sp>
      <p:sp>
        <p:nvSpPr>
          <p:cNvPr id="102" name="OTLSHAPE_T_9932841988c94d25a9d3f58d3a171922_Title"/>
          <p:cNvSpPr txBox="1"/>
          <p:nvPr>
            <p:custDataLst>
              <p:tags r:id="rId111"/>
            </p:custDataLst>
          </p:nvPr>
        </p:nvSpPr>
        <p:spPr>
          <a:xfrm>
            <a:off x="127000" y="5943517"/>
            <a:ext cx="1739900" cy="170519"/>
          </a:xfrm>
          <a:prstGeom prst="rect">
            <a:avLst/>
          </a:prstGeom>
          <a:noFill/>
        </p:spPr>
        <p:txBody>
          <a:bodyPr vert="horz" wrap="square" lIns="0" tIns="0" rIns="0" bIns="0" rtlCol="0" anchor="ctr" anchorCtr="0">
            <a:spAutoFit/>
          </a:bodyPr>
          <a:lstStyle/>
          <a:p>
            <a:r>
              <a:rPr lang="en-US" sz="1100" spc="-8">
                <a:solidFill>
                  <a:schemeClr val="dk1"/>
                </a:solidFill>
                <a:latin typeface="Calibri" panose="020F0502020204030204" pitchFamily="34" charset="0"/>
              </a:rPr>
              <a:t>CG API Transition Project Team</a:t>
            </a:r>
          </a:p>
        </p:txBody>
      </p:sp>
      <p:sp>
        <p:nvSpPr>
          <p:cNvPr id="12" name="OTLSHAPE_T_efaaa9e8cdd145208d51a217d4de1865_Duration" hidden="1"/>
          <p:cNvSpPr txBox="1"/>
          <p:nvPr>
            <p:custDataLst>
              <p:tags r:id="rId112"/>
            </p:custDataLst>
          </p:nvPr>
        </p:nvSpPr>
        <p:spPr>
          <a:xfrm>
            <a:off x="12700" y="-304860"/>
            <a:ext cx="393700" cy="153888"/>
          </a:xfrm>
          <a:prstGeom prst="rect">
            <a:avLst/>
          </a:prstGeom>
          <a:noFill/>
        </p:spPr>
        <p:txBody>
          <a:bodyPr vert="horz" wrap="square" lIns="0" tIns="0" rIns="0" bIns="0" rtlCol="0" anchor="ctr" anchorCtr="0">
            <a:spAutoFit/>
          </a:bodyPr>
          <a:lstStyle/>
          <a:p>
            <a:r>
              <a:rPr lang="en-US" sz="1000">
                <a:solidFill>
                  <a:srgbClr val="ED7D31"/>
                </a:solidFill>
                <a:latin typeface="Calibri" panose="020F0502020204030204" pitchFamily="34" charset="0"/>
              </a:rPr>
              <a:t>43 days</a:t>
            </a:r>
          </a:p>
        </p:txBody>
      </p:sp>
      <p:sp>
        <p:nvSpPr>
          <p:cNvPr id="13" name="OTLSHAPE_T_efaaa9e8cdd145208d51a217d4de1865_StartDate" hidden="1"/>
          <p:cNvSpPr txBox="1"/>
          <p:nvPr>
            <p:custDataLst>
              <p:tags r:id="rId113"/>
            </p:custDataLst>
          </p:nvPr>
        </p:nvSpPr>
        <p:spPr>
          <a:xfrm>
            <a:off x="12700" y="-2689"/>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14" name="OTLSHAPE_T_efaaa9e8cdd145208d51a217d4de1865_EndDate" hidden="1"/>
          <p:cNvSpPr txBox="1"/>
          <p:nvPr>
            <p:custDataLst>
              <p:tags r:id="rId114"/>
            </p:custDataLst>
          </p:nvPr>
        </p:nvSpPr>
        <p:spPr>
          <a:xfrm>
            <a:off x="12700" y="-2689"/>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15" name="OTLSHAPE_T_efaaa9e8cdd145208d51a217d4de1865_JoinedDate"/>
          <p:cNvSpPr txBox="1"/>
          <p:nvPr>
            <p:custDataLst>
              <p:tags r:id="rId115"/>
            </p:custDataLst>
          </p:nvPr>
        </p:nvSpPr>
        <p:spPr>
          <a:xfrm>
            <a:off x="1752915" y="3284264"/>
            <a:ext cx="5842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7/21 - 8/21</a:t>
            </a:r>
          </a:p>
        </p:txBody>
      </p:sp>
      <p:sp>
        <p:nvSpPr>
          <p:cNvPr id="16" name="OTLSHAPE_T_efaaa9e8cdd145208d51a217d4de1865_TextPercentage"/>
          <p:cNvSpPr txBox="1"/>
          <p:nvPr>
            <p:custDataLst>
              <p:tags r:id="rId116"/>
            </p:custDataLst>
          </p:nvPr>
        </p:nvSpPr>
        <p:spPr>
          <a:xfrm>
            <a:off x="1418143" y="3284264"/>
            <a:ext cx="292100" cy="155025"/>
          </a:xfrm>
          <a:prstGeom prst="rect">
            <a:avLst/>
          </a:prstGeom>
          <a:noFill/>
        </p:spPr>
        <p:txBody>
          <a:bodyPr vert="horz" wrap="square" lIns="0" tIns="0" rIns="0" bIns="0" rtlCol="0" anchor="ctr" anchorCtr="0">
            <a:spAutoFit/>
          </a:bodyPr>
          <a:lstStyle/>
          <a:p>
            <a:pPr algn="ctr"/>
            <a:r>
              <a:rPr lang="en-US" sz="1000" spc="-8">
                <a:solidFill>
                  <a:schemeClr val="lt2"/>
                </a:solidFill>
                <a:latin typeface="Calibri" panose="020F0502020204030204" pitchFamily="34" charset="0"/>
              </a:rPr>
              <a:t>100%</a:t>
            </a:r>
          </a:p>
        </p:txBody>
      </p:sp>
      <p:sp>
        <p:nvSpPr>
          <p:cNvPr id="17" name="OTLSHAPE_T_efaaa9e8cdd145208d51a217d4de1865_Title"/>
          <p:cNvSpPr txBox="1"/>
          <p:nvPr>
            <p:custDataLst>
              <p:tags r:id="rId117"/>
            </p:custDataLst>
          </p:nvPr>
        </p:nvSpPr>
        <p:spPr>
          <a:xfrm>
            <a:off x="127000" y="3276517"/>
            <a:ext cx="609600" cy="170519"/>
          </a:xfrm>
          <a:prstGeom prst="rect">
            <a:avLst/>
          </a:prstGeom>
          <a:noFill/>
        </p:spPr>
        <p:txBody>
          <a:bodyPr vert="horz" wrap="square" lIns="0" tIns="0" rIns="0" bIns="0" rtlCol="0" anchor="ctr" anchorCtr="0">
            <a:spAutoFit/>
          </a:bodyPr>
          <a:lstStyle/>
          <a:p>
            <a:r>
              <a:rPr lang="en-US" sz="1100" spc="-4" dirty="0">
                <a:solidFill>
                  <a:schemeClr val="dk1"/>
                </a:solidFill>
                <a:latin typeface="Calibri" panose="020F0502020204030204" pitchFamily="34" charset="0"/>
              </a:rPr>
              <a:t>API Design</a:t>
            </a:r>
          </a:p>
        </p:txBody>
      </p:sp>
      <p:sp>
        <p:nvSpPr>
          <p:cNvPr id="21" name="OTLSHAPE_T_5fceb239f23142c39f87e1f69afabc44_Duration" hidden="1"/>
          <p:cNvSpPr txBox="1"/>
          <p:nvPr>
            <p:custDataLst>
              <p:tags r:id="rId118"/>
            </p:custDataLst>
          </p:nvPr>
        </p:nvSpPr>
        <p:spPr>
          <a:xfrm>
            <a:off x="12700" y="-304860"/>
            <a:ext cx="393700" cy="153888"/>
          </a:xfrm>
          <a:prstGeom prst="rect">
            <a:avLst/>
          </a:prstGeom>
          <a:noFill/>
        </p:spPr>
        <p:txBody>
          <a:bodyPr vert="horz" wrap="square" lIns="0" tIns="0" rIns="0" bIns="0" rtlCol="0" anchor="ctr" anchorCtr="0">
            <a:spAutoFit/>
          </a:bodyPr>
          <a:lstStyle/>
          <a:p>
            <a:r>
              <a:rPr lang="en-US" sz="1000">
                <a:solidFill>
                  <a:srgbClr val="ED7D31"/>
                </a:solidFill>
                <a:latin typeface="Calibri" panose="020F0502020204030204" pitchFamily="34" charset="0"/>
              </a:rPr>
              <a:t>20 days</a:t>
            </a:r>
          </a:p>
        </p:txBody>
      </p:sp>
      <p:sp>
        <p:nvSpPr>
          <p:cNvPr id="24" name="OTLSHAPE_T_5fceb239f23142c39f87e1f69afabc44_StartDate" hidden="1"/>
          <p:cNvSpPr txBox="1"/>
          <p:nvPr>
            <p:custDataLst>
              <p:tags r:id="rId119"/>
            </p:custDataLst>
          </p:nvPr>
        </p:nvSpPr>
        <p:spPr>
          <a:xfrm>
            <a:off x="12700" y="-2689"/>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27" name="OTLSHAPE_T_5fceb239f23142c39f87e1f69afabc44_EndDate" hidden="1"/>
          <p:cNvSpPr txBox="1"/>
          <p:nvPr>
            <p:custDataLst>
              <p:tags r:id="rId120"/>
            </p:custDataLst>
          </p:nvPr>
        </p:nvSpPr>
        <p:spPr>
          <a:xfrm>
            <a:off x="12700" y="-2689"/>
            <a:ext cx="0" cy="153888"/>
          </a:xfrm>
          <a:prstGeom prst="rect">
            <a:avLst/>
          </a:prstGeom>
          <a:noFill/>
        </p:spPr>
        <p:txBody>
          <a:bodyPr vert="horz" wrap="square" lIns="0" tIns="0" rIns="0" bIns="0" rtlCol="0" anchor="ctr" anchorCtr="0">
            <a:spAutoFit/>
          </a:bodyPr>
          <a:lstStyle/>
          <a:p>
            <a:endParaRPr lang="en-US" sz="1000">
              <a:solidFill>
                <a:srgbClr val="44546A"/>
              </a:solidFill>
              <a:latin typeface="Calibri" panose="020F0502020204030204" pitchFamily="34" charset="0"/>
            </a:endParaRPr>
          </a:p>
        </p:txBody>
      </p:sp>
      <p:sp>
        <p:nvSpPr>
          <p:cNvPr id="30" name="OTLSHAPE_T_5fceb239f23142c39f87e1f69afabc44_JoinedDate"/>
          <p:cNvSpPr txBox="1"/>
          <p:nvPr>
            <p:custDataLst>
              <p:tags r:id="rId121"/>
            </p:custDataLst>
          </p:nvPr>
        </p:nvSpPr>
        <p:spPr>
          <a:xfrm>
            <a:off x="4086137" y="4617764"/>
            <a:ext cx="5842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1/22 - 2/22</a:t>
            </a:r>
          </a:p>
        </p:txBody>
      </p:sp>
      <p:sp>
        <p:nvSpPr>
          <p:cNvPr id="31" name="OTLSHAPE_T_5fceb239f23142c39f87e1f69afabc44_TextPercentage"/>
          <p:cNvSpPr txBox="1"/>
          <p:nvPr>
            <p:custDataLst>
              <p:tags r:id="rId122"/>
            </p:custDataLst>
          </p:nvPr>
        </p:nvSpPr>
        <p:spPr>
          <a:xfrm>
            <a:off x="3751365" y="4617764"/>
            <a:ext cx="292100" cy="155025"/>
          </a:xfrm>
          <a:prstGeom prst="rect">
            <a:avLst/>
          </a:prstGeom>
          <a:noFill/>
        </p:spPr>
        <p:txBody>
          <a:bodyPr vert="horz" wrap="square" lIns="0" tIns="0" rIns="0" bIns="0" rtlCol="0" anchor="ctr" anchorCtr="0">
            <a:spAutoFit/>
          </a:bodyPr>
          <a:lstStyle/>
          <a:p>
            <a:pPr algn="ctr"/>
            <a:r>
              <a:rPr lang="en-US" sz="1000" spc="-8">
                <a:solidFill>
                  <a:schemeClr val="lt2"/>
                </a:solidFill>
                <a:latin typeface="Calibri" panose="020F0502020204030204" pitchFamily="34" charset="0"/>
              </a:rPr>
              <a:t>100%</a:t>
            </a:r>
            <a:endParaRPr lang="en-US" sz="1000" spc="-8" dirty="0">
              <a:solidFill>
                <a:schemeClr val="lt2"/>
              </a:solidFill>
              <a:latin typeface="Calibri" panose="020F0502020204030204" pitchFamily="34" charset="0"/>
            </a:endParaRPr>
          </a:p>
        </p:txBody>
      </p:sp>
      <p:sp>
        <p:nvSpPr>
          <p:cNvPr id="224" name="OTLSHAPE_T_5fceb239f23142c39f87e1f69afabc44_Title"/>
          <p:cNvSpPr txBox="1"/>
          <p:nvPr>
            <p:custDataLst>
              <p:tags r:id="rId123"/>
            </p:custDataLst>
          </p:nvPr>
        </p:nvSpPr>
        <p:spPr>
          <a:xfrm>
            <a:off x="127000" y="4610017"/>
            <a:ext cx="1143000" cy="170519"/>
          </a:xfrm>
          <a:prstGeom prst="rect">
            <a:avLst/>
          </a:prstGeom>
          <a:noFill/>
        </p:spPr>
        <p:txBody>
          <a:bodyPr vert="horz" wrap="square" lIns="0" tIns="0" rIns="0" bIns="0" rtlCol="0" anchor="ctr" anchorCtr="0">
            <a:spAutoFit/>
          </a:bodyPr>
          <a:lstStyle/>
          <a:p>
            <a:r>
              <a:rPr lang="en-US" sz="1100" spc="-6" dirty="0">
                <a:solidFill>
                  <a:schemeClr val="dk1"/>
                </a:solidFill>
                <a:latin typeface="Calibri" panose="020F0502020204030204" pitchFamily="34" charset="0"/>
              </a:rPr>
              <a:t>API Migration – CG2</a:t>
            </a:r>
          </a:p>
        </p:txBody>
      </p:sp>
      <p:sp>
        <p:nvSpPr>
          <p:cNvPr id="502" name="OTLSHAPE_M_fdb1978303514362af1fcd1eefd7874f_Shape"/>
          <p:cNvSpPr/>
          <p:nvPr>
            <p:custDataLst>
              <p:tags r:id="rId124"/>
            </p:custDataLst>
          </p:nvPr>
        </p:nvSpPr>
        <p:spPr>
          <a:xfrm flipV="1">
            <a:off x="4023874" y="1729740"/>
            <a:ext cx="228600" cy="254000"/>
          </a:xfrm>
          <a:prstGeom prst="triangle">
            <a:avLst/>
          </a:prstGeom>
          <a:solidFill>
            <a:srgbClr val="70AD47"/>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3" name="OTLSHAPE_M_28e47c11f6e54e94b1202c51aca6503c_Shape"/>
          <p:cNvSpPr/>
          <p:nvPr>
            <p:custDataLst>
              <p:tags r:id="rId125"/>
            </p:custDataLst>
          </p:nvPr>
        </p:nvSpPr>
        <p:spPr>
          <a:xfrm>
            <a:off x="5251175" y="2237740"/>
            <a:ext cx="228600" cy="254000"/>
          </a:xfrm>
          <a:prstGeom prst="triangle">
            <a:avLst/>
          </a:prstGeom>
          <a:solidFill>
            <a:srgbClr val="70AD47"/>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4" name="OTLSHAPE_M_51091c7241db45e0a475010c1c83b2a5_Shape"/>
          <p:cNvSpPr/>
          <p:nvPr>
            <p:custDataLst>
              <p:tags r:id="rId126"/>
            </p:custDataLst>
          </p:nvPr>
        </p:nvSpPr>
        <p:spPr>
          <a:xfrm flipV="1">
            <a:off x="7759726" y="1729740"/>
            <a:ext cx="228600" cy="254000"/>
          </a:xfrm>
          <a:prstGeom prst="triangle">
            <a:avLst/>
          </a:prstGeom>
          <a:solidFill>
            <a:srgbClr val="70AD47"/>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TLSHAPE_M_fdb1978303514362af1fcd1eefd7874f_Title"/>
          <p:cNvSpPr txBox="1"/>
          <p:nvPr>
            <p:custDataLst>
              <p:tags r:id="rId127"/>
            </p:custDataLst>
          </p:nvPr>
        </p:nvSpPr>
        <p:spPr>
          <a:xfrm>
            <a:off x="3007577" y="1350562"/>
            <a:ext cx="2273300" cy="186055"/>
          </a:xfrm>
          <a:prstGeom prst="rect">
            <a:avLst/>
          </a:prstGeom>
          <a:noFill/>
        </p:spPr>
        <p:txBody>
          <a:bodyPr vert="horz" wrap="square" lIns="0" tIns="0" rIns="0" bIns="0" rtlCol="0" anchor="ctr" anchorCtr="0">
            <a:spAutoFit/>
          </a:bodyPr>
          <a:lstStyle/>
          <a:p>
            <a:pPr algn="ctr"/>
            <a:r>
              <a:rPr lang="en-US" sz="1200" b="1" spc="-6" dirty="0">
                <a:solidFill>
                  <a:schemeClr val="dk1"/>
                </a:solidFill>
                <a:latin typeface="Calibri" panose="020F0502020204030204" pitchFamily="34" charset="0"/>
              </a:rPr>
              <a:t>Publish Initial API IG &amp; Specification</a:t>
            </a:r>
          </a:p>
        </p:txBody>
      </p:sp>
      <p:sp>
        <p:nvSpPr>
          <p:cNvPr id="23" name="OTLSHAPE_M_fdb1978303514362af1fcd1eefd7874f_Date"/>
          <p:cNvSpPr txBox="1"/>
          <p:nvPr>
            <p:custDataLst>
              <p:tags r:id="rId128"/>
            </p:custDataLst>
          </p:nvPr>
        </p:nvSpPr>
        <p:spPr>
          <a:xfrm>
            <a:off x="3901848" y="1549317"/>
            <a:ext cx="482600" cy="155025"/>
          </a:xfrm>
          <a:prstGeom prst="rect">
            <a:avLst/>
          </a:prstGeom>
          <a:noFill/>
        </p:spPr>
        <p:txBody>
          <a:bodyPr vert="horz" wrap="square" lIns="0" tIns="0" rIns="0" bIns="0" rtlCol="0" anchor="ctr" anchorCtr="0">
            <a:spAutoFit/>
          </a:bodyPr>
          <a:lstStyle/>
          <a:p>
            <a:r>
              <a:rPr lang="en-US" sz="1000" spc="-8" dirty="0">
                <a:solidFill>
                  <a:srgbClr val="44546A"/>
                </a:solidFill>
                <a:latin typeface="Calibri" panose="020F0502020204030204" pitchFamily="34" charset="0"/>
              </a:rPr>
              <a:t>Feb 2022</a:t>
            </a:r>
          </a:p>
        </p:txBody>
      </p:sp>
      <p:sp>
        <p:nvSpPr>
          <p:cNvPr id="25" name="OTLSHAPE_M_28e47c11f6e54e94b1202c51aca6503c_Title"/>
          <p:cNvSpPr txBox="1"/>
          <p:nvPr>
            <p:custDataLst>
              <p:tags r:id="rId129"/>
            </p:custDataLst>
          </p:nvPr>
        </p:nvSpPr>
        <p:spPr>
          <a:xfrm>
            <a:off x="4895110" y="2684865"/>
            <a:ext cx="952500" cy="372110"/>
          </a:xfrm>
          <a:prstGeom prst="rect">
            <a:avLst/>
          </a:prstGeom>
          <a:noFill/>
        </p:spPr>
        <p:txBody>
          <a:bodyPr vert="horz" wrap="square" lIns="0" tIns="0" rIns="0" bIns="0" rtlCol="0" anchor="ctr" anchorCtr="0">
            <a:spAutoFit/>
          </a:bodyPr>
          <a:lstStyle/>
          <a:p>
            <a:pPr algn="ctr"/>
            <a:r>
              <a:rPr lang="en-US" sz="1200" b="1" dirty="0">
                <a:solidFill>
                  <a:schemeClr val="dk1"/>
                </a:solidFill>
                <a:latin typeface="Calibri" panose="020F0502020204030204" pitchFamily="34" charset="0"/>
              </a:rPr>
              <a:t>Publish OAuth Specification</a:t>
            </a:r>
          </a:p>
        </p:txBody>
      </p:sp>
      <p:sp>
        <p:nvSpPr>
          <p:cNvPr id="26" name="OTLSHAPE_M_28e47c11f6e54e94b1202c51aca6503c_Date"/>
          <p:cNvSpPr txBox="1"/>
          <p:nvPr>
            <p:custDataLst>
              <p:tags r:id="rId130"/>
            </p:custDataLst>
          </p:nvPr>
        </p:nvSpPr>
        <p:spPr>
          <a:xfrm>
            <a:off x="5110078" y="2517142"/>
            <a:ext cx="5207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May 2022</a:t>
            </a:r>
          </a:p>
        </p:txBody>
      </p:sp>
      <p:sp>
        <p:nvSpPr>
          <p:cNvPr id="28" name="OTLSHAPE_M_51091c7241db45e0a475010c1c83b2a5_Title"/>
          <p:cNvSpPr txBox="1"/>
          <p:nvPr>
            <p:custDataLst>
              <p:tags r:id="rId131"/>
            </p:custDataLst>
          </p:nvPr>
        </p:nvSpPr>
        <p:spPr>
          <a:xfrm>
            <a:off x="7393373" y="1350562"/>
            <a:ext cx="965200" cy="186055"/>
          </a:xfrm>
          <a:prstGeom prst="rect">
            <a:avLst/>
          </a:prstGeom>
          <a:noFill/>
        </p:spPr>
        <p:txBody>
          <a:bodyPr vert="horz" wrap="square" lIns="0" tIns="0" rIns="0" bIns="0" rtlCol="0" anchor="ctr" anchorCtr="0">
            <a:noAutofit/>
          </a:bodyPr>
          <a:lstStyle/>
          <a:p>
            <a:pPr algn="ctr"/>
            <a:r>
              <a:rPr lang="en-US" sz="1200" b="1" spc="-8" dirty="0">
                <a:solidFill>
                  <a:schemeClr val="dk1"/>
                </a:solidFill>
                <a:latin typeface="Calibri" panose="020F0502020204030204" pitchFamily="34" charset="0"/>
              </a:rPr>
              <a:t>Publish FHIR IG</a:t>
            </a:r>
          </a:p>
        </p:txBody>
      </p:sp>
      <p:sp>
        <p:nvSpPr>
          <p:cNvPr id="29" name="OTLSHAPE_M_51091c7241db45e0a475010c1c83b2a5_Date"/>
          <p:cNvSpPr txBox="1"/>
          <p:nvPr>
            <p:custDataLst>
              <p:tags r:id="rId132"/>
            </p:custDataLst>
          </p:nvPr>
        </p:nvSpPr>
        <p:spPr>
          <a:xfrm>
            <a:off x="7633360" y="1549317"/>
            <a:ext cx="482600" cy="155025"/>
          </a:xfrm>
          <a:prstGeom prst="rect">
            <a:avLst/>
          </a:prstGeom>
          <a:noFill/>
        </p:spPr>
        <p:txBody>
          <a:bodyPr vert="horz" wrap="square" lIns="0" tIns="0" rIns="0" bIns="0" rtlCol="0" anchor="ctr" anchorCtr="0">
            <a:spAutoFit/>
          </a:bodyPr>
          <a:lstStyle/>
          <a:p>
            <a:r>
              <a:rPr lang="en-US" sz="1000" spc="-6">
                <a:solidFill>
                  <a:srgbClr val="44546A"/>
                </a:solidFill>
                <a:latin typeface="Calibri" panose="020F0502020204030204" pitchFamily="34" charset="0"/>
              </a:rPr>
              <a:t>Dec 2022</a:t>
            </a:r>
            <a:endParaRPr lang="en-US" sz="1000" spc="-6" dirty="0">
              <a:solidFill>
                <a:srgbClr val="44546A"/>
              </a:solidFill>
              <a:latin typeface="Calibri" panose="020F0502020204030204" pitchFamily="34" charset="0"/>
            </a:endParaRPr>
          </a:p>
        </p:txBody>
      </p:sp>
      <p:sp>
        <p:nvSpPr>
          <p:cNvPr id="526" name="Title 3"/>
          <p:cNvSpPr txBox="1">
            <a:spLocks/>
          </p:cNvSpPr>
          <p:nvPr/>
        </p:nvSpPr>
        <p:spPr>
          <a:xfrm>
            <a:off x="1220542" y="205040"/>
            <a:ext cx="5181600" cy="565150"/>
          </a:xfrm>
          <a:prstGeom prst="rect">
            <a:avLst/>
          </a:prstGeom>
        </p:spPr>
        <p:txBody>
          <a:bodyPr/>
          <a:lst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a:lstStyle>
          <a:p>
            <a:r>
              <a:rPr lang="en-US" sz="2400" dirty="0"/>
              <a:t>CCG API &amp; FHIR Development Timeline</a:t>
            </a:r>
          </a:p>
        </p:txBody>
      </p:sp>
    </p:spTree>
    <p:custDataLst>
      <p:tags r:id="rId1"/>
    </p:custDataLst>
    <p:extLst>
      <p:ext uri="{BB962C8B-B14F-4D97-AF65-F5344CB8AC3E}">
        <p14:creationId xmlns:p14="http://schemas.microsoft.com/office/powerpoint/2010/main" val="42075777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5742" y="1844878"/>
            <a:ext cx="8229600" cy="4525963"/>
          </a:xfrm>
        </p:spPr>
        <p:txBody>
          <a:bodyPr/>
          <a:lstStyle/>
          <a:p>
            <a:r>
              <a:rPr lang="en-US" b="0" dirty="0"/>
              <a:t>Provider organizations shared different perspectives regarding their readiness and approach in considering APIs</a:t>
            </a:r>
          </a:p>
          <a:p>
            <a:r>
              <a:rPr lang="en-US" b="0" dirty="0"/>
              <a:t>Some groups indicated they are ready to decommission their LAND/Connect devices and move toward newer technology for reporting public health data.</a:t>
            </a:r>
          </a:p>
          <a:p>
            <a:r>
              <a:rPr lang="en-US" b="0" dirty="0"/>
              <a:t>Others indicated less willingness, and are of the “if it isn’t broke don’t fix it…” mindset</a:t>
            </a:r>
          </a:p>
          <a:p>
            <a:r>
              <a:rPr lang="en-US" b="0" dirty="0"/>
              <a:t>Some differences stem from the organization’s resource availability. Those provider organizations with appropriate resources and bandwidth are more willing to invest the time and money to change the current workflow</a:t>
            </a:r>
          </a:p>
          <a:p>
            <a:r>
              <a:rPr lang="en-US" b="0" dirty="0"/>
              <a:t>Epic customers in particular have API implementation experience through Epic’s App Orchard and all have technical support resources through their EHR contracts. </a:t>
            </a:r>
          </a:p>
          <a:p>
            <a:r>
              <a:rPr lang="en-US" b="0" dirty="0"/>
              <a:t>There was overall consensus that a public health client application made available through the Epic App Orchard would be a preferred approach, simplify onboarding and speed-up adoption</a:t>
            </a:r>
          </a:p>
          <a:p>
            <a:endParaRPr lang="en-US" b="0" dirty="0"/>
          </a:p>
          <a:p>
            <a:pPr marL="0" indent="0">
              <a:buNone/>
            </a:pPr>
            <a:r>
              <a:rPr lang="en-US" sz="1400" b="0" dirty="0"/>
              <a:t>* Boston Medical Center, Cambridge Health Alliance, Cape Cod Healthcare, Mass General Brigham, and Tufts Medicine</a:t>
            </a:r>
          </a:p>
        </p:txBody>
      </p:sp>
      <p:sp>
        <p:nvSpPr>
          <p:cNvPr id="3" name="Title 2"/>
          <p:cNvSpPr>
            <a:spLocks noGrp="1"/>
          </p:cNvSpPr>
          <p:nvPr>
            <p:ph type="title"/>
          </p:nvPr>
        </p:nvSpPr>
        <p:spPr/>
        <p:txBody>
          <a:bodyPr/>
          <a:lstStyle/>
          <a:p>
            <a:r>
              <a:rPr lang="en-US" dirty="0"/>
              <a:t>Provider Feedback</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28</a:t>
            </a:fld>
            <a:endParaRPr lang="en-US" dirty="0"/>
          </a:p>
        </p:txBody>
      </p:sp>
      <p:sp>
        <p:nvSpPr>
          <p:cNvPr id="5" name="TextBox 4">
            <a:extLst>
              <a:ext uri="{FF2B5EF4-FFF2-40B4-BE49-F238E27FC236}">
                <a16:creationId xmlns:a16="http://schemas.microsoft.com/office/drawing/2014/main" id="{5AF06F5F-034F-E832-4F35-4CC5A5C60D1C}"/>
              </a:ext>
            </a:extLst>
          </p:cNvPr>
          <p:cNvSpPr txBox="1"/>
          <p:nvPr/>
        </p:nvSpPr>
        <p:spPr>
          <a:xfrm>
            <a:off x="331304" y="990602"/>
            <a:ext cx="8229600" cy="685059"/>
          </a:xfrm>
          <a:prstGeom prst="rect">
            <a:avLst/>
          </a:prstGeom>
          <a:solidFill>
            <a:schemeClr val="accent1">
              <a:lumMod val="50000"/>
            </a:schemeClr>
          </a:solidFill>
        </p:spPr>
        <p:txBody>
          <a:bodyPr wrap="square">
            <a:spAutoFit/>
          </a:bodyPr>
          <a:lstStyle/>
          <a:p>
            <a:pPr>
              <a:lnSpc>
                <a:spcPct val="107000"/>
              </a:lnSpc>
            </a:pPr>
            <a:r>
              <a:rPr lang="en-US" dirty="0">
                <a:solidFill>
                  <a:schemeClr val="bg1"/>
                </a:solidFill>
              </a:rPr>
              <a:t>The HIway team has had conversations with five large hospital systems* and leading EHR vendors regarding the transition to APIs for Syndromic Surveillance reporting</a:t>
            </a:r>
            <a:endParaRPr lang="en-US"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12444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0722" y="2314575"/>
            <a:ext cx="8229600" cy="3933825"/>
          </a:xfrm>
        </p:spPr>
        <p:txBody>
          <a:bodyPr/>
          <a:lstStyle/>
          <a:p>
            <a:r>
              <a:rPr lang="en-US" b="0" dirty="0"/>
              <a:t>Based on this feedback, the Mass HIway is considering the value and need to develop a </a:t>
            </a:r>
            <a:r>
              <a:rPr lang="en-US" b="0" i="1" dirty="0"/>
              <a:t>middleware solution</a:t>
            </a:r>
            <a:r>
              <a:rPr lang="en-US" b="0" dirty="0"/>
              <a:t> to provide integration between the CG APIs and the EHR client applications</a:t>
            </a:r>
          </a:p>
          <a:p>
            <a:pPr marL="0" indent="0">
              <a:buNone/>
            </a:pPr>
            <a:endParaRPr lang="en-US" b="0" dirty="0"/>
          </a:p>
          <a:p>
            <a:r>
              <a:rPr lang="en-US" b="0" dirty="0"/>
              <a:t>Developing this type of solution would lower the bar for what providers need to do to move to an API and could make widespread adoption more likely</a:t>
            </a:r>
          </a:p>
          <a:p>
            <a:pPr marL="0" indent="0">
              <a:buNone/>
            </a:pPr>
            <a:endParaRPr lang="en-US" b="0" dirty="0"/>
          </a:p>
          <a:p>
            <a:r>
              <a:rPr lang="en-US" b="0" dirty="0"/>
              <a:t>It will also better align providers with EOHHS’ direction towards establishing a FHIR foundation for public health and significantly increase the likelihood that provider organizations will move to sending FHIR-based messages</a:t>
            </a:r>
            <a:endParaRPr lang="en-US" sz="1400" b="0" dirty="0"/>
          </a:p>
        </p:txBody>
      </p:sp>
      <p:sp>
        <p:nvSpPr>
          <p:cNvPr id="3" name="Title 2"/>
          <p:cNvSpPr>
            <a:spLocks noGrp="1"/>
          </p:cNvSpPr>
          <p:nvPr>
            <p:ph type="title"/>
          </p:nvPr>
        </p:nvSpPr>
        <p:spPr/>
        <p:txBody>
          <a:bodyPr/>
          <a:lstStyle/>
          <a:p>
            <a:r>
              <a:rPr lang="en-US" dirty="0"/>
              <a:t>Provider Feedback - Considerations</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29</a:t>
            </a:fld>
            <a:endParaRPr lang="en-US" dirty="0"/>
          </a:p>
        </p:txBody>
      </p:sp>
      <p:sp>
        <p:nvSpPr>
          <p:cNvPr id="5" name="TextBox 4">
            <a:extLst>
              <a:ext uri="{FF2B5EF4-FFF2-40B4-BE49-F238E27FC236}">
                <a16:creationId xmlns:a16="http://schemas.microsoft.com/office/drawing/2014/main" id="{5AF06F5F-034F-E832-4F35-4CC5A5C60D1C}"/>
              </a:ext>
            </a:extLst>
          </p:cNvPr>
          <p:cNvSpPr txBox="1"/>
          <p:nvPr/>
        </p:nvSpPr>
        <p:spPr>
          <a:xfrm>
            <a:off x="331304" y="990602"/>
            <a:ext cx="8229600" cy="923330"/>
          </a:xfrm>
          <a:prstGeom prst="rect">
            <a:avLst/>
          </a:prstGeom>
          <a:solidFill>
            <a:schemeClr val="accent1">
              <a:lumMod val="50000"/>
            </a:schemeClr>
          </a:solidFill>
        </p:spPr>
        <p:txBody>
          <a:bodyPr wrap="square">
            <a:spAutoFit/>
          </a:bodyPr>
          <a:lstStyle/>
          <a:p>
            <a:r>
              <a:rPr lang="en-US" dirty="0">
                <a:solidFill>
                  <a:schemeClr val="bg1"/>
                </a:solidFill>
              </a:rPr>
              <a:t>Stakeholder feedback indicates there is little incentive for providers to move in the direction of FHIR using our original RESTful API destination only approach. </a:t>
            </a:r>
            <a:r>
              <a:rPr lang="en-US" u="sng" dirty="0">
                <a:solidFill>
                  <a:schemeClr val="bg1"/>
                </a:solidFill>
              </a:rPr>
              <a:t>The development and resource costs for providers would be too high</a:t>
            </a:r>
            <a:endParaRPr lang="en-US" u="sng" dirty="0"/>
          </a:p>
        </p:txBody>
      </p:sp>
    </p:spTree>
    <p:extLst>
      <p:ext uri="{BB962C8B-B14F-4D97-AF65-F5344CB8AC3E}">
        <p14:creationId xmlns:p14="http://schemas.microsoft.com/office/powerpoint/2010/main" val="1480261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3</a:t>
            </a:fld>
            <a:endParaRPr lang="en-US" dirty="0"/>
          </a:p>
        </p:txBody>
      </p:sp>
      <p:sp>
        <p:nvSpPr>
          <p:cNvPr id="5" name="Title 4">
            <a:extLst>
              <a:ext uri="{FF2B5EF4-FFF2-40B4-BE49-F238E27FC236}">
                <a16:creationId xmlns:a16="http://schemas.microsoft.com/office/drawing/2014/main" id="{984FF4C3-9083-41B7-BD02-E1E35008E516}"/>
              </a:ext>
            </a:extLst>
          </p:cNvPr>
          <p:cNvSpPr>
            <a:spLocks noGrp="1"/>
          </p:cNvSpPr>
          <p:nvPr>
            <p:ph type="title"/>
          </p:nvPr>
        </p:nvSpPr>
        <p:spPr>
          <a:xfrm>
            <a:off x="836137" y="133557"/>
            <a:ext cx="6098066" cy="565150"/>
          </a:xfrm>
        </p:spPr>
        <p:txBody>
          <a:bodyPr/>
          <a:lstStyle/>
          <a:p>
            <a:r>
              <a:rPr lang="en-US" dirty="0"/>
              <a:t>Welcome</a:t>
            </a:r>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Welcome</a:t>
            </a:r>
          </a:p>
          <a:p>
            <a:r>
              <a:rPr lang="en-US" sz="2400" i="1" dirty="0">
                <a:solidFill>
                  <a:schemeClr val="tx1"/>
                </a:solidFill>
              </a:rPr>
              <a:t>Undersecretary Lauren Peters</a:t>
            </a:r>
            <a:endParaRPr lang="en-US" sz="2400" dirty="0">
              <a:solidFill>
                <a:schemeClr val="tx1"/>
              </a:solidFill>
            </a:endParaRPr>
          </a:p>
        </p:txBody>
      </p:sp>
    </p:spTree>
    <p:extLst>
      <p:ext uri="{BB962C8B-B14F-4D97-AF65-F5344CB8AC3E}">
        <p14:creationId xmlns:p14="http://schemas.microsoft.com/office/powerpoint/2010/main" val="30080391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705533102"/>
              </p:ext>
            </p:extLst>
          </p:nvPr>
        </p:nvGraphicFramePr>
        <p:xfrm>
          <a:off x="457201" y="186642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US" dirty="0"/>
              <a:t>Current v. Potential API Development</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30</a:t>
            </a:fld>
            <a:endParaRPr lang="en-US" dirty="0"/>
          </a:p>
        </p:txBody>
      </p:sp>
      <p:sp>
        <p:nvSpPr>
          <p:cNvPr id="6" name="Rectangle 5"/>
          <p:cNvSpPr/>
          <p:nvPr/>
        </p:nvSpPr>
        <p:spPr>
          <a:xfrm>
            <a:off x="457201" y="1019813"/>
            <a:ext cx="8229600" cy="685800"/>
          </a:xfrm>
          <a:prstGeom prst="rect">
            <a:avLst/>
          </a:prstGeom>
          <a:solidFill>
            <a:schemeClr val="tx2">
              <a:lumMod val="75000"/>
            </a:schemeClr>
          </a:solidFill>
          <a:ln w="3175" cap="flat" cmpd="sng" algn="ctr">
            <a:solidFill>
              <a:schemeClr val="accent1">
                <a:lumMod val="50000"/>
              </a:schemeClr>
            </a:solidFill>
            <a:prstDash val="solid"/>
          </a:ln>
          <a:effectLst/>
        </p:spPr>
        <p:txBody>
          <a:bodyPr lIns="92866" tIns="46437" rIns="92866" bIns="46437" rtlCol="0" anchor="ctr"/>
          <a:lstStyle/>
          <a:p>
            <a:pPr>
              <a:spcAft>
                <a:spcPts val="600"/>
              </a:spcAft>
              <a:defRPr/>
            </a:pPr>
            <a:r>
              <a:rPr lang="en-US" kern="0" dirty="0">
                <a:solidFill>
                  <a:prstClr val="white"/>
                </a:solidFill>
              </a:rPr>
              <a:t>The HIway team is exploring the feasibility of a middleware integration solution for sending and receiving public health data.</a:t>
            </a:r>
            <a:endParaRPr lang="en-US" kern="0" dirty="0">
              <a:solidFill>
                <a:schemeClr val="bg1"/>
              </a:solidFill>
            </a:endParaRPr>
          </a:p>
        </p:txBody>
      </p:sp>
    </p:spTree>
    <p:extLst>
      <p:ext uri="{BB962C8B-B14F-4D97-AF65-F5344CB8AC3E}">
        <p14:creationId xmlns:p14="http://schemas.microsoft.com/office/powerpoint/2010/main" val="20687784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896551"/>
            <a:ext cx="8182352" cy="1988208"/>
          </a:xfrm>
          <a:prstGeom prst="rect">
            <a:avLst/>
          </a:prstGeom>
        </p:spPr>
        <p:txBody>
          <a:bodyPr wrap="square" lIns="91411" tIns="45706" rIns="91411" bIns="45706" anchor="t">
            <a:spAutoFit/>
          </a:bodyPr>
          <a:lstStyle/>
          <a:p>
            <a:pPr marL="342265" indent="-342265" algn="ctr">
              <a:spcBef>
                <a:spcPct val="20000"/>
              </a:spcBef>
              <a:defRPr/>
            </a:pPr>
            <a:r>
              <a:rPr lang="en-US" sz="2800" b="1" dirty="0">
                <a:solidFill>
                  <a:prstClr val="black"/>
                </a:solidFill>
                <a:latin typeface="Calibri"/>
              </a:rPr>
              <a:t>Next HITC meeting</a:t>
            </a:r>
            <a:br>
              <a:rPr lang="en-US" sz="2800" b="1" dirty="0">
                <a:solidFill>
                  <a:prstClr val="black"/>
                </a:solidFill>
                <a:latin typeface="Calibri"/>
              </a:rPr>
            </a:br>
            <a:endParaRPr lang="en-US" sz="2800" b="1" dirty="0">
              <a:solidFill>
                <a:prstClr val="black"/>
              </a:solidFill>
              <a:latin typeface="Calibri"/>
              <a:cs typeface="Calibri"/>
            </a:endParaRPr>
          </a:p>
          <a:p>
            <a:pPr marL="342265" indent="-342265" algn="ctr">
              <a:spcBef>
                <a:spcPct val="20000"/>
              </a:spcBef>
              <a:defRPr/>
            </a:pPr>
            <a:r>
              <a:rPr lang="en-US" sz="2800" dirty="0">
                <a:solidFill>
                  <a:prstClr val="black"/>
                </a:solidFill>
                <a:latin typeface="Calibri"/>
              </a:rPr>
              <a:t>November 7, 2022</a:t>
            </a:r>
          </a:p>
          <a:p>
            <a:pPr marL="342265" indent="-342265" algn="ctr">
              <a:spcBef>
                <a:spcPct val="20000"/>
              </a:spcBef>
              <a:defRPr/>
            </a:pPr>
            <a:r>
              <a:rPr lang="en-US" sz="2800" dirty="0">
                <a:solidFill>
                  <a:prstClr val="black"/>
                </a:solidFill>
                <a:latin typeface="Calibri"/>
              </a:rPr>
              <a:t>3:30 – 5 p.m.</a:t>
            </a:r>
            <a:endParaRPr lang="en-US" sz="2800" dirty="0">
              <a:solidFill>
                <a:prstClr val="black"/>
              </a:solidFill>
              <a:latin typeface="Calibri"/>
              <a:cs typeface="Calibri"/>
            </a:endParaRPr>
          </a:p>
        </p:txBody>
      </p:sp>
      <p:sp>
        <p:nvSpPr>
          <p:cNvPr id="6" name="Title 2"/>
          <p:cNvSpPr txBox="1">
            <a:spLocks/>
          </p:cNvSpPr>
          <p:nvPr/>
        </p:nvSpPr>
        <p:spPr bwMode="auto">
          <a:xfrm>
            <a:off x="973521" y="3729948"/>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pPr defTabSz="435299" fontAlgn="auto">
              <a:spcBef>
                <a:spcPts val="0"/>
              </a:spcBef>
              <a:spcAft>
                <a:spcPts val="0"/>
              </a:spcAft>
            </a:pPr>
            <a:r>
              <a:rPr lang="en-US" dirty="0">
                <a:ea typeface="Arial Unicode MS" panose="020B0604020202020204" pitchFamily="34" charset="-128"/>
                <a:cs typeface="Arial" panose="020B0604020202020204" pitchFamily="34" charset="0"/>
              </a:rPr>
              <a:t>W</a:t>
            </a:r>
          </a:p>
        </p:txBody>
      </p:sp>
      <p:sp>
        <p:nvSpPr>
          <p:cNvPr id="2" name="Slide Number Placeholder 1"/>
          <p:cNvSpPr>
            <a:spLocks noGrp="1"/>
          </p:cNvSpPr>
          <p:nvPr>
            <p:ph type="sldNum" sz="quarter" idx="11"/>
          </p:nvPr>
        </p:nvSpPr>
        <p:spPr/>
        <p:txBody>
          <a:bodyPr/>
          <a:lstStyle/>
          <a:p>
            <a:pPr>
              <a:defRPr/>
            </a:pPr>
            <a:fld id="{C368D18A-47D3-417B-8049-0A96DF46771A}" type="slidenum">
              <a:rPr lang="en-US" smtClean="0"/>
              <a:pPr>
                <a:defRPr/>
              </a:pPr>
              <a:t>31</a:t>
            </a:fld>
            <a:endParaRPr lang="en-US" dirty="0"/>
          </a:p>
        </p:txBody>
      </p:sp>
      <p:sp>
        <p:nvSpPr>
          <p:cNvPr id="5" name="Title 4">
            <a:extLst>
              <a:ext uri="{FF2B5EF4-FFF2-40B4-BE49-F238E27FC236}">
                <a16:creationId xmlns:a16="http://schemas.microsoft.com/office/drawing/2014/main" id="{03526910-3444-4D69-AD13-23998D92B28F}"/>
              </a:ext>
            </a:extLst>
          </p:cNvPr>
          <p:cNvSpPr>
            <a:spLocks noGrp="1"/>
          </p:cNvSpPr>
          <p:nvPr>
            <p:ph type="title"/>
          </p:nvPr>
        </p:nvSpPr>
        <p:spPr>
          <a:xfrm>
            <a:off x="836137" y="133557"/>
            <a:ext cx="6098066" cy="565150"/>
          </a:xfrm>
        </p:spPr>
        <p:txBody>
          <a:bodyPr/>
          <a:lstStyle/>
          <a:p>
            <a:r>
              <a:rPr lang="en-US" dirty="0"/>
              <a:t>Next HITC meeting</a:t>
            </a:r>
          </a:p>
        </p:txBody>
      </p:sp>
      <p:pic>
        <p:nvPicPr>
          <p:cNvPr id="3" name="Picture 2"/>
          <p:cNvPicPr>
            <a:picLocks noChangeAspect="1"/>
          </p:cNvPicPr>
          <p:nvPr/>
        </p:nvPicPr>
        <p:blipFill>
          <a:blip r:embed="rId3"/>
          <a:stretch>
            <a:fillRect/>
          </a:stretch>
        </p:blipFill>
        <p:spPr>
          <a:xfrm>
            <a:off x="5771235" y="5135487"/>
            <a:ext cx="3006243" cy="1475659"/>
          </a:xfrm>
          <a:prstGeom prst="rect">
            <a:avLst/>
          </a:prstGeom>
        </p:spPr>
      </p:pic>
    </p:spTree>
    <p:extLst>
      <p:ext uri="{BB962C8B-B14F-4D97-AF65-F5344CB8AC3E}">
        <p14:creationId xmlns:p14="http://schemas.microsoft.com/office/powerpoint/2010/main" val="37763891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32</a:t>
            </a:fld>
            <a:endParaRPr kumimoji="0" lang="en-US" b="0" i="0" u="none" strike="noStrike" kern="0" cap="none" spc="0" normalizeH="0" baseline="0" noProof="0" dirty="0">
              <a:ln>
                <a:noFill/>
              </a:ln>
              <a:solidFill>
                <a:sysClr val="windowText" lastClr="000000"/>
              </a:solidFill>
              <a:effectLst/>
              <a:uLnTx/>
              <a:uFillTx/>
            </a:endParaRPr>
          </a:p>
        </p:txBody>
      </p:sp>
      <p:sp>
        <p:nvSpPr>
          <p:cNvPr id="2" name="Text Placeholder 1"/>
          <p:cNvSpPr>
            <a:spLocks noGrp="1"/>
          </p:cNvSpPr>
          <p:nvPr>
            <p:ph type="body" idx="4294967295"/>
          </p:nvPr>
        </p:nvSpPr>
        <p:spPr>
          <a:xfrm>
            <a:off x="1371600" y="2906713"/>
            <a:ext cx="7772400" cy="1500187"/>
          </a:xfrm>
        </p:spPr>
        <p:txBody>
          <a:bodyPr rtlCol="0" anchor="ctr" anchorCtr="0">
            <a:normAutofit/>
          </a:bodyPr>
          <a:lstStyle/>
          <a:p>
            <a:pPr marL="0" indent="0">
              <a:buNone/>
            </a:pPr>
            <a:r>
              <a:rPr lang="en-US" sz="2400" dirty="0">
                <a:solidFill>
                  <a:schemeClr val="tx1"/>
                </a:solidFill>
              </a:rPr>
              <a:t>Appendix A: HIway operations update</a:t>
            </a:r>
            <a:endParaRPr lang="en-US" sz="2400" b="0" i="1" dirty="0">
              <a:solidFill>
                <a:schemeClr val="tx1"/>
              </a:solidFill>
            </a:endParaRPr>
          </a:p>
        </p:txBody>
      </p:sp>
    </p:spTree>
    <p:extLst>
      <p:ext uri="{BB962C8B-B14F-4D97-AF65-F5344CB8AC3E}">
        <p14:creationId xmlns:p14="http://schemas.microsoft.com/office/powerpoint/2010/main" val="12915449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April 21, 2022 – July 20, 2022</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33</a:t>
            </a:fld>
            <a:endParaRPr lang="en-US" dirty="0"/>
          </a:p>
        </p:txBody>
      </p:sp>
      <p:graphicFrame>
        <p:nvGraphicFramePr>
          <p:cNvPr id="6" name="Table 5"/>
          <p:cNvGraphicFramePr>
            <a:graphicFrameLocks noGrp="1"/>
          </p:cNvGraphicFramePr>
          <p:nvPr/>
        </p:nvGraphicFramePr>
        <p:xfrm>
          <a:off x="2252096" y="2288653"/>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Community Technology Cooperative / C3</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a:t>
            </a:r>
            <a:r>
              <a:rPr lang="en-US" sz="2400" dirty="0">
                <a:solidFill>
                  <a:schemeClr val="tx1"/>
                </a:solidFill>
              </a:rPr>
              <a:t>New connection</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1</a:t>
            </a:r>
          </a:p>
        </p:txBody>
      </p:sp>
      <p:sp>
        <p:nvSpPr>
          <p:cNvPr id="10" name="TextBox 9"/>
          <p:cNvSpPr txBox="1"/>
          <p:nvPr/>
        </p:nvSpPr>
        <p:spPr>
          <a:xfrm>
            <a:off x="6105040" y="5867311"/>
            <a:ext cx="2767098" cy="430887"/>
          </a:xfrm>
          <a:prstGeom prst="rect">
            <a:avLst/>
          </a:prstGeom>
          <a:noFill/>
        </p:spPr>
        <p:txBody>
          <a:bodyPr wrap="square" rtlCol="0">
            <a:spAutoFit/>
          </a:bodyPr>
          <a:lstStyle/>
          <a:p>
            <a:r>
              <a:rPr lang="en-US" sz="1100" i="1" dirty="0"/>
              <a:t>* Participants that were enrolled and connected in the same period.</a:t>
            </a:r>
          </a:p>
        </p:txBody>
      </p:sp>
      <p:sp>
        <p:nvSpPr>
          <p:cNvPr id="12" name="Rectangle 11">
            <a:extLst>
              <a:ext uri="{FF2B5EF4-FFF2-40B4-BE49-F238E27FC236}">
                <a16:creationId xmlns:a16="http://schemas.microsoft.com/office/drawing/2014/main" id="{8A4EA322-58C0-46D0-90F0-1635555D6E32}"/>
              </a:ext>
            </a:extLst>
          </p:cNvPr>
          <p:cNvSpPr/>
          <p:nvPr/>
        </p:nvSpPr>
        <p:spPr>
          <a:xfrm>
            <a:off x="228600" y="6467475"/>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23116980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April 21, 2022 – July 20, 2022</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34</a:t>
            </a:fld>
            <a:endParaRPr lang="en-US" dirty="0"/>
          </a:p>
        </p:txBody>
      </p:sp>
      <p:graphicFrame>
        <p:nvGraphicFramePr>
          <p:cNvPr id="6" name="Table 5"/>
          <p:cNvGraphicFramePr>
            <a:graphicFrameLocks noGrp="1"/>
          </p:cNvGraphicFramePr>
          <p:nvPr/>
        </p:nvGraphicFramePr>
        <p:xfrm>
          <a:off x="2252096" y="2288653"/>
          <a:ext cx="5921544" cy="3355091"/>
        </p:xfrm>
        <a:graphic>
          <a:graphicData uri="http://schemas.openxmlformats.org/drawingml/2006/table">
            <a:tbl>
              <a:tblPr>
                <a:tableStyleId>{5C22544A-7EE6-4342-B048-85BDC9FD1C3A}</a:tableStyleId>
              </a:tblPr>
              <a:tblGrid>
                <a:gridCol w="5921544">
                  <a:extLst>
                    <a:ext uri="{9D8B030D-6E8A-4147-A177-3AD203B41FA5}">
                      <a16:colId xmlns:a16="http://schemas.microsoft.com/office/drawing/2014/main" val="20000"/>
                    </a:ext>
                  </a:extLst>
                </a:gridCol>
              </a:tblGrid>
              <a:tr h="2872262">
                <a:tc>
                  <a:txBody>
                    <a:bodyPr/>
                    <a:lstStyle/>
                    <a:p>
                      <a:pPr marL="285750" indent="-285750">
                        <a:buClr>
                          <a:schemeClr val="bg1">
                            <a:lumMod val="75000"/>
                          </a:schemeClr>
                        </a:buClr>
                        <a:buSzPct val="75000"/>
                        <a:buFont typeface="Wingdings" panose="05000000000000000000" pitchFamily="2" charset="2"/>
                        <a:buChar char="Ø"/>
                      </a:pPr>
                      <a:r>
                        <a:rPr lang="en-US" sz="1800" baseline="0" dirty="0"/>
                        <a:t>Dr. Bolívar A. Villacís-Bermeo</a:t>
                      </a:r>
                    </a:p>
                    <a:p>
                      <a:pPr marL="285750" indent="-285750">
                        <a:buClr>
                          <a:schemeClr val="bg1">
                            <a:lumMod val="75000"/>
                          </a:schemeClr>
                        </a:buClr>
                        <a:buSzPct val="75000"/>
                        <a:buFont typeface="Wingdings" panose="05000000000000000000" pitchFamily="2" charset="2"/>
                        <a:buChar char="Ø"/>
                      </a:pPr>
                      <a:r>
                        <a:rPr lang="en-US" sz="1800" baseline="0" dirty="0" err="1"/>
                        <a:t>Senscio</a:t>
                      </a:r>
                      <a:r>
                        <a:rPr lang="en-US" sz="1800" baseline="0" dirty="0"/>
                        <a:t> Systems</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New participation agreements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2</a:t>
            </a:r>
          </a:p>
        </p:txBody>
      </p:sp>
      <p:sp>
        <p:nvSpPr>
          <p:cNvPr id="11" name="Rectangle 10">
            <a:extLst>
              <a:ext uri="{FF2B5EF4-FFF2-40B4-BE49-F238E27FC236}">
                <a16:creationId xmlns:a16="http://schemas.microsoft.com/office/drawing/2014/main" id="{E4C141E0-0F90-4947-9967-4399EB9E9E32}"/>
              </a:ext>
            </a:extLst>
          </p:cNvPr>
          <p:cNvSpPr/>
          <p:nvPr/>
        </p:nvSpPr>
        <p:spPr>
          <a:xfrm>
            <a:off x="228600" y="6467475"/>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35012578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transactions</a:t>
            </a:r>
            <a:endParaRPr spc="-15" dirty="0"/>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35</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4265612578"/>
              </p:ext>
            </p:extLst>
          </p:nvPr>
        </p:nvGraphicFramePr>
        <p:xfrm>
          <a:off x="440267" y="1676400"/>
          <a:ext cx="8119533" cy="4953000"/>
        </p:xfrm>
        <a:graphic>
          <a:graphicData uri="http://schemas.openxmlformats.org/drawingml/2006/table">
            <a:tbl>
              <a:tblPr>
                <a:tableStyleId>{5C22544A-7EE6-4342-B048-85BDC9FD1C3A}</a:tableStyleId>
              </a:tblPr>
              <a:tblGrid>
                <a:gridCol w="8119533">
                  <a:extLst>
                    <a:ext uri="{9D8B030D-6E8A-4147-A177-3AD203B41FA5}">
                      <a16:colId xmlns:a16="http://schemas.microsoft.com/office/drawing/2014/main" val="20000"/>
                    </a:ext>
                  </a:extLst>
                </a:gridCol>
              </a:tblGrid>
              <a:tr h="4579779">
                <a:tc>
                  <a:txBody>
                    <a:bodyPr/>
                    <a:lstStyle/>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The Mass HIway processed 36.9 million production transactions during the July 2022 reporting period (6/21/21 through 7/20/22) with consistent volume attributed to the COVID-19 queries to the MIIS. From Aug 2021 through Jul 2022, the average increased to 35.6 million production transactions per month for a total of 427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In July, Public Health Reporting accounted for 36.4 million transactions, or 99% of total production volume. This included 12.2 million Syndromic Surveillance transactions and 24 million Immunization transactions.</a:t>
                      </a:r>
                    </a:p>
                    <a:p>
                      <a:pPr marL="742806" marR="0" lvl="1"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Note: Immunization queries from commercial insurance companies for COVID-19 vaccination updates that processed through the new, high-volume “MIIS QBP” Clinical Gateway node are included in the Immunization total.</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Provider-to-provider transactions average over </a:t>
                      </a:r>
                      <a:r>
                        <a:rPr lang="en-US" sz="1600" b="0" baseline="0" dirty="0">
                          <a:solidFill>
                            <a:schemeClr val="tx1"/>
                          </a:solidFill>
                        </a:rPr>
                        <a:t>376,000</a:t>
                      </a:r>
                      <a:r>
                        <a:rPr lang="en-US" sz="1600" b="0" baseline="0" dirty="0"/>
                        <a:t> per month for the past year, and support a number of use cases. </a:t>
                      </a:r>
                      <a:r>
                        <a:rPr lang="en-US" sz="1600" b="0" baseline="0" dirty="0">
                          <a:solidFill>
                            <a:schemeClr val="tx1"/>
                          </a:solidFill>
                        </a:rPr>
                        <a:t>For July, the total was 365,736</a:t>
                      </a:r>
                      <a:r>
                        <a:rPr lang="en-US" sz="1600" b="0" baseline="0" dirty="0"/>
                        <a:t>.</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0" baseline="0" dirty="0"/>
                        <a:t>Quality Reporting volume has normalized over the last year and is currently averaging around 166,000 transactions per month for the past 12 months. </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sz="1600" baseline="0" dirty="0"/>
                        <a:t>The Mass HIway team continuously monitors transaction levels, both to support operations and to identify data that provide additional insight into HIway trends and progress.</a:t>
                      </a:r>
                    </a:p>
                  </a:txBody>
                  <a:tcPr marL="7620" marR="7620" marT="7620" marB="0">
                    <a:noFill/>
                  </a:tcPr>
                </a:tc>
                <a:extLst>
                  <a:ext uri="{0D108BD9-81ED-4DB2-BD59-A6C34878D82A}">
                    <a16:rowId xmlns:a16="http://schemas.microsoft.com/office/drawing/2014/main" val="10000"/>
                  </a:ext>
                </a:extLst>
              </a:tr>
              <a:tr h="261097">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440267" y="1093476"/>
            <a:ext cx="8119533"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HIway transaction volume update</a:t>
            </a:r>
          </a:p>
        </p:txBody>
      </p:sp>
      <p:sp>
        <p:nvSpPr>
          <p:cNvPr id="7" name="Rectangle 6">
            <a:extLst>
              <a:ext uri="{FF2B5EF4-FFF2-40B4-BE49-F238E27FC236}">
                <a16:creationId xmlns:a16="http://schemas.microsoft.com/office/drawing/2014/main" id="{D18A421D-C52B-470E-902E-05F8EA78239B}"/>
              </a:ext>
            </a:extLst>
          </p:cNvPr>
          <p:cNvSpPr/>
          <p:nvPr/>
        </p:nvSpPr>
        <p:spPr>
          <a:xfrm>
            <a:off x="5029200" y="6481569"/>
            <a:ext cx="3886200" cy="28416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Confidential Draft – Policy in Development</a:t>
            </a:r>
          </a:p>
        </p:txBody>
      </p:sp>
    </p:spTree>
    <p:extLst>
      <p:ext uri="{BB962C8B-B14F-4D97-AF65-F5344CB8AC3E}">
        <p14:creationId xmlns:p14="http://schemas.microsoft.com/office/powerpoint/2010/main" val="41993440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p:cNvSpPr>
          <p:nvPr/>
        </p:nvSpPr>
        <p:spPr bwMode="invGray">
          <a:xfrm>
            <a:off x="1066800" y="84892"/>
            <a:ext cx="58674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p>
            <a:pPr eaLnBrk="0" fontAlgn="base" hangingPunct="0">
              <a:spcBef>
                <a:spcPct val="20000"/>
              </a:spcBef>
              <a:spcAft>
                <a:spcPct val="0"/>
              </a:spcAft>
              <a:tabLst>
                <a:tab pos="915988" algn="l"/>
              </a:tabLst>
            </a:pPr>
            <a:r>
              <a:rPr lang="en-US" sz="2000" b="1" dirty="0">
                <a:solidFill>
                  <a:srgbClr val="FFFFFF"/>
                </a:solidFill>
                <a:cs typeface="Arial" charset="0"/>
              </a:rPr>
              <a:t>Mass HIway Incident Summary Dashboard</a:t>
            </a:r>
          </a:p>
          <a:p>
            <a:pPr eaLnBrk="0" fontAlgn="base" hangingPunct="0">
              <a:spcBef>
                <a:spcPct val="20000"/>
              </a:spcBef>
              <a:spcAft>
                <a:spcPct val="0"/>
              </a:spcAft>
              <a:tabLst>
                <a:tab pos="915988" algn="l"/>
              </a:tabLst>
            </a:pPr>
            <a:r>
              <a:rPr lang="en-US" sz="2000" b="1" dirty="0">
                <a:solidFill>
                  <a:srgbClr val="FFFFFF"/>
                </a:solidFill>
                <a:cs typeface="Arial" charset="0"/>
              </a:rPr>
              <a:t>July 2022</a:t>
            </a:r>
          </a:p>
        </p:txBody>
      </p:sp>
      <p:sp>
        <p:nvSpPr>
          <p:cNvPr id="6" name="Rectangle 91"/>
          <p:cNvSpPr>
            <a:spLocks noChangeArrowheads="1"/>
          </p:cNvSpPr>
          <p:nvPr/>
        </p:nvSpPr>
        <p:spPr bwMode="auto">
          <a:xfrm>
            <a:off x="304800" y="5974423"/>
            <a:ext cx="8239125" cy="729430"/>
          </a:xfrm>
          <a:prstGeom prst="rect">
            <a:avLst/>
          </a:prstGeom>
          <a:noFill/>
          <a:ln>
            <a:noFill/>
          </a:ln>
          <a:effectLst>
            <a:prstShdw prst="shdw17" dist="17961" dir="2700000">
              <a:schemeClr val="accent1">
                <a:gamma/>
                <a:shade val="60000"/>
                <a:invGamma/>
              </a:schemeClr>
            </a:prstShdw>
          </a:effectLst>
        </p:spPr>
        <p:txBody>
          <a:bodyPr wrap="square">
            <a:spAutoFit/>
          </a:bodyPr>
          <a:lstStyle/>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1 -   All / Most Mass HIway components impacted as a result of outage. For example: LAND, Webmail, Direct XDR, and DPH nodes are all down</a:t>
            </a:r>
            <a:endParaRPr lang="en-US" sz="900" b="1" i="1" dirty="0">
              <a:solidFill>
                <a:srgbClr val="000000"/>
              </a:solidFill>
              <a:cs typeface="Arial" charset="0"/>
            </a:endParaRPr>
          </a:p>
          <a:p>
            <a:pPr eaLnBrk="0" fontAlgn="base" hangingPunct="0">
              <a:spcBef>
                <a:spcPct val="30000"/>
              </a:spcBef>
              <a:spcAft>
                <a:spcPct val="0"/>
              </a:spcAft>
              <a:defRPr/>
            </a:pPr>
            <a:r>
              <a:rPr lang="en-US" sz="900" i="1" dirty="0" err="1">
                <a:solidFill>
                  <a:srgbClr val="000000"/>
                </a:solidFill>
                <a:cs typeface="Arial" charset="0"/>
              </a:rPr>
              <a:t>Sev</a:t>
            </a:r>
            <a:r>
              <a:rPr lang="en-US" sz="900" i="1" dirty="0">
                <a:solidFill>
                  <a:srgbClr val="000000"/>
                </a:solidFill>
                <a:cs typeface="Arial" charset="0"/>
              </a:rPr>
              <a:t> 2 -   Multiple Mass HIway components  impacted as a result of outage in one of the shared service. For example: LAND and Webmail are down but Direct XDR and DPH nodes are up.</a:t>
            </a:r>
          </a:p>
          <a:p>
            <a:pPr eaLnBrk="0" fontAlgn="base" hangingPunct="0">
              <a:spcBef>
                <a:spcPct val="30000"/>
              </a:spcBef>
              <a:spcAft>
                <a:spcPct val="0"/>
              </a:spcAft>
              <a:defRPr/>
            </a:pPr>
            <a:r>
              <a:rPr lang="en-US" sz="900" i="1" dirty="0">
                <a:solidFill>
                  <a:srgbClr val="000000"/>
                </a:solidFill>
                <a:cs typeface="Arial" charset="0"/>
              </a:rPr>
              <a:t>Sev3 – One Mass HIway component impacted  as a result of outage. For example: Webmail is down but all other services are up and running.  </a:t>
            </a:r>
          </a:p>
        </p:txBody>
      </p:sp>
      <p:pic>
        <p:nvPicPr>
          <p:cNvPr id="5" name="Picture 4">
            <a:extLst>
              <a:ext uri="{FF2B5EF4-FFF2-40B4-BE49-F238E27FC236}">
                <a16:creationId xmlns:a16="http://schemas.microsoft.com/office/drawing/2014/main" id="{028713F9-52C6-418D-A50D-3D60D09C73FD}"/>
              </a:ext>
            </a:extLst>
          </p:cNvPr>
          <p:cNvPicPr>
            <a:picLocks noChangeAspect="1"/>
          </p:cNvPicPr>
          <p:nvPr/>
        </p:nvPicPr>
        <p:blipFill>
          <a:blip r:embed="rId3"/>
          <a:stretch>
            <a:fillRect/>
          </a:stretch>
        </p:blipFill>
        <p:spPr>
          <a:xfrm>
            <a:off x="145827" y="937841"/>
            <a:ext cx="8852346" cy="4982317"/>
          </a:xfrm>
          <a:prstGeom prst="rect">
            <a:avLst/>
          </a:prstGeom>
        </p:spPr>
      </p:pic>
    </p:spTree>
    <p:extLst>
      <p:ext uri="{BB962C8B-B14F-4D97-AF65-F5344CB8AC3E}">
        <p14:creationId xmlns:p14="http://schemas.microsoft.com/office/powerpoint/2010/main" val="2161797997"/>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HIway Availability Trends – July 2022</a:t>
            </a:r>
          </a:p>
        </p:txBody>
      </p:sp>
      <p:sp>
        <p:nvSpPr>
          <p:cNvPr id="7" name="TextBox 6"/>
          <p:cNvSpPr txBox="1"/>
          <p:nvPr/>
        </p:nvSpPr>
        <p:spPr>
          <a:xfrm>
            <a:off x="152400" y="990600"/>
            <a:ext cx="8305800" cy="1323439"/>
          </a:xfrm>
          <a:prstGeom prst="rect">
            <a:avLst/>
          </a:prstGeom>
          <a:noFill/>
        </p:spPr>
        <p:txBody>
          <a:bodyPr wrap="square" rtlCol="0">
            <a:spAutoFit/>
          </a:bodyPr>
          <a:lstStyle/>
          <a:p>
            <a:r>
              <a:rPr lang="en-US" sz="1600" b="1" u="sng" dirty="0">
                <a:latin typeface="+mj-lt"/>
              </a:rPr>
              <a:t>Metric Targets:</a:t>
            </a:r>
          </a:p>
          <a:p>
            <a:endParaRPr lang="en-US" sz="800" dirty="0">
              <a:latin typeface="+mj-lt"/>
            </a:endParaRPr>
          </a:p>
          <a:p>
            <a:pPr marL="171450" indent="-171450">
              <a:buFont typeface="Arial" panose="020B0604020202020204" pitchFamily="34" charset="0"/>
              <a:buChar char="•"/>
            </a:pPr>
            <a:r>
              <a:rPr lang="en-US" sz="1400" dirty="0">
                <a:latin typeface="+mj-lt"/>
              </a:rPr>
              <a:t>“Total Monthly Availability” – no lower than 99.9% (downtime no more than ~44 minutes/month)</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latin typeface="+mj-lt"/>
            </a:endParaRPr>
          </a:p>
          <a:p>
            <a:endParaRPr lang="en-US" sz="1400" dirty="0"/>
          </a:p>
        </p:txBody>
      </p:sp>
      <p:pic>
        <p:nvPicPr>
          <p:cNvPr id="5" name="Picture 4">
            <a:extLst>
              <a:ext uri="{FF2B5EF4-FFF2-40B4-BE49-F238E27FC236}">
                <a16:creationId xmlns:a16="http://schemas.microsoft.com/office/drawing/2014/main" id="{E4DA43C7-BB1E-46B0-8622-60573FEE6CA7}"/>
              </a:ext>
            </a:extLst>
          </p:cNvPr>
          <p:cNvPicPr>
            <a:picLocks noChangeAspect="1"/>
          </p:cNvPicPr>
          <p:nvPr/>
        </p:nvPicPr>
        <p:blipFill>
          <a:blip r:embed="rId3"/>
          <a:stretch>
            <a:fillRect/>
          </a:stretch>
        </p:blipFill>
        <p:spPr>
          <a:xfrm>
            <a:off x="0" y="1905000"/>
            <a:ext cx="9067800" cy="4424083"/>
          </a:xfrm>
          <a:prstGeom prst="rect">
            <a:avLst/>
          </a:prstGeom>
        </p:spPr>
      </p:pic>
    </p:spTree>
    <p:extLst>
      <p:ext uri="{BB962C8B-B14F-4D97-AF65-F5344CB8AC3E}">
        <p14:creationId xmlns:p14="http://schemas.microsoft.com/office/powerpoint/2010/main" val="18276201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ctrTitle"/>
          </p:nvPr>
        </p:nvSpPr>
        <p:spPr>
          <a:xfrm>
            <a:off x="2895603" y="3406780"/>
            <a:ext cx="6184900" cy="1470025"/>
          </a:xfrm>
        </p:spPr>
        <p:txBody>
          <a:bodyPr/>
          <a:lstStyle/>
          <a:p>
            <a:pPr algn="ctr" eaLnBrk="1" hangingPunct="1"/>
            <a:r>
              <a:rPr lang="en-US" sz="2800" b="1" dirty="0">
                <a:solidFill>
                  <a:schemeClr val="tx1"/>
                </a:solidFill>
              </a:rPr>
              <a:t>Thank you!</a:t>
            </a:r>
          </a:p>
        </p:txBody>
      </p:sp>
      <p:sp>
        <p:nvSpPr>
          <p:cNvPr id="2" name="Slide Number Placeholder 1"/>
          <p:cNvSpPr>
            <a:spLocks noGrp="1"/>
          </p:cNvSpPr>
          <p:nvPr>
            <p:ph type="sldNum" sz="quarter" idx="11"/>
          </p:nvPr>
        </p:nvSpPr>
        <p:spPr/>
        <p:txBody>
          <a:bodyPr/>
          <a:lstStyle/>
          <a:p>
            <a:pPr>
              <a:defRPr/>
            </a:pPr>
            <a:fld id="{48D10188-EC4D-40C7-880F-CA7F1DBEE75A}" type="slidenum">
              <a:rPr lang="en-US" smtClean="0"/>
              <a:pPr>
                <a:defRPr/>
              </a:pPr>
              <a:t>38</a:t>
            </a:fld>
            <a:endParaRPr lang="en-US" dirty="0"/>
          </a:p>
        </p:txBody>
      </p:sp>
    </p:spTree>
    <p:extLst>
      <p:ext uri="{BB962C8B-B14F-4D97-AF65-F5344CB8AC3E}">
        <p14:creationId xmlns:p14="http://schemas.microsoft.com/office/powerpoint/2010/main" val="853150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4</a:t>
            </a:fld>
            <a:endParaRPr lang="en-US" dirty="0"/>
          </a:p>
        </p:txBody>
      </p:sp>
      <p:sp>
        <p:nvSpPr>
          <p:cNvPr id="3" name="Title 2"/>
          <p:cNvSpPr>
            <a:spLocks noGrp="1"/>
          </p:cNvSpPr>
          <p:nvPr>
            <p:ph type="title"/>
          </p:nvPr>
        </p:nvSpPr>
        <p:spPr>
          <a:xfrm>
            <a:off x="836137" y="133557"/>
            <a:ext cx="6098066" cy="565150"/>
          </a:xfrm>
        </p:spPr>
        <p:txBody>
          <a:bodyPr/>
          <a:lstStyle/>
          <a:p>
            <a:r>
              <a:rPr lang="en-US" dirty="0"/>
              <a:t>Vote: Approve minutes</a:t>
            </a:r>
          </a:p>
        </p:txBody>
      </p:sp>
      <p:sp>
        <p:nvSpPr>
          <p:cNvPr id="2" name="Content Placeholder 1"/>
          <p:cNvSpPr>
            <a:spLocks noGrp="1"/>
          </p:cNvSpPr>
          <p:nvPr>
            <p:ph idx="4294967295"/>
          </p:nvPr>
        </p:nvSpPr>
        <p:spPr>
          <a:xfrm>
            <a:off x="457200" y="1960563"/>
            <a:ext cx="8229600" cy="3778250"/>
          </a:xfrm>
        </p:spPr>
        <p:txBody>
          <a:bodyPr/>
          <a:lstStyle/>
          <a:p>
            <a:pPr marL="0" indent="0">
              <a:buNone/>
            </a:pPr>
            <a:endParaRPr lang="en-US" sz="2400" dirty="0"/>
          </a:p>
          <a:p>
            <a:pPr marL="0" indent="0">
              <a:buNone/>
            </a:pPr>
            <a:r>
              <a:rPr lang="en-US" sz="2400" dirty="0"/>
              <a:t>MOTION : </a:t>
            </a:r>
            <a:r>
              <a:rPr lang="en-US" sz="2400" b="0" dirty="0"/>
              <a:t>That the Health Information Technology Council hereby approves the minutes of the council meeting held on May 2, 2022 as presented/amended</a:t>
            </a: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Tree>
    <p:extLst>
      <p:ext uri="{BB962C8B-B14F-4D97-AF65-F5344CB8AC3E}">
        <p14:creationId xmlns:p14="http://schemas.microsoft.com/office/powerpoint/2010/main" val="395555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5</a:t>
            </a:fld>
            <a:endParaRPr lang="en-US" dirty="0"/>
          </a:p>
        </p:txBody>
      </p:sp>
      <p:sp>
        <p:nvSpPr>
          <p:cNvPr id="10" name="Rectangle 9"/>
          <p:cNvSpPr/>
          <p:nvPr/>
        </p:nvSpPr>
        <p:spPr>
          <a:xfrm>
            <a:off x="914400" y="2895600"/>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Attestation Update </a:t>
            </a:r>
          </a:p>
          <a:p>
            <a:r>
              <a:rPr lang="en-US" sz="2400" i="1" dirty="0">
                <a:solidFill>
                  <a:schemeClr val="tx1"/>
                </a:solidFill>
              </a:rPr>
              <a:t>Julie Creamer </a:t>
            </a:r>
          </a:p>
        </p:txBody>
      </p:sp>
    </p:spTree>
    <p:extLst>
      <p:ext uri="{BB962C8B-B14F-4D97-AF65-F5344CB8AC3E}">
        <p14:creationId xmlns:p14="http://schemas.microsoft.com/office/powerpoint/2010/main" val="345162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26A24CCA-F466-43CF-BAB8-FE65B26DBD54}" type="slidenum">
              <a:rPr lang="en-US" smtClean="0"/>
              <a:t>6</a:t>
            </a:fld>
            <a:endParaRPr lang="en-US" dirty="0"/>
          </a:p>
        </p:txBody>
      </p:sp>
      <p:sp>
        <p:nvSpPr>
          <p:cNvPr id="5" name="Title 2"/>
          <p:cNvSpPr>
            <a:spLocks noGrp="1"/>
          </p:cNvSpPr>
          <p:nvPr>
            <p:ph type="title"/>
          </p:nvPr>
        </p:nvSpPr>
        <p:spPr>
          <a:xfrm>
            <a:off x="836137" y="139495"/>
            <a:ext cx="6098066" cy="622507"/>
          </a:xfrm>
        </p:spPr>
        <p:txBody>
          <a:bodyPr/>
          <a:lstStyle/>
          <a:p>
            <a:r>
              <a:rPr lang="en-US" dirty="0"/>
              <a:t>HIway attestation: HIway connection requirement overview</a:t>
            </a:r>
          </a:p>
        </p:txBody>
      </p:sp>
      <p:graphicFrame>
        <p:nvGraphicFramePr>
          <p:cNvPr id="6" name="Table 5"/>
          <p:cNvGraphicFramePr>
            <a:graphicFrameLocks noGrp="1"/>
          </p:cNvGraphicFramePr>
          <p:nvPr>
            <p:extLst>
              <p:ext uri="{D42A27DB-BD31-4B8C-83A1-F6EECF244321}">
                <p14:modId xmlns:p14="http://schemas.microsoft.com/office/powerpoint/2010/main" val="985997429"/>
              </p:ext>
            </p:extLst>
          </p:nvPr>
        </p:nvGraphicFramePr>
        <p:xfrm>
          <a:off x="254000" y="2139746"/>
          <a:ext cx="8641079" cy="2006114"/>
        </p:xfrm>
        <a:graphic>
          <a:graphicData uri="http://schemas.openxmlformats.org/drawingml/2006/table">
            <a:tbl>
              <a:tblPr firstRow="1" bandRow="1">
                <a:tableStyleId>{5C22544A-7EE6-4342-B048-85BDC9FD1C3A}</a:tableStyleId>
              </a:tblPr>
              <a:tblGrid>
                <a:gridCol w="4958075">
                  <a:extLst>
                    <a:ext uri="{9D8B030D-6E8A-4147-A177-3AD203B41FA5}">
                      <a16:colId xmlns:a16="http://schemas.microsoft.com/office/drawing/2014/main" val="20000"/>
                    </a:ext>
                  </a:extLst>
                </a:gridCol>
                <a:gridCol w="3683004">
                  <a:extLst>
                    <a:ext uri="{9D8B030D-6E8A-4147-A177-3AD203B41FA5}">
                      <a16:colId xmlns:a16="http://schemas.microsoft.com/office/drawing/2014/main" val="20001"/>
                    </a:ext>
                  </a:extLst>
                </a:gridCol>
              </a:tblGrid>
              <a:tr h="362280">
                <a:tc>
                  <a:txBody>
                    <a:bodyPr/>
                    <a:lstStyle/>
                    <a:p>
                      <a:pPr algn="ctr"/>
                      <a:r>
                        <a:rPr lang="en-US" sz="1400" dirty="0"/>
                        <a:t>Provider organization</a:t>
                      </a:r>
                    </a:p>
                  </a:txBody>
                  <a:tcPr anchor="ctr">
                    <a:solidFill>
                      <a:schemeClr val="accent1">
                        <a:lumMod val="75000"/>
                      </a:schemeClr>
                    </a:solidFill>
                  </a:tcPr>
                </a:tc>
                <a:tc>
                  <a:txBody>
                    <a:bodyPr/>
                    <a:lstStyle/>
                    <a:p>
                      <a:pPr algn="ctr"/>
                      <a:r>
                        <a:rPr lang="en-US" sz="1400" baseline="0" dirty="0"/>
                        <a:t>First year </a:t>
                      </a:r>
                      <a:r>
                        <a:rPr lang="en-US" sz="1400" dirty="0"/>
                        <a:t>requirement applied</a:t>
                      </a:r>
                    </a:p>
                  </a:txBody>
                  <a:tcPr anchor="ctr">
                    <a:solidFill>
                      <a:schemeClr val="accent1">
                        <a:lumMod val="75000"/>
                      </a:schemeClr>
                    </a:solidFill>
                  </a:tcPr>
                </a:tc>
                <a:extLst>
                  <a:ext uri="{0D108BD9-81ED-4DB2-BD59-A6C34878D82A}">
                    <a16:rowId xmlns:a16="http://schemas.microsoft.com/office/drawing/2014/main" val="10000"/>
                  </a:ext>
                </a:extLst>
              </a:tr>
              <a:tr h="348434">
                <a:tc>
                  <a:txBody>
                    <a:bodyPr/>
                    <a:lstStyle/>
                    <a:p>
                      <a:r>
                        <a:rPr lang="en-US" sz="1400" dirty="0"/>
                        <a:t>Acute</a:t>
                      </a:r>
                      <a:r>
                        <a:rPr lang="en-US" sz="1400" baseline="0" dirty="0"/>
                        <a:t> care hospitals</a:t>
                      </a:r>
                      <a:endParaRPr lang="en-US" sz="1400" dirty="0"/>
                    </a:p>
                  </a:txBody>
                  <a:tcPr anchor="ctr">
                    <a:solidFill>
                      <a:srgbClr val="F3F6FB"/>
                    </a:solidFill>
                  </a:tcPr>
                </a:tc>
                <a:tc>
                  <a:txBody>
                    <a:bodyPr/>
                    <a:lstStyle/>
                    <a:p>
                      <a:pPr algn="ctr"/>
                      <a:r>
                        <a:rPr lang="en-US" sz="1400" b="1" dirty="0"/>
                        <a:t>2017</a:t>
                      </a:r>
                    </a:p>
                  </a:txBody>
                  <a:tcPr anchor="ctr">
                    <a:solidFill>
                      <a:srgbClr val="F3F6FB"/>
                    </a:solidFill>
                  </a:tcPr>
                </a:tc>
                <a:extLst>
                  <a:ext uri="{0D108BD9-81ED-4DB2-BD59-A6C34878D82A}">
                    <a16:rowId xmlns:a16="http://schemas.microsoft.com/office/drawing/2014/main" val="10001"/>
                  </a:ext>
                </a:extLst>
              </a:tr>
              <a:tr h="444848">
                <a:tc>
                  <a:txBody>
                    <a:bodyPr/>
                    <a:lstStyle/>
                    <a:p>
                      <a:r>
                        <a:rPr lang="en-US" sz="1400" dirty="0"/>
                        <a:t>Large and medium medical ambulatory practices</a:t>
                      </a:r>
                    </a:p>
                  </a:txBody>
                  <a:tcPr anchor="ctr">
                    <a:solidFill>
                      <a:srgbClr val="DCE6F2"/>
                    </a:solidFill>
                  </a:tcPr>
                </a:tc>
                <a:tc rowSpan="2">
                  <a:txBody>
                    <a:bodyPr/>
                    <a:lstStyle/>
                    <a:p>
                      <a:pPr algn="ctr"/>
                      <a:r>
                        <a:rPr lang="en-US" sz="1400" b="1" dirty="0"/>
                        <a:t>2018</a:t>
                      </a:r>
                    </a:p>
                  </a:txBody>
                  <a:tcPr anchor="ctr">
                    <a:solidFill>
                      <a:srgbClr val="DCE6F2"/>
                    </a:solidFill>
                  </a:tcPr>
                </a:tc>
                <a:extLst>
                  <a:ext uri="{0D108BD9-81ED-4DB2-BD59-A6C34878D82A}">
                    <a16:rowId xmlns:a16="http://schemas.microsoft.com/office/drawing/2014/main" val="10002"/>
                  </a:ext>
                </a:extLst>
              </a:tr>
              <a:tr h="446314">
                <a:tc>
                  <a:txBody>
                    <a:bodyPr/>
                    <a:lstStyle/>
                    <a:p>
                      <a:r>
                        <a:rPr lang="en-US" sz="1400" dirty="0"/>
                        <a:t>Large community health centers</a:t>
                      </a:r>
                    </a:p>
                  </a:txBody>
                  <a:tcPr anchor="ctr">
                    <a:solidFill>
                      <a:srgbClr val="DCE6F2"/>
                    </a:solidFill>
                  </a:tcPr>
                </a:tc>
                <a:tc vMerge="1">
                  <a:txBody>
                    <a:bodyPr/>
                    <a:lstStyle/>
                    <a:p>
                      <a:pPr algn="ctr"/>
                      <a:endParaRPr lang="en-US" sz="1400" dirty="0"/>
                    </a:p>
                  </a:txBody>
                  <a:tcPr anchor="ctr">
                    <a:solidFill>
                      <a:schemeClr val="accent1">
                        <a:lumMod val="40000"/>
                        <a:lumOff val="60000"/>
                      </a:schemeClr>
                    </a:solidFill>
                  </a:tcPr>
                </a:tc>
                <a:extLst>
                  <a:ext uri="{0D108BD9-81ED-4DB2-BD59-A6C34878D82A}">
                    <a16:rowId xmlns:a16="http://schemas.microsoft.com/office/drawing/2014/main" val="10003"/>
                  </a:ext>
                </a:extLst>
              </a:tr>
              <a:tr h="404238">
                <a:tc>
                  <a:txBody>
                    <a:bodyPr/>
                    <a:lstStyle/>
                    <a:p>
                      <a:r>
                        <a:rPr lang="en-US" sz="1400" dirty="0"/>
                        <a:t>Small community health centers</a:t>
                      </a:r>
                    </a:p>
                  </a:txBody>
                  <a:tcPr anchor="ctr">
                    <a:solidFill>
                      <a:srgbClr val="F3F6FB"/>
                    </a:solidFill>
                  </a:tcPr>
                </a:tc>
                <a:tc>
                  <a:txBody>
                    <a:bodyPr/>
                    <a:lstStyle/>
                    <a:p>
                      <a:pPr algn="ctr"/>
                      <a:r>
                        <a:rPr lang="en-US" sz="1400" b="1" dirty="0"/>
                        <a:t>2019</a:t>
                      </a:r>
                    </a:p>
                  </a:txBody>
                  <a:tcPr anchor="ctr">
                    <a:solidFill>
                      <a:srgbClr val="F3F6FB"/>
                    </a:solidFill>
                  </a:tcPr>
                </a:tc>
                <a:extLst>
                  <a:ext uri="{0D108BD9-81ED-4DB2-BD59-A6C34878D82A}">
                    <a16:rowId xmlns:a16="http://schemas.microsoft.com/office/drawing/2014/main" val="10004"/>
                  </a:ext>
                </a:extLst>
              </a:tr>
            </a:tbl>
          </a:graphicData>
        </a:graphic>
      </p:graphicFrame>
      <p:sp>
        <p:nvSpPr>
          <p:cNvPr id="7" name="Rectangle 6"/>
          <p:cNvSpPr/>
          <p:nvPr/>
        </p:nvSpPr>
        <p:spPr>
          <a:xfrm>
            <a:off x="253999" y="1076552"/>
            <a:ext cx="8641080" cy="905886"/>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r>
              <a:rPr lang="en-US" sz="1600" dirty="0">
                <a:solidFill>
                  <a:schemeClr val="bg1"/>
                </a:solidFill>
              </a:rPr>
              <a:t>The HIway connection requirement requires providers to engage in health information exchange via the Mass HIway* as set forth in M.G.L. Chapter 118I, Section 7, and as detailed in the Mass HIway Regulations (101 CMR 20.00). Providers were required to attest.</a:t>
            </a:r>
          </a:p>
        </p:txBody>
      </p:sp>
      <p:sp>
        <p:nvSpPr>
          <p:cNvPr id="2" name="Rectangle 1">
            <a:extLst>
              <a:ext uri="{FF2B5EF4-FFF2-40B4-BE49-F238E27FC236}">
                <a16:creationId xmlns:a16="http://schemas.microsoft.com/office/drawing/2014/main" id="{817BE546-73BE-4AB0-8C12-0E7EDBF5344E}"/>
              </a:ext>
            </a:extLst>
          </p:cNvPr>
          <p:cNvSpPr/>
          <p:nvPr/>
        </p:nvSpPr>
        <p:spPr>
          <a:xfrm>
            <a:off x="260529" y="4303168"/>
            <a:ext cx="8641080" cy="314552"/>
          </a:xfrm>
          <a:prstGeom prst="rect">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n-US" sz="1400" b="1" dirty="0">
                <a:solidFill>
                  <a:schemeClr val="bg1"/>
                </a:solidFill>
              </a:rPr>
              <a:t>HIway annual connection requirement</a:t>
            </a:r>
          </a:p>
        </p:txBody>
      </p:sp>
      <p:graphicFrame>
        <p:nvGraphicFramePr>
          <p:cNvPr id="3" name="Table 2">
            <a:extLst>
              <a:ext uri="{FF2B5EF4-FFF2-40B4-BE49-F238E27FC236}">
                <a16:creationId xmlns:a16="http://schemas.microsoft.com/office/drawing/2014/main" id="{A1F6BA90-6F9F-42C8-A0A9-3B5464DDE0B8}"/>
              </a:ext>
            </a:extLst>
          </p:cNvPr>
          <p:cNvGraphicFramePr>
            <a:graphicFrameLocks noGrp="1"/>
          </p:cNvGraphicFramePr>
          <p:nvPr/>
        </p:nvGraphicFramePr>
        <p:xfrm>
          <a:off x="260530" y="4617720"/>
          <a:ext cx="8644712" cy="1630680"/>
        </p:xfrm>
        <a:graphic>
          <a:graphicData uri="http://schemas.openxmlformats.org/drawingml/2006/table">
            <a:tbl>
              <a:tblPr firstRow="1" bandRow="1"/>
              <a:tblGrid>
                <a:gridCol w="1655356">
                  <a:extLst>
                    <a:ext uri="{9D8B030D-6E8A-4147-A177-3AD203B41FA5}">
                      <a16:colId xmlns:a16="http://schemas.microsoft.com/office/drawing/2014/main" val="2737697713"/>
                    </a:ext>
                  </a:extLst>
                </a:gridCol>
                <a:gridCol w="6989356">
                  <a:extLst>
                    <a:ext uri="{9D8B030D-6E8A-4147-A177-3AD203B41FA5}">
                      <a16:colId xmlns:a16="http://schemas.microsoft.com/office/drawing/2014/main" val="4147782582"/>
                    </a:ext>
                  </a:extLst>
                </a:gridCol>
              </a:tblGrid>
              <a:tr h="370840">
                <a:tc>
                  <a:txBody>
                    <a:bodyPr/>
                    <a:lstStyle/>
                    <a:p>
                      <a:r>
                        <a:rPr lang="en-US" sz="1400" dirty="0"/>
                        <a:t>Year 1</a:t>
                      </a:r>
                    </a:p>
                  </a:txBody>
                  <a:tcPr anchor="ctr"/>
                </a:tc>
                <a:tc>
                  <a:txBody>
                    <a:bodyPr/>
                    <a:lstStyle/>
                    <a:p>
                      <a:pPr marL="0" marR="0" lvl="0" indent="0" algn="l" defTabSz="914109" rtl="0" eaLnBrk="1" fontAlgn="auto" latinLnBrk="0" hangingPunct="1">
                        <a:lnSpc>
                          <a:spcPct val="100000"/>
                        </a:lnSpc>
                        <a:spcBef>
                          <a:spcPts val="0"/>
                        </a:spcBef>
                        <a:spcAft>
                          <a:spcPts val="0"/>
                        </a:spcAft>
                        <a:buClrTx/>
                        <a:buSzTx/>
                        <a:buFontTx/>
                        <a:buNone/>
                        <a:tabLst/>
                        <a:defRPr/>
                      </a:pPr>
                      <a:r>
                        <a:rPr lang="en-US" sz="1400" kern="1200" dirty="0">
                          <a:effectLst/>
                        </a:rPr>
                        <a:t>Send </a:t>
                      </a:r>
                      <a:r>
                        <a:rPr lang="en-US" sz="1400" b="0" u="none" kern="1200" dirty="0">
                          <a:effectLst/>
                        </a:rPr>
                        <a:t>or</a:t>
                      </a:r>
                      <a:r>
                        <a:rPr lang="en-US" sz="1400" kern="1200" dirty="0">
                          <a:effectLst/>
                        </a:rPr>
                        <a:t> receive HIway Direct messages for at least one use case</a:t>
                      </a:r>
                      <a:endParaRPr lang="en-US" sz="1400" b="1" kern="1200" dirty="0">
                        <a:solidFill>
                          <a:schemeClr val="lt1"/>
                        </a:solidFill>
                        <a:effectLst/>
                        <a:latin typeface="+mn-lt"/>
                        <a:ea typeface="+mn-ea"/>
                        <a:cs typeface="+mn-cs"/>
                      </a:endParaRPr>
                    </a:p>
                  </a:txBody>
                  <a:tcPr/>
                </a:tc>
                <a:extLst>
                  <a:ext uri="{0D108BD9-81ED-4DB2-BD59-A6C34878D82A}">
                    <a16:rowId xmlns:a16="http://schemas.microsoft.com/office/drawing/2014/main" val="2039836628"/>
                  </a:ext>
                </a:extLst>
              </a:tr>
              <a:tr h="370840">
                <a:tc>
                  <a:txBody>
                    <a:bodyPr/>
                    <a:lstStyle/>
                    <a:p>
                      <a:r>
                        <a:rPr lang="en-US" sz="1400" dirty="0"/>
                        <a:t>Year 2</a:t>
                      </a:r>
                    </a:p>
                  </a:txBody>
                  <a:tcPr anchor="ctr">
                    <a:solidFill>
                      <a:schemeClr val="accent1">
                        <a:lumMod val="20000"/>
                        <a:lumOff val="80000"/>
                      </a:schemeClr>
                    </a:solidFill>
                  </a:tcPr>
                </a:tc>
                <a:tc>
                  <a:txBody>
                    <a:bodyPr/>
                    <a:lstStyle/>
                    <a:p>
                      <a:r>
                        <a:rPr lang="en-US" sz="1400" kern="1200" dirty="0">
                          <a:effectLst/>
                        </a:rPr>
                        <a:t>Send </a:t>
                      </a:r>
                      <a:r>
                        <a:rPr lang="en-US" sz="1400" b="0" u="none" kern="1200" dirty="0">
                          <a:effectLst/>
                        </a:rPr>
                        <a:t>or</a:t>
                      </a:r>
                      <a:r>
                        <a:rPr lang="en-US" sz="1400" kern="1200" dirty="0">
                          <a:effectLst/>
                        </a:rPr>
                        <a:t> receive HIway Direct messages for at least one </a:t>
                      </a:r>
                      <a:r>
                        <a:rPr lang="en-US" sz="1400" b="1" u="sng" kern="1200" dirty="0">
                          <a:effectLst/>
                        </a:rPr>
                        <a:t>provider-to provider (P2P)</a:t>
                      </a:r>
                      <a:r>
                        <a:rPr lang="en-US" sz="1400" u="none" kern="1200" dirty="0">
                          <a:effectLst/>
                        </a:rPr>
                        <a:t> </a:t>
                      </a:r>
                      <a:r>
                        <a:rPr lang="en-US" sz="1400" kern="1200" dirty="0">
                          <a:effectLst/>
                        </a:rPr>
                        <a:t>use case</a:t>
                      </a:r>
                      <a:endParaRPr lang="en-US" sz="1400" dirty="0"/>
                    </a:p>
                  </a:txBody>
                  <a:tcPr>
                    <a:solidFill>
                      <a:schemeClr val="accent1">
                        <a:lumMod val="20000"/>
                        <a:lumOff val="80000"/>
                      </a:schemeClr>
                    </a:solidFill>
                  </a:tcPr>
                </a:tc>
                <a:extLst>
                  <a:ext uri="{0D108BD9-81ED-4DB2-BD59-A6C34878D82A}">
                    <a16:rowId xmlns:a16="http://schemas.microsoft.com/office/drawing/2014/main" val="470879690"/>
                  </a:ext>
                </a:extLst>
              </a:tr>
              <a:tr h="370840">
                <a:tc>
                  <a:txBody>
                    <a:bodyPr/>
                    <a:lstStyle/>
                    <a:p>
                      <a:r>
                        <a:rPr lang="en-US" sz="1400" dirty="0"/>
                        <a:t>Year 3</a:t>
                      </a:r>
                    </a:p>
                  </a:txBody>
                  <a:tcPr anchor="ctr"/>
                </a:tc>
                <a:tc>
                  <a:txBody>
                    <a:bodyPr/>
                    <a:lstStyle/>
                    <a:p>
                      <a:r>
                        <a:rPr lang="en-US" sz="1400" kern="1200" dirty="0">
                          <a:effectLst/>
                        </a:rPr>
                        <a:t>Send HIway Direct messages for at least one P2P use case, </a:t>
                      </a:r>
                      <a:r>
                        <a:rPr lang="en-US" sz="1400" b="1" u="sng" kern="1200" dirty="0">
                          <a:effectLst/>
                        </a:rPr>
                        <a:t>and</a:t>
                      </a:r>
                      <a:r>
                        <a:rPr lang="en-US" sz="1400" kern="1200" dirty="0">
                          <a:effectLst/>
                        </a:rPr>
                        <a:t> Receive HIway Direct messages for at least one P2P use case</a:t>
                      </a:r>
                      <a:endParaRPr lang="en-US" sz="1400" dirty="0"/>
                    </a:p>
                  </a:txBody>
                  <a:tcPr/>
                </a:tc>
                <a:extLst>
                  <a:ext uri="{0D108BD9-81ED-4DB2-BD59-A6C34878D82A}">
                    <a16:rowId xmlns:a16="http://schemas.microsoft.com/office/drawing/2014/main" val="1791458190"/>
                  </a:ext>
                </a:extLst>
              </a:tr>
              <a:tr h="370840">
                <a:tc>
                  <a:txBody>
                    <a:bodyPr/>
                    <a:lstStyle/>
                    <a:p>
                      <a:r>
                        <a:rPr lang="en-US" sz="1400" dirty="0"/>
                        <a:t>Year 4+</a:t>
                      </a:r>
                    </a:p>
                  </a:txBody>
                  <a:tcPr anchor="ctr">
                    <a:solidFill>
                      <a:schemeClr val="accent1">
                        <a:lumMod val="20000"/>
                        <a:lumOff val="80000"/>
                      </a:schemeClr>
                    </a:solidFill>
                  </a:tcPr>
                </a:tc>
                <a:tc>
                  <a:txBody>
                    <a:bodyPr/>
                    <a:lstStyle/>
                    <a:p>
                      <a:pPr marL="0" marR="0" lvl="0" indent="0" algn="l" defTabSz="914109" rtl="0" eaLnBrk="1" fontAlgn="auto" latinLnBrk="0" hangingPunct="1">
                        <a:lnSpc>
                          <a:spcPct val="100000"/>
                        </a:lnSpc>
                        <a:spcBef>
                          <a:spcPts val="0"/>
                        </a:spcBef>
                        <a:spcAft>
                          <a:spcPts val="0"/>
                        </a:spcAft>
                        <a:buClrTx/>
                        <a:buSzTx/>
                        <a:buFontTx/>
                        <a:buNone/>
                        <a:tabLst/>
                        <a:defRPr/>
                      </a:pPr>
                      <a:r>
                        <a:rPr lang="en-US" sz="1400" kern="1200" dirty="0">
                          <a:effectLst/>
                        </a:rPr>
                        <a:t>Meet Year 3 requirement or be subject to penalties if requirement is not met</a:t>
                      </a:r>
                      <a:endParaRPr lang="en-US" sz="1400" dirty="0"/>
                    </a:p>
                  </a:txBody>
                  <a:tcPr>
                    <a:solidFill>
                      <a:schemeClr val="accent1">
                        <a:lumMod val="20000"/>
                        <a:lumOff val="80000"/>
                      </a:schemeClr>
                    </a:solidFill>
                  </a:tcPr>
                </a:tc>
                <a:extLst>
                  <a:ext uri="{0D108BD9-81ED-4DB2-BD59-A6C34878D82A}">
                    <a16:rowId xmlns:a16="http://schemas.microsoft.com/office/drawing/2014/main" val="1227760700"/>
                  </a:ext>
                </a:extLst>
              </a:tr>
            </a:tbl>
          </a:graphicData>
        </a:graphic>
      </p:graphicFrame>
      <p:sp>
        <p:nvSpPr>
          <p:cNvPr id="8" name="Rectangle 7"/>
          <p:cNvSpPr/>
          <p:nvPr/>
        </p:nvSpPr>
        <p:spPr>
          <a:xfrm>
            <a:off x="253999" y="6235204"/>
            <a:ext cx="8737601" cy="584775"/>
          </a:xfrm>
          <a:prstGeom prst="rect">
            <a:avLst/>
          </a:prstGeom>
        </p:spPr>
        <p:txBody>
          <a:bodyPr wrap="square">
            <a:spAutoFit/>
          </a:bodyPr>
          <a:lstStyle/>
          <a:p>
            <a:r>
              <a:rPr lang="en-US" sz="1200" dirty="0"/>
              <a:t>*</a:t>
            </a:r>
            <a:r>
              <a:rPr lang="en-US" sz="1600" dirty="0"/>
              <a:t>Through sub-regulatory guidance the Mass HIway will accept DirectTrust HISP-to-HISP exchange as an additional method to meet the HIway connection requirement</a:t>
            </a:r>
          </a:p>
        </p:txBody>
      </p:sp>
    </p:spTree>
    <p:extLst>
      <p:ext uri="{BB962C8B-B14F-4D97-AF65-F5344CB8AC3E}">
        <p14:creationId xmlns:p14="http://schemas.microsoft.com/office/powerpoint/2010/main" val="1309698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16F4F6-1401-46E2-A295-F9B332D852E0}"/>
              </a:ext>
            </a:extLst>
          </p:cNvPr>
          <p:cNvSpPr>
            <a:spLocks noGrp="1"/>
          </p:cNvSpPr>
          <p:nvPr>
            <p:ph type="sldNum" sz="quarter" idx="11"/>
          </p:nvPr>
        </p:nvSpPr>
        <p:spPr/>
        <p:txBody>
          <a:bodyPr/>
          <a:lstStyle/>
          <a:p>
            <a:pPr>
              <a:defRPr/>
            </a:pPr>
            <a:fld id="{949C2E20-F250-44B9-B926-B8B94A013B34}" type="slidenum">
              <a:rPr lang="en-US" smtClean="0"/>
              <a:pPr>
                <a:defRPr/>
              </a:pPr>
              <a:t>7</a:t>
            </a:fld>
            <a:endParaRPr lang="en-US" dirty="0"/>
          </a:p>
        </p:txBody>
      </p:sp>
      <p:sp>
        <p:nvSpPr>
          <p:cNvPr id="3" name="Title 2">
            <a:extLst>
              <a:ext uri="{FF2B5EF4-FFF2-40B4-BE49-F238E27FC236}">
                <a16:creationId xmlns:a16="http://schemas.microsoft.com/office/drawing/2014/main" id="{175A9B83-49D0-4C28-B509-036769854D12}"/>
              </a:ext>
            </a:extLst>
          </p:cNvPr>
          <p:cNvSpPr>
            <a:spLocks noGrp="1"/>
          </p:cNvSpPr>
          <p:nvPr>
            <p:ph type="title"/>
          </p:nvPr>
        </p:nvSpPr>
        <p:spPr>
          <a:xfrm>
            <a:off x="836137" y="133557"/>
            <a:ext cx="6098066" cy="565150"/>
          </a:xfrm>
        </p:spPr>
        <p:txBody>
          <a:bodyPr/>
          <a:lstStyle/>
          <a:p>
            <a:r>
              <a:rPr lang="en-US" sz="2000" dirty="0"/>
              <a:t>HIway Attestation: Statistics for 2021 Reporting Year</a:t>
            </a:r>
            <a:endParaRPr lang="en-US" sz="2000" dirty="0">
              <a:cs typeface="Calibri"/>
            </a:endParaRPr>
          </a:p>
        </p:txBody>
      </p:sp>
      <p:sp>
        <p:nvSpPr>
          <p:cNvPr id="4" name="TextBox 3">
            <a:extLst>
              <a:ext uri="{FF2B5EF4-FFF2-40B4-BE49-F238E27FC236}">
                <a16:creationId xmlns:a16="http://schemas.microsoft.com/office/drawing/2014/main" id="{03046498-F6E1-488D-B020-5876D3E9B018}"/>
              </a:ext>
            </a:extLst>
          </p:cNvPr>
          <p:cNvSpPr txBox="1"/>
          <p:nvPr/>
        </p:nvSpPr>
        <p:spPr>
          <a:xfrm>
            <a:off x="4848885" y="2213550"/>
            <a:ext cx="3609315" cy="4339650"/>
          </a:xfrm>
          <a:prstGeom prst="rect">
            <a:avLst/>
          </a:prstGeom>
          <a:noFill/>
        </p:spPr>
        <p:txBody>
          <a:bodyPr wrap="square" lIns="91440" tIns="45720" rIns="91440" bIns="45720" rtlCol="0" anchor="t">
            <a:spAutoFit/>
          </a:bodyPr>
          <a:lstStyle/>
          <a:p>
            <a:r>
              <a:rPr lang="en-US" b="1" u="sng" dirty="0">
                <a:cs typeface="Calibri"/>
              </a:rPr>
              <a:t>Breakdown by Organization Type</a:t>
            </a:r>
          </a:p>
          <a:p>
            <a:endParaRPr lang="en-US" sz="800" b="1" u="sng" dirty="0"/>
          </a:p>
          <a:p>
            <a:r>
              <a:rPr lang="en-US" sz="1600" b="1" dirty="0"/>
              <a:t>Acute Care Hospitals </a:t>
            </a:r>
            <a:r>
              <a:rPr lang="en-US" sz="1600" dirty="0"/>
              <a:t>(n=67)</a:t>
            </a:r>
            <a:endParaRPr lang="en-US" sz="1600" dirty="0">
              <a:cs typeface="Calibri"/>
            </a:endParaRPr>
          </a:p>
          <a:p>
            <a:pPr marL="285750" indent="-285750">
              <a:buFont typeface="Arial"/>
              <a:buChar char="•"/>
            </a:pPr>
            <a:r>
              <a:rPr lang="en-US" sz="1600" dirty="0"/>
              <a:t>53 attestations submitted </a:t>
            </a:r>
            <a:endParaRPr lang="en-US" sz="1600" dirty="0">
              <a:cs typeface="Calibri"/>
            </a:endParaRPr>
          </a:p>
          <a:p>
            <a:pPr marL="285750" indent="-285750">
              <a:buFont typeface="Arial"/>
              <a:buChar char="•"/>
            </a:pPr>
            <a:r>
              <a:rPr lang="en-US" sz="1600" dirty="0"/>
              <a:t>14 exception forms submitted</a:t>
            </a:r>
            <a:endParaRPr lang="en-US" sz="1600" dirty="0">
              <a:cs typeface="Calibri"/>
            </a:endParaRPr>
          </a:p>
          <a:p>
            <a:pPr marL="285750" indent="-285750">
              <a:buFont typeface="Arial"/>
              <a:buChar char="•"/>
            </a:pPr>
            <a:r>
              <a:rPr lang="en-US" sz="1600" dirty="0"/>
              <a:t>Submitted: 100%</a:t>
            </a:r>
            <a:endParaRPr lang="en-US" sz="1600" dirty="0">
              <a:cs typeface="Calibri"/>
            </a:endParaRPr>
          </a:p>
          <a:p>
            <a:endParaRPr lang="en-US" sz="1000" dirty="0">
              <a:cs typeface="Calibri"/>
            </a:endParaRPr>
          </a:p>
          <a:p>
            <a:r>
              <a:rPr lang="en-US" sz="1600" b="1" dirty="0"/>
              <a:t>Community Health Centers </a:t>
            </a:r>
            <a:r>
              <a:rPr lang="en-US" sz="1600" dirty="0"/>
              <a:t>(n=41)</a:t>
            </a:r>
            <a:endParaRPr lang="en-US" sz="1600" dirty="0">
              <a:cs typeface="Calibri"/>
            </a:endParaRPr>
          </a:p>
          <a:p>
            <a:pPr marL="285750" indent="-285750">
              <a:buFont typeface="Arial"/>
              <a:buChar char="•"/>
            </a:pPr>
            <a:r>
              <a:rPr lang="en-US" sz="1600" dirty="0"/>
              <a:t>26 attestations submitted </a:t>
            </a:r>
            <a:endParaRPr lang="en-US" sz="1600" dirty="0">
              <a:cs typeface="Calibri"/>
            </a:endParaRPr>
          </a:p>
          <a:p>
            <a:pPr marL="285750" indent="-285750">
              <a:buFont typeface="Arial"/>
              <a:buChar char="•"/>
            </a:pPr>
            <a:r>
              <a:rPr lang="en-US" sz="1600" dirty="0"/>
              <a:t>10 exception forms submitted</a:t>
            </a:r>
            <a:endParaRPr lang="en-US" sz="1600" dirty="0">
              <a:cs typeface="Calibri"/>
            </a:endParaRPr>
          </a:p>
          <a:p>
            <a:pPr marL="285750" indent="-285750">
              <a:buFont typeface="Arial"/>
              <a:buChar char="•"/>
            </a:pPr>
            <a:r>
              <a:rPr lang="en-US" sz="1600" dirty="0"/>
              <a:t>Submitted: 88%</a:t>
            </a:r>
            <a:endParaRPr lang="en-US" sz="1600" dirty="0">
              <a:cs typeface="Calibri"/>
            </a:endParaRPr>
          </a:p>
          <a:p>
            <a:endParaRPr lang="en-US" sz="1000" dirty="0">
              <a:cs typeface="Calibri"/>
            </a:endParaRPr>
          </a:p>
          <a:p>
            <a:r>
              <a:rPr lang="en-US" sz="1600" b="1" dirty="0"/>
              <a:t>Medium/Large Medical </a:t>
            </a:r>
            <a:endParaRPr lang="en-US" sz="1600" b="1" dirty="0">
              <a:cs typeface="Calibri"/>
            </a:endParaRPr>
          </a:p>
          <a:p>
            <a:r>
              <a:rPr lang="en-US" sz="1600" b="1" dirty="0"/>
              <a:t>Ambulatory Practices</a:t>
            </a:r>
            <a:r>
              <a:rPr lang="en-US" sz="1600" dirty="0"/>
              <a:t> (n=442)</a:t>
            </a:r>
            <a:endParaRPr lang="en-US" sz="1600" dirty="0">
              <a:cs typeface="Calibri"/>
            </a:endParaRPr>
          </a:p>
          <a:p>
            <a:pPr marL="285750" indent="-285750">
              <a:buFont typeface="Arial"/>
              <a:buChar char="•"/>
            </a:pPr>
            <a:r>
              <a:rPr lang="en-US" sz="1600" dirty="0"/>
              <a:t>Attestations: 314 practices</a:t>
            </a:r>
            <a:endParaRPr lang="en-US" sz="1600" dirty="0">
              <a:cs typeface="Calibri"/>
            </a:endParaRPr>
          </a:p>
          <a:p>
            <a:pPr marL="285750" indent="-285750">
              <a:buFont typeface="Arial"/>
              <a:buChar char="•"/>
            </a:pPr>
            <a:r>
              <a:rPr lang="en-US" sz="1600" dirty="0"/>
              <a:t>Exception forms: 65 practices </a:t>
            </a:r>
            <a:endParaRPr lang="en-US" sz="1600" dirty="0">
              <a:cs typeface="Calibri"/>
            </a:endParaRPr>
          </a:p>
          <a:p>
            <a:pPr marL="285750" indent="-285750">
              <a:buFont typeface="Arial"/>
              <a:buChar char="•"/>
            </a:pPr>
            <a:r>
              <a:rPr lang="en-US" sz="1600" dirty="0"/>
              <a:t>Total: 379 practices</a:t>
            </a:r>
            <a:endParaRPr lang="en-US" sz="1600" dirty="0">
              <a:cs typeface="Calibri"/>
            </a:endParaRPr>
          </a:p>
          <a:p>
            <a:pPr marL="285750" indent="-285750">
              <a:buFont typeface="Arial"/>
              <a:buChar char="•"/>
            </a:pPr>
            <a:r>
              <a:rPr lang="en-US" sz="1600" dirty="0"/>
              <a:t>Submitted: 86%</a:t>
            </a:r>
            <a:endParaRPr lang="en-US" sz="1600" dirty="0">
              <a:cs typeface="Calibri"/>
            </a:endParaRPr>
          </a:p>
        </p:txBody>
      </p:sp>
      <p:sp>
        <p:nvSpPr>
          <p:cNvPr id="6" name="Rectangle 5">
            <a:extLst>
              <a:ext uri="{FF2B5EF4-FFF2-40B4-BE49-F238E27FC236}">
                <a16:creationId xmlns:a16="http://schemas.microsoft.com/office/drawing/2014/main" id="{5379F188-AC45-4088-B122-67274A4C5BEF}"/>
              </a:ext>
            </a:extLst>
          </p:cNvPr>
          <p:cNvSpPr/>
          <p:nvPr/>
        </p:nvSpPr>
        <p:spPr>
          <a:xfrm>
            <a:off x="353962" y="1066801"/>
            <a:ext cx="8445911" cy="990601"/>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a:spcAft>
                <a:spcPts val="600"/>
              </a:spcAft>
              <a:defRPr/>
            </a:pPr>
            <a:r>
              <a:rPr lang="en-US" kern="0" dirty="0">
                <a:solidFill>
                  <a:schemeClr val="bg1"/>
                </a:solidFill>
              </a:rPr>
              <a:t>Although attestation submissions got off to a slow start, we saw an influx of submissions towards the end of 2021. Attestation submissions received in the 2021 reporting year surpassed submissions in previous years.  </a:t>
            </a:r>
          </a:p>
        </p:txBody>
      </p:sp>
      <p:sp>
        <p:nvSpPr>
          <p:cNvPr id="8" name="TextBox 7">
            <a:extLst>
              <a:ext uri="{FF2B5EF4-FFF2-40B4-BE49-F238E27FC236}">
                <a16:creationId xmlns:a16="http://schemas.microsoft.com/office/drawing/2014/main" id="{45AA3D8C-314E-49E5-A360-BD187137846E}"/>
              </a:ext>
            </a:extLst>
          </p:cNvPr>
          <p:cNvSpPr txBox="1"/>
          <p:nvPr/>
        </p:nvSpPr>
        <p:spPr>
          <a:xfrm>
            <a:off x="583949" y="3387292"/>
            <a:ext cx="3579136" cy="1938992"/>
          </a:xfrm>
          <a:prstGeom prst="rect">
            <a:avLst/>
          </a:prstGeom>
          <a:noFill/>
        </p:spPr>
        <p:txBody>
          <a:bodyPr wrap="square" lIns="91440" tIns="45720" rIns="91440" bIns="45720" anchor="t">
            <a:spAutoFit/>
          </a:bodyPr>
          <a:lstStyle/>
          <a:p>
            <a:r>
              <a:rPr lang="en-US" sz="2400" b="1" dirty="0"/>
              <a:t>Final Count for 2021:</a:t>
            </a:r>
            <a:endParaRPr lang="en-US" sz="2400" b="1" dirty="0">
              <a:cs typeface="Calibri"/>
            </a:endParaRPr>
          </a:p>
          <a:p>
            <a:r>
              <a:rPr lang="en-US" sz="2400" dirty="0"/>
              <a:t>Total forms submitted: 193</a:t>
            </a:r>
            <a:endParaRPr lang="en-US" sz="2400" dirty="0">
              <a:cs typeface="Calibri"/>
            </a:endParaRPr>
          </a:p>
          <a:p>
            <a:r>
              <a:rPr lang="en-US" sz="2400" dirty="0"/>
              <a:t>Year 3/4 forms: 104</a:t>
            </a:r>
            <a:endParaRPr lang="en-US" sz="2400" dirty="0">
              <a:cs typeface="Calibri"/>
            </a:endParaRPr>
          </a:p>
          <a:p>
            <a:r>
              <a:rPr lang="en-US" sz="2400" dirty="0"/>
              <a:t>Year 5 forms: 53</a:t>
            </a:r>
            <a:endParaRPr lang="en-US" sz="2400" dirty="0">
              <a:cs typeface="Calibri"/>
            </a:endParaRPr>
          </a:p>
          <a:p>
            <a:r>
              <a:rPr lang="en-US" sz="2400" dirty="0"/>
              <a:t>Exception forms: 36</a:t>
            </a:r>
            <a:endParaRPr lang="en-US" sz="2400" dirty="0">
              <a:cs typeface="Calibri"/>
            </a:endParaRPr>
          </a:p>
        </p:txBody>
      </p:sp>
      <p:cxnSp>
        <p:nvCxnSpPr>
          <p:cNvPr id="10" name="Straight Connector 9">
            <a:extLst>
              <a:ext uri="{FF2B5EF4-FFF2-40B4-BE49-F238E27FC236}">
                <a16:creationId xmlns:a16="http://schemas.microsoft.com/office/drawing/2014/main" id="{FAC9259F-24FB-4DB8-AB4F-CE3DD07B4E7F}"/>
              </a:ext>
            </a:extLst>
          </p:cNvPr>
          <p:cNvCxnSpPr/>
          <p:nvPr/>
        </p:nvCxnSpPr>
        <p:spPr>
          <a:xfrm>
            <a:off x="4343400" y="2756588"/>
            <a:ext cx="0" cy="32004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4204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61238" y="120650"/>
            <a:ext cx="5920563" cy="565150"/>
          </a:xfrm>
        </p:spPr>
        <p:txBody>
          <a:bodyPr/>
          <a:lstStyle/>
          <a:p>
            <a:r>
              <a:rPr lang="en-US" dirty="0"/>
              <a:t>HIway attestation: 2021 statistics</a:t>
            </a:r>
          </a:p>
        </p:txBody>
      </p:sp>
      <p:sp>
        <p:nvSpPr>
          <p:cNvPr id="4" name="Slide Number Placeholder 3"/>
          <p:cNvSpPr>
            <a:spLocks noGrp="1"/>
          </p:cNvSpPr>
          <p:nvPr>
            <p:ph type="sldNum" sz="quarter" idx="11"/>
          </p:nvPr>
        </p:nvSpPr>
        <p:spPr/>
        <p:txBody>
          <a:bodyPr/>
          <a:lstStyle/>
          <a:p>
            <a:pPr>
              <a:defRPr/>
            </a:pPr>
            <a:fld id="{949C2E20-F250-44B9-B926-B8B94A013B34}" type="slidenum">
              <a:rPr lang="en-US" smtClean="0"/>
              <a:pPr>
                <a:defRPr/>
              </a:pPr>
              <a:t>8</a:t>
            </a:fld>
            <a:endParaRPr lang="en-US" dirty="0"/>
          </a:p>
        </p:txBody>
      </p:sp>
      <p:sp>
        <p:nvSpPr>
          <p:cNvPr id="7" name="Rectangle 6"/>
          <p:cNvSpPr/>
          <p:nvPr/>
        </p:nvSpPr>
        <p:spPr>
          <a:xfrm>
            <a:off x="317089" y="990601"/>
            <a:ext cx="8460764" cy="914400"/>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a:spcAft>
                <a:spcPts val="600"/>
              </a:spcAft>
              <a:defRPr/>
            </a:pPr>
            <a:r>
              <a:rPr lang="en-US" kern="0" dirty="0">
                <a:solidFill>
                  <a:schemeClr val="bg1"/>
                </a:solidFill>
                <a:ea typeface="+mn-lt"/>
                <a:cs typeface="+mn-lt"/>
              </a:rPr>
              <a:t>More provider organizations are meeting the HIway connection requirement through </a:t>
            </a:r>
            <a:r>
              <a:rPr lang="en-US" kern="0" dirty="0" err="1">
                <a:solidFill>
                  <a:schemeClr val="bg1"/>
                </a:solidFill>
                <a:ea typeface="+mn-lt"/>
                <a:cs typeface="+mn-lt"/>
              </a:rPr>
              <a:t>DirectTrust</a:t>
            </a:r>
            <a:r>
              <a:rPr lang="en-US" kern="0" dirty="0">
                <a:solidFill>
                  <a:schemeClr val="bg1"/>
                </a:solidFill>
                <a:ea typeface="+mn-lt"/>
                <a:cs typeface="+mn-lt"/>
              </a:rPr>
              <a:t> HISP-to-HISP exchanges. As a result, more</a:t>
            </a:r>
            <a:r>
              <a:rPr lang="en-US" kern="0" dirty="0">
                <a:solidFill>
                  <a:schemeClr val="bg1"/>
                </a:solidFill>
              </a:rPr>
              <a:t> provider organizations submitted attestation forms and fewer organizations requested exceptions.</a:t>
            </a:r>
            <a:endParaRPr lang="en-US" kern="0" dirty="0">
              <a:solidFill>
                <a:schemeClr val="bg1"/>
              </a:solidFill>
              <a:cs typeface="Calibri"/>
            </a:endParaRPr>
          </a:p>
        </p:txBody>
      </p:sp>
      <p:pic>
        <p:nvPicPr>
          <p:cNvPr id="5" name="Picture 4"/>
          <p:cNvPicPr>
            <a:picLocks noChangeAspect="1"/>
          </p:cNvPicPr>
          <p:nvPr/>
        </p:nvPicPr>
        <p:blipFill>
          <a:blip r:embed="rId3"/>
          <a:stretch>
            <a:fillRect/>
          </a:stretch>
        </p:blipFill>
        <p:spPr>
          <a:xfrm>
            <a:off x="514060" y="1971216"/>
            <a:ext cx="8066817" cy="2811396"/>
          </a:xfrm>
          <a:prstGeom prst="rect">
            <a:avLst/>
          </a:prstGeom>
        </p:spPr>
      </p:pic>
      <p:pic>
        <p:nvPicPr>
          <p:cNvPr id="6" name="Picture 5"/>
          <p:cNvPicPr>
            <a:picLocks noChangeAspect="1"/>
          </p:cNvPicPr>
          <p:nvPr/>
        </p:nvPicPr>
        <p:blipFill>
          <a:blip r:embed="rId4"/>
          <a:stretch>
            <a:fillRect/>
          </a:stretch>
        </p:blipFill>
        <p:spPr>
          <a:xfrm>
            <a:off x="415574" y="4800600"/>
            <a:ext cx="8263791" cy="1571951"/>
          </a:xfrm>
          <a:prstGeom prst="rect">
            <a:avLst/>
          </a:prstGeom>
        </p:spPr>
      </p:pic>
    </p:spTree>
    <p:extLst>
      <p:ext uri="{BB962C8B-B14F-4D97-AF65-F5344CB8AC3E}">
        <p14:creationId xmlns:p14="http://schemas.microsoft.com/office/powerpoint/2010/main" val="585515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26A24CCA-F466-43CF-BAB8-FE65B26DBD54}" type="slidenum">
              <a:rPr lang="en-US" smtClean="0"/>
              <a:t>9</a:t>
            </a:fld>
            <a:endParaRPr lang="en-US" dirty="0"/>
          </a:p>
        </p:txBody>
      </p:sp>
      <p:sp>
        <p:nvSpPr>
          <p:cNvPr id="5" name="Title 2"/>
          <p:cNvSpPr>
            <a:spLocks noGrp="1"/>
          </p:cNvSpPr>
          <p:nvPr>
            <p:ph type="title"/>
          </p:nvPr>
        </p:nvSpPr>
        <p:spPr>
          <a:xfrm>
            <a:off x="836137" y="122562"/>
            <a:ext cx="6098066" cy="622507"/>
          </a:xfrm>
        </p:spPr>
        <p:txBody>
          <a:bodyPr/>
          <a:lstStyle/>
          <a:p>
            <a:r>
              <a:rPr lang="en-US" dirty="0"/>
              <a:t>HIway Attestation Close-Out</a:t>
            </a:r>
          </a:p>
        </p:txBody>
      </p:sp>
      <p:sp>
        <p:nvSpPr>
          <p:cNvPr id="7" name="Rectangle 6"/>
          <p:cNvSpPr/>
          <p:nvPr/>
        </p:nvSpPr>
        <p:spPr>
          <a:xfrm>
            <a:off x="328062" y="2590800"/>
            <a:ext cx="8534400" cy="3810000"/>
          </a:xfrm>
          <a:prstGeom prst="rect">
            <a:avLst/>
          </a:prstGeom>
          <a:solidFill>
            <a:schemeClr val="bg1"/>
          </a:solidFill>
          <a:ln w="6350" cap="flat" cmpd="sng" algn="ctr">
            <a:noFill/>
            <a:prstDash val="solid"/>
          </a:ln>
          <a:effectLst/>
        </p:spPr>
        <p:txBody>
          <a:bodyPr lIns="92866" tIns="46437" rIns="92866" bIns="46437" rtlCol="0" anchor="ctr"/>
          <a:lstStyle/>
          <a:p>
            <a:pPr marL="285750" indent="-285750">
              <a:buFont typeface="Arial" panose="020B0604020202020204" pitchFamily="34" charset="0"/>
              <a:buChar char="•"/>
            </a:pPr>
            <a:r>
              <a:rPr lang="en-US" dirty="0"/>
              <a:t>The timetable for the HIway connection requirement has been met for the regulated organizations (Acute care hospitals, Community health centers, Medical ambulatory practices)</a:t>
            </a:r>
          </a:p>
          <a:p>
            <a:pPr marL="342900" indent="-342900">
              <a:spcBef>
                <a:spcPts val="1200"/>
              </a:spcBef>
              <a:spcAft>
                <a:spcPts val="1200"/>
              </a:spcAft>
              <a:buFont typeface="Arial" panose="020B0604020202020204" pitchFamily="34" charset="0"/>
              <a:buChar char="•"/>
            </a:pPr>
            <a:r>
              <a:rPr lang="en-US" kern="0" dirty="0"/>
              <a:t>Over 550 Provider Organizations have completed the attestation process over the last five years and many providers have integrated direct messaging within their daily  workflows</a:t>
            </a:r>
          </a:p>
          <a:p>
            <a:pPr marL="342900" indent="-342900">
              <a:spcBef>
                <a:spcPts val="1200"/>
              </a:spcBef>
              <a:spcAft>
                <a:spcPts val="1200"/>
              </a:spcAft>
              <a:buFont typeface="Arial" panose="020B0604020202020204" pitchFamily="34" charset="0"/>
              <a:buChar char="•"/>
            </a:pPr>
            <a:r>
              <a:rPr lang="en-US" kern="0" dirty="0">
                <a:cs typeface="Arial" panose="020B0604020202020204" pitchFamily="34" charset="0"/>
              </a:rPr>
              <a:t>It is expected that use of direct messaging will continue to persist for the foreseeable future as many providers rely upon it everyday to coordinate patient care</a:t>
            </a:r>
          </a:p>
          <a:p>
            <a:pPr marL="342900" indent="-342900">
              <a:spcBef>
                <a:spcPts val="1200"/>
              </a:spcBef>
              <a:spcAft>
                <a:spcPts val="1200"/>
              </a:spcAft>
              <a:buFont typeface="Arial" panose="020B0604020202020204" pitchFamily="34" charset="0"/>
              <a:buChar char="•"/>
            </a:pPr>
            <a:r>
              <a:rPr lang="en-US" dirty="0"/>
              <a:t>The HIway will continue to monitor and report on the utilization of direct messaging. Changes in transaction volume will be reviewed and any notable observations and findings will be reported to the HIT Council</a:t>
            </a:r>
          </a:p>
          <a:p>
            <a:pPr marL="342900" indent="-342900">
              <a:spcBef>
                <a:spcPts val="1200"/>
              </a:spcBef>
              <a:spcAft>
                <a:spcPts val="1200"/>
              </a:spcAft>
              <a:buFont typeface="Arial" panose="020B0604020202020204" pitchFamily="34" charset="0"/>
              <a:buChar char="•"/>
            </a:pPr>
            <a:r>
              <a:rPr lang="en-US" dirty="0"/>
              <a:t>Any future regulations for new use cases or new provider type connection requirements will include a new attestation web-form and process</a:t>
            </a:r>
          </a:p>
          <a:p>
            <a:pPr marL="342900" indent="-342900">
              <a:spcBef>
                <a:spcPts val="1200"/>
              </a:spcBef>
              <a:spcAft>
                <a:spcPts val="1200"/>
              </a:spcAft>
              <a:buFont typeface="Arial" panose="020B0604020202020204" pitchFamily="34" charset="0"/>
              <a:buChar char="•"/>
            </a:pPr>
            <a:endParaRPr lang="en-US" dirty="0"/>
          </a:p>
        </p:txBody>
      </p:sp>
      <p:sp>
        <p:nvSpPr>
          <p:cNvPr id="2" name="TextBox 1">
            <a:extLst>
              <a:ext uri="{FF2B5EF4-FFF2-40B4-BE49-F238E27FC236}">
                <a16:creationId xmlns:a16="http://schemas.microsoft.com/office/drawing/2014/main" id="{3039D4E5-D65D-6EDE-0197-8EBEE5E57860}"/>
              </a:ext>
            </a:extLst>
          </p:cNvPr>
          <p:cNvSpPr txBox="1"/>
          <p:nvPr/>
        </p:nvSpPr>
        <p:spPr>
          <a:xfrm>
            <a:off x="328064" y="1066800"/>
            <a:ext cx="8534399" cy="707886"/>
          </a:xfrm>
          <a:prstGeom prst="rect">
            <a:avLst/>
          </a:prstGeom>
          <a:solidFill>
            <a:schemeClr val="tx2">
              <a:lumMod val="75000"/>
            </a:schemeClr>
          </a:solidFill>
        </p:spPr>
        <p:txBody>
          <a:bodyPr wrap="square" rtlCol="0">
            <a:spAutoFit/>
          </a:bodyPr>
          <a:lstStyle/>
          <a:p>
            <a:pPr>
              <a:spcBef>
                <a:spcPts val="1200"/>
              </a:spcBef>
              <a:spcAft>
                <a:spcPts val="1200"/>
              </a:spcAft>
            </a:pPr>
            <a:r>
              <a:rPr lang="en-US" sz="2000" dirty="0">
                <a:solidFill>
                  <a:schemeClr val="bg1"/>
                </a:solidFill>
                <a:cs typeface="Arial" panose="020B0604020202020204" pitchFamily="34" charset="0"/>
              </a:rPr>
              <a:t>As of July 31</a:t>
            </a:r>
            <a:r>
              <a:rPr lang="en-US" sz="2000" baseline="30000" dirty="0">
                <a:solidFill>
                  <a:schemeClr val="bg1"/>
                </a:solidFill>
                <a:cs typeface="Arial" panose="020B0604020202020204" pitchFamily="34" charset="0"/>
              </a:rPr>
              <a:t>st</a:t>
            </a:r>
            <a:r>
              <a:rPr lang="en-US" sz="2000" dirty="0">
                <a:solidFill>
                  <a:schemeClr val="bg1"/>
                </a:solidFill>
                <a:cs typeface="Arial" panose="020B0604020202020204" pitchFamily="34" charset="0"/>
              </a:rPr>
              <a:t>, 2022, the Mass HIway will no longer require regulated providers to submit an annual attestation.</a:t>
            </a:r>
          </a:p>
        </p:txBody>
      </p:sp>
    </p:spTree>
    <p:extLst>
      <p:ext uri="{BB962C8B-B14F-4D97-AF65-F5344CB8AC3E}">
        <p14:creationId xmlns:p14="http://schemas.microsoft.com/office/powerpoint/2010/main" val="27516021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00.xml><?xml version="1.0" encoding="utf-8"?>
<p:tagLst xmlns:a="http://schemas.openxmlformats.org/drawingml/2006/main" xmlns:r="http://schemas.openxmlformats.org/officeDocument/2006/relationships" xmlns:p="http://schemas.openxmlformats.org/presentationml/2006/main">
  <p:tag name="OTLMARKERSHAPE" val="OTL"/>
</p:tagLst>
</file>

<file path=ppt/tags/tag101.xml><?xml version="1.0" encoding="utf-8"?>
<p:tagLst xmlns:a="http://schemas.openxmlformats.org/drawingml/2006/main" xmlns:r="http://schemas.openxmlformats.org/officeDocument/2006/relationships" xmlns:p="http://schemas.openxmlformats.org/presentationml/2006/main">
  <p:tag name="OTLMARKERSHAPE" val="OTL"/>
</p:tagLst>
</file>

<file path=ppt/tags/tag102.xml><?xml version="1.0" encoding="utf-8"?>
<p:tagLst xmlns:a="http://schemas.openxmlformats.org/drawingml/2006/main" xmlns:r="http://schemas.openxmlformats.org/officeDocument/2006/relationships" xmlns:p="http://schemas.openxmlformats.org/presentationml/2006/main">
  <p:tag name="OTLMARKERSHAPE" val="OTL"/>
</p:tagLst>
</file>

<file path=ppt/tags/tag103.xml><?xml version="1.0" encoding="utf-8"?>
<p:tagLst xmlns:a="http://schemas.openxmlformats.org/drawingml/2006/main" xmlns:r="http://schemas.openxmlformats.org/officeDocument/2006/relationships" xmlns:p="http://schemas.openxmlformats.org/presentationml/2006/main">
  <p:tag name="OTLMARKERSHAPE" val="OTL"/>
</p:tagLst>
</file>

<file path=ppt/tags/tag104.xml><?xml version="1.0" encoding="utf-8"?>
<p:tagLst xmlns:a="http://schemas.openxmlformats.org/drawingml/2006/main" xmlns:r="http://schemas.openxmlformats.org/officeDocument/2006/relationships" xmlns:p="http://schemas.openxmlformats.org/presentationml/2006/main">
  <p:tag name="OTLMARKERSHAPE" val="OTL"/>
</p:tagLst>
</file>

<file path=ppt/tags/tag105.xml><?xml version="1.0" encoding="utf-8"?>
<p:tagLst xmlns:a="http://schemas.openxmlformats.org/drawingml/2006/main" xmlns:r="http://schemas.openxmlformats.org/officeDocument/2006/relationships" xmlns:p="http://schemas.openxmlformats.org/presentationml/2006/main">
  <p:tag name="OTLMARKERSHAPE" val="OTL"/>
</p:tagLst>
</file>

<file path=ppt/tags/tag106.xml><?xml version="1.0" encoding="utf-8"?>
<p:tagLst xmlns:a="http://schemas.openxmlformats.org/drawingml/2006/main" xmlns:r="http://schemas.openxmlformats.org/officeDocument/2006/relationships" xmlns:p="http://schemas.openxmlformats.org/presentationml/2006/main">
  <p:tag name="OTLMARKERSHAPE" val="OTL"/>
</p:tagLst>
</file>

<file path=ppt/tags/tag107.xml><?xml version="1.0" encoding="utf-8"?>
<p:tagLst xmlns:a="http://schemas.openxmlformats.org/drawingml/2006/main" xmlns:r="http://schemas.openxmlformats.org/officeDocument/2006/relationships" xmlns:p="http://schemas.openxmlformats.org/presentationml/2006/main">
  <p:tag name="OTLMARKERSHAPE" val="OTL"/>
</p:tagLst>
</file>

<file path=ppt/tags/tag108.xml><?xml version="1.0" encoding="utf-8"?>
<p:tagLst xmlns:a="http://schemas.openxmlformats.org/drawingml/2006/main" xmlns:r="http://schemas.openxmlformats.org/officeDocument/2006/relationships" xmlns:p="http://schemas.openxmlformats.org/presentationml/2006/main">
  <p:tag name="OTLMARKERSHAPE" val="OTL"/>
</p:tagLst>
</file>

<file path=ppt/tags/tag109.xml><?xml version="1.0" encoding="utf-8"?>
<p:tagLst xmlns:a="http://schemas.openxmlformats.org/drawingml/2006/main" xmlns:r="http://schemas.openxmlformats.org/officeDocument/2006/relationships" xmlns:p="http://schemas.openxmlformats.org/presentationml/2006/main">
  <p:tag name="OTLMARKERSHAPE" val="OTL"/>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10.xml><?xml version="1.0" encoding="utf-8"?>
<p:tagLst xmlns:a="http://schemas.openxmlformats.org/drawingml/2006/main" xmlns:r="http://schemas.openxmlformats.org/officeDocument/2006/relationships" xmlns:p="http://schemas.openxmlformats.org/presentationml/2006/main">
  <p:tag name="OTLMARKERSHAPE" val="OTL"/>
</p:tagLst>
</file>

<file path=ppt/tags/tag111.xml><?xml version="1.0" encoding="utf-8"?>
<p:tagLst xmlns:a="http://schemas.openxmlformats.org/drawingml/2006/main" xmlns:r="http://schemas.openxmlformats.org/officeDocument/2006/relationships" xmlns:p="http://schemas.openxmlformats.org/presentationml/2006/main">
  <p:tag name="OTLMARKERSHAPE" val="OTL"/>
</p:tagLst>
</file>

<file path=ppt/tags/tag112.xml><?xml version="1.0" encoding="utf-8"?>
<p:tagLst xmlns:a="http://schemas.openxmlformats.org/drawingml/2006/main" xmlns:r="http://schemas.openxmlformats.org/officeDocument/2006/relationships" xmlns:p="http://schemas.openxmlformats.org/presentationml/2006/main">
  <p:tag name="OTLMARKERSHAPE" val="OTL"/>
</p:tagLst>
</file>

<file path=ppt/tags/tag113.xml><?xml version="1.0" encoding="utf-8"?>
<p:tagLst xmlns:a="http://schemas.openxmlformats.org/drawingml/2006/main" xmlns:r="http://schemas.openxmlformats.org/officeDocument/2006/relationships" xmlns:p="http://schemas.openxmlformats.org/presentationml/2006/main">
  <p:tag name="OTLMARKERSHAPE" val="OTL"/>
</p:tagLst>
</file>

<file path=ppt/tags/tag114.xml><?xml version="1.0" encoding="utf-8"?>
<p:tagLst xmlns:a="http://schemas.openxmlformats.org/drawingml/2006/main" xmlns:r="http://schemas.openxmlformats.org/officeDocument/2006/relationships" xmlns:p="http://schemas.openxmlformats.org/presentationml/2006/main">
  <p:tag name="OTLMARKERSHAPE" val="OTL"/>
</p:tagLst>
</file>

<file path=ppt/tags/tag115.xml><?xml version="1.0" encoding="utf-8"?>
<p:tagLst xmlns:a="http://schemas.openxmlformats.org/drawingml/2006/main" xmlns:r="http://schemas.openxmlformats.org/officeDocument/2006/relationships" xmlns:p="http://schemas.openxmlformats.org/presentationml/2006/main">
  <p:tag name="OTLMARKERSHAPE" val="OTL"/>
</p:tagLst>
</file>

<file path=ppt/tags/tag116.xml><?xml version="1.0" encoding="utf-8"?>
<p:tagLst xmlns:a="http://schemas.openxmlformats.org/drawingml/2006/main" xmlns:r="http://schemas.openxmlformats.org/officeDocument/2006/relationships" xmlns:p="http://schemas.openxmlformats.org/presentationml/2006/main">
  <p:tag name="OTLMARKERSHAPE" val="OTL"/>
</p:tagLst>
</file>

<file path=ppt/tags/tag117.xml><?xml version="1.0" encoding="utf-8"?>
<p:tagLst xmlns:a="http://schemas.openxmlformats.org/drawingml/2006/main" xmlns:r="http://schemas.openxmlformats.org/officeDocument/2006/relationships" xmlns:p="http://schemas.openxmlformats.org/presentationml/2006/main">
  <p:tag name="OTLMARKERSHAPE" val="OTL"/>
</p:tagLst>
</file>

<file path=ppt/tags/tag118.xml><?xml version="1.0" encoding="utf-8"?>
<p:tagLst xmlns:a="http://schemas.openxmlformats.org/drawingml/2006/main" xmlns:r="http://schemas.openxmlformats.org/officeDocument/2006/relationships" xmlns:p="http://schemas.openxmlformats.org/presentationml/2006/main">
  <p:tag name="OTLMARKERSHAPE" val="OTL"/>
</p:tagLst>
</file>

<file path=ppt/tags/tag119.xml><?xml version="1.0" encoding="utf-8"?>
<p:tagLst xmlns:a="http://schemas.openxmlformats.org/drawingml/2006/main" xmlns:r="http://schemas.openxmlformats.org/officeDocument/2006/relationships" xmlns:p="http://schemas.openxmlformats.org/presentationml/2006/main">
  <p:tag name="OTLMARKERSHAPE" val="OTL"/>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20.xml><?xml version="1.0" encoding="utf-8"?>
<p:tagLst xmlns:a="http://schemas.openxmlformats.org/drawingml/2006/main" xmlns:r="http://schemas.openxmlformats.org/officeDocument/2006/relationships" xmlns:p="http://schemas.openxmlformats.org/presentationml/2006/main">
  <p:tag name="OTLMARKERSHAPE" val="OTL"/>
</p:tagLst>
</file>

<file path=ppt/tags/tag121.xml><?xml version="1.0" encoding="utf-8"?>
<p:tagLst xmlns:a="http://schemas.openxmlformats.org/drawingml/2006/main" xmlns:r="http://schemas.openxmlformats.org/officeDocument/2006/relationships" xmlns:p="http://schemas.openxmlformats.org/presentationml/2006/main">
  <p:tag name="OTLMARKERSHAPE" val="OTL"/>
</p:tagLst>
</file>

<file path=ppt/tags/tag122.xml><?xml version="1.0" encoding="utf-8"?>
<p:tagLst xmlns:a="http://schemas.openxmlformats.org/drawingml/2006/main" xmlns:r="http://schemas.openxmlformats.org/officeDocument/2006/relationships" xmlns:p="http://schemas.openxmlformats.org/presentationml/2006/main">
  <p:tag name="OTLMARKERSHAPE" val="OTL"/>
</p:tagLst>
</file>

<file path=ppt/tags/tag123.xml><?xml version="1.0" encoding="utf-8"?>
<p:tagLst xmlns:a="http://schemas.openxmlformats.org/drawingml/2006/main" xmlns:r="http://schemas.openxmlformats.org/officeDocument/2006/relationships" xmlns:p="http://schemas.openxmlformats.org/presentationml/2006/main">
  <p:tag name="OTLMARKERSHAPE" val="OTL"/>
</p:tagLst>
</file>

<file path=ppt/tags/tag124.xml><?xml version="1.0" encoding="utf-8"?>
<p:tagLst xmlns:a="http://schemas.openxmlformats.org/drawingml/2006/main" xmlns:r="http://schemas.openxmlformats.org/officeDocument/2006/relationships" xmlns:p="http://schemas.openxmlformats.org/presentationml/2006/main">
  <p:tag name="OTLMARKERSHAPE" val="OTL"/>
</p:tagLst>
</file>

<file path=ppt/tags/tag125.xml><?xml version="1.0" encoding="utf-8"?>
<p:tagLst xmlns:a="http://schemas.openxmlformats.org/drawingml/2006/main" xmlns:r="http://schemas.openxmlformats.org/officeDocument/2006/relationships" xmlns:p="http://schemas.openxmlformats.org/presentationml/2006/main">
  <p:tag name="OTLMARKERSHAPE" val="OTL"/>
</p:tagLst>
</file>

<file path=ppt/tags/tag126.xml><?xml version="1.0" encoding="utf-8"?>
<p:tagLst xmlns:a="http://schemas.openxmlformats.org/drawingml/2006/main" xmlns:r="http://schemas.openxmlformats.org/officeDocument/2006/relationships" xmlns:p="http://schemas.openxmlformats.org/presentationml/2006/main">
  <p:tag name="OTLMARKERSHAPE" val="OTL"/>
</p:tagLst>
</file>

<file path=ppt/tags/tag127.xml><?xml version="1.0" encoding="utf-8"?>
<p:tagLst xmlns:a="http://schemas.openxmlformats.org/drawingml/2006/main" xmlns:r="http://schemas.openxmlformats.org/officeDocument/2006/relationships" xmlns:p="http://schemas.openxmlformats.org/presentationml/2006/main">
  <p:tag name="OTLMARKERSHAPE" val="OTL"/>
</p:tagLst>
</file>

<file path=ppt/tags/tag128.xml><?xml version="1.0" encoding="utf-8"?>
<p:tagLst xmlns:a="http://schemas.openxmlformats.org/drawingml/2006/main" xmlns:r="http://schemas.openxmlformats.org/officeDocument/2006/relationships" xmlns:p="http://schemas.openxmlformats.org/presentationml/2006/main">
  <p:tag name="OTLMARKERSHAPE" val="OTL"/>
</p:tagLst>
</file>

<file path=ppt/tags/tag129.xml><?xml version="1.0" encoding="utf-8"?>
<p:tagLst xmlns:a="http://schemas.openxmlformats.org/drawingml/2006/main" xmlns:r="http://schemas.openxmlformats.org/officeDocument/2006/relationships" xmlns:p="http://schemas.openxmlformats.org/presentationml/2006/main">
  <p:tag name="OTLMARKERSHAPE" val="OTL"/>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30.xml><?xml version="1.0" encoding="utf-8"?>
<p:tagLst xmlns:a="http://schemas.openxmlformats.org/drawingml/2006/main" xmlns:r="http://schemas.openxmlformats.org/officeDocument/2006/relationships" xmlns:p="http://schemas.openxmlformats.org/presentationml/2006/main">
  <p:tag name="OTLMARKERSHAPE" val="OTL"/>
</p:tagLst>
</file>

<file path=ppt/tags/tag131.xml><?xml version="1.0" encoding="utf-8"?>
<p:tagLst xmlns:a="http://schemas.openxmlformats.org/drawingml/2006/main" xmlns:r="http://schemas.openxmlformats.org/officeDocument/2006/relationships" xmlns:p="http://schemas.openxmlformats.org/presentationml/2006/main">
  <p:tag name="OTLMARKERSHAPE" val="OTL"/>
</p:tagLst>
</file>

<file path=ppt/tags/tag132.xml><?xml version="1.0" encoding="utf-8"?>
<p:tagLst xmlns:a="http://schemas.openxmlformats.org/drawingml/2006/main" xmlns:r="http://schemas.openxmlformats.org/officeDocument/2006/relationships" xmlns:p="http://schemas.openxmlformats.org/presentationml/2006/main">
  <p:tag name="OTLMARKERSHAPE" val="OTL"/>
</p:tagLst>
</file>

<file path=ppt/tags/tag133.xml><?xml version="1.0" encoding="utf-8"?>
<p:tagLst xmlns:a="http://schemas.openxmlformats.org/drawingml/2006/main" xmlns:r="http://schemas.openxmlformats.org/officeDocument/2006/relationships" xmlns:p="http://schemas.openxmlformats.org/presentationml/2006/main">
  <p:tag name="OTLMARKERSHAPE" val="OTL"/>
</p:tagLst>
</file>

<file path=ppt/tags/tag134.xml><?xml version="1.0" encoding="utf-8"?>
<p:tagLst xmlns:a="http://schemas.openxmlformats.org/drawingml/2006/main" xmlns:r="http://schemas.openxmlformats.org/officeDocument/2006/relationships" xmlns:p="http://schemas.openxmlformats.org/presentationml/2006/main">
  <p:tag name="OTLMARKERSHAPE" val="OTL"/>
</p:tagLst>
</file>

<file path=ppt/tags/tag135.xml><?xml version="1.0" encoding="utf-8"?>
<p:tagLst xmlns:a="http://schemas.openxmlformats.org/drawingml/2006/main" xmlns:r="http://schemas.openxmlformats.org/officeDocument/2006/relationships" xmlns:p="http://schemas.openxmlformats.org/presentationml/2006/main">
  <p:tag name="OTLMARKERSHAPE" val="OTL"/>
</p:tagLst>
</file>

<file path=ppt/tags/tag136.xml><?xml version="1.0" encoding="utf-8"?>
<p:tagLst xmlns:a="http://schemas.openxmlformats.org/drawingml/2006/main" xmlns:r="http://schemas.openxmlformats.org/officeDocument/2006/relationships" xmlns:p="http://schemas.openxmlformats.org/presentationml/2006/main">
  <p:tag name="OTLMARKERSHAPE" val="OTL"/>
</p:tagLst>
</file>

<file path=ppt/tags/tag137.xml><?xml version="1.0" encoding="utf-8"?>
<p:tagLst xmlns:a="http://schemas.openxmlformats.org/drawingml/2006/main" xmlns:r="http://schemas.openxmlformats.org/officeDocument/2006/relationships" xmlns:p="http://schemas.openxmlformats.org/presentationml/2006/main">
  <p:tag name="OTLMARKERSHAPE" val="OTL"/>
</p:tagLst>
</file>

<file path=ppt/tags/tag138.xml><?xml version="1.0" encoding="utf-8"?>
<p:tagLst xmlns:a="http://schemas.openxmlformats.org/drawingml/2006/main" xmlns:r="http://schemas.openxmlformats.org/officeDocument/2006/relationships" xmlns:p="http://schemas.openxmlformats.org/presentationml/2006/main">
  <p:tag name="OTLMARKERSHAPE" val="OTL"/>
</p:tagLst>
</file>

<file path=ppt/tags/tag139.xml><?xml version="1.0" encoding="utf-8"?>
<p:tagLst xmlns:a="http://schemas.openxmlformats.org/drawingml/2006/main" xmlns:r="http://schemas.openxmlformats.org/officeDocument/2006/relationships" xmlns:p="http://schemas.openxmlformats.org/presentationml/2006/main">
  <p:tag name="OTLMARKERSHAPE" val="OTL"/>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40.xml><?xml version="1.0" encoding="utf-8"?>
<p:tagLst xmlns:a="http://schemas.openxmlformats.org/drawingml/2006/main" xmlns:r="http://schemas.openxmlformats.org/officeDocument/2006/relationships" xmlns:p="http://schemas.openxmlformats.org/presentationml/2006/main">
  <p:tag name="OTLMARKERSHAPE" val="OTL"/>
</p:tagLst>
</file>

<file path=ppt/tags/tag141.xml><?xml version="1.0" encoding="utf-8"?>
<p:tagLst xmlns:a="http://schemas.openxmlformats.org/drawingml/2006/main" xmlns:r="http://schemas.openxmlformats.org/officeDocument/2006/relationships" xmlns:p="http://schemas.openxmlformats.org/presentationml/2006/main">
  <p:tag name="OTLMARKERSHAPE" val="OTL"/>
</p:tagLst>
</file>

<file path=ppt/tags/tag142.xml><?xml version="1.0" encoding="utf-8"?>
<p:tagLst xmlns:a="http://schemas.openxmlformats.org/drawingml/2006/main" xmlns:r="http://schemas.openxmlformats.org/officeDocument/2006/relationships" xmlns:p="http://schemas.openxmlformats.org/presentationml/2006/main">
  <p:tag name="OTLMARKERSHAPE" val="OTL"/>
</p:tagLst>
</file>

<file path=ppt/tags/tag143.xml><?xml version="1.0" encoding="utf-8"?>
<p:tagLst xmlns:a="http://schemas.openxmlformats.org/drawingml/2006/main" xmlns:r="http://schemas.openxmlformats.org/officeDocument/2006/relationships" xmlns:p="http://schemas.openxmlformats.org/presentationml/2006/main">
  <p:tag name="OTLMARKERSHAPE" val="OTL"/>
</p:tagLst>
</file>

<file path=ppt/tags/tag144.xml><?xml version="1.0" encoding="utf-8"?>
<p:tagLst xmlns:a="http://schemas.openxmlformats.org/drawingml/2006/main" xmlns:r="http://schemas.openxmlformats.org/officeDocument/2006/relationships" xmlns:p="http://schemas.openxmlformats.org/presentationml/2006/main">
  <p:tag name="OTLMARKERSHAPE" val="OTL"/>
</p:tagLst>
</file>

<file path=ppt/tags/tag145.xml><?xml version="1.0" encoding="utf-8"?>
<p:tagLst xmlns:a="http://schemas.openxmlformats.org/drawingml/2006/main" xmlns:r="http://schemas.openxmlformats.org/officeDocument/2006/relationships" xmlns:p="http://schemas.openxmlformats.org/presentationml/2006/main">
  <p:tag name="OTLMARKERSHAPE" val="OTL"/>
</p:tagLst>
</file>

<file path=ppt/tags/tag146.xml><?xml version="1.0" encoding="utf-8"?>
<p:tagLst xmlns:a="http://schemas.openxmlformats.org/drawingml/2006/main" xmlns:r="http://schemas.openxmlformats.org/officeDocument/2006/relationships" xmlns:p="http://schemas.openxmlformats.org/presentationml/2006/main">
  <p:tag name="OTLMARKERSHAPE" val="OTL"/>
</p:tagLst>
</file>

<file path=ppt/tags/tag147.xml><?xml version="1.0" encoding="utf-8"?>
<p:tagLst xmlns:a="http://schemas.openxmlformats.org/drawingml/2006/main" xmlns:r="http://schemas.openxmlformats.org/officeDocument/2006/relationships" xmlns:p="http://schemas.openxmlformats.org/presentationml/2006/main">
  <p:tag name="OTLMARKERSHAPE" val="OTL"/>
</p:tagLst>
</file>

<file path=ppt/tags/tag148.xml><?xml version="1.0" encoding="utf-8"?>
<p:tagLst xmlns:a="http://schemas.openxmlformats.org/drawingml/2006/main" xmlns:r="http://schemas.openxmlformats.org/officeDocument/2006/relationships" xmlns:p="http://schemas.openxmlformats.org/presentationml/2006/main">
  <p:tag name="OTLMARKERSHAPE" val="OTL"/>
</p:tagLst>
</file>

<file path=ppt/tags/tag149.xml><?xml version="1.0" encoding="utf-8"?>
<p:tagLst xmlns:a="http://schemas.openxmlformats.org/drawingml/2006/main" xmlns:r="http://schemas.openxmlformats.org/officeDocument/2006/relationships" xmlns:p="http://schemas.openxmlformats.org/presentationml/2006/main">
  <p:tag name="OTLMARKERSHAPE" val="OTL"/>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50.xml><?xml version="1.0" encoding="utf-8"?>
<p:tagLst xmlns:a="http://schemas.openxmlformats.org/drawingml/2006/main" xmlns:r="http://schemas.openxmlformats.org/officeDocument/2006/relationships" xmlns:p="http://schemas.openxmlformats.org/presentationml/2006/main">
  <p:tag name="OTLMARKERSHAPE" val="OTL"/>
</p:tagLst>
</file>

<file path=ppt/tags/tag151.xml><?xml version="1.0" encoding="utf-8"?>
<p:tagLst xmlns:a="http://schemas.openxmlformats.org/drawingml/2006/main" xmlns:r="http://schemas.openxmlformats.org/officeDocument/2006/relationships" xmlns:p="http://schemas.openxmlformats.org/presentationml/2006/main">
  <p:tag name="OTLMARKERSHAPE" val="OTL"/>
</p:tagLst>
</file>

<file path=ppt/tags/tag152.xml><?xml version="1.0" encoding="utf-8"?>
<p:tagLst xmlns:a="http://schemas.openxmlformats.org/drawingml/2006/main" xmlns:r="http://schemas.openxmlformats.org/officeDocument/2006/relationships" xmlns:p="http://schemas.openxmlformats.org/presentationml/2006/main">
  <p:tag name="OTLMARKERSHAPE" val="OTL"/>
</p:tagLst>
</file>

<file path=ppt/tags/tag153.xml><?xml version="1.0" encoding="utf-8"?>
<p:tagLst xmlns:a="http://schemas.openxmlformats.org/drawingml/2006/main" xmlns:r="http://schemas.openxmlformats.org/officeDocument/2006/relationships" xmlns:p="http://schemas.openxmlformats.org/presentationml/2006/main">
  <p:tag name="OTLMARKERSHAPE" val="OTL"/>
</p:tagLst>
</file>

<file path=ppt/tags/tag154.xml><?xml version="1.0" encoding="utf-8"?>
<p:tagLst xmlns:a="http://schemas.openxmlformats.org/drawingml/2006/main" xmlns:r="http://schemas.openxmlformats.org/officeDocument/2006/relationships" xmlns:p="http://schemas.openxmlformats.org/presentationml/2006/main">
  <p:tag name="OTLMARKERSHAPE" val="OTL"/>
</p:tagLst>
</file>

<file path=ppt/tags/tag155.xml><?xml version="1.0" encoding="utf-8"?>
<p:tagLst xmlns:a="http://schemas.openxmlformats.org/drawingml/2006/main" xmlns:r="http://schemas.openxmlformats.org/officeDocument/2006/relationships" xmlns:p="http://schemas.openxmlformats.org/presentationml/2006/main">
  <p:tag name="OTLMARKERSHAPE" val="OTL"/>
</p:tagLst>
</file>

<file path=ppt/tags/tag156.xml><?xml version="1.0" encoding="utf-8"?>
<p:tagLst xmlns:a="http://schemas.openxmlformats.org/drawingml/2006/main" xmlns:r="http://schemas.openxmlformats.org/officeDocument/2006/relationships" xmlns:p="http://schemas.openxmlformats.org/presentationml/2006/main">
  <p:tag name="OTLMARKERSHAPE" val="OTL"/>
</p:tagLst>
</file>

<file path=ppt/tags/tag157.xml><?xml version="1.0" encoding="utf-8"?>
<p:tagLst xmlns:a="http://schemas.openxmlformats.org/drawingml/2006/main" xmlns:r="http://schemas.openxmlformats.org/officeDocument/2006/relationships" xmlns:p="http://schemas.openxmlformats.org/presentationml/2006/main">
  <p:tag name="OTLMARKERSHAPE" val="OTL"/>
</p:tagLst>
</file>

<file path=ppt/tags/tag158.xml><?xml version="1.0" encoding="utf-8"?>
<p:tagLst xmlns:a="http://schemas.openxmlformats.org/drawingml/2006/main" xmlns:r="http://schemas.openxmlformats.org/officeDocument/2006/relationships" xmlns:p="http://schemas.openxmlformats.org/presentationml/2006/main">
  <p:tag name="OTLMARKERSHAPE" val="OTL"/>
</p:tagLst>
</file>

<file path=ppt/tags/tag159.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MTITLE" val="Publish Initial API IG &amp; Specification"/>
  <p:tag name="OTLPOSITIONONTASK" val="None"/>
  <p:tag name="OTLRELATEDTASKID" val="00000000-0000-0000-0000-000000000000"/>
  <p:tag name="OTLDATE" val="2022-02-28T08:00:00.0000000"/>
  <p:tag name="OTLDATEFORMATSTRING" val="MMM yyyy"/>
  <p:tag name="OTLMARKERSHAPE" val="OTL"/>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60.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DATE" val="2022-05-30T08:00:00.0000000"/>
  <p:tag name="OTLPOSITIONONTASK" val="None"/>
  <p:tag name="OTLRELATEDTASKID" val="00000000-0000-0000-0000-000000000000"/>
  <p:tag name="OTLMTITLE" val="Publish OAuth Specification"/>
  <p:tag name="OTLDATEFORMATSTRING" val="MMM yyyy"/>
  <p:tag name="OTLMARKERSHAPE" val="OTL"/>
</p:tagLst>
</file>

<file path=ppt/tags/tag161.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MTITLE" val="Publish FHIR IG"/>
  <p:tag name="OTLPOSITIONONTASK" val="None"/>
  <p:tag name="OTLRELATEDTASKID" val="00000000-0000-0000-0000-000000000000"/>
  <p:tag name="OTLDATE" val="2022-12-02T08:00:00.0000000"/>
  <p:tag name="OTLDATEFORMATSTRING" val="MMM yyyy"/>
  <p:tag name="OTLMARKERSHAPE" val="OTL"/>
</p:tagLst>
</file>

<file path=ppt/tags/tag162.xml><?xml version="1.0" encoding="utf-8"?>
<p:tagLst xmlns:a="http://schemas.openxmlformats.org/drawingml/2006/main" xmlns:r="http://schemas.openxmlformats.org/officeDocument/2006/relationships" xmlns:p="http://schemas.openxmlformats.org/presentationml/2006/main">
  <p:tag name="OTLMARKERSHAPE" val="OTL"/>
</p:tagLst>
</file>

<file path=ppt/tags/tag163.xml><?xml version="1.0" encoding="utf-8"?>
<p:tagLst xmlns:a="http://schemas.openxmlformats.org/drawingml/2006/main" xmlns:r="http://schemas.openxmlformats.org/officeDocument/2006/relationships" xmlns:p="http://schemas.openxmlformats.org/presentationml/2006/main">
  <p:tag name="OTLMARKERSHAPE" val="OTL"/>
</p:tagLst>
</file>

<file path=ppt/tags/tag164.xml><?xml version="1.0" encoding="utf-8"?>
<p:tagLst xmlns:a="http://schemas.openxmlformats.org/drawingml/2006/main" xmlns:r="http://schemas.openxmlformats.org/officeDocument/2006/relationships" xmlns:p="http://schemas.openxmlformats.org/presentationml/2006/main">
  <p:tag name="OTLMARKERSHAPE" val="OTL"/>
</p:tagLst>
</file>

<file path=ppt/tags/tag165.xml><?xml version="1.0" encoding="utf-8"?>
<p:tagLst xmlns:a="http://schemas.openxmlformats.org/drawingml/2006/main" xmlns:r="http://schemas.openxmlformats.org/officeDocument/2006/relationships" xmlns:p="http://schemas.openxmlformats.org/presentationml/2006/main">
  <p:tag name="OTLMARKERSHAPE" val="OTL"/>
</p:tagLst>
</file>

<file path=ppt/tags/tag166.xml><?xml version="1.0" encoding="utf-8"?>
<p:tagLst xmlns:a="http://schemas.openxmlformats.org/drawingml/2006/main" xmlns:r="http://schemas.openxmlformats.org/officeDocument/2006/relationships" xmlns:p="http://schemas.openxmlformats.org/presentationml/2006/main">
  <p:tag name="OTLMARKERSHAPE" val="OTL"/>
</p:tagLst>
</file>

<file path=ppt/tags/tag167.xml><?xml version="1.0" encoding="utf-8"?>
<p:tagLst xmlns:a="http://schemas.openxmlformats.org/drawingml/2006/main" xmlns:r="http://schemas.openxmlformats.org/officeDocument/2006/relationships" xmlns:p="http://schemas.openxmlformats.org/presentationml/2006/main">
  <p:tag name="OTLMARKERSHAPE" val="OTL"/>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NAME" val="Moon"/>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
</p:tagLst>
</file>

<file path=ppt/tags/tag22.xml><?xml version="1.0" encoding="utf-8"?>
<p:tagLst xmlns:a="http://schemas.openxmlformats.org/drawingml/2006/main" xmlns:r="http://schemas.openxmlformats.org/officeDocument/2006/relationships" xmlns:p="http://schemas.openxmlformats.org/presentationml/2006/main">
  <p:tag name="NAME" val="Moon"/>
</p:tagLst>
</file>

<file path=ppt/tags/tag23.xml><?xml version="1.0" encoding="utf-8"?>
<p:tagLst xmlns:a="http://schemas.openxmlformats.org/drawingml/2006/main" xmlns:r="http://schemas.openxmlformats.org/officeDocument/2006/relationships" xmlns:p="http://schemas.openxmlformats.org/presentationml/2006/main">
  <p:tag name="NAME" val="Moon"/>
</p:tagLst>
</file>

<file path=ppt/tags/tag24.xml><?xml version="1.0" encoding="utf-8"?>
<p:tagLst xmlns:a="http://schemas.openxmlformats.org/drawingml/2006/main" xmlns:r="http://schemas.openxmlformats.org/officeDocument/2006/relationships" xmlns:p="http://schemas.openxmlformats.org/presentationml/2006/main">
  <p:tag name="NAME" val="Moon"/>
</p:tagLst>
</file>

<file path=ppt/tags/tag25.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7.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8.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9.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1.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2.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3.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34.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__PART_0" val="eyIkaWQiOiIxIiwiX3N3aW1sYW5lc1YyIjpbXSwiQ3VsdHVyZUluZm9OYW1lIjoiZW4tVVMiLCJTdHlsZU5hbWUiOm51bGwsIlZlcnNpb24iOnsiJGlkIjoiMiIsIlZlcnNpb24iOiIzLjQuMiIsIk9yaWdpbmFsQXNzZW1ibHlWZXJzaW9uIjpudWxsLCJFZGl0aW9uIjpudWxsLCJMYXN0U2F2ZWRFZGl0aW9uIjoyLCJJc1BsdXNFZGl0aW9uIjpmYWxzZSwiSXNQcm9FZGl0aW9uIjpmYWxzZX0sIkVmZmVjdCI6MCwiU3R5bGUiOnsiJGlkIjoiMyIsIlRpbWViYW5kU3R5bGUiOnsiJGlkIjoiNCIsIlNjYWxlTWFya2luZyI6MCwiU2hhcGUiOjAsIlNoYXBlU3R5bGUiOnsiJGlkIjoiNSIsIk1hcmdpbiI6eyIkaWQiOiI2IiwiVG9wIjowLjAsIkxlZnQiOjEyLjAsIlJpZ2h0IjoxMi4wLCJCb3R0b20iOjAuMH0sIlBhZGRpbmciOnsiJGlkIjoiNyIsIlRvcCI6Ny4wLCJMZWZ0IjowLjAsIlJpZ2h0IjowLjAsIkJvdHRvbSI6Ny4wfSwiQmFja2dyb3VuZCI6eyIkaWQiOiI4IiwiQ29sb3IiOnsiJGlkIjoiOSIsIkEiOjI1NSwiUiI6NjgsIkciOjg0LCJCIjoxMDZ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TWlkZGxlVGllclNoYXBlU3R5bGUiOnsiJGlkIjoiMTMiLCJNYXJnaW4iOnsiJGlkIjoiMTQiLCJUb3AiOjAuMCwiTGVmdCI6MTIuMCwiUmlnaHQiOjEyLjAsIkJvdHRvbSI6MC4wfSwiUGFkZGluZyI6eyIkaWQiOiIxNSIsIlRvcCI6Ny4wLCJMZWZ0IjowLjAsIlJpZ2h0IjowLjAsIkJvdHRvbSI6Ny4wfSwiQmFja2dyb3VuZCI6eyIkaWQiOiIxNiIsIkNvbG9yIjp7IiRpZCI6IjE3IiwiQSI6MjU1LCJSIjo2OCwiRyI6ODQsIkIiOjEwNn19LCJJc1Zpc2libGUiOnRydWUsIldpZHRoIjo4NTguMCwiSGVpZ2h0IjozM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Cb3R0b21UaWVyU2hhcGVTdHlsZSI6eyIkaWQiOiIyMSIsIk1hcmdpbiI6eyIkaWQiOiIyMiIsIlRvcCI6MC4wLCJMZWZ0IjoxMi4wLCJSaWdodCI6MTIuMCwiQm90dG9tIjowLjB9LCJQYWRkaW5nIjp7IiRpZCI6IjIzIiwiVG9wIjo3LjAsIkxlZnQiOjAuMCwiUmlnaHQiOjAuMCwiQm90dG9tIjo3LjB9LCJCYWNrZ3JvdW5kIjp7IiRpZCI6IjI0IiwiQ29sb3IiOnsiJGlkIjoiMjUiLCJBIjoyNTUsIlIiOjY4LCJHIjo4NCwiQiI6MTA2fX0sIklzVmlzaWJsZSI6dHJ1ZSwiV2lkdGgiOjg1OC4wLCJIZWlnaHQiOjMwLjAsIkJvcmRlclN0eWxlIjp7IiRpZCI6IjI2IiwiTGluZUNvbG9yIjp7IiRpZCI6IjI3IiwiJHR5cGUiOiJOTFJFLkNvbW1vbi5Eb20uU29saWRDb2xvckJydXNoLCBOTFJFLkNvbW1vbiIsIkNvbG9yIjp7IiRpZCI6IjI4IiwiQSI6MjU1LCJSIjoyNTUsIkciOjAsIkIiOjB9fSwiTGluZVdlaWdodCI6MC4wLCJMaW5lVHlwZSI6MCwiUGFyZW50U3R5bGUiOm51bGx9LCJQYXJlbnRTdHlsZSI6bnVsbH0sIlJpZ2h0RW5kQ2Fwc1N0eWxlIjp7IiRpZCI6IjI5IiwiRm9udFNldHRpbmdzIjp7IiRpZCI6IjMwIiwiRm9udFNpemUiOjE4LCJGb250TmFtZSI6IkNhbGlicmkiLCJJc0JvbGQiOnRydWUsIklzSXRhbGljIjpmYWxzZSwiSXNVbmRlcmxpbmVkIjpmYWxzZSwiUGFyZW50U3R5bGUiOm51bGx9LCJBdXRvU2l6ZSI6MCwiRm9yZWdyb3VuZCI6eyIkaWQiOiIzMSIsIkNvbG9yIjp7IiRpZCI6IjM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zMyIsIlRvcCI6MC4wLCJMZWZ0IjowLjAsIlJpZ2h0IjoyMC4wLCJCb3R0b20iOjAuMH0sIlBhZGRpbmciOnsiJGlkIjoiMzQiLCJUb3AiOjAuMCwiTGVmdCI6MC4wLCJSaWdodCI6MC4wLCJCb3R0b20iOjAuMH0sIkJhY2tncm91bmQiOnsiJGlkIjoiMzUiLCJDb2xvciI6eyIkaWQiOiIzNiIsIkEiOjg5LCJSIjowLCJHIjowLCJCIjowfX0sIklzVmlzaWJsZSI6dHJ1ZSwiV2lkdGgiOjAuMCwiSGVpZ2h0IjowLjAsIkJvcmRlclN0eWxlIjpudWxsLCJQYXJlbnRTdHlsZSI6bnVsbH0sIkxlZnRFbmRDYXBzU3R5bGUiOnsiJGlkIjoiMzciLCJGb250U2V0dGluZ3MiOnsiJGlkIjoiMzgiLCJGb250U2l6ZSI6MTgsIkZvbnROYW1lIjoiQ2FsaWJyaSIsIklzQm9sZCI6dHJ1ZSwiSXNJdGFsaWMiOmZhbHNlLCJJc1VuZGVybGluZWQiOmZhbHNlLCJQYXJlbnRTdHlsZSI6bnVsbH0sIkF1dG9TaXplIjowLCJGb3JlZ3JvdW5kIjp7IiRpZCI6IjM5IiwiQ29sb3IiOnsiJGlkIjoiND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xIiwiVG9wIjowLjAsIkxlZnQiOjIwLjAsIlJpZ2h0IjowLjAsIkJvdHRvbSI6MC4wfSwiUGFkZGluZyI6eyIkaWQiOiI0MiIsIlRvcCI6MC4wLCJMZWZ0IjowLjAsIlJpZ2h0IjowLjAsIkJvdHRvbSI6MC4wfSwiQmFja2dyb3VuZCI6eyIkaWQiOiI0MyIsIkNvbG9yIjp7IiRyZWYiOiIzNiJ9fSwiSXNWaXNpYmxlIjp0cnVlLCJXaWR0aCI6MC4wLCJIZWlnaHQiOjAuMCwiQm9yZGVyU3R5bGUiOm51bGwsIlBhcmVudFN0eWxlIjpudWxsfSwiVG9kYXlUZXh0U3R5bGUiOnsiJGlkIjoiNDQiLCJGb250U2V0dGluZ3MiOnsiJGlkIjoiNDUiLCJGb250U2l6ZSI6MTIsIkZvbnROYW1lIjoiQ2FsaWJyaSIsIklzQm9sZCI6ZmFsc2UsIklzSXRhbGljIjpmYWxzZSwiSXNVbmRlcmxpbmVkIjpmYWxzZSwiUGFyZW50U3R5bGUiOm51bGx9LCJBdXRvU2l6ZSI6MCwiRm9yZWdyb3VuZCI6eyIkaWQiOiI0NiIsIkNvbG9yIjp7IiRpZCI6IjQ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IiwiVG9wIjowLjAsIkxlZnQiOjAuMCwiUmlnaHQiOjAuMCwiQm90dG9tIjowLjB9LCJQYWRkaW5nIjp7IiRpZCI6IjQ5IiwiVG9wIjowLjAsIkxlZnQiOjAuMCwiUmlnaHQiOjAuMCwiQm90dG9tIjowLjB9LCJCYWNrZ3JvdW5kIjp7IiRpZCI6IjUwIiwiQ29sb3IiOnsiJHJlZiI6IjM2In19LCJJc1Zpc2libGUiOnRydWUsIldpZHRoIjowLjAsIkhlaWdodCI6MC4wLCJCb3JkZXJTdHlsZSI6bnVsbCwiUGFyZW50U3R5bGUiOm51bGx9LCJUb2RheU1hcmtlclN0eWxlIjp7IiRpZCI6IjUxIiwiTWFyZ2luIjp7IiRpZCI6IjUyIiwiVG9wIjowLjAsIkxlZnQiOjAuMCwiUmlnaHQiOjAuMCwiQm90dG9tIjowLjB9LCJQYWRkaW5nIjp7IiRpZCI6IjUzIiwiVG9wIjowLjAsIkxlZnQiOjAuMCwiUmlnaHQiOjAuMCwiQm90dG9tIjowLjB9LCJCYWNrZ3JvdW5kIjp7IiRpZCI6IjU0IiwiQ29sb3IiOnsiJGlkIjoiNTUiLCJBIjoyNTUsIlIiOjIzNywiRyI6MTI1LCJCIjo0OX19LCJJc1Zpc2libGUiOnRydWUsIldpZHRoIjowLjAsIkhlaWdodCI6MC4wLCJCb3JkZXJTdHlsZSI6bnVsbCwiUGFyZW50U3R5bGUiOm51bGx9LCJTY2FsZVN0eWxlIjp7IiRpZCI6IjU2IiwiU2hhcGUiOjAsIlNob3dTZWdtZW50U2VwYXJhdG9ycyI6dHJ1ZSwiU2VnbWVudFNlcGFyYXRvck9wYWNpdHkiOjMwLCJIYXNCZWVuVmlzaWJsZUJlZm9yZSI6dHJ1ZSwiRm9udFNldHRpbmdzIjp7IiRpZCI6IjU3IiwiRm9udFNpemUiOjEyLCJGb250TmFtZSI6IkNhbGlicmkiLCJJc0JvbGQiOmZhbHNlLCJJc0l0YWxpYyI6ZmFsc2UsIklzVW5kZXJsaW5lZCI6ZmFsc2UsIlBhcmVudFN0eWxlIjpudWxsfSwiQXV0b1NpemUiOjAsIkZvcmVncm91bmQiOnsiJGlkIjoiNTgiLCJDb2xvciI6eyIkaWQiOiI1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MCIsIlRvcCI6MC4wLCJMZWZ0Ijo1LjAsIlJpZ2h0IjowLjAsIkJvdHRvbSI6MC4wfSwiUGFkZGluZyI6eyIkaWQiOiI2MSIsIlRvcCI6MC4wLCJMZWZ0IjowLjAsIlJpZ2h0IjowLjAsIkJvdHRvbSI6MC4wfSwiQmFja2dyb3VuZCI6eyIkaWQiOiI2MiIsIkNvbG9yIjp7IiRyZWYiOiIzNiJ9fSwiSXNWaXNpYmxlIjp0cnVlLCJXaWR0aCI6MC4wLCJIZWlnaHQiOjAuMCwiQm9yZGVyU3R5bGUiOm51bGwsIlBhcmVudFN0eWxlIjpudWxsfSwiU2luZ2xlU2NhbGVTaGFwZVN0eWxlIjp7IiRpZCI6IjYzIiwiU2hhcGUiOjAsIkhlaWdodCI6MC4wfSwiTWlkZGxlVGllclNjYWxlU3R5bGUiOnsiJGlkIjoiNjQiLCJTaGFwZSI6MCwiU2hvd1NlZ21lbnRTZXBhcmF0b3JzIjp0cnVlLCJTZWdtZW50U2VwYXJhdG9yT3BhY2l0eSI6MzAsIkhhc0JlZW5WaXNpYmxlQmVmb3JlIjpmYWxzZSwiRm9udFNldHRpbmdzIjp7IiRpZCI6IjY1IiwiRm9udFNpemUiOjEyLCJGb250TmFtZSI6IkNhbGlicmkiLCJJc0JvbGQiOmZhbHNlLCJJc0l0YWxpYyI6ZmFsc2UsIklzVW5kZXJsaW5lZCI6ZmFsc2UsIlBhcmVudFN0eWxlIjpudWxsfSwiQXV0b1NpemUiOjAsIkZvcmVncm91bmQiOnsiJGlkIjoiNjYiLCJDb2xvciI6eyIkaWQiOiI2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OCIsIlRvcCI6MC4wLCJMZWZ0Ijo1LjAsIlJpZ2h0IjowLjAsIkJvdHRvbSI6MC4wfSwiUGFkZGluZyI6eyIkaWQiOiI2OSIsIlRvcCI6MC4wLCJMZWZ0IjowLjAsIlJpZ2h0IjowLjAsIkJvdHRvbSI6MC4wfSwiQmFja2dyb3VuZCI6eyIkaWQiOiI3MCIsIkNvbG9yIjp7IiRpZCI6IjcxIiwiQSI6ODksIlIiOjAsIkciOjAsIkIiOjB9fSwiSXNWaXNpYmxlIjpmYWxzZSwiV2lkdGgiOjAuMCwiSGVpZ2h0IjowLjAsIkJvcmRlclN0eWxlIjpudWxsLCJQYXJlbnRTdHlsZSI6bnVsbH0sIkJvdHRvbVRpZXJTY2FsZVN0eWxlIjp7IiRpZCI6IjcyIiwiU2hhcGUiOjAsIlNob3dTZWdtZW50U2VwYXJhdG9ycyI6dHJ1ZSwiU2VnbWVudFNlcGFyYXRvck9wYWNpdHkiOjMwLCJIYXNCZWVuVmlzaWJsZUJlZm9yZSI6ZmFsc2UsIkZvbnRTZXR0aW5ncyI6eyIkaWQiOiI3MyIsIkZvbnRTaXplIjoxMiwiRm9udE5hbWUiOiJDYWxpYnJpIiwiSXNCb2xkIjpmYWxzZSwiSXNJdGFsaWMiOmZhbHNlLCJJc1VuZGVybGluZWQiOmZhbHNlLCJQYXJlbnRTdHlsZSI6bnVsbH0sIkF1dG9TaXplIjowLCJGb3JlZ3JvdW5kIjp7IiRpZCI6Ijc0IiwiQ29sb3IiOnsiJGlkIjoiNz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zYiLCJUb3AiOjAuMCwiTGVmdCI6NS4wLCJSaWdodCI6MC4wLCJCb3R0b20iOjAuMH0sIlBhZGRpbmciOnsiJGlkIjoiNzciLCJUb3AiOjAuMCwiTGVmdCI6MC4wLCJSaWdodCI6MC4wLCJCb3R0b20iOjAuMH0sIkJhY2tncm91bmQiOnsiJGlkIjoiNzgiLCJDb2xvciI6eyIkaWQiOiI3OSIsIkEiOjg5LCJSIjowLCJHIjowLCJCIjowfX0sIklzVmlzaWJsZSI6ZmFsc2UsIldpZHRoIjowLjAsIkhlaWdodCI6MC4wLCJCb3JkZXJTdHlsZSI6bnVsbCwiUGFyZW50U3R5bGUiOm51bGx9LCJFbGFwc2VkVGltZUJhY2tncm91bmQiOnsiJGlkIjoiODAiLCJDb2xvciI6eyIkaWQiOiI4MSIsIkEiOjE5MSwiUiI6MjM3LCJHIjoxMjUsIkIiOjQ5fX0sIkFwcGVuZFllYXJPblllYXJDaGFuZ2UiOnRydWUsIkVsYXBzZWRUaW1lRm9ybWF0IjoyLCJUb2RheU1hcmtlclBvc2l0aW9uIjozLCJRdWlja1Bvc2l0aW9uIjozLCJBYnNvbHV0ZVBvc2l0aW9uIjoxNTEuMiwiTWFyZ2luIjp7IiRpZCI6IjgyIiwiVG9wIjowLjAsIkxlZnQiOjEwLjAsIlJpZ2h0IjoxMC4wLCJCb3R0b20iOjAuMH0sIlBhZGRpbmciOnsiJGlkIjoiODMiLCJUb3AiOjAuMCwiTGVmdCI6MC4wLCJSaWdodCI6MC4wLCJCb3R0b20iOjAuMH0sIkJhY2tncm91bmQiOnsiJGlkIjoiODQiLCJDb2xvciI6eyIkaWQiOiI4NSIsIkEiOjI1NSwiUiI6NDcsIkciOjU0LCJCIjoxNTN9fSwiSXNWaXNpYmxlIjp0cnVlLCJXaWR0aCI6MC4wLCJIZWlnaHQiOjAuMCwiQm9yZGVyU3R5bGUiOm51bGwsIlBhcmVudFN0eWxlIjpudWxsfSwiRGVmYXVsdE1pbGVzdG9uZVN0eWxlIjp7IiRpZCI6Ijg2IiwiU2hhcGUiOjAsIkNvbm5lY3Rvck1hcmdpbiI6eyIkaWQiOiI4NyIsIlRvcCI6MC4wLCJMZWZ0IjoyLjAsIlJpZ2h0IjoyLjAsIkJvdHRvbSI6MC4wfSwiQ29ubmVjdG9yU3R5bGUiOnsiJGlkIjoiODgiLCJMaW5lQ29sb3IiOnsiJGlkIjoiODkiLCIkdHlwZSI6Ik5MUkUuQ29tbW9uLkRvbS5Tb2xpZENvbG9yQnJ1c2gsIE5MUkUuQ29tbW9uIiwiQ29sb3IiOnsiJGlkIjoiOTAiLCJBIjoxMjcsIlIiOjc5LCJHIjoxMjksIkIiOjE4OX19LCJMaW5lV2VpZ2h0IjoxLjAsIkxpbmVUeXBlIjowLCJQYXJlbnRTdHlsZSI6bnVsbH0sIklzQmVsb3dUaW1lYmFuZCI6ZmFsc2UsIlBvc2l0aW9uT25UYXNrIjowLCJIaWRlRGF0ZSI6ZmFsc2UsIlNoYXBlU2l6ZSI6MSwiU3BhY2luZyI6MS4wLCJQYWRkaW5nIjp7IiRpZCI6IjkxIiwiVG9wIjo3LjAsIkxlZnQiOjMuMCwiUmlnaHQiOjAuMCwiQm90dG9tIjoyLjB9LCJTaGFwZVN0eWxlIjp7IiRpZCI6IjkyIiwiTWFyZ2luIjp7IiRpZCI6IjkzIiwiVG9wIjowLjAsIkxlZnQiOjAuMCwiUmlnaHQiOjAuMCwiQm90dG9tIjowLjB9LCJQYWRkaW5nIjp7IiRpZCI6Ijk0IiwiVG9wIjowLjAsIkxlZnQiOjAuMCwiUmlnaHQiOjAuMCwiQm90dG9tIjowLjB9LCJCYWNrZ3JvdW5kIjp7IiRpZCI6Ijk1IiwiQ29sb3IiOnsiJGlkIjoiOTYiLCJBIjoyNTUsIlIiOjAsIkciOjExNCwiQiI6MTg4fX0sIklzVmlzaWJsZSI6dHJ1ZSwiV2lkdGgiOjE4LjAsIkhlaWdodCI6MjAuMCwiQm9yZGVyU3R5bGUiOnsiJGlkIjoiOTciLCJMaW5lQ29sb3IiOnsiJGlkIjoiOTgiLCIkdHlwZSI6Ik5MUkUuQ29tbW9uLkRvbS5Tb2xpZENvbG9yQnJ1c2gsIE5MUkUuQ29tbW9uIiwiQ29sb3IiOnsiJGlkIjoiOTkiLCJBIjoyNTUsIlIiOjI1NSwiRyI6MCwiQiI6MH19LCJMaW5lV2VpZ2h0IjowLjAsIkxpbmVUeXBlIjowLCJQYXJlbnRTdHlsZSI6bnVsbH0sIlBhcmVudFN0eWxlIjpudWxsfSwiVGl0bGVTdHlsZSI6eyIkaWQiOiIxMDAiLCJGb250U2V0dGluZ3MiOnsiJGlkIjoiMTAxIiwiRm9udFNpemUiOjEyLCJGb250TmFtZSI6IkNhbGlicmkiLCJJc0JvbGQiOnRydWUsIklzSXRhbGljIjpmYWxzZSwiSXNVbmRlcmxpbmVkIjpmYWxzZSwiUGFyZW50U3R5bGUiOm51bGx9LCJBdXRvU2l6ZSI6MCwiRm9yZWdyb3VuZCI6eyIkaWQiOiIxMDIiLCJDb2xvciI6eyIkaWQiOiIxM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0IiwiVG9wIjowLjAsIkxlZnQiOjAuMCwiUmlnaHQiOjAuMCwiQm90dG9tIjowLjB9LCJQYWRkaW5nIjp7IiRpZCI6IjEwNSIsIlRvcCI6MC4wLCJMZWZ0IjowLjAsIlJpZ2h0IjowLjAsIkJvdHRvbSI6MC4wfSwiQmFja2dyb3VuZCI6eyIkaWQiOiIxMDYiLCJDb2xvciI6eyIkcmVmIjoiMzYifX0sIklzVmlzaWJsZSI6dHJ1ZSwiV2lkdGgiOjAuMCwiSGVpZ2h0IjowLjAsIkJvcmRlclN0eWxlIjpudWxsLCJQYXJlbnRTdHlsZSI6bnVsbH0sIkRhdGVTdHlsZSI6eyIkaWQiOiIxMDciLCJGb250U2V0dGluZ3MiOnsiJGlkIjoiMTA4IiwiRm9udFNpemUiOjEwLCJGb250TmFtZSI6IkNhbGlicmkiLCJJc0JvbGQiOmZhbHNlLCJJc0l0YWxpYyI6ZmFsc2UsIklzVW5kZXJsaW5lZCI6ZmFsc2UsIlBhcmVudFN0eWxlIjpudWxsfSwiQXV0b1NpemUiOjAsIkZvcmVncm91bmQiOnsiJGlkIjoiMTA5IiwiQ29sb3IiOnsiJGlkIjoiMT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yZWYiOiIzNiJ9fSwiSXNWaXNpYmxlIjp0cnVlLCJXaWR0aCI6MC4wLCJIZWlnaHQiOjAuMCwiQm9yZGVyU3R5bGUiOm51bGwsIlBhcmVudFN0eWxlIjpudWxsfSwiRGF0ZUZvcm1hdCI6eyIkaWQiOiIxMTQ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TUiLCJEYXRlUGFydElzVmlzaWJsZSI6dHJ1ZSwiVGltZVBhcnRJc1Zpc2libGUiOmZhbHNlfX0sIldlZWtOdW1iZXJpbmciOnsiJGlkIjoiMTE2IiwiRm9ybWF0IjowLCJJc1Zpc2libGUiOmZhbHNlLCJMYXN0S25vd25WaXNpYmlsaXR5U3RhdGUiOmZhbHNlfSwiSXNWaXNpYmxlIjp0cnVlLCJQYXJlbnRTdHlsZSI6bnVsbH0sIkRlZmF1bHRUYXNrU3R5bGUiOnsiJGlkIjoiMTE3IiwiU2hhcGUiOjAsIlNoYXBlVGhpY2tuZXNzIjoxLCJEdXJhdGlvbkZvcm1hdCI6MCwiSW5jbHVkZU5vbldvcmtpbmdEYXlzSW5EdXJhdGlvbiI6ZmFsc2UsIlBlcmNlbnRhZ2VDb21wbGV0ZVN0eWxlIjp7IiRpZCI6IjExOCIsIkZvbnRTZXR0aW5ncyI6eyIkaWQiOiIxMTkiLCJGb250U2l6ZSI6MTAsIkZvbnROYW1lIjoiQ2FsaWJyaSIsIklzQm9sZCI6ZmFsc2UsIklzSXRhbGljIjpmYWxzZSwiSXNVbmRlcmxpbmVkIjpmYWxzZSwiUGFyZW50U3R5bGUiOm51bGx9LCJBdXRvU2l6ZSI6MCwiRm9yZWdyb3VuZCI6eyIkaWQiOiIxMjAiLCJDb2xvciI6eyIkaWQiOiIxMj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IyIiwiVG9wIjowLjAsIkxlZnQiOjAuMCwiUmlnaHQiOjAuMCwiQm90dG9tIjowLjB9LCJQYWRkaW5nIjp7IiRpZCI6IjEyMyIsIlRvcCI6MC4wLCJMZWZ0IjowLjAsIlJpZ2h0IjowLjAsIkJvdHRvbSI6MC4wfSwiQmFja2dyb3VuZCI6eyIkaWQiOiIxMjQiLCJDb2xvciI6eyIkcmVmIjoiMzYifX0sIklzVmlzaWJsZSI6dHJ1ZSwiV2lkdGgiOjAuMCwiSGVpZ2h0IjowLjAsIkJvcmRlclN0eWxlIjpudWxsLCJQYXJlbnRTdHlsZSI6bnVsbH0sIkR1cmF0aW9uU3R5bGUiOnsiJGlkIjoiMTI1IiwiRm9udFNldHRpbmdzIjp7IiRpZCI6IjEyNiIsIkZvbnRTaXplIjoxMCwiRm9udE5hbWUiOiJDYWxpYnJpIiwiSXNCb2xkIjpmYWxzZSwiSXNJdGFsaWMiOmZhbHNlLCJJc1VuZGVybGluZWQiOmZhbHNlLCJQYXJlbnRTdHlsZSI6bnVsbH0sIkF1dG9TaXplIjowLCJGb3JlZ3JvdW5kIjp7IiRpZCI6IjEyNyIsIkNvbG9yIjp7IiRpZCI6IjEy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OSIsIlRvcCI6MC4wLCJMZWZ0IjowLjAsIlJpZ2h0IjowLjAsIkJvdHRvbSI6MC4wfSwiUGFkZGluZyI6eyIkaWQiOiIxMzAiLCJUb3AiOjAuMCwiTGVmdCI6MC4wLCJSaWdodCI6MC4wLCJCb3R0b20iOjAuMH0sIkJhY2tncm91bmQiOnsiJGlkIjoiMTMxIiwiQ29sb3IiOnsiJHJlZiI6IjM2In19LCJJc1Zpc2libGUiOnRydWUsIldpZHRoIjowLjAsIkhlaWdodCI6MC4wLCJCb3JkZXJTdHlsZSI6bnVsbCwiUGFyZW50U3R5bGUiOm51bGx9LCJIb3Jpem9udGFsQ29ubmVjdG9yU3R5bGUiOnsiJGlkIjoiMTMyIiwiTGluZUNvbG9yIjp7IiRpZCI6IjEzMyIsIiR0eXBlIjoiTkxSRS5Db21tb24uRG9tLlNvbGlkQ29sb3JCcnVzaCwgTkxSRS5Db21tb24iLCJDb2xvciI6eyIkaWQiOiIxMzQiLCJBIjoyNTUsIlIiOjIwNCwiRyI6MjA0LCJCIjoyMDR9fSwiTGluZVdlaWdodCI6MS4wLCJMaW5lVHlwZSI6MCwiUGFyZW50U3R5bGUiOm51bGx9LCJWZXJ0aWNhbENvbm5lY3RvclN0eWxlIjp7IiRpZCI6IjEzNSIsIkxpbmVDb2xvciI6eyIkaWQiOiIxMzYiLCIkdHlwZSI6Ik5MUkUuQ29tbW9uLkRvbS5Tb2xpZENvbG9yQnJ1c2gsIE5MUkUuQ29tbW9uIiwiQ29sb3IiOnsiJGlkIjoiMTM3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ZmFsc2UsIlBlcmNlbnRhZ2VDb21wbGV0ZVNoYXBlT3BhY2l0eSI6MzUsIlNoYXBlU3R5bGUiOnsiJGlkIjoiMTM4IiwiTWFyZ2luIjp7IiRpZCI6IjEzOSIsIlRvcCI6MC4wLCJMZWZ0Ijo0LjAsIlJpZ2h0Ijo0LjAsIkJvdHRvbSI6MC4wfSwiUGFkZGluZyI6eyIkaWQiOiIxNDAiLCJUb3AiOjAuMCwiTGVmdCI6MC4wLCJSaWdodCI6MC4wLCJCb3R0b20iOjAuMH0sIkJhY2tncm91bmQiOnsiJGlkIjoiMTQxIiwiQ29sb3IiOnsiJGlkIjoiMTQyIiwiQSI6MjU1LCJSIjo3OSwiRyI6MTI5LCJCIjoxODl9fSwiSXNWaXNpYmxlIjp0cnVlLCJXaWR0aCI6MC4wLCJIZWlnaHQiOjE2LjAsIkJvcmRlclN0eWxlIjp7IiRpZCI6IjE0MyIsIkxpbmVDb2xvciI6eyIkaWQiOiIxNDQiLCIkdHlwZSI6Ik5MUkUuQ29tbW9uLkRvbS5Tb2xpZENvbG9yQnJ1c2gsIE5MUkUuQ29tbW9uIiwiQ29sb3IiOnsiJGlkIjoiMTQ1IiwiQSI6MjU1LCJSIjoyNTUsIkciOjAsIkIiOjB9fSwiTGluZVdlaWdodCI6MC4wLCJMaW5lVHlwZSI6MCwiUGFyZW50U3R5bGUiOm51bGx9LCJQYXJlbnRTdHlsZSI6bnVsbH0sIlRpdGxlU3R5bGUiOnsiJGlkIjoiMTQ2IiwiRm9udFNldHRpbmdzIjp7IiRpZCI6IjE0NyIsIkZvbnRTaXplIjoxMSwiRm9udE5hbWUiOiJDYWxpYnJpIiwiSXNCb2xkIjpmYWxzZSwiSXNJdGFsaWMiOmZhbHNlLCJJc1VuZGVybGluZWQiOmZhbHNlLCJQYXJlbnRTdHlsZSI6bnVsbH0sIkF1dG9TaXplIjowLCJGb3JlZ3JvdW5kIjp7IiRpZCI6IjE0OCIsIkNvbG9yIjp7IiRpZCI6IjE0OSIsIkEiOjI1NSwiUiI6MCwiRyI6MCwiQiI6MH19LCJNYXhXaWR0aCI6NzIwLjAsIk1heEhlaWdodCI6IkluZmluaXR5IiwiU21hcnRGb3JlZ3JvdW5kSXNBY3RpdmUiOmZhbHNlLCJIb3Jpem9udGFsQWxpZ25tZW50IjowLCJWZXJ0aWNhbEFsaWdubWVudCI6MCwiU21hcnRGb3JlZ3JvdW5kIjpudWxsLCJCYWNrZ3JvdW5kRmlsbFR5cGUiOjAsIk1hcmdpbiI6eyIkaWQiOiIxNTAiLCJUb3AiOjAuMCwiTGVmdCI6MC4wLCJSaWdodCI6MC4wLCJCb3R0b20iOjAuMH0sIlBhZGRpbmciOnsiJGlkIjoiMTUxIiwiVG9wIjowLjAsIkxlZnQiOjAuMCwiUmlnaHQiOjAuMCwiQm90dG9tIjowLjB9LCJCYWNrZ3JvdW5kIjp7IiRpZCI6IjE1MiIsIkNvbG9yIjp7IiRyZWYiOiIzNiJ9fSwiSXNWaXNpYmxlIjp0cnVlLCJXaWR0aCI6MC4wLCJIZWlnaHQiOjAuMCwiQm9yZGVyU3R5bGUiOm51bGwsIlBhcmVudFN0eWxlIjpudWxsfSwiRGF0ZVN0eWxlIjp7IiRpZCI6IjE1MyIsIkZvbnRTZXR0aW5ncyI6eyIkaWQiOiIxNTQiLCJGb250U2l6ZSI6MTAsIkZvbnROYW1lIjoiQ2FsaWJyaSIsIklzQm9sZCI6ZmFsc2UsIklzSXRhbGljIjpmYWxzZSwiSXNVbmRlcmxpbmVkIjpmYWxzZSwiUGFyZW50U3R5bGUiOm51bGx9LCJBdXRvU2l6ZSI6MCwiRm9yZWdyb3VuZCI6eyIkaWQiOiIxNTUiLCJDb2xvciI6eyIkaWQiOiIxN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HJlZiI6IjM2In19LCJJc1Zpc2libGUiOnRydWUsIldpZHRoIjowLjAsIkhlaWdodCI6MC4wLCJCb3JkZXJTdHlsZSI6bnVsbCwiUGFyZW50U3R5bGUiOm51bGx9LCJEYXRlRm9ybWF0Ijp7IiRpZCI6IjE2M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MSIsIkZvcm1hdCI6MCwiSXNWaXNpYmxlIjpmYWxzZSwiTGFzdEtub3duVmlzaWJpbGl0eVN0YXRlIjpmYWxzZX0sIklzVmlzaWJsZSI6dHJ1ZSwiUGFyZW50U3R5bGUiOm51bGwsIl9leHBsaWNpdGx5U2V0Ijp7IiRpZCI6IjE2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YzIiwiR3JpZGxpbmVTdHlsZSI6eyIkaWQiOiIxNjQiLCJMaW5lQ29sb3IiOnsiJGlkIjoiMTY1IiwiJHR5cGUiOiJOTFJFLkNvbW1vbi5Eb20uU29saWRDb2xvckJydXNoLCBOTFJFLkNvbW1vbiIsIkNvbG9yIjp7IiRpZCI6IjE2NiIsIkEiOjM4LCJSIjo5MSwiRyI6MTU1LCJCIjoyMTN9fSwiTGluZVdlaWdodCI6MS4wLCJMaW5lVHlwZSI6MCwiUGFyZW50U3R5bGUiOm51bGx9LCJNYXJnaW4iOnsiJGlkIjoiMTY3IiwiVG9wIjowLjAsIkxlZnQiOjAuMCwiUmlnaHQiOjAuMCwiQm90dG9tIjowLjB9LCJQYWRkaW5nIjp7IiRpZCI6IjE2OCIsIlRvcCI6MC4wLCJMZWZ0IjowLjAsIlJpZ2h0IjowLjAsIkJvdHRvbSI6MC4wfSwiQmFja2dyb3VuZCI6bnVsbCwiSXNWaXNpYmxlIjp0cnVlLCJXaWR0aCI6MC4wLCJIZWlnaHQiOjAuMCwiQm9yZGVyU3R5bGUiOnsiJGlkIjoiMTY5IiwiTGluZUNvbG9yIjpudWxsLCJMaW5lV2VpZ2h0IjowLjAsIkxpbmVUeXBlIjowLCJQYXJlbnRTdHlsZSI6bnVsbH0sIlBhcmVudFN0eWxlIjpudWxsfSwiQWN0aXZpdHlMaW5lUGFuZWxTdHlsZSI6eyIkaWQiOiIxNzAiLCJBY3Rpdml0eUxpbmVTdHlsZSI6eyIkaWQiOiIxNzEiLCJMaW5lQ29sb3IiOnsiJGlkIjoiMTcyIiwiJHR5cGUiOiJOTFJFLkNvbW1vbi5Eb20uU29saWRDb2xvckJydXNoLCBOTFJFLkNvbW1vbiIsIkNvbG9yIjp7IiRpZCI6IjE3MyIsIkEiOjM4LCJSIjo2OCwiRyI6MTE0LCJCIjoxOTZ9fSwiTGluZVdlaWdodCI6MS4wLCJMaW5lVHlwZSI6MCwiUGFyZW50U3R5bGUiOm51bGx9LCJNYXJnaW4iOnsiJGlkIjoiMTc0IiwiVG9wIjowLjAsIkxlZnQiOjAuMCwiUmlnaHQiOjAuMCwiQm90dG9tIjowLjB9LCJQYWRkaW5nIjp7IiRpZCI6IjE3NSIsIlRvcCI6MC4wLCJMZWZ0IjowLjAsIlJpZ2h0IjowLjAsIkJvdHRvbSI6MC4wfSwiQmFja2dyb3VuZCI6bnVsbCwiSXNWaXNpYmxlIjp0cnVlLCJXaWR0aCI6MC4wLCJIZWlnaHQiOjAuMCwiQm9yZGVyU3R5bGUiOnsiJGlkIjoiMTc2IiwiTGluZUNvbG9yIjpudWxsLCJMaW5lV2VpZ2h0IjowLjAsIkxpbmVUeXBlIjowLCJQYXJlbnRTdHlsZSI6bnVsbH0sIlBhcmVudFN0eWxlIjpudWxsfSwiU2hvd0VsYXBzZWRUaW1lR3JhZGllbnRTdHlsZSI6ZmFsc2UsIlRpbWViYW5kUmVzZXJ2ZWRMZWZ0QXJlYVN0eWxlIjp7IiRpZCI6IjE3NyIsIkFjdGl2aXR5SGVhZGVyV2lkdGgiOjAuMCwiSXNTZXQiOmZhbHNlfSwiRGVmYXVsdFN3aW1sYW5lU3R5bGUiOm51bGx9LCJTY2FsZSI6bnVsbCwiU2NhbGVWMiI6eyIkaWQiOiIxNzgiLCJTdGFydERhdGUiOiIwMDAxLTAxLTAxVDAwOjAwOjAwIiwiRW5kRGF0ZSI6IjIwMjItMTItMzBUMTc6MDA6MDAiLCJBdXRvRGF0ZVJhbmdlIjp0cnVlLCJXb3JraW5nRGF5cyI6MzEsIkZpc2NhbFllYXIiOnsiJGlkIjoiMTc5IiwiU3RhcnRNb250aCI6MSwiVXNlU3RhcnRpbmdZZWFyRm9yTnVtYmVyaW5nIjp0cnVlLCJTaG93RmlzY2FsWWVhckxhYmVsIjp0cnVlfSwiVG9kYXlNYXJrZXJUZXh0IjoiVG9kYXkiLCJBdXRvU2NhbGVUeXBlIjp0cnVlLCJUaW1lYmFuZFNjYWxlcyI6eyIkaWQiOiIxODAiLCJUb3BTY2FsZUxheWVyIjp7IiRpZCI6IjE4MSIsIkZvcm1hdCI6Ik1NTSIsIlR5cGUiOjJ9LCJNaWRkbGVTY2FsZUxheWVyIjp7IiRpZCI6IjE4MiIsIkZvcm1hdCI6bnVsbCwiVHlwZSI6MH0sIkJvdHRvbVNjYWxlTGF5ZXIiOnsiJGlkIjoiMTgzIiwiRm9ybWF0IjpudWxsLCJUeXBlIjowfX19LCJNaWxlc3RvbmVzIjpbeyIkaWQiOiIxODQiLCJEYXRlIjoiMjAyMi0wMi0yOFQwODowMDowMCIsIlN0eWxlIjp7IiRpZCI6IjE4NSIsIlNoYXBlIjowLCJDb25uZWN0b3JNYXJnaW4iOnsiJHJlZiI6Ijg3In0sIkNvbm5lY3RvclN0eWxlIjp7IiRpZCI6IjE4NiIsIkxpbmVDb2xvciI6eyIkaWQiOiIxODciLCIkdHlwZSI6Ik5MUkUuQ29tbW9uLkRvbS5Tb2xpZENvbG9yQnJ1c2gsIE5MUkUuQ29tbW9uIiwiQ29sb3IiOnsiJGlkIjoiMTg4IiwiQSI6MTI3LCJSIjo3OSwiRyI6MTI5LCJCIjoxODl9fSwiTGluZVdlaWdodCI6MS4wLCJMaW5lVHlwZSI6MCwiUGFyZW50U3R5bGUiOm51bGx9LCJJc0JlbG93VGltZWJhbmQiOmZhbHNlLCJQb3NpdGlvbk9uVGFzayI6MCwiSGlkZURhdGUiOmZhbHNlLCJTaGFwZVNpemUiOjEsIlNwYWNpbmciOjEuMCwiUGFkZGluZyI6eyIkcmVmIjoiOTEifSwiU2hhcGVTdHlsZSI6eyIkaWQiOiIxODkiLCJNYXJnaW4iOnsiJHJlZiI6IjkzIn0sIlBhZGRpbmciOnsiJHJlZiI6Ijk0In0sIkJhY2tncm91bmQiOnsiJGlkIjoiMTkwIiwiQ29sb3IiOnsiJGlkIjoiMTkxIiwiQSI6MjU1LCJSIjoxMTIsIkciOjE3MywiQiI6NzF9fSwiSXNWaXNpYmxlIjp0cnVlLCJXaWR0aCI6MTguMCwiSGVpZ2h0IjoyMC4wLCJCb3JkZXJTdHlsZSI6eyIkaWQiOiIxOTIiLCJMaW5lQ29sb3IiOnsiJHJlZiI6Ijk4In0sIkxpbmVXZWlnaHQiOjAuMCwiTGluZVR5cGUiOjAsIlBhcmVudFN0eWxlIjpudWxsfSwiUGFyZW50U3R5bGUiOm51bGx9LCJUaXRsZVN0eWxlIjp7IiRpZCI6IjE5MyIsIkZvbnRTZXR0aW5ncyI6eyIkaWQiOiIxOTQiLCJGb250U2l6ZSI6MTIsIkZvbnROYW1lIjoiQ2FsaWJyaSIsIklzQm9sZCI6dHJ1ZSwiSXNJdGFsaWMiOmZhbHNlLCJJc1VuZGVybGluZWQiOmZhbHNlLCJQYXJlbnRTdHlsZSI6bnVsbH0sIkF1dG9TaXplIjowLCJGb3JlZ3JvdW5kIjp7IiRpZCI6IjE5NSIsIkNvbG9yIjp7IiRpZCI6IjE5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A0In0sIlBhZGRpbmciOnsiJHJlZiI6IjEwNSJ9LCJCYWNrZ3JvdW5kIjp7IiRpZCI6IjE5NyIsIkNvbG9yIjp7IiRpZCI6IjE5OCIsIkEiOjAsIlIiOjI1NSwiRyI6MjU1LCJCIjoyNTV9fSwiSXNWaXNpYmxlIjp0cnVlLCJXaWR0aCI6MC4wLCJIZWlnaHQiOjAuMCwiQm9yZGVyU3R5bGUiOnsiJGlkIjoiMTk5IiwiTGluZUNvbG9yIjpudWxsLCJMaW5lV2VpZ2h0IjowLjAsIkxpbmVUeXBlIjowLCJQYXJlbnRTdHlsZSI6bnVsbH0sIlBhcmVudFN0eWxlIjpudWxsfSwiRGF0ZVN0eWxlIjp7IiRpZCI6IjIwMCIsIkZvbnRTZXR0aW5ncyI6eyIkaWQiOiIyMDEiLCJGb250U2l6ZSI6MTAsIkZvbnROYW1lIjoiQ2FsaWJyaSIsIklzQm9sZCI6ZmFsc2UsIklzSXRhbGljIjpmYWxzZSwiSXNVbmRlcmxpbmVkIjpmYWxzZSwiUGFyZW50U3R5bGUiOm51bGx9LCJBdXRvU2l6ZSI6MCwiRm9yZWdyb3VuZCI6eyIkaWQiOiIyMDIiLCJDb2xvciI6eyIkaWQiOiIyM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MTEifSwiUGFkZGluZyI6eyIkcmVmIjoiMTEyIn0sIkJhY2tncm91bmQiOnsiJGlkIjoiMjA0IiwiQ29sb3IiOnsiJGlkIjoiMjA1IiwiQSI6MCwiUiI6MjU1LCJHIjoyNTUsIkIiOjI1NX19LCJJc1Zpc2libGUiOnRydWUsIldpZHRoIjowLjAsIkhlaWdodCI6MC4wLCJCb3JkZXJTdHlsZSI6eyIkaWQiOiIyMDYiLCJMaW5lQ29sb3IiOm51bGwsIkxpbmVXZWlnaHQiOjAuMCwiTGluZVR5cGUiOjAsIlBhcmVudFN0eWxlIjpudWxsfSwiUGFyZW50U3R5bGUiOm51bGx9LCJEYXRlRm9ybWF0Ijp7IiRpZCI6IjIw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wOCIsIkRhdGVQYXJ0SXNWaXNpYmxlIjp0cnVlLCJUaW1lUGFydElzVmlzaWJsZSI6ZmFsc2V9fSwiV2Vla051bWJlcmluZyI6eyIkaWQiOiIyMDkiLCJGb3JtYXQiOjAsIklzVmlzaWJsZSI6ZmFsc2UsIkxhc3RLbm93blZpc2liaWxpdHlTdGF0ZSI6ZmFsc2V9LCJJc1Zpc2libGUiOnRydWUsIlBhcmVudFN0eWxlIjpudWxsfSwiSW5kZXgiOjYsIlBlcmNlbnRhZ2VDb21wbGV0ZSI6bnVsbCwiUG9zaXRpb24iOnsiUmF0aW8iOjAuMCwiSXNDdXN0b20iOmZhbHNlfSwiRGF0ZUZvcm1hdCI6eyIkcmVmIjoiMjA3In0sIldlZWtOdW1iZXJpbmciOnsiJGlkIjoiMjEwIiwiRm9ybWF0IjowLCJJc1Zpc2libGUiOmZhbHNlLCJMYXN0S25vd25WaXNpYmlsaXR5U3RhdGUiOmZhbHNlfSwiUmVsYXRlZFRhc2tJZCI6IjAwMDAwMDAwLTAwMDAtMDAwMC0wMDAwLTAwMDAwMDAwMDAwMCIsIklkIjoiZmRiMTk3ODMtMDM1MS00MzYyLWFmMWYtY2QxZWVmZDc4NzRmIiwiSW1wb3J0SWQiOiIxNyIsIlRpdGxlIjoiUHVibGlzaCBJbml0aWFsIEFQSSBJRyAmIFNwZWNpZmljYXRpb24iLCJOb3RlIjpudWxsLCJIeXBlcmxpbmsiOnsiJGlkIjoiMjExIiwiQWRkcmVzcyI6IiIsIlN1YkFkZHJlc3MiOiIifSwiSXNDaGFuZ2VkIjpmYWxzZSwiSXNOZXciOmZhbHNlfSx7IiRpZCI6IjIxMiIsIkRhdGUiOiIyMDIyLTA1LTMwVDA4OjAwOjAwIiwiU3R5bGUiOnsiJGlkIjoiMjEzIiwiU2hhcGUiOjAsIkNvbm5lY3Rvck1hcmdpbiI6eyIkcmVmIjoiODcifSwiQ29ubmVjdG9yU3R5bGUiOnsiJGlkIjoiMjE0IiwiTGluZUNvbG9yIjp7IiRpZCI6IjIxNSIsIiR0eXBlIjoiTkxSRS5Db21tb24uRG9tLlNvbGlkQ29sb3JCcnVzaCwgTkxSRS5Db21tb24iLCJDb2xvciI6eyIkaWQiOiIyMTYiLCJBIjoxMjcsIlIiOjc5LCJHIjoxMjksIkIiOjE4OX19LCJMaW5lV2VpZ2h0IjoxLjAsIkxpbmVUeXBlIjowLCJQYXJlbnRTdHlsZSI6bnVsbH0sIklzQmVsb3dUaW1lYmFuZCI6dHJ1ZSwiUG9zaXRpb25PblRhc2siOjAsIkhpZGVEYXRlIjpmYWxzZSwiU2hhcGVTaXplIjoxLCJTcGFjaW5nIjoxLjAsIlBhZGRpbmciOnsiJHJlZiI6IjkxIn0sIlNoYXBlU3R5bGUiOnsiJGlkIjoiMjE3IiwiTWFyZ2luIjp7IiRyZWYiOiI5MyJ9LCJQYWRkaW5nIjp7IiRyZWYiOiI5NCJ9LCJCYWNrZ3JvdW5kIjp7IiRpZCI6IjIxOCIsIkNvbG9yIjp7IiRpZCI6IjIxOSIsIkEiOjI1NSwiUiI6MTEyLCJHIjoxNzMsIkIiOjcxfX0sIklzVmlzaWJsZSI6dHJ1ZSwiV2lkdGgiOjE4LjAsIkhlaWdodCI6MjAuMCwiQm9yZGVyU3R5bGUiOnsiJGlkIjoiMjIwIiwiTGluZUNvbG9yIjp7IiRyZWYiOiI5OCJ9LCJMaW5lV2VpZ2h0IjowLjAsIkxpbmVUeXBlIjowLCJQYXJlbnRTdHlsZSI6bnVsbH0sIlBhcmVudFN0eWxlIjpudWxsfSwiVGl0bGVTdHlsZSI6eyIkaWQiOiIyMjEiLCJGb250U2V0dGluZ3MiOnsiJGlkIjoiMjIyIiwiRm9udFNpemUiOjEyLCJGb250TmFtZSI6IkNhbGlicmkiLCJJc0JvbGQiOnRydWUsIklzSXRhbGljIjpmYWxzZSwiSXNVbmRlcmxpbmVkIjpmYWxzZSwiUGFyZW50U3R5bGUiOm51bGx9LCJBdXRvU2l6ZSI6MCwiRm9yZWdyb3VuZCI6eyIkaWQiOiIyMjMiLCJDb2xvciI6eyIkaWQiOiIyMjQiLCJBIjoyNTUsIlIiOjAsIkciOjAsIkIiOjB9fSwiTWF4V2lkdGgiOjc4Ljg2NjY2NjY2NjY2NjY3NCwiTWF4SGVpZ2h0IjoiSW5maW5pdHkiLCJTbWFydEZvcmVncm91bmRJc0FjdGl2ZSI6ZmFsc2UsIkhvcml6b250YWxBbGlnbm1lbnQiOjEsIlZlcnRpY2FsQWxpZ25tZW50IjowLCJTbWFydEZvcmVncm91bmQiOm51bGwsIkJhY2tncm91bmRGaWxsVHlwZSI6MCwiTWFyZ2luIjp7IiRyZWYiOiIxMDQifSwiUGFkZGluZyI6eyIkcmVmIjoiMTA1In0sIkJhY2tncm91bmQiOnsiJGlkIjoiMjI1IiwiQ29sb3IiOnsiJGlkIjoiMjI2IiwiQSI6MCwiUiI6MjU1LCJHIjoyNTUsIkIiOjI1NX19LCJJc1Zpc2libGUiOnRydWUsIldpZHRoIjowLjAsIkhlaWdodCI6MC4wLCJCb3JkZXJTdHlsZSI6eyIkaWQiOiIyMjciLCJMaW5lQ29sb3IiOm51bGwsIkxpbmVXZWlnaHQiOjAuMCwiTGluZVR5cGUiOjAsIlBhcmVudFN0eWxlIjpudWxsfSwiUGFyZW50U3R5bGUiOm51bGx9LCJEYXRlU3R5bGUiOnsiJGlkIjoiMjI4IiwiRm9udFNldHRpbmdzIjp7IiRpZCI6IjIyOSIsIkZvbnRTaXplIjoxMCwiRm9udE5hbWUiOiJDYWxpYnJpIiwiSXNCb2xkIjpmYWxzZSwiSXNJdGFsaWMiOmZhbHNlLCJJc1VuZGVybGluZWQiOmZhbHNlLCJQYXJlbnRTdHlsZSI6bnVsbH0sIkF1dG9TaXplIjowLCJGb3JlZ3JvdW5kIjp7IiRpZCI6IjIzMCIsIkNvbG9yIjp7IiRpZCI6IjIz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xMSJ9LCJQYWRkaW5nIjp7IiRyZWYiOiIxMTIifSwiQmFja2dyb3VuZCI6eyIkaWQiOiIyMzIiLCJDb2xvciI6eyIkaWQiOiIyMzMiLCJBIjowLCJSIjoyNTUsIkciOjI1NSwiQiI6MjU1fX0sIklzVmlzaWJsZSI6dHJ1ZSwiV2lkdGgiOjAuMCwiSGVpZ2h0IjowLjAsIkJvcmRlclN0eWxlIjp7IiRpZCI6IjIzNCIsIkxpbmVDb2xvciI6bnVsbCwiTGluZVdlaWdodCI6MC4wLCJMaW5lVHlwZSI6MCwiUGFyZW50U3R5bGUiOm51bGx9LCJQYXJlbnRTdHlsZSI6bnVsbH0sIkRhdGVGb3JtYXQiOnsiJGlkIjoiMjM1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M2IiwiRGF0ZVBhcnRJc1Zpc2libGUiOnRydWUsIlRpbWVQYXJ0SXNWaXNpYmxlIjpmYWxzZX19LCJXZWVrTnVtYmVyaW5nIjp7IiRpZCI6IjIzNyIsIkZvcm1hdCI6MCwiSXNWaXNpYmxlIjpmYWxzZSwiTGFzdEtub3duVmlzaWJpbGl0eVN0YXRlIjpmYWxzZX0sIklzVmlzaWJsZSI6dHJ1ZSwiUGFyZW50U3R5bGUiOm51bGx9LCJJbmRleCI6OCwiUGVyY2VudGFnZUNvbXBsZXRlIjpudWxsLCJQb3NpdGlvbiI6eyJSYXRpbyI6MC4xMzI4MTkxOTY5MTI5Nzc0NCwiSXNDdXN0b20iOmZhbHNlfSwiRGF0ZUZvcm1hdCI6eyIkcmVmIjoiMjM1In0sIldlZWtOdW1iZXJpbmciOnsiJGlkIjoiMjM4IiwiRm9ybWF0IjowLCJJc1Zpc2libGUiOmZhbHNlLCJMYXN0S25vd25WaXNpYmlsaXR5U3RhdGUiOmZhbHNlfSwiUmVsYXRlZFRhc2tJZCI6IjAwMDAwMDAwLTAwMDAtMDAwMC0wMDAwLTAwMDAwMDAwMDAwMCIsIklkIjoiMjhlNDdjMTEtZjZlNS00ZTk0LWIxMjAtMmM1MWFjYTY1MDNjIiwiSW1wb3J0SWQiOiIxOCIsIlRpdGxlIjoiUHVibGlzaCBPQXV0aCBTcGVjaWZpY2F0aW9uIiwiTm90ZSI6bnVsbCwiSHlwZXJsaW5rIjp7IiRpZCI6IjIzOSIsIkFkZHJlc3MiOm51bGwsIlN1YkFkZHJlc3MiOm51bGx9LCJJc0NoYW5nZWQiOmZhbHNlLCJJc05ldyI6ZmFsc2V9LHsiJGlkIjoiMjQwIiwiRGF0ZSI6IjIwMjItMTItMDJUMDg6MDA6MDAiLCJTdHlsZSI6eyIkaWQiOiIyNDEiLCJTaGFwZSI6MCwiQ29ubmVjdG9yTWFyZ2luIjp7IiRyZWYiOiI4NyJ9LCJDb25uZWN0b3JTdHlsZSI6eyIkaWQiOiIyNDIiLCJMaW5lQ29sb3IiOnsiJGlkIjoiMjQzIiwiJHR5cGUiOiJOTFJFLkNvbW1vbi5Eb20uU29saWRDb2xvckJydXNoLCBOTFJFLkNvbW1vbiIsIkNvbG9yIjp7IiRpZCI6IjI0NCIsIkEiOjEyNywiUiI6NzksIkciOjEyOSwiQiI6MTg5fX0sIkxpbmVXZWlnaHQiOjEuMCwiTGluZVR5cGUiOjAsIlBhcmVudFN0eWxlIjpudWxsfSwiSXNCZWxvd1RpbWViYW5kIjpmYWxzZSwiUG9zaXRpb25PblRhc2siOjAsIkhpZGVEYXRlIjpmYWxzZSwiU2hhcGVTaXplIjoxLCJTcGFjaW5nIjoxLjAsIlBhZGRpbmciOnsiJHJlZiI6IjkxIn0sIlNoYXBlU3R5bGUiOnsiJGlkIjoiMjQ1IiwiTWFyZ2luIjp7IiRyZWYiOiI5MyJ9LCJQYWRkaW5nIjp7IiRyZWYiOiI5NCJ9LCJCYWNrZ3JvdW5kIjp7IiRpZCI6IjI0NiIsIkNvbG9yIjp7IiRpZCI6IjI0NyIsIkEiOjI1NSwiUiI6MTEyLCJHIjoxNzMsIkIiOjcxfX0sIklzVmlzaWJsZSI6dHJ1ZSwiV2lkdGgiOjE4LjAsIkhlaWdodCI6MjAuMCwiQm9yZGVyU3R5bGUiOnsiJGlkIjoiMjQ4IiwiTGluZUNvbG9yIjp7IiRyZWYiOiI5OCJ9LCJMaW5lV2VpZ2h0IjowLjAsIkxpbmVUeXBlIjowLCJQYXJlbnRTdHlsZSI6bnVsbH0sIlBhcmVudFN0eWxlIjpudWxsfSwiVGl0bGVTdHlsZSI6eyIkaWQiOiIyNDkiLCJGb250U2V0dGluZ3MiOnsiJGlkIjoiMjUwIiwiRm9udFNpemUiOjEyLCJGb250TmFtZSI6IkNhbGlicmkiLCJJc0JvbGQiOnRydWUsIklzSXRhbGljIjpmYWxzZSwiSXNVbmRlcmxpbmVkIjpmYWxzZSwiUGFyZW50U3R5bGUiOm51bGx9LCJBdXRvU2l6ZSI6MiwiRm9yZWdyb3VuZCI6eyIkaWQiOiIyNTEiLCJDb2xvciI6eyIkaWQiOiIyNTIiLCJBIjoyNTUsIlIiOjAsIkciOjAsIkIiOjB9fSwiTWF4V2lkdGgiOjc2LjAsIk1heEhlaWdodCI6IkluZmluaXR5IiwiU21hcnRGb3JlZ3JvdW5kSXNBY3RpdmUiOmZhbHNlLCJIb3Jpem9udGFsQWxpZ25tZW50IjoxLCJWZXJ0aWNhbEFsaWdubWVudCI6MCwiU21hcnRGb3JlZ3JvdW5kIjpudWxsLCJCYWNrZ3JvdW5kRmlsbFR5cGUiOjAsIk1hcmdpbiI6eyIkcmVmIjoiMTA0In0sIlBhZGRpbmciOnsiJHJlZiI6IjEwNSJ9LCJCYWNrZ3JvdW5kIjp7IiRpZCI6IjI1MyIsIkNvbG9yIjp7IiRpZCI6IjI1NCIsIkEiOjAsIlIiOjI1NSwiRyI6MjU1LCJCIjoyNTV9fSwiSXNWaXNpYmxlIjp0cnVlLCJXaWR0aCI6MC4wLCJIZWlnaHQiOjAuMCwiQm9yZGVyU3R5bGUiOnsiJGlkIjoiMjU1IiwiTGluZUNvbG9yIjpudWxsLCJMaW5lV2VpZ2h0IjowLjAsIkxpbmVUeXBlIjowLCJQYXJlbnRTdHlsZSI6bnVsbH0sIlBhcmVudFN0eWxlIjpudWxsfSwiRGF0ZVN0eWxlIjp7IiRpZCI6IjI1NiIsIkZvbnRTZXR0aW5ncyI6eyIkaWQiOiIyNTciLCJGb250U2l6ZSI6MTAsIkZvbnROYW1lIjoiQ2FsaWJyaSIsIklzQm9sZCI6ZmFsc2UsIklzSXRhbGljIjpmYWxzZSwiSXNVbmRlcmxpbmVkIjpmYWxzZSwiUGFyZW50U3R5bGUiOm51bGx9LCJBdXRvU2l6ZSI6MCwiRm9yZWdyb3VuZCI6eyIkaWQiOiIyNTgiLCJDb2xvciI6eyIkaWQiOiIyN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MTEifSwiUGFkZGluZyI6eyIkcmVmIjoiMTEyIn0sIkJhY2tncm91bmQiOnsiJGlkIjoiMjYwIiwiQ29sb3IiOnsiJGlkIjoiMjYxIiwiQSI6MCwiUiI6MjU1LCJHIjoyNTUsIkIiOjI1NX19LCJJc1Zpc2libGUiOnRydWUsIldpZHRoIjowLjAsIkhlaWdodCI6MC4wLCJCb3JkZXJTdHlsZSI6eyIkaWQiOiIyNjIiLCJMaW5lQ29sb3IiOm51bGwsIkxpbmVXZWlnaHQiOjAuMCwiTGluZVR5cGUiOjAsIlBhcmVudFN0eWxlIjpudWxsfSwiUGFyZW50U3R5bGUiOm51bGx9LCJEYXRlRm9ybWF0Ijp7IiRpZCI6IjI2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2NCIsIkRhdGVQYXJ0SXNWaXNpYmxlIjp0cnVlLCJUaW1lUGFydElzVmlzaWJsZSI6ZmFsc2V9fSwiV2Vla051bWJlcmluZyI6eyIkaWQiOiIyNjUiLCJGb3JtYXQiOjAsIklzVmlzaWJsZSI6ZmFsc2UsIkxhc3RLbm93blZpc2liaWxpdHlTdGF0ZSI6ZmFsc2V9LCJJc1Zpc2libGUiOnRydWUsIlBhcmVudFN0eWxlIjpudWxsfSwiSW5kZXgiOjEyLCJQZXJjZW50YWdlQ29tcGxldGUiOm51bGwsIlBvc2l0aW9uIjp7IlJhdGlvIjowLjAsIklzQ3VzdG9tIjpmYWxzZX0sIkRhdGVGb3JtYXQiOnsiJHJlZiI6IjI2MyJ9LCJXZWVrTnVtYmVyaW5nIjp7IiRpZCI6IjI2NiIsIkZvcm1hdCI6MCwiSXNWaXNpYmxlIjpmYWxzZSwiTGFzdEtub3duVmlzaWJpbGl0eVN0YXRlIjpmYWxzZX0sIlJlbGF0ZWRUYXNrSWQiOiIwMDAwMDAwMC0wMDAwLTAwMDAtMDAwMC0wMDAwMDAwMDAwMDAiLCJJZCI6IjUxMDkxYzcyLTQxZGItNDVlMC1hNDc1LTAxMGMxYzgzYjJhNSIsIkltcG9ydElkIjoiMTkiLCJUaXRsZSI6IlB1Ymxpc2ggRkhJUiBJRyIsIk5vdGUiOm51bGwsIkh5cGVybGluayI6eyIkaWQiOiIyNjciLCJBZGRyZXNzIjpudWxsLCJTdWJBZGRyZXNzIjpudWxsfSwiSXNDaGFuZ2VkIjpmYWxzZSwiSXNOZXciOmZhbHNlfV0sIlRhc2tzIjpbeyIkaWQiOiIyNjgiLCJHcm91cE5hbWUiOm51bGwsIlN0YXJ0RGF0ZSI6IjIwMjEtMDctMDJUMDg6MDA6MDBaIiwiRW5kRGF0ZSI6IjIwMjEtMDgtMzFUMTc6MDA6MDBaIiwiUGVyY2VudGFnZUNvbXBsZXRlIjoxMDAuMCwiU3R5bGUiOnsiJGlkIjoiMjY5IiwiU2hhcGUiOjAsIlNoYXBlVGhpY2tuZXNzIjoxLCJEdXJhdGlvbkZvcm1hdCI6MCwiSW5jbHVkZU5vbldvcmtpbmdEYXlzSW5EdXJhdGlvbiI6ZmFsc2UsIlBlcmNlbnRhZ2VDb21wbGV0ZVN0eWxlIjp7IiRpZCI6IjI3MCIsIkZvbnRTZXR0aW5ncyI6eyIkaWQiOiIyNzEiLCJGb250U2l6ZSI6MTAsIkZvbnROYW1lIjoiQ2FsaWJyaSIsIklzQm9sZCI6ZmFsc2UsIklzSXRhbGljIjpmYWxzZSwiSXNVbmRlcmxpbmVkIjpmYWxzZSwiUGFyZW50U3R5bGUiOm51bGx9LCJBdXRvU2l6ZSI6MCwiRm9yZWdyb3VuZCI6eyIkaWQiOiIyNzIiLCJDb2xvciI6eyIkaWQiOiIyNz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yNzQiLCJDb2xvciI6eyIkaWQiOiIyNzUiLCJBIjo4OSwiUiI6MCwiRyI6MCwiQiI6MH19LCJJc1Zpc2libGUiOnRydWUsIldpZHRoIjowLjAsIkhlaWdodCI6MC4wLCJCb3JkZXJTdHlsZSI6eyIkaWQiOiIyNzYiLCJMaW5lQ29sb3IiOm51bGwsIkxpbmVXZWlnaHQiOjAuMCwiTGluZVR5cGUiOjAsIlBhcmVudFN0eWxlIjpudWxsfSwiUGFyZW50U3R5bGUiOm51bGx9LCJEdXJhdGlvblN0eWxlIjp7IiRpZCI6IjI3NyIsIkZvbnRTZXR0aW5ncyI6eyIkaWQiOiIyNzgiLCJGb250U2l6ZSI6MTAsIkZvbnROYW1lIjoiQ2FsaWJyaSIsIklzQm9sZCI6ZmFsc2UsIklzSXRhbGljIjpmYWxzZSwiSXNVbmRlcmxpbmVkIjpmYWxzZSwiUGFyZW50U3R5bGUiOm51bGx9LCJBdXRvU2l6ZSI6MCwiRm9yZWdyb3VuZCI6eyIkcmVmIjoiMTI3In0sIk1heFdpZHRoIjoyMDAuMCwiTWF4SGVpZ2h0IjoiSW5maW5pdHkiLCJTbWFydEZvcmVncm91bmRJc0FjdGl2ZSI6ZmFsc2UsIkhvcml6b250YWxBbGlnbm1lbnQiOjAsIlZlcnRpY2FsQWxpZ25tZW50IjowLCJTbWFydEZvcmVncm91bmQiOm51bGwsIkJhY2tncm91bmRGaWxsVHlwZSI6MCwiTWFyZ2luIjp7IiRyZWYiOiIxMjkifSwiUGFkZGluZyI6eyIkcmVmIjoiMTMwIn0sIkJhY2tncm91bmQiOnsiJHJlZiI6IjEzMSJ9LCJJc1Zpc2libGUiOnRydWUsIldpZHRoIjowLjAsIkhlaWdodCI6MC4wLCJCb3JkZXJTdHlsZSI6eyIkaWQiOiIyNzkiLCJMaW5lQ29sb3IiOm51bGwsIkxpbmVXZWlnaHQiOjAuMCwiTGluZVR5cGUiOjAsIlBhcmVudFN0eWxlIjpudWxsfSwiUGFyZW50U3R5bGUiOm51bGx9LCJIb3Jpem9udGFsQ29ubmVjdG9yU3R5bGUiOnsiJGlkIjoiMjgwIiwiTGluZUNvbG9yIjp7IiRyZWYiOiIxMzMifSwiTGluZVdlaWdodCI6MS4wLCJMaW5lVHlwZSI6MCwiUGFyZW50U3R5bGUiOm51bGx9LCJWZXJ0aWNhbENvbm5lY3RvclN0eWxlIjp7IiRpZCI6IjI4MSIsIkxpbmVDb2xvciI6eyIkcmVmIjoiMTM2In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yODIiLCJNYXJnaW4iOnsiJHJlZiI6IjEzOSJ9LCJQYWRkaW5nIjp7IiRyZWYiOiIxNDAifSwiQmFja2dyb3VuZCI6eyIkaWQiOiIyODMiLCJDb2xvciI6eyIkaWQiOiIyODQiLCJBIjoyNTUsIlIiOjc5LCJHIjoxMjksIkIiOjE4OX19LCJJc1Zpc2libGUiOnRydWUsIldpZHRoIjowLjAsIkhlaWdodCI6MTYuMCwiQm9yZGVyU3R5bGUiOnsiJGlkIjoiMjg1IiwiTGluZUNvbG9yIjp7IiRpZCI6IjI4NiIsIiR0eXBlIjoiTkxSRS5Db21tb24uRG9tLlNvbGlkQ29sb3JCcnVzaCwgTkxSRS5Db21tb24iLCJDb2xvciI6eyIkaWQiOiIyODciLCJBIjoyNTUsIlIiOjI1NSwiRyI6MCwiQiI6MH19LCJMaW5lV2VpZ2h0IjowLjAsIkxpbmVUeXBlIjowLCJQYXJlbnRTdHlsZSI6bnVsbH0sIlBhcmVudFN0eWxlIjpudWxsfSwiVGl0bGVTdHlsZSI6eyIkaWQiOiIyODgiLCJGb250U2V0dGluZ3MiOnsiJGlkIjoiMjg5IiwiRm9udFNpemUiOjExLCJGb250TmFtZSI6IkNhbGlicmkiLCJJc0JvbGQiOmZhbHNlLCJJc0l0YWxpYyI6ZmFsc2UsIklzVW5kZXJsaW5lZCI6ZmFsc2UsIlBhcmVudFN0eWxlIjpudWxsfSwiQXV0b1NpemUiOjAsIkZvcmVncm91bmQiOnsiJGlkIjoiMjkwIiwiQ29sb3IiOnsiJGlkIjoiMjkx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xNTAifSwiUGFkZGluZyI6eyIkcmVmIjoiMTUxIn0sIkJhY2tncm91bmQiOnsiJGlkIjoiMjkyIiwiQ29sb3IiOnsiJGlkIjoiMjkzIiwiQSI6MCwiUiI6MjU1LCJHIjoyNTUsIkIiOjI1NX19LCJJc1Zpc2libGUiOnRydWUsIldpZHRoIjowLjAsIkhlaWdodCI6MC4wLCJCb3JkZXJTdHlsZSI6eyIkaWQiOiIyOTQiLCJMaW5lQ29sb3IiOm51bGwsIkxpbmVXZWlnaHQiOjAuMCwiTGluZVR5cGUiOjAsIlBhcmVudFN0eWxlIjpudWxsfSwiUGFyZW50U3R5bGUiOm51bGx9LCJEYXRlU3R5bGUiOnsiJGlkIjoiMjk1IiwiRm9udFNldHRpbmdzIjp7IiRpZCI6IjI5NiIsIkZvbnRTaXplIjoxMCwiRm9udE5hbWUiOiJDYWxpYnJpIiwiSXNCb2xkIjpmYWxzZSwiSXNJdGFsaWMiOmZhbHNlLCJJc1VuZGVybGluZWQiOmZhbHNlLCJQYXJlbnRTdHlsZSI6bnVsbH0sIkF1dG9TaXplIjowLCJGb3JlZ3JvdW5kIjp7IiRpZCI6IjI5NyIsIkNvbG9yIjp7IiRpZCI6IjI5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1NyJ9LCJQYWRkaW5nIjp7IiRyZWYiOiIxNTgifSwiQmFja2dyb3VuZCI6eyIkaWQiOiIyOTkiLCJDb2xvciI6eyIkaWQiOiIzMDAiLCJBIjowLCJSIjoyNTUsIkciOjI1NSwiQiI6MjU1fX0sIklzVmlzaWJsZSI6dHJ1ZSwiV2lkdGgiOjAuMCwiSGVpZ2h0IjowLjAsIkJvcmRlclN0eWxlIjp7IiRpZCI6IjMwMSIsIkxpbmVDb2xvciI6bnVsbCwiTGluZVdlaWdodCI6MC4wLCJMaW5lVHlwZSI6MCwiUGFyZW50U3R5bGUiOm51bGx9LCJQYXJlbnRTdHlsZSI6bnVsbH0sIkRhdGVGb3JtYXQiOnsiJGlkIjoiMzAy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zIiwiRm9ybWF0IjowLCJJc1Zpc2libGUiOmZhbHNlLCJMYXN0S25vd25WaXNpYmlsaXR5U3RhdGUiOmZhbHNlfSwiSXNWaXNpYmxlIjp0cnVlLCJQYXJlbnRTdHlsZSI6bnVsbH0sIkluZGV4IjowLCJTbWFydER1cmF0aW9uQWN0aXZhdGVkIjpmYWxzZSwiRGF0ZUZvcm1hdCI6eyIkcmVmIjoiMzAyIn0sIldlZWtOdW1iZXJpbmciOnsiJGlkIjoiMzA0IiwiRm9ybWF0IjowLCJJc1Zpc2libGUiOmZhbHNlLCJMYXN0S25vd25WaXNpYmlsaXR5U3RhdGUiOmZhbHNlfSwiSWQiOiJlZmFhYTllOC1jZGQxLTQ1MjAtOGQ1MS1hMjE3ZDRkZTE4NjUiLCJJbXBvcnRJZCI6bnVsbCwiVGl0bGUiOiJBUEkgRGVzaWduIiwiTm90ZSI6bnVsbCwiSHlwZXJsaW5rIjp7IiRpZCI6IjMwNSIsIkFkZHJlc3MiOm51bGwsIlN1YkFkZHJlc3MiOm51bGx9LCJJc0NoYW5nZWQiOmZhbHNlLCJJc05ldyI6ZmFsc2V9LHsiJGlkIjoiMzA2IiwiR3JvdXBOYW1lIjpudWxsLCJTdGFydERhdGUiOiIyMDIxLTA3LTAxVDA4OjAwOjAwWiIsIkVuZERhdGUiOiIyMDIxLTExLTEyVDE3OjAwOjAwWiIsIlBlcmNlbnRhZ2VDb21wbGV0ZSI6MTAwLjAsIlN0eWxlIjp7IiRpZCI6IjMwNyIsIlNoYXBlIjowLCJTaGFwZVRoaWNrbmVzcyI6MSwiRHVyYXRpb25Gb3JtYXQiOjAsIkluY2x1ZGVOb25Xb3JraW5nRGF5c0luRHVyYXRpb24iOmZhbHNlLCJQZXJjZW50YWdlQ29tcGxldGVTdHlsZSI6eyIkaWQiOiIzMDgiLCJGb250U2V0dGluZ3MiOnsiJGlkIjoiMzA5IiwiRm9udFNpemUiOjEwLCJGb250TmFtZSI6IkNhbGlicmkiLCJJc0JvbGQiOmZhbHNlLCJJc0l0YWxpYyI6ZmFsc2UsIklzVW5kZXJsaW5lZCI6ZmFsc2UsIlBhcmVudFN0eWxlIjpudWxsfSwiQXV0b1NpemUiOjAsIkZvcmVncm91bmQiOnsiJGlkIjoiMzEwIiwiQ29sb3IiOnsiJGlkIjoiMzE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MzEyIiwiQ29sb3IiOnsiJGlkIjoiMzEzIiwiQSI6ODksIlIiOjAsIkciOjAsIkIiOjB9fSwiSXNWaXNpYmxlIjp0cnVlLCJXaWR0aCI6MC4wLCJIZWlnaHQiOjAuMCwiQm9yZGVyU3R5bGUiOnsiJGlkIjoiMzE0IiwiTGluZUNvbG9yIjpudWxsLCJMaW5lV2VpZ2h0IjowLjAsIkxpbmVUeXBlIjowLCJQYXJlbnRTdHlsZSI6bnVsbH0sIlBhcmVudFN0eWxlIjpudWxsfSwiRHVyYXRpb25TdHlsZSI6eyIkaWQiOiIzMTUiLCJGb250U2V0dGluZ3MiOnsiJGlkIjoiMzE2IiwiRm9udFNpemUiOjEwLCJGb250TmFtZSI6IkNhbGlicmkiLCJJc0JvbGQiOmZhbHNlLCJJc0l0YWxpYyI6ZmFsc2UsIklzVW5kZXJsaW5lZCI6ZmFsc2UsIlBhcmVudFN0eWxlIjpudWxsfSwiQXV0b1NpemUiOjAsIkZvcmVncm91bmQiOnsiJGlkIjoiMzE3IiwiQ29sb3IiOnsiJGlkIjoiMz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zMTkiLCJDb2xvciI6eyIkaWQiOiIzMjAiLCJBIjo4OSwiUiI6MCwiRyI6MCwiQiI6MH19LCJJc1Zpc2libGUiOnRydWUsIldpZHRoIjowLjAsIkhlaWdodCI6MC4wLCJCb3JkZXJTdHlsZSI6eyIkaWQiOiIzMjEiLCJMaW5lQ29sb3IiOm51bGwsIkxpbmVXZWlnaHQiOjAuMCwiTGluZVR5cGUiOjAsIlBhcmVudFN0eWxlIjpudWxsfSwiUGFyZW50U3R5bGUiOm51bGx9LCJIb3Jpem9udGFsQ29ubmVjdG9yU3R5bGUiOnsiJGlkIjoiMzIyIiwiTGluZUNvbG9yIjp7IiRpZCI6IjMyMyIsIiR0eXBlIjoiTkxSRS5Db21tb24uRG9tLlNvbGlkQ29sb3JCcnVzaCwgTkxSRS5Db21tb24iLCJDb2xvciI6eyIkaWQiOiIzMjQiLCJBIjoyNTUsIlIiOjIwNCwiRyI6MjA0LCJCIjoyMDR9fSwiTGluZVdlaWdodCI6MS4wLCJMaW5lVHlwZSI6MCwiUGFyZW50U3R5bGUiOm51bGx9LCJWZXJ0aWNhbENvbm5lY3RvclN0eWxlIjp7IiRpZCI6IjMyNSIsIkxpbmVDb2xvciI6eyIkaWQiOiIzMjYiLCIkdHlwZSI6Ik5MUkUuQ29tbW9uLkRvbS5Tb2xpZENvbG9yQnJ1c2gsIE5MUkUuQ29tbW9uIiwiQ29sb3IiOnsiJGlkIjoiMzI3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zMjgiLCJNYXJnaW4iOnsiJHJlZiI6IjEzOSJ9LCJQYWRkaW5nIjp7IiRyZWYiOiIxNDAifSwiQmFja2dyb3VuZCI6eyIkaWQiOiIzMjkiLCJDb2xvciI6eyIkaWQiOiIzMzAiLCJBIjoyNTUsIlIiOjc5LCJHIjoxMjksIkIiOjE4OX19LCJJc1Zpc2libGUiOnRydWUsIldpZHRoIjoxNDMuMCwiSGVpZ2h0IjoxNi4wLCJCb3JkZXJTdHlsZSI6eyIkaWQiOiIzMzEiLCJMaW5lQ29sb3IiOnsiJGlkIjoiMzMyIiwiJHR5cGUiOiJOTFJFLkNvbW1vbi5Eb20uU29saWRDb2xvckJydXNoLCBOTFJFLkNvbW1vbiIsIkNvbG9yIjp7IiRpZCI6IjMzMyIsIkEiOjI1NSwiUiI6MjU1LCJHIjowLCJCIjowfX0sIkxpbmVXZWlnaHQiOjAuMCwiTGluZVR5cGUiOjAsIlBhcmVudFN0eWxlIjpudWxsfSwiUGFyZW50U3R5bGUiOm51bGx9LCJUaXRsZVN0eWxlIjp7IiRpZCI6IjMzNCIsIkZvbnRTZXR0aW5ncyI6eyIkaWQiOiIzMzUiLCJGb250U2l6ZSI6MTEsIkZvbnROYW1lIjoiQ2FsaWJyaSIsIklzQm9sZCI6ZmFsc2UsIklzSXRhbGljIjpmYWxzZSwiSXNVbmRlcmxpbmVkIjpmYWxzZSwiUGFyZW50U3R5bGUiOm51bGx9LCJBdXRvU2l6ZSI6MCwiRm9yZWdyb3VuZCI6eyIkaWQiOiIzMzYiLCJDb2xvciI6eyIkaWQiOiIzMzc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E1MCJ9LCJQYWRkaW5nIjp7IiRyZWYiOiIxNTEifSwiQmFja2dyb3VuZCI6eyIkaWQiOiIzMzgiLCJDb2xvciI6eyIkaWQiOiIzMzkiLCJBIjowLCJSIjoyNTUsIkciOjI1NSwiQiI6MjU1fX0sIklzVmlzaWJsZSI6dHJ1ZSwiV2lkdGgiOjAuMCwiSGVpZ2h0IjowLjAsIkJvcmRlclN0eWxlIjp7IiRpZCI6IjM0MCIsIkxpbmVDb2xvciI6bnVsbCwiTGluZVdlaWdodCI6MC4wLCJMaW5lVHlwZSI6MCwiUGFyZW50U3R5bGUiOm51bGx9LCJQYXJlbnRTdHlsZSI6bnVsbH0sIkRhdGVTdHlsZSI6eyIkaWQiOiIzNDEiLCJGb250U2V0dGluZ3MiOnsiJGlkIjoiMzQyIiwiRm9udFNpemUiOjEwLCJGb250TmFtZSI6IkNhbGlicmkiLCJJc0JvbGQiOmZhbHNlLCJJc0l0YWxpYyI6ZmFsc2UsIklzVW5kZXJsaW5lZCI6ZmFsc2UsIlBhcmVudFN0eWxlIjpudWxsfSwiQXV0b1NpemUiOjAsIkZvcmVncm91bmQiOnsiJGlkIjoiMzQzIiwiQ29sb3IiOnsiJGlkIjoiMzQ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U3In0sIlBhZGRpbmciOnsiJHJlZiI6IjE1OCJ9LCJCYWNrZ3JvdW5kIjp7IiRpZCI6IjM0NSIsIkNvbG9yIjp7IiRpZCI6IjM0NiIsIkEiOjAsIlIiOjI1NSwiRyI6MjU1LCJCIjoyNTV9fSwiSXNWaXNpYmxlIjp0cnVlLCJXaWR0aCI6MC4wLCJIZWlnaHQiOjAuMCwiQm9yZGVyU3R5bGUiOnsiJGlkIjoiMzQ3IiwiTGluZUNvbG9yIjpudWxsLCJMaW5lV2VpZ2h0IjowLjAsIkxpbmVUeXBlIjowLCJQYXJlbnRTdHlsZSI6bnVsbH0sIlBhcmVudFN0eWxlIjpudWxsfSwiRGF0ZUZvcm1hdCI6eyIkaWQiOiIzNDg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kiLCJGb3JtYXQiOjAsIklzVmlzaWJsZSI6ZmFsc2UsIkxhc3RLbm93blZpc2liaWxpdHlTdGF0ZSI6ZmFsc2V9LCJJc1Zpc2libGUiOnRydWUsIlBhcmVudFN0eWxlIjpudWxsfSwiSW5kZXgiOjEsIlNtYXJ0RHVyYXRpb25BY3RpdmF0ZWQiOmZhbHNlLCJEYXRlRm9ybWF0Ijp7IiRyZWYiOiIzNDgifSwiV2Vla051bWJlcmluZyI6eyIkaWQiOiIzNTAiLCJGb3JtYXQiOjAsIklzVmlzaWJsZSI6ZmFsc2UsIkxhc3RLbm93blZpc2liaWxpdHlTdGF0ZSI6ZmFsc2V9LCJJZCI6IjI1NDE0MTBkLTZmMTItNGJkNC1iYjNiLWJlZjk0MWNhYzhjNyIsIkltcG9ydElkIjoiMSIsIlRpdGxlIjoiQVBJIERldmVsb3BtZW50IiwiTm90ZSI6bnVsbCwiSHlwZXJsaW5rIjp7IiRpZCI6IjM1MSIsIkFkZHJlc3MiOm51bGwsIlN1YkFkZHJlc3MiOm51bGx9LCJJc0NoYW5nZWQiOmZhbHNlLCJJc05ldyI6ZmFsc2V9LHsiJGlkIjoiMzUyIiwiR3JvdXBOYW1lIjpudWxsLCJTdGFydERhdGUiOiIyMDIxLTExLTE1VDA4OjAwOjAwIiwiRW5kRGF0ZSI6IjIwMjEtMTItMzFUMTc6MDA6MDAiLCJQZXJjZW50YWdlQ29tcGxldGUiOjEwMC4wLCJTdHlsZSI6eyIkaWQiOiIzNTMiLCJTaGFwZSI6MCwiU2hhcGVUaGlja25lc3MiOjEsIkR1cmF0aW9uRm9ybWF0IjowLCJJbmNsdWRlTm9uV29ya2luZ0RheXNJbkR1cmF0aW9uIjpmYWxzZSwiUGVyY2VudGFnZUNvbXBsZXRlU3R5bGUiOnsiJGlkIjoiMzU0IiwiRm9udFNldHRpbmdzIjp7IiRpZCI6IjM1NSIsIkZvbnRTaXplIjoxMCwiRm9udE5hbWUiOiJDYWxpYnJpIiwiSXNCb2xkIjpmYWxzZSwiSXNJdGFsaWMiOmZhbHNlLCJJc1VuZGVybGluZWQiOmZhbHNlLCJQYXJlbnRTdHlsZSI6bnVsbH0sIkF1dG9TaXplIjowLCJGb3JlZ3JvdW5kIjp7IiRpZCI6IjM1NiIsIkNvbG9yIjp7IiRpZCI6IjM1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M1OCIsIkNvbG9yIjp7IiRpZCI6IjM1OSIsIkEiOjg5LCJSIjowLCJHIjowLCJCIjowfX0sIklzVmlzaWJsZSI6dHJ1ZSwiV2lkdGgiOjAuMCwiSGVpZ2h0IjowLjAsIkJvcmRlclN0eWxlIjp7IiRpZCI6IjM2MCIsIkxpbmVDb2xvciI6bnVsbCwiTGluZVdlaWdodCI6MC4wLCJMaW5lVHlwZSI6MCwiUGFyZW50U3R5bGUiOm51bGx9LCJQYXJlbnRTdHlsZSI6bnVsbH0sIkR1cmF0aW9uU3R5bGUiOnsiJGlkIjoiMzYxIiwiRm9udFNldHRpbmdzIjp7IiRpZCI6IjM2MiIsIkZvbnRTaXplIjoxMCwiRm9udE5hbWUiOiJDYWxpYnJpIiwiSXNCb2xkIjpmYWxzZSwiSXNJdGFsaWMiOmZhbHNlLCJJc1VuZGVybGluZWQiOmZhbHNlLCJQYXJlbnRTdHlsZSI6bnVsbH0sIkF1dG9TaXplIjowLCJGb3JlZ3JvdW5kIjp7IiRpZCI6IjM2MyIsIkNvbG9yIjp7IiRpZCI6IjM2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xMjkifSwiUGFkZGluZyI6eyIkcmVmIjoiMTMwIn0sIkJhY2tncm91bmQiOnsiJGlkIjoiMzY1IiwiQ29sb3IiOnsiJGlkIjoiMzY2IiwiQSI6ODksIlIiOjAsIkciOjAsIkIiOjB9fSwiSXNWaXNpYmxlIjp0cnVlLCJXaWR0aCI6MC4wLCJIZWlnaHQiOjAuMCwiQm9yZGVyU3R5bGUiOnsiJGlkIjoiMzY3IiwiTGluZUNvbG9yIjpudWxsLCJMaW5lV2VpZ2h0IjowLjAsIkxpbmVUeXBlIjowLCJQYXJlbnRTdHlsZSI6bnVsbH0sIlBhcmVudFN0eWxlIjpudWxsfSwiSG9yaXpvbnRhbENvbm5lY3RvclN0eWxlIjp7IiRpZCI6IjM2OCIsIkxpbmVDb2xvciI6eyIkaWQiOiIzNjkiLCIkdHlwZSI6Ik5MUkUuQ29tbW9uLkRvbS5Tb2xpZENvbG9yQnJ1c2gsIE5MUkUuQ29tbW9uIiwiQ29sb3IiOnsiJGlkIjoiMzcwIiwiQSI6MjU1LCJSIjoyMDQsIkciOjIwNCwiQiI6MjA0fX0sIkxpbmVXZWlnaHQiOjEuMCwiTGluZVR5cGUiOjAsIlBhcmVudFN0eWxlIjpudWxsfSwiVmVydGljYWxDb25uZWN0b3JTdHlsZSI6eyIkaWQiOiIzNzEiLCJMaW5lQ29sb3IiOnsiJGlkIjoiMzcyIiwiJHR5cGUiOiJOTFJFLkNvbW1vbi5Eb20uU29saWRDb2xvckJydXNoLCBOTFJFLkNvbW1vbiIsIkNvbG9yIjp7IiRpZCI6IjM3My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1LCJJc0JlbG93VGltZWJhbmQiOnRydWUsIlBlcmNlbnRhZ2VDb21wbGV0ZVNoYXBlT3BhY2l0eSI6MzUsIlNoYXBlU3R5bGUiOnsiJGlkIjoiMzc0IiwiTWFyZ2luIjp7IiRyZWYiOiIxMzkifSwiUGFkZGluZyI6eyIkcmVmIjoiMTQwIn0sIkJhY2tncm91bmQiOnsiJGlkIjoiMzc1IiwiQ29sb3IiOnsiJGlkIjoiMzc2IiwiQSI6MjU1LCJSIjo3OSwiRyI6MTI5LCJCIjoxODl9fSwiSXNWaXNpYmxlIjp0cnVlLCJXaWR0aCI6NTAuMCwiSGVpZ2h0IjoxNi4wLCJCb3JkZXJTdHlsZSI6eyIkaWQiOiIzNzciLCJMaW5lQ29sb3IiOnsiJGlkIjoiMzc4IiwiJHR5cGUiOiJOTFJFLkNvbW1vbi5Eb20uU29saWRDb2xvckJydXNoLCBOTFJFLkNvbW1vbiIsIkNvbG9yIjp7IiRpZCI6IjM3OSIsIkEiOjI1NSwiUiI6MjU1LCJHIjowLCJCIjowfX0sIkxpbmVXZWlnaHQiOjAuMCwiTGluZVR5cGUiOjAsIlBhcmVudFN0eWxlIjpudWxsfSwiUGFyZW50U3R5bGUiOm51bGx9LCJUaXRsZVN0eWxlIjp7IiRpZCI6IjM4MCIsIkZvbnRTZXR0aW5ncyI6eyIkaWQiOiIzODEiLCJGb250U2l6ZSI6MTEsIkZvbnROYW1lIjoiQ2FsaWJyaSIsIklzQm9sZCI6ZmFsc2UsIklzSXRhbGljIjpmYWxzZSwiSXNVbmRlcmxpbmVkIjpmYWxzZSwiUGFyZW50U3R5bGUiOm51bGx9LCJBdXRvU2l6ZSI6MCwiRm9yZWdyb3VuZCI6eyIkaWQiOiIzODIiLCJDb2xvciI6eyIkaWQiOiIzODMiLCJBIjoyNTUsIlIiOjAsIkciOjAsIkIiOjB9fSwiTWF4V2lkdGgiOjExNzMuMzMzMzMzMzMzMzMzMywiTWF4SGVpZ2h0IjoiSW5maW5pdHkiLCJTbWFydEZvcmVncm91bmRJc0FjdGl2ZSI6ZmFsc2UsIkhvcml6b250YWxBbGlnbm1lbnQiOjAsIlZlcnRpY2FsQWxpZ25tZW50IjowLCJTbWFydEZvcmVncm91bmQiOm51bGwsIkJhY2tncm91bmRGaWxsVHlwZSI6MCwiTWFyZ2luIjp7IiRyZWYiOiIxNTAifSwiUGFkZGluZyI6eyIkcmVmIjoiMTUxIn0sIkJhY2tncm91bmQiOnsiJGlkIjoiMzg0IiwiQ29sb3IiOnsiJGlkIjoiMzg1IiwiQSI6MCwiUiI6MjU1LCJHIjoyNTUsIkIiOjI1NX19LCJJc1Zpc2libGUiOnRydWUsIldpZHRoIjowLjAsIkhlaWdodCI6MC4wLCJCb3JkZXJTdHlsZSI6eyIkaWQiOiIzODYiLCJMaW5lQ29sb3IiOm51bGwsIkxpbmVXZWlnaHQiOjAuMCwiTGluZVR5cGUiOjAsIlBhcmVudFN0eWxlIjpudWxsfSwiUGFyZW50U3R5bGUiOm51bGx9LCJEYXRlU3R5bGUiOnsiJGlkIjoiMzg3IiwiRm9udFNldHRpbmdzIjp7IiRpZCI6IjM4OCIsIkZvbnRTaXplIjoxMCwiRm9udE5hbWUiOiJDYWxpYnJpIiwiSXNCb2xkIjpmYWxzZSwiSXNJdGFsaWMiOmZhbHNlLCJJc1VuZGVybGluZWQiOmZhbHNlLCJQYXJlbnRTdHlsZSI6bnVsbH0sIkF1dG9TaXplIjowLCJGb3JlZ3JvdW5kIjp7IiRpZCI6IjM4OSIsIkNvbG9yIjp7IiRpZCI6IjM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1NyJ9LCJQYWRkaW5nIjp7IiRyZWYiOiIxNTgifSwiQmFja2dyb3VuZCI6eyIkaWQiOiIzOTEiLCJDb2xvciI6eyIkaWQiOiIzOTIiLCJBIjowLCJSIjoyNTUsIkciOjI1NSwiQiI6MjU1fX0sIklzVmlzaWJsZSI6dHJ1ZSwiV2lkdGgiOjAuMCwiSGVpZ2h0IjowLjAsIkJvcmRlclN0eWxlIjp7IiRpZCI6IjM5MyIsIkxpbmVDb2xvciI6bnVsbCwiTGluZVdlaWdodCI6MC4wLCJMaW5lVHlwZSI6MCwiUGFyZW50U3R5bGUiOm51bGx9LCJQYXJlbnRTdHlsZSI6bnVsbH0sIkRhdGVGb3JtYXQiOnsiJGlkIjoiMzk0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1IiwiRm9ybWF0IjowLCJJc1Zpc2libGUiOmZhbHNlLCJMYXN0S25vd25WaXNpYmlsaXR5U3RhdGUiOmZhbHNlfSwiSXNWaXNpYmxlIjp0cnVlLCJQYXJlbnRTdHlsZSI6bnVsbH0sIkluZGV4IjoyLCJTbWFydER1cmF0aW9uQWN0aXZhdGVkIjpmYWxzZSwiRGF0ZUZvcm1hdCI6eyIkcmVmIjoiMzk0In0sIldlZWtOdW1iZXJpbmciOnsiJGlkIjoiMzk2IiwiRm9ybWF0IjowLCJJc1Zpc2libGUiOmZhbHNlLCJMYXN0S25vd25WaXNpYmlsaXR5U3RhdGUiOmZhbHNlfSwiSWQiOiJjZWZkYjRjMy1mZTVhLTRhMWUtYThlYy1lYzk4ZTNiMmNlZGQiLCJJbXBvcnRJZCI6IjIiLCJUaXRsZSI6IlJFU1QvU09BUCBBUEkgVGVzdGluZyIsIk5vdGUiOm51bGwsIkh5cGVybGluayI6eyIkaWQiOiIzOTciLCJBZGRyZXNzIjpudWxsLCJTdWJBZGRyZXNzIjpudWxsfSwiSXNDaGFuZ2VkIjpmYWxzZSwiSXNOZXciOmZhbHNlfSx7IiRpZCI6IjM5OCIsIkdyb3VwTmFtZSI6bnVsbCwiU3RhcnREYXRlIjoiMjAyMS0xMC0wMVQwODowMDowMCIsIkVuZERhdGUiOiIyMDIxLTEyLTMwVDE3OjAwOjAwIiwiUGVyY2VudGFnZUNvbXBsZXRlIjoxMDAuMCwiU3R5bGUiOnsiJGlkIjoiMzk5IiwiU2hhcGUiOjAsIlNoYXBlVGhpY2tuZXNzIjoxLCJEdXJhdGlvbkZvcm1hdCI6MCwiSW5jbHVkZU5vbldvcmtpbmdEYXlzSW5EdXJhdGlvbiI6ZmFsc2UsIlBlcmNlbnRhZ2VDb21wbGV0ZVN0eWxlIjp7IiRpZCI6IjQwMCIsIkZvbnRTZXR0aW5ncyI6eyIkaWQiOiI0MDEiLCJGb250U2l6ZSI6MTAsIkZvbnROYW1lIjoiQ2FsaWJyaSIsIklzQm9sZCI6ZmFsc2UsIklzSXRhbGljIjpmYWxzZSwiSXNVbmRlcmxpbmVkIjpmYWxzZSwiUGFyZW50U3R5bGUiOm51bGx9LCJBdXRvU2l6ZSI6MCwiRm9yZWdyb3VuZCI6eyIkaWQiOiI0MDIiLCJDb2xvciI6eyIkaWQiOiI0MD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0MDQiLCJDb2xvciI6eyIkaWQiOiI0MDUiLCJBIjo4OSwiUiI6MCwiRyI6MCwiQiI6MH19LCJJc1Zpc2libGUiOnRydWUsIldpZHRoIjowLjAsIkhlaWdodCI6MC4wLCJCb3JkZXJTdHlsZSI6eyIkaWQiOiI0MDYiLCJMaW5lQ29sb3IiOm51bGwsIkxpbmVXZWlnaHQiOjAuMCwiTGluZVR5cGUiOjAsIlBhcmVudFN0eWxlIjpudWxsfSwiUGFyZW50U3R5bGUiOm51bGx9LCJEdXJhdGlvblN0eWxlIjp7IiRpZCI6IjQwNyIsIkZvbnRTZXR0aW5ncyI6eyIkaWQiOiI0MDgiLCJGb250U2l6ZSI6MTAsIkZvbnROYW1lIjoiQ2FsaWJyaSIsIklzQm9sZCI6ZmFsc2UsIklzSXRhbGljIjpmYWxzZSwiSXNVbmRlcmxpbmVkIjpmYWxzZSwiUGFyZW50U3R5bGUiOm51bGx9LCJBdXRvU2l6ZSI6MCwiRm9yZWdyb3VuZCI6eyIkaWQiOiI0MDkiLCJDb2xvciI6eyIkaWQiOiI0M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MTI5In0sIlBhZGRpbmciOnsiJHJlZiI6IjEzMCJ9LCJCYWNrZ3JvdW5kIjp7IiRpZCI6IjQxMSIsIkNvbG9yIjp7IiRpZCI6IjQxMiIsIkEiOjg5LCJSIjowLCJHIjowLCJCIjowfX0sIklzVmlzaWJsZSI6dHJ1ZSwiV2lkdGgiOjAuMCwiSGVpZ2h0IjowLjAsIkJvcmRlclN0eWxlIjp7IiRpZCI6IjQxMyIsIkxpbmVDb2xvciI6bnVsbCwiTGluZVdlaWdodCI6MC4wLCJMaW5lVHlwZSI6MCwiUGFyZW50U3R5bGUiOm51bGx9LCJQYXJlbnRTdHlsZSI6bnVsbH0sIkhvcml6b250YWxDb25uZWN0b3JTdHlsZSI6eyIkaWQiOiI0MTQiLCJMaW5lQ29sb3IiOnsiJGlkIjoiNDE1IiwiJHR5cGUiOiJOTFJFLkNvbW1vbi5Eb20uU29saWRDb2xvckJydXNoLCBOTFJFLkNvbW1vbiIsIkNvbG9yIjp7IiRpZCI6IjQxNiIsIkEiOjI1NSwiUiI6MjA0LCJHIjoyMDQsIkIiOjIwNH19LCJMaW5lV2VpZ2h0IjoxLjAsIkxpbmVUeXBlIjowLCJQYXJlbnRTdHlsZSI6bnVsbH0sIlZlcnRpY2FsQ29ubmVjdG9yU3R5bGUiOnsiJGlkIjoiNDE3IiwiTGluZUNvbG9yIjp7IiRpZCI6IjQxOCIsIiR0eXBlIjoiTkxSRS5Db21tb24uRG9tLlNvbGlkQ29sb3JCcnVzaCwgTkxSRS5Db21tb24iLCJDb2xvciI6eyIkaWQiOiI0MTk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QyMCIsIk1hcmdpbiI6eyIkcmVmIjoiMTM5In0sIlBhZGRpbmciOnsiJHJlZiI6IjE0MCJ9LCJCYWNrZ3JvdW5kIjp7IiRpZCI6IjQyMSIsIkNvbG9yIjp7IiRpZCI6IjQyMiIsIkEiOjI1NSwiUiI6NzksIkciOjEyOSwiQiI6MTg5fX0sIklzVmlzaWJsZSI6dHJ1ZSwiV2lkdGgiOjk2LjAsIkhlaWdodCI6MTYuMCwiQm9yZGVyU3R5bGUiOnsiJGlkIjoiNDIzIiwiTGluZUNvbG9yIjp7IiRpZCI6IjQyNCIsIiR0eXBlIjoiTkxSRS5Db21tb24uRG9tLlNvbGlkQ29sb3JCcnVzaCwgTkxSRS5Db21tb24iLCJDb2xvciI6eyIkaWQiOiI0MjUiLCJBIjoyNTUsIlIiOjI1NSwiRyI6MCwiQiI6MH19LCJMaW5lV2VpZ2h0IjowLjAsIkxpbmVUeXBlIjowLCJQYXJlbnRTdHlsZSI6bnVsbH0sIlBhcmVudFN0eWxlIjpudWxsfSwiVGl0bGVTdHlsZSI6eyIkaWQiOiI0MjYiLCJGb250U2V0dGluZ3MiOnsiJGlkIjoiNDI3IiwiRm9udFNpemUiOjExLCJGb250TmFtZSI6IkNhbGlicmkiLCJJc0JvbGQiOmZhbHNlLCJJc0l0YWxpYyI6ZmFsc2UsIklzVW5kZXJsaW5lZCI6ZmFsc2UsIlBhcmVudFN0eWxlIjpudWxsfSwiQXV0b1NpemUiOjAsIkZvcmVncm91bmQiOnsiJGlkIjoiNDI4IiwiQ29sb3IiOnsiJGlkIjoiNDI5IiwiQSI6MjU1LCJSIjowLCJHIjowLCJCIjowfX0sIk1heFdpZHRoIjoxMTczLjMzMzMzMzMzMzMzMzM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pZCI6IjQzMCIsIkNvbG9yIjp7IiRpZCI6IjQzMSIsIkEiOjAsIlIiOjI1NSwiRyI6MjU1LCJCIjoyNTV9fSwiSXNWaXNpYmxlIjp0cnVlLCJXaWR0aCI6MC4wLCJIZWlnaHQiOjAuMCwiQm9yZGVyU3R5bGUiOnsiJGlkIjoiNDMyIiwiTGluZUNvbG9yIjpudWxsLCJMaW5lV2VpZ2h0IjowLjAsIkxpbmVUeXBlIjowLCJQYXJlbnRTdHlsZSI6bnVsbH0sIlBhcmVudFN0eWxlIjpudWxsfSwiRGF0ZVN0eWxlIjp7IiRpZCI6IjQzMyIsIkZvbnRTZXR0aW5ncyI6eyIkaWQiOiI0MzQiLCJGb250U2l6ZSI6MTAsIkZvbnROYW1lIjoiQ2FsaWJyaSIsIklzQm9sZCI6ZmFsc2UsIklzSXRhbGljIjpmYWxzZSwiSXNVbmRlcmxpbmVkIjpmYWxzZSwiUGFyZW50U3R5bGUiOm51bGx9LCJBdXRvU2l6ZSI6MCwiRm9yZWdyb3VuZCI6eyIkaWQiOiI0MzUiLCJDb2xvciI6eyIkaWQiOiI0M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TcifSwiUGFkZGluZyI6eyIkcmVmIjoiMTU4In0sIkJhY2tncm91bmQiOnsiJGlkIjoiNDM3IiwiQ29sb3IiOnsiJGlkIjoiNDM4IiwiQSI6MCwiUiI6MjU1LCJHIjoyNTUsIkIiOjI1NX19LCJJc1Zpc2libGUiOnRydWUsIldpZHRoIjowLjAsIkhlaWdodCI6MC4wLCJCb3JkZXJTdHlsZSI6eyIkaWQiOiI0MzkiLCJMaW5lQ29sb3IiOm51bGwsIkxpbmVXZWlnaHQiOjAuMCwiTGluZVR5cGUiOjAsIlBhcmVudFN0eWxlIjpudWxsfSwiUGFyZW50U3R5bGUiOm51bGx9LCJEYXRlRm9ybWF0Ijp7IiRpZCI6IjQ0MC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MSIsIkZvcm1hdCI6MCwiSXNWaXNpYmxlIjpmYWxzZSwiTGFzdEtub3duVmlzaWJpbGl0eVN0YXRlIjpmYWxzZX0sIklzVmlzaWJsZSI6dHJ1ZSwiUGFyZW50U3R5bGUiOm51bGx9LCJJbmRleCI6MywiU21hcnREdXJhdGlvbkFjdGl2YXRlZCI6ZmFsc2UsIkRhdGVGb3JtYXQiOnsiJHJlZiI6IjQ0MCJ9LCJXZWVrTnVtYmVyaW5nIjp7IiRpZCI6IjQ0MiIsIkZvcm1hdCI6MCwiSXNWaXNpYmxlIjpmYWxzZSwiTGFzdEtub3duVmlzaWJpbGl0eVN0YXRlIjpmYWxzZX0sIklkIjoiMjhhMjU5Y2MtYmI0NS00ZWZmLWE4ZmUtY2Q0ZjY1ODNhNWE2IiwiSW1wb3J0SWQiOiIxNiIsIlRpdGxlIjoiQVBJIE1pZ3JhdGlvbiBQbGFubmluZyIsIk5vdGUiOm51bGwsIkh5cGVybGluayI6eyIkaWQiOiI0NDMiLCJBZGRyZXNzIjpudWxsLCJTdWJBZGRyZXNzIjpudWxsfSwiSXNDaGFuZ2VkIjpmYWxzZSwiSXNOZXciOmZhbHNlfSx7IiRpZCI6IjQ0NCIsIkdyb3VwTmFtZSI6bnVsbCwiU3RhcnREYXRlIjoiMjAyMS0xMi0zMVQwODowMDowMCIsIkVuZERhdGUiOiIyMDIyLTAxLTIzVDE3OjAwOjAwWiIsIlBlcmNlbnRhZ2VDb21wbGV0ZSI6MTAwLjAsIlN0eWxlIjp7IiRpZCI6IjQ0NSIsIlNoYXBlIjowLCJTaGFwZVRoaWNrbmVzcyI6MSwiRHVyYXRpb25Gb3JtYXQiOjAsIkluY2x1ZGVOb25Xb3JraW5nRGF5c0luRHVyYXRpb24iOmZhbHNlLCJQZXJjZW50YWdlQ29tcGxldGVTdHlsZSI6eyIkaWQiOiI0NDYiLCJGb250U2V0dGluZ3MiOnsiJGlkIjoiNDQ3IiwiRm9udFNpemUiOjEwLCJGb250TmFtZSI6IkNhbGlicmkiLCJJc0JvbGQiOmZhbHNlLCJJc0l0YWxpYyI6ZmFsc2UsIklzVW5kZXJsaW5lZCI6ZmFsc2UsIlBhcmVudFN0eWxlIjpudWxsfSwiQXV0b1NpemUiOjAsIkZvcmVncm91bmQiOnsiJGlkIjoiNDQ4IiwiQ29sb3IiOnsiJGlkIjoiNDQ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NDUwIiwiQ29sb3IiOnsiJGlkIjoiNDUxIiwiQSI6ODksIlIiOjAsIkciOjAsIkIiOjB9fSwiSXNWaXNpYmxlIjp0cnVlLCJXaWR0aCI6MC4wLCJIZWlnaHQiOjAuMCwiQm9yZGVyU3R5bGUiOnsiJGlkIjoiNDUyIiwiTGluZUNvbG9yIjpudWxsLCJMaW5lV2VpZ2h0IjowLjAsIkxpbmVUeXBlIjowLCJQYXJlbnRTdHlsZSI6bnVsbH0sIlBhcmVudFN0eWxlIjpudWxsfSwiRHVyYXRpb25TdHlsZSI6eyIkaWQiOiI0NTMiLCJGb250U2V0dGluZ3MiOnsiJGlkIjoiNDU0IiwiRm9udFNpemUiOjEwLCJGb250TmFtZSI6IkNhbGlicmkiLCJJc0JvbGQiOmZhbHNlLCJJc0l0YWxpYyI6ZmFsc2UsIklzVW5kZXJsaW5lZCI6ZmFsc2UsIlBhcmVudFN0eWxlIjpudWxsfSwiQXV0b1NpemUiOjAsIkZvcmVncm91bmQiOnsiJGlkIjoiNDU1IiwiQ29sb3IiOnsiJGlkIjoiNDU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0NTciLCJDb2xvciI6eyIkaWQiOiI0NTgiLCJBIjo4OSwiUiI6MCwiRyI6MCwiQiI6MH19LCJJc1Zpc2libGUiOnRydWUsIldpZHRoIjowLjAsIkhlaWdodCI6MC4wLCJCb3JkZXJTdHlsZSI6eyIkaWQiOiI0NTkiLCJMaW5lQ29sb3IiOm51bGwsIkxpbmVXZWlnaHQiOjAuMCwiTGluZVR5cGUiOjAsIlBhcmVudFN0eWxlIjpudWxsfSwiUGFyZW50U3R5bGUiOm51bGx9LCJIb3Jpem9udGFsQ29ubmVjdG9yU3R5bGUiOnsiJGlkIjoiNDYwIiwiTGluZUNvbG9yIjp7IiRpZCI6IjQ2MSIsIiR0eXBlIjoiTkxSRS5Db21tb24uRG9tLlNvbGlkQ29sb3JCcnVzaCwgTkxSRS5Db21tb24iLCJDb2xvciI6eyIkaWQiOiI0NjIiLCJBIjoyNTUsIlIiOjIwNCwiRyI6MjA0LCJCIjoyMDR9fSwiTGluZVdlaWdodCI6MS4wLCJMaW5lVHlwZSI6MCwiUGFyZW50U3R5bGUiOm51bGx9LCJWZXJ0aWNhbENvbm5lY3RvclN0eWxlIjp7IiRpZCI6IjQ2MyIsIkxpbmVDb2xvciI6eyIkaWQiOiI0NjQiLCIkdHlwZSI6Ik5MUkUuQ29tbW9uLkRvbS5Tb2xpZENvbG9yQnJ1c2gsIE5MUkUuQ29tbW9uIiwiQ29sb3IiOnsiJGlkIjoiNDY1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0NjYiLCJNYXJnaW4iOnsiJHJlZiI6IjEzOSJ9LCJQYWRkaW5nIjp7IiRyZWYiOiIxNDAifSwiQmFja2dyb3VuZCI6eyIkaWQiOiI0NjciLCJDb2xvciI6eyIkaWQiOiI0NjgiLCJBIjoyNTUsIlIiOjc5LCJHIjoxMjksIkIiOjE4OX19LCJJc1Zpc2libGUiOnRydWUsIldpZHRoIjoyOTAuMCwiSGVpZ2h0IjoxNi4wLCJCb3JkZXJTdHlsZSI6eyIkaWQiOiI0NjkiLCJMaW5lQ29sb3IiOnsiJGlkIjoiNDcwIiwiJHR5cGUiOiJOTFJFLkNvbW1vbi5Eb20uU29saWRDb2xvckJydXNoLCBOTFJFLkNvbW1vbiIsIkNvbG9yIjp7IiRpZCI6IjQ3MSIsIkEiOjI1NSwiUiI6MjU1LCJHIjowLCJCIjowfX0sIkxpbmVXZWlnaHQiOjAuMCwiTGluZVR5cGUiOjAsIlBhcmVudFN0eWxlIjpudWxsfSwiUGFyZW50U3R5bGUiOm51bGx9LCJUaXRsZVN0eWxlIjp7IiRpZCI6IjQ3MiIsIkZvbnRTZXR0aW5ncyI6eyIkaWQiOiI0NzMiLCJGb250U2l6ZSI6MTEsIkZvbnROYW1lIjoiQ2FsaWJyaSIsIklzQm9sZCI6ZmFsc2UsIklzSXRhbGljIjpmYWxzZSwiSXNVbmRlcmxpbmVkIjpmYWxzZSwiUGFyZW50U3R5bGUiOm51bGx9LCJBdXRvU2l6ZSI6MCwiRm9yZWdyb3VuZCI6eyIkaWQiOiI0NzQiLCJDb2xvciI6eyIkaWQiOiI0NzUiLCJBIjoyNTUsIlIiOjAsIkciOjAsIkIiOjB9fSwiTWF4V2lkdGgiOjExNzMuMzMzMzMzMzMzMzMzMywiTWF4SGVpZ2h0IjoiSW5maW5pdHkiLCJTbWFydEZvcmVncm91bmRJc0FjdGl2ZSI6ZmFsc2UsIkhvcml6b250YWxBbGlnbm1lbnQiOjAsIlZlcnRpY2FsQWxpZ25tZW50IjowLCJTbWFydEZvcmVncm91bmQiOm51bGwsIkJhY2tncm91bmRGaWxsVHlwZSI6MCwiTWFyZ2luIjp7IiRyZWYiOiIxNTAifSwiUGFkZGluZyI6eyIkcmVmIjoiMTUxIn0sIkJhY2tncm91bmQiOnsiJGlkIjoiNDc2IiwiQ29sb3IiOnsiJGlkIjoiNDc3IiwiQSI6MCwiUiI6MjU1LCJHIjoyNTUsIkIiOjI1NX19LCJJc1Zpc2libGUiOnRydWUsIldpZHRoIjowLjAsIkhlaWdodCI6MC4wLCJCb3JkZXJTdHlsZSI6eyIkaWQiOiI0NzgiLCJMaW5lQ29sb3IiOm51bGwsIkxpbmVXZWlnaHQiOjAuMCwiTGluZVR5cGUiOjAsIlBhcmVudFN0eWxlIjpudWxsfSwiUGFyZW50U3R5bGUiOm51bGx9LCJEYXRlU3R5bGUiOnsiJGlkIjoiNDc5IiwiRm9udFNldHRpbmdzIjp7IiRpZCI6IjQ4MCIsIkZvbnRTaXplIjoxMCwiRm9udE5hbWUiOiJDYWxpYnJpIiwiSXNCb2xkIjpmYWxzZSwiSXNJdGFsaWMiOmZhbHNlLCJJc1VuZGVybGluZWQiOmZhbHNlLCJQYXJlbnRTdHlsZSI6bnVsbH0sIkF1dG9TaXplIjowLCJGb3JlZ3JvdW5kIjp7IiRpZCI6IjQ4MSIsIkNvbG9yIjp7IiRpZCI6IjQ4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1NyJ9LCJQYWRkaW5nIjp7IiRyZWYiOiIxNTgifSwiQmFja2dyb3VuZCI6eyIkaWQiOiI0ODMiLCJDb2xvciI6eyIkaWQiOiI0ODQiLCJBIjowLCJSIjoyNTUsIkciOjI1NSwiQiI6MjU1fX0sIklzVmlzaWJsZSI6dHJ1ZSwiV2lkdGgiOjAuMCwiSGVpZ2h0IjowLjAsIkJvcmRlclN0eWxlIjp7IiRpZCI6IjQ4NSIsIkxpbmVDb2xvciI6bnVsbCwiTGluZVdlaWdodCI6MC4wLCJMaW5lVHlwZSI6MCwiUGFyZW50U3R5bGUiOm51bGx9LCJQYXJlbnRTdHlsZSI6bnVsbH0sIkRhdGVGb3JtYXQiOnsiJGlkIjoiNDg2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g3IiwiRm9ybWF0IjowLCJJc1Zpc2libGUiOmZhbHNlLCJMYXN0S25vd25WaXNpYmlsaXR5U3RhdGUiOmZhbHNlfSwiSXNWaXNpYmxlIjp0cnVlLCJQYXJlbnRTdHlsZSI6bnVsbH0sIkluZGV4Ijo0LCJTbWFydER1cmF0aW9uQWN0aXZhdGVkIjpmYWxzZSwiRGF0ZUZvcm1hdCI6eyIkcmVmIjoiNDg2In0sIldlZWtOdW1iZXJpbmciOnsiJGlkIjoiNDg4IiwiRm9ybWF0IjowLCJJc1Zpc2libGUiOmZhbHNlLCJMYXN0S25vd25WaXNpYmlsaXR5U3RhdGUiOmZhbHNlfSwiSWQiOiJjYjE4ZDgzMy0xYmE5LTQzYmQtYTY2Zi1hNjlhNWNkZDNkNmUiLCJJbXBvcnRJZCI6IjE1IiwiVGl0bGUiOiJBUEkgTWlncmF0aW9uIOKAkyBDRzEiLCJOb3RlIjpudWxsLCJIeXBlcmxpbmsiOnsiJGlkIjoiNDg5IiwiQWRkcmVzcyI6bnVsbCwiU3ViQWRkcmVzcyI6bnVsbH0sIklzQ2hhbmdlZCI6ZmFsc2UsIklzTmV3IjpmYWxzZX0seyIkaWQiOiI0OTAiLCJHcm91cE5hbWUiOm51bGwsIlN0YXJ0RGF0ZSI6IjIwMjItMDEtMjRUMDg6MDA6MDBaIiwiRW5kRGF0ZSI6IjIwMjItMDItMjBUMTc6MDA6MDBaIiwiUGVyY2VudGFnZUNvbXBsZXRlIjoxMDAuMCwiU3R5bGUiOnsiJGlkIjoiNDkxIiwiU2hhcGUiOjAsIlNoYXBlVGhpY2tuZXNzIjoxLCJEdXJhdGlvbkZvcm1hdCI6MCwiSW5jbHVkZU5vbldvcmtpbmdEYXlzSW5EdXJhdGlvbiI6ZmFsc2UsIlBlcmNlbnRhZ2VDb21wbGV0ZVN0eWxlIjp7IiRpZCI6IjQ5MiIsIkZvbnRTZXR0aW5ncyI6eyIkaWQiOiI0OTMiLCJGb250U2l6ZSI6MTAsIkZvbnROYW1lIjoiQ2FsaWJyaSIsIklzQm9sZCI6ZmFsc2UsIklzSXRhbGljIjpmYWxzZSwiSXNVbmRlcmxpbmVkIjpmYWxzZSwiUGFyZW50U3R5bGUiOm51bGx9LCJBdXRvU2l6ZSI6MCwiRm9yZWdyb3VuZCI6eyIkaWQiOiI0OTQiLCJDb2xvciI6eyIkaWQiOiI0OTU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0OTYiLCJDb2xvciI6eyIkcmVmIjoiMjc1In19LCJJc1Zpc2libGUiOnRydWUsIldpZHRoIjowLjAsIkhlaWdodCI6MC4wLCJCb3JkZXJTdHlsZSI6eyIkaWQiOiI0OTciLCJMaW5lQ29sb3IiOm51bGwsIkxpbmVXZWlnaHQiOjAuMCwiTGluZVR5cGUiOjAsIlBhcmVudFN0eWxlIjpudWxsfSwiUGFyZW50U3R5bGUiOm51bGx9LCJEdXJhdGlvblN0eWxlIjp7IiRpZCI6IjQ5OCIsIkZvbnRTZXR0aW5ncyI6eyIkaWQiOiI0OTkiLCJGb250U2l6ZSI6MTAsIkZvbnROYW1lIjoiQ2FsaWJyaSIsIklzQm9sZCI6ZmFsc2UsIklzSXRhbGljIjpmYWxzZSwiSXNVbmRlcmxpbmVkIjpmYWxzZSwiUGFyZW50U3R5bGUiOm51bGx9LCJBdXRvU2l6ZSI6MCwiRm9yZWdyb3VuZCI6eyIkcmVmIjoiMTI3In0sIk1heFdpZHRoIjoyMDAuMCwiTWF4SGVpZ2h0IjoiSW5maW5pdHkiLCJTbWFydEZvcmVncm91bmRJc0FjdGl2ZSI6ZmFsc2UsIkhvcml6b250YWxBbGlnbm1lbnQiOjAsIlZlcnRpY2FsQWxpZ25tZW50IjowLCJTbWFydEZvcmVncm91bmQiOm51bGwsIkJhY2tncm91bmRGaWxsVHlwZSI6MCwiTWFyZ2luIjp7IiRyZWYiOiIxMjkifSwiUGFkZGluZyI6eyIkcmVmIjoiMTMwIn0sIkJhY2tncm91bmQiOnsiJHJlZiI6IjEzMSJ9LCJJc1Zpc2libGUiOnRydWUsIldpZHRoIjowLjAsIkhlaWdodCI6MC4wLCJCb3JkZXJTdHlsZSI6eyIkaWQiOiI1MDAiLCJMaW5lQ29sb3IiOm51bGwsIkxpbmVXZWlnaHQiOjAuMCwiTGluZVR5cGUiOjAsIlBhcmVudFN0eWxlIjpudWxsfSwiUGFyZW50U3R5bGUiOm51bGx9LCJIb3Jpem9udGFsQ29ubmVjdG9yU3R5bGUiOnsiJGlkIjoiNTAxIiwiTGluZUNvbG9yIjp7IiRyZWYiOiIxMzMifSwiTGluZVdlaWdodCI6MS4wLCJMaW5lVHlwZSI6MCwiUGFyZW50U3R5bGUiOm51bGx9LCJWZXJ0aWNhbENvbm5lY3RvclN0eWxlIjp7IiRpZCI6IjUwMiIsIkxpbmVDb2xvciI6eyIkcmVmIjoiMTM2In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1MDMiLCJNYXJnaW4iOnsiJHJlZiI6IjEzOSJ9LCJQYWRkaW5nIjp7IiRyZWYiOiIxNDAifSwiQmFja2dyb3VuZCI6eyIkaWQiOiI1MDQiLCJDb2xvciI6eyIkaWQiOiI1MDUiLCJBIjoyNTUsIlIiOjc5LCJHIjoxMjksIkIiOjE4OX19LCJJc1Zpc2libGUiOnRydWUsIldpZHRoIjowLjAsIkhlaWdodCI6MTYuMCwiQm9yZGVyU3R5bGUiOnsiJGlkIjoiNTA2IiwiTGluZUNvbG9yIjp7IiRyZWYiOiIyODYifSwiTGluZVdlaWdodCI6MC4wLCJMaW5lVHlwZSI6MCwiUGFyZW50U3R5bGUiOm51bGx9LCJQYXJlbnRTdHlsZSI6bnVsbH0sIlRpdGxlU3R5bGUiOnsiJGlkIjoiNTA3IiwiRm9udFNldHRpbmdzIjp7IiRpZCI6IjUwOCIsIkZvbnRTaXplIjoxMSwiRm9udE5hbWUiOiJDYWxpYnJpIiwiSXNCb2xkIjpmYWxzZSwiSXNJdGFsaWMiOmZhbHNlLCJJc1VuZGVybGluZWQiOmZhbHNlLCJQYXJlbnRTdHlsZSI6bnVsbH0sIkF1dG9TaXplIjowLCJGb3JlZ3JvdW5kIjp7IiRpZCI6IjUwOSIsIkNvbG9yIjp7IiRpZCI6IjUxMC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pZCI6IjUxMSIsIkNvbG9yIjp7IiRpZCI6IjUxMiIsIkEiOjAsIlIiOjI1NSwiRyI6MjU1LCJCIjoyNTV9fSwiSXNWaXNpYmxlIjp0cnVlLCJXaWR0aCI6MC4wLCJIZWlnaHQiOjAuMCwiQm9yZGVyU3R5bGUiOnsiJGlkIjoiNTEzIiwiTGluZUNvbG9yIjpudWxsLCJMaW5lV2VpZ2h0IjowLjAsIkxpbmVUeXBlIjowLCJQYXJlbnRTdHlsZSI6bnVsbH0sIlBhcmVudFN0eWxlIjpudWxsfSwiRGF0ZVN0eWxlIjp7IiRpZCI6IjUxNCIsIkZvbnRTZXR0aW5ncyI6eyIkaWQiOiI1MTUiLCJGb250U2l6ZSI6MTAsIkZvbnROYW1lIjoiQ2FsaWJyaSIsIklzQm9sZCI6ZmFsc2UsIklzSXRhbGljIjpmYWxzZSwiSXNVbmRlcmxpbmVkIjpmYWxzZSwiUGFyZW50U3R5bGUiOm51bGx9LCJBdXRvU2l6ZSI6MCwiRm9yZWdyb3VuZCI6eyIkaWQiOiI1MTYiLCJDb2xvciI6eyIkaWQiOiI1M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TcifSwiUGFkZGluZyI6eyIkcmVmIjoiMTU4In0sIkJhY2tncm91bmQiOnsiJGlkIjoiNTE4IiwiQ29sb3IiOnsiJGlkIjoiNTE5IiwiQSI6MCwiUiI6MjU1LCJHIjoyNTUsIkIiOjI1NX19LCJJc1Zpc2libGUiOnRydWUsIldpZHRoIjowLjAsIkhlaWdodCI6MC4wLCJCb3JkZXJTdHlsZSI6eyIkaWQiOiI1MjAiLCJMaW5lQ29sb3IiOm51bGwsIkxpbmVXZWlnaHQiOjAuMCwiTGluZVR5cGUiOjAsIlBhcmVudFN0eWxlIjpudWxsfSwiUGFyZW50U3R5bGUiOm51bGx9LCJEYXRlRm9ybWF0Ijp7IiRyZWYiOiIzMDIifSwiV2Vla051bWJlcmluZyI6eyIkaWQiOiI1MjEiLCJGb3JtYXQiOjAsIklzVmlzaWJsZSI6ZmFsc2UsIkxhc3RLbm93blZpc2liaWxpdHlTdGF0ZSI6ZmFsc2V9LCJJc1Zpc2libGUiOnRydWUsIlBhcmVudFN0eWxlIjpudWxsfSwiSW5kZXgiOjUsIlNtYXJ0RHVyYXRpb25BY3RpdmF0ZWQiOmZhbHNlLCJEYXRlRm9ybWF0Ijp7IiRyZWYiOiIzMDIifSwiV2Vla051bWJlcmluZyI6eyIkaWQiOiI1MjIiLCJGb3JtYXQiOjAsIklzVmlzaWJsZSI6ZmFsc2UsIkxhc3RLbm93blZpc2liaWxpdHlTdGF0ZSI6ZmFsc2V9LCJJZCI6IjVmY2ViMjM5LWYyMzEtNDJjMy05Zjg3LWUxZjY5YWZhYmM0NCIsIkltcG9ydElkIjpudWxsLCJUaXRsZSI6IkFQSSBNaWdyYXRpb24g4oCTIENHMiIsIk5vdGUiOm51bGwsIkh5cGVybGluayI6eyIkaWQiOiI1MjMiLCJBZGRyZXNzIjpudWxsLCJTdWJBZGRyZXNzIjpudWxsfSwiSXNDaGFuZ2VkIjpmYWxzZSwiSXNOZXciOmZhbHNlfSx7IiRpZCI6IjUyNCIsIkdyb3VwTmFtZSI6bnVsbCwiU3RhcnREYXRlIjoiMjAyMi0wMS0wM1QwODowMDowMCIsIkVuZERhdGUiOiIyMDIyLTA0LTI5VDE3OjAwOjAwWiIsIlBlcmNlbnRhZ2VDb21wbGV0ZSI6MTAwLjAsIlN0eWxlIjp7IiRpZCI6IjUyNSIsIlNoYXBlIjowLCJTaGFwZVRoaWNrbmVzcyI6MSwiRHVyYXRpb25Gb3JtYXQiOjAsIkluY2x1ZGVOb25Xb3JraW5nRGF5c0luRHVyYXRpb24iOmZhbHNlLCJQZXJjZW50YWdlQ29tcGxldGVTdHlsZSI6eyIkaWQiOiI1MjYiLCJGb250U2V0dGluZ3MiOnsiJGlkIjoiNTI3IiwiRm9udFNpemUiOjEwLCJGb250TmFtZSI6IkNhbGlicmkiLCJJc0JvbGQiOmZhbHNlLCJJc0l0YWxpYyI6ZmFsc2UsIklzVW5kZXJsaW5lZCI6ZmFsc2UsIlBhcmVudFN0eWxlIjpudWxsfSwiQXV0b1NpemUiOjAsIkZvcmVncm91bmQiOnsiJGlkIjoiNTI4IiwiQ29sb3IiOnsiJGlkIjoiNTI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NTMwIiwiQ29sb3IiOnsiJGlkIjoiNTMxIiwiQSI6ODksIlIiOjAsIkciOjAsIkIiOjB9fSwiSXNWaXNpYmxlIjp0cnVlLCJXaWR0aCI6MC4wLCJIZWlnaHQiOjAuMCwiQm9yZGVyU3R5bGUiOnsiJGlkIjoiNTMyIiwiTGluZUNvbG9yIjpudWxsLCJMaW5lV2VpZ2h0IjowLjAsIkxpbmVUeXBlIjowLCJQYXJlbnRTdHlsZSI6bnVsbH0sIlBhcmVudFN0eWxlIjpudWxsfSwiRHVyYXRpb25TdHlsZSI6eyIkaWQiOiI1MzMiLCJGb250U2V0dGluZ3MiOnsiJGlkIjoiNTM0IiwiRm9udFNpemUiOjEwLCJGb250TmFtZSI6IkNhbGlicmkiLCJJc0JvbGQiOmZhbHNlLCJJc0l0YWxpYyI6ZmFsc2UsIklzVW5kZXJsaW5lZCI6ZmFsc2UsIlBhcmVudFN0eWxlIjpudWxsfSwiQXV0b1NpemUiOjAsIkZvcmVncm91bmQiOnsiJGlkIjoiNTM1IiwiQ29sb3IiOnsiJGlkIjoiNTM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1MzciLCJDb2xvciI6eyIkaWQiOiI1MzgiLCJBIjo4OSwiUiI6MCwiRyI6MCwiQiI6MH19LCJJc1Zpc2libGUiOnRydWUsIldpZHRoIjowLjAsIkhlaWdodCI6MC4wLCJCb3JkZXJTdHlsZSI6eyIkaWQiOiI1MzkiLCJMaW5lQ29sb3IiOm51bGwsIkxpbmVXZWlnaHQiOjAuMCwiTGluZVR5cGUiOjAsIlBhcmVudFN0eWxlIjpudWxsfSwiUGFyZW50U3R5bGUiOm51bGx9LCJIb3Jpem9udGFsQ29ubmVjdG9yU3R5bGUiOnsiJGlkIjoiNTQwIiwiTGluZUNvbG9yIjp7IiRpZCI6IjU0MSIsIiR0eXBlIjoiTkxSRS5Db21tb24uRG9tLlNvbGlkQ29sb3JCcnVzaCwgTkxSRS5Db21tb24iLCJDb2xvciI6eyIkaWQiOiI1NDIiLCJBIjoyNTUsIlIiOjIwNCwiRyI6MjA0LCJCIjoyMDR9fSwiTGluZVdlaWdodCI6MS4wLCJMaW5lVHlwZSI6MCwiUGFyZW50U3R5bGUiOm51bGx9LCJWZXJ0aWNhbENvbm5lY3RvclN0eWxlIjp7IiRpZCI6IjU0MyIsIkxpbmVDb2xvciI6eyIkaWQiOiI1NDQiLCIkdHlwZSI6Ik5MUkUuQ29tbW9uLkRvbS5Tb2xpZENvbG9yQnJ1c2gsIE5MUkUuQ29tbW9uIiwiQ29sb3IiOnsiJGlkIjoiNTQ1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1NDYiLCJNYXJnaW4iOnsiJHJlZiI6IjEzOSJ9LCJQYWRkaW5nIjp7IiRyZWYiOiIxNDAifSwiQmFja2dyb3VuZCI6eyIkaWQiOiI1NDciLCJDb2xvciI6eyIkaWQiOiI1NDgiLCJBIjoyNTUsIlIiOjc5LCJHIjoxMjksIkIiOjE4OX19LCJJc1Zpc2libGUiOnRydWUsIldpZHRoIjo4Ny4wLCJIZWlnaHQiOjE2LjAsIkJvcmRlclN0eWxlIjp7IiRpZCI6IjU0OSIsIkxpbmVDb2xvciI6eyIkaWQiOiI1NTAiLCIkdHlwZSI6Ik5MUkUuQ29tbW9uLkRvbS5Tb2xpZENvbG9yQnJ1c2gsIE5MUkUuQ29tbW9uIiwiQ29sb3IiOnsiJGlkIjoiNTUxIiwiQSI6MjU1LCJSIjoyNTUsIkciOjAsIkIiOjB9fSwiTGluZVdlaWdodCI6MC4wLCJMaW5lVHlwZSI6MCwiUGFyZW50U3R5bGUiOm51bGx9LCJQYXJlbnRTdHlsZSI6bnVsbH0sIlRpdGxlU3R5bGUiOnsiJGlkIjoiNTUyIiwiRm9udFNldHRpbmdzIjp7IiRpZCI6IjU1MyIsIkZvbnRTaXplIjoxMSwiRm9udE5hbWUiOiJDYWxpYnJpIiwiSXNCb2xkIjpmYWxzZSwiSXNJdGFsaWMiOmZhbHNlLCJJc1VuZGVybGluZWQiOmZhbHNlLCJQYXJlbnRTdHlsZSI6bnVsbH0sIkF1dG9TaXplIjowLCJGb3JlZ3JvdW5kIjp7IiRpZCI6IjU1NCIsIkNvbG9yIjp7IiRpZCI6IjU1NSIsIkEiOjI1NSwiUiI6MCwiRyI6MCwiQiI6MH19LCJNYXhXaWR0aCI6MTE3My4zMzMzMzMzMzMzMzMzLCJNYXhIZWlnaHQiOiJJbmZpbml0eSIsIlNtYXJ0Rm9yZWdyb3VuZElzQWN0aXZlIjpmYWxzZSwiSG9yaXpvbnRhbEFsaWdubWVudCI6MCwiVmVydGljYWxBbGlnbm1lbnQiOjAsIlNtYXJ0Rm9yZWdyb3VuZCI6bnVsbCwiQmFja2dyb3VuZEZpbGxUeXBlIjowLCJNYXJnaW4iOnsiJHJlZiI6IjE1MCJ9LCJQYWRkaW5nIjp7IiRyZWYiOiIxNTEifSwiQmFja2dyb3VuZCI6eyIkaWQiOiI1NTYiLCJDb2xvciI6eyIkaWQiOiI1NTciLCJBIjowLCJSIjoyNTUsIkciOjI1NSwiQiI6MjU1fX0sIklzVmlzaWJsZSI6dHJ1ZSwiV2lkdGgiOjAuMCwiSGVpZ2h0IjowLjAsIkJvcmRlclN0eWxlIjp7IiRpZCI6IjU1OCIsIkxpbmVDb2xvciI6bnVsbCwiTGluZVdlaWdodCI6MC4wLCJMaW5lVHlwZSI6MCwiUGFyZW50U3R5bGUiOm51bGx9LCJQYXJlbnRTdHlsZSI6bnVsbH0sIkRhdGVTdHlsZSI6eyIkaWQiOiI1NTkiLCJGb250U2V0dGluZ3MiOnsiJGlkIjoiNTYwIiwiRm9udFNpemUiOjEwLCJGb250TmFtZSI6IkNhbGlicmkiLCJJc0JvbGQiOmZhbHNlLCJJc0l0YWxpYyI6ZmFsc2UsIklzVW5kZXJsaW5lZCI6ZmFsc2UsIlBhcmVudFN0eWxlIjpudWxsfSwiQXV0b1NpemUiOjAsIkZvcmVncm91bmQiOnsiJGlkIjoiNTYxIiwiQ29sb3IiOnsiJGlkIjoiNTY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U3In0sIlBhZGRpbmciOnsiJHJlZiI6IjE1OCJ9LCJCYWNrZ3JvdW5kIjp7IiRpZCI6IjU2MyIsIkNvbG9yIjp7IiRpZCI6IjU2NCIsIkEiOjAsIlIiOjI1NSwiRyI6MjU1LCJCIjoyNTV9fSwiSXNWaXNpYmxlIjp0cnVlLCJXaWR0aCI6MC4wLCJIZWlnaHQiOjAuMCwiQm9yZGVyU3R5bGUiOnsiJGlkIjoiNTY1IiwiTGluZUNvbG9yIjpudWxsLCJMaW5lV2VpZ2h0IjowLjAsIkxpbmVUeXBlIjowLCJQYXJlbnRTdHlsZSI6bnVsbH0sIlBhcmVudFN0eWxlIjpudWxsfSwiRGF0ZUZvcm1hdCI6eyIkaWQiOiI1NjY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ciLCJGb3JtYXQiOjAsIklzVmlzaWJsZSI6ZmFsc2UsIkxhc3RLbm93blZpc2liaWxpdHlTdGF0ZSI6ZmFsc2V9LCJJc1Zpc2libGUiOnRydWUsIlBhcmVudFN0eWxlIjpudWxsfSwiSW5kZXgiOjcsIlNtYXJ0RHVyYXRpb25BY3RpdmF0ZWQiOmZhbHNlLCJEYXRlRm9ybWF0Ijp7IiRyZWYiOiI1NjYifSwiV2Vla051bWJlcmluZyI6eyIkaWQiOiI1NjgiLCJGb3JtYXQiOjAsIklzVmlzaWJsZSI6ZmFsc2UsIkxhc3RLbm93blZpc2liaWxpdHlTdGF0ZSI6ZmFsc2V9LCJJZCI6ImVkNTYyNDEzLTgwZWItNDA3MC04M2NhLTA2YzlmMTRkMTkzZiIsIkltcG9ydElkIjoiNiIsIlRpdGxlIjoiRGVzaWduICYgRGV2ZWxvcCBPQXV0aCBBdXRoZW50aWNhdGlvbiBTZWN1cml0eSIsIk5vdGUiOm51bGwsIkh5cGVybGluayI6eyIkaWQiOiI1NjkiLCJBZGRyZXNzIjpudWxsLCJTdWJBZGRyZXNzIjpudWxsfSwiSXNDaGFuZ2VkIjpmYWxzZSwiSXNOZXciOmZhbHNlfSx7IiRpZCI6IjU3MCIsIkdyb3VwTmFtZSI6bnVsbCwiU3RhcnREYXRlIjoiMjAyMi0wMi0wMVQwODowMDowMFoiLCJFbmREYXRlIjoiMjAyMi0xMi0zMFQxNzowMDowMFoiLCJQZXJjZW50YWdlQ29tcGxldGUiOjUwLjAsIlN0eWxlIjp7IiRpZCI6IjU3MSIsIlNoYXBlIjowLCJTaGFwZVRoaWNrbmVzcyI6MSwiRHVyYXRpb25Gb3JtYXQiOjAsIkluY2x1ZGVOb25Xb3JraW5nRGF5c0luRHVyYXRpb24iOmZhbHNlLCJQZXJjZW50YWdlQ29tcGxldGVTdHlsZSI6eyIkaWQiOiI1NzIiLCJGb250U2V0dGluZ3MiOnsiJGlkIjoiNTczIiwiRm9udFNpemUiOjEwLCJGb250TmFtZSI6IkNhbGlicmkiLCJJc0JvbGQiOmZhbHNlLCJJc0l0YWxpYyI6ZmFsc2UsIklzVW5kZXJsaW5lZCI6ZmFsc2UsIlBhcmVudFN0eWxlIjpudWxsfSwiQXV0b1NpemUiOjAsIkZvcmVncm91bmQiOnsiJHJlZiI6IjEyMCJ9LCJNYXhXaWR0aCI6MjAwLjAsIk1heEhlaWdodCI6IkluZmluaXR5IiwiU21hcnRGb3JlZ3JvdW5kSXNBY3RpdmUiOmZhbHNlLCJIb3Jpem9udGFsQWxpZ25tZW50IjoxLCJWZXJ0aWNhbEFsaWdubWVudCI6MCwiU21hcnRGb3JlZ3JvdW5kIjpudWxsLCJCYWNrZ3JvdW5kRmlsbFR5cGUiOjAsIk1hcmdpbiI6eyIkcmVmIjoiMTIyIn0sIlBhZGRpbmciOnsiJHJlZiI6IjEyMyJ9LCJCYWNrZ3JvdW5kIjp7IiRpZCI6IjU3NCIsIkNvbG9yIjp7IiRpZCI6IjU3NSIsIkEiOjg5LCJSIjowLCJHIjowLCJCIjowfX0sIklzVmlzaWJsZSI6dHJ1ZSwiV2lkdGgiOjAuMCwiSGVpZ2h0IjowLjAsIkJvcmRlclN0eWxlIjp7IiRpZCI6IjU3NiIsIkxpbmVDb2xvciI6bnVsbCwiTGluZVdlaWdodCI6MC4wLCJMaW5lVHlwZSI6MCwiUGFyZW50U3R5bGUiOm51bGx9LCJQYXJlbnRTdHlsZSI6bnVsbH0sIkR1cmF0aW9uU3R5bGUiOnsiJGlkIjoiNTc3IiwiRm9udFNldHRpbmdzIjp7IiRpZCI6IjU3OCIsIkZvbnRTaXplIjoxMCwiRm9udE5hbWUiOiJDYWxpYnJpIiwiSXNCb2xkIjpmYWxzZSwiSXNJdGFsaWMiOmZhbHNlLCJJc1VuZGVybGluZWQiOmZhbHNlLCJQYXJlbnRTdHlsZSI6bnVsbH0sIkF1dG9TaXplIjowLCJGb3JlZ3JvdW5kIjp7IiRpZCI6IjU3OSIsIkNvbG9yIjp7IiRpZCI6IjU4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xMjkifSwiUGFkZGluZyI6eyIkcmVmIjoiMTMwIn0sIkJhY2tncm91bmQiOnsiJGlkIjoiNTgxIiwiQ29sb3IiOnsiJHJlZiI6IjU3NSJ9fSwiSXNWaXNpYmxlIjp0cnVlLCJXaWR0aCI6MC4wLCJIZWlnaHQiOjAuMCwiQm9yZGVyU3R5bGUiOnsiJGlkIjoiNTgyIiwiTGluZUNvbG9yIjpudWxsLCJMaW5lV2VpZ2h0IjowLjAsIkxpbmVUeXBlIjowLCJQYXJlbnRTdHlsZSI6bnVsbH0sIlBhcmVudFN0eWxlIjpudWxsfSwiSG9yaXpvbnRhbENvbm5lY3RvclN0eWxlIjp7IiRpZCI6IjU4MyIsIkxpbmVDb2xvciI6eyIkaWQiOiI1ODQiLCIkdHlwZSI6Ik5MUkUuQ29tbW9uLkRvbS5Tb2xpZENvbG9yQnJ1c2gsIE5MUkUuQ29tbW9uIiwiQ29sb3IiOnsiJGlkIjoiNTg1IiwiQSI6MjU1LCJSIjoyMDQsIkciOjIwNCwiQiI6MjA0fX0sIkxpbmVXZWlnaHQiOjEuMCwiTGluZVR5cGUiOjAsIlBhcmVudFN0eWxlIjpudWxsfSwiVmVydGljYWxDb25uZWN0b3JTdHlsZSI6eyIkaWQiOiI1ODYiLCJMaW5lQ29sb3IiOnsiJGlkIjoiNTg3IiwiJHR5cGUiOiJOTFJFLkNvbW1vbi5Eb20uU29saWRDb2xvckJydXNoLCBOTFJFLkNvbW1vbiIsIkNvbG9yIjp7IiRpZCI6IjU4OC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1LCJJc0JlbG93VGltZWJhbmQiOnRydWUsIlBlcmNlbnRhZ2VDb21wbGV0ZVNoYXBlT3BhY2l0eSI6MzUsIlNoYXBlU3R5bGUiOnsiJGlkIjoiNTg5IiwiTWFyZ2luIjp7IiRyZWYiOiIxMzkifSwiUGFkZGluZyI6eyIkcmVmIjoiMTQwIn0sIkJhY2tncm91bmQiOnsiJGlkIjoiNTkwIiwiQ29sb3IiOnsiJGlkIjoiNTkxIiwiQSI6MjU1LCJSIjo3OSwiRyI6MTI5LCJCIjoxODl9fSwiSXNWaXNpYmxlIjp0cnVlLCJXaWR0aCI6MzUzLjAsIkhlaWdodCI6MTYuMCwiQm9yZGVyU3R5bGUiOnsiJGlkIjoiNTkyIiwiTGluZUNvbG9yIjp7IiRpZCI6IjU5MyIsIiR0eXBlIjoiTkxSRS5Db21tb24uRG9tLlNvbGlkQ29sb3JCcnVzaCwgTkxSRS5Db21tb24iLCJDb2xvciI6eyIkaWQiOiI1OTQiLCJBIjoyNTUsIlIiOjI1NSwiRyI6MCwiQiI6MH19LCJMaW5lV2VpZ2h0IjowLjAsIkxpbmVUeXBlIjowLCJQYXJlbnRTdHlsZSI6bnVsbH0sIlBhcmVudFN0eWxlIjpudWxsfSwiVGl0bGVTdHlsZSI6eyIkaWQiOiI1OTUiLCJGb250U2V0dGluZ3MiOnsiJGlkIjoiNTk2IiwiRm9udFNpemUiOjExLCJGb250TmFtZSI6IkNhbGlicmkiLCJJc0JvbGQiOmZhbHNlLCJJc0l0YWxpYyI6ZmFsc2UsIklzVW5kZXJsaW5lZCI6ZmFsc2UsIlBhcmVudFN0eWxlIjpudWxsfSwiQXV0b1NpemUiOjAsIkZvcmVncm91bmQiOnsiJGlkIjoiNTk3IiwiQ29sb3IiOnsiJGlkIjoiNTk4IiwiQSI6MjU1LCJSIjowLCJHIjowLCJCIjowfX0sIk1heFdpZHRoIjoxMTczLjMzMzMzMzMzMzMzMzMsIk1heEhlaWdodCI6IkluZmluaXR5IiwiU21hcnRGb3JlZ3JvdW5kSXNBY3RpdmUiOmZhbHNlLCJIb3Jpem9udGFsQWxpZ25tZW50IjowLCJWZXJ0aWNhbEFsaWdubWVudCI6MCwiU21hcnRGb3JlZ3JvdW5kIjpudWxsLCJCYWNrZ3JvdW5kRmlsbFR5cGUiOjAsIk1hcmdpbiI6eyIkcmVmIjoiMTUwIn0sIlBhZGRpbmciOnsiJHJlZiI6IjE1MSJ9LCJCYWNrZ3JvdW5kIjp7IiRpZCI6IjU5OSIsIkNvbG9yIjp7IiRpZCI6IjYwMCIsIkEiOjAsIlIiOjI1NSwiRyI6MjU1LCJCIjoyNTV9fSwiSXNWaXNpYmxlIjp0cnVlLCJXaWR0aCI6MC4wLCJIZWlnaHQiOjAuMCwiQm9yZGVyU3R5bGUiOnsiJGlkIjoiNjAxIiwiTGluZUNvbG9yIjpudWxsLCJMaW5lV2VpZ2h0IjowLjAsIkxpbmVUeXBlIjowLCJQYXJlbnRTdHlsZSI6bnVsbH0sIlBhcmVudFN0eWxlIjpudWxsfSwiRGF0ZVN0eWxlIjp7IiRpZCI6IjYwMiIsIkZvbnRTZXR0aW5ncyI6eyIkaWQiOiI2MDMiLCJGb250U2l6ZSI6MTAsIkZvbnROYW1lIjoiQ2FsaWJyaSIsIklzQm9sZCI6ZmFsc2UsIklzSXRhbGljIjpmYWxzZSwiSXNVbmRlcmxpbmVkIjpmYWxzZSwiUGFyZW50U3R5bGUiOm51bGx9LCJBdXRvU2l6ZSI6MCwiRm9yZWdyb3VuZCI6eyIkaWQiOiI2MDQiLCJDb2xvciI6eyIkaWQiOiI2M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NTcifSwiUGFkZGluZyI6eyIkcmVmIjoiMTU4In0sIkJhY2tncm91bmQiOnsiJGlkIjoiNjA2IiwiQ29sb3IiOnsiJGlkIjoiNjA3IiwiQSI6MCwiUiI6MjU1LCJHIjoyNTUsIkIiOjI1NX19LCJJc1Zpc2libGUiOnRydWUsIldpZHRoIjowLjAsIkhlaWdodCI6MC4wLCJCb3JkZXJTdHlsZSI6eyIkaWQiOiI2MDgiLCJMaW5lQ29sb3IiOm51bGwsIkxpbmVXZWlnaHQiOjAuMCwiTGluZVR5cGUiOjAsIlBhcmVudFN0eWxlIjpudWxsfSwiUGFyZW50U3R5bGUiOm51bGx9LCJEYXRlRm9ybWF0Ijp7IiRpZCI6IjYwOSIsIkZvcm1hdFN0cmluZyI6Ik0v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xMCIsIkZvcm1hdCI6MCwiSXNWaXNpYmxlIjpmYWxzZSwiTGFzdEtub3duVmlzaWJpbGl0eVN0YXRlIjpmYWxzZX0sIklzVmlzaWJsZSI6dHJ1ZSwiUGFyZW50U3R5bGUiOm51bGx9LCJJbmRleCI6OSwiU21hcnREdXJhdGlvbkFjdGl2YXRlZCI6ZmFsc2UsIkRhdGVGb3JtYXQiOnsiJHJlZiI6IjYwOSJ9LCJXZWVrTnVtYmVyaW5nIjp7IiRpZCI6IjYxMSIsIkZvcm1hdCI6MCwiSXNWaXNpYmxlIjpmYWxzZSwiTGFzdEtub3duVmlzaWJpbGl0eVN0YXRlIjpmYWxzZX0sIklkIjoiMTYxMDBmNDctMjM1Zi00NTYxLTkxZjMtYWMwMGFmNzk3ZDIxIiwiSW1wb3J0SWQiOiIxMSIsIlRpdGxlIjoiU3Rha2Vob2xkZXIgRW5nYWdlbWVudCAoUHJvdmlkZXJzICYgUmVnaXN0cmllcykgJiBCUkQiLCJOb3RlIjpudWxsLCJIeXBlcmxpbmsiOnsiJGlkIjoiNjEyIiwiQWRkcmVzcyI6bnVsbCwiU3ViQWRkcmVzcyI6bnVsbH0sIklzQ2hhbmdlZCI6ZmFsc2UsIklzTmV3IjpmYWxzZX0seyIkaWQiOiI2MTMiLCJHcm91cE5hbWUiOm51bGwsIlN0YXJ0RGF0ZSI6IjIwMjItMDUtMTVUMDg6MDA6MDBaIiwiRW5kRGF0ZSI6IjIwMjItMDktMzBUMTc6MDA6MDBaIiwiUGVyY2VudGFnZUNvbXBsZXRlIjoyMC4wLCJTdHlsZSI6eyIkaWQiOiI2MTQiLCJTaGFwZSI6MCwiU2hhcGVUaGlja25lc3MiOjEsIkR1cmF0aW9uRm9ybWF0IjowLCJJbmNsdWRlTm9uV29ya2luZ0RheXNJbkR1cmF0aW9uIjpmYWxzZSwiUGVyY2VudGFnZUNvbXBsZXRlU3R5bGUiOnsiJGlkIjoiNjE1IiwiRm9udFNldHRpbmdzIjp7IiRpZCI6IjYxNiIsIkZvbnRTaXplIjoxMCwiRm9udE5hbWUiOiJDYWxpYnJpIiwiSXNCb2xkIjpmYWxzZSwiSXNJdGFsaWMiOmZhbHNlLCJJc1VuZGVybGluZWQiOmZhbHNlLCJQYXJlbnRTdHlsZSI6bnVsbH0sIkF1dG9TaXplIjowLCJGb3JlZ3JvdW5kIjp7IiRyZWYiOiIxMjAifSwiTWF4V2lkdGgiOjIwMC4wLCJNYXhIZWlnaHQiOiJJbmZpbml0eSIsIlNtYXJ0Rm9yZWdyb3VuZElzQWN0aXZlIjpmYWxzZSwiSG9yaXpvbnRhbEFsaWdubWVudCI6MSwiVmVydGljYWxBbGlnbm1lbnQiOjAsIlNtYXJ0Rm9yZWdyb3VuZCI6bnVsbCwiQmFja2dyb3VuZEZpbGxUeXBlIjowLCJNYXJnaW4iOnsiJHJlZiI6IjEyMiJ9LCJQYWRkaW5nIjp7IiRyZWYiOiIxMjMifSwiQmFja2dyb3VuZCI6eyIkaWQiOiI2MTciLCJDb2xvciI6eyIkaWQiOiI2MTgiLCJBIjo4OSwiUiI6MCwiRyI6MCwiQiI6MH19LCJJc1Zpc2libGUiOnRydWUsIldpZHRoIjowLjAsIkhlaWdodCI6MC4wLCJCb3JkZXJTdHlsZSI6eyIkaWQiOiI2MTkiLCJMaW5lQ29sb3IiOm51bGwsIkxpbmVXZWlnaHQiOjAuMCwiTGluZVR5cGUiOjAsIlBhcmVudFN0eWxlIjpudWxsfSwiUGFyZW50U3R5bGUiOm51bGx9LCJEdXJhdGlvblN0eWxlIjp7IiRpZCI6IjYyMCIsIkZvbnRTZXR0aW5ncyI6eyIkaWQiOiI2MjEiLCJGb250U2l6ZSI6MTAsIkZvbnROYW1lIjoiQ2FsaWJyaSIsIklzQm9sZCI6ZmFsc2UsIklzSXRhbGljIjpmYWxzZSwiSXNVbmRlcmxpbmVkIjpmYWxzZSwiUGFyZW50U3R5bGUiOm51bGx9LCJBdXRvU2l6ZSI6MCwiRm9yZWdyb3VuZCI6eyIkaWQiOiI2MjIiLCJDb2xvciI6eyIkaWQiOiI2Mj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MTI5In0sIlBhZGRpbmciOnsiJHJlZiI6IjEzMCJ9LCJCYWNrZ3JvdW5kIjp7IiRpZCI6IjYyNCIsIkNvbG9yIjp7IiRyZWYiOiI2MTgifX0sIklzVmlzaWJsZSI6dHJ1ZSwiV2lkdGgiOjAuMCwiSGVpZ2h0IjowLjAsIkJvcmRlclN0eWxlIjp7IiRpZCI6IjYyNSIsIkxpbmVDb2xvciI6bnVsbCwiTGluZVdlaWdodCI6MC4wLCJMaW5lVHlwZSI6MCwiUGFyZW50U3R5bGUiOm51bGx9LCJQYXJlbnRTdHlsZSI6bnVsbH0sIkhvcml6b250YWxDb25uZWN0b3JTdHlsZSI6eyIkaWQiOiI2MjYiLCJMaW5lQ29sb3IiOnsiJGlkIjoiNjI3IiwiJHR5cGUiOiJOTFJFLkNvbW1vbi5Eb20uU29saWRDb2xvckJydXNoLCBOTFJFLkNvbW1vbiIsIkNvbG9yIjp7IiRpZCI6IjYyOCIsIkEiOjI1NSwiUiI6MjA0LCJHIjoyMDQsIkIiOjIwNH19LCJMaW5lV2VpZ2h0IjoxLjAsIkxpbmVUeXBlIjowLCJQYXJlbnRTdHlsZSI6bnVsbH0sIlZlcnRpY2FsQ29ubmVjdG9yU3R5bGUiOnsiJGlkIjoiNjI5IiwiTGluZUNvbG9yIjp7IiRpZCI6IjYzMCIsIiR0eXBlIjoiTkxSRS5Db21tb24uRG9tLlNvbGlkQ29sb3JCcnVzaCwgTkxSRS5Db21tb24iLCJDb2xvciI6eyIkaWQiOiI2MzE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YzMiIsIk1hcmdpbiI6eyIkcmVmIjoiMTM5In0sIlBhZGRpbmciOnsiJHJlZiI6IjE0MCJ9LCJCYWNrZ3JvdW5kIjp7IiRpZCI6IjYzMyIsIkNvbG9yIjp7IiRpZCI6IjYzNCIsIkEiOjI1NSwiUiI6NzksIkciOjEyOSwiQiI6MTg5fX0sIklzVmlzaWJsZSI6dHJ1ZSwiV2lkdGgiOjEwOS4wLCJIZWlnaHQiOjE2LjAsIkJvcmRlclN0eWxlIjp7IiRpZCI6IjYzNSIsIkxpbmVDb2xvciI6eyIkaWQiOiI2MzYiLCIkdHlwZSI6Ik5MUkUuQ29tbW9uLkRvbS5Tb2xpZENvbG9yQnJ1c2gsIE5MUkUuQ29tbW9uIiwiQ29sb3IiOnsiJGlkIjoiNjM3IiwiQSI6MjU1LCJSIjoyNTUsIkciOjAsIkIiOjB9fSwiTGluZVdlaWdodCI6MC4wLCJMaW5lVHlwZSI6MCwiUGFyZW50U3R5bGUiOm51bGx9LCJQYXJlbnRTdHlsZSI6bnVsbH0sIlRpdGxlU3R5bGUiOnsiJGlkIjoiNjM4IiwiRm9udFNldHRpbmdzIjp7IiRpZCI6IjYzOSIsIkZvbnRTaXplIjoxMSwiRm9udE5hbWUiOiJDYWxpYnJpIiwiSXNCb2xkIjpmYWxzZSwiSXNJdGFsaWMiOmZhbHNlLCJJc1VuZGVybGluZWQiOmZhbHNlLCJQYXJlbnRTdHlsZSI6bnVsbH0sIkF1dG9TaXplIjowLCJGb3JlZ3JvdW5kIjp7IiRpZCI6IjY0MCIsIkNvbG9yIjp7IiRpZCI6IjY0MSIsIkEiOjI1NSwiUiI6MCwiRyI6MCwiQiI6MH19LCJNYXhXaWR0aCI6MTE3My4zMzMzMzMzMzMzMzMzLCJNYXhIZWlnaHQiOiJJbmZpbml0eSIsIlNtYXJ0Rm9yZWdyb3VuZElzQWN0aXZlIjpmYWxzZSwiSG9yaXpvbnRhbEFsaWdubWVudCI6MCwiVmVydGljYWxBbGlnbm1lbnQiOjAsIlNtYXJ0Rm9yZWdyb3VuZCI6bnVsbCwiQmFja2dyb3VuZEZpbGxUeXBlIjowLCJNYXJnaW4iOnsiJHJlZiI6IjE1MCJ9LCJQYWRkaW5nIjp7IiRyZWYiOiIxNTEifSwiQmFja2dyb3VuZCI6eyIkaWQiOiI2NDIiLCJDb2xvciI6eyIkaWQiOiI2NDMiLCJBIjowLCJSIjoyNTUsIkciOjI1NSwiQiI6MjU1fX0sIklzVmlzaWJsZSI6dHJ1ZSwiV2lkdGgiOjAuMCwiSGVpZ2h0IjowLjAsIkJvcmRlclN0eWxlIjp7IiRpZCI6IjY0NCIsIkxpbmVDb2xvciI6bnVsbCwiTGluZVdlaWdodCI6MC4wLCJMaW5lVHlwZSI6MCwiUGFyZW50U3R5bGUiOm51bGx9LCJQYXJlbnRTdHlsZSI6bnVsbH0sIkRhdGVTdHlsZSI6eyIkaWQiOiI2NDUiLCJGb250U2V0dGluZ3MiOnsiJGlkIjoiNjQ2IiwiRm9udFNpemUiOjEwLCJGb250TmFtZSI6IkNhbGlicmkiLCJJc0JvbGQiOmZhbHNlLCJJc0l0YWxpYyI6ZmFsc2UsIklzVW5kZXJsaW5lZCI6ZmFsc2UsIlBhcmVudFN0eWxlIjpudWxsfSwiQXV0b1NpemUiOjAsIkZvcmVncm91bmQiOnsiJGlkIjoiNjQ3IiwiQ29sb3IiOnsiJGlkIjoiNjQ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U3In0sIlBhZGRpbmciOnsiJHJlZiI6IjE1OCJ9LCJCYWNrZ3JvdW5kIjp7IiRpZCI6IjY0OSIsIkNvbG9yIjp7IiRpZCI6IjY1MCIsIkEiOjAsIlIiOjI1NSwiRyI6MjU1LCJCIjoyNTV9fSwiSXNWaXNpYmxlIjp0cnVlLCJXaWR0aCI6MC4wLCJIZWlnaHQiOjAuMCwiQm9yZGVyU3R5bGUiOnsiJGlkIjoiNjUxIiwiTGluZUNvbG9yIjpudWxsLCJMaW5lV2VpZ2h0IjowLjAsIkxpbmVUeXBlIjowLCJQYXJlbnRTdHlsZSI6bnVsbH0sIlBhcmVudFN0eWxlIjpudWxsfSwiRGF0ZUZvcm1hdCI6eyIkaWQiOiI2NTI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TMiLCJGb3JtYXQiOjAsIklzVmlzaWJsZSI6ZmFsc2UsIkxhc3RLbm93blZpc2liaWxpdHlTdGF0ZSI6ZmFsc2V9LCJJc1Zpc2libGUiOnRydWUsIlBhcmVudFN0eWxlIjpudWxsfSwiSW5kZXgiOjEwLCJTbWFydER1cmF0aW9uQWN0aXZhdGVkIjpmYWxzZSwiRGF0ZUZvcm1hdCI6eyIkcmVmIjoiNjUyIn0sIldlZWtOdW1iZXJpbmciOnsiJGlkIjoiNjU0IiwiRm9ybWF0IjowLCJJc1Zpc2libGUiOmZhbHNlLCJMYXN0S25vd25WaXNpYmlsaXR5U3RhdGUiOmZhbHNlfSwiSWQiOiIyZTdmOTJiYi01MTNhLTQ1ZDctYWVmMi00NjkwYTE5MzEwMTMiLCJJbXBvcnRJZCI6IjEwIiwiVGl0bGUiOiJEZXNpZ24gJiBEZXZlbG9wIEZISVIgSW50ZWdyYXRpb24iLCJOb3RlIjpudWxsLCJIeXBlcmxpbmsiOnsiJGlkIjoiNjU1IiwiQWRkcmVzcyI6bnVsbCwiU3ViQWRkcmVzcyI6bnVsbH0sIklzQ2hhbmdlZCI6ZmFsc2UsIklzTmV3IjpmYWxzZX0seyIkaWQiOiI2NTYiLCJHcm91cE5hbWUiOm51bGwsIlN0YXJ0RGF0ZSI6IjIwMjItMDgtMDhUMDg6MDA6MDAiLCJFbmREYXRlIjoiMjAyMi0xMC0yOFQxNzowMDowMCIsIlBlcmNlbnRhZ2VDb21wbGV0ZSI6bnVsbCwiU3R5bGUiOnsiJGlkIjoiNjU3IiwiU2hhcGUiOjAsIlNoYXBlVGhpY2tuZXNzIjoxLCJEdXJhdGlvbkZvcm1hdCI6MCwiSW5jbHVkZU5vbldvcmtpbmdEYXlzSW5EdXJhdGlvbiI6ZmFsc2UsIlBlcmNlbnRhZ2VDb21wbGV0ZVN0eWxlIjp7IiRpZCI6IjY1OCIsIkZvbnRTZXR0aW5ncyI6eyIkaWQiOiI2NTkiLCJGb250U2l6ZSI6MTAsIkZvbnROYW1lIjoiQ2FsaWJyaSIsIklzQm9sZCI6ZmFsc2UsIklzSXRhbGljIjpmYWxzZSwiSXNVbmRlcmxpbmVkIjpmYWxzZSwiUGFyZW50U3R5bGUiOm51bGx9LCJBdXRvU2l6ZSI6MCwiRm9yZWdyb3VuZCI6eyIkcmVmIjoiMTIwIn0sIk1heFdpZHRoIjoyMDAuMCwiTWF4SGVpZ2h0IjoiSW5maW5pdHkiLCJTbWFydEZvcmVncm91bmRJc0FjdGl2ZSI6ZmFsc2UsIkhvcml6b250YWxBbGlnbm1lbnQiOjAsIlZlcnRpY2FsQWxpZ25tZW50IjowLCJTbWFydEZvcmVncm91bmQiOm51bGwsIkJhY2tncm91bmRGaWxsVHlwZSI6MCwiTWFyZ2luIjp7IiRyZWYiOiIxMjIifSwiUGFkZGluZyI6eyIkcmVmIjoiMTIzIn0sIkJhY2tncm91bmQiOnsiJGlkIjoiNjYwIiwiQ29sb3IiOnsiJGlkIjoiNjYxIiwiQSI6ODksIlIiOjAsIkciOjAsIkIiOjB9fSwiSXNWaXNpYmxlIjp0cnVlLCJXaWR0aCI6MC4wLCJIZWlnaHQiOjAuMCwiQm9yZGVyU3R5bGUiOnsiJGlkIjoiNjYyIiwiTGluZUNvbG9yIjpudWxsLCJMaW5lV2VpZ2h0IjowLjAsIkxpbmVUeXBlIjowLCJQYXJlbnRTdHlsZSI6bnVsbH0sIlBhcmVudFN0eWxlIjpudWxsfSwiRHVyYXRpb25TdHlsZSI6eyIkaWQiOiI2NjMiLCJGb250U2V0dGluZ3MiOnsiJGlkIjoiNjY0IiwiRm9udFNpemUiOjEwLCJGb250TmFtZSI6IkNhbGlicmkiLCJJc0JvbGQiOmZhbHNlLCJJc0l0YWxpYyI6ZmFsc2UsIklzVW5kZXJsaW5lZCI6ZmFsc2UsIlBhcmVudFN0eWxlIjpudWxsfSwiQXV0b1NpemUiOjAsIkZvcmVncm91bmQiOnsiJGlkIjoiNjY1IiwiQ29sb3IiOnsiJGlkIjoiNjY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2NjciLCJDb2xvciI6eyIkcmVmIjoiNjYxIn19LCJJc1Zpc2libGUiOnRydWUsIldpZHRoIjowLjAsIkhlaWdodCI6MC4wLCJCb3JkZXJTdHlsZSI6eyIkaWQiOiI2NjgiLCJMaW5lQ29sb3IiOm51bGwsIkxpbmVXZWlnaHQiOjAuMCwiTGluZVR5cGUiOjAsIlBhcmVudFN0eWxlIjpudWxsfSwiUGFyZW50U3R5bGUiOm51bGx9LCJIb3Jpem9udGFsQ29ubmVjdG9yU3R5bGUiOnsiJGlkIjoiNjY5IiwiTGluZUNvbG9yIjp7IiRpZCI6IjY3MCIsIiR0eXBlIjoiTkxSRS5Db21tb24uRG9tLlNvbGlkQ29sb3JCcnVzaCwgTkxSRS5Db21tb24iLCJDb2xvciI6eyIkaWQiOiI2NzEiLCJBIjoyNTUsIlIiOjIwNCwiRyI6MjA0LCJCIjoyMDR9fSwiTGluZVdlaWdodCI6MS4wLCJMaW5lVHlwZSI6MCwiUGFyZW50U3R5bGUiOm51bGx9LCJWZXJ0aWNhbENvbm5lY3RvclN0eWxlIjp7IiRpZCI6IjY3MiIsIkxpbmVDb2xvciI6eyIkaWQiOiI2NzMiLCIkdHlwZSI6Ik5MUkUuQ29tbW9uLkRvbS5Tb2xpZENvbG9yQnJ1c2gsIE5MUkUuQ29tbW9uIiwiQ29sb3IiOnsiJGlkIjoiNjc0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2NzUiLCJNYXJnaW4iOnsiJHJlZiI6IjEzOSJ9LCJQYWRkaW5nIjp7IiRyZWYiOiIxNDAifSwiQmFja2dyb3VuZCI6eyIkaWQiOiI2NzYiLCJDb2xvciI6eyIkaWQiOiI2NzciLCJBIjoyNTUsIlIiOjc5LCJHIjoxMjksIkIiOjE4OX19LCJJc1Zpc2libGUiOnRydWUsIldpZHRoIjo4Ny4wLCJIZWlnaHQiOjE2LjAsIkJvcmRlclN0eWxlIjp7IiRpZCI6IjY3OCIsIkxpbmVDb2xvciI6eyIkaWQiOiI2NzkiLCIkdHlwZSI6Ik5MUkUuQ29tbW9uLkRvbS5Tb2xpZENvbG9yQnJ1c2gsIE5MUkUuQ29tbW9uIiwiQ29sb3IiOnsiJGlkIjoiNjgwIiwiQSI6MjU1LCJSIjoyNTUsIkciOjAsIkIiOjB9fSwiTGluZVdlaWdodCI6MC4wLCJMaW5lVHlwZSI6MCwiUGFyZW50U3R5bGUiOm51bGx9LCJQYXJlbnRTdHlsZSI6bnVsbH0sIlRpdGxlU3R5bGUiOnsiJGlkIjoiNjgxIiwiRm9udFNldHRpbmdzIjp7IiRpZCI6IjY4MiIsIkZvbnRTaXplIjoxMSwiRm9udE5hbWUiOiJDYWxpYnJpIiwiSXNCb2xkIjpmYWxzZSwiSXNJdGFsaWMiOmZhbHNlLCJJc1VuZGVybGluZWQiOmZhbHNlLCJQYXJlbnRTdHlsZSI6bnVsbH0sIkF1dG9TaXplIjowLCJGb3JlZ3JvdW5kIjp7IiRpZCI6IjY4MyIsIkNvbG9yIjp7IiRpZCI6IjY4NCIsIkEiOjI1NSwiUiI6MCwiRyI6MCwiQiI6MH19LCJNYXhXaWR0aCI6MTE3My4zMzMzMzMzMzMzMzMzLCJNYXhIZWlnaHQiOiJJbmZpbml0eSIsIlNtYXJ0Rm9yZWdyb3VuZElzQWN0aXZlIjpmYWxzZSwiSG9yaXpvbnRhbEFsaWdubWVudCI6MCwiVmVydGljYWxBbGlnbm1lbnQiOjAsIlNtYXJ0Rm9yZWdyb3VuZCI6bnVsbCwiQmFja2dyb3VuZEZpbGxUeXBlIjowLCJNYXJnaW4iOnsiJHJlZiI6IjE1MCJ9LCJQYWRkaW5nIjp7IiRyZWYiOiIxNTEifSwiQmFja2dyb3VuZCI6eyIkaWQiOiI2ODUiLCJDb2xvciI6eyIkaWQiOiI2ODYiLCJBIjowLCJSIjoyNTUsIkciOjI1NSwiQiI6MjU1fX0sIklzVmlzaWJsZSI6dHJ1ZSwiV2lkdGgiOjAuMCwiSGVpZ2h0IjowLjAsIkJvcmRlclN0eWxlIjp7IiRpZCI6IjY4NyIsIkxpbmVDb2xvciI6bnVsbCwiTGluZVdlaWdodCI6MC4wLCJMaW5lVHlwZSI6MCwiUGFyZW50U3R5bGUiOm51bGx9LCJQYXJlbnRTdHlsZSI6bnVsbH0sIkRhdGVTdHlsZSI6eyIkaWQiOiI2ODgiLCJGb250U2V0dGluZ3MiOnsiJGlkIjoiNjg5IiwiRm9udFNpemUiOjEwLCJGb250TmFtZSI6IkNhbGlicmkiLCJJc0JvbGQiOmZhbHNlLCJJc0l0YWxpYyI6ZmFsc2UsIklzVW5kZXJsaW5lZCI6ZmFsc2UsIlBhcmVudFN0eWxlIjpudWxsfSwiQXV0b1NpemUiOjAsIkZvcmVncm91bmQiOnsiJGlkIjoiNjkwIiwiQ29sb3IiOnsiJGlkIjoiNjk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U3In0sIlBhZGRpbmciOnsiJHJlZiI6IjE1OCJ9LCJCYWNrZ3JvdW5kIjp7IiRpZCI6IjY5MiIsIkNvbG9yIjp7IiRpZCI6IjY5MyIsIkEiOjAsIlIiOjI1NSwiRyI6MjU1LCJCIjoyNTV9fSwiSXNWaXNpYmxlIjp0cnVlLCJXaWR0aCI6MC4wLCJIZWlnaHQiOjAuMCwiQm9yZGVyU3R5bGUiOnsiJGlkIjoiNjk0IiwiTGluZUNvbG9yIjpudWxsLCJMaW5lV2VpZ2h0IjowLjAsIkxpbmVUeXBlIjowLCJQYXJlbnRTdHlsZSI6bnVsbH0sIlBhcmVudFN0eWxlIjpudWxsfSwiRGF0ZUZvcm1hdCI6eyIkaWQiOiI2OTUiLCJGb3JtYXRTdHJpbmciOiJNL3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TYiLCJGb3JtYXQiOjAsIklzVmlzaWJsZSI6ZmFsc2UsIkxhc3RLbm93blZpc2liaWxpdHlTdGF0ZSI6ZmFsc2V9LCJJc1Zpc2libGUiOnRydWUsIlBhcmVudFN0eWxlIjpudWxsfSwiSW5kZXgiOjExLCJTbWFydER1cmF0aW9uQWN0aXZhdGVkIjpmYWxzZSwiRGF0ZUZvcm1hdCI6eyIkcmVmIjoiNjk1In0sIldlZWtOdW1iZXJpbmciOnsiJGlkIjoiNjk3IiwiRm9ybWF0IjowLCJJc1Zpc2libGUiOmZhbHNlLCJMYXN0S25vd25WaXNpYmlsaXR5U3RhdGUiOmZhbHNlfSwiSWQiOiI3YWM1OTQwZi1lY2E5LTRlOWEtYjNmNS02NjVkNjM2Y2MyNjAiLCJJbXBvcnRJZCI6IjEyIiwiVGl0bGUiOiJGSElSIEludGVncmF0aW9uIFRlc3RpbmciLCJOb3RlIjpudWxsLCJIeXBlcmxpbmsiOnsiJGlkIjoiNjk4IiwiQWRkcmVzcyI6bnVsbCwiU3ViQWRkcmVzcyI6bnVsbH0sIklzQ2hhbmdlZCI6ZmFsc2UsIklzTmV3IjpmYWxzZX0seyIkaWQiOiI2OTkiLCJHcm91cE5hbWUiOm51bGwsIlN0YXJ0RGF0ZSI6IjIwMjEtMTAtMjVUMDg6MDA6MDAiLCJFbmREYXRlIjoiMjAyMi0xMi0zMFQxNzowMDowMFoiLCJQZXJjZW50YWdlQ29tcGxldGUiOjUwLjAsIlN0eWxlIjp7IiRpZCI6IjcwMCIsIlNoYXBlIjowLCJTaGFwZVRoaWNrbmVzcyI6MSwiRHVyYXRpb25Gb3JtYXQiOjAsIkluY2x1ZGVOb25Xb3JraW5nRGF5c0luRHVyYXRpb24iOmZhbHNlLCJQZXJjZW50YWdlQ29tcGxldGVTdHlsZSI6eyIkaWQiOiI3MDEiLCJGb250U2V0dGluZ3MiOnsiJGlkIjoiNzAyIiwiRm9udFNpemUiOjEwLCJGb250TmFtZSI6IkNhbGlicmkiLCJJc0JvbGQiOmZhbHNlLCJJc0l0YWxpYyI6ZmFsc2UsIklzVW5kZXJsaW5lZCI6ZmFsc2UsIlBhcmVudFN0eWxlIjpudWxsfSwiQXV0b1NpemUiOjAsIkZvcmVncm91bmQiOnsiJGlkIjoiNzAzIiwiQ29sb3IiOnsiJGlkIjoiNzA0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jIifSwiUGFkZGluZyI6eyIkcmVmIjoiMTIzIn0sIkJhY2tncm91bmQiOnsiJGlkIjoiNzA1IiwiQ29sb3IiOnsiJGlkIjoiNzA2IiwiQSI6ODksIlIiOjAsIkciOjAsIkIiOjB9fSwiSXNWaXNpYmxlIjp0cnVlLCJXaWR0aCI6MC4wLCJIZWlnaHQiOjAuMCwiQm9yZGVyU3R5bGUiOnsiJGlkIjoiNzA3IiwiTGluZUNvbG9yIjpudWxsLCJMaW5lV2VpZ2h0IjowLjAsIkxpbmVUeXBlIjowLCJQYXJlbnRTdHlsZSI6bnVsbH0sIlBhcmVudFN0eWxlIjpudWxsfSwiRHVyYXRpb25TdHlsZSI6eyIkaWQiOiI3MDgiLCJGb250U2V0dGluZ3MiOnsiJGlkIjoiNzA5IiwiRm9udFNpemUiOjEwLCJGb250TmFtZSI6IkNhbGlicmkiLCJJc0JvbGQiOmZhbHNlLCJJc0l0YWxpYyI6ZmFsc2UsIklzVW5kZXJsaW5lZCI6ZmFsc2UsIlBhcmVudFN0eWxlIjpudWxsfSwiQXV0b1NpemUiOjAsIkZvcmVncm91bmQiOnsiJGlkIjoiNzEwIiwiQ29sb3IiOnsiJGlkIjoiNzE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HJlZiI6IjEyOSJ9LCJQYWRkaW5nIjp7IiRyZWYiOiIxMzAifSwiQmFja2dyb3VuZCI6eyIkaWQiOiI3MTIiLCJDb2xvciI6eyIkaWQiOiI3MTMiLCJBIjo4OSwiUiI6MCwiRyI6MCwiQiI6MH19LCJJc1Zpc2libGUiOnRydWUsIldpZHRoIjowLjAsIkhlaWdodCI6MC4wLCJCb3JkZXJTdHlsZSI6eyIkaWQiOiI3MTQiLCJMaW5lQ29sb3IiOm51bGwsIkxpbmVXZWlnaHQiOjAuMCwiTGluZVR5cGUiOjAsIlBhcmVudFN0eWxlIjpudWxsfSwiUGFyZW50U3R5bGUiOm51bGx9LCJIb3Jpem9udGFsQ29ubmVjdG9yU3R5bGUiOnsiJGlkIjoiNzE1IiwiTGluZUNvbG9yIjp7IiRpZCI6IjcxNiIsIiR0eXBlIjoiTkxSRS5Db21tb24uRG9tLlNvbGlkQ29sb3JCcnVzaCwgTkxSRS5Db21tb24iLCJDb2xvciI6eyIkaWQiOiI3MTciLCJBIjoyNTUsIlIiOjIwNCwiRyI6MjA0LCJCIjoyMDR9fSwiTGluZVdlaWdodCI6MS4wLCJMaW5lVHlwZSI6MCwiUGFyZW50U3R5bGUiOm51bGx9LCJWZXJ0aWNhbENvbm5lY3RvclN0eWxlIjp7IiRpZCI6IjcxOCIsIkxpbmVDb2xvciI6eyIkaWQiOiI3MTkiLCIkdHlwZSI6Ik5MUkUuQ29tbW9uLkRvbS5Tb2xpZENvbG9yQnJ1c2gsIE5MUkUuQ29tbW9uIiwiQ29sb3IiOnsiJGlkIjoiNzIw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3MjEiLCJNYXJnaW4iOnsiJHJlZiI6IjEzOSJ9LCJQYWRkaW5nIjp7IiRyZWYiOiIxNDAifSwiQmFja2dyb3VuZCI6eyIkaWQiOiI3MjIiLCJDb2xvciI6eyIkaWQiOiI3MjMiLCJBIjoyNTUsIlIiOjc5LCJHIjoxMjksIkIiOjE4OX19LCJJc1Zpc2libGUiOnRydWUsIldpZHRoIjozOTIuMCwiSGVpZ2h0IjoxNi4wLCJCb3JkZXJTdHlsZSI6eyIkaWQiOiI3MjQiLCJMaW5lQ29sb3IiOnsiJGlkIjoiNzI1IiwiJHR5cGUiOiJOTFJFLkNvbW1vbi5Eb20uU29saWRDb2xvckJydXNoLCBOTFJFLkNvbW1vbiIsIkNvbG9yIjp7IiRpZCI6IjcyNiIsIkEiOjI1NSwiUiI6MjU1LCJHIjowLCJCIjowfX0sIkxpbmVXZWlnaHQiOjAuMCwiTGluZVR5cGUiOjAsIlBhcmVudFN0eWxlIjpudWxsfSwiUGFyZW50U3R5bGUiOm51bGx9LCJUaXRsZVN0eWxlIjp7IiRpZCI6IjcyNyIsIkZvbnRTZXR0aW5ncyI6eyIkaWQiOiI3MjgiLCJGb250U2l6ZSI6MTEsIkZvbnROYW1lIjoiQ2FsaWJyaSIsIklzQm9sZCI6ZmFsc2UsIklzSXRhbGljIjpmYWxzZSwiSXNVbmRlcmxpbmVkIjpmYWxzZSwiUGFyZW50U3R5bGUiOm51bGx9LCJBdXRvU2l6ZSI6MCwiRm9yZWdyb3VuZCI6eyIkaWQiOiI3MjkiLCJDb2xvciI6eyIkaWQiOiI3MzAiLCJBIjoyNTUsIlIiOjAsIkciOjAsIkIiOjB9fSwiTWF4V2lkdGgiOjExNzMuMzMzMzMzMzMzMzMzMywiTWF4SGVpZ2h0IjoiSW5maW5pdHkiLCJTbWFydEZvcmVncm91bmRJc0FjdGl2ZSI6ZmFsc2UsIkhvcml6b250YWxBbGlnbm1lbnQiOjAsIlZlcnRpY2FsQWxpZ25tZW50IjowLCJTbWFydEZvcmVncm91bmQiOm51bGwsIkJhY2tncm91bmRGaWxsVHlwZSI6MCwiTWFyZ2luIjp7IiRyZWYiOiIxNTAifSwiUGFkZGluZyI6eyIkcmVmIjoiMTUxIn0sIkJhY2tncm91bmQiOnsiJGlkIjoiNzMxIiwiQ29sb3IiOnsiJGlkIjoiNzMyIiwiQSI6MCwiUiI6MjU1LCJHIjoyNTUsIkIiOjI1NX19LCJJc1Zpc2libGUiOnRydWUsIldpZHRoIjowLjAsIkhlaWdodCI6MC4wLCJCb3JkZXJTdHlsZSI6eyIkaWQiOiI3MzMiLCJMaW5lQ29sb3IiOm51bGwsIkxpbmVXZWlnaHQiOjAuMCwiTGluZVR5cGUiOjAsIlBhcmVudFN0eWxlIjpudWxsfSwiUGFyZW50U3R5bGUiOm51bGx9LCJEYXRlU3R5bGUiOnsiJGlkIjoiNzM0IiwiRm9udFNldHRpbmdzIjp7IiRpZCI6IjczNSIsIkZvbnRTaXplIjoxMCwiRm9udE5hbWUiOiJDYWxpYnJpIiwiSXNCb2xkIjpmYWxzZSwiSXNJdGFsaWMiOmZhbHNlLCJJc1VuZGVybGluZWQiOmZhbHNlLCJQYXJlbnRTdHlsZSI6bnVsbH0sIkF1dG9TaXplIjowLCJGb3JlZ3JvdW5kIjp7IiRpZCI6IjczNiIsIkNvbG9yIjp7IiRpZCI6Ijcz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1NyJ9LCJQYWRkaW5nIjp7IiRyZWYiOiIxNTgifSwiQmFja2dyb3VuZCI6eyIkaWQiOiI3MzgiLCJDb2xvciI6eyIkaWQiOiI3MzkiLCJBIjowLCJSIjoyNTUsIkciOjI1NSwiQiI6MjU1fX0sIklzVmlzaWJsZSI6dHJ1ZSwiV2lkdGgiOjAuMCwiSGVpZ2h0IjowLjAsIkJvcmRlclN0eWxlIjp7IiRpZCI6Ijc0MCIsIkxpbmVDb2xvciI6bnVsbCwiTGluZVdlaWdodCI6MC4wLCJMaW5lVHlwZSI6MCwiUGFyZW50U3R5bGUiOm51bGx9LCJQYXJlbnRTdHlsZSI6bnVsbH0sIkRhdGVGb3JtYXQiOnsiJGlkIjoiNzQxIiwiRm9ybWF0U3RyaW5nIjoiTS9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QyIiwiRm9ybWF0IjowLCJJc1Zpc2libGUiOmZhbHNlLCJMYXN0S25vd25WaXNpYmlsaXR5U3RhdGUiOmZhbHNlfSwiSXNWaXNpYmxlIjp0cnVlLCJQYXJlbnRTdHlsZSI6bnVsbH0sIkluZGV4IjoxMywiU21hcnREdXJhdGlvbkFjdGl2YXRlZCI6ZmFsc2UsIkRhdGVGb3JtYXQiOnsiJHJlZiI6Ijc0MSJ9LCJXZWVrTnVtYmVyaW5nIjp7IiRpZCI6Ijc0MyIsIkZvcm1hdCI6MCwiSXNWaXNpYmxlIjpmYWxzZSwiTGFzdEtub3duVmlzaWJpbGl0eVN0YXRlIjpmYWxzZX0sIklkIjoiOTkzMjg0MTktODhjOS00ZDI1LWE5ZDMtZjU4ZDNhMTcxOTIyIiwiSW1wb3J0SWQiOiIyMCIsIlRpdGxlIjoiQ0cgQVBJIFRyYW5zaXRpb24gUHJvamVjdCBUZWFtIiwiTm90ZSI6bnVsbCwiSHlwZXJsaW5rIjp7IiRpZCI6Ijc0NCIsIkFkZHJlc3MiOm51bGwsIlN1YkFkZHJlc3MiOm51bGx9LCJJc0NoYW5nZWQiOmZhbHNlLCJJc05ldyI6ZmFsc2V9XSwiU3dpbWxhbmVzIjpbXSwiTXNQcm9qZWN0SXRlbXNUcmVlIjp7IiRpZCI6Ijc0NSIsIlJvb3QiOnsiSW1wb3J0SWQiOm51bGwsIklzSW1wb3J0ZWQiOmZhbHNlLCJDaGlsZHJlbiI6W119fSwiTWV0YWRhdGEiOnsiJGlkIjoiNzQ2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k1zcENvbHVtbnNNYXBwaW5nIjoiW3tcIiRpZFwiOlwiMVwiLFwiU2VsZWN0ZWRNYXBwaW5nXCI6MixcIkNvbHVtbkhlYWRlclwiOlwiTmFtZVwifSx7XCIkaWRcIjpcIjJcIixcIlNlbGVjdGVkTWFwcGluZ1wiOjMsXCJDb2x1bW5IZWFkZXJcIjpcIlN0YXJ0XCJ9LHtcIiRpZFwiOlwiM1wiLFwiU2VsZWN0ZWRNYXBwaW5nXCI6NCxcIkNvbHVtbkhlYWRlclwiOlwiRmluaXNoXCJ9XSIsIk1zcExhdGVzdEltcG9ydEl0ZW1zIjoie1wiJGlkXCI6XCIxXCIsXCJSb290XCI6e1wiSW1wb3J0SWRcIjpudWxsLFwiSXNJbXBvcnRlZFwiOmZhbHNlLFwiQ2hpbGRyZW5cIjpbe1wiJGlkXCI6XCIyXCIsXCJJbXBvcnRJZFwiOlwiMVwiLFwiSXNJbXBvcnRlZFwiOnRydWUsXCJDaGlsZHJlblwiOltdfSx7XCIkaWRcIjpcIjNcIixcIkltcG9ydElkXCI6XCIyXCIsXCJJc0ltcG9ydGVkXCI6ZmFsc2UsXCJDaGlsZHJlblwiOltdfSx7XCIkaWRcIjpcIjRcIixcIkltcG9ydElkXCI6XCIzXCIsXCJJc0ltcG9ydGVkXCI6ZmFsc2UsXCJDaGlsZHJlblwiOltdfSx7XCIkaWRcIjpcIjVcIixcIkltcG9ydElkXCI6XCIxN1wiLFwiSXNJbXBvcnRlZFwiOmZhbHNlLFwiQ2hpbGRyZW5cIjpbXX0se1wiJGlkXCI6XCI2XCIsXCJJbXBvcnRJZFwiOlwiNFwiLFwiSXNJbXBvcnRlZFwiOmZhbHNlLFwiQ2hpbGRyZW5cIjpbXX0se1wiJGlkXCI6XCI3XCIsXCJJbXBvcnRJZFwiOlwiNlwiLFwiSXNJbXBvcnRlZFwiOmZhbHNlLFwiQ2hpbGRyZW5cIjpbXX0se1wiJGlkXCI6XCI4XCIsXCJJbXBvcnRJZFwiOlwiN1wiLFwiSXNJbXBvcnRlZFwiOmZhbHNlLFwiQ2hpbGRyZW5cIjpbXX0se1wiJGlkXCI6XCI5XCIsXCJJbXBvcnRJZFwiOlwiOFwiLFwiSXNJbXBvcnRlZFwiOmZhbHNlLFwiQ2hpbGRyZW5cIjpbXX0se1wiJGlkXCI6XCIxMFwiLFwiSW1wb3J0SWRcIjpcIjE4XCIsXCJJc0ltcG9ydGVkXCI6ZmFsc2UsXCJDaGlsZHJlblwiOltdfSx7XCIkaWRcIjpcIjExXCIsXCJJbXBvcnRJZFwiOlwiOVwiLFwiSXNJbXBvcnRlZFwiOmZhbHNlLFwiQ2hpbGRyZW5cIjpbXX0se1wiJGlkXCI6XCIxMlwiLFwiSW1wb3J0SWRcIjpcIjExXCIsXCJJc0ltcG9ydGVkXCI6ZmFsc2UsXCJDaGlsZHJlblwiOltdfSx7XCIkaWRcIjpcIjEzXCIsXCJJbXBvcnRJZFwiOlwiMTBcIixcIklzSW1wb3J0ZWRcIjpmYWxzZSxcIkNoaWxkcmVuXCI6W119LHtcIiRpZFwiOlwiMTRcIixcIkltcG9ydElkXCI6XCIxMlwiLFwiSXNJbXBvcnRlZFwiOmZhbHNlLFwiQ2hpbGRyZW5cIjpbXX0se1wiJGlkXCI6XCIxNVwiLFwiSW1wb3J0SWRcIjpcIjEzXCIsXCJJc0ltcG9ydGVkXCI6ZmFsc2UsXCJDaGlsZHJlblwiOltdfSx7XCIkaWRcIjpcIjE2XCIsXCJJbXBvcnRJZFwiOlwiMTlcIixcIklzSW1wb3J0ZWRcIjpmYWxzZSxcIkNoaWxkcmVuXCI6W119LHtcIiRpZFwiOlwiMTdcIixcIkltcG9ydElkXCI6XCIxNFwiLFwiSXNJbXBvcnRlZFwiOmZhbHNlLFwiQ2hpbGRyZW5cIjpbXX0se1wiJGlkXCI6XCIxOFwiLFwiSW1wb3J0SWRcIjpcIjE2XCIsXCJJc0ltcG9ydGVkXCI6ZmFsc2UsXCJDaGlsZHJlblwiOltdfSx7XCIkaWRcIjpcIjE5XCIsXCJJbXBvcnRJZFwiOlwiMTVcIixcIklzSW1wb3J0ZWRcIjpmYWxzZSxcIkNoaWxkcmVuXCI6W119LHtcIiRpZFwiOlwiMjBcIixcIkltcG9ydElkXCI6XCIyMFwiLFwiSXNJbXBvcnRlZFwiOmZhbHNlLFwiQ2hpbGRyZW5cIjpbXX1dfX0iLCJNc3BTeW5jQnlVaWQiOiJUcnVlIiwiUmVjZW50Q29sb3JzQ29sbGVjdGlvbiI6IltdIn0sIlNldHRpbmdzIjp7IiRpZCI6Ijc0NyIsIkltcGFPcHRpb25zIjp7IiRpZCI6Ijc0O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iwiRmlsZVBhdGgiOiJDOlxcVXNlcnNcXE1VTExFXFxEb2N1bWVudHNcXEVuZ2FnZW1lbnRzXFxFT0hIU1xcQ29uc29saWRhdGVkIENsaW5pY2FsIEdhdGV3YXlcXENHIEFQSSAmIEZISVIgRGV2ZWxvcG1lbnRcXENHIEFQSSBQcm9qZWN0IFBsYW4ubXBwIiwiVGltZUNvbmZpZ3VyYXRpb24iOnsiJGlkIjoiNzQ5IiwiVXNlVGltZSI6ZmFsc2UsIldvcmtEYXlTdGFydCI6IjA4OjAwOjAwIiwiV29ya0RheUVuZCI6IjE3OjAwOjAwIn0sIkxhc3RVc2VkVGVtcGxhdGVJZCI6ImYzNzQ2MDYzLTAwNGMtNDQ1ZC05MTg3LWNlZGY3YWNlMTQzYiIsIkZpcnN0V2Vla09mWWVhciI6MCwiUGxhY2VNaWxlc3RvbmVBdFRoZUJlZ2lubmluZ09mVGhlRGF5IjpmYWxzZX0="/>
  <p:tag name="__MASTER" val="__part_0"/>
</p:tagLst>
</file>

<file path=ppt/tags/tag37.xml><?xml version="1.0" encoding="utf-8"?>
<p:tagLst xmlns:a="http://schemas.openxmlformats.org/drawingml/2006/main" xmlns:r="http://schemas.openxmlformats.org/officeDocument/2006/relationships" xmlns:p="http://schemas.openxmlformats.org/presentationml/2006/main">
  <p:tag name="OTLMARKERSHAPE" val="OTL"/>
</p:tagLst>
</file>

<file path=ppt/tags/tag38.xml><?xml version="1.0" encoding="utf-8"?>
<p:tagLst xmlns:a="http://schemas.openxmlformats.org/drawingml/2006/main" xmlns:r="http://schemas.openxmlformats.org/officeDocument/2006/relationships" xmlns:p="http://schemas.openxmlformats.org/presentationml/2006/main">
  <p:tag name="OTLMARKERSHAPE" val="OTL"/>
</p:tagLst>
</file>

<file path=ppt/tags/tag39.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OTLMARKERSHAPE" val="OTL"/>
</p:tagLst>
</file>

<file path=ppt/tags/tag41.xml><?xml version="1.0" encoding="utf-8"?>
<p:tagLst xmlns:a="http://schemas.openxmlformats.org/drawingml/2006/main" xmlns:r="http://schemas.openxmlformats.org/officeDocument/2006/relationships" xmlns:p="http://schemas.openxmlformats.org/presentationml/2006/main">
  <p:tag name="OTLMARKERSHAPE" val="OTL"/>
</p:tagLst>
</file>

<file path=ppt/tags/tag42.xml><?xml version="1.0" encoding="utf-8"?>
<p:tagLst xmlns:a="http://schemas.openxmlformats.org/drawingml/2006/main" xmlns:r="http://schemas.openxmlformats.org/officeDocument/2006/relationships" xmlns:p="http://schemas.openxmlformats.org/presentationml/2006/main">
  <p:tag name="OTLMARKERSHAPE" val="OTL"/>
</p:tagLst>
</file>

<file path=ppt/tags/tag43.xml><?xml version="1.0" encoding="utf-8"?>
<p:tagLst xmlns:a="http://schemas.openxmlformats.org/drawingml/2006/main" xmlns:r="http://schemas.openxmlformats.org/officeDocument/2006/relationships" xmlns:p="http://schemas.openxmlformats.org/presentationml/2006/main">
  <p:tag name="OTLMARKERSHAPE" val="OTL"/>
</p:tagLst>
</file>

<file path=ppt/tags/tag44.xml><?xml version="1.0" encoding="utf-8"?>
<p:tagLst xmlns:a="http://schemas.openxmlformats.org/drawingml/2006/main" xmlns:r="http://schemas.openxmlformats.org/officeDocument/2006/relationships" xmlns:p="http://schemas.openxmlformats.org/presentationml/2006/main">
  <p:tag name="OTLMARKERSHAPE" val="OTL"/>
</p:tagLst>
</file>

<file path=ppt/tags/tag45.xml><?xml version="1.0" encoding="utf-8"?>
<p:tagLst xmlns:a="http://schemas.openxmlformats.org/drawingml/2006/main" xmlns:r="http://schemas.openxmlformats.org/officeDocument/2006/relationships" xmlns:p="http://schemas.openxmlformats.org/presentationml/2006/main">
  <p:tag name="OTLMARKERSHAPE" val="OTL"/>
</p:tagLst>
</file>

<file path=ppt/tags/tag46.xml><?xml version="1.0" encoding="utf-8"?>
<p:tagLst xmlns:a="http://schemas.openxmlformats.org/drawingml/2006/main" xmlns:r="http://schemas.openxmlformats.org/officeDocument/2006/relationships" xmlns:p="http://schemas.openxmlformats.org/presentationml/2006/main">
  <p:tag name="OTLMARKERSHAPE" val="OTL"/>
</p:tagLst>
</file>

<file path=ppt/tags/tag47.xml><?xml version="1.0" encoding="utf-8"?>
<p:tagLst xmlns:a="http://schemas.openxmlformats.org/drawingml/2006/main" xmlns:r="http://schemas.openxmlformats.org/officeDocument/2006/relationships" xmlns:p="http://schemas.openxmlformats.org/presentationml/2006/main">
  <p:tag name="OTLMARKERSHAPE" val="OTL"/>
</p:tagLst>
</file>

<file path=ppt/tags/tag48.xml><?xml version="1.0" encoding="utf-8"?>
<p:tagLst xmlns:a="http://schemas.openxmlformats.org/drawingml/2006/main" xmlns:r="http://schemas.openxmlformats.org/officeDocument/2006/relationships" xmlns:p="http://schemas.openxmlformats.org/presentationml/2006/main">
  <p:tag name="OTLMARKERSHAPE" val="OTL"/>
</p:tagLst>
</file>

<file path=ppt/tags/tag49.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OTLTIMEBANDSCALETYPE" val="Months"/>
  <p:tag name="OTLTIMEBANDSCALEFORMAT" val="MMM"/>
  <p:tag name="OTLTIMEBANDSHAPETYPE" val="RectangleTimeband"/>
  <p:tag name="OTLTIMEBANDSHAPEHEIGHT" val="30"/>
  <p:tag name="OTLTIMEBANDCULTUREINFO" val="en-US"/>
  <p:tag name="OTLTIMEBANDTHREEDEFFECTS" val="None"/>
  <p:tag name="OTLTIMEBANDAUTODATERANGE" val="True"/>
  <p:tag name="OTLTIMEBANDSTARTDATE" val="0001-01-01T00:00:00.0000000"/>
  <p:tag name="OTLTIMEBANDWORKINGDAYS" val="Standard"/>
  <p:tag name="OTLTIMEBANDELAPSEDTIMEEXTENSION" val="False"/>
  <p:tag name="OTLTIMEBANDUSETIME" val="False"/>
  <p:tag name="OTLTIMEBANDTIMECONFIGWORKDAYSTART" val="08:00:00"/>
  <p:tag name="OTLTIMEBANDTIMECONFIGWORKDAYEND" val="17:00:00"/>
  <p:tag name="OTLTIMEBANDAPPENDYEARONYEARCHANGE" val="True"/>
  <p:tag name="OTLTIMEBANDSCALEMARKING" val="None"/>
  <p:tag name="OTLRIGHTENDCAPSMARGINRIGHT" val="20"/>
  <p:tag name="OTLLEFTENDCAPSMARGINLEFT" val="20"/>
  <p:tag name="OTLTIMEBANDFYSTARTMONTH" val="January"/>
  <p:tag name="OTLTIMEBANDSHOWFYLABEL" val="True"/>
  <p:tag name="OTLTIMEBANDUSESTARTINGOFTHEYEARFORFYNUMBERING" val="True"/>
  <p:tag name="OTLTIMEBANDRESERVEDLEFTAREAWIDTH" val="0"/>
  <p:tag name="OTLTIMEBANDRESERVEDLEFTAREAISSET" val="False"/>
  <p:tag name="OTLTIMEBANDQUICKPOSITION" val="Custom"/>
  <p:tag name="OTLTIMEBANDENDDATE" val="2022-12-30T17:00:00.0000000"/>
  <p:tag name="OTLMARKERSHAPE" val="OTL"/>
</p:tagLst>
</file>

<file path=ppt/tags/tag51.xml><?xml version="1.0" encoding="utf-8"?>
<p:tagLst xmlns:a="http://schemas.openxmlformats.org/drawingml/2006/main" xmlns:r="http://schemas.openxmlformats.org/officeDocument/2006/relationships" xmlns:p="http://schemas.openxmlformats.org/presentationml/2006/main">
  <p:tag name="OTLELAPSEDSTYLE" val="Thin"/>
  <p:tag name="OTLMARKERSHAPE" val="OTL"/>
</p:tagLst>
</file>

<file path=ppt/tags/tag52.xml><?xml version="1.0" encoding="utf-8"?>
<p:tagLst xmlns:a="http://schemas.openxmlformats.org/drawingml/2006/main" xmlns:r="http://schemas.openxmlformats.org/officeDocument/2006/relationships" xmlns:p="http://schemas.openxmlformats.org/presentationml/2006/main">
  <p:tag name="OTLTODAYPOSITION" val="Auto"/>
  <p:tag name="OTLMARKERSHAPE" val="OTL"/>
</p:tagLst>
</file>

<file path=ppt/tags/tag53.xml><?xml version="1.0" encoding="utf-8"?>
<p:tagLst xmlns:a="http://schemas.openxmlformats.org/drawingml/2006/main" xmlns:r="http://schemas.openxmlformats.org/officeDocument/2006/relationships" xmlns:p="http://schemas.openxmlformats.org/presentationml/2006/main">
  <p:tag name="OTLMARKERSHAPE" val="OTL"/>
</p:tagLst>
</file>

<file path=ppt/tags/tag54.xml><?xml version="1.0" encoding="utf-8"?>
<p:tagLst xmlns:a="http://schemas.openxmlformats.org/drawingml/2006/main" xmlns:r="http://schemas.openxmlformats.org/officeDocument/2006/relationships" xmlns:p="http://schemas.openxmlformats.org/presentationml/2006/main">
  <p:tag name="OTLMARKERSHAPE" val="OTL"/>
</p:tagLst>
</file>

<file path=ppt/tags/tag55.xml><?xml version="1.0" encoding="utf-8"?>
<p:tagLst xmlns:a="http://schemas.openxmlformats.org/drawingml/2006/main" xmlns:r="http://schemas.openxmlformats.org/officeDocument/2006/relationships" xmlns:p="http://schemas.openxmlformats.org/presentationml/2006/main">
  <p:tag name="OTLMARKERSHAPE" val="OTL"/>
</p:tagLst>
</file>

<file path=ppt/tags/tag56.xml><?xml version="1.0" encoding="utf-8"?>
<p:tagLst xmlns:a="http://schemas.openxmlformats.org/drawingml/2006/main" xmlns:r="http://schemas.openxmlformats.org/officeDocument/2006/relationships" xmlns:p="http://schemas.openxmlformats.org/presentationml/2006/main">
  <p:tag name="OTLMARKERSHAPE" val="OTL"/>
</p:tagLst>
</file>

<file path=ppt/tags/tag57.xml><?xml version="1.0" encoding="utf-8"?>
<p:tagLst xmlns:a="http://schemas.openxmlformats.org/drawingml/2006/main" xmlns:r="http://schemas.openxmlformats.org/officeDocument/2006/relationships" xmlns:p="http://schemas.openxmlformats.org/presentationml/2006/main">
  <p:tag name="OTLMARKERSHAPE" val="OTL"/>
</p:tagLst>
</file>

<file path=ppt/tags/tag58.xml><?xml version="1.0" encoding="utf-8"?>
<p:tagLst xmlns:a="http://schemas.openxmlformats.org/drawingml/2006/main" xmlns:r="http://schemas.openxmlformats.org/officeDocument/2006/relationships" xmlns:p="http://schemas.openxmlformats.org/presentationml/2006/main">
  <p:tag name="OTLMARKERSHAPE" val="OTL"/>
</p:tagLst>
</file>

<file path=ppt/tags/tag59.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OTLMARKERSHAPE" val="OTL"/>
</p:tagLst>
</file>

<file path=ppt/tags/tag61.xml><?xml version="1.0" encoding="utf-8"?>
<p:tagLst xmlns:a="http://schemas.openxmlformats.org/drawingml/2006/main" xmlns:r="http://schemas.openxmlformats.org/officeDocument/2006/relationships" xmlns:p="http://schemas.openxmlformats.org/presentationml/2006/main">
  <p:tag name="OTLMARKERSHAPE" val="OTL"/>
</p:tagLst>
</file>

<file path=ppt/tags/tag62.xml><?xml version="1.0" encoding="utf-8"?>
<p:tagLst xmlns:a="http://schemas.openxmlformats.org/drawingml/2006/main" xmlns:r="http://schemas.openxmlformats.org/officeDocument/2006/relationships" xmlns:p="http://schemas.openxmlformats.org/presentationml/2006/main">
  <p:tag name="OTLMARKERSHAPE" val="OTL"/>
</p:tagLst>
</file>

<file path=ppt/tags/tag63.xml><?xml version="1.0" encoding="utf-8"?>
<p:tagLst xmlns:a="http://schemas.openxmlformats.org/drawingml/2006/main" xmlns:r="http://schemas.openxmlformats.org/officeDocument/2006/relationships" xmlns:p="http://schemas.openxmlformats.org/presentationml/2006/main">
  <p:tag name="OTLMARKERSHAPE" val="OTL"/>
</p:tagLst>
</file>

<file path=ppt/tags/tag64.xml><?xml version="1.0" encoding="utf-8"?>
<p:tagLst xmlns:a="http://schemas.openxmlformats.org/drawingml/2006/main" xmlns:r="http://schemas.openxmlformats.org/officeDocument/2006/relationships" xmlns:p="http://schemas.openxmlformats.org/presentationml/2006/main">
  <p:tag name="OTLMARKERSHAPE" val="OTL"/>
</p:tagLst>
</file>

<file path=ppt/tags/tag65.xml><?xml version="1.0" encoding="utf-8"?>
<p:tagLst xmlns:a="http://schemas.openxmlformats.org/drawingml/2006/main" xmlns:r="http://schemas.openxmlformats.org/officeDocument/2006/relationships" xmlns:p="http://schemas.openxmlformats.org/presentationml/2006/main">
  <p:tag name="OTLMARKERSHAPE" val="OTL"/>
</p:tagLst>
</file>

<file path=ppt/tags/tag66.xml><?xml version="1.0" encoding="utf-8"?>
<p:tagLst xmlns:a="http://schemas.openxmlformats.org/drawingml/2006/main" xmlns:r="http://schemas.openxmlformats.org/officeDocument/2006/relationships" xmlns:p="http://schemas.openxmlformats.org/presentationml/2006/main">
  <p:tag name="OTLMARKERSHAPE" val="OTL"/>
</p:tagLst>
</file>

<file path=ppt/tags/tag67.xml><?xml version="1.0" encoding="utf-8"?>
<p:tagLst xmlns:a="http://schemas.openxmlformats.org/drawingml/2006/main" xmlns:r="http://schemas.openxmlformats.org/officeDocument/2006/relationships" xmlns:p="http://schemas.openxmlformats.org/presentationml/2006/main">
  <p:tag name="OTLMARKERSHAPE" val="OTL"/>
</p:tagLst>
</file>

<file path=ppt/tags/tag68.xml><?xml version="1.0" encoding="utf-8"?>
<p:tagLst xmlns:a="http://schemas.openxmlformats.org/drawingml/2006/main" xmlns:r="http://schemas.openxmlformats.org/officeDocument/2006/relationships" xmlns:p="http://schemas.openxmlformats.org/presentationml/2006/main">
  <p:tag name="OTLMARKERSHAPE" val="OTL"/>
</p:tagLst>
</file>

<file path=ppt/tags/tag69.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70.xml><?xml version="1.0" encoding="utf-8"?>
<p:tagLst xmlns:a="http://schemas.openxmlformats.org/drawingml/2006/main" xmlns:r="http://schemas.openxmlformats.org/officeDocument/2006/relationships" xmlns:p="http://schemas.openxmlformats.org/presentationml/2006/main">
  <p:tag name="OTLMARKERSHAPE" val="OTL"/>
</p:tagLst>
</file>

<file path=ppt/tags/tag71.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DURATIONFORMAT" val="day"/>
  <p:tag name="OTLSPACING" val="5"/>
  <p:tag name="OTLSHAPETHICKNESSTYPE" val="Regular"/>
  <p:tag name="OTLDATEFORMATSTRING" val="M/yy"/>
  <p:tag name="OTLPERCENTAGE" val="100"/>
  <p:tag name="OTLSTARTDATE" val="2021-07-01T08:00:00.0000000Z"/>
  <p:tag name="OTLENDDATE" val="2021-11-12T17:00:00.0000000Z"/>
  <p:tag name="OTLMARKERSHAPE" val="OTL"/>
</p:tagLst>
</file>

<file path=ppt/tags/tag72.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STARTDATE" val="2021-11-15T08:00:00.0000000"/>
  <p:tag name="OTLENDDATE" val="2021-12-31T17:00:00.0000000"/>
  <p:tag name="OTLDURATIONFORMAT" val="day"/>
  <p:tag name="OTLSPACING" val="5"/>
  <p:tag name="OTLSHAPETHICKNESSTYPE" val="Regular"/>
  <p:tag name="OTLDATEFORMATSTRING" val="M/yy"/>
  <p:tag name="OTLPERCENTAGE" val="100"/>
  <p:tag name="OTLMARKERSHAPE" val="OTL"/>
</p:tagLst>
</file>

<file path=ppt/tags/tag73.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STARTDATE" val="2022-01-03T08:00:00.0000000"/>
  <p:tag name="OTLDURATIONFORMAT" val="day"/>
  <p:tag name="OTLSPACING" val="5"/>
  <p:tag name="OTLSHAPETHICKNESSTYPE" val="Regular"/>
  <p:tag name="OTLDATEFORMATSTRING" val="M/yy"/>
  <p:tag name="OTLENDDATE" val="2022-04-29T17:00:00.0000000Z"/>
  <p:tag name="OTLPERCENTAGE" val="100"/>
  <p:tag name="OTLMARKERSHAPE" val="OTL"/>
</p:tagLst>
</file>

<file path=ppt/tags/tag74.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DURATIONFORMAT" val="day"/>
  <p:tag name="OTLSPACING" val="5"/>
  <p:tag name="OTLSHAPETHICKNESSTYPE" val="Regular"/>
  <p:tag name="OTLDATEFORMATSTRING" val="M/yy"/>
  <p:tag name="OTLSTARTDATE" val="2022-02-01T08:00:00.0000000Z"/>
  <p:tag name="OTLENDDATE" val="2022-12-30T17:00:00.0000000Z"/>
  <p:tag name="OTLPERCENTAGE" val="50"/>
  <p:tag name="OTLMARKERSHAPE" val="OTL"/>
</p:tagLst>
</file>

<file path=ppt/tags/tag75.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DURATIONFORMAT" val="day"/>
  <p:tag name="OTLSPACING" val="5"/>
  <p:tag name="OTLSHAPETHICKNESSTYPE" val="Regular"/>
  <p:tag name="OTLDATEFORMATSTRING" val="M/yy"/>
  <p:tag name="OTLSTARTDATE" val="2022-05-15T08:00:00.0000000Z"/>
  <p:tag name="OTLENDDATE" val="2022-09-30T17:00:00.0000000Z"/>
  <p:tag name="OTLPERCENTAGE" val="20"/>
  <p:tag name="OTLMARKERSHAPE" val="OTL"/>
</p:tagLst>
</file>

<file path=ppt/tags/tag76.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STARTDATE" val="2022-08-08T08:00:00.0000000"/>
  <p:tag name="OTLENDDATE" val="2022-10-28T17:00:00.0000000"/>
  <p:tag name="OTLDURATIONFORMAT" val="day"/>
  <p:tag name="OTLSPACING" val="5"/>
  <p:tag name="OTLSHAPETHICKNESSTYPE" val="Regular"/>
  <p:tag name="OTLDATEFORMATSTRING" val="M/yy"/>
  <p:tag name="OTLMARKERSHAPE" val="OTL"/>
</p:tagLst>
</file>

<file path=ppt/tags/tag77.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STARTDATE" val="2021-10-01T08:00:00.0000000"/>
  <p:tag name="OTLENDDATE" val="2021-12-30T17:00:00.0000000"/>
  <p:tag name="OTLDURATIONFORMAT" val="day"/>
  <p:tag name="OTLSPACING" val="5"/>
  <p:tag name="OTLSHAPETHICKNESSTYPE" val="Regular"/>
  <p:tag name="OTLDATEFORMATSTRING" val="M/yy"/>
  <p:tag name="OTLPERCENTAGE" val="100"/>
  <p:tag name="OTLMARKERSHAPE" val="OTL"/>
</p:tagLst>
</file>

<file path=ppt/tags/tag78.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STARTDATE" val="2021-12-31T08:00:00.0000000"/>
  <p:tag name="OTLDURATIONFORMAT" val="day"/>
  <p:tag name="OTLSPACING" val="5"/>
  <p:tag name="OTLSHAPETHICKNESSTYPE" val="Regular"/>
  <p:tag name="OTLDATEFORMATSTRING" val="M/yy"/>
  <p:tag name="OTLENDDATE" val="2022-01-23T17:00:00.0000000Z"/>
  <p:tag name="OTLPERCENTAGE" val="100"/>
  <p:tag name="OTLMARKERSHAPE" val="OTL"/>
</p:tagLst>
</file>

<file path=ppt/tags/tag79.xml><?xml version="1.0" encoding="utf-8"?>
<p:tagLst xmlns:a="http://schemas.openxmlformats.org/drawingml/2006/main" xmlns:r="http://schemas.openxmlformats.org/officeDocument/2006/relationships" xmlns:p="http://schemas.openxmlformats.org/presentationml/2006/main">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STARTDATE" val="2021-10-25T08:00:00.0000000"/>
  <p:tag name="OTLDURATIONFORMAT" val="day"/>
  <p:tag name="OTLSPACING" val="5"/>
  <p:tag name="OTLSHAPETHICKNESSTYPE" val="Regular"/>
  <p:tag name="OTLDATEFORMATSTRING" val="M/yy"/>
  <p:tag name="OTLENDDATE" val="2022-12-30T17:00:00.0000000Z"/>
  <p:tag name="OTLMARKERSHAPE" val="OTL"/>
  <p:tag name="OTLPERCENTAGE" val="50"/>
</p:tagLst>
</file>

<file path=ppt/tags/tag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80.xml><?xml version="1.0" encoding="utf-8"?>
<p:tagLst xmlns:a="http://schemas.openxmlformats.org/drawingml/2006/main" xmlns:r="http://schemas.openxmlformats.org/officeDocument/2006/relationships" xmlns:p="http://schemas.openxmlformats.org/presentationml/2006/main">
  <p:tag name="OTLDATEFORMATSTRING" val="M/yy"/>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STARTDATE" val="2021-07-02T08:00:00.0000000Z"/>
  <p:tag name="OTLENDDATE" val="2021-08-31T17:00:00.0000000Z"/>
  <p:tag name="OTLDURATIONFORMAT" val="day"/>
  <p:tag name="OTLSPACING" val="5"/>
  <p:tag name="OTLSHAPETHICKNESSTYPE" val="Regular"/>
  <p:tag name="OTLPERCENTAGE" val="100"/>
  <p:tag name="OTLMARKERSHAPE" val="OTL"/>
</p:tagLst>
</file>

<file path=ppt/tags/tag81.xml><?xml version="1.0" encoding="utf-8"?>
<p:tagLst xmlns:a="http://schemas.openxmlformats.org/drawingml/2006/main" xmlns:r="http://schemas.openxmlformats.org/officeDocument/2006/relationships" xmlns:p="http://schemas.openxmlformats.org/presentationml/2006/main">
  <p:tag name="OTLDATEFORMATSTRING" val="M/yy"/>
  <p:tag name="OTLDATEFORMATSEPARATOR" val="/"/>
  <p:tag name="OTLDATEFORMATUSEUS" val="True"/>
  <p:tag name="OTLDATEFORMATDATEISVISIBLE" val="True"/>
  <p:tag name="OTLDATEFORMATTIMEISVISIBLE" val="False"/>
  <p:tag name="OTLDATEFORMATAMPMDESIGNATOR" val="AmPmLowerCase"/>
  <p:tag name="OTLDATEFORMATHOURDIGITS" val="H"/>
  <p:tag name="OTLDATEFORMATTRIM00MINUTES" val="False"/>
  <p:tag name="OTLWEEKNUMBERINGFORMAT" val="WNFormat1"/>
  <p:tag name="OTLWEEKNUMBERINGISVISIBLE" val="False"/>
  <p:tag name="OTLSTARTDATE" val="2022-01-24T08:00:00.0000000Z"/>
  <p:tag name="OTLENDDATE" val="2022-02-20T17:00:00.0000000Z"/>
  <p:tag name="OTLDURATIONFORMAT" val="day"/>
  <p:tag name="OTLSPACING" val="5"/>
  <p:tag name="OTLSHAPETHICKNESSTYPE" val="Regular"/>
  <p:tag name="OTLPERCENTAGE" val="100"/>
  <p:tag name="OTLMARKERSHAPE" val="OTL"/>
</p:tagLst>
</file>

<file path=ppt/tags/tag82.xml><?xml version="1.0" encoding="utf-8"?>
<p:tagLst xmlns:a="http://schemas.openxmlformats.org/drawingml/2006/main" xmlns:r="http://schemas.openxmlformats.org/officeDocument/2006/relationships" xmlns:p="http://schemas.openxmlformats.org/presentationml/2006/main">
  <p:tag name="OTLMARKERSHAPE" val="OTL"/>
</p:tagLst>
</file>

<file path=ppt/tags/tag83.xml><?xml version="1.0" encoding="utf-8"?>
<p:tagLst xmlns:a="http://schemas.openxmlformats.org/drawingml/2006/main" xmlns:r="http://schemas.openxmlformats.org/officeDocument/2006/relationships" xmlns:p="http://schemas.openxmlformats.org/presentationml/2006/main">
  <p:tag name="OTLMARKERSHAPE" val="OTL"/>
</p:tagLst>
</file>

<file path=ppt/tags/tag84.xml><?xml version="1.0" encoding="utf-8"?>
<p:tagLst xmlns:a="http://schemas.openxmlformats.org/drawingml/2006/main" xmlns:r="http://schemas.openxmlformats.org/officeDocument/2006/relationships" xmlns:p="http://schemas.openxmlformats.org/presentationml/2006/main">
  <p:tag name="OTLMARKERSHAPE" val="OTL"/>
</p:tagLst>
</file>

<file path=ppt/tags/tag85.xml><?xml version="1.0" encoding="utf-8"?>
<p:tagLst xmlns:a="http://schemas.openxmlformats.org/drawingml/2006/main" xmlns:r="http://schemas.openxmlformats.org/officeDocument/2006/relationships" xmlns:p="http://schemas.openxmlformats.org/presentationml/2006/main">
  <p:tag name="OTLMARKERSHAPE" val="OTL"/>
</p:tagLst>
</file>

<file path=ppt/tags/tag86.xml><?xml version="1.0" encoding="utf-8"?>
<p:tagLst xmlns:a="http://schemas.openxmlformats.org/drawingml/2006/main" xmlns:r="http://schemas.openxmlformats.org/officeDocument/2006/relationships" xmlns:p="http://schemas.openxmlformats.org/presentationml/2006/main">
  <p:tag name="OTLMARKERSHAPE" val="OTL"/>
</p:tagLst>
</file>

<file path=ppt/tags/tag87.xml><?xml version="1.0" encoding="utf-8"?>
<p:tagLst xmlns:a="http://schemas.openxmlformats.org/drawingml/2006/main" xmlns:r="http://schemas.openxmlformats.org/officeDocument/2006/relationships" xmlns:p="http://schemas.openxmlformats.org/presentationml/2006/main">
  <p:tag name="OTLMARKERSHAPE" val="OTL"/>
</p:tagLst>
</file>

<file path=ppt/tags/tag88.xml><?xml version="1.0" encoding="utf-8"?>
<p:tagLst xmlns:a="http://schemas.openxmlformats.org/drawingml/2006/main" xmlns:r="http://schemas.openxmlformats.org/officeDocument/2006/relationships" xmlns:p="http://schemas.openxmlformats.org/presentationml/2006/main">
  <p:tag name="OTLMARKERSHAPE" val="OTL"/>
</p:tagLst>
</file>

<file path=ppt/tags/tag89.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90.xml><?xml version="1.0" encoding="utf-8"?>
<p:tagLst xmlns:a="http://schemas.openxmlformats.org/drawingml/2006/main" xmlns:r="http://schemas.openxmlformats.org/officeDocument/2006/relationships" xmlns:p="http://schemas.openxmlformats.org/presentationml/2006/main">
  <p:tag name="OTLMARKERSHAPE" val="OTL"/>
</p:tagLst>
</file>

<file path=ppt/tags/tag91.xml><?xml version="1.0" encoding="utf-8"?>
<p:tagLst xmlns:a="http://schemas.openxmlformats.org/drawingml/2006/main" xmlns:r="http://schemas.openxmlformats.org/officeDocument/2006/relationships" xmlns:p="http://schemas.openxmlformats.org/presentationml/2006/main">
  <p:tag name="OTLMARKERSHAPE" val="OTL"/>
</p:tagLst>
</file>

<file path=ppt/tags/tag92.xml><?xml version="1.0" encoding="utf-8"?>
<p:tagLst xmlns:a="http://schemas.openxmlformats.org/drawingml/2006/main" xmlns:r="http://schemas.openxmlformats.org/officeDocument/2006/relationships" xmlns:p="http://schemas.openxmlformats.org/presentationml/2006/main">
  <p:tag name="OTLMARKERSHAPE" val="OTL"/>
</p:tagLst>
</file>

<file path=ppt/tags/tag93.xml><?xml version="1.0" encoding="utf-8"?>
<p:tagLst xmlns:a="http://schemas.openxmlformats.org/drawingml/2006/main" xmlns:r="http://schemas.openxmlformats.org/officeDocument/2006/relationships" xmlns:p="http://schemas.openxmlformats.org/presentationml/2006/main">
  <p:tag name="OTLMARKERSHAPE" val="OTL"/>
</p:tagLst>
</file>

<file path=ppt/tags/tag94.xml><?xml version="1.0" encoding="utf-8"?>
<p:tagLst xmlns:a="http://schemas.openxmlformats.org/drawingml/2006/main" xmlns:r="http://schemas.openxmlformats.org/officeDocument/2006/relationships" xmlns:p="http://schemas.openxmlformats.org/presentationml/2006/main">
  <p:tag name="OTLMARKERSHAPE" val="OTL"/>
</p:tagLst>
</file>

<file path=ppt/tags/tag95.xml><?xml version="1.0" encoding="utf-8"?>
<p:tagLst xmlns:a="http://schemas.openxmlformats.org/drawingml/2006/main" xmlns:r="http://schemas.openxmlformats.org/officeDocument/2006/relationships" xmlns:p="http://schemas.openxmlformats.org/presentationml/2006/main">
  <p:tag name="OTLMARKERSHAPE" val="OTL"/>
</p:tagLst>
</file>

<file path=ppt/tags/tag96.xml><?xml version="1.0" encoding="utf-8"?>
<p:tagLst xmlns:a="http://schemas.openxmlformats.org/drawingml/2006/main" xmlns:r="http://schemas.openxmlformats.org/officeDocument/2006/relationships" xmlns:p="http://schemas.openxmlformats.org/presentationml/2006/main">
  <p:tag name="OTLMARKERSHAPE" val="OTL"/>
</p:tagLst>
</file>

<file path=ppt/tags/tag97.xml><?xml version="1.0" encoding="utf-8"?>
<p:tagLst xmlns:a="http://schemas.openxmlformats.org/drawingml/2006/main" xmlns:r="http://schemas.openxmlformats.org/officeDocument/2006/relationships" xmlns:p="http://schemas.openxmlformats.org/presentationml/2006/main">
  <p:tag name="OTLMARKERSHAPE" val="OTL"/>
</p:tagLst>
</file>

<file path=ppt/tags/tag98.xml><?xml version="1.0" encoding="utf-8"?>
<p:tagLst xmlns:a="http://schemas.openxmlformats.org/drawingml/2006/main" xmlns:r="http://schemas.openxmlformats.org/officeDocument/2006/relationships" xmlns:p="http://schemas.openxmlformats.org/presentationml/2006/main">
  <p:tag name="OTLMARKERSHAPE" val="OTL"/>
</p:tagLst>
</file>

<file path=ppt/tags/tag9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1_EH_EOHHS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2C5DD0F-FD1A-4D5F-B534-277FA3812E57}" vid="{DAC83C5B-5905-49CA-B6DE-02B3AAE17D65}"/>
    </a:ext>
  </a:extLst>
</a:theme>
</file>

<file path=ppt/theme/theme2.xml><?xml version="1.0" encoding="utf-8"?>
<a:theme xmlns:a="http://schemas.openxmlformats.org/drawingml/2006/main" name="1_Master">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Standard_09132021.potx" id="{81072AAA-F712-4B2F-9BF3-EF8ED3FD0ED8}" vid="{473F602B-9473-4AD9-A5B8-BB17525314A7}"/>
    </a:ext>
  </a:extLst>
</a:theme>
</file>

<file path=ppt/theme/theme3.xml><?xml version="1.0" encoding="utf-8"?>
<a:theme xmlns:a="http://schemas.openxmlformats.org/drawingml/2006/main" name="2_Master">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6DE24B7-1D10-4312-A0EC-9F91B3876697}" vid="{58A4055A-1B1B-48BC-8954-7B1391BF96D2}"/>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HIway Template v202005</Template>
  <TotalTime>21231</TotalTime>
  <Words>7069</Words>
  <Application>Microsoft Office PowerPoint</Application>
  <PresentationFormat>On-screen Show (4:3)</PresentationFormat>
  <Paragraphs>675</Paragraphs>
  <Slides>38</Slides>
  <Notes>38</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38</vt:i4>
      </vt:variant>
    </vt:vector>
  </HeadingPairs>
  <TitlesOfParts>
    <vt:vector size="45" baseType="lpstr">
      <vt:lpstr>Arial</vt:lpstr>
      <vt:lpstr>Calibri</vt:lpstr>
      <vt:lpstr>Wingdings</vt:lpstr>
      <vt:lpstr>1_EH_EOHHS_Master</vt:lpstr>
      <vt:lpstr>1_Master</vt:lpstr>
      <vt:lpstr>2_Master</vt:lpstr>
      <vt:lpstr>think-cell Slide</vt:lpstr>
      <vt:lpstr>V</vt:lpstr>
      <vt:lpstr>Agenda</vt:lpstr>
      <vt:lpstr>Welcome</vt:lpstr>
      <vt:lpstr>Vote: Approve minutes</vt:lpstr>
      <vt:lpstr>PowerPoint Presentation</vt:lpstr>
      <vt:lpstr>HIway attestation: HIway connection requirement overview</vt:lpstr>
      <vt:lpstr>HIway Attestation: Statistics for 2021 Reporting Year</vt:lpstr>
      <vt:lpstr>HIway attestation: 2021 statistics</vt:lpstr>
      <vt:lpstr>HIway Attestation Close-Out</vt:lpstr>
      <vt:lpstr>PowerPoint Presentation</vt:lpstr>
      <vt:lpstr>ADT/ENS Landscape Research</vt:lpstr>
      <vt:lpstr>ADT Landscape - Issues</vt:lpstr>
      <vt:lpstr>Issue # 1: Duplicate ADTs</vt:lpstr>
      <vt:lpstr>Issue #2: Missing diagnosis codes</vt:lpstr>
      <vt:lpstr>Issue # 3: Technical workflow issues</vt:lpstr>
      <vt:lpstr>ADTs and Psychiatric Hospitals</vt:lpstr>
      <vt:lpstr>Other areas of interest</vt:lpstr>
      <vt:lpstr>For Discussion: Potential next steps</vt:lpstr>
      <vt:lpstr>PowerPoint Presentation</vt:lpstr>
      <vt:lpstr>BH Treatment &amp; Referral Platform-RFR</vt:lpstr>
      <vt:lpstr>BH Treatment &amp; Referral Platform-Detail</vt:lpstr>
      <vt:lpstr>BH TRP Procurement - Timetable</vt:lpstr>
      <vt:lpstr>PowerPoint Presentation</vt:lpstr>
      <vt:lpstr>Clinical Gateway API Development</vt:lpstr>
      <vt:lpstr>Clinical Gateway API Development</vt:lpstr>
      <vt:lpstr>Clinical Gateway API Development</vt:lpstr>
      <vt:lpstr>PowerPoint Presentation</vt:lpstr>
      <vt:lpstr>Provider Feedback</vt:lpstr>
      <vt:lpstr>Provider Feedback - Considerations</vt:lpstr>
      <vt:lpstr>Current v. Potential API Development</vt:lpstr>
      <vt:lpstr>Next HITC meeting</vt:lpstr>
      <vt:lpstr>PowerPoint Presentation</vt:lpstr>
      <vt:lpstr>HIway participation  April 21, 2022 – July 20, 2022</vt:lpstr>
      <vt:lpstr>HIway participation  April 21, 2022 – July 20, 2022</vt:lpstr>
      <vt:lpstr>HIway transactions</vt:lpstr>
      <vt:lpstr>PowerPoint Presentation</vt:lpstr>
      <vt:lpstr>HIway Availability Trends – July 2022</vt:lpstr>
      <vt:lpstr>Thank you!</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c:title>
  <dc:creator>Kevin Mullen</dc:creator>
  <cp:lastModifiedBy>Boutin-Coviello, Pam (EHS)</cp:lastModifiedBy>
  <cp:revision>992</cp:revision>
  <cp:lastPrinted>2021-07-13T12:26:12Z</cp:lastPrinted>
  <dcterms:created xsi:type="dcterms:W3CDTF">2020-06-17T12:15:19Z</dcterms:created>
  <dcterms:modified xsi:type="dcterms:W3CDTF">2022-08-10T13:44:32Z</dcterms:modified>
</cp:coreProperties>
</file>