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5" r:id="rId2"/>
  </p:sldMasterIdLst>
  <p:notesMasterIdLst>
    <p:notesMasterId r:id="rId35"/>
  </p:notesMasterIdLst>
  <p:sldIdLst>
    <p:sldId id="275" r:id="rId3"/>
    <p:sldId id="276" r:id="rId4"/>
    <p:sldId id="277" r:id="rId5"/>
    <p:sldId id="336" r:id="rId6"/>
    <p:sldId id="1892" r:id="rId7"/>
    <p:sldId id="333" r:id="rId8"/>
    <p:sldId id="348" r:id="rId9"/>
    <p:sldId id="1894" r:id="rId10"/>
    <p:sldId id="350" r:id="rId11"/>
    <p:sldId id="1896" r:id="rId12"/>
    <p:sldId id="387" r:id="rId13"/>
    <p:sldId id="1897" r:id="rId14"/>
    <p:sldId id="355" r:id="rId15"/>
    <p:sldId id="280" r:id="rId16"/>
    <p:sldId id="358" r:id="rId17"/>
    <p:sldId id="390" r:id="rId18"/>
    <p:sldId id="391" r:id="rId19"/>
    <p:sldId id="1895" r:id="rId20"/>
    <p:sldId id="385" r:id="rId21"/>
    <p:sldId id="341" r:id="rId22"/>
    <p:sldId id="342" r:id="rId23"/>
    <p:sldId id="260" r:id="rId24"/>
    <p:sldId id="360" r:id="rId25"/>
    <p:sldId id="375" r:id="rId26"/>
    <p:sldId id="298" r:id="rId27"/>
    <p:sldId id="349" r:id="rId28"/>
    <p:sldId id="1898" r:id="rId29"/>
    <p:sldId id="324" r:id="rId30"/>
    <p:sldId id="325" r:id="rId31"/>
    <p:sldId id="318" r:id="rId32"/>
    <p:sldId id="319" r:id="rId33"/>
    <p:sldId id="300" r:id="rId3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tuck-Girard, Christophe (EHS)" initials="SC(" lastIdx="65" clrIdx="0">
    <p:extLst/>
  </p:cmAuthor>
  <p:cmAuthor id="2" name="Ng, Karbert S (EHS)" initials="NKS(" lastIdx="11" clrIdx="1">
    <p:extLst/>
  </p:cmAuthor>
  <p:cmAuthor id="3" name="Peters, Lauren B (EHS)" initials="PLB(" lastIdx="19" clrIdx="2"/>
  <p:cmAuthor id="4" name="Boutin-Coviello, Pam (EHS)" initials="BP(" lastIdx="41" clrIdx="3">
    <p:extLst/>
  </p:cmAuthor>
  <p:cmAuthor id="5" name="Julie Creamer" initials="JC" lastIdx="14" clrIdx="4"/>
  <p:cmAuthor id="6" name="JCreamer" initials="JC" lastIdx="2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182" autoAdjust="0"/>
    <p:restoredTop sz="88362" autoAdjust="0"/>
  </p:normalViewPr>
  <p:slideViewPr>
    <p:cSldViewPr>
      <p:cViewPr varScale="1">
        <p:scale>
          <a:sx n="60" d="100"/>
          <a:sy n="60" d="100"/>
        </p:scale>
        <p:origin x="72" y="7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570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E6A4DA3-45CD-4A5C-BBFA-86D7FEDA30BF}" type="doc">
      <dgm:prSet loTypeId="urn:microsoft.com/office/officeart/2005/8/layout/process1" loCatId="process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A6E4BE97-DD96-42A1-BDA8-A92C99D046E8}">
      <dgm:prSet custT="1"/>
      <dgm:spPr>
        <a:solidFill>
          <a:schemeClr val="accent1"/>
        </a:solidFill>
      </dgm:spPr>
      <dgm:t>
        <a:bodyPr/>
        <a:lstStyle/>
        <a:p>
          <a:r>
            <a:rPr lang="en-US" sz="1000" dirty="0"/>
            <a:t>Query HIE - FHIR Research Start</a:t>
          </a:r>
        </a:p>
      </dgm:t>
    </dgm:pt>
    <dgm:pt modelId="{789BCA50-E48F-4113-B955-F8F2E001A486}" type="parTrans" cxnId="{ACED130C-76B5-4F3B-9D4E-56F2AFA46F92}">
      <dgm:prSet/>
      <dgm:spPr/>
      <dgm:t>
        <a:bodyPr/>
        <a:lstStyle/>
        <a:p>
          <a:endParaRPr lang="en-US"/>
        </a:p>
      </dgm:t>
    </dgm:pt>
    <dgm:pt modelId="{AECCB6EC-08D5-4688-89BC-3306796FDF76}" type="sibTrans" cxnId="{ACED130C-76B5-4F3B-9D4E-56F2AFA46F92}">
      <dgm:prSet/>
      <dgm:spPr>
        <a:solidFill>
          <a:srgbClr val="00B050"/>
        </a:solidFill>
      </dgm:spPr>
      <dgm:t>
        <a:bodyPr/>
        <a:lstStyle/>
        <a:p>
          <a:endParaRPr lang="en-US"/>
        </a:p>
      </dgm:t>
    </dgm:pt>
    <dgm:pt modelId="{5DD6712D-172F-44B0-92F5-701487F33793}">
      <dgm:prSet custT="1"/>
      <dgm:spPr>
        <a:solidFill>
          <a:schemeClr val="accent1"/>
        </a:solidFill>
      </dgm:spPr>
      <dgm:t>
        <a:bodyPr/>
        <a:lstStyle/>
        <a:p>
          <a:r>
            <a:rPr lang="en-US" sz="1000" dirty="0"/>
            <a:t>Stakeholder Interviews Start</a:t>
          </a:r>
          <a:endParaRPr lang="en-US" sz="1000" i="1" dirty="0"/>
        </a:p>
      </dgm:t>
    </dgm:pt>
    <dgm:pt modelId="{9C888406-753F-4D2B-9361-4A1A5663BCCC}" type="parTrans" cxnId="{49720D2A-1E21-40D6-8B52-0C6084EA9C1E}">
      <dgm:prSet/>
      <dgm:spPr/>
      <dgm:t>
        <a:bodyPr/>
        <a:lstStyle/>
        <a:p>
          <a:endParaRPr lang="en-US"/>
        </a:p>
      </dgm:t>
    </dgm:pt>
    <dgm:pt modelId="{8EFC8FDB-381A-49C9-82A5-EF0B7BA86BD7}" type="sibTrans" cxnId="{49720D2A-1E21-40D6-8B52-0C6084EA9C1E}">
      <dgm:prSet/>
      <dgm:spPr>
        <a:solidFill>
          <a:srgbClr val="00B050"/>
        </a:solidFill>
      </dgm:spPr>
      <dgm:t>
        <a:bodyPr/>
        <a:lstStyle/>
        <a:p>
          <a:endParaRPr lang="en-US"/>
        </a:p>
      </dgm:t>
    </dgm:pt>
    <dgm:pt modelId="{9C5B924E-12E4-445D-AA16-25AB3937A017}">
      <dgm:prSet custT="1"/>
      <dgm:spPr>
        <a:solidFill>
          <a:schemeClr val="accent1"/>
        </a:solidFill>
      </dgm:spPr>
      <dgm:t>
        <a:bodyPr/>
        <a:lstStyle/>
        <a:p>
          <a:r>
            <a:rPr lang="en-US" sz="1000" dirty="0"/>
            <a:t>Vendor Engagement Start</a:t>
          </a:r>
          <a:endParaRPr lang="en-US" sz="1000" i="1" dirty="0"/>
        </a:p>
      </dgm:t>
    </dgm:pt>
    <dgm:pt modelId="{E30AAE40-9975-4F38-B9F4-CDF5595A13D7}" type="parTrans" cxnId="{042F4308-31AB-44B1-9553-7CA629EF9883}">
      <dgm:prSet/>
      <dgm:spPr/>
      <dgm:t>
        <a:bodyPr/>
        <a:lstStyle/>
        <a:p>
          <a:endParaRPr lang="en-US"/>
        </a:p>
      </dgm:t>
    </dgm:pt>
    <dgm:pt modelId="{9CBE7D95-9CB4-4EC0-9CDF-5EF1B1AA5A3A}" type="sibTrans" cxnId="{042F4308-31AB-44B1-9553-7CA629EF9883}">
      <dgm:prSet/>
      <dgm:spPr/>
      <dgm:t>
        <a:bodyPr/>
        <a:lstStyle/>
        <a:p>
          <a:endParaRPr lang="en-US"/>
        </a:p>
      </dgm:t>
    </dgm:pt>
    <dgm:pt modelId="{641EDD7B-1207-4E22-AC1D-C4372E6BE09E}">
      <dgm:prSet custT="1"/>
      <dgm:spPr>
        <a:solidFill>
          <a:schemeClr val="accent1"/>
        </a:solidFill>
      </dgm:spPr>
      <dgm:t>
        <a:bodyPr/>
        <a:lstStyle/>
        <a:p>
          <a:r>
            <a:rPr lang="en-US" sz="1000" dirty="0"/>
            <a:t>Research &amp; Analysis Complete</a:t>
          </a:r>
        </a:p>
      </dgm:t>
    </dgm:pt>
    <dgm:pt modelId="{1710A653-9366-4057-BA70-C786DBBED4B0}" type="parTrans" cxnId="{501EB0C3-9717-4B0F-BAD8-70A176496A00}">
      <dgm:prSet/>
      <dgm:spPr/>
      <dgm:t>
        <a:bodyPr/>
        <a:lstStyle/>
        <a:p>
          <a:endParaRPr lang="en-US"/>
        </a:p>
      </dgm:t>
    </dgm:pt>
    <dgm:pt modelId="{C53EFFD8-B759-45A7-BFDC-2C3B6C19A745}" type="sibTrans" cxnId="{501EB0C3-9717-4B0F-BAD8-70A176496A00}">
      <dgm:prSet/>
      <dgm:spPr/>
      <dgm:t>
        <a:bodyPr/>
        <a:lstStyle/>
        <a:p>
          <a:endParaRPr lang="en-US"/>
        </a:p>
      </dgm:t>
    </dgm:pt>
    <dgm:pt modelId="{26A791C7-2E66-415B-B1D2-9CC8281D5C18}">
      <dgm:prSet custT="1"/>
      <dgm:spPr>
        <a:solidFill>
          <a:schemeClr val="accent1"/>
        </a:solidFill>
      </dgm:spPr>
      <dgm:t>
        <a:bodyPr/>
        <a:lstStyle/>
        <a:p>
          <a:r>
            <a:rPr lang="en-US" sz="1000" dirty="0"/>
            <a:t>Internal Training Sessions</a:t>
          </a:r>
        </a:p>
      </dgm:t>
    </dgm:pt>
    <dgm:pt modelId="{BDDC7AFF-7B10-4704-9B0D-DF53D6FB5E2E}" type="parTrans" cxnId="{314A226F-2EE8-4946-99A2-3EB9F2A51BDF}">
      <dgm:prSet/>
      <dgm:spPr/>
      <dgm:t>
        <a:bodyPr/>
        <a:lstStyle/>
        <a:p>
          <a:endParaRPr lang="en-US"/>
        </a:p>
      </dgm:t>
    </dgm:pt>
    <dgm:pt modelId="{66A4C6B8-DF7C-403D-80BA-5D99C87DE867}" type="sibTrans" cxnId="{314A226F-2EE8-4946-99A2-3EB9F2A51BDF}">
      <dgm:prSet/>
      <dgm:spPr/>
      <dgm:t>
        <a:bodyPr/>
        <a:lstStyle/>
        <a:p>
          <a:endParaRPr lang="en-US"/>
        </a:p>
      </dgm:t>
    </dgm:pt>
    <dgm:pt modelId="{7FAA16C5-D7C5-45FF-98FC-834DDCF914E0}">
      <dgm:prSet custT="1"/>
      <dgm:spPr>
        <a:solidFill>
          <a:schemeClr val="accent1"/>
        </a:solidFill>
      </dgm:spPr>
      <dgm:t>
        <a:bodyPr/>
        <a:lstStyle/>
        <a:p>
          <a:r>
            <a:rPr lang="en-US" sz="1000" dirty="0"/>
            <a:t>Content-Training Development </a:t>
          </a:r>
        </a:p>
      </dgm:t>
    </dgm:pt>
    <dgm:pt modelId="{4A8B2C95-D60A-4EA9-A8BB-43FF536AC7FD}" type="parTrans" cxnId="{E1090DE3-E6EA-4F27-8E4D-4A2D187613AC}">
      <dgm:prSet/>
      <dgm:spPr/>
      <dgm:t>
        <a:bodyPr/>
        <a:lstStyle/>
        <a:p>
          <a:endParaRPr lang="en-US"/>
        </a:p>
      </dgm:t>
    </dgm:pt>
    <dgm:pt modelId="{0EFFDE28-1AB8-486D-97E2-78E1547445F9}" type="sibTrans" cxnId="{E1090DE3-E6EA-4F27-8E4D-4A2D187613AC}">
      <dgm:prSet/>
      <dgm:spPr/>
      <dgm:t>
        <a:bodyPr/>
        <a:lstStyle/>
        <a:p>
          <a:endParaRPr lang="en-US"/>
        </a:p>
      </dgm:t>
    </dgm:pt>
    <dgm:pt modelId="{AF1260E5-3200-423B-B120-B96218DC38F3}">
      <dgm:prSet custT="1"/>
      <dgm:spPr>
        <a:solidFill>
          <a:schemeClr val="accent1"/>
        </a:solidFill>
      </dgm:spPr>
      <dgm:t>
        <a:bodyPr/>
        <a:lstStyle/>
        <a:p>
          <a:r>
            <a:rPr lang="en-US" sz="1000" dirty="0"/>
            <a:t>Business Requirements Complete</a:t>
          </a:r>
        </a:p>
      </dgm:t>
    </dgm:pt>
    <dgm:pt modelId="{1718CE73-7AED-49CF-8722-38B6EEF73F7B}" type="sibTrans" cxnId="{D19B978B-B4F0-4A09-A214-209DB9D3B0C2}">
      <dgm:prSet/>
      <dgm:spPr/>
      <dgm:t>
        <a:bodyPr/>
        <a:lstStyle/>
        <a:p>
          <a:endParaRPr lang="en-US"/>
        </a:p>
      </dgm:t>
    </dgm:pt>
    <dgm:pt modelId="{E3807C3E-4C47-40C8-A2EC-88036492881A}" type="parTrans" cxnId="{D19B978B-B4F0-4A09-A214-209DB9D3B0C2}">
      <dgm:prSet/>
      <dgm:spPr/>
      <dgm:t>
        <a:bodyPr/>
        <a:lstStyle/>
        <a:p>
          <a:endParaRPr lang="en-US"/>
        </a:p>
      </dgm:t>
    </dgm:pt>
    <dgm:pt modelId="{3662B26B-E666-4AA0-BE84-D6DCB502A64B}" type="pres">
      <dgm:prSet presAssocID="{7E6A4DA3-45CD-4A5C-BBFA-86D7FEDA30BF}" presName="Name0" presStyleCnt="0">
        <dgm:presLayoutVars>
          <dgm:dir/>
          <dgm:resizeHandles val="exact"/>
        </dgm:presLayoutVars>
      </dgm:prSet>
      <dgm:spPr/>
    </dgm:pt>
    <dgm:pt modelId="{9FFE463B-D1EA-4253-AD4B-F2690A48A1E2}" type="pres">
      <dgm:prSet presAssocID="{A6E4BE97-DD96-42A1-BDA8-A92C99D046E8}" presName="node" presStyleLbl="node1" presStyleIdx="0" presStyleCnt="7">
        <dgm:presLayoutVars>
          <dgm:bulletEnabled val="1"/>
        </dgm:presLayoutVars>
      </dgm:prSet>
      <dgm:spPr/>
    </dgm:pt>
    <dgm:pt modelId="{A9241211-C781-4C59-AAED-B0E77EF3E792}" type="pres">
      <dgm:prSet presAssocID="{AECCB6EC-08D5-4688-89BC-3306796FDF76}" presName="sibTrans" presStyleLbl="sibTrans2D1" presStyleIdx="0" presStyleCnt="6"/>
      <dgm:spPr/>
    </dgm:pt>
    <dgm:pt modelId="{71D6B1A5-583C-4BC4-BFE4-89E32CA340EE}" type="pres">
      <dgm:prSet presAssocID="{AECCB6EC-08D5-4688-89BC-3306796FDF76}" presName="connectorText" presStyleLbl="sibTrans2D1" presStyleIdx="0" presStyleCnt="6"/>
      <dgm:spPr/>
    </dgm:pt>
    <dgm:pt modelId="{5AACFCB8-3F39-4179-8D73-23C1198CC514}" type="pres">
      <dgm:prSet presAssocID="{5DD6712D-172F-44B0-92F5-701487F33793}" presName="node" presStyleLbl="node1" presStyleIdx="1" presStyleCnt="7">
        <dgm:presLayoutVars>
          <dgm:bulletEnabled val="1"/>
        </dgm:presLayoutVars>
      </dgm:prSet>
      <dgm:spPr/>
    </dgm:pt>
    <dgm:pt modelId="{2103BCD2-E30A-42AF-8F77-DD260BA8FFBD}" type="pres">
      <dgm:prSet presAssocID="{8EFC8FDB-381A-49C9-82A5-EF0B7BA86BD7}" presName="sibTrans" presStyleLbl="sibTrans2D1" presStyleIdx="1" presStyleCnt="6"/>
      <dgm:spPr/>
    </dgm:pt>
    <dgm:pt modelId="{04ADAD04-AC77-44C9-849C-8C0523A18023}" type="pres">
      <dgm:prSet presAssocID="{8EFC8FDB-381A-49C9-82A5-EF0B7BA86BD7}" presName="connectorText" presStyleLbl="sibTrans2D1" presStyleIdx="1" presStyleCnt="6"/>
      <dgm:spPr/>
    </dgm:pt>
    <dgm:pt modelId="{31AF2C95-4608-4EF4-8856-C28B8A0B6866}" type="pres">
      <dgm:prSet presAssocID="{9C5B924E-12E4-445D-AA16-25AB3937A017}" presName="node" presStyleLbl="node1" presStyleIdx="2" presStyleCnt="7">
        <dgm:presLayoutVars>
          <dgm:bulletEnabled val="1"/>
        </dgm:presLayoutVars>
      </dgm:prSet>
      <dgm:spPr/>
    </dgm:pt>
    <dgm:pt modelId="{DB59EDE8-78B5-427D-95D0-C6D3255A6EB7}" type="pres">
      <dgm:prSet presAssocID="{9CBE7D95-9CB4-4EC0-9CDF-5EF1B1AA5A3A}" presName="sibTrans" presStyleLbl="sibTrans2D1" presStyleIdx="2" presStyleCnt="6"/>
      <dgm:spPr/>
    </dgm:pt>
    <dgm:pt modelId="{92846C11-C679-492B-8DE5-FBFF8C1DECC2}" type="pres">
      <dgm:prSet presAssocID="{9CBE7D95-9CB4-4EC0-9CDF-5EF1B1AA5A3A}" presName="connectorText" presStyleLbl="sibTrans2D1" presStyleIdx="2" presStyleCnt="6"/>
      <dgm:spPr/>
    </dgm:pt>
    <dgm:pt modelId="{1E87F0E8-D434-422D-BA3F-B331E06A2759}" type="pres">
      <dgm:prSet presAssocID="{AF1260E5-3200-423B-B120-B96218DC38F3}" presName="node" presStyleLbl="node1" presStyleIdx="3" presStyleCnt="7">
        <dgm:presLayoutVars>
          <dgm:bulletEnabled val="1"/>
        </dgm:presLayoutVars>
      </dgm:prSet>
      <dgm:spPr/>
    </dgm:pt>
    <dgm:pt modelId="{964D5917-2DCD-4E1C-A290-A680439B7EBE}" type="pres">
      <dgm:prSet presAssocID="{1718CE73-7AED-49CF-8722-38B6EEF73F7B}" presName="sibTrans" presStyleLbl="sibTrans2D1" presStyleIdx="3" presStyleCnt="6"/>
      <dgm:spPr/>
    </dgm:pt>
    <dgm:pt modelId="{566FC0A6-8BEA-4BBD-A98D-3AC30587939D}" type="pres">
      <dgm:prSet presAssocID="{1718CE73-7AED-49CF-8722-38B6EEF73F7B}" presName="connectorText" presStyleLbl="sibTrans2D1" presStyleIdx="3" presStyleCnt="6"/>
      <dgm:spPr/>
    </dgm:pt>
    <dgm:pt modelId="{A868DCE0-24E5-4FE0-9AEF-B8699669685E}" type="pres">
      <dgm:prSet presAssocID="{641EDD7B-1207-4E22-AC1D-C4372E6BE09E}" presName="node" presStyleLbl="node1" presStyleIdx="4" presStyleCnt="7">
        <dgm:presLayoutVars>
          <dgm:bulletEnabled val="1"/>
        </dgm:presLayoutVars>
      </dgm:prSet>
      <dgm:spPr/>
    </dgm:pt>
    <dgm:pt modelId="{D8FE4055-1821-4B6E-808E-55D8AF8130FF}" type="pres">
      <dgm:prSet presAssocID="{C53EFFD8-B759-45A7-BFDC-2C3B6C19A745}" presName="sibTrans" presStyleLbl="sibTrans2D1" presStyleIdx="4" presStyleCnt="6"/>
      <dgm:spPr/>
    </dgm:pt>
    <dgm:pt modelId="{4518C822-2D7E-426D-ADA3-119E78F63C24}" type="pres">
      <dgm:prSet presAssocID="{C53EFFD8-B759-45A7-BFDC-2C3B6C19A745}" presName="connectorText" presStyleLbl="sibTrans2D1" presStyleIdx="4" presStyleCnt="6"/>
      <dgm:spPr/>
    </dgm:pt>
    <dgm:pt modelId="{462B21F9-7823-4D54-8B01-6EDF04385A93}" type="pres">
      <dgm:prSet presAssocID="{7FAA16C5-D7C5-45FF-98FC-834DDCF914E0}" presName="node" presStyleLbl="node1" presStyleIdx="5" presStyleCnt="7">
        <dgm:presLayoutVars>
          <dgm:bulletEnabled val="1"/>
        </dgm:presLayoutVars>
      </dgm:prSet>
      <dgm:spPr/>
    </dgm:pt>
    <dgm:pt modelId="{2FC3868A-5E8D-404A-BCCB-B2B9C222B7DF}" type="pres">
      <dgm:prSet presAssocID="{0EFFDE28-1AB8-486D-97E2-78E1547445F9}" presName="sibTrans" presStyleLbl="sibTrans2D1" presStyleIdx="5" presStyleCnt="6"/>
      <dgm:spPr/>
    </dgm:pt>
    <dgm:pt modelId="{8D7F51C6-83E6-4F25-9208-660AEB982FA0}" type="pres">
      <dgm:prSet presAssocID="{0EFFDE28-1AB8-486D-97E2-78E1547445F9}" presName="connectorText" presStyleLbl="sibTrans2D1" presStyleIdx="5" presStyleCnt="6"/>
      <dgm:spPr/>
    </dgm:pt>
    <dgm:pt modelId="{4781A34D-78F2-4369-8F28-A78518716B34}" type="pres">
      <dgm:prSet presAssocID="{26A791C7-2E66-415B-B1D2-9CC8281D5C18}" presName="node" presStyleLbl="node1" presStyleIdx="6" presStyleCnt="7">
        <dgm:presLayoutVars>
          <dgm:bulletEnabled val="1"/>
        </dgm:presLayoutVars>
      </dgm:prSet>
      <dgm:spPr/>
    </dgm:pt>
  </dgm:ptLst>
  <dgm:cxnLst>
    <dgm:cxn modelId="{82AF54A5-A6F7-452E-9500-57B9AEB85C91}" type="presOf" srcId="{9CBE7D95-9CB4-4EC0-9CDF-5EF1B1AA5A3A}" destId="{92846C11-C679-492B-8DE5-FBFF8C1DECC2}" srcOrd="1" destOrd="0" presId="urn:microsoft.com/office/officeart/2005/8/layout/process1"/>
    <dgm:cxn modelId="{A045A0D0-1AB9-48D7-838B-C424BDFE087F}" type="presOf" srcId="{7E6A4DA3-45CD-4A5C-BBFA-86D7FEDA30BF}" destId="{3662B26B-E666-4AA0-BE84-D6DCB502A64B}" srcOrd="0" destOrd="0" presId="urn:microsoft.com/office/officeart/2005/8/layout/process1"/>
    <dgm:cxn modelId="{4852101A-AEF0-429C-BE8C-A1AA4C753ADF}" type="presOf" srcId="{0EFFDE28-1AB8-486D-97E2-78E1547445F9}" destId="{2FC3868A-5E8D-404A-BCCB-B2B9C222B7DF}" srcOrd="0" destOrd="0" presId="urn:microsoft.com/office/officeart/2005/8/layout/process1"/>
    <dgm:cxn modelId="{238F548A-2362-4D60-A269-D79560F804CB}" type="presOf" srcId="{8EFC8FDB-381A-49C9-82A5-EF0B7BA86BD7}" destId="{2103BCD2-E30A-42AF-8F77-DD260BA8FFBD}" srcOrd="0" destOrd="0" presId="urn:microsoft.com/office/officeart/2005/8/layout/process1"/>
    <dgm:cxn modelId="{128EB4F5-7E30-4BD0-B9EA-F9FC32BFEB11}" type="presOf" srcId="{A6E4BE97-DD96-42A1-BDA8-A92C99D046E8}" destId="{9FFE463B-D1EA-4253-AD4B-F2690A48A1E2}" srcOrd="0" destOrd="0" presId="urn:microsoft.com/office/officeart/2005/8/layout/process1"/>
    <dgm:cxn modelId="{88DCAD31-E8D6-434D-ACBA-A3044B40E65A}" type="presOf" srcId="{7FAA16C5-D7C5-45FF-98FC-834DDCF914E0}" destId="{462B21F9-7823-4D54-8B01-6EDF04385A93}" srcOrd="0" destOrd="0" presId="urn:microsoft.com/office/officeart/2005/8/layout/process1"/>
    <dgm:cxn modelId="{501EB0C3-9717-4B0F-BAD8-70A176496A00}" srcId="{7E6A4DA3-45CD-4A5C-BBFA-86D7FEDA30BF}" destId="{641EDD7B-1207-4E22-AC1D-C4372E6BE09E}" srcOrd="4" destOrd="0" parTransId="{1710A653-9366-4057-BA70-C786DBBED4B0}" sibTransId="{C53EFFD8-B759-45A7-BFDC-2C3B6C19A745}"/>
    <dgm:cxn modelId="{D6FDD13B-0474-4A4A-83AE-69AF08033C59}" type="presOf" srcId="{AECCB6EC-08D5-4688-89BC-3306796FDF76}" destId="{71D6B1A5-583C-4BC4-BFE4-89E32CA340EE}" srcOrd="1" destOrd="0" presId="urn:microsoft.com/office/officeart/2005/8/layout/process1"/>
    <dgm:cxn modelId="{E4D347C1-7CFD-4694-8F28-3152B706C6A6}" type="presOf" srcId="{8EFC8FDB-381A-49C9-82A5-EF0B7BA86BD7}" destId="{04ADAD04-AC77-44C9-849C-8C0523A18023}" srcOrd="1" destOrd="0" presId="urn:microsoft.com/office/officeart/2005/8/layout/process1"/>
    <dgm:cxn modelId="{49720D2A-1E21-40D6-8B52-0C6084EA9C1E}" srcId="{7E6A4DA3-45CD-4A5C-BBFA-86D7FEDA30BF}" destId="{5DD6712D-172F-44B0-92F5-701487F33793}" srcOrd="1" destOrd="0" parTransId="{9C888406-753F-4D2B-9361-4A1A5663BCCC}" sibTransId="{8EFC8FDB-381A-49C9-82A5-EF0B7BA86BD7}"/>
    <dgm:cxn modelId="{ACED130C-76B5-4F3B-9D4E-56F2AFA46F92}" srcId="{7E6A4DA3-45CD-4A5C-BBFA-86D7FEDA30BF}" destId="{A6E4BE97-DD96-42A1-BDA8-A92C99D046E8}" srcOrd="0" destOrd="0" parTransId="{789BCA50-E48F-4113-B955-F8F2E001A486}" sibTransId="{AECCB6EC-08D5-4688-89BC-3306796FDF76}"/>
    <dgm:cxn modelId="{DF30910C-3A86-41ED-8E35-7AD82FA3390D}" type="presOf" srcId="{1718CE73-7AED-49CF-8722-38B6EEF73F7B}" destId="{566FC0A6-8BEA-4BBD-A98D-3AC30587939D}" srcOrd="1" destOrd="0" presId="urn:microsoft.com/office/officeart/2005/8/layout/process1"/>
    <dgm:cxn modelId="{0E10775E-C92F-4B71-921C-FCB7817F0EC2}" type="presOf" srcId="{641EDD7B-1207-4E22-AC1D-C4372E6BE09E}" destId="{A868DCE0-24E5-4FE0-9AEF-B8699669685E}" srcOrd="0" destOrd="0" presId="urn:microsoft.com/office/officeart/2005/8/layout/process1"/>
    <dgm:cxn modelId="{D23E7F4D-7101-4BD8-AD4E-10EE7F496A75}" type="presOf" srcId="{C53EFFD8-B759-45A7-BFDC-2C3B6C19A745}" destId="{4518C822-2D7E-426D-ADA3-119E78F63C24}" srcOrd="1" destOrd="0" presId="urn:microsoft.com/office/officeart/2005/8/layout/process1"/>
    <dgm:cxn modelId="{B267ADB4-BB83-4CCD-B336-A2ED509417D0}" type="presOf" srcId="{AECCB6EC-08D5-4688-89BC-3306796FDF76}" destId="{A9241211-C781-4C59-AAED-B0E77EF3E792}" srcOrd="0" destOrd="0" presId="urn:microsoft.com/office/officeart/2005/8/layout/process1"/>
    <dgm:cxn modelId="{E1090DE3-E6EA-4F27-8E4D-4A2D187613AC}" srcId="{7E6A4DA3-45CD-4A5C-BBFA-86D7FEDA30BF}" destId="{7FAA16C5-D7C5-45FF-98FC-834DDCF914E0}" srcOrd="5" destOrd="0" parTransId="{4A8B2C95-D60A-4EA9-A8BB-43FF536AC7FD}" sibTransId="{0EFFDE28-1AB8-486D-97E2-78E1547445F9}"/>
    <dgm:cxn modelId="{042F4308-31AB-44B1-9553-7CA629EF9883}" srcId="{7E6A4DA3-45CD-4A5C-BBFA-86D7FEDA30BF}" destId="{9C5B924E-12E4-445D-AA16-25AB3937A017}" srcOrd="2" destOrd="0" parTransId="{E30AAE40-9975-4F38-B9F4-CDF5595A13D7}" sibTransId="{9CBE7D95-9CB4-4EC0-9CDF-5EF1B1AA5A3A}"/>
    <dgm:cxn modelId="{AF9F3ADF-08C9-42B6-9D36-B7714373E504}" type="presOf" srcId="{26A791C7-2E66-415B-B1D2-9CC8281D5C18}" destId="{4781A34D-78F2-4369-8F28-A78518716B34}" srcOrd="0" destOrd="0" presId="urn:microsoft.com/office/officeart/2005/8/layout/process1"/>
    <dgm:cxn modelId="{D19B978B-B4F0-4A09-A214-209DB9D3B0C2}" srcId="{7E6A4DA3-45CD-4A5C-BBFA-86D7FEDA30BF}" destId="{AF1260E5-3200-423B-B120-B96218DC38F3}" srcOrd="3" destOrd="0" parTransId="{E3807C3E-4C47-40C8-A2EC-88036492881A}" sibTransId="{1718CE73-7AED-49CF-8722-38B6EEF73F7B}"/>
    <dgm:cxn modelId="{061E606E-832D-433E-820B-EE4FE02049C0}" type="presOf" srcId="{9C5B924E-12E4-445D-AA16-25AB3937A017}" destId="{31AF2C95-4608-4EF4-8856-C28B8A0B6866}" srcOrd="0" destOrd="0" presId="urn:microsoft.com/office/officeart/2005/8/layout/process1"/>
    <dgm:cxn modelId="{314A226F-2EE8-4946-99A2-3EB9F2A51BDF}" srcId="{7E6A4DA3-45CD-4A5C-BBFA-86D7FEDA30BF}" destId="{26A791C7-2E66-415B-B1D2-9CC8281D5C18}" srcOrd="6" destOrd="0" parTransId="{BDDC7AFF-7B10-4704-9B0D-DF53D6FB5E2E}" sibTransId="{66A4C6B8-DF7C-403D-80BA-5D99C87DE867}"/>
    <dgm:cxn modelId="{FE375EE5-C7C5-4707-A5CF-1396D46D1620}" type="presOf" srcId="{9CBE7D95-9CB4-4EC0-9CDF-5EF1B1AA5A3A}" destId="{DB59EDE8-78B5-427D-95D0-C6D3255A6EB7}" srcOrd="0" destOrd="0" presId="urn:microsoft.com/office/officeart/2005/8/layout/process1"/>
    <dgm:cxn modelId="{7E3742E3-5F59-463D-8AF1-CE6EF9D4D3DC}" type="presOf" srcId="{1718CE73-7AED-49CF-8722-38B6EEF73F7B}" destId="{964D5917-2DCD-4E1C-A290-A680439B7EBE}" srcOrd="0" destOrd="0" presId="urn:microsoft.com/office/officeart/2005/8/layout/process1"/>
    <dgm:cxn modelId="{6C444174-49AB-430D-9C4F-701EE58DB828}" type="presOf" srcId="{C53EFFD8-B759-45A7-BFDC-2C3B6C19A745}" destId="{D8FE4055-1821-4B6E-808E-55D8AF8130FF}" srcOrd="0" destOrd="0" presId="urn:microsoft.com/office/officeart/2005/8/layout/process1"/>
    <dgm:cxn modelId="{A3136CEC-273A-4CC3-AC8C-21C88C6D9B58}" type="presOf" srcId="{AF1260E5-3200-423B-B120-B96218DC38F3}" destId="{1E87F0E8-D434-422D-BA3F-B331E06A2759}" srcOrd="0" destOrd="0" presId="urn:microsoft.com/office/officeart/2005/8/layout/process1"/>
    <dgm:cxn modelId="{7D4E18AE-C01E-4464-B9D6-813A1C356043}" type="presOf" srcId="{5DD6712D-172F-44B0-92F5-701487F33793}" destId="{5AACFCB8-3F39-4179-8D73-23C1198CC514}" srcOrd="0" destOrd="0" presId="urn:microsoft.com/office/officeart/2005/8/layout/process1"/>
    <dgm:cxn modelId="{CC76934B-A2C1-4482-A991-FB82FD04F99A}" type="presOf" srcId="{0EFFDE28-1AB8-486D-97E2-78E1547445F9}" destId="{8D7F51C6-83E6-4F25-9208-660AEB982FA0}" srcOrd="1" destOrd="0" presId="urn:microsoft.com/office/officeart/2005/8/layout/process1"/>
    <dgm:cxn modelId="{D849E4BC-BA51-4A86-B9CA-63FC3EB4EF76}" type="presParOf" srcId="{3662B26B-E666-4AA0-BE84-D6DCB502A64B}" destId="{9FFE463B-D1EA-4253-AD4B-F2690A48A1E2}" srcOrd="0" destOrd="0" presId="urn:microsoft.com/office/officeart/2005/8/layout/process1"/>
    <dgm:cxn modelId="{E13AF3A7-E0F2-45BD-9B4A-029F4483622B}" type="presParOf" srcId="{3662B26B-E666-4AA0-BE84-D6DCB502A64B}" destId="{A9241211-C781-4C59-AAED-B0E77EF3E792}" srcOrd="1" destOrd="0" presId="urn:microsoft.com/office/officeart/2005/8/layout/process1"/>
    <dgm:cxn modelId="{1008849A-D6F0-4DB7-B743-B7A7365AC28A}" type="presParOf" srcId="{A9241211-C781-4C59-AAED-B0E77EF3E792}" destId="{71D6B1A5-583C-4BC4-BFE4-89E32CA340EE}" srcOrd="0" destOrd="0" presId="urn:microsoft.com/office/officeart/2005/8/layout/process1"/>
    <dgm:cxn modelId="{4B31CF72-C9D0-44F6-86C6-617079CF3655}" type="presParOf" srcId="{3662B26B-E666-4AA0-BE84-D6DCB502A64B}" destId="{5AACFCB8-3F39-4179-8D73-23C1198CC514}" srcOrd="2" destOrd="0" presId="urn:microsoft.com/office/officeart/2005/8/layout/process1"/>
    <dgm:cxn modelId="{3B502BD8-7788-4917-AD77-858753B88880}" type="presParOf" srcId="{3662B26B-E666-4AA0-BE84-D6DCB502A64B}" destId="{2103BCD2-E30A-42AF-8F77-DD260BA8FFBD}" srcOrd="3" destOrd="0" presId="urn:microsoft.com/office/officeart/2005/8/layout/process1"/>
    <dgm:cxn modelId="{FB4017A6-FF94-45F2-AE09-43D2C106E257}" type="presParOf" srcId="{2103BCD2-E30A-42AF-8F77-DD260BA8FFBD}" destId="{04ADAD04-AC77-44C9-849C-8C0523A18023}" srcOrd="0" destOrd="0" presId="urn:microsoft.com/office/officeart/2005/8/layout/process1"/>
    <dgm:cxn modelId="{37B598CF-D31C-4935-A5F0-20EB2BC1924F}" type="presParOf" srcId="{3662B26B-E666-4AA0-BE84-D6DCB502A64B}" destId="{31AF2C95-4608-4EF4-8856-C28B8A0B6866}" srcOrd="4" destOrd="0" presId="urn:microsoft.com/office/officeart/2005/8/layout/process1"/>
    <dgm:cxn modelId="{E7B5E0BB-C30C-4533-A954-9C2262088A3B}" type="presParOf" srcId="{3662B26B-E666-4AA0-BE84-D6DCB502A64B}" destId="{DB59EDE8-78B5-427D-95D0-C6D3255A6EB7}" srcOrd="5" destOrd="0" presId="urn:microsoft.com/office/officeart/2005/8/layout/process1"/>
    <dgm:cxn modelId="{73E0A7D7-AB94-48CB-A9E8-0A56BA5E288D}" type="presParOf" srcId="{DB59EDE8-78B5-427D-95D0-C6D3255A6EB7}" destId="{92846C11-C679-492B-8DE5-FBFF8C1DECC2}" srcOrd="0" destOrd="0" presId="urn:microsoft.com/office/officeart/2005/8/layout/process1"/>
    <dgm:cxn modelId="{8BC9423D-42A5-4C7F-82EA-32999CD73D6E}" type="presParOf" srcId="{3662B26B-E666-4AA0-BE84-D6DCB502A64B}" destId="{1E87F0E8-D434-422D-BA3F-B331E06A2759}" srcOrd="6" destOrd="0" presId="urn:microsoft.com/office/officeart/2005/8/layout/process1"/>
    <dgm:cxn modelId="{44F6C5BE-BC7F-40ED-A87F-F24ED67D83A3}" type="presParOf" srcId="{3662B26B-E666-4AA0-BE84-D6DCB502A64B}" destId="{964D5917-2DCD-4E1C-A290-A680439B7EBE}" srcOrd="7" destOrd="0" presId="urn:microsoft.com/office/officeart/2005/8/layout/process1"/>
    <dgm:cxn modelId="{B48BE4D7-28DF-4B7B-975C-7AA4E3773B51}" type="presParOf" srcId="{964D5917-2DCD-4E1C-A290-A680439B7EBE}" destId="{566FC0A6-8BEA-4BBD-A98D-3AC30587939D}" srcOrd="0" destOrd="0" presId="urn:microsoft.com/office/officeart/2005/8/layout/process1"/>
    <dgm:cxn modelId="{F75AC660-2A43-44D8-B2C0-0C51E9BBBEA1}" type="presParOf" srcId="{3662B26B-E666-4AA0-BE84-D6DCB502A64B}" destId="{A868DCE0-24E5-4FE0-9AEF-B8699669685E}" srcOrd="8" destOrd="0" presId="urn:microsoft.com/office/officeart/2005/8/layout/process1"/>
    <dgm:cxn modelId="{EDBAEDC4-24B9-4669-83AD-8669DC5E0E40}" type="presParOf" srcId="{3662B26B-E666-4AA0-BE84-D6DCB502A64B}" destId="{D8FE4055-1821-4B6E-808E-55D8AF8130FF}" srcOrd="9" destOrd="0" presId="urn:microsoft.com/office/officeart/2005/8/layout/process1"/>
    <dgm:cxn modelId="{532129EA-2ACD-41A3-8DA5-02F4225A3B2B}" type="presParOf" srcId="{D8FE4055-1821-4B6E-808E-55D8AF8130FF}" destId="{4518C822-2D7E-426D-ADA3-119E78F63C24}" srcOrd="0" destOrd="0" presId="urn:microsoft.com/office/officeart/2005/8/layout/process1"/>
    <dgm:cxn modelId="{CCAF3BEF-99E0-4222-8DBC-C30C2426C9A0}" type="presParOf" srcId="{3662B26B-E666-4AA0-BE84-D6DCB502A64B}" destId="{462B21F9-7823-4D54-8B01-6EDF04385A93}" srcOrd="10" destOrd="0" presId="urn:microsoft.com/office/officeart/2005/8/layout/process1"/>
    <dgm:cxn modelId="{CD390039-A33B-4DB2-A597-AB6C63F35CD0}" type="presParOf" srcId="{3662B26B-E666-4AA0-BE84-D6DCB502A64B}" destId="{2FC3868A-5E8D-404A-BCCB-B2B9C222B7DF}" srcOrd="11" destOrd="0" presId="urn:microsoft.com/office/officeart/2005/8/layout/process1"/>
    <dgm:cxn modelId="{3746DEA8-A314-429E-961A-1B27F599A994}" type="presParOf" srcId="{2FC3868A-5E8D-404A-BCCB-B2B9C222B7DF}" destId="{8D7F51C6-83E6-4F25-9208-660AEB982FA0}" srcOrd="0" destOrd="0" presId="urn:microsoft.com/office/officeart/2005/8/layout/process1"/>
    <dgm:cxn modelId="{9F5981EF-748B-4AB1-A78E-4323DFE623E9}" type="presParOf" srcId="{3662B26B-E666-4AA0-BE84-D6DCB502A64B}" destId="{4781A34D-78F2-4369-8F28-A78518716B34}" srcOrd="1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FE463B-D1EA-4253-AD4B-F2690A48A1E2}">
      <dsp:nvSpPr>
        <dsp:cNvPr id="0" name=""/>
        <dsp:cNvSpPr/>
      </dsp:nvSpPr>
      <dsp:spPr>
        <a:xfrm>
          <a:off x="2331" y="341194"/>
          <a:ext cx="883099" cy="529859"/>
        </a:xfrm>
        <a:prstGeom prst="roundRect">
          <a:avLst>
            <a:gd name="adj" fmla="val 10000"/>
          </a:avLst>
        </a:prstGeom>
        <a:solidFill>
          <a:schemeClr val="accent1"/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Query HIE - FHIR Research Start</a:t>
          </a:r>
        </a:p>
      </dsp:txBody>
      <dsp:txXfrm>
        <a:off x="17850" y="356713"/>
        <a:ext cx="852061" cy="498821"/>
      </dsp:txXfrm>
    </dsp:sp>
    <dsp:sp modelId="{A9241211-C781-4C59-AAED-B0E77EF3E792}">
      <dsp:nvSpPr>
        <dsp:cNvPr id="0" name=""/>
        <dsp:cNvSpPr/>
      </dsp:nvSpPr>
      <dsp:spPr>
        <a:xfrm>
          <a:off x="973741" y="496619"/>
          <a:ext cx="187217" cy="219008"/>
        </a:xfrm>
        <a:prstGeom prst="rightArrow">
          <a:avLst>
            <a:gd name="adj1" fmla="val 60000"/>
            <a:gd name="adj2" fmla="val 50000"/>
          </a:avLst>
        </a:prstGeom>
        <a:solidFill>
          <a:srgbClr val="00B05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/>
        </a:p>
      </dsp:txBody>
      <dsp:txXfrm>
        <a:off x="973741" y="540421"/>
        <a:ext cx="131052" cy="131404"/>
      </dsp:txXfrm>
    </dsp:sp>
    <dsp:sp modelId="{5AACFCB8-3F39-4179-8D73-23C1198CC514}">
      <dsp:nvSpPr>
        <dsp:cNvPr id="0" name=""/>
        <dsp:cNvSpPr/>
      </dsp:nvSpPr>
      <dsp:spPr>
        <a:xfrm>
          <a:off x="1238671" y="341194"/>
          <a:ext cx="883099" cy="529859"/>
        </a:xfrm>
        <a:prstGeom prst="roundRect">
          <a:avLst>
            <a:gd name="adj" fmla="val 10000"/>
          </a:avLst>
        </a:prstGeom>
        <a:solidFill>
          <a:schemeClr val="accent1"/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Stakeholder Interviews Start</a:t>
          </a:r>
          <a:endParaRPr lang="en-US" sz="1000" i="1" kern="1200" dirty="0"/>
        </a:p>
      </dsp:txBody>
      <dsp:txXfrm>
        <a:off x="1254190" y="356713"/>
        <a:ext cx="852061" cy="498821"/>
      </dsp:txXfrm>
    </dsp:sp>
    <dsp:sp modelId="{2103BCD2-E30A-42AF-8F77-DD260BA8FFBD}">
      <dsp:nvSpPr>
        <dsp:cNvPr id="0" name=""/>
        <dsp:cNvSpPr/>
      </dsp:nvSpPr>
      <dsp:spPr>
        <a:xfrm>
          <a:off x="2210080" y="496619"/>
          <a:ext cx="187217" cy="219008"/>
        </a:xfrm>
        <a:prstGeom prst="rightArrow">
          <a:avLst>
            <a:gd name="adj1" fmla="val 60000"/>
            <a:gd name="adj2" fmla="val 50000"/>
          </a:avLst>
        </a:prstGeom>
        <a:solidFill>
          <a:srgbClr val="00B05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/>
        </a:p>
      </dsp:txBody>
      <dsp:txXfrm>
        <a:off x="2210080" y="540421"/>
        <a:ext cx="131052" cy="131404"/>
      </dsp:txXfrm>
    </dsp:sp>
    <dsp:sp modelId="{31AF2C95-4608-4EF4-8856-C28B8A0B6866}">
      <dsp:nvSpPr>
        <dsp:cNvPr id="0" name=""/>
        <dsp:cNvSpPr/>
      </dsp:nvSpPr>
      <dsp:spPr>
        <a:xfrm>
          <a:off x="2475010" y="341194"/>
          <a:ext cx="883099" cy="529859"/>
        </a:xfrm>
        <a:prstGeom prst="roundRect">
          <a:avLst>
            <a:gd name="adj" fmla="val 10000"/>
          </a:avLst>
        </a:prstGeom>
        <a:solidFill>
          <a:schemeClr val="accent1"/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Vendor Engagement Start</a:t>
          </a:r>
          <a:endParaRPr lang="en-US" sz="1000" i="1" kern="1200" dirty="0"/>
        </a:p>
      </dsp:txBody>
      <dsp:txXfrm>
        <a:off x="2490529" y="356713"/>
        <a:ext cx="852061" cy="498821"/>
      </dsp:txXfrm>
    </dsp:sp>
    <dsp:sp modelId="{DB59EDE8-78B5-427D-95D0-C6D3255A6EB7}">
      <dsp:nvSpPr>
        <dsp:cNvPr id="0" name=""/>
        <dsp:cNvSpPr/>
      </dsp:nvSpPr>
      <dsp:spPr>
        <a:xfrm>
          <a:off x="3446420" y="496619"/>
          <a:ext cx="187217" cy="219008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/>
        </a:p>
      </dsp:txBody>
      <dsp:txXfrm>
        <a:off x="3446420" y="540421"/>
        <a:ext cx="131052" cy="131404"/>
      </dsp:txXfrm>
    </dsp:sp>
    <dsp:sp modelId="{1E87F0E8-D434-422D-BA3F-B331E06A2759}">
      <dsp:nvSpPr>
        <dsp:cNvPr id="0" name=""/>
        <dsp:cNvSpPr/>
      </dsp:nvSpPr>
      <dsp:spPr>
        <a:xfrm>
          <a:off x="3711350" y="341194"/>
          <a:ext cx="883099" cy="529859"/>
        </a:xfrm>
        <a:prstGeom prst="roundRect">
          <a:avLst>
            <a:gd name="adj" fmla="val 10000"/>
          </a:avLst>
        </a:prstGeom>
        <a:solidFill>
          <a:schemeClr val="accent1"/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Business Requirements Complete</a:t>
          </a:r>
        </a:p>
      </dsp:txBody>
      <dsp:txXfrm>
        <a:off x="3726869" y="356713"/>
        <a:ext cx="852061" cy="498821"/>
      </dsp:txXfrm>
    </dsp:sp>
    <dsp:sp modelId="{964D5917-2DCD-4E1C-A290-A680439B7EBE}">
      <dsp:nvSpPr>
        <dsp:cNvPr id="0" name=""/>
        <dsp:cNvSpPr/>
      </dsp:nvSpPr>
      <dsp:spPr>
        <a:xfrm>
          <a:off x="4682759" y="496619"/>
          <a:ext cx="187217" cy="219008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/>
        </a:p>
      </dsp:txBody>
      <dsp:txXfrm>
        <a:off x="4682759" y="540421"/>
        <a:ext cx="131052" cy="131404"/>
      </dsp:txXfrm>
    </dsp:sp>
    <dsp:sp modelId="{A868DCE0-24E5-4FE0-9AEF-B8699669685E}">
      <dsp:nvSpPr>
        <dsp:cNvPr id="0" name=""/>
        <dsp:cNvSpPr/>
      </dsp:nvSpPr>
      <dsp:spPr>
        <a:xfrm>
          <a:off x="4947689" y="341194"/>
          <a:ext cx="883099" cy="529859"/>
        </a:xfrm>
        <a:prstGeom prst="roundRect">
          <a:avLst>
            <a:gd name="adj" fmla="val 10000"/>
          </a:avLst>
        </a:prstGeom>
        <a:solidFill>
          <a:schemeClr val="accent1"/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Research &amp; Analysis Complete</a:t>
          </a:r>
        </a:p>
      </dsp:txBody>
      <dsp:txXfrm>
        <a:off x="4963208" y="356713"/>
        <a:ext cx="852061" cy="498821"/>
      </dsp:txXfrm>
    </dsp:sp>
    <dsp:sp modelId="{D8FE4055-1821-4B6E-808E-55D8AF8130FF}">
      <dsp:nvSpPr>
        <dsp:cNvPr id="0" name=""/>
        <dsp:cNvSpPr/>
      </dsp:nvSpPr>
      <dsp:spPr>
        <a:xfrm>
          <a:off x="5919099" y="496619"/>
          <a:ext cx="187217" cy="219008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/>
        </a:p>
      </dsp:txBody>
      <dsp:txXfrm>
        <a:off x="5919099" y="540421"/>
        <a:ext cx="131052" cy="131404"/>
      </dsp:txXfrm>
    </dsp:sp>
    <dsp:sp modelId="{462B21F9-7823-4D54-8B01-6EDF04385A93}">
      <dsp:nvSpPr>
        <dsp:cNvPr id="0" name=""/>
        <dsp:cNvSpPr/>
      </dsp:nvSpPr>
      <dsp:spPr>
        <a:xfrm>
          <a:off x="6184029" y="341194"/>
          <a:ext cx="883099" cy="529859"/>
        </a:xfrm>
        <a:prstGeom prst="roundRect">
          <a:avLst>
            <a:gd name="adj" fmla="val 10000"/>
          </a:avLst>
        </a:prstGeom>
        <a:solidFill>
          <a:schemeClr val="accent1"/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Content-Training Development </a:t>
          </a:r>
        </a:p>
      </dsp:txBody>
      <dsp:txXfrm>
        <a:off x="6199548" y="356713"/>
        <a:ext cx="852061" cy="498821"/>
      </dsp:txXfrm>
    </dsp:sp>
    <dsp:sp modelId="{2FC3868A-5E8D-404A-BCCB-B2B9C222B7DF}">
      <dsp:nvSpPr>
        <dsp:cNvPr id="0" name=""/>
        <dsp:cNvSpPr/>
      </dsp:nvSpPr>
      <dsp:spPr>
        <a:xfrm>
          <a:off x="7155438" y="496619"/>
          <a:ext cx="187217" cy="219008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/>
        </a:p>
      </dsp:txBody>
      <dsp:txXfrm>
        <a:off x="7155438" y="540421"/>
        <a:ext cx="131052" cy="131404"/>
      </dsp:txXfrm>
    </dsp:sp>
    <dsp:sp modelId="{4781A34D-78F2-4369-8F28-A78518716B34}">
      <dsp:nvSpPr>
        <dsp:cNvPr id="0" name=""/>
        <dsp:cNvSpPr/>
      </dsp:nvSpPr>
      <dsp:spPr>
        <a:xfrm>
          <a:off x="7420368" y="341194"/>
          <a:ext cx="883099" cy="529859"/>
        </a:xfrm>
        <a:prstGeom prst="roundRect">
          <a:avLst>
            <a:gd name="adj" fmla="val 10000"/>
          </a:avLst>
        </a:prstGeom>
        <a:solidFill>
          <a:schemeClr val="accent1"/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Internal Training Sessions</a:t>
          </a:r>
        </a:p>
      </dsp:txBody>
      <dsp:txXfrm>
        <a:off x="7435887" y="356713"/>
        <a:ext cx="852061" cy="4988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836C7F6-6EFA-4EFA-AE3B-49DB31E7FA78}" type="datetimeFigureOut">
              <a:rPr lang="en-US" smtClean="0"/>
              <a:t>2/7/2020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BDBBA73B-8FFE-4B8C-ABDD-5F5FE68DA5F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38812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14B4CF-26F1-4216-A3BA-935853D4835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707156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14B4CF-26F1-4216-A3BA-935853D48355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92961031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14B4CF-26F1-4216-A3BA-935853D48355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2216155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144118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21694318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648867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D14B4CF-26F1-4216-A3BA-935853D48355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40287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14B4CF-26F1-4216-A3BA-935853D4835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72796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14B4CF-26F1-4216-A3BA-935853D4835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357908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3D733E-9ACC-9641-A10E-C75D8B9EFDF9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79076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u="none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Note: Karishma to update</a:t>
            </a:r>
            <a:r>
              <a:rPr lang="en-US" sz="1200" u="non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endParaRPr lang="en-US" sz="1200" u="none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DRAFT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996B6B9-FD42-4EE3-89C5-A1E7FC33138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95853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14B4CF-26F1-4216-A3BA-935853D4835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900522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14B4CF-26F1-4216-A3BA-935853D48355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4634447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14B4CF-26F1-4216-A3BA-935853D48355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8867558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D14B4CF-26F1-4216-A3BA-935853D48355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07934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MasterBackg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75750" cy="688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8"/>
          <p:cNvSpPr>
            <a:spLocks noChangeArrowheads="1"/>
          </p:cNvSpPr>
          <p:nvPr/>
        </p:nvSpPr>
        <p:spPr bwMode="white">
          <a:xfrm>
            <a:off x="152402" y="1143000"/>
            <a:ext cx="4959350" cy="990600"/>
          </a:xfrm>
          <a:prstGeom prst="rect">
            <a:avLst/>
          </a:prstGeom>
          <a:noFill/>
          <a:ln>
            <a:noFill/>
          </a:ln>
        </p:spPr>
        <p:txBody>
          <a:bodyPr lIns="91398" tIns="45698" rIns="91398" bIns="45698" anchor="b"/>
          <a:lstStyle/>
          <a:p>
            <a:pPr eaLnBrk="0" hangingPunct="0">
              <a:spcBef>
                <a:spcPct val="20000"/>
              </a:spcBef>
              <a:tabLst>
                <a:tab pos="914109" algn="l"/>
              </a:tabLst>
              <a:defRPr/>
            </a:pPr>
            <a:r>
              <a:rPr lang="en-US" altLang="en-US" b="1" dirty="0">
                <a:solidFill>
                  <a:srgbClr val="F8F8F8"/>
                </a:solidFill>
                <a:cs typeface="Arial" charset="0"/>
              </a:rPr>
              <a:t>Commonwealth of Massachusetts</a:t>
            </a:r>
            <a:br>
              <a:rPr lang="en-US" altLang="en-US" b="1" dirty="0">
                <a:solidFill>
                  <a:srgbClr val="F8F8F8"/>
                </a:solidFill>
                <a:cs typeface="Arial" charset="0"/>
              </a:rPr>
            </a:br>
            <a:r>
              <a:rPr lang="en-US" altLang="en-US" sz="1300" b="1" dirty="0">
                <a:solidFill>
                  <a:srgbClr val="F8F8F8"/>
                </a:solidFill>
                <a:cs typeface="Arial" charset="0"/>
              </a:rPr>
              <a:t>Executive Office of Health and Human Services</a:t>
            </a:r>
            <a:br>
              <a:rPr lang="en-US" altLang="en-US" sz="1300" b="1" dirty="0">
                <a:solidFill>
                  <a:srgbClr val="F8F8F8"/>
                </a:solidFill>
                <a:cs typeface="Arial" charset="0"/>
              </a:rPr>
            </a:br>
            <a:br>
              <a:rPr lang="en-US" altLang="en-US" sz="1300" b="1" dirty="0">
                <a:solidFill>
                  <a:srgbClr val="F8F8F8"/>
                </a:solidFill>
                <a:cs typeface="Arial" charset="0"/>
              </a:rPr>
            </a:br>
            <a:endParaRPr lang="en-US" b="1" dirty="0">
              <a:solidFill>
                <a:srgbClr val="F8F8F8"/>
              </a:solidFill>
              <a:cs typeface="Arial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48400" y="1212851"/>
            <a:ext cx="2287588" cy="1149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76803" y="2130430"/>
            <a:ext cx="3886200" cy="147002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76600" y="4114800"/>
            <a:ext cx="4495800" cy="152400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1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1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2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2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3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3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4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0D19A6B9-87F3-4303-8392-3CAE39A8FA84}" type="datetime1">
              <a:rPr lang="en-US" smtClean="0"/>
              <a:t>2/7/2020</a:t>
            </a:fld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3984625" y="6467475"/>
            <a:ext cx="685800" cy="287338"/>
          </a:xfrm>
          <a:prstGeom prst="rect">
            <a:avLst/>
          </a:prstGeo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48D10188-EC4D-40C7-880F-CA7F1DBEE75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9986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105A56B1-1A4E-4248-9595-EF282DA6DF99}" type="datetime1">
              <a:rPr lang="en-US" smtClean="0"/>
              <a:t>2/7/2020</a:t>
            </a:fld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3984625" y="6467475"/>
            <a:ext cx="685800" cy="287338"/>
          </a:xfrm>
          <a:prstGeom prst="rect">
            <a:avLst/>
          </a:prstGeo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EA07DBBD-8481-427A-9F1D-E5DAA7585D6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26697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 userDrawn="1"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FD980C-5E0B-4604-8653-8406F25BD4C3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036965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 userDrawn="1"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FD980C-5E0B-4604-8653-8406F25BD4C3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5259988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MasterBackg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75750" cy="688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8"/>
          <p:cNvSpPr>
            <a:spLocks noChangeArrowheads="1"/>
          </p:cNvSpPr>
          <p:nvPr/>
        </p:nvSpPr>
        <p:spPr bwMode="white">
          <a:xfrm>
            <a:off x="152402" y="1143000"/>
            <a:ext cx="4959350" cy="990600"/>
          </a:xfrm>
          <a:prstGeom prst="rect">
            <a:avLst/>
          </a:prstGeom>
          <a:noFill/>
          <a:ln>
            <a:noFill/>
          </a:ln>
        </p:spPr>
        <p:txBody>
          <a:bodyPr lIns="91398" tIns="45698" rIns="91398" bIns="45698" anchor="b"/>
          <a:lstStyle/>
          <a:p>
            <a:pPr eaLnBrk="0" fontAlgn="auto" hangingPunct="0">
              <a:spcBef>
                <a:spcPct val="20000"/>
              </a:spcBef>
              <a:spcAft>
                <a:spcPts val="0"/>
              </a:spcAft>
              <a:tabLst>
                <a:tab pos="914109" algn="l"/>
              </a:tabLst>
              <a:defRPr/>
            </a:pPr>
            <a:r>
              <a:rPr lang="en-US" altLang="en-US" sz="1800" b="1" dirty="0">
                <a:solidFill>
                  <a:srgbClr val="F8F8F8"/>
                </a:solidFill>
                <a:latin typeface="Calibri"/>
              </a:rPr>
              <a:t>Commonwealth of Massachusetts</a:t>
            </a:r>
            <a:br>
              <a:rPr lang="en-US" altLang="en-US" sz="1800" b="1" dirty="0">
                <a:solidFill>
                  <a:srgbClr val="F8F8F8"/>
                </a:solidFill>
                <a:latin typeface="Calibri"/>
              </a:rPr>
            </a:br>
            <a:r>
              <a:rPr lang="en-US" altLang="en-US" sz="1300" b="1" dirty="0">
                <a:solidFill>
                  <a:srgbClr val="F8F8F8"/>
                </a:solidFill>
                <a:latin typeface="Calibri"/>
              </a:rPr>
              <a:t>Executive Office of Health and Human Services</a:t>
            </a:r>
            <a:br>
              <a:rPr lang="en-US" altLang="en-US" sz="1300" b="1" dirty="0">
                <a:solidFill>
                  <a:srgbClr val="F8F8F8"/>
                </a:solidFill>
                <a:latin typeface="Calibri"/>
              </a:rPr>
            </a:br>
            <a:br>
              <a:rPr lang="en-US" altLang="en-US" sz="1300" b="1" dirty="0">
                <a:solidFill>
                  <a:srgbClr val="F8F8F8"/>
                </a:solidFill>
                <a:latin typeface="Calibri"/>
              </a:rPr>
            </a:br>
            <a:endParaRPr lang="en-US" sz="1800" b="1" dirty="0">
              <a:solidFill>
                <a:srgbClr val="F8F8F8"/>
              </a:solidFill>
              <a:latin typeface="Calibri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48400" y="1212851"/>
            <a:ext cx="2287588" cy="1149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76803" y="2130430"/>
            <a:ext cx="3886200" cy="147002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76600" y="4114800"/>
            <a:ext cx="4495800" cy="152400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1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1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2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2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3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3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4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B9743819-1CF2-4AEF-9CD5-1E92837B4B9F}" type="datetime1">
              <a:rPr lang="en-US" smtClean="0"/>
              <a:t>2/7/2020</a:t>
            </a:fld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3984625" y="6467475"/>
            <a:ext cx="685800" cy="287338"/>
          </a:xfrm>
          <a:prstGeom prst="rect">
            <a:avLst/>
          </a:prstGeo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48D10188-EC4D-40C7-880F-CA7F1DBEE75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80120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F7E782A4-A767-4938-9430-61A45F1716CB}" type="datetime1">
              <a:rPr lang="en-US" smtClean="0"/>
              <a:t>2/7/2020</a:t>
            </a:fld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3984625" y="6467475"/>
            <a:ext cx="685800" cy="287338"/>
          </a:xfrm>
          <a:prstGeom prst="rect">
            <a:avLst/>
          </a:prstGeo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949C2E20-F250-44B9-B926-B8B94A013B3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18585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05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1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1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21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27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32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38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43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5F40E2C0-DC42-46EE-AAA7-DD72C5286B87}" type="datetime1">
              <a:rPr lang="en-US" smtClean="0"/>
              <a:t>2/7/2020</a:t>
            </a:fld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3984625" y="6467475"/>
            <a:ext cx="685800" cy="287338"/>
          </a:xfrm>
          <a:prstGeom prst="rect">
            <a:avLst/>
          </a:prstGeo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DD6DC581-3793-4594-88E2-9EC724FA3BF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91734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3A99BBED-F4EC-4C78-8347-9A6B90CEF990}" type="datetime1">
              <a:rPr lang="en-US" smtClean="0"/>
              <a:t>2/7/2020</a:t>
            </a:fld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1"/>
          </p:nvPr>
        </p:nvSpPr>
        <p:spPr>
          <a:xfrm>
            <a:off x="3984625" y="6467475"/>
            <a:ext cx="685800" cy="287338"/>
          </a:xfrm>
          <a:prstGeom prst="rect">
            <a:avLst/>
          </a:prstGeo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60981515-523B-49B2-BD7B-190445D2B01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68986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3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56" indent="0">
              <a:buNone/>
              <a:defRPr sz="2000" b="1"/>
            </a:lvl2pPr>
            <a:lvl3pPr marL="914109" indent="0">
              <a:buNone/>
              <a:defRPr sz="1800" b="1"/>
            </a:lvl3pPr>
            <a:lvl4pPr marL="1371165" indent="0">
              <a:buNone/>
              <a:defRPr sz="1600" b="1"/>
            </a:lvl4pPr>
            <a:lvl5pPr marL="1828218" indent="0">
              <a:buNone/>
              <a:defRPr sz="1600" b="1"/>
            </a:lvl5pPr>
            <a:lvl6pPr marL="2285274" indent="0">
              <a:buNone/>
              <a:defRPr sz="1600" b="1"/>
            </a:lvl6pPr>
            <a:lvl7pPr marL="2742328" indent="0">
              <a:buNone/>
              <a:defRPr sz="1600" b="1"/>
            </a:lvl7pPr>
            <a:lvl8pPr marL="3199383" indent="0">
              <a:buNone/>
              <a:defRPr sz="1600" b="1"/>
            </a:lvl8pPr>
            <a:lvl9pPr marL="365643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3" y="2174875"/>
            <a:ext cx="4040188" cy="395128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56" indent="0">
              <a:buNone/>
              <a:defRPr sz="2000" b="1"/>
            </a:lvl2pPr>
            <a:lvl3pPr marL="914109" indent="0">
              <a:buNone/>
              <a:defRPr sz="1800" b="1"/>
            </a:lvl3pPr>
            <a:lvl4pPr marL="1371165" indent="0">
              <a:buNone/>
              <a:defRPr sz="1600" b="1"/>
            </a:lvl4pPr>
            <a:lvl5pPr marL="1828218" indent="0">
              <a:buNone/>
              <a:defRPr sz="1600" b="1"/>
            </a:lvl5pPr>
            <a:lvl6pPr marL="2285274" indent="0">
              <a:buNone/>
              <a:defRPr sz="1600" b="1"/>
            </a:lvl6pPr>
            <a:lvl7pPr marL="2742328" indent="0">
              <a:buNone/>
              <a:defRPr sz="1600" b="1"/>
            </a:lvl7pPr>
            <a:lvl8pPr marL="3199383" indent="0">
              <a:buNone/>
              <a:defRPr sz="1600" b="1"/>
            </a:lvl8pPr>
            <a:lvl9pPr marL="365643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2174875"/>
            <a:ext cx="4041775" cy="395128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42B353C4-24D6-407B-9B22-83F90B5FF7F0}" type="datetime1">
              <a:rPr lang="en-US" smtClean="0"/>
              <a:t>2/7/2020</a:t>
            </a:fld>
            <a:endParaRPr lang="en-US" dirty="0"/>
          </a:p>
        </p:txBody>
      </p:sp>
      <p:sp>
        <p:nvSpPr>
          <p:cNvPr id="8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3984625" y="6467475"/>
            <a:ext cx="685800" cy="287338"/>
          </a:xfrm>
          <a:prstGeom prst="rect">
            <a:avLst/>
          </a:prstGeo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1B613480-09FA-4CB4-8D13-FD441A56378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97141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1" y="0"/>
            <a:ext cx="6096002" cy="7921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5D4E3A7E-385F-4691-B7BC-46F253BFAAEC}" type="datetime1">
              <a:rPr lang="en-US" smtClean="0"/>
              <a:t>2/7/2020</a:t>
            </a:fld>
            <a:endParaRPr lang="en-US" dirty="0"/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3984625" y="6467475"/>
            <a:ext cx="685800" cy="287338"/>
          </a:xfrm>
          <a:prstGeom prst="rect">
            <a:avLst/>
          </a:prstGeo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C368D18A-47D3-417B-8049-0A96DF46771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355051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- Confident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1" y="0"/>
            <a:ext cx="6096002" cy="7921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3A2E2EC4-FC89-4241-8FFC-4D537D08BDC5}" type="datetime1">
              <a:rPr lang="en-US" smtClean="0"/>
              <a:t>2/7/2020</a:t>
            </a:fld>
            <a:endParaRPr lang="en-US" dirty="0"/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3984625" y="6467475"/>
            <a:ext cx="685800" cy="287338"/>
          </a:xfrm>
          <a:prstGeom prst="rect">
            <a:avLst/>
          </a:prstGeo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C368D18A-47D3-417B-8049-0A96DF46771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152400" y="6456362"/>
            <a:ext cx="3581400" cy="28733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Confidential</a:t>
            </a:r>
            <a:r>
              <a:rPr lang="en-US" sz="1400" baseline="0" dirty="0"/>
              <a:t> Draft – Policy in Development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352200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D3F5025C-29AA-4112-8C77-8E68E2DB3F10}" type="datetime1">
              <a:rPr lang="en-US" smtClean="0"/>
              <a:t>2/7/2020</a:t>
            </a:fld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3984625" y="6467475"/>
            <a:ext cx="685800" cy="287338"/>
          </a:xfrm>
          <a:prstGeom prst="rect">
            <a:avLst/>
          </a:prstGeo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949C2E20-F250-44B9-B926-B8B94A013B3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985870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82BB14C5-422B-4E23-94D1-DCA5CCE0FD11}" type="datetime1">
              <a:rPr lang="en-US" smtClean="0"/>
              <a:t>2/7/2020</a:t>
            </a:fld>
            <a:endParaRPr lang="en-US" dirty="0"/>
          </a:p>
        </p:txBody>
      </p:sp>
      <p:sp>
        <p:nvSpPr>
          <p:cNvPr id="3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3984625" y="6467475"/>
            <a:ext cx="685800" cy="287338"/>
          </a:xfrm>
          <a:prstGeom prst="rect">
            <a:avLst/>
          </a:prstGeo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8BE3783E-0E1E-439A-9132-752116EA565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32371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88900"/>
            <a:ext cx="10668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762000"/>
            <a:ext cx="3008313" cy="67310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38205"/>
            <a:ext cx="5111750" cy="52879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056" indent="0">
              <a:buNone/>
              <a:defRPr sz="1200"/>
            </a:lvl2pPr>
            <a:lvl3pPr marL="914109" indent="0">
              <a:buNone/>
              <a:defRPr sz="1000"/>
            </a:lvl3pPr>
            <a:lvl4pPr marL="1371165" indent="0">
              <a:buNone/>
              <a:defRPr sz="900"/>
            </a:lvl4pPr>
            <a:lvl5pPr marL="1828218" indent="0">
              <a:buNone/>
              <a:defRPr sz="900"/>
            </a:lvl5pPr>
            <a:lvl6pPr marL="2285274" indent="0">
              <a:buNone/>
              <a:defRPr sz="900"/>
            </a:lvl6pPr>
            <a:lvl7pPr marL="2742328" indent="0">
              <a:buNone/>
              <a:defRPr sz="900"/>
            </a:lvl7pPr>
            <a:lvl8pPr marL="3199383" indent="0">
              <a:buNone/>
              <a:defRPr sz="900"/>
            </a:lvl8pPr>
            <a:lvl9pPr marL="365643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A1D4225D-E8BE-4E84-A349-A3E340650620}" type="datetime1">
              <a:rPr lang="en-US" smtClean="0"/>
              <a:t>2/7/2020</a:t>
            </a:fld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903791" y="4648200"/>
            <a:ext cx="2895600" cy="365125"/>
          </a:xfrm>
          <a:prstGeom prst="rect">
            <a:avLst/>
          </a:prstGeom>
        </p:spPr>
        <p:txBody>
          <a:bodyPr lIns="91411" tIns="45706" rIns="91411" bIns="45706"/>
          <a:lstStyle>
            <a:lvl1pPr fontAlgn="auto">
              <a:spcBef>
                <a:spcPts val="0"/>
              </a:spcBef>
              <a:spcAft>
                <a:spcPts val="0"/>
              </a:spcAft>
              <a:defRPr sz="1800">
                <a:solidFill>
                  <a:prstClr val="black"/>
                </a:solidFill>
                <a:latin typeface="Calibri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4625" y="6467475"/>
            <a:ext cx="685800" cy="287338"/>
          </a:xfrm>
          <a:prstGeom prst="rect">
            <a:avLst/>
          </a:prstGeo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D1FE5BC6-C984-421E-B520-0E371426E6D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929773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88900"/>
            <a:ext cx="10668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D783B558-52F6-43E5-B269-BC2B38243490}" type="datetime1">
              <a:rPr lang="en-US" smtClean="0"/>
              <a:t>2/7/2020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3984625" y="6467475"/>
            <a:ext cx="685800" cy="287338"/>
          </a:xfrm>
          <a:prstGeom prst="rect">
            <a:avLst/>
          </a:prstGeo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66FB3A6D-5804-48C5-B521-635173EAE24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961440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73BB4432-4E8E-4450-8708-5BD86DEA8DEF}" type="datetime1">
              <a:rPr lang="en-US" smtClean="0"/>
              <a:t>2/7/2020</a:t>
            </a:fld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3984625" y="6467475"/>
            <a:ext cx="685800" cy="287338"/>
          </a:xfrm>
          <a:prstGeom prst="rect">
            <a:avLst/>
          </a:prstGeo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EA07DBBD-8481-427A-9F1D-E5DAA7585D6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919377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 userDrawn="1"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FD980C-5E0B-4604-8653-8406F25BD4C3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6089719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 userDrawn="1"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FD980C-5E0B-4604-8653-8406F25BD4C3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61856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05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1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1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21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27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32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38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43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03AF95DC-989C-4699-8D61-A1364339FDE5}" type="datetime1">
              <a:rPr lang="en-US" smtClean="0"/>
              <a:t>2/7/2020</a:t>
            </a:fld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3984625" y="6467475"/>
            <a:ext cx="685800" cy="287338"/>
          </a:xfrm>
          <a:prstGeom prst="rect">
            <a:avLst/>
          </a:prstGeo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DD6DC581-3793-4594-88E2-9EC724FA3BF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4311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F09A46D9-0490-4309-8665-4CE4C3FEE2D9}" type="datetime1">
              <a:rPr lang="en-US" smtClean="0"/>
              <a:t>2/7/2020</a:t>
            </a:fld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1"/>
          </p:nvPr>
        </p:nvSpPr>
        <p:spPr>
          <a:xfrm>
            <a:off x="3984625" y="6467475"/>
            <a:ext cx="685800" cy="287338"/>
          </a:xfrm>
          <a:prstGeom prst="rect">
            <a:avLst/>
          </a:prstGeo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60981515-523B-49B2-BD7B-190445D2B01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6046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3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56" indent="0">
              <a:buNone/>
              <a:defRPr sz="2000" b="1"/>
            </a:lvl2pPr>
            <a:lvl3pPr marL="914109" indent="0">
              <a:buNone/>
              <a:defRPr sz="1800" b="1"/>
            </a:lvl3pPr>
            <a:lvl4pPr marL="1371165" indent="0">
              <a:buNone/>
              <a:defRPr sz="1600" b="1"/>
            </a:lvl4pPr>
            <a:lvl5pPr marL="1828218" indent="0">
              <a:buNone/>
              <a:defRPr sz="1600" b="1"/>
            </a:lvl5pPr>
            <a:lvl6pPr marL="2285274" indent="0">
              <a:buNone/>
              <a:defRPr sz="1600" b="1"/>
            </a:lvl6pPr>
            <a:lvl7pPr marL="2742328" indent="0">
              <a:buNone/>
              <a:defRPr sz="1600" b="1"/>
            </a:lvl7pPr>
            <a:lvl8pPr marL="3199383" indent="0">
              <a:buNone/>
              <a:defRPr sz="1600" b="1"/>
            </a:lvl8pPr>
            <a:lvl9pPr marL="3656438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3" y="2174875"/>
            <a:ext cx="4040188" cy="395128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056" indent="0">
              <a:buNone/>
              <a:defRPr sz="2000" b="1"/>
            </a:lvl2pPr>
            <a:lvl3pPr marL="914109" indent="0">
              <a:buNone/>
              <a:defRPr sz="1800" b="1"/>
            </a:lvl3pPr>
            <a:lvl4pPr marL="1371165" indent="0">
              <a:buNone/>
              <a:defRPr sz="1600" b="1"/>
            </a:lvl4pPr>
            <a:lvl5pPr marL="1828218" indent="0">
              <a:buNone/>
              <a:defRPr sz="1600" b="1"/>
            </a:lvl5pPr>
            <a:lvl6pPr marL="2285274" indent="0">
              <a:buNone/>
              <a:defRPr sz="1600" b="1"/>
            </a:lvl6pPr>
            <a:lvl7pPr marL="2742328" indent="0">
              <a:buNone/>
              <a:defRPr sz="1600" b="1"/>
            </a:lvl7pPr>
            <a:lvl8pPr marL="3199383" indent="0">
              <a:buNone/>
              <a:defRPr sz="1600" b="1"/>
            </a:lvl8pPr>
            <a:lvl9pPr marL="3656438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2174875"/>
            <a:ext cx="4041775" cy="395128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77800DE3-D70F-4897-9316-52FCC5F74E1D}" type="datetime1">
              <a:rPr lang="en-US" smtClean="0"/>
              <a:t>2/7/2020</a:t>
            </a:fld>
            <a:endParaRPr lang="en-US" dirty="0"/>
          </a:p>
        </p:txBody>
      </p:sp>
      <p:sp>
        <p:nvSpPr>
          <p:cNvPr id="8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3984625" y="6467475"/>
            <a:ext cx="685800" cy="287338"/>
          </a:xfrm>
          <a:prstGeom prst="rect">
            <a:avLst/>
          </a:prstGeo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1B613480-09FA-4CB4-8D13-FD441A56378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1799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1" y="0"/>
            <a:ext cx="7620000" cy="7921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93FB6127-7B57-4631-81D4-7B33DE00AA84}" type="datetime1">
              <a:rPr lang="en-US" smtClean="0"/>
              <a:t>2/7/2020</a:t>
            </a:fld>
            <a:endParaRPr lang="en-US" dirty="0"/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3984625" y="6467475"/>
            <a:ext cx="685800" cy="287338"/>
          </a:xfrm>
          <a:prstGeom prst="rect">
            <a:avLst/>
          </a:prstGeo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C368D18A-47D3-417B-8049-0A96DF46771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1491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22B09342-9858-4EEC-A77F-115CA376A4B3}" type="datetime1">
              <a:rPr lang="en-US" smtClean="0"/>
              <a:t>2/7/2020</a:t>
            </a:fld>
            <a:endParaRPr lang="en-US" dirty="0"/>
          </a:p>
        </p:txBody>
      </p:sp>
      <p:sp>
        <p:nvSpPr>
          <p:cNvPr id="3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3984625" y="6467475"/>
            <a:ext cx="685800" cy="287338"/>
          </a:xfrm>
          <a:prstGeom prst="rect">
            <a:avLst/>
          </a:prstGeo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8BE3783E-0E1E-439A-9132-752116EA565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8275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88900"/>
            <a:ext cx="10668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762000"/>
            <a:ext cx="3008313" cy="67310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38205"/>
            <a:ext cx="5111750" cy="52879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056" indent="0">
              <a:buNone/>
              <a:defRPr sz="1200"/>
            </a:lvl2pPr>
            <a:lvl3pPr marL="914109" indent="0">
              <a:buNone/>
              <a:defRPr sz="1000"/>
            </a:lvl3pPr>
            <a:lvl4pPr marL="1371165" indent="0">
              <a:buNone/>
              <a:defRPr sz="900"/>
            </a:lvl4pPr>
            <a:lvl5pPr marL="1828218" indent="0">
              <a:buNone/>
              <a:defRPr sz="900"/>
            </a:lvl5pPr>
            <a:lvl6pPr marL="2285274" indent="0">
              <a:buNone/>
              <a:defRPr sz="900"/>
            </a:lvl6pPr>
            <a:lvl7pPr marL="2742328" indent="0">
              <a:buNone/>
              <a:defRPr sz="900"/>
            </a:lvl7pPr>
            <a:lvl8pPr marL="3199383" indent="0">
              <a:buNone/>
              <a:defRPr sz="900"/>
            </a:lvl8pPr>
            <a:lvl9pPr marL="3656438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BF5891F1-9D48-418B-9A24-ED7B4C205EC0}" type="datetime1">
              <a:rPr lang="en-US" smtClean="0"/>
              <a:t>2/7/2020</a:t>
            </a:fld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903791" y="4648200"/>
            <a:ext cx="2895600" cy="365125"/>
          </a:xfrm>
          <a:prstGeom prst="rect">
            <a:avLst/>
          </a:prstGeom>
        </p:spPr>
        <p:txBody>
          <a:bodyPr lIns="91411" tIns="45706" rIns="91411" bIns="45706"/>
          <a:lstStyle>
            <a:lvl1pPr fontAlgn="auto">
              <a:spcBef>
                <a:spcPts val="0"/>
              </a:spcBef>
              <a:spcAft>
                <a:spcPts val="0"/>
              </a:spcAft>
              <a:defRPr sz="1800">
                <a:solidFill>
                  <a:prstClr val="black"/>
                </a:solidFill>
                <a:latin typeface="Calibri"/>
              </a:defRPr>
            </a:lvl1pPr>
          </a:lstStyle>
          <a:p>
            <a:pPr>
              <a:defRPr/>
            </a:pPr>
            <a:endParaRPr lang="en-US" dirty="0">
              <a:cs typeface="Arial" charset="0"/>
            </a:endParaRP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4625" y="6467475"/>
            <a:ext cx="685800" cy="287338"/>
          </a:xfrm>
          <a:prstGeom prst="rect">
            <a:avLst/>
          </a:prstGeo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D1FE5BC6-C984-421E-B520-0E371426E6D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4179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88900"/>
            <a:ext cx="10668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257A1D01-69C8-4C82-A416-850C173F1446}" type="datetime1">
              <a:rPr lang="en-US" smtClean="0"/>
              <a:t>2/7/2020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3984625" y="6467475"/>
            <a:ext cx="685800" cy="287338"/>
          </a:xfrm>
          <a:prstGeom prst="rect">
            <a:avLst/>
          </a:prstGeo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66FB3A6D-5804-48C5-B521-635173EAE24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1160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3"/>
            <a:ext cx="9144000" cy="882650"/>
          </a:xfrm>
          <a:prstGeom prst="rect">
            <a:avLst/>
          </a:prstGeom>
          <a:solidFill>
            <a:srgbClr val="142C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1" tIns="45706" rIns="91411" bIns="45706"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3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11" tIns="45706" rIns="91411" bIns="4570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3" y="6350000"/>
            <a:ext cx="1150938" cy="393700"/>
          </a:xfrm>
          <a:prstGeom prst="rect">
            <a:avLst/>
          </a:prstGeom>
        </p:spPr>
        <p:txBody>
          <a:bodyPr vert="horz" lIns="91411" tIns="45706" rIns="91411" bIns="45706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1F091D2E-38D2-40AD-AE26-470BCD8A23B6}" type="datetime1">
              <a:rPr lang="en-US" smtClean="0">
                <a:cs typeface="Arial" charset="0"/>
              </a:rPr>
              <a:t>2/7/2020</a:t>
            </a:fld>
            <a:endParaRPr lang="en-US" dirty="0">
              <a:cs typeface="Arial" charset="0"/>
            </a:endParaRPr>
          </a:p>
        </p:txBody>
      </p:sp>
      <p:pic>
        <p:nvPicPr>
          <p:cNvPr id="1030" name="Picture 6" descr="best ver2b seal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003264"/>
              </a:clrFrom>
              <a:clrTo>
                <a:srgbClr val="00326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753" y="76203"/>
            <a:ext cx="746125" cy="71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1" name="Title Placeholder 15"/>
          <p:cNvSpPr>
            <a:spLocks noGrp="1"/>
          </p:cNvSpPr>
          <p:nvPr>
            <p:ph type="title"/>
          </p:nvPr>
        </p:nvSpPr>
        <p:spPr bwMode="auto">
          <a:xfrm>
            <a:off x="1219201" y="104775"/>
            <a:ext cx="5181600" cy="56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11" tIns="45706" rIns="91411" bIns="4570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pic>
        <p:nvPicPr>
          <p:cNvPr id="1032" name="Picture 1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6999288" y="3"/>
            <a:ext cx="2144712" cy="88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38600" y="6467475"/>
            <a:ext cx="685800" cy="287338"/>
          </a:xfrm>
          <a:prstGeom prst="rect">
            <a:avLst/>
          </a:prstGeom>
        </p:spPr>
        <p:txBody>
          <a:bodyPr vert="horz" lIns="91411" tIns="45706" rIns="91411" bIns="45706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49358C73-7429-471C-844F-4451FF8A573B}" type="slidenum">
              <a:rPr lang="en-US">
                <a:cs typeface="Arial" charset="0"/>
              </a:rPr>
              <a:pPr>
                <a:defRPr/>
              </a:pPr>
              <a:t>‹#›</a:t>
            </a:fld>
            <a:endParaRPr lang="en-US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275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Calibri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Calibri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Calibri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Calibri" pitchFamily="34" charset="0"/>
        </a:defRPr>
      </a:lvl5pPr>
      <a:lvl6pPr marL="457056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Calibri" pitchFamily="34" charset="0"/>
        </a:defRPr>
      </a:lvl6pPr>
      <a:lvl7pPr marL="914109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Calibri" pitchFamily="34" charset="0"/>
        </a:defRPr>
      </a:lvl7pPr>
      <a:lvl8pPr marL="1371165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Calibri" pitchFamily="34" charset="0"/>
        </a:defRPr>
      </a:lvl8pPr>
      <a:lvl9pPr marL="1828218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Calibri" pitchFamily="34" charset="0"/>
        </a:defRPr>
      </a:lvl9pPr>
    </p:titleStyle>
    <p:bodyStyle>
      <a:lvl1pPr marL="342791" indent="-342791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b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714" indent="-28566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1142636" indent="-228527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599691" indent="-228527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6746" indent="-228527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3800" indent="-228527" algn="l" defTabSz="91410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0855" indent="-228527" algn="l" defTabSz="91410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7910" indent="-228527" algn="l" defTabSz="91410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4964" indent="-228527" algn="l" defTabSz="91410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1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56" algn="l" defTabSz="9141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09" algn="l" defTabSz="9141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165" algn="l" defTabSz="9141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218" algn="l" defTabSz="9141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274" algn="l" defTabSz="9141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328" algn="l" defTabSz="9141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383" algn="l" defTabSz="9141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438" algn="l" defTabSz="9141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3"/>
            <a:ext cx="9144000" cy="882650"/>
          </a:xfrm>
          <a:prstGeom prst="rect">
            <a:avLst/>
          </a:prstGeom>
          <a:solidFill>
            <a:srgbClr val="142C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1" tIns="45706" rIns="91411" bIns="4570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>
              <a:solidFill>
                <a:prstClr val="white"/>
              </a:solidFill>
            </a:endParaRP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3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11" tIns="45706" rIns="91411" bIns="4570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3" y="6350000"/>
            <a:ext cx="1150938" cy="393700"/>
          </a:xfrm>
          <a:prstGeom prst="rect">
            <a:avLst/>
          </a:prstGeom>
        </p:spPr>
        <p:txBody>
          <a:bodyPr vert="horz" lIns="91411" tIns="45706" rIns="91411" bIns="45706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730E048A-4119-4580-AF3E-A52FB6FE5D3B}" type="datetime1">
              <a:rPr lang="en-US" smtClean="0"/>
              <a:t>2/7/2020</a:t>
            </a:fld>
            <a:endParaRPr lang="en-US" dirty="0"/>
          </a:p>
        </p:txBody>
      </p:sp>
      <p:pic>
        <p:nvPicPr>
          <p:cNvPr id="1030" name="Picture 6" descr="best ver2b seal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003264"/>
              </a:clrFrom>
              <a:clrTo>
                <a:srgbClr val="00326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753" y="76203"/>
            <a:ext cx="746125" cy="71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1" name="Title Placeholder 15"/>
          <p:cNvSpPr>
            <a:spLocks noGrp="1"/>
          </p:cNvSpPr>
          <p:nvPr>
            <p:ph type="title"/>
          </p:nvPr>
        </p:nvSpPr>
        <p:spPr bwMode="auto">
          <a:xfrm>
            <a:off x="1219201" y="104775"/>
            <a:ext cx="5181600" cy="56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11" tIns="45706" rIns="91411" bIns="4570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pic>
        <p:nvPicPr>
          <p:cNvPr id="1032" name="Picture 1"/>
          <p:cNvPicPr>
            <a:picLocks noChangeAspect="1" noChangeArrowheads="1"/>
          </p:cNvPicPr>
          <p:nvPr userDrawn="1"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6999288" y="3"/>
            <a:ext cx="2144712" cy="88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38600" y="6467475"/>
            <a:ext cx="685800" cy="287338"/>
          </a:xfrm>
          <a:prstGeom prst="rect">
            <a:avLst/>
          </a:prstGeom>
        </p:spPr>
        <p:txBody>
          <a:bodyPr vert="horz" lIns="91411" tIns="45706" rIns="91411" bIns="45706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49358C73-7429-471C-844F-4451FF8A573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3180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710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Calibri" pitchFamily="34" charset="0"/>
        </a:defRPr>
      </a:lvl5pPr>
      <a:lvl6pPr marL="457056" algn="l" rtl="0" fontAlgn="base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Calibri" pitchFamily="34" charset="0"/>
        </a:defRPr>
      </a:lvl6pPr>
      <a:lvl7pPr marL="914109" algn="l" rtl="0" fontAlgn="base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Calibri" pitchFamily="34" charset="0"/>
        </a:defRPr>
      </a:lvl7pPr>
      <a:lvl8pPr marL="1371165" algn="l" rtl="0" fontAlgn="base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Calibri" pitchFamily="34" charset="0"/>
        </a:defRPr>
      </a:lvl8pPr>
      <a:lvl9pPr marL="1828218" algn="l" rtl="0" fontAlgn="base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Calibri" pitchFamily="34" charset="0"/>
        </a:defRPr>
      </a:lvl9pPr>
    </p:titleStyle>
    <p:bodyStyle>
      <a:lvl1pPr marL="342791" indent="-342791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b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714" indent="-28566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1142636" indent="-228527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599691" indent="-228527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6746" indent="-228527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3800" indent="-228527" algn="l" defTabSz="91410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0855" indent="-228527" algn="l" defTabSz="91410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7910" indent="-228527" algn="l" defTabSz="91410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4964" indent="-228527" algn="l" defTabSz="91410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1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56" algn="l" defTabSz="9141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09" algn="l" defTabSz="9141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165" algn="l" defTabSz="9141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218" algn="l" defTabSz="9141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274" algn="l" defTabSz="9141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328" algn="l" defTabSz="9141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383" algn="l" defTabSz="9141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438" algn="l" defTabSz="9141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png"/><Relationship Id="rId18" Type="http://schemas.openxmlformats.org/officeDocument/2006/relationships/image" Target="../media/image22.png"/><Relationship Id="rId3" Type="http://schemas.openxmlformats.org/officeDocument/2006/relationships/image" Target="../media/image8.png"/><Relationship Id="rId21" Type="http://schemas.openxmlformats.org/officeDocument/2006/relationships/image" Target="../media/image25.jpe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17" Type="http://schemas.openxmlformats.org/officeDocument/2006/relationships/image" Target="../media/image21.png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20.png"/><Relationship Id="rId20" Type="http://schemas.openxmlformats.org/officeDocument/2006/relationships/image" Target="../media/image24.png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5" Type="http://schemas.openxmlformats.org/officeDocument/2006/relationships/image" Target="../media/image19.png"/><Relationship Id="rId23" Type="http://schemas.openxmlformats.org/officeDocument/2006/relationships/image" Target="../media/image27.jpeg"/><Relationship Id="rId10" Type="http://schemas.openxmlformats.org/officeDocument/2006/relationships/image" Target="../media/image14.png"/><Relationship Id="rId19" Type="http://schemas.openxmlformats.org/officeDocument/2006/relationships/image" Target="../media/image23.png"/><Relationship Id="rId4" Type="http://schemas.openxmlformats.org/officeDocument/2006/relationships/image" Target="../media/image4.png"/><Relationship Id="rId9" Type="http://schemas.openxmlformats.org/officeDocument/2006/relationships/image" Target="../media/image13.png"/><Relationship Id="rId14" Type="http://schemas.openxmlformats.org/officeDocument/2006/relationships/image" Target="../media/image18.png"/><Relationship Id="rId22" Type="http://schemas.openxmlformats.org/officeDocument/2006/relationships/image" Target="../media/image26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5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8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8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1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V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2800" dirty="0">
                <a:solidFill>
                  <a:schemeClr val="tx1"/>
                </a:solidFill>
              </a:rPr>
              <a:t>Health Information Technology Council Meeting</a:t>
            </a:r>
          </a:p>
          <a:p>
            <a:endParaRPr lang="en-US" sz="2400" dirty="0">
              <a:solidFill>
                <a:schemeClr val="tx1"/>
              </a:solidFill>
            </a:endParaRPr>
          </a:p>
          <a:p>
            <a:r>
              <a:rPr lang="en-US" sz="2400" dirty="0">
                <a:solidFill>
                  <a:schemeClr val="tx1"/>
                </a:solidFill>
              </a:rPr>
              <a:t>February 3,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8D10188-EC4D-40C7-880F-CA7F1DBEE75A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84559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6E794A-8D19-4B8F-B609-ED75AF8003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case discussion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2EAE638-861B-42ED-8219-C029CC50C81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368D18A-47D3-417B-8049-0A96DF46771A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766AA7B2-66A5-4FC8-815B-AC56BFAC4B76}"/>
              </a:ext>
            </a:extLst>
          </p:cNvPr>
          <p:cNvGrpSpPr/>
          <p:nvPr/>
        </p:nvGrpSpPr>
        <p:grpSpPr>
          <a:xfrm>
            <a:off x="457200" y="1735931"/>
            <a:ext cx="8229600" cy="3386138"/>
            <a:chOff x="457200" y="1600200"/>
            <a:chExt cx="8229600" cy="3386138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28671A8F-98C7-463C-B51F-1A436FAEE30E}"/>
                </a:ext>
              </a:extLst>
            </p:cNvPr>
            <p:cNvSpPr/>
            <p:nvPr/>
          </p:nvSpPr>
          <p:spPr>
            <a:xfrm>
              <a:off x="457200" y="1600200"/>
              <a:ext cx="8229600" cy="609599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What type of use case should we prioritize?</a:t>
              </a: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E595D88A-A113-4B34-ACA3-A7477A7C9E9F}"/>
                </a:ext>
              </a:extLst>
            </p:cNvPr>
            <p:cNvSpPr/>
            <p:nvPr/>
          </p:nvSpPr>
          <p:spPr>
            <a:xfrm>
              <a:off x="457200" y="2525713"/>
              <a:ext cx="8229600" cy="609599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accent1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What use cases does your organization currently have or currently implementing?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5AAF30F1-65E8-47BD-9580-6B1F309E31B3}"/>
                </a:ext>
              </a:extLst>
            </p:cNvPr>
            <p:cNvSpPr/>
            <p:nvPr/>
          </p:nvSpPr>
          <p:spPr>
            <a:xfrm>
              <a:off x="457200" y="3451226"/>
              <a:ext cx="8229600" cy="609599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accent1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Should any of these use case be implemented statewide?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E9466947-0AB0-412B-BFB5-D58124E7F128}"/>
                </a:ext>
              </a:extLst>
            </p:cNvPr>
            <p:cNvSpPr/>
            <p:nvPr/>
          </p:nvSpPr>
          <p:spPr>
            <a:xfrm>
              <a:off x="457200" y="4376739"/>
              <a:ext cx="8229600" cy="609599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accent1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Are there any uses cases of value not listed on the previous slide?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620073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Query HIE &amp; FHIR Research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49C2E20-F250-44B9-B926-B8B94A013B34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grpSp>
        <p:nvGrpSpPr>
          <p:cNvPr id="20" name="Group 19"/>
          <p:cNvGrpSpPr/>
          <p:nvPr/>
        </p:nvGrpSpPr>
        <p:grpSpPr>
          <a:xfrm>
            <a:off x="395605" y="2074625"/>
            <a:ext cx="8305800" cy="1212248"/>
            <a:chOff x="304800" y="5597919"/>
            <a:chExt cx="8305800" cy="1447799"/>
          </a:xfrm>
        </p:grpSpPr>
        <p:graphicFrame>
          <p:nvGraphicFramePr>
            <p:cNvPr id="11" name="Content Placeholder 4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928788823"/>
                </p:ext>
              </p:extLst>
            </p:nvPr>
          </p:nvGraphicFramePr>
          <p:xfrm>
            <a:off x="304800" y="5597919"/>
            <a:ext cx="8305800" cy="1447799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grpSp>
          <p:nvGrpSpPr>
            <p:cNvPr id="12" name="Group 11"/>
            <p:cNvGrpSpPr/>
            <p:nvPr/>
          </p:nvGrpSpPr>
          <p:grpSpPr>
            <a:xfrm>
              <a:off x="309464" y="5773625"/>
              <a:ext cx="8301136" cy="303031"/>
              <a:chOff x="383331" y="2059169"/>
              <a:chExt cx="8301136" cy="303031"/>
            </a:xfrm>
          </p:grpSpPr>
          <p:sp>
            <p:nvSpPr>
              <p:cNvPr id="13" name="Freeform 12"/>
              <p:cNvSpPr/>
              <p:nvPr/>
            </p:nvSpPr>
            <p:spPr>
              <a:xfrm>
                <a:off x="383331" y="2059169"/>
                <a:ext cx="883099" cy="303031"/>
              </a:xfrm>
              <a:custGeom>
                <a:avLst/>
                <a:gdLst>
                  <a:gd name="connsiteX0" fmla="*/ 0 w 883099"/>
                  <a:gd name="connsiteY0" fmla="*/ 52986 h 529859"/>
                  <a:gd name="connsiteX1" fmla="*/ 52986 w 883099"/>
                  <a:gd name="connsiteY1" fmla="*/ 0 h 529859"/>
                  <a:gd name="connsiteX2" fmla="*/ 830113 w 883099"/>
                  <a:gd name="connsiteY2" fmla="*/ 0 h 529859"/>
                  <a:gd name="connsiteX3" fmla="*/ 883099 w 883099"/>
                  <a:gd name="connsiteY3" fmla="*/ 52986 h 529859"/>
                  <a:gd name="connsiteX4" fmla="*/ 883099 w 883099"/>
                  <a:gd name="connsiteY4" fmla="*/ 476873 h 529859"/>
                  <a:gd name="connsiteX5" fmla="*/ 830113 w 883099"/>
                  <a:gd name="connsiteY5" fmla="*/ 529859 h 529859"/>
                  <a:gd name="connsiteX6" fmla="*/ 52986 w 883099"/>
                  <a:gd name="connsiteY6" fmla="*/ 529859 h 529859"/>
                  <a:gd name="connsiteX7" fmla="*/ 0 w 883099"/>
                  <a:gd name="connsiteY7" fmla="*/ 476873 h 529859"/>
                  <a:gd name="connsiteX8" fmla="*/ 0 w 883099"/>
                  <a:gd name="connsiteY8" fmla="*/ 52986 h 5298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83099" h="529859">
                    <a:moveTo>
                      <a:pt x="0" y="52986"/>
                    </a:moveTo>
                    <a:cubicBezTo>
                      <a:pt x="0" y="23723"/>
                      <a:pt x="23723" y="0"/>
                      <a:pt x="52986" y="0"/>
                    </a:cubicBezTo>
                    <a:lnTo>
                      <a:pt x="830113" y="0"/>
                    </a:lnTo>
                    <a:cubicBezTo>
                      <a:pt x="859376" y="0"/>
                      <a:pt x="883099" y="23723"/>
                      <a:pt x="883099" y="52986"/>
                    </a:cubicBezTo>
                    <a:lnTo>
                      <a:pt x="883099" y="476873"/>
                    </a:lnTo>
                    <a:cubicBezTo>
                      <a:pt x="883099" y="506136"/>
                      <a:pt x="859376" y="529859"/>
                      <a:pt x="830113" y="529859"/>
                    </a:cubicBezTo>
                    <a:lnTo>
                      <a:pt x="52986" y="529859"/>
                    </a:lnTo>
                    <a:cubicBezTo>
                      <a:pt x="23723" y="529859"/>
                      <a:pt x="0" y="506136"/>
                      <a:pt x="0" y="476873"/>
                    </a:cubicBezTo>
                    <a:lnTo>
                      <a:pt x="0" y="52986"/>
                    </a:lnTo>
                    <a:close/>
                  </a:path>
                </a:pathLst>
              </a:custGeom>
            </p:spPr>
            <p:style>
              <a:lnRef idx="2">
                <a:schemeClr val="lt2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dk2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dk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53619" tIns="53619" rIns="53619" bIns="53619" numCol="1" spcCol="1270" anchor="ctr" anchorCtr="0">
                <a:noAutofit/>
              </a:bodyPr>
              <a:lstStyle/>
              <a:p>
                <a:pPr lvl="0" algn="ctr" defTabSz="4445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000" b="1" kern="1200" dirty="0"/>
                  <a:t>Nov 2019</a:t>
                </a:r>
                <a:endParaRPr lang="en-US" sz="1000" kern="1200" dirty="0"/>
              </a:p>
            </p:txBody>
          </p:sp>
          <p:sp>
            <p:nvSpPr>
              <p:cNvPr id="14" name="Freeform 13"/>
              <p:cNvSpPr/>
              <p:nvPr/>
            </p:nvSpPr>
            <p:spPr>
              <a:xfrm>
                <a:off x="1619671" y="2059169"/>
                <a:ext cx="883099" cy="303031"/>
              </a:xfrm>
              <a:custGeom>
                <a:avLst/>
                <a:gdLst>
                  <a:gd name="connsiteX0" fmla="*/ 0 w 883099"/>
                  <a:gd name="connsiteY0" fmla="*/ 52986 h 529859"/>
                  <a:gd name="connsiteX1" fmla="*/ 52986 w 883099"/>
                  <a:gd name="connsiteY1" fmla="*/ 0 h 529859"/>
                  <a:gd name="connsiteX2" fmla="*/ 830113 w 883099"/>
                  <a:gd name="connsiteY2" fmla="*/ 0 h 529859"/>
                  <a:gd name="connsiteX3" fmla="*/ 883099 w 883099"/>
                  <a:gd name="connsiteY3" fmla="*/ 52986 h 529859"/>
                  <a:gd name="connsiteX4" fmla="*/ 883099 w 883099"/>
                  <a:gd name="connsiteY4" fmla="*/ 476873 h 529859"/>
                  <a:gd name="connsiteX5" fmla="*/ 830113 w 883099"/>
                  <a:gd name="connsiteY5" fmla="*/ 529859 h 529859"/>
                  <a:gd name="connsiteX6" fmla="*/ 52986 w 883099"/>
                  <a:gd name="connsiteY6" fmla="*/ 529859 h 529859"/>
                  <a:gd name="connsiteX7" fmla="*/ 0 w 883099"/>
                  <a:gd name="connsiteY7" fmla="*/ 476873 h 529859"/>
                  <a:gd name="connsiteX8" fmla="*/ 0 w 883099"/>
                  <a:gd name="connsiteY8" fmla="*/ 52986 h 5298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83099" h="529859">
                    <a:moveTo>
                      <a:pt x="0" y="52986"/>
                    </a:moveTo>
                    <a:cubicBezTo>
                      <a:pt x="0" y="23723"/>
                      <a:pt x="23723" y="0"/>
                      <a:pt x="52986" y="0"/>
                    </a:cubicBezTo>
                    <a:lnTo>
                      <a:pt x="830113" y="0"/>
                    </a:lnTo>
                    <a:cubicBezTo>
                      <a:pt x="859376" y="0"/>
                      <a:pt x="883099" y="23723"/>
                      <a:pt x="883099" y="52986"/>
                    </a:cubicBezTo>
                    <a:lnTo>
                      <a:pt x="883099" y="476873"/>
                    </a:lnTo>
                    <a:cubicBezTo>
                      <a:pt x="883099" y="506136"/>
                      <a:pt x="859376" y="529859"/>
                      <a:pt x="830113" y="529859"/>
                    </a:cubicBezTo>
                    <a:lnTo>
                      <a:pt x="52986" y="529859"/>
                    </a:lnTo>
                    <a:cubicBezTo>
                      <a:pt x="23723" y="529859"/>
                      <a:pt x="0" y="506136"/>
                      <a:pt x="0" y="476873"/>
                    </a:cubicBezTo>
                    <a:lnTo>
                      <a:pt x="0" y="52986"/>
                    </a:lnTo>
                    <a:close/>
                  </a:path>
                </a:pathLst>
              </a:custGeom>
            </p:spPr>
            <p:style>
              <a:lnRef idx="2">
                <a:schemeClr val="lt2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dk2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dk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53619" tIns="53619" rIns="53619" bIns="53619" numCol="1" spcCol="1270" anchor="ctr" anchorCtr="0">
                <a:noAutofit/>
              </a:bodyPr>
              <a:lstStyle/>
              <a:p>
                <a:pPr lvl="0" algn="ctr" defTabSz="4445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000" b="1" kern="1200" dirty="0"/>
                  <a:t>Dec 2019</a:t>
                </a:r>
                <a:r>
                  <a:rPr lang="en-US" sz="1000" kern="1200" dirty="0"/>
                  <a:t> </a:t>
                </a:r>
              </a:p>
            </p:txBody>
          </p:sp>
          <p:sp>
            <p:nvSpPr>
              <p:cNvPr id="15" name="Freeform 14"/>
              <p:cNvSpPr/>
              <p:nvPr/>
            </p:nvSpPr>
            <p:spPr>
              <a:xfrm>
                <a:off x="2856010" y="2059169"/>
                <a:ext cx="883099" cy="303031"/>
              </a:xfrm>
              <a:custGeom>
                <a:avLst/>
                <a:gdLst>
                  <a:gd name="connsiteX0" fmla="*/ 0 w 883099"/>
                  <a:gd name="connsiteY0" fmla="*/ 52986 h 529859"/>
                  <a:gd name="connsiteX1" fmla="*/ 52986 w 883099"/>
                  <a:gd name="connsiteY1" fmla="*/ 0 h 529859"/>
                  <a:gd name="connsiteX2" fmla="*/ 830113 w 883099"/>
                  <a:gd name="connsiteY2" fmla="*/ 0 h 529859"/>
                  <a:gd name="connsiteX3" fmla="*/ 883099 w 883099"/>
                  <a:gd name="connsiteY3" fmla="*/ 52986 h 529859"/>
                  <a:gd name="connsiteX4" fmla="*/ 883099 w 883099"/>
                  <a:gd name="connsiteY4" fmla="*/ 476873 h 529859"/>
                  <a:gd name="connsiteX5" fmla="*/ 830113 w 883099"/>
                  <a:gd name="connsiteY5" fmla="*/ 529859 h 529859"/>
                  <a:gd name="connsiteX6" fmla="*/ 52986 w 883099"/>
                  <a:gd name="connsiteY6" fmla="*/ 529859 h 529859"/>
                  <a:gd name="connsiteX7" fmla="*/ 0 w 883099"/>
                  <a:gd name="connsiteY7" fmla="*/ 476873 h 529859"/>
                  <a:gd name="connsiteX8" fmla="*/ 0 w 883099"/>
                  <a:gd name="connsiteY8" fmla="*/ 52986 h 5298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83099" h="529859">
                    <a:moveTo>
                      <a:pt x="0" y="52986"/>
                    </a:moveTo>
                    <a:cubicBezTo>
                      <a:pt x="0" y="23723"/>
                      <a:pt x="23723" y="0"/>
                      <a:pt x="52986" y="0"/>
                    </a:cubicBezTo>
                    <a:lnTo>
                      <a:pt x="830113" y="0"/>
                    </a:lnTo>
                    <a:cubicBezTo>
                      <a:pt x="859376" y="0"/>
                      <a:pt x="883099" y="23723"/>
                      <a:pt x="883099" y="52986"/>
                    </a:cubicBezTo>
                    <a:lnTo>
                      <a:pt x="883099" y="476873"/>
                    </a:lnTo>
                    <a:cubicBezTo>
                      <a:pt x="883099" y="506136"/>
                      <a:pt x="859376" y="529859"/>
                      <a:pt x="830113" y="529859"/>
                    </a:cubicBezTo>
                    <a:lnTo>
                      <a:pt x="52986" y="529859"/>
                    </a:lnTo>
                    <a:cubicBezTo>
                      <a:pt x="23723" y="529859"/>
                      <a:pt x="0" y="506136"/>
                      <a:pt x="0" y="476873"/>
                    </a:cubicBezTo>
                    <a:lnTo>
                      <a:pt x="0" y="52986"/>
                    </a:lnTo>
                    <a:close/>
                  </a:path>
                </a:pathLst>
              </a:custGeom>
            </p:spPr>
            <p:style>
              <a:lnRef idx="2">
                <a:schemeClr val="lt2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dk2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dk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53619" tIns="53619" rIns="53619" bIns="53619" numCol="1" spcCol="1270" anchor="ctr" anchorCtr="0">
                <a:noAutofit/>
              </a:bodyPr>
              <a:lstStyle/>
              <a:p>
                <a:pPr lvl="0" algn="ctr" defTabSz="4445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000" b="1" kern="1200" dirty="0"/>
                  <a:t>Jan 2020</a:t>
                </a:r>
                <a:endParaRPr lang="en-US" sz="1000" i="1" kern="1200" dirty="0"/>
              </a:p>
            </p:txBody>
          </p:sp>
          <p:sp>
            <p:nvSpPr>
              <p:cNvPr id="16" name="Freeform 15"/>
              <p:cNvSpPr/>
              <p:nvPr/>
            </p:nvSpPr>
            <p:spPr>
              <a:xfrm>
                <a:off x="4092350" y="2059169"/>
                <a:ext cx="883099" cy="303031"/>
              </a:xfrm>
              <a:custGeom>
                <a:avLst/>
                <a:gdLst>
                  <a:gd name="connsiteX0" fmla="*/ 0 w 883099"/>
                  <a:gd name="connsiteY0" fmla="*/ 52986 h 529859"/>
                  <a:gd name="connsiteX1" fmla="*/ 52986 w 883099"/>
                  <a:gd name="connsiteY1" fmla="*/ 0 h 529859"/>
                  <a:gd name="connsiteX2" fmla="*/ 830113 w 883099"/>
                  <a:gd name="connsiteY2" fmla="*/ 0 h 529859"/>
                  <a:gd name="connsiteX3" fmla="*/ 883099 w 883099"/>
                  <a:gd name="connsiteY3" fmla="*/ 52986 h 529859"/>
                  <a:gd name="connsiteX4" fmla="*/ 883099 w 883099"/>
                  <a:gd name="connsiteY4" fmla="*/ 476873 h 529859"/>
                  <a:gd name="connsiteX5" fmla="*/ 830113 w 883099"/>
                  <a:gd name="connsiteY5" fmla="*/ 529859 h 529859"/>
                  <a:gd name="connsiteX6" fmla="*/ 52986 w 883099"/>
                  <a:gd name="connsiteY6" fmla="*/ 529859 h 529859"/>
                  <a:gd name="connsiteX7" fmla="*/ 0 w 883099"/>
                  <a:gd name="connsiteY7" fmla="*/ 476873 h 529859"/>
                  <a:gd name="connsiteX8" fmla="*/ 0 w 883099"/>
                  <a:gd name="connsiteY8" fmla="*/ 52986 h 5298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83099" h="529859">
                    <a:moveTo>
                      <a:pt x="0" y="52986"/>
                    </a:moveTo>
                    <a:cubicBezTo>
                      <a:pt x="0" y="23723"/>
                      <a:pt x="23723" y="0"/>
                      <a:pt x="52986" y="0"/>
                    </a:cubicBezTo>
                    <a:lnTo>
                      <a:pt x="830113" y="0"/>
                    </a:lnTo>
                    <a:cubicBezTo>
                      <a:pt x="859376" y="0"/>
                      <a:pt x="883099" y="23723"/>
                      <a:pt x="883099" y="52986"/>
                    </a:cubicBezTo>
                    <a:lnTo>
                      <a:pt x="883099" y="476873"/>
                    </a:lnTo>
                    <a:cubicBezTo>
                      <a:pt x="883099" y="506136"/>
                      <a:pt x="859376" y="529859"/>
                      <a:pt x="830113" y="529859"/>
                    </a:cubicBezTo>
                    <a:lnTo>
                      <a:pt x="52986" y="529859"/>
                    </a:lnTo>
                    <a:cubicBezTo>
                      <a:pt x="23723" y="529859"/>
                      <a:pt x="0" y="506136"/>
                      <a:pt x="0" y="476873"/>
                    </a:cubicBezTo>
                    <a:lnTo>
                      <a:pt x="0" y="52986"/>
                    </a:lnTo>
                    <a:close/>
                  </a:path>
                </a:pathLst>
              </a:custGeom>
            </p:spPr>
            <p:style>
              <a:lnRef idx="2">
                <a:schemeClr val="lt2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dk2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dk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53619" tIns="53619" rIns="53619" bIns="53619" numCol="1" spcCol="1270" anchor="ctr" anchorCtr="0">
                <a:noAutofit/>
              </a:bodyPr>
              <a:lstStyle/>
              <a:p>
                <a:pPr lvl="0" algn="ctr" defTabSz="4445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000" b="1" kern="1200" dirty="0"/>
                  <a:t>Feb 2020</a:t>
                </a:r>
                <a:endParaRPr lang="en-US" sz="1000" kern="1200" dirty="0"/>
              </a:p>
            </p:txBody>
          </p:sp>
          <p:sp>
            <p:nvSpPr>
              <p:cNvPr id="17" name="Freeform 16"/>
              <p:cNvSpPr/>
              <p:nvPr/>
            </p:nvSpPr>
            <p:spPr>
              <a:xfrm>
                <a:off x="5328689" y="2059169"/>
                <a:ext cx="883099" cy="303031"/>
              </a:xfrm>
              <a:custGeom>
                <a:avLst/>
                <a:gdLst>
                  <a:gd name="connsiteX0" fmla="*/ 0 w 883099"/>
                  <a:gd name="connsiteY0" fmla="*/ 52986 h 529859"/>
                  <a:gd name="connsiteX1" fmla="*/ 52986 w 883099"/>
                  <a:gd name="connsiteY1" fmla="*/ 0 h 529859"/>
                  <a:gd name="connsiteX2" fmla="*/ 830113 w 883099"/>
                  <a:gd name="connsiteY2" fmla="*/ 0 h 529859"/>
                  <a:gd name="connsiteX3" fmla="*/ 883099 w 883099"/>
                  <a:gd name="connsiteY3" fmla="*/ 52986 h 529859"/>
                  <a:gd name="connsiteX4" fmla="*/ 883099 w 883099"/>
                  <a:gd name="connsiteY4" fmla="*/ 476873 h 529859"/>
                  <a:gd name="connsiteX5" fmla="*/ 830113 w 883099"/>
                  <a:gd name="connsiteY5" fmla="*/ 529859 h 529859"/>
                  <a:gd name="connsiteX6" fmla="*/ 52986 w 883099"/>
                  <a:gd name="connsiteY6" fmla="*/ 529859 h 529859"/>
                  <a:gd name="connsiteX7" fmla="*/ 0 w 883099"/>
                  <a:gd name="connsiteY7" fmla="*/ 476873 h 529859"/>
                  <a:gd name="connsiteX8" fmla="*/ 0 w 883099"/>
                  <a:gd name="connsiteY8" fmla="*/ 52986 h 5298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83099" h="529859">
                    <a:moveTo>
                      <a:pt x="0" y="52986"/>
                    </a:moveTo>
                    <a:cubicBezTo>
                      <a:pt x="0" y="23723"/>
                      <a:pt x="23723" y="0"/>
                      <a:pt x="52986" y="0"/>
                    </a:cubicBezTo>
                    <a:lnTo>
                      <a:pt x="830113" y="0"/>
                    </a:lnTo>
                    <a:cubicBezTo>
                      <a:pt x="859376" y="0"/>
                      <a:pt x="883099" y="23723"/>
                      <a:pt x="883099" y="52986"/>
                    </a:cubicBezTo>
                    <a:lnTo>
                      <a:pt x="883099" y="476873"/>
                    </a:lnTo>
                    <a:cubicBezTo>
                      <a:pt x="883099" y="506136"/>
                      <a:pt x="859376" y="529859"/>
                      <a:pt x="830113" y="529859"/>
                    </a:cubicBezTo>
                    <a:lnTo>
                      <a:pt x="52986" y="529859"/>
                    </a:lnTo>
                    <a:cubicBezTo>
                      <a:pt x="23723" y="529859"/>
                      <a:pt x="0" y="506136"/>
                      <a:pt x="0" y="476873"/>
                    </a:cubicBezTo>
                    <a:lnTo>
                      <a:pt x="0" y="52986"/>
                    </a:lnTo>
                    <a:close/>
                  </a:path>
                </a:pathLst>
              </a:custGeom>
            </p:spPr>
            <p:style>
              <a:lnRef idx="2">
                <a:schemeClr val="lt2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dk2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dk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53619" tIns="53619" rIns="53619" bIns="53619" numCol="1" spcCol="1270" anchor="ctr" anchorCtr="0">
                <a:noAutofit/>
              </a:bodyPr>
              <a:lstStyle/>
              <a:p>
                <a:pPr lvl="0" algn="ctr" defTabSz="4445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000" b="1" kern="1200" dirty="0"/>
                  <a:t>Mar 2020</a:t>
                </a:r>
                <a:endParaRPr lang="en-US" sz="1000" kern="1200" dirty="0"/>
              </a:p>
            </p:txBody>
          </p:sp>
          <p:sp>
            <p:nvSpPr>
              <p:cNvPr id="18" name="Freeform 17"/>
              <p:cNvSpPr/>
              <p:nvPr/>
            </p:nvSpPr>
            <p:spPr>
              <a:xfrm>
                <a:off x="6565029" y="2059169"/>
                <a:ext cx="883099" cy="303031"/>
              </a:xfrm>
              <a:custGeom>
                <a:avLst/>
                <a:gdLst>
                  <a:gd name="connsiteX0" fmla="*/ 0 w 883099"/>
                  <a:gd name="connsiteY0" fmla="*/ 52986 h 529859"/>
                  <a:gd name="connsiteX1" fmla="*/ 52986 w 883099"/>
                  <a:gd name="connsiteY1" fmla="*/ 0 h 529859"/>
                  <a:gd name="connsiteX2" fmla="*/ 830113 w 883099"/>
                  <a:gd name="connsiteY2" fmla="*/ 0 h 529859"/>
                  <a:gd name="connsiteX3" fmla="*/ 883099 w 883099"/>
                  <a:gd name="connsiteY3" fmla="*/ 52986 h 529859"/>
                  <a:gd name="connsiteX4" fmla="*/ 883099 w 883099"/>
                  <a:gd name="connsiteY4" fmla="*/ 476873 h 529859"/>
                  <a:gd name="connsiteX5" fmla="*/ 830113 w 883099"/>
                  <a:gd name="connsiteY5" fmla="*/ 529859 h 529859"/>
                  <a:gd name="connsiteX6" fmla="*/ 52986 w 883099"/>
                  <a:gd name="connsiteY6" fmla="*/ 529859 h 529859"/>
                  <a:gd name="connsiteX7" fmla="*/ 0 w 883099"/>
                  <a:gd name="connsiteY7" fmla="*/ 476873 h 529859"/>
                  <a:gd name="connsiteX8" fmla="*/ 0 w 883099"/>
                  <a:gd name="connsiteY8" fmla="*/ 52986 h 5298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83099" h="529859">
                    <a:moveTo>
                      <a:pt x="0" y="52986"/>
                    </a:moveTo>
                    <a:cubicBezTo>
                      <a:pt x="0" y="23723"/>
                      <a:pt x="23723" y="0"/>
                      <a:pt x="52986" y="0"/>
                    </a:cubicBezTo>
                    <a:lnTo>
                      <a:pt x="830113" y="0"/>
                    </a:lnTo>
                    <a:cubicBezTo>
                      <a:pt x="859376" y="0"/>
                      <a:pt x="883099" y="23723"/>
                      <a:pt x="883099" y="52986"/>
                    </a:cubicBezTo>
                    <a:lnTo>
                      <a:pt x="883099" y="476873"/>
                    </a:lnTo>
                    <a:cubicBezTo>
                      <a:pt x="883099" y="506136"/>
                      <a:pt x="859376" y="529859"/>
                      <a:pt x="830113" y="529859"/>
                    </a:cubicBezTo>
                    <a:lnTo>
                      <a:pt x="52986" y="529859"/>
                    </a:lnTo>
                    <a:cubicBezTo>
                      <a:pt x="23723" y="529859"/>
                      <a:pt x="0" y="506136"/>
                      <a:pt x="0" y="476873"/>
                    </a:cubicBezTo>
                    <a:lnTo>
                      <a:pt x="0" y="52986"/>
                    </a:lnTo>
                    <a:close/>
                  </a:path>
                </a:pathLst>
              </a:custGeom>
            </p:spPr>
            <p:style>
              <a:lnRef idx="2">
                <a:schemeClr val="lt2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dk2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dk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53619" tIns="53619" rIns="53619" bIns="53619" numCol="1" spcCol="1270" anchor="ctr" anchorCtr="0">
                <a:noAutofit/>
              </a:bodyPr>
              <a:lstStyle/>
              <a:p>
                <a:pPr lvl="0" algn="ctr" defTabSz="4445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000" b="1" kern="1200" dirty="0"/>
                  <a:t>Apr 2020</a:t>
                </a:r>
                <a:endParaRPr lang="en-US" sz="1000" kern="1200" dirty="0"/>
              </a:p>
            </p:txBody>
          </p:sp>
          <p:sp>
            <p:nvSpPr>
              <p:cNvPr id="19" name="Freeform 18"/>
              <p:cNvSpPr/>
              <p:nvPr/>
            </p:nvSpPr>
            <p:spPr>
              <a:xfrm>
                <a:off x="7801368" y="2059169"/>
                <a:ext cx="883099" cy="303031"/>
              </a:xfrm>
              <a:custGeom>
                <a:avLst/>
                <a:gdLst>
                  <a:gd name="connsiteX0" fmla="*/ 0 w 883099"/>
                  <a:gd name="connsiteY0" fmla="*/ 52986 h 529859"/>
                  <a:gd name="connsiteX1" fmla="*/ 52986 w 883099"/>
                  <a:gd name="connsiteY1" fmla="*/ 0 h 529859"/>
                  <a:gd name="connsiteX2" fmla="*/ 830113 w 883099"/>
                  <a:gd name="connsiteY2" fmla="*/ 0 h 529859"/>
                  <a:gd name="connsiteX3" fmla="*/ 883099 w 883099"/>
                  <a:gd name="connsiteY3" fmla="*/ 52986 h 529859"/>
                  <a:gd name="connsiteX4" fmla="*/ 883099 w 883099"/>
                  <a:gd name="connsiteY4" fmla="*/ 476873 h 529859"/>
                  <a:gd name="connsiteX5" fmla="*/ 830113 w 883099"/>
                  <a:gd name="connsiteY5" fmla="*/ 529859 h 529859"/>
                  <a:gd name="connsiteX6" fmla="*/ 52986 w 883099"/>
                  <a:gd name="connsiteY6" fmla="*/ 529859 h 529859"/>
                  <a:gd name="connsiteX7" fmla="*/ 0 w 883099"/>
                  <a:gd name="connsiteY7" fmla="*/ 476873 h 529859"/>
                  <a:gd name="connsiteX8" fmla="*/ 0 w 883099"/>
                  <a:gd name="connsiteY8" fmla="*/ 52986 h 5298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83099" h="529859">
                    <a:moveTo>
                      <a:pt x="0" y="52986"/>
                    </a:moveTo>
                    <a:cubicBezTo>
                      <a:pt x="0" y="23723"/>
                      <a:pt x="23723" y="0"/>
                      <a:pt x="52986" y="0"/>
                    </a:cubicBezTo>
                    <a:lnTo>
                      <a:pt x="830113" y="0"/>
                    </a:lnTo>
                    <a:cubicBezTo>
                      <a:pt x="859376" y="0"/>
                      <a:pt x="883099" y="23723"/>
                      <a:pt x="883099" y="52986"/>
                    </a:cubicBezTo>
                    <a:lnTo>
                      <a:pt x="883099" y="476873"/>
                    </a:lnTo>
                    <a:cubicBezTo>
                      <a:pt x="883099" y="506136"/>
                      <a:pt x="859376" y="529859"/>
                      <a:pt x="830113" y="529859"/>
                    </a:cubicBezTo>
                    <a:lnTo>
                      <a:pt x="52986" y="529859"/>
                    </a:lnTo>
                    <a:cubicBezTo>
                      <a:pt x="23723" y="529859"/>
                      <a:pt x="0" y="506136"/>
                      <a:pt x="0" y="476873"/>
                    </a:cubicBezTo>
                    <a:lnTo>
                      <a:pt x="0" y="52986"/>
                    </a:lnTo>
                    <a:close/>
                  </a:path>
                </a:pathLst>
              </a:custGeom>
            </p:spPr>
            <p:style>
              <a:lnRef idx="2">
                <a:schemeClr val="lt2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dk2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dk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53619" tIns="53619" rIns="53619" bIns="53619" numCol="1" spcCol="1270" anchor="ctr" anchorCtr="0">
                <a:noAutofit/>
              </a:bodyPr>
              <a:lstStyle/>
              <a:p>
                <a:pPr lvl="0" algn="ctr" defTabSz="4445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000" b="1" kern="1200" dirty="0"/>
                  <a:t>May 2020</a:t>
                </a:r>
                <a:endParaRPr lang="en-US" sz="1000" kern="1200" dirty="0"/>
              </a:p>
            </p:txBody>
          </p:sp>
        </p:grpSp>
      </p:grpSp>
      <p:sp>
        <p:nvSpPr>
          <p:cNvPr id="24" name="Rectangle 23">
            <a:extLst>
              <a:ext uri="{FF2B5EF4-FFF2-40B4-BE49-F238E27FC236}">
                <a16:creationId xmlns:a16="http://schemas.microsoft.com/office/drawing/2014/main" id="{E289D94A-9840-47E7-9F64-05B72A0C7FE0}"/>
              </a:ext>
            </a:extLst>
          </p:cNvPr>
          <p:cNvSpPr/>
          <p:nvPr/>
        </p:nvSpPr>
        <p:spPr>
          <a:xfrm>
            <a:off x="2854236" y="2215580"/>
            <a:ext cx="925426" cy="73086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A4DC9588-EC25-40B9-A1D1-FF8878F1438E}"/>
              </a:ext>
            </a:extLst>
          </p:cNvPr>
          <p:cNvGrpSpPr/>
          <p:nvPr/>
        </p:nvGrpSpPr>
        <p:grpSpPr>
          <a:xfrm>
            <a:off x="282788" y="3082280"/>
            <a:ext cx="8531392" cy="3470920"/>
            <a:chOff x="282788" y="3007764"/>
            <a:chExt cx="8531392" cy="3470920"/>
          </a:xfrm>
        </p:grpSpPr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36D49B12-51EC-42C2-AADA-7E08044AAB87}"/>
                </a:ext>
              </a:extLst>
            </p:cNvPr>
            <p:cNvSpPr/>
            <p:nvPr/>
          </p:nvSpPr>
          <p:spPr>
            <a:xfrm>
              <a:off x="282828" y="3425729"/>
              <a:ext cx="3986514" cy="1298672"/>
            </a:xfrm>
            <a:custGeom>
              <a:avLst/>
              <a:gdLst>
                <a:gd name="connsiteX0" fmla="*/ 0 w 3986514"/>
                <a:gd name="connsiteY0" fmla="*/ 0 h 1751309"/>
                <a:gd name="connsiteX1" fmla="*/ 3986514 w 3986514"/>
                <a:gd name="connsiteY1" fmla="*/ 0 h 1751309"/>
                <a:gd name="connsiteX2" fmla="*/ 3986514 w 3986514"/>
                <a:gd name="connsiteY2" fmla="*/ 1751309 h 1751309"/>
                <a:gd name="connsiteX3" fmla="*/ 0 w 3986514"/>
                <a:gd name="connsiteY3" fmla="*/ 1751309 h 1751309"/>
                <a:gd name="connsiteX4" fmla="*/ 0 w 3986514"/>
                <a:gd name="connsiteY4" fmla="*/ 0 h 17513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86514" h="1751309">
                  <a:moveTo>
                    <a:pt x="0" y="0"/>
                  </a:moveTo>
                  <a:lnTo>
                    <a:pt x="3986514" y="0"/>
                  </a:lnTo>
                  <a:lnTo>
                    <a:pt x="3986514" y="1751309"/>
                  </a:lnTo>
                  <a:lnTo>
                    <a:pt x="0" y="17513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90000"/>
              </a:schemeClr>
            </a:solidFill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4008" tIns="64008" rIns="85344" bIns="96012" numCol="1" spcCol="1270" anchor="t" anchorCtr="0">
              <a:noAutofit/>
            </a:bodyPr>
            <a:lstStyle/>
            <a:p>
              <a:pPr marL="114300" lvl="1" indent="-114300" algn="l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1200" kern="1200" dirty="0">
                  <a:effectLst/>
                </a:rPr>
                <a:t>Develop expertise in the Query HIE space and with the vendors, </a:t>
              </a:r>
              <a:r>
                <a:rPr lang="en-US" sz="1200" kern="1200" dirty="0" err="1">
                  <a:effectLst/>
                </a:rPr>
                <a:t>CommonWell</a:t>
              </a:r>
              <a:r>
                <a:rPr lang="en-US" sz="1200" kern="1200" dirty="0">
                  <a:effectLst/>
                </a:rPr>
                <a:t>, and </a:t>
              </a:r>
              <a:r>
                <a:rPr lang="en-US" sz="1200" kern="1200" dirty="0" err="1">
                  <a:effectLst/>
                </a:rPr>
                <a:t>Carequality</a:t>
              </a:r>
              <a:r>
                <a:rPr lang="en-US" sz="1200" kern="1200" dirty="0">
                  <a:effectLst/>
                </a:rPr>
                <a:t>.</a:t>
              </a:r>
              <a:endParaRPr lang="en-US" sz="1200" kern="1200" dirty="0"/>
            </a:p>
            <a:p>
              <a:pPr marL="114300" lvl="1" indent="-114300" algn="l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1200" kern="1200" dirty="0">
                  <a:effectLst/>
                </a:rPr>
                <a:t>Facilitate meetings with stakeholders, </a:t>
              </a:r>
              <a:r>
                <a:rPr lang="en-US" sz="1200" kern="1200" dirty="0" err="1">
                  <a:effectLst/>
                </a:rPr>
                <a:t>CommonWell</a:t>
              </a:r>
              <a:r>
                <a:rPr lang="en-US" sz="1200" kern="1200" dirty="0">
                  <a:effectLst/>
                </a:rPr>
                <a:t>, </a:t>
              </a:r>
              <a:r>
                <a:rPr lang="en-US" sz="1200" kern="1200" dirty="0" err="1">
                  <a:effectLst/>
                </a:rPr>
                <a:t>Carequality</a:t>
              </a:r>
              <a:r>
                <a:rPr lang="en-US" sz="1200" kern="1200" dirty="0">
                  <a:effectLst/>
                </a:rPr>
                <a:t>, major </a:t>
              </a:r>
              <a:r>
                <a:rPr lang="en-US" sz="1200" kern="1200" dirty="0" err="1">
                  <a:effectLst/>
                </a:rPr>
                <a:t>EHR</a:t>
              </a:r>
              <a:r>
                <a:rPr lang="en-US" sz="1200" kern="1200" dirty="0">
                  <a:effectLst/>
                </a:rPr>
                <a:t> vendors, and their customer base to understand requirements and workflow.</a:t>
              </a:r>
            </a:p>
            <a:p>
              <a:pPr marL="114300" lvl="1" indent="-114300" algn="l" defTabSz="533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1200" kern="1200" dirty="0">
                  <a:effectLst/>
                </a:rPr>
                <a:t>Gather and document the key processes, business, and technical requirements to connect and utilize Query </a:t>
              </a:r>
              <a:r>
                <a:rPr lang="en-US" sz="1200" kern="1200" dirty="0" err="1">
                  <a:effectLst/>
                </a:rPr>
                <a:t>HIE</a:t>
              </a:r>
              <a:endParaRPr lang="en-US" sz="1200" kern="1200" dirty="0">
                <a:effectLst/>
                <a:latin typeface="Calibri"/>
                <a:ea typeface="Times New Roman"/>
                <a:cs typeface="Times New Roman"/>
              </a:endParaRPr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9C1CF481-2D5F-4205-8672-E89925869EBA}"/>
                </a:ext>
              </a:extLst>
            </p:cNvPr>
            <p:cNvSpPr/>
            <p:nvPr/>
          </p:nvSpPr>
          <p:spPr>
            <a:xfrm>
              <a:off x="282788" y="3007764"/>
              <a:ext cx="3986514" cy="393192"/>
            </a:xfrm>
            <a:custGeom>
              <a:avLst/>
              <a:gdLst>
                <a:gd name="connsiteX0" fmla="*/ 0 w 3986514"/>
                <a:gd name="connsiteY0" fmla="*/ 0 h 633600"/>
                <a:gd name="connsiteX1" fmla="*/ 3986514 w 3986514"/>
                <a:gd name="connsiteY1" fmla="*/ 0 h 633600"/>
                <a:gd name="connsiteX2" fmla="*/ 3986514 w 3986514"/>
                <a:gd name="connsiteY2" fmla="*/ 633600 h 633600"/>
                <a:gd name="connsiteX3" fmla="*/ 0 w 3986514"/>
                <a:gd name="connsiteY3" fmla="*/ 633600 h 633600"/>
                <a:gd name="connsiteX4" fmla="*/ 0 w 3986514"/>
                <a:gd name="connsiteY4" fmla="*/ 0 h 633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86514" h="633600">
                  <a:moveTo>
                    <a:pt x="0" y="0"/>
                  </a:moveTo>
                  <a:lnTo>
                    <a:pt x="3986514" y="0"/>
                  </a:lnTo>
                  <a:lnTo>
                    <a:pt x="3986514" y="633600"/>
                  </a:lnTo>
                  <a:lnTo>
                    <a:pt x="0" y="633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28016" tIns="73152" rIns="128016" bIns="73152" numCol="1" spcCol="1270" anchor="ctr" anchorCtr="0">
              <a:noAutofit/>
            </a:bodyPr>
            <a:lstStyle/>
            <a:p>
              <a:pPr marL="0" lvl="0" indent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1600" kern="1200" dirty="0"/>
                <a:t>Query </a:t>
              </a:r>
              <a:r>
                <a:rPr lang="en-US" sz="1600" kern="1200" dirty="0" err="1"/>
                <a:t>HIE</a:t>
              </a:r>
              <a:r>
                <a:rPr lang="en-US" sz="1600" kern="1200" dirty="0"/>
                <a:t> research process</a:t>
              </a:r>
            </a:p>
          </p:txBody>
        </p:sp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36AB899D-C417-452F-8B69-CD5285B54986}"/>
                </a:ext>
              </a:extLst>
            </p:cNvPr>
            <p:cNvGrpSpPr/>
            <p:nvPr/>
          </p:nvGrpSpPr>
          <p:grpSpPr>
            <a:xfrm>
              <a:off x="4827626" y="3007764"/>
              <a:ext cx="3986554" cy="1716637"/>
              <a:chOff x="282788" y="5392795"/>
              <a:chExt cx="3986554" cy="1716637"/>
            </a:xfrm>
          </p:grpSpPr>
          <p:sp>
            <p:nvSpPr>
              <p:cNvPr id="25" name="Freeform: Shape 24">
                <a:extLst>
                  <a:ext uri="{FF2B5EF4-FFF2-40B4-BE49-F238E27FC236}">
                    <a16:creationId xmlns:a16="http://schemas.microsoft.com/office/drawing/2014/main" id="{BFC9F74F-03DB-4054-A6F2-AD4E6B1D807E}"/>
                  </a:ext>
                </a:extLst>
              </p:cNvPr>
              <p:cNvSpPr/>
              <p:nvPr/>
            </p:nvSpPr>
            <p:spPr>
              <a:xfrm>
                <a:off x="282828" y="5810760"/>
                <a:ext cx="3986514" cy="1298672"/>
              </a:xfrm>
              <a:custGeom>
                <a:avLst/>
                <a:gdLst>
                  <a:gd name="connsiteX0" fmla="*/ 0 w 3986514"/>
                  <a:gd name="connsiteY0" fmla="*/ 0 h 1751309"/>
                  <a:gd name="connsiteX1" fmla="*/ 3986514 w 3986514"/>
                  <a:gd name="connsiteY1" fmla="*/ 0 h 1751309"/>
                  <a:gd name="connsiteX2" fmla="*/ 3986514 w 3986514"/>
                  <a:gd name="connsiteY2" fmla="*/ 1751309 h 1751309"/>
                  <a:gd name="connsiteX3" fmla="*/ 0 w 3986514"/>
                  <a:gd name="connsiteY3" fmla="*/ 1751309 h 1751309"/>
                  <a:gd name="connsiteX4" fmla="*/ 0 w 3986514"/>
                  <a:gd name="connsiteY4" fmla="*/ 0 h 17513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86514" h="1751309">
                    <a:moveTo>
                      <a:pt x="0" y="0"/>
                    </a:moveTo>
                    <a:lnTo>
                      <a:pt x="3986514" y="0"/>
                    </a:lnTo>
                    <a:lnTo>
                      <a:pt x="3986514" y="1751309"/>
                    </a:lnTo>
                    <a:lnTo>
                      <a:pt x="0" y="175130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  <a:alpha val="90000"/>
                </a:schemeClr>
              </a:solidFill>
            </p:spPr>
            <p:style>
              <a:lnRef idx="2"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64008" tIns="64008" rIns="85344" bIns="96012" numCol="1" spcCol="1270" anchor="ctr" anchorCtr="0">
                <a:noAutofit/>
              </a:bodyPr>
              <a:lstStyle/>
              <a:p>
                <a:pPr marL="114300" lvl="1" indent="-114300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"/>
                </a:pPr>
                <a:r>
                  <a:rPr lang="en-US" sz="1200" dirty="0"/>
                  <a:t>Priority-setting framework</a:t>
                </a:r>
              </a:p>
              <a:p>
                <a:pPr marL="114300" lvl="1" indent="-114300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"/>
                </a:pPr>
                <a:r>
                  <a:rPr lang="en-US" sz="1200" dirty="0" err="1"/>
                  <a:t>HIE</a:t>
                </a:r>
                <a:r>
                  <a:rPr lang="en-US" sz="1200" dirty="0"/>
                  <a:t> Query Landscape Assessment</a:t>
                </a:r>
              </a:p>
              <a:p>
                <a:pPr marL="114300" lvl="1" indent="-114300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"/>
                </a:pPr>
                <a:r>
                  <a:rPr lang="en-US" sz="1200" dirty="0"/>
                  <a:t>Business-Technical Requirements Index</a:t>
                </a:r>
              </a:p>
              <a:p>
                <a:pPr marL="114300" lvl="1" indent="-114300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"/>
                </a:pPr>
                <a:r>
                  <a:rPr lang="en-US" sz="1200" dirty="0" err="1"/>
                  <a:t>EHR-HIE</a:t>
                </a:r>
                <a:r>
                  <a:rPr lang="en-US" sz="1200" dirty="0"/>
                  <a:t> Query Process Workbooks</a:t>
                </a:r>
              </a:p>
              <a:p>
                <a:pPr marL="114300" lvl="1" indent="-114300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"/>
                </a:pPr>
                <a:r>
                  <a:rPr lang="en-US" sz="1200" dirty="0"/>
                  <a:t>Training Guides</a:t>
                </a:r>
              </a:p>
            </p:txBody>
          </p:sp>
          <p:sp>
            <p:nvSpPr>
              <p:cNvPr id="26" name="Freeform: Shape 25">
                <a:extLst>
                  <a:ext uri="{FF2B5EF4-FFF2-40B4-BE49-F238E27FC236}">
                    <a16:creationId xmlns:a16="http://schemas.microsoft.com/office/drawing/2014/main" id="{D1CACBB0-7764-4320-80DC-0B6542E78B57}"/>
                  </a:ext>
                </a:extLst>
              </p:cNvPr>
              <p:cNvSpPr/>
              <p:nvPr/>
            </p:nvSpPr>
            <p:spPr>
              <a:xfrm>
                <a:off x="282788" y="5392795"/>
                <a:ext cx="3986514" cy="393192"/>
              </a:xfrm>
              <a:custGeom>
                <a:avLst/>
                <a:gdLst>
                  <a:gd name="connsiteX0" fmla="*/ 0 w 3986514"/>
                  <a:gd name="connsiteY0" fmla="*/ 0 h 633600"/>
                  <a:gd name="connsiteX1" fmla="*/ 3986514 w 3986514"/>
                  <a:gd name="connsiteY1" fmla="*/ 0 h 633600"/>
                  <a:gd name="connsiteX2" fmla="*/ 3986514 w 3986514"/>
                  <a:gd name="connsiteY2" fmla="*/ 633600 h 633600"/>
                  <a:gd name="connsiteX3" fmla="*/ 0 w 3986514"/>
                  <a:gd name="connsiteY3" fmla="*/ 633600 h 633600"/>
                  <a:gd name="connsiteX4" fmla="*/ 0 w 3986514"/>
                  <a:gd name="connsiteY4" fmla="*/ 0 h 6336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86514" h="633600">
                    <a:moveTo>
                      <a:pt x="0" y="0"/>
                    </a:moveTo>
                    <a:lnTo>
                      <a:pt x="3986514" y="0"/>
                    </a:lnTo>
                    <a:lnTo>
                      <a:pt x="3986514" y="633600"/>
                    </a:lnTo>
                    <a:lnTo>
                      <a:pt x="0" y="6336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128016" tIns="73152" rIns="128016" bIns="73152" numCol="1" spcCol="1270" anchor="ctr" anchorCtr="0">
                <a:noAutofit/>
              </a:bodyPr>
              <a:lstStyle/>
              <a:p>
                <a:pPr lvl="0" algn="ctr"/>
                <a:r>
                  <a:rPr lang="en-US" sz="1600" dirty="0">
                    <a:solidFill>
                      <a:schemeClr val="bg1"/>
                    </a:solidFill>
                  </a:rPr>
                  <a:t>Query </a:t>
                </a:r>
                <a:r>
                  <a:rPr lang="en-US" sz="1600" dirty="0" err="1">
                    <a:solidFill>
                      <a:schemeClr val="bg1"/>
                    </a:solidFill>
                  </a:rPr>
                  <a:t>HIE</a:t>
                </a:r>
                <a:r>
                  <a:rPr lang="en-US" sz="1600" dirty="0">
                    <a:solidFill>
                      <a:schemeClr val="bg1"/>
                    </a:solidFill>
                  </a:rPr>
                  <a:t> work product</a:t>
                </a:r>
              </a:p>
            </p:txBody>
          </p:sp>
        </p:grp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6983D583-53CE-4D43-8A30-3DC4E66E056C}"/>
                </a:ext>
              </a:extLst>
            </p:cNvPr>
            <p:cNvGrpSpPr/>
            <p:nvPr/>
          </p:nvGrpSpPr>
          <p:grpSpPr>
            <a:xfrm>
              <a:off x="287879" y="4911309"/>
              <a:ext cx="3986514" cy="1556167"/>
              <a:chOff x="4827666" y="3012780"/>
              <a:chExt cx="3986514" cy="1556167"/>
            </a:xfrm>
          </p:grpSpPr>
          <p:sp>
            <p:nvSpPr>
              <p:cNvPr id="10" name="Freeform: Shape 9">
                <a:extLst>
                  <a:ext uri="{FF2B5EF4-FFF2-40B4-BE49-F238E27FC236}">
                    <a16:creationId xmlns:a16="http://schemas.microsoft.com/office/drawing/2014/main" id="{EF967D1E-D225-446B-ADEB-1CF8215EB4AA}"/>
                  </a:ext>
                </a:extLst>
              </p:cNvPr>
              <p:cNvSpPr/>
              <p:nvPr/>
            </p:nvSpPr>
            <p:spPr>
              <a:xfrm>
                <a:off x="4827666" y="3419537"/>
                <a:ext cx="3986514" cy="1149410"/>
              </a:xfrm>
              <a:custGeom>
                <a:avLst/>
                <a:gdLst>
                  <a:gd name="connsiteX0" fmla="*/ 0 w 3986514"/>
                  <a:gd name="connsiteY0" fmla="*/ 0 h 1751309"/>
                  <a:gd name="connsiteX1" fmla="*/ 3986514 w 3986514"/>
                  <a:gd name="connsiteY1" fmla="*/ 0 h 1751309"/>
                  <a:gd name="connsiteX2" fmla="*/ 3986514 w 3986514"/>
                  <a:gd name="connsiteY2" fmla="*/ 1751309 h 1751309"/>
                  <a:gd name="connsiteX3" fmla="*/ 0 w 3986514"/>
                  <a:gd name="connsiteY3" fmla="*/ 1751309 h 1751309"/>
                  <a:gd name="connsiteX4" fmla="*/ 0 w 3986514"/>
                  <a:gd name="connsiteY4" fmla="*/ 0 h 17513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86514" h="1751309">
                    <a:moveTo>
                      <a:pt x="0" y="0"/>
                    </a:moveTo>
                    <a:lnTo>
                      <a:pt x="3986514" y="0"/>
                    </a:lnTo>
                    <a:lnTo>
                      <a:pt x="3986514" y="1751309"/>
                    </a:lnTo>
                    <a:lnTo>
                      <a:pt x="0" y="175130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  <a:alpha val="90000"/>
                </a:schemeClr>
              </a:solidFill>
            </p:spPr>
            <p:style>
              <a:lnRef idx="2"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64008" tIns="64008" rIns="85344" bIns="96012" numCol="1" spcCol="1270" anchor="t" anchorCtr="0">
                <a:noAutofit/>
              </a:bodyPr>
              <a:lstStyle/>
              <a:p>
                <a:pPr marL="114300" lvl="1" indent="-114300" algn="l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"/>
                </a:pPr>
                <a:r>
                  <a:rPr lang="en-US" sz="1200" kern="1200" dirty="0">
                    <a:effectLst/>
                  </a:rPr>
                  <a:t>Develop expertise in Fast Healthcare Interoperability Resources (FHIR) and its applicability to the Mass HIway.</a:t>
                </a:r>
                <a:endParaRPr lang="en-US" sz="1200" kern="1200" dirty="0"/>
              </a:p>
              <a:p>
                <a:pPr marL="114300" lvl="1" indent="-114300" algn="l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"/>
                </a:pPr>
                <a:r>
                  <a:rPr lang="en-US" sz="1200" kern="1200" dirty="0">
                    <a:effectLst/>
                  </a:rPr>
                  <a:t>Facilitate meetings with vendors, providers, and other stakeholders with FHIR implementation experience.</a:t>
                </a:r>
              </a:p>
              <a:p>
                <a:pPr marL="114300" lvl="1" indent="-114300" algn="l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"/>
                </a:pPr>
                <a:r>
                  <a:rPr lang="en-US" sz="1200" kern="1200" dirty="0">
                    <a:effectLst/>
                  </a:rPr>
                  <a:t>Gather and document technical and business requirements related to the application of FHIR to the Mass HIway.</a:t>
                </a:r>
                <a:endParaRPr lang="en-US" sz="1200" kern="1200" dirty="0">
                  <a:effectLst/>
                  <a:latin typeface="Calibri"/>
                  <a:ea typeface="Times New Roman"/>
                  <a:cs typeface="Times New Roman"/>
                </a:endParaRPr>
              </a:p>
            </p:txBody>
          </p:sp>
          <p:sp>
            <p:nvSpPr>
              <p:cNvPr id="9" name="Freeform: Shape 8">
                <a:extLst>
                  <a:ext uri="{FF2B5EF4-FFF2-40B4-BE49-F238E27FC236}">
                    <a16:creationId xmlns:a16="http://schemas.microsoft.com/office/drawing/2014/main" id="{0BED967A-F5F0-4E75-9A91-5FEEEC30C264}"/>
                  </a:ext>
                </a:extLst>
              </p:cNvPr>
              <p:cNvSpPr/>
              <p:nvPr/>
            </p:nvSpPr>
            <p:spPr>
              <a:xfrm>
                <a:off x="4827666" y="3012780"/>
                <a:ext cx="3986514" cy="393192"/>
              </a:xfrm>
              <a:custGeom>
                <a:avLst/>
                <a:gdLst>
                  <a:gd name="connsiteX0" fmla="*/ 0 w 3986514"/>
                  <a:gd name="connsiteY0" fmla="*/ 0 h 633600"/>
                  <a:gd name="connsiteX1" fmla="*/ 3986514 w 3986514"/>
                  <a:gd name="connsiteY1" fmla="*/ 0 h 633600"/>
                  <a:gd name="connsiteX2" fmla="*/ 3986514 w 3986514"/>
                  <a:gd name="connsiteY2" fmla="*/ 633600 h 633600"/>
                  <a:gd name="connsiteX3" fmla="*/ 0 w 3986514"/>
                  <a:gd name="connsiteY3" fmla="*/ 633600 h 633600"/>
                  <a:gd name="connsiteX4" fmla="*/ 0 w 3986514"/>
                  <a:gd name="connsiteY4" fmla="*/ 0 h 6336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86514" h="633600">
                    <a:moveTo>
                      <a:pt x="0" y="0"/>
                    </a:moveTo>
                    <a:lnTo>
                      <a:pt x="3986514" y="0"/>
                    </a:lnTo>
                    <a:lnTo>
                      <a:pt x="3986514" y="633600"/>
                    </a:lnTo>
                    <a:lnTo>
                      <a:pt x="0" y="6336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128016" tIns="73152" rIns="128016" bIns="73152" numCol="1" spcCol="1270" anchor="ctr" anchorCtr="0">
                <a:noAutofit/>
              </a:bodyPr>
              <a:lstStyle/>
              <a:p>
                <a:pPr marL="0" lvl="0" indent="0" algn="ctr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en-US" sz="1600" kern="1200" dirty="0" err="1"/>
                  <a:t>FHIR</a:t>
                </a:r>
                <a:r>
                  <a:rPr lang="en-US" sz="1600" kern="1200" dirty="0"/>
                  <a:t> research process</a:t>
                </a:r>
              </a:p>
            </p:txBody>
          </p:sp>
        </p:grp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213CE963-5682-4EAB-98EA-9BEDF09F3687}"/>
                </a:ext>
              </a:extLst>
            </p:cNvPr>
            <p:cNvGrpSpPr/>
            <p:nvPr/>
          </p:nvGrpSpPr>
          <p:grpSpPr>
            <a:xfrm>
              <a:off x="4827626" y="4911309"/>
              <a:ext cx="3986554" cy="1567375"/>
              <a:chOff x="4827666" y="5392795"/>
              <a:chExt cx="3986554" cy="1567375"/>
            </a:xfrm>
          </p:grpSpPr>
          <p:sp>
            <p:nvSpPr>
              <p:cNvPr id="27" name="Freeform: Shape 26">
                <a:extLst>
                  <a:ext uri="{FF2B5EF4-FFF2-40B4-BE49-F238E27FC236}">
                    <a16:creationId xmlns:a16="http://schemas.microsoft.com/office/drawing/2014/main" id="{C52503D2-91EE-4F4E-8649-9A5060EA3211}"/>
                  </a:ext>
                </a:extLst>
              </p:cNvPr>
              <p:cNvSpPr/>
              <p:nvPr/>
            </p:nvSpPr>
            <p:spPr>
              <a:xfrm>
                <a:off x="4827706" y="5810760"/>
                <a:ext cx="3986514" cy="1149410"/>
              </a:xfrm>
              <a:custGeom>
                <a:avLst/>
                <a:gdLst>
                  <a:gd name="connsiteX0" fmla="*/ 0 w 3986514"/>
                  <a:gd name="connsiteY0" fmla="*/ 0 h 1751309"/>
                  <a:gd name="connsiteX1" fmla="*/ 3986514 w 3986514"/>
                  <a:gd name="connsiteY1" fmla="*/ 0 h 1751309"/>
                  <a:gd name="connsiteX2" fmla="*/ 3986514 w 3986514"/>
                  <a:gd name="connsiteY2" fmla="*/ 1751309 h 1751309"/>
                  <a:gd name="connsiteX3" fmla="*/ 0 w 3986514"/>
                  <a:gd name="connsiteY3" fmla="*/ 1751309 h 1751309"/>
                  <a:gd name="connsiteX4" fmla="*/ 0 w 3986514"/>
                  <a:gd name="connsiteY4" fmla="*/ 0 h 17513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86514" h="1751309">
                    <a:moveTo>
                      <a:pt x="0" y="0"/>
                    </a:moveTo>
                    <a:lnTo>
                      <a:pt x="3986514" y="0"/>
                    </a:lnTo>
                    <a:lnTo>
                      <a:pt x="3986514" y="1751309"/>
                    </a:lnTo>
                    <a:lnTo>
                      <a:pt x="0" y="175130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lumMod val="20000"/>
                  <a:lumOff val="80000"/>
                  <a:alpha val="90000"/>
                </a:schemeClr>
              </a:solidFill>
            </p:spPr>
            <p:style>
              <a:lnRef idx="2"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64008" tIns="64008" rIns="85344" bIns="96012" numCol="1" spcCol="1270" anchor="ctr" anchorCtr="0">
                <a:noAutofit/>
              </a:bodyPr>
              <a:lstStyle/>
              <a:p>
                <a:pPr marL="114300" lvl="1" indent="-114300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"/>
                </a:pPr>
                <a:r>
                  <a:rPr lang="en-US" sz="1200" dirty="0" err="1"/>
                  <a:t>FHIR</a:t>
                </a:r>
                <a:r>
                  <a:rPr lang="en-US" sz="1200" dirty="0"/>
                  <a:t> Design-Approach Options</a:t>
                </a:r>
              </a:p>
              <a:p>
                <a:pPr marL="114300" lvl="1" indent="-114300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"/>
                </a:pPr>
                <a:r>
                  <a:rPr lang="en-US" sz="1200" dirty="0" err="1"/>
                  <a:t>FHIR</a:t>
                </a:r>
                <a:r>
                  <a:rPr lang="en-US" sz="1200" dirty="0"/>
                  <a:t> Capability Assessment</a:t>
                </a:r>
              </a:p>
              <a:p>
                <a:pPr marL="114300" lvl="1" indent="-114300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"/>
                </a:pPr>
                <a:r>
                  <a:rPr lang="en-US" sz="1200" dirty="0" err="1"/>
                  <a:t>FHIR</a:t>
                </a:r>
                <a:r>
                  <a:rPr lang="en-US" sz="1200" dirty="0"/>
                  <a:t> Market Assessment</a:t>
                </a:r>
              </a:p>
              <a:p>
                <a:pPr marL="114300" lvl="1" indent="-114300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"/>
                </a:pPr>
                <a:r>
                  <a:rPr lang="en-US" sz="1200" dirty="0"/>
                  <a:t>Business-Technical Requirements Index</a:t>
                </a:r>
              </a:p>
              <a:p>
                <a:pPr marL="114300" lvl="1" indent="-114300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15000"/>
                  </a:spcAft>
                  <a:buChar char="•"/>
                </a:pPr>
                <a:r>
                  <a:rPr lang="en-US" sz="1200" dirty="0"/>
                  <a:t>Training Guides</a:t>
                </a:r>
              </a:p>
            </p:txBody>
          </p:sp>
          <p:sp>
            <p:nvSpPr>
              <p:cNvPr id="28" name="Freeform: Shape 27">
                <a:extLst>
                  <a:ext uri="{FF2B5EF4-FFF2-40B4-BE49-F238E27FC236}">
                    <a16:creationId xmlns:a16="http://schemas.microsoft.com/office/drawing/2014/main" id="{7EBB41E1-B07C-4CC4-B6B3-3A59A52362CE}"/>
                  </a:ext>
                </a:extLst>
              </p:cNvPr>
              <p:cNvSpPr/>
              <p:nvPr/>
            </p:nvSpPr>
            <p:spPr>
              <a:xfrm>
                <a:off x="4827666" y="5392795"/>
                <a:ext cx="3986514" cy="393192"/>
              </a:xfrm>
              <a:custGeom>
                <a:avLst/>
                <a:gdLst>
                  <a:gd name="connsiteX0" fmla="*/ 0 w 3986514"/>
                  <a:gd name="connsiteY0" fmla="*/ 0 h 633600"/>
                  <a:gd name="connsiteX1" fmla="*/ 3986514 w 3986514"/>
                  <a:gd name="connsiteY1" fmla="*/ 0 h 633600"/>
                  <a:gd name="connsiteX2" fmla="*/ 3986514 w 3986514"/>
                  <a:gd name="connsiteY2" fmla="*/ 633600 h 633600"/>
                  <a:gd name="connsiteX3" fmla="*/ 0 w 3986514"/>
                  <a:gd name="connsiteY3" fmla="*/ 633600 h 633600"/>
                  <a:gd name="connsiteX4" fmla="*/ 0 w 3986514"/>
                  <a:gd name="connsiteY4" fmla="*/ 0 h 6336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86514" h="633600">
                    <a:moveTo>
                      <a:pt x="0" y="0"/>
                    </a:moveTo>
                    <a:lnTo>
                      <a:pt x="3986514" y="0"/>
                    </a:lnTo>
                    <a:lnTo>
                      <a:pt x="3986514" y="633600"/>
                    </a:lnTo>
                    <a:lnTo>
                      <a:pt x="0" y="6336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128016" tIns="73152" rIns="128016" bIns="73152" numCol="1" spcCol="1270" anchor="ctr" anchorCtr="0">
                <a:noAutofit/>
              </a:bodyPr>
              <a:lstStyle/>
              <a:p>
                <a:pPr lvl="0" algn="ctr"/>
                <a:r>
                  <a:rPr lang="en-US" sz="1600" dirty="0" err="1">
                    <a:solidFill>
                      <a:schemeClr val="bg1"/>
                    </a:solidFill>
                  </a:rPr>
                  <a:t>FHIR</a:t>
                </a:r>
                <a:r>
                  <a:rPr lang="en-US" sz="1600" dirty="0">
                    <a:solidFill>
                      <a:schemeClr val="bg1"/>
                    </a:solidFill>
                  </a:rPr>
                  <a:t> work product</a:t>
                </a:r>
              </a:p>
            </p:txBody>
          </p:sp>
        </p:grpSp>
        <p:sp>
          <p:nvSpPr>
            <p:cNvPr id="31" name="Arrow: Right 30">
              <a:extLst>
                <a:ext uri="{FF2B5EF4-FFF2-40B4-BE49-F238E27FC236}">
                  <a16:creationId xmlns:a16="http://schemas.microsoft.com/office/drawing/2014/main" id="{C8D7F7F1-92E5-4077-A9F2-82A91AD38EE2}"/>
                </a:ext>
              </a:extLst>
            </p:cNvPr>
            <p:cNvSpPr/>
            <p:nvPr/>
          </p:nvSpPr>
          <p:spPr>
            <a:xfrm>
              <a:off x="4426584" y="3870791"/>
              <a:ext cx="243842" cy="408547"/>
            </a:xfrm>
            <a:prstGeom prst="rightArrow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Arrow: Right 31">
              <a:extLst>
                <a:ext uri="{FF2B5EF4-FFF2-40B4-BE49-F238E27FC236}">
                  <a16:creationId xmlns:a16="http://schemas.microsoft.com/office/drawing/2014/main" id="{767A287C-1A2D-4D9E-9A72-60081CFF189A}"/>
                </a:ext>
              </a:extLst>
            </p:cNvPr>
            <p:cNvSpPr/>
            <p:nvPr/>
          </p:nvSpPr>
          <p:spPr>
            <a:xfrm>
              <a:off x="4426584" y="5689877"/>
              <a:ext cx="243842" cy="408547"/>
            </a:xfrm>
            <a:prstGeom prst="rightArrow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" name="Rectangle 4">
            <a:extLst>
              <a:ext uri="{FF2B5EF4-FFF2-40B4-BE49-F238E27FC236}">
                <a16:creationId xmlns:a16="http://schemas.microsoft.com/office/drawing/2014/main" id="{5EF47287-3C56-4655-ADA2-9050ECF9F2B4}"/>
              </a:ext>
            </a:extLst>
          </p:cNvPr>
          <p:cNvSpPr/>
          <p:nvPr/>
        </p:nvSpPr>
        <p:spPr>
          <a:xfrm>
            <a:off x="282788" y="1005534"/>
            <a:ext cx="8531352" cy="99722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dirty="0"/>
              <a:t>Support </a:t>
            </a:r>
            <a:r>
              <a:rPr lang="en-US" dirty="0" err="1"/>
              <a:t>HIE</a:t>
            </a:r>
            <a:r>
              <a:rPr lang="en-US" dirty="0"/>
              <a:t> Outreach Program through technical engagement with providers, vendors, and consortia to determine Query </a:t>
            </a:r>
            <a:r>
              <a:rPr lang="en-US" dirty="0" err="1"/>
              <a:t>HIE</a:t>
            </a:r>
            <a:r>
              <a:rPr lang="en-US" dirty="0"/>
              <a:t> and </a:t>
            </a:r>
            <a:r>
              <a:rPr lang="en-US" dirty="0" err="1"/>
              <a:t>FHIR</a:t>
            </a:r>
            <a:r>
              <a:rPr lang="en-US" dirty="0"/>
              <a:t> business and technical requirements, develop program knowledge base, and communicate capabilities to the community.</a:t>
            </a:r>
          </a:p>
        </p:txBody>
      </p:sp>
    </p:spTree>
    <p:extLst>
      <p:ext uri="{BB962C8B-B14F-4D97-AF65-F5344CB8AC3E}">
        <p14:creationId xmlns:p14="http://schemas.microsoft.com/office/powerpoint/2010/main" val="35118366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6E794A-8D19-4B8F-B609-ED75AF8003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Technical discussion: Query HIE &amp; </a:t>
            </a:r>
            <a:r>
              <a:rPr lang="en-US" dirty="0" err="1"/>
              <a:t>FHIR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2EAE638-861B-42ED-8219-C029CC50C81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368D18A-47D3-417B-8049-0A96DF46771A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813CD6A9-2350-4D3E-B633-6E0ABB1E9406}"/>
              </a:ext>
            </a:extLst>
          </p:cNvPr>
          <p:cNvGrpSpPr/>
          <p:nvPr/>
        </p:nvGrpSpPr>
        <p:grpSpPr>
          <a:xfrm>
            <a:off x="457200" y="1735931"/>
            <a:ext cx="8229600" cy="3386138"/>
            <a:chOff x="457200" y="1600200"/>
            <a:chExt cx="8229600" cy="3386138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55C419CA-B2FB-479E-8F82-F12391AF5FDB}"/>
                </a:ext>
              </a:extLst>
            </p:cNvPr>
            <p:cNvSpPr/>
            <p:nvPr/>
          </p:nvSpPr>
          <p:spPr>
            <a:xfrm>
              <a:off x="457200" y="1600200"/>
              <a:ext cx="8229600" cy="609599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Have your organizations implemented or considered implementing Query HIE or FHIR?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B956D6A4-79B4-4226-9825-91C2440AE740}"/>
                </a:ext>
              </a:extLst>
            </p:cNvPr>
            <p:cNvSpPr/>
            <p:nvPr/>
          </p:nvSpPr>
          <p:spPr>
            <a:xfrm>
              <a:off x="457200" y="2525713"/>
              <a:ext cx="8229600" cy="609599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accent1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Is there value in using these modalities for information exchange?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297DDA1C-53D4-45DB-8F06-F02B3993A532}"/>
                </a:ext>
              </a:extLst>
            </p:cNvPr>
            <p:cNvSpPr/>
            <p:nvPr/>
          </p:nvSpPr>
          <p:spPr>
            <a:xfrm>
              <a:off x="457200" y="3451226"/>
              <a:ext cx="8229600" cy="609599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accent1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Has any organization developed use cases around these technologies?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7D65BD0C-A886-4797-BF3C-47C2EBB375AD}"/>
                </a:ext>
              </a:extLst>
            </p:cNvPr>
            <p:cNvSpPr/>
            <p:nvPr/>
          </p:nvSpPr>
          <p:spPr>
            <a:xfrm>
              <a:off x="457200" y="4376739"/>
              <a:ext cx="8229600" cy="609599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accent1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What are the challenges and opportunities of implementing these services?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279930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D6DC581-3793-4594-88E2-9EC724FA3BF3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4400" y="2905918"/>
            <a:ext cx="7315200" cy="1447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tx1"/>
                </a:solidFill>
              </a:rPr>
              <a:t>HIway connection requirement 2020 follow-up</a:t>
            </a:r>
          </a:p>
          <a:p>
            <a:r>
              <a:rPr lang="en-US" dirty="0">
                <a:solidFill>
                  <a:schemeClr val="tx1"/>
                </a:solidFill>
              </a:rPr>
              <a:t>Bert Ng &amp; Chris Stuck-Girard</a:t>
            </a:r>
          </a:p>
        </p:txBody>
      </p:sp>
    </p:spTree>
    <p:extLst>
      <p:ext uri="{BB962C8B-B14F-4D97-AF65-F5344CB8AC3E}">
        <p14:creationId xmlns:p14="http://schemas.microsoft.com/office/powerpoint/2010/main" val="34906064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HIway connection and </a:t>
            </a:r>
            <a:br>
              <a:rPr lang="en-US" dirty="0"/>
            </a:br>
            <a:r>
              <a:rPr lang="en-US" dirty="0"/>
              <a:t>attestation requirement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26A24CCA-F466-43CF-BAB8-FE65B26DBD54}" type="slidenum">
              <a:rPr lang="en-US" smtClean="0"/>
              <a:t>14</a:t>
            </a:fld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1735665"/>
              </p:ext>
            </p:extLst>
          </p:nvPr>
        </p:nvGraphicFramePr>
        <p:xfrm>
          <a:off x="253999" y="2139746"/>
          <a:ext cx="8640356" cy="20061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974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208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221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228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Provider organization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/>
                        <a:t>First year </a:t>
                      </a:r>
                      <a:r>
                        <a:rPr lang="en-US" sz="1400" dirty="0"/>
                        <a:t>requirement applies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Submit in</a:t>
                      </a:r>
                      <a:r>
                        <a:rPr lang="en-US" sz="1400" baseline="0" dirty="0"/>
                        <a:t> 2020</a:t>
                      </a:r>
                      <a:endParaRPr lang="en-US" sz="1400" dirty="0"/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8434">
                <a:tc>
                  <a:txBody>
                    <a:bodyPr/>
                    <a:lstStyle/>
                    <a:p>
                      <a:r>
                        <a:rPr lang="en-US" sz="1400" dirty="0"/>
                        <a:t>Acute</a:t>
                      </a:r>
                      <a:r>
                        <a:rPr lang="en-US" sz="1400" baseline="0" dirty="0"/>
                        <a:t> care hospitals</a:t>
                      </a:r>
                      <a:endParaRPr lang="en-US" sz="1400" dirty="0"/>
                    </a:p>
                  </a:txBody>
                  <a:tcPr anchor="ctr">
                    <a:solidFill>
                      <a:srgbClr val="F3F6F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2017</a:t>
                      </a:r>
                    </a:p>
                  </a:txBody>
                  <a:tcPr anchor="ctr">
                    <a:solidFill>
                      <a:srgbClr val="F3F6F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Year 4 attestation form</a:t>
                      </a:r>
                    </a:p>
                  </a:txBody>
                  <a:tcPr anchor="ctr"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4848">
                <a:tc>
                  <a:txBody>
                    <a:bodyPr/>
                    <a:lstStyle/>
                    <a:p>
                      <a:r>
                        <a:rPr lang="en-US" sz="1400" dirty="0"/>
                        <a:t>Large and medium medical ambulatory practices</a:t>
                      </a:r>
                    </a:p>
                  </a:txBody>
                  <a:tcPr anchor="ctr">
                    <a:solidFill>
                      <a:srgbClr val="DCE6F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2018</a:t>
                      </a:r>
                    </a:p>
                  </a:txBody>
                  <a:tcPr anchor="ctr">
                    <a:solidFill>
                      <a:srgbClr val="DCE6F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Year 3 attestation form</a:t>
                      </a:r>
                    </a:p>
                  </a:txBody>
                  <a:tcPr anchor="ctr">
                    <a:solidFill>
                      <a:srgbClr val="DCE6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6314">
                <a:tc>
                  <a:txBody>
                    <a:bodyPr/>
                    <a:lstStyle/>
                    <a:p>
                      <a:r>
                        <a:rPr lang="en-US" sz="1400" dirty="0"/>
                        <a:t>Large community health centers</a:t>
                      </a:r>
                    </a:p>
                  </a:txBody>
                  <a:tcPr anchor="ctr">
                    <a:solidFill>
                      <a:srgbClr val="DCE6F2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4238">
                <a:tc>
                  <a:txBody>
                    <a:bodyPr/>
                    <a:lstStyle/>
                    <a:p>
                      <a:r>
                        <a:rPr lang="en-US" sz="1400" dirty="0"/>
                        <a:t>Small community health centers</a:t>
                      </a:r>
                    </a:p>
                  </a:txBody>
                  <a:tcPr anchor="ctr">
                    <a:solidFill>
                      <a:srgbClr val="F3F6F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2019</a:t>
                      </a:r>
                    </a:p>
                  </a:txBody>
                  <a:tcPr anchor="ctr">
                    <a:solidFill>
                      <a:srgbClr val="F3F6F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Year 2 attestation form</a:t>
                      </a:r>
                    </a:p>
                  </a:txBody>
                  <a:tcPr anchor="ctr">
                    <a:solidFill>
                      <a:srgbClr val="F3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253999" y="1219200"/>
            <a:ext cx="8641080" cy="763238"/>
          </a:xfrm>
          <a:prstGeom prst="rect">
            <a:avLst/>
          </a:prstGeom>
          <a:solidFill>
            <a:schemeClr val="accent1">
              <a:lumMod val="50000"/>
            </a:schemeClr>
          </a:solidFill>
          <a:ln w="3175" cap="flat" cmpd="sng" algn="ctr">
            <a:solidFill>
              <a:schemeClr val="accent1">
                <a:lumMod val="50000"/>
              </a:schemeClr>
            </a:solidFill>
            <a:prstDash val="solid"/>
          </a:ln>
          <a:effectLst/>
        </p:spPr>
        <p:txBody>
          <a:bodyPr lIns="92866" tIns="46437" rIns="92866" bIns="46437" rtlCol="0" anchor="ctr"/>
          <a:lstStyle/>
          <a:p>
            <a:r>
              <a:rPr lang="en-US" sz="1900" b="1" dirty="0">
                <a:solidFill>
                  <a:schemeClr val="bg1"/>
                </a:solidFill>
                <a:latin typeface="+mj-lt"/>
              </a:rPr>
              <a:t>The HIway connection requirement requires providers to connect to the Mass HIway</a:t>
            </a:r>
          </a:p>
          <a:p>
            <a:pPr>
              <a:spcBef>
                <a:spcPts val="600"/>
              </a:spcBef>
            </a:pPr>
            <a:r>
              <a:rPr lang="en-US" sz="1300" dirty="0">
                <a:solidFill>
                  <a:schemeClr val="bg1"/>
                </a:solidFill>
                <a:latin typeface="+mj-lt"/>
              </a:rPr>
              <a:t>as set forth in M.G.L. Chapter 118I, Section 7, and as detailed in the Mass HIway Regulations (101 CMR 20.00)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17BE546-73BE-4AB0-8C12-0E7EDBF5344E}"/>
              </a:ext>
            </a:extLst>
          </p:cNvPr>
          <p:cNvSpPr/>
          <p:nvPr/>
        </p:nvSpPr>
        <p:spPr>
          <a:xfrm>
            <a:off x="260529" y="4303168"/>
            <a:ext cx="8641080" cy="31455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600"/>
              </a:spcAft>
            </a:pPr>
            <a:r>
              <a:rPr lang="en-US" sz="1400" b="1" dirty="0">
                <a:solidFill>
                  <a:schemeClr val="bg1"/>
                </a:solidFill>
              </a:rPr>
              <a:t>HIway annual connection requirements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A1F6BA90-6F9F-42C8-A0A9-3B5464DDE0B8}"/>
              </a:ext>
            </a:extLst>
          </p:cNvPr>
          <p:cNvGraphicFramePr>
            <a:graphicFrameLocks noGrp="1"/>
          </p:cNvGraphicFramePr>
          <p:nvPr/>
        </p:nvGraphicFramePr>
        <p:xfrm>
          <a:off x="260530" y="4617720"/>
          <a:ext cx="8644712" cy="1630680"/>
        </p:xfrm>
        <a:graphic>
          <a:graphicData uri="http://schemas.openxmlformats.org/drawingml/2006/table">
            <a:tbl>
              <a:tblPr firstRow="1" bandRow="1"/>
              <a:tblGrid>
                <a:gridCol w="1655356">
                  <a:extLst>
                    <a:ext uri="{9D8B030D-6E8A-4147-A177-3AD203B41FA5}">
                      <a16:colId xmlns:a16="http://schemas.microsoft.com/office/drawing/2014/main" val="2737697713"/>
                    </a:ext>
                  </a:extLst>
                </a:gridCol>
                <a:gridCol w="6989356">
                  <a:extLst>
                    <a:ext uri="{9D8B030D-6E8A-4147-A177-3AD203B41FA5}">
                      <a16:colId xmlns:a16="http://schemas.microsoft.com/office/drawing/2014/main" val="414778258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Year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10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effectLst/>
                        </a:rPr>
                        <a:t>Send </a:t>
                      </a:r>
                      <a:r>
                        <a:rPr lang="en-US" sz="1400" b="0" u="none" kern="1200" dirty="0">
                          <a:effectLst/>
                        </a:rPr>
                        <a:t>or</a:t>
                      </a:r>
                      <a:r>
                        <a:rPr lang="en-US" sz="1400" kern="1200" dirty="0">
                          <a:effectLst/>
                        </a:rPr>
                        <a:t> receive HIway Direct messages for at least one use case</a:t>
                      </a:r>
                      <a:endParaRPr lang="en-US" sz="14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98366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Year 2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effectLst/>
                        </a:rPr>
                        <a:t>Send </a:t>
                      </a:r>
                      <a:r>
                        <a:rPr lang="en-US" sz="1400" b="0" u="none" kern="1200" dirty="0">
                          <a:effectLst/>
                        </a:rPr>
                        <a:t>or</a:t>
                      </a:r>
                      <a:r>
                        <a:rPr lang="en-US" sz="1400" kern="1200" dirty="0">
                          <a:effectLst/>
                        </a:rPr>
                        <a:t> receive HIway Direct messages for at least one </a:t>
                      </a:r>
                      <a:r>
                        <a:rPr lang="en-US" sz="1400" b="1" u="sng" kern="1200" dirty="0">
                          <a:effectLst/>
                        </a:rPr>
                        <a:t>provider-to provider (P2P)</a:t>
                      </a:r>
                      <a:r>
                        <a:rPr lang="en-US" sz="1400" u="none" kern="1200" dirty="0">
                          <a:effectLst/>
                        </a:rPr>
                        <a:t> </a:t>
                      </a:r>
                      <a:r>
                        <a:rPr lang="en-US" sz="1400" kern="1200" dirty="0">
                          <a:effectLst/>
                        </a:rPr>
                        <a:t>use case</a:t>
                      </a:r>
                      <a:endParaRPr lang="en-US" sz="14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08796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Year 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kern="1200" dirty="0">
                          <a:effectLst/>
                        </a:rPr>
                        <a:t>Send HIway Direct messages for at least one P2P use case, </a:t>
                      </a:r>
                      <a:r>
                        <a:rPr lang="en-US" sz="1400" b="1" u="sng" kern="1200" dirty="0">
                          <a:effectLst/>
                        </a:rPr>
                        <a:t>and</a:t>
                      </a:r>
                      <a:r>
                        <a:rPr lang="en-US" sz="1400" kern="1200" dirty="0">
                          <a:effectLst/>
                        </a:rPr>
                        <a:t> Receive HIway Direct messages for at least one P2P use case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14581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Year 4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10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effectLst/>
                        </a:rPr>
                        <a:t>Meet Year 3 requirements or be subject to penalties if requirement is not met</a:t>
                      </a:r>
                      <a:endParaRPr lang="en-US" sz="14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77607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05500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Follow up: future of attestation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49C2E20-F250-44B9-B926-B8B94A013B34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57200" y="2327050"/>
            <a:ext cx="8229600" cy="94955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HIE has evolved in recent years: Many provider organizations now exchange Direct Messages without “touching” the HIway</a:t>
            </a:r>
          </a:p>
        </p:txBody>
      </p:sp>
      <p:sp>
        <p:nvSpPr>
          <p:cNvPr id="7" name="Rectangle 6"/>
          <p:cNvSpPr/>
          <p:nvPr/>
        </p:nvSpPr>
        <p:spPr>
          <a:xfrm>
            <a:off x="443023" y="3443018"/>
            <a:ext cx="8229600" cy="102374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The HIway strives to advocate for the adoption of HIE, not to impose limitations or be a competitor</a:t>
            </a:r>
          </a:p>
        </p:txBody>
      </p:sp>
      <p:sp>
        <p:nvSpPr>
          <p:cNvPr id="8" name="Rectangle 7"/>
          <p:cNvSpPr/>
          <p:nvPr/>
        </p:nvSpPr>
        <p:spPr>
          <a:xfrm>
            <a:off x="443023" y="4633185"/>
            <a:ext cx="8229600" cy="138661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Accordingly, we are considering broadening the Connection Requirement to recognize alternative approaches (Direct Messages between two non-HIway </a:t>
            </a:r>
            <a:r>
              <a:rPr lang="en-US" sz="2000" dirty="0" err="1">
                <a:solidFill>
                  <a:schemeClr val="tx1"/>
                </a:solidFill>
              </a:rPr>
              <a:t>DirectTrust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HISPs</a:t>
            </a:r>
            <a:r>
              <a:rPr lang="en-US" sz="2000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9" name="Rectangle 8"/>
          <p:cNvSpPr/>
          <p:nvPr/>
        </p:nvSpPr>
        <p:spPr>
          <a:xfrm>
            <a:off x="443023" y="1207057"/>
            <a:ext cx="8229600" cy="95357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Currently, to meet the Connection Requirement, one party must send/receive messages via the HIway</a:t>
            </a:r>
          </a:p>
        </p:txBody>
      </p:sp>
    </p:spTree>
    <p:extLst>
      <p:ext uri="{BB962C8B-B14F-4D97-AF65-F5344CB8AC3E}">
        <p14:creationId xmlns:p14="http://schemas.microsoft.com/office/powerpoint/2010/main" val="40579353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91688" y="-1"/>
            <a:ext cx="6214753" cy="890649"/>
          </a:xfrm>
        </p:spPr>
        <p:txBody>
          <a:bodyPr/>
          <a:lstStyle/>
          <a:p>
            <a:r>
              <a:rPr lang="en-US" dirty="0"/>
              <a:t>Technical challenge: HIway 1.0 Direct Message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49C2E20-F250-44B9-B926-B8B94A013B34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7166CED-061D-4455-A4EF-C1FBF69632AF}"/>
              </a:ext>
            </a:extLst>
          </p:cNvPr>
          <p:cNvGrpSpPr/>
          <p:nvPr/>
        </p:nvGrpSpPr>
        <p:grpSpPr>
          <a:xfrm>
            <a:off x="1181100" y="3505200"/>
            <a:ext cx="6781800" cy="2581761"/>
            <a:chOff x="990600" y="3505200"/>
            <a:chExt cx="6781800" cy="2581761"/>
          </a:xfrm>
        </p:grpSpPr>
        <p:sp>
          <p:nvSpPr>
            <p:cNvPr id="4" name="Rectangle 3"/>
            <p:cNvSpPr/>
            <p:nvPr/>
          </p:nvSpPr>
          <p:spPr>
            <a:xfrm>
              <a:off x="3336925" y="3505200"/>
              <a:ext cx="1981200" cy="990600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HIway 1.0</a:t>
              </a:r>
            </a:p>
          </p:txBody>
        </p:sp>
        <p:sp>
          <p:nvSpPr>
            <p:cNvPr id="7" name="Rectangle 6"/>
            <p:cNvSpPr/>
            <p:nvPr/>
          </p:nvSpPr>
          <p:spPr>
            <a:xfrm>
              <a:off x="990600" y="5096361"/>
              <a:ext cx="1981200" cy="99060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HISP 2</a:t>
              </a:r>
            </a:p>
          </p:txBody>
        </p:sp>
        <p:sp>
          <p:nvSpPr>
            <p:cNvPr id="8" name="Rectangle 7"/>
            <p:cNvSpPr/>
            <p:nvPr/>
          </p:nvSpPr>
          <p:spPr>
            <a:xfrm>
              <a:off x="5791200" y="5096361"/>
              <a:ext cx="1981200" cy="990600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HISP 1</a:t>
              </a:r>
            </a:p>
          </p:txBody>
        </p:sp>
        <p:cxnSp>
          <p:nvCxnSpPr>
            <p:cNvPr id="10" name="Straight Arrow Connector 9"/>
            <p:cNvCxnSpPr/>
            <p:nvPr/>
          </p:nvCxnSpPr>
          <p:spPr>
            <a:xfrm>
              <a:off x="3200400" y="5591661"/>
              <a:ext cx="2209800" cy="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 flipH="1" flipV="1">
              <a:off x="5478379" y="4104837"/>
              <a:ext cx="1303421" cy="809201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3810000" y="5555827"/>
              <a:ext cx="1600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 dirty="0"/>
                <a:t>Contract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 rot="1833830">
              <a:off x="5621538" y="4308639"/>
              <a:ext cx="1600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 dirty="0"/>
                <a:t>Contract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181100" y="3849469"/>
              <a:ext cx="1600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 dirty="0"/>
                <a:t>No contract (no exchange)</a:t>
              </a:r>
            </a:p>
          </p:txBody>
        </p:sp>
        <p:cxnSp>
          <p:nvCxnSpPr>
            <p:cNvPr id="20" name="Straight Arrow Connector 19"/>
            <p:cNvCxnSpPr/>
            <p:nvPr/>
          </p:nvCxnSpPr>
          <p:spPr>
            <a:xfrm flipH="1">
              <a:off x="2113714" y="4104837"/>
              <a:ext cx="1010486" cy="695763"/>
            </a:xfrm>
            <a:prstGeom prst="straightConnector1">
              <a:avLst/>
            </a:prstGeom>
            <a:ln cmpd="dbl">
              <a:solidFill>
                <a:schemeClr val="accent2">
                  <a:shade val="95000"/>
                  <a:satMod val="105000"/>
                </a:schemeClr>
              </a:solidFill>
              <a:prstDash val="dash"/>
              <a:headEnd type="triangle"/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601077" y="4477819"/>
              <a:ext cx="457200" cy="436219"/>
            </a:xfrm>
            <a:prstGeom prst="rect">
              <a:avLst/>
            </a:prstGeom>
          </p:spPr>
        </p:pic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098925" y="5087905"/>
              <a:ext cx="457200" cy="457200"/>
            </a:xfrm>
            <a:prstGeom prst="rect">
              <a:avLst/>
            </a:prstGeom>
          </p:spPr>
        </p:pic>
        <p:pic>
          <p:nvPicPr>
            <p:cNvPr id="24" name="Picture 2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638799" y="4513980"/>
              <a:ext cx="457200" cy="457200"/>
            </a:xfrm>
            <a:prstGeom prst="rect">
              <a:avLst/>
            </a:prstGeom>
          </p:spPr>
        </p:pic>
      </p:grpSp>
      <p:sp>
        <p:nvSpPr>
          <p:cNvPr id="36" name="Rectangle 35"/>
          <p:cNvSpPr/>
          <p:nvPr/>
        </p:nvSpPr>
        <p:spPr>
          <a:xfrm>
            <a:off x="228600" y="1094972"/>
            <a:ext cx="8686800" cy="1854979"/>
          </a:xfrm>
          <a:prstGeom prst="rect">
            <a:avLst/>
          </a:prstGeom>
          <a:solidFill>
            <a:schemeClr val="accent1">
              <a:lumMod val="50000"/>
            </a:schemeClr>
          </a:solidFill>
          <a:ln w="3175" cap="flat" cmpd="sng" algn="ctr">
            <a:solidFill>
              <a:schemeClr val="accent1">
                <a:lumMod val="50000"/>
              </a:schemeClr>
            </a:solidFill>
            <a:prstDash val="solid"/>
          </a:ln>
          <a:effectLst/>
        </p:spPr>
        <p:txBody>
          <a:bodyPr lIns="92866" tIns="46437" rIns="92866" bIns="46437" rtlCol="0" anchor="ctr"/>
          <a:lstStyle/>
          <a:p>
            <a:r>
              <a:rPr lang="en-US" sz="2200" dirty="0">
                <a:solidFill>
                  <a:schemeClr val="bg1"/>
                </a:solidFill>
              </a:rPr>
              <a:t>Prior to DirectTrust, HISPs/the HIway had to agree to individualized contracts between each set of HISPs for Direct Message exchanges.</a:t>
            </a:r>
          </a:p>
          <a:p>
            <a:endParaRPr lang="en-US" sz="2200" dirty="0">
              <a:solidFill>
                <a:schemeClr val="bg1"/>
              </a:solidFill>
            </a:endParaRPr>
          </a:p>
          <a:p>
            <a:r>
              <a:rPr lang="en-US" sz="2200" dirty="0">
                <a:solidFill>
                  <a:schemeClr val="bg1"/>
                </a:solidFill>
              </a:rPr>
              <a:t>This required a negotiation process before setup of each new HISP for exchange with the HIway. </a:t>
            </a:r>
            <a:endParaRPr lang="en-US" sz="2200" strike="sngStrik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50570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91688" y="-1"/>
            <a:ext cx="6214753" cy="890649"/>
          </a:xfrm>
        </p:spPr>
        <p:txBody>
          <a:bodyPr/>
          <a:lstStyle/>
          <a:p>
            <a:r>
              <a:rPr lang="en-US" dirty="0"/>
              <a:t>Technical solution: HIway 2.0 Direct Message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49C2E20-F250-44B9-B926-B8B94A013B34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6ED801D2-D251-4F70-88D7-8066DA84FCA6}"/>
              </a:ext>
            </a:extLst>
          </p:cNvPr>
          <p:cNvGrpSpPr/>
          <p:nvPr/>
        </p:nvGrpSpPr>
        <p:grpSpPr>
          <a:xfrm>
            <a:off x="1181100" y="3352800"/>
            <a:ext cx="6781800" cy="2581761"/>
            <a:chOff x="990600" y="3352800"/>
            <a:chExt cx="6781800" cy="2581761"/>
          </a:xfrm>
        </p:grpSpPr>
        <p:sp>
          <p:nvSpPr>
            <p:cNvPr id="4" name="Rectangle 3"/>
            <p:cNvSpPr/>
            <p:nvPr/>
          </p:nvSpPr>
          <p:spPr>
            <a:xfrm>
              <a:off x="3336925" y="3352800"/>
              <a:ext cx="1981200" cy="990600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HIway 2.0</a:t>
              </a:r>
            </a:p>
          </p:txBody>
        </p:sp>
        <p:sp>
          <p:nvSpPr>
            <p:cNvPr id="7" name="Rectangle 6"/>
            <p:cNvSpPr/>
            <p:nvPr/>
          </p:nvSpPr>
          <p:spPr>
            <a:xfrm>
              <a:off x="990600" y="4943961"/>
              <a:ext cx="1981200" cy="990600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HISP 2</a:t>
              </a:r>
            </a:p>
          </p:txBody>
        </p:sp>
        <p:sp>
          <p:nvSpPr>
            <p:cNvPr id="8" name="Rectangle 7"/>
            <p:cNvSpPr/>
            <p:nvPr/>
          </p:nvSpPr>
          <p:spPr>
            <a:xfrm>
              <a:off x="5791200" y="4943961"/>
              <a:ext cx="1981200" cy="990600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bg1"/>
                  </a:solidFill>
                </a:rPr>
                <a:t>HISP 1</a:t>
              </a:r>
            </a:p>
          </p:txBody>
        </p:sp>
        <p:cxnSp>
          <p:nvCxnSpPr>
            <p:cNvPr id="10" name="Straight Arrow Connector 9"/>
            <p:cNvCxnSpPr/>
            <p:nvPr/>
          </p:nvCxnSpPr>
          <p:spPr>
            <a:xfrm>
              <a:off x="3200400" y="5439261"/>
              <a:ext cx="2209800" cy="0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 flipH="1" flipV="1">
              <a:off x="5478379" y="3952437"/>
              <a:ext cx="1303421" cy="809201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4060825" y="5439261"/>
              <a:ext cx="533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 dirty="0"/>
                <a:t>DT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 rot="1833830">
              <a:off x="5783867" y="4285888"/>
              <a:ext cx="1600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 dirty="0"/>
                <a:t>DT</a:t>
              </a:r>
            </a:p>
          </p:txBody>
        </p:sp>
        <p:cxnSp>
          <p:nvCxnSpPr>
            <p:cNvPr id="20" name="Straight Arrow Connector 19"/>
            <p:cNvCxnSpPr/>
            <p:nvPr/>
          </p:nvCxnSpPr>
          <p:spPr>
            <a:xfrm flipH="1">
              <a:off x="2113714" y="3952437"/>
              <a:ext cx="1010486" cy="695763"/>
            </a:xfrm>
            <a:prstGeom prst="straightConnector1">
              <a:avLst/>
            </a:prstGeom>
            <a:ln cmpd="dbl">
              <a:solidFill>
                <a:schemeClr val="accent1"/>
              </a:solidFill>
              <a:prstDash val="solid"/>
              <a:headEnd type="triangle"/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 rot="19512160">
              <a:off x="2262830" y="4017797"/>
              <a:ext cx="533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 dirty="0"/>
                <a:t>DT</a:t>
              </a:r>
            </a:p>
          </p:txBody>
        </p:sp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638223" y="4305184"/>
              <a:ext cx="457200" cy="457200"/>
            </a:xfrm>
            <a:prstGeom prst="rect">
              <a:avLst/>
            </a:prstGeom>
          </p:spPr>
        </p:pic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545012" y="5475356"/>
              <a:ext cx="457200" cy="457200"/>
            </a:xfrm>
            <a:prstGeom prst="rect">
              <a:avLst/>
            </a:prstGeom>
          </p:spPr>
        </p:pic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355367" y="4007520"/>
              <a:ext cx="457200" cy="457200"/>
            </a:xfrm>
            <a:prstGeom prst="rect">
              <a:avLst/>
            </a:prstGeom>
          </p:spPr>
        </p:pic>
      </p:grpSp>
      <p:sp>
        <p:nvSpPr>
          <p:cNvPr id="22" name="Rectangle 21"/>
          <p:cNvSpPr/>
          <p:nvPr/>
        </p:nvSpPr>
        <p:spPr>
          <a:xfrm>
            <a:off x="238928" y="1097745"/>
            <a:ext cx="8634393" cy="1881562"/>
          </a:xfrm>
          <a:prstGeom prst="rect">
            <a:avLst/>
          </a:prstGeom>
          <a:solidFill>
            <a:schemeClr val="accent1">
              <a:lumMod val="50000"/>
            </a:schemeClr>
          </a:solidFill>
          <a:ln w="3175" cap="flat" cmpd="sng" algn="ctr">
            <a:solidFill>
              <a:schemeClr val="accent1">
                <a:lumMod val="50000"/>
              </a:schemeClr>
            </a:solidFill>
            <a:prstDash val="solid"/>
          </a:ln>
          <a:effectLst/>
        </p:spPr>
        <p:txBody>
          <a:bodyPr lIns="92866" tIns="46437" rIns="92866" bIns="46437" rtlCol="0" anchor="ctr"/>
          <a:lstStyle/>
          <a:p>
            <a:r>
              <a:rPr lang="en-US" sz="2100" dirty="0">
                <a:solidFill>
                  <a:schemeClr val="bg1"/>
                </a:solidFill>
              </a:rPr>
              <a:t>DirectTrust-certified HISPs (including the HIway’s HISP) follow uniform security, technical, legal, and business standards for Direct Message exchange.</a:t>
            </a:r>
          </a:p>
          <a:p>
            <a:endParaRPr lang="en-US" sz="2100" dirty="0">
              <a:solidFill>
                <a:schemeClr val="bg1"/>
              </a:solidFill>
            </a:endParaRPr>
          </a:p>
          <a:p>
            <a:r>
              <a:rPr lang="en-US" sz="2100" dirty="0">
                <a:solidFill>
                  <a:schemeClr val="bg1"/>
                </a:solidFill>
              </a:rPr>
              <a:t>This facilitates immediate interoperability - there is no need for the HIway’s HISP and other HISPs to contract directly with each other. </a:t>
            </a:r>
            <a:endParaRPr lang="en-US" sz="2100" strike="sngStrik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70858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167" y="77533"/>
            <a:ext cx="6253557" cy="735586"/>
          </a:xfrm>
        </p:spPr>
        <p:txBody>
          <a:bodyPr/>
          <a:lstStyle/>
          <a:p>
            <a:r>
              <a:rPr lang="en-US" dirty="0"/>
              <a:t>Result: DirectTrust expands universe for </a:t>
            </a:r>
            <a:br>
              <a:rPr lang="en-US" dirty="0"/>
            </a:br>
            <a:r>
              <a:rPr lang="en-US" dirty="0"/>
              <a:t>Direct Message</a:t>
            </a:r>
            <a:r>
              <a:rPr lang="en-US" sz="2700" dirty="0"/>
              <a:t> 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066800" y="1891197"/>
            <a:ext cx="7343801" cy="4496878"/>
            <a:chOff x="319579" y="1407725"/>
            <a:chExt cx="8362378" cy="5303835"/>
          </a:xfrm>
        </p:grpSpPr>
        <p:pic>
          <p:nvPicPr>
            <p:cNvPr id="31" name="Picture 20" descr="https://www.directtrust.org/wp-content/uploads/2015/05/medallies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34771" y="2054221"/>
              <a:ext cx="1234173" cy="73401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2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034667" y="3053193"/>
              <a:ext cx="3137136" cy="1410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5" name="Picture 6" descr="https://www.directtrust.org/wp-content/uploads/2015/05/cerner.pn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5800" y="5545725"/>
              <a:ext cx="1050523" cy="62478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6" name="Picture 8" descr="https://www.directtrust.org/wp-content/uploads/2015/05/datamotion.png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56368" y="5560910"/>
              <a:ext cx="1234722" cy="77042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7" name="Picture 10" descr="https://www.directtrust.org/wp-content/uploads/2015/05/emr_direct.png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06144" y="6138371"/>
              <a:ext cx="1022576" cy="57318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8" name="Picture 12" descr="https://www.directtrust.org/wp-content/uploads/2015/05/eclinicaldirect.png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80152" y="5896462"/>
              <a:ext cx="992775" cy="6948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9" name="Picture 14" descr="https://www.directtrust.org/wp-content/uploads/2015/05/inpriva.png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89119" y="5560910"/>
              <a:ext cx="1045435" cy="62175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0" name="Picture 16" descr="https://www.directtrust.org/wp-content/uploads/2015/05/maxmd.png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98272" y="5125791"/>
              <a:ext cx="1017275" cy="65095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3" name="Picture 24" descr="https://www.directtrust.org/wp-content/uploads/2015/05/nextgen_mirth.png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73266" y="3120827"/>
              <a:ext cx="1308691" cy="5541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4" name="Picture 26" descr="https://www.directtrust.org/wp-content/uploads/2015/05/secure_exchange_solutions-200x119.png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16078" y="1407725"/>
              <a:ext cx="1309623" cy="7792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5" name="Picture 28" descr="https://www.directtrust.org/wp-content/uploads/2015/05/updox.png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76309" y="1605054"/>
              <a:ext cx="1044573" cy="64890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6" name="Picture 30" descr="https://www.directtrust.org/wp-content/uploads/2015/05/surescripts.png"/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26719" y="1642000"/>
              <a:ext cx="1350615" cy="80326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9" name="Picture 34" descr="https://www.directtrust.org/wp-content/uploads/2015/05/athenahealth.png"/>
            <p:cNvPicPr>
              <a:picLocks noChangeAspect="1" noChangeArrowheads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9579" y="3279333"/>
              <a:ext cx="1423302" cy="8464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4" name="Cloud 53"/>
            <p:cNvSpPr/>
            <p:nvPr/>
          </p:nvSpPr>
          <p:spPr>
            <a:xfrm>
              <a:off x="1997695" y="2217013"/>
              <a:ext cx="5234243" cy="3600020"/>
            </a:xfrm>
            <a:prstGeom prst="cloud">
              <a:avLst/>
            </a:prstGeom>
            <a:noFill/>
            <a:ln w="3175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30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4237356" y="6577450"/>
            <a:ext cx="685800" cy="287338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fld id="{68F270A5-DACF-4D8D-8A99-30836CF3324C}" type="slidenum">
              <a:rPr lang="en-US" smtClean="0"/>
              <a:pPr algn="ctr">
                <a:defRPr/>
              </a:pPr>
              <a:t>18</a:t>
            </a:fld>
            <a:endParaRPr lang="en-US" dirty="0"/>
          </a:p>
        </p:txBody>
      </p:sp>
      <p:sp>
        <p:nvSpPr>
          <p:cNvPr id="55" name="Content Placeholder 4"/>
          <p:cNvSpPr txBox="1">
            <a:spLocks/>
          </p:cNvSpPr>
          <p:nvPr/>
        </p:nvSpPr>
        <p:spPr bwMode="auto">
          <a:xfrm>
            <a:off x="457200" y="1021601"/>
            <a:ext cx="8229600" cy="632811"/>
          </a:xfrm>
          <a:prstGeom prst="rect">
            <a:avLst/>
          </a:prstGeom>
          <a:solidFill>
            <a:schemeClr val="accent1">
              <a:lumMod val="50000"/>
            </a:schemeClr>
          </a:solidFill>
          <a:ln w="9525">
            <a:solidFill>
              <a:schemeClr val="accent1">
                <a:lumMod val="50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2000" dirty="0">
                <a:solidFill>
                  <a:schemeClr val="bg1"/>
                </a:solidFill>
              </a:rPr>
              <a:t>Via DirectTrust, HIway 2.0 connects to 25+ in-state and 120+ out-of-state HISPs</a:t>
            </a:r>
            <a:endParaRPr lang="en-US" sz="1850" dirty="0">
              <a:solidFill>
                <a:schemeClr val="bg1"/>
              </a:solidFill>
            </a:endParaRPr>
          </a:p>
        </p:txBody>
      </p:sp>
      <p:pic>
        <p:nvPicPr>
          <p:cNvPr id="1026" name="Picture 2" descr="Image result for glenwood systems logo&quot;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579" y="6016751"/>
            <a:ext cx="1362356" cy="2986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health companion logo&quot;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6483" y="4883446"/>
            <a:ext cx="1299603" cy="4673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Image result for iShare medical logo&quot;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6501" y="2182865"/>
            <a:ext cx="1104611" cy="5005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Image result for orion health logo&quot;"/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2138" y="2816652"/>
            <a:ext cx="883299" cy="3284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Image result for rosettahealth logo&quot;"/>
          <p:cNvPicPr>
            <a:picLocks noChangeAspect="1" noChangeArrowheads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5003" y="3059251"/>
            <a:ext cx="964206" cy="482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Image result for the health collaborative logo&quot;"/>
          <p:cNvPicPr>
            <a:picLocks noChangeAspect="1" noChangeArrowheads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1229" y="4499293"/>
            <a:ext cx="1078516" cy="3854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Image result for VA logo&quot;"/>
          <p:cNvPicPr>
            <a:picLocks noChangeAspect="1" noChangeArrowheads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9746" y="4293523"/>
            <a:ext cx="1087821" cy="241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Image result for health catalyst logo&quot;"/>
          <p:cNvPicPr>
            <a:picLocks noChangeAspect="1" noChangeArrowheads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9833" y="3922150"/>
            <a:ext cx="1305196" cy="497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16613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 Messaging and interoperability</a:t>
            </a:r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49C2E20-F250-44B9-B926-B8B94A013B3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57200" y="2111881"/>
            <a:ext cx="8229597" cy="82370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3175" cap="flat" cmpd="sng" algn="ctr">
            <a:solidFill>
              <a:schemeClr val="accent1">
                <a:lumMod val="20000"/>
                <a:lumOff val="80000"/>
              </a:schemeClr>
            </a:solidFill>
            <a:prstDash val="solid"/>
          </a:ln>
          <a:effectLst/>
        </p:spPr>
        <p:txBody>
          <a:bodyPr lIns="92866" tIns="46437" rIns="92866" bIns="46437" rtlCol="0" anchor="ctr"/>
          <a:lstStyle/>
          <a:p>
            <a:r>
              <a:rPr lang="en-US" sz="2000" dirty="0"/>
              <a:t>Direct Messages can be exchanged between the HIway and a myriad of </a:t>
            </a:r>
            <a:r>
              <a:rPr lang="en-US" sz="2000" dirty="0" err="1"/>
              <a:t>HISPs</a:t>
            </a:r>
            <a:endParaRPr lang="en-US" sz="2000" dirty="0"/>
          </a:p>
        </p:txBody>
      </p:sp>
      <p:sp>
        <p:nvSpPr>
          <p:cNvPr id="11" name="Rectangle 10"/>
          <p:cNvSpPr/>
          <p:nvPr/>
        </p:nvSpPr>
        <p:spPr>
          <a:xfrm>
            <a:off x="457200" y="4346996"/>
            <a:ext cx="8229597" cy="104625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3175" cap="flat" cmpd="sng" algn="ctr">
            <a:solidFill>
              <a:schemeClr val="accent1">
                <a:lumMod val="20000"/>
                <a:lumOff val="80000"/>
              </a:schemeClr>
            </a:solidFill>
            <a:prstDash val="solid"/>
          </a:ln>
          <a:effectLst/>
        </p:spPr>
        <p:txBody>
          <a:bodyPr lIns="92866" tIns="46437" rIns="92866" bIns="46437" rtlCol="0" anchor="ctr"/>
          <a:lstStyle/>
          <a:p>
            <a:r>
              <a:rPr lang="en-US" sz="2000" dirty="0"/>
              <a:t>From an interoperability POV, all providers using a DirectTrust HISP can exchange messages with all providers using the HIway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1" y="3118167"/>
            <a:ext cx="8229597" cy="104625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175" cap="flat" cmpd="sng" algn="ctr">
            <a:solidFill>
              <a:schemeClr val="accent1">
                <a:lumMod val="20000"/>
                <a:lumOff val="80000"/>
              </a:schemeClr>
            </a:solidFill>
            <a:prstDash val="solid"/>
          </a:ln>
          <a:effectLst/>
        </p:spPr>
        <p:txBody>
          <a:bodyPr lIns="92866" tIns="46437" rIns="92866" bIns="46437" rtlCol="0" anchor="ctr"/>
          <a:lstStyle/>
          <a:p>
            <a:r>
              <a:rPr lang="en-US" sz="2000" dirty="0"/>
              <a:t>From a technical </a:t>
            </a:r>
            <a:r>
              <a:rPr lang="en-US" sz="2000" dirty="0" err="1"/>
              <a:t>POV</a:t>
            </a:r>
            <a:r>
              <a:rPr lang="en-US" sz="2000" dirty="0"/>
              <a:t>, Direct Messaging via the </a:t>
            </a:r>
            <a:r>
              <a:rPr lang="en-US" sz="2000" dirty="0" err="1"/>
              <a:t>HIway’s</a:t>
            </a:r>
            <a:r>
              <a:rPr lang="en-US" sz="2000" dirty="0"/>
              <a:t> </a:t>
            </a:r>
            <a:r>
              <a:rPr lang="en-US" sz="2000" dirty="0" err="1"/>
              <a:t>HISP</a:t>
            </a:r>
            <a:r>
              <a:rPr lang="en-US" sz="2000" dirty="0"/>
              <a:t> and via another </a:t>
            </a:r>
            <a:r>
              <a:rPr lang="en-US" sz="2000" dirty="0" err="1"/>
              <a:t>HISP</a:t>
            </a:r>
            <a:r>
              <a:rPr lang="en-US" sz="2000" dirty="0"/>
              <a:t> are identical (no downside to using another </a:t>
            </a:r>
            <a:r>
              <a:rPr lang="en-US" sz="2000" dirty="0" err="1"/>
              <a:t>HISP</a:t>
            </a:r>
            <a:r>
              <a:rPr lang="en-US" sz="2000" dirty="0"/>
              <a:t>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57200" y="5575826"/>
            <a:ext cx="8229597" cy="7760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175" cap="flat" cmpd="sng" algn="ctr">
            <a:solidFill>
              <a:schemeClr val="accent1">
                <a:lumMod val="20000"/>
                <a:lumOff val="80000"/>
              </a:schemeClr>
            </a:solidFill>
            <a:prstDash val="solid"/>
          </a:ln>
          <a:effectLst/>
        </p:spPr>
        <p:txBody>
          <a:bodyPr lIns="92866" tIns="46437" rIns="92866" bIns="46437" rtlCol="0" anchor="ctr"/>
          <a:lstStyle/>
          <a:p>
            <a:r>
              <a:rPr lang="en-US" sz="2000" dirty="0"/>
              <a:t>DirectTrust facilitates easy exchange between HISPs – as simple as sending an email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4F551FC-359A-4AE3-AE84-98C7F1A98EF6}"/>
              </a:ext>
            </a:extLst>
          </p:cNvPr>
          <p:cNvSpPr/>
          <p:nvPr/>
        </p:nvSpPr>
        <p:spPr>
          <a:xfrm>
            <a:off x="457203" y="1005929"/>
            <a:ext cx="8229597" cy="923374"/>
          </a:xfrm>
          <a:prstGeom prst="rect">
            <a:avLst/>
          </a:prstGeom>
          <a:solidFill>
            <a:schemeClr val="accent1">
              <a:lumMod val="50000"/>
            </a:schemeClr>
          </a:solidFill>
          <a:ln w="3175" cap="flat" cmpd="sng" algn="ctr">
            <a:solidFill>
              <a:schemeClr val="accent1">
                <a:lumMod val="50000"/>
              </a:schemeClr>
            </a:solidFill>
            <a:prstDash val="solid"/>
          </a:ln>
          <a:effectLst/>
        </p:spPr>
        <p:txBody>
          <a:bodyPr lIns="92866" tIns="46437" rIns="92866" bIns="46437" rtlCol="0" anchor="ctr"/>
          <a:lstStyle/>
          <a:p>
            <a:r>
              <a:rPr lang="en-US" sz="2400" dirty="0">
                <a:solidFill>
                  <a:schemeClr val="bg1"/>
                </a:solidFill>
              </a:rPr>
              <a:t>Recommendation: Expand connection requirement to include uses cases through </a:t>
            </a:r>
            <a:r>
              <a:rPr lang="en-US" sz="2400" dirty="0" err="1">
                <a:solidFill>
                  <a:schemeClr val="bg1"/>
                </a:solidFill>
              </a:rPr>
              <a:t>DirectTrust</a:t>
            </a:r>
            <a:r>
              <a:rPr lang="en-US" sz="2400" dirty="0">
                <a:solidFill>
                  <a:schemeClr val="bg1"/>
                </a:solidFill>
              </a:rPr>
              <a:t>-accredited HISPs</a:t>
            </a:r>
          </a:p>
        </p:txBody>
      </p:sp>
    </p:spTree>
    <p:extLst>
      <p:ext uri="{BB962C8B-B14F-4D97-AF65-F5344CB8AC3E}">
        <p14:creationId xmlns:p14="http://schemas.microsoft.com/office/powerpoint/2010/main" val="23003805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49C2E20-F250-44B9-B926-B8B94A013B34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800100" y="1295400"/>
            <a:ext cx="7543800" cy="4953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>
                <a:solidFill>
                  <a:schemeClr val="tx1"/>
                </a:solidFill>
              </a:rPr>
              <a:t>Welcome</a:t>
            </a:r>
          </a:p>
          <a:p>
            <a:pPr marL="457054" lvl="1" indent="0">
              <a:buNone/>
            </a:pPr>
            <a:r>
              <a:rPr lang="en-US" sz="2000" dirty="0">
                <a:solidFill>
                  <a:schemeClr val="tx1"/>
                </a:solidFill>
              </a:rPr>
              <a:t>Undersecretary Lauren Peters</a:t>
            </a:r>
          </a:p>
          <a:p>
            <a:pPr marL="800100" lvl="1" indent="-342900">
              <a:buFont typeface="Wingdings" pitchFamily="2" charset="2"/>
              <a:buChar char="§"/>
            </a:pPr>
            <a:r>
              <a:rPr lang="en-US" sz="2000" b="1" dirty="0">
                <a:solidFill>
                  <a:schemeClr val="tx1"/>
                </a:solidFill>
              </a:rPr>
              <a:t>Approval of the Nov. 4 2019 minutes (vote)</a:t>
            </a:r>
          </a:p>
          <a:p>
            <a:pPr marL="800100" lvl="1" indent="-342900">
              <a:buFont typeface="Wingdings" pitchFamily="2" charset="2"/>
              <a:buChar char="§"/>
            </a:pPr>
            <a:r>
              <a:rPr lang="en-US" sz="2000" b="1" dirty="0">
                <a:solidFill>
                  <a:schemeClr val="tx1"/>
                </a:solidFill>
              </a:rPr>
              <a:t>Approval of the 2019 Annual Report (vote)</a:t>
            </a:r>
          </a:p>
          <a:p>
            <a:r>
              <a:rPr lang="en-US" sz="2000" b="1" dirty="0" err="1">
                <a:solidFill>
                  <a:schemeClr val="tx1"/>
                </a:solidFill>
              </a:rPr>
              <a:t>HIway</a:t>
            </a:r>
            <a:r>
              <a:rPr lang="en-US" sz="2000" b="1" dirty="0">
                <a:solidFill>
                  <a:schemeClr val="tx1"/>
                </a:solidFill>
              </a:rPr>
              <a:t> strategic plan</a:t>
            </a:r>
          </a:p>
          <a:p>
            <a:pPr marL="457054" lvl="1" indent="0">
              <a:buNone/>
            </a:pPr>
            <a:r>
              <a:rPr lang="en-US" sz="2000" dirty="0">
                <a:solidFill>
                  <a:schemeClr val="tx1"/>
                </a:solidFill>
              </a:rPr>
              <a:t>Undersecretary Lauren Peters &amp; Bert Ng</a:t>
            </a:r>
          </a:p>
          <a:p>
            <a:r>
              <a:rPr lang="en-US" sz="2000" b="1" dirty="0">
                <a:solidFill>
                  <a:schemeClr val="tx1"/>
                </a:solidFill>
              </a:rPr>
              <a:t>HIway connection requirement 2020</a:t>
            </a:r>
          </a:p>
          <a:p>
            <a:pPr marL="457054" lvl="1" indent="0">
              <a:buNone/>
            </a:pPr>
            <a:r>
              <a:rPr lang="en-US" sz="2000" dirty="0">
                <a:solidFill>
                  <a:schemeClr val="tx1"/>
                </a:solidFill>
              </a:rPr>
              <a:t>Bert Ng &amp; Chris Stuck-Girard </a:t>
            </a:r>
          </a:p>
          <a:p>
            <a:r>
              <a:rPr lang="en-US" sz="2000" b="1" dirty="0">
                <a:solidFill>
                  <a:schemeClr val="tx1"/>
                </a:solidFill>
              </a:rPr>
              <a:t>Market-based ENS Initiative — Certification update</a:t>
            </a:r>
          </a:p>
          <a:p>
            <a:pPr marL="457054" lvl="1" indent="0">
              <a:buNone/>
            </a:pPr>
            <a:r>
              <a:rPr lang="en-US" sz="2000" dirty="0">
                <a:solidFill>
                  <a:schemeClr val="tx1"/>
                </a:solidFill>
              </a:rPr>
              <a:t>Bert Ng   </a:t>
            </a:r>
          </a:p>
          <a:p>
            <a:r>
              <a:rPr lang="en-US" sz="2000" b="1" dirty="0">
                <a:solidFill>
                  <a:schemeClr val="tx1"/>
                </a:solidFill>
              </a:rPr>
              <a:t>Conclusion</a:t>
            </a:r>
          </a:p>
          <a:p>
            <a:pPr marL="457054" lvl="1" indent="0">
              <a:buNone/>
            </a:pPr>
            <a:r>
              <a:rPr lang="en-US" sz="2000" dirty="0">
                <a:solidFill>
                  <a:schemeClr val="tx1"/>
                </a:solidFill>
              </a:rPr>
              <a:t>Undersecretary Lauren Peters</a:t>
            </a:r>
          </a:p>
          <a:p>
            <a:pPr marL="457054" lvl="1" indent="0">
              <a:buNone/>
            </a:pPr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06546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D6DC581-3793-4594-88E2-9EC724FA3BF3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4400" y="2905918"/>
            <a:ext cx="7315200" cy="1447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tx1"/>
                </a:solidFill>
              </a:rPr>
              <a:t>Market-based ENS Initiative — Certification update  </a:t>
            </a:r>
          </a:p>
          <a:p>
            <a:r>
              <a:rPr lang="en-US" dirty="0">
                <a:solidFill>
                  <a:schemeClr val="tx1"/>
                </a:solidFill>
              </a:rPr>
              <a:t>Bert Ng</a:t>
            </a:r>
          </a:p>
        </p:txBody>
      </p:sp>
    </p:spTree>
    <p:extLst>
      <p:ext uri="{BB962C8B-B14F-4D97-AF65-F5344CB8AC3E}">
        <p14:creationId xmlns:p14="http://schemas.microsoft.com/office/powerpoint/2010/main" val="28263262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ENS Initiative history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49C2E20-F250-44B9-B926-B8B94A013B34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57200" y="957263"/>
            <a:ext cx="8229600" cy="9477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47383" lvl="0">
              <a:defRPr/>
            </a:pPr>
            <a:r>
              <a:rPr lang="en-US" sz="1800" b="1" kern="0" dirty="0">
                <a:solidFill>
                  <a:srgbClr val="4F81BD"/>
                </a:solidFill>
              </a:rPr>
              <a:t>EOHHS ENS Initiative goal: </a:t>
            </a:r>
          </a:p>
          <a:p>
            <a:pPr marL="333133" lvl="0" indent="-285750">
              <a:buFont typeface="Arial" panose="020B0604020202020204" pitchFamily="34" charset="0"/>
              <a:buChar char="•"/>
              <a:defRPr/>
            </a:pPr>
            <a:r>
              <a:rPr lang="en-US" sz="1800" kern="0" dirty="0">
                <a:solidFill>
                  <a:sysClr val="windowText" lastClr="000000"/>
                </a:solidFill>
              </a:rPr>
              <a:t>Supporting timely statewide Event Notification Services (ENS) across the Commonwealth in order to improve health care delivery, quality, and coordination </a:t>
            </a:r>
            <a:endParaRPr lang="en-US" sz="1800" kern="0" dirty="0">
              <a:solidFill>
                <a:srgbClr val="4F81BD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57200" y="1981200"/>
            <a:ext cx="8229600" cy="263366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47383" lvl="0">
              <a:defRPr/>
            </a:pPr>
            <a:r>
              <a:rPr lang="en-US" sz="1800" b="1" kern="0" dirty="0">
                <a:solidFill>
                  <a:srgbClr val="4F81BD"/>
                </a:solidFill>
              </a:rPr>
              <a:t>EOHHS process: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Oct 2018: State-operated ADT repository RFR cancelled </a:t>
            </a:r>
            <a:r>
              <a:rPr lang="en-US" dirty="0">
                <a:solidFill>
                  <a:schemeClr val="tx1"/>
                </a:solidFill>
              </a:rPr>
              <a:t>– </a:t>
            </a:r>
            <a:r>
              <a:rPr lang="en-US" sz="1800" dirty="0">
                <a:solidFill>
                  <a:schemeClr val="tx1"/>
                </a:solidFill>
              </a:rPr>
              <a:t>Creating a state-operated ADT repository would be duplicative of existing market capabilities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Oct 2018: RFI issued </a:t>
            </a:r>
            <a:r>
              <a:rPr lang="en-US" dirty="0">
                <a:solidFill>
                  <a:schemeClr val="tx1"/>
                </a:solidFill>
              </a:rPr>
              <a:t>–</a:t>
            </a:r>
            <a:r>
              <a:rPr lang="en-US" sz="1800" dirty="0">
                <a:solidFill>
                  <a:schemeClr val="tx1"/>
                </a:solidFill>
              </a:rPr>
              <a:t> Leveraging the gains of existing ENS marketplace to achieve universal provider access to ENS more quickly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Oct 2019: Regulation finalized – Formalizing certification process for ENS vendors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Nov 2019: RFA issued – Accepting applications for certification of ENS vendors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Jan 2020: Applications submitted – Processing the applications to determine certification of </a:t>
            </a:r>
            <a:r>
              <a:rPr lang="en-US" dirty="0" err="1">
                <a:solidFill>
                  <a:schemeClr val="tx1"/>
                </a:solidFill>
              </a:rPr>
              <a:t>ENS</a:t>
            </a:r>
            <a:r>
              <a:rPr lang="en-US" dirty="0">
                <a:solidFill>
                  <a:schemeClr val="tx1"/>
                </a:solidFill>
              </a:rPr>
              <a:t> vendors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57200" y="4681537"/>
            <a:ext cx="8229600" cy="171926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47383" lvl="0">
              <a:defRPr/>
            </a:pPr>
            <a:r>
              <a:rPr lang="en-US" sz="1800" b="1" kern="0" dirty="0">
                <a:solidFill>
                  <a:srgbClr val="4F81BD"/>
                </a:solidFill>
              </a:rPr>
              <a:t>EOHHS guiding principles: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Universal access </a:t>
            </a:r>
            <a:r>
              <a:rPr lang="en-US" dirty="0">
                <a:solidFill>
                  <a:schemeClr val="tx1"/>
                </a:solidFill>
              </a:rPr>
              <a:t>– </a:t>
            </a:r>
            <a:r>
              <a:rPr lang="en-US" sz="1800" dirty="0">
                <a:solidFill>
                  <a:schemeClr val="tx1"/>
                </a:solidFill>
              </a:rPr>
              <a:t>Promoting data sharing within an ENS framework to increase accessibility to ENS for</a:t>
            </a:r>
            <a:r>
              <a:rPr lang="en-US" sz="1800" dirty="0">
                <a:solidFill>
                  <a:srgbClr val="FF0000"/>
                </a:solidFill>
              </a:rPr>
              <a:t> </a:t>
            </a:r>
            <a:r>
              <a:rPr lang="en-US" sz="1800" dirty="0">
                <a:solidFill>
                  <a:schemeClr val="tx1"/>
                </a:solidFill>
              </a:rPr>
              <a:t>providers of all sizes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Streamline provider experience </a:t>
            </a:r>
            <a:r>
              <a:rPr lang="en-US" dirty="0">
                <a:solidFill>
                  <a:schemeClr val="tx1"/>
                </a:solidFill>
              </a:rPr>
              <a:t>–</a:t>
            </a:r>
            <a:r>
              <a:rPr lang="en-US" sz="1800" dirty="0">
                <a:solidFill>
                  <a:schemeClr val="tx1"/>
                </a:solidFill>
              </a:rPr>
              <a:t> Crafting ENS framework to allow single point of submission and single point of reception of data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Improve notification timing </a:t>
            </a:r>
            <a:r>
              <a:rPr lang="en-US" dirty="0">
                <a:solidFill>
                  <a:schemeClr val="tx1"/>
                </a:solidFill>
              </a:rPr>
              <a:t>– </a:t>
            </a:r>
            <a:r>
              <a:rPr lang="en-US" sz="1800" dirty="0">
                <a:solidFill>
                  <a:schemeClr val="tx1"/>
                </a:solidFill>
              </a:rPr>
              <a:t>Improving timing for data flow (real/near-real time)</a:t>
            </a:r>
          </a:p>
        </p:txBody>
      </p:sp>
    </p:spTree>
    <p:extLst>
      <p:ext uri="{BB962C8B-B14F-4D97-AF65-F5344CB8AC3E}">
        <p14:creationId xmlns:p14="http://schemas.microsoft.com/office/powerpoint/2010/main" val="27422882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1" y="0"/>
            <a:ext cx="6172199" cy="792162"/>
          </a:xfrm>
        </p:spPr>
        <p:txBody>
          <a:bodyPr/>
          <a:lstStyle/>
          <a:p>
            <a:r>
              <a:rPr lang="en-US" dirty="0"/>
              <a:t>ENS Initiative: ENS regulation and certification timeline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368D18A-47D3-417B-8049-0A96DF46771A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422786" y="1496963"/>
            <a:ext cx="8298427" cy="941437"/>
            <a:chOff x="422787" y="1496962"/>
            <a:chExt cx="8298427" cy="941437"/>
          </a:xfrm>
        </p:grpSpPr>
        <p:sp>
          <p:nvSpPr>
            <p:cNvPr id="6" name="Rectangle 5"/>
            <p:cNvSpPr/>
            <p:nvPr/>
          </p:nvSpPr>
          <p:spPr>
            <a:xfrm>
              <a:off x="422787" y="1496962"/>
              <a:ext cx="1838632" cy="941437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/>
                <a:t>Q3 2019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261420" y="1496962"/>
              <a:ext cx="6459794" cy="941437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342900" indent="-342900">
                <a:buFont typeface="Wingdings" panose="05000000000000000000" pitchFamily="2" charset="2"/>
                <a:buChar char="ü"/>
              </a:pPr>
              <a:r>
                <a:rPr lang="en-US" sz="2000" dirty="0">
                  <a:solidFill>
                    <a:schemeClr val="tx1"/>
                  </a:solidFill>
                </a:rPr>
                <a:t>6/28 – Proposed regulation published</a:t>
              </a:r>
            </a:p>
            <a:p>
              <a:pPr marL="342900" indent="-342900">
                <a:buFont typeface="Wingdings" panose="05000000000000000000" pitchFamily="2" charset="2"/>
                <a:buChar char="ü"/>
              </a:pPr>
              <a:r>
                <a:rPr lang="en-US" sz="2000" dirty="0">
                  <a:solidFill>
                    <a:schemeClr val="tx1"/>
                  </a:solidFill>
                </a:rPr>
                <a:t>7/19 – Proposed regulation public hearing &amp; </a:t>
              </a:r>
              <a:br>
                <a:rPr lang="en-US" sz="2000" dirty="0">
                  <a:solidFill>
                    <a:schemeClr val="tx1"/>
                  </a:solidFill>
                </a:rPr>
              </a:br>
              <a:r>
                <a:rPr lang="en-US" sz="2000" dirty="0">
                  <a:solidFill>
                    <a:schemeClr val="tx1"/>
                  </a:solidFill>
                </a:rPr>
                <a:t>written testimony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C8BFDEEF-290F-4FE1-BF0D-D018676FD978}"/>
              </a:ext>
            </a:extLst>
          </p:cNvPr>
          <p:cNvGrpSpPr/>
          <p:nvPr/>
        </p:nvGrpSpPr>
        <p:grpSpPr>
          <a:xfrm>
            <a:off x="422787" y="2676293"/>
            <a:ext cx="8298425" cy="1023681"/>
            <a:chOff x="422787" y="2100519"/>
            <a:chExt cx="8298425" cy="1023681"/>
          </a:xfrm>
        </p:grpSpPr>
        <p:sp>
          <p:nvSpPr>
            <p:cNvPr id="5" name="Rectangle 4"/>
            <p:cNvSpPr/>
            <p:nvPr/>
          </p:nvSpPr>
          <p:spPr>
            <a:xfrm>
              <a:off x="422787" y="2100520"/>
              <a:ext cx="1838632" cy="1023680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/>
                <a:t>Q4 2019</a:t>
              </a: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2272570" y="2100519"/>
              <a:ext cx="6448642" cy="1023681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342900" indent="-342900">
                <a:buFont typeface="Wingdings" panose="05000000000000000000" pitchFamily="2" charset="2"/>
                <a:buChar char="ü"/>
              </a:pPr>
              <a:r>
                <a:rPr lang="en-US" sz="2000" dirty="0">
                  <a:solidFill>
                    <a:schemeClr val="tx1"/>
                  </a:solidFill>
                </a:rPr>
                <a:t>10/4 Final regulation in effect</a:t>
              </a:r>
            </a:p>
            <a:p>
              <a:pPr marL="342900" indent="-342900">
                <a:buFont typeface="Wingdings" panose="05000000000000000000" pitchFamily="2" charset="2"/>
                <a:buChar char="ü"/>
              </a:pPr>
              <a:r>
                <a:rPr lang="en-US" sz="2000" dirty="0">
                  <a:solidFill>
                    <a:schemeClr val="tx1"/>
                  </a:solidFill>
                </a:rPr>
                <a:t>10/4 Listening session on certification criteria</a:t>
              </a:r>
            </a:p>
            <a:p>
              <a:pPr marL="342900" indent="-342900">
                <a:buFont typeface="Wingdings" panose="05000000000000000000" pitchFamily="2" charset="2"/>
                <a:buChar char="ü"/>
              </a:pPr>
              <a:r>
                <a:rPr lang="en-US" sz="2000" dirty="0">
                  <a:solidFill>
                    <a:schemeClr val="tx1"/>
                  </a:solidFill>
                </a:rPr>
                <a:t>Post finalized certification criteria on COMMBUYS</a:t>
              </a: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6C438843-7823-489C-94CD-17E5EDB54501}"/>
              </a:ext>
            </a:extLst>
          </p:cNvPr>
          <p:cNvGrpSpPr/>
          <p:nvPr/>
        </p:nvGrpSpPr>
        <p:grpSpPr>
          <a:xfrm>
            <a:off x="422787" y="5117197"/>
            <a:ext cx="8298426" cy="757484"/>
            <a:chOff x="422787" y="5747122"/>
            <a:chExt cx="8298426" cy="757484"/>
          </a:xfrm>
        </p:grpSpPr>
        <p:sp>
          <p:nvSpPr>
            <p:cNvPr id="11" name="Rectangle 10"/>
            <p:cNvSpPr/>
            <p:nvPr/>
          </p:nvSpPr>
          <p:spPr>
            <a:xfrm>
              <a:off x="422787" y="5747122"/>
              <a:ext cx="1838632" cy="757484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/>
                <a:t>Q2 2020</a:t>
              </a: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2261419" y="5747122"/>
              <a:ext cx="6459794" cy="757484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342900" indent="-342900">
                <a:buFont typeface="Wingdings" panose="05000000000000000000" pitchFamily="2" charset="2"/>
                <a:buChar char="q"/>
              </a:pPr>
              <a:r>
                <a:rPr lang="en-US" sz="2000" dirty="0">
                  <a:solidFill>
                    <a:schemeClr val="tx1"/>
                  </a:solidFill>
                </a:rPr>
                <a:t>ENS framework live</a:t>
              </a: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6B31E679-73B2-4659-9980-9319C7B5132E}"/>
              </a:ext>
            </a:extLst>
          </p:cNvPr>
          <p:cNvGrpSpPr/>
          <p:nvPr/>
        </p:nvGrpSpPr>
        <p:grpSpPr>
          <a:xfrm>
            <a:off x="422787" y="3937867"/>
            <a:ext cx="8298426" cy="941437"/>
            <a:chOff x="433938" y="4953000"/>
            <a:chExt cx="8298426" cy="1295400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97F621B7-A7C2-4C12-9447-5D6434C93BF7}"/>
                </a:ext>
              </a:extLst>
            </p:cNvPr>
            <p:cNvSpPr/>
            <p:nvPr/>
          </p:nvSpPr>
          <p:spPr>
            <a:xfrm>
              <a:off x="433938" y="4953000"/>
              <a:ext cx="1838632" cy="1295400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/>
                <a:t>Q1 2020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7884F2A5-2E62-4D10-805E-482095812945}"/>
                </a:ext>
              </a:extLst>
            </p:cNvPr>
            <p:cNvSpPr/>
            <p:nvPr/>
          </p:nvSpPr>
          <p:spPr>
            <a:xfrm>
              <a:off x="2283722" y="4953000"/>
              <a:ext cx="6448642" cy="129540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342900" indent="-342900">
                <a:buFont typeface="Wingdings" panose="05000000000000000000" pitchFamily="2" charset="2"/>
                <a:buChar char="q"/>
              </a:pPr>
              <a:r>
                <a:rPr lang="en-US" sz="2000" dirty="0">
                  <a:solidFill>
                    <a:schemeClr val="tx1"/>
                  </a:solidFill>
                </a:rPr>
                <a:t>Qualifying vendors certified</a:t>
              </a:r>
            </a:p>
            <a:p>
              <a:pPr marL="342900" indent="-342900">
                <a:buFont typeface="Wingdings" panose="05000000000000000000" pitchFamily="2" charset="2"/>
                <a:buChar char="q"/>
              </a:pPr>
              <a:r>
                <a:rPr lang="en-US" sz="2000" dirty="0" err="1">
                  <a:solidFill>
                    <a:schemeClr val="tx1"/>
                  </a:solidFill>
                </a:rPr>
                <a:t>ENS</a:t>
              </a:r>
              <a:r>
                <a:rPr lang="en-US" sz="2000" dirty="0">
                  <a:solidFill>
                    <a:schemeClr val="tx1"/>
                  </a:solidFill>
                </a:rPr>
                <a:t> framework implementation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1046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 rtlCol="0" anchor="ctr" anchorCtr="0">
            <a:norm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Conclusion </a:t>
            </a:r>
          </a:p>
          <a:p>
            <a:r>
              <a:rPr lang="en-US" sz="2400" b="0" i="1" dirty="0">
                <a:solidFill>
                  <a:schemeClr val="tx1"/>
                </a:solidFill>
              </a:rPr>
              <a:t>Undersecretary Lauren Peters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6DC581-3793-4594-88E2-9EC724FA3BF3}" type="slidenum">
              <a:rPr kumimoji="0" lang="en-US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2843091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95124" y="1896551"/>
            <a:ext cx="8182352" cy="3022338"/>
          </a:xfrm>
          <a:prstGeom prst="rect">
            <a:avLst/>
          </a:prstGeom>
        </p:spPr>
        <p:txBody>
          <a:bodyPr wrap="square" lIns="91411" tIns="45706" rIns="91411" bIns="45706">
            <a:spAutoFit/>
          </a:bodyPr>
          <a:lstStyle/>
          <a:p>
            <a:pPr marL="342791" indent="-342791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2800" b="1" dirty="0">
                <a:solidFill>
                  <a:prstClr val="black"/>
                </a:solidFill>
                <a:latin typeface="Calibri"/>
                <a:cs typeface="+mn-cs"/>
              </a:rPr>
              <a:t>May HITC meeting</a:t>
            </a:r>
            <a:br>
              <a:rPr lang="en-US" sz="2800" b="1" dirty="0">
                <a:solidFill>
                  <a:prstClr val="black"/>
                </a:solidFill>
                <a:latin typeface="Calibri"/>
                <a:cs typeface="+mn-cs"/>
              </a:rPr>
            </a:br>
            <a:endParaRPr lang="en-US" sz="2800" b="1" dirty="0">
              <a:solidFill>
                <a:prstClr val="black"/>
              </a:solidFill>
              <a:latin typeface="Calibri"/>
              <a:cs typeface="+mn-cs"/>
            </a:endParaRPr>
          </a:p>
          <a:p>
            <a:pPr marL="342791" indent="-342791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prstClr val="black"/>
                </a:solidFill>
                <a:latin typeface="Calibri"/>
                <a:cs typeface="+mn-cs"/>
              </a:rPr>
              <a:t>May 4</a:t>
            </a:r>
            <a:r>
              <a:rPr lang="en-US" sz="2800" baseline="30000" dirty="0">
                <a:solidFill>
                  <a:prstClr val="black"/>
                </a:solidFill>
                <a:latin typeface="Calibri"/>
                <a:cs typeface="+mn-cs"/>
              </a:rPr>
              <a:t>th</a:t>
            </a:r>
            <a:r>
              <a:rPr lang="en-US" sz="2800" dirty="0">
                <a:solidFill>
                  <a:prstClr val="black"/>
                </a:solidFill>
                <a:latin typeface="Calibri"/>
                <a:cs typeface="+mn-cs"/>
              </a:rPr>
              <a:t>, 2020</a:t>
            </a:r>
          </a:p>
          <a:p>
            <a:pPr marL="342791" indent="-342791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prstClr val="black"/>
                </a:solidFill>
                <a:latin typeface="Calibri"/>
                <a:cs typeface="+mn-cs"/>
              </a:rPr>
              <a:t>3:30 – 5 p.m.</a:t>
            </a:r>
          </a:p>
          <a:p>
            <a:pPr marL="342791" indent="-342791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prstClr val="black"/>
                </a:solidFill>
                <a:latin typeface="Calibri"/>
                <a:cs typeface="+mn-cs"/>
              </a:rPr>
              <a:t>One Ashburton Place (21st floor), Boston</a:t>
            </a:r>
          </a:p>
          <a:p>
            <a:pPr marL="342791" indent="-342791" algn="ctr" fontAlgn="auto">
              <a:spcBef>
                <a:spcPct val="20000"/>
              </a:spcBef>
              <a:spcAft>
                <a:spcPts val="0"/>
              </a:spcAft>
              <a:defRPr/>
            </a:pPr>
            <a:endParaRPr lang="en-US" sz="2800" b="1" dirty="0">
              <a:solidFill>
                <a:prstClr val="black"/>
              </a:solidFill>
              <a:latin typeface="Calibri"/>
              <a:cs typeface="+mn-cs"/>
            </a:endParaRPr>
          </a:p>
        </p:txBody>
      </p:sp>
      <p:sp>
        <p:nvSpPr>
          <p:cNvPr id="6" name="Title 2"/>
          <p:cNvSpPr txBox="1">
            <a:spLocks/>
          </p:cNvSpPr>
          <p:nvPr/>
        </p:nvSpPr>
        <p:spPr bwMode="auto">
          <a:xfrm>
            <a:off x="762000" y="12701"/>
            <a:ext cx="7848600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11" tIns="45706" rIns="91411" bIns="45706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alibri" pitchFamily="34" charset="0"/>
              </a:defRPr>
            </a:lvl5pPr>
            <a:lvl6pPr marL="457056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alibri" pitchFamily="34" charset="0"/>
              </a:defRPr>
            </a:lvl6pPr>
            <a:lvl7pPr marL="914109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alibri" pitchFamily="34" charset="0"/>
              </a:defRPr>
            </a:lvl7pPr>
            <a:lvl8pPr marL="1371165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alibri" pitchFamily="34" charset="0"/>
              </a:defRPr>
            </a:lvl8pPr>
            <a:lvl9pPr marL="1828218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alibri" pitchFamily="34" charset="0"/>
              </a:defRPr>
            </a:lvl9pPr>
          </a:lstStyle>
          <a:p>
            <a:pPr defTabSz="435299" fontAlgn="auto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a typeface="Arial Unicode MS" panose="020B0604020202020204" pitchFamily="34" charset="-128"/>
                <a:cs typeface="Arial" panose="020B0604020202020204" pitchFamily="34" charset="0"/>
              </a:rPr>
              <a:t>Next HITC meeting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368D18A-47D3-417B-8049-0A96DF46771A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71233" y="5135485"/>
            <a:ext cx="3006243" cy="1475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638919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 rtlCol="0" anchor="ctr" anchorCtr="0">
            <a:norm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Appendix A: HIway SWOT analysis from Nov 19 HIT Council meeting</a:t>
            </a:r>
            <a:endParaRPr lang="en-US" sz="2400" b="0" i="1" dirty="0">
              <a:solidFill>
                <a:schemeClr val="tx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6DC581-3793-4594-88E2-9EC724FA3BF3}" type="slidenum">
              <a:rPr kumimoji="0" lang="en-US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09150285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3E797D-FA92-4E4A-845D-DCD9661446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1" y="0"/>
            <a:ext cx="6172199" cy="792162"/>
          </a:xfrm>
        </p:spPr>
        <p:txBody>
          <a:bodyPr/>
          <a:lstStyle/>
          <a:p>
            <a:r>
              <a:rPr lang="en-US" dirty="0"/>
              <a:t>HIway SWOT analysis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B386849-9457-419C-B145-C1A56D06041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368D18A-47D3-417B-8049-0A96DF46771A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94052A-F11A-4BEF-8529-14DF25C3F79E}"/>
              </a:ext>
            </a:extLst>
          </p:cNvPr>
          <p:cNvSpPr/>
          <p:nvPr/>
        </p:nvSpPr>
        <p:spPr>
          <a:xfrm>
            <a:off x="380456" y="4068761"/>
            <a:ext cx="303712" cy="224631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wordArtVert" rtlCol="0" anchor="ctr"/>
          <a:lstStyle/>
          <a:p>
            <a:pPr algn="ctr"/>
            <a:r>
              <a:rPr lang="en-US" sz="1200" dirty="0"/>
              <a:t>External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44FAFDA-27E3-4A0F-A194-5624F5A397A6}"/>
              </a:ext>
            </a:extLst>
          </p:cNvPr>
          <p:cNvSpPr/>
          <p:nvPr/>
        </p:nvSpPr>
        <p:spPr>
          <a:xfrm>
            <a:off x="380456" y="1511298"/>
            <a:ext cx="303712" cy="224631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wordArtVert" rtlCol="0" anchor="ctr"/>
          <a:lstStyle/>
          <a:p>
            <a:pPr algn="ctr"/>
            <a:r>
              <a:rPr lang="en-US" sz="1200" dirty="0"/>
              <a:t>Internal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1765DD57-8F0C-431B-8941-CA4C3F9ABD9A}"/>
              </a:ext>
            </a:extLst>
          </p:cNvPr>
          <p:cNvGrpSpPr/>
          <p:nvPr/>
        </p:nvGrpSpPr>
        <p:grpSpPr>
          <a:xfrm>
            <a:off x="684168" y="1206498"/>
            <a:ext cx="8079377" cy="5111434"/>
            <a:chOff x="531223" y="1206498"/>
            <a:chExt cx="8079377" cy="511143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22BAFCB7-FF6C-47C3-B87F-B805CF355F2B}"/>
                </a:ext>
              </a:extLst>
            </p:cNvPr>
            <p:cNvSpPr/>
            <p:nvPr/>
          </p:nvSpPr>
          <p:spPr>
            <a:xfrm>
              <a:off x="533400" y="1511298"/>
              <a:ext cx="4038600" cy="2249488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>
                  <a:solidFill>
                    <a:schemeClr val="tx1"/>
                  </a:solidFill>
                </a:rPr>
                <a:t>Connection requirement 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>
                  <a:solidFill>
                    <a:schemeClr val="tx1"/>
                  </a:solidFill>
                </a:rPr>
                <a:t>Direct Message – Webmail 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>
                  <a:solidFill>
                    <a:schemeClr val="tx1"/>
                  </a:solidFill>
                </a:rPr>
                <a:t>Consulting services for providers to adopt – HAUS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>
                  <a:solidFill>
                    <a:schemeClr val="tx1"/>
                  </a:solidFill>
                </a:rPr>
                <a:t>Clinical gateway – Public health uniform submission</a:t>
              </a: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F57C31C2-BC5B-4C49-A797-DB38B258E006}"/>
                </a:ext>
              </a:extLst>
            </p:cNvPr>
            <p:cNvSpPr/>
            <p:nvPr/>
          </p:nvSpPr>
          <p:spPr>
            <a:xfrm>
              <a:off x="531223" y="4068444"/>
              <a:ext cx="4038600" cy="2249488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>
                  <a:solidFill>
                    <a:schemeClr val="tx1"/>
                  </a:solidFill>
                </a:rPr>
                <a:t>Increased FHIR API adoption by providers and payers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>
                  <a:solidFill>
                    <a:schemeClr val="tx1"/>
                  </a:solidFill>
                </a:rPr>
                <a:t>CMS/ONC Interoperability activities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>
                  <a:solidFill>
                    <a:schemeClr val="tx1"/>
                  </a:solidFill>
                </a:rPr>
                <a:t>Medicaid Enterprise Systems funding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>
                  <a:solidFill>
                    <a:schemeClr val="tx1"/>
                  </a:solidFill>
                </a:rPr>
                <a:t>USCDI v1.0 data requirements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>
                  <a:solidFill>
                    <a:schemeClr val="tx1"/>
                  </a:solidFill>
                </a:rPr>
                <a:t>Increased data exchange for specified use cases (</a:t>
              </a:r>
              <a:r>
                <a:rPr lang="en-US" i="1" dirty="0">
                  <a:solidFill>
                    <a:schemeClr val="tx1"/>
                  </a:solidFill>
                </a:rPr>
                <a:t>e.g.,</a:t>
              </a:r>
              <a:r>
                <a:rPr lang="en-US" dirty="0">
                  <a:solidFill>
                    <a:schemeClr val="tx1"/>
                  </a:solidFill>
                </a:rPr>
                <a:t> Distributed Data Network (DDN) model)</a:t>
              </a: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8AF4B66-7420-44FF-B799-D62944A4C1DD}"/>
                </a:ext>
              </a:extLst>
            </p:cNvPr>
            <p:cNvSpPr/>
            <p:nvPr/>
          </p:nvSpPr>
          <p:spPr>
            <a:xfrm>
              <a:off x="4572000" y="1511298"/>
              <a:ext cx="4038600" cy="2249488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>
                  <a:solidFill>
                    <a:schemeClr val="tx1"/>
                  </a:solidFill>
                </a:rPr>
                <a:t>No repository to enable pull technology through the HIway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>
                  <a:solidFill>
                    <a:schemeClr val="tx1"/>
                  </a:solidFill>
                </a:rPr>
                <a:t>Lengthy procurement processes</a:t>
              </a:r>
              <a:br>
                <a:rPr lang="en-US" dirty="0">
                  <a:solidFill>
                    <a:schemeClr val="tx1"/>
                  </a:solidFill>
                </a:rPr>
              </a:br>
              <a:r>
                <a:rPr lang="en-US" dirty="0">
                  <a:solidFill>
                    <a:schemeClr val="tx1"/>
                  </a:solidFill>
                </a:rPr>
                <a:t>(state procurement plus CMS approval for federal match)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>
                  <a:solidFill>
                    <a:schemeClr val="tx1"/>
                  </a:solidFill>
                </a:rPr>
                <a:t>Regulation limits HIE requirement to hospitals, CHCs, physician practices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3F595B26-E6AA-4434-8ABD-D3776FCB8E5D}"/>
                </a:ext>
              </a:extLst>
            </p:cNvPr>
            <p:cNvSpPr/>
            <p:nvPr/>
          </p:nvSpPr>
          <p:spPr>
            <a:xfrm>
              <a:off x="4572000" y="4066402"/>
              <a:ext cx="4038600" cy="2249489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>
                  <a:solidFill>
                    <a:schemeClr val="tx1"/>
                  </a:solidFill>
                  <a:sym typeface="Wingdings" panose="05000000000000000000" pitchFamily="2" charset="2"/>
                </a:rPr>
                <a:t>42 CFR Part 2 – SUD data policies</a:t>
              </a:r>
              <a:endParaRPr lang="en-US" dirty="0">
                <a:solidFill>
                  <a:schemeClr val="tx1"/>
                </a:solidFill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>
                  <a:solidFill>
                    <a:schemeClr val="tx1"/>
                  </a:solidFill>
                </a:rPr>
                <a:t>HITECH funding ending 10/1/21 requiring modified funding strategy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>
                  <a:solidFill>
                    <a:schemeClr val="tx1"/>
                  </a:solidFill>
                </a:rPr>
                <a:t>TEFCA focus on pull technology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>
                  <a:solidFill>
                    <a:schemeClr val="tx1"/>
                  </a:solidFill>
                </a:rPr>
                <a:t>EHRs increasingly building Direct messaging natively into systems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>
                  <a:solidFill>
                    <a:schemeClr val="tx1"/>
                  </a:solidFill>
                </a:rPr>
                <a:t>Disparate data: </a:t>
              </a:r>
              <a:br>
                <a:rPr lang="en-US" dirty="0">
                  <a:solidFill>
                    <a:schemeClr val="tx1"/>
                  </a:solidFill>
                </a:rPr>
              </a:br>
              <a:r>
                <a:rPr lang="en-US" dirty="0">
                  <a:solidFill>
                    <a:schemeClr val="tx1"/>
                  </a:solidFill>
                </a:rPr>
                <a:t>garbage in </a:t>
              </a:r>
              <a:r>
                <a:rPr lang="en-US" dirty="0">
                  <a:solidFill>
                    <a:schemeClr val="tx1"/>
                  </a:solidFill>
                  <a:sym typeface="Wingdings" panose="05000000000000000000" pitchFamily="2" charset="2"/>
                </a:rPr>
                <a:t> garbage out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606DD322-16CB-4C07-8617-AEA1DF994EE6}"/>
                </a:ext>
              </a:extLst>
            </p:cNvPr>
            <p:cNvSpPr/>
            <p:nvPr/>
          </p:nvSpPr>
          <p:spPr>
            <a:xfrm>
              <a:off x="533400" y="1206498"/>
              <a:ext cx="4038600" cy="304800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Strengths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5524F21E-7AFB-4FBA-950E-FBEC5417A298}"/>
                </a:ext>
              </a:extLst>
            </p:cNvPr>
            <p:cNvSpPr/>
            <p:nvPr/>
          </p:nvSpPr>
          <p:spPr>
            <a:xfrm>
              <a:off x="4572000" y="1206498"/>
              <a:ext cx="4038600" cy="304800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Weaknesses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9DF22F93-A48D-4A92-B22F-F5A746C0BB06}"/>
                </a:ext>
              </a:extLst>
            </p:cNvPr>
            <p:cNvSpPr/>
            <p:nvPr/>
          </p:nvSpPr>
          <p:spPr>
            <a:xfrm>
              <a:off x="533400" y="3760786"/>
              <a:ext cx="4038600" cy="304800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Opportunities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40AC9A58-6ADF-4452-8A44-9AC0011F364D}"/>
                </a:ext>
              </a:extLst>
            </p:cNvPr>
            <p:cNvSpPr/>
            <p:nvPr/>
          </p:nvSpPr>
          <p:spPr>
            <a:xfrm>
              <a:off x="4572000" y="3760786"/>
              <a:ext cx="4038600" cy="304800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Threats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1356662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 rtlCol="0" anchor="ctr" anchorCtr="0">
            <a:norm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Appendix B: HIway operations update</a:t>
            </a:r>
            <a:endParaRPr lang="en-US" sz="2400" b="0" i="1" dirty="0">
              <a:solidFill>
                <a:schemeClr val="tx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6DC581-3793-4594-88E2-9EC724FA3BF3}" type="slidenum">
              <a:rPr kumimoji="0" lang="en-US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en-US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17675037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2001" y="26749"/>
            <a:ext cx="7620000" cy="7386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7475">
              <a:lnSpc>
                <a:spcPct val="100000"/>
              </a:lnSpc>
            </a:pPr>
            <a:r>
              <a:rPr spc="-25" dirty="0"/>
              <a:t>H</a:t>
            </a:r>
            <a:r>
              <a:rPr spc="-10" dirty="0"/>
              <a:t>I</a:t>
            </a:r>
            <a:r>
              <a:rPr spc="-55" dirty="0"/>
              <a:t>w</a:t>
            </a:r>
            <a:r>
              <a:rPr spc="-60" dirty="0"/>
              <a:t>a</a:t>
            </a:r>
            <a:r>
              <a:rPr spc="-15" dirty="0"/>
              <a:t>y</a:t>
            </a:r>
            <a:r>
              <a:rPr spc="-5" dirty="0"/>
              <a:t> </a:t>
            </a:r>
            <a:r>
              <a:rPr lang="en-US" spc="-80" dirty="0"/>
              <a:t>p</a:t>
            </a:r>
            <a:r>
              <a:rPr spc="-15" dirty="0"/>
              <a:t>art</a:t>
            </a:r>
            <a:r>
              <a:rPr spc="-20" dirty="0"/>
              <a:t>i</a:t>
            </a:r>
            <a:r>
              <a:rPr spc="-10" dirty="0"/>
              <a:t>c</a:t>
            </a:r>
            <a:r>
              <a:rPr spc="-20" dirty="0"/>
              <a:t>ip</a:t>
            </a:r>
            <a:r>
              <a:rPr spc="-35" dirty="0"/>
              <a:t>a</a:t>
            </a:r>
            <a:r>
              <a:rPr spc="-15" dirty="0"/>
              <a:t>t</a:t>
            </a:r>
            <a:r>
              <a:rPr spc="-20" dirty="0"/>
              <a:t>i</a:t>
            </a:r>
            <a:r>
              <a:rPr spc="-15" dirty="0"/>
              <a:t>on</a:t>
            </a:r>
            <a:r>
              <a:rPr spc="20" dirty="0"/>
              <a:t> </a:t>
            </a:r>
            <a:br>
              <a:rPr lang="en-US" spc="20" dirty="0"/>
            </a:br>
            <a:r>
              <a:rPr lang="en-US" sz="2000" spc="-20" dirty="0"/>
              <a:t>October 21, 2019 – January 20, 2020</a:t>
            </a:r>
            <a:endParaRPr spc="-15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49C2E20-F250-44B9-B926-B8B94A013B34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/>
          </p:nvPr>
        </p:nvGraphicFramePr>
        <p:xfrm>
          <a:off x="2252096" y="2288653"/>
          <a:ext cx="4963713" cy="335509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9637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872262">
                <a:tc>
                  <a:txBody>
                    <a:bodyPr/>
                    <a:lstStyle/>
                    <a:p>
                      <a:pPr marL="0" indent="0">
                        <a:buClr>
                          <a:schemeClr val="bg1">
                            <a:lumMod val="75000"/>
                          </a:schemeClr>
                        </a:buClr>
                        <a:buSzPct val="75000"/>
                        <a:buFont typeface="Wingdings" panose="05000000000000000000" pitchFamily="2" charset="2"/>
                        <a:buNone/>
                      </a:pPr>
                      <a:endParaRPr lang="en-US" sz="2000" dirty="0"/>
                    </a:p>
                    <a:p>
                      <a:pPr marL="285750" indent="-285750">
                        <a:buClr>
                          <a:schemeClr val="bg1">
                            <a:lumMod val="75000"/>
                          </a:schemeClr>
                        </a:buClr>
                        <a:buSzPct val="75000"/>
                        <a:buFont typeface="Wingdings" panose="05000000000000000000" pitchFamily="2" charset="2"/>
                        <a:buChar char="Ø"/>
                      </a:pPr>
                      <a:r>
                        <a:rPr lang="en-US" sz="2000" dirty="0"/>
                        <a:t>Merrimack Valley ACO</a:t>
                      </a:r>
                    </a:p>
                    <a:p>
                      <a:pPr marL="285750" indent="-285750">
                        <a:buClr>
                          <a:schemeClr val="bg1">
                            <a:lumMod val="75000"/>
                          </a:schemeClr>
                        </a:buClr>
                        <a:buSzPct val="75000"/>
                        <a:buFont typeface="Wingdings" panose="05000000000000000000" pitchFamily="2" charset="2"/>
                        <a:buChar char="Ø"/>
                      </a:pPr>
                      <a:r>
                        <a:rPr lang="en-US" sz="2000" dirty="0"/>
                        <a:t>Northeast Rehabilitation Hospital Network</a:t>
                      </a:r>
                    </a:p>
                    <a:p>
                      <a:pPr marL="285750" marR="0" lvl="0" indent="-285750" algn="l" defTabSz="91410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1">
                            <a:lumMod val="75000"/>
                          </a:schemeClr>
                        </a:buClr>
                        <a:buSzPct val="75000"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sz="2000" dirty="0"/>
                        <a:t>Purple Crayon Pediatrics</a:t>
                      </a:r>
                    </a:p>
                    <a:p>
                      <a:pPr marL="285750" indent="-285750">
                        <a:buClr>
                          <a:schemeClr val="bg1">
                            <a:lumMod val="75000"/>
                          </a:schemeClr>
                        </a:buClr>
                        <a:buSzPct val="75000"/>
                        <a:buFont typeface="Wingdings" panose="05000000000000000000" pitchFamily="2" charset="2"/>
                        <a:buChar char="Ø"/>
                      </a:pPr>
                      <a:endParaRPr lang="en-US" sz="1800" dirty="0"/>
                    </a:p>
                    <a:p>
                      <a:pPr marL="285750" indent="-285750">
                        <a:buClr>
                          <a:schemeClr val="bg1">
                            <a:lumMod val="75000"/>
                          </a:schemeClr>
                        </a:buClr>
                        <a:buSzPct val="75000"/>
                        <a:buFont typeface="Wingdings" panose="05000000000000000000" pitchFamily="2" charset="2"/>
                        <a:buChar char="Ø"/>
                      </a:pPr>
                      <a:endParaRPr lang="en-US" sz="1800" baseline="0" dirty="0"/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282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1032272" y="1466024"/>
            <a:ext cx="7141368" cy="52571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j-lt"/>
              </a:rPr>
              <a:t>	New participation agreements</a:t>
            </a:r>
          </a:p>
        </p:txBody>
      </p:sp>
      <p:sp>
        <p:nvSpPr>
          <p:cNvPr id="8" name="Pentagon 7"/>
          <p:cNvSpPr/>
          <p:nvPr/>
        </p:nvSpPr>
        <p:spPr>
          <a:xfrm>
            <a:off x="1444757" y="1376456"/>
            <a:ext cx="1381124" cy="704850"/>
          </a:xfrm>
          <a:prstGeom prst="homePlate">
            <a:avLst/>
          </a:prstGeom>
          <a:solidFill>
            <a:schemeClr val="accent1">
              <a:lumMod val="7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444757" y="1261650"/>
            <a:ext cx="114862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0160">
                  <a:solidFill>
                    <a:schemeClr val="tx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63646884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2001" y="26749"/>
            <a:ext cx="7620000" cy="7386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7475">
              <a:lnSpc>
                <a:spcPct val="100000"/>
              </a:lnSpc>
            </a:pPr>
            <a:r>
              <a:rPr spc="-25" dirty="0"/>
              <a:t>H</a:t>
            </a:r>
            <a:r>
              <a:rPr spc="-10" dirty="0"/>
              <a:t>I</a:t>
            </a:r>
            <a:r>
              <a:rPr spc="-55" dirty="0"/>
              <a:t>w</a:t>
            </a:r>
            <a:r>
              <a:rPr spc="-60" dirty="0"/>
              <a:t>a</a:t>
            </a:r>
            <a:r>
              <a:rPr spc="-15" dirty="0"/>
              <a:t>y</a:t>
            </a:r>
            <a:r>
              <a:rPr spc="-5" dirty="0"/>
              <a:t> </a:t>
            </a:r>
            <a:r>
              <a:rPr lang="en-US" spc="-80" dirty="0"/>
              <a:t>p</a:t>
            </a:r>
            <a:r>
              <a:rPr spc="-15" dirty="0"/>
              <a:t>art</a:t>
            </a:r>
            <a:r>
              <a:rPr spc="-20" dirty="0"/>
              <a:t>i</a:t>
            </a:r>
            <a:r>
              <a:rPr spc="-10" dirty="0"/>
              <a:t>c</a:t>
            </a:r>
            <a:r>
              <a:rPr spc="-20" dirty="0"/>
              <a:t>ip</a:t>
            </a:r>
            <a:r>
              <a:rPr spc="-35" dirty="0"/>
              <a:t>a</a:t>
            </a:r>
            <a:r>
              <a:rPr spc="-15" dirty="0"/>
              <a:t>t</a:t>
            </a:r>
            <a:r>
              <a:rPr spc="-20" dirty="0"/>
              <a:t>i</a:t>
            </a:r>
            <a:r>
              <a:rPr spc="-15" dirty="0"/>
              <a:t>on</a:t>
            </a:r>
            <a:r>
              <a:rPr spc="20" dirty="0"/>
              <a:t> </a:t>
            </a:r>
            <a:br>
              <a:rPr lang="en-US" spc="20" dirty="0"/>
            </a:br>
            <a:r>
              <a:rPr lang="en-US" sz="2000" spc="-20" dirty="0"/>
              <a:t>October 21, 2019 – January 20, 2020</a:t>
            </a:r>
            <a:endParaRPr spc="-15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49C2E20-F250-44B9-B926-B8B94A013B34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/>
          </p:nvPr>
        </p:nvGraphicFramePr>
        <p:xfrm>
          <a:off x="2252096" y="2288653"/>
          <a:ext cx="4963713" cy="335509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9637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872262">
                <a:tc>
                  <a:txBody>
                    <a:bodyPr/>
                    <a:lstStyle/>
                    <a:p>
                      <a:pPr marL="0" indent="0">
                        <a:buClr>
                          <a:schemeClr val="bg1">
                            <a:lumMod val="75000"/>
                          </a:schemeClr>
                        </a:buClr>
                        <a:buSzPct val="75000"/>
                        <a:buFont typeface="Wingdings" panose="05000000000000000000" pitchFamily="2" charset="2"/>
                        <a:buNone/>
                      </a:pPr>
                      <a:endParaRPr lang="en-US" dirty="0"/>
                    </a:p>
                    <a:p>
                      <a:pPr marL="285750" marR="0" lvl="0" indent="-285750" algn="l" defTabSz="91410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1">
                            <a:lumMod val="75000"/>
                          </a:schemeClr>
                        </a:buClr>
                        <a:buSzPct val="75000"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sz="2000" dirty="0"/>
                        <a:t>Cape Cod Healthcare</a:t>
                      </a:r>
                    </a:p>
                    <a:p>
                      <a:pPr marL="285750" indent="-285750">
                        <a:buClr>
                          <a:schemeClr val="bg1">
                            <a:lumMod val="75000"/>
                          </a:schemeClr>
                        </a:buClr>
                        <a:buSzPct val="75000"/>
                        <a:buFont typeface="Wingdings" panose="05000000000000000000" pitchFamily="2" charset="2"/>
                        <a:buChar char="Ø"/>
                      </a:pPr>
                      <a:r>
                        <a:rPr lang="en-US" sz="2000" dirty="0"/>
                        <a:t>Purple Crayon Pediatrics</a:t>
                      </a:r>
                      <a:r>
                        <a:rPr lang="en-US" sz="1600" dirty="0"/>
                        <a:t>*</a:t>
                      </a:r>
                      <a:endParaRPr lang="en-US" sz="2000" dirty="0"/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282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1032272" y="1466024"/>
            <a:ext cx="7141368" cy="52571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j-lt"/>
              </a:rPr>
              <a:t>	</a:t>
            </a:r>
            <a:r>
              <a:rPr lang="en-US" sz="2400" dirty="0">
                <a:solidFill>
                  <a:schemeClr val="tx1"/>
                </a:solidFill>
              </a:rPr>
              <a:t>New connections</a:t>
            </a:r>
          </a:p>
        </p:txBody>
      </p:sp>
      <p:sp>
        <p:nvSpPr>
          <p:cNvPr id="8" name="Pentagon 7"/>
          <p:cNvSpPr/>
          <p:nvPr/>
        </p:nvSpPr>
        <p:spPr>
          <a:xfrm>
            <a:off x="1444757" y="1376456"/>
            <a:ext cx="1381124" cy="704850"/>
          </a:xfrm>
          <a:prstGeom prst="homePlate">
            <a:avLst/>
          </a:prstGeom>
          <a:solidFill>
            <a:schemeClr val="accent1">
              <a:lumMod val="7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444757" y="1261650"/>
            <a:ext cx="114862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0160">
                  <a:solidFill>
                    <a:schemeClr val="tx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066642" y="5643744"/>
            <a:ext cx="276709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i="1" dirty="0"/>
              <a:t>* Participant was enrolled and connected in this period</a:t>
            </a:r>
          </a:p>
        </p:txBody>
      </p:sp>
    </p:spTree>
    <p:extLst>
      <p:ext uri="{BB962C8B-B14F-4D97-AF65-F5344CB8AC3E}">
        <p14:creationId xmlns:p14="http://schemas.microsoft.com/office/powerpoint/2010/main" val="15007654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D6DC581-3793-4594-88E2-9EC724FA3BF3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4400" y="2905918"/>
            <a:ext cx="7315200" cy="1447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tx1"/>
                </a:solidFill>
              </a:rPr>
              <a:t>Welcome</a:t>
            </a:r>
          </a:p>
          <a:p>
            <a:r>
              <a:rPr lang="en-US" i="1" dirty="0">
                <a:solidFill>
                  <a:schemeClr val="tx1"/>
                </a:solidFill>
              </a:rPr>
              <a:t>Undersecretary Lauren Peters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803913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7475">
              <a:lnSpc>
                <a:spcPct val="100000"/>
              </a:lnSpc>
            </a:pPr>
            <a:r>
              <a:rPr spc="-25" dirty="0"/>
              <a:t>H</a:t>
            </a:r>
            <a:r>
              <a:rPr spc="-10" dirty="0"/>
              <a:t>I</a:t>
            </a:r>
            <a:r>
              <a:rPr spc="-55" dirty="0"/>
              <a:t>w</a:t>
            </a:r>
            <a:r>
              <a:rPr spc="-60" dirty="0"/>
              <a:t>a</a:t>
            </a:r>
            <a:r>
              <a:rPr spc="-15" dirty="0"/>
              <a:t>y</a:t>
            </a:r>
            <a:r>
              <a:rPr spc="-5" dirty="0"/>
              <a:t> </a:t>
            </a:r>
            <a:r>
              <a:rPr lang="en-US" spc="-80" dirty="0"/>
              <a:t>transactions</a:t>
            </a:r>
            <a:endParaRPr spc="-15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49C2E20-F250-44B9-B926-B8B94A013B34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/>
          </p:nvPr>
        </p:nvGraphicFramePr>
        <p:xfrm>
          <a:off x="440267" y="1619191"/>
          <a:ext cx="8119533" cy="486171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1195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579779">
                <a:tc>
                  <a:txBody>
                    <a:bodyPr/>
                    <a:lstStyle/>
                    <a:p>
                      <a:pPr marL="285750" marR="0" lvl="0" indent="-285750" algn="l" defTabSz="91410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Clr>
                          <a:schemeClr val="bg1">
                            <a:lumMod val="75000"/>
                          </a:schemeClr>
                        </a:buClr>
                        <a:buSzPct val="75000"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endParaRPr lang="en-US" baseline="0" dirty="0"/>
                    </a:p>
                    <a:p>
                      <a:pPr marL="285750" marR="0" lvl="0" indent="-285750" algn="l" defTabSz="91410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Clr>
                          <a:schemeClr val="bg1">
                            <a:lumMod val="75000"/>
                          </a:schemeClr>
                        </a:buClr>
                        <a:buSzPct val="75000"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b="0" baseline="0" dirty="0"/>
                        <a:t>HIway 2.0 processed a total of 16.2 million transactions during the January reporting period (12/21/19 – 1/20/20).</a:t>
                      </a:r>
                    </a:p>
                    <a:p>
                      <a:pPr marL="285750" marR="0" lvl="0" indent="-285750" algn="l" defTabSz="91410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Clr>
                          <a:schemeClr val="bg1">
                            <a:lumMod val="75000"/>
                          </a:schemeClr>
                        </a:buClr>
                        <a:buSzPct val="75000"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b="0" baseline="0" dirty="0"/>
                        <a:t>Public Health Reporting in January accounted for 13.9 million transactions, or 87% of total production volume. This included 9.5 million Syndromic Surveillance transactions and 4.4 million Immunization transactions, of which 3.3 million used the new Immunization Query functionality.</a:t>
                      </a:r>
                    </a:p>
                    <a:p>
                      <a:pPr marL="285750" marR="0" lvl="0" indent="-285750" algn="l" defTabSz="91410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Clr>
                          <a:schemeClr val="bg1">
                            <a:lumMod val="75000"/>
                          </a:schemeClr>
                        </a:buClr>
                        <a:buSzPct val="75000"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b="0" baseline="0" dirty="0"/>
                        <a:t>Provider-to-Provider transactions totaled 170,944 for January.</a:t>
                      </a:r>
                    </a:p>
                    <a:p>
                      <a:pPr marL="285750" marR="0" lvl="0" indent="-285750" algn="l" defTabSz="91410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Clr>
                          <a:schemeClr val="bg1">
                            <a:lumMod val="75000"/>
                          </a:schemeClr>
                        </a:buClr>
                        <a:buSzPct val="75000"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en-US" baseline="0" dirty="0"/>
                        <a:t>The Mass HIway team continuously monitors transaction levels, both to support operations and to identify data that provide additional insight into HIway trends and progress.</a:t>
                      </a:r>
                    </a:p>
                  </a:txBody>
                  <a:tcPr marL="7620" marR="7620" marT="762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109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7620" marR="7620" marT="762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440267" y="1093476"/>
            <a:ext cx="8119533" cy="52571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+mj-lt"/>
              </a:rPr>
              <a:t>HIway transaction volume update</a:t>
            </a:r>
          </a:p>
        </p:txBody>
      </p:sp>
    </p:spTree>
    <p:extLst>
      <p:ext uri="{BB962C8B-B14F-4D97-AF65-F5344CB8AC3E}">
        <p14:creationId xmlns:p14="http://schemas.microsoft.com/office/powerpoint/2010/main" val="61620077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02893" y="5418190"/>
            <a:ext cx="86711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prstClr val="black"/>
                </a:solidFill>
                <a:latin typeface="Calibri"/>
              </a:rPr>
              <a:t>Target: </a:t>
            </a:r>
            <a:r>
              <a:rPr lang="en-US" sz="1400" dirty="0">
                <a:solidFill>
                  <a:prstClr val="black"/>
                </a:solidFill>
                <a:latin typeface="Calibri"/>
              </a:rPr>
              <a:t>“Total monthly availability” no lower than 99.9% (downtime no more than ~44 minutes/month)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" name="Title 2"/>
          <p:cNvSpPr txBox="1">
            <a:spLocks/>
          </p:cNvSpPr>
          <p:nvPr/>
        </p:nvSpPr>
        <p:spPr bwMode="auto">
          <a:xfrm>
            <a:off x="762000" y="12701"/>
            <a:ext cx="7848600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11" tIns="45706" rIns="91411" bIns="45706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alibri" pitchFamily="34" charset="0"/>
              </a:defRPr>
            </a:lvl5pPr>
            <a:lvl6pPr marL="457056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alibri" pitchFamily="34" charset="0"/>
              </a:defRPr>
            </a:lvl6pPr>
            <a:lvl7pPr marL="914109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alibri" pitchFamily="34" charset="0"/>
              </a:defRPr>
            </a:lvl7pPr>
            <a:lvl8pPr marL="1371165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alibri" pitchFamily="34" charset="0"/>
              </a:defRPr>
            </a:lvl8pPr>
            <a:lvl9pPr marL="1828218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Calibri" pitchFamily="34" charset="0"/>
              </a:defRPr>
            </a:lvl9pPr>
          </a:lstStyle>
          <a:p>
            <a:r>
              <a:rPr lang="en-US" dirty="0">
                <a:solidFill>
                  <a:prstClr val="white"/>
                </a:solidFill>
              </a:rPr>
              <a:t>HIway availability review</a:t>
            </a:r>
            <a:endParaRPr lang="en-US" sz="2000" dirty="0">
              <a:solidFill>
                <a:prstClr val="white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49C2E20-F250-44B9-B926-B8B94A013B34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3CD2A15-8D3A-4E68-AD73-B06A3D6FF1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098886"/>
            <a:ext cx="8873386" cy="3854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181579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/>
          <p:cNvSpPr>
            <a:spLocks noGrp="1"/>
          </p:cNvSpPr>
          <p:nvPr>
            <p:ph type="ctrTitle"/>
          </p:nvPr>
        </p:nvSpPr>
        <p:spPr>
          <a:xfrm>
            <a:off x="2895603" y="3406778"/>
            <a:ext cx="6184900" cy="1470025"/>
          </a:xfrm>
        </p:spPr>
        <p:txBody>
          <a:bodyPr/>
          <a:lstStyle/>
          <a:p>
            <a:pPr algn="ctr" eaLnBrk="1" hangingPunct="1"/>
            <a:r>
              <a:rPr lang="en-US" sz="2800" b="1" dirty="0">
                <a:solidFill>
                  <a:schemeClr val="tx1"/>
                </a:solidFill>
              </a:rPr>
              <a:t>Thank you!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8D10188-EC4D-40C7-880F-CA7F1DBEE75A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31500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961322"/>
            <a:ext cx="8229600" cy="3776869"/>
          </a:xfrm>
        </p:spPr>
        <p:txBody>
          <a:bodyPr/>
          <a:lstStyle/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MOTION: </a:t>
            </a:r>
            <a:r>
              <a:rPr lang="en-US" sz="2400" b="0" dirty="0"/>
              <a:t>That the Health Information Technology Council hereby approves the minutes of the council meeting held on November 4, 2019 as presented/amended</a:t>
            </a:r>
          </a:p>
          <a:p>
            <a:pPr marL="0" indent="0">
              <a:buNone/>
            </a:pPr>
            <a:endParaRPr lang="en-US" sz="2400" b="0" dirty="0"/>
          </a:p>
          <a:p>
            <a:pPr marL="0" indent="0">
              <a:buNone/>
            </a:pPr>
            <a:endParaRPr lang="en-US" sz="2400" b="0" dirty="0"/>
          </a:p>
          <a:p>
            <a:pPr marL="0" indent="0">
              <a:buNone/>
            </a:pPr>
            <a:endParaRPr lang="en-US" sz="2400" b="0" dirty="0"/>
          </a:p>
          <a:p>
            <a:pPr marL="0" indent="0">
              <a:buNone/>
            </a:pPr>
            <a:endParaRPr lang="en-US" sz="2400" b="0" dirty="0"/>
          </a:p>
          <a:p>
            <a:pPr marL="0" indent="0">
              <a:buNone/>
            </a:pPr>
            <a:endParaRPr lang="en-US" sz="2400" b="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91688" y="-1"/>
            <a:ext cx="6214753" cy="890649"/>
          </a:xfrm>
        </p:spPr>
        <p:txBody>
          <a:bodyPr/>
          <a:lstStyle/>
          <a:p>
            <a:r>
              <a:rPr lang="en-US" dirty="0"/>
              <a:t>Vote: Approve minutes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49C2E20-F250-44B9-B926-B8B94A013B34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55595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961322"/>
            <a:ext cx="8229600" cy="3776869"/>
          </a:xfrm>
        </p:spPr>
        <p:txBody>
          <a:bodyPr/>
          <a:lstStyle/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MOTION: </a:t>
            </a:r>
            <a:r>
              <a:rPr lang="en-US" sz="2400" b="0" dirty="0"/>
              <a:t>That the Health Information Technology Council hereby approves the Health Information Technology Council 2019 annual report as presented/amended</a:t>
            </a:r>
          </a:p>
          <a:p>
            <a:pPr marL="0" indent="0">
              <a:buNone/>
            </a:pPr>
            <a:endParaRPr lang="en-US" sz="2400" b="0" dirty="0"/>
          </a:p>
          <a:p>
            <a:pPr marL="0" indent="0">
              <a:buNone/>
            </a:pPr>
            <a:endParaRPr lang="en-US" sz="2400" b="0" dirty="0"/>
          </a:p>
          <a:p>
            <a:pPr marL="0" indent="0">
              <a:buNone/>
            </a:pPr>
            <a:endParaRPr lang="en-US" sz="2400" b="0" dirty="0"/>
          </a:p>
          <a:p>
            <a:pPr marL="0" indent="0">
              <a:buNone/>
            </a:pPr>
            <a:endParaRPr lang="en-US" sz="2400" b="0" dirty="0"/>
          </a:p>
          <a:p>
            <a:pPr marL="0" indent="0">
              <a:buNone/>
            </a:pPr>
            <a:endParaRPr lang="en-US" sz="2400" b="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91688" y="-1"/>
            <a:ext cx="6214753" cy="890649"/>
          </a:xfrm>
        </p:spPr>
        <p:txBody>
          <a:bodyPr/>
          <a:lstStyle/>
          <a:p>
            <a:r>
              <a:rPr lang="en-US" dirty="0"/>
              <a:t>Vote: Approve annual report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49C2E20-F250-44B9-B926-B8B94A013B34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6434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D6DC581-3793-4594-88E2-9EC724FA3BF3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4400" y="2905918"/>
            <a:ext cx="7315200" cy="1447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tx1"/>
                </a:solidFill>
              </a:rPr>
              <a:t>HIway strategic plan </a:t>
            </a:r>
          </a:p>
          <a:p>
            <a:r>
              <a:rPr lang="en-US" dirty="0">
                <a:solidFill>
                  <a:schemeClr val="tx1"/>
                </a:solidFill>
              </a:rPr>
              <a:t>Undersecretary Lauren Peters &amp; Bert Ng</a:t>
            </a:r>
          </a:p>
        </p:txBody>
      </p:sp>
    </p:spTree>
    <p:extLst>
      <p:ext uri="{BB962C8B-B14F-4D97-AF65-F5344CB8AC3E}">
        <p14:creationId xmlns:p14="http://schemas.microsoft.com/office/powerpoint/2010/main" val="29778935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D480CF-74D6-40BA-B570-9D22BF6C74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HIway strategic plan: future initiatives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B4FC696-C598-4048-B317-E01BD6373B9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368D18A-47D3-417B-8049-0A96DF46771A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5813D5C-09DD-4FEC-B224-EC11F08A4DBD}"/>
              </a:ext>
            </a:extLst>
          </p:cNvPr>
          <p:cNvSpPr/>
          <p:nvPr/>
        </p:nvSpPr>
        <p:spPr>
          <a:xfrm>
            <a:off x="457200" y="1143000"/>
            <a:ext cx="8229600" cy="609599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Current state</a:t>
            </a:r>
            <a:r>
              <a:rPr lang="en-US" b="1" dirty="0"/>
              <a:t>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EF0F43E-DE00-4E6E-9D0B-5FF291983DC1}"/>
              </a:ext>
            </a:extLst>
          </p:cNvPr>
          <p:cNvSpPr/>
          <p:nvPr/>
        </p:nvSpPr>
        <p:spPr>
          <a:xfrm>
            <a:off x="457200" y="2971801"/>
            <a:ext cx="8229600" cy="609599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Where do we go?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C21245A-F28C-47ED-90AC-E64D29BE47D8}"/>
              </a:ext>
            </a:extLst>
          </p:cNvPr>
          <p:cNvSpPr/>
          <p:nvPr/>
        </p:nvSpPr>
        <p:spPr>
          <a:xfrm>
            <a:off x="457200" y="4800602"/>
            <a:ext cx="8229600" cy="609599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  <a:alpha val="25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How do we get there?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6BD1E4F-B0C6-4CF9-8F40-BBF17A88E544}"/>
              </a:ext>
            </a:extLst>
          </p:cNvPr>
          <p:cNvSpPr/>
          <p:nvPr/>
        </p:nvSpPr>
        <p:spPr>
          <a:xfrm>
            <a:off x="457200" y="1752599"/>
            <a:ext cx="8229600" cy="91440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SWOT analysis to assess current state functionality and identify future opportunities (see Appendix for reference)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2019 HIway activity highlights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7F8EC8C-0A71-4525-9505-5651F538B6AA}"/>
              </a:ext>
            </a:extLst>
          </p:cNvPr>
          <p:cNvSpPr/>
          <p:nvPr/>
        </p:nvSpPr>
        <p:spPr>
          <a:xfrm>
            <a:off x="457200" y="3581400"/>
            <a:ext cx="8229600" cy="91440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To inform the Council’s consideration of future initiatives and strategy, the HIway conducted a multistate scan of other state HIE initiatives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Prioritize services and initiatives to pursue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52FE5E0-728C-4FAC-A194-24E67F833063}"/>
              </a:ext>
            </a:extLst>
          </p:cNvPr>
          <p:cNvSpPr/>
          <p:nvPr/>
        </p:nvSpPr>
        <p:spPr>
          <a:xfrm>
            <a:off x="457200" y="5443537"/>
            <a:ext cx="8229600" cy="91440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Determine the best approach to implementation (state-run services/infrastructure vs. leveraging market-based functions)</a:t>
            </a:r>
          </a:p>
        </p:txBody>
      </p:sp>
    </p:spTree>
    <p:extLst>
      <p:ext uri="{BB962C8B-B14F-4D97-AF65-F5344CB8AC3E}">
        <p14:creationId xmlns:p14="http://schemas.microsoft.com/office/powerpoint/2010/main" val="5050386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5B0B29-E3F7-4E4C-A534-6B52F2770C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2019 HIway highlights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36FBD7F-132E-4B8B-96AB-2B5D0DD859B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368D18A-47D3-417B-8049-0A96DF46771A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AFCF7E5E-61B4-4176-9DD9-0438A25F6BCA}"/>
              </a:ext>
            </a:extLst>
          </p:cNvPr>
          <p:cNvGrpSpPr/>
          <p:nvPr/>
        </p:nvGrpSpPr>
        <p:grpSpPr>
          <a:xfrm>
            <a:off x="457200" y="1905000"/>
            <a:ext cx="8229600" cy="4355009"/>
            <a:chOff x="457200" y="1772478"/>
            <a:chExt cx="8229600" cy="4355009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33383220-85E7-45CD-87E2-E9BA88891C5E}"/>
                </a:ext>
              </a:extLst>
            </p:cNvPr>
            <p:cNvGrpSpPr/>
            <p:nvPr/>
          </p:nvGrpSpPr>
          <p:grpSpPr>
            <a:xfrm>
              <a:off x="457200" y="1772478"/>
              <a:ext cx="8229600" cy="589722"/>
              <a:chOff x="457200" y="3029806"/>
              <a:chExt cx="8229600" cy="589722"/>
            </a:xfrm>
          </p:grpSpPr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59216D7B-B325-423C-B2EA-D7229B9B2C3B}"/>
                  </a:ext>
                </a:extLst>
              </p:cNvPr>
              <p:cNvSpPr/>
              <p:nvPr/>
            </p:nvSpPr>
            <p:spPr>
              <a:xfrm>
                <a:off x="457200" y="3029806"/>
                <a:ext cx="3200400" cy="589722"/>
              </a:xfrm>
              <a:prstGeom prst="rect">
                <a:avLst/>
              </a:prstGeom>
              <a:solidFill>
                <a:schemeClr val="accent1">
                  <a:lumMod val="75000"/>
                </a:schemeClr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HIway 2.0</a:t>
                </a:r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2295ABBE-9DFB-4D95-A100-AB44CEB17C20}"/>
                  </a:ext>
                </a:extLst>
              </p:cNvPr>
              <p:cNvSpPr/>
              <p:nvPr/>
            </p:nvSpPr>
            <p:spPr>
              <a:xfrm>
                <a:off x="3984625" y="3029806"/>
                <a:ext cx="4702175" cy="589722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chemeClr val="accent1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dirty="0">
                    <a:solidFill>
                      <a:schemeClr val="tx1"/>
                    </a:solidFill>
                  </a:rPr>
                  <a:t>Upgraded Direct messaging System (DirectTrust accredited)</a:t>
                </a:r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4C98124D-5378-4A10-90EB-8DD777B446A7}"/>
                </a:ext>
              </a:extLst>
            </p:cNvPr>
            <p:cNvGrpSpPr/>
            <p:nvPr/>
          </p:nvGrpSpPr>
          <p:grpSpPr>
            <a:xfrm>
              <a:off x="457200" y="2524294"/>
              <a:ext cx="8229600" cy="595928"/>
              <a:chOff x="457200" y="3752048"/>
              <a:chExt cx="8229600" cy="595928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E9DE585C-38D6-4F7D-82C3-7F683880EA33}"/>
                  </a:ext>
                </a:extLst>
              </p:cNvPr>
              <p:cNvSpPr/>
              <p:nvPr/>
            </p:nvSpPr>
            <p:spPr>
              <a:xfrm>
                <a:off x="457200" y="3758254"/>
                <a:ext cx="3200400" cy="589722"/>
              </a:xfrm>
              <a:prstGeom prst="rect">
                <a:avLst/>
              </a:prstGeom>
              <a:solidFill>
                <a:schemeClr val="accent1">
                  <a:lumMod val="75000"/>
                </a:schemeClr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HIway account team</a:t>
                </a:r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F4C4FDE5-18FE-4FEC-9879-C355C33875B1}"/>
                  </a:ext>
                </a:extLst>
              </p:cNvPr>
              <p:cNvSpPr/>
              <p:nvPr/>
            </p:nvSpPr>
            <p:spPr>
              <a:xfrm>
                <a:off x="3984625" y="3752048"/>
                <a:ext cx="4702175" cy="589722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chemeClr val="accent1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dirty="0">
                    <a:solidFill>
                      <a:schemeClr val="tx1"/>
                    </a:solidFill>
                  </a:rPr>
                  <a:t>Supported transition to HIway 2.0, beginning research on Query HIE</a:t>
                </a:r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A8C698EB-5D9B-499E-BDE0-37D29CAAB20D}"/>
                </a:ext>
              </a:extLst>
            </p:cNvPr>
            <p:cNvGrpSpPr/>
            <p:nvPr/>
          </p:nvGrpSpPr>
          <p:grpSpPr>
            <a:xfrm>
              <a:off x="457200" y="3282316"/>
              <a:ext cx="8229600" cy="589722"/>
              <a:chOff x="457200" y="4486702"/>
              <a:chExt cx="8229600" cy="589722"/>
            </a:xfrm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6B195BFC-F40A-4598-AE0E-84EC80A7AF8A}"/>
                  </a:ext>
                </a:extLst>
              </p:cNvPr>
              <p:cNvSpPr/>
              <p:nvPr/>
            </p:nvSpPr>
            <p:spPr>
              <a:xfrm>
                <a:off x="457200" y="4486702"/>
                <a:ext cx="3200400" cy="589722"/>
              </a:xfrm>
              <a:prstGeom prst="rect">
                <a:avLst/>
              </a:prstGeom>
              <a:solidFill>
                <a:schemeClr val="accent1">
                  <a:lumMod val="75000"/>
                </a:schemeClr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Consolidated Clinical Gateway</a:t>
                </a:r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ABF3087E-1A3A-471F-B03A-9034513F50F4}"/>
                  </a:ext>
                </a:extLst>
              </p:cNvPr>
              <p:cNvSpPr/>
              <p:nvPr/>
            </p:nvSpPr>
            <p:spPr>
              <a:xfrm>
                <a:off x="3984625" y="4486702"/>
                <a:ext cx="4702175" cy="589722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chemeClr val="accent1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dirty="0">
                    <a:solidFill>
                      <a:schemeClr val="tx1"/>
                    </a:solidFill>
                  </a:rPr>
                  <a:t>Began investigating the consolidation of public health reporting protocols</a:t>
                </a:r>
              </a:p>
            </p:txBody>
          </p:sp>
        </p:grp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4B967E57-3390-4B2F-AAC9-6B4D9DBAE376}"/>
                </a:ext>
              </a:extLst>
            </p:cNvPr>
            <p:cNvGrpSpPr/>
            <p:nvPr/>
          </p:nvGrpSpPr>
          <p:grpSpPr>
            <a:xfrm>
              <a:off x="457200" y="4785948"/>
              <a:ext cx="8229600" cy="589722"/>
              <a:chOff x="457200" y="5811078"/>
              <a:chExt cx="8229600" cy="589722"/>
            </a:xfrm>
          </p:grpSpPr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7C627668-E4D2-4DD0-A86A-CB57D6591855}"/>
                  </a:ext>
                </a:extLst>
              </p:cNvPr>
              <p:cNvSpPr/>
              <p:nvPr/>
            </p:nvSpPr>
            <p:spPr>
              <a:xfrm>
                <a:off x="457200" y="5811078"/>
                <a:ext cx="3200400" cy="589722"/>
              </a:xfrm>
              <a:prstGeom prst="rect">
                <a:avLst/>
              </a:prstGeom>
              <a:solidFill>
                <a:schemeClr val="accent1">
                  <a:lumMod val="75000"/>
                </a:schemeClr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Event Notification Service</a:t>
                </a:r>
              </a:p>
            </p:txBody>
          </p:sp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6CACE953-FC3A-451A-B657-AC5714EEBA30}"/>
                  </a:ext>
                </a:extLst>
              </p:cNvPr>
              <p:cNvSpPr/>
              <p:nvPr/>
            </p:nvSpPr>
            <p:spPr>
              <a:xfrm>
                <a:off x="3984625" y="5811078"/>
                <a:ext cx="4702175" cy="589722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chemeClr val="accent1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dirty="0">
                    <a:solidFill>
                      <a:schemeClr val="tx1"/>
                    </a:solidFill>
                  </a:rPr>
                  <a:t>Began development of the Statewide ENS Framework and issued certification RFA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60A8E44B-094B-4726-900C-2D12949F3874}"/>
                </a:ext>
              </a:extLst>
            </p:cNvPr>
            <p:cNvGrpSpPr/>
            <p:nvPr/>
          </p:nvGrpSpPr>
          <p:grpSpPr>
            <a:xfrm>
              <a:off x="457200" y="5537765"/>
              <a:ext cx="8229600" cy="589722"/>
              <a:chOff x="457200" y="1705432"/>
              <a:chExt cx="8229600" cy="589722"/>
            </a:xfrm>
          </p:grpSpPr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A3C4C804-E160-44D8-8E46-8139188F13F8}"/>
                  </a:ext>
                </a:extLst>
              </p:cNvPr>
              <p:cNvSpPr/>
              <p:nvPr/>
            </p:nvSpPr>
            <p:spPr>
              <a:xfrm>
                <a:off x="457200" y="1705432"/>
                <a:ext cx="3200400" cy="589722"/>
              </a:xfrm>
              <a:prstGeom prst="rect">
                <a:avLst/>
              </a:prstGeom>
              <a:solidFill>
                <a:schemeClr val="accent1">
                  <a:lumMod val="75000"/>
                </a:schemeClr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API &amp; FHIR</a:t>
                </a:r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E324C591-C1DA-4B4C-8A0F-C03B81986AD5}"/>
                  </a:ext>
                </a:extLst>
              </p:cNvPr>
              <p:cNvSpPr/>
              <p:nvPr/>
            </p:nvSpPr>
            <p:spPr>
              <a:xfrm>
                <a:off x="3984625" y="1705432"/>
                <a:ext cx="4702175" cy="589722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chemeClr val="accent1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dirty="0">
                    <a:solidFill>
                      <a:schemeClr val="tx1"/>
                    </a:solidFill>
                  </a:rPr>
                  <a:t>Proposed federal rules require providers and payers to use FHIR-enabled API</a:t>
                </a:r>
              </a:p>
            </p:txBody>
          </p:sp>
        </p:grp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7629038D-C437-4419-8992-C1063F49B7C1}"/>
                </a:ext>
              </a:extLst>
            </p:cNvPr>
            <p:cNvGrpSpPr/>
            <p:nvPr/>
          </p:nvGrpSpPr>
          <p:grpSpPr>
            <a:xfrm>
              <a:off x="457200" y="4034132"/>
              <a:ext cx="8229600" cy="589722"/>
              <a:chOff x="457200" y="5811078"/>
              <a:chExt cx="8229600" cy="589722"/>
            </a:xfrm>
          </p:grpSpPr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289007F2-7DF2-445E-BE2C-C0C7037E30F9}"/>
                  </a:ext>
                </a:extLst>
              </p:cNvPr>
              <p:cNvSpPr/>
              <p:nvPr/>
            </p:nvSpPr>
            <p:spPr>
              <a:xfrm>
                <a:off x="457200" y="5811078"/>
                <a:ext cx="3200400" cy="589722"/>
              </a:xfrm>
              <a:prstGeom prst="rect">
                <a:avLst/>
              </a:prstGeom>
              <a:solidFill>
                <a:schemeClr val="accent1">
                  <a:lumMod val="75000"/>
                </a:schemeClr>
              </a:solidFill>
              <a:ln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HIway regulation update</a:t>
                </a:r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17882F2D-4A2D-4555-8D5F-BB85705C9F52}"/>
                  </a:ext>
                </a:extLst>
              </p:cNvPr>
              <p:cNvSpPr/>
              <p:nvPr/>
            </p:nvSpPr>
            <p:spPr>
              <a:xfrm>
                <a:off x="3984625" y="5811078"/>
                <a:ext cx="4702175" cy="589722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chemeClr val="accent1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dirty="0">
                    <a:solidFill>
                      <a:schemeClr val="tx1"/>
                    </a:solidFill>
                  </a:rPr>
                  <a:t>EOHHS amended regulations to create new service category: </a:t>
                </a:r>
                <a:r>
                  <a:rPr lang="en-US" dirty="0" err="1">
                    <a:solidFill>
                      <a:schemeClr val="tx1"/>
                    </a:solidFill>
                  </a:rPr>
                  <a:t>HIway</a:t>
                </a:r>
                <a:r>
                  <a:rPr lang="en-US" dirty="0">
                    <a:solidFill>
                      <a:schemeClr val="tx1"/>
                    </a:solidFill>
                  </a:rPr>
                  <a:t>-facilitated Services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826002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91A2167-E948-43E3-8884-5B703C820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Results: multistate scan of services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822CB73-8C09-45A7-A640-691596498A8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BE3783E-0E1E-439A-9132-752116EA5652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7563CBA-471B-474A-9B3B-22B412FBE4E5}"/>
              </a:ext>
            </a:extLst>
          </p:cNvPr>
          <p:cNvSpPr/>
          <p:nvPr/>
        </p:nvSpPr>
        <p:spPr>
          <a:xfrm>
            <a:off x="457200" y="4121334"/>
            <a:ext cx="3657600" cy="77645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eCQM</a:t>
            </a:r>
            <a:endParaRPr lang="en-US" baseline="30000" dirty="0"/>
          </a:p>
          <a:p>
            <a:pPr algn="ctr"/>
            <a:r>
              <a:rPr lang="en-US" dirty="0"/>
              <a:t>(CA, DC, MD, MI)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E934D8B-6EB4-4EFD-94D4-E553B768D926}"/>
              </a:ext>
            </a:extLst>
          </p:cNvPr>
          <p:cNvSpPr/>
          <p:nvPr/>
        </p:nvSpPr>
        <p:spPr>
          <a:xfrm>
            <a:off x="457200" y="2334518"/>
            <a:ext cx="3657600" cy="77645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Prescription Drug Monitoring Program Integration</a:t>
            </a:r>
          </a:p>
          <a:p>
            <a:pPr algn="ctr"/>
            <a:r>
              <a:rPr lang="en-US" dirty="0"/>
              <a:t>(OK,* OR)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F031645-E6BA-4118-8DE0-BDBD9BB50CA0}"/>
              </a:ext>
            </a:extLst>
          </p:cNvPr>
          <p:cNvSpPr/>
          <p:nvPr/>
        </p:nvSpPr>
        <p:spPr>
          <a:xfrm>
            <a:off x="457200" y="3227926"/>
            <a:ext cx="3657600" cy="77645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Referral Loop Management</a:t>
            </a:r>
          </a:p>
          <a:p>
            <a:pPr algn="ctr"/>
            <a:r>
              <a:rPr lang="en-US" dirty="0"/>
              <a:t>(CA, OR*)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1CCFDF2-F995-4301-BFC6-268D90242C96}"/>
              </a:ext>
            </a:extLst>
          </p:cNvPr>
          <p:cNvSpPr/>
          <p:nvPr/>
        </p:nvSpPr>
        <p:spPr>
          <a:xfrm>
            <a:off x="447674" y="5943600"/>
            <a:ext cx="8226287" cy="4496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chemeClr val="tx1"/>
                </a:solidFill>
              </a:rPr>
              <a:t>* Proposed service</a:t>
            </a:r>
          </a:p>
          <a:p>
            <a:r>
              <a:rPr lang="en-US" sz="1400" dirty="0">
                <a:solidFill>
                  <a:schemeClr val="tx1"/>
                </a:solidFill>
              </a:rPr>
              <a:t># Prior HIway service – shut down due to low adoption rate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01923C7-AC2E-45D3-8847-2BDC6B7237C7}"/>
              </a:ext>
            </a:extLst>
          </p:cNvPr>
          <p:cNvSpPr/>
          <p:nvPr/>
        </p:nvSpPr>
        <p:spPr>
          <a:xfrm>
            <a:off x="5025886" y="2334518"/>
            <a:ext cx="3657600" cy="77645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Event Notification</a:t>
            </a:r>
          </a:p>
          <a:p>
            <a:pPr algn="ctr"/>
            <a:r>
              <a:rPr lang="en-US" dirty="0"/>
              <a:t>(CA, DC, MD, ME, MI, NY, OR, RI, VT)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E9BE2EF-8BB6-4C5B-8CEF-F93BDADA8D3F}"/>
              </a:ext>
            </a:extLst>
          </p:cNvPr>
          <p:cNvSpPr/>
          <p:nvPr/>
        </p:nvSpPr>
        <p:spPr>
          <a:xfrm>
            <a:off x="457200" y="967005"/>
            <a:ext cx="8229600" cy="120946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/>
              <a:t>Jurisdictions reviewed: CA, DC, ME, MD, MI, NY, OK, OR, RI, VT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Governance for HIEs is a mix of public, private, and public-private partnerships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In all states </a:t>
            </a:r>
            <a:r>
              <a:rPr lang="en-US" dirty="0">
                <a:solidFill>
                  <a:schemeClr val="bg1"/>
                </a:solidFill>
              </a:rPr>
              <a:t>reviewed,</a:t>
            </a:r>
            <a:r>
              <a:rPr lang="en-US" dirty="0"/>
              <a:t> participation is voluntary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Patient </a:t>
            </a:r>
            <a:r>
              <a:rPr lang="en-US" dirty="0"/>
              <a:t>consent policies vary from state to state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280B32A-02FB-41B7-AD24-0C081517592F}"/>
              </a:ext>
            </a:extLst>
          </p:cNvPr>
          <p:cNvSpPr/>
          <p:nvPr/>
        </p:nvSpPr>
        <p:spPr>
          <a:xfrm>
            <a:off x="5016361" y="3226042"/>
            <a:ext cx="3657600" cy="77645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Record Locator Service</a:t>
            </a:r>
            <a:r>
              <a:rPr lang="en-US" baseline="30000" dirty="0"/>
              <a:t>#</a:t>
            </a:r>
          </a:p>
          <a:p>
            <a:pPr algn="ctr"/>
            <a:r>
              <a:rPr lang="en-US" dirty="0"/>
              <a:t>(CA, MI, NY, OK)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8788FDB-50FB-47D1-90AC-4D80CDA2CD3D}"/>
              </a:ext>
            </a:extLst>
          </p:cNvPr>
          <p:cNvSpPr/>
          <p:nvPr/>
        </p:nvSpPr>
        <p:spPr>
          <a:xfrm>
            <a:off x="5025887" y="4117566"/>
            <a:ext cx="3657600" cy="77645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Web portal</a:t>
            </a:r>
          </a:p>
          <a:p>
            <a:pPr algn="ctr"/>
            <a:r>
              <a:rPr lang="en-US" dirty="0"/>
              <a:t>(RI, VT)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1F57D96-6D93-4515-B4CB-34950141AE3E}"/>
              </a:ext>
            </a:extLst>
          </p:cNvPr>
          <p:cNvSpPr/>
          <p:nvPr/>
        </p:nvSpPr>
        <p:spPr>
          <a:xfrm>
            <a:off x="457200" y="5014742"/>
            <a:ext cx="3657600" cy="77645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Facilitating disclosure of Part 2 data</a:t>
            </a:r>
            <a:endParaRPr lang="en-US" baseline="30000" dirty="0"/>
          </a:p>
          <a:p>
            <a:pPr algn="ctr"/>
            <a:r>
              <a:rPr lang="en-US" dirty="0"/>
              <a:t>(RI)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227A9C0-EFE0-4139-81B4-3144CC9D29EE}"/>
              </a:ext>
            </a:extLst>
          </p:cNvPr>
          <p:cNvSpPr/>
          <p:nvPr/>
        </p:nvSpPr>
        <p:spPr>
          <a:xfrm>
            <a:off x="5025887" y="5009089"/>
            <a:ext cx="3657600" cy="77645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Patient access via </a:t>
            </a:r>
            <a:r>
              <a:rPr lang="en-US" dirty="0"/>
              <a:t>mobile apps</a:t>
            </a:r>
          </a:p>
          <a:p>
            <a:pPr algn="ctr"/>
            <a:r>
              <a:rPr lang="en-US" dirty="0"/>
              <a:t>(MD, MI)</a:t>
            </a:r>
          </a:p>
        </p:txBody>
      </p:sp>
    </p:spTree>
    <p:extLst>
      <p:ext uri="{BB962C8B-B14F-4D97-AF65-F5344CB8AC3E}">
        <p14:creationId xmlns:p14="http://schemas.microsoft.com/office/powerpoint/2010/main" val="2901161157"/>
      </p:ext>
    </p:extLst>
  </p:cSld>
  <p:clrMapOvr>
    <a:masterClrMapping/>
  </p:clrMapOvr>
</p:sld>
</file>

<file path=ppt/theme/theme1.xml><?xml version="1.0" encoding="utf-8"?>
<a:theme xmlns:a="http://schemas.openxmlformats.org/drawingml/2006/main" name="1_EH_EOHHS_Maste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Iway Template" id="{F6EB77F7-5592-4870-A726-6AA0886A14A9}" vid="{7CAAAA26-295D-485A-AD6F-43825252D94E}"/>
    </a:ext>
  </a:extLst>
</a:theme>
</file>

<file path=ppt/theme/theme2.xml><?xml version="1.0" encoding="utf-8"?>
<a:theme xmlns:a="http://schemas.openxmlformats.org/drawingml/2006/main" name="2_EH_EOHHS_Maste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HIway Template</Template>
  <TotalTime>12246</TotalTime>
  <Words>1861</Words>
  <Application>Microsoft Office PowerPoint</Application>
  <PresentationFormat>On-screen Show (4:3)</PresentationFormat>
  <Paragraphs>318</Paragraphs>
  <Slides>32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32</vt:i4>
      </vt:variant>
    </vt:vector>
  </HeadingPairs>
  <TitlesOfParts>
    <vt:vector size="39" baseType="lpstr">
      <vt:lpstr>Arial</vt:lpstr>
      <vt:lpstr>Arial Unicode MS</vt:lpstr>
      <vt:lpstr>Calibri</vt:lpstr>
      <vt:lpstr>Times New Roman</vt:lpstr>
      <vt:lpstr>Wingdings</vt:lpstr>
      <vt:lpstr>1_EH_EOHHS_Master</vt:lpstr>
      <vt:lpstr>2_EH_EOHHS_Master</vt:lpstr>
      <vt:lpstr>V</vt:lpstr>
      <vt:lpstr>Agenda</vt:lpstr>
      <vt:lpstr>PowerPoint Presentation</vt:lpstr>
      <vt:lpstr>Vote: Approve minutes</vt:lpstr>
      <vt:lpstr>Vote: Approve annual report</vt:lpstr>
      <vt:lpstr>PowerPoint Presentation</vt:lpstr>
      <vt:lpstr>HIway strategic plan: future initiatives </vt:lpstr>
      <vt:lpstr>2019 HIway highlights</vt:lpstr>
      <vt:lpstr>Results: multistate scan of services</vt:lpstr>
      <vt:lpstr>Use case discussion</vt:lpstr>
      <vt:lpstr>Query HIE &amp; FHIR Research</vt:lpstr>
      <vt:lpstr>Technical discussion: Query HIE &amp; FHIR</vt:lpstr>
      <vt:lpstr>PowerPoint Presentation</vt:lpstr>
      <vt:lpstr>HIway connection and  attestation requirement</vt:lpstr>
      <vt:lpstr>Follow up: future of attestation</vt:lpstr>
      <vt:lpstr>Technical challenge: HIway 1.0 Direct Message</vt:lpstr>
      <vt:lpstr>Technical solution: HIway 2.0 Direct Message</vt:lpstr>
      <vt:lpstr>Result: DirectTrust expands universe for  Direct Message </vt:lpstr>
      <vt:lpstr>Direct Messaging and interoperability</vt:lpstr>
      <vt:lpstr>PowerPoint Presentation</vt:lpstr>
      <vt:lpstr>ENS Initiative history</vt:lpstr>
      <vt:lpstr>ENS Initiative: ENS regulation and certification timeline</vt:lpstr>
      <vt:lpstr>PowerPoint Presentation</vt:lpstr>
      <vt:lpstr>PowerPoint Presentation</vt:lpstr>
      <vt:lpstr>PowerPoint Presentation</vt:lpstr>
      <vt:lpstr>HIway SWOT analysis</vt:lpstr>
      <vt:lpstr>PowerPoint Presentation</vt:lpstr>
      <vt:lpstr>HIway participation  October 21, 2019 – January 20, 2020</vt:lpstr>
      <vt:lpstr>HIway participation  October 21, 2019 – January 20, 2020</vt:lpstr>
      <vt:lpstr>HIway transactions</vt:lpstr>
      <vt:lpstr>PowerPoint Presentation</vt:lpstr>
      <vt:lpstr>Thank you!</vt:lpstr>
    </vt:vector>
  </TitlesOfParts>
  <Company>EOHHS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Ng, Karbert S (EHS)</dc:creator>
  <cp:lastModifiedBy>Boutin-Coviello, Pam (EHS)</cp:lastModifiedBy>
  <cp:revision>323</cp:revision>
  <cp:lastPrinted>2020-01-23T14:12:31Z</cp:lastPrinted>
  <dcterms:created xsi:type="dcterms:W3CDTF">2019-06-17T18:15:17Z</dcterms:created>
  <dcterms:modified xsi:type="dcterms:W3CDTF">2020-02-07T19:42:56Z</dcterms:modified>
</cp:coreProperties>
</file>