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75" r:id="rId2"/>
    <p:sldId id="276" r:id="rId3"/>
    <p:sldId id="277" r:id="rId4"/>
    <p:sldId id="336" r:id="rId5"/>
    <p:sldId id="2661" r:id="rId6"/>
    <p:sldId id="2662" r:id="rId7"/>
    <p:sldId id="2663" r:id="rId8"/>
    <p:sldId id="2664" r:id="rId9"/>
    <p:sldId id="2665" r:id="rId10"/>
    <p:sldId id="2666" r:id="rId11"/>
    <p:sldId id="2667" r:id="rId12"/>
    <p:sldId id="2668" r:id="rId13"/>
    <p:sldId id="2565" r:id="rId14"/>
    <p:sldId id="2592" r:id="rId15"/>
    <p:sldId id="2593" r:id="rId16"/>
    <p:sldId id="2594" r:id="rId17"/>
    <p:sldId id="2523" r:id="rId18"/>
    <p:sldId id="2641" r:id="rId19"/>
    <p:sldId id="2612" r:id="rId20"/>
    <p:sldId id="2646" r:id="rId21"/>
    <p:sldId id="2635" r:id="rId22"/>
    <p:sldId id="2648" r:id="rId23"/>
    <p:sldId id="2570" r:id="rId24"/>
    <p:sldId id="2650" r:id="rId25"/>
    <p:sldId id="2651" r:id="rId26"/>
    <p:sldId id="2616" r:id="rId27"/>
    <p:sldId id="2630" r:id="rId28"/>
    <p:sldId id="2627" r:id="rId29"/>
    <p:sldId id="2621" r:id="rId30"/>
    <p:sldId id="360" r:id="rId31"/>
    <p:sldId id="375" r:id="rId32"/>
    <p:sldId id="1991" r:id="rId33"/>
    <p:sldId id="2659" r:id="rId34"/>
    <p:sldId id="2660" r:id="rId35"/>
    <p:sldId id="2474" r:id="rId36"/>
    <p:sldId id="2657" r:id="rId37"/>
    <p:sldId id="2658" r:id="rId38"/>
    <p:sldId id="2670" r:id="rId39"/>
    <p:sldId id="2600" r:id="rId40"/>
    <p:sldId id="2656" r:id="rId41"/>
    <p:sldId id="300"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FAE98F-AE8F-D363-19C7-C49B99E9BC9E}" name="Peters, Lauren B (EHS)" initials="PLB(" userId="S::Lauren.B.Peters@mass.gov::be4330cd-2bbd-4b83-9aca-67a4c9934d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ters, Lauren B (EHS)" initials="PLB(" lastIdx="19" clrIdx="0"/>
  <p:cmAuthor id="2" name="David Bowditch" initials="DB" lastIdx="1" clrIdx="1"/>
  <p:cmAuthor id="3" name="Audrey Stuck-Girard" initials="AS" lastIdx="5" clrIdx="2"/>
  <p:cmAuthor id="4" name="Stuck-Girard, Christophe (EHS)" initials="SGC(" lastIdx="5" clrIdx="3"/>
  <p:cmAuthor id="5" name="Ng, Karbert S (EHS)" initials="NKS(" lastIdx="2" clrIdx="4">
    <p:extLst>
      <p:ext uri="{19B8F6BF-5375-455C-9EA6-DF929625EA0E}">
        <p15:presenceInfo xmlns:p15="http://schemas.microsoft.com/office/powerpoint/2012/main" userId="S::Karbert.S.Ng@mass.gov::b06eb2c7-e5ba-4374-b66d-e1a21c4cebde" providerId="AD"/>
      </p:ext>
    </p:extLst>
  </p:cmAuthor>
  <p:cmAuthor id="6" name="Kevin Mullen" initials="KM" lastIdx="1" clrIdx="5">
    <p:extLst>
      <p:ext uri="{19B8F6BF-5375-455C-9EA6-DF929625EA0E}">
        <p15:presenceInfo xmlns:p15="http://schemas.microsoft.com/office/powerpoint/2012/main" userId="753ead9f9934eb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4AF0C-91AB-42A2-8C71-0B01135935B9}" v="16" dt="2022-02-04T13:19:20.872"/>
    <p1510:client id="{ACB53785-07C0-4FE9-B98D-5FC7C82BE8E2}" v="239" dt="2022-02-04T13:39:11.9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095" autoAdjust="0"/>
  </p:normalViewPr>
  <p:slideViewPr>
    <p:cSldViewPr>
      <p:cViewPr varScale="1">
        <p:scale>
          <a:sx n="57" d="100"/>
          <a:sy n="57" d="100"/>
        </p:scale>
        <p:origin x="152" y="48"/>
      </p:cViewPr>
      <p:guideLst>
        <p:guide orient="horz" pos="2160"/>
        <p:guide pos="2880"/>
      </p:guideLst>
    </p:cSldViewPr>
  </p:slideViewPr>
  <p:notesTextViewPr>
    <p:cViewPr>
      <p:scale>
        <a:sx n="1" d="1"/>
        <a:sy n="1" d="1"/>
      </p:scale>
      <p:origin x="0" y="0"/>
    </p:cViewPr>
  </p:notesTextViewPr>
  <p:notesViewPr>
    <p:cSldViewPr>
      <p:cViewPr varScale="1">
        <p:scale>
          <a:sx n="47" d="100"/>
          <a:sy n="47"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36C7F6-6EFA-4EFA-AE3B-49DB31E7FA78}" type="datetimeFigureOut">
              <a:rPr lang="en-US" smtClean="0"/>
              <a:t>8/10/2022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DBBA73B-8FFE-4B8C-ABDD-5F5FE68DA5F5}" type="slidenum">
              <a:rPr lang="en-US" smtClean="0"/>
              <a:t>‹#›</a:t>
            </a:fld>
            <a:endParaRPr lang="en-US" dirty="0"/>
          </a:p>
        </p:txBody>
      </p:sp>
    </p:spTree>
    <p:extLst>
      <p:ext uri="{BB962C8B-B14F-4D97-AF65-F5344CB8AC3E}">
        <p14:creationId xmlns:p14="http://schemas.microsoft.com/office/powerpoint/2010/main" val="335388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pp.box.com/s/8goxu2a8x91f0buxi57p3gi9xohidgmi"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irecttrust.org/standards/event-notifications-via-direc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ms.gov/about-cms/health-informatics-and-interoperability-group/faqs/faqs#bookmark"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Title slide</a:t>
            </a:r>
          </a:p>
          <a:p>
            <a:r>
              <a:rPr lang="en-US" dirty="0"/>
              <a:t>Health Information Technology Council Meeting</a:t>
            </a:r>
          </a:p>
          <a:p>
            <a:r>
              <a:rPr lang="en-US" dirty="0"/>
              <a:t>May 3, 2021</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a:t>
            </a:fld>
            <a:endParaRPr lang="en-US" dirty="0"/>
          </a:p>
        </p:txBody>
      </p:sp>
    </p:spTree>
    <p:extLst>
      <p:ext uri="{BB962C8B-B14F-4D97-AF65-F5344CB8AC3E}">
        <p14:creationId xmlns:p14="http://schemas.microsoft.com/office/powerpoint/2010/main" val="1426876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HIway attestation: 2021 statistics</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i="0" u="none" strike="noStrike" kern="0" cap="none" spc="0" normalizeH="0" baseline="0" noProof="0" dirty="0">
                <a:ln>
                  <a:noFill/>
                </a:ln>
                <a:solidFill>
                  <a:schemeClr val="bg1"/>
                </a:solidFill>
                <a:effectLst/>
                <a:uLnTx/>
                <a:uFillTx/>
                <a:latin typeface="+mn-lt"/>
              </a:rPr>
              <a:t>Due to the 2021</a:t>
            </a:r>
            <a:r>
              <a:rPr kumimoji="0" lang="en-US" i="0" u="none" strike="noStrike" kern="0" cap="none" spc="0" normalizeH="0" noProof="0" dirty="0">
                <a:ln>
                  <a:noFill/>
                </a:ln>
                <a:solidFill>
                  <a:schemeClr val="bg1"/>
                </a:solidFill>
                <a:effectLst/>
                <a:uLnTx/>
                <a:uFillTx/>
                <a:latin typeface="+mn-lt"/>
              </a:rPr>
              <a:t> sub-regulatory guidance to count sending and receiving submissions via  </a:t>
            </a:r>
            <a:r>
              <a:rPr lang="en-US" kern="0" dirty="0" err="1">
                <a:solidFill>
                  <a:schemeClr val="bg1"/>
                </a:solidFill>
              </a:rPr>
              <a:t>DirectTrust</a:t>
            </a:r>
            <a:r>
              <a:rPr lang="en-US" kern="0" dirty="0">
                <a:solidFill>
                  <a:schemeClr val="bg1"/>
                </a:solidFill>
              </a:rPr>
              <a:t> accredited HISPs, early in the attestation cycle </a:t>
            </a:r>
            <a:r>
              <a:rPr kumimoji="0" lang="en-US" i="0" u="none" strike="noStrike" kern="0" cap="none" spc="0" normalizeH="0" noProof="0" dirty="0">
                <a:ln>
                  <a:noFill/>
                </a:ln>
                <a:solidFill>
                  <a:schemeClr val="bg1"/>
                </a:solidFill>
                <a:effectLst/>
                <a:uLnTx/>
                <a:uFillTx/>
                <a:latin typeface="+mn-lt"/>
              </a:rPr>
              <a:t>more provider organizations submitted attestation forms vs exception forms. This trend has continued. Explain graphs….</a:t>
            </a:r>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10</a:t>
            </a:fld>
            <a:endParaRPr lang="en-US" dirty="0"/>
          </a:p>
        </p:txBody>
      </p:sp>
    </p:spTree>
    <p:extLst>
      <p:ext uri="{BB962C8B-B14F-4D97-AF65-F5344CB8AC3E}">
        <p14:creationId xmlns:p14="http://schemas.microsoft.com/office/powerpoint/2010/main" val="3519580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Attestation update: post-deadline outreach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cs typeface="Arial" charset="0"/>
              </a:rPr>
              <a:t>The HIway continues to remind organizations about their requirement even after the October 31, 2021 deadline and is executing an outreach plan for organizations that have not submitted. </a:t>
            </a:r>
          </a:p>
          <a:p>
            <a:r>
              <a:rPr lang="en-US" sz="1600" b="1" dirty="0"/>
              <a:t>Outreach schedule:</a:t>
            </a:r>
            <a:endParaRPr lang="en-US" sz="1400" b="1" dirty="0"/>
          </a:p>
          <a:p>
            <a:r>
              <a:rPr lang="en-US" sz="400" b="1" dirty="0"/>
              <a:t> </a:t>
            </a:r>
            <a:br>
              <a:rPr lang="en-US" sz="1400" b="1" dirty="0"/>
            </a:br>
            <a:r>
              <a:rPr lang="en-US" b="1" dirty="0"/>
              <a:t>Late November 2021: </a:t>
            </a:r>
            <a:r>
              <a:rPr lang="en-US" dirty="0"/>
              <a:t>Bulk blast email reminder was sent to POs that had not submitted </a:t>
            </a:r>
          </a:p>
          <a:p>
            <a:endParaRPr lang="en-US" dirty="0"/>
          </a:p>
          <a:p>
            <a:r>
              <a:rPr lang="en-US" b="1" dirty="0"/>
              <a:t>Mid December 2021: </a:t>
            </a:r>
            <a:r>
              <a:rPr lang="en-US" dirty="0"/>
              <a:t>Personal email reminders were sent to POs that had not submitted </a:t>
            </a:r>
          </a:p>
          <a:p>
            <a:endParaRPr lang="en-US" b="1" dirty="0"/>
          </a:p>
          <a:p>
            <a:r>
              <a:rPr lang="en-US" b="1" dirty="0"/>
              <a:t>Mid February 2022:</a:t>
            </a:r>
            <a:r>
              <a:rPr lang="en-US" dirty="0"/>
              <a:t> Personal reminder letters will be sent via US Post to large practices, and community health centers that still have not submitted.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i="0" u="none" strike="noStrike" kern="0" cap="none" spc="0" normalizeH="0" baseline="0" noProof="0" dirty="0">
              <a:ln>
                <a:noFill/>
              </a:ln>
              <a:solidFill>
                <a:schemeClr val="bg1"/>
              </a:solidFill>
              <a:effectLst/>
              <a:uLnTx/>
              <a:uFillTx/>
              <a:latin typeface="+mn-lt"/>
            </a:endParaRPr>
          </a:p>
          <a:p>
            <a:endParaRPr lang="en-US"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11</a:t>
            </a:fld>
            <a:endParaRPr lang="en-US" dirty="0"/>
          </a:p>
        </p:txBody>
      </p:sp>
    </p:spTree>
    <p:extLst>
      <p:ext uri="{BB962C8B-B14F-4D97-AF65-F5344CB8AC3E}">
        <p14:creationId xmlns:p14="http://schemas.microsoft.com/office/powerpoint/2010/main" val="1249477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Preparing for Attestation 2022 &amp; beyond</a:t>
            </a:r>
          </a:p>
          <a:p>
            <a:endParaRPr lang="en-US" sz="1200" dirty="0">
              <a:effectLst/>
              <a:latin typeface="Arial" panose="020B0604020202020204" pitchFamily="34" charset="0"/>
              <a:ea typeface="Arial" panose="020B0604020202020204" pitchFamily="34" charset="0"/>
            </a:endParaRPr>
          </a:p>
          <a:p>
            <a:pPr marL="285750" indent="-285750">
              <a:lnSpc>
                <a:spcPct val="150000"/>
              </a:lnSpc>
              <a:buFont typeface="Arial" panose="020B0604020202020204" pitchFamily="34" charset="0"/>
              <a:buChar char="•"/>
            </a:pPr>
            <a:r>
              <a:rPr lang="en-US" sz="1200" dirty="0">
                <a:effectLst/>
                <a:latin typeface="Arial" panose="020B0604020202020204" pitchFamily="34" charset="0"/>
                <a:ea typeface="Arial" panose="020B0604020202020204" pitchFamily="34" charset="0"/>
              </a:rPr>
              <a:t>Identification of the “Attestation window” for 2022</a:t>
            </a:r>
          </a:p>
          <a:p>
            <a:pPr marL="285750" indent="-285750">
              <a:lnSpc>
                <a:spcPct val="150000"/>
              </a:lnSpc>
              <a:buFont typeface="Arial" panose="020B0604020202020204" pitchFamily="34" charset="0"/>
              <a:buChar char="•"/>
            </a:pPr>
            <a:r>
              <a:rPr lang="en-US" sz="1200" dirty="0">
                <a:solidFill>
                  <a:srgbClr val="000000"/>
                </a:solidFill>
                <a:effectLst/>
                <a:latin typeface="Arial" panose="020B0604020202020204" pitchFamily="34" charset="0"/>
                <a:ea typeface="Arial" panose="020B0604020202020204" pitchFamily="34" charset="0"/>
              </a:rPr>
              <a:t>Working with development team to create a timeline for webform revision and preparation for public use</a:t>
            </a:r>
          </a:p>
          <a:p>
            <a:pPr marL="285750" indent="-285750">
              <a:lnSpc>
                <a:spcPct val="150000"/>
              </a:lnSpc>
              <a:buFont typeface="Arial" panose="020B0604020202020204" pitchFamily="34" charset="0"/>
              <a:buChar char="•"/>
            </a:pPr>
            <a:r>
              <a:rPr lang="en-US" sz="1200" dirty="0">
                <a:effectLst/>
                <a:latin typeface="Arial" panose="020B0604020202020204" pitchFamily="34" charset="0"/>
                <a:ea typeface="Arial" panose="020B0604020202020204" pitchFamily="34" charset="0"/>
              </a:rPr>
              <a:t>Testing of the online webforms</a:t>
            </a:r>
          </a:p>
          <a:p>
            <a:pPr marL="285750" indent="-285750">
              <a:lnSpc>
                <a:spcPct val="150000"/>
              </a:lnSpc>
              <a:buFont typeface="Arial" panose="020B0604020202020204" pitchFamily="34" charset="0"/>
              <a:buChar char="•"/>
            </a:pPr>
            <a:r>
              <a:rPr lang="en-US" sz="1200" dirty="0">
                <a:effectLst/>
                <a:latin typeface="Arial" panose="020B0604020202020204" pitchFamily="34" charset="0"/>
                <a:ea typeface="Arial" panose="020B0604020202020204" pitchFamily="34" charset="0"/>
              </a:rPr>
              <a:t>Creating Attestation date </a:t>
            </a:r>
            <a:r>
              <a:rPr lang="en-US" dirty="0">
                <a:latin typeface="Arial" panose="020B0604020202020204" pitchFamily="34" charset="0"/>
                <a:ea typeface="Arial" panose="020B0604020202020204" pitchFamily="34" charset="0"/>
              </a:rPr>
              <a:t>announcements; </a:t>
            </a:r>
            <a:r>
              <a:rPr lang="en-US" sz="1200" dirty="0">
                <a:effectLst/>
                <a:latin typeface="Arial" panose="020B0604020202020204" pitchFamily="34" charset="0"/>
                <a:ea typeface="Arial" panose="020B0604020202020204" pitchFamily="34" charset="0"/>
              </a:rPr>
              <a:t>newsletters and standalone emails </a:t>
            </a:r>
          </a:p>
          <a:p>
            <a:pPr marL="285750" indent="-285750">
              <a:lnSpc>
                <a:spcPct val="150000"/>
              </a:lnSpc>
              <a:buFont typeface="Arial" panose="020B0604020202020204" pitchFamily="34" charset="0"/>
              <a:buChar char="•"/>
            </a:pPr>
            <a:r>
              <a:rPr lang="en-US" sz="1200" dirty="0">
                <a:effectLst/>
                <a:latin typeface="Arial" panose="020B0604020202020204" pitchFamily="34" charset="0"/>
                <a:ea typeface="Arial" panose="020B0604020202020204" pitchFamily="34" charset="0"/>
              </a:rPr>
              <a:t>Webinar planning and development </a:t>
            </a:r>
          </a:p>
          <a:p>
            <a:pPr marL="285750" marR="0" indent="-285750">
              <a:lnSpc>
                <a:spcPct val="150000"/>
              </a:lnSpc>
              <a:spcBef>
                <a:spcPts val="0"/>
              </a:spcBef>
              <a:spcAft>
                <a:spcPts val="0"/>
              </a:spcAft>
              <a:buFont typeface="Arial" panose="020B0604020202020204" pitchFamily="34" charset="0"/>
              <a:buChar char="•"/>
            </a:pPr>
            <a:r>
              <a:rPr lang="en-US" sz="1200" dirty="0">
                <a:solidFill>
                  <a:srgbClr val="000000"/>
                </a:solidFill>
                <a:effectLst/>
                <a:latin typeface="Arial" panose="020B0604020202020204" pitchFamily="34" charset="0"/>
                <a:ea typeface="Arial" panose="020B0604020202020204" pitchFamily="34" charset="0"/>
              </a:rPr>
              <a:t>Developing Newsletter and Website content</a:t>
            </a:r>
          </a:p>
          <a:p>
            <a:pPr marL="285750" marR="0" indent="-285750">
              <a:lnSpc>
                <a:spcPct val="15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Arial" panose="020B0604020202020204" pitchFamily="34" charset="0"/>
              </a:rPr>
              <a:t>Informing </a:t>
            </a:r>
            <a:r>
              <a:rPr lang="en-US" sz="1200" dirty="0">
                <a:solidFill>
                  <a:srgbClr val="000000"/>
                </a:solidFill>
                <a:effectLst/>
                <a:latin typeface="Arial" panose="020B0604020202020204" pitchFamily="34" charset="0"/>
                <a:ea typeface="Arial" panose="020B0604020202020204" pitchFamily="34" charset="0"/>
              </a:rPr>
              <a:t>HIT Council of Attestation updates </a:t>
            </a:r>
          </a:p>
          <a:p>
            <a:pPr marL="285750" marR="0" indent="-285750">
              <a:lnSpc>
                <a:spcPct val="15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Arial" panose="020B0604020202020204" pitchFamily="34" charset="0"/>
              </a:rPr>
              <a:t>Gathering insight from HIT Council to identify direction of future Attestation requirements</a:t>
            </a:r>
          </a:p>
          <a:p>
            <a:pPr marL="285750" marR="0" indent="-285750">
              <a:lnSpc>
                <a:spcPct val="15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rPr>
              <a:t>Planning and preparing for Attestation changes beyond 2022</a:t>
            </a:r>
            <a:endParaRPr lang="en-US"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12</a:t>
            </a:fld>
            <a:endParaRPr lang="en-US" dirty="0"/>
          </a:p>
        </p:txBody>
      </p:sp>
    </p:spTree>
    <p:extLst>
      <p:ext uri="{BB962C8B-B14F-4D97-AF65-F5344CB8AC3E}">
        <p14:creationId xmlns:p14="http://schemas.microsoft.com/office/powerpoint/2010/main" val="2052923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schemeClr val="tx1"/>
                </a:solidFill>
              </a:rPr>
              <a:t>Slide title: </a:t>
            </a:r>
            <a:r>
              <a:rPr lang="en-US" sz="1200" b="1" dirty="0">
                <a:solidFill>
                  <a:schemeClr val="tx1"/>
                </a:solidFill>
              </a:rPr>
              <a:t>ENS Update </a:t>
            </a:r>
          </a:p>
          <a:p>
            <a:r>
              <a:rPr lang="en-US" sz="1200" i="1" dirty="0">
                <a:solidFill>
                  <a:schemeClr val="tx1"/>
                </a:solidFill>
              </a:rPr>
              <a:t>Bert Ng </a:t>
            </a:r>
          </a:p>
          <a:p>
            <a:endParaRPr lang="en-US" sz="1200" i="1"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0922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ENS: Overview</a:t>
            </a:r>
          </a:p>
          <a:p>
            <a:pPr marL="47383" lvl="0">
              <a:defRPr/>
            </a:pPr>
            <a:r>
              <a:rPr lang="en-US" sz="1200" b="1" kern="0" dirty="0">
                <a:solidFill>
                  <a:srgbClr val="4F81BD"/>
                </a:solidFill>
              </a:rPr>
              <a:t>EOHHS ENS Initiative goal: </a:t>
            </a:r>
          </a:p>
          <a:p>
            <a:pPr marL="333133" lvl="0" indent="-285750">
              <a:buFont typeface="Arial" panose="020B0604020202020204" pitchFamily="34" charset="0"/>
              <a:buChar char="•"/>
              <a:defRPr/>
            </a:pPr>
            <a:r>
              <a:rPr lang="en-US" sz="1200" kern="0" dirty="0">
                <a:solidFill>
                  <a:sysClr val="windowText" lastClr="000000"/>
                </a:solidFill>
              </a:rPr>
              <a:t>Supporting timely statewide Event Notification Services (ENS) across the Commonwealth in order to improve health care delivery, quality, and coordination </a:t>
            </a:r>
            <a:endParaRPr lang="en-US" sz="1200" kern="0" dirty="0">
              <a:solidFill>
                <a:srgbClr val="4F81BD"/>
              </a:solidFill>
            </a:endParaRPr>
          </a:p>
          <a:p>
            <a:pPr marL="47383" lvl="0">
              <a:defRPr/>
            </a:pPr>
            <a:r>
              <a:rPr lang="en-US" sz="1200" b="1" kern="0" dirty="0">
                <a:solidFill>
                  <a:srgbClr val="4F81BD"/>
                </a:solidFill>
              </a:rPr>
              <a:t>EOHHS guiding principles: </a:t>
            </a:r>
          </a:p>
          <a:p>
            <a:pPr marL="285750" indent="-285750">
              <a:buFont typeface="Arial" panose="020B0604020202020204" pitchFamily="34" charset="0"/>
              <a:buChar char="•"/>
            </a:pPr>
            <a:r>
              <a:rPr lang="en-US" sz="1200" dirty="0">
                <a:solidFill>
                  <a:schemeClr val="tx1"/>
                </a:solidFill>
              </a:rPr>
              <a:t>Universal access - Promoting data sharing within an ENS framework to increase accessibility to ENS for</a:t>
            </a:r>
            <a:r>
              <a:rPr lang="en-US" sz="1200" dirty="0">
                <a:solidFill>
                  <a:srgbClr val="FF0000"/>
                </a:solidFill>
              </a:rPr>
              <a:t> </a:t>
            </a:r>
            <a:r>
              <a:rPr lang="en-US" sz="1200" dirty="0">
                <a:solidFill>
                  <a:schemeClr val="tx1"/>
                </a:solidFill>
              </a:rPr>
              <a:t>providers of all sizes</a:t>
            </a:r>
          </a:p>
          <a:p>
            <a:pPr marL="285750" indent="-285750">
              <a:buFont typeface="Arial" panose="020B0604020202020204" pitchFamily="34" charset="0"/>
              <a:buChar char="•"/>
            </a:pPr>
            <a:r>
              <a:rPr lang="en-US" sz="1200" dirty="0">
                <a:solidFill>
                  <a:schemeClr val="tx1"/>
                </a:solidFill>
              </a:rPr>
              <a:t>Streamline provider experience - Crafting ENS framework to allow single point of submission and single point of reception of ADT data</a:t>
            </a:r>
          </a:p>
          <a:p>
            <a:pPr marL="285750" indent="-285750">
              <a:buFont typeface="Arial" panose="020B0604020202020204" pitchFamily="34" charset="0"/>
              <a:buChar char="•"/>
            </a:pPr>
            <a:r>
              <a:rPr lang="en-US" sz="1200" dirty="0">
                <a:solidFill>
                  <a:schemeClr val="tx1"/>
                </a:solidFill>
              </a:rPr>
              <a:t>Improve notification timing </a:t>
            </a:r>
            <a:r>
              <a:rPr lang="en-US" dirty="0">
                <a:solidFill>
                  <a:schemeClr val="tx1"/>
                </a:solidFill>
              </a:rPr>
              <a:t>- </a:t>
            </a:r>
            <a:r>
              <a:rPr lang="en-US" sz="1200" dirty="0">
                <a:solidFill>
                  <a:schemeClr val="tx1"/>
                </a:solidFill>
              </a:rPr>
              <a:t>Improving timing for flow of data (real/near-real time)</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14B4CF-26F1-4216-A3BA-935853D483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82677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ENS: Number of reflected ADTs received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third quarter of 2021, the stabilization of Statewide ENS Framework participants resulted in more than six million ADTs being reflected</a:t>
            </a:r>
          </a:p>
          <a:p>
            <a:r>
              <a:rPr lang="en-US" dirty="0"/>
              <a:t>Vendor	Q2 2021	Q3 2021	percent increase</a:t>
            </a:r>
          </a:p>
          <a:p>
            <a:r>
              <a:rPr lang="en-US" dirty="0"/>
              <a:t>	</a:t>
            </a:r>
            <a:r>
              <a:rPr lang="en-US" dirty="0" err="1"/>
              <a:t>apr-jun</a:t>
            </a:r>
            <a:r>
              <a:rPr lang="en-US" dirty="0"/>
              <a:t>	</a:t>
            </a:r>
            <a:r>
              <a:rPr lang="en-US" dirty="0" err="1"/>
              <a:t>jul-sep</a:t>
            </a:r>
            <a:r>
              <a:rPr lang="en-US" dirty="0"/>
              <a:t>		</a:t>
            </a:r>
          </a:p>
          <a:p>
            <a:r>
              <a:rPr lang="en-US" dirty="0"/>
              <a:t>A	325k	3,671k	1030%</a:t>
            </a:r>
          </a:p>
          <a:p>
            <a:r>
              <a:rPr lang="en-US" dirty="0"/>
              <a:t>B	621k	2,784	 348%</a:t>
            </a:r>
          </a:p>
          <a:p>
            <a:pPr marL="285750" indent="-285750">
              <a:buFont typeface="Arial" panose="020B0604020202020204" pitchFamily="34" charset="0"/>
              <a:buChar char="•"/>
            </a:pPr>
            <a:r>
              <a:rPr lang="en-US" dirty="0">
                <a:solidFill>
                  <a:schemeClr val="tx1"/>
                </a:solidFill>
              </a:rPr>
              <a:t>In Q2 2021, both vendors began scaling up the transactions as they worked to define the gaps in their data</a:t>
            </a:r>
          </a:p>
          <a:p>
            <a:pPr marL="285750" indent="-285750">
              <a:buFont typeface="Arial" panose="020B0604020202020204" pitchFamily="34" charset="0"/>
              <a:buChar char="•"/>
            </a:pPr>
            <a:r>
              <a:rPr lang="en-US" dirty="0">
                <a:solidFill>
                  <a:schemeClr val="tx1"/>
                </a:solidFill>
              </a:rPr>
              <a:t>Both vendors experienced a significant increase of ADTs flowing into their systems as the gaps were increasingly closed in Q3 2021. </a:t>
            </a:r>
          </a:p>
          <a:p>
            <a:pPr marL="285750" indent="-285750">
              <a:buFont typeface="Arial" panose="020B0604020202020204" pitchFamily="34" charset="0"/>
              <a:buChar char="•"/>
            </a:pPr>
            <a:r>
              <a:rPr lang="en-US" dirty="0">
                <a:solidFill>
                  <a:schemeClr val="tx1"/>
                </a:solidFill>
              </a:rPr>
              <a:t>The Mass HIway expects the number of reflected ADTs in Q3 2021 to estimate an initial baseline.</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15</a:t>
            </a:fld>
            <a:endParaRPr lang="en-US" dirty="0"/>
          </a:p>
        </p:txBody>
      </p:sp>
    </p:spTree>
    <p:extLst>
      <p:ext uri="{BB962C8B-B14F-4D97-AF65-F5344CB8AC3E}">
        <p14:creationId xmlns:p14="http://schemas.microsoft.com/office/powerpoint/2010/main" val="395102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ENS: Number of notifications generated by reflected ADTs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of notifications generated by the reflected ADTs increased for both vendors in Q3 2021 compared to Q2 2021. </a:t>
            </a:r>
          </a:p>
          <a:p>
            <a:r>
              <a:rPr lang="en-US" dirty="0"/>
              <a:t>Vendor	Q2 2021	Q3 2021	Q2 2021	Q3 2021</a:t>
            </a:r>
          </a:p>
          <a:p>
            <a:r>
              <a:rPr lang="en-US" dirty="0"/>
              <a:t>	</a:t>
            </a:r>
            <a:r>
              <a:rPr lang="en-US" dirty="0" err="1"/>
              <a:t>apr</a:t>
            </a:r>
            <a:r>
              <a:rPr lang="en-US" dirty="0"/>
              <a:t>-June	</a:t>
            </a:r>
            <a:r>
              <a:rPr lang="en-US" dirty="0" err="1"/>
              <a:t>jul-sep</a:t>
            </a:r>
            <a:r>
              <a:rPr lang="en-US" dirty="0"/>
              <a:t>	</a:t>
            </a:r>
            <a:r>
              <a:rPr lang="en-US" dirty="0" err="1"/>
              <a:t>apr-jun</a:t>
            </a:r>
            <a:r>
              <a:rPr lang="en-US" dirty="0"/>
              <a:t>	</a:t>
            </a:r>
            <a:r>
              <a:rPr lang="en-US" dirty="0" err="1"/>
              <a:t>jul-sep</a:t>
            </a:r>
            <a:endParaRPr lang="en-US" dirty="0"/>
          </a:p>
          <a:p>
            <a:r>
              <a:rPr lang="en-US" dirty="0"/>
              <a:t>		</a:t>
            </a:r>
            <a:r>
              <a:rPr lang="en-US" dirty="0" err="1"/>
              <a:t>notific</a:t>
            </a:r>
            <a:r>
              <a:rPr lang="en-US" dirty="0"/>
              <a:t>#	</a:t>
            </a:r>
            <a:r>
              <a:rPr lang="en-US" dirty="0" err="1"/>
              <a:t>notific</a:t>
            </a:r>
            <a:r>
              <a:rPr lang="en-US" dirty="0"/>
              <a:t>%	</a:t>
            </a:r>
            <a:r>
              <a:rPr lang="en-US" dirty="0" err="1"/>
              <a:t>notific</a:t>
            </a:r>
            <a:r>
              <a:rPr lang="en-US" dirty="0"/>
              <a:t>%</a:t>
            </a:r>
          </a:p>
          <a:p>
            <a:r>
              <a:rPr lang="en-US" dirty="0"/>
              <a:t>A	11k	45k	3%	1%</a:t>
            </a:r>
          </a:p>
          <a:p>
            <a:r>
              <a:rPr lang="en-US" dirty="0"/>
              <a:t>B	19k	182k	35	7%</a:t>
            </a:r>
          </a:p>
          <a:p>
            <a:pPr marL="285750" indent="-285750">
              <a:buFont typeface="Arial" panose="020B0604020202020204" pitchFamily="34" charset="0"/>
              <a:buChar char="•"/>
            </a:pPr>
            <a:r>
              <a:rPr lang="en-US" dirty="0">
                <a:solidFill>
                  <a:schemeClr val="tx1"/>
                </a:solidFill>
              </a:rPr>
              <a:t>While Vendor A saw a large growth in the number of ADTs received in Q3, it saw a percentage reduction in notifications generated</a:t>
            </a:r>
          </a:p>
          <a:p>
            <a:pPr marL="285750" indent="-285750">
              <a:buFont typeface="Arial" panose="020B0604020202020204" pitchFamily="34" charset="0"/>
              <a:buChar char="•"/>
            </a:pPr>
            <a:r>
              <a:rPr lang="en-US" dirty="0">
                <a:solidFill>
                  <a:schemeClr val="tx1"/>
                </a:solidFill>
              </a:rPr>
              <a:t>Vendor B saw an increase in the number of and percentage of notifications based on the increased reflected ADTs received</a:t>
            </a:r>
          </a:p>
          <a:p>
            <a:pPr marL="285750" indent="-285750">
              <a:buFont typeface="Arial" panose="020B0604020202020204" pitchFamily="34" charset="0"/>
              <a:buChar char="•"/>
            </a:pPr>
            <a:r>
              <a:rPr lang="en-US" dirty="0">
                <a:solidFill>
                  <a:schemeClr val="tx1"/>
                </a:solidFill>
              </a:rPr>
              <a:t>Notification percentages continue to remain relatively low to suggest the baseline is around the single digits. </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16</a:t>
            </a:fld>
            <a:endParaRPr lang="en-US" dirty="0"/>
          </a:p>
        </p:txBody>
      </p:sp>
    </p:spTree>
    <p:extLst>
      <p:ext uri="{BB962C8B-B14F-4D97-AF65-F5344CB8AC3E}">
        <p14:creationId xmlns:p14="http://schemas.microsoft.com/office/powerpoint/2010/main" val="1151377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schemeClr val="tx1"/>
                </a:solidFill>
              </a:rPr>
              <a:t>Slide title: </a:t>
            </a:r>
            <a:r>
              <a:rPr lang="en-US" sz="1200" b="1" dirty="0">
                <a:solidFill>
                  <a:schemeClr val="tx1"/>
                </a:solidFill>
              </a:rPr>
              <a:t>Unsolicited Notifications via Direct Messaging </a:t>
            </a:r>
          </a:p>
          <a:p>
            <a:r>
              <a:rPr lang="en-US" sz="1200" i="1" dirty="0">
                <a:solidFill>
                  <a:schemeClr val="tx1"/>
                </a:solidFill>
              </a:rPr>
              <a:t>Kevin Mullen </a:t>
            </a:r>
          </a:p>
          <a:p>
            <a:endParaRPr lang="en-US" sz="1200" i="1"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681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Unsolicited Notifications via Direct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Mass HIway has received feedback from participants regarding challenges associated with </a:t>
            </a:r>
            <a:r>
              <a:rPr lang="en-US" u="sng" dirty="0">
                <a:solidFill>
                  <a:schemeClr val="accent2"/>
                </a:solidFill>
              </a:rPr>
              <a:t>Unsolicited Notifications </a:t>
            </a:r>
            <a:r>
              <a:rPr lang="en-US" dirty="0"/>
              <a:t>coming through </a:t>
            </a:r>
            <a:r>
              <a:rPr lang="en-US" u="sng" dirty="0">
                <a:solidFill>
                  <a:schemeClr val="accent1"/>
                </a:solidFill>
              </a:rPr>
              <a:t>Direct Messaging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t>An increase in volume of unsolicited, event notifications has been reported, driven in part by new CMS Condition of Participation (CoP) requirements on hospitals to send ADTs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t>Vendors offer the ability to route patient directed event notifications to providers as identified by patients as well as to requesting community provider groups </a:t>
            </a:r>
            <a:r>
              <a:rPr lang="en-US" sz="1200" b="0" u="sng" kern="1200" dirty="0"/>
              <a:t>via Direct Messaging.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t>Although the increased volume was expected, there have been increased challenges reported resulting from inconsistent or incomplete message formats and metadata which prevent effective identification, matching and routing processes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*See Appendix B for CMS CoP background and definition of key terms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18</a:t>
            </a:fld>
            <a:endParaRPr lang="en-US" dirty="0"/>
          </a:p>
        </p:txBody>
      </p:sp>
    </p:spTree>
    <p:extLst>
      <p:ext uri="{BB962C8B-B14F-4D97-AF65-F5344CB8AC3E}">
        <p14:creationId xmlns:p14="http://schemas.microsoft.com/office/powerpoint/2010/main" val="3173898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Unsolicited Notifications via Direct</a:t>
            </a:r>
          </a:p>
          <a:p>
            <a:pPr>
              <a:buClr>
                <a:schemeClr val="accent3"/>
              </a:buClr>
              <a:buSzPct val="120000"/>
              <a:buFont typeface="Wingdings" panose="05000000000000000000" pitchFamily="2" charset="2"/>
              <a:buChar char="þ"/>
            </a:pPr>
            <a:r>
              <a:rPr lang="en-US" b="0" dirty="0"/>
              <a:t>Direct Messaging is </a:t>
            </a:r>
            <a:r>
              <a:rPr lang="en-US" dirty="0"/>
              <a:t>a payload-agnostic mechanism for secure communication of health data between two known end points and can support virtually any file attachment.</a:t>
            </a:r>
          </a:p>
          <a:p>
            <a:pPr>
              <a:buClr>
                <a:schemeClr val="accent3"/>
              </a:buClr>
              <a:buSzPct val="120000"/>
              <a:buFont typeface="Wingdings" panose="05000000000000000000" pitchFamily="2" charset="2"/>
              <a:buChar char="þ"/>
            </a:pPr>
            <a:r>
              <a:rPr lang="en-US" b="0" dirty="0"/>
              <a:t>Event Notifications can be communicated via Direct Messaging today</a:t>
            </a:r>
          </a:p>
          <a:p>
            <a:pPr>
              <a:buClr>
                <a:schemeClr val="accent3"/>
              </a:buClr>
              <a:buSzPct val="120000"/>
              <a:buFont typeface="Wingdings" panose="05000000000000000000" pitchFamily="2" charset="2"/>
              <a:buChar char="þ"/>
            </a:pPr>
            <a:r>
              <a:rPr lang="en-US" b="0" dirty="0"/>
              <a:t>Direct Messaging is a prominent option for the transport of patient directed event notifications, requesting community provider groups and/or when the recipient may be outside of the HIE or ENS subscriber network</a:t>
            </a:r>
          </a:p>
          <a:p>
            <a:pPr>
              <a:buClr>
                <a:schemeClr val="accent3"/>
              </a:buClr>
              <a:buSzPct val="120000"/>
              <a:buFont typeface="Wingdings" panose="05000000000000000000" pitchFamily="2" charset="2"/>
              <a:buChar char="þ"/>
            </a:pPr>
            <a:endParaRPr lang="en-US" b="0" dirty="0"/>
          </a:p>
          <a:p>
            <a:pPr marL="0" indent="0">
              <a:buNone/>
            </a:pPr>
            <a:r>
              <a:rPr lang="en-US" u="sng" dirty="0">
                <a:solidFill>
                  <a:schemeClr val="accent2"/>
                </a:solidFill>
              </a:rPr>
              <a:t>Why is there a problem?</a:t>
            </a:r>
          </a:p>
          <a:p>
            <a:pPr marL="0" indent="0">
              <a:buNone/>
            </a:pPr>
            <a:endParaRPr lang="en-US" dirty="0"/>
          </a:p>
          <a:p>
            <a:pPr>
              <a:buClr>
                <a:schemeClr val="accent2"/>
              </a:buClr>
              <a:buFont typeface="Wingdings" panose="05000000000000000000" pitchFamily="2" charset="2"/>
              <a:buChar char="Ö"/>
            </a:pPr>
            <a:r>
              <a:rPr lang="en-US" b="0" dirty="0">
                <a:latin typeface="Calibri" panose="020F0502020204030204" pitchFamily="34" charset="0"/>
                <a:ea typeface="Calibri" panose="020F0502020204030204" pitchFamily="34" charset="0"/>
                <a:cs typeface="Times New Roman" panose="02020603050405020304" pitchFamily="18" charset="0"/>
              </a:rPr>
              <a:t>Recipients of an unsolicited, event notification via Direct Message </a:t>
            </a:r>
            <a:r>
              <a:rPr lang="en-US" dirty="0">
                <a:latin typeface="Calibri" panose="020F0502020204030204" pitchFamily="34" charset="0"/>
                <a:ea typeface="Calibri" panose="020F0502020204030204" pitchFamily="34" charset="0"/>
                <a:cs typeface="Times New Roman" panose="02020603050405020304" pitchFamily="18" charset="0"/>
              </a:rPr>
              <a:t>cannot differentiate a notification from another type of Direct Message</a:t>
            </a:r>
            <a:r>
              <a:rPr lang="en-US" b="0" dirty="0">
                <a:latin typeface="Calibri" panose="020F0502020204030204" pitchFamily="34" charset="0"/>
                <a:ea typeface="Calibri" panose="020F0502020204030204" pitchFamily="34" charset="0"/>
                <a:cs typeface="Times New Roman" panose="02020603050405020304" pitchFamily="18" charset="0"/>
              </a:rPr>
              <a:t>. </a:t>
            </a:r>
          </a:p>
          <a:p>
            <a:pPr>
              <a:buClr>
                <a:schemeClr val="accent2"/>
              </a:buClr>
              <a:buFont typeface="Wingdings" panose="05000000000000000000" pitchFamily="2" charset="2"/>
              <a:buChar char="Ö"/>
            </a:pPr>
            <a:r>
              <a:rPr lang="en-US" b="0" dirty="0">
                <a:latin typeface="Calibri" panose="020F0502020204030204" pitchFamily="34" charset="0"/>
                <a:ea typeface="Calibri" panose="020F0502020204030204" pitchFamily="34" charset="0"/>
                <a:cs typeface="Times New Roman" panose="02020603050405020304" pitchFamily="18" charset="0"/>
              </a:rPr>
              <a:t>Recipient systems may wish to route messages to a different department or automate workflows based on such information and are not able to do so currently</a:t>
            </a:r>
            <a:r>
              <a:rPr lang="en-US" b="0" dirty="0"/>
              <a:t>.</a:t>
            </a:r>
          </a:p>
          <a:p>
            <a:pPr>
              <a:buClr>
                <a:schemeClr val="accent2"/>
              </a:buClr>
              <a:buFont typeface="Wingdings" panose="05000000000000000000" pitchFamily="2" charset="2"/>
              <a:buChar char="Ö"/>
            </a:pPr>
            <a:r>
              <a:rPr lang="en-US" b="0" dirty="0"/>
              <a:t>Currently, there is not a universally accepted standard for messaging and terminology preventing auto-processing solutions</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19</a:t>
            </a:fld>
            <a:endParaRPr lang="en-US" dirty="0"/>
          </a:p>
        </p:txBody>
      </p:sp>
    </p:spTree>
    <p:extLst>
      <p:ext uri="{BB962C8B-B14F-4D97-AF65-F5344CB8AC3E}">
        <p14:creationId xmlns:p14="http://schemas.microsoft.com/office/powerpoint/2010/main" val="390926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Agenda</a:t>
            </a:r>
          </a:p>
          <a:p>
            <a:r>
              <a:rPr lang="en-US" sz="2000" b="1" dirty="0">
                <a:solidFill>
                  <a:schemeClr val="tx1"/>
                </a:solidFill>
              </a:rPr>
              <a:t>Welcome</a:t>
            </a:r>
          </a:p>
          <a:p>
            <a:pPr marL="457054" lvl="1" indent="0">
              <a:buNone/>
            </a:pPr>
            <a:r>
              <a:rPr lang="en-US" sz="2000" dirty="0">
                <a:solidFill>
                  <a:schemeClr val="tx1"/>
                </a:solidFill>
              </a:rPr>
              <a:t>Undersecretary Lauren Peters</a:t>
            </a:r>
          </a:p>
          <a:p>
            <a:pPr marL="800100" lvl="1" indent="-342900">
              <a:buFont typeface="Wingdings" pitchFamily="2" charset="2"/>
              <a:buChar char="§"/>
            </a:pPr>
            <a:r>
              <a:rPr lang="en-US" sz="2000" dirty="0">
                <a:solidFill>
                  <a:schemeClr val="tx1"/>
                </a:solidFill>
              </a:rPr>
              <a:t>Approval of Nov 2021 minutes (vote)</a:t>
            </a:r>
          </a:p>
          <a:p>
            <a:r>
              <a:rPr lang="en-US" sz="2000" b="1" dirty="0">
                <a:solidFill>
                  <a:schemeClr val="tx1"/>
                </a:solidFill>
              </a:rPr>
              <a:t>Attestation-Update</a:t>
            </a:r>
          </a:p>
          <a:p>
            <a:pPr lvl="1"/>
            <a:r>
              <a:rPr lang="en-US" sz="2000" dirty="0">
                <a:solidFill>
                  <a:schemeClr val="tx1"/>
                </a:solidFill>
              </a:rPr>
              <a:t>Pam Boutin-Coviello </a:t>
            </a:r>
          </a:p>
          <a:p>
            <a:r>
              <a:rPr lang="en-US" sz="2000" b="1" dirty="0">
                <a:solidFill>
                  <a:schemeClr val="tx1"/>
                </a:solidFill>
              </a:rPr>
              <a:t>ENS – Utilization Update</a:t>
            </a:r>
          </a:p>
          <a:p>
            <a:pPr marL="457200"/>
            <a:r>
              <a:rPr lang="en-US" sz="2000" dirty="0">
                <a:solidFill>
                  <a:schemeClr val="tx1"/>
                </a:solidFill>
              </a:rPr>
              <a:t>Bert Ng </a:t>
            </a:r>
          </a:p>
          <a:p>
            <a:r>
              <a:rPr lang="en-US" sz="2000" b="1" dirty="0">
                <a:solidFill>
                  <a:schemeClr val="tx1"/>
                </a:solidFill>
              </a:rPr>
              <a:t>Unsolicited Notifications via Direct Messaging</a:t>
            </a:r>
          </a:p>
          <a:p>
            <a:pPr lvl="1"/>
            <a:r>
              <a:rPr lang="en-US" sz="2000" dirty="0">
                <a:solidFill>
                  <a:schemeClr val="tx1"/>
                </a:solidFill>
              </a:rPr>
              <a:t>Kevin Mullen</a:t>
            </a:r>
          </a:p>
          <a:p>
            <a:r>
              <a:rPr lang="en-US" sz="2000" b="1" dirty="0">
                <a:solidFill>
                  <a:schemeClr val="tx1"/>
                </a:solidFill>
              </a:rPr>
              <a:t>Clinical Gateway API Development-Update</a:t>
            </a:r>
          </a:p>
          <a:p>
            <a:pPr marL="457054" lvl="1"/>
            <a:r>
              <a:rPr lang="en-US" sz="2000" dirty="0">
                <a:solidFill>
                  <a:schemeClr val="tx1"/>
                </a:solidFill>
              </a:rPr>
              <a:t>Kevin Mullen</a:t>
            </a:r>
          </a:p>
          <a:p>
            <a:r>
              <a:rPr lang="en-US" sz="2000" b="1" dirty="0">
                <a:solidFill>
                  <a:schemeClr val="tx1"/>
                </a:solidFill>
              </a:rPr>
              <a:t>Conclusion</a:t>
            </a:r>
          </a:p>
          <a:p>
            <a:pPr marL="457054" lvl="1" indent="0">
              <a:buNone/>
            </a:pPr>
            <a:r>
              <a:rPr lang="en-US" sz="2000" dirty="0">
                <a:solidFill>
                  <a:schemeClr val="tx1"/>
                </a:solidFill>
              </a:rPr>
              <a:t>Undersecretary Lauren Peters</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2</a:t>
            </a:fld>
            <a:endParaRPr lang="en-US" dirty="0"/>
          </a:p>
        </p:txBody>
      </p:sp>
    </p:spTree>
    <p:extLst>
      <p:ext uri="{BB962C8B-B14F-4D97-AF65-F5344CB8AC3E}">
        <p14:creationId xmlns:p14="http://schemas.microsoft.com/office/powerpoint/2010/main" val="1589620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Unsolicited Notifications via Direct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t>The Mass HIway leadership team met with </a:t>
            </a:r>
            <a:r>
              <a:rPr lang="en-US" sz="1200" kern="1200" dirty="0" err="1"/>
              <a:t>DirectTrust</a:t>
            </a:r>
            <a:r>
              <a:rPr lang="en-US" sz="1200" kern="1200" dirty="0"/>
              <a:t> to understand how its latest standards document can help address some of the recent challenges identified with event notifications</a:t>
            </a:r>
          </a:p>
          <a:p>
            <a:pPr marL="228600" lvl="1" indent="-228600" algn="l" defTabSz="933450" rtl="0">
              <a:lnSpc>
                <a:spcPct val="90000"/>
              </a:lnSpc>
              <a:spcBef>
                <a:spcPct val="0"/>
              </a:spcBef>
              <a:spcAft>
                <a:spcPct val="15000"/>
              </a:spcAft>
              <a:buChar char="••"/>
            </a:pPr>
            <a:r>
              <a:rPr lang="en-US" sz="1200" kern="1200" dirty="0" err="1"/>
              <a:t>DirectTrust</a:t>
            </a:r>
            <a:r>
              <a:rPr lang="en-US" sz="1200" kern="1200" dirty="0"/>
              <a:t> is in the process of finalizing its latest standards document </a:t>
            </a:r>
            <a:r>
              <a:rPr lang="en-US" sz="1200" kern="1200" dirty="0">
                <a:hlinkClick r:id="rId3"/>
              </a:rPr>
              <a:t>Event Notifications via the Direct Standard</a:t>
            </a:r>
            <a:r>
              <a:rPr lang="en-US" sz="1200" kern="1200" dirty="0"/>
              <a:t>™</a:t>
            </a:r>
          </a:p>
          <a:p>
            <a:pPr marL="228600" lvl="1" indent="-228600" algn="l" defTabSz="933450" rtl="0">
              <a:lnSpc>
                <a:spcPct val="90000"/>
              </a:lnSpc>
              <a:spcBef>
                <a:spcPct val="0"/>
              </a:spcBef>
              <a:spcAft>
                <a:spcPct val="15000"/>
              </a:spcAft>
              <a:buChar char="••"/>
            </a:pPr>
            <a:r>
              <a:rPr lang="en-US" sz="1200" kern="1200" dirty="0"/>
              <a:t>The standard is up for ballot and will then undergo a 30-to-60-day review and approval period by American National Standards Institute (ANSI)</a:t>
            </a:r>
          </a:p>
          <a:p>
            <a:pPr marL="228600" lvl="1" indent="-228600" algn="l" defTabSz="933450" rtl="0">
              <a:lnSpc>
                <a:spcPct val="90000"/>
              </a:lnSpc>
              <a:spcBef>
                <a:spcPct val="0"/>
              </a:spcBef>
              <a:spcAft>
                <a:spcPct val="15000"/>
              </a:spcAft>
              <a:buChar char="••"/>
            </a:pPr>
            <a:r>
              <a:rPr lang="en-US" sz="1200" kern="1200" dirty="0"/>
              <a:t>Epic and Meditech are actively implementing the standard, with more vendors expected to follow once approved</a:t>
            </a:r>
          </a:p>
          <a:p>
            <a:pPr marL="228600" lvl="1" indent="-228600" algn="l" defTabSz="933450" rtl="0">
              <a:lnSpc>
                <a:spcPct val="90000"/>
              </a:lnSpc>
              <a:spcBef>
                <a:spcPct val="0"/>
              </a:spcBef>
              <a:spcAft>
                <a:spcPct val="15000"/>
              </a:spcAft>
              <a:buChar char="••"/>
            </a:pPr>
            <a:r>
              <a:rPr lang="en-US" sz="1200" kern="1200" dirty="0"/>
              <a:t>The new standard includes </a:t>
            </a:r>
            <a:r>
              <a:rPr lang="en-US" sz="1200" b="1" dirty="0">
                <a:solidFill>
                  <a:schemeClr val="accent1"/>
                </a:solidFill>
              </a:rPr>
              <a:t>c</a:t>
            </a:r>
            <a:r>
              <a:rPr lang="en-US" sz="1200" b="1" u="none" kern="1200" dirty="0">
                <a:solidFill>
                  <a:schemeClr val="accent1"/>
                </a:solidFill>
              </a:rPr>
              <a:t>ontext </a:t>
            </a:r>
            <a:r>
              <a:rPr lang="en-US" sz="1200" dirty="0">
                <a:solidFill>
                  <a:schemeClr val="tx1"/>
                </a:solidFill>
              </a:rPr>
              <a:t>data </a:t>
            </a:r>
            <a:r>
              <a:rPr lang="en-US" sz="1200" kern="1200" dirty="0"/>
              <a:t>to enable message routing to the appropriate person on the care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20</a:t>
            </a:fld>
            <a:endParaRPr lang="en-US" dirty="0"/>
          </a:p>
        </p:txBody>
      </p:sp>
    </p:spTree>
    <p:extLst>
      <p:ext uri="{BB962C8B-B14F-4D97-AF65-F5344CB8AC3E}">
        <p14:creationId xmlns:p14="http://schemas.microsoft.com/office/powerpoint/2010/main" val="1248307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Unsolicited Notifications via Direct</a:t>
            </a:r>
          </a:p>
          <a:p>
            <a:pPr marL="0" indent="0">
              <a:buNone/>
            </a:pPr>
            <a:r>
              <a:rPr lang="en-US" dirty="0">
                <a:solidFill>
                  <a:schemeClr val="accent1"/>
                </a:solidFill>
              </a:rPr>
              <a:t>Context</a:t>
            </a:r>
            <a:r>
              <a:rPr lang="en-US" b="0" dirty="0"/>
              <a:t> data enhances Direct Secure Messaging for Notifications</a:t>
            </a:r>
            <a:endParaRPr lang="en-US" b="0" dirty="0">
              <a:cs typeface="Calibri"/>
            </a:endParaRPr>
          </a:p>
          <a:p>
            <a:pPr marL="0" indent="0">
              <a:buNone/>
            </a:pPr>
            <a:endParaRPr lang="en-US" b="0" dirty="0"/>
          </a:p>
          <a:p>
            <a:pPr marL="0" indent="0">
              <a:buNone/>
            </a:pPr>
            <a:r>
              <a:rPr lang="en-US" b="0" dirty="0"/>
              <a:t>The addition of context data allows care teams to immediately know what a Direct Secure Message is and who it’s about. This strategically selected information, including message type and patient demographic data, brings power to Direct Secure Messages by allowing care teams to properly match patients, prioritize, and enable more efficient and informed workflows.</a:t>
            </a:r>
            <a:endParaRPr lang="en-US" dirty="0"/>
          </a:p>
          <a:p>
            <a:r>
              <a:rPr lang="en-US" dirty="0"/>
              <a:t>Instantly Informs: know what/who a Direct Secure Message </a:t>
            </a:r>
            <a:r>
              <a:rPr lang="en-US" dirty="0" err="1"/>
              <a:t>message</a:t>
            </a:r>
            <a:r>
              <a:rPr lang="en-US" dirty="0"/>
              <a:t> is about</a:t>
            </a:r>
          </a:p>
          <a:p>
            <a:r>
              <a:rPr lang="en-US" dirty="0"/>
              <a:t>Aids Patient Matching: link a message to the proper patient</a:t>
            </a:r>
          </a:p>
          <a:p>
            <a:r>
              <a:rPr lang="en-US" dirty="0"/>
              <a:t>Human Readable: Understand context data regardless of technology sophistication</a:t>
            </a:r>
          </a:p>
          <a:p>
            <a:r>
              <a:rPr lang="en-US" dirty="0"/>
              <a:t>Prioritizes Critical Alerts: Determine what messages need to be addressed first</a:t>
            </a:r>
          </a:p>
          <a:p>
            <a:r>
              <a:rPr lang="en-US" dirty="0"/>
              <a:t>Empowers Efficiency: Route messages manually or through automation to proper care team members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Source</a:t>
            </a:r>
            <a:r>
              <a:rPr lang="en-US" sz="1200" dirty="0"/>
              <a:t>: </a:t>
            </a:r>
            <a:r>
              <a:rPr lang="en-US" sz="1200" dirty="0" err="1"/>
              <a:t>DirectTrust</a:t>
            </a:r>
            <a:r>
              <a:rPr lang="en-US" sz="1200" dirty="0"/>
              <a:t>; Event Notifications via Direct, </a:t>
            </a:r>
            <a:r>
              <a:rPr lang="en-US" sz="1200" dirty="0">
                <a:hlinkClick r:id="rId3"/>
              </a:rPr>
              <a:t>https://directtrust.org/standards/event-notifications-via-direct</a:t>
            </a:r>
            <a:endParaRPr lang="en-US" sz="1200"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21</a:t>
            </a:fld>
            <a:endParaRPr lang="en-US" dirty="0"/>
          </a:p>
        </p:txBody>
      </p:sp>
    </p:spTree>
    <p:extLst>
      <p:ext uri="{BB962C8B-B14F-4D97-AF65-F5344CB8AC3E}">
        <p14:creationId xmlns:p14="http://schemas.microsoft.com/office/powerpoint/2010/main" val="1164886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Unsolicited Notifications via Direct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t>The Mass HIway is </a:t>
            </a:r>
            <a:r>
              <a:rPr lang="en-US" sz="1200" b="1" u="sng" kern="1200" dirty="0"/>
              <a:t>exploring ways to collaborate with </a:t>
            </a:r>
            <a:r>
              <a:rPr lang="en-US" sz="1200" b="1" u="sng" kern="1200" dirty="0" err="1"/>
              <a:t>DirectTrust</a:t>
            </a:r>
            <a:r>
              <a:rPr lang="en-US" sz="1200" b="1" u="sng" kern="1200" dirty="0"/>
              <a:t> on educating providers and vendors on the standard to ensure good citizenship and best practices</a:t>
            </a:r>
            <a:r>
              <a:rPr lang="en-US" sz="1200" kern="1200" dirty="0"/>
              <a:t>. Options include;</a:t>
            </a:r>
          </a:p>
          <a:p>
            <a:pPr marL="171450" lvl="1" indent="-171450" algn="l" defTabSz="844550" rtl="0">
              <a:lnSpc>
                <a:spcPct val="90000"/>
              </a:lnSpc>
              <a:spcBef>
                <a:spcPct val="0"/>
              </a:spcBef>
              <a:spcAft>
                <a:spcPct val="15000"/>
              </a:spcAft>
              <a:buChar char="••"/>
            </a:pPr>
            <a:r>
              <a:rPr lang="en-US" sz="1200" kern="1200" dirty="0"/>
              <a:t>Promotion of </a:t>
            </a:r>
            <a:r>
              <a:rPr lang="en-US" sz="1200" kern="1200" dirty="0" err="1"/>
              <a:t>DirectTrust</a:t>
            </a:r>
            <a:r>
              <a:rPr lang="en-US" sz="1200" kern="1200" dirty="0"/>
              <a:t> Event Notifications via the Direct Standard™</a:t>
            </a:r>
          </a:p>
          <a:p>
            <a:pPr marL="171450" lvl="1" indent="-171450" algn="l" defTabSz="844550" rtl="0">
              <a:lnSpc>
                <a:spcPct val="90000"/>
              </a:lnSpc>
              <a:spcBef>
                <a:spcPct val="0"/>
              </a:spcBef>
              <a:spcAft>
                <a:spcPct val="15000"/>
              </a:spcAft>
              <a:buChar char="••"/>
            </a:pPr>
            <a:r>
              <a:rPr lang="en-US" sz="1200" b="0" kern="1200" dirty="0"/>
              <a:t>Communicate message format expectations, coordinate conformance testing and collaborate to resolve issues that prevent auto-processing of messages</a:t>
            </a:r>
            <a:endParaRPr lang="en-US" sz="1200" kern="1200" dirty="0"/>
          </a:p>
          <a:p>
            <a:pPr marL="171450" lvl="1" indent="-171450" algn="l" defTabSz="844550">
              <a:lnSpc>
                <a:spcPct val="90000"/>
              </a:lnSpc>
              <a:spcBef>
                <a:spcPct val="0"/>
              </a:spcBef>
              <a:spcAft>
                <a:spcPct val="15000"/>
              </a:spcAft>
              <a:buChar char="••"/>
            </a:pPr>
            <a:r>
              <a:rPr lang="en-US" sz="1200" b="0" kern="1200" dirty="0"/>
              <a:t>Convene provider and developer meetings to build awareness and improve sender and receiver behavior</a:t>
            </a:r>
          </a:p>
          <a:p>
            <a:pPr marL="171450" lvl="1" indent="-171450" algn="l" defTabSz="844550">
              <a:lnSpc>
                <a:spcPct val="90000"/>
              </a:lnSpc>
              <a:spcBef>
                <a:spcPct val="0"/>
              </a:spcBef>
              <a:spcAft>
                <a:spcPct val="15000"/>
              </a:spcAft>
              <a:buChar char="••"/>
            </a:pPr>
            <a:r>
              <a:rPr lang="en-US" sz="1200" b="0" kern="1200" dirty="0"/>
              <a:t>Collaborate with </a:t>
            </a:r>
            <a:r>
              <a:rPr lang="en-US" sz="1200" b="0" kern="1200" dirty="0" err="1"/>
              <a:t>DirectTrust</a:t>
            </a:r>
            <a:r>
              <a:rPr lang="en-US" sz="1200" b="0" kern="1200" dirty="0"/>
              <a:t> on best practice guidance for Provider Directory information to include intended use fields for receiver preferences and capabilities e.g. indicating whether an address should be used to send the notifications</a:t>
            </a:r>
            <a:endParaRPr lang="en-US" sz="1200" kern="1200" dirty="0"/>
          </a:p>
          <a:p>
            <a:pPr marL="171450" lvl="1" indent="-171450" algn="l" defTabSz="844550" rtl="0">
              <a:lnSpc>
                <a:spcPct val="90000"/>
              </a:lnSpc>
              <a:spcBef>
                <a:spcPct val="0"/>
              </a:spcBef>
              <a:spcAft>
                <a:spcPct val="15000"/>
              </a:spcAft>
              <a:buChar char="••"/>
            </a:pPr>
            <a:r>
              <a:rPr lang="en-US" sz="1200" i="1" kern="1200" dirty="0"/>
              <a:t>Consider policy changes to support and compel use of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22</a:t>
            </a:fld>
            <a:endParaRPr lang="en-US" dirty="0"/>
          </a:p>
        </p:txBody>
      </p:sp>
    </p:spTree>
    <p:extLst>
      <p:ext uri="{BB962C8B-B14F-4D97-AF65-F5344CB8AC3E}">
        <p14:creationId xmlns:p14="http://schemas.microsoft.com/office/powerpoint/2010/main" val="4077245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solidFill>
                  <a:schemeClr val="tx1"/>
                </a:solidFill>
              </a:rPr>
              <a:t>Slide title: </a:t>
            </a:r>
            <a:r>
              <a:rPr lang="en-US" sz="1200" b="1" dirty="0">
                <a:solidFill>
                  <a:schemeClr val="tx1"/>
                </a:solidFill>
              </a:rPr>
              <a:t>Clinical Gateway API Development-Update</a:t>
            </a:r>
          </a:p>
          <a:p>
            <a:r>
              <a:rPr lang="en-US" sz="1200" i="1" dirty="0">
                <a:solidFill>
                  <a:schemeClr val="tx1"/>
                </a:solidFill>
              </a:rPr>
              <a:t>Kevin Mullen</a:t>
            </a:r>
          </a:p>
          <a:p>
            <a:endParaRPr lang="en-US" sz="1200" i="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650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Clinical Gateway API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t>The intent of this project is to develop a </a:t>
            </a:r>
            <a:r>
              <a:rPr lang="en-US" sz="1200" b="0" u="sng" kern="1200" dirty="0"/>
              <a:t>foundation</a:t>
            </a:r>
            <a:r>
              <a:rPr lang="en-US" sz="1200" b="0" kern="1200" dirty="0"/>
              <a:t> for a common Application Programming Interface (API) and FHIR Integration infrastructure that can be used for multiple public health use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t>The initial scope will focus on building the infrastructure, engaging </a:t>
            </a:r>
            <a:r>
              <a:rPr lang="en-US" sz="1200" dirty="0"/>
              <a:t>early adopters </a:t>
            </a:r>
            <a:r>
              <a:rPr lang="en-US" sz="1200" b="0" kern="1200" dirty="0"/>
              <a:t>and demonstrating use of the API for one or more public health use cases in a production exchange.</a:t>
            </a:r>
            <a:endParaRPr lang="en-US" sz="12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24</a:t>
            </a:fld>
            <a:endParaRPr lang="en-US" dirty="0"/>
          </a:p>
        </p:txBody>
      </p:sp>
    </p:spTree>
    <p:extLst>
      <p:ext uri="{BB962C8B-B14F-4D97-AF65-F5344CB8AC3E}">
        <p14:creationId xmlns:p14="http://schemas.microsoft.com/office/powerpoint/2010/main" val="3061536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Clinical Gateway API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t>Key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t>Build an alternative pathway to current public health reporting via Direct Messaging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t>Add support for multiple channels to send and receive data via RESTful &amp; SOAP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t>Enable real time, synchronous message exchange between providers and public health registries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t>Implement FHIR integration and authentication protocols to support enhanced security and business functionality</a:t>
            </a:r>
            <a:endParaRPr lang="en-US" sz="12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25</a:t>
            </a:fld>
            <a:endParaRPr lang="en-US" dirty="0"/>
          </a:p>
        </p:txBody>
      </p:sp>
    </p:spTree>
    <p:extLst>
      <p:ext uri="{BB962C8B-B14F-4D97-AF65-F5344CB8AC3E}">
        <p14:creationId xmlns:p14="http://schemas.microsoft.com/office/powerpoint/2010/main" val="76223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CCG-API</a:t>
            </a:r>
            <a:r>
              <a:rPr lang="en-US" baseline="0" dirty="0"/>
              <a:t> &amp; FHIR Services</a:t>
            </a:r>
            <a:endParaRPr lang="en-US" dirty="0"/>
          </a:p>
          <a:p>
            <a:endParaRPr lang="en-US" dirty="0"/>
          </a:p>
          <a:p>
            <a:r>
              <a:rPr lang="en-US" dirty="0"/>
              <a:t>Diagram shows the high-level architecture of the Consolidated Clinical Gateway</a:t>
            </a:r>
          </a:p>
          <a:p>
            <a:endParaRPr lang="en-US" dirty="0"/>
          </a:p>
          <a:p>
            <a:r>
              <a:rPr lang="en-US" dirty="0"/>
              <a:t>Web service and Direct Messaging connections to the CCG will process messages to backend applications.</a:t>
            </a:r>
          </a:p>
          <a:p>
            <a:endParaRPr lang="en-US" dirty="0"/>
          </a:p>
          <a:p>
            <a:r>
              <a:rPr lang="en-US" dirty="0"/>
              <a:t>Currently there are seven (7) applications:</a:t>
            </a:r>
          </a:p>
          <a:p>
            <a:r>
              <a:rPr lang="en-US" dirty="0"/>
              <a:t>-Massachusetts Cancer Registry (MCR)</a:t>
            </a:r>
          </a:p>
          <a:p>
            <a:r>
              <a:rPr lang="en-US" dirty="0"/>
              <a:t>-Childhood Lead Poison Prevention Program (CLPPP)</a:t>
            </a:r>
          </a:p>
          <a:p>
            <a:r>
              <a:rPr lang="en-US" dirty="0"/>
              <a:t>-Children’s Behavioral Health Initiative (CBHI)</a:t>
            </a:r>
          </a:p>
          <a:p>
            <a:r>
              <a:rPr lang="en-US" dirty="0"/>
              <a:t>-Electronic Lab Reporting (ELR)</a:t>
            </a:r>
          </a:p>
          <a:p>
            <a:r>
              <a:rPr lang="en-US" dirty="0"/>
              <a:t>-Immunization (MIIS)</a:t>
            </a:r>
          </a:p>
          <a:p>
            <a:r>
              <a:rPr lang="en-US" dirty="0"/>
              <a:t>-Intake Enrolment Assessment and Transfer Service (OTP&amp;TB)</a:t>
            </a:r>
          </a:p>
          <a:p>
            <a:r>
              <a:rPr lang="en-US" dirty="0"/>
              <a:t>-Syndromic Surveillance (SYNDROMIC)</a:t>
            </a:r>
          </a:p>
          <a:p>
            <a:endParaRPr lang="en-US" dirty="0"/>
          </a:p>
          <a:p>
            <a:endParaRPr lang="en-US" dirty="0"/>
          </a:p>
        </p:txBody>
      </p:sp>
    </p:spTree>
    <p:extLst>
      <p:ext uri="{BB962C8B-B14F-4D97-AF65-F5344CB8AC3E}">
        <p14:creationId xmlns:p14="http://schemas.microsoft.com/office/powerpoint/2010/main" val="4242047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Clinical Gateway API Development</a:t>
            </a:r>
          </a:p>
          <a:p>
            <a:r>
              <a:rPr lang="en-US" dirty="0"/>
              <a:t>Key Project Updates </a:t>
            </a:r>
          </a:p>
          <a:p>
            <a:pPr marL="171450" lvl="1" indent="-171450" algn="l" defTabSz="800100" rtl="0">
              <a:lnSpc>
                <a:spcPct val="90000"/>
              </a:lnSpc>
              <a:spcBef>
                <a:spcPct val="0"/>
              </a:spcBef>
              <a:spcAft>
                <a:spcPct val="15000"/>
              </a:spcAft>
              <a:buChar char="••"/>
            </a:pPr>
            <a:r>
              <a:rPr lang="en-US" sz="1800" kern="1200" dirty="0"/>
              <a:t>Development work for API CCG-1 nodes complete  </a:t>
            </a:r>
          </a:p>
          <a:p>
            <a:pPr marL="342900" lvl="2" indent="-171450" algn="l" defTabSz="800100" rtl="0">
              <a:lnSpc>
                <a:spcPct val="90000"/>
              </a:lnSpc>
              <a:spcBef>
                <a:spcPct val="0"/>
              </a:spcBef>
              <a:spcAft>
                <a:spcPct val="15000"/>
              </a:spcAft>
              <a:buChar char="••"/>
            </a:pPr>
            <a:r>
              <a:rPr lang="en-US" sz="1800" kern="1200" dirty="0"/>
              <a:t>CCG-1 nodes include Syndromic, Children’s Behavioral Health Initiative (CBHI), and Mass Cancer Registry (MCR)</a:t>
            </a:r>
          </a:p>
          <a:p>
            <a:pPr marL="342900" lvl="2" indent="-171450" algn="l" defTabSz="800100" rtl="0">
              <a:lnSpc>
                <a:spcPct val="90000"/>
              </a:lnSpc>
              <a:spcBef>
                <a:spcPct val="0"/>
              </a:spcBef>
              <a:spcAft>
                <a:spcPct val="15000"/>
              </a:spcAft>
              <a:buChar char="••"/>
            </a:pPr>
            <a:r>
              <a:rPr lang="en-US" sz="1800" kern="1200" dirty="0"/>
              <a:t>CCG-1 released to production on 1/23/22 </a:t>
            </a:r>
          </a:p>
          <a:p>
            <a:pPr marL="342900" lvl="2" indent="-171450" algn="l" defTabSz="800100" rtl="0">
              <a:lnSpc>
                <a:spcPct val="90000"/>
              </a:lnSpc>
              <a:spcBef>
                <a:spcPct val="0"/>
              </a:spcBef>
              <a:spcAft>
                <a:spcPct val="15000"/>
              </a:spcAft>
              <a:buChar char="••"/>
            </a:pPr>
            <a:r>
              <a:rPr lang="en-US" sz="1800" kern="1200" dirty="0"/>
              <a:t>CCG-2 nodes currently scheduled for 2/20/22</a:t>
            </a:r>
          </a:p>
          <a:p>
            <a:pPr marL="171450" lvl="1" indent="-171450" algn="l" defTabSz="800100" rtl="0">
              <a:lnSpc>
                <a:spcPct val="90000"/>
              </a:lnSpc>
              <a:spcBef>
                <a:spcPct val="0"/>
              </a:spcBef>
              <a:spcAft>
                <a:spcPct val="15000"/>
              </a:spcAft>
              <a:buChar char="••"/>
            </a:pPr>
            <a:r>
              <a:rPr lang="en-US" sz="1800" kern="1200" dirty="0"/>
              <a:t>Identification of five potential provider pilot sites  </a:t>
            </a:r>
            <a:endParaRPr lang="en-US" sz="1800" kern="1200" dirty="0">
              <a:solidFill>
                <a:srgbClr val="FF0000"/>
              </a:solidFill>
            </a:endParaRPr>
          </a:p>
          <a:p>
            <a:pPr marL="171450" lvl="1" indent="-171450" algn="l" defTabSz="800100" rtl="0">
              <a:lnSpc>
                <a:spcPct val="90000"/>
              </a:lnSpc>
              <a:spcBef>
                <a:spcPct val="0"/>
              </a:spcBef>
              <a:spcAft>
                <a:spcPct val="15000"/>
              </a:spcAft>
              <a:buChar char="••"/>
            </a:pPr>
            <a:r>
              <a:rPr lang="en-US" sz="1800" kern="1200" dirty="0"/>
              <a:t>Development of provider engagement plan including key tasks and timeline</a:t>
            </a:r>
          </a:p>
          <a:p>
            <a:pPr marL="171450" lvl="1" indent="-171450" algn="l" defTabSz="800100" rtl="0">
              <a:lnSpc>
                <a:spcPct val="90000"/>
              </a:lnSpc>
              <a:spcBef>
                <a:spcPct val="0"/>
              </a:spcBef>
              <a:spcAft>
                <a:spcPct val="15000"/>
              </a:spcAft>
              <a:buChar char="••"/>
            </a:pPr>
            <a:r>
              <a:rPr lang="en-US" sz="1800" kern="1200" dirty="0"/>
              <a:t>Creation of several provider facing documents including draft API Instructions, Implementation Guide and Test Plan</a:t>
            </a:r>
          </a:p>
          <a:p>
            <a:r>
              <a:rPr lang="en-US" dirty="0"/>
              <a:t>Next Steps</a:t>
            </a:r>
          </a:p>
          <a:p>
            <a:pPr marL="171450" lvl="1" indent="-171450" algn="l" defTabSz="800100" rtl="0">
              <a:lnSpc>
                <a:spcPct val="90000"/>
              </a:lnSpc>
              <a:spcBef>
                <a:spcPct val="0"/>
              </a:spcBef>
              <a:spcAft>
                <a:spcPct val="15000"/>
              </a:spcAft>
              <a:buChar char="••"/>
            </a:pPr>
            <a:r>
              <a:rPr lang="en-US" sz="1200" kern="1200" dirty="0"/>
              <a:t>Finalize documentation and share with identified pilot providers </a:t>
            </a:r>
          </a:p>
          <a:p>
            <a:pPr marL="171450" lvl="1" indent="-171450" algn="l" defTabSz="800100">
              <a:lnSpc>
                <a:spcPct val="90000"/>
              </a:lnSpc>
              <a:spcBef>
                <a:spcPct val="0"/>
              </a:spcBef>
              <a:spcAft>
                <a:spcPct val="15000"/>
              </a:spcAft>
              <a:buChar char="••"/>
            </a:pPr>
            <a:r>
              <a:rPr lang="en-US" sz="1200" kern="1200" dirty="0"/>
              <a:t>Gain agreement from provider organizations to participate in pilot</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27</a:t>
            </a:fld>
            <a:endParaRPr lang="en-US" dirty="0"/>
          </a:p>
        </p:txBody>
      </p:sp>
    </p:spTree>
    <p:extLst>
      <p:ext uri="{BB962C8B-B14F-4D97-AF65-F5344CB8AC3E}">
        <p14:creationId xmlns:p14="http://schemas.microsoft.com/office/powerpoint/2010/main" val="1547826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title: </a:t>
            </a:r>
            <a:r>
              <a:rPr lang="en-US" sz="1200" dirty="0"/>
              <a:t>CCG API &amp; FHIR Development Timeline</a:t>
            </a:r>
          </a:p>
          <a:p>
            <a:r>
              <a:rPr lang="en-US" dirty="0"/>
              <a:t>Form 2021-2022</a:t>
            </a:r>
          </a:p>
          <a:p>
            <a:r>
              <a:rPr lang="en-US" dirty="0"/>
              <a:t>API Design 100% complete 7/21-8/21</a:t>
            </a:r>
          </a:p>
          <a:p>
            <a:r>
              <a:rPr lang="en-US" dirty="0"/>
              <a:t>API Development 100% complete 7/21-11/21</a:t>
            </a:r>
          </a:p>
          <a:p>
            <a:r>
              <a:rPr lang="en-US" dirty="0"/>
              <a:t>REST/SOAP API Testing 100% complete 11/21-12/21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 dirty="0">
                <a:solidFill>
                  <a:schemeClr val="dk1"/>
                </a:solidFill>
                <a:latin typeface="Calibri" panose="020F0502020204030204" pitchFamily="34" charset="0"/>
              </a:rPr>
              <a:t>API Migration Planning 100% complete 10/21-12/21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6" dirty="0">
                <a:solidFill>
                  <a:schemeClr val="dk1"/>
                </a:solidFill>
                <a:latin typeface="Calibri" panose="020F0502020204030204" pitchFamily="34" charset="0"/>
              </a:rPr>
              <a:t>API Migration – CG1 100% complete 12/21-1/22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6" dirty="0">
                <a:solidFill>
                  <a:schemeClr val="dk1"/>
                </a:solidFill>
                <a:latin typeface="Calibri" panose="020F0502020204030204" pitchFamily="34" charset="0"/>
              </a:rPr>
              <a:t>API Migration – CG2 1/22-2/22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 dirty="0">
                <a:solidFill>
                  <a:schemeClr val="dk1"/>
                </a:solidFill>
                <a:latin typeface="Calibri" panose="020F0502020204030204" pitchFamily="34" charset="0"/>
              </a:rPr>
              <a:t>Design &amp; Develop OAuth Authentication Security 10% completed 1/22-4/22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6" dirty="0">
                <a:solidFill>
                  <a:schemeClr val="dk1"/>
                </a:solidFill>
                <a:latin typeface="Calibri" panose="020F0502020204030204" pitchFamily="34" charset="0"/>
              </a:rPr>
              <a:t>Publish Initial API IG and Specification Feb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4" dirty="0">
                <a:solidFill>
                  <a:schemeClr val="dk1"/>
                </a:solidFill>
                <a:latin typeface="Calibri" panose="020F0502020204030204" pitchFamily="34" charset="0"/>
              </a:rPr>
              <a:t>Stakeholder Engagement (Providers &amp; Registries) &amp; BRD </a:t>
            </a:r>
            <a:r>
              <a:rPr lang="en-US" sz="1200" spc="-6" dirty="0">
                <a:solidFill>
                  <a:schemeClr val="dk1"/>
                </a:solidFill>
                <a:latin typeface="Calibri" panose="020F0502020204030204" pitchFamily="34" charset="0"/>
              </a:rPr>
              <a:t>2/22-12/22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4" dirty="0">
                <a:solidFill>
                  <a:schemeClr val="dk1"/>
                </a:solidFill>
                <a:latin typeface="Calibri" panose="020F0502020204030204" pitchFamily="34" charset="0"/>
              </a:rPr>
              <a:t>Design &amp; Develop FHIR Integration 5/22-9/22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4" dirty="0">
                <a:solidFill>
                  <a:schemeClr val="dk1"/>
                </a:solidFill>
                <a:latin typeface="Calibri" panose="020F0502020204030204" pitchFamily="34" charset="0"/>
              </a:rPr>
              <a:t>Publish </a:t>
            </a:r>
            <a:r>
              <a:rPr lang="en-US" sz="1200" spc="-4" dirty="0" err="1">
                <a:solidFill>
                  <a:schemeClr val="dk1"/>
                </a:solidFill>
                <a:latin typeface="Calibri" panose="020F0502020204030204" pitchFamily="34" charset="0"/>
              </a:rPr>
              <a:t>Oauth</a:t>
            </a:r>
            <a:r>
              <a:rPr lang="en-US" sz="1200" spc="-4" dirty="0">
                <a:solidFill>
                  <a:schemeClr val="dk1"/>
                </a:solidFill>
                <a:latin typeface="Calibri" panose="020F0502020204030204" pitchFamily="34" charset="0"/>
              </a:rPr>
              <a:t> </a:t>
            </a:r>
            <a:r>
              <a:rPr lang="en-US" sz="1200" spc="-4" dirty="0" err="1">
                <a:solidFill>
                  <a:schemeClr val="dk1"/>
                </a:solidFill>
                <a:latin typeface="Calibri" panose="020F0502020204030204" pitchFamily="34" charset="0"/>
              </a:rPr>
              <a:t>Specifiation</a:t>
            </a:r>
            <a:r>
              <a:rPr lang="en-US" sz="1200" spc="-4" dirty="0">
                <a:solidFill>
                  <a:schemeClr val="dk1"/>
                </a:solidFill>
                <a:latin typeface="Calibri" panose="020F0502020204030204" pitchFamily="34" charset="0"/>
              </a:rPr>
              <a:t> May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8" dirty="0">
                <a:solidFill>
                  <a:schemeClr val="dk1"/>
                </a:solidFill>
                <a:latin typeface="Calibri" panose="020F0502020204030204" pitchFamily="34" charset="0"/>
              </a:rPr>
              <a:t>FHIR Integration Testing 8/22-10/22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8" dirty="0">
                <a:solidFill>
                  <a:schemeClr val="dk1"/>
                </a:solidFill>
                <a:latin typeface="Calibri" panose="020F0502020204030204" pitchFamily="34" charset="0"/>
              </a:rPr>
              <a:t>CG API Transition Project Team 25% completed 10/21-12/22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8" dirty="0">
                <a:solidFill>
                  <a:schemeClr val="dk1"/>
                </a:solidFill>
                <a:latin typeface="Calibri" panose="020F0502020204030204" pitchFamily="34" charset="0"/>
              </a:rPr>
              <a:t>Publish FHIR IG Dec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8" dirty="0">
              <a:solidFill>
                <a:schemeClr val="dk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4" dirty="0">
              <a:solidFill>
                <a:schemeClr val="dk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4" dirty="0">
              <a:solidFill>
                <a:schemeClr val="dk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6" dirty="0">
              <a:solidFill>
                <a:schemeClr val="dk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6" dirty="0">
              <a:solidFill>
                <a:schemeClr val="dk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 dirty="0">
              <a:solidFill>
                <a:schemeClr val="dk1"/>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28</a:t>
            </a:fld>
            <a:endParaRPr lang="en-US" dirty="0"/>
          </a:p>
        </p:txBody>
      </p:sp>
    </p:spTree>
    <p:extLst>
      <p:ext uri="{BB962C8B-B14F-4D97-AF65-F5344CB8AC3E}">
        <p14:creationId xmlns:p14="http://schemas.microsoft.com/office/powerpoint/2010/main" val="3699657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Clinical Gateway API Development</a:t>
            </a:r>
          </a:p>
        </p:txBody>
      </p:sp>
      <p:sp>
        <p:nvSpPr>
          <p:cNvPr id="4" name="Slide Number Placeholder 3"/>
          <p:cNvSpPr>
            <a:spLocks noGrp="1"/>
          </p:cNvSpPr>
          <p:nvPr>
            <p:ph type="sldNum" sz="quarter" idx="5"/>
          </p:nvPr>
        </p:nvSpPr>
        <p:spPr/>
        <p:txBody>
          <a:bodyPr/>
          <a:lstStyle/>
          <a:p>
            <a:fld id="{BDBBA73B-8FFE-4B8C-ABDD-5F5FE68DA5F5}" type="slidenum">
              <a:rPr lang="en-US" smtClean="0"/>
              <a:t>29</a:t>
            </a:fld>
            <a:endParaRPr lang="en-US" dirty="0"/>
          </a:p>
        </p:txBody>
      </p:sp>
    </p:spTree>
    <p:extLst>
      <p:ext uri="{BB962C8B-B14F-4D97-AF65-F5344CB8AC3E}">
        <p14:creationId xmlns:p14="http://schemas.microsoft.com/office/powerpoint/2010/main" val="2536227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Slide Title: Welcome</a:t>
            </a:r>
          </a:p>
          <a:p>
            <a:r>
              <a:rPr lang="en-US" sz="1200" i="0" dirty="0">
                <a:solidFill>
                  <a:schemeClr val="tx1"/>
                </a:solidFill>
              </a:rPr>
              <a:t>Undersecretary Lauren Peters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0715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1"/>
                </a:solidFill>
              </a:rPr>
              <a:t>Slide Title: Conclusion </a:t>
            </a:r>
          </a:p>
          <a:p>
            <a:pPr marL="0" indent="0">
              <a:buNone/>
            </a:pPr>
            <a:r>
              <a:rPr lang="en-US" sz="1200" b="0" i="0" dirty="0">
                <a:solidFill>
                  <a:schemeClr val="tx1"/>
                </a:solidFill>
              </a:rPr>
              <a:t>Undersecretary Lauren Peters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14B4CF-26F1-4216-A3BA-935853D483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86755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Next HITC meeting</a:t>
            </a:r>
          </a:p>
          <a:p>
            <a:r>
              <a:rPr lang="en-US" b="1" dirty="0" err="1"/>
              <a:t>MaY</a:t>
            </a:r>
            <a:r>
              <a:rPr lang="en-US" b="1" dirty="0"/>
              <a:t> 2, 2022</a:t>
            </a:r>
          </a:p>
          <a:p>
            <a:r>
              <a:rPr lang="en-US" b="1" dirty="0"/>
              <a:t>3:30-5 P.M.</a:t>
            </a:r>
          </a:p>
          <a:p>
            <a:endParaRPr lang="en-US" dirty="0"/>
          </a:p>
          <a:p>
            <a:r>
              <a:rPr lang="en-US" b="0" dirty="0"/>
              <a:t>Next HITC meeting</a:t>
            </a:r>
          </a:p>
          <a:p>
            <a:r>
              <a:rPr lang="en-US" b="0" dirty="0"/>
              <a:t>August 2, 2021 </a:t>
            </a:r>
          </a:p>
          <a:p>
            <a:r>
              <a:rPr lang="en-US" dirty="0"/>
              <a:t>3:30 – 5 p.m.</a:t>
            </a:r>
          </a:p>
        </p:txBody>
      </p:sp>
      <p:sp>
        <p:nvSpPr>
          <p:cNvPr id="4" name="Slide Number Placeholder 3"/>
          <p:cNvSpPr>
            <a:spLocks noGrp="1"/>
          </p:cNvSpPr>
          <p:nvPr>
            <p:ph type="sldNum" sz="quarter" idx="10"/>
          </p:nvPr>
        </p:nvSpPr>
        <p:spPr/>
        <p:txBody>
          <a:bodyPr/>
          <a:lstStyle/>
          <a:p>
            <a:pPr>
              <a:defRPr/>
            </a:pPr>
            <a:fld id="{3D14B4CF-26F1-4216-A3BA-935853D48355}" type="slidenum">
              <a:rPr lang="en-US" smtClean="0"/>
              <a:pPr>
                <a:defRPr/>
              </a:pPr>
              <a:t>31</a:t>
            </a:fld>
            <a:endParaRPr lang="en-US" dirty="0"/>
          </a:p>
        </p:txBody>
      </p:sp>
    </p:spTree>
    <p:extLst>
      <p:ext uri="{BB962C8B-B14F-4D97-AF65-F5344CB8AC3E}">
        <p14:creationId xmlns:p14="http://schemas.microsoft.com/office/powerpoint/2010/main" val="690793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Slide Title: Appendix A: HIway Operations Update</a:t>
            </a:r>
            <a:endParaRPr lang="en-US" sz="1200" b="0" i="1"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14B4CF-26F1-4216-A3BA-935853D483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21615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Slide title: </a:t>
            </a:r>
            <a:r>
              <a:rPr lang="en-US" spc="-25" dirty="0"/>
              <a:t>H</a:t>
            </a:r>
            <a:r>
              <a:rPr lang="en-US" spc="-10" dirty="0"/>
              <a:t>I</a:t>
            </a:r>
            <a:r>
              <a:rPr lang="en-US" spc="-55" dirty="0"/>
              <a:t>w</a:t>
            </a:r>
            <a:r>
              <a:rPr lang="en-US" spc="-60" dirty="0"/>
              <a:t>a</a:t>
            </a:r>
            <a:r>
              <a:rPr lang="en-US" spc="-15" dirty="0"/>
              <a:t>y</a:t>
            </a:r>
            <a:r>
              <a:rPr lang="en-US" spc="-5" dirty="0"/>
              <a:t> </a:t>
            </a:r>
            <a:r>
              <a:rPr lang="en-US" spc="-80" dirty="0"/>
              <a:t>p</a:t>
            </a:r>
            <a:r>
              <a:rPr lang="en-US" spc="-15" dirty="0"/>
              <a:t>art</a:t>
            </a:r>
            <a:r>
              <a:rPr lang="en-US" spc="-20" dirty="0"/>
              <a:t>i</a:t>
            </a:r>
            <a:r>
              <a:rPr lang="en-US" spc="-10" dirty="0"/>
              <a:t>c</a:t>
            </a:r>
            <a:r>
              <a:rPr lang="en-US" spc="-20" dirty="0"/>
              <a:t>ip</a:t>
            </a:r>
            <a:r>
              <a:rPr lang="en-US" spc="-35" dirty="0"/>
              <a:t>a</a:t>
            </a:r>
            <a:r>
              <a:rPr lang="en-US" spc="-15" dirty="0"/>
              <a:t>t</a:t>
            </a:r>
            <a:r>
              <a:rPr lang="en-US" spc="-20" dirty="0"/>
              <a:t>i</a:t>
            </a:r>
            <a:r>
              <a:rPr lang="en-US" spc="-15" dirty="0"/>
              <a:t>on</a:t>
            </a:r>
            <a:r>
              <a:rPr lang="en-US" spc="20" dirty="0"/>
              <a:t> </a:t>
            </a:r>
            <a:br>
              <a:rPr lang="en-US" spc="20" dirty="0"/>
            </a:br>
            <a:r>
              <a:rPr lang="en-US" sz="1200" spc="-20" dirty="0"/>
              <a:t>October 21, 2021 – January 20, 2022</a:t>
            </a:r>
          </a:p>
          <a:p>
            <a:r>
              <a:rPr lang="en-US" sz="1200" spc="-20" dirty="0"/>
              <a:t>I  New Participation Agreement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Pharmacy Online Processing System (POPS)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Confidential Draft – Policy in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endParaRPr dirty="0"/>
          </a:p>
        </p:txBody>
      </p:sp>
    </p:spTree>
    <p:extLst>
      <p:ext uri="{BB962C8B-B14F-4D97-AF65-F5344CB8AC3E}">
        <p14:creationId xmlns:p14="http://schemas.microsoft.com/office/powerpoint/2010/main" val="4181584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Slide title: </a:t>
            </a:r>
            <a:r>
              <a:rPr lang="en-US" spc="-25" dirty="0"/>
              <a:t>H</a:t>
            </a:r>
            <a:r>
              <a:rPr lang="en-US" spc="-10" dirty="0"/>
              <a:t>I</a:t>
            </a:r>
            <a:r>
              <a:rPr lang="en-US" spc="-55" dirty="0"/>
              <a:t>w</a:t>
            </a:r>
            <a:r>
              <a:rPr lang="en-US" spc="-60" dirty="0"/>
              <a:t>a</a:t>
            </a:r>
            <a:r>
              <a:rPr lang="en-US" spc="-15" dirty="0"/>
              <a:t>y</a:t>
            </a:r>
            <a:r>
              <a:rPr lang="en-US" spc="-5" dirty="0"/>
              <a:t> </a:t>
            </a:r>
            <a:r>
              <a:rPr lang="en-US" spc="-80" dirty="0"/>
              <a:t>p</a:t>
            </a:r>
            <a:r>
              <a:rPr lang="en-US" spc="-15" dirty="0"/>
              <a:t>art</a:t>
            </a:r>
            <a:r>
              <a:rPr lang="en-US" spc="-20" dirty="0"/>
              <a:t>i</a:t>
            </a:r>
            <a:r>
              <a:rPr lang="en-US" spc="-10" dirty="0"/>
              <a:t>c</a:t>
            </a:r>
            <a:r>
              <a:rPr lang="en-US" spc="-20" dirty="0"/>
              <a:t>ip</a:t>
            </a:r>
            <a:r>
              <a:rPr lang="en-US" spc="-35" dirty="0"/>
              <a:t>a</a:t>
            </a:r>
            <a:r>
              <a:rPr lang="en-US" spc="-15" dirty="0"/>
              <a:t>t</a:t>
            </a:r>
            <a:r>
              <a:rPr lang="en-US" spc="-20" dirty="0"/>
              <a:t>i</a:t>
            </a:r>
            <a:r>
              <a:rPr lang="en-US" spc="-15" dirty="0"/>
              <a:t>on</a:t>
            </a:r>
            <a:r>
              <a:rPr lang="en-US" spc="20" dirty="0"/>
              <a:t> </a:t>
            </a:r>
            <a:br>
              <a:rPr lang="en-US" spc="20" dirty="0"/>
            </a:br>
            <a:r>
              <a:rPr lang="en-US" sz="1200" spc="-20" dirty="0"/>
              <a:t>October 21, 2021 – January 20, 2022</a:t>
            </a:r>
          </a:p>
          <a:p>
            <a:r>
              <a:rPr lang="en-US" sz="1200" spc="-20" dirty="0"/>
              <a:t>2 New connections</a:t>
            </a:r>
          </a:p>
          <a:p>
            <a:pPr marL="285750" indent="-285750">
              <a:buClr>
                <a:schemeClr val="bg1">
                  <a:lumMod val="75000"/>
                </a:schemeClr>
              </a:buClr>
              <a:buSzPct val="75000"/>
              <a:buFont typeface="Wingdings" panose="05000000000000000000" pitchFamily="2" charset="2"/>
              <a:buChar char="Ø"/>
            </a:pPr>
            <a:r>
              <a:rPr lang="en-US" sz="1200" baseline="0" dirty="0"/>
              <a:t>Mani George, MD (Great Barrington Internal Medicine)</a:t>
            </a:r>
          </a:p>
          <a:p>
            <a:pPr marL="285750" indent="-285750">
              <a:buClr>
                <a:schemeClr val="bg1">
                  <a:lumMod val="75000"/>
                </a:schemeClr>
              </a:buClr>
              <a:buSzPct val="75000"/>
              <a:buFont typeface="Wingdings" panose="05000000000000000000" pitchFamily="2" charset="2"/>
              <a:buChar char="Ø"/>
            </a:pPr>
            <a:r>
              <a:rPr lang="en-US" sz="1200" baseline="0" dirty="0"/>
              <a:t>Pharmacy Online Processing System (POPS)*</a:t>
            </a:r>
          </a:p>
          <a:p>
            <a:pPr marL="0" indent="0">
              <a:buClr>
                <a:schemeClr val="bg1">
                  <a:lumMod val="75000"/>
                </a:schemeClr>
              </a:buClr>
              <a:buSzPct val="75000"/>
              <a:buFont typeface="Wingdings" panose="05000000000000000000" pitchFamily="2" charset="2"/>
              <a:buNone/>
            </a:pPr>
            <a:r>
              <a:rPr lang="en-US" sz="1200" i="1" dirty="0"/>
              <a:t>*Participants that were enrolled and connected in the same period.</a:t>
            </a:r>
          </a:p>
          <a:p>
            <a:pPr marL="0" marR="0" lvl="0" indent="0" algn="l" defTabSz="914400"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None/>
              <a:tabLst/>
              <a:defRPr/>
            </a:pPr>
            <a:r>
              <a:rPr lang="en-US" sz="1200" dirty="0"/>
              <a:t>Confidential Draft – Policy in Development</a:t>
            </a:r>
          </a:p>
          <a:p>
            <a:pPr marL="0" indent="0">
              <a:buClr>
                <a:schemeClr val="bg1">
                  <a:lumMod val="75000"/>
                </a:schemeClr>
              </a:buClr>
              <a:buSzPct val="75000"/>
              <a:buFont typeface="Wingdings" panose="05000000000000000000" pitchFamily="2" charset="2"/>
              <a:buNone/>
            </a:pPr>
            <a:endParaRPr lang="en-US" sz="1200" baseline="0" dirty="0"/>
          </a:p>
          <a:p>
            <a:endParaRPr lang="en-US" sz="1200" spc="-20" dirty="0"/>
          </a:p>
          <a:p>
            <a:endParaRPr dirty="0"/>
          </a:p>
        </p:txBody>
      </p:sp>
    </p:spTree>
    <p:extLst>
      <p:ext uri="{BB962C8B-B14F-4D97-AF65-F5344CB8AC3E}">
        <p14:creationId xmlns:p14="http://schemas.microsoft.com/office/powerpoint/2010/main" val="2823681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Slide title: HIway transactions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HIway transaction volume update</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sz="1600" b="0" baseline="0" dirty="0"/>
              <a:t>The Mass HIway processed 37.4 million production transactions during the Jan 2022 reporting period (12/21/21 through 1/20/22) with continued volume increases due to the COVID-19 queries to the MIIS. From Feb 2021 through Jan 2022, the average increased to 27.8 million production transactions per month for a total of 334 million over the past year.</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sz="1600" b="0" baseline="0" dirty="0"/>
              <a:t>In January, Public Health Reporting accounted for 36.8 million transactions, or 98.6% of total production volume. This included 10 million Syndromic Surveillance transactions and 26 million Immunization transactions.</a:t>
            </a:r>
          </a:p>
          <a:p>
            <a:pPr marL="742806" marR="0" lvl="1"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sz="1600" b="0" baseline="0" dirty="0"/>
              <a:t>Note: Immunization queries from commercial insurance companies for COVID-19 vaccination updates that processed through the new, high-volume “MIIS QBP” Clinical Gateway node are included in the Immunization total.</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sz="1600" b="0" baseline="0" dirty="0"/>
              <a:t>Provider-to-provider transactions now average over </a:t>
            </a:r>
            <a:r>
              <a:rPr lang="en-US" sz="1600" b="0" baseline="0" dirty="0">
                <a:solidFill>
                  <a:schemeClr val="tx1"/>
                </a:solidFill>
              </a:rPr>
              <a:t>329,000</a:t>
            </a:r>
            <a:r>
              <a:rPr lang="en-US" sz="1600" b="0" baseline="0" dirty="0"/>
              <a:t> per month for the past year, with new use cases added regularly. </a:t>
            </a:r>
            <a:r>
              <a:rPr lang="en-US" sz="1600" b="0" baseline="0" dirty="0">
                <a:solidFill>
                  <a:schemeClr val="tx1"/>
                </a:solidFill>
              </a:rPr>
              <a:t>For January, the total was 349,576</a:t>
            </a:r>
            <a:r>
              <a:rPr lang="en-US" sz="1600" b="0" baseline="0" dirty="0"/>
              <a:t>.</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sz="1600" b="0" baseline="0" dirty="0"/>
              <a:t>Quality Reporting volume has been inconsistent over the last year, but is currently averaging around 170,000 transactions per month for the past 6 months. </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sz="1600" baseline="0" dirty="0"/>
              <a:t>The Mass HIway team continuously monitors transaction levels, both to support operations and to identify data that provide additional insight into HIway trends and progress.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Confidential Draft-Policy in </a:t>
            </a:r>
            <a:r>
              <a:rPr lang="en-US" dirty="0" err="1"/>
              <a:t>Devlopment</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HIway transaction volume update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Arial" panose="020B0604020202020204" pitchFamily="34" charset="0"/>
              <a:buChar char="•"/>
              <a:tabLst/>
              <a:defRPr/>
            </a:pPr>
            <a:r>
              <a:rPr lang="en-US" b="0" baseline="0" dirty="0"/>
              <a:t>The Mass HIway processed a record 25.1 million production transactions during the April 2021 reporting period (March 21 through April 20) with the significant increase due to the COVID-19 queries to the MIIS. From May 2020 through April 2021, the average was 15.1 million production transactions per month for a total of 181 million over the past year.</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Arial" panose="020B0604020202020204" pitchFamily="34" charset="0"/>
              <a:buChar char="•"/>
              <a:tabLst/>
              <a:defRPr/>
            </a:pPr>
            <a:r>
              <a:rPr lang="en-US" b="0" baseline="0" dirty="0"/>
              <a:t>In April, Public Health Reporting accounted for 24.6 million transactions, or 98% of total production volume. This included 8.5 million Syndromic Surveillance transactions and 16.1 million Immunization transactions.</a:t>
            </a:r>
          </a:p>
          <a:p>
            <a:pPr marL="742806" marR="0" lvl="1" indent="-285750" algn="l" defTabSz="914109" rtl="0" eaLnBrk="1" fontAlgn="auto" latinLnBrk="0" hangingPunct="1">
              <a:lnSpc>
                <a:spcPct val="100000"/>
              </a:lnSpc>
              <a:spcBef>
                <a:spcPts val="0"/>
              </a:spcBef>
              <a:spcAft>
                <a:spcPts val="1200"/>
              </a:spcAft>
              <a:buClr>
                <a:schemeClr val="bg1">
                  <a:lumMod val="75000"/>
                </a:schemeClr>
              </a:buClr>
              <a:buSzPct val="75000"/>
              <a:buFont typeface="Arial" panose="020B0604020202020204" pitchFamily="34" charset="0"/>
              <a:buChar char="•"/>
              <a:tabLst/>
              <a:defRPr/>
            </a:pPr>
            <a:r>
              <a:rPr lang="en-US" b="0" baseline="0" dirty="0"/>
              <a:t>Note: Immunization queries from commercial insurance companies for COVID-19 vaccination updates that processed through the new, high-volume “MIIS QBP” Clinical Gateway node are included in the Immunization total.</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Arial" panose="020B0604020202020204" pitchFamily="34" charset="0"/>
              <a:buChar char="•"/>
              <a:tabLst/>
              <a:defRPr/>
            </a:pPr>
            <a:r>
              <a:rPr lang="en-US" b="0" baseline="0" dirty="0"/>
              <a:t>Provider-to-provider transactions now average over 250,000 per month for the past year, with new use cases added regularly. For April, the total was 290,608.</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Arial" panose="020B0604020202020204" pitchFamily="34" charset="0"/>
              <a:buChar char="•"/>
              <a:tabLst/>
              <a:defRPr/>
            </a:pPr>
            <a:r>
              <a:rPr lang="en-US" baseline="0" dirty="0"/>
              <a:t>The Mass HIway team continuously monitors transaction levels, both to support operations and to identify data that provide additional insight into HIway trends </a:t>
            </a:r>
            <a:br>
              <a:rPr lang="en-US" baseline="0" dirty="0"/>
            </a:br>
            <a:r>
              <a:rPr lang="en-US" baseline="0" dirty="0"/>
              <a:t>and progress.</a:t>
            </a:r>
          </a:p>
        </p:txBody>
      </p:sp>
    </p:spTree>
    <p:extLst>
      <p:ext uri="{BB962C8B-B14F-4D97-AF65-F5344CB8AC3E}">
        <p14:creationId xmlns:p14="http://schemas.microsoft.com/office/powerpoint/2010/main" val="43950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0" fontAlgn="base" hangingPunct="0">
              <a:spcBef>
                <a:spcPct val="20000"/>
              </a:spcBef>
              <a:spcAft>
                <a:spcPct val="0"/>
              </a:spcAft>
              <a:tabLst>
                <a:tab pos="915988" algn="l"/>
              </a:tabLst>
            </a:pPr>
            <a:r>
              <a:rPr lang="en-US" dirty="0"/>
              <a:t>Slide title: </a:t>
            </a:r>
            <a:r>
              <a:rPr lang="en-US" sz="1200" b="1" dirty="0">
                <a:solidFill>
                  <a:srgbClr val="FFFFFF"/>
                </a:solidFill>
                <a:cs typeface="Arial" charset="0"/>
              </a:rPr>
              <a:t>2019 Mass HIway Incident Summary Dashboard</a:t>
            </a:r>
          </a:p>
          <a:p>
            <a:pPr algn="l" eaLnBrk="0" fontAlgn="base" hangingPunct="0">
              <a:spcBef>
                <a:spcPct val="20000"/>
              </a:spcBef>
              <a:spcAft>
                <a:spcPct val="0"/>
              </a:spcAft>
              <a:tabLst>
                <a:tab pos="915988" algn="l"/>
              </a:tabLst>
            </a:pPr>
            <a:r>
              <a:rPr lang="en-US" sz="1200" b="1" dirty="0">
                <a:solidFill>
                  <a:srgbClr val="FFFFFF"/>
                </a:solidFill>
                <a:cs typeface="Arial" charset="0"/>
              </a:rPr>
              <a:t>January 2022</a:t>
            </a:r>
          </a:p>
          <a:p>
            <a:pPr algn="l"/>
            <a:r>
              <a:rPr lang="en-US" dirty="0"/>
              <a:t> All daily service for Jan 2022 operated in “Uptime” ; services up and running, with no outages</a:t>
            </a:r>
          </a:p>
        </p:txBody>
      </p:sp>
      <p:sp>
        <p:nvSpPr>
          <p:cNvPr id="4" name="Slide Number Placeholder 3"/>
          <p:cNvSpPr>
            <a:spLocks noGrp="1"/>
          </p:cNvSpPr>
          <p:nvPr>
            <p:ph type="sldNum" sz="quarter" idx="5"/>
          </p:nvPr>
        </p:nvSpPr>
        <p:spPr/>
        <p:txBody>
          <a:bodyPr/>
          <a:lstStyle/>
          <a:p>
            <a:fld id="{BDBBA73B-8FFE-4B8C-ABDD-5F5FE68DA5F5}" type="slidenum">
              <a:rPr lang="en-US" smtClean="0"/>
              <a:t>36</a:t>
            </a:fld>
            <a:endParaRPr lang="en-US" dirty="0"/>
          </a:p>
        </p:txBody>
      </p:sp>
    </p:spTree>
    <p:extLst>
      <p:ext uri="{BB962C8B-B14F-4D97-AF65-F5344CB8AC3E}">
        <p14:creationId xmlns:p14="http://schemas.microsoft.com/office/powerpoint/2010/main" val="2318590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HIway Availability Trends – January 2022</a:t>
            </a:r>
          </a:p>
          <a:p>
            <a:r>
              <a:rPr lang="en-US" sz="1400" b="1" u="sng" dirty="0">
                <a:latin typeface="+mj-lt"/>
              </a:rPr>
              <a:t>Metric Targets:</a:t>
            </a:r>
          </a:p>
          <a:p>
            <a:endParaRPr lang="en-US" sz="700" dirty="0">
              <a:latin typeface="+mj-lt"/>
            </a:endParaRPr>
          </a:p>
          <a:p>
            <a:pPr marL="171450" indent="-171450">
              <a:buFont typeface="Arial" panose="020B0604020202020204" pitchFamily="34" charset="0"/>
              <a:buChar char="•"/>
            </a:pPr>
            <a:r>
              <a:rPr lang="en-US" sz="1200" dirty="0">
                <a:latin typeface="+mj-lt"/>
              </a:rPr>
              <a:t>“Total Monthly Availability” – no lower than 99.9% (downtime no more than ~44 minutes/month)</a:t>
            </a:r>
          </a:p>
          <a:p>
            <a:r>
              <a:rPr lang="en-US" dirty="0"/>
              <a:t>All months Feb 2021 through Jan 2022 were 100% available with the exception of June 2021 99.65%, and July 2021 99.74%</a:t>
            </a:r>
          </a:p>
        </p:txBody>
      </p:sp>
      <p:sp>
        <p:nvSpPr>
          <p:cNvPr id="4" name="Slide Number Placeholder 3"/>
          <p:cNvSpPr>
            <a:spLocks noGrp="1"/>
          </p:cNvSpPr>
          <p:nvPr>
            <p:ph type="sldNum" sz="quarter" idx="5"/>
          </p:nvPr>
        </p:nvSpPr>
        <p:spPr/>
        <p:txBody>
          <a:bodyPr/>
          <a:lstStyle/>
          <a:p>
            <a:fld id="{BDBBA73B-8FFE-4B8C-ABDD-5F5FE68DA5F5}" type="slidenum">
              <a:rPr lang="en-US" smtClean="0"/>
              <a:t>37</a:t>
            </a:fld>
            <a:endParaRPr lang="en-US" dirty="0"/>
          </a:p>
        </p:txBody>
      </p:sp>
    </p:spTree>
    <p:extLst>
      <p:ext uri="{BB962C8B-B14F-4D97-AF65-F5344CB8AC3E}">
        <p14:creationId xmlns:p14="http://schemas.microsoft.com/office/powerpoint/2010/main" val="2506810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Slide Title: Appendix </a:t>
            </a:r>
            <a:r>
              <a:rPr lang="en-US" sz="1200" dirty="0"/>
              <a:t>B: CMS CoP Background and Definitions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14B4CF-26F1-4216-A3BA-935853D483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62702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ADT CoP Background</a:t>
            </a:r>
          </a:p>
          <a:p>
            <a:pPr marL="0" indent="0">
              <a:buNone/>
            </a:pPr>
            <a:r>
              <a:rPr lang="en-US" sz="1200" dirty="0"/>
              <a:t>Admission, Discharge, and Transfer Patient Event Notification Conditions of Participation (CoP) </a:t>
            </a:r>
          </a:p>
          <a:p>
            <a:pPr marL="0" indent="0">
              <a:buNone/>
            </a:pPr>
            <a:r>
              <a:rPr lang="en-US" sz="1200" dirty="0"/>
              <a:t>(42 CFR 482.24(d), 482.61(f), and 485.638(d))</a:t>
            </a:r>
          </a:p>
          <a:p>
            <a:pPr marL="0" indent="0">
              <a:buNone/>
            </a:pPr>
            <a:endParaRPr lang="en-US" sz="1200" dirty="0"/>
          </a:p>
          <a:p>
            <a:pPr marL="0" indent="0">
              <a:buNone/>
            </a:pPr>
            <a:r>
              <a:rPr lang="en-US" sz="1400" b="0" i="1" dirty="0"/>
              <a:t>What are the CoP requirements for the admission, discharge, and transfer (ADT) patient event notifications within the final rule?</a:t>
            </a:r>
          </a:p>
          <a:p>
            <a:pPr marL="0" indent="0">
              <a:buNone/>
            </a:pPr>
            <a:endParaRPr lang="en-US" sz="1400" i="1" dirty="0"/>
          </a:p>
          <a:p>
            <a:r>
              <a:rPr lang="en-US" sz="1200" b="0" dirty="0"/>
              <a:t>The patient event notification CoP requirement is limited to those hospitals, psychiatric hospitals, and critical access hospitals (CAH) that utilize electronic medical record systems or other electronic administrative systems that are conformant with the content exchange standard at 45 CFR 170.205(d)(2). However, conformance with this standard is only used to determine whether a facility will be evaluated under the </a:t>
            </a:r>
            <a:r>
              <a:rPr lang="en-US" sz="1200" b="0" dirty="0" err="1"/>
              <a:t>CoP.</a:t>
            </a:r>
            <a:r>
              <a:rPr lang="en-US" sz="1200" b="0" dirty="0"/>
              <a:t>  </a:t>
            </a:r>
          </a:p>
          <a:p>
            <a:pPr marL="342900" lvl="0" indent="-342900">
              <a:lnSpc>
                <a:spcPct val="107000"/>
              </a:lnSpc>
              <a:spcBef>
                <a:spcPts val="0"/>
              </a:spcBef>
              <a:spcAft>
                <a:spcPts val="800"/>
              </a:spcAft>
              <a:buFont typeface="Arial" panose="020B0604020202020204" pitchFamily="34" charset="0"/>
              <a:buChar char="•"/>
              <a:tabLst>
                <a:tab pos="457200" algn="l"/>
              </a:tabLst>
            </a:pPr>
            <a:r>
              <a:rPr lang="en-US" sz="1200" dirty="0">
                <a:highlight>
                  <a:srgbClr val="FFFF00"/>
                </a:highlight>
                <a:latin typeface="Calibri" panose="020F0502020204030204" pitchFamily="34" charset="0"/>
                <a:ea typeface="Calibri" panose="020F0502020204030204" pitchFamily="34" charset="0"/>
                <a:cs typeface="Times New Roman" panose="02020603050405020304" pitchFamily="18" charset="0"/>
              </a:rPr>
              <a:t>Hospitals are not required to use a specific standard or technology to implement the electronic patient event notification required by the </a:t>
            </a:r>
            <a:r>
              <a:rPr lang="en-US" sz="12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CoP.</a:t>
            </a:r>
            <a:r>
              <a:rPr lang="en-US" sz="12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200" dirty="0">
                <a:highlight>
                  <a:srgbClr val="FFFF00"/>
                </a:highlight>
                <a:latin typeface="Calibri" panose="020F0502020204030204" pitchFamily="34" charset="0"/>
                <a:ea typeface="Calibri" panose="020F0502020204030204" pitchFamily="34" charset="0"/>
                <a:cs typeface="Times New Roman" panose="02020603050405020304" pitchFamily="18" charset="0"/>
              </a:rPr>
              <a:t>Hospitals subject to this rule may transmit patient event notifications using a range of approaches</a:t>
            </a:r>
            <a:r>
              <a:rPr lang="en-US" sz="1200" b="0" dirty="0"/>
              <a:t>, including messages based on different versions of HL7 messaging standards, summary care records using the C-CDA standard, or making notification information available via a FHIR-based API</a:t>
            </a:r>
          </a:p>
          <a:p>
            <a:pPr>
              <a:lnSpc>
                <a:spcPct val="107000"/>
              </a:lnSpc>
              <a:spcBef>
                <a:spcPts val="0"/>
              </a:spcBef>
              <a:spcAft>
                <a:spcPts val="800"/>
              </a:spcAft>
            </a:pPr>
            <a:r>
              <a:rPr lang="en-US" sz="1200" b="0" dirty="0"/>
              <a:t>CMS does note that a fax is not considered an electronic method of data exchange in this context</a:t>
            </a:r>
          </a:p>
          <a:p>
            <a:r>
              <a:rPr lang="en-US" sz="1200" b="0" dirty="0"/>
              <a:t>The applicability date for the patient event notifications requirement is April 30, 2021. Compliance with this requirement will be assessed through established survey and certification procedures.</a:t>
            </a:r>
          </a:p>
          <a:p>
            <a:endParaRPr lang="en-US" sz="1200" dirty="0"/>
          </a:p>
          <a:p>
            <a:pPr marL="0" indent="0">
              <a:buNone/>
            </a:pPr>
            <a:r>
              <a:rPr lang="en-US" sz="1100" dirty="0"/>
              <a:t>Source: </a:t>
            </a:r>
            <a:r>
              <a:rPr lang="en-US" sz="1100" b="0" dirty="0">
                <a:hlinkClick r:id="rId3"/>
              </a:rPr>
              <a:t>https://www.cms.gov/about-cms/health-informatics-and-interoperability group/</a:t>
            </a:r>
            <a:r>
              <a:rPr lang="en-US" sz="1100" b="0" dirty="0" err="1">
                <a:hlinkClick r:id="rId3"/>
              </a:rPr>
              <a:t>faqs</a:t>
            </a:r>
            <a:r>
              <a:rPr lang="en-US" sz="1100" b="0" dirty="0">
                <a:hlinkClick r:id="rId3"/>
              </a:rPr>
              <a:t>/</a:t>
            </a:r>
            <a:r>
              <a:rPr lang="en-US" sz="1100" b="0" dirty="0" err="1">
                <a:hlinkClick r:id="rId3"/>
              </a:rPr>
              <a:t>faqs#bookmark</a:t>
            </a:r>
            <a:endParaRPr lang="en-US" sz="1100" b="0" dirty="0"/>
          </a:p>
          <a:p>
            <a:endParaRPr lang="en-US"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39</a:t>
            </a:fld>
            <a:endParaRPr lang="en-US" dirty="0"/>
          </a:p>
        </p:txBody>
      </p:sp>
    </p:spTree>
    <p:extLst>
      <p:ext uri="{BB962C8B-B14F-4D97-AF65-F5344CB8AC3E}">
        <p14:creationId xmlns:p14="http://schemas.microsoft.com/office/powerpoint/2010/main" val="105443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Slide Title: Vote: Approve minutes</a:t>
            </a:r>
          </a:p>
          <a:p>
            <a:pPr marL="0" indent="0">
              <a:buNone/>
            </a:pPr>
            <a:endParaRPr lang="en-US" sz="1200" dirty="0"/>
          </a:p>
          <a:p>
            <a:pPr marL="0" indent="0">
              <a:buNone/>
            </a:pPr>
            <a:r>
              <a:rPr lang="en-US" sz="1200" dirty="0"/>
              <a:t>MOTION: </a:t>
            </a:r>
            <a:r>
              <a:rPr lang="en-US" sz="1200" b="0" dirty="0"/>
              <a:t>That the Health Information Technology Council hereby approves the minutes of the council meeting held on February 1, 2021 as presented/amended</a:t>
            </a:r>
          </a:p>
          <a:p>
            <a:pPr marL="0" indent="0">
              <a:buNone/>
            </a:pPr>
            <a:endParaRPr lang="en-US" sz="1200" b="0" dirty="0"/>
          </a:p>
          <a:p>
            <a:pPr marL="0" indent="0">
              <a:buNone/>
            </a:pPr>
            <a:endParaRPr lang="en-US" sz="1200" b="0" dirty="0"/>
          </a:p>
          <a:p>
            <a:pPr marL="0" indent="0">
              <a:buNone/>
            </a:pPr>
            <a:endParaRPr lang="en-US" sz="1200" b="0" dirty="0"/>
          </a:p>
          <a:p>
            <a:pPr marL="0" indent="0">
              <a:buNone/>
            </a:pPr>
            <a:endParaRPr lang="en-US" sz="1200" b="0" dirty="0"/>
          </a:p>
          <a:p>
            <a:pPr marL="0" indent="0">
              <a:buNone/>
            </a:pPr>
            <a:endParaRPr lang="en-US" sz="1200" b="0" dirty="0"/>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4</a:t>
            </a:fld>
            <a:endParaRPr lang="en-US" dirty="0"/>
          </a:p>
        </p:txBody>
      </p:sp>
    </p:spTree>
    <p:extLst>
      <p:ext uri="{BB962C8B-B14F-4D97-AF65-F5344CB8AC3E}">
        <p14:creationId xmlns:p14="http://schemas.microsoft.com/office/powerpoint/2010/main" val="38472768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Terms and Definitions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ADT: Admit, Discharge and Transfer.  Refers to the system that manages patient access in an electronic health record system as well as the HL7 V2 Messaging Standard code set for these triggers.  It is this Standard that is referenced in the CMS Final Rule.</a:t>
            </a:r>
            <a:endParaRPr lang="en-US" sz="12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Context: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Information necessary to determine the type of context, the purpose of the message and to whom it may be of interest.</a:t>
            </a:r>
            <a:endParaRPr lang="en-US" sz="12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Message Metadata: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Formatted discrete information about the data within a message that can be used for both automated and manual processing of the message by transporting systems without requiring the transporting system to extract and decode encapsulated information to determine the needed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Notification Subscriptions: Requests for specific types of notifications which may be routed and filtered from the source based upon an automated or manual process in such systems.  Such subscriptions may be created using electronic transactions via web-services or otherwise.  </a:t>
            </a:r>
            <a:endParaRPr lang="en-US" sz="12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Unsolicited Notifications: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Sending information based on a "standing" or "blanket" subscription or an explicit patient instruction with consent.  No electronic transaction is required from the intended recipient to trigger the notification transmission.</a:t>
            </a:r>
            <a:endParaRPr lang="en-US" sz="12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40</a:t>
            </a:fld>
            <a:endParaRPr lang="en-US" dirty="0"/>
          </a:p>
        </p:txBody>
      </p:sp>
    </p:spTree>
    <p:extLst>
      <p:ext uri="{BB962C8B-B14F-4D97-AF65-F5344CB8AC3E}">
        <p14:creationId xmlns:p14="http://schemas.microsoft.com/office/powerpoint/2010/main" val="3281569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a:t>
            </a:r>
            <a:r>
              <a:rPr lang="en-US" dirty="0"/>
              <a:t>Thank you!</a:t>
            </a:r>
          </a:p>
        </p:txBody>
      </p:sp>
      <p:sp>
        <p:nvSpPr>
          <p:cNvPr id="4" name="Slide Number Placeholder 3"/>
          <p:cNvSpPr>
            <a:spLocks noGrp="1"/>
          </p:cNvSpPr>
          <p:nvPr>
            <p:ph type="sldNum" sz="quarter" idx="10"/>
          </p:nvPr>
        </p:nvSpPr>
        <p:spPr/>
        <p:txBody>
          <a:bodyPr/>
          <a:lstStyle/>
          <a:p>
            <a:pPr>
              <a:defRPr/>
            </a:pPr>
            <a:fld id="{3D14B4CF-26F1-4216-A3BA-935853D48355}" type="slidenum">
              <a:rPr lang="en-US" smtClean="0"/>
              <a:pPr>
                <a:defRPr/>
              </a:pPr>
              <a:t>41</a:t>
            </a:fld>
            <a:endParaRPr lang="en-US" dirty="0"/>
          </a:p>
        </p:txBody>
      </p:sp>
    </p:spTree>
    <p:extLst>
      <p:ext uri="{BB962C8B-B14F-4D97-AF65-F5344CB8AC3E}">
        <p14:creationId xmlns:p14="http://schemas.microsoft.com/office/powerpoint/2010/main" val="373402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schemeClr val="tx1"/>
                </a:solidFill>
              </a:rPr>
              <a:t>slide title: </a:t>
            </a:r>
            <a:r>
              <a:rPr lang="en-US" sz="1200" b="1" dirty="0">
                <a:solidFill>
                  <a:schemeClr val="tx1"/>
                </a:solidFill>
              </a:rPr>
              <a:t>Attestation update </a:t>
            </a:r>
          </a:p>
          <a:p>
            <a:r>
              <a:rPr lang="en-US" sz="1200" i="1" dirty="0">
                <a:solidFill>
                  <a:schemeClr val="tx1"/>
                </a:solidFill>
              </a:rPr>
              <a:t>Pam Boutin-Coviello </a:t>
            </a:r>
          </a:p>
          <a:p>
            <a:endParaRPr lang="en-US" sz="1200" i="1"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6184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a:t>
            </a:r>
            <a:r>
              <a:rPr lang="en-US" dirty="0"/>
              <a:t>: HIway attestation: HIway connection requirement 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The HIway connection requirement requires providers to engage in health information exchange via the Mass HIway as set forth in M.G.L. Chapter 118I, Section 7, and as detailed in the Mass HIway Regulations (101 CMR 20.00).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Provider organization		</a:t>
            </a:r>
            <a:r>
              <a:rPr lang="en-US" sz="1200" baseline="0" dirty="0"/>
              <a:t>First year </a:t>
            </a:r>
            <a:r>
              <a:rPr lang="en-US" sz="1200" dirty="0"/>
              <a:t>requirement applied			Submit in</a:t>
            </a:r>
            <a:r>
              <a:rPr lang="en-US" sz="1200" baseline="0" dirty="0"/>
              <a:t>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Acute</a:t>
            </a:r>
            <a:r>
              <a:rPr lang="en-US" sz="1200" baseline="0" dirty="0"/>
              <a:t> care hospitals			2017				Year 5 attestation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Large and medium medical ambulatory practices	2018				Year 4 attestation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Large community health centers		2018				Year 4 attestation form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Small community health centers		2019				Year 3 attestation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HIway annual connection requirement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Year 1   </a:t>
            </a:r>
            <a:r>
              <a:rPr lang="en-US" sz="1200" kern="1200" dirty="0">
                <a:effectLst/>
              </a:rPr>
              <a:t>Send </a:t>
            </a:r>
            <a:r>
              <a:rPr lang="en-US" sz="1200" b="0" u="none" kern="1200" dirty="0">
                <a:effectLst/>
              </a:rPr>
              <a:t>or</a:t>
            </a:r>
            <a:r>
              <a:rPr lang="en-US" sz="1200" kern="1200" dirty="0">
                <a:effectLst/>
              </a:rPr>
              <a:t> receive HIway Direct messages for at least one use case</a:t>
            </a:r>
            <a:endParaRPr lang="en-US" sz="1200" b="1"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Year 2   </a:t>
            </a:r>
            <a:r>
              <a:rPr lang="en-US" sz="1200" kern="1200" dirty="0">
                <a:effectLst/>
              </a:rPr>
              <a:t>Send </a:t>
            </a:r>
            <a:r>
              <a:rPr lang="en-US" sz="1200" b="0" u="none" kern="1200" dirty="0">
                <a:effectLst/>
              </a:rPr>
              <a:t>or</a:t>
            </a:r>
            <a:r>
              <a:rPr lang="en-US" sz="1200" kern="1200" dirty="0">
                <a:effectLst/>
              </a:rPr>
              <a:t> receive HIway Direct messages for at least one </a:t>
            </a:r>
            <a:r>
              <a:rPr lang="en-US" sz="1200" b="1" u="sng" kern="1200" dirty="0">
                <a:effectLst/>
              </a:rPr>
              <a:t>provider-to provider (P2P)</a:t>
            </a:r>
            <a:r>
              <a:rPr lang="en-US" sz="1200" u="none" kern="1200" dirty="0">
                <a:effectLst/>
              </a:rPr>
              <a:t> </a:t>
            </a:r>
            <a:r>
              <a:rPr lang="en-US" sz="1200" kern="1200" dirty="0">
                <a:effectLst/>
              </a:rPr>
              <a:t>use case</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Year 3   </a:t>
            </a:r>
            <a:r>
              <a:rPr lang="en-US" sz="1200" kern="1200" dirty="0">
                <a:effectLst/>
              </a:rPr>
              <a:t>Send HIway Direct messages for at least one P2P use case, </a:t>
            </a:r>
            <a:r>
              <a:rPr lang="en-US" sz="1200" b="1" u="sng" kern="1200" dirty="0">
                <a:effectLst/>
              </a:rPr>
              <a:t>and</a:t>
            </a:r>
            <a:r>
              <a:rPr lang="en-US" sz="1200" kern="1200" dirty="0">
                <a:effectLst/>
              </a:rPr>
              <a:t> Receive HIway Direct messages for at least one P2P use case</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Year 4+</a:t>
            </a:r>
            <a:r>
              <a:rPr lang="en-US" sz="1200" kern="1200" dirty="0">
                <a:effectLst/>
              </a:rPr>
              <a:t>Meet Year 3 requirement or be subject to penalties if requirement is not met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6</a:t>
            </a:fld>
            <a:endParaRPr lang="en-US" dirty="0"/>
          </a:p>
        </p:txBody>
      </p:sp>
    </p:spTree>
    <p:extLst>
      <p:ext uri="{BB962C8B-B14F-4D97-AF65-F5344CB8AC3E}">
        <p14:creationId xmlns:p14="http://schemas.microsoft.com/office/powerpoint/2010/main" val="1530228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HIway attestation: 2021 timeline</a:t>
            </a:r>
          </a:p>
          <a:p>
            <a:pPr marL="0" indent="0">
              <a:buNone/>
            </a:pPr>
            <a:r>
              <a:rPr lang="en-US" sz="2400" dirty="0"/>
              <a:t>2021 Attestation timeline:</a:t>
            </a:r>
            <a:br>
              <a:rPr lang="en-US" dirty="0"/>
            </a:br>
            <a:r>
              <a:rPr lang="en-US" sz="2000" dirty="0"/>
              <a:t>Dec. 31, 2020: </a:t>
            </a:r>
            <a:r>
              <a:rPr lang="en-US" sz="2000" b="0" dirty="0"/>
              <a:t>Use case implementation deadline </a:t>
            </a:r>
          </a:p>
          <a:p>
            <a:r>
              <a:rPr lang="en-US" sz="2000" dirty="0"/>
              <a:t>May-July 2021: </a:t>
            </a:r>
            <a:r>
              <a:rPr lang="en-US" sz="2000" b="0" dirty="0"/>
              <a:t>HIway outreach and education</a:t>
            </a:r>
          </a:p>
          <a:p>
            <a:pPr lvl="1"/>
            <a:r>
              <a:rPr lang="en-US" sz="2000" b="0" dirty="0"/>
              <a:t>Emails and Newsletters</a:t>
            </a:r>
          </a:p>
          <a:p>
            <a:pPr lvl="1"/>
            <a:r>
              <a:rPr lang="en-US" sz="2000" dirty="0"/>
              <a:t>Website updates</a:t>
            </a:r>
          </a:p>
          <a:p>
            <a:pPr lvl="1"/>
            <a:r>
              <a:rPr lang="en-US" sz="2000" b="0" dirty="0"/>
              <a:t>Webinars</a:t>
            </a:r>
          </a:p>
          <a:p>
            <a:pPr lvl="1"/>
            <a:r>
              <a:rPr lang="en-US" sz="2000" dirty="0"/>
              <a:t>Direct contact with POs</a:t>
            </a:r>
            <a:r>
              <a:rPr lang="en-US" sz="2000" b="0" dirty="0"/>
              <a:t> </a:t>
            </a:r>
          </a:p>
          <a:p>
            <a:r>
              <a:rPr lang="en-US" sz="2000" dirty="0"/>
              <a:t>July 2021:</a:t>
            </a:r>
            <a:r>
              <a:rPr lang="en-US" sz="2000" b="0" dirty="0"/>
              <a:t> Webform testing</a:t>
            </a:r>
          </a:p>
          <a:p>
            <a:r>
              <a:rPr lang="en-US" sz="2000" dirty="0"/>
              <a:t>Aug. 2, 2021: </a:t>
            </a:r>
            <a:r>
              <a:rPr lang="en-US" sz="2000" b="0" dirty="0"/>
              <a:t>HIway attestation/exception webforms go live and begin</a:t>
            </a:r>
            <a:br>
              <a:rPr lang="en-US" sz="2000" b="0" dirty="0"/>
            </a:br>
            <a:r>
              <a:rPr lang="en-US" sz="2000" b="0" dirty="0"/>
              <a:t>accepting submissions</a:t>
            </a:r>
          </a:p>
          <a:p>
            <a:r>
              <a:rPr lang="en-US" sz="2000" dirty="0"/>
              <a:t>Oct. 31, 2021: </a:t>
            </a:r>
            <a:r>
              <a:rPr lang="en-US" sz="2000" b="0" dirty="0"/>
              <a:t>Deadline for attestation/exception submissions</a:t>
            </a:r>
          </a:p>
          <a:p>
            <a:r>
              <a:rPr lang="en-US" sz="2000" dirty="0"/>
              <a:t>November-December 2021: </a:t>
            </a:r>
            <a:r>
              <a:rPr lang="en-US" sz="2000" b="0" dirty="0"/>
              <a:t>HIway reaches out to POs that have not submitted</a:t>
            </a:r>
          </a:p>
          <a:p>
            <a:r>
              <a:rPr lang="en-US" sz="2000" dirty="0"/>
              <a:t>Winter 2022:</a:t>
            </a:r>
            <a:r>
              <a:rPr lang="en-US" sz="2000" b="0" dirty="0"/>
              <a:t> HIway closes webform</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7</a:t>
            </a:fld>
            <a:endParaRPr lang="en-US" dirty="0"/>
          </a:p>
        </p:txBody>
      </p:sp>
    </p:spTree>
    <p:extLst>
      <p:ext uri="{BB962C8B-B14F-4D97-AF65-F5344CB8AC3E}">
        <p14:creationId xmlns:p14="http://schemas.microsoft.com/office/powerpoint/2010/main" val="96779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a:t>
            </a:r>
            <a:r>
              <a:rPr lang="en-US" dirty="0"/>
              <a:t>HIway attestation: HISP-HISP exchanges </a:t>
            </a:r>
          </a:p>
          <a:p>
            <a:r>
              <a:rPr kumimoji="0" lang="en-US" i="0" u="none" strike="noStrike" kern="0" cap="none" spc="0" normalizeH="0" baseline="0" noProof="0" dirty="0">
                <a:ln>
                  <a:noFill/>
                </a:ln>
                <a:solidFill>
                  <a:schemeClr val="bg1"/>
                </a:solidFill>
                <a:effectLst/>
                <a:uLnTx/>
                <a:uFillTx/>
                <a:latin typeface="+mn-lt"/>
              </a:rPr>
              <a:t>Through sub-regulatory guidance the Mass HIway will accept </a:t>
            </a:r>
            <a:r>
              <a:rPr lang="en-US" kern="0" dirty="0" err="1">
                <a:solidFill>
                  <a:schemeClr val="bg1"/>
                </a:solidFill>
              </a:rPr>
              <a:t>DirectTrust</a:t>
            </a:r>
            <a:r>
              <a:rPr lang="en-US" kern="0" dirty="0">
                <a:solidFill>
                  <a:schemeClr val="bg1"/>
                </a:solidFill>
              </a:rPr>
              <a:t> </a:t>
            </a:r>
            <a:r>
              <a:rPr kumimoji="0" lang="en-US" i="0" u="none" strike="noStrike" kern="0" cap="none" spc="0" normalizeH="0" baseline="0" noProof="0" dirty="0">
                <a:ln>
                  <a:noFill/>
                </a:ln>
                <a:solidFill>
                  <a:schemeClr val="bg1"/>
                </a:solidFill>
                <a:effectLst/>
                <a:uLnTx/>
                <a:uFillTx/>
                <a:latin typeface="+mn-lt"/>
              </a:rPr>
              <a:t>HISP-to-HISP exchange as an additional method to meet the HIway connection requirement.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Background</a:t>
            </a:r>
          </a:p>
          <a:p>
            <a:pPr marL="285750" indent="-285750">
              <a:buFont typeface="Arial" panose="020B0604020202020204" pitchFamily="34" charset="0"/>
              <a:buChar char="•"/>
            </a:pPr>
            <a:r>
              <a:rPr lang="en-US" dirty="0">
                <a:solidFill>
                  <a:schemeClr val="tx1"/>
                </a:solidFill>
              </a:rPr>
              <a:t>Mass HIway converted to HIway 2.0 (a HISP) in order to connect to </a:t>
            </a:r>
            <a:r>
              <a:rPr lang="en-US" dirty="0" err="1">
                <a:solidFill>
                  <a:schemeClr val="tx1"/>
                </a:solidFill>
              </a:rPr>
              <a:t>DirectTrust</a:t>
            </a:r>
            <a:r>
              <a:rPr lang="en-US" dirty="0">
                <a:solidFill>
                  <a:schemeClr val="tx1"/>
                </a:solidFill>
              </a:rPr>
              <a:t>, a national framework for Direct Messaging</a:t>
            </a:r>
          </a:p>
          <a:p>
            <a:pPr marL="285750" indent="-285750">
              <a:buFont typeface="Arial" panose="020B0604020202020204" pitchFamily="34" charset="0"/>
              <a:buChar char="•"/>
            </a:pPr>
            <a:r>
              <a:rPr lang="en-US" dirty="0">
                <a:solidFill>
                  <a:schemeClr val="tx1"/>
                </a:solidFill>
              </a:rPr>
              <a:t>The Council has been supportive of </a:t>
            </a:r>
            <a:r>
              <a:rPr lang="en-US" dirty="0" err="1">
                <a:solidFill>
                  <a:schemeClr val="tx1"/>
                </a:solidFill>
              </a:rPr>
              <a:t>DirectTrust</a:t>
            </a:r>
            <a:r>
              <a:rPr lang="en-US" dirty="0">
                <a:solidFill>
                  <a:schemeClr val="tx1"/>
                </a:solidFill>
              </a:rPr>
              <a:t> HISP-to-HISP Direct Message exchange as it leverages existing infrastructure for many POs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advantage</a:t>
            </a:r>
          </a:p>
          <a:p>
            <a:pPr marL="285750" indent="-285750">
              <a:buFont typeface="Arial" panose="020B0604020202020204" pitchFamily="34" charset="0"/>
              <a:buChar char="•"/>
            </a:pPr>
            <a:r>
              <a:rPr lang="en-US" dirty="0" err="1">
                <a:solidFill>
                  <a:schemeClr val="tx1"/>
                </a:solidFill>
              </a:rPr>
              <a:t>DirectTrust</a:t>
            </a:r>
            <a:r>
              <a:rPr lang="en-US" dirty="0">
                <a:solidFill>
                  <a:schemeClr val="tx1"/>
                </a:solidFill>
              </a:rPr>
              <a:t> exchange can now be used in addition to 1:1 contracting for security/privacy needs. </a:t>
            </a:r>
            <a:r>
              <a:rPr lang="en-US" dirty="0" err="1">
                <a:solidFill>
                  <a:schemeClr val="tx1"/>
                </a:solidFill>
              </a:rPr>
              <a:t>DirectTrust</a:t>
            </a:r>
            <a:r>
              <a:rPr lang="en-US" dirty="0">
                <a:solidFill>
                  <a:schemeClr val="tx1"/>
                </a:solidFill>
              </a:rPr>
              <a:t> exchange uses a common agreement for security/privacy for HISP users and </a:t>
            </a:r>
            <a:r>
              <a:rPr lang="en-US" dirty="0" err="1">
                <a:solidFill>
                  <a:schemeClr val="tx1"/>
                </a:solidFill>
              </a:rPr>
              <a:t>DirectTrust</a:t>
            </a:r>
            <a:r>
              <a:rPr lang="en-US" dirty="0">
                <a:solidFill>
                  <a:schemeClr val="tx1"/>
                </a:solidFill>
              </a:rPr>
              <a:t> users</a:t>
            </a:r>
          </a:p>
          <a:p>
            <a:pPr marL="285750" indent="-285750">
              <a:buFont typeface="Arial" panose="020B0604020202020204" pitchFamily="34" charset="0"/>
              <a:buChar char="•"/>
            </a:pPr>
            <a:r>
              <a:rPr lang="en-US" dirty="0">
                <a:solidFill>
                  <a:schemeClr val="tx1"/>
                </a:solidFill>
              </a:rPr>
              <a:t>Users of a </a:t>
            </a:r>
            <a:r>
              <a:rPr lang="en-US" dirty="0" err="1">
                <a:solidFill>
                  <a:schemeClr val="tx1"/>
                </a:solidFill>
              </a:rPr>
              <a:t>DirectTrust</a:t>
            </a:r>
            <a:r>
              <a:rPr lang="en-US" dirty="0">
                <a:solidFill>
                  <a:schemeClr val="tx1"/>
                </a:solidFill>
              </a:rPr>
              <a:t> HISP are now allowed to securely send messages to users of other </a:t>
            </a:r>
            <a:r>
              <a:rPr lang="en-US" dirty="0" err="1">
                <a:solidFill>
                  <a:schemeClr val="tx1"/>
                </a:solidFill>
              </a:rPr>
              <a:t>DirectTrust</a:t>
            </a:r>
            <a:r>
              <a:rPr lang="en-US" dirty="0">
                <a:solidFill>
                  <a:schemeClr val="tx1"/>
                </a:solidFill>
              </a:rPr>
              <a:t> HISPs avoiding the need for additional contracting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Business advantage</a:t>
            </a:r>
          </a:p>
          <a:p>
            <a:pPr marL="285750" indent="-285750">
              <a:buFont typeface="Arial" panose="020B0604020202020204" pitchFamily="34" charset="0"/>
              <a:buChar char="•"/>
            </a:pPr>
            <a:r>
              <a:rPr lang="en-US" dirty="0">
                <a:solidFill>
                  <a:schemeClr val="tx1"/>
                </a:solidFill>
              </a:rPr>
              <a:t>Providers now have additional means to meet the connection requirement via </a:t>
            </a:r>
            <a:r>
              <a:rPr lang="en-US" dirty="0" err="1">
                <a:solidFill>
                  <a:schemeClr val="tx1"/>
                </a:solidFill>
              </a:rPr>
              <a:t>DirectTrust</a:t>
            </a:r>
            <a:r>
              <a:rPr lang="en-US" dirty="0">
                <a:solidFill>
                  <a:schemeClr val="tx1"/>
                </a:solidFill>
              </a:rPr>
              <a:t> Direct Messaging</a:t>
            </a:r>
          </a:p>
          <a:p>
            <a:pPr marL="285750" indent="-285750">
              <a:buFont typeface="Arial" panose="020B0604020202020204" pitchFamily="34" charset="0"/>
              <a:buChar char="•"/>
            </a:pPr>
            <a:r>
              <a:rPr lang="en-US" dirty="0">
                <a:solidFill>
                  <a:schemeClr val="tx1"/>
                </a:solidFill>
              </a:rPr>
              <a:t>Providers may use EHR-native Direct Message capabilities instead of adding an extra connection to the HIway Direct Message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indent="-285750">
              <a:buFont typeface="Arial" panose="020B0604020202020204" pitchFamily="34" charset="0"/>
              <a:buChar cha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i="0" u="none" strike="noStrike" kern="0" cap="none" spc="0" normalizeH="0" baseline="0" noProof="0" dirty="0">
              <a:ln>
                <a:noFill/>
              </a:ln>
              <a:solidFill>
                <a:schemeClr val="bg1"/>
              </a:solidFill>
              <a:effectLst/>
              <a:uLnTx/>
              <a:uFillTx/>
              <a:latin typeface="+mn-lt"/>
            </a:endParaRP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8</a:t>
            </a:fld>
            <a:endParaRPr lang="en-US" dirty="0"/>
          </a:p>
        </p:txBody>
      </p:sp>
    </p:spTree>
    <p:extLst>
      <p:ext uri="{BB962C8B-B14F-4D97-AF65-F5344CB8AC3E}">
        <p14:creationId xmlns:p14="http://schemas.microsoft.com/office/powerpoint/2010/main" val="453885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600"/>
              </a:spcAft>
              <a:buClrTx/>
              <a:buSzTx/>
              <a:buFontTx/>
              <a:buNone/>
              <a:tabLst/>
              <a:defRPr/>
            </a:pPr>
            <a:r>
              <a:rPr lang="en-US" b="1" dirty="0"/>
              <a:t>Slide Title: HIway attestation: 2021 statistics </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i="0" u="none" strike="noStrike" kern="0" cap="none" spc="0" normalizeH="0" baseline="0" noProof="0" dirty="0">
                <a:ln>
                  <a:noFill/>
                </a:ln>
                <a:solidFill>
                  <a:schemeClr val="bg1"/>
                </a:solidFill>
                <a:effectLst/>
                <a:uLnTx/>
                <a:uFillTx/>
                <a:latin typeface="+mn-lt"/>
              </a:rPr>
              <a:t>Attestation submissions got off to a slow start, we saw an </a:t>
            </a:r>
            <a:r>
              <a:rPr kumimoji="0" lang="en-US" i="0" u="none" strike="noStrike" kern="0" cap="none" spc="0" normalizeH="0" noProof="0" dirty="0">
                <a:ln>
                  <a:noFill/>
                </a:ln>
                <a:solidFill>
                  <a:schemeClr val="bg1"/>
                </a:solidFill>
                <a:effectLst/>
                <a:uLnTx/>
                <a:uFillTx/>
                <a:latin typeface="+mn-lt"/>
              </a:rPr>
              <a:t>influx </a:t>
            </a:r>
            <a:r>
              <a:rPr kumimoji="0" lang="en-US" i="0" u="none" strike="noStrike" kern="0" cap="none" spc="0" normalizeH="0" baseline="0" noProof="0" dirty="0">
                <a:ln>
                  <a:noFill/>
                </a:ln>
                <a:solidFill>
                  <a:schemeClr val="bg1"/>
                </a:solidFill>
                <a:effectLst/>
                <a:uLnTx/>
                <a:uFillTx/>
                <a:latin typeface="+mn-lt"/>
              </a:rPr>
              <a:t>of submissions around the attestation deadline and following the deadline. Submissions for 2021 surpassed submissions of 2020.  </a:t>
            </a:r>
          </a:p>
          <a:p>
            <a:endParaRPr lang="en-US" sz="1200" dirty="0"/>
          </a:p>
          <a:p>
            <a:r>
              <a:rPr lang="en-US" sz="1200" b="1" dirty="0"/>
              <a:t>As of Feb 1</a:t>
            </a:r>
            <a:r>
              <a:rPr lang="en-US" sz="1200" b="1" baseline="30000" dirty="0"/>
              <a:t>st</a:t>
            </a:r>
            <a:r>
              <a:rPr lang="en-US" sz="1200" b="1" dirty="0"/>
              <a:t> 2022:</a:t>
            </a:r>
          </a:p>
          <a:p>
            <a:r>
              <a:rPr lang="en-US" sz="1200" i="1" dirty="0"/>
              <a:t>190 forms submitted</a:t>
            </a:r>
          </a:p>
          <a:p>
            <a:r>
              <a:rPr lang="en-US" sz="1200" dirty="0"/>
              <a:t>Year 3/4 forms: 103</a:t>
            </a:r>
          </a:p>
          <a:p>
            <a:r>
              <a:rPr lang="en-US" sz="1200" dirty="0"/>
              <a:t>Year 5 forms: 53</a:t>
            </a:r>
          </a:p>
          <a:p>
            <a:r>
              <a:rPr lang="en-US" sz="1200" dirty="0"/>
              <a:t>Exception forms: 34</a:t>
            </a:r>
          </a:p>
          <a:p>
            <a:pPr marL="285750" indent="-285750">
              <a:buFont typeface="Arial" panose="020B0604020202020204" pitchFamily="34" charset="0"/>
              <a:buChar char="•"/>
            </a:pPr>
            <a:r>
              <a:rPr lang="en-US" b="1" dirty="0"/>
              <a:t>Acute Care Hospitals </a:t>
            </a:r>
            <a:r>
              <a:rPr lang="en-US" dirty="0"/>
              <a:t>(n=67)</a:t>
            </a:r>
          </a:p>
          <a:p>
            <a:r>
              <a:rPr lang="en-US" dirty="0"/>
              <a:t>53 attestations submitted </a:t>
            </a:r>
          </a:p>
          <a:p>
            <a:r>
              <a:rPr lang="en-US" dirty="0"/>
              <a:t>14 exception forms submitted</a:t>
            </a:r>
          </a:p>
          <a:p>
            <a:r>
              <a:rPr lang="en-US" dirty="0"/>
              <a:t>Submitted: 100%</a:t>
            </a:r>
          </a:p>
          <a:p>
            <a:r>
              <a:rPr lang="en-US" dirty="0"/>
              <a:t> </a:t>
            </a:r>
          </a:p>
          <a:p>
            <a:pPr marL="285750" indent="-285750">
              <a:buFont typeface="Arial" panose="020B0604020202020204" pitchFamily="34" charset="0"/>
              <a:buChar char="•"/>
            </a:pPr>
            <a:r>
              <a:rPr lang="en-US" b="1" dirty="0"/>
              <a:t>Community Health Centers </a:t>
            </a:r>
            <a:r>
              <a:rPr lang="en-US" dirty="0"/>
              <a:t>(n=41)</a:t>
            </a:r>
          </a:p>
          <a:p>
            <a:r>
              <a:rPr lang="en-US" dirty="0"/>
              <a:t>24 attestations submitted </a:t>
            </a:r>
          </a:p>
          <a:p>
            <a:r>
              <a:rPr lang="en-US" dirty="0"/>
              <a:t>8 exception forms submitted</a:t>
            </a:r>
          </a:p>
          <a:p>
            <a:r>
              <a:rPr lang="en-US" dirty="0"/>
              <a:t>Submitted: 78%</a:t>
            </a:r>
          </a:p>
          <a:p>
            <a:r>
              <a:rPr lang="en-US" dirty="0"/>
              <a:t> </a:t>
            </a:r>
          </a:p>
          <a:p>
            <a:pPr marL="285750" indent="-285750">
              <a:buFont typeface="Arial" panose="020B0604020202020204" pitchFamily="34" charset="0"/>
              <a:buChar char="•"/>
            </a:pPr>
            <a:r>
              <a:rPr lang="en-US" b="1" dirty="0"/>
              <a:t>Medium/Large Medical </a:t>
            </a:r>
          </a:p>
          <a:p>
            <a:r>
              <a:rPr lang="en-US" b="1" dirty="0"/>
              <a:t>Ambulatory Practices</a:t>
            </a:r>
            <a:r>
              <a:rPr lang="en-US" dirty="0"/>
              <a:t> (n=442)</a:t>
            </a:r>
          </a:p>
          <a:p>
            <a:r>
              <a:rPr lang="en-US" dirty="0"/>
              <a:t>Attestations: 314 practices</a:t>
            </a:r>
          </a:p>
          <a:p>
            <a:r>
              <a:rPr lang="en-US" dirty="0"/>
              <a:t>Exception forms: 65 practices </a:t>
            </a:r>
          </a:p>
          <a:p>
            <a:r>
              <a:rPr lang="en-US" dirty="0"/>
              <a:t>Total: 379 practices</a:t>
            </a:r>
          </a:p>
          <a:p>
            <a:r>
              <a:rPr lang="en-US" dirty="0"/>
              <a:t>Submitted: 86%</a:t>
            </a:r>
          </a:p>
          <a:p>
            <a:endParaRPr kumimoji="0" lang="en-US" i="0" u="none" strike="noStrike" kern="0" cap="none" spc="0" normalizeH="0" baseline="0" noProof="0" dirty="0">
              <a:ln>
                <a:noFill/>
              </a:ln>
              <a:solidFill>
                <a:schemeClr val="bg1"/>
              </a:solidFill>
              <a:effectLst/>
              <a:uLnTx/>
              <a:uFillTx/>
              <a:latin typeface="+mn-lt"/>
            </a:endParaRPr>
          </a:p>
          <a:p>
            <a:endParaRPr lang="en-US" b="1" dirty="0"/>
          </a:p>
        </p:txBody>
      </p:sp>
      <p:sp>
        <p:nvSpPr>
          <p:cNvPr id="4" name="Slide Number Placeholder 3"/>
          <p:cNvSpPr>
            <a:spLocks noGrp="1"/>
          </p:cNvSpPr>
          <p:nvPr>
            <p:ph type="sldNum" sz="quarter" idx="5"/>
          </p:nvPr>
        </p:nvSpPr>
        <p:spPr/>
        <p:txBody>
          <a:bodyPr/>
          <a:lstStyle/>
          <a:p>
            <a:fld id="{BDBBA73B-8FFE-4B8C-ABDD-5F5FE68DA5F5}" type="slidenum">
              <a:rPr lang="en-US" smtClean="0"/>
              <a:t>9</a:t>
            </a:fld>
            <a:endParaRPr lang="en-US" dirty="0"/>
          </a:p>
        </p:txBody>
      </p:sp>
    </p:spTree>
    <p:extLst>
      <p:ext uri="{BB962C8B-B14F-4D97-AF65-F5344CB8AC3E}">
        <p14:creationId xmlns:p14="http://schemas.microsoft.com/office/powerpoint/2010/main" val="138942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MasterBackground"/>
          <p:cNvPicPr>
            <a:picLocks noChangeAspect="1" noChangeArrowheads="1"/>
          </p:cNvPicPr>
          <p:nvPr/>
        </p:nvPicPr>
        <p:blipFill>
          <a:blip r:embed="rId2" cstate="print"/>
          <a:srcRect/>
          <a:stretch>
            <a:fillRect/>
          </a:stretch>
        </p:blipFill>
        <p:spPr bwMode="auto">
          <a:xfrm>
            <a:off x="-31750" y="2"/>
            <a:ext cx="9175750" cy="6881813"/>
          </a:xfrm>
          <a:prstGeom prst="rect">
            <a:avLst/>
          </a:prstGeom>
          <a:noFill/>
          <a:ln w="9525">
            <a:noFill/>
            <a:miter lim="800000"/>
            <a:headEnd/>
            <a:tailEnd/>
          </a:ln>
        </p:spPr>
      </p:pic>
      <p:sp>
        <p:nvSpPr>
          <p:cNvPr id="5" name="Rectangle 8"/>
          <p:cNvSpPr>
            <a:spLocks noChangeArrowheads="1"/>
          </p:cNvSpPr>
          <p:nvPr/>
        </p:nvSpPr>
        <p:spPr bwMode="white">
          <a:xfrm>
            <a:off x="152404" y="1143000"/>
            <a:ext cx="4959350" cy="990600"/>
          </a:xfrm>
          <a:prstGeom prst="rect">
            <a:avLst/>
          </a:prstGeom>
          <a:noFill/>
          <a:ln>
            <a:noFill/>
          </a:ln>
        </p:spPr>
        <p:txBody>
          <a:bodyPr lIns="91398" tIns="45698" rIns="91398" bIns="45698" anchor="b"/>
          <a:lstStyle/>
          <a:p>
            <a:pPr eaLnBrk="0" hangingPunct="0">
              <a:spcBef>
                <a:spcPct val="20000"/>
              </a:spcBef>
              <a:tabLst>
                <a:tab pos="914109" algn="l"/>
              </a:tabLst>
              <a:defRPr/>
            </a:pPr>
            <a:r>
              <a:rPr lang="en-US" altLang="en-US" sz="1800" b="1" dirty="0">
                <a:solidFill>
                  <a:srgbClr val="F8F8F8"/>
                </a:solidFill>
                <a:cs typeface="Arial" charset="0"/>
              </a:rPr>
              <a:t>Commonwealth of Massachusetts</a:t>
            </a:r>
            <a:br>
              <a:rPr lang="en-US" altLang="en-US" sz="1800" b="1" dirty="0">
                <a:solidFill>
                  <a:srgbClr val="F8F8F8"/>
                </a:solidFill>
                <a:cs typeface="Arial" charset="0"/>
              </a:rPr>
            </a:br>
            <a:r>
              <a:rPr lang="en-US" altLang="en-US" sz="1300" b="1" dirty="0">
                <a:solidFill>
                  <a:srgbClr val="F8F8F8"/>
                </a:solidFill>
                <a:cs typeface="Arial" charset="0"/>
              </a:rPr>
              <a:t>Executive Office of Health and Human Services</a:t>
            </a:r>
            <a:br>
              <a:rPr lang="en-US" altLang="en-US" sz="1300" b="1" dirty="0">
                <a:solidFill>
                  <a:srgbClr val="F8F8F8"/>
                </a:solidFill>
                <a:cs typeface="Arial" charset="0"/>
              </a:rPr>
            </a:br>
            <a:br>
              <a:rPr lang="en-US" altLang="en-US" sz="1300" b="1" dirty="0">
                <a:solidFill>
                  <a:srgbClr val="F8F8F8"/>
                </a:solidFill>
                <a:cs typeface="Arial" charset="0"/>
              </a:rPr>
            </a:br>
            <a:endParaRPr lang="en-US" sz="1800" b="1" dirty="0">
              <a:solidFill>
                <a:srgbClr val="F8F8F8"/>
              </a:solidFill>
              <a:cs typeface="Arial" charset="0"/>
            </a:endParaRPr>
          </a:p>
        </p:txBody>
      </p:sp>
      <p:pic>
        <p:nvPicPr>
          <p:cNvPr id="6" name="Picture 2"/>
          <p:cNvPicPr>
            <a:picLocks noChangeAspect="1" noChangeArrowheads="1"/>
          </p:cNvPicPr>
          <p:nvPr userDrawn="1"/>
        </p:nvPicPr>
        <p:blipFill>
          <a:blip r:embed="rId3" cstate="print"/>
          <a:srcRect/>
          <a:stretch>
            <a:fillRect/>
          </a:stretch>
        </p:blipFill>
        <p:spPr bwMode="auto">
          <a:xfrm>
            <a:off x="6248400" y="1212851"/>
            <a:ext cx="2287588" cy="1149350"/>
          </a:xfrm>
          <a:prstGeom prst="rect">
            <a:avLst/>
          </a:prstGeom>
          <a:noFill/>
          <a:ln w="9525">
            <a:noFill/>
            <a:miter lim="800000"/>
            <a:headEnd/>
            <a:tailEnd/>
          </a:ln>
        </p:spPr>
      </p:pic>
      <p:sp>
        <p:nvSpPr>
          <p:cNvPr id="2" name="Title 1"/>
          <p:cNvSpPr>
            <a:spLocks noGrp="1"/>
          </p:cNvSpPr>
          <p:nvPr>
            <p:ph type="ctrTitle"/>
          </p:nvPr>
        </p:nvSpPr>
        <p:spPr>
          <a:xfrm>
            <a:off x="4876803" y="2130434"/>
            <a:ext cx="3886200" cy="1470025"/>
          </a:xfrm>
          <a:prstGeom prst="rect">
            <a:avLst/>
          </a:prstGeom>
        </p:spPr>
        <p:txBody>
          <a:bodyPr>
            <a:normAutofit/>
          </a:bodyPr>
          <a:lstStyle>
            <a:lvl1pPr>
              <a:defRPr sz="1800"/>
            </a:lvl1pPr>
          </a:lstStyle>
          <a:p>
            <a:r>
              <a:rPr lang="en-US"/>
              <a:t>Click to edit Master title style</a:t>
            </a:r>
            <a:endParaRPr lang="en-US" dirty="0"/>
          </a:p>
        </p:txBody>
      </p:sp>
      <p:sp>
        <p:nvSpPr>
          <p:cNvPr id="3" name="Subtitle 2"/>
          <p:cNvSpPr>
            <a:spLocks noGrp="1"/>
          </p:cNvSpPr>
          <p:nvPr>
            <p:ph type="subTitle" idx="1"/>
          </p:nvPr>
        </p:nvSpPr>
        <p:spPr>
          <a:xfrm>
            <a:off x="3276600" y="4114800"/>
            <a:ext cx="4495800" cy="1524000"/>
          </a:xfrm>
        </p:spPr>
        <p:txBody>
          <a:bodyPr>
            <a:normAutofit/>
          </a:bodyPr>
          <a:lstStyle>
            <a:lvl1pPr marL="0" indent="0" algn="ctr">
              <a:buNone/>
              <a:defRPr sz="1800">
                <a:solidFill>
                  <a:schemeClr val="tx1">
                    <a:tint val="75000"/>
                  </a:schemeClr>
                </a:solidFill>
              </a:defRPr>
            </a:lvl1pPr>
            <a:lvl2pPr marL="457056" indent="0" algn="ctr">
              <a:buNone/>
              <a:defRPr>
                <a:solidFill>
                  <a:schemeClr val="tx1">
                    <a:tint val="75000"/>
                  </a:schemeClr>
                </a:solidFill>
              </a:defRPr>
            </a:lvl2pPr>
            <a:lvl3pPr marL="914109" indent="0" algn="ctr">
              <a:buNone/>
              <a:defRPr>
                <a:solidFill>
                  <a:schemeClr val="tx1">
                    <a:tint val="75000"/>
                  </a:schemeClr>
                </a:solidFill>
              </a:defRPr>
            </a:lvl3pPr>
            <a:lvl4pPr marL="1371165" indent="0" algn="ctr">
              <a:buNone/>
              <a:defRPr>
                <a:solidFill>
                  <a:schemeClr val="tx1">
                    <a:tint val="75000"/>
                  </a:schemeClr>
                </a:solidFill>
              </a:defRPr>
            </a:lvl4pPr>
            <a:lvl5pPr marL="1828218" indent="0" algn="ctr">
              <a:buNone/>
              <a:defRPr>
                <a:solidFill>
                  <a:schemeClr val="tx1">
                    <a:tint val="75000"/>
                  </a:schemeClr>
                </a:solidFill>
              </a:defRPr>
            </a:lvl5pPr>
            <a:lvl6pPr marL="2285274" indent="0" algn="ctr">
              <a:buNone/>
              <a:defRPr>
                <a:solidFill>
                  <a:schemeClr val="tx1">
                    <a:tint val="75000"/>
                  </a:schemeClr>
                </a:solidFill>
              </a:defRPr>
            </a:lvl6pPr>
            <a:lvl7pPr marL="2742328" indent="0" algn="ctr">
              <a:buNone/>
              <a:defRPr>
                <a:solidFill>
                  <a:schemeClr val="tx1">
                    <a:tint val="75000"/>
                  </a:schemeClr>
                </a:solidFill>
              </a:defRPr>
            </a:lvl7pPr>
            <a:lvl8pPr marL="3199383" indent="0" algn="ctr">
              <a:buNone/>
              <a:defRPr>
                <a:solidFill>
                  <a:schemeClr val="tx1">
                    <a:tint val="75000"/>
                  </a:schemeClr>
                </a:solidFill>
              </a:defRPr>
            </a:lvl8pPr>
            <a:lvl9pPr marL="3656438" indent="0" algn="ctr">
              <a:buNone/>
              <a:defRPr>
                <a:solidFill>
                  <a:schemeClr val="tx1">
                    <a:tint val="75000"/>
                  </a:schemeClr>
                </a:solidFill>
              </a:defRPr>
            </a:lvl9pPr>
          </a:lstStyle>
          <a:p>
            <a:r>
              <a:rPr lang="en-US"/>
              <a:t>Click to edit Master subtitle style</a:t>
            </a:r>
            <a:endParaRPr lang="en-US" dirty="0"/>
          </a:p>
        </p:txBody>
      </p:sp>
      <p:sp>
        <p:nvSpPr>
          <p:cNvPr id="9" name="Slide Number Placeholder 5">
            <a:extLst>
              <a:ext uri="{FF2B5EF4-FFF2-40B4-BE49-F238E27FC236}">
                <a16:creationId xmlns:a16="http://schemas.microsoft.com/office/drawing/2014/main" id="{EFDC38AF-5109-484C-9376-3398BFB57A2F}"/>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Tree>
    <p:extLst>
      <p:ext uri="{BB962C8B-B14F-4D97-AF65-F5344CB8AC3E}">
        <p14:creationId xmlns:p14="http://schemas.microsoft.com/office/powerpoint/2010/main" val="359998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24860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3903F51-2748-48B0-9018-C173EA698384}"/>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368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Tree>
    <p:extLst>
      <p:ext uri="{BB962C8B-B14F-4D97-AF65-F5344CB8AC3E}">
        <p14:creationId xmlns:p14="http://schemas.microsoft.com/office/powerpoint/2010/main" val="152985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56" indent="0">
              <a:buNone/>
              <a:defRPr sz="1800">
                <a:solidFill>
                  <a:schemeClr val="tx1">
                    <a:tint val="75000"/>
                  </a:schemeClr>
                </a:solidFill>
              </a:defRPr>
            </a:lvl2pPr>
            <a:lvl3pPr marL="914109" indent="0">
              <a:buNone/>
              <a:defRPr sz="1600">
                <a:solidFill>
                  <a:schemeClr val="tx1">
                    <a:tint val="75000"/>
                  </a:schemeClr>
                </a:solidFill>
              </a:defRPr>
            </a:lvl3pPr>
            <a:lvl4pPr marL="1371165" indent="0">
              <a:buNone/>
              <a:defRPr sz="1400">
                <a:solidFill>
                  <a:schemeClr val="tx1">
                    <a:tint val="75000"/>
                  </a:schemeClr>
                </a:solidFill>
              </a:defRPr>
            </a:lvl4pPr>
            <a:lvl5pPr marL="1828218" indent="0">
              <a:buNone/>
              <a:defRPr sz="1400">
                <a:solidFill>
                  <a:schemeClr val="tx1">
                    <a:tint val="75000"/>
                  </a:schemeClr>
                </a:solidFill>
              </a:defRPr>
            </a:lvl5pPr>
            <a:lvl6pPr marL="2285274" indent="0">
              <a:buNone/>
              <a:defRPr sz="1400">
                <a:solidFill>
                  <a:schemeClr val="tx1">
                    <a:tint val="75000"/>
                  </a:schemeClr>
                </a:solidFill>
              </a:defRPr>
            </a:lvl6pPr>
            <a:lvl7pPr marL="2742328" indent="0">
              <a:buNone/>
              <a:defRPr sz="1400">
                <a:solidFill>
                  <a:schemeClr val="tx1">
                    <a:tint val="75000"/>
                  </a:schemeClr>
                </a:solidFill>
              </a:defRPr>
            </a:lvl7pPr>
            <a:lvl8pPr marL="3199383" indent="0">
              <a:buNone/>
              <a:defRPr sz="1400">
                <a:solidFill>
                  <a:schemeClr val="tx1">
                    <a:tint val="75000"/>
                  </a:schemeClr>
                </a:solidFill>
              </a:defRPr>
            </a:lvl8pPr>
            <a:lvl9pPr marL="3656438" indent="0">
              <a:buNone/>
              <a:defRPr sz="14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1879454B-BAED-48CD-8D73-DD6D65B9A49D}"/>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7" name="Title Placeholder 15">
            <a:extLst>
              <a:ext uri="{FF2B5EF4-FFF2-40B4-BE49-F238E27FC236}">
                <a16:creationId xmlns:a16="http://schemas.microsoft.com/office/drawing/2014/main" id="{4A17DBC8-88A3-4E52-A20F-2D18774C7622}"/>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66431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6"/>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457200" y="1600206"/>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3917559-D0BD-41E2-ACDC-4DA5696AF21E}"/>
              </a:ext>
            </a:extLst>
          </p:cNvPr>
          <p:cNvSpPr txBox="1">
            <a:spLocks/>
          </p:cNvSpPr>
          <p:nvPr userDrawn="1"/>
        </p:nvSpPr>
        <p:spPr>
          <a:xfrm>
            <a:off x="8458200" y="6553200"/>
            <a:ext cx="685800" cy="287338"/>
          </a:xfrm>
          <a:prstGeom prst="rect">
            <a:avLst/>
          </a:prstGeom>
        </p:spPr>
        <p:txBody>
          <a:bodyPr vert="horz" lIns="91411" tIns="45706" rIns="91411" bIns="45706" rtlCol="0" anchor="ctr"/>
          <a:lstStyle>
            <a:defPPr>
              <a:defRPr lang="en-US"/>
            </a:defPPr>
            <a:lvl1pPr marL="0" algn="ctr" defTabSz="914400" rtl="0" eaLnBrk="1" fontAlgn="base" latinLnBrk="0" hangingPunct="1">
              <a:spcBef>
                <a:spcPct val="0"/>
              </a:spcBef>
              <a:spcAft>
                <a:spcPct val="0"/>
              </a:spcAft>
              <a:defRPr sz="1200" kern="1200">
                <a:solidFill>
                  <a:prstClr val="black">
                    <a:tint val="75000"/>
                  </a:prst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49C2E20-F250-44B9-B926-B8B94A013B34}" type="slidenum">
              <a:rPr lang="en-US" sz="1200" smtClean="0"/>
              <a:pPr>
                <a:defRPr/>
              </a:pPr>
              <a:t>‹#›</a:t>
            </a:fld>
            <a:endParaRPr lang="en-US" sz="1200" dirty="0"/>
          </a:p>
        </p:txBody>
      </p:sp>
      <p:sp>
        <p:nvSpPr>
          <p:cNvPr id="8" name="Title Placeholder 15">
            <a:extLst>
              <a:ext uri="{FF2B5EF4-FFF2-40B4-BE49-F238E27FC236}">
                <a16:creationId xmlns:a16="http://schemas.microsoft.com/office/drawing/2014/main" id="{6E578095-915B-4D4C-B1A2-FCA723877A78}"/>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19604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BFAC1898-CFDB-4390-95DE-C076E60AF726}"/>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10" name="Title Placeholder 15">
            <a:extLst>
              <a:ext uri="{FF2B5EF4-FFF2-40B4-BE49-F238E27FC236}">
                <a16:creationId xmlns:a16="http://schemas.microsoft.com/office/drawing/2014/main" id="{EF004171-FBC0-4543-B910-9531BB23AC09}"/>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22179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3903F51-2748-48B0-9018-C173EA698384}"/>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827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3617BEF-64B9-4E49-BAF7-D9F9F81CDEC8}"/>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4" name="Title Placeholder 15">
            <a:extLst>
              <a:ext uri="{FF2B5EF4-FFF2-40B4-BE49-F238E27FC236}">
                <a16:creationId xmlns:a16="http://schemas.microsoft.com/office/drawing/2014/main" id="{03873FFF-398F-4497-9667-937C898E1198}"/>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90369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E80F8AA-D340-477A-A266-A2AD05230CE9}"/>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4" name="Title Placeholder 15">
            <a:extLst>
              <a:ext uri="{FF2B5EF4-FFF2-40B4-BE49-F238E27FC236}">
                <a16:creationId xmlns:a16="http://schemas.microsoft.com/office/drawing/2014/main" id="{19D4FDF8-F0AF-48CC-9B40-B293283050BA}"/>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52599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1" y="0"/>
            <a:ext cx="7620000" cy="792162"/>
          </a:xfrm>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731F10C-93AD-4B9D-A591-F642E72C9802}" type="datetime1">
              <a:rPr lang="en-US" smtClean="0"/>
              <a:t>8/10/2022</a:t>
            </a:fld>
            <a:endParaRPr lang="en-US" dirty="0"/>
          </a:p>
        </p:txBody>
      </p:sp>
      <p:sp>
        <p:nvSpPr>
          <p:cNvPr id="4" name="Slide Number Placeholder 4"/>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C368D18A-47D3-417B-8049-0A96DF46771A}" type="slidenum">
              <a:rPr lang="en-US"/>
              <a:pPr>
                <a:defRPr/>
              </a:pPr>
              <a:t>‹#›</a:t>
            </a:fld>
            <a:endParaRPr lang="en-US" dirty="0"/>
          </a:p>
        </p:txBody>
      </p:sp>
    </p:spTree>
    <p:extLst>
      <p:ext uri="{BB962C8B-B14F-4D97-AF65-F5344CB8AC3E}">
        <p14:creationId xmlns:p14="http://schemas.microsoft.com/office/powerpoint/2010/main" val="2270643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3"/>
            <a:ext cx="9144000" cy="882650"/>
          </a:xfrm>
          <a:prstGeom prst="rect">
            <a:avLst/>
          </a:prstGeom>
          <a:solidFill>
            <a:srgbClr val="142C5C"/>
          </a:solidFill>
          <a:ln>
            <a:noFill/>
          </a:ln>
        </p:spPr>
        <p:style>
          <a:lnRef idx="2">
            <a:schemeClr val="accent1">
              <a:shade val="50000"/>
            </a:schemeClr>
          </a:lnRef>
          <a:fillRef idx="1003">
            <a:schemeClr val="dk2"/>
          </a:fillRef>
          <a:effectRef idx="0">
            <a:schemeClr val="accent1"/>
          </a:effectRef>
          <a:fontRef idx="minor">
            <a:schemeClr val="lt1"/>
          </a:fontRef>
        </p:style>
        <p:txBody>
          <a:bodyPr lIns="91411" tIns="45706" rIns="91411" bIns="45706" anchor="ctr"/>
          <a:lstStyle/>
          <a:p>
            <a:pPr algn="ctr">
              <a:defRPr/>
            </a:pPr>
            <a:endParaRPr lang="en-US" sz="1800" dirty="0">
              <a:solidFill>
                <a:prstClr val="white"/>
              </a:solidFill>
            </a:endParaRP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6" descr="best ver2b seal"/>
          <p:cNvPicPr>
            <a:picLocks noChangeAspect="1" noChangeArrowheads="1"/>
          </p:cNvPicPr>
          <p:nvPr/>
        </p:nvPicPr>
        <p:blipFill>
          <a:blip r:embed="rId13" cstate="print">
            <a:clrChange>
              <a:clrFrom>
                <a:srgbClr val="003264"/>
              </a:clrFrom>
              <a:clrTo>
                <a:srgbClr val="003264">
                  <a:alpha val="0"/>
                </a:srgbClr>
              </a:clrTo>
            </a:clrChange>
          </a:blip>
          <a:srcRect/>
          <a:stretch>
            <a:fillRect/>
          </a:stretch>
        </p:blipFill>
        <p:spPr bwMode="auto">
          <a:xfrm>
            <a:off x="31755" y="76204"/>
            <a:ext cx="746125" cy="715963"/>
          </a:xfrm>
          <a:prstGeom prst="rect">
            <a:avLst/>
          </a:prstGeom>
          <a:noFill/>
          <a:ln w="9525">
            <a:noFill/>
            <a:miter lim="800000"/>
            <a:headEnd/>
            <a:tailEnd/>
          </a:ln>
        </p:spPr>
      </p:pic>
      <p:sp>
        <p:nvSpPr>
          <p:cNvPr id="1031" name="Title Placeholder 15"/>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pic>
        <p:nvPicPr>
          <p:cNvPr id="1032" name="Picture 1"/>
          <p:cNvPicPr>
            <a:picLocks noChangeAspect="1" noChangeArrowheads="1"/>
          </p:cNvPicPr>
          <p:nvPr userDrawn="1"/>
        </p:nvPicPr>
        <p:blipFill>
          <a:blip r:embed="rId14" cstate="print"/>
          <a:srcRect/>
          <a:stretch>
            <a:fillRect/>
          </a:stretch>
        </p:blipFill>
        <p:spPr bwMode="auto">
          <a:xfrm>
            <a:off x="6999288" y="3"/>
            <a:ext cx="2144712" cy="882650"/>
          </a:xfrm>
          <a:prstGeom prst="rect">
            <a:avLst/>
          </a:prstGeom>
          <a:noFill/>
          <a:ln w="9525">
            <a:noFill/>
            <a:miter lim="800000"/>
            <a:headEnd/>
            <a:tailEnd/>
          </a:ln>
        </p:spPr>
      </p:pic>
      <p:sp>
        <p:nvSpPr>
          <p:cNvPr id="9" name="Slide Number Placeholder 5">
            <a:extLst>
              <a:ext uri="{FF2B5EF4-FFF2-40B4-BE49-F238E27FC236}">
                <a16:creationId xmlns:a16="http://schemas.microsoft.com/office/drawing/2014/main" id="{D9F68169-D8C9-4F33-8658-95EA08930AF6}"/>
              </a:ext>
            </a:extLst>
          </p:cNvPr>
          <p:cNvSpPr>
            <a:spLocks noGrp="1"/>
          </p:cNvSpPr>
          <p:nvPr>
            <p:ph type="sldNum" sz="quarter" idx="4"/>
          </p:nvPr>
        </p:nvSpPr>
        <p:spPr>
          <a:xfrm>
            <a:off x="8458200" y="6553200"/>
            <a:ext cx="685800" cy="287338"/>
          </a:xfrm>
          <a:prstGeom prst="rect">
            <a:avLst/>
          </a:prstGeom>
        </p:spPr>
        <p:txBody>
          <a:bodyPr/>
          <a:lstStyle>
            <a:lvl1pPr algn="ctr" fontAlgn="base">
              <a:spcBef>
                <a:spcPct val="0"/>
              </a:spcBef>
              <a:spcAft>
                <a:spcPct val="0"/>
              </a:spcAft>
              <a:defRPr sz="1000">
                <a:latin typeface="Arial" charset="0"/>
              </a:defRPr>
            </a:lvl1pPr>
          </a:lstStyle>
          <a:p>
            <a:pPr>
              <a:defRPr/>
            </a:pPr>
            <a:fld id="{949C2E20-F250-44B9-B926-B8B94A013B34}" type="slidenum">
              <a:rPr lang="en-US" smtClean="0"/>
              <a:pPr>
                <a:defRPr/>
              </a:pPr>
              <a:t>‹#›</a:t>
            </a:fld>
            <a:endParaRPr lang="en-US" dirty="0"/>
          </a:p>
        </p:txBody>
      </p:sp>
    </p:spTree>
    <p:extLst>
      <p:ext uri="{BB962C8B-B14F-4D97-AF65-F5344CB8AC3E}">
        <p14:creationId xmlns:p14="http://schemas.microsoft.com/office/powerpoint/2010/main" val="47275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71" r:id="rId7"/>
    <p:sldLayoutId id="2147483672" r:id="rId8"/>
    <p:sldLayoutId id="2147483675" r:id="rId9"/>
    <p:sldLayoutId id="2147483677" r:id="rId10"/>
    <p:sldLayoutId id="2147483679" r:id="rId11"/>
  </p:sldLayoutIdLst>
  <p:hf hdr="0" dt="0"/>
  <p:txStyles>
    <p:titleStyle>
      <a:lvl1pPr algn="l" rtl="0" eaLnBrk="1" fontAlgn="base" hangingPunct="1">
        <a:spcBef>
          <a:spcPct val="0"/>
        </a:spcBef>
        <a:spcAft>
          <a:spcPct val="0"/>
        </a:spcAft>
        <a:defRPr sz="2800" kern="12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Calibri" pitchFamily="34" charset="0"/>
        </a:defRPr>
      </a:lvl2pPr>
      <a:lvl3pPr algn="l" rtl="0" eaLnBrk="1" fontAlgn="base" hangingPunct="1">
        <a:spcBef>
          <a:spcPct val="0"/>
        </a:spcBef>
        <a:spcAft>
          <a:spcPct val="0"/>
        </a:spcAft>
        <a:defRPr sz="2800">
          <a:solidFill>
            <a:schemeClr val="bg1"/>
          </a:solidFill>
          <a:latin typeface="Calibri" pitchFamily="34" charset="0"/>
        </a:defRPr>
      </a:lvl3pPr>
      <a:lvl4pPr algn="l" rtl="0" eaLnBrk="1" fontAlgn="base" hangingPunct="1">
        <a:spcBef>
          <a:spcPct val="0"/>
        </a:spcBef>
        <a:spcAft>
          <a:spcPct val="0"/>
        </a:spcAft>
        <a:defRPr sz="2800">
          <a:solidFill>
            <a:schemeClr val="bg1"/>
          </a:solidFill>
          <a:latin typeface="Calibri" pitchFamily="34" charset="0"/>
        </a:defRPr>
      </a:lvl4pPr>
      <a:lvl5pPr algn="l" rtl="0" eaLnBrk="1" fontAlgn="base" hangingPunct="1">
        <a:spcBef>
          <a:spcPct val="0"/>
        </a:spcBef>
        <a:spcAft>
          <a:spcPct val="0"/>
        </a:spcAft>
        <a:defRPr sz="2800">
          <a:solidFill>
            <a:schemeClr val="bg1"/>
          </a:solidFill>
          <a:latin typeface="Calibri" pitchFamily="34" charset="0"/>
        </a:defRPr>
      </a:lvl5pPr>
      <a:lvl6pPr marL="457056" algn="l" rtl="0" eaLnBrk="1" fontAlgn="base" hangingPunct="1">
        <a:spcBef>
          <a:spcPct val="0"/>
        </a:spcBef>
        <a:spcAft>
          <a:spcPct val="0"/>
        </a:spcAft>
        <a:defRPr sz="2800">
          <a:solidFill>
            <a:schemeClr val="bg1"/>
          </a:solidFill>
          <a:latin typeface="Calibri" pitchFamily="34" charset="0"/>
        </a:defRPr>
      </a:lvl6pPr>
      <a:lvl7pPr marL="914109" algn="l" rtl="0" eaLnBrk="1" fontAlgn="base" hangingPunct="1">
        <a:spcBef>
          <a:spcPct val="0"/>
        </a:spcBef>
        <a:spcAft>
          <a:spcPct val="0"/>
        </a:spcAft>
        <a:defRPr sz="2800">
          <a:solidFill>
            <a:schemeClr val="bg1"/>
          </a:solidFill>
          <a:latin typeface="Calibri" pitchFamily="34" charset="0"/>
        </a:defRPr>
      </a:lvl7pPr>
      <a:lvl8pPr marL="1371165" algn="l" rtl="0" eaLnBrk="1" fontAlgn="base" hangingPunct="1">
        <a:spcBef>
          <a:spcPct val="0"/>
        </a:spcBef>
        <a:spcAft>
          <a:spcPct val="0"/>
        </a:spcAft>
        <a:defRPr sz="2800">
          <a:solidFill>
            <a:schemeClr val="bg1"/>
          </a:solidFill>
          <a:latin typeface="Calibri" pitchFamily="34" charset="0"/>
        </a:defRPr>
      </a:lvl8pPr>
      <a:lvl9pPr marL="1828218" algn="l" rtl="0" eaLnBrk="1" fontAlgn="base" hangingPunct="1">
        <a:spcBef>
          <a:spcPct val="0"/>
        </a:spcBef>
        <a:spcAft>
          <a:spcPct val="0"/>
        </a:spcAft>
        <a:defRPr sz="2800">
          <a:solidFill>
            <a:schemeClr val="bg1"/>
          </a:solidFill>
          <a:latin typeface="Calibri" pitchFamily="34" charset="0"/>
        </a:defRPr>
      </a:lvl9pPr>
    </p:titleStyle>
    <p:bodyStyle>
      <a:lvl1pPr marL="342791" indent="-342791" algn="l" rtl="0" eaLnBrk="1" fontAlgn="base" hangingPunct="1">
        <a:spcBef>
          <a:spcPct val="20000"/>
        </a:spcBef>
        <a:spcAft>
          <a:spcPct val="0"/>
        </a:spcAft>
        <a:buFont typeface="Arial" charset="0"/>
        <a:buChar char="•"/>
        <a:defRPr b="1" kern="1200">
          <a:solidFill>
            <a:schemeClr val="tx1"/>
          </a:solidFill>
          <a:latin typeface="+mn-lt"/>
          <a:ea typeface="+mn-ea"/>
          <a:cs typeface="+mn-cs"/>
        </a:defRPr>
      </a:lvl1pPr>
      <a:lvl2pPr marL="742714" indent="-285660" algn="l" rtl="0" eaLnBrk="1" fontAlgn="base" hangingPunct="1">
        <a:spcBef>
          <a:spcPct val="20000"/>
        </a:spcBef>
        <a:spcAft>
          <a:spcPct val="0"/>
        </a:spcAft>
        <a:buFont typeface="Arial" charset="0"/>
        <a:buChar char="–"/>
        <a:defRPr kern="1200">
          <a:solidFill>
            <a:schemeClr val="tx1"/>
          </a:solidFill>
          <a:latin typeface="+mn-lt"/>
          <a:ea typeface="+mn-ea"/>
          <a:cs typeface="+mn-cs"/>
        </a:defRPr>
      </a:lvl2pPr>
      <a:lvl3pPr marL="1142636"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9691"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4pPr>
      <a:lvl5pPr marL="2056746"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51380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55"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1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64"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9" rtl="0" eaLnBrk="1" latinLnBrk="0" hangingPunct="1">
        <a:defRPr sz="1800" kern="1200">
          <a:solidFill>
            <a:schemeClr val="tx1"/>
          </a:solidFill>
          <a:latin typeface="+mn-lt"/>
          <a:ea typeface="+mn-ea"/>
          <a:cs typeface="+mn-cs"/>
        </a:defRPr>
      </a:lvl1pPr>
      <a:lvl2pPr marL="457056" algn="l" defTabSz="914109" rtl="0" eaLnBrk="1" latinLnBrk="0" hangingPunct="1">
        <a:defRPr sz="1800" kern="1200">
          <a:solidFill>
            <a:schemeClr val="tx1"/>
          </a:solidFill>
          <a:latin typeface="+mn-lt"/>
          <a:ea typeface="+mn-ea"/>
          <a:cs typeface="+mn-cs"/>
        </a:defRPr>
      </a:lvl2pPr>
      <a:lvl3pPr marL="914109" algn="l" defTabSz="914109" rtl="0" eaLnBrk="1" latinLnBrk="0" hangingPunct="1">
        <a:defRPr sz="1800" kern="1200">
          <a:solidFill>
            <a:schemeClr val="tx1"/>
          </a:solidFill>
          <a:latin typeface="+mn-lt"/>
          <a:ea typeface="+mn-ea"/>
          <a:cs typeface="+mn-cs"/>
        </a:defRPr>
      </a:lvl3pPr>
      <a:lvl4pPr marL="1371165" algn="l" defTabSz="914109" rtl="0" eaLnBrk="1" latinLnBrk="0" hangingPunct="1">
        <a:defRPr sz="1800" kern="1200">
          <a:solidFill>
            <a:schemeClr val="tx1"/>
          </a:solidFill>
          <a:latin typeface="+mn-lt"/>
          <a:ea typeface="+mn-ea"/>
          <a:cs typeface="+mn-cs"/>
        </a:defRPr>
      </a:lvl4pPr>
      <a:lvl5pPr marL="1828218" algn="l" defTabSz="914109" rtl="0" eaLnBrk="1" latinLnBrk="0" hangingPunct="1">
        <a:defRPr sz="1800" kern="1200">
          <a:solidFill>
            <a:schemeClr val="tx1"/>
          </a:solidFill>
          <a:latin typeface="+mn-lt"/>
          <a:ea typeface="+mn-ea"/>
          <a:cs typeface="+mn-cs"/>
        </a:defRPr>
      </a:lvl5pPr>
      <a:lvl6pPr marL="2285274" algn="l" defTabSz="914109" rtl="0" eaLnBrk="1" latinLnBrk="0" hangingPunct="1">
        <a:defRPr sz="1800" kern="1200">
          <a:solidFill>
            <a:schemeClr val="tx1"/>
          </a:solidFill>
          <a:latin typeface="+mn-lt"/>
          <a:ea typeface="+mn-ea"/>
          <a:cs typeface="+mn-cs"/>
        </a:defRPr>
      </a:lvl6pPr>
      <a:lvl7pPr marL="2742328" algn="l" defTabSz="914109" rtl="0" eaLnBrk="1" latinLnBrk="0" hangingPunct="1">
        <a:defRPr sz="1800" kern="1200">
          <a:solidFill>
            <a:schemeClr val="tx1"/>
          </a:solidFill>
          <a:latin typeface="+mn-lt"/>
          <a:ea typeface="+mn-ea"/>
          <a:cs typeface="+mn-cs"/>
        </a:defRPr>
      </a:lvl7pPr>
      <a:lvl8pPr marL="3199383" algn="l" defTabSz="914109" rtl="0" eaLnBrk="1" latinLnBrk="0" hangingPunct="1">
        <a:defRPr sz="1800" kern="1200">
          <a:solidFill>
            <a:schemeClr val="tx1"/>
          </a:solidFill>
          <a:latin typeface="+mn-lt"/>
          <a:ea typeface="+mn-ea"/>
          <a:cs typeface="+mn-cs"/>
        </a:defRPr>
      </a:lvl8pPr>
      <a:lvl9pPr marL="3656438" algn="l" defTabSz="9141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app.box.com/s/8goxu2a8x91f0buxi57p3gi9xohidgmi"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directtrust.org/standards/event-notifications-via-direc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6" Type="http://schemas.openxmlformats.org/officeDocument/2006/relationships/tags" Target="../tags/tag27.xml"/><Relationship Id="rId117" Type="http://schemas.openxmlformats.org/officeDocument/2006/relationships/tags" Target="../tags/tag118.xml"/><Relationship Id="rId21" Type="http://schemas.openxmlformats.org/officeDocument/2006/relationships/tags" Target="../tags/tag22.xml"/><Relationship Id="rId42" Type="http://schemas.openxmlformats.org/officeDocument/2006/relationships/tags" Target="../tags/tag43.xml"/><Relationship Id="rId47" Type="http://schemas.openxmlformats.org/officeDocument/2006/relationships/tags" Target="../tags/tag48.xml"/><Relationship Id="rId63" Type="http://schemas.openxmlformats.org/officeDocument/2006/relationships/tags" Target="../tags/tag64.xml"/><Relationship Id="rId68" Type="http://schemas.openxmlformats.org/officeDocument/2006/relationships/tags" Target="../tags/tag69.xml"/><Relationship Id="rId84" Type="http://schemas.openxmlformats.org/officeDocument/2006/relationships/tags" Target="../tags/tag85.xml"/><Relationship Id="rId89" Type="http://schemas.openxmlformats.org/officeDocument/2006/relationships/tags" Target="../tags/tag90.xml"/><Relationship Id="rId112" Type="http://schemas.openxmlformats.org/officeDocument/2006/relationships/tags" Target="../tags/tag113.xml"/><Relationship Id="rId133" Type="http://schemas.openxmlformats.org/officeDocument/2006/relationships/slideLayout" Target="../slideLayouts/slideLayout10.xml"/><Relationship Id="rId16" Type="http://schemas.openxmlformats.org/officeDocument/2006/relationships/tags" Target="../tags/tag17.xml"/><Relationship Id="rId107" Type="http://schemas.openxmlformats.org/officeDocument/2006/relationships/tags" Target="../tags/tag108.xml"/><Relationship Id="rId11" Type="http://schemas.openxmlformats.org/officeDocument/2006/relationships/tags" Target="../tags/tag12.xml"/><Relationship Id="rId32" Type="http://schemas.openxmlformats.org/officeDocument/2006/relationships/tags" Target="../tags/tag33.xml"/><Relationship Id="rId37" Type="http://schemas.openxmlformats.org/officeDocument/2006/relationships/tags" Target="../tags/tag38.xml"/><Relationship Id="rId53" Type="http://schemas.openxmlformats.org/officeDocument/2006/relationships/tags" Target="../tags/tag54.xml"/><Relationship Id="rId58" Type="http://schemas.openxmlformats.org/officeDocument/2006/relationships/tags" Target="../tags/tag59.xml"/><Relationship Id="rId74" Type="http://schemas.openxmlformats.org/officeDocument/2006/relationships/tags" Target="../tags/tag75.xml"/><Relationship Id="rId79" Type="http://schemas.openxmlformats.org/officeDocument/2006/relationships/tags" Target="../tags/tag80.xml"/><Relationship Id="rId102" Type="http://schemas.openxmlformats.org/officeDocument/2006/relationships/tags" Target="../tags/tag103.xml"/><Relationship Id="rId123" Type="http://schemas.openxmlformats.org/officeDocument/2006/relationships/tags" Target="../tags/tag124.xml"/><Relationship Id="rId128" Type="http://schemas.openxmlformats.org/officeDocument/2006/relationships/tags" Target="../tags/tag129.xml"/><Relationship Id="rId5" Type="http://schemas.openxmlformats.org/officeDocument/2006/relationships/tags" Target="../tags/tag6.xml"/><Relationship Id="rId90" Type="http://schemas.openxmlformats.org/officeDocument/2006/relationships/tags" Target="../tags/tag91.xml"/><Relationship Id="rId95" Type="http://schemas.openxmlformats.org/officeDocument/2006/relationships/tags" Target="../tags/tag96.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56" Type="http://schemas.openxmlformats.org/officeDocument/2006/relationships/tags" Target="../tags/tag57.xml"/><Relationship Id="rId64" Type="http://schemas.openxmlformats.org/officeDocument/2006/relationships/tags" Target="../tags/tag65.xml"/><Relationship Id="rId69" Type="http://schemas.openxmlformats.org/officeDocument/2006/relationships/tags" Target="../tags/tag70.xml"/><Relationship Id="rId77" Type="http://schemas.openxmlformats.org/officeDocument/2006/relationships/tags" Target="../tags/tag78.xml"/><Relationship Id="rId100" Type="http://schemas.openxmlformats.org/officeDocument/2006/relationships/tags" Target="../tags/tag101.xml"/><Relationship Id="rId105" Type="http://schemas.openxmlformats.org/officeDocument/2006/relationships/tags" Target="../tags/tag106.xml"/><Relationship Id="rId113" Type="http://schemas.openxmlformats.org/officeDocument/2006/relationships/tags" Target="../tags/tag114.xml"/><Relationship Id="rId118" Type="http://schemas.openxmlformats.org/officeDocument/2006/relationships/tags" Target="../tags/tag119.xml"/><Relationship Id="rId126" Type="http://schemas.openxmlformats.org/officeDocument/2006/relationships/tags" Target="../tags/tag127.xml"/><Relationship Id="rId134" Type="http://schemas.openxmlformats.org/officeDocument/2006/relationships/notesSlide" Target="../notesSlides/notesSlide28.xml"/><Relationship Id="rId8" Type="http://schemas.openxmlformats.org/officeDocument/2006/relationships/tags" Target="../tags/tag9.xml"/><Relationship Id="rId51" Type="http://schemas.openxmlformats.org/officeDocument/2006/relationships/tags" Target="../tags/tag52.xml"/><Relationship Id="rId72" Type="http://schemas.openxmlformats.org/officeDocument/2006/relationships/tags" Target="../tags/tag73.xml"/><Relationship Id="rId80" Type="http://schemas.openxmlformats.org/officeDocument/2006/relationships/tags" Target="../tags/tag81.xml"/><Relationship Id="rId85" Type="http://schemas.openxmlformats.org/officeDocument/2006/relationships/tags" Target="../tags/tag86.xml"/><Relationship Id="rId93" Type="http://schemas.openxmlformats.org/officeDocument/2006/relationships/tags" Target="../tags/tag94.xml"/><Relationship Id="rId98" Type="http://schemas.openxmlformats.org/officeDocument/2006/relationships/tags" Target="../tags/tag99.xml"/><Relationship Id="rId121" Type="http://schemas.openxmlformats.org/officeDocument/2006/relationships/tags" Target="../tags/tag122.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59" Type="http://schemas.openxmlformats.org/officeDocument/2006/relationships/tags" Target="../tags/tag60.xml"/><Relationship Id="rId67" Type="http://schemas.openxmlformats.org/officeDocument/2006/relationships/tags" Target="../tags/tag68.xml"/><Relationship Id="rId103" Type="http://schemas.openxmlformats.org/officeDocument/2006/relationships/tags" Target="../tags/tag104.xml"/><Relationship Id="rId108" Type="http://schemas.openxmlformats.org/officeDocument/2006/relationships/tags" Target="../tags/tag109.xml"/><Relationship Id="rId116" Type="http://schemas.openxmlformats.org/officeDocument/2006/relationships/tags" Target="../tags/tag117.xml"/><Relationship Id="rId124" Type="http://schemas.openxmlformats.org/officeDocument/2006/relationships/tags" Target="../tags/tag125.xml"/><Relationship Id="rId129" Type="http://schemas.openxmlformats.org/officeDocument/2006/relationships/tags" Target="../tags/tag130.xml"/><Relationship Id="rId20" Type="http://schemas.openxmlformats.org/officeDocument/2006/relationships/tags" Target="../tags/tag21.xml"/><Relationship Id="rId41" Type="http://schemas.openxmlformats.org/officeDocument/2006/relationships/tags" Target="../tags/tag42.xml"/><Relationship Id="rId54" Type="http://schemas.openxmlformats.org/officeDocument/2006/relationships/tags" Target="../tags/tag55.xml"/><Relationship Id="rId62" Type="http://schemas.openxmlformats.org/officeDocument/2006/relationships/tags" Target="../tags/tag63.xml"/><Relationship Id="rId70" Type="http://schemas.openxmlformats.org/officeDocument/2006/relationships/tags" Target="../tags/tag71.xml"/><Relationship Id="rId75" Type="http://schemas.openxmlformats.org/officeDocument/2006/relationships/tags" Target="../tags/tag76.xml"/><Relationship Id="rId83" Type="http://schemas.openxmlformats.org/officeDocument/2006/relationships/tags" Target="../tags/tag84.xml"/><Relationship Id="rId88" Type="http://schemas.openxmlformats.org/officeDocument/2006/relationships/tags" Target="../tags/tag89.xml"/><Relationship Id="rId91" Type="http://schemas.openxmlformats.org/officeDocument/2006/relationships/tags" Target="../tags/tag92.xml"/><Relationship Id="rId96" Type="http://schemas.openxmlformats.org/officeDocument/2006/relationships/tags" Target="../tags/tag97.xml"/><Relationship Id="rId111" Type="http://schemas.openxmlformats.org/officeDocument/2006/relationships/tags" Target="../tags/tag112.xml"/><Relationship Id="rId132" Type="http://schemas.openxmlformats.org/officeDocument/2006/relationships/tags" Target="../tags/tag133.xml"/><Relationship Id="rId1" Type="http://schemas.openxmlformats.org/officeDocument/2006/relationships/tags" Target="../tags/tag2.xml"/><Relationship Id="rId6" Type="http://schemas.openxmlformats.org/officeDocument/2006/relationships/tags" Target="../tags/tag7.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57" Type="http://schemas.openxmlformats.org/officeDocument/2006/relationships/tags" Target="../tags/tag58.xml"/><Relationship Id="rId106" Type="http://schemas.openxmlformats.org/officeDocument/2006/relationships/tags" Target="../tags/tag107.xml"/><Relationship Id="rId114" Type="http://schemas.openxmlformats.org/officeDocument/2006/relationships/tags" Target="../tags/tag115.xml"/><Relationship Id="rId119" Type="http://schemas.openxmlformats.org/officeDocument/2006/relationships/tags" Target="../tags/tag120.xml"/><Relationship Id="rId127" Type="http://schemas.openxmlformats.org/officeDocument/2006/relationships/tags" Target="../tags/tag128.xml"/><Relationship Id="rId10" Type="http://schemas.openxmlformats.org/officeDocument/2006/relationships/tags" Target="../tags/tag11.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tags" Target="../tags/tag53.xml"/><Relationship Id="rId60" Type="http://schemas.openxmlformats.org/officeDocument/2006/relationships/tags" Target="../tags/tag61.xml"/><Relationship Id="rId65" Type="http://schemas.openxmlformats.org/officeDocument/2006/relationships/tags" Target="../tags/tag66.xml"/><Relationship Id="rId73" Type="http://schemas.openxmlformats.org/officeDocument/2006/relationships/tags" Target="../tags/tag74.xml"/><Relationship Id="rId78" Type="http://schemas.openxmlformats.org/officeDocument/2006/relationships/tags" Target="../tags/tag79.xml"/><Relationship Id="rId81" Type="http://schemas.openxmlformats.org/officeDocument/2006/relationships/tags" Target="../tags/tag82.xml"/><Relationship Id="rId86" Type="http://schemas.openxmlformats.org/officeDocument/2006/relationships/tags" Target="../tags/tag87.xml"/><Relationship Id="rId94" Type="http://schemas.openxmlformats.org/officeDocument/2006/relationships/tags" Target="../tags/tag95.xml"/><Relationship Id="rId99" Type="http://schemas.openxmlformats.org/officeDocument/2006/relationships/tags" Target="../tags/tag100.xml"/><Relationship Id="rId101" Type="http://schemas.openxmlformats.org/officeDocument/2006/relationships/tags" Target="../tags/tag102.xml"/><Relationship Id="rId122" Type="http://schemas.openxmlformats.org/officeDocument/2006/relationships/tags" Target="../tags/tag123.xml"/><Relationship Id="rId130" Type="http://schemas.openxmlformats.org/officeDocument/2006/relationships/tags" Target="../tags/tag131.xml"/><Relationship Id="rId4" Type="http://schemas.openxmlformats.org/officeDocument/2006/relationships/tags" Target="../tags/tag5.xml"/><Relationship Id="rId9" Type="http://schemas.openxmlformats.org/officeDocument/2006/relationships/tags" Target="../tags/tag10.xml"/><Relationship Id="rId13" Type="http://schemas.openxmlformats.org/officeDocument/2006/relationships/tags" Target="../tags/tag14.xml"/><Relationship Id="rId18" Type="http://schemas.openxmlformats.org/officeDocument/2006/relationships/tags" Target="../tags/tag19.xml"/><Relationship Id="rId39" Type="http://schemas.openxmlformats.org/officeDocument/2006/relationships/tags" Target="../tags/tag40.xml"/><Relationship Id="rId109" Type="http://schemas.openxmlformats.org/officeDocument/2006/relationships/tags" Target="../tags/tag110.xml"/><Relationship Id="rId34" Type="http://schemas.openxmlformats.org/officeDocument/2006/relationships/tags" Target="../tags/tag35.xml"/><Relationship Id="rId50" Type="http://schemas.openxmlformats.org/officeDocument/2006/relationships/tags" Target="../tags/tag51.xml"/><Relationship Id="rId55" Type="http://schemas.openxmlformats.org/officeDocument/2006/relationships/tags" Target="../tags/tag56.xml"/><Relationship Id="rId76" Type="http://schemas.openxmlformats.org/officeDocument/2006/relationships/tags" Target="../tags/tag77.xml"/><Relationship Id="rId97" Type="http://schemas.openxmlformats.org/officeDocument/2006/relationships/tags" Target="../tags/tag98.xml"/><Relationship Id="rId104" Type="http://schemas.openxmlformats.org/officeDocument/2006/relationships/tags" Target="../tags/tag105.xml"/><Relationship Id="rId120" Type="http://schemas.openxmlformats.org/officeDocument/2006/relationships/tags" Target="../tags/tag121.xml"/><Relationship Id="rId125" Type="http://schemas.openxmlformats.org/officeDocument/2006/relationships/tags" Target="../tags/tag126.xml"/><Relationship Id="rId7" Type="http://schemas.openxmlformats.org/officeDocument/2006/relationships/tags" Target="../tags/tag8.xml"/><Relationship Id="rId71" Type="http://schemas.openxmlformats.org/officeDocument/2006/relationships/tags" Target="../tags/tag72.xml"/><Relationship Id="rId92" Type="http://schemas.openxmlformats.org/officeDocument/2006/relationships/tags" Target="../tags/tag93.xml"/><Relationship Id="rId2" Type="http://schemas.openxmlformats.org/officeDocument/2006/relationships/tags" Target="../tags/tag3.xml"/><Relationship Id="rId29" Type="http://schemas.openxmlformats.org/officeDocument/2006/relationships/tags" Target="../tags/tag30.xml"/><Relationship Id="rId24" Type="http://schemas.openxmlformats.org/officeDocument/2006/relationships/tags" Target="../tags/tag25.xml"/><Relationship Id="rId40" Type="http://schemas.openxmlformats.org/officeDocument/2006/relationships/tags" Target="../tags/tag41.xml"/><Relationship Id="rId45" Type="http://schemas.openxmlformats.org/officeDocument/2006/relationships/tags" Target="../tags/tag46.xml"/><Relationship Id="rId66" Type="http://schemas.openxmlformats.org/officeDocument/2006/relationships/tags" Target="../tags/tag67.xml"/><Relationship Id="rId87" Type="http://schemas.openxmlformats.org/officeDocument/2006/relationships/tags" Target="../tags/tag88.xml"/><Relationship Id="rId110" Type="http://schemas.openxmlformats.org/officeDocument/2006/relationships/tags" Target="../tags/tag111.xml"/><Relationship Id="rId115" Type="http://schemas.openxmlformats.org/officeDocument/2006/relationships/tags" Target="../tags/tag116.xml"/><Relationship Id="rId131" Type="http://schemas.openxmlformats.org/officeDocument/2006/relationships/tags" Target="../tags/tag132.xml"/><Relationship Id="rId61" Type="http://schemas.openxmlformats.org/officeDocument/2006/relationships/tags" Target="../tags/tag62.xml"/><Relationship Id="rId82" Type="http://schemas.openxmlformats.org/officeDocument/2006/relationships/tags" Target="../tags/tag83.xml"/><Relationship Id="rId19" Type="http://schemas.openxmlformats.org/officeDocument/2006/relationships/tags" Target="../tags/tag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www.cms.gov/about-cms/health-informatics-and-interoperability-group/faqs/faqs#bookmark"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t>
            </a:r>
          </a:p>
        </p:txBody>
      </p:sp>
      <p:sp>
        <p:nvSpPr>
          <p:cNvPr id="3" name="Subtitle 2"/>
          <p:cNvSpPr>
            <a:spLocks noGrp="1"/>
          </p:cNvSpPr>
          <p:nvPr>
            <p:ph type="subTitle" idx="1"/>
          </p:nvPr>
        </p:nvSpPr>
        <p:spPr/>
        <p:txBody>
          <a:bodyPr>
            <a:noAutofit/>
          </a:bodyPr>
          <a:lstStyle/>
          <a:p>
            <a:r>
              <a:rPr lang="en-US" sz="2800" dirty="0">
                <a:solidFill>
                  <a:schemeClr val="tx1"/>
                </a:solidFill>
              </a:rPr>
              <a:t>Health Information Technology Council Meeting</a:t>
            </a:r>
          </a:p>
          <a:p>
            <a:endParaRPr lang="en-US" sz="2400" dirty="0">
              <a:solidFill>
                <a:schemeClr val="tx1"/>
              </a:solidFill>
            </a:endParaRPr>
          </a:p>
          <a:p>
            <a:r>
              <a:rPr lang="en-US" sz="2400" dirty="0">
                <a:solidFill>
                  <a:schemeClr val="tx1"/>
                </a:solidFill>
              </a:rPr>
              <a:t>February 7, 2022</a:t>
            </a:r>
          </a:p>
        </p:txBody>
      </p:sp>
      <p:sp>
        <p:nvSpPr>
          <p:cNvPr id="6" name="Slide Number Placeholder 5"/>
          <p:cNvSpPr>
            <a:spLocks noGrp="1"/>
          </p:cNvSpPr>
          <p:nvPr>
            <p:ph type="sldNum" sz="quarter" idx="11"/>
          </p:nvPr>
        </p:nvSpPr>
        <p:spPr/>
        <p:txBody>
          <a:bodyPr/>
          <a:lstStyle/>
          <a:p>
            <a:pPr>
              <a:defRPr/>
            </a:pPr>
            <a:fld id="{48D10188-EC4D-40C7-880F-CA7F1DBEE75A}" type="slidenum">
              <a:rPr lang="en-US" smtClean="0"/>
              <a:pPr>
                <a:defRPr/>
              </a:pPr>
              <a:t>1</a:t>
            </a:fld>
            <a:endParaRPr lang="en-US" dirty="0"/>
          </a:p>
        </p:txBody>
      </p:sp>
      <p:sp>
        <p:nvSpPr>
          <p:cNvPr id="4" name="TextBox 3">
            <a:extLst>
              <a:ext uri="{FF2B5EF4-FFF2-40B4-BE49-F238E27FC236}">
                <a16:creationId xmlns:a16="http://schemas.microsoft.com/office/drawing/2014/main" id="{521A8DF7-9F0E-48EE-801E-D5E06DA77DD7}"/>
              </a:ext>
            </a:extLst>
          </p:cNvPr>
          <p:cNvSpPr txBox="1"/>
          <p:nvPr/>
        </p:nvSpPr>
        <p:spPr>
          <a:xfrm>
            <a:off x="1219200" y="6368534"/>
            <a:ext cx="6069676" cy="369332"/>
          </a:xfrm>
          <a:prstGeom prst="rect">
            <a:avLst/>
          </a:prstGeom>
          <a:noFill/>
        </p:spPr>
        <p:txBody>
          <a:bodyPr wrap="square" rtlCol="0">
            <a:spAutoFit/>
          </a:bodyPr>
          <a:lstStyle/>
          <a:p>
            <a:r>
              <a:rPr lang="en-US" dirty="0"/>
              <a:t>Draft</a:t>
            </a:r>
          </a:p>
        </p:txBody>
      </p:sp>
    </p:spTree>
    <p:extLst>
      <p:ext uri="{BB962C8B-B14F-4D97-AF65-F5344CB8AC3E}">
        <p14:creationId xmlns:p14="http://schemas.microsoft.com/office/powerpoint/2010/main" val="1508455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1236" y="120650"/>
            <a:ext cx="5920563" cy="565150"/>
          </a:xfrm>
        </p:spPr>
        <p:txBody>
          <a:bodyPr/>
          <a:lstStyle/>
          <a:p>
            <a:r>
              <a:rPr lang="en-US" dirty="0"/>
              <a:t>HIway attestation: 2021 statistics</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10</a:t>
            </a:fld>
            <a:endParaRPr lang="en-US" dirty="0"/>
          </a:p>
        </p:txBody>
      </p:sp>
      <p:sp>
        <p:nvSpPr>
          <p:cNvPr id="7" name="Rectangle 6"/>
          <p:cNvSpPr/>
          <p:nvPr/>
        </p:nvSpPr>
        <p:spPr>
          <a:xfrm>
            <a:off x="317089" y="990600"/>
            <a:ext cx="8445911" cy="1084171"/>
          </a:xfrm>
          <a:prstGeom prst="rect">
            <a:avLst/>
          </a:prstGeom>
          <a:solidFill>
            <a:schemeClr val="accent1">
              <a:lumMod val="50000"/>
            </a:schemeClr>
          </a:solidFill>
          <a:ln w="3175" cap="flat" cmpd="sng" algn="ctr">
            <a:solidFill>
              <a:schemeClr val="accent1">
                <a:lumMod val="50000"/>
              </a:schemeClr>
            </a:solidFill>
            <a:prstDash val="solid"/>
          </a:ln>
          <a:effectLst/>
        </p:spPr>
        <p:txBody>
          <a:bodyPr lIns="92866" tIns="46437" rIns="92866" bIns="46437"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i="0" u="none" strike="noStrike" kern="0" cap="none" spc="0" normalizeH="0" baseline="0" noProof="0" dirty="0">
                <a:ln>
                  <a:noFill/>
                </a:ln>
                <a:solidFill>
                  <a:schemeClr val="bg1"/>
                </a:solidFill>
                <a:effectLst/>
                <a:uLnTx/>
                <a:uFillTx/>
                <a:latin typeface="+mn-lt"/>
              </a:rPr>
              <a:t>Due to the 2021</a:t>
            </a:r>
            <a:r>
              <a:rPr kumimoji="0" lang="en-US" i="0" u="none" strike="noStrike" kern="0" cap="none" spc="0" normalizeH="0" noProof="0" dirty="0">
                <a:ln>
                  <a:noFill/>
                </a:ln>
                <a:solidFill>
                  <a:schemeClr val="bg1"/>
                </a:solidFill>
                <a:effectLst/>
                <a:uLnTx/>
                <a:uFillTx/>
                <a:latin typeface="+mn-lt"/>
              </a:rPr>
              <a:t> sub-regulatory guidance to count sending and receiving submissions via  </a:t>
            </a:r>
            <a:r>
              <a:rPr lang="en-US" kern="0" dirty="0" err="1">
                <a:solidFill>
                  <a:schemeClr val="bg1"/>
                </a:solidFill>
              </a:rPr>
              <a:t>DirectTrust</a:t>
            </a:r>
            <a:r>
              <a:rPr lang="en-US" kern="0" dirty="0">
                <a:solidFill>
                  <a:schemeClr val="bg1"/>
                </a:solidFill>
              </a:rPr>
              <a:t> accredited HISPs, early in the attestation cycle </a:t>
            </a:r>
            <a:r>
              <a:rPr kumimoji="0" lang="en-US" i="0" u="none" strike="noStrike" kern="0" cap="none" spc="0" normalizeH="0" noProof="0" dirty="0">
                <a:ln>
                  <a:noFill/>
                </a:ln>
                <a:solidFill>
                  <a:schemeClr val="bg1"/>
                </a:solidFill>
                <a:effectLst/>
                <a:uLnTx/>
                <a:uFillTx/>
                <a:latin typeface="+mn-lt"/>
              </a:rPr>
              <a:t>more provider organizations submitted attestation forms vs exception forms. This trend has continued. </a:t>
            </a:r>
            <a:endParaRPr kumimoji="0" lang="en-US" i="0" u="none" strike="noStrike" kern="0" cap="none" spc="0" normalizeH="0" baseline="0" noProof="0" dirty="0">
              <a:ln>
                <a:noFill/>
              </a:ln>
              <a:solidFill>
                <a:schemeClr val="bg1"/>
              </a:solidFill>
              <a:effectLst/>
              <a:uLnTx/>
              <a:uFillTx/>
              <a:latin typeface="+mn-lt"/>
            </a:endParaRPr>
          </a:p>
        </p:txBody>
      </p:sp>
      <p:pic>
        <p:nvPicPr>
          <p:cNvPr id="10" name="Content Placeholder 9"/>
          <p:cNvPicPr>
            <a:picLocks noGrp="1" noChangeAspect="1"/>
          </p:cNvPicPr>
          <p:nvPr>
            <p:ph idx="1"/>
          </p:nvPr>
        </p:nvPicPr>
        <p:blipFill>
          <a:blip r:embed="rId3"/>
          <a:stretch>
            <a:fillRect/>
          </a:stretch>
        </p:blipFill>
        <p:spPr>
          <a:xfrm>
            <a:off x="825941" y="2074771"/>
            <a:ext cx="7428205" cy="2615646"/>
          </a:xfrm>
          <a:prstGeom prst="rect">
            <a:avLst/>
          </a:prstGeom>
        </p:spPr>
      </p:pic>
      <p:pic>
        <p:nvPicPr>
          <p:cNvPr id="9" name="Picture 8"/>
          <p:cNvPicPr>
            <a:picLocks noChangeAspect="1"/>
          </p:cNvPicPr>
          <p:nvPr/>
        </p:nvPicPr>
        <p:blipFill>
          <a:blip r:embed="rId4"/>
          <a:stretch>
            <a:fillRect/>
          </a:stretch>
        </p:blipFill>
        <p:spPr>
          <a:xfrm>
            <a:off x="304018" y="4690417"/>
            <a:ext cx="8452055" cy="1638423"/>
          </a:xfrm>
          <a:prstGeom prst="rect">
            <a:avLst/>
          </a:prstGeom>
        </p:spPr>
      </p:pic>
    </p:spTree>
    <p:extLst>
      <p:ext uri="{BB962C8B-B14F-4D97-AF65-F5344CB8AC3E}">
        <p14:creationId xmlns:p14="http://schemas.microsoft.com/office/powerpoint/2010/main" val="323837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16F4F6-1401-46E2-A295-F9B332D852E0}"/>
              </a:ext>
            </a:extLst>
          </p:cNvPr>
          <p:cNvSpPr>
            <a:spLocks noGrp="1"/>
          </p:cNvSpPr>
          <p:nvPr>
            <p:ph type="sldNum" sz="quarter" idx="11"/>
          </p:nvPr>
        </p:nvSpPr>
        <p:spPr/>
        <p:txBody>
          <a:bodyPr/>
          <a:lstStyle/>
          <a:p>
            <a:pPr>
              <a:defRPr/>
            </a:pPr>
            <a:fld id="{949C2E20-F250-44B9-B926-B8B94A013B34}" type="slidenum">
              <a:rPr lang="en-US" smtClean="0"/>
              <a:pPr>
                <a:defRPr/>
              </a:pPr>
              <a:t>11</a:t>
            </a:fld>
            <a:endParaRPr lang="en-US" dirty="0"/>
          </a:p>
        </p:txBody>
      </p:sp>
      <p:sp>
        <p:nvSpPr>
          <p:cNvPr id="3" name="Title 2">
            <a:extLst>
              <a:ext uri="{FF2B5EF4-FFF2-40B4-BE49-F238E27FC236}">
                <a16:creationId xmlns:a16="http://schemas.microsoft.com/office/drawing/2014/main" id="{175A9B83-49D0-4C28-B509-036769854D12}"/>
              </a:ext>
            </a:extLst>
          </p:cNvPr>
          <p:cNvSpPr>
            <a:spLocks noGrp="1"/>
          </p:cNvSpPr>
          <p:nvPr>
            <p:ph type="title"/>
          </p:nvPr>
        </p:nvSpPr>
        <p:spPr/>
        <p:txBody>
          <a:bodyPr/>
          <a:lstStyle/>
          <a:p>
            <a:r>
              <a:rPr lang="en-US" dirty="0"/>
              <a:t>Attestation update: </a:t>
            </a:r>
            <a:br>
              <a:rPr lang="en-US" dirty="0"/>
            </a:br>
            <a:r>
              <a:rPr lang="en-US" dirty="0"/>
              <a:t>post-deadline outreach</a:t>
            </a:r>
          </a:p>
        </p:txBody>
      </p:sp>
      <p:sp>
        <p:nvSpPr>
          <p:cNvPr id="6" name="Rectangle 5">
            <a:extLst>
              <a:ext uri="{FF2B5EF4-FFF2-40B4-BE49-F238E27FC236}">
                <a16:creationId xmlns:a16="http://schemas.microsoft.com/office/drawing/2014/main" id="{95A02D4A-F3A9-4E1F-9187-9206D8336882}"/>
              </a:ext>
            </a:extLst>
          </p:cNvPr>
          <p:cNvSpPr/>
          <p:nvPr/>
        </p:nvSpPr>
        <p:spPr>
          <a:xfrm>
            <a:off x="353960" y="1167008"/>
            <a:ext cx="8445911" cy="1066801"/>
          </a:xfrm>
          <a:prstGeom prst="rect">
            <a:avLst/>
          </a:prstGeom>
          <a:solidFill>
            <a:schemeClr val="accent1">
              <a:lumMod val="50000"/>
            </a:schemeClr>
          </a:solidFill>
          <a:ln w="3175" cap="flat" cmpd="sng" algn="ctr">
            <a:solidFill>
              <a:schemeClr val="accent1">
                <a:lumMod val="50000"/>
              </a:schemeClr>
            </a:solidFill>
            <a:prstDash val="solid"/>
          </a:ln>
          <a:effectLst/>
        </p:spPr>
        <p:txBody>
          <a:bodyPr lIns="92866" tIns="46437" rIns="92866" bIns="46437" rtlCol="0" anchor="ctr"/>
          <a:lstStyle/>
          <a:p>
            <a:pPr>
              <a:spcAft>
                <a:spcPts val="600"/>
              </a:spcAft>
              <a:defRPr/>
            </a:pPr>
            <a:r>
              <a:rPr lang="en-US" dirty="0">
                <a:solidFill>
                  <a:schemeClr val="bg1"/>
                </a:solidFill>
                <a:cs typeface="Arial" charset="0"/>
              </a:rPr>
              <a:t>The HIway continues to remind organizations about their requirement even after the October 31, 2021 deadline and is executing an outreach plan for organizations that have not submitted. </a:t>
            </a:r>
            <a:endParaRPr kumimoji="0" lang="en-US" i="0" u="none" strike="noStrike" kern="0" cap="none" spc="0" normalizeH="0" baseline="0" noProof="0" dirty="0">
              <a:ln>
                <a:noFill/>
              </a:ln>
              <a:solidFill>
                <a:schemeClr val="bg1"/>
              </a:solidFill>
              <a:effectLst/>
              <a:uLnTx/>
              <a:uFillTx/>
              <a:latin typeface="+mn-lt"/>
            </a:endParaRPr>
          </a:p>
        </p:txBody>
      </p:sp>
      <p:sp>
        <p:nvSpPr>
          <p:cNvPr id="7" name="TextBox 6">
            <a:extLst>
              <a:ext uri="{FF2B5EF4-FFF2-40B4-BE49-F238E27FC236}">
                <a16:creationId xmlns:a16="http://schemas.microsoft.com/office/drawing/2014/main" id="{48943A8F-7632-431B-B2E6-1F2C00F4E8CA}"/>
              </a:ext>
            </a:extLst>
          </p:cNvPr>
          <p:cNvSpPr txBox="1"/>
          <p:nvPr/>
        </p:nvSpPr>
        <p:spPr>
          <a:xfrm>
            <a:off x="353960" y="2362200"/>
            <a:ext cx="8445911" cy="2539157"/>
          </a:xfrm>
          <a:prstGeom prst="rect">
            <a:avLst/>
          </a:prstGeom>
          <a:noFill/>
        </p:spPr>
        <p:txBody>
          <a:bodyPr wrap="square" rtlCol="0">
            <a:spAutoFit/>
          </a:bodyPr>
          <a:lstStyle/>
          <a:p>
            <a:endParaRPr lang="en-US" sz="2000" dirty="0"/>
          </a:p>
          <a:p>
            <a:r>
              <a:rPr lang="en-US" sz="2400" b="1" dirty="0"/>
              <a:t>Outreach schedule:</a:t>
            </a:r>
            <a:endParaRPr lang="en-US" sz="2000" b="1" dirty="0"/>
          </a:p>
          <a:p>
            <a:r>
              <a:rPr lang="en-US" sz="700" b="1" dirty="0"/>
              <a:t> </a:t>
            </a:r>
            <a:br>
              <a:rPr lang="en-US" sz="2000" b="1" dirty="0"/>
            </a:br>
            <a:r>
              <a:rPr lang="en-US" b="1" dirty="0"/>
              <a:t>Late November 2021: </a:t>
            </a:r>
            <a:r>
              <a:rPr lang="en-US" dirty="0"/>
              <a:t>Bulk blast email reminder was sent to POs that had not submitted </a:t>
            </a:r>
          </a:p>
          <a:p>
            <a:endParaRPr lang="en-US" dirty="0"/>
          </a:p>
          <a:p>
            <a:r>
              <a:rPr lang="en-US" b="1" dirty="0"/>
              <a:t>Mid December 2021: </a:t>
            </a:r>
            <a:r>
              <a:rPr lang="en-US" dirty="0"/>
              <a:t>Personal email reminders were sent to POs that had not submitted </a:t>
            </a:r>
          </a:p>
          <a:p>
            <a:endParaRPr lang="en-US" b="1" dirty="0"/>
          </a:p>
          <a:p>
            <a:r>
              <a:rPr lang="en-US" b="1" dirty="0"/>
              <a:t>Mid February 2022:</a:t>
            </a:r>
            <a:r>
              <a:rPr lang="en-US" dirty="0"/>
              <a:t> Personal reminder letters will be sent via US Post to large practices, and community health centers that still have not submitted. </a:t>
            </a:r>
          </a:p>
        </p:txBody>
      </p:sp>
    </p:spTree>
    <p:extLst>
      <p:ext uri="{BB962C8B-B14F-4D97-AF65-F5344CB8AC3E}">
        <p14:creationId xmlns:p14="http://schemas.microsoft.com/office/powerpoint/2010/main" val="743784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5B214E-7303-4E9D-A8D5-58638B52638C}"/>
              </a:ext>
            </a:extLst>
          </p:cNvPr>
          <p:cNvSpPr>
            <a:spLocks noGrp="1"/>
          </p:cNvSpPr>
          <p:nvPr>
            <p:ph type="sldNum" sz="quarter" idx="11"/>
          </p:nvPr>
        </p:nvSpPr>
        <p:spPr/>
        <p:txBody>
          <a:bodyPr/>
          <a:lstStyle/>
          <a:p>
            <a:pPr>
              <a:defRPr/>
            </a:pPr>
            <a:fld id="{949C2E20-F250-44B9-B926-B8B94A013B34}" type="slidenum">
              <a:rPr lang="en-US" smtClean="0"/>
              <a:pPr>
                <a:defRPr/>
              </a:pPr>
              <a:t>12</a:t>
            </a:fld>
            <a:endParaRPr lang="en-US" dirty="0"/>
          </a:p>
        </p:txBody>
      </p:sp>
      <p:sp>
        <p:nvSpPr>
          <p:cNvPr id="3" name="Title 2">
            <a:extLst>
              <a:ext uri="{FF2B5EF4-FFF2-40B4-BE49-F238E27FC236}">
                <a16:creationId xmlns:a16="http://schemas.microsoft.com/office/drawing/2014/main" id="{02D84CAB-79CF-430F-9CD7-ADEFDE25D400}"/>
              </a:ext>
            </a:extLst>
          </p:cNvPr>
          <p:cNvSpPr>
            <a:spLocks noGrp="1"/>
          </p:cNvSpPr>
          <p:nvPr>
            <p:ph type="title"/>
          </p:nvPr>
        </p:nvSpPr>
        <p:spPr>
          <a:xfrm>
            <a:off x="762000" y="76200"/>
            <a:ext cx="6098066" cy="565150"/>
          </a:xfrm>
        </p:spPr>
        <p:txBody>
          <a:bodyPr/>
          <a:lstStyle/>
          <a:p>
            <a:r>
              <a:rPr lang="en-US" dirty="0"/>
              <a:t>Preparing for Attestation 2022 &amp; beyond</a:t>
            </a:r>
          </a:p>
        </p:txBody>
      </p:sp>
      <p:sp>
        <p:nvSpPr>
          <p:cNvPr id="5" name="TextBox 4">
            <a:extLst>
              <a:ext uri="{FF2B5EF4-FFF2-40B4-BE49-F238E27FC236}">
                <a16:creationId xmlns:a16="http://schemas.microsoft.com/office/drawing/2014/main" id="{E30DE664-A58B-4B8F-9A00-8673F9AC5E2E}"/>
              </a:ext>
            </a:extLst>
          </p:cNvPr>
          <p:cNvSpPr txBox="1"/>
          <p:nvPr/>
        </p:nvSpPr>
        <p:spPr>
          <a:xfrm>
            <a:off x="609600" y="1752600"/>
            <a:ext cx="8305800" cy="46180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effectLst/>
                <a:latin typeface="Arial" panose="020B0604020202020204" pitchFamily="34" charset="0"/>
                <a:ea typeface="Arial" panose="020B0604020202020204" pitchFamily="34" charset="0"/>
              </a:rPr>
              <a:t>Identification of the “Attestation window” for 2022</a:t>
            </a:r>
          </a:p>
          <a:p>
            <a:pPr marL="285750" indent="-285750">
              <a:lnSpc>
                <a:spcPct val="150000"/>
              </a:lnSpc>
              <a:buFont typeface="Arial" panose="020B0604020202020204" pitchFamily="34" charset="0"/>
              <a:buChar char="•"/>
            </a:pPr>
            <a:r>
              <a:rPr lang="en-US" sz="1800" dirty="0">
                <a:solidFill>
                  <a:srgbClr val="000000"/>
                </a:solidFill>
                <a:effectLst/>
                <a:latin typeface="Arial" panose="020B0604020202020204" pitchFamily="34" charset="0"/>
                <a:ea typeface="Arial" panose="020B0604020202020204" pitchFamily="34" charset="0"/>
              </a:rPr>
              <a:t>Working with development team to create a timeline for webform revision and preparation for public use</a:t>
            </a:r>
          </a:p>
          <a:p>
            <a:pPr marL="285750" indent="-285750">
              <a:lnSpc>
                <a:spcPct val="150000"/>
              </a:lnSpc>
              <a:buFont typeface="Arial" panose="020B0604020202020204" pitchFamily="34" charset="0"/>
              <a:buChar char="•"/>
            </a:pPr>
            <a:r>
              <a:rPr lang="en-US" sz="1800" dirty="0">
                <a:effectLst/>
                <a:latin typeface="Arial" panose="020B0604020202020204" pitchFamily="34" charset="0"/>
                <a:ea typeface="Arial" panose="020B0604020202020204" pitchFamily="34" charset="0"/>
              </a:rPr>
              <a:t>Testing of the online webforms</a:t>
            </a:r>
          </a:p>
          <a:p>
            <a:pPr marL="285750" indent="-285750">
              <a:lnSpc>
                <a:spcPct val="150000"/>
              </a:lnSpc>
              <a:buFont typeface="Arial" panose="020B0604020202020204" pitchFamily="34" charset="0"/>
              <a:buChar char="•"/>
            </a:pPr>
            <a:r>
              <a:rPr lang="en-US" sz="1800" dirty="0">
                <a:effectLst/>
                <a:latin typeface="Arial" panose="020B0604020202020204" pitchFamily="34" charset="0"/>
                <a:ea typeface="Arial" panose="020B0604020202020204" pitchFamily="34" charset="0"/>
              </a:rPr>
              <a:t>Creating Attestation date </a:t>
            </a:r>
            <a:r>
              <a:rPr lang="en-US" dirty="0">
                <a:latin typeface="Arial" panose="020B0604020202020204" pitchFamily="34" charset="0"/>
                <a:ea typeface="Arial" panose="020B0604020202020204" pitchFamily="34" charset="0"/>
              </a:rPr>
              <a:t>announcements; </a:t>
            </a:r>
            <a:r>
              <a:rPr lang="en-US" sz="1800" dirty="0">
                <a:effectLst/>
                <a:latin typeface="Arial" panose="020B0604020202020204" pitchFamily="34" charset="0"/>
                <a:ea typeface="Arial" panose="020B0604020202020204" pitchFamily="34" charset="0"/>
              </a:rPr>
              <a:t>newsletters and standalone emails </a:t>
            </a:r>
          </a:p>
          <a:p>
            <a:pPr marL="285750" indent="-285750">
              <a:lnSpc>
                <a:spcPct val="150000"/>
              </a:lnSpc>
              <a:buFont typeface="Arial" panose="020B0604020202020204" pitchFamily="34" charset="0"/>
              <a:buChar char="•"/>
            </a:pPr>
            <a:r>
              <a:rPr lang="en-US" sz="1800" dirty="0">
                <a:effectLst/>
                <a:latin typeface="Arial" panose="020B0604020202020204" pitchFamily="34" charset="0"/>
                <a:ea typeface="Arial" panose="020B0604020202020204" pitchFamily="34" charset="0"/>
              </a:rPr>
              <a:t>Webinar planning and development </a:t>
            </a:r>
          </a:p>
          <a:p>
            <a:pPr marL="285750" marR="0" indent="-285750">
              <a:lnSpc>
                <a:spcPct val="150000"/>
              </a:lnSpc>
              <a:spcBef>
                <a:spcPts val="0"/>
              </a:spcBef>
              <a:spcAft>
                <a:spcPts val="0"/>
              </a:spcAft>
              <a:buFont typeface="Arial" panose="020B0604020202020204" pitchFamily="34" charset="0"/>
              <a:buChar char="•"/>
            </a:pPr>
            <a:r>
              <a:rPr lang="en-US" sz="1800" dirty="0">
                <a:solidFill>
                  <a:srgbClr val="000000"/>
                </a:solidFill>
                <a:effectLst/>
                <a:latin typeface="Arial" panose="020B0604020202020204" pitchFamily="34" charset="0"/>
                <a:ea typeface="Arial" panose="020B0604020202020204" pitchFamily="34" charset="0"/>
              </a:rPr>
              <a:t>Developing Newsletter and Website content</a:t>
            </a:r>
          </a:p>
          <a:p>
            <a:pPr marL="285750" marR="0" indent="-285750">
              <a:lnSpc>
                <a:spcPct val="15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Arial" panose="020B0604020202020204" pitchFamily="34" charset="0"/>
              </a:rPr>
              <a:t>Informing </a:t>
            </a:r>
            <a:r>
              <a:rPr lang="en-US" sz="1800" dirty="0">
                <a:solidFill>
                  <a:srgbClr val="000000"/>
                </a:solidFill>
                <a:effectLst/>
                <a:latin typeface="Arial" panose="020B0604020202020204" pitchFamily="34" charset="0"/>
                <a:ea typeface="Arial" panose="020B0604020202020204" pitchFamily="34" charset="0"/>
              </a:rPr>
              <a:t>HIT Council of Attestation updates </a:t>
            </a:r>
          </a:p>
          <a:p>
            <a:pPr marL="285750" marR="0" indent="-285750">
              <a:lnSpc>
                <a:spcPct val="15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Arial" panose="020B0604020202020204" pitchFamily="34" charset="0"/>
              </a:rPr>
              <a:t>Gathering insight from HIT Council to identify direction of future Attestation requirements</a:t>
            </a:r>
          </a:p>
          <a:p>
            <a:pPr marL="285750" marR="0" indent="-285750">
              <a:lnSpc>
                <a:spcPct val="15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rPr>
              <a:t>Planning and preparing for Attestation changes beyond 2022</a:t>
            </a:r>
            <a:endParaRPr lang="en-US" dirty="0"/>
          </a:p>
        </p:txBody>
      </p:sp>
      <p:sp>
        <p:nvSpPr>
          <p:cNvPr id="6" name="TextBox 5">
            <a:extLst>
              <a:ext uri="{FF2B5EF4-FFF2-40B4-BE49-F238E27FC236}">
                <a16:creationId xmlns:a16="http://schemas.microsoft.com/office/drawing/2014/main" id="{2084319C-1F41-44C1-9EFE-7965093ACE3B}"/>
              </a:ext>
            </a:extLst>
          </p:cNvPr>
          <p:cNvSpPr txBox="1"/>
          <p:nvPr/>
        </p:nvSpPr>
        <p:spPr>
          <a:xfrm>
            <a:off x="914400" y="1219200"/>
            <a:ext cx="6400800" cy="523220"/>
          </a:xfrm>
          <a:prstGeom prst="rect">
            <a:avLst/>
          </a:prstGeom>
          <a:noFill/>
        </p:spPr>
        <p:txBody>
          <a:bodyPr wrap="square" rtlCol="0">
            <a:spAutoFit/>
          </a:bodyPr>
          <a:lstStyle/>
          <a:p>
            <a:r>
              <a:rPr lang="en-US" sz="2800" b="1" u="sng" dirty="0"/>
              <a:t>Preparing for Attestation 2022 &amp; beyond</a:t>
            </a:r>
          </a:p>
        </p:txBody>
      </p:sp>
    </p:spTree>
    <p:extLst>
      <p:ext uri="{BB962C8B-B14F-4D97-AF65-F5344CB8AC3E}">
        <p14:creationId xmlns:p14="http://schemas.microsoft.com/office/powerpoint/2010/main" val="19600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13</a:t>
            </a:fld>
            <a:endParaRPr lang="en-US" dirty="0"/>
          </a:p>
        </p:txBody>
      </p:sp>
      <p:sp>
        <p:nvSpPr>
          <p:cNvPr id="10" name="Rectangle 9"/>
          <p:cNvSpPr/>
          <p:nvPr/>
        </p:nvSpPr>
        <p:spPr>
          <a:xfrm>
            <a:off x="914400" y="2895600"/>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ENS Update </a:t>
            </a:r>
          </a:p>
          <a:p>
            <a:r>
              <a:rPr lang="en-US" sz="2400" i="1" dirty="0">
                <a:solidFill>
                  <a:schemeClr val="tx1"/>
                </a:solidFill>
              </a:rPr>
              <a:t>Bert Ng </a:t>
            </a:r>
          </a:p>
        </p:txBody>
      </p:sp>
    </p:spTree>
    <p:extLst>
      <p:ext uri="{BB962C8B-B14F-4D97-AF65-F5344CB8AC3E}">
        <p14:creationId xmlns:p14="http://schemas.microsoft.com/office/powerpoint/2010/main" val="731924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ENS: Overview</a:t>
            </a:r>
          </a:p>
        </p:txBody>
      </p:sp>
      <p:sp>
        <p:nvSpPr>
          <p:cNvPr id="4" name="Rectangle 3"/>
          <p:cNvSpPr/>
          <p:nvPr/>
        </p:nvSpPr>
        <p:spPr>
          <a:xfrm>
            <a:off x="457200" y="1185863"/>
            <a:ext cx="8229600" cy="9477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7383" lvl="0">
              <a:defRPr/>
            </a:pPr>
            <a:r>
              <a:rPr lang="en-US" sz="1800" b="1" kern="0" dirty="0">
                <a:solidFill>
                  <a:srgbClr val="4F81BD"/>
                </a:solidFill>
              </a:rPr>
              <a:t>EOHHS ENS Initiative goal: </a:t>
            </a:r>
          </a:p>
          <a:p>
            <a:pPr marL="333133" lvl="0" indent="-285750">
              <a:buFont typeface="Arial" panose="020B0604020202020204" pitchFamily="34" charset="0"/>
              <a:buChar char="•"/>
              <a:defRPr/>
            </a:pPr>
            <a:r>
              <a:rPr lang="en-US" sz="1800" kern="0" dirty="0">
                <a:solidFill>
                  <a:sysClr val="windowText" lastClr="000000"/>
                </a:solidFill>
              </a:rPr>
              <a:t>Supporting timely statewide Event Notification Services (ENS) across the Commonwealth in order to improve health care delivery, quality, and coordination </a:t>
            </a:r>
            <a:endParaRPr lang="en-US" sz="1800" kern="0" dirty="0">
              <a:solidFill>
                <a:srgbClr val="4F81BD"/>
              </a:solidFill>
            </a:endParaRPr>
          </a:p>
        </p:txBody>
      </p:sp>
      <p:sp>
        <p:nvSpPr>
          <p:cNvPr id="11" name="Rectangle 10"/>
          <p:cNvSpPr/>
          <p:nvPr/>
        </p:nvSpPr>
        <p:spPr>
          <a:xfrm>
            <a:off x="457200" y="2198319"/>
            <a:ext cx="8229600" cy="1719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7383" lvl="0">
              <a:defRPr/>
            </a:pPr>
            <a:r>
              <a:rPr lang="en-US" sz="1800" b="1" kern="0" dirty="0">
                <a:solidFill>
                  <a:srgbClr val="4F81BD"/>
                </a:solidFill>
              </a:rPr>
              <a:t>EOHHS guiding principles: </a:t>
            </a:r>
          </a:p>
          <a:p>
            <a:pPr marL="285750" indent="-285750">
              <a:buFont typeface="Arial" panose="020B0604020202020204" pitchFamily="34" charset="0"/>
              <a:buChar char="•"/>
            </a:pPr>
            <a:r>
              <a:rPr lang="en-US" sz="1800" dirty="0">
                <a:solidFill>
                  <a:schemeClr val="tx1"/>
                </a:solidFill>
              </a:rPr>
              <a:t>Universal access - Promoting data sharing within an ENS framework to increase accessibility to ENS for</a:t>
            </a:r>
            <a:r>
              <a:rPr lang="en-US" sz="1800" dirty="0">
                <a:solidFill>
                  <a:srgbClr val="FF0000"/>
                </a:solidFill>
              </a:rPr>
              <a:t> </a:t>
            </a:r>
            <a:r>
              <a:rPr lang="en-US" sz="1800" dirty="0">
                <a:solidFill>
                  <a:schemeClr val="tx1"/>
                </a:solidFill>
              </a:rPr>
              <a:t>providers of all sizes</a:t>
            </a:r>
          </a:p>
          <a:p>
            <a:pPr marL="285750" indent="-285750">
              <a:buFont typeface="Arial" panose="020B0604020202020204" pitchFamily="34" charset="0"/>
              <a:buChar char="•"/>
            </a:pPr>
            <a:r>
              <a:rPr lang="en-US" sz="1800" dirty="0">
                <a:solidFill>
                  <a:schemeClr val="tx1"/>
                </a:solidFill>
              </a:rPr>
              <a:t>Streamline provider experience - Crafting ENS framework to allow single point of submission and single point of reception of ADT data</a:t>
            </a:r>
          </a:p>
          <a:p>
            <a:pPr marL="285750" indent="-285750">
              <a:buFont typeface="Arial" panose="020B0604020202020204" pitchFamily="34" charset="0"/>
              <a:buChar char="•"/>
            </a:pPr>
            <a:r>
              <a:rPr lang="en-US" sz="1800" dirty="0">
                <a:solidFill>
                  <a:schemeClr val="tx1"/>
                </a:solidFill>
              </a:rPr>
              <a:t>Improve notification timing </a:t>
            </a:r>
            <a:r>
              <a:rPr lang="en-US" dirty="0">
                <a:solidFill>
                  <a:schemeClr val="tx1"/>
                </a:solidFill>
              </a:rPr>
              <a:t>- </a:t>
            </a:r>
            <a:r>
              <a:rPr lang="en-US" sz="1800" dirty="0">
                <a:solidFill>
                  <a:schemeClr val="tx1"/>
                </a:solidFill>
              </a:rPr>
              <a:t>Improving timing for flow of data (real/near-real time)</a:t>
            </a:r>
          </a:p>
        </p:txBody>
      </p:sp>
      <p:pic>
        <p:nvPicPr>
          <p:cNvPr id="6" name="Picture 5">
            <a:extLst>
              <a:ext uri="{FF2B5EF4-FFF2-40B4-BE49-F238E27FC236}">
                <a16:creationId xmlns:a16="http://schemas.microsoft.com/office/drawing/2014/main" id="{0BA838DD-3A66-46A6-AD69-9880A79DD05E}"/>
              </a:ext>
            </a:extLst>
          </p:cNvPr>
          <p:cNvPicPr>
            <a:picLocks noChangeAspect="1"/>
          </p:cNvPicPr>
          <p:nvPr/>
        </p:nvPicPr>
        <p:blipFill>
          <a:blip r:embed="rId3"/>
          <a:stretch>
            <a:fillRect/>
          </a:stretch>
        </p:blipFill>
        <p:spPr>
          <a:xfrm>
            <a:off x="914400" y="4146043"/>
            <a:ext cx="3246481" cy="2092970"/>
          </a:xfrm>
          <a:prstGeom prst="rect">
            <a:avLst/>
          </a:prstGeom>
        </p:spPr>
      </p:pic>
      <p:pic>
        <p:nvPicPr>
          <p:cNvPr id="7" name="Picture 6">
            <a:extLst>
              <a:ext uri="{FF2B5EF4-FFF2-40B4-BE49-F238E27FC236}">
                <a16:creationId xmlns:a16="http://schemas.microsoft.com/office/drawing/2014/main" id="{DBC36C02-B84D-4C43-BD13-D7D8AAA3BC12}"/>
              </a:ext>
            </a:extLst>
          </p:cNvPr>
          <p:cNvPicPr>
            <a:picLocks noChangeAspect="1"/>
          </p:cNvPicPr>
          <p:nvPr/>
        </p:nvPicPr>
        <p:blipFill>
          <a:blip r:embed="rId4"/>
          <a:stretch>
            <a:fillRect/>
          </a:stretch>
        </p:blipFill>
        <p:spPr>
          <a:xfrm>
            <a:off x="5181599" y="4144054"/>
            <a:ext cx="3072161" cy="2023831"/>
          </a:xfrm>
          <a:prstGeom prst="rect">
            <a:avLst/>
          </a:prstGeom>
        </p:spPr>
      </p:pic>
      <p:sp>
        <p:nvSpPr>
          <p:cNvPr id="8" name="Slide Number Placeholder 7">
            <a:extLst>
              <a:ext uri="{FF2B5EF4-FFF2-40B4-BE49-F238E27FC236}">
                <a16:creationId xmlns:a16="http://schemas.microsoft.com/office/drawing/2014/main" id="{9599D4C1-5C27-4F60-B96A-26AABC507F47}"/>
              </a:ext>
            </a:extLst>
          </p:cNvPr>
          <p:cNvSpPr>
            <a:spLocks noGrp="1"/>
          </p:cNvSpPr>
          <p:nvPr>
            <p:ph type="sldNum" sz="quarter" idx="11"/>
          </p:nvPr>
        </p:nvSpPr>
        <p:spPr>
          <a:xfrm>
            <a:off x="8458200" y="6570662"/>
            <a:ext cx="685800" cy="287338"/>
          </a:xfrm>
        </p:spPr>
        <p:txBody>
          <a:bodyPr/>
          <a:lstStyle/>
          <a:p>
            <a:pPr>
              <a:defRPr/>
            </a:pPr>
            <a:fld id="{C368D18A-47D3-417B-8049-0A96DF46771A}" type="slidenum">
              <a:rPr lang="en-US" smtClean="0"/>
              <a:pPr>
                <a:defRPr/>
              </a:pPr>
              <a:t>14</a:t>
            </a:fld>
            <a:endParaRPr lang="en-US" dirty="0"/>
          </a:p>
        </p:txBody>
      </p:sp>
    </p:spTree>
    <p:extLst>
      <p:ext uri="{BB962C8B-B14F-4D97-AF65-F5344CB8AC3E}">
        <p14:creationId xmlns:p14="http://schemas.microsoft.com/office/powerpoint/2010/main" val="1268075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0DDC66-44F9-4BB2-B286-4DBBE7CE23EF}"/>
              </a:ext>
            </a:extLst>
          </p:cNvPr>
          <p:cNvSpPr>
            <a:spLocks noGrp="1"/>
          </p:cNvSpPr>
          <p:nvPr>
            <p:ph type="sldNum" sz="quarter" idx="11"/>
          </p:nvPr>
        </p:nvSpPr>
        <p:spPr/>
        <p:txBody>
          <a:bodyPr/>
          <a:lstStyle/>
          <a:p>
            <a:pPr>
              <a:defRPr/>
            </a:pPr>
            <a:fld id="{949C2E20-F250-44B9-B926-B8B94A013B34}" type="slidenum">
              <a:rPr lang="en-US" smtClean="0"/>
              <a:pPr>
                <a:defRPr/>
              </a:pPr>
              <a:t>15</a:t>
            </a:fld>
            <a:endParaRPr lang="en-US" dirty="0"/>
          </a:p>
        </p:txBody>
      </p:sp>
      <p:sp>
        <p:nvSpPr>
          <p:cNvPr id="3" name="Title 2">
            <a:extLst>
              <a:ext uri="{FF2B5EF4-FFF2-40B4-BE49-F238E27FC236}">
                <a16:creationId xmlns:a16="http://schemas.microsoft.com/office/drawing/2014/main" id="{0B309740-D9A4-45B0-AB84-B8AE8EB3A707}"/>
              </a:ext>
            </a:extLst>
          </p:cNvPr>
          <p:cNvSpPr>
            <a:spLocks noGrp="1"/>
          </p:cNvSpPr>
          <p:nvPr>
            <p:ph type="title"/>
          </p:nvPr>
        </p:nvSpPr>
        <p:spPr/>
        <p:txBody>
          <a:bodyPr/>
          <a:lstStyle/>
          <a:p>
            <a:r>
              <a:rPr lang="en-US" dirty="0"/>
              <a:t>ENS: Number of reflected ADTs received</a:t>
            </a:r>
          </a:p>
        </p:txBody>
      </p:sp>
      <p:graphicFrame>
        <p:nvGraphicFramePr>
          <p:cNvPr id="4" name="Table 4">
            <a:extLst>
              <a:ext uri="{FF2B5EF4-FFF2-40B4-BE49-F238E27FC236}">
                <a16:creationId xmlns:a16="http://schemas.microsoft.com/office/drawing/2014/main" id="{71F33A1B-B4EE-44EE-A0A8-822C69E5571D}"/>
              </a:ext>
            </a:extLst>
          </p:cNvPr>
          <p:cNvGraphicFramePr>
            <a:graphicFrameLocks noGrp="1"/>
          </p:cNvGraphicFramePr>
          <p:nvPr/>
        </p:nvGraphicFramePr>
        <p:xfrm>
          <a:off x="457197" y="2494092"/>
          <a:ext cx="8229604" cy="1978848"/>
        </p:xfrm>
        <a:graphic>
          <a:graphicData uri="http://schemas.openxmlformats.org/drawingml/2006/table">
            <a:tbl>
              <a:tblPr firstRow="1" bandRow="1">
                <a:tableStyleId>{5C22544A-7EE6-4342-B048-85BDC9FD1C3A}</a:tableStyleId>
              </a:tblPr>
              <a:tblGrid>
                <a:gridCol w="2057401">
                  <a:extLst>
                    <a:ext uri="{9D8B030D-6E8A-4147-A177-3AD203B41FA5}">
                      <a16:colId xmlns:a16="http://schemas.microsoft.com/office/drawing/2014/main" val="3248268009"/>
                    </a:ext>
                  </a:extLst>
                </a:gridCol>
                <a:gridCol w="2057401">
                  <a:extLst>
                    <a:ext uri="{9D8B030D-6E8A-4147-A177-3AD203B41FA5}">
                      <a16:colId xmlns:a16="http://schemas.microsoft.com/office/drawing/2014/main" val="3705511154"/>
                    </a:ext>
                  </a:extLst>
                </a:gridCol>
                <a:gridCol w="2057401">
                  <a:extLst>
                    <a:ext uri="{9D8B030D-6E8A-4147-A177-3AD203B41FA5}">
                      <a16:colId xmlns:a16="http://schemas.microsoft.com/office/drawing/2014/main" val="305728285"/>
                    </a:ext>
                  </a:extLst>
                </a:gridCol>
                <a:gridCol w="2057401">
                  <a:extLst>
                    <a:ext uri="{9D8B030D-6E8A-4147-A177-3AD203B41FA5}">
                      <a16:colId xmlns:a16="http://schemas.microsoft.com/office/drawing/2014/main" val="1713068305"/>
                    </a:ext>
                  </a:extLst>
                </a:gridCol>
              </a:tblGrid>
              <a:tr h="916672">
                <a:tc>
                  <a:txBody>
                    <a:bodyPr/>
                    <a:lstStyle/>
                    <a:p>
                      <a:endParaRPr lang="en-US" dirty="0"/>
                    </a:p>
                  </a:txBody>
                  <a:tcPr anchor="ctr"/>
                </a:tc>
                <a:tc>
                  <a:txBody>
                    <a:bodyPr/>
                    <a:lstStyle/>
                    <a:p>
                      <a:pPr algn="ctr"/>
                      <a:r>
                        <a:rPr lang="en-US" dirty="0"/>
                        <a:t>Q2 2021</a:t>
                      </a:r>
                    </a:p>
                    <a:p>
                      <a:pPr algn="ctr"/>
                      <a:r>
                        <a:rPr lang="en-US" dirty="0"/>
                        <a:t>(Apr – Jun)</a:t>
                      </a:r>
                    </a:p>
                  </a:txBody>
                  <a:tcPr anchor="ctr"/>
                </a:tc>
                <a:tc>
                  <a:txBody>
                    <a:bodyPr/>
                    <a:lstStyle/>
                    <a:p>
                      <a:pPr algn="ctr"/>
                      <a:r>
                        <a:rPr lang="en-US" dirty="0"/>
                        <a:t>Q3 2021</a:t>
                      </a:r>
                    </a:p>
                    <a:p>
                      <a:pPr algn="ctr"/>
                      <a:r>
                        <a:rPr lang="en-US" dirty="0"/>
                        <a:t>(Jul – Sep)</a:t>
                      </a:r>
                    </a:p>
                  </a:txBody>
                  <a:tcPr anchor="ctr"/>
                </a:tc>
                <a:tc>
                  <a:txBody>
                    <a:bodyPr/>
                    <a:lstStyle/>
                    <a:p>
                      <a:pPr algn="ctr"/>
                      <a:r>
                        <a:rPr lang="en-US" dirty="0"/>
                        <a:t>Percentage</a:t>
                      </a:r>
                    </a:p>
                    <a:p>
                      <a:pPr algn="ctr"/>
                      <a:r>
                        <a:rPr lang="en-US" dirty="0"/>
                        <a:t>Increase</a:t>
                      </a:r>
                    </a:p>
                  </a:txBody>
                  <a:tcPr anchor="ctr"/>
                </a:tc>
                <a:extLst>
                  <a:ext uri="{0D108BD9-81ED-4DB2-BD59-A6C34878D82A}">
                    <a16:rowId xmlns:a16="http://schemas.microsoft.com/office/drawing/2014/main" val="1691655645"/>
                  </a:ext>
                </a:extLst>
              </a:tr>
              <a:tr h="531088">
                <a:tc>
                  <a:txBody>
                    <a:bodyPr/>
                    <a:lstStyle/>
                    <a:p>
                      <a:r>
                        <a:rPr lang="en-US" dirty="0"/>
                        <a:t>Vendor A</a:t>
                      </a:r>
                    </a:p>
                  </a:txBody>
                  <a:tcPr anchor="ctr"/>
                </a:tc>
                <a:tc>
                  <a:txBody>
                    <a:bodyPr/>
                    <a:lstStyle/>
                    <a:p>
                      <a:pPr algn="ctr"/>
                      <a:r>
                        <a:rPr lang="en-US" dirty="0"/>
                        <a:t>325k</a:t>
                      </a:r>
                    </a:p>
                  </a:txBody>
                  <a:tcPr anchor="ctr"/>
                </a:tc>
                <a:tc>
                  <a:txBody>
                    <a:bodyPr/>
                    <a:lstStyle/>
                    <a:p>
                      <a:pPr algn="ctr"/>
                      <a:r>
                        <a:rPr lang="en-US" dirty="0"/>
                        <a:t>3,671k</a:t>
                      </a:r>
                    </a:p>
                  </a:txBody>
                  <a:tcPr anchor="ctr"/>
                </a:tc>
                <a:tc>
                  <a:txBody>
                    <a:bodyPr/>
                    <a:lstStyle/>
                    <a:p>
                      <a:pPr algn="ctr"/>
                      <a:r>
                        <a:rPr lang="en-US" dirty="0"/>
                        <a:t>1030%</a:t>
                      </a:r>
                    </a:p>
                  </a:txBody>
                  <a:tcPr anchor="ctr"/>
                </a:tc>
                <a:extLst>
                  <a:ext uri="{0D108BD9-81ED-4DB2-BD59-A6C34878D82A}">
                    <a16:rowId xmlns:a16="http://schemas.microsoft.com/office/drawing/2014/main" val="3296068796"/>
                  </a:ext>
                </a:extLst>
              </a:tr>
              <a:tr h="531088">
                <a:tc>
                  <a:txBody>
                    <a:bodyPr/>
                    <a:lstStyle/>
                    <a:p>
                      <a:r>
                        <a:rPr lang="en-US" dirty="0"/>
                        <a:t>Vendor B</a:t>
                      </a:r>
                    </a:p>
                  </a:txBody>
                  <a:tcPr anchor="ctr"/>
                </a:tc>
                <a:tc>
                  <a:txBody>
                    <a:bodyPr/>
                    <a:lstStyle/>
                    <a:p>
                      <a:pPr algn="ctr"/>
                      <a:r>
                        <a:rPr lang="en-US" dirty="0"/>
                        <a:t>621k</a:t>
                      </a:r>
                    </a:p>
                  </a:txBody>
                  <a:tcPr anchor="ctr"/>
                </a:tc>
                <a:tc>
                  <a:txBody>
                    <a:bodyPr/>
                    <a:lstStyle/>
                    <a:p>
                      <a:pPr algn="ctr"/>
                      <a:r>
                        <a:rPr lang="en-US" dirty="0"/>
                        <a:t>2,784k</a:t>
                      </a:r>
                    </a:p>
                  </a:txBody>
                  <a:tcPr anchor="ctr"/>
                </a:tc>
                <a:tc>
                  <a:txBody>
                    <a:bodyPr/>
                    <a:lstStyle/>
                    <a:p>
                      <a:pPr algn="ctr"/>
                      <a:r>
                        <a:rPr lang="en-US" dirty="0"/>
                        <a:t>348%</a:t>
                      </a:r>
                    </a:p>
                  </a:txBody>
                  <a:tcPr anchor="ctr"/>
                </a:tc>
                <a:extLst>
                  <a:ext uri="{0D108BD9-81ED-4DB2-BD59-A6C34878D82A}">
                    <a16:rowId xmlns:a16="http://schemas.microsoft.com/office/drawing/2014/main" val="1684884930"/>
                  </a:ext>
                </a:extLst>
              </a:tr>
            </a:tbl>
          </a:graphicData>
        </a:graphic>
      </p:graphicFrame>
      <p:sp>
        <p:nvSpPr>
          <p:cNvPr id="5" name="Rectangle 4">
            <a:extLst>
              <a:ext uri="{FF2B5EF4-FFF2-40B4-BE49-F238E27FC236}">
                <a16:creationId xmlns:a16="http://schemas.microsoft.com/office/drawing/2014/main" id="{0355E8E1-3204-4060-84E9-93F8F3F1E4F1}"/>
              </a:ext>
            </a:extLst>
          </p:cNvPr>
          <p:cNvSpPr/>
          <p:nvPr/>
        </p:nvSpPr>
        <p:spPr>
          <a:xfrm>
            <a:off x="457200" y="1143000"/>
            <a:ext cx="8229602" cy="9144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the third quarter of 2021, the stabilization of Statewide ENS Framework participants resulted in more than six million ADTs being reflected</a:t>
            </a:r>
          </a:p>
        </p:txBody>
      </p:sp>
      <p:sp>
        <p:nvSpPr>
          <p:cNvPr id="7" name="Rectangle 6">
            <a:extLst>
              <a:ext uri="{FF2B5EF4-FFF2-40B4-BE49-F238E27FC236}">
                <a16:creationId xmlns:a16="http://schemas.microsoft.com/office/drawing/2014/main" id="{C1A62DC8-8678-4126-90EF-EA316413FE77}"/>
              </a:ext>
            </a:extLst>
          </p:cNvPr>
          <p:cNvSpPr/>
          <p:nvPr/>
        </p:nvSpPr>
        <p:spPr>
          <a:xfrm>
            <a:off x="457199" y="4800601"/>
            <a:ext cx="8229602" cy="192384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In Q2 2021, both vendors began scaling up the transactions as they worked to define the gaps in their data</a:t>
            </a:r>
          </a:p>
          <a:p>
            <a:pPr marL="285750" indent="-285750">
              <a:buFont typeface="Arial" panose="020B0604020202020204" pitchFamily="34" charset="0"/>
              <a:buChar char="•"/>
            </a:pPr>
            <a:r>
              <a:rPr lang="en-US" dirty="0">
                <a:solidFill>
                  <a:schemeClr val="tx1"/>
                </a:solidFill>
              </a:rPr>
              <a:t>Both vendors experienced a significant increase of ADTs flowing into their systems as the gaps were increasingly closed in Q3 2021. </a:t>
            </a:r>
          </a:p>
          <a:p>
            <a:pPr marL="285750" indent="-285750">
              <a:buFont typeface="Arial" panose="020B0604020202020204" pitchFamily="34" charset="0"/>
              <a:buChar char="•"/>
            </a:pPr>
            <a:r>
              <a:rPr lang="en-US" dirty="0">
                <a:solidFill>
                  <a:schemeClr val="tx1"/>
                </a:solidFill>
              </a:rPr>
              <a:t>The Mass HIway expects the number of reflected ADTs in Q3 2021 to estimate an initial baseline.</a:t>
            </a:r>
          </a:p>
        </p:txBody>
      </p:sp>
    </p:spTree>
    <p:extLst>
      <p:ext uri="{BB962C8B-B14F-4D97-AF65-F5344CB8AC3E}">
        <p14:creationId xmlns:p14="http://schemas.microsoft.com/office/powerpoint/2010/main" val="16182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0DDC66-44F9-4BB2-B286-4DBBE7CE23EF}"/>
              </a:ext>
            </a:extLst>
          </p:cNvPr>
          <p:cNvSpPr>
            <a:spLocks noGrp="1"/>
          </p:cNvSpPr>
          <p:nvPr>
            <p:ph type="sldNum" sz="quarter" idx="11"/>
          </p:nvPr>
        </p:nvSpPr>
        <p:spPr/>
        <p:txBody>
          <a:bodyPr/>
          <a:lstStyle/>
          <a:p>
            <a:pPr>
              <a:defRPr/>
            </a:pPr>
            <a:fld id="{949C2E20-F250-44B9-B926-B8B94A013B34}" type="slidenum">
              <a:rPr lang="en-US" smtClean="0"/>
              <a:pPr>
                <a:defRPr/>
              </a:pPr>
              <a:t>16</a:t>
            </a:fld>
            <a:endParaRPr lang="en-US" dirty="0"/>
          </a:p>
        </p:txBody>
      </p:sp>
      <p:sp>
        <p:nvSpPr>
          <p:cNvPr id="3" name="Title 2">
            <a:extLst>
              <a:ext uri="{FF2B5EF4-FFF2-40B4-BE49-F238E27FC236}">
                <a16:creationId xmlns:a16="http://schemas.microsoft.com/office/drawing/2014/main" id="{0B309740-D9A4-45B0-AB84-B8AE8EB3A707}"/>
              </a:ext>
            </a:extLst>
          </p:cNvPr>
          <p:cNvSpPr>
            <a:spLocks noGrp="1"/>
          </p:cNvSpPr>
          <p:nvPr>
            <p:ph type="title"/>
          </p:nvPr>
        </p:nvSpPr>
        <p:spPr/>
        <p:txBody>
          <a:bodyPr/>
          <a:lstStyle/>
          <a:p>
            <a:r>
              <a:rPr lang="en-US" dirty="0"/>
              <a:t>ENS: Number of notifications generated by reflected ADTs</a:t>
            </a:r>
          </a:p>
        </p:txBody>
      </p:sp>
      <p:graphicFrame>
        <p:nvGraphicFramePr>
          <p:cNvPr id="4" name="Table 4">
            <a:extLst>
              <a:ext uri="{FF2B5EF4-FFF2-40B4-BE49-F238E27FC236}">
                <a16:creationId xmlns:a16="http://schemas.microsoft.com/office/drawing/2014/main" id="{71F33A1B-B4EE-44EE-A0A8-822C69E5571D}"/>
              </a:ext>
            </a:extLst>
          </p:cNvPr>
          <p:cNvGraphicFramePr>
            <a:graphicFrameLocks noGrp="1"/>
          </p:cNvGraphicFramePr>
          <p:nvPr/>
        </p:nvGraphicFramePr>
        <p:xfrm>
          <a:off x="457197" y="2375107"/>
          <a:ext cx="8229602" cy="2186940"/>
        </p:xfrm>
        <a:graphic>
          <a:graphicData uri="http://schemas.openxmlformats.org/drawingml/2006/table">
            <a:tbl>
              <a:tblPr firstRow="1" bandRow="1">
                <a:tableStyleId>{5C22544A-7EE6-4342-B048-85BDC9FD1C3A}</a:tableStyleId>
              </a:tblPr>
              <a:tblGrid>
                <a:gridCol w="1217614">
                  <a:extLst>
                    <a:ext uri="{9D8B030D-6E8A-4147-A177-3AD203B41FA5}">
                      <a16:colId xmlns:a16="http://schemas.microsoft.com/office/drawing/2014/main" val="3248268009"/>
                    </a:ext>
                  </a:extLst>
                </a:gridCol>
                <a:gridCol w="1866075">
                  <a:extLst>
                    <a:ext uri="{9D8B030D-6E8A-4147-A177-3AD203B41FA5}">
                      <a16:colId xmlns:a16="http://schemas.microsoft.com/office/drawing/2014/main" val="3705511154"/>
                    </a:ext>
                  </a:extLst>
                </a:gridCol>
                <a:gridCol w="1866074">
                  <a:extLst>
                    <a:ext uri="{9D8B030D-6E8A-4147-A177-3AD203B41FA5}">
                      <a16:colId xmlns:a16="http://schemas.microsoft.com/office/drawing/2014/main" val="305728285"/>
                    </a:ext>
                  </a:extLst>
                </a:gridCol>
                <a:gridCol w="1753050">
                  <a:extLst>
                    <a:ext uri="{9D8B030D-6E8A-4147-A177-3AD203B41FA5}">
                      <a16:colId xmlns:a16="http://schemas.microsoft.com/office/drawing/2014/main" val="297947138"/>
                    </a:ext>
                  </a:extLst>
                </a:gridCol>
                <a:gridCol w="1526789">
                  <a:extLst>
                    <a:ext uri="{9D8B030D-6E8A-4147-A177-3AD203B41FA5}">
                      <a16:colId xmlns:a16="http://schemas.microsoft.com/office/drawing/2014/main" val="3864064149"/>
                    </a:ext>
                  </a:extLst>
                </a:gridCol>
              </a:tblGrid>
              <a:tr h="1013068">
                <a:tc>
                  <a:txBody>
                    <a:bodyPr/>
                    <a:lstStyle/>
                    <a:p>
                      <a:pPr algn="ctr"/>
                      <a:endParaRPr lang="en-US" dirty="0"/>
                    </a:p>
                  </a:txBody>
                  <a:tcPr anchor="ctr"/>
                </a:tc>
                <a:tc>
                  <a:txBody>
                    <a:bodyPr/>
                    <a:lstStyle/>
                    <a:p>
                      <a:pPr algn="ctr"/>
                      <a:r>
                        <a:rPr lang="en-US" dirty="0"/>
                        <a:t>Q2 2021</a:t>
                      </a:r>
                    </a:p>
                    <a:p>
                      <a:pPr algn="ctr"/>
                      <a:r>
                        <a:rPr lang="en-US" dirty="0"/>
                        <a:t>(Apr – Jun)</a:t>
                      </a:r>
                    </a:p>
                  </a:txBody>
                  <a:tcPr anchor="ctr"/>
                </a:tc>
                <a:tc>
                  <a:txBody>
                    <a:bodyPr/>
                    <a:lstStyle/>
                    <a:p>
                      <a:pPr algn="ctr"/>
                      <a:r>
                        <a:rPr lang="en-US" dirty="0"/>
                        <a:t>Q3 2021</a:t>
                      </a:r>
                    </a:p>
                    <a:p>
                      <a:pPr algn="ctr"/>
                      <a:r>
                        <a:rPr lang="en-US" dirty="0"/>
                        <a:t>(Jul – Sep)</a:t>
                      </a:r>
                    </a:p>
                    <a:p>
                      <a:pPr algn="ctr"/>
                      <a:r>
                        <a:rPr lang="en-US" dirty="0"/>
                        <a:t>Notification #</a:t>
                      </a:r>
                    </a:p>
                  </a:txBody>
                  <a:tcPr anchor="ctr"/>
                </a:tc>
                <a:tc>
                  <a:txBody>
                    <a:bodyPr/>
                    <a:lstStyle/>
                    <a:p>
                      <a:pPr algn="ctr"/>
                      <a:r>
                        <a:rPr lang="en-US" dirty="0"/>
                        <a:t>Q2 2021</a:t>
                      </a:r>
                    </a:p>
                    <a:p>
                      <a:pPr algn="ctr"/>
                      <a:r>
                        <a:rPr lang="en-US" dirty="0"/>
                        <a:t>(Apr – Jun)</a:t>
                      </a:r>
                    </a:p>
                    <a:p>
                      <a:pPr algn="ctr"/>
                      <a:r>
                        <a:rPr lang="en-US" dirty="0"/>
                        <a:t>Notification %</a:t>
                      </a:r>
                    </a:p>
                  </a:txBody>
                  <a:tcPr anchor="ctr"/>
                </a:tc>
                <a:tc>
                  <a:txBody>
                    <a:bodyPr/>
                    <a:lstStyle/>
                    <a:p>
                      <a:pPr algn="ctr"/>
                      <a:r>
                        <a:rPr lang="en-US" dirty="0"/>
                        <a:t>Q3 2021</a:t>
                      </a:r>
                    </a:p>
                    <a:p>
                      <a:pPr algn="ctr"/>
                      <a:r>
                        <a:rPr lang="en-US" dirty="0"/>
                        <a:t>(Jul – Sep)</a:t>
                      </a:r>
                    </a:p>
                    <a:p>
                      <a:pPr algn="ctr"/>
                      <a:r>
                        <a:rPr lang="en-US" dirty="0"/>
                        <a:t>Notification %</a:t>
                      </a:r>
                    </a:p>
                  </a:txBody>
                  <a:tcPr anchor="ctr"/>
                </a:tc>
                <a:extLst>
                  <a:ext uri="{0D108BD9-81ED-4DB2-BD59-A6C34878D82A}">
                    <a16:rowId xmlns:a16="http://schemas.microsoft.com/office/drawing/2014/main" val="1691655645"/>
                  </a:ext>
                </a:extLst>
              </a:tr>
              <a:tr h="586936">
                <a:tc>
                  <a:txBody>
                    <a:bodyPr/>
                    <a:lstStyle/>
                    <a:p>
                      <a:pPr algn="l"/>
                      <a:r>
                        <a:rPr lang="en-US" dirty="0"/>
                        <a:t>Vendor A</a:t>
                      </a:r>
                    </a:p>
                  </a:txBody>
                  <a:tcPr anchor="ctr"/>
                </a:tc>
                <a:tc>
                  <a:txBody>
                    <a:bodyPr/>
                    <a:lstStyle/>
                    <a:p>
                      <a:pPr algn="ctr"/>
                      <a:r>
                        <a:rPr lang="en-US" dirty="0"/>
                        <a:t> 11k</a:t>
                      </a:r>
                    </a:p>
                  </a:txBody>
                  <a:tcPr anchor="ctr"/>
                </a:tc>
                <a:tc>
                  <a:txBody>
                    <a:bodyPr/>
                    <a:lstStyle/>
                    <a:p>
                      <a:pPr algn="ctr"/>
                      <a:r>
                        <a:rPr lang="en-US" dirty="0"/>
                        <a:t>45k</a:t>
                      </a:r>
                    </a:p>
                  </a:txBody>
                  <a:tcPr anchor="ctr"/>
                </a:tc>
                <a:tc>
                  <a:txBody>
                    <a:bodyPr/>
                    <a:lstStyle/>
                    <a:p>
                      <a:pPr algn="ctr"/>
                      <a:r>
                        <a:rPr lang="en-US" dirty="0"/>
                        <a:t>3%</a:t>
                      </a:r>
                    </a:p>
                  </a:txBody>
                  <a:tcPr anchor="ctr"/>
                </a:tc>
                <a:tc>
                  <a:txBody>
                    <a:bodyPr/>
                    <a:lstStyle/>
                    <a:p>
                      <a:pPr algn="ctr"/>
                      <a:r>
                        <a:rPr lang="en-US" dirty="0"/>
                        <a:t>1%</a:t>
                      </a:r>
                    </a:p>
                  </a:txBody>
                  <a:tcPr anchor="ctr"/>
                </a:tc>
                <a:extLst>
                  <a:ext uri="{0D108BD9-81ED-4DB2-BD59-A6C34878D82A}">
                    <a16:rowId xmlns:a16="http://schemas.microsoft.com/office/drawing/2014/main" val="3296068796"/>
                  </a:ext>
                </a:extLst>
              </a:tr>
              <a:tr h="586936">
                <a:tc>
                  <a:txBody>
                    <a:bodyPr/>
                    <a:lstStyle/>
                    <a:p>
                      <a:pPr algn="l"/>
                      <a:r>
                        <a:rPr lang="en-US" dirty="0"/>
                        <a:t>Vendor B</a:t>
                      </a:r>
                    </a:p>
                  </a:txBody>
                  <a:tcPr anchor="ctr"/>
                </a:tc>
                <a:tc>
                  <a:txBody>
                    <a:bodyPr/>
                    <a:lstStyle/>
                    <a:p>
                      <a:pPr algn="ctr"/>
                      <a:r>
                        <a:rPr lang="en-US" dirty="0"/>
                        <a:t> 19k</a:t>
                      </a:r>
                    </a:p>
                  </a:txBody>
                  <a:tcPr anchor="ctr"/>
                </a:tc>
                <a:tc>
                  <a:txBody>
                    <a:bodyPr/>
                    <a:lstStyle/>
                    <a:p>
                      <a:pPr algn="ctr"/>
                      <a:r>
                        <a:rPr lang="en-US" dirty="0"/>
                        <a:t>182k</a:t>
                      </a:r>
                    </a:p>
                  </a:txBody>
                  <a:tcPr anchor="ctr"/>
                </a:tc>
                <a:tc>
                  <a:txBody>
                    <a:bodyPr/>
                    <a:lstStyle/>
                    <a:p>
                      <a:pPr algn="ctr"/>
                      <a:r>
                        <a:rPr lang="en-US" dirty="0"/>
                        <a:t>3%</a:t>
                      </a:r>
                    </a:p>
                  </a:txBody>
                  <a:tcPr anchor="ctr"/>
                </a:tc>
                <a:tc>
                  <a:txBody>
                    <a:bodyPr/>
                    <a:lstStyle/>
                    <a:p>
                      <a:pPr algn="ctr"/>
                      <a:r>
                        <a:rPr lang="en-US" dirty="0"/>
                        <a:t>7%</a:t>
                      </a:r>
                    </a:p>
                  </a:txBody>
                  <a:tcPr anchor="ctr"/>
                </a:tc>
                <a:extLst>
                  <a:ext uri="{0D108BD9-81ED-4DB2-BD59-A6C34878D82A}">
                    <a16:rowId xmlns:a16="http://schemas.microsoft.com/office/drawing/2014/main" val="1684884930"/>
                  </a:ext>
                </a:extLst>
              </a:tr>
            </a:tbl>
          </a:graphicData>
        </a:graphic>
      </p:graphicFrame>
      <p:sp>
        <p:nvSpPr>
          <p:cNvPr id="5" name="Rectangle 4">
            <a:extLst>
              <a:ext uri="{FF2B5EF4-FFF2-40B4-BE49-F238E27FC236}">
                <a16:creationId xmlns:a16="http://schemas.microsoft.com/office/drawing/2014/main" id="{0355E8E1-3204-4060-84E9-93F8F3F1E4F1}"/>
              </a:ext>
            </a:extLst>
          </p:cNvPr>
          <p:cNvSpPr/>
          <p:nvPr/>
        </p:nvSpPr>
        <p:spPr>
          <a:xfrm>
            <a:off x="457200" y="1143000"/>
            <a:ext cx="8229602" cy="9144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number of notifications generated by the reflected ADTs increased for both vendors in Q3 2021 compared to Q2 2021. </a:t>
            </a:r>
          </a:p>
        </p:txBody>
      </p:sp>
      <p:sp>
        <p:nvSpPr>
          <p:cNvPr id="7" name="Rectangle 6">
            <a:extLst>
              <a:ext uri="{FF2B5EF4-FFF2-40B4-BE49-F238E27FC236}">
                <a16:creationId xmlns:a16="http://schemas.microsoft.com/office/drawing/2014/main" id="{C1A62DC8-8678-4126-90EF-EA316413FE77}"/>
              </a:ext>
            </a:extLst>
          </p:cNvPr>
          <p:cNvSpPr/>
          <p:nvPr/>
        </p:nvSpPr>
        <p:spPr>
          <a:xfrm>
            <a:off x="457199" y="4876800"/>
            <a:ext cx="8229602" cy="175164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While Vendor A saw a large growth in the number of ADTs received in Q3, it saw a percentage reduction in notifications generated</a:t>
            </a:r>
          </a:p>
          <a:p>
            <a:pPr marL="285750" indent="-285750">
              <a:buFont typeface="Arial" panose="020B0604020202020204" pitchFamily="34" charset="0"/>
              <a:buChar char="•"/>
            </a:pPr>
            <a:r>
              <a:rPr lang="en-US" dirty="0">
                <a:solidFill>
                  <a:schemeClr val="tx1"/>
                </a:solidFill>
              </a:rPr>
              <a:t>Vendor B saw an increase in the number of and percentage of notifications based on the increased reflected ADTs received</a:t>
            </a:r>
          </a:p>
          <a:p>
            <a:pPr marL="285750" indent="-285750">
              <a:buFont typeface="Arial" panose="020B0604020202020204" pitchFamily="34" charset="0"/>
              <a:buChar char="•"/>
            </a:pPr>
            <a:r>
              <a:rPr lang="en-US" dirty="0">
                <a:solidFill>
                  <a:schemeClr val="tx1"/>
                </a:solidFill>
              </a:rPr>
              <a:t>Notification percentages continue to remain relatively low to suggest the baseline is around the single digits. </a:t>
            </a:r>
          </a:p>
        </p:txBody>
      </p:sp>
    </p:spTree>
    <p:extLst>
      <p:ext uri="{BB962C8B-B14F-4D97-AF65-F5344CB8AC3E}">
        <p14:creationId xmlns:p14="http://schemas.microsoft.com/office/powerpoint/2010/main" val="2585202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17</a:t>
            </a:fld>
            <a:endParaRPr lang="en-US" dirty="0"/>
          </a:p>
        </p:txBody>
      </p:sp>
      <p:sp>
        <p:nvSpPr>
          <p:cNvPr id="10" name="Rectangle 9"/>
          <p:cNvSpPr/>
          <p:nvPr/>
        </p:nvSpPr>
        <p:spPr>
          <a:xfrm>
            <a:off x="914400" y="2895600"/>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Unsolicited Notifications via Direct Messaging </a:t>
            </a:r>
          </a:p>
          <a:p>
            <a:r>
              <a:rPr lang="en-US" sz="2400" i="1" dirty="0">
                <a:solidFill>
                  <a:schemeClr val="tx1"/>
                </a:solidFill>
              </a:rPr>
              <a:t>Kevin Mullen </a:t>
            </a:r>
          </a:p>
        </p:txBody>
      </p:sp>
    </p:spTree>
    <p:extLst>
      <p:ext uri="{BB962C8B-B14F-4D97-AF65-F5344CB8AC3E}">
        <p14:creationId xmlns:p14="http://schemas.microsoft.com/office/powerpoint/2010/main" val="1968500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Unsolicited Notifications via Direct</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18</a:t>
            </a:fld>
            <a:endParaRPr lang="en-US" dirty="0"/>
          </a:p>
        </p:txBody>
      </p:sp>
      <p:grpSp>
        <p:nvGrpSpPr>
          <p:cNvPr id="6" name="Group 5"/>
          <p:cNvGrpSpPr/>
          <p:nvPr/>
        </p:nvGrpSpPr>
        <p:grpSpPr>
          <a:xfrm>
            <a:off x="3962400" y="1466794"/>
            <a:ext cx="4724399" cy="4534011"/>
            <a:chOff x="3962400" y="1466794"/>
            <a:chExt cx="4724399" cy="4534011"/>
          </a:xfrm>
        </p:grpSpPr>
        <p:sp>
          <p:nvSpPr>
            <p:cNvPr id="7" name="Freeform 6"/>
            <p:cNvSpPr/>
            <p:nvPr/>
          </p:nvSpPr>
          <p:spPr>
            <a:xfrm>
              <a:off x="3962400" y="1466794"/>
              <a:ext cx="4724399" cy="1478697"/>
            </a:xfrm>
            <a:custGeom>
              <a:avLst/>
              <a:gdLst>
                <a:gd name="connsiteX0" fmla="*/ 0 w 4724399"/>
                <a:gd name="connsiteY0" fmla="*/ 246454 h 1478697"/>
                <a:gd name="connsiteX1" fmla="*/ 246454 w 4724399"/>
                <a:gd name="connsiteY1" fmla="*/ 0 h 1478697"/>
                <a:gd name="connsiteX2" fmla="*/ 4477945 w 4724399"/>
                <a:gd name="connsiteY2" fmla="*/ 0 h 1478697"/>
                <a:gd name="connsiteX3" fmla="*/ 4724399 w 4724399"/>
                <a:gd name="connsiteY3" fmla="*/ 246454 h 1478697"/>
                <a:gd name="connsiteX4" fmla="*/ 4724399 w 4724399"/>
                <a:gd name="connsiteY4" fmla="*/ 1232243 h 1478697"/>
                <a:gd name="connsiteX5" fmla="*/ 4477945 w 4724399"/>
                <a:gd name="connsiteY5" fmla="*/ 1478697 h 1478697"/>
                <a:gd name="connsiteX6" fmla="*/ 246454 w 4724399"/>
                <a:gd name="connsiteY6" fmla="*/ 1478697 h 1478697"/>
                <a:gd name="connsiteX7" fmla="*/ 0 w 4724399"/>
                <a:gd name="connsiteY7" fmla="*/ 1232243 h 1478697"/>
                <a:gd name="connsiteX8" fmla="*/ 0 w 4724399"/>
                <a:gd name="connsiteY8" fmla="*/ 246454 h 147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4399" h="1478697">
                  <a:moveTo>
                    <a:pt x="0" y="246454"/>
                  </a:moveTo>
                  <a:cubicBezTo>
                    <a:pt x="0" y="110341"/>
                    <a:pt x="110341" y="0"/>
                    <a:pt x="246454" y="0"/>
                  </a:cubicBezTo>
                  <a:lnTo>
                    <a:pt x="4477945" y="0"/>
                  </a:lnTo>
                  <a:cubicBezTo>
                    <a:pt x="4614058" y="0"/>
                    <a:pt x="4724399" y="110341"/>
                    <a:pt x="4724399" y="246454"/>
                  </a:cubicBezTo>
                  <a:lnTo>
                    <a:pt x="4724399" y="1232243"/>
                  </a:lnTo>
                  <a:cubicBezTo>
                    <a:pt x="4724399" y="1368356"/>
                    <a:pt x="4614058" y="1478697"/>
                    <a:pt x="4477945" y="1478697"/>
                  </a:cubicBezTo>
                  <a:lnTo>
                    <a:pt x="246454" y="1478697"/>
                  </a:lnTo>
                  <a:cubicBezTo>
                    <a:pt x="110341" y="1478697"/>
                    <a:pt x="0" y="1368356"/>
                    <a:pt x="0" y="1232243"/>
                  </a:cubicBezTo>
                  <a:lnTo>
                    <a:pt x="0" y="246454"/>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6954" tIns="136954" rIns="136954" bIns="136954" numCol="1" spcCol="1270" anchor="ctr" anchorCtr="0">
              <a:noAutofit/>
            </a:bodyPr>
            <a:lstStyle/>
            <a:p>
              <a:pPr lvl="0" algn="l" defTabSz="755650" rtl="0">
                <a:lnSpc>
                  <a:spcPct val="90000"/>
                </a:lnSpc>
                <a:spcBef>
                  <a:spcPct val="0"/>
                </a:spcBef>
                <a:spcAft>
                  <a:spcPct val="35000"/>
                </a:spcAft>
              </a:pPr>
              <a:r>
                <a:rPr lang="en-US" sz="1700" b="0" kern="1200" dirty="0"/>
                <a:t>An increase in volume of unsolicited, event notifications has been reported, driven in part by new CMS Condition of Participation (</a:t>
              </a:r>
              <a:r>
                <a:rPr lang="en-US" sz="1700" b="0" kern="1200" dirty="0" err="1"/>
                <a:t>CoP</a:t>
              </a:r>
              <a:r>
                <a:rPr lang="en-US" sz="1700" b="0" kern="1200" dirty="0"/>
                <a:t>) requirements on hospitals to send ADTs</a:t>
              </a:r>
              <a:endParaRPr lang="en-US" sz="1700" kern="1200" dirty="0"/>
            </a:p>
          </p:txBody>
        </p:sp>
        <p:sp>
          <p:nvSpPr>
            <p:cNvPr id="8" name="Freeform 7"/>
            <p:cNvSpPr/>
            <p:nvPr/>
          </p:nvSpPr>
          <p:spPr>
            <a:xfrm>
              <a:off x="3962400" y="2994451"/>
              <a:ext cx="4724399" cy="1478697"/>
            </a:xfrm>
            <a:custGeom>
              <a:avLst/>
              <a:gdLst>
                <a:gd name="connsiteX0" fmla="*/ 0 w 4724399"/>
                <a:gd name="connsiteY0" fmla="*/ 246454 h 1478697"/>
                <a:gd name="connsiteX1" fmla="*/ 246454 w 4724399"/>
                <a:gd name="connsiteY1" fmla="*/ 0 h 1478697"/>
                <a:gd name="connsiteX2" fmla="*/ 4477945 w 4724399"/>
                <a:gd name="connsiteY2" fmla="*/ 0 h 1478697"/>
                <a:gd name="connsiteX3" fmla="*/ 4724399 w 4724399"/>
                <a:gd name="connsiteY3" fmla="*/ 246454 h 1478697"/>
                <a:gd name="connsiteX4" fmla="*/ 4724399 w 4724399"/>
                <a:gd name="connsiteY4" fmla="*/ 1232243 h 1478697"/>
                <a:gd name="connsiteX5" fmla="*/ 4477945 w 4724399"/>
                <a:gd name="connsiteY5" fmla="*/ 1478697 h 1478697"/>
                <a:gd name="connsiteX6" fmla="*/ 246454 w 4724399"/>
                <a:gd name="connsiteY6" fmla="*/ 1478697 h 1478697"/>
                <a:gd name="connsiteX7" fmla="*/ 0 w 4724399"/>
                <a:gd name="connsiteY7" fmla="*/ 1232243 h 1478697"/>
                <a:gd name="connsiteX8" fmla="*/ 0 w 4724399"/>
                <a:gd name="connsiteY8" fmla="*/ 246454 h 147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4399" h="1478697">
                  <a:moveTo>
                    <a:pt x="0" y="246454"/>
                  </a:moveTo>
                  <a:cubicBezTo>
                    <a:pt x="0" y="110341"/>
                    <a:pt x="110341" y="0"/>
                    <a:pt x="246454" y="0"/>
                  </a:cubicBezTo>
                  <a:lnTo>
                    <a:pt x="4477945" y="0"/>
                  </a:lnTo>
                  <a:cubicBezTo>
                    <a:pt x="4614058" y="0"/>
                    <a:pt x="4724399" y="110341"/>
                    <a:pt x="4724399" y="246454"/>
                  </a:cubicBezTo>
                  <a:lnTo>
                    <a:pt x="4724399" y="1232243"/>
                  </a:lnTo>
                  <a:cubicBezTo>
                    <a:pt x="4724399" y="1368356"/>
                    <a:pt x="4614058" y="1478697"/>
                    <a:pt x="4477945" y="1478697"/>
                  </a:cubicBezTo>
                  <a:lnTo>
                    <a:pt x="246454" y="1478697"/>
                  </a:lnTo>
                  <a:cubicBezTo>
                    <a:pt x="110341" y="1478697"/>
                    <a:pt x="0" y="1368356"/>
                    <a:pt x="0" y="1232243"/>
                  </a:cubicBezTo>
                  <a:lnTo>
                    <a:pt x="0" y="246454"/>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6954" tIns="136954" rIns="136954" bIns="136954" numCol="1" spcCol="1270" anchor="ctr" anchorCtr="0">
              <a:noAutofit/>
            </a:bodyPr>
            <a:lstStyle/>
            <a:p>
              <a:pPr lvl="0" algn="l" defTabSz="755650" rtl="0">
                <a:lnSpc>
                  <a:spcPct val="90000"/>
                </a:lnSpc>
                <a:spcBef>
                  <a:spcPct val="0"/>
                </a:spcBef>
                <a:spcAft>
                  <a:spcPct val="35000"/>
                </a:spcAft>
              </a:pPr>
              <a:r>
                <a:rPr lang="en-US" sz="1700" b="0" kern="1200" dirty="0"/>
                <a:t>Vendors offer the ability to route patient directed event notifications to providers as identified by patients as well as to requesting community provider groups </a:t>
              </a:r>
              <a:r>
                <a:rPr lang="en-US" sz="1700" b="0" u="sng" kern="1200" dirty="0"/>
                <a:t>via Direct Messaging.</a:t>
              </a:r>
              <a:endParaRPr lang="en-US" sz="1700" u="sng" kern="1200" dirty="0"/>
            </a:p>
          </p:txBody>
        </p:sp>
        <p:sp>
          <p:nvSpPr>
            <p:cNvPr id="9" name="Freeform 8"/>
            <p:cNvSpPr/>
            <p:nvPr/>
          </p:nvSpPr>
          <p:spPr>
            <a:xfrm>
              <a:off x="3962400" y="4522108"/>
              <a:ext cx="4724399" cy="1478697"/>
            </a:xfrm>
            <a:custGeom>
              <a:avLst/>
              <a:gdLst>
                <a:gd name="connsiteX0" fmla="*/ 0 w 4724399"/>
                <a:gd name="connsiteY0" fmla="*/ 246454 h 1478697"/>
                <a:gd name="connsiteX1" fmla="*/ 246454 w 4724399"/>
                <a:gd name="connsiteY1" fmla="*/ 0 h 1478697"/>
                <a:gd name="connsiteX2" fmla="*/ 4477945 w 4724399"/>
                <a:gd name="connsiteY2" fmla="*/ 0 h 1478697"/>
                <a:gd name="connsiteX3" fmla="*/ 4724399 w 4724399"/>
                <a:gd name="connsiteY3" fmla="*/ 246454 h 1478697"/>
                <a:gd name="connsiteX4" fmla="*/ 4724399 w 4724399"/>
                <a:gd name="connsiteY4" fmla="*/ 1232243 h 1478697"/>
                <a:gd name="connsiteX5" fmla="*/ 4477945 w 4724399"/>
                <a:gd name="connsiteY5" fmla="*/ 1478697 h 1478697"/>
                <a:gd name="connsiteX6" fmla="*/ 246454 w 4724399"/>
                <a:gd name="connsiteY6" fmla="*/ 1478697 h 1478697"/>
                <a:gd name="connsiteX7" fmla="*/ 0 w 4724399"/>
                <a:gd name="connsiteY7" fmla="*/ 1232243 h 1478697"/>
                <a:gd name="connsiteX8" fmla="*/ 0 w 4724399"/>
                <a:gd name="connsiteY8" fmla="*/ 246454 h 147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4399" h="1478697">
                  <a:moveTo>
                    <a:pt x="0" y="246454"/>
                  </a:moveTo>
                  <a:cubicBezTo>
                    <a:pt x="0" y="110341"/>
                    <a:pt x="110341" y="0"/>
                    <a:pt x="246454" y="0"/>
                  </a:cubicBezTo>
                  <a:lnTo>
                    <a:pt x="4477945" y="0"/>
                  </a:lnTo>
                  <a:cubicBezTo>
                    <a:pt x="4614058" y="0"/>
                    <a:pt x="4724399" y="110341"/>
                    <a:pt x="4724399" y="246454"/>
                  </a:cubicBezTo>
                  <a:lnTo>
                    <a:pt x="4724399" y="1232243"/>
                  </a:lnTo>
                  <a:cubicBezTo>
                    <a:pt x="4724399" y="1368356"/>
                    <a:pt x="4614058" y="1478697"/>
                    <a:pt x="4477945" y="1478697"/>
                  </a:cubicBezTo>
                  <a:lnTo>
                    <a:pt x="246454" y="1478697"/>
                  </a:lnTo>
                  <a:cubicBezTo>
                    <a:pt x="110341" y="1478697"/>
                    <a:pt x="0" y="1368356"/>
                    <a:pt x="0" y="1232243"/>
                  </a:cubicBezTo>
                  <a:lnTo>
                    <a:pt x="0" y="24645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6954" tIns="136954" rIns="136954" bIns="136954" numCol="1" spcCol="1270" anchor="ctr" anchorCtr="0">
              <a:noAutofit/>
            </a:bodyPr>
            <a:lstStyle/>
            <a:p>
              <a:pPr lvl="0" algn="l" defTabSz="755650" rtl="0">
                <a:lnSpc>
                  <a:spcPct val="90000"/>
                </a:lnSpc>
                <a:spcBef>
                  <a:spcPct val="0"/>
                </a:spcBef>
                <a:spcAft>
                  <a:spcPct val="35000"/>
                </a:spcAft>
              </a:pPr>
              <a:r>
                <a:rPr lang="en-US" sz="1700" b="0" kern="1200" dirty="0"/>
                <a:t>Although the increased volume was expected, there have been increased challenges reported resulting from inconsistent or incomplete message formats and metadata which prevent effective identification, matching and routing processes</a:t>
              </a:r>
              <a:endParaRPr lang="en-US" sz="1700" kern="1200" dirty="0"/>
            </a:p>
          </p:txBody>
        </p:sp>
      </p:grpSp>
      <p:sp>
        <p:nvSpPr>
          <p:cNvPr id="5" name="Rectangle 4"/>
          <p:cNvSpPr/>
          <p:nvPr/>
        </p:nvSpPr>
        <p:spPr>
          <a:xfrm>
            <a:off x="314901" y="2895600"/>
            <a:ext cx="3536022" cy="1524000"/>
          </a:xfrm>
          <a:prstGeom prst="rect">
            <a:avLst/>
          </a:prstGeom>
        </p:spPr>
        <p:txBody>
          <a:bodyPr wrap="square">
            <a:spAutoFit/>
          </a:bodyPr>
          <a:lstStyle/>
          <a:p>
            <a:pPr lvl="0"/>
            <a:r>
              <a:rPr lang="en-US" dirty="0"/>
              <a:t>The Mass HIway has received feedback from participants regarding challenges associated with </a:t>
            </a:r>
            <a:r>
              <a:rPr lang="en-US" u="sng" dirty="0">
                <a:solidFill>
                  <a:schemeClr val="accent2"/>
                </a:solidFill>
              </a:rPr>
              <a:t>Unsolicited Notifications </a:t>
            </a:r>
            <a:r>
              <a:rPr lang="en-US" dirty="0"/>
              <a:t>coming through </a:t>
            </a:r>
            <a:r>
              <a:rPr lang="en-US" u="sng" dirty="0">
                <a:solidFill>
                  <a:schemeClr val="accent1"/>
                </a:solidFill>
              </a:rPr>
              <a:t>Direct Messaging</a:t>
            </a:r>
            <a:endParaRPr lang="en-US" dirty="0"/>
          </a:p>
        </p:txBody>
      </p:sp>
      <p:sp>
        <p:nvSpPr>
          <p:cNvPr id="10" name="TextBox 9">
            <a:extLst>
              <a:ext uri="{FF2B5EF4-FFF2-40B4-BE49-F238E27FC236}">
                <a16:creationId xmlns:a16="http://schemas.microsoft.com/office/drawing/2014/main" id="{7A12EA2C-17BC-4730-A9CA-F0EFCBFECAA8}"/>
              </a:ext>
            </a:extLst>
          </p:cNvPr>
          <p:cNvSpPr txBox="1"/>
          <p:nvPr/>
        </p:nvSpPr>
        <p:spPr>
          <a:xfrm>
            <a:off x="228600" y="6327537"/>
            <a:ext cx="78330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*See Appendix B for CMS CoP background and definition of key terms</a:t>
            </a:r>
          </a:p>
        </p:txBody>
      </p:sp>
    </p:spTree>
    <p:extLst>
      <p:ext uri="{BB962C8B-B14F-4D97-AF65-F5344CB8AC3E}">
        <p14:creationId xmlns:p14="http://schemas.microsoft.com/office/powerpoint/2010/main" val="2379353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1944" y="990600"/>
            <a:ext cx="8229600" cy="4525963"/>
          </a:xfrm>
        </p:spPr>
        <p:txBody>
          <a:bodyPr/>
          <a:lstStyle/>
          <a:p>
            <a:pPr>
              <a:buClr>
                <a:schemeClr val="accent3"/>
              </a:buClr>
              <a:buSzPct val="120000"/>
              <a:buFont typeface="Wingdings" panose="05000000000000000000" pitchFamily="2" charset="2"/>
              <a:buChar char="þ"/>
            </a:pPr>
            <a:endParaRPr lang="en-US" b="0" dirty="0"/>
          </a:p>
          <a:p>
            <a:pPr>
              <a:buClr>
                <a:schemeClr val="accent3"/>
              </a:buClr>
              <a:buSzPct val="120000"/>
              <a:buFont typeface="Wingdings" panose="05000000000000000000" pitchFamily="2" charset="2"/>
              <a:buChar char="þ"/>
            </a:pPr>
            <a:r>
              <a:rPr lang="en-US" b="0" dirty="0"/>
              <a:t>Direct Messaging is </a:t>
            </a:r>
            <a:r>
              <a:rPr lang="en-US" dirty="0"/>
              <a:t>a payload-agnostic mechanism for secure communication of health data between two known end points and can support virtually any file attachment.</a:t>
            </a:r>
          </a:p>
          <a:p>
            <a:pPr>
              <a:buClr>
                <a:schemeClr val="accent3"/>
              </a:buClr>
              <a:buSzPct val="120000"/>
              <a:buFont typeface="Wingdings" panose="05000000000000000000" pitchFamily="2" charset="2"/>
              <a:buChar char="þ"/>
            </a:pPr>
            <a:r>
              <a:rPr lang="en-US" b="0" dirty="0"/>
              <a:t>Event Notifications can be communicated via Direct Messaging today</a:t>
            </a:r>
          </a:p>
          <a:p>
            <a:pPr>
              <a:buClr>
                <a:schemeClr val="accent3"/>
              </a:buClr>
              <a:buSzPct val="120000"/>
              <a:buFont typeface="Wingdings" panose="05000000000000000000" pitchFamily="2" charset="2"/>
              <a:buChar char="þ"/>
            </a:pPr>
            <a:r>
              <a:rPr lang="en-US" b="0" dirty="0"/>
              <a:t>Direct Messaging is a prominent option for the transport of patient directed event notifications, requesting community provider groups and/or when the recipient may be outside of the HIE or ENS subscriber network</a:t>
            </a:r>
          </a:p>
          <a:p>
            <a:pPr>
              <a:buClr>
                <a:schemeClr val="accent3"/>
              </a:buClr>
              <a:buSzPct val="120000"/>
              <a:buFont typeface="Wingdings" panose="05000000000000000000" pitchFamily="2" charset="2"/>
              <a:buChar char="þ"/>
            </a:pPr>
            <a:endParaRPr lang="en-US" b="0" dirty="0"/>
          </a:p>
          <a:p>
            <a:pPr marL="0" indent="0">
              <a:buNone/>
            </a:pPr>
            <a:r>
              <a:rPr lang="en-US" u="sng" dirty="0">
                <a:solidFill>
                  <a:schemeClr val="accent2"/>
                </a:solidFill>
              </a:rPr>
              <a:t>Why is there a problem?</a:t>
            </a:r>
          </a:p>
          <a:p>
            <a:pPr marL="0" indent="0">
              <a:buNone/>
            </a:pPr>
            <a:endParaRPr lang="en-US" dirty="0"/>
          </a:p>
          <a:p>
            <a:pPr>
              <a:buClr>
                <a:schemeClr val="accent2"/>
              </a:buClr>
              <a:buFont typeface="Wingdings" panose="05000000000000000000" pitchFamily="2" charset="2"/>
              <a:buChar char="Ö"/>
            </a:pPr>
            <a:r>
              <a:rPr lang="en-US" b="0" dirty="0">
                <a:latin typeface="Calibri" panose="020F0502020204030204" pitchFamily="34" charset="0"/>
                <a:ea typeface="Calibri" panose="020F0502020204030204" pitchFamily="34" charset="0"/>
                <a:cs typeface="Times New Roman" panose="02020603050405020304" pitchFamily="18" charset="0"/>
              </a:rPr>
              <a:t>Recipients of an unsolicited, event notification via Direct Message </a:t>
            </a:r>
            <a:r>
              <a:rPr lang="en-US" dirty="0">
                <a:latin typeface="Calibri" panose="020F0502020204030204" pitchFamily="34" charset="0"/>
                <a:ea typeface="Calibri" panose="020F0502020204030204" pitchFamily="34" charset="0"/>
                <a:cs typeface="Times New Roman" panose="02020603050405020304" pitchFamily="18" charset="0"/>
              </a:rPr>
              <a:t>cannot differentiate a notification from another type of Direct Message</a:t>
            </a:r>
            <a:r>
              <a:rPr lang="en-US" b="0" dirty="0">
                <a:latin typeface="Calibri" panose="020F0502020204030204" pitchFamily="34" charset="0"/>
                <a:ea typeface="Calibri" panose="020F0502020204030204" pitchFamily="34" charset="0"/>
                <a:cs typeface="Times New Roman" panose="02020603050405020304" pitchFamily="18" charset="0"/>
              </a:rPr>
              <a:t>. </a:t>
            </a:r>
          </a:p>
          <a:p>
            <a:pPr>
              <a:buClr>
                <a:schemeClr val="accent2"/>
              </a:buClr>
              <a:buFont typeface="Wingdings" panose="05000000000000000000" pitchFamily="2" charset="2"/>
              <a:buChar char="Ö"/>
            </a:pPr>
            <a:r>
              <a:rPr lang="en-US" b="0" dirty="0">
                <a:latin typeface="Calibri" panose="020F0502020204030204" pitchFamily="34" charset="0"/>
                <a:ea typeface="Calibri" panose="020F0502020204030204" pitchFamily="34" charset="0"/>
                <a:cs typeface="Times New Roman" panose="02020603050405020304" pitchFamily="18" charset="0"/>
              </a:rPr>
              <a:t>Recipient systems may wish to route messages to a different department or automate workflows based on such information and are not able to do so currently</a:t>
            </a:r>
            <a:r>
              <a:rPr lang="en-US" b="0" dirty="0"/>
              <a:t>.</a:t>
            </a:r>
          </a:p>
          <a:p>
            <a:pPr>
              <a:buClr>
                <a:schemeClr val="accent2"/>
              </a:buClr>
              <a:buFont typeface="Wingdings" panose="05000000000000000000" pitchFamily="2" charset="2"/>
              <a:buChar char="Ö"/>
            </a:pPr>
            <a:r>
              <a:rPr lang="en-US" b="0" dirty="0"/>
              <a:t>Currently, there is not a universally accepted standard for messaging and terminology preventing auto-processing solutions</a:t>
            </a:r>
          </a:p>
          <a:p>
            <a:pPr marL="0" indent="0">
              <a:buClr>
                <a:schemeClr val="accent2"/>
              </a:buClr>
              <a:buNone/>
            </a:pPr>
            <a:br>
              <a:rPr lang="en-US" b="0" dirty="0"/>
            </a:br>
            <a:endParaRPr lang="en-US" b="0" dirty="0"/>
          </a:p>
        </p:txBody>
      </p:sp>
      <p:sp>
        <p:nvSpPr>
          <p:cNvPr id="3" name="Title 2"/>
          <p:cNvSpPr>
            <a:spLocks noGrp="1"/>
          </p:cNvSpPr>
          <p:nvPr>
            <p:ph type="title"/>
          </p:nvPr>
        </p:nvSpPr>
        <p:spPr/>
        <p:txBody>
          <a:bodyPr/>
          <a:lstStyle/>
          <a:p>
            <a:r>
              <a:rPr lang="en-US" dirty="0"/>
              <a:t>Unsolicited Notifications via Direct</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19</a:t>
            </a:fld>
            <a:endParaRPr lang="en-US" dirty="0"/>
          </a:p>
        </p:txBody>
      </p:sp>
    </p:spTree>
    <p:extLst>
      <p:ext uri="{BB962C8B-B14F-4D97-AF65-F5344CB8AC3E}">
        <p14:creationId xmlns:p14="http://schemas.microsoft.com/office/powerpoint/2010/main" val="2730393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9C2E20-F250-44B9-B926-B8B94A013B34}" type="slidenum">
              <a:rPr lang="en-US" smtClean="0"/>
              <a:pPr>
                <a:defRPr/>
              </a:pPr>
              <a:t>2</a:t>
            </a:fld>
            <a:endParaRPr lang="en-US" dirty="0"/>
          </a:p>
        </p:txBody>
      </p:sp>
      <p:sp>
        <p:nvSpPr>
          <p:cNvPr id="3" name="Title 2"/>
          <p:cNvSpPr>
            <a:spLocks noGrp="1"/>
          </p:cNvSpPr>
          <p:nvPr>
            <p:ph type="title"/>
          </p:nvPr>
        </p:nvSpPr>
        <p:spPr>
          <a:xfrm>
            <a:off x="836137" y="133557"/>
            <a:ext cx="6098066" cy="565150"/>
          </a:xfrm>
        </p:spPr>
        <p:txBody>
          <a:bodyPr/>
          <a:lstStyle/>
          <a:p>
            <a:r>
              <a:rPr lang="en-US" dirty="0"/>
              <a:t>Agenda</a:t>
            </a:r>
          </a:p>
        </p:txBody>
      </p:sp>
      <p:sp>
        <p:nvSpPr>
          <p:cNvPr id="4" name="Rectangle 3"/>
          <p:cNvSpPr/>
          <p:nvPr/>
        </p:nvSpPr>
        <p:spPr>
          <a:xfrm>
            <a:off x="762000" y="1295400"/>
            <a:ext cx="7543800" cy="495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Welcome</a:t>
            </a:r>
          </a:p>
          <a:p>
            <a:pPr marL="457054" lvl="1" indent="0">
              <a:buNone/>
            </a:pPr>
            <a:r>
              <a:rPr lang="en-US" sz="2000" dirty="0">
                <a:solidFill>
                  <a:schemeClr val="tx1"/>
                </a:solidFill>
              </a:rPr>
              <a:t>Undersecretary Lauren Peters</a:t>
            </a:r>
          </a:p>
          <a:p>
            <a:pPr marL="800100" lvl="1" indent="-342900">
              <a:buFont typeface="Wingdings" pitchFamily="2" charset="2"/>
              <a:buChar char="§"/>
            </a:pPr>
            <a:r>
              <a:rPr lang="en-US" sz="2000" dirty="0">
                <a:solidFill>
                  <a:schemeClr val="tx1"/>
                </a:solidFill>
              </a:rPr>
              <a:t>Approval of Nov 2021 minutes (vote)</a:t>
            </a:r>
          </a:p>
          <a:p>
            <a:r>
              <a:rPr lang="en-US" sz="2000" b="1" dirty="0">
                <a:solidFill>
                  <a:schemeClr val="tx1"/>
                </a:solidFill>
              </a:rPr>
              <a:t>Attestation-Update</a:t>
            </a:r>
          </a:p>
          <a:p>
            <a:pPr lvl="1"/>
            <a:r>
              <a:rPr lang="en-US" sz="2000" dirty="0">
                <a:solidFill>
                  <a:schemeClr val="tx1"/>
                </a:solidFill>
              </a:rPr>
              <a:t>Pam Boutin-Coviello </a:t>
            </a:r>
          </a:p>
          <a:p>
            <a:r>
              <a:rPr lang="en-US" sz="2000" b="1" dirty="0">
                <a:solidFill>
                  <a:schemeClr val="tx1"/>
                </a:solidFill>
              </a:rPr>
              <a:t>ENS – Utilization Update</a:t>
            </a:r>
          </a:p>
          <a:p>
            <a:pPr marL="457200"/>
            <a:r>
              <a:rPr lang="en-US" sz="2000" dirty="0">
                <a:solidFill>
                  <a:schemeClr val="tx1"/>
                </a:solidFill>
              </a:rPr>
              <a:t>Bert Ng </a:t>
            </a:r>
          </a:p>
          <a:p>
            <a:r>
              <a:rPr lang="en-US" sz="2000" b="1" dirty="0">
                <a:solidFill>
                  <a:schemeClr val="tx1"/>
                </a:solidFill>
              </a:rPr>
              <a:t>Unsolicited Notifications via Direct Messaging</a:t>
            </a:r>
          </a:p>
          <a:p>
            <a:pPr lvl="1"/>
            <a:r>
              <a:rPr lang="en-US" sz="2000" dirty="0">
                <a:solidFill>
                  <a:schemeClr val="tx1"/>
                </a:solidFill>
              </a:rPr>
              <a:t>Kevin Mullen</a:t>
            </a:r>
          </a:p>
          <a:p>
            <a:r>
              <a:rPr lang="en-US" sz="2000" b="1" dirty="0">
                <a:solidFill>
                  <a:schemeClr val="tx1"/>
                </a:solidFill>
              </a:rPr>
              <a:t>Clinical Gateway API Development-Update</a:t>
            </a:r>
          </a:p>
          <a:p>
            <a:pPr marL="457054" lvl="1"/>
            <a:r>
              <a:rPr lang="en-US" sz="2000" dirty="0">
                <a:solidFill>
                  <a:schemeClr val="tx1"/>
                </a:solidFill>
              </a:rPr>
              <a:t>Kevin Mullen</a:t>
            </a:r>
          </a:p>
          <a:p>
            <a:r>
              <a:rPr lang="en-US" sz="2000" b="1" dirty="0">
                <a:solidFill>
                  <a:schemeClr val="tx1"/>
                </a:solidFill>
              </a:rPr>
              <a:t>Conclusion</a:t>
            </a:r>
          </a:p>
          <a:p>
            <a:pPr marL="457054" lvl="1" indent="0">
              <a:buNone/>
            </a:pPr>
            <a:r>
              <a:rPr lang="en-US" sz="2000" dirty="0">
                <a:solidFill>
                  <a:schemeClr val="tx1"/>
                </a:solidFill>
              </a:rPr>
              <a:t>Undersecretary Lauren Peters</a:t>
            </a:r>
          </a:p>
          <a:p>
            <a:pPr marL="457054" lvl="1" indent="0">
              <a:buNone/>
            </a:pPr>
            <a:endParaRPr lang="en-US" sz="2000" dirty="0">
              <a:solidFill>
                <a:schemeClr val="tx1"/>
              </a:solidFill>
            </a:endParaRPr>
          </a:p>
        </p:txBody>
      </p:sp>
    </p:spTree>
    <p:extLst>
      <p:ext uri="{BB962C8B-B14F-4D97-AF65-F5344CB8AC3E}">
        <p14:creationId xmlns:p14="http://schemas.microsoft.com/office/powerpoint/2010/main" val="332065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943120"/>
            <a:ext cx="8381999" cy="5352759"/>
            <a:chOff x="381000" y="943120"/>
            <a:chExt cx="8381999" cy="5352759"/>
          </a:xfrm>
        </p:grpSpPr>
        <p:sp>
          <p:nvSpPr>
            <p:cNvPr id="6" name="Freeform 5"/>
            <p:cNvSpPr/>
            <p:nvPr/>
          </p:nvSpPr>
          <p:spPr>
            <a:xfrm>
              <a:off x="381000" y="943120"/>
              <a:ext cx="6957060" cy="2132338"/>
            </a:xfrm>
            <a:custGeom>
              <a:avLst/>
              <a:gdLst>
                <a:gd name="connsiteX0" fmla="*/ 0 w 6957060"/>
                <a:gd name="connsiteY0" fmla="*/ 213234 h 2132338"/>
                <a:gd name="connsiteX1" fmla="*/ 213234 w 6957060"/>
                <a:gd name="connsiteY1" fmla="*/ 0 h 2132338"/>
                <a:gd name="connsiteX2" fmla="*/ 6743826 w 6957060"/>
                <a:gd name="connsiteY2" fmla="*/ 0 h 2132338"/>
                <a:gd name="connsiteX3" fmla="*/ 6957060 w 6957060"/>
                <a:gd name="connsiteY3" fmla="*/ 213234 h 2132338"/>
                <a:gd name="connsiteX4" fmla="*/ 6957060 w 6957060"/>
                <a:gd name="connsiteY4" fmla="*/ 1919104 h 2132338"/>
                <a:gd name="connsiteX5" fmla="*/ 6743826 w 6957060"/>
                <a:gd name="connsiteY5" fmla="*/ 2132338 h 2132338"/>
                <a:gd name="connsiteX6" fmla="*/ 213234 w 6957060"/>
                <a:gd name="connsiteY6" fmla="*/ 2132338 h 2132338"/>
                <a:gd name="connsiteX7" fmla="*/ 0 w 6957060"/>
                <a:gd name="connsiteY7" fmla="*/ 1919104 h 2132338"/>
                <a:gd name="connsiteX8" fmla="*/ 0 w 6957060"/>
                <a:gd name="connsiteY8" fmla="*/ 213234 h 21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7060" h="2132338">
                  <a:moveTo>
                    <a:pt x="0" y="213234"/>
                  </a:moveTo>
                  <a:cubicBezTo>
                    <a:pt x="0" y="95468"/>
                    <a:pt x="95468" y="0"/>
                    <a:pt x="213234" y="0"/>
                  </a:cubicBezTo>
                  <a:lnTo>
                    <a:pt x="6743826" y="0"/>
                  </a:lnTo>
                  <a:cubicBezTo>
                    <a:pt x="6861592" y="0"/>
                    <a:pt x="6957060" y="95468"/>
                    <a:pt x="6957060" y="213234"/>
                  </a:cubicBezTo>
                  <a:lnTo>
                    <a:pt x="6957060" y="1919104"/>
                  </a:lnTo>
                  <a:cubicBezTo>
                    <a:pt x="6957060" y="2036870"/>
                    <a:pt x="6861592" y="2132338"/>
                    <a:pt x="6743826" y="2132338"/>
                  </a:cubicBezTo>
                  <a:lnTo>
                    <a:pt x="213234" y="2132338"/>
                  </a:lnTo>
                  <a:cubicBezTo>
                    <a:pt x="95468" y="2132338"/>
                    <a:pt x="0" y="2036870"/>
                    <a:pt x="0" y="1919104"/>
                  </a:cubicBezTo>
                  <a:lnTo>
                    <a:pt x="0" y="213234"/>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9352" tIns="149352" rIns="149352" bIns="790789" numCol="1" spcCol="1270" anchor="t" anchorCtr="0">
              <a:noAutofit/>
            </a:bodyPr>
            <a:lstStyle/>
            <a:p>
              <a:pPr lvl="0" algn="l" defTabSz="933450" rtl="0">
                <a:lnSpc>
                  <a:spcPct val="90000"/>
                </a:lnSpc>
                <a:spcBef>
                  <a:spcPct val="0"/>
                </a:spcBef>
                <a:spcAft>
                  <a:spcPct val="35000"/>
                </a:spcAft>
              </a:pPr>
              <a:r>
                <a:rPr lang="en-US" sz="2100" kern="1200" dirty="0"/>
                <a:t>The Mass HIway leadership team met with DirectTrust to understand how its latest standards document can help address some of the recent challenges identified with event notifications</a:t>
              </a:r>
            </a:p>
          </p:txBody>
        </p:sp>
        <p:sp>
          <p:nvSpPr>
            <p:cNvPr id="7" name="Freeform 6"/>
            <p:cNvSpPr/>
            <p:nvPr/>
          </p:nvSpPr>
          <p:spPr>
            <a:xfrm>
              <a:off x="1805939" y="2364679"/>
              <a:ext cx="6957060" cy="3931200"/>
            </a:xfrm>
            <a:custGeom>
              <a:avLst/>
              <a:gdLst>
                <a:gd name="connsiteX0" fmla="*/ 0 w 6957060"/>
                <a:gd name="connsiteY0" fmla="*/ 393120 h 3931200"/>
                <a:gd name="connsiteX1" fmla="*/ 393120 w 6957060"/>
                <a:gd name="connsiteY1" fmla="*/ 0 h 3931200"/>
                <a:gd name="connsiteX2" fmla="*/ 6563940 w 6957060"/>
                <a:gd name="connsiteY2" fmla="*/ 0 h 3931200"/>
                <a:gd name="connsiteX3" fmla="*/ 6957060 w 6957060"/>
                <a:gd name="connsiteY3" fmla="*/ 393120 h 3931200"/>
                <a:gd name="connsiteX4" fmla="*/ 6957060 w 6957060"/>
                <a:gd name="connsiteY4" fmla="*/ 3538080 h 3931200"/>
                <a:gd name="connsiteX5" fmla="*/ 6563940 w 6957060"/>
                <a:gd name="connsiteY5" fmla="*/ 3931200 h 3931200"/>
                <a:gd name="connsiteX6" fmla="*/ 393120 w 6957060"/>
                <a:gd name="connsiteY6" fmla="*/ 3931200 h 3931200"/>
                <a:gd name="connsiteX7" fmla="*/ 0 w 6957060"/>
                <a:gd name="connsiteY7" fmla="*/ 3538080 h 3931200"/>
                <a:gd name="connsiteX8" fmla="*/ 0 w 6957060"/>
                <a:gd name="connsiteY8" fmla="*/ 393120 h 39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7060" h="3931200">
                  <a:moveTo>
                    <a:pt x="0" y="393120"/>
                  </a:moveTo>
                  <a:cubicBezTo>
                    <a:pt x="0" y="176006"/>
                    <a:pt x="176006" y="0"/>
                    <a:pt x="393120" y="0"/>
                  </a:cubicBezTo>
                  <a:lnTo>
                    <a:pt x="6563940" y="0"/>
                  </a:lnTo>
                  <a:cubicBezTo>
                    <a:pt x="6781054" y="0"/>
                    <a:pt x="6957060" y="176006"/>
                    <a:pt x="6957060" y="393120"/>
                  </a:cubicBezTo>
                  <a:lnTo>
                    <a:pt x="6957060" y="3538080"/>
                  </a:lnTo>
                  <a:cubicBezTo>
                    <a:pt x="6957060" y="3755194"/>
                    <a:pt x="6781054" y="3931200"/>
                    <a:pt x="6563940" y="3931200"/>
                  </a:cubicBezTo>
                  <a:lnTo>
                    <a:pt x="393120" y="3931200"/>
                  </a:lnTo>
                  <a:cubicBezTo>
                    <a:pt x="176006" y="3931200"/>
                    <a:pt x="0" y="3755194"/>
                    <a:pt x="0" y="3538080"/>
                  </a:cubicBezTo>
                  <a:lnTo>
                    <a:pt x="0" y="39312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64493" tIns="264493" rIns="264493" bIns="264493"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a:t>DirectTrust is in the process of finalizing its latest standards document </a:t>
              </a:r>
              <a:r>
                <a:rPr lang="en-US" sz="2100" kern="1200" dirty="0">
                  <a:hlinkClick r:id="rId3"/>
                </a:rPr>
                <a:t>Event Notifications via the Direct Standard</a:t>
              </a:r>
              <a:r>
                <a:rPr lang="en-US" sz="2100" kern="1200" dirty="0"/>
                <a:t>™</a:t>
              </a:r>
            </a:p>
            <a:p>
              <a:pPr marL="228600" lvl="1" indent="-228600" algn="l" defTabSz="933450" rtl="0">
                <a:lnSpc>
                  <a:spcPct val="90000"/>
                </a:lnSpc>
                <a:spcBef>
                  <a:spcPct val="0"/>
                </a:spcBef>
                <a:spcAft>
                  <a:spcPct val="15000"/>
                </a:spcAft>
                <a:buChar char="••"/>
              </a:pPr>
              <a:r>
                <a:rPr lang="en-US" sz="2100" kern="1200" dirty="0"/>
                <a:t>The standard is up for ballot and will then undergo a 30-to-60-day review and approval period by American National Standards Institute (ANSI)</a:t>
              </a:r>
            </a:p>
            <a:p>
              <a:pPr marL="228600" lvl="1" indent="-228600" algn="l" defTabSz="933450" rtl="0">
                <a:lnSpc>
                  <a:spcPct val="90000"/>
                </a:lnSpc>
                <a:spcBef>
                  <a:spcPct val="0"/>
                </a:spcBef>
                <a:spcAft>
                  <a:spcPct val="15000"/>
                </a:spcAft>
                <a:buChar char="••"/>
              </a:pPr>
              <a:r>
                <a:rPr lang="en-US" sz="2100" kern="1200" dirty="0"/>
                <a:t>Epic and Meditech are actively implementing the standard, with more vendors expected to follow once approved</a:t>
              </a:r>
            </a:p>
            <a:p>
              <a:pPr marL="228600" lvl="1" indent="-228600" algn="l" defTabSz="933450" rtl="0">
                <a:lnSpc>
                  <a:spcPct val="90000"/>
                </a:lnSpc>
                <a:spcBef>
                  <a:spcPct val="0"/>
                </a:spcBef>
                <a:spcAft>
                  <a:spcPct val="15000"/>
                </a:spcAft>
                <a:buChar char="••"/>
              </a:pPr>
              <a:r>
                <a:rPr lang="en-US" sz="2100" kern="1200" dirty="0"/>
                <a:t>The new standard includes </a:t>
              </a:r>
              <a:r>
                <a:rPr lang="en-US" sz="2100" b="1" dirty="0">
                  <a:solidFill>
                    <a:schemeClr val="accent1"/>
                  </a:solidFill>
                </a:rPr>
                <a:t>c</a:t>
              </a:r>
              <a:r>
                <a:rPr lang="en-US" sz="2100" b="1" u="none" kern="1200" dirty="0">
                  <a:solidFill>
                    <a:schemeClr val="accent1"/>
                  </a:solidFill>
                </a:rPr>
                <a:t>ontext </a:t>
              </a:r>
              <a:r>
                <a:rPr lang="en-US" sz="2100" dirty="0">
                  <a:solidFill>
                    <a:schemeClr val="tx1"/>
                  </a:solidFill>
                </a:rPr>
                <a:t>data </a:t>
              </a:r>
              <a:r>
                <a:rPr lang="en-US" sz="2100" kern="1200" dirty="0"/>
                <a:t>to enable message routing to the appropriate person on the care team</a:t>
              </a:r>
            </a:p>
          </p:txBody>
        </p:sp>
      </p:grpSp>
      <p:sp>
        <p:nvSpPr>
          <p:cNvPr id="3" name="Title 2"/>
          <p:cNvSpPr>
            <a:spLocks noGrp="1"/>
          </p:cNvSpPr>
          <p:nvPr>
            <p:ph type="title"/>
          </p:nvPr>
        </p:nvSpPr>
        <p:spPr/>
        <p:txBody>
          <a:bodyPr/>
          <a:lstStyle/>
          <a:p>
            <a:r>
              <a:rPr lang="en-US" dirty="0"/>
              <a:t>Unsolicited Notifications via Direct</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20</a:t>
            </a:fld>
            <a:endParaRPr lang="en-US" dirty="0"/>
          </a:p>
        </p:txBody>
      </p:sp>
    </p:spTree>
    <p:extLst>
      <p:ext uri="{BB962C8B-B14F-4D97-AF65-F5344CB8AC3E}">
        <p14:creationId xmlns:p14="http://schemas.microsoft.com/office/powerpoint/2010/main" val="223663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166" y="1270574"/>
            <a:ext cx="8229600" cy="4525963"/>
          </a:xfrm>
        </p:spPr>
        <p:txBody>
          <a:bodyPr/>
          <a:lstStyle/>
          <a:p>
            <a:pPr marL="0" indent="0">
              <a:buNone/>
            </a:pPr>
            <a:r>
              <a:rPr lang="en-US" dirty="0">
                <a:solidFill>
                  <a:schemeClr val="accent1"/>
                </a:solidFill>
              </a:rPr>
              <a:t>Context</a:t>
            </a:r>
            <a:r>
              <a:rPr lang="en-US" b="0" dirty="0"/>
              <a:t> data enhances Direct Secure Messaging for Notifications</a:t>
            </a:r>
            <a:endParaRPr lang="en-US" b="0" dirty="0">
              <a:cs typeface="Calibri"/>
            </a:endParaRPr>
          </a:p>
          <a:p>
            <a:pPr marL="0" indent="0">
              <a:buNone/>
            </a:pPr>
            <a:endParaRPr lang="en-US" b="0" dirty="0"/>
          </a:p>
          <a:p>
            <a:pPr marL="0" indent="0">
              <a:buNone/>
            </a:pPr>
            <a:r>
              <a:rPr lang="en-US" b="0" dirty="0"/>
              <a:t>The addition of context data allows care teams to immediately know what a Direct Secure Message is and who it’s about. This strategically selected information, including message type and patient demographic data, brings power to Direct Secure Messages by allowing care teams to properly match patients, prioritize, and enable more efficient and informed workflows.</a:t>
            </a:r>
            <a:endParaRPr lang="en-US" dirty="0"/>
          </a:p>
        </p:txBody>
      </p:sp>
      <p:sp>
        <p:nvSpPr>
          <p:cNvPr id="3" name="Title 2"/>
          <p:cNvSpPr>
            <a:spLocks noGrp="1"/>
          </p:cNvSpPr>
          <p:nvPr>
            <p:ph type="title"/>
          </p:nvPr>
        </p:nvSpPr>
        <p:spPr/>
        <p:txBody>
          <a:bodyPr/>
          <a:lstStyle/>
          <a:p>
            <a:r>
              <a:rPr lang="en-US" dirty="0"/>
              <a:t>Unsolicited Notifications via Direct</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21</a:t>
            </a:fld>
            <a:endParaRPr lang="en-US" dirty="0"/>
          </a:p>
        </p:txBody>
      </p:sp>
      <p:pic>
        <p:nvPicPr>
          <p:cNvPr id="5" name="Picture 4"/>
          <p:cNvPicPr>
            <a:picLocks noChangeAspect="1"/>
          </p:cNvPicPr>
          <p:nvPr/>
        </p:nvPicPr>
        <p:blipFill>
          <a:blip r:embed="rId3"/>
          <a:stretch>
            <a:fillRect/>
          </a:stretch>
        </p:blipFill>
        <p:spPr>
          <a:xfrm>
            <a:off x="299559" y="3505200"/>
            <a:ext cx="8421275" cy="2438740"/>
          </a:xfrm>
          <a:prstGeom prst="rect">
            <a:avLst/>
          </a:prstGeom>
        </p:spPr>
      </p:pic>
      <p:sp>
        <p:nvSpPr>
          <p:cNvPr id="6" name="Rectangle 5"/>
          <p:cNvSpPr/>
          <p:nvPr/>
        </p:nvSpPr>
        <p:spPr>
          <a:xfrm>
            <a:off x="480317" y="6268663"/>
            <a:ext cx="8115300" cy="553998"/>
          </a:xfrm>
          <a:prstGeom prst="rect">
            <a:avLst/>
          </a:prstGeom>
        </p:spPr>
        <p:txBody>
          <a:bodyPr wrap="square">
            <a:spAutoFit/>
          </a:bodyPr>
          <a:lstStyle/>
          <a:p>
            <a:r>
              <a:rPr lang="en-US" sz="1200" b="1" dirty="0"/>
              <a:t>Source</a:t>
            </a:r>
            <a:r>
              <a:rPr lang="en-US" sz="1200" dirty="0"/>
              <a:t>: DirectTrust; Event Notifications via Direct, </a:t>
            </a:r>
            <a:r>
              <a:rPr lang="en-US" sz="1200" dirty="0">
                <a:hlinkClick r:id="rId4"/>
              </a:rPr>
              <a:t>https://directtrust.org/standards/event-notifications-via-direct</a:t>
            </a:r>
            <a:endParaRPr lang="en-US" sz="1200" dirty="0"/>
          </a:p>
          <a:p>
            <a:endParaRPr lang="en-US" dirty="0"/>
          </a:p>
        </p:txBody>
      </p:sp>
    </p:spTree>
    <p:extLst>
      <p:ext uri="{BB962C8B-B14F-4D97-AF65-F5344CB8AC3E}">
        <p14:creationId xmlns:p14="http://schemas.microsoft.com/office/powerpoint/2010/main" val="3302771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1151978"/>
            <a:ext cx="8381999" cy="4935043"/>
            <a:chOff x="381000" y="1151978"/>
            <a:chExt cx="8381999" cy="4935043"/>
          </a:xfrm>
        </p:grpSpPr>
        <p:sp>
          <p:nvSpPr>
            <p:cNvPr id="6" name="Freeform 5"/>
            <p:cNvSpPr/>
            <p:nvPr/>
          </p:nvSpPr>
          <p:spPr>
            <a:xfrm>
              <a:off x="381000" y="1151978"/>
              <a:ext cx="6957060" cy="1554364"/>
            </a:xfrm>
            <a:custGeom>
              <a:avLst/>
              <a:gdLst>
                <a:gd name="connsiteX0" fmla="*/ 0 w 6957060"/>
                <a:gd name="connsiteY0" fmla="*/ 155436 h 1554364"/>
                <a:gd name="connsiteX1" fmla="*/ 155436 w 6957060"/>
                <a:gd name="connsiteY1" fmla="*/ 0 h 1554364"/>
                <a:gd name="connsiteX2" fmla="*/ 6801624 w 6957060"/>
                <a:gd name="connsiteY2" fmla="*/ 0 h 1554364"/>
                <a:gd name="connsiteX3" fmla="*/ 6957060 w 6957060"/>
                <a:gd name="connsiteY3" fmla="*/ 155436 h 1554364"/>
                <a:gd name="connsiteX4" fmla="*/ 6957060 w 6957060"/>
                <a:gd name="connsiteY4" fmla="*/ 1398928 h 1554364"/>
                <a:gd name="connsiteX5" fmla="*/ 6801624 w 6957060"/>
                <a:gd name="connsiteY5" fmla="*/ 1554364 h 1554364"/>
                <a:gd name="connsiteX6" fmla="*/ 155436 w 6957060"/>
                <a:gd name="connsiteY6" fmla="*/ 1554364 h 1554364"/>
                <a:gd name="connsiteX7" fmla="*/ 0 w 6957060"/>
                <a:gd name="connsiteY7" fmla="*/ 1398928 h 1554364"/>
                <a:gd name="connsiteX8" fmla="*/ 0 w 6957060"/>
                <a:gd name="connsiteY8" fmla="*/ 155436 h 155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7060" h="1554364">
                  <a:moveTo>
                    <a:pt x="0" y="155436"/>
                  </a:moveTo>
                  <a:cubicBezTo>
                    <a:pt x="0" y="69591"/>
                    <a:pt x="69591" y="0"/>
                    <a:pt x="155436" y="0"/>
                  </a:cubicBezTo>
                  <a:lnTo>
                    <a:pt x="6801624" y="0"/>
                  </a:lnTo>
                  <a:cubicBezTo>
                    <a:pt x="6887469" y="0"/>
                    <a:pt x="6957060" y="69591"/>
                    <a:pt x="6957060" y="155436"/>
                  </a:cubicBezTo>
                  <a:lnTo>
                    <a:pt x="6957060" y="1398928"/>
                  </a:lnTo>
                  <a:cubicBezTo>
                    <a:pt x="6957060" y="1484773"/>
                    <a:pt x="6887469" y="1554364"/>
                    <a:pt x="6801624" y="1554364"/>
                  </a:cubicBezTo>
                  <a:lnTo>
                    <a:pt x="155436" y="1554364"/>
                  </a:lnTo>
                  <a:cubicBezTo>
                    <a:pt x="69591" y="1554364"/>
                    <a:pt x="0" y="1484773"/>
                    <a:pt x="0" y="1398928"/>
                  </a:cubicBezTo>
                  <a:lnTo>
                    <a:pt x="0" y="1554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135128" rIns="135128" bIns="590512" numCol="1" spcCol="1270" anchor="t" anchorCtr="0">
              <a:noAutofit/>
            </a:bodyPr>
            <a:lstStyle/>
            <a:p>
              <a:pPr lvl="0" algn="l" defTabSz="844550" rtl="0">
                <a:lnSpc>
                  <a:spcPct val="90000"/>
                </a:lnSpc>
                <a:spcBef>
                  <a:spcPct val="0"/>
                </a:spcBef>
                <a:spcAft>
                  <a:spcPct val="35000"/>
                </a:spcAft>
              </a:pPr>
              <a:r>
                <a:rPr lang="en-US" sz="1900" kern="1200" dirty="0"/>
                <a:t>The Mass HIway is </a:t>
              </a:r>
              <a:r>
                <a:rPr lang="en-US" sz="1900" b="1" u="sng" kern="1200" dirty="0"/>
                <a:t>exploring ways to collaborate with DirectTrust on educating providers and vendors on the standard to ensure good citizenship and best practices</a:t>
              </a:r>
              <a:r>
                <a:rPr lang="en-US" sz="1900" kern="1200" dirty="0"/>
                <a:t>. Options include;</a:t>
              </a:r>
            </a:p>
          </p:txBody>
        </p:sp>
        <p:sp>
          <p:nvSpPr>
            <p:cNvPr id="7" name="Freeform 6"/>
            <p:cNvSpPr/>
            <p:nvPr/>
          </p:nvSpPr>
          <p:spPr>
            <a:xfrm>
              <a:off x="1805939" y="2188221"/>
              <a:ext cx="6957060" cy="3898800"/>
            </a:xfrm>
            <a:custGeom>
              <a:avLst/>
              <a:gdLst>
                <a:gd name="connsiteX0" fmla="*/ 0 w 6957060"/>
                <a:gd name="connsiteY0" fmla="*/ 389880 h 3898800"/>
                <a:gd name="connsiteX1" fmla="*/ 389880 w 6957060"/>
                <a:gd name="connsiteY1" fmla="*/ 0 h 3898800"/>
                <a:gd name="connsiteX2" fmla="*/ 6567180 w 6957060"/>
                <a:gd name="connsiteY2" fmla="*/ 0 h 3898800"/>
                <a:gd name="connsiteX3" fmla="*/ 6957060 w 6957060"/>
                <a:gd name="connsiteY3" fmla="*/ 389880 h 3898800"/>
                <a:gd name="connsiteX4" fmla="*/ 6957060 w 6957060"/>
                <a:gd name="connsiteY4" fmla="*/ 3508920 h 3898800"/>
                <a:gd name="connsiteX5" fmla="*/ 6567180 w 6957060"/>
                <a:gd name="connsiteY5" fmla="*/ 3898800 h 3898800"/>
                <a:gd name="connsiteX6" fmla="*/ 389880 w 6957060"/>
                <a:gd name="connsiteY6" fmla="*/ 3898800 h 3898800"/>
                <a:gd name="connsiteX7" fmla="*/ 0 w 6957060"/>
                <a:gd name="connsiteY7" fmla="*/ 3508920 h 3898800"/>
                <a:gd name="connsiteX8" fmla="*/ 0 w 6957060"/>
                <a:gd name="connsiteY8" fmla="*/ 389880 h 38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7060" h="3898800">
                  <a:moveTo>
                    <a:pt x="0" y="389880"/>
                  </a:moveTo>
                  <a:cubicBezTo>
                    <a:pt x="0" y="174555"/>
                    <a:pt x="174555" y="0"/>
                    <a:pt x="389880" y="0"/>
                  </a:cubicBezTo>
                  <a:lnTo>
                    <a:pt x="6567180" y="0"/>
                  </a:lnTo>
                  <a:cubicBezTo>
                    <a:pt x="6782505" y="0"/>
                    <a:pt x="6957060" y="174555"/>
                    <a:pt x="6957060" y="389880"/>
                  </a:cubicBezTo>
                  <a:lnTo>
                    <a:pt x="6957060" y="3508920"/>
                  </a:lnTo>
                  <a:cubicBezTo>
                    <a:pt x="6957060" y="3724245"/>
                    <a:pt x="6782505" y="3898800"/>
                    <a:pt x="6567180" y="3898800"/>
                  </a:cubicBezTo>
                  <a:lnTo>
                    <a:pt x="389880" y="3898800"/>
                  </a:lnTo>
                  <a:cubicBezTo>
                    <a:pt x="174555" y="3898800"/>
                    <a:pt x="0" y="3724245"/>
                    <a:pt x="0" y="3508920"/>
                  </a:cubicBezTo>
                  <a:lnTo>
                    <a:pt x="0" y="38988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9320" tIns="249320" rIns="249320" bIns="249320"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a:t>Promotion of DirectTrust Event Notifications via the Direct Standard™</a:t>
              </a:r>
            </a:p>
            <a:p>
              <a:pPr marL="171450" lvl="1" indent="-171450" algn="l" defTabSz="844550" rtl="0">
                <a:lnSpc>
                  <a:spcPct val="90000"/>
                </a:lnSpc>
                <a:spcBef>
                  <a:spcPct val="0"/>
                </a:spcBef>
                <a:spcAft>
                  <a:spcPct val="15000"/>
                </a:spcAft>
                <a:buChar char="••"/>
              </a:pPr>
              <a:r>
                <a:rPr lang="en-US" sz="1900" b="0" kern="1200" dirty="0"/>
                <a:t>Communicate message format expectations, coordinate conformance testing and collaborate to resolve issues that prevent auto-processing of messages</a:t>
              </a:r>
              <a:endParaRPr lang="en-US" sz="1900" kern="1200" dirty="0"/>
            </a:p>
            <a:p>
              <a:pPr marL="171450" lvl="1" indent="-171450" algn="l" defTabSz="844550">
                <a:lnSpc>
                  <a:spcPct val="90000"/>
                </a:lnSpc>
                <a:spcBef>
                  <a:spcPct val="0"/>
                </a:spcBef>
                <a:spcAft>
                  <a:spcPct val="15000"/>
                </a:spcAft>
                <a:buChar char="••"/>
              </a:pPr>
              <a:r>
                <a:rPr lang="en-US" sz="1900" b="0" kern="1200" dirty="0"/>
                <a:t>Convene provider and developer meetings to build awareness and improve sender and receiver behavior</a:t>
              </a:r>
            </a:p>
            <a:p>
              <a:pPr marL="171450" lvl="1" indent="-171450" algn="l" defTabSz="844550">
                <a:lnSpc>
                  <a:spcPct val="90000"/>
                </a:lnSpc>
                <a:spcBef>
                  <a:spcPct val="0"/>
                </a:spcBef>
                <a:spcAft>
                  <a:spcPct val="15000"/>
                </a:spcAft>
                <a:buChar char="••"/>
              </a:pPr>
              <a:r>
                <a:rPr lang="en-US" sz="1900" b="0" kern="1200" dirty="0"/>
                <a:t>Collaborate with DirectTrust on best practice guidance for Provider Directory information to include intended use fields for receiver preferences and capabilities e.g. indicating whether an address should be used to send the notifications</a:t>
              </a:r>
              <a:endParaRPr lang="en-US" sz="1900" kern="1200" dirty="0"/>
            </a:p>
            <a:p>
              <a:pPr marL="171450" lvl="1" indent="-171450" algn="l" defTabSz="844550" rtl="0">
                <a:lnSpc>
                  <a:spcPct val="90000"/>
                </a:lnSpc>
                <a:spcBef>
                  <a:spcPct val="0"/>
                </a:spcBef>
                <a:spcAft>
                  <a:spcPct val="15000"/>
                </a:spcAft>
                <a:buChar char="••"/>
              </a:pPr>
              <a:r>
                <a:rPr lang="en-US" sz="1900" i="1" kern="1200" dirty="0"/>
                <a:t>Consider policy changes to support and compel use of standards</a:t>
              </a:r>
            </a:p>
          </p:txBody>
        </p:sp>
      </p:grpSp>
      <p:sp>
        <p:nvSpPr>
          <p:cNvPr id="3" name="Title 2"/>
          <p:cNvSpPr>
            <a:spLocks noGrp="1"/>
          </p:cNvSpPr>
          <p:nvPr>
            <p:ph type="title"/>
          </p:nvPr>
        </p:nvSpPr>
        <p:spPr/>
        <p:txBody>
          <a:bodyPr/>
          <a:lstStyle/>
          <a:p>
            <a:r>
              <a:rPr lang="en-US" dirty="0"/>
              <a:t>Unsolicited Notifications via Direct</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22</a:t>
            </a:fld>
            <a:endParaRPr lang="en-US" dirty="0"/>
          </a:p>
        </p:txBody>
      </p:sp>
    </p:spTree>
    <p:extLst>
      <p:ext uri="{BB962C8B-B14F-4D97-AF65-F5344CB8AC3E}">
        <p14:creationId xmlns:p14="http://schemas.microsoft.com/office/powerpoint/2010/main" val="2879463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23</a:t>
            </a:fld>
            <a:endParaRPr lang="en-US" dirty="0"/>
          </a:p>
        </p:txBody>
      </p:sp>
      <p:sp>
        <p:nvSpPr>
          <p:cNvPr id="10" name="Rectangle 9"/>
          <p:cNvSpPr/>
          <p:nvPr/>
        </p:nvSpPr>
        <p:spPr>
          <a:xfrm>
            <a:off x="914400" y="2895600"/>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Clinical Gateway API Development-Update</a:t>
            </a:r>
          </a:p>
          <a:p>
            <a:r>
              <a:rPr lang="en-US" sz="2400" i="1" dirty="0">
                <a:solidFill>
                  <a:schemeClr val="tx1"/>
                </a:solidFill>
              </a:rPr>
              <a:t>Kevin Mullen</a:t>
            </a:r>
          </a:p>
        </p:txBody>
      </p:sp>
    </p:spTree>
    <p:extLst>
      <p:ext uri="{BB962C8B-B14F-4D97-AF65-F5344CB8AC3E}">
        <p14:creationId xmlns:p14="http://schemas.microsoft.com/office/powerpoint/2010/main" val="2258532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4247" y="1601247"/>
            <a:ext cx="6895505" cy="4523868"/>
            <a:chOff x="1124247" y="1601247"/>
            <a:chExt cx="6895505" cy="4523868"/>
          </a:xfrm>
        </p:grpSpPr>
        <p:sp>
          <p:nvSpPr>
            <p:cNvPr id="6" name="Freeform 5"/>
            <p:cNvSpPr/>
            <p:nvPr/>
          </p:nvSpPr>
          <p:spPr>
            <a:xfrm>
              <a:off x="1124247" y="1601247"/>
              <a:ext cx="4619988" cy="2089546"/>
            </a:xfrm>
            <a:custGeom>
              <a:avLst/>
              <a:gdLst>
                <a:gd name="connsiteX0" fmla="*/ 0 w 4619988"/>
                <a:gd name="connsiteY0" fmla="*/ 0 h 2089546"/>
                <a:gd name="connsiteX1" fmla="*/ 4619988 w 4619988"/>
                <a:gd name="connsiteY1" fmla="*/ 0 h 2089546"/>
                <a:gd name="connsiteX2" fmla="*/ 4619988 w 4619988"/>
                <a:gd name="connsiteY2" fmla="*/ 2089546 h 2089546"/>
                <a:gd name="connsiteX3" fmla="*/ 0 w 4619988"/>
                <a:gd name="connsiteY3" fmla="*/ 2089546 h 2089546"/>
                <a:gd name="connsiteX4" fmla="*/ 0 w 4619988"/>
                <a:gd name="connsiteY4" fmla="*/ 0 h 208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9988" h="2089546">
                  <a:moveTo>
                    <a:pt x="0" y="0"/>
                  </a:moveTo>
                  <a:lnTo>
                    <a:pt x="4619988" y="0"/>
                  </a:lnTo>
                  <a:lnTo>
                    <a:pt x="4619988" y="2089546"/>
                  </a:lnTo>
                  <a:lnTo>
                    <a:pt x="0" y="2089546"/>
                  </a:lnTo>
                  <a:lnTo>
                    <a:pt x="0" y="0"/>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kern="1200" dirty="0"/>
                <a:t>The intent of this project is to develop a </a:t>
              </a:r>
              <a:r>
                <a:rPr lang="en-US" sz="2200" b="0" u="sng" kern="1200" dirty="0"/>
                <a:t>foundation</a:t>
              </a:r>
              <a:r>
                <a:rPr lang="en-US" sz="2200" b="0" kern="1200" dirty="0"/>
                <a:t> for a common Application Programming Interface (API) and FHIR Integration infrastructure that can be used for multiple public health use cases.</a:t>
              </a:r>
              <a:endParaRPr lang="en-US" sz="2200" kern="1200" dirty="0"/>
            </a:p>
          </p:txBody>
        </p:sp>
        <p:sp>
          <p:nvSpPr>
            <p:cNvPr id="7" name="Rectangle 6"/>
            <p:cNvSpPr/>
            <p:nvPr/>
          </p:nvSpPr>
          <p:spPr>
            <a:xfrm>
              <a:off x="5951100" y="1601247"/>
              <a:ext cx="2068651" cy="2089546"/>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7"/>
            <p:cNvSpPr/>
            <p:nvPr/>
          </p:nvSpPr>
          <p:spPr>
            <a:xfrm>
              <a:off x="3399764" y="4035569"/>
              <a:ext cx="4619988" cy="2089546"/>
            </a:xfrm>
            <a:custGeom>
              <a:avLst/>
              <a:gdLst>
                <a:gd name="connsiteX0" fmla="*/ 0 w 4619988"/>
                <a:gd name="connsiteY0" fmla="*/ 0 h 2089546"/>
                <a:gd name="connsiteX1" fmla="*/ 4619988 w 4619988"/>
                <a:gd name="connsiteY1" fmla="*/ 0 h 2089546"/>
                <a:gd name="connsiteX2" fmla="*/ 4619988 w 4619988"/>
                <a:gd name="connsiteY2" fmla="*/ 2089546 h 2089546"/>
                <a:gd name="connsiteX3" fmla="*/ 0 w 4619988"/>
                <a:gd name="connsiteY3" fmla="*/ 2089546 h 2089546"/>
                <a:gd name="connsiteX4" fmla="*/ 0 w 4619988"/>
                <a:gd name="connsiteY4" fmla="*/ 0 h 208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9988" h="2089546">
                  <a:moveTo>
                    <a:pt x="0" y="0"/>
                  </a:moveTo>
                  <a:lnTo>
                    <a:pt x="4619988" y="0"/>
                  </a:lnTo>
                  <a:lnTo>
                    <a:pt x="4619988" y="2089546"/>
                  </a:lnTo>
                  <a:lnTo>
                    <a:pt x="0" y="2089546"/>
                  </a:lnTo>
                  <a:lnTo>
                    <a:pt x="0" y="0"/>
                  </a:lnTo>
                  <a:close/>
                </a:path>
              </a:pathLst>
            </a:custGeom>
            <a:ln>
              <a:solidFill>
                <a:schemeClr val="accent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kern="1200" dirty="0"/>
                <a:t>The initial scope will focus on building the infrastructure, engaging </a:t>
              </a:r>
              <a:r>
                <a:rPr lang="en-US" sz="2200" dirty="0"/>
                <a:t>early adopters </a:t>
              </a:r>
              <a:r>
                <a:rPr lang="en-US" sz="2200" b="0" kern="1200" dirty="0"/>
                <a:t>and demonstrating use of the API for one or more public health use cases in a production exchange.</a:t>
              </a:r>
              <a:endParaRPr lang="en-US" sz="2200" kern="1200" dirty="0"/>
            </a:p>
          </p:txBody>
        </p:sp>
        <p:sp>
          <p:nvSpPr>
            <p:cNvPr id="9" name="Rectangle 8"/>
            <p:cNvSpPr/>
            <p:nvPr/>
          </p:nvSpPr>
          <p:spPr>
            <a:xfrm>
              <a:off x="1124247" y="4035569"/>
              <a:ext cx="2068651" cy="2089546"/>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 name="Title 2"/>
          <p:cNvSpPr>
            <a:spLocks noGrp="1"/>
          </p:cNvSpPr>
          <p:nvPr>
            <p:ph type="title"/>
          </p:nvPr>
        </p:nvSpPr>
        <p:spPr/>
        <p:txBody>
          <a:bodyPr/>
          <a:lstStyle/>
          <a:p>
            <a:r>
              <a:rPr lang="en-US" dirty="0"/>
              <a:t>Clinical Gateway API Development</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24</a:t>
            </a:fld>
            <a:endParaRPr lang="en-US" dirty="0"/>
          </a:p>
        </p:txBody>
      </p:sp>
    </p:spTree>
    <p:extLst>
      <p:ext uri="{BB962C8B-B14F-4D97-AF65-F5344CB8AC3E}">
        <p14:creationId xmlns:p14="http://schemas.microsoft.com/office/powerpoint/2010/main" val="3524129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600200"/>
            <a:ext cx="8229600" cy="4525962"/>
            <a:chOff x="457200" y="1600200"/>
            <a:chExt cx="8229600" cy="4525962"/>
          </a:xfrm>
        </p:grpSpPr>
        <p:sp>
          <p:nvSpPr>
            <p:cNvPr id="6" name="Freeform 5"/>
            <p:cNvSpPr/>
            <p:nvPr/>
          </p:nvSpPr>
          <p:spPr>
            <a:xfrm>
              <a:off x="457200" y="1600200"/>
              <a:ext cx="6336792" cy="814673"/>
            </a:xfrm>
            <a:custGeom>
              <a:avLst/>
              <a:gdLst>
                <a:gd name="connsiteX0" fmla="*/ 0 w 6336792"/>
                <a:gd name="connsiteY0" fmla="*/ 81467 h 814673"/>
                <a:gd name="connsiteX1" fmla="*/ 81467 w 6336792"/>
                <a:gd name="connsiteY1" fmla="*/ 0 h 814673"/>
                <a:gd name="connsiteX2" fmla="*/ 6255325 w 6336792"/>
                <a:gd name="connsiteY2" fmla="*/ 0 h 814673"/>
                <a:gd name="connsiteX3" fmla="*/ 6336792 w 6336792"/>
                <a:gd name="connsiteY3" fmla="*/ 81467 h 814673"/>
                <a:gd name="connsiteX4" fmla="*/ 6336792 w 6336792"/>
                <a:gd name="connsiteY4" fmla="*/ 733206 h 814673"/>
                <a:gd name="connsiteX5" fmla="*/ 6255325 w 6336792"/>
                <a:gd name="connsiteY5" fmla="*/ 814673 h 814673"/>
                <a:gd name="connsiteX6" fmla="*/ 81467 w 6336792"/>
                <a:gd name="connsiteY6" fmla="*/ 814673 h 814673"/>
                <a:gd name="connsiteX7" fmla="*/ 0 w 6336792"/>
                <a:gd name="connsiteY7" fmla="*/ 733206 h 814673"/>
                <a:gd name="connsiteX8" fmla="*/ 0 w 6336792"/>
                <a:gd name="connsiteY8" fmla="*/ 81467 h 81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6792" h="814673">
                  <a:moveTo>
                    <a:pt x="0" y="81467"/>
                  </a:moveTo>
                  <a:cubicBezTo>
                    <a:pt x="0" y="36474"/>
                    <a:pt x="36474" y="0"/>
                    <a:pt x="81467" y="0"/>
                  </a:cubicBezTo>
                  <a:lnTo>
                    <a:pt x="6255325" y="0"/>
                  </a:lnTo>
                  <a:cubicBezTo>
                    <a:pt x="6300318" y="0"/>
                    <a:pt x="6336792" y="36474"/>
                    <a:pt x="6336792" y="81467"/>
                  </a:cubicBezTo>
                  <a:lnTo>
                    <a:pt x="6336792" y="733206"/>
                  </a:lnTo>
                  <a:cubicBezTo>
                    <a:pt x="6336792" y="778199"/>
                    <a:pt x="6300318" y="814673"/>
                    <a:pt x="6255325" y="814673"/>
                  </a:cubicBezTo>
                  <a:lnTo>
                    <a:pt x="81467" y="814673"/>
                  </a:lnTo>
                  <a:cubicBezTo>
                    <a:pt x="36474" y="814673"/>
                    <a:pt x="0" y="778199"/>
                    <a:pt x="0" y="733206"/>
                  </a:cubicBezTo>
                  <a:lnTo>
                    <a:pt x="0" y="81467"/>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7211" tIns="157211" rIns="1083902" bIns="157211" numCol="1" spcCol="1270" anchor="ctr" anchorCtr="0">
              <a:noAutofit/>
            </a:bodyPr>
            <a:lstStyle/>
            <a:p>
              <a:pPr lvl="0" algn="l" defTabSz="1555750">
                <a:lnSpc>
                  <a:spcPct val="90000"/>
                </a:lnSpc>
                <a:spcBef>
                  <a:spcPct val="0"/>
                </a:spcBef>
                <a:spcAft>
                  <a:spcPct val="35000"/>
                </a:spcAft>
              </a:pPr>
              <a:r>
                <a:rPr lang="en-US" sz="3500" kern="1200" dirty="0"/>
                <a:t>Key Objectives</a:t>
              </a:r>
            </a:p>
          </p:txBody>
        </p:sp>
        <p:sp>
          <p:nvSpPr>
            <p:cNvPr id="7" name="Freeform 6"/>
            <p:cNvSpPr/>
            <p:nvPr/>
          </p:nvSpPr>
          <p:spPr>
            <a:xfrm>
              <a:off x="930402" y="2528022"/>
              <a:ext cx="6336792" cy="814673"/>
            </a:xfrm>
            <a:custGeom>
              <a:avLst/>
              <a:gdLst>
                <a:gd name="connsiteX0" fmla="*/ 0 w 6336792"/>
                <a:gd name="connsiteY0" fmla="*/ 81467 h 814673"/>
                <a:gd name="connsiteX1" fmla="*/ 81467 w 6336792"/>
                <a:gd name="connsiteY1" fmla="*/ 0 h 814673"/>
                <a:gd name="connsiteX2" fmla="*/ 6255325 w 6336792"/>
                <a:gd name="connsiteY2" fmla="*/ 0 h 814673"/>
                <a:gd name="connsiteX3" fmla="*/ 6336792 w 6336792"/>
                <a:gd name="connsiteY3" fmla="*/ 81467 h 814673"/>
                <a:gd name="connsiteX4" fmla="*/ 6336792 w 6336792"/>
                <a:gd name="connsiteY4" fmla="*/ 733206 h 814673"/>
                <a:gd name="connsiteX5" fmla="*/ 6255325 w 6336792"/>
                <a:gd name="connsiteY5" fmla="*/ 814673 h 814673"/>
                <a:gd name="connsiteX6" fmla="*/ 81467 w 6336792"/>
                <a:gd name="connsiteY6" fmla="*/ 814673 h 814673"/>
                <a:gd name="connsiteX7" fmla="*/ 0 w 6336792"/>
                <a:gd name="connsiteY7" fmla="*/ 733206 h 814673"/>
                <a:gd name="connsiteX8" fmla="*/ 0 w 6336792"/>
                <a:gd name="connsiteY8" fmla="*/ 81467 h 81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6792" h="814673">
                  <a:moveTo>
                    <a:pt x="0" y="81467"/>
                  </a:moveTo>
                  <a:cubicBezTo>
                    <a:pt x="0" y="36474"/>
                    <a:pt x="36474" y="0"/>
                    <a:pt x="81467" y="0"/>
                  </a:cubicBezTo>
                  <a:lnTo>
                    <a:pt x="6255325" y="0"/>
                  </a:lnTo>
                  <a:cubicBezTo>
                    <a:pt x="6300318" y="0"/>
                    <a:pt x="6336792" y="36474"/>
                    <a:pt x="6336792" y="81467"/>
                  </a:cubicBezTo>
                  <a:lnTo>
                    <a:pt x="6336792" y="733206"/>
                  </a:lnTo>
                  <a:cubicBezTo>
                    <a:pt x="6336792" y="778199"/>
                    <a:pt x="6300318" y="814673"/>
                    <a:pt x="6255325" y="814673"/>
                  </a:cubicBezTo>
                  <a:lnTo>
                    <a:pt x="81467" y="814673"/>
                  </a:lnTo>
                  <a:cubicBezTo>
                    <a:pt x="36474" y="814673"/>
                    <a:pt x="0" y="778199"/>
                    <a:pt x="0" y="733206"/>
                  </a:cubicBezTo>
                  <a:lnTo>
                    <a:pt x="0" y="81467"/>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441" tIns="92441" rIns="1095181" bIns="92441" numCol="1" spcCol="1270" anchor="ctr" anchorCtr="0">
              <a:noAutofit/>
            </a:bodyPr>
            <a:lstStyle/>
            <a:p>
              <a:pPr lvl="0" algn="l" defTabSz="800100" rtl="0">
                <a:lnSpc>
                  <a:spcPct val="90000"/>
                </a:lnSpc>
                <a:spcBef>
                  <a:spcPct val="0"/>
                </a:spcBef>
                <a:spcAft>
                  <a:spcPct val="35000"/>
                </a:spcAft>
              </a:pPr>
              <a:r>
                <a:rPr lang="en-US" sz="1800" b="0" kern="1200" dirty="0"/>
                <a:t>Build an alternative pathway to current public health reporting via Direct Messaging</a:t>
              </a:r>
              <a:endParaRPr lang="en-US" sz="1800" kern="1200" dirty="0"/>
            </a:p>
          </p:txBody>
        </p:sp>
        <p:sp>
          <p:nvSpPr>
            <p:cNvPr id="8" name="Freeform 7"/>
            <p:cNvSpPr/>
            <p:nvPr/>
          </p:nvSpPr>
          <p:spPr>
            <a:xfrm>
              <a:off x="1403604" y="3455844"/>
              <a:ext cx="6336792" cy="814673"/>
            </a:xfrm>
            <a:custGeom>
              <a:avLst/>
              <a:gdLst>
                <a:gd name="connsiteX0" fmla="*/ 0 w 6336792"/>
                <a:gd name="connsiteY0" fmla="*/ 81467 h 814673"/>
                <a:gd name="connsiteX1" fmla="*/ 81467 w 6336792"/>
                <a:gd name="connsiteY1" fmla="*/ 0 h 814673"/>
                <a:gd name="connsiteX2" fmla="*/ 6255325 w 6336792"/>
                <a:gd name="connsiteY2" fmla="*/ 0 h 814673"/>
                <a:gd name="connsiteX3" fmla="*/ 6336792 w 6336792"/>
                <a:gd name="connsiteY3" fmla="*/ 81467 h 814673"/>
                <a:gd name="connsiteX4" fmla="*/ 6336792 w 6336792"/>
                <a:gd name="connsiteY4" fmla="*/ 733206 h 814673"/>
                <a:gd name="connsiteX5" fmla="*/ 6255325 w 6336792"/>
                <a:gd name="connsiteY5" fmla="*/ 814673 h 814673"/>
                <a:gd name="connsiteX6" fmla="*/ 81467 w 6336792"/>
                <a:gd name="connsiteY6" fmla="*/ 814673 h 814673"/>
                <a:gd name="connsiteX7" fmla="*/ 0 w 6336792"/>
                <a:gd name="connsiteY7" fmla="*/ 733206 h 814673"/>
                <a:gd name="connsiteX8" fmla="*/ 0 w 6336792"/>
                <a:gd name="connsiteY8" fmla="*/ 81467 h 81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6792" h="814673">
                  <a:moveTo>
                    <a:pt x="0" y="81467"/>
                  </a:moveTo>
                  <a:cubicBezTo>
                    <a:pt x="0" y="36474"/>
                    <a:pt x="36474" y="0"/>
                    <a:pt x="81467" y="0"/>
                  </a:cubicBezTo>
                  <a:lnTo>
                    <a:pt x="6255325" y="0"/>
                  </a:lnTo>
                  <a:cubicBezTo>
                    <a:pt x="6300318" y="0"/>
                    <a:pt x="6336792" y="36474"/>
                    <a:pt x="6336792" y="81467"/>
                  </a:cubicBezTo>
                  <a:lnTo>
                    <a:pt x="6336792" y="733206"/>
                  </a:lnTo>
                  <a:cubicBezTo>
                    <a:pt x="6336792" y="778199"/>
                    <a:pt x="6300318" y="814673"/>
                    <a:pt x="6255325" y="814673"/>
                  </a:cubicBezTo>
                  <a:lnTo>
                    <a:pt x="81467" y="814673"/>
                  </a:lnTo>
                  <a:cubicBezTo>
                    <a:pt x="36474" y="814673"/>
                    <a:pt x="0" y="778199"/>
                    <a:pt x="0" y="733206"/>
                  </a:cubicBezTo>
                  <a:lnTo>
                    <a:pt x="0" y="81467"/>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441" tIns="92441" rIns="1095181" bIns="92441" numCol="1" spcCol="1270" anchor="ctr" anchorCtr="0">
              <a:noAutofit/>
            </a:bodyPr>
            <a:lstStyle/>
            <a:p>
              <a:pPr lvl="0" algn="l" defTabSz="800100" rtl="0">
                <a:lnSpc>
                  <a:spcPct val="90000"/>
                </a:lnSpc>
                <a:spcBef>
                  <a:spcPct val="0"/>
                </a:spcBef>
                <a:spcAft>
                  <a:spcPct val="35000"/>
                </a:spcAft>
              </a:pPr>
              <a:r>
                <a:rPr lang="en-US" sz="1800" b="0" kern="1200" dirty="0"/>
                <a:t>Add support for multiple channels to send and receive data via RESTful &amp; SOAP Services</a:t>
              </a:r>
            </a:p>
          </p:txBody>
        </p:sp>
        <p:sp>
          <p:nvSpPr>
            <p:cNvPr id="9" name="Freeform 8"/>
            <p:cNvSpPr/>
            <p:nvPr/>
          </p:nvSpPr>
          <p:spPr>
            <a:xfrm>
              <a:off x="1876805" y="4383667"/>
              <a:ext cx="6336792" cy="814673"/>
            </a:xfrm>
            <a:custGeom>
              <a:avLst/>
              <a:gdLst>
                <a:gd name="connsiteX0" fmla="*/ 0 w 6336792"/>
                <a:gd name="connsiteY0" fmla="*/ 81467 h 814673"/>
                <a:gd name="connsiteX1" fmla="*/ 81467 w 6336792"/>
                <a:gd name="connsiteY1" fmla="*/ 0 h 814673"/>
                <a:gd name="connsiteX2" fmla="*/ 6255325 w 6336792"/>
                <a:gd name="connsiteY2" fmla="*/ 0 h 814673"/>
                <a:gd name="connsiteX3" fmla="*/ 6336792 w 6336792"/>
                <a:gd name="connsiteY3" fmla="*/ 81467 h 814673"/>
                <a:gd name="connsiteX4" fmla="*/ 6336792 w 6336792"/>
                <a:gd name="connsiteY4" fmla="*/ 733206 h 814673"/>
                <a:gd name="connsiteX5" fmla="*/ 6255325 w 6336792"/>
                <a:gd name="connsiteY5" fmla="*/ 814673 h 814673"/>
                <a:gd name="connsiteX6" fmla="*/ 81467 w 6336792"/>
                <a:gd name="connsiteY6" fmla="*/ 814673 h 814673"/>
                <a:gd name="connsiteX7" fmla="*/ 0 w 6336792"/>
                <a:gd name="connsiteY7" fmla="*/ 733206 h 814673"/>
                <a:gd name="connsiteX8" fmla="*/ 0 w 6336792"/>
                <a:gd name="connsiteY8" fmla="*/ 81467 h 81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6792" h="814673">
                  <a:moveTo>
                    <a:pt x="0" y="81467"/>
                  </a:moveTo>
                  <a:cubicBezTo>
                    <a:pt x="0" y="36474"/>
                    <a:pt x="36474" y="0"/>
                    <a:pt x="81467" y="0"/>
                  </a:cubicBezTo>
                  <a:lnTo>
                    <a:pt x="6255325" y="0"/>
                  </a:lnTo>
                  <a:cubicBezTo>
                    <a:pt x="6300318" y="0"/>
                    <a:pt x="6336792" y="36474"/>
                    <a:pt x="6336792" y="81467"/>
                  </a:cubicBezTo>
                  <a:lnTo>
                    <a:pt x="6336792" y="733206"/>
                  </a:lnTo>
                  <a:cubicBezTo>
                    <a:pt x="6336792" y="778199"/>
                    <a:pt x="6300318" y="814673"/>
                    <a:pt x="6255325" y="814673"/>
                  </a:cubicBezTo>
                  <a:lnTo>
                    <a:pt x="81467" y="814673"/>
                  </a:lnTo>
                  <a:cubicBezTo>
                    <a:pt x="36474" y="814673"/>
                    <a:pt x="0" y="778199"/>
                    <a:pt x="0" y="733206"/>
                  </a:cubicBezTo>
                  <a:lnTo>
                    <a:pt x="0" y="81467"/>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441" tIns="92441" rIns="1095181" bIns="92441" numCol="1" spcCol="1270" anchor="ctr" anchorCtr="0">
              <a:noAutofit/>
            </a:bodyPr>
            <a:lstStyle/>
            <a:p>
              <a:pPr lvl="0" algn="l" defTabSz="800100">
                <a:lnSpc>
                  <a:spcPct val="90000"/>
                </a:lnSpc>
                <a:spcBef>
                  <a:spcPct val="0"/>
                </a:spcBef>
                <a:spcAft>
                  <a:spcPct val="35000"/>
                </a:spcAft>
              </a:pPr>
              <a:r>
                <a:rPr lang="en-US" sz="1800" kern="1200" dirty="0"/>
                <a:t>Enable real time, synchronous message exchange between providers and public health registries</a:t>
              </a:r>
            </a:p>
          </p:txBody>
        </p:sp>
        <p:sp>
          <p:nvSpPr>
            <p:cNvPr id="10" name="Freeform 9"/>
            <p:cNvSpPr/>
            <p:nvPr/>
          </p:nvSpPr>
          <p:spPr>
            <a:xfrm>
              <a:off x="2350008" y="5311489"/>
              <a:ext cx="6336792" cy="814673"/>
            </a:xfrm>
            <a:custGeom>
              <a:avLst/>
              <a:gdLst>
                <a:gd name="connsiteX0" fmla="*/ 0 w 6336792"/>
                <a:gd name="connsiteY0" fmla="*/ 81467 h 814673"/>
                <a:gd name="connsiteX1" fmla="*/ 81467 w 6336792"/>
                <a:gd name="connsiteY1" fmla="*/ 0 h 814673"/>
                <a:gd name="connsiteX2" fmla="*/ 6255325 w 6336792"/>
                <a:gd name="connsiteY2" fmla="*/ 0 h 814673"/>
                <a:gd name="connsiteX3" fmla="*/ 6336792 w 6336792"/>
                <a:gd name="connsiteY3" fmla="*/ 81467 h 814673"/>
                <a:gd name="connsiteX4" fmla="*/ 6336792 w 6336792"/>
                <a:gd name="connsiteY4" fmla="*/ 733206 h 814673"/>
                <a:gd name="connsiteX5" fmla="*/ 6255325 w 6336792"/>
                <a:gd name="connsiteY5" fmla="*/ 814673 h 814673"/>
                <a:gd name="connsiteX6" fmla="*/ 81467 w 6336792"/>
                <a:gd name="connsiteY6" fmla="*/ 814673 h 814673"/>
                <a:gd name="connsiteX7" fmla="*/ 0 w 6336792"/>
                <a:gd name="connsiteY7" fmla="*/ 733206 h 814673"/>
                <a:gd name="connsiteX8" fmla="*/ 0 w 6336792"/>
                <a:gd name="connsiteY8" fmla="*/ 81467 h 81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6792" h="814673">
                  <a:moveTo>
                    <a:pt x="0" y="81467"/>
                  </a:moveTo>
                  <a:cubicBezTo>
                    <a:pt x="0" y="36474"/>
                    <a:pt x="36474" y="0"/>
                    <a:pt x="81467" y="0"/>
                  </a:cubicBezTo>
                  <a:lnTo>
                    <a:pt x="6255325" y="0"/>
                  </a:lnTo>
                  <a:cubicBezTo>
                    <a:pt x="6300318" y="0"/>
                    <a:pt x="6336792" y="36474"/>
                    <a:pt x="6336792" y="81467"/>
                  </a:cubicBezTo>
                  <a:lnTo>
                    <a:pt x="6336792" y="733206"/>
                  </a:lnTo>
                  <a:cubicBezTo>
                    <a:pt x="6336792" y="778199"/>
                    <a:pt x="6300318" y="814673"/>
                    <a:pt x="6255325" y="814673"/>
                  </a:cubicBezTo>
                  <a:lnTo>
                    <a:pt x="81467" y="814673"/>
                  </a:lnTo>
                  <a:cubicBezTo>
                    <a:pt x="36474" y="814673"/>
                    <a:pt x="0" y="778199"/>
                    <a:pt x="0" y="733206"/>
                  </a:cubicBezTo>
                  <a:lnTo>
                    <a:pt x="0" y="81467"/>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441" tIns="92441" rIns="1095181" bIns="92441" numCol="1" spcCol="1270" anchor="ctr" anchorCtr="0">
              <a:noAutofit/>
            </a:bodyPr>
            <a:lstStyle/>
            <a:p>
              <a:pPr lvl="0" algn="l" defTabSz="800100" rtl="0">
                <a:lnSpc>
                  <a:spcPct val="90000"/>
                </a:lnSpc>
                <a:spcBef>
                  <a:spcPct val="0"/>
                </a:spcBef>
                <a:spcAft>
                  <a:spcPct val="35000"/>
                </a:spcAft>
              </a:pPr>
              <a:r>
                <a:rPr lang="en-US" sz="1800" b="0" kern="1200" dirty="0"/>
                <a:t>Implement FHIR integration and authentication protocols to support enhanced security and business functionality</a:t>
              </a:r>
              <a:endParaRPr lang="en-US" sz="1800" kern="1200" dirty="0"/>
            </a:p>
          </p:txBody>
        </p:sp>
        <p:sp>
          <p:nvSpPr>
            <p:cNvPr id="11" name="Freeform 10"/>
            <p:cNvSpPr/>
            <p:nvPr/>
          </p:nvSpPr>
          <p:spPr>
            <a:xfrm>
              <a:off x="6264454" y="2195364"/>
              <a:ext cx="529537" cy="529537"/>
            </a:xfrm>
            <a:custGeom>
              <a:avLst/>
              <a:gdLst>
                <a:gd name="connsiteX0" fmla="*/ 0 w 529537"/>
                <a:gd name="connsiteY0" fmla="*/ 291245 h 529537"/>
                <a:gd name="connsiteX1" fmla="*/ 119146 w 529537"/>
                <a:gd name="connsiteY1" fmla="*/ 291245 h 529537"/>
                <a:gd name="connsiteX2" fmla="*/ 119146 w 529537"/>
                <a:gd name="connsiteY2" fmla="*/ 0 h 529537"/>
                <a:gd name="connsiteX3" fmla="*/ 410391 w 529537"/>
                <a:gd name="connsiteY3" fmla="*/ 0 h 529537"/>
                <a:gd name="connsiteX4" fmla="*/ 410391 w 529537"/>
                <a:gd name="connsiteY4" fmla="*/ 291245 h 529537"/>
                <a:gd name="connsiteX5" fmla="*/ 529537 w 529537"/>
                <a:gd name="connsiteY5" fmla="*/ 291245 h 529537"/>
                <a:gd name="connsiteX6" fmla="*/ 264769 w 529537"/>
                <a:gd name="connsiteY6" fmla="*/ 529537 h 529537"/>
                <a:gd name="connsiteX7" fmla="*/ 0 w 529537"/>
                <a:gd name="connsiteY7" fmla="*/ 291245 h 52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537" h="529537">
                  <a:moveTo>
                    <a:pt x="0" y="291245"/>
                  </a:moveTo>
                  <a:lnTo>
                    <a:pt x="119146" y="291245"/>
                  </a:lnTo>
                  <a:lnTo>
                    <a:pt x="119146" y="0"/>
                  </a:lnTo>
                  <a:lnTo>
                    <a:pt x="410391" y="0"/>
                  </a:lnTo>
                  <a:lnTo>
                    <a:pt x="410391" y="291245"/>
                  </a:lnTo>
                  <a:lnTo>
                    <a:pt x="529537" y="291245"/>
                  </a:lnTo>
                  <a:lnTo>
                    <a:pt x="264769" y="529537"/>
                  </a:lnTo>
                  <a:lnTo>
                    <a:pt x="0" y="291245"/>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626" tIns="30480" rIns="149626" bIns="161540" numCol="1" spcCol="1270" anchor="ctr" anchorCtr="0">
              <a:noAutofit/>
            </a:bodyPr>
            <a:lstStyle/>
            <a:p>
              <a:pPr lvl="0" algn="ctr" defTabSz="1066800">
                <a:lnSpc>
                  <a:spcPct val="90000"/>
                </a:lnSpc>
                <a:spcBef>
                  <a:spcPct val="0"/>
                </a:spcBef>
                <a:spcAft>
                  <a:spcPct val="35000"/>
                </a:spcAft>
              </a:pPr>
              <a:endParaRPr lang="en-US" sz="2400" kern="1200"/>
            </a:p>
          </p:txBody>
        </p:sp>
        <p:sp>
          <p:nvSpPr>
            <p:cNvPr id="12" name="Freeform 11"/>
            <p:cNvSpPr/>
            <p:nvPr/>
          </p:nvSpPr>
          <p:spPr>
            <a:xfrm>
              <a:off x="6737656" y="3123186"/>
              <a:ext cx="529537" cy="529537"/>
            </a:xfrm>
            <a:custGeom>
              <a:avLst/>
              <a:gdLst>
                <a:gd name="connsiteX0" fmla="*/ 0 w 529537"/>
                <a:gd name="connsiteY0" fmla="*/ 291245 h 529537"/>
                <a:gd name="connsiteX1" fmla="*/ 119146 w 529537"/>
                <a:gd name="connsiteY1" fmla="*/ 291245 h 529537"/>
                <a:gd name="connsiteX2" fmla="*/ 119146 w 529537"/>
                <a:gd name="connsiteY2" fmla="*/ 0 h 529537"/>
                <a:gd name="connsiteX3" fmla="*/ 410391 w 529537"/>
                <a:gd name="connsiteY3" fmla="*/ 0 h 529537"/>
                <a:gd name="connsiteX4" fmla="*/ 410391 w 529537"/>
                <a:gd name="connsiteY4" fmla="*/ 291245 h 529537"/>
                <a:gd name="connsiteX5" fmla="*/ 529537 w 529537"/>
                <a:gd name="connsiteY5" fmla="*/ 291245 h 529537"/>
                <a:gd name="connsiteX6" fmla="*/ 264769 w 529537"/>
                <a:gd name="connsiteY6" fmla="*/ 529537 h 529537"/>
                <a:gd name="connsiteX7" fmla="*/ 0 w 529537"/>
                <a:gd name="connsiteY7" fmla="*/ 291245 h 52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537" h="529537">
                  <a:moveTo>
                    <a:pt x="0" y="291245"/>
                  </a:moveTo>
                  <a:lnTo>
                    <a:pt x="119146" y="291245"/>
                  </a:lnTo>
                  <a:lnTo>
                    <a:pt x="119146" y="0"/>
                  </a:lnTo>
                  <a:lnTo>
                    <a:pt x="410391" y="0"/>
                  </a:lnTo>
                  <a:lnTo>
                    <a:pt x="410391" y="291245"/>
                  </a:lnTo>
                  <a:lnTo>
                    <a:pt x="529537" y="291245"/>
                  </a:lnTo>
                  <a:lnTo>
                    <a:pt x="264769" y="529537"/>
                  </a:lnTo>
                  <a:lnTo>
                    <a:pt x="0" y="291245"/>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626" tIns="30480" rIns="149626" bIns="161540" numCol="1" spcCol="1270" anchor="ctr" anchorCtr="0">
              <a:noAutofit/>
            </a:bodyPr>
            <a:lstStyle/>
            <a:p>
              <a:pPr lvl="0" algn="ctr" defTabSz="1066800">
                <a:lnSpc>
                  <a:spcPct val="90000"/>
                </a:lnSpc>
                <a:spcBef>
                  <a:spcPct val="0"/>
                </a:spcBef>
                <a:spcAft>
                  <a:spcPct val="35000"/>
                </a:spcAft>
              </a:pPr>
              <a:endParaRPr lang="en-US" sz="2400" kern="1200"/>
            </a:p>
          </p:txBody>
        </p:sp>
        <p:sp>
          <p:nvSpPr>
            <p:cNvPr id="13" name="Freeform 12"/>
            <p:cNvSpPr/>
            <p:nvPr/>
          </p:nvSpPr>
          <p:spPr>
            <a:xfrm>
              <a:off x="7210858" y="4037431"/>
              <a:ext cx="529537" cy="529537"/>
            </a:xfrm>
            <a:custGeom>
              <a:avLst/>
              <a:gdLst>
                <a:gd name="connsiteX0" fmla="*/ 0 w 529537"/>
                <a:gd name="connsiteY0" fmla="*/ 291245 h 529537"/>
                <a:gd name="connsiteX1" fmla="*/ 119146 w 529537"/>
                <a:gd name="connsiteY1" fmla="*/ 291245 h 529537"/>
                <a:gd name="connsiteX2" fmla="*/ 119146 w 529537"/>
                <a:gd name="connsiteY2" fmla="*/ 0 h 529537"/>
                <a:gd name="connsiteX3" fmla="*/ 410391 w 529537"/>
                <a:gd name="connsiteY3" fmla="*/ 0 h 529537"/>
                <a:gd name="connsiteX4" fmla="*/ 410391 w 529537"/>
                <a:gd name="connsiteY4" fmla="*/ 291245 h 529537"/>
                <a:gd name="connsiteX5" fmla="*/ 529537 w 529537"/>
                <a:gd name="connsiteY5" fmla="*/ 291245 h 529537"/>
                <a:gd name="connsiteX6" fmla="*/ 264769 w 529537"/>
                <a:gd name="connsiteY6" fmla="*/ 529537 h 529537"/>
                <a:gd name="connsiteX7" fmla="*/ 0 w 529537"/>
                <a:gd name="connsiteY7" fmla="*/ 291245 h 52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537" h="529537">
                  <a:moveTo>
                    <a:pt x="0" y="291245"/>
                  </a:moveTo>
                  <a:lnTo>
                    <a:pt x="119146" y="291245"/>
                  </a:lnTo>
                  <a:lnTo>
                    <a:pt x="119146" y="0"/>
                  </a:lnTo>
                  <a:lnTo>
                    <a:pt x="410391" y="0"/>
                  </a:lnTo>
                  <a:lnTo>
                    <a:pt x="410391" y="291245"/>
                  </a:lnTo>
                  <a:lnTo>
                    <a:pt x="529537" y="291245"/>
                  </a:lnTo>
                  <a:lnTo>
                    <a:pt x="264769" y="529537"/>
                  </a:lnTo>
                  <a:lnTo>
                    <a:pt x="0" y="291245"/>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626" tIns="30480" rIns="149626" bIns="161540" numCol="1" spcCol="1270" anchor="ctr" anchorCtr="0">
              <a:noAutofit/>
            </a:bodyPr>
            <a:lstStyle/>
            <a:p>
              <a:pPr lvl="0" algn="ctr" defTabSz="1066800">
                <a:lnSpc>
                  <a:spcPct val="90000"/>
                </a:lnSpc>
                <a:spcBef>
                  <a:spcPct val="0"/>
                </a:spcBef>
                <a:spcAft>
                  <a:spcPct val="35000"/>
                </a:spcAft>
              </a:pPr>
              <a:endParaRPr lang="en-US" sz="2400" kern="1200"/>
            </a:p>
          </p:txBody>
        </p:sp>
        <p:sp>
          <p:nvSpPr>
            <p:cNvPr id="14" name="Freeform 13"/>
            <p:cNvSpPr/>
            <p:nvPr/>
          </p:nvSpPr>
          <p:spPr>
            <a:xfrm>
              <a:off x="7684060" y="4974305"/>
              <a:ext cx="529537" cy="529537"/>
            </a:xfrm>
            <a:custGeom>
              <a:avLst/>
              <a:gdLst>
                <a:gd name="connsiteX0" fmla="*/ 0 w 529537"/>
                <a:gd name="connsiteY0" fmla="*/ 291245 h 529537"/>
                <a:gd name="connsiteX1" fmla="*/ 119146 w 529537"/>
                <a:gd name="connsiteY1" fmla="*/ 291245 h 529537"/>
                <a:gd name="connsiteX2" fmla="*/ 119146 w 529537"/>
                <a:gd name="connsiteY2" fmla="*/ 0 h 529537"/>
                <a:gd name="connsiteX3" fmla="*/ 410391 w 529537"/>
                <a:gd name="connsiteY3" fmla="*/ 0 h 529537"/>
                <a:gd name="connsiteX4" fmla="*/ 410391 w 529537"/>
                <a:gd name="connsiteY4" fmla="*/ 291245 h 529537"/>
                <a:gd name="connsiteX5" fmla="*/ 529537 w 529537"/>
                <a:gd name="connsiteY5" fmla="*/ 291245 h 529537"/>
                <a:gd name="connsiteX6" fmla="*/ 264769 w 529537"/>
                <a:gd name="connsiteY6" fmla="*/ 529537 h 529537"/>
                <a:gd name="connsiteX7" fmla="*/ 0 w 529537"/>
                <a:gd name="connsiteY7" fmla="*/ 291245 h 52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537" h="529537">
                  <a:moveTo>
                    <a:pt x="0" y="291245"/>
                  </a:moveTo>
                  <a:lnTo>
                    <a:pt x="119146" y="291245"/>
                  </a:lnTo>
                  <a:lnTo>
                    <a:pt x="119146" y="0"/>
                  </a:lnTo>
                  <a:lnTo>
                    <a:pt x="410391" y="0"/>
                  </a:lnTo>
                  <a:lnTo>
                    <a:pt x="410391" y="291245"/>
                  </a:lnTo>
                  <a:lnTo>
                    <a:pt x="529537" y="291245"/>
                  </a:lnTo>
                  <a:lnTo>
                    <a:pt x="264769" y="529537"/>
                  </a:lnTo>
                  <a:lnTo>
                    <a:pt x="0" y="291245"/>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626" tIns="30480" rIns="149626" bIns="161540" numCol="1" spcCol="1270" anchor="ctr" anchorCtr="0">
              <a:noAutofit/>
            </a:bodyPr>
            <a:lstStyle/>
            <a:p>
              <a:pPr lvl="0" algn="ctr" defTabSz="1066800">
                <a:lnSpc>
                  <a:spcPct val="90000"/>
                </a:lnSpc>
                <a:spcBef>
                  <a:spcPct val="0"/>
                </a:spcBef>
                <a:spcAft>
                  <a:spcPct val="35000"/>
                </a:spcAft>
              </a:pPr>
              <a:endParaRPr lang="en-US" sz="2400" kern="1200"/>
            </a:p>
          </p:txBody>
        </p:sp>
      </p:grpSp>
      <p:sp>
        <p:nvSpPr>
          <p:cNvPr id="3" name="Title 2"/>
          <p:cNvSpPr>
            <a:spLocks noGrp="1"/>
          </p:cNvSpPr>
          <p:nvPr>
            <p:ph type="title"/>
          </p:nvPr>
        </p:nvSpPr>
        <p:spPr/>
        <p:txBody>
          <a:bodyPr/>
          <a:lstStyle/>
          <a:p>
            <a:r>
              <a:rPr lang="en-US" dirty="0"/>
              <a:t>Clinical Gateway API Development</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25</a:t>
            </a:fld>
            <a:endParaRPr lang="en-US" dirty="0"/>
          </a:p>
        </p:txBody>
      </p:sp>
    </p:spTree>
    <p:extLst>
      <p:ext uri="{BB962C8B-B14F-4D97-AF65-F5344CB8AC3E}">
        <p14:creationId xmlns:p14="http://schemas.microsoft.com/office/powerpoint/2010/main" val="2627030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ED4CE344-A628-4A8B-AD60-09502D6DAC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25" name="Rectangle 5"/>
          <p:cNvSpPr>
            <a:spLocks/>
          </p:cNvSpPr>
          <p:nvPr/>
        </p:nvSpPr>
        <p:spPr bwMode="auto">
          <a:xfrm>
            <a:off x="850900" y="179388"/>
            <a:ext cx="68453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lgn="l" eaLnBrk="0" hangingPunct="0">
              <a:lnSpc>
                <a:spcPct val="90000"/>
              </a:lnSpc>
              <a:spcBef>
                <a:spcPts val="400"/>
              </a:spcBef>
              <a:buChar char="•"/>
              <a:defRPr sz="1400">
                <a:solidFill>
                  <a:schemeClr val="tx1"/>
                </a:solidFill>
                <a:latin typeface="Arial" charset="0"/>
                <a:ea typeface="ＭＳ Ｐゴシック" pitchFamily="34" charset="-128"/>
                <a:sym typeface="Arial" charset="0"/>
              </a:defRPr>
            </a:lvl1pPr>
            <a:lvl2pPr marL="742950" indent="-285750" algn="l" eaLnBrk="0" hangingPunct="0">
              <a:lnSpc>
                <a:spcPct val="90000"/>
              </a:lnSpc>
              <a:spcBef>
                <a:spcPts val="400"/>
              </a:spcBef>
              <a:buClr>
                <a:schemeClr val="accent2"/>
              </a:buClr>
              <a:buSzPct val="100000"/>
              <a:buFont typeface="Wingdings" pitchFamily="2" charset="2"/>
              <a:buChar char="§"/>
              <a:defRPr sz="1200">
                <a:solidFill>
                  <a:schemeClr val="tx1"/>
                </a:solidFill>
                <a:latin typeface="Arial" charset="0"/>
                <a:ea typeface="ＭＳ Ｐゴシック" pitchFamily="34" charset="-128"/>
                <a:sym typeface="Arial" charset="0"/>
              </a:defRPr>
            </a:lvl2pPr>
            <a:lvl3pPr marL="1143000" indent="-228600" algn="l" eaLnBrk="0" hangingPunct="0">
              <a:lnSpc>
                <a:spcPct val="90000"/>
              </a:lnSpc>
              <a:spcBef>
                <a:spcPts val="400"/>
              </a:spcBef>
              <a:buClr>
                <a:schemeClr val="accent2"/>
              </a:buClr>
              <a:buSzPct val="100000"/>
              <a:buFont typeface="Arial" charset="0"/>
              <a:buChar char="–"/>
              <a:defRPr sz="1200">
                <a:solidFill>
                  <a:schemeClr val="tx1"/>
                </a:solidFill>
                <a:latin typeface="Arial" charset="0"/>
                <a:ea typeface="ＭＳ Ｐゴシック" pitchFamily="34" charset="-128"/>
                <a:sym typeface="Arial" charset="0"/>
              </a:defRPr>
            </a:lvl3pPr>
            <a:lvl4pPr marL="1600200" indent="-228600" algn="l" eaLnBrk="0" hangingPunct="0">
              <a:lnSpc>
                <a:spcPct val="90000"/>
              </a:lnSpc>
              <a:spcBef>
                <a:spcPts val="300"/>
              </a:spcBef>
              <a:buClr>
                <a:schemeClr val="accent2"/>
              </a:buClr>
              <a:buSzPct val="100000"/>
              <a:buFont typeface="Arial" charset="0"/>
              <a:buChar char="–"/>
              <a:defRPr sz="1200">
                <a:solidFill>
                  <a:schemeClr val="tx1"/>
                </a:solidFill>
                <a:latin typeface="Arial" charset="0"/>
                <a:ea typeface="ＭＳ Ｐゴシック" pitchFamily="34" charset="-128"/>
                <a:sym typeface="Arial" charset="0"/>
              </a:defRPr>
            </a:lvl4pPr>
            <a:lvl5pPr marL="2057400" indent="-228600" algn="l" eaLnBrk="0" hangingPunct="0">
              <a:lnSpc>
                <a:spcPct val="90000"/>
              </a:lnSpc>
              <a:spcBef>
                <a:spcPts val="300"/>
              </a:spcBef>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5pPr>
            <a:lvl6pPr marL="25146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6pPr>
            <a:lvl7pPr marL="29718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7pPr>
            <a:lvl8pPr marL="34290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8pPr>
            <a:lvl9pPr marL="38862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9pPr>
          </a:lstStyle>
          <a:p>
            <a:pPr eaLnBrk="1" hangingPunct="1">
              <a:lnSpc>
                <a:spcPct val="100000"/>
              </a:lnSpc>
              <a:spcBef>
                <a:spcPct val="0"/>
              </a:spcBef>
              <a:buFontTx/>
              <a:buNone/>
            </a:pPr>
            <a:endParaRPr lang="en-US" altLang="en-US" sz="1600" b="1" i="1" dirty="0">
              <a:solidFill>
                <a:srgbClr val="FFFFFF"/>
              </a:solidFill>
              <a:latin typeface="Gill Sans" pitchFamily="-106" charset="0"/>
            </a:endParaRPr>
          </a:p>
        </p:txBody>
      </p:sp>
      <p:sp>
        <p:nvSpPr>
          <p:cNvPr id="5127" name="Rectangle 6"/>
          <p:cNvSpPr>
            <a:spLocks noChangeArrowheads="1"/>
          </p:cNvSpPr>
          <p:nvPr/>
        </p:nvSpPr>
        <p:spPr bwMode="auto">
          <a:xfrm>
            <a:off x="76200" y="6324600"/>
            <a:ext cx="3429000" cy="4572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lgn="l" eaLnBrk="0" hangingPunct="0">
              <a:lnSpc>
                <a:spcPct val="90000"/>
              </a:lnSpc>
              <a:spcBef>
                <a:spcPts val="400"/>
              </a:spcBef>
              <a:buChar char="•"/>
              <a:defRPr sz="1400">
                <a:solidFill>
                  <a:schemeClr val="tx1"/>
                </a:solidFill>
                <a:latin typeface="Arial" charset="0"/>
                <a:ea typeface="ＭＳ Ｐゴシック" pitchFamily="34" charset="-128"/>
                <a:sym typeface="Arial" charset="0"/>
              </a:defRPr>
            </a:lvl1pPr>
            <a:lvl2pPr marL="742950" indent="-285750" algn="l" eaLnBrk="0" hangingPunct="0">
              <a:lnSpc>
                <a:spcPct val="90000"/>
              </a:lnSpc>
              <a:spcBef>
                <a:spcPts val="400"/>
              </a:spcBef>
              <a:buClr>
                <a:schemeClr val="accent2"/>
              </a:buClr>
              <a:buSzPct val="100000"/>
              <a:buFont typeface="Wingdings" pitchFamily="2" charset="2"/>
              <a:buChar char="§"/>
              <a:defRPr sz="1200">
                <a:solidFill>
                  <a:schemeClr val="tx1"/>
                </a:solidFill>
                <a:latin typeface="Arial" charset="0"/>
                <a:ea typeface="ＭＳ Ｐゴシック" pitchFamily="34" charset="-128"/>
                <a:sym typeface="Arial" charset="0"/>
              </a:defRPr>
            </a:lvl2pPr>
            <a:lvl3pPr marL="1143000" indent="-228600" algn="l" eaLnBrk="0" hangingPunct="0">
              <a:lnSpc>
                <a:spcPct val="90000"/>
              </a:lnSpc>
              <a:spcBef>
                <a:spcPts val="400"/>
              </a:spcBef>
              <a:buClr>
                <a:schemeClr val="accent2"/>
              </a:buClr>
              <a:buSzPct val="100000"/>
              <a:buFont typeface="Arial" charset="0"/>
              <a:buChar char="–"/>
              <a:defRPr sz="1200">
                <a:solidFill>
                  <a:schemeClr val="tx1"/>
                </a:solidFill>
                <a:latin typeface="Arial" charset="0"/>
                <a:ea typeface="ＭＳ Ｐゴシック" pitchFamily="34" charset="-128"/>
                <a:sym typeface="Arial" charset="0"/>
              </a:defRPr>
            </a:lvl3pPr>
            <a:lvl4pPr marL="1600200" indent="-228600" algn="l" eaLnBrk="0" hangingPunct="0">
              <a:lnSpc>
                <a:spcPct val="90000"/>
              </a:lnSpc>
              <a:spcBef>
                <a:spcPts val="300"/>
              </a:spcBef>
              <a:buClr>
                <a:schemeClr val="accent2"/>
              </a:buClr>
              <a:buSzPct val="100000"/>
              <a:buFont typeface="Arial" charset="0"/>
              <a:buChar char="–"/>
              <a:defRPr sz="1200">
                <a:solidFill>
                  <a:schemeClr val="tx1"/>
                </a:solidFill>
                <a:latin typeface="Arial" charset="0"/>
                <a:ea typeface="ＭＳ Ｐゴシック" pitchFamily="34" charset="-128"/>
                <a:sym typeface="Arial" charset="0"/>
              </a:defRPr>
            </a:lvl4pPr>
            <a:lvl5pPr marL="2057400" indent="-228600" algn="l" eaLnBrk="0" hangingPunct="0">
              <a:lnSpc>
                <a:spcPct val="90000"/>
              </a:lnSpc>
              <a:spcBef>
                <a:spcPts val="300"/>
              </a:spcBef>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5pPr>
            <a:lvl6pPr marL="25146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6pPr>
            <a:lvl7pPr marL="29718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7pPr>
            <a:lvl8pPr marL="34290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8pPr>
            <a:lvl9pPr marL="38862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9pPr>
          </a:lstStyle>
          <a:p>
            <a:pPr algn="ctr" eaLnBrk="1" hangingPunct="1">
              <a:lnSpc>
                <a:spcPct val="100000"/>
              </a:lnSpc>
              <a:spcBef>
                <a:spcPct val="0"/>
              </a:spcBef>
              <a:buFontTx/>
              <a:buNone/>
            </a:pPr>
            <a:endParaRPr lang="en-US" altLang="en-US" sz="3200" dirty="0">
              <a:solidFill>
                <a:srgbClr val="000000"/>
              </a:solidFill>
              <a:latin typeface="Gill Sans" pitchFamily="-106" charset="0"/>
              <a:sym typeface="Gill Sans" pitchFamily="-106" charset="0"/>
            </a:endParaRPr>
          </a:p>
        </p:txBody>
      </p:sp>
      <p:sp>
        <p:nvSpPr>
          <p:cNvPr id="4" name="Slide Number Placeholder 3"/>
          <p:cNvSpPr>
            <a:spLocks noGrp="1"/>
          </p:cNvSpPr>
          <p:nvPr>
            <p:ph type="sldNum" sz="quarter" idx="11"/>
          </p:nvPr>
        </p:nvSpPr>
        <p:spPr>
          <a:prstGeom prst="rect">
            <a:avLst/>
          </a:prstGeom>
        </p:spPr>
        <p:txBody>
          <a:bodyPr/>
          <a:lstStyle/>
          <a:p>
            <a:fld id="{3FB920DA-D5E0-4ABF-8AE6-20AC9E2BB91D}" type="slidenum">
              <a:rPr lang="en-US" smtClean="0"/>
              <a:t>26</a:t>
            </a:fld>
            <a:endParaRPr lang="en-US" dirty="0"/>
          </a:p>
        </p:txBody>
      </p:sp>
      <p:sp>
        <p:nvSpPr>
          <p:cNvPr id="2" name="Title 1">
            <a:extLst>
              <a:ext uri="{FF2B5EF4-FFF2-40B4-BE49-F238E27FC236}">
                <a16:creationId xmlns:a16="http://schemas.microsoft.com/office/drawing/2014/main" id="{70A72886-99B7-4573-BCF2-005661A1BC92}"/>
              </a:ext>
            </a:extLst>
          </p:cNvPr>
          <p:cNvSpPr>
            <a:spLocks noGrp="1"/>
          </p:cNvSpPr>
          <p:nvPr>
            <p:ph type="title"/>
          </p:nvPr>
        </p:nvSpPr>
        <p:spPr/>
        <p:txBody>
          <a:bodyPr vert="horz"/>
          <a:lstStyle/>
          <a:p>
            <a:r>
              <a:rPr lang="en-US" dirty="0"/>
              <a:t>CCG – API &amp; FHIR Services</a:t>
            </a:r>
          </a:p>
        </p:txBody>
      </p:sp>
      <p:pic>
        <p:nvPicPr>
          <p:cNvPr id="8" name="Picture 7">
            <a:extLst>
              <a:ext uri="{FF2B5EF4-FFF2-40B4-BE49-F238E27FC236}">
                <a16:creationId xmlns:a16="http://schemas.microsoft.com/office/drawing/2014/main" id="{BD39601A-571B-4C02-AC62-5C6C0FCDDF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288" y="1447800"/>
            <a:ext cx="8991600" cy="4204500"/>
          </a:xfrm>
          <a:prstGeom prst="rect">
            <a:avLst/>
          </a:prstGeom>
        </p:spPr>
      </p:pic>
      <p:sp>
        <p:nvSpPr>
          <p:cNvPr id="7" name="TextBox 6"/>
          <p:cNvSpPr txBox="1"/>
          <p:nvPr/>
        </p:nvSpPr>
        <p:spPr>
          <a:xfrm>
            <a:off x="1143000" y="2133600"/>
            <a:ext cx="1295400" cy="1524000"/>
          </a:xfrm>
          <a:prstGeom prst="rect">
            <a:avLst/>
          </a:prstGeom>
          <a:noFill/>
          <a:ln w="38100">
            <a:solidFill>
              <a:schemeClr val="accent3"/>
            </a:solidFill>
          </a:ln>
        </p:spPr>
        <p:txBody>
          <a:bodyPr wrap="square" rtlCol="0">
            <a:noAutofit/>
          </a:bodyPr>
          <a:lstStyle/>
          <a:p>
            <a:endParaRPr lang="en-US" dirty="0"/>
          </a:p>
        </p:txBody>
      </p:sp>
      <p:sp>
        <p:nvSpPr>
          <p:cNvPr id="15" name="TextBox 14"/>
          <p:cNvSpPr txBox="1"/>
          <p:nvPr/>
        </p:nvSpPr>
        <p:spPr>
          <a:xfrm>
            <a:off x="1143000" y="3962400"/>
            <a:ext cx="1295400" cy="1524000"/>
          </a:xfrm>
          <a:prstGeom prst="rect">
            <a:avLst/>
          </a:prstGeom>
          <a:noFill/>
          <a:ln w="38100">
            <a:solidFill>
              <a:schemeClr val="accent1"/>
            </a:solidFill>
          </a:ln>
        </p:spPr>
        <p:txBody>
          <a:bodyPr wrap="square" rtlCol="0">
            <a:noAutofit/>
          </a:bodyPr>
          <a:lstStyle/>
          <a:p>
            <a:endParaRPr lang="en-US" dirty="0"/>
          </a:p>
        </p:txBody>
      </p:sp>
      <p:sp>
        <p:nvSpPr>
          <p:cNvPr id="13" name="TextBox 12"/>
          <p:cNvSpPr txBox="1"/>
          <p:nvPr/>
        </p:nvSpPr>
        <p:spPr>
          <a:xfrm>
            <a:off x="1143000" y="1704372"/>
            <a:ext cx="1295400" cy="307777"/>
          </a:xfrm>
          <a:prstGeom prst="rect">
            <a:avLst/>
          </a:prstGeom>
          <a:solidFill>
            <a:schemeClr val="accent6">
              <a:lumMod val="20000"/>
              <a:lumOff val="80000"/>
            </a:schemeClr>
          </a:solidFill>
          <a:ln>
            <a:solidFill>
              <a:schemeClr val="accent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solidFill>
                  <a:schemeClr val="tx1"/>
                </a:solidFill>
              </a:rPr>
              <a:t>Future State</a:t>
            </a:r>
          </a:p>
        </p:txBody>
      </p:sp>
      <p:sp>
        <p:nvSpPr>
          <p:cNvPr id="14" name="TextBox 13"/>
          <p:cNvSpPr txBox="1"/>
          <p:nvPr/>
        </p:nvSpPr>
        <p:spPr>
          <a:xfrm>
            <a:off x="6934203" y="3581400"/>
            <a:ext cx="457197" cy="260866"/>
          </a:xfrm>
          <a:prstGeom prst="rect">
            <a:avLst/>
          </a:prstGeom>
          <a:noFill/>
          <a:ln w="28575">
            <a:solidFill>
              <a:schemeClr val="accent3"/>
            </a:solidFill>
          </a:ln>
        </p:spPr>
        <p:txBody>
          <a:bodyPr wrap="square" rtlCol="0">
            <a:spAutoFit/>
          </a:bodyPr>
          <a:lstStyle/>
          <a:p>
            <a:endParaRPr lang="en-US" dirty="0"/>
          </a:p>
        </p:txBody>
      </p:sp>
      <p:sp>
        <p:nvSpPr>
          <p:cNvPr id="19" name="TextBox 18"/>
          <p:cNvSpPr txBox="1"/>
          <p:nvPr/>
        </p:nvSpPr>
        <p:spPr>
          <a:xfrm>
            <a:off x="1143000" y="5581362"/>
            <a:ext cx="1295400" cy="307777"/>
          </a:xfrm>
          <a:prstGeom prst="rect">
            <a:avLst/>
          </a:prstGeom>
          <a:solidFill>
            <a:schemeClr val="accent6">
              <a:lumMod val="20000"/>
              <a:lumOff val="8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solidFill>
                  <a:schemeClr val="tx1"/>
                </a:solidFill>
              </a:rPr>
              <a:t>Current State</a:t>
            </a:r>
          </a:p>
        </p:txBody>
      </p:sp>
    </p:spTree>
    <p:extLst>
      <p:ext uri="{BB962C8B-B14F-4D97-AF65-F5344CB8AC3E}">
        <p14:creationId xmlns:p14="http://schemas.microsoft.com/office/powerpoint/2010/main" val="2135383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9100" y="1112866"/>
            <a:ext cx="8382000" cy="5423401"/>
            <a:chOff x="457200" y="1098299"/>
            <a:chExt cx="8382000" cy="5423401"/>
          </a:xfrm>
        </p:grpSpPr>
        <p:sp>
          <p:nvSpPr>
            <p:cNvPr id="6" name="Freeform 5"/>
            <p:cNvSpPr/>
            <p:nvPr/>
          </p:nvSpPr>
          <p:spPr>
            <a:xfrm>
              <a:off x="457200" y="1393499"/>
              <a:ext cx="8382000" cy="3339000"/>
            </a:xfrm>
            <a:custGeom>
              <a:avLst/>
              <a:gdLst>
                <a:gd name="connsiteX0" fmla="*/ 0 w 8382000"/>
                <a:gd name="connsiteY0" fmla="*/ 0 h 3339000"/>
                <a:gd name="connsiteX1" fmla="*/ 8382000 w 8382000"/>
                <a:gd name="connsiteY1" fmla="*/ 0 h 3339000"/>
                <a:gd name="connsiteX2" fmla="*/ 8382000 w 8382000"/>
                <a:gd name="connsiteY2" fmla="*/ 3339000 h 3339000"/>
                <a:gd name="connsiteX3" fmla="*/ 0 w 8382000"/>
                <a:gd name="connsiteY3" fmla="*/ 3339000 h 3339000"/>
                <a:gd name="connsiteX4" fmla="*/ 0 w 8382000"/>
                <a:gd name="connsiteY4" fmla="*/ 0 h 333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3339000">
                  <a:moveTo>
                    <a:pt x="0" y="0"/>
                  </a:moveTo>
                  <a:lnTo>
                    <a:pt x="8382000" y="0"/>
                  </a:lnTo>
                  <a:lnTo>
                    <a:pt x="8382000" y="3339000"/>
                  </a:lnTo>
                  <a:lnTo>
                    <a:pt x="0" y="3339000"/>
                  </a:lnTo>
                  <a:lnTo>
                    <a:pt x="0" y="0"/>
                  </a:lnTo>
                  <a:close/>
                </a:path>
              </a:pathLst>
            </a:custGeom>
            <a:ln>
              <a:solidFill>
                <a:schemeClr val="accent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0536" tIns="416560" rIns="65053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Development work for API CCG-1 nodes complete  </a:t>
              </a:r>
            </a:p>
            <a:p>
              <a:pPr marL="342900" lvl="2" indent="-171450" algn="l" defTabSz="800100" rtl="0">
                <a:lnSpc>
                  <a:spcPct val="90000"/>
                </a:lnSpc>
                <a:spcBef>
                  <a:spcPct val="0"/>
                </a:spcBef>
                <a:spcAft>
                  <a:spcPct val="15000"/>
                </a:spcAft>
                <a:buChar char="••"/>
              </a:pPr>
              <a:r>
                <a:rPr lang="en-US" sz="1800" kern="1200" dirty="0"/>
                <a:t>CCG-1 nodes include Syndromic, Children’s Behavioral Health Initiative (CBHI), and Mass Cancer Registry (MCR)</a:t>
              </a:r>
            </a:p>
            <a:p>
              <a:pPr marL="342900" lvl="2" indent="-171450" algn="l" defTabSz="800100" rtl="0">
                <a:lnSpc>
                  <a:spcPct val="90000"/>
                </a:lnSpc>
                <a:spcBef>
                  <a:spcPct val="0"/>
                </a:spcBef>
                <a:spcAft>
                  <a:spcPct val="15000"/>
                </a:spcAft>
                <a:buChar char="••"/>
              </a:pPr>
              <a:r>
                <a:rPr lang="en-US" sz="1800" kern="1200" dirty="0"/>
                <a:t>CCG-1 released to production on 1/23/22 </a:t>
              </a:r>
            </a:p>
            <a:p>
              <a:pPr marL="342900" lvl="2" indent="-171450" algn="l" defTabSz="800100" rtl="0">
                <a:lnSpc>
                  <a:spcPct val="90000"/>
                </a:lnSpc>
                <a:spcBef>
                  <a:spcPct val="0"/>
                </a:spcBef>
                <a:spcAft>
                  <a:spcPct val="15000"/>
                </a:spcAft>
                <a:buChar char="••"/>
              </a:pPr>
              <a:r>
                <a:rPr lang="en-US" sz="1800" kern="1200" dirty="0"/>
                <a:t>CCG-2 nodes currently scheduled for 2/20/22</a:t>
              </a:r>
            </a:p>
            <a:p>
              <a:pPr marL="171450" lvl="1" indent="-171450" algn="l" defTabSz="800100" rtl="0">
                <a:lnSpc>
                  <a:spcPct val="90000"/>
                </a:lnSpc>
                <a:spcBef>
                  <a:spcPct val="0"/>
                </a:spcBef>
                <a:spcAft>
                  <a:spcPct val="15000"/>
                </a:spcAft>
                <a:buChar char="••"/>
              </a:pPr>
              <a:r>
                <a:rPr lang="en-US" sz="1800" kern="1200" dirty="0"/>
                <a:t>Identification of five potential provider pilot sites  </a:t>
              </a:r>
              <a:endParaRPr lang="en-US" sz="1800" kern="1200" dirty="0">
                <a:solidFill>
                  <a:srgbClr val="FF0000"/>
                </a:solidFill>
              </a:endParaRPr>
            </a:p>
            <a:p>
              <a:pPr marL="171450" lvl="1" indent="-171450" algn="l" defTabSz="800100" rtl="0">
                <a:lnSpc>
                  <a:spcPct val="90000"/>
                </a:lnSpc>
                <a:spcBef>
                  <a:spcPct val="0"/>
                </a:spcBef>
                <a:spcAft>
                  <a:spcPct val="15000"/>
                </a:spcAft>
                <a:buChar char="••"/>
              </a:pPr>
              <a:r>
                <a:rPr lang="en-US" sz="1800" kern="1200" dirty="0"/>
                <a:t>Development of provider engagement plan including key tasks and timeline</a:t>
              </a:r>
            </a:p>
            <a:p>
              <a:pPr marL="171450" lvl="1" indent="-171450" algn="l" defTabSz="800100" rtl="0">
                <a:lnSpc>
                  <a:spcPct val="90000"/>
                </a:lnSpc>
                <a:spcBef>
                  <a:spcPct val="0"/>
                </a:spcBef>
                <a:spcAft>
                  <a:spcPct val="15000"/>
                </a:spcAft>
                <a:buChar char="••"/>
              </a:pPr>
              <a:r>
                <a:rPr lang="en-US" sz="1800" kern="1200" dirty="0"/>
                <a:t>Creation of several provider facing documents including draft API Instructions, Implementation Guide and Test Plan</a:t>
              </a:r>
            </a:p>
          </p:txBody>
        </p:sp>
        <p:sp>
          <p:nvSpPr>
            <p:cNvPr id="7" name="Freeform 6"/>
            <p:cNvSpPr/>
            <p:nvPr/>
          </p:nvSpPr>
          <p:spPr>
            <a:xfrm>
              <a:off x="876300" y="1098299"/>
              <a:ext cx="5867400" cy="590400"/>
            </a:xfrm>
            <a:custGeom>
              <a:avLst/>
              <a:gdLst>
                <a:gd name="connsiteX0" fmla="*/ 0 w 5867400"/>
                <a:gd name="connsiteY0" fmla="*/ 98402 h 590400"/>
                <a:gd name="connsiteX1" fmla="*/ 98402 w 5867400"/>
                <a:gd name="connsiteY1" fmla="*/ 0 h 590400"/>
                <a:gd name="connsiteX2" fmla="*/ 5768998 w 5867400"/>
                <a:gd name="connsiteY2" fmla="*/ 0 h 590400"/>
                <a:gd name="connsiteX3" fmla="*/ 5867400 w 5867400"/>
                <a:gd name="connsiteY3" fmla="*/ 98402 h 590400"/>
                <a:gd name="connsiteX4" fmla="*/ 5867400 w 5867400"/>
                <a:gd name="connsiteY4" fmla="*/ 491998 h 590400"/>
                <a:gd name="connsiteX5" fmla="*/ 5768998 w 5867400"/>
                <a:gd name="connsiteY5" fmla="*/ 590400 h 590400"/>
                <a:gd name="connsiteX6" fmla="*/ 98402 w 5867400"/>
                <a:gd name="connsiteY6" fmla="*/ 590400 h 590400"/>
                <a:gd name="connsiteX7" fmla="*/ 0 w 5867400"/>
                <a:gd name="connsiteY7" fmla="*/ 491998 h 590400"/>
                <a:gd name="connsiteX8" fmla="*/ 0 w 586740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400" h="590400">
                  <a:moveTo>
                    <a:pt x="0" y="98402"/>
                  </a:moveTo>
                  <a:cubicBezTo>
                    <a:pt x="0" y="44056"/>
                    <a:pt x="44056" y="0"/>
                    <a:pt x="98402" y="0"/>
                  </a:cubicBezTo>
                  <a:lnTo>
                    <a:pt x="5768998" y="0"/>
                  </a:lnTo>
                  <a:cubicBezTo>
                    <a:pt x="5823344" y="0"/>
                    <a:pt x="5867400" y="44056"/>
                    <a:pt x="5867400" y="98402"/>
                  </a:cubicBezTo>
                  <a:lnTo>
                    <a:pt x="5867400" y="491998"/>
                  </a:lnTo>
                  <a:cubicBezTo>
                    <a:pt x="5867400" y="546344"/>
                    <a:pt x="5823344" y="590400"/>
                    <a:pt x="5768998" y="590400"/>
                  </a:cubicBezTo>
                  <a:lnTo>
                    <a:pt x="98402" y="590400"/>
                  </a:lnTo>
                  <a:cubicBezTo>
                    <a:pt x="44056" y="590400"/>
                    <a:pt x="0" y="546344"/>
                    <a:pt x="0" y="491998"/>
                  </a:cubicBezTo>
                  <a:lnTo>
                    <a:pt x="0" y="98402"/>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595" tIns="28821" rIns="250595" bIns="28821" numCol="1" spcCol="1270" anchor="ctr" anchorCtr="0">
              <a:noAutofit/>
            </a:bodyPr>
            <a:lstStyle/>
            <a:p>
              <a:pPr lvl="0" algn="l" defTabSz="800100">
                <a:lnSpc>
                  <a:spcPct val="90000"/>
                </a:lnSpc>
                <a:spcBef>
                  <a:spcPct val="0"/>
                </a:spcBef>
                <a:spcAft>
                  <a:spcPct val="35000"/>
                </a:spcAft>
              </a:pPr>
              <a:r>
                <a:rPr lang="en-US" sz="1800" kern="1200" dirty="0"/>
                <a:t>Key Project Updates</a:t>
              </a:r>
            </a:p>
          </p:txBody>
        </p:sp>
        <p:sp>
          <p:nvSpPr>
            <p:cNvPr id="8" name="Freeform 7"/>
            <p:cNvSpPr/>
            <p:nvPr/>
          </p:nvSpPr>
          <p:spPr>
            <a:xfrm>
              <a:off x="457200" y="5135700"/>
              <a:ext cx="8382000" cy="1386000"/>
            </a:xfrm>
            <a:custGeom>
              <a:avLst/>
              <a:gdLst>
                <a:gd name="connsiteX0" fmla="*/ 0 w 8382000"/>
                <a:gd name="connsiteY0" fmla="*/ 0 h 1386000"/>
                <a:gd name="connsiteX1" fmla="*/ 8382000 w 8382000"/>
                <a:gd name="connsiteY1" fmla="*/ 0 h 1386000"/>
                <a:gd name="connsiteX2" fmla="*/ 8382000 w 8382000"/>
                <a:gd name="connsiteY2" fmla="*/ 1386000 h 1386000"/>
                <a:gd name="connsiteX3" fmla="*/ 0 w 8382000"/>
                <a:gd name="connsiteY3" fmla="*/ 1386000 h 1386000"/>
                <a:gd name="connsiteX4" fmla="*/ 0 w 8382000"/>
                <a:gd name="connsiteY4" fmla="*/ 0 h 13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1386000">
                  <a:moveTo>
                    <a:pt x="0" y="0"/>
                  </a:moveTo>
                  <a:lnTo>
                    <a:pt x="8382000" y="0"/>
                  </a:lnTo>
                  <a:lnTo>
                    <a:pt x="8382000" y="1386000"/>
                  </a:lnTo>
                  <a:lnTo>
                    <a:pt x="0" y="1386000"/>
                  </a:lnTo>
                  <a:lnTo>
                    <a:pt x="0" y="0"/>
                  </a:lnTo>
                  <a:close/>
                </a:path>
              </a:pathLst>
            </a:custGeom>
            <a:ln>
              <a:solidFill>
                <a:schemeClr val="accent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0536" tIns="416560" rIns="65053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Finalize documentation and share with identified pilot providers </a:t>
              </a:r>
            </a:p>
            <a:p>
              <a:pPr marL="171450" lvl="1" indent="-171450" algn="l" defTabSz="800100">
                <a:lnSpc>
                  <a:spcPct val="90000"/>
                </a:lnSpc>
                <a:spcBef>
                  <a:spcPct val="0"/>
                </a:spcBef>
                <a:spcAft>
                  <a:spcPct val="15000"/>
                </a:spcAft>
                <a:buChar char="••"/>
              </a:pPr>
              <a:r>
                <a:rPr lang="en-US" sz="1800" kern="1200" dirty="0"/>
                <a:t>Gain agreement from provider organizations to participate in pilot</a:t>
              </a:r>
            </a:p>
            <a:p>
              <a:pPr marL="171450" lvl="1" indent="-171450" algn="l" defTabSz="800100">
                <a:lnSpc>
                  <a:spcPct val="90000"/>
                </a:lnSpc>
                <a:spcBef>
                  <a:spcPct val="0"/>
                </a:spcBef>
                <a:spcAft>
                  <a:spcPct val="15000"/>
                </a:spcAft>
                <a:buChar char="••"/>
              </a:pPr>
              <a:endParaRPr lang="en-US" sz="1800" kern="1200" dirty="0"/>
            </a:p>
          </p:txBody>
        </p:sp>
        <p:sp>
          <p:nvSpPr>
            <p:cNvPr id="9" name="Freeform 8"/>
            <p:cNvSpPr/>
            <p:nvPr/>
          </p:nvSpPr>
          <p:spPr>
            <a:xfrm>
              <a:off x="876300" y="4840500"/>
              <a:ext cx="5867400" cy="590400"/>
            </a:xfrm>
            <a:custGeom>
              <a:avLst/>
              <a:gdLst>
                <a:gd name="connsiteX0" fmla="*/ 0 w 5867400"/>
                <a:gd name="connsiteY0" fmla="*/ 98402 h 590400"/>
                <a:gd name="connsiteX1" fmla="*/ 98402 w 5867400"/>
                <a:gd name="connsiteY1" fmla="*/ 0 h 590400"/>
                <a:gd name="connsiteX2" fmla="*/ 5768998 w 5867400"/>
                <a:gd name="connsiteY2" fmla="*/ 0 h 590400"/>
                <a:gd name="connsiteX3" fmla="*/ 5867400 w 5867400"/>
                <a:gd name="connsiteY3" fmla="*/ 98402 h 590400"/>
                <a:gd name="connsiteX4" fmla="*/ 5867400 w 5867400"/>
                <a:gd name="connsiteY4" fmla="*/ 491998 h 590400"/>
                <a:gd name="connsiteX5" fmla="*/ 5768998 w 5867400"/>
                <a:gd name="connsiteY5" fmla="*/ 590400 h 590400"/>
                <a:gd name="connsiteX6" fmla="*/ 98402 w 5867400"/>
                <a:gd name="connsiteY6" fmla="*/ 590400 h 590400"/>
                <a:gd name="connsiteX7" fmla="*/ 0 w 5867400"/>
                <a:gd name="connsiteY7" fmla="*/ 491998 h 590400"/>
                <a:gd name="connsiteX8" fmla="*/ 0 w 586740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400" h="590400">
                  <a:moveTo>
                    <a:pt x="0" y="98402"/>
                  </a:moveTo>
                  <a:cubicBezTo>
                    <a:pt x="0" y="44056"/>
                    <a:pt x="44056" y="0"/>
                    <a:pt x="98402" y="0"/>
                  </a:cubicBezTo>
                  <a:lnTo>
                    <a:pt x="5768998" y="0"/>
                  </a:lnTo>
                  <a:cubicBezTo>
                    <a:pt x="5823344" y="0"/>
                    <a:pt x="5867400" y="44056"/>
                    <a:pt x="5867400" y="98402"/>
                  </a:cubicBezTo>
                  <a:lnTo>
                    <a:pt x="5867400" y="491998"/>
                  </a:lnTo>
                  <a:cubicBezTo>
                    <a:pt x="5867400" y="546344"/>
                    <a:pt x="5823344" y="590400"/>
                    <a:pt x="5768998" y="590400"/>
                  </a:cubicBezTo>
                  <a:lnTo>
                    <a:pt x="98402" y="590400"/>
                  </a:lnTo>
                  <a:cubicBezTo>
                    <a:pt x="44056" y="590400"/>
                    <a:pt x="0" y="546344"/>
                    <a:pt x="0" y="491998"/>
                  </a:cubicBezTo>
                  <a:lnTo>
                    <a:pt x="0" y="98402"/>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595" tIns="28821" rIns="250595" bIns="28821" numCol="1" spcCol="1270" anchor="ctr" anchorCtr="0">
              <a:noAutofit/>
            </a:bodyPr>
            <a:lstStyle/>
            <a:p>
              <a:pPr lvl="0" algn="l" defTabSz="800100" rtl="0">
                <a:lnSpc>
                  <a:spcPct val="90000"/>
                </a:lnSpc>
                <a:spcBef>
                  <a:spcPct val="0"/>
                </a:spcBef>
                <a:spcAft>
                  <a:spcPct val="35000"/>
                </a:spcAft>
              </a:pPr>
              <a:r>
                <a:rPr lang="en-US" sz="1800" kern="1200" dirty="0"/>
                <a:t>Next Steps</a:t>
              </a:r>
            </a:p>
          </p:txBody>
        </p:sp>
      </p:grpSp>
      <p:sp>
        <p:nvSpPr>
          <p:cNvPr id="3" name="Title 2"/>
          <p:cNvSpPr>
            <a:spLocks noGrp="1"/>
          </p:cNvSpPr>
          <p:nvPr>
            <p:ph type="title"/>
          </p:nvPr>
        </p:nvSpPr>
        <p:spPr/>
        <p:txBody>
          <a:bodyPr/>
          <a:lstStyle/>
          <a:p>
            <a:r>
              <a:rPr lang="en-US" dirty="0"/>
              <a:t>Clinical Gateway API Development</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27</a:t>
            </a:fld>
            <a:endParaRPr lang="en-US" dirty="0"/>
          </a:p>
        </p:txBody>
      </p:sp>
    </p:spTree>
    <p:extLst>
      <p:ext uri="{BB962C8B-B14F-4D97-AF65-F5344CB8AC3E}">
        <p14:creationId xmlns:p14="http://schemas.microsoft.com/office/powerpoint/2010/main" val="1165034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984625" y="6467475"/>
            <a:ext cx="685800" cy="287338"/>
          </a:xfrm>
          <a:prstGeom prst="rect">
            <a:avLst/>
          </a:prstGeom>
        </p:spPr>
        <p:txBody>
          <a:bodyPr/>
          <a:lstStyle/>
          <a:p>
            <a:pPr>
              <a:defRPr/>
            </a:pPr>
            <a:fld id="{8BE3783E-0E1E-439A-9132-752116EA5652}" type="slidenum">
              <a:rPr lang="en-US" smtClean="0"/>
              <a:pPr>
                <a:defRPr/>
              </a:pPr>
              <a:t>28</a:t>
            </a:fld>
            <a:endParaRPr lang="en-US" dirty="0"/>
          </a:p>
        </p:txBody>
      </p:sp>
      <p:sp>
        <p:nvSpPr>
          <p:cNvPr id="3" name="OTLSHAPE_TB_00000000000000000000000000000000_LeftEndCaps"/>
          <p:cNvSpPr txBox="1"/>
          <p:nvPr>
            <p:custDataLst>
              <p:tags r:id="rId2"/>
            </p:custDataLst>
          </p:nvPr>
        </p:nvSpPr>
        <p:spPr>
          <a:xfrm>
            <a:off x="254000" y="1971209"/>
            <a:ext cx="469900" cy="279400"/>
          </a:xfrm>
          <a:prstGeom prst="rect">
            <a:avLst/>
          </a:prstGeom>
          <a:noFill/>
        </p:spPr>
        <p:txBody>
          <a:bodyPr vert="horz" wrap="none" lIns="0" tIns="0" rIns="0" bIns="0" rtlCol="0" anchor="ctr" anchorCtr="0">
            <a:spAutoFit/>
          </a:bodyPr>
          <a:lstStyle/>
          <a:p>
            <a:pPr algn="ctr"/>
            <a:r>
              <a:rPr lang="en-US" b="1">
                <a:solidFill>
                  <a:srgbClr val="ED7D31"/>
                </a:solidFill>
                <a:latin typeface="Calibri" panose="020F0502020204030204" pitchFamily="34" charset="0"/>
              </a:rPr>
              <a:t>2021</a:t>
            </a:r>
          </a:p>
        </p:txBody>
      </p:sp>
      <p:sp>
        <p:nvSpPr>
          <p:cNvPr id="4" name="OTLSHAPE_TB_00000000000000000000000000000000_RightEndCaps"/>
          <p:cNvSpPr txBox="1"/>
          <p:nvPr>
            <p:custDataLst>
              <p:tags r:id="rId3"/>
            </p:custDataLst>
          </p:nvPr>
        </p:nvSpPr>
        <p:spPr>
          <a:xfrm>
            <a:off x="8426534" y="1971209"/>
            <a:ext cx="449610" cy="279061"/>
          </a:xfrm>
          <a:prstGeom prst="rect">
            <a:avLst/>
          </a:prstGeom>
          <a:noFill/>
        </p:spPr>
        <p:txBody>
          <a:bodyPr vert="horz" wrap="none" lIns="0" tIns="0" rIns="0" bIns="0" rtlCol="0" anchor="ctr" anchorCtr="0">
            <a:spAutoFit/>
          </a:bodyPr>
          <a:lstStyle/>
          <a:p>
            <a:pPr algn="ctr"/>
            <a:r>
              <a:rPr lang="en-US" b="1" spc="-38">
                <a:solidFill>
                  <a:srgbClr val="ED7D31"/>
                </a:solidFill>
                <a:latin typeface="Calibri" panose="020F0502020204030204" pitchFamily="34" charset="0"/>
              </a:rPr>
              <a:t>2022</a:t>
            </a:r>
          </a:p>
        </p:txBody>
      </p:sp>
      <p:cxnSp>
        <p:nvCxnSpPr>
          <p:cNvPr id="493" name="OTLSHAPE_T_2541410d6f124bd4bb3bbef941cac8c7_HorizontalConnector1"/>
          <p:cNvCxnSpPr/>
          <p:nvPr>
            <p:custDataLst>
              <p:tags r:id="rId4"/>
            </p:custDataLst>
          </p:nvPr>
        </p:nvCxnSpPr>
        <p:spPr>
          <a:xfrm flipH="1">
            <a:off x="874361" y="3628475"/>
            <a:ext cx="237482" cy="0"/>
          </a:xfrm>
          <a:prstGeom prst="line">
            <a:avLst/>
          </a:prstGeom>
          <a:ln w="6350" cap="flat" cmpd="sng" algn="ctr">
            <a:solidFill>
              <a:srgbClr val="CCCC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4" name="OTLSHAPE_T_cefdb4c3fe5a4a1ea8ecec98e3b2cedd_HorizontalConnector1"/>
          <p:cNvCxnSpPr/>
          <p:nvPr>
            <p:custDataLst>
              <p:tags r:id="rId5"/>
            </p:custDataLst>
          </p:nvPr>
        </p:nvCxnSpPr>
        <p:spPr>
          <a:xfrm>
            <a:off x="1402419" y="3895175"/>
            <a:ext cx="1319638" cy="0"/>
          </a:xfrm>
          <a:prstGeom prst="line">
            <a:avLst/>
          </a:prstGeom>
          <a:ln w="6350" cap="flat" cmpd="sng" algn="ctr">
            <a:solidFill>
              <a:srgbClr val="CCCC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5" name="OTLSHAPE_T_ed56241380eb407083ca06c9f14d193f_HorizontalConnector1"/>
          <p:cNvCxnSpPr/>
          <p:nvPr>
            <p:custDataLst>
              <p:tags r:id="rId6"/>
            </p:custDataLst>
          </p:nvPr>
        </p:nvCxnSpPr>
        <p:spPr>
          <a:xfrm>
            <a:off x="2891156" y="4961975"/>
            <a:ext cx="491756" cy="0"/>
          </a:xfrm>
          <a:prstGeom prst="line">
            <a:avLst/>
          </a:prstGeom>
          <a:ln w="6350" cap="flat" cmpd="sng" algn="ctr">
            <a:solidFill>
              <a:srgbClr val="CCCC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7" name="OTLSHAPE_T_2e7f92bb513a45d7aef24690a1931013_HorizontalConnector1"/>
          <p:cNvCxnSpPr/>
          <p:nvPr>
            <p:custDataLst>
              <p:tags r:id="rId7"/>
            </p:custDataLst>
          </p:nvPr>
        </p:nvCxnSpPr>
        <p:spPr>
          <a:xfrm>
            <a:off x="2081488" y="5495375"/>
            <a:ext cx="3081685" cy="0"/>
          </a:xfrm>
          <a:prstGeom prst="line">
            <a:avLst/>
          </a:prstGeom>
          <a:ln w="6350" cap="flat" cmpd="sng" algn="ctr">
            <a:solidFill>
              <a:srgbClr val="CCCC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8" name="OTLSHAPE_T_7ac5940feca94e9ab3f5665d636cc260_HorizontalConnector1"/>
          <p:cNvCxnSpPr/>
          <p:nvPr>
            <p:custDataLst>
              <p:tags r:id="rId8"/>
            </p:custDataLst>
          </p:nvPr>
        </p:nvCxnSpPr>
        <p:spPr>
          <a:xfrm>
            <a:off x="1471888" y="5762075"/>
            <a:ext cx="4837666" cy="0"/>
          </a:xfrm>
          <a:prstGeom prst="line">
            <a:avLst/>
          </a:prstGeom>
          <a:ln w="6350" cap="flat" cmpd="sng" algn="ctr">
            <a:solidFill>
              <a:srgbClr val="CCCC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9" name="OTLSHAPE_T_28a259ccbb454effa8fecd4f6583a5a6_HorizontalConnector1"/>
          <p:cNvCxnSpPr/>
          <p:nvPr>
            <p:custDataLst>
              <p:tags r:id="rId9"/>
            </p:custDataLst>
          </p:nvPr>
        </p:nvCxnSpPr>
        <p:spPr>
          <a:xfrm>
            <a:off x="1421088" y="4161875"/>
            <a:ext cx="694062" cy="0"/>
          </a:xfrm>
          <a:prstGeom prst="line">
            <a:avLst/>
          </a:prstGeom>
          <a:ln w="6350" cap="flat" cmpd="sng" algn="ctr">
            <a:solidFill>
              <a:srgbClr val="CCCC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0" name="OTLSHAPE_T_cb18d8331ba943bda66fa69a5cdd3d6e_HorizontalConnector1"/>
          <p:cNvCxnSpPr/>
          <p:nvPr>
            <p:custDataLst>
              <p:tags r:id="rId10"/>
            </p:custDataLst>
          </p:nvPr>
        </p:nvCxnSpPr>
        <p:spPr>
          <a:xfrm>
            <a:off x="1265343" y="4428575"/>
            <a:ext cx="2077108" cy="0"/>
          </a:xfrm>
          <a:prstGeom prst="line">
            <a:avLst/>
          </a:prstGeom>
          <a:ln w="6350" cap="flat" cmpd="sng" algn="ctr">
            <a:solidFill>
              <a:srgbClr val="CCCC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1" name="OTLSHAPE_T_9932841988c94d25a9d3f58d3a171922_HorizontalConnector1"/>
          <p:cNvCxnSpPr/>
          <p:nvPr>
            <p:custDataLst>
              <p:tags r:id="rId11"/>
            </p:custDataLst>
          </p:nvPr>
        </p:nvCxnSpPr>
        <p:spPr>
          <a:xfrm>
            <a:off x="1864869" y="6028775"/>
            <a:ext cx="573965" cy="0"/>
          </a:xfrm>
          <a:prstGeom prst="line">
            <a:avLst/>
          </a:prstGeom>
          <a:ln w="6350" cap="flat" cmpd="sng" algn="ctr">
            <a:solidFill>
              <a:srgbClr val="CCCC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3" name="OTLSHAPE_T_16100f47235f456191f3ac00af797d21_HorizontalConnector1"/>
          <p:cNvCxnSpPr/>
          <p:nvPr>
            <p:custDataLst>
              <p:tags r:id="rId12"/>
            </p:custDataLst>
          </p:nvPr>
        </p:nvCxnSpPr>
        <p:spPr>
          <a:xfrm flipH="1">
            <a:off x="3286972" y="5228675"/>
            <a:ext cx="487058" cy="0"/>
          </a:xfrm>
          <a:prstGeom prst="line">
            <a:avLst/>
          </a:prstGeom>
          <a:ln w="6350" cap="flat" cmpd="sng" algn="ctr">
            <a:solidFill>
              <a:srgbClr val="CCCC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OTLSHAPE_T_efaaa9e8cdd145208d51a217d4de1865_HorizontalConnector1"/>
          <p:cNvCxnSpPr/>
          <p:nvPr>
            <p:custDataLst>
              <p:tags r:id="rId13"/>
            </p:custDataLst>
          </p:nvPr>
        </p:nvCxnSpPr>
        <p:spPr>
          <a:xfrm flipH="1">
            <a:off x="728049" y="3361775"/>
            <a:ext cx="159799" cy="0"/>
          </a:xfrm>
          <a:prstGeom prst="line">
            <a:avLst/>
          </a:prstGeom>
          <a:ln w="6350" cap="flat" cmpd="sng" algn="ctr">
            <a:solidFill>
              <a:srgbClr val="CCCC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OTLSHAPE_T_5fceb239f23142c39f87e1f69afabc44_HorizontalConnector1"/>
          <p:cNvCxnSpPr/>
          <p:nvPr>
            <p:custDataLst>
              <p:tags r:id="rId14"/>
            </p:custDataLst>
          </p:nvPr>
        </p:nvCxnSpPr>
        <p:spPr>
          <a:xfrm>
            <a:off x="1265343" y="4695275"/>
            <a:ext cx="2400792" cy="0"/>
          </a:xfrm>
          <a:prstGeom prst="line">
            <a:avLst/>
          </a:prstGeom>
          <a:ln w="6350" cap="flat" cmpd="sng" algn="ctr">
            <a:solidFill>
              <a:srgbClr val="CCCC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4" name="OTLSHAPE_TB_00000000000000000000000000000000_ScaleContainer"/>
          <p:cNvSpPr/>
          <p:nvPr>
            <p:custDataLst>
              <p:tags r:id="rId15"/>
            </p:custDataLst>
          </p:nvPr>
        </p:nvSpPr>
        <p:spPr>
          <a:xfrm>
            <a:off x="869865" y="1920240"/>
            <a:ext cx="7416800" cy="381000"/>
          </a:xfrm>
          <a:prstGeom prst="rect">
            <a:avLst/>
          </a:prstGeom>
          <a:solidFill>
            <a:srgbClr val="44546A"/>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TLSHAPE_TB_00000000000000000000000000000000_ElapsedTime"/>
          <p:cNvSpPr/>
          <p:nvPr>
            <p:custDataLst>
              <p:tags r:id="rId16"/>
            </p:custDataLst>
          </p:nvPr>
        </p:nvSpPr>
        <p:spPr>
          <a:xfrm>
            <a:off x="869865" y="2225040"/>
            <a:ext cx="2832100" cy="76200"/>
          </a:xfrm>
          <a:prstGeom prst="rect">
            <a:avLst/>
          </a:prstGeom>
          <a:solidFill>
            <a:srgbClr val="ED7D31">
              <a:alpha val="74902"/>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LSHAPE_TB_00000000000000000000000000000000_TodayMarkerShape"/>
          <p:cNvSpPr/>
          <p:nvPr>
            <p:custDataLst>
              <p:tags r:id="rId17"/>
            </p:custDataLst>
          </p:nvPr>
        </p:nvSpPr>
        <p:spPr>
          <a:xfrm>
            <a:off x="3643440" y="2301240"/>
            <a:ext cx="114300" cy="127000"/>
          </a:xfrm>
          <a:prstGeom prst="triangle">
            <a:avLst/>
          </a:prstGeom>
          <a:solidFill>
            <a:srgbClr val="ED7D3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TLSHAPE_TB_00000000000000000000000000000000_TodayMarkerText"/>
          <p:cNvSpPr txBox="1"/>
          <p:nvPr>
            <p:custDataLst>
              <p:tags r:id="rId18"/>
            </p:custDataLst>
          </p:nvPr>
        </p:nvSpPr>
        <p:spPr>
          <a:xfrm>
            <a:off x="3517740" y="2428240"/>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213" name="OTLSHAPE_TB_00000000000000000000000000000000_TimescaleInterval1"/>
          <p:cNvSpPr txBox="1"/>
          <p:nvPr>
            <p:custDataLst>
              <p:tags r:id="rId19"/>
            </p:custDataLst>
          </p:nvPr>
        </p:nvSpPr>
        <p:spPr>
          <a:xfrm>
            <a:off x="933365" y="2017713"/>
            <a:ext cx="158185"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Jul</a:t>
            </a:r>
          </a:p>
        </p:txBody>
      </p:sp>
      <p:sp>
        <p:nvSpPr>
          <p:cNvPr id="215" name="OTLSHAPE_TB_00000000000000000000000000000000_TimescaleInterval2"/>
          <p:cNvSpPr txBox="1"/>
          <p:nvPr>
            <p:custDataLst>
              <p:tags r:id="rId20"/>
            </p:custDataLst>
          </p:nvPr>
        </p:nvSpPr>
        <p:spPr>
          <a:xfrm>
            <a:off x="1769549" y="2017713"/>
            <a:ext cx="227626"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Sep</a:t>
            </a:r>
          </a:p>
        </p:txBody>
      </p:sp>
      <p:sp>
        <p:nvSpPr>
          <p:cNvPr id="217" name="OTLSHAPE_TB_00000000000000000000000000000000_TimescaleInterval3"/>
          <p:cNvSpPr txBox="1"/>
          <p:nvPr>
            <p:custDataLst>
              <p:tags r:id="rId21"/>
            </p:custDataLst>
          </p:nvPr>
        </p:nvSpPr>
        <p:spPr>
          <a:xfrm>
            <a:off x="2592245" y="2017713"/>
            <a:ext cx="249364"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Nov</a:t>
            </a:r>
          </a:p>
        </p:txBody>
      </p:sp>
      <p:sp>
        <p:nvSpPr>
          <p:cNvPr id="219" name="OTLSHAPE_TB_00000000000000000000000000000000_TimescaleInterval4"/>
          <p:cNvSpPr txBox="1"/>
          <p:nvPr>
            <p:custDataLst>
              <p:tags r:id="rId22"/>
            </p:custDataLst>
          </p:nvPr>
        </p:nvSpPr>
        <p:spPr>
          <a:xfrm>
            <a:off x="3414942" y="2017713"/>
            <a:ext cx="314189"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2022</a:t>
            </a:r>
          </a:p>
        </p:txBody>
      </p:sp>
      <p:sp>
        <p:nvSpPr>
          <p:cNvPr id="221" name="OTLSHAPE_TB_00000000000000000000000000000000_TimescaleInterval5"/>
          <p:cNvSpPr txBox="1"/>
          <p:nvPr>
            <p:custDataLst>
              <p:tags r:id="rId23"/>
            </p:custDataLst>
          </p:nvPr>
        </p:nvSpPr>
        <p:spPr>
          <a:xfrm>
            <a:off x="4210665" y="2017713"/>
            <a:ext cx="258084"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Mar</a:t>
            </a:r>
          </a:p>
        </p:txBody>
      </p:sp>
      <p:sp>
        <p:nvSpPr>
          <p:cNvPr id="223" name="OTLSHAPE_TB_00000000000000000000000000000000_TimescaleInterval6"/>
          <p:cNvSpPr txBox="1"/>
          <p:nvPr>
            <p:custDataLst>
              <p:tags r:id="rId24"/>
            </p:custDataLst>
          </p:nvPr>
        </p:nvSpPr>
        <p:spPr>
          <a:xfrm>
            <a:off x="5033361" y="2017713"/>
            <a:ext cx="271228"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May</a:t>
            </a:r>
          </a:p>
        </p:txBody>
      </p:sp>
      <p:sp>
        <p:nvSpPr>
          <p:cNvPr id="225" name="OTLSHAPE_TB_00000000000000000000000000000000_TimescaleInterval7"/>
          <p:cNvSpPr txBox="1"/>
          <p:nvPr>
            <p:custDataLst>
              <p:tags r:id="rId25"/>
            </p:custDataLst>
          </p:nvPr>
        </p:nvSpPr>
        <p:spPr>
          <a:xfrm>
            <a:off x="5856058" y="2017713"/>
            <a:ext cx="158185"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Jul</a:t>
            </a:r>
          </a:p>
        </p:txBody>
      </p:sp>
      <p:sp>
        <p:nvSpPr>
          <p:cNvPr id="227" name="OTLSHAPE_TB_00000000000000000000000000000000_TimescaleInterval8"/>
          <p:cNvSpPr txBox="1"/>
          <p:nvPr>
            <p:custDataLst>
              <p:tags r:id="rId26"/>
            </p:custDataLst>
          </p:nvPr>
        </p:nvSpPr>
        <p:spPr>
          <a:xfrm>
            <a:off x="6692242" y="2017713"/>
            <a:ext cx="227626"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Sep</a:t>
            </a:r>
          </a:p>
        </p:txBody>
      </p:sp>
      <p:sp>
        <p:nvSpPr>
          <p:cNvPr id="6" name="OTLSHAPE_TB_00000000000000000000000000000000_TimescaleInterval9"/>
          <p:cNvSpPr txBox="1"/>
          <p:nvPr>
            <p:custDataLst>
              <p:tags r:id="rId27"/>
            </p:custDataLst>
          </p:nvPr>
        </p:nvSpPr>
        <p:spPr>
          <a:xfrm>
            <a:off x="7514938" y="2017713"/>
            <a:ext cx="249364"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Nov</a:t>
            </a:r>
          </a:p>
        </p:txBody>
      </p:sp>
      <p:cxnSp>
        <p:nvCxnSpPr>
          <p:cNvPr id="486" name="OTLSHAPE_TB_00000000000000000000000000000000_Separator1"/>
          <p:cNvCxnSpPr/>
          <p:nvPr>
            <p:custDataLst>
              <p:tags r:id="rId28"/>
            </p:custDataLst>
          </p:nvPr>
        </p:nvCxnSpPr>
        <p:spPr>
          <a:xfrm>
            <a:off x="1706049" y="2009140"/>
            <a:ext cx="0" cy="203200"/>
          </a:xfrm>
          <a:prstGeom prst="line">
            <a:avLst/>
          </a:prstGeom>
          <a:ln w="6350"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7" name="OTLSHAPE_TB_00000000000000000000000000000000_Separator2"/>
          <p:cNvCxnSpPr/>
          <p:nvPr>
            <p:custDataLst>
              <p:tags r:id="rId29"/>
            </p:custDataLst>
          </p:nvPr>
        </p:nvCxnSpPr>
        <p:spPr>
          <a:xfrm>
            <a:off x="2528745" y="2009140"/>
            <a:ext cx="0" cy="203200"/>
          </a:xfrm>
          <a:prstGeom prst="line">
            <a:avLst/>
          </a:prstGeom>
          <a:ln w="6350"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8" name="OTLSHAPE_TB_00000000000000000000000000000000_Separator3"/>
          <p:cNvCxnSpPr/>
          <p:nvPr>
            <p:custDataLst>
              <p:tags r:id="rId30"/>
            </p:custDataLst>
          </p:nvPr>
        </p:nvCxnSpPr>
        <p:spPr>
          <a:xfrm>
            <a:off x="3351442" y="2009140"/>
            <a:ext cx="0" cy="203200"/>
          </a:xfrm>
          <a:prstGeom prst="line">
            <a:avLst/>
          </a:prstGeom>
          <a:ln w="6350"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9" name="OTLSHAPE_TB_00000000000000000000000000000000_Separator4"/>
          <p:cNvCxnSpPr/>
          <p:nvPr>
            <p:custDataLst>
              <p:tags r:id="rId31"/>
            </p:custDataLst>
          </p:nvPr>
        </p:nvCxnSpPr>
        <p:spPr>
          <a:xfrm>
            <a:off x="4147165" y="2009140"/>
            <a:ext cx="0" cy="203200"/>
          </a:xfrm>
          <a:prstGeom prst="line">
            <a:avLst/>
          </a:prstGeom>
          <a:ln w="6350"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0" name="OTLSHAPE_TB_00000000000000000000000000000000_Separator5"/>
          <p:cNvCxnSpPr/>
          <p:nvPr>
            <p:custDataLst>
              <p:tags r:id="rId32"/>
            </p:custDataLst>
          </p:nvPr>
        </p:nvCxnSpPr>
        <p:spPr>
          <a:xfrm>
            <a:off x="4969861" y="2009140"/>
            <a:ext cx="0" cy="203200"/>
          </a:xfrm>
          <a:prstGeom prst="line">
            <a:avLst/>
          </a:prstGeom>
          <a:ln w="6350"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1" name="OTLSHAPE_TB_00000000000000000000000000000000_Separator6"/>
          <p:cNvCxnSpPr/>
          <p:nvPr>
            <p:custDataLst>
              <p:tags r:id="rId33"/>
            </p:custDataLst>
          </p:nvPr>
        </p:nvCxnSpPr>
        <p:spPr>
          <a:xfrm>
            <a:off x="5792558" y="2009140"/>
            <a:ext cx="0" cy="203200"/>
          </a:xfrm>
          <a:prstGeom prst="line">
            <a:avLst/>
          </a:prstGeom>
          <a:ln w="6350"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2" name="OTLSHAPE_TB_00000000000000000000000000000000_Separator7"/>
          <p:cNvCxnSpPr/>
          <p:nvPr>
            <p:custDataLst>
              <p:tags r:id="rId34"/>
            </p:custDataLst>
          </p:nvPr>
        </p:nvCxnSpPr>
        <p:spPr>
          <a:xfrm>
            <a:off x="6628741" y="2009140"/>
            <a:ext cx="0" cy="203200"/>
          </a:xfrm>
          <a:prstGeom prst="line">
            <a:avLst/>
          </a:prstGeom>
          <a:ln w="6350"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OTLSHAPE_TB_00000000000000000000000000000000_Separator8"/>
          <p:cNvCxnSpPr/>
          <p:nvPr>
            <p:custDataLst>
              <p:tags r:id="rId35"/>
            </p:custDataLst>
          </p:nvPr>
        </p:nvCxnSpPr>
        <p:spPr>
          <a:xfrm>
            <a:off x="7451438" y="2009140"/>
            <a:ext cx="0" cy="203200"/>
          </a:xfrm>
          <a:prstGeom prst="line">
            <a:avLst/>
          </a:prstGeom>
          <a:ln w="6350"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5" name="OTLSHAPE_T_2541410d6f124bd4bb3bbef941cac8c7_Shape"/>
          <p:cNvSpPr/>
          <p:nvPr>
            <p:custDataLst>
              <p:tags r:id="rId36"/>
            </p:custDataLst>
          </p:nvPr>
        </p:nvSpPr>
        <p:spPr>
          <a:xfrm>
            <a:off x="874361" y="3526875"/>
            <a:ext cx="1816100" cy="203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TLSHAPE_T_cefdb4c3fe5a4a1ea8ecec98e3b2cedd_Shape"/>
          <p:cNvSpPr/>
          <p:nvPr>
            <p:custDataLst>
              <p:tags r:id="rId37"/>
            </p:custDataLst>
          </p:nvPr>
        </p:nvSpPr>
        <p:spPr>
          <a:xfrm>
            <a:off x="2722057" y="3793575"/>
            <a:ext cx="635000" cy="203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TLSHAPE_T_ed56241380eb407083ca06c9f14d193f_Shape"/>
          <p:cNvSpPr/>
          <p:nvPr>
            <p:custDataLst>
              <p:tags r:id="rId38"/>
            </p:custDataLst>
          </p:nvPr>
        </p:nvSpPr>
        <p:spPr>
          <a:xfrm>
            <a:off x="3382911" y="4860375"/>
            <a:ext cx="1574800" cy="203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TLSHAPE_T_16100f47235f456191f3ac00af797d21_Shape"/>
          <p:cNvSpPr/>
          <p:nvPr>
            <p:custDataLst>
              <p:tags r:id="rId39"/>
            </p:custDataLst>
          </p:nvPr>
        </p:nvSpPr>
        <p:spPr>
          <a:xfrm>
            <a:off x="3774029" y="5127075"/>
            <a:ext cx="4483100" cy="203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TLSHAPE_T_2e7f92bb513a45d7aef24690a1931013_Shape"/>
          <p:cNvSpPr/>
          <p:nvPr>
            <p:custDataLst>
              <p:tags r:id="rId40"/>
            </p:custDataLst>
          </p:nvPr>
        </p:nvSpPr>
        <p:spPr>
          <a:xfrm>
            <a:off x="5163173" y="5393775"/>
            <a:ext cx="1866900" cy="203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TLSHAPE_T_7ac5940feca94e9ab3f5665d636cc260_Shape"/>
          <p:cNvSpPr/>
          <p:nvPr>
            <p:custDataLst>
              <p:tags r:id="rId41"/>
            </p:custDataLst>
          </p:nvPr>
        </p:nvSpPr>
        <p:spPr>
          <a:xfrm>
            <a:off x="6309553" y="5660475"/>
            <a:ext cx="1104900" cy="203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TLSHAPE_T_28a259ccbb454effa8fecd4f6583a5a6_Shape"/>
          <p:cNvSpPr/>
          <p:nvPr>
            <p:custDataLst>
              <p:tags r:id="rId42"/>
            </p:custDataLst>
          </p:nvPr>
        </p:nvSpPr>
        <p:spPr>
          <a:xfrm>
            <a:off x="2115149" y="4060275"/>
            <a:ext cx="1219200" cy="203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TLSHAPE_T_cb18d8331ba943bda66fa69a5cdd3d6e_Shape"/>
          <p:cNvSpPr/>
          <p:nvPr>
            <p:custDataLst>
              <p:tags r:id="rId43"/>
            </p:custDataLst>
          </p:nvPr>
        </p:nvSpPr>
        <p:spPr>
          <a:xfrm>
            <a:off x="3342451" y="4326975"/>
            <a:ext cx="317500" cy="203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TLSHAPE_T_9932841988c94d25a9d3f58d3a171922_Shape"/>
          <p:cNvSpPr/>
          <p:nvPr>
            <p:custDataLst>
              <p:tags r:id="rId44"/>
            </p:custDataLst>
          </p:nvPr>
        </p:nvSpPr>
        <p:spPr>
          <a:xfrm>
            <a:off x="2438833" y="5927175"/>
            <a:ext cx="5829300" cy="203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TLSHAPE_T_efaaa9e8cdd145208d51a217d4de1865_Shape"/>
          <p:cNvSpPr/>
          <p:nvPr>
            <p:custDataLst>
              <p:tags r:id="rId45"/>
            </p:custDataLst>
          </p:nvPr>
        </p:nvSpPr>
        <p:spPr>
          <a:xfrm>
            <a:off x="887848" y="3260175"/>
            <a:ext cx="825500" cy="203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TLSHAPE_T_5fceb239f23142c39f87e1f69afabc44_Shape"/>
          <p:cNvSpPr/>
          <p:nvPr>
            <p:custDataLst>
              <p:tags r:id="rId46"/>
            </p:custDataLst>
          </p:nvPr>
        </p:nvSpPr>
        <p:spPr>
          <a:xfrm>
            <a:off x="3666135" y="4593675"/>
            <a:ext cx="381000" cy="203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TLSHAPE_T_2541410d6f124bd4bb3bbef941cac8c7_ShapePercentage"/>
          <p:cNvSpPr/>
          <p:nvPr>
            <p:custDataLst>
              <p:tags r:id="rId47"/>
            </p:custDataLst>
          </p:nvPr>
        </p:nvSpPr>
        <p:spPr>
          <a:xfrm>
            <a:off x="874361" y="3526875"/>
            <a:ext cx="1816100" cy="203200"/>
          </a:xfrm>
          <a:prstGeom prst="rect">
            <a:avLst/>
          </a:prstGeom>
          <a:solidFill>
            <a:schemeClr val="dk1">
              <a:alpha val="34902"/>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TLSHAPE_T_cefdb4c3fe5a4a1ea8ecec98e3b2cedd_ShapePercentage"/>
          <p:cNvSpPr/>
          <p:nvPr>
            <p:custDataLst>
              <p:tags r:id="rId48"/>
            </p:custDataLst>
          </p:nvPr>
        </p:nvSpPr>
        <p:spPr>
          <a:xfrm>
            <a:off x="2722057" y="3793575"/>
            <a:ext cx="635000" cy="203200"/>
          </a:xfrm>
          <a:prstGeom prst="rect">
            <a:avLst/>
          </a:prstGeom>
          <a:solidFill>
            <a:schemeClr val="dk1">
              <a:alpha val="34902"/>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TLSHAPE_T_ed56241380eb407083ca06c9f14d193f_ShapePercentage"/>
          <p:cNvSpPr/>
          <p:nvPr>
            <p:custDataLst>
              <p:tags r:id="rId49"/>
            </p:custDataLst>
          </p:nvPr>
        </p:nvSpPr>
        <p:spPr>
          <a:xfrm>
            <a:off x="3382911" y="4860375"/>
            <a:ext cx="228600" cy="203200"/>
          </a:xfrm>
          <a:prstGeom prst="rect">
            <a:avLst/>
          </a:prstGeom>
          <a:solidFill>
            <a:schemeClr val="dk1">
              <a:alpha val="34902"/>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TLSHAPE_T_16100f47235f456191f3ac00af797d21_ShapePercentage" hidden="1"/>
          <p:cNvSpPr/>
          <p:nvPr>
            <p:custDataLst>
              <p:tags r:id="rId50"/>
            </p:custDataLst>
          </p:nvPr>
        </p:nvSpPr>
        <p:spPr>
          <a:xfrm>
            <a:off x="3774029" y="5127075"/>
            <a:ext cx="0" cy="0"/>
          </a:xfrm>
          <a:prstGeom prst="rect">
            <a:avLst/>
          </a:prstGeom>
          <a:solidFill>
            <a:schemeClr val="dk1">
              <a:alpha val="34902"/>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TLSHAPE_T_2e7f92bb513a45d7aef24690a1931013_ShapePercentage" hidden="1"/>
          <p:cNvSpPr/>
          <p:nvPr>
            <p:custDataLst>
              <p:tags r:id="rId51"/>
            </p:custDataLst>
          </p:nvPr>
        </p:nvSpPr>
        <p:spPr>
          <a:xfrm>
            <a:off x="5163173" y="5393775"/>
            <a:ext cx="0" cy="0"/>
          </a:xfrm>
          <a:prstGeom prst="rect">
            <a:avLst/>
          </a:prstGeom>
          <a:solidFill>
            <a:schemeClr val="dk1">
              <a:alpha val="34902"/>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TLSHAPE_T_7ac5940feca94e9ab3f5665d636cc260_ShapePercentage" hidden="1"/>
          <p:cNvSpPr/>
          <p:nvPr>
            <p:custDataLst>
              <p:tags r:id="rId52"/>
            </p:custDataLst>
          </p:nvPr>
        </p:nvSpPr>
        <p:spPr>
          <a:xfrm>
            <a:off x="6309553" y="5660475"/>
            <a:ext cx="0" cy="0"/>
          </a:xfrm>
          <a:prstGeom prst="rect">
            <a:avLst/>
          </a:prstGeom>
          <a:solidFill>
            <a:schemeClr val="dk1">
              <a:alpha val="34902"/>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TLSHAPE_T_28a259ccbb454effa8fecd4f6583a5a6_ShapePercentage"/>
          <p:cNvSpPr/>
          <p:nvPr>
            <p:custDataLst>
              <p:tags r:id="rId53"/>
            </p:custDataLst>
          </p:nvPr>
        </p:nvSpPr>
        <p:spPr>
          <a:xfrm>
            <a:off x="2115149" y="4060275"/>
            <a:ext cx="1219200" cy="203200"/>
          </a:xfrm>
          <a:prstGeom prst="rect">
            <a:avLst/>
          </a:prstGeom>
          <a:solidFill>
            <a:schemeClr val="dk1">
              <a:alpha val="34902"/>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TLSHAPE_T_cb18d8331ba943bda66fa69a5cdd3d6e_ShapePercentage"/>
          <p:cNvSpPr/>
          <p:nvPr>
            <p:custDataLst>
              <p:tags r:id="rId54"/>
            </p:custDataLst>
          </p:nvPr>
        </p:nvSpPr>
        <p:spPr>
          <a:xfrm>
            <a:off x="3342451" y="4326975"/>
            <a:ext cx="317500" cy="203200"/>
          </a:xfrm>
          <a:prstGeom prst="rect">
            <a:avLst/>
          </a:prstGeom>
          <a:solidFill>
            <a:schemeClr val="dk1">
              <a:alpha val="34902"/>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TLSHAPE_T_9932841988c94d25a9d3f58d3a171922_ShapePercentage"/>
          <p:cNvSpPr/>
          <p:nvPr>
            <p:custDataLst>
              <p:tags r:id="rId55"/>
            </p:custDataLst>
          </p:nvPr>
        </p:nvSpPr>
        <p:spPr>
          <a:xfrm>
            <a:off x="2438833" y="5927175"/>
            <a:ext cx="1460500" cy="203200"/>
          </a:xfrm>
          <a:prstGeom prst="rect">
            <a:avLst/>
          </a:prstGeom>
          <a:solidFill>
            <a:schemeClr val="dk1">
              <a:alpha val="34902"/>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TLSHAPE_T_efaaa9e8cdd145208d51a217d4de1865_ShapePercentage"/>
          <p:cNvSpPr/>
          <p:nvPr>
            <p:custDataLst>
              <p:tags r:id="rId56"/>
            </p:custDataLst>
          </p:nvPr>
        </p:nvSpPr>
        <p:spPr>
          <a:xfrm>
            <a:off x="887848" y="3260175"/>
            <a:ext cx="825500" cy="203200"/>
          </a:xfrm>
          <a:prstGeom prst="rect">
            <a:avLst/>
          </a:prstGeom>
          <a:solidFill>
            <a:schemeClr val="dk1">
              <a:alpha val="34902"/>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TLSHAPE_T_5fceb239f23142c39f87e1f69afabc44_ShapePercentage" hidden="1"/>
          <p:cNvSpPr/>
          <p:nvPr>
            <p:custDataLst>
              <p:tags r:id="rId57"/>
            </p:custDataLst>
          </p:nvPr>
        </p:nvSpPr>
        <p:spPr>
          <a:xfrm>
            <a:off x="3666135" y="4593675"/>
            <a:ext cx="0" cy="203200"/>
          </a:xfrm>
          <a:prstGeom prst="rect">
            <a:avLst/>
          </a:prstGeom>
          <a:solidFill>
            <a:schemeClr val="dk1">
              <a:alpha val="34902"/>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TLSHAPE_T_2541410d6f124bd4bb3bbef941cac8c7_Duration" hidden="1"/>
          <p:cNvSpPr txBox="1"/>
          <p:nvPr>
            <p:custDataLst>
              <p:tags r:id="rId58"/>
            </p:custDataLst>
          </p:nvPr>
        </p:nvSpPr>
        <p:spPr>
          <a:xfrm>
            <a:off x="2146113" y="1378670"/>
            <a:ext cx="393700" cy="155025"/>
          </a:xfrm>
          <a:prstGeom prst="rect">
            <a:avLst/>
          </a:prstGeom>
          <a:noFill/>
        </p:spPr>
        <p:txBody>
          <a:bodyPr vert="horz" wrap="square" lIns="0" tIns="0" rIns="0" bIns="0" rtlCol="0" anchor="ctr" anchorCtr="0">
            <a:spAutoFit/>
          </a:bodyPr>
          <a:lstStyle/>
          <a:p>
            <a:r>
              <a:rPr lang="en-US" sz="1000" spc="-8">
                <a:solidFill>
                  <a:srgbClr val="ED7D31"/>
                </a:solidFill>
                <a:latin typeface="Calibri" panose="020F0502020204030204" pitchFamily="34" charset="0"/>
              </a:rPr>
              <a:t>97 days</a:t>
            </a:r>
          </a:p>
        </p:txBody>
      </p:sp>
      <p:sp>
        <p:nvSpPr>
          <p:cNvPr id="34" name="OTLSHAPE_T_2541410d6f124bd4bb3bbef941cac8c7_TextPercentage"/>
          <p:cNvSpPr txBox="1"/>
          <p:nvPr>
            <p:custDataLst>
              <p:tags r:id="rId59"/>
            </p:custDataLst>
          </p:nvPr>
        </p:nvSpPr>
        <p:spPr>
          <a:xfrm>
            <a:off x="2402682" y="3550962"/>
            <a:ext cx="292100" cy="155025"/>
          </a:xfrm>
          <a:prstGeom prst="rect">
            <a:avLst/>
          </a:prstGeom>
          <a:noFill/>
        </p:spPr>
        <p:txBody>
          <a:bodyPr vert="horz" wrap="square" lIns="0" tIns="0" rIns="0" bIns="0" rtlCol="0" anchor="ctr" anchorCtr="0">
            <a:spAutoFit/>
          </a:bodyPr>
          <a:lstStyle/>
          <a:p>
            <a:pPr algn="ctr"/>
            <a:r>
              <a:rPr lang="en-US" sz="1000" spc="-8" dirty="0">
                <a:solidFill>
                  <a:schemeClr val="lt2"/>
                </a:solidFill>
                <a:latin typeface="Calibri" panose="020F0502020204030204" pitchFamily="34" charset="0"/>
              </a:rPr>
              <a:t>100%</a:t>
            </a:r>
          </a:p>
        </p:txBody>
      </p:sp>
      <p:sp>
        <p:nvSpPr>
          <p:cNvPr id="35" name="OTLSHAPE_T_2541410d6f124bd4bb3bbef941cac8c7_StartDate" hidden="1"/>
          <p:cNvSpPr txBox="1"/>
          <p:nvPr>
            <p:custDataLst>
              <p:tags r:id="rId60"/>
            </p:custDataLst>
          </p:nvPr>
        </p:nvSpPr>
        <p:spPr>
          <a:xfrm>
            <a:off x="592256" y="2459881"/>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36" name="OTLSHAPE_T_2541410d6f124bd4bb3bbef941cac8c7_EndDate" hidden="1"/>
          <p:cNvSpPr txBox="1"/>
          <p:nvPr>
            <p:custDataLst>
              <p:tags r:id="rId61"/>
            </p:custDataLst>
          </p:nvPr>
        </p:nvSpPr>
        <p:spPr>
          <a:xfrm>
            <a:off x="2953175" y="2459881"/>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37" name="OTLSHAPE_T_2541410d6f124bd4bb3bbef941cac8c7_JoinedDate"/>
          <p:cNvSpPr txBox="1"/>
          <p:nvPr>
            <p:custDataLst>
              <p:tags r:id="rId62"/>
            </p:custDataLst>
          </p:nvPr>
        </p:nvSpPr>
        <p:spPr>
          <a:xfrm>
            <a:off x="2737454" y="3550962"/>
            <a:ext cx="647700" cy="155025"/>
          </a:xfrm>
          <a:prstGeom prst="rect">
            <a:avLst/>
          </a:prstGeom>
          <a:noFill/>
        </p:spPr>
        <p:txBody>
          <a:bodyPr vert="horz" wrap="square" lIns="0" tIns="0" rIns="0" bIns="0" rtlCol="0" anchor="ctr" anchorCtr="0">
            <a:spAutoFit/>
          </a:bodyPr>
          <a:lstStyle/>
          <a:p>
            <a:r>
              <a:rPr lang="en-US" sz="1000" spc="-6">
                <a:solidFill>
                  <a:srgbClr val="44546A"/>
                </a:solidFill>
                <a:latin typeface="Calibri" panose="020F0502020204030204" pitchFamily="34" charset="0"/>
              </a:rPr>
              <a:t>7/21 - 11/21</a:t>
            </a:r>
            <a:endParaRPr lang="en-US" sz="1000" spc="-6" dirty="0">
              <a:solidFill>
                <a:srgbClr val="44546A"/>
              </a:solidFill>
              <a:latin typeface="Calibri" panose="020F0502020204030204" pitchFamily="34" charset="0"/>
            </a:endParaRPr>
          </a:p>
        </p:txBody>
      </p:sp>
      <p:sp>
        <p:nvSpPr>
          <p:cNvPr id="38" name="OTLSHAPE_T_2541410d6f124bd4bb3bbef941cac8c7_Title"/>
          <p:cNvSpPr txBox="1"/>
          <p:nvPr>
            <p:custDataLst>
              <p:tags r:id="rId63"/>
            </p:custDataLst>
          </p:nvPr>
        </p:nvSpPr>
        <p:spPr>
          <a:xfrm>
            <a:off x="127000" y="3543215"/>
            <a:ext cx="990600" cy="170519"/>
          </a:xfrm>
          <a:prstGeom prst="rect">
            <a:avLst/>
          </a:prstGeom>
          <a:noFill/>
        </p:spPr>
        <p:txBody>
          <a:bodyPr vert="horz" wrap="square" lIns="0" tIns="0" rIns="0" bIns="0" rtlCol="0" anchor="ctr" anchorCtr="0">
            <a:spAutoFit/>
          </a:bodyPr>
          <a:lstStyle/>
          <a:p>
            <a:r>
              <a:rPr lang="en-US" sz="1100" spc="-4" dirty="0">
                <a:solidFill>
                  <a:schemeClr val="dk1"/>
                </a:solidFill>
                <a:latin typeface="Calibri" panose="020F0502020204030204" pitchFamily="34" charset="0"/>
              </a:rPr>
              <a:t>API Development</a:t>
            </a:r>
          </a:p>
        </p:txBody>
      </p:sp>
      <p:sp>
        <p:nvSpPr>
          <p:cNvPr id="41" name="OTLSHAPE_T_cefdb4c3fe5a4a1ea8ecec98e3b2cedd_Duration" hidden="1"/>
          <p:cNvSpPr txBox="1"/>
          <p:nvPr>
            <p:custDataLst>
              <p:tags r:id="rId64"/>
            </p:custDataLst>
          </p:nvPr>
        </p:nvSpPr>
        <p:spPr>
          <a:xfrm>
            <a:off x="3427611" y="1645370"/>
            <a:ext cx="393700" cy="155025"/>
          </a:xfrm>
          <a:prstGeom prst="rect">
            <a:avLst/>
          </a:prstGeom>
          <a:noFill/>
        </p:spPr>
        <p:txBody>
          <a:bodyPr vert="horz" wrap="square" lIns="0" tIns="0" rIns="0" bIns="0" rtlCol="0" anchor="ctr" anchorCtr="0">
            <a:spAutoFit/>
          </a:bodyPr>
          <a:lstStyle/>
          <a:p>
            <a:r>
              <a:rPr lang="en-US" sz="1000" spc="-8">
                <a:solidFill>
                  <a:srgbClr val="ED7D31"/>
                </a:solidFill>
                <a:latin typeface="Calibri" panose="020F0502020204030204" pitchFamily="34" charset="0"/>
              </a:rPr>
              <a:t>35 days</a:t>
            </a:r>
          </a:p>
        </p:txBody>
      </p:sp>
      <p:sp>
        <p:nvSpPr>
          <p:cNvPr id="42" name="OTLSHAPE_T_cefdb4c3fe5a4a1ea8ecec98e3b2cedd_TextPercentage"/>
          <p:cNvSpPr txBox="1"/>
          <p:nvPr>
            <p:custDataLst>
              <p:tags r:id="rId65"/>
            </p:custDataLst>
          </p:nvPr>
        </p:nvSpPr>
        <p:spPr>
          <a:xfrm>
            <a:off x="3063536" y="3817662"/>
            <a:ext cx="292100" cy="155025"/>
          </a:xfrm>
          <a:prstGeom prst="rect">
            <a:avLst/>
          </a:prstGeom>
          <a:noFill/>
        </p:spPr>
        <p:txBody>
          <a:bodyPr vert="horz" wrap="square" lIns="0" tIns="0" rIns="0" bIns="0" rtlCol="0" anchor="ctr" anchorCtr="0">
            <a:spAutoFit/>
          </a:bodyPr>
          <a:lstStyle/>
          <a:p>
            <a:pPr algn="ctr"/>
            <a:r>
              <a:rPr lang="en-US" sz="1000" spc="-8" dirty="0">
                <a:solidFill>
                  <a:schemeClr val="lt2"/>
                </a:solidFill>
                <a:latin typeface="Calibri" panose="020F0502020204030204" pitchFamily="34" charset="0"/>
              </a:rPr>
              <a:t>100%</a:t>
            </a:r>
          </a:p>
        </p:txBody>
      </p:sp>
      <p:sp>
        <p:nvSpPr>
          <p:cNvPr id="43" name="OTLSHAPE_T_cefdb4c3fe5a4a1ea8ecec98e3b2cedd_StartDate" hidden="1"/>
          <p:cNvSpPr txBox="1"/>
          <p:nvPr>
            <p:custDataLst>
              <p:tags r:id="rId66"/>
            </p:custDataLst>
          </p:nvPr>
        </p:nvSpPr>
        <p:spPr>
          <a:xfrm>
            <a:off x="2564863" y="2741906"/>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44" name="OTLSHAPE_T_cefdb4c3fe5a4a1ea8ecec98e3b2cedd_EndDate" hidden="1"/>
          <p:cNvSpPr txBox="1"/>
          <p:nvPr>
            <p:custDataLst>
              <p:tags r:id="rId67"/>
            </p:custDataLst>
          </p:nvPr>
        </p:nvSpPr>
        <p:spPr>
          <a:xfrm>
            <a:off x="3701738" y="2741906"/>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45" name="OTLSHAPE_T_cefdb4c3fe5a4a1ea8ecec98e3b2cedd_JoinedDate"/>
          <p:cNvSpPr txBox="1"/>
          <p:nvPr>
            <p:custDataLst>
              <p:tags r:id="rId68"/>
            </p:custDataLst>
          </p:nvPr>
        </p:nvSpPr>
        <p:spPr>
          <a:xfrm>
            <a:off x="3398308" y="3817662"/>
            <a:ext cx="711200" cy="155025"/>
          </a:xfrm>
          <a:prstGeom prst="rect">
            <a:avLst/>
          </a:prstGeom>
          <a:noFill/>
        </p:spPr>
        <p:txBody>
          <a:bodyPr vert="horz" wrap="square" lIns="0" tIns="0" rIns="0" bIns="0" rtlCol="0" anchor="ctr" anchorCtr="0">
            <a:spAutoFit/>
          </a:bodyPr>
          <a:lstStyle/>
          <a:p>
            <a:r>
              <a:rPr lang="en-US" sz="1000" spc="-6">
                <a:solidFill>
                  <a:srgbClr val="44546A"/>
                </a:solidFill>
                <a:latin typeface="Calibri" panose="020F0502020204030204" pitchFamily="34" charset="0"/>
              </a:rPr>
              <a:t>11/21 - 12/21</a:t>
            </a:r>
          </a:p>
        </p:txBody>
      </p:sp>
      <p:sp>
        <p:nvSpPr>
          <p:cNvPr id="46" name="OTLSHAPE_T_cefdb4c3fe5a4a1ea8ecec98e3b2cedd_Title"/>
          <p:cNvSpPr txBox="1"/>
          <p:nvPr>
            <p:custDataLst>
              <p:tags r:id="rId69"/>
            </p:custDataLst>
          </p:nvPr>
        </p:nvSpPr>
        <p:spPr>
          <a:xfrm>
            <a:off x="127000" y="3809915"/>
            <a:ext cx="1282700" cy="170519"/>
          </a:xfrm>
          <a:prstGeom prst="rect">
            <a:avLst/>
          </a:prstGeom>
          <a:noFill/>
        </p:spPr>
        <p:txBody>
          <a:bodyPr vert="horz" wrap="square" lIns="0" tIns="0" rIns="0" bIns="0" rtlCol="0" anchor="ctr" anchorCtr="0">
            <a:spAutoFit/>
          </a:bodyPr>
          <a:lstStyle/>
          <a:p>
            <a:r>
              <a:rPr lang="en-US" sz="1100" spc="-10">
                <a:solidFill>
                  <a:schemeClr val="dk1"/>
                </a:solidFill>
                <a:latin typeface="Calibri" panose="020F0502020204030204" pitchFamily="34" charset="0"/>
              </a:rPr>
              <a:t>REST/SOAP API Testing</a:t>
            </a:r>
          </a:p>
        </p:txBody>
      </p:sp>
      <p:sp>
        <p:nvSpPr>
          <p:cNvPr id="49" name="OTLSHAPE_T_ed56241380eb407083ca06c9f14d193f_Duration" hidden="1"/>
          <p:cNvSpPr txBox="1"/>
          <p:nvPr>
            <p:custDataLst>
              <p:tags r:id="rId70"/>
            </p:custDataLst>
          </p:nvPr>
        </p:nvSpPr>
        <p:spPr>
          <a:xfrm>
            <a:off x="4343951" y="1912070"/>
            <a:ext cx="393700" cy="155025"/>
          </a:xfrm>
          <a:prstGeom prst="rect">
            <a:avLst/>
          </a:prstGeom>
          <a:noFill/>
        </p:spPr>
        <p:txBody>
          <a:bodyPr vert="horz" wrap="square" lIns="0" tIns="0" rIns="0" bIns="0" rtlCol="0" anchor="ctr" anchorCtr="0">
            <a:spAutoFit/>
          </a:bodyPr>
          <a:lstStyle/>
          <a:p>
            <a:r>
              <a:rPr lang="en-US" sz="1000" spc="-8">
                <a:solidFill>
                  <a:srgbClr val="ED7D31"/>
                </a:solidFill>
                <a:latin typeface="Calibri" panose="020F0502020204030204" pitchFamily="34" charset="0"/>
              </a:rPr>
              <a:t>85 days</a:t>
            </a:r>
          </a:p>
        </p:txBody>
      </p:sp>
      <p:sp>
        <p:nvSpPr>
          <p:cNvPr id="50" name="OTLSHAPE_T_ed56241380eb407083ca06c9f14d193f_TextPercentage"/>
          <p:cNvSpPr txBox="1"/>
          <p:nvPr>
            <p:custDataLst>
              <p:tags r:id="rId71"/>
            </p:custDataLst>
          </p:nvPr>
        </p:nvSpPr>
        <p:spPr>
          <a:xfrm>
            <a:off x="3382911" y="4884462"/>
            <a:ext cx="228600" cy="155025"/>
          </a:xfrm>
          <a:prstGeom prst="rect">
            <a:avLst/>
          </a:prstGeom>
          <a:noFill/>
        </p:spPr>
        <p:txBody>
          <a:bodyPr vert="horz" wrap="square" lIns="0" tIns="0" rIns="0" bIns="0" rtlCol="0" anchor="ctr" anchorCtr="0">
            <a:spAutoFit/>
          </a:bodyPr>
          <a:lstStyle/>
          <a:p>
            <a:pPr algn="ctr"/>
            <a:r>
              <a:rPr lang="en-US" sz="1000" spc="-10">
                <a:solidFill>
                  <a:schemeClr val="lt2"/>
                </a:solidFill>
                <a:latin typeface="Calibri" panose="020F0502020204030204" pitchFamily="34" charset="0"/>
              </a:rPr>
              <a:t>10%</a:t>
            </a:r>
          </a:p>
        </p:txBody>
      </p:sp>
      <p:sp>
        <p:nvSpPr>
          <p:cNvPr id="51" name="OTLSHAPE_T_ed56241380eb407083ca06c9f14d193f_StartDate" hidden="1"/>
          <p:cNvSpPr txBox="1"/>
          <p:nvPr>
            <p:custDataLst>
              <p:tags r:id="rId72"/>
            </p:custDataLst>
          </p:nvPr>
        </p:nvSpPr>
        <p:spPr>
          <a:xfrm>
            <a:off x="3405247" y="3023930"/>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52" name="OTLSHAPE_T_ed56241380eb407083ca06c9f14d193f_EndDate" hidden="1"/>
          <p:cNvSpPr txBox="1"/>
          <p:nvPr>
            <p:custDataLst>
              <p:tags r:id="rId73"/>
            </p:custDataLst>
          </p:nvPr>
        </p:nvSpPr>
        <p:spPr>
          <a:xfrm>
            <a:off x="4984987" y="3023930"/>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53" name="OTLSHAPE_T_ed56241380eb407083ca06c9f14d193f_JoinedDate"/>
          <p:cNvSpPr txBox="1"/>
          <p:nvPr>
            <p:custDataLst>
              <p:tags r:id="rId74"/>
            </p:custDataLst>
          </p:nvPr>
        </p:nvSpPr>
        <p:spPr>
          <a:xfrm>
            <a:off x="5003241" y="4884462"/>
            <a:ext cx="584200" cy="155025"/>
          </a:xfrm>
          <a:prstGeom prst="rect">
            <a:avLst/>
          </a:prstGeom>
          <a:noFill/>
        </p:spPr>
        <p:txBody>
          <a:bodyPr vert="horz" wrap="square" lIns="0" tIns="0" rIns="0" bIns="0" rtlCol="0" anchor="ctr" anchorCtr="0">
            <a:spAutoFit/>
          </a:bodyPr>
          <a:lstStyle/>
          <a:p>
            <a:r>
              <a:rPr lang="en-US" sz="1000" spc="-6">
                <a:solidFill>
                  <a:srgbClr val="44546A"/>
                </a:solidFill>
                <a:latin typeface="Calibri" panose="020F0502020204030204" pitchFamily="34" charset="0"/>
              </a:rPr>
              <a:t>1/22 - 4/22</a:t>
            </a:r>
          </a:p>
        </p:txBody>
      </p:sp>
      <p:sp>
        <p:nvSpPr>
          <p:cNvPr id="54" name="OTLSHAPE_T_ed56241380eb407083ca06c9f14d193f_Title"/>
          <p:cNvSpPr txBox="1"/>
          <p:nvPr>
            <p:custDataLst>
              <p:tags r:id="rId75"/>
            </p:custDataLst>
          </p:nvPr>
        </p:nvSpPr>
        <p:spPr>
          <a:xfrm>
            <a:off x="127000" y="4876715"/>
            <a:ext cx="2768600" cy="170519"/>
          </a:xfrm>
          <a:prstGeom prst="rect">
            <a:avLst/>
          </a:prstGeom>
          <a:noFill/>
        </p:spPr>
        <p:txBody>
          <a:bodyPr vert="horz" wrap="square" lIns="0" tIns="0" rIns="0" bIns="0" rtlCol="0" anchor="ctr" anchorCtr="0">
            <a:spAutoFit/>
          </a:bodyPr>
          <a:lstStyle/>
          <a:p>
            <a:r>
              <a:rPr lang="en-US" sz="1100" spc="-2" dirty="0">
                <a:solidFill>
                  <a:schemeClr val="dk1"/>
                </a:solidFill>
                <a:latin typeface="Calibri" panose="020F0502020204030204" pitchFamily="34" charset="0"/>
              </a:rPr>
              <a:t>Design &amp; Develop OAuth Authentication Security</a:t>
            </a:r>
          </a:p>
        </p:txBody>
      </p:sp>
      <p:sp>
        <p:nvSpPr>
          <p:cNvPr id="57" name="OTLSHAPE_T_16100f47235f456191f3ac00af797d21_Duration" hidden="1"/>
          <p:cNvSpPr txBox="1"/>
          <p:nvPr>
            <p:custDataLst>
              <p:tags r:id="rId76"/>
            </p:custDataLst>
          </p:nvPr>
        </p:nvSpPr>
        <p:spPr>
          <a:xfrm>
            <a:off x="4022385" y="2179338"/>
            <a:ext cx="457200" cy="165100"/>
          </a:xfrm>
          <a:prstGeom prst="rect">
            <a:avLst/>
          </a:prstGeom>
          <a:noFill/>
        </p:spPr>
        <p:txBody>
          <a:bodyPr vert="horz" wrap="square" lIns="0" tIns="0" rIns="0" bIns="0" rtlCol="0" anchor="ctr" anchorCtr="0">
            <a:spAutoFit/>
          </a:bodyPr>
          <a:lstStyle/>
          <a:p>
            <a:r>
              <a:rPr lang="en-US" sz="1000" spc="-8">
                <a:solidFill>
                  <a:srgbClr val="ED7D31"/>
                </a:solidFill>
                <a:latin typeface="Calibri" panose="020F0502020204030204" pitchFamily="34" charset="0"/>
              </a:rPr>
              <a:t>239 days</a:t>
            </a:r>
          </a:p>
        </p:txBody>
      </p:sp>
      <p:sp>
        <p:nvSpPr>
          <p:cNvPr id="58" name="OTLSHAPE_T_16100f47235f456191f3ac00af797d21_TextPercentage" hidden="1"/>
          <p:cNvSpPr txBox="1"/>
          <p:nvPr>
            <p:custDataLst>
              <p:tags r:id="rId77"/>
            </p:custDataLst>
          </p:nvPr>
        </p:nvSpPr>
        <p:spPr>
          <a:xfrm>
            <a:off x="12700" y="-310465"/>
            <a:ext cx="0" cy="0"/>
          </a:xfrm>
          <a:prstGeom prst="rect">
            <a:avLst/>
          </a:prstGeom>
          <a:noFill/>
        </p:spPr>
        <p:txBody>
          <a:bodyPr vert="horz" wrap="square" lIns="0" tIns="0" rIns="0" bIns="0" rtlCol="0" anchor="ctr" anchorCtr="0">
            <a:spAutoFit/>
          </a:bodyPr>
          <a:lstStyle/>
          <a:p>
            <a:endParaRPr lang="en-US" sz="1000">
              <a:solidFill>
                <a:schemeClr val="lt2"/>
              </a:solidFill>
              <a:latin typeface="Calibri" panose="020F0502020204030204" pitchFamily="34" charset="0"/>
            </a:endParaRPr>
          </a:p>
        </p:txBody>
      </p:sp>
      <p:sp>
        <p:nvSpPr>
          <p:cNvPr id="59" name="OTLSHAPE_T_16100f47235f456191f3ac00af797d21_StartDate" hidden="1"/>
          <p:cNvSpPr txBox="1"/>
          <p:nvPr>
            <p:custDataLst>
              <p:tags r:id="rId78"/>
            </p:custDataLst>
          </p:nvPr>
        </p:nvSpPr>
        <p:spPr>
          <a:xfrm>
            <a:off x="2266911" y="3305955"/>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60" name="OTLSHAPE_T_16100f47235f456191f3ac00af797d21_EndDate" hidden="1"/>
          <p:cNvSpPr txBox="1"/>
          <p:nvPr>
            <p:custDataLst>
              <p:tags r:id="rId79"/>
            </p:custDataLst>
          </p:nvPr>
        </p:nvSpPr>
        <p:spPr>
          <a:xfrm>
            <a:off x="5412737" y="3305955"/>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61" name="OTLSHAPE_T_16100f47235f456191f3ac00af797d21_JoinedDate"/>
          <p:cNvSpPr txBox="1"/>
          <p:nvPr>
            <p:custDataLst>
              <p:tags r:id="rId80"/>
            </p:custDataLst>
          </p:nvPr>
        </p:nvSpPr>
        <p:spPr>
          <a:xfrm>
            <a:off x="8307515" y="5151162"/>
            <a:ext cx="647700" cy="155025"/>
          </a:xfrm>
          <a:prstGeom prst="rect">
            <a:avLst/>
          </a:prstGeom>
          <a:noFill/>
        </p:spPr>
        <p:txBody>
          <a:bodyPr vert="horz" wrap="square" lIns="0" tIns="0" rIns="0" bIns="0" rtlCol="0" anchor="ctr" anchorCtr="0">
            <a:spAutoFit/>
          </a:bodyPr>
          <a:lstStyle/>
          <a:p>
            <a:r>
              <a:rPr lang="en-US" sz="1000" spc="-6">
                <a:solidFill>
                  <a:srgbClr val="44546A"/>
                </a:solidFill>
                <a:latin typeface="Calibri" panose="020F0502020204030204" pitchFamily="34" charset="0"/>
              </a:rPr>
              <a:t>2/22 - 12/22</a:t>
            </a:r>
          </a:p>
        </p:txBody>
      </p:sp>
      <p:sp>
        <p:nvSpPr>
          <p:cNvPr id="62" name="OTLSHAPE_T_16100f47235f456191f3ac00af797d21_Title"/>
          <p:cNvSpPr txBox="1"/>
          <p:nvPr>
            <p:custDataLst>
              <p:tags r:id="rId81"/>
            </p:custDataLst>
          </p:nvPr>
        </p:nvSpPr>
        <p:spPr>
          <a:xfrm>
            <a:off x="127000" y="5143415"/>
            <a:ext cx="3162300" cy="170519"/>
          </a:xfrm>
          <a:prstGeom prst="rect">
            <a:avLst/>
          </a:prstGeom>
          <a:noFill/>
        </p:spPr>
        <p:txBody>
          <a:bodyPr vert="horz" wrap="square" lIns="0" tIns="0" rIns="0" bIns="0" rtlCol="0" anchor="ctr" anchorCtr="0">
            <a:spAutoFit/>
          </a:bodyPr>
          <a:lstStyle/>
          <a:p>
            <a:r>
              <a:rPr lang="en-US" sz="1100" spc="-4" dirty="0">
                <a:solidFill>
                  <a:schemeClr val="dk1"/>
                </a:solidFill>
                <a:latin typeface="Calibri" panose="020F0502020204030204" pitchFamily="34" charset="0"/>
              </a:rPr>
              <a:t>Stakeholder Engagement (Providers &amp; Registries) &amp; BRD</a:t>
            </a:r>
          </a:p>
        </p:txBody>
      </p:sp>
      <p:sp>
        <p:nvSpPr>
          <p:cNvPr id="65" name="OTLSHAPE_T_2e7f92bb513a45d7aef24690a1931013_Duration" hidden="1"/>
          <p:cNvSpPr txBox="1"/>
          <p:nvPr>
            <p:custDataLst>
              <p:tags r:id="rId82"/>
            </p:custDataLst>
          </p:nvPr>
        </p:nvSpPr>
        <p:spPr>
          <a:xfrm>
            <a:off x="6031945" y="2369094"/>
            <a:ext cx="457200" cy="165100"/>
          </a:xfrm>
          <a:prstGeom prst="rect">
            <a:avLst/>
          </a:prstGeom>
          <a:noFill/>
        </p:spPr>
        <p:txBody>
          <a:bodyPr vert="horz" wrap="square" lIns="0" tIns="0" rIns="0" bIns="0" rtlCol="0" anchor="ctr" anchorCtr="0">
            <a:spAutoFit/>
          </a:bodyPr>
          <a:lstStyle/>
          <a:p>
            <a:r>
              <a:rPr lang="en-US" sz="1000" spc="-8">
                <a:solidFill>
                  <a:srgbClr val="ED7D31"/>
                </a:solidFill>
                <a:latin typeface="Calibri" panose="020F0502020204030204" pitchFamily="34" charset="0"/>
              </a:rPr>
              <a:t>100 days</a:t>
            </a:r>
          </a:p>
        </p:txBody>
      </p:sp>
      <p:sp>
        <p:nvSpPr>
          <p:cNvPr id="66" name="OTLSHAPE_T_2e7f92bb513a45d7aef24690a1931013_TextPercentage" hidden="1"/>
          <p:cNvSpPr txBox="1"/>
          <p:nvPr>
            <p:custDataLst>
              <p:tags r:id="rId83"/>
            </p:custDataLst>
          </p:nvPr>
        </p:nvSpPr>
        <p:spPr>
          <a:xfrm>
            <a:off x="12700" y="-310465"/>
            <a:ext cx="0" cy="0"/>
          </a:xfrm>
          <a:prstGeom prst="rect">
            <a:avLst/>
          </a:prstGeom>
          <a:noFill/>
        </p:spPr>
        <p:txBody>
          <a:bodyPr vert="horz" wrap="square" lIns="0" tIns="0" rIns="0" bIns="0" rtlCol="0" anchor="ctr" anchorCtr="0">
            <a:spAutoFit/>
          </a:bodyPr>
          <a:lstStyle/>
          <a:p>
            <a:endParaRPr lang="en-US" sz="1000">
              <a:solidFill>
                <a:schemeClr val="lt2"/>
              </a:solidFill>
              <a:latin typeface="Calibri" panose="020F0502020204030204" pitchFamily="34" charset="0"/>
            </a:endParaRPr>
          </a:p>
        </p:txBody>
      </p:sp>
      <p:sp>
        <p:nvSpPr>
          <p:cNvPr id="67" name="OTLSHAPE_T_2e7f92bb513a45d7aef24690a1931013_StartDate" hidden="1"/>
          <p:cNvSpPr txBox="1"/>
          <p:nvPr>
            <p:custDataLst>
              <p:tags r:id="rId84"/>
            </p:custDataLst>
          </p:nvPr>
        </p:nvSpPr>
        <p:spPr>
          <a:xfrm>
            <a:off x="5043560" y="3587980"/>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68" name="OTLSHAPE_T_2e7f92bb513a45d7aef24690a1931013_EndDate" hidden="1"/>
          <p:cNvSpPr txBox="1"/>
          <p:nvPr>
            <p:custDataLst>
              <p:tags r:id="rId85"/>
            </p:custDataLst>
          </p:nvPr>
        </p:nvSpPr>
        <p:spPr>
          <a:xfrm>
            <a:off x="7016799" y="3587980"/>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69" name="OTLSHAPE_T_2e7f92bb513a45d7aef24690a1931013_JoinedDate"/>
          <p:cNvSpPr txBox="1"/>
          <p:nvPr>
            <p:custDataLst>
              <p:tags r:id="rId86"/>
            </p:custDataLst>
          </p:nvPr>
        </p:nvSpPr>
        <p:spPr>
          <a:xfrm>
            <a:off x="7080213" y="5417862"/>
            <a:ext cx="584200" cy="155025"/>
          </a:xfrm>
          <a:prstGeom prst="rect">
            <a:avLst/>
          </a:prstGeom>
          <a:noFill/>
        </p:spPr>
        <p:txBody>
          <a:bodyPr vert="horz" wrap="square" lIns="0" tIns="0" rIns="0" bIns="0" rtlCol="0" anchor="ctr" anchorCtr="0">
            <a:spAutoFit/>
          </a:bodyPr>
          <a:lstStyle/>
          <a:p>
            <a:r>
              <a:rPr lang="en-US" sz="1000" spc="-6">
                <a:solidFill>
                  <a:srgbClr val="44546A"/>
                </a:solidFill>
                <a:latin typeface="Calibri" panose="020F0502020204030204" pitchFamily="34" charset="0"/>
              </a:rPr>
              <a:t>5/22 - 9/22</a:t>
            </a:r>
          </a:p>
        </p:txBody>
      </p:sp>
      <p:sp>
        <p:nvSpPr>
          <p:cNvPr id="70" name="OTLSHAPE_T_2e7f92bb513a45d7aef24690a1931013_Title"/>
          <p:cNvSpPr txBox="1"/>
          <p:nvPr>
            <p:custDataLst>
              <p:tags r:id="rId87"/>
            </p:custDataLst>
          </p:nvPr>
        </p:nvSpPr>
        <p:spPr>
          <a:xfrm>
            <a:off x="127000" y="5410115"/>
            <a:ext cx="1955800" cy="170519"/>
          </a:xfrm>
          <a:prstGeom prst="rect">
            <a:avLst/>
          </a:prstGeom>
          <a:noFill/>
        </p:spPr>
        <p:txBody>
          <a:bodyPr vert="horz" wrap="square" lIns="0" tIns="0" rIns="0" bIns="0" rtlCol="0" anchor="ctr" anchorCtr="0">
            <a:spAutoFit/>
          </a:bodyPr>
          <a:lstStyle/>
          <a:p>
            <a:r>
              <a:rPr lang="en-US" sz="1100" spc="-4" dirty="0">
                <a:solidFill>
                  <a:schemeClr val="dk1"/>
                </a:solidFill>
                <a:latin typeface="Calibri" panose="020F0502020204030204" pitchFamily="34" charset="0"/>
              </a:rPr>
              <a:t>Design &amp; Develop FHIR Integration</a:t>
            </a:r>
          </a:p>
        </p:txBody>
      </p:sp>
      <p:sp>
        <p:nvSpPr>
          <p:cNvPr id="73" name="OTLSHAPE_T_7ac5940feca94e9ab3f5665d636cc260_Duration" hidden="1"/>
          <p:cNvSpPr txBox="1"/>
          <p:nvPr>
            <p:custDataLst>
              <p:tags r:id="rId88"/>
            </p:custDataLst>
          </p:nvPr>
        </p:nvSpPr>
        <p:spPr>
          <a:xfrm>
            <a:off x="7334112" y="2712170"/>
            <a:ext cx="393700" cy="155025"/>
          </a:xfrm>
          <a:prstGeom prst="rect">
            <a:avLst/>
          </a:prstGeom>
          <a:noFill/>
        </p:spPr>
        <p:txBody>
          <a:bodyPr vert="horz" wrap="square" lIns="0" tIns="0" rIns="0" bIns="0" rtlCol="0" anchor="ctr" anchorCtr="0">
            <a:spAutoFit/>
          </a:bodyPr>
          <a:lstStyle/>
          <a:p>
            <a:r>
              <a:rPr lang="en-US" sz="1000" spc="-8">
                <a:solidFill>
                  <a:srgbClr val="ED7D31"/>
                </a:solidFill>
                <a:latin typeface="Calibri" panose="020F0502020204030204" pitchFamily="34" charset="0"/>
              </a:rPr>
              <a:t>60 days</a:t>
            </a:r>
          </a:p>
        </p:txBody>
      </p:sp>
      <p:sp>
        <p:nvSpPr>
          <p:cNvPr id="74" name="OTLSHAPE_T_7ac5940feca94e9ab3f5665d636cc260_TextPercentage" hidden="1"/>
          <p:cNvSpPr txBox="1"/>
          <p:nvPr>
            <p:custDataLst>
              <p:tags r:id="rId89"/>
            </p:custDataLst>
          </p:nvPr>
        </p:nvSpPr>
        <p:spPr>
          <a:xfrm>
            <a:off x="12700" y="-310465"/>
            <a:ext cx="0" cy="0"/>
          </a:xfrm>
          <a:prstGeom prst="rect">
            <a:avLst/>
          </a:prstGeom>
          <a:noFill/>
        </p:spPr>
        <p:txBody>
          <a:bodyPr vert="horz" wrap="square" lIns="0" tIns="0" rIns="0" bIns="0" rtlCol="0" anchor="ctr" anchorCtr="0">
            <a:spAutoFit/>
          </a:bodyPr>
          <a:lstStyle/>
          <a:p>
            <a:endParaRPr lang="en-US" sz="1000">
              <a:solidFill>
                <a:schemeClr val="lt2"/>
              </a:solidFill>
              <a:latin typeface="Calibri" panose="020F0502020204030204" pitchFamily="34" charset="0"/>
            </a:endParaRPr>
          </a:p>
        </p:txBody>
      </p:sp>
      <p:sp>
        <p:nvSpPr>
          <p:cNvPr id="75" name="OTLSHAPE_T_7ac5940feca94e9ab3f5665d636cc260_StartDate" hidden="1"/>
          <p:cNvSpPr txBox="1"/>
          <p:nvPr>
            <p:custDataLst>
              <p:tags r:id="rId90"/>
            </p:custDataLst>
          </p:nvPr>
        </p:nvSpPr>
        <p:spPr>
          <a:xfrm>
            <a:off x="6691564" y="3870004"/>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76" name="OTLSHAPE_T_7ac5940feca94e9ab3f5665d636cc260_EndDate" hidden="1"/>
          <p:cNvSpPr txBox="1"/>
          <p:nvPr>
            <p:custDataLst>
              <p:tags r:id="rId91"/>
            </p:custDataLst>
          </p:nvPr>
        </p:nvSpPr>
        <p:spPr>
          <a:xfrm>
            <a:off x="8300048" y="3870004"/>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77" name="OTLSHAPE_T_7ac5940feca94e9ab3f5665d636cc260_JoinedDate"/>
          <p:cNvSpPr txBox="1"/>
          <p:nvPr>
            <p:custDataLst>
              <p:tags r:id="rId92"/>
            </p:custDataLst>
          </p:nvPr>
        </p:nvSpPr>
        <p:spPr>
          <a:xfrm>
            <a:off x="7457844" y="5684562"/>
            <a:ext cx="647700" cy="155025"/>
          </a:xfrm>
          <a:prstGeom prst="rect">
            <a:avLst/>
          </a:prstGeom>
          <a:noFill/>
        </p:spPr>
        <p:txBody>
          <a:bodyPr vert="horz" wrap="square" lIns="0" tIns="0" rIns="0" bIns="0" rtlCol="0" anchor="ctr" anchorCtr="0">
            <a:spAutoFit/>
          </a:bodyPr>
          <a:lstStyle/>
          <a:p>
            <a:r>
              <a:rPr lang="en-US" sz="1000" spc="-6">
                <a:solidFill>
                  <a:srgbClr val="44546A"/>
                </a:solidFill>
                <a:latin typeface="Calibri" panose="020F0502020204030204" pitchFamily="34" charset="0"/>
              </a:rPr>
              <a:t>8/22 - 10/22</a:t>
            </a:r>
          </a:p>
        </p:txBody>
      </p:sp>
      <p:sp>
        <p:nvSpPr>
          <p:cNvPr id="78" name="OTLSHAPE_T_7ac5940feca94e9ab3f5665d636cc260_Title"/>
          <p:cNvSpPr txBox="1"/>
          <p:nvPr>
            <p:custDataLst>
              <p:tags r:id="rId93"/>
            </p:custDataLst>
          </p:nvPr>
        </p:nvSpPr>
        <p:spPr>
          <a:xfrm>
            <a:off x="127000" y="5676815"/>
            <a:ext cx="1346200" cy="170519"/>
          </a:xfrm>
          <a:prstGeom prst="rect">
            <a:avLst/>
          </a:prstGeom>
          <a:noFill/>
        </p:spPr>
        <p:txBody>
          <a:bodyPr vert="horz" wrap="square" lIns="0" tIns="0" rIns="0" bIns="0" rtlCol="0" anchor="ctr" anchorCtr="0">
            <a:spAutoFit/>
          </a:bodyPr>
          <a:lstStyle/>
          <a:p>
            <a:r>
              <a:rPr lang="en-US" sz="1100" spc="-8" dirty="0">
                <a:solidFill>
                  <a:schemeClr val="dk1"/>
                </a:solidFill>
                <a:latin typeface="Calibri" panose="020F0502020204030204" pitchFamily="34" charset="0"/>
              </a:rPr>
              <a:t>FHIR Integration Testing</a:t>
            </a:r>
          </a:p>
        </p:txBody>
      </p:sp>
      <p:sp>
        <p:nvSpPr>
          <p:cNvPr id="81" name="OTLSHAPE_T_28a259ccbb454effa8fecd4f6583a5a6_Duration" hidden="1"/>
          <p:cNvSpPr txBox="1"/>
          <p:nvPr>
            <p:custDataLst>
              <p:tags r:id="rId94"/>
            </p:custDataLst>
          </p:nvPr>
        </p:nvSpPr>
        <p:spPr>
          <a:xfrm>
            <a:off x="3110681" y="2978870"/>
            <a:ext cx="393700" cy="155025"/>
          </a:xfrm>
          <a:prstGeom prst="rect">
            <a:avLst/>
          </a:prstGeom>
          <a:noFill/>
        </p:spPr>
        <p:txBody>
          <a:bodyPr vert="horz" wrap="square" lIns="0" tIns="0" rIns="0" bIns="0" rtlCol="0" anchor="ctr" anchorCtr="0">
            <a:spAutoFit/>
          </a:bodyPr>
          <a:lstStyle/>
          <a:p>
            <a:r>
              <a:rPr lang="en-US" sz="1000" spc="-8">
                <a:solidFill>
                  <a:srgbClr val="ED7D31"/>
                </a:solidFill>
                <a:latin typeface="Calibri" panose="020F0502020204030204" pitchFamily="34" charset="0"/>
              </a:rPr>
              <a:t>65 days</a:t>
            </a:r>
          </a:p>
        </p:txBody>
      </p:sp>
      <p:sp>
        <p:nvSpPr>
          <p:cNvPr id="82" name="OTLSHAPE_T_28a259ccbb454effa8fecd4f6583a5a6_TextPercentage"/>
          <p:cNvSpPr txBox="1"/>
          <p:nvPr>
            <p:custDataLst>
              <p:tags r:id="rId95"/>
            </p:custDataLst>
          </p:nvPr>
        </p:nvSpPr>
        <p:spPr>
          <a:xfrm>
            <a:off x="3050049" y="4084362"/>
            <a:ext cx="292100" cy="155025"/>
          </a:xfrm>
          <a:prstGeom prst="rect">
            <a:avLst/>
          </a:prstGeom>
          <a:noFill/>
        </p:spPr>
        <p:txBody>
          <a:bodyPr vert="horz" wrap="square" lIns="0" tIns="0" rIns="0" bIns="0" rtlCol="0" anchor="ctr" anchorCtr="0">
            <a:spAutoFit/>
          </a:bodyPr>
          <a:lstStyle/>
          <a:p>
            <a:pPr algn="ctr"/>
            <a:r>
              <a:rPr lang="en-US" sz="1000" spc="-8">
                <a:solidFill>
                  <a:schemeClr val="lt2"/>
                </a:solidFill>
                <a:latin typeface="Calibri" panose="020F0502020204030204" pitchFamily="34" charset="0"/>
              </a:rPr>
              <a:t>100%</a:t>
            </a:r>
          </a:p>
        </p:txBody>
      </p:sp>
      <p:sp>
        <p:nvSpPr>
          <p:cNvPr id="83" name="OTLSHAPE_T_28a259ccbb454effa8fecd4f6583a5a6_StartDate" hidden="1"/>
          <p:cNvSpPr txBox="1"/>
          <p:nvPr>
            <p:custDataLst>
              <p:tags r:id="rId96"/>
            </p:custDataLst>
          </p:nvPr>
        </p:nvSpPr>
        <p:spPr>
          <a:xfrm>
            <a:off x="1958180" y="4152029"/>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84" name="OTLSHAPE_T_28a259ccbb454effa8fecd4f6583a5a6_EndDate" hidden="1"/>
          <p:cNvSpPr txBox="1"/>
          <p:nvPr>
            <p:custDataLst>
              <p:tags r:id="rId97"/>
            </p:custDataLst>
          </p:nvPr>
        </p:nvSpPr>
        <p:spPr>
          <a:xfrm>
            <a:off x="3686461" y="4152029"/>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85" name="OTLSHAPE_T_28a259ccbb454effa8fecd4f6583a5a6_JoinedDate"/>
          <p:cNvSpPr txBox="1"/>
          <p:nvPr>
            <p:custDataLst>
              <p:tags r:id="rId98"/>
            </p:custDataLst>
          </p:nvPr>
        </p:nvSpPr>
        <p:spPr>
          <a:xfrm>
            <a:off x="3384822" y="4084362"/>
            <a:ext cx="723900" cy="155025"/>
          </a:xfrm>
          <a:prstGeom prst="rect">
            <a:avLst/>
          </a:prstGeom>
          <a:noFill/>
        </p:spPr>
        <p:txBody>
          <a:bodyPr vert="horz" wrap="square" lIns="0" tIns="0" rIns="0" bIns="0" rtlCol="0" anchor="ctr" anchorCtr="0">
            <a:spAutoFit/>
          </a:bodyPr>
          <a:lstStyle/>
          <a:p>
            <a:r>
              <a:rPr lang="en-US" sz="1000" spc="-6">
                <a:solidFill>
                  <a:srgbClr val="44546A"/>
                </a:solidFill>
                <a:latin typeface="Calibri" panose="020F0502020204030204" pitchFamily="34" charset="0"/>
              </a:rPr>
              <a:t>10/21 - 12/21</a:t>
            </a:r>
          </a:p>
        </p:txBody>
      </p:sp>
      <p:sp>
        <p:nvSpPr>
          <p:cNvPr id="86" name="OTLSHAPE_T_28a259ccbb454effa8fecd4f6583a5a6_Title"/>
          <p:cNvSpPr txBox="1"/>
          <p:nvPr>
            <p:custDataLst>
              <p:tags r:id="rId99"/>
            </p:custDataLst>
          </p:nvPr>
        </p:nvSpPr>
        <p:spPr>
          <a:xfrm>
            <a:off x="127000" y="4076615"/>
            <a:ext cx="1295400" cy="170519"/>
          </a:xfrm>
          <a:prstGeom prst="rect">
            <a:avLst/>
          </a:prstGeom>
          <a:noFill/>
        </p:spPr>
        <p:txBody>
          <a:bodyPr vert="horz" wrap="square" lIns="0" tIns="0" rIns="0" bIns="0" rtlCol="0" anchor="ctr" anchorCtr="0">
            <a:spAutoFit/>
          </a:bodyPr>
          <a:lstStyle/>
          <a:p>
            <a:r>
              <a:rPr lang="en-US" sz="1100" spc="-2" dirty="0">
                <a:solidFill>
                  <a:schemeClr val="dk1"/>
                </a:solidFill>
                <a:latin typeface="Calibri" panose="020F0502020204030204" pitchFamily="34" charset="0"/>
              </a:rPr>
              <a:t>API Migration Planning</a:t>
            </a:r>
          </a:p>
        </p:txBody>
      </p:sp>
      <p:sp>
        <p:nvSpPr>
          <p:cNvPr id="89" name="OTLSHAPE_T_cb18d8331ba943bda66fa69a5cdd3d6e_Duration" hidden="1"/>
          <p:cNvSpPr txBox="1"/>
          <p:nvPr>
            <p:custDataLst>
              <p:tags r:id="rId100"/>
            </p:custDataLst>
          </p:nvPr>
        </p:nvSpPr>
        <p:spPr>
          <a:xfrm>
            <a:off x="5586364" y="3245570"/>
            <a:ext cx="393700" cy="155025"/>
          </a:xfrm>
          <a:prstGeom prst="rect">
            <a:avLst/>
          </a:prstGeom>
          <a:noFill/>
        </p:spPr>
        <p:txBody>
          <a:bodyPr vert="horz" wrap="square" lIns="0" tIns="0" rIns="0" bIns="0" rtlCol="0" anchor="ctr" anchorCtr="0">
            <a:spAutoFit/>
          </a:bodyPr>
          <a:lstStyle/>
          <a:p>
            <a:r>
              <a:rPr lang="en-US" sz="1000" spc="-8">
                <a:solidFill>
                  <a:srgbClr val="ED7D31"/>
                </a:solidFill>
                <a:latin typeface="Calibri" panose="020F0502020204030204" pitchFamily="34" charset="0"/>
              </a:rPr>
              <a:t>16 days</a:t>
            </a:r>
          </a:p>
        </p:txBody>
      </p:sp>
      <p:sp>
        <p:nvSpPr>
          <p:cNvPr id="90" name="OTLSHAPE_T_cb18d8331ba943bda66fa69a5cdd3d6e_TextPercentage"/>
          <p:cNvSpPr txBox="1"/>
          <p:nvPr>
            <p:custDataLst>
              <p:tags r:id="rId101"/>
            </p:custDataLst>
          </p:nvPr>
        </p:nvSpPr>
        <p:spPr>
          <a:xfrm>
            <a:off x="3373734" y="4351062"/>
            <a:ext cx="292100" cy="155025"/>
          </a:xfrm>
          <a:prstGeom prst="rect">
            <a:avLst/>
          </a:prstGeom>
          <a:noFill/>
        </p:spPr>
        <p:txBody>
          <a:bodyPr vert="horz" wrap="square" lIns="0" tIns="0" rIns="0" bIns="0" rtlCol="0" anchor="ctr" anchorCtr="0">
            <a:spAutoFit/>
          </a:bodyPr>
          <a:lstStyle/>
          <a:p>
            <a:pPr algn="ctr"/>
            <a:r>
              <a:rPr lang="en-US" sz="1000" spc="-8" dirty="0">
                <a:solidFill>
                  <a:schemeClr val="lt2"/>
                </a:solidFill>
                <a:latin typeface="Calibri" panose="020F0502020204030204" pitchFamily="34" charset="0"/>
              </a:rPr>
              <a:t>100%</a:t>
            </a:r>
          </a:p>
        </p:txBody>
      </p:sp>
      <p:sp>
        <p:nvSpPr>
          <p:cNvPr id="91" name="OTLSHAPE_T_cb18d8331ba943bda66fa69a5cdd3d6e_StartDate" hidden="1"/>
          <p:cNvSpPr txBox="1"/>
          <p:nvPr>
            <p:custDataLst>
              <p:tags r:id="rId102"/>
            </p:custDataLst>
          </p:nvPr>
        </p:nvSpPr>
        <p:spPr>
          <a:xfrm>
            <a:off x="3277247" y="4434054"/>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92" name="OTLSHAPE_T_cb18d8331ba943bda66fa69a5cdd3d6e_EndDate" hidden="1"/>
          <p:cNvSpPr txBox="1"/>
          <p:nvPr>
            <p:custDataLst>
              <p:tags r:id="rId103"/>
            </p:custDataLst>
          </p:nvPr>
        </p:nvSpPr>
        <p:spPr>
          <a:xfrm>
            <a:off x="7857022" y="4434054"/>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93" name="OTLSHAPE_T_cb18d8331ba943bda66fa69a5cdd3d6e_JoinedDate"/>
          <p:cNvSpPr txBox="1"/>
          <p:nvPr>
            <p:custDataLst>
              <p:tags r:id="rId104"/>
            </p:custDataLst>
          </p:nvPr>
        </p:nvSpPr>
        <p:spPr>
          <a:xfrm>
            <a:off x="3708505" y="4351062"/>
            <a:ext cx="647700" cy="155025"/>
          </a:xfrm>
          <a:prstGeom prst="rect">
            <a:avLst/>
          </a:prstGeom>
          <a:noFill/>
        </p:spPr>
        <p:txBody>
          <a:bodyPr vert="horz" wrap="square" lIns="0" tIns="0" rIns="0" bIns="0" rtlCol="0" anchor="ctr" anchorCtr="0">
            <a:spAutoFit/>
          </a:bodyPr>
          <a:lstStyle/>
          <a:p>
            <a:r>
              <a:rPr lang="en-US" sz="1000" spc="-6">
                <a:solidFill>
                  <a:srgbClr val="44546A"/>
                </a:solidFill>
                <a:latin typeface="Calibri" panose="020F0502020204030204" pitchFamily="34" charset="0"/>
              </a:rPr>
              <a:t>12/21 - 1/22</a:t>
            </a:r>
          </a:p>
        </p:txBody>
      </p:sp>
      <p:sp>
        <p:nvSpPr>
          <p:cNvPr id="94" name="OTLSHAPE_T_cb18d8331ba943bda66fa69a5cdd3d6e_Title"/>
          <p:cNvSpPr txBox="1"/>
          <p:nvPr>
            <p:custDataLst>
              <p:tags r:id="rId105"/>
            </p:custDataLst>
          </p:nvPr>
        </p:nvSpPr>
        <p:spPr>
          <a:xfrm>
            <a:off x="127000" y="4343315"/>
            <a:ext cx="1143000" cy="170519"/>
          </a:xfrm>
          <a:prstGeom prst="rect">
            <a:avLst/>
          </a:prstGeom>
          <a:noFill/>
        </p:spPr>
        <p:txBody>
          <a:bodyPr vert="horz" wrap="square" lIns="0" tIns="0" rIns="0" bIns="0" rtlCol="0" anchor="ctr" anchorCtr="0">
            <a:spAutoFit/>
          </a:bodyPr>
          <a:lstStyle/>
          <a:p>
            <a:r>
              <a:rPr lang="en-US" sz="1100" spc="-6" dirty="0">
                <a:solidFill>
                  <a:schemeClr val="dk1"/>
                </a:solidFill>
                <a:latin typeface="Calibri" panose="020F0502020204030204" pitchFamily="34" charset="0"/>
              </a:rPr>
              <a:t>API Migration – CG1</a:t>
            </a:r>
          </a:p>
        </p:txBody>
      </p:sp>
      <p:sp>
        <p:nvSpPr>
          <p:cNvPr id="97" name="OTLSHAPE_T_9932841988c94d25a9d3f58d3a171922_Duration" hidden="1"/>
          <p:cNvSpPr txBox="1"/>
          <p:nvPr>
            <p:custDataLst>
              <p:tags r:id="rId106"/>
            </p:custDataLst>
          </p:nvPr>
        </p:nvSpPr>
        <p:spPr>
          <a:xfrm>
            <a:off x="5324553" y="3512270"/>
            <a:ext cx="457200" cy="155025"/>
          </a:xfrm>
          <a:prstGeom prst="rect">
            <a:avLst/>
          </a:prstGeom>
          <a:noFill/>
        </p:spPr>
        <p:txBody>
          <a:bodyPr vert="horz" wrap="square" lIns="0" tIns="0" rIns="0" bIns="0" rtlCol="0" anchor="ctr" anchorCtr="0">
            <a:spAutoFit/>
          </a:bodyPr>
          <a:lstStyle/>
          <a:p>
            <a:r>
              <a:rPr lang="en-US" sz="1000" spc="-8">
                <a:solidFill>
                  <a:srgbClr val="ED7D31"/>
                </a:solidFill>
                <a:latin typeface="Calibri" panose="020F0502020204030204" pitchFamily="34" charset="0"/>
              </a:rPr>
              <a:t>310 days</a:t>
            </a:r>
          </a:p>
        </p:txBody>
      </p:sp>
      <p:sp>
        <p:nvSpPr>
          <p:cNvPr id="98" name="OTLSHAPE_T_9932841988c94d25a9d3f58d3a171922_TextPercentage"/>
          <p:cNvSpPr txBox="1"/>
          <p:nvPr>
            <p:custDataLst>
              <p:tags r:id="rId107"/>
            </p:custDataLst>
          </p:nvPr>
        </p:nvSpPr>
        <p:spPr>
          <a:xfrm>
            <a:off x="3673720" y="5951262"/>
            <a:ext cx="228600" cy="155025"/>
          </a:xfrm>
          <a:prstGeom prst="rect">
            <a:avLst/>
          </a:prstGeom>
          <a:noFill/>
        </p:spPr>
        <p:txBody>
          <a:bodyPr vert="horz" wrap="square" lIns="0" tIns="0" rIns="0" bIns="0" rtlCol="0" anchor="ctr" anchorCtr="0">
            <a:spAutoFit/>
          </a:bodyPr>
          <a:lstStyle/>
          <a:p>
            <a:pPr algn="ctr"/>
            <a:r>
              <a:rPr lang="en-US" sz="1000" spc="-10">
                <a:solidFill>
                  <a:schemeClr val="lt2"/>
                </a:solidFill>
                <a:latin typeface="Calibri" panose="020F0502020204030204" pitchFamily="34" charset="0"/>
              </a:rPr>
              <a:t>25%</a:t>
            </a:r>
          </a:p>
        </p:txBody>
      </p:sp>
      <p:sp>
        <p:nvSpPr>
          <p:cNvPr id="99" name="OTLSHAPE_T_9932841988c94d25a9d3f58d3a171922_StartDate" hidden="1"/>
          <p:cNvSpPr txBox="1"/>
          <p:nvPr>
            <p:custDataLst>
              <p:tags r:id="rId108"/>
            </p:custDataLst>
          </p:nvPr>
        </p:nvSpPr>
        <p:spPr>
          <a:xfrm>
            <a:off x="2266911" y="4716078"/>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100" name="OTLSHAPE_T_9932841988c94d25a9d3f58d3a171922_EndDate" hidden="1"/>
          <p:cNvSpPr txBox="1"/>
          <p:nvPr>
            <p:custDataLst>
              <p:tags r:id="rId109"/>
            </p:custDataLst>
          </p:nvPr>
        </p:nvSpPr>
        <p:spPr>
          <a:xfrm>
            <a:off x="8300048" y="4716078"/>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101" name="OTLSHAPE_T_9932841988c94d25a9d3f58d3a171922_JoinedDate"/>
          <p:cNvSpPr txBox="1"/>
          <p:nvPr>
            <p:custDataLst>
              <p:tags r:id="rId110"/>
            </p:custDataLst>
          </p:nvPr>
        </p:nvSpPr>
        <p:spPr>
          <a:xfrm>
            <a:off x="8307515" y="5951262"/>
            <a:ext cx="711200" cy="155025"/>
          </a:xfrm>
          <a:prstGeom prst="rect">
            <a:avLst/>
          </a:prstGeom>
          <a:noFill/>
        </p:spPr>
        <p:txBody>
          <a:bodyPr vert="horz" wrap="square" lIns="0" tIns="0" rIns="0" bIns="0" rtlCol="0" anchor="ctr" anchorCtr="0">
            <a:spAutoFit/>
          </a:bodyPr>
          <a:lstStyle/>
          <a:p>
            <a:r>
              <a:rPr lang="en-US" sz="1000" spc="-6">
                <a:solidFill>
                  <a:srgbClr val="44546A"/>
                </a:solidFill>
                <a:latin typeface="Calibri" panose="020F0502020204030204" pitchFamily="34" charset="0"/>
              </a:rPr>
              <a:t>10/21 - 12/22</a:t>
            </a:r>
          </a:p>
        </p:txBody>
      </p:sp>
      <p:sp>
        <p:nvSpPr>
          <p:cNvPr id="102" name="OTLSHAPE_T_9932841988c94d25a9d3f58d3a171922_Title"/>
          <p:cNvSpPr txBox="1"/>
          <p:nvPr>
            <p:custDataLst>
              <p:tags r:id="rId111"/>
            </p:custDataLst>
          </p:nvPr>
        </p:nvSpPr>
        <p:spPr>
          <a:xfrm>
            <a:off x="63415" y="5951769"/>
            <a:ext cx="1739900" cy="170519"/>
          </a:xfrm>
          <a:prstGeom prst="rect">
            <a:avLst/>
          </a:prstGeom>
          <a:noFill/>
        </p:spPr>
        <p:txBody>
          <a:bodyPr vert="horz" wrap="square" lIns="0" tIns="0" rIns="0" bIns="0" rtlCol="0" anchor="ctr" anchorCtr="0">
            <a:spAutoFit/>
          </a:bodyPr>
          <a:lstStyle/>
          <a:p>
            <a:r>
              <a:rPr lang="en-US" sz="1100" spc="-8" dirty="0">
                <a:solidFill>
                  <a:schemeClr val="dk1"/>
                </a:solidFill>
                <a:latin typeface="Calibri" panose="020F0502020204030204" pitchFamily="34" charset="0"/>
              </a:rPr>
              <a:t>CG API Transition Project Team</a:t>
            </a:r>
          </a:p>
        </p:txBody>
      </p:sp>
      <p:sp>
        <p:nvSpPr>
          <p:cNvPr id="12" name="OTLSHAPE_T_efaaa9e8cdd145208d51a217d4de1865_Duration" hidden="1"/>
          <p:cNvSpPr txBox="1"/>
          <p:nvPr>
            <p:custDataLst>
              <p:tags r:id="rId112"/>
            </p:custDataLst>
          </p:nvPr>
        </p:nvSpPr>
        <p:spPr>
          <a:xfrm>
            <a:off x="12700" y="-310466"/>
            <a:ext cx="393700" cy="165100"/>
          </a:xfrm>
          <a:prstGeom prst="rect">
            <a:avLst/>
          </a:prstGeom>
          <a:noFill/>
        </p:spPr>
        <p:txBody>
          <a:bodyPr vert="horz" wrap="square" lIns="0" tIns="0" rIns="0" bIns="0" rtlCol="0" anchor="ctr" anchorCtr="0">
            <a:spAutoFit/>
          </a:bodyPr>
          <a:lstStyle/>
          <a:p>
            <a:r>
              <a:rPr lang="en-US" sz="1000">
                <a:solidFill>
                  <a:srgbClr val="ED7D31"/>
                </a:solidFill>
                <a:latin typeface="Calibri" panose="020F0502020204030204" pitchFamily="34" charset="0"/>
              </a:rPr>
              <a:t>43 days</a:t>
            </a:r>
          </a:p>
        </p:txBody>
      </p:sp>
      <p:sp>
        <p:nvSpPr>
          <p:cNvPr id="13" name="OTLSHAPE_T_efaaa9e8cdd145208d51a217d4de1865_StartDate" hidden="1"/>
          <p:cNvSpPr txBox="1"/>
          <p:nvPr>
            <p:custDataLst>
              <p:tags r:id="rId113"/>
            </p:custDataLst>
          </p:nvPr>
        </p:nvSpPr>
        <p:spPr>
          <a:xfrm>
            <a:off x="12700" y="74255"/>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14" name="OTLSHAPE_T_efaaa9e8cdd145208d51a217d4de1865_EndDate" hidden="1"/>
          <p:cNvSpPr txBox="1"/>
          <p:nvPr>
            <p:custDataLst>
              <p:tags r:id="rId114"/>
            </p:custDataLst>
          </p:nvPr>
        </p:nvSpPr>
        <p:spPr>
          <a:xfrm>
            <a:off x="12700" y="74255"/>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15" name="OTLSHAPE_T_efaaa9e8cdd145208d51a217d4de1865_JoinedDate"/>
          <p:cNvSpPr txBox="1"/>
          <p:nvPr>
            <p:custDataLst>
              <p:tags r:id="rId115"/>
            </p:custDataLst>
          </p:nvPr>
        </p:nvSpPr>
        <p:spPr>
          <a:xfrm>
            <a:off x="1752915" y="3284262"/>
            <a:ext cx="584200" cy="155025"/>
          </a:xfrm>
          <a:prstGeom prst="rect">
            <a:avLst/>
          </a:prstGeom>
          <a:noFill/>
        </p:spPr>
        <p:txBody>
          <a:bodyPr vert="horz" wrap="square" lIns="0" tIns="0" rIns="0" bIns="0" rtlCol="0" anchor="ctr" anchorCtr="0">
            <a:spAutoFit/>
          </a:bodyPr>
          <a:lstStyle/>
          <a:p>
            <a:r>
              <a:rPr lang="en-US" sz="1000" spc="-6">
                <a:solidFill>
                  <a:srgbClr val="44546A"/>
                </a:solidFill>
                <a:latin typeface="Calibri" panose="020F0502020204030204" pitchFamily="34" charset="0"/>
              </a:rPr>
              <a:t>7/21 - 8/21</a:t>
            </a:r>
          </a:p>
        </p:txBody>
      </p:sp>
      <p:sp>
        <p:nvSpPr>
          <p:cNvPr id="16" name="OTLSHAPE_T_efaaa9e8cdd145208d51a217d4de1865_TextPercentage"/>
          <p:cNvSpPr txBox="1"/>
          <p:nvPr>
            <p:custDataLst>
              <p:tags r:id="rId116"/>
            </p:custDataLst>
          </p:nvPr>
        </p:nvSpPr>
        <p:spPr>
          <a:xfrm>
            <a:off x="1418143" y="3284262"/>
            <a:ext cx="292100" cy="155025"/>
          </a:xfrm>
          <a:prstGeom prst="rect">
            <a:avLst/>
          </a:prstGeom>
          <a:noFill/>
        </p:spPr>
        <p:txBody>
          <a:bodyPr vert="horz" wrap="square" lIns="0" tIns="0" rIns="0" bIns="0" rtlCol="0" anchor="ctr" anchorCtr="0">
            <a:spAutoFit/>
          </a:bodyPr>
          <a:lstStyle/>
          <a:p>
            <a:pPr algn="ctr"/>
            <a:r>
              <a:rPr lang="en-US" sz="1000" spc="-8">
                <a:solidFill>
                  <a:schemeClr val="lt2"/>
                </a:solidFill>
                <a:latin typeface="Calibri" panose="020F0502020204030204" pitchFamily="34" charset="0"/>
              </a:rPr>
              <a:t>100%</a:t>
            </a:r>
          </a:p>
        </p:txBody>
      </p:sp>
      <p:sp>
        <p:nvSpPr>
          <p:cNvPr id="17" name="OTLSHAPE_T_efaaa9e8cdd145208d51a217d4de1865_Title"/>
          <p:cNvSpPr txBox="1"/>
          <p:nvPr>
            <p:custDataLst>
              <p:tags r:id="rId117"/>
            </p:custDataLst>
          </p:nvPr>
        </p:nvSpPr>
        <p:spPr>
          <a:xfrm>
            <a:off x="127000" y="3276515"/>
            <a:ext cx="609600" cy="170519"/>
          </a:xfrm>
          <a:prstGeom prst="rect">
            <a:avLst/>
          </a:prstGeom>
          <a:noFill/>
        </p:spPr>
        <p:txBody>
          <a:bodyPr vert="horz" wrap="square" lIns="0" tIns="0" rIns="0" bIns="0" rtlCol="0" anchor="ctr" anchorCtr="0">
            <a:spAutoFit/>
          </a:bodyPr>
          <a:lstStyle/>
          <a:p>
            <a:r>
              <a:rPr lang="en-US" sz="1100" spc="-4" dirty="0">
                <a:solidFill>
                  <a:schemeClr val="dk1"/>
                </a:solidFill>
                <a:latin typeface="Calibri" panose="020F0502020204030204" pitchFamily="34" charset="0"/>
              </a:rPr>
              <a:t>API Design</a:t>
            </a:r>
          </a:p>
        </p:txBody>
      </p:sp>
      <p:sp>
        <p:nvSpPr>
          <p:cNvPr id="21" name="OTLSHAPE_T_5fceb239f23142c39f87e1f69afabc44_Duration" hidden="1"/>
          <p:cNvSpPr txBox="1"/>
          <p:nvPr>
            <p:custDataLst>
              <p:tags r:id="rId118"/>
            </p:custDataLst>
          </p:nvPr>
        </p:nvSpPr>
        <p:spPr>
          <a:xfrm>
            <a:off x="12700" y="-310466"/>
            <a:ext cx="393700" cy="165100"/>
          </a:xfrm>
          <a:prstGeom prst="rect">
            <a:avLst/>
          </a:prstGeom>
          <a:noFill/>
        </p:spPr>
        <p:txBody>
          <a:bodyPr vert="horz" wrap="square" lIns="0" tIns="0" rIns="0" bIns="0" rtlCol="0" anchor="ctr" anchorCtr="0">
            <a:spAutoFit/>
          </a:bodyPr>
          <a:lstStyle/>
          <a:p>
            <a:r>
              <a:rPr lang="en-US" sz="1000">
                <a:solidFill>
                  <a:srgbClr val="ED7D31"/>
                </a:solidFill>
                <a:latin typeface="Calibri" panose="020F0502020204030204" pitchFamily="34" charset="0"/>
              </a:rPr>
              <a:t>20 days</a:t>
            </a:r>
          </a:p>
        </p:txBody>
      </p:sp>
      <p:sp>
        <p:nvSpPr>
          <p:cNvPr id="24" name="OTLSHAPE_T_5fceb239f23142c39f87e1f69afabc44_StartDate" hidden="1"/>
          <p:cNvSpPr txBox="1"/>
          <p:nvPr>
            <p:custDataLst>
              <p:tags r:id="rId119"/>
            </p:custDataLst>
          </p:nvPr>
        </p:nvSpPr>
        <p:spPr>
          <a:xfrm>
            <a:off x="12700" y="74255"/>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27" name="OTLSHAPE_T_5fceb239f23142c39f87e1f69afabc44_EndDate" hidden="1"/>
          <p:cNvSpPr txBox="1"/>
          <p:nvPr>
            <p:custDataLst>
              <p:tags r:id="rId120"/>
            </p:custDataLst>
          </p:nvPr>
        </p:nvSpPr>
        <p:spPr>
          <a:xfrm>
            <a:off x="12700" y="74255"/>
            <a:ext cx="0" cy="0"/>
          </a:xfrm>
          <a:prstGeom prst="rect">
            <a:avLst/>
          </a:prstGeom>
          <a:noFill/>
        </p:spPr>
        <p:txBody>
          <a:bodyPr vert="horz" wrap="square" lIns="0" tIns="0" rIns="0" bIns="0" rtlCol="0" anchor="ctr" anchorCtr="0">
            <a:spAutoFit/>
          </a:bodyPr>
          <a:lstStyle/>
          <a:p>
            <a:endParaRPr lang="en-US" sz="1000">
              <a:solidFill>
                <a:srgbClr val="44546A"/>
              </a:solidFill>
              <a:latin typeface="Calibri" panose="020F0502020204030204" pitchFamily="34" charset="0"/>
            </a:endParaRPr>
          </a:p>
        </p:txBody>
      </p:sp>
      <p:sp>
        <p:nvSpPr>
          <p:cNvPr id="30" name="OTLSHAPE_T_5fceb239f23142c39f87e1f69afabc44_JoinedDate"/>
          <p:cNvSpPr txBox="1"/>
          <p:nvPr>
            <p:custDataLst>
              <p:tags r:id="rId121"/>
            </p:custDataLst>
          </p:nvPr>
        </p:nvSpPr>
        <p:spPr>
          <a:xfrm>
            <a:off x="4086137" y="4617762"/>
            <a:ext cx="584200" cy="155025"/>
          </a:xfrm>
          <a:prstGeom prst="rect">
            <a:avLst/>
          </a:prstGeom>
          <a:noFill/>
        </p:spPr>
        <p:txBody>
          <a:bodyPr vert="horz" wrap="square" lIns="0" tIns="0" rIns="0" bIns="0" rtlCol="0" anchor="ctr" anchorCtr="0">
            <a:spAutoFit/>
          </a:bodyPr>
          <a:lstStyle/>
          <a:p>
            <a:r>
              <a:rPr lang="en-US" sz="1000" spc="-6">
                <a:solidFill>
                  <a:srgbClr val="44546A"/>
                </a:solidFill>
                <a:latin typeface="Calibri" panose="020F0502020204030204" pitchFamily="34" charset="0"/>
              </a:rPr>
              <a:t>1/22 - 2/22</a:t>
            </a:r>
          </a:p>
        </p:txBody>
      </p:sp>
      <p:sp>
        <p:nvSpPr>
          <p:cNvPr id="31" name="OTLSHAPE_T_5fceb239f23142c39f87e1f69afabc44_TextPercentage" hidden="1"/>
          <p:cNvSpPr txBox="1"/>
          <p:nvPr>
            <p:custDataLst>
              <p:tags r:id="rId122"/>
            </p:custDataLst>
          </p:nvPr>
        </p:nvSpPr>
        <p:spPr>
          <a:xfrm>
            <a:off x="3666135" y="4860883"/>
            <a:ext cx="0" cy="0"/>
          </a:xfrm>
          <a:prstGeom prst="rect">
            <a:avLst/>
          </a:prstGeom>
          <a:noFill/>
        </p:spPr>
        <p:txBody>
          <a:bodyPr vert="horz" wrap="square" lIns="0" tIns="0" rIns="0" bIns="0" rtlCol="0" anchor="ctr" anchorCtr="0">
            <a:spAutoFit/>
          </a:bodyPr>
          <a:lstStyle/>
          <a:p>
            <a:pPr algn="ctr"/>
            <a:endParaRPr lang="en-US" sz="1000" spc="-10" dirty="0">
              <a:solidFill>
                <a:schemeClr val="lt2"/>
              </a:solidFill>
              <a:latin typeface="Calibri" panose="020F0502020204030204" pitchFamily="34" charset="0"/>
            </a:endParaRPr>
          </a:p>
        </p:txBody>
      </p:sp>
      <p:sp>
        <p:nvSpPr>
          <p:cNvPr id="224" name="OTLSHAPE_T_5fceb239f23142c39f87e1f69afabc44_Title"/>
          <p:cNvSpPr txBox="1"/>
          <p:nvPr>
            <p:custDataLst>
              <p:tags r:id="rId123"/>
            </p:custDataLst>
          </p:nvPr>
        </p:nvSpPr>
        <p:spPr>
          <a:xfrm>
            <a:off x="127000" y="4610015"/>
            <a:ext cx="1143000" cy="170519"/>
          </a:xfrm>
          <a:prstGeom prst="rect">
            <a:avLst/>
          </a:prstGeom>
          <a:noFill/>
        </p:spPr>
        <p:txBody>
          <a:bodyPr vert="horz" wrap="square" lIns="0" tIns="0" rIns="0" bIns="0" rtlCol="0" anchor="ctr" anchorCtr="0">
            <a:spAutoFit/>
          </a:bodyPr>
          <a:lstStyle/>
          <a:p>
            <a:r>
              <a:rPr lang="en-US" sz="1100" spc="-6" dirty="0">
                <a:solidFill>
                  <a:schemeClr val="dk1"/>
                </a:solidFill>
                <a:latin typeface="Calibri" panose="020F0502020204030204" pitchFamily="34" charset="0"/>
              </a:rPr>
              <a:t>API Migration – CG2</a:t>
            </a:r>
          </a:p>
        </p:txBody>
      </p:sp>
      <p:sp>
        <p:nvSpPr>
          <p:cNvPr id="502" name="OTLSHAPE_M_fdb1978303514362af1fcd1eefd7874f_Shape"/>
          <p:cNvSpPr/>
          <p:nvPr>
            <p:custDataLst>
              <p:tags r:id="rId124"/>
            </p:custDataLst>
          </p:nvPr>
        </p:nvSpPr>
        <p:spPr>
          <a:xfrm flipV="1">
            <a:off x="4023874" y="1729740"/>
            <a:ext cx="228600" cy="254000"/>
          </a:xfrm>
          <a:prstGeom prst="triangle">
            <a:avLst/>
          </a:prstGeom>
          <a:solidFill>
            <a:srgbClr val="70AD47"/>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TLSHAPE_M_28e47c11f6e54e94b1202c51aca6503c_Shape"/>
          <p:cNvSpPr/>
          <p:nvPr>
            <p:custDataLst>
              <p:tags r:id="rId125"/>
            </p:custDataLst>
          </p:nvPr>
        </p:nvSpPr>
        <p:spPr>
          <a:xfrm>
            <a:off x="5251175" y="2237740"/>
            <a:ext cx="228600" cy="254000"/>
          </a:xfrm>
          <a:prstGeom prst="triangle">
            <a:avLst/>
          </a:prstGeom>
          <a:solidFill>
            <a:srgbClr val="70AD47"/>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TLSHAPE_M_51091c7241db45e0a475010c1c83b2a5_Shape"/>
          <p:cNvSpPr/>
          <p:nvPr>
            <p:custDataLst>
              <p:tags r:id="rId126"/>
            </p:custDataLst>
          </p:nvPr>
        </p:nvSpPr>
        <p:spPr>
          <a:xfrm flipV="1">
            <a:off x="7759726" y="1729740"/>
            <a:ext cx="228600" cy="254000"/>
          </a:xfrm>
          <a:prstGeom prst="triangle">
            <a:avLst/>
          </a:prstGeom>
          <a:solidFill>
            <a:srgbClr val="70AD47"/>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TLSHAPE_M_fdb1978303514362af1fcd1eefd7874f_Title"/>
          <p:cNvSpPr txBox="1"/>
          <p:nvPr>
            <p:custDataLst>
              <p:tags r:id="rId127"/>
            </p:custDataLst>
          </p:nvPr>
        </p:nvSpPr>
        <p:spPr>
          <a:xfrm>
            <a:off x="3007577" y="1350560"/>
            <a:ext cx="2273300" cy="186055"/>
          </a:xfrm>
          <a:prstGeom prst="rect">
            <a:avLst/>
          </a:prstGeom>
          <a:noFill/>
        </p:spPr>
        <p:txBody>
          <a:bodyPr vert="horz" wrap="square" lIns="0" tIns="0" rIns="0" bIns="0" rtlCol="0" anchor="ctr" anchorCtr="0">
            <a:spAutoFit/>
          </a:bodyPr>
          <a:lstStyle/>
          <a:p>
            <a:pPr algn="ctr"/>
            <a:r>
              <a:rPr lang="en-US" sz="1200" b="1" spc="-6" dirty="0">
                <a:solidFill>
                  <a:schemeClr val="dk1"/>
                </a:solidFill>
                <a:latin typeface="Calibri" panose="020F0502020204030204" pitchFamily="34" charset="0"/>
              </a:rPr>
              <a:t>Publish Initial API IG &amp; Specification</a:t>
            </a:r>
          </a:p>
        </p:txBody>
      </p:sp>
      <p:sp>
        <p:nvSpPr>
          <p:cNvPr id="23" name="OTLSHAPE_M_fdb1978303514362af1fcd1eefd7874f_Date"/>
          <p:cNvSpPr txBox="1"/>
          <p:nvPr>
            <p:custDataLst>
              <p:tags r:id="rId128"/>
            </p:custDataLst>
          </p:nvPr>
        </p:nvSpPr>
        <p:spPr>
          <a:xfrm>
            <a:off x="3901848" y="1549315"/>
            <a:ext cx="482600" cy="155025"/>
          </a:xfrm>
          <a:prstGeom prst="rect">
            <a:avLst/>
          </a:prstGeom>
          <a:noFill/>
        </p:spPr>
        <p:txBody>
          <a:bodyPr vert="horz" wrap="square" lIns="0" tIns="0" rIns="0" bIns="0" rtlCol="0" anchor="ctr" anchorCtr="0">
            <a:spAutoFit/>
          </a:bodyPr>
          <a:lstStyle/>
          <a:p>
            <a:r>
              <a:rPr lang="en-US" sz="1000" spc="-8" dirty="0">
                <a:solidFill>
                  <a:srgbClr val="44546A"/>
                </a:solidFill>
                <a:latin typeface="Calibri" panose="020F0502020204030204" pitchFamily="34" charset="0"/>
              </a:rPr>
              <a:t>Feb 2022</a:t>
            </a:r>
          </a:p>
        </p:txBody>
      </p:sp>
      <p:sp>
        <p:nvSpPr>
          <p:cNvPr id="25" name="OTLSHAPE_M_28e47c11f6e54e94b1202c51aca6503c_Title"/>
          <p:cNvSpPr txBox="1"/>
          <p:nvPr>
            <p:custDataLst>
              <p:tags r:id="rId129"/>
            </p:custDataLst>
          </p:nvPr>
        </p:nvSpPr>
        <p:spPr>
          <a:xfrm>
            <a:off x="4895110" y="2684865"/>
            <a:ext cx="952500" cy="372110"/>
          </a:xfrm>
          <a:prstGeom prst="rect">
            <a:avLst/>
          </a:prstGeom>
          <a:noFill/>
        </p:spPr>
        <p:txBody>
          <a:bodyPr vert="horz" wrap="square" lIns="0" tIns="0" rIns="0" bIns="0" rtlCol="0" anchor="ctr" anchorCtr="0">
            <a:spAutoFit/>
          </a:bodyPr>
          <a:lstStyle/>
          <a:p>
            <a:pPr algn="ctr"/>
            <a:r>
              <a:rPr lang="en-US" sz="1200" b="1" dirty="0">
                <a:solidFill>
                  <a:schemeClr val="dk1"/>
                </a:solidFill>
                <a:latin typeface="Calibri" panose="020F0502020204030204" pitchFamily="34" charset="0"/>
              </a:rPr>
              <a:t>Publish OAuth Specification</a:t>
            </a:r>
          </a:p>
        </p:txBody>
      </p:sp>
      <p:sp>
        <p:nvSpPr>
          <p:cNvPr id="26" name="OTLSHAPE_M_28e47c11f6e54e94b1202c51aca6503c_Date"/>
          <p:cNvSpPr txBox="1"/>
          <p:nvPr>
            <p:custDataLst>
              <p:tags r:id="rId130"/>
            </p:custDataLst>
          </p:nvPr>
        </p:nvSpPr>
        <p:spPr>
          <a:xfrm>
            <a:off x="5110078" y="2517140"/>
            <a:ext cx="520700" cy="155025"/>
          </a:xfrm>
          <a:prstGeom prst="rect">
            <a:avLst/>
          </a:prstGeom>
          <a:noFill/>
        </p:spPr>
        <p:txBody>
          <a:bodyPr vert="horz" wrap="square" lIns="0" tIns="0" rIns="0" bIns="0" rtlCol="0" anchor="ctr" anchorCtr="0">
            <a:spAutoFit/>
          </a:bodyPr>
          <a:lstStyle/>
          <a:p>
            <a:r>
              <a:rPr lang="en-US" sz="1000" spc="-6">
                <a:solidFill>
                  <a:srgbClr val="44546A"/>
                </a:solidFill>
                <a:latin typeface="Calibri" panose="020F0502020204030204" pitchFamily="34" charset="0"/>
              </a:rPr>
              <a:t>May 2022</a:t>
            </a:r>
          </a:p>
        </p:txBody>
      </p:sp>
      <p:sp>
        <p:nvSpPr>
          <p:cNvPr id="28" name="OTLSHAPE_M_51091c7241db45e0a475010c1c83b2a5_Title"/>
          <p:cNvSpPr txBox="1"/>
          <p:nvPr>
            <p:custDataLst>
              <p:tags r:id="rId131"/>
            </p:custDataLst>
          </p:nvPr>
        </p:nvSpPr>
        <p:spPr>
          <a:xfrm>
            <a:off x="7393373" y="1350560"/>
            <a:ext cx="965200" cy="186055"/>
          </a:xfrm>
          <a:prstGeom prst="rect">
            <a:avLst/>
          </a:prstGeom>
          <a:noFill/>
        </p:spPr>
        <p:txBody>
          <a:bodyPr vert="horz" wrap="square" lIns="0" tIns="0" rIns="0" bIns="0" rtlCol="0" anchor="ctr" anchorCtr="0">
            <a:noAutofit/>
          </a:bodyPr>
          <a:lstStyle/>
          <a:p>
            <a:pPr algn="ctr"/>
            <a:r>
              <a:rPr lang="en-US" sz="1200" b="1" spc="-8" dirty="0">
                <a:solidFill>
                  <a:schemeClr val="dk1"/>
                </a:solidFill>
                <a:latin typeface="Calibri" panose="020F0502020204030204" pitchFamily="34" charset="0"/>
              </a:rPr>
              <a:t>Publish FHIR IG</a:t>
            </a:r>
          </a:p>
        </p:txBody>
      </p:sp>
      <p:sp>
        <p:nvSpPr>
          <p:cNvPr id="29" name="OTLSHAPE_M_51091c7241db45e0a475010c1c83b2a5_Date"/>
          <p:cNvSpPr txBox="1"/>
          <p:nvPr>
            <p:custDataLst>
              <p:tags r:id="rId132"/>
            </p:custDataLst>
          </p:nvPr>
        </p:nvSpPr>
        <p:spPr>
          <a:xfrm>
            <a:off x="7633360" y="1549315"/>
            <a:ext cx="482600" cy="155025"/>
          </a:xfrm>
          <a:prstGeom prst="rect">
            <a:avLst/>
          </a:prstGeom>
          <a:noFill/>
        </p:spPr>
        <p:txBody>
          <a:bodyPr vert="horz" wrap="square" lIns="0" tIns="0" rIns="0" bIns="0" rtlCol="0" anchor="ctr" anchorCtr="0">
            <a:spAutoFit/>
          </a:bodyPr>
          <a:lstStyle/>
          <a:p>
            <a:r>
              <a:rPr lang="en-US" sz="1000" spc="-6">
                <a:solidFill>
                  <a:srgbClr val="44546A"/>
                </a:solidFill>
                <a:latin typeface="Calibri" panose="020F0502020204030204" pitchFamily="34" charset="0"/>
              </a:rPr>
              <a:t>Dec 2022</a:t>
            </a:r>
            <a:endParaRPr lang="en-US" sz="1000" spc="-6" dirty="0">
              <a:solidFill>
                <a:srgbClr val="44546A"/>
              </a:solidFill>
              <a:latin typeface="Calibri" panose="020F0502020204030204" pitchFamily="34" charset="0"/>
            </a:endParaRPr>
          </a:p>
        </p:txBody>
      </p:sp>
      <p:sp>
        <p:nvSpPr>
          <p:cNvPr id="526" name="Title 3"/>
          <p:cNvSpPr txBox="1">
            <a:spLocks/>
          </p:cNvSpPr>
          <p:nvPr/>
        </p:nvSpPr>
        <p:spPr>
          <a:xfrm>
            <a:off x="1220542" y="232749"/>
            <a:ext cx="5181600" cy="565150"/>
          </a:xfrm>
          <a:prstGeom prst="rect">
            <a:avLst/>
          </a:prstGeom>
        </p:spPr>
        <p:txBody>
          <a:bodyPr/>
          <a:lstStyle>
            <a:lvl1pPr algn="l" rtl="0" eaLnBrk="1" fontAlgn="base" hangingPunct="1">
              <a:spcBef>
                <a:spcPct val="0"/>
              </a:spcBef>
              <a:spcAft>
                <a:spcPct val="0"/>
              </a:spcAft>
              <a:defRPr sz="2800" kern="12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Calibri" pitchFamily="34" charset="0"/>
              </a:defRPr>
            </a:lvl2pPr>
            <a:lvl3pPr algn="l" rtl="0" eaLnBrk="1" fontAlgn="base" hangingPunct="1">
              <a:spcBef>
                <a:spcPct val="0"/>
              </a:spcBef>
              <a:spcAft>
                <a:spcPct val="0"/>
              </a:spcAft>
              <a:defRPr sz="2800">
                <a:solidFill>
                  <a:schemeClr val="bg1"/>
                </a:solidFill>
                <a:latin typeface="Calibri" pitchFamily="34" charset="0"/>
              </a:defRPr>
            </a:lvl3pPr>
            <a:lvl4pPr algn="l" rtl="0" eaLnBrk="1" fontAlgn="base" hangingPunct="1">
              <a:spcBef>
                <a:spcPct val="0"/>
              </a:spcBef>
              <a:spcAft>
                <a:spcPct val="0"/>
              </a:spcAft>
              <a:defRPr sz="2800">
                <a:solidFill>
                  <a:schemeClr val="bg1"/>
                </a:solidFill>
                <a:latin typeface="Calibri" pitchFamily="34" charset="0"/>
              </a:defRPr>
            </a:lvl4pPr>
            <a:lvl5pPr algn="l" rtl="0" eaLnBrk="1" fontAlgn="base" hangingPunct="1">
              <a:spcBef>
                <a:spcPct val="0"/>
              </a:spcBef>
              <a:spcAft>
                <a:spcPct val="0"/>
              </a:spcAft>
              <a:defRPr sz="2800">
                <a:solidFill>
                  <a:schemeClr val="bg1"/>
                </a:solidFill>
                <a:latin typeface="Calibri" pitchFamily="34" charset="0"/>
              </a:defRPr>
            </a:lvl5pPr>
            <a:lvl6pPr marL="457056" algn="l" rtl="0" eaLnBrk="1" fontAlgn="base" hangingPunct="1">
              <a:spcBef>
                <a:spcPct val="0"/>
              </a:spcBef>
              <a:spcAft>
                <a:spcPct val="0"/>
              </a:spcAft>
              <a:defRPr sz="2800">
                <a:solidFill>
                  <a:schemeClr val="bg1"/>
                </a:solidFill>
                <a:latin typeface="Calibri" pitchFamily="34" charset="0"/>
              </a:defRPr>
            </a:lvl6pPr>
            <a:lvl7pPr marL="914109" algn="l" rtl="0" eaLnBrk="1" fontAlgn="base" hangingPunct="1">
              <a:spcBef>
                <a:spcPct val="0"/>
              </a:spcBef>
              <a:spcAft>
                <a:spcPct val="0"/>
              </a:spcAft>
              <a:defRPr sz="2800">
                <a:solidFill>
                  <a:schemeClr val="bg1"/>
                </a:solidFill>
                <a:latin typeface="Calibri" pitchFamily="34" charset="0"/>
              </a:defRPr>
            </a:lvl7pPr>
            <a:lvl8pPr marL="1371165" algn="l" rtl="0" eaLnBrk="1" fontAlgn="base" hangingPunct="1">
              <a:spcBef>
                <a:spcPct val="0"/>
              </a:spcBef>
              <a:spcAft>
                <a:spcPct val="0"/>
              </a:spcAft>
              <a:defRPr sz="2800">
                <a:solidFill>
                  <a:schemeClr val="bg1"/>
                </a:solidFill>
                <a:latin typeface="Calibri" pitchFamily="34" charset="0"/>
              </a:defRPr>
            </a:lvl8pPr>
            <a:lvl9pPr marL="1828218" algn="l" rtl="0" eaLnBrk="1" fontAlgn="base" hangingPunct="1">
              <a:spcBef>
                <a:spcPct val="0"/>
              </a:spcBef>
              <a:spcAft>
                <a:spcPct val="0"/>
              </a:spcAft>
              <a:defRPr sz="2800">
                <a:solidFill>
                  <a:schemeClr val="bg1"/>
                </a:solidFill>
                <a:latin typeface="Calibri" pitchFamily="34" charset="0"/>
              </a:defRPr>
            </a:lvl9pPr>
          </a:lstStyle>
          <a:p>
            <a:r>
              <a:rPr lang="en-US" sz="2400" dirty="0"/>
              <a:t>CCG API &amp; FHIR Development Timeline</a:t>
            </a:r>
          </a:p>
        </p:txBody>
      </p:sp>
    </p:spTree>
    <p:custDataLst>
      <p:tags r:id="rId1"/>
    </p:custDataLst>
    <p:extLst>
      <p:ext uri="{BB962C8B-B14F-4D97-AF65-F5344CB8AC3E}">
        <p14:creationId xmlns:p14="http://schemas.microsoft.com/office/powerpoint/2010/main" val="181387556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656477"/>
            <a:ext cx="8229600" cy="4413423"/>
            <a:chOff x="457200" y="1656477"/>
            <a:chExt cx="8229600" cy="4413423"/>
          </a:xfrm>
        </p:grpSpPr>
        <p:sp>
          <p:nvSpPr>
            <p:cNvPr id="6" name="Freeform 5"/>
            <p:cNvSpPr/>
            <p:nvPr/>
          </p:nvSpPr>
          <p:spPr>
            <a:xfrm>
              <a:off x="457200" y="1981200"/>
              <a:ext cx="8229600" cy="4088700"/>
            </a:xfrm>
            <a:custGeom>
              <a:avLst/>
              <a:gdLst>
                <a:gd name="connsiteX0" fmla="*/ 0 w 8229600"/>
                <a:gd name="connsiteY0" fmla="*/ 0 h 4088700"/>
                <a:gd name="connsiteX1" fmla="*/ 8229600 w 8229600"/>
                <a:gd name="connsiteY1" fmla="*/ 0 h 4088700"/>
                <a:gd name="connsiteX2" fmla="*/ 8229600 w 8229600"/>
                <a:gd name="connsiteY2" fmla="*/ 4088700 h 4088700"/>
                <a:gd name="connsiteX3" fmla="*/ 0 w 8229600"/>
                <a:gd name="connsiteY3" fmla="*/ 4088700 h 4088700"/>
                <a:gd name="connsiteX4" fmla="*/ 0 w 8229600"/>
                <a:gd name="connsiteY4" fmla="*/ 0 h 408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4088700">
                  <a:moveTo>
                    <a:pt x="0" y="0"/>
                  </a:moveTo>
                  <a:lnTo>
                    <a:pt x="8229600" y="0"/>
                  </a:lnTo>
                  <a:lnTo>
                    <a:pt x="8229600" y="4088700"/>
                  </a:lnTo>
                  <a:lnTo>
                    <a:pt x="0" y="4088700"/>
                  </a:lnTo>
                  <a:lnTo>
                    <a:pt x="0" y="0"/>
                  </a:lnTo>
                  <a:close/>
                </a:path>
              </a:pathLst>
            </a:custGeom>
            <a:ln>
              <a:solidFill>
                <a:schemeClr val="accent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458216" rIns="638708" bIns="156464" numCol="1" spcCol="1270" anchor="t" anchorCtr="0">
              <a:noAutofit/>
            </a:bodyPr>
            <a:lstStyle/>
            <a:p>
              <a:pPr marL="228600" lvl="1" indent="-228600" algn="l" defTabSz="977900" rtl="0">
                <a:lnSpc>
                  <a:spcPct val="90000"/>
                </a:lnSpc>
                <a:spcBef>
                  <a:spcPct val="0"/>
                </a:spcBef>
                <a:spcAft>
                  <a:spcPct val="15000"/>
                </a:spcAft>
                <a:buChar char="••"/>
              </a:pPr>
              <a:r>
                <a:rPr lang="en-US" sz="2200" b="0" kern="1200" dirty="0"/>
                <a:t>The technical components (</a:t>
              </a:r>
              <a:r>
                <a:rPr lang="en-US" sz="2200" b="0" kern="1200" dirty="0" err="1"/>
                <a:t>eg</a:t>
              </a:r>
              <a:r>
                <a:rPr lang="en-US" sz="2200" b="0" kern="1200" dirty="0"/>
                <a:t>., Amazon Web Services, Rhapsody) and new API and FHIR capabilities of the Consolidated Clinical Gateway development could be leveraged to support other FHIR API initiatives and a range of FHIR-enabled HIE services. </a:t>
              </a:r>
              <a:endParaRPr lang="en-US" sz="2200" kern="1200" dirty="0"/>
            </a:p>
            <a:p>
              <a:pPr marL="228600" lvl="1" indent="-228600" algn="l" defTabSz="977900" rtl="0">
                <a:lnSpc>
                  <a:spcPct val="90000"/>
                </a:lnSpc>
                <a:spcBef>
                  <a:spcPct val="0"/>
                </a:spcBef>
                <a:spcAft>
                  <a:spcPct val="15000"/>
                </a:spcAft>
                <a:buChar char="••"/>
              </a:pPr>
              <a:r>
                <a:rPr lang="en-US" sz="2200" b="0" kern="1200"/>
                <a:t>As the project evolves, the Mass HIway project team will identify and evaluate other strategic opportunities to utilize the API and FHIR infrastructure, to add use cases, extend utility and value and to help meet other EOHHS and Commonwealth data exchange and public health reporting requirements</a:t>
              </a:r>
              <a:endParaRPr lang="en-US" sz="2200" kern="1200"/>
            </a:p>
          </p:txBody>
        </p:sp>
        <p:sp>
          <p:nvSpPr>
            <p:cNvPr id="7" name="Freeform 6"/>
            <p:cNvSpPr/>
            <p:nvPr/>
          </p:nvSpPr>
          <p:spPr>
            <a:xfrm>
              <a:off x="868680" y="1656477"/>
              <a:ext cx="5760720" cy="649440"/>
            </a:xfrm>
            <a:custGeom>
              <a:avLst/>
              <a:gdLst>
                <a:gd name="connsiteX0" fmla="*/ 0 w 5760720"/>
                <a:gd name="connsiteY0" fmla="*/ 108242 h 649440"/>
                <a:gd name="connsiteX1" fmla="*/ 108242 w 5760720"/>
                <a:gd name="connsiteY1" fmla="*/ 0 h 649440"/>
                <a:gd name="connsiteX2" fmla="*/ 5652478 w 5760720"/>
                <a:gd name="connsiteY2" fmla="*/ 0 h 649440"/>
                <a:gd name="connsiteX3" fmla="*/ 5760720 w 5760720"/>
                <a:gd name="connsiteY3" fmla="*/ 108242 h 649440"/>
                <a:gd name="connsiteX4" fmla="*/ 5760720 w 5760720"/>
                <a:gd name="connsiteY4" fmla="*/ 541198 h 649440"/>
                <a:gd name="connsiteX5" fmla="*/ 5652478 w 5760720"/>
                <a:gd name="connsiteY5" fmla="*/ 649440 h 649440"/>
                <a:gd name="connsiteX6" fmla="*/ 108242 w 5760720"/>
                <a:gd name="connsiteY6" fmla="*/ 649440 h 649440"/>
                <a:gd name="connsiteX7" fmla="*/ 0 w 5760720"/>
                <a:gd name="connsiteY7" fmla="*/ 541198 h 649440"/>
                <a:gd name="connsiteX8" fmla="*/ 0 w 576072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649440">
                  <a:moveTo>
                    <a:pt x="0" y="108242"/>
                  </a:moveTo>
                  <a:cubicBezTo>
                    <a:pt x="0" y="48462"/>
                    <a:pt x="48462" y="0"/>
                    <a:pt x="108242" y="0"/>
                  </a:cubicBezTo>
                  <a:lnTo>
                    <a:pt x="5652478" y="0"/>
                  </a:lnTo>
                  <a:cubicBezTo>
                    <a:pt x="5712258" y="0"/>
                    <a:pt x="5760720" y="48462"/>
                    <a:pt x="5760720" y="108242"/>
                  </a:cubicBezTo>
                  <a:lnTo>
                    <a:pt x="5760720" y="541198"/>
                  </a:lnTo>
                  <a:cubicBezTo>
                    <a:pt x="5760720" y="600978"/>
                    <a:pt x="5712258" y="649440"/>
                    <a:pt x="5652478" y="649440"/>
                  </a:cubicBezTo>
                  <a:lnTo>
                    <a:pt x="108242" y="649440"/>
                  </a:lnTo>
                  <a:cubicBezTo>
                    <a:pt x="48462" y="649440"/>
                    <a:pt x="0" y="600978"/>
                    <a:pt x="0" y="541198"/>
                  </a:cubicBezTo>
                  <a:lnTo>
                    <a:pt x="0" y="108242"/>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9445" tIns="31703" rIns="249445" bIns="31703" numCol="1" spcCol="1270" anchor="ctr" anchorCtr="0">
              <a:noAutofit/>
            </a:bodyPr>
            <a:lstStyle/>
            <a:p>
              <a:pPr lvl="0" algn="l" defTabSz="977900" rtl="0">
                <a:lnSpc>
                  <a:spcPct val="90000"/>
                </a:lnSpc>
                <a:spcBef>
                  <a:spcPct val="0"/>
                </a:spcBef>
                <a:spcAft>
                  <a:spcPct val="35000"/>
                </a:spcAft>
              </a:pPr>
              <a:r>
                <a:rPr lang="en-US" sz="2200" b="0" kern="1200" dirty="0"/>
                <a:t>Longer Term Goals</a:t>
              </a:r>
            </a:p>
          </p:txBody>
        </p:sp>
      </p:grpSp>
      <p:sp>
        <p:nvSpPr>
          <p:cNvPr id="3" name="Title 2"/>
          <p:cNvSpPr>
            <a:spLocks noGrp="1"/>
          </p:cNvSpPr>
          <p:nvPr>
            <p:ph type="title"/>
          </p:nvPr>
        </p:nvSpPr>
        <p:spPr/>
        <p:txBody>
          <a:bodyPr/>
          <a:lstStyle/>
          <a:p>
            <a:r>
              <a:rPr lang="en-US" dirty="0"/>
              <a:t>Clinical Gateway API Development</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29</a:t>
            </a:fld>
            <a:endParaRPr lang="en-US" dirty="0"/>
          </a:p>
        </p:txBody>
      </p:sp>
    </p:spTree>
    <p:extLst>
      <p:ext uri="{BB962C8B-B14F-4D97-AF65-F5344CB8AC3E}">
        <p14:creationId xmlns:p14="http://schemas.microsoft.com/office/powerpoint/2010/main" val="101082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3</a:t>
            </a:fld>
            <a:endParaRPr lang="en-US" dirty="0"/>
          </a:p>
        </p:txBody>
      </p:sp>
      <p:sp>
        <p:nvSpPr>
          <p:cNvPr id="5" name="Title 4">
            <a:extLst>
              <a:ext uri="{FF2B5EF4-FFF2-40B4-BE49-F238E27FC236}">
                <a16:creationId xmlns:a16="http://schemas.microsoft.com/office/drawing/2014/main" id="{984FF4C3-9083-41B7-BD02-E1E35008E516}"/>
              </a:ext>
            </a:extLst>
          </p:cNvPr>
          <p:cNvSpPr>
            <a:spLocks noGrp="1"/>
          </p:cNvSpPr>
          <p:nvPr>
            <p:ph type="title"/>
          </p:nvPr>
        </p:nvSpPr>
        <p:spPr>
          <a:xfrm>
            <a:off x="836137" y="133557"/>
            <a:ext cx="6098066" cy="565150"/>
          </a:xfrm>
        </p:spPr>
        <p:txBody>
          <a:bodyPr/>
          <a:lstStyle/>
          <a:p>
            <a:endParaRPr lang="en-US" dirty="0"/>
          </a:p>
        </p:txBody>
      </p:sp>
      <p:sp>
        <p:nvSpPr>
          <p:cNvPr id="10" name="Rectangle 9"/>
          <p:cNvSpPr/>
          <p:nvPr/>
        </p:nvSpPr>
        <p:spPr>
          <a:xfrm>
            <a:off x="914400" y="2905918"/>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Welcome</a:t>
            </a:r>
          </a:p>
          <a:p>
            <a:r>
              <a:rPr lang="en-US" sz="2400" i="1" dirty="0">
                <a:solidFill>
                  <a:schemeClr val="tx1"/>
                </a:solidFill>
              </a:rPr>
              <a:t>Undersecretary Lauren Peters</a:t>
            </a:r>
            <a:endParaRPr lang="en-US" sz="2400" dirty="0">
              <a:solidFill>
                <a:schemeClr val="tx1"/>
              </a:solidFill>
            </a:endParaRPr>
          </a:p>
        </p:txBody>
      </p:sp>
    </p:spTree>
    <p:extLst>
      <p:ext uri="{BB962C8B-B14F-4D97-AF65-F5344CB8AC3E}">
        <p14:creationId xmlns:p14="http://schemas.microsoft.com/office/powerpoint/2010/main" val="3008039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6DC581-3793-4594-88E2-9EC724FA3BF3}"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b="0" i="0" u="none" strike="noStrike" kern="0" cap="none" spc="0" normalizeH="0" baseline="0" noProof="0" dirty="0">
              <a:ln>
                <a:noFill/>
              </a:ln>
              <a:solidFill>
                <a:sysClr val="windowText" lastClr="000000"/>
              </a:solidFill>
              <a:effectLst/>
              <a:uLnTx/>
              <a:uFillTx/>
            </a:endParaRPr>
          </a:p>
        </p:txBody>
      </p:sp>
      <p:sp>
        <p:nvSpPr>
          <p:cNvPr id="2" name="Text Placeholder 1"/>
          <p:cNvSpPr>
            <a:spLocks noGrp="1"/>
          </p:cNvSpPr>
          <p:nvPr>
            <p:ph type="body" idx="4294967295"/>
          </p:nvPr>
        </p:nvSpPr>
        <p:spPr>
          <a:xfrm>
            <a:off x="1028700" y="2971800"/>
            <a:ext cx="7772400" cy="1500187"/>
          </a:xfrm>
        </p:spPr>
        <p:txBody>
          <a:bodyPr rtlCol="0" anchor="ctr" anchorCtr="0">
            <a:normAutofit/>
          </a:bodyPr>
          <a:lstStyle/>
          <a:p>
            <a:pPr marL="0" indent="0">
              <a:buNone/>
            </a:pPr>
            <a:r>
              <a:rPr lang="en-US" sz="2400" dirty="0">
                <a:solidFill>
                  <a:schemeClr val="tx1"/>
                </a:solidFill>
              </a:rPr>
              <a:t>Conclusion </a:t>
            </a:r>
          </a:p>
          <a:p>
            <a:pPr marL="0" indent="0">
              <a:buNone/>
            </a:pPr>
            <a:r>
              <a:rPr lang="en-US" sz="2400" b="0" i="1" dirty="0">
                <a:solidFill>
                  <a:schemeClr val="tx1"/>
                </a:solidFill>
              </a:rPr>
              <a:t>Undersecretary Lauren Peters</a:t>
            </a:r>
          </a:p>
        </p:txBody>
      </p:sp>
    </p:spTree>
    <p:extLst>
      <p:ext uri="{BB962C8B-B14F-4D97-AF65-F5344CB8AC3E}">
        <p14:creationId xmlns:p14="http://schemas.microsoft.com/office/powerpoint/2010/main" val="128430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896551"/>
            <a:ext cx="8182352" cy="1988208"/>
          </a:xfrm>
          <a:prstGeom prst="rect">
            <a:avLst/>
          </a:prstGeom>
        </p:spPr>
        <p:txBody>
          <a:bodyPr wrap="square" lIns="91411" tIns="45706" rIns="91411" bIns="45706" anchor="t">
            <a:spAutoFit/>
          </a:bodyPr>
          <a:lstStyle/>
          <a:p>
            <a:pPr marL="342265" indent="-342265" algn="ctr" fontAlgn="auto">
              <a:spcBef>
                <a:spcPct val="20000"/>
              </a:spcBef>
              <a:spcAft>
                <a:spcPts val="0"/>
              </a:spcAft>
              <a:defRPr/>
            </a:pPr>
            <a:r>
              <a:rPr lang="en-US" sz="2800" b="1" dirty="0">
                <a:solidFill>
                  <a:prstClr val="black"/>
                </a:solidFill>
                <a:latin typeface="Calibri"/>
                <a:cs typeface="+mn-cs"/>
              </a:rPr>
              <a:t>Next HITC meeting</a:t>
            </a:r>
            <a:br>
              <a:rPr lang="en-US" sz="2800" b="1" dirty="0">
                <a:solidFill>
                  <a:prstClr val="black"/>
                </a:solidFill>
                <a:latin typeface="Calibri"/>
                <a:cs typeface="+mn-cs"/>
              </a:rPr>
            </a:br>
            <a:endParaRPr lang="en-US" sz="2800" b="1" dirty="0">
              <a:solidFill>
                <a:prstClr val="black"/>
              </a:solidFill>
              <a:latin typeface="Calibri"/>
              <a:cs typeface="Calibri"/>
            </a:endParaRPr>
          </a:p>
          <a:p>
            <a:pPr marL="342265" indent="-342265" algn="ctr">
              <a:spcBef>
                <a:spcPct val="20000"/>
              </a:spcBef>
              <a:defRPr/>
            </a:pPr>
            <a:r>
              <a:rPr lang="en-US" sz="2800" dirty="0">
                <a:latin typeface="Calibri"/>
              </a:rPr>
              <a:t>May 2</a:t>
            </a:r>
            <a:r>
              <a:rPr lang="en-US" sz="2800" dirty="0">
                <a:latin typeface="Calibri"/>
                <a:cs typeface="+mn-cs"/>
              </a:rPr>
              <a:t>, 2022</a:t>
            </a:r>
            <a:endParaRPr lang="en-US" sz="2800" dirty="0">
              <a:latin typeface="Calibri"/>
              <a:cs typeface="Calibri"/>
            </a:endParaRPr>
          </a:p>
          <a:p>
            <a:pPr marL="342265" indent="-342265" algn="ctr" fontAlgn="auto">
              <a:spcBef>
                <a:spcPct val="20000"/>
              </a:spcBef>
              <a:spcAft>
                <a:spcPts val="0"/>
              </a:spcAft>
              <a:defRPr/>
            </a:pPr>
            <a:r>
              <a:rPr lang="en-US" sz="2800" dirty="0">
                <a:solidFill>
                  <a:prstClr val="black"/>
                </a:solidFill>
                <a:latin typeface="Calibri"/>
                <a:cs typeface="+mn-cs"/>
              </a:rPr>
              <a:t>3:30 – 5 p.m.</a:t>
            </a:r>
            <a:endParaRPr lang="en-US" sz="2800" dirty="0">
              <a:solidFill>
                <a:prstClr val="black"/>
              </a:solidFill>
              <a:latin typeface="Calibri"/>
              <a:cs typeface="Calibri"/>
            </a:endParaRPr>
          </a:p>
        </p:txBody>
      </p:sp>
      <p:sp>
        <p:nvSpPr>
          <p:cNvPr id="6" name="Title 2"/>
          <p:cNvSpPr txBox="1">
            <a:spLocks/>
          </p:cNvSpPr>
          <p:nvPr/>
        </p:nvSpPr>
        <p:spPr bwMode="auto">
          <a:xfrm>
            <a:off x="973521" y="3729948"/>
            <a:ext cx="7848600" cy="82550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Calibri" pitchFamily="34" charset="0"/>
              </a:defRPr>
            </a:lvl2pPr>
            <a:lvl3pPr algn="l" rtl="0" eaLnBrk="0" fontAlgn="base" hangingPunct="0">
              <a:spcBef>
                <a:spcPct val="0"/>
              </a:spcBef>
              <a:spcAft>
                <a:spcPct val="0"/>
              </a:spcAft>
              <a:defRPr sz="2800">
                <a:solidFill>
                  <a:schemeClr val="bg1"/>
                </a:solidFill>
                <a:latin typeface="Calibri" pitchFamily="34" charset="0"/>
              </a:defRPr>
            </a:lvl3pPr>
            <a:lvl4pPr algn="l" rtl="0" eaLnBrk="0" fontAlgn="base" hangingPunct="0">
              <a:spcBef>
                <a:spcPct val="0"/>
              </a:spcBef>
              <a:spcAft>
                <a:spcPct val="0"/>
              </a:spcAft>
              <a:defRPr sz="2800">
                <a:solidFill>
                  <a:schemeClr val="bg1"/>
                </a:solidFill>
                <a:latin typeface="Calibri" pitchFamily="34" charset="0"/>
              </a:defRPr>
            </a:lvl4pPr>
            <a:lvl5pPr algn="l" rtl="0" eaLnBrk="0" fontAlgn="base" hangingPunct="0">
              <a:spcBef>
                <a:spcPct val="0"/>
              </a:spcBef>
              <a:spcAft>
                <a:spcPct val="0"/>
              </a:spcAft>
              <a:defRPr sz="2800">
                <a:solidFill>
                  <a:schemeClr val="bg1"/>
                </a:solidFill>
                <a:latin typeface="Calibri" pitchFamily="34" charset="0"/>
              </a:defRPr>
            </a:lvl5pPr>
            <a:lvl6pPr marL="457056" algn="l" rtl="0" fontAlgn="base">
              <a:spcBef>
                <a:spcPct val="0"/>
              </a:spcBef>
              <a:spcAft>
                <a:spcPct val="0"/>
              </a:spcAft>
              <a:defRPr sz="2800">
                <a:solidFill>
                  <a:schemeClr val="bg1"/>
                </a:solidFill>
                <a:latin typeface="Calibri" pitchFamily="34" charset="0"/>
              </a:defRPr>
            </a:lvl6pPr>
            <a:lvl7pPr marL="914109" algn="l" rtl="0" fontAlgn="base">
              <a:spcBef>
                <a:spcPct val="0"/>
              </a:spcBef>
              <a:spcAft>
                <a:spcPct val="0"/>
              </a:spcAft>
              <a:defRPr sz="2800">
                <a:solidFill>
                  <a:schemeClr val="bg1"/>
                </a:solidFill>
                <a:latin typeface="Calibri" pitchFamily="34" charset="0"/>
              </a:defRPr>
            </a:lvl7pPr>
            <a:lvl8pPr marL="1371165" algn="l" rtl="0" fontAlgn="base">
              <a:spcBef>
                <a:spcPct val="0"/>
              </a:spcBef>
              <a:spcAft>
                <a:spcPct val="0"/>
              </a:spcAft>
              <a:defRPr sz="2800">
                <a:solidFill>
                  <a:schemeClr val="bg1"/>
                </a:solidFill>
                <a:latin typeface="Calibri" pitchFamily="34" charset="0"/>
              </a:defRPr>
            </a:lvl8pPr>
            <a:lvl9pPr marL="1828218" algn="l" rtl="0" fontAlgn="base">
              <a:spcBef>
                <a:spcPct val="0"/>
              </a:spcBef>
              <a:spcAft>
                <a:spcPct val="0"/>
              </a:spcAft>
              <a:defRPr sz="2800">
                <a:solidFill>
                  <a:schemeClr val="bg1"/>
                </a:solidFill>
                <a:latin typeface="Calibri" pitchFamily="34" charset="0"/>
              </a:defRPr>
            </a:lvl9pPr>
          </a:lstStyle>
          <a:p>
            <a:pPr defTabSz="435299" fontAlgn="auto">
              <a:spcBef>
                <a:spcPts val="0"/>
              </a:spcBef>
              <a:spcAft>
                <a:spcPts val="0"/>
              </a:spcAft>
            </a:pPr>
            <a:r>
              <a:rPr lang="en-US" dirty="0">
                <a:ea typeface="Arial Unicode MS" panose="020B0604020202020204" pitchFamily="34" charset="-128"/>
                <a:cs typeface="Arial" panose="020B0604020202020204" pitchFamily="34" charset="0"/>
              </a:rPr>
              <a:t>W</a:t>
            </a:r>
          </a:p>
        </p:txBody>
      </p:sp>
      <p:sp>
        <p:nvSpPr>
          <p:cNvPr id="2" name="Slide Number Placeholder 1"/>
          <p:cNvSpPr>
            <a:spLocks noGrp="1"/>
          </p:cNvSpPr>
          <p:nvPr>
            <p:ph type="sldNum" sz="quarter" idx="11"/>
          </p:nvPr>
        </p:nvSpPr>
        <p:spPr/>
        <p:txBody>
          <a:bodyPr/>
          <a:lstStyle/>
          <a:p>
            <a:pPr>
              <a:defRPr/>
            </a:pPr>
            <a:fld id="{C368D18A-47D3-417B-8049-0A96DF46771A}" type="slidenum">
              <a:rPr lang="en-US" smtClean="0"/>
              <a:pPr>
                <a:defRPr/>
              </a:pPr>
              <a:t>31</a:t>
            </a:fld>
            <a:endParaRPr lang="en-US" dirty="0"/>
          </a:p>
        </p:txBody>
      </p:sp>
      <p:sp>
        <p:nvSpPr>
          <p:cNvPr id="5" name="Title 4">
            <a:extLst>
              <a:ext uri="{FF2B5EF4-FFF2-40B4-BE49-F238E27FC236}">
                <a16:creationId xmlns:a16="http://schemas.microsoft.com/office/drawing/2014/main" id="{03526910-3444-4D69-AD13-23998D92B28F}"/>
              </a:ext>
            </a:extLst>
          </p:cNvPr>
          <p:cNvSpPr>
            <a:spLocks noGrp="1"/>
          </p:cNvSpPr>
          <p:nvPr>
            <p:ph type="title"/>
          </p:nvPr>
        </p:nvSpPr>
        <p:spPr>
          <a:xfrm>
            <a:off x="836137" y="133557"/>
            <a:ext cx="6098066" cy="565150"/>
          </a:xfrm>
        </p:spPr>
        <p:txBody>
          <a:bodyPr/>
          <a:lstStyle/>
          <a:p>
            <a:r>
              <a:rPr lang="en-US" dirty="0"/>
              <a:t>Next HITC meeting</a:t>
            </a:r>
          </a:p>
        </p:txBody>
      </p:sp>
      <p:pic>
        <p:nvPicPr>
          <p:cNvPr id="3" name="Picture 2"/>
          <p:cNvPicPr>
            <a:picLocks noChangeAspect="1"/>
          </p:cNvPicPr>
          <p:nvPr/>
        </p:nvPicPr>
        <p:blipFill>
          <a:blip r:embed="rId3"/>
          <a:stretch>
            <a:fillRect/>
          </a:stretch>
        </p:blipFill>
        <p:spPr>
          <a:xfrm>
            <a:off x="5771233" y="5135485"/>
            <a:ext cx="3006243" cy="1475659"/>
          </a:xfrm>
          <a:prstGeom prst="rect">
            <a:avLst/>
          </a:prstGeom>
        </p:spPr>
      </p:pic>
    </p:spTree>
    <p:extLst>
      <p:ext uri="{BB962C8B-B14F-4D97-AF65-F5344CB8AC3E}">
        <p14:creationId xmlns:p14="http://schemas.microsoft.com/office/powerpoint/2010/main" val="3776389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6DC581-3793-4594-88E2-9EC724FA3BF3}"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b="0" i="0" u="none" strike="noStrike" kern="0" cap="none" spc="0" normalizeH="0" baseline="0" noProof="0" dirty="0">
              <a:ln>
                <a:noFill/>
              </a:ln>
              <a:solidFill>
                <a:sysClr val="windowText" lastClr="000000"/>
              </a:solidFill>
              <a:effectLst/>
              <a:uLnTx/>
              <a:uFillTx/>
            </a:endParaRPr>
          </a:p>
        </p:txBody>
      </p:sp>
      <p:sp>
        <p:nvSpPr>
          <p:cNvPr id="2" name="Text Placeholder 1"/>
          <p:cNvSpPr>
            <a:spLocks noGrp="1"/>
          </p:cNvSpPr>
          <p:nvPr>
            <p:ph type="body" idx="4294967295"/>
          </p:nvPr>
        </p:nvSpPr>
        <p:spPr>
          <a:xfrm>
            <a:off x="1371600" y="2906713"/>
            <a:ext cx="7772400" cy="1500187"/>
          </a:xfrm>
        </p:spPr>
        <p:txBody>
          <a:bodyPr rtlCol="0" anchor="ctr" anchorCtr="0">
            <a:normAutofit/>
          </a:bodyPr>
          <a:lstStyle/>
          <a:p>
            <a:pPr marL="0" indent="0">
              <a:buNone/>
            </a:pPr>
            <a:r>
              <a:rPr lang="en-US" sz="2400" dirty="0"/>
              <a:t>Appendix A: </a:t>
            </a:r>
            <a:r>
              <a:rPr lang="en-US" sz="2400" dirty="0" err="1"/>
              <a:t>HIway</a:t>
            </a:r>
            <a:r>
              <a:rPr lang="en-US" sz="2400" dirty="0"/>
              <a:t> Operations Update</a:t>
            </a:r>
            <a:endParaRPr lang="en-US" sz="2400" b="0" i="1" dirty="0"/>
          </a:p>
        </p:txBody>
      </p:sp>
    </p:spTree>
    <p:extLst>
      <p:ext uri="{BB962C8B-B14F-4D97-AF65-F5344CB8AC3E}">
        <p14:creationId xmlns:p14="http://schemas.microsoft.com/office/powerpoint/2010/main" val="3568469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1" y="26749"/>
            <a:ext cx="7620000" cy="738664"/>
          </a:xfrm>
          <a:prstGeom prst="rect">
            <a:avLst/>
          </a:prstGeom>
        </p:spPr>
        <p:txBody>
          <a:bodyPr vert="horz" wrap="square" lIns="0" tIns="0" rIns="0" bIns="0" rtlCol="0">
            <a:spAutoFit/>
          </a:bodyPr>
          <a:lstStyle/>
          <a:p>
            <a:pPr marL="117475">
              <a:lnSpc>
                <a:spcPct val="100000"/>
              </a:lnSpc>
            </a:pPr>
            <a:r>
              <a:rPr spc="-25" dirty="0"/>
              <a:t>H</a:t>
            </a:r>
            <a:r>
              <a:rPr spc="-10" dirty="0"/>
              <a:t>I</a:t>
            </a:r>
            <a:r>
              <a:rPr spc="-55" dirty="0"/>
              <a:t>w</a:t>
            </a:r>
            <a:r>
              <a:rPr spc="-60" dirty="0"/>
              <a:t>a</a:t>
            </a:r>
            <a:r>
              <a:rPr spc="-15" dirty="0"/>
              <a:t>y</a:t>
            </a:r>
            <a:r>
              <a:rPr spc="-5" dirty="0"/>
              <a:t> </a:t>
            </a:r>
            <a:r>
              <a:rPr lang="en-US" spc="-80" dirty="0"/>
              <a:t>p</a:t>
            </a:r>
            <a:r>
              <a:rPr spc="-15" dirty="0"/>
              <a:t>art</a:t>
            </a:r>
            <a:r>
              <a:rPr spc="-20" dirty="0"/>
              <a:t>i</a:t>
            </a:r>
            <a:r>
              <a:rPr spc="-10" dirty="0"/>
              <a:t>c</a:t>
            </a:r>
            <a:r>
              <a:rPr spc="-20" dirty="0"/>
              <a:t>ip</a:t>
            </a:r>
            <a:r>
              <a:rPr spc="-35" dirty="0"/>
              <a:t>a</a:t>
            </a:r>
            <a:r>
              <a:rPr spc="-15" dirty="0"/>
              <a:t>t</a:t>
            </a:r>
            <a:r>
              <a:rPr spc="-20" dirty="0"/>
              <a:t>i</a:t>
            </a:r>
            <a:r>
              <a:rPr spc="-15" dirty="0"/>
              <a:t>on</a:t>
            </a:r>
            <a:r>
              <a:rPr spc="20" dirty="0"/>
              <a:t> </a:t>
            </a:r>
            <a:br>
              <a:rPr lang="en-US" spc="20" dirty="0"/>
            </a:br>
            <a:r>
              <a:rPr lang="en-US" sz="2000" spc="-20" dirty="0"/>
              <a:t>October 21, 2021 – January 20, 2022</a:t>
            </a:r>
            <a:endParaRPr spc="-15" dirty="0"/>
          </a:p>
        </p:txBody>
      </p:sp>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33</a:t>
            </a:fld>
            <a:endParaRPr lang="en-US" dirty="0"/>
          </a:p>
        </p:txBody>
      </p:sp>
      <p:graphicFrame>
        <p:nvGraphicFramePr>
          <p:cNvPr id="6" name="Table 5"/>
          <p:cNvGraphicFramePr>
            <a:graphicFrameLocks noGrp="1"/>
          </p:cNvGraphicFramePr>
          <p:nvPr/>
        </p:nvGraphicFramePr>
        <p:xfrm>
          <a:off x="2252096" y="2288653"/>
          <a:ext cx="5921544" cy="3355091"/>
        </p:xfrm>
        <a:graphic>
          <a:graphicData uri="http://schemas.openxmlformats.org/drawingml/2006/table">
            <a:tbl>
              <a:tblPr>
                <a:tableStyleId>{5C22544A-7EE6-4342-B048-85BDC9FD1C3A}</a:tableStyleId>
              </a:tblPr>
              <a:tblGrid>
                <a:gridCol w="5921544">
                  <a:extLst>
                    <a:ext uri="{9D8B030D-6E8A-4147-A177-3AD203B41FA5}">
                      <a16:colId xmlns:a16="http://schemas.microsoft.com/office/drawing/2014/main" val="20000"/>
                    </a:ext>
                  </a:extLst>
                </a:gridCol>
              </a:tblGrid>
              <a:tr h="2872262">
                <a:tc>
                  <a:txBody>
                    <a:bodyPr/>
                    <a:lstStyle/>
                    <a:p>
                      <a:pPr marL="285750" indent="-285750">
                        <a:buClr>
                          <a:schemeClr val="bg1">
                            <a:lumMod val="75000"/>
                          </a:schemeClr>
                        </a:buClr>
                        <a:buSzPct val="75000"/>
                        <a:buFont typeface="Wingdings" panose="05000000000000000000" pitchFamily="2" charset="2"/>
                        <a:buChar char="Ø"/>
                      </a:pPr>
                      <a:r>
                        <a:rPr lang="en-US" sz="1800" baseline="0" dirty="0"/>
                        <a:t>Pharmacy Online Processing System (POPS)</a:t>
                      </a:r>
                    </a:p>
                  </a:txBody>
                  <a:tcPr marL="7620" marR="7620" marT="7620" marB="0">
                    <a:noFill/>
                  </a:tcPr>
                </a:tc>
                <a:extLst>
                  <a:ext uri="{0D108BD9-81ED-4DB2-BD59-A6C34878D82A}">
                    <a16:rowId xmlns:a16="http://schemas.microsoft.com/office/drawing/2014/main" val="10000"/>
                  </a:ext>
                </a:extLst>
              </a:tr>
              <a:tr h="482829">
                <a:tc>
                  <a:txBody>
                    <a:bodyPr/>
                    <a:lstStyle/>
                    <a:p>
                      <a:endParaRPr lang="en-US" dirty="0"/>
                    </a:p>
                  </a:txBody>
                  <a:tcPr marL="7620" marR="7620" marT="7620" marB="0" anchor="b">
                    <a:noFill/>
                  </a:tcPr>
                </a:tc>
                <a:extLst>
                  <a:ext uri="{0D108BD9-81ED-4DB2-BD59-A6C34878D82A}">
                    <a16:rowId xmlns:a16="http://schemas.microsoft.com/office/drawing/2014/main" val="10001"/>
                  </a:ext>
                </a:extLst>
              </a:tr>
            </a:tbl>
          </a:graphicData>
        </a:graphic>
      </p:graphicFrame>
      <p:sp>
        <p:nvSpPr>
          <p:cNvPr id="5" name="Rectangle 4"/>
          <p:cNvSpPr/>
          <p:nvPr/>
        </p:nvSpPr>
        <p:spPr>
          <a:xfrm>
            <a:off x="1032272" y="1466024"/>
            <a:ext cx="7141368" cy="525715"/>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rPr>
              <a:t>	New participation agreements</a:t>
            </a:r>
          </a:p>
        </p:txBody>
      </p:sp>
      <p:sp>
        <p:nvSpPr>
          <p:cNvPr id="8" name="Pentagon 7"/>
          <p:cNvSpPr/>
          <p:nvPr/>
        </p:nvSpPr>
        <p:spPr>
          <a:xfrm>
            <a:off x="1444757" y="1376456"/>
            <a:ext cx="1381124" cy="704850"/>
          </a:xfrm>
          <a:prstGeom prst="homePlat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44757" y="1261650"/>
            <a:ext cx="1148621" cy="923330"/>
          </a:xfrm>
          <a:prstGeom prst="rect">
            <a:avLst/>
          </a:prstGeom>
          <a:noFill/>
        </p:spPr>
        <p:txBody>
          <a:bodyPr wrap="square" lIns="91440" tIns="45720" rIns="91440" bIns="45720">
            <a:spAutoFit/>
          </a:bodyPr>
          <a:lstStyle/>
          <a:p>
            <a:pPr algn="ctr"/>
            <a:r>
              <a:rPr lang="en-US" sz="5400" b="1" dirty="0">
                <a:ln w="10160">
                  <a:solidFill>
                    <a:schemeClr val="tx1"/>
                  </a:solidFill>
                  <a:prstDash val="solid"/>
                </a:ln>
                <a:solidFill>
                  <a:srgbClr val="FFFFFF"/>
                </a:solidFill>
                <a:effectLst>
                  <a:outerShdw blurRad="38100" dist="22860" dir="5400000" algn="tl" rotWithShape="0">
                    <a:srgbClr val="000000">
                      <a:alpha val="30000"/>
                    </a:srgbClr>
                  </a:outerShdw>
                </a:effectLst>
              </a:rPr>
              <a:t>1</a:t>
            </a:r>
          </a:p>
        </p:txBody>
      </p:sp>
      <p:sp>
        <p:nvSpPr>
          <p:cNvPr id="11" name="Rectangle 10">
            <a:extLst>
              <a:ext uri="{FF2B5EF4-FFF2-40B4-BE49-F238E27FC236}">
                <a16:creationId xmlns:a16="http://schemas.microsoft.com/office/drawing/2014/main" id="{E4C141E0-0F90-4947-9967-4399EB9E9E32}"/>
              </a:ext>
            </a:extLst>
          </p:cNvPr>
          <p:cNvSpPr/>
          <p:nvPr/>
        </p:nvSpPr>
        <p:spPr>
          <a:xfrm>
            <a:off x="228600" y="6467475"/>
            <a:ext cx="3886200" cy="2841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Confidential Draft – Policy in Development</a:t>
            </a:r>
          </a:p>
        </p:txBody>
      </p:sp>
    </p:spTree>
    <p:extLst>
      <p:ext uri="{BB962C8B-B14F-4D97-AF65-F5344CB8AC3E}">
        <p14:creationId xmlns:p14="http://schemas.microsoft.com/office/powerpoint/2010/main" val="3637062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1" y="26749"/>
            <a:ext cx="7620000" cy="738664"/>
          </a:xfrm>
          <a:prstGeom prst="rect">
            <a:avLst/>
          </a:prstGeom>
        </p:spPr>
        <p:txBody>
          <a:bodyPr vert="horz" wrap="square" lIns="0" tIns="0" rIns="0" bIns="0" rtlCol="0">
            <a:spAutoFit/>
          </a:bodyPr>
          <a:lstStyle/>
          <a:p>
            <a:pPr marL="117475">
              <a:lnSpc>
                <a:spcPct val="100000"/>
              </a:lnSpc>
            </a:pPr>
            <a:r>
              <a:rPr spc="-25" dirty="0"/>
              <a:t>H</a:t>
            </a:r>
            <a:r>
              <a:rPr spc="-10" dirty="0"/>
              <a:t>I</a:t>
            </a:r>
            <a:r>
              <a:rPr spc="-55" dirty="0"/>
              <a:t>w</a:t>
            </a:r>
            <a:r>
              <a:rPr spc="-60" dirty="0"/>
              <a:t>a</a:t>
            </a:r>
            <a:r>
              <a:rPr spc="-15" dirty="0"/>
              <a:t>y</a:t>
            </a:r>
            <a:r>
              <a:rPr spc="-5" dirty="0"/>
              <a:t> </a:t>
            </a:r>
            <a:r>
              <a:rPr lang="en-US" spc="-80" dirty="0"/>
              <a:t>p</a:t>
            </a:r>
            <a:r>
              <a:rPr spc="-15" dirty="0"/>
              <a:t>art</a:t>
            </a:r>
            <a:r>
              <a:rPr spc="-20" dirty="0"/>
              <a:t>i</a:t>
            </a:r>
            <a:r>
              <a:rPr spc="-10" dirty="0"/>
              <a:t>c</a:t>
            </a:r>
            <a:r>
              <a:rPr spc="-20" dirty="0"/>
              <a:t>ip</a:t>
            </a:r>
            <a:r>
              <a:rPr spc="-35" dirty="0"/>
              <a:t>a</a:t>
            </a:r>
            <a:r>
              <a:rPr spc="-15" dirty="0"/>
              <a:t>t</a:t>
            </a:r>
            <a:r>
              <a:rPr spc="-20" dirty="0"/>
              <a:t>i</a:t>
            </a:r>
            <a:r>
              <a:rPr spc="-15" dirty="0"/>
              <a:t>on</a:t>
            </a:r>
            <a:r>
              <a:rPr spc="20" dirty="0"/>
              <a:t> </a:t>
            </a:r>
            <a:br>
              <a:rPr lang="en-US" spc="20" dirty="0"/>
            </a:br>
            <a:r>
              <a:rPr lang="en-US" sz="2000" spc="-20" dirty="0"/>
              <a:t>October 21, 2021 – January 20, 2022</a:t>
            </a:r>
            <a:endParaRPr spc="-15" dirty="0"/>
          </a:p>
        </p:txBody>
      </p:sp>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34</a:t>
            </a:fld>
            <a:endParaRPr lang="en-US" dirty="0"/>
          </a:p>
        </p:txBody>
      </p:sp>
      <p:graphicFrame>
        <p:nvGraphicFramePr>
          <p:cNvPr id="6" name="Table 5"/>
          <p:cNvGraphicFramePr>
            <a:graphicFrameLocks noGrp="1"/>
          </p:cNvGraphicFramePr>
          <p:nvPr/>
        </p:nvGraphicFramePr>
        <p:xfrm>
          <a:off x="2252096" y="2288653"/>
          <a:ext cx="5921544" cy="3355091"/>
        </p:xfrm>
        <a:graphic>
          <a:graphicData uri="http://schemas.openxmlformats.org/drawingml/2006/table">
            <a:tbl>
              <a:tblPr>
                <a:tableStyleId>{5C22544A-7EE6-4342-B048-85BDC9FD1C3A}</a:tableStyleId>
              </a:tblPr>
              <a:tblGrid>
                <a:gridCol w="5921544">
                  <a:extLst>
                    <a:ext uri="{9D8B030D-6E8A-4147-A177-3AD203B41FA5}">
                      <a16:colId xmlns:a16="http://schemas.microsoft.com/office/drawing/2014/main" val="20000"/>
                    </a:ext>
                  </a:extLst>
                </a:gridCol>
              </a:tblGrid>
              <a:tr h="2872262">
                <a:tc>
                  <a:txBody>
                    <a:bodyPr/>
                    <a:lstStyle/>
                    <a:p>
                      <a:pPr marL="285750" indent="-285750">
                        <a:buClr>
                          <a:schemeClr val="bg1">
                            <a:lumMod val="75000"/>
                          </a:schemeClr>
                        </a:buClr>
                        <a:buSzPct val="75000"/>
                        <a:buFont typeface="Wingdings" panose="05000000000000000000" pitchFamily="2" charset="2"/>
                        <a:buChar char="Ø"/>
                      </a:pPr>
                      <a:r>
                        <a:rPr lang="en-US" sz="1800" baseline="0" dirty="0"/>
                        <a:t>Mani George, MD (Great Barrington Internal Medicine)</a:t>
                      </a:r>
                    </a:p>
                    <a:p>
                      <a:pPr marL="285750" indent="-285750">
                        <a:buClr>
                          <a:schemeClr val="bg1">
                            <a:lumMod val="75000"/>
                          </a:schemeClr>
                        </a:buClr>
                        <a:buSzPct val="75000"/>
                        <a:buFont typeface="Wingdings" panose="05000000000000000000" pitchFamily="2" charset="2"/>
                        <a:buChar char="Ø"/>
                      </a:pPr>
                      <a:r>
                        <a:rPr lang="en-US" sz="1800" baseline="0" dirty="0"/>
                        <a:t>Pharmacy Online Processing System (POPS)*</a:t>
                      </a:r>
                    </a:p>
                    <a:p>
                      <a:pPr marL="285750" indent="-285750">
                        <a:buClr>
                          <a:schemeClr val="bg1">
                            <a:lumMod val="75000"/>
                          </a:schemeClr>
                        </a:buClr>
                        <a:buSzPct val="75000"/>
                        <a:buFont typeface="Wingdings" panose="05000000000000000000" pitchFamily="2" charset="2"/>
                        <a:buChar char="Ø"/>
                      </a:pPr>
                      <a:endParaRPr lang="en-US" sz="1800" baseline="0" dirty="0"/>
                    </a:p>
                  </a:txBody>
                  <a:tcPr marL="7620" marR="7620" marT="7620" marB="0">
                    <a:noFill/>
                  </a:tcPr>
                </a:tc>
                <a:extLst>
                  <a:ext uri="{0D108BD9-81ED-4DB2-BD59-A6C34878D82A}">
                    <a16:rowId xmlns:a16="http://schemas.microsoft.com/office/drawing/2014/main" val="10000"/>
                  </a:ext>
                </a:extLst>
              </a:tr>
              <a:tr h="482829">
                <a:tc>
                  <a:txBody>
                    <a:bodyPr/>
                    <a:lstStyle/>
                    <a:p>
                      <a:endParaRPr lang="en-US" dirty="0"/>
                    </a:p>
                  </a:txBody>
                  <a:tcPr marL="7620" marR="7620" marT="7620" marB="0" anchor="b">
                    <a:noFill/>
                  </a:tcPr>
                </a:tc>
                <a:extLst>
                  <a:ext uri="{0D108BD9-81ED-4DB2-BD59-A6C34878D82A}">
                    <a16:rowId xmlns:a16="http://schemas.microsoft.com/office/drawing/2014/main" val="10001"/>
                  </a:ext>
                </a:extLst>
              </a:tr>
            </a:tbl>
          </a:graphicData>
        </a:graphic>
      </p:graphicFrame>
      <p:sp>
        <p:nvSpPr>
          <p:cNvPr id="5" name="Rectangle 4"/>
          <p:cNvSpPr/>
          <p:nvPr/>
        </p:nvSpPr>
        <p:spPr>
          <a:xfrm>
            <a:off x="1032272" y="1466024"/>
            <a:ext cx="7141368" cy="525715"/>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rPr>
              <a:t>	</a:t>
            </a:r>
            <a:r>
              <a:rPr lang="en-US" sz="2400" dirty="0">
                <a:solidFill>
                  <a:schemeClr val="tx1"/>
                </a:solidFill>
              </a:rPr>
              <a:t>New connections</a:t>
            </a:r>
          </a:p>
        </p:txBody>
      </p:sp>
      <p:sp>
        <p:nvSpPr>
          <p:cNvPr id="8" name="Pentagon 7"/>
          <p:cNvSpPr/>
          <p:nvPr/>
        </p:nvSpPr>
        <p:spPr>
          <a:xfrm>
            <a:off x="1444757" y="1376456"/>
            <a:ext cx="1381124" cy="704850"/>
          </a:xfrm>
          <a:prstGeom prst="homePlat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44757" y="1261650"/>
            <a:ext cx="1148621" cy="923330"/>
          </a:xfrm>
          <a:prstGeom prst="rect">
            <a:avLst/>
          </a:prstGeom>
          <a:noFill/>
        </p:spPr>
        <p:txBody>
          <a:bodyPr wrap="square" lIns="91440" tIns="45720" rIns="91440" bIns="45720">
            <a:spAutoFit/>
          </a:bodyPr>
          <a:lstStyle/>
          <a:p>
            <a:pPr algn="ctr"/>
            <a:r>
              <a:rPr lang="en-US" sz="5400" b="1" dirty="0">
                <a:ln w="10160">
                  <a:solidFill>
                    <a:schemeClr val="tx1"/>
                  </a:solidFill>
                  <a:prstDash val="solid"/>
                </a:ln>
                <a:solidFill>
                  <a:srgbClr val="FFFFFF"/>
                </a:solidFill>
                <a:effectLst>
                  <a:outerShdw blurRad="38100" dist="22860" dir="5400000" algn="tl" rotWithShape="0">
                    <a:srgbClr val="000000">
                      <a:alpha val="30000"/>
                    </a:srgbClr>
                  </a:outerShdw>
                </a:effectLst>
              </a:rPr>
              <a:t>2</a:t>
            </a:r>
          </a:p>
        </p:txBody>
      </p:sp>
      <p:sp>
        <p:nvSpPr>
          <p:cNvPr id="10" name="TextBox 9"/>
          <p:cNvSpPr txBox="1"/>
          <p:nvPr/>
        </p:nvSpPr>
        <p:spPr>
          <a:xfrm>
            <a:off x="6105040" y="5867311"/>
            <a:ext cx="2767098" cy="430887"/>
          </a:xfrm>
          <a:prstGeom prst="rect">
            <a:avLst/>
          </a:prstGeom>
          <a:noFill/>
        </p:spPr>
        <p:txBody>
          <a:bodyPr wrap="square" rtlCol="0">
            <a:spAutoFit/>
          </a:bodyPr>
          <a:lstStyle/>
          <a:p>
            <a:r>
              <a:rPr lang="en-US" sz="1100" i="1" dirty="0"/>
              <a:t>* Participants that were enrolled and connected in the same period.</a:t>
            </a:r>
          </a:p>
        </p:txBody>
      </p:sp>
      <p:sp>
        <p:nvSpPr>
          <p:cNvPr id="12" name="Rectangle 11">
            <a:extLst>
              <a:ext uri="{FF2B5EF4-FFF2-40B4-BE49-F238E27FC236}">
                <a16:creationId xmlns:a16="http://schemas.microsoft.com/office/drawing/2014/main" id="{8A4EA322-58C0-46D0-90F0-1635555D6E32}"/>
              </a:ext>
            </a:extLst>
          </p:cNvPr>
          <p:cNvSpPr/>
          <p:nvPr/>
        </p:nvSpPr>
        <p:spPr>
          <a:xfrm>
            <a:off x="228600" y="6467475"/>
            <a:ext cx="3886200" cy="2841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Confidential Draft – Policy in Development</a:t>
            </a:r>
          </a:p>
        </p:txBody>
      </p:sp>
    </p:spTree>
    <p:extLst>
      <p:ext uri="{BB962C8B-B14F-4D97-AF65-F5344CB8AC3E}">
        <p14:creationId xmlns:p14="http://schemas.microsoft.com/office/powerpoint/2010/main" val="3743121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17475">
              <a:lnSpc>
                <a:spcPct val="100000"/>
              </a:lnSpc>
            </a:pPr>
            <a:r>
              <a:rPr spc="-25" dirty="0"/>
              <a:t>H</a:t>
            </a:r>
            <a:r>
              <a:rPr spc="-10" dirty="0"/>
              <a:t>I</a:t>
            </a:r>
            <a:r>
              <a:rPr spc="-55" dirty="0"/>
              <a:t>w</a:t>
            </a:r>
            <a:r>
              <a:rPr spc="-60" dirty="0"/>
              <a:t>a</a:t>
            </a:r>
            <a:r>
              <a:rPr spc="-15" dirty="0"/>
              <a:t>y</a:t>
            </a:r>
            <a:r>
              <a:rPr spc="-5" dirty="0"/>
              <a:t> </a:t>
            </a:r>
            <a:r>
              <a:rPr lang="en-US" spc="-80" dirty="0"/>
              <a:t>transactions</a:t>
            </a:r>
            <a:endParaRPr spc="-15" dirty="0"/>
          </a:p>
        </p:txBody>
      </p:sp>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35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06480844"/>
              </p:ext>
            </p:extLst>
          </p:nvPr>
        </p:nvGraphicFramePr>
        <p:xfrm>
          <a:off x="440267" y="1676400"/>
          <a:ext cx="8119533" cy="4953000"/>
        </p:xfrm>
        <a:graphic>
          <a:graphicData uri="http://schemas.openxmlformats.org/drawingml/2006/table">
            <a:tbl>
              <a:tblPr>
                <a:tableStyleId>{5C22544A-7EE6-4342-B048-85BDC9FD1C3A}</a:tableStyleId>
              </a:tblPr>
              <a:tblGrid>
                <a:gridCol w="8119533">
                  <a:extLst>
                    <a:ext uri="{9D8B030D-6E8A-4147-A177-3AD203B41FA5}">
                      <a16:colId xmlns:a16="http://schemas.microsoft.com/office/drawing/2014/main" val="20000"/>
                    </a:ext>
                  </a:extLst>
                </a:gridCol>
              </a:tblGrid>
              <a:tr h="4579779">
                <a:tc>
                  <a:txBody>
                    <a:bodyPr/>
                    <a:lstStyle/>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sz="1600" b="0" baseline="0" dirty="0"/>
                        <a:t>The Mass HIway processed 37.4 million production transactions during the Jan 2022 reporting period (12/21/21 through 1/20/22) with continued volume increases due to the COVID-19 queries to the MIIS. From Feb 2021 through Jan 2022, the average increased to 27.8 million production transactions per month for a total of 334 million over the past year.</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sz="1600" b="0" baseline="0" dirty="0"/>
                        <a:t>In January, Public Health Reporting accounted for 36.8 million transactions, or 98.6% of total production volume. This included 10 million Syndromic Surveillance transactions and 26 million Immunization transactions.</a:t>
                      </a:r>
                    </a:p>
                    <a:p>
                      <a:pPr marL="742806" marR="0" lvl="1"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sz="1600" b="0" baseline="0" dirty="0"/>
                        <a:t>Note: Immunization queries from commercial insurance companies for COVID-19 vaccination updates that processed through the new, high-volume “MIIS QBP” Clinical Gateway node are included in the Immunization total.</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sz="1600" b="0" baseline="0" dirty="0"/>
                        <a:t>Provider-to-provider transactions now average over </a:t>
                      </a:r>
                      <a:r>
                        <a:rPr lang="en-US" sz="1600" b="0" baseline="0" dirty="0">
                          <a:solidFill>
                            <a:schemeClr val="tx1"/>
                          </a:solidFill>
                        </a:rPr>
                        <a:t>329,000</a:t>
                      </a:r>
                      <a:r>
                        <a:rPr lang="en-US" sz="1600" b="0" baseline="0" dirty="0"/>
                        <a:t> per month for the past year, with new use cases added regularly. </a:t>
                      </a:r>
                      <a:r>
                        <a:rPr lang="en-US" sz="1600" b="0" baseline="0" dirty="0">
                          <a:solidFill>
                            <a:schemeClr val="tx1"/>
                          </a:solidFill>
                        </a:rPr>
                        <a:t>For January, the total was 349,576</a:t>
                      </a:r>
                      <a:r>
                        <a:rPr lang="en-US" sz="1600" b="0" baseline="0" dirty="0"/>
                        <a:t>.</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sz="1600" b="0" baseline="0" dirty="0"/>
                        <a:t>Quality Reporting volume has been inconsistent over the last year, but is currently averaging around 170,000 transactions per month for the past 6 months. </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sz="1600" baseline="0" dirty="0"/>
                        <a:t>The Mass HIway team continuously monitors transaction levels, both to support operations and to identify data that provide additional insight into HIway trends and progress.</a:t>
                      </a:r>
                    </a:p>
                  </a:txBody>
                  <a:tcPr marL="7620" marR="7620" marT="7620" marB="0">
                    <a:noFill/>
                  </a:tcPr>
                </a:tc>
                <a:extLst>
                  <a:ext uri="{0D108BD9-81ED-4DB2-BD59-A6C34878D82A}">
                    <a16:rowId xmlns:a16="http://schemas.microsoft.com/office/drawing/2014/main" val="10000"/>
                  </a:ext>
                </a:extLst>
              </a:tr>
              <a:tr h="261097">
                <a:tc>
                  <a:txBody>
                    <a:bodyPr/>
                    <a:lstStyle/>
                    <a:p>
                      <a:endParaRPr lang="en-US" dirty="0"/>
                    </a:p>
                  </a:txBody>
                  <a:tcPr marL="7620" marR="7620" marT="7620" marB="0" anchor="b">
                    <a:noFill/>
                  </a:tcPr>
                </a:tc>
                <a:extLst>
                  <a:ext uri="{0D108BD9-81ED-4DB2-BD59-A6C34878D82A}">
                    <a16:rowId xmlns:a16="http://schemas.microsoft.com/office/drawing/2014/main" val="10001"/>
                  </a:ext>
                </a:extLst>
              </a:tr>
            </a:tbl>
          </a:graphicData>
        </a:graphic>
      </p:graphicFrame>
      <p:sp>
        <p:nvSpPr>
          <p:cNvPr id="5" name="Rectangle 4"/>
          <p:cNvSpPr/>
          <p:nvPr/>
        </p:nvSpPr>
        <p:spPr>
          <a:xfrm>
            <a:off x="440267" y="1093476"/>
            <a:ext cx="8119533" cy="525715"/>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rPr>
              <a:t>HIway transaction volume update</a:t>
            </a:r>
          </a:p>
        </p:txBody>
      </p:sp>
      <p:sp>
        <p:nvSpPr>
          <p:cNvPr id="7" name="Rectangle 6">
            <a:extLst>
              <a:ext uri="{FF2B5EF4-FFF2-40B4-BE49-F238E27FC236}">
                <a16:creationId xmlns:a16="http://schemas.microsoft.com/office/drawing/2014/main" id="{D18A421D-C52B-470E-902E-05F8EA78239B}"/>
              </a:ext>
            </a:extLst>
          </p:cNvPr>
          <p:cNvSpPr/>
          <p:nvPr/>
        </p:nvSpPr>
        <p:spPr>
          <a:xfrm>
            <a:off x="5029200" y="6481569"/>
            <a:ext cx="3886200" cy="2841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Confidential Draft – Policy in Development</a:t>
            </a:r>
          </a:p>
        </p:txBody>
      </p:sp>
    </p:spTree>
    <p:extLst>
      <p:ext uri="{BB962C8B-B14F-4D97-AF65-F5344CB8AC3E}">
        <p14:creationId xmlns:p14="http://schemas.microsoft.com/office/powerpoint/2010/main" val="1549285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p:cNvSpPr>
          <p:nvPr/>
        </p:nvSpPr>
        <p:spPr bwMode="invGray">
          <a:xfrm>
            <a:off x="1066800" y="84892"/>
            <a:ext cx="58674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p>
            <a:pPr algn="r" eaLnBrk="0" fontAlgn="base" hangingPunct="0">
              <a:spcBef>
                <a:spcPct val="20000"/>
              </a:spcBef>
              <a:spcAft>
                <a:spcPct val="0"/>
              </a:spcAft>
              <a:tabLst>
                <a:tab pos="915988" algn="l"/>
              </a:tabLst>
            </a:pPr>
            <a:r>
              <a:rPr lang="en-US" sz="2000" b="1" dirty="0">
                <a:solidFill>
                  <a:srgbClr val="FFFFFF"/>
                </a:solidFill>
                <a:cs typeface="Arial" charset="0"/>
              </a:rPr>
              <a:t>2019 Mass HIway Incident Summary Dashboard</a:t>
            </a:r>
          </a:p>
          <a:p>
            <a:pPr algn="r" eaLnBrk="0" fontAlgn="base" hangingPunct="0">
              <a:spcBef>
                <a:spcPct val="20000"/>
              </a:spcBef>
              <a:spcAft>
                <a:spcPct val="0"/>
              </a:spcAft>
              <a:tabLst>
                <a:tab pos="915988" algn="l"/>
              </a:tabLst>
            </a:pPr>
            <a:r>
              <a:rPr lang="en-US" sz="2000" b="1" dirty="0">
                <a:solidFill>
                  <a:srgbClr val="FFFFFF"/>
                </a:solidFill>
                <a:cs typeface="Arial" charset="0"/>
              </a:rPr>
              <a:t>January 2022</a:t>
            </a:r>
          </a:p>
        </p:txBody>
      </p:sp>
      <p:sp>
        <p:nvSpPr>
          <p:cNvPr id="6" name="Rectangle 91"/>
          <p:cNvSpPr>
            <a:spLocks noChangeArrowheads="1"/>
          </p:cNvSpPr>
          <p:nvPr/>
        </p:nvSpPr>
        <p:spPr bwMode="auto">
          <a:xfrm>
            <a:off x="304800" y="5943600"/>
            <a:ext cx="8239125" cy="729430"/>
          </a:xfrm>
          <a:prstGeom prst="rect">
            <a:avLst/>
          </a:prstGeom>
          <a:noFill/>
          <a:ln>
            <a:noFill/>
          </a:ln>
          <a:effectLst>
            <a:prstShdw prst="shdw17" dist="17961" dir="2700000">
              <a:schemeClr val="accent1">
                <a:gamma/>
                <a:shade val="60000"/>
                <a:invGamma/>
              </a:schemeClr>
            </a:prstShdw>
          </a:effectLst>
        </p:spPr>
        <p:txBody>
          <a:bodyPr wrap="square">
            <a:spAutoFit/>
          </a:bodyPr>
          <a:lstStyle/>
          <a:p>
            <a:pPr eaLnBrk="0" fontAlgn="base" hangingPunct="0">
              <a:spcBef>
                <a:spcPct val="30000"/>
              </a:spcBef>
              <a:spcAft>
                <a:spcPct val="0"/>
              </a:spcAft>
              <a:defRPr/>
            </a:pPr>
            <a:r>
              <a:rPr lang="en-US" sz="900" i="1" dirty="0" err="1">
                <a:solidFill>
                  <a:srgbClr val="000000"/>
                </a:solidFill>
                <a:cs typeface="Arial" charset="0"/>
              </a:rPr>
              <a:t>Sev</a:t>
            </a:r>
            <a:r>
              <a:rPr lang="en-US" sz="900" i="1" dirty="0">
                <a:solidFill>
                  <a:srgbClr val="000000"/>
                </a:solidFill>
                <a:cs typeface="Arial" charset="0"/>
              </a:rPr>
              <a:t> 1 -   All / Most Mass HIway components impacted as a result of outage. For example: LAND, Webmail, Direct XDR, and DPH nodes are all down</a:t>
            </a:r>
            <a:endParaRPr lang="en-US" sz="900" b="1" i="1" dirty="0">
              <a:solidFill>
                <a:srgbClr val="000000"/>
              </a:solidFill>
              <a:cs typeface="Arial" charset="0"/>
            </a:endParaRPr>
          </a:p>
          <a:p>
            <a:pPr eaLnBrk="0" fontAlgn="base" hangingPunct="0">
              <a:spcBef>
                <a:spcPct val="30000"/>
              </a:spcBef>
              <a:spcAft>
                <a:spcPct val="0"/>
              </a:spcAft>
              <a:defRPr/>
            </a:pPr>
            <a:r>
              <a:rPr lang="en-US" sz="900" i="1" dirty="0" err="1">
                <a:solidFill>
                  <a:srgbClr val="000000"/>
                </a:solidFill>
                <a:cs typeface="Arial" charset="0"/>
              </a:rPr>
              <a:t>Sev</a:t>
            </a:r>
            <a:r>
              <a:rPr lang="en-US" sz="900" i="1" dirty="0">
                <a:solidFill>
                  <a:srgbClr val="000000"/>
                </a:solidFill>
                <a:cs typeface="Arial" charset="0"/>
              </a:rPr>
              <a:t> 2 -   Multiple Mass HIway components  impacted as a result of outage in one of the shared service. For example: LAND and Webmail are down but Direct XDR and DPH nodes are up.</a:t>
            </a:r>
          </a:p>
          <a:p>
            <a:pPr eaLnBrk="0" fontAlgn="base" hangingPunct="0">
              <a:spcBef>
                <a:spcPct val="30000"/>
              </a:spcBef>
              <a:spcAft>
                <a:spcPct val="0"/>
              </a:spcAft>
              <a:defRPr/>
            </a:pPr>
            <a:r>
              <a:rPr lang="en-US" sz="900" i="1" dirty="0">
                <a:solidFill>
                  <a:srgbClr val="000000"/>
                </a:solidFill>
                <a:cs typeface="Arial" charset="0"/>
              </a:rPr>
              <a:t>Sev3 – One Mass HIway component impacted  as a result of outage. For example: Webmail is down but all other services are up and running.  </a:t>
            </a:r>
          </a:p>
        </p:txBody>
      </p:sp>
      <p:pic>
        <p:nvPicPr>
          <p:cNvPr id="4" name="Picture 3">
            <a:extLst>
              <a:ext uri="{FF2B5EF4-FFF2-40B4-BE49-F238E27FC236}">
                <a16:creationId xmlns:a16="http://schemas.microsoft.com/office/drawing/2014/main" id="{1416C43D-35AE-4A88-88E7-2A9A2171CB88}"/>
              </a:ext>
            </a:extLst>
          </p:cNvPr>
          <p:cNvPicPr>
            <a:picLocks noChangeAspect="1"/>
          </p:cNvPicPr>
          <p:nvPr/>
        </p:nvPicPr>
        <p:blipFill>
          <a:blip r:embed="rId3"/>
          <a:stretch>
            <a:fillRect/>
          </a:stretch>
        </p:blipFill>
        <p:spPr>
          <a:xfrm>
            <a:off x="152400" y="899236"/>
            <a:ext cx="8753475" cy="4915835"/>
          </a:xfrm>
          <a:prstGeom prst="rect">
            <a:avLst/>
          </a:prstGeom>
        </p:spPr>
      </p:pic>
    </p:spTree>
    <p:extLst>
      <p:ext uri="{BB962C8B-B14F-4D97-AF65-F5344CB8AC3E}">
        <p14:creationId xmlns:p14="http://schemas.microsoft.com/office/powerpoint/2010/main" val="389908369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HIway Availability Trends – January 2022</a:t>
            </a:r>
          </a:p>
        </p:txBody>
      </p:sp>
      <p:sp>
        <p:nvSpPr>
          <p:cNvPr id="7" name="TextBox 6"/>
          <p:cNvSpPr txBox="1"/>
          <p:nvPr/>
        </p:nvSpPr>
        <p:spPr>
          <a:xfrm>
            <a:off x="304800" y="1066800"/>
            <a:ext cx="6172200" cy="1538883"/>
          </a:xfrm>
          <a:prstGeom prst="rect">
            <a:avLst/>
          </a:prstGeom>
          <a:noFill/>
        </p:spPr>
        <p:txBody>
          <a:bodyPr wrap="square" rtlCol="0">
            <a:spAutoFit/>
          </a:bodyPr>
          <a:lstStyle/>
          <a:p>
            <a:r>
              <a:rPr lang="en-US" sz="1600" b="1" u="sng" dirty="0">
                <a:latin typeface="+mj-lt"/>
              </a:rPr>
              <a:t>Metric Targets:</a:t>
            </a:r>
          </a:p>
          <a:p>
            <a:endParaRPr lang="en-US" sz="800" dirty="0">
              <a:latin typeface="+mj-lt"/>
            </a:endParaRPr>
          </a:p>
          <a:p>
            <a:pPr marL="171450" indent="-171450">
              <a:buFont typeface="Arial" panose="020B0604020202020204" pitchFamily="34" charset="0"/>
              <a:buChar char="•"/>
            </a:pPr>
            <a:r>
              <a:rPr lang="en-US" sz="1400" dirty="0">
                <a:latin typeface="+mj-lt"/>
              </a:rPr>
              <a:t>“Total Monthly Availability” – no lower than 99.9% (downtime no more than ~44 minutes/month)</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endParaRPr lang="en-US" sz="1400" dirty="0">
              <a:latin typeface="+mj-lt"/>
            </a:endParaRPr>
          </a:p>
          <a:p>
            <a:endParaRPr lang="en-US" sz="1400" dirty="0"/>
          </a:p>
        </p:txBody>
      </p:sp>
      <p:pic>
        <p:nvPicPr>
          <p:cNvPr id="4" name="Picture 3">
            <a:extLst>
              <a:ext uri="{FF2B5EF4-FFF2-40B4-BE49-F238E27FC236}">
                <a16:creationId xmlns:a16="http://schemas.microsoft.com/office/drawing/2014/main" id="{34F77616-90F7-4426-8EE1-950F2F96055E}"/>
              </a:ext>
            </a:extLst>
          </p:cNvPr>
          <p:cNvPicPr>
            <a:picLocks noChangeAspect="1"/>
          </p:cNvPicPr>
          <p:nvPr/>
        </p:nvPicPr>
        <p:blipFill>
          <a:blip r:embed="rId3"/>
          <a:stretch>
            <a:fillRect/>
          </a:stretch>
        </p:blipFill>
        <p:spPr>
          <a:xfrm>
            <a:off x="152400" y="2362200"/>
            <a:ext cx="8868787" cy="3733800"/>
          </a:xfrm>
          <a:prstGeom prst="rect">
            <a:avLst/>
          </a:prstGeom>
        </p:spPr>
      </p:pic>
    </p:spTree>
    <p:extLst>
      <p:ext uri="{BB962C8B-B14F-4D97-AF65-F5344CB8AC3E}">
        <p14:creationId xmlns:p14="http://schemas.microsoft.com/office/powerpoint/2010/main" val="3856061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6DC581-3793-4594-88E2-9EC724FA3BF3}"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b="0" i="0" u="none" strike="noStrike" kern="0" cap="none" spc="0" normalizeH="0" baseline="0" noProof="0" dirty="0">
              <a:ln>
                <a:noFill/>
              </a:ln>
              <a:solidFill>
                <a:sysClr val="windowText" lastClr="000000"/>
              </a:solidFill>
              <a:effectLst/>
              <a:uLnTx/>
              <a:uFillTx/>
            </a:endParaRPr>
          </a:p>
        </p:txBody>
      </p:sp>
      <p:sp>
        <p:nvSpPr>
          <p:cNvPr id="2" name="Text Placeholder 1"/>
          <p:cNvSpPr>
            <a:spLocks noGrp="1"/>
          </p:cNvSpPr>
          <p:nvPr>
            <p:ph type="body" idx="4294967295"/>
          </p:nvPr>
        </p:nvSpPr>
        <p:spPr>
          <a:xfrm>
            <a:off x="1371600" y="2906713"/>
            <a:ext cx="7772400" cy="1500187"/>
          </a:xfrm>
        </p:spPr>
        <p:txBody>
          <a:bodyPr rtlCol="0" anchor="ctr" anchorCtr="0">
            <a:normAutofit/>
          </a:bodyPr>
          <a:lstStyle/>
          <a:p>
            <a:pPr marL="0" indent="0">
              <a:buNone/>
            </a:pPr>
            <a:r>
              <a:rPr lang="en-US" sz="2400" dirty="0"/>
              <a:t>Appendix B: CMS CoP Background and Definitions</a:t>
            </a:r>
            <a:endParaRPr lang="en-US" sz="2400" dirty="0">
              <a:cs typeface="Calibri"/>
            </a:endParaRPr>
          </a:p>
        </p:txBody>
      </p:sp>
    </p:spTree>
    <p:extLst>
      <p:ext uri="{BB962C8B-B14F-4D97-AF65-F5344CB8AC3E}">
        <p14:creationId xmlns:p14="http://schemas.microsoft.com/office/powerpoint/2010/main" val="315592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lstStyle/>
          <a:p>
            <a:pPr marL="0" indent="0">
              <a:buNone/>
            </a:pPr>
            <a:r>
              <a:rPr lang="en-US" sz="1400" dirty="0"/>
              <a:t>Admission, Discharge, and Transfer Patient Event Notification Conditions of Participation (</a:t>
            </a:r>
            <a:r>
              <a:rPr lang="en-US" sz="1400" dirty="0" err="1"/>
              <a:t>CoP</a:t>
            </a:r>
            <a:r>
              <a:rPr lang="en-US" sz="1400" dirty="0"/>
              <a:t>) </a:t>
            </a:r>
          </a:p>
          <a:p>
            <a:pPr marL="0" indent="0">
              <a:buNone/>
            </a:pPr>
            <a:r>
              <a:rPr lang="en-US" sz="1400" dirty="0"/>
              <a:t>(42 CFR 482.24(d), 482.61(f), and 485.638(d))</a:t>
            </a:r>
          </a:p>
          <a:p>
            <a:pPr marL="0" indent="0">
              <a:buNone/>
            </a:pPr>
            <a:endParaRPr lang="en-US" sz="1400" dirty="0"/>
          </a:p>
          <a:p>
            <a:pPr marL="0" indent="0">
              <a:buNone/>
            </a:pPr>
            <a:r>
              <a:rPr lang="en-US" sz="1600" b="0" i="1" dirty="0"/>
              <a:t>What are the </a:t>
            </a:r>
            <a:r>
              <a:rPr lang="en-US" sz="1600" b="0" i="1" dirty="0" err="1"/>
              <a:t>CoP</a:t>
            </a:r>
            <a:r>
              <a:rPr lang="en-US" sz="1600" b="0" i="1" dirty="0"/>
              <a:t> requirements for the admission, discharge, and transfer (ADT) patient event notifications within the final rule?</a:t>
            </a:r>
          </a:p>
          <a:p>
            <a:pPr marL="0" indent="0">
              <a:buNone/>
            </a:pPr>
            <a:endParaRPr lang="en-US" sz="1600" i="1" dirty="0"/>
          </a:p>
          <a:p>
            <a:r>
              <a:rPr lang="en-US" sz="1400" b="0" dirty="0"/>
              <a:t>The patient event notification </a:t>
            </a:r>
            <a:r>
              <a:rPr lang="en-US" sz="1400" b="0" dirty="0" err="1"/>
              <a:t>CoP</a:t>
            </a:r>
            <a:r>
              <a:rPr lang="en-US" sz="1400" b="0" dirty="0"/>
              <a:t> requirement is limited to those hospitals, psychiatric hospitals, and critical access hospitals (CAH) that utilize electronic medical record systems or other electronic administrative systems that are conformant with the content exchange standard at 45 CFR 170.205(d)(2). However, conformance with this standard is only used to determine whether a facility will be evaluated under the </a:t>
            </a:r>
            <a:r>
              <a:rPr lang="en-US" sz="1400" b="0" dirty="0" err="1"/>
              <a:t>CoP.</a:t>
            </a:r>
            <a:r>
              <a:rPr lang="en-US" sz="1400" b="0" dirty="0"/>
              <a:t>  </a:t>
            </a:r>
          </a:p>
          <a:p>
            <a:pPr marL="342900" lvl="0" indent="-342900">
              <a:lnSpc>
                <a:spcPct val="107000"/>
              </a:lnSpc>
              <a:spcBef>
                <a:spcPts val="0"/>
              </a:spcBef>
              <a:spcAft>
                <a:spcPts val="800"/>
              </a:spcAft>
              <a:buFont typeface="Arial" panose="020B0604020202020204" pitchFamily="34" charset="0"/>
              <a:buChar char="•"/>
              <a:tabLst>
                <a:tab pos="457200" algn="l"/>
              </a:tabLst>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Hospitals are not required to use a specific standard or technology to implement the electronic patient event notification required by the </a:t>
            </a:r>
            <a:r>
              <a:rPr lang="en-US" sz="14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CoP.</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Hospitals subject to this rule may transmit patient event notifications using a range of approaches</a:t>
            </a:r>
            <a:r>
              <a:rPr lang="en-US" sz="1400" b="0" dirty="0"/>
              <a:t>, including messages based on different versions of HL7 messaging standards, summary care records using the C-CDA standard, or making notification information available via a FHIR-based API</a:t>
            </a:r>
          </a:p>
          <a:p>
            <a:pPr>
              <a:lnSpc>
                <a:spcPct val="107000"/>
              </a:lnSpc>
              <a:spcBef>
                <a:spcPts val="0"/>
              </a:spcBef>
              <a:spcAft>
                <a:spcPts val="800"/>
              </a:spcAft>
            </a:pPr>
            <a:r>
              <a:rPr lang="en-US" sz="1400" b="0" dirty="0"/>
              <a:t>CMS does note that a fax is not considered an electronic method of data exchange in this context</a:t>
            </a:r>
          </a:p>
          <a:p>
            <a:r>
              <a:rPr lang="en-US" sz="1400" b="0" dirty="0"/>
              <a:t>The applicability date for the patient event notifications requirement is April 30, 2021. Compliance with this requirement will be assessed through established survey and certification procedures.</a:t>
            </a:r>
          </a:p>
          <a:p>
            <a:endParaRPr lang="en-US" sz="1400" dirty="0"/>
          </a:p>
          <a:p>
            <a:pPr marL="0" indent="0">
              <a:buNone/>
            </a:pPr>
            <a:r>
              <a:rPr lang="en-US" sz="1200" dirty="0"/>
              <a:t>Source: </a:t>
            </a:r>
            <a:r>
              <a:rPr lang="en-US" sz="1200" b="0" dirty="0">
                <a:hlinkClick r:id="rId3"/>
              </a:rPr>
              <a:t>https://www.cms.gov/about-cms/health-informatics-and-interoperability group/</a:t>
            </a:r>
            <a:r>
              <a:rPr lang="en-US" sz="1200" b="0" dirty="0" err="1">
                <a:hlinkClick r:id="rId3"/>
              </a:rPr>
              <a:t>faqs</a:t>
            </a:r>
            <a:r>
              <a:rPr lang="en-US" sz="1200" b="0" dirty="0">
                <a:hlinkClick r:id="rId3"/>
              </a:rPr>
              <a:t>/</a:t>
            </a:r>
            <a:r>
              <a:rPr lang="en-US" sz="1200" b="0" dirty="0" err="1">
                <a:hlinkClick r:id="rId3"/>
              </a:rPr>
              <a:t>faqs#bookmark</a:t>
            </a:r>
            <a:endParaRPr lang="en-US" sz="1200" b="0" dirty="0"/>
          </a:p>
          <a:p>
            <a:endParaRPr lang="en-US" sz="1200" dirty="0"/>
          </a:p>
        </p:txBody>
      </p:sp>
      <p:sp>
        <p:nvSpPr>
          <p:cNvPr id="3" name="Title 2"/>
          <p:cNvSpPr>
            <a:spLocks noGrp="1"/>
          </p:cNvSpPr>
          <p:nvPr>
            <p:ph type="title"/>
          </p:nvPr>
        </p:nvSpPr>
        <p:spPr/>
        <p:txBody>
          <a:bodyPr/>
          <a:lstStyle/>
          <a:p>
            <a:r>
              <a:rPr lang="en-US" dirty="0"/>
              <a:t>ADT </a:t>
            </a:r>
            <a:r>
              <a:rPr lang="en-US" dirty="0" err="1"/>
              <a:t>CoP</a:t>
            </a:r>
            <a:r>
              <a:rPr lang="en-US" dirty="0"/>
              <a:t> Background</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39</a:t>
            </a:fld>
            <a:endParaRPr lang="en-US" dirty="0"/>
          </a:p>
        </p:txBody>
      </p:sp>
    </p:spTree>
    <p:extLst>
      <p:ext uri="{BB962C8B-B14F-4D97-AF65-F5344CB8AC3E}">
        <p14:creationId xmlns:p14="http://schemas.microsoft.com/office/powerpoint/2010/main" val="2851712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9C2E20-F250-44B9-B926-B8B94A013B34}" type="slidenum">
              <a:rPr lang="en-US" smtClean="0"/>
              <a:pPr>
                <a:defRPr/>
              </a:pPr>
              <a:t>4</a:t>
            </a:fld>
            <a:endParaRPr lang="en-US" dirty="0"/>
          </a:p>
        </p:txBody>
      </p:sp>
      <p:sp>
        <p:nvSpPr>
          <p:cNvPr id="3" name="Title 2"/>
          <p:cNvSpPr>
            <a:spLocks noGrp="1"/>
          </p:cNvSpPr>
          <p:nvPr>
            <p:ph type="title"/>
          </p:nvPr>
        </p:nvSpPr>
        <p:spPr>
          <a:xfrm>
            <a:off x="836137" y="133557"/>
            <a:ext cx="6098066" cy="565150"/>
          </a:xfrm>
        </p:spPr>
        <p:txBody>
          <a:bodyPr/>
          <a:lstStyle/>
          <a:p>
            <a:r>
              <a:rPr lang="en-US" dirty="0"/>
              <a:t>Vote: Approve minutes</a:t>
            </a:r>
          </a:p>
        </p:txBody>
      </p:sp>
      <p:sp>
        <p:nvSpPr>
          <p:cNvPr id="2" name="Content Placeholder 1"/>
          <p:cNvSpPr>
            <a:spLocks noGrp="1"/>
          </p:cNvSpPr>
          <p:nvPr>
            <p:ph idx="4294967295"/>
          </p:nvPr>
        </p:nvSpPr>
        <p:spPr>
          <a:xfrm>
            <a:off x="457200" y="1960563"/>
            <a:ext cx="8229600" cy="3778250"/>
          </a:xfrm>
        </p:spPr>
        <p:txBody>
          <a:bodyPr/>
          <a:lstStyle/>
          <a:p>
            <a:pPr marL="0" indent="0">
              <a:buNone/>
            </a:pPr>
            <a:endParaRPr lang="en-US" sz="2400" dirty="0"/>
          </a:p>
          <a:p>
            <a:pPr marL="0" indent="0">
              <a:buNone/>
            </a:pPr>
            <a:endParaRPr lang="en-US" sz="2400" dirty="0"/>
          </a:p>
          <a:p>
            <a:pPr marL="0" indent="0">
              <a:buNone/>
            </a:pPr>
            <a:r>
              <a:rPr lang="en-US" sz="2400" dirty="0"/>
              <a:t>MOTION: </a:t>
            </a:r>
            <a:r>
              <a:rPr lang="en-US" sz="2400" b="0" dirty="0"/>
              <a:t>That the Health Information Technology Council hereby approves the minutes of the council meeting held on November 1, 2021 as presented/amended</a:t>
            </a:r>
          </a:p>
          <a:p>
            <a:pPr marL="0" indent="0">
              <a:buNone/>
            </a:pPr>
            <a:endParaRPr lang="en-US" sz="2400" b="0" dirty="0"/>
          </a:p>
          <a:p>
            <a:pPr marL="0" indent="0">
              <a:buNone/>
            </a:pPr>
            <a:endParaRPr lang="en-US" sz="2400" b="0" dirty="0"/>
          </a:p>
          <a:p>
            <a:pPr marL="0" indent="0">
              <a:buNone/>
            </a:pPr>
            <a:endParaRPr lang="en-US" sz="2400" b="0" dirty="0"/>
          </a:p>
          <a:p>
            <a:pPr marL="0" indent="0">
              <a:buNone/>
            </a:pPr>
            <a:endParaRPr lang="en-US" sz="2400" b="0" dirty="0"/>
          </a:p>
          <a:p>
            <a:pPr marL="0" indent="0">
              <a:buNone/>
            </a:pPr>
            <a:endParaRPr lang="en-US" sz="2400" b="0" dirty="0"/>
          </a:p>
          <a:p>
            <a:pPr marL="0" indent="0">
              <a:buNone/>
            </a:pPr>
            <a:endParaRPr lang="en-US" sz="2400" dirty="0"/>
          </a:p>
        </p:txBody>
      </p:sp>
    </p:spTree>
    <p:extLst>
      <p:ext uri="{BB962C8B-B14F-4D97-AF65-F5344CB8AC3E}">
        <p14:creationId xmlns:p14="http://schemas.microsoft.com/office/powerpoint/2010/main" val="3955559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09317181"/>
              </p:ext>
            </p:extLst>
          </p:nvPr>
        </p:nvGraphicFramePr>
        <p:xfrm>
          <a:off x="457200" y="1219200"/>
          <a:ext cx="8229600" cy="5250308"/>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147576">
                <a:tc>
                  <a:txBody>
                    <a:bodyPr/>
                    <a:lstStyle/>
                    <a:p>
                      <a:r>
                        <a:rPr lang="en-US" dirty="0"/>
                        <a:t>Term</a:t>
                      </a:r>
                    </a:p>
                  </a:txBody>
                  <a:tcPr>
                    <a:solidFill>
                      <a:schemeClr val="accent1">
                        <a:lumMod val="50000"/>
                      </a:schemeClr>
                    </a:solidFill>
                  </a:tcPr>
                </a:tc>
                <a:tc>
                  <a:txBody>
                    <a:bodyPr/>
                    <a:lstStyle/>
                    <a:p>
                      <a:r>
                        <a:rPr lang="en-US" dirty="0"/>
                        <a:t>Definition</a:t>
                      </a:r>
                    </a:p>
                  </a:txBody>
                  <a:tcPr>
                    <a:solidFill>
                      <a:schemeClr val="accent1">
                        <a:lumMod val="50000"/>
                      </a:schemeClr>
                    </a:solidFill>
                  </a:tcPr>
                </a:tc>
                <a:extLst>
                  <a:ext uri="{0D108BD9-81ED-4DB2-BD59-A6C34878D82A}">
                    <a16:rowId xmlns:a16="http://schemas.microsoft.com/office/drawing/2014/main" val="10000"/>
                  </a:ext>
                </a:extLst>
              </a:tr>
              <a:tr h="764412">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ADT</a:t>
                      </a:r>
                      <a:endParaRPr lang="en-US" sz="14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chemeClr val="bg1">
                        <a:lumMod val="95000"/>
                      </a:schemeClr>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Admit, Discharge and Transfer.  Refers to the system that manages patient access in an electronic health record system as well as the HL7 V2 Messaging Standard code set for these triggers.  It is this Standard that is referenced in the CMS Final Rule.</a:t>
                      </a:r>
                      <a:endParaRPr lang="en-US" sz="14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chemeClr val="bg1">
                        <a:lumMod val="95000"/>
                      </a:schemeClr>
                    </a:solidFill>
                  </a:tcPr>
                </a:tc>
                <a:extLst>
                  <a:ext uri="{0D108BD9-81ED-4DB2-BD59-A6C34878D82A}">
                    <a16:rowId xmlns:a16="http://schemas.microsoft.com/office/drawing/2014/main" val="10001"/>
                  </a:ext>
                </a:extLst>
              </a:tr>
              <a:tr h="764412">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Context</a:t>
                      </a:r>
                      <a:endParaRPr lang="en-US" sz="14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chemeClr val="bg1">
                        <a:lumMod val="95000"/>
                      </a:schemeClr>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Information necessary to determine the type of context, the purpose of the message and to whom it may be of interest.</a:t>
                      </a:r>
                      <a:endParaRPr lang="en-US" sz="14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chemeClr val="bg1">
                        <a:lumMod val="95000"/>
                      </a:schemeClr>
                    </a:solidFill>
                  </a:tcPr>
                </a:tc>
                <a:extLst>
                  <a:ext uri="{0D108BD9-81ED-4DB2-BD59-A6C34878D82A}">
                    <a16:rowId xmlns:a16="http://schemas.microsoft.com/office/drawing/2014/main" val="10002"/>
                  </a:ext>
                </a:extLst>
              </a:tr>
              <a:tr h="764412">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Message Metadata</a:t>
                      </a:r>
                      <a:endParaRPr lang="en-US" sz="14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chemeClr val="bg1">
                        <a:lumMod val="95000"/>
                      </a:schemeClr>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Formatted discrete information about the data within a message that can be used for both automated and manual processing of the message by transporting systems without requiring the transporting system to extract and decode encapsulated information to determine the needed information</a:t>
                      </a:r>
                      <a:endParaRPr lang="en-US" sz="14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chemeClr val="bg1">
                        <a:lumMod val="95000"/>
                      </a:schemeClr>
                    </a:solidFill>
                  </a:tcPr>
                </a:tc>
                <a:extLst>
                  <a:ext uri="{0D108BD9-81ED-4DB2-BD59-A6C34878D82A}">
                    <a16:rowId xmlns:a16="http://schemas.microsoft.com/office/drawing/2014/main" val="10003"/>
                  </a:ext>
                </a:extLst>
              </a:tr>
              <a:tr h="764412">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Notification Subscriptions </a:t>
                      </a:r>
                      <a:endParaRPr lang="en-US" sz="14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chemeClr val="bg1">
                        <a:lumMod val="95000"/>
                      </a:schemeClr>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Requests for specific types of notifications which may be routed and filtered from the source based upon an automated or manual process in such systems.  Such subscriptions may be created using electronic transactions via web-services or otherwise.  </a:t>
                      </a:r>
                      <a:endParaRPr lang="en-US" sz="14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chemeClr val="bg1">
                        <a:lumMod val="95000"/>
                      </a:schemeClr>
                    </a:solidFill>
                  </a:tcPr>
                </a:tc>
                <a:extLst>
                  <a:ext uri="{0D108BD9-81ED-4DB2-BD59-A6C34878D82A}">
                    <a16:rowId xmlns:a16="http://schemas.microsoft.com/office/drawing/2014/main" val="10004"/>
                  </a:ext>
                </a:extLst>
              </a:tr>
              <a:tr h="764412">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Unsolicited Notifications</a:t>
                      </a:r>
                      <a:endParaRPr lang="en-US" sz="14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chemeClr val="bg1">
                        <a:lumMod val="95000"/>
                      </a:schemeClr>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Sending information based on a "standing" or "blanket" subscription or an explicit patient instruction with consent.  No electronic transaction is required from the intended recipient to trigger the notification transmission.</a:t>
                      </a:r>
                      <a:endParaRPr lang="en-US" sz="14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chemeClr val="bg1">
                        <a:lumMod val="95000"/>
                      </a:schemeClr>
                    </a:solidFill>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lstStyle/>
          <a:p>
            <a:r>
              <a:rPr lang="en-US" dirty="0"/>
              <a:t>Terms and Definitions</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40</a:t>
            </a:fld>
            <a:endParaRPr lang="en-US" dirty="0"/>
          </a:p>
        </p:txBody>
      </p:sp>
    </p:spTree>
    <p:extLst>
      <p:ext uri="{BB962C8B-B14F-4D97-AF65-F5344CB8AC3E}">
        <p14:creationId xmlns:p14="http://schemas.microsoft.com/office/powerpoint/2010/main" val="1590375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2895603" y="3406778"/>
            <a:ext cx="6184900" cy="1470025"/>
          </a:xfrm>
        </p:spPr>
        <p:txBody>
          <a:bodyPr/>
          <a:lstStyle/>
          <a:p>
            <a:pPr algn="ctr" eaLnBrk="1" hangingPunct="1"/>
            <a:r>
              <a:rPr lang="en-US" sz="2800" b="1" dirty="0">
                <a:solidFill>
                  <a:schemeClr val="tx1"/>
                </a:solidFill>
              </a:rPr>
              <a:t>Thank you!</a:t>
            </a:r>
          </a:p>
        </p:txBody>
      </p:sp>
      <p:sp>
        <p:nvSpPr>
          <p:cNvPr id="2" name="Slide Number Placeholder 1"/>
          <p:cNvSpPr>
            <a:spLocks noGrp="1"/>
          </p:cNvSpPr>
          <p:nvPr>
            <p:ph type="sldNum" sz="quarter" idx="11"/>
          </p:nvPr>
        </p:nvSpPr>
        <p:spPr/>
        <p:txBody>
          <a:bodyPr/>
          <a:lstStyle/>
          <a:p>
            <a:pPr>
              <a:defRPr/>
            </a:pPr>
            <a:fld id="{48D10188-EC4D-40C7-880F-CA7F1DBEE75A}" type="slidenum">
              <a:rPr lang="en-US" smtClean="0"/>
              <a:pPr>
                <a:defRPr/>
              </a:pPr>
              <a:t>41</a:t>
            </a:fld>
            <a:endParaRPr lang="en-US" dirty="0"/>
          </a:p>
        </p:txBody>
      </p:sp>
    </p:spTree>
    <p:extLst>
      <p:ext uri="{BB962C8B-B14F-4D97-AF65-F5344CB8AC3E}">
        <p14:creationId xmlns:p14="http://schemas.microsoft.com/office/powerpoint/2010/main" val="85315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5</a:t>
            </a:fld>
            <a:endParaRPr lang="en-US" dirty="0"/>
          </a:p>
        </p:txBody>
      </p:sp>
      <p:sp>
        <p:nvSpPr>
          <p:cNvPr id="10" name="Rectangle 9"/>
          <p:cNvSpPr/>
          <p:nvPr/>
        </p:nvSpPr>
        <p:spPr>
          <a:xfrm>
            <a:off x="914400" y="2895600"/>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Attestation update </a:t>
            </a:r>
          </a:p>
          <a:p>
            <a:r>
              <a:rPr lang="en-US" sz="2400" i="1" dirty="0">
                <a:solidFill>
                  <a:schemeClr val="tx1"/>
                </a:solidFill>
              </a:rPr>
              <a:t>Pam Boutin-Coviello </a:t>
            </a:r>
          </a:p>
        </p:txBody>
      </p:sp>
    </p:spTree>
    <p:extLst>
      <p:ext uri="{BB962C8B-B14F-4D97-AF65-F5344CB8AC3E}">
        <p14:creationId xmlns:p14="http://schemas.microsoft.com/office/powerpoint/2010/main" val="164576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6A24CCA-F466-43CF-BAB8-FE65B26DBD54}" type="slidenum">
              <a:rPr lang="en-US" smtClean="0"/>
              <a:t>6</a:t>
            </a:fld>
            <a:endParaRPr lang="en-US" dirty="0"/>
          </a:p>
        </p:txBody>
      </p:sp>
      <p:sp>
        <p:nvSpPr>
          <p:cNvPr id="5" name="Title 2"/>
          <p:cNvSpPr>
            <a:spLocks noGrp="1"/>
          </p:cNvSpPr>
          <p:nvPr>
            <p:ph type="title"/>
          </p:nvPr>
        </p:nvSpPr>
        <p:spPr>
          <a:xfrm>
            <a:off x="836137" y="139493"/>
            <a:ext cx="6098066" cy="622507"/>
          </a:xfrm>
        </p:spPr>
        <p:txBody>
          <a:bodyPr/>
          <a:lstStyle/>
          <a:p>
            <a:r>
              <a:rPr lang="en-US" dirty="0"/>
              <a:t>HIway attestation: HIway connection requirement overview</a:t>
            </a:r>
          </a:p>
        </p:txBody>
      </p:sp>
      <p:graphicFrame>
        <p:nvGraphicFramePr>
          <p:cNvPr id="6" name="Table 5"/>
          <p:cNvGraphicFramePr>
            <a:graphicFrameLocks noGrp="1"/>
          </p:cNvGraphicFramePr>
          <p:nvPr>
            <p:extLst>
              <p:ext uri="{D42A27DB-BD31-4B8C-83A1-F6EECF244321}">
                <p14:modId xmlns:p14="http://schemas.microsoft.com/office/powerpoint/2010/main" val="2439576021"/>
              </p:ext>
            </p:extLst>
          </p:nvPr>
        </p:nvGraphicFramePr>
        <p:xfrm>
          <a:off x="253999" y="2139746"/>
          <a:ext cx="8276730" cy="2161994"/>
        </p:xfrm>
        <a:graphic>
          <a:graphicData uri="http://schemas.openxmlformats.org/drawingml/2006/table">
            <a:tbl>
              <a:tblPr firstRow="1" bandRow="1">
                <a:tableStyleId>{5C22544A-7EE6-4342-B048-85BDC9FD1C3A}</a:tableStyleId>
              </a:tblPr>
              <a:tblGrid>
                <a:gridCol w="3797402">
                  <a:extLst>
                    <a:ext uri="{9D8B030D-6E8A-4147-A177-3AD203B41FA5}">
                      <a16:colId xmlns:a16="http://schemas.microsoft.com/office/drawing/2014/main" val="20000"/>
                    </a:ext>
                  </a:extLst>
                </a:gridCol>
                <a:gridCol w="1892199">
                  <a:extLst>
                    <a:ext uri="{9D8B030D-6E8A-4147-A177-3AD203B41FA5}">
                      <a16:colId xmlns:a16="http://schemas.microsoft.com/office/drawing/2014/main" val="20001"/>
                    </a:ext>
                  </a:extLst>
                </a:gridCol>
                <a:gridCol w="2587129">
                  <a:extLst>
                    <a:ext uri="{9D8B030D-6E8A-4147-A177-3AD203B41FA5}">
                      <a16:colId xmlns:a16="http://schemas.microsoft.com/office/drawing/2014/main" val="20002"/>
                    </a:ext>
                  </a:extLst>
                </a:gridCol>
              </a:tblGrid>
              <a:tr h="362280">
                <a:tc>
                  <a:txBody>
                    <a:bodyPr/>
                    <a:lstStyle/>
                    <a:p>
                      <a:pPr algn="ctr"/>
                      <a:r>
                        <a:rPr lang="en-US" sz="1400" dirty="0"/>
                        <a:t>Provider organization</a:t>
                      </a:r>
                    </a:p>
                  </a:txBody>
                  <a:tcPr anchor="ctr">
                    <a:solidFill>
                      <a:schemeClr val="accent1">
                        <a:lumMod val="75000"/>
                      </a:schemeClr>
                    </a:solidFill>
                  </a:tcPr>
                </a:tc>
                <a:tc>
                  <a:txBody>
                    <a:bodyPr/>
                    <a:lstStyle/>
                    <a:p>
                      <a:pPr algn="ctr"/>
                      <a:r>
                        <a:rPr lang="en-US" sz="1400" baseline="0" dirty="0"/>
                        <a:t>First year </a:t>
                      </a:r>
                      <a:r>
                        <a:rPr lang="en-US" sz="1400" dirty="0"/>
                        <a:t>requirement applied</a:t>
                      </a:r>
                    </a:p>
                  </a:txBody>
                  <a:tcPr anchor="ctr">
                    <a:solidFill>
                      <a:schemeClr val="accent1">
                        <a:lumMod val="75000"/>
                      </a:schemeClr>
                    </a:solidFill>
                  </a:tcPr>
                </a:tc>
                <a:tc>
                  <a:txBody>
                    <a:bodyPr/>
                    <a:lstStyle/>
                    <a:p>
                      <a:pPr algn="ctr"/>
                      <a:r>
                        <a:rPr lang="en-US" sz="1400" dirty="0"/>
                        <a:t>Submit in</a:t>
                      </a:r>
                      <a:r>
                        <a:rPr lang="en-US" sz="1400" baseline="0" dirty="0"/>
                        <a:t> 2021</a:t>
                      </a:r>
                      <a:endParaRPr lang="en-US" sz="1400" dirty="0"/>
                    </a:p>
                  </a:txBody>
                  <a:tcPr anchor="ctr">
                    <a:solidFill>
                      <a:schemeClr val="accent1">
                        <a:lumMod val="75000"/>
                      </a:schemeClr>
                    </a:solidFill>
                  </a:tcPr>
                </a:tc>
                <a:extLst>
                  <a:ext uri="{0D108BD9-81ED-4DB2-BD59-A6C34878D82A}">
                    <a16:rowId xmlns:a16="http://schemas.microsoft.com/office/drawing/2014/main" val="10000"/>
                  </a:ext>
                </a:extLst>
              </a:tr>
              <a:tr h="348434">
                <a:tc>
                  <a:txBody>
                    <a:bodyPr/>
                    <a:lstStyle/>
                    <a:p>
                      <a:r>
                        <a:rPr lang="en-US" sz="1400" dirty="0"/>
                        <a:t>Acute</a:t>
                      </a:r>
                      <a:r>
                        <a:rPr lang="en-US" sz="1400" baseline="0" dirty="0"/>
                        <a:t> care hospitals</a:t>
                      </a:r>
                      <a:endParaRPr lang="en-US" sz="1400" dirty="0"/>
                    </a:p>
                  </a:txBody>
                  <a:tcPr anchor="ctr">
                    <a:solidFill>
                      <a:srgbClr val="F3F6FB"/>
                    </a:solidFill>
                  </a:tcPr>
                </a:tc>
                <a:tc>
                  <a:txBody>
                    <a:bodyPr/>
                    <a:lstStyle/>
                    <a:p>
                      <a:pPr algn="ctr"/>
                      <a:r>
                        <a:rPr lang="en-US" sz="1400" b="1" dirty="0"/>
                        <a:t>2017</a:t>
                      </a:r>
                    </a:p>
                  </a:txBody>
                  <a:tcPr anchor="ctr">
                    <a:solidFill>
                      <a:srgbClr val="F3F6FB"/>
                    </a:solidFill>
                  </a:tcPr>
                </a:tc>
                <a:tc>
                  <a:txBody>
                    <a:bodyPr/>
                    <a:lstStyle/>
                    <a:p>
                      <a:pPr algn="ctr"/>
                      <a:r>
                        <a:rPr lang="en-US" sz="1400" b="1" dirty="0"/>
                        <a:t>Year 5 attestation form</a:t>
                      </a:r>
                    </a:p>
                  </a:txBody>
                  <a:tcPr anchor="ctr">
                    <a:solidFill>
                      <a:srgbClr val="F3F6FB"/>
                    </a:solidFill>
                  </a:tcPr>
                </a:tc>
                <a:extLst>
                  <a:ext uri="{0D108BD9-81ED-4DB2-BD59-A6C34878D82A}">
                    <a16:rowId xmlns:a16="http://schemas.microsoft.com/office/drawing/2014/main" val="10001"/>
                  </a:ext>
                </a:extLst>
              </a:tr>
              <a:tr h="444848">
                <a:tc>
                  <a:txBody>
                    <a:bodyPr/>
                    <a:lstStyle/>
                    <a:p>
                      <a:r>
                        <a:rPr lang="en-US" sz="1400" dirty="0"/>
                        <a:t>Large and medium medical ambulatory practices</a:t>
                      </a:r>
                    </a:p>
                  </a:txBody>
                  <a:tcPr anchor="ctr">
                    <a:solidFill>
                      <a:srgbClr val="DCE6F2"/>
                    </a:solidFill>
                  </a:tcPr>
                </a:tc>
                <a:tc rowSpan="2">
                  <a:txBody>
                    <a:bodyPr/>
                    <a:lstStyle/>
                    <a:p>
                      <a:pPr algn="ctr"/>
                      <a:r>
                        <a:rPr lang="en-US" sz="1400" b="1" dirty="0"/>
                        <a:t>2018</a:t>
                      </a:r>
                    </a:p>
                  </a:txBody>
                  <a:tcPr anchor="ctr">
                    <a:solidFill>
                      <a:srgbClr val="DCE6F2"/>
                    </a:solidFill>
                  </a:tcPr>
                </a:tc>
                <a:tc rowSpan="2">
                  <a:txBody>
                    <a:bodyPr/>
                    <a:lstStyle/>
                    <a:p>
                      <a:pPr algn="ctr"/>
                      <a:r>
                        <a:rPr lang="en-US" sz="1400" b="1" dirty="0"/>
                        <a:t>Year 4 attestation form</a:t>
                      </a:r>
                    </a:p>
                  </a:txBody>
                  <a:tcPr anchor="ctr">
                    <a:solidFill>
                      <a:srgbClr val="DCE6F2"/>
                    </a:solidFill>
                  </a:tcPr>
                </a:tc>
                <a:extLst>
                  <a:ext uri="{0D108BD9-81ED-4DB2-BD59-A6C34878D82A}">
                    <a16:rowId xmlns:a16="http://schemas.microsoft.com/office/drawing/2014/main" val="10002"/>
                  </a:ext>
                </a:extLst>
              </a:tr>
              <a:tr h="446314">
                <a:tc>
                  <a:txBody>
                    <a:bodyPr/>
                    <a:lstStyle/>
                    <a:p>
                      <a:r>
                        <a:rPr lang="en-US" sz="1400" dirty="0"/>
                        <a:t>Large community health centers</a:t>
                      </a:r>
                    </a:p>
                  </a:txBody>
                  <a:tcPr anchor="ctr">
                    <a:solidFill>
                      <a:srgbClr val="DCE6F2"/>
                    </a:solidFill>
                  </a:tcPr>
                </a:tc>
                <a:tc vMerge="1">
                  <a:txBody>
                    <a:bodyPr/>
                    <a:lstStyle/>
                    <a:p>
                      <a:pPr algn="ctr"/>
                      <a:endParaRPr lang="en-US" sz="1400" dirty="0"/>
                    </a:p>
                  </a:txBody>
                  <a:tcPr anchor="ctr">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val="10003"/>
                  </a:ext>
                </a:extLst>
              </a:tr>
              <a:tr h="404238">
                <a:tc>
                  <a:txBody>
                    <a:bodyPr/>
                    <a:lstStyle/>
                    <a:p>
                      <a:r>
                        <a:rPr lang="en-US" sz="1400" dirty="0"/>
                        <a:t>Small community health centers</a:t>
                      </a:r>
                    </a:p>
                  </a:txBody>
                  <a:tcPr anchor="ctr">
                    <a:solidFill>
                      <a:srgbClr val="F3F6FB"/>
                    </a:solidFill>
                  </a:tcPr>
                </a:tc>
                <a:tc>
                  <a:txBody>
                    <a:bodyPr/>
                    <a:lstStyle/>
                    <a:p>
                      <a:pPr algn="ctr"/>
                      <a:r>
                        <a:rPr lang="en-US" sz="1400" b="1" dirty="0"/>
                        <a:t>2019</a:t>
                      </a:r>
                    </a:p>
                  </a:txBody>
                  <a:tcPr anchor="ctr">
                    <a:solidFill>
                      <a:srgbClr val="F3F6FB"/>
                    </a:solidFill>
                  </a:tcPr>
                </a:tc>
                <a:tc>
                  <a:txBody>
                    <a:bodyPr/>
                    <a:lstStyle/>
                    <a:p>
                      <a:pPr algn="ctr"/>
                      <a:r>
                        <a:rPr lang="en-US" sz="1400" b="1" dirty="0"/>
                        <a:t>Year 3 attestation form</a:t>
                      </a:r>
                    </a:p>
                  </a:txBody>
                  <a:tcPr anchor="ctr">
                    <a:solidFill>
                      <a:srgbClr val="F3F6FB"/>
                    </a:solidFill>
                  </a:tcPr>
                </a:tc>
                <a:extLst>
                  <a:ext uri="{0D108BD9-81ED-4DB2-BD59-A6C34878D82A}">
                    <a16:rowId xmlns:a16="http://schemas.microsoft.com/office/drawing/2014/main" val="10004"/>
                  </a:ext>
                </a:extLst>
              </a:tr>
            </a:tbl>
          </a:graphicData>
        </a:graphic>
      </p:graphicFrame>
      <p:sp>
        <p:nvSpPr>
          <p:cNvPr id="7" name="Rectangle 6"/>
          <p:cNvSpPr/>
          <p:nvPr/>
        </p:nvSpPr>
        <p:spPr>
          <a:xfrm>
            <a:off x="253999" y="1219200"/>
            <a:ext cx="8641080" cy="763238"/>
          </a:xfrm>
          <a:prstGeom prst="rect">
            <a:avLst/>
          </a:prstGeom>
          <a:solidFill>
            <a:schemeClr val="accent1">
              <a:lumMod val="50000"/>
            </a:schemeClr>
          </a:solidFill>
          <a:ln w="3175" cap="flat" cmpd="sng" algn="ctr">
            <a:solidFill>
              <a:schemeClr val="accent1">
                <a:lumMod val="50000"/>
              </a:schemeClr>
            </a:solidFill>
            <a:prstDash val="solid"/>
          </a:ln>
          <a:effectLst/>
        </p:spPr>
        <p:txBody>
          <a:bodyPr lIns="92866" tIns="46437" rIns="92866" bIns="46437" rtlCol="0" anchor="ctr"/>
          <a:lstStyle/>
          <a:p>
            <a:r>
              <a:rPr lang="en-US" dirty="0">
                <a:solidFill>
                  <a:schemeClr val="bg1"/>
                </a:solidFill>
              </a:rPr>
              <a:t>The HIway connection requirement requires providers to engage in health information exchange via the Mass HIway as set forth in M.G.L. Chapter 118I, Section 7, and as detailed in the Mass HIway Regulations (101 CMR 20.00).</a:t>
            </a:r>
          </a:p>
        </p:txBody>
      </p:sp>
      <p:sp>
        <p:nvSpPr>
          <p:cNvPr id="2" name="Rectangle 1">
            <a:extLst>
              <a:ext uri="{FF2B5EF4-FFF2-40B4-BE49-F238E27FC236}">
                <a16:creationId xmlns:a16="http://schemas.microsoft.com/office/drawing/2014/main" id="{817BE546-73BE-4AB0-8C12-0E7EDBF5344E}"/>
              </a:ext>
            </a:extLst>
          </p:cNvPr>
          <p:cNvSpPr/>
          <p:nvPr/>
        </p:nvSpPr>
        <p:spPr>
          <a:xfrm>
            <a:off x="264162" y="4322092"/>
            <a:ext cx="8641080" cy="314552"/>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dirty="0">
                <a:solidFill>
                  <a:schemeClr val="bg1"/>
                </a:solidFill>
              </a:rPr>
              <a:t>HIway annual connection requirement</a:t>
            </a:r>
          </a:p>
        </p:txBody>
      </p:sp>
      <p:graphicFrame>
        <p:nvGraphicFramePr>
          <p:cNvPr id="3" name="Table 2">
            <a:extLst>
              <a:ext uri="{FF2B5EF4-FFF2-40B4-BE49-F238E27FC236}">
                <a16:creationId xmlns:a16="http://schemas.microsoft.com/office/drawing/2014/main" id="{A1F6BA90-6F9F-42C8-A0A9-3B5464DDE0B8}"/>
              </a:ext>
            </a:extLst>
          </p:cNvPr>
          <p:cNvGraphicFramePr>
            <a:graphicFrameLocks noGrp="1"/>
          </p:cNvGraphicFramePr>
          <p:nvPr>
            <p:extLst>
              <p:ext uri="{D42A27DB-BD31-4B8C-83A1-F6EECF244321}">
                <p14:modId xmlns:p14="http://schemas.microsoft.com/office/powerpoint/2010/main" val="4151516675"/>
              </p:ext>
            </p:extLst>
          </p:nvPr>
        </p:nvGraphicFramePr>
        <p:xfrm>
          <a:off x="304800" y="4617720"/>
          <a:ext cx="8600442" cy="1630680"/>
        </p:xfrm>
        <a:graphic>
          <a:graphicData uri="http://schemas.openxmlformats.org/drawingml/2006/table">
            <a:tbl>
              <a:tblPr firstRow="1" bandRow="1"/>
              <a:tblGrid>
                <a:gridCol w="1611086">
                  <a:extLst>
                    <a:ext uri="{9D8B030D-6E8A-4147-A177-3AD203B41FA5}">
                      <a16:colId xmlns:a16="http://schemas.microsoft.com/office/drawing/2014/main" val="2737697713"/>
                    </a:ext>
                  </a:extLst>
                </a:gridCol>
                <a:gridCol w="6989356">
                  <a:extLst>
                    <a:ext uri="{9D8B030D-6E8A-4147-A177-3AD203B41FA5}">
                      <a16:colId xmlns:a16="http://schemas.microsoft.com/office/drawing/2014/main" val="4147782582"/>
                    </a:ext>
                  </a:extLst>
                </a:gridCol>
              </a:tblGrid>
              <a:tr h="370840">
                <a:tc>
                  <a:txBody>
                    <a:bodyPr/>
                    <a:lstStyle/>
                    <a:p>
                      <a:r>
                        <a:rPr lang="en-US" sz="1400" dirty="0"/>
                        <a:t>Year 1</a:t>
                      </a:r>
                    </a:p>
                  </a:txBody>
                  <a:tcPr anchor="ctr"/>
                </a:tc>
                <a:tc>
                  <a:txBody>
                    <a:bodyPr/>
                    <a:lstStyle/>
                    <a:p>
                      <a:pPr marL="0" marR="0" lvl="0" indent="0" algn="l" defTabSz="914109" rtl="0" eaLnBrk="1" fontAlgn="auto" latinLnBrk="0" hangingPunct="1">
                        <a:lnSpc>
                          <a:spcPct val="100000"/>
                        </a:lnSpc>
                        <a:spcBef>
                          <a:spcPts val="0"/>
                        </a:spcBef>
                        <a:spcAft>
                          <a:spcPts val="0"/>
                        </a:spcAft>
                        <a:buClrTx/>
                        <a:buSzTx/>
                        <a:buFontTx/>
                        <a:buNone/>
                        <a:tabLst/>
                        <a:defRPr/>
                      </a:pPr>
                      <a:r>
                        <a:rPr lang="en-US" sz="1400" kern="1200" dirty="0">
                          <a:effectLst/>
                        </a:rPr>
                        <a:t>Send </a:t>
                      </a:r>
                      <a:r>
                        <a:rPr lang="en-US" sz="1400" b="0" u="none" kern="1200" dirty="0">
                          <a:effectLst/>
                        </a:rPr>
                        <a:t>or</a:t>
                      </a:r>
                      <a:r>
                        <a:rPr lang="en-US" sz="1400" kern="1200" dirty="0">
                          <a:effectLst/>
                        </a:rPr>
                        <a:t> receive HIway Direct messages for at least one use case</a:t>
                      </a:r>
                      <a:endParaRPr lang="en-US" sz="1400" b="1" kern="1200" dirty="0">
                        <a:solidFill>
                          <a:schemeClr val="lt1"/>
                        </a:solidFill>
                        <a:effectLst/>
                        <a:latin typeface="+mn-lt"/>
                        <a:ea typeface="+mn-ea"/>
                        <a:cs typeface="+mn-cs"/>
                      </a:endParaRPr>
                    </a:p>
                  </a:txBody>
                  <a:tcPr/>
                </a:tc>
                <a:extLst>
                  <a:ext uri="{0D108BD9-81ED-4DB2-BD59-A6C34878D82A}">
                    <a16:rowId xmlns:a16="http://schemas.microsoft.com/office/drawing/2014/main" val="2039836628"/>
                  </a:ext>
                </a:extLst>
              </a:tr>
              <a:tr h="370840">
                <a:tc>
                  <a:txBody>
                    <a:bodyPr/>
                    <a:lstStyle/>
                    <a:p>
                      <a:r>
                        <a:rPr lang="en-US" sz="1400" dirty="0"/>
                        <a:t>Year 2</a:t>
                      </a:r>
                    </a:p>
                  </a:txBody>
                  <a:tcPr anchor="ctr">
                    <a:solidFill>
                      <a:schemeClr val="accent1">
                        <a:lumMod val="20000"/>
                        <a:lumOff val="80000"/>
                      </a:schemeClr>
                    </a:solidFill>
                  </a:tcPr>
                </a:tc>
                <a:tc>
                  <a:txBody>
                    <a:bodyPr/>
                    <a:lstStyle/>
                    <a:p>
                      <a:r>
                        <a:rPr lang="en-US" sz="1400" kern="1200" dirty="0">
                          <a:effectLst/>
                        </a:rPr>
                        <a:t>Send </a:t>
                      </a:r>
                      <a:r>
                        <a:rPr lang="en-US" sz="1400" b="0" u="none" kern="1200" dirty="0">
                          <a:effectLst/>
                        </a:rPr>
                        <a:t>or</a:t>
                      </a:r>
                      <a:r>
                        <a:rPr lang="en-US" sz="1400" kern="1200" dirty="0">
                          <a:effectLst/>
                        </a:rPr>
                        <a:t> receive HIway Direct messages for at least one </a:t>
                      </a:r>
                      <a:r>
                        <a:rPr lang="en-US" sz="1400" b="1" u="sng" kern="1200" dirty="0">
                          <a:effectLst/>
                        </a:rPr>
                        <a:t>provider-to provider (P2P)</a:t>
                      </a:r>
                      <a:r>
                        <a:rPr lang="en-US" sz="1400" u="none" kern="1200" dirty="0">
                          <a:effectLst/>
                        </a:rPr>
                        <a:t> </a:t>
                      </a:r>
                      <a:r>
                        <a:rPr lang="en-US" sz="1400" kern="1200" dirty="0">
                          <a:effectLst/>
                        </a:rPr>
                        <a:t>use case</a:t>
                      </a:r>
                      <a:endParaRPr lang="en-US" sz="1400" dirty="0"/>
                    </a:p>
                  </a:txBody>
                  <a:tcPr>
                    <a:solidFill>
                      <a:schemeClr val="accent1">
                        <a:lumMod val="20000"/>
                        <a:lumOff val="80000"/>
                      </a:schemeClr>
                    </a:solidFill>
                  </a:tcPr>
                </a:tc>
                <a:extLst>
                  <a:ext uri="{0D108BD9-81ED-4DB2-BD59-A6C34878D82A}">
                    <a16:rowId xmlns:a16="http://schemas.microsoft.com/office/drawing/2014/main" val="470879690"/>
                  </a:ext>
                </a:extLst>
              </a:tr>
              <a:tr h="370840">
                <a:tc>
                  <a:txBody>
                    <a:bodyPr/>
                    <a:lstStyle/>
                    <a:p>
                      <a:r>
                        <a:rPr lang="en-US" sz="1400" dirty="0"/>
                        <a:t>Year 3</a:t>
                      </a:r>
                    </a:p>
                  </a:txBody>
                  <a:tcPr anchor="ctr"/>
                </a:tc>
                <a:tc>
                  <a:txBody>
                    <a:bodyPr/>
                    <a:lstStyle/>
                    <a:p>
                      <a:r>
                        <a:rPr lang="en-US" sz="1400" kern="1200" dirty="0">
                          <a:effectLst/>
                        </a:rPr>
                        <a:t>Send HIway Direct messages for at least one P2P use case, </a:t>
                      </a:r>
                      <a:r>
                        <a:rPr lang="en-US" sz="1400" b="1" u="sng" kern="1200" dirty="0">
                          <a:effectLst/>
                        </a:rPr>
                        <a:t>and</a:t>
                      </a:r>
                      <a:r>
                        <a:rPr lang="en-US" sz="1400" kern="1200" dirty="0">
                          <a:effectLst/>
                        </a:rPr>
                        <a:t> Receive HIway Direct messages for at least one P2P use case</a:t>
                      </a:r>
                      <a:endParaRPr lang="en-US" sz="1400" dirty="0"/>
                    </a:p>
                  </a:txBody>
                  <a:tcPr/>
                </a:tc>
                <a:extLst>
                  <a:ext uri="{0D108BD9-81ED-4DB2-BD59-A6C34878D82A}">
                    <a16:rowId xmlns:a16="http://schemas.microsoft.com/office/drawing/2014/main" val="1791458190"/>
                  </a:ext>
                </a:extLst>
              </a:tr>
              <a:tr h="370840">
                <a:tc>
                  <a:txBody>
                    <a:bodyPr/>
                    <a:lstStyle/>
                    <a:p>
                      <a:r>
                        <a:rPr lang="en-US" sz="1400" dirty="0"/>
                        <a:t>Year 4+</a:t>
                      </a:r>
                    </a:p>
                  </a:txBody>
                  <a:tcPr anchor="ctr">
                    <a:solidFill>
                      <a:schemeClr val="accent1">
                        <a:lumMod val="20000"/>
                        <a:lumOff val="80000"/>
                      </a:schemeClr>
                    </a:solidFill>
                  </a:tcPr>
                </a:tc>
                <a:tc>
                  <a:txBody>
                    <a:bodyPr/>
                    <a:lstStyle/>
                    <a:p>
                      <a:pPr marL="0" marR="0" lvl="0" indent="0" algn="l" defTabSz="914109" rtl="0" eaLnBrk="1" fontAlgn="auto" latinLnBrk="0" hangingPunct="1">
                        <a:lnSpc>
                          <a:spcPct val="100000"/>
                        </a:lnSpc>
                        <a:spcBef>
                          <a:spcPts val="0"/>
                        </a:spcBef>
                        <a:spcAft>
                          <a:spcPts val="0"/>
                        </a:spcAft>
                        <a:buClrTx/>
                        <a:buSzTx/>
                        <a:buFontTx/>
                        <a:buNone/>
                        <a:tabLst/>
                        <a:defRPr/>
                      </a:pPr>
                      <a:r>
                        <a:rPr lang="en-US" sz="1400" kern="1200" dirty="0">
                          <a:effectLst/>
                        </a:rPr>
                        <a:t>Meet Year 3 requirement or be subject to penalties if requirement is not met</a:t>
                      </a:r>
                      <a:endParaRPr lang="en-US" sz="1400" dirty="0"/>
                    </a:p>
                  </a:txBody>
                  <a:tcPr>
                    <a:solidFill>
                      <a:schemeClr val="accent1">
                        <a:lumMod val="20000"/>
                        <a:lumOff val="80000"/>
                      </a:schemeClr>
                    </a:solidFill>
                  </a:tcPr>
                </a:tc>
                <a:extLst>
                  <a:ext uri="{0D108BD9-81ED-4DB2-BD59-A6C34878D82A}">
                    <a16:rowId xmlns:a16="http://schemas.microsoft.com/office/drawing/2014/main" val="1227760700"/>
                  </a:ext>
                </a:extLst>
              </a:tr>
            </a:tbl>
          </a:graphicData>
        </a:graphic>
      </p:graphicFrame>
    </p:spTree>
    <p:extLst>
      <p:ext uri="{BB962C8B-B14F-4D97-AF65-F5344CB8AC3E}">
        <p14:creationId xmlns:p14="http://schemas.microsoft.com/office/powerpoint/2010/main" val="4166238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80311"/>
            <a:ext cx="8229600" cy="3890928"/>
          </a:xfrm>
        </p:spPr>
        <p:txBody>
          <a:bodyPr/>
          <a:lstStyle/>
          <a:p>
            <a:pPr marL="0" indent="0">
              <a:buNone/>
            </a:pPr>
            <a:r>
              <a:rPr lang="en-US" sz="2400" dirty="0"/>
              <a:t>2021 Attestation timeline:</a:t>
            </a:r>
            <a:br>
              <a:rPr lang="en-US" dirty="0"/>
            </a:br>
            <a:r>
              <a:rPr lang="en-US" sz="2000" dirty="0"/>
              <a:t>Dec. 31, 2020: </a:t>
            </a:r>
            <a:r>
              <a:rPr lang="en-US" sz="2000" b="0" dirty="0"/>
              <a:t>Use case implementation deadline </a:t>
            </a:r>
          </a:p>
          <a:p>
            <a:r>
              <a:rPr lang="en-US" sz="2000" dirty="0"/>
              <a:t>May-July 2021: </a:t>
            </a:r>
            <a:r>
              <a:rPr lang="en-US" sz="2000" b="0" dirty="0"/>
              <a:t>HIway outreach and education</a:t>
            </a:r>
          </a:p>
          <a:p>
            <a:pPr lvl="1"/>
            <a:r>
              <a:rPr lang="en-US" sz="2000" b="0" dirty="0"/>
              <a:t>Emails and Newsletters</a:t>
            </a:r>
          </a:p>
          <a:p>
            <a:pPr lvl="1"/>
            <a:r>
              <a:rPr lang="en-US" sz="2000" dirty="0"/>
              <a:t>Website updates</a:t>
            </a:r>
          </a:p>
          <a:p>
            <a:pPr lvl="1"/>
            <a:r>
              <a:rPr lang="en-US" sz="2000" b="0" dirty="0"/>
              <a:t>Webinars</a:t>
            </a:r>
          </a:p>
          <a:p>
            <a:pPr lvl="1"/>
            <a:r>
              <a:rPr lang="en-US" sz="2000" dirty="0"/>
              <a:t>Direct contact with POs</a:t>
            </a:r>
            <a:r>
              <a:rPr lang="en-US" sz="2000" b="0" dirty="0"/>
              <a:t> </a:t>
            </a:r>
          </a:p>
          <a:p>
            <a:r>
              <a:rPr lang="en-US" sz="2000" dirty="0"/>
              <a:t>July 2021:</a:t>
            </a:r>
            <a:r>
              <a:rPr lang="en-US" sz="2000" b="0" dirty="0"/>
              <a:t> Webform testing</a:t>
            </a:r>
          </a:p>
          <a:p>
            <a:r>
              <a:rPr lang="en-US" sz="2000" dirty="0"/>
              <a:t>Aug. 2, 2021: </a:t>
            </a:r>
            <a:r>
              <a:rPr lang="en-US" sz="2000" b="0" dirty="0"/>
              <a:t>HIway attestation/exception webforms go live and begin</a:t>
            </a:r>
            <a:br>
              <a:rPr lang="en-US" sz="2000" b="0" dirty="0"/>
            </a:br>
            <a:r>
              <a:rPr lang="en-US" sz="2000" b="0" dirty="0"/>
              <a:t>accepting submissions</a:t>
            </a:r>
          </a:p>
          <a:p>
            <a:r>
              <a:rPr lang="en-US" sz="2000" dirty="0"/>
              <a:t>Oct. 31, 2021: </a:t>
            </a:r>
            <a:r>
              <a:rPr lang="en-US" sz="2000" b="0" dirty="0"/>
              <a:t>Deadline for attestation/exception submissions</a:t>
            </a:r>
          </a:p>
          <a:p>
            <a:r>
              <a:rPr lang="en-US" sz="2000" dirty="0"/>
              <a:t>November-December 2021: </a:t>
            </a:r>
            <a:r>
              <a:rPr lang="en-US" sz="2000" b="0" dirty="0"/>
              <a:t>HIway reaches out to POs that have not submitted</a:t>
            </a:r>
          </a:p>
          <a:p>
            <a:r>
              <a:rPr lang="en-US" sz="2000" dirty="0"/>
              <a:t>Winter 2022:</a:t>
            </a:r>
            <a:r>
              <a:rPr lang="en-US" sz="2000" b="0" dirty="0"/>
              <a:t> HIway closes webform</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7</a:t>
            </a:fld>
            <a:endParaRPr lang="en-US" dirty="0"/>
          </a:p>
        </p:txBody>
      </p:sp>
      <p:sp>
        <p:nvSpPr>
          <p:cNvPr id="7" name="Title 2">
            <a:extLst>
              <a:ext uri="{FF2B5EF4-FFF2-40B4-BE49-F238E27FC236}">
                <a16:creationId xmlns:a16="http://schemas.microsoft.com/office/drawing/2014/main" id="{2D6CE049-32A6-47F0-BAEB-211643E4DD81}"/>
              </a:ext>
            </a:extLst>
          </p:cNvPr>
          <p:cNvSpPr>
            <a:spLocks noGrp="1"/>
          </p:cNvSpPr>
          <p:nvPr>
            <p:ph type="title"/>
          </p:nvPr>
        </p:nvSpPr>
        <p:spPr>
          <a:xfrm>
            <a:off x="862013" y="152400"/>
            <a:ext cx="6072187" cy="565150"/>
          </a:xfrm>
        </p:spPr>
        <p:txBody>
          <a:bodyPr/>
          <a:lstStyle/>
          <a:p>
            <a:r>
              <a:rPr lang="en-US" dirty="0"/>
              <a:t>HIway attestation: 2021 timeline</a:t>
            </a:r>
          </a:p>
        </p:txBody>
      </p:sp>
    </p:spTree>
    <p:extLst>
      <p:ext uri="{BB962C8B-B14F-4D97-AF65-F5344CB8AC3E}">
        <p14:creationId xmlns:p14="http://schemas.microsoft.com/office/powerpoint/2010/main" val="3825832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8</a:t>
            </a:fld>
            <a:endParaRPr lang="en-US" dirty="0"/>
          </a:p>
        </p:txBody>
      </p:sp>
      <p:sp>
        <p:nvSpPr>
          <p:cNvPr id="3" name="Title 2"/>
          <p:cNvSpPr>
            <a:spLocks noGrp="1"/>
          </p:cNvSpPr>
          <p:nvPr>
            <p:ph type="title"/>
          </p:nvPr>
        </p:nvSpPr>
        <p:spPr>
          <a:xfrm>
            <a:off x="836137" y="133557"/>
            <a:ext cx="6098066" cy="565150"/>
          </a:xfrm>
        </p:spPr>
        <p:txBody>
          <a:bodyPr/>
          <a:lstStyle/>
          <a:p>
            <a:r>
              <a:rPr lang="en-US" dirty="0"/>
              <a:t>HIway attestation: HISP-HISP exchanges</a:t>
            </a:r>
          </a:p>
        </p:txBody>
      </p:sp>
      <p:sp>
        <p:nvSpPr>
          <p:cNvPr id="5" name="Rectangle 4"/>
          <p:cNvSpPr/>
          <p:nvPr/>
        </p:nvSpPr>
        <p:spPr>
          <a:xfrm>
            <a:off x="353960" y="1066800"/>
            <a:ext cx="8445911" cy="766012"/>
          </a:xfrm>
          <a:prstGeom prst="rect">
            <a:avLst/>
          </a:prstGeom>
          <a:solidFill>
            <a:schemeClr val="accent1">
              <a:lumMod val="50000"/>
            </a:schemeClr>
          </a:solidFill>
          <a:ln w="3175" cap="flat" cmpd="sng" algn="ctr">
            <a:solidFill>
              <a:schemeClr val="accent1">
                <a:lumMod val="50000"/>
              </a:schemeClr>
            </a:solidFill>
            <a:prstDash val="solid"/>
          </a:ln>
          <a:effectLst/>
        </p:spPr>
        <p:txBody>
          <a:bodyPr lIns="92866" tIns="46437" rIns="92866" bIns="46437"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i="0" u="none" strike="noStrike" kern="0" cap="none" spc="0" normalizeH="0" baseline="0" noProof="0" dirty="0">
                <a:ln>
                  <a:noFill/>
                </a:ln>
                <a:solidFill>
                  <a:schemeClr val="bg1"/>
                </a:solidFill>
                <a:effectLst/>
                <a:uLnTx/>
                <a:uFillTx/>
                <a:latin typeface="+mn-lt"/>
              </a:rPr>
              <a:t>Through sub-regulatory guidance the Mass HIway now accepts </a:t>
            </a:r>
            <a:r>
              <a:rPr lang="en-US" kern="0" dirty="0" err="1">
                <a:solidFill>
                  <a:schemeClr val="bg1"/>
                </a:solidFill>
              </a:rPr>
              <a:t>DirectTrust</a:t>
            </a:r>
            <a:r>
              <a:rPr lang="en-US" kern="0" dirty="0">
                <a:solidFill>
                  <a:schemeClr val="bg1"/>
                </a:solidFill>
              </a:rPr>
              <a:t> </a:t>
            </a:r>
            <a:r>
              <a:rPr kumimoji="0" lang="en-US" i="0" u="none" strike="noStrike" kern="0" cap="none" spc="0" normalizeH="0" baseline="0" noProof="0" dirty="0">
                <a:ln>
                  <a:noFill/>
                </a:ln>
                <a:solidFill>
                  <a:schemeClr val="bg1"/>
                </a:solidFill>
                <a:effectLst/>
                <a:uLnTx/>
                <a:uFillTx/>
                <a:latin typeface="+mn-lt"/>
              </a:rPr>
              <a:t>HISP-to-HISP exchange as an additional method to meet the HIway connection requirement</a:t>
            </a:r>
          </a:p>
        </p:txBody>
      </p:sp>
      <p:sp>
        <p:nvSpPr>
          <p:cNvPr id="8" name="Rectangle 7">
            <a:extLst>
              <a:ext uri="{FF2B5EF4-FFF2-40B4-BE49-F238E27FC236}">
                <a16:creationId xmlns:a16="http://schemas.microsoft.com/office/drawing/2014/main" id="{E14D46F6-61CE-42CD-86BF-9B654D2D378D}"/>
              </a:ext>
            </a:extLst>
          </p:cNvPr>
          <p:cNvSpPr/>
          <p:nvPr/>
        </p:nvSpPr>
        <p:spPr>
          <a:xfrm>
            <a:off x="349043" y="2152295"/>
            <a:ext cx="8445911" cy="1291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Mass HIway converted to HIway 2.0 (a HISP) in order to connect to DirectTrust, a national framework for Direct Messaging</a:t>
            </a:r>
          </a:p>
          <a:p>
            <a:pPr marL="285750" indent="-285750">
              <a:buFont typeface="Arial" panose="020B0604020202020204" pitchFamily="34" charset="0"/>
              <a:buChar char="•"/>
            </a:pPr>
            <a:r>
              <a:rPr lang="en-US" dirty="0">
                <a:solidFill>
                  <a:schemeClr val="tx1"/>
                </a:solidFill>
              </a:rPr>
              <a:t>The Council has been supportive of DirectTrust HISP-to-HISP Direct Message exchange as it leverages existing infrastructure for many POs</a:t>
            </a:r>
          </a:p>
        </p:txBody>
      </p:sp>
      <p:sp>
        <p:nvSpPr>
          <p:cNvPr id="11" name="Rectangle 10">
            <a:extLst>
              <a:ext uri="{FF2B5EF4-FFF2-40B4-BE49-F238E27FC236}">
                <a16:creationId xmlns:a16="http://schemas.microsoft.com/office/drawing/2014/main" id="{6B294C62-1B49-430F-A238-6143DAD015C7}"/>
              </a:ext>
            </a:extLst>
          </p:cNvPr>
          <p:cNvSpPr/>
          <p:nvPr/>
        </p:nvSpPr>
        <p:spPr>
          <a:xfrm>
            <a:off x="349043" y="3808223"/>
            <a:ext cx="8445911" cy="1291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err="1">
                <a:solidFill>
                  <a:schemeClr val="tx1"/>
                </a:solidFill>
              </a:rPr>
              <a:t>DirectTrust</a:t>
            </a:r>
            <a:r>
              <a:rPr lang="en-US" dirty="0">
                <a:solidFill>
                  <a:schemeClr val="tx1"/>
                </a:solidFill>
              </a:rPr>
              <a:t> exchange can now be used in addition to 1:1 contracting for security/privacy needs. </a:t>
            </a:r>
            <a:r>
              <a:rPr lang="en-US" dirty="0" err="1">
                <a:solidFill>
                  <a:schemeClr val="tx1"/>
                </a:solidFill>
              </a:rPr>
              <a:t>DirectTrust</a:t>
            </a:r>
            <a:r>
              <a:rPr lang="en-US" dirty="0">
                <a:solidFill>
                  <a:schemeClr val="tx1"/>
                </a:solidFill>
              </a:rPr>
              <a:t> exchange uses a common agreement for security/privacy for HISP users and DirectTrust users</a:t>
            </a:r>
          </a:p>
          <a:p>
            <a:pPr marL="285750" indent="-285750">
              <a:buFont typeface="Arial" panose="020B0604020202020204" pitchFamily="34" charset="0"/>
              <a:buChar char="•"/>
            </a:pPr>
            <a:r>
              <a:rPr lang="en-US" dirty="0">
                <a:solidFill>
                  <a:schemeClr val="tx1"/>
                </a:solidFill>
              </a:rPr>
              <a:t>Users of a DirectTrust HISP are now allowed to securely send messages to users of other </a:t>
            </a:r>
            <a:r>
              <a:rPr lang="en-US" dirty="0" err="1">
                <a:solidFill>
                  <a:schemeClr val="tx1"/>
                </a:solidFill>
              </a:rPr>
              <a:t>DirectTrust</a:t>
            </a:r>
            <a:r>
              <a:rPr lang="en-US" dirty="0">
                <a:solidFill>
                  <a:schemeClr val="tx1"/>
                </a:solidFill>
              </a:rPr>
              <a:t> HISPs avoiding the need for additional contracting</a:t>
            </a:r>
          </a:p>
        </p:txBody>
      </p:sp>
      <p:sp>
        <p:nvSpPr>
          <p:cNvPr id="12" name="Rectangle 11">
            <a:extLst>
              <a:ext uri="{FF2B5EF4-FFF2-40B4-BE49-F238E27FC236}">
                <a16:creationId xmlns:a16="http://schemas.microsoft.com/office/drawing/2014/main" id="{C89361D0-070C-4ADC-8EA7-4975180E01D9}"/>
              </a:ext>
            </a:extLst>
          </p:cNvPr>
          <p:cNvSpPr/>
          <p:nvPr/>
        </p:nvSpPr>
        <p:spPr>
          <a:xfrm>
            <a:off x="349043" y="5405480"/>
            <a:ext cx="8445911" cy="1291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Providers now have an additional means to meet the connection requirement via DirectTrust Direct Messaging</a:t>
            </a:r>
          </a:p>
          <a:p>
            <a:pPr marL="285750" indent="-285750">
              <a:buFont typeface="Arial" panose="020B0604020202020204" pitchFamily="34" charset="0"/>
              <a:buChar char="•"/>
            </a:pPr>
            <a:r>
              <a:rPr lang="en-US" dirty="0">
                <a:solidFill>
                  <a:schemeClr val="tx1"/>
                </a:solidFill>
              </a:rPr>
              <a:t>Providers may now use EHR-native Direct Message capabilities instead of adding an extra connection to the HIway Direct Message System</a:t>
            </a:r>
          </a:p>
        </p:txBody>
      </p:sp>
      <p:sp>
        <p:nvSpPr>
          <p:cNvPr id="2" name="Rectangle 1">
            <a:extLst>
              <a:ext uri="{FF2B5EF4-FFF2-40B4-BE49-F238E27FC236}">
                <a16:creationId xmlns:a16="http://schemas.microsoft.com/office/drawing/2014/main" id="{B8AD9C74-39C4-4C8B-B3C4-7E8A806C1D9C}"/>
              </a:ext>
            </a:extLst>
          </p:cNvPr>
          <p:cNvSpPr/>
          <p:nvPr/>
        </p:nvSpPr>
        <p:spPr>
          <a:xfrm>
            <a:off x="349044" y="1933561"/>
            <a:ext cx="2622756" cy="30583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Background</a:t>
            </a:r>
          </a:p>
        </p:txBody>
      </p:sp>
      <p:sp>
        <p:nvSpPr>
          <p:cNvPr id="10" name="Rectangle 9">
            <a:extLst>
              <a:ext uri="{FF2B5EF4-FFF2-40B4-BE49-F238E27FC236}">
                <a16:creationId xmlns:a16="http://schemas.microsoft.com/office/drawing/2014/main" id="{8F6C9AA3-F34C-4983-AFDA-A42CF89F2C3D}"/>
              </a:ext>
            </a:extLst>
          </p:cNvPr>
          <p:cNvSpPr/>
          <p:nvPr/>
        </p:nvSpPr>
        <p:spPr>
          <a:xfrm>
            <a:off x="349044" y="3425687"/>
            <a:ext cx="2622756" cy="30583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 advantage</a:t>
            </a:r>
          </a:p>
        </p:txBody>
      </p:sp>
      <p:sp>
        <p:nvSpPr>
          <p:cNvPr id="13" name="Rectangle 12">
            <a:extLst>
              <a:ext uri="{FF2B5EF4-FFF2-40B4-BE49-F238E27FC236}">
                <a16:creationId xmlns:a16="http://schemas.microsoft.com/office/drawing/2014/main" id="{432FC931-D7D3-49D6-BF03-E701A6F288DC}"/>
              </a:ext>
            </a:extLst>
          </p:cNvPr>
          <p:cNvSpPr/>
          <p:nvPr/>
        </p:nvSpPr>
        <p:spPr>
          <a:xfrm>
            <a:off x="349044" y="5176313"/>
            <a:ext cx="2622756" cy="30583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advantage</a:t>
            </a:r>
          </a:p>
        </p:txBody>
      </p:sp>
    </p:spTree>
    <p:extLst>
      <p:ext uri="{BB962C8B-B14F-4D97-AF65-F5344CB8AC3E}">
        <p14:creationId xmlns:p14="http://schemas.microsoft.com/office/powerpoint/2010/main" val="375671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16F4F6-1401-46E2-A295-F9B332D852E0}"/>
              </a:ext>
            </a:extLst>
          </p:cNvPr>
          <p:cNvSpPr>
            <a:spLocks noGrp="1"/>
          </p:cNvSpPr>
          <p:nvPr>
            <p:ph type="sldNum" sz="quarter" idx="11"/>
          </p:nvPr>
        </p:nvSpPr>
        <p:spPr/>
        <p:txBody>
          <a:bodyPr/>
          <a:lstStyle/>
          <a:p>
            <a:pPr>
              <a:defRPr/>
            </a:pPr>
            <a:fld id="{949C2E20-F250-44B9-B926-B8B94A013B34}" type="slidenum">
              <a:rPr lang="en-US" smtClean="0"/>
              <a:pPr>
                <a:defRPr/>
              </a:pPr>
              <a:t>9</a:t>
            </a:fld>
            <a:endParaRPr lang="en-US" dirty="0"/>
          </a:p>
        </p:txBody>
      </p:sp>
      <p:sp>
        <p:nvSpPr>
          <p:cNvPr id="3" name="Title 2">
            <a:extLst>
              <a:ext uri="{FF2B5EF4-FFF2-40B4-BE49-F238E27FC236}">
                <a16:creationId xmlns:a16="http://schemas.microsoft.com/office/drawing/2014/main" id="{175A9B83-49D0-4C28-B509-036769854D12}"/>
              </a:ext>
            </a:extLst>
          </p:cNvPr>
          <p:cNvSpPr>
            <a:spLocks noGrp="1"/>
          </p:cNvSpPr>
          <p:nvPr>
            <p:ph type="title"/>
          </p:nvPr>
        </p:nvSpPr>
        <p:spPr>
          <a:xfrm>
            <a:off x="836137" y="133557"/>
            <a:ext cx="6098066" cy="565150"/>
          </a:xfrm>
        </p:spPr>
        <p:txBody>
          <a:bodyPr/>
          <a:lstStyle/>
          <a:p>
            <a:r>
              <a:rPr lang="en-US" dirty="0"/>
              <a:t>HIway attestation: 2021 statistics</a:t>
            </a:r>
          </a:p>
        </p:txBody>
      </p:sp>
      <p:sp>
        <p:nvSpPr>
          <p:cNvPr id="4" name="TextBox 3">
            <a:extLst>
              <a:ext uri="{FF2B5EF4-FFF2-40B4-BE49-F238E27FC236}">
                <a16:creationId xmlns:a16="http://schemas.microsoft.com/office/drawing/2014/main" id="{03046498-F6E1-488D-B020-5876D3E9B018}"/>
              </a:ext>
            </a:extLst>
          </p:cNvPr>
          <p:cNvSpPr txBox="1"/>
          <p:nvPr/>
        </p:nvSpPr>
        <p:spPr>
          <a:xfrm>
            <a:off x="4267200" y="1855887"/>
            <a:ext cx="4114800" cy="4801314"/>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b="1" dirty="0"/>
              <a:t>Acute Care Hospitals </a:t>
            </a:r>
            <a:r>
              <a:rPr lang="en-US" dirty="0"/>
              <a:t>(n=67)</a:t>
            </a:r>
          </a:p>
          <a:p>
            <a:r>
              <a:rPr lang="en-US" dirty="0"/>
              <a:t>53 attestations submitted </a:t>
            </a:r>
          </a:p>
          <a:p>
            <a:r>
              <a:rPr lang="en-US" dirty="0"/>
              <a:t>14 exception forms submitted</a:t>
            </a:r>
          </a:p>
          <a:p>
            <a:r>
              <a:rPr lang="en-US" dirty="0"/>
              <a:t>Submitted: 100%</a:t>
            </a:r>
          </a:p>
          <a:p>
            <a:r>
              <a:rPr lang="en-US" dirty="0"/>
              <a:t> </a:t>
            </a:r>
          </a:p>
          <a:p>
            <a:pPr marL="285750" indent="-285750">
              <a:buFont typeface="Arial" panose="020B0604020202020204" pitchFamily="34" charset="0"/>
              <a:buChar char="•"/>
            </a:pPr>
            <a:r>
              <a:rPr lang="en-US" b="1" dirty="0"/>
              <a:t>Community Health Centers </a:t>
            </a:r>
            <a:r>
              <a:rPr lang="en-US" dirty="0"/>
              <a:t>(n=41)</a:t>
            </a:r>
          </a:p>
          <a:p>
            <a:r>
              <a:rPr lang="en-US" dirty="0"/>
              <a:t>24 attestations submitted </a:t>
            </a:r>
          </a:p>
          <a:p>
            <a:r>
              <a:rPr lang="en-US" dirty="0"/>
              <a:t>8 exception forms submitted</a:t>
            </a:r>
          </a:p>
          <a:p>
            <a:r>
              <a:rPr lang="en-US" dirty="0"/>
              <a:t>Submitted: 78%</a:t>
            </a:r>
          </a:p>
          <a:p>
            <a:r>
              <a:rPr lang="en-US" dirty="0"/>
              <a:t> </a:t>
            </a:r>
          </a:p>
          <a:p>
            <a:pPr marL="285750" indent="-285750">
              <a:buFont typeface="Arial" panose="020B0604020202020204" pitchFamily="34" charset="0"/>
              <a:buChar char="•"/>
            </a:pPr>
            <a:r>
              <a:rPr lang="en-US" b="1" dirty="0"/>
              <a:t>Medium/Large Medical </a:t>
            </a:r>
          </a:p>
          <a:p>
            <a:r>
              <a:rPr lang="en-US" b="1" dirty="0"/>
              <a:t>Ambulatory Practices</a:t>
            </a:r>
            <a:r>
              <a:rPr lang="en-US" dirty="0"/>
              <a:t> (n=442)</a:t>
            </a:r>
          </a:p>
          <a:p>
            <a:r>
              <a:rPr lang="en-US" dirty="0"/>
              <a:t>Attestations: 314 practices</a:t>
            </a:r>
          </a:p>
          <a:p>
            <a:r>
              <a:rPr lang="en-US" dirty="0"/>
              <a:t>Exception forms: 65 practices </a:t>
            </a:r>
          </a:p>
          <a:p>
            <a:r>
              <a:rPr lang="en-US" dirty="0"/>
              <a:t>Total: 379 practices</a:t>
            </a:r>
          </a:p>
          <a:p>
            <a:r>
              <a:rPr lang="en-US" dirty="0"/>
              <a:t>Submitted: 86%</a:t>
            </a:r>
          </a:p>
        </p:txBody>
      </p:sp>
      <p:sp>
        <p:nvSpPr>
          <p:cNvPr id="6" name="Rectangle 5">
            <a:extLst>
              <a:ext uri="{FF2B5EF4-FFF2-40B4-BE49-F238E27FC236}">
                <a16:creationId xmlns:a16="http://schemas.microsoft.com/office/drawing/2014/main" id="{5379F188-AC45-4088-B122-67274A4C5BEF}"/>
              </a:ext>
            </a:extLst>
          </p:cNvPr>
          <p:cNvSpPr/>
          <p:nvPr/>
        </p:nvSpPr>
        <p:spPr>
          <a:xfrm>
            <a:off x="353960" y="1066799"/>
            <a:ext cx="8445911" cy="990601"/>
          </a:xfrm>
          <a:prstGeom prst="rect">
            <a:avLst/>
          </a:prstGeom>
          <a:solidFill>
            <a:schemeClr val="accent1">
              <a:lumMod val="50000"/>
            </a:schemeClr>
          </a:solidFill>
          <a:ln w="3175" cap="flat" cmpd="sng" algn="ctr">
            <a:solidFill>
              <a:schemeClr val="accent1">
                <a:lumMod val="50000"/>
              </a:schemeClr>
            </a:solidFill>
            <a:prstDash val="solid"/>
          </a:ln>
          <a:effectLst/>
        </p:spPr>
        <p:txBody>
          <a:bodyPr lIns="92866" tIns="46437" rIns="92866" bIns="46437"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i="0" u="none" strike="noStrike" kern="0" cap="none" spc="0" normalizeH="0" baseline="0" noProof="0" dirty="0">
                <a:ln>
                  <a:noFill/>
                </a:ln>
                <a:solidFill>
                  <a:schemeClr val="bg1"/>
                </a:solidFill>
                <a:effectLst/>
                <a:uLnTx/>
                <a:uFillTx/>
                <a:latin typeface="+mn-lt"/>
              </a:rPr>
              <a:t>Attestation submissions got off to a slow start, we saw an </a:t>
            </a:r>
            <a:r>
              <a:rPr kumimoji="0" lang="en-US" i="0" u="none" strike="noStrike" kern="0" cap="none" spc="0" normalizeH="0" noProof="0" dirty="0">
                <a:ln>
                  <a:noFill/>
                </a:ln>
                <a:solidFill>
                  <a:schemeClr val="bg1"/>
                </a:solidFill>
                <a:effectLst/>
                <a:uLnTx/>
                <a:uFillTx/>
                <a:latin typeface="+mn-lt"/>
              </a:rPr>
              <a:t>influx </a:t>
            </a:r>
            <a:r>
              <a:rPr kumimoji="0" lang="en-US" i="0" u="none" strike="noStrike" kern="0" cap="none" spc="0" normalizeH="0" baseline="0" noProof="0" dirty="0">
                <a:ln>
                  <a:noFill/>
                </a:ln>
                <a:solidFill>
                  <a:schemeClr val="bg1"/>
                </a:solidFill>
                <a:effectLst/>
                <a:uLnTx/>
                <a:uFillTx/>
                <a:latin typeface="+mn-lt"/>
              </a:rPr>
              <a:t>of submissions around the attestation deadline and following the deadline. Submissions for 2021 surpassed submissions of 2020.  </a:t>
            </a:r>
          </a:p>
        </p:txBody>
      </p:sp>
      <p:sp>
        <p:nvSpPr>
          <p:cNvPr id="8" name="TextBox 7">
            <a:extLst>
              <a:ext uri="{FF2B5EF4-FFF2-40B4-BE49-F238E27FC236}">
                <a16:creationId xmlns:a16="http://schemas.microsoft.com/office/drawing/2014/main" id="{45AA3D8C-314E-49E5-A360-BD187137846E}"/>
              </a:ext>
            </a:extLst>
          </p:cNvPr>
          <p:cNvSpPr txBox="1"/>
          <p:nvPr/>
        </p:nvSpPr>
        <p:spPr>
          <a:xfrm>
            <a:off x="457200" y="2362200"/>
            <a:ext cx="3733800" cy="2246769"/>
          </a:xfrm>
          <a:prstGeom prst="rect">
            <a:avLst/>
          </a:prstGeom>
          <a:noFill/>
        </p:spPr>
        <p:txBody>
          <a:bodyPr wrap="square">
            <a:spAutoFit/>
          </a:bodyPr>
          <a:lstStyle/>
          <a:p>
            <a:r>
              <a:rPr lang="en-US" sz="2800" b="1" dirty="0"/>
              <a:t>As of Feb 1</a:t>
            </a:r>
            <a:r>
              <a:rPr lang="en-US" sz="2800" b="1" baseline="30000" dirty="0"/>
              <a:t>st</a:t>
            </a:r>
            <a:r>
              <a:rPr lang="en-US" sz="2800" b="1" dirty="0"/>
              <a:t> 2022:</a:t>
            </a:r>
          </a:p>
          <a:p>
            <a:r>
              <a:rPr lang="en-US" sz="2800" i="1" dirty="0"/>
              <a:t>190 forms submitted</a:t>
            </a:r>
          </a:p>
          <a:p>
            <a:r>
              <a:rPr lang="en-US" sz="2800" dirty="0"/>
              <a:t>Year 3/4 forms: 103</a:t>
            </a:r>
          </a:p>
          <a:p>
            <a:r>
              <a:rPr lang="en-US" sz="2800" dirty="0"/>
              <a:t>Year 5 forms: 53</a:t>
            </a:r>
          </a:p>
          <a:p>
            <a:r>
              <a:rPr lang="en-US" sz="2800" dirty="0"/>
              <a:t>Exception forms: 34</a:t>
            </a:r>
          </a:p>
        </p:txBody>
      </p:sp>
      <p:cxnSp>
        <p:nvCxnSpPr>
          <p:cNvPr id="10" name="Straight Connector 9">
            <a:extLst>
              <a:ext uri="{FF2B5EF4-FFF2-40B4-BE49-F238E27FC236}">
                <a16:creationId xmlns:a16="http://schemas.microsoft.com/office/drawing/2014/main" id="{FAC9259F-24FB-4DB8-AB4F-CE3DD07B4E7F}"/>
              </a:ext>
            </a:extLst>
          </p:cNvPr>
          <p:cNvCxnSpPr/>
          <p:nvPr/>
        </p:nvCxnSpPr>
        <p:spPr>
          <a:xfrm>
            <a:off x="3962400" y="2819400"/>
            <a:ext cx="0" cy="32004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61691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Publish Initial API IG &amp; Specification"/>
  <p:tag name="OTLPOSITIONONTASK" val="None"/>
  <p:tag name="OTLRELATEDTASKID" val="00000000-0000-0000-0000-000000000000"/>
  <p:tag name="OTLDATE" val="2022-02-28T08:00:00.0000000"/>
  <p:tag name="OTLDATEFORMATSTRING" val="MMM yyyy"/>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ATE" val="2022-05-30T08:00:00.0000000"/>
  <p:tag name="OTLPOSITIONONTASK" val="None"/>
  <p:tag name="OTLRELATEDTASKID" val="00000000-0000-0000-0000-000000000000"/>
  <p:tag name="OTLMTITLE" val="Publish OAuth Specification"/>
  <p:tag name="OTLMARKERSHAPE" val="OTL"/>
  <p:tag name="OTLDATEFORMATSTRING" val="MMM yyyy"/>
</p:tagLst>
</file>

<file path=ppt/tags/tag127.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Publish FHIR IG"/>
  <p:tag name="OTLPOSITIONONTASK" val="None"/>
  <p:tag name="OTLRELATEDTASKID" val="00000000-0000-0000-0000-000000000000"/>
  <p:tag name="OTLDATE" val="2022-12-02T08:00:00.0000000"/>
  <p:tag name="OTLMARKERSHAPE" val="OTL"/>
  <p:tag name="OTLDATEFORMATSTRING" val="MMM yyyy"/>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TIMEBANDSCALETYPE" val="Months"/>
  <p:tag name="OTLTIMEBANDSCALEFORMAT" val="MMM"/>
  <p:tag name="OTLTIMEBANDSHAPETYPE" val="RectangleTimeband"/>
  <p:tag name="OTLTIMEBANDSHAPEHEIGHT" val="30"/>
  <p:tag name="OTLTIMEBANDCULTUREINFO" val="en-US"/>
  <p:tag name="OTLTIMEBANDTHREEDEFFECTS" val="None"/>
  <p:tag name="OTLTIMEBANDAUTODATERANGE" val="True"/>
  <p:tag name="OTLTIMEBANDSTARTDATE" val="0001-01-01T00:00:00.0000000"/>
  <p:tag name="OTLTIMEBANDWORKINGDAYS" val="Standard"/>
  <p:tag name="OTLTIMEBANDELAPSEDTIMEEXTENSION" val="False"/>
  <p:tag name="OTLTIMEBANDUSETIME" val="False"/>
  <p:tag name="OTLTIMEBANDTIMECONFIGWORKDAYSTART" val="08:00:00"/>
  <p:tag name="OTLTIMEBANDTIMECONFIGWORKDAYEND" val="17:00:00"/>
  <p:tag name="OTLTIMEBANDAPPENDYEARONYEARCHANGE" val="True"/>
  <p:tag name="OTLTIMEBANDSCALEMARKING" val="None"/>
  <p:tag name="OTLRIGHTENDCAPSMARGINRIGHT" val="20"/>
  <p:tag name="OTLLEFTENDCAPSMARGINLEFT" val="20"/>
  <p:tag name="OTLTIMEBANDFYSTARTMONTH" val="January"/>
  <p:tag name="OTLTIMEBANDSHOWFYLABEL" val="True"/>
  <p:tag name="OTLTIMEBANDUSESTARTINGOFTHEYEARFORFYNUMBERING" val="True"/>
  <p:tag name="OTLTIMEBANDRESERVEDLEFTAREAWIDTH" val="0"/>
  <p:tag name="OTLTIMEBANDRESERVEDLEFTAREAISSET" val="False"/>
  <p:tag name="OTLTIMEBANDQUICKPOSITION" val="Custom"/>
  <p:tag name="OTLTIMEBANDENDDATE" val="2022-12-30T17:00:00.0000000"/>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ELAPSEDSTYLE" val="Th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TODAYPOSITION" val="Auto"/>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__PART_0" val="eyIkaWQiOiIxIiwiX3N3aW1sYW5lc1YyIjpbXSwiQ3VsdHVyZUluZm9OYW1lIjoiZW4tVVMiLCJTdHlsZU5hbWUiOm51bGwsIlZlcnNpb24iOnsiJGlkIjoiMiIsIlZlcnNpb24iOiIzLjQuMiIsIk9yaWdpbmFsQXNzZW1ibHlWZXJzaW9uIjpudWxsLCJFZGl0aW9uIjpudWxsLCJMYXN0U2F2ZWRFZGl0aW9uIjoyLCJJc1BsdXNFZGl0aW9uIjpmYWxzZSwiSXNQcm9FZGl0aW9uIjpmYWxzZX0sIkVmZmVjdCI6MCwiU3R5bGUiOnsiJGlkIjoiMyIsIlRpbWViYW5kU3R5bGUiOnsiJGlkIjoiNCIsIlNjYWxlTWFya2luZyI6MCwiU2hhcGUiOjAsIlNoYXBlU3R5bGUiOnsiJGlkIjoiNSIsIk1hcmdpbiI6eyIkaWQiOiI2IiwiVG9wIjowLjAsIkxlZnQiOjEyLjAsIlJpZ2h0IjoxMi4wLCJCb3R0b20iOjAuMH0sIlBhZGRpbmciOnsiJGlkIjoiNyIsIlRvcCI6Ny4wLCJMZWZ0IjowLjAsIlJpZ2h0IjowLjAsIkJvdHRvbSI6Ny4wfSwiQmFja2dyb3VuZCI6eyIkaWQiOiI4IiwiQ29sb3IiOnsiJGlkIjoiOSIsIkEiOjI1NSwiUiI6NjgsIkciOjg0LCJCIjoxMDZ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TWlkZGxlVGllclNoYXBlU3R5bGUiOnsiJGlkIjoiMTMiLCJNYXJnaW4iOnsiJGlkIjoiMTQiLCJUb3AiOjAuMCwiTGVmdCI6MTIuMCwiUmlnaHQiOjEyLjAsIkJvdHRvbSI6MC4wfSwiUGFkZGluZyI6eyIkaWQiOiIxNSIsIlRvcCI6Ny4wLCJMZWZ0IjowLjAsIlJpZ2h0IjowLjAsIkJvdHRvbSI6Ny4wfSwiQmFja2dyb3VuZCI6eyIkaWQiOiIxNiIsIkNvbG9yIjp7IiRpZCI6IjE3IiwiQSI6MjU1LCJSIjo2OCwiRyI6ODQsIkIiOjEwNn19LCJJc1Zpc2libGUiOnRydWUsIldpZHRoIjo4NTguMCwiSGVpZ2h0IjozMC4wLCJCb3JkZXJTdHlsZSI6eyIkaWQiOiIxOCIsIkxpbmVDb2xvciI6eyIkaWQiOiIxOSIsIiR0eXBlIjoiTkxSRS5Db21tb24uRG9tLlNvbGlkQ29sb3JCcnVzaCwgTkxSRS5Db21tb24iLCJDb2xvciI6eyIkaWQiOiIyMCIsIkEiOjI1NSwiUiI6MjU1LCJHIjowLCJCIjowfX0sIkxpbmVXZWlnaHQiOjAuMCwiTGluZVR5cGUiOjAsIlBhcmVudFN0eWxlIjpudWxsfSwiUGFyZW50U3R5bGUiOm51bGx9LCJCb3R0b21UaWVyU2hhcGVTdHlsZSI6eyIkaWQiOiIyMSIsIk1hcmdpbiI6eyIkaWQiOiIyMiIsIlRvcCI6MC4wLCJMZWZ0IjoxMi4wLCJSaWdodCI6MTIuMCwiQm90dG9tIjowLjB9LCJQYWRkaW5nIjp7IiRpZCI6IjIzIiwiVG9wIjo3LjAsIkxlZnQiOjAuMCwiUmlnaHQiOjAuMCwiQm90dG9tIjo3LjB9LCJCYWNrZ3JvdW5kIjp7IiRpZCI6IjI0IiwiQ29sb3IiOnsiJGlkIjoiMjUiLCJBIjoyNTUsIlIiOjY4LCJHIjo4NCwiQiI6MTA2fX0sIklzVmlzaWJsZSI6dHJ1ZSwiV2lkdGgiOjg1OC4wLCJIZWlnaHQiOjMwLjAsIkJvcmRlclN0eWxlIjp7IiRpZCI6IjI2IiwiTGluZUNvbG9yIjp7IiRpZCI6IjI3IiwiJHR5cGUiOiJOTFJFLkNvbW1vbi5Eb20uU29saWRDb2xvckJydXNoLCBOTFJFLkNvbW1vbiIsIkNvbG9yIjp7IiRpZCI6IjI4IiwiQSI6MjU1LCJSIjoyNTUsIkciOjAsIkIiOjB9fSwiTGluZVdlaWdodCI6MC4wLCJMaW5lVHlwZSI6MCwiUGFyZW50U3R5bGUiOm51bGx9LCJQYXJlbnRTdHlsZSI6bnVsbH0sIlJpZ2h0RW5kQ2Fwc1N0eWxlIjp7IiRpZCI6IjI5IiwiRm9udFNldHRpbmdzIjp7IiRpZCI6IjMwIiwiRm9udFNpemUiOjE4LCJGb250TmFtZSI6IkNhbGlicmkiLCJJc0JvbGQiOnRydWUsIklzSXRhbGljIjpmYWxzZSwiSXNVbmRlcmxpbmVkIjpmYWxzZSwiUGFyZW50U3R5bGUiOm51bGx9LCJBdXRvU2l6ZSI6MCwiRm9yZWdyb3VuZCI6eyIkaWQiOiIzMSIsIkNvbG9yIjp7IiRpZCI6IjMy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zMyIsIlRvcCI6MC4wLCJMZWZ0IjowLjAsIlJpZ2h0IjoyMC4wLCJCb3R0b20iOjAuMH0sIlBhZGRpbmciOnsiJGlkIjoiMzQiLCJUb3AiOjAuMCwiTGVmdCI6MC4wLCJSaWdodCI6MC4wLCJCb3R0b20iOjAuMH0sIkJhY2tncm91bmQiOnsiJGlkIjoiMzUiLCJDb2xvciI6eyIkaWQiOiIzNiIsIkEiOjg5LCJSIjowLCJHIjowLCJCIjowfX0sIklzVmlzaWJsZSI6dHJ1ZSwiV2lkdGgiOjAuMCwiSGVpZ2h0IjowLjAsIkJvcmRlclN0eWxlIjpudWxsLCJQYXJlbnRTdHlsZSI6bnVsbH0sIkxlZnRFbmRDYXBzU3R5bGUiOnsiJGlkIjoiMzciLCJGb250U2V0dGluZ3MiOnsiJGlkIjoiMzgiLCJGb250U2l6ZSI6MTgsIkZvbnROYW1lIjoiQ2FsaWJyaSIsIklzQm9sZCI6dHJ1ZSwiSXNJdGFsaWMiOmZhbHNlLCJJc1VuZGVybGluZWQiOmZhbHNlLCJQYXJlbnRTdHlsZSI6bnVsbH0sIkF1dG9TaXplIjowLCJGb3JlZ3JvdW5kIjp7IiRpZCI6IjM5IiwiQ29sb3IiOnsiJGlkIjoiNDA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QxIiwiVG9wIjowLjAsIkxlZnQiOjIwLjAsIlJpZ2h0IjowLjAsIkJvdHRvbSI6MC4wfSwiUGFkZGluZyI6eyIkaWQiOiI0MiIsIlRvcCI6MC4wLCJMZWZ0IjowLjAsIlJpZ2h0IjowLjAsIkJvdHRvbSI6MC4wfSwiQmFja2dyb3VuZCI6eyIkaWQiOiI0MyIsIkNvbG9yIjp7IiRyZWYiOiIzNiJ9fSwiSXNWaXNpYmxlIjp0cnVlLCJXaWR0aCI6MC4wLCJIZWlnaHQiOjAuMCwiQm9yZGVyU3R5bGUiOm51bGwsIlBhcmVudFN0eWxlIjpudWxsfSwiVG9kYXlUZXh0U3R5bGUiOnsiJGlkIjoiNDQiLCJGb250U2V0dGluZ3MiOnsiJGlkIjoiNDUiLCJGb250U2l6ZSI6MTIsIkZvbnROYW1lIjoiQ2FsaWJyaSIsIklzQm9sZCI6ZmFsc2UsIklzSXRhbGljIjpmYWxzZSwiSXNVbmRlcmxpbmVkIjpmYWxzZSwiUGFyZW50U3R5bGUiOm51bGx9LCJBdXRvU2l6ZSI6MCwiRm9yZWdyb3VuZCI6eyIkaWQiOiI0NiIsIkNvbG9yIjp7IiRpZCI6IjQ3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Q4IiwiVG9wIjowLjAsIkxlZnQiOjAuMCwiUmlnaHQiOjAuMCwiQm90dG9tIjowLjB9LCJQYWRkaW5nIjp7IiRpZCI6IjQ5IiwiVG9wIjowLjAsIkxlZnQiOjAuMCwiUmlnaHQiOjAuMCwiQm90dG9tIjowLjB9LCJCYWNrZ3JvdW5kIjp7IiRpZCI6IjUwIiwiQ29sb3IiOnsiJHJlZiI6IjM2In19LCJJc1Zpc2libGUiOnRydWUsIldpZHRoIjowLjAsIkhlaWdodCI6MC4wLCJCb3JkZXJTdHlsZSI6bnVsbCwiUGFyZW50U3R5bGUiOm51bGx9LCJUb2RheU1hcmtlclN0eWxlIjp7IiRpZCI6IjUxIiwiTWFyZ2luIjp7IiRpZCI6IjUyIiwiVG9wIjowLjAsIkxlZnQiOjAuMCwiUmlnaHQiOjAuMCwiQm90dG9tIjowLjB9LCJQYWRkaW5nIjp7IiRpZCI6IjUzIiwiVG9wIjowLjAsIkxlZnQiOjAuMCwiUmlnaHQiOjAuMCwiQm90dG9tIjowLjB9LCJCYWNrZ3JvdW5kIjp7IiRpZCI6IjU0IiwiQ29sb3IiOnsiJGlkIjoiNTUiLCJBIjoyNTUsIlIiOjIzNywiRyI6MTI1LCJCIjo0OX19LCJJc1Zpc2libGUiOnRydWUsIldpZHRoIjowLjAsIkhlaWdodCI6MC4wLCJCb3JkZXJTdHlsZSI6bnVsbCwiUGFyZW50U3R5bGUiOm51bGx9LCJTY2FsZVN0eWxlIjp7IiRpZCI6IjU2IiwiU2hhcGUiOjAsIlNob3dTZWdtZW50U2VwYXJhdG9ycyI6dHJ1ZSwiU2VnbWVudFNlcGFyYXRvck9wYWNpdHkiOjMwLCJIYXNCZWVuVmlzaWJsZUJlZm9yZSI6dHJ1ZSwiRm9udFNldHRpbmdzIjp7IiRpZCI6IjU3IiwiRm9udFNpemUiOjEyLCJGb250TmFtZSI6IkNhbGlicmkiLCJJc0JvbGQiOmZhbHNlLCJJc0l0YWxpYyI6ZmFsc2UsIklzVW5kZXJsaW5lZCI6ZmFsc2UsIlBhcmVudFN0eWxlIjpudWxsfSwiQXV0b1NpemUiOjAsIkZvcmVncm91bmQiOnsiJGlkIjoiNTgiLCJDb2xvciI6eyIkaWQiOiI1OS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2MCIsIlRvcCI6MC4wLCJMZWZ0Ijo1LjAsIlJpZ2h0IjowLjAsIkJvdHRvbSI6MC4wfSwiUGFkZGluZyI6eyIkaWQiOiI2MSIsIlRvcCI6MC4wLCJMZWZ0IjowLjAsIlJpZ2h0IjowLjAsIkJvdHRvbSI6MC4wfSwiQmFja2dyb3VuZCI6eyIkaWQiOiI2MiIsIkNvbG9yIjp7IiRyZWYiOiIzNiJ9fSwiSXNWaXNpYmxlIjp0cnVlLCJXaWR0aCI6MC4wLCJIZWlnaHQiOjAuMCwiQm9yZGVyU3R5bGUiOm51bGwsIlBhcmVudFN0eWxlIjpudWxsfSwiU2luZ2xlU2NhbGVTaGFwZVN0eWxlIjp7IiRpZCI6IjYzIiwiU2hhcGUiOjAsIkhlaWdodCI6MC4wfSwiTWlkZGxlVGllclNjYWxlU3R5bGUiOnsiJGlkIjoiNjQiLCJTaGFwZSI6MCwiU2hvd1NlZ21lbnRTZXBhcmF0b3JzIjp0cnVlLCJTZWdtZW50U2VwYXJhdG9yT3BhY2l0eSI6MzAsIkhhc0JlZW5WaXNpYmxlQmVmb3JlIjpmYWxzZSwiRm9udFNldHRpbmdzIjp7IiRpZCI6IjY1IiwiRm9udFNpemUiOjEyLCJGb250TmFtZSI6IkNhbGlicmkiLCJJc0JvbGQiOmZhbHNlLCJJc0l0YWxpYyI6ZmFsc2UsIklzVW5kZXJsaW5lZCI6ZmFsc2UsIlBhcmVudFN0eWxlIjpudWxsfSwiQXV0b1NpemUiOjAsIkZvcmVncm91bmQiOnsiJGlkIjoiNjYiLCJDb2xvciI6eyIkaWQiOiI2N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2OCIsIlRvcCI6MC4wLCJMZWZ0Ijo1LjAsIlJpZ2h0IjowLjAsIkJvdHRvbSI6MC4wfSwiUGFkZGluZyI6eyIkaWQiOiI2OSIsIlRvcCI6MC4wLCJMZWZ0IjowLjAsIlJpZ2h0IjowLjAsIkJvdHRvbSI6MC4wfSwiQmFja2dyb3VuZCI6eyIkaWQiOiI3MCIsIkNvbG9yIjp7IiRpZCI6IjcxIiwiQSI6ODksIlIiOjAsIkciOjAsIkIiOjB9fSwiSXNWaXNpYmxlIjpmYWxzZSwiV2lkdGgiOjAuMCwiSGVpZ2h0IjowLjAsIkJvcmRlclN0eWxlIjpudWxsLCJQYXJlbnRTdHlsZSI6bnVsbH0sIkJvdHRvbVRpZXJTY2FsZVN0eWxlIjp7IiRpZCI6IjcyIiwiU2hhcGUiOjAsIlNob3dTZWdtZW50U2VwYXJhdG9ycyI6dHJ1ZSwiU2VnbWVudFNlcGFyYXRvck9wYWNpdHkiOjMwLCJIYXNCZWVuVmlzaWJsZUJlZm9yZSI6ZmFsc2UsIkZvbnRTZXR0aW5ncyI6eyIkaWQiOiI3MyIsIkZvbnRTaXplIjoxMiwiRm9udE5hbWUiOiJDYWxpYnJpIiwiSXNCb2xkIjpmYWxzZSwiSXNJdGFsaWMiOmZhbHNlLCJJc1VuZGVybGluZWQiOmZhbHNlLCJQYXJlbnRTdHlsZSI6bnVsbH0sIkF1dG9TaXplIjowLCJGb3JlZ3JvdW5kIjp7IiRpZCI6Ijc0IiwiQ29sb3IiOnsiJGlkIjoiNzU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zYiLCJUb3AiOjAuMCwiTGVmdCI6NS4wLCJSaWdodCI6MC4wLCJCb3R0b20iOjAuMH0sIlBhZGRpbmciOnsiJGlkIjoiNzciLCJUb3AiOjAuMCwiTGVmdCI6MC4wLCJSaWdodCI6MC4wLCJCb3R0b20iOjAuMH0sIkJhY2tncm91bmQiOnsiJGlkIjoiNzgiLCJDb2xvciI6eyIkaWQiOiI3OSIsIkEiOjg5LCJSIjowLCJHIjowLCJCIjowfX0sIklzVmlzaWJsZSI6ZmFsc2UsIldpZHRoIjowLjAsIkhlaWdodCI6MC4wLCJCb3JkZXJTdHlsZSI6bnVsbCwiUGFyZW50U3R5bGUiOm51bGx9LCJFbGFwc2VkVGltZUJhY2tncm91bmQiOnsiJGlkIjoiODAiLCJDb2xvciI6eyIkaWQiOiI4MSIsIkEiOjE5MSwiUiI6MjM3LCJHIjoxMjUsIkIiOjQ5fX0sIkFwcGVuZFllYXJPblllYXJDaGFuZ2UiOnRydWUsIkVsYXBzZWRUaW1lRm9ybWF0IjoyLCJUb2RheU1hcmtlclBvc2l0aW9uIjozLCJRdWlja1Bvc2l0aW9uIjozLCJBYnNvbHV0ZVBvc2l0aW9uIjoxNTEuMiwiTWFyZ2luIjp7IiRpZCI6IjgyIiwiVG9wIjowLjAsIkxlZnQiOjEwLjAsIlJpZ2h0IjoxMC4wLCJCb3R0b20iOjAuMH0sIlBhZGRpbmciOnsiJGlkIjoiODMiLCJUb3AiOjAuMCwiTGVmdCI6MC4wLCJSaWdodCI6MC4wLCJCb3R0b20iOjAuMH0sIkJhY2tncm91bmQiOnsiJGlkIjoiODQiLCJDb2xvciI6eyIkaWQiOiI4NSIsIkEiOjI1NSwiUiI6NDcsIkciOjU0LCJCIjoxNTN9fSwiSXNWaXNpYmxlIjp0cnVlLCJXaWR0aCI6MC4wLCJIZWlnaHQiOjAuMCwiQm9yZGVyU3R5bGUiOm51bGwsIlBhcmVudFN0eWxlIjpudWxsfSwiRGVmYXVsdE1pbGVzdG9uZVN0eWxlIjp7IiRpZCI6Ijg2IiwiU2hhcGUiOjAsIkNvbm5lY3Rvck1hcmdpbiI6eyIkaWQiOiI4NyIsIlRvcCI6MC4wLCJMZWZ0IjoyLjAsIlJpZ2h0IjoyLjAsIkJvdHRvbSI6MC4wfSwiQ29ubmVjdG9yU3R5bGUiOnsiJGlkIjoiODgiLCJMaW5lQ29sb3IiOnsiJGlkIjoiODkiLCIkdHlwZSI6Ik5MUkUuQ29tbW9uLkRvbS5Tb2xpZENvbG9yQnJ1c2gsIE5MUkUuQ29tbW9uIiwiQ29sb3IiOnsiJGlkIjoiOTAiLCJBIjoxMjcsIlIiOjc5LCJHIjoxMjksIkIiOjE4OX19LCJMaW5lV2VpZ2h0IjoxLjAsIkxpbmVUeXBlIjowLCJQYXJlbnRTdHlsZSI6bnVsbH0sIklzQmVsb3dUaW1lYmFuZCI6ZmFsc2UsIlBvc2l0aW9uT25UYXNrIjowLCJIaWRlRGF0ZSI6ZmFsc2UsIlNoYXBlU2l6ZSI6MSwiU3BhY2luZyI6MS4wLCJQYWRkaW5nIjp7IiRpZCI6IjkxIiwiVG9wIjo3LjAsIkxlZnQiOjMuMCwiUmlnaHQiOjAuMCwiQm90dG9tIjoyLjB9LCJTaGFwZVN0eWxlIjp7IiRpZCI6IjkyIiwiTWFyZ2luIjp7IiRpZCI6IjkzIiwiVG9wIjowLjAsIkxlZnQiOjAuMCwiUmlnaHQiOjAuMCwiQm90dG9tIjowLjB9LCJQYWRkaW5nIjp7IiRpZCI6Ijk0IiwiVG9wIjowLjAsIkxlZnQiOjAuMCwiUmlnaHQiOjAuMCwiQm90dG9tIjowLjB9LCJCYWNrZ3JvdW5kIjp7IiRpZCI6Ijk1IiwiQ29sb3IiOnsiJGlkIjoiOTYiLCJBIjoyNTUsIlIiOjAsIkciOjExNCwiQiI6MTg4fX0sIklzVmlzaWJsZSI6dHJ1ZSwiV2lkdGgiOjE4LjAsIkhlaWdodCI6MjAuMCwiQm9yZGVyU3R5bGUiOnsiJGlkIjoiOTciLCJMaW5lQ29sb3IiOnsiJGlkIjoiOTgiLCIkdHlwZSI6Ik5MUkUuQ29tbW9uLkRvbS5Tb2xpZENvbG9yQnJ1c2gsIE5MUkUuQ29tbW9uIiwiQ29sb3IiOnsiJGlkIjoiOTkiLCJBIjoyNTUsIlIiOjI1NSwiRyI6MCwiQiI6MH19LCJMaW5lV2VpZ2h0IjowLjAsIkxpbmVUeXBlIjowLCJQYXJlbnRTdHlsZSI6bnVsbH0sIlBhcmVudFN0eWxlIjpudWxsfSwiVGl0bGVTdHlsZSI6eyIkaWQiOiIxMDAiLCJGb250U2V0dGluZ3MiOnsiJGlkIjoiMTAxIiwiRm9udFNpemUiOjEyLCJGb250TmFtZSI6IkNhbGlicmkiLCJJc0JvbGQiOnRydWUsIklzSXRhbGljIjpmYWxzZSwiSXNVbmRlcmxpbmVkIjpmYWxzZSwiUGFyZW50U3R5bGUiOm51bGx9LCJBdXRvU2l6ZSI6MCwiRm9yZWdyb3VuZCI6eyIkaWQiOiIxMDIiLCJDb2xvciI6eyIkaWQiOiIxMDM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MTA0IiwiVG9wIjowLjAsIkxlZnQiOjAuMCwiUmlnaHQiOjAuMCwiQm90dG9tIjowLjB9LCJQYWRkaW5nIjp7IiRpZCI6IjEwNSIsIlRvcCI6MC4wLCJMZWZ0IjowLjAsIlJpZ2h0IjowLjAsIkJvdHRvbSI6MC4wfSwiQmFja2dyb3VuZCI6eyIkaWQiOiIxMDYiLCJDb2xvciI6eyIkcmVmIjoiMzYifX0sIklzVmlzaWJsZSI6dHJ1ZSwiV2lkdGgiOjAuMCwiSGVpZ2h0IjowLjAsIkJvcmRlclN0eWxlIjpudWxsLCJQYXJlbnRTdHlsZSI6bnVsbH0sIkRhdGVTdHlsZSI6eyIkaWQiOiIxMDciLCJGb250U2V0dGluZ3MiOnsiJGlkIjoiMTA4IiwiRm9udFNpemUiOjEwLCJGb250TmFtZSI6IkNhbGlicmkiLCJJc0JvbGQiOmZhbHNlLCJJc0l0YWxpYyI6ZmFsc2UsIklzVW5kZXJsaW5lZCI6ZmFsc2UsIlBhcmVudFN0eWxlIjpudWxsfSwiQXV0b1NpemUiOjAsIkZvcmVncm91bmQiOnsiJGlkIjoiMTA5IiwiQ29sb3IiOnsiJGlkIjoiMTE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TEiLCJUb3AiOjAuMCwiTGVmdCI6MC4wLCJSaWdodCI6MC4wLCJCb3R0b20iOjAuMH0sIlBhZGRpbmciOnsiJGlkIjoiMTEyIiwiVG9wIjowLjAsIkxlZnQiOjAuMCwiUmlnaHQiOjAuMCwiQm90dG9tIjowLjB9LCJCYWNrZ3JvdW5kIjp7IiRpZCI6IjExMyIsIkNvbG9yIjp7IiRyZWYiOiIzNiJ9fSwiSXNWaXNpYmxlIjp0cnVlLCJXaWR0aCI6MC4wLCJIZWlnaHQiOjAuMCwiQm9yZGVyU3R5bGUiOm51bGwsIlBhcmVudFN0eWxlIjpudWxsfSwiRGF0ZUZvcm1hdCI6eyIkaWQiOiIxMTQiLCJGb3JtYXRTdHJpbmciOiJNTU0geXl5eSIsIlNlcGFyYXRvciI6Ii8iLCJVc2VJbnRlcm5hdGlvbmFsRGF0ZUZvcm1hdCI6ZmFsc2UsIkRhdGVJc1Zpc2libGUiOnRydWUsIlRpbWVJc1Zpc2libGUiOmZhbHNlLCJIb3VyRGlnaXRzIjoxLCJBbVBtRGVzaWduYXRvciI6MiwiVHJpbTAwTWludXRlcyI6ZmFsc2UsIkxhc3RLbm93blZpc2liaWxpdHlTdGF0ZSI6eyIkaWQiOiIxMTUiLCJEYXRlUGFydElzVmlzaWJsZSI6dHJ1ZSwiVGltZVBhcnRJc1Zpc2libGUiOmZhbHNlfX0sIldlZWtOdW1iZXJpbmciOnsiJGlkIjoiMTE2IiwiRm9ybWF0IjowLCJJc1Zpc2libGUiOmZhbHNlLCJMYXN0S25vd25WaXNpYmlsaXR5U3RhdGUiOmZhbHNlfSwiSXNWaXNpYmxlIjp0cnVlLCJQYXJlbnRTdHlsZSI6bnVsbH0sIkRlZmF1bHRUYXNrU3R5bGUiOnsiJGlkIjoiMTE3IiwiU2hhcGUiOjAsIlNoYXBlVGhpY2tuZXNzIjoxLCJEdXJhdGlvbkZvcm1hdCI6MCwiSW5jbHVkZU5vbldvcmtpbmdEYXlzSW5EdXJhdGlvbiI6ZmFsc2UsIlBlcmNlbnRhZ2VDb21wbGV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IzOCwiRyI6MjM2LCJCIjoyMjV9fSwiTWF4V2lkdGgiOjIwMC4wLCJNYXhIZWlnaHQiOiJJbmZpbml0eSIsIlNtYXJ0Rm9yZWdyb3VuZElzQWN0aXZlIjpmYWxzZSwiSG9yaXpvbnRhbEFsaWdubWVudCI6MSwiVmVydGljYWxBbGlnbm1lbnQiOjAsIlNtYXJ0Rm9yZWdyb3VuZCI6bnVsbCwiQmFja2dyb3VuZEZpbGxUeXBlIjowLCJNYXJnaW4iOnsiJGlkIjoiMTIyIiwiVG9wIjowLjAsIkxlZnQiOjAuMCwiUmlnaHQiOjAuMCwiQm90dG9tIjowLjB9LCJQYWRkaW5nIjp7IiRpZCI6IjEyMyIsIlRvcCI6MC4wLCJMZWZ0IjowLjAsIlJpZ2h0IjowLjAsIkJvdHRvbSI6MC4wfSwiQmFja2dyb3VuZCI6eyIkaWQiOiIxMjQiLCJDb2xvciI6eyIkcmVmIjoiMzYifX0sIklzVmlzaWJsZSI6dHJ1ZSwiV2lkdGgiOjAuMCwiSGVpZ2h0IjowLjAsIkJvcmRlclN0eWxlIjpudWxsLCJQYXJlbnRTdHlsZSI6bnVsbH0sIkR1cmF0aW9uU3R5bGUiOnsiJGlkIjoiMTI1IiwiRm9udFNldHRpbmdzIjp7IiRpZCI6IjEyNiIsIkZvbnRTaXplIjoxMCwiRm9udE5hbWUiOiJDYWxpYnJpIiwiSXNCb2xkIjpmYWxzZSwiSXNJdGFsaWMiOmZhbHNlLCJJc1VuZGVybGluZWQiOmZhbHNlLCJQYXJlbnRTdHlsZSI6bnVsbH0sIkF1dG9TaXplIjowLCJGb3JlZ3JvdW5kIjp7IiRpZCI6IjEyNyIsIkNvbG9yIjp7IiRpZCI6IjEyO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yOSIsIlRvcCI6MC4wLCJMZWZ0IjowLjAsIlJpZ2h0IjowLjAsIkJvdHRvbSI6MC4wfSwiUGFkZGluZyI6eyIkaWQiOiIxMzAiLCJUb3AiOjAuMCwiTGVmdCI6MC4wLCJSaWdodCI6MC4wLCJCb3R0b20iOjAuMH0sIkJhY2tncm91bmQiOnsiJGlkIjoiMTMxIiwiQ29sb3IiOnsiJHJlZiI6IjM2In19LCJJc1Zpc2libGUiOnRydWUsIldpZHRoIjowLjAsIkhlaWdodCI6MC4wLCJCb3JkZXJTdHlsZSI6bnVsbCwiUGFyZW50U3R5bGUiOm51bGx9LCJIb3Jpem9udGFsQ29ubmVjdG9yU3R5bGUiOnsiJGlkIjoiMTMyIiwiTGluZUNvbG9yIjp7IiRpZCI6IjEzMyIsIiR0eXBlIjoiTkxSRS5Db21tb24uRG9tLlNvbGlkQ29sb3JCcnVzaCwgTkxSRS5Db21tb24iLCJDb2xvciI6eyIkaWQiOiIxMzQiLCJBIjoyNTUsIlIiOjIwNCwiRyI6MjA0LCJCIjoyMDR9fSwiTGluZVdlaWdodCI6MS4wLCJMaW5lVHlwZSI6MCwiUGFyZW50U3R5bGUiOm51bGx9LCJWZXJ0aWNhbENvbm5lY3RvclN0eWxlIjp7IiRpZCI6IjEzNSIsIkxpbmVDb2xvciI6eyIkaWQiOiIxMzYiLCIkdHlwZSI6Ik5MUkUuQ29tbW9uLkRvbS5Tb2xpZENvbG9yQnJ1c2gsIE5MUkUuQ29tbW9uIiwiQ29sb3IiOnsiJGlkIjoiMTM3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IsIlNwYWNpbmciOjUsIklzQmVsb3dUaW1lYmFuZCI6ZmFsc2UsIlBlcmNlbnRhZ2VDb21wbGV0ZVNoYXBlT3BhY2l0eSI6MzUsIlNoYXBlU3R5bGUiOnsiJGlkIjoiMTM4IiwiTWFyZ2luIjp7IiRpZCI6IjEzOSIsIlRvcCI6MC4wLCJMZWZ0Ijo0LjAsIlJpZ2h0Ijo0LjAsIkJvdHRvbSI6MC4wfSwiUGFkZGluZyI6eyIkaWQiOiIxNDAiLCJUb3AiOjAuMCwiTGVmdCI6MC4wLCJSaWdodCI6MC4wLCJCb3R0b20iOjAuMH0sIkJhY2tncm91bmQiOnsiJGlkIjoiMTQxIiwiQ29sb3IiOnsiJGlkIjoiMTQyIiwiQSI6MjU1LCJSIjo3OSwiRyI6MTI5LCJCIjoxODl9fSwiSXNWaXNpYmxlIjp0cnVlLCJXaWR0aCI6MC4wLCJIZWlnaHQiOjE2LjAsIkJvcmRlclN0eWxlIjp7IiRpZCI6IjE0MyIsIkxpbmVDb2xvciI6eyIkaWQiOiIxNDQiLCIkdHlwZSI6Ik5MUkUuQ29tbW9uLkRvbS5Tb2xpZENvbG9yQnJ1c2gsIE5MUkUuQ29tbW9uIiwiQ29sb3IiOnsiJGlkIjoiMTQ1IiwiQSI6MjU1LCJSIjoyNTUsIkciOjAsIkIiOjB9fSwiTGluZVdlaWdodCI6MC4wLCJMaW5lVHlwZSI6MCwiUGFyZW50U3R5bGUiOm51bGx9LCJQYXJlbnRTdHlsZSI6bnVsbH0sIlRpdGxlU3R5bGUiOnsiJGlkIjoiMTQ2IiwiRm9udFNldHRpbmdzIjp7IiRpZCI6IjE0NyIsIkZvbnRTaXplIjoxMSwiRm9udE5hbWUiOiJDYWxpYnJpIiwiSXNCb2xkIjpmYWxzZSwiSXNJdGFsaWMiOmZhbHNlLCJJc1VuZGVybGluZWQiOmZhbHNlLCJQYXJlbnRTdHlsZSI6bnVsbH0sIkF1dG9TaXplIjowLCJGb3JlZ3JvdW5kIjp7IiRpZCI6IjE0OCIsIkNvbG9yIjp7IiRpZCI6IjE0OSIsIkEiOjI1NSwiUiI6MCwiRyI6MCwiQiI6MH19LCJNYXhXaWR0aCI6NzIwLjAsIk1heEhlaWdodCI6IkluZmluaXR5IiwiU21hcnRGb3JlZ3JvdW5kSXNBY3RpdmUiOmZhbHNlLCJIb3Jpem9udGFsQWxpZ25tZW50IjowLCJWZXJ0aWNhbEFsaWdubWVudCI6MCwiU21hcnRGb3JlZ3JvdW5kIjpudWxsLCJCYWNrZ3JvdW5kRmlsbFR5cGUiOjAsIk1hcmdpbiI6eyIkaWQiOiIxNTAiLCJUb3AiOjAuMCwiTGVmdCI6MC4wLCJSaWdodCI6MC4wLCJCb3R0b20iOjAuMH0sIlBhZGRpbmciOnsiJGlkIjoiMTUxIiwiVG9wIjowLjAsIkxlZnQiOjAuMCwiUmlnaHQiOjAuMCwiQm90dG9tIjowLjB9LCJCYWNrZ3JvdW5kIjp7IiRpZCI6IjE1MiIsIkNvbG9yIjp7IiRyZWYiOiIzNiJ9fSwiSXNWaXNpYmxlIjp0cnVlLCJXaWR0aCI6MC4wLCJIZWlnaHQiOjAuMCwiQm9yZGVyU3R5bGUiOm51bGwsIlBhcmVudFN0eWxlIjpudWxsfSwiRGF0ZVN0eWxlIjp7IiRpZCI6IjE1MyIsIkZvbnRTZXR0aW5ncyI6eyIkaWQiOiIxNTQiLCJGb250U2l6ZSI6MTAsIkZvbnROYW1lIjoiQ2FsaWJyaSIsIklzQm9sZCI6ZmFsc2UsIklzSXRhbGljIjpmYWxzZSwiSXNVbmRlcmxpbmVkIjpmYWxzZSwiUGFyZW50U3R5bGUiOm51bGx9LCJBdXRvU2l6ZSI6MCwiRm9yZWdyb3VuZCI6eyIkaWQiOiIxNTUiLCJDb2xvciI6eyIkaWQiOiIxNTY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1NyIsIlRvcCI6MC4wLCJMZWZ0IjowLjAsIlJpZ2h0IjowLjAsIkJvdHRvbSI6MC4wfSwiUGFkZGluZyI6eyIkaWQiOiIxNTgiLCJUb3AiOjAuMCwiTGVmdCI6MC4wLCJSaWdodCI6MC4wLCJCb3R0b20iOjAuMH0sIkJhY2tncm91bmQiOnsiJGlkIjoiMTU5IiwiQ29sb3IiOnsiJHJlZiI6IjM2In19LCJJc1Zpc2libGUiOnRydWUsIldpZHRoIjowLjAsIkhlaWdodCI6MC4wLCJCb3JkZXJTdHlsZSI6bnVsbCwiUGFyZW50U3R5bGUiOm51bGx9LCJEYXRlRm9ybWF0Ijp7IiRpZCI6IjE2MCIsIkZvcm1hdFN0cmluZyI6Ik0v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2MSIsIkZvcm1hdCI6MCwiSXNWaXNpYmxlIjpmYWxzZSwiTGFzdEtub3duVmlzaWJpbGl0eVN0YXRlIjpmYWxzZX0sIklzVmlzaWJsZSI6dHJ1ZSwiUGFyZW50U3R5bGUiOm51bGwsIl9leHBsaWNpdGx5U2V0Ijp7IiRpZCI6IjE2M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HcmlkbGluZVBhbmVsU3R5bGUiOnsiJGlkIjoiMTYzIiwiR3JpZGxpbmVTdHlsZSI6eyIkaWQiOiIxNjQiLCJMaW5lQ29sb3IiOnsiJGlkIjoiMTY1IiwiJHR5cGUiOiJOTFJFLkNvbW1vbi5Eb20uU29saWRDb2xvckJydXNoLCBOTFJFLkNvbW1vbiIsIkNvbG9yIjp7IiRpZCI6IjE2NiIsIkEiOjM4LCJSIjo5MSwiRyI6MTU1LCJCIjoyMTN9fSwiTGluZVdlaWdodCI6MS4wLCJMaW5lVHlwZSI6MCwiUGFyZW50U3R5bGUiOm51bGx9LCJNYXJnaW4iOnsiJGlkIjoiMTY3IiwiVG9wIjowLjAsIkxlZnQiOjAuMCwiUmlnaHQiOjAuMCwiQm90dG9tIjowLjB9LCJQYWRkaW5nIjp7IiRpZCI6IjE2OCIsIlRvcCI6MC4wLCJMZWZ0IjowLjAsIlJpZ2h0IjowLjAsIkJvdHRvbSI6MC4wfSwiQmFja2dyb3VuZCI6bnVsbCwiSXNWaXNpYmxlIjp0cnVlLCJXaWR0aCI6MC4wLCJIZWlnaHQiOjAuMCwiQm9yZGVyU3R5bGUiOnsiJGlkIjoiMTY5IiwiTGluZUNvbG9yIjpudWxsLCJMaW5lV2VpZ2h0IjowLjAsIkxpbmVUeXBlIjowLCJQYXJlbnRTdHlsZSI6bnVsbH0sIlBhcmVudFN0eWxlIjpudWxsfSwiQWN0aXZpdHlMaW5lUGFuZWxTdHlsZSI6eyIkaWQiOiIxNzAiLCJBY3Rpdml0eUxpbmVTdHlsZSI6eyIkaWQiOiIxNzEiLCJMaW5lQ29sb3IiOnsiJGlkIjoiMTcyIiwiJHR5cGUiOiJOTFJFLkNvbW1vbi5Eb20uU29saWRDb2xvckJydXNoLCBOTFJFLkNvbW1vbiIsIkNvbG9yIjp7IiRpZCI6IjE3MyIsIkEiOjM4LCJSIjo2OCwiRyI6MTE0LCJCIjoxOTZ9fSwiTGluZVdlaWdodCI6MS4wLCJMaW5lVHlwZSI6MCwiUGFyZW50U3R5bGUiOm51bGx9LCJNYXJnaW4iOnsiJGlkIjoiMTc0IiwiVG9wIjowLjAsIkxlZnQiOjAuMCwiUmlnaHQiOjAuMCwiQm90dG9tIjowLjB9LCJQYWRkaW5nIjp7IiRpZCI6IjE3NSIsIlRvcCI6MC4wLCJMZWZ0IjowLjAsIlJpZ2h0IjowLjAsIkJvdHRvbSI6MC4wfSwiQmFja2dyb3VuZCI6bnVsbCwiSXNWaXNpYmxlIjp0cnVlLCJXaWR0aCI6MC4wLCJIZWlnaHQiOjAuMCwiQm9yZGVyU3R5bGUiOnsiJGlkIjoiMTc2IiwiTGluZUNvbG9yIjpudWxsLCJMaW5lV2VpZ2h0IjowLjAsIkxpbmVUeXBlIjowLCJQYXJlbnRTdHlsZSI6bnVsbH0sIlBhcmVudFN0eWxlIjpudWxsfSwiU2hvd0VsYXBzZWRUaW1lR3JhZGllbnRTdHlsZSI6ZmFsc2UsIlRpbWViYW5kUmVzZXJ2ZWRMZWZ0QXJlYVN0eWxlIjp7IiRpZCI6IjE3NyIsIkFjdGl2aXR5SGVhZGVyV2lkdGgiOjAuMCwiSXNTZXQiOmZhbHNlfSwiRGVmYXVsdFN3aW1sYW5lU3R5bGUiOm51bGx9LCJTY2FsZSI6bnVsbCwiU2NhbGVWMiI6eyIkaWQiOiIxNzgiLCJTdGFydERhdGUiOiIwMDAxLTAxLTAxVDAwOjAwOjAwIiwiRW5kRGF0ZSI6IjIwMjItMTItMzBUMTc6MDA6MDAiLCJBdXRvRGF0ZVJhbmdlIjp0cnVlLCJXb3JraW5nRGF5cyI6MzEsIkZpc2NhbFllYXIiOnsiJGlkIjoiMTc5IiwiU3RhcnRNb250aCI6MSwiVXNlU3RhcnRpbmdZZWFyRm9yTnVtYmVyaW5nIjp0cnVlLCJTaG93RmlzY2FsWWVhckxhYmVsIjp0cnVlfSwiVG9kYXlNYXJrZXJUZXh0IjoiVG9kYXkiLCJBdXRvU2NhbGVUeXBlIjp0cnVlLCJUaW1lYmFuZFNjYWxlcyI6eyIkaWQiOiIxODAiLCJUb3BTY2FsZUxheWVyIjp7IiRpZCI6IjE4MSIsIkZvcm1hdCI6Ik1NTSIsIlR5cGUiOjJ9LCJNaWRkbGVTY2FsZUxheWVyIjp7IiRpZCI6IjE4MiIsIkZvcm1hdCI6bnVsbCwiVHlwZSI6MH0sIkJvdHRvbVNjYWxlTGF5ZXIiOnsiJGlkIjoiMTgzIiwiRm9ybWF0IjpudWxsLCJUeXBlIjowfX19LCJNaWxlc3RvbmVzIjpbeyIkaWQiOiIxODQiLCJEYXRlIjoiMjAyMi0wMi0yOFQwODowMDowMCIsIlN0eWxlIjp7IiRpZCI6IjE4NSIsIlNoYXBlIjowLCJDb25uZWN0b3JNYXJnaW4iOnsiJHJlZiI6Ijg3In0sIkNvbm5lY3RvclN0eWxlIjp7IiRpZCI6IjE4NiIsIkxpbmVDb2xvciI6eyIkaWQiOiIxODciLCIkdHlwZSI6Ik5MUkUuQ29tbW9uLkRvbS5Tb2xpZENvbG9yQnJ1c2gsIE5MUkUuQ29tbW9uIiwiQ29sb3IiOnsiJGlkIjoiMTg4IiwiQSI6MTI3LCJSIjo3OSwiRyI6MTI5LCJCIjoxODl9fSwiTGluZVdlaWdodCI6MS4wLCJMaW5lVHlwZSI6MCwiUGFyZW50U3R5bGUiOm51bGx9LCJJc0JlbG93VGltZWJhbmQiOmZhbHNlLCJQb3NpdGlvbk9uVGFzayI6MCwiSGlkZURhdGUiOmZhbHNlLCJTaGFwZVNpemUiOjEsIlNwYWNpbmciOjEuMCwiUGFkZGluZyI6eyIkcmVmIjoiOTEifSwiU2hhcGVTdHlsZSI6eyIkaWQiOiIxODkiLCJNYXJnaW4iOnsiJHJlZiI6IjkzIn0sIlBhZGRpbmciOnsiJHJlZiI6Ijk0In0sIkJhY2tncm91bmQiOnsiJGlkIjoiMTkwIiwiQ29sb3IiOnsiJGlkIjoiMTkxIiwiQSI6MjU1LCJSIjoxMTIsIkciOjE3MywiQiI6NzF9fSwiSXNWaXNpYmxlIjp0cnVlLCJXaWR0aCI6MTguMCwiSGVpZ2h0IjoyMC4wLCJCb3JkZXJTdHlsZSI6eyIkaWQiOiIxOTIiLCJMaW5lQ29sb3IiOnsiJHJlZiI6Ijk4In0sIkxpbmVXZWlnaHQiOjAuMCwiTGluZVR5cGUiOjAsIlBhcmVudFN0eWxlIjpudWxsfSwiUGFyZW50U3R5bGUiOm51bGx9LCJUaXRsZVN0eWxlIjp7IiRpZCI6IjE5MyIsIkZvbnRTZXR0aW5ncyI6eyIkaWQiOiIxOTQiLCJGb250U2l6ZSI6MTIsIkZvbnROYW1lIjoiQ2FsaWJyaSIsIklzQm9sZCI6dHJ1ZSwiSXNJdGFsaWMiOmZhbHNlLCJJc1VuZGVybGluZWQiOmZhbHNlLCJQYXJlbnRTdHlsZSI6bnVsbH0sIkF1dG9TaXplIjowLCJGb3JlZ3JvdW5kIjp7IiRpZCI6IjE5NSIsIkNvbG9yIjp7IiRpZCI6IjE5NiIsIkEiOjI1NSwiUiI6MCwiRyI6MCwiQiI6MH19LCJNYXhXaWR0aCI6MjAwLjAsIk1heEhlaWdodCI6IkluZmluaXR5IiwiU21hcnRGb3JlZ3JvdW5kSXNBY3RpdmUiOmZhbHNlLCJIb3Jpem9udGFsQWxpZ25tZW50IjoxLCJWZXJ0aWNhbEFsaWdubWVudCI6MCwiU21hcnRGb3JlZ3JvdW5kIjpudWxsLCJCYWNrZ3JvdW5kRmlsbFR5cGUiOjAsIk1hcmdpbiI6eyIkcmVmIjoiMTA0In0sIlBhZGRpbmciOnsiJHJlZiI6IjEwNSJ9LCJCYWNrZ3JvdW5kIjp7IiRyZWYiOiIxMDYifSwiSXNWaXNpYmxlIjp0cnVlLCJXaWR0aCI6MC4wLCJIZWlnaHQiOjAuMCwiQm9yZGVyU3R5bGUiOnsiJGlkIjoiMTk3IiwiTGluZUNvbG9yIjpudWxsLCJMaW5lV2VpZ2h0IjowLjAsIkxpbmVUeXBlIjowLCJQYXJlbnRTdHlsZSI6bnVsbH0sIlBhcmVudFN0eWxlIjpudWxsfSwiRGF0ZVN0eWxlIjp7IiRpZCI6IjE5OCIsIkZvbnRTZXR0aW5ncyI6eyIkaWQiOiIxOTkiLCJGb250U2l6ZSI6MTAsIkZvbnROYW1lIjoiQ2FsaWJyaSIsIklzQm9sZCI6ZmFsc2UsIklzSXRhbGljIjpmYWxzZSwiSXNVbmRlcmxpbmVkIjpmYWxzZSwiUGFyZW50U3R5bGUiOm51bGx9LCJBdXRvU2l6ZSI6MCwiRm9yZWdyb3VuZCI6eyIkaWQiOiIyMDAiLCJDb2xvciI6eyIkaWQiOiIyMD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TEifSwiUGFkZGluZyI6eyIkcmVmIjoiMTEyIn0sIkJhY2tncm91bmQiOnsiJHJlZiI6IjExMyJ9LCJJc1Zpc2libGUiOnRydWUsIldpZHRoIjowLjAsIkhlaWdodCI6MC4wLCJCb3JkZXJTdHlsZSI6eyIkaWQiOiIyMDIiLCJMaW5lQ29sb3IiOm51bGwsIkxpbmVXZWlnaHQiOjAuMCwiTGluZVR5cGUiOjAsIlBhcmVudFN0eWxlIjpudWxsfSwiUGFyZW50U3R5bGUiOm51bGx9LCJEYXRlRm9ybWF0Ijp7IiRpZCI6IjIwMyIsIkZvcm1hdFN0cmluZyI6Ik1NTSB5eXl5IiwiU2VwYXJhdG9yIjoiLyIsIlVzZUludGVybmF0aW9uYWxEYXRlRm9ybWF0IjpmYWxzZSwiRGF0ZUlzVmlzaWJsZSI6dHJ1ZSwiVGltZUlzVmlzaWJsZSI6ZmFsc2UsIkhvdXJEaWdpdHMiOjEsIkFtUG1EZXNpZ25hdG9yIjoyLCJUcmltMDBNaW51dGVzIjpmYWxzZSwiTGFzdEtub3duVmlzaWJpbGl0eVN0YXRlIjp7IiRpZCI6IjIwNCIsIkRhdGVQYXJ0SXNWaXNpYmxlIjp0cnVlLCJUaW1lUGFydElzVmlzaWJsZSI6ZmFsc2V9fSwiV2Vla051bWJlcmluZyI6eyIkaWQiOiIyMDUiLCJGb3JtYXQiOjAsIklzVmlzaWJsZSI6ZmFsc2UsIkxhc3RLbm93blZpc2liaWxpdHlTdGF0ZSI6ZmFsc2V9LCJJc1Zpc2libGUiOnRydWUsIlBhcmVudFN0eWxlIjpudWxsfSwiSW5kZXgiOjYsIlBlcmNlbnRhZ2VDb21wbGV0ZSI6bnVsbCwiUG9zaXRpb24iOnsiUmF0aW8iOjAuMCwiSXNDdXN0b20iOmZhbHNlfSwiRGF0ZUZvcm1hdCI6eyIkcmVmIjoiMjAzIn0sIldlZWtOdW1iZXJpbmciOnsiJGlkIjoiMjA2IiwiRm9ybWF0IjowLCJJc1Zpc2libGUiOmZhbHNlLCJMYXN0S25vd25WaXNpYmlsaXR5U3RhdGUiOmZhbHNlfSwiUmVsYXRlZFRhc2tJZCI6IjAwMDAwMDAwLTAwMDAtMDAwMC0wMDAwLTAwMDAwMDAwMDAwMCIsIklkIjoiZmRiMTk3ODMtMDM1MS00MzYyLWFmMWYtY2QxZWVmZDc4NzRmIiwiSW1wb3J0SWQiOiIxNyIsIlRpdGxlIjoiUHVibGlzaCBJbml0aWFsIEFQSSBJRyAmIFNwZWNpZmljYXRpb24iLCJOb3RlIjpudWxsLCJIeXBlcmxpbmsiOnsiJGlkIjoiMjA3IiwiQWRkcmVzcyI6IiIsIlN1YkFkZHJlc3MiOiIifSwiSXNDaGFuZ2VkIjpmYWxzZSwiSXNOZXciOmZhbHNlfSx7IiRpZCI6IjIwOCIsIkRhdGUiOiIyMDIyLTA1LTMwVDA4OjAwOjAwIiwiU3R5bGUiOnsiJGlkIjoiMjA5IiwiU2hhcGUiOjAsIkNvbm5lY3Rvck1hcmdpbiI6eyIkcmVmIjoiODcifSwiQ29ubmVjdG9yU3R5bGUiOnsiJGlkIjoiMjEwIiwiTGluZUNvbG9yIjp7IiRpZCI6IjIxMSIsIiR0eXBlIjoiTkxSRS5Db21tb24uRG9tLlNvbGlkQ29sb3JCcnVzaCwgTkxSRS5Db21tb24iLCJDb2xvciI6eyIkaWQiOiIyMTIiLCJBIjoxMjcsIlIiOjc5LCJHIjoxMjksIkIiOjE4OX19LCJMaW5lV2VpZ2h0IjoxLjAsIkxpbmVUeXBlIjowLCJQYXJlbnRTdHlsZSI6bnVsbH0sIklzQmVsb3dUaW1lYmFuZCI6dHJ1ZSwiUG9zaXRpb25PblRhc2siOjAsIkhpZGVEYXRlIjpmYWxzZSwiU2hhcGVTaXplIjoxLCJTcGFjaW5nIjoxLjAsIlBhZGRpbmciOnsiJHJlZiI6IjkxIn0sIlNoYXBlU3R5bGUiOnsiJGlkIjoiMjEzIiwiTWFyZ2luIjp7IiRyZWYiOiI5MyJ9LCJQYWRkaW5nIjp7IiRyZWYiOiI5NCJ9LCJCYWNrZ3JvdW5kIjp7IiRpZCI6IjIxNCIsIkNvbG9yIjp7IiRpZCI6IjIxNSIsIkEiOjI1NSwiUiI6MTEyLCJHIjoxNzMsIkIiOjcxfX0sIklzVmlzaWJsZSI6dHJ1ZSwiV2lkdGgiOjE4LjAsIkhlaWdodCI6MjAuMCwiQm9yZGVyU3R5bGUiOnsiJGlkIjoiMjE2IiwiTGluZUNvbG9yIjp7IiRyZWYiOiI5OCJ9LCJMaW5lV2VpZ2h0IjowLjAsIkxpbmVUeXBlIjowLCJQYXJlbnRTdHlsZSI6bnVsbH0sIlBhcmVudFN0eWxlIjpudWxsfSwiVGl0bGVTdHlsZSI6eyIkaWQiOiIyMTciLCJGb250U2V0dGluZ3MiOnsiJGlkIjoiMjE4IiwiRm9udFNpemUiOjEyLCJGb250TmFtZSI6IkNhbGlicmkiLCJJc0JvbGQiOnRydWUsIklzSXRhbGljIjpmYWxzZSwiSXNVbmRlcmxpbmVkIjpmYWxzZSwiUGFyZW50U3R5bGUiOm51bGx9LCJBdXRvU2l6ZSI6MCwiRm9yZWdyb3VuZCI6eyIkaWQiOiIyMTkiLCJDb2xvciI6eyIkaWQiOiIyMjAiLCJBIjoyNTUsIlIiOjAsIkciOjAsIkIiOjB9fSwiTWF4V2lkdGgiOjc4Ljg2NjY2NjY2NjY2NjY3NCwiTWF4SGVpZ2h0IjoiSW5maW5pdHkiLCJTbWFydEZvcmVncm91bmRJc0FjdGl2ZSI6ZmFsc2UsIkhvcml6b250YWxBbGlnbm1lbnQiOjEsIlZlcnRpY2FsQWxpZ25tZW50IjowLCJTbWFydEZvcmVncm91bmQiOm51bGwsIkJhY2tncm91bmRGaWxsVHlwZSI6MCwiTWFyZ2luIjp7IiRyZWYiOiIxMDQifSwiUGFkZGluZyI6eyIkcmVmIjoiMTA1In0sIkJhY2tncm91bmQiOnsiJHJlZiI6IjEwNiJ9LCJJc1Zpc2libGUiOnRydWUsIldpZHRoIjowLjAsIkhlaWdodCI6MC4wLCJCb3JkZXJTdHlsZSI6eyIkaWQiOiIyMjEiLCJMaW5lQ29sb3IiOm51bGwsIkxpbmVXZWlnaHQiOjAuMCwiTGluZVR5cGUiOjAsIlBhcmVudFN0eWxlIjpudWxsfSwiUGFyZW50U3R5bGUiOm51bGx9LCJEYXRlU3R5bGUiOnsiJGlkIjoiMjIyIiwiRm9udFNldHRpbmdzIjp7IiRpZCI6IjIyMyIsIkZvbnRTaXplIjoxMCwiRm9udE5hbWUiOiJDYWxpYnJpIiwiSXNCb2xkIjpmYWxzZSwiSXNJdGFsaWMiOmZhbHNlLCJJc1VuZGVybGluZWQiOmZhbHNlLCJQYXJlbnRTdHlsZSI6bnVsbH0sIkF1dG9TaXplIjowLCJGb3JlZ3JvdW5kIjp7IiRpZCI6IjIyNCIsIkNvbG9yIjp7IiRpZCI6IjIy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xMSJ9LCJQYWRkaW5nIjp7IiRyZWYiOiIxMTIifSwiQmFja2dyb3VuZCI6eyIkcmVmIjoiMTEzIn0sIklzVmlzaWJsZSI6dHJ1ZSwiV2lkdGgiOjAuMCwiSGVpZ2h0IjowLjAsIkJvcmRlclN0eWxlIjp7IiRpZCI6IjIyNiIsIkxpbmVDb2xvciI6bnVsbCwiTGluZVdlaWdodCI6MC4wLCJMaW5lVHlwZSI6MCwiUGFyZW50U3R5bGUiOm51bGx9LCJQYXJlbnRTdHlsZSI6bnVsbH0sIkRhdGVGb3JtYXQiOnsiJGlkIjoiMjI3IiwiRm9ybWF0U3RyaW5nIjoiTU1NIHl5eXkiLCJTZXBhcmF0b3IiOiIvIiwiVXNlSW50ZXJuYXRpb25hbERhdGVGb3JtYXQiOmZhbHNlLCJEYXRlSXNWaXNpYmxlIjp0cnVlLCJUaW1lSXNWaXNpYmxlIjpmYWxzZSwiSG91ckRpZ2l0cyI6MSwiQW1QbURlc2lnbmF0b3IiOjIsIlRyaW0wME1pbnV0ZXMiOmZhbHNlLCJMYXN0S25vd25WaXNpYmlsaXR5U3RhdGUiOnsiJGlkIjoiMjI4IiwiRGF0ZVBhcnRJc1Zpc2libGUiOnRydWUsIlRpbWVQYXJ0SXNWaXNpYmxlIjpmYWxzZX19LCJXZWVrTnVtYmVyaW5nIjp7IiRpZCI6IjIyOSIsIkZvcm1hdCI6MCwiSXNWaXNpYmxlIjpmYWxzZSwiTGFzdEtub3duVmlzaWJpbGl0eVN0YXRlIjpmYWxzZX0sIklzVmlzaWJsZSI6dHJ1ZSwiUGFyZW50U3R5bGUiOm51bGx9LCJJbmRleCI6OCwiUGVyY2VudGFnZUNvbXBsZXRlIjpudWxsLCJQb3NpdGlvbiI6eyJSYXRpbyI6MC4xMzI4MTkxOTY5MTI5Nzc0NCwiSXNDdXN0b20iOmZhbHNlfSwiRGF0ZUZvcm1hdCI6eyIkcmVmIjoiMjI3In0sIldlZWtOdW1iZXJpbmciOnsiJGlkIjoiMjMwIiwiRm9ybWF0IjowLCJJc1Zpc2libGUiOmZhbHNlLCJMYXN0S25vd25WaXNpYmlsaXR5U3RhdGUiOmZhbHNlfSwiUmVsYXRlZFRhc2tJZCI6IjAwMDAwMDAwLTAwMDAtMDAwMC0wMDAwLTAwMDAwMDAwMDAwMCIsIklkIjoiMjhlNDdjMTEtZjZlNS00ZTk0LWIxMjAtMmM1MWFjYTY1MDNjIiwiSW1wb3J0SWQiOiIxOCIsIlRpdGxlIjoiUHVibGlzaCBPQXV0aCBTcGVjaWZpY2F0aW9uIiwiTm90ZSI6bnVsbCwiSHlwZXJsaW5rIjp7IiRpZCI6IjIzMSIsIkFkZHJlc3MiOm51bGwsIlN1YkFkZHJlc3MiOm51bGx9LCJJc0NoYW5nZWQiOmZhbHNlLCJJc05ldyI6ZmFsc2V9LHsiJGlkIjoiMjMyIiwiRGF0ZSI6IjIwMjItMTItMDJUMDg6MDA6MDAiLCJTdHlsZSI6eyIkaWQiOiIyMzMiLCJTaGFwZSI6MCwiQ29ubmVjdG9yTWFyZ2luIjp7IiRyZWYiOiI4NyJ9LCJDb25uZWN0b3JTdHlsZSI6eyIkaWQiOiIyMzQiLCJMaW5lQ29sb3IiOnsiJGlkIjoiMjM1IiwiJHR5cGUiOiJOTFJFLkNvbW1vbi5Eb20uU29saWRDb2xvckJydXNoLCBOTFJFLkNvbW1vbiIsIkNvbG9yIjp7IiRpZCI6IjIzNiIsIkEiOjEyNywiUiI6NzksIkciOjEyOSwiQiI6MTg5fX0sIkxpbmVXZWlnaHQiOjEuMCwiTGluZVR5cGUiOjAsIlBhcmVudFN0eWxlIjpudWxsfSwiSXNCZWxvd1RpbWViYW5kIjpmYWxzZSwiUG9zaXRpb25PblRhc2siOjAsIkhpZGVEYXRlIjpmYWxzZSwiU2hhcGVTaXplIjoxLCJTcGFjaW5nIjoxLjAsIlBhZGRpbmciOnsiJHJlZiI6IjkxIn0sIlNoYXBlU3R5bGUiOnsiJGlkIjoiMjM3IiwiTWFyZ2luIjp7IiRyZWYiOiI5MyJ9LCJQYWRkaW5nIjp7IiRyZWYiOiI5NCJ9LCJCYWNrZ3JvdW5kIjp7IiRpZCI6IjIzOCIsIkNvbG9yIjp7IiRpZCI6IjIzOSIsIkEiOjI1NSwiUiI6MTEyLCJHIjoxNzMsIkIiOjcxfX0sIklzVmlzaWJsZSI6dHJ1ZSwiV2lkdGgiOjE4LjAsIkhlaWdodCI6MjAuMCwiQm9yZGVyU3R5bGUiOnsiJGlkIjoiMjQwIiwiTGluZUNvbG9yIjp7IiRyZWYiOiI5OCJ9LCJMaW5lV2VpZ2h0IjowLjAsIkxpbmVUeXBlIjowLCJQYXJlbnRTdHlsZSI6bnVsbH0sIlBhcmVudFN0eWxlIjpudWxsfSwiVGl0bGVTdHlsZSI6eyIkaWQiOiIyNDEiLCJGb250U2V0dGluZ3MiOnsiJGlkIjoiMjQyIiwiRm9udFNpemUiOjEyLCJGb250TmFtZSI6IkNhbGlicmkiLCJJc0JvbGQiOnRydWUsIklzSXRhbGljIjpmYWxzZSwiSXNVbmRlcmxpbmVkIjpmYWxzZSwiUGFyZW50U3R5bGUiOm51bGx9LCJBdXRvU2l6ZSI6MiwiRm9yZWdyb3VuZCI6eyIkaWQiOiIyNDMiLCJDb2xvciI6eyIkaWQiOiIyNDQiLCJBIjoyNTUsIlIiOjAsIkciOjAsIkIiOjB9fSwiTWF4V2lkdGgiOjc2LjAsIk1heEhlaWdodCI6IkluZmluaXR5IiwiU21hcnRGb3JlZ3JvdW5kSXNBY3RpdmUiOmZhbHNlLCJIb3Jpem9udGFsQWxpZ25tZW50IjoxLCJWZXJ0aWNhbEFsaWdubWVudCI6MCwiU21hcnRGb3JlZ3JvdW5kIjpudWxsLCJCYWNrZ3JvdW5kRmlsbFR5cGUiOjAsIk1hcmdpbiI6eyIkcmVmIjoiMTA0In0sIlBhZGRpbmciOnsiJHJlZiI6IjEwNSJ9LCJCYWNrZ3JvdW5kIjp7IiRyZWYiOiIxMDYifSwiSXNWaXNpYmxlIjp0cnVlLCJXaWR0aCI6MC4wLCJIZWlnaHQiOjAuMCwiQm9yZGVyU3R5bGUiOnsiJGlkIjoiMjQ1IiwiTGluZUNvbG9yIjpudWxsLCJMaW5lV2VpZ2h0IjowLjAsIkxpbmVUeXBlIjowLCJQYXJlbnRTdHlsZSI6bnVsbH0sIlBhcmVudFN0eWxlIjpudWxsfSwiRGF0ZVN0eWxlIjp7IiRpZCI6IjI0NiIsIkZvbnRTZXR0aW5ncyI6eyIkaWQiOiIyNDciLCJGb250U2l6ZSI6MTAsIkZvbnROYW1lIjoiQ2FsaWJyaSIsIklzQm9sZCI6ZmFsc2UsIklzSXRhbGljIjpmYWxzZSwiSXNVbmRlcmxpbmVkIjpmYWxzZSwiUGFyZW50U3R5bGUiOm51bGx9LCJBdXRvU2l6ZSI6MCwiRm9yZWdyb3VuZCI6eyIkaWQiOiIyNDgiLCJDb2xvciI6eyIkaWQiOiIyND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TEifSwiUGFkZGluZyI6eyIkcmVmIjoiMTEyIn0sIkJhY2tncm91bmQiOnsiJHJlZiI6IjExMyJ9LCJJc1Zpc2libGUiOnRydWUsIldpZHRoIjowLjAsIkhlaWdodCI6MC4wLCJCb3JkZXJTdHlsZSI6eyIkaWQiOiIyNTAiLCJMaW5lQ29sb3IiOm51bGwsIkxpbmVXZWlnaHQiOjAuMCwiTGluZVR5cGUiOjAsIlBhcmVudFN0eWxlIjpudWxsfSwiUGFyZW50U3R5bGUiOm51bGx9LCJEYXRlRm9ybWF0Ijp7IiRpZCI6IjI1MSIsIkZvcm1hdFN0cmluZyI6Ik1NTSB5eXl5IiwiU2VwYXJhdG9yIjoiLyIsIlVzZUludGVybmF0aW9uYWxEYXRlRm9ybWF0IjpmYWxzZSwiRGF0ZUlzVmlzaWJsZSI6dHJ1ZSwiVGltZUlzVmlzaWJsZSI6ZmFsc2UsIkhvdXJEaWdpdHMiOjEsIkFtUG1EZXNpZ25hdG9yIjoyLCJUcmltMDBNaW51dGVzIjpmYWxzZSwiTGFzdEtub3duVmlzaWJpbGl0eVN0YXRlIjp7IiRpZCI6IjI1MiIsIkRhdGVQYXJ0SXNWaXNpYmxlIjp0cnVlLCJUaW1lUGFydElzVmlzaWJsZSI6ZmFsc2V9fSwiV2Vla051bWJlcmluZyI6eyIkaWQiOiIyNTMiLCJGb3JtYXQiOjAsIklzVmlzaWJsZSI6ZmFsc2UsIkxhc3RLbm93blZpc2liaWxpdHlTdGF0ZSI6ZmFsc2V9LCJJc1Zpc2libGUiOnRydWUsIlBhcmVudFN0eWxlIjpudWxsfSwiSW5kZXgiOjEyLCJQZXJjZW50YWdlQ29tcGxldGUiOm51bGwsIlBvc2l0aW9uIjp7IlJhdGlvIjowLjAsIklzQ3VzdG9tIjpmYWxzZX0sIkRhdGVGb3JtYXQiOnsiJHJlZiI6IjI1MSJ9LCJXZWVrTnVtYmVyaW5nIjp7IiRpZCI6IjI1NCIsIkZvcm1hdCI6MCwiSXNWaXNpYmxlIjpmYWxzZSwiTGFzdEtub3duVmlzaWJpbGl0eVN0YXRlIjpmYWxzZX0sIlJlbGF0ZWRUYXNrSWQiOiIwMDAwMDAwMC0wMDAwLTAwMDAtMDAwMC0wMDAwMDAwMDAwMDAiLCJJZCI6IjUxMDkxYzcyLTQxZGItNDVlMC1hNDc1LTAxMGMxYzgzYjJhNSIsIkltcG9ydElkIjoiMTkiLCJUaXRsZSI6IlB1Ymxpc2ggRkhJUiBJRyIsIk5vdGUiOm51bGwsIkh5cGVybGluayI6eyIkaWQiOiIyNTUiLCJBZGRyZXNzIjpudWxsLCJTdWJBZGRyZXNzIjpudWxsfSwiSXNDaGFuZ2VkIjpmYWxzZSwiSXNOZXciOmZhbHNlfV0sIlRhc2tzIjpbeyIkaWQiOiIyNTYiLCJHcm91cE5hbWUiOm51bGwsIlN0YXJ0RGF0ZSI6IjIwMjEtMDctMDJUMDg6MDA6MDBaIiwiRW5kRGF0ZSI6IjIwMjEtMDgtMzFUMTc6MDA6MDBaIiwiUGVyY2VudGFnZUNvbXBsZXRlIjoxMDAuMCwiU3R5bGUiOnsiJGlkIjoiMjU3IiwiU2hhcGUiOjAsIlNoYXBlVGhpY2tuZXNzIjoxLCJEdXJhdGlvbkZvcm1hdCI6MCwiSW5jbHVkZU5vbldvcmtpbmdEYXlzSW5EdXJhdGlvbiI6ZmFsc2UsIlBlcmNlbnRhZ2VDb21wbGV0ZVN0eWxlIjp7IiRpZCI6IjI1OCIsIkZvbnRTZXR0aW5ncyI6eyIkaWQiOiIyNTkiLCJGb250U2l6ZSI6MTAsIkZvbnROYW1lIjoiQ2FsaWJyaSIsIklzQm9sZCI6ZmFsc2UsIklzSXRhbGljIjpmYWxzZSwiSXNVbmRlcmxpbmVkIjpmYWxzZSwiUGFyZW50U3R5bGUiOm51bGx9LCJBdXRvU2l6ZSI6MCwiRm9yZWdyb3VuZCI6eyIkaWQiOiIyNjAiLCJDb2xvciI6eyIkaWQiOiIyNjEiLCJBIjoyNTUsIlIiOjIzOCwiRyI6MjM2LCJCIjoyMjV9fSwiTWF4V2lkdGgiOjIwMC4wLCJNYXhIZWlnaHQiOiJJbmZpbml0eSIsIlNtYXJ0Rm9yZWdyb3VuZElzQWN0aXZlIjpmYWxzZSwiSG9yaXpvbnRhbEFsaWdubWVudCI6MS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I2MiIsIkxpbmVDb2xvciI6bnVsbCwiTGluZVdlaWdodCI6MC4wLCJMaW5lVHlwZSI6MCwiUGFyZW50U3R5bGUiOm51bGx9LCJQYXJlbnRTdHlsZSI6bnVsbH0sIkR1cmF0aW9uU3R5bGUiOnsiJGlkIjoiMjYzIiwiRm9udFNldHRpbmdzIjp7IiRpZCI6IjI2NCIsIkZvbnRTaXplIjoxMCwiRm9udE5hbWUiOiJDYWxpYnJpIiwiSXNCb2xkIjpmYWxzZSwiSXNJdGFsaWMiOmZhbHNlLCJJc1VuZGVybGluZWQiOmZhbHNlLCJQYXJlbnRTdHlsZSI6bnVsbH0sIkF1dG9TaXplIjowLCJGb3JlZ3JvdW5kIjp7IiRyZWYiOiIxMjcifSwiTWF4V2lkdGgiOjIwMC4wLCJNYXhIZWlnaHQiOiJJbmZpbml0eSIsIlNtYXJ0Rm9yZWdyb3VuZElzQWN0aXZlIjpmYWxzZSwiSG9yaXpvbnRhbEFsaWdubWVudCI6MCwiVmVydGljYWxBbGlnbm1lbnQiOjAsIlNtYXJ0Rm9yZWdyb3VuZCI6bnVsbCwiQmFja2dyb3VuZEZpbGxUeXBlIjowLCJNYXJnaW4iOnsiJHJlZiI6IjEyOSJ9LCJQYWRkaW5nIjp7IiRyZWYiOiIxMzAifSwiQmFja2dyb3VuZCI6eyIkcmVmIjoiMTMxIn0sIklzVmlzaWJsZSI6dHJ1ZSwiV2lkdGgiOjAuMCwiSGVpZ2h0IjowLjAsIkJvcmRlclN0eWxlIjp7IiRpZCI6IjI2NSIsIkxpbmVDb2xvciI6bnVsbCwiTGluZVdlaWdodCI6MC4wLCJMaW5lVHlwZSI6MCwiUGFyZW50U3R5bGUiOm51bGx9LCJQYXJlbnRTdHlsZSI6bnVsbH0sIkhvcml6b250YWxDb25uZWN0b3JTdHlsZSI6eyIkaWQiOiIyNjYiLCJMaW5lQ29sb3IiOnsiJHJlZiI6IjEzMyJ9LCJMaW5lV2VpZ2h0IjoxLjAsIkxpbmVUeXBlIjowLCJQYXJlbnRTdHlsZSI6bnVsbH0sIlZlcnRpY2FsQ29ubmVjdG9yU3R5bGUiOnsiJGlkIjoiMjY3IiwiTGluZUNvbG9yIjp7IiRyZWYiOiIxMzYifSwiTGluZVdlaWdodCI6MC4wLCJMaW5lVHlwZSI6MCwiUGFyZW50U3R5bGUiOm51bGx9LCJNYXJnaW4iOm51bGwsIlN0YXJ0RGF0ZVBvc2l0aW9uIjo0LCJFbmREYXRlUG9zaXRpb24iOjQsIkRhdGVJc1Zpc2libGUiOnRydWUsIlRpdGxlUG9zaXRpb24iOjUsIkR1cmF0aW9uUG9zaXRpb24iOjYsIlBlcmNlbnRhZ2VDb21wbGV0ZWRQb3NpdGlvbiI6MiwiU3BhY2luZyI6NSwiSXNCZWxvd1RpbWViYW5kIjp0cnVlLCJQZXJjZW50YWdlQ29tcGxldGVTaGFwZU9wYWNpdHkiOjM1LCJTaGFwZVN0eWxlIjp7IiRpZCI6IjI2OCIsIk1hcmdpbiI6eyIkcmVmIjoiMTM5In0sIlBhZGRpbmciOnsiJHJlZiI6IjE0MCJ9LCJCYWNrZ3JvdW5kIjp7IiRpZCI6IjI2OSIsIkNvbG9yIjp7IiRpZCI6IjI3MCIsIkEiOjI1NSwiUiI6NzksIkciOjEyOSwiQiI6MTg5fX0sIklzVmlzaWJsZSI6dHJ1ZSwiV2lkdGgiOjAuMCwiSGVpZ2h0IjoxNi4wLCJCb3JkZXJTdHlsZSI6eyIkaWQiOiIyNzEiLCJMaW5lQ29sb3IiOnsiJHJlZiI6IjE0NCJ9LCJMaW5lV2VpZ2h0IjowLjAsIkxpbmVUeXBlIjowLCJQYXJlbnRTdHlsZSI6bnVsbH0sIlBhcmVudFN0eWxlIjpudWxsfSwiVGl0bGVTdHlsZSI6eyIkaWQiOiIyNzIiLCJGb250U2V0dGluZ3MiOnsiJGlkIjoiMjczIiwiRm9udFNpemUiOjExLCJGb250TmFtZSI6IkNhbGlicmkiLCJJc0JvbGQiOmZhbHNlLCJJc0l0YWxpYyI6ZmFsc2UsIklzVW5kZXJsaW5lZCI6ZmFsc2UsIlBhcmVudFN0eWxlIjpudWxsfSwiQXV0b1NpemUiOjAsIkZvcmVncm91bmQiOnsiJHJlZiI6IjE0OCJ9LCJNYXhXaWR0aCI6NzIwLjAsIk1heEhlaWdodCI6IkluZmluaXR5IiwiU21hcnRGb3JlZ3JvdW5kSXNBY3RpdmUiOmZhbHNlLCJIb3Jpem9udGFsQWxpZ25tZW50IjowLCJWZXJ0aWNhbEFsaWdubWVudCI6MCwiU21hcnRGb3JlZ3JvdW5kIjpudWxsLCJCYWNrZ3JvdW5kRmlsbFR5cGUiOjAsIk1hcmdpbiI6eyIkcmVmIjoiMTUwIn0sIlBhZGRpbmciOnsiJHJlZiI6IjE1MSJ9LCJCYWNrZ3JvdW5kIjp7IiRyZWYiOiIxNTIifSwiSXNWaXNpYmxlIjp0cnVlLCJXaWR0aCI6MC4wLCJIZWlnaHQiOjAuMCwiQm9yZGVyU3R5bGUiOnsiJGlkIjoiMjc0IiwiTGluZUNvbG9yIjpudWxsLCJMaW5lV2VpZ2h0IjowLjAsIkxpbmVUeXBlIjowLCJQYXJlbnRTdHlsZSI6bnVsbH0sIlBhcmVudFN0eWxlIjpudWxsfSwiRGF0ZVN0eWxlIjp7IiRpZCI6IjI3NSIsIkZvbnRTZXR0aW5ncyI6eyIkaWQiOiIyNzYiLCJGb250U2l6ZSI6MTAsIkZvbnROYW1lIjoiQ2FsaWJyaSIsIklzQm9sZCI6ZmFsc2UsIklzSXRhbGljIjpmYWxzZSwiSXNVbmRlcmxpbmVkIjpmYWxzZSwiUGFyZW50U3R5bGUiOm51bGx9LCJBdXRvU2l6ZSI6MCwiRm9yZWdyb3VuZCI6eyIkcmVmIjoiMTU1In0sIk1heFdpZHRoIjoyMDAuMCwiTWF4SGVpZ2h0IjoiSW5maW5pdHkiLCJTbWFydEZvcmVncm91bmRJc0FjdGl2ZSI6ZmFsc2UsIkhvcml6b250YWxBbGlnbm1lbnQiOjAsIlZlcnRpY2FsQWxpZ25tZW50IjowLCJTbWFydEZvcmVncm91bmQiOm51bGwsIkJhY2tncm91bmRGaWxsVHlwZSI6MCwiTWFyZ2luIjp7IiRyZWYiOiIxNTcifSwiUGFkZGluZyI6eyIkcmVmIjoiMTU4In0sIkJhY2tncm91bmQiOnsiJHJlZiI6IjE1OSJ9LCJJc1Zpc2libGUiOnRydWUsIldpZHRoIjowLjAsIkhlaWdodCI6MC4wLCJCb3JkZXJTdHlsZSI6eyIkaWQiOiIyNzciLCJMaW5lQ29sb3IiOm51bGwsIkxpbmVXZWlnaHQiOjAuMCwiTGluZVR5cGUiOjAsIlBhcmVudFN0eWxlIjpudWxsfSwiUGFyZW50U3R5bGUiOm51bGx9LCJEYXRlRm9ybWF0Ijp7IiRyZWYiOiIxNjAifSwiV2Vla051bWJlcmluZyI6eyIkaWQiOiIyNzgiLCJGb3JtYXQiOjAsIklzVmlzaWJsZSI6ZmFsc2UsIkxhc3RLbm93blZpc2liaWxpdHlTdGF0ZSI6ZmFsc2V9LCJJc1Zpc2libGUiOnRydWUsIlBhcmVudFN0eWxlIjpudWxsfSwiSW5kZXgiOjAsIlNtYXJ0RHVyYXRpb25BY3RpdmF0ZWQiOmZhbHNlLCJEYXRlRm9ybWF0Ijp7IiRyZWYiOiIxNjAifSwiV2Vla051bWJlcmluZyI6eyIkaWQiOiIyNzkiLCJGb3JtYXQiOjAsIklzVmlzaWJsZSI6ZmFsc2UsIkxhc3RLbm93blZpc2liaWxpdHlTdGF0ZSI6ZmFsc2V9LCJJZCI6ImVmYWFhOWU4LWNkZDEtNDUyMC04ZDUxLWEyMTdkNGRlMTg2NSIsIkltcG9ydElkIjpudWxsLCJUaXRsZSI6IkFQSSBEZXNpZ24iLCJOb3RlIjpudWxsLCJIeXBlcmxpbmsiOnsiJGlkIjoiMjgwIiwiQWRkcmVzcyI6bnVsbCwiU3ViQWRkcmVzcyI6bnVsbH0sIklzQ2hhbmdlZCI6ZmFsc2UsIklzTmV3IjpmYWxzZX0seyIkaWQiOiIyODEiLCJHcm91cE5hbWUiOm51bGwsIlN0YXJ0RGF0ZSI6IjIwMjEtMDctMDFUMDg6MDA6MDBaIiwiRW5kRGF0ZSI6IjIwMjEtMTEtMTJUMTc6MDA6MDBaIiwiUGVyY2VudGFnZUNvbXBsZXRlIjoxMDAuMCwiU3R5bGUiOnsiJGlkIjoiMjgyIiwiU2hhcGUiOjAsIlNoYXBlVGhpY2tuZXNzIjoxLCJEdXJhdGlvbkZvcm1hdCI6MCwiSW5jbHVkZU5vbldvcmtpbmdEYXlzSW5EdXJhdGlvbiI6ZmFsc2UsIlBlcmNlbnRhZ2VDb21wbGV0ZVN0eWxlIjp7IiRpZCI6IjI4MyIsIkZvbnRTZXR0aW5ncyI6eyIkaWQiOiIyODQ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EsIlZlcnRpY2FsQWxpZ25tZW50IjowLCJTbWFydEZvcmVncm91bmQiOm51bGwsIkJhY2tncm91bmRGaWxsVHlwZSI6MCwiTWFyZ2luIjp7IiRyZWYiOiIxMjIifSwiUGFkZGluZyI6eyIkcmVmIjoiMTIzIn0sIkJhY2tncm91bmQiOnsiJGlkIjoiMjg1IiwiQ29sb3IiOnsiJGlkIjoiMjg2IiwiQSI6ODksIlIiOjAsIkciOjAsIkIiOjB9fSwiSXNWaXNpYmxlIjp0cnVlLCJXaWR0aCI6MC4wLCJIZWlnaHQiOjAuMCwiQm9yZGVyU3R5bGUiOnsiJGlkIjoiMjg3IiwiTGluZUNvbG9yIjpudWxsLCJMaW5lV2VpZ2h0IjowLjAsIkxpbmVUeXBlIjowLCJQYXJlbnRTdHlsZSI6bnVsbH0sIlBhcmVudFN0eWxlIjpudWxsfSwiRHVyYXRpb25TdHlsZSI6eyIkaWQiOiIyODgiLCJGb250U2V0dGluZ3MiOnsiJGlkIjoiMjg5IiwiRm9udFNpemUiOjEwLCJGb250TmFtZSI6IkNhbGlicmkiLCJJc0JvbGQiOmZhbHNlLCJJc0l0YWxpYyI6ZmFsc2UsIklzVW5kZXJsaW5lZCI6ZmFsc2UsIlBhcmVudFN0eWxlIjpudWxsfSwiQXV0b1NpemUiOjAsIkZvcmVncm91bmQiOnsiJGlkIjoiMjkwIiwiQ29sb3IiOnsiJGlkIjoiMjkx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HJlZiI6IjEyOSJ9LCJQYWRkaW5nIjp7IiRyZWYiOiIxMzAifSwiQmFja2dyb3VuZCI6eyIkaWQiOiIyOTIiLCJDb2xvciI6eyIkcmVmIjoiMjg2In19LCJJc1Zpc2libGUiOnRydWUsIldpZHRoIjowLjAsIkhlaWdodCI6MC4wLCJCb3JkZXJTdHlsZSI6eyIkaWQiOiIyOTMiLCJMaW5lQ29sb3IiOm51bGwsIkxpbmVXZWlnaHQiOjAuMCwiTGluZVR5cGUiOjAsIlBhcmVudFN0eWxlIjpudWxsfSwiUGFyZW50U3R5bGUiOm51bGx9LCJIb3Jpem9udGFsQ29ubmVjdG9yU3R5bGUiOnsiJGlkIjoiMjk0IiwiTGluZUNvbG9yIjp7IiRpZCI6IjI5NSIsIiR0eXBlIjoiTkxSRS5Db21tb24uRG9tLlNvbGlkQ29sb3JCcnVzaCwgTkxSRS5Db21tb24iLCJDb2xvciI6eyIkaWQiOiIyOTYiLCJBIjoyNTUsIlIiOjIwNCwiRyI6MjA0LCJCIjoyMDR9fSwiTGluZVdlaWdodCI6MS4wLCJMaW5lVHlwZSI6MCwiUGFyZW50U3R5bGUiOm51bGx9LCJWZXJ0aWNhbENvbm5lY3RvclN0eWxlIjp7IiRpZCI6IjI5NyIsIkxpbmVDb2xvciI6eyIkaWQiOiIyOTgiLCIkdHlwZSI6Ik5MUkUuQ29tbW9uLkRvbS5Tb2xpZENvbG9yQnJ1c2gsIE5MUkUuQ29tbW9uIiwiQ29sb3IiOnsiJGlkIjoiMjk5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IsIlNwYWNpbmciOjUsIklzQmVsb3dUaW1lYmFuZCI6dHJ1ZSwiUGVyY2VudGFnZUNvbXBsZXRlU2hhcGVPcGFjaXR5IjozNSwiU2hhcGVTdHlsZSI6eyIkaWQiOiIzMDAiLCJNYXJnaW4iOnsiJHJlZiI6IjEzOSJ9LCJQYWRkaW5nIjp7IiRyZWYiOiIxNDAifSwiQmFja2dyb3VuZCI6eyIkaWQiOiIzMDEiLCJDb2xvciI6eyIkaWQiOiIzMDIiLCJBIjoyNTUsIlIiOjc5LCJHIjoxMjksIkIiOjE4OX19LCJJc1Zpc2libGUiOnRydWUsIldpZHRoIjoxNDMuMCwiSGVpZ2h0IjoxNi4wLCJCb3JkZXJTdHlsZSI6eyIkaWQiOiIzMDMiLCJMaW5lQ29sb3IiOnsiJGlkIjoiMzA0IiwiJHR5cGUiOiJOTFJFLkNvbW1vbi5Eb20uU29saWRDb2xvckJydXNoLCBOTFJFLkNvbW1vbiIsIkNvbG9yIjp7IiRpZCI6IjMwNSIsIkEiOjI1NSwiUiI6MjU1LCJHIjowLCJCIjowfX0sIkxpbmVXZWlnaHQiOjAuMCwiTGluZVR5cGUiOjAsIlBhcmVudFN0eWxlIjpudWxsfSwiUGFyZW50U3R5bGUiOm51bGx9LCJUaXRsZVN0eWxlIjp7IiRpZCI6IjMwNiIsIkZvbnRTZXR0aW5ncyI6eyIkaWQiOiIzMDciLCJGb250U2l6ZSI6MTEsIkZvbnROYW1lIjoiQ2FsaWJyaSIsIklzQm9sZCI6ZmFsc2UsIklzSXRhbGljIjpmYWxzZSwiSXNVbmRlcmxpbmVkIjpmYWxzZSwiUGFyZW50U3R5bGUiOm51bGx9LCJBdXRvU2l6ZSI6MCwiRm9yZWdyb3VuZCI6eyIkaWQiOiIzMDgiLCJDb2xvciI6eyIkaWQiOiIzMDkiLCJBIjoyNTUsIlIiOjAsIkciOjAsIkIiOjB9fSwiTWF4V2lkdGgiOjcyMC4wLCJNYXhIZWlnaHQiOiJJbmZpbml0eSIsIlNtYXJ0Rm9yZWdyb3VuZElzQWN0aXZlIjpmYWxzZSwiSG9yaXpvbnRhbEFsaWdubWVudCI6MCwiVmVydGljYWxBbGlnbm1lbnQiOjAsIlNtYXJ0Rm9yZWdyb3VuZCI6bnVsbCwiQmFja2dyb3VuZEZpbGxUeXBlIjowLCJNYXJnaW4iOnsiJHJlZiI6IjE1MCJ9LCJQYWRkaW5nIjp7IiRyZWYiOiIxNTEifSwiQmFja2dyb3VuZCI6eyIkaWQiOiIzMTAiLCJDb2xvciI6eyIkcmVmIjoiMjg2In19LCJJc1Zpc2libGUiOnRydWUsIldpZHRoIjowLjAsIkhlaWdodCI6MC4wLCJCb3JkZXJTdHlsZSI6eyIkaWQiOiIzMTEiLCJMaW5lQ29sb3IiOm51bGwsIkxpbmVXZWlnaHQiOjAuMCwiTGluZVR5cGUiOjAsIlBhcmVudFN0eWxlIjpudWxsfSwiUGFyZW50U3R5bGUiOm51bGx9LCJEYXRlU3R5bGUiOnsiJGlkIjoiMzEyIiwiRm9udFNldHRpbmdzIjp7IiRpZCI6IjMxMyIsIkZvbnRTaXplIjoxMCwiRm9udE5hbWUiOiJDYWxpYnJpIiwiSXNCb2xkIjpmYWxzZSwiSXNJdGFsaWMiOmZhbHNlLCJJc1VuZGVybGluZWQiOmZhbHNlLCJQYXJlbnRTdHlsZSI6bnVsbH0sIkF1dG9TaXplIjowLCJGb3JlZ3JvdW5kIjp7IiRpZCI6IjMxNCIsIkNvbG9yIjp7IiRpZCI6IjMx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1NyJ9LCJQYWRkaW5nIjp7IiRyZWYiOiIxNTgifSwiQmFja2dyb3VuZCI6eyIkaWQiOiIzMTYiLCJDb2xvciI6eyIkcmVmIjoiMjg2In19LCJJc1Zpc2libGUiOnRydWUsIldpZHRoIjowLjAsIkhlaWdodCI6MC4wLCJCb3JkZXJTdHlsZSI6eyIkaWQiOiIzMTciLCJMaW5lQ29sb3IiOm51bGwsIkxpbmVXZWlnaHQiOjAuMCwiTGluZVR5cGUiOjAsIlBhcmVudFN0eWxlIjpudWxsfSwiUGFyZW50U3R5bGUiOm51bGx9LCJEYXRlRm9ybWF0Ijp7IiRpZCI6IjMxOCIsIkZvcm1hdFN0cmluZyI6Ik0v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xOSIsIkZvcm1hdCI6MCwiSXNWaXNpYmxlIjpmYWxzZSwiTGFzdEtub3duVmlzaWJpbGl0eVN0YXRlIjpmYWxzZX0sIklzVmlzaWJsZSI6dHJ1ZSwiUGFyZW50U3R5bGUiOm51bGx9LCJJbmRleCI6MSwiU21hcnREdXJhdGlvbkFjdGl2YXRlZCI6ZmFsc2UsIkRhdGVGb3JtYXQiOnsiJHJlZiI6IjMxOCJ9LCJXZWVrTnVtYmVyaW5nIjp7IiRpZCI6IjMyMCIsIkZvcm1hdCI6MCwiSXNWaXNpYmxlIjpmYWxzZSwiTGFzdEtub3duVmlzaWJpbGl0eVN0YXRlIjpmYWxzZX0sIklkIjoiMjU0MTQxMGQtNmYxMi00YmQ0LWJiM2ItYmVmOTQxY2FjOGM3IiwiSW1wb3J0SWQiOiIxIiwiVGl0bGUiOiJBUEkgRGV2ZWxvcG1lbnQiLCJOb3RlIjpudWxsLCJIeXBlcmxpbmsiOnsiJGlkIjoiMzIxIiwiQWRkcmVzcyI6bnVsbCwiU3ViQWRkcmVzcyI6bnVsbH0sIklzQ2hhbmdlZCI6ZmFsc2UsIklzTmV3IjpmYWxzZX0seyIkaWQiOiIzMjIiLCJHcm91cE5hbWUiOm51bGwsIlN0YXJ0RGF0ZSI6IjIwMjEtMTEtMTVUMDg6MDA6MDAiLCJFbmREYXRlIjoiMjAyMS0xMi0zMVQxNzowMDowMCIsIlBlcmNlbnRhZ2VDb21wbGV0ZSI6MTAwLjAsIlN0eWxlIjp7IiRpZCI6IjMyMyIsIlNoYXBlIjowLCJTaGFwZVRoaWNrbmVzcyI6MSwiRHVyYXRpb25Gb3JtYXQiOjAsIkluY2x1ZGVOb25Xb3JraW5nRGF5c0luRHVyYXRpb24iOmZhbHNlLCJQZXJjZW50YWdlQ29tcGxldGVTdHlsZSI6eyIkaWQiOiIzMjQiLCJGb250U2V0dGluZ3MiOnsiJGlkIjoiMzI1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xLCJWZXJ0aWNhbEFsaWdubWVudCI6MCwiU21hcnRGb3JlZ3JvdW5kIjpudWxsLCJCYWNrZ3JvdW5kRmlsbFR5cGUiOjAsIk1hcmdpbiI6eyIkcmVmIjoiMTIyIn0sIlBhZGRpbmciOnsiJHJlZiI6IjEyMyJ9LCJCYWNrZ3JvdW5kIjp7IiRpZCI6IjMyNiIsIkNvbG9yIjp7IiRpZCI6IjMyNyIsIkEiOjg5LCJSIjowLCJHIjowLCJCIjowfX0sIklzVmlzaWJsZSI6dHJ1ZSwiV2lkdGgiOjAuMCwiSGVpZ2h0IjowLjAsIkJvcmRlclN0eWxlIjp7IiRpZCI6IjMyOCIsIkxpbmVDb2xvciI6bnVsbCwiTGluZVdlaWdodCI6MC4wLCJMaW5lVHlwZSI6MCwiUGFyZW50U3R5bGUiOm51bGx9LCJQYXJlbnRTdHlsZSI6bnVsbH0sIkR1cmF0aW9uU3R5bGUiOnsiJGlkIjoiMzI5IiwiRm9udFNldHRpbmdzIjp7IiRpZCI6IjMzMCIsIkZvbnRTaXplIjoxMCwiRm9udE5hbWUiOiJDYWxpYnJpIiwiSXNCb2xkIjpmYWxzZSwiSXNJdGFsaWMiOmZhbHNlLCJJc1VuZGVybGluZWQiOmZhbHNlLCJQYXJlbnRTdHlsZSI6bnVsbH0sIkF1dG9TaXplIjowLCJGb3JlZ3JvdW5kIjp7IiRpZCI6IjMzMSIsIkNvbG9yIjp7IiRpZCI6IjMzM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yZWYiOiIxMjkifSwiUGFkZGluZyI6eyIkcmVmIjoiMTMwIn0sIkJhY2tncm91bmQiOnsiJGlkIjoiMzMzIiwiQ29sb3IiOnsiJHJlZiI6IjMyNyJ9fSwiSXNWaXNpYmxlIjp0cnVlLCJXaWR0aCI6MC4wLCJIZWlnaHQiOjAuMCwiQm9yZGVyU3R5bGUiOnsiJGlkIjoiMzM0IiwiTGluZUNvbG9yIjpudWxsLCJMaW5lV2VpZ2h0IjowLjAsIkxpbmVUeXBlIjowLCJQYXJlbnRTdHlsZSI6bnVsbH0sIlBhcmVudFN0eWxlIjpudWxsfSwiSG9yaXpvbnRhbENvbm5lY3RvclN0eWxlIjp7IiRpZCI6IjMzNSIsIkxpbmVDb2xvciI6eyIkaWQiOiIzMzYiLCIkdHlwZSI6Ik5MUkUuQ29tbW9uLkRvbS5Tb2xpZENvbG9yQnJ1c2gsIE5MUkUuQ29tbW9uIiwiQ29sb3IiOnsiJGlkIjoiMzM3IiwiQSI6MjU1LCJSIjoyMDQsIkciOjIwNCwiQiI6MjA0fX0sIkxpbmVXZWlnaHQiOjEuMCwiTGluZVR5cGUiOjAsIlBhcmVudFN0eWxlIjpudWxsfSwiVmVydGljYWxDb25uZWN0b3JTdHlsZSI6eyIkaWQiOiIzMzgiLCJMaW5lQ29sb3IiOnsiJGlkIjoiMzM5IiwiJHR5cGUiOiJOTFJFLkNvbW1vbi5Eb20uU29saWRDb2xvckJydXNoLCBOTFJFLkNvbW1vbiIsIkNvbG9yIjp7IiRpZCI6IjM0MC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yLCJTcGFjaW5nIjo1LCJJc0JlbG93VGltZWJhbmQiOnRydWUsIlBlcmNlbnRhZ2VDb21wbGV0ZVNoYXBlT3BhY2l0eSI6MzUsIlNoYXBlU3R5bGUiOnsiJGlkIjoiMzQxIiwiTWFyZ2luIjp7IiRyZWYiOiIxMzkifSwiUGFkZGluZyI6eyIkcmVmIjoiMTQwIn0sIkJhY2tncm91bmQiOnsiJGlkIjoiMzQyIiwiQ29sb3IiOnsiJGlkIjoiMzQzIiwiQSI6MjU1LCJSIjo3OSwiRyI6MTI5LCJCIjoxODl9fSwiSXNWaXNpYmxlIjp0cnVlLCJXaWR0aCI6NTAuMCwiSGVpZ2h0IjoxNi4wLCJCb3JkZXJTdHlsZSI6eyIkaWQiOiIzNDQiLCJMaW5lQ29sb3IiOnsiJGlkIjoiMzQ1IiwiJHR5cGUiOiJOTFJFLkNvbW1vbi5Eb20uU29saWRDb2xvckJydXNoLCBOTFJFLkNvbW1vbiIsIkNvbG9yIjp7IiRpZCI6IjM0NiIsIkEiOjI1NSwiUiI6MjU1LCJHIjowLCJCIjowfX0sIkxpbmVXZWlnaHQiOjAuMCwiTGluZVR5cGUiOjAsIlBhcmVudFN0eWxlIjpudWxsfSwiUGFyZW50U3R5bGUiOm51bGx9LCJUaXRsZVN0eWxlIjp7IiRpZCI6IjM0NyIsIkZvbnRTZXR0aW5ncyI6eyIkaWQiOiIzNDgiLCJGb250U2l6ZSI6MTEsIkZvbnROYW1lIjoiQ2FsaWJyaSIsIklzQm9sZCI6ZmFsc2UsIklzSXRhbGljIjpmYWxzZSwiSXNVbmRlcmxpbmVkIjpmYWxzZSwiUGFyZW50U3R5bGUiOm51bGx9LCJBdXRvU2l6ZSI6MCwiRm9yZWdyb3VuZCI6eyIkaWQiOiIzNDkiLCJDb2xvciI6eyIkaWQiOiIzNTAiLCJBIjoyNTUsIlIiOjAsIkciOjAsIkIiOjB9fSwiTWF4V2lkdGgiOjExNzMuMzMzMzMzMzMzMzMzMywiTWF4SGVpZ2h0IjoiSW5maW5pdHkiLCJTbWFydEZvcmVncm91bmRJc0FjdGl2ZSI6ZmFsc2UsIkhvcml6b250YWxBbGlnbm1lbnQiOjAsIlZlcnRpY2FsQWxpZ25tZW50IjowLCJTbWFydEZvcmVncm91bmQiOm51bGwsIkJhY2tncm91bmRGaWxsVHlwZSI6MCwiTWFyZ2luIjp7IiRyZWYiOiIxNTAifSwiUGFkZGluZyI6eyIkcmVmIjoiMTUxIn0sIkJhY2tncm91bmQiOnsiJGlkIjoiMzUxIiwiQ29sb3IiOnsiJHJlZiI6IjMyNyJ9fSwiSXNWaXNpYmxlIjp0cnVlLCJXaWR0aCI6MC4wLCJIZWlnaHQiOjAuMCwiQm9yZGVyU3R5bGUiOnsiJGlkIjoiMzUyIiwiTGluZUNvbG9yIjpudWxsLCJMaW5lV2VpZ2h0IjowLjAsIkxpbmVUeXBlIjowLCJQYXJlbnRTdHlsZSI6bnVsbH0sIlBhcmVudFN0eWxlIjpudWxsfSwiRGF0ZVN0eWxlIjp7IiRpZCI6IjM1MyIsIkZvbnRTZXR0aW5ncyI6eyIkaWQiOiIzNTQiLCJGb250U2l6ZSI6MTAsIkZvbnROYW1lIjoiQ2FsaWJyaSIsIklzQm9sZCI6ZmFsc2UsIklzSXRhbGljIjpmYWxzZSwiSXNVbmRlcmxpbmVkIjpmYWxzZSwiUGFyZW50U3R5bGUiOm51bGx9LCJBdXRvU2l6ZSI6MCwiRm9yZWdyb3VuZCI6eyIkaWQiOiIzNTUiLCJDb2xvciI6eyIkaWQiOiIzNTY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NTcifSwiUGFkZGluZyI6eyIkcmVmIjoiMTU4In0sIkJhY2tncm91bmQiOnsiJGlkIjoiMzU3IiwiQ29sb3IiOnsiJHJlZiI6IjMyNyJ9fSwiSXNWaXNpYmxlIjp0cnVlLCJXaWR0aCI6MC4wLCJIZWlnaHQiOjAuMCwiQm9yZGVyU3R5bGUiOnsiJGlkIjoiMzU4IiwiTGluZUNvbG9yIjpudWxsLCJMaW5lV2VpZ2h0IjowLjAsIkxpbmVUeXBlIjowLCJQYXJlbnRTdHlsZSI6bnVsbH0sIlBhcmVudFN0eWxlIjpudWxsfSwiRGF0ZUZvcm1hdCI6eyIkaWQiOiIzNTkiLCJGb3JtYXRTdHJpbmciOiJNL3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jAiLCJGb3JtYXQiOjAsIklzVmlzaWJsZSI6ZmFsc2UsIkxhc3RLbm93blZpc2liaWxpdHlTdGF0ZSI6ZmFsc2V9LCJJc1Zpc2libGUiOnRydWUsIlBhcmVudFN0eWxlIjpudWxsfSwiSW5kZXgiOjIsIlNtYXJ0RHVyYXRpb25BY3RpdmF0ZWQiOmZhbHNlLCJEYXRlRm9ybWF0Ijp7IiRyZWYiOiIzNTkifSwiV2Vla051bWJlcmluZyI6eyIkaWQiOiIzNjEiLCJGb3JtYXQiOjAsIklzVmlzaWJsZSI6ZmFsc2UsIkxhc3RLbm93blZpc2liaWxpdHlTdGF0ZSI6ZmFsc2V9LCJJZCI6ImNlZmRiNGMzLWZlNWEtNGExZS1hOGVjLWVjOThlM2IyY2VkZCIsIkltcG9ydElkIjoiMiIsIlRpdGxlIjoiUkVTVC9TT0FQIEFQSSBUZXN0aW5nIiwiTm90ZSI6bnVsbCwiSHlwZXJsaW5rIjp7IiRpZCI6IjM2MiIsIkFkZHJlc3MiOiIiLCJTdWJBZGRyZXNzIjoiIn0sIklzQ2hhbmdlZCI6ZmFsc2UsIklzTmV3IjpmYWxzZX0seyIkaWQiOiIzNjMiLCJHcm91cE5hbWUiOm51bGwsIlN0YXJ0RGF0ZSI6IjIwMjEtMTAtMDFUMDg6MDA6MDAiLCJFbmREYXRlIjoiMjAyMS0xMi0zMFQxNzowMDowMCIsIlBlcmNlbnRhZ2VDb21wbGV0ZSI6MTAwLjAsIlN0eWxlIjp7IiRpZCI6IjM2NCIsIlNoYXBlIjowLCJTaGFwZVRoaWNrbmVzcyI6MSwiRHVyYXRpb25Gb3JtYXQiOjAsIkluY2x1ZGVOb25Xb3JraW5nRGF5c0luRHVyYXRpb24iOmZhbHNlLCJQZXJjZW50YWdlQ29tcGxldGVTdHlsZSI6eyIkaWQiOiIzNjUiLCJGb250U2V0dGluZ3MiOnsiJGlkIjoiMzY2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xLCJWZXJ0aWNhbEFsaWdubWVudCI6MCwiU21hcnRGb3JlZ3JvdW5kIjpudWxsLCJCYWNrZ3JvdW5kRmlsbFR5cGUiOjAsIk1hcmdpbiI6eyIkcmVmIjoiMTIyIn0sIlBhZGRpbmciOnsiJHJlZiI6IjEyMyJ9LCJCYWNrZ3JvdW5kIjp7IiRpZCI6IjM2NyIsIkNvbG9yIjp7IiRpZCI6IjM2OCIsIkEiOjg5LCJSIjowLCJHIjowLCJCIjowfX0sIklzVmlzaWJsZSI6dHJ1ZSwiV2lkdGgiOjAuMCwiSGVpZ2h0IjowLjAsIkJvcmRlclN0eWxlIjp7IiRpZCI6IjM2OSIsIkxpbmVDb2xvciI6bnVsbCwiTGluZVdlaWdodCI6MC4wLCJMaW5lVHlwZSI6MCwiUGFyZW50U3R5bGUiOm51bGx9LCJQYXJlbnRTdHlsZSI6bnVsbH0sIkR1cmF0aW9uU3R5bGUiOnsiJGlkIjoiMzcwIiwiRm9udFNldHRpbmdzIjp7IiRpZCI6IjM3MSIsIkZvbnRTaXplIjoxMCwiRm9udE5hbWUiOiJDYWxpYnJpIiwiSXNCb2xkIjpmYWxzZSwiSXNJdGFsaWMiOmZhbHNlLCJJc1VuZGVybGluZWQiOmZhbHNlLCJQYXJlbnRTdHlsZSI6bnVsbH0sIkF1dG9TaXplIjowLCJGb3JlZ3JvdW5kIjp7IiRpZCI6IjM3MiIsIkNvbG9yIjp7IiRpZCI6IjM3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yZWYiOiIxMjkifSwiUGFkZGluZyI6eyIkcmVmIjoiMTMwIn0sIkJhY2tncm91bmQiOnsiJGlkIjoiMzc0IiwiQ29sb3IiOnsiJHJlZiI6IjM2OCJ9fSwiSXNWaXNpYmxlIjp0cnVlLCJXaWR0aCI6MC4wLCJIZWlnaHQiOjAuMCwiQm9yZGVyU3R5bGUiOnsiJGlkIjoiMzc1IiwiTGluZUNvbG9yIjpudWxsLCJMaW5lV2VpZ2h0IjowLjAsIkxpbmVUeXBlIjowLCJQYXJlbnRTdHlsZSI6bnVsbH0sIlBhcmVudFN0eWxlIjpudWxsfSwiSG9yaXpvbnRhbENvbm5lY3RvclN0eWxlIjp7IiRpZCI6IjM3NiIsIkxpbmVDb2xvciI6eyIkaWQiOiIzNzciLCIkdHlwZSI6Ik5MUkUuQ29tbW9uLkRvbS5Tb2xpZENvbG9yQnJ1c2gsIE5MUkUuQ29tbW9uIiwiQ29sb3IiOnsiJGlkIjoiMzc4IiwiQSI6MjU1LCJSIjoyMDQsIkciOjIwNCwiQiI6MjA0fX0sIkxpbmVXZWlnaHQiOjEuMCwiTGluZVR5cGUiOjAsIlBhcmVudFN0eWxlIjpudWxsfSwiVmVydGljYWxDb25uZWN0b3JTdHlsZSI6eyIkaWQiOiIzNzkiLCJMaW5lQ29sb3IiOnsiJGlkIjoiMzgwIiwiJHR5cGUiOiJOTFJFLkNvbW1vbi5Eb20uU29saWRDb2xvckJydXNoLCBOTFJFLkNvbW1vbiIsIkNvbG9yIjp7IiRpZCI6IjM4MS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yLCJTcGFjaW5nIjo1LCJJc0JlbG93VGltZWJhbmQiOnRydWUsIlBlcmNlbnRhZ2VDb21wbGV0ZVNoYXBlT3BhY2l0eSI6MzUsIlNoYXBlU3R5bGUiOnsiJGlkIjoiMzgyIiwiTWFyZ2luIjp7IiRyZWYiOiIxMzkifSwiUGFkZGluZyI6eyIkcmVmIjoiMTQwIn0sIkJhY2tncm91bmQiOnsiJGlkIjoiMzgzIiwiQ29sb3IiOnsiJGlkIjoiMzg0IiwiQSI6MjU1LCJSIjo3OSwiRyI6MTI5LCJCIjoxODl9fSwiSXNWaXNpYmxlIjp0cnVlLCJXaWR0aCI6OTYuMCwiSGVpZ2h0IjoxNi4wLCJCb3JkZXJTdHlsZSI6eyIkaWQiOiIzODUiLCJMaW5lQ29sb3IiOnsiJGlkIjoiMzg2IiwiJHR5cGUiOiJOTFJFLkNvbW1vbi5Eb20uU29saWRDb2xvckJydXNoLCBOTFJFLkNvbW1vbiIsIkNvbG9yIjp7IiRpZCI6IjM4NyIsIkEiOjI1NSwiUiI6MjU1LCJHIjowLCJCIjowfX0sIkxpbmVXZWlnaHQiOjAuMCwiTGluZVR5cGUiOjAsIlBhcmVudFN0eWxlIjpudWxsfSwiUGFyZW50U3R5bGUiOm51bGx9LCJUaXRsZVN0eWxlIjp7IiRpZCI6IjM4OCIsIkZvbnRTZXR0aW5ncyI6eyIkaWQiOiIzODkiLCJGb250U2l6ZSI6MTEsIkZvbnROYW1lIjoiQ2FsaWJyaSIsIklzQm9sZCI6ZmFsc2UsIklzSXRhbGljIjpmYWxzZSwiSXNVbmRlcmxpbmVkIjpmYWxzZSwiUGFyZW50U3R5bGUiOm51bGx9LCJBdXRvU2l6ZSI6MCwiRm9yZWdyb3VuZCI6eyIkaWQiOiIzOTAiLCJDb2xvciI6eyIkaWQiOiIzOTEiLCJBIjoyNTUsIlIiOjAsIkciOjAsIkIiOjB9fSwiTWF4V2lkdGgiOjExNzMuMzMzMzMzMzMzMzMzMywiTWF4SGVpZ2h0IjoiSW5maW5pdHkiLCJTbWFydEZvcmVncm91bmRJc0FjdGl2ZSI6ZmFsc2UsIkhvcml6b250YWxBbGlnbm1lbnQiOjAsIlZlcnRpY2FsQWxpZ25tZW50IjowLCJTbWFydEZvcmVncm91bmQiOm51bGwsIkJhY2tncm91bmRGaWxsVHlwZSI6MCwiTWFyZ2luIjp7IiRyZWYiOiIxNTAifSwiUGFkZGluZyI6eyIkcmVmIjoiMTUxIn0sIkJhY2tncm91bmQiOnsiJGlkIjoiMzkyIiwiQ29sb3IiOnsiJHJlZiI6IjM2OCJ9fSwiSXNWaXNpYmxlIjp0cnVlLCJXaWR0aCI6MC4wLCJIZWlnaHQiOjAuMCwiQm9yZGVyU3R5bGUiOnsiJGlkIjoiMzkzIiwiTGluZUNvbG9yIjpudWxsLCJMaW5lV2VpZ2h0IjowLjAsIkxpbmVUeXBlIjowLCJQYXJlbnRTdHlsZSI6bnVsbH0sIlBhcmVudFN0eWxlIjpudWxsfSwiRGF0ZVN0eWxlIjp7IiRpZCI6IjM5NCIsIkZvbnRTZXR0aW5ncyI6eyIkaWQiOiIzOTUiLCJGb250U2l6ZSI6MTAsIkZvbnROYW1lIjoiQ2FsaWJyaSIsIklzQm9sZCI6ZmFsc2UsIklzSXRhbGljIjpmYWxzZSwiSXNVbmRlcmxpbmVkIjpmYWxzZSwiUGFyZW50U3R5bGUiOm51bGx9LCJBdXRvU2l6ZSI6MCwiRm9yZWdyb3VuZCI6eyIkaWQiOiIzOTYiLCJDb2xvciI6eyIkaWQiOiIzOT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NTcifSwiUGFkZGluZyI6eyIkcmVmIjoiMTU4In0sIkJhY2tncm91bmQiOnsiJGlkIjoiMzk4IiwiQ29sb3IiOnsiJHJlZiI6IjM2OCJ9fSwiSXNWaXNpYmxlIjp0cnVlLCJXaWR0aCI6MC4wLCJIZWlnaHQiOjAuMCwiQm9yZGVyU3R5bGUiOnsiJGlkIjoiMzk5IiwiTGluZUNvbG9yIjpudWxsLCJMaW5lV2VpZ2h0IjowLjAsIkxpbmVUeXBlIjowLCJQYXJlbnRTdHlsZSI6bnVsbH0sIlBhcmVudFN0eWxlIjpudWxsfSwiRGF0ZUZvcm1hdCI6eyIkaWQiOiI0MDAiLCJGb3JtYXRTdHJpbmciOiJNL3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DEiLCJGb3JtYXQiOjAsIklzVmlzaWJsZSI6ZmFsc2UsIkxhc3RLbm93blZpc2liaWxpdHlTdGF0ZSI6ZmFsc2V9LCJJc1Zpc2libGUiOnRydWUsIlBhcmVudFN0eWxlIjpudWxsfSwiSW5kZXgiOjMsIlNtYXJ0RHVyYXRpb25BY3RpdmF0ZWQiOmZhbHNlLCJEYXRlRm9ybWF0Ijp7IiRyZWYiOiI0MDAifSwiV2Vla051bWJlcmluZyI6eyIkaWQiOiI0MDIiLCJGb3JtYXQiOjAsIklzVmlzaWJsZSI6ZmFsc2UsIkxhc3RLbm93blZpc2liaWxpdHlTdGF0ZSI6ZmFsc2V9LCJJZCI6IjI4YTI1OWNjLWJiNDUtNGVmZi1hOGZlLWNkNGY2NTgzYTVhNiIsIkltcG9ydElkIjoiMTYiLCJUaXRsZSI6IkFQSSBNaWdyYXRpb24gUGxhbm5pbmciLCJOb3RlIjpudWxsLCJIeXBlcmxpbmsiOnsiJGlkIjoiNDAzIiwiQWRkcmVzcyI6IiIsIlN1YkFkZHJlc3MiOiIifSwiSXNDaGFuZ2VkIjpmYWxzZSwiSXNOZXciOmZhbHNlfSx7IiRpZCI6IjQwNCIsIkdyb3VwTmFtZSI6bnVsbCwiU3RhcnREYXRlIjoiMjAyMS0xMi0zMVQwODowMDowMCIsIkVuZERhdGUiOiIyMDIyLTAxLTIzVDE3OjAwOjAwWiIsIlBlcmNlbnRhZ2VDb21wbGV0ZSI6MTAwLjAsIlN0eWxlIjp7IiRpZCI6IjQwNSIsIlNoYXBlIjowLCJTaGFwZVRoaWNrbmVzcyI6MSwiRHVyYXRpb25Gb3JtYXQiOjAsIkluY2x1ZGVOb25Xb3JraW5nRGF5c0luRHVyYXRpb24iOmZhbHNlLCJQZXJjZW50YWdlQ29tcGxldGVTdHlsZSI6eyIkaWQiOiI0MDYiLCJGb250U2V0dGluZ3MiOnsiJGlkIjoiNDA3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xLCJWZXJ0aWNhbEFsaWdubWVudCI6MCwiU21hcnRGb3JlZ3JvdW5kIjpudWxsLCJCYWNrZ3JvdW5kRmlsbFR5cGUiOjAsIk1hcmdpbiI6eyIkcmVmIjoiMTIyIn0sIlBhZGRpbmciOnsiJHJlZiI6IjEyMyJ9LCJCYWNrZ3JvdW5kIjp7IiRpZCI6IjQwOCIsIkNvbG9yIjp7IiRpZCI6IjQwOSIsIkEiOjg5LCJSIjowLCJHIjowLCJCIjowfX0sIklzVmlzaWJsZSI6dHJ1ZSwiV2lkdGgiOjAuMCwiSGVpZ2h0IjowLjAsIkJvcmRlclN0eWxlIjp7IiRpZCI6IjQxMCIsIkxpbmVDb2xvciI6bnVsbCwiTGluZVdlaWdodCI6MC4wLCJMaW5lVHlwZSI6MCwiUGFyZW50U3R5bGUiOm51bGx9LCJQYXJlbnRTdHlsZSI6bnVsbH0sIkR1cmF0aW9uU3R5bGUiOnsiJGlkIjoiNDExIiwiRm9udFNldHRpbmdzIjp7IiRpZCI6IjQxMiIsIkZvbnRTaXplIjoxMCwiRm9udE5hbWUiOiJDYWxpYnJpIiwiSXNCb2xkIjpmYWxzZSwiSXNJdGFsaWMiOmZhbHNlLCJJc1VuZGVybGluZWQiOmZhbHNlLCJQYXJlbnRTdHlsZSI6bnVsbH0sIkF1dG9TaXplIjowLCJGb3JlZ3JvdW5kIjp7IiRpZCI6IjQxMyIsIkNvbG9yIjp7IiRpZCI6IjQx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yZWYiOiIxMjkifSwiUGFkZGluZyI6eyIkcmVmIjoiMTMwIn0sIkJhY2tncm91bmQiOnsiJGlkIjoiNDE1IiwiQ29sb3IiOnsiJHJlZiI6IjQwOSJ9fSwiSXNWaXNpYmxlIjp0cnVlLCJXaWR0aCI6MC4wLCJIZWlnaHQiOjAuMCwiQm9yZGVyU3R5bGUiOnsiJGlkIjoiNDE2IiwiTGluZUNvbG9yIjpudWxsLCJMaW5lV2VpZ2h0IjowLjAsIkxpbmVUeXBlIjowLCJQYXJlbnRTdHlsZSI6bnVsbH0sIlBhcmVudFN0eWxlIjpudWxsfSwiSG9yaXpvbnRhbENvbm5lY3RvclN0eWxlIjp7IiRpZCI6IjQxNyIsIkxpbmVDb2xvciI6eyIkaWQiOiI0MTgiLCIkdHlwZSI6Ik5MUkUuQ29tbW9uLkRvbS5Tb2xpZENvbG9yQnJ1c2gsIE5MUkUuQ29tbW9uIiwiQ29sb3IiOnsiJGlkIjoiNDE5IiwiQSI6MjU1LCJSIjoyMDQsIkciOjIwNCwiQiI6MjA0fX0sIkxpbmVXZWlnaHQiOjEuMCwiTGluZVR5cGUiOjAsIlBhcmVudFN0eWxlIjpudWxsfSwiVmVydGljYWxDb25uZWN0b3JTdHlsZSI6eyIkaWQiOiI0MjAiLCJMaW5lQ29sb3IiOnsiJGlkIjoiNDIxIiwiJHR5cGUiOiJOTFJFLkNvbW1vbi5Eb20uU29saWRDb2xvckJydXNoLCBOTFJFLkNvbW1vbiIsIkNvbG9yIjp7IiRpZCI6IjQyMi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yLCJTcGFjaW5nIjo1LCJJc0JlbG93VGltZWJhbmQiOnRydWUsIlBlcmNlbnRhZ2VDb21wbGV0ZVNoYXBlT3BhY2l0eSI6MzUsIlNoYXBlU3R5bGUiOnsiJGlkIjoiNDIzIiwiTWFyZ2luIjp7IiRyZWYiOiIxMzkifSwiUGFkZGluZyI6eyIkcmVmIjoiMTQwIn0sIkJhY2tncm91bmQiOnsiJGlkIjoiNDI0IiwiQ29sb3IiOnsiJGlkIjoiNDI1IiwiQSI6MjU1LCJSIjo3OSwiRyI6MTI5LCJCIjoxODl9fSwiSXNWaXNpYmxlIjp0cnVlLCJXaWR0aCI6MjkwLjAsIkhlaWdodCI6MTYuMCwiQm9yZGVyU3R5bGUiOnsiJGlkIjoiNDI2IiwiTGluZUNvbG9yIjp7IiRpZCI6IjQyNyIsIiR0eXBlIjoiTkxSRS5Db21tb24uRG9tLlNvbGlkQ29sb3JCcnVzaCwgTkxSRS5Db21tb24iLCJDb2xvciI6eyIkaWQiOiI0MjgiLCJBIjoyNTUsIlIiOjI1NSwiRyI6MCwiQiI6MH19LCJMaW5lV2VpZ2h0IjowLjAsIkxpbmVUeXBlIjowLCJQYXJlbnRTdHlsZSI6bnVsbH0sIlBhcmVudFN0eWxlIjpudWxsfSwiVGl0bGVTdHlsZSI6eyIkaWQiOiI0MjkiLCJGb250U2V0dGluZ3MiOnsiJGlkIjoiNDMwIiwiRm9udFNpemUiOjExLCJGb250TmFtZSI6IkNhbGlicmkiLCJJc0JvbGQiOmZhbHNlLCJJc0l0YWxpYyI6ZmFsc2UsIklzVW5kZXJsaW5lZCI6ZmFsc2UsIlBhcmVudFN0eWxlIjpudWxsfSwiQXV0b1NpemUiOjAsIkZvcmVncm91bmQiOnsiJGlkIjoiNDMxIiwiQ29sb3IiOnsiJGlkIjoiNDMyIiwiQSI6MjU1LCJSIjowLCJHIjowLCJCIjowfX0sIk1heFdpZHRoIjoxMTczLjMzMzMzMzMzMzMzMzMsIk1heEhlaWdodCI6IkluZmluaXR5IiwiU21hcnRGb3JlZ3JvdW5kSXNBY3RpdmUiOmZhbHNlLCJIb3Jpem9udGFsQWxpZ25tZW50IjowLCJWZXJ0aWNhbEFsaWdubWVudCI6MCwiU21hcnRGb3JlZ3JvdW5kIjpudWxsLCJCYWNrZ3JvdW5kRmlsbFR5cGUiOjAsIk1hcmdpbiI6eyIkcmVmIjoiMTUwIn0sIlBhZGRpbmciOnsiJHJlZiI6IjE1MSJ9LCJCYWNrZ3JvdW5kIjp7IiRpZCI6IjQzMyIsIkNvbG9yIjp7IiRyZWYiOiI0MDkifX0sIklzVmlzaWJsZSI6dHJ1ZSwiV2lkdGgiOjAuMCwiSGVpZ2h0IjowLjAsIkJvcmRlclN0eWxlIjp7IiRpZCI6IjQzNCIsIkxpbmVDb2xvciI6bnVsbCwiTGluZVdlaWdodCI6MC4wLCJMaW5lVHlwZSI6MCwiUGFyZW50U3R5bGUiOm51bGx9LCJQYXJlbnRTdHlsZSI6bnVsbH0sIkRhdGVTdHlsZSI6eyIkaWQiOiI0MzUiLCJGb250U2V0dGluZ3MiOnsiJGlkIjoiNDM2IiwiRm9udFNpemUiOjEwLCJGb250TmFtZSI6IkNhbGlicmkiLCJJc0JvbGQiOmZhbHNlLCJJc0l0YWxpYyI6ZmFsc2UsIklzVW5kZXJsaW5lZCI6ZmFsc2UsIlBhcmVudFN0eWxlIjpudWxsfSwiQXV0b1NpemUiOjAsIkZvcmVncm91bmQiOnsiJGlkIjoiNDM3IiwiQ29sb3IiOnsiJGlkIjoiNDM4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U3In0sIlBhZGRpbmciOnsiJHJlZiI6IjE1OCJ9LCJCYWNrZ3JvdW5kIjp7IiRpZCI6IjQzOSIsIkNvbG9yIjp7IiRyZWYiOiI0MDkifX0sIklzVmlzaWJsZSI6dHJ1ZSwiV2lkdGgiOjAuMCwiSGVpZ2h0IjowLjAsIkJvcmRlclN0eWxlIjp7IiRpZCI6IjQ0MCIsIkxpbmVDb2xvciI6bnVsbCwiTGluZVdlaWdodCI6MC4wLCJMaW5lVHlwZSI6MCwiUGFyZW50U3R5bGUiOm51bGx9LCJQYXJlbnRTdHlsZSI6bnVsbH0sIkRhdGVGb3JtYXQiOnsiJGlkIjoiNDQxIiwiRm9ybWF0U3RyaW5nIjoiTS9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QyIiwiRm9ybWF0IjowLCJJc1Zpc2libGUiOmZhbHNlLCJMYXN0S25vd25WaXNpYmlsaXR5U3RhdGUiOmZhbHNlfSwiSXNWaXNpYmxlIjp0cnVlLCJQYXJlbnRTdHlsZSI6bnVsbH0sIkluZGV4Ijo0LCJTbWFydER1cmF0aW9uQWN0aXZhdGVkIjpmYWxzZSwiRGF0ZUZvcm1hdCI6eyIkcmVmIjoiNDQxIn0sIldlZWtOdW1iZXJpbmciOnsiJGlkIjoiNDQzIiwiRm9ybWF0IjowLCJJc1Zpc2libGUiOmZhbHNlLCJMYXN0S25vd25WaXNpYmlsaXR5U3RhdGUiOmZhbHNlfSwiSWQiOiJjYjE4ZDgzMy0xYmE5LTQzYmQtYTY2Zi1hNjlhNWNkZDNkNmUiLCJJbXBvcnRJZCI6IjE1IiwiVGl0bGUiOiJBUEkgTWlncmF0aW9uIOKAkyBDRzEiLCJOb3RlIjpudWxsLCJIeXBlcmxpbmsiOnsiJGlkIjoiNDQ0IiwiQWRkcmVzcyI6bnVsbCwiU3ViQWRkcmVzcyI6bnVsbH0sIklzQ2hhbmdlZCI6ZmFsc2UsIklzTmV3IjpmYWxzZX0seyIkaWQiOiI0NDUiLCJHcm91cE5hbWUiOm51bGwsIlN0YXJ0RGF0ZSI6IjIwMjItMDEtMjRUMDg6MDA6MDBaIiwiRW5kRGF0ZSI6IjIwMjItMDItMjBUMTc6MDA6MDBaIiwiUGVyY2VudGFnZUNvbXBsZXRlIjpudWxsLCJTdHlsZSI6eyIkaWQiOiI0NDYiLCJTaGFwZSI6MCwiU2hhcGVUaGlja25lc3MiOjEsIkR1cmF0aW9uRm9ybWF0IjowLCJJbmNsdWRlTm9uV29ya2luZ0RheXNJbkR1cmF0aW9uIjpmYWxzZSwiUGVyY2VudGFnZUNvbXBsZXRlU3R5bGUiOnsiJGlkIjoiNDQ3IiwiRm9udFNldHRpbmdzIjp7IiRpZCI6IjQ0O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S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Q0OSIsIkxpbmVDb2xvciI6bnVsbCwiTGluZVdlaWdodCI6MC4wLCJMaW5lVHlwZSI6MCwiUGFyZW50U3R5bGUiOm51bGx9LCJQYXJlbnRTdHlsZSI6bnVsbH0sIkR1cmF0aW9uU3R5bGUiOnsiJGlkIjoiNDUwIiwiRm9udFNldHRpbmdzIjp7IiRpZCI6IjQ1MSIsIkZvbnRTaXplIjoxMCwiRm9udE5hbWUiOiJDYWxpYnJpIiwiSXNCb2xkIjpmYWxzZSwiSXNJdGFsaWMiOmZhbHNlLCJJc1VuZGVybGluZWQiOmZhbHNlLCJQYXJlbnRTdHlsZSI6bnVsbH0sIkF1dG9TaXplIjowLCJGb3JlZ3JvdW5kIjp7IiRyZWYiOiIxMjcifSwiTWF4V2lkdGgiOjIwMC4wLCJNYXhIZWlnaHQiOiJJbmZpbml0eSIsIlNtYXJ0Rm9yZWdyb3VuZElzQWN0aXZlIjpmYWxzZSwiSG9yaXpvbnRhbEFsaWdubWVudCI6MCwiVmVydGljYWxBbGlnbm1lbnQiOjAsIlNtYXJ0Rm9yZWdyb3VuZCI6bnVsbCwiQmFja2dyb3VuZEZpbGxUeXBlIjowLCJNYXJnaW4iOnsiJHJlZiI6IjEyOSJ9LCJQYWRkaW5nIjp7IiRyZWYiOiIxMzAifSwiQmFja2dyb3VuZCI6eyIkcmVmIjoiMTMxIn0sIklzVmlzaWJsZSI6dHJ1ZSwiV2lkdGgiOjAuMCwiSGVpZ2h0IjowLjAsIkJvcmRlclN0eWxlIjp7IiRpZCI6IjQ1MiIsIkxpbmVDb2xvciI6bnVsbCwiTGluZVdlaWdodCI6MC4wLCJMaW5lVHlwZSI6MCwiUGFyZW50U3R5bGUiOm51bGx9LCJQYXJlbnRTdHlsZSI6bnVsbH0sIkhvcml6b250YWxDb25uZWN0b3JTdHlsZSI6eyIkaWQiOiI0NTMiLCJMaW5lQ29sb3IiOnsiJHJlZiI6IjEzMyJ9LCJMaW5lV2VpZ2h0IjoxLjAsIkxpbmVUeXBlIjowLCJQYXJlbnRTdHlsZSI6bnVsbH0sIlZlcnRpY2FsQ29ubmVjdG9yU3R5bGUiOnsiJGlkIjoiNDU0IiwiTGluZUNvbG9yIjp7IiRyZWYiOiIxMzYifSwiTGluZVdlaWdodCI6MC4wLCJMaW5lVHlwZSI6MCwiUGFyZW50U3R5bGUiOm51bGx9LCJNYXJnaW4iOm51bGwsIlN0YXJ0RGF0ZVBvc2l0aW9uIjo0LCJFbmREYXRlUG9zaXRpb24iOjQsIkRhdGVJc1Zpc2libGUiOnRydWUsIlRpdGxlUG9zaXRpb24iOjUsIkR1cmF0aW9uUG9zaXRpb24iOjYsIlBlcmNlbnRhZ2VDb21wbGV0ZWRQb3NpdGlvbiI6MiwiU3BhY2luZyI6NSwiSXNCZWxvd1RpbWViYW5kIjp0cnVlLCJQZXJjZW50YWdlQ29tcGxldGVTaGFwZU9wYWNpdHkiOjM1LCJTaGFwZVN0eWxlIjp7IiRpZCI6IjQ1NSIsIk1hcmdpbiI6eyIkcmVmIjoiMTM5In0sIlBhZGRpbmciOnsiJHJlZiI6IjE0MCJ9LCJCYWNrZ3JvdW5kIjp7IiRpZCI6IjQ1NiIsIkNvbG9yIjp7IiRpZCI6IjQ1NyIsIkEiOjI1NSwiUiI6NzksIkciOjEyOSwiQiI6MTg5fX0sIklzVmlzaWJsZSI6dHJ1ZSwiV2lkdGgiOjAuMCwiSGVpZ2h0IjoxNi4wLCJCb3JkZXJTdHlsZSI6eyIkaWQiOiI0NTgiLCJMaW5lQ29sb3IiOnsiJHJlZiI6IjE0NCJ9LCJMaW5lV2VpZ2h0IjowLjAsIkxpbmVUeXBlIjowLCJQYXJlbnRTdHlsZSI6bnVsbH0sIlBhcmVudFN0eWxlIjpudWxsfSwiVGl0bGVTdHlsZSI6eyIkaWQiOiI0NTkiLCJGb250U2V0dGluZ3MiOnsiJGlkIjoiNDYwIiwiRm9udFNpemUiOjExLCJGb250TmFtZSI6IkNhbGlicmkiLCJJc0JvbGQiOmZhbHNlLCJJc0l0YWxpYyI6ZmFsc2UsIklzVW5kZXJsaW5lZCI6ZmFsc2UsIlBhcmVudFN0eWxlIjpudWxsfSwiQXV0b1NpemUiOjAsIkZvcmVncm91bmQiOnsiJHJlZiI6IjE0OCJ9LCJNYXhXaWR0aCI6NzIwLjAsIk1heEhlaWdodCI6IkluZmluaXR5IiwiU21hcnRGb3JlZ3JvdW5kSXNBY3RpdmUiOmZhbHNlLCJIb3Jpem9udGFsQWxpZ25tZW50IjowLCJWZXJ0aWNhbEFsaWdubWVudCI6MCwiU21hcnRGb3JlZ3JvdW5kIjpudWxsLCJCYWNrZ3JvdW5kRmlsbFR5cGUiOjAsIk1hcmdpbiI6eyIkcmVmIjoiMTUwIn0sIlBhZGRpbmciOnsiJHJlZiI6IjE1MSJ9LCJCYWNrZ3JvdW5kIjp7IiRyZWYiOiIxNTIifSwiSXNWaXNpYmxlIjp0cnVlLCJXaWR0aCI6MC4wLCJIZWlnaHQiOjAuMCwiQm9yZGVyU3R5bGUiOnsiJGlkIjoiNDYxIiwiTGluZUNvbG9yIjpudWxsLCJMaW5lV2VpZ2h0IjowLjAsIkxpbmVUeXBlIjowLCJQYXJlbnRTdHlsZSI6bnVsbH0sIlBhcmVudFN0eWxlIjpudWxsfSwiRGF0ZVN0eWxlIjp7IiRpZCI6IjQ2MiIsIkZvbnRTZXR0aW5ncyI6eyIkaWQiOiI0NjMiLCJGb250U2l6ZSI6MTAsIkZvbnROYW1lIjoiQ2FsaWJyaSIsIklzQm9sZCI6ZmFsc2UsIklzSXRhbGljIjpmYWxzZSwiSXNVbmRlcmxpbmVkIjpmYWxzZSwiUGFyZW50U3R5bGUiOm51bGx9LCJBdXRvU2l6ZSI6MCwiRm9yZWdyb3VuZCI6eyIkcmVmIjoiMTU1In0sIk1heFdpZHRoIjoyMDAuMCwiTWF4SGVpZ2h0IjoiSW5maW5pdHkiLCJTbWFydEZvcmVncm91bmRJc0FjdGl2ZSI6ZmFsc2UsIkhvcml6b250YWxBbGlnbm1lbnQiOjAsIlZlcnRpY2FsQWxpZ25tZW50IjowLCJTbWFydEZvcmVncm91bmQiOm51bGwsIkJhY2tncm91bmRGaWxsVHlwZSI6MCwiTWFyZ2luIjp7IiRyZWYiOiIxNTcifSwiUGFkZGluZyI6eyIkcmVmIjoiMTU4In0sIkJhY2tncm91bmQiOnsiJHJlZiI6IjE1OSJ9LCJJc1Zpc2libGUiOnRydWUsIldpZHRoIjowLjAsIkhlaWdodCI6MC4wLCJCb3JkZXJTdHlsZSI6eyIkaWQiOiI0NjQiLCJMaW5lQ29sb3IiOm51bGwsIkxpbmVXZWlnaHQiOjAuMCwiTGluZVR5cGUiOjAsIlBhcmVudFN0eWxlIjpudWxsfSwiUGFyZW50U3R5bGUiOm51bGx9LCJEYXRlRm9ybWF0Ijp7IiRyZWYiOiIxNjAifSwiV2Vla051bWJlcmluZyI6eyIkaWQiOiI0NjUiLCJGb3JtYXQiOjAsIklzVmlzaWJsZSI6ZmFsc2UsIkxhc3RLbm93blZpc2liaWxpdHlTdGF0ZSI6ZmFsc2V9LCJJc1Zpc2libGUiOnRydWUsIlBhcmVudFN0eWxlIjpudWxsfSwiSW5kZXgiOjUsIlNtYXJ0RHVyYXRpb25BY3RpdmF0ZWQiOmZhbHNlLCJEYXRlRm9ybWF0Ijp7IiRyZWYiOiIxNjAifSwiV2Vla051bWJlcmluZyI6eyIkaWQiOiI0NjYiLCJGb3JtYXQiOjAsIklzVmlzaWJsZSI6ZmFsc2UsIkxhc3RLbm93blZpc2liaWxpdHlTdGF0ZSI6ZmFsc2V9LCJJZCI6IjVmY2ViMjM5LWYyMzEtNDJjMy05Zjg3LWUxZjY5YWZhYmM0NCIsIkltcG9ydElkIjpudWxsLCJUaXRsZSI6IkFQSSBNaWdyYXRpb24g4oCTIENHMiIsIk5vdGUiOm51bGwsIkh5cGVybGluayI6eyIkaWQiOiI0NjciLCJBZGRyZXNzIjoiIiwiU3ViQWRkcmVzcyI6IiJ9LCJJc0NoYW5nZWQiOmZhbHNlLCJJc05ldyI6ZmFsc2V9LHsiJGlkIjoiNDY4IiwiR3JvdXBOYW1lIjpudWxsLCJTdGFydERhdGUiOiIyMDIyLTAxLTAzVDA4OjAwOjAwIiwiRW5kRGF0ZSI6IjIwMjItMDQtMjlUMTc6MDA6MDBaIiwiUGVyY2VudGFnZUNvbXBsZXRlIjoxMC4wLCJTdHlsZSI6eyIkaWQiOiI0NjkiLCJTaGFwZSI6MCwiU2hhcGVUaGlja25lc3MiOjEsIkR1cmF0aW9uRm9ybWF0IjowLCJJbmNsdWRlTm9uV29ya2luZ0RheXNJbkR1cmF0aW9uIjpmYWxzZSwiUGVyY2VudGFnZUNvbXBsZXRlU3R5bGUiOnsiJGlkIjoiNDcwIiwiRm9udFNldHRpbmdzIjp7IiRpZCI6IjQ3MS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SwiVmVydGljYWxBbGlnbm1lbnQiOjAsIlNtYXJ0Rm9yZWdyb3VuZCI6bnVsbCwiQmFja2dyb3VuZEZpbGxUeXBlIjowLCJNYXJnaW4iOnsiJHJlZiI6IjEyMiJ9LCJQYWRkaW5nIjp7IiRyZWYiOiIxMjMifSwiQmFja2dyb3VuZCI6eyIkaWQiOiI0NzIiLCJDb2xvciI6eyIkaWQiOiI0NzMiLCJBIjo4OSwiUiI6MCwiRyI6MCwiQiI6MH19LCJJc1Zpc2libGUiOnRydWUsIldpZHRoIjowLjAsIkhlaWdodCI6MC4wLCJCb3JkZXJTdHlsZSI6eyIkaWQiOiI0NzQiLCJMaW5lQ29sb3IiOm51bGwsIkxpbmVXZWlnaHQiOjAuMCwiTGluZVR5cGUiOjAsIlBhcmVudFN0eWxlIjpudWxsfSwiUGFyZW50U3R5bGUiOm51bGx9LCJEdXJhdGlvblN0eWxlIjp7IiRpZCI6IjQ3NSIsIkZvbnRTZXR0aW5ncyI6eyIkaWQiOiI0NzYiLCJGb250U2l6ZSI6MTAsIkZvbnROYW1lIjoiQ2FsaWJyaSIsIklzQm9sZCI6ZmFsc2UsIklzSXRhbGljIjpmYWxzZSwiSXNVbmRlcmxpbmVkIjpmYWxzZSwiUGFyZW50U3R5bGUiOm51bGx9LCJBdXRvU2l6ZSI6MCwiRm9yZWdyb3VuZCI6eyIkaWQiOiI0NzciLCJDb2xvciI6eyIkaWQiOiI0Nz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cmVmIjoiMTI5In0sIlBhZGRpbmciOnsiJHJlZiI6IjEzMCJ9LCJCYWNrZ3JvdW5kIjp7IiRpZCI6IjQ3OSIsIkNvbG9yIjp7IiRyZWYiOiI0NzMifX0sIklzVmlzaWJsZSI6dHJ1ZSwiV2lkdGgiOjAuMCwiSGVpZ2h0IjowLjAsIkJvcmRlclN0eWxlIjp7IiRpZCI6IjQ4MCIsIkxpbmVDb2xvciI6bnVsbCwiTGluZVdlaWdodCI6MC4wLCJMaW5lVHlwZSI6MCwiUGFyZW50U3R5bGUiOm51bGx9LCJQYXJlbnRTdHlsZSI6bnVsbH0sIkhvcml6b250YWxDb25uZWN0b3JTdHlsZSI6eyIkaWQiOiI0ODEiLCJMaW5lQ29sb3IiOnsiJGlkIjoiNDgyIiwiJHR5cGUiOiJOTFJFLkNvbW1vbi5Eb20uU29saWRDb2xvckJydXNoLCBOTFJFLkNvbW1vbiIsIkNvbG9yIjp7IiRpZCI6IjQ4MyIsIkEiOjI1NSwiUiI6MjA0LCJHIjoyMDQsIkIiOjIwNH19LCJMaW5lV2VpZ2h0IjoxLjAsIkxpbmVUeXBlIjowLCJQYXJlbnRTdHlsZSI6bnVsbH0sIlZlcnRpY2FsQ29ubmVjdG9yU3R5bGUiOnsiJGlkIjoiNDg0IiwiTGluZUNvbG9yIjp7IiRpZCI6IjQ4NSIsIiR0eXBlIjoiTkxSRS5Db21tb24uRG9tLlNvbGlkQ29sb3JCcnVzaCwgTkxSRS5Db21tb24iLCJDb2xvciI6eyIkaWQiOiI0ODYiLCJBIjoyNTUsIlIiOjIwNCwiRyI6MjA0LCJCIjoyMDR9fSwiTGluZVdlaWdodCI6MC4wLCJMaW5lVHlwZSI6MCwiUGFyZW50U3R5bGUiOm51bGx9LCJNYXJnaW4iOm51bGwsIlN0YXJ0RGF0ZVBvc2l0aW9uIjo0LCJFbmREYXRlUG9zaXRpb24iOjQsIkRhdGVJc1Zpc2libGUiOnRydWUsIlRpdGxlUG9zaXRpb24iOjUsIkR1cmF0aW9uUG9zaXRpb24iOjYsIlBlcmNlbnRhZ2VDb21wbGV0ZWRQb3NpdGlvbiI6MiwiU3BhY2luZyI6NSwiSXNCZWxvd1RpbWViYW5kIjp0cnVlLCJQZXJjZW50YWdlQ29tcGxldGVTaGFwZU9wYWNpdHkiOjM1LCJTaGFwZVN0eWxlIjp7IiRpZCI6IjQ4NyIsIk1hcmdpbiI6eyIkcmVmIjoiMTM5In0sIlBhZGRpbmciOnsiJHJlZiI6IjE0MCJ9LCJCYWNrZ3JvdW5kIjp7IiRpZCI6IjQ4OCIsIkNvbG9yIjp7IiRpZCI6IjQ4OSIsIkEiOjI1NSwiUiI6NzksIkciOjEyOSwiQiI6MTg5fX0sIklzVmlzaWJsZSI6dHJ1ZSwiV2lkdGgiOjg3LjAsIkhlaWdodCI6MTYuMCwiQm9yZGVyU3R5bGUiOnsiJGlkIjoiNDkwIiwiTGluZUNvbG9yIjp7IiRpZCI6IjQ5MSIsIiR0eXBlIjoiTkxSRS5Db21tb24uRG9tLlNvbGlkQ29sb3JCcnVzaCwgTkxSRS5Db21tb24iLCJDb2xvciI6eyIkaWQiOiI0OTIiLCJBIjoyNTUsIlIiOjI1NSwiRyI6MCwiQiI6MH19LCJMaW5lV2VpZ2h0IjowLjAsIkxpbmVUeXBlIjowLCJQYXJlbnRTdHlsZSI6bnVsbH0sIlBhcmVudFN0eWxlIjpudWxsfSwiVGl0bGVTdHlsZSI6eyIkaWQiOiI0OTMiLCJGb250U2V0dGluZ3MiOnsiJGlkIjoiNDk0IiwiRm9udFNpemUiOjExLCJGb250TmFtZSI6IkNhbGlicmkiLCJJc0JvbGQiOmZhbHNlLCJJc0l0YWxpYyI6ZmFsc2UsIklzVW5kZXJsaW5lZCI6ZmFsc2UsIlBhcmVudFN0eWxlIjpudWxsfSwiQXV0b1NpemUiOjAsIkZvcmVncm91bmQiOnsiJGlkIjoiNDk1IiwiQ29sb3IiOnsiJGlkIjoiNDk2IiwiQSI6MjU1LCJSIjowLCJHIjowLCJCIjowfX0sIk1heFdpZHRoIjoxMTczLjMzMzMzMzMzMzMzMzMsIk1heEhlaWdodCI6IkluZmluaXR5IiwiU21hcnRGb3JlZ3JvdW5kSXNBY3RpdmUiOmZhbHNlLCJIb3Jpem9udGFsQWxpZ25tZW50IjowLCJWZXJ0aWNhbEFsaWdubWVudCI6MCwiU21hcnRGb3JlZ3JvdW5kIjpudWxsLCJCYWNrZ3JvdW5kRmlsbFR5cGUiOjAsIk1hcmdpbiI6eyIkcmVmIjoiMTUwIn0sIlBhZGRpbmciOnsiJHJlZiI6IjE1MSJ9LCJCYWNrZ3JvdW5kIjp7IiRpZCI6IjQ5NyIsIkNvbG9yIjp7IiRyZWYiOiI0NzMifX0sIklzVmlzaWJsZSI6dHJ1ZSwiV2lkdGgiOjAuMCwiSGVpZ2h0IjowLjAsIkJvcmRlclN0eWxlIjp7IiRpZCI6IjQ5OCIsIkxpbmVDb2xvciI6bnVsbCwiTGluZVdlaWdodCI6MC4wLCJMaW5lVHlwZSI6MCwiUGFyZW50U3R5bGUiOm51bGx9LCJQYXJlbnRTdHlsZSI6bnVsbH0sIkRhdGVTdHlsZSI6eyIkaWQiOiI0OTkiLCJGb250U2V0dGluZ3MiOnsiJGlkIjoiNTAwIiwiRm9udFNpemUiOjEwLCJGb250TmFtZSI6IkNhbGlicmkiLCJJc0JvbGQiOmZhbHNlLCJJc0l0YWxpYyI6ZmFsc2UsIklzVW5kZXJsaW5lZCI6ZmFsc2UsIlBhcmVudFN0eWxlIjpudWxsfSwiQXV0b1NpemUiOjAsIkZvcmVncm91bmQiOnsiJGlkIjoiNTAxIiwiQ29sb3IiOnsiJGlkIjoiNTA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U3In0sIlBhZGRpbmciOnsiJHJlZiI6IjE1OCJ9LCJCYWNrZ3JvdW5kIjp7IiRpZCI6IjUwMyIsIkNvbG9yIjp7IiRyZWYiOiI0NzMifX0sIklzVmlzaWJsZSI6dHJ1ZSwiV2lkdGgiOjAuMCwiSGVpZ2h0IjowLjAsIkJvcmRlclN0eWxlIjp7IiRpZCI6IjUwNCIsIkxpbmVDb2xvciI6bnVsbCwiTGluZVdlaWdodCI6MC4wLCJMaW5lVHlwZSI6MCwiUGFyZW50U3R5bGUiOm51bGx9LCJQYXJlbnRTdHlsZSI6bnVsbH0sIkRhdGVGb3JtYXQiOnsiJGlkIjoiNTA1IiwiRm9ybWF0U3RyaW5nIjoiTS9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A2IiwiRm9ybWF0IjowLCJJc1Zpc2libGUiOmZhbHNlLCJMYXN0S25vd25WaXNpYmlsaXR5U3RhdGUiOmZhbHNlfSwiSXNWaXNpYmxlIjp0cnVlLCJQYXJlbnRTdHlsZSI6bnVsbH0sIkluZGV4Ijo3LCJTbWFydER1cmF0aW9uQWN0aXZhdGVkIjpmYWxzZSwiRGF0ZUZvcm1hdCI6eyIkcmVmIjoiNTA1In0sIldlZWtOdW1iZXJpbmciOnsiJGlkIjoiNTA3IiwiRm9ybWF0IjowLCJJc1Zpc2libGUiOmZhbHNlLCJMYXN0S25vd25WaXNpYmlsaXR5U3RhdGUiOmZhbHNlfSwiSWQiOiJlZDU2MjQxMy04MGViLTQwNzAtODNjYS0wNmM5ZjE0ZDE5M2YiLCJJbXBvcnRJZCI6IjYiLCJUaXRsZSI6IkRlc2lnbiAmIERldmVsb3AgT0F1dGggQXV0aGVudGljYXRpb24gU2VjdXJpdHkiLCJOb3RlIjpudWxsLCJIeXBlcmxpbmsiOnsiJGlkIjoiNTA4IiwiQWRkcmVzcyI6IiIsIlN1YkFkZHJlc3MiOiIifSwiSXNDaGFuZ2VkIjpmYWxzZSwiSXNOZXciOmZhbHNlfSx7IiRpZCI6IjUwOSIsIkdyb3VwTmFtZSI6bnVsbCwiU3RhcnREYXRlIjoiMjAyMi0wMi0wMVQwODowMDowMFoiLCJFbmREYXRlIjoiMjAyMi0xMi0zMFQxNzowMDowMFoiLCJQZXJjZW50YWdlQ29tcGxldGUiOm51bGwsIlN0eWxlIjp7IiRpZCI6IjUxMCIsIlNoYXBlIjowLCJTaGFwZVRoaWNrbmVzcyI6MSwiRHVyYXRpb25Gb3JtYXQiOjAsIkluY2x1ZGVOb25Xb3JraW5nRGF5c0luRHVyYXRpb24iOmZhbHNlLCJQZXJjZW50YWdlQ29tcGxldGVTdHlsZSI6eyIkaWQiOiI1MTEiLCJGb250U2V0dGluZ3MiOnsiJGlkIjoiNTEy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pZCI6IjUxMyIsIkNvbG9yIjp7IiRpZCI6IjUxNCIsIkEiOjg5LCJSIjowLCJHIjowLCJCIjowfX0sIklzVmlzaWJsZSI6dHJ1ZSwiV2lkdGgiOjAuMCwiSGVpZ2h0IjowLjAsIkJvcmRlclN0eWxlIjp7IiRpZCI6IjUxNSIsIkxpbmVDb2xvciI6bnVsbCwiTGluZVdlaWdodCI6MC4wLCJMaW5lVHlwZSI6MCwiUGFyZW50U3R5bGUiOm51bGx9LCJQYXJlbnRTdHlsZSI6bnVsbH0sIkR1cmF0aW9uU3R5bGUiOnsiJGlkIjoiNTE2IiwiRm9udFNldHRpbmdzIjp7IiRpZCI6IjUxNyIsIkZvbnRTaXplIjoxMCwiRm9udE5hbWUiOiJDYWxpYnJpIiwiSXNCb2xkIjpmYWxzZSwiSXNJdGFsaWMiOmZhbHNlLCJJc1VuZGVybGluZWQiOmZhbHNlLCJQYXJlbnRTdHlsZSI6bnVsbH0sIkF1dG9TaXplIjowLCJGb3JlZ3JvdW5kIjp7IiRpZCI6IjUxOCIsIkNvbG9yIjp7IiRpZCI6IjUxO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yZWYiOiIxMjkifSwiUGFkZGluZyI6eyIkcmVmIjoiMTMwIn0sIkJhY2tncm91bmQiOnsiJGlkIjoiNTIwIiwiQ29sb3IiOnsiJHJlZiI6IjUxNCJ9fSwiSXNWaXNpYmxlIjp0cnVlLCJXaWR0aCI6MC4wLCJIZWlnaHQiOjAuMCwiQm9yZGVyU3R5bGUiOnsiJGlkIjoiNTIxIiwiTGluZUNvbG9yIjpudWxsLCJMaW5lV2VpZ2h0IjowLjAsIkxpbmVUeXBlIjowLCJQYXJlbnRTdHlsZSI6bnVsbH0sIlBhcmVudFN0eWxlIjpudWxsfSwiSG9yaXpvbnRhbENvbm5lY3RvclN0eWxlIjp7IiRpZCI6IjUyMiIsIkxpbmVDb2xvciI6eyIkaWQiOiI1MjMiLCIkdHlwZSI6Ik5MUkUuQ29tbW9uLkRvbS5Tb2xpZENvbG9yQnJ1c2gsIE5MUkUuQ29tbW9uIiwiQ29sb3IiOnsiJGlkIjoiNTI0IiwiQSI6MjU1LCJSIjoyMDQsIkciOjIwNCwiQiI6MjA0fX0sIkxpbmVXZWlnaHQiOjEuMCwiTGluZVR5cGUiOjAsIlBhcmVudFN0eWxlIjpudWxsfSwiVmVydGljYWxDb25uZWN0b3JTdHlsZSI6eyIkaWQiOiI1MjUiLCJMaW5lQ29sb3IiOnsiJGlkIjoiNTI2IiwiJHR5cGUiOiJOTFJFLkNvbW1vbi5Eb20uU29saWRDb2xvckJydXNoLCBOTFJFLkNvbW1vbiIsIkNvbG9yIjp7IiRpZCI6IjUyNy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NTI4IiwiTWFyZ2luIjp7IiRyZWYiOiIxMzkifSwiUGFkZGluZyI6eyIkcmVmIjoiMTQwIn0sIkJhY2tncm91bmQiOnsiJGlkIjoiNTI5IiwiQ29sb3IiOnsiJGlkIjoiNTMwIiwiQSI6MjU1LCJSIjo3OSwiRyI6MTI5LCJCIjoxODl9fSwiSXNWaXNpYmxlIjp0cnVlLCJXaWR0aCI6MzUzLjAsIkhlaWdodCI6MTYuMCwiQm9yZGVyU3R5bGUiOnsiJGlkIjoiNTMxIiwiTGluZUNvbG9yIjp7IiRpZCI6IjUzMiIsIiR0eXBlIjoiTkxSRS5Db21tb24uRG9tLlNvbGlkQ29sb3JCcnVzaCwgTkxSRS5Db21tb24iLCJDb2xvciI6eyIkaWQiOiI1MzMiLCJBIjoyNTUsIlIiOjI1NSwiRyI6MCwiQiI6MH19LCJMaW5lV2VpZ2h0IjowLjAsIkxpbmVUeXBlIjowLCJQYXJlbnRTdHlsZSI6bnVsbH0sIlBhcmVudFN0eWxlIjpudWxsfSwiVGl0bGVTdHlsZSI6eyIkaWQiOiI1MzQiLCJGb250U2V0dGluZ3MiOnsiJGlkIjoiNTM1IiwiRm9udFNpemUiOjExLCJGb250TmFtZSI6IkNhbGlicmkiLCJJc0JvbGQiOmZhbHNlLCJJc0l0YWxpYyI6ZmFsc2UsIklzVW5kZXJsaW5lZCI6ZmFsc2UsIlBhcmVudFN0eWxlIjpudWxsfSwiQXV0b1NpemUiOjAsIkZvcmVncm91bmQiOnsiJGlkIjoiNTM2IiwiQ29sb3IiOnsiJGlkIjoiNTM3IiwiQSI6MjU1LCJSIjowLCJHIjowLCJCIjowfX0sIk1heFdpZHRoIjoxMTczLjMzMzMzMzMzMzMzMzMsIk1heEhlaWdodCI6IkluZmluaXR5IiwiU21hcnRGb3JlZ3JvdW5kSXNBY3RpdmUiOmZhbHNlLCJIb3Jpem9udGFsQWxpZ25tZW50IjowLCJWZXJ0aWNhbEFsaWdubWVudCI6MCwiU21hcnRGb3JlZ3JvdW5kIjpudWxsLCJCYWNrZ3JvdW5kRmlsbFR5cGUiOjAsIk1hcmdpbiI6eyIkcmVmIjoiMTUwIn0sIlBhZGRpbmciOnsiJHJlZiI6IjE1MSJ9LCJCYWNrZ3JvdW5kIjp7IiRpZCI6IjUzOCIsIkNvbG9yIjp7IiRyZWYiOiI1MTQifX0sIklzVmlzaWJsZSI6dHJ1ZSwiV2lkdGgiOjAuMCwiSGVpZ2h0IjowLjAsIkJvcmRlclN0eWxlIjp7IiRpZCI6IjUzOSIsIkxpbmVDb2xvciI6bnVsbCwiTGluZVdlaWdodCI6MC4wLCJMaW5lVHlwZSI6MCwiUGFyZW50U3R5bGUiOm51bGx9LCJQYXJlbnRTdHlsZSI6bnVsbH0sIkRhdGVTdHlsZSI6eyIkaWQiOiI1NDAiLCJGb250U2V0dGluZ3MiOnsiJGlkIjoiNTQxIiwiRm9udFNpemUiOjEwLCJGb250TmFtZSI6IkNhbGlicmkiLCJJc0JvbGQiOmZhbHNlLCJJc0l0YWxpYyI6ZmFsc2UsIklzVW5kZXJsaW5lZCI6ZmFsc2UsIlBhcmVudFN0eWxlIjpudWxsfSwiQXV0b1NpemUiOjAsIkZvcmVncm91bmQiOnsiJGlkIjoiNTQyIiwiQ29sb3IiOnsiJGlkIjoiNTQ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U3In0sIlBhZGRpbmciOnsiJHJlZiI6IjE1OCJ9LCJCYWNrZ3JvdW5kIjp7IiRpZCI6IjU0NCIsIkNvbG9yIjp7IiRyZWYiOiI1MTQifX0sIklzVmlzaWJsZSI6dHJ1ZSwiV2lkdGgiOjAuMCwiSGVpZ2h0IjowLjAsIkJvcmRlclN0eWxlIjp7IiRpZCI6IjU0NSIsIkxpbmVDb2xvciI6bnVsbCwiTGluZVdlaWdodCI6MC4wLCJMaW5lVHlwZSI6MCwiUGFyZW50U3R5bGUiOm51bGx9LCJQYXJlbnRTdHlsZSI6bnVsbH0sIkRhdGVGb3JtYXQiOnsiJGlkIjoiNTQ2IiwiRm9ybWF0U3RyaW5nIjoiTS9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Q3IiwiRm9ybWF0IjowLCJJc1Zpc2libGUiOmZhbHNlLCJMYXN0S25vd25WaXNpYmlsaXR5U3RhdGUiOmZhbHNlfSwiSXNWaXNpYmxlIjp0cnVlLCJQYXJlbnRTdHlsZSI6bnVsbH0sIkluZGV4Ijo5LCJTbWFydER1cmF0aW9uQWN0aXZhdGVkIjpmYWxzZSwiRGF0ZUZvcm1hdCI6eyIkcmVmIjoiNTQ2In0sIldlZWtOdW1iZXJpbmciOnsiJGlkIjoiNTQ4IiwiRm9ybWF0IjowLCJJc1Zpc2libGUiOmZhbHNlLCJMYXN0S25vd25WaXNpYmlsaXR5U3RhdGUiOmZhbHNlfSwiSWQiOiIxNjEwMGY0Ny0yMzVmLTQ1NjEtOTFmMy1hYzAwYWY3OTdkMjEiLCJJbXBvcnRJZCI6IjExIiwiVGl0bGUiOiJTdGFrZWhvbGRlciBFbmdhZ2VtZW50IChQcm92aWRlcnMgJiBSZWdpc3RyaWVzKSAmIEJSRCIsIk5vdGUiOm51bGwsIkh5cGVybGluayI6eyIkaWQiOiI1NDkiLCJBZGRyZXNzIjpudWxsLCJTdWJBZGRyZXNzIjpudWxsfSwiSXNDaGFuZ2VkIjpmYWxzZSwiSXNOZXciOmZhbHNlfSx7IiRpZCI6IjU1MCIsIkdyb3VwTmFtZSI6bnVsbCwiU3RhcnREYXRlIjoiMjAyMi0wNS0xNVQwODowMDowMFoiLCJFbmREYXRlIjoiMjAyMi0wOS0zMFQxNzowMDowMFoiLCJQZXJjZW50YWdlQ29tcGxldGUiOm51bGwsIlN0eWxlIjp7IiRpZCI6IjU1MSIsIlNoYXBlIjowLCJTaGFwZVRoaWNrbmVzcyI6MSwiRHVyYXRpb25Gb3JtYXQiOjAsIkluY2x1ZGVOb25Xb3JraW5nRGF5c0luRHVyYXRpb24iOmZhbHNlLCJQZXJjZW50YWdlQ29tcGxldGVTdHlsZSI6eyIkaWQiOiI1NTIiLCJGb250U2V0dGluZ3MiOnsiJGlkIjoiNTUz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pZCI6IjU1NCIsIkNvbG9yIjp7IiRpZCI6IjU1NSIsIkEiOjg5LCJSIjowLCJHIjowLCJCIjowfX0sIklzVmlzaWJsZSI6dHJ1ZSwiV2lkdGgiOjAuMCwiSGVpZ2h0IjowLjAsIkJvcmRlclN0eWxlIjp7IiRpZCI6IjU1NiIsIkxpbmVDb2xvciI6bnVsbCwiTGluZVdlaWdodCI6MC4wLCJMaW5lVHlwZSI6MCwiUGFyZW50U3R5bGUiOm51bGx9LCJQYXJlbnRTdHlsZSI6bnVsbH0sIkR1cmF0aW9uU3R5bGUiOnsiJGlkIjoiNTU3IiwiRm9udFNldHRpbmdzIjp7IiRpZCI6IjU1OCIsIkZvbnRTaXplIjoxMCwiRm9udE5hbWUiOiJDYWxpYnJpIiwiSXNCb2xkIjpmYWxzZSwiSXNJdGFsaWMiOmZhbHNlLCJJc1VuZGVybGluZWQiOmZhbHNlLCJQYXJlbnRTdHlsZSI6bnVsbH0sIkF1dG9TaXplIjowLCJGb3JlZ3JvdW5kIjp7IiRpZCI6IjU1OSIsIkNvbG9yIjp7IiRpZCI6IjU2M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yZWYiOiIxMjkifSwiUGFkZGluZyI6eyIkcmVmIjoiMTMwIn0sIkJhY2tncm91bmQiOnsiJGlkIjoiNTYxIiwiQ29sb3IiOnsiJHJlZiI6IjU1NSJ9fSwiSXNWaXNpYmxlIjp0cnVlLCJXaWR0aCI6MC4wLCJIZWlnaHQiOjAuMCwiQm9yZGVyU3R5bGUiOnsiJGlkIjoiNTYyIiwiTGluZUNvbG9yIjpudWxsLCJMaW5lV2VpZ2h0IjowLjAsIkxpbmVUeXBlIjowLCJQYXJlbnRTdHlsZSI6bnVsbH0sIlBhcmVudFN0eWxlIjpudWxsfSwiSG9yaXpvbnRhbENvbm5lY3RvclN0eWxlIjp7IiRpZCI6IjU2MyIsIkxpbmVDb2xvciI6eyIkaWQiOiI1NjQiLCIkdHlwZSI6Ik5MUkUuQ29tbW9uLkRvbS5Tb2xpZENvbG9yQnJ1c2gsIE5MUkUuQ29tbW9uIiwiQ29sb3IiOnsiJGlkIjoiNTY1IiwiQSI6MjU1LCJSIjoyMDQsIkciOjIwNCwiQiI6MjA0fX0sIkxpbmVXZWlnaHQiOjEuMCwiTGluZVR5cGUiOjAsIlBhcmVudFN0eWxlIjpudWxsfSwiVmVydGljYWxDb25uZWN0b3JTdHlsZSI6eyIkaWQiOiI1NjYiLCJMaW5lQ29sb3IiOnsiJGlkIjoiNTY3IiwiJHR5cGUiOiJOTFJFLkNvbW1vbi5Eb20uU29saWRDb2xvckJydXNoLCBOTFJFLkNvbW1vbiIsIkNvbG9yIjp7IiRpZCI6IjU2OC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NTY5IiwiTWFyZ2luIjp7IiRyZWYiOiIxMzkifSwiUGFkZGluZyI6eyIkcmVmIjoiMTQwIn0sIkJhY2tncm91bmQiOnsiJGlkIjoiNTcwIiwiQ29sb3IiOnsiJGlkIjoiNTcxIiwiQSI6MjU1LCJSIjo3OSwiRyI6MTI5LCJCIjoxODl9fSwiSXNWaXNpYmxlIjp0cnVlLCJXaWR0aCI6MTA5LjAsIkhlaWdodCI6MTYuMCwiQm9yZGVyU3R5bGUiOnsiJGlkIjoiNTcyIiwiTGluZUNvbG9yIjp7IiRpZCI6IjU3MyIsIiR0eXBlIjoiTkxSRS5Db21tb24uRG9tLlNvbGlkQ29sb3JCcnVzaCwgTkxSRS5Db21tb24iLCJDb2xvciI6eyIkaWQiOiI1NzQiLCJBIjoyNTUsIlIiOjI1NSwiRyI6MCwiQiI6MH19LCJMaW5lV2VpZ2h0IjowLjAsIkxpbmVUeXBlIjowLCJQYXJlbnRTdHlsZSI6bnVsbH0sIlBhcmVudFN0eWxlIjpudWxsfSwiVGl0bGVTdHlsZSI6eyIkaWQiOiI1NzUiLCJGb250U2V0dGluZ3MiOnsiJGlkIjoiNTc2IiwiRm9udFNpemUiOjExLCJGb250TmFtZSI6IkNhbGlicmkiLCJJc0JvbGQiOmZhbHNlLCJJc0l0YWxpYyI6ZmFsc2UsIklzVW5kZXJsaW5lZCI6ZmFsc2UsIlBhcmVudFN0eWxlIjpudWxsfSwiQXV0b1NpemUiOjAsIkZvcmVncm91bmQiOnsiJGlkIjoiNTc3IiwiQ29sb3IiOnsiJGlkIjoiNTc4IiwiQSI6MjU1LCJSIjowLCJHIjowLCJCIjowfX0sIk1heFdpZHRoIjoxMTczLjMzMzMzMzMzMzMzMzMsIk1heEhlaWdodCI6IkluZmluaXR5IiwiU21hcnRGb3JlZ3JvdW5kSXNBY3RpdmUiOmZhbHNlLCJIb3Jpem9udGFsQWxpZ25tZW50IjowLCJWZXJ0aWNhbEFsaWdubWVudCI6MCwiU21hcnRGb3JlZ3JvdW5kIjpudWxsLCJCYWNrZ3JvdW5kRmlsbFR5cGUiOjAsIk1hcmdpbiI6eyIkcmVmIjoiMTUwIn0sIlBhZGRpbmciOnsiJHJlZiI6IjE1MSJ9LCJCYWNrZ3JvdW5kIjp7IiRpZCI6IjU3OSIsIkNvbG9yIjp7IiRyZWYiOiI1NTUifX0sIklzVmlzaWJsZSI6dHJ1ZSwiV2lkdGgiOjAuMCwiSGVpZ2h0IjowLjAsIkJvcmRlclN0eWxlIjp7IiRpZCI6IjU4MCIsIkxpbmVDb2xvciI6bnVsbCwiTGluZVdlaWdodCI6MC4wLCJMaW5lVHlwZSI6MCwiUGFyZW50U3R5bGUiOm51bGx9LCJQYXJlbnRTdHlsZSI6bnVsbH0sIkRhdGVTdHlsZSI6eyIkaWQiOiI1ODEiLCJGb250U2V0dGluZ3MiOnsiJGlkIjoiNTgyIiwiRm9udFNpemUiOjEwLCJGb250TmFtZSI6IkNhbGlicmkiLCJJc0JvbGQiOmZhbHNlLCJJc0l0YWxpYyI6ZmFsc2UsIklzVW5kZXJsaW5lZCI6ZmFsc2UsIlBhcmVudFN0eWxlIjpudWxsfSwiQXV0b1NpemUiOjAsIkZvcmVncm91bmQiOnsiJGlkIjoiNTgzIiwiQ29sb3IiOnsiJGlkIjoiNTg0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U3In0sIlBhZGRpbmciOnsiJHJlZiI6IjE1OCJ9LCJCYWNrZ3JvdW5kIjp7IiRpZCI6IjU4NSIsIkNvbG9yIjp7IiRyZWYiOiI1NTUifX0sIklzVmlzaWJsZSI6dHJ1ZSwiV2lkdGgiOjAuMCwiSGVpZ2h0IjowLjAsIkJvcmRlclN0eWxlIjp7IiRpZCI6IjU4NiIsIkxpbmVDb2xvciI6bnVsbCwiTGluZVdlaWdodCI6MC4wLCJMaW5lVHlwZSI6MCwiUGFyZW50U3R5bGUiOm51bGx9LCJQYXJlbnRTdHlsZSI6bnVsbH0sIkRhdGVGb3JtYXQiOnsiJGlkIjoiNTg3IiwiRm9ybWF0U3RyaW5nIjoiTS9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g4IiwiRm9ybWF0IjowLCJJc1Zpc2libGUiOmZhbHNlLCJMYXN0S25vd25WaXNpYmlsaXR5U3RhdGUiOmZhbHNlfSwiSXNWaXNpYmxlIjp0cnVlLCJQYXJlbnRTdHlsZSI6bnVsbH0sIkluZGV4IjoxMCwiU21hcnREdXJhdGlvbkFjdGl2YXRlZCI6ZmFsc2UsIkRhdGVGb3JtYXQiOnsiJHJlZiI6IjU4NyJ9LCJXZWVrTnVtYmVyaW5nIjp7IiRpZCI6IjU4OSIsIkZvcm1hdCI6MCwiSXNWaXNpYmxlIjpmYWxzZSwiTGFzdEtub3duVmlzaWJpbGl0eVN0YXRlIjpmYWxzZX0sIklkIjoiMmU3ZjkyYmItNTEzYS00NWQ3LWFlZjItNDY5MGExOTMxMDEzIiwiSW1wb3J0SWQiOiIxMCIsIlRpdGxlIjoiRGVzaWduICYgRGV2ZWxvcCBGSElSIEludGVncmF0aW9uIiwiTm90ZSI6bnVsbCwiSHlwZXJsaW5rIjp7IiRpZCI6IjU5MCIsIkFkZHJlc3MiOiIiLCJTdWJBZGRyZXNzIjoiIn0sIklzQ2hhbmdlZCI6ZmFsc2UsIklzTmV3IjpmYWxzZX0seyIkaWQiOiI1OTEiLCJHcm91cE5hbWUiOm51bGwsIlN0YXJ0RGF0ZSI6IjIwMjItMDgtMDhUMDg6MDA6MDAiLCJFbmREYXRlIjoiMjAyMi0xMC0yOFQxNzowMDowMCIsIlBlcmNlbnRhZ2VDb21wbGV0ZSI6bnVsbCwiU3R5bGUiOnsiJGlkIjoiNTkyIiwiU2hhcGUiOjAsIlNoYXBlVGhpY2tuZXNzIjoxLCJEdXJhdGlvbkZvcm1hdCI6MCwiSW5jbHVkZU5vbldvcmtpbmdEYXlzSW5EdXJhdGlvbiI6ZmFsc2UsIlBlcmNlbnRhZ2VDb21wbGV0ZVN0eWxlIjp7IiRpZCI6IjU5MyIsIkZvbnRTZXR0aW5ncyI6eyIkaWQiOiI1OTQ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GlkIjoiNTk1IiwiQ29sb3IiOnsiJGlkIjoiNTk2IiwiQSI6ODksIlIiOjAsIkciOjAsIkIiOjB9fSwiSXNWaXNpYmxlIjp0cnVlLCJXaWR0aCI6MC4wLCJIZWlnaHQiOjAuMCwiQm9yZGVyU3R5bGUiOnsiJGlkIjoiNTk3IiwiTGluZUNvbG9yIjpudWxsLCJMaW5lV2VpZ2h0IjowLjAsIkxpbmVUeXBlIjowLCJQYXJlbnRTdHlsZSI6bnVsbH0sIlBhcmVudFN0eWxlIjpudWxsfSwiRHVyYXRpb25TdHlsZSI6eyIkaWQiOiI1OTgiLCJGb250U2V0dGluZ3MiOnsiJGlkIjoiNTk5IiwiRm9udFNpemUiOjEwLCJGb250TmFtZSI6IkNhbGlicmkiLCJJc0JvbGQiOmZhbHNlLCJJc0l0YWxpYyI6ZmFsc2UsIklzVW5kZXJsaW5lZCI6ZmFsc2UsIlBhcmVudFN0eWxlIjpudWxsfSwiQXV0b1NpemUiOjAsIkZvcmVncm91bmQiOnsiJGlkIjoiNjAwIiwiQ29sb3IiOnsiJGlkIjoiNjAx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HJlZiI6IjEyOSJ9LCJQYWRkaW5nIjp7IiRyZWYiOiIxMzAifSwiQmFja2dyb3VuZCI6eyIkaWQiOiI2MDIiLCJDb2xvciI6eyIkcmVmIjoiNTk2In19LCJJc1Zpc2libGUiOnRydWUsIldpZHRoIjowLjAsIkhlaWdodCI6MC4wLCJCb3JkZXJTdHlsZSI6eyIkaWQiOiI2MDMiLCJMaW5lQ29sb3IiOm51bGwsIkxpbmVXZWlnaHQiOjAuMCwiTGluZVR5cGUiOjAsIlBhcmVudFN0eWxlIjpudWxsfSwiUGFyZW50U3R5bGUiOm51bGx9LCJIb3Jpem9udGFsQ29ubmVjdG9yU3R5bGUiOnsiJGlkIjoiNjA0IiwiTGluZUNvbG9yIjp7IiRpZCI6IjYwNSIsIiR0eXBlIjoiTkxSRS5Db21tb24uRG9tLlNvbGlkQ29sb3JCcnVzaCwgTkxSRS5Db21tb24iLCJDb2xvciI6eyIkaWQiOiI2MDYiLCJBIjoyNTUsIlIiOjIwNCwiRyI6MjA0LCJCIjoyMDR9fSwiTGluZVdlaWdodCI6MS4wLCJMaW5lVHlwZSI6MCwiUGFyZW50U3R5bGUiOm51bGx9LCJWZXJ0aWNhbENvbm5lY3RvclN0eWxlIjp7IiRpZCI6IjYwNyIsIkxpbmVDb2xvciI6eyIkaWQiOiI2MDgiLCIkdHlwZSI6Ik5MUkUuQ29tbW9uLkRvbS5Tb2xpZENvbG9yQnJ1c2gsIE5MUkUuQ29tbW9uIiwiQ29sb3IiOnsiJGlkIjoiNjA5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2MTAiLCJNYXJnaW4iOnsiJHJlZiI6IjEzOSJ9LCJQYWRkaW5nIjp7IiRyZWYiOiIxNDAifSwiQmFja2dyb3VuZCI6eyIkaWQiOiI2MTEiLCJDb2xvciI6eyIkaWQiOiI2MTIiLCJBIjoyNTUsIlIiOjc5LCJHIjoxMjksIkIiOjE4OX19LCJJc1Zpc2libGUiOnRydWUsIldpZHRoIjo4Ny4wLCJIZWlnaHQiOjE2LjAsIkJvcmRlclN0eWxlIjp7IiRpZCI6IjYxMyIsIkxpbmVDb2xvciI6eyIkaWQiOiI2MTQiLCIkdHlwZSI6Ik5MUkUuQ29tbW9uLkRvbS5Tb2xpZENvbG9yQnJ1c2gsIE5MUkUuQ29tbW9uIiwiQ29sb3IiOnsiJGlkIjoiNjE1IiwiQSI6MjU1LCJSIjoyNTUsIkciOjAsIkIiOjB9fSwiTGluZVdlaWdodCI6MC4wLCJMaW5lVHlwZSI6MCwiUGFyZW50U3R5bGUiOm51bGx9LCJQYXJlbnRTdHlsZSI6bnVsbH0sIlRpdGxlU3R5bGUiOnsiJGlkIjoiNjE2IiwiRm9udFNldHRpbmdzIjp7IiRpZCI6IjYxNyIsIkZvbnRTaXplIjoxMSwiRm9udE5hbWUiOiJDYWxpYnJpIiwiSXNCb2xkIjpmYWxzZSwiSXNJdGFsaWMiOmZhbHNlLCJJc1VuZGVybGluZWQiOmZhbHNlLCJQYXJlbnRTdHlsZSI6bnVsbH0sIkF1dG9TaXplIjowLCJGb3JlZ3JvdW5kIjp7IiRpZCI6IjYxOCIsIkNvbG9yIjp7IiRpZCI6IjYxOSIsIkEiOjI1NSwiUiI6MCwiRyI6MCwiQiI6MH19LCJNYXhXaWR0aCI6MTE3My4zMzMzMzMzMzMzMzMzLCJNYXhIZWlnaHQiOiJJbmZpbml0eSIsIlNtYXJ0Rm9yZWdyb3VuZElzQWN0aXZlIjpmYWxzZSwiSG9yaXpvbnRhbEFsaWdubWVudCI6MCwiVmVydGljYWxBbGlnbm1lbnQiOjAsIlNtYXJ0Rm9yZWdyb3VuZCI6bnVsbCwiQmFja2dyb3VuZEZpbGxUeXBlIjowLCJNYXJnaW4iOnsiJHJlZiI6IjE1MCJ9LCJQYWRkaW5nIjp7IiRyZWYiOiIxNTEifSwiQmFja2dyb3VuZCI6eyIkaWQiOiI2MjAiLCJDb2xvciI6eyIkcmVmIjoiNTk2In19LCJJc1Zpc2libGUiOnRydWUsIldpZHRoIjowLjAsIkhlaWdodCI6MC4wLCJCb3JkZXJTdHlsZSI6eyIkaWQiOiI2MjEiLCJMaW5lQ29sb3IiOm51bGwsIkxpbmVXZWlnaHQiOjAuMCwiTGluZVR5cGUiOjAsIlBhcmVudFN0eWxlIjpudWxsfSwiUGFyZW50U3R5bGUiOm51bGx9LCJEYXRlU3R5bGUiOnsiJGlkIjoiNjIyIiwiRm9udFNldHRpbmdzIjp7IiRpZCI6IjYyMyIsIkZvbnRTaXplIjoxMCwiRm9udE5hbWUiOiJDYWxpYnJpIiwiSXNCb2xkIjpmYWxzZSwiSXNJdGFsaWMiOmZhbHNlLCJJc1VuZGVybGluZWQiOmZhbHNlLCJQYXJlbnRTdHlsZSI6bnVsbH0sIkF1dG9TaXplIjowLCJGb3JlZ3JvdW5kIjp7IiRpZCI6IjYyNCIsIkNvbG9yIjp7IiRpZCI6IjYy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1NyJ9LCJQYWRkaW5nIjp7IiRyZWYiOiIxNTgifSwiQmFja2dyb3VuZCI6eyIkaWQiOiI2MjYiLCJDb2xvciI6eyIkcmVmIjoiNTk2In19LCJJc1Zpc2libGUiOnRydWUsIldpZHRoIjowLjAsIkhlaWdodCI6MC4wLCJCb3JkZXJTdHlsZSI6eyIkaWQiOiI2MjciLCJMaW5lQ29sb3IiOm51bGwsIkxpbmVXZWlnaHQiOjAuMCwiTGluZVR5cGUiOjAsIlBhcmVudFN0eWxlIjpudWxsfSwiUGFyZW50U3R5bGUiOm51bGx9LCJEYXRlRm9ybWF0Ijp7IiRpZCI6IjYyOCIsIkZvcm1hdFN0cmluZyI6Ik0v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yOSIsIkZvcm1hdCI6MCwiSXNWaXNpYmxlIjpmYWxzZSwiTGFzdEtub3duVmlzaWJpbGl0eVN0YXRlIjpmYWxzZX0sIklzVmlzaWJsZSI6dHJ1ZSwiUGFyZW50U3R5bGUiOm51bGx9LCJJbmRleCI6MTEsIlNtYXJ0RHVyYXRpb25BY3RpdmF0ZWQiOmZhbHNlLCJEYXRlRm9ybWF0Ijp7IiRyZWYiOiI2MjgifSwiV2Vla051bWJlcmluZyI6eyIkaWQiOiI2MzAiLCJGb3JtYXQiOjAsIklzVmlzaWJsZSI6ZmFsc2UsIkxhc3RLbm93blZpc2liaWxpdHlTdGF0ZSI6ZmFsc2V9LCJJZCI6IjdhYzU5NDBmLWVjYTktNGU5YS1iM2Y1LTY2NWQ2MzZjYzI2MCIsIkltcG9ydElkIjoiMTIiLCJUaXRsZSI6IkZISVIgSW50ZWdyYXRpb24gVGVzdGluZyIsIk5vdGUiOm51bGwsIkh5cGVybGluayI6eyIkaWQiOiI2MzEiLCJBZGRyZXNzIjoiIiwiU3ViQWRkcmVzcyI6IiJ9LCJJc0NoYW5nZWQiOmZhbHNlLCJJc05ldyI6ZmFsc2V9LHsiJGlkIjoiNjMyIiwiR3JvdXBOYW1lIjpudWxsLCJTdGFydERhdGUiOiIyMDIxLTEwLTI1VDA4OjAwOjAwIiwiRW5kRGF0ZSI6IjIwMjItMTItMzBUMTc6MDA6MDBaIiwiUGVyY2VudGFnZUNvbXBsZXRlIjoyNS4wLCJTdHlsZSI6eyIkaWQiOiI2MzMiLCJTaGFwZSI6MCwiU2hhcGVUaGlja25lc3MiOjEsIkR1cmF0aW9uRm9ybWF0IjowLCJJbmNsdWRlTm9uV29ya2luZ0RheXNJbkR1cmF0aW9uIjpmYWxzZSwiUGVyY2VudGFnZUNvbXBsZXRlU3R5bGUiOnsiJGlkIjoiNjM0IiwiRm9udFNldHRpbmdzIjp7IiRpZCI6IjYzNS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SwiVmVydGljYWxBbGlnbm1lbnQiOjAsIlNtYXJ0Rm9yZWdyb3VuZCI6bnVsbCwiQmFja2dyb3VuZEZpbGxUeXBlIjowLCJNYXJnaW4iOnsiJHJlZiI6IjEyMiJ9LCJQYWRkaW5nIjp7IiRyZWYiOiIxMjMifSwiQmFja2dyb3VuZCI6eyIkaWQiOiI2MzYiLCJDb2xvciI6eyIkaWQiOiI2MzciLCJBIjo4OSwiUiI6MCwiRyI6MCwiQiI6MH19LCJJc1Zpc2libGUiOnRydWUsIldpZHRoIjowLjAsIkhlaWdodCI6MC4wLCJCb3JkZXJTdHlsZSI6eyIkaWQiOiI2MzgiLCJMaW5lQ29sb3IiOm51bGwsIkxpbmVXZWlnaHQiOjAuMCwiTGluZVR5cGUiOjAsIlBhcmVudFN0eWxlIjpudWxsfSwiUGFyZW50U3R5bGUiOm51bGx9LCJEdXJhdGlvblN0eWxlIjp7IiRpZCI6IjYzOSIsIkZvbnRTZXR0aW5ncyI6eyIkaWQiOiI2NDAiLCJGb250U2l6ZSI6MTAsIkZvbnROYW1lIjoiQ2FsaWJyaSIsIklzQm9sZCI6ZmFsc2UsIklzSXRhbGljIjpmYWxzZSwiSXNVbmRlcmxpbmVkIjpmYWxzZSwiUGFyZW50U3R5bGUiOm51bGx9LCJBdXRvU2l6ZSI6MCwiRm9yZWdyb3VuZCI6eyIkaWQiOiI2NDEiLCJDb2xvciI6eyIkaWQiOiI2NDI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cmVmIjoiMTI5In0sIlBhZGRpbmciOnsiJHJlZiI6IjEzMCJ9LCJCYWNrZ3JvdW5kIjp7IiRpZCI6IjY0MyIsIkNvbG9yIjp7IiRyZWYiOiI2MzcifX0sIklzVmlzaWJsZSI6dHJ1ZSwiV2lkdGgiOjAuMCwiSGVpZ2h0IjowLjAsIkJvcmRlclN0eWxlIjp7IiRpZCI6IjY0NCIsIkxpbmVDb2xvciI6bnVsbCwiTGluZVdlaWdodCI6MC4wLCJMaW5lVHlwZSI6MCwiUGFyZW50U3R5bGUiOm51bGx9LCJQYXJlbnRTdHlsZSI6bnVsbH0sIkhvcml6b250YWxDb25uZWN0b3JTdHlsZSI6eyIkaWQiOiI2NDUiLCJMaW5lQ29sb3IiOnsiJGlkIjoiNjQ2IiwiJHR5cGUiOiJOTFJFLkNvbW1vbi5Eb20uU29saWRDb2xvckJydXNoLCBOTFJFLkNvbW1vbiIsIkNvbG9yIjp7IiRpZCI6IjY0NyIsIkEiOjI1NSwiUiI6MjA0LCJHIjoyMDQsIkIiOjIwNH19LCJMaW5lV2VpZ2h0IjoxLjAsIkxpbmVUeXBlIjowLCJQYXJlbnRTdHlsZSI6bnVsbH0sIlZlcnRpY2FsQ29ubmVjdG9yU3R5bGUiOnsiJGlkIjoiNjQ4IiwiTGluZUNvbG9yIjp7IiRpZCI6IjY0OSIsIiR0eXBlIjoiTkxSRS5Db21tb24uRG9tLlNvbGlkQ29sb3JCcnVzaCwgTkxSRS5Db21tb24iLCJDb2xvciI6eyIkaWQiOiI2NTAiLCJBIjoyNTUsIlIiOjIwNCwiRyI6MjA0LCJCIjoyMDR9fSwiTGluZVdlaWdodCI6MC4wLCJMaW5lVHlwZSI6MCwiUGFyZW50U3R5bGUiOm51bGx9LCJNYXJnaW4iOm51bGwsIlN0YXJ0RGF0ZVBvc2l0aW9uIjo0LCJFbmREYXRlUG9zaXRpb24iOjQsIkRhdGVJc1Zpc2libGUiOnRydWUsIlRpdGxlUG9zaXRpb24iOjUsIkR1cmF0aW9uUG9zaXRpb24iOjYsIlBlcmNlbnRhZ2VDb21wbGV0ZWRQb3NpdGlvbiI6MiwiU3BhY2luZyI6NSwiSXNCZWxvd1RpbWViYW5kIjp0cnVlLCJQZXJjZW50YWdlQ29tcGxldGVTaGFwZU9wYWNpdHkiOjM1LCJTaGFwZVN0eWxlIjp7IiRpZCI6IjY1MSIsIk1hcmdpbiI6eyIkcmVmIjoiMTM5In0sIlBhZGRpbmciOnsiJHJlZiI6IjE0MCJ9LCJCYWNrZ3JvdW5kIjp7IiRpZCI6IjY1MiIsIkNvbG9yIjp7IiRpZCI6IjY1MyIsIkEiOjI1NSwiUiI6NzksIkciOjEyOSwiQiI6MTg5fX0sIklzVmlzaWJsZSI6dHJ1ZSwiV2lkdGgiOjM5Mi4wLCJIZWlnaHQiOjE2LjAsIkJvcmRlclN0eWxlIjp7IiRpZCI6IjY1NCIsIkxpbmVDb2xvciI6eyIkaWQiOiI2NTUiLCIkdHlwZSI6Ik5MUkUuQ29tbW9uLkRvbS5Tb2xpZENvbG9yQnJ1c2gsIE5MUkUuQ29tbW9uIiwiQ29sb3IiOnsiJGlkIjoiNjU2IiwiQSI6MjU1LCJSIjoyNTUsIkciOjAsIkIiOjB9fSwiTGluZVdlaWdodCI6MC4wLCJMaW5lVHlwZSI6MCwiUGFyZW50U3R5bGUiOm51bGx9LCJQYXJlbnRTdHlsZSI6bnVsbH0sIlRpdGxlU3R5bGUiOnsiJGlkIjoiNjU3IiwiRm9udFNldHRpbmdzIjp7IiRpZCI6IjY1OCIsIkZvbnRTaXplIjoxMSwiRm9udE5hbWUiOiJDYWxpYnJpIiwiSXNCb2xkIjpmYWxzZSwiSXNJdGFsaWMiOmZhbHNlLCJJc1VuZGVybGluZWQiOmZhbHNlLCJQYXJlbnRTdHlsZSI6bnVsbH0sIkF1dG9TaXplIjowLCJGb3JlZ3JvdW5kIjp7IiRpZCI6IjY1OSIsIkNvbG9yIjp7IiRpZCI6IjY2MCIsIkEiOjI1NSwiUiI6MCwiRyI6MCwiQiI6MH19LCJNYXhXaWR0aCI6MTE3My4zMzMzMzMzMzMzMzMzLCJNYXhIZWlnaHQiOiJJbmZpbml0eSIsIlNtYXJ0Rm9yZWdyb3VuZElzQWN0aXZlIjpmYWxzZSwiSG9yaXpvbnRhbEFsaWdubWVudCI6MCwiVmVydGljYWxBbGlnbm1lbnQiOjAsIlNtYXJ0Rm9yZWdyb3VuZCI6bnVsbCwiQmFja2dyb3VuZEZpbGxUeXBlIjowLCJNYXJnaW4iOnsiJHJlZiI6IjE1MCJ9LCJQYWRkaW5nIjp7IiRyZWYiOiIxNTEifSwiQmFja2dyb3VuZCI6eyIkaWQiOiI2NjEiLCJDb2xvciI6eyIkcmVmIjoiNjM3In19LCJJc1Zpc2libGUiOnRydWUsIldpZHRoIjowLjAsIkhlaWdodCI6MC4wLCJCb3JkZXJTdHlsZSI6eyIkaWQiOiI2NjIiLCJMaW5lQ29sb3IiOm51bGwsIkxpbmVXZWlnaHQiOjAuMCwiTGluZVR5cGUiOjAsIlBhcmVudFN0eWxlIjpudWxsfSwiUGFyZW50U3R5bGUiOm51bGx9LCJEYXRlU3R5bGUiOnsiJGlkIjoiNjYzIiwiRm9udFNldHRpbmdzIjp7IiRpZCI6IjY2NCIsIkZvbnRTaXplIjoxMCwiRm9udE5hbWUiOiJDYWxpYnJpIiwiSXNCb2xkIjpmYWxzZSwiSXNJdGFsaWMiOmZhbHNlLCJJc1VuZGVybGluZWQiOmZhbHNlLCJQYXJlbnRTdHlsZSI6bnVsbH0sIkF1dG9TaXplIjowLCJGb3JlZ3JvdW5kIjp7IiRpZCI6IjY2NSIsIkNvbG9yIjp7IiRpZCI6IjY2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1NyJ9LCJQYWRkaW5nIjp7IiRyZWYiOiIxNTgifSwiQmFja2dyb3VuZCI6eyIkaWQiOiI2NjciLCJDb2xvciI6eyIkcmVmIjoiNjM3In19LCJJc1Zpc2libGUiOnRydWUsIldpZHRoIjowLjAsIkhlaWdodCI6MC4wLCJCb3JkZXJTdHlsZSI6eyIkaWQiOiI2NjgiLCJMaW5lQ29sb3IiOm51bGwsIkxpbmVXZWlnaHQiOjAuMCwiTGluZVR5cGUiOjAsIlBhcmVudFN0eWxlIjpudWxsfSwiUGFyZW50U3R5bGUiOm51bGx9LCJEYXRlRm9ybWF0Ijp7IiRpZCI6IjY2OSIsIkZvcm1hdFN0cmluZyI6Ik0v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3MCIsIkZvcm1hdCI6MCwiSXNWaXNpYmxlIjpmYWxzZSwiTGFzdEtub3duVmlzaWJpbGl0eVN0YXRlIjpmYWxzZX0sIklzVmlzaWJsZSI6dHJ1ZSwiUGFyZW50U3R5bGUiOm51bGx9LCJJbmRleCI6MTMsIlNtYXJ0RHVyYXRpb25BY3RpdmF0ZWQiOmZhbHNlLCJEYXRlRm9ybWF0Ijp7IiRyZWYiOiI2NjkifSwiV2Vla051bWJlcmluZyI6eyIkaWQiOiI2NzEiLCJGb3JtYXQiOjAsIklzVmlzaWJsZSI6ZmFsc2UsIkxhc3RLbm93blZpc2liaWxpdHlTdGF0ZSI6ZmFsc2V9LCJJZCI6Ijk5MzI4NDE5LTg4YzktNGQyNS1hOWQzLWY1OGQzYTE3MTkyMiIsIkltcG9ydElkIjoiMjAiLCJUaXRsZSI6IkNHIEFQSSBUcmFuc2l0aW9uIFByb2plY3QgVGVhbSIsIk5vdGUiOm51bGwsIkh5cGVybGluayI6eyIkaWQiOiI2NzIiLCJBZGRyZXNzIjoiIiwiU3ViQWRkcmVzcyI6IiJ9LCJJc0NoYW5nZWQiOmZhbHNlLCJJc05ldyI6ZmFsc2V9XSwiU3dpbWxhbmVzIjpbXSwiTXNQcm9qZWN0SXRlbXNUcmVlIjp7IiRpZCI6IjY3MyIsIlJvb3QiOnsiSW1wb3J0SWQiOm51bGwsIklzSW1wb3J0ZWQiOmZhbHNlLCJDaGlsZHJlbiI6W119fSwiTWV0YWRhdGEiOnsiJGlkIjoiNjc0IiwiU291cmNlVGVtcGxhdGUiOiJ7XCIkaWRcIjpcIjFcIixcIklkXCI6XCJjYzI2Zjg2My0yN2NlLTQ4MGUtYTU4OS1iM2YxMmYyZDZlYjBcIixcIkN1bHR1cmVJbmZvTmFtZVwiOlwiZW4tVVNcIixcIlZlcnNpb25cIjp7XCIkaWRcIjpcIjJcIixcIlRlbXBsYXRlRG9tVmVyc2lvblwiOlwiMS4yLjBcIn0sXCJFZmZlY3RcIjoxLFwiU3R5bGVcIjp7XCIkaWRcIjpcIjNcIixcIlRpbWViYW5kU3R5bGVcIjp7XCIkaWRcIjpcIjRcIixcIlNjYWxlTWFya2luZ1wiOjEsXCJTaGFwZVwiOjEwLFwiU2hhcGVTdHlsZVwiOntcIiRpZFwiOlwiNVwiLFwiTWFyZ2luXCI6e1wiJGlkXCI6XCI2XCIsXCJUb3BcIjowLjAsXCJMZWZ0XCI6MTAuMCxcIlJpZ2h0XCI6MTAuMCxcIkJvdHRvbVwiOjAuMH0sXCJQYWRkaW5nXCI6e1wiJGlkXCI6XCI3XCIsXCJUb3BcIjozLjAsXCJMZWZ0XCI6MC4wLFwiUmlnaHRcIjowLjAsXCJCb3R0b21cIjozLjB9LFwiQmFja2dyb3VuZFwiOntcIiRpZFwiOlwiOFwiLFwiQ29sb3JcIjp7XCIkaWRcIjpcIjlcIixcIkFcIjoyNTUsXCJSXCI6NjgsXCJHXCI6ODQsXCJCXCI6MTA2fX0sXCJJc1Zpc2libGVcIjp0cnVlLFwiV2lkdGhcIjo4NTguMCxcIkhlaWdodFwiOjIwLjAsXCJCb3JkZXJTdHlsZVwiOntcIiRpZFwiOlwiMTBcIixcIkxpbmVDb2xvclwiOntcIiRpZFwiOlwiMTFcIixcIiR0eXBlXCI6XCJOTFJFLkNvbW1vbi5Eb20uU29saWRDb2xvckJydXNoLCBOTFJFLkNvbW1vblwiLFwiQ29sb3JcIjp7XCIkaWRcIjpcIjEyXCIsXCJBXCI6MjU1LFwiUlwiOjI1NSxcIkdcIjowLFwiQlwiOjB9fSxcIkxpbmVXZWlnaHRcIjowLjAsXCJMaW5lVHlwZVwiOjB9fSxcIk1pZGRsZVRpZXJTaGFwZVN0eWxlXCI6e1wiJGlkXCI6XCIxM1wiLFwiTWFyZ2luXCI6e1wiJGlkXCI6XCIxNFwiLFwiVG9wXCI6MC4wLFwiTGVmdFwiOjEwLjAsXCJSaWdodFwiOjEwLjAsXCJCb3R0b21cIjowLjB9LFwiUGFkZGluZ1wiOntcIiRpZFwiOlwiMTVcIixcIlRvcFwiOjMuMCxcIkxlZnRcIjowLjAsXCJSaWdodFwiOjAuMCxcIkJvdHRvbVwiOjMuMH0sXCJCYWNrZ3JvdW5kXCI6e1wiJGlkXCI6XCIxNlwiLFwiQ29sb3JcIjp7XCIkaWRcIjpcIjE3XCIsXCJBXCI6MjU1LFwiUlwiOjY4LFwiR1wiOjg0LFwiQlwiOjEwNn19LFwiSXNWaXNpYmxlXCI6dHJ1ZSxcIldpZHRoXCI6ODU4LjAsXCJIZWlnaHRcIjoyMC4wLFwiQm9yZGVyU3R5bGVcIjp7XCIkaWRcIjpcIjE4XCIsXCJMaW5lQ29sb3JcIjp7XCIkaWRcIjpcIjE5XCIsXCIkdHlwZVwiOlwiTkxSRS5Db21tb24uRG9tLlNvbGlkQ29sb3JCcnVzaCwgTkxSRS5Db21tb25cIixcIkNvbG9yXCI6e1wiJGlkXCI6XCIyMFwiLFwiQVwiOjI1NSxcIlJcIjoyNTUsXCJHXCI6MCxcIkJcIjowfX0sXCJMaW5lV2VpZ2h0XCI6MC4wLFwiTGluZVR5cGVcIjowfX0sXCJCb3R0b21UaWVyU2hhcGVTdHlsZVwiOntcIiRpZFwiOlwiMjFcIixcIk1hcmdpblwiOntcIiRpZFwiOlwiMjJcIixcIlRvcFwiOjAuMCxcIkxlZnRcIjoxMC4wLFwiUmlnaHRcIjoxMC4wLFwiQm90dG9tXCI6MC4wfSxcIlBhZGRpbmdcIjp7XCIkaWRcIjpcIjIzXCIsXCJUb3BcIjozLjAsXCJMZWZ0XCI6MC4wLFwiUmlnaHRcIjowLjAsXCJCb3R0b21cIjozLjB9LFwiQmFja2dyb3VuZFwiOntcIiRpZFwiOlwiMjRcIixcIkNvbG9yXCI6e1wiJGlkXCI6XCIyNVwiLFwiQVwiOjI1NSxcIlJcIjo2OCxcIkdcIjo4NCxcIkJcIjoxMDZ9fSxcIklzVmlzaWJsZVwiOnRydWUsXCJXaWR0aFwiOjg1OC4wLFwiSGVpZ2h0XCI6MjAuMCxcIkJvcmRlclN0eWxlXCI6e1wiJGlkXCI6XCIyNlwiLFwiTGluZUNvbG9yXCI6e1wiJGlkXCI6XCIyN1wiLFwiJHR5cGVcIjpcIk5MUkUuQ29tbW9uLkRvbS5Tb2xpZENvbG9yQnJ1c2gsIE5MUkUuQ29tbW9uXCIsXCJDb2xvclwiOntcIiRpZFwiOlwiMjhcIixcIkFcIjoyNTUsXCJSXCI6MjU1LFwiR1wiOjAsXCJCXCI6MH19LFwiTGluZVdlaWdodFwiOjAuMCxcIkxpbmVUeXBlXCI6MH19LFwiUmlnaHRFbmRDYXBzU3R5bGVcIjp7XCIkaWRcIjpcIjI5XCIsXCJGb250U2V0dGluZ3NcIjp7XCIkaWRcIjpcIjMwXCIsXCJGb250U2l6ZVwiOjE4LFwiRm9udE5hbWVcIjpcIkNhbGlicmlcIixcIklzQm9sZFwiOnRydWUsXCJJc0l0YWxpY1wiOmZhbHNlLFwiSXNVbmRlcmxpbmVkXCI6ZmFsc2V9LFwiQXV0b1NpemVcIjowLFwiRm9yZWdyb3VuZFwiOntcIiRpZFwiOlwiMzFcIixcIkNvbG9yXCI6e1wiJGlkXCI6XCIzMl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zM1wiLFwiVG9wXCI6MC4wLFwiTGVmdFwiOjAuMCxcIlJpZ2h0XCI6MjAuMCxcIkJvdHRvbVwiOjAuMH0sXCJQYWRkaW5nXCI6e1wiJGlkXCI6XCIzNFwiLFwiVG9wXCI6MC4wLFwiTGVmdFwiOjAuMCxcIlJpZ2h0XCI6MC4wLFwiQm90dG9tXCI6MC4wfSxcIkJhY2tncm91bmRcIjp7XCIkaWRcIjpcIjM1XCIsXCJDb2xvclwiOntcIiRpZFwiOlwiMzZcIixcIkFcIjowLFwiUlwiOjAsXCJHXCI6MCxcIkJcIjowfX0sXCJJc1Zpc2libGVcIjp0cnVlLFwiV2lkdGhcIjowLjAsXCJIZWlnaHRcIjowLjAsXCJCb3JkZXJTdHlsZVwiOm51bGx9LFwiTGVmdEVuZENhcHNTdHlsZVwiOntcIiRpZFwiOlwiMzdcIixcIkZvbnRTZXR0aW5nc1wiOntcIiRpZFwiOlwiMzhcIixcIkZvbnRTaXplXCI6MTgsXCJGb250TmFtZVwiOlwiQ2FsaWJyaVwiLFwiSXNCb2xkXCI6dHJ1ZSxcIklzSXRhbGljXCI6ZmFsc2UsXCJJc1VuZGVybGluZWRcIjpmYWxzZX0sXCJBdXRvU2l6ZVwiOjAsXCJGb3JlZ3JvdW5kXCI6e1wiJGlkXCI6XCIzOVwiLFwiQ29sb3JcIjp7XCIkaWRcIjpcIjQwXCIsXCJBXCI6MjU1LFwiUlwiOjIzNyxcIkdcIjoxMjUsXCJCXCI6NDl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QxXCIsXCJUb3BcIjowLjAsXCJMZWZ0XCI6MjAuMCxcIlJpZ2h0XCI6MC4wLFwiQm90dG9tXCI6MC4wfSxcIlBhZGRpbmdcIjp7XCIkaWRcIjpcIjQyXCIsXCJUb3BcIjowLjAsXCJMZWZ0XCI6MC4wLFwiUmlnaHRcIjowLjAsXCJCb3R0b21cIjowLjB9LFwiQmFja2dyb3VuZFwiOntcIiRpZFwiOlwiNDNcIixcIkNvbG9yXCI6e1wiJHJlZlwiOlwiMzZcIn19LFwiSXNWaXNpYmxlXCI6ZmFsc2UsXCJXaWR0aFwiOjAuMCxcIkhlaWdodFwiOjAuMCxcIkJvcmRlclN0eWxlXCI6bnVsbH0sXCJUb2RheVRleHRTdHlsZVwiOntcIiRpZFwiOlwiNDRcIixcIkZvbnRTZXR0aW5nc1wiOntcIiRpZFwiOlwiNDVcIixcIkZvbnRTaXplXCI6MTIsXCJGb250TmFtZVwiOlwiQ2FsaWJyaVwiLFwiSXNCb2xkXCI6ZmFsc2UsXCJJc0l0YWxpY1wiOmZhbHNlLFwiSXNVbmRlcmxpbmVkXCI6ZmFsc2V9LFwiQXV0b1NpemVcIjowLFwiRm9yZWdyb3VuZFwiOntcIiRpZFwiOlwiNDZcIixcIkNvbG9yXCI6e1wiJGlkXCI6XCI0N1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0OFwiLFwiVG9wXCI6MC4wLFwiTGVmdFwiOjAuMCxcIlJpZ2h0XCI6MC4wLFwiQm90dG9tXCI6MC4wfSxcIlBhZGRpbmdcIjp7XCIkaWRcIjpcIjQ5XCIsXCJUb3BcIjowLjAsXCJMZWZ0XCI6MC4wLFwiUmlnaHRcIjowLjAsXCJCb3R0b21cIjowLjB9LFwiQmFja2dyb3VuZFwiOntcIiRpZFwiOlwiNTBcIixcIkNvbG9yXCI6e1wiJHJlZlwiOlwiMzZcIn19LFwiSXNWaXNpYmxlXCI6dHJ1ZSxcIldpZHRoXCI6MC4wLFwiSGVpZ2h0XCI6MC4wLFwiQm9yZGVyU3R5bGVcIjpudWxsfSxcIlRvZGF5TWFya2VyU3R5bGVcIjp7XCIkaWRcIjpcIjUxXCIsXCJNYXJnaW5cIjp7XCIkaWRcIjpcIjUyXCIsXCJUb3BcIjowLjAsXCJMZWZ0XCI6MC4wLFwiUmlnaHRcIjowLjAsXCJCb3R0b21cIjowLjB9LFwiUGFkZGluZ1wiOntcIiRpZFwiOlwiNTNcIixcIlRvcFwiOjAuMCxcIkxlZnRcIjowLjAsXCJSaWdodFwiOjAuMCxcIkJvdHRvbVwiOjAuMH0sXCJCYWNrZ3JvdW5kXCI6e1wiJGlkXCI6XCI1NFwiLFwiQ29sb3JcIjp7XCIkaWRcIjpcIjU1XCIsXCJBXCI6MjU1LFwiUlwiOjI1NSxcIkdcIjowLFwiQlwiOjB9fSxcIklzVmlzaWJsZVwiOnRydWUsXCJXaWR0aFwiOjAuMCxcIkhlaWdodFwiOjAuMCxcIkJvcmRlclN0eWxlXCI6bnVsbH0sXCJTY2FsZVN0eWxlXCI6e1wiJGlkXCI6XCI1NlwiLFwiU2hvd1NlZ21lbnRTZXBhcmF0b3JzXCI6ZmFsc2UsXCJTZWdtZW50U2VwYXJhdG9yT3BhY2l0eVwiOjMwLFwiU2hhcGVcIjozLFwiSGFzQmVlblZpc2libGVCZWZvcmVcIjp0cnVlLFwiRm9udFNldHRpbmdzXCI6e1wiJGlkXCI6XCI1N1wiLFwiRm9udFNpemVcIjoxMixcIkZvbnROYW1lXCI6XCJDYWxpYnJpXCIsXCJJc0JvbGRcIjpmYWxzZSxcIklzSXRhbGljXCI6ZmFsc2UsXCJJc1VuZGVybGluZWRcIjpmYWxzZX0sXCJBdXRvU2l6ZVwiOjAsXCJGb3JlZ3JvdW5kXCI6e1wiJGlkXCI6XCI1OFwiLFwiQ29sb3JcIjp7XCIkaWRcIjpcIjU5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YwXCIsXCJUb3BcIjowLjAsXCJMZWZ0XCI6NS4wLFwiUmlnaHRcIjowLjAsXCJCb3R0b21cIjowLjB9LFwiUGFkZGluZ1wiOntcIiRpZFwiOlwiNjFcIixcIlRvcFwiOjAuMCxcIkxlZnRcIjowLjAsXCJSaWdodFwiOjAuMCxcIkJvdHRvbVwiOjAuMH0sXCJCYWNrZ3JvdW5kXCI6e1wiJGlkXCI6XCI2MlwiLFwiQ29sb3JcIjp7XCIkcmVmXCI6XCIzNlwifX0sXCJJc1Zpc2libGVcIjp0cnVlLFwiV2lkdGhcIjowLjAsXCJIZWlnaHRcIjowLjAsXCJCb3JkZXJTdHlsZVwiOm51bGx9LFwiTWlkZGxlVGllclNjYWxlU3R5bGVcIjp7XCIkaWRcIjpcIjYzXCIsXCJTaG93U2VnbWVudFNlcGFyYXRvcnNcIjpmYWxzZSxcIlNlZ21lbnRTZXBhcmF0b3JPcGFjaXR5XCI6MzAsXCJTaGFwZVwiOjMsXCJIYXNCZWVuVmlzaWJsZUJlZm9yZVwiOmZhbHNlLFwiRm9udFNldHRpbmdzXCI6e1wiJGlkXCI6XCI2NFwiLFwiRm9udFNpemVcIjoxMixcIkZvbnROYW1lXCI6XCJDYWxpYnJpXCIsXCJJc0JvbGRcIjpmYWxzZSxcIklzSXRhbGljXCI6ZmFsc2UsXCJJc1VuZGVybGluZWRcIjpmYWxzZX0sXCJBdXRvU2l6ZVwiOjAsXCJGb3JlZ3JvdW5kXCI6e1wiJGlkXCI6XCI2NVwiLFwiQ29sb3JcIjp7XCIkaWRcIjpcIjY2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Y3XCIsXCJUb3BcIjowLjAsXCJMZWZ0XCI6NS4wLFwiUmlnaHRcIjowLjAsXCJCb3R0b21cIjowLjB9LFwiUGFkZGluZ1wiOntcIiRpZFwiOlwiNjhcIixcIlRvcFwiOjAuMCxcIkxlZnRcIjowLjAsXCJSaWdodFwiOjAuMCxcIkJvdHRvbVwiOjAuMH0sXCJCYWNrZ3JvdW5kXCI6e1wiJGlkXCI6XCI2OVwiLFwiQ29sb3JcIjp7XCIkaWRcIjpcIjcwXCIsXCJBXCI6MCxcIlJcIjowLFwiR1wiOjAsXCJCXCI6MH19LFwiSXNWaXNpYmxlXCI6ZmFsc2UsXCJXaWR0aFwiOjAuMCxcIkhlaWdodFwiOjAuMCxcIkJvcmRlclN0eWxlXCI6bnVsbH0sXCJCb3R0b21UaWVyU2NhbGVTdHlsZVwiOntcIiRpZFwiOlwiNzFcIixcIlNob3dTZWdtZW50U2VwYXJhdG9yc1wiOmZhbHNlLFwiU2VnbWVudFNlcGFyYXRvck9wYWNpdHlcIjozMCxcIlNoYXBlXCI6MyxcIkhhc0JlZW5WaXNpYmxlQmVmb3JlXCI6ZmFsc2UsXCJGb250U2V0dGluZ3NcIjp7XCIkaWRcIjpcIjcyXCIsXCJGb250U2l6ZVwiOjEyLFwiRm9udE5hbWVcIjpcIkNhbGlicmlcIixcIklzQm9sZFwiOmZhbHNlLFwiSXNJdGFsaWNcIjpmYWxzZSxcIklzVW5kZXJsaW5lZFwiOmZhbHNlfSxcIkF1dG9TaXplXCI6MCxcIkZvcmVncm91bmRcIjp7XCIkaWRcIjpcIjczXCIsXCJDb2xvclwiOntcIiRpZFwiOlwiNzR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zVcIixcIlRvcFwiOjAuMCxcIkxlZnRcIjo1LjAsXCJSaWdodFwiOjAuMCxcIkJvdHRvbVwiOjAuMH0sXCJQYWRkaW5nXCI6e1wiJGlkXCI6XCI3NlwiLFwiVG9wXCI6MC4wLFwiTGVmdFwiOjAuMCxcIlJpZ2h0XCI6MC4wLFwiQm90dG9tXCI6MC4wfSxcIkJhY2tncm91bmRcIjp7XCIkaWRcIjpcIjc3XCIsXCJDb2xvclwiOntcIiRpZFwiOlwiNzhcIixcIkFcIjowLFwiUlwiOjAsXCJHXCI6MCxcIkJcIjowfX0sXCJJc1Zpc2libGVcIjpmYWxzZSxcIldpZHRoXCI6MC4wLFwiSGVpZ2h0XCI6MC4wLFwiQm9yZGVyU3R5bGVcIjpudWxsfSxcIlNpbmdsZVNjYWxlU2hhcGVTdHlsZVwiOm51bGwsXCJFbGFwc2VkVGltZUJhY2tncm91bmRcIjp7XCIkaWRcIjpcIjc5XCIsXCJDb2xvclwiOntcIiRpZFwiOlwiODBcIixcIkFcIjoxOTEsXCJSXCI6MjU1LFwiR1wiOjAsXCJCXCI6MH19LFwiQXBwZW5kWWVhck9uWWVhckNoYW5nZVwiOmZhbHNlLFwiRWxhcHNlZFRpbWVGb3JtYXRcIjoyLFwiVG9kYXlNYXJrZXJQb3NpdGlvblwiOjMsXCJRdWlja1Bvc2l0aW9uXCI6MixcIkFic29sdXRlUG9zaXRpb25cIjo0MDUuMCxcIk1hcmdpblwiOntcIiRpZFwiOlwiODFcIixcIlRvcFwiOjAuMCxcIkxlZnRcIjoxMC4wLFwiUmlnaHRcIjoxMC4wLFwiQm90dG9tXCI6MC4wfSxcIlBhZGRpbmdcIjp7XCIkaWRcIjpcIjgyXCIsXCJUb3BcIjowLjAsXCJMZWZ0XCI6MC4wLFwiUmlnaHRcIjowLjAsXCJCb3R0b21cIjowLjB9LFwiQmFja2dyb3VuZFwiOntcIiRpZFwiOlwiODNcIixcIkNvbG9yXCI6e1wiJGlkXCI6XCI4NFwiLFwiQVwiOjI1NSxcIlJcIjo0NyxcIkdcIjo1NCxcIkJcIjoxNTN9fSxcIklzVmlzaWJsZVwiOnRydWUsXCJXaWR0aFwiOjAuMCxcIkhlaWdodFwiOjAuMCxcIkJvcmRlclN0eWxlXCI6bnVsbH0sXCJEZWZhdWx0TWlsZXN0b25lU3R5bGVcIjp7XCIkaWRcIjpcIjg1XCIsXCJTaGFwZVwiOjIsXCJDb25uZWN0b3JNYXJnaW5cIjp7XCIkaWRcIjpcIjg2XCIsXCJUb3BcIjowLjAsXCJMZWZ0XCI6Mi4wLFwiUmlnaHRcIjoyLjAsXCJCb3R0b21cIjowLjB9LFwiQ29ubmVjdG9yU3R5bGVcIjp7XCIkaWRcIjpcIjg3XCIsXCJMaW5lQ29sb3JcIjp7XCIkaWRcIjpcIjg4XCIsXCIkdHlwZVwiOlwiTkxSRS5Db21tb24uRG9tLlNvbGlkQ29sb3JCcnVzaCwgTkxSRS5Db21tb25cIixcIkNvbG9yXCI6e1wiJGlkXCI6XCI4OVwiLFwiQVwiOjEyNyxcIlJcIjo3OSxcIkdcIjoxMjksXCJCXCI6MTg5fX0sXCJMaW5lV2VpZ2h0XCI6MS4wLFwiTGluZVR5cGVcIjowfSxcIklzQmVsb3dUaW1lYmFuZFwiOmZhbHNlLFwiSGlkZURhdGVcIjpmYWxzZSxcIlNoYXBlU2l6ZVwiOjEsXCJTcGFjaW5nXCI6Mi4wLFwiUGFkZGluZ1wiOntcIiRpZFwiOlwiOTBcIixcIlRvcFwiOjcuMCxcIkxlZnRcIjozLjAsXCJSaWdodFwiOjAuMCxcIkJvdHRvbVwiOjIuMH0sXCJQb3NpdGlvblwiOm51bGwsXCJQb3NpdGlvbk9uVGFza1wiOjAsXCJTaGFwZVN0eWxlXCI6e1wiJGlkXCI6XCI5MVwiLFwiTWFyZ2luXCI6e1wiJGlkXCI6XCI5MlwiLFwiVG9wXCI6MC4wLFwiTGVmdFwiOjAuMCxcIlJpZ2h0XCI6MC4wLFwiQm90dG9tXCI6MC4wfSxcIlBhZGRpbmdcIjp7XCIkaWRcIjpcIjkzXCIsXCJUb3BcIjowLjAsXCJMZWZ0XCI6MC4wLFwiUmlnaHRcIjowLjAsXCJCb3R0b21cIjowLjB9LFwiQmFja2dyb3VuZFwiOntcIiRpZFwiOlwiOTRcIixcIkNvbG9yXCI6e1wiJGlkXCI6XCI5NVwiLFwiQVwiOjI1NSxcIlJcIjowLFwiR1wiOjExNCxcIkJcIjoxODh9fSxcIklzVmlzaWJsZVwiOnRydWUsXCJXaWR0aFwiOjEzLjAsXCJIZWlnaHRcIjoxMy4wLFwiQm9yZGVyU3R5bGVcIjp7XCIkaWRcIjpcIjk2XCIsXCJMaW5lQ29sb3JcIjp7XCIkaWRcIjpcIjk3XCIsXCIkdHlwZVwiOlwiTkxSRS5Db21tb24uRG9tLlNvbGlkQ29sb3JCcnVzaCwgTkxSRS5Db21tb25cIixcIkNvbG9yXCI6e1wiJGlkXCI6XCI5OFwiLFwiQVwiOjI1NSxcIlJcIjoyNTUsXCJHXCI6MCxcIkJcIjowfX0sXCJMaW5lV2VpZ2h0XCI6MC4wLFwiTGluZVR5cGVcIjowfX0sXCJUaXRsZVN0eWxlXCI6e1wiJGlkXCI6XCI5OVwiLFwiRm9udFNldHRpbmdzXCI6e1wiJGlkXCI6XCIxMDBcIixcIkZvbnRTaXplXCI6MTEsXCJGb250TmFtZVwiOlwiQ2FsaWJyaVwiLFwiSXNCb2xkXCI6dHJ1ZSxcIklzSXRhbGljXCI6ZmFsc2UsXCJJc1VuZGVybGluZWRcIjpmYWxzZX0sXCJBdXRvU2l6ZVwiOjAsXCJGb3JlZ3JvdW5kXCI6e1wiJGlkXCI6XCIxMDFcIixcIkNvbG9yXCI6e1wiJGlkXCI6XCIxMDJ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MTAzXCIsXCJUb3BcIjowLjAsXCJMZWZ0XCI6MC4wLFwiUmlnaHRcIjowLjAsXCJCb3R0b21cIjowLjB9LFwiUGFkZGluZ1wiOntcIiRpZFwiOlwiMTA0XCIsXCJUb3BcIjowLjAsXCJMZWZ0XCI6MC4wLFwiUmlnaHRcIjowLjAsXCJCb3R0b21cIjowLjB9LFwiQmFja2dyb3VuZFwiOntcIiRpZFwiOlwiMTA1XCIsXCJDb2xvclwiOntcIiRyZWZcIjpcIjM2XCJ9fSxcIklzVmlzaWJsZVwiOnRydWUsXCJXaWR0aFwiOjAuMCxcIkhlaWdodFwiOjAuMCxcIkJvcmRlclN0eWxlXCI6bnVsbH0sXCJEYXRlU3R5bGVcIjp7XCIkaWRcIjpcIjEwNlwiLFwiRm9udFNldHRpbmdzXCI6e1wiJGlkXCI6XCIxMDdcIixcIkZvbnRTaXplXCI6MTAsXCJGb250TmFtZVwiOlwiQ2FsaWJyaVwiLFwiSXNCb2xkXCI6ZmFsc2UsXCJJc0l0YWxpY1wiOmZhbHNlLFwiSXNVbmRlcmxpbmVkXCI6ZmFsc2V9LFwiQXV0b1NpemVcIjowLFwiRm9yZWdyb3VuZFwiOntcIiRpZFwiOlwiMTA4XCIsXCJDb2xvclwiOntcIiRpZFwiOlwiMTA5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MTBcIixcIlRvcFwiOjAuMCxcIkxlZnRcIjowLjAsXCJSaWdodFwiOjAuMCxcIkJvdHRvbVwiOjAuMH0sXCJQYWRkaW5nXCI6e1wiJGlkXCI6XCIxMTFcIixcIlRvcFwiOjAuMCxcIkxlZnRcIjowLjAsXCJSaWdodFwiOjAuMCxcIkJvdHRvbVwiOjAuMH0sXCJCYWNrZ3JvdW5kXCI6e1wiJGlkXCI6XCIxMTJcIixcIkNvbG9yXCI6e1wiJHJlZlwiOlwiMzZcIn19LFwiSXNWaXNpYmxlXCI6dHJ1ZSxcIldpZHRoXCI6MC4wLFwiSGVpZ2h0XCI6MC4wLFwiQm9yZGVyU3R5bGVcIjpudWxsfSxcIkRhdGVGb3JtYXRcIjp7XCIkaWRcIjpcIjExM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EZWZhdWx0VGFza1N0eWxlXCI6e1wiJGlkXCI6XCIxMTRcIixcIlNoYXBlXCI6MSxcIlNoYXBlVGhpY2tuZXNzXCI6MCxcIkR1cmF0aW9uRm9ybWF0XCI6MCxcIlBlcmNlbnRhZ2VDb21wbGV0ZVN0eWxlXCI6e1wiJGlkXCI6XCIxMTVcIixcIkZvbnRTZXR0aW5nc1wiOntcIiRpZFwiOlwiMTE2XCIsXCJGb250U2l6ZVwiOjEwLFwiRm9udE5hbWVcIjpcIkNhbGlicmlcIixcIklzQm9sZFwiOmZhbHNlLFwiSXNJdGFsaWNcIjpmYWxzZSxcIklzVW5kZXJsaW5lZFwiOmZhbHNlfSxcIkF1dG9TaXplXCI6MCxcIkZvcmVncm91bmRcIjp7XCIkaWRcIjpcIjExN1wiLFwiQ29sb3JcIjp7XCIkaWRcIjpcIjExOF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ExOVwiLFwiVG9wXCI6MC4wLFwiTGVmdFwiOjAuMCxcIlJpZ2h0XCI6MC4wLFwiQm90dG9tXCI6MC4wfSxcIlBhZGRpbmdcIjp7XCIkaWRcIjpcIjEyMFwiLFwiVG9wXCI6MC4wLFwiTGVmdFwiOjAuMCxcIlJpZ2h0XCI6MC4wLFwiQm90dG9tXCI6MC4wfSxcIkJhY2tncm91bmRcIjp7XCIkaWRcIjpcIjEyMVwiLFwiQ29sb3JcIjp7XCIkcmVmXCI6XCIzNlwifX0sXCJJc1Zpc2libGVcIjp0cnVlLFwiV2lkdGhcIjowLjAsXCJIZWlnaHRcIjowLjAsXCJCb3JkZXJTdHlsZVwiOm51bGx9LFwiRHVyYXRpb25TdHlsZVwiOntcIiRpZFwiOlwiMTIyXCIsXCJGb250U2V0dGluZ3NcIjp7XCIkaWRcIjpcIjEyM1wiLFwiRm9udFNpemVcIjoxMCxcIkZvbnROYW1lXCI6XCJDYWxpYnJpXCIsXCJJc0JvbGRcIjpmYWxzZSxcIklzSXRhbGljXCI6ZmFsc2UsXCJJc1VuZGVybGluZWRcIjpmYWxzZX0sXCJBdXRvU2l6ZVwiOjAsXCJGb3JlZ3JvdW5kXCI6e1wiJGlkXCI6XCIxMjRcIixcIkNvbG9yXCI6e1wiJGlkXCI6XCIxMjV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MjZcIixcIlRvcFwiOjAuMCxcIkxlZnRcIjowLjAsXCJSaWdodFwiOjAuMCxcIkJvdHRvbVwiOjAuMH0sXCJQYWRkaW5nXCI6e1wiJGlkXCI6XCIxMjdcIixcIlRvcFwiOjAuMCxcIkxlZnRcIjowLjAsXCJSaWdodFwiOjAuMCxcIkJvdHRvbVwiOjAuMH0sXCJCYWNrZ3JvdW5kXCI6e1wiJGlkXCI6XCIxMjhcIixcIkNvbG9yXCI6e1wiJHJlZlwiOlwiMzZcIn19LFwiSXNWaXNpYmxlXCI6dHJ1ZSxcIldpZHRoXCI6MC4wLFwiSGVpZ2h0XCI6MC4wLFwiQm9yZGVyU3R5bGVcIjpudWxsfSxcIkhvcml6b250YWxDb25uZWN0b3JTdHlsZVwiOntcIiRpZFwiOlwiMTI5XCIsXCJMaW5lQ29sb3JcIjp7XCIkaWRcIjpcIjEzMFwiLFwiJHR5cGVcIjpcIk5MUkUuQ29tbW9uLkRvbS5Tb2xpZENvbG9yQnJ1c2gsIE5MUkUuQ29tbW9uXCIsXCJDb2xvclwiOntcIiRpZFwiOlwiMTMxXCIsXCJBXCI6MjU1LFwiUlwiOjIwNCxcIkdcIjoyMDQsXCJCXCI6MjA0fX0sXCJMaW5lV2VpZ2h0XCI6MS4wLFwiTGluZVR5cGVcIjowfSxcIlZlcnRpY2FsQ29ubmVjdG9yU3R5bGVcIjp7XCIkaWRcIjpcIjEzMlwiLFwiTGluZUNvbG9yXCI6e1wiJGlkXCI6XCIxMzNcIixcIiR0eXBlXCI6XCJOTFJFLkNvbW1vbi5Eb20uU29saWRDb2xvckJydXNoLCBOTFJFLkNvbW1vblwiLFwiQ29sb3JcIjp7XCIkaWRcIjpcIjEzNFwiLFwiQVwiOjI1NSxcIlJcIjoyMDQsXCJHXCI6MjA0LFwiQlwiOjIwNH19LFwiTGluZVdlaWdodFwiOjAuMCxcIkxpbmVUeXBlXCI6MH0sXCJNYXJnaW5cIjpudWxsLFwiU3RhcnREYXRlUG9zaXRpb25cIjozLFwiRW5kRGF0ZVBvc2l0aW9uXCI6MyxcIlRpdGxlUG9zaXRpb25cIjo0LFwiRHVyYXRpb25Qb3NpdGlvblwiOjYsXCJQZXJjZW50YWdlQ29tcGxldGVkUG9zaXRpb25cIjo2LFwiU3BhY2luZ1wiOjUsXCJJc0JlbG93VGltZWJhbmRcIjpmYWxzZSxcIlBlcmNlbnRhZ2VDb21wbGV0ZVNoYXBlT3BhY2l0eVwiOjM1LFwiR3JvdXBOYW1lXCI6bnVsbCxcIkF0dGFjaGVkTWlsZXN0b25lc1N0eWxlc1wiOm51bGwsXCJTaGFwZVN0eWxlXCI6e1wiJGlkXCI6XCIxMzVcIixcIk1hcmdpblwiOntcIiRpZFwiOlwiMTM2XCIsXCJUb3BcIjowLjAsXCJMZWZ0XCI6NC4wLFwiUmlnaHRcIjo0LjAsXCJCb3R0b21cIjowLjB9LFwiUGFkZGluZ1wiOntcIiRpZFwiOlwiMTM3XCIsXCJUb3BcIjowLjAsXCJMZWZ0XCI6MC4wLFwiUmlnaHRcIjowLjAsXCJCb3R0b21cIjowLjB9LFwiQmFja2dyb3VuZFwiOntcIiRpZFwiOlwiMTM4XCIsXCJDb2xvclwiOntcIiRpZFwiOlwiMTM5XCIsXCJBXCI6MjU1LFwiUlwiOjAsXCJHXCI6MTE0LFwiQlwiOjE4OH19LFwiSXNWaXNpYmxlXCI6dHJ1ZSxcIldpZHRoXCI6MC4wLFwiSGVpZ2h0XCI6MTAuMCxcIkJvcmRlclN0eWxlXCI6e1wiJGlkXCI6XCIxNDBcIixcIkxpbmVDb2xvclwiOntcIiRpZFwiOlwiMTQxXCIsXCIkdHlwZVwiOlwiTkxSRS5Db21tb24uRG9tLlNvbGlkQ29sb3JCcnVzaCwgTkxSRS5Db21tb25cIixcIkNvbG9yXCI6e1wiJGlkXCI6XCIxNDJcIixcIkFcIjoyNTUsXCJSXCI6MjU1LFwiR1wiOjAsXCJCXCI6MH19LFwiTGluZVdlaWdodFwiOjAuMCxcIkxpbmVUeXBlXCI6MH19LFwiVGl0bGVTdHlsZVwiOntcIiRpZFwiOlwiMTQzXCIsXCJGb250U2V0dGluZ3NcIjp7XCIkaWRcIjpcIjE0NFwiLFwiRm9udFNpemVcIjoxMSxcIkZvbnROYW1lXCI6XCJDYWxpYnJpXCIsXCJJc0JvbGRcIjp0cnVlLFwiSXNJdGFsaWNcIjpmYWxzZSxcIklzVW5kZXJsaW5lZFwiOmZhbHNlfSxcIkF1dG9TaXplXCI6MCxcIkZvcmVncm91bmRcIjp7XCIkaWRcIjpcIjE0NVwiLFwiQ29sb3JcIjp7XCIkaWRcIjpcIjE0Nl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xNDdcIixcIlRvcFwiOjAuMCxcIkxlZnRcIjowLjAsXCJSaWdodFwiOjAuMCxcIkJvdHRvbVwiOjAuMH0sXCJQYWRkaW5nXCI6e1wiJGlkXCI6XCIxNDhcIixcIlRvcFwiOjAuMCxcIkxlZnRcIjowLjAsXCJSaWdodFwiOjAuMCxcIkJvdHRvbVwiOjAuMH0sXCJCYWNrZ3JvdW5kXCI6e1wiJGlkXCI6XCIxNDlcIixcIkNvbG9yXCI6e1wiJHJlZlwiOlwiMzZcIn19LFwiSXNWaXNpYmxlXCI6dHJ1ZSxcIldpZHRoXCI6MC4wLFwiSGVpZ2h0XCI6MC4wLFwiQm9yZGVyU3R5bGVcIjpudWxsfSxcIkRhdGVTdHlsZVwiOntcIiRpZFwiOlwiMTUwXCIsXCJGb250U2V0dGluZ3NcIjp7XCIkaWRcIjpcIjE1MVwiLFwiRm9udFNpemVcIjoxMCxcIkZvbnROYW1lXCI6XCJDYWxpYnJpXCIsXCJJc0JvbGRcIjpmYWxzZSxcIklzSXRhbGljXCI6ZmFsc2UsXCJJc1VuZGVybGluZWRcIjpmYWxzZX0sXCJBdXRvU2l6ZVwiOjAsXCJGb3JlZ3JvdW5kXCI6e1wiJGlkXCI6XCIxNTJcIixcIkNvbG9yXCI6e1wiJGlkXCI6XCIxNTNcIixcIkFcIjoyNTUsXCJSXCI6NjgsXCJHXCI6ODQsXCJCXCI6MTA2fX0sXCJCYWNrZ3JvdW5kRmlsbFR5cGVcIjowLFwiTWF4V2lkdGhcIjoyMDAuMCxcIk1heEhlaWdodFwiOlwiSW5maW5pdHlcIixcIlNtYXJ0Rm9yZWdyb3VuZElzQWN0aXZlXCI6ZmFsc2UsXCJIb3Jpem9udGFsQWxpZ25tZW50XCI6MixcIlZlcnRpY2FsQWxpZ25tZW50XCI6MCxcIlNtYXJ0Rm9yZWdyb3VuZFwiOm51bGwsXCJNYXJnaW5cIjp7XCIkaWRcIjpcIjE1NFwiLFwiVG9wXCI6MC4wLFwiTGVmdFwiOjAuMCxcIlJpZ2h0XCI6MC4wLFwiQm90dG9tXCI6MC4wfSxcIlBhZGRpbmdcIjp7XCIkaWRcIjpcIjE1NVwiLFwiVG9wXCI6MC4wLFwiTGVmdFwiOjAuMCxcIlJpZ2h0XCI6MC4wLFwiQm90dG9tXCI6MC4wfSxcIkJhY2tncm91bmRcIjp7XCIkaWRcIjpcIjE1NlwiLFwiQ29sb3JcIjp7XCIkcmVmXCI6XCIzNlwifX0sXCJJc1Zpc2libGVcIjp0cnVlLFwiV2lkdGhcIjowLjAsXCJIZWlnaHRcIjowLjAsXCJCb3JkZXJTdHlsZVwiOm51bGx9LFwiRGF0ZUZvcm1hdFwiOntcIiRpZFwiOlwiMTU3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lNob3dFbGFwc2VkVGltZUdyYWRpZW50U3R5bGVcIjpmYWxzZSxcIlRpbWViYW5kUmVzZXJ2ZWRMZWZ0QXJlYVN0eWxlXCI6bnVsbCxcIkRlZmF1bHRTd2ltbGFuZVN0eWxlXCI6e1wiJGlkXCI6XCIxNThcIixcIkhlYWRlclN0eWxlXCI6e1wiJGlkXCI6XCIxNTlcIixcIlRleHRTdHlsZVwiOntcIiRpZFwiOlwiMTYwXCIsXCJGb250U2V0dGluZ3NcIjp7XCIkaWRcIjpcIjE2MVwiLFwiRm9udFNpemVcIjoxMixcIkZvbnROYW1lXCI6XCJDYWxpYnJpXCIsXCJJc0JvbGRcIjpmYWxzZSxcIklzSXRhbGljXCI6ZmFsc2UsXCJJc1VuZGVybGluZWRcIjpmYWxzZX0sXCJBdXRvU2l6ZVwiOjAsXCJGb3JlZ3JvdW5kXCI6e1wiJGlkXCI6XCIxNjJcIixcIkNvbG9yXCI6e1wiJGlkXCI6XCIxNjNcIixcIkFcIjoyNTUsXCJSXCI6MzIsXCJHXCI6NTYsXCJCXCI6MTAwfX0sXCJCYWNrZ3JvdW5kRmlsbFR5cGVcIjowLFwiTWF4V2lkdGhcIjowLjAsXCJNYXhIZWlnaHRcIjowLjAsXCJTbWFydEZvcmVncm91bmRJc0FjdGl2ZVwiOmZhbHNlLFwiSG9yaXpvbnRhbEFsaWdubWVudFwiOjAsXCJWZXJ0aWNhbEFsaWdubWVudFwiOjAsXCJTbWFydEZvcmVncm91bmRcIjpudWxsLFwiTWFyZ2luXCI6e1wiJGlkXCI6XCIxNjRcIixcIlRvcFwiOjAuMCxcIkxlZnRcIjowLjAsXCJSaWdodFwiOjAuMCxcIkJvdHRvbVwiOjAuMH0sXCJQYWRkaW5nXCI6e1wiJGlkXCI6XCIxNjVcIixcIlRvcFwiOjAuMCxcIkxlZnRcIjowLjAsXCJSaWdodFwiOjAuMCxcIkJvdHRvbVwiOjAuMH0sXCJCYWNrZ3JvdW5kXCI6bnVsbCxcIklzVmlzaWJsZVwiOmZhbHNlLFwiV2lkdGhcIjowLjAsXCJIZWlnaHRcIjowLjAsXCJCb3JkZXJTdHlsZVwiOm51bGx9LFwiUmVjdGFuZ2xlU3R5bGVcIjp7XCIkaWRcIjpcIjE2NlwiLFwiTWFyZ2luXCI6e1wiJGlkXCI6XCIxNjdcIixcIlRvcFwiOjAuMCxcIkxlZnRcIjowLjAsXCJSaWdodFwiOjAuMCxcIkJvdHRvbVwiOjAuMH0sXCJQYWRkaW5nXCI6e1wiJGlkXCI6XCIxNjhcIixcIlRvcFwiOjAuMCxcIkxlZnRcIjowLjAsXCJSaWdodFwiOjAuMCxcIkJvdHRvbVwiOjAuMH0sXCJCYWNrZ3JvdW5kXCI6e1wiJGlkXCI6XCIxNjlcIixcIkNvbG9yXCI6e1wiJGlkXCI6XCIxNzBcIixcIkFcIjoxMjcsXCJSXCI6OTEsXCJHXCI6MTU1LFwiQlwiOjIxM319LFwiSXNWaXNpYmxlXCI6ZmFsc2UsXCJXaWR0aFwiOjAuMCxcIkhlaWdodFwiOjAuMCxcIkJvcmRlclN0eWxlXCI6e1wiJGlkXCI6XCIxNzFcIixcIkxpbmVDb2xvclwiOntcIiRpZFwiOlwiMTcyXCIsXCIkdHlwZVwiOlwiTkxSRS5Db21tb24uRG9tLlNvbGlkQ29sb3JCcnVzaCwgTkxSRS5Db21tb25cIixcIkNvbG9yXCI6e1wiJGlkXCI6XCIxNzNcIixcIkFcIjoyNTUsXCJSXCI6MjU1LFwiR1wiOjAsXCJCXCI6MH19LFwiTGluZVdlaWdodFwiOjAuMCxcIkxpbmVUeXBlXCI6MH19LFwiVGV4dElzVmVydGljYWxcIjpmYWxzZX0sXCJCYWNrZ3JvdW5kU3R5bGVcIjp7XCIkaWRcIjpcIjE3NFwiLFwiTWFyZ2luXCI6e1wiJGlkXCI6XCIxNzVcIixcIlRvcFwiOjAuMCxcIkxlZnRcIjowLjAsXCJSaWdodFwiOjAuMCxcIkJvdHRvbVwiOjAuMH0sXCJQYWRkaW5nXCI6e1wiJGlkXCI6XCIxNzZcIixcIlRvcFwiOjAuMCxcIkxlZnRcIjowLjAsXCJSaWdodFwiOjAuMCxcIkJvdHRvbVwiOjAuMH0sXCJCYWNrZ3JvdW5kXCI6e1wiJGlkXCI6XCIxNzdcIixcIkNvbG9yXCI6e1wiJGlkXCI6XCIxNzhcIixcIkFcIjozOCxcIlJcIjo5MSxcIkdcIjoxNTUsXCJCXCI6MjEzfX0sXCJJc1Zpc2libGVcIjp0cnVlLFwiV2lkdGhcIjowLjAsXCJIZWlnaHRcIjowLjAsXCJCb3JkZXJTdHlsZVwiOntcIiRpZFwiOlwiMTc5XCIsXCJMaW5lQ29sb3JcIjp7XCIkaWRcIjpcIjE4MFwiLFwiJHR5cGVcIjpcIk5MUkUuQ29tbW9uLkRvbS5Tb2xpZENvbG9yQnJ1c2gsIE5MUkUuQ29tbW9uXCIsXCJDb2xvclwiOntcIiRpZFwiOlwiMTgxXCIsXCJBXCI6MjU1LFwiUlwiOjI1NSxcIkdcIjowLFwiQlwiOjB9fSxcIkxpbmVXZWlnaHRcIjowLjAsXCJMaW5lVHlwZVwiOjB9fSxcIklzQWJvdmVUaW1lYmFuZFwiOmZhbHNlfSxcIkN1c3RvbU1pbGVzdG9uZVN0eWxlTGlzdFwiOltdLFwiQ3VzdG9tVGFza1N0eWxlTGlzdFwiOltdLFwiQ3VzdG9tU3dpbWxhbmVEZWZpbml0aW9uU3R5bGVMaXN0XCI6W10sXCJDdXN0b21Td2ltbGFuZVYyU3R5bGVMaXN0XCI6W10sXCJHcmlkbGluZVBhbmVsU3R5bGVcIjp7XCIkaWRcIjpcIjE4MlwiLFwiR3JpZGxpbmVTdHlsZVwiOntcIiRpZFwiOlwiMTgzXCIsXCJMaW5lQ29sb3JcIjp7XCIkaWRcIjpcIjE4NFwiLFwiJHR5cGVcIjpcIk5MUkUuQ29tbW9uLkRvbS5Tb2xpZENvbG9yQnJ1c2gsIE5MUkUuQ29tbW9uXCIsXCJDb2xvclwiOntcIiRpZFwiOlwiMTg1XCIsXCJBXCI6MzgsXCJSXCI6OTEsXCJHXCI6MTU1LFwiQlwiOjIxM319LFwiTGluZVdlaWdodFwiOjEuMCxcIkxpbmVUeXBlXCI6MH0sXCJJc1Zpc2libGVcIjp0cnVlfSxcIkFjdGl2aXR5TGluZVBhbmVsU3R5bGVcIjp7XCIkaWRcIjpcIjE4NlwiLFwiQWN0aXZpdHlMaW5lU3R5bGVcIjp7XCIkaWRcIjpcIjE4N1wiLFwiTGluZUNvbG9yXCI6e1wiJGlkXCI6XCIxODhcIixcIiR0eXBlXCI6XCJOTFJFLkNvbW1vbi5Eb20uU29saWRDb2xvckJydXNoLCBOTFJFLkNvbW1vblwiLFwiQ29sb3JcIjp7XCIkaWRcIjpcIjE4OVwiLFwiQVwiOjM4LFwiUlwiOjY4LFwiR1wiOjExNCxcIkJcIjoxOTZ9fSxcIkxpbmVXZWlnaHRcIjoxLjAsXCJMaW5lVHlwZVwiOjB9LFwiSXNWaXNpYmxlXCI6dHJ1ZX19LFwiU2NhbGVcIjp7XCIkaWRcIjpcIjE5MFwiLFwiU3RhcnREYXRlXCI6XCIwMDAxLTAxLTAxVDAwOjAwOjAwXCIsXCJFbmREYXRlXCI6XCIwMDAxLTAxLTAxVDAwOjAwOjAwXCIsXCJGb3JtYXRcIjpcIndcIixcIlR5cGVcIjoxLFwiQXV0b0RhdGVSYW5nZVwiOnRydWUsXCJXb3JraW5nRGF5c1wiOjMxLFwiVG9kYXlNYXJrZXJUZXh0XCI6XCJUb2RheVwiLFwiQXV0b1NjYWxlVHlwZVwiOnRydWV9LFwiU2NhbGVWMlwiOntcIiRpZFwiOlwiMTkxXCIsXCJTdGFydERhdGVcIjpcIjAwMDEtMDEtMDFUMDA6MDA6MDBcIixcIkVuZERhdGVcIjpcIjAwMDEtMDEtMDFUMDA6MDA6MDBcIixcIkF1dG9EYXRlUmFuZ2VcIjp0cnVlLFwiV29ya2luZ0RheXNcIjozMSxcIlRvZGF5TWFya2VyVGV4dFwiOlwiVG9kYXlcIixcIkF1dG9TY2FsZVR5cGVcIjp0cnVlLFwiVGltZWJhbmRTY2FsZXNcIjp7XCIkaWRcIjpcIjE5MlwiLFwiVG9wU2NhbGVMYXllclwiOntcIiRpZFwiOlwiMTkzXCIsXCJGb3JtYXRcIjpcIndcIixcIlR5cGVcIjoxfSxcIk1pZGRsZVNjYWxlTGF5ZXJcIjp7XCIkaWRcIjpcIjE5NFwiLFwiRm9ybWF0XCI6bnVsbCxcIlR5cGVcIjowfSxcIkJvdHRvbVNjYWxlTGF5ZXJcIjp7XCIkaWRcIjpcIjE5NVwiLFwiRm9ybWF0XCI6bnVsbCxcIlR5cGVcIjowfX19LFwiTWlsZXN0b25lc1wiOltdLFwiVGFza3NcIjpbXSxcIlN3aW1sYW5lc1wiOltdLFwiU3dpbWxhbmVzVjJcIjpbXSxcIlNldHRpbmdzXCI6e1wiJGlkXCI6XCIxOTZcIixcIkltcGFPcHRpb25zXCI6e1wiJGlkXCI6XCIxOTdcIixcIkxlZnRUb1JpZ2h0XCI6ZmFsc2UsXCJQYXlsb2FkT3B0aW9uc1wiOjJ9fSxcIlRpbWVDb25maWd1cmF0aW9uXCI6e1wiJGlkXCI6XCIxOThcIixcIlVzZVRpbWVcIjpmYWxzZSxcIldvcmtEYXlTdGFydFwiOlwiMDA6MDA6MDBcIixcIldvcmtEYXlFbmRcIjpcIjIzOjU5OjAwXCJ9fSIsIk1zcENvbHVtbnNNYXBwaW5nIjoiW3tcIiRpZFwiOlwiMVwiLFwiU2VsZWN0ZWRNYXBwaW5nXCI6MixcIkNvbHVtbkhlYWRlclwiOlwiTmFtZVwifSx7XCIkaWRcIjpcIjJcIixcIlNlbGVjdGVkTWFwcGluZ1wiOjMsXCJDb2x1bW5IZWFkZXJcIjpcIlN0YXJ0XCJ9LHtcIiRpZFwiOlwiM1wiLFwiU2VsZWN0ZWRNYXBwaW5nXCI6NCxcIkNvbHVtbkhlYWRlclwiOlwiRmluaXNoXCJ9XSIsIk1zcExhdGVzdEltcG9ydEl0ZW1zIjoie1wiJGlkXCI6XCIxXCIsXCJSb290XCI6e1wiSW1wb3J0SWRcIjpudWxsLFwiSXNJbXBvcnRlZFwiOmZhbHNlLFwiQ2hpbGRyZW5cIjpbe1wiJGlkXCI6XCIyXCIsXCJJbXBvcnRJZFwiOlwiMVwiLFwiSXNJbXBvcnRlZFwiOnRydWUsXCJDaGlsZHJlblwiOltdfSx7XCIkaWRcIjpcIjNcIixcIkltcG9ydElkXCI6XCIyXCIsXCJJc0ltcG9ydGVkXCI6ZmFsc2UsXCJDaGlsZHJlblwiOltdfSx7XCIkaWRcIjpcIjRcIixcIkltcG9ydElkXCI6XCIzXCIsXCJJc0ltcG9ydGVkXCI6ZmFsc2UsXCJDaGlsZHJlblwiOltdfSx7XCIkaWRcIjpcIjVcIixcIkltcG9ydElkXCI6XCIxN1wiLFwiSXNJbXBvcnRlZFwiOmZhbHNlLFwiQ2hpbGRyZW5cIjpbXX0se1wiJGlkXCI6XCI2XCIsXCJJbXBvcnRJZFwiOlwiNFwiLFwiSXNJbXBvcnRlZFwiOmZhbHNlLFwiQ2hpbGRyZW5cIjpbXX0se1wiJGlkXCI6XCI3XCIsXCJJbXBvcnRJZFwiOlwiNlwiLFwiSXNJbXBvcnRlZFwiOmZhbHNlLFwiQ2hpbGRyZW5cIjpbXX0se1wiJGlkXCI6XCI4XCIsXCJJbXBvcnRJZFwiOlwiN1wiLFwiSXNJbXBvcnRlZFwiOmZhbHNlLFwiQ2hpbGRyZW5cIjpbXX0se1wiJGlkXCI6XCI5XCIsXCJJbXBvcnRJZFwiOlwiOFwiLFwiSXNJbXBvcnRlZFwiOmZhbHNlLFwiQ2hpbGRyZW5cIjpbXX0se1wiJGlkXCI6XCIxMFwiLFwiSW1wb3J0SWRcIjpcIjE4XCIsXCJJc0ltcG9ydGVkXCI6ZmFsc2UsXCJDaGlsZHJlblwiOltdfSx7XCIkaWRcIjpcIjExXCIsXCJJbXBvcnRJZFwiOlwiOVwiLFwiSXNJbXBvcnRlZFwiOmZhbHNlLFwiQ2hpbGRyZW5cIjpbXX0se1wiJGlkXCI6XCIxMlwiLFwiSW1wb3J0SWRcIjpcIjExXCIsXCJJc0ltcG9ydGVkXCI6ZmFsc2UsXCJDaGlsZHJlblwiOltdfSx7XCIkaWRcIjpcIjEzXCIsXCJJbXBvcnRJZFwiOlwiMTBcIixcIklzSW1wb3J0ZWRcIjpmYWxzZSxcIkNoaWxkcmVuXCI6W119LHtcIiRpZFwiOlwiMTRcIixcIkltcG9ydElkXCI6XCIxMlwiLFwiSXNJbXBvcnRlZFwiOmZhbHNlLFwiQ2hpbGRyZW5cIjpbXX0se1wiJGlkXCI6XCIxNVwiLFwiSW1wb3J0SWRcIjpcIjEzXCIsXCJJc0ltcG9ydGVkXCI6ZmFsc2UsXCJDaGlsZHJlblwiOltdfSx7XCIkaWRcIjpcIjE2XCIsXCJJbXBvcnRJZFwiOlwiMTlcIixcIklzSW1wb3J0ZWRcIjpmYWxzZSxcIkNoaWxkcmVuXCI6W119LHtcIiRpZFwiOlwiMTdcIixcIkltcG9ydElkXCI6XCIxNFwiLFwiSXNJbXBvcnRlZFwiOmZhbHNlLFwiQ2hpbGRyZW5cIjpbXX0se1wiJGlkXCI6XCIxOFwiLFwiSW1wb3J0SWRcIjpcIjE2XCIsXCJJc0ltcG9ydGVkXCI6ZmFsc2UsXCJDaGlsZHJlblwiOltdfSx7XCIkaWRcIjpcIjE5XCIsXCJJbXBvcnRJZFwiOlwiMTVcIixcIklzSW1wb3J0ZWRcIjpmYWxzZSxcIkNoaWxkcmVuXCI6W119LHtcIiRpZFwiOlwiMjBcIixcIkltcG9ydElkXCI6XCIyMFwiLFwiSXNJbXBvcnRlZFwiOmZhbHNlLFwiQ2hpbGRyZW5cIjpbXX1dfX0iLCJNc3BTeW5jQnlVaWQiOiJUcnVlIiwiUmVjZW50Q29sb3JzQ29sbGVjdGlvbiI6IltdIn0sIlNldHRpbmdzIjp7IiRpZCI6IjY3NSIsIkltcGFPcHRpb25zIjp7IiRpZCI6IjY3Ni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mYWxzZSwiSW1wb3J0VHlwZSI6MiwiRmlsZVBhdGgiOiJDOlxcVXNlcnNcXE1VTExFXFxEb2N1bWVudHNcXEVuZ2FnZW1lbnRzXFxFT0hIU1xcQ29uc29saWRhdGVkIENsaW5pY2FsIEdhdGV3YXlcXENHIEFQSSAmIEZISVIgRGV2ZWxvcG1lbnRcXENHIEFQSSBQcm9qZWN0IFBsYW4ubXBwIiwiVGltZUNvbmZpZ3VyYXRpb24iOnsiJGlkIjoiNjc3IiwiVXNlVGltZSI6ZmFsc2UsIldvcmtEYXlTdGFydCI6IjA4OjAwOjAwIiwiV29ya0RheUVuZCI6IjE3OjAwOjAwIn0sIkxhc3RVc2VkVGVtcGxhdGVJZCI6ImYzNzQ2MDYzLTAwNGMtNDQ1ZC05MTg3LWNlZGY3YWNlMTQzYiIsIkZpcnN0V2Vla09mWWVhciI6MCwiUGxhY2VNaWxlc3RvbmVBdFRoZUJlZ2lubmluZ09mVGhlRGF5IjpmYWxzZX0="/>
  <p:tag name="__MASTER" val="__part_0"/>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5"/>
  <p:tag name="OTLSHAPETHICKNESSTYPE" val="Regular"/>
  <p:tag name="OTLDATEFORMATSTRING" val="M/yy"/>
  <p:tag name="OTLPERCENTAGE" val="100"/>
  <p:tag name="OTLSTARTDATE" val="2021-07-01T08:00:00.0000000Z"/>
  <p:tag name="OTLENDDATE" val="2021-11-12T17:00:00.0000000Z"/>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1-11-15T08:00:00.0000000"/>
  <p:tag name="OTLENDDATE" val="2021-12-31T17:00:00.0000000"/>
  <p:tag name="OTLDURATIONFORMAT" val="day"/>
  <p:tag name="OTLSPACING" val="5"/>
  <p:tag name="OTLSHAPETHICKNESSTYPE" val="Regular"/>
  <p:tag name="OTLDATEFORMATSTRING" val="M/yy"/>
  <p:tag name="OTLPERCENTAGE" val="100"/>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2-01-03T08:00:00.0000000"/>
  <p:tag name="OTLDURATIONFORMAT" val="day"/>
  <p:tag name="OTLSPACING" val="5"/>
  <p:tag name="OTLSHAPETHICKNESSTYPE" val="Regular"/>
  <p:tag name="OTLDATEFORMATSTRING" val="M/yy"/>
  <p:tag name="OTLPERCENTAGE" val="10"/>
  <p:tag name="OTLENDDATE" val="2022-04-29T17:00:00.0000000Z"/>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5"/>
  <p:tag name="OTLSHAPETHICKNESSTYPE" val="Regular"/>
  <p:tag name="OTLDATEFORMATSTRING" val="M/yy"/>
  <p:tag name="OTLSTARTDATE" val="2022-02-01T08:00:00.0000000Z"/>
  <p:tag name="OTLENDDATE" val="2022-12-30T17:00:00.0000000Z"/>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5"/>
  <p:tag name="OTLSHAPETHICKNESSTYPE" val="Regular"/>
  <p:tag name="OTLDATEFORMATSTRING" val="M/yy"/>
  <p:tag name="OTLSTARTDATE" val="2022-05-15T08:00:00.0000000Z"/>
  <p:tag name="OTLENDDATE" val="2022-09-30T17:00:00.0000000Z"/>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2-08-08T08:00:00.0000000"/>
  <p:tag name="OTLENDDATE" val="2022-10-28T17:00:00.0000000"/>
  <p:tag name="OTLDURATIONFORMAT" val="day"/>
  <p:tag name="OTLSPACING" val="5"/>
  <p:tag name="OTLSHAPETHICKNESSTYPE" val="Regular"/>
  <p:tag name="OTLDATEFORMATSTRING" val="M/yy"/>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1-10-01T08:00:00.0000000"/>
  <p:tag name="OTLENDDATE" val="2021-12-30T17:00:00.0000000"/>
  <p:tag name="OTLDURATIONFORMAT" val="day"/>
  <p:tag name="OTLSPACING" val="5"/>
  <p:tag name="OTLSHAPETHICKNESSTYPE" val="Regular"/>
  <p:tag name="OTLDATEFORMATSTRING" val="M/yy"/>
  <p:tag name="OTLPERCENTAGE" val="100"/>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1-12-31T08:00:00.0000000"/>
  <p:tag name="OTLDURATIONFORMAT" val="day"/>
  <p:tag name="OTLSPACING" val="5"/>
  <p:tag name="OTLSHAPETHICKNESSTYPE" val="Regular"/>
  <p:tag name="OTLDATEFORMATSTRING" val="M/yy"/>
  <p:tag name="OTLENDDATE" val="2022-01-23T17:00:00.0000000Z"/>
  <p:tag name="OTLPERCENTAGE" val="100"/>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1-10-25T08:00:00.0000000"/>
  <p:tag name="OTLDURATIONFORMAT" val="day"/>
  <p:tag name="OTLSPACING" val="5"/>
  <p:tag name="OTLSHAPETHICKNESSTYPE" val="Regular"/>
  <p:tag name="OTLDATEFORMATSTRING" val="M/yy"/>
  <p:tag name="OTLENDDATE" val="2022-12-30T17:00:00.0000000Z"/>
  <p:tag name="OTLPERCENTAGE" val="25"/>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DATEFORMATSTRING" val="M/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1-07-02T08:00:00.0000000Z"/>
  <p:tag name="OTLENDDATE" val="2021-08-31T17:00:00.0000000Z"/>
  <p:tag name="OTLDURATIONFORMAT" val="day"/>
  <p:tag name="OTLSPACING" val="5"/>
  <p:tag name="OTLSHAPETHICKNESSTYPE" val="Regular"/>
  <p:tag name="OTLPERCENTAGE" val="100"/>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DATEFORMATSTRING" val="M/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2-01-24T08:00:00.0000000Z"/>
  <p:tag name="OTLENDDATE" val="2022-02-20T17:00:00.0000000Z"/>
  <p:tag name="OTLDURATIONFORMAT" val="day"/>
  <p:tag name="OTLSPACING" val="5"/>
  <p:tag name="OTLSHAPETHICKNESSTYPE" val="Regular"/>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1_EH_EOHHS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52C5DD0F-FD1A-4D5F-B534-277FA3812E57}" vid="{DAC83C5B-5905-49CA-B6DE-02B3AAE17D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HIway Template v202005</Template>
  <TotalTime>17258</TotalTime>
  <Words>6887</Words>
  <Application>Microsoft Office PowerPoint</Application>
  <PresentationFormat>On-screen Show (4:3)</PresentationFormat>
  <Paragraphs>769</Paragraphs>
  <Slides>41</Slides>
  <Notes>41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7" baseType="lpstr">
      <vt:lpstr>Arial</vt:lpstr>
      <vt:lpstr>Calibri</vt:lpstr>
      <vt:lpstr>Gill Sans</vt:lpstr>
      <vt:lpstr>Wingdings</vt:lpstr>
      <vt:lpstr>1_EH_EOHHS_Master</vt:lpstr>
      <vt:lpstr>think-cell Slide</vt:lpstr>
      <vt:lpstr>V</vt:lpstr>
      <vt:lpstr>Agenda</vt:lpstr>
      <vt:lpstr>PowerPoint Presentation</vt:lpstr>
      <vt:lpstr>Vote: Approve minutes</vt:lpstr>
      <vt:lpstr>PowerPoint Presentation</vt:lpstr>
      <vt:lpstr>HIway attestation: HIway connection requirement overview</vt:lpstr>
      <vt:lpstr>HIway attestation: 2021 timeline</vt:lpstr>
      <vt:lpstr>HIway attestation: HISP-HISP exchanges</vt:lpstr>
      <vt:lpstr>HIway attestation: 2021 statistics</vt:lpstr>
      <vt:lpstr>HIway attestation: 2021 statistics</vt:lpstr>
      <vt:lpstr>Attestation update:  post-deadline outreach</vt:lpstr>
      <vt:lpstr>Preparing for Attestation 2022 &amp; beyond</vt:lpstr>
      <vt:lpstr>PowerPoint Presentation</vt:lpstr>
      <vt:lpstr>ENS: Overview</vt:lpstr>
      <vt:lpstr>ENS: Number of reflected ADTs received</vt:lpstr>
      <vt:lpstr>ENS: Number of notifications generated by reflected ADTs</vt:lpstr>
      <vt:lpstr>PowerPoint Presentation</vt:lpstr>
      <vt:lpstr>Unsolicited Notifications via Direct</vt:lpstr>
      <vt:lpstr>Unsolicited Notifications via Direct</vt:lpstr>
      <vt:lpstr>Unsolicited Notifications via Direct</vt:lpstr>
      <vt:lpstr>Unsolicited Notifications via Direct</vt:lpstr>
      <vt:lpstr>Unsolicited Notifications via Direct</vt:lpstr>
      <vt:lpstr>PowerPoint Presentation</vt:lpstr>
      <vt:lpstr>Clinical Gateway API Development</vt:lpstr>
      <vt:lpstr>Clinical Gateway API Development</vt:lpstr>
      <vt:lpstr>CCG – API &amp; FHIR Services</vt:lpstr>
      <vt:lpstr>Clinical Gateway API Development</vt:lpstr>
      <vt:lpstr>PowerPoint Presentation</vt:lpstr>
      <vt:lpstr>Clinical Gateway API Development</vt:lpstr>
      <vt:lpstr>PowerPoint Presentation</vt:lpstr>
      <vt:lpstr>Next HITC meeting</vt:lpstr>
      <vt:lpstr>PowerPoint Presentation</vt:lpstr>
      <vt:lpstr>HIway participation  October 21, 2021 – January 20, 2022</vt:lpstr>
      <vt:lpstr>HIway participation  October 21, 2021 – January 20, 2022</vt:lpstr>
      <vt:lpstr>HIway transactions</vt:lpstr>
      <vt:lpstr>PowerPoint Presentation</vt:lpstr>
      <vt:lpstr>HIway Availability Trends – January 2022</vt:lpstr>
      <vt:lpstr>PowerPoint Presentation</vt:lpstr>
      <vt:lpstr>ADT CoP Background</vt:lpstr>
      <vt:lpstr>Terms and Definitions</vt:lpstr>
      <vt:lpstr>Thank you!</vt:lpstr>
    </vt:vector>
  </TitlesOfParts>
  <Company>EOHHS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Kevin Mullen</dc:creator>
  <cp:lastModifiedBy>Boutin-Coviello, Pam (EHS)</cp:lastModifiedBy>
  <cp:revision>749</cp:revision>
  <cp:lastPrinted>2021-07-13T12:26:12Z</cp:lastPrinted>
  <dcterms:created xsi:type="dcterms:W3CDTF">2020-06-17T12:15:19Z</dcterms:created>
  <dcterms:modified xsi:type="dcterms:W3CDTF">2022-08-10T19:22:22Z</dcterms:modified>
</cp:coreProperties>
</file>