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275" r:id="rId2"/>
    <p:sldId id="276" r:id="rId3"/>
    <p:sldId id="277" r:id="rId4"/>
    <p:sldId id="336" r:id="rId5"/>
    <p:sldId id="1892" r:id="rId6"/>
    <p:sldId id="1976" r:id="rId7"/>
    <p:sldId id="342" r:id="rId8"/>
    <p:sldId id="343" r:id="rId9"/>
    <p:sldId id="345" r:id="rId10"/>
    <p:sldId id="346" r:id="rId11"/>
    <p:sldId id="1978" r:id="rId12"/>
    <p:sldId id="1953" r:id="rId13"/>
    <p:sldId id="1958" r:id="rId14"/>
    <p:sldId id="1970" r:id="rId15"/>
    <p:sldId id="1979" r:id="rId16"/>
    <p:sldId id="1963" r:id="rId17"/>
    <p:sldId id="1984" r:id="rId18"/>
    <p:sldId id="1985" r:id="rId19"/>
    <p:sldId id="1940" r:id="rId20"/>
    <p:sldId id="1969" r:id="rId21"/>
    <p:sldId id="1952" r:id="rId22"/>
    <p:sldId id="355" r:id="rId23"/>
    <p:sldId id="280" r:id="rId24"/>
    <p:sldId id="1939" r:id="rId25"/>
    <p:sldId id="1973" r:id="rId26"/>
    <p:sldId id="1948" r:id="rId27"/>
    <p:sldId id="1991" r:id="rId28"/>
    <p:sldId id="1992" r:id="rId29"/>
    <p:sldId id="1974" r:id="rId30"/>
    <p:sldId id="1975" r:id="rId31"/>
    <p:sldId id="360" r:id="rId32"/>
    <p:sldId id="375" r:id="rId33"/>
    <p:sldId id="1898" r:id="rId34"/>
    <p:sldId id="1899" r:id="rId35"/>
    <p:sldId id="1900" r:id="rId36"/>
    <p:sldId id="318" r:id="rId37"/>
    <p:sldId id="319" r:id="rId38"/>
    <p:sldId id="300" r:id="rId3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ters, Lauren B (EHS)" initials="PLB(" lastIdx="7" clrIdx="0"/>
  <p:cmAuthor id="2" name="David Bowditch" initials="DB" lastIdx="1" clrIdx="1"/>
  <p:cmAuthor id="3" name="Audrey Stuck-Girard" initials="AS" lastIdx="5"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B8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1242" autoAdjust="0"/>
  </p:normalViewPr>
  <p:slideViewPr>
    <p:cSldViewPr>
      <p:cViewPr varScale="1">
        <p:scale>
          <a:sx n="67" d="100"/>
          <a:sy n="67" d="100"/>
        </p:scale>
        <p:origin x="132" y="60"/>
      </p:cViewPr>
      <p:guideLst>
        <p:guide orient="horz" pos="2160"/>
        <p:guide pos="2880"/>
      </p:guideLst>
    </p:cSldViewPr>
  </p:slideViewPr>
  <p:notesTextViewPr>
    <p:cViewPr>
      <p:scale>
        <a:sx n="1" d="1"/>
        <a:sy n="1" d="1"/>
      </p:scale>
      <p:origin x="0" y="0"/>
    </p:cViewPr>
  </p:notesTextViewPr>
  <p:notesViewPr>
    <p:cSldViewPr>
      <p:cViewPr varScale="1">
        <p:scale>
          <a:sx n="47" d="100"/>
          <a:sy n="47" d="100"/>
        </p:scale>
        <p:origin x="2692" y="6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836C7F6-6EFA-4EFA-AE3B-49DB31E7FA78}" type="datetimeFigureOut">
              <a:rPr lang="en-US" smtClean="0"/>
              <a:t>2/4/2021</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BDBBA73B-8FFE-4B8C-ABDD-5F5FE68DA5F5}" type="slidenum">
              <a:rPr lang="en-US" smtClean="0"/>
              <a:t>‹#›</a:t>
            </a:fld>
            <a:endParaRPr lang="en-US" dirty="0"/>
          </a:p>
        </p:txBody>
      </p:sp>
    </p:spTree>
    <p:extLst>
      <p:ext uri="{BB962C8B-B14F-4D97-AF65-F5344CB8AC3E}">
        <p14:creationId xmlns:p14="http://schemas.microsoft.com/office/powerpoint/2010/main" val="33538812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Title slide</a:t>
            </a:r>
          </a:p>
          <a:p>
            <a:r>
              <a:rPr lang="en-US" dirty="0"/>
              <a:t>Health Information Technology Council Meeting</a:t>
            </a:r>
          </a:p>
          <a:p>
            <a:r>
              <a:rPr lang="en-US" dirty="0"/>
              <a:t>August 3, 2020</a:t>
            </a:r>
          </a:p>
          <a:p>
            <a:endParaRPr lang="en-US"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a:t>
            </a:fld>
            <a:endParaRPr lang="en-US" dirty="0"/>
          </a:p>
        </p:txBody>
      </p:sp>
    </p:spTree>
    <p:extLst>
      <p:ext uri="{BB962C8B-B14F-4D97-AF65-F5344CB8AC3E}">
        <p14:creationId xmlns:p14="http://schemas.microsoft.com/office/powerpoint/2010/main" val="14268766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Recap: Consolidated Clinical Gateway (CCG) Project Overview.</a:t>
            </a:r>
          </a:p>
          <a:p>
            <a:endParaRPr lang="en-US" dirty="0"/>
          </a:p>
          <a:p>
            <a:r>
              <a:rPr lang="en-US" sz="1200" kern="1200" dirty="0">
                <a:solidFill>
                  <a:schemeClr val="tx1"/>
                </a:solidFill>
                <a:latin typeface="+mn-lt"/>
                <a:ea typeface="+mn-ea"/>
                <a:cs typeface="+mn-cs"/>
              </a:rPr>
              <a:t>This project will migrate the current suite of Clinical Gateway nodes to the AWS cloud.</a:t>
            </a:r>
          </a:p>
          <a:p>
            <a:endParaRPr lang="en-US" sz="1200" kern="1200" dirty="0">
              <a:solidFill>
                <a:schemeClr val="tx1"/>
              </a:solidFill>
              <a:latin typeface="+mn-lt"/>
              <a:ea typeface="+mn-ea"/>
              <a:cs typeface="+mn-cs"/>
            </a:endParaRPr>
          </a:p>
          <a:p>
            <a:pPr marL="342900" indent="-342900">
              <a:buFont typeface="Arial" panose="020B0604020202020204" pitchFamily="34" charset="0"/>
              <a:buChar char="•"/>
            </a:pPr>
            <a:r>
              <a:rPr lang="en-US" sz="1200" kern="1200" dirty="0">
                <a:solidFill>
                  <a:schemeClr val="tx1"/>
                </a:solidFill>
                <a:latin typeface="+mn-lt"/>
                <a:ea typeface="+mn-ea"/>
                <a:cs typeface="+mn-cs"/>
              </a:rPr>
              <a:t>Key project objectives include</a:t>
            </a:r>
          </a:p>
          <a:p>
            <a:pPr marL="800100" lvl="2" indent="-342900">
              <a:buFont typeface="Arial" panose="020B0604020202020204" pitchFamily="34" charset="0"/>
              <a:buChar char="•"/>
            </a:pPr>
            <a:r>
              <a:rPr lang="en-US" sz="1200" kern="1200" dirty="0">
                <a:solidFill>
                  <a:schemeClr val="tx1"/>
                </a:solidFill>
                <a:latin typeface="+mn-lt"/>
                <a:ea typeface="+mn-ea"/>
                <a:cs typeface="+mn-cs"/>
              </a:rPr>
              <a:t>Migrate to AWS to reduce infrastructure costs and address scalability </a:t>
            </a:r>
          </a:p>
          <a:p>
            <a:pPr marL="800100" lvl="2" indent="-342900">
              <a:buFont typeface="Arial" panose="020B0604020202020204" pitchFamily="34" charset="0"/>
              <a:buChar char="•"/>
            </a:pPr>
            <a:r>
              <a:rPr lang="en-US" sz="1200" kern="1200" dirty="0">
                <a:solidFill>
                  <a:schemeClr val="tx1"/>
                </a:solidFill>
                <a:latin typeface="+mn-lt"/>
                <a:ea typeface="+mn-ea"/>
                <a:cs typeface="+mn-cs"/>
              </a:rPr>
              <a:t>Provide future alternatives to Direct messaging for public health reporting</a:t>
            </a:r>
          </a:p>
          <a:p>
            <a:pPr marL="800100" lvl="2" indent="-342900">
              <a:buFont typeface="Arial" panose="020B0604020202020204" pitchFamily="34" charset="0"/>
              <a:buChar char="•"/>
            </a:pPr>
            <a:r>
              <a:rPr lang="en-US" sz="1200" kern="1200" dirty="0">
                <a:solidFill>
                  <a:schemeClr val="tx1"/>
                </a:solidFill>
                <a:latin typeface="+mn-lt"/>
                <a:ea typeface="+mn-ea"/>
                <a:cs typeface="+mn-cs"/>
              </a:rPr>
              <a:t>Support Query &amp; Retrieve functionality to align with TEFCA</a:t>
            </a:r>
          </a:p>
          <a:p>
            <a:pPr marL="800100" lvl="1" indent="-342900">
              <a:buFont typeface="Arial" panose="020B0604020202020204" pitchFamily="34" charset="0"/>
              <a:buChar char="•"/>
            </a:pPr>
            <a:r>
              <a:rPr lang="en-US" sz="1200" kern="1200" dirty="0">
                <a:solidFill>
                  <a:schemeClr val="tx1"/>
                </a:solidFill>
                <a:latin typeface="+mn-lt"/>
                <a:ea typeface="+mn-ea"/>
                <a:cs typeface="+mn-cs"/>
              </a:rPr>
              <a:t>Implement a FHIR interface to support enhanced the business functionality</a:t>
            </a:r>
          </a:p>
          <a:p>
            <a:endParaRPr lang="en-US" dirty="0"/>
          </a:p>
          <a:p>
            <a:r>
              <a:rPr lang="en-US" dirty="0"/>
              <a:t>Diagram shows the high-level architecture of the Consolidated Clinical Gateway</a:t>
            </a:r>
          </a:p>
          <a:p>
            <a:endParaRPr lang="en-US" dirty="0"/>
          </a:p>
          <a:p>
            <a:r>
              <a:rPr lang="en-US" dirty="0"/>
              <a:t>Web service and Direct Messaging connections to the CCG will process messages to backend applications.</a:t>
            </a:r>
          </a:p>
          <a:p>
            <a:endParaRPr lang="en-US" dirty="0"/>
          </a:p>
          <a:p>
            <a:r>
              <a:rPr lang="en-US" dirty="0"/>
              <a:t>Currently there are seven (7) applications:</a:t>
            </a:r>
          </a:p>
          <a:p>
            <a:r>
              <a:rPr lang="en-US" dirty="0"/>
              <a:t>-Massachusetts Cancer Registry (MCR)</a:t>
            </a:r>
          </a:p>
          <a:p>
            <a:r>
              <a:rPr lang="en-US" dirty="0"/>
              <a:t>-Childhood Lead Poison Prevention Program (CLPPP)</a:t>
            </a:r>
          </a:p>
          <a:p>
            <a:r>
              <a:rPr lang="en-US" dirty="0"/>
              <a:t>-Children’s Behavioral Health Initiative (CBHI)</a:t>
            </a:r>
          </a:p>
          <a:p>
            <a:r>
              <a:rPr lang="en-US" dirty="0"/>
              <a:t>-Electronic Lab Reporting (ELR)</a:t>
            </a:r>
          </a:p>
          <a:p>
            <a:r>
              <a:rPr lang="en-US" dirty="0"/>
              <a:t>-Immunization (MIIS)</a:t>
            </a:r>
          </a:p>
          <a:p>
            <a:r>
              <a:rPr lang="en-US" dirty="0"/>
              <a:t>-Intake Enrolment Assessment and Transfer Service (OTP&amp;TB)</a:t>
            </a:r>
          </a:p>
          <a:p>
            <a:r>
              <a:rPr lang="en-US" dirty="0"/>
              <a:t>-Syndromic Surveillance (SYNDROMIC)</a:t>
            </a:r>
          </a:p>
          <a:p>
            <a:endParaRPr lang="en-US" dirty="0"/>
          </a:p>
          <a:p>
            <a:endParaRPr lang="en-US" dirty="0"/>
          </a:p>
        </p:txBody>
      </p:sp>
    </p:spTree>
    <p:extLst>
      <p:ext uri="{BB962C8B-B14F-4D97-AF65-F5344CB8AC3E}">
        <p14:creationId xmlns:p14="http://schemas.microsoft.com/office/powerpoint/2010/main" val="24227164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Consolidated Clinical Gateway (CCG) – AWS migration timeline update</a:t>
            </a:r>
          </a:p>
          <a:p>
            <a:endParaRPr lang="en-US" dirty="0"/>
          </a:p>
          <a:p>
            <a:r>
              <a:rPr lang="en-US" dirty="0"/>
              <a:t>Timeline graphic shows target Go-Live dates for 4 categories of applications </a:t>
            </a:r>
          </a:p>
          <a:p>
            <a:pPr marL="171450" lvl="0" indent="-171450">
              <a:buFont typeface="Arial" panose="020B0604020202020204" pitchFamily="34" charset="0"/>
              <a:buChar char="•"/>
            </a:pPr>
            <a:r>
              <a:rPr lang="en-US" dirty="0"/>
              <a:t>Internal Apps – Live Q3 CY2020 to Q1 CY2021</a:t>
            </a:r>
          </a:p>
          <a:p>
            <a:pPr marL="171450" lvl="0" indent="-171450">
              <a:buFont typeface="Arial" panose="020B0604020202020204" pitchFamily="34" charset="0"/>
              <a:buChar char="•"/>
            </a:pPr>
            <a:r>
              <a:rPr lang="en-US" dirty="0"/>
              <a:t>CCG Phase 1 – Live Early Q2 CY2021</a:t>
            </a:r>
          </a:p>
          <a:p>
            <a:pPr marL="171450" lvl="0" indent="-171450">
              <a:buFont typeface="Arial" panose="020B0604020202020204" pitchFamily="34" charset="0"/>
              <a:buChar char="•"/>
            </a:pPr>
            <a:r>
              <a:rPr lang="en-US" dirty="0"/>
              <a:t>CCG Phase 2 – Live Later Q2 CY2021</a:t>
            </a:r>
          </a:p>
          <a:p>
            <a:pPr marL="171450" lvl="0" indent="-171450">
              <a:buFont typeface="Arial" panose="020B0604020202020204" pitchFamily="34" charset="0"/>
              <a:buChar char="•"/>
            </a:pPr>
            <a:r>
              <a:rPr lang="en-US" dirty="0"/>
              <a:t>FHIR &amp; Others – Live Q3 CY2021</a:t>
            </a:r>
          </a:p>
          <a:p>
            <a:endParaRPr lang="en-US" dirty="0"/>
          </a:p>
          <a:p>
            <a:endParaRPr lang="en-US" dirty="0"/>
          </a:p>
          <a:p>
            <a:r>
              <a:rPr lang="en-US" sz="1200" u="sng" dirty="0">
                <a:latin typeface="Arial" panose="020B0604020202020204" pitchFamily="34" charset="0"/>
                <a:cs typeface="Arial" panose="020B0604020202020204" pitchFamily="34" charset="0"/>
              </a:rPr>
              <a:t>Migration notes:</a:t>
            </a:r>
            <a:r>
              <a:rPr lang="en-US" sz="1200" dirty="0">
                <a:latin typeface="Arial" panose="020B0604020202020204" pitchFamily="34" charset="0"/>
                <a:cs typeface="Arial" panose="020B0604020202020204" pitchFamily="34" charset="0"/>
              </a:rPr>
              <a:t> </a:t>
            </a:r>
          </a:p>
          <a:p>
            <a:pPr marL="171450"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CG nodes in current VG4 environment are retained until the AWS system is stabilized. In case of any issues this allows for a quick rollback to the VG4 environment </a:t>
            </a:r>
          </a:p>
          <a:p>
            <a:pPr marL="171450"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Migrations will be done on weekend nights to make sure the message flow is not interrupted during peak  processing hours</a:t>
            </a:r>
          </a:p>
          <a:p>
            <a:pPr marL="171450"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For CCG Phase 1, the lower volume nodes will be cutover to PROD first and Syndromic will be last </a:t>
            </a:r>
          </a:p>
          <a:p>
            <a:pPr marL="171450"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For CCG Phase 2, the lower volume nodes will be cutover to PROD first and MIIS will be last</a:t>
            </a:r>
          </a:p>
          <a:p>
            <a:pPr marL="171450"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Each production cutover will have in-depth pre-production cutover activities</a:t>
            </a:r>
          </a:p>
          <a:p>
            <a:endParaRPr lang="en-US" dirty="0"/>
          </a:p>
          <a:p>
            <a:pPr marL="169204" indent="-169204">
              <a:buFontTx/>
              <a:buChar char="-"/>
            </a:pPr>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18</a:t>
            </a:fld>
            <a:endParaRPr lang="en-US" dirty="0"/>
          </a:p>
        </p:txBody>
      </p:sp>
    </p:spTree>
    <p:extLst>
      <p:ext uri="{BB962C8B-B14F-4D97-AF65-F5344CB8AC3E}">
        <p14:creationId xmlns:p14="http://schemas.microsoft.com/office/powerpoint/2010/main" val="39317831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19</a:t>
            </a:fld>
            <a:endParaRPr lang="en-US" dirty="0"/>
          </a:p>
        </p:txBody>
      </p:sp>
    </p:spTree>
    <p:extLst>
      <p:ext uri="{BB962C8B-B14F-4D97-AF65-F5344CB8AC3E}">
        <p14:creationId xmlns:p14="http://schemas.microsoft.com/office/powerpoint/2010/main" val="31089672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COVID-19 update: MIIS CG node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mn-lt"/>
                <a:ea typeface="+mn-ea"/>
                <a:cs typeface="+mn-cs"/>
              </a:rPr>
              <a:t>The Massachusetts Immunization Information System (MIIS) Clinical Gateway (CG) node receives immunization reports and database queries via the Mass HIway, using both Direct Messaging and synchronous API from providers across the Commonwealth.</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mn-lt"/>
                <a:ea typeface="+mn-ea"/>
                <a:cs typeface="+mn-cs"/>
              </a:rPr>
              <a:t>As Massachusetts ramps up the COVID-19 Vaccination program, the MIIS plays a critical role in tracking and reporting progress.  To prepare for millions of additional messages per month, the Mass HIway enhanced the interfaces, and increased capacity and throughput. The Mass HIway will continue to work with MIIS to determine future needs.</a:t>
            </a:r>
          </a:p>
          <a:p>
            <a:pPr marL="0" marR="0" lvl="0" indent="0" algn="l" defTabSz="914400" rtl="0" eaLnBrk="1" fontAlgn="auto" latinLnBrk="0" hangingPunct="1">
              <a:lnSpc>
                <a:spcPct val="100000"/>
              </a:lnSpc>
              <a:spcBef>
                <a:spcPts val="600"/>
              </a:spcBef>
              <a:spcAft>
                <a:spcPts val="600"/>
              </a:spcAft>
              <a:buClrTx/>
              <a:buSzTx/>
              <a:buFont typeface="Arial" panose="020B0604020202020204" pitchFamily="34" charset="0"/>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endParaRPr>
          </a:p>
          <a:p>
            <a:pPr marL="0" marR="0" lvl="0" indent="0" algn="l" defTabSz="914400" rtl="0" eaLnBrk="1" fontAlgn="auto" latinLnBrk="0" hangingPunct="1">
              <a:lnSpc>
                <a:spcPct val="100000"/>
              </a:lnSpc>
              <a:spcBef>
                <a:spcPts val="600"/>
              </a:spcBef>
              <a:spcAft>
                <a:spcPts val="600"/>
              </a:spcAft>
              <a:buClrTx/>
              <a:buSzTx/>
              <a:buFont typeface="Arial" panose="020B0604020202020204" pitchFamily="34" charset="0"/>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Enhancements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Increased the number of </a:t>
            </a:r>
            <a:r>
              <a:rPr lang="en-US" sz="1600" dirty="0">
                <a:solidFill>
                  <a:prstClr val="black"/>
                </a:solidFill>
                <a:latin typeface="+mn-lt"/>
              </a:rPr>
              <a:t>technical</a:t>
            </a:r>
            <a:r>
              <a:rPr kumimoji="0" lang="en-US" sz="1600" b="0" i="0" u="none" strike="noStrike" kern="1200" cap="none" spc="0" normalizeH="0" baseline="0" noProof="0" dirty="0">
                <a:ln>
                  <a:noFill/>
                </a:ln>
                <a:solidFill>
                  <a:prstClr val="black"/>
                </a:solidFill>
                <a:effectLst/>
                <a:uLnTx/>
                <a:uFillTx/>
                <a:latin typeface="+mn-lt"/>
                <a:ea typeface="+mn-ea"/>
                <a:cs typeface="+mn-cs"/>
              </a:rPr>
              <a:t> connections from the CG node to the MIIS, tripling throughput from the Mass HIway to leverage increased MIIS processing capacity.</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solidFill>
                  <a:prstClr val="black"/>
                </a:solidFill>
                <a:latin typeface="+mn-lt"/>
              </a:rPr>
              <a:t>Increased disk space to accommodate new monthly batches of query transactions from one of the leading pharmacy chains to support vaccination planning.</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solidFill>
                  <a:prstClr val="black"/>
                </a:solidFill>
                <a:latin typeface="+mn-lt"/>
              </a:rPr>
              <a:t>Revised the Mass HIway’s AWS migration plan to include</a:t>
            </a:r>
            <a:r>
              <a:rPr kumimoji="0" lang="en-US" sz="1600" b="0" i="0" u="none" strike="noStrike" kern="1200" cap="none" spc="0" normalizeH="0" baseline="0" noProof="0" dirty="0">
                <a:ln>
                  <a:noFill/>
                </a:ln>
                <a:solidFill>
                  <a:prstClr val="black"/>
                </a:solidFill>
                <a:effectLst/>
                <a:uLnTx/>
                <a:uFillTx/>
                <a:latin typeface="+mn-lt"/>
                <a:ea typeface="+mn-ea"/>
                <a:cs typeface="+mn-cs"/>
              </a:rPr>
              <a:t> additional software and infrastructure to extend support of a legacy version of the synchronous API used to access the MIIS, allowing providers additional time to upgrade systems.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600" dirty="0">
                <a:solidFill>
                  <a:prstClr val="black"/>
                </a:solidFill>
                <a:latin typeface="+mn-lt"/>
              </a:rPr>
              <a:t>Coordinated planning between teams to accommodate an accelerated migration of MIIS operations to AWS.</a:t>
            </a:r>
            <a:endParaRPr kumimoji="0" lang="en-US" sz="16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600"/>
              </a:spcBef>
              <a:spcAft>
                <a:spcPts val="600"/>
              </a:spcAft>
              <a:buClrTx/>
              <a:buSzTx/>
              <a:buFont typeface="Arial" panose="020B0604020202020204" pitchFamily="34" charset="0"/>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ts val="600"/>
              </a:spcBef>
              <a:spcAft>
                <a:spcPts val="600"/>
              </a:spcAft>
              <a:buClrTx/>
              <a:buSzTx/>
              <a:buFont typeface="Arial" panose="020B0604020202020204" pitchFamily="34" charset="0"/>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Impact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Accommodating the COVID-related requirements from the MIIS program has required the Mass HIway team to reallocate resources and adjust the schedule for the CCG2 migration</a:t>
            </a: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BBA73B-8FFE-4B8C-ABDD-5F5FE68DA5F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3494418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COVID-19 recap: Syndromic and ELR CG nodes</a:t>
            </a:r>
          </a:p>
          <a:p>
            <a:endParaRPr lang="en-US" dirty="0"/>
          </a:p>
          <a:p>
            <a:r>
              <a:rPr lang="en-US" dirty="0"/>
              <a:t>As part of the daily COVID-19 reporting cycle, the Clinical Gateway (CG) nodes receive messages via the Mass HIway’s Direct Messaging System from hospital emergency departments and laboratories, transform them, and deliver them to the Massachusetts Department of Public Health’s Syndromic Surveillance and Electronic Lab Reporting applications for processing and analysis.</a:t>
            </a:r>
          </a:p>
          <a:p>
            <a:endParaRPr lang="en-US" dirty="0"/>
          </a:p>
          <a:p>
            <a:r>
              <a:rPr lang="en-US" dirty="0"/>
              <a:t>Syndromic Surveillance: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All Massachusetts hospital emergency departments participate.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Highest message volume of all CG nodes with an average of 8.5 million messages per month.</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ED records of admissions, discharges, and transfers of patients are </a:t>
            </a: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rPr>
              <a:t>processed by the Syndromic Surveillance CG node, which feeds the National Syndromic Surveillance Program’s </a:t>
            </a:r>
            <a:r>
              <a:rPr kumimoji="0" lang="en-US" sz="1600" b="0" i="0" u="none" strike="noStrike" kern="1200" cap="none" spc="0" normalizeH="0" baseline="0" noProof="0" dirty="0" err="1">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rPr>
              <a:t>BioSense</a:t>
            </a: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rPr>
              <a:t> Platform at the CDC.</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err="1">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rPr>
              <a:t>BioSense</a:t>
            </a: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rPr>
              <a:t> data is used by the Commonwealth’s Syndromic Surveillance program at the DPH Bureau of Infectious Disease and Laboratory Sciences for analysis of trends pertaining to COVID-19.</a:t>
            </a:r>
            <a:endParaRPr kumimoji="0" lang="en-US" sz="1600" b="0" i="0" u="none" strike="noStrike" kern="1200" cap="none" spc="0" normalizeH="0" baseline="0" noProof="0" dirty="0">
              <a:ln>
                <a:noFill/>
              </a:ln>
              <a:solidFill>
                <a:prstClr val="black"/>
              </a:solidFill>
              <a:effectLst/>
              <a:uLnTx/>
              <a:uFillTx/>
              <a:latin typeface="+mn-lt"/>
              <a:ea typeface="+mn-ea"/>
              <a:cs typeface="+mn-cs"/>
            </a:endParaRPr>
          </a:p>
          <a:p>
            <a:pPr marL="171450" indent="-171450">
              <a:buFont typeface="Arial" panose="020B0604020202020204" pitchFamily="34" charset="0"/>
              <a:buChar char="•"/>
            </a:pPr>
            <a:endParaRPr lang="en-US" dirty="0"/>
          </a:p>
          <a:p>
            <a:r>
              <a:rPr lang="en-US" dirty="0"/>
              <a:t>Electronic Lab Reporting: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CG node handles reports of test results from about 40% of hospital labs.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Averages about 1,500 messages per month.</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Test results from other labs reported directly to the DPH Electronic Lab Reporting program.</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DBBA73B-8FFE-4B8C-ABDD-5F5FE68DA5F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9023314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chemeClr val="tx1"/>
                </a:solidFill>
              </a:rPr>
              <a:t>HIway connection requirement &amp; 2020 attestation</a:t>
            </a:r>
          </a:p>
          <a:p>
            <a:r>
              <a:rPr lang="en-US" sz="1200" i="1" dirty="0">
                <a:solidFill>
                  <a:schemeClr val="tx1"/>
                </a:solidFill>
              </a:rPr>
              <a:t>Chris Stuck-Girard</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500894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HIway attestation: HIway connection requirement overview</a:t>
            </a:r>
          </a:p>
          <a:p>
            <a:endParaRPr lang="en-US" dirty="0"/>
          </a:p>
          <a:p>
            <a:r>
              <a:rPr lang="en-US" dirty="0"/>
              <a:t>The HIway connection requirement requires providers to engage in HIE via the Mass HIway as set forth in M.G.L. Chapter 118I, Section 7, and as detailed in the Mass HIway Regulations (101 CMR 20.00).</a:t>
            </a:r>
          </a:p>
          <a:p>
            <a:endParaRPr lang="en-US" dirty="0"/>
          </a:p>
          <a:p>
            <a:r>
              <a:rPr lang="en-US" dirty="0"/>
              <a:t>ACUTE CARE HOSPITALS</a:t>
            </a:r>
          </a:p>
          <a:p>
            <a:r>
              <a:rPr lang="en-US" dirty="0"/>
              <a:t>First year requirement applied: 2017</a:t>
            </a:r>
          </a:p>
          <a:p>
            <a:r>
              <a:rPr lang="en-US" dirty="0"/>
              <a:t>Submit in 2020: Year 4 attestation form</a:t>
            </a:r>
          </a:p>
          <a:p>
            <a:endParaRPr lang="en-US" dirty="0"/>
          </a:p>
          <a:p>
            <a:r>
              <a:rPr lang="en-US" dirty="0"/>
              <a:t>LARGE AND MEDIUM MEDICAL AMBULATORY PRACTICES &amp; LARGE COMMUNITY HEALTH CENTERS</a:t>
            </a:r>
          </a:p>
          <a:p>
            <a:r>
              <a:rPr lang="en-US" dirty="0"/>
              <a:t>First year requirement applied: 2018</a:t>
            </a:r>
          </a:p>
          <a:p>
            <a:r>
              <a:rPr lang="en-US" dirty="0"/>
              <a:t>Submit in 2020: Year 3 attestation form</a:t>
            </a:r>
          </a:p>
          <a:p>
            <a:endParaRPr lang="en-US" dirty="0"/>
          </a:p>
          <a:p>
            <a:r>
              <a:rPr lang="en-US" dirty="0"/>
              <a:t>SMALL COMMUNITY HEALTH CENTERS</a:t>
            </a:r>
          </a:p>
          <a:p>
            <a:r>
              <a:rPr lang="en-US" dirty="0"/>
              <a:t>First year requirement applied: 2019</a:t>
            </a:r>
          </a:p>
          <a:p>
            <a:r>
              <a:rPr lang="en-US" dirty="0"/>
              <a:t>Submit in 2020: Year 2 attestation form</a:t>
            </a:r>
          </a:p>
          <a:p>
            <a:endParaRPr lang="en-US" dirty="0"/>
          </a:p>
          <a:p>
            <a:r>
              <a:rPr lang="en-US" dirty="0"/>
              <a:t>HIway annual connection requirement</a:t>
            </a:r>
          </a:p>
          <a:p>
            <a:r>
              <a:rPr lang="en-US" dirty="0"/>
              <a:t>Year 1: Send or receive HIway Direct messages for at least one use case</a:t>
            </a:r>
          </a:p>
          <a:p>
            <a:r>
              <a:rPr lang="en-US" dirty="0"/>
              <a:t>Year 2: Send or receive HIway Direct messages for at least one provider-to provider (P2P) use case</a:t>
            </a:r>
          </a:p>
          <a:p>
            <a:r>
              <a:rPr lang="en-US" dirty="0"/>
              <a:t>Year 3: Send HIway Direct messages for at least one P2P use case, and Receive HIway Direct messages for at least one P2P use case</a:t>
            </a:r>
          </a:p>
          <a:p>
            <a:r>
              <a:rPr lang="en-US" dirty="0"/>
              <a:t>Year 4: Meet Year 3 requirement or be subject to penalties if requirement is not met</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23</a:t>
            </a:fld>
            <a:endParaRPr lang="en-US" dirty="0"/>
          </a:p>
        </p:txBody>
      </p:sp>
    </p:spTree>
    <p:extLst>
      <p:ext uri="{BB962C8B-B14F-4D97-AF65-F5344CB8AC3E}">
        <p14:creationId xmlns:p14="http://schemas.microsoft.com/office/powerpoint/2010/main" val="1657333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HIway attestation: 2020 statistics so far</a:t>
            </a:r>
          </a:p>
          <a:p>
            <a:endParaRPr lang="en-US" dirty="0"/>
          </a:p>
          <a:p>
            <a:r>
              <a:rPr lang="en-US" dirty="0"/>
              <a:t>Due to COVID-19, the HIway deferred the 2020 attestation deadline to December 31, 2020. The 2020 attestation mirrored prior years’ participation.</a:t>
            </a:r>
          </a:p>
          <a:p>
            <a:endParaRPr lang="en-US" dirty="0"/>
          </a:p>
          <a:p>
            <a:r>
              <a:rPr lang="en-US" b="0" dirty="0"/>
              <a:t>Left column:</a:t>
            </a:r>
          </a:p>
          <a:p>
            <a:r>
              <a:rPr lang="en-US" sz="1200" b="0" dirty="0"/>
              <a:t>As of Jan. 28, 2021:</a:t>
            </a:r>
          </a:p>
          <a:p>
            <a:r>
              <a:rPr lang="en-US" sz="1200" dirty="0"/>
              <a:t>167 forms submitted</a:t>
            </a:r>
          </a:p>
          <a:p>
            <a:r>
              <a:rPr lang="en-US" sz="1200" dirty="0"/>
              <a:t>Attestation forms: 114</a:t>
            </a:r>
          </a:p>
          <a:p>
            <a:r>
              <a:rPr lang="en-US" sz="1200" dirty="0"/>
              <a:t>Exception forms: 53</a:t>
            </a:r>
          </a:p>
          <a:p>
            <a:endParaRPr lang="en-US" dirty="0"/>
          </a:p>
          <a:p>
            <a:endParaRPr lang="en-US" dirty="0"/>
          </a:p>
          <a:p>
            <a:r>
              <a:rPr lang="en-US" dirty="0"/>
              <a:t>Right column:</a:t>
            </a:r>
          </a:p>
          <a:p>
            <a:endParaRPr lang="en-US" dirty="0"/>
          </a:p>
          <a:p>
            <a:r>
              <a:rPr lang="en-US" dirty="0"/>
              <a:t>Acute Care Hospitals (n=66)</a:t>
            </a:r>
          </a:p>
          <a:p>
            <a:r>
              <a:rPr lang="en-US" dirty="0"/>
              <a:t>52 attestations submitted </a:t>
            </a:r>
          </a:p>
          <a:p>
            <a:r>
              <a:rPr lang="en-US" dirty="0"/>
              <a:t>14 exception forms submitted</a:t>
            </a:r>
          </a:p>
          <a:p>
            <a:r>
              <a:rPr lang="en-US" dirty="0"/>
              <a:t>Total: 66/66 (100%)</a:t>
            </a:r>
          </a:p>
          <a:p>
            <a:r>
              <a:rPr lang="en-US" dirty="0"/>
              <a:t> </a:t>
            </a:r>
          </a:p>
          <a:p>
            <a:r>
              <a:rPr lang="en-US" dirty="0"/>
              <a:t>Community Health Centers (n=40)</a:t>
            </a:r>
          </a:p>
          <a:p>
            <a:r>
              <a:rPr lang="en-US" dirty="0"/>
              <a:t>10 attestations submitted </a:t>
            </a:r>
          </a:p>
          <a:p>
            <a:r>
              <a:rPr lang="en-US" dirty="0"/>
              <a:t>10 exception forms submitted</a:t>
            </a:r>
          </a:p>
          <a:p>
            <a:r>
              <a:rPr lang="en-US" dirty="0"/>
              <a:t>Total: 20/40 (50%)</a:t>
            </a:r>
          </a:p>
          <a:p>
            <a:r>
              <a:rPr lang="en-US" dirty="0"/>
              <a:t> </a:t>
            </a:r>
          </a:p>
          <a:p>
            <a:r>
              <a:rPr lang="en-US" dirty="0"/>
              <a:t>Medium/Large Medical </a:t>
            </a:r>
          </a:p>
          <a:p>
            <a:r>
              <a:rPr lang="en-US" dirty="0"/>
              <a:t>272 entities attested</a:t>
            </a:r>
          </a:p>
          <a:p>
            <a:r>
              <a:rPr lang="en-US" dirty="0"/>
              <a:t>71 entities submitted an exception form</a:t>
            </a:r>
          </a:p>
          <a:p>
            <a:r>
              <a:rPr lang="en-US" dirty="0"/>
              <a:t>Total: 343/473 entities (73%)</a:t>
            </a:r>
          </a:p>
        </p:txBody>
      </p:sp>
      <p:sp>
        <p:nvSpPr>
          <p:cNvPr id="4" name="Slide Number Placeholder 3"/>
          <p:cNvSpPr>
            <a:spLocks noGrp="1"/>
          </p:cNvSpPr>
          <p:nvPr>
            <p:ph type="sldNum" sz="quarter" idx="5"/>
          </p:nvPr>
        </p:nvSpPr>
        <p:spPr/>
        <p:txBody>
          <a:bodyPr/>
          <a:lstStyle/>
          <a:p>
            <a:fld id="{BDBBA73B-8FFE-4B8C-ABDD-5F5FE68DA5F5}" type="slidenum">
              <a:rPr lang="en-US" smtClean="0"/>
              <a:t>24</a:t>
            </a:fld>
            <a:endParaRPr lang="en-US" dirty="0"/>
          </a:p>
        </p:txBody>
      </p:sp>
    </p:spTree>
    <p:extLst>
      <p:ext uri="{BB962C8B-B14F-4D97-AF65-F5344CB8AC3E}">
        <p14:creationId xmlns:p14="http://schemas.microsoft.com/office/powerpoint/2010/main" val="16581363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Attestation update: post-deadline outreach</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solidFill>
                  <a:schemeClr val="bg1"/>
                </a:solidFill>
                <a:cs typeface="Arial" charset="0"/>
              </a:rPr>
              <a:t>The HIway will continue to encourage organizations to turn in their forms. The HIway is executing an outreach plan to organizations that have not yet submitted. </a:t>
            </a:r>
            <a:endParaRPr kumimoji="0" lang="en-US" i="0" u="none" strike="noStrike" kern="0" cap="none" spc="0" normalizeH="0" baseline="0" noProof="0" dirty="0">
              <a:ln>
                <a:noFill/>
              </a:ln>
              <a:solidFill>
                <a:schemeClr val="bg1"/>
              </a:solidFill>
              <a:effectLst/>
              <a:uLnTx/>
              <a:uFillTx/>
              <a:latin typeface="+mn-lt"/>
            </a:endParaRPr>
          </a:p>
          <a:p>
            <a:endParaRPr lang="en-US" dirty="0"/>
          </a:p>
          <a:p>
            <a:r>
              <a:rPr lang="en-US" dirty="0"/>
              <a:t>Despite the unique challenges of 2020, submission levels are comparable to prior years at the attestation deadline. The HIway will continue to encourage organizations to submit attestation materials.</a:t>
            </a:r>
          </a:p>
          <a:p>
            <a:endParaRPr lang="en-US" sz="1400" dirty="0"/>
          </a:p>
          <a:p>
            <a:r>
              <a:rPr lang="en-US" sz="1600" b="1" dirty="0"/>
              <a:t>Outreach schedule:</a:t>
            </a:r>
            <a:endParaRPr lang="en-US" sz="1400" b="1" dirty="0"/>
          </a:p>
          <a:p>
            <a:r>
              <a:rPr lang="en-US" sz="400" b="1" dirty="0"/>
              <a:t> </a:t>
            </a:r>
            <a:br>
              <a:rPr lang="en-US" sz="1400" b="1" dirty="0"/>
            </a:br>
            <a:r>
              <a:rPr lang="en-US" b="1" dirty="0"/>
              <a:t>January 28: </a:t>
            </a:r>
            <a:r>
              <a:rPr lang="en-US" dirty="0"/>
              <a:t>Blast email reminder sent to POs that have not submitted </a:t>
            </a:r>
          </a:p>
          <a:p>
            <a:endParaRPr lang="en-US" dirty="0"/>
          </a:p>
          <a:p>
            <a:r>
              <a:rPr lang="en-US" b="1" dirty="0"/>
              <a:t>One week later: </a:t>
            </a:r>
            <a:r>
              <a:rPr lang="en-US" dirty="0"/>
              <a:t>Personal email reminder sent to POs that have not submitted </a:t>
            </a:r>
          </a:p>
          <a:p>
            <a:endParaRPr lang="en-US" b="1" dirty="0"/>
          </a:p>
          <a:p>
            <a:r>
              <a:rPr lang="en-US" b="1" dirty="0"/>
              <a:t>Feb. 8-12: </a:t>
            </a:r>
            <a:r>
              <a:rPr lang="en-US" dirty="0"/>
              <a:t>Phone call to POs that have not submitted </a:t>
            </a:r>
          </a:p>
          <a:p>
            <a:endParaRPr lang="en-US" b="1" dirty="0"/>
          </a:p>
          <a:p>
            <a:r>
              <a:rPr lang="en-US" b="1" dirty="0"/>
              <a:t>Late February:</a:t>
            </a:r>
            <a:r>
              <a:rPr lang="en-US" dirty="0"/>
              <a:t> Send reminder letter to large practices, community health centers, and acute care hospitals that have not submitted</a:t>
            </a:r>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25</a:t>
            </a:fld>
            <a:endParaRPr lang="en-US" dirty="0"/>
          </a:p>
        </p:txBody>
      </p:sp>
    </p:spTree>
    <p:extLst>
      <p:ext uri="{BB962C8B-B14F-4D97-AF65-F5344CB8AC3E}">
        <p14:creationId xmlns:p14="http://schemas.microsoft.com/office/powerpoint/2010/main" val="93525185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dirty="0">
                <a:solidFill>
                  <a:schemeClr val="tx1"/>
                </a:solidFill>
              </a:rPr>
              <a:t>Slide title: </a:t>
            </a:r>
            <a:r>
              <a:rPr lang="en-US" sz="1200" b="0" dirty="0" err="1">
                <a:solidFill>
                  <a:schemeClr val="tx1"/>
                </a:solidFill>
              </a:rPr>
              <a:t>ePOLST</a:t>
            </a:r>
            <a:r>
              <a:rPr lang="en-US" sz="1200" b="0" dirty="0">
                <a:solidFill>
                  <a:schemeClr val="tx1"/>
                </a:solidFill>
              </a:rPr>
              <a:t> Initiative</a:t>
            </a:r>
          </a:p>
          <a:p>
            <a:r>
              <a:rPr lang="de-DE" sz="1200" i="1" dirty="0">
                <a:solidFill>
                  <a:schemeClr val="tx1"/>
                </a:solidFill>
              </a:rPr>
              <a:t>Kathryn Downes &amp; Daniel Danon</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17649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Agenda</a:t>
            </a:r>
          </a:p>
          <a:p>
            <a:r>
              <a:rPr lang="en-US" dirty="0"/>
              <a:t>Welcome</a:t>
            </a:r>
          </a:p>
          <a:p>
            <a:r>
              <a:rPr lang="en-US" dirty="0"/>
              <a:t>Undersecretary Lauren Peters</a:t>
            </a:r>
          </a:p>
          <a:p>
            <a:r>
              <a:rPr lang="en-US" dirty="0"/>
              <a:t>-Approval of the Feb. 3, 2020 minutes (vote)</a:t>
            </a:r>
          </a:p>
          <a:p>
            <a:endParaRPr lang="en-US" dirty="0"/>
          </a:p>
          <a:p>
            <a:r>
              <a:rPr lang="en-US" dirty="0"/>
              <a:t>Updates from last meeting</a:t>
            </a:r>
          </a:p>
          <a:p>
            <a:r>
              <a:rPr lang="en-US" dirty="0"/>
              <a:t>Bert Ng</a:t>
            </a:r>
          </a:p>
          <a:p>
            <a:endParaRPr lang="en-US" dirty="0"/>
          </a:p>
          <a:p>
            <a:r>
              <a:rPr lang="en-US" dirty="0"/>
              <a:t>Clinical Gateway nodes</a:t>
            </a:r>
          </a:p>
          <a:p>
            <a:r>
              <a:rPr lang="en-US" dirty="0"/>
              <a:t>David Whitham</a:t>
            </a:r>
          </a:p>
          <a:p>
            <a:endParaRPr lang="en-US" dirty="0"/>
          </a:p>
          <a:p>
            <a:r>
              <a:rPr lang="en-US" dirty="0"/>
              <a:t>HIway strategic plan</a:t>
            </a:r>
          </a:p>
          <a:p>
            <a:r>
              <a:rPr lang="en-US" dirty="0"/>
              <a:t>Undersecretary Lauren Peters &amp; Bert Ng</a:t>
            </a:r>
          </a:p>
          <a:p>
            <a:endParaRPr lang="en-US" dirty="0"/>
          </a:p>
          <a:p>
            <a:r>
              <a:rPr lang="en-US" dirty="0"/>
              <a:t>HIway budget</a:t>
            </a:r>
          </a:p>
          <a:p>
            <a:r>
              <a:rPr lang="en-US" dirty="0"/>
              <a:t>Bert Ng &amp; David Whitham</a:t>
            </a:r>
          </a:p>
          <a:p>
            <a:endParaRPr lang="en-US" dirty="0"/>
          </a:p>
          <a:p>
            <a:r>
              <a:rPr lang="en-US" dirty="0"/>
              <a:t>HIway connection requirement &amp; 2020 attestation</a:t>
            </a:r>
          </a:p>
          <a:p>
            <a:r>
              <a:rPr lang="en-US" dirty="0"/>
              <a:t>Chris Stuck-Girard    </a:t>
            </a:r>
          </a:p>
          <a:p>
            <a:endParaRPr lang="en-US" dirty="0"/>
          </a:p>
          <a:p>
            <a:r>
              <a:rPr lang="en-US" dirty="0"/>
              <a:t>Conclusion</a:t>
            </a:r>
          </a:p>
          <a:p>
            <a:r>
              <a:rPr lang="en-US" dirty="0"/>
              <a:t>Undersecretary Lauren Peters</a:t>
            </a:r>
          </a:p>
          <a:p>
            <a:endParaRPr lang="en-US"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2</a:t>
            </a:fld>
            <a:endParaRPr lang="en-US" dirty="0"/>
          </a:p>
        </p:txBody>
      </p:sp>
    </p:spTree>
    <p:extLst>
      <p:ext uri="{BB962C8B-B14F-4D97-AF65-F5344CB8AC3E}">
        <p14:creationId xmlns:p14="http://schemas.microsoft.com/office/powerpoint/2010/main" val="15896205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27</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1494574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28</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98737713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29</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28701602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30</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132591149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solidFill>
                  <a:schemeClr val="tx1"/>
                </a:solidFill>
              </a:rPr>
              <a:t>Conclusion </a:t>
            </a:r>
          </a:p>
          <a:p>
            <a:pPr marL="0" indent="0">
              <a:buNone/>
            </a:pPr>
            <a:r>
              <a:rPr lang="en-US" sz="1200" b="0" i="1" dirty="0">
                <a:solidFill>
                  <a:schemeClr val="tx1"/>
                </a:solidFill>
              </a:rPr>
              <a:t>Undersecretary Lauren Peters</a:t>
            </a:r>
          </a:p>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31</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8867558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Next HITC meeting</a:t>
            </a:r>
          </a:p>
          <a:p>
            <a:endParaRPr lang="en-US" dirty="0"/>
          </a:p>
          <a:p>
            <a:r>
              <a:rPr lang="en-US" dirty="0"/>
              <a:t>Fall HITC meeting</a:t>
            </a:r>
          </a:p>
          <a:p>
            <a:r>
              <a:rPr lang="en-US" dirty="0"/>
              <a:t>November 2nd, 2020</a:t>
            </a:r>
          </a:p>
          <a:p>
            <a:r>
              <a:rPr lang="en-US" dirty="0"/>
              <a:t>3:30 – 5 p.m.</a:t>
            </a:r>
          </a:p>
        </p:txBody>
      </p:sp>
      <p:sp>
        <p:nvSpPr>
          <p:cNvPr id="4" name="Slide Number Placeholder 3"/>
          <p:cNvSpPr>
            <a:spLocks noGrp="1"/>
          </p:cNvSpPr>
          <p:nvPr>
            <p:ph type="sldNum" sz="quarter" idx="10"/>
          </p:nvPr>
        </p:nvSpPr>
        <p:spPr/>
        <p:txBody>
          <a:bodyPr/>
          <a:lstStyle/>
          <a:p>
            <a:pPr>
              <a:defRPr/>
            </a:pPr>
            <a:fld id="{3D14B4CF-26F1-4216-A3BA-935853D48355}" type="slidenum">
              <a:rPr lang="en-US" smtClean="0"/>
              <a:pPr>
                <a:defRPr/>
              </a:pPr>
              <a:t>32</a:t>
            </a:fld>
            <a:endParaRPr lang="en-US" dirty="0"/>
          </a:p>
        </p:txBody>
      </p:sp>
    </p:spTree>
    <p:extLst>
      <p:ext uri="{BB962C8B-B14F-4D97-AF65-F5344CB8AC3E}">
        <p14:creationId xmlns:p14="http://schemas.microsoft.com/office/powerpoint/2010/main" val="6907934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Slide Title: Appendix B: HIway operations update</a:t>
            </a:r>
            <a:endParaRPr lang="en-US" sz="1200" b="0" i="1" dirty="0">
              <a:solidFill>
                <a:schemeClr val="tx1"/>
              </a:solidFill>
            </a:endParaRPr>
          </a:p>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33</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22161554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9144118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dirty="0"/>
          </a:p>
        </p:txBody>
      </p:sp>
    </p:spTree>
    <p:extLst>
      <p:ext uri="{BB962C8B-B14F-4D97-AF65-F5344CB8AC3E}">
        <p14:creationId xmlns:p14="http://schemas.microsoft.com/office/powerpoint/2010/main" val="221694318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lnSpcReduction="10000"/>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Slide title: HIway transactions</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a:t>HIway transaction volume update</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0" baseline="0" dirty="0"/>
              <a:t>The Mass HIway processed a total of 12.8 million production transactions during the January reporting period (December 21, 2020 through January 20, 2021). From February 2020 through January 2021, the average was 15.0 million production transactions per month for a total of 180 million over the past year.</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0" baseline="0" dirty="0"/>
              <a:t>In January, Public Health Reporting accounted for 12.6 million transactions, or 99% of total production volume. This included 8.3 million Syndromic Surveillance transactions.  </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0" baseline="0" dirty="0"/>
              <a:t>Provider-to-provider transactions now average over 200,000 per month for the past year, with new use cases added regularly.</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0" baseline="0" dirty="0"/>
              <a:t>Quality Data Reporting totals have declined to 148,208 in January from their peak of about 2 million per month a year ago. This is due to the change in ownership and operations at the primary vendor providing these reporting services to the community.</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Arial" panose="020B0604020202020204" pitchFamily="34" charset="0"/>
              <a:buChar char="•"/>
              <a:tabLst/>
              <a:defRPr/>
            </a:pPr>
            <a:r>
              <a:rPr lang="en-US" baseline="0" dirty="0"/>
              <a:t>The Mass HIway team continuously monitors transaction levels, both to support operations and to identify data that provide additional insight into HIway trends </a:t>
            </a:r>
            <a:br>
              <a:rPr lang="en-US" baseline="0" dirty="0"/>
            </a:br>
            <a:r>
              <a:rPr lang="en-US" baseline="0" dirty="0"/>
              <a:t>and progress.</a:t>
            </a:r>
          </a:p>
        </p:txBody>
      </p:sp>
    </p:spTree>
    <p:extLst>
      <p:ext uri="{BB962C8B-B14F-4D97-AF65-F5344CB8AC3E}">
        <p14:creationId xmlns:p14="http://schemas.microsoft.com/office/powerpoint/2010/main" val="34564886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chemeClr val="tx1"/>
                </a:solidFill>
              </a:rPr>
              <a:t>Welcome</a:t>
            </a:r>
          </a:p>
          <a:p>
            <a:r>
              <a:rPr lang="en-US" sz="1200" i="1" dirty="0">
                <a:solidFill>
                  <a:schemeClr val="tx1"/>
                </a:solidFill>
              </a:rPr>
              <a:t>Undersecretary Lauren Peters</a:t>
            </a:r>
            <a:endParaRPr lang="en-US" sz="1200" dirty="0">
              <a:solidFill>
                <a:schemeClr val="tx1"/>
              </a:solidFill>
            </a:endParaRP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7071567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 title: HIway availability review</a:t>
            </a:r>
          </a:p>
          <a:p>
            <a:endParaRPr lang="en-US" dirty="0"/>
          </a:p>
          <a:p>
            <a:r>
              <a:rPr lang="en-US" dirty="0"/>
              <a:t>Graph show HIway availability at 100% every month from February 2020 through January 2021, except November 2020 at 99.95%.</a:t>
            </a:r>
          </a:p>
          <a:p>
            <a:endParaRPr lang="en-US" dirty="0"/>
          </a:p>
          <a:p>
            <a:pPr marL="171450" indent="-171450">
              <a:buFont typeface="Arial" panose="020B0604020202020204" pitchFamily="34" charset="0"/>
              <a:buChar char="•"/>
            </a:pPr>
            <a:r>
              <a:rPr lang="en-US" sz="1200" b="0" dirty="0">
                <a:solidFill>
                  <a:prstClr val="black"/>
                </a:solidFill>
                <a:latin typeface="Calibri"/>
              </a:rPr>
              <a:t>Target: </a:t>
            </a:r>
            <a:r>
              <a:rPr lang="en-US" sz="1200" dirty="0">
                <a:solidFill>
                  <a:prstClr val="black"/>
                </a:solidFill>
                <a:latin typeface="Calibri"/>
              </a:rPr>
              <a:t>Total monthly availability – no lower than 99.9% (downtime no more than about 44 minutes/month)</a:t>
            </a:r>
          </a:p>
        </p:txBody>
      </p:sp>
      <p:sp>
        <p:nvSpPr>
          <p:cNvPr id="4" name="Slide Number Placeholder 3"/>
          <p:cNvSpPr>
            <a:spLocks noGrp="1"/>
          </p:cNvSpPr>
          <p:nvPr>
            <p:ph type="sldNum" sz="quarter" idx="5"/>
          </p:nvPr>
        </p:nvSpPr>
        <p:spPr/>
        <p:txBody>
          <a:bodyPr/>
          <a:lstStyle/>
          <a:p>
            <a:fld id="{BDBBA73B-8FFE-4B8C-ABDD-5F5FE68DA5F5}" type="slidenum">
              <a:rPr lang="en-US" smtClean="0"/>
              <a:t>37</a:t>
            </a:fld>
            <a:endParaRPr lang="en-US" dirty="0"/>
          </a:p>
        </p:txBody>
      </p:sp>
    </p:spTree>
    <p:extLst>
      <p:ext uri="{BB962C8B-B14F-4D97-AF65-F5344CB8AC3E}">
        <p14:creationId xmlns:p14="http://schemas.microsoft.com/office/powerpoint/2010/main" val="19044009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you!</a:t>
            </a:r>
          </a:p>
        </p:txBody>
      </p:sp>
      <p:sp>
        <p:nvSpPr>
          <p:cNvPr id="4" name="Slide Number Placeholder 3"/>
          <p:cNvSpPr>
            <a:spLocks noGrp="1"/>
          </p:cNvSpPr>
          <p:nvPr>
            <p:ph type="sldNum" sz="quarter" idx="10"/>
          </p:nvPr>
        </p:nvSpPr>
        <p:spPr/>
        <p:txBody>
          <a:bodyPr/>
          <a:lstStyle/>
          <a:p>
            <a:pPr>
              <a:defRPr/>
            </a:pPr>
            <a:fld id="{3D14B4CF-26F1-4216-A3BA-935853D48355}" type="slidenum">
              <a:rPr lang="en-US" smtClean="0"/>
              <a:pPr>
                <a:defRPr/>
              </a:pPr>
              <a:t>38</a:t>
            </a:fld>
            <a:endParaRPr lang="en-US" dirty="0"/>
          </a:p>
        </p:txBody>
      </p:sp>
    </p:spTree>
    <p:extLst>
      <p:ext uri="{BB962C8B-B14F-4D97-AF65-F5344CB8AC3E}">
        <p14:creationId xmlns:p14="http://schemas.microsoft.com/office/powerpoint/2010/main" val="37340287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sz="1200" dirty="0"/>
              <a:t>Slide title: Vote: Approve minutes</a:t>
            </a:r>
          </a:p>
          <a:p>
            <a:pPr marL="0" indent="0">
              <a:buNone/>
            </a:pPr>
            <a:endParaRPr lang="en-US" sz="1200" dirty="0"/>
          </a:p>
          <a:p>
            <a:pPr marL="0" indent="0">
              <a:buNone/>
            </a:pPr>
            <a:r>
              <a:rPr lang="en-US" sz="1200" dirty="0"/>
              <a:t>MOTION: </a:t>
            </a:r>
            <a:r>
              <a:rPr lang="en-US" sz="1200" b="0" dirty="0"/>
              <a:t>That the Health Information Technology Council hereby approves the minutes of the council meeting held on February 3, 2020 as presented/amended</a:t>
            </a:r>
          </a:p>
          <a:p>
            <a:pPr marL="0" indent="0">
              <a:buNone/>
            </a:pPr>
            <a:endParaRPr lang="en-US" sz="1200" b="0" dirty="0"/>
          </a:p>
          <a:p>
            <a:pPr marL="0" indent="0">
              <a:buNone/>
            </a:pPr>
            <a:endParaRPr lang="en-US" sz="1200" b="0" dirty="0"/>
          </a:p>
          <a:p>
            <a:pPr marL="0" indent="0">
              <a:buNone/>
            </a:pPr>
            <a:endParaRPr lang="en-US" sz="1200" b="0" dirty="0"/>
          </a:p>
          <a:p>
            <a:pPr marL="0" indent="0">
              <a:buNone/>
            </a:pPr>
            <a:endParaRPr lang="en-US" sz="1200" b="0" dirty="0"/>
          </a:p>
          <a:p>
            <a:pPr marL="0" indent="0">
              <a:buNone/>
            </a:pPr>
            <a:endParaRPr lang="en-US" sz="1200" b="0" dirty="0"/>
          </a:p>
          <a:p>
            <a:pPr marL="0" indent="0">
              <a:buNone/>
            </a:pPr>
            <a:endParaRPr lang="en-US" sz="1200" dirty="0"/>
          </a:p>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4</a:t>
            </a:fld>
            <a:endParaRPr lang="en-US" dirty="0"/>
          </a:p>
        </p:txBody>
      </p:sp>
    </p:spTree>
    <p:extLst>
      <p:ext uri="{BB962C8B-B14F-4D97-AF65-F5344CB8AC3E}">
        <p14:creationId xmlns:p14="http://schemas.microsoft.com/office/powerpoint/2010/main" val="38472768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chemeClr val="tx1"/>
                </a:solidFill>
              </a:rPr>
              <a:t>Welcome</a:t>
            </a:r>
          </a:p>
          <a:p>
            <a:r>
              <a:rPr lang="en-US" sz="1200" i="1" dirty="0">
                <a:solidFill>
                  <a:schemeClr val="tx1"/>
                </a:solidFill>
              </a:rPr>
              <a:t>Undersecretary Lauren Peters</a:t>
            </a:r>
            <a:endParaRPr lang="en-US" sz="1200" dirty="0">
              <a:solidFill>
                <a:schemeClr val="tx1"/>
              </a:solidFill>
            </a:endParaRP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437567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3D14B4CF-26F1-4216-A3BA-935853D48355}" type="slidenum">
              <a:rPr kumimoji="0" lang="en-US"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7</a:t>
            </a:fld>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4112088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chemeClr val="tx1"/>
                </a:solidFill>
              </a:rPr>
              <a:t>Federal funding update</a:t>
            </a:r>
          </a:p>
          <a:p>
            <a:r>
              <a:rPr lang="en-US" sz="1200" i="1" dirty="0">
                <a:solidFill>
                  <a:schemeClr val="tx1"/>
                </a:solidFill>
              </a:rPr>
              <a:t>Bert Ng</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524147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DBBA73B-8FFE-4B8C-ABDD-5F5FE68DA5F5}" type="slidenum">
              <a:rPr lang="en-US" smtClean="0"/>
              <a:t>12</a:t>
            </a:fld>
            <a:endParaRPr lang="en-US" dirty="0"/>
          </a:p>
        </p:txBody>
      </p:sp>
    </p:spTree>
    <p:extLst>
      <p:ext uri="{BB962C8B-B14F-4D97-AF65-F5344CB8AC3E}">
        <p14:creationId xmlns:p14="http://schemas.microsoft.com/office/powerpoint/2010/main" val="36913541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chemeClr val="tx1"/>
                </a:solidFill>
              </a:rPr>
              <a:t>Consolidated Clinical Gateway</a:t>
            </a:r>
          </a:p>
          <a:p>
            <a:r>
              <a:rPr lang="en-US" sz="1200" i="1" dirty="0">
                <a:solidFill>
                  <a:schemeClr val="tx1"/>
                </a:solidFill>
              </a:rPr>
              <a:t>David Whitham</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14B4CF-26F1-4216-A3BA-935853D4835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40599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9" descr="MasterBackground"/>
          <p:cNvPicPr>
            <a:picLocks noChangeAspect="1" noChangeArrowheads="1"/>
          </p:cNvPicPr>
          <p:nvPr/>
        </p:nvPicPr>
        <p:blipFill>
          <a:blip r:embed="rId2" cstate="print"/>
          <a:srcRect/>
          <a:stretch>
            <a:fillRect/>
          </a:stretch>
        </p:blipFill>
        <p:spPr bwMode="auto">
          <a:xfrm>
            <a:off x="-31750" y="2"/>
            <a:ext cx="9175750" cy="6881813"/>
          </a:xfrm>
          <a:prstGeom prst="rect">
            <a:avLst/>
          </a:prstGeom>
          <a:noFill/>
          <a:ln w="9525">
            <a:noFill/>
            <a:miter lim="800000"/>
            <a:headEnd/>
            <a:tailEnd/>
          </a:ln>
        </p:spPr>
      </p:pic>
      <p:sp>
        <p:nvSpPr>
          <p:cNvPr id="5" name="Rectangle 8"/>
          <p:cNvSpPr>
            <a:spLocks noChangeArrowheads="1"/>
          </p:cNvSpPr>
          <p:nvPr/>
        </p:nvSpPr>
        <p:spPr bwMode="white">
          <a:xfrm>
            <a:off x="152404" y="1143000"/>
            <a:ext cx="4959350" cy="990600"/>
          </a:xfrm>
          <a:prstGeom prst="rect">
            <a:avLst/>
          </a:prstGeom>
          <a:noFill/>
          <a:ln>
            <a:noFill/>
          </a:ln>
        </p:spPr>
        <p:txBody>
          <a:bodyPr lIns="91398" tIns="45698" rIns="91398" bIns="45698" anchor="b"/>
          <a:lstStyle/>
          <a:p>
            <a:pPr eaLnBrk="0" hangingPunct="0">
              <a:spcBef>
                <a:spcPct val="20000"/>
              </a:spcBef>
              <a:tabLst>
                <a:tab pos="914109" algn="l"/>
              </a:tabLst>
              <a:defRPr/>
            </a:pPr>
            <a:r>
              <a:rPr lang="en-US" altLang="en-US" sz="1800" b="1" dirty="0">
                <a:solidFill>
                  <a:srgbClr val="F8F8F8"/>
                </a:solidFill>
                <a:cs typeface="Arial" charset="0"/>
              </a:rPr>
              <a:t>Commonwealth of Massachusetts</a:t>
            </a:r>
            <a:br>
              <a:rPr lang="en-US" altLang="en-US" sz="1800" b="1" dirty="0">
                <a:solidFill>
                  <a:srgbClr val="F8F8F8"/>
                </a:solidFill>
                <a:cs typeface="Arial" charset="0"/>
              </a:rPr>
            </a:br>
            <a:r>
              <a:rPr lang="en-US" altLang="en-US" sz="1300" b="1" dirty="0">
                <a:solidFill>
                  <a:srgbClr val="F8F8F8"/>
                </a:solidFill>
                <a:cs typeface="Arial" charset="0"/>
              </a:rPr>
              <a:t>Executive Office of Health and Human Services</a:t>
            </a:r>
            <a:br>
              <a:rPr lang="en-US" altLang="en-US" sz="1300" b="1" dirty="0">
                <a:solidFill>
                  <a:srgbClr val="F8F8F8"/>
                </a:solidFill>
                <a:cs typeface="Arial" charset="0"/>
              </a:rPr>
            </a:br>
            <a:br>
              <a:rPr lang="en-US" altLang="en-US" sz="1300" b="1" dirty="0">
                <a:solidFill>
                  <a:srgbClr val="F8F8F8"/>
                </a:solidFill>
                <a:cs typeface="Arial" charset="0"/>
              </a:rPr>
            </a:br>
            <a:endParaRPr lang="en-US" sz="1800" b="1" dirty="0">
              <a:solidFill>
                <a:srgbClr val="F8F8F8"/>
              </a:solidFill>
              <a:cs typeface="Arial" charset="0"/>
            </a:endParaRPr>
          </a:p>
        </p:txBody>
      </p:sp>
      <p:pic>
        <p:nvPicPr>
          <p:cNvPr id="6" name="Picture 2"/>
          <p:cNvPicPr>
            <a:picLocks noChangeAspect="1" noChangeArrowheads="1"/>
          </p:cNvPicPr>
          <p:nvPr userDrawn="1"/>
        </p:nvPicPr>
        <p:blipFill>
          <a:blip r:embed="rId3" cstate="print"/>
          <a:srcRect/>
          <a:stretch>
            <a:fillRect/>
          </a:stretch>
        </p:blipFill>
        <p:spPr bwMode="auto">
          <a:xfrm>
            <a:off x="6248400" y="1212851"/>
            <a:ext cx="2287588" cy="1149350"/>
          </a:xfrm>
          <a:prstGeom prst="rect">
            <a:avLst/>
          </a:prstGeom>
          <a:noFill/>
          <a:ln w="9525">
            <a:noFill/>
            <a:miter lim="800000"/>
            <a:headEnd/>
            <a:tailEnd/>
          </a:ln>
        </p:spPr>
      </p:pic>
      <p:sp>
        <p:nvSpPr>
          <p:cNvPr id="2" name="Title 1"/>
          <p:cNvSpPr>
            <a:spLocks noGrp="1"/>
          </p:cNvSpPr>
          <p:nvPr>
            <p:ph type="ctrTitle"/>
          </p:nvPr>
        </p:nvSpPr>
        <p:spPr>
          <a:xfrm>
            <a:off x="4876803" y="2130434"/>
            <a:ext cx="3886200" cy="1470025"/>
          </a:xfrm>
          <a:prstGeom prst="rect">
            <a:avLst/>
          </a:prstGeom>
        </p:spPr>
        <p:txBody>
          <a:bodyPr>
            <a:normAutofit/>
          </a:bodyPr>
          <a:lstStyle>
            <a:lvl1pPr>
              <a:defRPr sz="1800"/>
            </a:lvl1pPr>
          </a:lstStyle>
          <a:p>
            <a:r>
              <a:rPr lang="en-US"/>
              <a:t>Click to edit Master title style</a:t>
            </a:r>
            <a:endParaRPr lang="en-US" dirty="0"/>
          </a:p>
        </p:txBody>
      </p:sp>
      <p:sp>
        <p:nvSpPr>
          <p:cNvPr id="3" name="Subtitle 2"/>
          <p:cNvSpPr>
            <a:spLocks noGrp="1"/>
          </p:cNvSpPr>
          <p:nvPr>
            <p:ph type="subTitle" idx="1"/>
          </p:nvPr>
        </p:nvSpPr>
        <p:spPr>
          <a:xfrm>
            <a:off x="3276600" y="4114800"/>
            <a:ext cx="4495800" cy="1524000"/>
          </a:xfrm>
        </p:spPr>
        <p:txBody>
          <a:bodyPr>
            <a:normAutofit/>
          </a:bodyPr>
          <a:lstStyle>
            <a:lvl1pPr marL="0" indent="0" algn="ctr">
              <a:buNone/>
              <a:defRPr sz="1800">
                <a:solidFill>
                  <a:schemeClr val="tx1">
                    <a:tint val="75000"/>
                  </a:schemeClr>
                </a:solidFill>
              </a:defRPr>
            </a:lvl1pPr>
            <a:lvl2pPr marL="457056" indent="0" algn="ctr">
              <a:buNone/>
              <a:defRPr>
                <a:solidFill>
                  <a:schemeClr val="tx1">
                    <a:tint val="75000"/>
                  </a:schemeClr>
                </a:solidFill>
              </a:defRPr>
            </a:lvl2pPr>
            <a:lvl3pPr marL="914109" indent="0" algn="ctr">
              <a:buNone/>
              <a:defRPr>
                <a:solidFill>
                  <a:schemeClr val="tx1">
                    <a:tint val="75000"/>
                  </a:schemeClr>
                </a:solidFill>
              </a:defRPr>
            </a:lvl3pPr>
            <a:lvl4pPr marL="1371165" indent="0" algn="ctr">
              <a:buNone/>
              <a:defRPr>
                <a:solidFill>
                  <a:schemeClr val="tx1">
                    <a:tint val="75000"/>
                  </a:schemeClr>
                </a:solidFill>
              </a:defRPr>
            </a:lvl4pPr>
            <a:lvl5pPr marL="1828218" indent="0" algn="ctr">
              <a:buNone/>
              <a:defRPr>
                <a:solidFill>
                  <a:schemeClr val="tx1">
                    <a:tint val="75000"/>
                  </a:schemeClr>
                </a:solidFill>
              </a:defRPr>
            </a:lvl5pPr>
            <a:lvl6pPr marL="2285274" indent="0" algn="ctr">
              <a:buNone/>
              <a:defRPr>
                <a:solidFill>
                  <a:schemeClr val="tx1">
                    <a:tint val="75000"/>
                  </a:schemeClr>
                </a:solidFill>
              </a:defRPr>
            </a:lvl6pPr>
            <a:lvl7pPr marL="2742328" indent="0" algn="ctr">
              <a:buNone/>
              <a:defRPr>
                <a:solidFill>
                  <a:schemeClr val="tx1">
                    <a:tint val="75000"/>
                  </a:schemeClr>
                </a:solidFill>
              </a:defRPr>
            </a:lvl7pPr>
            <a:lvl8pPr marL="3199383" indent="0" algn="ctr">
              <a:buNone/>
              <a:defRPr>
                <a:solidFill>
                  <a:schemeClr val="tx1">
                    <a:tint val="75000"/>
                  </a:schemeClr>
                </a:solidFill>
              </a:defRPr>
            </a:lvl8pPr>
            <a:lvl9pPr marL="3656438" indent="0" algn="ctr">
              <a:buNone/>
              <a:defRPr>
                <a:solidFill>
                  <a:schemeClr val="tx1">
                    <a:tint val="75000"/>
                  </a:schemeClr>
                </a:solidFill>
              </a:defRPr>
            </a:lvl9pPr>
          </a:lstStyle>
          <a:p>
            <a:r>
              <a:rPr lang="en-US"/>
              <a:t>Click to edit Master subtitle style</a:t>
            </a:r>
            <a:endParaRPr lang="en-US" dirty="0"/>
          </a:p>
        </p:txBody>
      </p:sp>
      <p:sp>
        <p:nvSpPr>
          <p:cNvPr id="9" name="Slide Number Placeholder 5">
            <a:extLst>
              <a:ext uri="{FF2B5EF4-FFF2-40B4-BE49-F238E27FC236}">
                <a16:creationId xmlns:a16="http://schemas.microsoft.com/office/drawing/2014/main" id="{EFDC38AF-5109-484C-9376-3398BFB57A2F}"/>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Tree>
    <p:extLst>
      <p:ext uri="{BB962C8B-B14F-4D97-AF65-F5344CB8AC3E}">
        <p14:creationId xmlns:p14="http://schemas.microsoft.com/office/powerpoint/2010/main" val="3599986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762001" y="0"/>
            <a:ext cx="6096002" cy="792162"/>
          </a:xfrm>
        </p:spPr>
        <p:txBody>
          <a:bodyPr/>
          <a:lstStyle/>
          <a:p>
            <a:r>
              <a:rPr lang="en-US"/>
              <a:t>Click to edit Master title style</a:t>
            </a:r>
          </a:p>
        </p:txBody>
      </p:sp>
      <p:sp>
        <p:nvSpPr>
          <p:cNvPr id="3" name="Date Placeholder 2"/>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5D4E3A7E-385F-4691-B7BC-46F253BFAAEC}" type="datetime1">
              <a:rPr lang="en-US" smtClean="0"/>
              <a:t>2/4/2021</a:t>
            </a:fld>
            <a:endParaRPr lang="en-US" dirty="0"/>
          </a:p>
        </p:txBody>
      </p:sp>
      <p:sp>
        <p:nvSpPr>
          <p:cNvPr id="4" name="Slide Number Placeholder 4"/>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C368D18A-47D3-417B-8049-0A96DF46771A}" type="slidenum">
              <a:rPr lang="en-US"/>
              <a:pPr>
                <a:defRPr/>
              </a:pPr>
              <a:t>‹#›</a:t>
            </a:fld>
            <a:endParaRPr lang="en-US" dirty="0"/>
          </a:p>
        </p:txBody>
      </p:sp>
    </p:spTree>
    <p:extLst>
      <p:ext uri="{BB962C8B-B14F-4D97-AF65-F5344CB8AC3E}">
        <p14:creationId xmlns:p14="http://schemas.microsoft.com/office/powerpoint/2010/main" val="41123599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
        <p:nvSpPr>
          <p:cNvPr id="5" name="Slide Number Placeholder 5"/>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Tree>
    <p:extLst>
      <p:ext uri="{BB962C8B-B14F-4D97-AF65-F5344CB8AC3E}">
        <p14:creationId xmlns:p14="http://schemas.microsoft.com/office/powerpoint/2010/main" val="15298587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056" indent="0">
              <a:buNone/>
              <a:defRPr sz="1800">
                <a:solidFill>
                  <a:schemeClr val="tx1">
                    <a:tint val="75000"/>
                  </a:schemeClr>
                </a:solidFill>
              </a:defRPr>
            </a:lvl2pPr>
            <a:lvl3pPr marL="914109" indent="0">
              <a:buNone/>
              <a:defRPr sz="1600">
                <a:solidFill>
                  <a:schemeClr val="tx1">
                    <a:tint val="75000"/>
                  </a:schemeClr>
                </a:solidFill>
              </a:defRPr>
            </a:lvl3pPr>
            <a:lvl4pPr marL="1371165" indent="0">
              <a:buNone/>
              <a:defRPr sz="1400">
                <a:solidFill>
                  <a:schemeClr val="tx1">
                    <a:tint val="75000"/>
                  </a:schemeClr>
                </a:solidFill>
              </a:defRPr>
            </a:lvl4pPr>
            <a:lvl5pPr marL="1828218" indent="0">
              <a:buNone/>
              <a:defRPr sz="1400">
                <a:solidFill>
                  <a:schemeClr val="tx1">
                    <a:tint val="75000"/>
                  </a:schemeClr>
                </a:solidFill>
              </a:defRPr>
            </a:lvl5pPr>
            <a:lvl6pPr marL="2285274" indent="0">
              <a:buNone/>
              <a:defRPr sz="1400">
                <a:solidFill>
                  <a:schemeClr val="tx1">
                    <a:tint val="75000"/>
                  </a:schemeClr>
                </a:solidFill>
              </a:defRPr>
            </a:lvl6pPr>
            <a:lvl7pPr marL="2742328" indent="0">
              <a:buNone/>
              <a:defRPr sz="1400">
                <a:solidFill>
                  <a:schemeClr val="tx1">
                    <a:tint val="75000"/>
                  </a:schemeClr>
                </a:solidFill>
              </a:defRPr>
            </a:lvl7pPr>
            <a:lvl8pPr marL="3199383" indent="0">
              <a:buNone/>
              <a:defRPr sz="1400">
                <a:solidFill>
                  <a:schemeClr val="tx1">
                    <a:tint val="75000"/>
                  </a:schemeClr>
                </a:solidFill>
              </a:defRPr>
            </a:lvl8pPr>
            <a:lvl9pPr marL="3656438" indent="0">
              <a:buNone/>
              <a:defRPr sz="14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1879454B-BAED-48CD-8D73-DD6D65B9A49D}"/>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7" name="Title Placeholder 15">
            <a:extLst>
              <a:ext uri="{FF2B5EF4-FFF2-40B4-BE49-F238E27FC236}">
                <a16:creationId xmlns:a16="http://schemas.microsoft.com/office/drawing/2014/main" id="{4A17DBC8-88A3-4E52-A20F-2D18774C7622}"/>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664311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4648200" y="1600206"/>
            <a:ext cx="4038600" cy="45259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Content Placeholder 2"/>
          <p:cNvSpPr>
            <a:spLocks noGrp="1"/>
          </p:cNvSpPr>
          <p:nvPr>
            <p:ph sz="half" idx="1"/>
          </p:nvPr>
        </p:nvSpPr>
        <p:spPr>
          <a:xfrm>
            <a:off x="457200" y="1600206"/>
            <a:ext cx="4038600" cy="4525963"/>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93917559-D0BD-41E2-ACDC-4DA5696AF21E}"/>
              </a:ext>
            </a:extLst>
          </p:cNvPr>
          <p:cNvSpPr txBox="1">
            <a:spLocks/>
          </p:cNvSpPr>
          <p:nvPr userDrawn="1"/>
        </p:nvSpPr>
        <p:spPr>
          <a:xfrm>
            <a:off x="8458200" y="6553200"/>
            <a:ext cx="685800" cy="287338"/>
          </a:xfrm>
          <a:prstGeom prst="rect">
            <a:avLst/>
          </a:prstGeom>
        </p:spPr>
        <p:txBody>
          <a:bodyPr vert="horz" lIns="91411" tIns="45706" rIns="91411" bIns="45706" rtlCol="0" anchor="ctr"/>
          <a:lstStyle>
            <a:defPPr>
              <a:defRPr lang="en-US"/>
            </a:defPPr>
            <a:lvl1pPr marL="0" algn="ctr" defTabSz="914400" rtl="0" eaLnBrk="1" fontAlgn="base" latinLnBrk="0" hangingPunct="1">
              <a:spcBef>
                <a:spcPct val="0"/>
              </a:spcBef>
              <a:spcAft>
                <a:spcPct val="0"/>
              </a:spcAft>
              <a:defRPr sz="1200" kern="1200">
                <a:solidFill>
                  <a:prstClr val="black">
                    <a:tint val="75000"/>
                  </a:prstClr>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949C2E20-F250-44B9-B926-B8B94A013B34}" type="slidenum">
              <a:rPr lang="en-US" sz="1200" smtClean="0"/>
              <a:pPr>
                <a:defRPr/>
              </a:pPr>
              <a:t>‹#›</a:t>
            </a:fld>
            <a:endParaRPr lang="en-US" sz="1200" dirty="0"/>
          </a:p>
        </p:txBody>
      </p:sp>
      <p:sp>
        <p:nvSpPr>
          <p:cNvPr id="8" name="Title Placeholder 15">
            <a:extLst>
              <a:ext uri="{FF2B5EF4-FFF2-40B4-BE49-F238E27FC236}">
                <a16:creationId xmlns:a16="http://schemas.microsoft.com/office/drawing/2014/main" id="{6E578095-915B-4D4C-B1A2-FCA723877A78}"/>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4196046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056" indent="0">
              <a:buNone/>
              <a:defRPr sz="2000" b="1"/>
            </a:lvl2pPr>
            <a:lvl3pPr marL="914109" indent="0">
              <a:buNone/>
              <a:defRPr sz="1800" b="1"/>
            </a:lvl3pPr>
            <a:lvl4pPr marL="1371165" indent="0">
              <a:buNone/>
              <a:defRPr sz="1600" b="1"/>
            </a:lvl4pPr>
            <a:lvl5pPr marL="1828218" indent="0">
              <a:buNone/>
              <a:defRPr sz="1600" b="1"/>
            </a:lvl5pPr>
            <a:lvl6pPr marL="2285274" indent="0">
              <a:buNone/>
              <a:defRPr sz="1600" b="1"/>
            </a:lvl6pPr>
            <a:lvl7pPr marL="2742328" indent="0">
              <a:buNone/>
              <a:defRPr sz="1600" b="1"/>
            </a:lvl7pPr>
            <a:lvl8pPr marL="3199383" indent="0">
              <a:buNone/>
              <a:defRPr sz="1600" b="1"/>
            </a:lvl8pPr>
            <a:lvl9pPr marL="3656438"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3" y="2174875"/>
            <a:ext cx="4040188" cy="3951288"/>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0" y="1535113"/>
            <a:ext cx="4041775" cy="639762"/>
          </a:xfrm>
        </p:spPr>
        <p:txBody>
          <a:bodyPr anchor="b"/>
          <a:lstStyle>
            <a:lvl1pPr marL="0" indent="0">
              <a:buNone/>
              <a:defRPr sz="2400" b="1"/>
            </a:lvl1pPr>
            <a:lvl2pPr marL="457056" indent="0">
              <a:buNone/>
              <a:defRPr sz="2000" b="1"/>
            </a:lvl2pPr>
            <a:lvl3pPr marL="914109" indent="0">
              <a:buNone/>
              <a:defRPr sz="1800" b="1"/>
            </a:lvl3pPr>
            <a:lvl4pPr marL="1371165" indent="0">
              <a:buNone/>
              <a:defRPr sz="1600" b="1"/>
            </a:lvl4pPr>
            <a:lvl5pPr marL="1828218" indent="0">
              <a:buNone/>
              <a:defRPr sz="1600" b="1"/>
            </a:lvl5pPr>
            <a:lvl6pPr marL="2285274" indent="0">
              <a:buNone/>
              <a:defRPr sz="1600" b="1"/>
            </a:lvl6pPr>
            <a:lvl7pPr marL="2742328" indent="0">
              <a:buNone/>
              <a:defRPr sz="1600" b="1"/>
            </a:lvl7pPr>
            <a:lvl8pPr marL="3199383" indent="0">
              <a:buNone/>
              <a:defRPr sz="1600" b="1"/>
            </a:lvl8pPr>
            <a:lvl9pPr marL="3656438"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0" y="2174875"/>
            <a:ext cx="4041775" cy="3951288"/>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5">
            <a:extLst>
              <a:ext uri="{FF2B5EF4-FFF2-40B4-BE49-F238E27FC236}">
                <a16:creationId xmlns:a16="http://schemas.microsoft.com/office/drawing/2014/main" id="{BFAC1898-CFDB-4390-95DE-C076E60AF726}"/>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10" name="Title Placeholder 15">
            <a:extLst>
              <a:ext uri="{FF2B5EF4-FFF2-40B4-BE49-F238E27FC236}">
                <a16:creationId xmlns:a16="http://schemas.microsoft.com/office/drawing/2014/main" id="{EF004171-FBC0-4543-B910-9531BB23AC09}"/>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3221799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5">
            <a:extLst>
              <a:ext uri="{FF2B5EF4-FFF2-40B4-BE49-F238E27FC236}">
                <a16:creationId xmlns:a16="http://schemas.microsoft.com/office/drawing/2014/main" id="{B3903F51-2748-48B0-9018-C173EA698384}"/>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5" name="Title Placeholder 15">
            <a:extLst>
              <a:ext uri="{FF2B5EF4-FFF2-40B4-BE49-F238E27FC236}">
                <a16:creationId xmlns:a16="http://schemas.microsoft.com/office/drawing/2014/main" id="{A571B2BE-1708-42E3-8190-887526934FE2}"/>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3118275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Blank">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93617BEF-64B9-4E49-BAF7-D9F9F81CDEC8}"/>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4" name="Title Placeholder 15">
            <a:extLst>
              <a:ext uri="{FF2B5EF4-FFF2-40B4-BE49-F238E27FC236}">
                <a16:creationId xmlns:a16="http://schemas.microsoft.com/office/drawing/2014/main" id="{03873FFF-398F-4497-9667-937C898E1198}"/>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903696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4E80F8AA-D340-477A-A266-A2AD05230CE9}"/>
              </a:ext>
            </a:extLst>
          </p:cNvPr>
          <p:cNvSpPr>
            <a:spLocks noGrp="1"/>
          </p:cNvSpPr>
          <p:nvPr>
            <p:ph type="sldNum" sz="quarter" idx="11"/>
          </p:nvPr>
        </p:nvSpPr>
        <p:spPr>
          <a:xfrm>
            <a:off x="8458200" y="6553200"/>
            <a:ext cx="685800" cy="287338"/>
          </a:xfrm>
          <a:prstGeom prst="rect">
            <a:avLst/>
          </a:prstGeom>
        </p:spPr>
        <p:txBody>
          <a:bodyPr/>
          <a:lstStyle>
            <a:lvl1pPr algn="ctr" fontAlgn="base">
              <a:spcBef>
                <a:spcPct val="0"/>
              </a:spcBef>
              <a:spcAft>
                <a:spcPct val="0"/>
              </a:spcAft>
              <a:defRPr>
                <a:latin typeface="Arial" charset="0"/>
              </a:defRPr>
            </a:lvl1pPr>
          </a:lstStyle>
          <a:p>
            <a:pPr>
              <a:defRPr/>
            </a:pPr>
            <a:fld id="{949C2E20-F250-44B9-B926-B8B94A013B34}" type="slidenum">
              <a:rPr lang="en-US" smtClean="0"/>
              <a:pPr>
                <a:defRPr/>
              </a:pPr>
              <a:t>‹#›</a:t>
            </a:fld>
            <a:endParaRPr lang="en-US" dirty="0"/>
          </a:p>
        </p:txBody>
      </p:sp>
      <p:sp>
        <p:nvSpPr>
          <p:cNvPr id="4" name="Title Placeholder 15">
            <a:extLst>
              <a:ext uri="{FF2B5EF4-FFF2-40B4-BE49-F238E27FC236}">
                <a16:creationId xmlns:a16="http://schemas.microsoft.com/office/drawing/2014/main" id="{19D4FDF8-F0AF-48CC-9B40-B293283050BA}"/>
              </a:ext>
            </a:extLst>
          </p:cNvPr>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spTree>
    <p:extLst>
      <p:ext uri="{BB962C8B-B14F-4D97-AF65-F5344CB8AC3E}">
        <p14:creationId xmlns:p14="http://schemas.microsoft.com/office/powerpoint/2010/main" val="15259988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3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base">
              <a:spcBef>
                <a:spcPct val="0"/>
              </a:spcBef>
              <a:spcAft>
                <a:spcPct val="0"/>
              </a:spcAft>
              <a:defRPr>
                <a:latin typeface="Arial" charset="0"/>
              </a:defRPr>
            </a:lvl1pPr>
          </a:lstStyle>
          <a:p>
            <a:pPr>
              <a:defRPr/>
            </a:pPr>
            <a:fld id="{82BB14C5-422B-4E23-94D1-DCA5CCE0FD11}" type="datetime1">
              <a:rPr lang="en-US" smtClean="0"/>
              <a:t>2/4/2021</a:t>
            </a:fld>
            <a:endParaRPr lang="en-US" dirty="0"/>
          </a:p>
        </p:txBody>
      </p:sp>
      <p:sp>
        <p:nvSpPr>
          <p:cNvPr id="3" name="Slide Number Placeholder 3"/>
          <p:cNvSpPr>
            <a:spLocks noGrp="1"/>
          </p:cNvSpPr>
          <p:nvPr>
            <p:ph type="sldNum" sz="quarter" idx="11"/>
          </p:nvPr>
        </p:nvSpPr>
        <p:spPr>
          <a:xfrm>
            <a:off x="3984625" y="6467475"/>
            <a:ext cx="685800" cy="287338"/>
          </a:xfrm>
          <a:prstGeom prst="rect">
            <a:avLst/>
          </a:prstGeom>
        </p:spPr>
        <p:txBody>
          <a:bodyPr/>
          <a:lstStyle>
            <a:lvl1pPr fontAlgn="base">
              <a:spcBef>
                <a:spcPct val="0"/>
              </a:spcBef>
              <a:spcAft>
                <a:spcPct val="0"/>
              </a:spcAft>
              <a:defRPr>
                <a:latin typeface="Arial" charset="0"/>
              </a:defRPr>
            </a:lvl1pPr>
          </a:lstStyle>
          <a:p>
            <a:pPr>
              <a:defRPr/>
            </a:pPr>
            <a:fld id="{8BE3783E-0E1E-439A-9132-752116EA5652}" type="slidenum">
              <a:rPr lang="en-US"/>
              <a:pPr>
                <a:defRPr/>
              </a:pPr>
              <a:t>‹#›</a:t>
            </a:fld>
            <a:endParaRPr lang="en-US" dirty="0"/>
          </a:p>
        </p:txBody>
      </p:sp>
    </p:spTree>
    <p:extLst>
      <p:ext uri="{BB962C8B-B14F-4D97-AF65-F5344CB8AC3E}">
        <p14:creationId xmlns:p14="http://schemas.microsoft.com/office/powerpoint/2010/main" val="1418313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p:cNvSpPr/>
          <p:nvPr userDrawn="1"/>
        </p:nvSpPr>
        <p:spPr>
          <a:xfrm>
            <a:off x="0" y="3"/>
            <a:ext cx="9144000" cy="882650"/>
          </a:xfrm>
          <a:prstGeom prst="rect">
            <a:avLst/>
          </a:prstGeom>
          <a:solidFill>
            <a:srgbClr val="142C5C"/>
          </a:solidFill>
          <a:ln>
            <a:noFill/>
          </a:ln>
        </p:spPr>
        <p:style>
          <a:lnRef idx="2">
            <a:schemeClr val="accent1">
              <a:shade val="50000"/>
            </a:schemeClr>
          </a:lnRef>
          <a:fillRef idx="1003">
            <a:schemeClr val="dk2"/>
          </a:fillRef>
          <a:effectRef idx="0">
            <a:schemeClr val="accent1"/>
          </a:effectRef>
          <a:fontRef idx="minor">
            <a:schemeClr val="lt1"/>
          </a:fontRef>
        </p:style>
        <p:txBody>
          <a:bodyPr lIns="91411" tIns="45706" rIns="91411" bIns="45706" anchor="ctr"/>
          <a:lstStyle/>
          <a:p>
            <a:pPr algn="ctr">
              <a:defRPr/>
            </a:pPr>
            <a:endParaRPr lang="en-US" sz="1800" dirty="0">
              <a:solidFill>
                <a:prstClr val="white"/>
              </a:solidFill>
            </a:endParaRPr>
          </a:p>
        </p:txBody>
      </p:sp>
      <p:sp>
        <p:nvSpPr>
          <p:cNvPr id="1027" name="Text Placeholder 2"/>
          <p:cNvSpPr>
            <a:spLocks noGrp="1"/>
          </p:cNvSpPr>
          <p:nvPr>
            <p:ph type="body" idx="1"/>
          </p:nvPr>
        </p:nvSpPr>
        <p:spPr bwMode="auto">
          <a:xfrm>
            <a:off x="457200" y="1600206"/>
            <a:ext cx="8229600" cy="4525963"/>
          </a:xfrm>
          <a:prstGeom prst="rect">
            <a:avLst/>
          </a:prstGeom>
          <a:noFill/>
          <a:ln w="9525">
            <a:noFill/>
            <a:miter lim="800000"/>
            <a:headEnd/>
            <a:tailEnd/>
          </a:ln>
        </p:spPr>
        <p:txBody>
          <a:bodyPr vert="horz" wrap="square" lIns="91411" tIns="45706" rIns="91411" bIns="4570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30" name="Picture 6" descr="best ver2b seal"/>
          <p:cNvPicPr>
            <a:picLocks noChangeAspect="1" noChangeArrowheads="1"/>
          </p:cNvPicPr>
          <p:nvPr/>
        </p:nvPicPr>
        <p:blipFill>
          <a:blip r:embed="rId12" cstate="print">
            <a:clrChange>
              <a:clrFrom>
                <a:srgbClr val="003264"/>
              </a:clrFrom>
              <a:clrTo>
                <a:srgbClr val="003264">
                  <a:alpha val="0"/>
                </a:srgbClr>
              </a:clrTo>
            </a:clrChange>
          </a:blip>
          <a:srcRect/>
          <a:stretch>
            <a:fillRect/>
          </a:stretch>
        </p:blipFill>
        <p:spPr bwMode="auto">
          <a:xfrm>
            <a:off x="31755" y="76204"/>
            <a:ext cx="746125" cy="715963"/>
          </a:xfrm>
          <a:prstGeom prst="rect">
            <a:avLst/>
          </a:prstGeom>
          <a:noFill/>
          <a:ln w="9525">
            <a:noFill/>
            <a:miter lim="800000"/>
            <a:headEnd/>
            <a:tailEnd/>
          </a:ln>
        </p:spPr>
      </p:pic>
      <p:sp>
        <p:nvSpPr>
          <p:cNvPr id="1031" name="Title Placeholder 15"/>
          <p:cNvSpPr>
            <a:spLocks noGrp="1"/>
          </p:cNvSpPr>
          <p:nvPr>
            <p:ph type="title"/>
          </p:nvPr>
        </p:nvSpPr>
        <p:spPr bwMode="auto">
          <a:xfrm>
            <a:off x="836137" y="133557"/>
            <a:ext cx="6098066" cy="56515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p>
            <a:pPr lvl="0"/>
            <a:r>
              <a:rPr lang="en-US"/>
              <a:t>Click to edit Master title style</a:t>
            </a:r>
          </a:p>
        </p:txBody>
      </p:sp>
      <p:pic>
        <p:nvPicPr>
          <p:cNvPr id="1032" name="Picture 1"/>
          <p:cNvPicPr>
            <a:picLocks noChangeAspect="1" noChangeArrowheads="1"/>
          </p:cNvPicPr>
          <p:nvPr userDrawn="1"/>
        </p:nvPicPr>
        <p:blipFill>
          <a:blip r:embed="rId13" cstate="print"/>
          <a:srcRect/>
          <a:stretch>
            <a:fillRect/>
          </a:stretch>
        </p:blipFill>
        <p:spPr bwMode="auto">
          <a:xfrm>
            <a:off x="6999288" y="3"/>
            <a:ext cx="2144712" cy="882650"/>
          </a:xfrm>
          <a:prstGeom prst="rect">
            <a:avLst/>
          </a:prstGeom>
          <a:noFill/>
          <a:ln w="9525">
            <a:noFill/>
            <a:miter lim="800000"/>
            <a:headEnd/>
            <a:tailEnd/>
          </a:ln>
        </p:spPr>
      </p:pic>
      <p:sp>
        <p:nvSpPr>
          <p:cNvPr id="9" name="Slide Number Placeholder 5">
            <a:extLst>
              <a:ext uri="{FF2B5EF4-FFF2-40B4-BE49-F238E27FC236}">
                <a16:creationId xmlns:a16="http://schemas.microsoft.com/office/drawing/2014/main" id="{D9F68169-D8C9-4F33-8658-95EA08930AF6}"/>
              </a:ext>
            </a:extLst>
          </p:cNvPr>
          <p:cNvSpPr>
            <a:spLocks noGrp="1"/>
          </p:cNvSpPr>
          <p:nvPr>
            <p:ph type="sldNum" sz="quarter" idx="4"/>
          </p:nvPr>
        </p:nvSpPr>
        <p:spPr>
          <a:xfrm>
            <a:off x="8458200" y="6553200"/>
            <a:ext cx="685800" cy="287338"/>
          </a:xfrm>
          <a:prstGeom prst="rect">
            <a:avLst/>
          </a:prstGeom>
        </p:spPr>
        <p:txBody>
          <a:bodyPr/>
          <a:lstStyle>
            <a:lvl1pPr algn="ctr" fontAlgn="base">
              <a:spcBef>
                <a:spcPct val="0"/>
              </a:spcBef>
              <a:spcAft>
                <a:spcPct val="0"/>
              </a:spcAft>
              <a:defRPr sz="1000">
                <a:latin typeface="Arial" charset="0"/>
              </a:defRPr>
            </a:lvl1pPr>
          </a:lstStyle>
          <a:p>
            <a:pPr>
              <a:defRPr/>
            </a:pPr>
            <a:fld id="{949C2E20-F250-44B9-B926-B8B94A013B34}" type="slidenum">
              <a:rPr lang="en-US" smtClean="0"/>
              <a:pPr>
                <a:defRPr/>
              </a:pPr>
              <a:t>‹#›</a:t>
            </a:fld>
            <a:endParaRPr lang="en-US" dirty="0"/>
          </a:p>
        </p:txBody>
      </p:sp>
    </p:spTree>
    <p:extLst>
      <p:ext uri="{BB962C8B-B14F-4D97-AF65-F5344CB8AC3E}">
        <p14:creationId xmlns:p14="http://schemas.microsoft.com/office/powerpoint/2010/main" val="472755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7" r:id="rId6"/>
    <p:sldLayoutId id="2147483671" r:id="rId7"/>
    <p:sldLayoutId id="2147483672" r:id="rId8"/>
    <p:sldLayoutId id="2147483674" r:id="rId9"/>
    <p:sldLayoutId id="2147483675" r:id="rId10"/>
  </p:sldLayoutIdLst>
  <p:hf hdr="0" dt="0"/>
  <p:txStyles>
    <p:titleStyle>
      <a:lvl1pPr algn="l" rtl="0" eaLnBrk="1" fontAlgn="base" hangingPunct="1">
        <a:spcBef>
          <a:spcPct val="0"/>
        </a:spcBef>
        <a:spcAft>
          <a:spcPct val="0"/>
        </a:spcAft>
        <a:defRPr sz="2800" kern="1200">
          <a:solidFill>
            <a:schemeClr val="bg1"/>
          </a:solidFill>
          <a:latin typeface="+mj-lt"/>
          <a:ea typeface="+mj-ea"/>
          <a:cs typeface="+mj-cs"/>
        </a:defRPr>
      </a:lvl1pPr>
      <a:lvl2pPr algn="l" rtl="0" eaLnBrk="1" fontAlgn="base" hangingPunct="1">
        <a:spcBef>
          <a:spcPct val="0"/>
        </a:spcBef>
        <a:spcAft>
          <a:spcPct val="0"/>
        </a:spcAft>
        <a:defRPr sz="2800">
          <a:solidFill>
            <a:schemeClr val="bg1"/>
          </a:solidFill>
          <a:latin typeface="Calibri" pitchFamily="34" charset="0"/>
        </a:defRPr>
      </a:lvl2pPr>
      <a:lvl3pPr algn="l" rtl="0" eaLnBrk="1" fontAlgn="base" hangingPunct="1">
        <a:spcBef>
          <a:spcPct val="0"/>
        </a:spcBef>
        <a:spcAft>
          <a:spcPct val="0"/>
        </a:spcAft>
        <a:defRPr sz="2800">
          <a:solidFill>
            <a:schemeClr val="bg1"/>
          </a:solidFill>
          <a:latin typeface="Calibri" pitchFamily="34" charset="0"/>
        </a:defRPr>
      </a:lvl3pPr>
      <a:lvl4pPr algn="l" rtl="0" eaLnBrk="1" fontAlgn="base" hangingPunct="1">
        <a:spcBef>
          <a:spcPct val="0"/>
        </a:spcBef>
        <a:spcAft>
          <a:spcPct val="0"/>
        </a:spcAft>
        <a:defRPr sz="2800">
          <a:solidFill>
            <a:schemeClr val="bg1"/>
          </a:solidFill>
          <a:latin typeface="Calibri" pitchFamily="34" charset="0"/>
        </a:defRPr>
      </a:lvl4pPr>
      <a:lvl5pPr algn="l" rtl="0" eaLnBrk="1" fontAlgn="base" hangingPunct="1">
        <a:spcBef>
          <a:spcPct val="0"/>
        </a:spcBef>
        <a:spcAft>
          <a:spcPct val="0"/>
        </a:spcAft>
        <a:defRPr sz="2800">
          <a:solidFill>
            <a:schemeClr val="bg1"/>
          </a:solidFill>
          <a:latin typeface="Calibri" pitchFamily="34" charset="0"/>
        </a:defRPr>
      </a:lvl5pPr>
      <a:lvl6pPr marL="457056" algn="l" rtl="0" eaLnBrk="1" fontAlgn="base" hangingPunct="1">
        <a:spcBef>
          <a:spcPct val="0"/>
        </a:spcBef>
        <a:spcAft>
          <a:spcPct val="0"/>
        </a:spcAft>
        <a:defRPr sz="2800">
          <a:solidFill>
            <a:schemeClr val="bg1"/>
          </a:solidFill>
          <a:latin typeface="Calibri" pitchFamily="34" charset="0"/>
        </a:defRPr>
      </a:lvl6pPr>
      <a:lvl7pPr marL="914109" algn="l" rtl="0" eaLnBrk="1" fontAlgn="base" hangingPunct="1">
        <a:spcBef>
          <a:spcPct val="0"/>
        </a:spcBef>
        <a:spcAft>
          <a:spcPct val="0"/>
        </a:spcAft>
        <a:defRPr sz="2800">
          <a:solidFill>
            <a:schemeClr val="bg1"/>
          </a:solidFill>
          <a:latin typeface="Calibri" pitchFamily="34" charset="0"/>
        </a:defRPr>
      </a:lvl7pPr>
      <a:lvl8pPr marL="1371165" algn="l" rtl="0" eaLnBrk="1" fontAlgn="base" hangingPunct="1">
        <a:spcBef>
          <a:spcPct val="0"/>
        </a:spcBef>
        <a:spcAft>
          <a:spcPct val="0"/>
        </a:spcAft>
        <a:defRPr sz="2800">
          <a:solidFill>
            <a:schemeClr val="bg1"/>
          </a:solidFill>
          <a:latin typeface="Calibri" pitchFamily="34" charset="0"/>
        </a:defRPr>
      </a:lvl8pPr>
      <a:lvl9pPr marL="1828218" algn="l" rtl="0" eaLnBrk="1" fontAlgn="base" hangingPunct="1">
        <a:spcBef>
          <a:spcPct val="0"/>
        </a:spcBef>
        <a:spcAft>
          <a:spcPct val="0"/>
        </a:spcAft>
        <a:defRPr sz="2800">
          <a:solidFill>
            <a:schemeClr val="bg1"/>
          </a:solidFill>
          <a:latin typeface="Calibri" pitchFamily="34" charset="0"/>
        </a:defRPr>
      </a:lvl9pPr>
    </p:titleStyle>
    <p:bodyStyle>
      <a:lvl1pPr marL="342791" indent="-342791" algn="l" rtl="0" eaLnBrk="1" fontAlgn="base" hangingPunct="1">
        <a:spcBef>
          <a:spcPct val="20000"/>
        </a:spcBef>
        <a:spcAft>
          <a:spcPct val="0"/>
        </a:spcAft>
        <a:buFont typeface="Arial" charset="0"/>
        <a:buChar char="•"/>
        <a:defRPr b="1" kern="1200">
          <a:solidFill>
            <a:schemeClr val="tx1"/>
          </a:solidFill>
          <a:latin typeface="+mn-lt"/>
          <a:ea typeface="+mn-ea"/>
          <a:cs typeface="+mn-cs"/>
        </a:defRPr>
      </a:lvl1pPr>
      <a:lvl2pPr marL="742714" indent="-285660" algn="l" rtl="0" eaLnBrk="1" fontAlgn="base" hangingPunct="1">
        <a:spcBef>
          <a:spcPct val="20000"/>
        </a:spcBef>
        <a:spcAft>
          <a:spcPct val="0"/>
        </a:spcAft>
        <a:buFont typeface="Arial" charset="0"/>
        <a:buChar char="–"/>
        <a:defRPr kern="1200">
          <a:solidFill>
            <a:schemeClr val="tx1"/>
          </a:solidFill>
          <a:latin typeface="+mn-lt"/>
          <a:ea typeface="+mn-ea"/>
          <a:cs typeface="+mn-cs"/>
        </a:defRPr>
      </a:lvl2pPr>
      <a:lvl3pPr marL="1142636"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3pPr>
      <a:lvl4pPr marL="1599691"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4pPr>
      <a:lvl5pPr marL="2056746" indent="-228527" algn="l" rtl="0" eaLnBrk="1" fontAlgn="base" hangingPunct="1">
        <a:spcBef>
          <a:spcPct val="20000"/>
        </a:spcBef>
        <a:spcAft>
          <a:spcPct val="0"/>
        </a:spcAft>
        <a:buFont typeface="Arial" charset="0"/>
        <a:buChar char="»"/>
        <a:defRPr kern="1200">
          <a:solidFill>
            <a:schemeClr val="tx1"/>
          </a:solidFill>
          <a:latin typeface="+mn-lt"/>
          <a:ea typeface="+mn-ea"/>
          <a:cs typeface="+mn-cs"/>
        </a:defRPr>
      </a:lvl5pPr>
      <a:lvl6pPr marL="2513800"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855"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910"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964" indent="-228527" algn="l" defTabSz="91410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109" rtl="0" eaLnBrk="1" latinLnBrk="0" hangingPunct="1">
        <a:defRPr sz="1800" kern="1200">
          <a:solidFill>
            <a:schemeClr val="tx1"/>
          </a:solidFill>
          <a:latin typeface="+mn-lt"/>
          <a:ea typeface="+mn-ea"/>
          <a:cs typeface="+mn-cs"/>
        </a:defRPr>
      </a:lvl1pPr>
      <a:lvl2pPr marL="457056" algn="l" defTabSz="914109" rtl="0" eaLnBrk="1" latinLnBrk="0" hangingPunct="1">
        <a:defRPr sz="1800" kern="1200">
          <a:solidFill>
            <a:schemeClr val="tx1"/>
          </a:solidFill>
          <a:latin typeface="+mn-lt"/>
          <a:ea typeface="+mn-ea"/>
          <a:cs typeface="+mn-cs"/>
        </a:defRPr>
      </a:lvl2pPr>
      <a:lvl3pPr marL="914109" algn="l" defTabSz="914109" rtl="0" eaLnBrk="1" latinLnBrk="0" hangingPunct="1">
        <a:defRPr sz="1800" kern="1200">
          <a:solidFill>
            <a:schemeClr val="tx1"/>
          </a:solidFill>
          <a:latin typeface="+mn-lt"/>
          <a:ea typeface="+mn-ea"/>
          <a:cs typeface="+mn-cs"/>
        </a:defRPr>
      </a:lvl3pPr>
      <a:lvl4pPr marL="1371165" algn="l" defTabSz="914109" rtl="0" eaLnBrk="1" latinLnBrk="0" hangingPunct="1">
        <a:defRPr sz="1800" kern="1200">
          <a:solidFill>
            <a:schemeClr val="tx1"/>
          </a:solidFill>
          <a:latin typeface="+mn-lt"/>
          <a:ea typeface="+mn-ea"/>
          <a:cs typeface="+mn-cs"/>
        </a:defRPr>
      </a:lvl4pPr>
      <a:lvl5pPr marL="1828218" algn="l" defTabSz="914109" rtl="0" eaLnBrk="1" latinLnBrk="0" hangingPunct="1">
        <a:defRPr sz="1800" kern="1200">
          <a:solidFill>
            <a:schemeClr val="tx1"/>
          </a:solidFill>
          <a:latin typeface="+mn-lt"/>
          <a:ea typeface="+mn-ea"/>
          <a:cs typeface="+mn-cs"/>
        </a:defRPr>
      </a:lvl5pPr>
      <a:lvl6pPr marL="2285274" algn="l" defTabSz="914109" rtl="0" eaLnBrk="1" latinLnBrk="0" hangingPunct="1">
        <a:defRPr sz="1800" kern="1200">
          <a:solidFill>
            <a:schemeClr val="tx1"/>
          </a:solidFill>
          <a:latin typeface="+mn-lt"/>
          <a:ea typeface="+mn-ea"/>
          <a:cs typeface="+mn-cs"/>
        </a:defRPr>
      </a:lvl6pPr>
      <a:lvl7pPr marL="2742328" algn="l" defTabSz="914109" rtl="0" eaLnBrk="1" latinLnBrk="0" hangingPunct="1">
        <a:defRPr sz="1800" kern="1200">
          <a:solidFill>
            <a:schemeClr val="tx1"/>
          </a:solidFill>
          <a:latin typeface="+mn-lt"/>
          <a:ea typeface="+mn-ea"/>
          <a:cs typeface="+mn-cs"/>
        </a:defRPr>
      </a:lvl7pPr>
      <a:lvl8pPr marL="3199383" algn="l" defTabSz="914109" rtl="0" eaLnBrk="1" latinLnBrk="0" hangingPunct="1">
        <a:defRPr sz="1800" kern="1200">
          <a:solidFill>
            <a:schemeClr val="tx1"/>
          </a:solidFill>
          <a:latin typeface="+mn-lt"/>
          <a:ea typeface="+mn-ea"/>
          <a:cs typeface="+mn-cs"/>
        </a:defRPr>
      </a:lvl8pPr>
      <a:lvl9pPr marL="3656438" algn="l" defTabSz="91410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hyperlink" Target="http://www.masshiway.net/" TargetMode="External"/><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0.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V</a:t>
            </a:r>
          </a:p>
        </p:txBody>
      </p:sp>
      <p:sp>
        <p:nvSpPr>
          <p:cNvPr id="3" name="Subtitle 2"/>
          <p:cNvSpPr>
            <a:spLocks noGrp="1"/>
          </p:cNvSpPr>
          <p:nvPr>
            <p:ph type="subTitle" idx="1"/>
          </p:nvPr>
        </p:nvSpPr>
        <p:spPr/>
        <p:txBody>
          <a:bodyPr>
            <a:noAutofit/>
          </a:bodyPr>
          <a:lstStyle/>
          <a:p>
            <a:r>
              <a:rPr lang="en-US" sz="2800" dirty="0">
                <a:solidFill>
                  <a:schemeClr val="tx1"/>
                </a:solidFill>
              </a:rPr>
              <a:t>Health Information Technology Council Meeting</a:t>
            </a:r>
          </a:p>
          <a:p>
            <a:endParaRPr lang="en-US" sz="2400" dirty="0">
              <a:solidFill>
                <a:schemeClr val="tx1"/>
              </a:solidFill>
            </a:endParaRPr>
          </a:p>
          <a:p>
            <a:r>
              <a:rPr lang="en-US" sz="2400" dirty="0">
                <a:solidFill>
                  <a:schemeClr val="tx1"/>
                </a:solidFill>
              </a:rPr>
              <a:t>February 1, 2021</a:t>
            </a:r>
          </a:p>
        </p:txBody>
      </p:sp>
      <p:sp>
        <p:nvSpPr>
          <p:cNvPr id="6" name="Slide Number Placeholder 5"/>
          <p:cNvSpPr>
            <a:spLocks noGrp="1"/>
          </p:cNvSpPr>
          <p:nvPr>
            <p:ph type="sldNum" sz="quarter" idx="11"/>
          </p:nvPr>
        </p:nvSpPr>
        <p:spPr/>
        <p:txBody>
          <a:bodyPr/>
          <a:lstStyle/>
          <a:p>
            <a:pPr>
              <a:defRPr/>
            </a:pPr>
            <a:fld id="{48D10188-EC4D-40C7-880F-CA7F1DBEE75A}" type="slidenum">
              <a:rPr lang="en-US" smtClean="0"/>
              <a:pPr>
                <a:defRPr/>
              </a:pPr>
              <a:t>1</a:t>
            </a:fld>
            <a:endParaRPr lang="en-US" dirty="0"/>
          </a:p>
        </p:txBody>
      </p:sp>
    </p:spTree>
    <p:extLst>
      <p:ext uri="{BB962C8B-B14F-4D97-AF65-F5344CB8AC3E}">
        <p14:creationId xmlns:p14="http://schemas.microsoft.com/office/powerpoint/2010/main" val="15084559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80E4679-F745-453A-BCDD-78EAFEA95DBB}"/>
              </a:ext>
            </a:extLst>
          </p:cNvPr>
          <p:cNvSpPr>
            <a:spLocks noGrp="1"/>
          </p:cNvSpPr>
          <p:nvPr>
            <p:ph type="sldNum" sz="quarter" idx="11"/>
          </p:nvPr>
        </p:nvSpPr>
        <p:spPr/>
        <p:txBody>
          <a:bodyPr/>
          <a:lstStyle/>
          <a:p>
            <a:pPr>
              <a:defRPr/>
            </a:pPr>
            <a:fld id="{949C2E20-F250-44B9-B926-B8B94A013B34}" type="slidenum">
              <a:rPr lang="en-US" smtClean="0"/>
              <a:pPr>
                <a:defRPr/>
              </a:pPr>
              <a:t>10</a:t>
            </a:fld>
            <a:endParaRPr lang="en-US" dirty="0"/>
          </a:p>
        </p:txBody>
      </p:sp>
      <p:sp>
        <p:nvSpPr>
          <p:cNvPr id="3" name="Title 2">
            <a:extLst>
              <a:ext uri="{FF2B5EF4-FFF2-40B4-BE49-F238E27FC236}">
                <a16:creationId xmlns:a16="http://schemas.microsoft.com/office/drawing/2014/main" id="{C97968AB-44A9-457F-8F01-0E1555319BAB}"/>
              </a:ext>
            </a:extLst>
          </p:cNvPr>
          <p:cNvSpPr>
            <a:spLocks noGrp="1"/>
          </p:cNvSpPr>
          <p:nvPr>
            <p:ph type="title"/>
          </p:nvPr>
        </p:nvSpPr>
        <p:spPr/>
        <p:txBody>
          <a:bodyPr/>
          <a:lstStyle/>
          <a:p>
            <a:r>
              <a:rPr lang="en-US" dirty="0"/>
              <a:t>ENS: Federal ADT rule</a:t>
            </a:r>
          </a:p>
        </p:txBody>
      </p:sp>
      <p:grpSp>
        <p:nvGrpSpPr>
          <p:cNvPr id="15" name="Group 14">
            <a:extLst>
              <a:ext uri="{FF2B5EF4-FFF2-40B4-BE49-F238E27FC236}">
                <a16:creationId xmlns:a16="http://schemas.microsoft.com/office/drawing/2014/main" id="{327FE866-CF24-414F-873D-5A8E209B1A42}"/>
              </a:ext>
            </a:extLst>
          </p:cNvPr>
          <p:cNvGrpSpPr/>
          <p:nvPr/>
        </p:nvGrpSpPr>
        <p:grpSpPr>
          <a:xfrm>
            <a:off x="453044" y="1676400"/>
            <a:ext cx="8212974" cy="3048000"/>
            <a:chOff x="453044" y="1143000"/>
            <a:chExt cx="8212974" cy="3048000"/>
          </a:xfrm>
        </p:grpSpPr>
        <p:sp>
          <p:nvSpPr>
            <p:cNvPr id="4" name="Rectangle 3">
              <a:extLst>
                <a:ext uri="{FF2B5EF4-FFF2-40B4-BE49-F238E27FC236}">
                  <a16:creationId xmlns:a16="http://schemas.microsoft.com/office/drawing/2014/main" id="{9729B5C0-D3FD-497F-8B13-1A81E8B4EF05}"/>
                </a:ext>
              </a:extLst>
            </p:cNvPr>
            <p:cNvSpPr/>
            <p:nvPr/>
          </p:nvSpPr>
          <p:spPr>
            <a:xfrm>
              <a:off x="453044" y="1752600"/>
              <a:ext cx="2493818" cy="8382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Acute care hospitals</a:t>
              </a:r>
            </a:p>
          </p:txBody>
        </p:sp>
        <p:sp>
          <p:nvSpPr>
            <p:cNvPr id="5" name="Rectangle 4">
              <a:extLst>
                <a:ext uri="{FF2B5EF4-FFF2-40B4-BE49-F238E27FC236}">
                  <a16:creationId xmlns:a16="http://schemas.microsoft.com/office/drawing/2014/main" id="{32E03112-16AD-457A-9AF6-205CBB18AC37}"/>
                </a:ext>
              </a:extLst>
            </p:cNvPr>
            <p:cNvSpPr/>
            <p:nvPr/>
          </p:nvSpPr>
          <p:spPr>
            <a:xfrm>
              <a:off x="3312622" y="1752600"/>
              <a:ext cx="2493818" cy="8382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Psychiatric hospitals</a:t>
              </a:r>
            </a:p>
          </p:txBody>
        </p:sp>
        <p:sp>
          <p:nvSpPr>
            <p:cNvPr id="6" name="Rectangle 5">
              <a:extLst>
                <a:ext uri="{FF2B5EF4-FFF2-40B4-BE49-F238E27FC236}">
                  <a16:creationId xmlns:a16="http://schemas.microsoft.com/office/drawing/2014/main" id="{479877DC-E7D2-4D70-A1AB-57B5F6C6B370}"/>
                </a:ext>
              </a:extLst>
            </p:cNvPr>
            <p:cNvSpPr/>
            <p:nvPr/>
          </p:nvSpPr>
          <p:spPr>
            <a:xfrm>
              <a:off x="6172200" y="1752600"/>
              <a:ext cx="2493818" cy="8382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Critical access hospitals</a:t>
              </a:r>
            </a:p>
          </p:txBody>
        </p:sp>
        <p:sp>
          <p:nvSpPr>
            <p:cNvPr id="7" name="Rectangle 6">
              <a:extLst>
                <a:ext uri="{FF2B5EF4-FFF2-40B4-BE49-F238E27FC236}">
                  <a16:creationId xmlns:a16="http://schemas.microsoft.com/office/drawing/2014/main" id="{C70308E3-0D7B-4766-9C80-5D17066E283A}"/>
                </a:ext>
              </a:extLst>
            </p:cNvPr>
            <p:cNvSpPr/>
            <p:nvPr/>
          </p:nvSpPr>
          <p:spPr>
            <a:xfrm>
              <a:off x="1369534" y="1143000"/>
              <a:ext cx="6402866" cy="4572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Applicable providers</a:t>
              </a:r>
            </a:p>
          </p:txBody>
        </p:sp>
        <p:sp>
          <p:nvSpPr>
            <p:cNvPr id="8" name="Rectangle 7">
              <a:extLst>
                <a:ext uri="{FF2B5EF4-FFF2-40B4-BE49-F238E27FC236}">
                  <a16:creationId xmlns:a16="http://schemas.microsoft.com/office/drawing/2014/main" id="{07090D67-2F71-4372-9885-23E438CB7960}"/>
                </a:ext>
              </a:extLst>
            </p:cNvPr>
            <p:cNvSpPr/>
            <p:nvPr/>
          </p:nvSpPr>
          <p:spPr>
            <a:xfrm>
              <a:off x="453044" y="3352800"/>
              <a:ext cx="2493818" cy="8382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Patient name</a:t>
              </a:r>
            </a:p>
          </p:txBody>
        </p:sp>
        <p:sp>
          <p:nvSpPr>
            <p:cNvPr id="9" name="Rectangle 8">
              <a:extLst>
                <a:ext uri="{FF2B5EF4-FFF2-40B4-BE49-F238E27FC236}">
                  <a16:creationId xmlns:a16="http://schemas.microsoft.com/office/drawing/2014/main" id="{E5AC7F80-1121-41DE-918D-FE62999F3519}"/>
                </a:ext>
              </a:extLst>
            </p:cNvPr>
            <p:cNvSpPr/>
            <p:nvPr/>
          </p:nvSpPr>
          <p:spPr>
            <a:xfrm>
              <a:off x="3312622" y="3352800"/>
              <a:ext cx="2493818" cy="8382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Treating practitioner name</a:t>
              </a:r>
            </a:p>
          </p:txBody>
        </p:sp>
        <p:sp>
          <p:nvSpPr>
            <p:cNvPr id="10" name="Rectangle 9">
              <a:extLst>
                <a:ext uri="{FF2B5EF4-FFF2-40B4-BE49-F238E27FC236}">
                  <a16:creationId xmlns:a16="http://schemas.microsoft.com/office/drawing/2014/main" id="{6D9DB3AC-4BC6-49DF-8F8B-E45108AC0FBE}"/>
                </a:ext>
              </a:extLst>
            </p:cNvPr>
            <p:cNvSpPr/>
            <p:nvPr/>
          </p:nvSpPr>
          <p:spPr>
            <a:xfrm>
              <a:off x="6172200" y="3352800"/>
              <a:ext cx="2493818" cy="8382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Sending institution name</a:t>
              </a:r>
            </a:p>
          </p:txBody>
        </p:sp>
        <p:sp>
          <p:nvSpPr>
            <p:cNvPr id="11" name="Rectangle 10">
              <a:extLst>
                <a:ext uri="{FF2B5EF4-FFF2-40B4-BE49-F238E27FC236}">
                  <a16:creationId xmlns:a16="http://schemas.microsoft.com/office/drawing/2014/main" id="{6422F52F-952E-45DC-A10E-8405992F5920}"/>
                </a:ext>
              </a:extLst>
            </p:cNvPr>
            <p:cNvSpPr/>
            <p:nvPr/>
          </p:nvSpPr>
          <p:spPr>
            <a:xfrm>
              <a:off x="1369534" y="2743200"/>
              <a:ext cx="6402866" cy="4572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Required data</a:t>
              </a:r>
            </a:p>
          </p:txBody>
        </p:sp>
      </p:grpSp>
      <p:sp>
        <p:nvSpPr>
          <p:cNvPr id="12" name="Rectangle 11">
            <a:extLst>
              <a:ext uri="{FF2B5EF4-FFF2-40B4-BE49-F238E27FC236}">
                <a16:creationId xmlns:a16="http://schemas.microsoft.com/office/drawing/2014/main" id="{597D4109-AC45-4CF3-A2CC-8501A638C99C}"/>
              </a:ext>
            </a:extLst>
          </p:cNvPr>
          <p:cNvSpPr/>
          <p:nvPr/>
        </p:nvSpPr>
        <p:spPr>
          <a:xfrm>
            <a:off x="477982" y="5714999"/>
            <a:ext cx="8188036" cy="1009443"/>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u="sng" dirty="0">
                <a:solidFill>
                  <a:schemeClr val="tx1"/>
                </a:solidFill>
              </a:rPr>
              <a:t>Applicable providers</a:t>
            </a:r>
            <a:r>
              <a:rPr lang="en-US" dirty="0">
                <a:solidFill>
                  <a:schemeClr val="tx1"/>
                </a:solidFill>
              </a:rPr>
              <a:t> must make “reasonable efforts” to provide </a:t>
            </a:r>
            <a:r>
              <a:rPr lang="en-US" u="sng" dirty="0">
                <a:solidFill>
                  <a:schemeClr val="tx1"/>
                </a:solidFill>
              </a:rPr>
              <a:t>required data</a:t>
            </a:r>
            <a:r>
              <a:rPr lang="en-US" dirty="0">
                <a:solidFill>
                  <a:schemeClr val="tx1"/>
                </a:solidFill>
              </a:rPr>
              <a:t> to a patient’s applicable providers or suppliers (ex. PAC, PCPs, etc.) or any provider directed by the patient</a:t>
            </a:r>
            <a:endParaRPr lang="en-US" u="sng" dirty="0">
              <a:solidFill>
                <a:schemeClr val="tx1"/>
              </a:solidFill>
            </a:endParaRPr>
          </a:p>
        </p:txBody>
      </p:sp>
      <p:sp>
        <p:nvSpPr>
          <p:cNvPr id="13" name="Arrow: Down 12">
            <a:extLst>
              <a:ext uri="{FF2B5EF4-FFF2-40B4-BE49-F238E27FC236}">
                <a16:creationId xmlns:a16="http://schemas.microsoft.com/office/drawing/2014/main" id="{25E736BD-E0E1-4691-B3EA-6B6F31556CBF}"/>
              </a:ext>
            </a:extLst>
          </p:cNvPr>
          <p:cNvSpPr/>
          <p:nvPr/>
        </p:nvSpPr>
        <p:spPr>
          <a:xfrm>
            <a:off x="4267200" y="5098946"/>
            <a:ext cx="609600" cy="381000"/>
          </a:xfrm>
          <a:prstGeom prst="downArrow">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3552AB2A-CFB1-4364-9D56-D62E65734CD4}"/>
              </a:ext>
            </a:extLst>
          </p:cNvPr>
          <p:cNvGrpSpPr/>
          <p:nvPr/>
        </p:nvGrpSpPr>
        <p:grpSpPr>
          <a:xfrm>
            <a:off x="228600" y="1155907"/>
            <a:ext cx="8686800" cy="3707986"/>
            <a:chOff x="228600" y="1079707"/>
            <a:chExt cx="8686800" cy="3707986"/>
          </a:xfrm>
        </p:grpSpPr>
        <p:sp>
          <p:nvSpPr>
            <p:cNvPr id="14" name="Rectangle 13">
              <a:extLst>
                <a:ext uri="{FF2B5EF4-FFF2-40B4-BE49-F238E27FC236}">
                  <a16:creationId xmlns:a16="http://schemas.microsoft.com/office/drawing/2014/main" id="{B1C8CD24-C719-4511-8401-ABEC76C47DF9}"/>
                </a:ext>
              </a:extLst>
            </p:cNvPr>
            <p:cNvSpPr/>
            <p:nvPr/>
          </p:nvSpPr>
          <p:spPr>
            <a:xfrm>
              <a:off x="228600" y="1524000"/>
              <a:ext cx="8686800" cy="3263693"/>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F683CAC4-EE56-4E9A-BA9A-7CC40D698C24}"/>
                </a:ext>
              </a:extLst>
            </p:cNvPr>
            <p:cNvSpPr/>
            <p:nvPr/>
          </p:nvSpPr>
          <p:spPr>
            <a:xfrm>
              <a:off x="228600" y="1079707"/>
              <a:ext cx="8686800" cy="444293"/>
            </a:xfrm>
            <a:prstGeom prst="rect">
              <a:avLst/>
            </a:prstGeom>
            <a:solidFill>
              <a:schemeClr val="tx2">
                <a:lumMod val="50000"/>
              </a:schemeClr>
            </a:solid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CMS Interoperability Rule (9115-F) requires ADTs to be transmitted by 5/1/2021</a:t>
              </a:r>
            </a:p>
          </p:txBody>
        </p:sp>
      </p:grpSp>
    </p:spTree>
    <p:extLst>
      <p:ext uri="{BB962C8B-B14F-4D97-AF65-F5344CB8AC3E}">
        <p14:creationId xmlns:p14="http://schemas.microsoft.com/office/powerpoint/2010/main" val="22630534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11</a:t>
            </a:fld>
            <a:endParaRPr lang="en-US" dirty="0"/>
          </a:p>
        </p:txBody>
      </p:sp>
      <p:sp>
        <p:nvSpPr>
          <p:cNvPr id="10" name="Rectangle 9"/>
          <p:cNvSpPr/>
          <p:nvPr/>
        </p:nvSpPr>
        <p:spPr>
          <a:xfrm>
            <a:off x="914400" y="2905918"/>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Federal funding update</a:t>
            </a:r>
          </a:p>
          <a:p>
            <a:r>
              <a:rPr lang="en-US" sz="2400" i="1" dirty="0">
                <a:solidFill>
                  <a:schemeClr val="tx1"/>
                </a:solidFill>
              </a:rPr>
              <a:t>Bert Ng</a:t>
            </a:r>
          </a:p>
        </p:txBody>
      </p:sp>
    </p:spTree>
    <p:extLst>
      <p:ext uri="{BB962C8B-B14F-4D97-AF65-F5344CB8AC3E}">
        <p14:creationId xmlns:p14="http://schemas.microsoft.com/office/powerpoint/2010/main" val="1299983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40325A96-D396-477E-A9B4-7C0557B2BDFA}"/>
              </a:ext>
            </a:extLst>
          </p:cNvPr>
          <p:cNvSpPr>
            <a:spLocks noGrp="1"/>
          </p:cNvSpPr>
          <p:nvPr>
            <p:ph type="sldNum" sz="quarter" idx="11"/>
          </p:nvPr>
        </p:nvSpPr>
        <p:spPr/>
        <p:txBody>
          <a:bodyPr/>
          <a:lstStyle/>
          <a:p>
            <a:pPr>
              <a:defRPr/>
            </a:pPr>
            <a:fld id="{C368D18A-47D3-417B-8049-0A96DF46771A}" type="slidenum">
              <a:rPr lang="en-US" smtClean="0"/>
              <a:pPr>
                <a:defRPr/>
              </a:pPr>
              <a:t>12</a:t>
            </a:fld>
            <a:endParaRPr lang="en-US" dirty="0"/>
          </a:p>
        </p:txBody>
      </p:sp>
      <p:sp>
        <p:nvSpPr>
          <p:cNvPr id="2" name="Title 1">
            <a:extLst>
              <a:ext uri="{FF2B5EF4-FFF2-40B4-BE49-F238E27FC236}">
                <a16:creationId xmlns:a16="http://schemas.microsoft.com/office/drawing/2014/main" id="{4DF7FF10-45DE-4E64-9BB4-7BA19B0145B4}"/>
              </a:ext>
            </a:extLst>
          </p:cNvPr>
          <p:cNvSpPr>
            <a:spLocks noGrp="1"/>
          </p:cNvSpPr>
          <p:nvPr>
            <p:ph type="title"/>
          </p:nvPr>
        </p:nvSpPr>
        <p:spPr/>
        <p:txBody>
          <a:bodyPr/>
          <a:lstStyle/>
          <a:p>
            <a:r>
              <a:rPr lang="en-US" dirty="0"/>
              <a:t>Federal funding: Payment programs</a:t>
            </a:r>
          </a:p>
        </p:txBody>
      </p:sp>
      <p:sp>
        <p:nvSpPr>
          <p:cNvPr id="7" name="Rectangle 6">
            <a:extLst>
              <a:ext uri="{FF2B5EF4-FFF2-40B4-BE49-F238E27FC236}">
                <a16:creationId xmlns:a16="http://schemas.microsoft.com/office/drawing/2014/main" id="{722421B2-F014-4E26-BD56-A303268D4F3D}"/>
              </a:ext>
            </a:extLst>
          </p:cNvPr>
          <p:cNvSpPr/>
          <p:nvPr/>
        </p:nvSpPr>
        <p:spPr>
          <a:xfrm>
            <a:off x="457200" y="1676400"/>
            <a:ext cx="2057400" cy="432352"/>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Funding program</a:t>
            </a:r>
          </a:p>
        </p:txBody>
      </p:sp>
      <p:sp>
        <p:nvSpPr>
          <p:cNvPr id="8" name="Rectangle 7">
            <a:extLst>
              <a:ext uri="{FF2B5EF4-FFF2-40B4-BE49-F238E27FC236}">
                <a16:creationId xmlns:a16="http://schemas.microsoft.com/office/drawing/2014/main" id="{431FB95A-2754-4510-B199-A3276B975C11}"/>
              </a:ext>
            </a:extLst>
          </p:cNvPr>
          <p:cNvSpPr/>
          <p:nvPr/>
        </p:nvSpPr>
        <p:spPr>
          <a:xfrm>
            <a:off x="2601913" y="1676400"/>
            <a:ext cx="1371599" cy="432352"/>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FFP rate</a:t>
            </a:r>
          </a:p>
        </p:txBody>
      </p:sp>
      <p:sp>
        <p:nvSpPr>
          <p:cNvPr id="10" name="Rectangle 9">
            <a:extLst>
              <a:ext uri="{FF2B5EF4-FFF2-40B4-BE49-F238E27FC236}">
                <a16:creationId xmlns:a16="http://schemas.microsoft.com/office/drawing/2014/main" id="{20A6A081-9F24-4E7E-B461-F0B962091606}"/>
              </a:ext>
            </a:extLst>
          </p:cNvPr>
          <p:cNvSpPr/>
          <p:nvPr/>
        </p:nvSpPr>
        <p:spPr>
          <a:xfrm>
            <a:off x="4038601" y="1676400"/>
            <a:ext cx="4648199" cy="432352"/>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Uses of funds</a:t>
            </a:r>
          </a:p>
        </p:txBody>
      </p:sp>
      <p:sp>
        <p:nvSpPr>
          <p:cNvPr id="12" name="Rectangle 11">
            <a:extLst>
              <a:ext uri="{FF2B5EF4-FFF2-40B4-BE49-F238E27FC236}">
                <a16:creationId xmlns:a16="http://schemas.microsoft.com/office/drawing/2014/main" id="{89479C23-8D17-45FE-9E72-60D19CF8B196}"/>
              </a:ext>
            </a:extLst>
          </p:cNvPr>
          <p:cNvSpPr/>
          <p:nvPr/>
        </p:nvSpPr>
        <p:spPr>
          <a:xfrm>
            <a:off x="457200" y="2253374"/>
            <a:ext cx="2057400" cy="871378"/>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HITECH</a:t>
            </a:r>
          </a:p>
        </p:txBody>
      </p:sp>
      <p:sp>
        <p:nvSpPr>
          <p:cNvPr id="13" name="Rectangle 12">
            <a:extLst>
              <a:ext uri="{FF2B5EF4-FFF2-40B4-BE49-F238E27FC236}">
                <a16:creationId xmlns:a16="http://schemas.microsoft.com/office/drawing/2014/main" id="{F8829707-4BA9-4CC0-9820-833C9DAB0C20}"/>
              </a:ext>
            </a:extLst>
          </p:cNvPr>
          <p:cNvSpPr/>
          <p:nvPr/>
        </p:nvSpPr>
        <p:spPr>
          <a:xfrm>
            <a:off x="2590801" y="2253374"/>
            <a:ext cx="1371599" cy="871378"/>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90%</a:t>
            </a:r>
          </a:p>
        </p:txBody>
      </p:sp>
      <p:sp>
        <p:nvSpPr>
          <p:cNvPr id="15" name="Rectangle 14">
            <a:extLst>
              <a:ext uri="{FF2B5EF4-FFF2-40B4-BE49-F238E27FC236}">
                <a16:creationId xmlns:a16="http://schemas.microsoft.com/office/drawing/2014/main" id="{A8A4A409-57F9-4FD2-83AA-75674DBDD126}"/>
              </a:ext>
            </a:extLst>
          </p:cNvPr>
          <p:cNvSpPr/>
          <p:nvPr/>
        </p:nvSpPr>
        <p:spPr>
          <a:xfrm>
            <a:off x="4038601" y="2253374"/>
            <a:ext cx="4648199" cy="871378"/>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DDI of Meaningful Use infrastructure</a:t>
            </a:r>
          </a:p>
          <a:p>
            <a:pPr marL="285750" indent="-285750">
              <a:buFont typeface="Arial" panose="020B0604020202020204" pitchFamily="34" charset="0"/>
              <a:buChar char="•"/>
            </a:pPr>
            <a:r>
              <a:rPr lang="en-US" dirty="0">
                <a:solidFill>
                  <a:schemeClr val="tx1"/>
                </a:solidFill>
              </a:rPr>
              <a:t>On-boarding to HIE (outreach)</a:t>
            </a:r>
          </a:p>
        </p:txBody>
      </p:sp>
      <p:sp>
        <p:nvSpPr>
          <p:cNvPr id="17" name="Rectangle 16">
            <a:extLst>
              <a:ext uri="{FF2B5EF4-FFF2-40B4-BE49-F238E27FC236}">
                <a16:creationId xmlns:a16="http://schemas.microsoft.com/office/drawing/2014/main" id="{C90F20EE-4122-436C-B251-36FA36527162}"/>
              </a:ext>
            </a:extLst>
          </p:cNvPr>
          <p:cNvSpPr/>
          <p:nvPr/>
        </p:nvSpPr>
        <p:spPr>
          <a:xfrm>
            <a:off x="457200" y="3269374"/>
            <a:ext cx="2057400" cy="871378"/>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Medicaid Enterprise Systems (MES)*</a:t>
            </a:r>
          </a:p>
        </p:txBody>
      </p:sp>
      <p:sp>
        <p:nvSpPr>
          <p:cNvPr id="18" name="Rectangle 17">
            <a:extLst>
              <a:ext uri="{FF2B5EF4-FFF2-40B4-BE49-F238E27FC236}">
                <a16:creationId xmlns:a16="http://schemas.microsoft.com/office/drawing/2014/main" id="{7EC1F0B4-BC62-411D-8640-C5B056F15D50}"/>
              </a:ext>
            </a:extLst>
          </p:cNvPr>
          <p:cNvSpPr/>
          <p:nvPr/>
        </p:nvSpPr>
        <p:spPr>
          <a:xfrm>
            <a:off x="2590801" y="3269374"/>
            <a:ext cx="1371599" cy="871378"/>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90%</a:t>
            </a:r>
          </a:p>
          <a:p>
            <a:pPr algn="ctr"/>
            <a:endParaRPr lang="en-US" dirty="0">
              <a:solidFill>
                <a:schemeClr val="tx1"/>
              </a:solidFill>
            </a:endParaRPr>
          </a:p>
          <a:p>
            <a:pPr algn="ctr"/>
            <a:r>
              <a:rPr lang="en-US" dirty="0">
                <a:solidFill>
                  <a:schemeClr val="tx1"/>
                </a:solidFill>
              </a:rPr>
              <a:t>75%</a:t>
            </a:r>
          </a:p>
        </p:txBody>
      </p:sp>
      <p:sp>
        <p:nvSpPr>
          <p:cNvPr id="20" name="Rectangle 19">
            <a:extLst>
              <a:ext uri="{FF2B5EF4-FFF2-40B4-BE49-F238E27FC236}">
                <a16:creationId xmlns:a16="http://schemas.microsoft.com/office/drawing/2014/main" id="{2A181DDE-721E-405D-A237-F362926C0E54}"/>
              </a:ext>
            </a:extLst>
          </p:cNvPr>
          <p:cNvSpPr/>
          <p:nvPr/>
        </p:nvSpPr>
        <p:spPr>
          <a:xfrm>
            <a:off x="4038601" y="3269374"/>
            <a:ext cx="4648199" cy="871378"/>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DDI of certified HIE modules benefiting MassHealth (MH)</a:t>
            </a:r>
          </a:p>
          <a:p>
            <a:pPr marL="285750" indent="-285750">
              <a:buFont typeface="Arial" panose="020B0604020202020204" pitchFamily="34" charset="0"/>
              <a:buChar char="•"/>
            </a:pPr>
            <a:r>
              <a:rPr lang="en-US" dirty="0">
                <a:solidFill>
                  <a:schemeClr val="tx1"/>
                </a:solidFill>
              </a:rPr>
              <a:t>Ops of certified HIE modules benefiting MH</a:t>
            </a:r>
          </a:p>
        </p:txBody>
      </p:sp>
      <p:sp>
        <p:nvSpPr>
          <p:cNvPr id="22" name="Rectangle 21">
            <a:extLst>
              <a:ext uri="{FF2B5EF4-FFF2-40B4-BE49-F238E27FC236}">
                <a16:creationId xmlns:a16="http://schemas.microsoft.com/office/drawing/2014/main" id="{8AC97301-48B8-4565-8917-2E602826672E}"/>
              </a:ext>
            </a:extLst>
          </p:cNvPr>
          <p:cNvSpPr/>
          <p:nvPr/>
        </p:nvSpPr>
        <p:spPr>
          <a:xfrm>
            <a:off x="457200" y="4285374"/>
            <a:ext cx="2057400" cy="871378"/>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Medicaid General Administration (GA)*</a:t>
            </a:r>
          </a:p>
        </p:txBody>
      </p:sp>
      <p:sp>
        <p:nvSpPr>
          <p:cNvPr id="23" name="Rectangle 22">
            <a:extLst>
              <a:ext uri="{FF2B5EF4-FFF2-40B4-BE49-F238E27FC236}">
                <a16:creationId xmlns:a16="http://schemas.microsoft.com/office/drawing/2014/main" id="{82BA2FFB-CB53-44D4-8D5F-864DCBE23613}"/>
              </a:ext>
            </a:extLst>
          </p:cNvPr>
          <p:cNvSpPr/>
          <p:nvPr/>
        </p:nvSpPr>
        <p:spPr>
          <a:xfrm>
            <a:off x="2590801" y="4285374"/>
            <a:ext cx="1371599" cy="871378"/>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50%</a:t>
            </a:r>
          </a:p>
        </p:txBody>
      </p:sp>
      <p:sp>
        <p:nvSpPr>
          <p:cNvPr id="25" name="Rectangle 24">
            <a:extLst>
              <a:ext uri="{FF2B5EF4-FFF2-40B4-BE49-F238E27FC236}">
                <a16:creationId xmlns:a16="http://schemas.microsoft.com/office/drawing/2014/main" id="{8E772BFA-BB56-49B7-BA3B-D7C62ED54A9B}"/>
              </a:ext>
            </a:extLst>
          </p:cNvPr>
          <p:cNvSpPr/>
          <p:nvPr/>
        </p:nvSpPr>
        <p:spPr>
          <a:xfrm>
            <a:off x="4038601" y="4285374"/>
            <a:ext cx="4648199" cy="871378"/>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General operations of MH</a:t>
            </a:r>
            <a:r>
              <a:rPr lang="en-US" dirty="0">
                <a:solidFill>
                  <a:srgbClr val="FF0000"/>
                </a:solidFill>
              </a:rPr>
              <a:t> </a:t>
            </a:r>
            <a:r>
              <a:rPr lang="en-US" dirty="0">
                <a:solidFill>
                  <a:schemeClr val="tx1"/>
                </a:solidFill>
              </a:rPr>
              <a:t>and HIE modules</a:t>
            </a:r>
          </a:p>
        </p:txBody>
      </p:sp>
      <p:sp>
        <p:nvSpPr>
          <p:cNvPr id="32" name="Rectangle 31">
            <a:extLst>
              <a:ext uri="{FF2B5EF4-FFF2-40B4-BE49-F238E27FC236}">
                <a16:creationId xmlns:a16="http://schemas.microsoft.com/office/drawing/2014/main" id="{3EA73F97-1E98-47F2-A4AD-3AA41CBEE5CE}"/>
              </a:ext>
            </a:extLst>
          </p:cNvPr>
          <p:cNvSpPr/>
          <p:nvPr/>
        </p:nvSpPr>
        <p:spPr>
          <a:xfrm>
            <a:off x="457200" y="6494462"/>
            <a:ext cx="8229599" cy="2873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200" dirty="0">
                <a:solidFill>
                  <a:schemeClr val="tx1"/>
                </a:solidFill>
              </a:rPr>
              <a:t>Notes: DDI: Design, Development, and Implementation, Ops: Formerly known as Operations and Maintenance</a:t>
            </a:r>
          </a:p>
        </p:txBody>
      </p:sp>
      <p:sp>
        <p:nvSpPr>
          <p:cNvPr id="4" name="Rectangle 3">
            <a:extLst>
              <a:ext uri="{FF2B5EF4-FFF2-40B4-BE49-F238E27FC236}">
                <a16:creationId xmlns:a16="http://schemas.microsoft.com/office/drawing/2014/main" id="{9BEBC205-A926-4BA7-AD95-502AA9EFD7D6}"/>
              </a:ext>
            </a:extLst>
          </p:cNvPr>
          <p:cNvSpPr/>
          <p:nvPr/>
        </p:nvSpPr>
        <p:spPr>
          <a:xfrm>
            <a:off x="457200" y="1038125"/>
            <a:ext cx="8229599" cy="529742"/>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HIway budget is a combination of many federal funding sources including HITECH funds. HITECH funding is set to expire on Oct. 1, 2021</a:t>
            </a:r>
          </a:p>
        </p:txBody>
      </p:sp>
      <p:grpSp>
        <p:nvGrpSpPr>
          <p:cNvPr id="6" name="Group 5">
            <a:extLst>
              <a:ext uri="{FF2B5EF4-FFF2-40B4-BE49-F238E27FC236}">
                <a16:creationId xmlns:a16="http://schemas.microsoft.com/office/drawing/2014/main" id="{8F4DE429-02C4-49D0-9E9F-C3AF2C6D0118}"/>
              </a:ext>
            </a:extLst>
          </p:cNvPr>
          <p:cNvGrpSpPr/>
          <p:nvPr/>
        </p:nvGrpSpPr>
        <p:grpSpPr>
          <a:xfrm>
            <a:off x="457200" y="5247640"/>
            <a:ext cx="8229599" cy="1143000"/>
            <a:chOff x="457200" y="5410200"/>
            <a:chExt cx="8229599" cy="1143000"/>
          </a:xfrm>
        </p:grpSpPr>
        <p:sp>
          <p:nvSpPr>
            <p:cNvPr id="34" name="Rectangle 33">
              <a:extLst>
                <a:ext uri="{FF2B5EF4-FFF2-40B4-BE49-F238E27FC236}">
                  <a16:creationId xmlns:a16="http://schemas.microsoft.com/office/drawing/2014/main" id="{44DCF57D-1F67-448B-BCFF-036269F224B5}"/>
                </a:ext>
              </a:extLst>
            </p:cNvPr>
            <p:cNvSpPr/>
            <p:nvPr/>
          </p:nvSpPr>
          <p:spPr>
            <a:xfrm>
              <a:off x="457200" y="5410200"/>
              <a:ext cx="8229599" cy="11430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b="1" dirty="0">
                  <a:solidFill>
                    <a:schemeClr val="bg1"/>
                  </a:solidFill>
                </a:rPr>
                <a:t>*Cost allocation:</a:t>
              </a:r>
              <a:r>
                <a:rPr lang="en-US" dirty="0">
                  <a:solidFill>
                    <a:schemeClr val="bg1"/>
                  </a:solidFill>
                </a:rPr>
                <a:t> States can claim reimbursement based on benefit to Medicaid</a:t>
              </a:r>
            </a:p>
            <a:p>
              <a:endParaRPr lang="en-US" dirty="0">
                <a:solidFill>
                  <a:schemeClr val="bg1"/>
                </a:solidFill>
              </a:endParaRPr>
            </a:p>
            <a:p>
              <a:endParaRPr lang="en-US" dirty="0">
                <a:solidFill>
                  <a:schemeClr val="bg1"/>
                </a:solidFill>
              </a:endParaRPr>
            </a:p>
          </p:txBody>
        </p:sp>
        <p:grpSp>
          <p:nvGrpSpPr>
            <p:cNvPr id="5" name="Group 4">
              <a:extLst>
                <a:ext uri="{FF2B5EF4-FFF2-40B4-BE49-F238E27FC236}">
                  <a16:creationId xmlns:a16="http://schemas.microsoft.com/office/drawing/2014/main" id="{5BDCDF53-4B7A-4F44-AA45-0A02079A0933}"/>
                </a:ext>
              </a:extLst>
            </p:cNvPr>
            <p:cNvGrpSpPr/>
            <p:nvPr/>
          </p:nvGrpSpPr>
          <p:grpSpPr>
            <a:xfrm>
              <a:off x="506854" y="5850074"/>
              <a:ext cx="8130292" cy="533400"/>
              <a:chOff x="536772" y="5850074"/>
              <a:chExt cx="8130292" cy="533400"/>
            </a:xfrm>
          </p:grpSpPr>
          <p:sp>
            <p:nvSpPr>
              <p:cNvPr id="24" name="Rectangle 23">
                <a:extLst>
                  <a:ext uri="{FF2B5EF4-FFF2-40B4-BE49-F238E27FC236}">
                    <a16:creationId xmlns:a16="http://schemas.microsoft.com/office/drawing/2014/main" id="{086C6A8E-8210-4633-B0E4-715C19C92B89}"/>
                  </a:ext>
                </a:extLst>
              </p:cNvPr>
              <p:cNvSpPr/>
              <p:nvPr/>
            </p:nvSpPr>
            <p:spPr>
              <a:xfrm>
                <a:off x="6685864" y="5850074"/>
                <a:ext cx="1981200" cy="5334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Effective FFP</a:t>
                </a:r>
              </a:p>
            </p:txBody>
          </p:sp>
          <p:sp>
            <p:nvSpPr>
              <p:cNvPr id="26" name="Rectangle 25">
                <a:extLst>
                  <a:ext uri="{FF2B5EF4-FFF2-40B4-BE49-F238E27FC236}">
                    <a16:creationId xmlns:a16="http://schemas.microsoft.com/office/drawing/2014/main" id="{7B9CF006-A0B1-41DC-AEE5-75A04BA6BE48}"/>
                  </a:ext>
                </a:extLst>
              </p:cNvPr>
              <p:cNvSpPr/>
              <p:nvPr/>
            </p:nvSpPr>
            <p:spPr>
              <a:xfrm>
                <a:off x="536772" y="5850074"/>
                <a:ext cx="1981200" cy="533400"/>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FFP rate</a:t>
                </a:r>
              </a:p>
            </p:txBody>
          </p:sp>
          <p:sp>
            <p:nvSpPr>
              <p:cNvPr id="27" name="Multiplication Sign 26">
                <a:extLst>
                  <a:ext uri="{FF2B5EF4-FFF2-40B4-BE49-F238E27FC236}">
                    <a16:creationId xmlns:a16="http://schemas.microsoft.com/office/drawing/2014/main" id="{9D3677AC-06A5-43D5-9E3E-E07695D5B0BB}"/>
                  </a:ext>
                </a:extLst>
              </p:cNvPr>
              <p:cNvSpPr/>
              <p:nvPr/>
            </p:nvSpPr>
            <p:spPr>
              <a:xfrm>
                <a:off x="2799469" y="5850074"/>
                <a:ext cx="530352" cy="533400"/>
              </a:xfrm>
              <a:prstGeom prst="mathMultiply">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Equals 27">
                <a:extLst>
                  <a:ext uri="{FF2B5EF4-FFF2-40B4-BE49-F238E27FC236}">
                    <a16:creationId xmlns:a16="http://schemas.microsoft.com/office/drawing/2014/main" id="{48808009-DEE7-405B-A260-B017C8B0A851}"/>
                  </a:ext>
                </a:extLst>
              </p:cNvPr>
              <p:cNvSpPr/>
              <p:nvPr/>
            </p:nvSpPr>
            <p:spPr>
              <a:xfrm>
                <a:off x="5874015" y="5850074"/>
                <a:ext cx="530352" cy="533400"/>
              </a:xfrm>
              <a:prstGeom prst="mathEqual">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9" name="Rectangle 28">
                <a:extLst>
                  <a:ext uri="{FF2B5EF4-FFF2-40B4-BE49-F238E27FC236}">
                    <a16:creationId xmlns:a16="http://schemas.microsoft.com/office/drawing/2014/main" id="{62EA6373-C870-44C4-A7B6-164009E55576}"/>
                  </a:ext>
                </a:extLst>
              </p:cNvPr>
              <p:cNvSpPr/>
              <p:nvPr/>
            </p:nvSpPr>
            <p:spPr>
              <a:xfrm>
                <a:off x="3611318" y="5850074"/>
                <a:ext cx="1981200" cy="533400"/>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Cost allocation rate</a:t>
                </a:r>
              </a:p>
            </p:txBody>
          </p:sp>
        </p:grpSp>
      </p:grpSp>
    </p:spTree>
    <p:extLst>
      <p:ext uri="{BB962C8B-B14F-4D97-AF65-F5344CB8AC3E}">
        <p14:creationId xmlns:p14="http://schemas.microsoft.com/office/powerpoint/2010/main" val="1103201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A761AC8-5678-4B7D-9D49-4FA35B9F34FD}"/>
              </a:ext>
            </a:extLst>
          </p:cNvPr>
          <p:cNvSpPr>
            <a:spLocks noGrp="1"/>
          </p:cNvSpPr>
          <p:nvPr>
            <p:ph type="title"/>
          </p:nvPr>
        </p:nvSpPr>
        <p:spPr/>
        <p:txBody>
          <a:bodyPr/>
          <a:lstStyle/>
          <a:p>
            <a:r>
              <a:rPr lang="en-US" dirty="0"/>
              <a:t>Federal funding: FFY 21 CMS policy changes affect cost allocation</a:t>
            </a:r>
          </a:p>
        </p:txBody>
      </p:sp>
      <p:sp>
        <p:nvSpPr>
          <p:cNvPr id="4" name="Slide Number Placeholder 3">
            <a:extLst>
              <a:ext uri="{FF2B5EF4-FFF2-40B4-BE49-F238E27FC236}">
                <a16:creationId xmlns:a16="http://schemas.microsoft.com/office/drawing/2014/main" id="{0EB05C11-DC6F-46EE-9B0E-E9CA3B43FEAB}"/>
              </a:ext>
            </a:extLst>
          </p:cNvPr>
          <p:cNvSpPr>
            <a:spLocks noGrp="1"/>
          </p:cNvSpPr>
          <p:nvPr>
            <p:ph type="sldNum" sz="quarter" idx="11"/>
          </p:nvPr>
        </p:nvSpPr>
        <p:spPr/>
        <p:txBody>
          <a:bodyPr/>
          <a:lstStyle/>
          <a:p>
            <a:pPr>
              <a:defRPr/>
            </a:pPr>
            <a:fld id="{949C2E20-F250-44B9-B926-B8B94A013B34}" type="slidenum">
              <a:rPr lang="en-US" smtClean="0"/>
              <a:pPr>
                <a:defRPr/>
              </a:pPr>
              <a:t>13</a:t>
            </a:fld>
            <a:endParaRPr lang="en-US" dirty="0"/>
          </a:p>
        </p:txBody>
      </p:sp>
      <p:sp>
        <p:nvSpPr>
          <p:cNvPr id="6" name="Rectangle 5">
            <a:extLst>
              <a:ext uri="{FF2B5EF4-FFF2-40B4-BE49-F238E27FC236}">
                <a16:creationId xmlns:a16="http://schemas.microsoft.com/office/drawing/2014/main" id="{26AF95FA-5A35-4415-8E9C-2C3A9D806DEB}"/>
              </a:ext>
            </a:extLst>
          </p:cNvPr>
          <p:cNvSpPr/>
          <p:nvPr/>
        </p:nvSpPr>
        <p:spPr>
          <a:xfrm>
            <a:off x="457200" y="2128598"/>
            <a:ext cx="2057400" cy="432352"/>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Issue</a:t>
            </a:r>
          </a:p>
        </p:txBody>
      </p:sp>
      <p:sp>
        <p:nvSpPr>
          <p:cNvPr id="7" name="Rectangle 6">
            <a:extLst>
              <a:ext uri="{FF2B5EF4-FFF2-40B4-BE49-F238E27FC236}">
                <a16:creationId xmlns:a16="http://schemas.microsoft.com/office/drawing/2014/main" id="{48E143B0-0994-4B26-805B-6F036ABC5F73}"/>
              </a:ext>
            </a:extLst>
          </p:cNvPr>
          <p:cNvSpPr/>
          <p:nvPr/>
        </p:nvSpPr>
        <p:spPr>
          <a:xfrm>
            <a:off x="2634456" y="2128598"/>
            <a:ext cx="2732088" cy="432352"/>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Prior</a:t>
            </a:r>
          </a:p>
        </p:txBody>
      </p:sp>
      <p:sp>
        <p:nvSpPr>
          <p:cNvPr id="8" name="Rectangle 7">
            <a:extLst>
              <a:ext uri="{FF2B5EF4-FFF2-40B4-BE49-F238E27FC236}">
                <a16:creationId xmlns:a16="http://schemas.microsoft.com/office/drawing/2014/main" id="{E3D08896-1645-4B42-99A1-B8B9123242E0}"/>
              </a:ext>
            </a:extLst>
          </p:cNvPr>
          <p:cNvSpPr/>
          <p:nvPr/>
        </p:nvSpPr>
        <p:spPr>
          <a:xfrm>
            <a:off x="5486400" y="2128598"/>
            <a:ext cx="3200400" cy="432352"/>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Current</a:t>
            </a:r>
          </a:p>
        </p:txBody>
      </p:sp>
      <p:sp>
        <p:nvSpPr>
          <p:cNvPr id="10" name="Rectangle 9">
            <a:extLst>
              <a:ext uri="{FF2B5EF4-FFF2-40B4-BE49-F238E27FC236}">
                <a16:creationId xmlns:a16="http://schemas.microsoft.com/office/drawing/2014/main" id="{E889FCEE-5414-45A8-BE61-180248823B3B}"/>
              </a:ext>
            </a:extLst>
          </p:cNvPr>
          <p:cNvSpPr/>
          <p:nvPr/>
        </p:nvSpPr>
        <p:spPr>
          <a:xfrm>
            <a:off x="457200" y="3962400"/>
            <a:ext cx="2057400" cy="1159805"/>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Design, Development, Implementation</a:t>
            </a:r>
          </a:p>
        </p:txBody>
      </p:sp>
      <p:sp>
        <p:nvSpPr>
          <p:cNvPr id="11" name="Rectangle 10">
            <a:extLst>
              <a:ext uri="{FF2B5EF4-FFF2-40B4-BE49-F238E27FC236}">
                <a16:creationId xmlns:a16="http://schemas.microsoft.com/office/drawing/2014/main" id="{8B616F51-D717-46EB-88B7-366F59AD65DF}"/>
              </a:ext>
            </a:extLst>
          </p:cNvPr>
          <p:cNvSpPr/>
          <p:nvPr/>
        </p:nvSpPr>
        <p:spPr>
          <a:xfrm>
            <a:off x="2634457" y="3962400"/>
            <a:ext cx="2732087" cy="1159805"/>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Not Required – All DDI for mixed use applications eligible for FFP</a:t>
            </a:r>
          </a:p>
        </p:txBody>
      </p:sp>
      <p:sp>
        <p:nvSpPr>
          <p:cNvPr id="12" name="Rectangle 11">
            <a:extLst>
              <a:ext uri="{FF2B5EF4-FFF2-40B4-BE49-F238E27FC236}">
                <a16:creationId xmlns:a16="http://schemas.microsoft.com/office/drawing/2014/main" id="{A11BF9F8-0937-4177-9C9E-04C1531AC8FD}"/>
              </a:ext>
            </a:extLst>
          </p:cNvPr>
          <p:cNvSpPr/>
          <p:nvPr/>
        </p:nvSpPr>
        <p:spPr>
          <a:xfrm>
            <a:off x="5490740" y="3962400"/>
            <a:ext cx="3200400" cy="1159805"/>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Required</a:t>
            </a:r>
          </a:p>
        </p:txBody>
      </p:sp>
      <p:sp>
        <p:nvSpPr>
          <p:cNvPr id="18" name="Rectangle 17">
            <a:extLst>
              <a:ext uri="{FF2B5EF4-FFF2-40B4-BE49-F238E27FC236}">
                <a16:creationId xmlns:a16="http://schemas.microsoft.com/office/drawing/2014/main" id="{C4E6A22B-E741-4A83-8106-F12C57C760F2}"/>
              </a:ext>
            </a:extLst>
          </p:cNvPr>
          <p:cNvSpPr/>
          <p:nvPr/>
        </p:nvSpPr>
        <p:spPr>
          <a:xfrm>
            <a:off x="457200" y="2777044"/>
            <a:ext cx="2057400" cy="1159805"/>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bg1"/>
                </a:solidFill>
              </a:rPr>
              <a:t>Cost Allocation </a:t>
            </a:r>
          </a:p>
          <a:p>
            <a:r>
              <a:rPr lang="en-US" dirty="0">
                <a:solidFill>
                  <a:schemeClr val="bg1"/>
                </a:solidFill>
              </a:rPr>
              <a:t>(costs applicable to Medicaid)</a:t>
            </a:r>
          </a:p>
        </p:txBody>
      </p:sp>
      <p:sp>
        <p:nvSpPr>
          <p:cNvPr id="19" name="Rectangle 18">
            <a:extLst>
              <a:ext uri="{FF2B5EF4-FFF2-40B4-BE49-F238E27FC236}">
                <a16:creationId xmlns:a16="http://schemas.microsoft.com/office/drawing/2014/main" id="{DAE2F762-743D-4899-A4DC-E89974483360}"/>
              </a:ext>
            </a:extLst>
          </p:cNvPr>
          <p:cNvSpPr/>
          <p:nvPr/>
        </p:nvSpPr>
        <p:spPr>
          <a:xfrm>
            <a:off x="2634457" y="2777044"/>
            <a:ext cx="2732087" cy="1159805"/>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Providers </a:t>
            </a:r>
          </a:p>
          <a:p>
            <a:pPr algn="ctr"/>
            <a:r>
              <a:rPr lang="en-US" dirty="0">
                <a:solidFill>
                  <a:schemeClr val="bg1"/>
                </a:solidFill>
              </a:rPr>
              <a:t>91%</a:t>
            </a:r>
          </a:p>
        </p:txBody>
      </p:sp>
      <p:sp>
        <p:nvSpPr>
          <p:cNvPr id="20" name="Rectangle 19">
            <a:extLst>
              <a:ext uri="{FF2B5EF4-FFF2-40B4-BE49-F238E27FC236}">
                <a16:creationId xmlns:a16="http://schemas.microsoft.com/office/drawing/2014/main" id="{E4F20C66-3B7A-4F13-A91A-B7E5E3F8752E}"/>
              </a:ext>
            </a:extLst>
          </p:cNvPr>
          <p:cNvSpPr/>
          <p:nvPr/>
        </p:nvSpPr>
        <p:spPr>
          <a:xfrm>
            <a:off x="5490740" y="2777044"/>
            <a:ext cx="3200400" cy="1159805"/>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Patients</a:t>
            </a:r>
          </a:p>
          <a:p>
            <a:pPr algn="ctr"/>
            <a:r>
              <a:rPr lang="en-US" dirty="0">
                <a:solidFill>
                  <a:schemeClr val="bg1"/>
                </a:solidFill>
              </a:rPr>
              <a:t>27%</a:t>
            </a:r>
          </a:p>
        </p:txBody>
      </p:sp>
      <p:sp>
        <p:nvSpPr>
          <p:cNvPr id="22" name="Rectangle 21">
            <a:extLst>
              <a:ext uri="{FF2B5EF4-FFF2-40B4-BE49-F238E27FC236}">
                <a16:creationId xmlns:a16="http://schemas.microsoft.com/office/drawing/2014/main" id="{2B4B1A0A-67AE-423C-8C2F-F704225AD2E1}"/>
              </a:ext>
            </a:extLst>
          </p:cNvPr>
          <p:cNvSpPr/>
          <p:nvPr/>
        </p:nvSpPr>
        <p:spPr>
          <a:xfrm>
            <a:off x="457200" y="5140125"/>
            <a:ext cx="2057400" cy="1159805"/>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Maintenance &amp; Operations</a:t>
            </a:r>
          </a:p>
        </p:txBody>
      </p:sp>
      <p:sp>
        <p:nvSpPr>
          <p:cNvPr id="23" name="Rectangle 22">
            <a:extLst>
              <a:ext uri="{FF2B5EF4-FFF2-40B4-BE49-F238E27FC236}">
                <a16:creationId xmlns:a16="http://schemas.microsoft.com/office/drawing/2014/main" id="{0869D8FC-36B6-4AA7-8F37-6502B9252851}"/>
              </a:ext>
            </a:extLst>
          </p:cNvPr>
          <p:cNvSpPr/>
          <p:nvPr/>
        </p:nvSpPr>
        <p:spPr>
          <a:xfrm>
            <a:off x="2634457" y="5140125"/>
            <a:ext cx="2732087" cy="1159805"/>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Required</a:t>
            </a:r>
          </a:p>
        </p:txBody>
      </p:sp>
      <p:sp>
        <p:nvSpPr>
          <p:cNvPr id="24" name="Rectangle 23">
            <a:extLst>
              <a:ext uri="{FF2B5EF4-FFF2-40B4-BE49-F238E27FC236}">
                <a16:creationId xmlns:a16="http://schemas.microsoft.com/office/drawing/2014/main" id="{BD793156-61EB-41E2-97AE-621AA5E954EF}"/>
              </a:ext>
            </a:extLst>
          </p:cNvPr>
          <p:cNvSpPr/>
          <p:nvPr/>
        </p:nvSpPr>
        <p:spPr>
          <a:xfrm>
            <a:off x="5490740" y="5140125"/>
            <a:ext cx="3200400" cy="1159805"/>
          </a:xfrm>
          <a:prstGeom prst="rect">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Required</a:t>
            </a:r>
          </a:p>
        </p:txBody>
      </p:sp>
      <p:sp>
        <p:nvSpPr>
          <p:cNvPr id="28" name="Rectangle 27">
            <a:extLst>
              <a:ext uri="{FF2B5EF4-FFF2-40B4-BE49-F238E27FC236}">
                <a16:creationId xmlns:a16="http://schemas.microsoft.com/office/drawing/2014/main" id="{10C0AEFA-E4B1-4BFC-95C5-23E9E16EF310}"/>
              </a:ext>
            </a:extLst>
          </p:cNvPr>
          <p:cNvSpPr/>
          <p:nvPr/>
        </p:nvSpPr>
        <p:spPr>
          <a:xfrm>
            <a:off x="457200" y="1143000"/>
            <a:ext cx="8229600" cy="806222"/>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CMS communicated its new interpretation of the federal match cost allocation methodology for the MES program in July 2020.</a:t>
            </a:r>
          </a:p>
        </p:txBody>
      </p:sp>
    </p:spTree>
    <p:extLst>
      <p:ext uri="{BB962C8B-B14F-4D97-AF65-F5344CB8AC3E}">
        <p14:creationId xmlns:p14="http://schemas.microsoft.com/office/powerpoint/2010/main" val="30038407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D27ADFF-5E6D-46EC-AD08-B20BF81E310F}"/>
              </a:ext>
            </a:extLst>
          </p:cNvPr>
          <p:cNvSpPr>
            <a:spLocks noGrp="1"/>
          </p:cNvSpPr>
          <p:nvPr>
            <p:ph type="sldNum" sz="quarter" idx="11"/>
          </p:nvPr>
        </p:nvSpPr>
        <p:spPr/>
        <p:txBody>
          <a:bodyPr/>
          <a:lstStyle/>
          <a:p>
            <a:pPr>
              <a:defRPr/>
            </a:pPr>
            <a:fld id="{949C2E20-F250-44B9-B926-B8B94A013B34}" type="slidenum">
              <a:rPr lang="en-US" smtClean="0"/>
              <a:pPr>
                <a:defRPr/>
              </a:pPr>
              <a:t>14</a:t>
            </a:fld>
            <a:endParaRPr lang="en-US" dirty="0"/>
          </a:p>
        </p:txBody>
      </p:sp>
      <p:sp>
        <p:nvSpPr>
          <p:cNvPr id="3" name="Title 2">
            <a:extLst>
              <a:ext uri="{FF2B5EF4-FFF2-40B4-BE49-F238E27FC236}">
                <a16:creationId xmlns:a16="http://schemas.microsoft.com/office/drawing/2014/main" id="{E10889EB-8C62-4D2A-9A8D-F1B8D106EE6E}"/>
              </a:ext>
            </a:extLst>
          </p:cNvPr>
          <p:cNvSpPr>
            <a:spLocks noGrp="1"/>
          </p:cNvSpPr>
          <p:nvPr>
            <p:ph type="title"/>
          </p:nvPr>
        </p:nvSpPr>
        <p:spPr/>
        <p:txBody>
          <a:bodyPr/>
          <a:lstStyle/>
          <a:p>
            <a:r>
              <a:rPr lang="en-US" dirty="0"/>
              <a:t>Federal funding: FFY22 FFP rates change with shift from HITECH to MES</a:t>
            </a:r>
          </a:p>
        </p:txBody>
      </p:sp>
      <p:pic>
        <p:nvPicPr>
          <p:cNvPr id="4" name="Picture 3">
            <a:extLst>
              <a:ext uri="{FF2B5EF4-FFF2-40B4-BE49-F238E27FC236}">
                <a16:creationId xmlns:a16="http://schemas.microsoft.com/office/drawing/2014/main" id="{12AC112F-2627-4003-805C-73483EEA67E1}"/>
              </a:ext>
            </a:extLst>
          </p:cNvPr>
          <p:cNvPicPr>
            <a:picLocks noChangeAspect="1"/>
          </p:cNvPicPr>
          <p:nvPr/>
        </p:nvPicPr>
        <p:blipFill>
          <a:blip r:embed="rId2"/>
          <a:stretch>
            <a:fillRect/>
          </a:stretch>
        </p:blipFill>
        <p:spPr>
          <a:xfrm>
            <a:off x="762000" y="904663"/>
            <a:ext cx="7023065" cy="4972897"/>
          </a:xfrm>
          <a:prstGeom prst="rect">
            <a:avLst/>
          </a:prstGeom>
        </p:spPr>
      </p:pic>
    </p:spTree>
    <p:extLst>
      <p:ext uri="{BB962C8B-B14F-4D97-AF65-F5344CB8AC3E}">
        <p14:creationId xmlns:p14="http://schemas.microsoft.com/office/powerpoint/2010/main" val="37453413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668498B-792A-4A96-8412-A8D19B2E4088}"/>
              </a:ext>
            </a:extLst>
          </p:cNvPr>
          <p:cNvSpPr>
            <a:spLocks noGrp="1"/>
          </p:cNvSpPr>
          <p:nvPr>
            <p:ph type="sldNum" sz="quarter" idx="11"/>
          </p:nvPr>
        </p:nvSpPr>
        <p:spPr/>
        <p:txBody>
          <a:bodyPr/>
          <a:lstStyle/>
          <a:p>
            <a:pPr>
              <a:defRPr/>
            </a:pPr>
            <a:fld id="{949C2E20-F250-44B9-B926-B8B94A013B34}" type="slidenum">
              <a:rPr lang="en-US" smtClean="0"/>
              <a:pPr>
                <a:defRPr/>
              </a:pPr>
              <a:t>15</a:t>
            </a:fld>
            <a:endParaRPr lang="en-US" dirty="0"/>
          </a:p>
        </p:txBody>
      </p:sp>
      <p:sp>
        <p:nvSpPr>
          <p:cNvPr id="3" name="Title 2">
            <a:extLst>
              <a:ext uri="{FF2B5EF4-FFF2-40B4-BE49-F238E27FC236}">
                <a16:creationId xmlns:a16="http://schemas.microsoft.com/office/drawing/2014/main" id="{FA71F75A-83E3-4511-88BB-7B1D8AB9DB54}"/>
              </a:ext>
            </a:extLst>
          </p:cNvPr>
          <p:cNvSpPr>
            <a:spLocks noGrp="1"/>
          </p:cNvSpPr>
          <p:nvPr>
            <p:ph type="title"/>
          </p:nvPr>
        </p:nvSpPr>
        <p:spPr/>
        <p:txBody>
          <a:bodyPr/>
          <a:lstStyle/>
          <a:p>
            <a:r>
              <a:rPr lang="en-US" dirty="0"/>
              <a:t>Federal funding: Timeline</a:t>
            </a:r>
          </a:p>
        </p:txBody>
      </p:sp>
      <p:grpSp>
        <p:nvGrpSpPr>
          <p:cNvPr id="4" name="Group 3">
            <a:extLst>
              <a:ext uri="{FF2B5EF4-FFF2-40B4-BE49-F238E27FC236}">
                <a16:creationId xmlns:a16="http://schemas.microsoft.com/office/drawing/2014/main" id="{5A45FA8C-FE07-46C7-A338-4B5321C6A7F6}"/>
              </a:ext>
            </a:extLst>
          </p:cNvPr>
          <p:cNvGrpSpPr/>
          <p:nvPr/>
        </p:nvGrpSpPr>
        <p:grpSpPr>
          <a:xfrm>
            <a:off x="457200" y="1981200"/>
            <a:ext cx="8229600" cy="685800"/>
            <a:chOff x="457200" y="1143000"/>
            <a:chExt cx="8229600" cy="685800"/>
          </a:xfrm>
        </p:grpSpPr>
        <p:sp>
          <p:nvSpPr>
            <p:cNvPr id="1696" name="Rectangle 1695">
              <a:extLst>
                <a:ext uri="{FF2B5EF4-FFF2-40B4-BE49-F238E27FC236}">
                  <a16:creationId xmlns:a16="http://schemas.microsoft.com/office/drawing/2014/main" id="{06768F30-12E5-4D8E-AADF-CA0F03613827}"/>
                </a:ext>
              </a:extLst>
            </p:cNvPr>
            <p:cNvSpPr/>
            <p:nvPr/>
          </p:nvSpPr>
          <p:spPr>
            <a:xfrm>
              <a:off x="457200" y="1143000"/>
              <a:ext cx="1828800" cy="6858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FFY20</a:t>
              </a:r>
            </a:p>
          </p:txBody>
        </p:sp>
        <p:sp>
          <p:nvSpPr>
            <p:cNvPr id="1697" name="Rectangle 1696">
              <a:extLst>
                <a:ext uri="{FF2B5EF4-FFF2-40B4-BE49-F238E27FC236}">
                  <a16:creationId xmlns:a16="http://schemas.microsoft.com/office/drawing/2014/main" id="{63753F1F-853C-4D3B-82E8-4E2DCBEFFFA0}"/>
                </a:ext>
              </a:extLst>
            </p:cNvPr>
            <p:cNvSpPr/>
            <p:nvPr/>
          </p:nvSpPr>
          <p:spPr>
            <a:xfrm>
              <a:off x="2286000" y="1143000"/>
              <a:ext cx="4572000" cy="685800"/>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FFY21</a:t>
              </a:r>
            </a:p>
          </p:txBody>
        </p:sp>
        <p:sp>
          <p:nvSpPr>
            <p:cNvPr id="1698" name="Rectangle 1697">
              <a:extLst>
                <a:ext uri="{FF2B5EF4-FFF2-40B4-BE49-F238E27FC236}">
                  <a16:creationId xmlns:a16="http://schemas.microsoft.com/office/drawing/2014/main" id="{7A0F8FBE-C6DA-4221-BCEB-5C02E10F07BA}"/>
                </a:ext>
              </a:extLst>
            </p:cNvPr>
            <p:cNvSpPr/>
            <p:nvPr/>
          </p:nvSpPr>
          <p:spPr>
            <a:xfrm>
              <a:off x="6858000" y="1143000"/>
              <a:ext cx="1828800" cy="685800"/>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FFY22</a:t>
              </a:r>
            </a:p>
          </p:txBody>
        </p:sp>
      </p:grpSp>
      <p:sp>
        <p:nvSpPr>
          <p:cNvPr id="1702" name="Rectangle 1701">
            <a:extLst>
              <a:ext uri="{FF2B5EF4-FFF2-40B4-BE49-F238E27FC236}">
                <a16:creationId xmlns:a16="http://schemas.microsoft.com/office/drawing/2014/main" id="{FC26A3D6-8DD3-410A-B709-510D7C75A894}"/>
              </a:ext>
            </a:extLst>
          </p:cNvPr>
          <p:cNvSpPr/>
          <p:nvPr/>
        </p:nvSpPr>
        <p:spPr>
          <a:xfrm>
            <a:off x="3375314" y="4149521"/>
            <a:ext cx="2424545" cy="2362200"/>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dirty="0">
                <a:solidFill>
                  <a:schemeClr val="tx1"/>
                </a:solidFill>
              </a:rPr>
              <a:t>Cost allocation for MES shifts from provider-based (91%) to patient-based (27%)</a:t>
            </a:r>
          </a:p>
        </p:txBody>
      </p:sp>
      <p:sp>
        <p:nvSpPr>
          <p:cNvPr id="1704" name="Rectangle 1703">
            <a:extLst>
              <a:ext uri="{FF2B5EF4-FFF2-40B4-BE49-F238E27FC236}">
                <a16:creationId xmlns:a16="http://schemas.microsoft.com/office/drawing/2014/main" id="{143A82B7-F3D3-4FA6-8E85-BA42F92D7D90}"/>
              </a:ext>
            </a:extLst>
          </p:cNvPr>
          <p:cNvSpPr/>
          <p:nvPr/>
        </p:nvSpPr>
        <p:spPr>
          <a:xfrm>
            <a:off x="3375314" y="3276600"/>
            <a:ext cx="2424545" cy="838200"/>
          </a:xfrm>
          <a:prstGeom prst="rect">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Cost allocation</a:t>
            </a:r>
          </a:p>
          <a:p>
            <a:pPr algn="ctr"/>
            <a:r>
              <a:rPr lang="en-US" dirty="0">
                <a:solidFill>
                  <a:schemeClr val="bg1"/>
                </a:solidFill>
              </a:rPr>
              <a:t>10/2020</a:t>
            </a:r>
          </a:p>
        </p:txBody>
      </p:sp>
      <p:sp>
        <p:nvSpPr>
          <p:cNvPr id="1703" name="Rectangle 1702">
            <a:extLst>
              <a:ext uri="{FF2B5EF4-FFF2-40B4-BE49-F238E27FC236}">
                <a16:creationId xmlns:a16="http://schemas.microsoft.com/office/drawing/2014/main" id="{FCABE4C5-E5EE-447A-B696-8C79F34E5C81}"/>
              </a:ext>
            </a:extLst>
          </p:cNvPr>
          <p:cNvSpPr/>
          <p:nvPr/>
        </p:nvSpPr>
        <p:spPr>
          <a:xfrm>
            <a:off x="6248400" y="4149521"/>
            <a:ext cx="2424545" cy="2362200"/>
          </a:xfrm>
          <a:prstGeom prst="rect">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dirty="0">
                <a:solidFill>
                  <a:schemeClr val="tx1"/>
                </a:solidFill>
              </a:rPr>
              <a:t>Patient-based cost allocation</a:t>
            </a:r>
          </a:p>
          <a:p>
            <a:pPr marL="285750" indent="-285750">
              <a:buFont typeface="Arial" panose="020B0604020202020204" pitchFamily="34" charset="0"/>
              <a:buChar char="•"/>
            </a:pPr>
            <a:r>
              <a:rPr lang="en-US" dirty="0">
                <a:solidFill>
                  <a:schemeClr val="tx1"/>
                </a:solidFill>
              </a:rPr>
              <a:t>HITECH activities shift to MES with new FFP</a:t>
            </a:r>
          </a:p>
          <a:p>
            <a:pPr marL="285750" indent="-285750">
              <a:buFont typeface="Arial" panose="020B0604020202020204" pitchFamily="34" charset="0"/>
              <a:buChar char="•"/>
            </a:pPr>
            <a:r>
              <a:rPr lang="en-US" dirty="0">
                <a:solidFill>
                  <a:schemeClr val="tx1"/>
                </a:solidFill>
              </a:rPr>
              <a:t>HITECH outreach (90/10) to MES outreach (50/50)</a:t>
            </a:r>
          </a:p>
        </p:txBody>
      </p:sp>
      <p:sp>
        <p:nvSpPr>
          <p:cNvPr id="1705" name="Rectangle 1704">
            <a:extLst>
              <a:ext uri="{FF2B5EF4-FFF2-40B4-BE49-F238E27FC236}">
                <a16:creationId xmlns:a16="http://schemas.microsoft.com/office/drawing/2014/main" id="{CDBEF5B1-64B0-4B73-99E2-86F18DB8895D}"/>
              </a:ext>
            </a:extLst>
          </p:cNvPr>
          <p:cNvSpPr/>
          <p:nvPr/>
        </p:nvSpPr>
        <p:spPr>
          <a:xfrm>
            <a:off x="6248400" y="3276600"/>
            <a:ext cx="2424545" cy="838200"/>
          </a:xfrm>
          <a:prstGeom prst="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Activity FFP rate</a:t>
            </a:r>
          </a:p>
          <a:p>
            <a:pPr algn="ctr"/>
            <a:r>
              <a:rPr lang="en-US" dirty="0">
                <a:solidFill>
                  <a:schemeClr val="bg1"/>
                </a:solidFill>
              </a:rPr>
              <a:t>10/2021</a:t>
            </a:r>
          </a:p>
        </p:txBody>
      </p:sp>
      <p:sp>
        <p:nvSpPr>
          <p:cNvPr id="15" name="Rectangle 14">
            <a:extLst>
              <a:ext uri="{FF2B5EF4-FFF2-40B4-BE49-F238E27FC236}">
                <a16:creationId xmlns:a16="http://schemas.microsoft.com/office/drawing/2014/main" id="{0FC183B6-F1AC-46CD-B541-714AE4A25974}"/>
              </a:ext>
            </a:extLst>
          </p:cNvPr>
          <p:cNvSpPr/>
          <p:nvPr/>
        </p:nvSpPr>
        <p:spPr>
          <a:xfrm>
            <a:off x="502228" y="4149521"/>
            <a:ext cx="2424545" cy="2362200"/>
          </a:xfrm>
          <a:prstGeom prst="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buFont typeface="Arial" panose="020B0604020202020204" pitchFamily="34" charset="0"/>
              <a:buChar char="•"/>
            </a:pPr>
            <a:r>
              <a:rPr lang="en-US" dirty="0">
                <a:solidFill>
                  <a:schemeClr val="tx1"/>
                </a:solidFill>
              </a:rPr>
              <a:t>Future cost allocation will no longer allow provider-based methodology for MES</a:t>
            </a:r>
          </a:p>
        </p:txBody>
      </p:sp>
      <p:sp>
        <p:nvSpPr>
          <p:cNvPr id="16" name="Rectangle 15">
            <a:extLst>
              <a:ext uri="{FF2B5EF4-FFF2-40B4-BE49-F238E27FC236}">
                <a16:creationId xmlns:a16="http://schemas.microsoft.com/office/drawing/2014/main" id="{F77C0298-CF77-405F-A17C-C8C003BB1829}"/>
              </a:ext>
            </a:extLst>
          </p:cNvPr>
          <p:cNvSpPr/>
          <p:nvPr/>
        </p:nvSpPr>
        <p:spPr>
          <a:xfrm>
            <a:off x="502228" y="3276600"/>
            <a:ext cx="2424545" cy="8382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bg1"/>
                </a:solidFill>
              </a:rPr>
              <a:t>CMS Notice of change</a:t>
            </a:r>
          </a:p>
          <a:p>
            <a:pPr algn="ctr"/>
            <a:r>
              <a:rPr lang="en-US" dirty="0">
                <a:solidFill>
                  <a:schemeClr val="bg1"/>
                </a:solidFill>
              </a:rPr>
              <a:t>7/2020</a:t>
            </a:r>
          </a:p>
        </p:txBody>
      </p:sp>
    </p:spTree>
    <p:extLst>
      <p:ext uri="{BB962C8B-B14F-4D97-AF65-F5344CB8AC3E}">
        <p14:creationId xmlns:p14="http://schemas.microsoft.com/office/powerpoint/2010/main" val="11453148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16</a:t>
            </a:fld>
            <a:endParaRPr lang="en-US" dirty="0"/>
          </a:p>
        </p:txBody>
      </p:sp>
      <p:sp>
        <p:nvSpPr>
          <p:cNvPr id="10" name="Rectangle 9"/>
          <p:cNvSpPr/>
          <p:nvPr/>
        </p:nvSpPr>
        <p:spPr>
          <a:xfrm>
            <a:off x="914400" y="2905918"/>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Clinical Gateway &amp; AWS update</a:t>
            </a:r>
          </a:p>
          <a:p>
            <a:r>
              <a:rPr lang="en-US" sz="2400" i="1" dirty="0">
                <a:solidFill>
                  <a:schemeClr val="tx1"/>
                </a:solidFill>
              </a:rPr>
              <a:t>David Whitham</a:t>
            </a:r>
          </a:p>
        </p:txBody>
      </p:sp>
    </p:spTree>
    <p:extLst>
      <p:ext uri="{BB962C8B-B14F-4D97-AF65-F5344CB8AC3E}">
        <p14:creationId xmlns:p14="http://schemas.microsoft.com/office/powerpoint/2010/main" val="28930200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Rectangle 5"/>
          <p:cNvSpPr>
            <a:spLocks/>
          </p:cNvSpPr>
          <p:nvPr/>
        </p:nvSpPr>
        <p:spPr bwMode="auto">
          <a:xfrm>
            <a:off x="850900" y="179388"/>
            <a:ext cx="6845300" cy="354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38100" tIns="38100" rIns="38100" bIns="38100"/>
          <a:lstStyle>
            <a:lvl1pPr algn="l" eaLnBrk="0" hangingPunct="0">
              <a:lnSpc>
                <a:spcPct val="90000"/>
              </a:lnSpc>
              <a:spcBef>
                <a:spcPts val="400"/>
              </a:spcBef>
              <a:buChar char="•"/>
              <a:defRPr sz="1400">
                <a:solidFill>
                  <a:schemeClr val="tx1"/>
                </a:solidFill>
                <a:latin typeface="Arial" charset="0"/>
                <a:ea typeface="ＭＳ Ｐゴシック" pitchFamily="34" charset="-128"/>
                <a:sym typeface="Arial" charset="0"/>
              </a:defRPr>
            </a:lvl1pPr>
            <a:lvl2pPr marL="742950" indent="-285750" algn="l" eaLnBrk="0" hangingPunct="0">
              <a:lnSpc>
                <a:spcPct val="90000"/>
              </a:lnSpc>
              <a:spcBef>
                <a:spcPts val="400"/>
              </a:spcBef>
              <a:buClr>
                <a:schemeClr val="accent2"/>
              </a:buClr>
              <a:buSzPct val="100000"/>
              <a:buFont typeface="Wingdings" pitchFamily="2" charset="2"/>
              <a:buChar char="§"/>
              <a:defRPr sz="1200">
                <a:solidFill>
                  <a:schemeClr val="tx1"/>
                </a:solidFill>
                <a:latin typeface="Arial" charset="0"/>
                <a:ea typeface="ＭＳ Ｐゴシック" pitchFamily="34" charset="-128"/>
                <a:sym typeface="Arial" charset="0"/>
              </a:defRPr>
            </a:lvl2pPr>
            <a:lvl3pPr marL="1143000" indent="-228600" algn="l" eaLnBrk="0" hangingPunct="0">
              <a:lnSpc>
                <a:spcPct val="90000"/>
              </a:lnSpc>
              <a:spcBef>
                <a:spcPts val="400"/>
              </a:spcBef>
              <a:buClr>
                <a:schemeClr val="accent2"/>
              </a:buClr>
              <a:buSzPct val="100000"/>
              <a:buFont typeface="Arial" charset="0"/>
              <a:buChar char="–"/>
              <a:defRPr sz="1200">
                <a:solidFill>
                  <a:schemeClr val="tx1"/>
                </a:solidFill>
                <a:latin typeface="Arial" charset="0"/>
                <a:ea typeface="ＭＳ Ｐゴシック" pitchFamily="34" charset="-128"/>
                <a:sym typeface="Arial" charset="0"/>
              </a:defRPr>
            </a:lvl3pPr>
            <a:lvl4pPr marL="1600200" indent="-228600" algn="l" eaLnBrk="0" hangingPunct="0">
              <a:lnSpc>
                <a:spcPct val="90000"/>
              </a:lnSpc>
              <a:spcBef>
                <a:spcPts val="300"/>
              </a:spcBef>
              <a:buClr>
                <a:schemeClr val="accent2"/>
              </a:buClr>
              <a:buSzPct val="100000"/>
              <a:buFont typeface="Arial" charset="0"/>
              <a:buChar char="–"/>
              <a:defRPr sz="1200">
                <a:solidFill>
                  <a:schemeClr val="tx1"/>
                </a:solidFill>
                <a:latin typeface="Arial" charset="0"/>
                <a:ea typeface="ＭＳ Ｐゴシック" pitchFamily="34" charset="-128"/>
                <a:sym typeface="Arial" charset="0"/>
              </a:defRPr>
            </a:lvl4pPr>
            <a:lvl5pPr marL="2057400" indent="-228600" algn="l" eaLnBrk="0" hangingPunct="0">
              <a:lnSpc>
                <a:spcPct val="90000"/>
              </a:lnSpc>
              <a:spcBef>
                <a:spcPts val="300"/>
              </a:spcBef>
              <a:buClr>
                <a:schemeClr val="accent2"/>
              </a:buClr>
              <a:buSzPct val="100000"/>
              <a:buFont typeface="Arial" charset="0"/>
              <a:buChar char="–"/>
              <a:defRPr sz="1000">
                <a:solidFill>
                  <a:schemeClr val="tx1"/>
                </a:solidFill>
                <a:latin typeface="Arial" charset="0"/>
                <a:ea typeface="ＭＳ Ｐゴシック" pitchFamily="34" charset="-128"/>
                <a:sym typeface="Arial" charset="0"/>
              </a:defRPr>
            </a:lvl5pPr>
            <a:lvl6pPr marL="2514600" indent="-228600" eaLnBrk="0" fontAlgn="base" hangingPunct="0">
              <a:lnSpc>
                <a:spcPct val="90000"/>
              </a:lnSpc>
              <a:spcBef>
                <a:spcPts val="300"/>
              </a:spcBef>
              <a:spcAft>
                <a:spcPct val="0"/>
              </a:spcAft>
              <a:buClr>
                <a:schemeClr val="accent2"/>
              </a:buClr>
              <a:buSzPct val="100000"/>
              <a:buFont typeface="Arial" charset="0"/>
              <a:buChar char="–"/>
              <a:defRPr sz="1000">
                <a:solidFill>
                  <a:schemeClr val="tx1"/>
                </a:solidFill>
                <a:latin typeface="Arial" charset="0"/>
                <a:ea typeface="ＭＳ Ｐゴシック" pitchFamily="34" charset="-128"/>
                <a:sym typeface="Arial" charset="0"/>
              </a:defRPr>
            </a:lvl6pPr>
            <a:lvl7pPr marL="2971800" indent="-228600" eaLnBrk="0" fontAlgn="base" hangingPunct="0">
              <a:lnSpc>
                <a:spcPct val="90000"/>
              </a:lnSpc>
              <a:spcBef>
                <a:spcPts val="300"/>
              </a:spcBef>
              <a:spcAft>
                <a:spcPct val="0"/>
              </a:spcAft>
              <a:buClr>
                <a:schemeClr val="accent2"/>
              </a:buClr>
              <a:buSzPct val="100000"/>
              <a:buFont typeface="Arial" charset="0"/>
              <a:buChar char="–"/>
              <a:defRPr sz="1000">
                <a:solidFill>
                  <a:schemeClr val="tx1"/>
                </a:solidFill>
                <a:latin typeface="Arial" charset="0"/>
                <a:ea typeface="ＭＳ Ｐゴシック" pitchFamily="34" charset="-128"/>
                <a:sym typeface="Arial" charset="0"/>
              </a:defRPr>
            </a:lvl7pPr>
            <a:lvl8pPr marL="3429000" indent="-228600" eaLnBrk="0" fontAlgn="base" hangingPunct="0">
              <a:lnSpc>
                <a:spcPct val="90000"/>
              </a:lnSpc>
              <a:spcBef>
                <a:spcPts val="300"/>
              </a:spcBef>
              <a:spcAft>
                <a:spcPct val="0"/>
              </a:spcAft>
              <a:buClr>
                <a:schemeClr val="accent2"/>
              </a:buClr>
              <a:buSzPct val="100000"/>
              <a:buFont typeface="Arial" charset="0"/>
              <a:buChar char="–"/>
              <a:defRPr sz="1000">
                <a:solidFill>
                  <a:schemeClr val="tx1"/>
                </a:solidFill>
                <a:latin typeface="Arial" charset="0"/>
                <a:ea typeface="ＭＳ Ｐゴシック" pitchFamily="34" charset="-128"/>
                <a:sym typeface="Arial" charset="0"/>
              </a:defRPr>
            </a:lvl8pPr>
            <a:lvl9pPr marL="3886200" indent="-228600" eaLnBrk="0" fontAlgn="base" hangingPunct="0">
              <a:lnSpc>
                <a:spcPct val="90000"/>
              </a:lnSpc>
              <a:spcBef>
                <a:spcPts val="300"/>
              </a:spcBef>
              <a:spcAft>
                <a:spcPct val="0"/>
              </a:spcAft>
              <a:buClr>
                <a:schemeClr val="accent2"/>
              </a:buClr>
              <a:buSzPct val="100000"/>
              <a:buFont typeface="Arial" charset="0"/>
              <a:buChar char="–"/>
              <a:defRPr sz="1000">
                <a:solidFill>
                  <a:schemeClr val="tx1"/>
                </a:solidFill>
                <a:latin typeface="Arial" charset="0"/>
                <a:ea typeface="ＭＳ Ｐゴシック" pitchFamily="34" charset="-128"/>
                <a:sym typeface="Arial" charset="0"/>
              </a:defRPr>
            </a:lvl9pPr>
          </a:lstStyle>
          <a:p>
            <a:pPr eaLnBrk="1" hangingPunct="1">
              <a:lnSpc>
                <a:spcPct val="100000"/>
              </a:lnSpc>
              <a:spcBef>
                <a:spcPct val="0"/>
              </a:spcBef>
              <a:buFontTx/>
              <a:buNone/>
            </a:pPr>
            <a:endParaRPr lang="en-US" altLang="en-US" sz="1600" b="1" i="1" dirty="0">
              <a:solidFill>
                <a:srgbClr val="FFFFFF"/>
              </a:solidFill>
              <a:latin typeface="Gill Sans" pitchFamily="-106" charset="0"/>
            </a:endParaRPr>
          </a:p>
        </p:txBody>
      </p:sp>
      <p:sp>
        <p:nvSpPr>
          <p:cNvPr id="11" name="Rectangle 10"/>
          <p:cNvSpPr/>
          <p:nvPr/>
        </p:nvSpPr>
        <p:spPr>
          <a:xfrm>
            <a:off x="304800" y="914400"/>
            <a:ext cx="8610600" cy="2277547"/>
          </a:xfrm>
          <a:prstGeom prst="rect">
            <a:avLst/>
          </a:prstGeom>
        </p:spPr>
        <p:txBody>
          <a:bodyPr wrap="square">
            <a:spAutoFit/>
          </a:bodyPr>
          <a:lstStyle/>
          <a:p>
            <a:pPr marL="285750" indent="-285750">
              <a:buFont typeface="Arial" panose="020B0604020202020204" pitchFamily="34" charset="0"/>
              <a:buChar char="•"/>
            </a:pPr>
            <a:endParaRPr lang="en-US" sz="1200" dirty="0"/>
          </a:p>
          <a:p>
            <a:r>
              <a:rPr lang="en-US" b="1" dirty="0"/>
              <a:t>This project will migrate the current suite of Clinical Gateway nodes to the AWS cloud</a:t>
            </a:r>
          </a:p>
          <a:p>
            <a:endParaRPr lang="en-US" sz="1400" dirty="0"/>
          </a:p>
          <a:p>
            <a:pPr marL="342900" indent="-342900">
              <a:buFont typeface="Arial" panose="020B0604020202020204" pitchFamily="34" charset="0"/>
              <a:buChar char="•"/>
            </a:pPr>
            <a:r>
              <a:rPr lang="en-US" b="1" dirty="0"/>
              <a:t>Key project objectives include</a:t>
            </a:r>
          </a:p>
          <a:p>
            <a:pPr marL="800100" lvl="2" indent="-342900">
              <a:buFont typeface="Wingdings" panose="05000000000000000000" pitchFamily="2" charset="2"/>
              <a:buChar char="q"/>
            </a:pPr>
            <a:r>
              <a:rPr lang="en-US" sz="1600" dirty="0"/>
              <a:t>Migrate to AWS to reduce infrastructure costs and address scalability </a:t>
            </a:r>
          </a:p>
          <a:p>
            <a:pPr marL="800100" lvl="2" indent="-342900">
              <a:buFont typeface="Wingdings" panose="05000000000000000000" pitchFamily="2" charset="2"/>
              <a:buChar char="q"/>
            </a:pPr>
            <a:r>
              <a:rPr lang="en-US" sz="1600" dirty="0">
                <a:cs typeface="Arial" panose="020B0604020202020204" pitchFamily="34" charset="0"/>
              </a:rPr>
              <a:t>Provide future alternatives to Direct messaging for public health reporting</a:t>
            </a:r>
          </a:p>
          <a:p>
            <a:pPr marL="800100" lvl="2" indent="-342900">
              <a:buFont typeface="Wingdings" panose="05000000000000000000" pitchFamily="2" charset="2"/>
              <a:buChar char="q"/>
            </a:pPr>
            <a:r>
              <a:rPr lang="en-US" sz="1600" dirty="0"/>
              <a:t>Support </a:t>
            </a:r>
            <a:r>
              <a:rPr lang="en-US" sz="1600" dirty="0">
                <a:cs typeface="Arial" panose="020B0604020202020204" pitchFamily="34" charset="0"/>
              </a:rPr>
              <a:t>Query &amp; Retrieve functionality to</a:t>
            </a:r>
            <a:r>
              <a:rPr lang="en-US" sz="1600" dirty="0"/>
              <a:t> </a:t>
            </a:r>
            <a:r>
              <a:rPr lang="en-US" sz="1600" dirty="0">
                <a:cs typeface="Arial" panose="020B0604020202020204" pitchFamily="34" charset="0"/>
              </a:rPr>
              <a:t>align with TEFCA</a:t>
            </a:r>
          </a:p>
          <a:p>
            <a:pPr marL="800100" lvl="1" indent="-342900">
              <a:buFont typeface="Wingdings" panose="05000000000000000000" pitchFamily="2" charset="2"/>
              <a:buChar char="q"/>
            </a:pPr>
            <a:r>
              <a:rPr lang="en-US" sz="1600" dirty="0"/>
              <a:t>Implement a FHIR interface to support enhanced business functionality</a:t>
            </a:r>
          </a:p>
          <a:p>
            <a:pPr lvl="1"/>
            <a:endParaRPr lang="en-US" sz="1600" dirty="0">
              <a:solidFill>
                <a:schemeClr val="accent1">
                  <a:lumMod val="75000"/>
                </a:schemeClr>
              </a:solidFill>
            </a:endParaRPr>
          </a:p>
        </p:txBody>
      </p:sp>
      <p:sp>
        <p:nvSpPr>
          <p:cNvPr id="4" name="Slide Number Placeholder 3"/>
          <p:cNvSpPr>
            <a:spLocks noGrp="1"/>
          </p:cNvSpPr>
          <p:nvPr>
            <p:ph type="sldNum" sz="quarter" idx="11"/>
          </p:nvPr>
        </p:nvSpPr>
        <p:spPr>
          <a:prstGeom prst="rect">
            <a:avLst/>
          </a:prstGeom>
        </p:spPr>
        <p:txBody>
          <a:bodyPr/>
          <a:lstStyle/>
          <a:p>
            <a:fld id="{3FB920DA-D5E0-4ABF-8AE6-20AC9E2BB91D}" type="slidenum">
              <a:rPr lang="en-US" smtClean="0"/>
              <a:t>17</a:t>
            </a:fld>
            <a:endParaRPr lang="en-US" dirty="0"/>
          </a:p>
        </p:txBody>
      </p:sp>
      <p:sp>
        <p:nvSpPr>
          <p:cNvPr id="2" name="Title 1">
            <a:extLst>
              <a:ext uri="{FF2B5EF4-FFF2-40B4-BE49-F238E27FC236}">
                <a16:creationId xmlns:a16="http://schemas.microsoft.com/office/drawing/2014/main" id="{70A72886-99B7-4573-BCF2-005661A1BC92}"/>
              </a:ext>
            </a:extLst>
          </p:cNvPr>
          <p:cNvSpPr>
            <a:spLocks noGrp="1"/>
          </p:cNvSpPr>
          <p:nvPr>
            <p:ph type="title"/>
          </p:nvPr>
        </p:nvSpPr>
        <p:spPr/>
        <p:txBody>
          <a:bodyPr/>
          <a:lstStyle/>
          <a:p>
            <a:r>
              <a:rPr lang="en-US" dirty="0"/>
              <a:t>Recap: Consolidated Clinical Gateway (CCG) Project Overview</a:t>
            </a:r>
          </a:p>
        </p:txBody>
      </p:sp>
      <p:pic>
        <p:nvPicPr>
          <p:cNvPr id="8" name="Picture 7">
            <a:extLst>
              <a:ext uri="{FF2B5EF4-FFF2-40B4-BE49-F238E27FC236}">
                <a16:creationId xmlns:a16="http://schemas.microsoft.com/office/drawing/2014/main" id="{BD39601A-571B-4C02-AC62-5C6C0FCDDFE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2000" y="2989060"/>
            <a:ext cx="7213175" cy="3372903"/>
          </a:xfrm>
          <a:prstGeom prst="rect">
            <a:avLst/>
          </a:prstGeom>
        </p:spPr>
      </p:pic>
    </p:spTree>
    <p:extLst>
      <p:ext uri="{BB962C8B-B14F-4D97-AF65-F5344CB8AC3E}">
        <p14:creationId xmlns:p14="http://schemas.microsoft.com/office/powerpoint/2010/main" val="20898746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Content Placeholder 6">
            <a:extLst>
              <a:ext uri="{FF2B5EF4-FFF2-40B4-BE49-F238E27FC236}">
                <a16:creationId xmlns:a16="http://schemas.microsoft.com/office/drawing/2014/main" id="{18EA7B55-EDDE-43F4-824B-C0DD9FF29174}"/>
              </a:ext>
            </a:extLst>
          </p:cNvPr>
          <p:cNvSpPr txBox="1">
            <a:spLocks/>
          </p:cNvSpPr>
          <p:nvPr/>
        </p:nvSpPr>
        <p:spPr>
          <a:xfrm>
            <a:off x="0" y="914400"/>
            <a:ext cx="9144000" cy="5943600"/>
          </a:xfrm>
          <a:prstGeom prst="rect">
            <a:avLst/>
          </a:prstGeom>
          <a:gradFill flip="none" rotWithShape="1">
            <a:gsLst>
              <a:gs pos="57000">
                <a:schemeClr val="accent1">
                  <a:lumMod val="5000"/>
                  <a:lumOff val="95000"/>
                </a:schemeClr>
              </a:gs>
              <a:gs pos="86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txBody>
          <a:bodyPr/>
          <a:lstStyle>
            <a:lvl1pPr marL="231775" indent="-231775" algn="l" rtl="0" eaLnBrk="0" fontAlgn="base" hangingPunct="0">
              <a:lnSpc>
                <a:spcPct val="90000"/>
              </a:lnSpc>
              <a:spcBef>
                <a:spcPct val="25000"/>
              </a:spcBef>
              <a:spcAft>
                <a:spcPct val="0"/>
              </a:spcAft>
              <a:buClr>
                <a:schemeClr val="tx2"/>
              </a:buClr>
              <a:buChar char="•"/>
              <a:defRPr sz="2000">
                <a:solidFill>
                  <a:schemeClr val="tx1"/>
                </a:solidFill>
                <a:latin typeface="+mn-lt"/>
                <a:ea typeface="+mn-ea"/>
                <a:cs typeface="+mn-cs"/>
              </a:defRPr>
            </a:lvl1pPr>
            <a:lvl2pPr marL="677863" indent="-214313" algn="l" rtl="0" eaLnBrk="0" fontAlgn="base" hangingPunct="0">
              <a:lnSpc>
                <a:spcPct val="90000"/>
              </a:lnSpc>
              <a:spcBef>
                <a:spcPct val="25000"/>
              </a:spcBef>
              <a:spcAft>
                <a:spcPct val="0"/>
              </a:spcAft>
              <a:buClr>
                <a:schemeClr val="tx2"/>
              </a:buClr>
              <a:buFont typeface="Arial" charset="0"/>
              <a:buChar char="–"/>
              <a:defRPr>
                <a:solidFill>
                  <a:schemeClr val="tx1"/>
                </a:solidFill>
                <a:latin typeface="+mn-lt"/>
              </a:defRPr>
            </a:lvl2pPr>
            <a:lvl3pPr marL="1146175" indent="-231775" algn="l" rtl="0" eaLnBrk="0" fontAlgn="base" hangingPunct="0">
              <a:lnSpc>
                <a:spcPct val="90000"/>
              </a:lnSpc>
              <a:spcBef>
                <a:spcPct val="25000"/>
              </a:spcBef>
              <a:spcAft>
                <a:spcPct val="0"/>
              </a:spcAft>
              <a:buClr>
                <a:schemeClr val="tx2"/>
              </a:buClr>
              <a:buFont typeface="Wingdings" pitchFamily="2" charset="2"/>
              <a:buChar char="§"/>
              <a:defRPr sz="1600">
                <a:solidFill>
                  <a:schemeClr val="tx1"/>
                </a:solidFill>
                <a:latin typeface="+mn-lt"/>
              </a:defRPr>
            </a:lvl3pPr>
            <a:lvl4pPr marL="1603375" indent="-225425" algn="l" rtl="0" eaLnBrk="0" fontAlgn="base" hangingPunct="0">
              <a:lnSpc>
                <a:spcPct val="90000"/>
              </a:lnSpc>
              <a:spcBef>
                <a:spcPct val="25000"/>
              </a:spcBef>
              <a:spcAft>
                <a:spcPct val="0"/>
              </a:spcAft>
              <a:buClr>
                <a:schemeClr val="tx2"/>
              </a:buClr>
              <a:buChar char="–"/>
              <a:defRPr sz="1400">
                <a:solidFill>
                  <a:schemeClr val="tx1"/>
                </a:solidFill>
                <a:latin typeface="+mn-lt"/>
              </a:defRPr>
            </a:lvl4pPr>
            <a:lvl5pPr marL="2060575" indent="-231775" algn="l" rtl="0" eaLnBrk="0" fontAlgn="base" hangingPunct="0">
              <a:lnSpc>
                <a:spcPct val="90000"/>
              </a:lnSpc>
              <a:spcBef>
                <a:spcPct val="25000"/>
              </a:spcBef>
              <a:spcAft>
                <a:spcPct val="0"/>
              </a:spcAft>
              <a:buClr>
                <a:schemeClr val="tx2"/>
              </a:buClr>
              <a:buChar char="–"/>
              <a:defRPr sz="1200">
                <a:solidFill>
                  <a:schemeClr val="tx1"/>
                </a:solidFill>
                <a:latin typeface="+mn-lt"/>
              </a:defRPr>
            </a:lvl5pPr>
            <a:lvl6pPr marL="2517775" indent="-231775" algn="l" rtl="0" eaLnBrk="1" fontAlgn="base" hangingPunct="1">
              <a:lnSpc>
                <a:spcPct val="90000"/>
              </a:lnSpc>
              <a:spcBef>
                <a:spcPct val="25000"/>
              </a:spcBef>
              <a:spcAft>
                <a:spcPct val="0"/>
              </a:spcAft>
              <a:buClr>
                <a:schemeClr val="tx2"/>
              </a:buClr>
              <a:buChar char="–"/>
              <a:defRPr sz="1200">
                <a:solidFill>
                  <a:schemeClr val="tx1"/>
                </a:solidFill>
                <a:latin typeface="+mn-lt"/>
              </a:defRPr>
            </a:lvl6pPr>
            <a:lvl7pPr marL="2974975" indent="-231775" algn="l" rtl="0" eaLnBrk="1" fontAlgn="base" hangingPunct="1">
              <a:lnSpc>
                <a:spcPct val="90000"/>
              </a:lnSpc>
              <a:spcBef>
                <a:spcPct val="25000"/>
              </a:spcBef>
              <a:spcAft>
                <a:spcPct val="0"/>
              </a:spcAft>
              <a:buClr>
                <a:schemeClr val="tx2"/>
              </a:buClr>
              <a:buChar char="–"/>
              <a:defRPr sz="1200">
                <a:solidFill>
                  <a:schemeClr val="tx1"/>
                </a:solidFill>
                <a:latin typeface="+mn-lt"/>
              </a:defRPr>
            </a:lvl7pPr>
            <a:lvl8pPr marL="3432175" indent="-231775" algn="l" rtl="0" eaLnBrk="1" fontAlgn="base" hangingPunct="1">
              <a:lnSpc>
                <a:spcPct val="90000"/>
              </a:lnSpc>
              <a:spcBef>
                <a:spcPct val="25000"/>
              </a:spcBef>
              <a:spcAft>
                <a:spcPct val="0"/>
              </a:spcAft>
              <a:buClr>
                <a:schemeClr val="tx2"/>
              </a:buClr>
              <a:buChar char="–"/>
              <a:defRPr sz="1200">
                <a:solidFill>
                  <a:schemeClr val="tx1"/>
                </a:solidFill>
                <a:latin typeface="+mn-lt"/>
              </a:defRPr>
            </a:lvl8pPr>
            <a:lvl9pPr marL="3889375" indent="-231775" algn="l" rtl="0" eaLnBrk="1" fontAlgn="base" hangingPunct="1">
              <a:lnSpc>
                <a:spcPct val="90000"/>
              </a:lnSpc>
              <a:spcBef>
                <a:spcPct val="25000"/>
              </a:spcBef>
              <a:spcAft>
                <a:spcPct val="0"/>
              </a:spcAft>
              <a:buClr>
                <a:schemeClr val="tx2"/>
              </a:buClr>
              <a:buChar char="–"/>
              <a:defRPr sz="1200">
                <a:solidFill>
                  <a:schemeClr val="tx1"/>
                </a:solidFill>
                <a:latin typeface="+mn-lt"/>
              </a:defRPr>
            </a:lvl9pPr>
          </a:lstStyle>
          <a:p>
            <a:pPr marL="0" indent="0">
              <a:buNone/>
            </a:pPr>
            <a:endParaRPr lang="en-US" kern="0" dirty="0"/>
          </a:p>
        </p:txBody>
      </p:sp>
      <p:grpSp>
        <p:nvGrpSpPr>
          <p:cNvPr id="9" name="Group 8">
            <a:extLst>
              <a:ext uri="{FF2B5EF4-FFF2-40B4-BE49-F238E27FC236}">
                <a16:creationId xmlns:a16="http://schemas.microsoft.com/office/drawing/2014/main" id="{CC31D72A-19DC-42FD-B7CD-88AB0CFEE429}"/>
              </a:ext>
            </a:extLst>
          </p:cNvPr>
          <p:cNvGrpSpPr/>
          <p:nvPr/>
        </p:nvGrpSpPr>
        <p:grpSpPr>
          <a:xfrm>
            <a:off x="1981200" y="2514600"/>
            <a:ext cx="6705600" cy="2320315"/>
            <a:chOff x="1669730" y="4594322"/>
            <a:chExt cx="5826117" cy="2320315"/>
          </a:xfrm>
        </p:grpSpPr>
        <p:sp>
          <p:nvSpPr>
            <p:cNvPr id="10" name="Rectangle 9">
              <a:extLst>
                <a:ext uri="{FF2B5EF4-FFF2-40B4-BE49-F238E27FC236}">
                  <a16:creationId xmlns:a16="http://schemas.microsoft.com/office/drawing/2014/main" id="{5BE1D5F7-32B0-4FC5-A4BE-3305144FC650}"/>
                </a:ext>
              </a:extLst>
            </p:cNvPr>
            <p:cNvSpPr/>
            <p:nvPr/>
          </p:nvSpPr>
          <p:spPr>
            <a:xfrm>
              <a:off x="1669730" y="4594322"/>
              <a:ext cx="1447800" cy="2320315"/>
            </a:xfrm>
            <a:prstGeom prst="rect">
              <a:avLst/>
            </a:prstGeom>
          </p:spPr>
          <p:txBody>
            <a:bodyPr wrap="square">
              <a:spAutoFit/>
            </a:bodyPr>
            <a:lstStyle/>
            <a:p>
              <a:pPr>
                <a:lnSpc>
                  <a:spcPct val="150000"/>
                </a:lnSpc>
              </a:pPr>
              <a:r>
                <a:rPr lang="en-US" sz="1400" b="1" u="sng" dirty="0">
                  <a:solidFill>
                    <a:schemeClr val="tx1">
                      <a:lumMod val="75000"/>
                      <a:lumOff val="25000"/>
                    </a:schemeClr>
                  </a:solidFill>
                  <a:latin typeface="Arial" panose="020B0604020202020204" pitchFamily="34" charset="0"/>
                  <a:cs typeface="Arial" panose="020B0604020202020204" pitchFamily="34" charset="0"/>
                </a:rPr>
                <a:t>Internal Apps</a:t>
              </a:r>
              <a:r>
                <a:rPr lang="en-US" sz="1400" b="1" dirty="0">
                  <a:solidFill>
                    <a:schemeClr val="tx1">
                      <a:lumMod val="75000"/>
                      <a:lumOff val="25000"/>
                    </a:schemeClr>
                  </a:solidFill>
                  <a:latin typeface="Arial" panose="020B0604020202020204" pitchFamily="34" charset="0"/>
                  <a:cs typeface="Arial" panose="020B0604020202020204" pitchFamily="34" charset="0"/>
                </a:rPr>
                <a:t>:</a:t>
              </a:r>
            </a:p>
            <a:p>
              <a:pPr>
                <a:lnSpc>
                  <a:spcPct val="150000"/>
                </a:lnSpc>
              </a:pPr>
              <a:r>
                <a:rPr lang="en-US" sz="1200" b="1" dirty="0">
                  <a:solidFill>
                    <a:schemeClr val="tx1">
                      <a:lumMod val="75000"/>
                      <a:lumOff val="25000"/>
                    </a:schemeClr>
                  </a:solidFill>
                  <a:latin typeface="Arial" panose="020B0604020202020204" pitchFamily="34" charset="0"/>
                  <a:cs typeface="Arial" panose="020B0604020202020204" pitchFamily="34" charset="0"/>
                </a:rPr>
                <a:t>(Live Now!)</a:t>
              </a:r>
            </a:p>
            <a:p>
              <a:pPr marL="171450" indent="-171450">
                <a:lnSpc>
                  <a:spcPct val="150000"/>
                </a:lnSpc>
                <a:buFont typeface="Arial" pitchFamily="34" charset="0"/>
                <a:buChar char="•"/>
              </a:pPr>
              <a:r>
                <a:rPr lang="en-US" sz="1200" b="1" dirty="0">
                  <a:solidFill>
                    <a:schemeClr val="tx1">
                      <a:lumMod val="75000"/>
                      <a:lumOff val="25000"/>
                    </a:schemeClr>
                  </a:solidFill>
                  <a:latin typeface="Arial" panose="020B0604020202020204" pitchFamily="34" charset="0"/>
                  <a:cs typeface="Arial" panose="020B0604020202020204" pitchFamily="34" charset="0"/>
                </a:rPr>
                <a:t>Attestation Forms</a:t>
              </a:r>
            </a:p>
            <a:p>
              <a:pPr marL="171450" indent="-171450">
                <a:lnSpc>
                  <a:spcPct val="150000"/>
                </a:lnSpc>
                <a:buFont typeface="Arial" pitchFamily="34" charset="0"/>
                <a:buChar char="•"/>
              </a:pPr>
              <a:r>
                <a:rPr lang="en-US" sz="1200" b="1" dirty="0">
                  <a:solidFill>
                    <a:schemeClr val="tx1">
                      <a:lumMod val="75000"/>
                      <a:lumOff val="25000"/>
                    </a:schemeClr>
                  </a:solidFill>
                  <a:latin typeface="Arial" panose="020B0604020202020204" pitchFamily="34" charset="0"/>
                  <a:cs typeface="Arial" panose="020B0604020202020204" pitchFamily="34" charset="0"/>
                </a:rPr>
                <a:t>Masshiway.net</a:t>
              </a:r>
            </a:p>
            <a:p>
              <a:pPr marL="171450" indent="-171450">
                <a:lnSpc>
                  <a:spcPct val="150000"/>
                </a:lnSpc>
                <a:buFont typeface="Arial" pitchFamily="34" charset="0"/>
                <a:buChar char="•"/>
              </a:pPr>
              <a:r>
                <a:rPr lang="en-US" sz="1200" b="1" dirty="0">
                  <a:solidFill>
                    <a:schemeClr val="tx1">
                      <a:lumMod val="75000"/>
                      <a:lumOff val="25000"/>
                    </a:schemeClr>
                  </a:solidFill>
                  <a:latin typeface="Arial" panose="020B0604020202020204" pitchFamily="34" charset="0"/>
                  <a:cs typeface="Arial" panose="020B0604020202020204" pitchFamily="34" charset="0"/>
                </a:rPr>
                <a:t>Sugar CRM</a:t>
              </a:r>
            </a:p>
            <a:p>
              <a:pPr>
                <a:lnSpc>
                  <a:spcPct val="150000"/>
                </a:lnSpc>
              </a:pPr>
              <a:r>
                <a:rPr lang="en-US" sz="1200" b="1" dirty="0">
                  <a:solidFill>
                    <a:schemeClr val="tx1">
                      <a:lumMod val="75000"/>
                      <a:lumOff val="25000"/>
                    </a:schemeClr>
                  </a:solidFill>
                  <a:latin typeface="Arial" panose="020B0604020202020204" pitchFamily="34" charset="0"/>
                  <a:cs typeface="Arial" panose="020B0604020202020204" pitchFamily="34" charset="0"/>
                </a:rPr>
                <a:t>(Pending)</a:t>
              </a:r>
            </a:p>
            <a:p>
              <a:pPr marL="171450" indent="-171450">
                <a:lnSpc>
                  <a:spcPct val="150000"/>
                </a:lnSpc>
                <a:buFont typeface="Arial" pitchFamily="34" charset="0"/>
                <a:buChar char="•"/>
              </a:pPr>
              <a:r>
                <a:rPr lang="en-US" sz="1200" b="1" dirty="0">
                  <a:solidFill>
                    <a:schemeClr val="tx1">
                      <a:lumMod val="75000"/>
                      <a:lumOff val="25000"/>
                    </a:schemeClr>
                  </a:solidFill>
                  <a:latin typeface="Arial" panose="020B0604020202020204" pitchFamily="34" charset="0"/>
                  <a:cs typeface="Arial" panose="020B0604020202020204" pitchFamily="34" charset="0"/>
                </a:rPr>
                <a:t>Operations Tools</a:t>
              </a:r>
              <a:endParaRPr lang="en-US" sz="1200" dirty="0">
                <a:solidFill>
                  <a:schemeClr val="tx1">
                    <a:lumMod val="75000"/>
                    <a:lumOff val="25000"/>
                  </a:schemeClr>
                </a:solidFill>
                <a:latin typeface="Arial" panose="020B0604020202020204" pitchFamily="34" charset="0"/>
                <a:cs typeface="Arial" panose="020B0604020202020204" pitchFamily="34" charset="0"/>
              </a:endParaRPr>
            </a:p>
            <a:p>
              <a:pPr>
                <a:lnSpc>
                  <a:spcPct val="150000"/>
                </a:lnSpc>
              </a:pPr>
              <a:endParaRPr lang="en-US" sz="12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11" name="Rectangle 10">
              <a:extLst>
                <a:ext uri="{FF2B5EF4-FFF2-40B4-BE49-F238E27FC236}">
                  <a16:creationId xmlns:a16="http://schemas.microsoft.com/office/drawing/2014/main" id="{BC007D08-C61A-4E60-B201-2FE3791290CF}"/>
                </a:ext>
              </a:extLst>
            </p:cNvPr>
            <p:cNvSpPr/>
            <p:nvPr/>
          </p:nvSpPr>
          <p:spPr>
            <a:xfrm>
              <a:off x="3124994" y="4594322"/>
              <a:ext cx="1524000" cy="1489318"/>
            </a:xfrm>
            <a:prstGeom prst="rect">
              <a:avLst/>
            </a:prstGeom>
          </p:spPr>
          <p:txBody>
            <a:bodyPr wrap="square">
              <a:spAutoFit/>
            </a:bodyPr>
            <a:lstStyle/>
            <a:p>
              <a:pPr>
                <a:lnSpc>
                  <a:spcPct val="150000"/>
                </a:lnSpc>
              </a:pPr>
              <a:r>
                <a:rPr lang="en-US" sz="1400" b="1" u="sng" dirty="0">
                  <a:solidFill>
                    <a:schemeClr val="tx1">
                      <a:lumMod val="75000"/>
                      <a:lumOff val="25000"/>
                    </a:schemeClr>
                  </a:solidFill>
                  <a:latin typeface="Arial" panose="020B0604020202020204" pitchFamily="34" charset="0"/>
                  <a:cs typeface="Arial" panose="020B0604020202020204" pitchFamily="34" charset="0"/>
                </a:rPr>
                <a:t>CCG Phase 1: </a:t>
              </a:r>
            </a:p>
            <a:p>
              <a:pPr marL="171450" indent="-171450">
                <a:lnSpc>
                  <a:spcPct val="150000"/>
                </a:lnSpc>
                <a:buFont typeface="Arial" panose="020B0604020202020204" pitchFamily="34" charset="0"/>
                <a:buChar char="•"/>
              </a:pPr>
              <a:r>
                <a:rPr lang="en-US" sz="1200" b="1" dirty="0">
                  <a:solidFill>
                    <a:schemeClr val="tx1">
                      <a:lumMod val="75000"/>
                      <a:lumOff val="25000"/>
                    </a:schemeClr>
                  </a:solidFill>
                  <a:latin typeface="Arial" panose="020B0604020202020204" pitchFamily="34" charset="0"/>
                  <a:cs typeface="Arial" panose="020B0604020202020204" pitchFamily="34" charset="0"/>
                </a:rPr>
                <a:t>MCR</a:t>
              </a:r>
            </a:p>
            <a:p>
              <a:pPr marL="171450" indent="-171450">
                <a:lnSpc>
                  <a:spcPct val="150000"/>
                </a:lnSpc>
                <a:buFont typeface="Arial" panose="020B0604020202020204" pitchFamily="34" charset="0"/>
                <a:buChar char="•"/>
              </a:pPr>
              <a:r>
                <a:rPr lang="en-US" sz="1200" b="1" dirty="0">
                  <a:solidFill>
                    <a:schemeClr val="tx1">
                      <a:lumMod val="75000"/>
                      <a:lumOff val="25000"/>
                    </a:schemeClr>
                  </a:solidFill>
                  <a:latin typeface="Arial" panose="020B0604020202020204" pitchFamily="34" charset="0"/>
                  <a:cs typeface="Arial" panose="020B0604020202020204" pitchFamily="34" charset="0"/>
                </a:rPr>
                <a:t>CBHI</a:t>
              </a:r>
            </a:p>
            <a:p>
              <a:pPr marL="171450" indent="-171450">
                <a:lnSpc>
                  <a:spcPct val="150000"/>
                </a:lnSpc>
                <a:buFont typeface="Arial" panose="020B0604020202020204" pitchFamily="34" charset="0"/>
                <a:buChar char="•"/>
              </a:pPr>
              <a:r>
                <a:rPr lang="en-US" sz="1200" b="1" dirty="0">
                  <a:solidFill>
                    <a:schemeClr val="tx1">
                      <a:lumMod val="75000"/>
                      <a:lumOff val="25000"/>
                    </a:schemeClr>
                  </a:solidFill>
                  <a:latin typeface="Arial" panose="020B0604020202020204" pitchFamily="34" charset="0"/>
                  <a:cs typeface="Arial" panose="020B0604020202020204" pitchFamily="34" charset="0"/>
                </a:rPr>
                <a:t>CLPPP</a:t>
              </a:r>
            </a:p>
            <a:p>
              <a:pPr marL="171450" indent="-171450">
                <a:lnSpc>
                  <a:spcPct val="150000"/>
                </a:lnSpc>
                <a:buFont typeface="Arial" panose="020B0604020202020204" pitchFamily="34" charset="0"/>
                <a:buChar char="•"/>
              </a:pPr>
              <a:r>
                <a:rPr lang="en-US" sz="1200" b="1" dirty="0">
                  <a:solidFill>
                    <a:schemeClr val="tx1">
                      <a:lumMod val="75000"/>
                      <a:lumOff val="25000"/>
                    </a:schemeClr>
                  </a:solidFill>
                  <a:latin typeface="Arial" panose="020B0604020202020204" pitchFamily="34" charset="0"/>
                  <a:cs typeface="Arial" panose="020B0604020202020204" pitchFamily="34" charset="0"/>
                </a:rPr>
                <a:t>Syndromic</a:t>
              </a:r>
              <a:endParaRPr lang="en-US" sz="12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EEC816D9-31F9-4B61-82B6-B5F2927A486D}"/>
                </a:ext>
              </a:extLst>
            </p:cNvPr>
            <p:cNvSpPr/>
            <p:nvPr/>
          </p:nvSpPr>
          <p:spPr>
            <a:xfrm>
              <a:off x="4516582" y="4613193"/>
              <a:ext cx="1828800" cy="1212320"/>
            </a:xfrm>
            <a:prstGeom prst="rect">
              <a:avLst/>
            </a:prstGeom>
          </p:spPr>
          <p:txBody>
            <a:bodyPr wrap="square">
              <a:spAutoFit/>
            </a:bodyPr>
            <a:lstStyle/>
            <a:p>
              <a:pPr>
                <a:lnSpc>
                  <a:spcPct val="150000"/>
                </a:lnSpc>
              </a:pPr>
              <a:r>
                <a:rPr lang="en-US" sz="1400" b="1" u="sng" dirty="0">
                  <a:solidFill>
                    <a:schemeClr val="tx1">
                      <a:lumMod val="75000"/>
                      <a:lumOff val="25000"/>
                    </a:schemeClr>
                  </a:solidFill>
                  <a:latin typeface="Arial" panose="020B0604020202020204" pitchFamily="34" charset="0"/>
                  <a:cs typeface="Arial" panose="020B0604020202020204" pitchFamily="34" charset="0"/>
                </a:rPr>
                <a:t>CCG Phase 2</a:t>
              </a:r>
              <a:r>
                <a:rPr lang="en-US" sz="1200" b="1" u="sng" dirty="0">
                  <a:solidFill>
                    <a:schemeClr val="tx1">
                      <a:lumMod val="75000"/>
                      <a:lumOff val="25000"/>
                    </a:schemeClr>
                  </a:solidFill>
                  <a:latin typeface="Arial" panose="020B0604020202020204" pitchFamily="34" charset="0"/>
                  <a:cs typeface="Arial" panose="020B0604020202020204" pitchFamily="34" charset="0"/>
                </a:rPr>
                <a:t>:</a:t>
              </a:r>
            </a:p>
            <a:p>
              <a:pPr marL="171450" indent="-171450">
                <a:lnSpc>
                  <a:spcPct val="150000"/>
                </a:lnSpc>
                <a:buFont typeface="Arial" panose="020B0604020202020204" pitchFamily="34" charset="0"/>
                <a:buChar char="•"/>
              </a:pPr>
              <a:r>
                <a:rPr lang="en-US" sz="1200" b="1" dirty="0">
                  <a:solidFill>
                    <a:schemeClr val="tx1">
                      <a:lumMod val="75000"/>
                      <a:lumOff val="25000"/>
                    </a:schemeClr>
                  </a:solidFill>
                  <a:latin typeface="Arial" panose="020B0604020202020204" pitchFamily="34" charset="0"/>
                  <a:cs typeface="Arial" panose="020B0604020202020204" pitchFamily="34" charset="0"/>
                </a:rPr>
                <a:t>IEATS</a:t>
              </a:r>
            </a:p>
            <a:p>
              <a:pPr marL="171450" indent="-171450">
                <a:lnSpc>
                  <a:spcPct val="150000"/>
                </a:lnSpc>
                <a:buFont typeface="Arial" panose="020B0604020202020204" pitchFamily="34" charset="0"/>
                <a:buChar char="•"/>
              </a:pPr>
              <a:r>
                <a:rPr lang="en-US" sz="1200" b="1" dirty="0">
                  <a:solidFill>
                    <a:schemeClr val="tx1">
                      <a:lumMod val="75000"/>
                      <a:lumOff val="25000"/>
                    </a:schemeClr>
                  </a:solidFill>
                  <a:latin typeface="Arial" panose="020B0604020202020204" pitchFamily="34" charset="0"/>
                  <a:cs typeface="Arial" panose="020B0604020202020204" pitchFamily="34" charset="0"/>
                </a:rPr>
                <a:t>ELR</a:t>
              </a:r>
            </a:p>
            <a:p>
              <a:pPr marL="171450" indent="-171450">
                <a:lnSpc>
                  <a:spcPct val="150000"/>
                </a:lnSpc>
                <a:buFont typeface="Arial" panose="020B0604020202020204" pitchFamily="34" charset="0"/>
                <a:buChar char="•"/>
              </a:pPr>
              <a:r>
                <a:rPr lang="en-US" sz="1200" b="1" dirty="0">
                  <a:solidFill>
                    <a:schemeClr val="tx1">
                      <a:lumMod val="75000"/>
                      <a:lumOff val="25000"/>
                    </a:schemeClr>
                  </a:solidFill>
                  <a:latin typeface="Arial" panose="020B0604020202020204" pitchFamily="34" charset="0"/>
                  <a:cs typeface="Arial" panose="020B0604020202020204" pitchFamily="34" charset="0"/>
                </a:rPr>
                <a:t>MIIS</a:t>
              </a:r>
            </a:p>
          </p:txBody>
        </p:sp>
        <p:sp>
          <p:nvSpPr>
            <p:cNvPr id="14" name="Rectangle 13">
              <a:extLst>
                <a:ext uri="{FF2B5EF4-FFF2-40B4-BE49-F238E27FC236}">
                  <a16:creationId xmlns:a16="http://schemas.microsoft.com/office/drawing/2014/main" id="{94300F91-DF50-4CAE-B78B-07F5F210D8CE}"/>
                </a:ext>
              </a:extLst>
            </p:cNvPr>
            <p:cNvSpPr/>
            <p:nvPr/>
          </p:nvSpPr>
          <p:spPr>
            <a:xfrm>
              <a:off x="6015094" y="4594322"/>
              <a:ext cx="1480753" cy="935321"/>
            </a:xfrm>
            <a:prstGeom prst="rect">
              <a:avLst/>
            </a:prstGeom>
          </p:spPr>
          <p:txBody>
            <a:bodyPr wrap="square">
              <a:spAutoFit/>
            </a:bodyPr>
            <a:lstStyle/>
            <a:p>
              <a:pPr>
                <a:lnSpc>
                  <a:spcPct val="150000"/>
                </a:lnSpc>
              </a:pPr>
              <a:r>
                <a:rPr lang="en-US" sz="1400" b="1" u="sng" dirty="0">
                  <a:solidFill>
                    <a:schemeClr val="tx1">
                      <a:lumMod val="75000"/>
                      <a:lumOff val="25000"/>
                    </a:schemeClr>
                  </a:solidFill>
                  <a:latin typeface="Arial" panose="020B0604020202020204" pitchFamily="34" charset="0"/>
                  <a:cs typeface="Arial" panose="020B0604020202020204" pitchFamily="34" charset="0"/>
                </a:rPr>
                <a:t>Enhancements</a:t>
              </a:r>
            </a:p>
            <a:p>
              <a:pPr marL="171450" indent="-171450">
                <a:lnSpc>
                  <a:spcPct val="150000"/>
                </a:lnSpc>
                <a:buFont typeface="Arial" panose="020B0604020202020204" pitchFamily="34" charset="0"/>
                <a:buChar char="•"/>
              </a:pPr>
              <a:r>
                <a:rPr lang="en-US" sz="1200" b="1" dirty="0">
                  <a:solidFill>
                    <a:schemeClr val="tx1">
                      <a:lumMod val="75000"/>
                      <a:lumOff val="25000"/>
                    </a:schemeClr>
                  </a:solidFill>
                  <a:latin typeface="Arial" panose="020B0604020202020204" pitchFamily="34" charset="0"/>
                  <a:cs typeface="Arial" panose="020B0604020202020204" pitchFamily="34" charset="0"/>
                </a:rPr>
                <a:t>FHIR Proof of Concept</a:t>
              </a:r>
            </a:p>
          </p:txBody>
        </p:sp>
      </p:grpSp>
      <p:grpSp>
        <p:nvGrpSpPr>
          <p:cNvPr id="15" name="Group 14">
            <a:extLst>
              <a:ext uri="{FF2B5EF4-FFF2-40B4-BE49-F238E27FC236}">
                <a16:creationId xmlns:a16="http://schemas.microsoft.com/office/drawing/2014/main" id="{9ECAF5DF-198A-4720-BCAF-3E6D70469F47}"/>
              </a:ext>
            </a:extLst>
          </p:cNvPr>
          <p:cNvGrpSpPr/>
          <p:nvPr/>
        </p:nvGrpSpPr>
        <p:grpSpPr>
          <a:xfrm>
            <a:off x="89636" y="778133"/>
            <a:ext cx="9054364" cy="5775067"/>
            <a:chOff x="383776" y="1584274"/>
            <a:chExt cx="11833740" cy="7641654"/>
          </a:xfrm>
        </p:grpSpPr>
        <p:grpSp>
          <p:nvGrpSpPr>
            <p:cNvPr id="39" name="Group 38">
              <a:extLst>
                <a:ext uri="{FF2B5EF4-FFF2-40B4-BE49-F238E27FC236}">
                  <a16:creationId xmlns:a16="http://schemas.microsoft.com/office/drawing/2014/main" id="{FA77AA72-0897-41F4-B2D6-6B32C235F06E}"/>
                </a:ext>
              </a:extLst>
            </p:cNvPr>
            <p:cNvGrpSpPr/>
            <p:nvPr/>
          </p:nvGrpSpPr>
          <p:grpSpPr>
            <a:xfrm>
              <a:off x="439774" y="3009072"/>
              <a:ext cx="11676446" cy="913530"/>
              <a:chOff x="504032" y="2631384"/>
              <a:chExt cx="11676447" cy="913530"/>
            </a:xfrm>
          </p:grpSpPr>
          <p:grpSp>
            <p:nvGrpSpPr>
              <p:cNvPr id="40" name="Group 39">
                <a:extLst>
                  <a:ext uri="{FF2B5EF4-FFF2-40B4-BE49-F238E27FC236}">
                    <a16:creationId xmlns:a16="http://schemas.microsoft.com/office/drawing/2014/main" id="{4021892A-4F9E-4390-9218-FB4C68E11245}"/>
                  </a:ext>
                </a:extLst>
              </p:cNvPr>
              <p:cNvGrpSpPr/>
              <p:nvPr/>
            </p:nvGrpSpPr>
            <p:grpSpPr>
              <a:xfrm>
                <a:off x="504032" y="2631384"/>
                <a:ext cx="11676447" cy="746672"/>
                <a:chOff x="431460" y="2631384"/>
                <a:chExt cx="11676447" cy="746672"/>
              </a:xfrm>
            </p:grpSpPr>
            <p:sp>
              <p:nvSpPr>
                <p:cNvPr id="46" name="Pentagon 34">
                  <a:extLst>
                    <a:ext uri="{FF2B5EF4-FFF2-40B4-BE49-F238E27FC236}">
                      <a16:creationId xmlns:a16="http://schemas.microsoft.com/office/drawing/2014/main" id="{E83C743E-0D45-476A-B5DC-34342EBAD9AF}"/>
                    </a:ext>
                  </a:extLst>
                </p:cNvPr>
                <p:cNvSpPr/>
                <p:nvPr/>
              </p:nvSpPr>
              <p:spPr>
                <a:xfrm>
                  <a:off x="431460" y="2631384"/>
                  <a:ext cx="3199496" cy="701738"/>
                </a:xfrm>
                <a:prstGeom prst="homePlate">
                  <a:avLst/>
                </a:prstGeom>
                <a:solidFill>
                  <a:srgbClr val="F13A11"/>
                </a:solidFill>
                <a:ln>
                  <a:solidFill>
                    <a:schemeClr val="bg1"/>
                  </a:solidFill>
                </a:ln>
                <a:effectLst>
                  <a:outerShdw blurRad="254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7" name="Chevron 35">
                  <a:extLst>
                    <a:ext uri="{FF2B5EF4-FFF2-40B4-BE49-F238E27FC236}">
                      <a16:creationId xmlns:a16="http://schemas.microsoft.com/office/drawing/2014/main" id="{D26990A6-2C9D-4B47-8FC6-EA0722166411}"/>
                    </a:ext>
                  </a:extLst>
                </p:cNvPr>
                <p:cNvSpPr/>
                <p:nvPr/>
              </p:nvSpPr>
              <p:spPr>
                <a:xfrm>
                  <a:off x="2526857" y="2631384"/>
                  <a:ext cx="2794236" cy="701738"/>
                </a:xfrm>
                <a:prstGeom prst="chevron">
                  <a:avLst/>
                </a:prstGeom>
                <a:solidFill>
                  <a:srgbClr val="333944"/>
                </a:solidFill>
                <a:ln>
                  <a:solidFill>
                    <a:schemeClr val="bg1"/>
                  </a:solidFill>
                </a:ln>
                <a:effectLst>
                  <a:outerShdw blurRad="254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8" name="Chevron 36">
                  <a:extLst>
                    <a:ext uri="{FF2B5EF4-FFF2-40B4-BE49-F238E27FC236}">
                      <a16:creationId xmlns:a16="http://schemas.microsoft.com/office/drawing/2014/main" id="{E1B440BD-342E-45BD-BB6B-B2779BA02461}"/>
                    </a:ext>
                  </a:extLst>
                </p:cNvPr>
                <p:cNvSpPr/>
                <p:nvPr/>
              </p:nvSpPr>
              <p:spPr>
                <a:xfrm>
                  <a:off x="4919804" y="2631384"/>
                  <a:ext cx="2427204" cy="701738"/>
                </a:xfrm>
                <a:prstGeom prst="chevron">
                  <a:avLst/>
                </a:prstGeom>
                <a:solidFill>
                  <a:srgbClr val="34BEBB"/>
                </a:solidFill>
                <a:ln>
                  <a:solidFill>
                    <a:schemeClr val="bg1"/>
                  </a:solidFill>
                </a:ln>
                <a:effectLst>
                  <a:outerShdw blurRad="254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9" name="Chevron 37">
                  <a:extLst>
                    <a:ext uri="{FF2B5EF4-FFF2-40B4-BE49-F238E27FC236}">
                      <a16:creationId xmlns:a16="http://schemas.microsoft.com/office/drawing/2014/main" id="{37DAC42F-F195-47E4-B468-B10061C7D959}"/>
                    </a:ext>
                  </a:extLst>
                </p:cNvPr>
                <p:cNvSpPr/>
                <p:nvPr/>
              </p:nvSpPr>
              <p:spPr>
                <a:xfrm>
                  <a:off x="6959781" y="2631384"/>
                  <a:ext cx="2615734" cy="701738"/>
                </a:xfrm>
                <a:prstGeom prst="chevron">
                  <a:avLst/>
                </a:prstGeom>
                <a:gradFill flip="none" rotWithShape="1">
                  <a:gsLst>
                    <a:gs pos="0">
                      <a:schemeClr val="accent2">
                        <a:lumMod val="67000"/>
                      </a:schemeClr>
                    </a:gs>
                    <a:gs pos="48000">
                      <a:schemeClr val="accent2">
                        <a:lumMod val="97000"/>
                        <a:lumOff val="3000"/>
                      </a:schemeClr>
                    </a:gs>
                    <a:gs pos="100000">
                      <a:schemeClr val="accent2">
                        <a:lumMod val="60000"/>
                        <a:lumOff val="40000"/>
                      </a:schemeClr>
                    </a:gs>
                  </a:gsLst>
                  <a:lin ang="16200000" scaled="1"/>
                  <a:tileRect/>
                </a:gradFill>
                <a:ln>
                  <a:solidFill>
                    <a:schemeClr val="bg1"/>
                  </a:solidFill>
                </a:ln>
                <a:effectLst>
                  <a:outerShdw blurRad="254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77" name="Chevron 38">
                  <a:extLst>
                    <a:ext uri="{FF2B5EF4-FFF2-40B4-BE49-F238E27FC236}">
                      <a16:creationId xmlns:a16="http://schemas.microsoft.com/office/drawing/2014/main" id="{7EFBCBE4-0204-4DBE-ACDC-BE6591868969}"/>
                    </a:ext>
                  </a:extLst>
                </p:cNvPr>
                <p:cNvSpPr/>
                <p:nvPr/>
              </p:nvSpPr>
              <p:spPr>
                <a:xfrm>
                  <a:off x="9170332" y="2631384"/>
                  <a:ext cx="2937575" cy="746672"/>
                </a:xfrm>
                <a:prstGeom prst="chevron">
                  <a:avLst/>
                </a:prstGeom>
                <a:solidFill>
                  <a:schemeClr val="accent6">
                    <a:lumMod val="75000"/>
                  </a:schemeClr>
                </a:solidFill>
                <a:ln>
                  <a:solidFill>
                    <a:schemeClr val="bg1"/>
                  </a:solidFill>
                </a:ln>
                <a:effectLst>
                  <a:outerShdw blurRad="254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tx1"/>
                    </a:solidFill>
                  </a:endParaRPr>
                </a:p>
              </p:txBody>
            </p:sp>
          </p:grpSp>
          <p:sp>
            <p:nvSpPr>
              <p:cNvPr id="41" name="TextBox 40">
                <a:extLst>
                  <a:ext uri="{FF2B5EF4-FFF2-40B4-BE49-F238E27FC236}">
                    <a16:creationId xmlns:a16="http://schemas.microsoft.com/office/drawing/2014/main" id="{D152819F-F880-4DB1-9A3A-41DAD042B1EC}"/>
                  </a:ext>
                </a:extLst>
              </p:cNvPr>
              <p:cNvSpPr txBox="1"/>
              <p:nvPr/>
            </p:nvSpPr>
            <p:spPr>
              <a:xfrm>
                <a:off x="673264" y="2757327"/>
                <a:ext cx="2001377" cy="442797"/>
              </a:xfrm>
              <a:prstGeom prst="rect">
                <a:avLst/>
              </a:prstGeom>
              <a:noFill/>
            </p:spPr>
            <p:txBody>
              <a:bodyPr wrap="none" rtlCol="0" anchor="ctr">
                <a:spAutoFit/>
              </a:bodyPr>
              <a:lstStyle/>
              <a:p>
                <a:pPr algn="ctr"/>
                <a:r>
                  <a:rPr lang="en-US" sz="1600" b="1" dirty="0">
                    <a:solidFill>
                      <a:schemeClr val="bg1"/>
                    </a:solidFill>
                    <a:latin typeface="Arial" panose="020B0604020202020204" pitchFamily="34" charset="0"/>
                    <a:cs typeface="Arial" panose="020B0604020202020204" pitchFamily="34" charset="0"/>
                  </a:rPr>
                  <a:t>Design &amp; Dev</a:t>
                </a:r>
              </a:p>
            </p:txBody>
          </p:sp>
          <p:sp>
            <p:nvSpPr>
              <p:cNvPr id="42" name="TextBox 41">
                <a:extLst>
                  <a:ext uri="{FF2B5EF4-FFF2-40B4-BE49-F238E27FC236}">
                    <a16:creationId xmlns:a16="http://schemas.microsoft.com/office/drawing/2014/main" id="{C879EB70-CD77-4DCA-9DF4-14BFFA4EC96A}"/>
                  </a:ext>
                </a:extLst>
              </p:cNvPr>
              <p:cNvSpPr txBox="1"/>
              <p:nvPr/>
            </p:nvSpPr>
            <p:spPr>
              <a:xfrm>
                <a:off x="2658679" y="2780084"/>
                <a:ext cx="2709076" cy="764830"/>
              </a:xfrm>
              <a:prstGeom prst="rect">
                <a:avLst/>
              </a:prstGeom>
              <a:noFill/>
            </p:spPr>
            <p:txBody>
              <a:bodyPr wrap="square" rtlCol="0" anchor="ctr">
                <a:spAutoFit/>
              </a:bodyPr>
              <a:lstStyle/>
              <a:p>
                <a:pPr algn="ctr"/>
                <a:r>
                  <a:rPr lang="en-US" sz="1600" b="1" dirty="0">
                    <a:solidFill>
                      <a:schemeClr val="bg1"/>
                    </a:solidFill>
                    <a:latin typeface="Arial" panose="020B0604020202020204" pitchFamily="34" charset="0"/>
                    <a:cs typeface="Arial" panose="020B0604020202020204" pitchFamily="34" charset="0"/>
                  </a:rPr>
                  <a:t>Internal Apps</a:t>
                </a:r>
              </a:p>
              <a:p>
                <a:pPr algn="ctr"/>
                <a:endParaRPr lang="en-US" sz="1600" dirty="0">
                  <a:solidFill>
                    <a:schemeClr val="bg1"/>
                  </a:solidFill>
                  <a:latin typeface="Arial" panose="020B0604020202020204" pitchFamily="34" charset="0"/>
                  <a:cs typeface="Arial" panose="020B0604020202020204" pitchFamily="34" charset="0"/>
                </a:endParaRPr>
              </a:p>
            </p:txBody>
          </p:sp>
          <p:sp>
            <p:nvSpPr>
              <p:cNvPr id="43" name="TextBox 42">
                <a:extLst>
                  <a:ext uri="{FF2B5EF4-FFF2-40B4-BE49-F238E27FC236}">
                    <a16:creationId xmlns:a16="http://schemas.microsoft.com/office/drawing/2014/main" id="{BC39CDC8-E0AB-4AE4-B013-B9AF95A0F61E}"/>
                  </a:ext>
                </a:extLst>
              </p:cNvPr>
              <p:cNvSpPr txBox="1"/>
              <p:nvPr/>
            </p:nvSpPr>
            <p:spPr>
              <a:xfrm>
                <a:off x="4986309" y="2757327"/>
                <a:ext cx="2539865" cy="442798"/>
              </a:xfrm>
              <a:prstGeom prst="rect">
                <a:avLst/>
              </a:prstGeom>
              <a:noFill/>
            </p:spPr>
            <p:txBody>
              <a:bodyPr wrap="square" rtlCol="0" anchor="ctr">
                <a:spAutoFit/>
              </a:bodyPr>
              <a:lstStyle/>
              <a:p>
                <a:pPr algn="ctr"/>
                <a:r>
                  <a:rPr lang="en-US" sz="1600" b="1" dirty="0">
                    <a:solidFill>
                      <a:schemeClr val="bg1"/>
                    </a:solidFill>
                    <a:latin typeface="Arial" panose="020B0604020202020204" pitchFamily="34" charset="0"/>
                    <a:cs typeface="Arial" panose="020B0604020202020204" pitchFamily="34" charset="0"/>
                  </a:rPr>
                  <a:t>CCG Phase 1</a:t>
                </a:r>
              </a:p>
            </p:txBody>
          </p:sp>
          <p:sp>
            <p:nvSpPr>
              <p:cNvPr id="44" name="TextBox 43">
                <a:extLst>
                  <a:ext uri="{FF2B5EF4-FFF2-40B4-BE49-F238E27FC236}">
                    <a16:creationId xmlns:a16="http://schemas.microsoft.com/office/drawing/2014/main" id="{BF83731F-D1EC-4939-9D4E-0A5C54FA8900}"/>
                  </a:ext>
                </a:extLst>
              </p:cNvPr>
              <p:cNvSpPr txBox="1"/>
              <p:nvPr/>
            </p:nvSpPr>
            <p:spPr>
              <a:xfrm>
                <a:off x="7108221" y="2757327"/>
                <a:ext cx="2539865" cy="442797"/>
              </a:xfrm>
              <a:prstGeom prst="rect">
                <a:avLst/>
              </a:prstGeom>
              <a:noFill/>
            </p:spPr>
            <p:txBody>
              <a:bodyPr wrap="square" rtlCol="0" anchor="ctr">
                <a:spAutoFit/>
              </a:bodyPr>
              <a:lstStyle/>
              <a:p>
                <a:pPr algn="ctr"/>
                <a:r>
                  <a:rPr lang="en-US" sz="1600" b="1" dirty="0">
                    <a:solidFill>
                      <a:schemeClr val="bg1"/>
                    </a:solidFill>
                    <a:latin typeface="Arial" panose="020B0604020202020204" pitchFamily="34" charset="0"/>
                    <a:cs typeface="Arial" panose="020B0604020202020204" pitchFamily="34" charset="0"/>
                  </a:rPr>
                  <a:t>CCG Phase 2</a:t>
                </a:r>
              </a:p>
            </p:txBody>
          </p:sp>
          <p:sp>
            <p:nvSpPr>
              <p:cNvPr id="78" name="TextBox 77">
                <a:extLst>
                  <a:ext uri="{FF2B5EF4-FFF2-40B4-BE49-F238E27FC236}">
                    <a16:creationId xmlns:a16="http://schemas.microsoft.com/office/drawing/2014/main" id="{987F235E-1F7E-4B43-8C7D-3177EB2BE2C7}"/>
                  </a:ext>
                </a:extLst>
              </p:cNvPr>
              <p:cNvSpPr txBox="1"/>
              <p:nvPr/>
            </p:nvSpPr>
            <p:spPr>
              <a:xfrm>
                <a:off x="9540318" y="2793253"/>
                <a:ext cx="2287476" cy="442797"/>
              </a:xfrm>
              <a:prstGeom prst="rect">
                <a:avLst/>
              </a:prstGeom>
              <a:noFill/>
            </p:spPr>
            <p:txBody>
              <a:bodyPr wrap="square" rtlCol="0" anchor="ctr">
                <a:spAutoFit/>
              </a:bodyPr>
              <a:lstStyle/>
              <a:p>
                <a:pPr algn="ctr"/>
                <a:r>
                  <a:rPr lang="en-US" sz="1600" b="1" dirty="0">
                    <a:solidFill>
                      <a:schemeClr val="bg1"/>
                    </a:solidFill>
                    <a:latin typeface="Arial" panose="020B0604020202020204" pitchFamily="34" charset="0"/>
                    <a:cs typeface="Arial" panose="020B0604020202020204" pitchFamily="34" charset="0"/>
                  </a:rPr>
                  <a:t>FHIR &amp; Others</a:t>
                </a:r>
              </a:p>
            </p:txBody>
          </p:sp>
        </p:grpSp>
        <p:grpSp>
          <p:nvGrpSpPr>
            <p:cNvPr id="17" name="Group 16">
              <a:extLst>
                <a:ext uri="{FF2B5EF4-FFF2-40B4-BE49-F238E27FC236}">
                  <a16:creationId xmlns:a16="http://schemas.microsoft.com/office/drawing/2014/main" id="{35171744-0B02-46A9-95D7-DDBCB3D0FBD1}"/>
                </a:ext>
              </a:extLst>
            </p:cNvPr>
            <p:cNvGrpSpPr/>
            <p:nvPr/>
          </p:nvGrpSpPr>
          <p:grpSpPr>
            <a:xfrm>
              <a:off x="383776" y="1584274"/>
              <a:ext cx="11833740" cy="7641654"/>
              <a:chOff x="383776" y="1584274"/>
              <a:chExt cx="11833740" cy="7641654"/>
            </a:xfrm>
          </p:grpSpPr>
          <p:sp>
            <p:nvSpPr>
              <p:cNvPr id="18" name="TextBox 17">
                <a:extLst>
                  <a:ext uri="{FF2B5EF4-FFF2-40B4-BE49-F238E27FC236}">
                    <a16:creationId xmlns:a16="http://schemas.microsoft.com/office/drawing/2014/main" id="{4CEE836D-610A-4559-9F41-4C6DD57C84EA}"/>
                  </a:ext>
                </a:extLst>
              </p:cNvPr>
              <p:cNvSpPr txBox="1"/>
              <p:nvPr/>
            </p:nvSpPr>
            <p:spPr>
              <a:xfrm>
                <a:off x="661070" y="2580897"/>
                <a:ext cx="1504290" cy="362288"/>
              </a:xfrm>
              <a:prstGeom prst="rect">
                <a:avLst/>
              </a:prstGeom>
              <a:noFill/>
            </p:spPr>
            <p:txBody>
              <a:bodyPr wrap="square" rtlCol="0" anchor="ctr">
                <a:spAutoFit/>
              </a:bodyPr>
              <a:lstStyle/>
              <a:p>
                <a:pPr algn="ctr"/>
                <a:endParaRPr lang="en-US" sz="1200" b="1" dirty="0">
                  <a:latin typeface="Arial" panose="020B0604020202020204" pitchFamily="34" charset="0"/>
                  <a:cs typeface="Arial" panose="020B0604020202020204" pitchFamily="34" charset="0"/>
                </a:endParaRPr>
              </a:p>
            </p:txBody>
          </p:sp>
          <p:sp>
            <p:nvSpPr>
              <p:cNvPr id="27" name="TextBox 26">
                <a:extLst>
                  <a:ext uri="{FF2B5EF4-FFF2-40B4-BE49-F238E27FC236}">
                    <a16:creationId xmlns:a16="http://schemas.microsoft.com/office/drawing/2014/main" id="{E9B60046-C782-40E2-A6F3-06C27239DFCB}"/>
                  </a:ext>
                </a:extLst>
              </p:cNvPr>
              <p:cNvSpPr txBox="1"/>
              <p:nvPr/>
            </p:nvSpPr>
            <p:spPr>
              <a:xfrm>
                <a:off x="5243355" y="2369558"/>
                <a:ext cx="2094213" cy="610882"/>
              </a:xfrm>
              <a:prstGeom prst="rect">
                <a:avLst/>
              </a:prstGeom>
              <a:noFill/>
            </p:spPr>
            <p:txBody>
              <a:bodyPr wrap="square" rtlCol="0" anchor="ctr">
                <a:spAutoFit/>
              </a:bodyPr>
              <a:lstStyle/>
              <a:p>
                <a:r>
                  <a:rPr lang="en-US" sz="1200" b="1" dirty="0">
                    <a:latin typeface="Arial" panose="020B0604020202020204" pitchFamily="34" charset="0"/>
                    <a:cs typeface="Arial" panose="020B0604020202020204" pitchFamily="34" charset="0"/>
                  </a:rPr>
                  <a:t>Live: </a:t>
                </a:r>
              </a:p>
              <a:p>
                <a:r>
                  <a:rPr lang="en-US" sz="1200" b="1" dirty="0">
                    <a:latin typeface="Arial" panose="020B0604020202020204" pitchFamily="34" charset="0"/>
                    <a:cs typeface="Arial" panose="020B0604020202020204" pitchFamily="34" charset="0"/>
                  </a:rPr>
                  <a:t>Early Q2 CY2021</a:t>
                </a:r>
              </a:p>
            </p:txBody>
          </p:sp>
          <p:sp>
            <p:nvSpPr>
              <p:cNvPr id="37" name="TextBox 36">
                <a:extLst>
                  <a:ext uri="{FF2B5EF4-FFF2-40B4-BE49-F238E27FC236}">
                    <a16:creationId xmlns:a16="http://schemas.microsoft.com/office/drawing/2014/main" id="{9B6A85A7-8208-4C83-9874-0054149B8CEC}"/>
                  </a:ext>
                </a:extLst>
              </p:cNvPr>
              <p:cNvSpPr txBox="1"/>
              <p:nvPr/>
            </p:nvSpPr>
            <p:spPr>
              <a:xfrm>
                <a:off x="9294024" y="1584274"/>
                <a:ext cx="2765242" cy="362288"/>
              </a:xfrm>
              <a:prstGeom prst="rect">
                <a:avLst/>
              </a:prstGeom>
              <a:noFill/>
            </p:spPr>
            <p:txBody>
              <a:bodyPr wrap="square" rtlCol="0" anchor="ctr">
                <a:spAutoFit/>
              </a:bodyPr>
              <a:lstStyle/>
              <a:p>
                <a:pPr algn="ctr"/>
                <a:endParaRPr lang="en-US" sz="1200" b="1" dirty="0">
                  <a:latin typeface="Arial" panose="020B0604020202020204" pitchFamily="34" charset="0"/>
                  <a:cs typeface="Arial" panose="020B0604020202020204" pitchFamily="34" charset="0"/>
                </a:endParaRPr>
              </a:p>
            </p:txBody>
          </p:sp>
          <p:sp>
            <p:nvSpPr>
              <p:cNvPr id="79" name="TextBox 78">
                <a:extLst>
                  <a:ext uri="{FF2B5EF4-FFF2-40B4-BE49-F238E27FC236}">
                    <a16:creationId xmlns:a16="http://schemas.microsoft.com/office/drawing/2014/main" id="{1EC381E8-6E6E-42D8-9D3C-85660BB0F760}"/>
                  </a:ext>
                </a:extLst>
              </p:cNvPr>
              <p:cNvSpPr txBox="1"/>
              <p:nvPr/>
            </p:nvSpPr>
            <p:spPr>
              <a:xfrm>
                <a:off x="2778299" y="2167900"/>
                <a:ext cx="1657405" cy="855235"/>
              </a:xfrm>
              <a:prstGeom prst="rect">
                <a:avLst/>
              </a:prstGeom>
              <a:noFill/>
            </p:spPr>
            <p:txBody>
              <a:bodyPr wrap="square" rtlCol="0" anchor="ctr">
                <a:spAutoFit/>
              </a:bodyPr>
              <a:lstStyle/>
              <a:p>
                <a:r>
                  <a:rPr lang="en-US" sz="1200" b="1" dirty="0">
                    <a:latin typeface="Arial" panose="020B0604020202020204" pitchFamily="34" charset="0"/>
                    <a:cs typeface="Arial" panose="020B0604020202020204" pitchFamily="34" charset="0"/>
                  </a:rPr>
                  <a:t>Live: </a:t>
                </a:r>
              </a:p>
              <a:p>
                <a:r>
                  <a:rPr lang="en-US" sz="1200" b="1" dirty="0">
                    <a:latin typeface="Arial" panose="020B0604020202020204" pitchFamily="34" charset="0"/>
                    <a:cs typeface="Arial" panose="020B0604020202020204" pitchFamily="34" charset="0"/>
                  </a:rPr>
                  <a:t>Q3 CY2020 to Q1 CY2021</a:t>
                </a:r>
              </a:p>
            </p:txBody>
          </p:sp>
          <p:sp>
            <p:nvSpPr>
              <p:cNvPr id="80" name="TextBox 79">
                <a:extLst>
                  <a:ext uri="{FF2B5EF4-FFF2-40B4-BE49-F238E27FC236}">
                    <a16:creationId xmlns:a16="http://schemas.microsoft.com/office/drawing/2014/main" id="{9409F4E1-82BE-4178-A7C3-66CFEAB3E05F}"/>
                  </a:ext>
                </a:extLst>
              </p:cNvPr>
              <p:cNvSpPr txBox="1"/>
              <p:nvPr/>
            </p:nvSpPr>
            <p:spPr>
              <a:xfrm>
                <a:off x="7355321" y="2369558"/>
                <a:ext cx="2127210" cy="610882"/>
              </a:xfrm>
              <a:prstGeom prst="rect">
                <a:avLst/>
              </a:prstGeom>
              <a:noFill/>
            </p:spPr>
            <p:txBody>
              <a:bodyPr wrap="square" rtlCol="0" anchor="ctr">
                <a:spAutoFit/>
              </a:bodyPr>
              <a:lstStyle/>
              <a:p>
                <a:r>
                  <a:rPr lang="en-US" sz="1200" b="1" dirty="0">
                    <a:latin typeface="Arial" panose="020B0604020202020204" pitchFamily="34" charset="0"/>
                    <a:cs typeface="Arial" panose="020B0604020202020204" pitchFamily="34" charset="0"/>
                  </a:rPr>
                  <a:t>Live: </a:t>
                </a:r>
              </a:p>
              <a:p>
                <a:r>
                  <a:rPr lang="en-US" sz="1200" b="1" dirty="0">
                    <a:latin typeface="Arial" panose="020B0604020202020204" pitchFamily="34" charset="0"/>
                    <a:cs typeface="Arial" panose="020B0604020202020204" pitchFamily="34" charset="0"/>
                  </a:rPr>
                  <a:t>Later Q2 CY2021</a:t>
                </a:r>
              </a:p>
            </p:txBody>
          </p:sp>
          <p:sp>
            <p:nvSpPr>
              <p:cNvPr id="82" name="TextBox 81">
                <a:extLst>
                  <a:ext uri="{FF2B5EF4-FFF2-40B4-BE49-F238E27FC236}">
                    <a16:creationId xmlns:a16="http://schemas.microsoft.com/office/drawing/2014/main" id="{DA2D2EA9-5145-4F88-A8DB-218959E8A873}"/>
                  </a:ext>
                </a:extLst>
              </p:cNvPr>
              <p:cNvSpPr txBox="1"/>
              <p:nvPr/>
            </p:nvSpPr>
            <p:spPr>
              <a:xfrm>
                <a:off x="9528565" y="2369558"/>
                <a:ext cx="1934848" cy="610882"/>
              </a:xfrm>
              <a:prstGeom prst="rect">
                <a:avLst/>
              </a:prstGeom>
              <a:noFill/>
            </p:spPr>
            <p:txBody>
              <a:bodyPr wrap="square" rtlCol="0" anchor="ctr">
                <a:spAutoFit/>
              </a:bodyPr>
              <a:lstStyle/>
              <a:p>
                <a:r>
                  <a:rPr lang="en-US" sz="1200" b="1" dirty="0">
                    <a:latin typeface="Arial" panose="020B0604020202020204" pitchFamily="34" charset="0"/>
                    <a:cs typeface="Arial" panose="020B0604020202020204" pitchFamily="34" charset="0"/>
                  </a:rPr>
                  <a:t>Live: </a:t>
                </a:r>
              </a:p>
              <a:p>
                <a:r>
                  <a:rPr lang="en-US" sz="1200" b="1" dirty="0">
                    <a:latin typeface="Arial" panose="020B0604020202020204" pitchFamily="34" charset="0"/>
                    <a:cs typeface="Arial" panose="020B0604020202020204" pitchFamily="34" charset="0"/>
                  </a:rPr>
                  <a:t>Q3 CY 2021</a:t>
                </a:r>
              </a:p>
            </p:txBody>
          </p:sp>
          <p:sp>
            <p:nvSpPr>
              <p:cNvPr id="83" name="TextBox 82">
                <a:extLst>
                  <a:ext uri="{FF2B5EF4-FFF2-40B4-BE49-F238E27FC236}">
                    <a16:creationId xmlns:a16="http://schemas.microsoft.com/office/drawing/2014/main" id="{6DE2BC37-DAFE-4FEC-B99B-C8D835EED9E5}"/>
                  </a:ext>
                </a:extLst>
              </p:cNvPr>
              <p:cNvSpPr txBox="1"/>
              <p:nvPr/>
            </p:nvSpPr>
            <p:spPr>
              <a:xfrm>
                <a:off x="383776" y="6823126"/>
                <a:ext cx="11833740" cy="2402802"/>
              </a:xfrm>
              <a:prstGeom prst="rect">
                <a:avLst/>
              </a:prstGeom>
              <a:noFill/>
            </p:spPr>
            <p:txBody>
              <a:bodyPr wrap="square" rtlCol="0" anchor="ctr">
                <a:spAutoFit/>
              </a:bodyPr>
              <a:lstStyle/>
              <a:p>
                <a:r>
                  <a:rPr lang="en-US" sz="1400" u="sng" dirty="0">
                    <a:latin typeface="Arial" panose="020B0604020202020204" pitchFamily="34" charset="0"/>
                    <a:cs typeface="Arial" panose="020B0604020202020204" pitchFamily="34" charset="0"/>
                  </a:rPr>
                  <a:t>Migration notes:</a:t>
                </a:r>
                <a:r>
                  <a:rPr lang="en-US" sz="1400" dirty="0">
                    <a:latin typeface="Arial" panose="020B0604020202020204" pitchFamily="34" charset="0"/>
                    <a:cs typeface="Arial" panose="020B0604020202020204" pitchFamily="34" charset="0"/>
                  </a:rPr>
                  <a:t> </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CG nodes in current VG4 environment are retained until the AWS system is stabilized. This allows for a quick rollback to the VG4 environment if any issues arise</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Migrations will be done on weekend nights to ensure message flow is not interrupted during peak </a:t>
                </a:r>
                <a:br>
                  <a:rPr lang="en-US" sz="1400" dirty="0">
                    <a:latin typeface="Arial" panose="020B0604020202020204" pitchFamily="34" charset="0"/>
                    <a:cs typeface="Arial" panose="020B0604020202020204" pitchFamily="34" charset="0"/>
                  </a:rPr>
                </a:br>
                <a:r>
                  <a:rPr lang="en-US" sz="1400" dirty="0">
                    <a:latin typeface="Arial" panose="020B0604020202020204" pitchFamily="34" charset="0"/>
                    <a:cs typeface="Arial" panose="020B0604020202020204" pitchFamily="34" charset="0"/>
                  </a:rPr>
                  <a:t>processing hours</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For CCG Phase 1, lower-volume nodes will be cutover to PROD first; Syndromic will be last </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For CCG Phase 2, lower-volume nodes will be cutover to PROD first; MIIS will be last</a:t>
                </a:r>
              </a:p>
              <a:p>
                <a:pPr marL="171450" indent="-171450">
                  <a:buFont typeface="Arial" panose="020B0604020202020204" pitchFamily="34" charset="0"/>
                  <a:buChar char="•"/>
                </a:pPr>
                <a:r>
                  <a:rPr lang="en-US" sz="1400" dirty="0">
                    <a:latin typeface="Arial" panose="020B0604020202020204" pitchFamily="34" charset="0"/>
                    <a:cs typeface="Arial" panose="020B0604020202020204" pitchFamily="34" charset="0"/>
                  </a:rPr>
                  <a:t>Each production cutover will have in-depth pre-production cutover activities</a:t>
                </a:r>
              </a:p>
            </p:txBody>
          </p:sp>
        </p:grpSp>
      </p:grpSp>
      <p:cxnSp>
        <p:nvCxnSpPr>
          <p:cNvPr id="5" name="Straight Connector 4"/>
          <p:cNvCxnSpPr/>
          <p:nvPr/>
        </p:nvCxnSpPr>
        <p:spPr>
          <a:xfrm>
            <a:off x="152400" y="1828800"/>
            <a:ext cx="865633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a:off x="152400" y="4724400"/>
            <a:ext cx="8656334"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A970A516-2309-41F9-B289-D0C46F540D7F}"/>
              </a:ext>
            </a:extLst>
          </p:cNvPr>
          <p:cNvSpPr>
            <a:spLocks noGrp="1"/>
          </p:cNvSpPr>
          <p:nvPr>
            <p:ph type="title"/>
          </p:nvPr>
        </p:nvSpPr>
        <p:spPr/>
        <p:txBody>
          <a:bodyPr/>
          <a:lstStyle/>
          <a:p>
            <a:r>
              <a:rPr lang="en-US" dirty="0"/>
              <a:t>Consolidated Clinical Gateway (CCG) – </a:t>
            </a:r>
            <a:r>
              <a:rPr lang="en-US" kern="0" dirty="0"/>
              <a:t>AWS migration timeline update</a:t>
            </a:r>
            <a:endParaRPr lang="en-US" dirty="0"/>
          </a:p>
        </p:txBody>
      </p:sp>
    </p:spTree>
    <p:extLst>
      <p:ext uri="{BB962C8B-B14F-4D97-AF65-F5344CB8AC3E}">
        <p14:creationId xmlns:p14="http://schemas.microsoft.com/office/powerpoint/2010/main" val="7529209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C16F4F6-1401-46E2-A295-F9B332D852E0}"/>
              </a:ext>
            </a:extLst>
          </p:cNvPr>
          <p:cNvSpPr>
            <a:spLocks noGrp="1"/>
          </p:cNvSpPr>
          <p:nvPr>
            <p:ph type="sldNum" sz="quarter" idx="11"/>
          </p:nvPr>
        </p:nvSpPr>
        <p:spPr/>
        <p:txBody>
          <a:bodyPr/>
          <a:lstStyle/>
          <a:p>
            <a:pPr>
              <a:defRPr/>
            </a:pPr>
            <a:fld id="{949C2E20-F250-44B9-B926-B8B94A013B34}" type="slidenum">
              <a:rPr lang="en-US" smtClean="0"/>
              <a:pPr>
                <a:defRPr/>
              </a:pPr>
              <a:t>19</a:t>
            </a:fld>
            <a:endParaRPr lang="en-US" dirty="0"/>
          </a:p>
        </p:txBody>
      </p:sp>
      <p:sp>
        <p:nvSpPr>
          <p:cNvPr id="3" name="Title 2">
            <a:extLst>
              <a:ext uri="{FF2B5EF4-FFF2-40B4-BE49-F238E27FC236}">
                <a16:creationId xmlns:a16="http://schemas.microsoft.com/office/drawing/2014/main" id="{175A9B83-49D0-4C28-B509-036769854D12}"/>
              </a:ext>
            </a:extLst>
          </p:cNvPr>
          <p:cNvSpPr>
            <a:spLocks noGrp="1"/>
          </p:cNvSpPr>
          <p:nvPr>
            <p:ph type="title"/>
          </p:nvPr>
        </p:nvSpPr>
        <p:spPr/>
        <p:txBody>
          <a:bodyPr/>
          <a:lstStyle/>
          <a:p>
            <a:r>
              <a:rPr lang="en-US" dirty="0"/>
              <a:t>New Mass </a:t>
            </a:r>
            <a:r>
              <a:rPr lang="en-US" dirty="0" err="1"/>
              <a:t>HIway</a:t>
            </a:r>
            <a:r>
              <a:rPr lang="en-US" dirty="0"/>
              <a:t> website</a:t>
            </a:r>
          </a:p>
        </p:txBody>
      </p:sp>
      <p:sp>
        <p:nvSpPr>
          <p:cNvPr id="6" name="Rectangle 5">
            <a:extLst>
              <a:ext uri="{FF2B5EF4-FFF2-40B4-BE49-F238E27FC236}">
                <a16:creationId xmlns:a16="http://schemas.microsoft.com/office/drawing/2014/main" id="{95A02D4A-F3A9-4E1F-9187-9206D8336882}"/>
              </a:ext>
            </a:extLst>
          </p:cNvPr>
          <p:cNvSpPr/>
          <p:nvPr/>
        </p:nvSpPr>
        <p:spPr>
          <a:xfrm>
            <a:off x="457201" y="1066799"/>
            <a:ext cx="8229600" cy="685801"/>
          </a:xfrm>
          <a:prstGeom prst="rect">
            <a:avLst/>
          </a:prstGeom>
          <a:solidFill>
            <a:schemeClr val="accent1">
              <a:lumMod val="50000"/>
            </a:schemeClr>
          </a:solidFill>
          <a:ln w="3175" cap="flat" cmpd="sng" algn="ctr">
            <a:solidFill>
              <a:schemeClr val="accent1">
                <a:lumMod val="50000"/>
              </a:schemeClr>
            </a:solidFill>
            <a:prstDash val="solid"/>
          </a:ln>
          <a:effectLst/>
        </p:spPr>
        <p:txBody>
          <a:bodyPr lIns="92866" tIns="46437" rIns="92866" bIns="46437" rtlCol="0" anchor="ctr"/>
          <a:lstStyle/>
          <a:p>
            <a:pPr marL="0" marR="0" lvl="0" indent="0" defTabSz="914400" eaLnBrk="1" fontAlgn="auto" latinLnBrk="0" hangingPunct="1">
              <a:lnSpc>
                <a:spcPct val="100000"/>
              </a:lnSpc>
              <a:spcBef>
                <a:spcPts val="0"/>
              </a:spcBef>
              <a:spcAft>
                <a:spcPts val="600"/>
              </a:spcAft>
              <a:buClrTx/>
              <a:buSzTx/>
              <a:buFontTx/>
              <a:buNone/>
              <a:tabLst/>
              <a:defRPr/>
            </a:pPr>
            <a:r>
              <a:rPr kumimoji="0" lang="en-US" i="0" u="none" strike="noStrike" kern="0" cap="none" spc="0" normalizeH="0" baseline="0" noProof="0" dirty="0">
                <a:ln>
                  <a:noFill/>
                </a:ln>
                <a:solidFill>
                  <a:schemeClr val="bg1"/>
                </a:solidFill>
                <a:effectLst/>
                <a:uLnTx/>
                <a:uFillTx/>
                <a:latin typeface="+mn-lt"/>
              </a:rPr>
              <a:t>On January 14, 2020, the Mass HIway has </a:t>
            </a:r>
            <a:r>
              <a:rPr lang="en-US" kern="0" dirty="0">
                <a:solidFill>
                  <a:schemeClr val="bg1"/>
                </a:solidFill>
              </a:rPr>
              <a:t>updated its website (</a:t>
            </a:r>
            <a:r>
              <a:rPr lang="en-US" kern="0" dirty="0">
                <a:solidFill>
                  <a:schemeClr val="bg1"/>
                </a:solidFill>
                <a:hlinkClick r:id="rId3">
                  <a:extLst>
                    <a:ext uri="{A12FA001-AC4F-418D-AE19-62706E023703}">
                      <ahyp:hlinkClr xmlns:ahyp="http://schemas.microsoft.com/office/drawing/2018/hyperlinkcolor" val="tx"/>
                    </a:ext>
                  </a:extLst>
                </a:hlinkClick>
              </a:rPr>
              <a:t>http://www.masshiway.net</a:t>
            </a:r>
            <a:r>
              <a:rPr lang="en-US" kern="0" dirty="0">
                <a:solidFill>
                  <a:schemeClr val="bg1"/>
                </a:solidFill>
              </a:rPr>
              <a:t>)</a:t>
            </a:r>
            <a:endParaRPr kumimoji="0" lang="en-US" i="0" u="none" strike="noStrike" kern="0" cap="none" spc="0" normalizeH="0" baseline="0" noProof="0" dirty="0">
              <a:ln>
                <a:noFill/>
              </a:ln>
              <a:solidFill>
                <a:schemeClr val="bg1"/>
              </a:solidFill>
              <a:effectLst/>
              <a:uLnTx/>
              <a:uFillTx/>
              <a:latin typeface="+mn-lt"/>
            </a:endParaRPr>
          </a:p>
        </p:txBody>
      </p:sp>
      <p:sp>
        <p:nvSpPr>
          <p:cNvPr id="5" name="Rectangle 4">
            <a:extLst>
              <a:ext uri="{FF2B5EF4-FFF2-40B4-BE49-F238E27FC236}">
                <a16:creationId xmlns:a16="http://schemas.microsoft.com/office/drawing/2014/main" id="{BAF9618E-95FB-419A-A18A-07D7FAD67F9F}"/>
              </a:ext>
            </a:extLst>
          </p:cNvPr>
          <p:cNvSpPr/>
          <p:nvPr/>
        </p:nvSpPr>
        <p:spPr>
          <a:xfrm>
            <a:off x="457200" y="2667000"/>
            <a:ext cx="8342671" cy="1295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The site has a new look and feel with updated images and graphics as well as the addition of closed captioning on all audio and video presentations.</a:t>
            </a:r>
          </a:p>
          <a:p>
            <a:endParaRPr lang="en-US" dirty="0">
              <a:solidFill>
                <a:schemeClr val="tx1"/>
              </a:solidFill>
            </a:endParaRPr>
          </a:p>
          <a:p>
            <a:pPr marL="285750" indent="-285750">
              <a:buFont typeface="Arial" panose="020B0604020202020204" pitchFamily="34" charset="0"/>
              <a:buChar char="•"/>
            </a:pPr>
            <a:r>
              <a:rPr lang="en-US" dirty="0">
                <a:solidFill>
                  <a:schemeClr val="tx1"/>
                </a:solidFill>
              </a:rPr>
              <a:t>The website also has new content related to HAUS in addition to all previous content.</a:t>
            </a:r>
          </a:p>
        </p:txBody>
      </p:sp>
      <p:sp>
        <p:nvSpPr>
          <p:cNvPr id="9" name="Rectangle 8">
            <a:extLst>
              <a:ext uri="{FF2B5EF4-FFF2-40B4-BE49-F238E27FC236}">
                <a16:creationId xmlns:a16="http://schemas.microsoft.com/office/drawing/2014/main" id="{0126AFB0-C1B8-4245-B9B3-43E5412E696F}"/>
              </a:ext>
            </a:extLst>
          </p:cNvPr>
          <p:cNvSpPr/>
          <p:nvPr/>
        </p:nvSpPr>
        <p:spPr>
          <a:xfrm>
            <a:off x="457200" y="1993796"/>
            <a:ext cx="2743200" cy="470108"/>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Changes to website</a:t>
            </a:r>
          </a:p>
        </p:txBody>
      </p:sp>
      <p:sp>
        <p:nvSpPr>
          <p:cNvPr id="4" name="Rectangle 3">
            <a:extLst>
              <a:ext uri="{FF2B5EF4-FFF2-40B4-BE49-F238E27FC236}">
                <a16:creationId xmlns:a16="http://schemas.microsoft.com/office/drawing/2014/main" id="{A5EEF258-DF08-40DD-9010-70197D9ED90A}"/>
              </a:ext>
            </a:extLst>
          </p:cNvPr>
          <p:cNvSpPr/>
          <p:nvPr/>
        </p:nvSpPr>
        <p:spPr>
          <a:xfrm>
            <a:off x="2095500" y="5029200"/>
            <a:ext cx="4953000" cy="838200"/>
          </a:xfrm>
          <a:prstGeom prst="rect">
            <a:avLst/>
          </a:prstGeom>
          <a:no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Live demonstration of new website</a:t>
            </a:r>
          </a:p>
        </p:txBody>
      </p:sp>
    </p:spTree>
    <p:extLst>
      <p:ext uri="{BB962C8B-B14F-4D97-AF65-F5344CB8AC3E}">
        <p14:creationId xmlns:p14="http://schemas.microsoft.com/office/powerpoint/2010/main" val="9443284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2</a:t>
            </a:fld>
            <a:endParaRPr lang="en-US" dirty="0"/>
          </a:p>
        </p:txBody>
      </p:sp>
      <p:sp>
        <p:nvSpPr>
          <p:cNvPr id="3" name="Title 2"/>
          <p:cNvSpPr>
            <a:spLocks noGrp="1"/>
          </p:cNvSpPr>
          <p:nvPr>
            <p:ph type="title"/>
          </p:nvPr>
        </p:nvSpPr>
        <p:spPr/>
        <p:txBody>
          <a:bodyPr/>
          <a:lstStyle/>
          <a:p>
            <a:r>
              <a:rPr lang="en-US" dirty="0"/>
              <a:t>Agenda</a:t>
            </a:r>
          </a:p>
        </p:txBody>
      </p:sp>
      <p:sp>
        <p:nvSpPr>
          <p:cNvPr id="4" name="Rectangle 3"/>
          <p:cNvSpPr/>
          <p:nvPr/>
        </p:nvSpPr>
        <p:spPr>
          <a:xfrm>
            <a:off x="800100" y="1295400"/>
            <a:ext cx="7543800" cy="4953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Welcome</a:t>
            </a:r>
          </a:p>
          <a:p>
            <a:pPr marL="457054" lvl="1" indent="0">
              <a:buNone/>
            </a:pPr>
            <a:r>
              <a:rPr lang="en-US" sz="2000" dirty="0">
                <a:solidFill>
                  <a:schemeClr val="tx1"/>
                </a:solidFill>
              </a:rPr>
              <a:t>Undersecretary Lauren Peters</a:t>
            </a:r>
          </a:p>
          <a:p>
            <a:pPr marL="800100" lvl="1" indent="-342900">
              <a:buFont typeface="Wingdings" pitchFamily="2" charset="2"/>
              <a:buChar char="§"/>
            </a:pPr>
            <a:r>
              <a:rPr lang="en-US" sz="2000" dirty="0">
                <a:solidFill>
                  <a:schemeClr val="tx1"/>
                </a:solidFill>
              </a:rPr>
              <a:t>Approval of November 2020 minutes (vote)</a:t>
            </a:r>
          </a:p>
          <a:p>
            <a:pPr marL="800100" lvl="1" indent="-342900">
              <a:buFont typeface="Wingdings" pitchFamily="2" charset="2"/>
              <a:buChar char="§"/>
            </a:pPr>
            <a:r>
              <a:rPr lang="en-US" sz="2000" dirty="0">
                <a:solidFill>
                  <a:schemeClr val="tx1"/>
                </a:solidFill>
              </a:rPr>
              <a:t>Approval of 2020 Annual Report (vote)</a:t>
            </a:r>
          </a:p>
          <a:p>
            <a:r>
              <a:rPr lang="en-US" sz="2000" b="1" dirty="0">
                <a:solidFill>
                  <a:schemeClr val="tx1"/>
                </a:solidFill>
              </a:rPr>
              <a:t>Statewide Event Notification Services Framework update</a:t>
            </a:r>
          </a:p>
          <a:p>
            <a:pPr marL="457054" lvl="1" indent="0">
              <a:buNone/>
            </a:pPr>
            <a:r>
              <a:rPr lang="en-US" sz="2000" dirty="0">
                <a:solidFill>
                  <a:schemeClr val="tx1"/>
                </a:solidFill>
              </a:rPr>
              <a:t>Undersecretary Lauren Peters &amp; Bert Ng    </a:t>
            </a:r>
          </a:p>
          <a:p>
            <a:r>
              <a:rPr lang="en-US" sz="2000" b="1" dirty="0">
                <a:solidFill>
                  <a:schemeClr val="tx1"/>
                </a:solidFill>
              </a:rPr>
              <a:t>Federal funding update</a:t>
            </a:r>
          </a:p>
          <a:p>
            <a:pPr marL="457054" lvl="1" indent="0">
              <a:buNone/>
            </a:pPr>
            <a:r>
              <a:rPr lang="en-US" sz="2000" dirty="0">
                <a:solidFill>
                  <a:schemeClr val="tx1"/>
                </a:solidFill>
              </a:rPr>
              <a:t>Bert Ng</a:t>
            </a:r>
          </a:p>
          <a:p>
            <a:r>
              <a:rPr lang="en-US" sz="2000" b="1" dirty="0">
                <a:solidFill>
                  <a:schemeClr val="tx1"/>
                </a:solidFill>
              </a:rPr>
              <a:t>Clinical Gateway &amp; AWS update</a:t>
            </a:r>
          </a:p>
          <a:p>
            <a:pPr lvl="1"/>
            <a:r>
              <a:rPr lang="en-US" sz="2000" dirty="0">
                <a:solidFill>
                  <a:schemeClr val="tx1"/>
                </a:solidFill>
              </a:rPr>
              <a:t>David Whitham</a:t>
            </a:r>
          </a:p>
          <a:p>
            <a:r>
              <a:rPr lang="en-US" sz="2000" b="1" dirty="0">
                <a:solidFill>
                  <a:schemeClr val="tx1"/>
                </a:solidFill>
              </a:rPr>
              <a:t>HIway connection requirement &amp; 2020 attestation </a:t>
            </a:r>
          </a:p>
          <a:p>
            <a:pPr>
              <a:tabLst>
                <a:tab pos="463550" algn="l"/>
              </a:tabLst>
            </a:pPr>
            <a:r>
              <a:rPr lang="en-US" sz="2000" dirty="0">
                <a:solidFill>
                  <a:schemeClr val="tx1"/>
                </a:solidFill>
              </a:rPr>
              <a:t> 	Chris Stuck-Girard</a:t>
            </a:r>
          </a:p>
          <a:p>
            <a:r>
              <a:rPr lang="en-US" sz="2000" b="1" dirty="0" err="1">
                <a:solidFill>
                  <a:schemeClr val="tx1"/>
                </a:solidFill>
              </a:rPr>
              <a:t>ePOLST</a:t>
            </a:r>
            <a:r>
              <a:rPr lang="en-US" sz="2000" b="1" dirty="0">
                <a:solidFill>
                  <a:schemeClr val="tx1"/>
                </a:solidFill>
              </a:rPr>
              <a:t> update</a:t>
            </a:r>
          </a:p>
          <a:p>
            <a:pPr marL="457054" lvl="1" indent="0">
              <a:buNone/>
            </a:pPr>
            <a:r>
              <a:rPr lang="en-US" sz="2000" dirty="0">
                <a:solidFill>
                  <a:schemeClr val="tx1"/>
                </a:solidFill>
              </a:rPr>
              <a:t>Kathryn Downes &amp; Daniel Danon</a:t>
            </a:r>
          </a:p>
          <a:p>
            <a:r>
              <a:rPr lang="en-US" sz="2000" b="1" dirty="0">
                <a:solidFill>
                  <a:schemeClr val="tx1"/>
                </a:solidFill>
              </a:rPr>
              <a:t>Conclusion</a:t>
            </a:r>
          </a:p>
          <a:p>
            <a:pPr marL="457054" lvl="1" indent="0">
              <a:buNone/>
            </a:pPr>
            <a:r>
              <a:rPr lang="en-US" sz="2000" dirty="0">
                <a:solidFill>
                  <a:schemeClr val="tx1"/>
                </a:solidFill>
              </a:rPr>
              <a:t>Undersecretary Lauren Peters</a:t>
            </a:r>
          </a:p>
          <a:p>
            <a:pPr marL="457054" lvl="1" indent="0">
              <a:buNone/>
            </a:pPr>
            <a:endParaRPr lang="en-US" sz="2000" dirty="0">
              <a:solidFill>
                <a:schemeClr val="tx1"/>
              </a:solidFill>
            </a:endParaRPr>
          </a:p>
        </p:txBody>
      </p:sp>
    </p:spTree>
    <p:extLst>
      <p:ext uri="{BB962C8B-B14F-4D97-AF65-F5344CB8AC3E}">
        <p14:creationId xmlns:p14="http://schemas.microsoft.com/office/powerpoint/2010/main" val="33206546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322252B-E939-4A7E-8190-BF32518C4A6B}"/>
              </a:ext>
            </a:extLst>
          </p:cNvPr>
          <p:cNvSpPr>
            <a:spLocks noGrp="1"/>
          </p:cNvSpPr>
          <p:nvPr>
            <p:ph type="sldNum"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949C2E20-F250-44B9-B926-B8B94A013B34}" type="slidenum">
              <a:rPr kumimoji="0" lang="en-US" sz="1000" b="0" i="0" u="none" strike="noStrike" kern="1200" cap="none" spc="0" normalizeH="0" baseline="0" noProof="0" smtClean="0">
                <a:ln>
                  <a:noFill/>
                </a:ln>
                <a:solidFill>
                  <a:prstClr val="black"/>
                </a:solidFill>
                <a:effectLst/>
                <a:uLnTx/>
                <a:uFillTx/>
                <a:latin typeface="Arial"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20</a:t>
            </a:fld>
            <a:endParaRPr kumimoji="0" lang="en-US" sz="1000" b="0" i="0" u="none" strike="noStrike" kern="1200" cap="none" spc="0" normalizeH="0" baseline="0" noProof="0" dirty="0">
              <a:ln>
                <a:noFill/>
              </a:ln>
              <a:solidFill>
                <a:prstClr val="black"/>
              </a:solidFill>
              <a:effectLst/>
              <a:uLnTx/>
              <a:uFillTx/>
              <a:latin typeface="Arial" charset="0"/>
              <a:ea typeface="+mn-ea"/>
              <a:cs typeface="+mn-cs"/>
            </a:endParaRPr>
          </a:p>
        </p:txBody>
      </p:sp>
      <p:sp>
        <p:nvSpPr>
          <p:cNvPr id="3" name="Title 2">
            <a:extLst>
              <a:ext uri="{FF2B5EF4-FFF2-40B4-BE49-F238E27FC236}">
                <a16:creationId xmlns:a16="http://schemas.microsoft.com/office/drawing/2014/main" id="{5462E29B-046D-4C19-B015-B391735E1AFC}"/>
              </a:ext>
            </a:extLst>
          </p:cNvPr>
          <p:cNvSpPr>
            <a:spLocks noGrp="1"/>
          </p:cNvSpPr>
          <p:nvPr>
            <p:ph type="title"/>
          </p:nvPr>
        </p:nvSpPr>
        <p:spPr>
          <a:xfrm>
            <a:off x="836136" y="133557"/>
            <a:ext cx="6174263" cy="565150"/>
          </a:xfrm>
        </p:spPr>
        <p:txBody>
          <a:bodyPr/>
          <a:lstStyle/>
          <a:p>
            <a:r>
              <a:rPr lang="en-US" dirty="0"/>
              <a:t>COVID-19 update: MIIS CG node</a:t>
            </a:r>
          </a:p>
        </p:txBody>
      </p:sp>
      <p:sp>
        <p:nvSpPr>
          <p:cNvPr id="6" name="TextBox 5">
            <a:extLst>
              <a:ext uri="{FF2B5EF4-FFF2-40B4-BE49-F238E27FC236}">
                <a16:creationId xmlns:a16="http://schemas.microsoft.com/office/drawing/2014/main" id="{5C3D4B36-DAB6-457A-90D8-A23971AEF426}"/>
              </a:ext>
            </a:extLst>
          </p:cNvPr>
          <p:cNvSpPr txBox="1"/>
          <p:nvPr/>
        </p:nvSpPr>
        <p:spPr>
          <a:xfrm>
            <a:off x="304800" y="1076479"/>
            <a:ext cx="8610600" cy="560153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a:ea typeface="+mn-ea"/>
                <a:cs typeface="+mn-cs"/>
              </a:rPr>
              <a:t>The </a:t>
            </a:r>
            <a:r>
              <a:rPr lang="en-US" b="1" dirty="0">
                <a:solidFill>
                  <a:prstClr val="black"/>
                </a:solidFill>
                <a:latin typeface="Calibri"/>
              </a:rPr>
              <a:t>Massachusetts Immunization Information System (MIIS) </a:t>
            </a:r>
            <a:r>
              <a:rPr kumimoji="0" lang="en-US" sz="1800" b="1" i="0" u="none" strike="noStrike" kern="1200" cap="none" spc="0" normalizeH="0" baseline="0" noProof="0" dirty="0">
                <a:ln>
                  <a:noFill/>
                </a:ln>
                <a:solidFill>
                  <a:prstClr val="black"/>
                </a:solidFill>
                <a:effectLst/>
                <a:uLnTx/>
                <a:uFillTx/>
                <a:latin typeface="Calibri"/>
                <a:ea typeface="+mn-ea"/>
                <a:cs typeface="+mn-cs"/>
              </a:rPr>
              <a:t>Clinical Gateway (CG) node receives immunization reports and database queries via the Mass HIway, using both Direct Messaging and synchronous API from providers across the Commonwealth.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solidFill>
                  <a:prstClr val="black"/>
                </a:solidFill>
                <a:latin typeface="Calibri"/>
              </a:rPr>
              <a:t>As Massachusetts ramps up the COVID-19 Vaccination program, the MIIS plays a critical role in tracking and reporting progress.  To prepare for millions of additional messages per month, the Mass HIway enhanced the interfaces, and increased capacity and throughput. The Mass HIway will continue to work with MIIS to determine future needs.</a:t>
            </a:r>
          </a:p>
          <a:p>
            <a:pPr marL="342900" marR="0" lvl="0"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Enhancements</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Increased the number of </a:t>
            </a:r>
            <a:r>
              <a:rPr lang="en-US" sz="1600" dirty="0">
                <a:solidFill>
                  <a:prstClr val="black"/>
                </a:solidFill>
                <a:latin typeface="Calibri"/>
              </a:rPr>
              <a:t>technical</a:t>
            </a:r>
            <a:r>
              <a:rPr kumimoji="0" lang="en-US" sz="1600" b="0" i="0" u="none" strike="noStrike" kern="1200" cap="none" spc="0" normalizeH="0" baseline="0" noProof="0" dirty="0">
                <a:ln>
                  <a:noFill/>
                </a:ln>
                <a:solidFill>
                  <a:prstClr val="black"/>
                </a:solidFill>
                <a:effectLst/>
                <a:uLnTx/>
                <a:uFillTx/>
                <a:latin typeface="Calibri"/>
                <a:ea typeface="+mn-ea"/>
                <a:cs typeface="+mn-cs"/>
              </a:rPr>
              <a:t> connections from the CG node to the MIIS, tripling throughput from the Mass HIway to leverage increased MIIS processing capacity.</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1600" dirty="0">
                <a:solidFill>
                  <a:prstClr val="black"/>
                </a:solidFill>
                <a:latin typeface="Calibri"/>
              </a:rPr>
              <a:t>Increased disk space to accommodate new monthly batches of query transactions from one of the leading pharmacy chains to support vaccination planning.</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1600" dirty="0">
                <a:solidFill>
                  <a:prstClr val="black"/>
                </a:solidFill>
                <a:latin typeface="Calibri"/>
              </a:rPr>
              <a:t>Revised the Mass HIway’s AWS migration plan to include</a:t>
            </a:r>
            <a:r>
              <a:rPr kumimoji="0" lang="en-US" sz="1600" b="0" i="0" u="none" strike="noStrike" kern="1200" cap="none" spc="0" normalizeH="0" baseline="0" noProof="0" dirty="0">
                <a:ln>
                  <a:noFill/>
                </a:ln>
                <a:solidFill>
                  <a:prstClr val="black"/>
                </a:solidFill>
                <a:effectLst/>
                <a:uLnTx/>
                <a:uFillTx/>
                <a:latin typeface="Calibri"/>
                <a:ea typeface="+mn-ea"/>
                <a:cs typeface="+mn-cs"/>
              </a:rPr>
              <a:t> additional software and infrastructure to extend support of a legacy version of the synchronous API used to access the MIIS, allowing providers additional time to upgrade systems.</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US" sz="1600" dirty="0">
                <a:solidFill>
                  <a:prstClr val="black"/>
                </a:solidFill>
                <a:latin typeface="Calibri"/>
              </a:rPr>
              <a:t>Coordinated planning between teams to accommodate an accelerated migration of MIIS operations to AWS.</a:t>
            </a: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rPr>
              <a:t> </a:t>
            </a:r>
            <a:r>
              <a:rPr kumimoji="0" lang="en-US" sz="1800" b="1" i="0" u="none" strike="noStrike" kern="1200" cap="none" spc="0" normalizeH="0" baseline="0" noProof="0" dirty="0">
                <a:ln>
                  <a:noFill/>
                </a:ln>
                <a:solidFill>
                  <a:prstClr val="black"/>
                </a:solidFill>
                <a:effectLst/>
                <a:uLnTx/>
                <a:uFillTx/>
                <a:latin typeface="Calibri"/>
                <a:ea typeface="+mn-ea"/>
                <a:cs typeface="+mn-cs"/>
              </a:rPr>
              <a:t>Impact</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Accommodating the COVID-related requirements from the MIIS program has required the Mass HIway team to reallocate resources and adjust the schedule for the CCG2 migration.</a:t>
            </a:r>
          </a:p>
        </p:txBody>
      </p:sp>
    </p:spTree>
    <p:extLst>
      <p:ext uri="{BB962C8B-B14F-4D97-AF65-F5344CB8AC3E}">
        <p14:creationId xmlns:p14="http://schemas.microsoft.com/office/powerpoint/2010/main" val="3760368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322252B-E939-4A7E-8190-BF32518C4A6B}"/>
              </a:ext>
            </a:extLst>
          </p:cNvPr>
          <p:cNvSpPr>
            <a:spLocks noGrp="1"/>
          </p:cNvSpPr>
          <p:nvPr>
            <p:ph type="sldNum" sz="quarter" idx="11"/>
          </p:nvPr>
        </p:nvSpPr>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fld id="{949C2E20-F250-44B9-B926-B8B94A013B34}" type="slidenum">
              <a:rPr kumimoji="0" lang="en-US" sz="1000" b="0" i="0" u="none" strike="noStrike" kern="1200" cap="none" spc="0" normalizeH="0" baseline="0" noProof="0" smtClean="0">
                <a:ln>
                  <a:noFill/>
                </a:ln>
                <a:solidFill>
                  <a:prstClr val="black"/>
                </a:solidFill>
                <a:effectLst/>
                <a:uLnTx/>
                <a:uFillTx/>
                <a:latin typeface="Arial" charset="0"/>
                <a:ea typeface="+mn-ea"/>
                <a:cs typeface="+mn-cs"/>
              </a:rPr>
              <a:pPr marL="0" marR="0" lvl="0" indent="0" algn="ctr" defTabSz="914400" rtl="0" eaLnBrk="1" fontAlgn="base" latinLnBrk="0" hangingPunct="1">
                <a:lnSpc>
                  <a:spcPct val="100000"/>
                </a:lnSpc>
                <a:spcBef>
                  <a:spcPct val="0"/>
                </a:spcBef>
                <a:spcAft>
                  <a:spcPct val="0"/>
                </a:spcAft>
                <a:buClrTx/>
                <a:buSzTx/>
                <a:buFontTx/>
                <a:buNone/>
                <a:tabLst/>
                <a:defRPr/>
              </a:pPr>
              <a:t>21</a:t>
            </a:fld>
            <a:endParaRPr kumimoji="0" lang="en-US" sz="1000" b="0" i="0" u="none" strike="noStrike" kern="1200" cap="none" spc="0" normalizeH="0" baseline="0" noProof="0" dirty="0">
              <a:ln>
                <a:noFill/>
              </a:ln>
              <a:solidFill>
                <a:prstClr val="black"/>
              </a:solidFill>
              <a:effectLst/>
              <a:uLnTx/>
              <a:uFillTx/>
              <a:latin typeface="Arial" charset="0"/>
              <a:ea typeface="+mn-ea"/>
              <a:cs typeface="+mn-cs"/>
            </a:endParaRPr>
          </a:p>
        </p:txBody>
      </p:sp>
      <p:sp>
        <p:nvSpPr>
          <p:cNvPr id="3" name="Title 2">
            <a:extLst>
              <a:ext uri="{FF2B5EF4-FFF2-40B4-BE49-F238E27FC236}">
                <a16:creationId xmlns:a16="http://schemas.microsoft.com/office/drawing/2014/main" id="{5462E29B-046D-4C19-B015-B391735E1AFC}"/>
              </a:ext>
            </a:extLst>
          </p:cNvPr>
          <p:cNvSpPr>
            <a:spLocks noGrp="1"/>
          </p:cNvSpPr>
          <p:nvPr>
            <p:ph type="title"/>
          </p:nvPr>
        </p:nvSpPr>
        <p:spPr>
          <a:xfrm>
            <a:off x="836136" y="133557"/>
            <a:ext cx="6174263" cy="565150"/>
          </a:xfrm>
        </p:spPr>
        <p:txBody>
          <a:bodyPr/>
          <a:lstStyle/>
          <a:p>
            <a:r>
              <a:rPr lang="en-US" dirty="0"/>
              <a:t>COVID-19 recap: </a:t>
            </a:r>
            <a:br>
              <a:rPr lang="en-US" dirty="0"/>
            </a:br>
            <a:r>
              <a:rPr lang="en-US" dirty="0"/>
              <a:t>Syndromic and ELR CG nodes</a:t>
            </a:r>
          </a:p>
        </p:txBody>
      </p:sp>
      <p:sp>
        <p:nvSpPr>
          <p:cNvPr id="6" name="TextBox 5">
            <a:extLst>
              <a:ext uri="{FF2B5EF4-FFF2-40B4-BE49-F238E27FC236}">
                <a16:creationId xmlns:a16="http://schemas.microsoft.com/office/drawing/2014/main" id="{5C3D4B36-DAB6-457A-90D8-A23971AEF426}"/>
              </a:ext>
            </a:extLst>
          </p:cNvPr>
          <p:cNvSpPr txBox="1"/>
          <p:nvPr/>
        </p:nvSpPr>
        <p:spPr>
          <a:xfrm>
            <a:off x="304800" y="1076479"/>
            <a:ext cx="8610600" cy="504753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prstClr val="black"/>
                </a:solidFill>
                <a:effectLst/>
                <a:uLnTx/>
                <a:uFillTx/>
                <a:latin typeface="Calibri"/>
                <a:ea typeface="+mn-ea"/>
                <a:cs typeface="+mn-cs"/>
              </a:rPr>
              <a:t>As part of the daily COVID-19 reporting cycle, the Clinical Gateway (CG) nodes receive messages via the Mass HIway’s Direct Messaging System from hospital emergency departments and laboratories, transform them, and deliver them to the Massachusetts Department of Public Health’s Syndromic Surveillance and Electronic Lab Reporting applications for processing and analysis.</a:t>
            </a:r>
            <a:endParaRPr kumimoji="0" lang="en-US" sz="1200" b="1"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1800" b="1" i="0" u="none" strike="noStrike" kern="1200" cap="none" spc="0" normalizeH="0" baseline="0" noProof="0" dirty="0">
                <a:ln>
                  <a:noFill/>
                </a:ln>
                <a:solidFill>
                  <a:prstClr val="black"/>
                </a:solidFill>
                <a:effectLst/>
                <a:uLnTx/>
                <a:uFillTx/>
                <a:latin typeface="Calibri" panose="020F0502020204030204" pitchFamily="34" charset="0"/>
                <a:ea typeface="+mn-ea"/>
                <a:cs typeface="Times New Roman" panose="02020603050405020304" pitchFamily="18" charset="0"/>
              </a:rPr>
              <a:t>Syndromic Surveillance</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All Massachusetts hospital emergency departments participate.</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Highest message volume of all CG nodes with an average of 8.5 million messages per month.</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ED records of admissions, discharges, and transfers of patients are </a:t>
            </a: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rPr>
              <a:t>processed by the Syndromic Surveillance CG node, which feeds the National Syndromic Surveillance Program’s BioSense Platform at the CDC.</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16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rPr>
              <a:t>BioSense data is used by the Commonwealth’s Syndromic Surveillance program at the DPH Bureau of Infectious Disease and Laboratory Sciences for analysis of trends pertaining to COVID-19.</a:t>
            </a:r>
            <a:endParaRPr kumimoji="0" lang="en-US" sz="1600" b="0" i="0" u="none" strike="noStrike" kern="1200" cap="none" spc="0" normalizeH="0" baseline="0" noProof="0" dirty="0">
              <a:ln>
                <a:noFill/>
              </a:ln>
              <a:solidFill>
                <a:prstClr val="black"/>
              </a:solidFill>
              <a:effectLst/>
              <a:uLnTx/>
              <a:uFillTx/>
              <a:latin typeface="Calibri"/>
              <a:ea typeface="+mn-ea"/>
              <a:cs typeface="+mn-cs"/>
            </a:endParaRPr>
          </a:p>
          <a:p>
            <a:pPr marL="342900" marR="0" lvl="0" indent="-342900" algn="l" defTabSz="914400" rtl="0" eaLnBrk="1" fontAlgn="auto" latinLnBrk="0" hangingPunct="1">
              <a:lnSpc>
                <a:spcPct val="100000"/>
              </a:lnSpc>
              <a:spcBef>
                <a:spcPts val="600"/>
              </a:spcBef>
              <a:spcAft>
                <a:spcPts val="6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rPr>
              <a:t> </a:t>
            </a:r>
            <a:r>
              <a:rPr kumimoji="0" lang="en-US" sz="1800" b="1" i="0" u="none" strike="noStrike" kern="1200" cap="none" spc="0" normalizeH="0" baseline="0" noProof="0" dirty="0">
                <a:ln>
                  <a:noFill/>
                </a:ln>
                <a:solidFill>
                  <a:prstClr val="black"/>
                </a:solidFill>
                <a:effectLst/>
                <a:uLnTx/>
                <a:uFillTx/>
                <a:latin typeface="Calibri"/>
                <a:ea typeface="+mn-ea"/>
                <a:cs typeface="+mn-cs"/>
              </a:rPr>
              <a:t>Electronic Lab Reporting</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CG node handles reports of test results from about 40% of hospital labs.</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Averages about 1,500 messages per month.</a:t>
            </a:r>
          </a:p>
          <a:p>
            <a:pPr marL="800100" marR="0" lvl="1"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kumimoji="0" lang="en-US" sz="1600" b="0" i="0" u="none" strike="noStrike" kern="1200" cap="none" spc="0" normalizeH="0" baseline="0" noProof="0" dirty="0">
                <a:ln>
                  <a:noFill/>
                </a:ln>
                <a:solidFill>
                  <a:prstClr val="black"/>
                </a:solidFill>
                <a:effectLst/>
                <a:uLnTx/>
                <a:uFillTx/>
                <a:latin typeface="Calibri"/>
                <a:ea typeface="+mn-ea"/>
                <a:cs typeface="+mn-cs"/>
              </a:rPr>
              <a:t>Test results from other labs reported directly to the DPH Electronic Lab Reporting program.</a:t>
            </a:r>
          </a:p>
        </p:txBody>
      </p:sp>
    </p:spTree>
    <p:extLst>
      <p:ext uri="{BB962C8B-B14F-4D97-AF65-F5344CB8AC3E}">
        <p14:creationId xmlns:p14="http://schemas.microsoft.com/office/powerpoint/2010/main" val="2208380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22</a:t>
            </a:fld>
            <a:endParaRPr lang="en-US" dirty="0"/>
          </a:p>
        </p:txBody>
      </p:sp>
      <p:sp>
        <p:nvSpPr>
          <p:cNvPr id="2" name="Title 1">
            <a:extLst>
              <a:ext uri="{FF2B5EF4-FFF2-40B4-BE49-F238E27FC236}">
                <a16:creationId xmlns:a16="http://schemas.microsoft.com/office/drawing/2014/main" id="{FE3C1E95-8B09-45B3-9D03-F342ED0D6800}"/>
              </a:ext>
            </a:extLst>
          </p:cNvPr>
          <p:cNvSpPr>
            <a:spLocks noGrp="1"/>
          </p:cNvSpPr>
          <p:nvPr>
            <p:ph type="title"/>
          </p:nvPr>
        </p:nvSpPr>
        <p:spPr/>
        <p:txBody>
          <a:bodyPr/>
          <a:lstStyle/>
          <a:p>
            <a:endParaRPr lang="en-US" dirty="0"/>
          </a:p>
        </p:txBody>
      </p:sp>
      <p:sp>
        <p:nvSpPr>
          <p:cNvPr id="10" name="Rectangle 9"/>
          <p:cNvSpPr/>
          <p:nvPr/>
        </p:nvSpPr>
        <p:spPr>
          <a:xfrm>
            <a:off x="914400" y="2905918"/>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HIway connection requirement &amp; 2020 attestation </a:t>
            </a:r>
          </a:p>
          <a:p>
            <a:r>
              <a:rPr lang="en-US" sz="2400" i="1" dirty="0">
                <a:solidFill>
                  <a:schemeClr val="tx1"/>
                </a:solidFill>
              </a:rPr>
              <a:t>Chris Stuck-Girard</a:t>
            </a:r>
          </a:p>
        </p:txBody>
      </p:sp>
    </p:spTree>
    <p:extLst>
      <p:ext uri="{BB962C8B-B14F-4D97-AF65-F5344CB8AC3E}">
        <p14:creationId xmlns:p14="http://schemas.microsoft.com/office/powerpoint/2010/main" val="24611453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1"/>
          </p:nvPr>
        </p:nvSpPr>
        <p:spPr/>
        <p:txBody>
          <a:bodyPr/>
          <a:lstStyle/>
          <a:p>
            <a:pPr>
              <a:defRPr/>
            </a:pPr>
            <a:fld id="{26A24CCA-F466-43CF-BAB8-FE65B26DBD54}" type="slidenum">
              <a:rPr lang="en-US" smtClean="0"/>
              <a:t>23</a:t>
            </a:fld>
            <a:endParaRPr lang="en-US" dirty="0"/>
          </a:p>
        </p:txBody>
      </p:sp>
      <p:sp>
        <p:nvSpPr>
          <p:cNvPr id="5" name="Title 2"/>
          <p:cNvSpPr>
            <a:spLocks noGrp="1"/>
          </p:cNvSpPr>
          <p:nvPr>
            <p:ph type="title"/>
          </p:nvPr>
        </p:nvSpPr>
        <p:spPr>
          <a:xfrm>
            <a:off x="836137" y="139493"/>
            <a:ext cx="6098066" cy="622507"/>
          </a:xfrm>
        </p:spPr>
        <p:txBody>
          <a:bodyPr/>
          <a:lstStyle/>
          <a:p>
            <a:r>
              <a:rPr lang="en-US" dirty="0"/>
              <a:t>HIway attestation: HIway connection requirement overview</a:t>
            </a:r>
          </a:p>
        </p:txBody>
      </p:sp>
      <p:graphicFrame>
        <p:nvGraphicFramePr>
          <p:cNvPr id="6" name="Table 5"/>
          <p:cNvGraphicFramePr>
            <a:graphicFrameLocks noGrp="1"/>
          </p:cNvGraphicFramePr>
          <p:nvPr/>
        </p:nvGraphicFramePr>
        <p:xfrm>
          <a:off x="253999" y="2139746"/>
          <a:ext cx="8640356" cy="2006114"/>
        </p:xfrm>
        <a:graphic>
          <a:graphicData uri="http://schemas.openxmlformats.org/drawingml/2006/table">
            <a:tbl>
              <a:tblPr firstRow="1" bandRow="1">
                <a:tableStyleId>{5C22544A-7EE6-4342-B048-85BDC9FD1C3A}</a:tableStyleId>
              </a:tblPr>
              <a:tblGrid>
                <a:gridCol w="3797402">
                  <a:extLst>
                    <a:ext uri="{9D8B030D-6E8A-4147-A177-3AD203B41FA5}">
                      <a16:colId xmlns:a16="http://schemas.microsoft.com/office/drawing/2014/main" val="20000"/>
                    </a:ext>
                  </a:extLst>
                </a:gridCol>
                <a:gridCol w="2820822">
                  <a:extLst>
                    <a:ext uri="{9D8B030D-6E8A-4147-A177-3AD203B41FA5}">
                      <a16:colId xmlns:a16="http://schemas.microsoft.com/office/drawing/2014/main" val="20001"/>
                    </a:ext>
                  </a:extLst>
                </a:gridCol>
                <a:gridCol w="2022132">
                  <a:extLst>
                    <a:ext uri="{9D8B030D-6E8A-4147-A177-3AD203B41FA5}">
                      <a16:colId xmlns:a16="http://schemas.microsoft.com/office/drawing/2014/main" val="20002"/>
                    </a:ext>
                  </a:extLst>
                </a:gridCol>
              </a:tblGrid>
              <a:tr h="362280">
                <a:tc>
                  <a:txBody>
                    <a:bodyPr/>
                    <a:lstStyle/>
                    <a:p>
                      <a:pPr algn="ctr"/>
                      <a:r>
                        <a:rPr lang="en-US" sz="1400" dirty="0"/>
                        <a:t>Provider organization</a:t>
                      </a:r>
                    </a:p>
                  </a:txBody>
                  <a:tcPr anchor="ctr">
                    <a:solidFill>
                      <a:schemeClr val="accent1">
                        <a:lumMod val="75000"/>
                      </a:schemeClr>
                    </a:solidFill>
                  </a:tcPr>
                </a:tc>
                <a:tc>
                  <a:txBody>
                    <a:bodyPr/>
                    <a:lstStyle/>
                    <a:p>
                      <a:pPr algn="ctr"/>
                      <a:r>
                        <a:rPr lang="en-US" sz="1400" baseline="0" dirty="0"/>
                        <a:t>First year </a:t>
                      </a:r>
                      <a:r>
                        <a:rPr lang="en-US" sz="1400" dirty="0"/>
                        <a:t>requirement applied</a:t>
                      </a:r>
                    </a:p>
                  </a:txBody>
                  <a:tcPr anchor="ctr">
                    <a:solidFill>
                      <a:schemeClr val="accent1">
                        <a:lumMod val="75000"/>
                      </a:schemeClr>
                    </a:solidFill>
                  </a:tcPr>
                </a:tc>
                <a:tc>
                  <a:txBody>
                    <a:bodyPr/>
                    <a:lstStyle/>
                    <a:p>
                      <a:pPr algn="ctr"/>
                      <a:r>
                        <a:rPr lang="en-US" sz="1400" dirty="0"/>
                        <a:t>Submit in</a:t>
                      </a:r>
                      <a:r>
                        <a:rPr lang="en-US" sz="1400" baseline="0" dirty="0"/>
                        <a:t> 2020</a:t>
                      </a:r>
                      <a:endParaRPr lang="en-US" sz="1400" dirty="0"/>
                    </a:p>
                  </a:txBody>
                  <a:tcPr anchor="ctr">
                    <a:solidFill>
                      <a:schemeClr val="accent1">
                        <a:lumMod val="75000"/>
                      </a:schemeClr>
                    </a:solidFill>
                  </a:tcPr>
                </a:tc>
                <a:extLst>
                  <a:ext uri="{0D108BD9-81ED-4DB2-BD59-A6C34878D82A}">
                    <a16:rowId xmlns:a16="http://schemas.microsoft.com/office/drawing/2014/main" val="10000"/>
                  </a:ext>
                </a:extLst>
              </a:tr>
              <a:tr h="348434">
                <a:tc>
                  <a:txBody>
                    <a:bodyPr/>
                    <a:lstStyle/>
                    <a:p>
                      <a:r>
                        <a:rPr lang="en-US" sz="1400" dirty="0"/>
                        <a:t>Acute</a:t>
                      </a:r>
                      <a:r>
                        <a:rPr lang="en-US" sz="1400" baseline="0" dirty="0"/>
                        <a:t> care hospitals</a:t>
                      </a:r>
                      <a:endParaRPr lang="en-US" sz="1400" dirty="0"/>
                    </a:p>
                  </a:txBody>
                  <a:tcPr anchor="ctr">
                    <a:solidFill>
                      <a:srgbClr val="F3F6FB"/>
                    </a:solidFill>
                  </a:tcPr>
                </a:tc>
                <a:tc>
                  <a:txBody>
                    <a:bodyPr/>
                    <a:lstStyle/>
                    <a:p>
                      <a:pPr algn="ctr"/>
                      <a:r>
                        <a:rPr lang="en-US" sz="1400" b="1" dirty="0"/>
                        <a:t>2017</a:t>
                      </a:r>
                    </a:p>
                  </a:txBody>
                  <a:tcPr anchor="ctr">
                    <a:solidFill>
                      <a:srgbClr val="F3F6FB"/>
                    </a:solidFill>
                  </a:tcPr>
                </a:tc>
                <a:tc>
                  <a:txBody>
                    <a:bodyPr/>
                    <a:lstStyle/>
                    <a:p>
                      <a:pPr algn="ctr"/>
                      <a:r>
                        <a:rPr lang="en-US" sz="1400" b="1" dirty="0"/>
                        <a:t>Year 4 attestation form</a:t>
                      </a:r>
                    </a:p>
                  </a:txBody>
                  <a:tcPr anchor="ctr">
                    <a:solidFill>
                      <a:srgbClr val="F3F6FB"/>
                    </a:solidFill>
                  </a:tcPr>
                </a:tc>
                <a:extLst>
                  <a:ext uri="{0D108BD9-81ED-4DB2-BD59-A6C34878D82A}">
                    <a16:rowId xmlns:a16="http://schemas.microsoft.com/office/drawing/2014/main" val="10001"/>
                  </a:ext>
                </a:extLst>
              </a:tr>
              <a:tr h="444848">
                <a:tc>
                  <a:txBody>
                    <a:bodyPr/>
                    <a:lstStyle/>
                    <a:p>
                      <a:r>
                        <a:rPr lang="en-US" sz="1400" dirty="0"/>
                        <a:t>Large and medium medical ambulatory practices</a:t>
                      </a:r>
                    </a:p>
                  </a:txBody>
                  <a:tcPr anchor="ctr">
                    <a:solidFill>
                      <a:srgbClr val="DCE6F2"/>
                    </a:solidFill>
                  </a:tcPr>
                </a:tc>
                <a:tc rowSpan="2">
                  <a:txBody>
                    <a:bodyPr/>
                    <a:lstStyle/>
                    <a:p>
                      <a:pPr algn="ctr"/>
                      <a:r>
                        <a:rPr lang="en-US" sz="1400" b="1" dirty="0"/>
                        <a:t>2018</a:t>
                      </a:r>
                    </a:p>
                  </a:txBody>
                  <a:tcPr anchor="ctr">
                    <a:solidFill>
                      <a:srgbClr val="DCE6F2"/>
                    </a:solidFill>
                  </a:tcPr>
                </a:tc>
                <a:tc rowSpan="2">
                  <a:txBody>
                    <a:bodyPr/>
                    <a:lstStyle/>
                    <a:p>
                      <a:pPr algn="ctr"/>
                      <a:r>
                        <a:rPr lang="en-US" sz="1400" b="1" dirty="0"/>
                        <a:t>Year 3 attestation form</a:t>
                      </a:r>
                    </a:p>
                  </a:txBody>
                  <a:tcPr anchor="ctr">
                    <a:solidFill>
                      <a:srgbClr val="DCE6F2"/>
                    </a:solidFill>
                  </a:tcPr>
                </a:tc>
                <a:extLst>
                  <a:ext uri="{0D108BD9-81ED-4DB2-BD59-A6C34878D82A}">
                    <a16:rowId xmlns:a16="http://schemas.microsoft.com/office/drawing/2014/main" val="10002"/>
                  </a:ext>
                </a:extLst>
              </a:tr>
              <a:tr h="446314">
                <a:tc>
                  <a:txBody>
                    <a:bodyPr/>
                    <a:lstStyle/>
                    <a:p>
                      <a:r>
                        <a:rPr lang="en-US" sz="1400" dirty="0"/>
                        <a:t>Large community health centers</a:t>
                      </a:r>
                    </a:p>
                  </a:txBody>
                  <a:tcPr anchor="ctr">
                    <a:solidFill>
                      <a:srgbClr val="DCE6F2"/>
                    </a:solidFill>
                  </a:tcPr>
                </a:tc>
                <a:tc vMerge="1">
                  <a:txBody>
                    <a:bodyPr/>
                    <a:lstStyle/>
                    <a:p>
                      <a:pPr algn="ctr"/>
                      <a:endParaRPr lang="en-US" sz="1400" dirty="0"/>
                    </a:p>
                  </a:txBody>
                  <a:tcPr anchor="ctr">
                    <a:solidFill>
                      <a:schemeClr val="accent1">
                        <a:lumMod val="40000"/>
                        <a:lumOff val="60000"/>
                      </a:schemeClr>
                    </a:solidFill>
                  </a:tcPr>
                </a:tc>
                <a:tc vMerge="1">
                  <a:txBody>
                    <a:bodyPr/>
                    <a:lstStyle/>
                    <a:p>
                      <a:endParaRPr lang="en-US"/>
                    </a:p>
                  </a:txBody>
                  <a:tcPr/>
                </a:tc>
                <a:extLst>
                  <a:ext uri="{0D108BD9-81ED-4DB2-BD59-A6C34878D82A}">
                    <a16:rowId xmlns:a16="http://schemas.microsoft.com/office/drawing/2014/main" val="10003"/>
                  </a:ext>
                </a:extLst>
              </a:tr>
              <a:tr h="404238">
                <a:tc>
                  <a:txBody>
                    <a:bodyPr/>
                    <a:lstStyle/>
                    <a:p>
                      <a:r>
                        <a:rPr lang="en-US" sz="1400" dirty="0"/>
                        <a:t>Small community health centers</a:t>
                      </a:r>
                    </a:p>
                  </a:txBody>
                  <a:tcPr anchor="ctr">
                    <a:solidFill>
                      <a:srgbClr val="F3F6FB"/>
                    </a:solidFill>
                  </a:tcPr>
                </a:tc>
                <a:tc>
                  <a:txBody>
                    <a:bodyPr/>
                    <a:lstStyle/>
                    <a:p>
                      <a:pPr algn="ctr"/>
                      <a:r>
                        <a:rPr lang="en-US" sz="1400" b="1" dirty="0"/>
                        <a:t>2019</a:t>
                      </a:r>
                    </a:p>
                  </a:txBody>
                  <a:tcPr anchor="ctr">
                    <a:solidFill>
                      <a:srgbClr val="F3F6FB"/>
                    </a:solidFill>
                  </a:tcPr>
                </a:tc>
                <a:tc>
                  <a:txBody>
                    <a:bodyPr/>
                    <a:lstStyle/>
                    <a:p>
                      <a:pPr algn="ctr"/>
                      <a:r>
                        <a:rPr lang="en-US" sz="1400" b="1" dirty="0"/>
                        <a:t>Year 2 attestation form</a:t>
                      </a:r>
                    </a:p>
                  </a:txBody>
                  <a:tcPr anchor="ctr">
                    <a:solidFill>
                      <a:srgbClr val="F3F6FB"/>
                    </a:solidFill>
                  </a:tcPr>
                </a:tc>
                <a:extLst>
                  <a:ext uri="{0D108BD9-81ED-4DB2-BD59-A6C34878D82A}">
                    <a16:rowId xmlns:a16="http://schemas.microsoft.com/office/drawing/2014/main" val="10004"/>
                  </a:ext>
                </a:extLst>
              </a:tr>
            </a:tbl>
          </a:graphicData>
        </a:graphic>
      </p:graphicFrame>
      <p:sp>
        <p:nvSpPr>
          <p:cNvPr id="7" name="Rectangle 6"/>
          <p:cNvSpPr/>
          <p:nvPr/>
        </p:nvSpPr>
        <p:spPr>
          <a:xfrm>
            <a:off x="253999" y="1219200"/>
            <a:ext cx="8641080" cy="763238"/>
          </a:xfrm>
          <a:prstGeom prst="rect">
            <a:avLst/>
          </a:prstGeom>
          <a:solidFill>
            <a:schemeClr val="accent1">
              <a:lumMod val="50000"/>
            </a:schemeClr>
          </a:solidFill>
          <a:ln w="3175" cap="flat" cmpd="sng" algn="ctr">
            <a:solidFill>
              <a:schemeClr val="accent1">
                <a:lumMod val="50000"/>
              </a:schemeClr>
            </a:solidFill>
            <a:prstDash val="solid"/>
          </a:ln>
          <a:effectLst/>
        </p:spPr>
        <p:txBody>
          <a:bodyPr lIns="92866" tIns="46437" rIns="92866" bIns="46437" rtlCol="0" anchor="ctr"/>
          <a:lstStyle/>
          <a:p>
            <a:r>
              <a:rPr lang="en-US" dirty="0">
                <a:solidFill>
                  <a:schemeClr val="bg1"/>
                </a:solidFill>
              </a:rPr>
              <a:t>The HIway connection requirement requires providers to engage in health information exchange via the Mass HIway as set forth in M.G.L. Chapter 118I, Section 7, and as detailed in the Mass HIway Regulations (101 CMR 20.00).</a:t>
            </a:r>
          </a:p>
        </p:txBody>
      </p:sp>
      <p:sp>
        <p:nvSpPr>
          <p:cNvPr id="2" name="Rectangle 1">
            <a:extLst>
              <a:ext uri="{FF2B5EF4-FFF2-40B4-BE49-F238E27FC236}">
                <a16:creationId xmlns:a16="http://schemas.microsoft.com/office/drawing/2014/main" id="{817BE546-73BE-4AB0-8C12-0E7EDBF5344E}"/>
              </a:ext>
            </a:extLst>
          </p:cNvPr>
          <p:cNvSpPr/>
          <p:nvPr/>
        </p:nvSpPr>
        <p:spPr>
          <a:xfrm>
            <a:off x="260529" y="4303168"/>
            <a:ext cx="8641080" cy="314552"/>
          </a:xfrm>
          <a:prstGeom prst="rect">
            <a:avLst/>
          </a:prstGeom>
          <a:solidFill>
            <a:schemeClr val="accent1">
              <a:lumMod val="75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lang="en-US" sz="1400" b="1" dirty="0">
                <a:solidFill>
                  <a:schemeClr val="bg1"/>
                </a:solidFill>
              </a:rPr>
              <a:t>HIway annual connection requirement</a:t>
            </a:r>
          </a:p>
        </p:txBody>
      </p:sp>
      <p:graphicFrame>
        <p:nvGraphicFramePr>
          <p:cNvPr id="3" name="Table 2">
            <a:extLst>
              <a:ext uri="{FF2B5EF4-FFF2-40B4-BE49-F238E27FC236}">
                <a16:creationId xmlns:a16="http://schemas.microsoft.com/office/drawing/2014/main" id="{A1F6BA90-6F9F-42C8-A0A9-3B5464DDE0B8}"/>
              </a:ext>
            </a:extLst>
          </p:cNvPr>
          <p:cNvGraphicFramePr>
            <a:graphicFrameLocks noGrp="1"/>
          </p:cNvGraphicFramePr>
          <p:nvPr/>
        </p:nvGraphicFramePr>
        <p:xfrm>
          <a:off x="260530" y="4617720"/>
          <a:ext cx="8644712" cy="1630680"/>
        </p:xfrm>
        <a:graphic>
          <a:graphicData uri="http://schemas.openxmlformats.org/drawingml/2006/table">
            <a:tbl>
              <a:tblPr firstRow="1" bandRow="1"/>
              <a:tblGrid>
                <a:gridCol w="1655356">
                  <a:extLst>
                    <a:ext uri="{9D8B030D-6E8A-4147-A177-3AD203B41FA5}">
                      <a16:colId xmlns:a16="http://schemas.microsoft.com/office/drawing/2014/main" val="2737697713"/>
                    </a:ext>
                  </a:extLst>
                </a:gridCol>
                <a:gridCol w="6989356">
                  <a:extLst>
                    <a:ext uri="{9D8B030D-6E8A-4147-A177-3AD203B41FA5}">
                      <a16:colId xmlns:a16="http://schemas.microsoft.com/office/drawing/2014/main" val="4147782582"/>
                    </a:ext>
                  </a:extLst>
                </a:gridCol>
              </a:tblGrid>
              <a:tr h="370840">
                <a:tc>
                  <a:txBody>
                    <a:bodyPr/>
                    <a:lstStyle/>
                    <a:p>
                      <a:r>
                        <a:rPr lang="en-US" sz="1400" dirty="0"/>
                        <a:t>Year 1</a:t>
                      </a:r>
                    </a:p>
                  </a:txBody>
                  <a:tcPr anchor="ctr"/>
                </a:tc>
                <a:tc>
                  <a:txBody>
                    <a:bodyPr/>
                    <a:lstStyle/>
                    <a:p>
                      <a:pPr marL="0" marR="0" lvl="0" indent="0" algn="l" defTabSz="914109" rtl="0" eaLnBrk="1" fontAlgn="auto" latinLnBrk="0" hangingPunct="1">
                        <a:lnSpc>
                          <a:spcPct val="100000"/>
                        </a:lnSpc>
                        <a:spcBef>
                          <a:spcPts val="0"/>
                        </a:spcBef>
                        <a:spcAft>
                          <a:spcPts val="0"/>
                        </a:spcAft>
                        <a:buClrTx/>
                        <a:buSzTx/>
                        <a:buFontTx/>
                        <a:buNone/>
                        <a:tabLst/>
                        <a:defRPr/>
                      </a:pPr>
                      <a:r>
                        <a:rPr lang="en-US" sz="1400" kern="1200" dirty="0">
                          <a:effectLst/>
                        </a:rPr>
                        <a:t>Send </a:t>
                      </a:r>
                      <a:r>
                        <a:rPr lang="en-US" sz="1400" b="0" u="none" kern="1200" dirty="0">
                          <a:effectLst/>
                        </a:rPr>
                        <a:t>or</a:t>
                      </a:r>
                      <a:r>
                        <a:rPr lang="en-US" sz="1400" kern="1200" dirty="0">
                          <a:effectLst/>
                        </a:rPr>
                        <a:t> receive HIway Direct messages for at least one use case</a:t>
                      </a:r>
                      <a:endParaRPr lang="en-US" sz="1400" b="1" kern="1200" dirty="0">
                        <a:solidFill>
                          <a:schemeClr val="lt1"/>
                        </a:solidFill>
                        <a:effectLst/>
                        <a:latin typeface="+mn-lt"/>
                        <a:ea typeface="+mn-ea"/>
                        <a:cs typeface="+mn-cs"/>
                      </a:endParaRPr>
                    </a:p>
                  </a:txBody>
                  <a:tcPr/>
                </a:tc>
                <a:extLst>
                  <a:ext uri="{0D108BD9-81ED-4DB2-BD59-A6C34878D82A}">
                    <a16:rowId xmlns:a16="http://schemas.microsoft.com/office/drawing/2014/main" val="2039836628"/>
                  </a:ext>
                </a:extLst>
              </a:tr>
              <a:tr h="370840">
                <a:tc>
                  <a:txBody>
                    <a:bodyPr/>
                    <a:lstStyle/>
                    <a:p>
                      <a:r>
                        <a:rPr lang="en-US" sz="1400" dirty="0"/>
                        <a:t>Year 2</a:t>
                      </a:r>
                    </a:p>
                  </a:txBody>
                  <a:tcPr anchor="ctr">
                    <a:solidFill>
                      <a:schemeClr val="accent1">
                        <a:lumMod val="20000"/>
                        <a:lumOff val="80000"/>
                      </a:schemeClr>
                    </a:solidFill>
                  </a:tcPr>
                </a:tc>
                <a:tc>
                  <a:txBody>
                    <a:bodyPr/>
                    <a:lstStyle/>
                    <a:p>
                      <a:r>
                        <a:rPr lang="en-US" sz="1400" kern="1200" dirty="0">
                          <a:effectLst/>
                        </a:rPr>
                        <a:t>Send </a:t>
                      </a:r>
                      <a:r>
                        <a:rPr lang="en-US" sz="1400" b="0" u="none" kern="1200" dirty="0">
                          <a:effectLst/>
                        </a:rPr>
                        <a:t>or</a:t>
                      </a:r>
                      <a:r>
                        <a:rPr lang="en-US" sz="1400" kern="1200" dirty="0">
                          <a:effectLst/>
                        </a:rPr>
                        <a:t> receive HIway Direct messages for at least one </a:t>
                      </a:r>
                      <a:r>
                        <a:rPr lang="en-US" sz="1400" b="1" u="sng" kern="1200" dirty="0">
                          <a:effectLst/>
                        </a:rPr>
                        <a:t>provider-to provider (P2P)</a:t>
                      </a:r>
                      <a:r>
                        <a:rPr lang="en-US" sz="1400" u="none" kern="1200" dirty="0">
                          <a:effectLst/>
                        </a:rPr>
                        <a:t> </a:t>
                      </a:r>
                      <a:r>
                        <a:rPr lang="en-US" sz="1400" kern="1200" dirty="0">
                          <a:effectLst/>
                        </a:rPr>
                        <a:t>use case</a:t>
                      </a:r>
                      <a:endParaRPr lang="en-US" sz="1400" dirty="0"/>
                    </a:p>
                  </a:txBody>
                  <a:tcPr>
                    <a:solidFill>
                      <a:schemeClr val="accent1">
                        <a:lumMod val="20000"/>
                        <a:lumOff val="80000"/>
                      </a:schemeClr>
                    </a:solidFill>
                  </a:tcPr>
                </a:tc>
                <a:extLst>
                  <a:ext uri="{0D108BD9-81ED-4DB2-BD59-A6C34878D82A}">
                    <a16:rowId xmlns:a16="http://schemas.microsoft.com/office/drawing/2014/main" val="470879690"/>
                  </a:ext>
                </a:extLst>
              </a:tr>
              <a:tr h="370840">
                <a:tc>
                  <a:txBody>
                    <a:bodyPr/>
                    <a:lstStyle/>
                    <a:p>
                      <a:r>
                        <a:rPr lang="en-US" sz="1400" dirty="0"/>
                        <a:t>Year 3</a:t>
                      </a:r>
                    </a:p>
                  </a:txBody>
                  <a:tcPr anchor="ctr"/>
                </a:tc>
                <a:tc>
                  <a:txBody>
                    <a:bodyPr/>
                    <a:lstStyle/>
                    <a:p>
                      <a:r>
                        <a:rPr lang="en-US" sz="1400" kern="1200" dirty="0">
                          <a:effectLst/>
                        </a:rPr>
                        <a:t>Send HIway Direct messages for at least one P2P use case, </a:t>
                      </a:r>
                      <a:r>
                        <a:rPr lang="en-US" sz="1400" b="1" u="sng" kern="1200" dirty="0">
                          <a:effectLst/>
                        </a:rPr>
                        <a:t>and</a:t>
                      </a:r>
                      <a:r>
                        <a:rPr lang="en-US" sz="1400" kern="1200" dirty="0">
                          <a:effectLst/>
                        </a:rPr>
                        <a:t> Receive HIway Direct messages for at least one P2P use case</a:t>
                      </a:r>
                      <a:endParaRPr lang="en-US" sz="1400" dirty="0"/>
                    </a:p>
                  </a:txBody>
                  <a:tcPr/>
                </a:tc>
                <a:extLst>
                  <a:ext uri="{0D108BD9-81ED-4DB2-BD59-A6C34878D82A}">
                    <a16:rowId xmlns:a16="http://schemas.microsoft.com/office/drawing/2014/main" val="1791458190"/>
                  </a:ext>
                </a:extLst>
              </a:tr>
              <a:tr h="370840">
                <a:tc>
                  <a:txBody>
                    <a:bodyPr/>
                    <a:lstStyle/>
                    <a:p>
                      <a:r>
                        <a:rPr lang="en-US" sz="1400" dirty="0"/>
                        <a:t>Year 4</a:t>
                      </a:r>
                    </a:p>
                  </a:txBody>
                  <a:tcPr anchor="ctr">
                    <a:solidFill>
                      <a:schemeClr val="accent1">
                        <a:lumMod val="20000"/>
                        <a:lumOff val="80000"/>
                      </a:schemeClr>
                    </a:solidFill>
                  </a:tcPr>
                </a:tc>
                <a:tc>
                  <a:txBody>
                    <a:bodyPr/>
                    <a:lstStyle/>
                    <a:p>
                      <a:pPr marL="0" marR="0" lvl="0" indent="0" algn="l" defTabSz="914109" rtl="0" eaLnBrk="1" fontAlgn="auto" latinLnBrk="0" hangingPunct="1">
                        <a:lnSpc>
                          <a:spcPct val="100000"/>
                        </a:lnSpc>
                        <a:spcBef>
                          <a:spcPts val="0"/>
                        </a:spcBef>
                        <a:spcAft>
                          <a:spcPts val="0"/>
                        </a:spcAft>
                        <a:buClrTx/>
                        <a:buSzTx/>
                        <a:buFontTx/>
                        <a:buNone/>
                        <a:tabLst/>
                        <a:defRPr/>
                      </a:pPr>
                      <a:r>
                        <a:rPr lang="en-US" sz="1400" kern="1200" dirty="0">
                          <a:effectLst/>
                        </a:rPr>
                        <a:t>Meet Year 3 requirement or be subject to penalties if requirement is not met</a:t>
                      </a:r>
                      <a:endParaRPr lang="en-US" sz="1400" dirty="0"/>
                    </a:p>
                  </a:txBody>
                  <a:tcPr>
                    <a:solidFill>
                      <a:schemeClr val="accent1">
                        <a:lumMod val="20000"/>
                        <a:lumOff val="80000"/>
                      </a:schemeClr>
                    </a:solidFill>
                  </a:tcPr>
                </a:tc>
                <a:extLst>
                  <a:ext uri="{0D108BD9-81ED-4DB2-BD59-A6C34878D82A}">
                    <a16:rowId xmlns:a16="http://schemas.microsoft.com/office/drawing/2014/main" val="1227760700"/>
                  </a:ext>
                </a:extLst>
              </a:tr>
            </a:tbl>
          </a:graphicData>
        </a:graphic>
      </p:graphicFrame>
    </p:spTree>
    <p:extLst>
      <p:ext uri="{BB962C8B-B14F-4D97-AF65-F5344CB8AC3E}">
        <p14:creationId xmlns:p14="http://schemas.microsoft.com/office/powerpoint/2010/main" val="33612656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C16F4F6-1401-46E2-A295-F9B332D852E0}"/>
              </a:ext>
            </a:extLst>
          </p:cNvPr>
          <p:cNvSpPr>
            <a:spLocks noGrp="1"/>
          </p:cNvSpPr>
          <p:nvPr>
            <p:ph type="sldNum" sz="quarter" idx="11"/>
          </p:nvPr>
        </p:nvSpPr>
        <p:spPr/>
        <p:txBody>
          <a:bodyPr/>
          <a:lstStyle/>
          <a:p>
            <a:pPr>
              <a:defRPr/>
            </a:pPr>
            <a:fld id="{949C2E20-F250-44B9-B926-B8B94A013B34}" type="slidenum">
              <a:rPr lang="en-US" smtClean="0"/>
              <a:pPr>
                <a:defRPr/>
              </a:pPr>
              <a:t>24</a:t>
            </a:fld>
            <a:endParaRPr lang="en-US" dirty="0"/>
          </a:p>
        </p:txBody>
      </p:sp>
      <p:sp>
        <p:nvSpPr>
          <p:cNvPr id="3" name="Title 2">
            <a:extLst>
              <a:ext uri="{FF2B5EF4-FFF2-40B4-BE49-F238E27FC236}">
                <a16:creationId xmlns:a16="http://schemas.microsoft.com/office/drawing/2014/main" id="{175A9B83-49D0-4C28-B509-036769854D12}"/>
              </a:ext>
            </a:extLst>
          </p:cNvPr>
          <p:cNvSpPr>
            <a:spLocks noGrp="1"/>
          </p:cNvSpPr>
          <p:nvPr>
            <p:ph type="title"/>
          </p:nvPr>
        </p:nvSpPr>
        <p:spPr/>
        <p:txBody>
          <a:bodyPr/>
          <a:lstStyle/>
          <a:p>
            <a:r>
              <a:rPr lang="en-US" dirty="0"/>
              <a:t>HIway attestation: 2020 statistics so far</a:t>
            </a:r>
          </a:p>
        </p:txBody>
      </p:sp>
      <p:sp>
        <p:nvSpPr>
          <p:cNvPr id="6" name="Rectangle 5">
            <a:extLst>
              <a:ext uri="{FF2B5EF4-FFF2-40B4-BE49-F238E27FC236}">
                <a16:creationId xmlns:a16="http://schemas.microsoft.com/office/drawing/2014/main" id="{5379F188-AC45-4088-B122-67274A4C5BEF}"/>
              </a:ext>
            </a:extLst>
          </p:cNvPr>
          <p:cNvSpPr/>
          <p:nvPr/>
        </p:nvSpPr>
        <p:spPr>
          <a:xfrm>
            <a:off x="353960" y="1066800"/>
            <a:ext cx="8445911" cy="789088"/>
          </a:xfrm>
          <a:prstGeom prst="rect">
            <a:avLst/>
          </a:prstGeom>
          <a:solidFill>
            <a:schemeClr val="accent1">
              <a:lumMod val="50000"/>
            </a:schemeClr>
          </a:solidFill>
          <a:ln w="3175" cap="flat" cmpd="sng" algn="ctr">
            <a:solidFill>
              <a:schemeClr val="accent1">
                <a:lumMod val="50000"/>
              </a:schemeClr>
            </a:solidFill>
            <a:prstDash val="solid"/>
          </a:ln>
          <a:effectLst/>
        </p:spPr>
        <p:txBody>
          <a:bodyPr lIns="92866" tIns="46437" rIns="92866" bIns="46437" rtlCol="0" anchor="ctr"/>
          <a:lstStyle/>
          <a:p>
            <a:pPr lvl="0" fontAlgn="base">
              <a:spcBef>
                <a:spcPct val="0"/>
              </a:spcBef>
              <a:spcAft>
                <a:spcPts val="1800"/>
              </a:spcAft>
              <a:defRPr/>
            </a:pPr>
            <a:r>
              <a:rPr lang="en-US" dirty="0">
                <a:solidFill>
                  <a:schemeClr val="bg1"/>
                </a:solidFill>
                <a:cs typeface="Arial" charset="0"/>
              </a:rPr>
              <a:t>Due to COVID-19, the HIway deferred the 2020 attestation deadline to December 31, 2020. The 2020 attestation mirrored prior years’ participation.</a:t>
            </a:r>
          </a:p>
        </p:txBody>
      </p:sp>
      <p:grpSp>
        <p:nvGrpSpPr>
          <p:cNvPr id="5" name="Group 4">
            <a:extLst>
              <a:ext uri="{FF2B5EF4-FFF2-40B4-BE49-F238E27FC236}">
                <a16:creationId xmlns:a16="http://schemas.microsoft.com/office/drawing/2014/main" id="{E8739B72-2344-4725-A597-67CA18458C48}"/>
              </a:ext>
            </a:extLst>
          </p:cNvPr>
          <p:cNvGrpSpPr/>
          <p:nvPr/>
        </p:nvGrpSpPr>
        <p:grpSpPr>
          <a:xfrm>
            <a:off x="457200" y="2209800"/>
            <a:ext cx="8001000" cy="4247317"/>
            <a:chOff x="457200" y="1968980"/>
            <a:chExt cx="8001000" cy="4247317"/>
          </a:xfrm>
        </p:grpSpPr>
        <p:sp>
          <p:nvSpPr>
            <p:cNvPr id="4" name="TextBox 3">
              <a:extLst>
                <a:ext uri="{FF2B5EF4-FFF2-40B4-BE49-F238E27FC236}">
                  <a16:creationId xmlns:a16="http://schemas.microsoft.com/office/drawing/2014/main" id="{03046498-F6E1-488D-B020-5876D3E9B018}"/>
                </a:ext>
              </a:extLst>
            </p:cNvPr>
            <p:cNvSpPr txBox="1"/>
            <p:nvPr/>
          </p:nvSpPr>
          <p:spPr>
            <a:xfrm>
              <a:off x="4267207" y="1968980"/>
              <a:ext cx="4190993" cy="4247317"/>
            </a:xfrm>
            <a:prstGeom prst="rect">
              <a:avLst/>
            </a:prstGeom>
            <a:noFill/>
          </p:spPr>
          <p:txBody>
            <a:bodyPr wrap="square" rtlCol="0">
              <a:spAutoFit/>
            </a:bodyPr>
            <a:lstStyle/>
            <a:p>
              <a:pPr marL="285750" indent="-285750">
                <a:buFont typeface="Arial" panose="020B0604020202020204" pitchFamily="34" charset="0"/>
                <a:buChar char="•"/>
              </a:pPr>
              <a:r>
                <a:rPr lang="en-US" b="1" dirty="0"/>
                <a:t>Acute Care Hospitals </a:t>
              </a:r>
              <a:r>
                <a:rPr lang="en-US" dirty="0"/>
                <a:t>(n=66)</a:t>
              </a:r>
            </a:p>
            <a:p>
              <a:r>
                <a:rPr lang="en-US" dirty="0"/>
                <a:t>52 attestations submitted </a:t>
              </a:r>
            </a:p>
            <a:p>
              <a:r>
                <a:rPr lang="en-US" dirty="0"/>
                <a:t>14 exception forms submitted</a:t>
              </a:r>
            </a:p>
            <a:p>
              <a:r>
                <a:rPr lang="en-US" dirty="0"/>
                <a:t>Total: 66/66 (100%)</a:t>
              </a:r>
            </a:p>
            <a:p>
              <a:r>
                <a:rPr lang="en-US" dirty="0"/>
                <a:t> </a:t>
              </a:r>
            </a:p>
            <a:p>
              <a:pPr marL="285750" indent="-285750">
                <a:buFont typeface="Arial" panose="020B0604020202020204" pitchFamily="34" charset="0"/>
                <a:buChar char="•"/>
              </a:pPr>
              <a:r>
                <a:rPr lang="en-US" b="1" dirty="0"/>
                <a:t>Community Health Centers </a:t>
              </a:r>
              <a:r>
                <a:rPr lang="en-US" dirty="0"/>
                <a:t>(n=40)</a:t>
              </a:r>
            </a:p>
            <a:p>
              <a:r>
                <a:rPr lang="en-US" dirty="0"/>
                <a:t>10 attestations submitted </a:t>
              </a:r>
            </a:p>
            <a:p>
              <a:r>
                <a:rPr lang="en-US" dirty="0"/>
                <a:t>10 exception forms submitted</a:t>
              </a:r>
            </a:p>
            <a:p>
              <a:r>
                <a:rPr lang="en-US" dirty="0"/>
                <a:t>Total: 20/40 (50%)</a:t>
              </a:r>
            </a:p>
            <a:p>
              <a:r>
                <a:rPr lang="en-US" dirty="0"/>
                <a:t> </a:t>
              </a:r>
            </a:p>
            <a:p>
              <a:pPr marL="285750" indent="-285750">
                <a:buFont typeface="Arial" panose="020B0604020202020204" pitchFamily="34" charset="0"/>
                <a:buChar char="•"/>
              </a:pPr>
              <a:r>
                <a:rPr lang="en-US" b="1" dirty="0"/>
                <a:t>Medium/Large Medical </a:t>
              </a:r>
            </a:p>
            <a:p>
              <a:r>
                <a:rPr lang="en-US" b="1" dirty="0"/>
                <a:t>Ambulatory Practices</a:t>
              </a:r>
              <a:r>
                <a:rPr lang="en-US" dirty="0"/>
                <a:t> (n=473)</a:t>
              </a:r>
            </a:p>
            <a:p>
              <a:r>
                <a:rPr lang="en-US" dirty="0"/>
                <a:t>272 entities attested</a:t>
              </a:r>
            </a:p>
            <a:p>
              <a:r>
                <a:rPr lang="en-US" dirty="0"/>
                <a:t>71 entities submitted an exception form</a:t>
              </a:r>
            </a:p>
            <a:p>
              <a:r>
                <a:rPr lang="en-US" dirty="0"/>
                <a:t>Total: 343/473 entities (73%)</a:t>
              </a:r>
            </a:p>
          </p:txBody>
        </p:sp>
        <p:sp>
          <p:nvSpPr>
            <p:cNvPr id="8" name="TextBox 7">
              <a:extLst>
                <a:ext uri="{FF2B5EF4-FFF2-40B4-BE49-F238E27FC236}">
                  <a16:creationId xmlns:a16="http://schemas.microsoft.com/office/drawing/2014/main" id="{45AA3D8C-314E-49E5-A360-BD187137846E}"/>
                </a:ext>
              </a:extLst>
            </p:cNvPr>
            <p:cNvSpPr txBox="1"/>
            <p:nvPr/>
          </p:nvSpPr>
          <p:spPr>
            <a:xfrm>
              <a:off x="457200" y="3124200"/>
              <a:ext cx="3733800" cy="1815882"/>
            </a:xfrm>
            <a:prstGeom prst="rect">
              <a:avLst/>
            </a:prstGeom>
            <a:noFill/>
          </p:spPr>
          <p:txBody>
            <a:bodyPr wrap="square">
              <a:spAutoFit/>
            </a:bodyPr>
            <a:lstStyle/>
            <a:p>
              <a:r>
                <a:rPr lang="en-US" sz="2800" b="1" dirty="0"/>
                <a:t>As of Jan. 28, 2021:</a:t>
              </a:r>
            </a:p>
            <a:p>
              <a:r>
                <a:rPr lang="en-US" sz="2800" dirty="0"/>
                <a:t>167 forms submitted</a:t>
              </a:r>
            </a:p>
            <a:p>
              <a:r>
                <a:rPr lang="en-US" sz="2800" dirty="0"/>
                <a:t>Attestation forms: 114</a:t>
              </a:r>
            </a:p>
            <a:p>
              <a:r>
                <a:rPr lang="en-US" sz="2800" dirty="0"/>
                <a:t>Exception forms: 53</a:t>
              </a:r>
            </a:p>
          </p:txBody>
        </p:sp>
        <p:cxnSp>
          <p:nvCxnSpPr>
            <p:cNvPr id="10" name="Straight Connector 9">
              <a:extLst>
                <a:ext uri="{FF2B5EF4-FFF2-40B4-BE49-F238E27FC236}">
                  <a16:creationId xmlns:a16="http://schemas.microsoft.com/office/drawing/2014/main" id="{FAC9259F-24FB-4DB8-AB4F-CE3DD07B4E7F}"/>
                </a:ext>
              </a:extLst>
            </p:cNvPr>
            <p:cNvCxnSpPr/>
            <p:nvPr/>
          </p:nvCxnSpPr>
          <p:spPr>
            <a:xfrm>
              <a:off x="3962400" y="2819400"/>
              <a:ext cx="0" cy="3200400"/>
            </a:xfrm>
            <a:prstGeom prst="line">
              <a:avLst/>
            </a:prstGeom>
          </p:spPr>
          <p:style>
            <a:lnRef idx="1">
              <a:schemeClr val="dk1"/>
            </a:lnRef>
            <a:fillRef idx="0">
              <a:schemeClr val="dk1"/>
            </a:fillRef>
            <a:effectRef idx="0">
              <a:schemeClr val="dk1"/>
            </a:effectRef>
            <a:fontRef idx="minor">
              <a:schemeClr val="tx1"/>
            </a:fontRef>
          </p:style>
        </p:cxnSp>
      </p:grpSp>
    </p:spTree>
    <p:extLst>
      <p:ext uri="{BB962C8B-B14F-4D97-AF65-F5344CB8AC3E}">
        <p14:creationId xmlns:p14="http://schemas.microsoft.com/office/powerpoint/2010/main" val="27759777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C16F4F6-1401-46E2-A295-F9B332D852E0}"/>
              </a:ext>
            </a:extLst>
          </p:cNvPr>
          <p:cNvSpPr>
            <a:spLocks noGrp="1"/>
          </p:cNvSpPr>
          <p:nvPr>
            <p:ph type="sldNum" sz="quarter" idx="11"/>
          </p:nvPr>
        </p:nvSpPr>
        <p:spPr/>
        <p:txBody>
          <a:bodyPr/>
          <a:lstStyle/>
          <a:p>
            <a:pPr>
              <a:defRPr/>
            </a:pPr>
            <a:fld id="{949C2E20-F250-44B9-B926-B8B94A013B34}" type="slidenum">
              <a:rPr lang="en-US" smtClean="0"/>
              <a:pPr>
                <a:defRPr/>
              </a:pPr>
              <a:t>25</a:t>
            </a:fld>
            <a:endParaRPr lang="en-US" dirty="0"/>
          </a:p>
        </p:txBody>
      </p:sp>
      <p:sp>
        <p:nvSpPr>
          <p:cNvPr id="3" name="Title 2">
            <a:extLst>
              <a:ext uri="{FF2B5EF4-FFF2-40B4-BE49-F238E27FC236}">
                <a16:creationId xmlns:a16="http://schemas.microsoft.com/office/drawing/2014/main" id="{175A9B83-49D0-4C28-B509-036769854D12}"/>
              </a:ext>
            </a:extLst>
          </p:cNvPr>
          <p:cNvSpPr>
            <a:spLocks noGrp="1"/>
          </p:cNvSpPr>
          <p:nvPr>
            <p:ph type="title"/>
          </p:nvPr>
        </p:nvSpPr>
        <p:spPr/>
        <p:txBody>
          <a:bodyPr/>
          <a:lstStyle/>
          <a:p>
            <a:r>
              <a:rPr lang="en-US" dirty="0"/>
              <a:t>Attestation update: </a:t>
            </a:r>
            <a:br>
              <a:rPr lang="en-US" dirty="0"/>
            </a:br>
            <a:r>
              <a:rPr lang="en-US" dirty="0"/>
              <a:t>post-deadline outreach</a:t>
            </a:r>
          </a:p>
        </p:txBody>
      </p:sp>
      <p:sp>
        <p:nvSpPr>
          <p:cNvPr id="6" name="Rectangle 5">
            <a:extLst>
              <a:ext uri="{FF2B5EF4-FFF2-40B4-BE49-F238E27FC236}">
                <a16:creationId xmlns:a16="http://schemas.microsoft.com/office/drawing/2014/main" id="{95A02D4A-F3A9-4E1F-9187-9206D8336882}"/>
              </a:ext>
            </a:extLst>
          </p:cNvPr>
          <p:cNvSpPr/>
          <p:nvPr/>
        </p:nvSpPr>
        <p:spPr>
          <a:xfrm>
            <a:off x="353960" y="1167008"/>
            <a:ext cx="8445911" cy="1066801"/>
          </a:xfrm>
          <a:prstGeom prst="rect">
            <a:avLst/>
          </a:prstGeom>
          <a:solidFill>
            <a:schemeClr val="accent1">
              <a:lumMod val="50000"/>
            </a:schemeClr>
          </a:solidFill>
          <a:ln w="3175" cap="flat" cmpd="sng" algn="ctr">
            <a:solidFill>
              <a:schemeClr val="accent1">
                <a:lumMod val="50000"/>
              </a:schemeClr>
            </a:solidFill>
            <a:prstDash val="solid"/>
          </a:ln>
          <a:effectLst/>
        </p:spPr>
        <p:txBody>
          <a:bodyPr lIns="92866" tIns="46437" rIns="92866" bIns="46437" rtlCol="0" anchor="ctr"/>
          <a:lstStyle/>
          <a:p>
            <a:pPr>
              <a:spcAft>
                <a:spcPts val="600"/>
              </a:spcAft>
              <a:defRPr/>
            </a:pPr>
            <a:r>
              <a:rPr lang="en-US" dirty="0">
                <a:solidFill>
                  <a:schemeClr val="bg1"/>
                </a:solidFill>
                <a:cs typeface="Arial" charset="0"/>
              </a:rPr>
              <a:t>The HIway will continue to encourage organizations to turn in their forms. The HIway is executing an outreach plan to organizations that have not yet submitted. </a:t>
            </a:r>
            <a:endParaRPr kumimoji="0" lang="en-US" i="0" u="none" strike="noStrike" kern="0" cap="none" spc="0" normalizeH="0" baseline="0" noProof="0" dirty="0">
              <a:ln>
                <a:noFill/>
              </a:ln>
              <a:solidFill>
                <a:schemeClr val="bg1"/>
              </a:solidFill>
              <a:effectLst/>
              <a:uLnTx/>
              <a:uFillTx/>
              <a:latin typeface="+mn-lt"/>
            </a:endParaRPr>
          </a:p>
        </p:txBody>
      </p:sp>
      <p:sp>
        <p:nvSpPr>
          <p:cNvPr id="7" name="TextBox 6">
            <a:extLst>
              <a:ext uri="{FF2B5EF4-FFF2-40B4-BE49-F238E27FC236}">
                <a16:creationId xmlns:a16="http://schemas.microsoft.com/office/drawing/2014/main" id="{48943A8F-7632-431B-B2E6-1F2C00F4E8CA}"/>
              </a:ext>
            </a:extLst>
          </p:cNvPr>
          <p:cNvSpPr txBox="1"/>
          <p:nvPr/>
        </p:nvSpPr>
        <p:spPr>
          <a:xfrm>
            <a:off x="266700" y="2362200"/>
            <a:ext cx="8610600" cy="3924151"/>
          </a:xfrm>
          <a:prstGeom prst="rect">
            <a:avLst/>
          </a:prstGeom>
          <a:noFill/>
        </p:spPr>
        <p:txBody>
          <a:bodyPr wrap="square" rtlCol="0">
            <a:spAutoFit/>
          </a:bodyPr>
          <a:lstStyle/>
          <a:p>
            <a:r>
              <a:rPr lang="en-US" dirty="0"/>
              <a:t>Despite the unique challenges of 2020, submission levels are comparable to prior years at the attestation deadline. The HIway will continue to encourage organizations to submit attestation materials.</a:t>
            </a:r>
          </a:p>
          <a:p>
            <a:endParaRPr lang="en-US" sz="2000" dirty="0"/>
          </a:p>
          <a:p>
            <a:r>
              <a:rPr lang="en-US" sz="2400" b="1" dirty="0"/>
              <a:t>Outreach schedule:</a:t>
            </a:r>
            <a:endParaRPr lang="en-US" sz="2000" b="1" dirty="0"/>
          </a:p>
          <a:p>
            <a:r>
              <a:rPr lang="en-US" sz="700" b="1" dirty="0"/>
              <a:t> </a:t>
            </a:r>
            <a:br>
              <a:rPr lang="en-US" sz="2000" b="1" dirty="0"/>
            </a:br>
            <a:r>
              <a:rPr lang="en-US" b="1" dirty="0"/>
              <a:t>January 28: </a:t>
            </a:r>
            <a:r>
              <a:rPr lang="en-US" dirty="0"/>
              <a:t>Blast email reminder sent to POs that have not submitted </a:t>
            </a:r>
          </a:p>
          <a:p>
            <a:endParaRPr lang="en-US" dirty="0"/>
          </a:p>
          <a:p>
            <a:r>
              <a:rPr lang="en-US" b="1" dirty="0"/>
              <a:t>One week later: </a:t>
            </a:r>
            <a:r>
              <a:rPr lang="en-US" dirty="0"/>
              <a:t>Personal email reminder sent to POs that have not submitted </a:t>
            </a:r>
          </a:p>
          <a:p>
            <a:endParaRPr lang="en-US" b="1" dirty="0"/>
          </a:p>
          <a:p>
            <a:r>
              <a:rPr lang="en-US" b="1" dirty="0"/>
              <a:t>Feb. 8-12: </a:t>
            </a:r>
            <a:r>
              <a:rPr lang="en-US" dirty="0"/>
              <a:t>Phone call to POs that have not submitted </a:t>
            </a:r>
          </a:p>
          <a:p>
            <a:endParaRPr lang="en-US" b="1" dirty="0"/>
          </a:p>
          <a:p>
            <a:r>
              <a:rPr lang="en-US" b="1" dirty="0"/>
              <a:t>Late February:</a:t>
            </a:r>
            <a:r>
              <a:rPr lang="en-US" dirty="0"/>
              <a:t> Send reminder letter to large practices, community health centers, and acute care hospitals that have not submitted</a:t>
            </a:r>
          </a:p>
        </p:txBody>
      </p:sp>
    </p:spTree>
    <p:extLst>
      <p:ext uri="{BB962C8B-B14F-4D97-AF65-F5344CB8AC3E}">
        <p14:creationId xmlns:p14="http://schemas.microsoft.com/office/powerpoint/2010/main" val="2015563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26</a:t>
            </a:fld>
            <a:endParaRPr lang="en-US" dirty="0"/>
          </a:p>
        </p:txBody>
      </p:sp>
      <p:sp>
        <p:nvSpPr>
          <p:cNvPr id="2" name="Title 1">
            <a:extLst>
              <a:ext uri="{FF2B5EF4-FFF2-40B4-BE49-F238E27FC236}">
                <a16:creationId xmlns:a16="http://schemas.microsoft.com/office/drawing/2014/main" id="{FE3C1E95-8B09-45B3-9D03-F342ED0D6800}"/>
              </a:ext>
            </a:extLst>
          </p:cNvPr>
          <p:cNvSpPr>
            <a:spLocks noGrp="1"/>
          </p:cNvSpPr>
          <p:nvPr>
            <p:ph type="title"/>
          </p:nvPr>
        </p:nvSpPr>
        <p:spPr/>
        <p:txBody>
          <a:bodyPr/>
          <a:lstStyle/>
          <a:p>
            <a:endParaRPr lang="en-US" dirty="0"/>
          </a:p>
        </p:txBody>
      </p:sp>
      <p:sp>
        <p:nvSpPr>
          <p:cNvPr id="10" name="Rectangle 9"/>
          <p:cNvSpPr/>
          <p:nvPr/>
        </p:nvSpPr>
        <p:spPr>
          <a:xfrm>
            <a:off x="914400" y="2905918"/>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err="1">
                <a:solidFill>
                  <a:schemeClr val="tx1"/>
                </a:solidFill>
              </a:rPr>
              <a:t>ePOLST</a:t>
            </a:r>
            <a:r>
              <a:rPr lang="en-US" sz="2400" b="1" dirty="0">
                <a:solidFill>
                  <a:schemeClr val="tx1"/>
                </a:solidFill>
              </a:rPr>
              <a:t> Initiative</a:t>
            </a:r>
          </a:p>
          <a:p>
            <a:r>
              <a:rPr lang="de-DE" sz="2400" i="1" dirty="0">
                <a:solidFill>
                  <a:schemeClr val="tx1"/>
                </a:solidFill>
              </a:rPr>
              <a:t>Kathryn Downes &amp; Daniel Danon</a:t>
            </a:r>
          </a:p>
        </p:txBody>
      </p:sp>
    </p:spTree>
    <p:extLst>
      <p:ext uri="{BB962C8B-B14F-4D97-AF65-F5344CB8AC3E}">
        <p14:creationId xmlns:p14="http://schemas.microsoft.com/office/powerpoint/2010/main" val="30754301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9599D4C1-5C27-4F60-B96A-26AABC507F47}"/>
              </a:ext>
            </a:extLst>
          </p:cNvPr>
          <p:cNvSpPr>
            <a:spLocks noGrp="1"/>
          </p:cNvSpPr>
          <p:nvPr>
            <p:ph type="sldNum" sz="quarter" idx="11"/>
          </p:nvPr>
        </p:nvSpPr>
        <p:spPr/>
        <p:txBody>
          <a:bodyPr/>
          <a:lstStyle/>
          <a:p>
            <a:pPr>
              <a:defRPr/>
            </a:pPr>
            <a:fld id="{C368D18A-47D3-417B-8049-0A96DF46771A}" type="slidenum">
              <a:rPr lang="en-US" smtClean="0"/>
              <a:pPr>
                <a:defRPr/>
              </a:pPr>
              <a:t>27</a:t>
            </a:fld>
            <a:endParaRPr lang="en-US" dirty="0"/>
          </a:p>
        </p:txBody>
      </p:sp>
      <p:sp>
        <p:nvSpPr>
          <p:cNvPr id="3" name="Title 2"/>
          <p:cNvSpPr>
            <a:spLocks noGrp="1"/>
          </p:cNvSpPr>
          <p:nvPr>
            <p:ph type="title"/>
          </p:nvPr>
        </p:nvSpPr>
        <p:spPr/>
        <p:txBody>
          <a:bodyPr/>
          <a:lstStyle/>
          <a:p>
            <a:r>
              <a:rPr lang="en-US" dirty="0"/>
              <a:t>ePOLST: Overview</a:t>
            </a:r>
          </a:p>
        </p:txBody>
      </p:sp>
      <p:sp>
        <p:nvSpPr>
          <p:cNvPr id="4" name="Rectangle 3"/>
          <p:cNvSpPr/>
          <p:nvPr/>
        </p:nvSpPr>
        <p:spPr>
          <a:xfrm>
            <a:off x="457200" y="1600200"/>
            <a:ext cx="8229600" cy="9477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7383" lvl="0">
              <a:defRPr/>
            </a:pPr>
            <a:r>
              <a:rPr lang="en-US" sz="1800" b="1" kern="0" dirty="0">
                <a:solidFill>
                  <a:srgbClr val="4F81BD"/>
                </a:solidFill>
              </a:rPr>
              <a:t>ePOLST initiative goal: </a:t>
            </a:r>
          </a:p>
          <a:p>
            <a:pPr marL="333133" lvl="0" indent="-285750">
              <a:buFont typeface="Arial" panose="020B0604020202020204" pitchFamily="34" charset="0"/>
              <a:buChar char="•"/>
              <a:defRPr/>
            </a:pPr>
            <a:r>
              <a:rPr lang="en-US" sz="1800" kern="0" dirty="0">
                <a:solidFill>
                  <a:sysClr val="windowText" lastClr="000000"/>
                </a:solidFill>
              </a:rPr>
              <a:t>Supporting patient preferences for end-of-life care through technology that improves care coordination</a:t>
            </a:r>
            <a:endParaRPr lang="en-US" sz="1800" kern="0" dirty="0">
              <a:solidFill>
                <a:srgbClr val="4F81BD"/>
              </a:solidFill>
            </a:endParaRPr>
          </a:p>
        </p:txBody>
      </p:sp>
      <p:sp>
        <p:nvSpPr>
          <p:cNvPr id="11" name="Rectangle 10"/>
          <p:cNvSpPr/>
          <p:nvPr/>
        </p:nvSpPr>
        <p:spPr>
          <a:xfrm>
            <a:off x="457200" y="2612657"/>
            <a:ext cx="8229600" cy="209131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7383" lvl="0">
              <a:defRPr/>
            </a:pPr>
            <a:r>
              <a:rPr lang="en-US" sz="1800" b="1" kern="0" dirty="0">
                <a:solidFill>
                  <a:srgbClr val="4F81BD"/>
                </a:solidFill>
              </a:rPr>
              <a:t>Project objectives: </a:t>
            </a:r>
          </a:p>
          <a:p>
            <a:pPr marL="333133" lvl="0" indent="-285750">
              <a:buFont typeface="Arial" panose="020B0604020202020204" pitchFamily="34" charset="0"/>
              <a:buChar char="•"/>
              <a:defRPr/>
            </a:pPr>
            <a:r>
              <a:rPr lang="en-US" b="1" kern="0" dirty="0">
                <a:solidFill>
                  <a:schemeClr val="tx1"/>
                </a:solidFill>
              </a:rPr>
              <a:t>Transition MOLST to POLST – </a:t>
            </a:r>
            <a:r>
              <a:rPr lang="en-US" kern="0" dirty="0">
                <a:solidFill>
                  <a:schemeClr val="tx1"/>
                </a:solidFill>
              </a:rPr>
              <a:t>Transition MOLST to national POLST paradigm</a:t>
            </a:r>
            <a:endParaRPr lang="en-US" b="1" kern="0" dirty="0">
              <a:solidFill>
                <a:schemeClr val="tx1"/>
              </a:solidFill>
            </a:endParaRPr>
          </a:p>
          <a:p>
            <a:pPr marL="333133" lvl="0" indent="-285750">
              <a:buFont typeface="Arial" panose="020B0604020202020204" pitchFamily="34" charset="0"/>
              <a:buChar char="•"/>
              <a:defRPr/>
            </a:pPr>
            <a:r>
              <a:rPr lang="en-US" b="1" kern="0" dirty="0">
                <a:solidFill>
                  <a:schemeClr val="tx1"/>
                </a:solidFill>
              </a:rPr>
              <a:t>Create ePOLST Repository </a:t>
            </a:r>
            <a:r>
              <a:rPr lang="en-US" kern="0" dirty="0">
                <a:solidFill>
                  <a:schemeClr val="tx1"/>
                </a:solidFill>
              </a:rPr>
              <a:t>– Create an electronic POLST registry to serve as the single source of truth across all care settings; registry will be procured with national POLST paradigm (vs. current MOLST) as target end state</a:t>
            </a:r>
          </a:p>
          <a:p>
            <a:pPr marL="333133" lvl="0" indent="-285750">
              <a:buFont typeface="Arial" panose="020B0604020202020204" pitchFamily="34" charset="0"/>
              <a:buChar char="•"/>
              <a:defRPr/>
            </a:pPr>
            <a:r>
              <a:rPr lang="en-US" b="1" kern="0" dirty="0">
                <a:solidFill>
                  <a:schemeClr val="tx1"/>
                </a:solidFill>
              </a:rPr>
              <a:t>Develop Integration Strategy </a:t>
            </a:r>
            <a:r>
              <a:rPr lang="en-US" kern="0" dirty="0">
                <a:solidFill>
                  <a:schemeClr val="tx1"/>
                </a:solidFill>
              </a:rPr>
              <a:t>– Develop an integration and implementation strategy with electronic health records to gain efficiency</a:t>
            </a:r>
          </a:p>
        </p:txBody>
      </p:sp>
      <p:sp>
        <p:nvSpPr>
          <p:cNvPr id="9" name="Rectangle 8">
            <a:extLst>
              <a:ext uri="{FF2B5EF4-FFF2-40B4-BE49-F238E27FC236}">
                <a16:creationId xmlns:a16="http://schemas.microsoft.com/office/drawing/2014/main" id="{5A315C10-BD58-4664-B052-A0ACB151B510}"/>
              </a:ext>
            </a:extLst>
          </p:cNvPr>
          <p:cNvSpPr/>
          <p:nvPr/>
        </p:nvSpPr>
        <p:spPr>
          <a:xfrm>
            <a:off x="457200" y="4768691"/>
            <a:ext cx="8229600" cy="155590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7383" lvl="0">
              <a:defRPr/>
            </a:pPr>
            <a:r>
              <a:rPr lang="en-US" sz="1800" b="1" kern="0" dirty="0">
                <a:solidFill>
                  <a:srgbClr val="4F81BD"/>
                </a:solidFill>
              </a:rPr>
              <a:t>Historical timeline: </a:t>
            </a:r>
          </a:p>
          <a:p>
            <a:pPr marL="333133" lvl="0" indent="-285750">
              <a:buFont typeface="Arial" panose="020B0604020202020204" pitchFamily="34" charset="0"/>
              <a:buChar char="•"/>
              <a:defRPr/>
            </a:pPr>
            <a:r>
              <a:rPr lang="en-US" kern="0" dirty="0">
                <a:solidFill>
                  <a:schemeClr val="tx1"/>
                </a:solidFill>
              </a:rPr>
              <a:t>February 2020 – Joint letter issued by EOHHS, EOEA, and DPH to explore </a:t>
            </a:r>
            <a:br>
              <a:rPr lang="en-US" kern="0" dirty="0">
                <a:solidFill>
                  <a:schemeClr val="tx1"/>
                </a:solidFill>
              </a:rPr>
            </a:br>
            <a:r>
              <a:rPr lang="en-US" kern="0" dirty="0">
                <a:solidFill>
                  <a:schemeClr val="tx1"/>
                </a:solidFill>
              </a:rPr>
              <a:t>ePOLST registry</a:t>
            </a:r>
          </a:p>
          <a:p>
            <a:pPr marL="333133" lvl="0" indent="-285750">
              <a:buFont typeface="Arial" panose="020B0604020202020204" pitchFamily="34" charset="0"/>
              <a:buChar char="•"/>
              <a:defRPr/>
            </a:pPr>
            <a:r>
              <a:rPr lang="en-US" kern="0" dirty="0">
                <a:solidFill>
                  <a:schemeClr val="tx1"/>
                </a:solidFill>
              </a:rPr>
              <a:t>October 2020 – CMS approved federal matching funding for ePOLST registry</a:t>
            </a:r>
          </a:p>
          <a:p>
            <a:pPr marL="333133" lvl="0" indent="-285750">
              <a:buFont typeface="Arial" panose="020B0604020202020204" pitchFamily="34" charset="0"/>
              <a:buChar char="•"/>
              <a:defRPr/>
            </a:pPr>
            <a:r>
              <a:rPr lang="en-US" kern="0" dirty="0">
                <a:solidFill>
                  <a:schemeClr val="tx1"/>
                </a:solidFill>
              </a:rPr>
              <a:t>January 2021 – Project management resources secured and on-boarded</a:t>
            </a:r>
          </a:p>
        </p:txBody>
      </p:sp>
    </p:spTree>
    <p:extLst>
      <p:ext uri="{BB962C8B-B14F-4D97-AF65-F5344CB8AC3E}">
        <p14:creationId xmlns:p14="http://schemas.microsoft.com/office/powerpoint/2010/main" val="26262596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9599D4C1-5C27-4F60-B96A-26AABC507F47}"/>
              </a:ext>
            </a:extLst>
          </p:cNvPr>
          <p:cNvSpPr>
            <a:spLocks noGrp="1"/>
          </p:cNvSpPr>
          <p:nvPr>
            <p:ph type="sldNum" sz="quarter" idx="11"/>
          </p:nvPr>
        </p:nvSpPr>
        <p:spPr/>
        <p:txBody>
          <a:bodyPr/>
          <a:lstStyle/>
          <a:p>
            <a:pPr>
              <a:defRPr/>
            </a:pPr>
            <a:fld id="{C368D18A-47D3-417B-8049-0A96DF46771A}" type="slidenum">
              <a:rPr lang="en-US" smtClean="0"/>
              <a:pPr>
                <a:defRPr/>
              </a:pPr>
              <a:t>28</a:t>
            </a:fld>
            <a:endParaRPr lang="en-US" dirty="0"/>
          </a:p>
        </p:txBody>
      </p:sp>
      <p:sp>
        <p:nvSpPr>
          <p:cNvPr id="3" name="Title 2"/>
          <p:cNvSpPr>
            <a:spLocks noGrp="1"/>
          </p:cNvSpPr>
          <p:nvPr>
            <p:ph type="title"/>
          </p:nvPr>
        </p:nvSpPr>
        <p:spPr/>
        <p:txBody>
          <a:bodyPr/>
          <a:lstStyle/>
          <a:p>
            <a:r>
              <a:rPr lang="en-US" dirty="0"/>
              <a:t>Design Phase Project Structure </a:t>
            </a:r>
          </a:p>
        </p:txBody>
      </p:sp>
      <p:grpSp>
        <p:nvGrpSpPr>
          <p:cNvPr id="4" name="Group 3">
            <a:extLst>
              <a:ext uri="{FF2B5EF4-FFF2-40B4-BE49-F238E27FC236}">
                <a16:creationId xmlns:a16="http://schemas.microsoft.com/office/drawing/2014/main" id="{76613BA0-9DC7-45AA-BC60-9DA09F79C9D2}"/>
              </a:ext>
            </a:extLst>
          </p:cNvPr>
          <p:cNvGrpSpPr/>
          <p:nvPr/>
        </p:nvGrpSpPr>
        <p:grpSpPr>
          <a:xfrm>
            <a:off x="1082984" y="2274636"/>
            <a:ext cx="7086600" cy="3729388"/>
            <a:chOff x="228600" y="1484099"/>
            <a:chExt cx="4953001" cy="3032454"/>
          </a:xfrm>
        </p:grpSpPr>
        <p:sp>
          <p:nvSpPr>
            <p:cNvPr id="6" name="Rectangle 5">
              <a:extLst>
                <a:ext uri="{FF2B5EF4-FFF2-40B4-BE49-F238E27FC236}">
                  <a16:creationId xmlns:a16="http://schemas.microsoft.com/office/drawing/2014/main" id="{D8FD0A63-ED94-432B-8C8C-261F49B1189D}"/>
                </a:ext>
              </a:extLst>
            </p:cNvPr>
            <p:cNvSpPr/>
            <p:nvPr/>
          </p:nvSpPr>
          <p:spPr>
            <a:xfrm>
              <a:off x="1557484" y="1484099"/>
              <a:ext cx="2295231" cy="381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rPr>
                <a:t>MOLST to POLST Transition Lead</a:t>
              </a:r>
            </a:p>
            <a:p>
              <a:pPr algn="ctr"/>
              <a:r>
                <a:rPr lang="en-US" sz="1600" i="1" dirty="0">
                  <a:solidFill>
                    <a:schemeClr val="tx1"/>
                  </a:solidFill>
                </a:rPr>
                <a:t>Secretary of EOEA Elizabeth Chen</a:t>
              </a:r>
            </a:p>
          </p:txBody>
        </p:sp>
        <p:sp>
          <p:nvSpPr>
            <p:cNvPr id="7" name="Rectangle 6">
              <a:extLst>
                <a:ext uri="{FF2B5EF4-FFF2-40B4-BE49-F238E27FC236}">
                  <a16:creationId xmlns:a16="http://schemas.microsoft.com/office/drawing/2014/main" id="{F416E31E-4F85-4131-866F-8D11AB1C7C0B}"/>
                </a:ext>
              </a:extLst>
            </p:cNvPr>
            <p:cNvSpPr/>
            <p:nvPr/>
          </p:nvSpPr>
          <p:spPr>
            <a:xfrm>
              <a:off x="228600" y="3168391"/>
              <a:ext cx="4953000" cy="134816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1600" b="1" dirty="0">
                  <a:solidFill>
                    <a:schemeClr val="tx1"/>
                  </a:solidFill>
                </a:rPr>
                <a:t>Project Advisors and Subject Matter Experts</a:t>
              </a:r>
            </a:p>
          </p:txBody>
        </p:sp>
        <p:sp>
          <p:nvSpPr>
            <p:cNvPr id="9" name="Rectangle 8">
              <a:extLst>
                <a:ext uri="{FF2B5EF4-FFF2-40B4-BE49-F238E27FC236}">
                  <a16:creationId xmlns:a16="http://schemas.microsoft.com/office/drawing/2014/main" id="{CF1B09D6-4504-4391-8A23-B540A64659ED}"/>
                </a:ext>
              </a:extLst>
            </p:cNvPr>
            <p:cNvSpPr/>
            <p:nvPr/>
          </p:nvSpPr>
          <p:spPr>
            <a:xfrm>
              <a:off x="3200401" y="2227620"/>
              <a:ext cx="1981200" cy="381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600" b="1" dirty="0">
                  <a:solidFill>
                    <a:schemeClr val="tx1"/>
                  </a:solidFill>
                </a:rPr>
                <a:t>Project Management Team</a:t>
              </a:r>
            </a:p>
          </p:txBody>
        </p:sp>
        <p:cxnSp>
          <p:nvCxnSpPr>
            <p:cNvPr id="12" name="Elbow Connector 6">
              <a:extLst>
                <a:ext uri="{FF2B5EF4-FFF2-40B4-BE49-F238E27FC236}">
                  <a16:creationId xmlns:a16="http://schemas.microsoft.com/office/drawing/2014/main" id="{AB5A10D7-91C8-400A-B3B6-152544DE95D0}"/>
                </a:ext>
              </a:extLst>
            </p:cNvPr>
            <p:cNvCxnSpPr>
              <a:cxnSpLocks/>
              <a:stCxn id="6" idx="2"/>
              <a:endCxn id="9" idx="1"/>
            </p:cNvCxnSpPr>
            <p:nvPr/>
          </p:nvCxnSpPr>
          <p:spPr>
            <a:xfrm rot="16200000" flipH="1">
              <a:off x="2676240" y="1893959"/>
              <a:ext cx="553022" cy="495301"/>
            </a:xfrm>
            <a:prstGeom prst="bentConnector2">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47EF5757-C12C-4AED-91B4-FC5C3DFF805B}"/>
                </a:ext>
              </a:extLst>
            </p:cNvPr>
            <p:cNvCxnSpPr>
              <a:cxnSpLocks/>
              <a:stCxn id="6" idx="2"/>
              <a:endCxn id="7" idx="0"/>
            </p:cNvCxnSpPr>
            <p:nvPr/>
          </p:nvCxnSpPr>
          <p:spPr>
            <a:xfrm>
              <a:off x="2705100" y="1865098"/>
              <a:ext cx="1" cy="130329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7" name="Rectangle 16">
            <a:extLst>
              <a:ext uri="{FF2B5EF4-FFF2-40B4-BE49-F238E27FC236}">
                <a16:creationId xmlns:a16="http://schemas.microsoft.com/office/drawing/2014/main" id="{E659242A-1600-4C5F-85E4-88E417E6CC83}"/>
              </a:ext>
            </a:extLst>
          </p:cNvPr>
          <p:cNvSpPr/>
          <p:nvPr/>
        </p:nvSpPr>
        <p:spPr>
          <a:xfrm>
            <a:off x="435282" y="1371600"/>
            <a:ext cx="8229602" cy="4953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600" b="1" dirty="0">
              <a:solidFill>
                <a:schemeClr val="tx1"/>
              </a:solidFill>
            </a:endParaRPr>
          </a:p>
        </p:txBody>
      </p:sp>
      <p:sp>
        <p:nvSpPr>
          <p:cNvPr id="18" name="Rectangle 17">
            <a:extLst>
              <a:ext uri="{FF2B5EF4-FFF2-40B4-BE49-F238E27FC236}">
                <a16:creationId xmlns:a16="http://schemas.microsoft.com/office/drawing/2014/main" id="{06D29E52-B818-4B78-9752-F13E5392A4F8}"/>
              </a:ext>
            </a:extLst>
          </p:cNvPr>
          <p:cNvSpPr/>
          <p:nvPr/>
        </p:nvSpPr>
        <p:spPr>
          <a:xfrm>
            <a:off x="772509" y="1992484"/>
            <a:ext cx="1503140" cy="1055516"/>
          </a:xfrm>
          <a:prstGeom prst="rect">
            <a:avLst/>
          </a:prstGeom>
          <a:solidFill>
            <a:schemeClr val="bg1">
              <a:lumMod val="95000"/>
            </a:schemeClr>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1400" b="1" i="1" dirty="0">
                <a:solidFill>
                  <a:schemeClr val="tx1"/>
                </a:solidFill>
              </a:rPr>
              <a:t>Undersecretary Peters (EHS) and Commissioner Bharel (DPH)</a:t>
            </a:r>
          </a:p>
        </p:txBody>
      </p:sp>
      <p:cxnSp>
        <p:nvCxnSpPr>
          <p:cNvPr id="19" name="Straight Connector 18">
            <a:extLst>
              <a:ext uri="{FF2B5EF4-FFF2-40B4-BE49-F238E27FC236}">
                <a16:creationId xmlns:a16="http://schemas.microsoft.com/office/drawing/2014/main" id="{8F3AD518-081C-4F97-89BE-768F602E9404}"/>
              </a:ext>
            </a:extLst>
          </p:cNvPr>
          <p:cNvCxnSpPr>
            <a:cxnSpLocks/>
            <a:stCxn id="18" idx="3"/>
            <a:endCxn id="6" idx="1"/>
          </p:cNvCxnSpPr>
          <p:nvPr/>
        </p:nvCxnSpPr>
        <p:spPr>
          <a:xfrm flipV="1">
            <a:off x="2275649" y="2508918"/>
            <a:ext cx="708661" cy="11324"/>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7D82CF49-A1A1-4A63-ACCB-7D2D9A1259CC}"/>
              </a:ext>
            </a:extLst>
          </p:cNvPr>
          <p:cNvSpPr/>
          <p:nvPr/>
        </p:nvSpPr>
        <p:spPr>
          <a:xfrm>
            <a:off x="1273484" y="4876800"/>
            <a:ext cx="5070971" cy="1323439"/>
          </a:xfrm>
          <a:prstGeom prst="rect">
            <a:avLst/>
          </a:prstGeom>
        </p:spPr>
        <p:txBody>
          <a:bodyPr wrap="square">
            <a:spAutoFit/>
          </a:bodyPr>
          <a:lstStyle/>
          <a:p>
            <a:pPr marL="114300" indent="-114300">
              <a:buFont typeface="Arial" panose="020B0604020202020204" pitchFamily="34" charset="0"/>
              <a:buChar char="•"/>
            </a:pPr>
            <a:r>
              <a:rPr lang="en-US" sz="1600" dirty="0"/>
              <a:t>Coalition for Serious Illness Care</a:t>
            </a:r>
          </a:p>
          <a:p>
            <a:pPr marL="114300" indent="-114300">
              <a:buFont typeface="Arial" panose="020B0604020202020204" pitchFamily="34" charset="0"/>
              <a:buChar char="•"/>
            </a:pPr>
            <a:r>
              <a:rPr lang="en-US" sz="1600" dirty="0"/>
              <a:t>MA MOLST Subcommittee</a:t>
            </a:r>
          </a:p>
          <a:p>
            <a:pPr marL="114300" indent="-114300">
              <a:buFont typeface="Arial" panose="020B0604020202020204" pitchFamily="34" charset="0"/>
              <a:buChar char="•"/>
            </a:pPr>
            <a:r>
              <a:rPr lang="en-US" sz="1600" dirty="0"/>
              <a:t>Trade Organizations</a:t>
            </a:r>
          </a:p>
          <a:p>
            <a:pPr marL="114300" indent="-114300">
              <a:buFont typeface="Arial" panose="020B0604020202020204" pitchFamily="34" charset="0"/>
              <a:buChar char="•"/>
            </a:pPr>
            <a:r>
              <a:rPr lang="en-US" sz="1600" dirty="0"/>
              <a:t>Providers</a:t>
            </a:r>
          </a:p>
          <a:p>
            <a:pPr marL="114300" indent="-114300">
              <a:buFont typeface="Arial" panose="020B0604020202020204" pitchFamily="34" charset="0"/>
              <a:buChar char="•"/>
            </a:pPr>
            <a:endParaRPr lang="en-US" sz="1600" dirty="0"/>
          </a:p>
        </p:txBody>
      </p:sp>
      <p:sp>
        <p:nvSpPr>
          <p:cNvPr id="32" name="Rectangle 31">
            <a:extLst>
              <a:ext uri="{FF2B5EF4-FFF2-40B4-BE49-F238E27FC236}">
                <a16:creationId xmlns:a16="http://schemas.microsoft.com/office/drawing/2014/main" id="{C741F5E6-7D99-47B4-A815-91A94DEAD3F6}"/>
              </a:ext>
            </a:extLst>
          </p:cNvPr>
          <p:cNvSpPr/>
          <p:nvPr/>
        </p:nvSpPr>
        <p:spPr>
          <a:xfrm>
            <a:off x="5410200" y="4878028"/>
            <a:ext cx="4572000" cy="1077218"/>
          </a:xfrm>
          <a:prstGeom prst="rect">
            <a:avLst/>
          </a:prstGeom>
        </p:spPr>
        <p:txBody>
          <a:bodyPr>
            <a:spAutoFit/>
          </a:bodyPr>
          <a:lstStyle/>
          <a:p>
            <a:pPr marL="114300" indent="-114300">
              <a:buFont typeface="Arial" panose="020B0604020202020204" pitchFamily="34" charset="0"/>
              <a:buChar char="•"/>
            </a:pPr>
            <a:r>
              <a:rPr lang="en-US" sz="1600" dirty="0"/>
              <a:t>EOHHS/ Mass HIway</a:t>
            </a:r>
          </a:p>
          <a:p>
            <a:pPr marL="114300" indent="-114300">
              <a:buFont typeface="Arial" panose="020B0604020202020204" pitchFamily="34" charset="0"/>
              <a:buChar char="•"/>
            </a:pPr>
            <a:r>
              <a:rPr lang="en-US" sz="1600" dirty="0"/>
              <a:t>EOEA</a:t>
            </a:r>
          </a:p>
          <a:p>
            <a:pPr marL="114300" indent="-114300">
              <a:buFont typeface="Arial" panose="020B0604020202020204" pitchFamily="34" charset="0"/>
              <a:buChar char="•"/>
            </a:pPr>
            <a:r>
              <a:rPr lang="en-US" sz="1600" dirty="0"/>
              <a:t>DPH</a:t>
            </a:r>
          </a:p>
          <a:p>
            <a:pPr marL="114300" indent="-114300">
              <a:buFont typeface="Arial" panose="020B0604020202020204" pitchFamily="34" charset="0"/>
              <a:buChar char="•"/>
            </a:pPr>
            <a:r>
              <a:rPr lang="en-US" sz="1600" dirty="0"/>
              <a:t>MeHI</a:t>
            </a:r>
          </a:p>
        </p:txBody>
      </p:sp>
    </p:spTree>
    <p:extLst>
      <p:ext uri="{BB962C8B-B14F-4D97-AF65-F5344CB8AC3E}">
        <p14:creationId xmlns:p14="http://schemas.microsoft.com/office/powerpoint/2010/main" val="41634097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9599D4C1-5C27-4F60-B96A-26AABC507F47}"/>
              </a:ext>
            </a:extLst>
          </p:cNvPr>
          <p:cNvSpPr>
            <a:spLocks noGrp="1"/>
          </p:cNvSpPr>
          <p:nvPr>
            <p:ph type="sldNum" sz="quarter" idx="11"/>
          </p:nvPr>
        </p:nvSpPr>
        <p:spPr/>
        <p:txBody>
          <a:bodyPr/>
          <a:lstStyle/>
          <a:p>
            <a:pPr>
              <a:defRPr/>
            </a:pPr>
            <a:fld id="{C368D18A-47D3-417B-8049-0A96DF46771A}" type="slidenum">
              <a:rPr lang="en-US" smtClean="0"/>
              <a:pPr>
                <a:defRPr/>
              </a:pPr>
              <a:t>29</a:t>
            </a:fld>
            <a:endParaRPr lang="en-US" dirty="0"/>
          </a:p>
        </p:txBody>
      </p:sp>
      <p:sp>
        <p:nvSpPr>
          <p:cNvPr id="3" name="Title 2"/>
          <p:cNvSpPr>
            <a:spLocks noGrp="1"/>
          </p:cNvSpPr>
          <p:nvPr>
            <p:ph type="title"/>
          </p:nvPr>
        </p:nvSpPr>
        <p:spPr/>
        <p:txBody>
          <a:bodyPr/>
          <a:lstStyle/>
          <a:p>
            <a:r>
              <a:rPr lang="en-US" dirty="0"/>
              <a:t>Work Plan</a:t>
            </a:r>
          </a:p>
        </p:txBody>
      </p:sp>
      <p:sp>
        <p:nvSpPr>
          <p:cNvPr id="4" name="AutoShape 3">
            <a:extLst>
              <a:ext uri="{FF2B5EF4-FFF2-40B4-BE49-F238E27FC236}">
                <a16:creationId xmlns:a16="http://schemas.microsoft.com/office/drawing/2014/main" id="{C2517065-6D7E-4060-9517-2190B647809B}"/>
              </a:ext>
            </a:extLst>
          </p:cNvPr>
          <p:cNvSpPr>
            <a:spLocks noChangeArrowheads="1"/>
          </p:cNvSpPr>
          <p:nvPr/>
        </p:nvSpPr>
        <p:spPr bwMode="gray">
          <a:xfrm>
            <a:off x="236823" y="1987364"/>
            <a:ext cx="3260705" cy="1213036"/>
          </a:xfrm>
          <a:prstGeom prst="homePlate">
            <a:avLst>
              <a:gd name="adj" fmla="val 43207"/>
            </a:avLst>
          </a:prstGeom>
          <a:solidFill>
            <a:schemeClr val="bg1">
              <a:lumMod val="95000"/>
            </a:schemeClr>
          </a:solidFill>
          <a:ln w="6350">
            <a:solidFill>
              <a:sysClr val="windowText" lastClr="000000"/>
            </a:solidFill>
            <a:miter lim="800000"/>
            <a:headEnd type="none" w="sm" len="sm"/>
            <a:tailEnd type="none" w="sm" len="sm"/>
          </a:ln>
        </p:spPr>
        <p:txBody>
          <a:bodyPr wrap="none" lIns="73562" tIns="36781" rIns="73562" bIns="36781" anchor="ctr"/>
          <a:lstStyle/>
          <a:p>
            <a:pPr algn="ctr" defTabSz="735806">
              <a:buClr>
                <a:sysClr val="windowText" lastClr="000000"/>
              </a:buClr>
              <a:defRPr/>
            </a:pPr>
            <a:r>
              <a:rPr lang="en-US" sz="1400" b="1" kern="0" dirty="0">
                <a:solidFill>
                  <a:srgbClr val="000000"/>
                </a:solidFill>
                <a:cs typeface="Arial"/>
              </a:rPr>
              <a:t>Assess the Current State &amp;</a:t>
            </a:r>
          </a:p>
          <a:p>
            <a:pPr algn="ctr" defTabSz="735806">
              <a:buClr>
                <a:sysClr val="windowText" lastClr="000000"/>
              </a:buClr>
              <a:defRPr/>
            </a:pPr>
            <a:r>
              <a:rPr lang="en-US" sz="1400" b="1" kern="0" dirty="0">
                <a:solidFill>
                  <a:srgbClr val="000000"/>
                </a:solidFill>
                <a:cs typeface="Arial"/>
              </a:rPr>
              <a:t>Conduct Stakeholder Engagement</a:t>
            </a:r>
          </a:p>
        </p:txBody>
      </p:sp>
      <p:sp>
        <p:nvSpPr>
          <p:cNvPr id="5" name="AutoShape 4">
            <a:extLst>
              <a:ext uri="{FF2B5EF4-FFF2-40B4-BE49-F238E27FC236}">
                <a16:creationId xmlns:a16="http://schemas.microsoft.com/office/drawing/2014/main" id="{B800E3A0-F910-4641-B99D-2B2FCA5F7488}"/>
              </a:ext>
            </a:extLst>
          </p:cNvPr>
          <p:cNvSpPr>
            <a:spLocks noChangeArrowheads="1"/>
          </p:cNvSpPr>
          <p:nvPr/>
        </p:nvSpPr>
        <p:spPr bwMode="gray">
          <a:xfrm>
            <a:off x="3362452" y="1987364"/>
            <a:ext cx="2889628" cy="1213036"/>
          </a:xfrm>
          <a:prstGeom prst="chevron">
            <a:avLst>
              <a:gd name="adj" fmla="val 42852"/>
            </a:avLst>
          </a:prstGeom>
          <a:solidFill>
            <a:schemeClr val="bg1">
              <a:lumMod val="95000"/>
            </a:schemeClr>
          </a:solidFill>
          <a:ln w="6350">
            <a:solidFill>
              <a:sysClr val="windowText" lastClr="000000"/>
            </a:solidFill>
            <a:miter lim="800000"/>
            <a:headEnd type="none" w="sm" len="sm"/>
            <a:tailEnd type="none" w="sm" len="sm"/>
          </a:ln>
        </p:spPr>
        <p:txBody>
          <a:bodyPr wrap="none" lIns="73562" tIns="36781" rIns="73562" bIns="36781" anchor="ctr"/>
          <a:lstStyle/>
          <a:p>
            <a:pPr algn="ctr" defTabSz="735806">
              <a:buClr>
                <a:sysClr val="windowText" lastClr="000000"/>
              </a:buClr>
              <a:defRPr/>
            </a:pPr>
            <a:r>
              <a:rPr lang="en-US" sz="1400" b="1" kern="0" dirty="0">
                <a:solidFill>
                  <a:srgbClr val="000000"/>
                </a:solidFill>
                <a:cs typeface="Arial"/>
              </a:rPr>
              <a:t>Prepare a</a:t>
            </a:r>
          </a:p>
          <a:p>
            <a:pPr algn="ctr" defTabSz="735806">
              <a:buClr>
                <a:sysClr val="windowText" lastClr="000000"/>
              </a:buClr>
              <a:defRPr/>
            </a:pPr>
            <a:r>
              <a:rPr lang="en-US" sz="1400" b="1" kern="0" dirty="0">
                <a:solidFill>
                  <a:srgbClr val="000000"/>
                </a:solidFill>
                <a:cs typeface="Arial"/>
              </a:rPr>
              <a:t>Future State Blueprint</a:t>
            </a:r>
          </a:p>
        </p:txBody>
      </p:sp>
      <p:sp>
        <p:nvSpPr>
          <p:cNvPr id="6" name="TextBox 13">
            <a:extLst>
              <a:ext uri="{FF2B5EF4-FFF2-40B4-BE49-F238E27FC236}">
                <a16:creationId xmlns:a16="http://schemas.microsoft.com/office/drawing/2014/main" id="{A0039C22-D52B-4BE6-ADAE-040B28250FF7}"/>
              </a:ext>
            </a:extLst>
          </p:cNvPr>
          <p:cNvSpPr txBox="1">
            <a:spLocks noChangeArrowheads="1"/>
          </p:cNvSpPr>
          <p:nvPr/>
        </p:nvSpPr>
        <p:spPr bwMode="auto">
          <a:xfrm>
            <a:off x="990600" y="1560124"/>
            <a:ext cx="15427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1"/>
              </a:buClr>
              <a:buChar char="•"/>
              <a:defRPr sz="2000" b="1">
                <a:solidFill>
                  <a:srgbClr val="003366"/>
                </a:solidFill>
                <a:latin typeface="Arial" panose="020B0604020202020204" pitchFamily="34" charset="0"/>
                <a:cs typeface="Arial" panose="020B0604020202020204" pitchFamily="34" charset="0"/>
              </a:defRPr>
            </a:lvl1pPr>
            <a:lvl2pPr marL="742950" indent="-285750">
              <a:spcBef>
                <a:spcPct val="20000"/>
              </a:spcBef>
              <a:buClr>
                <a:schemeClr val="tx2"/>
              </a:buClr>
              <a:buChar char="•"/>
              <a:defRPr sz="1600">
                <a:solidFill>
                  <a:srgbClr val="003366"/>
                </a:solidFill>
                <a:latin typeface="Arial" panose="020B0604020202020204" pitchFamily="34" charset="0"/>
                <a:cs typeface="Arial" panose="020B0604020202020204" pitchFamily="34" charset="0"/>
              </a:defRPr>
            </a:lvl2pPr>
            <a:lvl3pPr marL="1143000" indent="-228600">
              <a:spcBef>
                <a:spcPct val="20000"/>
              </a:spcBef>
              <a:buClr>
                <a:schemeClr val="accent1"/>
              </a:buClr>
              <a:buChar char="•"/>
              <a:defRPr sz="2000" b="1">
                <a:solidFill>
                  <a:srgbClr val="003366"/>
                </a:solidFill>
                <a:latin typeface="Arial" panose="020B0604020202020204" pitchFamily="34" charset="0"/>
                <a:cs typeface="Arial" panose="020B0604020202020204" pitchFamily="34" charset="0"/>
              </a:defRPr>
            </a:lvl3pPr>
            <a:lvl4pPr marL="1600200" indent="-228600">
              <a:spcBef>
                <a:spcPct val="20000"/>
              </a:spcBef>
              <a:buClr>
                <a:schemeClr val="accent1"/>
              </a:buClr>
              <a:buChar char="•"/>
              <a:defRPr sz="1600">
                <a:solidFill>
                  <a:srgbClr val="003366"/>
                </a:solidFill>
                <a:latin typeface="Arial" panose="020B0604020202020204" pitchFamily="34" charset="0"/>
                <a:cs typeface="Arial" panose="020B0604020202020204" pitchFamily="34" charset="0"/>
              </a:defRPr>
            </a:lvl4pPr>
            <a:lvl5pPr marL="2057400" indent="-228600">
              <a:spcBef>
                <a:spcPct val="20000"/>
              </a:spcBef>
              <a:buClr>
                <a:srgbClr val="003366"/>
              </a:buClr>
              <a:buFont typeface="Symbol" panose="05050102010706020507" pitchFamily="18" charset="2"/>
              <a:buChar char="-"/>
              <a:defRPr sz="2000">
                <a:solidFill>
                  <a:srgbClr val="000066"/>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rgbClr val="003366"/>
              </a:buClr>
              <a:buFont typeface="Symbol" panose="05050102010706020507" pitchFamily="18" charset="2"/>
              <a:buChar char="-"/>
              <a:defRPr sz="2000">
                <a:solidFill>
                  <a:srgbClr val="000066"/>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rgbClr val="003366"/>
              </a:buClr>
              <a:buFont typeface="Symbol" panose="05050102010706020507" pitchFamily="18" charset="2"/>
              <a:buChar char="-"/>
              <a:defRPr sz="2000">
                <a:solidFill>
                  <a:srgbClr val="000066"/>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rgbClr val="003366"/>
              </a:buClr>
              <a:buFont typeface="Symbol" panose="05050102010706020507" pitchFamily="18" charset="2"/>
              <a:buChar char="-"/>
              <a:defRPr sz="2000">
                <a:solidFill>
                  <a:srgbClr val="000066"/>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rgbClr val="003366"/>
              </a:buClr>
              <a:buFont typeface="Symbol" panose="05050102010706020507" pitchFamily="18" charset="2"/>
              <a:buChar char="-"/>
              <a:defRPr sz="2000">
                <a:solidFill>
                  <a:srgbClr val="000066"/>
                </a:solidFill>
                <a:latin typeface="Arial" panose="020B0604020202020204" pitchFamily="34" charset="0"/>
                <a:cs typeface="Arial" panose="020B0604020202020204" pitchFamily="34" charset="0"/>
              </a:defRPr>
            </a:lvl9pPr>
          </a:lstStyle>
          <a:p>
            <a:pPr algn="ctr" defTabSz="685800">
              <a:spcBef>
                <a:spcPct val="0"/>
              </a:spcBef>
              <a:buClrTx/>
              <a:buNone/>
              <a:defRPr/>
            </a:pPr>
            <a:r>
              <a:rPr lang="en-US" altLang="en-US" sz="1600" b="0" kern="0" dirty="0">
                <a:solidFill>
                  <a:srgbClr val="000000"/>
                </a:solidFill>
                <a:latin typeface="+mn-lt"/>
              </a:rPr>
              <a:t>~2 Months</a:t>
            </a:r>
          </a:p>
        </p:txBody>
      </p:sp>
      <p:sp>
        <p:nvSpPr>
          <p:cNvPr id="7" name="TextBox 6">
            <a:extLst>
              <a:ext uri="{FF2B5EF4-FFF2-40B4-BE49-F238E27FC236}">
                <a16:creationId xmlns:a16="http://schemas.microsoft.com/office/drawing/2014/main" id="{AC9B2E3C-39CA-4F3C-B4B1-39D8BCF73A8D}"/>
              </a:ext>
            </a:extLst>
          </p:cNvPr>
          <p:cNvSpPr txBox="1">
            <a:spLocks noChangeArrowheads="1"/>
          </p:cNvSpPr>
          <p:nvPr/>
        </p:nvSpPr>
        <p:spPr bwMode="auto">
          <a:xfrm>
            <a:off x="3894530" y="1560124"/>
            <a:ext cx="15427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1"/>
              </a:buClr>
              <a:buChar char="•"/>
              <a:defRPr sz="2000" b="1">
                <a:solidFill>
                  <a:srgbClr val="003366"/>
                </a:solidFill>
                <a:latin typeface="Arial" panose="020B0604020202020204" pitchFamily="34" charset="0"/>
                <a:cs typeface="Arial" panose="020B0604020202020204" pitchFamily="34" charset="0"/>
              </a:defRPr>
            </a:lvl1pPr>
            <a:lvl2pPr marL="742950" indent="-285750">
              <a:spcBef>
                <a:spcPct val="20000"/>
              </a:spcBef>
              <a:buClr>
                <a:schemeClr val="tx2"/>
              </a:buClr>
              <a:buChar char="•"/>
              <a:defRPr sz="1600">
                <a:solidFill>
                  <a:srgbClr val="003366"/>
                </a:solidFill>
                <a:latin typeface="Arial" panose="020B0604020202020204" pitchFamily="34" charset="0"/>
                <a:cs typeface="Arial" panose="020B0604020202020204" pitchFamily="34" charset="0"/>
              </a:defRPr>
            </a:lvl2pPr>
            <a:lvl3pPr marL="1143000" indent="-228600">
              <a:spcBef>
                <a:spcPct val="20000"/>
              </a:spcBef>
              <a:buClr>
                <a:schemeClr val="accent1"/>
              </a:buClr>
              <a:buChar char="•"/>
              <a:defRPr sz="2000" b="1">
                <a:solidFill>
                  <a:srgbClr val="003366"/>
                </a:solidFill>
                <a:latin typeface="Arial" panose="020B0604020202020204" pitchFamily="34" charset="0"/>
                <a:cs typeface="Arial" panose="020B0604020202020204" pitchFamily="34" charset="0"/>
              </a:defRPr>
            </a:lvl3pPr>
            <a:lvl4pPr marL="1600200" indent="-228600">
              <a:spcBef>
                <a:spcPct val="20000"/>
              </a:spcBef>
              <a:buClr>
                <a:schemeClr val="accent1"/>
              </a:buClr>
              <a:buChar char="•"/>
              <a:defRPr sz="1600">
                <a:solidFill>
                  <a:srgbClr val="003366"/>
                </a:solidFill>
                <a:latin typeface="Arial" panose="020B0604020202020204" pitchFamily="34" charset="0"/>
                <a:cs typeface="Arial" panose="020B0604020202020204" pitchFamily="34" charset="0"/>
              </a:defRPr>
            </a:lvl4pPr>
            <a:lvl5pPr marL="2057400" indent="-228600">
              <a:spcBef>
                <a:spcPct val="20000"/>
              </a:spcBef>
              <a:buClr>
                <a:srgbClr val="003366"/>
              </a:buClr>
              <a:buFont typeface="Symbol" panose="05050102010706020507" pitchFamily="18" charset="2"/>
              <a:buChar char="-"/>
              <a:defRPr sz="2000">
                <a:solidFill>
                  <a:srgbClr val="000066"/>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rgbClr val="003366"/>
              </a:buClr>
              <a:buFont typeface="Symbol" panose="05050102010706020507" pitchFamily="18" charset="2"/>
              <a:buChar char="-"/>
              <a:defRPr sz="2000">
                <a:solidFill>
                  <a:srgbClr val="000066"/>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rgbClr val="003366"/>
              </a:buClr>
              <a:buFont typeface="Symbol" panose="05050102010706020507" pitchFamily="18" charset="2"/>
              <a:buChar char="-"/>
              <a:defRPr sz="2000">
                <a:solidFill>
                  <a:srgbClr val="000066"/>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rgbClr val="003366"/>
              </a:buClr>
              <a:buFont typeface="Symbol" panose="05050102010706020507" pitchFamily="18" charset="2"/>
              <a:buChar char="-"/>
              <a:defRPr sz="2000">
                <a:solidFill>
                  <a:srgbClr val="000066"/>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rgbClr val="003366"/>
              </a:buClr>
              <a:buFont typeface="Symbol" panose="05050102010706020507" pitchFamily="18" charset="2"/>
              <a:buChar char="-"/>
              <a:defRPr sz="2000">
                <a:solidFill>
                  <a:srgbClr val="000066"/>
                </a:solidFill>
                <a:latin typeface="Arial" panose="020B0604020202020204" pitchFamily="34" charset="0"/>
                <a:cs typeface="Arial" panose="020B0604020202020204" pitchFamily="34" charset="0"/>
              </a:defRPr>
            </a:lvl9pPr>
          </a:lstStyle>
          <a:p>
            <a:pPr algn="ctr" defTabSz="685800">
              <a:spcBef>
                <a:spcPct val="0"/>
              </a:spcBef>
              <a:buClrTx/>
              <a:buNone/>
              <a:defRPr/>
            </a:pPr>
            <a:r>
              <a:rPr lang="en-US" altLang="en-US" sz="1600" b="0" kern="0" dirty="0">
                <a:solidFill>
                  <a:srgbClr val="000000"/>
                </a:solidFill>
                <a:latin typeface="+mn-lt"/>
              </a:rPr>
              <a:t>~2 Months</a:t>
            </a:r>
          </a:p>
        </p:txBody>
      </p:sp>
      <p:sp>
        <p:nvSpPr>
          <p:cNvPr id="9" name="TextBox 8">
            <a:extLst>
              <a:ext uri="{FF2B5EF4-FFF2-40B4-BE49-F238E27FC236}">
                <a16:creationId xmlns:a16="http://schemas.microsoft.com/office/drawing/2014/main" id="{6D0B4C2F-5F79-40F9-B621-980B1B47D765}"/>
              </a:ext>
            </a:extLst>
          </p:cNvPr>
          <p:cNvSpPr txBox="1">
            <a:spLocks noChangeArrowheads="1"/>
          </p:cNvSpPr>
          <p:nvPr/>
        </p:nvSpPr>
        <p:spPr bwMode="auto">
          <a:xfrm>
            <a:off x="6628317" y="1566446"/>
            <a:ext cx="154278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1"/>
              </a:buClr>
              <a:buChar char="•"/>
              <a:defRPr sz="2000" b="1">
                <a:solidFill>
                  <a:srgbClr val="003366"/>
                </a:solidFill>
                <a:latin typeface="Arial" panose="020B0604020202020204" pitchFamily="34" charset="0"/>
                <a:cs typeface="Arial" panose="020B0604020202020204" pitchFamily="34" charset="0"/>
              </a:defRPr>
            </a:lvl1pPr>
            <a:lvl2pPr marL="742950" indent="-285750">
              <a:spcBef>
                <a:spcPct val="20000"/>
              </a:spcBef>
              <a:buClr>
                <a:schemeClr val="tx2"/>
              </a:buClr>
              <a:buChar char="•"/>
              <a:defRPr sz="1600">
                <a:solidFill>
                  <a:srgbClr val="003366"/>
                </a:solidFill>
                <a:latin typeface="Arial" panose="020B0604020202020204" pitchFamily="34" charset="0"/>
                <a:cs typeface="Arial" panose="020B0604020202020204" pitchFamily="34" charset="0"/>
              </a:defRPr>
            </a:lvl2pPr>
            <a:lvl3pPr marL="1143000" indent="-228600">
              <a:spcBef>
                <a:spcPct val="20000"/>
              </a:spcBef>
              <a:buClr>
                <a:schemeClr val="accent1"/>
              </a:buClr>
              <a:buChar char="•"/>
              <a:defRPr sz="2000" b="1">
                <a:solidFill>
                  <a:srgbClr val="003366"/>
                </a:solidFill>
                <a:latin typeface="Arial" panose="020B0604020202020204" pitchFamily="34" charset="0"/>
                <a:cs typeface="Arial" panose="020B0604020202020204" pitchFamily="34" charset="0"/>
              </a:defRPr>
            </a:lvl3pPr>
            <a:lvl4pPr marL="1600200" indent="-228600">
              <a:spcBef>
                <a:spcPct val="20000"/>
              </a:spcBef>
              <a:buClr>
                <a:schemeClr val="accent1"/>
              </a:buClr>
              <a:buChar char="•"/>
              <a:defRPr sz="1600">
                <a:solidFill>
                  <a:srgbClr val="003366"/>
                </a:solidFill>
                <a:latin typeface="Arial" panose="020B0604020202020204" pitchFamily="34" charset="0"/>
                <a:cs typeface="Arial" panose="020B0604020202020204" pitchFamily="34" charset="0"/>
              </a:defRPr>
            </a:lvl4pPr>
            <a:lvl5pPr marL="2057400" indent="-228600">
              <a:spcBef>
                <a:spcPct val="20000"/>
              </a:spcBef>
              <a:buClr>
                <a:srgbClr val="003366"/>
              </a:buClr>
              <a:buFont typeface="Symbol" panose="05050102010706020507" pitchFamily="18" charset="2"/>
              <a:buChar char="-"/>
              <a:defRPr sz="2000">
                <a:solidFill>
                  <a:srgbClr val="000066"/>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rgbClr val="003366"/>
              </a:buClr>
              <a:buFont typeface="Symbol" panose="05050102010706020507" pitchFamily="18" charset="2"/>
              <a:buChar char="-"/>
              <a:defRPr sz="2000">
                <a:solidFill>
                  <a:srgbClr val="000066"/>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rgbClr val="003366"/>
              </a:buClr>
              <a:buFont typeface="Symbol" panose="05050102010706020507" pitchFamily="18" charset="2"/>
              <a:buChar char="-"/>
              <a:defRPr sz="2000">
                <a:solidFill>
                  <a:srgbClr val="000066"/>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rgbClr val="003366"/>
              </a:buClr>
              <a:buFont typeface="Symbol" panose="05050102010706020507" pitchFamily="18" charset="2"/>
              <a:buChar char="-"/>
              <a:defRPr sz="2000">
                <a:solidFill>
                  <a:srgbClr val="000066"/>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rgbClr val="003366"/>
              </a:buClr>
              <a:buFont typeface="Symbol" panose="05050102010706020507" pitchFamily="18" charset="2"/>
              <a:buChar char="-"/>
              <a:defRPr sz="2000">
                <a:solidFill>
                  <a:srgbClr val="000066"/>
                </a:solidFill>
                <a:latin typeface="Arial" panose="020B0604020202020204" pitchFamily="34" charset="0"/>
                <a:cs typeface="Arial" panose="020B0604020202020204" pitchFamily="34" charset="0"/>
              </a:defRPr>
            </a:lvl9pPr>
          </a:lstStyle>
          <a:p>
            <a:pPr algn="ctr" defTabSz="685800">
              <a:spcBef>
                <a:spcPct val="0"/>
              </a:spcBef>
              <a:buClrTx/>
              <a:buNone/>
              <a:defRPr/>
            </a:pPr>
            <a:r>
              <a:rPr lang="en-US" altLang="en-US" sz="1600" b="0" kern="0" dirty="0">
                <a:solidFill>
                  <a:srgbClr val="000000"/>
                </a:solidFill>
                <a:latin typeface="+mn-lt"/>
              </a:rPr>
              <a:t>~5-6 Months</a:t>
            </a:r>
          </a:p>
        </p:txBody>
      </p:sp>
      <p:sp>
        <p:nvSpPr>
          <p:cNvPr id="10" name="AutoShape 4">
            <a:extLst>
              <a:ext uri="{FF2B5EF4-FFF2-40B4-BE49-F238E27FC236}">
                <a16:creationId xmlns:a16="http://schemas.microsoft.com/office/drawing/2014/main" id="{81AD6524-BE75-4E91-BE5D-82328C3C4EE3}"/>
              </a:ext>
            </a:extLst>
          </p:cNvPr>
          <p:cNvSpPr>
            <a:spLocks noChangeArrowheads="1"/>
          </p:cNvSpPr>
          <p:nvPr/>
        </p:nvSpPr>
        <p:spPr bwMode="gray">
          <a:xfrm>
            <a:off x="6104280" y="1987364"/>
            <a:ext cx="2889628" cy="1213036"/>
          </a:xfrm>
          <a:prstGeom prst="chevron">
            <a:avLst>
              <a:gd name="adj" fmla="val 42852"/>
            </a:avLst>
          </a:prstGeom>
          <a:solidFill>
            <a:schemeClr val="bg1">
              <a:lumMod val="95000"/>
            </a:schemeClr>
          </a:solidFill>
          <a:ln w="6350">
            <a:solidFill>
              <a:sysClr val="windowText" lastClr="000000"/>
            </a:solidFill>
            <a:miter lim="800000"/>
            <a:headEnd type="none" w="sm" len="sm"/>
            <a:tailEnd type="none" w="sm" len="sm"/>
          </a:ln>
        </p:spPr>
        <p:txBody>
          <a:bodyPr wrap="none" lIns="73562" tIns="36781" rIns="73562" bIns="36781" anchor="ctr"/>
          <a:lstStyle/>
          <a:p>
            <a:pPr algn="ctr" defTabSz="735806">
              <a:buClr>
                <a:sysClr val="windowText" lastClr="000000"/>
              </a:buClr>
              <a:defRPr/>
            </a:pPr>
            <a:r>
              <a:rPr lang="en-US" sz="1400" b="1" kern="0" dirty="0">
                <a:solidFill>
                  <a:srgbClr val="000000"/>
                </a:solidFill>
                <a:cs typeface="Arial"/>
              </a:rPr>
              <a:t>Draft RFP and</a:t>
            </a:r>
          </a:p>
          <a:p>
            <a:pPr algn="ctr" defTabSz="735806">
              <a:buClr>
                <a:sysClr val="windowText" lastClr="000000"/>
              </a:buClr>
              <a:defRPr/>
            </a:pPr>
            <a:r>
              <a:rPr lang="en-US" sz="1400" b="1" kern="0" dirty="0">
                <a:solidFill>
                  <a:srgbClr val="000000"/>
                </a:solidFill>
                <a:cs typeface="Arial"/>
              </a:rPr>
              <a:t>Provide Procurement</a:t>
            </a:r>
          </a:p>
          <a:p>
            <a:pPr algn="ctr" defTabSz="735806">
              <a:buClr>
                <a:sysClr val="windowText" lastClr="000000"/>
              </a:buClr>
              <a:defRPr/>
            </a:pPr>
            <a:r>
              <a:rPr lang="en-US" sz="1400" b="1" kern="0" dirty="0">
                <a:solidFill>
                  <a:srgbClr val="000000"/>
                </a:solidFill>
                <a:cs typeface="Arial"/>
              </a:rPr>
              <a:t> Support </a:t>
            </a:r>
          </a:p>
        </p:txBody>
      </p:sp>
      <p:sp>
        <p:nvSpPr>
          <p:cNvPr id="11" name="Rectangle 10">
            <a:extLst>
              <a:ext uri="{FF2B5EF4-FFF2-40B4-BE49-F238E27FC236}">
                <a16:creationId xmlns:a16="http://schemas.microsoft.com/office/drawing/2014/main" id="{B619A98A-79D3-4079-BACE-754934D6B409}"/>
              </a:ext>
            </a:extLst>
          </p:cNvPr>
          <p:cNvSpPr/>
          <p:nvPr/>
        </p:nvSpPr>
        <p:spPr>
          <a:xfrm>
            <a:off x="213023" y="3343632"/>
            <a:ext cx="3186376" cy="1785104"/>
          </a:xfrm>
          <a:prstGeom prst="rect">
            <a:avLst/>
          </a:prstGeom>
        </p:spPr>
        <p:txBody>
          <a:bodyPr wrap="square">
            <a:spAutoFit/>
          </a:bodyPr>
          <a:lstStyle/>
          <a:p>
            <a:pPr marL="257175" indent="-257175" defTabSz="342900">
              <a:spcAft>
                <a:spcPts val="1200"/>
              </a:spcAft>
              <a:buFont typeface="Symbol" panose="05050102010706020507" pitchFamily="18" charset="2"/>
              <a:buChar char=""/>
            </a:pPr>
            <a:r>
              <a:rPr lang="en-US" sz="1600" dirty="0">
                <a:solidFill>
                  <a:prstClr val="black"/>
                </a:solidFill>
                <a:cs typeface="Times New Roman" panose="02020603050405020304" pitchFamily="18" charset="0"/>
              </a:rPr>
              <a:t>Conduct interviews</a:t>
            </a:r>
          </a:p>
          <a:p>
            <a:pPr marL="257175" indent="-257175" defTabSz="342900">
              <a:spcAft>
                <a:spcPts val="1200"/>
              </a:spcAft>
              <a:buFont typeface="Symbol" panose="05050102010706020507" pitchFamily="18" charset="2"/>
              <a:buChar char=""/>
            </a:pPr>
            <a:r>
              <a:rPr lang="en-US" sz="1600" dirty="0">
                <a:solidFill>
                  <a:prstClr val="black"/>
                </a:solidFill>
                <a:cs typeface="Times New Roman" panose="02020603050405020304" pitchFamily="18" charset="0"/>
              </a:rPr>
              <a:t>Design and field an online survey</a:t>
            </a:r>
          </a:p>
          <a:p>
            <a:pPr marL="257175" indent="-257175" defTabSz="342900">
              <a:spcAft>
                <a:spcPts val="1200"/>
              </a:spcAft>
              <a:buFont typeface="Symbol" panose="05050102010706020507" pitchFamily="18" charset="2"/>
              <a:buChar char=""/>
            </a:pPr>
            <a:r>
              <a:rPr lang="en-US" sz="1600" dirty="0">
                <a:solidFill>
                  <a:prstClr val="black"/>
                </a:solidFill>
                <a:cs typeface="Times New Roman" panose="02020603050405020304" pitchFamily="18" charset="0"/>
              </a:rPr>
              <a:t>Conduct benchmarking against e-registries in other states </a:t>
            </a:r>
          </a:p>
          <a:p>
            <a:pPr marL="257175" indent="-257175" defTabSz="342900">
              <a:spcAft>
                <a:spcPts val="1200"/>
              </a:spcAft>
              <a:buFont typeface="Symbol" panose="05050102010706020507" pitchFamily="18" charset="2"/>
              <a:buChar char=""/>
            </a:pPr>
            <a:r>
              <a:rPr lang="en-US" sz="1600" dirty="0">
                <a:solidFill>
                  <a:prstClr val="black"/>
                </a:solidFill>
                <a:cs typeface="Times New Roman" panose="02020603050405020304" pitchFamily="18" charset="0"/>
              </a:rPr>
              <a:t>Determine final POLST format</a:t>
            </a:r>
          </a:p>
        </p:txBody>
      </p:sp>
      <p:sp>
        <p:nvSpPr>
          <p:cNvPr id="12" name="Rectangle 11">
            <a:extLst>
              <a:ext uri="{FF2B5EF4-FFF2-40B4-BE49-F238E27FC236}">
                <a16:creationId xmlns:a16="http://schemas.microsoft.com/office/drawing/2014/main" id="{5DECA2CF-8EEB-4A73-B131-5506A8E8253B}"/>
              </a:ext>
            </a:extLst>
          </p:cNvPr>
          <p:cNvSpPr/>
          <p:nvPr/>
        </p:nvSpPr>
        <p:spPr>
          <a:xfrm>
            <a:off x="3410903" y="3343632"/>
            <a:ext cx="2598475" cy="1477328"/>
          </a:xfrm>
          <a:prstGeom prst="rect">
            <a:avLst/>
          </a:prstGeom>
        </p:spPr>
        <p:txBody>
          <a:bodyPr wrap="square">
            <a:spAutoFit/>
          </a:bodyPr>
          <a:lstStyle/>
          <a:p>
            <a:pPr marL="257175" indent="-257175" defTabSz="342900">
              <a:spcAft>
                <a:spcPts val="1200"/>
              </a:spcAft>
              <a:buFont typeface="Symbol" panose="05050102010706020507" pitchFamily="18" charset="2"/>
              <a:buChar char=""/>
            </a:pPr>
            <a:r>
              <a:rPr lang="en-US" sz="1600" dirty="0">
                <a:solidFill>
                  <a:prstClr val="black"/>
                </a:solidFill>
                <a:ea typeface="Times New Roman" panose="02020603050405020304" pitchFamily="18" charset="0"/>
                <a:cs typeface="Times New Roman" panose="02020603050405020304" pitchFamily="18" charset="0"/>
              </a:rPr>
              <a:t>Draft a future state blueprint</a:t>
            </a:r>
          </a:p>
          <a:p>
            <a:pPr marL="257175" indent="-257175" defTabSz="342900">
              <a:spcAft>
                <a:spcPts val="1200"/>
              </a:spcAft>
              <a:buFont typeface="Symbol" panose="05050102010706020507" pitchFamily="18" charset="2"/>
              <a:buChar char=""/>
            </a:pPr>
            <a:r>
              <a:rPr lang="en-US" sz="1600" dirty="0">
                <a:solidFill>
                  <a:prstClr val="black"/>
                </a:solidFill>
                <a:ea typeface="Times New Roman" panose="02020603050405020304" pitchFamily="18" charset="0"/>
                <a:cs typeface="Times New Roman" panose="02020603050405020304" pitchFamily="18" charset="0"/>
              </a:rPr>
              <a:t>Develop IT system technical and functional requirements</a:t>
            </a:r>
          </a:p>
        </p:txBody>
      </p:sp>
      <p:sp>
        <p:nvSpPr>
          <p:cNvPr id="13" name="Rectangle 12">
            <a:extLst>
              <a:ext uri="{FF2B5EF4-FFF2-40B4-BE49-F238E27FC236}">
                <a16:creationId xmlns:a16="http://schemas.microsoft.com/office/drawing/2014/main" id="{AFE6FC70-C38F-45F8-BB41-1FB2C95F53DA}"/>
              </a:ext>
            </a:extLst>
          </p:cNvPr>
          <p:cNvSpPr/>
          <p:nvPr/>
        </p:nvSpPr>
        <p:spPr>
          <a:xfrm>
            <a:off x="6076070" y="3343632"/>
            <a:ext cx="2735714" cy="2523768"/>
          </a:xfrm>
          <a:prstGeom prst="rect">
            <a:avLst/>
          </a:prstGeom>
        </p:spPr>
        <p:txBody>
          <a:bodyPr wrap="square">
            <a:spAutoFit/>
          </a:bodyPr>
          <a:lstStyle/>
          <a:p>
            <a:pPr marL="257175" indent="-257175" defTabSz="342900">
              <a:spcAft>
                <a:spcPts val="1200"/>
              </a:spcAft>
              <a:buFont typeface="Symbol" panose="05050102010706020507" pitchFamily="18" charset="2"/>
              <a:buChar char=""/>
            </a:pPr>
            <a:r>
              <a:rPr lang="en-US" sz="1600" dirty="0">
                <a:solidFill>
                  <a:prstClr val="black"/>
                </a:solidFill>
                <a:ea typeface="Times New Roman" panose="02020603050405020304" pitchFamily="18" charset="0"/>
                <a:cs typeface="Times New Roman" panose="02020603050405020304" pitchFamily="18" charset="0"/>
              </a:rPr>
              <a:t>Write RFP</a:t>
            </a:r>
          </a:p>
          <a:p>
            <a:pPr marL="257175" indent="-257175" defTabSz="342900">
              <a:spcAft>
                <a:spcPts val="1200"/>
              </a:spcAft>
              <a:buFont typeface="Symbol" panose="05050102010706020507" pitchFamily="18" charset="2"/>
              <a:buChar char=""/>
            </a:pPr>
            <a:r>
              <a:rPr lang="en-US" sz="1600" dirty="0">
                <a:solidFill>
                  <a:prstClr val="black"/>
                </a:solidFill>
                <a:ea typeface="Times New Roman" panose="02020603050405020304" pitchFamily="18" charset="0"/>
                <a:cs typeface="Times New Roman" panose="02020603050405020304" pitchFamily="18" charset="0"/>
              </a:rPr>
              <a:t>Support bidders’ Q&amp;A and any presentations or follow-up</a:t>
            </a:r>
          </a:p>
          <a:p>
            <a:pPr marL="257175" indent="-257175" defTabSz="342900">
              <a:spcAft>
                <a:spcPts val="1200"/>
              </a:spcAft>
              <a:buFont typeface="Symbol" panose="05050102010706020507" pitchFamily="18" charset="2"/>
              <a:buChar char=""/>
            </a:pPr>
            <a:r>
              <a:rPr lang="en-US" sz="1600" dirty="0">
                <a:solidFill>
                  <a:prstClr val="black"/>
                </a:solidFill>
                <a:ea typeface="Times New Roman" panose="02020603050405020304" pitchFamily="18" charset="0"/>
                <a:cs typeface="Times New Roman" panose="02020603050405020304" pitchFamily="18" charset="0"/>
              </a:rPr>
              <a:t>Draft recommendation memo</a:t>
            </a:r>
          </a:p>
          <a:p>
            <a:pPr marL="257175" indent="-257175" defTabSz="342900">
              <a:spcAft>
                <a:spcPts val="1200"/>
              </a:spcAft>
              <a:buFont typeface="Symbol" panose="05050102010706020507" pitchFamily="18" charset="2"/>
              <a:buChar char=""/>
            </a:pPr>
            <a:r>
              <a:rPr lang="en-US" sz="1600" dirty="0">
                <a:solidFill>
                  <a:prstClr val="black"/>
                </a:solidFill>
                <a:ea typeface="Times New Roman" panose="02020603050405020304" pitchFamily="18" charset="0"/>
                <a:cs typeface="Times New Roman" panose="02020603050405020304" pitchFamily="18" charset="0"/>
              </a:rPr>
              <a:t>Provide bidder selection support</a:t>
            </a:r>
          </a:p>
        </p:txBody>
      </p:sp>
    </p:spTree>
    <p:extLst>
      <p:ext uri="{BB962C8B-B14F-4D97-AF65-F5344CB8AC3E}">
        <p14:creationId xmlns:p14="http://schemas.microsoft.com/office/powerpoint/2010/main" val="1880523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p:bldP spid="7" grpId="0"/>
      <p:bldP spid="9" grpId="0"/>
      <p:bldP spid="10" grpId="0" animBg="1"/>
      <p:bldP spid="11" grpId="0"/>
      <p:bldP spid="12"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3</a:t>
            </a:fld>
            <a:endParaRPr lang="en-US" dirty="0"/>
          </a:p>
        </p:txBody>
      </p:sp>
      <p:sp>
        <p:nvSpPr>
          <p:cNvPr id="5" name="Title 4">
            <a:extLst>
              <a:ext uri="{FF2B5EF4-FFF2-40B4-BE49-F238E27FC236}">
                <a16:creationId xmlns:a16="http://schemas.microsoft.com/office/drawing/2014/main" id="{984FF4C3-9083-41B7-BD02-E1E35008E516}"/>
              </a:ext>
            </a:extLst>
          </p:cNvPr>
          <p:cNvSpPr>
            <a:spLocks noGrp="1"/>
          </p:cNvSpPr>
          <p:nvPr>
            <p:ph type="title"/>
          </p:nvPr>
        </p:nvSpPr>
        <p:spPr/>
        <p:txBody>
          <a:bodyPr/>
          <a:lstStyle/>
          <a:p>
            <a:endParaRPr lang="en-US" dirty="0"/>
          </a:p>
        </p:txBody>
      </p:sp>
      <p:sp>
        <p:nvSpPr>
          <p:cNvPr id="10" name="Rectangle 9"/>
          <p:cNvSpPr/>
          <p:nvPr/>
        </p:nvSpPr>
        <p:spPr>
          <a:xfrm>
            <a:off x="914400" y="2905918"/>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Welcome</a:t>
            </a:r>
          </a:p>
          <a:p>
            <a:r>
              <a:rPr lang="en-US" sz="2400" i="1" dirty="0">
                <a:solidFill>
                  <a:schemeClr val="tx1"/>
                </a:solidFill>
              </a:rPr>
              <a:t>Undersecretary Lauren Peters</a:t>
            </a:r>
            <a:endParaRPr lang="en-US" sz="2400" dirty="0">
              <a:solidFill>
                <a:schemeClr val="tx1"/>
              </a:solidFill>
            </a:endParaRPr>
          </a:p>
        </p:txBody>
      </p:sp>
    </p:spTree>
    <p:extLst>
      <p:ext uri="{BB962C8B-B14F-4D97-AF65-F5344CB8AC3E}">
        <p14:creationId xmlns:p14="http://schemas.microsoft.com/office/powerpoint/2010/main" val="30080391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9599D4C1-5C27-4F60-B96A-26AABC507F47}"/>
              </a:ext>
            </a:extLst>
          </p:cNvPr>
          <p:cNvSpPr>
            <a:spLocks noGrp="1"/>
          </p:cNvSpPr>
          <p:nvPr>
            <p:ph type="sldNum" sz="quarter" idx="11"/>
          </p:nvPr>
        </p:nvSpPr>
        <p:spPr/>
        <p:txBody>
          <a:bodyPr/>
          <a:lstStyle/>
          <a:p>
            <a:pPr>
              <a:defRPr/>
            </a:pPr>
            <a:fld id="{C368D18A-47D3-417B-8049-0A96DF46771A}" type="slidenum">
              <a:rPr lang="en-US" smtClean="0"/>
              <a:pPr>
                <a:defRPr/>
              </a:pPr>
              <a:t>30</a:t>
            </a:fld>
            <a:endParaRPr lang="en-US" dirty="0"/>
          </a:p>
        </p:txBody>
      </p:sp>
      <p:sp>
        <p:nvSpPr>
          <p:cNvPr id="3" name="Title 2"/>
          <p:cNvSpPr>
            <a:spLocks noGrp="1"/>
          </p:cNvSpPr>
          <p:nvPr>
            <p:ph type="title"/>
          </p:nvPr>
        </p:nvSpPr>
        <p:spPr/>
        <p:txBody>
          <a:bodyPr/>
          <a:lstStyle/>
          <a:p>
            <a:r>
              <a:rPr lang="en-US" dirty="0"/>
              <a:t>Stakeholder Input to Date</a:t>
            </a:r>
          </a:p>
        </p:txBody>
      </p:sp>
      <p:sp>
        <p:nvSpPr>
          <p:cNvPr id="2" name="TextBox 1">
            <a:extLst>
              <a:ext uri="{FF2B5EF4-FFF2-40B4-BE49-F238E27FC236}">
                <a16:creationId xmlns:a16="http://schemas.microsoft.com/office/drawing/2014/main" id="{70BF4FE8-F2EE-4F31-9324-01680704625D}"/>
              </a:ext>
            </a:extLst>
          </p:cNvPr>
          <p:cNvSpPr txBox="1"/>
          <p:nvPr/>
        </p:nvSpPr>
        <p:spPr>
          <a:xfrm>
            <a:off x="407235" y="1163320"/>
            <a:ext cx="5200526" cy="369332"/>
          </a:xfrm>
          <a:prstGeom prst="rect">
            <a:avLst/>
          </a:prstGeom>
          <a:noFill/>
        </p:spPr>
        <p:txBody>
          <a:bodyPr wrap="none" rtlCol="0">
            <a:spAutoFit/>
          </a:bodyPr>
          <a:lstStyle/>
          <a:p>
            <a:r>
              <a:rPr lang="en-US" b="1" dirty="0"/>
              <a:t>What we heard for a successful state POLST program</a:t>
            </a:r>
          </a:p>
        </p:txBody>
      </p:sp>
      <p:sp>
        <p:nvSpPr>
          <p:cNvPr id="4" name="Pentagon 3">
            <a:extLst>
              <a:ext uri="{FF2B5EF4-FFF2-40B4-BE49-F238E27FC236}">
                <a16:creationId xmlns:a16="http://schemas.microsoft.com/office/drawing/2014/main" id="{BAFD366A-9D2F-42A2-A0EB-3A5B56A53A78}"/>
              </a:ext>
            </a:extLst>
          </p:cNvPr>
          <p:cNvSpPr/>
          <p:nvPr/>
        </p:nvSpPr>
        <p:spPr>
          <a:xfrm>
            <a:off x="3105210" y="2209800"/>
            <a:ext cx="2880360" cy="2743200"/>
          </a:xfrm>
          <a:prstGeom prst="pentag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212E84A5-EFF9-4D8B-B88A-B3CDDE1D56B3}"/>
              </a:ext>
            </a:extLst>
          </p:cNvPr>
          <p:cNvSpPr txBox="1"/>
          <p:nvPr/>
        </p:nvSpPr>
        <p:spPr>
          <a:xfrm>
            <a:off x="4953000" y="2150577"/>
            <a:ext cx="1694061" cy="646331"/>
          </a:xfrm>
          <a:prstGeom prst="rect">
            <a:avLst/>
          </a:prstGeom>
          <a:noFill/>
        </p:spPr>
        <p:txBody>
          <a:bodyPr wrap="square" rtlCol="0">
            <a:spAutoFit/>
          </a:bodyPr>
          <a:lstStyle/>
          <a:p>
            <a:pPr algn="ctr"/>
            <a:r>
              <a:rPr lang="en-US" dirty="0"/>
              <a:t>Regulatory Authority</a:t>
            </a:r>
          </a:p>
        </p:txBody>
      </p:sp>
      <p:sp>
        <p:nvSpPr>
          <p:cNvPr id="9" name="TextBox 8">
            <a:extLst>
              <a:ext uri="{FF2B5EF4-FFF2-40B4-BE49-F238E27FC236}">
                <a16:creationId xmlns:a16="http://schemas.microsoft.com/office/drawing/2014/main" id="{0CDCDF7A-8AB7-4766-BFDC-A43B447648B5}"/>
              </a:ext>
            </a:extLst>
          </p:cNvPr>
          <p:cNvSpPr txBox="1"/>
          <p:nvPr/>
        </p:nvSpPr>
        <p:spPr>
          <a:xfrm>
            <a:off x="5707380" y="4061093"/>
            <a:ext cx="939681" cy="369332"/>
          </a:xfrm>
          <a:prstGeom prst="rect">
            <a:avLst/>
          </a:prstGeom>
          <a:noFill/>
        </p:spPr>
        <p:txBody>
          <a:bodyPr wrap="none" rtlCol="0">
            <a:spAutoFit/>
          </a:bodyPr>
          <a:lstStyle/>
          <a:p>
            <a:r>
              <a:rPr lang="en-US" dirty="0"/>
              <a:t>Funding</a:t>
            </a:r>
          </a:p>
        </p:txBody>
      </p:sp>
      <p:sp>
        <p:nvSpPr>
          <p:cNvPr id="10" name="TextBox 9">
            <a:extLst>
              <a:ext uri="{FF2B5EF4-FFF2-40B4-BE49-F238E27FC236}">
                <a16:creationId xmlns:a16="http://schemas.microsoft.com/office/drawing/2014/main" id="{8ECF5E37-8A7A-4EEA-8FF9-3430AA44086B}"/>
              </a:ext>
            </a:extLst>
          </p:cNvPr>
          <p:cNvSpPr txBox="1"/>
          <p:nvPr/>
        </p:nvSpPr>
        <p:spPr>
          <a:xfrm>
            <a:off x="3542447" y="4992469"/>
            <a:ext cx="1993841" cy="646331"/>
          </a:xfrm>
          <a:prstGeom prst="rect">
            <a:avLst/>
          </a:prstGeom>
          <a:noFill/>
        </p:spPr>
        <p:txBody>
          <a:bodyPr wrap="square" rtlCol="0">
            <a:spAutoFit/>
          </a:bodyPr>
          <a:lstStyle/>
          <a:p>
            <a:pPr algn="ctr"/>
            <a:r>
              <a:rPr lang="en-US" dirty="0"/>
              <a:t>Organizational Ownership</a:t>
            </a:r>
          </a:p>
        </p:txBody>
      </p:sp>
      <p:sp>
        <p:nvSpPr>
          <p:cNvPr id="11" name="TextBox 10">
            <a:extLst>
              <a:ext uri="{FF2B5EF4-FFF2-40B4-BE49-F238E27FC236}">
                <a16:creationId xmlns:a16="http://schemas.microsoft.com/office/drawing/2014/main" id="{36A0DB39-88E3-40AC-A782-ABD3588D24A9}"/>
              </a:ext>
            </a:extLst>
          </p:cNvPr>
          <p:cNvSpPr txBox="1"/>
          <p:nvPr/>
        </p:nvSpPr>
        <p:spPr>
          <a:xfrm>
            <a:off x="2021627" y="3922593"/>
            <a:ext cx="1414994" cy="646331"/>
          </a:xfrm>
          <a:prstGeom prst="rect">
            <a:avLst/>
          </a:prstGeom>
          <a:noFill/>
        </p:spPr>
        <p:txBody>
          <a:bodyPr wrap="square" rtlCol="0">
            <a:spAutoFit/>
          </a:bodyPr>
          <a:lstStyle/>
          <a:p>
            <a:pPr algn="ctr"/>
            <a:r>
              <a:rPr lang="en-US" dirty="0"/>
              <a:t>Training &amp;</a:t>
            </a:r>
          </a:p>
          <a:p>
            <a:pPr algn="ctr"/>
            <a:r>
              <a:rPr lang="en-US" dirty="0"/>
              <a:t>Support</a:t>
            </a:r>
          </a:p>
        </p:txBody>
      </p:sp>
      <p:sp>
        <p:nvSpPr>
          <p:cNvPr id="12" name="TextBox 11">
            <a:extLst>
              <a:ext uri="{FF2B5EF4-FFF2-40B4-BE49-F238E27FC236}">
                <a16:creationId xmlns:a16="http://schemas.microsoft.com/office/drawing/2014/main" id="{0CB58BD0-E149-4B32-91AC-160B46A3B412}"/>
              </a:ext>
            </a:extLst>
          </p:cNvPr>
          <p:cNvSpPr txBox="1"/>
          <p:nvPr/>
        </p:nvSpPr>
        <p:spPr>
          <a:xfrm>
            <a:off x="2676733" y="2209800"/>
            <a:ext cx="1098491" cy="646331"/>
          </a:xfrm>
          <a:prstGeom prst="rect">
            <a:avLst/>
          </a:prstGeom>
          <a:noFill/>
        </p:spPr>
        <p:txBody>
          <a:bodyPr wrap="square" rtlCol="0">
            <a:spAutoFit/>
          </a:bodyPr>
          <a:lstStyle/>
          <a:p>
            <a:pPr algn="ctr"/>
            <a:r>
              <a:rPr lang="en-US" dirty="0"/>
              <a:t>State </a:t>
            </a:r>
            <a:r>
              <a:rPr lang="en-US" dirty="0" err="1"/>
              <a:t>eRegistry</a:t>
            </a:r>
            <a:endParaRPr lang="en-US" dirty="0"/>
          </a:p>
        </p:txBody>
      </p:sp>
      <p:sp>
        <p:nvSpPr>
          <p:cNvPr id="5" name="TextBox 4">
            <a:extLst>
              <a:ext uri="{FF2B5EF4-FFF2-40B4-BE49-F238E27FC236}">
                <a16:creationId xmlns:a16="http://schemas.microsoft.com/office/drawing/2014/main" id="{E07D9D21-3AFE-4014-885D-F3B1E8D2A527}"/>
              </a:ext>
            </a:extLst>
          </p:cNvPr>
          <p:cNvSpPr txBox="1"/>
          <p:nvPr/>
        </p:nvSpPr>
        <p:spPr>
          <a:xfrm>
            <a:off x="7997675" y="978654"/>
            <a:ext cx="803425" cy="369332"/>
          </a:xfrm>
          <a:prstGeom prst="rect">
            <a:avLst/>
          </a:prstGeom>
          <a:noFill/>
        </p:spPr>
        <p:txBody>
          <a:bodyPr wrap="none" rtlCol="0">
            <a:spAutoFit/>
          </a:bodyPr>
          <a:lstStyle/>
          <a:p>
            <a:r>
              <a:rPr lang="en-US" dirty="0">
                <a:solidFill>
                  <a:srgbClr val="FF0000"/>
                </a:solidFill>
              </a:rPr>
              <a:t>DRAFT</a:t>
            </a:r>
          </a:p>
        </p:txBody>
      </p:sp>
    </p:spTree>
    <p:extLst>
      <p:ext uri="{BB962C8B-B14F-4D97-AF65-F5344CB8AC3E}">
        <p14:creationId xmlns:p14="http://schemas.microsoft.com/office/powerpoint/2010/main" val="750965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500" fill="hold"/>
                                        <p:tgtEl>
                                          <p:spTgt spid="12"/>
                                        </p:tgtEl>
                                        <p:attrNameLst>
                                          <p:attrName>ppt_x</p:attrName>
                                        </p:attrNameLst>
                                      </p:cBhvr>
                                      <p:tavLst>
                                        <p:tav tm="0">
                                          <p:val>
                                            <p:strVal val="#ppt_x"/>
                                          </p:val>
                                        </p:tav>
                                        <p:tav tm="100000">
                                          <p:val>
                                            <p:strVal val="#ppt_x"/>
                                          </p:val>
                                        </p:tav>
                                      </p:tavLst>
                                    </p:anim>
                                    <p:anim calcmode="lin" valueType="num">
                                      <p:cBhvr additive="base">
                                        <p:cTn id="2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P spid="11" grpId="0"/>
      <p:bldP spid="1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DD6DC581-3793-4594-88E2-9EC724FA3BF3}" type="slidenum">
              <a:rPr kumimoji="0" lang="en-US"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31</a:t>
            </a:fld>
            <a:endParaRPr kumimoji="0" lang="en-US" b="0" i="0" u="none" strike="noStrike" kern="0" cap="none" spc="0" normalizeH="0" baseline="0" noProof="0" dirty="0">
              <a:ln>
                <a:noFill/>
              </a:ln>
              <a:solidFill>
                <a:sysClr val="windowText" lastClr="000000"/>
              </a:solidFill>
              <a:effectLst/>
              <a:uLnTx/>
              <a:uFillTx/>
            </a:endParaRPr>
          </a:p>
        </p:txBody>
      </p:sp>
      <p:sp>
        <p:nvSpPr>
          <p:cNvPr id="2" name="Text Placeholder 1"/>
          <p:cNvSpPr>
            <a:spLocks noGrp="1"/>
          </p:cNvSpPr>
          <p:nvPr>
            <p:ph type="body" idx="4294967295"/>
          </p:nvPr>
        </p:nvSpPr>
        <p:spPr>
          <a:xfrm>
            <a:off x="1028700" y="2971800"/>
            <a:ext cx="7772400" cy="1500187"/>
          </a:xfrm>
        </p:spPr>
        <p:txBody>
          <a:bodyPr rtlCol="0" anchor="ctr" anchorCtr="0">
            <a:normAutofit/>
          </a:bodyPr>
          <a:lstStyle/>
          <a:p>
            <a:pPr marL="0" indent="0">
              <a:buNone/>
            </a:pPr>
            <a:r>
              <a:rPr lang="en-US" sz="2400" dirty="0">
                <a:solidFill>
                  <a:schemeClr val="tx1"/>
                </a:solidFill>
              </a:rPr>
              <a:t>Conclusion </a:t>
            </a:r>
          </a:p>
          <a:p>
            <a:pPr marL="0" indent="0">
              <a:buNone/>
            </a:pPr>
            <a:r>
              <a:rPr lang="en-US" sz="2400" b="0" i="1" dirty="0">
                <a:solidFill>
                  <a:schemeClr val="tx1"/>
                </a:solidFill>
              </a:rPr>
              <a:t>Undersecretary Lauren Peters</a:t>
            </a:r>
          </a:p>
        </p:txBody>
      </p:sp>
    </p:spTree>
    <p:extLst>
      <p:ext uri="{BB962C8B-B14F-4D97-AF65-F5344CB8AC3E}">
        <p14:creationId xmlns:p14="http://schemas.microsoft.com/office/powerpoint/2010/main" val="1284309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80824" y="1896551"/>
            <a:ext cx="8182352" cy="2505273"/>
          </a:xfrm>
          <a:prstGeom prst="rect">
            <a:avLst/>
          </a:prstGeom>
        </p:spPr>
        <p:txBody>
          <a:bodyPr wrap="square" lIns="91411" tIns="45706" rIns="91411" bIns="45706">
            <a:spAutoFit/>
          </a:bodyPr>
          <a:lstStyle/>
          <a:p>
            <a:pPr marL="342791" indent="-342791" algn="ctr" fontAlgn="auto">
              <a:spcBef>
                <a:spcPct val="20000"/>
              </a:spcBef>
              <a:spcAft>
                <a:spcPts val="0"/>
              </a:spcAft>
              <a:defRPr/>
            </a:pPr>
            <a:r>
              <a:rPr lang="en-US" sz="2800" b="1" dirty="0">
                <a:solidFill>
                  <a:prstClr val="black"/>
                </a:solidFill>
                <a:latin typeface="Calibri"/>
                <a:cs typeface="+mn-cs"/>
              </a:rPr>
              <a:t>Spring HITC meeting</a:t>
            </a:r>
            <a:br>
              <a:rPr lang="en-US" sz="2800" b="1" dirty="0">
                <a:solidFill>
                  <a:prstClr val="black"/>
                </a:solidFill>
                <a:latin typeface="Calibri"/>
                <a:cs typeface="+mn-cs"/>
              </a:rPr>
            </a:br>
            <a:endParaRPr lang="en-US" sz="2800" b="1" dirty="0">
              <a:solidFill>
                <a:prstClr val="black"/>
              </a:solidFill>
              <a:latin typeface="Calibri"/>
              <a:cs typeface="+mn-cs"/>
            </a:endParaRPr>
          </a:p>
          <a:p>
            <a:pPr marL="342791" indent="-342791" algn="ctr" fontAlgn="auto">
              <a:spcBef>
                <a:spcPct val="20000"/>
              </a:spcBef>
              <a:spcAft>
                <a:spcPts val="0"/>
              </a:spcAft>
              <a:defRPr/>
            </a:pPr>
            <a:r>
              <a:rPr lang="en-US" sz="2800" dirty="0">
                <a:solidFill>
                  <a:prstClr val="black"/>
                </a:solidFill>
                <a:latin typeface="Calibri"/>
                <a:cs typeface="+mn-cs"/>
              </a:rPr>
              <a:t>May 3</a:t>
            </a:r>
            <a:r>
              <a:rPr lang="en-US" sz="2800" baseline="30000" dirty="0">
                <a:solidFill>
                  <a:prstClr val="black"/>
                </a:solidFill>
                <a:latin typeface="Calibri"/>
                <a:cs typeface="+mn-cs"/>
              </a:rPr>
              <a:t>rd</a:t>
            </a:r>
            <a:r>
              <a:rPr lang="en-US" sz="2800" dirty="0">
                <a:solidFill>
                  <a:prstClr val="black"/>
                </a:solidFill>
                <a:latin typeface="Calibri"/>
                <a:cs typeface="+mn-cs"/>
              </a:rPr>
              <a:t>, 2021</a:t>
            </a:r>
          </a:p>
          <a:p>
            <a:pPr marL="342791" indent="-342791" algn="ctr" fontAlgn="auto">
              <a:spcBef>
                <a:spcPct val="20000"/>
              </a:spcBef>
              <a:spcAft>
                <a:spcPts val="0"/>
              </a:spcAft>
              <a:defRPr/>
            </a:pPr>
            <a:r>
              <a:rPr lang="en-US" sz="2800" dirty="0">
                <a:solidFill>
                  <a:prstClr val="black"/>
                </a:solidFill>
                <a:latin typeface="Calibri"/>
                <a:cs typeface="+mn-cs"/>
              </a:rPr>
              <a:t>3:30 – 5 p.m. </a:t>
            </a:r>
          </a:p>
          <a:p>
            <a:pPr marL="342791" indent="-342791" algn="ctr" fontAlgn="auto">
              <a:spcBef>
                <a:spcPct val="20000"/>
              </a:spcBef>
              <a:spcAft>
                <a:spcPts val="0"/>
              </a:spcAft>
              <a:defRPr/>
            </a:pPr>
            <a:endParaRPr lang="en-US" sz="2800" b="1" dirty="0">
              <a:solidFill>
                <a:prstClr val="black"/>
              </a:solidFill>
              <a:latin typeface="Calibri"/>
              <a:cs typeface="+mn-cs"/>
            </a:endParaRPr>
          </a:p>
        </p:txBody>
      </p:sp>
      <p:sp>
        <p:nvSpPr>
          <p:cNvPr id="6" name="Title 2"/>
          <p:cNvSpPr txBox="1">
            <a:spLocks/>
          </p:cNvSpPr>
          <p:nvPr/>
        </p:nvSpPr>
        <p:spPr bwMode="auto">
          <a:xfrm>
            <a:off x="973521" y="3729948"/>
            <a:ext cx="7848600" cy="82550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lvl1pPr algn="l" rtl="0" eaLnBrk="0" fontAlgn="base" hangingPunct="0">
              <a:spcBef>
                <a:spcPct val="0"/>
              </a:spcBef>
              <a:spcAft>
                <a:spcPct val="0"/>
              </a:spcAft>
              <a:defRPr sz="2800" kern="1200">
                <a:solidFill>
                  <a:schemeClr val="bg1"/>
                </a:solidFill>
                <a:latin typeface="+mj-lt"/>
                <a:ea typeface="+mj-ea"/>
                <a:cs typeface="+mj-cs"/>
              </a:defRPr>
            </a:lvl1pPr>
            <a:lvl2pPr algn="l" rtl="0" eaLnBrk="0" fontAlgn="base" hangingPunct="0">
              <a:spcBef>
                <a:spcPct val="0"/>
              </a:spcBef>
              <a:spcAft>
                <a:spcPct val="0"/>
              </a:spcAft>
              <a:defRPr sz="2800">
                <a:solidFill>
                  <a:schemeClr val="bg1"/>
                </a:solidFill>
                <a:latin typeface="Calibri" pitchFamily="34" charset="0"/>
              </a:defRPr>
            </a:lvl2pPr>
            <a:lvl3pPr algn="l" rtl="0" eaLnBrk="0" fontAlgn="base" hangingPunct="0">
              <a:spcBef>
                <a:spcPct val="0"/>
              </a:spcBef>
              <a:spcAft>
                <a:spcPct val="0"/>
              </a:spcAft>
              <a:defRPr sz="2800">
                <a:solidFill>
                  <a:schemeClr val="bg1"/>
                </a:solidFill>
                <a:latin typeface="Calibri" pitchFamily="34" charset="0"/>
              </a:defRPr>
            </a:lvl3pPr>
            <a:lvl4pPr algn="l" rtl="0" eaLnBrk="0" fontAlgn="base" hangingPunct="0">
              <a:spcBef>
                <a:spcPct val="0"/>
              </a:spcBef>
              <a:spcAft>
                <a:spcPct val="0"/>
              </a:spcAft>
              <a:defRPr sz="2800">
                <a:solidFill>
                  <a:schemeClr val="bg1"/>
                </a:solidFill>
                <a:latin typeface="Calibri" pitchFamily="34" charset="0"/>
              </a:defRPr>
            </a:lvl4pPr>
            <a:lvl5pPr algn="l" rtl="0" eaLnBrk="0" fontAlgn="base" hangingPunct="0">
              <a:spcBef>
                <a:spcPct val="0"/>
              </a:spcBef>
              <a:spcAft>
                <a:spcPct val="0"/>
              </a:spcAft>
              <a:defRPr sz="2800">
                <a:solidFill>
                  <a:schemeClr val="bg1"/>
                </a:solidFill>
                <a:latin typeface="Calibri" pitchFamily="34" charset="0"/>
              </a:defRPr>
            </a:lvl5pPr>
            <a:lvl6pPr marL="457056" algn="l" rtl="0" fontAlgn="base">
              <a:spcBef>
                <a:spcPct val="0"/>
              </a:spcBef>
              <a:spcAft>
                <a:spcPct val="0"/>
              </a:spcAft>
              <a:defRPr sz="2800">
                <a:solidFill>
                  <a:schemeClr val="bg1"/>
                </a:solidFill>
                <a:latin typeface="Calibri" pitchFamily="34" charset="0"/>
              </a:defRPr>
            </a:lvl6pPr>
            <a:lvl7pPr marL="914109" algn="l" rtl="0" fontAlgn="base">
              <a:spcBef>
                <a:spcPct val="0"/>
              </a:spcBef>
              <a:spcAft>
                <a:spcPct val="0"/>
              </a:spcAft>
              <a:defRPr sz="2800">
                <a:solidFill>
                  <a:schemeClr val="bg1"/>
                </a:solidFill>
                <a:latin typeface="Calibri" pitchFamily="34" charset="0"/>
              </a:defRPr>
            </a:lvl7pPr>
            <a:lvl8pPr marL="1371165" algn="l" rtl="0" fontAlgn="base">
              <a:spcBef>
                <a:spcPct val="0"/>
              </a:spcBef>
              <a:spcAft>
                <a:spcPct val="0"/>
              </a:spcAft>
              <a:defRPr sz="2800">
                <a:solidFill>
                  <a:schemeClr val="bg1"/>
                </a:solidFill>
                <a:latin typeface="Calibri" pitchFamily="34" charset="0"/>
              </a:defRPr>
            </a:lvl8pPr>
            <a:lvl9pPr marL="1828218" algn="l" rtl="0" fontAlgn="base">
              <a:spcBef>
                <a:spcPct val="0"/>
              </a:spcBef>
              <a:spcAft>
                <a:spcPct val="0"/>
              </a:spcAft>
              <a:defRPr sz="2800">
                <a:solidFill>
                  <a:schemeClr val="bg1"/>
                </a:solidFill>
                <a:latin typeface="Calibri" pitchFamily="34" charset="0"/>
              </a:defRPr>
            </a:lvl9pPr>
          </a:lstStyle>
          <a:p>
            <a:pPr defTabSz="435299" fontAlgn="auto">
              <a:spcBef>
                <a:spcPts val="0"/>
              </a:spcBef>
              <a:spcAft>
                <a:spcPts val="0"/>
              </a:spcAft>
            </a:pPr>
            <a:r>
              <a:rPr lang="en-US" dirty="0">
                <a:ea typeface="Arial Unicode MS" panose="020B0604020202020204" pitchFamily="34" charset="-128"/>
                <a:cs typeface="Arial" panose="020B0604020202020204" pitchFamily="34" charset="0"/>
              </a:rPr>
              <a:t>W</a:t>
            </a:r>
          </a:p>
        </p:txBody>
      </p:sp>
      <p:sp>
        <p:nvSpPr>
          <p:cNvPr id="2" name="Slide Number Placeholder 1"/>
          <p:cNvSpPr>
            <a:spLocks noGrp="1"/>
          </p:cNvSpPr>
          <p:nvPr>
            <p:ph type="sldNum" sz="quarter" idx="11"/>
          </p:nvPr>
        </p:nvSpPr>
        <p:spPr/>
        <p:txBody>
          <a:bodyPr/>
          <a:lstStyle/>
          <a:p>
            <a:pPr>
              <a:defRPr/>
            </a:pPr>
            <a:fld id="{C368D18A-47D3-417B-8049-0A96DF46771A}" type="slidenum">
              <a:rPr lang="en-US" smtClean="0"/>
              <a:pPr>
                <a:defRPr/>
              </a:pPr>
              <a:t>32</a:t>
            </a:fld>
            <a:endParaRPr lang="en-US" dirty="0"/>
          </a:p>
        </p:txBody>
      </p:sp>
      <p:sp>
        <p:nvSpPr>
          <p:cNvPr id="5" name="Title 4">
            <a:extLst>
              <a:ext uri="{FF2B5EF4-FFF2-40B4-BE49-F238E27FC236}">
                <a16:creationId xmlns:a16="http://schemas.microsoft.com/office/drawing/2014/main" id="{03526910-3444-4D69-AD13-23998D92B28F}"/>
              </a:ext>
            </a:extLst>
          </p:cNvPr>
          <p:cNvSpPr>
            <a:spLocks noGrp="1"/>
          </p:cNvSpPr>
          <p:nvPr>
            <p:ph type="title"/>
          </p:nvPr>
        </p:nvSpPr>
        <p:spPr/>
        <p:txBody>
          <a:bodyPr/>
          <a:lstStyle/>
          <a:p>
            <a:r>
              <a:rPr lang="en-US" dirty="0"/>
              <a:t>Next HITC meeting</a:t>
            </a:r>
          </a:p>
        </p:txBody>
      </p:sp>
      <p:pic>
        <p:nvPicPr>
          <p:cNvPr id="3" name="Picture 2"/>
          <p:cNvPicPr>
            <a:picLocks noChangeAspect="1"/>
          </p:cNvPicPr>
          <p:nvPr/>
        </p:nvPicPr>
        <p:blipFill>
          <a:blip r:embed="rId3"/>
          <a:stretch>
            <a:fillRect/>
          </a:stretch>
        </p:blipFill>
        <p:spPr>
          <a:xfrm>
            <a:off x="5771233" y="5135485"/>
            <a:ext cx="3006243" cy="1475659"/>
          </a:xfrm>
          <a:prstGeom prst="rect">
            <a:avLst/>
          </a:prstGeom>
        </p:spPr>
      </p:pic>
    </p:spTree>
    <p:extLst>
      <p:ext uri="{BB962C8B-B14F-4D97-AF65-F5344CB8AC3E}">
        <p14:creationId xmlns:p14="http://schemas.microsoft.com/office/powerpoint/2010/main" val="377638919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DD6DC581-3793-4594-88E2-9EC724FA3BF3}" type="slidenum">
              <a:rPr kumimoji="0" lang="en-US"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33</a:t>
            </a:fld>
            <a:endParaRPr kumimoji="0" lang="en-US" b="0" i="0" u="none" strike="noStrike" kern="0" cap="none" spc="0" normalizeH="0" baseline="0" noProof="0" dirty="0">
              <a:ln>
                <a:noFill/>
              </a:ln>
              <a:solidFill>
                <a:sysClr val="windowText" lastClr="000000"/>
              </a:solidFill>
              <a:effectLst/>
              <a:uLnTx/>
              <a:uFillTx/>
            </a:endParaRPr>
          </a:p>
        </p:txBody>
      </p:sp>
      <p:sp>
        <p:nvSpPr>
          <p:cNvPr id="2" name="Text Placeholder 1"/>
          <p:cNvSpPr>
            <a:spLocks noGrp="1"/>
          </p:cNvSpPr>
          <p:nvPr>
            <p:ph type="body" idx="4294967295"/>
          </p:nvPr>
        </p:nvSpPr>
        <p:spPr>
          <a:xfrm>
            <a:off x="1371600" y="2906713"/>
            <a:ext cx="7772400" cy="1500187"/>
          </a:xfrm>
        </p:spPr>
        <p:txBody>
          <a:bodyPr rtlCol="0" anchor="ctr" anchorCtr="0">
            <a:normAutofit/>
          </a:bodyPr>
          <a:lstStyle/>
          <a:p>
            <a:pPr marL="0" indent="0">
              <a:buNone/>
            </a:pPr>
            <a:r>
              <a:rPr lang="en-US" sz="2400" dirty="0">
                <a:solidFill>
                  <a:schemeClr val="tx1"/>
                </a:solidFill>
              </a:rPr>
              <a:t>Appendix A: HIway operations update</a:t>
            </a:r>
            <a:endParaRPr lang="en-US" sz="2400" b="0" i="1" dirty="0">
              <a:solidFill>
                <a:schemeClr val="tx1"/>
              </a:solidFill>
            </a:endParaRPr>
          </a:p>
        </p:txBody>
      </p:sp>
    </p:spTree>
    <p:extLst>
      <p:ext uri="{BB962C8B-B14F-4D97-AF65-F5344CB8AC3E}">
        <p14:creationId xmlns:p14="http://schemas.microsoft.com/office/powerpoint/2010/main" val="21767503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762001" y="26749"/>
            <a:ext cx="7620000" cy="738664"/>
          </a:xfrm>
          <a:prstGeom prst="rect">
            <a:avLst/>
          </a:prstGeom>
        </p:spPr>
        <p:txBody>
          <a:bodyPr vert="horz" wrap="square" lIns="0" tIns="0" rIns="0" bIns="0" rtlCol="0">
            <a:spAutoFit/>
          </a:bodyPr>
          <a:lstStyle/>
          <a:p>
            <a:pPr marL="117475">
              <a:lnSpc>
                <a:spcPct val="100000"/>
              </a:lnSpc>
            </a:pPr>
            <a:r>
              <a:rPr spc="-25" dirty="0"/>
              <a:t>H</a:t>
            </a:r>
            <a:r>
              <a:rPr spc="-10" dirty="0"/>
              <a:t>I</a:t>
            </a:r>
            <a:r>
              <a:rPr spc="-55" dirty="0"/>
              <a:t>w</a:t>
            </a:r>
            <a:r>
              <a:rPr spc="-60" dirty="0"/>
              <a:t>a</a:t>
            </a:r>
            <a:r>
              <a:rPr spc="-15" dirty="0"/>
              <a:t>y</a:t>
            </a:r>
            <a:r>
              <a:rPr spc="-5" dirty="0"/>
              <a:t> </a:t>
            </a:r>
            <a:r>
              <a:rPr lang="en-US" spc="-80" dirty="0"/>
              <a:t>p</a:t>
            </a:r>
            <a:r>
              <a:rPr spc="-15" dirty="0"/>
              <a:t>art</a:t>
            </a:r>
            <a:r>
              <a:rPr spc="-20" dirty="0"/>
              <a:t>i</a:t>
            </a:r>
            <a:r>
              <a:rPr spc="-10" dirty="0"/>
              <a:t>c</a:t>
            </a:r>
            <a:r>
              <a:rPr spc="-20" dirty="0"/>
              <a:t>ip</a:t>
            </a:r>
            <a:r>
              <a:rPr spc="-35" dirty="0"/>
              <a:t>a</a:t>
            </a:r>
            <a:r>
              <a:rPr spc="-15" dirty="0"/>
              <a:t>t</a:t>
            </a:r>
            <a:r>
              <a:rPr spc="-20" dirty="0"/>
              <a:t>i</a:t>
            </a:r>
            <a:r>
              <a:rPr spc="-15" dirty="0"/>
              <a:t>on</a:t>
            </a:r>
            <a:r>
              <a:rPr spc="20" dirty="0"/>
              <a:t> </a:t>
            </a:r>
            <a:br>
              <a:rPr lang="en-US" spc="20" dirty="0"/>
            </a:br>
            <a:r>
              <a:rPr lang="en-US" sz="2000" spc="-20" dirty="0"/>
              <a:t>October 21, 2020 – January 20, 2021</a:t>
            </a:r>
            <a:endParaRPr spc="-15" dirty="0"/>
          </a:p>
        </p:txBody>
      </p:sp>
      <p:graphicFrame>
        <p:nvGraphicFramePr>
          <p:cNvPr id="6" name="Table 5"/>
          <p:cNvGraphicFramePr>
            <a:graphicFrameLocks noGrp="1"/>
          </p:cNvGraphicFramePr>
          <p:nvPr/>
        </p:nvGraphicFramePr>
        <p:xfrm>
          <a:off x="2252096" y="2288653"/>
          <a:ext cx="4963713" cy="3355091"/>
        </p:xfrm>
        <a:graphic>
          <a:graphicData uri="http://schemas.openxmlformats.org/drawingml/2006/table">
            <a:tbl>
              <a:tblPr>
                <a:tableStyleId>{5C22544A-7EE6-4342-B048-85BDC9FD1C3A}</a:tableStyleId>
              </a:tblPr>
              <a:tblGrid>
                <a:gridCol w="4963713">
                  <a:extLst>
                    <a:ext uri="{9D8B030D-6E8A-4147-A177-3AD203B41FA5}">
                      <a16:colId xmlns:a16="http://schemas.microsoft.com/office/drawing/2014/main" val="20000"/>
                    </a:ext>
                  </a:extLst>
                </a:gridCol>
              </a:tblGrid>
              <a:tr h="2872262">
                <a:tc>
                  <a:txBody>
                    <a:bodyPr/>
                    <a:lstStyle/>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Boston Community Pediatrics</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Cape Cod </a:t>
                      </a:r>
                      <a:r>
                        <a:rPr lang="en-US" sz="1800" baseline="0" dirty="0" err="1"/>
                        <a:t>Orthopaedics</a:t>
                      </a:r>
                      <a:r>
                        <a:rPr lang="en-US" sz="1800" baseline="0" dirty="0"/>
                        <a:t> and Sports Medicine, P.C.</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fr-FR" sz="1800" baseline="0" dirty="0"/>
                        <a:t>Cardinal </a:t>
                      </a:r>
                      <a:r>
                        <a:rPr lang="fr-FR" sz="1800" baseline="0" dirty="0" err="1"/>
                        <a:t>Pediatrics</a:t>
                      </a:r>
                      <a:endParaRPr lang="fr-FR" sz="1800" baseline="0" dirty="0"/>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First Choice Community Medical Services, P.C.</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Northeast Rehabilitation Hospital Network</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fr-FR" sz="1800" baseline="0" dirty="0"/>
                        <a:t>South Shore </a:t>
                      </a:r>
                      <a:r>
                        <a:rPr lang="fr-FR" sz="1800" baseline="0" dirty="0" err="1"/>
                        <a:t>Pediatric</a:t>
                      </a:r>
                      <a:r>
                        <a:rPr lang="fr-FR" sz="1800" baseline="0" dirty="0"/>
                        <a:t> Associates</a:t>
                      </a:r>
                    </a:p>
                    <a:p>
                      <a:pPr marL="285750" indent="-285750">
                        <a:buClr>
                          <a:schemeClr val="bg1">
                            <a:lumMod val="75000"/>
                          </a:schemeClr>
                        </a:buClr>
                        <a:buSzPct val="75000"/>
                        <a:buFont typeface="Wingdings" panose="05000000000000000000" pitchFamily="2" charset="2"/>
                        <a:buChar char="Ø"/>
                      </a:pPr>
                      <a:endParaRPr lang="en-US" sz="1800" baseline="0" dirty="0"/>
                    </a:p>
                  </a:txBody>
                  <a:tcPr marL="7620" marR="7620" marT="7620" marB="0">
                    <a:noFill/>
                  </a:tcPr>
                </a:tc>
                <a:extLst>
                  <a:ext uri="{0D108BD9-81ED-4DB2-BD59-A6C34878D82A}">
                    <a16:rowId xmlns:a16="http://schemas.microsoft.com/office/drawing/2014/main" val="10000"/>
                  </a:ext>
                </a:extLst>
              </a:tr>
              <a:tr h="482829">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1032272" y="1466024"/>
            <a:ext cx="7141368"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mj-lt"/>
              </a:rPr>
              <a:t>	New participation agreements</a:t>
            </a:r>
          </a:p>
        </p:txBody>
      </p:sp>
      <p:sp>
        <p:nvSpPr>
          <p:cNvPr id="8" name="Pentagon 7"/>
          <p:cNvSpPr/>
          <p:nvPr/>
        </p:nvSpPr>
        <p:spPr>
          <a:xfrm>
            <a:off x="1444757" y="1376456"/>
            <a:ext cx="1381124" cy="704850"/>
          </a:xfrm>
          <a:prstGeom prst="homePlate">
            <a:avLst/>
          </a:prstGeom>
          <a:solidFill>
            <a:schemeClr val="accent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444757" y="1261650"/>
            <a:ext cx="1148621" cy="923330"/>
          </a:xfrm>
          <a:prstGeom prst="rect">
            <a:avLst/>
          </a:prstGeom>
          <a:noFill/>
        </p:spPr>
        <p:txBody>
          <a:bodyPr wrap="square" lIns="91440" tIns="45720" rIns="91440" bIns="45720">
            <a:spAutoFit/>
          </a:bodyPr>
          <a:lstStyle/>
          <a:p>
            <a:pPr algn="ctr"/>
            <a:r>
              <a:rPr lang="en-US" sz="5400" b="1" dirty="0">
                <a:ln w="10160">
                  <a:solidFill>
                    <a:schemeClr val="tx1"/>
                  </a:solidFill>
                  <a:prstDash val="solid"/>
                </a:ln>
                <a:solidFill>
                  <a:srgbClr val="FFFFFF"/>
                </a:solidFill>
                <a:effectLst>
                  <a:outerShdw blurRad="38100" dist="22860" dir="5400000" algn="tl" rotWithShape="0">
                    <a:srgbClr val="000000">
                      <a:alpha val="30000"/>
                    </a:srgbClr>
                  </a:outerShdw>
                </a:effectLst>
              </a:rPr>
              <a:t>6</a:t>
            </a:r>
          </a:p>
        </p:txBody>
      </p:sp>
      <p:sp>
        <p:nvSpPr>
          <p:cNvPr id="10" name="Slide Number Placeholder 2">
            <a:extLst>
              <a:ext uri="{FF2B5EF4-FFF2-40B4-BE49-F238E27FC236}">
                <a16:creationId xmlns:a16="http://schemas.microsoft.com/office/drawing/2014/main" id="{EFD62031-0A63-4900-B61F-B5D9D309E6D5}"/>
              </a:ext>
            </a:extLst>
          </p:cNvPr>
          <p:cNvSpPr>
            <a:spLocks noGrp="1"/>
          </p:cNvSpPr>
          <p:nvPr>
            <p:ph type="sldNum" sz="quarter" idx="11"/>
          </p:nvPr>
        </p:nvSpPr>
        <p:spPr>
          <a:xfrm>
            <a:off x="8458200" y="6553200"/>
            <a:ext cx="685800" cy="287338"/>
          </a:xfrm>
        </p:spPr>
        <p:txBody>
          <a:bodyPr/>
          <a:lstStyle/>
          <a:p>
            <a:pPr>
              <a:defRPr/>
            </a:pPr>
            <a:fld id="{949C2E20-F250-44B9-B926-B8B94A013B34}" type="slidenum">
              <a:rPr lang="en-US" smtClean="0"/>
              <a:pPr>
                <a:defRPr/>
              </a:pPr>
              <a:t>34</a:t>
            </a:fld>
            <a:endParaRPr lang="en-US" dirty="0"/>
          </a:p>
        </p:txBody>
      </p:sp>
    </p:spTree>
    <p:extLst>
      <p:ext uri="{BB962C8B-B14F-4D97-AF65-F5344CB8AC3E}">
        <p14:creationId xmlns:p14="http://schemas.microsoft.com/office/powerpoint/2010/main" val="37775666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117475">
              <a:lnSpc>
                <a:spcPct val="100000"/>
              </a:lnSpc>
            </a:pPr>
            <a:r>
              <a:rPr spc="-25" dirty="0"/>
              <a:t>H</a:t>
            </a:r>
            <a:r>
              <a:rPr spc="-10" dirty="0"/>
              <a:t>I</a:t>
            </a:r>
            <a:r>
              <a:rPr spc="-55" dirty="0"/>
              <a:t>w</a:t>
            </a:r>
            <a:r>
              <a:rPr spc="-60" dirty="0"/>
              <a:t>a</a:t>
            </a:r>
            <a:r>
              <a:rPr spc="-15" dirty="0"/>
              <a:t>y</a:t>
            </a:r>
            <a:r>
              <a:rPr spc="-5" dirty="0"/>
              <a:t> </a:t>
            </a:r>
            <a:r>
              <a:rPr lang="en-US" spc="-80" dirty="0"/>
              <a:t>p</a:t>
            </a:r>
            <a:r>
              <a:rPr spc="-15" dirty="0"/>
              <a:t>art</a:t>
            </a:r>
            <a:r>
              <a:rPr spc="-20" dirty="0"/>
              <a:t>i</a:t>
            </a:r>
            <a:r>
              <a:rPr spc="-10" dirty="0"/>
              <a:t>c</a:t>
            </a:r>
            <a:r>
              <a:rPr spc="-20" dirty="0"/>
              <a:t>ip</a:t>
            </a:r>
            <a:r>
              <a:rPr spc="-35" dirty="0"/>
              <a:t>a</a:t>
            </a:r>
            <a:r>
              <a:rPr spc="-15" dirty="0"/>
              <a:t>t</a:t>
            </a:r>
            <a:r>
              <a:rPr spc="-20" dirty="0"/>
              <a:t>i</a:t>
            </a:r>
            <a:r>
              <a:rPr spc="-15" dirty="0"/>
              <a:t>on</a:t>
            </a:r>
            <a:r>
              <a:rPr spc="20" dirty="0"/>
              <a:t> </a:t>
            </a:r>
            <a:br>
              <a:rPr lang="en-US" spc="20" dirty="0"/>
            </a:br>
            <a:r>
              <a:rPr lang="en-US" sz="2000" spc="-20" dirty="0"/>
              <a:t>October 21, 2020 – January 20, 2021</a:t>
            </a:r>
            <a:endParaRPr spc="-15" dirty="0"/>
          </a:p>
        </p:txBody>
      </p:sp>
      <p:graphicFrame>
        <p:nvGraphicFramePr>
          <p:cNvPr id="6" name="Table 5"/>
          <p:cNvGraphicFramePr>
            <a:graphicFrameLocks noGrp="1"/>
          </p:cNvGraphicFramePr>
          <p:nvPr/>
        </p:nvGraphicFramePr>
        <p:xfrm>
          <a:off x="2252096" y="2288653"/>
          <a:ext cx="5215504" cy="3355091"/>
        </p:xfrm>
        <a:graphic>
          <a:graphicData uri="http://schemas.openxmlformats.org/drawingml/2006/table">
            <a:tbl>
              <a:tblPr>
                <a:tableStyleId>{5C22544A-7EE6-4342-B048-85BDC9FD1C3A}</a:tableStyleId>
              </a:tblPr>
              <a:tblGrid>
                <a:gridCol w="5215504">
                  <a:extLst>
                    <a:ext uri="{9D8B030D-6E8A-4147-A177-3AD203B41FA5}">
                      <a16:colId xmlns:a16="http://schemas.microsoft.com/office/drawing/2014/main" val="20000"/>
                    </a:ext>
                  </a:extLst>
                </a:gridCol>
              </a:tblGrid>
              <a:tr h="2872262">
                <a:tc>
                  <a:txBody>
                    <a:bodyPr/>
                    <a:lstStyle/>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Boston Community Pediatrics*</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Cape Cod </a:t>
                      </a:r>
                      <a:r>
                        <a:rPr lang="en-US" sz="1800" baseline="0" dirty="0" err="1"/>
                        <a:t>Orthopaedics</a:t>
                      </a:r>
                      <a:r>
                        <a:rPr lang="en-US" sz="1800" baseline="0" dirty="0"/>
                        <a:t> and Sports Medicine, P.C.*</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fr-FR" sz="1800" baseline="0" dirty="0"/>
                        <a:t>Cardinal </a:t>
                      </a:r>
                      <a:r>
                        <a:rPr lang="fr-FR" sz="1800" baseline="0" dirty="0" err="1"/>
                        <a:t>Pediatrics</a:t>
                      </a:r>
                      <a:r>
                        <a:rPr lang="fr-FR" sz="1800" baseline="0" dirty="0"/>
                        <a:t>*</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fr-FR" sz="1800" baseline="0" dirty="0" err="1"/>
                        <a:t>Disability</a:t>
                      </a:r>
                      <a:r>
                        <a:rPr lang="fr-FR" sz="1800" baseline="0" dirty="0"/>
                        <a:t> Evaluation Services (DES)/</a:t>
                      </a:r>
                      <a:r>
                        <a:rPr lang="fr-FR" sz="1800" baseline="0" dirty="0" err="1"/>
                        <a:t>UMass</a:t>
                      </a:r>
                      <a:endParaRPr lang="fr-FR" sz="1800" baseline="0" dirty="0"/>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First Choice Community Medical Services, P.C.*</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en-US" sz="1800" baseline="0" dirty="0"/>
                        <a:t>Northeast Rehabilitation Hospital Network*</a:t>
                      </a:r>
                    </a:p>
                    <a:p>
                      <a:pPr marL="285750" marR="0" lvl="0" indent="-285750" algn="l" defTabSz="914109" rtl="0" eaLnBrk="1" fontAlgn="auto" latinLnBrk="0" hangingPunct="1">
                        <a:lnSpc>
                          <a:spcPct val="100000"/>
                        </a:lnSpc>
                        <a:spcBef>
                          <a:spcPts val="0"/>
                        </a:spcBef>
                        <a:spcAft>
                          <a:spcPts val="0"/>
                        </a:spcAft>
                        <a:buClr>
                          <a:schemeClr val="bg1">
                            <a:lumMod val="75000"/>
                          </a:schemeClr>
                        </a:buClr>
                        <a:buSzPct val="75000"/>
                        <a:buFont typeface="Wingdings" panose="05000000000000000000" pitchFamily="2" charset="2"/>
                        <a:buChar char="Ø"/>
                        <a:tabLst/>
                        <a:defRPr/>
                      </a:pPr>
                      <a:r>
                        <a:rPr lang="fr-FR" sz="1800" baseline="0" dirty="0"/>
                        <a:t>South Shore </a:t>
                      </a:r>
                      <a:r>
                        <a:rPr lang="fr-FR" sz="1800" baseline="0" dirty="0" err="1"/>
                        <a:t>Pediatric</a:t>
                      </a:r>
                      <a:r>
                        <a:rPr lang="fr-FR" sz="1800" baseline="0" dirty="0"/>
                        <a:t> Associates*</a:t>
                      </a:r>
                    </a:p>
                  </a:txBody>
                  <a:tcPr marL="7620" marR="7620" marT="7620" marB="0">
                    <a:noFill/>
                  </a:tcPr>
                </a:tc>
                <a:extLst>
                  <a:ext uri="{0D108BD9-81ED-4DB2-BD59-A6C34878D82A}">
                    <a16:rowId xmlns:a16="http://schemas.microsoft.com/office/drawing/2014/main" val="10000"/>
                  </a:ext>
                </a:extLst>
              </a:tr>
              <a:tr h="482829">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1032272" y="1466024"/>
            <a:ext cx="7141368"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mj-lt"/>
              </a:rPr>
              <a:t>	</a:t>
            </a:r>
            <a:r>
              <a:rPr lang="en-US" sz="2400" dirty="0">
                <a:solidFill>
                  <a:schemeClr val="tx1"/>
                </a:solidFill>
              </a:rPr>
              <a:t>New connections</a:t>
            </a:r>
          </a:p>
        </p:txBody>
      </p:sp>
      <p:sp>
        <p:nvSpPr>
          <p:cNvPr id="8" name="Pentagon 7"/>
          <p:cNvSpPr/>
          <p:nvPr/>
        </p:nvSpPr>
        <p:spPr>
          <a:xfrm>
            <a:off x="1444757" y="1376456"/>
            <a:ext cx="1381124" cy="704850"/>
          </a:xfrm>
          <a:prstGeom prst="homePlate">
            <a:avLst/>
          </a:prstGeom>
          <a:solidFill>
            <a:schemeClr val="accent1">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444757" y="1261650"/>
            <a:ext cx="1148621" cy="923330"/>
          </a:xfrm>
          <a:prstGeom prst="rect">
            <a:avLst/>
          </a:prstGeom>
          <a:noFill/>
        </p:spPr>
        <p:txBody>
          <a:bodyPr wrap="square" lIns="91440" tIns="45720" rIns="91440" bIns="45720">
            <a:spAutoFit/>
          </a:bodyPr>
          <a:lstStyle/>
          <a:p>
            <a:pPr algn="ctr"/>
            <a:r>
              <a:rPr lang="en-US" sz="5400" b="1" dirty="0">
                <a:ln w="10160">
                  <a:solidFill>
                    <a:schemeClr val="tx1"/>
                  </a:solidFill>
                  <a:prstDash val="solid"/>
                </a:ln>
                <a:solidFill>
                  <a:srgbClr val="FFFFFF"/>
                </a:solidFill>
                <a:effectLst>
                  <a:outerShdw blurRad="38100" dist="22860" dir="5400000" algn="tl" rotWithShape="0">
                    <a:srgbClr val="000000">
                      <a:alpha val="30000"/>
                    </a:srgbClr>
                  </a:outerShdw>
                </a:effectLst>
              </a:rPr>
              <a:t>7</a:t>
            </a:r>
          </a:p>
        </p:txBody>
      </p:sp>
      <p:sp>
        <p:nvSpPr>
          <p:cNvPr id="10" name="TextBox 9"/>
          <p:cNvSpPr txBox="1"/>
          <p:nvPr/>
        </p:nvSpPr>
        <p:spPr>
          <a:xfrm>
            <a:off x="6105040" y="5867311"/>
            <a:ext cx="2767098" cy="430887"/>
          </a:xfrm>
          <a:prstGeom prst="rect">
            <a:avLst/>
          </a:prstGeom>
          <a:noFill/>
        </p:spPr>
        <p:txBody>
          <a:bodyPr wrap="square" rtlCol="0">
            <a:spAutoFit/>
          </a:bodyPr>
          <a:lstStyle/>
          <a:p>
            <a:r>
              <a:rPr lang="en-US" sz="1100" i="1" dirty="0"/>
              <a:t>* Participants that were enrolled and connected in the same period.</a:t>
            </a:r>
          </a:p>
        </p:txBody>
      </p:sp>
      <p:sp>
        <p:nvSpPr>
          <p:cNvPr id="11" name="Slide Number Placeholder 2">
            <a:extLst>
              <a:ext uri="{FF2B5EF4-FFF2-40B4-BE49-F238E27FC236}">
                <a16:creationId xmlns:a16="http://schemas.microsoft.com/office/drawing/2014/main" id="{8D7F2DE2-3B8A-4C6E-9C68-1B0A5C1C4623}"/>
              </a:ext>
            </a:extLst>
          </p:cNvPr>
          <p:cNvSpPr>
            <a:spLocks noGrp="1"/>
          </p:cNvSpPr>
          <p:nvPr>
            <p:ph type="sldNum" sz="quarter" idx="11"/>
          </p:nvPr>
        </p:nvSpPr>
        <p:spPr>
          <a:xfrm>
            <a:off x="8458200" y="6553200"/>
            <a:ext cx="685800" cy="287338"/>
          </a:xfrm>
        </p:spPr>
        <p:txBody>
          <a:bodyPr/>
          <a:lstStyle/>
          <a:p>
            <a:pPr>
              <a:defRPr/>
            </a:pPr>
            <a:fld id="{949C2E20-F250-44B9-B926-B8B94A013B34}" type="slidenum">
              <a:rPr lang="en-US" smtClean="0"/>
              <a:pPr>
                <a:defRPr/>
              </a:pPr>
              <a:t>35</a:t>
            </a:fld>
            <a:endParaRPr lang="en-US" dirty="0"/>
          </a:p>
        </p:txBody>
      </p:sp>
    </p:spTree>
    <p:extLst>
      <p:ext uri="{BB962C8B-B14F-4D97-AF65-F5344CB8AC3E}">
        <p14:creationId xmlns:p14="http://schemas.microsoft.com/office/powerpoint/2010/main" val="22302633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0" rIns="0" bIns="0" rtlCol="0">
            <a:spAutoFit/>
          </a:bodyPr>
          <a:lstStyle/>
          <a:p>
            <a:pPr marL="117475">
              <a:lnSpc>
                <a:spcPct val="100000"/>
              </a:lnSpc>
            </a:pPr>
            <a:r>
              <a:rPr spc="-25" dirty="0"/>
              <a:t>H</a:t>
            </a:r>
            <a:r>
              <a:rPr spc="-10" dirty="0"/>
              <a:t>I</a:t>
            </a:r>
            <a:r>
              <a:rPr spc="-55" dirty="0"/>
              <a:t>w</a:t>
            </a:r>
            <a:r>
              <a:rPr spc="-60" dirty="0"/>
              <a:t>a</a:t>
            </a:r>
            <a:r>
              <a:rPr spc="-15" dirty="0"/>
              <a:t>y</a:t>
            </a:r>
            <a:r>
              <a:rPr spc="-5" dirty="0"/>
              <a:t> </a:t>
            </a:r>
            <a:r>
              <a:rPr lang="en-US" spc="-80" dirty="0"/>
              <a:t>transactions</a:t>
            </a:r>
            <a:endParaRPr spc="-15" dirty="0"/>
          </a:p>
        </p:txBody>
      </p:sp>
      <p:graphicFrame>
        <p:nvGraphicFramePr>
          <p:cNvPr id="6" name="Table 5"/>
          <p:cNvGraphicFramePr>
            <a:graphicFrameLocks noGrp="1"/>
          </p:cNvGraphicFramePr>
          <p:nvPr>
            <p:extLst>
              <p:ext uri="{D42A27DB-BD31-4B8C-83A1-F6EECF244321}">
                <p14:modId xmlns:p14="http://schemas.microsoft.com/office/powerpoint/2010/main" val="1664170737"/>
              </p:ext>
            </p:extLst>
          </p:nvPr>
        </p:nvGraphicFramePr>
        <p:xfrm>
          <a:off x="440267" y="1767840"/>
          <a:ext cx="8119533" cy="5288280"/>
        </p:xfrm>
        <a:graphic>
          <a:graphicData uri="http://schemas.openxmlformats.org/drawingml/2006/table">
            <a:tbl>
              <a:tblPr>
                <a:tableStyleId>{5C22544A-7EE6-4342-B048-85BDC9FD1C3A}</a:tableStyleId>
              </a:tblPr>
              <a:tblGrid>
                <a:gridCol w="8119533">
                  <a:extLst>
                    <a:ext uri="{9D8B030D-6E8A-4147-A177-3AD203B41FA5}">
                      <a16:colId xmlns:a16="http://schemas.microsoft.com/office/drawing/2014/main" val="20000"/>
                    </a:ext>
                  </a:extLst>
                </a:gridCol>
              </a:tblGrid>
              <a:tr h="4802252">
                <a:tc>
                  <a:txBody>
                    <a:bodyPr/>
                    <a:lstStyle/>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b="0" baseline="0" dirty="0"/>
                        <a:t>The Mass HIway processed a total of 12.8 million production transactions during the January reporting period (December 21, 2020 through January 20, 2021). From February 2020 through January 2021, the average was 15.0 million production transactions per month for a total of 180 million over the past year.</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b="0" baseline="0" dirty="0"/>
                        <a:t>In January, Public Health Reporting accounted for 12.6 million transactions, or 99% of total production volume. This included 8.3 million Syndromic Surveillance transactions.  </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b="0" baseline="0" dirty="0"/>
                        <a:t>Provider-to-provider transactions now average over 200,000 per month for the past year, with new use cases added regularly.</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b="0" baseline="0" dirty="0"/>
                        <a:t>Quality Data Reporting totals have declined to 148,208 in January from their peak of about 2 million per month a year ago. This is due to the change in ownership and operations at the primary vendor providing these reporting services to the community.</a:t>
                      </a:r>
                    </a:p>
                    <a:p>
                      <a:pPr marL="285750" marR="0" lvl="0" indent="-285750" algn="l" defTabSz="914109" rtl="0" eaLnBrk="1" fontAlgn="auto" latinLnBrk="0" hangingPunct="1">
                        <a:lnSpc>
                          <a:spcPct val="100000"/>
                        </a:lnSpc>
                        <a:spcBef>
                          <a:spcPts val="0"/>
                        </a:spcBef>
                        <a:spcAft>
                          <a:spcPts val="1200"/>
                        </a:spcAft>
                        <a:buClr>
                          <a:schemeClr val="bg1">
                            <a:lumMod val="75000"/>
                          </a:schemeClr>
                        </a:buClr>
                        <a:buSzPct val="75000"/>
                        <a:buFont typeface="Wingdings" panose="05000000000000000000" pitchFamily="2" charset="2"/>
                        <a:buChar char="Ø"/>
                        <a:tabLst/>
                        <a:defRPr/>
                      </a:pPr>
                      <a:r>
                        <a:rPr lang="en-US" baseline="0" dirty="0"/>
                        <a:t>The Mass HIway team continuously monitors transaction levels, both to support operations and to identify data that provide additional insight into HIway trends </a:t>
                      </a:r>
                      <a:br>
                        <a:rPr lang="en-US" baseline="0" dirty="0"/>
                      </a:br>
                      <a:r>
                        <a:rPr lang="en-US" baseline="0" dirty="0"/>
                        <a:t>and progress.</a:t>
                      </a:r>
                    </a:p>
                  </a:txBody>
                  <a:tcPr marL="7620" marR="7620" marT="7620" marB="0">
                    <a:noFill/>
                  </a:tcPr>
                </a:tc>
                <a:extLst>
                  <a:ext uri="{0D108BD9-81ED-4DB2-BD59-A6C34878D82A}">
                    <a16:rowId xmlns:a16="http://schemas.microsoft.com/office/drawing/2014/main" val="10000"/>
                  </a:ext>
                </a:extLst>
              </a:tr>
              <a:tr h="270446">
                <a:tc>
                  <a:txBody>
                    <a:bodyPr/>
                    <a:lstStyle/>
                    <a:p>
                      <a:endParaRPr lang="en-US" dirty="0"/>
                    </a:p>
                  </a:txBody>
                  <a:tcPr marL="7620" marR="7620" marT="7620" marB="0" anchor="b">
                    <a:noFill/>
                  </a:tcPr>
                </a:tc>
                <a:extLst>
                  <a:ext uri="{0D108BD9-81ED-4DB2-BD59-A6C34878D82A}">
                    <a16:rowId xmlns:a16="http://schemas.microsoft.com/office/drawing/2014/main" val="10001"/>
                  </a:ext>
                </a:extLst>
              </a:tr>
            </a:tbl>
          </a:graphicData>
        </a:graphic>
      </p:graphicFrame>
      <p:sp>
        <p:nvSpPr>
          <p:cNvPr id="5" name="Rectangle 4"/>
          <p:cNvSpPr/>
          <p:nvPr/>
        </p:nvSpPr>
        <p:spPr>
          <a:xfrm>
            <a:off x="440267" y="1093476"/>
            <a:ext cx="8119533" cy="525715"/>
          </a:xfrm>
          <a:prstGeom prst="rect">
            <a:avLst/>
          </a:prstGeom>
          <a:solidFill>
            <a:schemeClr val="accent1">
              <a:lumMod val="20000"/>
              <a:lumOff val="80000"/>
            </a:schemeClr>
          </a:solidFill>
          <a:ln w="1905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mj-lt"/>
              </a:rPr>
              <a:t>HIway transaction volume update</a:t>
            </a:r>
          </a:p>
        </p:txBody>
      </p:sp>
      <p:sp>
        <p:nvSpPr>
          <p:cNvPr id="7" name="Slide Number Placeholder 2">
            <a:extLst>
              <a:ext uri="{FF2B5EF4-FFF2-40B4-BE49-F238E27FC236}">
                <a16:creationId xmlns:a16="http://schemas.microsoft.com/office/drawing/2014/main" id="{EAA9CD1B-B9E0-42AB-BE16-5C87758D528E}"/>
              </a:ext>
            </a:extLst>
          </p:cNvPr>
          <p:cNvSpPr txBox="1">
            <a:spLocks/>
          </p:cNvSpPr>
          <p:nvPr/>
        </p:nvSpPr>
        <p:spPr>
          <a:xfrm>
            <a:off x="8458200" y="6553200"/>
            <a:ext cx="685800" cy="287338"/>
          </a:xfrm>
          <a:prstGeom prst="rect">
            <a:avLst/>
          </a:prstGeom>
        </p:spPr>
        <p:txBody>
          <a:bodyPr/>
          <a:lstStyle>
            <a:defPPr>
              <a:defRPr lang="en-US"/>
            </a:defPPr>
            <a:lvl1pPr marL="0" algn="ctr" defTabSz="914400" rtl="0" eaLnBrk="1" fontAlgn="base" latinLnBrk="0" hangingPunct="1">
              <a:spcBef>
                <a:spcPct val="0"/>
              </a:spcBef>
              <a:spcAft>
                <a:spcPct val="0"/>
              </a:spcAft>
              <a:defRPr sz="1000" kern="1200">
                <a:solidFill>
                  <a:schemeClr val="tx1"/>
                </a:solidFill>
                <a:latin typeface="Arial"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949C2E20-F250-44B9-B926-B8B94A013B34}" type="slidenum">
              <a:rPr lang="en-US" smtClean="0"/>
              <a:pPr>
                <a:defRPr/>
              </a:pPr>
              <a:t>36</a:t>
            </a:fld>
            <a:endParaRPr lang="en-US" dirty="0"/>
          </a:p>
        </p:txBody>
      </p:sp>
    </p:spTree>
    <p:extLst>
      <p:ext uri="{BB962C8B-B14F-4D97-AF65-F5344CB8AC3E}">
        <p14:creationId xmlns:p14="http://schemas.microsoft.com/office/powerpoint/2010/main" val="61620077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202893" y="5418190"/>
            <a:ext cx="8671193" cy="523220"/>
          </a:xfrm>
          <a:prstGeom prst="rect">
            <a:avLst/>
          </a:prstGeom>
          <a:noFill/>
        </p:spPr>
        <p:txBody>
          <a:bodyPr wrap="square" rtlCol="0">
            <a:spAutoFit/>
          </a:bodyPr>
          <a:lstStyle/>
          <a:p>
            <a:pPr marL="171450" indent="-171450">
              <a:buFont typeface="Arial" panose="020B0604020202020204" pitchFamily="34" charset="0"/>
              <a:buChar char="•"/>
            </a:pPr>
            <a:r>
              <a:rPr lang="en-US" sz="1400" b="1" dirty="0">
                <a:solidFill>
                  <a:prstClr val="black"/>
                </a:solidFill>
                <a:latin typeface="Calibri"/>
              </a:rPr>
              <a:t>Target: </a:t>
            </a:r>
            <a:r>
              <a:rPr lang="en-US" sz="1400" dirty="0">
                <a:solidFill>
                  <a:prstClr val="black"/>
                </a:solidFill>
                <a:latin typeface="Calibri"/>
              </a:rPr>
              <a:t>“Total monthly availability” – no lower than 99.9% (downtime no more than ~44 minutes/month)</a:t>
            </a:r>
          </a:p>
          <a:p>
            <a:pPr marL="171450" indent="-171450">
              <a:buFont typeface="Arial" panose="020B0604020202020204" pitchFamily="34" charset="0"/>
              <a:buChar char="•"/>
            </a:pPr>
            <a:endParaRPr lang="en-US" sz="1400" dirty="0">
              <a:solidFill>
                <a:prstClr val="black"/>
              </a:solidFill>
              <a:latin typeface="Calibri"/>
            </a:endParaRPr>
          </a:p>
        </p:txBody>
      </p:sp>
      <p:sp>
        <p:nvSpPr>
          <p:cNvPr id="9" name="Title 2"/>
          <p:cNvSpPr txBox="1">
            <a:spLocks/>
          </p:cNvSpPr>
          <p:nvPr/>
        </p:nvSpPr>
        <p:spPr bwMode="auto">
          <a:xfrm>
            <a:off x="762000" y="12701"/>
            <a:ext cx="7848600" cy="825500"/>
          </a:xfrm>
          <a:prstGeom prst="rect">
            <a:avLst/>
          </a:prstGeom>
          <a:noFill/>
          <a:ln w="9525">
            <a:noFill/>
            <a:miter lim="800000"/>
            <a:headEnd/>
            <a:tailEnd/>
          </a:ln>
        </p:spPr>
        <p:txBody>
          <a:bodyPr vert="horz" wrap="square" lIns="91411" tIns="45706" rIns="91411" bIns="45706" numCol="1" anchor="ctr" anchorCtr="0" compatLnSpc="1">
            <a:prstTxWarp prst="textNoShape">
              <a:avLst/>
            </a:prstTxWarp>
          </a:bodyPr>
          <a:lstStyle>
            <a:lvl1pPr algn="l" rtl="0" eaLnBrk="0" fontAlgn="base" hangingPunct="0">
              <a:spcBef>
                <a:spcPct val="0"/>
              </a:spcBef>
              <a:spcAft>
                <a:spcPct val="0"/>
              </a:spcAft>
              <a:defRPr sz="2800" kern="1200">
                <a:solidFill>
                  <a:schemeClr val="bg1"/>
                </a:solidFill>
                <a:latin typeface="+mj-lt"/>
                <a:ea typeface="+mj-ea"/>
                <a:cs typeface="+mj-cs"/>
              </a:defRPr>
            </a:lvl1pPr>
            <a:lvl2pPr algn="l" rtl="0" eaLnBrk="0" fontAlgn="base" hangingPunct="0">
              <a:spcBef>
                <a:spcPct val="0"/>
              </a:spcBef>
              <a:spcAft>
                <a:spcPct val="0"/>
              </a:spcAft>
              <a:defRPr sz="2800">
                <a:solidFill>
                  <a:schemeClr val="bg1"/>
                </a:solidFill>
                <a:latin typeface="Calibri" pitchFamily="34" charset="0"/>
              </a:defRPr>
            </a:lvl2pPr>
            <a:lvl3pPr algn="l" rtl="0" eaLnBrk="0" fontAlgn="base" hangingPunct="0">
              <a:spcBef>
                <a:spcPct val="0"/>
              </a:spcBef>
              <a:spcAft>
                <a:spcPct val="0"/>
              </a:spcAft>
              <a:defRPr sz="2800">
                <a:solidFill>
                  <a:schemeClr val="bg1"/>
                </a:solidFill>
                <a:latin typeface="Calibri" pitchFamily="34" charset="0"/>
              </a:defRPr>
            </a:lvl3pPr>
            <a:lvl4pPr algn="l" rtl="0" eaLnBrk="0" fontAlgn="base" hangingPunct="0">
              <a:spcBef>
                <a:spcPct val="0"/>
              </a:spcBef>
              <a:spcAft>
                <a:spcPct val="0"/>
              </a:spcAft>
              <a:defRPr sz="2800">
                <a:solidFill>
                  <a:schemeClr val="bg1"/>
                </a:solidFill>
                <a:latin typeface="Calibri" pitchFamily="34" charset="0"/>
              </a:defRPr>
            </a:lvl4pPr>
            <a:lvl5pPr algn="l" rtl="0" eaLnBrk="0" fontAlgn="base" hangingPunct="0">
              <a:spcBef>
                <a:spcPct val="0"/>
              </a:spcBef>
              <a:spcAft>
                <a:spcPct val="0"/>
              </a:spcAft>
              <a:defRPr sz="2800">
                <a:solidFill>
                  <a:schemeClr val="bg1"/>
                </a:solidFill>
                <a:latin typeface="Calibri" pitchFamily="34" charset="0"/>
              </a:defRPr>
            </a:lvl5pPr>
            <a:lvl6pPr marL="457056" algn="l" rtl="0" fontAlgn="base">
              <a:spcBef>
                <a:spcPct val="0"/>
              </a:spcBef>
              <a:spcAft>
                <a:spcPct val="0"/>
              </a:spcAft>
              <a:defRPr sz="2800">
                <a:solidFill>
                  <a:schemeClr val="bg1"/>
                </a:solidFill>
                <a:latin typeface="Calibri" pitchFamily="34" charset="0"/>
              </a:defRPr>
            </a:lvl6pPr>
            <a:lvl7pPr marL="914109" algn="l" rtl="0" fontAlgn="base">
              <a:spcBef>
                <a:spcPct val="0"/>
              </a:spcBef>
              <a:spcAft>
                <a:spcPct val="0"/>
              </a:spcAft>
              <a:defRPr sz="2800">
                <a:solidFill>
                  <a:schemeClr val="bg1"/>
                </a:solidFill>
                <a:latin typeface="Calibri" pitchFamily="34" charset="0"/>
              </a:defRPr>
            </a:lvl7pPr>
            <a:lvl8pPr marL="1371165" algn="l" rtl="0" fontAlgn="base">
              <a:spcBef>
                <a:spcPct val="0"/>
              </a:spcBef>
              <a:spcAft>
                <a:spcPct val="0"/>
              </a:spcAft>
              <a:defRPr sz="2800">
                <a:solidFill>
                  <a:schemeClr val="bg1"/>
                </a:solidFill>
                <a:latin typeface="Calibri" pitchFamily="34" charset="0"/>
              </a:defRPr>
            </a:lvl8pPr>
            <a:lvl9pPr marL="1828218" algn="l" rtl="0" fontAlgn="base">
              <a:spcBef>
                <a:spcPct val="0"/>
              </a:spcBef>
              <a:spcAft>
                <a:spcPct val="0"/>
              </a:spcAft>
              <a:defRPr sz="2800">
                <a:solidFill>
                  <a:schemeClr val="bg1"/>
                </a:solidFill>
                <a:latin typeface="Calibri" pitchFamily="34" charset="0"/>
              </a:defRPr>
            </a:lvl9pPr>
          </a:lstStyle>
          <a:p>
            <a:r>
              <a:rPr lang="en-US" dirty="0">
                <a:solidFill>
                  <a:prstClr val="white"/>
                </a:solidFill>
              </a:rPr>
              <a:t>HIway availability review</a:t>
            </a:r>
            <a:endParaRPr lang="en-US" sz="2000" dirty="0">
              <a:solidFill>
                <a:prstClr val="white"/>
              </a:solidFill>
            </a:endParaRPr>
          </a:p>
        </p:txBody>
      </p:sp>
      <p:sp>
        <p:nvSpPr>
          <p:cNvPr id="3" name="Slide Number Placeholder 2"/>
          <p:cNvSpPr>
            <a:spLocks noGrp="1"/>
          </p:cNvSpPr>
          <p:nvPr>
            <p:ph type="sldNum" sz="quarter" idx="11"/>
          </p:nvPr>
        </p:nvSpPr>
        <p:spPr/>
        <p:txBody>
          <a:bodyPr/>
          <a:lstStyle/>
          <a:p>
            <a:pPr>
              <a:defRPr/>
            </a:pPr>
            <a:fld id="{949C2E20-F250-44B9-B926-B8B94A013B34}" type="slidenum">
              <a:rPr lang="en-US" smtClean="0"/>
              <a:pPr>
                <a:defRPr/>
              </a:pPr>
              <a:t>37</a:t>
            </a:fld>
            <a:endParaRPr lang="en-US" dirty="0"/>
          </a:p>
        </p:txBody>
      </p:sp>
      <p:pic>
        <p:nvPicPr>
          <p:cNvPr id="10" name="Picture 9">
            <a:extLst>
              <a:ext uri="{FF2B5EF4-FFF2-40B4-BE49-F238E27FC236}">
                <a16:creationId xmlns:a16="http://schemas.microsoft.com/office/drawing/2014/main" id="{CE4F6FB2-A1F5-46AA-9243-015617D5A05B}"/>
              </a:ext>
            </a:extLst>
          </p:cNvPr>
          <p:cNvPicPr>
            <a:picLocks noChangeAspect="1"/>
          </p:cNvPicPr>
          <p:nvPr/>
        </p:nvPicPr>
        <p:blipFill>
          <a:blip r:embed="rId3"/>
          <a:stretch>
            <a:fillRect/>
          </a:stretch>
        </p:blipFill>
        <p:spPr>
          <a:xfrm>
            <a:off x="152400" y="1092260"/>
            <a:ext cx="8879369" cy="4394140"/>
          </a:xfrm>
          <a:prstGeom prst="rect">
            <a:avLst/>
          </a:prstGeom>
        </p:spPr>
      </p:pic>
    </p:spTree>
    <p:extLst>
      <p:ext uri="{BB962C8B-B14F-4D97-AF65-F5344CB8AC3E}">
        <p14:creationId xmlns:p14="http://schemas.microsoft.com/office/powerpoint/2010/main" val="33718157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ctrTitle"/>
          </p:nvPr>
        </p:nvSpPr>
        <p:spPr>
          <a:xfrm>
            <a:off x="2895603" y="3406778"/>
            <a:ext cx="6184900" cy="1470025"/>
          </a:xfrm>
        </p:spPr>
        <p:txBody>
          <a:bodyPr/>
          <a:lstStyle/>
          <a:p>
            <a:pPr algn="ctr" eaLnBrk="1" hangingPunct="1"/>
            <a:r>
              <a:rPr lang="en-US" sz="2800" b="1" dirty="0">
                <a:solidFill>
                  <a:schemeClr val="tx1"/>
                </a:solidFill>
              </a:rPr>
              <a:t>Thank you!</a:t>
            </a:r>
          </a:p>
        </p:txBody>
      </p:sp>
      <p:sp>
        <p:nvSpPr>
          <p:cNvPr id="2" name="Slide Number Placeholder 1"/>
          <p:cNvSpPr>
            <a:spLocks noGrp="1"/>
          </p:cNvSpPr>
          <p:nvPr>
            <p:ph type="sldNum" sz="quarter" idx="11"/>
          </p:nvPr>
        </p:nvSpPr>
        <p:spPr/>
        <p:txBody>
          <a:bodyPr/>
          <a:lstStyle/>
          <a:p>
            <a:pPr>
              <a:defRPr/>
            </a:pPr>
            <a:fld id="{48D10188-EC4D-40C7-880F-CA7F1DBEE75A}" type="slidenum">
              <a:rPr lang="en-US" smtClean="0"/>
              <a:pPr>
                <a:defRPr/>
              </a:pPr>
              <a:t>38</a:t>
            </a:fld>
            <a:endParaRPr lang="en-US" dirty="0"/>
          </a:p>
        </p:txBody>
      </p:sp>
    </p:spTree>
    <p:extLst>
      <p:ext uri="{BB962C8B-B14F-4D97-AF65-F5344CB8AC3E}">
        <p14:creationId xmlns:p14="http://schemas.microsoft.com/office/powerpoint/2010/main" val="8531500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4</a:t>
            </a:fld>
            <a:endParaRPr lang="en-US" dirty="0"/>
          </a:p>
        </p:txBody>
      </p:sp>
      <p:sp>
        <p:nvSpPr>
          <p:cNvPr id="3" name="Title 2"/>
          <p:cNvSpPr>
            <a:spLocks noGrp="1"/>
          </p:cNvSpPr>
          <p:nvPr>
            <p:ph type="title"/>
          </p:nvPr>
        </p:nvSpPr>
        <p:spPr/>
        <p:txBody>
          <a:bodyPr/>
          <a:lstStyle/>
          <a:p>
            <a:r>
              <a:rPr lang="en-US" dirty="0"/>
              <a:t>Vote: Approve minutes</a:t>
            </a:r>
          </a:p>
        </p:txBody>
      </p:sp>
      <p:sp>
        <p:nvSpPr>
          <p:cNvPr id="2" name="Content Placeholder 1"/>
          <p:cNvSpPr>
            <a:spLocks noGrp="1"/>
          </p:cNvSpPr>
          <p:nvPr>
            <p:ph idx="4294967295"/>
          </p:nvPr>
        </p:nvSpPr>
        <p:spPr>
          <a:xfrm>
            <a:off x="457200" y="1960563"/>
            <a:ext cx="8229600" cy="3778250"/>
          </a:xfrm>
        </p:spPr>
        <p:txBody>
          <a:bodyPr/>
          <a:lstStyle/>
          <a:p>
            <a:pPr marL="0" indent="0">
              <a:buNone/>
            </a:pPr>
            <a:endParaRPr lang="en-US" sz="2400" dirty="0"/>
          </a:p>
          <a:p>
            <a:pPr marL="0" indent="0">
              <a:buNone/>
            </a:pPr>
            <a:endParaRPr lang="en-US" sz="2400" dirty="0"/>
          </a:p>
          <a:p>
            <a:pPr marL="0" indent="0">
              <a:buNone/>
            </a:pPr>
            <a:r>
              <a:rPr lang="en-US" sz="2400" dirty="0"/>
              <a:t>MOTION: </a:t>
            </a:r>
            <a:r>
              <a:rPr lang="en-US" sz="2400" b="0" dirty="0"/>
              <a:t>That the Health Information Technology Council hereby approves the minutes of the council meeting held on November 4, 2020 as presented/amended</a:t>
            </a:r>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dirty="0"/>
          </a:p>
        </p:txBody>
      </p:sp>
    </p:spTree>
    <p:extLst>
      <p:ext uri="{BB962C8B-B14F-4D97-AF65-F5344CB8AC3E}">
        <p14:creationId xmlns:p14="http://schemas.microsoft.com/office/powerpoint/2010/main" val="3955559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61322"/>
            <a:ext cx="8229600" cy="3776869"/>
          </a:xfrm>
        </p:spPr>
        <p:txBody>
          <a:bodyPr/>
          <a:lstStyle/>
          <a:p>
            <a:pPr marL="0" indent="0">
              <a:buNone/>
            </a:pPr>
            <a:endParaRPr lang="en-US" sz="2400" dirty="0"/>
          </a:p>
          <a:p>
            <a:pPr marL="0" indent="0">
              <a:buNone/>
            </a:pPr>
            <a:endParaRPr lang="en-US" sz="2400" dirty="0"/>
          </a:p>
          <a:p>
            <a:pPr marL="0" indent="0">
              <a:buNone/>
            </a:pPr>
            <a:r>
              <a:rPr lang="en-US" sz="2400" dirty="0"/>
              <a:t>MOTION: </a:t>
            </a:r>
            <a:r>
              <a:rPr lang="en-US" sz="2400" b="0" dirty="0"/>
              <a:t>That the Health Information Technology Council hereby approves the Health Information Technology Council 2020 annual report as presented/amended</a:t>
            </a:r>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a:p>
            <a:pPr marL="0" indent="0">
              <a:buNone/>
            </a:pPr>
            <a:endParaRPr lang="en-US" sz="2400" b="0" dirty="0"/>
          </a:p>
        </p:txBody>
      </p:sp>
      <p:sp>
        <p:nvSpPr>
          <p:cNvPr id="3" name="Title 2"/>
          <p:cNvSpPr>
            <a:spLocks noGrp="1"/>
          </p:cNvSpPr>
          <p:nvPr>
            <p:ph type="title"/>
          </p:nvPr>
        </p:nvSpPr>
        <p:spPr>
          <a:xfrm>
            <a:off x="791688" y="-1"/>
            <a:ext cx="6214753" cy="890649"/>
          </a:xfrm>
        </p:spPr>
        <p:txBody>
          <a:bodyPr/>
          <a:lstStyle/>
          <a:p>
            <a:r>
              <a:rPr lang="en-US" dirty="0"/>
              <a:t>Vote: Approve annual report</a:t>
            </a:r>
          </a:p>
        </p:txBody>
      </p:sp>
      <p:sp>
        <p:nvSpPr>
          <p:cNvPr id="5" name="Slide Number Placeholder 4"/>
          <p:cNvSpPr>
            <a:spLocks noGrp="1"/>
          </p:cNvSpPr>
          <p:nvPr>
            <p:ph type="sldNum" sz="quarter" idx="11"/>
          </p:nvPr>
        </p:nvSpPr>
        <p:spPr/>
        <p:txBody>
          <a:bodyPr/>
          <a:lstStyle/>
          <a:p>
            <a:pPr>
              <a:defRPr/>
            </a:pPr>
            <a:fld id="{949C2E20-F250-44B9-B926-B8B94A013B34}" type="slidenum">
              <a:rPr lang="en-US" smtClean="0"/>
              <a:pPr>
                <a:defRPr/>
              </a:pPr>
              <a:t>5</a:t>
            </a:fld>
            <a:endParaRPr lang="en-US" dirty="0"/>
          </a:p>
        </p:txBody>
      </p:sp>
    </p:spTree>
    <p:extLst>
      <p:ext uri="{BB962C8B-B14F-4D97-AF65-F5344CB8AC3E}">
        <p14:creationId xmlns:p14="http://schemas.microsoft.com/office/powerpoint/2010/main" val="164643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pPr>
              <a:defRPr/>
            </a:pPr>
            <a:fld id="{DD6DC581-3793-4594-88E2-9EC724FA3BF3}" type="slidenum">
              <a:rPr lang="en-US" smtClean="0"/>
              <a:pPr>
                <a:defRPr/>
              </a:pPr>
              <a:t>6</a:t>
            </a:fld>
            <a:endParaRPr lang="en-US" dirty="0"/>
          </a:p>
        </p:txBody>
      </p:sp>
      <p:sp>
        <p:nvSpPr>
          <p:cNvPr id="5" name="Title 4">
            <a:extLst>
              <a:ext uri="{FF2B5EF4-FFF2-40B4-BE49-F238E27FC236}">
                <a16:creationId xmlns:a16="http://schemas.microsoft.com/office/drawing/2014/main" id="{984FF4C3-9083-41B7-BD02-E1E35008E516}"/>
              </a:ext>
            </a:extLst>
          </p:cNvPr>
          <p:cNvSpPr>
            <a:spLocks noGrp="1"/>
          </p:cNvSpPr>
          <p:nvPr>
            <p:ph type="title"/>
          </p:nvPr>
        </p:nvSpPr>
        <p:spPr/>
        <p:txBody>
          <a:bodyPr/>
          <a:lstStyle/>
          <a:p>
            <a:endParaRPr lang="en-US" dirty="0"/>
          </a:p>
        </p:txBody>
      </p:sp>
      <p:sp>
        <p:nvSpPr>
          <p:cNvPr id="10" name="Rectangle 9"/>
          <p:cNvSpPr/>
          <p:nvPr/>
        </p:nvSpPr>
        <p:spPr>
          <a:xfrm>
            <a:off x="914400" y="2905918"/>
            <a:ext cx="7315200" cy="1447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Statewide Event Notification Framework</a:t>
            </a:r>
          </a:p>
          <a:p>
            <a:r>
              <a:rPr lang="en-US" sz="2400" i="1" dirty="0">
                <a:solidFill>
                  <a:schemeClr val="tx1"/>
                </a:solidFill>
              </a:rPr>
              <a:t>Undersecretary Lauren Peters &amp; Bert Ng</a:t>
            </a:r>
            <a:endParaRPr lang="en-US" sz="2400" dirty="0">
              <a:solidFill>
                <a:schemeClr val="tx1"/>
              </a:solidFill>
            </a:endParaRPr>
          </a:p>
        </p:txBody>
      </p:sp>
    </p:spTree>
    <p:extLst>
      <p:ext uri="{BB962C8B-B14F-4D97-AF65-F5344CB8AC3E}">
        <p14:creationId xmlns:p14="http://schemas.microsoft.com/office/powerpoint/2010/main" val="42266107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ENS: Overview</a:t>
            </a:r>
          </a:p>
        </p:txBody>
      </p:sp>
      <p:sp>
        <p:nvSpPr>
          <p:cNvPr id="4" name="Rectangle 3"/>
          <p:cNvSpPr/>
          <p:nvPr/>
        </p:nvSpPr>
        <p:spPr>
          <a:xfrm>
            <a:off x="457200" y="1185863"/>
            <a:ext cx="8229600" cy="94773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7383" lvl="0">
              <a:defRPr/>
            </a:pPr>
            <a:r>
              <a:rPr lang="en-US" sz="1800" b="1" kern="0" dirty="0">
                <a:solidFill>
                  <a:srgbClr val="4F81BD"/>
                </a:solidFill>
              </a:rPr>
              <a:t>EOHHS ENS Initiative goal: </a:t>
            </a:r>
          </a:p>
          <a:p>
            <a:pPr marL="333133" lvl="0" indent="-285750">
              <a:buFont typeface="Arial" panose="020B0604020202020204" pitchFamily="34" charset="0"/>
              <a:buChar char="•"/>
              <a:defRPr/>
            </a:pPr>
            <a:r>
              <a:rPr lang="en-US" sz="1800" kern="0" dirty="0">
                <a:solidFill>
                  <a:sysClr val="windowText" lastClr="000000"/>
                </a:solidFill>
              </a:rPr>
              <a:t>Supporting timely statewide Event Notification Services (ENS) across the Commonwealth in order to improve health care delivery, quality, and coordination </a:t>
            </a:r>
            <a:endParaRPr lang="en-US" sz="1800" kern="0" dirty="0">
              <a:solidFill>
                <a:srgbClr val="4F81BD"/>
              </a:solidFill>
            </a:endParaRPr>
          </a:p>
        </p:txBody>
      </p:sp>
      <p:sp>
        <p:nvSpPr>
          <p:cNvPr id="11" name="Rectangle 10"/>
          <p:cNvSpPr/>
          <p:nvPr/>
        </p:nvSpPr>
        <p:spPr>
          <a:xfrm>
            <a:off x="457200" y="2198319"/>
            <a:ext cx="8229600" cy="171926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7383" lvl="0">
              <a:defRPr/>
            </a:pPr>
            <a:r>
              <a:rPr lang="en-US" sz="1800" b="1" kern="0" dirty="0">
                <a:solidFill>
                  <a:srgbClr val="4F81BD"/>
                </a:solidFill>
              </a:rPr>
              <a:t>EOHHS guiding principles: </a:t>
            </a:r>
          </a:p>
          <a:p>
            <a:pPr marL="285750" indent="-285750">
              <a:buFont typeface="Arial" panose="020B0604020202020204" pitchFamily="34" charset="0"/>
              <a:buChar char="•"/>
            </a:pPr>
            <a:r>
              <a:rPr lang="en-US" sz="1800" dirty="0">
                <a:solidFill>
                  <a:schemeClr val="tx1"/>
                </a:solidFill>
              </a:rPr>
              <a:t>Universal access - Promoting data sharing within an ENS framework to increase accessibility to ENS for</a:t>
            </a:r>
            <a:r>
              <a:rPr lang="en-US" sz="1800" dirty="0">
                <a:solidFill>
                  <a:srgbClr val="FF0000"/>
                </a:solidFill>
              </a:rPr>
              <a:t> </a:t>
            </a:r>
            <a:r>
              <a:rPr lang="en-US" sz="1800" dirty="0">
                <a:solidFill>
                  <a:schemeClr val="tx1"/>
                </a:solidFill>
              </a:rPr>
              <a:t>providers of all sizes</a:t>
            </a:r>
          </a:p>
          <a:p>
            <a:pPr marL="285750" indent="-285750">
              <a:buFont typeface="Arial" panose="020B0604020202020204" pitchFamily="34" charset="0"/>
              <a:buChar char="•"/>
            </a:pPr>
            <a:r>
              <a:rPr lang="en-US" sz="1800" dirty="0">
                <a:solidFill>
                  <a:schemeClr val="tx1"/>
                </a:solidFill>
              </a:rPr>
              <a:t>Streamline provider experience - Crafting ENS framework to allow single point of submission and single point of reception of ADT data</a:t>
            </a:r>
          </a:p>
          <a:p>
            <a:pPr marL="285750" indent="-285750">
              <a:buFont typeface="Arial" panose="020B0604020202020204" pitchFamily="34" charset="0"/>
              <a:buChar char="•"/>
            </a:pPr>
            <a:r>
              <a:rPr lang="en-US" sz="1800" dirty="0">
                <a:solidFill>
                  <a:schemeClr val="tx1"/>
                </a:solidFill>
              </a:rPr>
              <a:t>Improve notification timing </a:t>
            </a:r>
            <a:r>
              <a:rPr lang="en-US" dirty="0">
                <a:solidFill>
                  <a:schemeClr val="tx1"/>
                </a:solidFill>
              </a:rPr>
              <a:t>- </a:t>
            </a:r>
            <a:r>
              <a:rPr lang="en-US" sz="1800" dirty="0">
                <a:solidFill>
                  <a:schemeClr val="tx1"/>
                </a:solidFill>
              </a:rPr>
              <a:t>Improving timing for flow of data (real/near-real time)</a:t>
            </a:r>
          </a:p>
        </p:txBody>
      </p:sp>
      <p:pic>
        <p:nvPicPr>
          <p:cNvPr id="6" name="Picture 5">
            <a:extLst>
              <a:ext uri="{FF2B5EF4-FFF2-40B4-BE49-F238E27FC236}">
                <a16:creationId xmlns:a16="http://schemas.microsoft.com/office/drawing/2014/main" id="{0BA838DD-3A66-46A6-AD69-9880A79DD05E}"/>
              </a:ext>
            </a:extLst>
          </p:cNvPr>
          <p:cNvPicPr>
            <a:picLocks noChangeAspect="1"/>
          </p:cNvPicPr>
          <p:nvPr/>
        </p:nvPicPr>
        <p:blipFill>
          <a:blip r:embed="rId3"/>
          <a:stretch>
            <a:fillRect/>
          </a:stretch>
        </p:blipFill>
        <p:spPr>
          <a:xfrm>
            <a:off x="914400" y="4146043"/>
            <a:ext cx="3246481" cy="2092970"/>
          </a:xfrm>
          <a:prstGeom prst="rect">
            <a:avLst/>
          </a:prstGeom>
        </p:spPr>
      </p:pic>
      <p:pic>
        <p:nvPicPr>
          <p:cNvPr id="7" name="Picture 6">
            <a:extLst>
              <a:ext uri="{FF2B5EF4-FFF2-40B4-BE49-F238E27FC236}">
                <a16:creationId xmlns:a16="http://schemas.microsoft.com/office/drawing/2014/main" id="{DBC36C02-B84D-4C43-BD13-D7D8AAA3BC12}"/>
              </a:ext>
            </a:extLst>
          </p:cNvPr>
          <p:cNvPicPr>
            <a:picLocks noChangeAspect="1"/>
          </p:cNvPicPr>
          <p:nvPr/>
        </p:nvPicPr>
        <p:blipFill>
          <a:blip r:embed="rId4"/>
          <a:stretch>
            <a:fillRect/>
          </a:stretch>
        </p:blipFill>
        <p:spPr>
          <a:xfrm>
            <a:off x="5053216" y="4146043"/>
            <a:ext cx="3176384" cy="2092489"/>
          </a:xfrm>
          <a:prstGeom prst="rect">
            <a:avLst/>
          </a:prstGeom>
        </p:spPr>
      </p:pic>
      <p:sp>
        <p:nvSpPr>
          <p:cNvPr id="8" name="Slide Number Placeholder 7">
            <a:extLst>
              <a:ext uri="{FF2B5EF4-FFF2-40B4-BE49-F238E27FC236}">
                <a16:creationId xmlns:a16="http://schemas.microsoft.com/office/drawing/2014/main" id="{9599D4C1-5C27-4F60-B96A-26AABC507F47}"/>
              </a:ext>
            </a:extLst>
          </p:cNvPr>
          <p:cNvSpPr>
            <a:spLocks noGrp="1"/>
          </p:cNvSpPr>
          <p:nvPr>
            <p:ph type="sldNum" sz="quarter" idx="11"/>
          </p:nvPr>
        </p:nvSpPr>
        <p:spPr>
          <a:xfrm>
            <a:off x="8458200" y="6570662"/>
            <a:ext cx="685800" cy="287338"/>
          </a:xfrm>
        </p:spPr>
        <p:txBody>
          <a:bodyPr/>
          <a:lstStyle/>
          <a:p>
            <a:pPr>
              <a:defRPr/>
            </a:pPr>
            <a:fld id="{C368D18A-47D3-417B-8049-0A96DF46771A}" type="slidenum">
              <a:rPr lang="en-US" smtClean="0"/>
              <a:pPr>
                <a:defRPr/>
              </a:pPr>
              <a:t>7</a:t>
            </a:fld>
            <a:endParaRPr lang="en-US" dirty="0"/>
          </a:p>
        </p:txBody>
      </p:sp>
    </p:spTree>
    <p:extLst>
      <p:ext uri="{BB962C8B-B14F-4D97-AF65-F5344CB8AC3E}">
        <p14:creationId xmlns:p14="http://schemas.microsoft.com/office/powerpoint/2010/main" val="34517128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2C578-0F9C-4425-AC98-0200612AB710}"/>
              </a:ext>
            </a:extLst>
          </p:cNvPr>
          <p:cNvSpPr>
            <a:spLocks noGrp="1"/>
          </p:cNvSpPr>
          <p:nvPr>
            <p:ph type="title"/>
          </p:nvPr>
        </p:nvSpPr>
        <p:spPr/>
        <p:txBody>
          <a:bodyPr/>
          <a:lstStyle/>
          <a:p>
            <a:r>
              <a:rPr lang="en-US" dirty="0"/>
              <a:t>ENS: Timeline</a:t>
            </a:r>
          </a:p>
        </p:txBody>
      </p:sp>
      <p:sp>
        <p:nvSpPr>
          <p:cNvPr id="3" name="Slide Number Placeholder 2">
            <a:extLst>
              <a:ext uri="{FF2B5EF4-FFF2-40B4-BE49-F238E27FC236}">
                <a16:creationId xmlns:a16="http://schemas.microsoft.com/office/drawing/2014/main" id="{B5B908AA-8BB1-4806-9E4F-CBC6F4238BAC}"/>
              </a:ext>
            </a:extLst>
          </p:cNvPr>
          <p:cNvSpPr>
            <a:spLocks noGrp="1"/>
          </p:cNvSpPr>
          <p:nvPr>
            <p:ph type="sldNum" sz="quarter" idx="11"/>
          </p:nvPr>
        </p:nvSpPr>
        <p:spPr>
          <a:xfrm>
            <a:off x="8458200" y="6570662"/>
            <a:ext cx="685800" cy="287338"/>
          </a:xfrm>
        </p:spPr>
        <p:txBody>
          <a:bodyPr/>
          <a:lstStyle/>
          <a:p>
            <a:pPr>
              <a:defRPr/>
            </a:pPr>
            <a:fld id="{C368D18A-47D3-417B-8049-0A96DF46771A}" type="slidenum">
              <a:rPr lang="en-US" smtClean="0"/>
              <a:pPr>
                <a:defRPr/>
              </a:pPr>
              <a:t>8</a:t>
            </a:fld>
            <a:endParaRPr lang="en-US" dirty="0"/>
          </a:p>
        </p:txBody>
      </p:sp>
      <p:sp>
        <p:nvSpPr>
          <p:cNvPr id="4" name="Rectangle 3">
            <a:extLst>
              <a:ext uri="{FF2B5EF4-FFF2-40B4-BE49-F238E27FC236}">
                <a16:creationId xmlns:a16="http://schemas.microsoft.com/office/drawing/2014/main" id="{41697541-BFEB-4CF7-9431-D72A0A65F7EF}"/>
              </a:ext>
            </a:extLst>
          </p:cNvPr>
          <p:cNvSpPr/>
          <p:nvPr/>
        </p:nvSpPr>
        <p:spPr>
          <a:xfrm>
            <a:off x="457200" y="1752600"/>
            <a:ext cx="2590800" cy="4572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Design</a:t>
            </a:r>
          </a:p>
        </p:txBody>
      </p:sp>
      <p:sp>
        <p:nvSpPr>
          <p:cNvPr id="5" name="Rectangle 4">
            <a:extLst>
              <a:ext uri="{FF2B5EF4-FFF2-40B4-BE49-F238E27FC236}">
                <a16:creationId xmlns:a16="http://schemas.microsoft.com/office/drawing/2014/main" id="{D39C1C71-A42C-4B75-BD6E-276CCA3A9293}"/>
              </a:ext>
            </a:extLst>
          </p:cNvPr>
          <p:cNvSpPr/>
          <p:nvPr/>
        </p:nvSpPr>
        <p:spPr>
          <a:xfrm>
            <a:off x="3284220" y="1752600"/>
            <a:ext cx="2590800" cy="4572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Development</a:t>
            </a:r>
          </a:p>
        </p:txBody>
      </p:sp>
      <p:sp>
        <p:nvSpPr>
          <p:cNvPr id="6" name="Rectangle 5">
            <a:extLst>
              <a:ext uri="{FF2B5EF4-FFF2-40B4-BE49-F238E27FC236}">
                <a16:creationId xmlns:a16="http://schemas.microsoft.com/office/drawing/2014/main" id="{4D5703A7-2DFA-419D-8C04-A29AB6EE9085}"/>
              </a:ext>
            </a:extLst>
          </p:cNvPr>
          <p:cNvSpPr/>
          <p:nvPr/>
        </p:nvSpPr>
        <p:spPr>
          <a:xfrm>
            <a:off x="6111240" y="1752600"/>
            <a:ext cx="2590800" cy="457200"/>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Implementation</a:t>
            </a:r>
          </a:p>
        </p:txBody>
      </p:sp>
      <p:sp>
        <p:nvSpPr>
          <p:cNvPr id="7" name="Rectangle 6">
            <a:extLst>
              <a:ext uri="{FF2B5EF4-FFF2-40B4-BE49-F238E27FC236}">
                <a16:creationId xmlns:a16="http://schemas.microsoft.com/office/drawing/2014/main" id="{1AA8D718-FA31-4F82-BC71-9ACA2AECFF6B}"/>
              </a:ext>
            </a:extLst>
          </p:cNvPr>
          <p:cNvSpPr/>
          <p:nvPr/>
        </p:nvSpPr>
        <p:spPr>
          <a:xfrm>
            <a:off x="457200" y="2362200"/>
            <a:ext cx="1676400" cy="4572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Regulatory</a:t>
            </a:r>
          </a:p>
        </p:txBody>
      </p:sp>
      <p:sp>
        <p:nvSpPr>
          <p:cNvPr id="8" name="Rectangle 7">
            <a:extLst>
              <a:ext uri="{FF2B5EF4-FFF2-40B4-BE49-F238E27FC236}">
                <a16:creationId xmlns:a16="http://schemas.microsoft.com/office/drawing/2014/main" id="{5750D707-B3CD-4098-97EE-200871E8A605}"/>
              </a:ext>
            </a:extLst>
          </p:cNvPr>
          <p:cNvSpPr/>
          <p:nvPr/>
        </p:nvSpPr>
        <p:spPr>
          <a:xfrm>
            <a:off x="457200" y="3048000"/>
            <a:ext cx="1676400" cy="4572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RFA</a:t>
            </a:r>
          </a:p>
        </p:txBody>
      </p:sp>
      <p:sp>
        <p:nvSpPr>
          <p:cNvPr id="9" name="Rectangle 8">
            <a:extLst>
              <a:ext uri="{FF2B5EF4-FFF2-40B4-BE49-F238E27FC236}">
                <a16:creationId xmlns:a16="http://schemas.microsoft.com/office/drawing/2014/main" id="{6E496147-7950-4B3C-88EB-B3F23B81694E}"/>
              </a:ext>
            </a:extLst>
          </p:cNvPr>
          <p:cNvSpPr/>
          <p:nvPr/>
        </p:nvSpPr>
        <p:spPr>
          <a:xfrm>
            <a:off x="3284220" y="3733800"/>
            <a:ext cx="1676400" cy="4572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Certification</a:t>
            </a:r>
          </a:p>
        </p:txBody>
      </p:sp>
      <p:sp>
        <p:nvSpPr>
          <p:cNvPr id="10" name="Rectangle 9">
            <a:extLst>
              <a:ext uri="{FF2B5EF4-FFF2-40B4-BE49-F238E27FC236}">
                <a16:creationId xmlns:a16="http://schemas.microsoft.com/office/drawing/2014/main" id="{C1A501B9-EE42-4DC0-ACCC-4B6D9D2F456F}"/>
              </a:ext>
            </a:extLst>
          </p:cNvPr>
          <p:cNvSpPr/>
          <p:nvPr/>
        </p:nvSpPr>
        <p:spPr>
          <a:xfrm>
            <a:off x="3284220" y="4495800"/>
            <a:ext cx="1676400" cy="4572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Connecting</a:t>
            </a:r>
          </a:p>
        </p:txBody>
      </p:sp>
      <p:sp>
        <p:nvSpPr>
          <p:cNvPr id="11" name="Rectangle 10">
            <a:extLst>
              <a:ext uri="{FF2B5EF4-FFF2-40B4-BE49-F238E27FC236}">
                <a16:creationId xmlns:a16="http://schemas.microsoft.com/office/drawing/2014/main" id="{0AB6F713-1039-4AF7-B430-4859BE7C2261}"/>
              </a:ext>
            </a:extLst>
          </p:cNvPr>
          <p:cNvSpPr/>
          <p:nvPr/>
        </p:nvSpPr>
        <p:spPr>
          <a:xfrm>
            <a:off x="6111240" y="5247640"/>
            <a:ext cx="1676400" cy="4572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Go Live</a:t>
            </a:r>
          </a:p>
        </p:txBody>
      </p:sp>
      <p:sp>
        <p:nvSpPr>
          <p:cNvPr id="12" name="Rectangle 11">
            <a:extLst>
              <a:ext uri="{FF2B5EF4-FFF2-40B4-BE49-F238E27FC236}">
                <a16:creationId xmlns:a16="http://schemas.microsoft.com/office/drawing/2014/main" id="{0A4A0132-E996-4A41-BB7C-8D03BA8AF644}"/>
              </a:ext>
            </a:extLst>
          </p:cNvPr>
          <p:cNvSpPr/>
          <p:nvPr/>
        </p:nvSpPr>
        <p:spPr>
          <a:xfrm>
            <a:off x="2590800" y="236728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rgbClr val="00B050"/>
                </a:solidFill>
                <a:sym typeface="Wingdings" panose="05000000000000000000" pitchFamily="2" charset="2"/>
              </a:rPr>
              <a:t></a:t>
            </a:r>
            <a:endParaRPr lang="en-US" sz="4000" dirty="0">
              <a:solidFill>
                <a:srgbClr val="00B050"/>
              </a:solidFill>
            </a:endParaRPr>
          </a:p>
        </p:txBody>
      </p:sp>
      <p:sp>
        <p:nvSpPr>
          <p:cNvPr id="16" name="Rectangle 15">
            <a:extLst>
              <a:ext uri="{FF2B5EF4-FFF2-40B4-BE49-F238E27FC236}">
                <a16:creationId xmlns:a16="http://schemas.microsoft.com/office/drawing/2014/main" id="{281B54C4-C5B9-4F27-BA50-30E7BE06355F}"/>
              </a:ext>
            </a:extLst>
          </p:cNvPr>
          <p:cNvSpPr/>
          <p:nvPr/>
        </p:nvSpPr>
        <p:spPr>
          <a:xfrm>
            <a:off x="8244840" y="524764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tx1"/>
                </a:solidFill>
                <a:sym typeface="Wingdings" panose="05000000000000000000" pitchFamily="2" charset="2"/>
              </a:rPr>
              <a:t></a:t>
            </a:r>
            <a:endParaRPr lang="en-US" sz="4000" dirty="0">
              <a:solidFill>
                <a:schemeClr val="tx1"/>
              </a:solidFill>
            </a:endParaRPr>
          </a:p>
        </p:txBody>
      </p:sp>
      <p:sp>
        <p:nvSpPr>
          <p:cNvPr id="17" name="Rectangle 16">
            <a:extLst>
              <a:ext uri="{FF2B5EF4-FFF2-40B4-BE49-F238E27FC236}">
                <a16:creationId xmlns:a16="http://schemas.microsoft.com/office/drawing/2014/main" id="{177A90F7-37CA-4006-98E1-3274DAE234A0}"/>
              </a:ext>
            </a:extLst>
          </p:cNvPr>
          <p:cNvSpPr/>
          <p:nvPr/>
        </p:nvSpPr>
        <p:spPr>
          <a:xfrm>
            <a:off x="2590800" y="30480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rgbClr val="00B050"/>
                </a:solidFill>
                <a:sym typeface="Wingdings" panose="05000000000000000000" pitchFamily="2" charset="2"/>
              </a:rPr>
              <a:t></a:t>
            </a:r>
            <a:endParaRPr lang="en-US" sz="4000" dirty="0">
              <a:solidFill>
                <a:srgbClr val="00B050"/>
              </a:solidFill>
            </a:endParaRPr>
          </a:p>
        </p:txBody>
      </p:sp>
      <p:sp>
        <p:nvSpPr>
          <p:cNvPr id="19" name="Rectangle 18">
            <a:extLst>
              <a:ext uri="{FF2B5EF4-FFF2-40B4-BE49-F238E27FC236}">
                <a16:creationId xmlns:a16="http://schemas.microsoft.com/office/drawing/2014/main" id="{85491471-8DFD-4CCE-A8EF-BF63163E6CC0}"/>
              </a:ext>
            </a:extLst>
          </p:cNvPr>
          <p:cNvSpPr/>
          <p:nvPr/>
        </p:nvSpPr>
        <p:spPr>
          <a:xfrm>
            <a:off x="5417820" y="44958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tx1"/>
                </a:solidFill>
                <a:sym typeface="Wingdings" panose="05000000000000000000" pitchFamily="2" charset="2"/>
              </a:rPr>
              <a:t></a:t>
            </a:r>
            <a:endParaRPr lang="en-US" sz="4000" dirty="0">
              <a:solidFill>
                <a:schemeClr val="tx1"/>
              </a:solidFill>
            </a:endParaRPr>
          </a:p>
        </p:txBody>
      </p:sp>
      <p:sp>
        <p:nvSpPr>
          <p:cNvPr id="23" name="Rectangle 22">
            <a:extLst>
              <a:ext uri="{FF2B5EF4-FFF2-40B4-BE49-F238E27FC236}">
                <a16:creationId xmlns:a16="http://schemas.microsoft.com/office/drawing/2014/main" id="{058CB337-5E98-45E0-88AA-C031A320BD80}"/>
              </a:ext>
            </a:extLst>
          </p:cNvPr>
          <p:cNvSpPr/>
          <p:nvPr/>
        </p:nvSpPr>
        <p:spPr>
          <a:xfrm>
            <a:off x="457200" y="1066800"/>
            <a:ext cx="8244840" cy="466725"/>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ENS is progressing along toward the development phase, and implementation is planned by April 1, 2021</a:t>
            </a:r>
          </a:p>
        </p:txBody>
      </p:sp>
      <p:cxnSp>
        <p:nvCxnSpPr>
          <p:cNvPr id="25" name="Straight Connector 24">
            <a:extLst>
              <a:ext uri="{FF2B5EF4-FFF2-40B4-BE49-F238E27FC236}">
                <a16:creationId xmlns:a16="http://schemas.microsoft.com/office/drawing/2014/main" id="{F5AC3238-CE4F-4ADA-B31B-BB613644D999}"/>
              </a:ext>
            </a:extLst>
          </p:cNvPr>
          <p:cNvCxnSpPr/>
          <p:nvPr/>
        </p:nvCxnSpPr>
        <p:spPr>
          <a:xfrm>
            <a:off x="3169920" y="1752600"/>
            <a:ext cx="0" cy="48006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9D142CAB-9A1A-4429-9D4F-1BAB4DFCB60E}"/>
              </a:ext>
            </a:extLst>
          </p:cNvPr>
          <p:cNvCxnSpPr/>
          <p:nvPr/>
        </p:nvCxnSpPr>
        <p:spPr>
          <a:xfrm>
            <a:off x="5989320" y="1752600"/>
            <a:ext cx="0" cy="48006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39E4207B-9911-4FF3-97D7-F50F1ED4A7F3}"/>
              </a:ext>
            </a:extLst>
          </p:cNvPr>
          <p:cNvSpPr/>
          <p:nvPr/>
        </p:nvSpPr>
        <p:spPr>
          <a:xfrm>
            <a:off x="5417820" y="3733800"/>
            <a:ext cx="4572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tx1"/>
                </a:solidFill>
                <a:sym typeface="Wingdings" panose="05000000000000000000" pitchFamily="2" charset="2"/>
              </a:rPr>
              <a:t></a:t>
            </a:r>
            <a:endParaRPr lang="en-US" sz="4000" dirty="0">
              <a:solidFill>
                <a:schemeClr val="tx1"/>
              </a:solidFill>
            </a:endParaRPr>
          </a:p>
        </p:txBody>
      </p:sp>
    </p:spTree>
    <p:extLst>
      <p:ext uri="{BB962C8B-B14F-4D97-AF65-F5344CB8AC3E}">
        <p14:creationId xmlns:p14="http://schemas.microsoft.com/office/powerpoint/2010/main" val="5663000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D1C9880-080C-4EAA-BABF-ABBF7F7C734A}"/>
              </a:ext>
            </a:extLst>
          </p:cNvPr>
          <p:cNvSpPr>
            <a:spLocks noGrp="1"/>
          </p:cNvSpPr>
          <p:nvPr>
            <p:ph type="sldNum" sz="quarter" idx="11"/>
          </p:nvPr>
        </p:nvSpPr>
        <p:spPr/>
        <p:txBody>
          <a:bodyPr/>
          <a:lstStyle/>
          <a:p>
            <a:pPr>
              <a:defRPr/>
            </a:pPr>
            <a:fld id="{949C2E20-F250-44B9-B926-B8B94A013B34}" type="slidenum">
              <a:rPr lang="en-US" smtClean="0"/>
              <a:pPr>
                <a:defRPr/>
              </a:pPr>
              <a:t>9</a:t>
            </a:fld>
            <a:endParaRPr lang="en-US" dirty="0"/>
          </a:p>
        </p:txBody>
      </p:sp>
      <p:sp>
        <p:nvSpPr>
          <p:cNvPr id="3" name="Title 2">
            <a:extLst>
              <a:ext uri="{FF2B5EF4-FFF2-40B4-BE49-F238E27FC236}">
                <a16:creationId xmlns:a16="http://schemas.microsoft.com/office/drawing/2014/main" id="{7F15222B-0057-4BBB-979D-8A09D3910B77}"/>
              </a:ext>
            </a:extLst>
          </p:cNvPr>
          <p:cNvSpPr>
            <a:spLocks noGrp="1"/>
          </p:cNvSpPr>
          <p:nvPr>
            <p:ph type="title"/>
          </p:nvPr>
        </p:nvSpPr>
        <p:spPr/>
        <p:txBody>
          <a:bodyPr/>
          <a:lstStyle/>
          <a:p>
            <a:r>
              <a:rPr lang="en-US" dirty="0"/>
              <a:t>ENS: Anticipated Connecting &amp; Go Live</a:t>
            </a:r>
          </a:p>
        </p:txBody>
      </p:sp>
      <p:sp>
        <p:nvSpPr>
          <p:cNvPr id="16" name="Rectangle 15">
            <a:extLst>
              <a:ext uri="{FF2B5EF4-FFF2-40B4-BE49-F238E27FC236}">
                <a16:creationId xmlns:a16="http://schemas.microsoft.com/office/drawing/2014/main" id="{629C05DE-CAF8-4709-811E-EED598BEB5D1}"/>
              </a:ext>
            </a:extLst>
          </p:cNvPr>
          <p:cNvSpPr/>
          <p:nvPr/>
        </p:nvSpPr>
        <p:spPr>
          <a:xfrm>
            <a:off x="3444240" y="1584960"/>
            <a:ext cx="5029200" cy="56515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Certification complete</a:t>
            </a:r>
          </a:p>
        </p:txBody>
      </p:sp>
      <p:sp>
        <p:nvSpPr>
          <p:cNvPr id="17" name="Rectangle 16">
            <a:extLst>
              <a:ext uri="{FF2B5EF4-FFF2-40B4-BE49-F238E27FC236}">
                <a16:creationId xmlns:a16="http://schemas.microsoft.com/office/drawing/2014/main" id="{E439B191-A785-4D0A-8EB4-737CB24C3112}"/>
              </a:ext>
            </a:extLst>
          </p:cNvPr>
          <p:cNvSpPr/>
          <p:nvPr/>
        </p:nvSpPr>
        <p:spPr>
          <a:xfrm>
            <a:off x="3459480" y="4001915"/>
            <a:ext cx="5029200" cy="91440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Acute care hospitals to submit ADTs to the Statewide ENS Framework</a:t>
            </a:r>
          </a:p>
        </p:txBody>
      </p:sp>
      <p:sp>
        <p:nvSpPr>
          <p:cNvPr id="7" name="Rectangle 6">
            <a:extLst>
              <a:ext uri="{FF2B5EF4-FFF2-40B4-BE49-F238E27FC236}">
                <a16:creationId xmlns:a16="http://schemas.microsoft.com/office/drawing/2014/main" id="{86A78A75-87A4-44F8-8648-8276C47B4CD4}"/>
              </a:ext>
            </a:extLst>
          </p:cNvPr>
          <p:cNvSpPr/>
          <p:nvPr/>
        </p:nvSpPr>
        <p:spPr>
          <a:xfrm>
            <a:off x="457200" y="1592727"/>
            <a:ext cx="2743200" cy="56515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February 2021 (est.)</a:t>
            </a:r>
          </a:p>
        </p:txBody>
      </p:sp>
      <p:sp>
        <p:nvSpPr>
          <p:cNvPr id="18" name="Rectangle 17">
            <a:extLst>
              <a:ext uri="{FF2B5EF4-FFF2-40B4-BE49-F238E27FC236}">
                <a16:creationId xmlns:a16="http://schemas.microsoft.com/office/drawing/2014/main" id="{353513E9-7A3A-4D81-9C65-B369F9FE40E5}"/>
              </a:ext>
            </a:extLst>
          </p:cNvPr>
          <p:cNvSpPr/>
          <p:nvPr/>
        </p:nvSpPr>
        <p:spPr>
          <a:xfrm>
            <a:off x="457200" y="2890381"/>
            <a:ext cx="2743200" cy="9144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February 2021</a:t>
            </a:r>
          </a:p>
          <a:p>
            <a:pPr algn="ctr"/>
            <a:r>
              <a:rPr lang="en-US" dirty="0"/>
              <a:t>to</a:t>
            </a:r>
          </a:p>
          <a:p>
            <a:pPr algn="ctr"/>
            <a:r>
              <a:rPr lang="en-US" dirty="0"/>
              <a:t>April 2021</a:t>
            </a:r>
          </a:p>
        </p:txBody>
      </p:sp>
      <p:sp>
        <p:nvSpPr>
          <p:cNvPr id="19" name="Rectangle 18">
            <a:extLst>
              <a:ext uri="{FF2B5EF4-FFF2-40B4-BE49-F238E27FC236}">
                <a16:creationId xmlns:a16="http://schemas.microsoft.com/office/drawing/2014/main" id="{F12E5A54-4202-4CCF-99A0-2F989D9D626E}"/>
              </a:ext>
            </a:extLst>
          </p:cNvPr>
          <p:cNvSpPr/>
          <p:nvPr/>
        </p:nvSpPr>
        <p:spPr>
          <a:xfrm>
            <a:off x="457200" y="3991894"/>
            <a:ext cx="2743200" cy="914400"/>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April 1, 2021</a:t>
            </a:r>
          </a:p>
        </p:txBody>
      </p:sp>
      <p:sp>
        <p:nvSpPr>
          <p:cNvPr id="20" name="Rectangle 19">
            <a:extLst>
              <a:ext uri="{FF2B5EF4-FFF2-40B4-BE49-F238E27FC236}">
                <a16:creationId xmlns:a16="http://schemas.microsoft.com/office/drawing/2014/main" id="{BAAD1593-78C4-4DEE-BD79-7CE629119427}"/>
              </a:ext>
            </a:extLst>
          </p:cNvPr>
          <p:cNvSpPr/>
          <p:nvPr/>
        </p:nvSpPr>
        <p:spPr>
          <a:xfrm>
            <a:off x="457200" y="5638799"/>
            <a:ext cx="2743200" cy="914399"/>
          </a:xfrm>
          <a:prstGeom prst="rect">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After April 1, 2021</a:t>
            </a:r>
          </a:p>
        </p:txBody>
      </p:sp>
      <p:sp>
        <p:nvSpPr>
          <p:cNvPr id="21" name="Rectangle 20">
            <a:extLst>
              <a:ext uri="{FF2B5EF4-FFF2-40B4-BE49-F238E27FC236}">
                <a16:creationId xmlns:a16="http://schemas.microsoft.com/office/drawing/2014/main" id="{8721809D-6C56-49B9-B9CD-C6B271E48369}"/>
              </a:ext>
            </a:extLst>
          </p:cNvPr>
          <p:cNvSpPr/>
          <p:nvPr/>
        </p:nvSpPr>
        <p:spPr>
          <a:xfrm>
            <a:off x="3444240" y="2880360"/>
            <a:ext cx="5029200" cy="91440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Provider contracting phase</a:t>
            </a:r>
          </a:p>
          <a:p>
            <a:pPr marL="285750" indent="-285750">
              <a:buFont typeface="Arial" panose="020B0604020202020204" pitchFamily="34" charset="0"/>
              <a:buChar char="•"/>
            </a:pPr>
            <a:r>
              <a:rPr lang="en-US" dirty="0">
                <a:solidFill>
                  <a:schemeClr val="tx1"/>
                </a:solidFill>
              </a:rPr>
              <a:t>Providers with a certified ENS vendor can continue normal operations</a:t>
            </a:r>
          </a:p>
        </p:txBody>
      </p:sp>
      <p:sp>
        <p:nvSpPr>
          <p:cNvPr id="22" name="Rectangle 21">
            <a:extLst>
              <a:ext uri="{FF2B5EF4-FFF2-40B4-BE49-F238E27FC236}">
                <a16:creationId xmlns:a16="http://schemas.microsoft.com/office/drawing/2014/main" id="{1FFD4AE1-349F-48A0-8100-F2D98E54F080}"/>
              </a:ext>
            </a:extLst>
          </p:cNvPr>
          <p:cNvSpPr/>
          <p:nvPr/>
        </p:nvSpPr>
        <p:spPr>
          <a:xfrm>
            <a:off x="3459480" y="5648960"/>
            <a:ext cx="5029200" cy="91440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dirty="0">
                <a:solidFill>
                  <a:schemeClr val="tx1"/>
                </a:solidFill>
              </a:rPr>
              <a:t>Statewide ENS Framework will have full hospital ADT data for streamlined notifications</a:t>
            </a:r>
          </a:p>
        </p:txBody>
      </p:sp>
      <p:sp>
        <p:nvSpPr>
          <p:cNvPr id="9" name="Rectangle 8">
            <a:extLst>
              <a:ext uri="{FF2B5EF4-FFF2-40B4-BE49-F238E27FC236}">
                <a16:creationId xmlns:a16="http://schemas.microsoft.com/office/drawing/2014/main" id="{21C04730-5C5A-45C8-A47D-BE431F12895E}"/>
              </a:ext>
            </a:extLst>
          </p:cNvPr>
          <p:cNvSpPr/>
          <p:nvPr/>
        </p:nvSpPr>
        <p:spPr>
          <a:xfrm>
            <a:off x="447040" y="5093407"/>
            <a:ext cx="3733800" cy="358278"/>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Go live</a:t>
            </a:r>
          </a:p>
        </p:txBody>
      </p:sp>
      <p:sp>
        <p:nvSpPr>
          <p:cNvPr id="23" name="Rectangle 22">
            <a:extLst>
              <a:ext uri="{FF2B5EF4-FFF2-40B4-BE49-F238E27FC236}">
                <a16:creationId xmlns:a16="http://schemas.microsoft.com/office/drawing/2014/main" id="{11B2ED6E-D06B-4237-AB1F-95EAB60D5C2B}"/>
              </a:ext>
            </a:extLst>
          </p:cNvPr>
          <p:cNvSpPr/>
          <p:nvPr/>
        </p:nvSpPr>
        <p:spPr>
          <a:xfrm>
            <a:off x="447040" y="2344990"/>
            <a:ext cx="3733800" cy="358278"/>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Connecting</a:t>
            </a:r>
          </a:p>
        </p:txBody>
      </p:sp>
      <p:sp>
        <p:nvSpPr>
          <p:cNvPr id="24" name="Rectangle 23">
            <a:extLst>
              <a:ext uri="{FF2B5EF4-FFF2-40B4-BE49-F238E27FC236}">
                <a16:creationId xmlns:a16="http://schemas.microsoft.com/office/drawing/2014/main" id="{A311BFCE-C276-40B7-955D-BA7D1E9FB8EE}"/>
              </a:ext>
            </a:extLst>
          </p:cNvPr>
          <p:cNvSpPr/>
          <p:nvPr/>
        </p:nvSpPr>
        <p:spPr>
          <a:xfrm>
            <a:off x="447040" y="1047336"/>
            <a:ext cx="3733800" cy="358278"/>
          </a:xfrm>
          <a:prstGeom prst="rect">
            <a:avLst/>
          </a:prstGeom>
          <a:solidFill>
            <a:schemeClr val="accent1">
              <a:lumMod val="5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Certification</a:t>
            </a:r>
          </a:p>
        </p:txBody>
      </p:sp>
    </p:spTree>
    <p:extLst>
      <p:ext uri="{BB962C8B-B14F-4D97-AF65-F5344CB8AC3E}">
        <p14:creationId xmlns:p14="http://schemas.microsoft.com/office/powerpoint/2010/main" val="616129544"/>
      </p:ext>
    </p:extLst>
  </p:cSld>
  <p:clrMapOvr>
    <a:masterClrMapping/>
  </p:clrMapOvr>
</p:sld>
</file>

<file path=ppt/theme/theme1.xml><?xml version="1.0" encoding="utf-8"?>
<a:theme xmlns:a="http://schemas.openxmlformats.org/drawingml/2006/main" name="1_EH_EOHHS_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2C5DD0F-FD1A-4D5F-B534-277FA3812E57}" vid="{DAC83C5B-5905-49CA-B6DE-02B3AAE17D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HIway Template v202005</Template>
  <TotalTime>4175</TotalTime>
  <Words>4244</Words>
  <Application>Microsoft Office PowerPoint</Application>
  <PresentationFormat>On-screen Show (4:3)</PresentationFormat>
  <Paragraphs>635</Paragraphs>
  <Slides>38</Slides>
  <Notes>31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38</vt:i4>
      </vt:variant>
    </vt:vector>
  </HeadingPairs>
  <TitlesOfParts>
    <vt:vector size="44" baseType="lpstr">
      <vt:lpstr>Arial</vt:lpstr>
      <vt:lpstr>Calibri</vt:lpstr>
      <vt:lpstr>Gill Sans</vt:lpstr>
      <vt:lpstr>Symbol</vt:lpstr>
      <vt:lpstr>Wingdings</vt:lpstr>
      <vt:lpstr>1_EH_EOHHS_Master</vt:lpstr>
      <vt:lpstr>V</vt:lpstr>
      <vt:lpstr>Agenda</vt:lpstr>
      <vt:lpstr>PowerPoint Presentation</vt:lpstr>
      <vt:lpstr>Vote: Approve minutes</vt:lpstr>
      <vt:lpstr>Vote: Approve annual report</vt:lpstr>
      <vt:lpstr>PowerPoint Presentation</vt:lpstr>
      <vt:lpstr>ENS: Overview</vt:lpstr>
      <vt:lpstr>ENS: Timeline</vt:lpstr>
      <vt:lpstr>ENS: Anticipated Connecting &amp; Go Live</vt:lpstr>
      <vt:lpstr>ENS: Federal ADT rule</vt:lpstr>
      <vt:lpstr>PowerPoint Presentation</vt:lpstr>
      <vt:lpstr>Federal funding: Payment programs</vt:lpstr>
      <vt:lpstr>Federal funding: FFY 21 CMS policy changes affect cost allocation</vt:lpstr>
      <vt:lpstr>Federal funding: FFY22 FFP rates change with shift from HITECH to MES</vt:lpstr>
      <vt:lpstr>Federal funding: Timeline</vt:lpstr>
      <vt:lpstr>PowerPoint Presentation</vt:lpstr>
      <vt:lpstr>Recap: Consolidated Clinical Gateway (CCG) Project Overview</vt:lpstr>
      <vt:lpstr>Consolidated Clinical Gateway (CCG) – AWS migration timeline update</vt:lpstr>
      <vt:lpstr>New Mass HIway website</vt:lpstr>
      <vt:lpstr>COVID-19 update: MIIS CG node</vt:lpstr>
      <vt:lpstr>COVID-19 recap:  Syndromic and ELR CG nodes</vt:lpstr>
      <vt:lpstr>PowerPoint Presentation</vt:lpstr>
      <vt:lpstr>HIway attestation: HIway connection requirement overview</vt:lpstr>
      <vt:lpstr>HIway attestation: 2020 statistics so far</vt:lpstr>
      <vt:lpstr>Attestation update:  post-deadline outreach</vt:lpstr>
      <vt:lpstr>PowerPoint Presentation</vt:lpstr>
      <vt:lpstr>ePOLST: Overview</vt:lpstr>
      <vt:lpstr>Design Phase Project Structure </vt:lpstr>
      <vt:lpstr>Work Plan</vt:lpstr>
      <vt:lpstr>Stakeholder Input to Date</vt:lpstr>
      <vt:lpstr>PowerPoint Presentation</vt:lpstr>
      <vt:lpstr>Next HITC meeting</vt:lpstr>
      <vt:lpstr>PowerPoint Presentation</vt:lpstr>
      <vt:lpstr>HIway participation  October 21, 2020 – January 20, 2021</vt:lpstr>
      <vt:lpstr>HIway participation  October 21, 2020 – January 20, 2021</vt:lpstr>
      <vt:lpstr>HIway transactions</vt:lpstr>
      <vt:lpstr>PowerPoint Presentation</vt:lpstr>
      <vt:lpstr>Thank you!</vt:lpstr>
    </vt:vector>
  </TitlesOfParts>
  <Company>EOHHS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dc:title>
  <dc:creator>Ng, Karbert S (EHS)</dc:creator>
  <cp:lastModifiedBy>Boutin-Coviello, Pam (EHS)</cp:lastModifiedBy>
  <cp:revision>291</cp:revision>
  <cp:lastPrinted>2021-01-12T18:06:26Z</cp:lastPrinted>
  <dcterms:created xsi:type="dcterms:W3CDTF">2020-06-17T12:15:19Z</dcterms:created>
  <dcterms:modified xsi:type="dcterms:W3CDTF">2021-02-04T20:43:01Z</dcterms:modified>
</cp:coreProperties>
</file>