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75" r:id="rId2"/>
    <p:sldId id="276" r:id="rId3"/>
    <p:sldId id="277" r:id="rId4"/>
    <p:sldId id="336" r:id="rId5"/>
    <p:sldId id="1963" r:id="rId6"/>
    <p:sldId id="342" r:id="rId7"/>
    <p:sldId id="343" r:id="rId8"/>
    <p:sldId id="854" r:id="rId9"/>
    <p:sldId id="840" r:id="rId10"/>
    <p:sldId id="1977" r:id="rId11"/>
    <p:sldId id="1943" r:id="rId12"/>
    <p:sldId id="1984" r:id="rId13"/>
    <p:sldId id="1985" r:id="rId14"/>
    <p:sldId id="1986" r:id="rId15"/>
    <p:sldId id="1952" r:id="rId16"/>
    <p:sldId id="355" r:id="rId17"/>
    <p:sldId id="1939" r:id="rId18"/>
    <p:sldId id="1987" r:id="rId19"/>
    <p:sldId id="1990" r:id="rId20"/>
    <p:sldId id="1936" r:id="rId21"/>
    <p:sldId id="1988" r:id="rId22"/>
    <p:sldId id="1970" r:id="rId23"/>
    <p:sldId id="288" r:id="rId24"/>
    <p:sldId id="290" r:id="rId25"/>
    <p:sldId id="1989" r:id="rId26"/>
    <p:sldId id="391" r:id="rId27"/>
    <p:sldId id="392" r:id="rId28"/>
    <p:sldId id="393" r:id="rId29"/>
    <p:sldId id="1992" r:id="rId30"/>
    <p:sldId id="1993" r:id="rId31"/>
    <p:sldId id="398" r:id="rId32"/>
    <p:sldId id="408" r:id="rId33"/>
    <p:sldId id="360" r:id="rId34"/>
    <p:sldId id="375" r:id="rId35"/>
    <p:sldId id="1991" r:id="rId36"/>
    <p:sldId id="320" r:id="rId37"/>
    <p:sldId id="321" r:id="rId38"/>
    <p:sldId id="318" r:id="rId39"/>
    <p:sldId id="319" r:id="rId40"/>
    <p:sldId id="300"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s, Lauren B (EHS)" initials="PLB(" lastIdx="3" clrIdx="0"/>
  <p:cmAuthor id="2" name="David Bowditch" initials="DB" lastIdx="1" clrIdx="1"/>
  <p:cmAuthor id="3" name="Audrey Stuck-Girard" initials="AS" lastIdx="5" clrIdx="2"/>
  <p:cmAuthor id="4" name="Stuck-Girard, Christophe (EHS)" initials="SGC("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93792" autoAdjust="0"/>
  </p:normalViewPr>
  <p:slideViewPr>
    <p:cSldViewPr>
      <p:cViewPr varScale="1">
        <p:scale>
          <a:sx n="107" d="100"/>
          <a:sy n="107" d="100"/>
        </p:scale>
        <p:origin x="2046" y="102"/>
      </p:cViewPr>
      <p:guideLst>
        <p:guide orient="horz" pos="2160"/>
        <p:guide pos="2880"/>
      </p:guideLst>
    </p:cSldViewPr>
  </p:slideViewPr>
  <p:notesTextViewPr>
    <p:cViewPr>
      <p:scale>
        <a:sx n="1" d="1"/>
        <a:sy n="1" d="1"/>
      </p:scale>
      <p:origin x="0" y="0"/>
    </p:cViewPr>
  </p:notesTextViewPr>
  <p:notesViewPr>
    <p:cSldViewPr>
      <p:cViewPr varScale="1">
        <p:scale>
          <a:sx n="47" d="100"/>
          <a:sy n="47" d="100"/>
        </p:scale>
        <p:origin x="2692"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836C7F6-6EFA-4EFA-AE3B-49DB31E7FA78}" type="datetimeFigureOut">
              <a:rPr lang="en-US" smtClean="0"/>
              <a:t>5/12/2021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DBBA73B-8FFE-4B8C-ABDD-5F5FE68DA5F5}" type="slidenum">
              <a:rPr lang="en-US" smtClean="0"/>
              <a:t>‹#›</a:t>
            </a:fld>
            <a:endParaRPr lang="en-US" dirty="0"/>
          </a:p>
        </p:txBody>
      </p:sp>
    </p:spTree>
    <p:extLst>
      <p:ext uri="{BB962C8B-B14F-4D97-AF65-F5344CB8AC3E}">
        <p14:creationId xmlns:p14="http://schemas.microsoft.com/office/powerpoint/2010/main" val="335388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Title slide</a:t>
            </a:r>
          </a:p>
          <a:p>
            <a:r>
              <a:rPr lang="en-US" dirty="0"/>
              <a:t>Health Information Technology Council Meeting</a:t>
            </a:r>
          </a:p>
          <a:p>
            <a:r>
              <a:rPr lang="en-US" dirty="0"/>
              <a:t>May 3, 2021</a:t>
            </a: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1</a:t>
            </a:fld>
            <a:endParaRPr lang="en-US" dirty="0"/>
          </a:p>
        </p:txBody>
      </p:sp>
    </p:spTree>
    <p:extLst>
      <p:ext uri="{BB962C8B-B14F-4D97-AF65-F5344CB8AC3E}">
        <p14:creationId xmlns:p14="http://schemas.microsoft.com/office/powerpoint/2010/main" val="1426876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Recap: Consolidated Clinical Gateway (CCG) Project Overview.</a:t>
            </a:r>
          </a:p>
          <a:p>
            <a:endParaRPr lang="en-US" dirty="0"/>
          </a:p>
          <a:p>
            <a:r>
              <a:rPr lang="en-US" sz="1200" kern="1200" dirty="0">
                <a:solidFill>
                  <a:schemeClr val="tx1"/>
                </a:solidFill>
                <a:latin typeface="+mn-lt"/>
                <a:ea typeface="+mn-ea"/>
                <a:cs typeface="+mn-cs"/>
              </a:rPr>
              <a:t>This project will migrate the current suite of Clinical Gateway nodes to the AWS cloud.</a:t>
            </a:r>
          </a:p>
          <a:p>
            <a:endParaRPr lang="en-US" sz="1200" kern="1200" dirty="0">
              <a:solidFill>
                <a:schemeClr val="tx1"/>
              </a:solidFill>
              <a:latin typeface="+mn-lt"/>
              <a:ea typeface="+mn-ea"/>
              <a:cs typeface="+mn-cs"/>
            </a:endParaRPr>
          </a:p>
          <a:p>
            <a:pPr marL="342900" indent="-342900">
              <a:buFont typeface="Arial" panose="020B0604020202020204" pitchFamily="34" charset="0"/>
              <a:buChar char="•"/>
            </a:pPr>
            <a:r>
              <a:rPr lang="en-US" sz="1200" kern="1200" dirty="0">
                <a:solidFill>
                  <a:schemeClr val="tx1"/>
                </a:solidFill>
                <a:latin typeface="+mn-lt"/>
                <a:ea typeface="+mn-ea"/>
                <a:cs typeface="+mn-cs"/>
              </a:rPr>
              <a:t>Key project objectives include</a:t>
            </a:r>
          </a:p>
          <a:p>
            <a:pPr marL="800100" lvl="2" indent="-342900">
              <a:buFont typeface="Arial" panose="020B0604020202020204" pitchFamily="34" charset="0"/>
              <a:buChar char="•"/>
            </a:pPr>
            <a:r>
              <a:rPr lang="en-US" sz="1200" kern="1200" dirty="0">
                <a:solidFill>
                  <a:schemeClr val="tx1"/>
                </a:solidFill>
                <a:latin typeface="+mn-lt"/>
                <a:ea typeface="+mn-ea"/>
                <a:cs typeface="+mn-cs"/>
              </a:rPr>
              <a:t>Migrate to AWS to reduce infrastructure costs and address scalability </a:t>
            </a:r>
          </a:p>
          <a:p>
            <a:pPr marL="800100" lvl="2" indent="-342900">
              <a:buFont typeface="Arial" panose="020B0604020202020204" pitchFamily="34" charset="0"/>
              <a:buChar char="•"/>
            </a:pPr>
            <a:r>
              <a:rPr lang="en-US" sz="1200" kern="1200" dirty="0">
                <a:solidFill>
                  <a:schemeClr val="tx1"/>
                </a:solidFill>
                <a:latin typeface="+mn-lt"/>
                <a:ea typeface="+mn-ea"/>
                <a:cs typeface="+mn-cs"/>
              </a:rPr>
              <a:t>Provide future alternatives to Direct messaging for public health reporting</a:t>
            </a:r>
          </a:p>
          <a:p>
            <a:pPr marL="800100" lvl="2" indent="-342900">
              <a:buFont typeface="Arial" panose="020B0604020202020204" pitchFamily="34" charset="0"/>
              <a:buChar char="•"/>
            </a:pPr>
            <a:r>
              <a:rPr lang="en-US" sz="1200" kern="1200" dirty="0">
                <a:solidFill>
                  <a:schemeClr val="tx1"/>
                </a:solidFill>
                <a:latin typeface="+mn-lt"/>
                <a:ea typeface="+mn-ea"/>
                <a:cs typeface="+mn-cs"/>
              </a:rPr>
              <a:t>Support Query &amp; Retrieve functionality to align with TEFCA</a:t>
            </a:r>
          </a:p>
          <a:p>
            <a:pPr marL="800100" lvl="1" indent="-342900">
              <a:buFont typeface="Arial" panose="020B0604020202020204" pitchFamily="34" charset="0"/>
              <a:buChar char="•"/>
            </a:pPr>
            <a:r>
              <a:rPr lang="en-US" sz="1200" kern="1200" dirty="0">
                <a:solidFill>
                  <a:schemeClr val="tx1"/>
                </a:solidFill>
                <a:latin typeface="+mn-lt"/>
                <a:ea typeface="+mn-ea"/>
                <a:cs typeface="+mn-cs"/>
              </a:rPr>
              <a:t>Implement a FHIR interface to support enhanced the business functionality</a:t>
            </a:r>
          </a:p>
          <a:p>
            <a:endParaRPr lang="en-US" dirty="0"/>
          </a:p>
          <a:p>
            <a:r>
              <a:rPr lang="en-US" dirty="0"/>
              <a:t>Diagram shows the high-level architecture of the Consolidated Clinical Gateway</a:t>
            </a:r>
          </a:p>
          <a:p>
            <a:endParaRPr lang="en-US" dirty="0"/>
          </a:p>
          <a:p>
            <a:r>
              <a:rPr lang="en-US" dirty="0"/>
              <a:t>Web service and Direct Messaging connections to the CCG will process messages to backend applications.</a:t>
            </a:r>
          </a:p>
          <a:p>
            <a:endParaRPr lang="en-US" dirty="0"/>
          </a:p>
          <a:p>
            <a:r>
              <a:rPr lang="en-US" dirty="0"/>
              <a:t>Currently there are seven (7) applications:</a:t>
            </a:r>
          </a:p>
          <a:p>
            <a:r>
              <a:rPr lang="en-US" dirty="0"/>
              <a:t>-Massachusetts Cancer Registry (MCR)</a:t>
            </a:r>
          </a:p>
          <a:p>
            <a:r>
              <a:rPr lang="en-US" dirty="0"/>
              <a:t>-Childhood Lead Poison Prevention Program (CLPPP)</a:t>
            </a:r>
          </a:p>
          <a:p>
            <a:r>
              <a:rPr lang="en-US" dirty="0"/>
              <a:t>-Children’s Behavioral Health Initiative (CBHI)</a:t>
            </a:r>
          </a:p>
          <a:p>
            <a:r>
              <a:rPr lang="en-US" dirty="0"/>
              <a:t>-Electronic Lab Reporting (ELR)</a:t>
            </a:r>
          </a:p>
          <a:p>
            <a:r>
              <a:rPr lang="en-US" dirty="0"/>
              <a:t>-Immunization (MIIS)</a:t>
            </a:r>
          </a:p>
          <a:p>
            <a:r>
              <a:rPr lang="en-US" dirty="0"/>
              <a:t>-Intake Enrolment Assessment and Transfer Service (OTP&amp;TB)</a:t>
            </a:r>
          </a:p>
          <a:p>
            <a:r>
              <a:rPr lang="en-US" dirty="0"/>
              <a:t>-Syndromic Surveillance (SYNDROMIC)</a:t>
            </a:r>
          </a:p>
          <a:p>
            <a:endParaRPr lang="en-US" dirty="0"/>
          </a:p>
          <a:p>
            <a:endParaRPr lang="en-US" dirty="0"/>
          </a:p>
        </p:txBody>
      </p:sp>
    </p:spTree>
    <p:extLst>
      <p:ext uri="{BB962C8B-B14F-4D97-AF65-F5344CB8AC3E}">
        <p14:creationId xmlns:p14="http://schemas.microsoft.com/office/powerpoint/2010/main" val="2422716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Consolidated Clinical Gateway (CCG) – AWS migration timeline update</a:t>
            </a:r>
          </a:p>
          <a:p>
            <a:endParaRPr lang="en-US" dirty="0"/>
          </a:p>
          <a:p>
            <a:r>
              <a:rPr lang="en-US" dirty="0"/>
              <a:t>Timeline graphic shows target Go-Live dates for 4 categories of applications </a:t>
            </a:r>
          </a:p>
          <a:p>
            <a:pPr marL="171450" lvl="0" indent="-171450">
              <a:buFont typeface="Arial" panose="020B0604020202020204" pitchFamily="34" charset="0"/>
              <a:buChar char="•"/>
            </a:pPr>
            <a:r>
              <a:rPr lang="en-US" dirty="0"/>
              <a:t>Internal Apps – Live Now!</a:t>
            </a:r>
          </a:p>
          <a:p>
            <a:pPr marL="171450" lvl="0" indent="-171450">
              <a:buFont typeface="Arial" panose="020B0604020202020204" pitchFamily="34" charset="0"/>
              <a:buChar char="•"/>
            </a:pPr>
            <a:r>
              <a:rPr lang="en-US" dirty="0"/>
              <a:t>CCG Phase 1 – Live Now!</a:t>
            </a:r>
          </a:p>
          <a:p>
            <a:pPr marL="171450" lvl="0" indent="-171450">
              <a:buFont typeface="Arial" panose="020B0604020202020204" pitchFamily="34" charset="0"/>
              <a:buChar char="•"/>
            </a:pPr>
            <a:r>
              <a:rPr lang="en-US" dirty="0"/>
              <a:t>CCG Phase 2 – Live May 2021</a:t>
            </a:r>
          </a:p>
          <a:p>
            <a:pPr marL="171450" lvl="0" indent="-171450">
              <a:buFont typeface="Arial" panose="020B0604020202020204" pitchFamily="34" charset="0"/>
              <a:buChar char="•"/>
            </a:pPr>
            <a:r>
              <a:rPr lang="en-US" dirty="0"/>
              <a:t>FHIR &amp; Others – Live September 2021</a:t>
            </a:r>
          </a:p>
          <a:p>
            <a:endParaRPr lang="en-US" dirty="0"/>
          </a:p>
          <a:p>
            <a:endParaRPr lang="en-US" dirty="0"/>
          </a:p>
          <a:p>
            <a:r>
              <a:rPr lang="en-US" sz="1200" u="sng" dirty="0">
                <a:latin typeface="Arial" panose="020B0604020202020204" pitchFamily="34" charset="0"/>
                <a:cs typeface="Arial" panose="020B0604020202020204" pitchFamily="34" charset="0"/>
              </a:rPr>
              <a:t>Migration notes:</a:t>
            </a:r>
            <a:r>
              <a:rPr lang="en-US" sz="12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CG nodes in current VG4 environment are retained until the AWS system is stabilized. In case of any issues this allows for a quick rollback to the VG4 environment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Migrations will be scheduled to make sure the message flow is not interrupted during peak  processing hours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For CCG Phase 2, the lower volume nodes will be cutover to PROD first and MIIS will be last</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Each production cutover will have in-depth pre-production cutover activities</a:t>
            </a:r>
          </a:p>
          <a:p>
            <a:endParaRPr lang="en-US" dirty="0"/>
          </a:p>
          <a:p>
            <a:pPr marL="169204" indent="-169204">
              <a:buFontTx/>
              <a:buChar char="-"/>
            </a:pPr>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13</a:t>
            </a:fld>
            <a:endParaRPr lang="en-US" dirty="0"/>
          </a:p>
        </p:txBody>
      </p:sp>
    </p:spTree>
    <p:extLst>
      <p:ext uri="{BB962C8B-B14F-4D97-AF65-F5344CB8AC3E}">
        <p14:creationId xmlns:p14="http://schemas.microsoft.com/office/powerpoint/2010/main" val="3931783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COVID-19 update: MIIS CG node</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a:t>
            </a:r>
            <a:r>
              <a:rPr lang="en-US" sz="2800" b="0" dirty="0">
                <a:solidFill>
                  <a:prstClr val="black"/>
                </a:solidFill>
                <a:latin typeface="Calibri"/>
              </a:rPr>
              <a:t>Massachusetts Immunization Information System (MIIS) </a:t>
            </a:r>
            <a:r>
              <a:rPr kumimoji="0" lang="en-US" sz="2800" b="0" i="0" u="none" strike="noStrike" kern="1200" cap="none" spc="0" normalizeH="0" baseline="0" noProof="0" dirty="0">
                <a:ln>
                  <a:noFill/>
                </a:ln>
                <a:solidFill>
                  <a:prstClr val="black"/>
                </a:solidFill>
                <a:effectLst/>
                <a:uLnTx/>
                <a:uFillTx/>
                <a:latin typeface="Calibri"/>
                <a:ea typeface="+mn-ea"/>
                <a:cs typeface="+mn-cs"/>
              </a:rPr>
              <a:t>Clinical Gateway (CG) node receives immunization reports and database queries via the Mass HIway, using both Direct Messaging and synchronous API from providers across the Commonwealth.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In February and March, the Mass HIway team worked closely with the MIIS team and DPH leadership to quickly implement an additional Consolidated Clinical Gateway (CCG) instance in AWS, dedicated to MIIS, to support COVID-19 Vaccination Status queries from commercial health insurance companies for their members, as authorized by a DPH emergency order.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This new CCG went live on schedule and in April 2021 supported more than 470,000 queries per day from a variety of insurers, with additional insurers expected.</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prstClr val="black"/>
                </a:solidFill>
                <a:latin typeface="Calibri"/>
              </a:rPr>
              <a:t>The Mass HIway will continue to work with MIIS to determine future needs.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BA73B-8FFE-4B8C-ABDD-5F5FE68DA5F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9441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COVID-19 recap: Syndromic and ELR CG nodes</a:t>
            </a:r>
          </a:p>
          <a:p>
            <a:endParaRPr lang="en-US" dirty="0"/>
          </a:p>
          <a:p>
            <a:r>
              <a:rPr lang="en-US" dirty="0"/>
              <a:t>As part of the daily COVID-19 reporting cycle, the Clinical Gateway (CG) nodes receive messages via the Mass HIway’s Direct Messaging System from hospital emergency departments and laboratories, transform them, and deliver them to the Massachusetts Department of Public Health’s Syndromic Surveillance and Electronic Lab Reporting applications for processing and analysis.</a:t>
            </a:r>
          </a:p>
          <a:p>
            <a:endParaRPr lang="en-US" dirty="0"/>
          </a:p>
          <a:p>
            <a:r>
              <a:rPr lang="en-US" dirty="0"/>
              <a:t>Syndromic Surveillance: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All Massachusetts hospital emergency departments participate.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Highest message volume of all CG nodes with an average of 8.5 million messages per month.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ED records of admissions, discharges, and transfers of patients are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processed by the Syndromic Surveillance CG node, which feeds the National Syndromic Surveillance Program’s BioSense Platform at the CDC.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BioSense data is used by the Commonwealth’s Syndromic Surveillance program at the DPH Bureau of Infectious Disease and Laboratory Sciences for analysis of trends pertaining to COVID-19.</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 typeface="Arial" panose="020B0604020202020204" pitchFamily="34" charset="0"/>
              <a:buChar char="•"/>
            </a:pPr>
            <a:endParaRPr lang="en-US" dirty="0"/>
          </a:p>
          <a:p>
            <a:r>
              <a:rPr lang="en-US" dirty="0"/>
              <a:t>Electronic Lab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CG node handles reports of test results from about 40% of hospital labs.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Averages about 1,500 messages per month.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Test results from other labs reported directly to the DPH Electronic Lab Reporting program.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BA73B-8FFE-4B8C-ABDD-5F5FE68DA5F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2331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Slide Title: Attestation/connection requirement update</a:t>
            </a:r>
          </a:p>
          <a:p>
            <a:r>
              <a:rPr lang="en-US" sz="1200" i="1" dirty="0">
                <a:solidFill>
                  <a:schemeClr val="tx1"/>
                </a:solidFill>
              </a:rPr>
              <a:t>Chris Stuck-Girard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7661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HIway attestation: 2020 statistics so far</a:t>
            </a:r>
          </a:p>
          <a:p>
            <a:endParaRPr lang="en-US" dirty="0"/>
          </a:p>
          <a:p>
            <a:r>
              <a:rPr lang="en-US" dirty="0"/>
              <a:t>Due to COVID-19 and the deferral of the submission deadline, HIway attestation submissions are low so far this year.</a:t>
            </a:r>
          </a:p>
          <a:p>
            <a:endParaRPr lang="en-US" dirty="0"/>
          </a:p>
          <a:p>
            <a:r>
              <a:rPr lang="en-US" b="0" dirty="0"/>
              <a:t>Left column:</a:t>
            </a:r>
          </a:p>
          <a:p>
            <a:r>
              <a:rPr lang="en-US" sz="1200" b="0" dirty="0"/>
              <a:t>As of Oct. 26:</a:t>
            </a:r>
          </a:p>
          <a:p>
            <a:r>
              <a:rPr lang="en-US" sz="1200" dirty="0"/>
              <a:t>31 forms submitted</a:t>
            </a:r>
          </a:p>
          <a:p>
            <a:r>
              <a:rPr lang="en-US" sz="1200" dirty="0"/>
              <a:t>Year 3/4 forms: 16</a:t>
            </a:r>
          </a:p>
          <a:p>
            <a:r>
              <a:rPr lang="en-US" sz="1200" dirty="0"/>
              <a:t>Exception forms: 15</a:t>
            </a:r>
          </a:p>
          <a:p>
            <a:endParaRPr lang="en-US" dirty="0"/>
          </a:p>
          <a:p>
            <a:endParaRPr lang="en-US" dirty="0"/>
          </a:p>
          <a:p>
            <a:r>
              <a:rPr lang="en-US" dirty="0"/>
              <a:t>Right column:</a:t>
            </a:r>
          </a:p>
          <a:p>
            <a:endParaRPr lang="en-US" dirty="0"/>
          </a:p>
          <a:p>
            <a:r>
              <a:rPr lang="en-US" dirty="0"/>
              <a:t>Acute Care Hospitals (n=66)</a:t>
            </a:r>
          </a:p>
          <a:p>
            <a:r>
              <a:rPr lang="en-US" dirty="0"/>
              <a:t>7 attestations submitted </a:t>
            </a:r>
          </a:p>
          <a:p>
            <a:r>
              <a:rPr lang="en-US" dirty="0"/>
              <a:t>0 exception forms submitted</a:t>
            </a:r>
          </a:p>
          <a:p>
            <a:r>
              <a:rPr lang="en-US" dirty="0"/>
              <a:t>11% attested </a:t>
            </a:r>
          </a:p>
          <a:p>
            <a:r>
              <a:rPr lang="en-US" dirty="0"/>
              <a:t> </a:t>
            </a:r>
          </a:p>
          <a:p>
            <a:r>
              <a:rPr lang="en-US" dirty="0"/>
              <a:t>Community Health Centers (n=38)</a:t>
            </a:r>
          </a:p>
          <a:p>
            <a:r>
              <a:rPr lang="en-US" dirty="0"/>
              <a:t>3 attestations submitted </a:t>
            </a:r>
          </a:p>
          <a:p>
            <a:r>
              <a:rPr lang="en-US" dirty="0"/>
              <a:t>2 exception forms submitted</a:t>
            </a:r>
          </a:p>
          <a:p>
            <a:r>
              <a:rPr lang="en-US" dirty="0"/>
              <a:t>8% attested </a:t>
            </a:r>
          </a:p>
          <a:p>
            <a:r>
              <a:rPr lang="en-US" dirty="0"/>
              <a:t>5% exception forms</a:t>
            </a:r>
          </a:p>
          <a:p>
            <a:r>
              <a:rPr lang="en-US" dirty="0"/>
              <a:t> </a:t>
            </a:r>
          </a:p>
          <a:p>
            <a:r>
              <a:rPr lang="en-US" dirty="0"/>
              <a:t>Medium/Large Medical </a:t>
            </a:r>
          </a:p>
          <a:p>
            <a:r>
              <a:rPr lang="en-US" dirty="0"/>
              <a:t>Ambulatory Practices (n=528)</a:t>
            </a:r>
          </a:p>
          <a:p>
            <a:r>
              <a:rPr lang="en-US" dirty="0"/>
              <a:t>Attestations submitted for 9 practices</a:t>
            </a:r>
          </a:p>
          <a:p>
            <a:r>
              <a:rPr lang="en-US" dirty="0"/>
              <a:t>Exception forms submitted for 22 practices </a:t>
            </a:r>
          </a:p>
          <a:p>
            <a:r>
              <a:rPr lang="en-US" dirty="0"/>
              <a:t>2% attested </a:t>
            </a:r>
          </a:p>
          <a:p>
            <a:r>
              <a:rPr lang="en-US" dirty="0"/>
              <a:t>4% exception forms</a:t>
            </a:r>
          </a:p>
        </p:txBody>
      </p:sp>
      <p:sp>
        <p:nvSpPr>
          <p:cNvPr id="4" name="Slide Number Placeholder 3"/>
          <p:cNvSpPr>
            <a:spLocks noGrp="1"/>
          </p:cNvSpPr>
          <p:nvPr>
            <p:ph type="sldNum" sz="quarter" idx="5"/>
          </p:nvPr>
        </p:nvSpPr>
        <p:spPr/>
        <p:txBody>
          <a:bodyPr/>
          <a:lstStyle/>
          <a:p>
            <a:fld id="{BDBBA73B-8FFE-4B8C-ABDD-5F5FE68DA5F5}" type="slidenum">
              <a:rPr lang="en-US" smtClean="0"/>
              <a:t>17</a:t>
            </a:fld>
            <a:endParaRPr lang="en-US" dirty="0"/>
          </a:p>
        </p:txBody>
      </p:sp>
    </p:spTree>
    <p:extLst>
      <p:ext uri="{BB962C8B-B14F-4D97-AF65-F5344CB8AC3E}">
        <p14:creationId xmlns:p14="http://schemas.microsoft.com/office/powerpoint/2010/main" val="1943152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Attestation: Improvements to process</a:t>
            </a:r>
          </a:p>
          <a:p>
            <a:r>
              <a:rPr lang="en-US" dirty="0"/>
              <a:t>Top box: For the 2020 attestation cycle, the HIway made improvements to streamline the process for providers and collect data regarding new program requirements.</a:t>
            </a:r>
          </a:p>
          <a:p>
            <a:endParaRPr lang="en-US" dirty="0"/>
          </a:p>
          <a:p>
            <a:r>
              <a:rPr lang="en-US" dirty="0"/>
              <a:t>New this year:</a:t>
            </a:r>
          </a:p>
          <a:p>
            <a:r>
              <a:rPr lang="en-US" dirty="0"/>
              <a:t>-HIway unique ID (HID): Each provider organization/sub-organization has been assigned a HID. Submitters will use HIDs on their forms (instead of the full name/location of each sub-org). This should streamline the process, especially for practices with many sub-organizations.</a:t>
            </a:r>
          </a:p>
          <a:p>
            <a:r>
              <a:rPr lang="en-US" dirty="0"/>
              <a:t>-New section to record ADT submission by Acute Care Hospitals</a:t>
            </a:r>
            <a:br>
              <a:rPr lang="en-US" dirty="0"/>
            </a:br>
            <a:endParaRPr lang="en-US" dirty="0"/>
          </a:p>
          <a:p>
            <a:r>
              <a:rPr lang="en-US" dirty="0"/>
              <a:t>-Clarified language in use case transmission methods section</a:t>
            </a:r>
          </a:p>
          <a:p>
            <a:r>
              <a:rPr lang="en-US" dirty="0"/>
              <a:t>-New questions on attestation/exception forms, including taking a deeper dive into details of use cases</a:t>
            </a: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18</a:t>
            </a:fld>
            <a:endParaRPr lang="en-US" dirty="0"/>
          </a:p>
        </p:txBody>
      </p:sp>
    </p:spTree>
    <p:extLst>
      <p:ext uri="{BB962C8B-B14F-4D97-AF65-F5344CB8AC3E}">
        <p14:creationId xmlns:p14="http://schemas.microsoft.com/office/powerpoint/2010/main" val="4060835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HIway attestation: 2021 timeline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Top box: </a:t>
            </a:r>
            <a:r>
              <a:rPr kumimoji="0" lang="en-US" i="0" u="none" strike="noStrike" kern="0" cap="none" spc="0" normalizeH="0" baseline="0" noProof="0" dirty="0">
                <a:ln>
                  <a:noFill/>
                </a:ln>
                <a:solidFill>
                  <a:schemeClr val="bg1"/>
                </a:solidFill>
                <a:effectLst/>
                <a:uLnTx/>
                <a:uFillTx/>
                <a:latin typeface="+mn-lt"/>
              </a:rPr>
              <a:t>Outreach regarding the 2021 attestation process is underway. </a:t>
            </a:r>
            <a:r>
              <a:rPr lang="en-US" kern="0" dirty="0">
                <a:solidFill>
                  <a:schemeClr val="bg1"/>
                </a:solidFill>
              </a:rPr>
              <a:t>At this point, all submitting provider organizations should be familiar with the submission process, but a significant volume of ad hoc questions arise each year.</a:t>
            </a:r>
            <a:endParaRPr kumimoji="0" lang="en-US" i="0" u="none" strike="noStrike" kern="0" cap="none" spc="0" normalizeH="0" baseline="0" noProof="0" dirty="0">
              <a:ln>
                <a:noFill/>
              </a:ln>
              <a:solidFill>
                <a:schemeClr val="bg1"/>
              </a:solidFill>
              <a:effectLst/>
              <a:uLnTx/>
              <a:uFillTx/>
              <a:latin typeface="+mn-lt"/>
            </a:endParaRPr>
          </a:p>
          <a:p>
            <a:endParaRPr lang="en-US" dirty="0"/>
          </a:p>
          <a:p>
            <a:r>
              <a:rPr lang="en-US" dirty="0"/>
              <a:t>Attestation 2021 timeline:</a:t>
            </a:r>
          </a:p>
          <a:p>
            <a:r>
              <a:rPr lang="en-US" dirty="0"/>
              <a:t>Dec. 31, 2020: Use case deadline for 2021 attestation</a:t>
            </a:r>
          </a:p>
          <a:p>
            <a:r>
              <a:rPr lang="en-US" dirty="0"/>
              <a:t>May-July 2021: HIway outreach and education regarding 2021 connection requirement and attestation process continues (email outreach, updated website material, webinars, direct PO contact)</a:t>
            </a:r>
          </a:p>
          <a:p>
            <a:r>
              <a:rPr lang="en-US" dirty="0"/>
              <a:t>July: HIway attestation webform testing</a:t>
            </a:r>
          </a:p>
          <a:p>
            <a:r>
              <a:rPr lang="en-US" dirty="0"/>
              <a:t>August: HIway attestation/exception webforms go live and start accepting submissions</a:t>
            </a:r>
          </a:p>
          <a:p>
            <a:r>
              <a:rPr lang="en-US" dirty="0"/>
              <a:t>Oct. 31: Deadline for attestation/exception submissions</a:t>
            </a:r>
          </a:p>
          <a:p>
            <a:r>
              <a:rPr lang="en-US" dirty="0"/>
              <a:t>November: HIway reaches out to POs that have not submitted</a:t>
            </a:r>
          </a:p>
          <a:p>
            <a:r>
              <a:rPr lang="en-US" dirty="0"/>
              <a:t>Winter 2022: When it seems that submissions have stopped, HIway </a:t>
            </a:r>
            <a:br>
              <a:rPr lang="en-US" dirty="0"/>
            </a:br>
            <a:r>
              <a:rPr lang="en-US" dirty="0"/>
              <a:t>closes webform</a:t>
            </a:r>
          </a:p>
        </p:txBody>
      </p:sp>
      <p:sp>
        <p:nvSpPr>
          <p:cNvPr id="4" name="Slide Number Placeholder 3"/>
          <p:cNvSpPr>
            <a:spLocks noGrp="1"/>
          </p:cNvSpPr>
          <p:nvPr>
            <p:ph type="sldNum" sz="quarter" idx="5"/>
          </p:nvPr>
        </p:nvSpPr>
        <p:spPr/>
        <p:txBody>
          <a:bodyPr/>
          <a:lstStyle/>
          <a:p>
            <a:fld id="{BDBBA73B-8FFE-4B8C-ABDD-5F5FE68DA5F5}" type="slidenum">
              <a:rPr lang="en-US" smtClean="0"/>
              <a:t>19</a:t>
            </a:fld>
            <a:endParaRPr lang="en-US" dirty="0"/>
          </a:p>
        </p:txBody>
      </p:sp>
    </p:spTree>
    <p:extLst>
      <p:ext uri="{BB962C8B-B14F-4D97-AF65-F5344CB8AC3E}">
        <p14:creationId xmlns:p14="http://schemas.microsoft.com/office/powerpoint/2010/main" val="1113576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20</a:t>
            </a:fld>
            <a:endParaRPr lang="en-US" dirty="0"/>
          </a:p>
        </p:txBody>
      </p:sp>
    </p:spTree>
    <p:extLst>
      <p:ext uri="{BB962C8B-B14F-4D97-AF65-F5344CB8AC3E}">
        <p14:creationId xmlns:p14="http://schemas.microsoft.com/office/powerpoint/2010/main" val="104966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Attestation: Improvements to process</a:t>
            </a:r>
          </a:p>
          <a:p>
            <a:r>
              <a:rPr lang="en-US" dirty="0"/>
              <a:t>Top box: For the 2020 attestation cycle, the HIway made improvements to streamline the process for providers and collect data regarding new program requirements.</a:t>
            </a:r>
          </a:p>
          <a:p>
            <a:endParaRPr lang="en-US" dirty="0"/>
          </a:p>
          <a:p>
            <a:r>
              <a:rPr lang="en-US" dirty="0"/>
              <a:t>New this year:</a:t>
            </a:r>
          </a:p>
          <a:p>
            <a:r>
              <a:rPr lang="en-US" dirty="0"/>
              <a:t>-HIway unique ID (HID): Each provider organization/sub-organization has been assigned a HID. Submitters will use HIDs on their forms (instead of the full name/location of each sub-org). This should streamline the process, especially for practices with many sub-organizations.</a:t>
            </a:r>
          </a:p>
          <a:p>
            <a:r>
              <a:rPr lang="en-US" dirty="0"/>
              <a:t>-New section to record ADT submission by Acute Care Hospitals</a:t>
            </a:r>
            <a:br>
              <a:rPr lang="en-US" dirty="0"/>
            </a:br>
            <a:endParaRPr lang="en-US" dirty="0"/>
          </a:p>
          <a:p>
            <a:r>
              <a:rPr lang="en-US" dirty="0"/>
              <a:t>-Clarified language in use case transmission methods section</a:t>
            </a:r>
          </a:p>
          <a:p>
            <a:r>
              <a:rPr lang="en-US" dirty="0"/>
              <a:t>-New questions on attestation/exception forms, including taking a deeper dive into details of use cases</a:t>
            </a: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21</a:t>
            </a:fld>
            <a:endParaRPr lang="en-US" dirty="0"/>
          </a:p>
        </p:txBody>
      </p:sp>
    </p:spTree>
    <p:extLst>
      <p:ext uri="{BB962C8B-B14F-4D97-AF65-F5344CB8AC3E}">
        <p14:creationId xmlns:p14="http://schemas.microsoft.com/office/powerpoint/2010/main" val="293278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2</a:t>
            </a:fld>
            <a:endParaRPr lang="en-US" dirty="0"/>
          </a:p>
        </p:txBody>
      </p:sp>
    </p:spTree>
    <p:extLst>
      <p:ext uri="{BB962C8B-B14F-4D97-AF65-F5344CB8AC3E}">
        <p14:creationId xmlns:p14="http://schemas.microsoft.com/office/powerpoint/2010/main" val="1589620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Slide Title: ePOLST update</a:t>
            </a:r>
          </a:p>
          <a:p>
            <a:r>
              <a:rPr lang="en-US" sz="1200" i="1" dirty="0">
                <a:solidFill>
                  <a:schemeClr val="tx1"/>
                </a:solidFill>
              </a:rPr>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6031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Minnesota, NY, Washington State</a:t>
            </a:r>
          </a:p>
          <a:p>
            <a:endParaRPr lang="en-US" dirty="0"/>
          </a:p>
        </p:txBody>
      </p:sp>
      <p:sp>
        <p:nvSpPr>
          <p:cNvPr id="4" name="Slide Number Placeholder 3"/>
          <p:cNvSpPr>
            <a:spLocks noGrp="1"/>
          </p:cNvSpPr>
          <p:nvPr>
            <p:ph type="sldNum" sz="quarter" idx="5"/>
          </p:nvPr>
        </p:nvSpPr>
        <p:spPr/>
        <p:txBody>
          <a:bodyPr/>
          <a:lstStyle/>
          <a:p>
            <a:fld id="{3AB49493-0450-4A08-9441-DB736B49E3BF}" type="slidenum">
              <a:rPr lang="nl-NL" smtClean="0"/>
              <a:t>23</a:t>
            </a:fld>
            <a:endParaRPr lang="nl-NL"/>
          </a:p>
        </p:txBody>
      </p:sp>
    </p:spTree>
    <p:extLst>
      <p:ext uri="{BB962C8B-B14F-4D97-AF65-F5344CB8AC3E}">
        <p14:creationId xmlns:p14="http://schemas.microsoft.com/office/powerpoint/2010/main" val="2481521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49493-0450-4A08-9441-DB736B49E3BF}" type="slidenum">
              <a:rPr lang="nl-NL" smtClean="0"/>
              <a:t>24</a:t>
            </a:fld>
            <a:endParaRPr lang="nl-NL"/>
          </a:p>
        </p:txBody>
      </p:sp>
    </p:spTree>
    <p:extLst>
      <p:ext uri="{BB962C8B-B14F-4D97-AF65-F5344CB8AC3E}">
        <p14:creationId xmlns:p14="http://schemas.microsoft.com/office/powerpoint/2010/main" val="512330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49493-0450-4A08-9441-DB736B49E3BF}" type="slidenum">
              <a:rPr lang="nl-NL" smtClean="0"/>
              <a:t>25</a:t>
            </a:fld>
            <a:endParaRPr lang="nl-NL"/>
          </a:p>
        </p:txBody>
      </p:sp>
    </p:spTree>
    <p:extLst>
      <p:ext uri="{BB962C8B-B14F-4D97-AF65-F5344CB8AC3E}">
        <p14:creationId xmlns:p14="http://schemas.microsoft.com/office/powerpoint/2010/main" val="946900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49493-0450-4A08-9441-DB736B49E3BF}" type="slidenum">
              <a:rPr lang="nl-NL" smtClean="0"/>
              <a:t>26</a:t>
            </a:fld>
            <a:endParaRPr lang="nl-NL"/>
          </a:p>
        </p:txBody>
      </p:sp>
    </p:spTree>
    <p:extLst>
      <p:ext uri="{BB962C8B-B14F-4D97-AF65-F5344CB8AC3E}">
        <p14:creationId xmlns:p14="http://schemas.microsoft.com/office/powerpoint/2010/main" val="2089173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AB49493-0450-4A08-9441-DB736B49E3BF}" type="slidenum">
              <a:rPr lang="nl-NL" smtClean="0"/>
              <a:t>27</a:t>
            </a:fld>
            <a:endParaRPr lang="nl-NL"/>
          </a:p>
        </p:txBody>
      </p:sp>
    </p:spTree>
    <p:extLst>
      <p:ext uri="{BB962C8B-B14F-4D97-AF65-F5344CB8AC3E}">
        <p14:creationId xmlns:p14="http://schemas.microsoft.com/office/powerpoint/2010/main" val="2539104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49493-0450-4A08-9441-DB736B49E3BF}" type="slidenum">
              <a:rPr lang="nl-NL" smtClean="0"/>
              <a:t>28</a:t>
            </a:fld>
            <a:endParaRPr lang="nl-NL"/>
          </a:p>
        </p:txBody>
      </p:sp>
    </p:spTree>
    <p:extLst>
      <p:ext uri="{BB962C8B-B14F-4D97-AF65-F5344CB8AC3E}">
        <p14:creationId xmlns:p14="http://schemas.microsoft.com/office/powerpoint/2010/main" val="3120542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49493-0450-4A08-9441-DB736B49E3BF}" type="slidenum">
              <a:rPr lang="nl-NL" smtClean="0"/>
              <a:t>32</a:t>
            </a:fld>
            <a:endParaRPr lang="nl-NL"/>
          </a:p>
        </p:txBody>
      </p:sp>
    </p:spTree>
    <p:extLst>
      <p:ext uri="{BB962C8B-B14F-4D97-AF65-F5344CB8AC3E}">
        <p14:creationId xmlns:p14="http://schemas.microsoft.com/office/powerpoint/2010/main" val="4127440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1"/>
                </a:solidFill>
              </a:rPr>
              <a:t>Slide Title: Conclusion </a:t>
            </a:r>
          </a:p>
          <a:p>
            <a:pPr marL="0" indent="0">
              <a:buNone/>
            </a:pPr>
            <a:r>
              <a:rPr lang="en-US" sz="1200" b="0" i="0" dirty="0">
                <a:solidFill>
                  <a:schemeClr val="tx1"/>
                </a:solidFill>
              </a:rPr>
              <a:t>Undersecretary Lauren Peters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D14B4CF-26F1-4216-A3BA-935853D483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86755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Next HITC meeting</a:t>
            </a:r>
          </a:p>
          <a:p>
            <a:endParaRPr lang="en-US" dirty="0"/>
          </a:p>
          <a:p>
            <a:r>
              <a:rPr lang="en-US" b="0" dirty="0"/>
              <a:t>Next HITC meeting</a:t>
            </a:r>
          </a:p>
          <a:p>
            <a:r>
              <a:rPr lang="en-US" b="0" dirty="0"/>
              <a:t>August 2, 2021 </a:t>
            </a:r>
          </a:p>
          <a:p>
            <a:r>
              <a:rPr lang="en-US" dirty="0"/>
              <a:t>3:30 – 5 p.m.</a:t>
            </a:r>
          </a:p>
        </p:txBody>
      </p:sp>
      <p:sp>
        <p:nvSpPr>
          <p:cNvPr id="4" name="Slide Number Placeholder 3"/>
          <p:cNvSpPr>
            <a:spLocks noGrp="1"/>
          </p:cNvSpPr>
          <p:nvPr>
            <p:ph type="sldNum" sz="quarter" idx="10"/>
          </p:nvPr>
        </p:nvSpPr>
        <p:spPr/>
        <p:txBody>
          <a:bodyPr/>
          <a:lstStyle/>
          <a:p>
            <a:pPr>
              <a:defRPr/>
            </a:pPr>
            <a:fld id="{3D14B4CF-26F1-4216-A3BA-935853D48355}" type="slidenum">
              <a:rPr lang="en-US" smtClean="0"/>
              <a:pPr>
                <a:defRPr/>
              </a:pPr>
              <a:t>34</a:t>
            </a:fld>
            <a:endParaRPr lang="en-US" dirty="0"/>
          </a:p>
        </p:txBody>
      </p:sp>
    </p:spTree>
    <p:extLst>
      <p:ext uri="{BB962C8B-B14F-4D97-AF65-F5344CB8AC3E}">
        <p14:creationId xmlns:p14="http://schemas.microsoft.com/office/powerpoint/2010/main" val="690793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Slide Title: Welcome</a:t>
            </a:r>
          </a:p>
          <a:p>
            <a:r>
              <a:rPr lang="en-US" sz="1200" i="0" dirty="0">
                <a:solidFill>
                  <a:schemeClr val="tx1"/>
                </a:solidFill>
              </a:rPr>
              <a:t>Undersecretary Lauren Peters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0715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Slide Title: Appendix A: HIway operations update</a:t>
            </a:r>
            <a:endParaRPr lang="en-US" sz="1200" b="0" i="1"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D14B4CF-26F1-4216-A3BA-935853D483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21615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Slide Title: HIway participation, January 21, 2021 – April 20,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rPr>
              <a:t>6 New participation agreements</a:t>
            </a:r>
          </a:p>
          <a:p>
            <a:pPr marL="285750" indent="-285750">
              <a:buClr>
                <a:schemeClr val="bg1">
                  <a:lumMod val="75000"/>
                </a:schemeClr>
              </a:buClr>
              <a:buSzPct val="75000"/>
              <a:buFont typeface="Arial" panose="020B0604020202020204" pitchFamily="34" charset="0"/>
              <a:buChar char="•"/>
            </a:pPr>
            <a:r>
              <a:rPr lang="en-US" sz="1200" baseline="0" dirty="0"/>
              <a:t>Arcadia </a:t>
            </a:r>
            <a:r>
              <a:rPr lang="en-US" sz="1100" baseline="0" dirty="0"/>
              <a:t>(Massachusetts eHealth Collaborative acquired by Arcadia)</a:t>
            </a:r>
          </a:p>
          <a:p>
            <a:pPr marL="285750" indent="-285750">
              <a:buClr>
                <a:schemeClr val="bg1">
                  <a:lumMod val="75000"/>
                </a:schemeClr>
              </a:buClr>
              <a:buSzPct val="75000"/>
              <a:buFont typeface="Arial" panose="020B0604020202020204" pitchFamily="34" charset="0"/>
              <a:buChar char="•"/>
            </a:pPr>
            <a:r>
              <a:rPr lang="en-US" sz="1200" baseline="0" dirty="0"/>
              <a:t>Fellsway Pediatrics PC</a:t>
            </a:r>
          </a:p>
          <a:p>
            <a:pPr marL="285750" indent="-285750">
              <a:buClr>
                <a:schemeClr val="bg1">
                  <a:lumMod val="75000"/>
                </a:schemeClr>
              </a:buClr>
              <a:buSzPct val="75000"/>
              <a:buFont typeface="Arial" panose="020B0604020202020204" pitchFamily="34" charset="0"/>
              <a:buChar char="•"/>
            </a:pPr>
            <a:r>
              <a:rPr lang="en-US" sz="1200" baseline="0" dirty="0"/>
              <a:t>KBI Services Inc. (Kindbody)</a:t>
            </a:r>
          </a:p>
          <a:p>
            <a:pPr marL="285750" indent="-285750">
              <a:buClr>
                <a:schemeClr val="bg1">
                  <a:lumMod val="75000"/>
                </a:schemeClr>
              </a:buClr>
              <a:buSzPct val="75000"/>
              <a:buFont typeface="Arial" panose="020B0604020202020204" pitchFamily="34" charset="0"/>
              <a:buChar char="•"/>
            </a:pPr>
            <a:r>
              <a:rPr lang="en-US" sz="1200" baseline="0" dirty="0"/>
              <a:t>Orb Health</a:t>
            </a:r>
          </a:p>
          <a:p>
            <a:pPr marL="285750" indent="-285750">
              <a:buClr>
                <a:schemeClr val="bg1">
                  <a:lumMod val="75000"/>
                </a:schemeClr>
              </a:buClr>
              <a:buSzPct val="75000"/>
              <a:buFont typeface="Arial" panose="020B0604020202020204" pitchFamily="34" charset="0"/>
              <a:buChar char="•"/>
            </a:pPr>
            <a:r>
              <a:rPr lang="en-US" sz="1200" baseline="0" dirty="0"/>
              <a:t>Plymouth Pediatric Associates</a:t>
            </a:r>
          </a:p>
          <a:p>
            <a:pPr marL="285750" indent="-285750">
              <a:buClr>
                <a:schemeClr val="bg1">
                  <a:lumMod val="75000"/>
                </a:schemeClr>
              </a:buClr>
              <a:buSzPct val="75000"/>
              <a:buFont typeface="Arial" panose="020B0604020202020204" pitchFamily="34" charset="0"/>
              <a:buChar char="•"/>
            </a:pPr>
            <a:r>
              <a:rPr lang="en-US" sz="1200" baseline="0" dirty="0"/>
              <a:t>WeInfuse, LLC</a:t>
            </a:r>
          </a:p>
          <a:p>
            <a:endParaRPr dirty="0"/>
          </a:p>
        </p:txBody>
      </p:sp>
    </p:spTree>
    <p:extLst>
      <p:ext uri="{BB962C8B-B14F-4D97-AF65-F5344CB8AC3E}">
        <p14:creationId xmlns:p14="http://schemas.microsoft.com/office/powerpoint/2010/main" val="291441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Slide Title: HIway participation, January 21, 2021 – April 20,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rPr>
              <a:t>6 New connections</a:t>
            </a:r>
          </a:p>
          <a:p>
            <a:pPr marL="285750" indent="-285750">
              <a:buClr>
                <a:schemeClr val="bg1">
                  <a:lumMod val="75000"/>
                </a:schemeClr>
              </a:buClr>
              <a:buSzPct val="75000"/>
              <a:buFont typeface="Arial" panose="020B0604020202020204" pitchFamily="34" charset="0"/>
              <a:buChar char="•"/>
            </a:pPr>
            <a:r>
              <a:rPr lang="en-US" sz="1200" baseline="0" dirty="0"/>
              <a:t>Fellsway Pediatrics PC</a:t>
            </a:r>
          </a:p>
          <a:p>
            <a:pPr marL="285750" marR="0" lvl="0" indent="-285750" algn="l" defTabSz="914400" rtl="0" eaLnBrk="1" fontAlgn="auto" latinLnBrk="0" hangingPunct="1">
              <a:lnSpc>
                <a:spcPct val="100000"/>
              </a:lnSpc>
              <a:spcBef>
                <a:spcPts val="0"/>
              </a:spcBef>
              <a:spcAft>
                <a:spcPts val="0"/>
              </a:spcAft>
              <a:buClr>
                <a:schemeClr val="bg1">
                  <a:lumMod val="75000"/>
                </a:schemeClr>
              </a:buClr>
              <a:buSzPct val="75000"/>
              <a:buFont typeface="Arial" panose="020B0604020202020204" pitchFamily="34" charset="0"/>
              <a:buChar char="•"/>
              <a:tabLst/>
              <a:defRPr/>
            </a:pPr>
            <a:r>
              <a:rPr lang="en-US" sz="1200" baseline="0" dirty="0"/>
              <a:t>Cape Cod Orthopaedics and Sports Medicine, P.C.</a:t>
            </a:r>
          </a:p>
          <a:p>
            <a:pPr marL="285750" indent="-285750">
              <a:buClr>
                <a:schemeClr val="bg1">
                  <a:lumMod val="75000"/>
                </a:schemeClr>
              </a:buClr>
              <a:buSzPct val="75000"/>
              <a:buFont typeface="Arial" panose="020B0604020202020204" pitchFamily="34" charset="0"/>
              <a:buChar char="•"/>
            </a:pPr>
            <a:r>
              <a:rPr lang="en-US" sz="1200" baseline="0" dirty="0"/>
              <a:t>KBI Services Inc. (Kindbody)</a:t>
            </a:r>
          </a:p>
          <a:p>
            <a:pPr marL="285750" indent="-285750">
              <a:buClr>
                <a:schemeClr val="bg1">
                  <a:lumMod val="75000"/>
                </a:schemeClr>
              </a:buClr>
              <a:buSzPct val="75000"/>
              <a:buFont typeface="Arial" panose="020B0604020202020204" pitchFamily="34" charset="0"/>
              <a:buChar char="•"/>
            </a:pPr>
            <a:r>
              <a:rPr lang="en-US" sz="1200" baseline="0" dirty="0"/>
              <a:t>Orb Health</a:t>
            </a:r>
          </a:p>
          <a:p>
            <a:pPr marL="285750" indent="-285750">
              <a:buClr>
                <a:schemeClr val="bg1">
                  <a:lumMod val="75000"/>
                </a:schemeClr>
              </a:buClr>
              <a:buSzPct val="75000"/>
              <a:buFont typeface="Arial" panose="020B0604020202020204" pitchFamily="34" charset="0"/>
              <a:buChar char="•"/>
            </a:pPr>
            <a:r>
              <a:rPr lang="en-US" sz="1200" baseline="0" dirty="0"/>
              <a:t>Plymouth Pediatric Associates</a:t>
            </a:r>
          </a:p>
          <a:p>
            <a:pPr marL="285750" indent="-285750">
              <a:buClr>
                <a:schemeClr val="bg1">
                  <a:lumMod val="75000"/>
                </a:schemeClr>
              </a:buClr>
              <a:buSzPct val="75000"/>
              <a:buFont typeface="Arial" panose="020B0604020202020204" pitchFamily="34" charset="0"/>
              <a:buChar char="•"/>
            </a:pPr>
            <a:r>
              <a:rPr lang="en-US" sz="1200" baseline="0" dirty="0"/>
              <a:t>WeInfuse, LLC</a:t>
            </a:r>
          </a:p>
          <a:p>
            <a:endParaRPr dirty="0"/>
          </a:p>
        </p:txBody>
      </p:sp>
    </p:spTree>
    <p:extLst>
      <p:ext uri="{BB962C8B-B14F-4D97-AF65-F5344CB8AC3E}">
        <p14:creationId xmlns:p14="http://schemas.microsoft.com/office/powerpoint/2010/main" val="2216943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Slide title: HIway transactions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HIway transaction volume update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Arial" panose="020B0604020202020204" pitchFamily="34" charset="0"/>
              <a:buChar char="•"/>
              <a:tabLst/>
              <a:defRPr/>
            </a:pPr>
            <a:r>
              <a:rPr lang="en-US" b="0" baseline="0" dirty="0"/>
              <a:t>The Mass HIway processed a record 25.1 million production transactions during the April 2021 reporting period (March 21 through April 20) with the significant increase due to the COVID-19 queries to the MIIS. From May 2020 through April 2021, the average was 15.1 million production transactions per month for a total of 181 million over the past year.</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Arial" panose="020B0604020202020204" pitchFamily="34" charset="0"/>
              <a:buChar char="•"/>
              <a:tabLst/>
              <a:defRPr/>
            </a:pPr>
            <a:r>
              <a:rPr lang="en-US" b="0" baseline="0" dirty="0"/>
              <a:t>In April, Public Health Reporting accounted for 24.6 million transactions, or 98% of total production volume. This included 8.5 million Syndromic Surveillance transactions and 16.1 million Immunization transactions.</a:t>
            </a:r>
          </a:p>
          <a:p>
            <a:pPr marL="742806" marR="0" lvl="1" indent="-285750" algn="l" defTabSz="914109" rtl="0" eaLnBrk="1" fontAlgn="auto" latinLnBrk="0" hangingPunct="1">
              <a:lnSpc>
                <a:spcPct val="100000"/>
              </a:lnSpc>
              <a:spcBef>
                <a:spcPts val="0"/>
              </a:spcBef>
              <a:spcAft>
                <a:spcPts val="1200"/>
              </a:spcAft>
              <a:buClr>
                <a:schemeClr val="bg1">
                  <a:lumMod val="75000"/>
                </a:schemeClr>
              </a:buClr>
              <a:buSzPct val="75000"/>
              <a:buFont typeface="Arial" panose="020B0604020202020204" pitchFamily="34" charset="0"/>
              <a:buChar char="•"/>
              <a:tabLst/>
              <a:defRPr/>
            </a:pPr>
            <a:r>
              <a:rPr lang="en-US" b="0" baseline="0" dirty="0"/>
              <a:t>Note: Immunization queries from commercial insurance companies for COVID-19 vaccination updates that processed through the new, high-volume “MIIS QBP” Clinical Gateway node are included in the Immunization total.</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Arial" panose="020B0604020202020204" pitchFamily="34" charset="0"/>
              <a:buChar char="•"/>
              <a:tabLst/>
              <a:defRPr/>
            </a:pPr>
            <a:r>
              <a:rPr lang="en-US" b="0" baseline="0" dirty="0"/>
              <a:t>Provider-to-provider transactions now average over 250,000 per month for the past year, with new use cases added regularly. For April, the total was 290,608.</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Arial" panose="020B0604020202020204" pitchFamily="34" charset="0"/>
              <a:buChar char="•"/>
              <a:tabLst/>
              <a:defRPr/>
            </a:pPr>
            <a:r>
              <a:rPr lang="en-US" baseline="0" dirty="0"/>
              <a:t>The Mass HIway team continuously monitors transaction levels, both to support operations and to identify data that provide additional insight into HIway trends </a:t>
            </a:r>
            <a:br>
              <a:rPr lang="en-US" baseline="0" dirty="0"/>
            </a:br>
            <a:r>
              <a:rPr lang="en-US" baseline="0" dirty="0"/>
              <a:t>and progress.</a:t>
            </a:r>
          </a:p>
        </p:txBody>
      </p:sp>
    </p:spTree>
    <p:extLst>
      <p:ext uri="{BB962C8B-B14F-4D97-AF65-F5344CB8AC3E}">
        <p14:creationId xmlns:p14="http://schemas.microsoft.com/office/powerpoint/2010/main" val="3456488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HIway availability review</a:t>
            </a:r>
          </a:p>
          <a:p>
            <a:endParaRPr lang="en-US" dirty="0"/>
          </a:p>
          <a:p>
            <a:r>
              <a:rPr lang="en-US" dirty="0"/>
              <a:t>Graph show HIway availability at 100% every month from May 2020 through April 2021, except November 2020 at 99.95%.</a:t>
            </a:r>
          </a:p>
          <a:p>
            <a:endParaRPr lang="en-US" dirty="0"/>
          </a:p>
          <a:p>
            <a:pPr marL="171450" indent="-171450">
              <a:buFont typeface="Arial" panose="020B0604020202020204" pitchFamily="34" charset="0"/>
              <a:buChar char="•"/>
            </a:pPr>
            <a:r>
              <a:rPr lang="en-US" sz="1200" b="0" dirty="0">
                <a:solidFill>
                  <a:prstClr val="black"/>
                </a:solidFill>
                <a:latin typeface="Calibri"/>
              </a:rPr>
              <a:t>Target: </a:t>
            </a:r>
            <a:r>
              <a:rPr lang="en-US" sz="1200" dirty="0">
                <a:solidFill>
                  <a:prstClr val="black"/>
                </a:solidFill>
                <a:latin typeface="Calibri"/>
              </a:rPr>
              <a:t>Total monthly availability – no lower than 99.9% (downtime no more than about 44 minutes/month)</a:t>
            </a:r>
          </a:p>
        </p:txBody>
      </p:sp>
      <p:sp>
        <p:nvSpPr>
          <p:cNvPr id="4" name="Slide Number Placeholder 3"/>
          <p:cNvSpPr>
            <a:spLocks noGrp="1"/>
          </p:cNvSpPr>
          <p:nvPr>
            <p:ph type="sldNum" sz="quarter" idx="5"/>
          </p:nvPr>
        </p:nvSpPr>
        <p:spPr/>
        <p:txBody>
          <a:bodyPr/>
          <a:lstStyle/>
          <a:p>
            <a:fld id="{BDBBA73B-8FFE-4B8C-ABDD-5F5FE68DA5F5}" type="slidenum">
              <a:rPr lang="en-US" smtClean="0"/>
              <a:t>39</a:t>
            </a:fld>
            <a:endParaRPr lang="en-US" dirty="0"/>
          </a:p>
        </p:txBody>
      </p:sp>
    </p:spTree>
    <p:extLst>
      <p:ext uri="{BB962C8B-B14F-4D97-AF65-F5344CB8AC3E}">
        <p14:creationId xmlns:p14="http://schemas.microsoft.com/office/powerpoint/2010/main" val="1904400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a:t>
            </a:r>
            <a:r>
              <a:rPr lang="en-US" dirty="0"/>
              <a:t>Thank you!</a:t>
            </a:r>
          </a:p>
        </p:txBody>
      </p:sp>
      <p:sp>
        <p:nvSpPr>
          <p:cNvPr id="4" name="Slide Number Placeholder 3"/>
          <p:cNvSpPr>
            <a:spLocks noGrp="1"/>
          </p:cNvSpPr>
          <p:nvPr>
            <p:ph type="sldNum" sz="quarter" idx="10"/>
          </p:nvPr>
        </p:nvSpPr>
        <p:spPr/>
        <p:txBody>
          <a:bodyPr/>
          <a:lstStyle/>
          <a:p>
            <a:pPr>
              <a:defRPr/>
            </a:pPr>
            <a:fld id="{3D14B4CF-26F1-4216-A3BA-935853D48355}" type="slidenum">
              <a:rPr lang="en-US" smtClean="0"/>
              <a:pPr>
                <a:defRPr/>
              </a:pPr>
              <a:t>40</a:t>
            </a:fld>
            <a:endParaRPr lang="en-US" dirty="0"/>
          </a:p>
        </p:txBody>
      </p:sp>
    </p:spTree>
    <p:extLst>
      <p:ext uri="{BB962C8B-B14F-4D97-AF65-F5344CB8AC3E}">
        <p14:creationId xmlns:p14="http://schemas.microsoft.com/office/powerpoint/2010/main" val="3734028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Slide Title: Vote: Approve minutes</a:t>
            </a:r>
          </a:p>
          <a:p>
            <a:pPr marL="0" indent="0">
              <a:buNone/>
            </a:pPr>
            <a:endParaRPr lang="en-US" sz="1200" dirty="0"/>
          </a:p>
          <a:p>
            <a:pPr marL="0" indent="0">
              <a:buNone/>
            </a:pPr>
            <a:r>
              <a:rPr lang="en-US" sz="1200" dirty="0"/>
              <a:t>MOTION: </a:t>
            </a:r>
            <a:r>
              <a:rPr lang="en-US" sz="1200" b="0" dirty="0"/>
              <a:t>That the Health Information Technology Council hereby approves the minutes of the council meeting held on February 1, 2021 as presented/amended</a:t>
            </a:r>
          </a:p>
          <a:p>
            <a:pPr marL="0" indent="0">
              <a:buNone/>
            </a:pPr>
            <a:endParaRPr lang="en-US" sz="1200" b="0" dirty="0"/>
          </a:p>
          <a:p>
            <a:pPr marL="0" indent="0">
              <a:buNone/>
            </a:pPr>
            <a:endParaRPr lang="en-US" sz="1200" b="0" dirty="0"/>
          </a:p>
          <a:p>
            <a:pPr marL="0" indent="0">
              <a:buNone/>
            </a:pPr>
            <a:endParaRPr lang="en-US" sz="1200" b="0" dirty="0"/>
          </a:p>
          <a:p>
            <a:pPr marL="0" indent="0">
              <a:buNone/>
            </a:pPr>
            <a:endParaRPr lang="en-US" sz="1200" b="0" dirty="0"/>
          </a:p>
          <a:p>
            <a:pPr marL="0" indent="0">
              <a:buNone/>
            </a:pPr>
            <a:endParaRPr lang="en-US" sz="1200" b="0" dirty="0"/>
          </a:p>
          <a:p>
            <a:pPr marL="0" inden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4</a:t>
            </a:fld>
            <a:endParaRPr lang="en-US" dirty="0"/>
          </a:p>
        </p:txBody>
      </p:sp>
    </p:spTree>
    <p:extLst>
      <p:ext uri="{BB962C8B-B14F-4D97-AF65-F5344CB8AC3E}">
        <p14:creationId xmlns:p14="http://schemas.microsoft.com/office/powerpoint/2010/main" val="3847276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Slide Title: Statewide ENS Framework</a:t>
            </a:r>
          </a:p>
          <a:p>
            <a:r>
              <a:rPr lang="en-US" sz="1200" i="1" dirty="0">
                <a:solidFill>
                  <a:schemeClr val="tx1"/>
                </a:solidFill>
              </a:rPr>
              <a:t>Bert 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059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D14B4CF-26F1-4216-A3BA-935853D483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11208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txBox="1">
            <a:spLocks noGrp="1"/>
          </p:cNvSpPr>
          <p:nvPr>
            <p:ph type="body" sz="quarter" idx="1"/>
          </p:nvPr>
        </p:nvSpPr>
        <p:spPr/>
        <p:txBody>
          <a:bodyPr/>
          <a:lstStyle/>
          <a:p>
            <a:endParaRPr lang="en-US" dirty="0"/>
          </a:p>
        </p:txBody>
      </p:sp>
      <p:sp>
        <p:nvSpPr>
          <p:cNvPr id="4" name="Slide Number Placeholder 3"/>
          <p:cNvSpPr txBox="1"/>
          <p:nvPr/>
        </p:nvSpPr>
        <p:spPr>
          <a:xfrm>
            <a:off x="3970940" y="8829969"/>
            <a:ext cx="3037835" cy="464821"/>
          </a:xfrm>
          <a:prstGeom prst="rect">
            <a:avLst/>
          </a:prstGeom>
          <a:noFill/>
          <a:ln cap="flat">
            <a:noFill/>
          </a:ln>
          <a:effectLst>
            <a:outerShdw dist="22997" dir="5400000" algn="tl">
              <a:srgbClr val="000000">
                <a:alpha val="35000"/>
              </a:srgbClr>
            </a:outerShdw>
          </a:effectLst>
        </p:spPr>
        <p:txBody>
          <a:bodyPr vert="horz" wrap="square" lIns="93171" tIns="46585" rIns="93171" bIns="46585" anchor="b" anchorCtr="0" compatLnSpc="1">
            <a:noAutofit/>
          </a:bodyPr>
          <a:lstStyle/>
          <a:p>
            <a:pPr algn="r" defTabSz="455831">
              <a:defRPr sz="1800" b="0" i="0" u="none" strike="noStrike" kern="0" cap="none" spc="0" baseline="0">
                <a:solidFill>
                  <a:srgbClr val="000000"/>
                </a:solidFill>
                <a:uFillTx/>
              </a:defRPr>
            </a:pPr>
            <a:fld id="{0C1A52D0-B5DB-4460-8802-AD0458DD7E98}" type="slidenum">
              <a:pPr algn="r" defTabSz="455831">
                <a:defRPr sz="1800" b="0" i="0" u="none" strike="noStrike" kern="0" cap="none" spc="0" baseline="0">
                  <a:solidFill>
                    <a:srgbClr val="000000"/>
                  </a:solidFill>
                  <a:uFillTx/>
                </a:defRPr>
              </a:pPr>
              <a:t>8</a:t>
            </a:fld>
            <a:endParaRPr lang="en-US" sz="1200" dirty="0">
              <a:solidFill>
                <a:srgbClr val="000000"/>
              </a:solidFill>
              <a:latin typeface="Calibri"/>
            </a:endParaRPr>
          </a:p>
        </p:txBody>
      </p:sp>
    </p:spTree>
    <p:extLst>
      <p:ext uri="{BB962C8B-B14F-4D97-AF65-F5344CB8AC3E}">
        <p14:creationId xmlns:p14="http://schemas.microsoft.com/office/powerpoint/2010/main" val="883634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txBox="1">
            <a:spLocks noGrp="1"/>
          </p:cNvSpPr>
          <p:nvPr>
            <p:ph type="body" sz="quarter" idx="1"/>
          </p:nvPr>
        </p:nvSpPr>
        <p:spPr/>
        <p:txBody>
          <a:bodyPr/>
          <a:lstStyle/>
          <a:p>
            <a:endParaRPr lang="en-US" dirty="0"/>
          </a:p>
        </p:txBody>
      </p:sp>
      <p:sp>
        <p:nvSpPr>
          <p:cNvPr id="4" name="Slide Number Placeholder 3"/>
          <p:cNvSpPr txBox="1"/>
          <p:nvPr/>
        </p:nvSpPr>
        <p:spPr>
          <a:xfrm>
            <a:off x="3970940" y="8829969"/>
            <a:ext cx="3037835" cy="464821"/>
          </a:xfrm>
          <a:prstGeom prst="rect">
            <a:avLst/>
          </a:prstGeom>
          <a:noFill/>
          <a:ln cap="flat">
            <a:noFill/>
          </a:ln>
          <a:effectLst>
            <a:outerShdw dist="22997" dir="5400000" algn="tl">
              <a:srgbClr val="000000">
                <a:alpha val="35000"/>
              </a:srgbClr>
            </a:outerShdw>
          </a:effectLst>
        </p:spPr>
        <p:txBody>
          <a:bodyPr vert="horz" wrap="square" lIns="93171" tIns="46585" rIns="93171" bIns="46585" anchor="b" anchorCtr="0" compatLnSpc="1">
            <a:noAutofit/>
          </a:bodyPr>
          <a:lstStyle/>
          <a:p>
            <a:pPr algn="r" defTabSz="455831">
              <a:defRPr sz="1800" b="0" i="0" u="none" strike="noStrike" kern="0" cap="none" spc="0" baseline="0">
                <a:solidFill>
                  <a:srgbClr val="000000"/>
                </a:solidFill>
                <a:uFillTx/>
              </a:defRPr>
            </a:pPr>
            <a:fld id="{0C1A52D0-B5DB-4460-8802-AD0458DD7E98}" type="slidenum">
              <a:pPr algn="r" defTabSz="455831">
                <a:defRPr sz="1800" b="0" i="0" u="none" strike="noStrike" kern="0" cap="none" spc="0" baseline="0">
                  <a:solidFill>
                    <a:srgbClr val="000000"/>
                  </a:solidFill>
                  <a:uFillTx/>
                </a:defRPr>
              </a:pPr>
              <a:t>9</a:t>
            </a:fld>
            <a:endParaRPr lang="en-US" sz="1200" dirty="0">
              <a:solidFill>
                <a:srgbClr val="000000"/>
              </a:solidFill>
              <a:latin typeface="Calibri"/>
            </a:endParaRPr>
          </a:p>
        </p:txBody>
      </p:sp>
    </p:spTree>
    <p:extLst>
      <p:ext uri="{BB962C8B-B14F-4D97-AF65-F5344CB8AC3E}">
        <p14:creationId xmlns:p14="http://schemas.microsoft.com/office/powerpoint/2010/main" val="1184670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Slide Title: Clinical Gateway &amp; AWS update</a:t>
            </a:r>
          </a:p>
          <a:p>
            <a:r>
              <a:rPr lang="en-US" sz="1200" i="1" dirty="0">
                <a:solidFill>
                  <a:schemeClr val="tx1"/>
                </a:solidFill>
              </a:rPr>
              <a:t>David Whitham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855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MasterBackground"/>
          <p:cNvPicPr>
            <a:picLocks noChangeAspect="1" noChangeArrowheads="1"/>
          </p:cNvPicPr>
          <p:nvPr/>
        </p:nvPicPr>
        <p:blipFill>
          <a:blip r:embed="rId2" cstate="print"/>
          <a:srcRect/>
          <a:stretch>
            <a:fillRect/>
          </a:stretch>
        </p:blipFill>
        <p:spPr bwMode="auto">
          <a:xfrm>
            <a:off x="-31750" y="2"/>
            <a:ext cx="9175750" cy="6881813"/>
          </a:xfrm>
          <a:prstGeom prst="rect">
            <a:avLst/>
          </a:prstGeom>
          <a:noFill/>
          <a:ln w="9525">
            <a:noFill/>
            <a:miter lim="800000"/>
            <a:headEnd/>
            <a:tailEnd/>
          </a:ln>
        </p:spPr>
      </p:pic>
      <p:sp>
        <p:nvSpPr>
          <p:cNvPr id="5" name="Rectangle 8"/>
          <p:cNvSpPr>
            <a:spLocks noChangeArrowheads="1"/>
          </p:cNvSpPr>
          <p:nvPr/>
        </p:nvSpPr>
        <p:spPr bwMode="white">
          <a:xfrm>
            <a:off x="152404" y="1143000"/>
            <a:ext cx="4959350" cy="990600"/>
          </a:xfrm>
          <a:prstGeom prst="rect">
            <a:avLst/>
          </a:prstGeom>
          <a:noFill/>
          <a:ln>
            <a:noFill/>
          </a:ln>
        </p:spPr>
        <p:txBody>
          <a:bodyPr lIns="91398" tIns="45698" rIns="91398" bIns="45698" anchor="b"/>
          <a:lstStyle/>
          <a:p>
            <a:pPr eaLnBrk="0" hangingPunct="0">
              <a:spcBef>
                <a:spcPct val="20000"/>
              </a:spcBef>
              <a:tabLst>
                <a:tab pos="914109" algn="l"/>
              </a:tabLst>
              <a:defRPr/>
            </a:pPr>
            <a:r>
              <a:rPr lang="en-US" altLang="en-US" sz="1800" b="1" dirty="0">
                <a:solidFill>
                  <a:srgbClr val="F8F8F8"/>
                </a:solidFill>
                <a:cs typeface="Arial" charset="0"/>
              </a:rPr>
              <a:t>Commonwealth of Massachusetts</a:t>
            </a:r>
            <a:br>
              <a:rPr lang="en-US" altLang="en-US" sz="1800" b="1" dirty="0">
                <a:solidFill>
                  <a:srgbClr val="F8F8F8"/>
                </a:solidFill>
                <a:cs typeface="Arial" charset="0"/>
              </a:rPr>
            </a:br>
            <a:r>
              <a:rPr lang="en-US" altLang="en-US" sz="1300" b="1" dirty="0">
                <a:solidFill>
                  <a:srgbClr val="F8F8F8"/>
                </a:solidFill>
                <a:cs typeface="Arial" charset="0"/>
              </a:rPr>
              <a:t>Executive Office of Health and Human Services</a:t>
            </a:r>
            <a:br>
              <a:rPr lang="en-US" altLang="en-US" sz="1300" b="1" dirty="0">
                <a:solidFill>
                  <a:srgbClr val="F8F8F8"/>
                </a:solidFill>
                <a:cs typeface="Arial" charset="0"/>
              </a:rPr>
            </a:br>
            <a:br>
              <a:rPr lang="en-US" altLang="en-US" sz="1300" b="1" dirty="0">
                <a:solidFill>
                  <a:srgbClr val="F8F8F8"/>
                </a:solidFill>
                <a:cs typeface="Arial" charset="0"/>
              </a:rPr>
            </a:br>
            <a:endParaRPr lang="en-US" sz="1800" b="1" dirty="0">
              <a:solidFill>
                <a:srgbClr val="F8F8F8"/>
              </a:solidFill>
              <a:cs typeface="Arial" charset="0"/>
            </a:endParaRPr>
          </a:p>
        </p:txBody>
      </p:sp>
      <p:pic>
        <p:nvPicPr>
          <p:cNvPr id="6" name="Picture 2"/>
          <p:cNvPicPr>
            <a:picLocks noChangeAspect="1" noChangeArrowheads="1"/>
          </p:cNvPicPr>
          <p:nvPr userDrawn="1"/>
        </p:nvPicPr>
        <p:blipFill>
          <a:blip r:embed="rId3" cstate="print"/>
          <a:srcRect/>
          <a:stretch>
            <a:fillRect/>
          </a:stretch>
        </p:blipFill>
        <p:spPr bwMode="auto">
          <a:xfrm>
            <a:off x="6248400" y="1212851"/>
            <a:ext cx="2287588" cy="1149350"/>
          </a:xfrm>
          <a:prstGeom prst="rect">
            <a:avLst/>
          </a:prstGeom>
          <a:noFill/>
          <a:ln w="9525">
            <a:noFill/>
            <a:miter lim="800000"/>
            <a:headEnd/>
            <a:tailEnd/>
          </a:ln>
        </p:spPr>
      </p:pic>
      <p:sp>
        <p:nvSpPr>
          <p:cNvPr id="2" name="Title 1"/>
          <p:cNvSpPr>
            <a:spLocks noGrp="1"/>
          </p:cNvSpPr>
          <p:nvPr>
            <p:ph type="ctrTitle"/>
          </p:nvPr>
        </p:nvSpPr>
        <p:spPr>
          <a:xfrm>
            <a:off x="4876803" y="2130434"/>
            <a:ext cx="3886200" cy="1470025"/>
          </a:xfrm>
          <a:prstGeom prst="rect">
            <a:avLst/>
          </a:prstGeom>
        </p:spPr>
        <p:txBody>
          <a:bodyPr>
            <a:normAutofit/>
          </a:bodyPr>
          <a:lstStyle>
            <a:lvl1pPr>
              <a:defRPr sz="1800"/>
            </a:lvl1pPr>
          </a:lstStyle>
          <a:p>
            <a:r>
              <a:rPr lang="en-US"/>
              <a:t>Click to edit Master title style</a:t>
            </a:r>
            <a:endParaRPr lang="en-US" dirty="0"/>
          </a:p>
        </p:txBody>
      </p:sp>
      <p:sp>
        <p:nvSpPr>
          <p:cNvPr id="3" name="Subtitle 2"/>
          <p:cNvSpPr>
            <a:spLocks noGrp="1"/>
          </p:cNvSpPr>
          <p:nvPr>
            <p:ph type="subTitle" idx="1"/>
          </p:nvPr>
        </p:nvSpPr>
        <p:spPr>
          <a:xfrm>
            <a:off x="3276600" y="4114800"/>
            <a:ext cx="4495800" cy="1524000"/>
          </a:xfrm>
        </p:spPr>
        <p:txBody>
          <a:bodyPr>
            <a:normAutofit/>
          </a:bodyPr>
          <a:lstStyle>
            <a:lvl1pPr marL="0" indent="0" algn="ctr">
              <a:buNone/>
              <a:defRPr sz="1800">
                <a:solidFill>
                  <a:schemeClr val="tx1">
                    <a:tint val="75000"/>
                  </a:schemeClr>
                </a:solidFill>
              </a:defRPr>
            </a:lvl1pPr>
            <a:lvl2pPr marL="457056" indent="0" algn="ctr">
              <a:buNone/>
              <a:defRPr>
                <a:solidFill>
                  <a:schemeClr val="tx1">
                    <a:tint val="75000"/>
                  </a:schemeClr>
                </a:solidFill>
              </a:defRPr>
            </a:lvl2pPr>
            <a:lvl3pPr marL="914109" indent="0" algn="ctr">
              <a:buNone/>
              <a:defRPr>
                <a:solidFill>
                  <a:schemeClr val="tx1">
                    <a:tint val="75000"/>
                  </a:schemeClr>
                </a:solidFill>
              </a:defRPr>
            </a:lvl3pPr>
            <a:lvl4pPr marL="1371165" indent="0" algn="ctr">
              <a:buNone/>
              <a:defRPr>
                <a:solidFill>
                  <a:schemeClr val="tx1">
                    <a:tint val="75000"/>
                  </a:schemeClr>
                </a:solidFill>
              </a:defRPr>
            </a:lvl4pPr>
            <a:lvl5pPr marL="1828218" indent="0" algn="ctr">
              <a:buNone/>
              <a:defRPr>
                <a:solidFill>
                  <a:schemeClr val="tx1">
                    <a:tint val="75000"/>
                  </a:schemeClr>
                </a:solidFill>
              </a:defRPr>
            </a:lvl5pPr>
            <a:lvl6pPr marL="2285274" indent="0" algn="ctr">
              <a:buNone/>
              <a:defRPr>
                <a:solidFill>
                  <a:schemeClr val="tx1">
                    <a:tint val="75000"/>
                  </a:schemeClr>
                </a:solidFill>
              </a:defRPr>
            </a:lvl6pPr>
            <a:lvl7pPr marL="2742328" indent="0" algn="ctr">
              <a:buNone/>
              <a:defRPr>
                <a:solidFill>
                  <a:schemeClr val="tx1">
                    <a:tint val="75000"/>
                  </a:schemeClr>
                </a:solidFill>
              </a:defRPr>
            </a:lvl7pPr>
            <a:lvl8pPr marL="3199383" indent="0" algn="ctr">
              <a:buNone/>
              <a:defRPr>
                <a:solidFill>
                  <a:schemeClr val="tx1">
                    <a:tint val="75000"/>
                  </a:schemeClr>
                </a:solidFill>
              </a:defRPr>
            </a:lvl8pPr>
            <a:lvl9pPr marL="3656438" indent="0" algn="ctr">
              <a:buNone/>
              <a:defRPr>
                <a:solidFill>
                  <a:schemeClr val="tx1">
                    <a:tint val="75000"/>
                  </a:schemeClr>
                </a:solidFill>
              </a:defRPr>
            </a:lvl9pPr>
          </a:lstStyle>
          <a:p>
            <a:r>
              <a:rPr lang="en-US"/>
              <a:t>Click to edit Master subtitle style</a:t>
            </a:r>
            <a:endParaRPr lang="en-US" dirty="0"/>
          </a:p>
        </p:txBody>
      </p:sp>
      <p:sp>
        <p:nvSpPr>
          <p:cNvPr id="9" name="Slide Number Placeholder 5">
            <a:extLst>
              <a:ext uri="{FF2B5EF4-FFF2-40B4-BE49-F238E27FC236}">
                <a16:creationId xmlns:a16="http://schemas.microsoft.com/office/drawing/2014/main" id="{EFDC38AF-5109-484C-9376-3398BFB57A2F}"/>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Tree>
    <p:extLst>
      <p:ext uri="{BB962C8B-B14F-4D97-AF65-F5344CB8AC3E}">
        <p14:creationId xmlns:p14="http://schemas.microsoft.com/office/powerpoint/2010/main" val="3599986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1" y="0"/>
            <a:ext cx="6096002" cy="792162"/>
          </a:xfrm>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D4E3A7E-385F-4691-B7BC-46F253BFAAEC}" type="datetime1">
              <a:rPr lang="en-US" smtClean="0"/>
              <a:t>5/12/2021</a:t>
            </a:fld>
            <a:endParaRPr lang="en-US" dirty="0"/>
          </a:p>
        </p:txBody>
      </p:sp>
      <p:sp>
        <p:nvSpPr>
          <p:cNvPr id="4" name="Slide Number Placeholder 4"/>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C368D18A-47D3-417B-8049-0A96DF46771A}" type="slidenum">
              <a:rPr lang="en-US"/>
              <a:pPr>
                <a:defRPr/>
              </a:pPr>
              <a:t>‹#›</a:t>
            </a:fld>
            <a:endParaRPr lang="en-US" dirty="0"/>
          </a:p>
        </p:txBody>
      </p:sp>
    </p:spTree>
    <p:extLst>
      <p:ext uri="{BB962C8B-B14F-4D97-AF65-F5344CB8AC3E}">
        <p14:creationId xmlns:p14="http://schemas.microsoft.com/office/powerpoint/2010/main" val="25244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Tree>
    <p:extLst>
      <p:ext uri="{BB962C8B-B14F-4D97-AF65-F5344CB8AC3E}">
        <p14:creationId xmlns:p14="http://schemas.microsoft.com/office/powerpoint/2010/main" val="152985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56" indent="0">
              <a:buNone/>
              <a:defRPr sz="1800">
                <a:solidFill>
                  <a:schemeClr val="tx1">
                    <a:tint val="75000"/>
                  </a:schemeClr>
                </a:solidFill>
              </a:defRPr>
            </a:lvl2pPr>
            <a:lvl3pPr marL="914109" indent="0">
              <a:buNone/>
              <a:defRPr sz="1600">
                <a:solidFill>
                  <a:schemeClr val="tx1">
                    <a:tint val="75000"/>
                  </a:schemeClr>
                </a:solidFill>
              </a:defRPr>
            </a:lvl3pPr>
            <a:lvl4pPr marL="1371165" indent="0">
              <a:buNone/>
              <a:defRPr sz="1400">
                <a:solidFill>
                  <a:schemeClr val="tx1">
                    <a:tint val="75000"/>
                  </a:schemeClr>
                </a:solidFill>
              </a:defRPr>
            </a:lvl4pPr>
            <a:lvl5pPr marL="1828218" indent="0">
              <a:buNone/>
              <a:defRPr sz="1400">
                <a:solidFill>
                  <a:schemeClr val="tx1">
                    <a:tint val="75000"/>
                  </a:schemeClr>
                </a:solidFill>
              </a:defRPr>
            </a:lvl5pPr>
            <a:lvl6pPr marL="2285274" indent="0">
              <a:buNone/>
              <a:defRPr sz="1400">
                <a:solidFill>
                  <a:schemeClr val="tx1">
                    <a:tint val="75000"/>
                  </a:schemeClr>
                </a:solidFill>
              </a:defRPr>
            </a:lvl6pPr>
            <a:lvl7pPr marL="2742328" indent="0">
              <a:buNone/>
              <a:defRPr sz="1400">
                <a:solidFill>
                  <a:schemeClr val="tx1">
                    <a:tint val="75000"/>
                  </a:schemeClr>
                </a:solidFill>
              </a:defRPr>
            </a:lvl7pPr>
            <a:lvl8pPr marL="3199383" indent="0">
              <a:buNone/>
              <a:defRPr sz="1400">
                <a:solidFill>
                  <a:schemeClr val="tx1">
                    <a:tint val="75000"/>
                  </a:schemeClr>
                </a:solidFill>
              </a:defRPr>
            </a:lvl8pPr>
            <a:lvl9pPr marL="3656438" indent="0">
              <a:buNone/>
              <a:defRPr sz="14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1879454B-BAED-48CD-8D73-DD6D65B9A49D}"/>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7" name="Title Placeholder 15">
            <a:extLst>
              <a:ext uri="{FF2B5EF4-FFF2-40B4-BE49-F238E27FC236}">
                <a16:creationId xmlns:a16="http://schemas.microsoft.com/office/drawing/2014/main" id="{4A17DBC8-88A3-4E52-A20F-2D18774C7622}"/>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66431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6"/>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457200" y="1600206"/>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3917559-D0BD-41E2-ACDC-4DA5696AF21E}"/>
              </a:ext>
            </a:extLst>
          </p:cNvPr>
          <p:cNvSpPr txBox="1">
            <a:spLocks/>
          </p:cNvSpPr>
          <p:nvPr userDrawn="1"/>
        </p:nvSpPr>
        <p:spPr>
          <a:xfrm>
            <a:off x="8458200" y="6553200"/>
            <a:ext cx="685800" cy="287338"/>
          </a:xfrm>
          <a:prstGeom prst="rect">
            <a:avLst/>
          </a:prstGeom>
        </p:spPr>
        <p:txBody>
          <a:bodyPr vert="horz" lIns="91411" tIns="45706" rIns="91411" bIns="45706" rtlCol="0" anchor="ctr"/>
          <a:lstStyle>
            <a:defPPr>
              <a:defRPr lang="en-US"/>
            </a:defPPr>
            <a:lvl1pPr marL="0" algn="ctr" defTabSz="914400" rtl="0" eaLnBrk="1" fontAlgn="base" latinLnBrk="0" hangingPunct="1">
              <a:spcBef>
                <a:spcPct val="0"/>
              </a:spcBef>
              <a:spcAft>
                <a:spcPct val="0"/>
              </a:spcAft>
              <a:defRPr sz="1200" kern="1200">
                <a:solidFill>
                  <a:prstClr val="black">
                    <a:tint val="75000"/>
                  </a:prst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49C2E20-F250-44B9-B926-B8B94A013B34}" type="slidenum">
              <a:rPr lang="en-US" sz="1200" smtClean="0"/>
              <a:pPr>
                <a:defRPr/>
              </a:pPr>
              <a:t>‹#›</a:t>
            </a:fld>
            <a:endParaRPr lang="en-US" sz="1200" dirty="0"/>
          </a:p>
        </p:txBody>
      </p:sp>
      <p:sp>
        <p:nvSpPr>
          <p:cNvPr id="8" name="Title Placeholder 15">
            <a:extLst>
              <a:ext uri="{FF2B5EF4-FFF2-40B4-BE49-F238E27FC236}">
                <a16:creationId xmlns:a16="http://schemas.microsoft.com/office/drawing/2014/main" id="{6E578095-915B-4D4C-B1A2-FCA723877A78}"/>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4196046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056" indent="0">
              <a:buNone/>
              <a:defRPr sz="2000" b="1"/>
            </a:lvl2pPr>
            <a:lvl3pPr marL="914109" indent="0">
              <a:buNone/>
              <a:defRPr sz="1800" b="1"/>
            </a:lvl3pPr>
            <a:lvl4pPr marL="1371165" indent="0">
              <a:buNone/>
              <a:defRPr sz="1600" b="1"/>
            </a:lvl4pPr>
            <a:lvl5pPr marL="1828218" indent="0">
              <a:buNone/>
              <a:defRPr sz="1600" b="1"/>
            </a:lvl5pPr>
            <a:lvl6pPr marL="2285274" indent="0">
              <a:buNone/>
              <a:defRPr sz="1600" b="1"/>
            </a:lvl6pPr>
            <a:lvl7pPr marL="2742328" indent="0">
              <a:buNone/>
              <a:defRPr sz="1600" b="1"/>
            </a:lvl7pPr>
            <a:lvl8pPr marL="3199383" indent="0">
              <a:buNone/>
              <a:defRPr sz="1600" b="1"/>
            </a:lvl8pPr>
            <a:lvl9pPr marL="365643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056" indent="0">
              <a:buNone/>
              <a:defRPr sz="2000" b="1"/>
            </a:lvl2pPr>
            <a:lvl3pPr marL="914109" indent="0">
              <a:buNone/>
              <a:defRPr sz="1800" b="1"/>
            </a:lvl3pPr>
            <a:lvl4pPr marL="1371165" indent="0">
              <a:buNone/>
              <a:defRPr sz="1600" b="1"/>
            </a:lvl4pPr>
            <a:lvl5pPr marL="1828218" indent="0">
              <a:buNone/>
              <a:defRPr sz="1600" b="1"/>
            </a:lvl5pPr>
            <a:lvl6pPr marL="2285274" indent="0">
              <a:buNone/>
              <a:defRPr sz="1600" b="1"/>
            </a:lvl6pPr>
            <a:lvl7pPr marL="2742328" indent="0">
              <a:buNone/>
              <a:defRPr sz="1600" b="1"/>
            </a:lvl7pPr>
            <a:lvl8pPr marL="3199383" indent="0">
              <a:buNone/>
              <a:defRPr sz="1600" b="1"/>
            </a:lvl8pPr>
            <a:lvl9pPr marL="365643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BFAC1898-CFDB-4390-95DE-C076E60AF726}"/>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10" name="Title Placeholder 15">
            <a:extLst>
              <a:ext uri="{FF2B5EF4-FFF2-40B4-BE49-F238E27FC236}">
                <a16:creationId xmlns:a16="http://schemas.microsoft.com/office/drawing/2014/main" id="{EF004171-FBC0-4543-B910-9531BB23AC09}"/>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221799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3903F51-2748-48B0-9018-C173EA698384}"/>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827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3617BEF-64B9-4E49-BAF7-D9F9F81CDEC8}"/>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4" name="Title Placeholder 15">
            <a:extLst>
              <a:ext uri="{FF2B5EF4-FFF2-40B4-BE49-F238E27FC236}">
                <a16:creationId xmlns:a16="http://schemas.microsoft.com/office/drawing/2014/main" id="{03873FFF-398F-4497-9667-937C898E1198}"/>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90369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E80F8AA-D340-477A-A266-A2AD05230CE9}"/>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4" name="Title Placeholder 15">
            <a:extLst>
              <a:ext uri="{FF2B5EF4-FFF2-40B4-BE49-F238E27FC236}">
                <a16:creationId xmlns:a16="http://schemas.microsoft.com/office/drawing/2014/main" id="{19D4FDF8-F0AF-48CC-9B40-B293283050BA}"/>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52599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2BB14C5-422B-4E23-94D1-DCA5CCE0FD11}" type="datetime1">
              <a:rPr lang="en-US" smtClean="0"/>
              <a:t>5/12/2021</a:t>
            </a:fld>
            <a:endParaRPr lang="en-US" dirty="0"/>
          </a:p>
        </p:txBody>
      </p:sp>
      <p:sp>
        <p:nvSpPr>
          <p:cNvPr id="3" name="Slide Number Placeholder 3"/>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8BE3783E-0E1E-439A-9132-752116EA5652}" type="slidenum">
              <a:rPr lang="en-US"/>
              <a:pPr>
                <a:defRPr/>
              </a:pPr>
              <a:t>‹#›</a:t>
            </a:fld>
            <a:endParaRPr lang="en-US" dirty="0"/>
          </a:p>
        </p:txBody>
      </p:sp>
    </p:spTree>
    <p:extLst>
      <p:ext uri="{BB962C8B-B14F-4D97-AF65-F5344CB8AC3E}">
        <p14:creationId xmlns:p14="http://schemas.microsoft.com/office/powerpoint/2010/main" val="141831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3"/>
            <a:ext cx="9144000" cy="882650"/>
          </a:xfrm>
          <a:prstGeom prst="rect">
            <a:avLst/>
          </a:prstGeom>
          <a:solidFill>
            <a:srgbClr val="142C5C"/>
          </a:solidFill>
          <a:ln>
            <a:noFill/>
          </a:ln>
        </p:spPr>
        <p:style>
          <a:lnRef idx="2">
            <a:schemeClr val="accent1">
              <a:shade val="50000"/>
            </a:schemeClr>
          </a:lnRef>
          <a:fillRef idx="1003">
            <a:schemeClr val="dk2"/>
          </a:fillRef>
          <a:effectRef idx="0">
            <a:schemeClr val="accent1"/>
          </a:effectRef>
          <a:fontRef idx="minor">
            <a:schemeClr val="lt1"/>
          </a:fontRef>
        </p:style>
        <p:txBody>
          <a:bodyPr lIns="91411" tIns="45706" rIns="91411" bIns="45706" anchor="ctr"/>
          <a:lstStyle/>
          <a:p>
            <a:pPr algn="ctr">
              <a:defRPr/>
            </a:pPr>
            <a:endParaRPr lang="en-US" sz="1800" dirty="0">
              <a:solidFill>
                <a:prstClr val="white"/>
              </a:solidFill>
            </a:endParaRP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11" tIns="45706" rIns="91411" bIns="4570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0" name="Picture 6" descr="best ver2b seal"/>
          <p:cNvPicPr>
            <a:picLocks noChangeAspect="1" noChangeArrowheads="1"/>
          </p:cNvPicPr>
          <p:nvPr/>
        </p:nvPicPr>
        <p:blipFill>
          <a:blip r:embed="rId12" cstate="print">
            <a:clrChange>
              <a:clrFrom>
                <a:srgbClr val="003264"/>
              </a:clrFrom>
              <a:clrTo>
                <a:srgbClr val="003264">
                  <a:alpha val="0"/>
                </a:srgbClr>
              </a:clrTo>
            </a:clrChange>
          </a:blip>
          <a:srcRect/>
          <a:stretch>
            <a:fillRect/>
          </a:stretch>
        </p:blipFill>
        <p:spPr bwMode="auto">
          <a:xfrm>
            <a:off x="31755" y="76204"/>
            <a:ext cx="746125" cy="715963"/>
          </a:xfrm>
          <a:prstGeom prst="rect">
            <a:avLst/>
          </a:prstGeom>
          <a:noFill/>
          <a:ln w="9525">
            <a:noFill/>
            <a:miter lim="800000"/>
            <a:headEnd/>
            <a:tailEnd/>
          </a:ln>
        </p:spPr>
      </p:pic>
      <p:sp>
        <p:nvSpPr>
          <p:cNvPr id="1031" name="Title Placeholder 15"/>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pic>
        <p:nvPicPr>
          <p:cNvPr id="1032" name="Picture 1"/>
          <p:cNvPicPr>
            <a:picLocks noChangeAspect="1" noChangeArrowheads="1"/>
          </p:cNvPicPr>
          <p:nvPr userDrawn="1"/>
        </p:nvPicPr>
        <p:blipFill>
          <a:blip r:embed="rId13" cstate="print"/>
          <a:srcRect/>
          <a:stretch>
            <a:fillRect/>
          </a:stretch>
        </p:blipFill>
        <p:spPr bwMode="auto">
          <a:xfrm>
            <a:off x="6999288" y="3"/>
            <a:ext cx="2144712" cy="882650"/>
          </a:xfrm>
          <a:prstGeom prst="rect">
            <a:avLst/>
          </a:prstGeom>
          <a:noFill/>
          <a:ln w="9525">
            <a:noFill/>
            <a:miter lim="800000"/>
            <a:headEnd/>
            <a:tailEnd/>
          </a:ln>
        </p:spPr>
      </p:pic>
      <p:sp>
        <p:nvSpPr>
          <p:cNvPr id="9" name="Slide Number Placeholder 5">
            <a:extLst>
              <a:ext uri="{FF2B5EF4-FFF2-40B4-BE49-F238E27FC236}">
                <a16:creationId xmlns:a16="http://schemas.microsoft.com/office/drawing/2014/main" id="{D9F68169-D8C9-4F33-8658-95EA08930AF6}"/>
              </a:ext>
            </a:extLst>
          </p:cNvPr>
          <p:cNvSpPr>
            <a:spLocks noGrp="1"/>
          </p:cNvSpPr>
          <p:nvPr>
            <p:ph type="sldNum" sz="quarter" idx="4"/>
          </p:nvPr>
        </p:nvSpPr>
        <p:spPr>
          <a:xfrm>
            <a:off x="8458200" y="6553200"/>
            <a:ext cx="685800" cy="287338"/>
          </a:xfrm>
          <a:prstGeom prst="rect">
            <a:avLst/>
          </a:prstGeom>
        </p:spPr>
        <p:txBody>
          <a:bodyPr/>
          <a:lstStyle>
            <a:lvl1pPr algn="ctr" fontAlgn="base">
              <a:spcBef>
                <a:spcPct val="0"/>
              </a:spcBef>
              <a:spcAft>
                <a:spcPct val="0"/>
              </a:spcAft>
              <a:defRPr sz="1000">
                <a:latin typeface="Arial" charset="0"/>
              </a:defRPr>
            </a:lvl1pPr>
          </a:lstStyle>
          <a:p>
            <a:pPr>
              <a:defRPr/>
            </a:pPr>
            <a:fld id="{949C2E20-F250-44B9-B926-B8B94A013B34}" type="slidenum">
              <a:rPr lang="en-US" smtClean="0"/>
              <a:pPr>
                <a:defRPr/>
              </a:pPr>
              <a:t>‹#›</a:t>
            </a:fld>
            <a:endParaRPr lang="en-US" dirty="0"/>
          </a:p>
        </p:txBody>
      </p:sp>
    </p:spTree>
    <p:extLst>
      <p:ext uri="{BB962C8B-B14F-4D97-AF65-F5344CB8AC3E}">
        <p14:creationId xmlns:p14="http://schemas.microsoft.com/office/powerpoint/2010/main" val="47275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71" r:id="rId7"/>
    <p:sldLayoutId id="2147483672" r:id="rId8"/>
    <p:sldLayoutId id="2147483674" r:id="rId9"/>
    <p:sldLayoutId id="2147483675" r:id="rId10"/>
  </p:sldLayoutIdLst>
  <p:hf hdr="0" dt="0"/>
  <p:txStyles>
    <p:titleStyle>
      <a:lvl1pPr algn="l" rtl="0" eaLnBrk="1" fontAlgn="base" hangingPunct="1">
        <a:spcBef>
          <a:spcPct val="0"/>
        </a:spcBef>
        <a:spcAft>
          <a:spcPct val="0"/>
        </a:spcAft>
        <a:defRPr sz="2800" kern="1200">
          <a:solidFill>
            <a:schemeClr val="bg1"/>
          </a:solidFill>
          <a:latin typeface="+mj-lt"/>
          <a:ea typeface="+mj-ea"/>
          <a:cs typeface="+mj-cs"/>
        </a:defRPr>
      </a:lvl1pPr>
      <a:lvl2pPr algn="l" rtl="0" eaLnBrk="1" fontAlgn="base" hangingPunct="1">
        <a:spcBef>
          <a:spcPct val="0"/>
        </a:spcBef>
        <a:spcAft>
          <a:spcPct val="0"/>
        </a:spcAft>
        <a:defRPr sz="2800">
          <a:solidFill>
            <a:schemeClr val="bg1"/>
          </a:solidFill>
          <a:latin typeface="Calibri" pitchFamily="34" charset="0"/>
        </a:defRPr>
      </a:lvl2pPr>
      <a:lvl3pPr algn="l" rtl="0" eaLnBrk="1" fontAlgn="base" hangingPunct="1">
        <a:spcBef>
          <a:spcPct val="0"/>
        </a:spcBef>
        <a:spcAft>
          <a:spcPct val="0"/>
        </a:spcAft>
        <a:defRPr sz="2800">
          <a:solidFill>
            <a:schemeClr val="bg1"/>
          </a:solidFill>
          <a:latin typeface="Calibri" pitchFamily="34" charset="0"/>
        </a:defRPr>
      </a:lvl3pPr>
      <a:lvl4pPr algn="l" rtl="0" eaLnBrk="1" fontAlgn="base" hangingPunct="1">
        <a:spcBef>
          <a:spcPct val="0"/>
        </a:spcBef>
        <a:spcAft>
          <a:spcPct val="0"/>
        </a:spcAft>
        <a:defRPr sz="2800">
          <a:solidFill>
            <a:schemeClr val="bg1"/>
          </a:solidFill>
          <a:latin typeface="Calibri" pitchFamily="34" charset="0"/>
        </a:defRPr>
      </a:lvl4pPr>
      <a:lvl5pPr algn="l" rtl="0" eaLnBrk="1" fontAlgn="base" hangingPunct="1">
        <a:spcBef>
          <a:spcPct val="0"/>
        </a:spcBef>
        <a:spcAft>
          <a:spcPct val="0"/>
        </a:spcAft>
        <a:defRPr sz="2800">
          <a:solidFill>
            <a:schemeClr val="bg1"/>
          </a:solidFill>
          <a:latin typeface="Calibri" pitchFamily="34" charset="0"/>
        </a:defRPr>
      </a:lvl5pPr>
      <a:lvl6pPr marL="457056" algn="l" rtl="0" eaLnBrk="1" fontAlgn="base" hangingPunct="1">
        <a:spcBef>
          <a:spcPct val="0"/>
        </a:spcBef>
        <a:spcAft>
          <a:spcPct val="0"/>
        </a:spcAft>
        <a:defRPr sz="2800">
          <a:solidFill>
            <a:schemeClr val="bg1"/>
          </a:solidFill>
          <a:latin typeface="Calibri" pitchFamily="34" charset="0"/>
        </a:defRPr>
      </a:lvl6pPr>
      <a:lvl7pPr marL="914109" algn="l" rtl="0" eaLnBrk="1" fontAlgn="base" hangingPunct="1">
        <a:spcBef>
          <a:spcPct val="0"/>
        </a:spcBef>
        <a:spcAft>
          <a:spcPct val="0"/>
        </a:spcAft>
        <a:defRPr sz="2800">
          <a:solidFill>
            <a:schemeClr val="bg1"/>
          </a:solidFill>
          <a:latin typeface="Calibri" pitchFamily="34" charset="0"/>
        </a:defRPr>
      </a:lvl7pPr>
      <a:lvl8pPr marL="1371165" algn="l" rtl="0" eaLnBrk="1" fontAlgn="base" hangingPunct="1">
        <a:spcBef>
          <a:spcPct val="0"/>
        </a:spcBef>
        <a:spcAft>
          <a:spcPct val="0"/>
        </a:spcAft>
        <a:defRPr sz="2800">
          <a:solidFill>
            <a:schemeClr val="bg1"/>
          </a:solidFill>
          <a:latin typeface="Calibri" pitchFamily="34" charset="0"/>
        </a:defRPr>
      </a:lvl8pPr>
      <a:lvl9pPr marL="1828218" algn="l" rtl="0" eaLnBrk="1" fontAlgn="base" hangingPunct="1">
        <a:spcBef>
          <a:spcPct val="0"/>
        </a:spcBef>
        <a:spcAft>
          <a:spcPct val="0"/>
        </a:spcAft>
        <a:defRPr sz="2800">
          <a:solidFill>
            <a:schemeClr val="bg1"/>
          </a:solidFill>
          <a:latin typeface="Calibri" pitchFamily="34" charset="0"/>
        </a:defRPr>
      </a:lvl9pPr>
    </p:titleStyle>
    <p:bodyStyle>
      <a:lvl1pPr marL="342791" indent="-342791" algn="l" rtl="0" eaLnBrk="1" fontAlgn="base" hangingPunct="1">
        <a:spcBef>
          <a:spcPct val="20000"/>
        </a:spcBef>
        <a:spcAft>
          <a:spcPct val="0"/>
        </a:spcAft>
        <a:buFont typeface="Arial" charset="0"/>
        <a:buChar char="•"/>
        <a:defRPr b="1" kern="1200">
          <a:solidFill>
            <a:schemeClr val="tx1"/>
          </a:solidFill>
          <a:latin typeface="+mn-lt"/>
          <a:ea typeface="+mn-ea"/>
          <a:cs typeface="+mn-cs"/>
        </a:defRPr>
      </a:lvl1pPr>
      <a:lvl2pPr marL="742714" indent="-285660" algn="l" rtl="0" eaLnBrk="1" fontAlgn="base" hangingPunct="1">
        <a:spcBef>
          <a:spcPct val="20000"/>
        </a:spcBef>
        <a:spcAft>
          <a:spcPct val="0"/>
        </a:spcAft>
        <a:buFont typeface="Arial" charset="0"/>
        <a:buChar char="–"/>
        <a:defRPr kern="1200">
          <a:solidFill>
            <a:schemeClr val="tx1"/>
          </a:solidFill>
          <a:latin typeface="+mn-lt"/>
          <a:ea typeface="+mn-ea"/>
          <a:cs typeface="+mn-cs"/>
        </a:defRPr>
      </a:lvl2pPr>
      <a:lvl3pPr marL="1142636"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9691"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4pPr>
      <a:lvl5pPr marL="2056746"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5pPr>
      <a:lvl6pPr marL="251380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55"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1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64"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9" rtl="0" eaLnBrk="1" latinLnBrk="0" hangingPunct="1">
        <a:defRPr sz="1800" kern="1200">
          <a:solidFill>
            <a:schemeClr val="tx1"/>
          </a:solidFill>
          <a:latin typeface="+mn-lt"/>
          <a:ea typeface="+mn-ea"/>
          <a:cs typeface="+mn-cs"/>
        </a:defRPr>
      </a:lvl1pPr>
      <a:lvl2pPr marL="457056" algn="l" defTabSz="914109" rtl="0" eaLnBrk="1" latinLnBrk="0" hangingPunct="1">
        <a:defRPr sz="1800" kern="1200">
          <a:solidFill>
            <a:schemeClr val="tx1"/>
          </a:solidFill>
          <a:latin typeface="+mn-lt"/>
          <a:ea typeface="+mn-ea"/>
          <a:cs typeface="+mn-cs"/>
        </a:defRPr>
      </a:lvl2pPr>
      <a:lvl3pPr marL="914109" algn="l" defTabSz="914109" rtl="0" eaLnBrk="1" latinLnBrk="0" hangingPunct="1">
        <a:defRPr sz="1800" kern="1200">
          <a:solidFill>
            <a:schemeClr val="tx1"/>
          </a:solidFill>
          <a:latin typeface="+mn-lt"/>
          <a:ea typeface="+mn-ea"/>
          <a:cs typeface="+mn-cs"/>
        </a:defRPr>
      </a:lvl3pPr>
      <a:lvl4pPr marL="1371165" algn="l" defTabSz="914109" rtl="0" eaLnBrk="1" latinLnBrk="0" hangingPunct="1">
        <a:defRPr sz="1800" kern="1200">
          <a:solidFill>
            <a:schemeClr val="tx1"/>
          </a:solidFill>
          <a:latin typeface="+mn-lt"/>
          <a:ea typeface="+mn-ea"/>
          <a:cs typeface="+mn-cs"/>
        </a:defRPr>
      </a:lvl4pPr>
      <a:lvl5pPr marL="1828218" algn="l" defTabSz="914109" rtl="0" eaLnBrk="1" latinLnBrk="0" hangingPunct="1">
        <a:defRPr sz="1800" kern="1200">
          <a:solidFill>
            <a:schemeClr val="tx1"/>
          </a:solidFill>
          <a:latin typeface="+mn-lt"/>
          <a:ea typeface="+mn-ea"/>
          <a:cs typeface="+mn-cs"/>
        </a:defRPr>
      </a:lvl5pPr>
      <a:lvl6pPr marL="2285274" algn="l" defTabSz="914109" rtl="0" eaLnBrk="1" latinLnBrk="0" hangingPunct="1">
        <a:defRPr sz="1800" kern="1200">
          <a:solidFill>
            <a:schemeClr val="tx1"/>
          </a:solidFill>
          <a:latin typeface="+mn-lt"/>
          <a:ea typeface="+mn-ea"/>
          <a:cs typeface="+mn-cs"/>
        </a:defRPr>
      </a:lvl6pPr>
      <a:lvl7pPr marL="2742328" algn="l" defTabSz="914109" rtl="0" eaLnBrk="1" latinLnBrk="0" hangingPunct="1">
        <a:defRPr sz="1800" kern="1200">
          <a:solidFill>
            <a:schemeClr val="tx1"/>
          </a:solidFill>
          <a:latin typeface="+mn-lt"/>
          <a:ea typeface="+mn-ea"/>
          <a:cs typeface="+mn-cs"/>
        </a:defRPr>
      </a:lvl7pPr>
      <a:lvl8pPr marL="3199383" algn="l" defTabSz="914109" rtl="0" eaLnBrk="1" latinLnBrk="0" hangingPunct="1">
        <a:defRPr sz="1800" kern="1200">
          <a:solidFill>
            <a:schemeClr val="tx1"/>
          </a:solidFill>
          <a:latin typeface="+mn-lt"/>
          <a:ea typeface="+mn-ea"/>
          <a:cs typeface="+mn-cs"/>
        </a:defRPr>
      </a:lvl8pPr>
      <a:lvl9pPr marL="3656438" algn="l" defTabSz="9141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https://collectivemedical.com/impact/adt-based-care-collaboration/" TargetMode="External"/><Relationship Id="rId4" Type="http://schemas.openxmlformats.org/officeDocument/2006/relationships/hyperlink" Target="https://www.cms.gov/Regulations-and-Guidance/Guidance/Interoperability/inde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https://patientping.com/pings/" TargetMode="External"/><Relationship Id="rId4" Type="http://schemas.openxmlformats.org/officeDocument/2006/relationships/hyperlink" Target="https://www.cms.gov/Regulations-and-Guidance/Guidance/Interoperability/inde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t>
            </a:r>
          </a:p>
        </p:txBody>
      </p:sp>
      <p:sp>
        <p:nvSpPr>
          <p:cNvPr id="3" name="Subtitle 2"/>
          <p:cNvSpPr>
            <a:spLocks noGrp="1"/>
          </p:cNvSpPr>
          <p:nvPr>
            <p:ph type="subTitle" idx="1"/>
          </p:nvPr>
        </p:nvSpPr>
        <p:spPr/>
        <p:txBody>
          <a:bodyPr>
            <a:noAutofit/>
          </a:bodyPr>
          <a:lstStyle/>
          <a:p>
            <a:r>
              <a:rPr lang="en-US" sz="2800" dirty="0">
                <a:solidFill>
                  <a:schemeClr val="tx1"/>
                </a:solidFill>
              </a:rPr>
              <a:t>Health Information Technology Council Meeting</a:t>
            </a:r>
          </a:p>
          <a:p>
            <a:endParaRPr lang="en-US" sz="2400" dirty="0">
              <a:solidFill>
                <a:schemeClr val="tx1"/>
              </a:solidFill>
            </a:endParaRPr>
          </a:p>
          <a:p>
            <a:r>
              <a:rPr lang="en-US" sz="2400" dirty="0">
                <a:solidFill>
                  <a:schemeClr val="tx1"/>
                </a:solidFill>
              </a:rPr>
              <a:t>May 3, 2021</a:t>
            </a:r>
          </a:p>
        </p:txBody>
      </p:sp>
      <p:sp>
        <p:nvSpPr>
          <p:cNvPr id="6" name="Slide Number Placeholder 5"/>
          <p:cNvSpPr>
            <a:spLocks noGrp="1"/>
          </p:cNvSpPr>
          <p:nvPr>
            <p:ph type="sldNum" sz="quarter" idx="11"/>
          </p:nvPr>
        </p:nvSpPr>
        <p:spPr/>
        <p:txBody>
          <a:bodyPr/>
          <a:lstStyle/>
          <a:p>
            <a:pPr>
              <a:defRPr/>
            </a:pPr>
            <a:fld id="{48D10188-EC4D-40C7-880F-CA7F1DBEE75A}" type="slidenum">
              <a:rPr lang="en-US" smtClean="0"/>
              <a:pPr>
                <a:defRPr/>
              </a:pPr>
              <a:t>1</a:t>
            </a:fld>
            <a:endParaRPr lang="en-US" dirty="0"/>
          </a:p>
        </p:txBody>
      </p:sp>
      <p:sp>
        <p:nvSpPr>
          <p:cNvPr id="4" name="Rectangle 3">
            <a:extLst>
              <a:ext uri="{FF2B5EF4-FFF2-40B4-BE49-F238E27FC236}">
                <a16:creationId xmlns:a16="http://schemas.microsoft.com/office/drawing/2014/main" id="{FC4E80AF-B376-4E02-9DCC-CBF939144350}"/>
              </a:ext>
            </a:extLst>
          </p:cNvPr>
          <p:cNvSpPr/>
          <p:nvPr/>
        </p:nvSpPr>
        <p:spPr>
          <a:xfrm>
            <a:off x="2362200" y="1981200"/>
            <a:ext cx="1904998"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t>vHITC</a:t>
            </a:r>
            <a:endParaRPr lang="en-US" sz="5400" dirty="0"/>
          </a:p>
        </p:txBody>
      </p:sp>
    </p:spTree>
    <p:extLst>
      <p:ext uri="{BB962C8B-B14F-4D97-AF65-F5344CB8AC3E}">
        <p14:creationId xmlns:p14="http://schemas.microsoft.com/office/powerpoint/2010/main" val="1508455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06CDC6-464A-4F32-8F29-479EDA51F42A}"/>
              </a:ext>
            </a:extLst>
          </p:cNvPr>
          <p:cNvSpPr>
            <a:spLocks noGrp="1"/>
          </p:cNvSpPr>
          <p:nvPr>
            <p:ph type="sldNum" sz="quarter" idx="11"/>
          </p:nvPr>
        </p:nvSpPr>
        <p:spPr/>
        <p:txBody>
          <a:bodyPr/>
          <a:lstStyle/>
          <a:p>
            <a:pPr>
              <a:defRPr/>
            </a:pPr>
            <a:fld id="{949C2E20-F250-44B9-B926-B8B94A013B34}" type="slidenum">
              <a:rPr lang="en-US" smtClean="0"/>
              <a:pPr>
                <a:defRPr/>
              </a:pPr>
              <a:t>10</a:t>
            </a:fld>
            <a:endParaRPr lang="en-US" dirty="0"/>
          </a:p>
        </p:txBody>
      </p:sp>
      <p:sp>
        <p:nvSpPr>
          <p:cNvPr id="3" name="Title 2">
            <a:extLst>
              <a:ext uri="{FF2B5EF4-FFF2-40B4-BE49-F238E27FC236}">
                <a16:creationId xmlns:a16="http://schemas.microsoft.com/office/drawing/2014/main" id="{BEC76962-1139-4914-BBF4-92D72ABD4413}"/>
              </a:ext>
            </a:extLst>
          </p:cNvPr>
          <p:cNvSpPr>
            <a:spLocks noGrp="1"/>
          </p:cNvSpPr>
          <p:nvPr>
            <p:ph type="title"/>
          </p:nvPr>
        </p:nvSpPr>
        <p:spPr>
          <a:xfrm>
            <a:off x="836137" y="133557"/>
            <a:ext cx="6098066" cy="565150"/>
          </a:xfrm>
        </p:spPr>
        <p:txBody>
          <a:bodyPr/>
          <a:lstStyle/>
          <a:p>
            <a:r>
              <a:rPr lang="en-US" dirty="0"/>
              <a:t>ENS: Next steps</a:t>
            </a:r>
          </a:p>
        </p:txBody>
      </p:sp>
      <p:sp>
        <p:nvSpPr>
          <p:cNvPr id="4" name="Rectangle 3">
            <a:extLst>
              <a:ext uri="{FF2B5EF4-FFF2-40B4-BE49-F238E27FC236}">
                <a16:creationId xmlns:a16="http://schemas.microsoft.com/office/drawing/2014/main" id="{90548194-9BE3-472F-B8FB-654BCE9A4C45}"/>
              </a:ext>
            </a:extLst>
          </p:cNvPr>
          <p:cNvSpPr/>
          <p:nvPr/>
        </p:nvSpPr>
        <p:spPr>
          <a:xfrm>
            <a:off x="457200" y="1143000"/>
            <a:ext cx="3657600" cy="5651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Attestation</a:t>
            </a:r>
          </a:p>
        </p:txBody>
      </p:sp>
      <p:sp>
        <p:nvSpPr>
          <p:cNvPr id="5" name="Rectangle 4">
            <a:extLst>
              <a:ext uri="{FF2B5EF4-FFF2-40B4-BE49-F238E27FC236}">
                <a16:creationId xmlns:a16="http://schemas.microsoft.com/office/drawing/2014/main" id="{81DCCADA-3E74-4B95-A62B-2BF388A120FD}"/>
              </a:ext>
            </a:extLst>
          </p:cNvPr>
          <p:cNvSpPr/>
          <p:nvPr/>
        </p:nvSpPr>
        <p:spPr>
          <a:xfrm>
            <a:off x="914400" y="2057400"/>
            <a:ext cx="7315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dirty="0">
                <a:solidFill>
                  <a:schemeClr val="tx1"/>
                </a:solidFill>
              </a:rPr>
              <a:t>Acute care hospitals will attest to ADT submission through the annual connection requirement attestation process</a:t>
            </a:r>
          </a:p>
        </p:txBody>
      </p:sp>
      <p:sp>
        <p:nvSpPr>
          <p:cNvPr id="6" name="Rectangle 5">
            <a:extLst>
              <a:ext uri="{FF2B5EF4-FFF2-40B4-BE49-F238E27FC236}">
                <a16:creationId xmlns:a16="http://schemas.microsoft.com/office/drawing/2014/main" id="{C42B078C-0512-4EC5-820E-45F1F17532EA}"/>
              </a:ext>
            </a:extLst>
          </p:cNvPr>
          <p:cNvSpPr/>
          <p:nvPr/>
        </p:nvSpPr>
        <p:spPr>
          <a:xfrm>
            <a:off x="457200" y="3168650"/>
            <a:ext cx="3657600" cy="5651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Long-term items to explore</a:t>
            </a:r>
          </a:p>
        </p:txBody>
      </p:sp>
      <p:sp>
        <p:nvSpPr>
          <p:cNvPr id="7" name="Rectangle 6">
            <a:extLst>
              <a:ext uri="{FF2B5EF4-FFF2-40B4-BE49-F238E27FC236}">
                <a16:creationId xmlns:a16="http://schemas.microsoft.com/office/drawing/2014/main" id="{0DE2CAA3-8894-4F34-928D-7007EA2CA07C}"/>
              </a:ext>
            </a:extLst>
          </p:cNvPr>
          <p:cNvSpPr/>
          <p:nvPr/>
        </p:nvSpPr>
        <p:spPr>
          <a:xfrm>
            <a:off x="914400" y="4023362"/>
            <a:ext cx="7315200" cy="1981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b="1" dirty="0">
                <a:solidFill>
                  <a:schemeClr val="tx1"/>
                </a:solidFill>
              </a:rPr>
              <a:t>Increase ENS access</a:t>
            </a:r>
            <a:r>
              <a:rPr lang="en-US" dirty="0">
                <a:solidFill>
                  <a:schemeClr val="tx1"/>
                </a:solidFill>
              </a:rPr>
              <a:t> – Assess other entities’ access to the Statewide ENS Framework as either submitters or receivers.</a:t>
            </a:r>
          </a:p>
          <a:p>
            <a:pPr marL="285750" indent="-285750">
              <a:buFont typeface="Arial" panose="020B0604020202020204" pitchFamily="34" charset="0"/>
              <a:buChar char="•"/>
            </a:pPr>
            <a:r>
              <a:rPr lang="en-US" b="1" dirty="0">
                <a:solidFill>
                  <a:schemeClr val="tx1"/>
                </a:solidFill>
              </a:rPr>
              <a:t>Expand ADT use cases</a:t>
            </a:r>
            <a:r>
              <a:rPr lang="en-US" dirty="0">
                <a:solidFill>
                  <a:schemeClr val="tx1"/>
                </a:solidFill>
              </a:rPr>
              <a:t> – Review other use cases related to ADTs</a:t>
            </a:r>
          </a:p>
          <a:p>
            <a:pPr marL="742950" lvl="1" indent="-285750">
              <a:buFont typeface="Arial" panose="020B0604020202020204" pitchFamily="34" charset="0"/>
              <a:buChar char="•"/>
            </a:pPr>
            <a:r>
              <a:rPr lang="en-US" dirty="0">
                <a:solidFill>
                  <a:schemeClr val="tx1"/>
                </a:solidFill>
              </a:rPr>
              <a:t>Ex. Bed finding/bed availability</a:t>
            </a:r>
          </a:p>
          <a:p>
            <a:pPr marL="285750" indent="-285750">
              <a:buFont typeface="Arial" panose="020B0604020202020204" pitchFamily="34" charset="0"/>
              <a:buChar char="•"/>
            </a:pPr>
            <a:r>
              <a:rPr lang="en-US" b="1" dirty="0">
                <a:solidFill>
                  <a:schemeClr val="tx1"/>
                </a:solidFill>
              </a:rPr>
              <a:t># of vendors</a:t>
            </a:r>
            <a:r>
              <a:rPr lang="en-US" dirty="0">
                <a:solidFill>
                  <a:schemeClr val="tx1"/>
                </a:solidFill>
              </a:rPr>
              <a:t> – After stabilization, explore expanding the number of vendors participating in the ENS Framework</a:t>
            </a:r>
          </a:p>
        </p:txBody>
      </p:sp>
    </p:spTree>
    <p:extLst>
      <p:ext uri="{BB962C8B-B14F-4D97-AF65-F5344CB8AC3E}">
        <p14:creationId xmlns:p14="http://schemas.microsoft.com/office/powerpoint/2010/main" val="3505935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11</a:t>
            </a:fld>
            <a:endParaRPr lang="en-US" dirty="0"/>
          </a:p>
        </p:txBody>
      </p:sp>
      <p:sp>
        <p:nvSpPr>
          <p:cNvPr id="2" name="Title 1">
            <a:extLst>
              <a:ext uri="{FF2B5EF4-FFF2-40B4-BE49-F238E27FC236}">
                <a16:creationId xmlns:a16="http://schemas.microsoft.com/office/drawing/2014/main" id="{FE3C1E95-8B09-45B3-9D03-F342ED0D6800}"/>
              </a:ext>
            </a:extLst>
          </p:cNvPr>
          <p:cNvSpPr>
            <a:spLocks noGrp="1"/>
          </p:cNvSpPr>
          <p:nvPr>
            <p:ph type="title"/>
          </p:nvPr>
        </p:nvSpPr>
        <p:spPr>
          <a:xfrm>
            <a:off x="836137" y="133557"/>
            <a:ext cx="6098066" cy="565150"/>
          </a:xfrm>
        </p:spPr>
        <p:txBody>
          <a:bodyPr/>
          <a:lstStyle/>
          <a:p>
            <a:endParaRPr lang="en-US" dirty="0"/>
          </a:p>
        </p:txBody>
      </p:sp>
      <p:sp>
        <p:nvSpPr>
          <p:cNvPr id="10" name="Rectangle 9"/>
          <p:cNvSpPr/>
          <p:nvPr/>
        </p:nvSpPr>
        <p:spPr>
          <a:xfrm>
            <a:off x="914400" y="2905918"/>
            <a:ext cx="7315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Clinical Gateway &amp; AWS update</a:t>
            </a:r>
          </a:p>
          <a:p>
            <a:r>
              <a:rPr lang="en-US" sz="2400" i="1" dirty="0">
                <a:solidFill>
                  <a:schemeClr val="tx1"/>
                </a:solidFill>
              </a:rPr>
              <a:t>David Whitham </a:t>
            </a:r>
          </a:p>
        </p:txBody>
      </p:sp>
    </p:spTree>
    <p:extLst>
      <p:ext uri="{BB962C8B-B14F-4D97-AF65-F5344CB8AC3E}">
        <p14:creationId xmlns:p14="http://schemas.microsoft.com/office/powerpoint/2010/main" val="2567317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p:cNvSpPr>
          <p:nvPr/>
        </p:nvSpPr>
        <p:spPr bwMode="auto">
          <a:xfrm>
            <a:off x="850900" y="179388"/>
            <a:ext cx="68453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lgn="l" eaLnBrk="0" hangingPunct="0">
              <a:lnSpc>
                <a:spcPct val="90000"/>
              </a:lnSpc>
              <a:spcBef>
                <a:spcPts val="400"/>
              </a:spcBef>
              <a:buChar char="•"/>
              <a:defRPr sz="1400">
                <a:solidFill>
                  <a:schemeClr val="tx1"/>
                </a:solidFill>
                <a:latin typeface="Arial" charset="0"/>
                <a:ea typeface="ＭＳ Ｐゴシック" pitchFamily="34" charset="-128"/>
                <a:sym typeface="Arial" charset="0"/>
              </a:defRPr>
            </a:lvl1pPr>
            <a:lvl2pPr marL="742950" indent="-285750" algn="l" eaLnBrk="0" hangingPunct="0">
              <a:lnSpc>
                <a:spcPct val="90000"/>
              </a:lnSpc>
              <a:spcBef>
                <a:spcPts val="400"/>
              </a:spcBef>
              <a:buClr>
                <a:schemeClr val="accent2"/>
              </a:buClr>
              <a:buSzPct val="100000"/>
              <a:buFont typeface="Wingdings" pitchFamily="2" charset="2"/>
              <a:buChar char="§"/>
              <a:defRPr sz="1200">
                <a:solidFill>
                  <a:schemeClr val="tx1"/>
                </a:solidFill>
                <a:latin typeface="Arial" charset="0"/>
                <a:ea typeface="ＭＳ Ｐゴシック" pitchFamily="34" charset="-128"/>
                <a:sym typeface="Arial" charset="0"/>
              </a:defRPr>
            </a:lvl2pPr>
            <a:lvl3pPr marL="1143000" indent="-228600" algn="l" eaLnBrk="0" hangingPunct="0">
              <a:lnSpc>
                <a:spcPct val="90000"/>
              </a:lnSpc>
              <a:spcBef>
                <a:spcPts val="400"/>
              </a:spcBef>
              <a:buClr>
                <a:schemeClr val="accent2"/>
              </a:buClr>
              <a:buSzPct val="100000"/>
              <a:buFont typeface="Arial" charset="0"/>
              <a:buChar char="–"/>
              <a:defRPr sz="1200">
                <a:solidFill>
                  <a:schemeClr val="tx1"/>
                </a:solidFill>
                <a:latin typeface="Arial" charset="0"/>
                <a:ea typeface="ＭＳ Ｐゴシック" pitchFamily="34" charset="-128"/>
                <a:sym typeface="Arial" charset="0"/>
              </a:defRPr>
            </a:lvl3pPr>
            <a:lvl4pPr marL="1600200" indent="-228600" algn="l" eaLnBrk="0" hangingPunct="0">
              <a:lnSpc>
                <a:spcPct val="90000"/>
              </a:lnSpc>
              <a:spcBef>
                <a:spcPts val="300"/>
              </a:spcBef>
              <a:buClr>
                <a:schemeClr val="accent2"/>
              </a:buClr>
              <a:buSzPct val="100000"/>
              <a:buFont typeface="Arial" charset="0"/>
              <a:buChar char="–"/>
              <a:defRPr sz="1200">
                <a:solidFill>
                  <a:schemeClr val="tx1"/>
                </a:solidFill>
                <a:latin typeface="Arial" charset="0"/>
                <a:ea typeface="ＭＳ Ｐゴシック" pitchFamily="34" charset="-128"/>
                <a:sym typeface="Arial" charset="0"/>
              </a:defRPr>
            </a:lvl4pPr>
            <a:lvl5pPr marL="2057400" indent="-228600" algn="l" eaLnBrk="0" hangingPunct="0">
              <a:lnSpc>
                <a:spcPct val="90000"/>
              </a:lnSpc>
              <a:spcBef>
                <a:spcPts val="300"/>
              </a:spcBef>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5pPr>
            <a:lvl6pPr marL="25146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6pPr>
            <a:lvl7pPr marL="29718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7pPr>
            <a:lvl8pPr marL="34290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8pPr>
            <a:lvl9pPr marL="38862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9pPr>
          </a:lstStyle>
          <a:p>
            <a:pPr eaLnBrk="1" hangingPunct="1">
              <a:lnSpc>
                <a:spcPct val="100000"/>
              </a:lnSpc>
              <a:spcBef>
                <a:spcPct val="0"/>
              </a:spcBef>
              <a:buFontTx/>
              <a:buNone/>
            </a:pPr>
            <a:endParaRPr lang="en-US" altLang="en-US" sz="1600" b="1" i="1" dirty="0">
              <a:solidFill>
                <a:srgbClr val="FFFFFF"/>
              </a:solidFill>
              <a:latin typeface="Gill Sans" pitchFamily="-106" charset="0"/>
            </a:endParaRPr>
          </a:p>
        </p:txBody>
      </p:sp>
      <p:sp>
        <p:nvSpPr>
          <p:cNvPr id="11" name="Rectangle 10"/>
          <p:cNvSpPr/>
          <p:nvPr/>
        </p:nvSpPr>
        <p:spPr>
          <a:xfrm>
            <a:off x="304800" y="914400"/>
            <a:ext cx="8610600" cy="2277547"/>
          </a:xfrm>
          <a:prstGeom prst="rect">
            <a:avLst/>
          </a:prstGeom>
        </p:spPr>
        <p:txBody>
          <a:bodyPr wrap="square">
            <a:spAutoFit/>
          </a:bodyPr>
          <a:lstStyle/>
          <a:p>
            <a:pPr marL="285750" indent="-285750">
              <a:buFont typeface="Arial" panose="020B0604020202020204" pitchFamily="34" charset="0"/>
              <a:buChar char="•"/>
            </a:pPr>
            <a:endParaRPr lang="en-US" sz="1200" dirty="0"/>
          </a:p>
          <a:p>
            <a:r>
              <a:rPr lang="en-US" b="1" dirty="0"/>
              <a:t>This project will migrate the current suite of Clinical Gateway nodes to the AWS cloud</a:t>
            </a:r>
          </a:p>
          <a:p>
            <a:endParaRPr lang="en-US" sz="1400" dirty="0"/>
          </a:p>
          <a:p>
            <a:pPr marL="342900" indent="-342900">
              <a:buFont typeface="Arial" panose="020B0604020202020204" pitchFamily="34" charset="0"/>
              <a:buChar char="•"/>
            </a:pPr>
            <a:r>
              <a:rPr lang="en-US" b="1" dirty="0"/>
              <a:t>Key project objectives include</a:t>
            </a:r>
          </a:p>
          <a:p>
            <a:pPr marL="800100" lvl="2" indent="-342900">
              <a:buFont typeface="Wingdings" panose="05000000000000000000" pitchFamily="2" charset="2"/>
              <a:buChar char="q"/>
            </a:pPr>
            <a:r>
              <a:rPr lang="en-US" sz="1600" dirty="0"/>
              <a:t>Migrate to AWS to reduce infrastructure costs and address scalability </a:t>
            </a:r>
          </a:p>
          <a:p>
            <a:pPr marL="800100" lvl="2" indent="-342900">
              <a:buFont typeface="Wingdings" panose="05000000000000000000" pitchFamily="2" charset="2"/>
              <a:buChar char="q"/>
            </a:pPr>
            <a:r>
              <a:rPr lang="en-US" sz="1600" dirty="0">
                <a:cs typeface="Arial" panose="020B0604020202020204" pitchFamily="34" charset="0"/>
              </a:rPr>
              <a:t>Provide future alternatives to Direct messaging for public health reporting</a:t>
            </a:r>
          </a:p>
          <a:p>
            <a:pPr marL="800100" lvl="2" indent="-342900">
              <a:buFont typeface="Wingdings" panose="05000000000000000000" pitchFamily="2" charset="2"/>
              <a:buChar char="q"/>
            </a:pPr>
            <a:r>
              <a:rPr lang="en-US" sz="1600" dirty="0"/>
              <a:t>Support </a:t>
            </a:r>
            <a:r>
              <a:rPr lang="en-US" sz="1600" dirty="0">
                <a:cs typeface="Arial" panose="020B0604020202020204" pitchFamily="34" charset="0"/>
              </a:rPr>
              <a:t>Query &amp; Retrieve functionality to</a:t>
            </a:r>
            <a:r>
              <a:rPr lang="en-US" sz="1600" dirty="0"/>
              <a:t> </a:t>
            </a:r>
            <a:r>
              <a:rPr lang="en-US" sz="1600" dirty="0">
                <a:cs typeface="Arial" panose="020B0604020202020204" pitchFamily="34" charset="0"/>
              </a:rPr>
              <a:t>align with TEFCA</a:t>
            </a:r>
          </a:p>
          <a:p>
            <a:pPr marL="800100" lvl="1" indent="-342900">
              <a:buFont typeface="Wingdings" panose="05000000000000000000" pitchFamily="2" charset="2"/>
              <a:buChar char="q"/>
            </a:pPr>
            <a:r>
              <a:rPr lang="en-US" sz="1600" dirty="0"/>
              <a:t>Implement a FHIR interface to support enhanced business functionality</a:t>
            </a:r>
          </a:p>
          <a:p>
            <a:pPr lvl="1"/>
            <a:endParaRPr lang="en-US" sz="1600" dirty="0">
              <a:solidFill>
                <a:schemeClr val="accent1">
                  <a:lumMod val="75000"/>
                </a:schemeClr>
              </a:solidFill>
            </a:endParaRPr>
          </a:p>
        </p:txBody>
      </p:sp>
      <p:sp>
        <p:nvSpPr>
          <p:cNvPr id="4" name="Slide Number Placeholder 3"/>
          <p:cNvSpPr>
            <a:spLocks noGrp="1"/>
          </p:cNvSpPr>
          <p:nvPr>
            <p:ph type="sldNum" sz="quarter" idx="11"/>
          </p:nvPr>
        </p:nvSpPr>
        <p:spPr>
          <a:prstGeom prst="rect">
            <a:avLst/>
          </a:prstGeom>
        </p:spPr>
        <p:txBody>
          <a:bodyPr/>
          <a:lstStyle/>
          <a:p>
            <a:fld id="{3FB920DA-D5E0-4ABF-8AE6-20AC9E2BB91D}" type="slidenum">
              <a:rPr lang="en-US" smtClean="0"/>
              <a:t>12</a:t>
            </a:fld>
            <a:endParaRPr lang="en-US" dirty="0"/>
          </a:p>
        </p:txBody>
      </p:sp>
      <p:sp>
        <p:nvSpPr>
          <p:cNvPr id="2" name="Title 1">
            <a:extLst>
              <a:ext uri="{FF2B5EF4-FFF2-40B4-BE49-F238E27FC236}">
                <a16:creationId xmlns:a16="http://schemas.microsoft.com/office/drawing/2014/main" id="{70A72886-99B7-4573-BCF2-005661A1BC92}"/>
              </a:ext>
            </a:extLst>
          </p:cNvPr>
          <p:cNvSpPr>
            <a:spLocks noGrp="1"/>
          </p:cNvSpPr>
          <p:nvPr>
            <p:ph type="title"/>
          </p:nvPr>
        </p:nvSpPr>
        <p:spPr>
          <a:xfrm>
            <a:off x="836137" y="133557"/>
            <a:ext cx="6098066" cy="565150"/>
          </a:xfrm>
        </p:spPr>
        <p:txBody>
          <a:bodyPr/>
          <a:lstStyle/>
          <a:p>
            <a:r>
              <a:rPr lang="en-US" dirty="0"/>
              <a:t>Consolidated Clinical Gateway (CCG) Project Overview</a:t>
            </a:r>
          </a:p>
        </p:txBody>
      </p:sp>
      <p:pic>
        <p:nvPicPr>
          <p:cNvPr id="8" name="Picture 7">
            <a:extLst>
              <a:ext uri="{FF2B5EF4-FFF2-40B4-BE49-F238E27FC236}">
                <a16:creationId xmlns:a16="http://schemas.microsoft.com/office/drawing/2014/main" id="{BD39601A-571B-4C02-AC62-5C6C0FCDDF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989060"/>
            <a:ext cx="7213175" cy="3372903"/>
          </a:xfrm>
          <a:prstGeom prst="rect">
            <a:avLst/>
          </a:prstGeom>
        </p:spPr>
      </p:pic>
    </p:spTree>
    <p:extLst>
      <p:ext uri="{BB962C8B-B14F-4D97-AF65-F5344CB8AC3E}">
        <p14:creationId xmlns:p14="http://schemas.microsoft.com/office/powerpoint/2010/main" val="2089874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6">
            <a:extLst>
              <a:ext uri="{FF2B5EF4-FFF2-40B4-BE49-F238E27FC236}">
                <a16:creationId xmlns:a16="http://schemas.microsoft.com/office/drawing/2014/main" id="{18EA7B55-EDDE-43F4-824B-C0DD9FF29174}"/>
              </a:ext>
            </a:extLst>
          </p:cNvPr>
          <p:cNvSpPr txBox="1">
            <a:spLocks/>
          </p:cNvSpPr>
          <p:nvPr/>
        </p:nvSpPr>
        <p:spPr>
          <a:xfrm>
            <a:off x="0" y="914400"/>
            <a:ext cx="9144000" cy="5943600"/>
          </a:xfrm>
          <a:prstGeom prst="rect">
            <a:avLst/>
          </a:prstGeom>
          <a:gradFill flip="none" rotWithShape="1">
            <a:gsLst>
              <a:gs pos="5700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lstStyle>
            <a:lvl1pPr marL="231775" indent="-231775" algn="l" rtl="0" eaLnBrk="0" fontAlgn="base" hangingPunct="0">
              <a:lnSpc>
                <a:spcPct val="90000"/>
              </a:lnSpc>
              <a:spcBef>
                <a:spcPct val="25000"/>
              </a:spcBef>
              <a:spcAft>
                <a:spcPct val="0"/>
              </a:spcAft>
              <a:buClr>
                <a:schemeClr val="tx2"/>
              </a:buClr>
              <a:buChar char="•"/>
              <a:defRPr sz="2000">
                <a:solidFill>
                  <a:schemeClr val="tx1"/>
                </a:solidFill>
                <a:latin typeface="+mn-lt"/>
                <a:ea typeface="+mn-ea"/>
                <a:cs typeface="+mn-cs"/>
              </a:defRPr>
            </a:lvl1pPr>
            <a:lvl2pPr marL="677863" indent="-214313" algn="l" rtl="0" eaLnBrk="0" fontAlgn="base" hangingPunct="0">
              <a:lnSpc>
                <a:spcPct val="90000"/>
              </a:lnSpc>
              <a:spcBef>
                <a:spcPct val="25000"/>
              </a:spcBef>
              <a:spcAft>
                <a:spcPct val="0"/>
              </a:spcAft>
              <a:buClr>
                <a:schemeClr val="tx2"/>
              </a:buClr>
              <a:buFont typeface="Arial" charset="0"/>
              <a:buChar char="–"/>
              <a:defRPr>
                <a:solidFill>
                  <a:schemeClr val="tx1"/>
                </a:solidFill>
                <a:latin typeface="+mn-lt"/>
              </a:defRPr>
            </a:lvl2pPr>
            <a:lvl3pPr marL="1146175" indent="-231775" algn="l" rtl="0" eaLnBrk="0" fontAlgn="base" hangingPunct="0">
              <a:lnSpc>
                <a:spcPct val="90000"/>
              </a:lnSpc>
              <a:spcBef>
                <a:spcPct val="25000"/>
              </a:spcBef>
              <a:spcAft>
                <a:spcPct val="0"/>
              </a:spcAft>
              <a:buClr>
                <a:schemeClr val="tx2"/>
              </a:buClr>
              <a:buFont typeface="Wingdings" pitchFamily="2" charset="2"/>
              <a:buChar char="§"/>
              <a:defRPr sz="1600">
                <a:solidFill>
                  <a:schemeClr val="tx1"/>
                </a:solidFill>
                <a:latin typeface="+mn-lt"/>
              </a:defRPr>
            </a:lvl3pPr>
            <a:lvl4pPr marL="1603375" indent="-225425" algn="l" rtl="0" eaLnBrk="0" fontAlgn="base" hangingPunct="0">
              <a:lnSpc>
                <a:spcPct val="90000"/>
              </a:lnSpc>
              <a:spcBef>
                <a:spcPct val="25000"/>
              </a:spcBef>
              <a:spcAft>
                <a:spcPct val="0"/>
              </a:spcAft>
              <a:buClr>
                <a:schemeClr val="tx2"/>
              </a:buClr>
              <a:buChar char="–"/>
              <a:defRPr sz="1400">
                <a:solidFill>
                  <a:schemeClr val="tx1"/>
                </a:solidFill>
                <a:latin typeface="+mn-lt"/>
              </a:defRPr>
            </a:lvl4pPr>
            <a:lvl5pPr marL="2060575" indent="-231775" algn="l" rtl="0" eaLnBrk="0" fontAlgn="base" hangingPunct="0">
              <a:lnSpc>
                <a:spcPct val="90000"/>
              </a:lnSpc>
              <a:spcBef>
                <a:spcPct val="25000"/>
              </a:spcBef>
              <a:spcAft>
                <a:spcPct val="0"/>
              </a:spcAft>
              <a:buClr>
                <a:schemeClr val="tx2"/>
              </a:buClr>
              <a:buChar char="–"/>
              <a:defRPr sz="1200">
                <a:solidFill>
                  <a:schemeClr val="tx1"/>
                </a:solidFill>
                <a:latin typeface="+mn-lt"/>
              </a:defRPr>
            </a:lvl5pPr>
            <a:lvl6pPr marL="2517775" indent="-231775" algn="l" rtl="0" eaLnBrk="1" fontAlgn="base" hangingPunct="1">
              <a:lnSpc>
                <a:spcPct val="90000"/>
              </a:lnSpc>
              <a:spcBef>
                <a:spcPct val="25000"/>
              </a:spcBef>
              <a:spcAft>
                <a:spcPct val="0"/>
              </a:spcAft>
              <a:buClr>
                <a:schemeClr val="tx2"/>
              </a:buClr>
              <a:buChar char="–"/>
              <a:defRPr sz="1200">
                <a:solidFill>
                  <a:schemeClr val="tx1"/>
                </a:solidFill>
                <a:latin typeface="+mn-lt"/>
              </a:defRPr>
            </a:lvl6pPr>
            <a:lvl7pPr marL="2974975" indent="-231775" algn="l" rtl="0" eaLnBrk="1" fontAlgn="base" hangingPunct="1">
              <a:lnSpc>
                <a:spcPct val="90000"/>
              </a:lnSpc>
              <a:spcBef>
                <a:spcPct val="25000"/>
              </a:spcBef>
              <a:spcAft>
                <a:spcPct val="0"/>
              </a:spcAft>
              <a:buClr>
                <a:schemeClr val="tx2"/>
              </a:buClr>
              <a:buChar char="–"/>
              <a:defRPr sz="1200">
                <a:solidFill>
                  <a:schemeClr val="tx1"/>
                </a:solidFill>
                <a:latin typeface="+mn-lt"/>
              </a:defRPr>
            </a:lvl7pPr>
            <a:lvl8pPr marL="3432175" indent="-231775" algn="l" rtl="0" eaLnBrk="1" fontAlgn="base" hangingPunct="1">
              <a:lnSpc>
                <a:spcPct val="90000"/>
              </a:lnSpc>
              <a:spcBef>
                <a:spcPct val="25000"/>
              </a:spcBef>
              <a:spcAft>
                <a:spcPct val="0"/>
              </a:spcAft>
              <a:buClr>
                <a:schemeClr val="tx2"/>
              </a:buClr>
              <a:buChar char="–"/>
              <a:defRPr sz="1200">
                <a:solidFill>
                  <a:schemeClr val="tx1"/>
                </a:solidFill>
                <a:latin typeface="+mn-lt"/>
              </a:defRPr>
            </a:lvl8pPr>
            <a:lvl9pPr marL="3889375" indent="-231775" algn="l" rtl="0" eaLnBrk="1" fontAlgn="base" hangingPunct="1">
              <a:lnSpc>
                <a:spcPct val="90000"/>
              </a:lnSpc>
              <a:spcBef>
                <a:spcPct val="25000"/>
              </a:spcBef>
              <a:spcAft>
                <a:spcPct val="0"/>
              </a:spcAft>
              <a:buClr>
                <a:schemeClr val="tx2"/>
              </a:buClr>
              <a:buChar char="–"/>
              <a:defRPr sz="1200">
                <a:solidFill>
                  <a:schemeClr val="tx1"/>
                </a:solidFill>
                <a:latin typeface="+mn-lt"/>
              </a:defRPr>
            </a:lvl9pPr>
          </a:lstStyle>
          <a:p>
            <a:pPr marL="0" indent="0">
              <a:buNone/>
            </a:pPr>
            <a:endParaRPr lang="en-US" kern="0" dirty="0"/>
          </a:p>
        </p:txBody>
      </p:sp>
      <p:grpSp>
        <p:nvGrpSpPr>
          <p:cNvPr id="9" name="Group 8">
            <a:extLst>
              <a:ext uri="{FF2B5EF4-FFF2-40B4-BE49-F238E27FC236}">
                <a16:creationId xmlns:a16="http://schemas.microsoft.com/office/drawing/2014/main" id="{CC31D72A-19DC-42FD-B7CD-88AB0CFEE429}"/>
              </a:ext>
            </a:extLst>
          </p:cNvPr>
          <p:cNvGrpSpPr/>
          <p:nvPr/>
        </p:nvGrpSpPr>
        <p:grpSpPr>
          <a:xfrm>
            <a:off x="1981200" y="2514600"/>
            <a:ext cx="6705600" cy="1766317"/>
            <a:chOff x="1669730" y="4594322"/>
            <a:chExt cx="5826117" cy="1766317"/>
          </a:xfrm>
        </p:grpSpPr>
        <p:sp>
          <p:nvSpPr>
            <p:cNvPr id="10" name="Rectangle 9">
              <a:extLst>
                <a:ext uri="{FF2B5EF4-FFF2-40B4-BE49-F238E27FC236}">
                  <a16:creationId xmlns:a16="http://schemas.microsoft.com/office/drawing/2014/main" id="{5BE1D5F7-32B0-4FC5-A4BE-3305144FC650}"/>
                </a:ext>
              </a:extLst>
            </p:cNvPr>
            <p:cNvSpPr/>
            <p:nvPr/>
          </p:nvSpPr>
          <p:spPr>
            <a:xfrm>
              <a:off x="1669730" y="4594322"/>
              <a:ext cx="1447800" cy="1766317"/>
            </a:xfrm>
            <a:prstGeom prst="rect">
              <a:avLst/>
            </a:prstGeom>
          </p:spPr>
          <p:txBody>
            <a:bodyPr wrap="square">
              <a:spAutoFit/>
            </a:bodyPr>
            <a:lstStyle/>
            <a:p>
              <a:pPr>
                <a:lnSpc>
                  <a:spcPct val="150000"/>
                </a:lnSpc>
              </a:pPr>
              <a:r>
                <a:rPr lang="en-US" sz="1400" b="1" u="sng" dirty="0">
                  <a:solidFill>
                    <a:schemeClr val="tx1">
                      <a:lumMod val="75000"/>
                      <a:lumOff val="25000"/>
                    </a:schemeClr>
                  </a:solidFill>
                  <a:latin typeface="Arial" panose="020B0604020202020204" pitchFamily="34" charset="0"/>
                  <a:cs typeface="Arial" panose="020B0604020202020204" pitchFamily="34" charset="0"/>
                </a:rPr>
                <a:t>Internal Apps</a:t>
              </a:r>
              <a:r>
                <a:rPr lang="en-US" sz="1400" b="1" dirty="0">
                  <a:solidFill>
                    <a:schemeClr val="tx1">
                      <a:lumMod val="75000"/>
                      <a:lumOff val="25000"/>
                    </a:schemeClr>
                  </a:solidFill>
                  <a:latin typeface="Arial" panose="020B0604020202020204" pitchFamily="34" charset="0"/>
                  <a:cs typeface="Arial" panose="020B0604020202020204" pitchFamily="34" charset="0"/>
                </a:rPr>
                <a:t>:</a:t>
              </a:r>
            </a:p>
            <a:p>
              <a:pPr marL="171450" indent="-171450">
                <a:lnSpc>
                  <a:spcPct val="150000"/>
                </a:lnSpc>
                <a:buFont typeface="Arial"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Attestation Forms</a:t>
              </a:r>
            </a:p>
            <a:p>
              <a:pPr marL="171450" indent="-171450">
                <a:lnSpc>
                  <a:spcPct val="150000"/>
                </a:lnSpc>
                <a:buFont typeface="Arial"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Masshiway.net</a:t>
              </a:r>
            </a:p>
            <a:p>
              <a:pPr marL="171450" indent="-171450">
                <a:lnSpc>
                  <a:spcPct val="150000"/>
                </a:lnSpc>
                <a:buFont typeface="Arial"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Sugar CRM</a:t>
              </a:r>
            </a:p>
            <a:p>
              <a:pPr marL="171450" indent="-171450">
                <a:lnSpc>
                  <a:spcPct val="150000"/>
                </a:lnSpc>
                <a:buFont typeface="Arial"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Operations Tools</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pP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C007D08-C61A-4E60-B201-2FE3791290CF}"/>
                </a:ext>
              </a:extLst>
            </p:cNvPr>
            <p:cNvSpPr/>
            <p:nvPr/>
          </p:nvSpPr>
          <p:spPr>
            <a:xfrm>
              <a:off x="3124994" y="4594322"/>
              <a:ext cx="1524000" cy="1489318"/>
            </a:xfrm>
            <a:prstGeom prst="rect">
              <a:avLst/>
            </a:prstGeom>
          </p:spPr>
          <p:txBody>
            <a:bodyPr wrap="square">
              <a:spAutoFit/>
            </a:bodyPr>
            <a:lstStyle/>
            <a:p>
              <a:pPr>
                <a:lnSpc>
                  <a:spcPct val="150000"/>
                </a:lnSpc>
              </a:pPr>
              <a:r>
                <a:rPr lang="en-US" sz="1400" b="1" u="sng" dirty="0">
                  <a:solidFill>
                    <a:schemeClr val="tx1">
                      <a:lumMod val="75000"/>
                      <a:lumOff val="25000"/>
                    </a:schemeClr>
                  </a:solidFill>
                  <a:latin typeface="Arial" panose="020B0604020202020204" pitchFamily="34" charset="0"/>
                  <a:cs typeface="Arial" panose="020B0604020202020204" pitchFamily="34" charset="0"/>
                </a:rPr>
                <a:t>CCG Phase 1: </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MCR</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CBHI</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CLPPP</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Syndromic</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EC816D9-31F9-4B61-82B6-B5F2927A486D}"/>
                </a:ext>
              </a:extLst>
            </p:cNvPr>
            <p:cNvSpPr/>
            <p:nvPr/>
          </p:nvSpPr>
          <p:spPr>
            <a:xfrm>
              <a:off x="4516582" y="4613193"/>
              <a:ext cx="1828800" cy="1212320"/>
            </a:xfrm>
            <a:prstGeom prst="rect">
              <a:avLst/>
            </a:prstGeom>
          </p:spPr>
          <p:txBody>
            <a:bodyPr wrap="square">
              <a:spAutoFit/>
            </a:bodyPr>
            <a:lstStyle/>
            <a:p>
              <a:pPr>
                <a:lnSpc>
                  <a:spcPct val="150000"/>
                </a:lnSpc>
              </a:pPr>
              <a:r>
                <a:rPr lang="en-US" sz="1400" b="1" u="sng" dirty="0">
                  <a:solidFill>
                    <a:schemeClr val="tx1">
                      <a:lumMod val="75000"/>
                      <a:lumOff val="25000"/>
                    </a:schemeClr>
                  </a:solidFill>
                  <a:latin typeface="Arial" panose="020B0604020202020204" pitchFamily="34" charset="0"/>
                  <a:cs typeface="Arial" panose="020B0604020202020204" pitchFamily="34" charset="0"/>
                </a:rPr>
                <a:t>CCG Phase 2</a:t>
              </a:r>
              <a:r>
                <a:rPr lang="en-US" sz="1200" b="1" u="sng" dirty="0">
                  <a:solidFill>
                    <a:schemeClr val="tx1">
                      <a:lumMod val="75000"/>
                      <a:lumOff val="25000"/>
                    </a:schemeClr>
                  </a:solidFill>
                  <a:latin typeface="Arial" panose="020B0604020202020204" pitchFamily="34" charset="0"/>
                  <a:cs typeface="Arial" panose="020B0604020202020204" pitchFamily="34" charset="0"/>
                </a:rPr>
                <a:t>:</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IEATS</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ELR</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MIIS</a:t>
              </a:r>
            </a:p>
          </p:txBody>
        </p:sp>
        <p:sp>
          <p:nvSpPr>
            <p:cNvPr id="14" name="Rectangle 13">
              <a:extLst>
                <a:ext uri="{FF2B5EF4-FFF2-40B4-BE49-F238E27FC236}">
                  <a16:creationId xmlns:a16="http://schemas.microsoft.com/office/drawing/2014/main" id="{94300F91-DF50-4CAE-B78B-07F5F210D8CE}"/>
                </a:ext>
              </a:extLst>
            </p:cNvPr>
            <p:cNvSpPr/>
            <p:nvPr/>
          </p:nvSpPr>
          <p:spPr>
            <a:xfrm>
              <a:off x="6015094" y="4594322"/>
              <a:ext cx="1480753" cy="935321"/>
            </a:xfrm>
            <a:prstGeom prst="rect">
              <a:avLst/>
            </a:prstGeom>
          </p:spPr>
          <p:txBody>
            <a:bodyPr wrap="square">
              <a:spAutoFit/>
            </a:bodyPr>
            <a:lstStyle/>
            <a:p>
              <a:pPr>
                <a:lnSpc>
                  <a:spcPct val="150000"/>
                </a:lnSpc>
              </a:pPr>
              <a:r>
                <a:rPr lang="en-US" sz="1400" b="1" u="sng" dirty="0">
                  <a:solidFill>
                    <a:schemeClr val="tx1">
                      <a:lumMod val="75000"/>
                      <a:lumOff val="25000"/>
                    </a:schemeClr>
                  </a:solidFill>
                  <a:latin typeface="Arial" panose="020B0604020202020204" pitchFamily="34" charset="0"/>
                  <a:cs typeface="Arial" panose="020B0604020202020204" pitchFamily="34" charset="0"/>
                </a:rPr>
                <a:t>Enhancements</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FHIR Proof of Concept</a:t>
              </a:r>
            </a:p>
          </p:txBody>
        </p:sp>
      </p:grpSp>
      <p:grpSp>
        <p:nvGrpSpPr>
          <p:cNvPr id="15" name="Group 14">
            <a:extLst>
              <a:ext uri="{FF2B5EF4-FFF2-40B4-BE49-F238E27FC236}">
                <a16:creationId xmlns:a16="http://schemas.microsoft.com/office/drawing/2014/main" id="{9ECAF5DF-198A-4720-BCAF-3E6D70469F47}"/>
              </a:ext>
            </a:extLst>
          </p:cNvPr>
          <p:cNvGrpSpPr/>
          <p:nvPr/>
        </p:nvGrpSpPr>
        <p:grpSpPr>
          <a:xfrm>
            <a:off x="89636" y="778133"/>
            <a:ext cx="9054364" cy="5559623"/>
            <a:chOff x="383776" y="1584274"/>
            <a:chExt cx="11833740" cy="7356575"/>
          </a:xfrm>
        </p:grpSpPr>
        <p:grpSp>
          <p:nvGrpSpPr>
            <p:cNvPr id="39" name="Group 38">
              <a:extLst>
                <a:ext uri="{FF2B5EF4-FFF2-40B4-BE49-F238E27FC236}">
                  <a16:creationId xmlns:a16="http://schemas.microsoft.com/office/drawing/2014/main" id="{FA77AA72-0897-41F4-B2D6-6B32C235F06E}"/>
                </a:ext>
              </a:extLst>
            </p:cNvPr>
            <p:cNvGrpSpPr/>
            <p:nvPr/>
          </p:nvGrpSpPr>
          <p:grpSpPr>
            <a:xfrm>
              <a:off x="439774" y="3009072"/>
              <a:ext cx="11676446" cy="913530"/>
              <a:chOff x="504032" y="2631384"/>
              <a:chExt cx="11676447" cy="913530"/>
            </a:xfrm>
          </p:grpSpPr>
          <p:grpSp>
            <p:nvGrpSpPr>
              <p:cNvPr id="40" name="Group 39">
                <a:extLst>
                  <a:ext uri="{FF2B5EF4-FFF2-40B4-BE49-F238E27FC236}">
                    <a16:creationId xmlns:a16="http://schemas.microsoft.com/office/drawing/2014/main" id="{4021892A-4F9E-4390-9218-FB4C68E11245}"/>
                  </a:ext>
                </a:extLst>
              </p:cNvPr>
              <p:cNvGrpSpPr/>
              <p:nvPr/>
            </p:nvGrpSpPr>
            <p:grpSpPr>
              <a:xfrm>
                <a:off x="504032" y="2631384"/>
                <a:ext cx="11676447" cy="746672"/>
                <a:chOff x="431460" y="2631384"/>
                <a:chExt cx="11676447" cy="746672"/>
              </a:xfrm>
            </p:grpSpPr>
            <p:sp>
              <p:nvSpPr>
                <p:cNvPr id="46" name="Pentagon 34">
                  <a:extLst>
                    <a:ext uri="{FF2B5EF4-FFF2-40B4-BE49-F238E27FC236}">
                      <a16:creationId xmlns:a16="http://schemas.microsoft.com/office/drawing/2014/main" id="{E83C743E-0D45-476A-B5DC-34342EBAD9AF}"/>
                    </a:ext>
                  </a:extLst>
                </p:cNvPr>
                <p:cNvSpPr/>
                <p:nvPr/>
              </p:nvSpPr>
              <p:spPr>
                <a:xfrm>
                  <a:off x="431460" y="2631384"/>
                  <a:ext cx="3199496" cy="701738"/>
                </a:xfrm>
                <a:prstGeom prst="homePlate">
                  <a:avLst/>
                </a:prstGeom>
                <a:solidFill>
                  <a:srgbClr val="F13A11"/>
                </a:solidFill>
                <a:ln>
                  <a:solidFill>
                    <a:schemeClr val="bg1"/>
                  </a:solidFill>
                </a:ln>
                <a:effectLst>
                  <a:outerShdw blurRad="254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Chevron 35">
                  <a:extLst>
                    <a:ext uri="{FF2B5EF4-FFF2-40B4-BE49-F238E27FC236}">
                      <a16:creationId xmlns:a16="http://schemas.microsoft.com/office/drawing/2014/main" id="{D26990A6-2C9D-4B47-8FC6-EA0722166411}"/>
                    </a:ext>
                  </a:extLst>
                </p:cNvPr>
                <p:cNvSpPr/>
                <p:nvPr/>
              </p:nvSpPr>
              <p:spPr>
                <a:xfrm>
                  <a:off x="2526857" y="2631384"/>
                  <a:ext cx="2794236" cy="701738"/>
                </a:xfrm>
                <a:prstGeom prst="chevron">
                  <a:avLst/>
                </a:prstGeom>
                <a:solidFill>
                  <a:srgbClr val="333944"/>
                </a:solidFill>
                <a:ln>
                  <a:solidFill>
                    <a:schemeClr val="bg1"/>
                  </a:solidFill>
                </a:ln>
                <a:effectLst>
                  <a:outerShdw blurRad="254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Chevron 36">
                  <a:extLst>
                    <a:ext uri="{FF2B5EF4-FFF2-40B4-BE49-F238E27FC236}">
                      <a16:creationId xmlns:a16="http://schemas.microsoft.com/office/drawing/2014/main" id="{E1B440BD-342E-45BD-BB6B-B2779BA02461}"/>
                    </a:ext>
                  </a:extLst>
                </p:cNvPr>
                <p:cNvSpPr/>
                <p:nvPr/>
              </p:nvSpPr>
              <p:spPr>
                <a:xfrm>
                  <a:off x="4919804" y="2631384"/>
                  <a:ext cx="2427204" cy="701738"/>
                </a:xfrm>
                <a:prstGeom prst="chevron">
                  <a:avLst/>
                </a:prstGeom>
                <a:solidFill>
                  <a:srgbClr val="34BEBB"/>
                </a:solidFill>
                <a:ln>
                  <a:solidFill>
                    <a:schemeClr val="bg1"/>
                  </a:solidFill>
                </a:ln>
                <a:effectLst>
                  <a:outerShdw blurRad="254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Chevron 37">
                  <a:extLst>
                    <a:ext uri="{FF2B5EF4-FFF2-40B4-BE49-F238E27FC236}">
                      <a16:creationId xmlns:a16="http://schemas.microsoft.com/office/drawing/2014/main" id="{37DAC42F-F195-47E4-B468-B10061C7D959}"/>
                    </a:ext>
                  </a:extLst>
                </p:cNvPr>
                <p:cNvSpPr/>
                <p:nvPr/>
              </p:nvSpPr>
              <p:spPr>
                <a:xfrm>
                  <a:off x="6959781" y="2631384"/>
                  <a:ext cx="2615734" cy="701738"/>
                </a:xfrm>
                <a:prstGeom prst="chevron">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chemeClr val="bg1"/>
                  </a:solidFill>
                </a:ln>
                <a:effectLst>
                  <a:outerShdw blurRad="254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7" name="Chevron 38">
                  <a:extLst>
                    <a:ext uri="{FF2B5EF4-FFF2-40B4-BE49-F238E27FC236}">
                      <a16:creationId xmlns:a16="http://schemas.microsoft.com/office/drawing/2014/main" id="{7EFBCBE4-0204-4DBE-ACDC-BE6591868969}"/>
                    </a:ext>
                  </a:extLst>
                </p:cNvPr>
                <p:cNvSpPr/>
                <p:nvPr/>
              </p:nvSpPr>
              <p:spPr>
                <a:xfrm>
                  <a:off x="9170332" y="2631384"/>
                  <a:ext cx="2937575" cy="746672"/>
                </a:xfrm>
                <a:prstGeom prst="chevron">
                  <a:avLst/>
                </a:prstGeom>
                <a:solidFill>
                  <a:schemeClr val="accent6">
                    <a:lumMod val="75000"/>
                  </a:schemeClr>
                </a:solidFill>
                <a:ln>
                  <a:solidFill>
                    <a:schemeClr val="bg1"/>
                  </a:solidFill>
                </a:ln>
                <a:effectLst>
                  <a:outerShdw blurRad="254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grpSp>
          <p:sp>
            <p:nvSpPr>
              <p:cNvPr id="41" name="TextBox 40">
                <a:extLst>
                  <a:ext uri="{FF2B5EF4-FFF2-40B4-BE49-F238E27FC236}">
                    <a16:creationId xmlns:a16="http://schemas.microsoft.com/office/drawing/2014/main" id="{D152819F-F880-4DB1-9A3A-41DAD042B1EC}"/>
                  </a:ext>
                </a:extLst>
              </p:cNvPr>
              <p:cNvSpPr txBox="1"/>
              <p:nvPr/>
            </p:nvSpPr>
            <p:spPr>
              <a:xfrm>
                <a:off x="673264" y="2757327"/>
                <a:ext cx="2001377" cy="442797"/>
              </a:xfrm>
              <a:prstGeom prst="rect">
                <a:avLst/>
              </a:prstGeom>
              <a:noFill/>
            </p:spPr>
            <p:txBody>
              <a:bodyPr wrap="none" rtlCol="0" anchor="ctr">
                <a:spAutoFit/>
              </a:bodyPr>
              <a:lstStyle/>
              <a:p>
                <a:pPr algn="ctr"/>
                <a:r>
                  <a:rPr lang="en-US" sz="1600" b="1" dirty="0">
                    <a:solidFill>
                      <a:schemeClr val="bg1"/>
                    </a:solidFill>
                    <a:latin typeface="Arial" panose="020B0604020202020204" pitchFamily="34" charset="0"/>
                    <a:cs typeface="Arial" panose="020B0604020202020204" pitchFamily="34" charset="0"/>
                  </a:rPr>
                  <a:t>Design &amp; Dev</a:t>
                </a:r>
              </a:p>
            </p:txBody>
          </p:sp>
          <p:sp>
            <p:nvSpPr>
              <p:cNvPr id="42" name="TextBox 41">
                <a:extLst>
                  <a:ext uri="{FF2B5EF4-FFF2-40B4-BE49-F238E27FC236}">
                    <a16:creationId xmlns:a16="http://schemas.microsoft.com/office/drawing/2014/main" id="{C879EB70-CD77-4DCA-9DF4-14BFFA4EC96A}"/>
                  </a:ext>
                </a:extLst>
              </p:cNvPr>
              <p:cNvSpPr txBox="1"/>
              <p:nvPr/>
            </p:nvSpPr>
            <p:spPr>
              <a:xfrm>
                <a:off x="2658679" y="2780084"/>
                <a:ext cx="2709076" cy="764830"/>
              </a:xfrm>
              <a:prstGeom prst="rect">
                <a:avLst/>
              </a:prstGeom>
              <a:noFill/>
            </p:spPr>
            <p:txBody>
              <a:bodyPr wrap="square" rtlCol="0" anchor="ctr">
                <a:spAutoFit/>
              </a:bodyPr>
              <a:lstStyle/>
              <a:p>
                <a:pPr algn="ctr"/>
                <a:r>
                  <a:rPr lang="en-US" sz="1600" b="1" dirty="0">
                    <a:solidFill>
                      <a:schemeClr val="bg1"/>
                    </a:solidFill>
                    <a:latin typeface="Arial" panose="020B0604020202020204" pitchFamily="34" charset="0"/>
                    <a:cs typeface="Arial" panose="020B0604020202020204" pitchFamily="34" charset="0"/>
                  </a:rPr>
                  <a:t>Internal Apps</a:t>
                </a:r>
              </a:p>
              <a:p>
                <a:pPr algn="ctr"/>
                <a:endParaRPr lang="en-US" sz="1600" dirty="0">
                  <a:solidFill>
                    <a:schemeClr val="bg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BC39CDC8-E0AB-4AE4-B013-B9AF95A0F61E}"/>
                  </a:ext>
                </a:extLst>
              </p:cNvPr>
              <p:cNvSpPr txBox="1"/>
              <p:nvPr/>
            </p:nvSpPr>
            <p:spPr>
              <a:xfrm>
                <a:off x="4986309" y="2757327"/>
                <a:ext cx="2539865" cy="442798"/>
              </a:xfrm>
              <a:prstGeom prst="rect">
                <a:avLst/>
              </a:prstGeom>
              <a:noFill/>
            </p:spPr>
            <p:txBody>
              <a:bodyPr wrap="square" rtlCol="0" anchor="ctr">
                <a:spAutoFit/>
              </a:bodyPr>
              <a:lstStyle/>
              <a:p>
                <a:pPr algn="ctr"/>
                <a:r>
                  <a:rPr lang="en-US" sz="1600" b="1" dirty="0">
                    <a:solidFill>
                      <a:schemeClr val="bg1"/>
                    </a:solidFill>
                    <a:latin typeface="Arial" panose="020B0604020202020204" pitchFamily="34" charset="0"/>
                    <a:cs typeface="Arial" panose="020B0604020202020204" pitchFamily="34" charset="0"/>
                  </a:rPr>
                  <a:t>CCG Phase 1</a:t>
                </a:r>
              </a:p>
            </p:txBody>
          </p:sp>
          <p:sp>
            <p:nvSpPr>
              <p:cNvPr id="44" name="TextBox 43">
                <a:extLst>
                  <a:ext uri="{FF2B5EF4-FFF2-40B4-BE49-F238E27FC236}">
                    <a16:creationId xmlns:a16="http://schemas.microsoft.com/office/drawing/2014/main" id="{BF83731F-D1EC-4939-9D4E-0A5C54FA8900}"/>
                  </a:ext>
                </a:extLst>
              </p:cNvPr>
              <p:cNvSpPr txBox="1"/>
              <p:nvPr/>
            </p:nvSpPr>
            <p:spPr>
              <a:xfrm>
                <a:off x="7108221" y="2757327"/>
                <a:ext cx="2539865" cy="442797"/>
              </a:xfrm>
              <a:prstGeom prst="rect">
                <a:avLst/>
              </a:prstGeom>
              <a:noFill/>
            </p:spPr>
            <p:txBody>
              <a:bodyPr wrap="square" rtlCol="0" anchor="ctr">
                <a:spAutoFit/>
              </a:bodyPr>
              <a:lstStyle/>
              <a:p>
                <a:pPr algn="ctr"/>
                <a:r>
                  <a:rPr lang="en-US" sz="1600" b="1" dirty="0">
                    <a:solidFill>
                      <a:schemeClr val="bg1"/>
                    </a:solidFill>
                    <a:latin typeface="Arial" panose="020B0604020202020204" pitchFamily="34" charset="0"/>
                    <a:cs typeface="Arial" panose="020B0604020202020204" pitchFamily="34" charset="0"/>
                  </a:rPr>
                  <a:t>CCG Phase 2</a:t>
                </a:r>
              </a:p>
            </p:txBody>
          </p:sp>
          <p:sp>
            <p:nvSpPr>
              <p:cNvPr id="78" name="TextBox 77">
                <a:extLst>
                  <a:ext uri="{FF2B5EF4-FFF2-40B4-BE49-F238E27FC236}">
                    <a16:creationId xmlns:a16="http://schemas.microsoft.com/office/drawing/2014/main" id="{987F235E-1F7E-4B43-8C7D-3177EB2BE2C7}"/>
                  </a:ext>
                </a:extLst>
              </p:cNvPr>
              <p:cNvSpPr txBox="1"/>
              <p:nvPr/>
            </p:nvSpPr>
            <p:spPr>
              <a:xfrm>
                <a:off x="9540318" y="2793253"/>
                <a:ext cx="2287476" cy="442797"/>
              </a:xfrm>
              <a:prstGeom prst="rect">
                <a:avLst/>
              </a:prstGeom>
              <a:noFill/>
            </p:spPr>
            <p:txBody>
              <a:bodyPr wrap="square" rtlCol="0" anchor="ctr">
                <a:spAutoFit/>
              </a:bodyPr>
              <a:lstStyle/>
              <a:p>
                <a:pPr algn="ctr"/>
                <a:r>
                  <a:rPr lang="en-US" sz="1600" b="1" dirty="0">
                    <a:solidFill>
                      <a:schemeClr val="bg1"/>
                    </a:solidFill>
                    <a:latin typeface="Arial" panose="020B0604020202020204" pitchFamily="34" charset="0"/>
                    <a:cs typeface="Arial" panose="020B0604020202020204" pitchFamily="34" charset="0"/>
                  </a:rPr>
                  <a:t>FHIR &amp; Others</a:t>
                </a:r>
              </a:p>
            </p:txBody>
          </p:sp>
        </p:grpSp>
        <p:grpSp>
          <p:nvGrpSpPr>
            <p:cNvPr id="17" name="Group 16">
              <a:extLst>
                <a:ext uri="{FF2B5EF4-FFF2-40B4-BE49-F238E27FC236}">
                  <a16:creationId xmlns:a16="http://schemas.microsoft.com/office/drawing/2014/main" id="{35171744-0B02-46A9-95D7-DDBCB3D0FBD1}"/>
                </a:ext>
              </a:extLst>
            </p:cNvPr>
            <p:cNvGrpSpPr/>
            <p:nvPr/>
          </p:nvGrpSpPr>
          <p:grpSpPr>
            <a:xfrm>
              <a:off x="383776" y="1584274"/>
              <a:ext cx="11833740" cy="7356575"/>
              <a:chOff x="383776" y="1584274"/>
              <a:chExt cx="11833740" cy="7356575"/>
            </a:xfrm>
          </p:grpSpPr>
          <p:sp>
            <p:nvSpPr>
              <p:cNvPr id="18" name="TextBox 17">
                <a:extLst>
                  <a:ext uri="{FF2B5EF4-FFF2-40B4-BE49-F238E27FC236}">
                    <a16:creationId xmlns:a16="http://schemas.microsoft.com/office/drawing/2014/main" id="{4CEE836D-610A-4559-9F41-4C6DD57C84EA}"/>
                  </a:ext>
                </a:extLst>
              </p:cNvPr>
              <p:cNvSpPr txBox="1"/>
              <p:nvPr/>
            </p:nvSpPr>
            <p:spPr>
              <a:xfrm>
                <a:off x="661070" y="2580897"/>
                <a:ext cx="1504290" cy="362288"/>
              </a:xfrm>
              <a:prstGeom prst="rect">
                <a:avLst/>
              </a:prstGeom>
              <a:noFill/>
            </p:spPr>
            <p:txBody>
              <a:bodyPr wrap="square" rtlCol="0" anchor="ctr">
                <a:spAutoFit/>
              </a:bodyPr>
              <a:lstStyle/>
              <a:p>
                <a:pPr algn="ctr"/>
                <a:endParaRPr lang="en-US" sz="12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E9B60046-C782-40E2-A6F3-06C27239DFCB}"/>
                  </a:ext>
                </a:extLst>
              </p:cNvPr>
              <p:cNvSpPr txBox="1"/>
              <p:nvPr/>
            </p:nvSpPr>
            <p:spPr>
              <a:xfrm>
                <a:off x="5243355" y="2491735"/>
                <a:ext cx="2094213" cy="366529"/>
              </a:xfrm>
              <a:prstGeom prst="rect">
                <a:avLst/>
              </a:prstGeom>
              <a:noFill/>
            </p:spPr>
            <p:txBody>
              <a:bodyPr wrap="square" rtlCol="0" anchor="ctr">
                <a:spAutoFit/>
              </a:bodyPr>
              <a:lstStyle/>
              <a:p>
                <a:r>
                  <a:rPr lang="en-US" sz="1200" b="1" dirty="0">
                    <a:latin typeface="Arial" panose="020B0604020202020204" pitchFamily="34" charset="0"/>
                    <a:cs typeface="Arial" panose="020B0604020202020204" pitchFamily="34" charset="0"/>
                  </a:rPr>
                  <a:t>Live Now!</a:t>
                </a:r>
              </a:p>
            </p:txBody>
          </p:sp>
          <p:sp>
            <p:nvSpPr>
              <p:cNvPr id="37" name="TextBox 36">
                <a:extLst>
                  <a:ext uri="{FF2B5EF4-FFF2-40B4-BE49-F238E27FC236}">
                    <a16:creationId xmlns:a16="http://schemas.microsoft.com/office/drawing/2014/main" id="{9B6A85A7-8208-4C83-9874-0054149B8CEC}"/>
                  </a:ext>
                </a:extLst>
              </p:cNvPr>
              <p:cNvSpPr txBox="1"/>
              <p:nvPr/>
            </p:nvSpPr>
            <p:spPr>
              <a:xfrm>
                <a:off x="9294024" y="1584274"/>
                <a:ext cx="2765242" cy="362288"/>
              </a:xfrm>
              <a:prstGeom prst="rect">
                <a:avLst/>
              </a:prstGeom>
              <a:noFill/>
            </p:spPr>
            <p:txBody>
              <a:bodyPr wrap="square" rtlCol="0" anchor="ctr">
                <a:spAutoFit/>
              </a:bodyPr>
              <a:lstStyle/>
              <a:p>
                <a:pPr algn="ctr"/>
                <a:endParaRPr lang="en-US" sz="1200" b="1" dirty="0">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1EC381E8-6E6E-42D8-9D3C-85660BB0F760}"/>
                  </a:ext>
                </a:extLst>
              </p:cNvPr>
              <p:cNvSpPr txBox="1"/>
              <p:nvPr/>
            </p:nvSpPr>
            <p:spPr>
              <a:xfrm>
                <a:off x="2778299" y="2507174"/>
                <a:ext cx="1657405" cy="366529"/>
              </a:xfrm>
              <a:prstGeom prst="rect">
                <a:avLst/>
              </a:prstGeom>
              <a:noFill/>
            </p:spPr>
            <p:txBody>
              <a:bodyPr wrap="square" rtlCol="0" anchor="ctr">
                <a:spAutoFit/>
              </a:bodyPr>
              <a:lstStyle/>
              <a:p>
                <a:r>
                  <a:rPr lang="en-US" sz="1200" b="1" dirty="0">
                    <a:latin typeface="Arial" panose="020B0604020202020204" pitchFamily="34" charset="0"/>
                    <a:cs typeface="Arial" panose="020B0604020202020204" pitchFamily="34" charset="0"/>
                  </a:rPr>
                  <a:t>Live Now!</a:t>
                </a:r>
              </a:p>
            </p:txBody>
          </p:sp>
          <p:sp>
            <p:nvSpPr>
              <p:cNvPr id="80" name="TextBox 79">
                <a:extLst>
                  <a:ext uri="{FF2B5EF4-FFF2-40B4-BE49-F238E27FC236}">
                    <a16:creationId xmlns:a16="http://schemas.microsoft.com/office/drawing/2014/main" id="{9409F4E1-82BE-4178-A7C3-66CFEAB3E05F}"/>
                  </a:ext>
                </a:extLst>
              </p:cNvPr>
              <p:cNvSpPr txBox="1"/>
              <p:nvPr/>
            </p:nvSpPr>
            <p:spPr>
              <a:xfrm>
                <a:off x="7355321" y="2369558"/>
                <a:ext cx="2127210" cy="610882"/>
              </a:xfrm>
              <a:prstGeom prst="rect">
                <a:avLst/>
              </a:prstGeom>
              <a:noFill/>
            </p:spPr>
            <p:txBody>
              <a:bodyPr wrap="square" rtlCol="0" anchor="ctr">
                <a:spAutoFit/>
              </a:bodyPr>
              <a:lstStyle/>
              <a:p>
                <a:r>
                  <a:rPr lang="en-US" sz="1200" b="1" dirty="0">
                    <a:latin typeface="Arial" panose="020B0604020202020204" pitchFamily="34" charset="0"/>
                    <a:cs typeface="Arial" panose="020B0604020202020204" pitchFamily="34" charset="0"/>
                  </a:rPr>
                  <a:t>Live: </a:t>
                </a:r>
              </a:p>
              <a:p>
                <a:r>
                  <a:rPr lang="en-US" sz="1200" b="1" dirty="0">
                    <a:latin typeface="Arial" panose="020B0604020202020204" pitchFamily="34" charset="0"/>
                    <a:cs typeface="Arial" panose="020B0604020202020204" pitchFamily="34" charset="0"/>
                  </a:rPr>
                  <a:t>May 2021</a:t>
                </a:r>
              </a:p>
            </p:txBody>
          </p:sp>
          <p:sp>
            <p:nvSpPr>
              <p:cNvPr id="82" name="TextBox 81">
                <a:extLst>
                  <a:ext uri="{FF2B5EF4-FFF2-40B4-BE49-F238E27FC236}">
                    <a16:creationId xmlns:a16="http://schemas.microsoft.com/office/drawing/2014/main" id="{DA2D2EA9-5145-4F88-A8DB-218959E8A873}"/>
                  </a:ext>
                </a:extLst>
              </p:cNvPr>
              <p:cNvSpPr txBox="1"/>
              <p:nvPr/>
            </p:nvSpPr>
            <p:spPr>
              <a:xfrm>
                <a:off x="9528565" y="2369558"/>
                <a:ext cx="1934848" cy="610882"/>
              </a:xfrm>
              <a:prstGeom prst="rect">
                <a:avLst/>
              </a:prstGeom>
              <a:noFill/>
            </p:spPr>
            <p:txBody>
              <a:bodyPr wrap="square" rtlCol="0" anchor="ctr">
                <a:spAutoFit/>
              </a:bodyPr>
              <a:lstStyle/>
              <a:p>
                <a:r>
                  <a:rPr lang="en-US" sz="1200" b="1" dirty="0">
                    <a:latin typeface="Arial" panose="020B0604020202020204" pitchFamily="34" charset="0"/>
                    <a:cs typeface="Arial" panose="020B0604020202020204" pitchFamily="34" charset="0"/>
                  </a:rPr>
                  <a:t>Live: </a:t>
                </a:r>
              </a:p>
              <a:p>
                <a:r>
                  <a:rPr lang="en-US" sz="1200" b="1" dirty="0">
                    <a:latin typeface="Arial" panose="020B0604020202020204" pitchFamily="34" charset="0"/>
                    <a:cs typeface="Arial" panose="020B0604020202020204" pitchFamily="34" charset="0"/>
                  </a:rPr>
                  <a:t>Sept. 2021</a:t>
                </a:r>
              </a:p>
            </p:txBody>
          </p:sp>
          <p:sp>
            <p:nvSpPr>
              <p:cNvPr id="83" name="TextBox 82">
                <a:extLst>
                  <a:ext uri="{FF2B5EF4-FFF2-40B4-BE49-F238E27FC236}">
                    <a16:creationId xmlns:a16="http://schemas.microsoft.com/office/drawing/2014/main" id="{6DE2BC37-DAFE-4FEC-B99B-C8D835EED9E5}"/>
                  </a:ext>
                </a:extLst>
              </p:cNvPr>
              <p:cNvSpPr txBox="1"/>
              <p:nvPr/>
            </p:nvSpPr>
            <p:spPr>
              <a:xfrm>
                <a:off x="383776" y="7108203"/>
                <a:ext cx="11833740" cy="1832646"/>
              </a:xfrm>
              <a:prstGeom prst="rect">
                <a:avLst/>
              </a:prstGeom>
              <a:noFill/>
            </p:spPr>
            <p:txBody>
              <a:bodyPr wrap="square" rtlCol="0" anchor="ctr">
                <a:spAutoFit/>
              </a:bodyPr>
              <a:lstStyle/>
              <a:p>
                <a:r>
                  <a:rPr lang="en-US" sz="1400" u="sng" dirty="0">
                    <a:latin typeface="Arial" panose="020B0604020202020204" pitchFamily="34" charset="0"/>
                    <a:cs typeface="Arial" panose="020B0604020202020204" pitchFamily="34" charset="0"/>
                  </a:rPr>
                  <a:t>Migration notes:</a:t>
                </a:r>
                <a:r>
                  <a:rPr lang="en-US" sz="14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CG nodes in current VG4 environment are retained until the AWS system is stabilized. This allows for a quick rollback to the VG4 environment if any issues arise</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Migrations will be scheduled to ensure message flow is not interrupted during peak processing hours</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For CCG Phase 2, lower-volume nodes will be cutover to PROD first; MIIS will be last</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Each production cutover will have in-depth pre-production cutover activities</a:t>
                </a:r>
              </a:p>
            </p:txBody>
          </p:sp>
        </p:grpSp>
      </p:grpSp>
      <p:cxnSp>
        <p:nvCxnSpPr>
          <p:cNvPr id="5" name="Straight Connector 4"/>
          <p:cNvCxnSpPr/>
          <p:nvPr/>
        </p:nvCxnSpPr>
        <p:spPr>
          <a:xfrm>
            <a:off x="152400" y="1828800"/>
            <a:ext cx="86563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52400" y="4724400"/>
            <a:ext cx="8656334"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70A516-2309-41F9-B289-D0C46F540D7F}"/>
              </a:ext>
            </a:extLst>
          </p:cNvPr>
          <p:cNvSpPr>
            <a:spLocks noGrp="1"/>
          </p:cNvSpPr>
          <p:nvPr>
            <p:ph type="title"/>
          </p:nvPr>
        </p:nvSpPr>
        <p:spPr>
          <a:xfrm>
            <a:off x="836137" y="133557"/>
            <a:ext cx="6098066" cy="565150"/>
          </a:xfrm>
        </p:spPr>
        <p:txBody>
          <a:bodyPr/>
          <a:lstStyle/>
          <a:p>
            <a:r>
              <a:rPr lang="en-US" dirty="0"/>
              <a:t>Consolidated Clinical Gateway (CCG): </a:t>
            </a:r>
            <a:r>
              <a:rPr lang="en-US" kern="0" dirty="0"/>
              <a:t>AWS migration timeline update</a:t>
            </a:r>
            <a:endParaRPr lang="en-US" dirty="0"/>
          </a:p>
        </p:txBody>
      </p:sp>
    </p:spTree>
    <p:extLst>
      <p:ext uri="{BB962C8B-B14F-4D97-AF65-F5344CB8AC3E}">
        <p14:creationId xmlns:p14="http://schemas.microsoft.com/office/powerpoint/2010/main" val="752920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22252B-E939-4A7E-8190-BF32518C4A6B}"/>
              </a:ext>
            </a:extLst>
          </p:cNvPr>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49C2E20-F250-44B9-B926-B8B94A013B34}"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 name="Title 2">
            <a:extLst>
              <a:ext uri="{FF2B5EF4-FFF2-40B4-BE49-F238E27FC236}">
                <a16:creationId xmlns:a16="http://schemas.microsoft.com/office/drawing/2014/main" id="{5462E29B-046D-4C19-B015-B391735E1AFC}"/>
              </a:ext>
            </a:extLst>
          </p:cNvPr>
          <p:cNvSpPr>
            <a:spLocks noGrp="1"/>
          </p:cNvSpPr>
          <p:nvPr>
            <p:ph type="title"/>
          </p:nvPr>
        </p:nvSpPr>
        <p:spPr>
          <a:xfrm>
            <a:off x="836136" y="133557"/>
            <a:ext cx="6174263" cy="565150"/>
          </a:xfrm>
        </p:spPr>
        <p:txBody>
          <a:bodyPr/>
          <a:lstStyle/>
          <a:p>
            <a:r>
              <a:rPr lang="en-US" dirty="0"/>
              <a:t>COVID-19: MIIS CG node</a:t>
            </a:r>
          </a:p>
        </p:txBody>
      </p:sp>
      <p:sp>
        <p:nvSpPr>
          <p:cNvPr id="6" name="TextBox 5">
            <a:extLst>
              <a:ext uri="{FF2B5EF4-FFF2-40B4-BE49-F238E27FC236}">
                <a16:creationId xmlns:a16="http://schemas.microsoft.com/office/drawing/2014/main" id="{5C3D4B36-DAB6-457A-90D8-A23971AEF426}"/>
              </a:ext>
            </a:extLst>
          </p:cNvPr>
          <p:cNvSpPr txBox="1"/>
          <p:nvPr/>
        </p:nvSpPr>
        <p:spPr>
          <a:xfrm>
            <a:off x="304800" y="1076479"/>
            <a:ext cx="8610600" cy="424731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The </a:t>
            </a:r>
            <a:r>
              <a:rPr lang="en-US" b="1" dirty="0">
                <a:solidFill>
                  <a:prstClr val="black"/>
                </a:solidFill>
                <a:latin typeface="Calibri"/>
              </a:rPr>
              <a:t>Massachusetts Immunization Information System (MIIS) </a:t>
            </a:r>
            <a:r>
              <a:rPr kumimoji="0" lang="en-US" b="1" i="0" u="none" strike="noStrike" kern="1200" cap="none" spc="0" normalizeH="0" baseline="0" noProof="0" dirty="0">
                <a:ln>
                  <a:noFill/>
                </a:ln>
                <a:solidFill>
                  <a:prstClr val="black"/>
                </a:solidFill>
                <a:effectLst/>
                <a:uLnTx/>
                <a:uFillTx/>
                <a:latin typeface="Calibri"/>
                <a:ea typeface="+mn-ea"/>
                <a:cs typeface="+mn-cs"/>
              </a:rPr>
              <a:t>Clinical Gateway (CG) node receives immunization reports and database queries via the Mass HIway, using both Direct Messaging and synchronous API from providers across the Commonwealth.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solidFill>
                <a:prstClr val="black"/>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In February and March, the Mass HIway team worked closely with the MIIS team and DPH leadership to quickly implement an additional Consolidated Clinical Gateway (CCG) instance in AWS, dedicated to MIIS, to support COVID-19 Vaccination Status queries from commercial health insurance companies for their members, as authorized by a DPH emergency order.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solidFill>
                <a:prstClr val="black"/>
              </a:solidFill>
              <a:latin typeface="Calibri"/>
            </a:endParaRPr>
          </a:p>
          <a:p>
            <a:pPr marL="285750" lvl="0" indent="-285750">
              <a:buFont typeface="Arial" panose="020B0604020202020204" pitchFamily="34" charset="0"/>
              <a:buChar char="•"/>
              <a:defRPr/>
            </a:pPr>
            <a:r>
              <a:rPr lang="en-US" b="1" dirty="0">
                <a:solidFill>
                  <a:prstClr val="black"/>
                </a:solidFill>
              </a:rPr>
              <a:t>This new CCG went live on schedule and in April 2021 supported more than 470,000 queries per day from a variety of insurers, with additional insurers expected.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prstClr val="black"/>
                </a:solidFill>
                <a:latin typeface="Calibri"/>
              </a:rPr>
              <a:t>The Mass HIway will continue to work with MIIS to determine future needs.</a:t>
            </a:r>
          </a:p>
        </p:txBody>
      </p:sp>
    </p:spTree>
    <p:extLst>
      <p:ext uri="{BB962C8B-B14F-4D97-AF65-F5344CB8AC3E}">
        <p14:creationId xmlns:p14="http://schemas.microsoft.com/office/powerpoint/2010/main" val="376036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22252B-E939-4A7E-8190-BF32518C4A6B}"/>
              </a:ext>
            </a:extLst>
          </p:cNvPr>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49C2E20-F250-44B9-B926-B8B94A013B34}"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 name="Title 2">
            <a:extLst>
              <a:ext uri="{FF2B5EF4-FFF2-40B4-BE49-F238E27FC236}">
                <a16:creationId xmlns:a16="http://schemas.microsoft.com/office/drawing/2014/main" id="{5462E29B-046D-4C19-B015-B391735E1AFC}"/>
              </a:ext>
            </a:extLst>
          </p:cNvPr>
          <p:cNvSpPr>
            <a:spLocks noGrp="1"/>
          </p:cNvSpPr>
          <p:nvPr>
            <p:ph type="title"/>
          </p:nvPr>
        </p:nvSpPr>
        <p:spPr>
          <a:xfrm>
            <a:off x="836136" y="133557"/>
            <a:ext cx="6174263" cy="565150"/>
          </a:xfrm>
        </p:spPr>
        <p:txBody>
          <a:bodyPr/>
          <a:lstStyle/>
          <a:p>
            <a:r>
              <a:rPr lang="en-US" dirty="0"/>
              <a:t>COVID-19: Syndromic and ELR CG nodes</a:t>
            </a:r>
          </a:p>
        </p:txBody>
      </p:sp>
      <p:sp>
        <p:nvSpPr>
          <p:cNvPr id="6" name="TextBox 5">
            <a:extLst>
              <a:ext uri="{FF2B5EF4-FFF2-40B4-BE49-F238E27FC236}">
                <a16:creationId xmlns:a16="http://schemas.microsoft.com/office/drawing/2014/main" id="{5C3D4B36-DAB6-457A-90D8-A23971AEF426}"/>
              </a:ext>
            </a:extLst>
          </p:cNvPr>
          <p:cNvSpPr txBox="1"/>
          <p:nvPr/>
        </p:nvSpPr>
        <p:spPr>
          <a:xfrm>
            <a:off x="304800" y="1076479"/>
            <a:ext cx="8610600" cy="504753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As part of the daily COVID-19 reporting cycle, the Clinical Gateway (CG) nodes receive messages via the Mass HIway’s Direct Messaging System from hospital emergency departments and laboratories, transform them, and deliver them to the Massachusetts Department of Public Health’s Syndromic Surveillance and Electronic Lab Reporting applications for processing and analysis.</a:t>
            </a: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Syndromic Surveillance</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All Massachusetts hospital emergency departments participate.</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Highest message volume of all CG nodes with an average of 8.5 million messages per month.</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ED records of admissions, discharges, and transfers of patients are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processed by the Syndromic Surveillance CG node, which feeds the National Syndromic Surveillance Program’s BioSense Platform at the CDC.</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BioSense data is used by the Commonwealth’s Syndromic Surveillance program at the DPH Bureau of Infectious Disease and Laboratory Sciences for analysis of trends pertaining to COVID-19.</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Calibri"/>
                <a:ea typeface="+mn-ea"/>
                <a:cs typeface="+mn-cs"/>
              </a:rPr>
              <a:t>Electronic Lab Reporting</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CG node handles reports of test results from about 40% of hospital labs.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Averages about 1,500 messages per month.</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Test results from other labs reported directly to the DPH Electronic Lab Reporting program.</a:t>
            </a:r>
          </a:p>
        </p:txBody>
      </p:sp>
    </p:spTree>
    <p:extLst>
      <p:ext uri="{BB962C8B-B14F-4D97-AF65-F5344CB8AC3E}">
        <p14:creationId xmlns:p14="http://schemas.microsoft.com/office/powerpoint/2010/main" val="220838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16</a:t>
            </a:fld>
            <a:endParaRPr lang="en-US" dirty="0"/>
          </a:p>
        </p:txBody>
      </p:sp>
      <p:sp>
        <p:nvSpPr>
          <p:cNvPr id="2" name="Title 1">
            <a:extLst>
              <a:ext uri="{FF2B5EF4-FFF2-40B4-BE49-F238E27FC236}">
                <a16:creationId xmlns:a16="http://schemas.microsoft.com/office/drawing/2014/main" id="{FE3C1E95-8B09-45B3-9D03-F342ED0D6800}"/>
              </a:ext>
            </a:extLst>
          </p:cNvPr>
          <p:cNvSpPr>
            <a:spLocks noGrp="1"/>
          </p:cNvSpPr>
          <p:nvPr>
            <p:ph type="title"/>
          </p:nvPr>
        </p:nvSpPr>
        <p:spPr>
          <a:xfrm>
            <a:off x="836137" y="133557"/>
            <a:ext cx="6098066" cy="565150"/>
          </a:xfrm>
        </p:spPr>
        <p:txBody>
          <a:bodyPr/>
          <a:lstStyle/>
          <a:p>
            <a:endParaRPr lang="en-US" dirty="0"/>
          </a:p>
        </p:txBody>
      </p:sp>
      <p:sp>
        <p:nvSpPr>
          <p:cNvPr id="10" name="Rectangle 9"/>
          <p:cNvSpPr/>
          <p:nvPr/>
        </p:nvSpPr>
        <p:spPr>
          <a:xfrm>
            <a:off x="914400" y="2905918"/>
            <a:ext cx="7315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Attestation/connection requirement update</a:t>
            </a:r>
          </a:p>
          <a:p>
            <a:r>
              <a:rPr lang="en-US" sz="2400" i="1" dirty="0">
                <a:solidFill>
                  <a:schemeClr val="tx1"/>
                </a:solidFill>
              </a:rPr>
              <a:t>Chris Stuck-Girard</a:t>
            </a:r>
          </a:p>
        </p:txBody>
      </p:sp>
    </p:spTree>
    <p:extLst>
      <p:ext uri="{BB962C8B-B14F-4D97-AF65-F5344CB8AC3E}">
        <p14:creationId xmlns:p14="http://schemas.microsoft.com/office/powerpoint/2010/main" val="4282556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16F4F6-1401-46E2-A295-F9B332D852E0}"/>
              </a:ext>
            </a:extLst>
          </p:cNvPr>
          <p:cNvSpPr>
            <a:spLocks noGrp="1"/>
          </p:cNvSpPr>
          <p:nvPr>
            <p:ph type="sldNum" sz="quarter" idx="11"/>
          </p:nvPr>
        </p:nvSpPr>
        <p:spPr/>
        <p:txBody>
          <a:bodyPr/>
          <a:lstStyle/>
          <a:p>
            <a:pPr>
              <a:defRPr/>
            </a:pPr>
            <a:fld id="{949C2E20-F250-44B9-B926-B8B94A013B34}" type="slidenum">
              <a:rPr lang="en-US" smtClean="0"/>
              <a:pPr>
                <a:defRPr/>
              </a:pPr>
              <a:t>17</a:t>
            </a:fld>
            <a:endParaRPr lang="en-US" dirty="0"/>
          </a:p>
        </p:txBody>
      </p:sp>
      <p:sp>
        <p:nvSpPr>
          <p:cNvPr id="3" name="Title 2">
            <a:extLst>
              <a:ext uri="{FF2B5EF4-FFF2-40B4-BE49-F238E27FC236}">
                <a16:creationId xmlns:a16="http://schemas.microsoft.com/office/drawing/2014/main" id="{175A9B83-49D0-4C28-B509-036769854D12}"/>
              </a:ext>
            </a:extLst>
          </p:cNvPr>
          <p:cNvSpPr>
            <a:spLocks noGrp="1"/>
          </p:cNvSpPr>
          <p:nvPr>
            <p:ph type="title"/>
          </p:nvPr>
        </p:nvSpPr>
        <p:spPr>
          <a:xfrm>
            <a:off x="836137" y="133557"/>
            <a:ext cx="6098066" cy="565150"/>
          </a:xfrm>
        </p:spPr>
        <p:txBody>
          <a:bodyPr/>
          <a:lstStyle/>
          <a:p>
            <a:r>
              <a:rPr lang="en-US" dirty="0"/>
              <a:t>HIway attestation: 2020 statistics so far</a:t>
            </a:r>
          </a:p>
        </p:txBody>
      </p:sp>
      <p:sp>
        <p:nvSpPr>
          <p:cNvPr id="4" name="TextBox 3">
            <a:extLst>
              <a:ext uri="{FF2B5EF4-FFF2-40B4-BE49-F238E27FC236}">
                <a16:creationId xmlns:a16="http://schemas.microsoft.com/office/drawing/2014/main" id="{03046498-F6E1-488D-B020-5876D3E9B018}"/>
              </a:ext>
            </a:extLst>
          </p:cNvPr>
          <p:cNvSpPr txBox="1"/>
          <p:nvPr/>
        </p:nvSpPr>
        <p:spPr>
          <a:xfrm>
            <a:off x="4267200" y="1855887"/>
            <a:ext cx="4190993" cy="4801314"/>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b="1" dirty="0"/>
              <a:t>Acute Care Hospitals </a:t>
            </a:r>
            <a:r>
              <a:rPr lang="en-US" dirty="0"/>
              <a:t>(n=67)</a:t>
            </a:r>
          </a:p>
          <a:p>
            <a:r>
              <a:rPr lang="en-US" dirty="0"/>
              <a:t>53 attestations submitted </a:t>
            </a:r>
          </a:p>
          <a:p>
            <a:r>
              <a:rPr lang="en-US" dirty="0"/>
              <a:t>14 exception forms submitted</a:t>
            </a:r>
          </a:p>
          <a:p>
            <a:r>
              <a:rPr lang="en-US" dirty="0"/>
              <a:t>Submitted: 100%</a:t>
            </a:r>
          </a:p>
          <a:p>
            <a:r>
              <a:rPr lang="en-US" dirty="0"/>
              <a:t> </a:t>
            </a:r>
          </a:p>
          <a:p>
            <a:pPr marL="285750" indent="-285750">
              <a:buFont typeface="Arial" panose="020B0604020202020204" pitchFamily="34" charset="0"/>
              <a:buChar char="•"/>
            </a:pPr>
            <a:r>
              <a:rPr lang="en-US" b="1" dirty="0"/>
              <a:t>Community Health Centers </a:t>
            </a:r>
            <a:r>
              <a:rPr lang="en-US" dirty="0"/>
              <a:t>(n=39)</a:t>
            </a:r>
          </a:p>
          <a:p>
            <a:r>
              <a:rPr lang="en-US" dirty="0"/>
              <a:t>18 attestations submitted </a:t>
            </a:r>
          </a:p>
          <a:p>
            <a:r>
              <a:rPr lang="en-US" dirty="0"/>
              <a:t>14 exception forms submitted</a:t>
            </a:r>
          </a:p>
          <a:p>
            <a:r>
              <a:rPr lang="en-US" dirty="0"/>
              <a:t>Submitted: 84%</a:t>
            </a:r>
          </a:p>
          <a:p>
            <a:r>
              <a:rPr lang="en-US" dirty="0"/>
              <a:t> </a:t>
            </a:r>
          </a:p>
          <a:p>
            <a:pPr marL="285750" indent="-285750">
              <a:buFont typeface="Arial" panose="020B0604020202020204" pitchFamily="34" charset="0"/>
              <a:buChar char="•"/>
            </a:pPr>
            <a:r>
              <a:rPr lang="en-US" b="1" dirty="0"/>
              <a:t>Medium/Large Medical </a:t>
            </a:r>
          </a:p>
          <a:p>
            <a:r>
              <a:rPr lang="en-US" b="1" dirty="0"/>
              <a:t>Ambulatory Practices</a:t>
            </a:r>
            <a:r>
              <a:rPr lang="en-US" dirty="0"/>
              <a:t> (n=427)</a:t>
            </a:r>
          </a:p>
          <a:p>
            <a:r>
              <a:rPr lang="en-US" dirty="0"/>
              <a:t>Attestations: 298 practices</a:t>
            </a:r>
          </a:p>
          <a:p>
            <a:r>
              <a:rPr lang="en-US" dirty="0"/>
              <a:t>Exception forms: 89 practices </a:t>
            </a:r>
          </a:p>
          <a:p>
            <a:r>
              <a:rPr lang="en-US" dirty="0"/>
              <a:t>Total: 387 practices</a:t>
            </a:r>
          </a:p>
          <a:p>
            <a:r>
              <a:rPr lang="en-US" dirty="0"/>
              <a:t>Submitted: 91%</a:t>
            </a:r>
          </a:p>
        </p:txBody>
      </p:sp>
      <p:sp>
        <p:nvSpPr>
          <p:cNvPr id="6" name="Rectangle 5">
            <a:extLst>
              <a:ext uri="{FF2B5EF4-FFF2-40B4-BE49-F238E27FC236}">
                <a16:creationId xmlns:a16="http://schemas.microsoft.com/office/drawing/2014/main" id="{5379F188-AC45-4088-B122-67274A4C5BEF}"/>
              </a:ext>
            </a:extLst>
          </p:cNvPr>
          <p:cNvSpPr/>
          <p:nvPr/>
        </p:nvSpPr>
        <p:spPr>
          <a:xfrm>
            <a:off x="353960" y="1066799"/>
            <a:ext cx="8445911" cy="1066801"/>
          </a:xfrm>
          <a:prstGeom prst="rect">
            <a:avLst/>
          </a:prstGeom>
          <a:solidFill>
            <a:schemeClr val="accent1">
              <a:lumMod val="50000"/>
            </a:schemeClr>
          </a:solidFill>
          <a:ln w="3175" cap="flat" cmpd="sng" algn="ctr">
            <a:solidFill>
              <a:schemeClr val="accent1">
                <a:lumMod val="50000"/>
              </a:schemeClr>
            </a:solidFill>
            <a:prstDash val="solid"/>
          </a:ln>
          <a:effectLst/>
        </p:spPr>
        <p:txBody>
          <a:bodyPr lIns="92866" tIns="46437" rIns="92866" bIns="46437"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i="0" u="none" strike="noStrike" kern="0" cap="none" spc="0" normalizeH="0" baseline="0" noProof="0" dirty="0">
                <a:ln>
                  <a:noFill/>
                </a:ln>
                <a:solidFill>
                  <a:schemeClr val="bg1"/>
                </a:solidFill>
                <a:effectLst/>
                <a:uLnTx/>
                <a:uFillTx/>
                <a:latin typeface="+mn-lt"/>
              </a:rPr>
              <a:t>Attestation submissions got off to a slow start, but an</a:t>
            </a:r>
            <a:r>
              <a:rPr kumimoji="0" lang="en-US" i="0" u="none" strike="noStrike" kern="0" cap="none" spc="0" normalizeH="0" noProof="0" dirty="0">
                <a:ln>
                  <a:noFill/>
                </a:ln>
                <a:solidFill>
                  <a:schemeClr val="bg1"/>
                </a:solidFill>
                <a:effectLst/>
                <a:uLnTx/>
                <a:uFillTx/>
                <a:latin typeface="+mn-lt"/>
              </a:rPr>
              <a:t> influx </a:t>
            </a:r>
            <a:r>
              <a:rPr kumimoji="0" lang="en-US" i="0" u="none" strike="noStrike" kern="0" cap="none" spc="0" normalizeH="0" baseline="0" noProof="0" dirty="0">
                <a:ln>
                  <a:noFill/>
                </a:ln>
                <a:solidFill>
                  <a:schemeClr val="bg1"/>
                </a:solidFill>
                <a:effectLst/>
                <a:uLnTx/>
                <a:uFillTx/>
                <a:latin typeface="+mn-lt"/>
              </a:rPr>
              <a:t>of submissions around the attestation deadline resulted in strong numbers overall. </a:t>
            </a:r>
          </a:p>
        </p:txBody>
      </p:sp>
      <p:sp>
        <p:nvSpPr>
          <p:cNvPr id="8" name="TextBox 7">
            <a:extLst>
              <a:ext uri="{FF2B5EF4-FFF2-40B4-BE49-F238E27FC236}">
                <a16:creationId xmlns:a16="http://schemas.microsoft.com/office/drawing/2014/main" id="{45AA3D8C-314E-49E5-A360-BD187137846E}"/>
              </a:ext>
            </a:extLst>
          </p:cNvPr>
          <p:cNvSpPr txBox="1"/>
          <p:nvPr/>
        </p:nvSpPr>
        <p:spPr>
          <a:xfrm>
            <a:off x="457200" y="2362200"/>
            <a:ext cx="3733800" cy="2246769"/>
          </a:xfrm>
          <a:prstGeom prst="rect">
            <a:avLst/>
          </a:prstGeom>
          <a:noFill/>
        </p:spPr>
        <p:txBody>
          <a:bodyPr wrap="square">
            <a:spAutoFit/>
          </a:bodyPr>
          <a:lstStyle/>
          <a:p>
            <a:r>
              <a:rPr lang="en-US" sz="2800" b="1" dirty="0"/>
              <a:t>As of April 30:</a:t>
            </a:r>
          </a:p>
          <a:p>
            <a:r>
              <a:rPr lang="en-US" sz="2800" i="1" dirty="0"/>
              <a:t>191 forms submitted</a:t>
            </a:r>
          </a:p>
          <a:p>
            <a:r>
              <a:rPr lang="en-US" sz="2800" dirty="0"/>
              <a:t>Year 2 forms: 2</a:t>
            </a:r>
          </a:p>
          <a:p>
            <a:r>
              <a:rPr lang="en-US" sz="2800" dirty="0"/>
              <a:t>Year 3/4 forms: 127</a:t>
            </a:r>
          </a:p>
          <a:p>
            <a:r>
              <a:rPr lang="en-US" sz="2800" dirty="0"/>
              <a:t>Exception forms: 62</a:t>
            </a:r>
          </a:p>
        </p:txBody>
      </p:sp>
      <p:cxnSp>
        <p:nvCxnSpPr>
          <p:cNvPr id="10" name="Straight Connector 9">
            <a:extLst>
              <a:ext uri="{FF2B5EF4-FFF2-40B4-BE49-F238E27FC236}">
                <a16:creationId xmlns:a16="http://schemas.microsoft.com/office/drawing/2014/main" id="{FAC9259F-24FB-4DB8-AB4F-CE3DD07B4E7F}"/>
              </a:ext>
            </a:extLst>
          </p:cNvPr>
          <p:cNvCxnSpPr/>
          <p:nvPr/>
        </p:nvCxnSpPr>
        <p:spPr>
          <a:xfrm>
            <a:off x="3962400" y="2819400"/>
            <a:ext cx="0" cy="32004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2659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3960" y="2209800"/>
            <a:ext cx="8445910" cy="4195763"/>
          </a:xfrm>
        </p:spPr>
        <p:txBody>
          <a:bodyPr/>
          <a:lstStyle/>
          <a:p>
            <a:pPr marL="0" indent="0">
              <a:buNone/>
            </a:pPr>
            <a:r>
              <a:rPr lang="en-US" sz="2400" dirty="0"/>
              <a:t>2021 attestation:</a:t>
            </a:r>
            <a:endParaRPr lang="en-US" sz="2000" b="0" dirty="0"/>
          </a:p>
          <a:p>
            <a:r>
              <a:rPr lang="en-US" sz="2000" b="0" dirty="0"/>
              <a:t>Because the 2020 attestation deadline was pushed back, there is a short turnaround for 2021 attestation.</a:t>
            </a:r>
          </a:p>
          <a:p>
            <a:r>
              <a:rPr lang="en-US" sz="2000" b="0" dirty="0"/>
              <a:t>This year, the submission deadline is Oct. 31. Attestation forms will go live this summer.</a:t>
            </a:r>
          </a:p>
          <a:p>
            <a:r>
              <a:rPr lang="en-US" sz="2000" b="0" dirty="0"/>
              <a:t>Provider Organizations (POs) will be attesting to use cases from calendar year 2020.</a:t>
            </a:r>
          </a:p>
          <a:p>
            <a:r>
              <a:rPr lang="en-US" sz="2000" b="0" dirty="0"/>
              <a:t>As with 2020 attestation, 2021 attestation will feature three forms:</a:t>
            </a:r>
          </a:p>
          <a:p>
            <a:pPr lvl="1"/>
            <a:r>
              <a:rPr lang="en-US" sz="2000" b="0" dirty="0"/>
              <a:t>Year 3/4 form (medium/large medical ambulatory practices, small/large community health centers)</a:t>
            </a:r>
          </a:p>
          <a:p>
            <a:pPr lvl="1"/>
            <a:r>
              <a:rPr lang="en-US" sz="2000" dirty="0"/>
              <a:t>Year 5 form (acute care hospitals)</a:t>
            </a:r>
          </a:p>
          <a:p>
            <a:pPr lvl="1"/>
            <a:r>
              <a:rPr lang="en-US" sz="2000" dirty="0"/>
              <a:t>HIE Exception Form (POs that did not meet connection requirement)</a:t>
            </a:r>
            <a:endParaRPr lang="en-US" sz="2000" b="0" dirty="0"/>
          </a:p>
          <a:p>
            <a:endParaRPr lang="en-US" sz="2400" b="0" dirty="0"/>
          </a:p>
        </p:txBody>
      </p:sp>
      <p:sp>
        <p:nvSpPr>
          <p:cNvPr id="3" name="Title 2"/>
          <p:cNvSpPr>
            <a:spLocks noGrp="1"/>
          </p:cNvSpPr>
          <p:nvPr>
            <p:ph type="title"/>
          </p:nvPr>
        </p:nvSpPr>
        <p:spPr>
          <a:xfrm>
            <a:off x="861236" y="120650"/>
            <a:ext cx="5920563" cy="565150"/>
          </a:xfrm>
        </p:spPr>
        <p:txBody>
          <a:bodyPr/>
          <a:lstStyle/>
          <a:p>
            <a:r>
              <a:rPr lang="en-US" dirty="0"/>
              <a:t>HIway attestation: 2021 preview</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18</a:t>
            </a:fld>
            <a:endParaRPr lang="en-US" dirty="0"/>
          </a:p>
        </p:txBody>
      </p:sp>
      <p:sp>
        <p:nvSpPr>
          <p:cNvPr id="5" name="Rectangle 4"/>
          <p:cNvSpPr/>
          <p:nvPr/>
        </p:nvSpPr>
        <p:spPr>
          <a:xfrm>
            <a:off x="353960" y="1066799"/>
            <a:ext cx="8445911" cy="1066801"/>
          </a:xfrm>
          <a:prstGeom prst="rect">
            <a:avLst/>
          </a:prstGeom>
          <a:solidFill>
            <a:schemeClr val="accent1">
              <a:lumMod val="50000"/>
            </a:schemeClr>
          </a:solidFill>
          <a:ln w="3175" cap="flat" cmpd="sng" algn="ctr">
            <a:solidFill>
              <a:schemeClr val="accent1">
                <a:lumMod val="50000"/>
              </a:schemeClr>
            </a:solidFill>
            <a:prstDash val="solid"/>
          </a:ln>
          <a:effectLst/>
        </p:spPr>
        <p:txBody>
          <a:bodyPr lIns="92866" tIns="46437" rIns="92866" bIns="46437"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i="0" u="none" strike="noStrike" kern="0" cap="none" spc="0" normalizeH="0" baseline="0" noProof="0" dirty="0">
                <a:ln>
                  <a:noFill/>
                </a:ln>
                <a:solidFill>
                  <a:schemeClr val="bg1"/>
                </a:solidFill>
                <a:effectLst/>
                <a:uLnTx/>
                <a:uFillTx/>
                <a:latin typeface="+mn-lt"/>
              </a:rPr>
              <a:t>Because the 2020 attestation deadline was delayed, the 2021 attestation deadline </a:t>
            </a:r>
            <a:br>
              <a:rPr kumimoji="0" lang="en-US" i="0" u="none" strike="noStrike" kern="0" cap="none" spc="0" normalizeH="0" baseline="0" noProof="0" dirty="0">
                <a:ln>
                  <a:noFill/>
                </a:ln>
                <a:solidFill>
                  <a:schemeClr val="bg1"/>
                </a:solidFill>
                <a:effectLst/>
                <a:uLnTx/>
                <a:uFillTx/>
                <a:latin typeface="+mn-lt"/>
              </a:rPr>
            </a:br>
            <a:r>
              <a:rPr kumimoji="0" lang="en-US" i="0" u="none" strike="noStrike" kern="0" cap="none" spc="0" normalizeH="0" baseline="0" noProof="0" dirty="0">
                <a:ln>
                  <a:noFill/>
                </a:ln>
                <a:solidFill>
                  <a:schemeClr val="bg1"/>
                </a:solidFill>
                <a:effectLst/>
                <a:uLnTx/>
                <a:uFillTx/>
                <a:latin typeface="+mn-lt"/>
              </a:rPr>
              <a:t>(Oct. 31) is fast approaching.</a:t>
            </a:r>
          </a:p>
        </p:txBody>
      </p:sp>
    </p:spTree>
    <p:extLst>
      <p:ext uri="{BB962C8B-B14F-4D97-AF65-F5344CB8AC3E}">
        <p14:creationId xmlns:p14="http://schemas.microsoft.com/office/powerpoint/2010/main" val="477403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35238"/>
            <a:ext cx="8229600" cy="3890928"/>
          </a:xfrm>
        </p:spPr>
        <p:txBody>
          <a:bodyPr/>
          <a:lstStyle/>
          <a:p>
            <a:pPr marL="0" indent="0">
              <a:buNone/>
            </a:pPr>
            <a:r>
              <a:rPr lang="en-US" sz="2400" dirty="0"/>
              <a:t>Attestation 2021 timeline:</a:t>
            </a:r>
            <a:br>
              <a:rPr lang="en-US" dirty="0"/>
            </a:br>
            <a:endParaRPr lang="en-US" dirty="0"/>
          </a:p>
          <a:p>
            <a:r>
              <a:rPr lang="en-US" dirty="0"/>
              <a:t>Dec. 31, 2020: </a:t>
            </a:r>
            <a:r>
              <a:rPr lang="en-US" b="0" dirty="0"/>
              <a:t>Use case deadline for 2021 attestation</a:t>
            </a:r>
          </a:p>
          <a:p>
            <a:r>
              <a:rPr lang="en-US" dirty="0"/>
              <a:t>May-July 2021: </a:t>
            </a:r>
            <a:r>
              <a:rPr lang="en-US" b="0" dirty="0"/>
              <a:t>HIway outreach and education regarding 2021 connection requirement and attestation process continues (email outreach, updated website material, webinars, direct PO contact)</a:t>
            </a:r>
          </a:p>
          <a:p>
            <a:r>
              <a:rPr lang="en-US" dirty="0"/>
              <a:t>July:</a:t>
            </a:r>
            <a:r>
              <a:rPr lang="en-US" b="0" dirty="0"/>
              <a:t> HIway attestation webform testing</a:t>
            </a:r>
          </a:p>
          <a:p>
            <a:r>
              <a:rPr lang="en-US" dirty="0"/>
              <a:t>August:</a:t>
            </a:r>
            <a:r>
              <a:rPr lang="en-US" b="0" dirty="0"/>
              <a:t> HIway attestation/exception webforms go live and start </a:t>
            </a:r>
            <a:br>
              <a:rPr lang="en-US" b="0" dirty="0"/>
            </a:br>
            <a:r>
              <a:rPr lang="en-US" b="0" dirty="0"/>
              <a:t>accepting submissions</a:t>
            </a:r>
          </a:p>
          <a:p>
            <a:r>
              <a:rPr lang="en-US" dirty="0"/>
              <a:t>Oct. 31: </a:t>
            </a:r>
            <a:r>
              <a:rPr lang="en-US" b="0" dirty="0"/>
              <a:t>Deadline for attestation/exception submissions</a:t>
            </a:r>
          </a:p>
          <a:p>
            <a:r>
              <a:rPr lang="en-US" dirty="0"/>
              <a:t>November: </a:t>
            </a:r>
            <a:r>
              <a:rPr lang="en-US" b="0" dirty="0"/>
              <a:t>HIway reaches out to POs that have not submitted</a:t>
            </a:r>
          </a:p>
          <a:p>
            <a:r>
              <a:rPr lang="en-US" dirty="0"/>
              <a:t>Winter 2022:</a:t>
            </a:r>
            <a:r>
              <a:rPr lang="en-US" b="0" dirty="0"/>
              <a:t> When it seems that submissions have stopped, HIway </a:t>
            </a:r>
            <a:br>
              <a:rPr lang="en-US" b="0" dirty="0"/>
            </a:br>
            <a:r>
              <a:rPr lang="en-US" b="0" dirty="0"/>
              <a:t>closes webform</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19</a:t>
            </a:fld>
            <a:endParaRPr lang="en-US" dirty="0"/>
          </a:p>
        </p:txBody>
      </p:sp>
      <p:sp>
        <p:nvSpPr>
          <p:cNvPr id="5" name="Rectangle 4"/>
          <p:cNvSpPr/>
          <p:nvPr/>
        </p:nvSpPr>
        <p:spPr>
          <a:xfrm>
            <a:off x="353960" y="1066799"/>
            <a:ext cx="8445911" cy="1066801"/>
          </a:xfrm>
          <a:prstGeom prst="rect">
            <a:avLst/>
          </a:prstGeom>
          <a:solidFill>
            <a:schemeClr val="accent1">
              <a:lumMod val="50000"/>
            </a:schemeClr>
          </a:solidFill>
          <a:ln w="3175" cap="flat" cmpd="sng" algn="ctr">
            <a:solidFill>
              <a:schemeClr val="accent1">
                <a:lumMod val="50000"/>
              </a:schemeClr>
            </a:solidFill>
            <a:prstDash val="solid"/>
          </a:ln>
          <a:effectLst/>
        </p:spPr>
        <p:txBody>
          <a:bodyPr lIns="92866" tIns="46437" rIns="92866" bIns="46437"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i="0" u="none" strike="noStrike" kern="0" cap="none" spc="0" normalizeH="0" baseline="0" noProof="0" dirty="0">
                <a:ln>
                  <a:noFill/>
                </a:ln>
                <a:solidFill>
                  <a:schemeClr val="bg1"/>
                </a:solidFill>
                <a:effectLst/>
                <a:uLnTx/>
                <a:uFillTx/>
                <a:latin typeface="+mn-lt"/>
              </a:rPr>
              <a:t>Outreach regarding the 2021 attestation process is underway. </a:t>
            </a:r>
            <a:r>
              <a:rPr lang="en-US" kern="0" dirty="0">
                <a:solidFill>
                  <a:schemeClr val="bg1"/>
                </a:solidFill>
              </a:rPr>
              <a:t>At this point, all submitting Provider Organizations (POs) should be familiar with the submission process, but a significant volume of ad hoc questions arise each year.</a:t>
            </a:r>
            <a:endParaRPr kumimoji="0" lang="en-US" i="0" u="none" strike="noStrike" kern="0" cap="none" spc="0" normalizeH="0" baseline="0" noProof="0" dirty="0">
              <a:ln>
                <a:noFill/>
              </a:ln>
              <a:solidFill>
                <a:schemeClr val="bg1"/>
              </a:solidFill>
              <a:effectLst/>
              <a:uLnTx/>
              <a:uFillTx/>
              <a:latin typeface="+mn-lt"/>
            </a:endParaRPr>
          </a:p>
        </p:txBody>
      </p:sp>
      <p:sp>
        <p:nvSpPr>
          <p:cNvPr id="7" name="Title 2">
            <a:extLst>
              <a:ext uri="{FF2B5EF4-FFF2-40B4-BE49-F238E27FC236}">
                <a16:creationId xmlns:a16="http://schemas.microsoft.com/office/drawing/2014/main" id="{2D6CE049-32A6-47F0-BAEB-211643E4DD81}"/>
              </a:ext>
            </a:extLst>
          </p:cNvPr>
          <p:cNvSpPr>
            <a:spLocks noGrp="1"/>
          </p:cNvSpPr>
          <p:nvPr>
            <p:ph type="title"/>
          </p:nvPr>
        </p:nvSpPr>
        <p:spPr>
          <a:xfrm>
            <a:off x="862013" y="152400"/>
            <a:ext cx="6072187" cy="565150"/>
          </a:xfrm>
        </p:spPr>
        <p:txBody>
          <a:bodyPr/>
          <a:lstStyle/>
          <a:p>
            <a:r>
              <a:rPr lang="en-US" dirty="0"/>
              <a:t>HIway attestation: 2021 estimated timeline</a:t>
            </a:r>
          </a:p>
        </p:txBody>
      </p:sp>
    </p:spTree>
    <p:extLst>
      <p:ext uri="{BB962C8B-B14F-4D97-AF65-F5344CB8AC3E}">
        <p14:creationId xmlns:p14="http://schemas.microsoft.com/office/powerpoint/2010/main" val="120956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49C2E20-F250-44B9-B926-B8B94A013B34}" type="slidenum">
              <a:rPr lang="en-US" smtClean="0"/>
              <a:pPr>
                <a:defRPr/>
              </a:pPr>
              <a:t>2</a:t>
            </a:fld>
            <a:endParaRPr lang="en-US" dirty="0"/>
          </a:p>
        </p:txBody>
      </p:sp>
      <p:sp>
        <p:nvSpPr>
          <p:cNvPr id="3" name="Title 2"/>
          <p:cNvSpPr>
            <a:spLocks noGrp="1"/>
          </p:cNvSpPr>
          <p:nvPr>
            <p:ph type="title"/>
          </p:nvPr>
        </p:nvSpPr>
        <p:spPr>
          <a:xfrm>
            <a:off x="836137" y="133557"/>
            <a:ext cx="6098066" cy="565150"/>
          </a:xfrm>
        </p:spPr>
        <p:txBody>
          <a:bodyPr/>
          <a:lstStyle/>
          <a:p>
            <a:r>
              <a:rPr lang="en-US" dirty="0"/>
              <a:t>Agenda</a:t>
            </a:r>
          </a:p>
        </p:txBody>
      </p:sp>
      <p:sp>
        <p:nvSpPr>
          <p:cNvPr id="4" name="Rectangle 3"/>
          <p:cNvSpPr/>
          <p:nvPr/>
        </p:nvSpPr>
        <p:spPr>
          <a:xfrm>
            <a:off x="800100" y="1295400"/>
            <a:ext cx="7543800" cy="495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Welcome</a:t>
            </a:r>
          </a:p>
          <a:p>
            <a:pPr marL="457054" lvl="1" indent="0">
              <a:buNone/>
            </a:pPr>
            <a:r>
              <a:rPr lang="en-US" sz="2000" dirty="0">
                <a:solidFill>
                  <a:schemeClr val="tx1"/>
                </a:solidFill>
              </a:rPr>
              <a:t>Undersecretary Lauren Peters</a:t>
            </a:r>
          </a:p>
          <a:p>
            <a:pPr marL="800100" lvl="1" indent="-342900">
              <a:buFont typeface="Wingdings" pitchFamily="2" charset="2"/>
              <a:buChar char="§"/>
            </a:pPr>
            <a:r>
              <a:rPr lang="en-US" sz="2000" dirty="0">
                <a:solidFill>
                  <a:schemeClr val="tx1"/>
                </a:solidFill>
              </a:rPr>
              <a:t>Approval of February 2021 minutes (vote)</a:t>
            </a:r>
          </a:p>
          <a:p>
            <a:r>
              <a:rPr lang="en-US" sz="2000" b="1" dirty="0">
                <a:solidFill>
                  <a:schemeClr val="tx1"/>
                </a:solidFill>
              </a:rPr>
              <a:t>Statewide ENS Framework</a:t>
            </a:r>
          </a:p>
          <a:p>
            <a:pPr marL="457054" lvl="1"/>
            <a:r>
              <a:rPr lang="en-US" sz="2000" dirty="0">
                <a:solidFill>
                  <a:schemeClr val="tx1"/>
                </a:solidFill>
              </a:rPr>
              <a:t>Bert Ng</a:t>
            </a:r>
          </a:p>
          <a:p>
            <a:r>
              <a:rPr lang="en-US" sz="2000" b="1" dirty="0">
                <a:solidFill>
                  <a:schemeClr val="tx1"/>
                </a:solidFill>
              </a:rPr>
              <a:t>Clinical Gateway &amp; AWS update</a:t>
            </a:r>
          </a:p>
          <a:p>
            <a:pPr lvl="1"/>
            <a:r>
              <a:rPr lang="en-US" sz="2000" dirty="0">
                <a:solidFill>
                  <a:schemeClr val="tx1"/>
                </a:solidFill>
              </a:rPr>
              <a:t>David Whitham </a:t>
            </a:r>
          </a:p>
          <a:p>
            <a:r>
              <a:rPr lang="en-US" sz="2000" b="1" dirty="0">
                <a:solidFill>
                  <a:schemeClr val="tx1"/>
                </a:solidFill>
              </a:rPr>
              <a:t>Attestation/connection requirement update</a:t>
            </a:r>
          </a:p>
          <a:p>
            <a:pPr lvl="1"/>
            <a:r>
              <a:rPr lang="en-US" sz="2000" dirty="0">
                <a:solidFill>
                  <a:schemeClr val="tx1"/>
                </a:solidFill>
              </a:rPr>
              <a:t>Chris Stuck-Girard</a:t>
            </a:r>
            <a:endParaRPr lang="en-US" sz="2000" b="1" dirty="0">
              <a:solidFill>
                <a:schemeClr val="tx1"/>
              </a:solidFill>
            </a:endParaRPr>
          </a:p>
          <a:p>
            <a:r>
              <a:rPr lang="en-US" sz="2000" b="1" dirty="0">
                <a:solidFill>
                  <a:schemeClr val="tx1"/>
                </a:solidFill>
              </a:rPr>
              <a:t>ePOLST update</a:t>
            </a:r>
          </a:p>
          <a:p>
            <a:pPr marL="457054" lvl="1" indent="0">
              <a:buNone/>
            </a:pPr>
            <a:r>
              <a:rPr lang="en-US" sz="2000" dirty="0">
                <a:solidFill>
                  <a:schemeClr val="tx1"/>
                </a:solidFill>
              </a:rPr>
              <a:t>Daniel Danon</a:t>
            </a:r>
          </a:p>
          <a:p>
            <a:r>
              <a:rPr lang="en-US" sz="2000" b="1" dirty="0">
                <a:solidFill>
                  <a:schemeClr val="tx1"/>
                </a:solidFill>
              </a:rPr>
              <a:t>Conclusion</a:t>
            </a:r>
          </a:p>
          <a:p>
            <a:pPr marL="457054" lvl="1" indent="0">
              <a:buNone/>
            </a:pPr>
            <a:r>
              <a:rPr lang="en-US" sz="2000" dirty="0">
                <a:solidFill>
                  <a:schemeClr val="tx1"/>
                </a:solidFill>
              </a:rPr>
              <a:t>Undersecretary Lauren Peters</a:t>
            </a:r>
          </a:p>
          <a:p>
            <a:pPr marL="457054" lvl="1" indent="0">
              <a:buNone/>
            </a:pPr>
            <a:endParaRPr lang="en-US" sz="2000" dirty="0">
              <a:solidFill>
                <a:schemeClr val="tx1"/>
              </a:solidFill>
            </a:endParaRPr>
          </a:p>
        </p:txBody>
      </p:sp>
    </p:spTree>
    <p:extLst>
      <p:ext uri="{BB962C8B-B14F-4D97-AF65-F5344CB8AC3E}">
        <p14:creationId xmlns:p14="http://schemas.microsoft.com/office/powerpoint/2010/main" val="3320654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20</a:t>
            </a:fld>
            <a:endParaRPr lang="en-US" dirty="0"/>
          </a:p>
        </p:txBody>
      </p:sp>
      <p:sp>
        <p:nvSpPr>
          <p:cNvPr id="3" name="Title 2"/>
          <p:cNvSpPr>
            <a:spLocks noGrp="1"/>
          </p:cNvSpPr>
          <p:nvPr>
            <p:ph type="title"/>
          </p:nvPr>
        </p:nvSpPr>
        <p:spPr>
          <a:xfrm>
            <a:off x="836137" y="133557"/>
            <a:ext cx="6098066" cy="565150"/>
          </a:xfrm>
        </p:spPr>
        <p:txBody>
          <a:bodyPr/>
          <a:lstStyle/>
          <a:p>
            <a:r>
              <a:rPr lang="en-US" dirty="0"/>
              <a:t>HIway attestation: Expanding connection requirement for HISP-to-HISP exchange </a:t>
            </a:r>
          </a:p>
        </p:txBody>
      </p:sp>
      <p:sp>
        <p:nvSpPr>
          <p:cNvPr id="5" name="Rectangle 4"/>
          <p:cNvSpPr/>
          <p:nvPr/>
        </p:nvSpPr>
        <p:spPr>
          <a:xfrm>
            <a:off x="353960" y="1066800"/>
            <a:ext cx="8445911" cy="766012"/>
          </a:xfrm>
          <a:prstGeom prst="rect">
            <a:avLst/>
          </a:prstGeom>
          <a:solidFill>
            <a:schemeClr val="accent1">
              <a:lumMod val="50000"/>
            </a:schemeClr>
          </a:solidFill>
          <a:ln w="3175" cap="flat" cmpd="sng" algn="ctr">
            <a:solidFill>
              <a:schemeClr val="accent1">
                <a:lumMod val="50000"/>
              </a:schemeClr>
            </a:solidFill>
            <a:prstDash val="solid"/>
          </a:ln>
          <a:effectLst/>
        </p:spPr>
        <p:txBody>
          <a:bodyPr lIns="92866" tIns="46437" rIns="92866" bIns="46437"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i="0" u="none" strike="noStrike" kern="0" cap="none" spc="0" normalizeH="0" baseline="0" noProof="0" dirty="0">
                <a:ln>
                  <a:noFill/>
                </a:ln>
                <a:solidFill>
                  <a:schemeClr val="bg1"/>
                </a:solidFill>
                <a:effectLst/>
                <a:uLnTx/>
                <a:uFillTx/>
                <a:latin typeface="+mn-lt"/>
              </a:rPr>
              <a:t>The Mass HIway will </a:t>
            </a:r>
            <a:r>
              <a:rPr lang="en-US" kern="0" dirty="0">
                <a:solidFill>
                  <a:schemeClr val="bg1"/>
                </a:solidFill>
              </a:rPr>
              <a:t>add DirectTrust </a:t>
            </a:r>
            <a:r>
              <a:rPr kumimoji="0" lang="en-US" i="0" u="none" strike="noStrike" kern="0" cap="none" spc="0" normalizeH="0" baseline="0" noProof="0" dirty="0">
                <a:ln>
                  <a:noFill/>
                </a:ln>
                <a:solidFill>
                  <a:schemeClr val="bg1"/>
                </a:solidFill>
                <a:effectLst/>
                <a:uLnTx/>
                <a:uFillTx/>
                <a:latin typeface="+mn-lt"/>
              </a:rPr>
              <a:t>HISP-to-HISP exchange to meet the HIway connection requirement through sub-regulatory guidance.</a:t>
            </a:r>
          </a:p>
        </p:txBody>
      </p:sp>
      <p:sp>
        <p:nvSpPr>
          <p:cNvPr id="8" name="Rectangle 7">
            <a:extLst>
              <a:ext uri="{FF2B5EF4-FFF2-40B4-BE49-F238E27FC236}">
                <a16:creationId xmlns:a16="http://schemas.microsoft.com/office/drawing/2014/main" id="{E14D46F6-61CE-42CD-86BF-9B654D2D378D}"/>
              </a:ext>
            </a:extLst>
          </p:cNvPr>
          <p:cNvSpPr/>
          <p:nvPr/>
        </p:nvSpPr>
        <p:spPr>
          <a:xfrm>
            <a:off x="349044" y="2245896"/>
            <a:ext cx="8445911" cy="1291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Mass HIway converted to HIway 2.0 (a HISP) in order to connect to DirectTrust, a national framework for Direct Message</a:t>
            </a:r>
          </a:p>
          <a:p>
            <a:pPr marL="285750" indent="-285750">
              <a:buFont typeface="Arial" panose="020B0604020202020204" pitchFamily="34" charset="0"/>
              <a:buChar char="•"/>
            </a:pPr>
            <a:r>
              <a:rPr lang="en-US" dirty="0">
                <a:solidFill>
                  <a:schemeClr val="tx1"/>
                </a:solidFill>
              </a:rPr>
              <a:t>During the Feb. 2020 meeting, the Council was supportive of DirectTrust HISP-to-HISP Direct Message exchange as it leverages existing infrastructure</a:t>
            </a:r>
          </a:p>
        </p:txBody>
      </p:sp>
      <p:sp>
        <p:nvSpPr>
          <p:cNvPr id="11" name="Rectangle 10">
            <a:extLst>
              <a:ext uri="{FF2B5EF4-FFF2-40B4-BE49-F238E27FC236}">
                <a16:creationId xmlns:a16="http://schemas.microsoft.com/office/drawing/2014/main" id="{6B294C62-1B49-430F-A238-6143DAD015C7}"/>
              </a:ext>
            </a:extLst>
          </p:cNvPr>
          <p:cNvSpPr/>
          <p:nvPr/>
        </p:nvSpPr>
        <p:spPr>
          <a:xfrm>
            <a:off x="349044" y="3914272"/>
            <a:ext cx="8445911" cy="1291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DirectTrust replaces 1:1 contracting for security/privacy and replaces it with a common agreement for security/privacy for HISP users and DirectTrust users</a:t>
            </a:r>
          </a:p>
          <a:p>
            <a:pPr marL="285750" indent="-285750">
              <a:buFont typeface="Arial" panose="020B0604020202020204" pitchFamily="34" charset="0"/>
              <a:buChar char="•"/>
            </a:pPr>
            <a:r>
              <a:rPr lang="en-US" dirty="0">
                <a:solidFill>
                  <a:schemeClr val="tx1"/>
                </a:solidFill>
              </a:rPr>
              <a:t>A user of a DirectTrust HISP can securely send messages to a user of any other DirectTrust HISP without any additional contracting</a:t>
            </a:r>
          </a:p>
        </p:txBody>
      </p:sp>
      <p:sp>
        <p:nvSpPr>
          <p:cNvPr id="12" name="Rectangle 11">
            <a:extLst>
              <a:ext uri="{FF2B5EF4-FFF2-40B4-BE49-F238E27FC236}">
                <a16:creationId xmlns:a16="http://schemas.microsoft.com/office/drawing/2014/main" id="{C89361D0-070C-4ADC-8EA7-4975180E01D9}"/>
              </a:ext>
            </a:extLst>
          </p:cNvPr>
          <p:cNvSpPr/>
          <p:nvPr/>
        </p:nvSpPr>
        <p:spPr>
          <a:xfrm>
            <a:off x="349044" y="5566611"/>
            <a:ext cx="8445911" cy="1291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Providers will have additional opportunities to meet the connection requirement with DirectTrust Direct Messaging</a:t>
            </a:r>
          </a:p>
          <a:p>
            <a:pPr marL="285750" indent="-285750">
              <a:buFont typeface="Arial" panose="020B0604020202020204" pitchFamily="34" charset="0"/>
              <a:buChar char="•"/>
            </a:pPr>
            <a:r>
              <a:rPr lang="en-US" dirty="0">
                <a:solidFill>
                  <a:schemeClr val="tx1"/>
                </a:solidFill>
              </a:rPr>
              <a:t>Providers may use EHR-native Direct Message capabilities instead adding an extra connection to the HIway Direct Message System</a:t>
            </a:r>
          </a:p>
        </p:txBody>
      </p:sp>
      <p:sp>
        <p:nvSpPr>
          <p:cNvPr id="2" name="Rectangle 1">
            <a:extLst>
              <a:ext uri="{FF2B5EF4-FFF2-40B4-BE49-F238E27FC236}">
                <a16:creationId xmlns:a16="http://schemas.microsoft.com/office/drawing/2014/main" id="{B8AD9C74-39C4-4C8B-B3C4-7E8A806C1D9C}"/>
              </a:ext>
            </a:extLst>
          </p:cNvPr>
          <p:cNvSpPr/>
          <p:nvPr/>
        </p:nvSpPr>
        <p:spPr>
          <a:xfrm>
            <a:off x="349044" y="1933561"/>
            <a:ext cx="2622756" cy="30583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Background</a:t>
            </a:r>
          </a:p>
        </p:txBody>
      </p:sp>
      <p:sp>
        <p:nvSpPr>
          <p:cNvPr id="10" name="Rectangle 9">
            <a:extLst>
              <a:ext uri="{FF2B5EF4-FFF2-40B4-BE49-F238E27FC236}">
                <a16:creationId xmlns:a16="http://schemas.microsoft.com/office/drawing/2014/main" id="{8F6C9AA3-F34C-4983-AFDA-A42CF89F2C3D}"/>
              </a:ext>
            </a:extLst>
          </p:cNvPr>
          <p:cNvSpPr/>
          <p:nvPr/>
        </p:nvSpPr>
        <p:spPr>
          <a:xfrm>
            <a:off x="349044" y="3581400"/>
            <a:ext cx="2622756" cy="30583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Technical advantage</a:t>
            </a:r>
          </a:p>
        </p:txBody>
      </p:sp>
      <p:sp>
        <p:nvSpPr>
          <p:cNvPr id="13" name="Rectangle 12">
            <a:extLst>
              <a:ext uri="{FF2B5EF4-FFF2-40B4-BE49-F238E27FC236}">
                <a16:creationId xmlns:a16="http://schemas.microsoft.com/office/drawing/2014/main" id="{432FC931-D7D3-49D6-BF03-E701A6F288DC}"/>
              </a:ext>
            </a:extLst>
          </p:cNvPr>
          <p:cNvSpPr/>
          <p:nvPr/>
        </p:nvSpPr>
        <p:spPr>
          <a:xfrm>
            <a:off x="349044" y="5256765"/>
            <a:ext cx="2622756" cy="30583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Business advantage</a:t>
            </a:r>
          </a:p>
        </p:txBody>
      </p:sp>
    </p:spTree>
    <p:extLst>
      <p:ext uri="{BB962C8B-B14F-4D97-AF65-F5344CB8AC3E}">
        <p14:creationId xmlns:p14="http://schemas.microsoft.com/office/powerpoint/2010/main" val="3427725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05037"/>
            <a:ext cx="8445910" cy="4195763"/>
          </a:xfrm>
        </p:spPr>
        <p:txBody>
          <a:bodyPr/>
          <a:lstStyle/>
          <a:p>
            <a:pPr marL="0" indent="0">
              <a:buNone/>
            </a:pPr>
            <a:r>
              <a:rPr lang="en-US" sz="2400" dirty="0"/>
              <a:t>Educating POs on this connection requirement update:</a:t>
            </a:r>
          </a:p>
          <a:p>
            <a:pPr marL="0" indent="0">
              <a:buNone/>
            </a:pPr>
            <a:endParaRPr lang="en-US" sz="2000" b="0" dirty="0"/>
          </a:p>
          <a:p>
            <a:pPr rtl="0">
              <a:spcBef>
                <a:spcPts val="0"/>
              </a:spcBef>
              <a:spcAft>
                <a:spcPts val="0"/>
              </a:spcAft>
            </a:pPr>
            <a:r>
              <a:rPr lang="en-US" sz="2000" b="0" i="0" u="none" strike="noStrike" dirty="0">
                <a:solidFill>
                  <a:srgbClr val="000000"/>
                </a:solidFill>
                <a:effectLst/>
              </a:rPr>
              <a:t>We will communicate this update by sending a blast email to POs about the sub-regulatory changes</a:t>
            </a:r>
          </a:p>
          <a:p>
            <a:pPr rtl="0">
              <a:spcBef>
                <a:spcPts val="0"/>
              </a:spcBef>
              <a:spcAft>
                <a:spcPts val="0"/>
              </a:spcAft>
            </a:pPr>
            <a:endParaRPr lang="en-US" sz="2000" b="0" i="0" u="none" strike="noStrike" dirty="0">
              <a:solidFill>
                <a:srgbClr val="000000"/>
              </a:solidFill>
              <a:effectLst/>
            </a:endParaRPr>
          </a:p>
          <a:p>
            <a:pPr rtl="0">
              <a:spcBef>
                <a:spcPts val="0"/>
              </a:spcBef>
              <a:spcAft>
                <a:spcPts val="0"/>
              </a:spcAft>
            </a:pPr>
            <a:r>
              <a:rPr lang="en-US" sz="2000" b="0" i="0" u="none" strike="noStrike" dirty="0">
                <a:solidFill>
                  <a:srgbClr val="000000"/>
                </a:solidFill>
                <a:effectLst/>
              </a:rPr>
              <a:t>The HIway is prepared to quickly update educational materials, including webinars and webpages, to reflect this change</a:t>
            </a:r>
          </a:p>
          <a:p>
            <a:pPr rtl="0">
              <a:spcBef>
                <a:spcPts val="0"/>
              </a:spcBef>
              <a:spcAft>
                <a:spcPts val="0"/>
              </a:spcAft>
            </a:pPr>
            <a:endParaRPr lang="en-US" sz="2000" b="0" i="0" u="none" strike="noStrike" dirty="0">
              <a:solidFill>
                <a:srgbClr val="000000"/>
              </a:solidFill>
              <a:effectLst/>
            </a:endParaRPr>
          </a:p>
          <a:p>
            <a:pPr rtl="0">
              <a:spcBef>
                <a:spcPts val="0"/>
              </a:spcBef>
              <a:spcAft>
                <a:spcPts val="0"/>
              </a:spcAft>
            </a:pPr>
            <a:r>
              <a:rPr lang="en-US" sz="2000" b="0" i="0" u="none" strike="noStrike" dirty="0">
                <a:solidFill>
                  <a:srgbClr val="000000"/>
                </a:solidFill>
                <a:effectLst/>
              </a:rPr>
              <a:t>MEHI account managers will touch base with their PO contacts to ensure that they understand the update</a:t>
            </a:r>
          </a:p>
          <a:p>
            <a:pPr rtl="0">
              <a:spcBef>
                <a:spcPts val="0"/>
              </a:spcBef>
              <a:spcAft>
                <a:spcPts val="0"/>
              </a:spcAft>
            </a:pPr>
            <a:endParaRPr lang="en-US" sz="2000" b="0" i="0" u="none" strike="noStrike" dirty="0">
              <a:solidFill>
                <a:srgbClr val="000000"/>
              </a:solidFill>
              <a:effectLst/>
            </a:endParaRPr>
          </a:p>
          <a:p>
            <a:pPr rtl="0">
              <a:spcBef>
                <a:spcPts val="0"/>
              </a:spcBef>
              <a:spcAft>
                <a:spcPts val="0"/>
              </a:spcAft>
            </a:pPr>
            <a:r>
              <a:rPr lang="en-US" sz="2000" b="0" i="0" u="none" strike="noStrike" dirty="0">
                <a:solidFill>
                  <a:srgbClr val="000000"/>
                </a:solidFill>
                <a:effectLst/>
              </a:rPr>
              <a:t>The HIway continues to consider the connection requirement an evolving process for interoperability: the POs that must meet it, and the substance of the requirement itself, are subject to change </a:t>
            </a:r>
          </a:p>
        </p:txBody>
      </p:sp>
      <p:sp>
        <p:nvSpPr>
          <p:cNvPr id="3" name="Title 2"/>
          <p:cNvSpPr>
            <a:spLocks noGrp="1"/>
          </p:cNvSpPr>
          <p:nvPr>
            <p:ph type="title"/>
          </p:nvPr>
        </p:nvSpPr>
        <p:spPr>
          <a:xfrm>
            <a:off x="861236" y="120650"/>
            <a:ext cx="5920563" cy="565150"/>
          </a:xfrm>
        </p:spPr>
        <p:txBody>
          <a:bodyPr/>
          <a:lstStyle/>
          <a:p>
            <a:r>
              <a:rPr lang="en-US" dirty="0"/>
              <a:t>HIway attestation: HISP-to-HISP exchange communication plan</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21</a:t>
            </a:fld>
            <a:endParaRPr lang="en-US" dirty="0"/>
          </a:p>
        </p:txBody>
      </p:sp>
      <p:sp>
        <p:nvSpPr>
          <p:cNvPr id="5" name="Rectangle 4"/>
          <p:cNvSpPr/>
          <p:nvPr/>
        </p:nvSpPr>
        <p:spPr>
          <a:xfrm>
            <a:off x="353960" y="1066799"/>
            <a:ext cx="8445911" cy="1066801"/>
          </a:xfrm>
          <a:prstGeom prst="rect">
            <a:avLst/>
          </a:prstGeom>
          <a:solidFill>
            <a:schemeClr val="accent1">
              <a:lumMod val="50000"/>
            </a:schemeClr>
          </a:solidFill>
          <a:ln w="3175" cap="flat" cmpd="sng" algn="ctr">
            <a:solidFill>
              <a:schemeClr val="accent1">
                <a:lumMod val="50000"/>
              </a:schemeClr>
            </a:solidFill>
            <a:prstDash val="solid"/>
          </a:ln>
          <a:effectLst/>
        </p:spPr>
        <p:txBody>
          <a:bodyPr lIns="92866" tIns="46437" rIns="92866" bIns="46437"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i="0" u="none" strike="noStrike" kern="0" cap="none" spc="0" normalizeH="0" baseline="0" noProof="0" dirty="0">
                <a:ln>
                  <a:noFill/>
                </a:ln>
                <a:solidFill>
                  <a:schemeClr val="bg1"/>
                </a:solidFill>
                <a:effectLst/>
                <a:uLnTx/>
                <a:uFillTx/>
                <a:latin typeface="+mn-lt"/>
              </a:rPr>
              <a:t>After issuing sub-regulatory guidance, the HIway and MEHI account managers plan to update educational materials and inform Provider Organizations (POs) of the change to the connection requirement.</a:t>
            </a:r>
          </a:p>
        </p:txBody>
      </p:sp>
    </p:spTree>
    <p:extLst>
      <p:ext uri="{BB962C8B-B14F-4D97-AF65-F5344CB8AC3E}">
        <p14:creationId xmlns:p14="http://schemas.microsoft.com/office/powerpoint/2010/main" val="688909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22</a:t>
            </a:fld>
            <a:endParaRPr lang="en-US" dirty="0"/>
          </a:p>
        </p:txBody>
      </p:sp>
      <p:sp>
        <p:nvSpPr>
          <p:cNvPr id="2" name="Title 1">
            <a:extLst>
              <a:ext uri="{FF2B5EF4-FFF2-40B4-BE49-F238E27FC236}">
                <a16:creationId xmlns:a16="http://schemas.microsoft.com/office/drawing/2014/main" id="{FE3C1E95-8B09-45B3-9D03-F342ED0D6800}"/>
              </a:ext>
            </a:extLst>
          </p:cNvPr>
          <p:cNvSpPr>
            <a:spLocks noGrp="1"/>
          </p:cNvSpPr>
          <p:nvPr>
            <p:ph type="title"/>
          </p:nvPr>
        </p:nvSpPr>
        <p:spPr>
          <a:xfrm>
            <a:off x="836137" y="133557"/>
            <a:ext cx="6098066" cy="565150"/>
          </a:xfrm>
        </p:spPr>
        <p:txBody>
          <a:bodyPr/>
          <a:lstStyle/>
          <a:p>
            <a:endParaRPr lang="en-US" dirty="0"/>
          </a:p>
        </p:txBody>
      </p:sp>
      <p:sp>
        <p:nvSpPr>
          <p:cNvPr id="10" name="Rectangle 9"/>
          <p:cNvSpPr/>
          <p:nvPr/>
        </p:nvSpPr>
        <p:spPr>
          <a:xfrm>
            <a:off x="914400" y="2905918"/>
            <a:ext cx="7315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ePOLST update</a:t>
            </a:r>
          </a:p>
          <a:p>
            <a:r>
              <a:rPr lang="en-US" sz="2400" i="1" dirty="0">
                <a:solidFill>
                  <a:schemeClr val="tx1"/>
                </a:solidFill>
              </a:rPr>
              <a:t>Daniel Danon</a:t>
            </a:r>
          </a:p>
        </p:txBody>
      </p:sp>
    </p:spTree>
    <p:extLst>
      <p:ext uri="{BB962C8B-B14F-4D97-AF65-F5344CB8AC3E}">
        <p14:creationId xmlns:p14="http://schemas.microsoft.com/office/powerpoint/2010/main" val="2759895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84DBF1-8F50-4453-89E3-C698977F528C}"/>
              </a:ext>
            </a:extLst>
          </p:cNvPr>
          <p:cNvSpPr>
            <a:spLocks noGrp="1"/>
          </p:cNvSpPr>
          <p:nvPr>
            <p:ph type="sldNum" sz="quarter" idx="11"/>
          </p:nvPr>
        </p:nvSpPr>
        <p:spPr/>
        <p:txBody>
          <a:bodyPr/>
          <a:lstStyle/>
          <a:p>
            <a:fld id="{E1101FF6-6AA1-43AF-BC0C-EA247D76D5A9}" type="slidenum">
              <a:rPr lang="nl-NL" smtClean="0"/>
              <a:pPr/>
              <a:t>23</a:t>
            </a:fld>
            <a:endParaRPr lang="nl-NL" dirty="0"/>
          </a:p>
        </p:txBody>
      </p:sp>
      <p:sp>
        <p:nvSpPr>
          <p:cNvPr id="2" name="Title 1">
            <a:extLst>
              <a:ext uri="{FF2B5EF4-FFF2-40B4-BE49-F238E27FC236}">
                <a16:creationId xmlns:a16="http://schemas.microsoft.com/office/drawing/2014/main" id="{A0294478-8AC0-4D42-877C-8A89B730092B}"/>
              </a:ext>
            </a:extLst>
          </p:cNvPr>
          <p:cNvSpPr>
            <a:spLocks noGrp="1"/>
          </p:cNvSpPr>
          <p:nvPr>
            <p:ph type="title"/>
          </p:nvPr>
        </p:nvSpPr>
        <p:spPr>
          <a:xfrm>
            <a:off x="836137" y="133557"/>
            <a:ext cx="6098066" cy="565150"/>
          </a:xfrm>
        </p:spPr>
        <p:txBody>
          <a:bodyPr/>
          <a:lstStyle/>
          <a:p>
            <a:r>
              <a:rPr lang="en-US" dirty="0"/>
              <a:t>ePOLST: Design timeline</a:t>
            </a:r>
          </a:p>
        </p:txBody>
      </p:sp>
      <p:sp>
        <p:nvSpPr>
          <p:cNvPr id="14" name="AutoShape 3">
            <a:extLst>
              <a:ext uri="{FF2B5EF4-FFF2-40B4-BE49-F238E27FC236}">
                <a16:creationId xmlns:a16="http://schemas.microsoft.com/office/drawing/2014/main" id="{0DFA3CD3-F1E5-4E29-BC8F-D0F3E3A85864}"/>
              </a:ext>
            </a:extLst>
          </p:cNvPr>
          <p:cNvSpPr>
            <a:spLocks noChangeArrowheads="1"/>
          </p:cNvSpPr>
          <p:nvPr/>
        </p:nvSpPr>
        <p:spPr bwMode="gray">
          <a:xfrm>
            <a:off x="585337" y="2418559"/>
            <a:ext cx="2934635" cy="875455"/>
          </a:xfrm>
          <a:prstGeom prst="homePlate">
            <a:avLst>
              <a:gd name="adj" fmla="val 43207"/>
            </a:avLst>
          </a:prstGeom>
          <a:solidFill>
            <a:schemeClr val="bg1">
              <a:lumMod val="50000"/>
            </a:schemeClr>
          </a:solidFill>
          <a:ln w="6350">
            <a:solidFill>
              <a:sysClr val="windowText" lastClr="000000"/>
            </a:solidFill>
            <a:miter lim="800000"/>
            <a:headEnd type="none" w="sm" len="sm"/>
            <a:tailEnd type="none" w="sm" len="sm"/>
          </a:ln>
        </p:spPr>
        <p:txBody>
          <a:bodyPr wrap="none" lIns="66206" tIns="33103" rIns="66206" bIns="33103" anchor="ctr"/>
          <a:lstStyle/>
          <a:p>
            <a:pPr algn="ctr" defTabSz="662225">
              <a:buClr>
                <a:sysClr val="windowText" lastClr="000000"/>
              </a:buClr>
              <a:defRPr/>
            </a:pPr>
            <a:r>
              <a:rPr lang="en-US" sz="1200" b="1" kern="0" dirty="0">
                <a:solidFill>
                  <a:schemeClr val="bg1"/>
                </a:solidFill>
                <a:cs typeface="Arial"/>
              </a:rPr>
              <a:t>Assess the Current State &amp;</a:t>
            </a:r>
          </a:p>
          <a:p>
            <a:pPr algn="ctr" defTabSz="662225">
              <a:buClr>
                <a:sysClr val="windowText" lastClr="000000"/>
              </a:buClr>
              <a:defRPr/>
            </a:pPr>
            <a:r>
              <a:rPr lang="en-US" sz="1200" b="1" kern="0" dirty="0">
                <a:solidFill>
                  <a:schemeClr val="bg1"/>
                </a:solidFill>
                <a:cs typeface="Arial"/>
              </a:rPr>
              <a:t>Conduct Stakeholder Engagement</a:t>
            </a:r>
          </a:p>
        </p:txBody>
      </p:sp>
      <p:sp>
        <p:nvSpPr>
          <p:cNvPr id="15" name="AutoShape 4">
            <a:extLst>
              <a:ext uri="{FF2B5EF4-FFF2-40B4-BE49-F238E27FC236}">
                <a16:creationId xmlns:a16="http://schemas.microsoft.com/office/drawing/2014/main" id="{7F78116A-23F5-45A6-8E0F-731632E904B2}"/>
              </a:ext>
            </a:extLst>
          </p:cNvPr>
          <p:cNvSpPr>
            <a:spLocks noChangeArrowheads="1"/>
          </p:cNvSpPr>
          <p:nvPr/>
        </p:nvSpPr>
        <p:spPr bwMode="gray">
          <a:xfrm>
            <a:off x="3398403" y="2418559"/>
            <a:ext cx="2600665" cy="875455"/>
          </a:xfrm>
          <a:prstGeom prst="chevron">
            <a:avLst>
              <a:gd name="adj" fmla="val 42852"/>
            </a:avLst>
          </a:prstGeom>
          <a:solidFill>
            <a:schemeClr val="bg1">
              <a:lumMod val="85000"/>
            </a:schemeClr>
          </a:solidFill>
          <a:ln w="6350">
            <a:solidFill>
              <a:sysClr val="windowText" lastClr="000000"/>
            </a:solidFill>
            <a:miter lim="800000"/>
            <a:headEnd type="none" w="sm" len="sm"/>
            <a:tailEnd type="none" w="sm" len="sm"/>
          </a:ln>
        </p:spPr>
        <p:txBody>
          <a:bodyPr wrap="none" lIns="66206" tIns="33103" rIns="66206" bIns="33103" anchor="ctr"/>
          <a:lstStyle/>
          <a:p>
            <a:pPr algn="ctr" defTabSz="662225">
              <a:buClr>
                <a:sysClr val="windowText" lastClr="000000"/>
              </a:buClr>
              <a:defRPr/>
            </a:pPr>
            <a:r>
              <a:rPr lang="en-US" sz="1200" b="1" kern="0" dirty="0">
                <a:solidFill>
                  <a:srgbClr val="000000"/>
                </a:solidFill>
                <a:cs typeface="Arial"/>
              </a:rPr>
              <a:t>Prepare a</a:t>
            </a:r>
          </a:p>
          <a:p>
            <a:pPr algn="ctr" defTabSz="662225">
              <a:buClr>
                <a:sysClr val="windowText" lastClr="000000"/>
              </a:buClr>
              <a:defRPr/>
            </a:pPr>
            <a:r>
              <a:rPr lang="en-US" sz="1200" b="1" kern="0" dirty="0">
                <a:solidFill>
                  <a:srgbClr val="000000"/>
                </a:solidFill>
                <a:cs typeface="Arial"/>
              </a:rPr>
              <a:t>Future State Blueprint</a:t>
            </a:r>
          </a:p>
        </p:txBody>
      </p:sp>
      <p:sp>
        <p:nvSpPr>
          <p:cNvPr id="16" name="TextBox 13">
            <a:extLst>
              <a:ext uri="{FF2B5EF4-FFF2-40B4-BE49-F238E27FC236}">
                <a16:creationId xmlns:a16="http://schemas.microsoft.com/office/drawing/2014/main" id="{459569E0-489F-4E26-B39B-FB3C6B9F1284}"/>
              </a:ext>
            </a:extLst>
          </p:cNvPr>
          <p:cNvSpPr txBox="1">
            <a:spLocks noChangeArrowheads="1"/>
          </p:cNvSpPr>
          <p:nvPr/>
        </p:nvSpPr>
        <p:spPr bwMode="auto">
          <a:xfrm>
            <a:off x="1105475" y="2180657"/>
            <a:ext cx="13885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2000" b="1">
                <a:solidFill>
                  <a:srgbClr val="003366"/>
                </a:solidFill>
                <a:latin typeface="Arial" panose="020B0604020202020204" pitchFamily="34" charset="0"/>
                <a:cs typeface="Arial" panose="020B0604020202020204" pitchFamily="34" charset="0"/>
              </a:defRPr>
            </a:lvl1pPr>
            <a:lvl2pPr marL="742950" indent="-285750">
              <a:spcBef>
                <a:spcPct val="20000"/>
              </a:spcBef>
              <a:buClr>
                <a:schemeClr val="tx2"/>
              </a:buClr>
              <a:buChar char="•"/>
              <a:defRPr sz="1600">
                <a:solidFill>
                  <a:srgbClr val="003366"/>
                </a:solidFill>
                <a:latin typeface="Arial" panose="020B0604020202020204" pitchFamily="34" charset="0"/>
                <a:cs typeface="Arial" panose="020B0604020202020204" pitchFamily="34" charset="0"/>
              </a:defRPr>
            </a:lvl2pPr>
            <a:lvl3pPr marL="1143000" indent="-228600">
              <a:spcBef>
                <a:spcPct val="20000"/>
              </a:spcBef>
              <a:buClr>
                <a:schemeClr val="accent1"/>
              </a:buClr>
              <a:buChar char="•"/>
              <a:defRPr sz="2000" b="1">
                <a:solidFill>
                  <a:srgbClr val="003366"/>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1600">
                <a:solidFill>
                  <a:srgbClr val="003366"/>
                </a:solidFill>
                <a:latin typeface="Arial" panose="020B0604020202020204" pitchFamily="34" charset="0"/>
                <a:cs typeface="Arial" panose="020B0604020202020204" pitchFamily="34" charset="0"/>
              </a:defRPr>
            </a:lvl4pPr>
            <a:lvl5pPr marL="2057400" indent="-228600">
              <a:spcBef>
                <a:spcPct val="20000"/>
              </a:spcBef>
              <a:buClr>
                <a:srgbClr val="003366"/>
              </a:buClr>
              <a:buFont typeface="Symbol" panose="05050102010706020507" pitchFamily="18" charset="2"/>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66"/>
              </a:buClr>
              <a:buFont typeface="Symbol" panose="05050102010706020507" pitchFamily="18" charset="2"/>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66"/>
              </a:buClr>
              <a:buFont typeface="Symbol" panose="05050102010706020507" pitchFamily="18" charset="2"/>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66"/>
              </a:buClr>
              <a:buFont typeface="Symbol" panose="05050102010706020507" pitchFamily="18" charset="2"/>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66"/>
              </a:buClr>
              <a:buFont typeface="Symbol" panose="05050102010706020507" pitchFamily="18" charset="2"/>
              <a:buChar char="-"/>
              <a:defRPr sz="2000">
                <a:solidFill>
                  <a:srgbClr val="000066"/>
                </a:solidFill>
                <a:latin typeface="Arial" panose="020B0604020202020204" pitchFamily="34" charset="0"/>
                <a:cs typeface="Arial" panose="020B0604020202020204" pitchFamily="34" charset="0"/>
              </a:defRPr>
            </a:lvl9pPr>
          </a:lstStyle>
          <a:p>
            <a:pPr algn="ctr" defTabSz="617220">
              <a:spcBef>
                <a:spcPct val="0"/>
              </a:spcBef>
              <a:buClrTx/>
              <a:buNone/>
              <a:defRPr/>
            </a:pPr>
            <a:r>
              <a:rPr lang="en-US" altLang="en-US" sz="1200" b="0" kern="0" dirty="0">
                <a:solidFill>
                  <a:srgbClr val="000000"/>
                </a:solidFill>
                <a:latin typeface="+mn-lt"/>
              </a:rPr>
              <a:t>~2 Months</a:t>
            </a:r>
          </a:p>
        </p:txBody>
      </p:sp>
      <p:sp>
        <p:nvSpPr>
          <p:cNvPr id="17" name="TextBox 16">
            <a:extLst>
              <a:ext uri="{FF2B5EF4-FFF2-40B4-BE49-F238E27FC236}">
                <a16:creationId xmlns:a16="http://schemas.microsoft.com/office/drawing/2014/main" id="{8FD58407-47BD-4C2E-AC02-CF0ED6060EBA}"/>
              </a:ext>
            </a:extLst>
          </p:cNvPr>
          <p:cNvSpPr txBox="1">
            <a:spLocks noChangeArrowheads="1"/>
          </p:cNvSpPr>
          <p:nvPr/>
        </p:nvSpPr>
        <p:spPr bwMode="auto">
          <a:xfrm>
            <a:off x="3817505" y="2181469"/>
            <a:ext cx="13885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2000" b="1">
                <a:solidFill>
                  <a:srgbClr val="003366"/>
                </a:solidFill>
                <a:latin typeface="Arial" panose="020B0604020202020204" pitchFamily="34" charset="0"/>
                <a:cs typeface="Arial" panose="020B0604020202020204" pitchFamily="34" charset="0"/>
              </a:defRPr>
            </a:lvl1pPr>
            <a:lvl2pPr marL="742950" indent="-285750">
              <a:spcBef>
                <a:spcPct val="20000"/>
              </a:spcBef>
              <a:buClr>
                <a:schemeClr val="tx2"/>
              </a:buClr>
              <a:buChar char="•"/>
              <a:defRPr sz="1600">
                <a:solidFill>
                  <a:srgbClr val="003366"/>
                </a:solidFill>
                <a:latin typeface="Arial" panose="020B0604020202020204" pitchFamily="34" charset="0"/>
                <a:cs typeface="Arial" panose="020B0604020202020204" pitchFamily="34" charset="0"/>
              </a:defRPr>
            </a:lvl2pPr>
            <a:lvl3pPr marL="1143000" indent="-228600">
              <a:spcBef>
                <a:spcPct val="20000"/>
              </a:spcBef>
              <a:buClr>
                <a:schemeClr val="accent1"/>
              </a:buClr>
              <a:buChar char="•"/>
              <a:defRPr sz="2000" b="1">
                <a:solidFill>
                  <a:srgbClr val="003366"/>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1600">
                <a:solidFill>
                  <a:srgbClr val="003366"/>
                </a:solidFill>
                <a:latin typeface="Arial" panose="020B0604020202020204" pitchFamily="34" charset="0"/>
                <a:cs typeface="Arial" panose="020B0604020202020204" pitchFamily="34" charset="0"/>
              </a:defRPr>
            </a:lvl4pPr>
            <a:lvl5pPr marL="2057400" indent="-228600">
              <a:spcBef>
                <a:spcPct val="20000"/>
              </a:spcBef>
              <a:buClr>
                <a:srgbClr val="003366"/>
              </a:buClr>
              <a:buFont typeface="Symbol" panose="05050102010706020507" pitchFamily="18" charset="2"/>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66"/>
              </a:buClr>
              <a:buFont typeface="Symbol" panose="05050102010706020507" pitchFamily="18" charset="2"/>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66"/>
              </a:buClr>
              <a:buFont typeface="Symbol" panose="05050102010706020507" pitchFamily="18" charset="2"/>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66"/>
              </a:buClr>
              <a:buFont typeface="Symbol" panose="05050102010706020507" pitchFamily="18" charset="2"/>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66"/>
              </a:buClr>
              <a:buFont typeface="Symbol" panose="05050102010706020507" pitchFamily="18" charset="2"/>
              <a:buChar char="-"/>
              <a:defRPr sz="2000">
                <a:solidFill>
                  <a:srgbClr val="000066"/>
                </a:solidFill>
                <a:latin typeface="Arial" panose="020B0604020202020204" pitchFamily="34" charset="0"/>
                <a:cs typeface="Arial" panose="020B0604020202020204" pitchFamily="34" charset="0"/>
              </a:defRPr>
            </a:lvl9pPr>
          </a:lstStyle>
          <a:p>
            <a:pPr algn="ctr" defTabSz="617220">
              <a:spcBef>
                <a:spcPct val="0"/>
              </a:spcBef>
              <a:buClrTx/>
              <a:buNone/>
              <a:defRPr/>
            </a:pPr>
            <a:r>
              <a:rPr lang="en-US" altLang="en-US" sz="1200" b="0" kern="0" dirty="0">
                <a:solidFill>
                  <a:srgbClr val="000000"/>
                </a:solidFill>
                <a:latin typeface="+mn-lt"/>
              </a:rPr>
              <a:t>~2 Months</a:t>
            </a:r>
          </a:p>
        </p:txBody>
      </p:sp>
      <p:sp>
        <p:nvSpPr>
          <p:cNvPr id="18" name="TextBox 17">
            <a:extLst>
              <a:ext uri="{FF2B5EF4-FFF2-40B4-BE49-F238E27FC236}">
                <a16:creationId xmlns:a16="http://schemas.microsoft.com/office/drawing/2014/main" id="{A66BF85A-8DFD-4547-BA69-0C90DFA1DBF3}"/>
              </a:ext>
            </a:extLst>
          </p:cNvPr>
          <p:cNvSpPr txBox="1">
            <a:spLocks noChangeArrowheads="1"/>
          </p:cNvSpPr>
          <p:nvPr/>
        </p:nvSpPr>
        <p:spPr bwMode="auto">
          <a:xfrm>
            <a:off x="6333037" y="2180657"/>
            <a:ext cx="13885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2000" b="1">
                <a:solidFill>
                  <a:srgbClr val="003366"/>
                </a:solidFill>
                <a:latin typeface="Arial" panose="020B0604020202020204" pitchFamily="34" charset="0"/>
                <a:cs typeface="Arial" panose="020B0604020202020204" pitchFamily="34" charset="0"/>
              </a:defRPr>
            </a:lvl1pPr>
            <a:lvl2pPr marL="742950" indent="-285750">
              <a:spcBef>
                <a:spcPct val="20000"/>
              </a:spcBef>
              <a:buClr>
                <a:schemeClr val="tx2"/>
              </a:buClr>
              <a:buChar char="•"/>
              <a:defRPr sz="1600">
                <a:solidFill>
                  <a:srgbClr val="003366"/>
                </a:solidFill>
                <a:latin typeface="Arial" panose="020B0604020202020204" pitchFamily="34" charset="0"/>
                <a:cs typeface="Arial" panose="020B0604020202020204" pitchFamily="34" charset="0"/>
              </a:defRPr>
            </a:lvl2pPr>
            <a:lvl3pPr marL="1143000" indent="-228600">
              <a:spcBef>
                <a:spcPct val="20000"/>
              </a:spcBef>
              <a:buClr>
                <a:schemeClr val="accent1"/>
              </a:buClr>
              <a:buChar char="•"/>
              <a:defRPr sz="2000" b="1">
                <a:solidFill>
                  <a:srgbClr val="003366"/>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1600">
                <a:solidFill>
                  <a:srgbClr val="003366"/>
                </a:solidFill>
                <a:latin typeface="Arial" panose="020B0604020202020204" pitchFamily="34" charset="0"/>
                <a:cs typeface="Arial" panose="020B0604020202020204" pitchFamily="34" charset="0"/>
              </a:defRPr>
            </a:lvl4pPr>
            <a:lvl5pPr marL="2057400" indent="-228600">
              <a:spcBef>
                <a:spcPct val="20000"/>
              </a:spcBef>
              <a:buClr>
                <a:srgbClr val="003366"/>
              </a:buClr>
              <a:buFont typeface="Symbol" panose="05050102010706020507" pitchFamily="18" charset="2"/>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66"/>
              </a:buClr>
              <a:buFont typeface="Symbol" panose="05050102010706020507" pitchFamily="18" charset="2"/>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66"/>
              </a:buClr>
              <a:buFont typeface="Symbol" panose="05050102010706020507" pitchFamily="18" charset="2"/>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66"/>
              </a:buClr>
              <a:buFont typeface="Symbol" panose="05050102010706020507" pitchFamily="18" charset="2"/>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66"/>
              </a:buClr>
              <a:buFont typeface="Symbol" panose="05050102010706020507" pitchFamily="18" charset="2"/>
              <a:buChar char="-"/>
              <a:defRPr sz="2000">
                <a:solidFill>
                  <a:srgbClr val="000066"/>
                </a:solidFill>
                <a:latin typeface="Arial" panose="020B0604020202020204" pitchFamily="34" charset="0"/>
                <a:cs typeface="Arial" panose="020B0604020202020204" pitchFamily="34" charset="0"/>
              </a:defRPr>
            </a:lvl9pPr>
          </a:lstStyle>
          <a:p>
            <a:pPr algn="ctr" defTabSz="617220">
              <a:spcBef>
                <a:spcPct val="0"/>
              </a:spcBef>
              <a:buClrTx/>
              <a:buNone/>
              <a:defRPr/>
            </a:pPr>
            <a:r>
              <a:rPr lang="en-US" altLang="en-US" sz="1200" b="0" kern="0" dirty="0">
                <a:solidFill>
                  <a:srgbClr val="000000"/>
                </a:solidFill>
                <a:latin typeface="+mn-lt"/>
              </a:rPr>
              <a:t>~5-6 Months</a:t>
            </a:r>
          </a:p>
        </p:txBody>
      </p:sp>
      <p:sp>
        <p:nvSpPr>
          <p:cNvPr id="19" name="AutoShape 4">
            <a:extLst>
              <a:ext uri="{FF2B5EF4-FFF2-40B4-BE49-F238E27FC236}">
                <a16:creationId xmlns:a16="http://schemas.microsoft.com/office/drawing/2014/main" id="{3D242BED-3E6A-485F-ACE6-99580E1635A3}"/>
              </a:ext>
            </a:extLst>
          </p:cNvPr>
          <p:cNvSpPr>
            <a:spLocks noChangeArrowheads="1"/>
          </p:cNvSpPr>
          <p:nvPr/>
        </p:nvSpPr>
        <p:spPr bwMode="gray">
          <a:xfrm>
            <a:off x="5866048" y="2418559"/>
            <a:ext cx="2600665" cy="875455"/>
          </a:xfrm>
          <a:prstGeom prst="chevron">
            <a:avLst>
              <a:gd name="adj" fmla="val 42852"/>
            </a:avLst>
          </a:prstGeom>
          <a:solidFill>
            <a:sysClr val="window" lastClr="FFFFFF">
              <a:lumMod val="95000"/>
            </a:sysClr>
          </a:solidFill>
          <a:ln w="6350">
            <a:solidFill>
              <a:sysClr val="windowText" lastClr="000000"/>
            </a:solidFill>
            <a:miter lim="800000"/>
            <a:headEnd type="none" w="sm" len="sm"/>
            <a:tailEnd type="none" w="sm" len="sm"/>
          </a:ln>
        </p:spPr>
        <p:txBody>
          <a:bodyPr wrap="none" lIns="66206" tIns="33103" rIns="66206" bIns="33103" anchor="ctr"/>
          <a:lstStyle/>
          <a:p>
            <a:pPr algn="ctr" defTabSz="662225">
              <a:buClr>
                <a:sysClr val="windowText" lastClr="000000"/>
              </a:buClr>
              <a:defRPr/>
            </a:pPr>
            <a:r>
              <a:rPr lang="en-US" sz="1200" b="1" kern="0" dirty="0">
                <a:solidFill>
                  <a:srgbClr val="000000"/>
                </a:solidFill>
                <a:cs typeface="Arial"/>
              </a:rPr>
              <a:t>Draft RFP and</a:t>
            </a:r>
          </a:p>
          <a:p>
            <a:pPr algn="ctr" defTabSz="662225">
              <a:buClr>
                <a:sysClr val="windowText" lastClr="000000"/>
              </a:buClr>
              <a:defRPr/>
            </a:pPr>
            <a:r>
              <a:rPr lang="en-US" sz="1200" b="1" kern="0" dirty="0">
                <a:solidFill>
                  <a:srgbClr val="000000"/>
                </a:solidFill>
                <a:cs typeface="Arial"/>
              </a:rPr>
              <a:t>Provide Procurement</a:t>
            </a:r>
          </a:p>
          <a:p>
            <a:pPr algn="ctr" defTabSz="662225">
              <a:buClr>
                <a:sysClr val="windowText" lastClr="000000"/>
              </a:buClr>
              <a:defRPr/>
            </a:pPr>
            <a:r>
              <a:rPr lang="en-US" sz="1200" b="1" kern="0" dirty="0">
                <a:solidFill>
                  <a:srgbClr val="000000"/>
                </a:solidFill>
                <a:cs typeface="Arial"/>
              </a:rPr>
              <a:t> Support </a:t>
            </a:r>
          </a:p>
        </p:txBody>
      </p:sp>
      <p:sp>
        <p:nvSpPr>
          <p:cNvPr id="20" name="Rectangle 19">
            <a:extLst>
              <a:ext uri="{FF2B5EF4-FFF2-40B4-BE49-F238E27FC236}">
                <a16:creationId xmlns:a16="http://schemas.microsoft.com/office/drawing/2014/main" id="{09BF5A95-5B2E-43D4-B371-98D9C271695B}"/>
              </a:ext>
            </a:extLst>
          </p:cNvPr>
          <p:cNvSpPr/>
          <p:nvPr/>
        </p:nvSpPr>
        <p:spPr>
          <a:xfrm>
            <a:off x="563917" y="3343773"/>
            <a:ext cx="2867738" cy="1297791"/>
          </a:xfrm>
          <a:prstGeom prst="rect">
            <a:avLst/>
          </a:prstGeom>
        </p:spPr>
        <p:txBody>
          <a:bodyPr wrap="square">
            <a:spAutoFit/>
          </a:bodyPr>
          <a:lstStyle/>
          <a:p>
            <a:pPr marL="231458" indent="-231458" defTabSz="308610">
              <a:spcAft>
                <a:spcPts val="1080"/>
              </a:spcAft>
              <a:buFont typeface="Symbol" panose="05050102010706020507" pitchFamily="18" charset="2"/>
              <a:buChar char=""/>
            </a:pPr>
            <a:r>
              <a:rPr lang="en-US" sz="1200" dirty="0">
                <a:solidFill>
                  <a:prstClr val="black"/>
                </a:solidFill>
                <a:cs typeface="Times New Roman" panose="02020603050405020304" pitchFamily="18" charset="0"/>
              </a:rPr>
              <a:t>Conduct interviews and focus groups</a:t>
            </a:r>
          </a:p>
          <a:p>
            <a:pPr marL="231458" indent="-231458" defTabSz="308610">
              <a:spcAft>
                <a:spcPts val="1080"/>
              </a:spcAft>
              <a:buFont typeface="Symbol" panose="05050102010706020507" pitchFamily="18" charset="2"/>
              <a:buChar char=""/>
            </a:pPr>
            <a:r>
              <a:rPr lang="en-US" sz="1200" dirty="0">
                <a:solidFill>
                  <a:prstClr val="black"/>
                </a:solidFill>
                <a:cs typeface="Times New Roman" panose="02020603050405020304" pitchFamily="18" charset="0"/>
              </a:rPr>
              <a:t>Conduct benchmarking against </a:t>
            </a:r>
            <a:br>
              <a:rPr lang="en-US" sz="1200" dirty="0">
                <a:solidFill>
                  <a:prstClr val="black"/>
                </a:solidFill>
                <a:cs typeface="Times New Roman" panose="02020603050405020304" pitchFamily="18" charset="0"/>
              </a:rPr>
            </a:br>
            <a:r>
              <a:rPr lang="en-US" sz="1200" dirty="0">
                <a:solidFill>
                  <a:prstClr val="black"/>
                </a:solidFill>
                <a:cs typeface="Times New Roman" panose="02020603050405020304" pitchFamily="18" charset="0"/>
              </a:rPr>
              <a:t>e-registries in other states </a:t>
            </a:r>
          </a:p>
          <a:p>
            <a:pPr marL="231458" indent="-231458" defTabSz="308610">
              <a:spcAft>
                <a:spcPts val="1080"/>
              </a:spcAft>
              <a:buFont typeface="Symbol" panose="05050102010706020507" pitchFamily="18" charset="2"/>
              <a:buChar char=""/>
            </a:pPr>
            <a:r>
              <a:rPr lang="en-US" sz="1200" dirty="0">
                <a:solidFill>
                  <a:prstClr val="black"/>
                </a:solidFill>
                <a:cs typeface="Times New Roman" panose="02020603050405020304" pitchFamily="18" charset="0"/>
              </a:rPr>
              <a:t>Prepare a Current State Assessment presentation</a:t>
            </a:r>
          </a:p>
        </p:txBody>
      </p:sp>
      <p:sp>
        <p:nvSpPr>
          <p:cNvPr id="21" name="Rectangle 20">
            <a:extLst>
              <a:ext uri="{FF2B5EF4-FFF2-40B4-BE49-F238E27FC236}">
                <a16:creationId xmlns:a16="http://schemas.microsoft.com/office/drawing/2014/main" id="{47AA19F9-3C56-47A1-BB10-B1B1A21533C8}"/>
              </a:ext>
            </a:extLst>
          </p:cNvPr>
          <p:cNvSpPr/>
          <p:nvPr/>
        </p:nvSpPr>
        <p:spPr>
          <a:xfrm>
            <a:off x="3442009" y="3343773"/>
            <a:ext cx="2338628" cy="787395"/>
          </a:xfrm>
          <a:prstGeom prst="rect">
            <a:avLst/>
          </a:prstGeom>
        </p:spPr>
        <p:txBody>
          <a:bodyPr wrap="square">
            <a:spAutoFit/>
          </a:bodyPr>
          <a:lstStyle/>
          <a:p>
            <a:pPr marL="231458" indent="-231458" defTabSz="308610">
              <a:spcAft>
                <a:spcPts val="1080"/>
              </a:spcAft>
              <a:buFont typeface="Symbol" panose="05050102010706020507" pitchFamily="18" charset="2"/>
              <a:buChar char=""/>
            </a:pPr>
            <a:r>
              <a:rPr lang="en-US" sz="1200" dirty="0">
                <a:solidFill>
                  <a:prstClr val="black"/>
                </a:solidFill>
                <a:ea typeface="Times New Roman" panose="02020603050405020304" pitchFamily="18" charset="0"/>
                <a:cs typeface="Times New Roman" panose="02020603050405020304" pitchFamily="18" charset="0"/>
              </a:rPr>
              <a:t>Draft a future state blueprint</a:t>
            </a:r>
          </a:p>
          <a:p>
            <a:pPr marL="231458" indent="-231458" defTabSz="308610">
              <a:spcAft>
                <a:spcPts val="1080"/>
              </a:spcAft>
              <a:buFont typeface="Symbol" panose="05050102010706020507" pitchFamily="18" charset="2"/>
              <a:buChar char=""/>
            </a:pPr>
            <a:r>
              <a:rPr lang="en-US" sz="1200" dirty="0">
                <a:solidFill>
                  <a:prstClr val="black"/>
                </a:solidFill>
                <a:ea typeface="Times New Roman" panose="02020603050405020304" pitchFamily="18" charset="0"/>
                <a:cs typeface="Times New Roman" panose="02020603050405020304" pitchFamily="18" charset="0"/>
              </a:rPr>
              <a:t>Develop IT system technical and functional requirements</a:t>
            </a:r>
          </a:p>
        </p:txBody>
      </p:sp>
      <p:sp>
        <p:nvSpPr>
          <p:cNvPr id="22" name="Rectangle 21">
            <a:extLst>
              <a:ext uri="{FF2B5EF4-FFF2-40B4-BE49-F238E27FC236}">
                <a16:creationId xmlns:a16="http://schemas.microsoft.com/office/drawing/2014/main" id="{2E7F2136-63B5-4DD4-880F-D2D81966DA40}"/>
              </a:ext>
            </a:extLst>
          </p:cNvPr>
          <p:cNvSpPr/>
          <p:nvPr/>
        </p:nvSpPr>
        <p:spPr>
          <a:xfrm>
            <a:off x="5840659" y="3343773"/>
            <a:ext cx="2462143" cy="1438855"/>
          </a:xfrm>
          <a:prstGeom prst="rect">
            <a:avLst/>
          </a:prstGeom>
        </p:spPr>
        <p:txBody>
          <a:bodyPr wrap="square">
            <a:spAutoFit/>
          </a:bodyPr>
          <a:lstStyle/>
          <a:p>
            <a:pPr marL="231458" indent="-231458" defTabSz="308610">
              <a:spcAft>
                <a:spcPts val="1080"/>
              </a:spcAft>
              <a:buFont typeface="Symbol" panose="05050102010706020507" pitchFamily="18" charset="2"/>
              <a:buChar char=""/>
            </a:pPr>
            <a:r>
              <a:rPr lang="en-US" sz="1200" dirty="0">
                <a:solidFill>
                  <a:prstClr val="black"/>
                </a:solidFill>
                <a:ea typeface="Times New Roman" panose="02020603050405020304" pitchFamily="18" charset="0"/>
                <a:cs typeface="Times New Roman" panose="02020603050405020304" pitchFamily="18" charset="0"/>
              </a:rPr>
              <a:t>Draft RFP</a:t>
            </a:r>
          </a:p>
          <a:p>
            <a:pPr marL="231458" indent="-231458" defTabSz="308610">
              <a:spcAft>
                <a:spcPts val="1080"/>
              </a:spcAft>
              <a:buFont typeface="Symbol" panose="05050102010706020507" pitchFamily="18" charset="2"/>
              <a:buChar char=""/>
            </a:pPr>
            <a:r>
              <a:rPr lang="en-US" sz="1200" dirty="0">
                <a:solidFill>
                  <a:prstClr val="black"/>
                </a:solidFill>
                <a:ea typeface="Times New Roman" panose="02020603050405020304" pitchFamily="18" charset="0"/>
                <a:cs typeface="Times New Roman" panose="02020603050405020304" pitchFamily="18" charset="0"/>
              </a:rPr>
              <a:t>Support bidders’ Q&amp;A and any presentations or follow-up</a:t>
            </a:r>
          </a:p>
          <a:p>
            <a:pPr marL="231458" indent="-231458" defTabSz="308610">
              <a:spcAft>
                <a:spcPts val="1080"/>
              </a:spcAft>
              <a:buFont typeface="Symbol" panose="05050102010706020507" pitchFamily="18" charset="2"/>
              <a:buChar char=""/>
            </a:pPr>
            <a:r>
              <a:rPr lang="en-US" sz="1200" dirty="0">
                <a:solidFill>
                  <a:prstClr val="black"/>
                </a:solidFill>
                <a:ea typeface="Times New Roman" panose="02020603050405020304" pitchFamily="18" charset="0"/>
                <a:cs typeface="Times New Roman" panose="02020603050405020304" pitchFamily="18" charset="0"/>
              </a:rPr>
              <a:t>Draft recommendation memo</a:t>
            </a:r>
          </a:p>
          <a:p>
            <a:pPr marL="231458" indent="-231458" defTabSz="308610">
              <a:spcAft>
                <a:spcPts val="1080"/>
              </a:spcAft>
              <a:buFont typeface="Symbol" panose="05050102010706020507" pitchFamily="18" charset="2"/>
              <a:buChar char=""/>
            </a:pPr>
            <a:r>
              <a:rPr lang="en-US" sz="1200" dirty="0">
                <a:solidFill>
                  <a:prstClr val="black"/>
                </a:solidFill>
                <a:ea typeface="Times New Roman" panose="02020603050405020304" pitchFamily="18" charset="0"/>
                <a:cs typeface="Times New Roman" panose="02020603050405020304" pitchFamily="18" charset="0"/>
              </a:rPr>
              <a:t>Provide bidder selection support</a:t>
            </a:r>
          </a:p>
        </p:txBody>
      </p:sp>
    </p:spTree>
    <p:extLst>
      <p:ext uri="{BB962C8B-B14F-4D97-AF65-F5344CB8AC3E}">
        <p14:creationId xmlns:p14="http://schemas.microsoft.com/office/powerpoint/2010/main" val="224795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84DBF1-8F50-4453-89E3-C698977F528C}"/>
              </a:ext>
            </a:extLst>
          </p:cNvPr>
          <p:cNvSpPr>
            <a:spLocks noGrp="1"/>
          </p:cNvSpPr>
          <p:nvPr>
            <p:ph type="sldNum" sz="quarter" idx="11"/>
          </p:nvPr>
        </p:nvSpPr>
        <p:spPr/>
        <p:txBody>
          <a:bodyPr/>
          <a:lstStyle/>
          <a:p>
            <a:fld id="{E1101FF6-6AA1-43AF-BC0C-EA247D76D5A9}" type="slidenum">
              <a:rPr lang="nl-NL" smtClean="0"/>
              <a:pPr/>
              <a:t>24</a:t>
            </a:fld>
            <a:endParaRPr lang="nl-NL" dirty="0"/>
          </a:p>
        </p:txBody>
      </p:sp>
      <p:sp>
        <p:nvSpPr>
          <p:cNvPr id="2" name="Title 1">
            <a:extLst>
              <a:ext uri="{FF2B5EF4-FFF2-40B4-BE49-F238E27FC236}">
                <a16:creationId xmlns:a16="http://schemas.microsoft.com/office/drawing/2014/main" id="{A0294478-8AC0-4D42-877C-8A89B730092B}"/>
              </a:ext>
            </a:extLst>
          </p:cNvPr>
          <p:cNvSpPr>
            <a:spLocks noGrp="1"/>
          </p:cNvSpPr>
          <p:nvPr>
            <p:ph type="title"/>
          </p:nvPr>
        </p:nvSpPr>
        <p:spPr/>
        <p:txBody>
          <a:bodyPr/>
          <a:lstStyle/>
          <a:p>
            <a:r>
              <a:rPr lang="en-US" dirty="0"/>
              <a:t>ePOLST assessment: Interviews and focus groups</a:t>
            </a:r>
          </a:p>
        </p:txBody>
      </p:sp>
      <p:grpSp>
        <p:nvGrpSpPr>
          <p:cNvPr id="4" name="Group 3">
            <a:extLst>
              <a:ext uri="{FF2B5EF4-FFF2-40B4-BE49-F238E27FC236}">
                <a16:creationId xmlns:a16="http://schemas.microsoft.com/office/drawing/2014/main" id="{0CDB27C3-7C52-4EF4-9881-B4D1ABA6991F}"/>
              </a:ext>
            </a:extLst>
          </p:cNvPr>
          <p:cNvGrpSpPr/>
          <p:nvPr/>
        </p:nvGrpSpPr>
        <p:grpSpPr>
          <a:xfrm>
            <a:off x="457200" y="1676400"/>
            <a:ext cx="8061532" cy="4524315"/>
            <a:chOff x="327654" y="1722580"/>
            <a:chExt cx="8061532" cy="4524315"/>
          </a:xfrm>
        </p:grpSpPr>
        <p:sp>
          <p:nvSpPr>
            <p:cNvPr id="6" name="TextBox 5">
              <a:extLst>
                <a:ext uri="{FF2B5EF4-FFF2-40B4-BE49-F238E27FC236}">
                  <a16:creationId xmlns:a16="http://schemas.microsoft.com/office/drawing/2014/main" id="{4FE003FB-7604-4BF6-9AAC-B5FAD867A7C4}"/>
                </a:ext>
              </a:extLst>
            </p:cNvPr>
            <p:cNvSpPr txBox="1"/>
            <p:nvPr/>
          </p:nvSpPr>
          <p:spPr>
            <a:xfrm>
              <a:off x="327654" y="1722580"/>
              <a:ext cx="5404499" cy="4524315"/>
            </a:xfrm>
            <a:prstGeom prst="rect">
              <a:avLst/>
            </a:prstGeom>
            <a:noFill/>
          </p:spPr>
          <p:txBody>
            <a:bodyPr wrap="square" rtlCol="0">
              <a:spAutoFit/>
            </a:bodyPr>
            <a:lstStyle/>
            <a:p>
              <a:r>
                <a:rPr lang="en-US" sz="1200" b="1" dirty="0"/>
                <a:t>MA State Government </a:t>
              </a:r>
            </a:p>
            <a:p>
              <a:pPr marL="308610" indent="-308610">
                <a:buFont typeface="Arial" panose="020B0604020202020204" pitchFamily="34" charset="0"/>
                <a:buChar char="•"/>
              </a:pPr>
              <a:r>
                <a:rPr lang="en-US" sz="1200" dirty="0"/>
                <a:t>EOEA</a:t>
              </a:r>
            </a:p>
            <a:p>
              <a:pPr marL="308610" indent="-308610">
                <a:buFont typeface="Arial" panose="020B0604020202020204" pitchFamily="34" charset="0"/>
                <a:buChar char="•"/>
              </a:pPr>
              <a:r>
                <a:rPr lang="en-US" sz="1200" dirty="0"/>
                <a:t>EOHHS</a:t>
              </a:r>
            </a:p>
            <a:p>
              <a:pPr marL="308610" indent="-308610">
                <a:buFont typeface="Arial" panose="020B0604020202020204" pitchFamily="34" charset="0"/>
                <a:buChar char="•"/>
              </a:pPr>
              <a:r>
                <a:rPr lang="en-US" sz="1200" dirty="0"/>
                <a:t>DPH OEMS </a:t>
              </a:r>
            </a:p>
            <a:p>
              <a:pPr marL="308610" indent="-308610">
                <a:buFont typeface="Arial" panose="020B0604020202020204" pitchFamily="34" charset="0"/>
                <a:buChar char="•"/>
              </a:pPr>
              <a:r>
                <a:rPr lang="en-US" sz="1200" dirty="0"/>
                <a:t>MeHI</a:t>
              </a:r>
            </a:p>
            <a:p>
              <a:endParaRPr lang="en-US" sz="1200" b="1" dirty="0"/>
            </a:p>
            <a:p>
              <a:r>
                <a:rPr lang="en-US" sz="1200" b="1" dirty="0"/>
                <a:t>MA Process Owners </a:t>
              </a:r>
            </a:p>
            <a:p>
              <a:pPr marL="308610" indent="-308610">
                <a:buFont typeface="Arial" panose="020B0604020202020204" pitchFamily="34" charset="0"/>
                <a:buChar char="•"/>
              </a:pPr>
              <a:r>
                <a:rPr lang="en-US" sz="1200" dirty="0"/>
                <a:t>Coalition for Serious Illness Care</a:t>
              </a:r>
            </a:p>
            <a:p>
              <a:pPr marL="308610" indent="-308610">
                <a:buFont typeface="Arial" panose="020B0604020202020204" pitchFamily="34" charset="0"/>
                <a:buChar char="•"/>
              </a:pPr>
              <a:r>
                <a:rPr lang="en-US" sz="1200" dirty="0"/>
                <a:t>HPCFM</a:t>
              </a:r>
            </a:p>
            <a:p>
              <a:pPr marL="308610" indent="-308610">
                <a:buFont typeface="Arial" panose="020B0604020202020204" pitchFamily="34" charset="0"/>
                <a:buChar char="•"/>
              </a:pPr>
              <a:r>
                <a:rPr lang="en-US" sz="1200" dirty="0"/>
                <a:t>Honoring Choices </a:t>
              </a:r>
            </a:p>
            <a:p>
              <a:pPr marL="308610" indent="-308610">
                <a:buFont typeface="Arial" panose="020B0604020202020204" pitchFamily="34" charset="0"/>
                <a:buChar char="•"/>
              </a:pPr>
              <a:r>
                <a:rPr lang="en-US" sz="1200" dirty="0"/>
                <a:t>Beth Israel Deaconess</a:t>
              </a:r>
            </a:p>
            <a:p>
              <a:pPr marL="308610" indent="-308610">
                <a:buFont typeface="Arial" panose="020B0604020202020204" pitchFamily="34" charset="0"/>
                <a:buChar char="•"/>
              </a:pPr>
              <a:r>
                <a:rPr lang="en-US" sz="1200" dirty="0"/>
                <a:t>Ariadne Labs</a:t>
              </a:r>
            </a:p>
            <a:p>
              <a:pPr marL="308610" indent="-308610">
                <a:buFont typeface="Arial" panose="020B0604020202020204" pitchFamily="34" charset="0"/>
                <a:buChar char="•"/>
              </a:pPr>
              <a:r>
                <a:rPr lang="en-US" sz="1200" dirty="0"/>
                <a:t>Massachusetts Hospital Association</a:t>
              </a:r>
            </a:p>
            <a:p>
              <a:endParaRPr lang="en-US" sz="1200" dirty="0"/>
            </a:p>
            <a:p>
              <a:r>
                <a:rPr lang="en-US" sz="1200" b="1" dirty="0"/>
                <a:t>Benchmarking States</a:t>
              </a:r>
            </a:p>
            <a:p>
              <a:pPr marL="308610" indent="-308610">
                <a:buFont typeface="Arial" panose="020B0604020202020204" pitchFamily="34" charset="0"/>
                <a:buChar char="•"/>
              </a:pPr>
              <a:r>
                <a:rPr lang="en-US" sz="1200" dirty="0"/>
                <a:t>Oregon Center for Ethics in Health Care</a:t>
              </a:r>
            </a:p>
            <a:p>
              <a:pPr marL="308610" indent="-308610">
                <a:buFont typeface="Arial" panose="020B0604020202020204" pitchFamily="34" charset="0"/>
                <a:buChar char="•"/>
              </a:pPr>
              <a:r>
                <a:rPr lang="pt-BR" sz="1200" dirty="0"/>
                <a:t>Maine POLST</a:t>
              </a:r>
            </a:p>
            <a:p>
              <a:pPr marL="308610" indent="-308610">
                <a:buFont typeface="Arial" panose="020B0604020202020204" pitchFamily="34" charset="0"/>
                <a:buChar char="•"/>
              </a:pPr>
              <a:r>
                <a:rPr lang="pt-BR" sz="1200" dirty="0"/>
                <a:t>NY MOLST </a:t>
              </a:r>
            </a:p>
            <a:p>
              <a:endParaRPr lang="pt-BR" sz="1200" dirty="0"/>
            </a:p>
            <a:p>
              <a:r>
                <a:rPr lang="pt-BR" sz="1200" b="1" dirty="0"/>
                <a:t>Additional Subject Matter Experts</a:t>
              </a:r>
            </a:p>
            <a:p>
              <a:pPr marL="308610" indent="-308610">
                <a:buFont typeface="Arial" panose="020B0604020202020204" pitchFamily="34" charset="0"/>
                <a:buChar char="•"/>
              </a:pPr>
              <a:r>
                <a:rPr lang="pt-BR" sz="1200" dirty="0"/>
                <a:t>National POLST</a:t>
              </a:r>
            </a:p>
            <a:p>
              <a:pPr marL="308610" indent="-308610">
                <a:buFont typeface="Arial" panose="020B0604020202020204" pitchFamily="34" charset="0"/>
                <a:buChar char="•"/>
              </a:pPr>
              <a:r>
                <a:rPr lang="en-US" sz="1200" dirty="0"/>
                <a:t>UMass Boston</a:t>
              </a:r>
            </a:p>
            <a:p>
              <a:pPr marL="308610" indent="-308610">
                <a:buFont typeface="Arial" panose="020B0604020202020204" pitchFamily="34" charset="0"/>
                <a:buChar char="•"/>
              </a:pPr>
              <a:r>
                <a:rPr lang="en-US" sz="1200" dirty="0"/>
                <a:t>Reliant Medical Group Physician Group</a:t>
              </a:r>
            </a:p>
            <a:p>
              <a:pPr marL="308610" indent="-308610">
                <a:buFont typeface="Arial" panose="020B0604020202020204" pitchFamily="34" charset="0"/>
                <a:buChar char="•"/>
              </a:pPr>
              <a:r>
                <a:rPr lang="en-US" sz="1200" dirty="0"/>
                <a:t>Archdiocese of Boston</a:t>
              </a:r>
            </a:p>
          </p:txBody>
        </p:sp>
        <p:sp>
          <p:nvSpPr>
            <p:cNvPr id="8" name="TextBox 7">
              <a:extLst>
                <a:ext uri="{FF2B5EF4-FFF2-40B4-BE49-F238E27FC236}">
                  <a16:creationId xmlns:a16="http://schemas.microsoft.com/office/drawing/2014/main" id="{64895571-D967-40A1-8C89-485CEAD4BFE0}"/>
                </a:ext>
              </a:extLst>
            </p:cNvPr>
            <p:cNvSpPr txBox="1"/>
            <p:nvPr/>
          </p:nvSpPr>
          <p:spPr>
            <a:xfrm>
              <a:off x="4806737" y="1918398"/>
              <a:ext cx="3582449" cy="646331"/>
            </a:xfrm>
            <a:prstGeom prst="rect">
              <a:avLst/>
            </a:prstGeom>
            <a:noFill/>
          </p:spPr>
          <p:txBody>
            <a:bodyPr wrap="square" rtlCol="0">
              <a:spAutoFit/>
            </a:bodyPr>
            <a:lstStyle/>
            <a:p>
              <a:r>
                <a:rPr lang="en-US" sz="1200" b="1" dirty="0"/>
                <a:t>14 Focus Groups representing 5 care settings: </a:t>
              </a:r>
              <a:r>
                <a:rPr lang="en-US" sz="1200" dirty="0"/>
                <a:t>Hospitals, PCP, SNF, Hospices, and EMS (128 participants)</a:t>
              </a:r>
            </a:p>
          </p:txBody>
        </p:sp>
        <p:pic>
          <p:nvPicPr>
            <p:cNvPr id="5" name="Picture 4">
              <a:extLst>
                <a:ext uri="{FF2B5EF4-FFF2-40B4-BE49-F238E27FC236}">
                  <a16:creationId xmlns:a16="http://schemas.microsoft.com/office/drawing/2014/main" id="{491B21F7-0C8A-4807-8B56-2A8339B67B84}"/>
                </a:ext>
              </a:extLst>
            </p:cNvPr>
            <p:cNvPicPr>
              <a:picLocks noChangeAspect="1"/>
            </p:cNvPicPr>
            <p:nvPr/>
          </p:nvPicPr>
          <p:blipFill>
            <a:blip r:embed="rId3"/>
            <a:stretch>
              <a:fillRect/>
            </a:stretch>
          </p:blipFill>
          <p:spPr>
            <a:xfrm>
              <a:off x="4746205" y="2963104"/>
              <a:ext cx="3642981" cy="2851597"/>
            </a:xfrm>
            <a:prstGeom prst="rect">
              <a:avLst/>
            </a:prstGeom>
          </p:spPr>
        </p:pic>
      </p:grpSp>
      <p:sp>
        <p:nvSpPr>
          <p:cNvPr id="7" name="Rectangle 6">
            <a:extLst>
              <a:ext uri="{FF2B5EF4-FFF2-40B4-BE49-F238E27FC236}">
                <a16:creationId xmlns:a16="http://schemas.microsoft.com/office/drawing/2014/main" id="{B50514DA-D9F6-49B5-BFF4-D490CAECB70A}"/>
              </a:ext>
            </a:extLst>
          </p:cNvPr>
          <p:cNvSpPr/>
          <p:nvPr/>
        </p:nvSpPr>
        <p:spPr>
          <a:xfrm>
            <a:off x="836137" y="1111250"/>
            <a:ext cx="2592863" cy="5651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Interviews</a:t>
            </a:r>
          </a:p>
        </p:txBody>
      </p:sp>
      <p:sp>
        <p:nvSpPr>
          <p:cNvPr id="9" name="Rectangle 8">
            <a:extLst>
              <a:ext uri="{FF2B5EF4-FFF2-40B4-BE49-F238E27FC236}">
                <a16:creationId xmlns:a16="http://schemas.microsoft.com/office/drawing/2014/main" id="{7A65E852-5698-4D6A-80E7-53EE558CCC11}"/>
              </a:ext>
            </a:extLst>
          </p:cNvPr>
          <p:cNvSpPr/>
          <p:nvPr/>
        </p:nvSpPr>
        <p:spPr>
          <a:xfrm>
            <a:off x="5400811" y="1111250"/>
            <a:ext cx="2592863" cy="5651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Focus groups</a:t>
            </a:r>
          </a:p>
        </p:txBody>
      </p:sp>
    </p:spTree>
    <p:extLst>
      <p:ext uri="{BB962C8B-B14F-4D97-AF65-F5344CB8AC3E}">
        <p14:creationId xmlns:p14="http://schemas.microsoft.com/office/powerpoint/2010/main" val="3439811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84DBF1-8F50-4453-89E3-C698977F528C}"/>
              </a:ext>
            </a:extLst>
          </p:cNvPr>
          <p:cNvSpPr>
            <a:spLocks noGrp="1"/>
          </p:cNvSpPr>
          <p:nvPr>
            <p:ph type="sldNum" sz="quarter" idx="11"/>
          </p:nvPr>
        </p:nvSpPr>
        <p:spPr/>
        <p:txBody>
          <a:bodyPr/>
          <a:lstStyle/>
          <a:p>
            <a:fld id="{E1101FF6-6AA1-43AF-BC0C-EA247D76D5A9}" type="slidenum">
              <a:rPr lang="nl-NL" smtClean="0"/>
              <a:pPr/>
              <a:t>25</a:t>
            </a:fld>
            <a:endParaRPr lang="nl-NL" dirty="0"/>
          </a:p>
        </p:txBody>
      </p:sp>
      <p:sp>
        <p:nvSpPr>
          <p:cNvPr id="2" name="Title 1">
            <a:extLst>
              <a:ext uri="{FF2B5EF4-FFF2-40B4-BE49-F238E27FC236}">
                <a16:creationId xmlns:a16="http://schemas.microsoft.com/office/drawing/2014/main" id="{A0294478-8AC0-4D42-877C-8A89B730092B}"/>
              </a:ext>
            </a:extLst>
          </p:cNvPr>
          <p:cNvSpPr>
            <a:spLocks noGrp="1"/>
          </p:cNvSpPr>
          <p:nvPr>
            <p:ph type="title"/>
          </p:nvPr>
        </p:nvSpPr>
        <p:spPr>
          <a:xfrm>
            <a:off x="836137" y="133557"/>
            <a:ext cx="6098066" cy="565150"/>
          </a:xfrm>
        </p:spPr>
        <p:txBody>
          <a:bodyPr/>
          <a:lstStyle/>
          <a:p>
            <a:r>
              <a:rPr lang="en-US" dirty="0"/>
              <a:t>ePOLST assessment: Stakeholder feedback paradigm</a:t>
            </a:r>
          </a:p>
        </p:txBody>
      </p:sp>
      <p:sp>
        <p:nvSpPr>
          <p:cNvPr id="10" name="TextBox 9">
            <a:extLst>
              <a:ext uri="{FF2B5EF4-FFF2-40B4-BE49-F238E27FC236}">
                <a16:creationId xmlns:a16="http://schemas.microsoft.com/office/drawing/2014/main" id="{55BE2B65-A844-4D38-9631-8D2D1079FF48}"/>
              </a:ext>
            </a:extLst>
          </p:cNvPr>
          <p:cNvSpPr txBox="1"/>
          <p:nvPr/>
        </p:nvSpPr>
        <p:spPr>
          <a:xfrm>
            <a:off x="5710094" y="4408384"/>
            <a:ext cx="904799" cy="369332"/>
          </a:xfrm>
          <a:prstGeom prst="rect">
            <a:avLst/>
          </a:prstGeom>
          <a:noFill/>
        </p:spPr>
        <p:txBody>
          <a:bodyPr wrap="none" rtlCol="0">
            <a:spAutoFit/>
          </a:bodyPr>
          <a:lstStyle/>
          <a:p>
            <a:pPr defTabSz="822960"/>
            <a:r>
              <a:rPr lang="en-US" b="1" dirty="0">
                <a:solidFill>
                  <a:prstClr val="black"/>
                </a:solidFill>
              </a:rPr>
              <a:t>Process</a:t>
            </a:r>
          </a:p>
        </p:txBody>
      </p:sp>
      <p:sp>
        <p:nvSpPr>
          <p:cNvPr id="12" name="TextBox 11">
            <a:extLst>
              <a:ext uri="{FF2B5EF4-FFF2-40B4-BE49-F238E27FC236}">
                <a16:creationId xmlns:a16="http://schemas.microsoft.com/office/drawing/2014/main" id="{A078FB0E-456C-4691-A5BA-F5849BA3DCC3}"/>
              </a:ext>
            </a:extLst>
          </p:cNvPr>
          <p:cNvSpPr txBox="1"/>
          <p:nvPr/>
        </p:nvSpPr>
        <p:spPr>
          <a:xfrm>
            <a:off x="2244185" y="4408384"/>
            <a:ext cx="1441490" cy="369332"/>
          </a:xfrm>
          <a:prstGeom prst="rect">
            <a:avLst/>
          </a:prstGeom>
          <a:noFill/>
        </p:spPr>
        <p:txBody>
          <a:bodyPr wrap="square" rtlCol="0">
            <a:spAutoFit/>
          </a:bodyPr>
          <a:lstStyle/>
          <a:p>
            <a:pPr algn="ctr" defTabSz="822960"/>
            <a:r>
              <a:rPr lang="en-US" b="1" dirty="0">
                <a:solidFill>
                  <a:prstClr val="black"/>
                </a:solidFill>
              </a:rPr>
              <a:t>Technology</a:t>
            </a:r>
          </a:p>
        </p:txBody>
      </p:sp>
      <p:sp>
        <p:nvSpPr>
          <p:cNvPr id="13" name="TextBox 12">
            <a:extLst>
              <a:ext uri="{FF2B5EF4-FFF2-40B4-BE49-F238E27FC236}">
                <a16:creationId xmlns:a16="http://schemas.microsoft.com/office/drawing/2014/main" id="{99943DAF-ED86-49E1-9E4A-4DBC85A0537E}"/>
              </a:ext>
            </a:extLst>
          </p:cNvPr>
          <p:cNvSpPr txBox="1"/>
          <p:nvPr/>
        </p:nvSpPr>
        <p:spPr>
          <a:xfrm>
            <a:off x="4025276" y="1795326"/>
            <a:ext cx="1093448" cy="369332"/>
          </a:xfrm>
          <a:prstGeom prst="rect">
            <a:avLst/>
          </a:prstGeom>
          <a:noFill/>
        </p:spPr>
        <p:txBody>
          <a:bodyPr wrap="square" rtlCol="0">
            <a:spAutoFit/>
          </a:bodyPr>
          <a:lstStyle/>
          <a:p>
            <a:pPr algn="ctr" defTabSz="822960"/>
            <a:r>
              <a:rPr lang="en-US" b="1" dirty="0">
                <a:solidFill>
                  <a:prstClr val="black"/>
                </a:solidFill>
              </a:rPr>
              <a:t>People</a:t>
            </a:r>
          </a:p>
        </p:txBody>
      </p:sp>
      <p:sp>
        <p:nvSpPr>
          <p:cNvPr id="5" name="Isosceles Triangle 4">
            <a:extLst>
              <a:ext uri="{FF2B5EF4-FFF2-40B4-BE49-F238E27FC236}">
                <a16:creationId xmlns:a16="http://schemas.microsoft.com/office/drawing/2014/main" id="{664BC475-AB05-4195-A6B9-D9417FCF0597}"/>
              </a:ext>
            </a:extLst>
          </p:cNvPr>
          <p:cNvSpPr/>
          <p:nvPr/>
        </p:nvSpPr>
        <p:spPr>
          <a:xfrm>
            <a:off x="3433834" y="2382333"/>
            <a:ext cx="2276333" cy="1678526"/>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503571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Isosceles Triangle 32">
            <a:extLst>
              <a:ext uri="{FF2B5EF4-FFF2-40B4-BE49-F238E27FC236}">
                <a16:creationId xmlns:a16="http://schemas.microsoft.com/office/drawing/2014/main" id="{31014BB6-2AA5-437F-9DBF-77B69DC6D994}"/>
              </a:ext>
            </a:extLst>
          </p:cNvPr>
          <p:cNvSpPr/>
          <p:nvPr/>
        </p:nvSpPr>
        <p:spPr>
          <a:xfrm>
            <a:off x="4084646" y="1346640"/>
            <a:ext cx="965387" cy="647145"/>
          </a:xfrm>
          <a:prstGeom prst="triangle">
            <a:avLst/>
          </a:prstGeom>
          <a:solidFill>
            <a:schemeClr val="accent5">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20" dirty="0"/>
          </a:p>
        </p:txBody>
      </p:sp>
      <p:sp>
        <p:nvSpPr>
          <p:cNvPr id="16" name="Rectangle 15">
            <a:extLst>
              <a:ext uri="{FF2B5EF4-FFF2-40B4-BE49-F238E27FC236}">
                <a16:creationId xmlns:a16="http://schemas.microsoft.com/office/drawing/2014/main" id="{A8B947F9-441E-448E-A165-368FA6DBED2D}"/>
              </a:ext>
            </a:extLst>
          </p:cNvPr>
          <p:cNvSpPr/>
          <p:nvPr/>
        </p:nvSpPr>
        <p:spPr>
          <a:xfrm>
            <a:off x="4778038" y="2247932"/>
            <a:ext cx="4232366" cy="1181067"/>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7F84DBF1-8F50-4453-89E3-C698977F528C}"/>
              </a:ext>
            </a:extLst>
          </p:cNvPr>
          <p:cNvSpPr>
            <a:spLocks noGrp="1"/>
          </p:cNvSpPr>
          <p:nvPr>
            <p:ph type="sldNum" sz="quarter" idx="11"/>
          </p:nvPr>
        </p:nvSpPr>
        <p:spPr/>
        <p:txBody>
          <a:bodyPr/>
          <a:lstStyle/>
          <a:p>
            <a:fld id="{E1101FF6-6AA1-43AF-BC0C-EA247D76D5A9}" type="slidenum">
              <a:rPr lang="nl-NL" smtClean="0"/>
              <a:pPr/>
              <a:t>26</a:t>
            </a:fld>
            <a:endParaRPr lang="nl-NL" dirty="0"/>
          </a:p>
        </p:txBody>
      </p:sp>
      <p:sp>
        <p:nvSpPr>
          <p:cNvPr id="2" name="Title 1">
            <a:extLst>
              <a:ext uri="{FF2B5EF4-FFF2-40B4-BE49-F238E27FC236}">
                <a16:creationId xmlns:a16="http://schemas.microsoft.com/office/drawing/2014/main" id="{1F90C0EB-AD4F-43D9-952C-B75A815E19C0}"/>
              </a:ext>
            </a:extLst>
          </p:cNvPr>
          <p:cNvSpPr>
            <a:spLocks noGrp="1"/>
          </p:cNvSpPr>
          <p:nvPr>
            <p:ph type="title"/>
          </p:nvPr>
        </p:nvSpPr>
        <p:spPr>
          <a:xfrm>
            <a:off x="836137" y="133557"/>
            <a:ext cx="6098066" cy="565150"/>
          </a:xfrm>
        </p:spPr>
        <p:txBody>
          <a:bodyPr/>
          <a:lstStyle/>
          <a:p>
            <a:r>
              <a:rPr lang="en-US" dirty="0"/>
              <a:t>ePOLST assessment: Stakeholder feedback on people</a:t>
            </a:r>
          </a:p>
        </p:txBody>
      </p:sp>
      <p:sp>
        <p:nvSpPr>
          <p:cNvPr id="34" name="Text Placeholder 4">
            <a:extLst>
              <a:ext uri="{FF2B5EF4-FFF2-40B4-BE49-F238E27FC236}">
                <a16:creationId xmlns:a16="http://schemas.microsoft.com/office/drawing/2014/main" id="{9481D503-3894-4846-9592-54802F03E509}"/>
              </a:ext>
            </a:extLst>
          </p:cNvPr>
          <p:cNvSpPr>
            <a:spLocks noGrp="1"/>
          </p:cNvSpPr>
          <p:nvPr>
            <p:ph type="body" sz="quarter" idx="4294967295"/>
          </p:nvPr>
        </p:nvSpPr>
        <p:spPr>
          <a:xfrm>
            <a:off x="0" y="6642812"/>
            <a:ext cx="4640263" cy="187325"/>
          </a:xfrm>
        </p:spPr>
        <p:txBody>
          <a:bodyPr>
            <a:normAutofit fontScale="40000" lnSpcReduction="20000"/>
          </a:bodyPr>
          <a:lstStyle/>
          <a:p>
            <a:r>
              <a:rPr lang="en-US" dirty="0"/>
              <a:t>Source: Stakeholder Focus Groups</a:t>
            </a:r>
          </a:p>
        </p:txBody>
      </p:sp>
      <p:sp>
        <p:nvSpPr>
          <p:cNvPr id="15" name="TextBox 14">
            <a:extLst>
              <a:ext uri="{FF2B5EF4-FFF2-40B4-BE49-F238E27FC236}">
                <a16:creationId xmlns:a16="http://schemas.microsoft.com/office/drawing/2014/main" id="{7356E4F9-F0DF-49EA-9E5A-9B9E0CD413F9}"/>
              </a:ext>
            </a:extLst>
          </p:cNvPr>
          <p:cNvSpPr txBox="1"/>
          <p:nvPr/>
        </p:nvSpPr>
        <p:spPr>
          <a:xfrm>
            <a:off x="4778038" y="2313959"/>
            <a:ext cx="4221002" cy="1015663"/>
          </a:xfrm>
          <a:prstGeom prst="rect">
            <a:avLst/>
          </a:prstGeom>
          <a:noFill/>
        </p:spPr>
        <p:txBody>
          <a:bodyPr wrap="square" rtlCol="0">
            <a:spAutoFit/>
          </a:bodyPr>
          <a:lstStyle>
            <a:defPPr>
              <a:defRPr lang="nl-NL"/>
            </a:defPPr>
            <a:lvl1pPr marL="285750" indent="-285750">
              <a:buFont typeface="Arial" panose="020B0604020202020204" pitchFamily="34" charset="0"/>
              <a:buChar char="•"/>
              <a:defRPr sz="1200"/>
            </a:lvl1pPr>
            <a:lvl2pPr marL="742875" lvl="1" indent="-285750">
              <a:buFont typeface="Courier New" panose="02070309020205020404" pitchFamily="49" charset="0"/>
              <a:buChar char="o"/>
              <a:defRPr sz="1200"/>
            </a:lvl2pPr>
          </a:lstStyle>
          <a:p>
            <a:pPr marL="154305" indent="-154305"/>
            <a:r>
              <a:rPr lang="en-US" dirty="0"/>
              <a:t>“Often, it is the social worker who is having the conversation and filling out the form.”</a:t>
            </a:r>
          </a:p>
          <a:p>
            <a:pPr marL="154305" indent="-154305"/>
            <a:endParaRPr lang="en-US" dirty="0"/>
          </a:p>
          <a:p>
            <a:pPr marL="154305" indent="-154305"/>
            <a:r>
              <a:rPr lang="en-US" dirty="0"/>
              <a:t>“It is not only about talking to the patient, but also about talking to the family, proxy, guardian…”</a:t>
            </a:r>
          </a:p>
        </p:txBody>
      </p:sp>
      <p:grpSp>
        <p:nvGrpSpPr>
          <p:cNvPr id="4" name="Group 3">
            <a:extLst>
              <a:ext uri="{FF2B5EF4-FFF2-40B4-BE49-F238E27FC236}">
                <a16:creationId xmlns:a16="http://schemas.microsoft.com/office/drawing/2014/main" id="{A581A8F9-4CCC-459F-9774-942962D04672}"/>
              </a:ext>
            </a:extLst>
          </p:cNvPr>
          <p:cNvGrpSpPr/>
          <p:nvPr/>
        </p:nvGrpSpPr>
        <p:grpSpPr>
          <a:xfrm>
            <a:off x="133598" y="5243146"/>
            <a:ext cx="8876806" cy="1081454"/>
            <a:chOff x="133598" y="4510354"/>
            <a:chExt cx="8876806" cy="1081454"/>
          </a:xfrm>
        </p:grpSpPr>
        <p:sp>
          <p:nvSpPr>
            <p:cNvPr id="27" name="Rectangle 26">
              <a:extLst>
                <a:ext uri="{FF2B5EF4-FFF2-40B4-BE49-F238E27FC236}">
                  <a16:creationId xmlns:a16="http://schemas.microsoft.com/office/drawing/2014/main" id="{95A0C0A7-456A-4528-96B2-F02E118EA156}"/>
                </a:ext>
              </a:extLst>
            </p:cNvPr>
            <p:cNvSpPr/>
            <p:nvPr/>
          </p:nvSpPr>
          <p:spPr>
            <a:xfrm>
              <a:off x="4778038" y="4519078"/>
              <a:ext cx="4232366" cy="1008714"/>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9C64748-ECD9-43B9-9246-4114DA1BEDF7}"/>
                </a:ext>
              </a:extLst>
            </p:cNvPr>
            <p:cNvSpPr/>
            <p:nvPr/>
          </p:nvSpPr>
          <p:spPr>
            <a:xfrm>
              <a:off x="133598" y="4510354"/>
              <a:ext cx="4232366" cy="100871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9" name="Arrow: Right 28">
              <a:extLst>
                <a:ext uri="{FF2B5EF4-FFF2-40B4-BE49-F238E27FC236}">
                  <a16:creationId xmlns:a16="http://schemas.microsoft.com/office/drawing/2014/main" id="{BCDFD306-FF86-48B4-B862-A9CB40763ACB}"/>
                </a:ext>
              </a:extLst>
            </p:cNvPr>
            <p:cNvSpPr/>
            <p:nvPr/>
          </p:nvSpPr>
          <p:spPr>
            <a:xfrm>
              <a:off x="4443747" y="4921229"/>
              <a:ext cx="256507" cy="20441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id="{EEA2F85C-16C8-46F7-A7E2-64C699B600E4}"/>
                </a:ext>
              </a:extLst>
            </p:cNvPr>
            <p:cNvSpPr txBox="1"/>
            <p:nvPr/>
          </p:nvSpPr>
          <p:spPr>
            <a:xfrm>
              <a:off x="192842" y="4623636"/>
              <a:ext cx="3998560" cy="830997"/>
            </a:xfrm>
            <a:prstGeom prst="rect">
              <a:avLst/>
            </a:prstGeom>
            <a:noFill/>
          </p:spPr>
          <p:txBody>
            <a:bodyPr wrap="square" rtlCol="0">
              <a:spAutoFit/>
            </a:bodyPr>
            <a:lstStyle/>
            <a:p>
              <a:pPr marL="257175" indent="-257175">
                <a:buFont typeface="Arial" panose="020B0604020202020204" pitchFamily="34" charset="0"/>
                <a:buChar char="•"/>
              </a:pPr>
              <a:r>
                <a:rPr lang="en-US" sz="1200" b="1" dirty="0"/>
                <a:t>Current approach challenging for all stakeholders, particularly EMS</a:t>
              </a:r>
            </a:p>
            <a:p>
              <a:pPr marL="668588" lvl="1" indent="-257175">
                <a:buFont typeface="Courier New" panose="02070309020205020404" pitchFamily="49" charset="0"/>
                <a:buChar char="o"/>
              </a:pPr>
              <a:r>
                <a:rPr lang="en-US" sz="1200" dirty="0"/>
                <a:t>Form issues </a:t>
              </a:r>
            </a:p>
            <a:p>
              <a:pPr marL="668588" lvl="1" indent="-257175">
                <a:buFont typeface="Courier New" panose="02070309020205020404" pitchFamily="49" charset="0"/>
                <a:buChar char="o"/>
              </a:pPr>
              <a:r>
                <a:rPr lang="en-US" sz="1200" dirty="0"/>
                <a:t>Issues related to honoring the form</a:t>
              </a:r>
            </a:p>
          </p:txBody>
        </p:sp>
        <p:sp>
          <p:nvSpPr>
            <p:cNvPr id="22" name="TextBox 21">
              <a:extLst>
                <a:ext uri="{FF2B5EF4-FFF2-40B4-BE49-F238E27FC236}">
                  <a16:creationId xmlns:a16="http://schemas.microsoft.com/office/drawing/2014/main" id="{9EF1509D-A52B-4D50-9FC8-4129A7B382F2}"/>
                </a:ext>
              </a:extLst>
            </p:cNvPr>
            <p:cNvSpPr txBox="1"/>
            <p:nvPr/>
          </p:nvSpPr>
          <p:spPr>
            <a:xfrm>
              <a:off x="4797454" y="4576145"/>
              <a:ext cx="3916586" cy="1015663"/>
            </a:xfrm>
            <a:prstGeom prst="rect">
              <a:avLst/>
            </a:prstGeom>
            <a:noFill/>
            <a:ln>
              <a:noFill/>
            </a:ln>
          </p:spPr>
          <p:txBody>
            <a:bodyPr wrap="square">
              <a:spAutoFit/>
            </a:bodyPr>
            <a:lstStyle/>
            <a:p>
              <a:pPr marL="154305" indent="-154305">
                <a:buFont typeface="Arial" panose="020B0604020202020204" pitchFamily="34" charset="0"/>
                <a:buChar char="•"/>
              </a:pPr>
              <a:r>
                <a:rPr lang="en-US" sz="1200" dirty="0"/>
                <a:t>“Our frustration is with incomplete forms or not having the form readily available.”</a:t>
              </a:r>
            </a:p>
            <a:p>
              <a:pPr marL="154305" indent="-154305">
                <a:buFont typeface="Arial" panose="020B0604020202020204" pitchFamily="34" charset="0"/>
                <a:buChar char="•"/>
              </a:pPr>
              <a:endParaRPr lang="en-US" sz="1200" dirty="0"/>
            </a:p>
            <a:p>
              <a:pPr marL="154305" indent="-154305">
                <a:buFont typeface="Arial" panose="020B0604020202020204" pitchFamily="34" charset="0"/>
                <a:buChar char="•"/>
              </a:pPr>
              <a:r>
                <a:rPr lang="en-US" sz="1200" dirty="0"/>
                <a:t>“Sometimes families do not understand the form and tells us to revoke it.”</a:t>
              </a:r>
            </a:p>
          </p:txBody>
        </p:sp>
      </p:grpSp>
      <p:sp>
        <p:nvSpPr>
          <p:cNvPr id="5" name="Rectangle 4">
            <a:extLst>
              <a:ext uri="{FF2B5EF4-FFF2-40B4-BE49-F238E27FC236}">
                <a16:creationId xmlns:a16="http://schemas.microsoft.com/office/drawing/2014/main" id="{01E09D7A-58AE-4D9D-8F01-74D20049F7D4}"/>
              </a:ext>
            </a:extLst>
          </p:cNvPr>
          <p:cNvSpPr/>
          <p:nvPr/>
        </p:nvSpPr>
        <p:spPr>
          <a:xfrm>
            <a:off x="133598" y="2239208"/>
            <a:ext cx="4232366" cy="1181067"/>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00ECEE-3BBF-4ECD-B8BE-4C8FB4A775BD}"/>
              </a:ext>
            </a:extLst>
          </p:cNvPr>
          <p:cNvSpPr txBox="1"/>
          <p:nvPr/>
        </p:nvSpPr>
        <p:spPr>
          <a:xfrm>
            <a:off x="192842" y="2321205"/>
            <a:ext cx="3998560" cy="1015663"/>
          </a:xfrm>
          <a:prstGeom prst="rect">
            <a:avLst/>
          </a:prstGeom>
          <a:noFill/>
        </p:spPr>
        <p:txBody>
          <a:bodyPr wrap="square" rtlCol="0">
            <a:spAutoFit/>
          </a:bodyPr>
          <a:lstStyle/>
          <a:p>
            <a:pPr marL="257175" indent="-257175">
              <a:buFont typeface="Arial" panose="020B0604020202020204" pitchFamily="34" charset="0"/>
              <a:buChar char="•"/>
            </a:pPr>
            <a:r>
              <a:rPr lang="en-US" sz="1200" b="1" dirty="0"/>
              <a:t>MOLST is just one component in a multi-party, long-term relationship</a:t>
            </a:r>
          </a:p>
          <a:p>
            <a:pPr marL="668588" lvl="1" indent="-257175">
              <a:buFont typeface="Courier New" panose="02070309020205020404" pitchFamily="49" charset="0"/>
              <a:buChar char="o"/>
            </a:pPr>
            <a:r>
              <a:rPr lang="en-US" sz="1200" dirty="0"/>
              <a:t>Physician-patient; Goals of Care focus</a:t>
            </a:r>
          </a:p>
          <a:p>
            <a:pPr marL="668588" lvl="1" indent="-257175">
              <a:buFont typeface="Courier New" panose="02070309020205020404" pitchFamily="49" charset="0"/>
              <a:buChar char="o"/>
            </a:pPr>
            <a:r>
              <a:rPr lang="en-US" sz="1200" dirty="0"/>
              <a:t>Social workers, nurses, aides, EMT/paramedics</a:t>
            </a:r>
          </a:p>
          <a:p>
            <a:pPr marL="668588" lvl="1" indent="-257175">
              <a:buFont typeface="Courier New" panose="02070309020205020404" pitchFamily="49" charset="0"/>
              <a:buChar char="o"/>
            </a:pPr>
            <a:r>
              <a:rPr lang="en-US" sz="1200" dirty="0"/>
              <a:t>Patient relatives, agents, guardians</a:t>
            </a:r>
          </a:p>
        </p:txBody>
      </p:sp>
      <p:sp>
        <p:nvSpPr>
          <p:cNvPr id="6" name="Arrow: Right 5">
            <a:extLst>
              <a:ext uri="{FF2B5EF4-FFF2-40B4-BE49-F238E27FC236}">
                <a16:creationId xmlns:a16="http://schemas.microsoft.com/office/drawing/2014/main" id="{86E8F739-1815-4F59-9BA3-D13E2F9695BC}"/>
              </a:ext>
            </a:extLst>
          </p:cNvPr>
          <p:cNvSpPr/>
          <p:nvPr/>
        </p:nvSpPr>
        <p:spPr>
          <a:xfrm>
            <a:off x="4443747" y="2650084"/>
            <a:ext cx="256507" cy="20441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A2FF013-DC08-48D2-815D-56CCDACC1944}"/>
              </a:ext>
            </a:extLst>
          </p:cNvPr>
          <p:cNvSpPr/>
          <p:nvPr/>
        </p:nvSpPr>
        <p:spPr>
          <a:xfrm>
            <a:off x="4778038" y="3581400"/>
            <a:ext cx="4232366" cy="1342598"/>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C250A77E-0053-4000-AA8A-D00895CB345C}"/>
              </a:ext>
            </a:extLst>
          </p:cNvPr>
          <p:cNvSpPr txBox="1"/>
          <p:nvPr/>
        </p:nvSpPr>
        <p:spPr>
          <a:xfrm>
            <a:off x="4794257" y="3600271"/>
            <a:ext cx="4105227" cy="1200329"/>
          </a:xfrm>
          <a:prstGeom prst="rect">
            <a:avLst/>
          </a:prstGeom>
          <a:noFill/>
          <a:ln>
            <a:noFill/>
          </a:ln>
        </p:spPr>
        <p:txBody>
          <a:bodyPr wrap="square" rtlCol="0">
            <a:spAutoFit/>
          </a:bodyPr>
          <a:lstStyle/>
          <a:p>
            <a:pPr marL="154305" indent="-154305">
              <a:buFont typeface="Arial" panose="020B0604020202020204" pitchFamily="34" charset="0"/>
              <a:buChar char="•"/>
            </a:pPr>
            <a:r>
              <a:rPr lang="en-US" sz="1200" dirty="0"/>
              <a:t>“The MOLST conversation takes years to master.”</a:t>
            </a:r>
          </a:p>
          <a:p>
            <a:pPr marL="154305" indent="-154305">
              <a:buFont typeface="Arial" panose="020B0604020202020204" pitchFamily="34" charset="0"/>
              <a:buChar char="•"/>
            </a:pPr>
            <a:endParaRPr lang="en-US" sz="600" dirty="0"/>
          </a:p>
          <a:p>
            <a:pPr marL="154305" indent="-154305">
              <a:buFont typeface="Arial" panose="020B0604020202020204" pitchFamily="34" charset="0"/>
              <a:buChar char="•"/>
            </a:pPr>
            <a:r>
              <a:rPr lang="en-US" sz="1200" dirty="0"/>
              <a:t>“The public and clinicians need to be educated so patients and families understand the form.”</a:t>
            </a:r>
          </a:p>
          <a:p>
            <a:pPr marL="154305" indent="-154305">
              <a:buFont typeface="Arial" panose="020B0604020202020204" pitchFamily="34" charset="0"/>
              <a:buChar char="•"/>
            </a:pPr>
            <a:endParaRPr lang="en-US" sz="600" dirty="0"/>
          </a:p>
          <a:p>
            <a:pPr marL="154305" indent="-154305">
              <a:buFont typeface="Arial" panose="020B0604020202020204" pitchFamily="34" charset="0"/>
              <a:buChar char="•"/>
            </a:pPr>
            <a:r>
              <a:rPr lang="en-US" sz="1200" dirty="0"/>
              <a:t>“Goals of Care conversations cannot be conducted as part of an annual; we don’t have time.”</a:t>
            </a:r>
          </a:p>
        </p:txBody>
      </p:sp>
      <p:sp>
        <p:nvSpPr>
          <p:cNvPr id="24" name="Rectangle 23">
            <a:extLst>
              <a:ext uri="{FF2B5EF4-FFF2-40B4-BE49-F238E27FC236}">
                <a16:creationId xmlns:a16="http://schemas.microsoft.com/office/drawing/2014/main" id="{007083C1-764F-4C27-B8D3-B7AFADE0A142}"/>
              </a:ext>
            </a:extLst>
          </p:cNvPr>
          <p:cNvSpPr/>
          <p:nvPr/>
        </p:nvSpPr>
        <p:spPr>
          <a:xfrm>
            <a:off x="133598" y="3588813"/>
            <a:ext cx="4232366" cy="134259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5" name="Arrow: Right 24">
            <a:extLst>
              <a:ext uri="{FF2B5EF4-FFF2-40B4-BE49-F238E27FC236}">
                <a16:creationId xmlns:a16="http://schemas.microsoft.com/office/drawing/2014/main" id="{587EB4BB-691A-4732-AA12-B9433FEB3428}"/>
              </a:ext>
            </a:extLst>
          </p:cNvPr>
          <p:cNvSpPr/>
          <p:nvPr/>
        </p:nvSpPr>
        <p:spPr>
          <a:xfrm>
            <a:off x="4443747" y="4176471"/>
            <a:ext cx="256507" cy="20441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6" name="TextBox 25">
            <a:extLst>
              <a:ext uri="{FF2B5EF4-FFF2-40B4-BE49-F238E27FC236}">
                <a16:creationId xmlns:a16="http://schemas.microsoft.com/office/drawing/2014/main" id="{2290B169-BD11-4BF2-80D1-798D7FF47A44}"/>
              </a:ext>
            </a:extLst>
          </p:cNvPr>
          <p:cNvSpPr txBox="1"/>
          <p:nvPr/>
        </p:nvSpPr>
        <p:spPr>
          <a:xfrm>
            <a:off x="192842" y="3710096"/>
            <a:ext cx="3998560" cy="1015663"/>
          </a:xfrm>
          <a:prstGeom prst="rect">
            <a:avLst/>
          </a:prstGeom>
          <a:noFill/>
        </p:spPr>
        <p:txBody>
          <a:bodyPr wrap="square" rtlCol="0">
            <a:spAutoFit/>
          </a:bodyPr>
          <a:lstStyle/>
          <a:p>
            <a:pPr marL="257175" indent="-257175">
              <a:buFont typeface="Arial" panose="020B0604020202020204" pitchFamily="34" charset="0"/>
              <a:buChar char="•"/>
            </a:pPr>
            <a:r>
              <a:rPr lang="en-US" sz="1200" b="1" dirty="0"/>
              <a:t>Goals of care conversations difficult to conduct</a:t>
            </a:r>
          </a:p>
          <a:p>
            <a:pPr marL="668588" lvl="1" indent="-257175">
              <a:buFont typeface="Courier New" panose="02070309020205020404" pitchFamily="49" charset="0"/>
              <a:buChar char="o"/>
            </a:pPr>
            <a:r>
              <a:rPr lang="en-US" sz="1200" dirty="0"/>
              <a:t>Clinicians typically not trained in these topics</a:t>
            </a:r>
          </a:p>
          <a:p>
            <a:pPr marL="668588" lvl="1" indent="-257175">
              <a:buFont typeface="Courier New" panose="02070309020205020404" pitchFamily="49" charset="0"/>
              <a:buChar char="o"/>
            </a:pPr>
            <a:r>
              <a:rPr lang="en-US" sz="1200" dirty="0"/>
              <a:t>Patients have little background on MOLST (or any end-of-life-related topic)  </a:t>
            </a:r>
            <a:r>
              <a:rPr lang="en-US" sz="1200" dirty="0">
                <a:sym typeface="Wingdings" panose="05000000000000000000" pitchFamily="2" charset="2"/>
              </a:rPr>
              <a:t> cultural challenge</a:t>
            </a:r>
          </a:p>
          <a:p>
            <a:pPr marL="668588" lvl="1" indent="-257175">
              <a:buFont typeface="Courier New" panose="02070309020205020404" pitchFamily="49" charset="0"/>
              <a:buChar char="o"/>
            </a:pPr>
            <a:r>
              <a:rPr lang="en-US" sz="1200" dirty="0">
                <a:sym typeface="Wingdings" panose="05000000000000000000" pitchFamily="2" charset="2"/>
              </a:rPr>
              <a:t>PCPs have very limited time</a:t>
            </a:r>
          </a:p>
        </p:txBody>
      </p:sp>
      <p:sp>
        <p:nvSpPr>
          <p:cNvPr id="30" name="TextBox 29">
            <a:extLst>
              <a:ext uri="{FF2B5EF4-FFF2-40B4-BE49-F238E27FC236}">
                <a16:creationId xmlns:a16="http://schemas.microsoft.com/office/drawing/2014/main" id="{A9CF9832-CC15-4CFB-AE65-7EC5B70AB7ED}"/>
              </a:ext>
            </a:extLst>
          </p:cNvPr>
          <p:cNvSpPr txBox="1"/>
          <p:nvPr/>
        </p:nvSpPr>
        <p:spPr>
          <a:xfrm>
            <a:off x="4775706" y="1957686"/>
            <a:ext cx="680571" cy="286232"/>
          </a:xfrm>
          <a:prstGeom prst="rect">
            <a:avLst/>
          </a:prstGeom>
          <a:noFill/>
        </p:spPr>
        <p:txBody>
          <a:bodyPr wrap="none" rtlCol="0">
            <a:spAutoFit/>
          </a:bodyPr>
          <a:lstStyle/>
          <a:p>
            <a:pPr defTabSz="822960"/>
            <a:r>
              <a:rPr lang="en-US" sz="1260" dirty="0">
                <a:solidFill>
                  <a:prstClr val="black"/>
                </a:solidFill>
              </a:rPr>
              <a:t>Process</a:t>
            </a:r>
          </a:p>
        </p:txBody>
      </p:sp>
      <p:sp>
        <p:nvSpPr>
          <p:cNvPr id="31" name="TextBox 30">
            <a:extLst>
              <a:ext uri="{FF2B5EF4-FFF2-40B4-BE49-F238E27FC236}">
                <a16:creationId xmlns:a16="http://schemas.microsoft.com/office/drawing/2014/main" id="{CA1DC32D-FFE1-460B-8C43-B2AC11857AA9}"/>
              </a:ext>
            </a:extLst>
          </p:cNvPr>
          <p:cNvSpPr txBox="1"/>
          <p:nvPr/>
        </p:nvSpPr>
        <p:spPr>
          <a:xfrm>
            <a:off x="3334217" y="1952392"/>
            <a:ext cx="1441490" cy="286232"/>
          </a:xfrm>
          <a:prstGeom prst="rect">
            <a:avLst/>
          </a:prstGeom>
          <a:noFill/>
        </p:spPr>
        <p:txBody>
          <a:bodyPr wrap="square" rtlCol="0">
            <a:spAutoFit/>
          </a:bodyPr>
          <a:lstStyle/>
          <a:p>
            <a:pPr algn="ctr" defTabSz="822960"/>
            <a:r>
              <a:rPr lang="en-US" sz="1260" dirty="0">
                <a:solidFill>
                  <a:prstClr val="black"/>
                </a:solidFill>
              </a:rPr>
              <a:t>Technology</a:t>
            </a:r>
          </a:p>
        </p:txBody>
      </p:sp>
      <p:sp>
        <p:nvSpPr>
          <p:cNvPr id="32" name="TextBox 31">
            <a:extLst>
              <a:ext uri="{FF2B5EF4-FFF2-40B4-BE49-F238E27FC236}">
                <a16:creationId xmlns:a16="http://schemas.microsoft.com/office/drawing/2014/main" id="{42EE8B38-A75C-4727-A00B-3598E4D3B9AB}"/>
              </a:ext>
            </a:extLst>
          </p:cNvPr>
          <p:cNvSpPr txBox="1"/>
          <p:nvPr/>
        </p:nvSpPr>
        <p:spPr>
          <a:xfrm>
            <a:off x="4025276" y="1120312"/>
            <a:ext cx="965387" cy="286232"/>
          </a:xfrm>
          <a:prstGeom prst="rect">
            <a:avLst/>
          </a:prstGeom>
          <a:noFill/>
          <a:ln>
            <a:noFill/>
          </a:ln>
        </p:spPr>
        <p:txBody>
          <a:bodyPr wrap="square" rtlCol="0">
            <a:spAutoFit/>
          </a:bodyPr>
          <a:lstStyle/>
          <a:p>
            <a:pPr algn="ctr" defTabSz="822960"/>
            <a:r>
              <a:rPr lang="en-US" sz="1260" dirty="0">
                <a:solidFill>
                  <a:prstClr val="black"/>
                </a:solidFill>
              </a:rPr>
              <a:t>People</a:t>
            </a:r>
          </a:p>
        </p:txBody>
      </p:sp>
      <p:sp>
        <p:nvSpPr>
          <p:cNvPr id="35" name="Oval 34">
            <a:extLst>
              <a:ext uri="{FF2B5EF4-FFF2-40B4-BE49-F238E27FC236}">
                <a16:creationId xmlns:a16="http://schemas.microsoft.com/office/drawing/2014/main" id="{51C33791-432B-40AE-9A68-4F74119564F0}"/>
              </a:ext>
            </a:extLst>
          </p:cNvPr>
          <p:cNvSpPr/>
          <p:nvPr/>
        </p:nvSpPr>
        <p:spPr>
          <a:xfrm>
            <a:off x="4012274" y="1078117"/>
            <a:ext cx="1026799" cy="316004"/>
          </a:xfrm>
          <a:prstGeom prst="ellipse">
            <a:avLst/>
          </a:prstGeom>
          <a:noFill/>
          <a:ln w="38100">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20" dirty="0"/>
          </a:p>
        </p:txBody>
      </p:sp>
    </p:spTree>
    <p:extLst>
      <p:ext uri="{BB962C8B-B14F-4D97-AF65-F5344CB8AC3E}">
        <p14:creationId xmlns:p14="http://schemas.microsoft.com/office/powerpoint/2010/main" val="2412402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3C2322-4E7E-44F4-AC2F-4B4D64CCA9CB}"/>
              </a:ext>
            </a:extLst>
          </p:cNvPr>
          <p:cNvSpPr/>
          <p:nvPr/>
        </p:nvSpPr>
        <p:spPr>
          <a:xfrm>
            <a:off x="4767368" y="2386910"/>
            <a:ext cx="4232366" cy="261634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6D3D626-6487-4881-9FC4-F4EAF16D45E4}"/>
              </a:ext>
            </a:extLst>
          </p:cNvPr>
          <p:cNvSpPr/>
          <p:nvPr/>
        </p:nvSpPr>
        <p:spPr>
          <a:xfrm>
            <a:off x="144267" y="2378186"/>
            <a:ext cx="4232366" cy="261634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000" dirty="0"/>
          </a:p>
        </p:txBody>
      </p:sp>
      <p:sp>
        <p:nvSpPr>
          <p:cNvPr id="19" name="Arrow: Right 18">
            <a:extLst>
              <a:ext uri="{FF2B5EF4-FFF2-40B4-BE49-F238E27FC236}">
                <a16:creationId xmlns:a16="http://schemas.microsoft.com/office/drawing/2014/main" id="{93825CC1-DBD9-4EE8-9B53-9389CDAFEDB0}"/>
              </a:ext>
            </a:extLst>
          </p:cNvPr>
          <p:cNvSpPr/>
          <p:nvPr/>
        </p:nvSpPr>
        <p:spPr>
          <a:xfrm>
            <a:off x="4433077" y="3592876"/>
            <a:ext cx="256507" cy="20441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7F84DBF1-8F50-4453-89E3-C698977F528C}"/>
              </a:ext>
            </a:extLst>
          </p:cNvPr>
          <p:cNvSpPr>
            <a:spLocks noGrp="1"/>
          </p:cNvSpPr>
          <p:nvPr>
            <p:ph type="sldNum" sz="quarter" idx="11"/>
          </p:nvPr>
        </p:nvSpPr>
        <p:spPr/>
        <p:txBody>
          <a:bodyPr/>
          <a:lstStyle/>
          <a:p>
            <a:fld id="{E1101FF6-6AA1-43AF-BC0C-EA247D76D5A9}" type="slidenum">
              <a:rPr lang="nl-NL" smtClean="0"/>
              <a:pPr/>
              <a:t>27</a:t>
            </a:fld>
            <a:endParaRPr lang="nl-NL" dirty="0"/>
          </a:p>
        </p:txBody>
      </p:sp>
      <p:sp>
        <p:nvSpPr>
          <p:cNvPr id="2" name="Title 1">
            <a:extLst>
              <a:ext uri="{FF2B5EF4-FFF2-40B4-BE49-F238E27FC236}">
                <a16:creationId xmlns:a16="http://schemas.microsoft.com/office/drawing/2014/main" id="{E2BCE3E7-E70F-42E4-907A-929D00138EFC}"/>
              </a:ext>
            </a:extLst>
          </p:cNvPr>
          <p:cNvSpPr>
            <a:spLocks noGrp="1"/>
          </p:cNvSpPr>
          <p:nvPr>
            <p:ph type="title"/>
          </p:nvPr>
        </p:nvSpPr>
        <p:spPr>
          <a:xfrm>
            <a:off x="836137" y="133557"/>
            <a:ext cx="6098066" cy="565150"/>
          </a:xfrm>
        </p:spPr>
        <p:txBody>
          <a:bodyPr/>
          <a:lstStyle/>
          <a:p>
            <a:r>
              <a:rPr lang="en-US" dirty="0"/>
              <a:t>ePOLST assessment: Stakeholder feedback on process</a:t>
            </a:r>
          </a:p>
        </p:txBody>
      </p:sp>
      <p:sp>
        <p:nvSpPr>
          <p:cNvPr id="27" name="Text Placeholder 4">
            <a:extLst>
              <a:ext uri="{FF2B5EF4-FFF2-40B4-BE49-F238E27FC236}">
                <a16:creationId xmlns:a16="http://schemas.microsoft.com/office/drawing/2014/main" id="{5B9D0A5B-B1EC-48BF-85D6-84A1A2AAE422}"/>
              </a:ext>
            </a:extLst>
          </p:cNvPr>
          <p:cNvSpPr>
            <a:spLocks noGrp="1"/>
          </p:cNvSpPr>
          <p:nvPr>
            <p:ph type="body" sz="quarter" idx="4294967295"/>
          </p:nvPr>
        </p:nvSpPr>
        <p:spPr>
          <a:xfrm>
            <a:off x="0" y="6653213"/>
            <a:ext cx="4640263" cy="187325"/>
          </a:xfrm>
        </p:spPr>
        <p:txBody>
          <a:bodyPr>
            <a:normAutofit fontScale="40000" lnSpcReduction="20000"/>
          </a:bodyPr>
          <a:lstStyle/>
          <a:p>
            <a:r>
              <a:rPr lang="en-US" dirty="0"/>
              <a:t>Source: Stakeholder Focus Groups</a:t>
            </a:r>
          </a:p>
        </p:txBody>
      </p:sp>
      <p:sp>
        <p:nvSpPr>
          <p:cNvPr id="9" name="TextBox 8">
            <a:extLst>
              <a:ext uri="{FF2B5EF4-FFF2-40B4-BE49-F238E27FC236}">
                <a16:creationId xmlns:a16="http://schemas.microsoft.com/office/drawing/2014/main" id="{ADA47ECE-369A-4632-8924-F0608467AD6D}"/>
              </a:ext>
            </a:extLst>
          </p:cNvPr>
          <p:cNvSpPr txBox="1"/>
          <p:nvPr/>
        </p:nvSpPr>
        <p:spPr>
          <a:xfrm>
            <a:off x="4813459" y="2550103"/>
            <a:ext cx="4070065" cy="430887"/>
          </a:xfrm>
          <a:prstGeom prst="rect">
            <a:avLst/>
          </a:prstGeom>
          <a:noFill/>
        </p:spPr>
        <p:txBody>
          <a:bodyPr wrap="square">
            <a:spAutoFit/>
          </a:bodyPr>
          <a:lstStyle/>
          <a:p>
            <a:pPr marL="154305" indent="-154305">
              <a:buFont typeface="Arial" panose="020B0604020202020204" pitchFamily="34" charset="0"/>
              <a:buChar char="•"/>
            </a:pPr>
            <a:r>
              <a:rPr lang="en-US" sz="1100" kern="0" dirty="0">
                <a:solidFill>
                  <a:prstClr val="black"/>
                </a:solidFill>
              </a:rPr>
              <a:t>“I still cannot believe that most MOLST forms exist on an 11x8.5 piece of paper…”</a:t>
            </a:r>
          </a:p>
        </p:txBody>
      </p:sp>
      <p:sp>
        <p:nvSpPr>
          <p:cNvPr id="22" name="Isosceles Triangle 21">
            <a:extLst>
              <a:ext uri="{FF2B5EF4-FFF2-40B4-BE49-F238E27FC236}">
                <a16:creationId xmlns:a16="http://schemas.microsoft.com/office/drawing/2014/main" id="{FC078411-2B2F-42A2-A33E-180F9998BADA}"/>
              </a:ext>
            </a:extLst>
          </p:cNvPr>
          <p:cNvSpPr/>
          <p:nvPr/>
        </p:nvSpPr>
        <p:spPr>
          <a:xfrm>
            <a:off x="4084646" y="1389394"/>
            <a:ext cx="965387" cy="647145"/>
          </a:xfrm>
          <a:prstGeom prst="triangle">
            <a:avLst/>
          </a:prstGeom>
          <a:solidFill>
            <a:schemeClr val="accent5">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20" dirty="0"/>
          </a:p>
        </p:txBody>
      </p:sp>
      <p:sp>
        <p:nvSpPr>
          <p:cNvPr id="23" name="Oval 22">
            <a:extLst>
              <a:ext uri="{FF2B5EF4-FFF2-40B4-BE49-F238E27FC236}">
                <a16:creationId xmlns:a16="http://schemas.microsoft.com/office/drawing/2014/main" id="{6A8553CC-D290-4ED3-921A-7DB3C1AF1274}"/>
              </a:ext>
            </a:extLst>
          </p:cNvPr>
          <p:cNvSpPr/>
          <p:nvPr/>
        </p:nvSpPr>
        <p:spPr>
          <a:xfrm>
            <a:off x="4689584" y="1967881"/>
            <a:ext cx="999795" cy="356258"/>
          </a:xfrm>
          <a:prstGeom prst="ellipse">
            <a:avLst/>
          </a:prstGeom>
          <a:noFill/>
          <a:ln w="38100">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20" dirty="0"/>
          </a:p>
        </p:txBody>
      </p:sp>
      <p:sp>
        <p:nvSpPr>
          <p:cNvPr id="24" name="TextBox 23">
            <a:extLst>
              <a:ext uri="{FF2B5EF4-FFF2-40B4-BE49-F238E27FC236}">
                <a16:creationId xmlns:a16="http://schemas.microsoft.com/office/drawing/2014/main" id="{F2E4D907-CBED-4FC5-BE9B-A668E481C76B}"/>
              </a:ext>
            </a:extLst>
          </p:cNvPr>
          <p:cNvSpPr txBox="1"/>
          <p:nvPr/>
        </p:nvSpPr>
        <p:spPr>
          <a:xfrm>
            <a:off x="4882029" y="2000440"/>
            <a:ext cx="680571" cy="286232"/>
          </a:xfrm>
          <a:prstGeom prst="rect">
            <a:avLst/>
          </a:prstGeom>
          <a:noFill/>
        </p:spPr>
        <p:txBody>
          <a:bodyPr wrap="none" rtlCol="0">
            <a:spAutoFit/>
          </a:bodyPr>
          <a:lstStyle/>
          <a:p>
            <a:pPr defTabSz="822960"/>
            <a:r>
              <a:rPr lang="en-US" sz="1260" dirty="0">
                <a:solidFill>
                  <a:prstClr val="black"/>
                </a:solidFill>
              </a:rPr>
              <a:t>Process</a:t>
            </a:r>
          </a:p>
        </p:txBody>
      </p:sp>
      <p:sp>
        <p:nvSpPr>
          <p:cNvPr id="25" name="TextBox 24">
            <a:extLst>
              <a:ext uri="{FF2B5EF4-FFF2-40B4-BE49-F238E27FC236}">
                <a16:creationId xmlns:a16="http://schemas.microsoft.com/office/drawing/2014/main" id="{B276D497-AE7A-447A-84B1-C0C534851CFC}"/>
              </a:ext>
            </a:extLst>
          </p:cNvPr>
          <p:cNvSpPr txBox="1"/>
          <p:nvPr/>
        </p:nvSpPr>
        <p:spPr>
          <a:xfrm>
            <a:off x="3334217" y="1995146"/>
            <a:ext cx="1441490" cy="286232"/>
          </a:xfrm>
          <a:prstGeom prst="rect">
            <a:avLst/>
          </a:prstGeom>
          <a:noFill/>
        </p:spPr>
        <p:txBody>
          <a:bodyPr wrap="square" rtlCol="0">
            <a:spAutoFit/>
          </a:bodyPr>
          <a:lstStyle/>
          <a:p>
            <a:pPr algn="ctr" defTabSz="822960"/>
            <a:r>
              <a:rPr lang="en-US" sz="1260" dirty="0">
                <a:solidFill>
                  <a:prstClr val="black"/>
                </a:solidFill>
              </a:rPr>
              <a:t>Technology</a:t>
            </a:r>
          </a:p>
        </p:txBody>
      </p:sp>
      <p:sp>
        <p:nvSpPr>
          <p:cNvPr id="26" name="TextBox 25">
            <a:extLst>
              <a:ext uri="{FF2B5EF4-FFF2-40B4-BE49-F238E27FC236}">
                <a16:creationId xmlns:a16="http://schemas.microsoft.com/office/drawing/2014/main" id="{8247EB77-A362-47EE-81CE-B8B3C36356FE}"/>
              </a:ext>
            </a:extLst>
          </p:cNvPr>
          <p:cNvSpPr txBox="1"/>
          <p:nvPr/>
        </p:nvSpPr>
        <p:spPr>
          <a:xfrm>
            <a:off x="4025276" y="1163065"/>
            <a:ext cx="1093448" cy="286232"/>
          </a:xfrm>
          <a:prstGeom prst="rect">
            <a:avLst/>
          </a:prstGeom>
          <a:noFill/>
        </p:spPr>
        <p:txBody>
          <a:bodyPr wrap="square" rtlCol="0">
            <a:spAutoFit/>
          </a:bodyPr>
          <a:lstStyle/>
          <a:p>
            <a:pPr algn="ctr" defTabSz="822960"/>
            <a:r>
              <a:rPr lang="en-US" sz="1260" dirty="0">
                <a:solidFill>
                  <a:prstClr val="black"/>
                </a:solidFill>
              </a:rPr>
              <a:t>People</a:t>
            </a:r>
          </a:p>
        </p:txBody>
      </p:sp>
      <p:sp>
        <p:nvSpPr>
          <p:cNvPr id="31" name="TextBox 30">
            <a:extLst>
              <a:ext uri="{FF2B5EF4-FFF2-40B4-BE49-F238E27FC236}">
                <a16:creationId xmlns:a16="http://schemas.microsoft.com/office/drawing/2014/main" id="{3EAA75A1-59F7-4744-878E-82DC05408BA0}"/>
              </a:ext>
            </a:extLst>
          </p:cNvPr>
          <p:cNvSpPr txBox="1"/>
          <p:nvPr/>
        </p:nvSpPr>
        <p:spPr>
          <a:xfrm>
            <a:off x="4813459" y="3073662"/>
            <a:ext cx="4070065" cy="261610"/>
          </a:xfrm>
          <a:prstGeom prst="rect">
            <a:avLst/>
          </a:prstGeom>
          <a:noFill/>
        </p:spPr>
        <p:txBody>
          <a:bodyPr wrap="square">
            <a:spAutoFit/>
          </a:bodyPr>
          <a:lstStyle/>
          <a:p>
            <a:pPr marL="154305" indent="-154305">
              <a:buFont typeface="Arial" panose="020B0604020202020204" pitchFamily="34" charset="0"/>
              <a:buChar char="•"/>
            </a:pPr>
            <a:r>
              <a:rPr lang="en-US" sz="1100" dirty="0"/>
              <a:t>“We have a ton of patients with 10 MOLST forms.”</a:t>
            </a:r>
          </a:p>
        </p:txBody>
      </p:sp>
      <p:sp>
        <p:nvSpPr>
          <p:cNvPr id="32" name="TextBox 31">
            <a:extLst>
              <a:ext uri="{FF2B5EF4-FFF2-40B4-BE49-F238E27FC236}">
                <a16:creationId xmlns:a16="http://schemas.microsoft.com/office/drawing/2014/main" id="{B0FAEAF1-05BF-496D-87FE-0FB9F595BE94}"/>
              </a:ext>
            </a:extLst>
          </p:cNvPr>
          <p:cNvSpPr txBox="1"/>
          <p:nvPr/>
        </p:nvSpPr>
        <p:spPr>
          <a:xfrm>
            <a:off x="4813459" y="3476829"/>
            <a:ext cx="4070065" cy="430887"/>
          </a:xfrm>
          <a:prstGeom prst="rect">
            <a:avLst/>
          </a:prstGeom>
          <a:noFill/>
        </p:spPr>
        <p:txBody>
          <a:bodyPr wrap="square">
            <a:spAutoFit/>
          </a:bodyPr>
          <a:lstStyle/>
          <a:p>
            <a:pPr marL="154305" indent="-154305">
              <a:buFont typeface="Arial" panose="020B0604020202020204" pitchFamily="34" charset="0"/>
              <a:buChar char="•"/>
            </a:pPr>
            <a:r>
              <a:rPr lang="en-US" sz="1100" dirty="0"/>
              <a:t>“What constitutes a complete MOLST form varies from care setting to care setting.” </a:t>
            </a:r>
          </a:p>
        </p:txBody>
      </p:sp>
      <p:sp>
        <p:nvSpPr>
          <p:cNvPr id="33" name="TextBox 32">
            <a:extLst>
              <a:ext uri="{FF2B5EF4-FFF2-40B4-BE49-F238E27FC236}">
                <a16:creationId xmlns:a16="http://schemas.microsoft.com/office/drawing/2014/main" id="{AAEC10D6-73F3-4D05-81D6-6841027E5CC3}"/>
              </a:ext>
            </a:extLst>
          </p:cNvPr>
          <p:cNvSpPr txBox="1"/>
          <p:nvPr/>
        </p:nvSpPr>
        <p:spPr>
          <a:xfrm>
            <a:off x="4813459" y="3967122"/>
            <a:ext cx="4070065" cy="261610"/>
          </a:xfrm>
          <a:prstGeom prst="rect">
            <a:avLst/>
          </a:prstGeom>
          <a:noFill/>
        </p:spPr>
        <p:txBody>
          <a:bodyPr wrap="square">
            <a:spAutoFit/>
          </a:bodyPr>
          <a:lstStyle/>
          <a:p>
            <a:pPr marL="154305" indent="-154305">
              <a:buFont typeface="Arial" panose="020B0604020202020204" pitchFamily="34" charset="0"/>
              <a:buChar char="•"/>
            </a:pPr>
            <a:r>
              <a:rPr lang="en-US" sz="1100" dirty="0"/>
              <a:t>“We would love to be aligned with the National Form.”</a:t>
            </a:r>
            <a:r>
              <a:rPr lang="en-US" sz="1100" kern="0" dirty="0">
                <a:solidFill>
                  <a:prstClr val="black"/>
                </a:solidFill>
              </a:rPr>
              <a:t> </a:t>
            </a:r>
            <a:endParaRPr lang="en-US" sz="1100" dirty="0"/>
          </a:p>
        </p:txBody>
      </p:sp>
      <p:sp>
        <p:nvSpPr>
          <p:cNvPr id="34" name="TextBox 33">
            <a:extLst>
              <a:ext uri="{FF2B5EF4-FFF2-40B4-BE49-F238E27FC236}">
                <a16:creationId xmlns:a16="http://schemas.microsoft.com/office/drawing/2014/main" id="{B07CEACB-47D3-4B9A-95A4-6B94D75E4A63}"/>
              </a:ext>
            </a:extLst>
          </p:cNvPr>
          <p:cNvSpPr txBox="1"/>
          <p:nvPr/>
        </p:nvSpPr>
        <p:spPr>
          <a:xfrm>
            <a:off x="4813459" y="4376488"/>
            <a:ext cx="4070065" cy="430887"/>
          </a:xfrm>
          <a:prstGeom prst="rect">
            <a:avLst/>
          </a:prstGeom>
          <a:noFill/>
        </p:spPr>
        <p:txBody>
          <a:bodyPr wrap="square">
            <a:spAutoFit/>
          </a:bodyPr>
          <a:lstStyle/>
          <a:p>
            <a:pPr marL="154305" indent="-154305">
              <a:buFont typeface="Arial" panose="020B0604020202020204" pitchFamily="34" charset="0"/>
              <a:buChar char="•"/>
            </a:pPr>
            <a:r>
              <a:rPr lang="en-US" sz="1100" kern="0" dirty="0">
                <a:solidFill>
                  <a:prstClr val="black"/>
                </a:solidFill>
              </a:rPr>
              <a:t>“It’s very hard to explain the MOLST form with its current wording, patients do not understand it… The words scare them…” </a:t>
            </a:r>
            <a:endParaRPr lang="en-US" sz="1100" dirty="0"/>
          </a:p>
        </p:txBody>
      </p:sp>
      <p:sp>
        <p:nvSpPr>
          <p:cNvPr id="30" name="TextBox 29">
            <a:extLst>
              <a:ext uri="{FF2B5EF4-FFF2-40B4-BE49-F238E27FC236}">
                <a16:creationId xmlns:a16="http://schemas.microsoft.com/office/drawing/2014/main" id="{6FF994A6-6CF0-4C5E-9D21-4D2895FE4E1D}"/>
              </a:ext>
            </a:extLst>
          </p:cNvPr>
          <p:cNvSpPr txBox="1"/>
          <p:nvPr/>
        </p:nvSpPr>
        <p:spPr>
          <a:xfrm>
            <a:off x="144266" y="2541919"/>
            <a:ext cx="4088100" cy="461665"/>
          </a:xfrm>
          <a:prstGeom prst="rect">
            <a:avLst/>
          </a:prstGeom>
          <a:noFill/>
        </p:spPr>
        <p:txBody>
          <a:bodyPr wrap="square" rtlCol="0">
            <a:spAutoFit/>
          </a:bodyPr>
          <a:lstStyle/>
          <a:p>
            <a:pPr marL="257175" indent="-257175">
              <a:buFont typeface="Arial" panose="020B0604020202020204" pitchFamily="34" charset="0"/>
              <a:buChar char="•"/>
            </a:pPr>
            <a:r>
              <a:rPr lang="en-US" sz="1200" b="1" dirty="0"/>
              <a:t>Current process 100% paper-based and manual</a:t>
            </a:r>
          </a:p>
          <a:p>
            <a:pPr marL="668588" lvl="1" indent="-257175">
              <a:buFont typeface="Courier New" panose="02070309020205020404" pitchFamily="49" charset="0"/>
              <a:buChar char="o"/>
            </a:pPr>
            <a:r>
              <a:rPr lang="en-US" sz="1200" dirty="0"/>
              <a:t>Patient wishes not honored accurately, consistently</a:t>
            </a:r>
          </a:p>
        </p:txBody>
      </p:sp>
      <p:sp>
        <p:nvSpPr>
          <p:cNvPr id="35" name="TextBox 34">
            <a:extLst>
              <a:ext uri="{FF2B5EF4-FFF2-40B4-BE49-F238E27FC236}">
                <a16:creationId xmlns:a16="http://schemas.microsoft.com/office/drawing/2014/main" id="{69EF781C-302C-4496-BE9E-6F8D50B67FCB}"/>
              </a:ext>
            </a:extLst>
          </p:cNvPr>
          <p:cNvSpPr txBox="1"/>
          <p:nvPr/>
        </p:nvSpPr>
        <p:spPr>
          <a:xfrm>
            <a:off x="144266" y="3073662"/>
            <a:ext cx="4088100" cy="276999"/>
          </a:xfrm>
          <a:prstGeom prst="rect">
            <a:avLst/>
          </a:prstGeom>
          <a:noFill/>
        </p:spPr>
        <p:txBody>
          <a:bodyPr wrap="square" rtlCol="0">
            <a:spAutoFit/>
          </a:bodyPr>
          <a:lstStyle/>
          <a:p>
            <a:pPr marL="257175" indent="-257175">
              <a:buFont typeface="Arial" panose="020B0604020202020204" pitchFamily="34" charset="0"/>
              <a:buChar char="•"/>
            </a:pPr>
            <a:r>
              <a:rPr lang="en-US" sz="1200" b="1" dirty="0"/>
              <a:t>Current process does not result in trustworthy forms</a:t>
            </a:r>
          </a:p>
        </p:txBody>
      </p:sp>
      <p:sp>
        <p:nvSpPr>
          <p:cNvPr id="36" name="TextBox 35">
            <a:extLst>
              <a:ext uri="{FF2B5EF4-FFF2-40B4-BE49-F238E27FC236}">
                <a16:creationId xmlns:a16="http://schemas.microsoft.com/office/drawing/2014/main" id="{2434289C-91E5-4682-89CC-EC92EAEFF99E}"/>
              </a:ext>
            </a:extLst>
          </p:cNvPr>
          <p:cNvSpPr txBox="1"/>
          <p:nvPr/>
        </p:nvSpPr>
        <p:spPr>
          <a:xfrm>
            <a:off x="144267" y="3488118"/>
            <a:ext cx="4088100" cy="276999"/>
          </a:xfrm>
          <a:prstGeom prst="rect">
            <a:avLst/>
          </a:prstGeom>
          <a:noFill/>
        </p:spPr>
        <p:txBody>
          <a:bodyPr wrap="square" rtlCol="0">
            <a:spAutoFit/>
          </a:bodyPr>
          <a:lstStyle/>
          <a:p>
            <a:pPr marL="257175" indent="-257175">
              <a:buFont typeface="Arial" panose="020B0604020202020204" pitchFamily="34" charset="0"/>
              <a:buChar char="•"/>
            </a:pPr>
            <a:r>
              <a:rPr lang="en-US" sz="1200" b="1" dirty="0"/>
              <a:t>Care setting workflows around MOLST are inconsistent</a:t>
            </a:r>
          </a:p>
        </p:txBody>
      </p:sp>
      <p:sp>
        <p:nvSpPr>
          <p:cNvPr id="37" name="TextBox 36">
            <a:extLst>
              <a:ext uri="{FF2B5EF4-FFF2-40B4-BE49-F238E27FC236}">
                <a16:creationId xmlns:a16="http://schemas.microsoft.com/office/drawing/2014/main" id="{610B6954-5E7A-472A-8D70-464E1D6436B0}"/>
              </a:ext>
            </a:extLst>
          </p:cNvPr>
          <p:cNvSpPr txBox="1"/>
          <p:nvPr/>
        </p:nvSpPr>
        <p:spPr>
          <a:xfrm>
            <a:off x="149610" y="3972486"/>
            <a:ext cx="4088100" cy="276999"/>
          </a:xfrm>
          <a:prstGeom prst="rect">
            <a:avLst/>
          </a:prstGeom>
          <a:noFill/>
        </p:spPr>
        <p:txBody>
          <a:bodyPr wrap="square" rtlCol="0">
            <a:spAutoFit/>
          </a:bodyPr>
          <a:lstStyle/>
          <a:p>
            <a:pPr marL="257175" indent="-257175">
              <a:buFont typeface="Arial" panose="020B0604020202020204" pitchFamily="34" charset="0"/>
              <a:buChar char="•"/>
            </a:pPr>
            <a:r>
              <a:rPr lang="en-US" sz="1200" b="1" dirty="0"/>
              <a:t>Lack of alignment with National POLST</a:t>
            </a:r>
          </a:p>
        </p:txBody>
      </p:sp>
      <p:sp>
        <p:nvSpPr>
          <p:cNvPr id="38" name="TextBox 37">
            <a:extLst>
              <a:ext uri="{FF2B5EF4-FFF2-40B4-BE49-F238E27FC236}">
                <a16:creationId xmlns:a16="http://schemas.microsoft.com/office/drawing/2014/main" id="{A8ABA7AD-91E7-4E90-B420-39F702ACBB01}"/>
              </a:ext>
            </a:extLst>
          </p:cNvPr>
          <p:cNvSpPr txBox="1"/>
          <p:nvPr/>
        </p:nvSpPr>
        <p:spPr>
          <a:xfrm>
            <a:off x="144266" y="4351596"/>
            <a:ext cx="4088100" cy="646331"/>
          </a:xfrm>
          <a:prstGeom prst="rect">
            <a:avLst/>
          </a:prstGeom>
          <a:noFill/>
        </p:spPr>
        <p:txBody>
          <a:bodyPr wrap="square" rtlCol="0">
            <a:spAutoFit/>
          </a:bodyPr>
          <a:lstStyle/>
          <a:p>
            <a:pPr marL="257175" indent="-257175">
              <a:buFont typeface="Arial" panose="020B0604020202020204" pitchFamily="34" charset="0"/>
              <a:buChar char="•"/>
            </a:pPr>
            <a:r>
              <a:rPr lang="en-US" sz="1200" b="1" dirty="0"/>
              <a:t>Current process does not fully support health equity</a:t>
            </a:r>
          </a:p>
          <a:p>
            <a:pPr marL="668588" lvl="1" indent="-257175">
              <a:buFont typeface="Courier New" panose="02070309020205020404" pitchFamily="49" charset="0"/>
              <a:buChar char="o"/>
            </a:pPr>
            <a:r>
              <a:rPr lang="en-US" sz="1200" dirty="0"/>
              <a:t>Languages</a:t>
            </a:r>
          </a:p>
          <a:p>
            <a:pPr marL="668588" lvl="1" indent="-257175">
              <a:buFont typeface="Courier New" panose="02070309020205020404" pitchFamily="49" charset="0"/>
              <a:buChar char="o"/>
            </a:pPr>
            <a:r>
              <a:rPr lang="en-US" sz="1200" dirty="0"/>
              <a:t>Level of literacy</a:t>
            </a:r>
          </a:p>
        </p:txBody>
      </p:sp>
    </p:spTree>
    <p:extLst>
      <p:ext uri="{BB962C8B-B14F-4D97-AF65-F5344CB8AC3E}">
        <p14:creationId xmlns:p14="http://schemas.microsoft.com/office/powerpoint/2010/main" val="3110357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2B4AF8D-D21A-4565-8656-ADE8855D1154}"/>
              </a:ext>
            </a:extLst>
          </p:cNvPr>
          <p:cNvSpPr/>
          <p:nvPr/>
        </p:nvSpPr>
        <p:spPr>
          <a:xfrm>
            <a:off x="122928" y="2378186"/>
            <a:ext cx="4232366" cy="371475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7F84DBF1-8F50-4453-89E3-C698977F528C}"/>
              </a:ext>
            </a:extLst>
          </p:cNvPr>
          <p:cNvSpPr>
            <a:spLocks noGrp="1"/>
          </p:cNvSpPr>
          <p:nvPr>
            <p:ph type="sldNum" sz="quarter" idx="11"/>
          </p:nvPr>
        </p:nvSpPr>
        <p:spPr/>
        <p:txBody>
          <a:bodyPr/>
          <a:lstStyle/>
          <a:p>
            <a:fld id="{E1101FF6-6AA1-43AF-BC0C-EA247D76D5A9}" type="slidenum">
              <a:rPr lang="nl-NL" smtClean="0"/>
              <a:pPr/>
              <a:t>28</a:t>
            </a:fld>
            <a:endParaRPr lang="nl-NL" dirty="0"/>
          </a:p>
        </p:txBody>
      </p:sp>
      <p:sp>
        <p:nvSpPr>
          <p:cNvPr id="2" name="Title 1">
            <a:extLst>
              <a:ext uri="{FF2B5EF4-FFF2-40B4-BE49-F238E27FC236}">
                <a16:creationId xmlns:a16="http://schemas.microsoft.com/office/drawing/2014/main" id="{FE7DD879-0041-4CDC-BFAE-6ED666ABB2F7}"/>
              </a:ext>
            </a:extLst>
          </p:cNvPr>
          <p:cNvSpPr>
            <a:spLocks noGrp="1"/>
          </p:cNvSpPr>
          <p:nvPr>
            <p:ph type="title"/>
          </p:nvPr>
        </p:nvSpPr>
        <p:spPr>
          <a:xfrm>
            <a:off x="836137" y="133557"/>
            <a:ext cx="6098066" cy="565150"/>
          </a:xfrm>
        </p:spPr>
        <p:txBody>
          <a:bodyPr/>
          <a:lstStyle/>
          <a:p>
            <a:r>
              <a:rPr lang="en-US" dirty="0"/>
              <a:t>ePOLST assessment: Stakeholder feedback on technology</a:t>
            </a:r>
          </a:p>
        </p:txBody>
      </p:sp>
      <p:sp>
        <p:nvSpPr>
          <p:cNvPr id="22" name="Text Placeholder 4">
            <a:extLst>
              <a:ext uri="{FF2B5EF4-FFF2-40B4-BE49-F238E27FC236}">
                <a16:creationId xmlns:a16="http://schemas.microsoft.com/office/drawing/2014/main" id="{F1B15BE2-7727-43DD-88BC-2287F6116186}"/>
              </a:ext>
            </a:extLst>
          </p:cNvPr>
          <p:cNvSpPr>
            <a:spLocks noGrp="1"/>
          </p:cNvSpPr>
          <p:nvPr>
            <p:ph type="body" sz="quarter" idx="4294967295"/>
          </p:nvPr>
        </p:nvSpPr>
        <p:spPr>
          <a:xfrm>
            <a:off x="7153" y="6621129"/>
            <a:ext cx="4640263" cy="187325"/>
          </a:xfrm>
        </p:spPr>
        <p:txBody>
          <a:bodyPr>
            <a:normAutofit fontScale="40000" lnSpcReduction="20000"/>
          </a:bodyPr>
          <a:lstStyle/>
          <a:p>
            <a:r>
              <a:rPr lang="en-US" dirty="0"/>
              <a:t>Source: Stakeholder Focus Groups</a:t>
            </a:r>
          </a:p>
        </p:txBody>
      </p:sp>
      <p:sp>
        <p:nvSpPr>
          <p:cNvPr id="7" name="TextBox 6">
            <a:extLst>
              <a:ext uri="{FF2B5EF4-FFF2-40B4-BE49-F238E27FC236}">
                <a16:creationId xmlns:a16="http://schemas.microsoft.com/office/drawing/2014/main" id="{9ADBA54B-0BE4-410A-BD14-89B403FF14EE}"/>
              </a:ext>
            </a:extLst>
          </p:cNvPr>
          <p:cNvSpPr txBox="1"/>
          <p:nvPr/>
        </p:nvSpPr>
        <p:spPr>
          <a:xfrm>
            <a:off x="226439" y="2553508"/>
            <a:ext cx="3798838" cy="2893100"/>
          </a:xfrm>
          <a:prstGeom prst="rect">
            <a:avLst/>
          </a:prstGeom>
          <a:noFill/>
        </p:spPr>
        <p:txBody>
          <a:bodyPr wrap="square" rtlCol="0">
            <a:spAutoFit/>
          </a:bodyPr>
          <a:lstStyle/>
          <a:p>
            <a:pPr marL="257175" indent="-257175">
              <a:buFont typeface="Arial" panose="020B0604020202020204" pitchFamily="34" charset="0"/>
              <a:buChar char="•"/>
            </a:pPr>
            <a:r>
              <a:rPr lang="en-US" sz="1400" dirty="0"/>
              <a:t>Some interoperability with EMRs</a:t>
            </a:r>
          </a:p>
          <a:p>
            <a:pPr marL="257175" indent="-257175">
              <a:buFont typeface="Arial" panose="020B0604020202020204" pitchFamily="34" charset="0"/>
              <a:buChar char="•"/>
            </a:pPr>
            <a:endParaRPr lang="en-US" sz="1400" dirty="0"/>
          </a:p>
          <a:p>
            <a:pPr marL="257175" indent="-257175">
              <a:buFont typeface="Arial" panose="020B0604020202020204" pitchFamily="34" charset="0"/>
              <a:buChar char="•"/>
            </a:pPr>
            <a:r>
              <a:rPr lang="en-US" sz="1400" dirty="0"/>
              <a:t>No form validation capability</a:t>
            </a:r>
          </a:p>
          <a:p>
            <a:pPr marL="257175" indent="-257175">
              <a:buFont typeface="Arial" panose="020B0604020202020204" pitchFamily="34" charset="0"/>
              <a:buChar char="•"/>
            </a:pPr>
            <a:endParaRPr lang="en-US" sz="1400" dirty="0"/>
          </a:p>
          <a:p>
            <a:pPr marL="257175" indent="-257175">
              <a:buFont typeface="Arial" panose="020B0604020202020204" pitchFamily="34" charset="0"/>
              <a:buChar char="•"/>
            </a:pPr>
            <a:r>
              <a:rPr lang="en-US" sz="1400" dirty="0"/>
              <a:t>No audit or update capability</a:t>
            </a:r>
          </a:p>
          <a:p>
            <a:pPr marL="257175" indent="-257175">
              <a:buFont typeface="Arial" panose="020B0604020202020204" pitchFamily="34" charset="0"/>
              <a:buChar char="•"/>
            </a:pPr>
            <a:endParaRPr lang="en-US" sz="1400" dirty="0"/>
          </a:p>
          <a:p>
            <a:pPr marL="257175" indent="-257175">
              <a:buFont typeface="Arial" panose="020B0604020202020204" pitchFamily="34" charset="0"/>
              <a:buChar char="•"/>
            </a:pPr>
            <a:r>
              <a:rPr lang="en-US" sz="1400" dirty="0"/>
              <a:t>No reporting capability</a:t>
            </a:r>
          </a:p>
          <a:p>
            <a:pPr marL="257175" indent="-257175">
              <a:buFont typeface="Arial" panose="020B0604020202020204" pitchFamily="34" charset="0"/>
              <a:buChar char="•"/>
            </a:pPr>
            <a:endParaRPr lang="en-US" sz="1400" dirty="0"/>
          </a:p>
          <a:p>
            <a:pPr marL="257175" indent="-257175">
              <a:buFont typeface="Arial" panose="020B0604020202020204" pitchFamily="34" charset="0"/>
              <a:buChar char="•"/>
            </a:pPr>
            <a:r>
              <a:rPr lang="en-US" sz="1400" dirty="0"/>
              <a:t>No interoperability with ambulance systems</a:t>
            </a:r>
          </a:p>
          <a:p>
            <a:pPr marL="257175" indent="-257175">
              <a:buFont typeface="Arial" panose="020B0604020202020204" pitchFamily="34" charset="0"/>
              <a:buChar char="•"/>
            </a:pPr>
            <a:endParaRPr lang="en-US" sz="1400" dirty="0"/>
          </a:p>
          <a:p>
            <a:pPr marL="257175" indent="-257175">
              <a:buFont typeface="Arial" panose="020B0604020202020204" pitchFamily="34" charset="0"/>
              <a:buChar char="•"/>
            </a:pPr>
            <a:r>
              <a:rPr lang="en-US" sz="1400" dirty="0"/>
              <a:t>No interoperability across care settings</a:t>
            </a:r>
          </a:p>
          <a:p>
            <a:pPr marL="257175" indent="-257175">
              <a:buFont typeface="Arial" panose="020B0604020202020204" pitchFamily="34" charset="0"/>
              <a:buChar char="•"/>
            </a:pPr>
            <a:endParaRPr lang="en-US" sz="1400" dirty="0"/>
          </a:p>
          <a:p>
            <a:pPr marL="257175" indent="-257175">
              <a:buFont typeface="Arial" panose="020B0604020202020204" pitchFamily="34" charset="0"/>
              <a:buChar char="•"/>
            </a:pPr>
            <a:r>
              <a:rPr lang="en-US" sz="1400" dirty="0"/>
              <a:t>No transferability state-to-state</a:t>
            </a:r>
          </a:p>
        </p:txBody>
      </p:sp>
      <p:sp>
        <p:nvSpPr>
          <p:cNvPr id="11" name="Rectangle 10">
            <a:extLst>
              <a:ext uri="{FF2B5EF4-FFF2-40B4-BE49-F238E27FC236}">
                <a16:creationId xmlns:a16="http://schemas.microsoft.com/office/drawing/2014/main" id="{C3D554DC-F619-4D91-95F9-8C241AC257C5}"/>
              </a:ext>
            </a:extLst>
          </p:cNvPr>
          <p:cNvSpPr/>
          <p:nvPr/>
        </p:nvSpPr>
        <p:spPr>
          <a:xfrm>
            <a:off x="4767368" y="2378187"/>
            <a:ext cx="4232366" cy="3714751"/>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5D440FEC-C4CE-4138-A105-1BED88E74202}"/>
              </a:ext>
            </a:extLst>
          </p:cNvPr>
          <p:cNvSpPr/>
          <p:nvPr/>
        </p:nvSpPr>
        <p:spPr>
          <a:xfrm>
            <a:off x="4433077" y="3592876"/>
            <a:ext cx="256507" cy="20441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TextBox 15">
            <a:extLst>
              <a:ext uri="{FF2B5EF4-FFF2-40B4-BE49-F238E27FC236}">
                <a16:creationId xmlns:a16="http://schemas.microsoft.com/office/drawing/2014/main" id="{D7E3E70F-BDB8-4673-B2AD-E6AB2223E8B7}"/>
              </a:ext>
            </a:extLst>
          </p:cNvPr>
          <p:cNvSpPr txBox="1"/>
          <p:nvPr/>
        </p:nvSpPr>
        <p:spPr>
          <a:xfrm>
            <a:off x="4813459" y="2485798"/>
            <a:ext cx="4070065" cy="3539430"/>
          </a:xfrm>
          <a:prstGeom prst="rect">
            <a:avLst/>
          </a:prstGeom>
          <a:noFill/>
        </p:spPr>
        <p:txBody>
          <a:bodyPr wrap="square">
            <a:spAutoFit/>
          </a:bodyPr>
          <a:lstStyle/>
          <a:p>
            <a:pPr marL="154305" indent="-154305">
              <a:buFont typeface="Arial" panose="020B0604020202020204" pitchFamily="34" charset="0"/>
              <a:buChar char="•"/>
            </a:pPr>
            <a:r>
              <a:rPr lang="en-US" sz="1400" kern="0" dirty="0">
                <a:solidFill>
                  <a:prstClr val="black"/>
                </a:solidFill>
              </a:rPr>
              <a:t>“The new registry has to be interoperable with our EMR systems… we need one source of truth…”</a:t>
            </a:r>
          </a:p>
          <a:p>
            <a:pPr marL="154305" indent="-154305">
              <a:buFont typeface="Arial" panose="020B0604020202020204" pitchFamily="34" charset="0"/>
              <a:buChar char="•"/>
            </a:pPr>
            <a:endParaRPr lang="en-US" sz="1400" kern="0" dirty="0">
              <a:solidFill>
                <a:prstClr val="black"/>
              </a:solidFill>
            </a:endParaRPr>
          </a:p>
          <a:p>
            <a:pPr marL="154305" indent="-154305">
              <a:buFont typeface="Arial" panose="020B0604020202020204" pitchFamily="34" charset="0"/>
              <a:buChar char="•"/>
            </a:pPr>
            <a:r>
              <a:rPr lang="en-US" sz="1400" kern="0" dirty="0">
                <a:solidFill>
                  <a:prstClr val="black"/>
                </a:solidFill>
              </a:rPr>
              <a:t>“We try to manually check our forms… it’s not perfect.”</a:t>
            </a:r>
          </a:p>
          <a:p>
            <a:pPr marL="154305" indent="-154305">
              <a:buFont typeface="Arial" panose="020B0604020202020204" pitchFamily="34" charset="0"/>
              <a:buChar char="•"/>
            </a:pPr>
            <a:endParaRPr lang="en-US" sz="1400" kern="0" dirty="0">
              <a:solidFill>
                <a:prstClr val="black"/>
              </a:solidFill>
            </a:endParaRPr>
          </a:p>
          <a:p>
            <a:pPr marL="154305" indent="-154305">
              <a:buFont typeface="Arial" panose="020B0604020202020204" pitchFamily="34" charset="0"/>
              <a:buChar char="•"/>
            </a:pPr>
            <a:r>
              <a:rPr lang="en-US" sz="1400" kern="0" dirty="0">
                <a:solidFill>
                  <a:prstClr val="black"/>
                </a:solidFill>
              </a:rPr>
              <a:t>“We have the ability to upload MOLST forms into our EMR but we don’t because we are concerned about version control.”</a:t>
            </a:r>
          </a:p>
          <a:p>
            <a:pPr marL="154305" indent="-154305">
              <a:buFont typeface="Arial" panose="020B0604020202020204" pitchFamily="34" charset="0"/>
              <a:buChar char="•"/>
            </a:pPr>
            <a:endParaRPr lang="en-US" sz="1400" kern="0" dirty="0">
              <a:solidFill>
                <a:prstClr val="black"/>
              </a:solidFill>
            </a:endParaRPr>
          </a:p>
          <a:p>
            <a:pPr marL="154305" indent="-154305">
              <a:buFont typeface="Arial" panose="020B0604020202020204" pitchFamily="34" charset="0"/>
              <a:buChar char="•"/>
            </a:pPr>
            <a:r>
              <a:rPr lang="en-US" sz="1400" kern="0" dirty="0">
                <a:solidFill>
                  <a:prstClr val="black"/>
                </a:solidFill>
              </a:rPr>
              <a:t>“We would love to leverage MOLST data if it was available. It would also be helpful for comparison purposes, across states and within states.” </a:t>
            </a:r>
          </a:p>
          <a:p>
            <a:pPr marL="154305" indent="-154305">
              <a:buFont typeface="Arial" panose="020B0604020202020204" pitchFamily="34" charset="0"/>
              <a:buChar char="•"/>
            </a:pPr>
            <a:endParaRPr lang="en-US" sz="1400" kern="0" dirty="0">
              <a:solidFill>
                <a:prstClr val="black"/>
              </a:solidFill>
            </a:endParaRPr>
          </a:p>
          <a:p>
            <a:pPr marL="154305" indent="-154305">
              <a:buFont typeface="Arial" panose="020B0604020202020204" pitchFamily="34" charset="0"/>
              <a:buChar char="•"/>
            </a:pPr>
            <a:r>
              <a:rPr lang="en-US" sz="1400" dirty="0"/>
              <a:t>“The MOLST form has to be transferable across states and health care settings.”</a:t>
            </a:r>
          </a:p>
        </p:txBody>
      </p:sp>
      <p:sp>
        <p:nvSpPr>
          <p:cNvPr id="17" name="Isosceles Triangle 16">
            <a:extLst>
              <a:ext uri="{FF2B5EF4-FFF2-40B4-BE49-F238E27FC236}">
                <a16:creationId xmlns:a16="http://schemas.microsoft.com/office/drawing/2014/main" id="{1B39770F-ABE4-40E9-89AD-28B5E33C90B8}"/>
              </a:ext>
            </a:extLst>
          </p:cNvPr>
          <p:cNvSpPr/>
          <p:nvPr/>
        </p:nvSpPr>
        <p:spPr>
          <a:xfrm>
            <a:off x="4084646" y="1389394"/>
            <a:ext cx="965387" cy="647145"/>
          </a:xfrm>
          <a:prstGeom prst="triangle">
            <a:avLst/>
          </a:prstGeom>
          <a:solidFill>
            <a:schemeClr val="accent5">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20" dirty="0"/>
          </a:p>
        </p:txBody>
      </p:sp>
      <p:sp>
        <p:nvSpPr>
          <p:cNvPr id="18" name="Oval 17">
            <a:extLst>
              <a:ext uri="{FF2B5EF4-FFF2-40B4-BE49-F238E27FC236}">
                <a16:creationId xmlns:a16="http://schemas.microsoft.com/office/drawing/2014/main" id="{98A2AFCF-3B34-47F7-927F-095DF39AF98B}"/>
              </a:ext>
            </a:extLst>
          </p:cNvPr>
          <p:cNvSpPr/>
          <p:nvPr/>
        </p:nvSpPr>
        <p:spPr>
          <a:xfrm>
            <a:off x="3412480" y="1964451"/>
            <a:ext cx="1206951" cy="356258"/>
          </a:xfrm>
          <a:prstGeom prst="ellipse">
            <a:avLst/>
          </a:prstGeom>
          <a:noFill/>
          <a:ln w="38100">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20" dirty="0"/>
          </a:p>
        </p:txBody>
      </p:sp>
      <p:sp>
        <p:nvSpPr>
          <p:cNvPr id="19" name="TextBox 18">
            <a:extLst>
              <a:ext uri="{FF2B5EF4-FFF2-40B4-BE49-F238E27FC236}">
                <a16:creationId xmlns:a16="http://schemas.microsoft.com/office/drawing/2014/main" id="{E9E9C8D1-ADD5-48C7-B795-76B5FA55880E}"/>
              </a:ext>
            </a:extLst>
          </p:cNvPr>
          <p:cNvSpPr txBox="1"/>
          <p:nvPr/>
        </p:nvSpPr>
        <p:spPr>
          <a:xfrm>
            <a:off x="4775706" y="2000440"/>
            <a:ext cx="680571" cy="286232"/>
          </a:xfrm>
          <a:prstGeom prst="rect">
            <a:avLst/>
          </a:prstGeom>
          <a:noFill/>
        </p:spPr>
        <p:txBody>
          <a:bodyPr wrap="none" rtlCol="0">
            <a:spAutoFit/>
          </a:bodyPr>
          <a:lstStyle/>
          <a:p>
            <a:pPr defTabSz="822960"/>
            <a:r>
              <a:rPr lang="en-US" sz="1260" dirty="0">
                <a:solidFill>
                  <a:prstClr val="black"/>
                </a:solidFill>
              </a:rPr>
              <a:t>Process</a:t>
            </a:r>
          </a:p>
        </p:txBody>
      </p:sp>
      <p:sp>
        <p:nvSpPr>
          <p:cNvPr id="20" name="TextBox 19">
            <a:extLst>
              <a:ext uri="{FF2B5EF4-FFF2-40B4-BE49-F238E27FC236}">
                <a16:creationId xmlns:a16="http://schemas.microsoft.com/office/drawing/2014/main" id="{4AADCC68-2F42-40E0-A077-8CE76F3B0032}"/>
              </a:ext>
            </a:extLst>
          </p:cNvPr>
          <p:cNvSpPr txBox="1"/>
          <p:nvPr/>
        </p:nvSpPr>
        <p:spPr>
          <a:xfrm>
            <a:off x="3334217" y="1995146"/>
            <a:ext cx="1441490" cy="286232"/>
          </a:xfrm>
          <a:prstGeom prst="rect">
            <a:avLst/>
          </a:prstGeom>
          <a:noFill/>
        </p:spPr>
        <p:txBody>
          <a:bodyPr wrap="square" rtlCol="0">
            <a:spAutoFit/>
          </a:bodyPr>
          <a:lstStyle/>
          <a:p>
            <a:pPr algn="ctr" defTabSz="822960"/>
            <a:r>
              <a:rPr lang="en-US" sz="1260" dirty="0">
                <a:solidFill>
                  <a:prstClr val="black"/>
                </a:solidFill>
              </a:rPr>
              <a:t>Technology</a:t>
            </a:r>
          </a:p>
        </p:txBody>
      </p:sp>
      <p:sp>
        <p:nvSpPr>
          <p:cNvPr id="21" name="TextBox 20">
            <a:extLst>
              <a:ext uri="{FF2B5EF4-FFF2-40B4-BE49-F238E27FC236}">
                <a16:creationId xmlns:a16="http://schemas.microsoft.com/office/drawing/2014/main" id="{A65D6AAE-0CEE-4F02-888D-A4838B73F71B}"/>
              </a:ext>
            </a:extLst>
          </p:cNvPr>
          <p:cNvSpPr txBox="1"/>
          <p:nvPr/>
        </p:nvSpPr>
        <p:spPr>
          <a:xfrm>
            <a:off x="4025276" y="1163065"/>
            <a:ext cx="1093448" cy="286232"/>
          </a:xfrm>
          <a:prstGeom prst="rect">
            <a:avLst/>
          </a:prstGeom>
          <a:noFill/>
        </p:spPr>
        <p:txBody>
          <a:bodyPr wrap="square" rtlCol="0">
            <a:spAutoFit/>
          </a:bodyPr>
          <a:lstStyle/>
          <a:p>
            <a:pPr algn="ctr" defTabSz="822960"/>
            <a:r>
              <a:rPr lang="en-US" sz="1260" dirty="0">
                <a:solidFill>
                  <a:prstClr val="black"/>
                </a:solidFill>
              </a:rPr>
              <a:t>People</a:t>
            </a:r>
          </a:p>
        </p:txBody>
      </p:sp>
    </p:spTree>
    <p:extLst>
      <p:ext uri="{BB962C8B-B14F-4D97-AF65-F5344CB8AC3E}">
        <p14:creationId xmlns:p14="http://schemas.microsoft.com/office/powerpoint/2010/main" val="54823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16E307-F611-4923-A1B8-0E316D80467E}"/>
              </a:ext>
            </a:extLst>
          </p:cNvPr>
          <p:cNvSpPr>
            <a:spLocks noGrp="1"/>
          </p:cNvSpPr>
          <p:nvPr>
            <p:ph type="sldNum" sz="quarter" idx="11"/>
          </p:nvPr>
        </p:nvSpPr>
        <p:spPr/>
        <p:txBody>
          <a:bodyPr/>
          <a:lstStyle/>
          <a:p>
            <a:pPr>
              <a:defRPr/>
            </a:pPr>
            <a:fld id="{949C2E20-F250-44B9-B926-B8B94A013B34}" type="slidenum">
              <a:rPr lang="en-US" smtClean="0"/>
              <a:pPr>
                <a:defRPr/>
              </a:pPr>
              <a:t>29</a:t>
            </a:fld>
            <a:endParaRPr lang="en-US" dirty="0"/>
          </a:p>
        </p:txBody>
      </p:sp>
      <p:sp>
        <p:nvSpPr>
          <p:cNvPr id="3" name="Title 2">
            <a:extLst>
              <a:ext uri="{FF2B5EF4-FFF2-40B4-BE49-F238E27FC236}">
                <a16:creationId xmlns:a16="http://schemas.microsoft.com/office/drawing/2014/main" id="{0F0E7B46-0CA5-497A-B286-E4EB94ECA53A}"/>
              </a:ext>
            </a:extLst>
          </p:cNvPr>
          <p:cNvSpPr>
            <a:spLocks noGrp="1"/>
          </p:cNvSpPr>
          <p:nvPr>
            <p:ph type="title"/>
          </p:nvPr>
        </p:nvSpPr>
        <p:spPr>
          <a:xfrm>
            <a:off x="836137" y="133557"/>
            <a:ext cx="6098066" cy="565150"/>
          </a:xfrm>
        </p:spPr>
        <p:txBody>
          <a:bodyPr/>
          <a:lstStyle/>
          <a:p>
            <a:r>
              <a:rPr lang="en-US" dirty="0" err="1"/>
              <a:t>ePOLST</a:t>
            </a:r>
            <a:r>
              <a:rPr lang="en-US" dirty="0"/>
              <a:t> blueprint: Current state </a:t>
            </a:r>
            <a:br>
              <a:rPr lang="en-US" dirty="0"/>
            </a:br>
            <a:r>
              <a:rPr lang="en-US" dirty="0"/>
              <a:t>MOLST process</a:t>
            </a:r>
          </a:p>
        </p:txBody>
      </p:sp>
      <p:pic>
        <p:nvPicPr>
          <p:cNvPr id="4" name="Picture 3">
            <a:extLst>
              <a:ext uri="{FF2B5EF4-FFF2-40B4-BE49-F238E27FC236}">
                <a16:creationId xmlns:a16="http://schemas.microsoft.com/office/drawing/2014/main" id="{027990F1-C623-4D16-A7AD-0BD9FA7022C7}"/>
              </a:ext>
            </a:extLst>
          </p:cNvPr>
          <p:cNvPicPr>
            <a:picLocks noChangeAspect="1"/>
          </p:cNvPicPr>
          <p:nvPr/>
        </p:nvPicPr>
        <p:blipFill>
          <a:blip r:embed="rId2"/>
          <a:stretch>
            <a:fillRect/>
          </a:stretch>
        </p:blipFill>
        <p:spPr>
          <a:xfrm>
            <a:off x="304800" y="2286000"/>
            <a:ext cx="8347257" cy="3124200"/>
          </a:xfrm>
          <a:prstGeom prst="rect">
            <a:avLst/>
          </a:prstGeom>
        </p:spPr>
      </p:pic>
    </p:spTree>
    <p:extLst>
      <p:ext uri="{BB962C8B-B14F-4D97-AF65-F5344CB8AC3E}">
        <p14:creationId xmlns:p14="http://schemas.microsoft.com/office/powerpoint/2010/main" val="303477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3</a:t>
            </a:fld>
            <a:endParaRPr lang="en-US" dirty="0"/>
          </a:p>
        </p:txBody>
      </p:sp>
      <p:sp>
        <p:nvSpPr>
          <p:cNvPr id="5" name="Title 4">
            <a:extLst>
              <a:ext uri="{FF2B5EF4-FFF2-40B4-BE49-F238E27FC236}">
                <a16:creationId xmlns:a16="http://schemas.microsoft.com/office/drawing/2014/main" id="{984FF4C3-9083-41B7-BD02-E1E35008E516}"/>
              </a:ext>
            </a:extLst>
          </p:cNvPr>
          <p:cNvSpPr>
            <a:spLocks noGrp="1"/>
          </p:cNvSpPr>
          <p:nvPr>
            <p:ph type="title"/>
          </p:nvPr>
        </p:nvSpPr>
        <p:spPr>
          <a:xfrm>
            <a:off x="836137" y="133557"/>
            <a:ext cx="6098066" cy="565150"/>
          </a:xfrm>
        </p:spPr>
        <p:txBody>
          <a:bodyPr/>
          <a:lstStyle/>
          <a:p>
            <a:endParaRPr lang="en-US" dirty="0"/>
          </a:p>
        </p:txBody>
      </p:sp>
      <p:sp>
        <p:nvSpPr>
          <p:cNvPr id="10" name="Rectangle 9"/>
          <p:cNvSpPr/>
          <p:nvPr/>
        </p:nvSpPr>
        <p:spPr>
          <a:xfrm>
            <a:off x="914400" y="2905918"/>
            <a:ext cx="7315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Welcome</a:t>
            </a:r>
          </a:p>
          <a:p>
            <a:r>
              <a:rPr lang="en-US" sz="2400" i="1" dirty="0">
                <a:solidFill>
                  <a:schemeClr val="tx1"/>
                </a:solidFill>
              </a:rPr>
              <a:t>Undersecretary Lauren Peters</a:t>
            </a:r>
            <a:endParaRPr lang="en-US" sz="2400" dirty="0">
              <a:solidFill>
                <a:schemeClr val="tx1"/>
              </a:solidFill>
            </a:endParaRPr>
          </a:p>
        </p:txBody>
      </p:sp>
    </p:spTree>
    <p:extLst>
      <p:ext uri="{BB962C8B-B14F-4D97-AF65-F5344CB8AC3E}">
        <p14:creationId xmlns:p14="http://schemas.microsoft.com/office/powerpoint/2010/main" val="3008039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D4BA67-9DF9-4AC7-A007-38DA7E1A7EA6}"/>
              </a:ext>
            </a:extLst>
          </p:cNvPr>
          <p:cNvSpPr>
            <a:spLocks noGrp="1"/>
          </p:cNvSpPr>
          <p:nvPr>
            <p:ph type="sldNum" sz="quarter" idx="11"/>
          </p:nvPr>
        </p:nvSpPr>
        <p:spPr/>
        <p:txBody>
          <a:bodyPr/>
          <a:lstStyle/>
          <a:p>
            <a:pPr>
              <a:defRPr/>
            </a:pPr>
            <a:fld id="{949C2E20-F250-44B9-B926-B8B94A013B34}" type="slidenum">
              <a:rPr lang="en-US" smtClean="0"/>
              <a:pPr>
                <a:defRPr/>
              </a:pPr>
              <a:t>30</a:t>
            </a:fld>
            <a:endParaRPr lang="en-US" dirty="0"/>
          </a:p>
        </p:txBody>
      </p:sp>
      <p:sp>
        <p:nvSpPr>
          <p:cNvPr id="3" name="Title 2">
            <a:extLst>
              <a:ext uri="{FF2B5EF4-FFF2-40B4-BE49-F238E27FC236}">
                <a16:creationId xmlns:a16="http://schemas.microsoft.com/office/drawing/2014/main" id="{C8E88F67-E775-4C2B-9C39-0B6EE6FBAD95}"/>
              </a:ext>
            </a:extLst>
          </p:cNvPr>
          <p:cNvSpPr>
            <a:spLocks noGrp="1"/>
          </p:cNvSpPr>
          <p:nvPr>
            <p:ph type="title"/>
          </p:nvPr>
        </p:nvSpPr>
        <p:spPr>
          <a:xfrm>
            <a:off x="836137" y="133557"/>
            <a:ext cx="6098066" cy="565150"/>
          </a:xfrm>
        </p:spPr>
        <p:txBody>
          <a:bodyPr/>
          <a:lstStyle/>
          <a:p>
            <a:r>
              <a:rPr lang="en-US" dirty="0" err="1"/>
              <a:t>ePOLST</a:t>
            </a:r>
            <a:r>
              <a:rPr lang="en-US" dirty="0"/>
              <a:t> blueprint: Future state </a:t>
            </a:r>
            <a:r>
              <a:rPr lang="en-US" dirty="0" err="1"/>
              <a:t>ePOLST</a:t>
            </a:r>
            <a:r>
              <a:rPr lang="en-US" dirty="0"/>
              <a:t> process</a:t>
            </a:r>
          </a:p>
        </p:txBody>
      </p:sp>
      <p:pic>
        <p:nvPicPr>
          <p:cNvPr id="4" name="Picture 3">
            <a:extLst>
              <a:ext uri="{FF2B5EF4-FFF2-40B4-BE49-F238E27FC236}">
                <a16:creationId xmlns:a16="http://schemas.microsoft.com/office/drawing/2014/main" id="{ACA051DF-66D9-40EE-A874-17547421EBFD}"/>
              </a:ext>
            </a:extLst>
          </p:cNvPr>
          <p:cNvPicPr>
            <a:picLocks noChangeAspect="1"/>
          </p:cNvPicPr>
          <p:nvPr/>
        </p:nvPicPr>
        <p:blipFill>
          <a:blip r:embed="rId2"/>
          <a:stretch>
            <a:fillRect/>
          </a:stretch>
        </p:blipFill>
        <p:spPr>
          <a:xfrm>
            <a:off x="438097" y="2393950"/>
            <a:ext cx="8267805" cy="2743200"/>
          </a:xfrm>
          <a:prstGeom prst="rect">
            <a:avLst/>
          </a:prstGeom>
        </p:spPr>
      </p:pic>
    </p:spTree>
    <p:extLst>
      <p:ext uri="{BB962C8B-B14F-4D97-AF65-F5344CB8AC3E}">
        <p14:creationId xmlns:p14="http://schemas.microsoft.com/office/powerpoint/2010/main" val="79691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247676-ACED-4DEE-AF04-5A931D1C1F3E}"/>
              </a:ext>
            </a:extLst>
          </p:cNvPr>
          <p:cNvSpPr>
            <a:spLocks noGrp="1"/>
          </p:cNvSpPr>
          <p:nvPr>
            <p:ph type="sldNum" sz="quarter" idx="11"/>
          </p:nvPr>
        </p:nvSpPr>
        <p:spPr/>
        <p:txBody>
          <a:bodyPr/>
          <a:lstStyle/>
          <a:p>
            <a:fld id="{E1101FF6-6AA1-43AF-BC0C-EA247D76D5A9}" type="slidenum">
              <a:rPr lang="nl-NL" smtClean="0"/>
              <a:pPr/>
              <a:t>31</a:t>
            </a:fld>
            <a:endParaRPr lang="nl-NL" dirty="0"/>
          </a:p>
        </p:txBody>
      </p:sp>
      <p:sp>
        <p:nvSpPr>
          <p:cNvPr id="2" name="Title 1">
            <a:extLst>
              <a:ext uri="{FF2B5EF4-FFF2-40B4-BE49-F238E27FC236}">
                <a16:creationId xmlns:a16="http://schemas.microsoft.com/office/drawing/2014/main" id="{9B60A0BE-BAD4-4564-BEC7-9F672C8AE45C}"/>
              </a:ext>
            </a:extLst>
          </p:cNvPr>
          <p:cNvSpPr>
            <a:spLocks noGrp="1"/>
          </p:cNvSpPr>
          <p:nvPr>
            <p:ph type="title"/>
          </p:nvPr>
        </p:nvSpPr>
        <p:spPr>
          <a:xfrm>
            <a:off x="836137" y="133557"/>
            <a:ext cx="6098066" cy="565150"/>
          </a:xfrm>
        </p:spPr>
        <p:txBody>
          <a:bodyPr/>
          <a:lstStyle/>
          <a:p>
            <a:r>
              <a:rPr lang="en-US" dirty="0"/>
              <a:t>ePOLST blueprint: Future state ePOLST system map</a:t>
            </a:r>
          </a:p>
        </p:txBody>
      </p:sp>
      <p:sp>
        <p:nvSpPr>
          <p:cNvPr id="32" name="Rectangle: Rounded Corners 31">
            <a:extLst>
              <a:ext uri="{FF2B5EF4-FFF2-40B4-BE49-F238E27FC236}">
                <a16:creationId xmlns:a16="http://schemas.microsoft.com/office/drawing/2014/main" id="{AF766518-B6C2-473B-8EED-6DDEE9C9763A}"/>
              </a:ext>
            </a:extLst>
          </p:cNvPr>
          <p:cNvSpPr/>
          <p:nvPr/>
        </p:nvSpPr>
        <p:spPr>
          <a:xfrm>
            <a:off x="429768" y="1849503"/>
            <a:ext cx="1979841" cy="2622819"/>
          </a:xfrm>
          <a:prstGeom prst="roundRect">
            <a:avLst/>
          </a:prstGeom>
          <a:solidFill>
            <a:srgbClr val="E8E8E8"/>
          </a:solidFill>
          <a:ln w="6350" cap="flat" cmpd="sng" algn="ctr">
            <a:noFill/>
            <a:prstDash val="solid"/>
          </a:ln>
          <a:effectLst/>
        </p:spPr>
        <p:txBody>
          <a:bodyPr rtlCol="0" anchor="t"/>
          <a:lstStyle/>
          <a:p>
            <a:pPr algn="ctr" defTabSz="342873">
              <a:defRPr/>
            </a:pPr>
            <a:endParaRPr lang="en-US" sz="825" kern="0" dirty="0">
              <a:solidFill>
                <a:srgbClr val="080808"/>
              </a:solidFill>
              <a:latin typeface="Arial"/>
              <a:ea typeface="Verdana"/>
              <a:cs typeface="Verdana"/>
              <a:sym typeface="Verdana"/>
            </a:endParaRPr>
          </a:p>
        </p:txBody>
      </p:sp>
      <p:sp>
        <p:nvSpPr>
          <p:cNvPr id="33" name="Google Shape;311;p4">
            <a:extLst>
              <a:ext uri="{FF2B5EF4-FFF2-40B4-BE49-F238E27FC236}">
                <a16:creationId xmlns:a16="http://schemas.microsoft.com/office/drawing/2014/main" id="{B26CBEF2-078E-4CC8-A5B3-4DB981BDE66E}"/>
              </a:ext>
            </a:extLst>
          </p:cNvPr>
          <p:cNvSpPr/>
          <p:nvPr/>
        </p:nvSpPr>
        <p:spPr>
          <a:xfrm>
            <a:off x="491799" y="3075547"/>
            <a:ext cx="883496" cy="511315"/>
          </a:xfrm>
          <a:prstGeom prst="roundRect">
            <a:avLst>
              <a:gd name="adj" fmla="val 16667"/>
            </a:avLst>
          </a:prstGeom>
          <a:solidFill>
            <a:schemeClr val="accent1">
              <a:lumMod val="20000"/>
              <a:lumOff val="80000"/>
            </a:schemeClr>
          </a:solidFill>
          <a:ln w="9525" cap="flat" cmpd="sng" algn="ctr">
            <a:solidFill>
              <a:schemeClr val="accent1">
                <a:lumMod val="75000"/>
              </a:schemeClr>
            </a:solidFill>
            <a:prstDash val="solid"/>
            <a:headEnd type="none" w="sm" len="sm"/>
            <a:tailEnd type="none" w="sm" len="sm"/>
          </a:ln>
          <a:effectLst>
            <a:outerShdw blurRad="40000" dist="20000" dir="5400000" rotWithShape="0">
              <a:srgbClr val="000000">
                <a:alpha val="38000"/>
              </a:srgbClr>
            </a:outerShdw>
          </a:effectLst>
        </p:spPr>
        <p:txBody>
          <a:bodyPr spcFirstLastPara="1" wrap="square" lIns="67763" tIns="33881" rIns="67763" bIns="33881" anchor="ctr" anchorCtr="0">
            <a:noAutofit/>
          </a:bodyPr>
          <a:lstStyle/>
          <a:p>
            <a:pPr algn="ctr" defTabSz="342873"/>
            <a:r>
              <a:rPr lang="en-US" sz="1080" kern="0" dirty="0">
                <a:solidFill>
                  <a:prstClr val="black"/>
                </a:solidFill>
                <a:latin typeface="Arial"/>
              </a:rPr>
              <a:t>Skilled Nursing</a:t>
            </a:r>
          </a:p>
        </p:txBody>
      </p:sp>
      <p:sp>
        <p:nvSpPr>
          <p:cNvPr id="34" name="Google Shape;312;p4">
            <a:extLst>
              <a:ext uri="{FF2B5EF4-FFF2-40B4-BE49-F238E27FC236}">
                <a16:creationId xmlns:a16="http://schemas.microsoft.com/office/drawing/2014/main" id="{00A1ACF8-83C6-4A0B-B0CE-2B0A74AADE35}"/>
              </a:ext>
            </a:extLst>
          </p:cNvPr>
          <p:cNvSpPr/>
          <p:nvPr/>
        </p:nvSpPr>
        <p:spPr>
          <a:xfrm>
            <a:off x="499177" y="2429388"/>
            <a:ext cx="883496" cy="511315"/>
          </a:xfrm>
          <a:prstGeom prst="roundRect">
            <a:avLst>
              <a:gd name="adj" fmla="val 16667"/>
            </a:avLst>
          </a:prstGeom>
          <a:solidFill>
            <a:schemeClr val="accent1">
              <a:lumMod val="20000"/>
              <a:lumOff val="80000"/>
            </a:schemeClr>
          </a:solidFill>
          <a:ln w="9525" cap="flat" cmpd="sng" algn="ctr">
            <a:solidFill>
              <a:schemeClr val="accent1">
                <a:lumMod val="75000"/>
              </a:schemeClr>
            </a:solidFill>
            <a:prstDash val="solid"/>
            <a:headEnd type="none" w="sm" len="sm"/>
            <a:tailEnd type="none" w="sm" len="sm"/>
          </a:ln>
          <a:effectLst>
            <a:outerShdw blurRad="40000" dist="20000" dir="5400000" rotWithShape="0">
              <a:srgbClr val="000000">
                <a:alpha val="38000"/>
              </a:srgbClr>
            </a:outerShdw>
          </a:effectLst>
        </p:spPr>
        <p:txBody>
          <a:bodyPr spcFirstLastPara="1" wrap="square" lIns="67763" tIns="33881" rIns="67763" bIns="33881" anchor="ctr" anchorCtr="0">
            <a:noAutofit/>
          </a:bodyPr>
          <a:lstStyle/>
          <a:p>
            <a:pPr algn="ctr" defTabSz="342873"/>
            <a:r>
              <a:rPr lang="en-US" sz="1080" kern="0" dirty="0">
                <a:solidFill>
                  <a:prstClr val="black"/>
                </a:solidFill>
                <a:latin typeface="Arial"/>
              </a:rPr>
              <a:t>Hospitals</a:t>
            </a:r>
          </a:p>
        </p:txBody>
      </p:sp>
      <p:sp>
        <p:nvSpPr>
          <p:cNvPr id="35" name="Rectangle 34">
            <a:extLst>
              <a:ext uri="{FF2B5EF4-FFF2-40B4-BE49-F238E27FC236}">
                <a16:creationId xmlns:a16="http://schemas.microsoft.com/office/drawing/2014/main" id="{C6E1440C-2557-48F1-AEDB-767820C383A8}"/>
              </a:ext>
            </a:extLst>
          </p:cNvPr>
          <p:cNvSpPr/>
          <p:nvPr/>
        </p:nvSpPr>
        <p:spPr>
          <a:xfrm>
            <a:off x="436052" y="1982263"/>
            <a:ext cx="1979841" cy="258532"/>
          </a:xfrm>
          <a:prstGeom prst="rect">
            <a:avLst/>
          </a:prstGeom>
        </p:spPr>
        <p:txBody>
          <a:bodyPr wrap="square">
            <a:spAutoFit/>
          </a:bodyPr>
          <a:lstStyle/>
          <a:p>
            <a:pPr algn="ctr" defTabSz="342873">
              <a:defRPr/>
            </a:pPr>
            <a:r>
              <a:rPr lang="en-US" sz="1080" b="1" dirty="0">
                <a:solidFill>
                  <a:srgbClr val="080808"/>
                </a:solidFill>
                <a:latin typeface="Arial" panose="020B0604020202020204"/>
                <a:ea typeface="Verdana"/>
                <a:cs typeface="Verdana"/>
                <a:sym typeface="Verdana"/>
              </a:rPr>
              <a:t>POLST Signors</a:t>
            </a:r>
            <a:endParaRPr lang="en-US" sz="1080" dirty="0">
              <a:solidFill>
                <a:srgbClr val="080808"/>
              </a:solidFill>
              <a:latin typeface="Arial" panose="020B0604020202020204"/>
              <a:ea typeface="Verdana"/>
              <a:cs typeface="Verdana"/>
              <a:sym typeface="Verdana"/>
            </a:endParaRPr>
          </a:p>
        </p:txBody>
      </p:sp>
      <p:sp>
        <p:nvSpPr>
          <p:cNvPr id="36" name="Google Shape;312;p4">
            <a:extLst>
              <a:ext uri="{FF2B5EF4-FFF2-40B4-BE49-F238E27FC236}">
                <a16:creationId xmlns:a16="http://schemas.microsoft.com/office/drawing/2014/main" id="{93A35617-C895-46D3-8D6A-4E20114489B7}"/>
              </a:ext>
            </a:extLst>
          </p:cNvPr>
          <p:cNvSpPr/>
          <p:nvPr/>
        </p:nvSpPr>
        <p:spPr>
          <a:xfrm>
            <a:off x="1469340" y="2426980"/>
            <a:ext cx="883496" cy="511315"/>
          </a:xfrm>
          <a:prstGeom prst="roundRect">
            <a:avLst>
              <a:gd name="adj" fmla="val 16667"/>
            </a:avLst>
          </a:prstGeom>
          <a:solidFill>
            <a:schemeClr val="accent1">
              <a:lumMod val="20000"/>
              <a:lumOff val="80000"/>
            </a:schemeClr>
          </a:solidFill>
          <a:ln w="9525" cap="flat" cmpd="sng" algn="ctr">
            <a:solidFill>
              <a:schemeClr val="accent1">
                <a:lumMod val="75000"/>
              </a:schemeClr>
            </a:solidFill>
            <a:prstDash val="solid"/>
            <a:headEnd type="none" w="sm" len="sm"/>
            <a:tailEnd type="none" w="sm" len="sm"/>
          </a:ln>
          <a:effectLst>
            <a:outerShdw blurRad="40000" dist="20000" dir="5400000" rotWithShape="0">
              <a:srgbClr val="000000">
                <a:alpha val="38000"/>
              </a:srgbClr>
            </a:outerShdw>
          </a:effectLst>
        </p:spPr>
        <p:txBody>
          <a:bodyPr spcFirstLastPara="1" wrap="square" lIns="67763" tIns="33881" rIns="67763" bIns="33881" anchor="ctr" anchorCtr="0">
            <a:noAutofit/>
          </a:bodyPr>
          <a:lstStyle/>
          <a:p>
            <a:pPr algn="ctr" defTabSz="342873"/>
            <a:r>
              <a:rPr lang="en-US" sz="1080" kern="0" dirty="0">
                <a:solidFill>
                  <a:prstClr val="black"/>
                </a:solidFill>
                <a:latin typeface="Arial"/>
              </a:rPr>
              <a:t>Hospices</a:t>
            </a:r>
          </a:p>
        </p:txBody>
      </p:sp>
      <p:sp>
        <p:nvSpPr>
          <p:cNvPr id="37" name="Google Shape;311;p4">
            <a:extLst>
              <a:ext uri="{FF2B5EF4-FFF2-40B4-BE49-F238E27FC236}">
                <a16:creationId xmlns:a16="http://schemas.microsoft.com/office/drawing/2014/main" id="{1C452868-1120-44E6-B57C-ACA3FBEDE7FE}"/>
              </a:ext>
            </a:extLst>
          </p:cNvPr>
          <p:cNvSpPr/>
          <p:nvPr/>
        </p:nvSpPr>
        <p:spPr>
          <a:xfrm>
            <a:off x="971369" y="3720127"/>
            <a:ext cx="883496" cy="511315"/>
          </a:xfrm>
          <a:prstGeom prst="roundRect">
            <a:avLst>
              <a:gd name="adj" fmla="val 16667"/>
            </a:avLst>
          </a:prstGeom>
          <a:solidFill>
            <a:schemeClr val="accent1">
              <a:lumMod val="20000"/>
              <a:lumOff val="80000"/>
            </a:schemeClr>
          </a:solidFill>
          <a:ln w="9525" cap="flat" cmpd="sng" algn="ctr">
            <a:solidFill>
              <a:schemeClr val="accent1">
                <a:lumMod val="75000"/>
              </a:schemeClr>
            </a:solidFill>
            <a:prstDash val="solid"/>
            <a:headEnd type="none" w="sm" len="sm"/>
            <a:tailEnd type="none" w="sm" len="sm"/>
          </a:ln>
          <a:effectLst>
            <a:outerShdw blurRad="40000" dist="20000" dir="5400000" rotWithShape="0">
              <a:srgbClr val="000000">
                <a:alpha val="38000"/>
              </a:srgbClr>
            </a:outerShdw>
          </a:effectLst>
        </p:spPr>
        <p:txBody>
          <a:bodyPr spcFirstLastPara="1" wrap="square" lIns="67763" tIns="33881" rIns="67763" bIns="33881" anchor="ctr" anchorCtr="0">
            <a:noAutofit/>
          </a:bodyPr>
          <a:lstStyle/>
          <a:p>
            <a:pPr algn="ctr" defTabSz="342873"/>
            <a:r>
              <a:rPr lang="en-US" sz="1080" kern="0" dirty="0">
                <a:solidFill>
                  <a:prstClr val="black"/>
                </a:solidFill>
                <a:latin typeface="Arial"/>
              </a:rPr>
              <a:t>Assisted Living</a:t>
            </a:r>
          </a:p>
        </p:txBody>
      </p:sp>
      <p:cxnSp>
        <p:nvCxnSpPr>
          <p:cNvPr id="38" name="Straight Arrow Connector 37">
            <a:extLst>
              <a:ext uri="{FF2B5EF4-FFF2-40B4-BE49-F238E27FC236}">
                <a16:creationId xmlns:a16="http://schemas.microsoft.com/office/drawing/2014/main" id="{F65B9579-4CDA-42E4-AA86-E04BE7FA5A30}"/>
              </a:ext>
            </a:extLst>
          </p:cNvPr>
          <p:cNvCxnSpPr>
            <a:cxnSpLocks/>
            <a:stCxn id="32" idx="3"/>
            <a:endCxn id="46" idx="2"/>
          </p:cNvCxnSpPr>
          <p:nvPr/>
        </p:nvCxnSpPr>
        <p:spPr>
          <a:xfrm flipV="1">
            <a:off x="2409609" y="3151524"/>
            <a:ext cx="1336500" cy="9389"/>
          </a:xfrm>
          <a:prstGeom prst="straightConnector1">
            <a:avLst/>
          </a:prstGeom>
          <a:noFill/>
          <a:ln w="9525" cap="flat" cmpd="sng" algn="ctr">
            <a:solidFill>
              <a:sysClr val="windowText" lastClr="000000"/>
            </a:solidFill>
            <a:prstDash val="solid"/>
            <a:headEnd type="triangle"/>
            <a:tailEnd type="triangle"/>
          </a:ln>
          <a:effectLst>
            <a:outerShdw blurRad="40000" dist="20000" dir="5400000" rotWithShape="0">
              <a:srgbClr val="000000">
                <a:alpha val="38000"/>
              </a:srgbClr>
            </a:outerShdw>
          </a:effectLst>
        </p:spPr>
      </p:cxnSp>
      <p:sp>
        <p:nvSpPr>
          <p:cNvPr id="41" name="Rectangle: Rounded Corners 40">
            <a:extLst>
              <a:ext uri="{FF2B5EF4-FFF2-40B4-BE49-F238E27FC236}">
                <a16:creationId xmlns:a16="http://schemas.microsoft.com/office/drawing/2014/main" id="{4C8C6FB4-0D1F-445E-B6D0-A548AEC51D76}"/>
              </a:ext>
            </a:extLst>
          </p:cNvPr>
          <p:cNvSpPr/>
          <p:nvPr/>
        </p:nvSpPr>
        <p:spPr>
          <a:xfrm>
            <a:off x="3452321" y="4094938"/>
            <a:ext cx="2157915" cy="1628113"/>
          </a:xfrm>
          <a:prstGeom prst="roundRect">
            <a:avLst>
              <a:gd name="adj" fmla="val 7588"/>
            </a:avLst>
          </a:prstGeom>
          <a:solidFill>
            <a:srgbClr val="E8E8E8"/>
          </a:solidFill>
          <a:ln w="6350" cap="flat" cmpd="sng" algn="ctr">
            <a:noFill/>
            <a:prstDash val="solid"/>
          </a:ln>
          <a:effectLst/>
        </p:spPr>
        <p:txBody>
          <a:bodyPr rtlCol="0" anchor="t"/>
          <a:lstStyle/>
          <a:p>
            <a:pPr algn="ctr" defTabSz="342873">
              <a:defRPr/>
            </a:pPr>
            <a:endParaRPr lang="en-US" sz="825" kern="0" dirty="0">
              <a:solidFill>
                <a:srgbClr val="080808"/>
              </a:solidFill>
              <a:latin typeface="Arial"/>
              <a:ea typeface="Verdana"/>
              <a:cs typeface="Verdana"/>
              <a:sym typeface="Verdana"/>
            </a:endParaRPr>
          </a:p>
        </p:txBody>
      </p:sp>
      <p:sp>
        <p:nvSpPr>
          <p:cNvPr id="46" name="Google Shape;324;p4">
            <a:extLst>
              <a:ext uri="{FF2B5EF4-FFF2-40B4-BE49-F238E27FC236}">
                <a16:creationId xmlns:a16="http://schemas.microsoft.com/office/drawing/2014/main" id="{C54000B5-3B0D-4C85-8A84-DF7E9931B8D4}"/>
              </a:ext>
            </a:extLst>
          </p:cNvPr>
          <p:cNvSpPr/>
          <p:nvPr/>
        </p:nvSpPr>
        <p:spPr>
          <a:xfrm>
            <a:off x="3746109" y="2785438"/>
            <a:ext cx="1567137" cy="732171"/>
          </a:xfrm>
          <a:prstGeom prst="can">
            <a:avLst>
              <a:gd name="adj" fmla="val 25000"/>
            </a:avLst>
          </a:prstGeom>
          <a:solidFill>
            <a:schemeClr val="accent1">
              <a:lumMod val="75000"/>
            </a:schemeClr>
          </a:solidFill>
          <a:ln w="9525" cap="flat" cmpd="sng">
            <a:solidFill>
              <a:srgbClr val="4D4D4D"/>
            </a:solidFill>
            <a:prstDash val="solid"/>
            <a:round/>
            <a:headEnd type="none" w="sm" len="sm"/>
            <a:tailEnd type="none" w="sm" len="sm"/>
          </a:ln>
        </p:spPr>
        <p:txBody>
          <a:bodyPr spcFirstLastPara="1" wrap="square" lIns="38025" tIns="36000" rIns="38025" bIns="36000" anchor="t" anchorCtr="0">
            <a:spAutoFit/>
          </a:bodyPr>
          <a:lstStyle/>
          <a:p>
            <a:pPr algn="ctr" defTabSz="342873">
              <a:buClr>
                <a:srgbClr val="000000"/>
              </a:buClr>
              <a:buSzPts val="1200"/>
              <a:defRPr/>
            </a:pPr>
            <a:r>
              <a:rPr lang="en-US" sz="1260" kern="0" dirty="0">
                <a:solidFill>
                  <a:schemeClr val="bg1"/>
                </a:solidFill>
                <a:latin typeface="Arial" panose="020B0604020202020204"/>
                <a:ea typeface="Arial"/>
                <a:cs typeface="Arial"/>
                <a:sym typeface="Arial"/>
              </a:rPr>
              <a:t>Cloud Based POLST eRegistry</a:t>
            </a:r>
          </a:p>
        </p:txBody>
      </p:sp>
      <p:sp>
        <p:nvSpPr>
          <p:cNvPr id="47" name="Google Shape;321;p4">
            <a:extLst>
              <a:ext uri="{FF2B5EF4-FFF2-40B4-BE49-F238E27FC236}">
                <a16:creationId xmlns:a16="http://schemas.microsoft.com/office/drawing/2014/main" id="{DA19B74D-4E05-40B7-8F4B-2D381DF7C668}"/>
              </a:ext>
            </a:extLst>
          </p:cNvPr>
          <p:cNvSpPr/>
          <p:nvPr/>
        </p:nvSpPr>
        <p:spPr>
          <a:xfrm>
            <a:off x="3898301" y="4464180"/>
            <a:ext cx="1327461" cy="607237"/>
          </a:xfrm>
          <a:prstGeom prst="can">
            <a:avLst>
              <a:gd name="adj" fmla="val 25000"/>
            </a:avLst>
          </a:prstGeom>
          <a:solidFill>
            <a:schemeClr val="accent1">
              <a:lumMod val="60000"/>
              <a:lumOff val="40000"/>
            </a:schemeClr>
          </a:solidFill>
          <a:ln w="9525" cap="flat" cmpd="sng" algn="ctr">
            <a:solidFill>
              <a:schemeClr val="accent1">
                <a:lumMod val="75000"/>
              </a:schemeClr>
            </a:solidFill>
            <a:prstDash val="solid"/>
            <a:headEnd type="none" w="sm" len="sm"/>
            <a:tailEnd type="none" w="sm" len="sm"/>
          </a:ln>
          <a:effectLst>
            <a:outerShdw blurRad="40000" dist="20000" dir="5400000" rotWithShape="0">
              <a:srgbClr val="000000">
                <a:alpha val="38000"/>
              </a:srgbClr>
            </a:outerShdw>
          </a:effectLst>
        </p:spPr>
        <p:txBody>
          <a:bodyPr spcFirstLastPara="1" wrap="square" lIns="67763" tIns="33881" rIns="67763" bIns="33881" anchor="ctr" anchorCtr="0">
            <a:noAutofit/>
          </a:bodyPr>
          <a:lstStyle/>
          <a:p>
            <a:pPr algn="ctr" defTabSz="342873"/>
            <a:r>
              <a:rPr lang="en-US" sz="1080" kern="0" dirty="0">
                <a:solidFill>
                  <a:prstClr val="black"/>
                </a:solidFill>
                <a:latin typeface="Arial"/>
                <a:sym typeface="Calibri"/>
              </a:rPr>
              <a:t>EHR / EMR</a:t>
            </a:r>
          </a:p>
        </p:txBody>
      </p:sp>
      <p:cxnSp>
        <p:nvCxnSpPr>
          <p:cNvPr id="49" name="Straight Arrow Connector 48">
            <a:extLst>
              <a:ext uri="{FF2B5EF4-FFF2-40B4-BE49-F238E27FC236}">
                <a16:creationId xmlns:a16="http://schemas.microsoft.com/office/drawing/2014/main" id="{001FDFBD-B366-4E20-B161-76F5C07C1DA9}"/>
              </a:ext>
            </a:extLst>
          </p:cNvPr>
          <p:cNvCxnSpPr>
            <a:cxnSpLocks/>
            <a:stCxn id="41" idx="0"/>
            <a:endCxn id="46" idx="3"/>
          </p:cNvCxnSpPr>
          <p:nvPr/>
        </p:nvCxnSpPr>
        <p:spPr>
          <a:xfrm flipH="1" flipV="1">
            <a:off x="4529678" y="3517609"/>
            <a:ext cx="1601" cy="577329"/>
          </a:xfrm>
          <a:prstGeom prst="straightConnector1">
            <a:avLst/>
          </a:prstGeom>
          <a:noFill/>
          <a:ln w="9525" cap="flat" cmpd="sng" algn="ctr">
            <a:solidFill>
              <a:sysClr val="windowText" lastClr="000000"/>
            </a:solidFill>
            <a:prstDash val="solid"/>
            <a:headEnd type="triangle"/>
            <a:tailEnd type="triangle"/>
          </a:ln>
          <a:effectLst>
            <a:outerShdw blurRad="40000" dist="20000" dir="5400000" rotWithShape="0">
              <a:srgbClr val="000000">
                <a:alpha val="38000"/>
              </a:srgbClr>
            </a:outerShdw>
          </a:effectLst>
        </p:spPr>
      </p:cxnSp>
      <p:sp>
        <p:nvSpPr>
          <p:cNvPr id="52" name="Rectangle 51">
            <a:extLst>
              <a:ext uri="{FF2B5EF4-FFF2-40B4-BE49-F238E27FC236}">
                <a16:creationId xmlns:a16="http://schemas.microsoft.com/office/drawing/2014/main" id="{AA30100A-C11D-49C6-AC8A-48EA007BB8BA}"/>
              </a:ext>
            </a:extLst>
          </p:cNvPr>
          <p:cNvSpPr/>
          <p:nvPr/>
        </p:nvSpPr>
        <p:spPr>
          <a:xfrm>
            <a:off x="3452322" y="4056823"/>
            <a:ext cx="2157914" cy="258532"/>
          </a:xfrm>
          <a:prstGeom prst="rect">
            <a:avLst/>
          </a:prstGeom>
        </p:spPr>
        <p:txBody>
          <a:bodyPr wrap="square">
            <a:spAutoFit/>
          </a:bodyPr>
          <a:lstStyle/>
          <a:p>
            <a:pPr algn="ctr" defTabSz="342873">
              <a:defRPr/>
            </a:pPr>
            <a:r>
              <a:rPr lang="en-US" sz="1080" b="1" dirty="0">
                <a:solidFill>
                  <a:srgbClr val="080808"/>
                </a:solidFill>
                <a:latin typeface="Arial" panose="020B0604020202020204"/>
                <a:ea typeface="Verdana"/>
                <a:cs typeface="Verdana"/>
                <a:sym typeface="Verdana"/>
              </a:rPr>
              <a:t>System Interoperability</a:t>
            </a:r>
          </a:p>
        </p:txBody>
      </p:sp>
      <p:sp>
        <p:nvSpPr>
          <p:cNvPr id="55" name="Google Shape;321;p4">
            <a:extLst>
              <a:ext uri="{FF2B5EF4-FFF2-40B4-BE49-F238E27FC236}">
                <a16:creationId xmlns:a16="http://schemas.microsoft.com/office/drawing/2014/main" id="{B291962B-3191-45AA-B78B-1D0A0175EED2}"/>
              </a:ext>
            </a:extLst>
          </p:cNvPr>
          <p:cNvSpPr/>
          <p:nvPr/>
        </p:nvSpPr>
        <p:spPr>
          <a:xfrm>
            <a:off x="4562032" y="5122733"/>
            <a:ext cx="931434" cy="526043"/>
          </a:xfrm>
          <a:prstGeom prst="can">
            <a:avLst>
              <a:gd name="adj" fmla="val 25000"/>
            </a:avLst>
          </a:prstGeom>
          <a:solidFill>
            <a:schemeClr val="accent1">
              <a:lumMod val="60000"/>
              <a:lumOff val="40000"/>
            </a:schemeClr>
          </a:solidFill>
          <a:ln w="9525" cap="flat" cmpd="sng" algn="ctr">
            <a:solidFill>
              <a:schemeClr val="accent1">
                <a:lumMod val="75000"/>
              </a:schemeClr>
            </a:solidFill>
            <a:prstDash val="solid"/>
            <a:headEnd type="none" w="sm" len="sm"/>
            <a:tailEnd type="none" w="sm" len="sm"/>
          </a:ln>
          <a:effectLst>
            <a:outerShdw blurRad="40000" dist="20000" dir="5400000" rotWithShape="0">
              <a:srgbClr val="000000">
                <a:alpha val="38000"/>
              </a:srgbClr>
            </a:outerShdw>
          </a:effectLst>
        </p:spPr>
        <p:txBody>
          <a:bodyPr spcFirstLastPara="1" wrap="square" lIns="67763" tIns="33881" rIns="67763" bIns="33881" anchor="ctr" anchorCtr="0">
            <a:noAutofit/>
          </a:bodyPr>
          <a:lstStyle/>
          <a:p>
            <a:pPr algn="ctr" defTabSz="342873"/>
            <a:r>
              <a:rPr lang="en-US" sz="900" kern="0" dirty="0">
                <a:solidFill>
                  <a:prstClr val="black"/>
                </a:solidFill>
                <a:latin typeface="Arial"/>
                <a:sym typeface="Calibri"/>
              </a:rPr>
              <a:t>EMS/ MATRIS</a:t>
            </a:r>
          </a:p>
        </p:txBody>
      </p:sp>
      <p:sp>
        <p:nvSpPr>
          <p:cNvPr id="79" name="Google Shape;321;p4">
            <a:extLst>
              <a:ext uri="{FF2B5EF4-FFF2-40B4-BE49-F238E27FC236}">
                <a16:creationId xmlns:a16="http://schemas.microsoft.com/office/drawing/2014/main" id="{C61F4A09-6C62-42AB-8F69-326400FA2016}"/>
              </a:ext>
            </a:extLst>
          </p:cNvPr>
          <p:cNvSpPr/>
          <p:nvPr/>
        </p:nvSpPr>
        <p:spPr>
          <a:xfrm>
            <a:off x="3592839" y="5122734"/>
            <a:ext cx="937930" cy="526042"/>
          </a:xfrm>
          <a:prstGeom prst="can">
            <a:avLst>
              <a:gd name="adj" fmla="val 25000"/>
            </a:avLst>
          </a:prstGeom>
          <a:solidFill>
            <a:schemeClr val="accent1">
              <a:lumMod val="60000"/>
              <a:lumOff val="40000"/>
            </a:schemeClr>
          </a:solidFill>
          <a:ln w="9525" cap="flat" cmpd="sng" algn="ctr">
            <a:solidFill>
              <a:schemeClr val="accent1">
                <a:lumMod val="75000"/>
              </a:schemeClr>
            </a:solidFill>
            <a:prstDash val="solid"/>
            <a:headEnd type="none" w="sm" len="sm"/>
            <a:tailEnd type="none" w="sm" len="sm"/>
          </a:ln>
          <a:effectLst>
            <a:outerShdw blurRad="40000" dist="20000" dir="5400000" rotWithShape="0">
              <a:srgbClr val="000000">
                <a:alpha val="38000"/>
              </a:srgbClr>
            </a:outerShdw>
          </a:effectLst>
        </p:spPr>
        <p:txBody>
          <a:bodyPr spcFirstLastPara="1" wrap="square" lIns="67763" tIns="33881" rIns="67763" bIns="33881" anchor="ctr" anchorCtr="0">
            <a:noAutofit/>
          </a:bodyPr>
          <a:lstStyle/>
          <a:p>
            <a:pPr algn="ctr" defTabSz="342873"/>
            <a:r>
              <a:rPr lang="en-US" sz="900" kern="0" dirty="0">
                <a:solidFill>
                  <a:prstClr val="black"/>
                </a:solidFill>
                <a:latin typeface="Arial"/>
                <a:sym typeface="Calibri"/>
              </a:rPr>
              <a:t>RVRS</a:t>
            </a:r>
          </a:p>
          <a:p>
            <a:pPr algn="ctr" defTabSz="342873"/>
            <a:r>
              <a:rPr lang="en-US" sz="900" kern="0" dirty="0">
                <a:solidFill>
                  <a:prstClr val="black"/>
                </a:solidFill>
                <a:latin typeface="Arial"/>
                <a:sym typeface="Calibri"/>
              </a:rPr>
              <a:t>Death Records</a:t>
            </a:r>
            <a:endParaRPr sz="900" kern="0" dirty="0">
              <a:solidFill>
                <a:prstClr val="black"/>
              </a:solidFill>
              <a:latin typeface="Arial"/>
            </a:endParaRPr>
          </a:p>
        </p:txBody>
      </p:sp>
      <p:cxnSp>
        <p:nvCxnSpPr>
          <p:cNvPr id="89" name="Straight Arrow Connector 88">
            <a:extLst>
              <a:ext uri="{FF2B5EF4-FFF2-40B4-BE49-F238E27FC236}">
                <a16:creationId xmlns:a16="http://schemas.microsoft.com/office/drawing/2014/main" id="{A33F515C-D9BA-438B-A11C-BC74D1CC32E6}"/>
              </a:ext>
            </a:extLst>
          </p:cNvPr>
          <p:cNvCxnSpPr>
            <a:cxnSpLocks/>
            <a:stCxn id="91" idx="1"/>
            <a:endCxn id="46" idx="4"/>
          </p:cNvCxnSpPr>
          <p:nvPr/>
        </p:nvCxnSpPr>
        <p:spPr>
          <a:xfrm flipH="1" flipV="1">
            <a:off x="5313246" y="3151524"/>
            <a:ext cx="1705104" cy="6860"/>
          </a:xfrm>
          <a:prstGeom prst="straightConnector1">
            <a:avLst/>
          </a:prstGeom>
          <a:noFill/>
          <a:ln w="9525" cap="flat" cmpd="sng" algn="ctr">
            <a:solidFill>
              <a:sysClr val="windowText" lastClr="000000"/>
            </a:solidFill>
            <a:prstDash val="solid"/>
            <a:headEnd type="none"/>
            <a:tailEnd type="triangle"/>
          </a:ln>
          <a:effectLst>
            <a:outerShdw blurRad="40000" dist="20000" dir="5400000" rotWithShape="0">
              <a:srgbClr val="000000">
                <a:alpha val="38000"/>
              </a:srgbClr>
            </a:outerShdw>
          </a:effectLst>
        </p:spPr>
      </p:cxnSp>
      <p:sp>
        <p:nvSpPr>
          <p:cNvPr id="91" name="Rectangle: Rounded Corners 90">
            <a:extLst>
              <a:ext uri="{FF2B5EF4-FFF2-40B4-BE49-F238E27FC236}">
                <a16:creationId xmlns:a16="http://schemas.microsoft.com/office/drawing/2014/main" id="{E1F3B323-22A3-4E10-94B8-BCEDE77DB5BC}"/>
              </a:ext>
            </a:extLst>
          </p:cNvPr>
          <p:cNvSpPr/>
          <p:nvPr/>
        </p:nvSpPr>
        <p:spPr>
          <a:xfrm>
            <a:off x="7018350" y="2311376"/>
            <a:ext cx="1634750" cy="1694015"/>
          </a:xfrm>
          <a:prstGeom prst="roundRect">
            <a:avLst/>
          </a:prstGeom>
          <a:solidFill>
            <a:srgbClr val="E8E8E8"/>
          </a:solidFill>
          <a:ln w="6350" cap="flat" cmpd="sng" algn="ctr">
            <a:noFill/>
            <a:prstDash val="solid"/>
          </a:ln>
          <a:effectLst/>
        </p:spPr>
        <p:txBody>
          <a:bodyPr rtlCol="0" anchor="t"/>
          <a:lstStyle/>
          <a:p>
            <a:pPr algn="ctr" defTabSz="342873">
              <a:defRPr/>
            </a:pPr>
            <a:endParaRPr lang="en-US" sz="825" kern="0" dirty="0">
              <a:solidFill>
                <a:srgbClr val="080808"/>
              </a:solidFill>
              <a:latin typeface="Arial"/>
              <a:ea typeface="Verdana"/>
              <a:cs typeface="Verdana"/>
              <a:sym typeface="Verdana"/>
            </a:endParaRPr>
          </a:p>
        </p:txBody>
      </p:sp>
      <p:sp>
        <p:nvSpPr>
          <p:cNvPr id="94" name="Rectangle 93">
            <a:extLst>
              <a:ext uri="{FF2B5EF4-FFF2-40B4-BE49-F238E27FC236}">
                <a16:creationId xmlns:a16="http://schemas.microsoft.com/office/drawing/2014/main" id="{959649C9-259D-4D8E-9C79-06B27C1690FB}"/>
              </a:ext>
            </a:extLst>
          </p:cNvPr>
          <p:cNvSpPr/>
          <p:nvPr/>
        </p:nvSpPr>
        <p:spPr>
          <a:xfrm>
            <a:off x="7018350" y="2409016"/>
            <a:ext cx="1639191" cy="258532"/>
          </a:xfrm>
          <a:prstGeom prst="rect">
            <a:avLst/>
          </a:prstGeom>
        </p:spPr>
        <p:txBody>
          <a:bodyPr wrap="square">
            <a:spAutoFit/>
          </a:bodyPr>
          <a:lstStyle/>
          <a:p>
            <a:pPr algn="ctr" defTabSz="342873">
              <a:defRPr/>
            </a:pPr>
            <a:r>
              <a:rPr lang="en-US" sz="1080" b="1" dirty="0">
                <a:solidFill>
                  <a:srgbClr val="080808"/>
                </a:solidFill>
                <a:latin typeface="Arial" panose="020B0604020202020204"/>
                <a:ea typeface="Verdana"/>
                <a:cs typeface="Verdana"/>
                <a:sym typeface="Verdana"/>
              </a:rPr>
              <a:t>POLST Users</a:t>
            </a:r>
            <a:endParaRPr lang="en-US" sz="1080" dirty="0">
              <a:solidFill>
                <a:srgbClr val="080808"/>
              </a:solidFill>
              <a:latin typeface="Arial" panose="020B0604020202020204"/>
              <a:ea typeface="Verdana"/>
              <a:cs typeface="Verdana"/>
              <a:sym typeface="Verdana"/>
            </a:endParaRPr>
          </a:p>
        </p:txBody>
      </p:sp>
      <p:sp>
        <p:nvSpPr>
          <p:cNvPr id="97" name="Google Shape;311;p4">
            <a:extLst>
              <a:ext uri="{FF2B5EF4-FFF2-40B4-BE49-F238E27FC236}">
                <a16:creationId xmlns:a16="http://schemas.microsoft.com/office/drawing/2014/main" id="{EC890785-9E56-489E-BF46-92153A63A87A}"/>
              </a:ext>
            </a:extLst>
          </p:cNvPr>
          <p:cNvSpPr/>
          <p:nvPr/>
        </p:nvSpPr>
        <p:spPr>
          <a:xfrm>
            <a:off x="7393976" y="2741037"/>
            <a:ext cx="883496" cy="511315"/>
          </a:xfrm>
          <a:prstGeom prst="roundRect">
            <a:avLst>
              <a:gd name="adj" fmla="val 16667"/>
            </a:avLst>
          </a:prstGeom>
          <a:solidFill>
            <a:schemeClr val="accent5">
              <a:lumMod val="60000"/>
              <a:lumOff val="40000"/>
            </a:schemeClr>
          </a:solidFill>
          <a:ln w="9525" cap="flat" cmpd="sng" algn="ctr">
            <a:solidFill>
              <a:schemeClr val="accent1">
                <a:lumMod val="75000"/>
              </a:schemeClr>
            </a:solidFill>
            <a:prstDash val="solid"/>
            <a:headEnd type="none" w="sm" len="sm"/>
            <a:tailEnd type="none" w="sm" len="sm"/>
          </a:ln>
          <a:effectLst>
            <a:outerShdw blurRad="40000" dist="20000" dir="5400000" rotWithShape="0">
              <a:srgbClr val="000000">
                <a:alpha val="38000"/>
              </a:srgbClr>
            </a:outerShdw>
          </a:effectLst>
        </p:spPr>
        <p:txBody>
          <a:bodyPr spcFirstLastPara="1" wrap="square" lIns="67763" tIns="33881" rIns="67763" bIns="33881" anchor="ctr" anchorCtr="0">
            <a:noAutofit/>
          </a:bodyPr>
          <a:lstStyle/>
          <a:p>
            <a:pPr algn="ctr" defTabSz="342873">
              <a:defRPr/>
            </a:pPr>
            <a:r>
              <a:rPr lang="en-US" sz="1080" kern="0" dirty="0">
                <a:solidFill>
                  <a:prstClr val="black"/>
                </a:solidFill>
                <a:latin typeface="Arial"/>
              </a:rPr>
              <a:t>EMS</a:t>
            </a:r>
          </a:p>
        </p:txBody>
      </p:sp>
      <p:sp>
        <p:nvSpPr>
          <p:cNvPr id="98" name="Google Shape;311;p4">
            <a:extLst>
              <a:ext uri="{FF2B5EF4-FFF2-40B4-BE49-F238E27FC236}">
                <a16:creationId xmlns:a16="http://schemas.microsoft.com/office/drawing/2014/main" id="{3999B78E-A612-4D7E-A270-ED71795B81C6}"/>
              </a:ext>
            </a:extLst>
          </p:cNvPr>
          <p:cNvSpPr/>
          <p:nvPr/>
        </p:nvSpPr>
        <p:spPr>
          <a:xfrm>
            <a:off x="7393976" y="3355950"/>
            <a:ext cx="883496" cy="511315"/>
          </a:xfrm>
          <a:prstGeom prst="roundRect">
            <a:avLst>
              <a:gd name="adj" fmla="val 16667"/>
            </a:avLst>
          </a:prstGeom>
          <a:solidFill>
            <a:schemeClr val="accent5">
              <a:lumMod val="60000"/>
              <a:lumOff val="40000"/>
            </a:schemeClr>
          </a:solidFill>
          <a:ln w="9525" cap="flat" cmpd="sng" algn="ctr">
            <a:solidFill>
              <a:schemeClr val="accent1">
                <a:lumMod val="75000"/>
              </a:schemeClr>
            </a:solidFill>
            <a:prstDash val="solid"/>
            <a:headEnd type="none" w="sm" len="sm"/>
            <a:tailEnd type="none" w="sm" len="sm"/>
          </a:ln>
          <a:effectLst>
            <a:outerShdw blurRad="40000" dist="20000" dir="5400000" rotWithShape="0">
              <a:srgbClr val="000000">
                <a:alpha val="38000"/>
              </a:srgbClr>
            </a:outerShdw>
          </a:effectLst>
        </p:spPr>
        <p:txBody>
          <a:bodyPr spcFirstLastPara="1" wrap="square" lIns="67763" tIns="33881" rIns="67763" bIns="33881" anchor="ctr" anchorCtr="0">
            <a:noAutofit/>
          </a:bodyPr>
          <a:lstStyle/>
          <a:p>
            <a:pPr algn="ctr" defTabSz="342873">
              <a:defRPr/>
            </a:pPr>
            <a:r>
              <a:rPr lang="en-US" sz="1080" kern="0" dirty="0">
                <a:solidFill>
                  <a:prstClr val="black"/>
                </a:solidFill>
                <a:latin typeface="Arial"/>
              </a:rPr>
              <a:t>Patient / Family / Proxy</a:t>
            </a:r>
          </a:p>
        </p:txBody>
      </p:sp>
      <p:sp>
        <p:nvSpPr>
          <p:cNvPr id="44" name="TextBox 43">
            <a:extLst>
              <a:ext uri="{FF2B5EF4-FFF2-40B4-BE49-F238E27FC236}">
                <a16:creationId xmlns:a16="http://schemas.microsoft.com/office/drawing/2014/main" id="{B75C4491-B638-4B2F-AFB6-8D5D2C95EB55}"/>
              </a:ext>
            </a:extLst>
          </p:cNvPr>
          <p:cNvSpPr txBox="1"/>
          <p:nvPr/>
        </p:nvSpPr>
        <p:spPr>
          <a:xfrm>
            <a:off x="3772308" y="2468185"/>
            <a:ext cx="1514737" cy="253916"/>
          </a:xfrm>
          <a:prstGeom prst="rect">
            <a:avLst/>
          </a:prstGeom>
          <a:noFill/>
        </p:spPr>
        <p:txBody>
          <a:bodyPr wrap="square" rtlCol="0">
            <a:spAutoFit/>
          </a:bodyPr>
          <a:lstStyle/>
          <a:p>
            <a:pPr algn="ctr" defTabSz="685773"/>
            <a:r>
              <a:rPr lang="en-US" sz="1050" i="1" dirty="0">
                <a:solidFill>
                  <a:prstClr val="black"/>
                </a:solidFill>
                <a:latin typeface="Arial" panose="020B0604020202020204"/>
              </a:rPr>
              <a:t>Automatic Validation </a:t>
            </a:r>
          </a:p>
        </p:txBody>
      </p:sp>
      <p:sp>
        <p:nvSpPr>
          <p:cNvPr id="45" name="Google Shape;311;p4">
            <a:extLst>
              <a:ext uri="{FF2B5EF4-FFF2-40B4-BE49-F238E27FC236}">
                <a16:creationId xmlns:a16="http://schemas.microsoft.com/office/drawing/2014/main" id="{19E01F97-307D-479B-A5C9-D05282A8CB3E}"/>
              </a:ext>
            </a:extLst>
          </p:cNvPr>
          <p:cNvSpPr/>
          <p:nvPr/>
        </p:nvSpPr>
        <p:spPr>
          <a:xfrm>
            <a:off x="1459837" y="3075510"/>
            <a:ext cx="883496" cy="511315"/>
          </a:xfrm>
          <a:prstGeom prst="roundRect">
            <a:avLst>
              <a:gd name="adj" fmla="val 16667"/>
            </a:avLst>
          </a:prstGeom>
          <a:solidFill>
            <a:schemeClr val="accent1">
              <a:lumMod val="20000"/>
              <a:lumOff val="80000"/>
            </a:schemeClr>
          </a:solidFill>
          <a:ln w="9525" cap="flat" cmpd="sng" algn="ctr">
            <a:solidFill>
              <a:schemeClr val="accent1">
                <a:lumMod val="75000"/>
              </a:schemeClr>
            </a:solidFill>
            <a:prstDash val="solid"/>
            <a:headEnd type="none" w="sm" len="sm"/>
            <a:tailEnd type="none" w="sm" len="sm"/>
          </a:ln>
          <a:effectLst>
            <a:outerShdw blurRad="40000" dist="20000" dir="5400000" rotWithShape="0">
              <a:srgbClr val="000000">
                <a:alpha val="38000"/>
              </a:srgbClr>
            </a:outerShdw>
          </a:effectLst>
        </p:spPr>
        <p:txBody>
          <a:bodyPr spcFirstLastPara="1" wrap="square" lIns="67763" tIns="33881" rIns="67763" bIns="33881" anchor="ctr" anchorCtr="0">
            <a:noAutofit/>
          </a:bodyPr>
          <a:lstStyle/>
          <a:p>
            <a:pPr algn="ctr" defTabSz="342873"/>
            <a:r>
              <a:rPr lang="en-US" sz="1080" kern="0" dirty="0">
                <a:solidFill>
                  <a:prstClr val="black"/>
                </a:solidFill>
                <a:latin typeface="Arial"/>
              </a:rPr>
              <a:t>PCP</a:t>
            </a:r>
          </a:p>
        </p:txBody>
      </p:sp>
    </p:spTree>
    <p:extLst>
      <p:ext uri="{BB962C8B-B14F-4D97-AF65-F5344CB8AC3E}">
        <p14:creationId xmlns:p14="http://schemas.microsoft.com/office/powerpoint/2010/main" val="898542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84DBF1-8F50-4453-89E3-C698977F528C}"/>
              </a:ext>
            </a:extLst>
          </p:cNvPr>
          <p:cNvSpPr>
            <a:spLocks noGrp="1"/>
          </p:cNvSpPr>
          <p:nvPr>
            <p:ph type="sldNum" sz="quarter" idx="11"/>
          </p:nvPr>
        </p:nvSpPr>
        <p:spPr/>
        <p:txBody>
          <a:bodyPr/>
          <a:lstStyle/>
          <a:p>
            <a:fld id="{E1101FF6-6AA1-43AF-BC0C-EA247D76D5A9}" type="slidenum">
              <a:rPr lang="nl-NL" smtClean="0"/>
              <a:pPr/>
              <a:t>32</a:t>
            </a:fld>
            <a:endParaRPr lang="nl-NL" dirty="0"/>
          </a:p>
        </p:txBody>
      </p:sp>
      <p:sp>
        <p:nvSpPr>
          <p:cNvPr id="2" name="Title 1">
            <a:extLst>
              <a:ext uri="{FF2B5EF4-FFF2-40B4-BE49-F238E27FC236}">
                <a16:creationId xmlns:a16="http://schemas.microsoft.com/office/drawing/2014/main" id="{A0294478-8AC0-4D42-877C-8A89B730092B}"/>
              </a:ext>
            </a:extLst>
          </p:cNvPr>
          <p:cNvSpPr>
            <a:spLocks noGrp="1"/>
          </p:cNvSpPr>
          <p:nvPr>
            <p:ph type="title"/>
          </p:nvPr>
        </p:nvSpPr>
        <p:spPr>
          <a:xfrm>
            <a:off x="836137" y="133557"/>
            <a:ext cx="6098066" cy="565150"/>
          </a:xfrm>
        </p:spPr>
        <p:txBody>
          <a:bodyPr/>
          <a:lstStyle/>
          <a:p>
            <a:r>
              <a:rPr lang="en-US" dirty="0"/>
              <a:t>ePOLST: Next steps</a:t>
            </a:r>
          </a:p>
        </p:txBody>
      </p:sp>
      <p:sp>
        <p:nvSpPr>
          <p:cNvPr id="5" name="TextBox 4">
            <a:extLst>
              <a:ext uri="{FF2B5EF4-FFF2-40B4-BE49-F238E27FC236}">
                <a16:creationId xmlns:a16="http://schemas.microsoft.com/office/drawing/2014/main" id="{12F828F8-B3F7-4CB0-9A95-4E7CEAC9BAA5}"/>
              </a:ext>
            </a:extLst>
          </p:cNvPr>
          <p:cNvSpPr txBox="1"/>
          <p:nvPr/>
        </p:nvSpPr>
        <p:spPr>
          <a:xfrm>
            <a:off x="971704" y="1447800"/>
            <a:ext cx="4203330" cy="2230739"/>
          </a:xfrm>
          <a:prstGeom prst="rect">
            <a:avLst/>
          </a:prstGeom>
          <a:noFill/>
        </p:spPr>
        <p:txBody>
          <a:bodyPr wrap="none" rtlCol="0">
            <a:spAutoFit/>
          </a:bodyPr>
          <a:lstStyle/>
          <a:p>
            <a:pPr marL="308610" indent="-308610">
              <a:lnSpc>
                <a:spcPct val="200000"/>
              </a:lnSpc>
              <a:buFont typeface="Arial" panose="020B0604020202020204" pitchFamily="34" charset="0"/>
              <a:buChar char="•"/>
            </a:pPr>
            <a:r>
              <a:rPr lang="en-US" b="1" dirty="0"/>
              <a:t>Draft RFR (incl. business requirements)</a:t>
            </a:r>
          </a:p>
          <a:p>
            <a:pPr marL="308610" indent="-308610">
              <a:lnSpc>
                <a:spcPct val="200000"/>
              </a:lnSpc>
              <a:buFont typeface="Arial" panose="020B0604020202020204" pitchFamily="34" charset="0"/>
              <a:buChar char="•"/>
            </a:pPr>
            <a:r>
              <a:rPr lang="en-US" b="1" dirty="0"/>
              <a:t>Secure CMS approval</a:t>
            </a:r>
          </a:p>
          <a:p>
            <a:pPr marL="308610" indent="-308610">
              <a:lnSpc>
                <a:spcPct val="200000"/>
              </a:lnSpc>
              <a:buFont typeface="Arial" panose="020B0604020202020204" pitchFamily="34" charset="0"/>
              <a:buChar char="•"/>
            </a:pPr>
            <a:r>
              <a:rPr lang="en-US" b="1" dirty="0"/>
              <a:t>Post RFR on Commbuys</a:t>
            </a:r>
          </a:p>
          <a:p>
            <a:pPr marL="308610" indent="-308610">
              <a:lnSpc>
                <a:spcPct val="200000"/>
              </a:lnSpc>
              <a:buFont typeface="Arial" panose="020B0604020202020204" pitchFamily="34" charset="0"/>
              <a:buChar char="•"/>
            </a:pPr>
            <a:r>
              <a:rPr lang="en-US" b="1" dirty="0"/>
              <a:t>Award contract</a:t>
            </a:r>
          </a:p>
        </p:txBody>
      </p:sp>
    </p:spTree>
    <p:extLst>
      <p:ext uri="{BB962C8B-B14F-4D97-AF65-F5344CB8AC3E}">
        <p14:creationId xmlns:p14="http://schemas.microsoft.com/office/powerpoint/2010/main" val="1553969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6DC581-3793-4594-88E2-9EC724FA3BF3}"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b="0" i="0" u="none" strike="noStrike" kern="0" cap="none" spc="0" normalizeH="0" baseline="0" noProof="0" dirty="0">
              <a:ln>
                <a:noFill/>
              </a:ln>
              <a:solidFill>
                <a:sysClr val="windowText" lastClr="000000"/>
              </a:solidFill>
              <a:effectLst/>
              <a:uLnTx/>
              <a:uFillTx/>
            </a:endParaRPr>
          </a:p>
        </p:txBody>
      </p:sp>
      <p:sp>
        <p:nvSpPr>
          <p:cNvPr id="2" name="Text Placeholder 1"/>
          <p:cNvSpPr>
            <a:spLocks noGrp="1"/>
          </p:cNvSpPr>
          <p:nvPr>
            <p:ph type="body" idx="4294967295"/>
          </p:nvPr>
        </p:nvSpPr>
        <p:spPr>
          <a:xfrm>
            <a:off x="1028700" y="2971800"/>
            <a:ext cx="7772400" cy="1500187"/>
          </a:xfrm>
        </p:spPr>
        <p:txBody>
          <a:bodyPr rtlCol="0" anchor="ctr" anchorCtr="0">
            <a:normAutofit/>
          </a:bodyPr>
          <a:lstStyle/>
          <a:p>
            <a:pPr marL="0" indent="0">
              <a:buNone/>
            </a:pPr>
            <a:r>
              <a:rPr lang="en-US" sz="2400" dirty="0">
                <a:solidFill>
                  <a:schemeClr val="tx1"/>
                </a:solidFill>
              </a:rPr>
              <a:t>Conclusion </a:t>
            </a:r>
          </a:p>
          <a:p>
            <a:pPr marL="0" indent="0">
              <a:buNone/>
            </a:pPr>
            <a:r>
              <a:rPr lang="en-US" sz="2400" b="0" i="1" dirty="0">
                <a:solidFill>
                  <a:schemeClr val="tx1"/>
                </a:solidFill>
              </a:rPr>
              <a:t>Undersecretary Lauren Peters</a:t>
            </a:r>
          </a:p>
        </p:txBody>
      </p:sp>
    </p:spTree>
    <p:extLst>
      <p:ext uri="{BB962C8B-B14F-4D97-AF65-F5344CB8AC3E}">
        <p14:creationId xmlns:p14="http://schemas.microsoft.com/office/powerpoint/2010/main" val="128430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896551"/>
            <a:ext cx="8182352" cy="1988208"/>
          </a:xfrm>
          <a:prstGeom prst="rect">
            <a:avLst/>
          </a:prstGeom>
        </p:spPr>
        <p:txBody>
          <a:bodyPr wrap="square" lIns="91411" tIns="45706" rIns="91411" bIns="45706">
            <a:spAutoFit/>
          </a:bodyPr>
          <a:lstStyle/>
          <a:p>
            <a:pPr marL="342791" indent="-342791" algn="ctr" fontAlgn="auto">
              <a:spcBef>
                <a:spcPct val="20000"/>
              </a:spcBef>
              <a:spcAft>
                <a:spcPts val="0"/>
              </a:spcAft>
              <a:defRPr/>
            </a:pPr>
            <a:r>
              <a:rPr lang="en-US" sz="2800" b="1" dirty="0">
                <a:solidFill>
                  <a:prstClr val="black"/>
                </a:solidFill>
                <a:latin typeface="Calibri"/>
                <a:cs typeface="+mn-cs"/>
              </a:rPr>
              <a:t>Next HITC meeting</a:t>
            </a:r>
            <a:br>
              <a:rPr lang="en-US" sz="2800" b="1" dirty="0">
                <a:solidFill>
                  <a:prstClr val="black"/>
                </a:solidFill>
                <a:latin typeface="Calibri"/>
                <a:cs typeface="+mn-cs"/>
              </a:rPr>
            </a:br>
            <a:endParaRPr lang="en-US" sz="2800" b="1" dirty="0">
              <a:solidFill>
                <a:prstClr val="black"/>
              </a:solidFill>
              <a:latin typeface="Calibri"/>
              <a:cs typeface="+mn-cs"/>
            </a:endParaRPr>
          </a:p>
          <a:p>
            <a:pPr marL="342791" indent="-342791" algn="ctr" fontAlgn="auto">
              <a:spcBef>
                <a:spcPct val="20000"/>
              </a:spcBef>
              <a:spcAft>
                <a:spcPts val="0"/>
              </a:spcAft>
              <a:defRPr/>
            </a:pPr>
            <a:r>
              <a:rPr lang="en-US" sz="2800" dirty="0">
                <a:solidFill>
                  <a:prstClr val="black"/>
                </a:solidFill>
                <a:latin typeface="Calibri"/>
                <a:cs typeface="+mn-cs"/>
              </a:rPr>
              <a:t>August 2, 2021</a:t>
            </a:r>
          </a:p>
          <a:p>
            <a:pPr marL="342791" indent="-342791" algn="ctr" fontAlgn="auto">
              <a:spcBef>
                <a:spcPct val="20000"/>
              </a:spcBef>
              <a:spcAft>
                <a:spcPts val="0"/>
              </a:spcAft>
              <a:defRPr/>
            </a:pPr>
            <a:r>
              <a:rPr lang="en-US" sz="2800" dirty="0">
                <a:solidFill>
                  <a:prstClr val="black"/>
                </a:solidFill>
                <a:latin typeface="Calibri"/>
                <a:cs typeface="+mn-cs"/>
              </a:rPr>
              <a:t>3:30 – 5 p.m.</a:t>
            </a:r>
          </a:p>
        </p:txBody>
      </p:sp>
      <p:sp>
        <p:nvSpPr>
          <p:cNvPr id="6" name="Title 2"/>
          <p:cNvSpPr txBox="1">
            <a:spLocks/>
          </p:cNvSpPr>
          <p:nvPr/>
        </p:nvSpPr>
        <p:spPr bwMode="auto">
          <a:xfrm>
            <a:off x="973521" y="3729948"/>
            <a:ext cx="7848600" cy="82550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lvl1pPr algn="l" rtl="0" eaLnBrk="0" fontAlgn="base" hangingPunct="0">
              <a:spcBef>
                <a:spcPct val="0"/>
              </a:spcBef>
              <a:spcAft>
                <a:spcPct val="0"/>
              </a:spcAft>
              <a:defRPr sz="2800" kern="12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Calibri" pitchFamily="34" charset="0"/>
              </a:defRPr>
            </a:lvl2pPr>
            <a:lvl3pPr algn="l" rtl="0" eaLnBrk="0" fontAlgn="base" hangingPunct="0">
              <a:spcBef>
                <a:spcPct val="0"/>
              </a:spcBef>
              <a:spcAft>
                <a:spcPct val="0"/>
              </a:spcAft>
              <a:defRPr sz="2800">
                <a:solidFill>
                  <a:schemeClr val="bg1"/>
                </a:solidFill>
                <a:latin typeface="Calibri" pitchFamily="34" charset="0"/>
              </a:defRPr>
            </a:lvl3pPr>
            <a:lvl4pPr algn="l" rtl="0" eaLnBrk="0" fontAlgn="base" hangingPunct="0">
              <a:spcBef>
                <a:spcPct val="0"/>
              </a:spcBef>
              <a:spcAft>
                <a:spcPct val="0"/>
              </a:spcAft>
              <a:defRPr sz="2800">
                <a:solidFill>
                  <a:schemeClr val="bg1"/>
                </a:solidFill>
                <a:latin typeface="Calibri" pitchFamily="34" charset="0"/>
              </a:defRPr>
            </a:lvl4pPr>
            <a:lvl5pPr algn="l" rtl="0" eaLnBrk="0" fontAlgn="base" hangingPunct="0">
              <a:spcBef>
                <a:spcPct val="0"/>
              </a:spcBef>
              <a:spcAft>
                <a:spcPct val="0"/>
              </a:spcAft>
              <a:defRPr sz="2800">
                <a:solidFill>
                  <a:schemeClr val="bg1"/>
                </a:solidFill>
                <a:latin typeface="Calibri" pitchFamily="34" charset="0"/>
              </a:defRPr>
            </a:lvl5pPr>
            <a:lvl6pPr marL="457056" algn="l" rtl="0" fontAlgn="base">
              <a:spcBef>
                <a:spcPct val="0"/>
              </a:spcBef>
              <a:spcAft>
                <a:spcPct val="0"/>
              </a:spcAft>
              <a:defRPr sz="2800">
                <a:solidFill>
                  <a:schemeClr val="bg1"/>
                </a:solidFill>
                <a:latin typeface="Calibri" pitchFamily="34" charset="0"/>
              </a:defRPr>
            </a:lvl6pPr>
            <a:lvl7pPr marL="914109" algn="l" rtl="0" fontAlgn="base">
              <a:spcBef>
                <a:spcPct val="0"/>
              </a:spcBef>
              <a:spcAft>
                <a:spcPct val="0"/>
              </a:spcAft>
              <a:defRPr sz="2800">
                <a:solidFill>
                  <a:schemeClr val="bg1"/>
                </a:solidFill>
                <a:latin typeface="Calibri" pitchFamily="34" charset="0"/>
              </a:defRPr>
            </a:lvl7pPr>
            <a:lvl8pPr marL="1371165" algn="l" rtl="0" fontAlgn="base">
              <a:spcBef>
                <a:spcPct val="0"/>
              </a:spcBef>
              <a:spcAft>
                <a:spcPct val="0"/>
              </a:spcAft>
              <a:defRPr sz="2800">
                <a:solidFill>
                  <a:schemeClr val="bg1"/>
                </a:solidFill>
                <a:latin typeface="Calibri" pitchFamily="34" charset="0"/>
              </a:defRPr>
            </a:lvl8pPr>
            <a:lvl9pPr marL="1828218" algn="l" rtl="0" fontAlgn="base">
              <a:spcBef>
                <a:spcPct val="0"/>
              </a:spcBef>
              <a:spcAft>
                <a:spcPct val="0"/>
              </a:spcAft>
              <a:defRPr sz="2800">
                <a:solidFill>
                  <a:schemeClr val="bg1"/>
                </a:solidFill>
                <a:latin typeface="Calibri" pitchFamily="34" charset="0"/>
              </a:defRPr>
            </a:lvl9pPr>
          </a:lstStyle>
          <a:p>
            <a:pPr defTabSz="435299" fontAlgn="auto">
              <a:spcBef>
                <a:spcPts val="0"/>
              </a:spcBef>
              <a:spcAft>
                <a:spcPts val="0"/>
              </a:spcAft>
            </a:pPr>
            <a:r>
              <a:rPr lang="en-US" dirty="0">
                <a:ea typeface="Arial Unicode MS" panose="020B0604020202020204" pitchFamily="34" charset="-128"/>
                <a:cs typeface="Arial" panose="020B0604020202020204" pitchFamily="34" charset="0"/>
              </a:rPr>
              <a:t>W</a:t>
            </a:r>
          </a:p>
        </p:txBody>
      </p:sp>
      <p:sp>
        <p:nvSpPr>
          <p:cNvPr id="2" name="Slide Number Placeholder 1"/>
          <p:cNvSpPr>
            <a:spLocks noGrp="1"/>
          </p:cNvSpPr>
          <p:nvPr>
            <p:ph type="sldNum" sz="quarter" idx="11"/>
          </p:nvPr>
        </p:nvSpPr>
        <p:spPr/>
        <p:txBody>
          <a:bodyPr/>
          <a:lstStyle/>
          <a:p>
            <a:pPr>
              <a:defRPr/>
            </a:pPr>
            <a:fld id="{C368D18A-47D3-417B-8049-0A96DF46771A}" type="slidenum">
              <a:rPr lang="en-US" smtClean="0"/>
              <a:pPr>
                <a:defRPr/>
              </a:pPr>
              <a:t>34</a:t>
            </a:fld>
            <a:endParaRPr lang="en-US" dirty="0"/>
          </a:p>
        </p:txBody>
      </p:sp>
      <p:sp>
        <p:nvSpPr>
          <p:cNvPr id="5" name="Title 4">
            <a:extLst>
              <a:ext uri="{FF2B5EF4-FFF2-40B4-BE49-F238E27FC236}">
                <a16:creationId xmlns:a16="http://schemas.microsoft.com/office/drawing/2014/main" id="{03526910-3444-4D69-AD13-23998D92B28F}"/>
              </a:ext>
            </a:extLst>
          </p:cNvPr>
          <p:cNvSpPr>
            <a:spLocks noGrp="1"/>
          </p:cNvSpPr>
          <p:nvPr>
            <p:ph type="title"/>
          </p:nvPr>
        </p:nvSpPr>
        <p:spPr>
          <a:xfrm>
            <a:off x="836137" y="133557"/>
            <a:ext cx="6098066" cy="565150"/>
          </a:xfrm>
        </p:spPr>
        <p:txBody>
          <a:bodyPr/>
          <a:lstStyle/>
          <a:p>
            <a:r>
              <a:rPr lang="en-US" dirty="0"/>
              <a:t>Next HITC meeting</a:t>
            </a:r>
          </a:p>
        </p:txBody>
      </p:sp>
      <p:pic>
        <p:nvPicPr>
          <p:cNvPr id="3" name="Picture 2"/>
          <p:cNvPicPr>
            <a:picLocks noChangeAspect="1"/>
          </p:cNvPicPr>
          <p:nvPr/>
        </p:nvPicPr>
        <p:blipFill>
          <a:blip r:embed="rId3"/>
          <a:stretch>
            <a:fillRect/>
          </a:stretch>
        </p:blipFill>
        <p:spPr>
          <a:xfrm>
            <a:off x="5771233" y="5135485"/>
            <a:ext cx="3006243" cy="1475659"/>
          </a:xfrm>
          <a:prstGeom prst="rect">
            <a:avLst/>
          </a:prstGeom>
        </p:spPr>
      </p:pic>
    </p:spTree>
    <p:extLst>
      <p:ext uri="{BB962C8B-B14F-4D97-AF65-F5344CB8AC3E}">
        <p14:creationId xmlns:p14="http://schemas.microsoft.com/office/powerpoint/2010/main" val="3776389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6DC581-3793-4594-88E2-9EC724FA3BF3}"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b="0" i="0" u="none" strike="noStrike" kern="0" cap="none" spc="0" normalizeH="0" baseline="0" noProof="0" dirty="0">
              <a:ln>
                <a:noFill/>
              </a:ln>
              <a:solidFill>
                <a:sysClr val="windowText" lastClr="000000"/>
              </a:solidFill>
              <a:effectLst/>
              <a:uLnTx/>
              <a:uFillTx/>
            </a:endParaRPr>
          </a:p>
        </p:txBody>
      </p:sp>
      <p:sp>
        <p:nvSpPr>
          <p:cNvPr id="2" name="Text Placeholder 1"/>
          <p:cNvSpPr>
            <a:spLocks noGrp="1"/>
          </p:cNvSpPr>
          <p:nvPr>
            <p:ph type="body" idx="4294967295"/>
          </p:nvPr>
        </p:nvSpPr>
        <p:spPr>
          <a:xfrm>
            <a:off x="1371600" y="2906713"/>
            <a:ext cx="7772400" cy="1500187"/>
          </a:xfrm>
        </p:spPr>
        <p:txBody>
          <a:bodyPr rtlCol="0" anchor="ctr" anchorCtr="0">
            <a:normAutofit/>
          </a:bodyPr>
          <a:lstStyle/>
          <a:p>
            <a:pPr marL="0" indent="0">
              <a:buNone/>
            </a:pPr>
            <a:r>
              <a:rPr lang="en-US" sz="2400" dirty="0">
                <a:solidFill>
                  <a:schemeClr val="tx1"/>
                </a:solidFill>
              </a:rPr>
              <a:t>Appendix A: HIway operations update</a:t>
            </a:r>
            <a:endParaRPr lang="en-US" sz="2400" b="0" i="1" dirty="0">
              <a:solidFill>
                <a:schemeClr val="tx1"/>
              </a:solidFill>
            </a:endParaRPr>
          </a:p>
        </p:txBody>
      </p:sp>
    </p:spTree>
    <p:extLst>
      <p:ext uri="{BB962C8B-B14F-4D97-AF65-F5344CB8AC3E}">
        <p14:creationId xmlns:p14="http://schemas.microsoft.com/office/powerpoint/2010/main" val="3568469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949C2E20-F250-44B9-B926-B8B94A013B34}" type="slidenum">
              <a:rPr lang="en-US" smtClean="0"/>
              <a:pPr>
                <a:defRPr/>
              </a:pPr>
              <a:t>36</a:t>
            </a:fld>
            <a:endParaRPr lang="en-US"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17475">
              <a:lnSpc>
                <a:spcPct val="100000"/>
              </a:lnSpc>
            </a:pPr>
            <a:r>
              <a:rPr spc="-25" dirty="0"/>
              <a:t>H</a:t>
            </a:r>
            <a:r>
              <a:rPr spc="-10" dirty="0"/>
              <a:t>I</a:t>
            </a:r>
            <a:r>
              <a:rPr spc="-55" dirty="0"/>
              <a:t>w</a:t>
            </a:r>
            <a:r>
              <a:rPr spc="-60" dirty="0"/>
              <a:t>a</a:t>
            </a:r>
            <a:r>
              <a:rPr spc="-15" dirty="0"/>
              <a:t>y</a:t>
            </a:r>
            <a:r>
              <a:rPr spc="-5" dirty="0"/>
              <a:t> </a:t>
            </a:r>
            <a:r>
              <a:rPr lang="en-US" spc="-80" dirty="0"/>
              <a:t>p</a:t>
            </a:r>
            <a:r>
              <a:rPr spc="-15" dirty="0"/>
              <a:t>art</a:t>
            </a:r>
            <a:r>
              <a:rPr spc="-20" dirty="0"/>
              <a:t>i</a:t>
            </a:r>
            <a:r>
              <a:rPr spc="-10" dirty="0"/>
              <a:t>c</a:t>
            </a:r>
            <a:r>
              <a:rPr spc="-20" dirty="0"/>
              <a:t>ip</a:t>
            </a:r>
            <a:r>
              <a:rPr spc="-35" dirty="0"/>
              <a:t>a</a:t>
            </a:r>
            <a:r>
              <a:rPr spc="-15" dirty="0"/>
              <a:t>t</a:t>
            </a:r>
            <a:r>
              <a:rPr spc="-20" dirty="0"/>
              <a:t>i</a:t>
            </a:r>
            <a:r>
              <a:rPr spc="-15" dirty="0"/>
              <a:t>on</a:t>
            </a:r>
            <a:r>
              <a:rPr spc="20" dirty="0"/>
              <a:t> </a:t>
            </a:r>
            <a:br>
              <a:rPr lang="en-US" spc="20" dirty="0"/>
            </a:br>
            <a:r>
              <a:rPr lang="en-US" sz="2000" spc="-20" dirty="0"/>
              <a:t>January 21, 2021 – April 20, 2021</a:t>
            </a:r>
            <a:endParaRPr spc="-15" dirty="0"/>
          </a:p>
        </p:txBody>
      </p:sp>
      <p:graphicFrame>
        <p:nvGraphicFramePr>
          <p:cNvPr id="6" name="Table 5"/>
          <p:cNvGraphicFramePr>
            <a:graphicFrameLocks noGrp="1"/>
          </p:cNvGraphicFramePr>
          <p:nvPr/>
        </p:nvGraphicFramePr>
        <p:xfrm>
          <a:off x="2252096" y="2288653"/>
          <a:ext cx="5921544" cy="3355091"/>
        </p:xfrm>
        <a:graphic>
          <a:graphicData uri="http://schemas.openxmlformats.org/drawingml/2006/table">
            <a:tbl>
              <a:tblPr>
                <a:tableStyleId>{5C22544A-7EE6-4342-B048-85BDC9FD1C3A}</a:tableStyleId>
              </a:tblPr>
              <a:tblGrid>
                <a:gridCol w="5921544">
                  <a:extLst>
                    <a:ext uri="{9D8B030D-6E8A-4147-A177-3AD203B41FA5}">
                      <a16:colId xmlns:a16="http://schemas.microsoft.com/office/drawing/2014/main" val="20000"/>
                    </a:ext>
                  </a:extLst>
                </a:gridCol>
              </a:tblGrid>
              <a:tr h="2872262">
                <a:tc>
                  <a:txBody>
                    <a:bodyPr/>
                    <a:lstStyle/>
                    <a:p>
                      <a:pPr marL="285750" indent="-285750">
                        <a:buClr>
                          <a:schemeClr val="bg1">
                            <a:lumMod val="75000"/>
                          </a:schemeClr>
                        </a:buClr>
                        <a:buSzPct val="75000"/>
                        <a:buFont typeface="Wingdings" panose="05000000000000000000" pitchFamily="2" charset="2"/>
                        <a:buChar char="Ø"/>
                      </a:pPr>
                      <a:r>
                        <a:rPr lang="en-US" sz="1800" baseline="0" dirty="0"/>
                        <a:t>Arcadia </a:t>
                      </a:r>
                      <a:r>
                        <a:rPr lang="en-US" sz="1600" baseline="0" dirty="0"/>
                        <a:t>(Massachusetts eHealth Collaborative acquired by Arcadia)</a:t>
                      </a:r>
                    </a:p>
                    <a:p>
                      <a:pPr marL="285750" indent="-285750">
                        <a:buClr>
                          <a:schemeClr val="bg1">
                            <a:lumMod val="75000"/>
                          </a:schemeClr>
                        </a:buClr>
                        <a:buSzPct val="75000"/>
                        <a:buFont typeface="Wingdings" panose="05000000000000000000" pitchFamily="2" charset="2"/>
                        <a:buChar char="Ø"/>
                      </a:pPr>
                      <a:r>
                        <a:rPr lang="en-US" sz="1800" baseline="0" dirty="0"/>
                        <a:t>Fellsway Pediatrics PC</a:t>
                      </a:r>
                    </a:p>
                    <a:p>
                      <a:pPr marL="285750" indent="-285750">
                        <a:buClr>
                          <a:schemeClr val="bg1">
                            <a:lumMod val="75000"/>
                          </a:schemeClr>
                        </a:buClr>
                        <a:buSzPct val="75000"/>
                        <a:buFont typeface="Wingdings" panose="05000000000000000000" pitchFamily="2" charset="2"/>
                        <a:buChar char="Ø"/>
                      </a:pPr>
                      <a:r>
                        <a:rPr lang="en-US" sz="1800" baseline="0" dirty="0"/>
                        <a:t>KBI Services Inc. (Kindbody)</a:t>
                      </a:r>
                    </a:p>
                    <a:p>
                      <a:pPr marL="285750" indent="-285750">
                        <a:buClr>
                          <a:schemeClr val="bg1">
                            <a:lumMod val="75000"/>
                          </a:schemeClr>
                        </a:buClr>
                        <a:buSzPct val="75000"/>
                        <a:buFont typeface="Wingdings" panose="05000000000000000000" pitchFamily="2" charset="2"/>
                        <a:buChar char="Ø"/>
                      </a:pPr>
                      <a:r>
                        <a:rPr lang="en-US" sz="1800" baseline="0" dirty="0"/>
                        <a:t>Orb Health</a:t>
                      </a:r>
                    </a:p>
                    <a:p>
                      <a:pPr marL="285750" indent="-285750">
                        <a:buClr>
                          <a:schemeClr val="bg1">
                            <a:lumMod val="75000"/>
                          </a:schemeClr>
                        </a:buClr>
                        <a:buSzPct val="75000"/>
                        <a:buFont typeface="Wingdings" panose="05000000000000000000" pitchFamily="2" charset="2"/>
                        <a:buChar char="Ø"/>
                      </a:pPr>
                      <a:r>
                        <a:rPr lang="en-US" sz="1800" baseline="0" dirty="0"/>
                        <a:t>Plymouth Pediatric Associates</a:t>
                      </a:r>
                    </a:p>
                    <a:p>
                      <a:pPr marL="285750" indent="-285750">
                        <a:buClr>
                          <a:schemeClr val="bg1">
                            <a:lumMod val="75000"/>
                          </a:schemeClr>
                        </a:buClr>
                        <a:buSzPct val="75000"/>
                        <a:buFont typeface="Wingdings" panose="05000000000000000000" pitchFamily="2" charset="2"/>
                        <a:buChar char="Ø"/>
                      </a:pPr>
                      <a:r>
                        <a:rPr lang="en-US" sz="1800" baseline="0" dirty="0"/>
                        <a:t>WeInfuse, LLC</a:t>
                      </a:r>
                    </a:p>
                  </a:txBody>
                  <a:tcPr marL="7620" marR="7620" marT="7620" marB="0">
                    <a:noFill/>
                  </a:tcPr>
                </a:tc>
                <a:extLst>
                  <a:ext uri="{0D108BD9-81ED-4DB2-BD59-A6C34878D82A}">
                    <a16:rowId xmlns:a16="http://schemas.microsoft.com/office/drawing/2014/main" val="10000"/>
                  </a:ext>
                </a:extLst>
              </a:tr>
              <a:tr h="482829">
                <a:tc>
                  <a:txBody>
                    <a:bodyPr/>
                    <a:lstStyle/>
                    <a:p>
                      <a:endParaRPr lang="en-US" dirty="0"/>
                    </a:p>
                  </a:txBody>
                  <a:tcPr marL="7620" marR="7620" marT="7620" marB="0" anchor="b">
                    <a:noFill/>
                  </a:tcPr>
                </a:tc>
                <a:extLst>
                  <a:ext uri="{0D108BD9-81ED-4DB2-BD59-A6C34878D82A}">
                    <a16:rowId xmlns:a16="http://schemas.microsoft.com/office/drawing/2014/main" val="10001"/>
                  </a:ext>
                </a:extLst>
              </a:tr>
            </a:tbl>
          </a:graphicData>
        </a:graphic>
      </p:graphicFrame>
      <p:sp>
        <p:nvSpPr>
          <p:cNvPr id="5" name="Rectangle 4"/>
          <p:cNvSpPr/>
          <p:nvPr/>
        </p:nvSpPr>
        <p:spPr>
          <a:xfrm>
            <a:off x="1032272" y="1466024"/>
            <a:ext cx="7141368" cy="525715"/>
          </a:xfrm>
          <a:prstGeom prst="rect">
            <a:avLst/>
          </a:prstGeom>
          <a:solidFill>
            <a:schemeClr val="accent1">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rPr>
              <a:t>	New participation agreements</a:t>
            </a:r>
          </a:p>
        </p:txBody>
      </p:sp>
      <p:sp>
        <p:nvSpPr>
          <p:cNvPr id="8" name="Pentagon 7"/>
          <p:cNvSpPr/>
          <p:nvPr/>
        </p:nvSpPr>
        <p:spPr>
          <a:xfrm>
            <a:off x="1444757" y="1376456"/>
            <a:ext cx="1381124" cy="704850"/>
          </a:xfrm>
          <a:prstGeom prst="homePlat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444757" y="1261650"/>
            <a:ext cx="1148621" cy="923330"/>
          </a:xfrm>
          <a:prstGeom prst="rect">
            <a:avLst/>
          </a:prstGeom>
          <a:noFill/>
        </p:spPr>
        <p:txBody>
          <a:bodyPr wrap="square" lIns="91440" tIns="45720" rIns="91440" bIns="45720">
            <a:spAutoFit/>
          </a:bodyPr>
          <a:lstStyle/>
          <a:p>
            <a:pPr algn="ctr"/>
            <a:r>
              <a:rPr lang="en-US" sz="5400" b="1" dirty="0">
                <a:ln w="10160">
                  <a:solidFill>
                    <a:schemeClr val="tx1"/>
                  </a:solidFill>
                  <a:prstDash val="solid"/>
                </a:ln>
                <a:solidFill>
                  <a:srgbClr val="FFFFFF"/>
                </a:solidFill>
                <a:effectLst>
                  <a:outerShdw blurRad="38100" dist="22860" dir="5400000" algn="tl" rotWithShape="0">
                    <a:srgbClr val="000000">
                      <a:alpha val="30000"/>
                    </a:srgbClr>
                  </a:outerShdw>
                </a:effectLst>
              </a:rPr>
              <a:t>6</a:t>
            </a:r>
          </a:p>
        </p:txBody>
      </p:sp>
    </p:spTree>
    <p:extLst>
      <p:ext uri="{BB962C8B-B14F-4D97-AF65-F5344CB8AC3E}">
        <p14:creationId xmlns:p14="http://schemas.microsoft.com/office/powerpoint/2010/main" val="2294812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949C2E20-F250-44B9-B926-B8B94A013B34}" type="slidenum">
              <a:rPr lang="en-US" smtClean="0"/>
              <a:pPr>
                <a:defRPr/>
              </a:pPr>
              <a:t>37</a:t>
            </a:fld>
            <a:endParaRPr lang="en-US"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17475">
              <a:lnSpc>
                <a:spcPct val="100000"/>
              </a:lnSpc>
            </a:pPr>
            <a:r>
              <a:rPr spc="-25" dirty="0"/>
              <a:t>H</a:t>
            </a:r>
            <a:r>
              <a:rPr spc="-10" dirty="0"/>
              <a:t>I</a:t>
            </a:r>
            <a:r>
              <a:rPr spc="-55" dirty="0"/>
              <a:t>w</a:t>
            </a:r>
            <a:r>
              <a:rPr spc="-60" dirty="0"/>
              <a:t>a</a:t>
            </a:r>
            <a:r>
              <a:rPr spc="-15" dirty="0"/>
              <a:t>y</a:t>
            </a:r>
            <a:r>
              <a:rPr spc="-5" dirty="0"/>
              <a:t> </a:t>
            </a:r>
            <a:r>
              <a:rPr lang="en-US" spc="-80" dirty="0"/>
              <a:t>p</a:t>
            </a:r>
            <a:r>
              <a:rPr spc="-15" dirty="0"/>
              <a:t>art</a:t>
            </a:r>
            <a:r>
              <a:rPr spc="-20" dirty="0"/>
              <a:t>i</a:t>
            </a:r>
            <a:r>
              <a:rPr spc="-10" dirty="0"/>
              <a:t>c</a:t>
            </a:r>
            <a:r>
              <a:rPr spc="-20" dirty="0"/>
              <a:t>ip</a:t>
            </a:r>
            <a:r>
              <a:rPr spc="-35" dirty="0"/>
              <a:t>a</a:t>
            </a:r>
            <a:r>
              <a:rPr spc="-15" dirty="0"/>
              <a:t>t</a:t>
            </a:r>
            <a:r>
              <a:rPr spc="-20" dirty="0"/>
              <a:t>i</a:t>
            </a:r>
            <a:r>
              <a:rPr spc="-15" dirty="0"/>
              <a:t>on</a:t>
            </a:r>
            <a:r>
              <a:rPr spc="20" dirty="0"/>
              <a:t> </a:t>
            </a:r>
            <a:br>
              <a:rPr lang="en-US" spc="20" dirty="0"/>
            </a:br>
            <a:r>
              <a:rPr lang="en-US" sz="2000" spc="-20" dirty="0"/>
              <a:t>January 21, 2021 – April 20, 2021</a:t>
            </a:r>
            <a:endParaRPr spc="-15" dirty="0"/>
          </a:p>
        </p:txBody>
      </p:sp>
      <p:graphicFrame>
        <p:nvGraphicFramePr>
          <p:cNvPr id="6" name="Table 5"/>
          <p:cNvGraphicFramePr>
            <a:graphicFrameLocks noGrp="1"/>
          </p:cNvGraphicFramePr>
          <p:nvPr/>
        </p:nvGraphicFramePr>
        <p:xfrm>
          <a:off x="2252096" y="2288653"/>
          <a:ext cx="5921544" cy="3355091"/>
        </p:xfrm>
        <a:graphic>
          <a:graphicData uri="http://schemas.openxmlformats.org/drawingml/2006/table">
            <a:tbl>
              <a:tblPr>
                <a:tableStyleId>{5C22544A-7EE6-4342-B048-85BDC9FD1C3A}</a:tableStyleId>
              </a:tblPr>
              <a:tblGrid>
                <a:gridCol w="5921544">
                  <a:extLst>
                    <a:ext uri="{9D8B030D-6E8A-4147-A177-3AD203B41FA5}">
                      <a16:colId xmlns:a16="http://schemas.microsoft.com/office/drawing/2014/main" val="20000"/>
                    </a:ext>
                  </a:extLst>
                </a:gridCol>
              </a:tblGrid>
              <a:tr h="2872262">
                <a:tc>
                  <a:txBody>
                    <a:bodyPr/>
                    <a:lstStyle/>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fr-FR" sz="1800" baseline="0" dirty="0"/>
                        <a:t>Fellsway Pediatrics PC*</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Cape Cod Orthopaedics and Sports Medicine, P.C.</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fr-FR" sz="1800" baseline="0" dirty="0"/>
                        <a:t>KBI Services Inc. (Kindbody)*</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fr-FR" sz="1800" baseline="0" dirty="0"/>
                        <a:t>Orb Health*</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Plymouth Pediatric Associates*</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WeInfuse, LLC*</a:t>
                      </a:r>
                      <a:endParaRPr lang="fr-FR" sz="1800" baseline="0" dirty="0"/>
                    </a:p>
                  </a:txBody>
                  <a:tcPr marL="7620" marR="7620" marT="7620" marB="0">
                    <a:noFill/>
                  </a:tcPr>
                </a:tc>
                <a:extLst>
                  <a:ext uri="{0D108BD9-81ED-4DB2-BD59-A6C34878D82A}">
                    <a16:rowId xmlns:a16="http://schemas.microsoft.com/office/drawing/2014/main" val="10000"/>
                  </a:ext>
                </a:extLst>
              </a:tr>
              <a:tr h="482829">
                <a:tc>
                  <a:txBody>
                    <a:bodyPr/>
                    <a:lstStyle/>
                    <a:p>
                      <a:endParaRPr lang="en-US" dirty="0"/>
                    </a:p>
                  </a:txBody>
                  <a:tcPr marL="7620" marR="7620" marT="7620" marB="0" anchor="b">
                    <a:noFill/>
                  </a:tcPr>
                </a:tc>
                <a:extLst>
                  <a:ext uri="{0D108BD9-81ED-4DB2-BD59-A6C34878D82A}">
                    <a16:rowId xmlns:a16="http://schemas.microsoft.com/office/drawing/2014/main" val="10001"/>
                  </a:ext>
                </a:extLst>
              </a:tr>
            </a:tbl>
          </a:graphicData>
        </a:graphic>
      </p:graphicFrame>
      <p:sp>
        <p:nvSpPr>
          <p:cNvPr id="5" name="Rectangle 4"/>
          <p:cNvSpPr/>
          <p:nvPr/>
        </p:nvSpPr>
        <p:spPr>
          <a:xfrm>
            <a:off x="1032272" y="1466024"/>
            <a:ext cx="7141368" cy="525715"/>
          </a:xfrm>
          <a:prstGeom prst="rect">
            <a:avLst/>
          </a:prstGeom>
          <a:solidFill>
            <a:schemeClr val="accent1">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rPr>
              <a:t>	</a:t>
            </a:r>
            <a:r>
              <a:rPr lang="en-US" sz="2400" dirty="0">
                <a:solidFill>
                  <a:schemeClr val="tx1"/>
                </a:solidFill>
              </a:rPr>
              <a:t>New connections</a:t>
            </a:r>
          </a:p>
        </p:txBody>
      </p:sp>
      <p:sp>
        <p:nvSpPr>
          <p:cNvPr id="8" name="Pentagon 7"/>
          <p:cNvSpPr/>
          <p:nvPr/>
        </p:nvSpPr>
        <p:spPr>
          <a:xfrm>
            <a:off x="1444757" y="1376456"/>
            <a:ext cx="1381124" cy="704850"/>
          </a:xfrm>
          <a:prstGeom prst="homePlat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444757" y="1261650"/>
            <a:ext cx="1148621" cy="923330"/>
          </a:xfrm>
          <a:prstGeom prst="rect">
            <a:avLst/>
          </a:prstGeom>
          <a:noFill/>
        </p:spPr>
        <p:txBody>
          <a:bodyPr wrap="square" lIns="91440" tIns="45720" rIns="91440" bIns="45720">
            <a:spAutoFit/>
          </a:bodyPr>
          <a:lstStyle/>
          <a:p>
            <a:pPr algn="ctr"/>
            <a:r>
              <a:rPr lang="en-US" sz="5400" b="1" dirty="0">
                <a:ln w="10160">
                  <a:solidFill>
                    <a:schemeClr val="tx1"/>
                  </a:solidFill>
                  <a:prstDash val="solid"/>
                </a:ln>
                <a:solidFill>
                  <a:srgbClr val="FFFFFF"/>
                </a:solidFill>
                <a:effectLst>
                  <a:outerShdw blurRad="38100" dist="22860" dir="5400000" algn="tl" rotWithShape="0">
                    <a:srgbClr val="000000">
                      <a:alpha val="30000"/>
                    </a:srgbClr>
                  </a:outerShdw>
                </a:effectLst>
              </a:rPr>
              <a:t>6</a:t>
            </a:r>
          </a:p>
        </p:txBody>
      </p:sp>
      <p:sp>
        <p:nvSpPr>
          <p:cNvPr id="10" name="TextBox 9"/>
          <p:cNvSpPr txBox="1"/>
          <p:nvPr/>
        </p:nvSpPr>
        <p:spPr>
          <a:xfrm>
            <a:off x="6105040" y="5867311"/>
            <a:ext cx="2767098" cy="430887"/>
          </a:xfrm>
          <a:prstGeom prst="rect">
            <a:avLst/>
          </a:prstGeom>
          <a:noFill/>
        </p:spPr>
        <p:txBody>
          <a:bodyPr wrap="square" rtlCol="0">
            <a:spAutoFit/>
          </a:bodyPr>
          <a:lstStyle/>
          <a:p>
            <a:r>
              <a:rPr lang="en-US" sz="1100" i="1" dirty="0"/>
              <a:t>* Participants that were enrolled and connected in the same period.</a:t>
            </a:r>
          </a:p>
        </p:txBody>
      </p:sp>
    </p:spTree>
    <p:extLst>
      <p:ext uri="{BB962C8B-B14F-4D97-AF65-F5344CB8AC3E}">
        <p14:creationId xmlns:p14="http://schemas.microsoft.com/office/powerpoint/2010/main" val="3473615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949C2E20-F250-44B9-B926-B8B94A013B34}" type="slidenum">
              <a:rPr lang="en-US" smtClean="0"/>
              <a:pPr>
                <a:defRPr/>
              </a:pPr>
              <a:t>38</a:t>
            </a:fld>
            <a:endParaRPr lang="en-US"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17475">
              <a:lnSpc>
                <a:spcPct val="100000"/>
              </a:lnSpc>
            </a:pPr>
            <a:r>
              <a:rPr spc="-25" dirty="0"/>
              <a:t>H</a:t>
            </a:r>
            <a:r>
              <a:rPr spc="-10" dirty="0"/>
              <a:t>I</a:t>
            </a:r>
            <a:r>
              <a:rPr spc="-55" dirty="0"/>
              <a:t>w</a:t>
            </a:r>
            <a:r>
              <a:rPr spc="-60" dirty="0"/>
              <a:t>a</a:t>
            </a:r>
            <a:r>
              <a:rPr spc="-15" dirty="0"/>
              <a:t>y</a:t>
            </a:r>
            <a:r>
              <a:rPr spc="-5" dirty="0"/>
              <a:t> </a:t>
            </a:r>
            <a:r>
              <a:rPr lang="en-US" spc="-80" dirty="0"/>
              <a:t>transactions</a:t>
            </a:r>
            <a:endParaRPr spc="-15" dirty="0"/>
          </a:p>
        </p:txBody>
      </p:sp>
      <p:graphicFrame>
        <p:nvGraphicFramePr>
          <p:cNvPr id="6" name="Table 5"/>
          <p:cNvGraphicFramePr>
            <a:graphicFrameLocks noGrp="1"/>
          </p:cNvGraphicFramePr>
          <p:nvPr/>
        </p:nvGraphicFramePr>
        <p:xfrm>
          <a:off x="440267" y="1676400"/>
          <a:ext cx="8119533" cy="5288280"/>
        </p:xfrm>
        <a:graphic>
          <a:graphicData uri="http://schemas.openxmlformats.org/drawingml/2006/table">
            <a:tbl>
              <a:tblPr>
                <a:tableStyleId>{5C22544A-7EE6-4342-B048-85BDC9FD1C3A}</a:tableStyleId>
              </a:tblPr>
              <a:tblGrid>
                <a:gridCol w="8119533">
                  <a:extLst>
                    <a:ext uri="{9D8B030D-6E8A-4147-A177-3AD203B41FA5}">
                      <a16:colId xmlns:a16="http://schemas.microsoft.com/office/drawing/2014/main" val="20000"/>
                    </a:ext>
                  </a:extLst>
                </a:gridCol>
              </a:tblGrid>
              <a:tr h="4579779">
                <a:tc>
                  <a:txBody>
                    <a:bodyPr/>
                    <a:lstStyle/>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b="0" baseline="0" dirty="0"/>
                        <a:t>The Mass HIway processed a record 25.1 million production transactions during the April 2021 reporting period (March 21 through April 20) with the significant increase due to the COVID-19 queries to the MIIS. From May 2020 through April 2021, the average was 15.1 million production transactions per month for a total of 181 million over the past year.</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b="0" baseline="0" dirty="0"/>
                        <a:t>In April, Public Health Reporting accounted for 24.6 million transactions, or 98% of total production volume. This included 8.5 million Syndromic Surveillance transactions and 16.1 million Immunization transactions.</a:t>
                      </a:r>
                    </a:p>
                    <a:p>
                      <a:pPr marL="742806" marR="0" lvl="1"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b="0" baseline="0" dirty="0"/>
                        <a:t>Note: Immunization queries from commercial insurance companies for COVID-19 vaccination updates that processed through the new, high-volume “MIIS QBP” Clinical Gateway node are included in the Immunization total.</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b="0" baseline="0" dirty="0"/>
                        <a:t>Provider-to-provider transactions now average over 250,000 per month for the past year, with new use cases added regularly. For April, the total was 290,608.</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baseline="0" dirty="0"/>
                        <a:t>The Mass HIway team continuously monitors transaction levels, both to support operations and to identify data that provide additional insight into HIway trends </a:t>
                      </a:r>
                      <a:br>
                        <a:rPr lang="en-US" baseline="0" dirty="0"/>
                      </a:br>
                      <a:r>
                        <a:rPr lang="en-US" baseline="0" dirty="0"/>
                        <a:t>and progress.</a:t>
                      </a:r>
                    </a:p>
                  </a:txBody>
                  <a:tcPr marL="7620" marR="7620" marT="7620" marB="0">
                    <a:noFill/>
                  </a:tcPr>
                </a:tc>
                <a:extLst>
                  <a:ext uri="{0D108BD9-81ED-4DB2-BD59-A6C34878D82A}">
                    <a16:rowId xmlns:a16="http://schemas.microsoft.com/office/drawing/2014/main" val="10000"/>
                  </a:ext>
                </a:extLst>
              </a:tr>
              <a:tr h="261097">
                <a:tc>
                  <a:txBody>
                    <a:bodyPr/>
                    <a:lstStyle/>
                    <a:p>
                      <a:endParaRPr lang="en-US" dirty="0"/>
                    </a:p>
                  </a:txBody>
                  <a:tcPr marL="7620" marR="7620" marT="7620" marB="0" anchor="b">
                    <a:noFill/>
                  </a:tcPr>
                </a:tc>
                <a:extLst>
                  <a:ext uri="{0D108BD9-81ED-4DB2-BD59-A6C34878D82A}">
                    <a16:rowId xmlns:a16="http://schemas.microsoft.com/office/drawing/2014/main" val="10001"/>
                  </a:ext>
                </a:extLst>
              </a:tr>
            </a:tbl>
          </a:graphicData>
        </a:graphic>
      </p:graphicFrame>
      <p:sp>
        <p:nvSpPr>
          <p:cNvPr id="5" name="Rectangle 4"/>
          <p:cNvSpPr/>
          <p:nvPr/>
        </p:nvSpPr>
        <p:spPr>
          <a:xfrm>
            <a:off x="440267" y="1093476"/>
            <a:ext cx="8119533" cy="525715"/>
          </a:xfrm>
          <a:prstGeom prst="rect">
            <a:avLst/>
          </a:prstGeom>
          <a:solidFill>
            <a:schemeClr val="accent1">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rPr>
              <a:t>HIway transaction volume update</a:t>
            </a:r>
          </a:p>
        </p:txBody>
      </p:sp>
    </p:spTree>
    <p:extLst>
      <p:ext uri="{BB962C8B-B14F-4D97-AF65-F5344CB8AC3E}">
        <p14:creationId xmlns:p14="http://schemas.microsoft.com/office/powerpoint/2010/main" val="616200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2893" y="5496580"/>
            <a:ext cx="8671193" cy="523220"/>
          </a:xfrm>
          <a:prstGeom prst="rect">
            <a:avLst/>
          </a:prstGeom>
          <a:noFill/>
        </p:spPr>
        <p:txBody>
          <a:bodyPr wrap="square" rtlCol="0">
            <a:spAutoFit/>
          </a:bodyPr>
          <a:lstStyle/>
          <a:p>
            <a:pPr marL="171450" indent="-171450">
              <a:buFont typeface="Arial" panose="020B0604020202020204" pitchFamily="34" charset="0"/>
              <a:buChar char="•"/>
            </a:pPr>
            <a:r>
              <a:rPr lang="en-US" sz="1400" b="1" dirty="0">
                <a:solidFill>
                  <a:prstClr val="black"/>
                </a:solidFill>
                <a:latin typeface="Calibri"/>
              </a:rPr>
              <a:t>Target: </a:t>
            </a:r>
            <a:r>
              <a:rPr lang="en-US" sz="1400" dirty="0">
                <a:solidFill>
                  <a:prstClr val="black"/>
                </a:solidFill>
                <a:latin typeface="Calibri"/>
              </a:rPr>
              <a:t>“Total monthly availability” – no lower than 99.9% (downtime no more than ~44 minutes/month)</a:t>
            </a:r>
          </a:p>
          <a:p>
            <a:pPr marL="171450" indent="-171450">
              <a:buFont typeface="Arial" panose="020B0604020202020204" pitchFamily="34" charset="0"/>
              <a:buChar char="•"/>
            </a:pPr>
            <a:endParaRPr lang="en-US" sz="1400" dirty="0">
              <a:solidFill>
                <a:prstClr val="black"/>
              </a:solidFill>
              <a:latin typeface="Calibri"/>
            </a:endParaRPr>
          </a:p>
        </p:txBody>
      </p:sp>
      <p:sp>
        <p:nvSpPr>
          <p:cNvPr id="9" name="Title 2"/>
          <p:cNvSpPr txBox="1">
            <a:spLocks/>
          </p:cNvSpPr>
          <p:nvPr/>
        </p:nvSpPr>
        <p:spPr bwMode="auto">
          <a:xfrm>
            <a:off x="762000" y="12701"/>
            <a:ext cx="7848600" cy="82550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lvl1pPr algn="l" rtl="0" eaLnBrk="0" fontAlgn="base" hangingPunct="0">
              <a:spcBef>
                <a:spcPct val="0"/>
              </a:spcBef>
              <a:spcAft>
                <a:spcPct val="0"/>
              </a:spcAft>
              <a:defRPr sz="2800" kern="12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Calibri" pitchFamily="34" charset="0"/>
              </a:defRPr>
            </a:lvl2pPr>
            <a:lvl3pPr algn="l" rtl="0" eaLnBrk="0" fontAlgn="base" hangingPunct="0">
              <a:spcBef>
                <a:spcPct val="0"/>
              </a:spcBef>
              <a:spcAft>
                <a:spcPct val="0"/>
              </a:spcAft>
              <a:defRPr sz="2800">
                <a:solidFill>
                  <a:schemeClr val="bg1"/>
                </a:solidFill>
                <a:latin typeface="Calibri" pitchFamily="34" charset="0"/>
              </a:defRPr>
            </a:lvl3pPr>
            <a:lvl4pPr algn="l" rtl="0" eaLnBrk="0" fontAlgn="base" hangingPunct="0">
              <a:spcBef>
                <a:spcPct val="0"/>
              </a:spcBef>
              <a:spcAft>
                <a:spcPct val="0"/>
              </a:spcAft>
              <a:defRPr sz="2800">
                <a:solidFill>
                  <a:schemeClr val="bg1"/>
                </a:solidFill>
                <a:latin typeface="Calibri" pitchFamily="34" charset="0"/>
              </a:defRPr>
            </a:lvl4pPr>
            <a:lvl5pPr algn="l" rtl="0" eaLnBrk="0" fontAlgn="base" hangingPunct="0">
              <a:spcBef>
                <a:spcPct val="0"/>
              </a:spcBef>
              <a:spcAft>
                <a:spcPct val="0"/>
              </a:spcAft>
              <a:defRPr sz="2800">
                <a:solidFill>
                  <a:schemeClr val="bg1"/>
                </a:solidFill>
                <a:latin typeface="Calibri" pitchFamily="34" charset="0"/>
              </a:defRPr>
            </a:lvl5pPr>
            <a:lvl6pPr marL="457056" algn="l" rtl="0" fontAlgn="base">
              <a:spcBef>
                <a:spcPct val="0"/>
              </a:spcBef>
              <a:spcAft>
                <a:spcPct val="0"/>
              </a:spcAft>
              <a:defRPr sz="2800">
                <a:solidFill>
                  <a:schemeClr val="bg1"/>
                </a:solidFill>
                <a:latin typeface="Calibri" pitchFamily="34" charset="0"/>
              </a:defRPr>
            </a:lvl6pPr>
            <a:lvl7pPr marL="914109" algn="l" rtl="0" fontAlgn="base">
              <a:spcBef>
                <a:spcPct val="0"/>
              </a:spcBef>
              <a:spcAft>
                <a:spcPct val="0"/>
              </a:spcAft>
              <a:defRPr sz="2800">
                <a:solidFill>
                  <a:schemeClr val="bg1"/>
                </a:solidFill>
                <a:latin typeface="Calibri" pitchFamily="34" charset="0"/>
              </a:defRPr>
            </a:lvl7pPr>
            <a:lvl8pPr marL="1371165" algn="l" rtl="0" fontAlgn="base">
              <a:spcBef>
                <a:spcPct val="0"/>
              </a:spcBef>
              <a:spcAft>
                <a:spcPct val="0"/>
              </a:spcAft>
              <a:defRPr sz="2800">
                <a:solidFill>
                  <a:schemeClr val="bg1"/>
                </a:solidFill>
                <a:latin typeface="Calibri" pitchFamily="34" charset="0"/>
              </a:defRPr>
            </a:lvl8pPr>
            <a:lvl9pPr marL="1828218" algn="l" rtl="0" fontAlgn="base">
              <a:spcBef>
                <a:spcPct val="0"/>
              </a:spcBef>
              <a:spcAft>
                <a:spcPct val="0"/>
              </a:spcAft>
              <a:defRPr sz="2800">
                <a:solidFill>
                  <a:schemeClr val="bg1"/>
                </a:solidFill>
                <a:latin typeface="Calibri" pitchFamily="34" charset="0"/>
              </a:defRPr>
            </a:lvl9pPr>
          </a:lstStyle>
          <a:p>
            <a:r>
              <a:rPr lang="en-US" dirty="0">
                <a:solidFill>
                  <a:prstClr val="white"/>
                </a:solidFill>
              </a:rPr>
              <a:t>HIway availability review</a:t>
            </a:r>
            <a:endParaRPr lang="en-US" sz="2000" dirty="0">
              <a:solidFill>
                <a:prstClr val="white"/>
              </a:solidFill>
            </a:endParaRPr>
          </a:p>
        </p:txBody>
      </p:sp>
      <p:sp>
        <p:nvSpPr>
          <p:cNvPr id="3" name="Slide Number Placeholder 2"/>
          <p:cNvSpPr>
            <a:spLocks noGrp="1"/>
          </p:cNvSpPr>
          <p:nvPr>
            <p:ph type="sldNum" sz="quarter" idx="11"/>
          </p:nvPr>
        </p:nvSpPr>
        <p:spPr/>
        <p:txBody>
          <a:bodyPr/>
          <a:lstStyle/>
          <a:p>
            <a:pPr>
              <a:defRPr/>
            </a:pPr>
            <a:fld id="{949C2E20-F250-44B9-B926-B8B94A013B34}" type="slidenum">
              <a:rPr lang="en-US" smtClean="0"/>
              <a:pPr>
                <a:defRPr/>
              </a:pPr>
              <a:t>39</a:t>
            </a:fld>
            <a:endParaRPr lang="en-US" dirty="0"/>
          </a:p>
        </p:txBody>
      </p:sp>
      <p:sp>
        <p:nvSpPr>
          <p:cNvPr id="4" name="Title 3">
            <a:extLst>
              <a:ext uri="{FF2B5EF4-FFF2-40B4-BE49-F238E27FC236}">
                <a16:creationId xmlns:a16="http://schemas.microsoft.com/office/drawing/2014/main" id="{AFE73C4C-80EA-4BF2-A638-1BCA34730716}"/>
              </a:ext>
            </a:extLst>
          </p:cNvPr>
          <p:cNvSpPr>
            <a:spLocks noGrp="1"/>
          </p:cNvSpPr>
          <p:nvPr>
            <p:ph type="title"/>
          </p:nvPr>
        </p:nvSpPr>
        <p:spPr>
          <a:xfrm>
            <a:off x="836137" y="133557"/>
            <a:ext cx="6098066" cy="565150"/>
          </a:xfrm>
        </p:spPr>
        <p:txBody>
          <a:bodyPr/>
          <a:lstStyle/>
          <a:p>
            <a:endParaRPr lang="en-US" dirty="0"/>
          </a:p>
        </p:txBody>
      </p:sp>
      <p:pic>
        <p:nvPicPr>
          <p:cNvPr id="11" name="Picture 10">
            <a:extLst>
              <a:ext uri="{FF2B5EF4-FFF2-40B4-BE49-F238E27FC236}">
                <a16:creationId xmlns:a16="http://schemas.microsoft.com/office/drawing/2014/main" id="{27A84C4F-A936-4D06-8E7B-6B5C6BE1A29A}"/>
              </a:ext>
            </a:extLst>
          </p:cNvPr>
          <p:cNvPicPr>
            <a:picLocks noChangeAspect="1"/>
          </p:cNvPicPr>
          <p:nvPr/>
        </p:nvPicPr>
        <p:blipFill>
          <a:blip r:embed="rId3"/>
          <a:stretch>
            <a:fillRect/>
          </a:stretch>
        </p:blipFill>
        <p:spPr>
          <a:xfrm>
            <a:off x="31422" y="916590"/>
            <a:ext cx="9112578" cy="4579990"/>
          </a:xfrm>
          <a:prstGeom prst="rect">
            <a:avLst/>
          </a:prstGeom>
        </p:spPr>
      </p:pic>
    </p:spTree>
    <p:extLst>
      <p:ext uri="{BB962C8B-B14F-4D97-AF65-F5344CB8AC3E}">
        <p14:creationId xmlns:p14="http://schemas.microsoft.com/office/powerpoint/2010/main" val="337181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49C2E20-F250-44B9-B926-B8B94A013B34}" type="slidenum">
              <a:rPr lang="en-US" smtClean="0"/>
              <a:pPr>
                <a:defRPr/>
              </a:pPr>
              <a:t>4</a:t>
            </a:fld>
            <a:endParaRPr lang="en-US" dirty="0"/>
          </a:p>
        </p:txBody>
      </p:sp>
      <p:sp>
        <p:nvSpPr>
          <p:cNvPr id="3" name="Title 2"/>
          <p:cNvSpPr>
            <a:spLocks noGrp="1"/>
          </p:cNvSpPr>
          <p:nvPr>
            <p:ph type="title"/>
          </p:nvPr>
        </p:nvSpPr>
        <p:spPr>
          <a:xfrm>
            <a:off x="836137" y="133557"/>
            <a:ext cx="6098066" cy="565150"/>
          </a:xfrm>
        </p:spPr>
        <p:txBody>
          <a:bodyPr/>
          <a:lstStyle/>
          <a:p>
            <a:r>
              <a:rPr lang="en-US" dirty="0"/>
              <a:t>Vote: Approve minutes</a:t>
            </a:r>
          </a:p>
        </p:txBody>
      </p:sp>
      <p:sp>
        <p:nvSpPr>
          <p:cNvPr id="2" name="Content Placeholder 1"/>
          <p:cNvSpPr>
            <a:spLocks noGrp="1"/>
          </p:cNvSpPr>
          <p:nvPr>
            <p:ph idx="4294967295"/>
          </p:nvPr>
        </p:nvSpPr>
        <p:spPr>
          <a:xfrm>
            <a:off x="457200" y="1960563"/>
            <a:ext cx="8229600" cy="3778250"/>
          </a:xfrm>
        </p:spPr>
        <p:txBody>
          <a:bodyPr/>
          <a:lstStyle/>
          <a:p>
            <a:pPr marL="0" indent="0">
              <a:buNone/>
            </a:pPr>
            <a:endParaRPr lang="en-US" sz="2400" dirty="0"/>
          </a:p>
          <a:p>
            <a:pPr marL="0" indent="0">
              <a:buNone/>
            </a:pPr>
            <a:endParaRPr lang="en-US" sz="2400" dirty="0"/>
          </a:p>
          <a:p>
            <a:pPr marL="0" indent="0">
              <a:buNone/>
            </a:pPr>
            <a:r>
              <a:rPr lang="en-US" sz="2400" dirty="0"/>
              <a:t>MOTION: </a:t>
            </a:r>
            <a:r>
              <a:rPr lang="en-US" sz="2400" b="0" dirty="0"/>
              <a:t>That the Health Information Technology Council hereby approves the minutes of the council meeting held on February 1, 2021 as presented/amended</a:t>
            </a:r>
          </a:p>
          <a:p>
            <a:pPr marL="0" indent="0">
              <a:buNone/>
            </a:pPr>
            <a:endParaRPr lang="en-US" sz="2400" b="0" dirty="0"/>
          </a:p>
          <a:p>
            <a:pPr marL="0" indent="0">
              <a:buNone/>
            </a:pPr>
            <a:endParaRPr lang="en-US" sz="2400" b="0" dirty="0"/>
          </a:p>
          <a:p>
            <a:pPr marL="0" indent="0">
              <a:buNone/>
            </a:pPr>
            <a:endParaRPr lang="en-US" sz="2400" b="0" dirty="0"/>
          </a:p>
          <a:p>
            <a:pPr marL="0" indent="0">
              <a:buNone/>
            </a:pPr>
            <a:endParaRPr lang="en-US" sz="2400" b="0" dirty="0"/>
          </a:p>
          <a:p>
            <a:pPr marL="0" indent="0">
              <a:buNone/>
            </a:pPr>
            <a:endParaRPr lang="en-US" sz="2400" b="0" dirty="0"/>
          </a:p>
          <a:p>
            <a:pPr marL="0" indent="0">
              <a:buNone/>
            </a:pPr>
            <a:endParaRPr lang="en-US" sz="2400" dirty="0"/>
          </a:p>
        </p:txBody>
      </p:sp>
    </p:spTree>
    <p:extLst>
      <p:ext uri="{BB962C8B-B14F-4D97-AF65-F5344CB8AC3E}">
        <p14:creationId xmlns:p14="http://schemas.microsoft.com/office/powerpoint/2010/main" val="3955559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2895603" y="3406778"/>
            <a:ext cx="6184900" cy="1470025"/>
          </a:xfrm>
        </p:spPr>
        <p:txBody>
          <a:bodyPr/>
          <a:lstStyle/>
          <a:p>
            <a:pPr algn="ctr" eaLnBrk="1" hangingPunct="1"/>
            <a:r>
              <a:rPr lang="en-US" sz="2800" b="1" dirty="0">
                <a:solidFill>
                  <a:schemeClr val="tx1"/>
                </a:solidFill>
              </a:rPr>
              <a:t>Thank you!</a:t>
            </a:r>
          </a:p>
        </p:txBody>
      </p:sp>
      <p:sp>
        <p:nvSpPr>
          <p:cNvPr id="2" name="Slide Number Placeholder 1"/>
          <p:cNvSpPr>
            <a:spLocks noGrp="1"/>
          </p:cNvSpPr>
          <p:nvPr>
            <p:ph type="sldNum" sz="quarter" idx="11"/>
          </p:nvPr>
        </p:nvSpPr>
        <p:spPr/>
        <p:txBody>
          <a:bodyPr/>
          <a:lstStyle/>
          <a:p>
            <a:pPr>
              <a:defRPr/>
            </a:pPr>
            <a:fld id="{48D10188-EC4D-40C7-880F-CA7F1DBEE75A}" type="slidenum">
              <a:rPr lang="en-US" smtClean="0"/>
              <a:pPr>
                <a:defRPr/>
              </a:pPr>
              <a:t>40</a:t>
            </a:fld>
            <a:endParaRPr lang="en-US" dirty="0"/>
          </a:p>
        </p:txBody>
      </p:sp>
    </p:spTree>
    <p:extLst>
      <p:ext uri="{BB962C8B-B14F-4D97-AF65-F5344CB8AC3E}">
        <p14:creationId xmlns:p14="http://schemas.microsoft.com/office/powerpoint/2010/main" val="853150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5</a:t>
            </a:fld>
            <a:endParaRPr lang="en-US" dirty="0"/>
          </a:p>
        </p:txBody>
      </p:sp>
      <p:sp>
        <p:nvSpPr>
          <p:cNvPr id="10" name="Rectangle 9"/>
          <p:cNvSpPr/>
          <p:nvPr/>
        </p:nvSpPr>
        <p:spPr>
          <a:xfrm>
            <a:off x="914400" y="2905918"/>
            <a:ext cx="7315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Statewide ENS Framework</a:t>
            </a:r>
          </a:p>
          <a:p>
            <a:r>
              <a:rPr lang="en-US" sz="2400" i="1" dirty="0">
                <a:solidFill>
                  <a:schemeClr val="tx1"/>
                </a:solidFill>
              </a:rPr>
              <a:t>Bert Ng </a:t>
            </a:r>
          </a:p>
        </p:txBody>
      </p:sp>
    </p:spTree>
    <p:extLst>
      <p:ext uri="{BB962C8B-B14F-4D97-AF65-F5344CB8AC3E}">
        <p14:creationId xmlns:p14="http://schemas.microsoft.com/office/powerpoint/2010/main" val="289302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ENS: Overview</a:t>
            </a:r>
          </a:p>
        </p:txBody>
      </p:sp>
      <p:sp>
        <p:nvSpPr>
          <p:cNvPr id="4" name="Rectangle 3"/>
          <p:cNvSpPr/>
          <p:nvPr/>
        </p:nvSpPr>
        <p:spPr>
          <a:xfrm>
            <a:off x="457200" y="1185863"/>
            <a:ext cx="8229600" cy="9477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7383" lvl="0">
              <a:defRPr/>
            </a:pPr>
            <a:r>
              <a:rPr lang="en-US" sz="1800" b="1" kern="0" dirty="0">
                <a:solidFill>
                  <a:srgbClr val="4F81BD"/>
                </a:solidFill>
              </a:rPr>
              <a:t>EOHHS ENS Initiative goal: </a:t>
            </a:r>
          </a:p>
          <a:p>
            <a:pPr marL="333133" lvl="0" indent="-285750">
              <a:buFont typeface="Arial" panose="020B0604020202020204" pitchFamily="34" charset="0"/>
              <a:buChar char="•"/>
              <a:defRPr/>
            </a:pPr>
            <a:r>
              <a:rPr lang="en-US" sz="1800" kern="0" dirty="0">
                <a:solidFill>
                  <a:sysClr val="windowText" lastClr="000000"/>
                </a:solidFill>
              </a:rPr>
              <a:t>Supporting timely statewide Event Notification Services (ENS) across the Commonwealth in order to improve health care delivery, quality, and coordination </a:t>
            </a:r>
            <a:endParaRPr lang="en-US" sz="1800" kern="0" dirty="0">
              <a:solidFill>
                <a:srgbClr val="4F81BD"/>
              </a:solidFill>
            </a:endParaRPr>
          </a:p>
        </p:txBody>
      </p:sp>
      <p:sp>
        <p:nvSpPr>
          <p:cNvPr id="11" name="Rectangle 10"/>
          <p:cNvSpPr/>
          <p:nvPr/>
        </p:nvSpPr>
        <p:spPr>
          <a:xfrm>
            <a:off x="457200" y="2198319"/>
            <a:ext cx="8229600" cy="1719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7383" lvl="0">
              <a:defRPr/>
            </a:pPr>
            <a:r>
              <a:rPr lang="en-US" sz="1800" b="1" kern="0" dirty="0">
                <a:solidFill>
                  <a:srgbClr val="4F81BD"/>
                </a:solidFill>
              </a:rPr>
              <a:t>EOHHS guiding principles: </a:t>
            </a:r>
          </a:p>
          <a:p>
            <a:pPr marL="285750" indent="-285750">
              <a:buFont typeface="Arial" panose="020B0604020202020204" pitchFamily="34" charset="0"/>
              <a:buChar char="•"/>
            </a:pPr>
            <a:r>
              <a:rPr lang="en-US" sz="1800" dirty="0">
                <a:solidFill>
                  <a:schemeClr val="tx1"/>
                </a:solidFill>
              </a:rPr>
              <a:t>Universal access - Promoting data sharing within an ENS framework to increase accessibility to ENS for</a:t>
            </a:r>
            <a:r>
              <a:rPr lang="en-US" sz="1800" dirty="0">
                <a:solidFill>
                  <a:srgbClr val="FF0000"/>
                </a:solidFill>
              </a:rPr>
              <a:t> </a:t>
            </a:r>
            <a:r>
              <a:rPr lang="en-US" sz="1800" dirty="0">
                <a:solidFill>
                  <a:schemeClr val="tx1"/>
                </a:solidFill>
              </a:rPr>
              <a:t>providers of all sizes</a:t>
            </a:r>
          </a:p>
          <a:p>
            <a:pPr marL="285750" indent="-285750">
              <a:buFont typeface="Arial" panose="020B0604020202020204" pitchFamily="34" charset="0"/>
              <a:buChar char="•"/>
            </a:pPr>
            <a:r>
              <a:rPr lang="en-US" sz="1800" dirty="0">
                <a:solidFill>
                  <a:schemeClr val="tx1"/>
                </a:solidFill>
              </a:rPr>
              <a:t>Streamline provider experience - Crafting ENS framework to allow single point of submission and single point of reception of ADT data</a:t>
            </a:r>
          </a:p>
          <a:p>
            <a:pPr marL="285750" indent="-285750">
              <a:buFont typeface="Arial" panose="020B0604020202020204" pitchFamily="34" charset="0"/>
              <a:buChar char="•"/>
            </a:pPr>
            <a:r>
              <a:rPr lang="en-US" sz="1800" dirty="0">
                <a:solidFill>
                  <a:schemeClr val="tx1"/>
                </a:solidFill>
              </a:rPr>
              <a:t>Improve notification timing </a:t>
            </a:r>
            <a:r>
              <a:rPr lang="en-US" dirty="0">
                <a:solidFill>
                  <a:schemeClr val="tx1"/>
                </a:solidFill>
              </a:rPr>
              <a:t>- </a:t>
            </a:r>
            <a:r>
              <a:rPr lang="en-US" sz="1800" dirty="0">
                <a:solidFill>
                  <a:schemeClr val="tx1"/>
                </a:solidFill>
              </a:rPr>
              <a:t>Improving timing for flow of data (real/near-real time)</a:t>
            </a:r>
          </a:p>
        </p:txBody>
      </p:sp>
      <p:pic>
        <p:nvPicPr>
          <p:cNvPr id="6" name="Picture 5">
            <a:extLst>
              <a:ext uri="{FF2B5EF4-FFF2-40B4-BE49-F238E27FC236}">
                <a16:creationId xmlns:a16="http://schemas.microsoft.com/office/drawing/2014/main" id="{0BA838DD-3A66-46A6-AD69-9880A79DD05E}"/>
              </a:ext>
            </a:extLst>
          </p:cNvPr>
          <p:cNvPicPr>
            <a:picLocks noChangeAspect="1"/>
          </p:cNvPicPr>
          <p:nvPr/>
        </p:nvPicPr>
        <p:blipFill>
          <a:blip r:embed="rId3"/>
          <a:stretch>
            <a:fillRect/>
          </a:stretch>
        </p:blipFill>
        <p:spPr>
          <a:xfrm>
            <a:off x="914400" y="4146043"/>
            <a:ext cx="3246481" cy="2092970"/>
          </a:xfrm>
          <a:prstGeom prst="rect">
            <a:avLst/>
          </a:prstGeom>
        </p:spPr>
      </p:pic>
      <p:pic>
        <p:nvPicPr>
          <p:cNvPr id="7" name="Picture 6">
            <a:extLst>
              <a:ext uri="{FF2B5EF4-FFF2-40B4-BE49-F238E27FC236}">
                <a16:creationId xmlns:a16="http://schemas.microsoft.com/office/drawing/2014/main" id="{DBC36C02-B84D-4C43-BD13-D7D8AAA3BC12}"/>
              </a:ext>
            </a:extLst>
          </p:cNvPr>
          <p:cNvPicPr>
            <a:picLocks noChangeAspect="1"/>
          </p:cNvPicPr>
          <p:nvPr/>
        </p:nvPicPr>
        <p:blipFill>
          <a:blip r:embed="rId4"/>
          <a:stretch>
            <a:fillRect/>
          </a:stretch>
        </p:blipFill>
        <p:spPr>
          <a:xfrm>
            <a:off x="5053216" y="4146043"/>
            <a:ext cx="3176384" cy="2092489"/>
          </a:xfrm>
          <a:prstGeom prst="rect">
            <a:avLst/>
          </a:prstGeom>
        </p:spPr>
      </p:pic>
      <p:sp>
        <p:nvSpPr>
          <p:cNvPr id="8" name="Slide Number Placeholder 7">
            <a:extLst>
              <a:ext uri="{FF2B5EF4-FFF2-40B4-BE49-F238E27FC236}">
                <a16:creationId xmlns:a16="http://schemas.microsoft.com/office/drawing/2014/main" id="{9599D4C1-5C27-4F60-B96A-26AABC507F47}"/>
              </a:ext>
            </a:extLst>
          </p:cNvPr>
          <p:cNvSpPr>
            <a:spLocks noGrp="1"/>
          </p:cNvSpPr>
          <p:nvPr>
            <p:ph type="sldNum" sz="quarter" idx="11"/>
          </p:nvPr>
        </p:nvSpPr>
        <p:spPr>
          <a:xfrm>
            <a:off x="8458200" y="6570662"/>
            <a:ext cx="685800" cy="287338"/>
          </a:xfrm>
        </p:spPr>
        <p:txBody>
          <a:bodyPr/>
          <a:lstStyle/>
          <a:p>
            <a:pPr>
              <a:defRPr/>
            </a:pPr>
            <a:fld id="{C368D18A-47D3-417B-8049-0A96DF46771A}" type="slidenum">
              <a:rPr lang="en-US" smtClean="0"/>
              <a:pPr>
                <a:defRPr/>
              </a:pPr>
              <a:t>6</a:t>
            </a:fld>
            <a:endParaRPr lang="en-US" dirty="0"/>
          </a:p>
        </p:txBody>
      </p:sp>
    </p:spTree>
    <p:extLst>
      <p:ext uri="{BB962C8B-B14F-4D97-AF65-F5344CB8AC3E}">
        <p14:creationId xmlns:p14="http://schemas.microsoft.com/office/powerpoint/2010/main" val="3451712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C578-0F9C-4425-AC98-0200612AB710}"/>
              </a:ext>
            </a:extLst>
          </p:cNvPr>
          <p:cNvSpPr>
            <a:spLocks noGrp="1"/>
          </p:cNvSpPr>
          <p:nvPr>
            <p:ph type="title"/>
          </p:nvPr>
        </p:nvSpPr>
        <p:spPr/>
        <p:txBody>
          <a:bodyPr/>
          <a:lstStyle/>
          <a:p>
            <a:r>
              <a:rPr lang="en-US" dirty="0"/>
              <a:t>ENS: Timeline</a:t>
            </a:r>
          </a:p>
        </p:txBody>
      </p:sp>
      <p:sp>
        <p:nvSpPr>
          <p:cNvPr id="3" name="Slide Number Placeholder 2">
            <a:extLst>
              <a:ext uri="{FF2B5EF4-FFF2-40B4-BE49-F238E27FC236}">
                <a16:creationId xmlns:a16="http://schemas.microsoft.com/office/drawing/2014/main" id="{B5B908AA-8BB1-4806-9E4F-CBC6F4238BAC}"/>
              </a:ext>
            </a:extLst>
          </p:cNvPr>
          <p:cNvSpPr>
            <a:spLocks noGrp="1"/>
          </p:cNvSpPr>
          <p:nvPr>
            <p:ph type="sldNum" sz="quarter" idx="11"/>
          </p:nvPr>
        </p:nvSpPr>
        <p:spPr>
          <a:xfrm>
            <a:off x="8458200" y="6570662"/>
            <a:ext cx="685800" cy="287338"/>
          </a:xfrm>
        </p:spPr>
        <p:txBody>
          <a:bodyPr/>
          <a:lstStyle/>
          <a:p>
            <a:pPr>
              <a:defRPr/>
            </a:pPr>
            <a:fld id="{C368D18A-47D3-417B-8049-0A96DF46771A}" type="slidenum">
              <a:rPr lang="en-US" smtClean="0"/>
              <a:pPr>
                <a:defRPr/>
              </a:pPr>
              <a:t>7</a:t>
            </a:fld>
            <a:endParaRPr lang="en-US" dirty="0"/>
          </a:p>
        </p:txBody>
      </p:sp>
      <p:sp>
        <p:nvSpPr>
          <p:cNvPr id="4" name="Rectangle 3">
            <a:extLst>
              <a:ext uri="{FF2B5EF4-FFF2-40B4-BE49-F238E27FC236}">
                <a16:creationId xmlns:a16="http://schemas.microsoft.com/office/drawing/2014/main" id="{41697541-BFEB-4CF7-9431-D72A0A65F7EF}"/>
              </a:ext>
            </a:extLst>
          </p:cNvPr>
          <p:cNvSpPr/>
          <p:nvPr/>
        </p:nvSpPr>
        <p:spPr>
          <a:xfrm>
            <a:off x="457200" y="1752600"/>
            <a:ext cx="2590800" cy="4572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Design</a:t>
            </a:r>
          </a:p>
        </p:txBody>
      </p:sp>
      <p:sp>
        <p:nvSpPr>
          <p:cNvPr id="5" name="Rectangle 4">
            <a:extLst>
              <a:ext uri="{FF2B5EF4-FFF2-40B4-BE49-F238E27FC236}">
                <a16:creationId xmlns:a16="http://schemas.microsoft.com/office/drawing/2014/main" id="{D39C1C71-A42C-4B75-BD6E-276CCA3A9293}"/>
              </a:ext>
            </a:extLst>
          </p:cNvPr>
          <p:cNvSpPr/>
          <p:nvPr/>
        </p:nvSpPr>
        <p:spPr>
          <a:xfrm>
            <a:off x="3284220" y="1752600"/>
            <a:ext cx="2590800" cy="4572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Development</a:t>
            </a:r>
          </a:p>
        </p:txBody>
      </p:sp>
      <p:sp>
        <p:nvSpPr>
          <p:cNvPr id="6" name="Rectangle 5">
            <a:extLst>
              <a:ext uri="{FF2B5EF4-FFF2-40B4-BE49-F238E27FC236}">
                <a16:creationId xmlns:a16="http://schemas.microsoft.com/office/drawing/2014/main" id="{4D5703A7-2DFA-419D-8C04-A29AB6EE9085}"/>
              </a:ext>
            </a:extLst>
          </p:cNvPr>
          <p:cNvSpPr/>
          <p:nvPr/>
        </p:nvSpPr>
        <p:spPr>
          <a:xfrm>
            <a:off x="6111240" y="1752600"/>
            <a:ext cx="2590800" cy="4572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Implementation</a:t>
            </a:r>
          </a:p>
        </p:txBody>
      </p:sp>
      <p:sp>
        <p:nvSpPr>
          <p:cNvPr id="7" name="Rectangle 6">
            <a:extLst>
              <a:ext uri="{FF2B5EF4-FFF2-40B4-BE49-F238E27FC236}">
                <a16:creationId xmlns:a16="http://schemas.microsoft.com/office/drawing/2014/main" id="{1AA8D718-FA31-4F82-BC71-9ACA2AECFF6B}"/>
              </a:ext>
            </a:extLst>
          </p:cNvPr>
          <p:cNvSpPr/>
          <p:nvPr/>
        </p:nvSpPr>
        <p:spPr>
          <a:xfrm>
            <a:off x="457200" y="2362200"/>
            <a:ext cx="1676400" cy="4572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Regulatory</a:t>
            </a:r>
          </a:p>
        </p:txBody>
      </p:sp>
      <p:sp>
        <p:nvSpPr>
          <p:cNvPr id="8" name="Rectangle 7">
            <a:extLst>
              <a:ext uri="{FF2B5EF4-FFF2-40B4-BE49-F238E27FC236}">
                <a16:creationId xmlns:a16="http://schemas.microsoft.com/office/drawing/2014/main" id="{5750D707-B3CD-4098-97EE-200871E8A605}"/>
              </a:ext>
            </a:extLst>
          </p:cNvPr>
          <p:cNvSpPr/>
          <p:nvPr/>
        </p:nvSpPr>
        <p:spPr>
          <a:xfrm>
            <a:off x="457200" y="3048000"/>
            <a:ext cx="1676400" cy="4572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RFA</a:t>
            </a:r>
          </a:p>
        </p:txBody>
      </p:sp>
      <p:sp>
        <p:nvSpPr>
          <p:cNvPr id="9" name="Rectangle 8">
            <a:extLst>
              <a:ext uri="{FF2B5EF4-FFF2-40B4-BE49-F238E27FC236}">
                <a16:creationId xmlns:a16="http://schemas.microsoft.com/office/drawing/2014/main" id="{6E496147-7950-4B3C-88EB-B3F23B81694E}"/>
              </a:ext>
            </a:extLst>
          </p:cNvPr>
          <p:cNvSpPr/>
          <p:nvPr/>
        </p:nvSpPr>
        <p:spPr>
          <a:xfrm>
            <a:off x="3284220" y="3733800"/>
            <a:ext cx="1676400" cy="4572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Certification</a:t>
            </a:r>
          </a:p>
        </p:txBody>
      </p:sp>
      <p:sp>
        <p:nvSpPr>
          <p:cNvPr id="10" name="Rectangle 9">
            <a:extLst>
              <a:ext uri="{FF2B5EF4-FFF2-40B4-BE49-F238E27FC236}">
                <a16:creationId xmlns:a16="http://schemas.microsoft.com/office/drawing/2014/main" id="{C1A501B9-EE42-4DC0-ACCC-4B6D9D2F456F}"/>
              </a:ext>
            </a:extLst>
          </p:cNvPr>
          <p:cNvSpPr/>
          <p:nvPr/>
        </p:nvSpPr>
        <p:spPr>
          <a:xfrm>
            <a:off x="3284220" y="4495800"/>
            <a:ext cx="1676400" cy="4572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Connecting</a:t>
            </a:r>
          </a:p>
        </p:txBody>
      </p:sp>
      <p:sp>
        <p:nvSpPr>
          <p:cNvPr id="11" name="Rectangle 10">
            <a:extLst>
              <a:ext uri="{FF2B5EF4-FFF2-40B4-BE49-F238E27FC236}">
                <a16:creationId xmlns:a16="http://schemas.microsoft.com/office/drawing/2014/main" id="{0AB6F713-1039-4AF7-B430-4859BE7C2261}"/>
              </a:ext>
            </a:extLst>
          </p:cNvPr>
          <p:cNvSpPr/>
          <p:nvPr/>
        </p:nvSpPr>
        <p:spPr>
          <a:xfrm>
            <a:off x="6111240" y="5247640"/>
            <a:ext cx="1676400" cy="4572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 Live</a:t>
            </a:r>
          </a:p>
        </p:txBody>
      </p:sp>
      <p:sp>
        <p:nvSpPr>
          <p:cNvPr id="12" name="Rectangle 11">
            <a:extLst>
              <a:ext uri="{FF2B5EF4-FFF2-40B4-BE49-F238E27FC236}">
                <a16:creationId xmlns:a16="http://schemas.microsoft.com/office/drawing/2014/main" id="{0A4A0132-E996-4A41-BB7C-8D03BA8AF644}"/>
              </a:ext>
            </a:extLst>
          </p:cNvPr>
          <p:cNvSpPr/>
          <p:nvPr/>
        </p:nvSpPr>
        <p:spPr>
          <a:xfrm>
            <a:off x="2590800" y="2367280"/>
            <a:ext cx="45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B050"/>
                </a:solidFill>
                <a:sym typeface="Wingdings" panose="05000000000000000000" pitchFamily="2" charset="2"/>
              </a:rPr>
              <a:t></a:t>
            </a:r>
            <a:endParaRPr lang="en-US" sz="4000" dirty="0">
              <a:solidFill>
                <a:srgbClr val="00B050"/>
              </a:solidFill>
            </a:endParaRPr>
          </a:p>
        </p:txBody>
      </p:sp>
      <p:sp>
        <p:nvSpPr>
          <p:cNvPr id="17" name="Rectangle 16">
            <a:extLst>
              <a:ext uri="{FF2B5EF4-FFF2-40B4-BE49-F238E27FC236}">
                <a16:creationId xmlns:a16="http://schemas.microsoft.com/office/drawing/2014/main" id="{177A90F7-37CA-4006-98E1-3274DAE234A0}"/>
              </a:ext>
            </a:extLst>
          </p:cNvPr>
          <p:cNvSpPr/>
          <p:nvPr/>
        </p:nvSpPr>
        <p:spPr>
          <a:xfrm>
            <a:off x="2590800" y="3048000"/>
            <a:ext cx="45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B050"/>
                </a:solidFill>
                <a:sym typeface="Wingdings" panose="05000000000000000000" pitchFamily="2" charset="2"/>
              </a:rPr>
              <a:t></a:t>
            </a:r>
            <a:endParaRPr lang="en-US" sz="4000" dirty="0">
              <a:solidFill>
                <a:srgbClr val="00B050"/>
              </a:solidFill>
            </a:endParaRPr>
          </a:p>
        </p:txBody>
      </p:sp>
      <p:sp>
        <p:nvSpPr>
          <p:cNvPr id="23" name="Rectangle 22">
            <a:extLst>
              <a:ext uri="{FF2B5EF4-FFF2-40B4-BE49-F238E27FC236}">
                <a16:creationId xmlns:a16="http://schemas.microsoft.com/office/drawing/2014/main" id="{058CB337-5E98-45E0-88AA-C031A320BD80}"/>
              </a:ext>
            </a:extLst>
          </p:cNvPr>
          <p:cNvSpPr/>
          <p:nvPr/>
        </p:nvSpPr>
        <p:spPr>
          <a:xfrm>
            <a:off x="457200" y="1066800"/>
            <a:ext cx="8244840" cy="466725"/>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Statewide ENS Framework was implemented in April 2021</a:t>
            </a:r>
          </a:p>
        </p:txBody>
      </p:sp>
      <p:cxnSp>
        <p:nvCxnSpPr>
          <p:cNvPr id="25" name="Straight Connector 24">
            <a:extLst>
              <a:ext uri="{FF2B5EF4-FFF2-40B4-BE49-F238E27FC236}">
                <a16:creationId xmlns:a16="http://schemas.microsoft.com/office/drawing/2014/main" id="{F5AC3238-CE4F-4ADA-B31B-BB613644D999}"/>
              </a:ext>
            </a:extLst>
          </p:cNvPr>
          <p:cNvCxnSpPr/>
          <p:nvPr/>
        </p:nvCxnSpPr>
        <p:spPr>
          <a:xfrm>
            <a:off x="3169920" y="1752600"/>
            <a:ext cx="0" cy="4800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142CAB-9A1A-4429-9D4F-1BAB4DFCB60E}"/>
              </a:ext>
            </a:extLst>
          </p:cNvPr>
          <p:cNvCxnSpPr/>
          <p:nvPr/>
        </p:nvCxnSpPr>
        <p:spPr>
          <a:xfrm>
            <a:off x="5989320" y="1752600"/>
            <a:ext cx="0" cy="4800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9E4207B-9911-4FF3-97D7-F50F1ED4A7F3}"/>
              </a:ext>
            </a:extLst>
          </p:cNvPr>
          <p:cNvSpPr/>
          <p:nvPr/>
        </p:nvSpPr>
        <p:spPr>
          <a:xfrm>
            <a:off x="5417820" y="3733800"/>
            <a:ext cx="45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endParaRPr>
          </a:p>
        </p:txBody>
      </p:sp>
      <p:sp>
        <p:nvSpPr>
          <p:cNvPr id="20" name="Rectangle 19">
            <a:extLst>
              <a:ext uri="{FF2B5EF4-FFF2-40B4-BE49-F238E27FC236}">
                <a16:creationId xmlns:a16="http://schemas.microsoft.com/office/drawing/2014/main" id="{12C9AC03-9B3F-44A5-ABE9-E9D8876FAF85}"/>
              </a:ext>
            </a:extLst>
          </p:cNvPr>
          <p:cNvSpPr/>
          <p:nvPr/>
        </p:nvSpPr>
        <p:spPr>
          <a:xfrm>
            <a:off x="5417820" y="3733800"/>
            <a:ext cx="45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B050"/>
                </a:solidFill>
                <a:sym typeface="Wingdings" panose="05000000000000000000" pitchFamily="2" charset="2"/>
              </a:rPr>
              <a:t></a:t>
            </a:r>
            <a:endParaRPr lang="en-US" sz="4000" dirty="0">
              <a:solidFill>
                <a:srgbClr val="00B050"/>
              </a:solidFill>
            </a:endParaRPr>
          </a:p>
        </p:txBody>
      </p:sp>
      <p:sp>
        <p:nvSpPr>
          <p:cNvPr id="22" name="Rectangle 21">
            <a:extLst>
              <a:ext uri="{FF2B5EF4-FFF2-40B4-BE49-F238E27FC236}">
                <a16:creationId xmlns:a16="http://schemas.microsoft.com/office/drawing/2014/main" id="{2139DCBE-48E8-4F16-864C-70190559DAA5}"/>
              </a:ext>
            </a:extLst>
          </p:cNvPr>
          <p:cNvSpPr/>
          <p:nvPr/>
        </p:nvSpPr>
        <p:spPr>
          <a:xfrm>
            <a:off x="5417820" y="4495800"/>
            <a:ext cx="45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B050"/>
                </a:solidFill>
                <a:sym typeface="Wingdings" panose="05000000000000000000" pitchFamily="2" charset="2"/>
              </a:rPr>
              <a:t></a:t>
            </a:r>
            <a:endParaRPr lang="en-US" sz="4000" dirty="0">
              <a:solidFill>
                <a:srgbClr val="00B050"/>
              </a:solidFill>
            </a:endParaRPr>
          </a:p>
        </p:txBody>
      </p:sp>
      <p:sp>
        <p:nvSpPr>
          <p:cNvPr id="24" name="Rectangle 23">
            <a:extLst>
              <a:ext uri="{FF2B5EF4-FFF2-40B4-BE49-F238E27FC236}">
                <a16:creationId xmlns:a16="http://schemas.microsoft.com/office/drawing/2014/main" id="{C0281E68-E2F4-4A61-BABA-33F6AD1F10EE}"/>
              </a:ext>
            </a:extLst>
          </p:cNvPr>
          <p:cNvSpPr/>
          <p:nvPr/>
        </p:nvSpPr>
        <p:spPr>
          <a:xfrm>
            <a:off x="8229600" y="5247640"/>
            <a:ext cx="45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B050"/>
                </a:solidFill>
                <a:sym typeface="Wingdings" panose="05000000000000000000" pitchFamily="2" charset="2"/>
              </a:rPr>
              <a:t></a:t>
            </a:r>
            <a:endParaRPr lang="en-US" sz="4000" dirty="0">
              <a:solidFill>
                <a:srgbClr val="00B050"/>
              </a:solidFill>
            </a:endParaRPr>
          </a:p>
        </p:txBody>
      </p:sp>
    </p:spTree>
    <p:extLst>
      <p:ext uri="{BB962C8B-B14F-4D97-AF65-F5344CB8AC3E}">
        <p14:creationId xmlns:p14="http://schemas.microsoft.com/office/powerpoint/2010/main" val="566300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10072"/>
          <a:stretch/>
        </p:blipFill>
        <p:spPr>
          <a:xfrm>
            <a:off x="0" y="2658010"/>
            <a:ext cx="4811486" cy="3059620"/>
          </a:xfrm>
          <a:prstGeom prst="rect">
            <a:avLst/>
          </a:prstGeom>
        </p:spPr>
      </p:pic>
      <p:sp>
        <p:nvSpPr>
          <p:cNvPr id="13" name="Slide Number Placeholder 12"/>
          <p:cNvSpPr>
            <a:spLocks noGrp="1"/>
          </p:cNvSpPr>
          <p:nvPr>
            <p:ph type="sldNum" sz="quarter" idx="11"/>
          </p:nvPr>
        </p:nvSpPr>
        <p:spPr>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454785"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879C1C0C-D5FE-4864-B505-870192DA8AB1}" type="slidenum">
              <a:rPr lang="en-US" smtClean="0"/>
              <a:pPr lvl="0"/>
              <a:t>8</a:t>
            </a:fld>
            <a:endParaRPr lang="en-US" dirty="0">
              <a:latin typeface="Arial" panose="020B0604020202020204" pitchFamily="34" charset="0"/>
              <a:cs typeface="Arial" panose="020B0604020202020204" pitchFamily="34" charset="0"/>
            </a:endParaRPr>
          </a:p>
        </p:txBody>
      </p:sp>
      <p:sp>
        <p:nvSpPr>
          <p:cNvPr id="3" name="Title 2"/>
          <p:cNvSpPr txBox="1">
            <a:spLocks noGrp="1"/>
          </p:cNvSpPr>
          <p:nvPr>
            <p:ph type="title"/>
          </p:nvPr>
        </p:nvSpPr>
        <p:spPr>
          <a:xfrm>
            <a:off x="836137" y="133557"/>
            <a:ext cx="6098066" cy="565150"/>
          </a:xfrm>
        </p:spPr>
        <p:txBody>
          <a:bodyPr/>
          <a:lstStyle/>
          <a:p>
            <a:pPr lvl="0"/>
            <a:r>
              <a:rPr lang="en-US" sz="2400" dirty="0"/>
              <a:t>ENS: Certified ENS Vendors</a:t>
            </a:r>
          </a:p>
        </p:txBody>
      </p:sp>
      <p:sp>
        <p:nvSpPr>
          <p:cNvPr id="8" name="TextBox 7"/>
          <p:cNvSpPr txBox="1"/>
          <p:nvPr/>
        </p:nvSpPr>
        <p:spPr>
          <a:xfrm>
            <a:off x="3936194" y="2285735"/>
            <a:ext cx="4876803" cy="4231928"/>
          </a:xfrm>
          <a:prstGeom prst="rect">
            <a:avLst/>
          </a:prstGeom>
          <a:noFill/>
        </p:spPr>
        <p:txBody>
          <a:bodyPr wrap="square" rtlCol="0">
            <a:spAutoFit/>
          </a:bodyPr>
          <a:lstStyle/>
          <a:p>
            <a:pPr>
              <a:spcBef>
                <a:spcPts val="1200"/>
              </a:spcBef>
            </a:pPr>
            <a:r>
              <a:rPr lang="en-US" dirty="0"/>
              <a:t>CollectiveMedical offers a cost-effective solution that ensures hospitals, psychiatric hospitals, and critical access hospitals are completely compliant, without the need for any additional intermediary service providers</a:t>
            </a:r>
          </a:p>
          <a:p>
            <a:pPr>
              <a:spcBef>
                <a:spcPts val="1200"/>
              </a:spcBef>
            </a:pPr>
            <a:r>
              <a:rPr lang="en-US" dirty="0"/>
              <a:t>CollectiveMedical combines data from sources spanning the care continuum, including ADT, continuity of care documents (CCD), claims data, prescription drug histories (PDMP/PMP), imaging, and more, to give insights into patients’ activities</a:t>
            </a:r>
          </a:p>
          <a:p>
            <a:pPr>
              <a:spcBef>
                <a:spcPts val="1200"/>
              </a:spcBef>
            </a:pPr>
            <a:r>
              <a:rPr lang="en-US" dirty="0"/>
              <a:t>CollectiveMedical also supports the </a:t>
            </a:r>
            <a:r>
              <a:rPr lang="en-US" dirty="0">
                <a:solidFill>
                  <a:srgbClr val="0070C0"/>
                </a:solidFill>
                <a:hlinkClick r:id="rId4"/>
              </a:rPr>
              <a:t>CMS-9115-F</a:t>
            </a:r>
            <a:r>
              <a:rPr lang="en-US" dirty="0">
                <a:solidFill>
                  <a:srgbClr val="0070C0"/>
                </a:solidFill>
              </a:rPr>
              <a:t> </a:t>
            </a:r>
            <a:r>
              <a:rPr lang="en-US" dirty="0"/>
              <a:t>ADT alert requirements</a:t>
            </a:r>
            <a:endParaRPr lang="en-US" dirty="0">
              <a:solidFill>
                <a:srgbClr val="0070C0"/>
              </a:solidFill>
            </a:endParaRPr>
          </a:p>
          <a:p>
            <a:pPr>
              <a:spcBef>
                <a:spcPts val="1800"/>
              </a:spcBef>
            </a:pPr>
            <a:r>
              <a:rPr lang="en-US" dirty="0"/>
              <a:t>To visit website, click </a:t>
            </a:r>
            <a:r>
              <a:rPr lang="en-US" dirty="0">
                <a:hlinkClick r:id="rId5"/>
              </a:rPr>
              <a:t>here</a:t>
            </a:r>
            <a:endParaRPr lang="en-US" dirty="0"/>
          </a:p>
        </p:txBody>
      </p:sp>
      <p:pic>
        <p:nvPicPr>
          <p:cNvPr id="10" name="Picture 9"/>
          <p:cNvPicPr>
            <a:picLocks noChangeAspect="1"/>
          </p:cNvPicPr>
          <p:nvPr/>
        </p:nvPicPr>
        <p:blipFill rotWithShape="1">
          <a:blip r:embed="rId6"/>
          <a:srcRect b="38571"/>
          <a:stretch/>
        </p:blipFill>
        <p:spPr>
          <a:xfrm>
            <a:off x="136525" y="924645"/>
            <a:ext cx="3848100" cy="1074470"/>
          </a:xfrm>
          <a:prstGeom prst="rect">
            <a:avLst/>
          </a:prstGeom>
        </p:spPr>
      </p:pic>
      <p:sp>
        <p:nvSpPr>
          <p:cNvPr id="12" name="TextBox 11"/>
          <p:cNvSpPr txBox="1"/>
          <p:nvPr/>
        </p:nvSpPr>
        <p:spPr>
          <a:xfrm>
            <a:off x="3936194" y="1857604"/>
            <a:ext cx="4876803" cy="430887"/>
          </a:xfrm>
          <a:prstGeom prst="rect">
            <a:avLst/>
          </a:prstGeom>
          <a:noFill/>
        </p:spPr>
        <p:txBody>
          <a:bodyPr wrap="square" rtlCol="0">
            <a:spAutoFit/>
          </a:bodyPr>
          <a:lstStyle/>
          <a:p>
            <a:r>
              <a:rPr lang="en-US" sz="2200" dirty="0">
                <a:solidFill>
                  <a:srgbClr val="0070C0"/>
                </a:solidFill>
              </a:rPr>
              <a:t>ADT-Based Care Collaboration Network</a:t>
            </a:r>
          </a:p>
        </p:txBody>
      </p:sp>
    </p:spTree>
    <p:extLst>
      <p:ext uri="{BB962C8B-B14F-4D97-AF65-F5344CB8AC3E}">
        <p14:creationId xmlns:p14="http://schemas.microsoft.com/office/powerpoint/2010/main" val="694091389"/>
      </p:ext>
    </p:extLst>
  </p:cSld>
  <p:clrMapOvr>
    <a:masterClrMapping/>
  </p:clrMapOvr>
  <mc:AlternateContent xmlns:mc="http://schemas.openxmlformats.org/markup-compatibility/2006" xmlns:p14="http://schemas.microsoft.com/office/powerpoint/2010/main">
    <mc:Choice Requires="p14">
      <p:transition spd="slow" p14:dur="2000" advTm="42620"/>
    </mc:Choice>
    <mc:Fallback xmlns="">
      <p:transition spd="slow" advTm="4262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454785"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879C1C0C-D5FE-4864-B505-870192DA8AB1}" type="slidenum">
              <a:rPr lang="en-US" smtClean="0"/>
              <a:pPr lvl="0"/>
              <a:t>9</a:t>
            </a:fld>
            <a:endParaRPr lang="en-US" dirty="0">
              <a:latin typeface="Arial" panose="020B0604020202020204" pitchFamily="34" charset="0"/>
              <a:cs typeface="Arial" panose="020B0604020202020204" pitchFamily="34" charset="0"/>
            </a:endParaRPr>
          </a:p>
        </p:txBody>
      </p:sp>
      <p:sp>
        <p:nvSpPr>
          <p:cNvPr id="3" name="Title 2"/>
          <p:cNvSpPr txBox="1">
            <a:spLocks noGrp="1"/>
          </p:cNvSpPr>
          <p:nvPr>
            <p:ph type="title"/>
          </p:nvPr>
        </p:nvSpPr>
        <p:spPr>
          <a:xfrm>
            <a:off x="836137" y="133557"/>
            <a:ext cx="6098066" cy="565150"/>
          </a:xfrm>
        </p:spPr>
        <p:txBody>
          <a:bodyPr/>
          <a:lstStyle/>
          <a:p>
            <a:pPr lvl="0"/>
            <a:r>
              <a:rPr lang="en-US" sz="2400" dirty="0"/>
              <a:t>ENS: Certified ENS Vendors</a:t>
            </a:r>
          </a:p>
        </p:txBody>
      </p:sp>
      <p:pic>
        <p:nvPicPr>
          <p:cNvPr id="7" name="Picture 6"/>
          <p:cNvPicPr>
            <a:picLocks noChangeAspect="1"/>
          </p:cNvPicPr>
          <p:nvPr/>
        </p:nvPicPr>
        <p:blipFill>
          <a:blip r:embed="rId3"/>
          <a:stretch>
            <a:fillRect/>
          </a:stretch>
        </p:blipFill>
        <p:spPr>
          <a:xfrm>
            <a:off x="97967" y="1764066"/>
            <a:ext cx="3505200" cy="1104900"/>
          </a:xfrm>
          <a:prstGeom prst="rect">
            <a:avLst/>
          </a:prstGeom>
        </p:spPr>
      </p:pic>
      <p:sp>
        <p:nvSpPr>
          <p:cNvPr id="8" name="TextBox 7"/>
          <p:cNvSpPr txBox="1"/>
          <p:nvPr/>
        </p:nvSpPr>
        <p:spPr>
          <a:xfrm>
            <a:off x="3941083" y="1864490"/>
            <a:ext cx="4854574" cy="4447371"/>
          </a:xfrm>
          <a:prstGeom prst="rect">
            <a:avLst/>
          </a:prstGeom>
          <a:noFill/>
        </p:spPr>
        <p:txBody>
          <a:bodyPr wrap="square" rtlCol="0">
            <a:spAutoFit/>
          </a:bodyPr>
          <a:lstStyle/>
          <a:p>
            <a:r>
              <a:rPr lang="en-US" sz="2200" dirty="0">
                <a:solidFill>
                  <a:srgbClr val="0070C0"/>
                </a:solidFill>
              </a:rPr>
              <a:t>Advanced E-Notifications System</a:t>
            </a:r>
          </a:p>
          <a:p>
            <a:pPr>
              <a:spcBef>
                <a:spcPts val="1200"/>
              </a:spcBef>
            </a:pPr>
            <a:r>
              <a:rPr lang="en-US" dirty="0"/>
              <a:t>PatientPing delivers real-time notifications whenever your patients experience care events, whether they are at a hospital, ED, or post-acute (SNF, LTACH, HHA, IRF, hospice)</a:t>
            </a:r>
          </a:p>
          <a:p>
            <a:pPr>
              <a:spcBef>
                <a:spcPts val="1200"/>
              </a:spcBef>
            </a:pPr>
            <a:r>
              <a:rPr lang="en-US" dirty="0"/>
              <a:t>Pings (alerts) allow you to scale how you manage your patient populations. Pings can be embedded within your existing workflow systems or used natively through our web and mobile user experience</a:t>
            </a:r>
          </a:p>
          <a:p>
            <a:pPr>
              <a:spcBef>
                <a:spcPts val="1200"/>
              </a:spcBef>
            </a:pPr>
            <a:r>
              <a:rPr lang="en-US" dirty="0"/>
              <a:t>PatientPing also supports the </a:t>
            </a:r>
            <a:r>
              <a:rPr lang="en-US" dirty="0">
                <a:solidFill>
                  <a:srgbClr val="0070C0"/>
                </a:solidFill>
                <a:hlinkClick r:id="rId4"/>
              </a:rPr>
              <a:t>CMS-9115-F</a:t>
            </a:r>
            <a:r>
              <a:rPr lang="en-US" dirty="0"/>
              <a:t>  </a:t>
            </a:r>
            <a:br>
              <a:rPr lang="en-US" dirty="0"/>
            </a:br>
            <a:r>
              <a:rPr lang="en-US" dirty="0"/>
              <a:t>ADT alert requirements</a:t>
            </a:r>
            <a:endParaRPr lang="en-US" dirty="0">
              <a:solidFill>
                <a:srgbClr val="0070C0"/>
              </a:solidFill>
            </a:endParaRPr>
          </a:p>
          <a:p>
            <a:pPr>
              <a:spcBef>
                <a:spcPts val="1800"/>
              </a:spcBef>
            </a:pPr>
            <a:r>
              <a:rPr lang="en-US" dirty="0"/>
              <a:t>To visit website, click </a:t>
            </a:r>
            <a:r>
              <a:rPr lang="en-US" dirty="0">
                <a:hlinkClick r:id="rId5"/>
              </a:rPr>
              <a:t>here</a:t>
            </a:r>
            <a:endParaRPr lang="en-US" dirty="0"/>
          </a:p>
        </p:txBody>
      </p:sp>
      <p:pic>
        <p:nvPicPr>
          <p:cNvPr id="9" name="Picture 8"/>
          <p:cNvPicPr>
            <a:picLocks noChangeAspect="1"/>
          </p:cNvPicPr>
          <p:nvPr/>
        </p:nvPicPr>
        <p:blipFill>
          <a:blip r:embed="rId6"/>
          <a:stretch>
            <a:fillRect/>
          </a:stretch>
        </p:blipFill>
        <p:spPr>
          <a:xfrm>
            <a:off x="394607" y="3113225"/>
            <a:ext cx="3238500" cy="2752725"/>
          </a:xfrm>
          <a:prstGeom prst="rect">
            <a:avLst/>
          </a:prstGeom>
        </p:spPr>
      </p:pic>
    </p:spTree>
    <p:extLst>
      <p:ext uri="{BB962C8B-B14F-4D97-AF65-F5344CB8AC3E}">
        <p14:creationId xmlns:p14="http://schemas.microsoft.com/office/powerpoint/2010/main" val="2090280115"/>
      </p:ext>
    </p:extLst>
  </p:cSld>
  <p:clrMapOvr>
    <a:masterClrMapping/>
  </p:clrMapOvr>
  <mc:AlternateContent xmlns:mc="http://schemas.openxmlformats.org/markup-compatibility/2006" xmlns:p14="http://schemas.microsoft.com/office/powerpoint/2010/main">
    <mc:Choice Requires="p14">
      <p:transition spd="slow" p14:dur="2000" advTm="42620"/>
    </mc:Choice>
    <mc:Fallback xmlns="">
      <p:transition spd="slow" advTm="42620"/>
    </mc:Fallback>
  </mc:AlternateContent>
</p:sld>
</file>

<file path=ppt/theme/theme1.xml><?xml version="1.0" encoding="utf-8"?>
<a:theme xmlns:a="http://schemas.openxmlformats.org/drawingml/2006/main" name="1_EH_EOHHS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52C5DD0F-FD1A-4D5F-B534-277FA3812E57}" vid="{DAC83C5B-5905-49CA-B6DE-02B3AAE17D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HIway Template v202005</Template>
  <TotalTime>6644</TotalTime>
  <Words>4560</Words>
  <Application>Microsoft Office PowerPoint</Application>
  <PresentationFormat>On-screen Show (4:3)</PresentationFormat>
  <Paragraphs>639</Paragraphs>
  <Slides>40</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Courier New</vt:lpstr>
      <vt:lpstr>Gill Sans</vt:lpstr>
      <vt:lpstr>Symbol</vt:lpstr>
      <vt:lpstr>Wingdings</vt:lpstr>
      <vt:lpstr>1_EH_EOHHS_Master</vt:lpstr>
      <vt:lpstr>V</vt:lpstr>
      <vt:lpstr>Agenda</vt:lpstr>
      <vt:lpstr>PowerPoint Presentation</vt:lpstr>
      <vt:lpstr>Vote: Approve minutes</vt:lpstr>
      <vt:lpstr>PowerPoint Presentation</vt:lpstr>
      <vt:lpstr>ENS: Overview</vt:lpstr>
      <vt:lpstr>ENS: Timeline</vt:lpstr>
      <vt:lpstr>ENS: Certified ENS Vendors</vt:lpstr>
      <vt:lpstr>ENS: Certified ENS Vendors</vt:lpstr>
      <vt:lpstr>ENS: Next steps</vt:lpstr>
      <vt:lpstr>PowerPoint Presentation</vt:lpstr>
      <vt:lpstr>Consolidated Clinical Gateway (CCG) Project Overview</vt:lpstr>
      <vt:lpstr>Consolidated Clinical Gateway (CCG): AWS migration timeline update</vt:lpstr>
      <vt:lpstr>COVID-19: MIIS CG node</vt:lpstr>
      <vt:lpstr>COVID-19: Syndromic and ELR CG nodes</vt:lpstr>
      <vt:lpstr>PowerPoint Presentation</vt:lpstr>
      <vt:lpstr>HIway attestation: 2020 statistics so far</vt:lpstr>
      <vt:lpstr>HIway attestation: 2021 preview</vt:lpstr>
      <vt:lpstr>HIway attestation: 2021 estimated timeline</vt:lpstr>
      <vt:lpstr>HIway attestation: Expanding connection requirement for HISP-to-HISP exchange </vt:lpstr>
      <vt:lpstr>HIway attestation: HISP-to-HISP exchange communication plan</vt:lpstr>
      <vt:lpstr>PowerPoint Presentation</vt:lpstr>
      <vt:lpstr>ePOLST: Design timeline</vt:lpstr>
      <vt:lpstr>ePOLST assessment: Interviews and focus groups</vt:lpstr>
      <vt:lpstr>ePOLST assessment: Stakeholder feedback paradigm</vt:lpstr>
      <vt:lpstr>ePOLST assessment: Stakeholder feedback on people</vt:lpstr>
      <vt:lpstr>ePOLST assessment: Stakeholder feedback on process</vt:lpstr>
      <vt:lpstr>ePOLST assessment: Stakeholder feedback on technology</vt:lpstr>
      <vt:lpstr>ePOLST blueprint: Current state  MOLST process</vt:lpstr>
      <vt:lpstr>ePOLST blueprint: Future state ePOLST process</vt:lpstr>
      <vt:lpstr>ePOLST blueprint: Future state ePOLST system map</vt:lpstr>
      <vt:lpstr>ePOLST: Next steps</vt:lpstr>
      <vt:lpstr>PowerPoint Presentation</vt:lpstr>
      <vt:lpstr>Next HITC meeting</vt:lpstr>
      <vt:lpstr>PowerPoint Presentation</vt:lpstr>
      <vt:lpstr>HIway participation  January 21, 2021 – April 20, 2021</vt:lpstr>
      <vt:lpstr>HIway participation  January 21, 2021 – April 20, 2021</vt:lpstr>
      <vt:lpstr>HIway transactions</vt:lpstr>
      <vt:lpstr>PowerPoint Presentation</vt:lpstr>
      <vt:lpstr>Thank you!</vt:lpstr>
    </vt:vector>
  </TitlesOfParts>
  <Company>EOHHS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c:title>
  <dc:creator>Ng, Karbert S (EHS)</dc:creator>
  <cp:lastModifiedBy>Boutin-Coviello, Pam (EHS)</cp:lastModifiedBy>
  <cp:revision>314</cp:revision>
  <cp:lastPrinted>2020-10-14T13:23:54Z</cp:lastPrinted>
  <dcterms:created xsi:type="dcterms:W3CDTF">2020-06-17T12:15:19Z</dcterms:created>
  <dcterms:modified xsi:type="dcterms:W3CDTF">2021-05-12T17:29:20Z</dcterms:modified>
</cp:coreProperties>
</file>