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1.xml" ContentType="application/vnd.openxmlformats-officedocument.presentationml.tags+xml"/>
  <Override PartName="/ppt/notesSlides/notesSlide1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7"/>
  </p:notesMasterIdLst>
  <p:sldIdLst>
    <p:sldId id="275" r:id="rId2"/>
    <p:sldId id="276" r:id="rId3"/>
    <p:sldId id="277" r:id="rId4"/>
    <p:sldId id="336" r:id="rId5"/>
    <p:sldId id="2559" r:id="rId6"/>
    <p:sldId id="2560" r:id="rId7"/>
    <p:sldId id="2561" r:id="rId8"/>
    <p:sldId id="2562" r:id="rId9"/>
    <p:sldId id="2586" r:id="rId10"/>
    <p:sldId id="2587" r:id="rId11"/>
    <p:sldId id="2564" r:id="rId12"/>
    <p:sldId id="2565" r:id="rId13"/>
    <p:sldId id="2566" r:id="rId14"/>
    <p:sldId id="2567" r:id="rId15"/>
    <p:sldId id="2568" r:id="rId16"/>
    <p:sldId id="2569" r:id="rId17"/>
    <p:sldId id="2523" r:id="rId18"/>
    <p:sldId id="2506" r:id="rId19"/>
    <p:sldId id="2539" r:id="rId20"/>
    <p:sldId id="2526" r:id="rId21"/>
    <p:sldId id="2524" r:id="rId22"/>
    <p:sldId id="2469" r:id="rId23"/>
    <p:sldId id="2544" r:id="rId24"/>
    <p:sldId id="2555" r:id="rId25"/>
    <p:sldId id="2553" r:id="rId26"/>
    <p:sldId id="2579" r:id="rId27"/>
    <p:sldId id="2513" r:id="rId28"/>
    <p:sldId id="2581" r:id="rId29"/>
    <p:sldId id="2570" r:id="rId30"/>
    <p:sldId id="2571" r:id="rId31"/>
    <p:sldId id="2572" r:id="rId32"/>
    <p:sldId id="2573" r:id="rId33"/>
    <p:sldId id="2574" r:id="rId34"/>
    <p:sldId id="2575" r:id="rId35"/>
    <p:sldId id="360" r:id="rId36"/>
    <p:sldId id="375" r:id="rId37"/>
    <p:sldId id="1991" r:id="rId38"/>
    <p:sldId id="2582" r:id="rId39"/>
    <p:sldId id="2583" r:id="rId40"/>
    <p:sldId id="2474" r:id="rId41"/>
    <p:sldId id="2584" r:id="rId42"/>
    <p:sldId id="2585" r:id="rId43"/>
    <p:sldId id="2577" r:id="rId44"/>
    <p:sldId id="2578" r:id="rId45"/>
    <p:sldId id="300" r:id="rId4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s, Lauren B (EHS)" initials="PLB(" lastIdx="19" clrIdx="0"/>
  <p:cmAuthor id="2" name="David Bowditch" initials="DB" lastIdx="1" clrIdx="1"/>
  <p:cmAuthor id="3" name="Audrey Stuck-Girard" initials="AS" lastIdx="5" clrIdx="2"/>
  <p:cmAuthor id="4" name="Stuck-Girard, Christophe (EHS)" initials="SGC(" lastIdx="5" clrIdx="3"/>
  <p:cmAuthor id="5" name="Ng, Karbert S (EHS)" initials="NKS(" lastIdx="2" clrIdx="4">
    <p:extLst>
      <p:ext uri="{19B8F6BF-5375-455C-9EA6-DF929625EA0E}">
        <p15:presenceInfo xmlns:p15="http://schemas.microsoft.com/office/powerpoint/2012/main" userId="S::Karbert.S.Ng@mass.gov::b06eb2c7-e5ba-4374-b66d-e1a21c4cebd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8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095" autoAdjust="0"/>
  </p:normalViewPr>
  <p:slideViewPr>
    <p:cSldViewPr>
      <p:cViewPr varScale="1">
        <p:scale>
          <a:sx n="107" d="100"/>
          <a:sy n="107" d="100"/>
        </p:scale>
        <p:origin x="1770" y="108"/>
      </p:cViewPr>
      <p:guideLst>
        <p:guide orient="horz" pos="2160"/>
        <p:guide pos="2880"/>
      </p:guideLst>
    </p:cSldViewPr>
  </p:slideViewPr>
  <p:notesTextViewPr>
    <p:cViewPr>
      <p:scale>
        <a:sx n="1" d="1"/>
        <a:sy n="1" d="1"/>
      </p:scale>
      <p:origin x="0" y="0"/>
    </p:cViewPr>
  </p:notesTextViewPr>
  <p:notesViewPr>
    <p:cSldViewPr>
      <p:cViewPr varScale="1">
        <p:scale>
          <a:sx n="47" d="100"/>
          <a:sy n="47" d="100"/>
        </p:scale>
        <p:origin x="2692" y="6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r>
              <a:rPr lang="en-US" dirty="0"/>
              <a:t>Ma</a:t>
            </a:r>
            <a:r>
              <a:rPr lang="en-US" baseline="0" dirty="0"/>
              <a:t> HIway service-cost centers</a:t>
            </a:r>
            <a:endParaRPr lang="en-US" dirty="0"/>
          </a:p>
        </c:rich>
      </c:tx>
      <c:overlay val="0"/>
      <c:spPr>
        <a:noFill/>
        <a:ln>
          <a:noFill/>
        </a:ln>
        <a:effectLst/>
      </c:spPr>
      <c:txPr>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FFP $</c:v>
                </c:pt>
              </c:strCache>
            </c:strRef>
          </c:tx>
          <c:spPr>
            <a:solidFill>
              <a:schemeClr val="accent1">
                <a:shade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0">
                  <c:v>CMS Incentive Program</c:v>
                </c:pt>
                <c:pt idx="1">
                  <c:v>Direct Messaging</c:v>
                </c:pt>
                <c:pt idx="2">
                  <c:v>Clinical Gateway</c:v>
                </c:pt>
                <c:pt idx="3">
                  <c:v>Program &amp; Account Management</c:v>
                </c:pt>
                <c:pt idx="4">
                  <c:v>ePOLST</c:v>
                </c:pt>
              </c:strCache>
            </c:strRef>
          </c:cat>
          <c:val>
            <c:numRef>
              <c:f>Sheet1!$B$2:$B$6</c:f>
              <c:numCache>
                <c:formatCode>"$"#,##0_);[Red]\("$"#,##0\)</c:formatCode>
                <c:ptCount val="5"/>
                <c:pt idx="0">
                  <c:v>2356875</c:v>
                </c:pt>
                <c:pt idx="1">
                  <c:v>638545</c:v>
                </c:pt>
                <c:pt idx="2">
                  <c:v>893814</c:v>
                </c:pt>
                <c:pt idx="3">
                  <c:v>1404077</c:v>
                </c:pt>
                <c:pt idx="4">
                  <c:v>159289</c:v>
                </c:pt>
              </c:numCache>
            </c:numRef>
          </c:val>
          <c:extLst>
            <c:ext xmlns:c16="http://schemas.microsoft.com/office/drawing/2014/chart" uri="{C3380CC4-5D6E-409C-BE32-E72D297353CC}">
              <c16:uniqueId val="{00000000-50F9-4070-B0A7-6CCE52525DEA}"/>
            </c:ext>
          </c:extLst>
        </c:ser>
        <c:ser>
          <c:idx val="1"/>
          <c:order val="1"/>
          <c:tx>
            <c:strRef>
              <c:f>Sheet1!$C$1</c:f>
              <c:strCache>
                <c:ptCount val="1"/>
                <c:pt idx="0">
                  <c:v>State $</c:v>
                </c:pt>
              </c:strCache>
            </c:strRef>
          </c:tx>
          <c:spPr>
            <a:solidFill>
              <a:schemeClr val="accent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0">
                  <c:v>CMS Incentive Program</c:v>
                </c:pt>
                <c:pt idx="1">
                  <c:v>Direct Messaging</c:v>
                </c:pt>
                <c:pt idx="2">
                  <c:v>Clinical Gateway</c:v>
                </c:pt>
                <c:pt idx="3">
                  <c:v>Program &amp; Account Management</c:v>
                </c:pt>
                <c:pt idx="4">
                  <c:v>ePOLST</c:v>
                </c:pt>
              </c:strCache>
            </c:strRef>
          </c:cat>
          <c:val>
            <c:numRef>
              <c:f>Sheet1!$C$2:$C$6</c:f>
              <c:numCache>
                <c:formatCode>"$"#,##0_);[Red]\("$"#,##0\)</c:formatCode>
                <c:ptCount val="5"/>
                <c:pt idx="0">
                  <c:v>261875</c:v>
                </c:pt>
                <c:pt idx="1">
                  <c:v>1527540</c:v>
                </c:pt>
                <c:pt idx="2">
                  <c:v>1553106</c:v>
                </c:pt>
                <c:pt idx="3">
                  <c:v>848931</c:v>
                </c:pt>
              </c:numCache>
            </c:numRef>
          </c:val>
          <c:extLst>
            <c:ext xmlns:c16="http://schemas.microsoft.com/office/drawing/2014/chart" uri="{C3380CC4-5D6E-409C-BE32-E72D297353CC}">
              <c16:uniqueId val="{00000001-50F9-4070-B0A7-6CCE52525DEA}"/>
            </c:ext>
          </c:extLst>
        </c:ser>
        <c:ser>
          <c:idx val="2"/>
          <c:order val="2"/>
          <c:tx>
            <c:strRef>
              <c:f>Sheet1!$D$1</c:f>
              <c:strCache>
                <c:ptCount val="1"/>
                <c:pt idx="0">
                  <c:v>Private $</c:v>
                </c:pt>
              </c:strCache>
            </c:strRef>
          </c:tx>
          <c:spPr>
            <a:solidFill>
              <a:schemeClr val="accent1">
                <a:tint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0">
                  <c:v>CMS Incentive Program</c:v>
                </c:pt>
                <c:pt idx="1">
                  <c:v>Direct Messaging</c:v>
                </c:pt>
                <c:pt idx="2">
                  <c:v>Clinical Gateway</c:v>
                </c:pt>
                <c:pt idx="3">
                  <c:v>Program &amp; Account Management</c:v>
                </c:pt>
                <c:pt idx="4">
                  <c:v>ePOLST</c:v>
                </c:pt>
              </c:strCache>
            </c:strRef>
          </c:cat>
          <c:val>
            <c:numRef>
              <c:f>Sheet1!$D$2:$D$6</c:f>
              <c:numCache>
                <c:formatCode>"$"#,##0_);[Red]\("$"#,##0\)</c:formatCode>
                <c:ptCount val="5"/>
                <c:pt idx="1">
                  <c:v>500000</c:v>
                </c:pt>
                <c:pt idx="4">
                  <c:v>303727</c:v>
                </c:pt>
              </c:numCache>
            </c:numRef>
          </c:val>
          <c:extLst>
            <c:ext xmlns:c16="http://schemas.microsoft.com/office/drawing/2014/chart" uri="{C3380CC4-5D6E-409C-BE32-E72D297353CC}">
              <c16:uniqueId val="{00000002-50F9-4070-B0A7-6CCE52525DEA}"/>
            </c:ext>
          </c:extLst>
        </c:ser>
        <c:dLbls>
          <c:dLblPos val="ctr"/>
          <c:showLegendKey val="0"/>
          <c:showVal val="1"/>
          <c:showCatName val="0"/>
          <c:showSerName val="0"/>
          <c:showPercent val="0"/>
          <c:showBubbleSize val="0"/>
        </c:dLbls>
        <c:gapWidth val="79"/>
        <c:overlap val="100"/>
        <c:axId val="841178376"/>
        <c:axId val="841174848"/>
      </c:barChart>
      <c:catAx>
        <c:axId val="84117837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mn-lt"/>
                <a:ea typeface="+mn-ea"/>
                <a:cs typeface="+mn-cs"/>
              </a:defRPr>
            </a:pPr>
            <a:endParaRPr lang="en-US"/>
          </a:p>
        </c:txPr>
        <c:crossAx val="841174848"/>
        <c:crosses val="autoZero"/>
        <c:auto val="1"/>
        <c:lblAlgn val="ctr"/>
        <c:lblOffset val="100"/>
        <c:noMultiLvlLbl val="0"/>
      </c:catAx>
      <c:valAx>
        <c:axId val="841174848"/>
        <c:scaling>
          <c:orientation val="minMax"/>
        </c:scaling>
        <c:delete val="0"/>
        <c:axPos val="l"/>
        <c:numFmt formatCode="&quot;$&quot;#,##0_);[Red]\(&quot;$&quot;#,##0\)" sourceLinked="1"/>
        <c:majorTickMark val="out"/>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41178376"/>
        <c:crosses val="autoZero"/>
        <c:crossBetween val="between"/>
      </c:valAx>
      <c:dTable>
        <c:showHorzBorder val="1"/>
        <c:showVertBorder val="1"/>
        <c:showOutline val="1"/>
        <c:showKeys val="1"/>
        <c:spPr>
          <a:noFill/>
          <a:ln w="9525">
            <a:solidFill>
              <a:schemeClr val="tx1">
                <a:lumMod val="15000"/>
                <a:lumOff val="85000"/>
              </a:schemeClr>
            </a:solidFill>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manualLayout>
          <c:layoutTarget val="inner"/>
          <c:xMode val="edge"/>
          <c:yMode val="edge"/>
          <c:x val="0.16718123469860385"/>
          <c:y val="0.26694533635757683"/>
          <c:w val="0.79440714007971225"/>
          <c:h val="0.5819461640298057"/>
        </c:manualLayout>
      </c:layout>
      <c:barChart>
        <c:barDir val="bar"/>
        <c:grouping val="stacked"/>
        <c:varyColors val="0"/>
        <c:ser>
          <c:idx val="0"/>
          <c:order val="0"/>
          <c:tx>
            <c:strRef>
              <c:f>Sheet1!$B$1</c:f>
              <c:strCache>
                <c:ptCount val="1"/>
                <c:pt idx="0">
                  <c:v>FFP $</c:v>
                </c:pt>
              </c:strCache>
            </c:strRef>
          </c:tx>
          <c:spPr>
            <a:solidFill>
              <a:schemeClr val="accent1">
                <a:shade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c:f>
              <c:strCache>
                <c:ptCount val="1"/>
                <c:pt idx="0">
                  <c:v>Direct Messaging &amp; Clinical Gateway Costs</c:v>
                </c:pt>
              </c:strCache>
            </c:strRef>
          </c:cat>
          <c:val>
            <c:numRef>
              <c:f>Sheet1!$B$2</c:f>
              <c:numCache>
                <c:formatCode>"$"#,##0</c:formatCode>
                <c:ptCount val="1"/>
                <c:pt idx="0">
                  <c:v>1035217</c:v>
                </c:pt>
              </c:numCache>
            </c:numRef>
          </c:val>
          <c:extLst>
            <c:ext xmlns:c16="http://schemas.microsoft.com/office/drawing/2014/chart" uri="{C3380CC4-5D6E-409C-BE32-E72D297353CC}">
              <c16:uniqueId val="{00000000-17AE-403E-B6A8-83042A512719}"/>
            </c:ext>
          </c:extLst>
        </c:ser>
        <c:ser>
          <c:idx val="1"/>
          <c:order val="1"/>
          <c:tx>
            <c:strRef>
              <c:f>Sheet1!$C$1</c:f>
              <c:strCache>
                <c:ptCount val="1"/>
                <c:pt idx="0">
                  <c:v>State $</c:v>
                </c:pt>
              </c:strCache>
            </c:strRef>
          </c:tx>
          <c:spPr>
            <a:solidFill>
              <a:schemeClr val="accent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c:f>
              <c:strCache>
                <c:ptCount val="1"/>
                <c:pt idx="0">
                  <c:v>Direct Messaging &amp; Clinical Gateway Costs</c:v>
                </c:pt>
              </c:strCache>
            </c:strRef>
          </c:cat>
          <c:val>
            <c:numRef>
              <c:f>Sheet1!$C$2</c:f>
              <c:numCache>
                <c:formatCode>"$"#,##0</c:formatCode>
                <c:ptCount val="1"/>
                <c:pt idx="0">
                  <c:v>2322353</c:v>
                </c:pt>
              </c:numCache>
            </c:numRef>
          </c:val>
          <c:extLst>
            <c:ext xmlns:c16="http://schemas.microsoft.com/office/drawing/2014/chart" uri="{C3380CC4-5D6E-409C-BE32-E72D297353CC}">
              <c16:uniqueId val="{00000001-17AE-403E-B6A8-83042A512719}"/>
            </c:ext>
          </c:extLst>
        </c:ser>
        <c:ser>
          <c:idx val="2"/>
          <c:order val="2"/>
          <c:tx>
            <c:strRef>
              <c:f>Sheet1!$D$1</c:f>
              <c:strCache>
                <c:ptCount val="1"/>
                <c:pt idx="0">
                  <c:v>Private $</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c:f>
              <c:strCache>
                <c:ptCount val="1"/>
                <c:pt idx="0">
                  <c:v>Direct Messaging &amp; Clinical Gateway Costs</c:v>
                </c:pt>
              </c:strCache>
            </c:strRef>
          </c:cat>
          <c:val>
            <c:numRef>
              <c:f>Sheet1!$D$2</c:f>
              <c:numCache>
                <c:formatCode>"$"#,##0</c:formatCode>
                <c:ptCount val="1"/>
                <c:pt idx="0">
                  <c:v>500000</c:v>
                </c:pt>
              </c:numCache>
            </c:numRef>
          </c:val>
          <c:extLst>
            <c:ext xmlns:c16="http://schemas.microsoft.com/office/drawing/2014/chart" uri="{C3380CC4-5D6E-409C-BE32-E72D297353CC}">
              <c16:uniqueId val="{00000002-17AE-403E-B6A8-83042A512719}"/>
            </c:ext>
          </c:extLst>
        </c:ser>
        <c:dLbls>
          <c:dLblPos val="ctr"/>
          <c:showLegendKey val="0"/>
          <c:showVal val="1"/>
          <c:showCatName val="0"/>
          <c:showSerName val="0"/>
          <c:showPercent val="0"/>
          <c:showBubbleSize val="0"/>
        </c:dLbls>
        <c:gapWidth val="79"/>
        <c:overlap val="100"/>
        <c:axId val="841228800"/>
        <c:axId val="841229192"/>
      </c:barChart>
      <c:catAx>
        <c:axId val="8412288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mn-lt"/>
                <a:ea typeface="+mn-ea"/>
                <a:cs typeface="+mn-cs"/>
              </a:defRPr>
            </a:pPr>
            <a:endParaRPr lang="en-US"/>
          </a:p>
        </c:txPr>
        <c:crossAx val="841229192"/>
        <c:crosses val="autoZero"/>
        <c:auto val="1"/>
        <c:lblAlgn val="ctr"/>
        <c:lblOffset val="100"/>
        <c:noMultiLvlLbl val="0"/>
      </c:catAx>
      <c:valAx>
        <c:axId val="841229192"/>
        <c:scaling>
          <c:orientation val="minMax"/>
        </c:scaling>
        <c:delete val="1"/>
        <c:axPos val="b"/>
        <c:numFmt formatCode="&quot;$&quot;#,##0" sourceLinked="1"/>
        <c:majorTickMark val="none"/>
        <c:minorTickMark val="none"/>
        <c:tickLblPos val="nextTo"/>
        <c:crossAx val="8412288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manualLayout>
          <c:layoutTarget val="inner"/>
          <c:xMode val="edge"/>
          <c:yMode val="edge"/>
          <c:x val="0.16718123469860385"/>
          <c:y val="0.26694533635757683"/>
          <c:w val="0.79440714007971225"/>
          <c:h val="0.5819461640298057"/>
        </c:manualLayout>
      </c:layout>
      <c:barChart>
        <c:barDir val="bar"/>
        <c:grouping val="stacked"/>
        <c:varyColors val="0"/>
        <c:ser>
          <c:idx val="0"/>
          <c:order val="0"/>
          <c:tx>
            <c:strRef>
              <c:f>Sheet1!$B$1</c:f>
              <c:strCache>
                <c:ptCount val="1"/>
                <c:pt idx="0">
                  <c:v>FFP $</c:v>
                </c:pt>
              </c:strCache>
            </c:strRef>
          </c:tx>
          <c:spPr>
            <a:solidFill>
              <a:schemeClr val="accent1">
                <a:shade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c:f>
              <c:strCache>
                <c:ptCount val="1"/>
                <c:pt idx="0">
                  <c:v>Direct Messaging &amp; Clinical Gateway Costs</c:v>
                </c:pt>
              </c:strCache>
            </c:strRef>
          </c:cat>
          <c:val>
            <c:numRef>
              <c:f>Sheet1!$B$2</c:f>
              <c:numCache>
                <c:formatCode>"$"#,##0</c:formatCode>
                <c:ptCount val="1"/>
                <c:pt idx="0">
                  <c:v>1035217</c:v>
                </c:pt>
              </c:numCache>
            </c:numRef>
          </c:val>
          <c:extLst>
            <c:ext xmlns:c16="http://schemas.microsoft.com/office/drawing/2014/chart" uri="{C3380CC4-5D6E-409C-BE32-E72D297353CC}">
              <c16:uniqueId val="{00000000-17AE-403E-B6A8-83042A512719}"/>
            </c:ext>
          </c:extLst>
        </c:ser>
        <c:ser>
          <c:idx val="1"/>
          <c:order val="1"/>
          <c:tx>
            <c:strRef>
              <c:f>Sheet1!$C$1</c:f>
              <c:strCache>
                <c:ptCount val="1"/>
                <c:pt idx="0">
                  <c:v>State $</c:v>
                </c:pt>
              </c:strCache>
            </c:strRef>
          </c:tx>
          <c:spPr>
            <a:solidFill>
              <a:schemeClr val="accent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c:f>
              <c:strCache>
                <c:ptCount val="1"/>
                <c:pt idx="0">
                  <c:v>Direct Messaging &amp; Clinical Gateway Costs</c:v>
                </c:pt>
              </c:strCache>
            </c:strRef>
          </c:cat>
          <c:val>
            <c:numRef>
              <c:f>Sheet1!$C$2</c:f>
              <c:numCache>
                <c:formatCode>"$"#,##0</c:formatCode>
                <c:ptCount val="1"/>
                <c:pt idx="0">
                  <c:v>1322353</c:v>
                </c:pt>
              </c:numCache>
            </c:numRef>
          </c:val>
          <c:extLst>
            <c:ext xmlns:c16="http://schemas.microsoft.com/office/drawing/2014/chart" uri="{C3380CC4-5D6E-409C-BE32-E72D297353CC}">
              <c16:uniqueId val="{00000001-17AE-403E-B6A8-83042A512719}"/>
            </c:ext>
          </c:extLst>
        </c:ser>
        <c:ser>
          <c:idx val="2"/>
          <c:order val="2"/>
          <c:tx>
            <c:strRef>
              <c:f>Sheet1!$D$1</c:f>
              <c:strCache>
                <c:ptCount val="1"/>
                <c:pt idx="0">
                  <c:v>Private $</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c:f>
              <c:strCache>
                <c:ptCount val="1"/>
                <c:pt idx="0">
                  <c:v>Direct Messaging &amp; Clinical Gateway Costs</c:v>
                </c:pt>
              </c:strCache>
            </c:strRef>
          </c:cat>
          <c:val>
            <c:numRef>
              <c:f>Sheet1!$D$2</c:f>
              <c:numCache>
                <c:formatCode>"$"#,##0</c:formatCode>
                <c:ptCount val="1"/>
                <c:pt idx="0">
                  <c:v>1500000</c:v>
                </c:pt>
              </c:numCache>
            </c:numRef>
          </c:val>
          <c:extLst>
            <c:ext xmlns:c16="http://schemas.microsoft.com/office/drawing/2014/chart" uri="{C3380CC4-5D6E-409C-BE32-E72D297353CC}">
              <c16:uniqueId val="{00000002-17AE-403E-B6A8-83042A512719}"/>
            </c:ext>
          </c:extLst>
        </c:ser>
        <c:dLbls>
          <c:dLblPos val="ctr"/>
          <c:showLegendKey val="0"/>
          <c:showVal val="1"/>
          <c:showCatName val="0"/>
          <c:showSerName val="0"/>
          <c:showPercent val="0"/>
          <c:showBubbleSize val="0"/>
        </c:dLbls>
        <c:gapWidth val="79"/>
        <c:overlap val="100"/>
        <c:axId val="847205624"/>
        <c:axId val="847202488"/>
      </c:barChart>
      <c:catAx>
        <c:axId val="8472056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mn-lt"/>
                <a:ea typeface="+mn-ea"/>
                <a:cs typeface="+mn-cs"/>
              </a:defRPr>
            </a:pPr>
            <a:endParaRPr lang="en-US"/>
          </a:p>
        </c:txPr>
        <c:crossAx val="847202488"/>
        <c:crosses val="autoZero"/>
        <c:auto val="1"/>
        <c:lblAlgn val="ctr"/>
        <c:lblOffset val="100"/>
        <c:noMultiLvlLbl val="0"/>
      </c:catAx>
      <c:valAx>
        <c:axId val="847202488"/>
        <c:scaling>
          <c:orientation val="minMax"/>
        </c:scaling>
        <c:delete val="1"/>
        <c:axPos val="b"/>
        <c:numFmt formatCode="&quot;$&quot;#,##0" sourceLinked="1"/>
        <c:majorTickMark val="none"/>
        <c:minorTickMark val="none"/>
        <c:tickLblPos val="nextTo"/>
        <c:crossAx val="8472056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colors2.xml><?xml version="1.0" encoding="utf-8"?>
<cs:colorStyle xmlns:cs="http://schemas.microsoft.com/office/drawing/2012/chartStyle" xmlns:a="http://schemas.openxmlformats.org/drawingml/2006/main" meth="withinLinear" id="14">
  <a:schemeClr val="accent1"/>
</cs:colorStyle>
</file>

<file path=ppt/charts/colors3.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44B6B4-6BE9-498C-BF86-3AECD74E7A4D}"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B3B707E5-5B49-46E7-9E43-4904A15F1E21}">
      <dgm:prSet custT="1"/>
      <dgm:spPr>
        <a:solidFill>
          <a:schemeClr val="accent1">
            <a:lumMod val="20000"/>
            <a:lumOff val="80000"/>
          </a:schemeClr>
        </a:solidFill>
      </dgm:spPr>
      <dgm:t>
        <a:bodyPr/>
        <a:lstStyle/>
        <a:p>
          <a:pPr rtl="0"/>
          <a:r>
            <a:rPr lang="en-US" sz="1600" dirty="0">
              <a:solidFill>
                <a:sysClr val="windowText" lastClr="000000"/>
              </a:solidFill>
            </a:rPr>
            <a:t>Federal funding through the ARRA HITECH Act ended on September 30, 2021. Primary funding for Mass HIway HIE services and programs shifts from HITECH to activities covered under the Medicaid Enterprise Systems (MES).</a:t>
          </a:r>
        </a:p>
      </dgm:t>
    </dgm:pt>
    <dgm:pt modelId="{E358FFE2-D341-4CEE-A2B8-89AE65E197DD}" type="parTrans" cxnId="{20CD99D3-8995-4740-BF2A-6C497A3AB269}">
      <dgm:prSet/>
      <dgm:spPr/>
      <dgm:t>
        <a:bodyPr/>
        <a:lstStyle/>
        <a:p>
          <a:endParaRPr lang="en-US"/>
        </a:p>
      </dgm:t>
    </dgm:pt>
    <dgm:pt modelId="{70E62077-D8C6-4BFF-A750-409727FBA68A}" type="sibTrans" cxnId="{20CD99D3-8995-4740-BF2A-6C497A3AB269}">
      <dgm:prSet/>
      <dgm:spPr/>
      <dgm:t>
        <a:bodyPr/>
        <a:lstStyle/>
        <a:p>
          <a:endParaRPr lang="en-US"/>
        </a:p>
      </dgm:t>
    </dgm:pt>
    <dgm:pt modelId="{BB2BDD79-BCD6-4145-9DBA-43E9C04A9C53}">
      <dgm:prSet custT="1"/>
      <dgm:spPr>
        <a:solidFill>
          <a:schemeClr val="accent1">
            <a:lumMod val="20000"/>
            <a:lumOff val="80000"/>
          </a:schemeClr>
        </a:solidFill>
      </dgm:spPr>
      <dgm:t>
        <a:bodyPr/>
        <a:lstStyle/>
        <a:p>
          <a:pPr rtl="0"/>
          <a:r>
            <a:rPr lang="en-US" sz="1600" dirty="0">
              <a:solidFill>
                <a:sysClr val="windowText" lastClr="000000"/>
              </a:solidFill>
            </a:rPr>
            <a:t>This shift will include reduced Federal Financial Participation (FFP) rates and a change in cost allocation reducing the effective federal match of ~81% down to ~21%. </a:t>
          </a:r>
        </a:p>
      </dgm:t>
    </dgm:pt>
    <dgm:pt modelId="{934727D3-FD57-4278-BF92-C22F606C1989}" type="parTrans" cxnId="{516CFD5E-C4AB-41EF-B001-D23F70205AD2}">
      <dgm:prSet/>
      <dgm:spPr/>
      <dgm:t>
        <a:bodyPr/>
        <a:lstStyle/>
        <a:p>
          <a:endParaRPr lang="en-US"/>
        </a:p>
      </dgm:t>
    </dgm:pt>
    <dgm:pt modelId="{358B70A1-AE70-47F3-9495-DB97254EA682}" type="sibTrans" cxnId="{516CFD5E-C4AB-41EF-B001-D23F70205AD2}">
      <dgm:prSet/>
      <dgm:spPr/>
      <dgm:t>
        <a:bodyPr/>
        <a:lstStyle/>
        <a:p>
          <a:endParaRPr lang="en-US"/>
        </a:p>
      </dgm:t>
    </dgm:pt>
    <dgm:pt modelId="{16ED3FEE-A7BE-4CA3-A679-6764F80B693E}">
      <dgm:prSet custT="1"/>
      <dgm:spPr>
        <a:solidFill>
          <a:schemeClr val="accent1">
            <a:lumMod val="20000"/>
            <a:lumOff val="80000"/>
          </a:schemeClr>
        </a:solidFill>
      </dgm:spPr>
      <dgm:t>
        <a:bodyPr/>
        <a:lstStyle/>
        <a:p>
          <a:pPr rtl="0"/>
          <a:r>
            <a:rPr lang="en-US" sz="1600" dirty="0">
              <a:solidFill>
                <a:sysClr val="windowText" lastClr="000000"/>
              </a:solidFill>
            </a:rPr>
            <a:t>The combined effect results in a significant revenue gap for the Mass HIway in SFY22 and beyond.</a:t>
          </a:r>
        </a:p>
      </dgm:t>
    </dgm:pt>
    <dgm:pt modelId="{8A32A762-443B-4254-BC82-8AC096318C28}" type="parTrans" cxnId="{E57FAA3B-2EB7-4113-BA58-026841CC26A5}">
      <dgm:prSet/>
      <dgm:spPr/>
      <dgm:t>
        <a:bodyPr/>
        <a:lstStyle/>
        <a:p>
          <a:endParaRPr lang="en-US"/>
        </a:p>
      </dgm:t>
    </dgm:pt>
    <dgm:pt modelId="{C1A1CF7A-15DC-45B7-8116-3177A089D811}" type="sibTrans" cxnId="{E57FAA3B-2EB7-4113-BA58-026841CC26A5}">
      <dgm:prSet/>
      <dgm:spPr/>
      <dgm:t>
        <a:bodyPr/>
        <a:lstStyle/>
        <a:p>
          <a:endParaRPr lang="en-US"/>
        </a:p>
      </dgm:t>
    </dgm:pt>
    <dgm:pt modelId="{8B236D77-798E-42A8-B122-A4509AAE120A}">
      <dgm:prSet custT="1"/>
      <dgm:spPr>
        <a:solidFill>
          <a:schemeClr val="accent1">
            <a:lumMod val="20000"/>
            <a:lumOff val="80000"/>
          </a:schemeClr>
        </a:solidFill>
      </dgm:spPr>
      <dgm:t>
        <a:bodyPr/>
        <a:lstStyle/>
        <a:p>
          <a:pPr rtl="0"/>
          <a:r>
            <a:rPr lang="en-US" sz="1600" dirty="0">
              <a:solidFill>
                <a:sysClr val="windowText" lastClr="000000"/>
              </a:solidFill>
            </a:rPr>
            <a:t>The HIway Direct Messaging services and supports are not sustainable with the current cost model and reduction of federal revenues that had provided high subsidy levels.</a:t>
          </a:r>
        </a:p>
      </dgm:t>
    </dgm:pt>
    <dgm:pt modelId="{A26A5DF9-1C02-4B8E-B958-9286D3319E40}" type="parTrans" cxnId="{CDDD576F-C245-4BD2-8E28-5DFD6100F8EF}">
      <dgm:prSet/>
      <dgm:spPr/>
      <dgm:t>
        <a:bodyPr/>
        <a:lstStyle/>
        <a:p>
          <a:endParaRPr lang="en-US"/>
        </a:p>
      </dgm:t>
    </dgm:pt>
    <dgm:pt modelId="{00D7C787-1E08-424E-96B0-D98429C37F16}" type="sibTrans" cxnId="{CDDD576F-C245-4BD2-8E28-5DFD6100F8EF}">
      <dgm:prSet/>
      <dgm:spPr/>
      <dgm:t>
        <a:bodyPr/>
        <a:lstStyle/>
        <a:p>
          <a:endParaRPr lang="en-US"/>
        </a:p>
      </dgm:t>
    </dgm:pt>
    <dgm:pt modelId="{34BC6B6C-8C4C-4E49-8A00-50A6DBD50F3C}">
      <dgm:prSet custT="1"/>
      <dgm:spPr>
        <a:solidFill>
          <a:schemeClr val="accent1">
            <a:lumMod val="50000"/>
          </a:schemeClr>
        </a:solidFill>
      </dgm:spPr>
      <dgm:t>
        <a:bodyPr/>
        <a:lstStyle/>
        <a:p>
          <a:pPr rtl="0"/>
          <a:r>
            <a:rPr lang="en-US" sz="1600" b="1" dirty="0"/>
            <a:t>EOHHS is executing strategies to manage the impact of the federal revenue loss to ensure existing and future health IT investments can be sustained</a:t>
          </a:r>
          <a:r>
            <a:rPr lang="en-US" sz="1300" b="1" dirty="0"/>
            <a:t>.</a:t>
          </a:r>
          <a:endParaRPr lang="en-US" sz="1300" dirty="0"/>
        </a:p>
      </dgm:t>
    </dgm:pt>
    <dgm:pt modelId="{EC50A1FC-A14B-47B5-99BD-BF98D85664E6}" type="parTrans" cxnId="{E2E6ECFF-3AE5-4A54-A89B-5B6CFECC24E3}">
      <dgm:prSet/>
      <dgm:spPr/>
      <dgm:t>
        <a:bodyPr/>
        <a:lstStyle/>
        <a:p>
          <a:endParaRPr lang="en-US"/>
        </a:p>
      </dgm:t>
    </dgm:pt>
    <dgm:pt modelId="{2819E66C-EE3D-47AD-9679-3209A2D5961E}" type="sibTrans" cxnId="{E2E6ECFF-3AE5-4A54-A89B-5B6CFECC24E3}">
      <dgm:prSet/>
      <dgm:spPr/>
      <dgm:t>
        <a:bodyPr/>
        <a:lstStyle/>
        <a:p>
          <a:endParaRPr lang="en-US"/>
        </a:p>
      </dgm:t>
    </dgm:pt>
    <dgm:pt modelId="{78465C2D-80D9-4F30-B2DB-21600E9EC5BE}" type="pres">
      <dgm:prSet presAssocID="{2944B6B4-6BE9-498C-BF86-3AECD74E7A4D}" presName="Name0" presStyleCnt="0">
        <dgm:presLayoutVars>
          <dgm:dir/>
          <dgm:animLvl val="lvl"/>
          <dgm:resizeHandles val="exact"/>
        </dgm:presLayoutVars>
      </dgm:prSet>
      <dgm:spPr/>
    </dgm:pt>
    <dgm:pt modelId="{5F6BCA82-5869-4FAC-8B21-19CD7A1058B8}" type="pres">
      <dgm:prSet presAssocID="{34BC6B6C-8C4C-4E49-8A00-50A6DBD50F3C}" presName="boxAndChildren" presStyleCnt="0"/>
      <dgm:spPr/>
    </dgm:pt>
    <dgm:pt modelId="{11F49A2E-C52E-44A9-90C1-BA9E68B7B98B}" type="pres">
      <dgm:prSet presAssocID="{34BC6B6C-8C4C-4E49-8A00-50A6DBD50F3C}" presName="parentTextBox" presStyleLbl="node1" presStyleIdx="0" presStyleCnt="5" custLinFactNeighborX="2727" custLinFactNeighborY="2079"/>
      <dgm:spPr/>
    </dgm:pt>
    <dgm:pt modelId="{702A3D53-FF6D-41EA-A799-199303D4829B}" type="pres">
      <dgm:prSet presAssocID="{00D7C787-1E08-424E-96B0-D98429C37F16}" presName="sp" presStyleCnt="0"/>
      <dgm:spPr/>
    </dgm:pt>
    <dgm:pt modelId="{1A1ACCE8-2039-4B4F-BE09-EE9A54793C93}" type="pres">
      <dgm:prSet presAssocID="{8B236D77-798E-42A8-B122-A4509AAE120A}" presName="arrowAndChildren" presStyleCnt="0"/>
      <dgm:spPr/>
    </dgm:pt>
    <dgm:pt modelId="{28F6BB08-72F1-4E54-84C0-D044FB9CF060}" type="pres">
      <dgm:prSet presAssocID="{8B236D77-798E-42A8-B122-A4509AAE120A}" presName="parentTextArrow" presStyleLbl="node1" presStyleIdx="1" presStyleCnt="5"/>
      <dgm:spPr/>
    </dgm:pt>
    <dgm:pt modelId="{A01768C5-9B17-4691-BDBC-0BD69A9F974A}" type="pres">
      <dgm:prSet presAssocID="{C1A1CF7A-15DC-45B7-8116-3177A089D811}" presName="sp" presStyleCnt="0"/>
      <dgm:spPr/>
    </dgm:pt>
    <dgm:pt modelId="{CFA70080-5729-4EBB-96C1-053100010840}" type="pres">
      <dgm:prSet presAssocID="{16ED3FEE-A7BE-4CA3-A679-6764F80B693E}" presName="arrowAndChildren" presStyleCnt="0"/>
      <dgm:spPr/>
    </dgm:pt>
    <dgm:pt modelId="{E792F6A8-6B96-40A2-BFB3-D6BA7E268239}" type="pres">
      <dgm:prSet presAssocID="{16ED3FEE-A7BE-4CA3-A679-6764F80B693E}" presName="parentTextArrow" presStyleLbl="node1" presStyleIdx="2" presStyleCnt="5" custLinFactNeighborY="-297"/>
      <dgm:spPr/>
    </dgm:pt>
    <dgm:pt modelId="{5B8DF1C7-3B0E-4585-B792-5C8BCCCD31DF}" type="pres">
      <dgm:prSet presAssocID="{358B70A1-AE70-47F3-9495-DB97254EA682}" presName="sp" presStyleCnt="0"/>
      <dgm:spPr/>
    </dgm:pt>
    <dgm:pt modelId="{64D55415-E2B6-4D3B-94A0-92B6A8BE1F2F}" type="pres">
      <dgm:prSet presAssocID="{BB2BDD79-BCD6-4145-9DBA-43E9C04A9C53}" presName="arrowAndChildren" presStyleCnt="0"/>
      <dgm:spPr/>
    </dgm:pt>
    <dgm:pt modelId="{76FE0440-2CEE-48FF-8CA6-CED56AC5F9E4}" type="pres">
      <dgm:prSet presAssocID="{BB2BDD79-BCD6-4145-9DBA-43E9C04A9C53}" presName="parentTextArrow" presStyleLbl="node1" presStyleIdx="3" presStyleCnt="5"/>
      <dgm:spPr/>
    </dgm:pt>
    <dgm:pt modelId="{C2F25586-C47F-42CF-B7F6-A950890CA9FA}" type="pres">
      <dgm:prSet presAssocID="{70E62077-D8C6-4BFF-A750-409727FBA68A}" presName="sp" presStyleCnt="0"/>
      <dgm:spPr/>
    </dgm:pt>
    <dgm:pt modelId="{1FF1BB31-FB2C-4A1B-BB1C-24D15ED5E1F6}" type="pres">
      <dgm:prSet presAssocID="{B3B707E5-5B49-46E7-9E43-4904A15F1E21}" presName="arrowAndChildren" presStyleCnt="0"/>
      <dgm:spPr/>
    </dgm:pt>
    <dgm:pt modelId="{E8AEA1D5-3B9B-41B2-8B9E-0D0440B6750D}" type="pres">
      <dgm:prSet presAssocID="{B3B707E5-5B49-46E7-9E43-4904A15F1E21}" presName="parentTextArrow" presStyleLbl="node1" presStyleIdx="4" presStyleCnt="5"/>
      <dgm:spPr/>
    </dgm:pt>
  </dgm:ptLst>
  <dgm:cxnLst>
    <dgm:cxn modelId="{A7384C10-EC0E-4296-9868-AE5E51AB8E83}" type="presOf" srcId="{34BC6B6C-8C4C-4E49-8A00-50A6DBD50F3C}" destId="{11F49A2E-C52E-44A9-90C1-BA9E68B7B98B}" srcOrd="0" destOrd="0" presId="urn:microsoft.com/office/officeart/2005/8/layout/process4"/>
    <dgm:cxn modelId="{4A39591D-1040-445A-BF00-F5AE7D6C4447}" type="presOf" srcId="{8B236D77-798E-42A8-B122-A4509AAE120A}" destId="{28F6BB08-72F1-4E54-84C0-D044FB9CF060}" srcOrd="0" destOrd="0" presId="urn:microsoft.com/office/officeart/2005/8/layout/process4"/>
    <dgm:cxn modelId="{E57FAA3B-2EB7-4113-BA58-026841CC26A5}" srcId="{2944B6B4-6BE9-498C-BF86-3AECD74E7A4D}" destId="{16ED3FEE-A7BE-4CA3-A679-6764F80B693E}" srcOrd="2" destOrd="0" parTransId="{8A32A762-443B-4254-BC82-8AC096318C28}" sibTransId="{C1A1CF7A-15DC-45B7-8116-3177A089D811}"/>
    <dgm:cxn modelId="{516CFD5E-C4AB-41EF-B001-D23F70205AD2}" srcId="{2944B6B4-6BE9-498C-BF86-3AECD74E7A4D}" destId="{BB2BDD79-BCD6-4145-9DBA-43E9C04A9C53}" srcOrd="1" destOrd="0" parTransId="{934727D3-FD57-4278-BF92-C22F606C1989}" sibTransId="{358B70A1-AE70-47F3-9495-DB97254EA682}"/>
    <dgm:cxn modelId="{FE63626F-55E3-466C-867B-1007641610C1}" type="presOf" srcId="{2944B6B4-6BE9-498C-BF86-3AECD74E7A4D}" destId="{78465C2D-80D9-4F30-B2DB-21600E9EC5BE}" srcOrd="0" destOrd="0" presId="urn:microsoft.com/office/officeart/2005/8/layout/process4"/>
    <dgm:cxn modelId="{CDDD576F-C245-4BD2-8E28-5DFD6100F8EF}" srcId="{2944B6B4-6BE9-498C-BF86-3AECD74E7A4D}" destId="{8B236D77-798E-42A8-B122-A4509AAE120A}" srcOrd="3" destOrd="0" parTransId="{A26A5DF9-1C02-4B8E-B958-9286D3319E40}" sibTransId="{00D7C787-1E08-424E-96B0-D98429C37F16}"/>
    <dgm:cxn modelId="{0F2F80A2-7566-4A71-B38A-63A8D393CC9A}" type="presOf" srcId="{B3B707E5-5B49-46E7-9E43-4904A15F1E21}" destId="{E8AEA1D5-3B9B-41B2-8B9E-0D0440B6750D}" srcOrd="0" destOrd="0" presId="urn:microsoft.com/office/officeart/2005/8/layout/process4"/>
    <dgm:cxn modelId="{FC3977CA-B080-436E-A4F6-E039DD05BEEF}" type="presOf" srcId="{16ED3FEE-A7BE-4CA3-A679-6764F80B693E}" destId="{E792F6A8-6B96-40A2-BFB3-D6BA7E268239}" srcOrd="0" destOrd="0" presId="urn:microsoft.com/office/officeart/2005/8/layout/process4"/>
    <dgm:cxn modelId="{1365E5CB-3368-4130-93DE-73FA0565C9E9}" type="presOf" srcId="{BB2BDD79-BCD6-4145-9DBA-43E9C04A9C53}" destId="{76FE0440-2CEE-48FF-8CA6-CED56AC5F9E4}" srcOrd="0" destOrd="0" presId="urn:microsoft.com/office/officeart/2005/8/layout/process4"/>
    <dgm:cxn modelId="{20CD99D3-8995-4740-BF2A-6C497A3AB269}" srcId="{2944B6B4-6BE9-498C-BF86-3AECD74E7A4D}" destId="{B3B707E5-5B49-46E7-9E43-4904A15F1E21}" srcOrd="0" destOrd="0" parTransId="{E358FFE2-D341-4CEE-A2B8-89AE65E197DD}" sibTransId="{70E62077-D8C6-4BFF-A750-409727FBA68A}"/>
    <dgm:cxn modelId="{E2E6ECFF-3AE5-4A54-A89B-5B6CFECC24E3}" srcId="{2944B6B4-6BE9-498C-BF86-3AECD74E7A4D}" destId="{34BC6B6C-8C4C-4E49-8A00-50A6DBD50F3C}" srcOrd="4" destOrd="0" parTransId="{EC50A1FC-A14B-47B5-99BD-BF98D85664E6}" sibTransId="{2819E66C-EE3D-47AD-9679-3209A2D5961E}"/>
    <dgm:cxn modelId="{A59013E0-E588-469D-80A3-5A975A2029C4}" type="presParOf" srcId="{78465C2D-80D9-4F30-B2DB-21600E9EC5BE}" destId="{5F6BCA82-5869-4FAC-8B21-19CD7A1058B8}" srcOrd="0" destOrd="0" presId="urn:microsoft.com/office/officeart/2005/8/layout/process4"/>
    <dgm:cxn modelId="{66D6D97C-C11B-4331-85FF-99F1212A0D14}" type="presParOf" srcId="{5F6BCA82-5869-4FAC-8B21-19CD7A1058B8}" destId="{11F49A2E-C52E-44A9-90C1-BA9E68B7B98B}" srcOrd="0" destOrd="0" presId="urn:microsoft.com/office/officeart/2005/8/layout/process4"/>
    <dgm:cxn modelId="{2448ADB1-B1F5-43B3-9312-1DEB70BED919}" type="presParOf" srcId="{78465C2D-80D9-4F30-B2DB-21600E9EC5BE}" destId="{702A3D53-FF6D-41EA-A799-199303D4829B}" srcOrd="1" destOrd="0" presId="urn:microsoft.com/office/officeart/2005/8/layout/process4"/>
    <dgm:cxn modelId="{58D5C4CB-7872-4B32-80B8-171AD4B72DDB}" type="presParOf" srcId="{78465C2D-80D9-4F30-B2DB-21600E9EC5BE}" destId="{1A1ACCE8-2039-4B4F-BE09-EE9A54793C93}" srcOrd="2" destOrd="0" presId="urn:microsoft.com/office/officeart/2005/8/layout/process4"/>
    <dgm:cxn modelId="{9172BA6E-B689-4E9A-BB8A-AE01476D1CDD}" type="presParOf" srcId="{1A1ACCE8-2039-4B4F-BE09-EE9A54793C93}" destId="{28F6BB08-72F1-4E54-84C0-D044FB9CF060}" srcOrd="0" destOrd="0" presId="urn:microsoft.com/office/officeart/2005/8/layout/process4"/>
    <dgm:cxn modelId="{250C3223-6294-4FD5-9C81-3B17FB31E5BE}" type="presParOf" srcId="{78465C2D-80D9-4F30-B2DB-21600E9EC5BE}" destId="{A01768C5-9B17-4691-BDBC-0BD69A9F974A}" srcOrd="3" destOrd="0" presId="urn:microsoft.com/office/officeart/2005/8/layout/process4"/>
    <dgm:cxn modelId="{183A6CB2-A590-475C-9C43-5DB66BFD1251}" type="presParOf" srcId="{78465C2D-80D9-4F30-B2DB-21600E9EC5BE}" destId="{CFA70080-5729-4EBB-96C1-053100010840}" srcOrd="4" destOrd="0" presId="urn:microsoft.com/office/officeart/2005/8/layout/process4"/>
    <dgm:cxn modelId="{22B8489C-4DF3-4181-8CF6-7F0331D74225}" type="presParOf" srcId="{CFA70080-5729-4EBB-96C1-053100010840}" destId="{E792F6A8-6B96-40A2-BFB3-D6BA7E268239}" srcOrd="0" destOrd="0" presId="urn:microsoft.com/office/officeart/2005/8/layout/process4"/>
    <dgm:cxn modelId="{457C9147-114F-4666-B352-182B5B5D4128}" type="presParOf" srcId="{78465C2D-80D9-4F30-B2DB-21600E9EC5BE}" destId="{5B8DF1C7-3B0E-4585-B792-5C8BCCCD31DF}" srcOrd="5" destOrd="0" presId="urn:microsoft.com/office/officeart/2005/8/layout/process4"/>
    <dgm:cxn modelId="{3178A79A-C513-4FF3-B73E-260F6D2F6125}" type="presParOf" srcId="{78465C2D-80D9-4F30-B2DB-21600E9EC5BE}" destId="{64D55415-E2B6-4D3B-94A0-92B6A8BE1F2F}" srcOrd="6" destOrd="0" presId="urn:microsoft.com/office/officeart/2005/8/layout/process4"/>
    <dgm:cxn modelId="{9DD7DD3C-E8EE-4AEE-9839-BC2E29D7C610}" type="presParOf" srcId="{64D55415-E2B6-4D3B-94A0-92B6A8BE1F2F}" destId="{76FE0440-2CEE-48FF-8CA6-CED56AC5F9E4}" srcOrd="0" destOrd="0" presId="urn:microsoft.com/office/officeart/2005/8/layout/process4"/>
    <dgm:cxn modelId="{6A358F6F-3C4C-48B0-A6A0-78F438254334}" type="presParOf" srcId="{78465C2D-80D9-4F30-B2DB-21600E9EC5BE}" destId="{C2F25586-C47F-42CF-B7F6-A950890CA9FA}" srcOrd="7" destOrd="0" presId="urn:microsoft.com/office/officeart/2005/8/layout/process4"/>
    <dgm:cxn modelId="{8631BF1A-425F-4909-B576-EDA605DC3FDE}" type="presParOf" srcId="{78465C2D-80D9-4F30-B2DB-21600E9EC5BE}" destId="{1FF1BB31-FB2C-4A1B-BB1C-24D15ED5E1F6}" srcOrd="8" destOrd="0" presId="urn:microsoft.com/office/officeart/2005/8/layout/process4"/>
    <dgm:cxn modelId="{46E93C21-51E4-437F-BF22-E7FF3BDDC655}" type="presParOf" srcId="{1FF1BB31-FB2C-4A1B-BB1C-24D15ED5E1F6}" destId="{E8AEA1D5-3B9B-41B2-8B9E-0D0440B6750D}" srcOrd="0" destOrd="0" presId="urn:microsoft.com/office/officeart/2005/8/layout/process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A7A4C95-4D40-4FE9-8588-80961D3ED1A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4BF443A-33C2-4B58-B58E-E34FC7297CF2}">
      <dgm:prSet/>
      <dgm:spPr>
        <a:solidFill>
          <a:schemeClr val="accent1">
            <a:lumMod val="75000"/>
          </a:schemeClr>
        </a:solidFill>
        <a:ln>
          <a:solidFill>
            <a:schemeClr val="accent1">
              <a:lumMod val="75000"/>
            </a:schemeClr>
          </a:solidFill>
        </a:ln>
      </dgm:spPr>
      <dgm:t>
        <a:bodyPr/>
        <a:lstStyle/>
        <a:p>
          <a:pPr rtl="0"/>
          <a:r>
            <a:rPr lang="en-US" b="0" dirty="0"/>
            <a:t>Stakeholder engagement confirmed an interest in continuing HIway Direct Messaging services. Cost analysis and utilization review have revealed two primary levers to achieve sustainability of services.</a:t>
          </a:r>
        </a:p>
      </dgm:t>
    </dgm:pt>
    <dgm:pt modelId="{3448C7EA-6776-417F-9E54-1CA579C93055}" type="parTrans" cxnId="{FDC3691F-9DC5-4A21-866E-77BD11643418}">
      <dgm:prSet/>
      <dgm:spPr/>
      <dgm:t>
        <a:bodyPr/>
        <a:lstStyle/>
        <a:p>
          <a:endParaRPr lang="en-US"/>
        </a:p>
      </dgm:t>
    </dgm:pt>
    <dgm:pt modelId="{12F7E971-AF38-4981-9184-A387667040A7}" type="sibTrans" cxnId="{FDC3691F-9DC5-4A21-866E-77BD11643418}">
      <dgm:prSet/>
      <dgm:spPr/>
      <dgm:t>
        <a:bodyPr/>
        <a:lstStyle/>
        <a:p>
          <a:endParaRPr lang="en-US"/>
        </a:p>
      </dgm:t>
    </dgm:pt>
    <dgm:pt modelId="{A5B73531-0395-4D78-8F37-8DE903E572D5}">
      <dgm:prSet/>
      <dgm:spPr>
        <a:solidFill>
          <a:schemeClr val="accent1">
            <a:lumMod val="60000"/>
            <a:lumOff val="40000"/>
          </a:schemeClr>
        </a:solidFill>
        <a:ln>
          <a:solidFill>
            <a:schemeClr val="accent1">
              <a:lumMod val="75000"/>
            </a:schemeClr>
          </a:solidFill>
        </a:ln>
      </dgm:spPr>
      <dgm:t>
        <a:bodyPr/>
        <a:lstStyle/>
        <a:p>
          <a:pPr algn="l" rtl="0"/>
          <a:r>
            <a:rPr lang="en-US" b="0" dirty="0"/>
            <a:t>Lower operating costs by right-sizing support resources and renegotiating vendor contract</a:t>
          </a:r>
        </a:p>
        <a:p>
          <a:pPr algn="l" rtl="0"/>
          <a:r>
            <a:rPr lang="en-US" b="0" i="1" u="sng" dirty="0"/>
            <a:t>Budget reduction strategies</a:t>
          </a:r>
        </a:p>
      </dgm:t>
    </dgm:pt>
    <dgm:pt modelId="{AD4A1990-4CC6-4656-BB1C-8BA68C830D84}" type="parTrans" cxnId="{556D6D88-8E8B-44DA-8826-A0831C3B2E3B}">
      <dgm:prSet/>
      <dgm:spPr/>
      <dgm:t>
        <a:bodyPr/>
        <a:lstStyle/>
        <a:p>
          <a:endParaRPr lang="en-US"/>
        </a:p>
      </dgm:t>
    </dgm:pt>
    <dgm:pt modelId="{6CACE0C8-E6B0-484F-9FE9-470918004841}" type="sibTrans" cxnId="{556D6D88-8E8B-44DA-8826-A0831C3B2E3B}">
      <dgm:prSet/>
      <dgm:spPr/>
      <dgm:t>
        <a:bodyPr/>
        <a:lstStyle/>
        <a:p>
          <a:endParaRPr lang="en-US"/>
        </a:p>
      </dgm:t>
    </dgm:pt>
    <dgm:pt modelId="{7519CE93-E129-482C-812D-EFB7198F0228}">
      <dgm:prSet/>
      <dgm:spPr>
        <a:solidFill>
          <a:schemeClr val="accent1">
            <a:lumMod val="60000"/>
            <a:lumOff val="40000"/>
          </a:schemeClr>
        </a:solidFill>
        <a:ln>
          <a:solidFill>
            <a:schemeClr val="accent1">
              <a:lumMod val="75000"/>
            </a:schemeClr>
          </a:solidFill>
        </a:ln>
      </dgm:spPr>
      <dgm:t>
        <a:bodyPr/>
        <a:lstStyle/>
        <a:p>
          <a:pPr algn="l" rtl="0"/>
          <a:r>
            <a:rPr lang="en-US" b="0" dirty="0"/>
            <a:t>Consider an increase in participant HIE fees to offset lost federal revenue share</a:t>
          </a:r>
        </a:p>
        <a:p>
          <a:pPr algn="l" rtl="0"/>
          <a:r>
            <a:rPr lang="en-US" b="0" i="1" u="sng" dirty="0"/>
            <a:t>Proposed new rate card model</a:t>
          </a:r>
        </a:p>
      </dgm:t>
    </dgm:pt>
    <dgm:pt modelId="{89187D73-D16E-486E-BB15-AF0DBACE867B}" type="parTrans" cxnId="{81F0B561-D410-472C-A841-64D209E240AA}">
      <dgm:prSet/>
      <dgm:spPr/>
      <dgm:t>
        <a:bodyPr/>
        <a:lstStyle/>
        <a:p>
          <a:endParaRPr lang="en-US"/>
        </a:p>
      </dgm:t>
    </dgm:pt>
    <dgm:pt modelId="{611EEBD6-8877-478F-9B36-B6268E31963D}" type="sibTrans" cxnId="{81F0B561-D410-472C-A841-64D209E240AA}">
      <dgm:prSet/>
      <dgm:spPr/>
      <dgm:t>
        <a:bodyPr/>
        <a:lstStyle/>
        <a:p>
          <a:endParaRPr lang="en-US"/>
        </a:p>
      </dgm:t>
    </dgm:pt>
    <dgm:pt modelId="{28C0319A-6732-4735-9A15-7EE78AFEC229}" type="pres">
      <dgm:prSet presAssocID="{BA7A4C95-4D40-4FE9-8588-80961D3ED1A7}" presName="linear" presStyleCnt="0">
        <dgm:presLayoutVars>
          <dgm:animLvl val="lvl"/>
          <dgm:resizeHandles val="exact"/>
        </dgm:presLayoutVars>
      </dgm:prSet>
      <dgm:spPr/>
    </dgm:pt>
    <dgm:pt modelId="{DF90E485-3692-4847-8605-C765C09C601C}" type="pres">
      <dgm:prSet presAssocID="{54BF443A-33C2-4B58-B58E-E34FC7297CF2}" presName="parentText" presStyleLbl="node1" presStyleIdx="0" presStyleCnt="3">
        <dgm:presLayoutVars>
          <dgm:chMax val="0"/>
          <dgm:bulletEnabled val="1"/>
        </dgm:presLayoutVars>
      </dgm:prSet>
      <dgm:spPr/>
    </dgm:pt>
    <dgm:pt modelId="{4B089170-4999-4C71-BA14-B2776AF9A182}" type="pres">
      <dgm:prSet presAssocID="{12F7E971-AF38-4981-9184-A387667040A7}" presName="spacer" presStyleCnt="0"/>
      <dgm:spPr/>
    </dgm:pt>
    <dgm:pt modelId="{B50AA2F3-3F7A-4F0A-BCB6-98CC2BC35690}" type="pres">
      <dgm:prSet presAssocID="{A5B73531-0395-4D78-8F37-8DE903E572D5}" presName="parentText" presStyleLbl="node1" presStyleIdx="1" presStyleCnt="3">
        <dgm:presLayoutVars>
          <dgm:chMax val="0"/>
          <dgm:bulletEnabled val="1"/>
        </dgm:presLayoutVars>
      </dgm:prSet>
      <dgm:spPr/>
    </dgm:pt>
    <dgm:pt modelId="{DB2D766E-26DB-4E97-B7DA-75CF699D259E}" type="pres">
      <dgm:prSet presAssocID="{6CACE0C8-E6B0-484F-9FE9-470918004841}" presName="spacer" presStyleCnt="0"/>
      <dgm:spPr/>
    </dgm:pt>
    <dgm:pt modelId="{817EAFCA-3509-496A-A2C6-3C15BD21DFB6}" type="pres">
      <dgm:prSet presAssocID="{7519CE93-E129-482C-812D-EFB7198F0228}" presName="parentText" presStyleLbl="node1" presStyleIdx="2" presStyleCnt="3">
        <dgm:presLayoutVars>
          <dgm:chMax val="0"/>
          <dgm:bulletEnabled val="1"/>
        </dgm:presLayoutVars>
      </dgm:prSet>
      <dgm:spPr/>
    </dgm:pt>
  </dgm:ptLst>
  <dgm:cxnLst>
    <dgm:cxn modelId="{FDC3691F-9DC5-4A21-866E-77BD11643418}" srcId="{BA7A4C95-4D40-4FE9-8588-80961D3ED1A7}" destId="{54BF443A-33C2-4B58-B58E-E34FC7297CF2}" srcOrd="0" destOrd="0" parTransId="{3448C7EA-6776-417F-9E54-1CA579C93055}" sibTransId="{12F7E971-AF38-4981-9184-A387667040A7}"/>
    <dgm:cxn modelId="{9913C622-C949-4927-8D31-9582BE8B3A27}" type="presOf" srcId="{7519CE93-E129-482C-812D-EFB7198F0228}" destId="{817EAFCA-3509-496A-A2C6-3C15BD21DFB6}" srcOrd="0" destOrd="0" presId="urn:microsoft.com/office/officeart/2005/8/layout/vList2"/>
    <dgm:cxn modelId="{D9FFB43F-4A39-4E87-97D3-30F5E104B3CC}" type="presOf" srcId="{BA7A4C95-4D40-4FE9-8588-80961D3ED1A7}" destId="{28C0319A-6732-4735-9A15-7EE78AFEC229}" srcOrd="0" destOrd="0" presId="urn:microsoft.com/office/officeart/2005/8/layout/vList2"/>
    <dgm:cxn modelId="{81F0B561-D410-472C-A841-64D209E240AA}" srcId="{BA7A4C95-4D40-4FE9-8588-80961D3ED1A7}" destId="{7519CE93-E129-482C-812D-EFB7198F0228}" srcOrd="2" destOrd="0" parTransId="{89187D73-D16E-486E-BB15-AF0DBACE867B}" sibTransId="{611EEBD6-8877-478F-9B36-B6268E31963D}"/>
    <dgm:cxn modelId="{048EC887-EE2C-444C-B501-39CF7C4D4E28}" type="presOf" srcId="{54BF443A-33C2-4B58-B58E-E34FC7297CF2}" destId="{DF90E485-3692-4847-8605-C765C09C601C}" srcOrd="0" destOrd="0" presId="urn:microsoft.com/office/officeart/2005/8/layout/vList2"/>
    <dgm:cxn modelId="{556D6D88-8E8B-44DA-8826-A0831C3B2E3B}" srcId="{BA7A4C95-4D40-4FE9-8588-80961D3ED1A7}" destId="{A5B73531-0395-4D78-8F37-8DE903E572D5}" srcOrd="1" destOrd="0" parTransId="{AD4A1990-4CC6-4656-BB1C-8BA68C830D84}" sibTransId="{6CACE0C8-E6B0-484F-9FE9-470918004841}"/>
    <dgm:cxn modelId="{247A8DC8-7A28-4DF2-B236-1EF6F8FF7AD7}" type="presOf" srcId="{A5B73531-0395-4D78-8F37-8DE903E572D5}" destId="{B50AA2F3-3F7A-4F0A-BCB6-98CC2BC35690}" srcOrd="0" destOrd="0" presId="urn:microsoft.com/office/officeart/2005/8/layout/vList2"/>
    <dgm:cxn modelId="{103184B2-D56A-4A50-B0C0-6B44902ECC8A}" type="presParOf" srcId="{28C0319A-6732-4735-9A15-7EE78AFEC229}" destId="{DF90E485-3692-4847-8605-C765C09C601C}" srcOrd="0" destOrd="0" presId="urn:microsoft.com/office/officeart/2005/8/layout/vList2"/>
    <dgm:cxn modelId="{0C844584-586B-49E4-A093-A7FF1E4035BB}" type="presParOf" srcId="{28C0319A-6732-4735-9A15-7EE78AFEC229}" destId="{4B089170-4999-4C71-BA14-B2776AF9A182}" srcOrd="1" destOrd="0" presId="urn:microsoft.com/office/officeart/2005/8/layout/vList2"/>
    <dgm:cxn modelId="{434BDC6B-485D-426B-9B22-CF96BA327DC0}" type="presParOf" srcId="{28C0319A-6732-4735-9A15-7EE78AFEC229}" destId="{B50AA2F3-3F7A-4F0A-BCB6-98CC2BC35690}" srcOrd="2" destOrd="0" presId="urn:microsoft.com/office/officeart/2005/8/layout/vList2"/>
    <dgm:cxn modelId="{3F139804-B781-49B1-9B6A-5F18194626D2}" type="presParOf" srcId="{28C0319A-6732-4735-9A15-7EE78AFEC229}" destId="{DB2D766E-26DB-4E97-B7DA-75CF699D259E}" srcOrd="3" destOrd="0" presId="urn:microsoft.com/office/officeart/2005/8/layout/vList2"/>
    <dgm:cxn modelId="{223FEC4B-2C07-4EF8-B26C-172072BAEA3C}" type="presParOf" srcId="{28C0319A-6732-4735-9A15-7EE78AFEC229}" destId="{817EAFCA-3509-496A-A2C6-3C15BD21DFB6}"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F53DA19-8859-4FF7-80F0-D92F09501665}"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en-US"/>
        </a:p>
      </dgm:t>
    </dgm:pt>
    <dgm:pt modelId="{753565D2-D957-400A-A4FF-F559E5A616F4}">
      <dgm:prSet/>
      <dgm:spPr>
        <a:solidFill>
          <a:schemeClr val="accent1">
            <a:lumMod val="50000"/>
          </a:schemeClr>
        </a:solidFill>
      </dgm:spPr>
      <dgm:t>
        <a:bodyPr/>
        <a:lstStyle/>
        <a:p>
          <a:pPr algn="l" rtl="0"/>
          <a:r>
            <a:rPr lang="en-US" dirty="0"/>
            <a:t>Current participant fees do not provide a significant share of operating costs</a:t>
          </a:r>
        </a:p>
      </dgm:t>
    </dgm:pt>
    <dgm:pt modelId="{0D641849-511A-4093-8355-0EB604B8BCBC}" type="parTrans" cxnId="{4DE96046-20B8-47ED-ADEA-B689B2CDBAF3}">
      <dgm:prSet/>
      <dgm:spPr/>
      <dgm:t>
        <a:bodyPr/>
        <a:lstStyle/>
        <a:p>
          <a:endParaRPr lang="en-US"/>
        </a:p>
      </dgm:t>
    </dgm:pt>
    <dgm:pt modelId="{06711058-0F8B-4B8D-8168-1D915D8C8DA9}" type="sibTrans" cxnId="{4DE96046-20B8-47ED-ADEA-B689B2CDBAF3}">
      <dgm:prSet/>
      <dgm:spPr/>
      <dgm:t>
        <a:bodyPr/>
        <a:lstStyle/>
        <a:p>
          <a:endParaRPr lang="en-US"/>
        </a:p>
      </dgm:t>
    </dgm:pt>
    <dgm:pt modelId="{9F407635-81DA-4071-8183-224AD51CBC90}">
      <dgm:prSet/>
      <dgm:spPr>
        <a:solidFill>
          <a:schemeClr val="accent1">
            <a:lumMod val="60000"/>
            <a:lumOff val="40000"/>
          </a:schemeClr>
        </a:solidFill>
      </dgm:spPr>
      <dgm:t>
        <a:bodyPr/>
        <a:lstStyle/>
        <a:p>
          <a:pPr algn="l" rtl="0"/>
          <a:r>
            <a:rPr lang="en-US" dirty="0"/>
            <a:t>Projected SFY24 participant revenue at </a:t>
          </a:r>
          <a:r>
            <a:rPr lang="en-US" u="sng" dirty="0"/>
            <a:t>current rate card fee structure</a:t>
          </a:r>
          <a:r>
            <a:rPr lang="en-US" u="none" dirty="0"/>
            <a:t> = ~ $500K</a:t>
          </a:r>
          <a:endParaRPr lang="en-US" dirty="0"/>
        </a:p>
      </dgm:t>
    </dgm:pt>
    <dgm:pt modelId="{5939D6F7-E5DC-4C31-9A12-1E02D968B85D}" type="sibTrans" cxnId="{3D7F2A95-012E-40FB-BC2B-43C411A10236}">
      <dgm:prSet/>
      <dgm:spPr/>
      <dgm:t>
        <a:bodyPr/>
        <a:lstStyle/>
        <a:p>
          <a:endParaRPr lang="en-US"/>
        </a:p>
      </dgm:t>
    </dgm:pt>
    <dgm:pt modelId="{4BC247E4-9BBC-4C46-971E-1931B2BEC475}" type="parTrans" cxnId="{3D7F2A95-012E-40FB-BC2B-43C411A10236}">
      <dgm:prSet/>
      <dgm:spPr/>
      <dgm:t>
        <a:bodyPr/>
        <a:lstStyle/>
        <a:p>
          <a:endParaRPr lang="en-US"/>
        </a:p>
      </dgm:t>
    </dgm:pt>
    <dgm:pt modelId="{EF75837F-FB1A-4059-A0BE-0EF244D0A078}" type="pres">
      <dgm:prSet presAssocID="{4F53DA19-8859-4FF7-80F0-D92F09501665}" presName="Name0" presStyleCnt="0">
        <dgm:presLayoutVars>
          <dgm:dir/>
          <dgm:resizeHandles val="exact"/>
        </dgm:presLayoutVars>
      </dgm:prSet>
      <dgm:spPr/>
    </dgm:pt>
    <dgm:pt modelId="{1EE48056-3A36-491B-A933-672131B55E9D}" type="pres">
      <dgm:prSet presAssocID="{753565D2-D957-400A-A4FF-F559E5A616F4}" presName="parTxOnly" presStyleLbl="node1" presStyleIdx="0" presStyleCnt="2" custLinFactNeighborX="-12339" custLinFactNeighborY="42794">
        <dgm:presLayoutVars>
          <dgm:bulletEnabled val="1"/>
        </dgm:presLayoutVars>
      </dgm:prSet>
      <dgm:spPr/>
    </dgm:pt>
    <dgm:pt modelId="{66CAA68C-6355-42EB-A08E-68815EE74060}" type="pres">
      <dgm:prSet presAssocID="{06711058-0F8B-4B8D-8168-1D915D8C8DA9}" presName="parSpace" presStyleCnt="0"/>
      <dgm:spPr/>
    </dgm:pt>
    <dgm:pt modelId="{453EBB9F-83BD-4853-97AE-D7A4C817FB78}" type="pres">
      <dgm:prSet presAssocID="{9F407635-81DA-4071-8183-224AD51CBC90}" presName="parTxOnly" presStyleLbl="node1" presStyleIdx="1" presStyleCnt="2" custLinFactNeighborX="704" custLinFactNeighborY="27970">
        <dgm:presLayoutVars>
          <dgm:bulletEnabled val="1"/>
        </dgm:presLayoutVars>
      </dgm:prSet>
      <dgm:spPr/>
    </dgm:pt>
  </dgm:ptLst>
  <dgm:cxnLst>
    <dgm:cxn modelId="{4DE96046-20B8-47ED-ADEA-B689B2CDBAF3}" srcId="{4F53DA19-8859-4FF7-80F0-D92F09501665}" destId="{753565D2-D957-400A-A4FF-F559E5A616F4}" srcOrd="0" destOrd="0" parTransId="{0D641849-511A-4093-8355-0EB604B8BCBC}" sibTransId="{06711058-0F8B-4B8D-8168-1D915D8C8DA9}"/>
    <dgm:cxn modelId="{C9083252-A904-421C-AFEB-A9763974DECB}" type="presOf" srcId="{4F53DA19-8859-4FF7-80F0-D92F09501665}" destId="{EF75837F-FB1A-4059-A0BE-0EF244D0A078}" srcOrd="0" destOrd="0" presId="urn:microsoft.com/office/officeart/2005/8/layout/hChevron3"/>
    <dgm:cxn modelId="{5E269E55-DFCF-4440-838A-2F3BFD92B444}" type="presOf" srcId="{9F407635-81DA-4071-8183-224AD51CBC90}" destId="{453EBB9F-83BD-4853-97AE-D7A4C817FB78}" srcOrd="0" destOrd="0" presId="urn:microsoft.com/office/officeart/2005/8/layout/hChevron3"/>
    <dgm:cxn modelId="{8E2CD786-D306-4B36-ADD6-18977AAFE1C7}" type="presOf" srcId="{753565D2-D957-400A-A4FF-F559E5A616F4}" destId="{1EE48056-3A36-491B-A933-672131B55E9D}" srcOrd="0" destOrd="0" presId="urn:microsoft.com/office/officeart/2005/8/layout/hChevron3"/>
    <dgm:cxn modelId="{3D7F2A95-012E-40FB-BC2B-43C411A10236}" srcId="{4F53DA19-8859-4FF7-80F0-D92F09501665}" destId="{9F407635-81DA-4071-8183-224AD51CBC90}" srcOrd="1" destOrd="0" parTransId="{4BC247E4-9BBC-4C46-971E-1931B2BEC475}" sibTransId="{5939D6F7-E5DC-4C31-9A12-1E02D968B85D}"/>
    <dgm:cxn modelId="{953343CC-5590-4E18-B0A9-2D2FFFFD9102}" type="presParOf" srcId="{EF75837F-FB1A-4059-A0BE-0EF244D0A078}" destId="{1EE48056-3A36-491B-A933-672131B55E9D}" srcOrd="0" destOrd="0" presId="urn:microsoft.com/office/officeart/2005/8/layout/hChevron3"/>
    <dgm:cxn modelId="{8BF211B8-629D-4CF4-98A2-4BE47FDEA04C}" type="presParOf" srcId="{EF75837F-FB1A-4059-A0BE-0EF244D0A078}" destId="{66CAA68C-6355-42EB-A08E-68815EE74060}" srcOrd="1" destOrd="0" presId="urn:microsoft.com/office/officeart/2005/8/layout/hChevron3"/>
    <dgm:cxn modelId="{5105B275-0749-4077-BCF7-F5ECA8315E27}" type="presParOf" srcId="{EF75837F-FB1A-4059-A0BE-0EF244D0A078}" destId="{453EBB9F-83BD-4853-97AE-D7A4C817FB78}" srcOrd="2" destOrd="0" presId="urn:microsoft.com/office/officeart/2005/8/layout/hChevron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F53DA19-8859-4FF7-80F0-D92F09501665}"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en-US"/>
        </a:p>
      </dgm:t>
    </dgm:pt>
    <dgm:pt modelId="{753565D2-D957-400A-A4FF-F559E5A616F4}">
      <dgm:prSet/>
      <dgm:spPr>
        <a:solidFill>
          <a:schemeClr val="accent1">
            <a:lumMod val="50000"/>
          </a:schemeClr>
        </a:solidFill>
      </dgm:spPr>
      <dgm:t>
        <a:bodyPr/>
        <a:lstStyle/>
        <a:p>
          <a:pPr algn="l" rtl="0"/>
          <a:r>
            <a:rPr lang="en-US" dirty="0"/>
            <a:t>Consider increase in participant HIE fees to offset reduction in federal cost share</a:t>
          </a:r>
        </a:p>
      </dgm:t>
    </dgm:pt>
    <dgm:pt modelId="{0D641849-511A-4093-8355-0EB604B8BCBC}" type="parTrans" cxnId="{4DE96046-20B8-47ED-ADEA-B689B2CDBAF3}">
      <dgm:prSet/>
      <dgm:spPr/>
      <dgm:t>
        <a:bodyPr/>
        <a:lstStyle/>
        <a:p>
          <a:endParaRPr lang="en-US"/>
        </a:p>
      </dgm:t>
    </dgm:pt>
    <dgm:pt modelId="{06711058-0F8B-4B8D-8168-1D915D8C8DA9}" type="sibTrans" cxnId="{4DE96046-20B8-47ED-ADEA-B689B2CDBAF3}">
      <dgm:prSet/>
      <dgm:spPr/>
      <dgm:t>
        <a:bodyPr/>
        <a:lstStyle/>
        <a:p>
          <a:endParaRPr lang="en-US"/>
        </a:p>
      </dgm:t>
    </dgm:pt>
    <dgm:pt modelId="{9F407635-81DA-4071-8183-224AD51CBC90}">
      <dgm:prSet/>
      <dgm:spPr>
        <a:solidFill>
          <a:schemeClr val="accent3"/>
        </a:solidFill>
      </dgm:spPr>
      <dgm:t>
        <a:bodyPr/>
        <a:lstStyle/>
        <a:p>
          <a:pPr algn="l" rtl="0"/>
          <a:r>
            <a:rPr lang="en-US" dirty="0"/>
            <a:t>Projected SFY24 participant revenue at </a:t>
          </a:r>
          <a:r>
            <a:rPr lang="en-US" i="1" u="sng" dirty="0"/>
            <a:t>New</a:t>
          </a:r>
          <a:r>
            <a:rPr lang="en-US" dirty="0"/>
            <a:t> </a:t>
          </a:r>
          <a:r>
            <a:rPr lang="en-US" u="none" dirty="0"/>
            <a:t>rate card fee structure = ~ $1.5M</a:t>
          </a:r>
          <a:endParaRPr lang="en-US" dirty="0"/>
        </a:p>
      </dgm:t>
    </dgm:pt>
    <dgm:pt modelId="{5939D6F7-E5DC-4C31-9A12-1E02D968B85D}" type="sibTrans" cxnId="{3D7F2A95-012E-40FB-BC2B-43C411A10236}">
      <dgm:prSet/>
      <dgm:spPr/>
      <dgm:t>
        <a:bodyPr/>
        <a:lstStyle/>
        <a:p>
          <a:endParaRPr lang="en-US"/>
        </a:p>
      </dgm:t>
    </dgm:pt>
    <dgm:pt modelId="{4BC247E4-9BBC-4C46-971E-1931B2BEC475}" type="parTrans" cxnId="{3D7F2A95-012E-40FB-BC2B-43C411A10236}">
      <dgm:prSet/>
      <dgm:spPr/>
      <dgm:t>
        <a:bodyPr/>
        <a:lstStyle/>
        <a:p>
          <a:endParaRPr lang="en-US"/>
        </a:p>
      </dgm:t>
    </dgm:pt>
    <dgm:pt modelId="{EF75837F-FB1A-4059-A0BE-0EF244D0A078}" type="pres">
      <dgm:prSet presAssocID="{4F53DA19-8859-4FF7-80F0-D92F09501665}" presName="Name0" presStyleCnt="0">
        <dgm:presLayoutVars>
          <dgm:dir/>
          <dgm:resizeHandles val="exact"/>
        </dgm:presLayoutVars>
      </dgm:prSet>
      <dgm:spPr/>
    </dgm:pt>
    <dgm:pt modelId="{1EE48056-3A36-491B-A933-672131B55E9D}" type="pres">
      <dgm:prSet presAssocID="{753565D2-D957-400A-A4FF-F559E5A616F4}" presName="parTxOnly" presStyleLbl="node1" presStyleIdx="0" presStyleCnt="2" custLinFactX="-42480" custLinFactNeighborX="-100000" custLinFactNeighborY="-8614">
        <dgm:presLayoutVars>
          <dgm:bulletEnabled val="1"/>
        </dgm:presLayoutVars>
      </dgm:prSet>
      <dgm:spPr/>
    </dgm:pt>
    <dgm:pt modelId="{66CAA68C-6355-42EB-A08E-68815EE74060}" type="pres">
      <dgm:prSet presAssocID="{06711058-0F8B-4B8D-8168-1D915D8C8DA9}" presName="parSpace" presStyleCnt="0"/>
      <dgm:spPr/>
    </dgm:pt>
    <dgm:pt modelId="{453EBB9F-83BD-4853-97AE-D7A4C817FB78}" type="pres">
      <dgm:prSet presAssocID="{9F407635-81DA-4071-8183-224AD51CBC90}" presName="parTxOnly" presStyleLbl="node1" presStyleIdx="1" presStyleCnt="2" custLinFactNeighborX="704" custLinFactNeighborY="27970">
        <dgm:presLayoutVars>
          <dgm:bulletEnabled val="1"/>
        </dgm:presLayoutVars>
      </dgm:prSet>
      <dgm:spPr/>
    </dgm:pt>
  </dgm:ptLst>
  <dgm:cxnLst>
    <dgm:cxn modelId="{BF372E2A-3CBC-40EC-B0B1-FAECA8A0E5FE}" type="presOf" srcId="{753565D2-D957-400A-A4FF-F559E5A616F4}" destId="{1EE48056-3A36-491B-A933-672131B55E9D}" srcOrd="0" destOrd="0" presId="urn:microsoft.com/office/officeart/2005/8/layout/hChevron3"/>
    <dgm:cxn modelId="{B9766F3C-C343-484F-988D-CCBA23E4C571}" type="presOf" srcId="{4F53DA19-8859-4FF7-80F0-D92F09501665}" destId="{EF75837F-FB1A-4059-A0BE-0EF244D0A078}" srcOrd="0" destOrd="0" presId="urn:microsoft.com/office/officeart/2005/8/layout/hChevron3"/>
    <dgm:cxn modelId="{4DE96046-20B8-47ED-ADEA-B689B2CDBAF3}" srcId="{4F53DA19-8859-4FF7-80F0-D92F09501665}" destId="{753565D2-D957-400A-A4FF-F559E5A616F4}" srcOrd="0" destOrd="0" parTransId="{0D641849-511A-4093-8355-0EB604B8BCBC}" sibTransId="{06711058-0F8B-4B8D-8168-1D915D8C8DA9}"/>
    <dgm:cxn modelId="{3D7F2A95-012E-40FB-BC2B-43C411A10236}" srcId="{4F53DA19-8859-4FF7-80F0-D92F09501665}" destId="{9F407635-81DA-4071-8183-224AD51CBC90}" srcOrd="1" destOrd="0" parTransId="{4BC247E4-9BBC-4C46-971E-1931B2BEC475}" sibTransId="{5939D6F7-E5DC-4C31-9A12-1E02D968B85D}"/>
    <dgm:cxn modelId="{AD791FDC-BE89-4E90-B5E8-D4CF6E93ADE5}" type="presOf" srcId="{9F407635-81DA-4071-8183-224AD51CBC90}" destId="{453EBB9F-83BD-4853-97AE-D7A4C817FB78}" srcOrd="0" destOrd="0" presId="urn:microsoft.com/office/officeart/2005/8/layout/hChevron3"/>
    <dgm:cxn modelId="{D435DA71-CF55-4774-A48F-20A8F7BFEAD8}" type="presParOf" srcId="{EF75837F-FB1A-4059-A0BE-0EF244D0A078}" destId="{1EE48056-3A36-491B-A933-672131B55E9D}" srcOrd="0" destOrd="0" presId="urn:microsoft.com/office/officeart/2005/8/layout/hChevron3"/>
    <dgm:cxn modelId="{E7D7249A-2935-435F-B2C0-ACF09864DD14}" type="presParOf" srcId="{EF75837F-FB1A-4059-A0BE-0EF244D0A078}" destId="{66CAA68C-6355-42EB-A08E-68815EE74060}" srcOrd="1" destOrd="0" presId="urn:microsoft.com/office/officeart/2005/8/layout/hChevron3"/>
    <dgm:cxn modelId="{7C5970B2-77FF-47EA-ACCA-C2506B478E34}" type="presParOf" srcId="{EF75837F-FB1A-4059-A0BE-0EF244D0A078}" destId="{453EBB9F-83BD-4853-97AE-D7A4C817FB78}" srcOrd="2" destOrd="0" presId="urn:microsoft.com/office/officeart/2005/8/layout/hChevron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F49A2E-C52E-44A9-90C1-BA9E68B7B98B}">
      <dsp:nvSpPr>
        <dsp:cNvPr id="0" name=""/>
        <dsp:cNvSpPr/>
      </dsp:nvSpPr>
      <dsp:spPr>
        <a:xfrm>
          <a:off x="0" y="4713535"/>
          <a:ext cx="8382000" cy="772864"/>
        </a:xfrm>
        <a:prstGeom prst="rect">
          <a:avLst/>
        </a:prstGeom>
        <a:solidFill>
          <a:schemeClr val="accent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rtl="0">
            <a:lnSpc>
              <a:spcPct val="90000"/>
            </a:lnSpc>
            <a:spcBef>
              <a:spcPct val="0"/>
            </a:spcBef>
            <a:spcAft>
              <a:spcPct val="35000"/>
            </a:spcAft>
            <a:buNone/>
          </a:pPr>
          <a:r>
            <a:rPr lang="en-US" sz="1600" b="1" kern="1200" dirty="0"/>
            <a:t>EOHHS is executing strategies to manage the impact of the federal revenue loss to ensure existing and future health IT investments can be sustained</a:t>
          </a:r>
          <a:r>
            <a:rPr lang="en-US" sz="1300" b="1" kern="1200" dirty="0"/>
            <a:t>.</a:t>
          </a:r>
          <a:endParaRPr lang="en-US" sz="1300" kern="1200" dirty="0"/>
        </a:p>
      </dsp:txBody>
      <dsp:txXfrm>
        <a:off x="0" y="4713535"/>
        <a:ext cx="8382000" cy="772864"/>
      </dsp:txXfrm>
    </dsp:sp>
    <dsp:sp modelId="{28F6BB08-72F1-4E54-84C0-D044FB9CF060}">
      <dsp:nvSpPr>
        <dsp:cNvPr id="0" name=""/>
        <dsp:cNvSpPr/>
      </dsp:nvSpPr>
      <dsp:spPr>
        <a:xfrm rot="10800000">
          <a:off x="0" y="3533840"/>
          <a:ext cx="8382000" cy="1188665"/>
        </a:xfrm>
        <a:prstGeom prst="upArrowCallou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ysClr val="windowText" lastClr="000000"/>
              </a:solidFill>
            </a:rPr>
            <a:t>The HIway Direct Messaging services and supports are not sustainable with the current cost model and reduction of federal revenues that had provided high subsidy levels.</a:t>
          </a:r>
        </a:p>
      </dsp:txBody>
      <dsp:txXfrm rot="10800000">
        <a:off x="0" y="3533840"/>
        <a:ext cx="8382000" cy="772359"/>
      </dsp:txXfrm>
    </dsp:sp>
    <dsp:sp modelId="{E792F6A8-6B96-40A2-BFB3-D6BA7E268239}">
      <dsp:nvSpPr>
        <dsp:cNvPr id="0" name=""/>
        <dsp:cNvSpPr/>
      </dsp:nvSpPr>
      <dsp:spPr>
        <a:xfrm rot="10800000">
          <a:off x="0" y="2353237"/>
          <a:ext cx="8382000" cy="1188665"/>
        </a:xfrm>
        <a:prstGeom prst="upArrowCallou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ysClr val="windowText" lastClr="000000"/>
              </a:solidFill>
            </a:rPr>
            <a:t>The combined effect results in a significant revenue gap for the Mass HIway in SFY22 and beyond.</a:t>
          </a:r>
        </a:p>
      </dsp:txBody>
      <dsp:txXfrm rot="10800000">
        <a:off x="0" y="2353237"/>
        <a:ext cx="8382000" cy="772359"/>
      </dsp:txXfrm>
    </dsp:sp>
    <dsp:sp modelId="{76FE0440-2CEE-48FF-8CA6-CED56AC5F9E4}">
      <dsp:nvSpPr>
        <dsp:cNvPr id="0" name=""/>
        <dsp:cNvSpPr/>
      </dsp:nvSpPr>
      <dsp:spPr>
        <a:xfrm rot="10800000">
          <a:off x="0" y="1179695"/>
          <a:ext cx="8382000" cy="1188665"/>
        </a:xfrm>
        <a:prstGeom prst="upArrowCallou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ysClr val="windowText" lastClr="000000"/>
              </a:solidFill>
            </a:rPr>
            <a:t>This shift will include reduced Federal Financial Participation (FFP) rates and a change in cost allocation reducing the effective federal match of ~81% down to ~21%. </a:t>
          </a:r>
        </a:p>
      </dsp:txBody>
      <dsp:txXfrm rot="10800000">
        <a:off x="0" y="1179695"/>
        <a:ext cx="8382000" cy="772359"/>
      </dsp:txXfrm>
    </dsp:sp>
    <dsp:sp modelId="{E8AEA1D5-3B9B-41B2-8B9E-0D0440B6750D}">
      <dsp:nvSpPr>
        <dsp:cNvPr id="0" name=""/>
        <dsp:cNvSpPr/>
      </dsp:nvSpPr>
      <dsp:spPr>
        <a:xfrm rot="10800000">
          <a:off x="0" y="2622"/>
          <a:ext cx="8382000" cy="1188665"/>
        </a:xfrm>
        <a:prstGeom prst="upArrowCallou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ysClr val="windowText" lastClr="000000"/>
              </a:solidFill>
            </a:rPr>
            <a:t>Federal funding through the ARRA HITECH Act ended on September 30, 2021. Primary funding for Mass HIway HIE services and programs shifts from HITECH to activities covered under the Medicaid Enterprise Systems (MES).</a:t>
          </a:r>
        </a:p>
      </dsp:txBody>
      <dsp:txXfrm rot="10800000">
        <a:off x="0" y="2622"/>
        <a:ext cx="8382000" cy="7723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90E485-3692-4847-8605-C765C09C601C}">
      <dsp:nvSpPr>
        <dsp:cNvPr id="0" name=""/>
        <dsp:cNvSpPr/>
      </dsp:nvSpPr>
      <dsp:spPr>
        <a:xfrm>
          <a:off x="0" y="158117"/>
          <a:ext cx="8229600" cy="1361002"/>
        </a:xfrm>
        <a:prstGeom prst="roundRect">
          <a:avLst/>
        </a:prstGeom>
        <a:solidFill>
          <a:schemeClr val="accent1">
            <a:lumMod val="75000"/>
          </a:schemeClr>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rtl="0">
            <a:lnSpc>
              <a:spcPct val="90000"/>
            </a:lnSpc>
            <a:spcBef>
              <a:spcPct val="0"/>
            </a:spcBef>
            <a:spcAft>
              <a:spcPct val="35000"/>
            </a:spcAft>
            <a:buNone/>
          </a:pPr>
          <a:r>
            <a:rPr lang="en-US" sz="2200" b="0" kern="1200" dirty="0"/>
            <a:t>Stakeholder engagement confirmed an interest in continuing HIway Direct Messaging services. Cost analysis and utilization review have revealed two primary levers to achieve sustainability of services.</a:t>
          </a:r>
        </a:p>
      </dsp:txBody>
      <dsp:txXfrm>
        <a:off x="66439" y="224556"/>
        <a:ext cx="8096722" cy="1228124"/>
      </dsp:txXfrm>
    </dsp:sp>
    <dsp:sp modelId="{B50AA2F3-3F7A-4F0A-BCB6-98CC2BC35690}">
      <dsp:nvSpPr>
        <dsp:cNvPr id="0" name=""/>
        <dsp:cNvSpPr/>
      </dsp:nvSpPr>
      <dsp:spPr>
        <a:xfrm>
          <a:off x="0" y="1582480"/>
          <a:ext cx="8229600" cy="1361002"/>
        </a:xfrm>
        <a:prstGeom prst="roundRect">
          <a:avLst/>
        </a:prstGeom>
        <a:solidFill>
          <a:schemeClr val="accent1">
            <a:lumMod val="60000"/>
            <a:lumOff val="40000"/>
          </a:schemeClr>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rtl="0">
            <a:lnSpc>
              <a:spcPct val="90000"/>
            </a:lnSpc>
            <a:spcBef>
              <a:spcPct val="0"/>
            </a:spcBef>
            <a:spcAft>
              <a:spcPct val="35000"/>
            </a:spcAft>
            <a:buNone/>
          </a:pPr>
          <a:r>
            <a:rPr lang="en-US" sz="2200" b="0" kern="1200" dirty="0"/>
            <a:t>Lower operating costs by right-sizing support resources and renegotiating vendor contract</a:t>
          </a:r>
        </a:p>
        <a:p>
          <a:pPr marL="0" lvl="0" indent="0" algn="l" defTabSz="977900" rtl="0">
            <a:lnSpc>
              <a:spcPct val="90000"/>
            </a:lnSpc>
            <a:spcBef>
              <a:spcPct val="0"/>
            </a:spcBef>
            <a:spcAft>
              <a:spcPct val="35000"/>
            </a:spcAft>
            <a:buNone/>
          </a:pPr>
          <a:r>
            <a:rPr lang="en-US" sz="2200" b="0" i="1" u="sng" kern="1200" dirty="0"/>
            <a:t>Budget reduction strategies</a:t>
          </a:r>
        </a:p>
      </dsp:txBody>
      <dsp:txXfrm>
        <a:off x="66439" y="1648919"/>
        <a:ext cx="8096722" cy="1228124"/>
      </dsp:txXfrm>
    </dsp:sp>
    <dsp:sp modelId="{817EAFCA-3509-496A-A2C6-3C15BD21DFB6}">
      <dsp:nvSpPr>
        <dsp:cNvPr id="0" name=""/>
        <dsp:cNvSpPr/>
      </dsp:nvSpPr>
      <dsp:spPr>
        <a:xfrm>
          <a:off x="0" y="3006842"/>
          <a:ext cx="8229600" cy="1361002"/>
        </a:xfrm>
        <a:prstGeom prst="roundRect">
          <a:avLst/>
        </a:prstGeom>
        <a:solidFill>
          <a:schemeClr val="accent1">
            <a:lumMod val="60000"/>
            <a:lumOff val="40000"/>
          </a:schemeClr>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rtl="0">
            <a:lnSpc>
              <a:spcPct val="90000"/>
            </a:lnSpc>
            <a:spcBef>
              <a:spcPct val="0"/>
            </a:spcBef>
            <a:spcAft>
              <a:spcPct val="35000"/>
            </a:spcAft>
            <a:buNone/>
          </a:pPr>
          <a:r>
            <a:rPr lang="en-US" sz="2200" b="0" kern="1200" dirty="0"/>
            <a:t>Consider an increase in participant HIE fees to offset lost federal revenue share</a:t>
          </a:r>
        </a:p>
        <a:p>
          <a:pPr marL="0" lvl="0" indent="0" algn="l" defTabSz="977900" rtl="0">
            <a:lnSpc>
              <a:spcPct val="90000"/>
            </a:lnSpc>
            <a:spcBef>
              <a:spcPct val="0"/>
            </a:spcBef>
            <a:spcAft>
              <a:spcPct val="35000"/>
            </a:spcAft>
            <a:buNone/>
          </a:pPr>
          <a:r>
            <a:rPr lang="en-US" sz="2200" b="0" i="1" u="sng" kern="1200" dirty="0"/>
            <a:t>Proposed new rate card model</a:t>
          </a:r>
        </a:p>
      </dsp:txBody>
      <dsp:txXfrm>
        <a:off x="66439" y="3073281"/>
        <a:ext cx="8096722" cy="12281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E48056-3A36-491B-A933-672131B55E9D}">
      <dsp:nvSpPr>
        <dsp:cNvPr id="0" name=""/>
        <dsp:cNvSpPr/>
      </dsp:nvSpPr>
      <dsp:spPr>
        <a:xfrm>
          <a:off x="0" y="0"/>
          <a:ext cx="4444093" cy="1713264"/>
        </a:xfrm>
        <a:prstGeom prst="homePlate">
          <a:avLst/>
        </a:prstGeom>
        <a:solidFill>
          <a:schemeClr val="accent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7348" tIns="58674" rIns="29337" bIns="58674" numCol="1" spcCol="1270" anchor="ctr" anchorCtr="0">
          <a:noAutofit/>
        </a:bodyPr>
        <a:lstStyle/>
        <a:p>
          <a:pPr marL="0" lvl="0" indent="0" algn="l" defTabSz="977900" rtl="0">
            <a:lnSpc>
              <a:spcPct val="90000"/>
            </a:lnSpc>
            <a:spcBef>
              <a:spcPct val="0"/>
            </a:spcBef>
            <a:spcAft>
              <a:spcPct val="35000"/>
            </a:spcAft>
            <a:buNone/>
          </a:pPr>
          <a:r>
            <a:rPr lang="en-US" sz="2200" kern="1200" dirty="0"/>
            <a:t>Current participant fees do not provide a significant share of operating costs</a:t>
          </a:r>
        </a:p>
      </dsp:txBody>
      <dsp:txXfrm>
        <a:off x="0" y="0"/>
        <a:ext cx="4015777" cy="1713264"/>
      </dsp:txXfrm>
    </dsp:sp>
    <dsp:sp modelId="{453EBB9F-83BD-4853-97AE-D7A4C817FB78}">
      <dsp:nvSpPr>
        <dsp:cNvPr id="0" name=""/>
        <dsp:cNvSpPr/>
      </dsp:nvSpPr>
      <dsp:spPr>
        <a:xfrm>
          <a:off x="3567790" y="0"/>
          <a:ext cx="4444093" cy="1713264"/>
        </a:xfrm>
        <a:prstGeom prst="chevron">
          <a:avLst/>
        </a:prstGeom>
        <a:solidFill>
          <a:schemeClr val="accent1">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011" tIns="58674" rIns="29337" bIns="58674" numCol="1" spcCol="1270" anchor="ctr" anchorCtr="0">
          <a:noAutofit/>
        </a:bodyPr>
        <a:lstStyle/>
        <a:p>
          <a:pPr marL="0" lvl="0" indent="0" algn="l" defTabSz="977900" rtl="0">
            <a:lnSpc>
              <a:spcPct val="90000"/>
            </a:lnSpc>
            <a:spcBef>
              <a:spcPct val="0"/>
            </a:spcBef>
            <a:spcAft>
              <a:spcPct val="35000"/>
            </a:spcAft>
            <a:buNone/>
          </a:pPr>
          <a:r>
            <a:rPr lang="en-US" sz="2200" kern="1200" dirty="0"/>
            <a:t>Projected SFY24 participant revenue at </a:t>
          </a:r>
          <a:r>
            <a:rPr lang="en-US" sz="2200" u="sng" kern="1200" dirty="0"/>
            <a:t>current rate card fee structure</a:t>
          </a:r>
          <a:r>
            <a:rPr lang="en-US" sz="2200" u="none" kern="1200" dirty="0"/>
            <a:t> = ~ $500K</a:t>
          </a:r>
          <a:endParaRPr lang="en-US" sz="2200" kern="1200" dirty="0"/>
        </a:p>
      </dsp:txBody>
      <dsp:txXfrm>
        <a:off x="4424422" y="0"/>
        <a:ext cx="2730829" cy="171326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E48056-3A36-491B-A933-672131B55E9D}">
      <dsp:nvSpPr>
        <dsp:cNvPr id="0" name=""/>
        <dsp:cNvSpPr/>
      </dsp:nvSpPr>
      <dsp:spPr>
        <a:xfrm>
          <a:off x="0" y="0"/>
          <a:ext cx="4444093" cy="1713264"/>
        </a:xfrm>
        <a:prstGeom prst="homePlate">
          <a:avLst/>
        </a:prstGeom>
        <a:solidFill>
          <a:schemeClr val="accent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64008" rIns="32004" bIns="64008" numCol="1" spcCol="1270" anchor="ctr" anchorCtr="0">
          <a:noAutofit/>
        </a:bodyPr>
        <a:lstStyle/>
        <a:p>
          <a:pPr marL="0" lvl="0" indent="0" algn="l" defTabSz="1066800" rtl="0">
            <a:lnSpc>
              <a:spcPct val="90000"/>
            </a:lnSpc>
            <a:spcBef>
              <a:spcPct val="0"/>
            </a:spcBef>
            <a:spcAft>
              <a:spcPct val="35000"/>
            </a:spcAft>
            <a:buNone/>
          </a:pPr>
          <a:r>
            <a:rPr lang="en-US" sz="2400" kern="1200" dirty="0"/>
            <a:t>Consider increase in participant HIE fees to offset reduction in federal cost share</a:t>
          </a:r>
        </a:p>
      </dsp:txBody>
      <dsp:txXfrm>
        <a:off x="0" y="0"/>
        <a:ext cx="4015777" cy="1713264"/>
      </dsp:txXfrm>
    </dsp:sp>
    <dsp:sp modelId="{453EBB9F-83BD-4853-97AE-D7A4C817FB78}">
      <dsp:nvSpPr>
        <dsp:cNvPr id="0" name=""/>
        <dsp:cNvSpPr/>
      </dsp:nvSpPr>
      <dsp:spPr>
        <a:xfrm>
          <a:off x="3567790" y="0"/>
          <a:ext cx="4444093" cy="1713264"/>
        </a:xfrm>
        <a:prstGeom prst="chevron">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64008" rIns="32004" bIns="64008" numCol="1" spcCol="1270" anchor="ctr" anchorCtr="0">
          <a:noAutofit/>
        </a:bodyPr>
        <a:lstStyle/>
        <a:p>
          <a:pPr marL="0" lvl="0" indent="0" algn="l" defTabSz="1066800" rtl="0">
            <a:lnSpc>
              <a:spcPct val="90000"/>
            </a:lnSpc>
            <a:spcBef>
              <a:spcPct val="0"/>
            </a:spcBef>
            <a:spcAft>
              <a:spcPct val="35000"/>
            </a:spcAft>
            <a:buNone/>
          </a:pPr>
          <a:r>
            <a:rPr lang="en-US" sz="2400" kern="1200" dirty="0"/>
            <a:t>Projected SFY24 participant revenue at </a:t>
          </a:r>
          <a:r>
            <a:rPr lang="en-US" sz="2400" i="1" u="sng" kern="1200" dirty="0"/>
            <a:t>New</a:t>
          </a:r>
          <a:r>
            <a:rPr lang="en-US" sz="2400" kern="1200" dirty="0"/>
            <a:t> </a:t>
          </a:r>
          <a:r>
            <a:rPr lang="en-US" sz="2400" u="none" kern="1200" dirty="0"/>
            <a:t>rate card fee structure = ~ $1.5M</a:t>
          </a:r>
          <a:endParaRPr lang="en-US" sz="2400" kern="1200" dirty="0"/>
        </a:p>
      </dsp:txBody>
      <dsp:txXfrm>
        <a:off x="4424422" y="0"/>
        <a:ext cx="2730829" cy="1713264"/>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836C7F6-6EFA-4EFA-AE3B-49DB31E7FA78}" type="datetimeFigureOut">
              <a:rPr lang="en-US" smtClean="0"/>
              <a:t>1/28/2022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DBBA73B-8FFE-4B8C-ABDD-5F5FE68DA5F5}" type="slidenum">
              <a:rPr lang="en-US" smtClean="0"/>
              <a:t>‹#›</a:t>
            </a:fld>
            <a:endParaRPr lang="en-US" dirty="0"/>
          </a:p>
        </p:txBody>
      </p:sp>
    </p:spTree>
    <p:extLst>
      <p:ext uri="{BB962C8B-B14F-4D97-AF65-F5344CB8AC3E}">
        <p14:creationId xmlns:p14="http://schemas.microsoft.com/office/powerpoint/2010/main" val="3353881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Title slide</a:t>
            </a:r>
          </a:p>
          <a:p>
            <a:r>
              <a:rPr lang="en-US" dirty="0"/>
              <a:t>Health Information Technology Council Meeting</a:t>
            </a:r>
          </a:p>
          <a:p>
            <a:r>
              <a:rPr lang="en-US" dirty="0"/>
              <a:t>November 1, 2021</a:t>
            </a:r>
          </a:p>
          <a:p>
            <a:r>
              <a:rPr lang="en-US" dirty="0"/>
              <a:t>Draft</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a:t>
            </a:fld>
            <a:endParaRPr lang="en-US" dirty="0"/>
          </a:p>
        </p:txBody>
      </p:sp>
    </p:spTree>
    <p:extLst>
      <p:ext uri="{BB962C8B-B14F-4D97-AF65-F5344CB8AC3E}">
        <p14:creationId xmlns:p14="http://schemas.microsoft.com/office/powerpoint/2010/main" val="1426876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HIway attestation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Due to the 2021</a:t>
            </a:r>
            <a:r>
              <a:rPr kumimoji="0" lang="en-US" i="0" u="none" strike="noStrike" kern="0" cap="none" spc="0" normalizeH="0" noProof="0" dirty="0">
                <a:ln>
                  <a:noFill/>
                </a:ln>
                <a:solidFill>
                  <a:schemeClr val="bg1"/>
                </a:solidFill>
                <a:effectLst/>
                <a:uLnTx/>
                <a:uFillTx/>
                <a:latin typeface="+mn-lt"/>
              </a:rPr>
              <a:t> sub-regulatory guidance to count sending and receiving through </a:t>
            </a:r>
            <a:r>
              <a:rPr lang="en-US" kern="0" dirty="0" err="1">
                <a:solidFill>
                  <a:schemeClr val="bg1"/>
                </a:solidFill>
              </a:rPr>
              <a:t>DirectTrust</a:t>
            </a:r>
            <a:r>
              <a:rPr lang="en-US" kern="0" dirty="0">
                <a:solidFill>
                  <a:schemeClr val="bg1"/>
                </a:solidFill>
              </a:rPr>
              <a:t> accredited HISPs, </a:t>
            </a:r>
            <a:r>
              <a:rPr kumimoji="0" lang="en-US" i="0" u="none" strike="noStrike" kern="0" cap="none" spc="0" normalizeH="0" noProof="0" dirty="0">
                <a:ln>
                  <a:noFill/>
                </a:ln>
                <a:solidFill>
                  <a:schemeClr val="bg1"/>
                </a:solidFill>
                <a:effectLst/>
                <a:uLnTx/>
                <a:uFillTx/>
                <a:latin typeface="+mn-lt"/>
              </a:rPr>
              <a:t>more provider organizations submitted an attestation form instead of an exception form. (13 attestations or 11% of all submissions)</a:t>
            </a:r>
            <a:endParaRPr kumimoji="0" lang="en-US" i="0" u="none" strike="noStrike" kern="0" cap="none" spc="0" normalizeH="0" baseline="0" noProof="0" dirty="0">
              <a:ln>
                <a:noFill/>
              </a:ln>
              <a:solidFill>
                <a:schemeClr val="bg1"/>
              </a:solidFill>
              <a:effectLst/>
              <a:uLnTx/>
              <a:uFillTx/>
              <a:latin typeface="+mn-lt"/>
            </a:endParaRPr>
          </a:p>
          <a:p>
            <a:r>
              <a:rPr lang="en-US" dirty="0"/>
              <a:t>: 2021 statistics so far</a:t>
            </a:r>
          </a:p>
          <a:p>
            <a:r>
              <a:rPr lang="en-US" dirty="0"/>
              <a:t>2017 ACH attest 61/ Exception 0/ Exception percent of total = zero, Med and Large Ambulatory practices attest/ zero exception zero/ exception percent of total= zero, Small and Large CHC attest 0 exception 0 exception percent of total =zero</a:t>
            </a:r>
          </a:p>
          <a:p>
            <a:r>
              <a:rPr lang="en-US" dirty="0"/>
              <a:t>2018 ACH attest 59/ Exception 7/ Exception percent of total = 11, Med and Large Ambulatory practices attest/   60 exception    8/ exception percent of total=  12, Small and Large CHC attest 32 exception 2 exception percent of total =  6</a:t>
            </a:r>
          </a:p>
          <a:p>
            <a:r>
              <a:rPr lang="en-US" dirty="0"/>
              <a:t>2019 ACH attest 41/ Exception 23/ Exception percent of total = 36, Med and Large Ambulatory practices attest/ 57 exception   30/ exception percent of total=   34, Small and Large CHC attest 32 exception 4 exception percent of total =11</a:t>
            </a:r>
          </a:p>
          <a:p>
            <a:r>
              <a:rPr lang="en-US" dirty="0"/>
              <a:t>2020 ACH attest 51/ Exception 14/ Exception percent of total =   22, Med and Large Ambulatory practices attest/ 61 exception   34/ exception percent of total=  36, Small and Large CHC attest 17 exception 15 exception percent of total =47</a:t>
            </a:r>
          </a:p>
          <a:p>
            <a:r>
              <a:rPr lang="en-US" dirty="0"/>
              <a:t>2021 ACH attest 46/ Exception 0/ Exception percent of total = zero, Med and Large Ambulatory practices attest/ 56 exception    5/ exception percent of total=    8, Small and Large CHC attest 8 exception 3 exception percent of total =0027</a:t>
            </a:r>
          </a:p>
        </p:txBody>
      </p:sp>
      <p:sp>
        <p:nvSpPr>
          <p:cNvPr id="4" name="Slide Number Placeholder 3"/>
          <p:cNvSpPr>
            <a:spLocks noGrp="1"/>
          </p:cNvSpPr>
          <p:nvPr>
            <p:ph type="sldNum" sz="quarter" idx="5"/>
          </p:nvPr>
        </p:nvSpPr>
        <p:spPr/>
        <p:txBody>
          <a:bodyPr/>
          <a:lstStyle/>
          <a:p>
            <a:fld id="{BDBBA73B-8FFE-4B8C-ABDD-5F5FE68DA5F5}" type="slidenum">
              <a:rPr lang="en-US" smtClean="0"/>
              <a:t>10</a:t>
            </a:fld>
            <a:endParaRPr lang="en-US" dirty="0"/>
          </a:p>
        </p:txBody>
      </p:sp>
    </p:spTree>
    <p:extLst>
      <p:ext uri="{BB962C8B-B14F-4D97-AF65-F5344CB8AC3E}">
        <p14:creationId xmlns:p14="http://schemas.microsoft.com/office/powerpoint/2010/main" val="13924140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Attestation update: post-deadline outreach</a:t>
            </a:r>
          </a:p>
          <a:p>
            <a:endParaRPr lang="en-US" dirty="0"/>
          </a:p>
          <a:p>
            <a:pPr>
              <a:spcAft>
                <a:spcPts val="600"/>
              </a:spcAft>
              <a:defRPr/>
            </a:pPr>
            <a:r>
              <a:rPr lang="en-US" dirty="0">
                <a:solidFill>
                  <a:schemeClr val="bg1"/>
                </a:solidFill>
                <a:cs typeface="Arial" charset="0"/>
              </a:rPr>
              <a:t>The HIway will continue to remind organizations about their requirement as the Oct. 31</a:t>
            </a:r>
            <a:r>
              <a:rPr lang="en-US" baseline="30000" dirty="0">
                <a:solidFill>
                  <a:schemeClr val="bg1"/>
                </a:solidFill>
                <a:cs typeface="Arial" charset="0"/>
              </a:rPr>
              <a:t>st</a:t>
            </a:r>
            <a:r>
              <a:rPr lang="en-US" dirty="0">
                <a:solidFill>
                  <a:schemeClr val="bg1"/>
                </a:solidFill>
                <a:cs typeface="Arial" charset="0"/>
              </a:rPr>
              <a:t> deadline has passed. The HIway is executing an outreach plan to organizations that have not yet submitted. </a:t>
            </a:r>
            <a:endParaRPr kumimoji="0" lang="en-US" i="0" u="none" strike="noStrike" kern="0" cap="none" spc="0" normalizeH="0" baseline="0" noProof="0" dirty="0">
              <a:ln>
                <a:noFill/>
              </a:ln>
              <a:solidFill>
                <a:schemeClr val="bg1"/>
              </a:solidFill>
              <a:effectLst/>
              <a:uLnTx/>
              <a:uFillTx/>
              <a:latin typeface="+mn-lt"/>
            </a:endParaRPr>
          </a:p>
          <a:p>
            <a:endParaRPr lang="en-US" dirty="0"/>
          </a:p>
          <a:p>
            <a:r>
              <a:rPr lang="en-US" dirty="0"/>
              <a:t>2021 submission levels have shown a higher level of attestations (i.e., lower level of exception forms) to prior years at the attestation deadline. </a:t>
            </a:r>
          </a:p>
          <a:p>
            <a:endParaRPr lang="en-US" sz="1400" dirty="0"/>
          </a:p>
          <a:p>
            <a:r>
              <a:rPr lang="en-US" sz="1600" b="1" dirty="0"/>
              <a:t>Outreach schedule:</a:t>
            </a:r>
            <a:endParaRPr lang="en-US" sz="1400" b="1" dirty="0"/>
          </a:p>
          <a:p>
            <a:r>
              <a:rPr lang="en-US" sz="400" b="1" dirty="0"/>
              <a:t> </a:t>
            </a:r>
            <a:br>
              <a:rPr lang="en-US" sz="1400" b="1" dirty="0"/>
            </a:br>
            <a:r>
              <a:rPr lang="en-US" b="1" dirty="0"/>
              <a:t>Late November 2021: </a:t>
            </a:r>
            <a:r>
              <a:rPr lang="en-US" dirty="0"/>
              <a:t>Blast email reminder sent to POs that have not submitted </a:t>
            </a:r>
          </a:p>
          <a:p>
            <a:endParaRPr lang="en-US" dirty="0"/>
          </a:p>
          <a:p>
            <a:r>
              <a:rPr lang="en-US" b="1" dirty="0"/>
              <a:t>Mid December 2021: </a:t>
            </a:r>
            <a:r>
              <a:rPr lang="en-US" dirty="0"/>
              <a:t>Personal email reminder sent to POs that have not submitted </a:t>
            </a:r>
          </a:p>
          <a:p>
            <a:endParaRPr lang="en-US" b="1" dirty="0"/>
          </a:p>
          <a:p>
            <a:r>
              <a:rPr lang="en-US" b="1" dirty="0"/>
              <a:t>Early January 2022:</a:t>
            </a:r>
            <a:r>
              <a:rPr lang="en-US" dirty="0"/>
              <a:t> Send reminder letter to large practices, community health centers, and acute care hospitals that have not submitted</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11</a:t>
            </a:fld>
            <a:endParaRPr lang="en-US" dirty="0"/>
          </a:p>
        </p:txBody>
      </p:sp>
    </p:spTree>
    <p:extLst>
      <p:ext uri="{BB962C8B-B14F-4D97-AF65-F5344CB8AC3E}">
        <p14:creationId xmlns:p14="http://schemas.microsoft.com/office/powerpoint/2010/main" val="4080357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ENS Update </a:t>
            </a:r>
          </a:p>
          <a:p>
            <a:r>
              <a:rPr lang="en-US" sz="1200" i="1" dirty="0">
                <a:solidFill>
                  <a:schemeClr val="tx1"/>
                </a:solidFill>
              </a:rPr>
              <a:t>Bert Ng </a:t>
            </a:r>
          </a:p>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809229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a:t>
            </a:r>
            <a:r>
              <a:rPr lang="en-US" dirty="0"/>
              <a:t>: ENS: Overview</a:t>
            </a:r>
          </a:p>
          <a:p>
            <a:pPr marL="47383" lvl="0">
              <a:defRPr/>
            </a:pPr>
            <a:r>
              <a:rPr lang="en-US" sz="1200" b="1" kern="0" dirty="0">
                <a:solidFill>
                  <a:srgbClr val="4F81BD"/>
                </a:solidFill>
              </a:rPr>
              <a:t>EOHHS ENS Initiative goal: </a:t>
            </a:r>
          </a:p>
          <a:p>
            <a:pPr marL="333133" lvl="0" indent="-285750">
              <a:buFont typeface="Arial" panose="020B0604020202020204" pitchFamily="34" charset="0"/>
              <a:buChar char="•"/>
              <a:defRPr/>
            </a:pPr>
            <a:r>
              <a:rPr lang="en-US" sz="1200" kern="0" dirty="0">
                <a:solidFill>
                  <a:sysClr val="windowText" lastClr="000000"/>
                </a:solidFill>
              </a:rPr>
              <a:t>Supporting timely statewide Event Notification Services (ENS) across the Commonwealth in order to improve health care delivery, quality, and coordination </a:t>
            </a:r>
          </a:p>
          <a:p>
            <a:pPr marL="47383" lvl="0">
              <a:defRPr/>
            </a:pPr>
            <a:r>
              <a:rPr lang="en-US" sz="1200" b="1" kern="0" dirty="0">
                <a:solidFill>
                  <a:srgbClr val="4F81BD"/>
                </a:solidFill>
              </a:rPr>
              <a:t>EOHHS guiding principles: </a:t>
            </a:r>
          </a:p>
          <a:p>
            <a:pPr marL="285750" indent="-285750">
              <a:buFont typeface="Arial" panose="020B0604020202020204" pitchFamily="34" charset="0"/>
              <a:buChar char="•"/>
            </a:pPr>
            <a:r>
              <a:rPr lang="en-US" sz="1200" dirty="0">
                <a:solidFill>
                  <a:schemeClr val="tx1"/>
                </a:solidFill>
              </a:rPr>
              <a:t>Universal access - Promoting data sharing within an ENS framework to increase accessibility to ENS for</a:t>
            </a:r>
            <a:r>
              <a:rPr lang="en-US" sz="1200" dirty="0">
                <a:solidFill>
                  <a:srgbClr val="FF0000"/>
                </a:solidFill>
              </a:rPr>
              <a:t> </a:t>
            </a:r>
            <a:r>
              <a:rPr lang="en-US" sz="1200" dirty="0">
                <a:solidFill>
                  <a:schemeClr val="tx1"/>
                </a:solidFill>
              </a:rPr>
              <a:t>providers of all sizes</a:t>
            </a:r>
          </a:p>
          <a:p>
            <a:pPr marL="285750" indent="-285750">
              <a:buFont typeface="Arial" panose="020B0604020202020204" pitchFamily="34" charset="0"/>
              <a:buChar char="•"/>
            </a:pPr>
            <a:r>
              <a:rPr lang="en-US" sz="1200" dirty="0">
                <a:solidFill>
                  <a:schemeClr val="tx1"/>
                </a:solidFill>
              </a:rPr>
              <a:t>Streamline provider experience - Crafting ENS framework to allow single point of submission and single point of reception of ADT data</a:t>
            </a:r>
          </a:p>
          <a:p>
            <a:pPr marL="285750" indent="-285750">
              <a:buFont typeface="Arial" panose="020B0604020202020204" pitchFamily="34" charset="0"/>
              <a:buChar char="•"/>
            </a:pPr>
            <a:r>
              <a:rPr lang="en-US" sz="1200" dirty="0">
                <a:solidFill>
                  <a:schemeClr val="tx1"/>
                </a:solidFill>
              </a:rPr>
              <a:t>Improve notification timing </a:t>
            </a:r>
            <a:r>
              <a:rPr lang="en-US" dirty="0">
                <a:solidFill>
                  <a:schemeClr val="tx1"/>
                </a:solidFill>
              </a:rPr>
              <a:t>- </a:t>
            </a:r>
            <a:r>
              <a:rPr lang="en-US" sz="1200" dirty="0">
                <a:solidFill>
                  <a:schemeClr val="tx1"/>
                </a:solidFill>
              </a:rPr>
              <a:t>Improving timing for flow of data (real/near-real time)</a:t>
            </a:r>
          </a:p>
          <a:p>
            <a:pPr marL="333133" lvl="0" indent="-285750">
              <a:buFont typeface="Arial" panose="020B0604020202020204" pitchFamily="34" charset="0"/>
              <a:buChar char="•"/>
              <a:defRPr/>
            </a:pPr>
            <a:endParaRPr lang="en-US" sz="1200" kern="0" dirty="0">
              <a:solidFill>
                <a:srgbClr val="4F81BD"/>
              </a:solidFill>
            </a:endParaRPr>
          </a:p>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13</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343798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ENS: </a:t>
            </a:r>
            <a:r>
              <a:rPr lang="en-US" dirty="0"/>
              <a:t>Q2 report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Statewide ENS Framework reflected approximately 1 million ADTs among the two vendors in Q2 2021 (April 1 – June 30).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Vendor A # of ADTs received by reflection 325k, # of reflected ADTs deleted 96k, % of reflected ADTs deleted 30%</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Vendor B # of ADTs received by reflection 621k, # of reflected ADTs deleted 474k, % of reflected ADTs deleted 76%</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Vendor A # of ADTs received by reflection 325k, Notifications generated 11k, %  of Reflected ADTs generating a notification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Vendor B # of ADTs received by reflection 621k, Notifications generated 19k, %  of Reflected ADTs generating a notification 3%</a:t>
            </a:r>
          </a:p>
          <a:p>
            <a:pPr marL="285750" indent="-285750">
              <a:buFont typeface="Arial" panose="020B0604020202020204" pitchFamily="34" charset="0"/>
              <a:buChar char="•"/>
            </a:pPr>
            <a:r>
              <a:rPr lang="en-US" dirty="0">
                <a:solidFill>
                  <a:schemeClr val="tx1"/>
                </a:solidFill>
              </a:rPr>
              <a:t>The vendors exchanged about 1 million messages with slightly more than half being deleted pursuant to the Statewide ENS Framework.</a:t>
            </a:r>
          </a:p>
          <a:p>
            <a:pPr marL="285750" indent="-285750">
              <a:buFont typeface="Arial" panose="020B0604020202020204" pitchFamily="34" charset="0"/>
              <a:buChar char="•"/>
            </a:pPr>
            <a:r>
              <a:rPr lang="en-US" dirty="0">
                <a:solidFill>
                  <a:schemeClr val="tx1"/>
                </a:solidFill>
              </a:rPr>
              <a:t>Providers received a small percentage of notifications as many ADTs do not generate a notification.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14</a:t>
            </a:fld>
            <a:endParaRPr lang="en-US" dirty="0"/>
          </a:p>
        </p:txBody>
      </p:sp>
    </p:spTree>
    <p:extLst>
      <p:ext uri="{BB962C8B-B14F-4D97-AF65-F5344CB8AC3E}">
        <p14:creationId xmlns:p14="http://schemas.microsoft.com/office/powerpoint/2010/main" val="1998911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ENS: Acute Care Hospital utilization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Attestation process</a:t>
            </a:r>
          </a:p>
          <a:p>
            <a:pPr marL="285750" indent="-285750">
              <a:buFont typeface="Arial" panose="020B0604020202020204" pitchFamily="34" charset="0"/>
              <a:buChar char="•"/>
            </a:pPr>
            <a:r>
              <a:rPr lang="en-US" dirty="0">
                <a:solidFill>
                  <a:schemeClr val="tx1"/>
                </a:solidFill>
              </a:rPr>
              <a:t>Acute care hospitals will attest to ADT submission through the annual connection requirement attestation process</a:t>
            </a:r>
          </a:p>
          <a:p>
            <a:pPr marL="285750" indent="-285750">
              <a:buFont typeface="Arial" panose="020B0604020202020204" pitchFamily="34" charset="0"/>
              <a:buChar char="•"/>
            </a:pPr>
            <a:r>
              <a:rPr lang="en-US" dirty="0">
                <a:solidFill>
                  <a:schemeClr val="tx1"/>
                </a:solidFill>
              </a:rPr>
              <a:t>Attestation closed yesterday (Oct 31), analytics to follow up at February meeting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Waivers</a:t>
            </a:r>
          </a:p>
          <a:p>
            <a:pPr marL="285750" indent="-285750">
              <a:buFont typeface="Arial" panose="020B0604020202020204" pitchFamily="34" charset="0"/>
              <a:buChar char="•"/>
            </a:pPr>
            <a:r>
              <a:rPr lang="en-US" dirty="0">
                <a:solidFill>
                  <a:schemeClr val="tx1"/>
                </a:solidFill>
              </a:rPr>
              <a:t>Specialty hospitals without ED</a:t>
            </a:r>
          </a:p>
          <a:p>
            <a:pPr marL="742950" lvl="1" indent="-285750">
              <a:buFont typeface="Arial" panose="020B0604020202020204" pitchFamily="34" charset="0"/>
              <a:buChar char="•"/>
            </a:pPr>
            <a:r>
              <a:rPr lang="en-US" b="1" dirty="0">
                <a:solidFill>
                  <a:schemeClr val="tx1"/>
                </a:solidFill>
              </a:rPr>
              <a:t>Shriners’ Hospital for Children </a:t>
            </a:r>
            <a:r>
              <a:rPr lang="en-US" dirty="0">
                <a:solidFill>
                  <a:schemeClr val="tx1"/>
                </a:solidFill>
              </a:rPr>
              <a:t>(Boston)</a:t>
            </a:r>
          </a:p>
          <a:p>
            <a:pPr marL="742950" lvl="1" indent="-285750">
              <a:buFont typeface="Arial" panose="020B0604020202020204" pitchFamily="34" charset="0"/>
              <a:buChar char="•"/>
            </a:pPr>
            <a:r>
              <a:rPr lang="en-US" b="1" dirty="0">
                <a:solidFill>
                  <a:schemeClr val="tx1"/>
                </a:solidFill>
              </a:rPr>
              <a:t>Shriner’s Hospital for Children </a:t>
            </a:r>
            <a:r>
              <a:rPr lang="en-US" dirty="0">
                <a:solidFill>
                  <a:schemeClr val="tx1"/>
                </a:solidFill>
              </a:rPr>
              <a:t>(Springfield)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15</a:t>
            </a:fld>
            <a:endParaRPr lang="en-US" dirty="0"/>
          </a:p>
        </p:txBody>
      </p:sp>
    </p:spTree>
    <p:extLst>
      <p:ext uri="{BB962C8B-B14F-4D97-AF65-F5344CB8AC3E}">
        <p14:creationId xmlns:p14="http://schemas.microsoft.com/office/powerpoint/2010/main" val="27349776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ENS: Expand the Statewide ENS Framework submitters</a:t>
            </a:r>
          </a:p>
          <a:p>
            <a:pPr marL="285750" indent="-285750">
              <a:buFont typeface="Arial" panose="020B0604020202020204" pitchFamily="34" charset="0"/>
              <a:buChar char="•"/>
            </a:pPr>
            <a:r>
              <a:rPr lang="en-US" dirty="0">
                <a:solidFill>
                  <a:schemeClr val="tx1"/>
                </a:solidFill>
              </a:rPr>
              <a:t>Should the state include the psychiatric hospitals into the Statewide ENS Framework to align with the federal requirement?</a:t>
            </a:r>
          </a:p>
          <a:p>
            <a:pPr marL="285750" indent="-285750">
              <a:buFont typeface="Arial" panose="020B0604020202020204" pitchFamily="34" charset="0"/>
              <a:buChar char="•"/>
            </a:pPr>
            <a:r>
              <a:rPr lang="en-US" dirty="0">
                <a:solidFill>
                  <a:schemeClr val="tx1"/>
                </a:solidFill>
              </a:rPr>
              <a:t>Should inpatient rehab and long-term care facilities be included to improve transitions of care in and out of facilities?</a:t>
            </a:r>
          </a:p>
          <a:p>
            <a:pPr marL="285750" indent="-285750">
              <a:buFont typeface="Arial" panose="020B0604020202020204" pitchFamily="34" charset="0"/>
              <a:buChar char="•"/>
            </a:pPr>
            <a:r>
              <a:rPr lang="en-US" dirty="0">
                <a:solidFill>
                  <a:schemeClr val="tx1"/>
                </a:solidFill>
              </a:rPr>
              <a:t>CMS interoperability rules requires certain provider types to send ADT/ENS to certain providers for care coordination.</a:t>
            </a:r>
          </a:p>
          <a:p>
            <a:pPr marL="285750" indent="-285750">
              <a:buFont typeface="Arial" panose="020B0604020202020204" pitchFamily="34" charset="0"/>
              <a:buChar char="•"/>
            </a:pPr>
            <a:r>
              <a:rPr lang="en-US" dirty="0">
                <a:solidFill>
                  <a:schemeClr val="tx1"/>
                </a:solidFill>
              </a:rPr>
              <a:t>State regulation requires acute care hospitals to submit ADTs to a certified ENS vendor</a:t>
            </a:r>
          </a:p>
          <a:p>
            <a:pPr marL="742950" lvl="1" indent="-285750">
              <a:buFont typeface="Arial" panose="020B0604020202020204" pitchFamily="34" charset="0"/>
              <a:buChar char="•"/>
            </a:pPr>
            <a:r>
              <a:rPr lang="en-US" dirty="0">
                <a:solidFill>
                  <a:schemeClr val="tx1"/>
                </a:solidFill>
              </a:rPr>
              <a:t>State acute care hospital definition includes Critical Access Hospitals</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16</a:t>
            </a:fld>
            <a:endParaRPr lang="en-US" dirty="0"/>
          </a:p>
        </p:txBody>
      </p:sp>
    </p:spTree>
    <p:extLst>
      <p:ext uri="{BB962C8B-B14F-4D97-AF65-F5344CB8AC3E}">
        <p14:creationId xmlns:p14="http://schemas.microsoft.com/office/powerpoint/2010/main" val="33671755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Mass HIway SFY22 Budget Update </a:t>
            </a:r>
          </a:p>
          <a:p>
            <a:r>
              <a:rPr lang="en-US" sz="1200" i="1" dirty="0">
                <a:solidFill>
                  <a:schemeClr val="tx1"/>
                </a:solidFill>
              </a:rPr>
              <a:t>Kevin Mullen </a:t>
            </a:r>
          </a:p>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468128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mn-lt"/>
                <a:cs typeface="Arial" panose="020B0604020202020204" pitchFamily="34" charset="0"/>
              </a:rPr>
              <a:t>Slide Title: </a:t>
            </a:r>
            <a:r>
              <a:rPr lang="en-US" dirty="0">
                <a:latin typeface="+mn-lt"/>
                <a:cs typeface="Arial" panose="020B0604020202020204" pitchFamily="34" charset="0"/>
              </a:rPr>
              <a:t>Federal revenue reduction: Overview</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ysClr val="windowText" lastClr="000000"/>
                </a:solidFill>
              </a:rPr>
              <a:t>Federal funding through the ARRA HITECH Act ended on September 30, 2021. Primary funding for Mass HIway HIE services and programs shifts from HITECH to activities covered under the Medicaid Enterprise Systems (MES).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ysClr val="windowText" lastClr="000000"/>
                </a:solidFill>
              </a:rPr>
              <a:t>This shift will include reduced Federal Financial Participation (FFP) rates and a change in cost allocation reducing the effective federal match of ~81% down to ~21%.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ysClr val="windowText" lastClr="000000"/>
                </a:solidFill>
              </a:rPr>
              <a:t>The combined effect results in a significant revenue gap for the Mass HIway in SFY22 and beyond.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ysClr val="windowText" lastClr="000000"/>
                </a:solidFill>
              </a:rPr>
              <a:t>The HIway Direct Messaging services and supports are not sustainable with the current cost model and reduction of federal revenues that had provided high subsidy levels.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EOHHS is executing strategies to manage the impact of the federal revenue loss to ensure existing and future health IT investments can be sustained</a:t>
            </a:r>
            <a:r>
              <a:rPr lang="en-US" sz="1100" b="1" dirty="0"/>
              <a:t>.</a:t>
            </a: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ysClr val="windowText" lastClr="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ysClr val="windowText" lastClr="000000"/>
              </a:solidFill>
            </a:endParaRP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18</a:t>
            </a:fld>
            <a:endParaRPr lang="en-US" dirty="0"/>
          </a:p>
        </p:txBody>
      </p:sp>
    </p:spTree>
    <p:extLst>
      <p:ext uri="{BB962C8B-B14F-4D97-AF65-F5344CB8AC3E}">
        <p14:creationId xmlns:p14="http://schemas.microsoft.com/office/powerpoint/2010/main" val="12760368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SFY22 HIE Budget Reductions</a:t>
            </a:r>
          </a:p>
          <a:p>
            <a:r>
              <a:rPr lang="en-US" sz="1800" b="1" i="0" u="none" strike="noStrike" kern="1200" dirty="0">
                <a:solidFill>
                  <a:srgbClr val="000000"/>
                </a:solidFill>
                <a:effectLst/>
                <a:latin typeface="Calibri" panose="020F0502020204030204" pitchFamily="34" charset="0"/>
              </a:rPr>
              <a:t>SFY22</a:t>
            </a:r>
            <a:r>
              <a:rPr lang="en-US" sz="1800" b="0" i="0" u="none" strike="noStrike" kern="1200" dirty="0">
                <a:solidFill>
                  <a:schemeClr val="tx1"/>
                </a:solidFill>
                <a:effectLst/>
                <a:latin typeface="Arial" panose="020B0604020202020204" pitchFamily="34" charset="0"/>
              </a:rPr>
              <a:t> </a:t>
            </a:r>
            <a:r>
              <a:rPr lang="en-US" sz="1800" b="1" i="0" u="none" strike="noStrike" kern="1200" dirty="0">
                <a:solidFill>
                  <a:srgbClr val="000000"/>
                </a:solidFill>
                <a:effectLst/>
                <a:latin typeface="Calibri" panose="020F0502020204030204" pitchFamily="34" charset="0"/>
              </a:rPr>
              <a:t>Initial Budget	          gross		FFP	State		Private	</a:t>
            </a:r>
            <a:endParaRPr lang="en-US" sz="1800" b="0" i="0" u="none" strike="noStrike" dirty="0">
              <a:effectLst/>
              <a:latin typeface="Arial" panose="020B0604020202020204" pitchFamily="34" charset="0"/>
            </a:endParaRPr>
          </a:p>
          <a:p>
            <a:pPr marL="0" algn="l" rtl="0" eaLnBrk="1" fontAlgn="b" latinLnBrk="0" hangingPunct="1">
              <a:spcBef>
                <a:spcPts val="0"/>
              </a:spcBef>
              <a:spcAft>
                <a:spcPts val="0"/>
              </a:spcAft>
            </a:pPr>
            <a:r>
              <a:rPr lang="en-US" sz="1800" b="0" i="0" u="none" strike="noStrike" kern="1200" dirty="0">
                <a:solidFill>
                  <a:srgbClr val="000000"/>
                </a:solidFill>
                <a:effectLst/>
                <a:latin typeface="Calibri" panose="020F0502020204030204" pitchFamily="34" charset="0"/>
              </a:rPr>
              <a:t>Program &amp; Account Management</a:t>
            </a:r>
            <a:r>
              <a:rPr lang="en-US" sz="1800" b="0" i="0" u="none" strike="noStrike" kern="1200" dirty="0">
                <a:solidFill>
                  <a:schemeClr val="tx1"/>
                </a:solidFill>
                <a:effectLst/>
                <a:latin typeface="Arial" panose="020B0604020202020204" pitchFamily="34" charset="0"/>
              </a:rPr>
              <a:t> </a:t>
            </a:r>
            <a:r>
              <a:rPr lang="en-US" sz="1800" b="0" i="0" u="none" strike="noStrike" kern="1200" dirty="0">
                <a:solidFill>
                  <a:srgbClr val="000000"/>
                </a:solidFill>
                <a:effectLst/>
                <a:latin typeface="Calibri" panose="020F0502020204030204" pitchFamily="34" charset="0"/>
              </a:rPr>
              <a:t>$3,776,092              $1,723,925	$2,052,167		</a:t>
            </a:r>
            <a:endParaRPr lang="en-US" sz="1800" b="0" i="0" u="none" strike="noStrike" dirty="0">
              <a:effectLst/>
              <a:latin typeface="Arial" panose="020B0604020202020204" pitchFamily="34" charset="0"/>
            </a:endParaRPr>
          </a:p>
          <a:p>
            <a:pPr marL="0" algn="l" rtl="0" eaLnBrk="1" fontAlgn="b" latinLnBrk="0" hangingPunct="1">
              <a:spcBef>
                <a:spcPts val="0"/>
              </a:spcBef>
              <a:spcAft>
                <a:spcPts val="0"/>
              </a:spcAft>
            </a:pPr>
            <a:r>
              <a:rPr lang="en-US" sz="1800" b="0" i="0" u="none" strike="noStrike" dirty="0">
                <a:effectLst/>
                <a:latin typeface="Arial" panose="020B0604020202020204" pitchFamily="34" charset="0"/>
              </a:rPr>
              <a:t>Direct Messaging	        $2,876,331                $682,696	$1,693,635		$500,000</a:t>
            </a:r>
          </a:p>
          <a:p>
            <a:pPr marL="0" algn="l" rtl="0" eaLnBrk="1" fontAlgn="b" latinLnBrk="0" hangingPunct="1">
              <a:spcBef>
                <a:spcPts val="0"/>
              </a:spcBef>
              <a:spcAft>
                <a:spcPts val="0"/>
              </a:spcAft>
            </a:pPr>
            <a:r>
              <a:rPr lang="en-US" sz="1800" b="0" i="0" u="none" strike="noStrike" dirty="0">
                <a:effectLst/>
                <a:latin typeface="Arial" panose="020B0604020202020204" pitchFamily="34" charset="0"/>
              </a:rPr>
              <a:t>Clinical Gateway 	         $2,766,520               $980,164	$1,786,355</a:t>
            </a:r>
          </a:p>
          <a:p>
            <a:pPr marL="0" algn="l" rtl="0" eaLnBrk="1" fontAlgn="b" latinLnBrk="0" hangingPunct="1">
              <a:spcBef>
                <a:spcPts val="0"/>
              </a:spcBef>
              <a:spcAft>
                <a:spcPts val="0"/>
              </a:spcAft>
            </a:pPr>
            <a:r>
              <a:rPr lang="en-US" sz="1800" b="0" i="0" u="none" strike="noStrike" kern="1200" dirty="0">
                <a:solidFill>
                  <a:srgbClr val="000000"/>
                </a:solidFill>
                <a:effectLst/>
                <a:latin typeface="Calibri" panose="020F0502020204030204" pitchFamily="34" charset="0"/>
              </a:rPr>
              <a:t>CMS Incentive Program</a:t>
            </a:r>
            <a:r>
              <a:rPr lang="en-US" sz="1800" b="0" i="0" u="none" strike="noStrike" kern="1200" dirty="0">
                <a:solidFill>
                  <a:schemeClr val="tx1"/>
                </a:solidFill>
                <a:effectLst/>
                <a:latin typeface="Arial" panose="020B0604020202020204" pitchFamily="34" charset="0"/>
              </a:rPr>
              <a:t>                   </a:t>
            </a:r>
            <a:r>
              <a:rPr lang="en-US" sz="1800" b="0" i="0" u="none" strike="noStrike" kern="1200" dirty="0">
                <a:solidFill>
                  <a:srgbClr val="000000"/>
                </a:solidFill>
                <a:effectLst/>
                <a:latin typeface="Calibri" panose="020F0502020204030204" pitchFamily="34" charset="0"/>
              </a:rPr>
              <a:t>$2,618,750</a:t>
            </a:r>
            <a:r>
              <a:rPr lang="en-US" sz="1800" b="0" i="0" u="none" strike="noStrike" kern="1200" dirty="0">
                <a:solidFill>
                  <a:schemeClr val="tx1"/>
                </a:solidFill>
                <a:effectLst/>
                <a:latin typeface="Arial" panose="020B0604020202020204" pitchFamily="34" charset="0"/>
              </a:rPr>
              <a:t>             </a:t>
            </a:r>
            <a:r>
              <a:rPr lang="en-US" sz="1800" b="0" i="0" u="none" strike="noStrike" kern="1200" dirty="0">
                <a:solidFill>
                  <a:srgbClr val="000000"/>
                </a:solidFill>
                <a:effectLst/>
                <a:latin typeface="Calibri" panose="020F0502020204030204" pitchFamily="34" charset="0"/>
              </a:rPr>
              <a:t>$2,356,875</a:t>
            </a:r>
            <a:r>
              <a:rPr lang="en-US" sz="1800" b="0" i="0" u="none" strike="noStrike" kern="1200" dirty="0">
                <a:solidFill>
                  <a:schemeClr val="tx1"/>
                </a:solidFill>
                <a:effectLst/>
                <a:latin typeface="Arial" panose="020B0604020202020204" pitchFamily="34" charset="0"/>
              </a:rPr>
              <a:t>                  </a:t>
            </a:r>
            <a:r>
              <a:rPr lang="en-US" sz="1800" b="0" i="0" u="none" strike="noStrike" kern="1200" dirty="0">
                <a:solidFill>
                  <a:srgbClr val="000000"/>
                </a:solidFill>
                <a:effectLst/>
                <a:latin typeface="Calibri" panose="020F0502020204030204" pitchFamily="34" charset="0"/>
              </a:rPr>
              <a:t>$261,875 </a:t>
            </a:r>
            <a:endParaRPr lang="en-US" sz="1800" b="0" i="0" u="none" strike="noStrike" kern="1200" dirty="0">
              <a:solidFill>
                <a:schemeClr val="tx1"/>
              </a:solidFill>
              <a:effectLst/>
              <a:latin typeface="Arial" panose="020B0604020202020204" pitchFamily="34" charset="0"/>
            </a:endParaRPr>
          </a:p>
          <a:p>
            <a:pPr marL="0" algn="l" rtl="0" eaLnBrk="1" fontAlgn="b" latinLnBrk="0" hangingPunct="1">
              <a:spcBef>
                <a:spcPts val="0"/>
              </a:spcBef>
              <a:spcAft>
                <a:spcPts val="0"/>
              </a:spcAft>
            </a:pPr>
            <a:r>
              <a:rPr lang="en-US" sz="1800" b="0" i="0" u="none" strike="noStrike" kern="1200" dirty="0" err="1">
                <a:solidFill>
                  <a:srgbClr val="000000"/>
                </a:solidFill>
                <a:effectLst/>
                <a:latin typeface="Calibri" panose="020F0502020204030204" pitchFamily="34" charset="0"/>
              </a:rPr>
              <a:t>ePOLST</a:t>
            </a:r>
            <a:r>
              <a:rPr lang="en-US" sz="1800" b="0" i="0" u="none" strike="noStrike" kern="1200" dirty="0">
                <a:solidFill>
                  <a:schemeClr val="tx1"/>
                </a:solidFill>
                <a:effectLst/>
                <a:latin typeface="Arial" panose="020B0604020202020204" pitchFamily="34" charset="0"/>
              </a:rPr>
              <a:t>                                              </a:t>
            </a:r>
            <a:r>
              <a:rPr lang="en-US" sz="1800" b="0" i="0" u="none" strike="noStrike" kern="1200" dirty="0">
                <a:solidFill>
                  <a:srgbClr val="000000"/>
                </a:solidFill>
                <a:effectLst/>
                <a:latin typeface="Calibri" panose="020F0502020204030204" pitchFamily="34" charset="0"/>
              </a:rPr>
              <a:t>$463,016</a:t>
            </a:r>
            <a:r>
              <a:rPr lang="en-US" sz="1800" b="0" i="0" u="none" strike="noStrike" kern="1200" dirty="0">
                <a:solidFill>
                  <a:schemeClr val="tx1"/>
                </a:solidFill>
                <a:effectLst/>
                <a:latin typeface="Arial" panose="020B0604020202020204" pitchFamily="34" charset="0"/>
              </a:rPr>
              <a:t>                 </a:t>
            </a:r>
            <a:r>
              <a:rPr lang="en-US" sz="1800" b="0" i="0" u="none" strike="noStrike" kern="1200" dirty="0">
                <a:solidFill>
                  <a:srgbClr val="000000"/>
                </a:solidFill>
                <a:effectLst/>
                <a:latin typeface="Calibri" panose="020F0502020204030204" pitchFamily="34" charset="0"/>
              </a:rPr>
              <a:t>$159,289	          $0		$303,727</a:t>
            </a:r>
            <a:endParaRPr lang="en-US" sz="1800" b="0" i="0" u="none" strike="noStrike" dirty="0">
              <a:effectLst/>
              <a:latin typeface="Arial" panose="020B0604020202020204" pitchFamily="34" charset="0"/>
            </a:endParaRPr>
          </a:p>
          <a:p>
            <a:pPr marL="0" algn="l" rtl="0" eaLnBrk="1" fontAlgn="b" latinLnBrk="0" hangingPunct="1">
              <a:spcBef>
                <a:spcPts val="0"/>
              </a:spcBef>
              <a:spcAft>
                <a:spcPts val="0"/>
              </a:spcAft>
            </a:pPr>
            <a:endParaRPr lang="en-US" sz="1800" b="1" i="0" u="none" strike="noStrike" dirty="0">
              <a:effectLst/>
              <a:latin typeface="Arial" panose="020B0604020202020204" pitchFamily="34" charset="0"/>
            </a:endParaRPr>
          </a:p>
          <a:p>
            <a:pPr marL="0" algn="l" rtl="0" eaLnBrk="1" fontAlgn="b" latinLnBrk="0" hangingPunct="1">
              <a:spcBef>
                <a:spcPts val="0"/>
              </a:spcBef>
              <a:spcAft>
                <a:spcPts val="0"/>
              </a:spcAft>
            </a:pPr>
            <a:r>
              <a:rPr lang="en-US" sz="1800" b="1" i="0" u="none" strike="noStrike" kern="1200" dirty="0">
                <a:solidFill>
                  <a:srgbClr val="000000"/>
                </a:solidFill>
                <a:effectLst/>
                <a:latin typeface="Calibri" panose="020F0502020204030204" pitchFamily="34" charset="0"/>
              </a:rPr>
              <a:t> Grand Total	</a:t>
            </a:r>
            <a:r>
              <a:rPr lang="en-US" sz="1800" b="0" i="0" u="none" strike="noStrike" kern="1200" dirty="0">
                <a:solidFill>
                  <a:srgbClr val="000000"/>
                </a:solidFill>
                <a:effectLst/>
                <a:latin typeface="Calibri" panose="020F0502020204030204" pitchFamily="34" charset="0"/>
              </a:rPr>
              <a:t>	      $12,500,708                $5,902,949	  $5,794,032		$803,727</a:t>
            </a:r>
          </a:p>
          <a:p>
            <a:pPr marL="0" algn="l" rtl="0" eaLnBrk="1" fontAlgn="b" latinLnBrk="0" hangingPunct="1">
              <a:spcBef>
                <a:spcPts val="0"/>
              </a:spcBef>
              <a:spcAft>
                <a:spcPts val="0"/>
              </a:spcAft>
            </a:pPr>
            <a:r>
              <a:rPr lang="en-US" sz="1800" b="1" i="0" u="none" strike="noStrike" kern="1200" dirty="0">
                <a:solidFill>
                  <a:srgbClr val="000000"/>
                </a:solidFill>
                <a:effectLst/>
                <a:latin typeface="Calibri" panose="020F0502020204030204" pitchFamily="34" charset="0"/>
              </a:rPr>
              <a:t>Phase 1 Reductions</a:t>
            </a:r>
          </a:p>
          <a:p>
            <a:pPr marL="0" algn="l" rtl="0" eaLnBrk="1" fontAlgn="b" latinLnBrk="0" hangingPunct="1">
              <a:spcBef>
                <a:spcPts val="0"/>
              </a:spcBef>
              <a:spcAft>
                <a:spcPts val="0"/>
              </a:spcAft>
            </a:pPr>
            <a:r>
              <a:rPr lang="en-US" sz="1200" b="0" i="0" u="none" strike="noStrike" kern="1200" dirty="0">
                <a:solidFill>
                  <a:srgbClr val="000000"/>
                </a:solidFill>
                <a:effectLst/>
                <a:latin typeface="Calibri" panose="020F0502020204030204" pitchFamily="34" charset="0"/>
              </a:rPr>
              <a:t>Program &amp; Account Management</a:t>
            </a:r>
            <a:r>
              <a:rPr lang="en-US" sz="1200" b="0" i="0" u="none" strike="noStrike" kern="1200" dirty="0">
                <a:solidFill>
                  <a:schemeClr val="tx1"/>
                </a:solidFill>
                <a:effectLst/>
                <a:latin typeface="Arial" panose="020B0604020202020204" pitchFamily="34" charset="0"/>
              </a:rPr>
              <a:t> </a:t>
            </a:r>
            <a:r>
              <a:rPr lang="en-US" sz="1200" b="0" i="0" u="none" strike="noStrike" kern="1200" dirty="0">
                <a:solidFill>
                  <a:srgbClr val="000000"/>
                </a:solidFill>
                <a:effectLst/>
                <a:latin typeface="Calibri" panose="020F0502020204030204" pitchFamily="34" charset="0"/>
              </a:rPr>
              <a:t>$2,297,603              $1,238,320	$1,059283		</a:t>
            </a:r>
            <a:endParaRPr lang="en-US" sz="1200" b="0" i="0" u="none" strike="noStrike" dirty="0">
              <a:effectLst/>
              <a:latin typeface="Arial" panose="020B0604020202020204" pitchFamily="34" charset="0"/>
            </a:endParaRPr>
          </a:p>
          <a:p>
            <a:pPr marL="0" algn="l" rtl="0" eaLnBrk="1" fontAlgn="b" latinLnBrk="0" hangingPunct="1">
              <a:spcBef>
                <a:spcPts val="0"/>
              </a:spcBef>
              <a:spcAft>
                <a:spcPts val="0"/>
              </a:spcAft>
            </a:pPr>
            <a:r>
              <a:rPr lang="en-US" sz="1200" b="0" i="0" u="none" strike="noStrike" dirty="0">
                <a:effectLst/>
                <a:latin typeface="Arial" panose="020B0604020202020204" pitchFamily="34" charset="0"/>
              </a:rPr>
              <a:t>Direct Messaging	        $2,876,331                $682,696	$1,693,635		$500,000</a:t>
            </a:r>
          </a:p>
          <a:p>
            <a:pPr marL="0" algn="l" rtl="0" eaLnBrk="1" fontAlgn="b" latinLnBrk="0" hangingPunct="1">
              <a:spcBef>
                <a:spcPts val="0"/>
              </a:spcBef>
              <a:spcAft>
                <a:spcPts val="0"/>
              </a:spcAft>
            </a:pPr>
            <a:r>
              <a:rPr lang="en-US" sz="1200" b="0" i="0" u="none" strike="noStrike" dirty="0">
                <a:effectLst/>
                <a:latin typeface="Arial" panose="020B0604020202020204" pitchFamily="34" charset="0"/>
              </a:rPr>
              <a:t>Clinical Gateway 	         $2,766,520               $980,164	$1,786,355</a:t>
            </a:r>
          </a:p>
          <a:p>
            <a:pPr marL="0" algn="l" rtl="0" eaLnBrk="1" fontAlgn="b" latinLnBrk="0" hangingPunct="1">
              <a:spcBef>
                <a:spcPts val="0"/>
              </a:spcBef>
              <a:spcAft>
                <a:spcPts val="0"/>
              </a:spcAft>
            </a:pPr>
            <a:r>
              <a:rPr lang="en-US" sz="1200" b="0" i="0" u="none" strike="noStrike" kern="1200" dirty="0">
                <a:solidFill>
                  <a:srgbClr val="000000"/>
                </a:solidFill>
                <a:effectLst/>
                <a:latin typeface="Calibri" panose="020F0502020204030204" pitchFamily="34" charset="0"/>
              </a:rPr>
              <a:t>CMS Incentive Program</a:t>
            </a:r>
            <a:r>
              <a:rPr lang="en-US" sz="1200" b="0" i="0" u="none" strike="noStrike" kern="1200" dirty="0">
                <a:solidFill>
                  <a:schemeClr val="tx1"/>
                </a:solidFill>
                <a:effectLst/>
                <a:latin typeface="Arial" panose="020B0604020202020204" pitchFamily="34" charset="0"/>
              </a:rPr>
              <a:t>                   </a:t>
            </a:r>
            <a:r>
              <a:rPr lang="en-US" sz="1200" b="0" i="0" u="none" strike="noStrike" kern="1200" dirty="0">
                <a:solidFill>
                  <a:srgbClr val="000000"/>
                </a:solidFill>
                <a:effectLst/>
                <a:latin typeface="Calibri" panose="020F0502020204030204" pitchFamily="34" charset="0"/>
              </a:rPr>
              <a:t>$2,618,750</a:t>
            </a:r>
            <a:r>
              <a:rPr lang="en-US" sz="1200" b="0" i="0" u="none" strike="noStrike" kern="1200" dirty="0">
                <a:solidFill>
                  <a:schemeClr val="tx1"/>
                </a:solidFill>
                <a:effectLst/>
                <a:latin typeface="Arial" panose="020B0604020202020204" pitchFamily="34" charset="0"/>
              </a:rPr>
              <a:t>             </a:t>
            </a:r>
            <a:r>
              <a:rPr lang="en-US" sz="1200" b="0" i="0" u="none" strike="noStrike" kern="1200" dirty="0">
                <a:solidFill>
                  <a:srgbClr val="000000"/>
                </a:solidFill>
                <a:effectLst/>
                <a:latin typeface="Calibri" panose="020F0502020204030204" pitchFamily="34" charset="0"/>
              </a:rPr>
              <a:t>$2,356,875</a:t>
            </a:r>
            <a:r>
              <a:rPr lang="en-US" sz="1200" b="0" i="0" u="none" strike="noStrike" kern="1200" dirty="0">
                <a:solidFill>
                  <a:schemeClr val="tx1"/>
                </a:solidFill>
                <a:effectLst/>
                <a:latin typeface="Arial" panose="020B0604020202020204" pitchFamily="34" charset="0"/>
              </a:rPr>
              <a:t>                  </a:t>
            </a:r>
            <a:r>
              <a:rPr lang="en-US" sz="1200" b="0" i="0" u="none" strike="noStrike" kern="1200" dirty="0">
                <a:solidFill>
                  <a:srgbClr val="000000"/>
                </a:solidFill>
                <a:effectLst/>
                <a:latin typeface="Calibri" panose="020F0502020204030204" pitchFamily="34" charset="0"/>
              </a:rPr>
              <a:t>$261,875 </a:t>
            </a:r>
            <a:endParaRPr lang="en-US" sz="1200" b="0" i="0" u="none" strike="noStrike" kern="1200" dirty="0">
              <a:solidFill>
                <a:schemeClr val="tx1"/>
              </a:solidFill>
              <a:effectLst/>
              <a:latin typeface="Arial" panose="020B0604020202020204" pitchFamily="34" charset="0"/>
            </a:endParaRPr>
          </a:p>
          <a:p>
            <a:pPr marL="0" algn="l" rtl="0" eaLnBrk="1" fontAlgn="b" latinLnBrk="0" hangingPunct="1">
              <a:spcBef>
                <a:spcPts val="0"/>
              </a:spcBef>
              <a:spcAft>
                <a:spcPts val="0"/>
              </a:spcAft>
            </a:pPr>
            <a:r>
              <a:rPr lang="en-US" sz="1200" b="0" i="0" u="none" strike="noStrike" kern="1200" dirty="0" err="1">
                <a:solidFill>
                  <a:srgbClr val="000000"/>
                </a:solidFill>
                <a:effectLst/>
                <a:latin typeface="Calibri" panose="020F0502020204030204" pitchFamily="34" charset="0"/>
              </a:rPr>
              <a:t>ePOLST</a:t>
            </a:r>
            <a:r>
              <a:rPr lang="en-US" sz="1200" b="0" i="0" u="none" strike="noStrike" kern="1200" dirty="0">
                <a:solidFill>
                  <a:schemeClr val="tx1"/>
                </a:solidFill>
                <a:effectLst/>
                <a:latin typeface="Arial" panose="020B0604020202020204" pitchFamily="34" charset="0"/>
              </a:rPr>
              <a:t>                                              </a:t>
            </a:r>
            <a:r>
              <a:rPr lang="en-US" sz="1200" b="0" i="0" u="none" strike="noStrike" kern="1200" dirty="0">
                <a:solidFill>
                  <a:srgbClr val="000000"/>
                </a:solidFill>
                <a:effectLst/>
                <a:latin typeface="Calibri" panose="020F0502020204030204" pitchFamily="34" charset="0"/>
              </a:rPr>
              <a:t>$463,016</a:t>
            </a:r>
            <a:r>
              <a:rPr lang="en-US" sz="1200" b="0" i="0" u="none" strike="noStrike" kern="1200" dirty="0">
                <a:solidFill>
                  <a:schemeClr val="tx1"/>
                </a:solidFill>
                <a:effectLst/>
                <a:latin typeface="Arial" panose="020B0604020202020204" pitchFamily="34" charset="0"/>
              </a:rPr>
              <a:t>                 </a:t>
            </a:r>
            <a:r>
              <a:rPr lang="en-US" sz="1200" b="0" i="0" u="none" strike="noStrike" kern="1200" dirty="0">
                <a:solidFill>
                  <a:srgbClr val="000000"/>
                </a:solidFill>
                <a:effectLst/>
                <a:latin typeface="Calibri" panose="020F0502020204030204" pitchFamily="34" charset="0"/>
              </a:rPr>
              <a:t>$159,289	          $0		$303,727</a:t>
            </a:r>
            <a:endParaRPr lang="en-US" sz="1200" b="0" i="0" u="none" strike="noStrike" dirty="0">
              <a:effectLst/>
              <a:latin typeface="Arial" panose="020B0604020202020204" pitchFamily="34" charset="0"/>
            </a:endParaRPr>
          </a:p>
          <a:p>
            <a:pPr marL="0" algn="l" rtl="0" eaLnBrk="1" fontAlgn="b" latinLnBrk="0" hangingPunct="1">
              <a:spcBef>
                <a:spcPts val="0"/>
              </a:spcBef>
              <a:spcAft>
                <a:spcPts val="0"/>
              </a:spcAft>
            </a:pPr>
            <a:endParaRPr lang="en-US" sz="1200" b="1" i="0" u="none" strike="noStrike" dirty="0">
              <a:effectLst/>
              <a:latin typeface="Arial" panose="020B0604020202020204" pitchFamily="34" charset="0"/>
            </a:endParaRPr>
          </a:p>
          <a:p>
            <a:pPr marL="0" algn="l" rtl="0" eaLnBrk="1" fontAlgn="b" latinLnBrk="0" hangingPunct="1">
              <a:spcBef>
                <a:spcPts val="0"/>
              </a:spcBef>
              <a:spcAft>
                <a:spcPts val="0"/>
              </a:spcAft>
            </a:pPr>
            <a:r>
              <a:rPr lang="en-US" sz="1200" b="1" i="0" u="none" strike="noStrike" kern="1200" dirty="0">
                <a:solidFill>
                  <a:srgbClr val="000000"/>
                </a:solidFill>
                <a:effectLst/>
                <a:latin typeface="Calibri" panose="020F0502020204030204" pitchFamily="34" charset="0"/>
              </a:rPr>
              <a:t> Grand Total</a:t>
            </a:r>
            <a:r>
              <a:rPr lang="en-US" sz="1200" b="0" i="0" u="none" strike="noStrike" kern="1200" dirty="0">
                <a:solidFill>
                  <a:srgbClr val="000000"/>
                </a:solidFill>
                <a:effectLst/>
                <a:latin typeface="Calibri" panose="020F0502020204030204" pitchFamily="34" charset="0"/>
              </a:rPr>
              <a:t>		      $11,022,219                $5,417,344	  $4,801,148		$803,727</a:t>
            </a:r>
          </a:p>
          <a:p>
            <a:pPr marL="0" algn="l" rtl="0" eaLnBrk="1" fontAlgn="b" latinLnBrk="0" hangingPunct="1">
              <a:spcBef>
                <a:spcPts val="0"/>
              </a:spcBef>
              <a:spcAft>
                <a:spcPts val="0"/>
              </a:spcAft>
            </a:pPr>
            <a:r>
              <a:rPr lang="en-US" sz="1200" b="1" i="0" u="none" strike="noStrike" kern="1200" dirty="0">
                <a:solidFill>
                  <a:srgbClr val="000000"/>
                </a:solidFill>
                <a:effectLst/>
                <a:latin typeface="Calibri" panose="020F0502020204030204" pitchFamily="34" charset="0"/>
              </a:rPr>
              <a:t>Phase 2 Reductions</a:t>
            </a:r>
          </a:p>
          <a:p>
            <a:pPr marL="0" algn="l" rtl="0" eaLnBrk="1" fontAlgn="b" latinLnBrk="0" hangingPunct="1">
              <a:spcBef>
                <a:spcPts val="0"/>
              </a:spcBef>
              <a:spcAft>
                <a:spcPts val="0"/>
              </a:spcAft>
            </a:pPr>
            <a:r>
              <a:rPr lang="en-US" sz="1200" b="0" i="0" u="none" strike="noStrike" kern="1200" dirty="0">
                <a:solidFill>
                  <a:srgbClr val="000000"/>
                </a:solidFill>
                <a:effectLst/>
                <a:latin typeface="Calibri" panose="020F0502020204030204" pitchFamily="34" charset="0"/>
              </a:rPr>
              <a:t>Program &amp; Account Management</a:t>
            </a:r>
            <a:r>
              <a:rPr lang="en-US" sz="1200" b="0" i="0" u="none" strike="noStrike" kern="1200" dirty="0">
                <a:solidFill>
                  <a:schemeClr val="tx1"/>
                </a:solidFill>
                <a:effectLst/>
                <a:latin typeface="Arial" panose="020B0604020202020204" pitchFamily="34" charset="0"/>
              </a:rPr>
              <a:t> </a:t>
            </a:r>
            <a:r>
              <a:rPr lang="en-US" sz="1200" b="0" i="0" u="none" strike="noStrike" kern="1200" dirty="0">
                <a:solidFill>
                  <a:srgbClr val="000000"/>
                </a:solidFill>
                <a:effectLst/>
                <a:latin typeface="Calibri" panose="020F0502020204030204" pitchFamily="34" charset="0"/>
              </a:rPr>
              <a:t>$2,253,009              $1,404,077	$848,931		</a:t>
            </a:r>
            <a:endParaRPr lang="en-US" sz="1200" b="0" i="0" u="none" strike="noStrike" dirty="0">
              <a:effectLst/>
              <a:latin typeface="Arial" panose="020B0604020202020204" pitchFamily="34" charset="0"/>
            </a:endParaRPr>
          </a:p>
          <a:p>
            <a:pPr marL="0" algn="l" rtl="0" eaLnBrk="1" fontAlgn="b" latinLnBrk="0" hangingPunct="1">
              <a:spcBef>
                <a:spcPts val="0"/>
              </a:spcBef>
              <a:spcAft>
                <a:spcPts val="0"/>
              </a:spcAft>
            </a:pPr>
            <a:r>
              <a:rPr lang="en-US" sz="1200" b="0" i="0" u="none" strike="noStrike" dirty="0">
                <a:effectLst/>
                <a:latin typeface="Arial" panose="020B0604020202020204" pitchFamily="34" charset="0"/>
              </a:rPr>
              <a:t>Direct Messaging	        $2,666,085                $638,545	$1,527,540		$500,000</a:t>
            </a:r>
          </a:p>
          <a:p>
            <a:pPr marL="0" algn="l" rtl="0" eaLnBrk="1" fontAlgn="b" latinLnBrk="0" hangingPunct="1">
              <a:spcBef>
                <a:spcPts val="0"/>
              </a:spcBef>
              <a:spcAft>
                <a:spcPts val="0"/>
              </a:spcAft>
            </a:pPr>
            <a:r>
              <a:rPr lang="en-US" sz="1200" b="0" i="0" u="none" strike="noStrike" dirty="0">
                <a:effectLst/>
                <a:latin typeface="Arial" panose="020B0604020202020204" pitchFamily="34" charset="0"/>
              </a:rPr>
              <a:t>Clinical Gateway 	         $2,446,920               $893,814	$1,553,106</a:t>
            </a:r>
          </a:p>
          <a:p>
            <a:pPr marL="0" algn="l" rtl="0" eaLnBrk="1" fontAlgn="b" latinLnBrk="0" hangingPunct="1">
              <a:spcBef>
                <a:spcPts val="0"/>
              </a:spcBef>
              <a:spcAft>
                <a:spcPts val="0"/>
              </a:spcAft>
            </a:pPr>
            <a:r>
              <a:rPr lang="en-US" sz="1200" b="0" i="0" u="none" strike="noStrike" kern="1200" dirty="0">
                <a:solidFill>
                  <a:srgbClr val="000000"/>
                </a:solidFill>
                <a:effectLst/>
                <a:latin typeface="Calibri" panose="020F0502020204030204" pitchFamily="34" charset="0"/>
              </a:rPr>
              <a:t>CMS Incentive Program</a:t>
            </a:r>
            <a:r>
              <a:rPr lang="en-US" sz="1200" b="0" i="0" u="none" strike="noStrike" kern="1200" dirty="0">
                <a:solidFill>
                  <a:schemeClr val="tx1"/>
                </a:solidFill>
                <a:effectLst/>
                <a:latin typeface="Arial" panose="020B0604020202020204" pitchFamily="34" charset="0"/>
              </a:rPr>
              <a:t>                   </a:t>
            </a:r>
            <a:r>
              <a:rPr lang="en-US" sz="1200" b="0" i="0" u="none" strike="noStrike" kern="1200" dirty="0">
                <a:solidFill>
                  <a:srgbClr val="000000"/>
                </a:solidFill>
                <a:effectLst/>
                <a:latin typeface="Calibri" panose="020F0502020204030204" pitchFamily="34" charset="0"/>
              </a:rPr>
              <a:t>$2,618,750</a:t>
            </a:r>
            <a:r>
              <a:rPr lang="en-US" sz="1200" b="0" i="0" u="none" strike="noStrike" kern="1200" dirty="0">
                <a:solidFill>
                  <a:schemeClr val="tx1"/>
                </a:solidFill>
                <a:effectLst/>
                <a:latin typeface="Arial" panose="020B0604020202020204" pitchFamily="34" charset="0"/>
              </a:rPr>
              <a:t>             </a:t>
            </a:r>
            <a:r>
              <a:rPr lang="en-US" sz="1200" b="0" i="0" u="none" strike="noStrike" kern="1200" dirty="0">
                <a:solidFill>
                  <a:srgbClr val="000000"/>
                </a:solidFill>
                <a:effectLst/>
                <a:latin typeface="Calibri" panose="020F0502020204030204" pitchFamily="34" charset="0"/>
              </a:rPr>
              <a:t>$2,356,875</a:t>
            </a:r>
            <a:r>
              <a:rPr lang="en-US" sz="1200" b="0" i="0" u="none" strike="noStrike" kern="1200" dirty="0">
                <a:solidFill>
                  <a:schemeClr val="tx1"/>
                </a:solidFill>
                <a:effectLst/>
                <a:latin typeface="Arial" panose="020B0604020202020204" pitchFamily="34" charset="0"/>
              </a:rPr>
              <a:t>                  </a:t>
            </a:r>
            <a:r>
              <a:rPr lang="en-US" sz="1200" b="0" i="0" u="none" strike="noStrike" kern="1200" dirty="0">
                <a:solidFill>
                  <a:srgbClr val="000000"/>
                </a:solidFill>
                <a:effectLst/>
                <a:latin typeface="Calibri" panose="020F0502020204030204" pitchFamily="34" charset="0"/>
              </a:rPr>
              <a:t>$261,875 </a:t>
            </a:r>
            <a:endParaRPr lang="en-US" sz="1200" b="0" i="0" u="none" strike="noStrike" kern="1200" dirty="0">
              <a:solidFill>
                <a:schemeClr val="tx1"/>
              </a:solidFill>
              <a:effectLst/>
              <a:latin typeface="Arial" panose="020B0604020202020204" pitchFamily="34" charset="0"/>
            </a:endParaRPr>
          </a:p>
          <a:p>
            <a:pPr marL="0" algn="l" rtl="0" eaLnBrk="1" fontAlgn="b" latinLnBrk="0" hangingPunct="1">
              <a:spcBef>
                <a:spcPts val="0"/>
              </a:spcBef>
              <a:spcAft>
                <a:spcPts val="0"/>
              </a:spcAft>
            </a:pPr>
            <a:r>
              <a:rPr lang="en-US" sz="1200" b="0" i="0" u="none" strike="noStrike" kern="1200" dirty="0" err="1">
                <a:solidFill>
                  <a:srgbClr val="000000"/>
                </a:solidFill>
                <a:effectLst/>
                <a:latin typeface="Calibri" panose="020F0502020204030204" pitchFamily="34" charset="0"/>
              </a:rPr>
              <a:t>ePOLST</a:t>
            </a:r>
            <a:r>
              <a:rPr lang="en-US" sz="1200" b="0" i="0" u="none" strike="noStrike" kern="1200" dirty="0">
                <a:solidFill>
                  <a:schemeClr val="tx1"/>
                </a:solidFill>
                <a:effectLst/>
                <a:latin typeface="Arial" panose="020B0604020202020204" pitchFamily="34" charset="0"/>
              </a:rPr>
              <a:t>                                              </a:t>
            </a:r>
            <a:r>
              <a:rPr lang="en-US" sz="1200" b="0" i="0" u="none" strike="noStrike" kern="1200" dirty="0">
                <a:solidFill>
                  <a:srgbClr val="000000"/>
                </a:solidFill>
                <a:effectLst/>
                <a:latin typeface="Calibri" panose="020F0502020204030204" pitchFamily="34" charset="0"/>
              </a:rPr>
              <a:t>$463,016</a:t>
            </a:r>
            <a:r>
              <a:rPr lang="en-US" sz="1200" b="0" i="0" u="none" strike="noStrike" kern="1200" dirty="0">
                <a:solidFill>
                  <a:schemeClr val="tx1"/>
                </a:solidFill>
                <a:effectLst/>
                <a:latin typeface="Arial" panose="020B0604020202020204" pitchFamily="34" charset="0"/>
              </a:rPr>
              <a:t>                 </a:t>
            </a:r>
            <a:r>
              <a:rPr lang="en-US" sz="1200" b="0" i="0" u="none" strike="noStrike" kern="1200" dirty="0">
                <a:solidFill>
                  <a:srgbClr val="000000"/>
                </a:solidFill>
                <a:effectLst/>
                <a:latin typeface="Calibri" panose="020F0502020204030204" pitchFamily="34" charset="0"/>
              </a:rPr>
              <a:t>$159,289	          $0		$303,727</a:t>
            </a:r>
            <a:endParaRPr lang="en-US" sz="1200" b="0" i="0" u="none" strike="noStrike" dirty="0">
              <a:effectLst/>
              <a:latin typeface="Arial" panose="020B0604020202020204" pitchFamily="34" charset="0"/>
            </a:endParaRPr>
          </a:p>
          <a:p>
            <a:pPr marL="0" algn="l" rtl="0" eaLnBrk="1" fontAlgn="b" latinLnBrk="0" hangingPunct="1">
              <a:spcBef>
                <a:spcPts val="0"/>
              </a:spcBef>
              <a:spcAft>
                <a:spcPts val="0"/>
              </a:spcAft>
            </a:pPr>
            <a:endParaRPr lang="en-US" sz="1200" b="0" i="0" u="none" strike="noStrike" dirty="0">
              <a:effectLst/>
              <a:latin typeface="Arial" panose="020B0604020202020204" pitchFamily="34" charset="0"/>
            </a:endParaRPr>
          </a:p>
          <a:p>
            <a:pPr marL="0" algn="l" rtl="0" eaLnBrk="1" fontAlgn="b" latinLnBrk="0" hangingPunct="1">
              <a:spcBef>
                <a:spcPts val="0"/>
              </a:spcBef>
              <a:spcAft>
                <a:spcPts val="0"/>
              </a:spcAft>
            </a:pPr>
            <a:r>
              <a:rPr lang="en-US" sz="1200" b="0" i="0" u="none" strike="noStrike" kern="1200" dirty="0">
                <a:solidFill>
                  <a:srgbClr val="000000"/>
                </a:solidFill>
                <a:effectLst/>
                <a:latin typeface="Calibri" panose="020F0502020204030204" pitchFamily="34" charset="0"/>
              </a:rPr>
              <a:t> </a:t>
            </a:r>
            <a:r>
              <a:rPr lang="en-US" sz="1200" b="1" i="0" u="none" strike="noStrike" kern="1200" dirty="0">
                <a:solidFill>
                  <a:srgbClr val="000000"/>
                </a:solidFill>
                <a:effectLst/>
                <a:latin typeface="Calibri" panose="020F0502020204030204" pitchFamily="34" charset="0"/>
              </a:rPr>
              <a:t>Grand Total</a:t>
            </a:r>
            <a:r>
              <a:rPr lang="en-US" sz="1200" b="0" i="0" u="none" strike="noStrike" kern="1200" dirty="0">
                <a:solidFill>
                  <a:srgbClr val="000000"/>
                </a:solidFill>
                <a:effectLst/>
                <a:latin typeface="Calibri" panose="020F0502020204030204" pitchFamily="34" charset="0"/>
              </a:rPr>
              <a:t>		      $10,447,779              $5,452,599	  $4,191,453		$803,727</a:t>
            </a:r>
          </a:p>
          <a:p>
            <a:pPr marL="0" algn="l" rtl="0" eaLnBrk="1" fontAlgn="b" latinLnBrk="0" hangingPunct="1">
              <a:spcBef>
                <a:spcPts val="0"/>
              </a:spcBef>
              <a:spcAft>
                <a:spcPts val="0"/>
              </a:spcAft>
            </a:pPr>
            <a:endParaRPr lang="en-US" sz="1200" b="0" i="0" u="none" strike="noStrike" kern="1200" dirty="0">
              <a:solidFill>
                <a:srgbClr val="000000"/>
              </a:solidFill>
              <a:effectLst/>
              <a:latin typeface="Calibri" panose="020F0502020204030204" pitchFamily="34" charset="0"/>
            </a:endParaRPr>
          </a:p>
          <a:p>
            <a:pPr marL="0" algn="l" rtl="0" eaLnBrk="1" fontAlgn="b" latinLnBrk="0" hangingPunct="1">
              <a:spcBef>
                <a:spcPts val="0"/>
              </a:spcBef>
              <a:spcAft>
                <a:spcPts val="0"/>
              </a:spcAft>
            </a:pPr>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19</a:t>
            </a:fld>
            <a:endParaRPr lang="en-US" dirty="0"/>
          </a:p>
        </p:txBody>
      </p:sp>
    </p:spTree>
    <p:extLst>
      <p:ext uri="{BB962C8B-B14F-4D97-AF65-F5344CB8AC3E}">
        <p14:creationId xmlns:p14="http://schemas.microsoft.com/office/powerpoint/2010/main" val="3612931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Agenda</a:t>
            </a:r>
          </a:p>
          <a:p>
            <a:r>
              <a:rPr lang="en-US" sz="2000" b="1" dirty="0">
                <a:solidFill>
                  <a:schemeClr val="tx1"/>
                </a:solidFill>
              </a:rPr>
              <a:t>Welcome</a:t>
            </a:r>
          </a:p>
          <a:p>
            <a:pPr marL="457054" lvl="1" indent="0">
              <a:buNone/>
            </a:pPr>
            <a:r>
              <a:rPr lang="en-US" sz="2000" dirty="0">
                <a:solidFill>
                  <a:schemeClr val="tx1"/>
                </a:solidFill>
              </a:rPr>
              <a:t>Undersecretary Lauren Peters</a:t>
            </a:r>
          </a:p>
          <a:p>
            <a:pPr marL="800100" lvl="1" indent="-342900">
              <a:buFont typeface="Wingdings" pitchFamily="2" charset="2"/>
              <a:buChar char="§"/>
            </a:pPr>
            <a:r>
              <a:rPr lang="en-US" sz="2000" dirty="0">
                <a:solidFill>
                  <a:schemeClr val="tx1"/>
                </a:solidFill>
              </a:rPr>
              <a:t>Approval of Aug 2021 minutes (vote)</a:t>
            </a:r>
          </a:p>
          <a:p>
            <a:r>
              <a:rPr lang="en-US" sz="2000" b="1" dirty="0">
                <a:solidFill>
                  <a:schemeClr val="tx1"/>
                </a:solidFill>
              </a:rPr>
              <a:t>Attestation update</a:t>
            </a:r>
          </a:p>
          <a:p>
            <a:pPr lvl="1"/>
            <a:r>
              <a:rPr lang="en-US" sz="2000" dirty="0">
                <a:solidFill>
                  <a:schemeClr val="tx1"/>
                </a:solidFill>
              </a:rPr>
              <a:t>Pam Boutin-Coviello </a:t>
            </a:r>
          </a:p>
          <a:p>
            <a:r>
              <a:rPr lang="en-US" sz="2000" b="1" dirty="0">
                <a:solidFill>
                  <a:schemeClr val="tx1"/>
                </a:solidFill>
              </a:rPr>
              <a:t>ENS – Utilization Update; plans for future / expansion</a:t>
            </a:r>
          </a:p>
          <a:p>
            <a:pPr marL="457200"/>
            <a:r>
              <a:rPr lang="en-US" sz="2000" dirty="0">
                <a:solidFill>
                  <a:schemeClr val="tx1"/>
                </a:solidFill>
              </a:rPr>
              <a:t>Bert Ng </a:t>
            </a:r>
          </a:p>
          <a:p>
            <a:r>
              <a:rPr lang="en-US" sz="2000" b="1" dirty="0" err="1">
                <a:solidFill>
                  <a:schemeClr val="tx1"/>
                </a:solidFill>
              </a:rPr>
              <a:t>ePOLST</a:t>
            </a:r>
            <a:r>
              <a:rPr lang="en-US" sz="2000" b="1" dirty="0">
                <a:solidFill>
                  <a:schemeClr val="tx1"/>
                </a:solidFill>
              </a:rPr>
              <a:t> – Update</a:t>
            </a:r>
          </a:p>
          <a:p>
            <a:pPr marL="457054" lvl="1"/>
            <a:r>
              <a:rPr lang="en-US" sz="2000" dirty="0">
                <a:solidFill>
                  <a:schemeClr val="tx1"/>
                </a:solidFill>
              </a:rPr>
              <a:t>Bert Ng &amp; Kathryn Downes</a:t>
            </a:r>
          </a:p>
          <a:p>
            <a:r>
              <a:rPr lang="en-US" sz="2000" b="1" dirty="0">
                <a:solidFill>
                  <a:schemeClr val="tx1"/>
                </a:solidFill>
              </a:rPr>
              <a:t>Budget &amp; Sustainability Planning</a:t>
            </a:r>
          </a:p>
          <a:p>
            <a:pPr lvl="1"/>
            <a:r>
              <a:rPr lang="en-US" sz="2000" dirty="0">
                <a:solidFill>
                  <a:schemeClr val="tx1"/>
                </a:solidFill>
              </a:rPr>
              <a:t>Kevin Mullen</a:t>
            </a:r>
          </a:p>
          <a:p>
            <a:r>
              <a:rPr lang="en-US" sz="2000" b="1" dirty="0">
                <a:solidFill>
                  <a:schemeClr val="tx1"/>
                </a:solidFill>
              </a:rPr>
              <a:t>Conclusion</a:t>
            </a:r>
          </a:p>
          <a:p>
            <a:pPr marL="457054" lvl="1" indent="0">
              <a:buNone/>
            </a:pPr>
            <a:r>
              <a:rPr lang="en-US" sz="2000" dirty="0">
                <a:solidFill>
                  <a:schemeClr val="tx1"/>
                </a:solidFill>
              </a:rPr>
              <a:t>Undersecretary Lauren Peters</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a:t>
            </a:fld>
            <a:endParaRPr lang="en-US" dirty="0"/>
          </a:p>
        </p:txBody>
      </p:sp>
    </p:spTree>
    <p:extLst>
      <p:ext uri="{BB962C8B-B14F-4D97-AF65-F5344CB8AC3E}">
        <p14:creationId xmlns:p14="http://schemas.microsoft.com/office/powerpoint/2010/main" val="15896205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SFY22 HIE Service Cost Centers</a:t>
            </a:r>
          </a:p>
          <a:p>
            <a:endParaRPr lang="en-US" dirty="0"/>
          </a:p>
          <a:p>
            <a:r>
              <a:rPr lang="en-US" dirty="0"/>
              <a:t>	CMS Incentive Program	Direct Messaging	Clinical Gateway	Program &amp; Account Management	</a:t>
            </a:r>
            <a:r>
              <a:rPr lang="en-US" dirty="0" err="1"/>
              <a:t>ePolst</a:t>
            </a:r>
            <a:endParaRPr lang="en-US" dirty="0"/>
          </a:p>
          <a:p>
            <a:r>
              <a:rPr lang="en-US" dirty="0"/>
              <a:t>Private			$500,000							$303,727</a:t>
            </a:r>
          </a:p>
          <a:p>
            <a:r>
              <a:rPr lang="en-US" dirty="0"/>
              <a:t>State	$261,875		$1,527,540		$1,553,106		$848,931</a:t>
            </a:r>
          </a:p>
          <a:p>
            <a:r>
              <a:rPr lang="en-US" dirty="0"/>
              <a:t>FFP	$2,356,875		$638,545		$893,814		$1,404,077			$159,289</a:t>
            </a:r>
          </a:p>
        </p:txBody>
      </p:sp>
      <p:sp>
        <p:nvSpPr>
          <p:cNvPr id="4" name="Slide Number Placeholder 3"/>
          <p:cNvSpPr>
            <a:spLocks noGrp="1"/>
          </p:cNvSpPr>
          <p:nvPr>
            <p:ph type="sldNum" sz="quarter" idx="5"/>
          </p:nvPr>
        </p:nvSpPr>
        <p:spPr/>
        <p:txBody>
          <a:bodyPr/>
          <a:lstStyle/>
          <a:p>
            <a:fld id="{BDBBA73B-8FFE-4B8C-ABDD-5F5FE68DA5F5}" type="slidenum">
              <a:rPr lang="en-US" smtClean="0"/>
              <a:t>20</a:t>
            </a:fld>
            <a:endParaRPr lang="en-US" dirty="0"/>
          </a:p>
        </p:txBody>
      </p:sp>
    </p:spTree>
    <p:extLst>
      <p:ext uri="{BB962C8B-B14F-4D97-AF65-F5344CB8AC3E}">
        <p14:creationId xmlns:p14="http://schemas.microsoft.com/office/powerpoint/2010/main" val="3821793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Sustainability Planning </a:t>
            </a:r>
          </a:p>
          <a:p>
            <a:r>
              <a:rPr lang="en-US" sz="1200" i="1" dirty="0">
                <a:solidFill>
                  <a:schemeClr val="tx1"/>
                </a:solidFill>
              </a:rPr>
              <a:t>Kevin Mullen</a:t>
            </a:r>
          </a:p>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297289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cs typeface="Arial" panose="020B0604020202020204" pitchFamily="34" charset="0"/>
              </a:rPr>
              <a:t>Federal revenue reduction impacts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cs typeface="Arial" panose="020B0604020202020204" pitchFamily="34" charset="0"/>
              </a:rPr>
              <a:t>To programmatically </a:t>
            </a:r>
            <a:r>
              <a:rPr lang="en-US" b="1" dirty="0">
                <a:solidFill>
                  <a:schemeClr val="bg1"/>
                </a:solidFill>
                <a:cs typeface="Arial" panose="020B0604020202020204" pitchFamily="34" charset="0"/>
              </a:rPr>
              <a:t>manage the impacts of the federal reduction, </a:t>
            </a:r>
            <a:r>
              <a:rPr lang="en-US" dirty="0">
                <a:solidFill>
                  <a:schemeClr val="bg1"/>
                </a:solidFill>
                <a:cs typeface="Arial" panose="020B0604020202020204" pitchFamily="34" charset="0"/>
              </a:rPr>
              <a:t>the HIway will execute on the following </a:t>
            </a:r>
            <a:r>
              <a:rPr lang="en-US" u="sng" dirty="0">
                <a:solidFill>
                  <a:schemeClr val="bg1"/>
                </a:solidFill>
                <a:cs typeface="Arial" panose="020B0604020202020204" pitchFamily="34" charset="0"/>
              </a:rPr>
              <a:t>3 strategies </a:t>
            </a:r>
            <a:r>
              <a:rPr lang="en-US" b="1" dirty="0">
                <a:solidFill>
                  <a:schemeClr val="bg1"/>
                </a:solidFill>
                <a:cs typeface="Arial" panose="020B0604020202020204" pitchFamily="34" charset="0"/>
              </a:rPr>
              <a:t>over a multi-year timeline</a:t>
            </a:r>
          </a:p>
          <a:p>
            <a:pPr algn="ctr"/>
            <a:r>
              <a:rPr lang="en-US" dirty="0"/>
              <a:t>Strategy</a:t>
            </a:r>
          </a:p>
          <a:p>
            <a:pPr algn="ctr"/>
            <a:r>
              <a:rPr lang="en-US" dirty="0"/>
              <a:t>1</a:t>
            </a:r>
          </a:p>
          <a:p>
            <a:pPr lvl="0" algn="l" defTabSz="889000">
              <a:lnSpc>
                <a:spcPct val="90000"/>
              </a:lnSpc>
              <a:spcBef>
                <a:spcPct val="0"/>
              </a:spcBef>
              <a:spcAft>
                <a:spcPct val="35000"/>
              </a:spcAft>
            </a:pPr>
            <a:r>
              <a:rPr lang="en-US" sz="2000" i="1" kern="1200" dirty="0"/>
              <a:t>Transition</a:t>
            </a:r>
            <a:r>
              <a:rPr lang="en-US" sz="2000" kern="1200" dirty="0"/>
              <a:t> Direct Messaging Services</a:t>
            </a:r>
          </a:p>
          <a:p>
            <a:pPr marL="171450" lvl="1" indent="-171450" algn="l" defTabSz="711200">
              <a:lnSpc>
                <a:spcPct val="90000"/>
              </a:lnSpc>
              <a:spcBef>
                <a:spcPct val="0"/>
              </a:spcBef>
              <a:spcAft>
                <a:spcPct val="15000"/>
              </a:spcAft>
              <a:buChar char="••"/>
            </a:pPr>
            <a:r>
              <a:rPr lang="en-US" sz="1600" kern="1200" dirty="0">
                <a:solidFill>
                  <a:schemeClr val="bg1"/>
                </a:solidFill>
              </a:rPr>
              <a:t>Evaluate options and set strategy immediately for a transition of the HIway Direct Messaging System by SFY24</a:t>
            </a:r>
          </a:p>
          <a:p>
            <a:pPr algn="ctr"/>
            <a:r>
              <a:rPr lang="en-US" sz="2400" dirty="0"/>
              <a:t>Strategy</a:t>
            </a:r>
          </a:p>
          <a:p>
            <a:pPr algn="ctr"/>
            <a:r>
              <a:rPr lang="en-US" sz="2400" dirty="0"/>
              <a:t>2</a:t>
            </a:r>
          </a:p>
          <a:p>
            <a:pPr lvl="0" algn="l" defTabSz="889000">
              <a:lnSpc>
                <a:spcPct val="90000"/>
              </a:lnSpc>
              <a:spcBef>
                <a:spcPct val="0"/>
              </a:spcBef>
              <a:spcAft>
                <a:spcPct val="35000"/>
              </a:spcAft>
            </a:pPr>
            <a:r>
              <a:rPr lang="en-US" sz="2000" i="1" kern="1200" dirty="0"/>
              <a:t>Accelerate</a:t>
            </a:r>
            <a:r>
              <a:rPr lang="en-US" sz="2000" kern="1200" dirty="0"/>
              <a:t> Clinical Gateway Development</a:t>
            </a:r>
          </a:p>
          <a:p>
            <a:pPr marL="171450" lvl="1" indent="-171450" algn="l" defTabSz="711200">
              <a:lnSpc>
                <a:spcPct val="90000"/>
              </a:lnSpc>
              <a:spcBef>
                <a:spcPct val="0"/>
              </a:spcBef>
              <a:spcAft>
                <a:spcPct val="15000"/>
              </a:spcAft>
              <a:buChar char="••"/>
            </a:pPr>
            <a:r>
              <a:rPr lang="en-US" sz="1600" kern="1200" dirty="0">
                <a:solidFill>
                  <a:schemeClr val="bg1"/>
                </a:solidFill>
              </a:rPr>
              <a:t>Fast track planned API development to enable provider alternatives for public health exchanges by SFY23</a:t>
            </a:r>
          </a:p>
          <a:p>
            <a:pPr algn="ctr"/>
            <a:r>
              <a:rPr lang="en-US" sz="2400" dirty="0"/>
              <a:t>Strategy</a:t>
            </a:r>
          </a:p>
          <a:p>
            <a:pPr algn="ctr"/>
            <a:r>
              <a:rPr lang="en-US" sz="2400" dirty="0"/>
              <a:t>3</a:t>
            </a:r>
          </a:p>
          <a:p>
            <a:pPr lvl="0" algn="l" defTabSz="889000">
              <a:lnSpc>
                <a:spcPct val="90000"/>
              </a:lnSpc>
              <a:spcBef>
                <a:spcPct val="0"/>
              </a:spcBef>
              <a:spcAft>
                <a:spcPct val="35000"/>
              </a:spcAft>
            </a:pPr>
            <a:r>
              <a:rPr lang="en-US" sz="2000" i="1" kern="1200" dirty="0"/>
              <a:t>Reduce</a:t>
            </a:r>
            <a:r>
              <a:rPr lang="en-US" sz="2000" kern="1200" dirty="0"/>
              <a:t> Program &amp; Outreach Activity</a:t>
            </a:r>
            <a:endParaRPr lang="en-US" sz="2000" kern="1200" dirty="0">
              <a:solidFill>
                <a:schemeClr val="bg1"/>
              </a:solidFill>
            </a:endParaRPr>
          </a:p>
          <a:p>
            <a:pPr marL="171450" lvl="1" indent="-171450" algn="l" defTabSz="711200">
              <a:lnSpc>
                <a:spcPct val="90000"/>
              </a:lnSpc>
              <a:spcBef>
                <a:spcPct val="0"/>
              </a:spcBef>
              <a:spcAft>
                <a:spcPct val="15000"/>
              </a:spcAft>
              <a:buChar char="••"/>
            </a:pPr>
            <a:r>
              <a:rPr lang="en-US" sz="1600" kern="1200" dirty="0">
                <a:solidFill>
                  <a:schemeClr val="bg1"/>
                </a:solidFill>
              </a:rPr>
              <a:t>Reduce near-term Program &amp; Outreach activities immediately (Oct 21) with potential to restore activity in SFY24</a:t>
            </a:r>
          </a:p>
          <a:p>
            <a:pPr algn="ctr"/>
            <a:endParaRPr lang="en-US" sz="2400" dirty="0"/>
          </a:p>
          <a:p>
            <a:pPr marL="171450" lvl="1" indent="-171450" algn="l" defTabSz="711200">
              <a:lnSpc>
                <a:spcPct val="90000"/>
              </a:lnSpc>
              <a:spcBef>
                <a:spcPct val="0"/>
              </a:spcBef>
              <a:spcAft>
                <a:spcPct val="15000"/>
              </a:spcAft>
              <a:buChar char="••"/>
            </a:pPr>
            <a:endParaRPr lang="en-US" sz="1600" kern="1200" dirty="0">
              <a:solidFill>
                <a:schemeClr val="bg1"/>
              </a:solidFill>
            </a:endParaRPr>
          </a:p>
          <a:p>
            <a:pPr algn="ctr"/>
            <a:endParaRPr lang="en-US" sz="2400" dirty="0"/>
          </a:p>
          <a:p>
            <a:pPr marL="171450" lvl="1" indent="-171450" algn="l" defTabSz="711200">
              <a:lnSpc>
                <a:spcPct val="90000"/>
              </a:lnSpc>
              <a:spcBef>
                <a:spcPct val="0"/>
              </a:spcBef>
              <a:spcAft>
                <a:spcPct val="15000"/>
              </a:spcAft>
              <a:buChar char="••"/>
            </a:pPr>
            <a:endParaRPr lang="en-US" sz="1600" kern="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solidFill>
                <a:schemeClr val="bg1"/>
              </a:solidFill>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22</a:t>
            </a:fld>
            <a:endParaRPr lang="en-US" dirty="0"/>
          </a:p>
        </p:txBody>
      </p:sp>
    </p:spTree>
    <p:extLst>
      <p:ext uri="{BB962C8B-B14F-4D97-AF65-F5344CB8AC3E}">
        <p14:creationId xmlns:p14="http://schemas.microsoft.com/office/powerpoint/2010/main" val="14056316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Levers to sustain Direct Messaging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Stakeholder engagement confirmed an interest in continuing HIway Direct Messaging services. Cost analysis and utilization review have revealed two primary levers to achieve sustainability of services.</a:t>
            </a:r>
          </a:p>
          <a:p>
            <a:pPr lvl="0" algn="l" rtl="0"/>
            <a:r>
              <a:rPr lang="en-US" b="0" dirty="0"/>
              <a:t>Lower operating costs by right-sizing support resources and renegotiating vendor contract</a:t>
            </a:r>
          </a:p>
          <a:p>
            <a:pPr lvl="0" algn="l" rtl="0"/>
            <a:r>
              <a:rPr lang="en-US" b="0" i="1" u="sng" dirty="0"/>
              <a:t>Budget reduction strategies</a:t>
            </a:r>
          </a:p>
          <a:p>
            <a:pPr lvl="0" algn="l" rtl="0"/>
            <a:r>
              <a:rPr lang="en-US" b="0" dirty="0"/>
              <a:t>Consider an increase in participant HIE fees to offset lost federal revenue share</a:t>
            </a:r>
          </a:p>
          <a:p>
            <a:pPr lvl="0" algn="l" rtl="0"/>
            <a:r>
              <a:rPr lang="en-US" b="0" i="1" u="sng" dirty="0"/>
              <a:t>Proposed new rate card model</a:t>
            </a:r>
          </a:p>
          <a:p>
            <a:pPr lvl="0" algn="l" rtl="0"/>
            <a:endParaRPr lang="en-US" b="0" i="1" u="sng"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23</a:t>
            </a:fld>
            <a:endParaRPr lang="en-US" dirty="0"/>
          </a:p>
        </p:txBody>
      </p:sp>
    </p:spTree>
    <p:extLst>
      <p:ext uri="{BB962C8B-B14F-4D97-AF65-F5344CB8AC3E}">
        <p14:creationId xmlns:p14="http://schemas.microsoft.com/office/powerpoint/2010/main" val="41322569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SFY24 DM and CG Costs (projected)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Current participant fees do not provide a significant share of operating costs therefore: Projected SFY24 participant revenue at </a:t>
            </a:r>
            <a:r>
              <a:rPr lang="en-US" u="sng" dirty="0"/>
              <a:t>current rate card fee structure</a:t>
            </a:r>
            <a:r>
              <a:rPr lang="en-US" u="none" dirty="0"/>
              <a:t> = ~ $500K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u="sng" dirty="0"/>
              <a:t>SFY24</a:t>
            </a:r>
            <a:r>
              <a:rPr lang="en-US" dirty="0"/>
              <a:t> Direct Messaging &amp; Clinical Gateway Estimated Cost Share: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Direct Messaging and clinical Gateway costs FFP $1,035,217 State $2,322,353 rate card $500,000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24</a:t>
            </a:fld>
            <a:endParaRPr lang="en-US" dirty="0"/>
          </a:p>
        </p:txBody>
      </p:sp>
    </p:spTree>
    <p:extLst>
      <p:ext uri="{BB962C8B-B14F-4D97-AF65-F5344CB8AC3E}">
        <p14:creationId xmlns:p14="http://schemas.microsoft.com/office/powerpoint/2010/main" val="31879030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Proposed Rate Card Model Changes</a:t>
            </a:r>
          </a:p>
          <a:p>
            <a:pPr marL="285750" indent="-285750">
              <a:lnSpc>
                <a:spcPct val="107000"/>
              </a:lnSpc>
              <a:buFont typeface="Arial" panose="020B0604020202020204" pitchFamily="34" charset="0"/>
              <a:buChar char="•"/>
            </a:pPr>
            <a:r>
              <a:rPr lang="en-US" b="0" dirty="0"/>
              <a:t>The proposed rate card model increases annual fees based on tier, transaction volume thresholds and connection type</a:t>
            </a:r>
          </a:p>
          <a:p>
            <a:pPr marL="285750" indent="-285750">
              <a:lnSpc>
                <a:spcPct val="107000"/>
              </a:lnSpc>
              <a:buFont typeface="Arial" panose="020B0604020202020204" pitchFamily="34" charset="0"/>
              <a:buChar char="•"/>
            </a:pPr>
            <a:r>
              <a:rPr lang="en-US" b="0" dirty="0"/>
              <a:t>The measured transaction volumes include;</a:t>
            </a:r>
          </a:p>
          <a:p>
            <a:pPr marL="685673" lvl="1" indent="-285750">
              <a:lnSpc>
                <a:spcPct val="107000"/>
              </a:lnSpc>
              <a:buFont typeface="Arial" panose="020B0604020202020204" pitchFamily="34" charset="0"/>
              <a:buChar char="•"/>
            </a:pPr>
            <a:r>
              <a:rPr lang="en-US" dirty="0"/>
              <a:t># of Care Coordination messages Sent &amp; Received</a:t>
            </a:r>
          </a:p>
          <a:p>
            <a:pPr marL="685673" lvl="1" indent="-285750">
              <a:lnSpc>
                <a:spcPct val="107000"/>
              </a:lnSpc>
              <a:buFont typeface="Arial" panose="020B0604020202020204" pitchFamily="34" charset="0"/>
              <a:buChar char="•"/>
            </a:pPr>
            <a:r>
              <a:rPr lang="en-US" dirty="0"/>
              <a:t># of DPH messages Sent</a:t>
            </a:r>
          </a:p>
          <a:p>
            <a:pPr marL="685673" lvl="1" indent="-285750">
              <a:lnSpc>
                <a:spcPct val="107000"/>
              </a:lnSpc>
              <a:buFont typeface="Arial" panose="020B0604020202020204" pitchFamily="34" charset="0"/>
              <a:buChar char="•"/>
            </a:pPr>
            <a:r>
              <a:rPr lang="en-US" b="0" dirty="0"/>
              <a:t>Excludes DPH transactions received, so orgs aren’t </a:t>
            </a:r>
            <a:r>
              <a:rPr lang="en-US" dirty="0"/>
              <a:t>assessed on </a:t>
            </a:r>
            <a:r>
              <a:rPr lang="en-US" b="0" dirty="0"/>
              <a:t>receipt and acknowledgment notifications</a:t>
            </a:r>
          </a:p>
          <a:p>
            <a:pPr marL="685673" lvl="1" indent="-285750">
              <a:lnSpc>
                <a:spcPct val="107000"/>
              </a:lnSpc>
              <a:buFont typeface="Arial" panose="020B0604020202020204" pitchFamily="34" charset="0"/>
              <a:buChar char="•"/>
            </a:pPr>
            <a:r>
              <a:rPr lang="en-US" dirty="0"/>
              <a:t>Transaction adjustment applies for message volume above 1M messages per year</a:t>
            </a:r>
            <a:endParaRPr lang="en-US" b="0" dirty="0"/>
          </a:p>
          <a:p>
            <a:pPr marL="285750" indent="-285750">
              <a:lnSpc>
                <a:spcPct val="107000"/>
              </a:lnSpc>
              <a:buFont typeface="Arial" panose="020B0604020202020204" pitchFamily="34" charset="0"/>
              <a:buChar char="•"/>
            </a:pPr>
            <a:r>
              <a:rPr lang="en-US" b="0" dirty="0"/>
              <a:t>The model includes a separate annual fee for use of a Connect device and is designed to motivate transition to new API infrastructure</a:t>
            </a:r>
          </a:p>
          <a:p>
            <a:pPr marL="285750" indent="-285750">
              <a:lnSpc>
                <a:spcPct val="107000"/>
              </a:lnSpc>
              <a:buFont typeface="Arial" panose="020B0604020202020204" pitchFamily="34" charset="0"/>
              <a:buChar char="•"/>
            </a:pPr>
            <a:r>
              <a:rPr lang="en-US" b="0" dirty="0"/>
              <a:t>The model is structured to make no change to Tier 3-5 organizations and marginal increases for Tier 2 organizations</a:t>
            </a:r>
          </a:p>
          <a:p>
            <a:pPr marL="285750" indent="-285750">
              <a:lnSpc>
                <a:spcPct val="107000"/>
              </a:lnSpc>
              <a:buFont typeface="Arial" panose="020B0604020202020204" pitchFamily="34" charset="0"/>
              <a:buChar char="•"/>
            </a:pPr>
            <a:r>
              <a:rPr lang="en-US" b="0" dirty="0"/>
              <a:t>The model ensures that Tier 1&amp;2 organizations that aren’t using the HIway for care coordination exchanges, but are sending a large number of DPH transactions via a HIway Connect device have a corresponding fee and are sharing in the infrastructure operating costs</a:t>
            </a:r>
            <a:endParaRPr lang="en-US" b="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25</a:t>
            </a:fld>
            <a:endParaRPr lang="en-US" dirty="0"/>
          </a:p>
        </p:txBody>
      </p:sp>
    </p:spTree>
    <p:extLst>
      <p:ext uri="{BB962C8B-B14F-4D97-AF65-F5344CB8AC3E}">
        <p14:creationId xmlns:p14="http://schemas.microsoft.com/office/powerpoint/2010/main" val="16513828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Proposed New Rate Card Model</a:t>
            </a:r>
          </a:p>
          <a:p>
            <a:r>
              <a:rPr lang="en-US" dirty="0"/>
              <a:t>Tier	#orgs	current annual svc fee	proposed annual new svc fee	Current connect device fee	proposed new connect device fee	</a:t>
            </a:r>
            <a:r>
              <a:rPr lang="en-US" sz="1200" b="0" i="0" u="none" strike="noStrike" dirty="0">
                <a:solidFill>
                  <a:srgbClr val="FFFFFF"/>
                </a:solidFill>
                <a:effectLst/>
                <a:latin typeface="Calibri" panose="020F0502020204030204" pitchFamily="34" charset="0"/>
              </a:rPr>
              <a:t>Example Organization</a:t>
            </a:r>
            <a:r>
              <a:rPr lang="en-US" sz="1200" b="0" i="0" u="none" strike="noStrike" baseline="0" dirty="0">
                <a:solidFill>
                  <a:srgbClr val="FFFFFF"/>
                </a:solidFill>
                <a:effectLst/>
                <a:latin typeface="Calibri" panose="020F0502020204030204" pitchFamily="34" charset="0"/>
              </a:rPr>
              <a:t> </a:t>
            </a:r>
            <a:r>
              <a:rPr lang="en-US" sz="1200" b="0" i="0" u="none" strike="noStrike" dirty="0">
                <a:solidFill>
                  <a:srgbClr val="FFFFFF"/>
                </a:solidFill>
                <a:effectLst/>
                <a:latin typeface="Calibri" panose="020F0502020204030204" pitchFamily="34" charset="0"/>
              </a:rPr>
              <a:t>Impact</a:t>
            </a:r>
          </a:p>
          <a:p>
            <a:pPr marL="685800" lvl="1" indent="-228600">
              <a:buAutoNum type="arabicPlain"/>
            </a:pPr>
            <a:r>
              <a:rPr lang="en-US" sz="1200" b="0" i="0" u="none" strike="noStrike" dirty="0">
                <a:solidFill>
                  <a:srgbClr val="FFFFFF"/>
                </a:solidFill>
                <a:effectLst/>
                <a:latin typeface="Calibri" panose="020F0502020204030204" pitchFamily="34" charset="0"/>
              </a:rPr>
              <a:t>16	$15K		50-75K		12.5K		20K			</a:t>
            </a:r>
            <a:r>
              <a:rPr lang="en-US" sz="1200" baseline="0" dirty="0">
                <a:solidFill>
                  <a:schemeClr val="bg1"/>
                </a:solidFill>
                <a:effectLst/>
              </a:rPr>
              <a:t>$27.5K -&gt; $95K</a:t>
            </a:r>
          </a:p>
          <a:p>
            <a:pPr marL="685800" marR="0" lvl="1" indent="-228600" algn="l" defTabSz="914400" rtl="0" eaLnBrk="1" fontAlgn="auto" latinLnBrk="0" hangingPunct="1">
              <a:lnSpc>
                <a:spcPct val="100000"/>
              </a:lnSpc>
              <a:spcBef>
                <a:spcPts val="0"/>
              </a:spcBef>
              <a:spcAft>
                <a:spcPts val="0"/>
              </a:spcAft>
              <a:buClrTx/>
              <a:buSzTx/>
              <a:buFontTx/>
              <a:buAutoNum type="arabicPlain"/>
              <a:tabLst/>
              <a:defRPr/>
            </a:pPr>
            <a:r>
              <a:rPr lang="en-US" sz="1200" baseline="0" dirty="0">
                <a:solidFill>
                  <a:schemeClr val="bg1"/>
                </a:solidFill>
                <a:effectLst/>
              </a:rPr>
              <a:t>18	10K		25-35K		5K		20K			$15K -&gt; $45K</a:t>
            </a:r>
          </a:p>
          <a:p>
            <a:pPr marL="685800" marR="0" lvl="1" indent="-228600" algn="l" defTabSz="914400" rtl="0" eaLnBrk="1" fontAlgn="auto" latinLnBrk="0" hangingPunct="1">
              <a:lnSpc>
                <a:spcPct val="100000"/>
              </a:lnSpc>
              <a:spcBef>
                <a:spcPts val="0"/>
              </a:spcBef>
              <a:spcAft>
                <a:spcPts val="0"/>
              </a:spcAft>
              <a:buClrTx/>
              <a:buSzTx/>
              <a:buFontTx/>
              <a:buAutoNum type="arabicPlain"/>
              <a:tabLst/>
              <a:defRPr/>
            </a:pPr>
            <a:r>
              <a:rPr lang="en-US" sz="1200" baseline="0" dirty="0">
                <a:solidFill>
                  <a:schemeClr val="bg1"/>
                </a:solidFill>
                <a:effectLst/>
              </a:rPr>
              <a:t>48	2.5K		no change		2K		no change			no change</a:t>
            </a:r>
          </a:p>
          <a:p>
            <a:pPr marL="685800" marR="0" lvl="1" indent="-228600" algn="l" defTabSz="914400" rtl="0" eaLnBrk="1" fontAlgn="auto" latinLnBrk="0" hangingPunct="1">
              <a:lnSpc>
                <a:spcPct val="100000"/>
              </a:lnSpc>
              <a:spcBef>
                <a:spcPts val="0"/>
              </a:spcBef>
              <a:spcAft>
                <a:spcPts val="0"/>
              </a:spcAft>
              <a:buClrTx/>
              <a:buSzTx/>
              <a:buFontTx/>
              <a:buAutoNum type="arabicPlain"/>
              <a:tabLst/>
              <a:defRPr/>
            </a:pPr>
            <a:r>
              <a:rPr lang="en-US" sz="1200" baseline="0" dirty="0">
                <a:solidFill>
                  <a:schemeClr val="bg1"/>
                </a:solidFill>
                <a:effectLst/>
              </a:rPr>
              <a:t>40	$175		no change		$175		no change			no change</a:t>
            </a:r>
          </a:p>
          <a:p>
            <a:pPr marL="685800" marR="0" lvl="1" indent="-228600" algn="l" defTabSz="914400" rtl="0" eaLnBrk="1" fontAlgn="auto" latinLnBrk="0" hangingPunct="1">
              <a:lnSpc>
                <a:spcPct val="100000"/>
              </a:lnSpc>
              <a:spcBef>
                <a:spcPts val="0"/>
              </a:spcBef>
              <a:spcAft>
                <a:spcPts val="0"/>
              </a:spcAft>
              <a:buClrTx/>
              <a:buSzTx/>
              <a:buFontTx/>
              <a:buAutoNum type="arabicPlain"/>
              <a:tabLst/>
              <a:defRPr/>
            </a:pPr>
            <a:r>
              <a:rPr lang="en-US" sz="1200" baseline="0" dirty="0">
                <a:solidFill>
                  <a:schemeClr val="bg1"/>
                </a:solidFill>
                <a:effectLst/>
              </a:rPr>
              <a:t>16	$60		no change		$60		no change			no change</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aseline="0" dirty="0">
                <a:solidFill>
                  <a:schemeClr val="bg1"/>
                </a:solidFill>
                <a:effectLst/>
              </a:rPr>
              <a:t>Total138 webmail $60/box	no change								</a:t>
            </a:r>
          </a:p>
          <a:p>
            <a:pPr algn="l" fontAlgn="b"/>
            <a:r>
              <a:rPr lang="en-US" sz="1400" b="0" i="0" u="none" strike="noStrike" dirty="0">
                <a:solidFill>
                  <a:schemeClr val="tx1"/>
                </a:solidFill>
                <a:effectLst/>
                <a:latin typeface="Calibri" panose="020F0502020204030204" pitchFamily="34" charset="0"/>
              </a:rPr>
              <a:t>Potential</a:t>
            </a:r>
            <a:r>
              <a:rPr lang="en-US" sz="1400" b="0" i="0" u="none" strike="noStrike" baseline="0" dirty="0">
                <a:solidFill>
                  <a:schemeClr val="tx1"/>
                </a:solidFill>
                <a:effectLst/>
                <a:latin typeface="Calibri" panose="020F0502020204030204" pitchFamily="34" charset="0"/>
              </a:rPr>
              <a:t> Revenue: $1.93M</a:t>
            </a:r>
          </a:p>
          <a:p>
            <a:pPr lvl="1" algn="l" fontAlgn="b"/>
            <a:r>
              <a:rPr lang="en-US" sz="1400" b="0" i="0" u="none" strike="noStrike" baseline="0" dirty="0">
                <a:solidFill>
                  <a:schemeClr val="tx1"/>
                </a:solidFill>
                <a:effectLst/>
                <a:latin typeface="Calibri" panose="020F0502020204030204" pitchFamily="34" charset="0"/>
              </a:rPr>
              <a:t>Service Fees: $1.45M</a:t>
            </a:r>
          </a:p>
          <a:p>
            <a:pPr lvl="1" algn="l" fontAlgn="b"/>
            <a:r>
              <a:rPr lang="en-US" sz="1400" b="0" i="0" u="none" strike="noStrike" dirty="0">
                <a:solidFill>
                  <a:schemeClr val="tx1"/>
                </a:solidFill>
                <a:effectLst/>
                <a:latin typeface="Calibri" panose="020F0502020204030204" pitchFamily="34" charset="0"/>
              </a:rPr>
              <a:t>Connect</a:t>
            </a:r>
            <a:r>
              <a:rPr lang="en-US" sz="1400" b="0" i="0" u="none" strike="noStrike" baseline="0" dirty="0">
                <a:solidFill>
                  <a:schemeClr val="tx1"/>
                </a:solidFill>
                <a:effectLst/>
                <a:latin typeface="Calibri" panose="020F0502020204030204" pitchFamily="34" charset="0"/>
              </a:rPr>
              <a:t> Device Fees: $480K</a:t>
            </a:r>
            <a:endParaRPr lang="en-US" sz="1400" b="0" i="0" u="none" strike="noStrike" dirty="0">
              <a:solidFill>
                <a:schemeClr val="tx1"/>
              </a:solidFill>
              <a:effectLst/>
              <a:latin typeface="Calibri" panose="020F0502020204030204" pitchFamily="34" charset="0"/>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200" baseline="0" dirty="0">
              <a:solidFill>
                <a:schemeClr val="bg1"/>
              </a:solidFill>
              <a:effectLst/>
            </a:endParaRPr>
          </a:p>
          <a:p>
            <a:pPr marL="685800" lvl="1" indent="-228600">
              <a:buAutoNum type="arabicPlain"/>
            </a:pPr>
            <a:endParaRPr lang="en-US" sz="1200" baseline="0" dirty="0">
              <a:solidFill>
                <a:schemeClr val="bg1"/>
              </a:solidFill>
              <a:effectLst/>
            </a:endParaRPr>
          </a:p>
          <a:p>
            <a:pPr marL="685800" lvl="1" indent="-228600">
              <a:buAutoNum type="arabicPlain"/>
            </a:pPr>
            <a:endParaRPr lang="en-US" sz="1200" baseline="0" dirty="0">
              <a:solidFill>
                <a:schemeClr val="bg1"/>
              </a:solidFill>
              <a:effectLst/>
            </a:endParaRPr>
          </a:p>
          <a:p>
            <a:r>
              <a:rPr lang="en-US" sz="1200" b="0" i="0" u="none" strike="noStrike" dirty="0">
                <a:solidFill>
                  <a:srgbClr val="FFFFFF"/>
                </a:solidFill>
                <a:effectLst/>
                <a:latin typeface="Calibri" panose="020F0502020204030204" pitchFamily="34" charset="0"/>
              </a:rPr>
              <a:t>			</a:t>
            </a:r>
          </a:p>
          <a:p>
            <a:r>
              <a:rPr lang="en-US" dirty="0"/>
              <a:t>	</a:t>
            </a:r>
          </a:p>
        </p:txBody>
      </p:sp>
      <p:sp>
        <p:nvSpPr>
          <p:cNvPr id="4" name="Slide Number Placeholder 3"/>
          <p:cNvSpPr>
            <a:spLocks noGrp="1"/>
          </p:cNvSpPr>
          <p:nvPr>
            <p:ph type="sldNum" sz="quarter" idx="5"/>
          </p:nvPr>
        </p:nvSpPr>
        <p:spPr/>
        <p:txBody>
          <a:bodyPr/>
          <a:lstStyle/>
          <a:p>
            <a:fld id="{BDBBA73B-8FFE-4B8C-ABDD-5F5FE68DA5F5}" type="slidenum">
              <a:rPr lang="en-US" smtClean="0"/>
              <a:t>26</a:t>
            </a:fld>
            <a:endParaRPr lang="en-US" dirty="0"/>
          </a:p>
        </p:txBody>
      </p:sp>
    </p:spTree>
    <p:extLst>
      <p:ext uri="{BB962C8B-B14F-4D97-AF65-F5344CB8AC3E}">
        <p14:creationId xmlns:p14="http://schemas.microsoft.com/office/powerpoint/2010/main" val="248266617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a:t>
            </a:r>
            <a:r>
              <a:rPr lang="en-US" dirty="0"/>
              <a:t>: Proposed Rate Card Model – Breakdown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rgbClr val="FFFFFF"/>
                </a:solidFill>
                <a:effectLst/>
                <a:latin typeface="Calibri" panose="020F0502020204030204" pitchFamily="34" charset="0"/>
              </a:rPr>
              <a:t>Current Participant</a:t>
            </a:r>
            <a:r>
              <a:rPr lang="en-US" sz="1200" b="0" i="0" u="none" strike="noStrike" baseline="0" dirty="0">
                <a:solidFill>
                  <a:srgbClr val="FFFFFF"/>
                </a:solidFill>
                <a:effectLst/>
                <a:latin typeface="Calibri" panose="020F0502020204030204" pitchFamily="34" charset="0"/>
              </a:rPr>
              <a:t> Fees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rgbClr val="FFFFFF"/>
                </a:solidFill>
                <a:effectLst/>
                <a:latin typeface="Calibri" panose="020F0502020204030204" pitchFamily="34" charset="0"/>
              </a:rPr>
              <a:t>Tier	#</a:t>
            </a:r>
            <a:r>
              <a:rPr lang="en-US" sz="1200" b="0" i="0" u="none" strike="noStrike" baseline="0" dirty="0">
                <a:solidFill>
                  <a:srgbClr val="FFFFFF"/>
                </a:solidFill>
                <a:effectLst/>
                <a:latin typeface="Calibri" panose="020F0502020204030204" pitchFamily="34" charset="0"/>
              </a:rPr>
              <a:t> Orgs	Current $</a:t>
            </a:r>
          </a:p>
          <a:p>
            <a:pPr marL="228600" marR="0" lvl="0" indent="-228600" algn="l" defTabSz="914400" rtl="0" eaLnBrk="1" fontAlgn="auto" latinLnBrk="0" hangingPunct="1">
              <a:lnSpc>
                <a:spcPct val="100000"/>
              </a:lnSpc>
              <a:spcBef>
                <a:spcPts val="0"/>
              </a:spcBef>
              <a:spcAft>
                <a:spcPts val="0"/>
              </a:spcAft>
              <a:buClrTx/>
              <a:buSzTx/>
              <a:buFontTx/>
              <a:buAutoNum type="arabicPlain"/>
              <a:tabLst/>
              <a:defRPr/>
            </a:pPr>
            <a:r>
              <a:rPr lang="en-US" sz="1200" b="0" i="0" u="none" strike="noStrike" baseline="0" dirty="0">
                <a:solidFill>
                  <a:srgbClr val="FFFFFF"/>
                </a:solidFill>
                <a:effectLst/>
                <a:latin typeface="Calibri" panose="020F0502020204030204" pitchFamily="34" charset="0"/>
              </a:rPr>
              <a:t>16	$297,680</a:t>
            </a:r>
          </a:p>
          <a:p>
            <a:pPr marL="228600" marR="0" lvl="0" indent="-228600" algn="l" defTabSz="914400" rtl="0" eaLnBrk="1" fontAlgn="auto" latinLnBrk="0" hangingPunct="1">
              <a:lnSpc>
                <a:spcPct val="100000"/>
              </a:lnSpc>
              <a:spcBef>
                <a:spcPts val="0"/>
              </a:spcBef>
              <a:spcAft>
                <a:spcPts val="0"/>
              </a:spcAft>
              <a:buClrTx/>
              <a:buSzTx/>
              <a:buFontTx/>
              <a:buAutoNum type="arabicPlain"/>
              <a:tabLst/>
              <a:defRPr/>
            </a:pPr>
            <a:r>
              <a:rPr lang="en-US" sz="1200" b="0" i="0" u="none" strike="noStrike" baseline="0" dirty="0">
                <a:solidFill>
                  <a:srgbClr val="FFFFFF"/>
                </a:solidFill>
                <a:effectLst/>
                <a:latin typeface="Calibri" panose="020F0502020204030204" pitchFamily="34" charset="0"/>
              </a:rPr>
              <a:t>18	185,240</a:t>
            </a:r>
          </a:p>
          <a:p>
            <a:pPr marL="228600" marR="0" lvl="0" indent="-228600" algn="l" defTabSz="914400" rtl="0" eaLnBrk="1" fontAlgn="auto" latinLnBrk="0" hangingPunct="1">
              <a:lnSpc>
                <a:spcPct val="100000"/>
              </a:lnSpc>
              <a:spcBef>
                <a:spcPts val="0"/>
              </a:spcBef>
              <a:spcAft>
                <a:spcPts val="0"/>
              </a:spcAft>
              <a:buClrTx/>
              <a:buSzTx/>
              <a:buFontTx/>
              <a:buAutoNum type="arabicPlain"/>
              <a:tabLst/>
              <a:defRPr/>
            </a:pPr>
            <a:r>
              <a:rPr lang="en-US" sz="1200" b="0" i="0" u="none" strike="noStrike" baseline="0" dirty="0">
                <a:solidFill>
                  <a:srgbClr val="FFFFFF"/>
                </a:solidFill>
                <a:effectLst/>
                <a:latin typeface="Calibri" panose="020F0502020204030204" pitchFamily="34" charset="0"/>
              </a:rPr>
              <a:t>48	17,775</a:t>
            </a:r>
          </a:p>
          <a:p>
            <a:pPr marL="228600" marR="0" lvl="0" indent="-228600" algn="l" defTabSz="914400" rtl="0" eaLnBrk="1" fontAlgn="auto" latinLnBrk="0" hangingPunct="1">
              <a:lnSpc>
                <a:spcPct val="100000"/>
              </a:lnSpc>
              <a:spcBef>
                <a:spcPts val="0"/>
              </a:spcBef>
              <a:spcAft>
                <a:spcPts val="0"/>
              </a:spcAft>
              <a:buClrTx/>
              <a:buSzTx/>
              <a:buFontTx/>
              <a:buAutoNum type="arabicPlain"/>
              <a:tabLst/>
              <a:defRPr/>
            </a:pPr>
            <a:r>
              <a:rPr lang="en-US" sz="1200" b="0" i="0" u="none" strike="noStrike" baseline="0" dirty="0">
                <a:solidFill>
                  <a:srgbClr val="FFFFFF"/>
                </a:solidFill>
                <a:effectLst/>
                <a:latin typeface="Calibri" panose="020F0502020204030204" pitchFamily="34" charset="0"/>
              </a:rPr>
              <a:t>40	2,230</a:t>
            </a:r>
          </a:p>
          <a:p>
            <a:pPr marL="228600" marR="0" lvl="0" indent="-228600" algn="l" defTabSz="914400" rtl="0" eaLnBrk="1" fontAlgn="auto" latinLnBrk="0" hangingPunct="1">
              <a:lnSpc>
                <a:spcPct val="100000"/>
              </a:lnSpc>
              <a:spcBef>
                <a:spcPts val="0"/>
              </a:spcBef>
              <a:spcAft>
                <a:spcPts val="0"/>
              </a:spcAft>
              <a:buClrTx/>
              <a:buSzTx/>
              <a:buFontTx/>
              <a:buAutoNum type="arabicPlain"/>
              <a:tabLst/>
              <a:defRPr/>
            </a:pPr>
            <a:r>
              <a:rPr lang="en-US" sz="1200" b="0" i="0" u="none" strike="noStrike" dirty="0">
                <a:solidFill>
                  <a:srgbClr val="FFFFFF"/>
                </a:solidFill>
                <a:effectLst/>
                <a:latin typeface="Calibri" panose="020F0502020204030204" pitchFamily="34" charset="0"/>
              </a:rPr>
              <a:t>16	1,020</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rgbClr val="FFFFFF"/>
                </a:solidFill>
                <a:effectLst/>
                <a:latin typeface="Calibri" panose="020F0502020204030204" pitchFamily="34" charset="0"/>
              </a:rPr>
              <a:t>Total 138	503,925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rgbClr val="FFFFFF"/>
                </a:solidFill>
                <a:effectLst/>
                <a:latin typeface="Calibri" panose="020F0502020204030204" pitchFamily="34" charset="0"/>
              </a:rPr>
              <a:t>Proposed </a:t>
            </a:r>
            <a:r>
              <a:rPr lang="en-US" sz="1200" b="0" i="0" u="sng" strike="noStrike" dirty="0">
                <a:solidFill>
                  <a:srgbClr val="FFFFFF"/>
                </a:solidFill>
                <a:effectLst/>
                <a:latin typeface="Calibri" panose="020F0502020204030204" pitchFamily="34" charset="0"/>
              </a:rPr>
              <a:t>New</a:t>
            </a:r>
            <a:r>
              <a:rPr lang="en-US" sz="1200" b="0" i="0" u="none" strike="noStrike" baseline="0" dirty="0">
                <a:solidFill>
                  <a:srgbClr val="FFFFFF"/>
                </a:solidFill>
                <a:effectLst/>
                <a:latin typeface="Calibri" panose="020F0502020204030204" pitchFamily="34" charset="0"/>
              </a:rPr>
              <a:t> Rate Card Revenue</a:t>
            </a:r>
            <a:endParaRPr lang="en-US" sz="1200" b="0" i="0" u="none" strike="noStrike" dirty="0">
              <a:solidFill>
                <a:srgbClr val="FFFFFF"/>
              </a:solidFill>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rgbClr val="FFFFFF"/>
                </a:solidFill>
                <a:effectLst/>
                <a:latin typeface="Calibri" panose="020F0502020204030204" pitchFamily="34" charset="0"/>
              </a:rPr>
              <a:t>Tier	Potential $	Expected $	Minimum $</a:t>
            </a:r>
          </a:p>
          <a:p>
            <a:pPr marL="685800" marR="0" lvl="1" indent="-228600" algn="l" defTabSz="914400" rtl="0" eaLnBrk="1" fontAlgn="auto" latinLnBrk="0" hangingPunct="1">
              <a:lnSpc>
                <a:spcPct val="100000"/>
              </a:lnSpc>
              <a:spcBef>
                <a:spcPts val="0"/>
              </a:spcBef>
              <a:spcAft>
                <a:spcPts val="0"/>
              </a:spcAft>
              <a:buClrTx/>
              <a:buSzTx/>
              <a:buFontTx/>
              <a:buAutoNum type="arabicPlain"/>
              <a:tabLst/>
              <a:defRPr/>
            </a:pPr>
            <a:r>
              <a:rPr lang="en-US" sz="1200" b="0" i="0" u="none" strike="noStrike" dirty="0">
                <a:solidFill>
                  <a:srgbClr val="FFFFFF"/>
                </a:solidFill>
                <a:effectLst/>
                <a:latin typeface="Calibri" panose="020F0502020204030204" pitchFamily="34" charset="0"/>
              </a:rPr>
              <a:t>1,190,000	952,000	833,000</a:t>
            </a:r>
          </a:p>
          <a:p>
            <a:pPr marL="685800" marR="0" lvl="1" indent="-228600" algn="l" defTabSz="914400" rtl="0" eaLnBrk="1" fontAlgn="auto" latinLnBrk="0" hangingPunct="1">
              <a:lnSpc>
                <a:spcPct val="100000"/>
              </a:lnSpc>
              <a:spcBef>
                <a:spcPts val="0"/>
              </a:spcBef>
              <a:spcAft>
                <a:spcPts val="0"/>
              </a:spcAft>
              <a:buClrTx/>
              <a:buSzTx/>
              <a:buFontTx/>
              <a:buAutoNum type="arabicPlain"/>
              <a:tabLst/>
              <a:defRPr/>
            </a:pPr>
            <a:r>
              <a:rPr lang="en-US" sz="1200" b="0" i="0" u="none" strike="noStrike" dirty="0">
                <a:solidFill>
                  <a:srgbClr val="FFFFFF"/>
                </a:solidFill>
                <a:effectLst/>
                <a:latin typeface="Calibri" panose="020F0502020204030204" pitchFamily="34" charset="0"/>
              </a:rPr>
              <a:t>735,420	588,336	514,794</a:t>
            </a:r>
          </a:p>
          <a:p>
            <a:pPr marL="685800" marR="0" lvl="1" indent="-228600" algn="l" defTabSz="914400" rtl="0" eaLnBrk="1" fontAlgn="auto" latinLnBrk="0" hangingPunct="1">
              <a:lnSpc>
                <a:spcPct val="100000"/>
              </a:lnSpc>
              <a:spcBef>
                <a:spcPts val="0"/>
              </a:spcBef>
              <a:spcAft>
                <a:spcPts val="0"/>
              </a:spcAft>
              <a:buClrTx/>
              <a:buSzTx/>
              <a:buFontTx/>
              <a:buAutoNum type="arabicPlain"/>
              <a:tabLst/>
              <a:defRPr/>
            </a:pPr>
            <a:r>
              <a:rPr lang="en-US" sz="1200" b="0" i="0" u="none" strike="noStrike" dirty="0">
                <a:solidFill>
                  <a:srgbClr val="FFFFFF"/>
                </a:solidFill>
                <a:effectLst/>
                <a:latin typeface="Calibri" panose="020F0502020204030204" pitchFamily="34" charset="0"/>
              </a:rPr>
              <a:t>17,755	17,755	17,755</a:t>
            </a:r>
          </a:p>
          <a:p>
            <a:pPr marL="685800" marR="0" lvl="1" indent="-228600" algn="l" defTabSz="914400" rtl="0" eaLnBrk="1" fontAlgn="auto" latinLnBrk="0" hangingPunct="1">
              <a:lnSpc>
                <a:spcPct val="100000"/>
              </a:lnSpc>
              <a:spcBef>
                <a:spcPts val="0"/>
              </a:spcBef>
              <a:spcAft>
                <a:spcPts val="0"/>
              </a:spcAft>
              <a:buClrTx/>
              <a:buSzTx/>
              <a:buFontTx/>
              <a:buAutoNum type="arabicPlain"/>
              <a:tabLst/>
              <a:defRPr/>
            </a:pPr>
            <a:r>
              <a:rPr lang="en-US" sz="1200" b="0" i="0" u="none" strike="noStrike" dirty="0">
                <a:solidFill>
                  <a:srgbClr val="FFFFFF"/>
                </a:solidFill>
                <a:effectLst/>
                <a:latin typeface="Calibri" panose="020F0502020204030204" pitchFamily="34" charset="0"/>
              </a:rPr>
              <a:t>2,230	2,230	2,230</a:t>
            </a:r>
          </a:p>
          <a:p>
            <a:pPr marL="685800" marR="0" lvl="1" indent="-228600" algn="l" defTabSz="914400" rtl="0" eaLnBrk="1" fontAlgn="auto" latinLnBrk="0" hangingPunct="1">
              <a:lnSpc>
                <a:spcPct val="100000"/>
              </a:lnSpc>
              <a:spcBef>
                <a:spcPts val="0"/>
              </a:spcBef>
              <a:spcAft>
                <a:spcPts val="0"/>
              </a:spcAft>
              <a:buClrTx/>
              <a:buSzTx/>
              <a:buFontTx/>
              <a:buAutoNum type="arabicPlain"/>
              <a:tabLst/>
              <a:defRPr/>
            </a:pPr>
            <a:r>
              <a:rPr lang="en-US" sz="1200" b="0" i="0" u="none" strike="noStrike" dirty="0">
                <a:solidFill>
                  <a:srgbClr val="FFFFFF"/>
                </a:solidFill>
                <a:effectLst/>
                <a:latin typeface="Calibri" panose="020F0502020204030204" pitchFamily="34" charset="0"/>
              </a:rPr>
              <a:t>1,020	1,020	1,020</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rgbClr val="FFFFFF"/>
                </a:solidFill>
                <a:effectLst/>
                <a:latin typeface="Calibri" panose="020F0502020204030204" pitchFamily="34" charset="0"/>
              </a:rPr>
              <a:t>Total $1,925,480	1,561,341	1,368,799</a:t>
            </a:r>
          </a:p>
          <a:p>
            <a:pPr marL="685800" marR="0" lvl="1" indent="-228600" algn="l" defTabSz="914400" rtl="0" eaLnBrk="1" fontAlgn="auto" latinLnBrk="0" hangingPunct="1">
              <a:lnSpc>
                <a:spcPct val="100000"/>
              </a:lnSpc>
              <a:spcBef>
                <a:spcPts val="0"/>
              </a:spcBef>
              <a:spcAft>
                <a:spcPts val="0"/>
              </a:spcAft>
              <a:buClrTx/>
              <a:buSzTx/>
              <a:buFontTx/>
              <a:buAutoNum type="arabicPlain"/>
              <a:tabLst/>
              <a:defRPr/>
            </a:pPr>
            <a:endParaRPr lang="en-US" sz="1200" b="0" i="0" u="none" strike="noStrike" dirty="0">
              <a:solidFill>
                <a:srgbClr val="FFFFFF"/>
              </a:solidFill>
              <a:effectLst/>
              <a:latin typeface="Calibri" panose="020F0502020204030204" pitchFamily="34" charset="0"/>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dirty="0">
              <a:solidFill>
                <a:srgbClr val="FFFFFF"/>
              </a:solidFill>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dirty="0">
              <a:solidFill>
                <a:srgbClr val="FFFFFF"/>
              </a:solidFill>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dirty="0">
              <a:solidFill>
                <a:srgbClr val="FFFFFF"/>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27</a:t>
            </a:fld>
            <a:endParaRPr lang="en-US" dirty="0"/>
          </a:p>
        </p:txBody>
      </p:sp>
    </p:spTree>
    <p:extLst>
      <p:ext uri="{BB962C8B-B14F-4D97-AF65-F5344CB8AC3E}">
        <p14:creationId xmlns:p14="http://schemas.microsoft.com/office/powerpoint/2010/main" val="38201332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SFY24 DM and CG Costs (projected)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Consider increase in participant HIE fees to offset reduction in federal cost share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Projected SFY24 participant revenue at </a:t>
            </a:r>
            <a:r>
              <a:rPr lang="en-US" i="1" u="sng" dirty="0"/>
              <a:t>New</a:t>
            </a:r>
            <a:r>
              <a:rPr lang="en-US" dirty="0"/>
              <a:t> </a:t>
            </a:r>
            <a:r>
              <a:rPr lang="en-US" u="none" dirty="0"/>
              <a:t>rate card fee structure = ~ $1.5M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u="sng" dirty="0"/>
              <a:t>SFY24</a:t>
            </a:r>
            <a:r>
              <a:rPr lang="en-US" dirty="0"/>
              <a:t> Direct Messaging &amp; Clinical Gateway Estimated Cost Share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FFP $1,035,217</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State $1,322,353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Private $1,500,000</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28</a:t>
            </a:fld>
            <a:endParaRPr lang="en-US" dirty="0"/>
          </a:p>
        </p:txBody>
      </p:sp>
    </p:spTree>
    <p:extLst>
      <p:ext uri="{BB962C8B-B14F-4D97-AF65-F5344CB8AC3E}">
        <p14:creationId xmlns:p14="http://schemas.microsoft.com/office/powerpoint/2010/main" val="8220547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err="1">
                <a:solidFill>
                  <a:schemeClr val="tx1"/>
                </a:solidFill>
              </a:rPr>
              <a:t>ePOLST</a:t>
            </a:r>
            <a:r>
              <a:rPr lang="en-US" sz="1200" b="1" dirty="0">
                <a:solidFill>
                  <a:schemeClr val="tx1"/>
                </a:solidFill>
              </a:rPr>
              <a:t> </a:t>
            </a:r>
          </a:p>
          <a:p>
            <a:r>
              <a:rPr lang="en-US" sz="1200" i="1" dirty="0">
                <a:solidFill>
                  <a:schemeClr val="tx1"/>
                </a:solidFill>
              </a:rPr>
              <a:t>Bert Ng &amp; Kathryn Downes</a:t>
            </a:r>
          </a:p>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2650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Slide Title: Welcome</a:t>
            </a:r>
          </a:p>
          <a:p>
            <a:r>
              <a:rPr lang="en-US" sz="1200" i="0" dirty="0">
                <a:solidFill>
                  <a:schemeClr val="tx1"/>
                </a:solidFill>
              </a:rPr>
              <a:t>Undersecretary Lauren Peters</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707156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a:t>
            </a:r>
            <a:r>
              <a:rPr lang="en-US" dirty="0"/>
              <a:t>: </a:t>
            </a:r>
            <a:r>
              <a:rPr lang="en-US" dirty="0" err="1"/>
              <a:t>ePOLST</a:t>
            </a:r>
            <a:r>
              <a:rPr lang="en-US" dirty="0"/>
              <a:t>: Overview</a:t>
            </a:r>
          </a:p>
          <a:p>
            <a:pPr marL="47383" lvl="0">
              <a:defRPr/>
            </a:pPr>
            <a:r>
              <a:rPr lang="en-US" sz="1200" b="1" kern="0" dirty="0" err="1">
                <a:solidFill>
                  <a:srgbClr val="4F81BD"/>
                </a:solidFill>
              </a:rPr>
              <a:t>ePOLST</a:t>
            </a:r>
            <a:r>
              <a:rPr lang="en-US" sz="1200" b="1" kern="0" dirty="0">
                <a:solidFill>
                  <a:srgbClr val="4F81BD"/>
                </a:solidFill>
              </a:rPr>
              <a:t> initiative goal: </a:t>
            </a:r>
          </a:p>
          <a:p>
            <a:pPr marL="333133" lvl="0" indent="-285750">
              <a:buFont typeface="Arial" panose="020B0604020202020204" pitchFamily="34" charset="0"/>
              <a:buChar char="•"/>
              <a:defRPr/>
            </a:pPr>
            <a:r>
              <a:rPr lang="en-US" sz="1200" kern="0" dirty="0">
                <a:solidFill>
                  <a:sysClr val="windowText" lastClr="000000"/>
                </a:solidFill>
              </a:rPr>
              <a:t>Supporting patient preferences for end-of-life care through technology that improves care coordination</a:t>
            </a:r>
            <a:endParaRPr lang="en-US" sz="1200" kern="0" dirty="0">
              <a:solidFill>
                <a:srgbClr val="4F81BD"/>
              </a:solidFill>
            </a:endParaRPr>
          </a:p>
          <a:p>
            <a:pPr marL="47383" lvl="0">
              <a:defRPr/>
            </a:pPr>
            <a:r>
              <a:rPr lang="en-US" sz="1200" b="1" kern="0" dirty="0">
                <a:solidFill>
                  <a:srgbClr val="4F81BD"/>
                </a:solidFill>
              </a:rPr>
              <a:t>Project objectives: </a:t>
            </a:r>
          </a:p>
          <a:p>
            <a:pPr marL="333133" lvl="0" indent="-285750">
              <a:buFont typeface="Arial" panose="020B0604020202020204" pitchFamily="34" charset="0"/>
              <a:buChar char="•"/>
              <a:defRPr/>
            </a:pPr>
            <a:r>
              <a:rPr lang="en-US" b="1" kern="0" dirty="0">
                <a:solidFill>
                  <a:schemeClr val="tx1"/>
                </a:solidFill>
              </a:rPr>
              <a:t>Transition MOLST to POLST – </a:t>
            </a:r>
            <a:r>
              <a:rPr lang="en-US" kern="0" dirty="0">
                <a:solidFill>
                  <a:schemeClr val="tx1"/>
                </a:solidFill>
              </a:rPr>
              <a:t>Transition MOLST to national POLST paradigm</a:t>
            </a:r>
            <a:endParaRPr lang="en-US" b="1" kern="0" dirty="0">
              <a:solidFill>
                <a:schemeClr val="tx1"/>
              </a:solidFill>
            </a:endParaRPr>
          </a:p>
          <a:p>
            <a:pPr marL="333133" lvl="0" indent="-285750">
              <a:buFont typeface="Arial" panose="020B0604020202020204" pitchFamily="34" charset="0"/>
              <a:buChar char="•"/>
              <a:defRPr/>
            </a:pPr>
            <a:r>
              <a:rPr lang="en-US" b="1" kern="0" dirty="0">
                <a:solidFill>
                  <a:schemeClr val="tx1"/>
                </a:solidFill>
              </a:rPr>
              <a:t>Create </a:t>
            </a:r>
            <a:r>
              <a:rPr lang="en-US" b="1" kern="0" dirty="0" err="1">
                <a:solidFill>
                  <a:schemeClr val="tx1"/>
                </a:solidFill>
              </a:rPr>
              <a:t>ePOLST</a:t>
            </a:r>
            <a:r>
              <a:rPr lang="en-US" b="1" kern="0" dirty="0">
                <a:solidFill>
                  <a:schemeClr val="tx1"/>
                </a:solidFill>
              </a:rPr>
              <a:t> Repository </a:t>
            </a:r>
            <a:r>
              <a:rPr lang="en-US" kern="0" dirty="0">
                <a:solidFill>
                  <a:schemeClr val="tx1"/>
                </a:solidFill>
              </a:rPr>
              <a:t>– Create an electronic POLST registry to serve as the single source of truth across all care settings; registry will be procured with national POLST paradigm (vs. current MOLST) as target end state</a:t>
            </a:r>
          </a:p>
          <a:p>
            <a:pPr marL="333133" lvl="0" indent="-285750">
              <a:buFont typeface="Arial" panose="020B0604020202020204" pitchFamily="34" charset="0"/>
              <a:buChar char="•"/>
              <a:defRPr/>
            </a:pPr>
            <a:r>
              <a:rPr lang="en-US" b="1" kern="0" dirty="0">
                <a:solidFill>
                  <a:schemeClr val="tx1"/>
                </a:solidFill>
              </a:rPr>
              <a:t>Develop Integration Strategy </a:t>
            </a:r>
            <a:r>
              <a:rPr lang="en-US" kern="0" dirty="0">
                <a:solidFill>
                  <a:schemeClr val="tx1"/>
                </a:solidFill>
              </a:rPr>
              <a:t>– Develop an integration and implementation strategy with electronic health records to gain efficiency</a:t>
            </a:r>
          </a:p>
          <a:p>
            <a:pPr marL="47383" lvl="0">
              <a:defRPr/>
            </a:pPr>
            <a:r>
              <a:rPr lang="en-US" sz="1200" b="1" kern="0" dirty="0">
                <a:solidFill>
                  <a:srgbClr val="4F81BD"/>
                </a:solidFill>
              </a:rPr>
              <a:t>Historical timeline: </a:t>
            </a:r>
          </a:p>
          <a:p>
            <a:pPr marL="333133" lvl="0" indent="-285750">
              <a:buFont typeface="Arial" panose="020B0604020202020204" pitchFamily="34" charset="0"/>
              <a:buChar char="•"/>
              <a:defRPr/>
            </a:pPr>
            <a:r>
              <a:rPr lang="en-US" kern="0" dirty="0">
                <a:solidFill>
                  <a:schemeClr val="tx1"/>
                </a:solidFill>
              </a:rPr>
              <a:t>February 2020 – Joint letter issued by EOHHS, EOEA, and DPH to explore </a:t>
            </a:r>
            <a:br>
              <a:rPr lang="en-US" kern="0" dirty="0">
                <a:solidFill>
                  <a:schemeClr val="tx1"/>
                </a:solidFill>
              </a:rPr>
            </a:br>
            <a:r>
              <a:rPr lang="en-US" kern="0" dirty="0" err="1">
                <a:solidFill>
                  <a:schemeClr val="tx1"/>
                </a:solidFill>
              </a:rPr>
              <a:t>ePOLST</a:t>
            </a:r>
            <a:r>
              <a:rPr lang="en-US" kern="0" dirty="0">
                <a:solidFill>
                  <a:schemeClr val="tx1"/>
                </a:solidFill>
              </a:rPr>
              <a:t> registry</a:t>
            </a:r>
          </a:p>
          <a:p>
            <a:pPr marL="333133" lvl="0" indent="-285750">
              <a:buFont typeface="Arial" panose="020B0604020202020204" pitchFamily="34" charset="0"/>
              <a:buChar char="•"/>
              <a:defRPr/>
            </a:pPr>
            <a:r>
              <a:rPr lang="en-US" kern="0" dirty="0">
                <a:solidFill>
                  <a:schemeClr val="tx1"/>
                </a:solidFill>
              </a:rPr>
              <a:t>October 2020 – CMS approved federal matching funding for </a:t>
            </a:r>
            <a:r>
              <a:rPr lang="en-US" kern="0" dirty="0" err="1">
                <a:solidFill>
                  <a:schemeClr val="tx1"/>
                </a:solidFill>
              </a:rPr>
              <a:t>ePOLST</a:t>
            </a:r>
            <a:r>
              <a:rPr lang="en-US" kern="0" dirty="0">
                <a:solidFill>
                  <a:schemeClr val="tx1"/>
                </a:solidFill>
              </a:rPr>
              <a:t> registry</a:t>
            </a:r>
          </a:p>
          <a:p>
            <a:pPr marL="333133" lvl="0" indent="-285750">
              <a:buFont typeface="Arial" panose="020B0604020202020204" pitchFamily="34" charset="0"/>
              <a:buChar char="•"/>
              <a:defRPr/>
            </a:pPr>
            <a:r>
              <a:rPr lang="en-US" kern="0" dirty="0">
                <a:solidFill>
                  <a:schemeClr val="tx1"/>
                </a:solidFill>
              </a:rPr>
              <a:t>January 2021 – Project management resources secured and on-boarded</a:t>
            </a:r>
          </a:p>
          <a:p>
            <a:pPr marL="333133" lvl="0" indent="-285750">
              <a:buFont typeface="Arial" panose="020B0604020202020204" pitchFamily="34" charset="0"/>
              <a:buChar char="•"/>
              <a:defRPr/>
            </a:pPr>
            <a:r>
              <a:rPr lang="en-US" kern="0" dirty="0">
                <a:solidFill>
                  <a:schemeClr val="tx1"/>
                </a:solidFill>
              </a:rPr>
              <a:t>Summer 2021 – Stakeholder engagement to gather business and technical requirements</a:t>
            </a:r>
          </a:p>
          <a:p>
            <a:pPr marL="333133" lvl="0" indent="-285750">
              <a:buFont typeface="Arial" panose="020B0604020202020204" pitchFamily="34" charset="0"/>
              <a:buChar char="•"/>
              <a:defRPr/>
            </a:pPr>
            <a:endParaRPr lang="en-US" kern="0"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30</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632700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err="1"/>
              <a:t>ePOLST</a:t>
            </a:r>
            <a:r>
              <a:rPr lang="en-US" dirty="0"/>
              <a:t>: Funding update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CMS guidance on cost allocation created a funding gap for the </a:t>
            </a:r>
            <a:r>
              <a:rPr lang="en-US" dirty="0" err="1"/>
              <a:t>ePOLST</a:t>
            </a:r>
            <a:r>
              <a:rPr lang="en-US" dirty="0"/>
              <a:t> program, which now is looking to ARPA/HCBS dollars to fill the gap for program start-up and registry development</a:t>
            </a:r>
          </a:p>
          <a:p>
            <a:pPr marL="285750" indent="-285750">
              <a:buFont typeface="Arial" panose="020B0604020202020204" pitchFamily="34" charset="0"/>
              <a:buChar char="•"/>
            </a:pPr>
            <a:r>
              <a:rPr lang="en-US" dirty="0">
                <a:solidFill>
                  <a:schemeClr val="tx1"/>
                </a:solidFill>
              </a:rPr>
              <a:t>Originally, the </a:t>
            </a:r>
            <a:r>
              <a:rPr lang="en-US" dirty="0" err="1">
                <a:solidFill>
                  <a:schemeClr val="tx1"/>
                </a:solidFill>
              </a:rPr>
              <a:t>ePOLST</a:t>
            </a:r>
            <a:r>
              <a:rPr lang="en-US" dirty="0">
                <a:solidFill>
                  <a:schemeClr val="tx1"/>
                </a:solidFill>
              </a:rPr>
              <a:t> project would receive 81% federal match</a:t>
            </a:r>
          </a:p>
          <a:p>
            <a:pPr marL="285750" indent="-285750">
              <a:buFont typeface="Arial" panose="020B0604020202020204" pitchFamily="34" charset="0"/>
              <a:buChar char="•"/>
            </a:pPr>
            <a:r>
              <a:rPr lang="en-US" dirty="0">
                <a:solidFill>
                  <a:schemeClr val="tx1"/>
                </a:solidFill>
              </a:rPr>
              <a:t>2020 CMS guidance reduced it to 25% federal match, creating a 56- percentage point gap</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solidFill>
                  <a:schemeClr val="tx1"/>
                </a:solidFill>
              </a:rPr>
              <a:t>Original </a:t>
            </a:r>
            <a:r>
              <a:rPr lang="en-US" b="1" dirty="0"/>
              <a:t>Federal match</a:t>
            </a:r>
            <a:r>
              <a:rPr lang="en-US" dirty="0"/>
              <a:t>: Medicaid Enterprise System (MES) plus State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solidFill>
                  <a:schemeClr val="tx1"/>
                </a:solidFill>
              </a:rPr>
              <a:t>MES gap: </a:t>
            </a:r>
            <a:r>
              <a:rPr lang="en-US" dirty="0"/>
              <a:t>MES plus Cost allocation gap plus State</a:t>
            </a:r>
          </a:p>
          <a:p>
            <a:pPr marL="285750" indent="-285750">
              <a:buFont typeface="Arial" panose="020B0604020202020204" pitchFamily="34" charset="0"/>
              <a:buChar char="•"/>
            </a:pPr>
            <a:r>
              <a:rPr lang="en-US" dirty="0">
                <a:solidFill>
                  <a:schemeClr val="tx1"/>
                </a:solidFill>
              </a:rPr>
              <a:t>MA EOHHS included a request in the ARPA/HCBS funding stream to include components of the </a:t>
            </a:r>
            <a:r>
              <a:rPr lang="en-US" dirty="0" err="1">
                <a:solidFill>
                  <a:schemeClr val="tx1"/>
                </a:solidFill>
              </a:rPr>
              <a:t>ePOLST</a:t>
            </a:r>
            <a:r>
              <a:rPr lang="en-US" dirty="0">
                <a:solidFill>
                  <a:schemeClr val="tx1"/>
                </a:solidFill>
              </a:rPr>
              <a:t> project</a:t>
            </a:r>
          </a:p>
          <a:p>
            <a:pPr marL="285750" indent="-285750">
              <a:buFont typeface="Arial" panose="020B0604020202020204" pitchFamily="34" charset="0"/>
              <a:buChar char="•"/>
            </a:pPr>
            <a:r>
              <a:rPr lang="en-US" dirty="0">
                <a:solidFill>
                  <a:schemeClr val="tx1"/>
                </a:solidFill>
              </a:rPr>
              <a:t>The HCBS dollars are contingent on CMS approval</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solidFill>
                  <a:schemeClr val="tx1"/>
                </a:solidFill>
              </a:rPr>
              <a:t>ARPA </a:t>
            </a:r>
            <a:r>
              <a:rPr lang="en-US" dirty="0"/>
              <a:t>MES plus Home &amp; Community Based Services (HCBS) funding plus State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1" dirty="0">
              <a:solidFill>
                <a:schemeClr val="tx1"/>
              </a:solidFill>
            </a:endParaRPr>
          </a:p>
          <a:p>
            <a:pPr marL="285750" indent="-285750">
              <a:buFont typeface="Arial" panose="020B0604020202020204" pitchFamily="34" charset="0"/>
              <a:buChar char="•"/>
            </a:pPr>
            <a:endParaRPr lang="en-US"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solidFill>
                <a:schemeClr val="tx1"/>
              </a:solidFill>
            </a:endParaRPr>
          </a:p>
          <a:p>
            <a:pPr marL="285750" indent="-285750">
              <a:buFont typeface="Arial" panose="020B0604020202020204" pitchFamily="34" charset="0"/>
              <a:buChar char="•"/>
            </a:pPr>
            <a:endParaRPr lang="en-US"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31</a:t>
            </a:fld>
            <a:endParaRPr lang="en-US" dirty="0"/>
          </a:p>
        </p:txBody>
      </p:sp>
    </p:spTree>
    <p:extLst>
      <p:ext uri="{BB962C8B-B14F-4D97-AF65-F5344CB8AC3E}">
        <p14:creationId xmlns:p14="http://schemas.microsoft.com/office/powerpoint/2010/main" val="250444065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Slide Title</a:t>
            </a:r>
            <a:r>
              <a:rPr lang="en-US" dirty="0"/>
              <a:t>: </a:t>
            </a:r>
            <a:r>
              <a:rPr lang="en-US" dirty="0" err="1"/>
              <a:t>ePOLST</a:t>
            </a:r>
            <a:r>
              <a:rPr lang="en-US" dirty="0"/>
              <a:t>: Business requirements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rPr>
              <a:t>Engaged 150 stakeholders to inform business requirements leading to a successful </a:t>
            </a:r>
            <a:r>
              <a:rPr lang="en-US" dirty="0" err="1">
                <a:solidFill>
                  <a:schemeClr val="bg1"/>
                </a:solidFill>
              </a:rPr>
              <a:t>ePOLST</a:t>
            </a:r>
            <a:r>
              <a:rPr lang="en-US" dirty="0">
                <a:solidFill>
                  <a:schemeClr val="bg1"/>
                </a:solidFill>
              </a:rPr>
              <a:t> program</a:t>
            </a:r>
          </a:p>
          <a:p>
            <a:pPr algn="ctr"/>
            <a:r>
              <a:rPr lang="en-US" sz="1200" dirty="0"/>
              <a:t>(1) </a:t>
            </a:r>
          </a:p>
          <a:p>
            <a:pPr algn="ctr"/>
            <a:r>
              <a:rPr lang="en-US" sz="1200" dirty="0"/>
              <a:t>Finalize answers to open policy questions (EOEA, DPH)</a:t>
            </a:r>
          </a:p>
          <a:p>
            <a:pPr marL="112713" indent="-112713" algn="ctr"/>
            <a:r>
              <a:rPr lang="en-US" sz="1200" dirty="0"/>
              <a:t>(2)  </a:t>
            </a:r>
          </a:p>
          <a:p>
            <a:pPr algn="ctr"/>
            <a:r>
              <a:rPr lang="en-US" sz="1200" dirty="0"/>
              <a:t>Adopt National POLST &amp; transition to POLST Form(3) </a:t>
            </a:r>
          </a:p>
          <a:p>
            <a:pPr algn="ctr"/>
            <a:r>
              <a:rPr lang="en-US" sz="1200" dirty="0"/>
              <a:t>Secure funding for next decade: IT system and “customer service”</a:t>
            </a:r>
          </a:p>
          <a:p>
            <a:pPr algn="ctr"/>
            <a:r>
              <a:rPr lang="en-US" sz="1200" dirty="0"/>
              <a:t>(4) </a:t>
            </a:r>
          </a:p>
          <a:p>
            <a:pPr algn="ctr"/>
            <a:r>
              <a:rPr lang="en-US" sz="1200" dirty="0"/>
              <a:t>Formalize governance structure</a:t>
            </a:r>
          </a:p>
          <a:p>
            <a:pPr algn="ctr"/>
            <a:r>
              <a:rPr lang="en-US" sz="1200" dirty="0"/>
              <a:t>(5) </a:t>
            </a:r>
          </a:p>
          <a:p>
            <a:pPr algn="ctr"/>
            <a:r>
              <a:rPr lang="en-US" sz="1200" dirty="0"/>
              <a:t>Develop care setting implementation guide: IT system and operational workflow</a:t>
            </a:r>
          </a:p>
          <a:p>
            <a:pPr algn="ctr"/>
            <a:r>
              <a:rPr lang="en-US" sz="1200" dirty="0"/>
              <a:t>(6)</a:t>
            </a:r>
          </a:p>
          <a:p>
            <a:pPr algn="ctr"/>
            <a:r>
              <a:rPr lang="en-US" sz="1200" dirty="0"/>
              <a:t> Develop CQI plan with a focus on health equity</a:t>
            </a:r>
          </a:p>
          <a:p>
            <a:pPr algn="ctr"/>
            <a:r>
              <a:rPr lang="en-US" sz="1200" dirty="0"/>
              <a:t>(7) </a:t>
            </a:r>
          </a:p>
          <a:p>
            <a:pPr algn="ctr"/>
            <a:r>
              <a:rPr lang="en-US" sz="1200" dirty="0"/>
              <a:t>Provide education/training: clinicians and consumers </a:t>
            </a:r>
          </a:p>
          <a:p>
            <a:pPr algn="ctr"/>
            <a:r>
              <a:rPr lang="en-US" sz="1200" dirty="0"/>
              <a:t>(8) </a:t>
            </a:r>
          </a:p>
          <a:p>
            <a:pPr algn="ctr"/>
            <a:r>
              <a:rPr lang="en-US" sz="1200" dirty="0"/>
              <a:t>Longer term: Support incorporating POLST into clinician training</a:t>
            </a:r>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marL="112713" indent="-112713" algn="ctr"/>
            <a:endParaRPr lang="en-US" sz="1200" dirty="0"/>
          </a:p>
          <a:p>
            <a:pPr algn="ct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32</a:t>
            </a:fld>
            <a:endParaRPr lang="en-US" dirty="0"/>
          </a:p>
        </p:txBody>
      </p:sp>
    </p:spTree>
    <p:extLst>
      <p:ext uri="{BB962C8B-B14F-4D97-AF65-F5344CB8AC3E}">
        <p14:creationId xmlns:p14="http://schemas.microsoft.com/office/powerpoint/2010/main" val="40447020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Slide Title: </a:t>
            </a:r>
            <a:r>
              <a:rPr lang="en-US" dirty="0" err="1"/>
              <a:t>ePOLST</a:t>
            </a:r>
            <a:r>
              <a:rPr lang="en-US" dirty="0"/>
              <a:t>: Technical requirements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rPr>
              <a:t>The stakeholder engagement helped identify some key technical requirements for a system to successfully support the transition to POLST</a:t>
            </a:r>
          </a:p>
          <a:p>
            <a:pPr algn="ctr"/>
            <a:r>
              <a:rPr lang="en-US" sz="1200" dirty="0"/>
              <a:t>(1)</a:t>
            </a:r>
          </a:p>
          <a:p>
            <a:pPr algn="ctr"/>
            <a:r>
              <a:rPr lang="en-US" sz="1200" dirty="0"/>
              <a:t>Ability to conduct POLST process end-to-end electronically</a:t>
            </a:r>
          </a:p>
          <a:p>
            <a:pPr marL="112713" indent="-112713" algn="ctr"/>
            <a:r>
              <a:rPr lang="en-US" sz="1200" dirty="0"/>
              <a:t>(2)</a:t>
            </a:r>
          </a:p>
          <a:p>
            <a:pPr marL="112713" indent="-112713" algn="ctr"/>
            <a:r>
              <a:rPr lang="en-US" sz="1200" dirty="0"/>
              <a:t>Ability to identify most current &amp; other forms for given patient</a:t>
            </a:r>
          </a:p>
          <a:p>
            <a:pPr algn="ctr"/>
            <a:r>
              <a:rPr lang="en-US" sz="1200" dirty="0"/>
              <a:t>(3)</a:t>
            </a:r>
          </a:p>
          <a:p>
            <a:pPr algn="ctr"/>
            <a:r>
              <a:rPr lang="en-US" sz="1200" dirty="0"/>
              <a:t>Streamlined, automated form validation process and work queue for invalid forms</a:t>
            </a:r>
          </a:p>
          <a:p>
            <a:pPr algn="ctr"/>
            <a:r>
              <a:rPr lang="en-US" sz="1200" dirty="0"/>
              <a:t>(4) </a:t>
            </a:r>
          </a:p>
          <a:p>
            <a:pPr algn="ctr"/>
            <a:r>
              <a:rPr lang="en-US" sz="1200" dirty="0"/>
              <a:t>Portals for clinicians</a:t>
            </a:r>
          </a:p>
          <a:p>
            <a:pPr algn="ctr"/>
            <a:r>
              <a:rPr lang="en-US" sz="1200" dirty="0"/>
              <a:t>(5) </a:t>
            </a:r>
          </a:p>
          <a:p>
            <a:pPr algn="ctr"/>
            <a:r>
              <a:rPr lang="en-US" sz="1200" dirty="0"/>
              <a:t>Portal for EMS w/mobile compatibility</a:t>
            </a:r>
          </a:p>
          <a:p>
            <a:pPr algn="ctr"/>
            <a:r>
              <a:rPr lang="en-US" sz="1200" dirty="0"/>
              <a:t>(6)</a:t>
            </a:r>
          </a:p>
          <a:p>
            <a:pPr algn="ctr"/>
            <a:r>
              <a:rPr lang="en-US" sz="1200" dirty="0"/>
              <a:t>Portal for patients and agents (if changes </a:t>
            </a:r>
            <a:r>
              <a:rPr lang="en-US" sz="1200" dirty="0">
                <a:sym typeface="Wingdings" panose="05000000000000000000" pitchFamily="2" charset="2"/>
              </a:rPr>
              <a:t></a:t>
            </a:r>
            <a:r>
              <a:rPr lang="en-US" sz="1200" dirty="0"/>
              <a:t> notify clinician)</a:t>
            </a:r>
          </a:p>
          <a:p>
            <a:pPr algn="ctr"/>
            <a:r>
              <a:rPr lang="en-US" sz="1200" dirty="0"/>
              <a:t>(7)</a:t>
            </a:r>
          </a:p>
          <a:p>
            <a:pPr algn="ctr"/>
            <a:r>
              <a:rPr lang="en-US" sz="1200" dirty="0"/>
              <a:t>Visibility into other Advanced Care documents</a:t>
            </a:r>
          </a:p>
          <a:p>
            <a:pPr algn="ctr"/>
            <a:r>
              <a:rPr lang="en-US" sz="1200" dirty="0"/>
              <a:t>(8) </a:t>
            </a:r>
          </a:p>
          <a:p>
            <a:pPr algn="ctr"/>
            <a:r>
              <a:rPr lang="en-US" sz="1200" dirty="0"/>
              <a:t>Interoperability with 3 major EMRs (and eventually with EMS dashboards) and Vitals Registry</a:t>
            </a:r>
          </a:p>
          <a:p>
            <a:pPr algn="ctr"/>
            <a:r>
              <a:rPr lang="en-US" sz="1200" dirty="0"/>
              <a:t>(9) </a:t>
            </a:r>
          </a:p>
          <a:p>
            <a:pPr algn="ctr"/>
            <a:r>
              <a:rPr lang="en-US" sz="1200" u="sng" dirty="0"/>
              <a:t>Other</a:t>
            </a:r>
            <a:r>
              <a:rPr lang="en-US" sz="1200" dirty="0"/>
              <a:t>: SSO, HIPAA compliance, role-based access, ~100% up-time, robust reporting for CQI, HL7/FHIR CDA support</a:t>
            </a:r>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marL="112713" indent="-112713" algn="ctr"/>
            <a:endParaRPr lang="en-US" sz="1200" dirty="0"/>
          </a:p>
          <a:p>
            <a:pPr algn="ct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33</a:t>
            </a:fld>
            <a:endParaRPr lang="en-US" dirty="0"/>
          </a:p>
        </p:txBody>
      </p:sp>
    </p:spTree>
    <p:extLst>
      <p:ext uri="{BB962C8B-B14F-4D97-AF65-F5344CB8AC3E}">
        <p14:creationId xmlns:p14="http://schemas.microsoft.com/office/powerpoint/2010/main" val="379278853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err="1"/>
              <a:t>ePOLST</a:t>
            </a:r>
            <a:r>
              <a:rPr lang="en-US" dirty="0"/>
              <a:t>: Next steps</a:t>
            </a:r>
          </a:p>
          <a:p>
            <a:pPr marL="285750" indent="-285750">
              <a:buFont typeface="Arial" panose="020B0604020202020204" pitchFamily="34" charset="0"/>
              <a:buChar char="•"/>
            </a:pPr>
            <a:r>
              <a:rPr lang="en-US" sz="2400" dirty="0">
                <a:solidFill>
                  <a:schemeClr val="tx1"/>
                </a:solidFill>
              </a:rPr>
              <a:t>Transition to POLST</a:t>
            </a:r>
          </a:p>
          <a:p>
            <a:pPr marL="742950" lvl="1" indent="-285750">
              <a:buFont typeface="Arial" panose="020B0604020202020204" pitchFamily="34" charset="0"/>
              <a:buChar char="•"/>
            </a:pPr>
            <a:r>
              <a:rPr lang="en-US" sz="2400" dirty="0">
                <a:solidFill>
                  <a:schemeClr val="tx1"/>
                </a:solidFill>
              </a:rPr>
              <a:t>EHS, EOEA, and DPH crafting transition strategy from MOLST to POLST</a:t>
            </a:r>
          </a:p>
          <a:p>
            <a:pPr marL="742950" lvl="1" indent="-285750">
              <a:buFont typeface="Arial" panose="020B0604020202020204" pitchFamily="34" charset="0"/>
              <a:buChar char="•"/>
            </a:pPr>
            <a:r>
              <a:rPr lang="en-US" sz="2400" dirty="0">
                <a:solidFill>
                  <a:schemeClr val="tx1"/>
                </a:solidFill>
              </a:rPr>
              <a:t>Developing a plan for early adopters</a:t>
            </a:r>
          </a:p>
          <a:p>
            <a:pPr marL="742950" lvl="1" indent="-285750">
              <a:buFont typeface="Arial" panose="020B0604020202020204" pitchFamily="34" charset="0"/>
              <a:buChar char="•"/>
            </a:pPr>
            <a:endParaRPr lang="en-US" sz="2400" dirty="0">
              <a:solidFill>
                <a:schemeClr val="tx1"/>
              </a:solidFill>
            </a:endParaRPr>
          </a:p>
          <a:p>
            <a:pPr marL="285750" indent="-285750">
              <a:buFont typeface="Arial" panose="020B0604020202020204" pitchFamily="34" charset="0"/>
              <a:buChar char="•"/>
            </a:pPr>
            <a:r>
              <a:rPr lang="en-US" sz="2400" dirty="0">
                <a:solidFill>
                  <a:schemeClr val="tx1"/>
                </a:solidFill>
              </a:rPr>
              <a:t>Funding</a:t>
            </a:r>
          </a:p>
          <a:p>
            <a:pPr marL="742950" lvl="1" indent="-285750">
              <a:buFont typeface="Arial" panose="020B0604020202020204" pitchFamily="34" charset="0"/>
              <a:buChar char="•"/>
            </a:pPr>
            <a:r>
              <a:rPr lang="en-US" sz="2400" dirty="0">
                <a:solidFill>
                  <a:schemeClr val="tx1"/>
                </a:solidFill>
              </a:rPr>
              <a:t>Await CMS approval for ARPA/HCBS funds</a:t>
            </a:r>
          </a:p>
          <a:p>
            <a:pPr marL="742950" lvl="1" indent="-285750">
              <a:buFont typeface="Arial" panose="020B0604020202020204" pitchFamily="34" charset="0"/>
              <a:buChar char="•"/>
            </a:pPr>
            <a:r>
              <a:rPr lang="en-US" sz="2400" dirty="0">
                <a:solidFill>
                  <a:schemeClr val="tx1"/>
                </a:solidFill>
              </a:rPr>
              <a:t>Current funding availability allows state to proceed in the short-term</a:t>
            </a:r>
          </a:p>
          <a:p>
            <a:pPr marL="742950" lvl="1" indent="-285750">
              <a:buFont typeface="Arial" panose="020B0604020202020204" pitchFamily="34" charset="0"/>
              <a:buChar char="•"/>
            </a:pPr>
            <a:endParaRPr lang="en-US" sz="2400" dirty="0">
              <a:solidFill>
                <a:schemeClr val="tx1"/>
              </a:solidFill>
            </a:endParaRPr>
          </a:p>
          <a:p>
            <a:pPr marL="285750" indent="-285750">
              <a:buFont typeface="Arial" panose="020B0604020202020204" pitchFamily="34" charset="0"/>
              <a:buChar char="•"/>
            </a:pPr>
            <a:r>
              <a:rPr lang="en-US" sz="2400" dirty="0">
                <a:solidFill>
                  <a:schemeClr val="tx1"/>
                </a:solidFill>
              </a:rPr>
              <a:t>RFR</a:t>
            </a:r>
          </a:p>
          <a:p>
            <a:pPr marL="742950" lvl="1" indent="-285750">
              <a:buFont typeface="Arial" panose="020B0604020202020204" pitchFamily="34" charset="0"/>
              <a:buChar char="•"/>
            </a:pPr>
            <a:r>
              <a:rPr lang="en-US" sz="2400" dirty="0">
                <a:solidFill>
                  <a:schemeClr val="tx1"/>
                </a:solidFill>
              </a:rPr>
              <a:t>Finish drafting the RFR</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34</a:t>
            </a:fld>
            <a:endParaRPr lang="en-US" dirty="0"/>
          </a:p>
        </p:txBody>
      </p:sp>
    </p:spTree>
    <p:extLst>
      <p:ext uri="{BB962C8B-B14F-4D97-AF65-F5344CB8AC3E}">
        <p14:creationId xmlns:p14="http://schemas.microsoft.com/office/powerpoint/2010/main" val="171285021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a:solidFill>
                  <a:schemeClr val="tx1"/>
                </a:solidFill>
              </a:rPr>
              <a:t>Slide Title: </a:t>
            </a:r>
            <a:r>
              <a:rPr lang="en-US" sz="1200" b="0" dirty="0">
                <a:solidFill>
                  <a:schemeClr val="tx1"/>
                </a:solidFill>
              </a:rPr>
              <a:t>Conclusion </a:t>
            </a:r>
          </a:p>
          <a:p>
            <a:pPr marL="0" indent="0">
              <a:buNone/>
            </a:pPr>
            <a:r>
              <a:rPr lang="en-US" sz="1200" b="0" i="0" dirty="0">
                <a:solidFill>
                  <a:schemeClr val="tx1"/>
                </a:solidFill>
              </a:rPr>
              <a:t>Undersecretary Lauren Peters</a:t>
            </a:r>
          </a:p>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35</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88675587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b="0" dirty="0"/>
              <a:t>Next HITC meeting</a:t>
            </a:r>
          </a:p>
          <a:p>
            <a:endParaRPr lang="en-US" dirty="0"/>
          </a:p>
          <a:p>
            <a:r>
              <a:rPr lang="en-US" b="0" dirty="0"/>
              <a:t>Next HITC meeting: </a:t>
            </a:r>
            <a:r>
              <a:rPr lang="en-US" sz="1200" dirty="0">
                <a:solidFill>
                  <a:prstClr val="black"/>
                </a:solidFill>
                <a:latin typeface="Calibri"/>
              </a:rPr>
              <a:t>Feb. 7</a:t>
            </a:r>
            <a:r>
              <a:rPr lang="en-US" sz="1200" dirty="0">
                <a:solidFill>
                  <a:prstClr val="black"/>
                </a:solidFill>
                <a:latin typeface="Calibri"/>
                <a:cs typeface="+mn-cs"/>
              </a:rPr>
              <a:t>, 2022  </a:t>
            </a:r>
          </a:p>
          <a:p>
            <a:r>
              <a:rPr lang="en-US" sz="1200" dirty="0">
                <a:solidFill>
                  <a:prstClr val="black"/>
                </a:solidFill>
                <a:latin typeface="Calibri"/>
                <a:cs typeface="+mn-cs"/>
              </a:rPr>
              <a:t>	     3:30 – 5 p.m.</a:t>
            </a:r>
          </a:p>
        </p:txBody>
      </p:sp>
      <p:sp>
        <p:nvSpPr>
          <p:cNvPr id="4" name="Slide Number Placeholder 3"/>
          <p:cNvSpPr>
            <a:spLocks noGrp="1"/>
          </p:cNvSpPr>
          <p:nvPr>
            <p:ph type="sldNum" sz="quarter" idx="10"/>
          </p:nvPr>
        </p:nvSpPr>
        <p:spPr/>
        <p:txBody>
          <a:bodyPr/>
          <a:lstStyle/>
          <a:p>
            <a:pPr>
              <a:defRPr/>
            </a:pPr>
            <a:fld id="{3D14B4CF-26F1-4216-A3BA-935853D48355}" type="slidenum">
              <a:rPr lang="en-US" smtClean="0"/>
              <a:pPr>
                <a:defRPr/>
              </a:pPr>
              <a:t>36</a:t>
            </a:fld>
            <a:endParaRPr lang="en-US" dirty="0"/>
          </a:p>
        </p:txBody>
      </p:sp>
    </p:spTree>
    <p:extLst>
      <p:ext uri="{BB962C8B-B14F-4D97-AF65-F5344CB8AC3E}">
        <p14:creationId xmlns:p14="http://schemas.microsoft.com/office/powerpoint/2010/main" val="69079343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Slid</a:t>
            </a:r>
            <a:r>
              <a:rPr lang="en-US" sz="1200" b="1" dirty="0">
                <a:solidFill>
                  <a:schemeClr val="tx1"/>
                </a:solidFill>
              </a:rPr>
              <a:t>e Title: </a:t>
            </a:r>
            <a:r>
              <a:rPr lang="en-US" sz="1200" dirty="0">
                <a:solidFill>
                  <a:schemeClr val="tx1"/>
                </a:solidFill>
              </a:rPr>
              <a:t>Appendix A: HIway operations update</a:t>
            </a:r>
            <a:endParaRPr lang="en-US" sz="1200" b="0" i="1"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37</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2216155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lang="en-US" b="1" dirty="0"/>
              <a:t>Slide Title</a:t>
            </a:r>
            <a:r>
              <a:rPr lang="en-US" dirty="0"/>
              <a:t>: </a:t>
            </a:r>
            <a:r>
              <a:rPr lang="en-US" spc="-25" dirty="0"/>
              <a:t>H</a:t>
            </a:r>
            <a:r>
              <a:rPr lang="en-US" spc="-10" dirty="0"/>
              <a:t>I</a:t>
            </a:r>
            <a:r>
              <a:rPr lang="en-US" spc="-55" dirty="0"/>
              <a:t>w</a:t>
            </a:r>
            <a:r>
              <a:rPr lang="en-US" spc="-60" dirty="0"/>
              <a:t>a</a:t>
            </a:r>
            <a:r>
              <a:rPr lang="en-US" spc="-15" dirty="0"/>
              <a:t>y</a:t>
            </a:r>
            <a:r>
              <a:rPr lang="en-US" spc="-5" dirty="0"/>
              <a:t> </a:t>
            </a:r>
            <a:r>
              <a:rPr lang="en-US" spc="-80" dirty="0"/>
              <a:t>p</a:t>
            </a:r>
            <a:r>
              <a:rPr lang="en-US" spc="-15" dirty="0"/>
              <a:t>art</a:t>
            </a:r>
            <a:r>
              <a:rPr lang="en-US" spc="-20" dirty="0"/>
              <a:t>i</a:t>
            </a:r>
            <a:r>
              <a:rPr lang="en-US" spc="-10" dirty="0"/>
              <a:t>c</a:t>
            </a:r>
            <a:r>
              <a:rPr lang="en-US" spc="-20" dirty="0"/>
              <a:t>ip</a:t>
            </a:r>
            <a:r>
              <a:rPr lang="en-US" spc="-35" dirty="0"/>
              <a:t>a</a:t>
            </a:r>
            <a:r>
              <a:rPr lang="en-US" spc="-15" dirty="0"/>
              <a:t>t</a:t>
            </a:r>
            <a:r>
              <a:rPr lang="en-US" spc="-20" dirty="0"/>
              <a:t>i</a:t>
            </a:r>
            <a:r>
              <a:rPr lang="en-US" spc="-15" dirty="0"/>
              <a:t>on</a:t>
            </a:r>
            <a:r>
              <a:rPr lang="en-US" spc="20" dirty="0"/>
              <a:t> </a:t>
            </a:r>
            <a:br>
              <a:rPr lang="en-US" spc="20" dirty="0"/>
            </a:br>
            <a:r>
              <a:rPr lang="en-US" sz="1200" spc="-20" dirty="0"/>
              <a:t>July 21, 2021 – October 20, 2021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spc="-20" dirty="0"/>
              <a:t>1 New Participation Agreement: </a:t>
            </a:r>
            <a:r>
              <a:rPr lang="en-US" sz="1200" baseline="0" dirty="0"/>
              <a:t>Mani George, MD (Great Barrington Internal Medicine)</a:t>
            </a:r>
          </a:p>
          <a:p>
            <a:endParaRPr lang="en-US" dirty="0"/>
          </a:p>
        </p:txBody>
      </p:sp>
    </p:spTree>
    <p:extLst>
      <p:ext uri="{BB962C8B-B14F-4D97-AF65-F5344CB8AC3E}">
        <p14:creationId xmlns:p14="http://schemas.microsoft.com/office/powerpoint/2010/main" val="328720500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lang="en-US" b="1" dirty="0"/>
              <a:t>Slide Title: </a:t>
            </a:r>
            <a:r>
              <a:rPr lang="en-US" spc="-25" dirty="0"/>
              <a:t>H</a:t>
            </a:r>
            <a:r>
              <a:rPr lang="en-US" spc="-10" dirty="0"/>
              <a:t>I</a:t>
            </a:r>
            <a:r>
              <a:rPr lang="en-US" spc="-55" dirty="0"/>
              <a:t>w</a:t>
            </a:r>
            <a:r>
              <a:rPr lang="en-US" spc="-60" dirty="0"/>
              <a:t>a</a:t>
            </a:r>
            <a:r>
              <a:rPr lang="en-US" spc="-15" dirty="0"/>
              <a:t>y</a:t>
            </a:r>
            <a:r>
              <a:rPr lang="en-US" spc="-5" dirty="0"/>
              <a:t> </a:t>
            </a:r>
            <a:r>
              <a:rPr lang="en-US" spc="-80" dirty="0"/>
              <a:t>p</a:t>
            </a:r>
            <a:r>
              <a:rPr lang="en-US" spc="-15" dirty="0"/>
              <a:t>art</a:t>
            </a:r>
            <a:r>
              <a:rPr lang="en-US" spc="-20" dirty="0"/>
              <a:t>i</a:t>
            </a:r>
            <a:r>
              <a:rPr lang="en-US" spc="-10" dirty="0"/>
              <a:t>c</a:t>
            </a:r>
            <a:r>
              <a:rPr lang="en-US" spc="-20" dirty="0"/>
              <a:t>ip</a:t>
            </a:r>
            <a:r>
              <a:rPr lang="en-US" spc="-35" dirty="0"/>
              <a:t>a</a:t>
            </a:r>
            <a:r>
              <a:rPr lang="en-US" spc="-15" dirty="0"/>
              <a:t>t</a:t>
            </a:r>
            <a:r>
              <a:rPr lang="en-US" spc="-20" dirty="0"/>
              <a:t>i</a:t>
            </a:r>
            <a:r>
              <a:rPr lang="en-US" spc="-15" dirty="0"/>
              <a:t>on</a:t>
            </a:r>
            <a:r>
              <a:rPr lang="en-US" spc="20" dirty="0"/>
              <a:t> </a:t>
            </a:r>
            <a:br>
              <a:rPr lang="en-US" spc="20" dirty="0"/>
            </a:br>
            <a:r>
              <a:rPr lang="en-US" sz="1200" spc="-20" dirty="0"/>
              <a:t>July 21, 2021 – October 20, 2021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spc="-20" dirty="0"/>
              <a:t>1 New Connection: </a:t>
            </a:r>
            <a:r>
              <a:rPr lang="en-US" sz="1200" baseline="0" dirty="0"/>
              <a:t>One Medical Group, PC</a:t>
            </a:r>
          </a:p>
          <a:p>
            <a:endParaRPr lang="en-US" dirty="0"/>
          </a:p>
        </p:txBody>
      </p:sp>
    </p:spTree>
    <p:extLst>
      <p:ext uri="{BB962C8B-B14F-4D97-AF65-F5344CB8AC3E}">
        <p14:creationId xmlns:p14="http://schemas.microsoft.com/office/powerpoint/2010/main" val="19569229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a:t>Slide Title: </a:t>
            </a:r>
            <a:r>
              <a:rPr lang="en-US" sz="1200" b="0" dirty="0"/>
              <a:t>Vote: Approve minutes</a:t>
            </a:r>
          </a:p>
          <a:p>
            <a:pPr marL="0" indent="0">
              <a:buNone/>
            </a:pPr>
            <a:endParaRPr lang="en-US" sz="1200" dirty="0"/>
          </a:p>
          <a:p>
            <a:pPr marL="0" indent="0">
              <a:buNone/>
            </a:pPr>
            <a:r>
              <a:rPr lang="en-US" sz="1200" dirty="0"/>
              <a:t>MOTION: </a:t>
            </a:r>
            <a:r>
              <a:rPr lang="en-US" sz="1200" b="0" dirty="0"/>
              <a:t>That the Health Information Technology Council hereby approves the minutes of the council meeting held on August1, 2021 as presented/amended</a:t>
            </a:r>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4</a:t>
            </a:fld>
            <a:endParaRPr lang="en-US" dirty="0"/>
          </a:p>
        </p:txBody>
      </p:sp>
    </p:spTree>
    <p:extLst>
      <p:ext uri="{BB962C8B-B14F-4D97-AF65-F5344CB8AC3E}">
        <p14:creationId xmlns:p14="http://schemas.microsoft.com/office/powerpoint/2010/main" val="384727683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92500"/>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Slide title</a:t>
            </a:r>
            <a:r>
              <a:rPr lang="en-US" dirty="0"/>
              <a:t>: HIway transactions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HIway transaction volume update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The Mass HIway processed a record 25.1 million production transactions during the April 2021 reporting period (March 21 through April 20) with the significant increase due to the COVID-19 queries to the MIIS. From May 2020 through April 2021, the average was 15.1 million production transactions per month for a total of 181 million over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In April, Public Health Reporting accounted for 24.6 million transactions, or 98% of total production volume. This included 8.5 million Syndromic Surveillance transactions and 16.1 million Immunization transactions.</a:t>
            </a:r>
          </a:p>
          <a:p>
            <a:pPr marL="742806" marR="0" lvl="1"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Note: Immunization queries from commercial insurance companies for COVID-19 vaccination updates that processed through the new, high-volume “MIIS QBP” Clinical Gateway node are included in the Immunization total.</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Provider-to-provider transactions now average over 250,000 per month for the past year, with new use cases added regularly. For April, the total was 290,608.</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aseline="0" dirty="0"/>
              <a:t>The Mass HIway team continuously monitors transaction levels, both to support operations and to identify data that provide additional insight into HIway trends </a:t>
            </a:r>
            <a:br>
              <a:rPr lang="en-US" baseline="0" dirty="0"/>
            </a:br>
            <a:r>
              <a:rPr lang="en-US" baseline="0" dirty="0"/>
              <a:t>and progress.</a:t>
            </a:r>
          </a:p>
        </p:txBody>
      </p:sp>
    </p:spTree>
    <p:extLst>
      <p:ext uri="{BB962C8B-B14F-4D97-AF65-F5344CB8AC3E}">
        <p14:creationId xmlns:p14="http://schemas.microsoft.com/office/powerpoint/2010/main" val="4395070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0" fontAlgn="base" hangingPunct="0">
              <a:spcBef>
                <a:spcPct val="20000"/>
              </a:spcBef>
              <a:spcAft>
                <a:spcPct val="0"/>
              </a:spcAft>
              <a:tabLst>
                <a:tab pos="915988" algn="l"/>
              </a:tabLst>
            </a:pPr>
            <a:r>
              <a:rPr lang="en-US" b="1" dirty="0"/>
              <a:t>Slide Title: </a:t>
            </a:r>
            <a:r>
              <a:rPr lang="en-US" sz="1200" b="0" dirty="0">
                <a:solidFill>
                  <a:srgbClr val="FFFFFF"/>
                </a:solidFill>
                <a:cs typeface="Arial" charset="0"/>
              </a:rPr>
              <a:t>2019 Mass HIway Incident Summary Dashboard</a:t>
            </a:r>
          </a:p>
          <a:p>
            <a:pPr eaLnBrk="0" fontAlgn="base" hangingPunct="0">
              <a:spcBef>
                <a:spcPct val="20000"/>
              </a:spcBef>
              <a:spcAft>
                <a:spcPct val="0"/>
              </a:spcAft>
              <a:tabLst>
                <a:tab pos="915988" algn="l"/>
              </a:tabLst>
            </a:pPr>
            <a:r>
              <a:rPr lang="en-US" sz="1200" b="0" dirty="0">
                <a:solidFill>
                  <a:srgbClr val="FFFFFF"/>
                </a:solidFill>
                <a:cs typeface="Arial" charset="0"/>
              </a:rPr>
              <a:t>October 2021</a:t>
            </a:r>
          </a:p>
          <a:p>
            <a:r>
              <a:rPr lang="en-US" sz="1200" i="1" dirty="0">
                <a:solidFill>
                  <a:srgbClr val="000000"/>
                </a:solidFill>
                <a:cs typeface="Arial" charset="0"/>
              </a:rPr>
              <a:t>All services are up and running</a:t>
            </a:r>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41</a:t>
            </a:fld>
            <a:endParaRPr lang="en-US" dirty="0"/>
          </a:p>
        </p:txBody>
      </p:sp>
    </p:spTree>
    <p:extLst>
      <p:ext uri="{BB962C8B-B14F-4D97-AF65-F5344CB8AC3E}">
        <p14:creationId xmlns:p14="http://schemas.microsoft.com/office/powerpoint/2010/main" val="27287164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HIway Availability Trends – October 2021</a:t>
            </a:r>
          </a:p>
          <a:p>
            <a:r>
              <a:rPr lang="en-US" sz="1400" b="1" u="sng" dirty="0">
                <a:latin typeface="+mj-lt"/>
              </a:rPr>
              <a:t>Metric Targets:</a:t>
            </a:r>
          </a:p>
          <a:p>
            <a:endParaRPr lang="en-US" sz="700" dirty="0">
              <a:latin typeface="+mj-lt"/>
            </a:endParaRPr>
          </a:p>
          <a:p>
            <a:pPr marL="171450" indent="-171450">
              <a:buFont typeface="Arial" panose="020B0604020202020204" pitchFamily="34" charset="0"/>
              <a:buChar char="•"/>
            </a:pPr>
            <a:r>
              <a:rPr lang="en-US" sz="1200" dirty="0">
                <a:latin typeface="+mj-lt"/>
              </a:rPr>
              <a:t>“Total Monthly Availability” – no lower than 99.9% (downtime no more than ~44 minutes/month)</a:t>
            </a:r>
          </a:p>
          <a:p>
            <a:pPr marL="171450" indent="-171450">
              <a:buFont typeface="Arial" panose="020B0604020202020204" pitchFamily="34" charset="0"/>
              <a:buChar char="•"/>
            </a:pPr>
            <a:r>
              <a:rPr lang="en-US" sz="1200" dirty="0">
                <a:latin typeface="+mj-lt"/>
              </a:rPr>
              <a:t>Nov 2020	99.95%</a:t>
            </a:r>
          </a:p>
          <a:p>
            <a:pPr marL="171450" indent="-171450">
              <a:buFont typeface="Arial" panose="020B0604020202020204" pitchFamily="34" charset="0"/>
              <a:buChar char="•"/>
            </a:pPr>
            <a:r>
              <a:rPr lang="en-US" sz="1200" dirty="0">
                <a:latin typeface="+mj-lt"/>
              </a:rPr>
              <a:t>Dec 2020	100%</a:t>
            </a:r>
          </a:p>
          <a:p>
            <a:pPr marL="171450" indent="-171450">
              <a:buFont typeface="Arial" panose="020B0604020202020204" pitchFamily="34" charset="0"/>
              <a:buChar char="•"/>
            </a:pPr>
            <a:r>
              <a:rPr lang="en-US" sz="1200" dirty="0">
                <a:latin typeface="+mj-lt"/>
              </a:rPr>
              <a:t>Jan 2021	100%</a:t>
            </a:r>
          </a:p>
          <a:p>
            <a:pPr marL="171450" indent="-171450">
              <a:buFont typeface="Arial" panose="020B0604020202020204" pitchFamily="34" charset="0"/>
              <a:buChar char="•"/>
            </a:pPr>
            <a:r>
              <a:rPr lang="en-US" sz="1200" dirty="0">
                <a:latin typeface="+mj-lt"/>
              </a:rPr>
              <a:t>Feb 2021	100%</a:t>
            </a:r>
          </a:p>
          <a:p>
            <a:pPr marL="171450" indent="-171450">
              <a:buFont typeface="Arial" panose="020B0604020202020204" pitchFamily="34" charset="0"/>
              <a:buChar char="•"/>
            </a:pPr>
            <a:r>
              <a:rPr lang="en-US" sz="1200" dirty="0">
                <a:latin typeface="+mj-lt"/>
              </a:rPr>
              <a:t>March 2021	100%</a:t>
            </a:r>
          </a:p>
          <a:p>
            <a:pPr marL="171450" indent="-171450">
              <a:buFont typeface="Arial" panose="020B0604020202020204" pitchFamily="34" charset="0"/>
              <a:buChar char="•"/>
            </a:pPr>
            <a:r>
              <a:rPr lang="en-US" sz="1200" dirty="0">
                <a:latin typeface="+mj-lt"/>
              </a:rPr>
              <a:t>April 2021	100%</a:t>
            </a:r>
          </a:p>
          <a:p>
            <a:pPr marL="171450" indent="-171450">
              <a:buFont typeface="Arial" panose="020B0604020202020204" pitchFamily="34" charset="0"/>
              <a:buChar char="•"/>
            </a:pPr>
            <a:r>
              <a:rPr lang="en-US" sz="1200" dirty="0">
                <a:latin typeface="+mj-lt"/>
              </a:rPr>
              <a:t>May 2021	100%</a:t>
            </a:r>
          </a:p>
          <a:p>
            <a:pPr marL="171450" indent="-171450">
              <a:buFont typeface="Arial" panose="020B0604020202020204" pitchFamily="34" charset="0"/>
              <a:buChar char="•"/>
            </a:pPr>
            <a:r>
              <a:rPr lang="en-US" sz="1200" dirty="0">
                <a:latin typeface="+mj-lt"/>
              </a:rPr>
              <a:t>June 2021	99.65%</a:t>
            </a:r>
          </a:p>
          <a:p>
            <a:pPr marL="171450" indent="-171450">
              <a:buFont typeface="Arial" panose="020B0604020202020204" pitchFamily="34" charset="0"/>
              <a:buChar char="•"/>
            </a:pPr>
            <a:r>
              <a:rPr lang="en-US" sz="1200" dirty="0">
                <a:latin typeface="+mj-lt"/>
              </a:rPr>
              <a:t>July 2021	99.74%</a:t>
            </a:r>
          </a:p>
          <a:p>
            <a:pPr marL="171450" indent="-171450">
              <a:buFont typeface="Arial" panose="020B0604020202020204" pitchFamily="34" charset="0"/>
              <a:buChar char="•"/>
            </a:pPr>
            <a:r>
              <a:rPr lang="en-US" sz="1200" dirty="0">
                <a:latin typeface="+mj-lt"/>
              </a:rPr>
              <a:t>Aug 2021	100%</a:t>
            </a:r>
          </a:p>
          <a:p>
            <a:pPr marL="171450" indent="-171450">
              <a:buFont typeface="Arial" panose="020B0604020202020204" pitchFamily="34" charset="0"/>
              <a:buChar char="•"/>
            </a:pPr>
            <a:r>
              <a:rPr lang="en-US" sz="1200" dirty="0">
                <a:latin typeface="+mj-lt"/>
              </a:rPr>
              <a:t>Sept 2021	100%	  </a:t>
            </a:r>
          </a:p>
          <a:p>
            <a:pPr marL="171450" indent="-171450">
              <a:buFont typeface="Arial" panose="020B0604020202020204" pitchFamily="34" charset="0"/>
              <a:buChar char="•"/>
            </a:pPr>
            <a:r>
              <a:rPr lang="en-US" sz="1200" dirty="0">
                <a:latin typeface="+mj-lt"/>
              </a:rPr>
              <a:t>Oct 2021	100%</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42</a:t>
            </a:fld>
            <a:endParaRPr lang="en-US" dirty="0"/>
          </a:p>
        </p:txBody>
      </p:sp>
    </p:spTree>
    <p:extLst>
      <p:ext uri="{BB962C8B-B14F-4D97-AF65-F5344CB8AC3E}">
        <p14:creationId xmlns:p14="http://schemas.microsoft.com/office/powerpoint/2010/main" val="367769953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sz="1200" dirty="0"/>
              <a:t>HIway Direct Messaging Volume for Care Coordination &amp; Annual HIway Participant Fees*</a:t>
            </a:r>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43</a:t>
            </a:fld>
            <a:endParaRPr lang="en-US" dirty="0"/>
          </a:p>
        </p:txBody>
      </p:sp>
    </p:spTree>
    <p:extLst>
      <p:ext uri="{BB962C8B-B14F-4D97-AF65-F5344CB8AC3E}">
        <p14:creationId xmlns:p14="http://schemas.microsoft.com/office/powerpoint/2010/main" val="256691920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a:t>
            </a:r>
            <a:r>
              <a:rPr lang="en-US" dirty="0"/>
              <a:t>: Mass HIway Rate Card </a:t>
            </a:r>
          </a:p>
          <a:p>
            <a:r>
              <a:rPr lang="en-US" dirty="0"/>
              <a:t>Shows HIway Rate card effective Dec. 1, 2017</a:t>
            </a:r>
          </a:p>
        </p:txBody>
      </p:sp>
      <p:sp>
        <p:nvSpPr>
          <p:cNvPr id="4" name="Slide Number Placeholder 3"/>
          <p:cNvSpPr>
            <a:spLocks noGrp="1"/>
          </p:cNvSpPr>
          <p:nvPr>
            <p:ph type="sldNum" sz="quarter" idx="5"/>
          </p:nvPr>
        </p:nvSpPr>
        <p:spPr/>
        <p:txBody>
          <a:bodyPr/>
          <a:lstStyle/>
          <a:p>
            <a:fld id="{BDBBA73B-8FFE-4B8C-ABDD-5F5FE68DA5F5}" type="slidenum">
              <a:rPr lang="en-US" smtClean="0"/>
              <a:t>44</a:t>
            </a:fld>
            <a:endParaRPr lang="en-US" dirty="0"/>
          </a:p>
        </p:txBody>
      </p:sp>
    </p:spTree>
    <p:extLst>
      <p:ext uri="{BB962C8B-B14F-4D97-AF65-F5344CB8AC3E}">
        <p14:creationId xmlns:p14="http://schemas.microsoft.com/office/powerpoint/2010/main" val="363415127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Thank you!</a:t>
            </a:r>
          </a:p>
        </p:txBody>
      </p:sp>
      <p:sp>
        <p:nvSpPr>
          <p:cNvPr id="4" name="Slide Number Placeholder 3"/>
          <p:cNvSpPr>
            <a:spLocks noGrp="1"/>
          </p:cNvSpPr>
          <p:nvPr>
            <p:ph type="sldNum" sz="quarter" idx="10"/>
          </p:nvPr>
        </p:nvSpPr>
        <p:spPr/>
        <p:txBody>
          <a:bodyPr/>
          <a:lstStyle/>
          <a:p>
            <a:pPr>
              <a:defRPr/>
            </a:pPr>
            <a:fld id="{3D14B4CF-26F1-4216-A3BA-935853D48355}" type="slidenum">
              <a:rPr lang="en-US" smtClean="0"/>
              <a:pPr>
                <a:defRPr/>
              </a:pPr>
              <a:t>45</a:t>
            </a:fld>
            <a:endParaRPr lang="en-US" dirty="0"/>
          </a:p>
        </p:txBody>
      </p:sp>
    </p:spTree>
    <p:extLst>
      <p:ext uri="{BB962C8B-B14F-4D97-AF65-F5344CB8AC3E}">
        <p14:creationId xmlns:p14="http://schemas.microsoft.com/office/powerpoint/2010/main" val="37340287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Attestation update </a:t>
            </a:r>
          </a:p>
          <a:p>
            <a:r>
              <a:rPr lang="en-US" sz="1200" i="1" dirty="0">
                <a:solidFill>
                  <a:schemeClr val="tx1"/>
                </a:solidFill>
              </a:rPr>
              <a:t>Pam Boutin-Coviello </a:t>
            </a:r>
          </a:p>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59121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HIway attestation: HIway connection requirement overview</a:t>
            </a:r>
          </a:p>
          <a:p>
            <a:endParaRPr lang="en-US" dirty="0"/>
          </a:p>
          <a:p>
            <a:r>
              <a:rPr lang="en-US" dirty="0"/>
              <a:t>The HIway connection requirement requires providers to engage in HIE via the Mass HIway as set forth in M.G.L. Chapter 118I, Section 7, and as detailed in the Mass HIway Regulations (101 CMR 20.00).</a:t>
            </a:r>
          </a:p>
          <a:p>
            <a:endParaRPr lang="en-US" dirty="0"/>
          </a:p>
          <a:p>
            <a:r>
              <a:rPr lang="en-US" dirty="0"/>
              <a:t>ACUTE CARE HOSPITALS</a:t>
            </a:r>
          </a:p>
          <a:p>
            <a:r>
              <a:rPr lang="en-US" dirty="0"/>
              <a:t>First year requirement applied: 2017</a:t>
            </a:r>
          </a:p>
          <a:p>
            <a:r>
              <a:rPr lang="en-US" dirty="0"/>
              <a:t>Submit in 2020: Year 4 attestation form</a:t>
            </a:r>
          </a:p>
          <a:p>
            <a:endParaRPr lang="en-US" dirty="0"/>
          </a:p>
          <a:p>
            <a:r>
              <a:rPr lang="en-US" dirty="0"/>
              <a:t>LARGE AND MEDIUM MEDICAL AMBULATORY PRACTICES &amp; LARGE COMMUNITY HEALTH CENTERS</a:t>
            </a:r>
          </a:p>
          <a:p>
            <a:r>
              <a:rPr lang="en-US" dirty="0"/>
              <a:t>First year requirement applied: 2018</a:t>
            </a:r>
          </a:p>
          <a:p>
            <a:r>
              <a:rPr lang="en-US" dirty="0"/>
              <a:t>Submit in 2020: Year 3 attestation form</a:t>
            </a:r>
          </a:p>
          <a:p>
            <a:endParaRPr lang="en-US" dirty="0"/>
          </a:p>
          <a:p>
            <a:r>
              <a:rPr lang="en-US" dirty="0"/>
              <a:t>SMALL COMMUNITY HEALTH CENTERS</a:t>
            </a:r>
          </a:p>
          <a:p>
            <a:r>
              <a:rPr lang="en-US" dirty="0"/>
              <a:t>First year requirement applied: 2019</a:t>
            </a:r>
          </a:p>
          <a:p>
            <a:r>
              <a:rPr lang="en-US" dirty="0"/>
              <a:t>Submit in 2020: Year 2 attestation form</a:t>
            </a:r>
          </a:p>
          <a:p>
            <a:endParaRPr lang="en-US" dirty="0"/>
          </a:p>
          <a:p>
            <a:r>
              <a:rPr lang="en-US" dirty="0"/>
              <a:t>HIway annual connection requirement</a:t>
            </a:r>
          </a:p>
          <a:p>
            <a:r>
              <a:rPr lang="en-US" dirty="0"/>
              <a:t>Year 1: Send or receive HIway Direct messages for at least one use case</a:t>
            </a:r>
          </a:p>
          <a:p>
            <a:r>
              <a:rPr lang="en-US" dirty="0"/>
              <a:t>Year 2: Send or receive HIway Direct messages for at least one provider-to provider (P2P) use case</a:t>
            </a:r>
          </a:p>
          <a:p>
            <a:r>
              <a:rPr lang="en-US" dirty="0"/>
              <a:t>Year 3: Send HIway Direct messages for at least one P2P use case, and Receive HIway Direct messages for at least one P2P use case</a:t>
            </a:r>
          </a:p>
          <a:p>
            <a:r>
              <a:rPr lang="en-US" dirty="0"/>
              <a:t>Year 4: Meet Year 3 requirement or be subject to penalties if requirement is not met</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6</a:t>
            </a:fld>
            <a:endParaRPr lang="en-US" dirty="0"/>
          </a:p>
        </p:txBody>
      </p:sp>
    </p:spTree>
    <p:extLst>
      <p:ext uri="{BB962C8B-B14F-4D97-AF65-F5344CB8AC3E}">
        <p14:creationId xmlns:p14="http://schemas.microsoft.com/office/powerpoint/2010/main" val="32823209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HIway attestation: 2021 Timeline</a:t>
            </a:r>
          </a:p>
          <a:p>
            <a:pPr marL="0" indent="0">
              <a:buNone/>
            </a:pPr>
            <a:r>
              <a:rPr lang="en-US" sz="2400" dirty="0"/>
              <a:t>2021 Attestation timeline:</a:t>
            </a:r>
            <a:br>
              <a:rPr lang="en-US" dirty="0"/>
            </a:br>
            <a:r>
              <a:rPr lang="en-US" sz="2000" dirty="0"/>
              <a:t>Dec. 31, 2020: </a:t>
            </a:r>
            <a:r>
              <a:rPr lang="en-US" sz="2000" b="0" dirty="0"/>
              <a:t>Use case implementation deadline </a:t>
            </a:r>
          </a:p>
          <a:p>
            <a:r>
              <a:rPr lang="en-US" sz="2000" dirty="0"/>
              <a:t>May-July 2021: </a:t>
            </a:r>
            <a:r>
              <a:rPr lang="en-US" sz="2000" b="0" dirty="0"/>
              <a:t>HIway outreach and education</a:t>
            </a:r>
          </a:p>
          <a:p>
            <a:pPr lvl="1"/>
            <a:r>
              <a:rPr lang="en-US" sz="2000" b="0" dirty="0"/>
              <a:t>Emails and Newsletters</a:t>
            </a:r>
          </a:p>
          <a:p>
            <a:pPr lvl="1"/>
            <a:r>
              <a:rPr lang="en-US" sz="2000" dirty="0"/>
              <a:t>Website updates</a:t>
            </a:r>
          </a:p>
          <a:p>
            <a:pPr lvl="1"/>
            <a:r>
              <a:rPr lang="en-US" sz="2000" b="0" dirty="0"/>
              <a:t>Webinars</a:t>
            </a:r>
          </a:p>
          <a:p>
            <a:pPr lvl="1"/>
            <a:r>
              <a:rPr lang="en-US" sz="2000" dirty="0"/>
              <a:t>Direct contact with POs</a:t>
            </a:r>
            <a:r>
              <a:rPr lang="en-US" sz="2000" b="0" dirty="0"/>
              <a:t> </a:t>
            </a:r>
          </a:p>
          <a:p>
            <a:r>
              <a:rPr lang="en-US" sz="2000" dirty="0"/>
              <a:t>July 2021:</a:t>
            </a:r>
            <a:r>
              <a:rPr lang="en-US" sz="2000" b="0" dirty="0"/>
              <a:t> Webform testing</a:t>
            </a:r>
          </a:p>
          <a:p>
            <a:r>
              <a:rPr lang="en-US" sz="2000" dirty="0"/>
              <a:t>Aug. 2, 2021: </a:t>
            </a:r>
            <a:r>
              <a:rPr lang="en-US" sz="2000" b="0" dirty="0"/>
              <a:t>HIway attestation/exception webforms go live and begin</a:t>
            </a:r>
            <a:br>
              <a:rPr lang="en-US" sz="2000" b="0" dirty="0"/>
            </a:br>
            <a:r>
              <a:rPr lang="en-US" sz="2000" b="0" dirty="0"/>
              <a:t>accepting submissions</a:t>
            </a:r>
          </a:p>
          <a:p>
            <a:r>
              <a:rPr lang="en-US" sz="2000" dirty="0"/>
              <a:t>Oct. 31, 2021: </a:t>
            </a:r>
            <a:r>
              <a:rPr lang="en-US" sz="2000" b="0" dirty="0"/>
              <a:t>Deadline for attestation/exception submissions</a:t>
            </a:r>
          </a:p>
          <a:p>
            <a:r>
              <a:rPr lang="en-US" sz="2000" dirty="0"/>
              <a:t>November 2021: </a:t>
            </a:r>
            <a:r>
              <a:rPr lang="en-US" sz="2000" b="0" dirty="0"/>
              <a:t>HIway reaches out to POs that have not submitted</a:t>
            </a:r>
          </a:p>
          <a:p>
            <a:r>
              <a:rPr lang="en-US" sz="2000" dirty="0"/>
              <a:t>Winter 2022:</a:t>
            </a:r>
            <a:r>
              <a:rPr lang="en-US" sz="2000" b="0" dirty="0"/>
              <a:t> HIway closes webform</a:t>
            </a:r>
          </a:p>
        </p:txBody>
      </p:sp>
      <p:sp>
        <p:nvSpPr>
          <p:cNvPr id="4" name="Slide Number Placeholder 3"/>
          <p:cNvSpPr>
            <a:spLocks noGrp="1"/>
          </p:cNvSpPr>
          <p:nvPr>
            <p:ph type="sldNum" sz="quarter" idx="5"/>
          </p:nvPr>
        </p:nvSpPr>
        <p:spPr/>
        <p:txBody>
          <a:bodyPr/>
          <a:lstStyle/>
          <a:p>
            <a:fld id="{BDBBA73B-8FFE-4B8C-ABDD-5F5FE68DA5F5}" type="slidenum">
              <a:rPr lang="en-US" smtClean="0"/>
              <a:t>7</a:t>
            </a:fld>
            <a:endParaRPr lang="en-US" dirty="0"/>
          </a:p>
        </p:txBody>
      </p:sp>
    </p:spTree>
    <p:extLst>
      <p:ext uri="{BB962C8B-B14F-4D97-AF65-F5344CB8AC3E}">
        <p14:creationId xmlns:p14="http://schemas.microsoft.com/office/powerpoint/2010/main" val="13897405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HIway attestation: HISP-HISP exchanges now acceptable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Through sub-regulatory guidance the Mass HIway will accept </a:t>
            </a:r>
            <a:r>
              <a:rPr lang="en-US" kern="0" dirty="0" err="1">
                <a:solidFill>
                  <a:schemeClr val="bg1"/>
                </a:solidFill>
              </a:rPr>
              <a:t>DirectTrust</a:t>
            </a:r>
            <a:r>
              <a:rPr lang="en-US" kern="0" dirty="0">
                <a:solidFill>
                  <a:schemeClr val="bg1"/>
                </a:solidFill>
              </a:rPr>
              <a:t> </a:t>
            </a:r>
            <a:r>
              <a:rPr kumimoji="0" lang="en-US" i="0" u="none" strike="noStrike" kern="0" cap="none" spc="0" normalizeH="0" baseline="0" noProof="0" dirty="0">
                <a:ln>
                  <a:noFill/>
                </a:ln>
                <a:solidFill>
                  <a:schemeClr val="bg1"/>
                </a:solidFill>
                <a:effectLst/>
                <a:uLnTx/>
                <a:uFillTx/>
                <a:latin typeface="+mn-lt"/>
              </a:rPr>
              <a:t>HISP-to-HISP exchange as an additional method to meet the HIway connection requirement.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Background</a:t>
            </a:r>
          </a:p>
          <a:p>
            <a:pPr marL="285750" indent="-285750">
              <a:buFont typeface="Arial" panose="020B0604020202020204" pitchFamily="34" charset="0"/>
              <a:buChar char="•"/>
            </a:pPr>
            <a:r>
              <a:rPr lang="en-US" dirty="0">
                <a:solidFill>
                  <a:schemeClr val="tx1"/>
                </a:solidFill>
              </a:rPr>
              <a:t>Mass HIway converted to HIway 2.0 (a HISP) in order to connect to </a:t>
            </a:r>
            <a:r>
              <a:rPr lang="en-US" dirty="0" err="1">
                <a:solidFill>
                  <a:schemeClr val="tx1"/>
                </a:solidFill>
              </a:rPr>
              <a:t>DirectTrust</a:t>
            </a:r>
            <a:r>
              <a:rPr lang="en-US" dirty="0">
                <a:solidFill>
                  <a:schemeClr val="tx1"/>
                </a:solidFill>
              </a:rPr>
              <a:t>, a national framework for Direct Messaging</a:t>
            </a:r>
          </a:p>
          <a:p>
            <a:pPr marL="285750" indent="-285750">
              <a:buFont typeface="Arial" panose="020B0604020202020204" pitchFamily="34" charset="0"/>
              <a:buChar char="•"/>
            </a:pPr>
            <a:r>
              <a:rPr lang="en-US" dirty="0">
                <a:solidFill>
                  <a:schemeClr val="tx1"/>
                </a:solidFill>
              </a:rPr>
              <a:t>The Council has been supportive of </a:t>
            </a:r>
            <a:r>
              <a:rPr lang="en-US" dirty="0" err="1">
                <a:solidFill>
                  <a:schemeClr val="tx1"/>
                </a:solidFill>
              </a:rPr>
              <a:t>DirectTrust</a:t>
            </a:r>
            <a:r>
              <a:rPr lang="en-US" dirty="0">
                <a:solidFill>
                  <a:schemeClr val="tx1"/>
                </a:solidFill>
              </a:rPr>
              <a:t> HISP-to-HISP Direct Message exchange as it leverages existing infrastructure for many POs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Technical advantage</a:t>
            </a:r>
          </a:p>
          <a:p>
            <a:pPr marL="285750" indent="-285750">
              <a:buFont typeface="Arial" panose="020B0604020202020204" pitchFamily="34" charset="0"/>
              <a:buChar char="•"/>
            </a:pPr>
            <a:r>
              <a:rPr lang="en-US" dirty="0" err="1">
                <a:solidFill>
                  <a:schemeClr val="tx1"/>
                </a:solidFill>
              </a:rPr>
              <a:t>DirectTrust</a:t>
            </a:r>
            <a:r>
              <a:rPr lang="en-US" dirty="0">
                <a:solidFill>
                  <a:schemeClr val="tx1"/>
                </a:solidFill>
              </a:rPr>
              <a:t> exchange can now be used in addition to 1:1 contracting for security/privacy needs. </a:t>
            </a:r>
            <a:r>
              <a:rPr lang="en-US" dirty="0" err="1">
                <a:solidFill>
                  <a:schemeClr val="tx1"/>
                </a:solidFill>
              </a:rPr>
              <a:t>DirectTrust</a:t>
            </a:r>
            <a:r>
              <a:rPr lang="en-US" dirty="0">
                <a:solidFill>
                  <a:schemeClr val="tx1"/>
                </a:solidFill>
              </a:rPr>
              <a:t> exchange uses a common agreement for security/privacy for HISP users and </a:t>
            </a:r>
            <a:r>
              <a:rPr lang="en-US" dirty="0" err="1">
                <a:solidFill>
                  <a:schemeClr val="tx1"/>
                </a:solidFill>
              </a:rPr>
              <a:t>DirectTrust</a:t>
            </a:r>
            <a:r>
              <a:rPr lang="en-US" dirty="0">
                <a:solidFill>
                  <a:schemeClr val="tx1"/>
                </a:solidFill>
              </a:rPr>
              <a:t> users</a:t>
            </a:r>
          </a:p>
          <a:p>
            <a:pPr marL="285750" indent="-285750">
              <a:buFont typeface="Arial" panose="020B0604020202020204" pitchFamily="34" charset="0"/>
              <a:buChar char="•"/>
            </a:pPr>
            <a:r>
              <a:rPr lang="en-US" dirty="0">
                <a:solidFill>
                  <a:schemeClr val="tx1"/>
                </a:solidFill>
              </a:rPr>
              <a:t>Users of a </a:t>
            </a:r>
            <a:r>
              <a:rPr lang="en-US" dirty="0" err="1">
                <a:solidFill>
                  <a:schemeClr val="tx1"/>
                </a:solidFill>
              </a:rPr>
              <a:t>DirectTrust</a:t>
            </a:r>
            <a:r>
              <a:rPr lang="en-US" dirty="0">
                <a:solidFill>
                  <a:schemeClr val="tx1"/>
                </a:solidFill>
              </a:rPr>
              <a:t> HISP are now allowed to securely send messages to users of other </a:t>
            </a:r>
            <a:r>
              <a:rPr lang="en-US" dirty="0" err="1">
                <a:solidFill>
                  <a:schemeClr val="tx1"/>
                </a:solidFill>
              </a:rPr>
              <a:t>DirectTrust</a:t>
            </a:r>
            <a:r>
              <a:rPr lang="en-US" dirty="0">
                <a:solidFill>
                  <a:schemeClr val="tx1"/>
                </a:solidFill>
              </a:rPr>
              <a:t> HISPs avoiding the need for additional contracting</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Business advantage</a:t>
            </a:r>
          </a:p>
          <a:p>
            <a:pPr marL="285750" indent="-285750">
              <a:buFont typeface="Arial" panose="020B0604020202020204" pitchFamily="34" charset="0"/>
              <a:buChar char="•"/>
            </a:pPr>
            <a:r>
              <a:rPr lang="en-US" dirty="0">
                <a:solidFill>
                  <a:schemeClr val="tx1"/>
                </a:solidFill>
              </a:rPr>
              <a:t>Providers now have additional means to meet the connection requirement via </a:t>
            </a:r>
            <a:r>
              <a:rPr lang="en-US" dirty="0" err="1">
                <a:solidFill>
                  <a:schemeClr val="tx1"/>
                </a:solidFill>
              </a:rPr>
              <a:t>DirectTrust</a:t>
            </a:r>
            <a:r>
              <a:rPr lang="en-US" dirty="0">
                <a:solidFill>
                  <a:schemeClr val="tx1"/>
                </a:solidFill>
              </a:rPr>
              <a:t> Direct Messaging</a:t>
            </a:r>
          </a:p>
          <a:p>
            <a:pPr marL="285750" indent="-285750">
              <a:buFont typeface="Arial" panose="020B0604020202020204" pitchFamily="34" charset="0"/>
              <a:buChar char="•"/>
            </a:pPr>
            <a:r>
              <a:rPr lang="en-US" dirty="0">
                <a:solidFill>
                  <a:schemeClr val="tx1"/>
                </a:solidFill>
              </a:rPr>
              <a:t>Providers may use EHR-native Direct Message capabilities instead of adding an extra connection to the HIway Direct Message System</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285750" indent="-285750">
              <a:buFont typeface="Arial" panose="020B0604020202020204" pitchFamily="34" charset="0"/>
              <a:buChar char="•"/>
            </a:pPr>
            <a:endParaRPr lang="en-US"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i="0" u="none" strike="noStrike" kern="0" cap="none" spc="0" normalizeH="0" baseline="0" noProof="0" dirty="0">
              <a:ln>
                <a:noFill/>
              </a:ln>
              <a:solidFill>
                <a:schemeClr val="bg1"/>
              </a:solidFill>
              <a:effectLst/>
              <a:uLnTx/>
              <a:uFillTx/>
              <a:latin typeface="+mn-lt"/>
            </a:endParaRP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8</a:t>
            </a:fld>
            <a:endParaRPr lang="en-US" dirty="0"/>
          </a:p>
        </p:txBody>
      </p:sp>
    </p:spTree>
    <p:extLst>
      <p:ext uri="{BB962C8B-B14F-4D97-AF65-F5344CB8AC3E}">
        <p14:creationId xmlns:p14="http://schemas.microsoft.com/office/powerpoint/2010/main" val="41714920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b="0" dirty="0"/>
              <a:t>HIway attestation: 2021 statistics so far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Attestation submissions got off to a slow start, but an</a:t>
            </a:r>
            <a:r>
              <a:rPr kumimoji="0" lang="en-US" i="0" u="none" strike="noStrike" kern="0" cap="none" spc="0" normalizeH="0" noProof="0" dirty="0">
                <a:ln>
                  <a:noFill/>
                </a:ln>
                <a:solidFill>
                  <a:schemeClr val="bg1"/>
                </a:solidFill>
                <a:effectLst/>
                <a:uLnTx/>
                <a:uFillTx/>
                <a:latin typeface="+mn-lt"/>
              </a:rPr>
              <a:t> influx </a:t>
            </a:r>
            <a:r>
              <a:rPr kumimoji="0" lang="en-US" i="0" u="none" strike="noStrike" kern="0" cap="none" spc="0" normalizeH="0" baseline="0" noProof="0" dirty="0">
                <a:ln>
                  <a:noFill/>
                </a:ln>
                <a:solidFill>
                  <a:schemeClr val="bg1"/>
                </a:solidFill>
                <a:effectLst/>
                <a:uLnTx/>
                <a:uFillTx/>
                <a:latin typeface="+mn-lt"/>
              </a:rPr>
              <a:t>of submissions around the attestation deadline </a:t>
            </a:r>
            <a:r>
              <a:rPr lang="en-US" kern="0" dirty="0">
                <a:solidFill>
                  <a:schemeClr val="bg1"/>
                </a:solidFill>
              </a:rPr>
              <a:t>should </a:t>
            </a:r>
            <a:r>
              <a:rPr kumimoji="0" lang="en-US" i="0" u="none" strike="noStrike" kern="0" cap="none" spc="0" normalizeH="0" baseline="0" noProof="0" dirty="0">
                <a:ln>
                  <a:noFill/>
                </a:ln>
                <a:solidFill>
                  <a:schemeClr val="bg1"/>
                </a:solidFill>
                <a:effectLst/>
                <a:uLnTx/>
                <a:uFillTx/>
                <a:latin typeface="+mn-lt"/>
              </a:rPr>
              <a:t>result in strong numbers overall. </a:t>
            </a:r>
          </a:p>
          <a:p>
            <a:r>
              <a:rPr lang="en-US" sz="1200" b="1" dirty="0"/>
              <a:t>As of Oct 27:</a:t>
            </a:r>
          </a:p>
          <a:p>
            <a:r>
              <a:rPr lang="en-US" sz="1200" i="1" dirty="0"/>
              <a:t>119 forms submitted</a:t>
            </a:r>
          </a:p>
          <a:p>
            <a:r>
              <a:rPr lang="en-US" sz="1200" dirty="0"/>
              <a:t>Year 3/4 forms: 65</a:t>
            </a:r>
          </a:p>
          <a:p>
            <a:r>
              <a:rPr lang="en-US" sz="1200" dirty="0"/>
              <a:t>Year 5 forms: 46</a:t>
            </a:r>
          </a:p>
          <a:p>
            <a:r>
              <a:rPr lang="en-US" sz="1200" dirty="0"/>
              <a:t>Exception forms: 8</a:t>
            </a:r>
          </a:p>
          <a:p>
            <a:pPr marL="285750" indent="-285750">
              <a:buFont typeface="Arial" panose="020B0604020202020204" pitchFamily="34" charset="0"/>
              <a:buChar char="•"/>
            </a:pPr>
            <a:r>
              <a:rPr lang="en-US" b="1" dirty="0"/>
              <a:t>Acute Care Hospitals </a:t>
            </a:r>
            <a:r>
              <a:rPr lang="en-US" dirty="0"/>
              <a:t>(n=68)</a:t>
            </a:r>
          </a:p>
          <a:p>
            <a:r>
              <a:rPr lang="en-US" dirty="0"/>
              <a:t>46 attestations submitted </a:t>
            </a:r>
          </a:p>
          <a:p>
            <a:r>
              <a:rPr lang="en-US" dirty="0"/>
              <a:t>0 exception forms submitted</a:t>
            </a:r>
          </a:p>
          <a:p>
            <a:r>
              <a:rPr lang="en-US" dirty="0"/>
              <a:t>Submitted: 68%</a:t>
            </a:r>
          </a:p>
          <a:p>
            <a:r>
              <a:rPr lang="en-US" dirty="0"/>
              <a:t> </a:t>
            </a:r>
          </a:p>
          <a:p>
            <a:pPr marL="285750" indent="-285750">
              <a:buFont typeface="Arial" panose="020B0604020202020204" pitchFamily="34" charset="0"/>
              <a:buChar char="•"/>
            </a:pPr>
            <a:r>
              <a:rPr lang="en-US" b="1" dirty="0"/>
              <a:t>Community Health Centers </a:t>
            </a:r>
            <a:r>
              <a:rPr lang="en-US" dirty="0"/>
              <a:t>(n=40)</a:t>
            </a:r>
          </a:p>
          <a:p>
            <a:r>
              <a:rPr lang="en-US" dirty="0"/>
              <a:t>8 attestations submitted </a:t>
            </a:r>
          </a:p>
          <a:p>
            <a:r>
              <a:rPr lang="en-US" dirty="0"/>
              <a:t>3 exception forms submitted</a:t>
            </a:r>
          </a:p>
          <a:p>
            <a:r>
              <a:rPr lang="en-US" dirty="0"/>
              <a:t>Submitted: 28%</a:t>
            </a:r>
          </a:p>
          <a:p>
            <a:r>
              <a:rPr lang="en-US" dirty="0"/>
              <a:t> </a:t>
            </a:r>
          </a:p>
          <a:p>
            <a:pPr marL="285750" indent="-285750">
              <a:buFont typeface="Arial" panose="020B0604020202020204" pitchFamily="34" charset="0"/>
              <a:buChar char="•"/>
            </a:pPr>
            <a:r>
              <a:rPr lang="en-US" b="1" dirty="0"/>
              <a:t>Medium/Large Medical </a:t>
            </a:r>
          </a:p>
          <a:p>
            <a:r>
              <a:rPr lang="en-US" b="1" dirty="0"/>
              <a:t>Ambulatory Practices</a:t>
            </a:r>
            <a:r>
              <a:rPr lang="en-US" dirty="0"/>
              <a:t> (n=444)</a:t>
            </a:r>
          </a:p>
          <a:p>
            <a:r>
              <a:rPr lang="en-US" dirty="0"/>
              <a:t>Attestations: 248 practices</a:t>
            </a:r>
          </a:p>
          <a:p>
            <a:r>
              <a:rPr lang="en-US" dirty="0"/>
              <a:t>Exception forms: 5 practices </a:t>
            </a:r>
          </a:p>
          <a:p>
            <a:r>
              <a:rPr lang="en-US" dirty="0"/>
              <a:t>Total: 253 practices</a:t>
            </a:r>
          </a:p>
          <a:p>
            <a:r>
              <a:rPr lang="en-US" dirty="0"/>
              <a:t>Submitted: 57%</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i="0" u="none" strike="noStrike" kern="0" cap="none" spc="0" normalizeH="0" baseline="0" noProof="0" dirty="0">
              <a:ln>
                <a:noFill/>
              </a:ln>
              <a:solidFill>
                <a:schemeClr val="bg1"/>
              </a:solidFill>
              <a:effectLst/>
              <a:uLnTx/>
              <a:uFillTx/>
              <a:latin typeface="+mn-lt"/>
            </a:endParaRPr>
          </a:p>
          <a:p>
            <a:endParaRPr lang="en-US" b="1" dirty="0"/>
          </a:p>
        </p:txBody>
      </p:sp>
      <p:sp>
        <p:nvSpPr>
          <p:cNvPr id="4" name="Slide Number Placeholder 3"/>
          <p:cNvSpPr>
            <a:spLocks noGrp="1"/>
          </p:cNvSpPr>
          <p:nvPr>
            <p:ph type="sldNum" sz="quarter" idx="5"/>
          </p:nvPr>
        </p:nvSpPr>
        <p:spPr/>
        <p:txBody>
          <a:bodyPr/>
          <a:lstStyle/>
          <a:p>
            <a:fld id="{BDBBA73B-8FFE-4B8C-ABDD-5F5FE68DA5F5}" type="slidenum">
              <a:rPr lang="en-US" smtClean="0"/>
              <a:t>9</a:t>
            </a:fld>
            <a:endParaRPr lang="en-US" dirty="0"/>
          </a:p>
        </p:txBody>
      </p:sp>
    </p:spTree>
    <p:extLst>
      <p:ext uri="{BB962C8B-B14F-4D97-AF65-F5344CB8AC3E}">
        <p14:creationId xmlns:p14="http://schemas.microsoft.com/office/powerpoint/2010/main" val="34195060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descr="MasterBackground"/>
          <p:cNvPicPr>
            <a:picLocks noChangeAspect="1" noChangeArrowheads="1"/>
          </p:cNvPicPr>
          <p:nvPr/>
        </p:nvPicPr>
        <p:blipFill>
          <a:blip r:embed="rId2" cstate="print"/>
          <a:srcRect/>
          <a:stretch>
            <a:fillRect/>
          </a:stretch>
        </p:blipFill>
        <p:spPr bwMode="auto">
          <a:xfrm>
            <a:off x="-31750" y="2"/>
            <a:ext cx="9175750" cy="6881813"/>
          </a:xfrm>
          <a:prstGeom prst="rect">
            <a:avLst/>
          </a:prstGeom>
          <a:noFill/>
          <a:ln w="9525">
            <a:noFill/>
            <a:miter lim="800000"/>
            <a:headEnd/>
            <a:tailEnd/>
          </a:ln>
        </p:spPr>
      </p:pic>
      <p:sp>
        <p:nvSpPr>
          <p:cNvPr id="5" name="Rectangle 8"/>
          <p:cNvSpPr>
            <a:spLocks noChangeArrowheads="1"/>
          </p:cNvSpPr>
          <p:nvPr/>
        </p:nvSpPr>
        <p:spPr bwMode="white">
          <a:xfrm>
            <a:off x="152404" y="1143000"/>
            <a:ext cx="4959350" cy="990600"/>
          </a:xfrm>
          <a:prstGeom prst="rect">
            <a:avLst/>
          </a:prstGeom>
          <a:noFill/>
          <a:ln>
            <a:noFill/>
          </a:ln>
        </p:spPr>
        <p:txBody>
          <a:bodyPr lIns="91398" tIns="45698" rIns="91398" bIns="45698" anchor="b"/>
          <a:lstStyle/>
          <a:p>
            <a:pPr eaLnBrk="0" hangingPunct="0">
              <a:spcBef>
                <a:spcPct val="20000"/>
              </a:spcBef>
              <a:tabLst>
                <a:tab pos="914109" algn="l"/>
              </a:tabLst>
              <a:defRPr/>
            </a:pPr>
            <a:r>
              <a:rPr lang="en-US" altLang="en-US" sz="1800" b="1" dirty="0">
                <a:solidFill>
                  <a:srgbClr val="F8F8F8"/>
                </a:solidFill>
                <a:cs typeface="Arial" charset="0"/>
              </a:rPr>
              <a:t>Commonwealth of Massachusetts</a:t>
            </a:r>
            <a:br>
              <a:rPr lang="en-US" altLang="en-US" sz="1800" b="1" dirty="0">
                <a:solidFill>
                  <a:srgbClr val="F8F8F8"/>
                </a:solidFill>
                <a:cs typeface="Arial" charset="0"/>
              </a:rPr>
            </a:br>
            <a:r>
              <a:rPr lang="en-US" altLang="en-US" sz="1300" b="1" dirty="0">
                <a:solidFill>
                  <a:srgbClr val="F8F8F8"/>
                </a:solidFill>
                <a:cs typeface="Arial" charset="0"/>
              </a:rPr>
              <a:t>Executive Office of Health and Human Services</a:t>
            </a:r>
            <a:br>
              <a:rPr lang="en-US" altLang="en-US" sz="1300" b="1" dirty="0">
                <a:solidFill>
                  <a:srgbClr val="F8F8F8"/>
                </a:solidFill>
                <a:cs typeface="Arial" charset="0"/>
              </a:rPr>
            </a:br>
            <a:br>
              <a:rPr lang="en-US" altLang="en-US" sz="1300" b="1" dirty="0">
                <a:solidFill>
                  <a:srgbClr val="F8F8F8"/>
                </a:solidFill>
                <a:cs typeface="Arial" charset="0"/>
              </a:rPr>
            </a:br>
            <a:endParaRPr lang="en-US" sz="1800" b="1" dirty="0">
              <a:solidFill>
                <a:srgbClr val="F8F8F8"/>
              </a:solidFill>
              <a:cs typeface="Arial" charset="0"/>
            </a:endParaRPr>
          </a:p>
        </p:txBody>
      </p:sp>
      <p:pic>
        <p:nvPicPr>
          <p:cNvPr id="6" name="Picture 2"/>
          <p:cNvPicPr>
            <a:picLocks noChangeAspect="1" noChangeArrowheads="1"/>
          </p:cNvPicPr>
          <p:nvPr userDrawn="1"/>
        </p:nvPicPr>
        <p:blipFill>
          <a:blip r:embed="rId3" cstate="print"/>
          <a:srcRect/>
          <a:stretch>
            <a:fillRect/>
          </a:stretch>
        </p:blipFill>
        <p:spPr bwMode="auto">
          <a:xfrm>
            <a:off x="6248400" y="1212851"/>
            <a:ext cx="2287588" cy="1149350"/>
          </a:xfrm>
          <a:prstGeom prst="rect">
            <a:avLst/>
          </a:prstGeom>
          <a:noFill/>
          <a:ln w="9525">
            <a:noFill/>
            <a:miter lim="800000"/>
            <a:headEnd/>
            <a:tailEnd/>
          </a:ln>
        </p:spPr>
      </p:pic>
      <p:sp>
        <p:nvSpPr>
          <p:cNvPr id="2" name="Title 1"/>
          <p:cNvSpPr>
            <a:spLocks noGrp="1"/>
          </p:cNvSpPr>
          <p:nvPr>
            <p:ph type="ctrTitle"/>
          </p:nvPr>
        </p:nvSpPr>
        <p:spPr>
          <a:xfrm>
            <a:off x="4876803" y="2130434"/>
            <a:ext cx="3886200" cy="1470025"/>
          </a:xfrm>
          <a:prstGeom prst="rect">
            <a:avLst/>
          </a:prstGeom>
        </p:spPr>
        <p:txBody>
          <a:bodyPr>
            <a:normAutofit/>
          </a:bodyPr>
          <a:lstStyle>
            <a:lvl1pPr>
              <a:defRPr sz="1800"/>
            </a:lvl1pPr>
          </a:lstStyle>
          <a:p>
            <a:r>
              <a:rPr lang="en-US"/>
              <a:t>Click to edit Master title style</a:t>
            </a:r>
            <a:endParaRPr lang="en-US" dirty="0"/>
          </a:p>
        </p:txBody>
      </p:sp>
      <p:sp>
        <p:nvSpPr>
          <p:cNvPr id="3" name="Subtitle 2"/>
          <p:cNvSpPr>
            <a:spLocks noGrp="1"/>
          </p:cNvSpPr>
          <p:nvPr>
            <p:ph type="subTitle" idx="1"/>
          </p:nvPr>
        </p:nvSpPr>
        <p:spPr>
          <a:xfrm>
            <a:off x="3276600" y="4114800"/>
            <a:ext cx="4495800" cy="1524000"/>
          </a:xfrm>
        </p:spPr>
        <p:txBody>
          <a:bodyPr>
            <a:normAutofit/>
          </a:bodyPr>
          <a:lstStyle>
            <a:lvl1pPr marL="0" indent="0" algn="ctr">
              <a:buNone/>
              <a:defRPr sz="1800">
                <a:solidFill>
                  <a:schemeClr val="tx1">
                    <a:tint val="75000"/>
                  </a:schemeClr>
                </a:solidFill>
              </a:defRPr>
            </a:lvl1pPr>
            <a:lvl2pPr marL="457056" indent="0" algn="ctr">
              <a:buNone/>
              <a:defRPr>
                <a:solidFill>
                  <a:schemeClr val="tx1">
                    <a:tint val="75000"/>
                  </a:schemeClr>
                </a:solidFill>
              </a:defRPr>
            </a:lvl2pPr>
            <a:lvl3pPr marL="914109" indent="0" algn="ctr">
              <a:buNone/>
              <a:defRPr>
                <a:solidFill>
                  <a:schemeClr val="tx1">
                    <a:tint val="75000"/>
                  </a:schemeClr>
                </a:solidFill>
              </a:defRPr>
            </a:lvl3pPr>
            <a:lvl4pPr marL="1371165" indent="0" algn="ctr">
              <a:buNone/>
              <a:defRPr>
                <a:solidFill>
                  <a:schemeClr val="tx1">
                    <a:tint val="75000"/>
                  </a:schemeClr>
                </a:solidFill>
              </a:defRPr>
            </a:lvl4pPr>
            <a:lvl5pPr marL="1828218" indent="0" algn="ctr">
              <a:buNone/>
              <a:defRPr>
                <a:solidFill>
                  <a:schemeClr val="tx1">
                    <a:tint val="75000"/>
                  </a:schemeClr>
                </a:solidFill>
              </a:defRPr>
            </a:lvl5pPr>
            <a:lvl6pPr marL="2285274" indent="0" algn="ctr">
              <a:buNone/>
              <a:defRPr>
                <a:solidFill>
                  <a:schemeClr val="tx1">
                    <a:tint val="75000"/>
                  </a:schemeClr>
                </a:solidFill>
              </a:defRPr>
            </a:lvl6pPr>
            <a:lvl7pPr marL="2742328" indent="0" algn="ctr">
              <a:buNone/>
              <a:defRPr>
                <a:solidFill>
                  <a:schemeClr val="tx1">
                    <a:tint val="75000"/>
                  </a:schemeClr>
                </a:solidFill>
              </a:defRPr>
            </a:lvl7pPr>
            <a:lvl8pPr marL="3199383" indent="0" algn="ctr">
              <a:buNone/>
              <a:defRPr>
                <a:solidFill>
                  <a:schemeClr val="tx1">
                    <a:tint val="75000"/>
                  </a:schemeClr>
                </a:solidFill>
              </a:defRPr>
            </a:lvl8pPr>
            <a:lvl9pPr marL="3656438" indent="0" algn="ctr">
              <a:buNone/>
              <a:defRPr>
                <a:solidFill>
                  <a:schemeClr val="tx1">
                    <a:tint val="75000"/>
                  </a:schemeClr>
                </a:solidFill>
              </a:defRPr>
            </a:lvl9pPr>
          </a:lstStyle>
          <a:p>
            <a:r>
              <a:rPr lang="en-US"/>
              <a:t>Click to edit Master subtitle style</a:t>
            </a:r>
            <a:endParaRPr lang="en-US" dirty="0"/>
          </a:p>
        </p:txBody>
      </p:sp>
      <p:sp>
        <p:nvSpPr>
          <p:cNvPr id="9" name="Slide Number Placeholder 5">
            <a:extLst>
              <a:ext uri="{FF2B5EF4-FFF2-40B4-BE49-F238E27FC236}">
                <a16:creationId xmlns:a16="http://schemas.microsoft.com/office/drawing/2014/main" id="{EFDC38AF-5109-484C-9376-3398BFB57A2F}"/>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3599986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Blank">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B3903F51-2748-48B0-9018-C173EA698384}"/>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08810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3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2124860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
        <p:nvSpPr>
          <p:cNvPr id="5" name="Slide Number Placeholder 5"/>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1529858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056" indent="0">
              <a:buNone/>
              <a:defRPr sz="1800">
                <a:solidFill>
                  <a:schemeClr val="tx1">
                    <a:tint val="75000"/>
                  </a:schemeClr>
                </a:solidFill>
              </a:defRPr>
            </a:lvl2pPr>
            <a:lvl3pPr marL="914109" indent="0">
              <a:buNone/>
              <a:defRPr sz="1600">
                <a:solidFill>
                  <a:schemeClr val="tx1">
                    <a:tint val="75000"/>
                  </a:schemeClr>
                </a:solidFill>
              </a:defRPr>
            </a:lvl3pPr>
            <a:lvl4pPr marL="1371165" indent="0">
              <a:buNone/>
              <a:defRPr sz="1400">
                <a:solidFill>
                  <a:schemeClr val="tx1">
                    <a:tint val="75000"/>
                  </a:schemeClr>
                </a:solidFill>
              </a:defRPr>
            </a:lvl4pPr>
            <a:lvl5pPr marL="1828218" indent="0">
              <a:buNone/>
              <a:defRPr sz="1400">
                <a:solidFill>
                  <a:schemeClr val="tx1">
                    <a:tint val="75000"/>
                  </a:schemeClr>
                </a:solidFill>
              </a:defRPr>
            </a:lvl5pPr>
            <a:lvl6pPr marL="2285274" indent="0">
              <a:buNone/>
              <a:defRPr sz="1400">
                <a:solidFill>
                  <a:schemeClr val="tx1">
                    <a:tint val="75000"/>
                  </a:schemeClr>
                </a:solidFill>
              </a:defRPr>
            </a:lvl6pPr>
            <a:lvl7pPr marL="2742328" indent="0">
              <a:buNone/>
              <a:defRPr sz="1400">
                <a:solidFill>
                  <a:schemeClr val="tx1">
                    <a:tint val="75000"/>
                  </a:schemeClr>
                </a:solidFill>
              </a:defRPr>
            </a:lvl7pPr>
            <a:lvl8pPr marL="3199383" indent="0">
              <a:buNone/>
              <a:defRPr sz="1400">
                <a:solidFill>
                  <a:schemeClr val="tx1">
                    <a:tint val="75000"/>
                  </a:schemeClr>
                </a:solidFill>
              </a:defRPr>
            </a:lvl8pPr>
            <a:lvl9pPr marL="3656438" indent="0">
              <a:buNone/>
              <a:defRPr sz="14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1879454B-BAED-48CD-8D73-DD6D65B9A49D}"/>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7" name="Title Placeholder 15">
            <a:extLst>
              <a:ext uri="{FF2B5EF4-FFF2-40B4-BE49-F238E27FC236}">
                <a16:creationId xmlns:a16="http://schemas.microsoft.com/office/drawing/2014/main" id="{4A17DBC8-88A3-4E52-A20F-2D18774C7622}"/>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664311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Content Placeholder 2"/>
          <p:cNvSpPr>
            <a:spLocks noGrp="1"/>
          </p:cNvSpPr>
          <p:nvPr>
            <p:ph sz="half" idx="1"/>
          </p:nvPr>
        </p:nvSpPr>
        <p:spPr>
          <a:xfrm>
            <a:off x="457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93917559-D0BD-41E2-ACDC-4DA5696AF21E}"/>
              </a:ext>
            </a:extLst>
          </p:cNvPr>
          <p:cNvSpPr txBox="1">
            <a:spLocks/>
          </p:cNvSpPr>
          <p:nvPr userDrawn="1"/>
        </p:nvSpPr>
        <p:spPr>
          <a:xfrm>
            <a:off x="8458200" y="6553200"/>
            <a:ext cx="685800" cy="287338"/>
          </a:xfrm>
          <a:prstGeom prst="rect">
            <a:avLst/>
          </a:prstGeom>
        </p:spPr>
        <p:txBody>
          <a:bodyPr vert="horz" lIns="91411" tIns="45706" rIns="91411" bIns="45706" rtlCol="0" anchor="ctr"/>
          <a:lstStyle>
            <a:defPPr>
              <a:defRPr lang="en-US"/>
            </a:defPPr>
            <a:lvl1pPr marL="0" algn="ctr" defTabSz="914400" rtl="0" eaLnBrk="1" fontAlgn="base" latinLnBrk="0" hangingPunct="1">
              <a:spcBef>
                <a:spcPct val="0"/>
              </a:spcBef>
              <a:spcAft>
                <a:spcPct val="0"/>
              </a:spcAft>
              <a:defRPr sz="1200" kern="1200">
                <a:solidFill>
                  <a:prstClr val="black">
                    <a:tint val="75000"/>
                  </a:prstClr>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949C2E20-F250-44B9-B926-B8B94A013B34}" type="slidenum">
              <a:rPr lang="en-US" sz="1200" smtClean="0"/>
              <a:pPr>
                <a:defRPr/>
              </a:pPr>
              <a:t>‹#›</a:t>
            </a:fld>
            <a:endParaRPr lang="en-US" sz="1200" dirty="0"/>
          </a:p>
        </p:txBody>
      </p:sp>
      <p:sp>
        <p:nvSpPr>
          <p:cNvPr id="8" name="Title Placeholder 15">
            <a:extLst>
              <a:ext uri="{FF2B5EF4-FFF2-40B4-BE49-F238E27FC236}">
                <a16:creationId xmlns:a16="http://schemas.microsoft.com/office/drawing/2014/main" id="{6E578095-915B-4D4C-B1A2-FCA723877A78}"/>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4196046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0" y="1535113"/>
            <a:ext cx="4041775"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2174875"/>
            <a:ext cx="4041775"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a:extLst>
              <a:ext uri="{FF2B5EF4-FFF2-40B4-BE49-F238E27FC236}">
                <a16:creationId xmlns:a16="http://schemas.microsoft.com/office/drawing/2014/main" id="{BFAC1898-CFDB-4390-95DE-C076E60AF726}"/>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10" name="Title Placeholder 15">
            <a:extLst>
              <a:ext uri="{FF2B5EF4-FFF2-40B4-BE49-F238E27FC236}">
                <a16:creationId xmlns:a16="http://schemas.microsoft.com/office/drawing/2014/main" id="{EF004171-FBC0-4543-B910-9531BB23AC09}"/>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3221799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B3903F51-2748-48B0-9018-C173EA698384}"/>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18275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3617BEF-64B9-4E49-BAF7-D9F9F81CDEC8}"/>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4" name="Title Placeholder 15">
            <a:extLst>
              <a:ext uri="{FF2B5EF4-FFF2-40B4-BE49-F238E27FC236}">
                <a16:creationId xmlns:a16="http://schemas.microsoft.com/office/drawing/2014/main" id="{03873FFF-398F-4497-9667-937C898E1198}"/>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903696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E80F8AA-D340-477A-A266-A2AD05230CE9}"/>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4" name="Title Placeholder 15">
            <a:extLst>
              <a:ext uri="{FF2B5EF4-FFF2-40B4-BE49-F238E27FC236}">
                <a16:creationId xmlns:a16="http://schemas.microsoft.com/office/drawing/2014/main" id="{19D4FDF8-F0AF-48CC-9B40-B293283050BA}"/>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1525998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1" y="0"/>
            <a:ext cx="7620000" cy="792162"/>
          </a:xfrm>
        </p:spPr>
        <p:txBody>
          <a:bodyPr/>
          <a:lstStyle/>
          <a:p>
            <a:r>
              <a:rPr lang="en-US"/>
              <a:t>Click to edit Master title style</a:t>
            </a:r>
          </a:p>
        </p:txBody>
      </p:sp>
      <p:sp>
        <p:nvSpPr>
          <p:cNvPr id="3" name="Date Placeholder 2"/>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9731F10C-93AD-4B9D-A591-F642E72C9802}" type="datetime1">
              <a:rPr lang="en-US" smtClean="0"/>
              <a:t>1/28/2022</a:t>
            </a:fld>
            <a:endParaRPr lang="en-US" dirty="0"/>
          </a:p>
        </p:txBody>
      </p:sp>
      <p:sp>
        <p:nvSpPr>
          <p:cNvPr id="4" name="Slide Number Placeholder 4"/>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C368D18A-47D3-417B-8049-0A96DF46771A}" type="slidenum">
              <a:rPr lang="en-US"/>
              <a:pPr>
                <a:defRPr/>
              </a:pPr>
              <a:t>‹#›</a:t>
            </a:fld>
            <a:endParaRPr lang="en-US" dirty="0"/>
          </a:p>
        </p:txBody>
      </p:sp>
    </p:spTree>
    <p:extLst>
      <p:ext uri="{BB962C8B-B14F-4D97-AF65-F5344CB8AC3E}">
        <p14:creationId xmlns:p14="http://schemas.microsoft.com/office/powerpoint/2010/main" val="2270643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0" y="3"/>
            <a:ext cx="9144000" cy="882650"/>
          </a:xfrm>
          <a:prstGeom prst="rect">
            <a:avLst/>
          </a:prstGeom>
          <a:solidFill>
            <a:srgbClr val="142C5C"/>
          </a:solidFill>
          <a:ln>
            <a:noFill/>
          </a:ln>
        </p:spPr>
        <p:style>
          <a:lnRef idx="2">
            <a:schemeClr val="accent1">
              <a:shade val="50000"/>
            </a:schemeClr>
          </a:lnRef>
          <a:fillRef idx="1003">
            <a:schemeClr val="dk2"/>
          </a:fillRef>
          <a:effectRef idx="0">
            <a:schemeClr val="accent1"/>
          </a:effectRef>
          <a:fontRef idx="minor">
            <a:schemeClr val="lt1"/>
          </a:fontRef>
        </p:style>
        <p:txBody>
          <a:bodyPr lIns="91411" tIns="45706" rIns="91411" bIns="45706" anchor="ctr"/>
          <a:lstStyle/>
          <a:p>
            <a:pPr algn="ctr">
              <a:defRPr/>
            </a:pPr>
            <a:endParaRPr lang="en-US" sz="1800" dirty="0">
              <a:solidFill>
                <a:prstClr val="white"/>
              </a:solidFill>
            </a:endParaRPr>
          </a:p>
        </p:txBody>
      </p:sp>
      <p:sp>
        <p:nvSpPr>
          <p:cNvPr id="1027" name="Text Placeholder 2"/>
          <p:cNvSpPr>
            <a:spLocks noGrp="1"/>
          </p:cNvSpPr>
          <p:nvPr>
            <p:ph type="body" idx="1"/>
          </p:nvPr>
        </p:nvSpPr>
        <p:spPr bwMode="auto">
          <a:xfrm>
            <a:off x="457200" y="1600206"/>
            <a:ext cx="8229600" cy="4525963"/>
          </a:xfrm>
          <a:prstGeom prst="rect">
            <a:avLst/>
          </a:prstGeom>
          <a:noFill/>
          <a:ln w="9525">
            <a:noFill/>
            <a:miter lim="800000"/>
            <a:headEnd/>
            <a:tailEnd/>
          </a:ln>
        </p:spPr>
        <p:txBody>
          <a:bodyPr vert="horz" wrap="square" lIns="91411" tIns="45706" rIns="91411" bIns="4570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30" name="Picture 6" descr="best ver2b seal"/>
          <p:cNvPicPr>
            <a:picLocks noChangeAspect="1" noChangeArrowheads="1"/>
          </p:cNvPicPr>
          <p:nvPr/>
        </p:nvPicPr>
        <p:blipFill>
          <a:blip r:embed="rId13" cstate="print">
            <a:clrChange>
              <a:clrFrom>
                <a:srgbClr val="003264"/>
              </a:clrFrom>
              <a:clrTo>
                <a:srgbClr val="003264">
                  <a:alpha val="0"/>
                </a:srgbClr>
              </a:clrTo>
            </a:clrChange>
          </a:blip>
          <a:srcRect/>
          <a:stretch>
            <a:fillRect/>
          </a:stretch>
        </p:blipFill>
        <p:spPr bwMode="auto">
          <a:xfrm>
            <a:off x="31755" y="76204"/>
            <a:ext cx="746125" cy="715963"/>
          </a:xfrm>
          <a:prstGeom prst="rect">
            <a:avLst/>
          </a:prstGeom>
          <a:noFill/>
          <a:ln w="9525">
            <a:noFill/>
            <a:miter lim="800000"/>
            <a:headEnd/>
            <a:tailEnd/>
          </a:ln>
        </p:spPr>
      </p:pic>
      <p:sp>
        <p:nvSpPr>
          <p:cNvPr id="1031" name="Title Placeholder 15"/>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pic>
        <p:nvPicPr>
          <p:cNvPr id="1032" name="Picture 1"/>
          <p:cNvPicPr>
            <a:picLocks noChangeAspect="1" noChangeArrowheads="1"/>
          </p:cNvPicPr>
          <p:nvPr userDrawn="1"/>
        </p:nvPicPr>
        <p:blipFill>
          <a:blip r:embed="rId14" cstate="print"/>
          <a:srcRect/>
          <a:stretch>
            <a:fillRect/>
          </a:stretch>
        </p:blipFill>
        <p:spPr bwMode="auto">
          <a:xfrm>
            <a:off x="6999288" y="3"/>
            <a:ext cx="2144712" cy="882650"/>
          </a:xfrm>
          <a:prstGeom prst="rect">
            <a:avLst/>
          </a:prstGeom>
          <a:noFill/>
          <a:ln w="9525">
            <a:noFill/>
            <a:miter lim="800000"/>
            <a:headEnd/>
            <a:tailEnd/>
          </a:ln>
        </p:spPr>
      </p:pic>
      <p:sp>
        <p:nvSpPr>
          <p:cNvPr id="9" name="Slide Number Placeholder 5">
            <a:extLst>
              <a:ext uri="{FF2B5EF4-FFF2-40B4-BE49-F238E27FC236}">
                <a16:creationId xmlns:a16="http://schemas.microsoft.com/office/drawing/2014/main" id="{D9F68169-D8C9-4F33-8658-95EA08930AF6}"/>
              </a:ext>
            </a:extLst>
          </p:cNvPr>
          <p:cNvSpPr>
            <a:spLocks noGrp="1"/>
          </p:cNvSpPr>
          <p:nvPr>
            <p:ph type="sldNum" sz="quarter" idx="4"/>
          </p:nvPr>
        </p:nvSpPr>
        <p:spPr>
          <a:xfrm>
            <a:off x="8458200" y="6553200"/>
            <a:ext cx="685800" cy="287338"/>
          </a:xfrm>
          <a:prstGeom prst="rect">
            <a:avLst/>
          </a:prstGeom>
        </p:spPr>
        <p:txBody>
          <a:bodyPr/>
          <a:lstStyle>
            <a:lvl1pPr algn="ctr" fontAlgn="base">
              <a:spcBef>
                <a:spcPct val="0"/>
              </a:spcBef>
              <a:spcAft>
                <a:spcPct val="0"/>
              </a:spcAft>
              <a:defRPr sz="1000">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472755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7" r:id="rId6"/>
    <p:sldLayoutId id="2147483671" r:id="rId7"/>
    <p:sldLayoutId id="2147483672" r:id="rId8"/>
    <p:sldLayoutId id="2147483675" r:id="rId9"/>
    <p:sldLayoutId id="2147483676" r:id="rId10"/>
    <p:sldLayoutId id="2147483677" r:id="rId11"/>
  </p:sldLayoutIdLst>
  <p:hf hdr="0" dt="0"/>
  <p:txStyles>
    <p:titleStyle>
      <a:lvl1pPr algn="l" rtl="0" eaLnBrk="1" fontAlgn="base" hangingPunct="1">
        <a:spcBef>
          <a:spcPct val="0"/>
        </a:spcBef>
        <a:spcAft>
          <a:spcPct val="0"/>
        </a:spcAft>
        <a:defRPr sz="2800" kern="1200">
          <a:solidFill>
            <a:schemeClr val="bg1"/>
          </a:solidFill>
          <a:latin typeface="+mj-lt"/>
          <a:ea typeface="+mj-ea"/>
          <a:cs typeface="+mj-cs"/>
        </a:defRPr>
      </a:lvl1pPr>
      <a:lvl2pPr algn="l" rtl="0" eaLnBrk="1" fontAlgn="base" hangingPunct="1">
        <a:spcBef>
          <a:spcPct val="0"/>
        </a:spcBef>
        <a:spcAft>
          <a:spcPct val="0"/>
        </a:spcAft>
        <a:defRPr sz="2800">
          <a:solidFill>
            <a:schemeClr val="bg1"/>
          </a:solidFill>
          <a:latin typeface="Calibri" pitchFamily="34" charset="0"/>
        </a:defRPr>
      </a:lvl2pPr>
      <a:lvl3pPr algn="l" rtl="0" eaLnBrk="1" fontAlgn="base" hangingPunct="1">
        <a:spcBef>
          <a:spcPct val="0"/>
        </a:spcBef>
        <a:spcAft>
          <a:spcPct val="0"/>
        </a:spcAft>
        <a:defRPr sz="2800">
          <a:solidFill>
            <a:schemeClr val="bg1"/>
          </a:solidFill>
          <a:latin typeface="Calibri" pitchFamily="34" charset="0"/>
        </a:defRPr>
      </a:lvl3pPr>
      <a:lvl4pPr algn="l" rtl="0" eaLnBrk="1" fontAlgn="base" hangingPunct="1">
        <a:spcBef>
          <a:spcPct val="0"/>
        </a:spcBef>
        <a:spcAft>
          <a:spcPct val="0"/>
        </a:spcAft>
        <a:defRPr sz="2800">
          <a:solidFill>
            <a:schemeClr val="bg1"/>
          </a:solidFill>
          <a:latin typeface="Calibri" pitchFamily="34" charset="0"/>
        </a:defRPr>
      </a:lvl4pPr>
      <a:lvl5pPr algn="l" rtl="0" eaLnBrk="1" fontAlgn="base" hangingPunct="1">
        <a:spcBef>
          <a:spcPct val="0"/>
        </a:spcBef>
        <a:spcAft>
          <a:spcPct val="0"/>
        </a:spcAft>
        <a:defRPr sz="2800">
          <a:solidFill>
            <a:schemeClr val="bg1"/>
          </a:solidFill>
          <a:latin typeface="Calibri" pitchFamily="34" charset="0"/>
        </a:defRPr>
      </a:lvl5pPr>
      <a:lvl6pPr marL="457056" algn="l" rtl="0" eaLnBrk="1" fontAlgn="base" hangingPunct="1">
        <a:spcBef>
          <a:spcPct val="0"/>
        </a:spcBef>
        <a:spcAft>
          <a:spcPct val="0"/>
        </a:spcAft>
        <a:defRPr sz="2800">
          <a:solidFill>
            <a:schemeClr val="bg1"/>
          </a:solidFill>
          <a:latin typeface="Calibri" pitchFamily="34" charset="0"/>
        </a:defRPr>
      </a:lvl6pPr>
      <a:lvl7pPr marL="914109" algn="l" rtl="0" eaLnBrk="1" fontAlgn="base" hangingPunct="1">
        <a:spcBef>
          <a:spcPct val="0"/>
        </a:spcBef>
        <a:spcAft>
          <a:spcPct val="0"/>
        </a:spcAft>
        <a:defRPr sz="2800">
          <a:solidFill>
            <a:schemeClr val="bg1"/>
          </a:solidFill>
          <a:latin typeface="Calibri" pitchFamily="34" charset="0"/>
        </a:defRPr>
      </a:lvl7pPr>
      <a:lvl8pPr marL="1371165" algn="l" rtl="0" eaLnBrk="1" fontAlgn="base" hangingPunct="1">
        <a:spcBef>
          <a:spcPct val="0"/>
        </a:spcBef>
        <a:spcAft>
          <a:spcPct val="0"/>
        </a:spcAft>
        <a:defRPr sz="2800">
          <a:solidFill>
            <a:schemeClr val="bg1"/>
          </a:solidFill>
          <a:latin typeface="Calibri" pitchFamily="34" charset="0"/>
        </a:defRPr>
      </a:lvl8pPr>
      <a:lvl9pPr marL="1828218" algn="l" rtl="0" eaLnBrk="1" fontAlgn="base" hangingPunct="1">
        <a:spcBef>
          <a:spcPct val="0"/>
        </a:spcBef>
        <a:spcAft>
          <a:spcPct val="0"/>
        </a:spcAft>
        <a:defRPr sz="2800">
          <a:solidFill>
            <a:schemeClr val="bg1"/>
          </a:solidFill>
          <a:latin typeface="Calibri" pitchFamily="34" charset="0"/>
        </a:defRPr>
      </a:lvl9pPr>
    </p:titleStyle>
    <p:bodyStyle>
      <a:lvl1pPr marL="342791" indent="-342791" algn="l" rtl="0" eaLnBrk="1" fontAlgn="base" hangingPunct="1">
        <a:spcBef>
          <a:spcPct val="20000"/>
        </a:spcBef>
        <a:spcAft>
          <a:spcPct val="0"/>
        </a:spcAft>
        <a:buFont typeface="Arial" charset="0"/>
        <a:buChar char="•"/>
        <a:defRPr b="1" kern="1200">
          <a:solidFill>
            <a:schemeClr val="tx1"/>
          </a:solidFill>
          <a:latin typeface="+mn-lt"/>
          <a:ea typeface="+mn-ea"/>
          <a:cs typeface="+mn-cs"/>
        </a:defRPr>
      </a:lvl1pPr>
      <a:lvl2pPr marL="742714" indent="-285660" algn="l" rtl="0" eaLnBrk="1" fontAlgn="base" hangingPunct="1">
        <a:spcBef>
          <a:spcPct val="20000"/>
        </a:spcBef>
        <a:spcAft>
          <a:spcPct val="0"/>
        </a:spcAft>
        <a:buFont typeface="Arial" charset="0"/>
        <a:buChar char="–"/>
        <a:defRPr kern="1200">
          <a:solidFill>
            <a:schemeClr val="tx1"/>
          </a:solidFill>
          <a:latin typeface="+mn-lt"/>
          <a:ea typeface="+mn-ea"/>
          <a:cs typeface="+mn-cs"/>
        </a:defRPr>
      </a:lvl2pPr>
      <a:lvl3pPr marL="1142636"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3pPr>
      <a:lvl4pPr marL="1599691"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4pPr>
      <a:lvl5pPr marL="2056746"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5pPr>
      <a:lvl6pPr marL="251380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855"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91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964"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09" rtl="0" eaLnBrk="1" latinLnBrk="0" hangingPunct="1">
        <a:defRPr sz="1800" kern="1200">
          <a:solidFill>
            <a:schemeClr val="tx1"/>
          </a:solidFill>
          <a:latin typeface="+mn-lt"/>
          <a:ea typeface="+mn-ea"/>
          <a:cs typeface="+mn-cs"/>
        </a:defRPr>
      </a:lvl1pPr>
      <a:lvl2pPr marL="457056" algn="l" defTabSz="914109" rtl="0" eaLnBrk="1" latinLnBrk="0" hangingPunct="1">
        <a:defRPr sz="1800" kern="1200">
          <a:solidFill>
            <a:schemeClr val="tx1"/>
          </a:solidFill>
          <a:latin typeface="+mn-lt"/>
          <a:ea typeface="+mn-ea"/>
          <a:cs typeface="+mn-cs"/>
        </a:defRPr>
      </a:lvl2pPr>
      <a:lvl3pPr marL="914109" algn="l" defTabSz="914109" rtl="0" eaLnBrk="1" latinLnBrk="0" hangingPunct="1">
        <a:defRPr sz="1800" kern="1200">
          <a:solidFill>
            <a:schemeClr val="tx1"/>
          </a:solidFill>
          <a:latin typeface="+mn-lt"/>
          <a:ea typeface="+mn-ea"/>
          <a:cs typeface="+mn-cs"/>
        </a:defRPr>
      </a:lvl3pPr>
      <a:lvl4pPr marL="1371165" algn="l" defTabSz="914109" rtl="0" eaLnBrk="1" latinLnBrk="0" hangingPunct="1">
        <a:defRPr sz="1800" kern="1200">
          <a:solidFill>
            <a:schemeClr val="tx1"/>
          </a:solidFill>
          <a:latin typeface="+mn-lt"/>
          <a:ea typeface="+mn-ea"/>
          <a:cs typeface="+mn-cs"/>
        </a:defRPr>
      </a:lvl4pPr>
      <a:lvl5pPr marL="1828218" algn="l" defTabSz="914109" rtl="0" eaLnBrk="1" latinLnBrk="0" hangingPunct="1">
        <a:defRPr sz="1800" kern="1200">
          <a:solidFill>
            <a:schemeClr val="tx1"/>
          </a:solidFill>
          <a:latin typeface="+mn-lt"/>
          <a:ea typeface="+mn-ea"/>
          <a:cs typeface="+mn-cs"/>
        </a:defRPr>
      </a:lvl5pPr>
      <a:lvl6pPr marL="2285274" algn="l" defTabSz="914109" rtl="0" eaLnBrk="1" latinLnBrk="0" hangingPunct="1">
        <a:defRPr sz="1800" kern="1200">
          <a:solidFill>
            <a:schemeClr val="tx1"/>
          </a:solidFill>
          <a:latin typeface="+mn-lt"/>
          <a:ea typeface="+mn-ea"/>
          <a:cs typeface="+mn-cs"/>
        </a:defRPr>
      </a:lvl6pPr>
      <a:lvl7pPr marL="2742328" algn="l" defTabSz="914109" rtl="0" eaLnBrk="1" latinLnBrk="0" hangingPunct="1">
        <a:defRPr sz="1800" kern="1200">
          <a:solidFill>
            <a:schemeClr val="tx1"/>
          </a:solidFill>
          <a:latin typeface="+mn-lt"/>
          <a:ea typeface="+mn-ea"/>
          <a:cs typeface="+mn-cs"/>
        </a:defRPr>
      </a:lvl7pPr>
      <a:lvl8pPr marL="3199383" algn="l" defTabSz="914109" rtl="0" eaLnBrk="1" latinLnBrk="0" hangingPunct="1">
        <a:defRPr sz="1800" kern="1200">
          <a:solidFill>
            <a:schemeClr val="tx1"/>
          </a:solidFill>
          <a:latin typeface="+mn-lt"/>
          <a:ea typeface="+mn-ea"/>
          <a:cs typeface="+mn-cs"/>
        </a:defRPr>
      </a:lvl8pPr>
      <a:lvl9pPr marL="3656438" algn="l" defTabSz="91410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9.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slideLayout" Target="../slideLayouts/slideLayout10.xml"/><Relationship Id="rId7" Type="http://schemas.openxmlformats.org/officeDocument/2006/relationships/diagramData" Target="../diagrams/data1.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9.emf"/><Relationship Id="rId11" Type="http://schemas.microsoft.com/office/2007/relationships/diagramDrawing" Target="../diagrams/drawing1.xml"/><Relationship Id="rId5" Type="http://schemas.openxmlformats.org/officeDocument/2006/relationships/oleObject" Target="../embeddings/oleObject1.bin"/><Relationship Id="rId10" Type="http://schemas.openxmlformats.org/officeDocument/2006/relationships/diagramColors" Target="../diagrams/colors1.xml"/><Relationship Id="rId4" Type="http://schemas.openxmlformats.org/officeDocument/2006/relationships/notesSlide" Target="../notesSlides/notesSlide18.xml"/><Relationship Id="rId9"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chart" Target="../charts/chart2.xml"/><Relationship Id="rId7" Type="http://schemas.openxmlformats.org/officeDocument/2006/relationships/diagramColors" Target="../diagrams/colors3.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chart" Target="../charts/chart3.xml"/><Relationship Id="rId7" Type="http://schemas.openxmlformats.org/officeDocument/2006/relationships/diagramColors" Target="../diagrams/colors4.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notesSlide" Target="../notesSlides/notesSlide32.xml"/><Relationship Id="rId1" Type="http://schemas.openxmlformats.org/officeDocument/2006/relationships/slideLayout" Target="../slideLayouts/slideLayout3.xml"/><Relationship Id="rId6" Type="http://schemas.openxmlformats.org/officeDocument/2006/relationships/image" Target="../media/image13.png"/><Relationship Id="rId5" Type="http://schemas.openxmlformats.org/officeDocument/2006/relationships/image" Target="../media/image12.png"/><Relationship Id="rId10" Type="http://schemas.openxmlformats.org/officeDocument/2006/relationships/image" Target="../media/image17.jpeg"/><Relationship Id="rId4" Type="http://schemas.openxmlformats.org/officeDocument/2006/relationships/image" Target="../media/image11.jpeg"/><Relationship Id="rId9" Type="http://schemas.openxmlformats.org/officeDocument/2006/relationships/image" Target="../media/image16.png"/></Relationships>
</file>

<file path=ppt/slides/_rels/slide33.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jpeg"/><Relationship Id="rId7" Type="http://schemas.openxmlformats.org/officeDocument/2006/relationships/image" Target="../media/image22.jpeg"/><Relationship Id="rId2" Type="http://schemas.openxmlformats.org/officeDocument/2006/relationships/notesSlide" Target="../notesSlides/notesSlide33.xml"/><Relationship Id="rId1" Type="http://schemas.openxmlformats.org/officeDocument/2006/relationships/slideLayout" Target="../slideLayouts/slideLayout3.xml"/><Relationship Id="rId6" Type="http://schemas.openxmlformats.org/officeDocument/2006/relationships/image" Target="../media/image21.png"/><Relationship Id="rId5" Type="http://schemas.openxmlformats.org/officeDocument/2006/relationships/image" Target="../media/image20.jpeg"/><Relationship Id="rId10" Type="http://schemas.openxmlformats.org/officeDocument/2006/relationships/image" Target="../media/image25.png"/><Relationship Id="rId4" Type="http://schemas.openxmlformats.org/officeDocument/2006/relationships/image" Target="../media/image19.jpeg"/><Relationship Id="rId9" Type="http://schemas.openxmlformats.org/officeDocument/2006/relationships/image" Target="../media/image24.jpe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41.xml"/><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a:t>
            </a:r>
          </a:p>
        </p:txBody>
      </p:sp>
      <p:sp>
        <p:nvSpPr>
          <p:cNvPr id="3" name="Subtitle 2"/>
          <p:cNvSpPr>
            <a:spLocks noGrp="1"/>
          </p:cNvSpPr>
          <p:nvPr>
            <p:ph type="subTitle" idx="1"/>
          </p:nvPr>
        </p:nvSpPr>
        <p:spPr/>
        <p:txBody>
          <a:bodyPr>
            <a:noAutofit/>
          </a:bodyPr>
          <a:lstStyle/>
          <a:p>
            <a:r>
              <a:rPr lang="en-US" sz="2800" dirty="0">
                <a:solidFill>
                  <a:schemeClr val="tx1"/>
                </a:solidFill>
              </a:rPr>
              <a:t>Health Information Technology Council Meeting</a:t>
            </a:r>
          </a:p>
          <a:p>
            <a:endParaRPr lang="en-US" sz="2400" dirty="0">
              <a:solidFill>
                <a:schemeClr val="tx1"/>
              </a:solidFill>
            </a:endParaRPr>
          </a:p>
          <a:p>
            <a:r>
              <a:rPr lang="en-US" sz="2400" dirty="0">
                <a:solidFill>
                  <a:schemeClr val="tx1"/>
                </a:solidFill>
              </a:rPr>
              <a:t>November, 2021</a:t>
            </a:r>
          </a:p>
        </p:txBody>
      </p:sp>
      <p:sp>
        <p:nvSpPr>
          <p:cNvPr id="6" name="Slide Number Placeholder 5"/>
          <p:cNvSpPr>
            <a:spLocks noGrp="1"/>
          </p:cNvSpPr>
          <p:nvPr>
            <p:ph type="sldNum" sz="quarter" idx="11"/>
          </p:nvPr>
        </p:nvSpPr>
        <p:spPr/>
        <p:txBody>
          <a:bodyPr/>
          <a:lstStyle/>
          <a:p>
            <a:pPr>
              <a:defRPr/>
            </a:pPr>
            <a:fld id="{48D10188-EC4D-40C7-880F-CA7F1DBEE75A}" type="slidenum">
              <a:rPr lang="en-US" smtClean="0"/>
              <a:pPr>
                <a:defRPr/>
              </a:pPr>
              <a:t>1</a:t>
            </a:fld>
            <a:endParaRPr lang="en-US" dirty="0"/>
          </a:p>
        </p:txBody>
      </p:sp>
      <p:sp>
        <p:nvSpPr>
          <p:cNvPr id="4" name="TextBox 3">
            <a:extLst>
              <a:ext uri="{FF2B5EF4-FFF2-40B4-BE49-F238E27FC236}">
                <a16:creationId xmlns:a16="http://schemas.microsoft.com/office/drawing/2014/main" id="{0657B31F-DB05-4F62-AB35-D221EB93FFF4}"/>
              </a:ext>
            </a:extLst>
          </p:cNvPr>
          <p:cNvSpPr txBox="1"/>
          <p:nvPr/>
        </p:nvSpPr>
        <p:spPr>
          <a:xfrm>
            <a:off x="2133600" y="5759024"/>
            <a:ext cx="2057400" cy="400110"/>
          </a:xfrm>
          <a:prstGeom prst="rect">
            <a:avLst/>
          </a:prstGeom>
          <a:noFill/>
        </p:spPr>
        <p:txBody>
          <a:bodyPr wrap="square" rtlCol="0">
            <a:spAutoFit/>
          </a:bodyPr>
          <a:lstStyle/>
          <a:p>
            <a:r>
              <a:rPr lang="en-US" sz="2000" dirty="0">
                <a:solidFill>
                  <a:srgbClr val="FF0000"/>
                </a:solidFill>
              </a:rPr>
              <a:t>DRAFT</a:t>
            </a:r>
          </a:p>
        </p:txBody>
      </p:sp>
    </p:spTree>
    <p:extLst>
      <p:ext uri="{BB962C8B-B14F-4D97-AF65-F5344CB8AC3E}">
        <p14:creationId xmlns:p14="http://schemas.microsoft.com/office/powerpoint/2010/main" val="1508455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61236" y="120650"/>
            <a:ext cx="5920563" cy="565150"/>
          </a:xfrm>
        </p:spPr>
        <p:txBody>
          <a:bodyPr/>
          <a:lstStyle/>
          <a:p>
            <a:r>
              <a:rPr lang="en-US" dirty="0"/>
              <a:t>HIway attestation: 2021 statistics so far</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10</a:t>
            </a:fld>
            <a:endParaRPr lang="en-US" dirty="0"/>
          </a:p>
        </p:txBody>
      </p:sp>
      <p:sp>
        <p:nvSpPr>
          <p:cNvPr id="7" name="Rectangle 6"/>
          <p:cNvSpPr/>
          <p:nvPr/>
        </p:nvSpPr>
        <p:spPr>
          <a:xfrm>
            <a:off x="317089" y="990600"/>
            <a:ext cx="8445911" cy="888629"/>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pPr marL="0" marR="0" lvl="0" indent="0" defTabSz="914400" eaLnBrk="1" fontAlgn="auto" latinLnBrk="0" hangingPunct="1">
              <a:lnSpc>
                <a:spcPct val="100000"/>
              </a:lnSpc>
              <a:spcBef>
                <a:spcPts val="0"/>
              </a:spcBef>
              <a:spcAft>
                <a:spcPts val="60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Due to the 2021</a:t>
            </a:r>
            <a:r>
              <a:rPr kumimoji="0" lang="en-US" i="0" u="none" strike="noStrike" kern="0" cap="none" spc="0" normalizeH="0" noProof="0" dirty="0">
                <a:ln>
                  <a:noFill/>
                </a:ln>
                <a:solidFill>
                  <a:schemeClr val="bg1"/>
                </a:solidFill>
                <a:effectLst/>
                <a:uLnTx/>
                <a:uFillTx/>
                <a:latin typeface="+mn-lt"/>
              </a:rPr>
              <a:t> sub-regulatory guidance to count sending and receiving through </a:t>
            </a:r>
            <a:r>
              <a:rPr lang="en-US" kern="0" dirty="0">
                <a:solidFill>
                  <a:schemeClr val="bg1"/>
                </a:solidFill>
              </a:rPr>
              <a:t>DirectTrust accredited HISPs, </a:t>
            </a:r>
            <a:r>
              <a:rPr kumimoji="0" lang="en-US" i="0" u="none" strike="noStrike" kern="0" cap="none" spc="0" normalizeH="0" noProof="0" dirty="0">
                <a:ln>
                  <a:noFill/>
                </a:ln>
                <a:solidFill>
                  <a:schemeClr val="bg1"/>
                </a:solidFill>
                <a:effectLst/>
                <a:uLnTx/>
                <a:uFillTx/>
                <a:latin typeface="+mn-lt"/>
              </a:rPr>
              <a:t>more provider organizations submitted an attestation form instead of an exception form. (13 attestations or 11% of all submissions)</a:t>
            </a:r>
            <a:endParaRPr kumimoji="0" lang="en-US" i="0" u="none" strike="noStrike" kern="0" cap="none" spc="0" normalizeH="0" baseline="0" noProof="0" dirty="0">
              <a:ln>
                <a:noFill/>
              </a:ln>
              <a:solidFill>
                <a:schemeClr val="bg1"/>
              </a:solidFill>
              <a:effectLst/>
              <a:uLnTx/>
              <a:uFillTx/>
              <a:latin typeface="+mn-lt"/>
            </a:endParaRPr>
          </a:p>
        </p:txBody>
      </p:sp>
      <p:pic>
        <p:nvPicPr>
          <p:cNvPr id="6" name="Content Placeholder 5"/>
          <p:cNvPicPr>
            <a:picLocks noGrp="1" noChangeAspect="1"/>
          </p:cNvPicPr>
          <p:nvPr>
            <p:ph idx="1"/>
          </p:nvPr>
        </p:nvPicPr>
        <p:blipFill>
          <a:blip r:embed="rId3"/>
          <a:stretch>
            <a:fillRect/>
          </a:stretch>
        </p:blipFill>
        <p:spPr>
          <a:xfrm>
            <a:off x="425244" y="5179213"/>
            <a:ext cx="8229600" cy="1607463"/>
          </a:xfrm>
          <a:prstGeom prst="rect">
            <a:avLst/>
          </a:prstGeom>
        </p:spPr>
      </p:pic>
      <p:pic>
        <p:nvPicPr>
          <p:cNvPr id="8" name="Picture 7"/>
          <p:cNvPicPr>
            <a:picLocks noChangeAspect="1"/>
          </p:cNvPicPr>
          <p:nvPr/>
        </p:nvPicPr>
        <p:blipFill>
          <a:blip r:embed="rId4"/>
          <a:stretch>
            <a:fillRect/>
          </a:stretch>
        </p:blipFill>
        <p:spPr>
          <a:xfrm>
            <a:off x="271615" y="2074771"/>
            <a:ext cx="8610600" cy="3023366"/>
          </a:xfrm>
          <a:prstGeom prst="rect">
            <a:avLst/>
          </a:prstGeom>
        </p:spPr>
      </p:pic>
    </p:spTree>
    <p:extLst>
      <p:ext uri="{BB962C8B-B14F-4D97-AF65-F5344CB8AC3E}">
        <p14:creationId xmlns:p14="http://schemas.microsoft.com/office/powerpoint/2010/main" val="1259722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C16F4F6-1401-46E2-A295-F9B332D852E0}"/>
              </a:ext>
            </a:extLst>
          </p:cNvPr>
          <p:cNvSpPr>
            <a:spLocks noGrp="1"/>
          </p:cNvSpPr>
          <p:nvPr>
            <p:ph type="sldNum" sz="quarter" idx="11"/>
          </p:nvPr>
        </p:nvSpPr>
        <p:spPr/>
        <p:txBody>
          <a:bodyPr/>
          <a:lstStyle/>
          <a:p>
            <a:pPr>
              <a:defRPr/>
            </a:pPr>
            <a:fld id="{949C2E20-F250-44B9-B926-B8B94A013B34}" type="slidenum">
              <a:rPr lang="en-US" smtClean="0"/>
              <a:pPr>
                <a:defRPr/>
              </a:pPr>
              <a:t>11</a:t>
            </a:fld>
            <a:endParaRPr lang="en-US" dirty="0"/>
          </a:p>
        </p:txBody>
      </p:sp>
      <p:sp>
        <p:nvSpPr>
          <p:cNvPr id="3" name="Title 2">
            <a:extLst>
              <a:ext uri="{FF2B5EF4-FFF2-40B4-BE49-F238E27FC236}">
                <a16:creationId xmlns:a16="http://schemas.microsoft.com/office/drawing/2014/main" id="{175A9B83-49D0-4C28-B509-036769854D12}"/>
              </a:ext>
            </a:extLst>
          </p:cNvPr>
          <p:cNvSpPr>
            <a:spLocks noGrp="1"/>
          </p:cNvSpPr>
          <p:nvPr>
            <p:ph type="title"/>
          </p:nvPr>
        </p:nvSpPr>
        <p:spPr/>
        <p:txBody>
          <a:bodyPr/>
          <a:lstStyle/>
          <a:p>
            <a:r>
              <a:rPr lang="en-US" dirty="0"/>
              <a:t>Attestation update: </a:t>
            </a:r>
            <a:br>
              <a:rPr lang="en-US" dirty="0"/>
            </a:br>
            <a:r>
              <a:rPr lang="en-US" dirty="0"/>
              <a:t>post-deadline outreach</a:t>
            </a:r>
          </a:p>
        </p:txBody>
      </p:sp>
      <p:sp>
        <p:nvSpPr>
          <p:cNvPr id="6" name="Rectangle 5">
            <a:extLst>
              <a:ext uri="{FF2B5EF4-FFF2-40B4-BE49-F238E27FC236}">
                <a16:creationId xmlns:a16="http://schemas.microsoft.com/office/drawing/2014/main" id="{95A02D4A-F3A9-4E1F-9187-9206D8336882}"/>
              </a:ext>
            </a:extLst>
          </p:cNvPr>
          <p:cNvSpPr/>
          <p:nvPr/>
        </p:nvSpPr>
        <p:spPr>
          <a:xfrm>
            <a:off x="353960" y="1167008"/>
            <a:ext cx="8445911" cy="1066801"/>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pPr>
              <a:spcAft>
                <a:spcPts val="600"/>
              </a:spcAft>
              <a:defRPr/>
            </a:pPr>
            <a:r>
              <a:rPr lang="en-US" dirty="0">
                <a:solidFill>
                  <a:schemeClr val="bg1"/>
                </a:solidFill>
                <a:cs typeface="Arial" charset="0"/>
              </a:rPr>
              <a:t>The HIway will continue to remind organizations about their requirement as the Oct. 31</a:t>
            </a:r>
            <a:r>
              <a:rPr lang="en-US" baseline="30000" dirty="0">
                <a:solidFill>
                  <a:schemeClr val="bg1"/>
                </a:solidFill>
                <a:cs typeface="Arial" charset="0"/>
              </a:rPr>
              <a:t>st</a:t>
            </a:r>
            <a:r>
              <a:rPr lang="en-US" dirty="0">
                <a:solidFill>
                  <a:schemeClr val="bg1"/>
                </a:solidFill>
                <a:cs typeface="Arial" charset="0"/>
              </a:rPr>
              <a:t> deadline has passed. The HIway is executing an outreach plan to organizations that have not yet submitted. </a:t>
            </a:r>
            <a:endParaRPr kumimoji="0" lang="en-US" i="0" u="none" strike="noStrike" kern="0" cap="none" spc="0" normalizeH="0" baseline="0" noProof="0" dirty="0">
              <a:ln>
                <a:noFill/>
              </a:ln>
              <a:solidFill>
                <a:schemeClr val="bg1"/>
              </a:solidFill>
              <a:effectLst/>
              <a:uLnTx/>
              <a:uFillTx/>
              <a:latin typeface="+mn-lt"/>
            </a:endParaRPr>
          </a:p>
        </p:txBody>
      </p:sp>
      <p:sp>
        <p:nvSpPr>
          <p:cNvPr id="7" name="TextBox 6">
            <a:extLst>
              <a:ext uri="{FF2B5EF4-FFF2-40B4-BE49-F238E27FC236}">
                <a16:creationId xmlns:a16="http://schemas.microsoft.com/office/drawing/2014/main" id="{48943A8F-7632-431B-B2E6-1F2C00F4E8CA}"/>
              </a:ext>
            </a:extLst>
          </p:cNvPr>
          <p:cNvSpPr txBox="1"/>
          <p:nvPr/>
        </p:nvSpPr>
        <p:spPr>
          <a:xfrm>
            <a:off x="353960" y="2362200"/>
            <a:ext cx="8445911" cy="3093154"/>
          </a:xfrm>
          <a:prstGeom prst="rect">
            <a:avLst/>
          </a:prstGeom>
          <a:noFill/>
        </p:spPr>
        <p:txBody>
          <a:bodyPr wrap="square" rtlCol="0">
            <a:spAutoFit/>
          </a:bodyPr>
          <a:lstStyle/>
          <a:p>
            <a:r>
              <a:rPr lang="en-US" dirty="0"/>
              <a:t>2021 submission levels have shown a higher level of attestations (i.e., lower level of exception forms) to prior years at the attestation deadline. </a:t>
            </a:r>
          </a:p>
          <a:p>
            <a:endParaRPr lang="en-US" sz="2000" dirty="0"/>
          </a:p>
          <a:p>
            <a:r>
              <a:rPr lang="en-US" sz="2400" b="1" dirty="0"/>
              <a:t>Outreach schedule:</a:t>
            </a:r>
            <a:endParaRPr lang="en-US" sz="2000" b="1" dirty="0"/>
          </a:p>
          <a:p>
            <a:r>
              <a:rPr lang="en-US" sz="700" b="1" dirty="0"/>
              <a:t> </a:t>
            </a:r>
            <a:br>
              <a:rPr lang="en-US" sz="2000" b="1" dirty="0"/>
            </a:br>
            <a:r>
              <a:rPr lang="en-US" b="1" dirty="0"/>
              <a:t>Late November 2021: </a:t>
            </a:r>
            <a:r>
              <a:rPr lang="en-US" dirty="0"/>
              <a:t>Blast email reminder sent to POs that have not submitted </a:t>
            </a:r>
          </a:p>
          <a:p>
            <a:endParaRPr lang="en-US" dirty="0"/>
          </a:p>
          <a:p>
            <a:r>
              <a:rPr lang="en-US" b="1" dirty="0"/>
              <a:t>Mid December 2021: </a:t>
            </a:r>
            <a:r>
              <a:rPr lang="en-US" dirty="0"/>
              <a:t>Personal email reminder sent to POs that have not submitted </a:t>
            </a:r>
          </a:p>
          <a:p>
            <a:endParaRPr lang="en-US" b="1" dirty="0"/>
          </a:p>
          <a:p>
            <a:r>
              <a:rPr lang="en-US" b="1" dirty="0"/>
              <a:t>Early January 2022:</a:t>
            </a:r>
            <a:r>
              <a:rPr lang="en-US" dirty="0"/>
              <a:t> Send reminder letter to large practices, community health centers, and acute care hospitals that have not submitted</a:t>
            </a:r>
          </a:p>
        </p:txBody>
      </p:sp>
    </p:spTree>
    <p:extLst>
      <p:ext uri="{BB962C8B-B14F-4D97-AF65-F5344CB8AC3E}">
        <p14:creationId xmlns:p14="http://schemas.microsoft.com/office/powerpoint/2010/main" val="2973196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12</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ENS Update </a:t>
            </a:r>
          </a:p>
          <a:p>
            <a:r>
              <a:rPr lang="en-US" sz="2400" i="1" dirty="0">
                <a:solidFill>
                  <a:schemeClr val="tx1"/>
                </a:solidFill>
              </a:rPr>
              <a:t>Bert Ng </a:t>
            </a:r>
          </a:p>
        </p:txBody>
      </p:sp>
    </p:spTree>
    <p:extLst>
      <p:ext uri="{BB962C8B-B14F-4D97-AF65-F5344CB8AC3E}">
        <p14:creationId xmlns:p14="http://schemas.microsoft.com/office/powerpoint/2010/main" val="731924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ENS: Overview</a:t>
            </a:r>
          </a:p>
        </p:txBody>
      </p:sp>
      <p:sp>
        <p:nvSpPr>
          <p:cNvPr id="4" name="Rectangle 3"/>
          <p:cNvSpPr/>
          <p:nvPr/>
        </p:nvSpPr>
        <p:spPr>
          <a:xfrm>
            <a:off x="457200" y="1185863"/>
            <a:ext cx="8229600" cy="9477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7383" lvl="0">
              <a:defRPr/>
            </a:pPr>
            <a:r>
              <a:rPr lang="en-US" sz="1800" b="1" kern="0" dirty="0">
                <a:solidFill>
                  <a:srgbClr val="4F81BD"/>
                </a:solidFill>
              </a:rPr>
              <a:t>EOHHS ENS Initiative goal: </a:t>
            </a:r>
          </a:p>
          <a:p>
            <a:pPr marL="333133" lvl="0" indent="-285750">
              <a:buFont typeface="Arial" panose="020B0604020202020204" pitchFamily="34" charset="0"/>
              <a:buChar char="•"/>
              <a:defRPr/>
            </a:pPr>
            <a:r>
              <a:rPr lang="en-US" sz="1800" kern="0" dirty="0">
                <a:solidFill>
                  <a:sysClr val="windowText" lastClr="000000"/>
                </a:solidFill>
              </a:rPr>
              <a:t>Supporting timely statewide Event Notification Services (ENS) across the Commonwealth in order to improve health care delivery, quality, and coordination </a:t>
            </a:r>
            <a:endParaRPr lang="en-US" sz="1800" kern="0" dirty="0">
              <a:solidFill>
                <a:srgbClr val="4F81BD"/>
              </a:solidFill>
            </a:endParaRPr>
          </a:p>
        </p:txBody>
      </p:sp>
      <p:sp>
        <p:nvSpPr>
          <p:cNvPr id="11" name="Rectangle 10"/>
          <p:cNvSpPr/>
          <p:nvPr/>
        </p:nvSpPr>
        <p:spPr>
          <a:xfrm>
            <a:off x="457200" y="2198319"/>
            <a:ext cx="8229600" cy="17192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7383" lvl="0">
              <a:defRPr/>
            </a:pPr>
            <a:r>
              <a:rPr lang="en-US" sz="1800" b="1" kern="0" dirty="0">
                <a:solidFill>
                  <a:srgbClr val="4F81BD"/>
                </a:solidFill>
              </a:rPr>
              <a:t>EOHHS guiding principles: </a:t>
            </a:r>
          </a:p>
          <a:p>
            <a:pPr marL="285750" indent="-285750">
              <a:buFont typeface="Arial" panose="020B0604020202020204" pitchFamily="34" charset="0"/>
              <a:buChar char="•"/>
            </a:pPr>
            <a:r>
              <a:rPr lang="en-US" sz="1800" dirty="0">
                <a:solidFill>
                  <a:schemeClr val="tx1"/>
                </a:solidFill>
              </a:rPr>
              <a:t>Universal access - Promoting data sharing within an ENS framework to increase accessibility to ENS for</a:t>
            </a:r>
            <a:r>
              <a:rPr lang="en-US" sz="1800" dirty="0">
                <a:solidFill>
                  <a:srgbClr val="FF0000"/>
                </a:solidFill>
              </a:rPr>
              <a:t> </a:t>
            </a:r>
            <a:r>
              <a:rPr lang="en-US" sz="1800" dirty="0">
                <a:solidFill>
                  <a:schemeClr val="tx1"/>
                </a:solidFill>
              </a:rPr>
              <a:t>providers of all sizes</a:t>
            </a:r>
          </a:p>
          <a:p>
            <a:pPr marL="285750" indent="-285750">
              <a:buFont typeface="Arial" panose="020B0604020202020204" pitchFamily="34" charset="0"/>
              <a:buChar char="•"/>
            </a:pPr>
            <a:r>
              <a:rPr lang="en-US" sz="1800" dirty="0">
                <a:solidFill>
                  <a:schemeClr val="tx1"/>
                </a:solidFill>
              </a:rPr>
              <a:t>Streamline provider experience - Crafting ENS framework to allow single point of submission and single point of reception of ADT data</a:t>
            </a:r>
          </a:p>
          <a:p>
            <a:pPr marL="285750" indent="-285750">
              <a:buFont typeface="Arial" panose="020B0604020202020204" pitchFamily="34" charset="0"/>
              <a:buChar char="•"/>
            </a:pPr>
            <a:r>
              <a:rPr lang="en-US" sz="1800" dirty="0">
                <a:solidFill>
                  <a:schemeClr val="tx1"/>
                </a:solidFill>
              </a:rPr>
              <a:t>Improve notification timing </a:t>
            </a:r>
            <a:r>
              <a:rPr lang="en-US" dirty="0">
                <a:solidFill>
                  <a:schemeClr val="tx1"/>
                </a:solidFill>
              </a:rPr>
              <a:t>- </a:t>
            </a:r>
            <a:r>
              <a:rPr lang="en-US" sz="1800" dirty="0">
                <a:solidFill>
                  <a:schemeClr val="tx1"/>
                </a:solidFill>
              </a:rPr>
              <a:t>Improving timing for flow of data (real/near-real time)</a:t>
            </a:r>
          </a:p>
        </p:txBody>
      </p:sp>
      <p:pic>
        <p:nvPicPr>
          <p:cNvPr id="6" name="Picture 5">
            <a:extLst>
              <a:ext uri="{FF2B5EF4-FFF2-40B4-BE49-F238E27FC236}">
                <a16:creationId xmlns:a16="http://schemas.microsoft.com/office/drawing/2014/main" id="{0BA838DD-3A66-46A6-AD69-9880A79DD05E}"/>
              </a:ext>
            </a:extLst>
          </p:cNvPr>
          <p:cNvPicPr>
            <a:picLocks noChangeAspect="1"/>
          </p:cNvPicPr>
          <p:nvPr/>
        </p:nvPicPr>
        <p:blipFill>
          <a:blip r:embed="rId3"/>
          <a:stretch>
            <a:fillRect/>
          </a:stretch>
        </p:blipFill>
        <p:spPr>
          <a:xfrm>
            <a:off x="914400" y="4146043"/>
            <a:ext cx="3246481" cy="2092970"/>
          </a:xfrm>
          <a:prstGeom prst="rect">
            <a:avLst/>
          </a:prstGeom>
        </p:spPr>
      </p:pic>
      <p:pic>
        <p:nvPicPr>
          <p:cNvPr id="7" name="Picture 6">
            <a:extLst>
              <a:ext uri="{FF2B5EF4-FFF2-40B4-BE49-F238E27FC236}">
                <a16:creationId xmlns:a16="http://schemas.microsoft.com/office/drawing/2014/main" id="{DBC36C02-B84D-4C43-BD13-D7D8AAA3BC12}"/>
              </a:ext>
            </a:extLst>
          </p:cNvPr>
          <p:cNvPicPr>
            <a:picLocks noChangeAspect="1"/>
          </p:cNvPicPr>
          <p:nvPr/>
        </p:nvPicPr>
        <p:blipFill>
          <a:blip r:embed="rId4"/>
          <a:stretch>
            <a:fillRect/>
          </a:stretch>
        </p:blipFill>
        <p:spPr>
          <a:xfrm>
            <a:off x="5053216" y="4146043"/>
            <a:ext cx="3176384" cy="2092489"/>
          </a:xfrm>
          <a:prstGeom prst="rect">
            <a:avLst/>
          </a:prstGeom>
        </p:spPr>
      </p:pic>
      <p:sp>
        <p:nvSpPr>
          <p:cNvPr id="8" name="Slide Number Placeholder 7">
            <a:extLst>
              <a:ext uri="{FF2B5EF4-FFF2-40B4-BE49-F238E27FC236}">
                <a16:creationId xmlns:a16="http://schemas.microsoft.com/office/drawing/2014/main" id="{9599D4C1-5C27-4F60-B96A-26AABC507F47}"/>
              </a:ext>
            </a:extLst>
          </p:cNvPr>
          <p:cNvSpPr>
            <a:spLocks noGrp="1"/>
          </p:cNvSpPr>
          <p:nvPr>
            <p:ph type="sldNum" sz="quarter" idx="11"/>
          </p:nvPr>
        </p:nvSpPr>
        <p:spPr>
          <a:xfrm>
            <a:off x="8458200" y="6570662"/>
            <a:ext cx="685800" cy="287338"/>
          </a:xfrm>
        </p:spPr>
        <p:txBody>
          <a:bodyPr/>
          <a:lstStyle/>
          <a:p>
            <a:pPr>
              <a:defRPr/>
            </a:pPr>
            <a:fld id="{C368D18A-47D3-417B-8049-0A96DF46771A}" type="slidenum">
              <a:rPr lang="en-US" smtClean="0"/>
              <a:pPr>
                <a:defRPr/>
              </a:pPr>
              <a:t>13</a:t>
            </a:fld>
            <a:endParaRPr lang="en-US" dirty="0"/>
          </a:p>
        </p:txBody>
      </p:sp>
    </p:spTree>
    <p:extLst>
      <p:ext uri="{BB962C8B-B14F-4D97-AF65-F5344CB8AC3E}">
        <p14:creationId xmlns:p14="http://schemas.microsoft.com/office/powerpoint/2010/main" val="3833421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D0DDC66-44F9-4BB2-B286-4DBBE7CE23EF}"/>
              </a:ext>
            </a:extLst>
          </p:cNvPr>
          <p:cNvSpPr>
            <a:spLocks noGrp="1"/>
          </p:cNvSpPr>
          <p:nvPr>
            <p:ph type="sldNum" sz="quarter" idx="11"/>
          </p:nvPr>
        </p:nvSpPr>
        <p:spPr/>
        <p:txBody>
          <a:bodyPr/>
          <a:lstStyle/>
          <a:p>
            <a:pPr>
              <a:defRPr/>
            </a:pPr>
            <a:fld id="{949C2E20-F250-44B9-B926-B8B94A013B34}" type="slidenum">
              <a:rPr lang="en-US" smtClean="0"/>
              <a:pPr>
                <a:defRPr/>
              </a:pPr>
              <a:t>14</a:t>
            </a:fld>
            <a:endParaRPr lang="en-US" dirty="0"/>
          </a:p>
        </p:txBody>
      </p:sp>
      <p:sp>
        <p:nvSpPr>
          <p:cNvPr id="3" name="Title 2">
            <a:extLst>
              <a:ext uri="{FF2B5EF4-FFF2-40B4-BE49-F238E27FC236}">
                <a16:creationId xmlns:a16="http://schemas.microsoft.com/office/drawing/2014/main" id="{0B309740-D9A4-45B0-AB84-B8AE8EB3A707}"/>
              </a:ext>
            </a:extLst>
          </p:cNvPr>
          <p:cNvSpPr>
            <a:spLocks noGrp="1"/>
          </p:cNvSpPr>
          <p:nvPr>
            <p:ph type="title"/>
          </p:nvPr>
        </p:nvSpPr>
        <p:spPr/>
        <p:txBody>
          <a:bodyPr/>
          <a:lstStyle/>
          <a:p>
            <a:r>
              <a:rPr lang="en-US" dirty="0"/>
              <a:t>ENS: Q2 report</a:t>
            </a:r>
          </a:p>
        </p:txBody>
      </p:sp>
      <p:graphicFrame>
        <p:nvGraphicFramePr>
          <p:cNvPr id="4" name="Table 4">
            <a:extLst>
              <a:ext uri="{FF2B5EF4-FFF2-40B4-BE49-F238E27FC236}">
                <a16:creationId xmlns:a16="http://schemas.microsoft.com/office/drawing/2014/main" id="{71F33A1B-B4EE-44EE-A0A8-822C69E5571D}"/>
              </a:ext>
            </a:extLst>
          </p:cNvPr>
          <p:cNvGraphicFramePr>
            <a:graphicFrameLocks noGrp="1"/>
          </p:cNvGraphicFramePr>
          <p:nvPr/>
        </p:nvGraphicFramePr>
        <p:xfrm>
          <a:off x="457200" y="2133600"/>
          <a:ext cx="8229604" cy="1381760"/>
        </p:xfrm>
        <a:graphic>
          <a:graphicData uri="http://schemas.openxmlformats.org/drawingml/2006/table">
            <a:tbl>
              <a:tblPr firstRow="1" bandRow="1">
                <a:tableStyleId>{5C22544A-7EE6-4342-B048-85BDC9FD1C3A}</a:tableStyleId>
              </a:tblPr>
              <a:tblGrid>
                <a:gridCol w="2057401">
                  <a:extLst>
                    <a:ext uri="{9D8B030D-6E8A-4147-A177-3AD203B41FA5}">
                      <a16:colId xmlns:a16="http://schemas.microsoft.com/office/drawing/2014/main" val="3248268009"/>
                    </a:ext>
                  </a:extLst>
                </a:gridCol>
                <a:gridCol w="2057401">
                  <a:extLst>
                    <a:ext uri="{9D8B030D-6E8A-4147-A177-3AD203B41FA5}">
                      <a16:colId xmlns:a16="http://schemas.microsoft.com/office/drawing/2014/main" val="3705511154"/>
                    </a:ext>
                  </a:extLst>
                </a:gridCol>
                <a:gridCol w="2057401">
                  <a:extLst>
                    <a:ext uri="{9D8B030D-6E8A-4147-A177-3AD203B41FA5}">
                      <a16:colId xmlns:a16="http://schemas.microsoft.com/office/drawing/2014/main" val="305728285"/>
                    </a:ext>
                  </a:extLst>
                </a:gridCol>
                <a:gridCol w="2057401">
                  <a:extLst>
                    <a:ext uri="{9D8B030D-6E8A-4147-A177-3AD203B41FA5}">
                      <a16:colId xmlns:a16="http://schemas.microsoft.com/office/drawing/2014/main" val="590693792"/>
                    </a:ext>
                  </a:extLst>
                </a:gridCol>
              </a:tblGrid>
              <a:tr h="492760">
                <a:tc>
                  <a:txBody>
                    <a:bodyPr/>
                    <a:lstStyle/>
                    <a:p>
                      <a:endParaRPr lang="en-US" dirty="0"/>
                    </a:p>
                  </a:txBody>
                  <a:tcPr anchor="ctr"/>
                </a:tc>
                <a:tc>
                  <a:txBody>
                    <a:bodyPr/>
                    <a:lstStyle/>
                    <a:p>
                      <a:pPr algn="ctr"/>
                      <a:r>
                        <a:rPr lang="en-US" dirty="0"/>
                        <a:t># of ADTs received by reflection</a:t>
                      </a:r>
                    </a:p>
                  </a:txBody>
                  <a:tcPr anchor="ctr"/>
                </a:tc>
                <a:tc>
                  <a:txBody>
                    <a:bodyPr/>
                    <a:lstStyle/>
                    <a:p>
                      <a:pPr algn="ctr"/>
                      <a:r>
                        <a:rPr lang="en-US" dirty="0"/>
                        <a:t># of reflected ADTs deleted</a:t>
                      </a:r>
                    </a:p>
                  </a:txBody>
                  <a:tcPr anchor="ctr"/>
                </a:tc>
                <a:tc>
                  <a:txBody>
                    <a:bodyPr/>
                    <a:lstStyle/>
                    <a:p>
                      <a:pPr algn="ctr"/>
                      <a:r>
                        <a:rPr lang="en-US" dirty="0"/>
                        <a:t>% of reflected ADTs deleted</a:t>
                      </a:r>
                    </a:p>
                  </a:txBody>
                  <a:tcPr anchor="ctr"/>
                </a:tc>
                <a:extLst>
                  <a:ext uri="{0D108BD9-81ED-4DB2-BD59-A6C34878D82A}">
                    <a16:rowId xmlns:a16="http://schemas.microsoft.com/office/drawing/2014/main" val="1691655645"/>
                  </a:ext>
                </a:extLst>
              </a:tr>
              <a:tr h="370840">
                <a:tc>
                  <a:txBody>
                    <a:bodyPr/>
                    <a:lstStyle/>
                    <a:p>
                      <a:r>
                        <a:rPr lang="en-US" dirty="0"/>
                        <a:t>Vendor A</a:t>
                      </a:r>
                    </a:p>
                  </a:txBody>
                  <a:tcPr/>
                </a:tc>
                <a:tc>
                  <a:txBody>
                    <a:bodyPr/>
                    <a:lstStyle/>
                    <a:p>
                      <a:pPr algn="ctr"/>
                      <a:r>
                        <a:rPr lang="en-US" dirty="0"/>
                        <a:t>325k</a:t>
                      </a:r>
                    </a:p>
                  </a:txBody>
                  <a:tcPr/>
                </a:tc>
                <a:tc>
                  <a:txBody>
                    <a:bodyPr/>
                    <a:lstStyle/>
                    <a:p>
                      <a:pPr algn="ctr"/>
                      <a:r>
                        <a:rPr lang="en-US" dirty="0"/>
                        <a:t>96k</a:t>
                      </a:r>
                    </a:p>
                  </a:txBody>
                  <a:tcPr/>
                </a:tc>
                <a:tc>
                  <a:txBody>
                    <a:bodyPr/>
                    <a:lstStyle/>
                    <a:p>
                      <a:pPr algn="ctr"/>
                      <a:r>
                        <a:rPr lang="en-US" dirty="0"/>
                        <a:t>30%</a:t>
                      </a:r>
                    </a:p>
                  </a:txBody>
                  <a:tcPr/>
                </a:tc>
                <a:extLst>
                  <a:ext uri="{0D108BD9-81ED-4DB2-BD59-A6C34878D82A}">
                    <a16:rowId xmlns:a16="http://schemas.microsoft.com/office/drawing/2014/main" val="3296068796"/>
                  </a:ext>
                </a:extLst>
              </a:tr>
              <a:tr h="370840">
                <a:tc>
                  <a:txBody>
                    <a:bodyPr/>
                    <a:lstStyle/>
                    <a:p>
                      <a:r>
                        <a:rPr lang="en-US" dirty="0"/>
                        <a:t>Vendor B</a:t>
                      </a:r>
                    </a:p>
                  </a:txBody>
                  <a:tcPr/>
                </a:tc>
                <a:tc>
                  <a:txBody>
                    <a:bodyPr/>
                    <a:lstStyle/>
                    <a:p>
                      <a:pPr algn="ctr"/>
                      <a:r>
                        <a:rPr lang="en-US" dirty="0"/>
                        <a:t>621k</a:t>
                      </a:r>
                    </a:p>
                  </a:txBody>
                  <a:tcPr/>
                </a:tc>
                <a:tc>
                  <a:txBody>
                    <a:bodyPr/>
                    <a:lstStyle/>
                    <a:p>
                      <a:pPr algn="ctr"/>
                      <a:r>
                        <a:rPr lang="en-US" dirty="0"/>
                        <a:t>474k</a:t>
                      </a:r>
                    </a:p>
                  </a:txBody>
                  <a:tcPr/>
                </a:tc>
                <a:tc>
                  <a:txBody>
                    <a:bodyPr/>
                    <a:lstStyle/>
                    <a:p>
                      <a:pPr algn="ctr"/>
                      <a:r>
                        <a:rPr lang="en-US" dirty="0"/>
                        <a:t>76%</a:t>
                      </a:r>
                    </a:p>
                  </a:txBody>
                  <a:tcPr/>
                </a:tc>
                <a:extLst>
                  <a:ext uri="{0D108BD9-81ED-4DB2-BD59-A6C34878D82A}">
                    <a16:rowId xmlns:a16="http://schemas.microsoft.com/office/drawing/2014/main" val="1684884930"/>
                  </a:ext>
                </a:extLst>
              </a:tr>
            </a:tbl>
          </a:graphicData>
        </a:graphic>
      </p:graphicFrame>
      <p:sp>
        <p:nvSpPr>
          <p:cNvPr id="5" name="Rectangle 4">
            <a:extLst>
              <a:ext uri="{FF2B5EF4-FFF2-40B4-BE49-F238E27FC236}">
                <a16:creationId xmlns:a16="http://schemas.microsoft.com/office/drawing/2014/main" id="{0355E8E1-3204-4060-84E9-93F8F3F1E4F1}"/>
              </a:ext>
            </a:extLst>
          </p:cNvPr>
          <p:cNvSpPr/>
          <p:nvPr/>
        </p:nvSpPr>
        <p:spPr>
          <a:xfrm>
            <a:off x="457200" y="1143000"/>
            <a:ext cx="8229602" cy="9144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Statewide ENS Framework reflected approximately 1 million ADTs among the two vendors in Q2 2021 (April 1 – June 30). </a:t>
            </a:r>
          </a:p>
        </p:txBody>
      </p:sp>
      <p:graphicFrame>
        <p:nvGraphicFramePr>
          <p:cNvPr id="6" name="Table 4">
            <a:extLst>
              <a:ext uri="{FF2B5EF4-FFF2-40B4-BE49-F238E27FC236}">
                <a16:creationId xmlns:a16="http://schemas.microsoft.com/office/drawing/2014/main" id="{8741AF2D-310B-431C-8F98-47305310E5EE}"/>
              </a:ext>
            </a:extLst>
          </p:cNvPr>
          <p:cNvGraphicFramePr>
            <a:graphicFrameLocks noGrp="1"/>
          </p:cNvGraphicFramePr>
          <p:nvPr>
            <p:extLst>
              <p:ext uri="{D42A27DB-BD31-4B8C-83A1-F6EECF244321}">
                <p14:modId xmlns:p14="http://schemas.microsoft.com/office/powerpoint/2010/main" val="3842043989"/>
              </p:ext>
            </p:extLst>
          </p:nvPr>
        </p:nvGraphicFramePr>
        <p:xfrm>
          <a:off x="457200" y="3591560"/>
          <a:ext cx="8229604" cy="1656080"/>
        </p:xfrm>
        <a:graphic>
          <a:graphicData uri="http://schemas.openxmlformats.org/drawingml/2006/table">
            <a:tbl>
              <a:tblPr firstRow="1" bandRow="1">
                <a:tableStyleId>{5C22544A-7EE6-4342-B048-85BDC9FD1C3A}</a:tableStyleId>
              </a:tblPr>
              <a:tblGrid>
                <a:gridCol w="2057401">
                  <a:extLst>
                    <a:ext uri="{9D8B030D-6E8A-4147-A177-3AD203B41FA5}">
                      <a16:colId xmlns:a16="http://schemas.microsoft.com/office/drawing/2014/main" val="3248268009"/>
                    </a:ext>
                  </a:extLst>
                </a:gridCol>
                <a:gridCol w="2057401">
                  <a:extLst>
                    <a:ext uri="{9D8B030D-6E8A-4147-A177-3AD203B41FA5}">
                      <a16:colId xmlns:a16="http://schemas.microsoft.com/office/drawing/2014/main" val="3705511154"/>
                    </a:ext>
                  </a:extLst>
                </a:gridCol>
                <a:gridCol w="2057401">
                  <a:extLst>
                    <a:ext uri="{9D8B030D-6E8A-4147-A177-3AD203B41FA5}">
                      <a16:colId xmlns:a16="http://schemas.microsoft.com/office/drawing/2014/main" val="305728285"/>
                    </a:ext>
                  </a:extLst>
                </a:gridCol>
                <a:gridCol w="2057401">
                  <a:extLst>
                    <a:ext uri="{9D8B030D-6E8A-4147-A177-3AD203B41FA5}">
                      <a16:colId xmlns:a16="http://schemas.microsoft.com/office/drawing/2014/main" val="590693792"/>
                    </a:ext>
                  </a:extLst>
                </a:gridCol>
              </a:tblGrid>
              <a:tr h="492760">
                <a:tc>
                  <a:txBody>
                    <a:bodyPr/>
                    <a:lstStyle/>
                    <a:p>
                      <a:endParaRPr lang="en-US" dirty="0"/>
                    </a:p>
                  </a:txBody>
                  <a:tcPr anchor="ctr"/>
                </a:tc>
                <a:tc>
                  <a:txBody>
                    <a:bodyPr/>
                    <a:lstStyle/>
                    <a:p>
                      <a:pPr algn="ctr"/>
                      <a:r>
                        <a:rPr lang="en-US" dirty="0"/>
                        <a:t># of ADTs received by reflection</a:t>
                      </a:r>
                    </a:p>
                  </a:txBody>
                  <a:tcPr anchor="ctr"/>
                </a:tc>
                <a:tc>
                  <a:txBody>
                    <a:bodyPr/>
                    <a:lstStyle/>
                    <a:p>
                      <a:pPr algn="ctr"/>
                      <a:r>
                        <a:rPr lang="en-US" dirty="0"/>
                        <a:t>Notifications generated</a:t>
                      </a:r>
                    </a:p>
                  </a:txBody>
                  <a:tcPr anchor="ctr"/>
                </a:tc>
                <a:tc>
                  <a:txBody>
                    <a:bodyPr/>
                    <a:lstStyle/>
                    <a:p>
                      <a:pPr algn="ctr"/>
                      <a:r>
                        <a:rPr lang="en-US" dirty="0"/>
                        <a:t>%  of Reflected ADTs generating a notification</a:t>
                      </a:r>
                    </a:p>
                  </a:txBody>
                  <a:tcPr anchor="ctr"/>
                </a:tc>
                <a:extLst>
                  <a:ext uri="{0D108BD9-81ED-4DB2-BD59-A6C34878D82A}">
                    <a16:rowId xmlns:a16="http://schemas.microsoft.com/office/drawing/2014/main" val="1691655645"/>
                  </a:ext>
                </a:extLst>
              </a:tr>
              <a:tr h="370840">
                <a:tc>
                  <a:txBody>
                    <a:bodyPr/>
                    <a:lstStyle/>
                    <a:p>
                      <a:r>
                        <a:rPr lang="en-US" dirty="0"/>
                        <a:t>Vendor A</a:t>
                      </a:r>
                    </a:p>
                  </a:txBody>
                  <a:tcPr/>
                </a:tc>
                <a:tc>
                  <a:txBody>
                    <a:bodyPr/>
                    <a:lstStyle/>
                    <a:p>
                      <a:pPr algn="ctr"/>
                      <a:r>
                        <a:rPr lang="en-US" dirty="0"/>
                        <a:t>325k</a:t>
                      </a:r>
                    </a:p>
                  </a:txBody>
                  <a:tcPr/>
                </a:tc>
                <a:tc>
                  <a:txBody>
                    <a:bodyPr/>
                    <a:lstStyle/>
                    <a:p>
                      <a:pPr algn="ctr"/>
                      <a:r>
                        <a:rPr lang="en-US" dirty="0"/>
                        <a:t>11k</a:t>
                      </a:r>
                    </a:p>
                  </a:txBody>
                  <a:tcPr/>
                </a:tc>
                <a:tc>
                  <a:txBody>
                    <a:bodyPr/>
                    <a:lstStyle/>
                    <a:p>
                      <a:pPr algn="ctr"/>
                      <a:r>
                        <a:rPr lang="en-US" dirty="0"/>
                        <a:t>3%</a:t>
                      </a:r>
                    </a:p>
                  </a:txBody>
                  <a:tcPr/>
                </a:tc>
                <a:extLst>
                  <a:ext uri="{0D108BD9-81ED-4DB2-BD59-A6C34878D82A}">
                    <a16:rowId xmlns:a16="http://schemas.microsoft.com/office/drawing/2014/main" val="3296068796"/>
                  </a:ext>
                </a:extLst>
              </a:tr>
              <a:tr h="370840">
                <a:tc>
                  <a:txBody>
                    <a:bodyPr/>
                    <a:lstStyle/>
                    <a:p>
                      <a:r>
                        <a:rPr lang="en-US" dirty="0"/>
                        <a:t>Vendor B</a:t>
                      </a:r>
                    </a:p>
                  </a:txBody>
                  <a:tcPr/>
                </a:tc>
                <a:tc>
                  <a:txBody>
                    <a:bodyPr/>
                    <a:lstStyle/>
                    <a:p>
                      <a:pPr algn="ctr"/>
                      <a:r>
                        <a:rPr lang="en-US" dirty="0"/>
                        <a:t>621k</a:t>
                      </a:r>
                    </a:p>
                  </a:txBody>
                  <a:tcPr/>
                </a:tc>
                <a:tc>
                  <a:txBody>
                    <a:bodyPr/>
                    <a:lstStyle/>
                    <a:p>
                      <a:pPr algn="ctr"/>
                      <a:r>
                        <a:rPr lang="en-US" dirty="0"/>
                        <a:t>19k</a:t>
                      </a:r>
                    </a:p>
                  </a:txBody>
                  <a:tcPr/>
                </a:tc>
                <a:tc>
                  <a:txBody>
                    <a:bodyPr/>
                    <a:lstStyle/>
                    <a:p>
                      <a:pPr algn="ctr"/>
                      <a:r>
                        <a:rPr lang="en-US" dirty="0"/>
                        <a:t>3%</a:t>
                      </a:r>
                    </a:p>
                  </a:txBody>
                  <a:tcPr/>
                </a:tc>
                <a:extLst>
                  <a:ext uri="{0D108BD9-81ED-4DB2-BD59-A6C34878D82A}">
                    <a16:rowId xmlns:a16="http://schemas.microsoft.com/office/drawing/2014/main" val="1684884930"/>
                  </a:ext>
                </a:extLst>
              </a:tr>
            </a:tbl>
          </a:graphicData>
        </a:graphic>
      </p:graphicFrame>
      <p:sp>
        <p:nvSpPr>
          <p:cNvPr id="7" name="Rectangle 6">
            <a:extLst>
              <a:ext uri="{FF2B5EF4-FFF2-40B4-BE49-F238E27FC236}">
                <a16:creationId xmlns:a16="http://schemas.microsoft.com/office/drawing/2014/main" id="{C1A62DC8-8678-4126-90EF-EA316413FE77}"/>
              </a:ext>
            </a:extLst>
          </p:cNvPr>
          <p:cNvSpPr/>
          <p:nvPr/>
        </p:nvSpPr>
        <p:spPr>
          <a:xfrm>
            <a:off x="457199" y="5443220"/>
            <a:ext cx="8229602" cy="110998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The vendors exchanged about 1 million messages with slightly more than half being deleted pursuant to the Statewide ENS Framework.</a:t>
            </a:r>
          </a:p>
          <a:p>
            <a:pPr marL="285750" indent="-285750">
              <a:buFont typeface="Arial" panose="020B0604020202020204" pitchFamily="34" charset="0"/>
              <a:buChar char="•"/>
            </a:pPr>
            <a:r>
              <a:rPr lang="en-US" dirty="0">
                <a:solidFill>
                  <a:schemeClr val="tx1"/>
                </a:solidFill>
              </a:rPr>
              <a:t>Providers received a small percentage of notifications as many ADTs do not generate a notification.</a:t>
            </a:r>
          </a:p>
        </p:txBody>
      </p:sp>
    </p:spTree>
    <p:extLst>
      <p:ext uri="{BB962C8B-B14F-4D97-AF65-F5344CB8AC3E}">
        <p14:creationId xmlns:p14="http://schemas.microsoft.com/office/powerpoint/2010/main" val="3147266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A06CDC6-464A-4F32-8F29-479EDA51F42A}"/>
              </a:ext>
            </a:extLst>
          </p:cNvPr>
          <p:cNvSpPr>
            <a:spLocks noGrp="1"/>
          </p:cNvSpPr>
          <p:nvPr>
            <p:ph type="sldNum" sz="quarter" idx="11"/>
          </p:nvPr>
        </p:nvSpPr>
        <p:spPr/>
        <p:txBody>
          <a:bodyPr/>
          <a:lstStyle/>
          <a:p>
            <a:pPr>
              <a:defRPr/>
            </a:pPr>
            <a:fld id="{949C2E20-F250-44B9-B926-B8B94A013B34}" type="slidenum">
              <a:rPr lang="en-US" smtClean="0"/>
              <a:pPr>
                <a:defRPr/>
              </a:pPr>
              <a:t>15</a:t>
            </a:fld>
            <a:endParaRPr lang="en-US" dirty="0"/>
          </a:p>
        </p:txBody>
      </p:sp>
      <p:sp>
        <p:nvSpPr>
          <p:cNvPr id="3" name="Title 2">
            <a:extLst>
              <a:ext uri="{FF2B5EF4-FFF2-40B4-BE49-F238E27FC236}">
                <a16:creationId xmlns:a16="http://schemas.microsoft.com/office/drawing/2014/main" id="{BEC76962-1139-4914-BBF4-92D72ABD4413}"/>
              </a:ext>
            </a:extLst>
          </p:cNvPr>
          <p:cNvSpPr>
            <a:spLocks noGrp="1"/>
          </p:cNvSpPr>
          <p:nvPr>
            <p:ph type="title"/>
          </p:nvPr>
        </p:nvSpPr>
        <p:spPr/>
        <p:txBody>
          <a:bodyPr/>
          <a:lstStyle/>
          <a:p>
            <a:r>
              <a:rPr lang="en-US" dirty="0"/>
              <a:t>ENS: Acute Care Hospital utilization</a:t>
            </a:r>
          </a:p>
        </p:txBody>
      </p:sp>
      <p:sp>
        <p:nvSpPr>
          <p:cNvPr id="4" name="Rectangle 3">
            <a:extLst>
              <a:ext uri="{FF2B5EF4-FFF2-40B4-BE49-F238E27FC236}">
                <a16:creationId xmlns:a16="http://schemas.microsoft.com/office/drawing/2014/main" id="{90548194-9BE3-472F-B8FB-654BCE9A4C45}"/>
              </a:ext>
            </a:extLst>
          </p:cNvPr>
          <p:cNvSpPr/>
          <p:nvPr/>
        </p:nvSpPr>
        <p:spPr>
          <a:xfrm>
            <a:off x="457200" y="1143000"/>
            <a:ext cx="3657600" cy="56515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Attestation process</a:t>
            </a:r>
          </a:p>
        </p:txBody>
      </p:sp>
      <p:sp>
        <p:nvSpPr>
          <p:cNvPr id="5" name="Rectangle 4">
            <a:extLst>
              <a:ext uri="{FF2B5EF4-FFF2-40B4-BE49-F238E27FC236}">
                <a16:creationId xmlns:a16="http://schemas.microsoft.com/office/drawing/2014/main" id="{81DCCADA-3E74-4B95-A62B-2BF388A120FD}"/>
              </a:ext>
            </a:extLst>
          </p:cNvPr>
          <p:cNvSpPr/>
          <p:nvPr/>
        </p:nvSpPr>
        <p:spPr>
          <a:xfrm>
            <a:off x="914400" y="1818166"/>
            <a:ext cx="7315200" cy="12322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Acute care hospitals will attest to ADT submission through the annual connection requirement attestation process</a:t>
            </a:r>
          </a:p>
          <a:p>
            <a:pPr marL="285750" indent="-285750">
              <a:buFont typeface="Arial" panose="020B0604020202020204" pitchFamily="34" charset="0"/>
              <a:buChar char="•"/>
            </a:pPr>
            <a:r>
              <a:rPr lang="en-US" dirty="0">
                <a:solidFill>
                  <a:schemeClr val="tx1"/>
                </a:solidFill>
              </a:rPr>
              <a:t>Attestation closed yesterday (Oct 31), analytics to follow up at February meeting</a:t>
            </a:r>
          </a:p>
        </p:txBody>
      </p:sp>
      <p:sp>
        <p:nvSpPr>
          <p:cNvPr id="9" name="Rectangle 8">
            <a:extLst>
              <a:ext uri="{FF2B5EF4-FFF2-40B4-BE49-F238E27FC236}">
                <a16:creationId xmlns:a16="http://schemas.microsoft.com/office/drawing/2014/main" id="{63DB3368-7FD1-4AF4-B10C-BF8D06399EA7}"/>
              </a:ext>
            </a:extLst>
          </p:cNvPr>
          <p:cNvSpPr/>
          <p:nvPr/>
        </p:nvSpPr>
        <p:spPr>
          <a:xfrm>
            <a:off x="457200" y="3121207"/>
            <a:ext cx="3657600" cy="56515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Waivers</a:t>
            </a:r>
          </a:p>
        </p:txBody>
      </p:sp>
      <p:sp>
        <p:nvSpPr>
          <p:cNvPr id="10" name="Rectangle 9">
            <a:extLst>
              <a:ext uri="{FF2B5EF4-FFF2-40B4-BE49-F238E27FC236}">
                <a16:creationId xmlns:a16="http://schemas.microsoft.com/office/drawing/2014/main" id="{A71D085C-926E-407C-8D73-0D2169AA2B1E}"/>
              </a:ext>
            </a:extLst>
          </p:cNvPr>
          <p:cNvSpPr/>
          <p:nvPr/>
        </p:nvSpPr>
        <p:spPr>
          <a:xfrm>
            <a:off x="914400" y="3694430"/>
            <a:ext cx="7315200" cy="17802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Specialty hospitals without ED</a:t>
            </a:r>
          </a:p>
          <a:p>
            <a:pPr marL="742950" lvl="1" indent="-285750">
              <a:buFont typeface="Arial" panose="020B0604020202020204" pitchFamily="34" charset="0"/>
              <a:buChar char="•"/>
            </a:pPr>
            <a:r>
              <a:rPr lang="en-US" b="1" dirty="0">
                <a:solidFill>
                  <a:schemeClr val="tx1"/>
                </a:solidFill>
              </a:rPr>
              <a:t>Shriners’ Hospital for Children </a:t>
            </a:r>
            <a:r>
              <a:rPr lang="en-US" dirty="0">
                <a:solidFill>
                  <a:schemeClr val="tx1"/>
                </a:solidFill>
              </a:rPr>
              <a:t>(Boston)</a:t>
            </a:r>
          </a:p>
          <a:p>
            <a:pPr marL="742950" lvl="1" indent="-285750">
              <a:buFont typeface="Arial" panose="020B0604020202020204" pitchFamily="34" charset="0"/>
              <a:buChar char="•"/>
            </a:pPr>
            <a:r>
              <a:rPr lang="en-US" b="1" dirty="0">
                <a:solidFill>
                  <a:schemeClr val="tx1"/>
                </a:solidFill>
              </a:rPr>
              <a:t>Shriner’s Hospital for Children </a:t>
            </a:r>
            <a:r>
              <a:rPr lang="en-US" dirty="0">
                <a:solidFill>
                  <a:schemeClr val="tx1"/>
                </a:solidFill>
              </a:rPr>
              <a:t>(Springfield)</a:t>
            </a:r>
          </a:p>
        </p:txBody>
      </p:sp>
    </p:spTree>
    <p:extLst>
      <p:ext uri="{BB962C8B-B14F-4D97-AF65-F5344CB8AC3E}">
        <p14:creationId xmlns:p14="http://schemas.microsoft.com/office/powerpoint/2010/main" val="2332997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L-Shape 20">
            <a:extLst>
              <a:ext uri="{FF2B5EF4-FFF2-40B4-BE49-F238E27FC236}">
                <a16:creationId xmlns:a16="http://schemas.microsoft.com/office/drawing/2014/main" id="{F645E6B1-11BC-4EDB-B348-27FB5D4F3445}"/>
              </a:ext>
            </a:extLst>
          </p:cNvPr>
          <p:cNvSpPr/>
          <p:nvPr/>
        </p:nvSpPr>
        <p:spPr>
          <a:xfrm flipH="1">
            <a:off x="1000759" y="2732512"/>
            <a:ext cx="4180839" cy="3515887"/>
          </a:xfrm>
          <a:prstGeom prst="corner">
            <a:avLst>
              <a:gd name="adj1" fmla="val 23801"/>
              <a:gd name="adj2" fmla="val 60895"/>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547DE1B5-22DC-4890-B926-2387F48AAC9A}"/>
              </a:ext>
            </a:extLst>
          </p:cNvPr>
          <p:cNvSpPr>
            <a:spLocks noGrp="1"/>
          </p:cNvSpPr>
          <p:nvPr>
            <p:ph type="sldNum" sz="quarter" idx="11"/>
          </p:nvPr>
        </p:nvSpPr>
        <p:spPr/>
        <p:txBody>
          <a:bodyPr/>
          <a:lstStyle/>
          <a:p>
            <a:pPr>
              <a:defRPr/>
            </a:pPr>
            <a:fld id="{949C2E20-F250-44B9-B926-B8B94A013B34}" type="slidenum">
              <a:rPr lang="en-US" smtClean="0"/>
              <a:pPr>
                <a:defRPr/>
              </a:pPr>
              <a:t>16</a:t>
            </a:fld>
            <a:endParaRPr lang="en-US" dirty="0"/>
          </a:p>
        </p:txBody>
      </p:sp>
      <p:sp>
        <p:nvSpPr>
          <p:cNvPr id="3" name="Title 2">
            <a:extLst>
              <a:ext uri="{FF2B5EF4-FFF2-40B4-BE49-F238E27FC236}">
                <a16:creationId xmlns:a16="http://schemas.microsoft.com/office/drawing/2014/main" id="{A8426EF3-B143-4304-B6E8-C557F344C424}"/>
              </a:ext>
            </a:extLst>
          </p:cNvPr>
          <p:cNvSpPr>
            <a:spLocks noGrp="1"/>
          </p:cNvSpPr>
          <p:nvPr>
            <p:ph type="title"/>
          </p:nvPr>
        </p:nvSpPr>
        <p:spPr/>
        <p:txBody>
          <a:bodyPr/>
          <a:lstStyle/>
          <a:p>
            <a:r>
              <a:rPr lang="en-US" dirty="0"/>
              <a:t>ENS: Expand the Statewide ENS Framework submitters</a:t>
            </a:r>
          </a:p>
        </p:txBody>
      </p:sp>
      <p:grpSp>
        <p:nvGrpSpPr>
          <p:cNvPr id="16" name="Group 15">
            <a:extLst>
              <a:ext uri="{FF2B5EF4-FFF2-40B4-BE49-F238E27FC236}">
                <a16:creationId xmlns:a16="http://schemas.microsoft.com/office/drawing/2014/main" id="{8724F20A-FB44-4FA7-BBCF-57263160A046}"/>
              </a:ext>
            </a:extLst>
          </p:cNvPr>
          <p:cNvGrpSpPr/>
          <p:nvPr/>
        </p:nvGrpSpPr>
        <p:grpSpPr>
          <a:xfrm>
            <a:off x="533400" y="2833355"/>
            <a:ext cx="4526279" cy="3261597"/>
            <a:chOff x="938292" y="1295400"/>
            <a:chExt cx="4526279" cy="3261597"/>
          </a:xfrm>
        </p:grpSpPr>
        <p:sp>
          <p:nvSpPr>
            <p:cNvPr id="10" name="Rectangle: Rounded Corners 9">
              <a:extLst>
                <a:ext uri="{FF2B5EF4-FFF2-40B4-BE49-F238E27FC236}">
                  <a16:creationId xmlns:a16="http://schemas.microsoft.com/office/drawing/2014/main" id="{DD47E8FE-8AFD-4445-AE9D-46D64D5E5317}"/>
                </a:ext>
              </a:extLst>
            </p:cNvPr>
            <p:cNvSpPr/>
            <p:nvPr/>
          </p:nvSpPr>
          <p:spPr>
            <a:xfrm>
              <a:off x="3657600" y="3108276"/>
              <a:ext cx="1678463" cy="565150"/>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Long-term care facilities</a:t>
              </a:r>
            </a:p>
          </p:txBody>
        </p:sp>
        <p:grpSp>
          <p:nvGrpSpPr>
            <p:cNvPr id="14" name="Group 13">
              <a:extLst>
                <a:ext uri="{FF2B5EF4-FFF2-40B4-BE49-F238E27FC236}">
                  <a16:creationId xmlns:a16="http://schemas.microsoft.com/office/drawing/2014/main" id="{7B21165B-0101-478A-B0CB-C07788BF1B85}"/>
                </a:ext>
              </a:extLst>
            </p:cNvPr>
            <p:cNvGrpSpPr/>
            <p:nvPr/>
          </p:nvGrpSpPr>
          <p:grpSpPr>
            <a:xfrm>
              <a:off x="938292" y="1295400"/>
              <a:ext cx="4526279" cy="3261597"/>
              <a:chOff x="228600" y="1677270"/>
              <a:chExt cx="4526279" cy="3261597"/>
            </a:xfrm>
          </p:grpSpPr>
          <p:grpSp>
            <p:nvGrpSpPr>
              <p:cNvPr id="13" name="Group 12">
                <a:extLst>
                  <a:ext uri="{FF2B5EF4-FFF2-40B4-BE49-F238E27FC236}">
                    <a16:creationId xmlns:a16="http://schemas.microsoft.com/office/drawing/2014/main" id="{F45EF8B1-E9BF-4C89-A973-9875769EDD16}"/>
                  </a:ext>
                </a:extLst>
              </p:cNvPr>
              <p:cNvGrpSpPr/>
              <p:nvPr/>
            </p:nvGrpSpPr>
            <p:grpSpPr>
              <a:xfrm>
                <a:off x="695960" y="1677270"/>
                <a:ext cx="4058919" cy="3261597"/>
                <a:chOff x="695960" y="1677270"/>
                <a:chExt cx="4058919" cy="3261597"/>
              </a:xfrm>
            </p:grpSpPr>
            <p:sp>
              <p:nvSpPr>
                <p:cNvPr id="4" name="Rectangle 3">
                  <a:extLst>
                    <a:ext uri="{FF2B5EF4-FFF2-40B4-BE49-F238E27FC236}">
                      <a16:creationId xmlns:a16="http://schemas.microsoft.com/office/drawing/2014/main" id="{97F6DAA8-1AD1-4C65-AB61-3F57446058C3}"/>
                    </a:ext>
                  </a:extLst>
                </p:cNvPr>
                <p:cNvSpPr/>
                <p:nvPr/>
              </p:nvSpPr>
              <p:spPr>
                <a:xfrm>
                  <a:off x="707628" y="1677270"/>
                  <a:ext cx="1935480" cy="574192"/>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CMS required</a:t>
                  </a:r>
                </a:p>
                <a:p>
                  <a:pPr algn="ctr"/>
                  <a:r>
                    <a:rPr lang="en-US" dirty="0"/>
                    <a:t>submitters</a:t>
                  </a:r>
                </a:p>
              </p:txBody>
            </p:sp>
            <p:sp>
              <p:nvSpPr>
                <p:cNvPr id="6" name="Rectangle: Rounded Corners 5">
                  <a:extLst>
                    <a:ext uri="{FF2B5EF4-FFF2-40B4-BE49-F238E27FC236}">
                      <a16:creationId xmlns:a16="http://schemas.microsoft.com/office/drawing/2014/main" id="{033964A0-16DB-4E05-B42F-7142419EF761}"/>
                    </a:ext>
                  </a:extLst>
                </p:cNvPr>
                <p:cNvSpPr/>
                <p:nvPr/>
              </p:nvSpPr>
              <p:spPr>
                <a:xfrm>
                  <a:off x="846297" y="2721959"/>
                  <a:ext cx="1678463" cy="565150"/>
                </a:xfrm>
                <a:prstGeom prst="round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Acute care hospitals</a:t>
                  </a:r>
                </a:p>
              </p:txBody>
            </p:sp>
            <p:sp>
              <p:nvSpPr>
                <p:cNvPr id="7" name="Rectangle: Rounded Corners 6">
                  <a:extLst>
                    <a:ext uri="{FF2B5EF4-FFF2-40B4-BE49-F238E27FC236}">
                      <a16:creationId xmlns:a16="http://schemas.microsoft.com/office/drawing/2014/main" id="{9EBFED8F-094B-4364-843E-BB63553B9333}"/>
                    </a:ext>
                  </a:extLst>
                </p:cNvPr>
                <p:cNvSpPr/>
                <p:nvPr/>
              </p:nvSpPr>
              <p:spPr>
                <a:xfrm>
                  <a:off x="846297" y="3490146"/>
                  <a:ext cx="1678463" cy="565150"/>
                </a:xfrm>
                <a:prstGeom prst="round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Critical Access Hospitals</a:t>
                  </a:r>
                </a:p>
              </p:txBody>
            </p:sp>
            <p:sp>
              <p:nvSpPr>
                <p:cNvPr id="8" name="Rectangle: Rounded Corners 7">
                  <a:extLst>
                    <a:ext uri="{FF2B5EF4-FFF2-40B4-BE49-F238E27FC236}">
                      <a16:creationId xmlns:a16="http://schemas.microsoft.com/office/drawing/2014/main" id="{5AF4893B-8A6D-4A12-8713-FF05696FB326}"/>
                    </a:ext>
                  </a:extLst>
                </p:cNvPr>
                <p:cNvSpPr/>
                <p:nvPr/>
              </p:nvSpPr>
              <p:spPr>
                <a:xfrm>
                  <a:off x="846297" y="4373717"/>
                  <a:ext cx="1678463" cy="565150"/>
                </a:xfrm>
                <a:prstGeom prst="round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Psychiatric hospitals</a:t>
                  </a:r>
                </a:p>
              </p:txBody>
            </p:sp>
            <p:sp>
              <p:nvSpPr>
                <p:cNvPr id="11" name="Rectangle 10">
                  <a:extLst>
                    <a:ext uri="{FF2B5EF4-FFF2-40B4-BE49-F238E27FC236}">
                      <a16:creationId xmlns:a16="http://schemas.microsoft.com/office/drawing/2014/main" id="{66F98231-6912-44ED-ADD2-96061462D2BE}"/>
                    </a:ext>
                  </a:extLst>
                </p:cNvPr>
                <p:cNvSpPr/>
                <p:nvPr/>
              </p:nvSpPr>
              <p:spPr>
                <a:xfrm>
                  <a:off x="695960" y="2518921"/>
                  <a:ext cx="1935480" cy="1672079"/>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692F4F3-3960-4CF3-977D-5E4F502DAB29}"/>
                    </a:ext>
                  </a:extLst>
                </p:cNvPr>
                <p:cNvSpPr/>
                <p:nvPr/>
              </p:nvSpPr>
              <p:spPr>
                <a:xfrm>
                  <a:off x="2819399" y="1677270"/>
                  <a:ext cx="1935480" cy="57419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CMS non-required submitters</a:t>
                  </a:r>
                </a:p>
              </p:txBody>
            </p:sp>
          </p:grpSp>
          <p:sp>
            <p:nvSpPr>
              <p:cNvPr id="12" name="Rectangle 11">
                <a:extLst>
                  <a:ext uri="{FF2B5EF4-FFF2-40B4-BE49-F238E27FC236}">
                    <a16:creationId xmlns:a16="http://schemas.microsoft.com/office/drawing/2014/main" id="{61497F74-CE8B-4B5F-8505-FDD22F5271C0}"/>
                  </a:ext>
                </a:extLst>
              </p:cNvPr>
              <p:cNvSpPr/>
              <p:nvPr/>
            </p:nvSpPr>
            <p:spPr>
              <a:xfrm>
                <a:off x="228600" y="2518921"/>
                <a:ext cx="467360" cy="1672079"/>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en-US" spc="-300" dirty="0"/>
                  <a:t>State</a:t>
                </a:r>
              </a:p>
            </p:txBody>
          </p:sp>
        </p:grpSp>
        <p:sp>
          <p:nvSpPr>
            <p:cNvPr id="15" name="Rectangle: Rounded Corners 14">
              <a:extLst>
                <a:ext uri="{FF2B5EF4-FFF2-40B4-BE49-F238E27FC236}">
                  <a16:creationId xmlns:a16="http://schemas.microsoft.com/office/drawing/2014/main" id="{43BEBD86-40B2-4A8D-B533-2B7CBB3D4B92}"/>
                </a:ext>
              </a:extLst>
            </p:cNvPr>
            <p:cNvSpPr/>
            <p:nvPr/>
          </p:nvSpPr>
          <p:spPr>
            <a:xfrm>
              <a:off x="3657600" y="2340089"/>
              <a:ext cx="1678463" cy="565150"/>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Inpatient Rehab</a:t>
              </a:r>
            </a:p>
          </p:txBody>
        </p:sp>
      </p:grpSp>
      <p:sp>
        <p:nvSpPr>
          <p:cNvPr id="18" name="Rectangle 17">
            <a:extLst>
              <a:ext uri="{FF2B5EF4-FFF2-40B4-BE49-F238E27FC236}">
                <a16:creationId xmlns:a16="http://schemas.microsoft.com/office/drawing/2014/main" id="{6FC6F806-F8BD-4B8F-A501-16E7E185FB17}"/>
              </a:ext>
            </a:extLst>
          </p:cNvPr>
          <p:cNvSpPr/>
          <p:nvPr/>
        </p:nvSpPr>
        <p:spPr>
          <a:xfrm>
            <a:off x="5567680" y="2732512"/>
            <a:ext cx="3124200" cy="3733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CMS interoperability rules requires certain provider types to send ADT/ENS to certain providers for care coordination.</a:t>
            </a:r>
          </a:p>
          <a:p>
            <a:pPr marL="285750" indent="-285750">
              <a:buFont typeface="Arial" panose="020B0604020202020204" pitchFamily="34" charset="0"/>
              <a:buChar char="•"/>
            </a:pPr>
            <a:r>
              <a:rPr lang="en-US" dirty="0">
                <a:solidFill>
                  <a:schemeClr val="tx1"/>
                </a:solidFill>
              </a:rPr>
              <a:t>State regulation requires acute care hospitals to submit ADTs to a certified ENS vendor</a:t>
            </a:r>
          </a:p>
          <a:p>
            <a:pPr marL="742950" lvl="1" indent="-285750">
              <a:buFont typeface="Arial" panose="020B0604020202020204" pitchFamily="34" charset="0"/>
              <a:buChar char="•"/>
            </a:pPr>
            <a:r>
              <a:rPr lang="en-US" dirty="0">
                <a:solidFill>
                  <a:schemeClr val="tx1"/>
                </a:solidFill>
              </a:rPr>
              <a:t>State acute care hospital definition includes Critical Access Hospitals</a:t>
            </a:r>
          </a:p>
        </p:txBody>
      </p:sp>
      <p:sp>
        <p:nvSpPr>
          <p:cNvPr id="22" name="Rectangle 21">
            <a:extLst>
              <a:ext uri="{FF2B5EF4-FFF2-40B4-BE49-F238E27FC236}">
                <a16:creationId xmlns:a16="http://schemas.microsoft.com/office/drawing/2014/main" id="{3EC1F3EB-6F36-48B6-B679-DE147E8BC592}"/>
              </a:ext>
            </a:extLst>
          </p:cNvPr>
          <p:cNvSpPr/>
          <p:nvPr/>
        </p:nvSpPr>
        <p:spPr>
          <a:xfrm>
            <a:off x="457200" y="1247181"/>
            <a:ext cx="8229600" cy="12859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Should the state include the psychiatric hospitals into the Statewide ENS Framework to align with the federal requirement?</a:t>
            </a:r>
          </a:p>
          <a:p>
            <a:pPr marL="285750" indent="-285750">
              <a:buFont typeface="Arial" panose="020B0604020202020204" pitchFamily="34" charset="0"/>
              <a:buChar char="•"/>
            </a:pPr>
            <a:r>
              <a:rPr lang="en-US" dirty="0">
                <a:solidFill>
                  <a:schemeClr val="tx1"/>
                </a:solidFill>
              </a:rPr>
              <a:t>Should inpatient rehab and long-term care facilities be included to improve transitions of care in and out of facilities?</a:t>
            </a:r>
          </a:p>
        </p:txBody>
      </p:sp>
    </p:spTree>
    <p:extLst>
      <p:ext uri="{BB962C8B-B14F-4D97-AF65-F5344CB8AC3E}">
        <p14:creationId xmlns:p14="http://schemas.microsoft.com/office/powerpoint/2010/main" val="3629064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17</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Mass HIway SFY22 Budget Update </a:t>
            </a:r>
          </a:p>
          <a:p>
            <a:r>
              <a:rPr lang="en-US" sz="2400" i="1" dirty="0">
                <a:solidFill>
                  <a:schemeClr val="tx1"/>
                </a:solidFill>
              </a:rPr>
              <a:t>Kevin Mullen </a:t>
            </a:r>
          </a:p>
        </p:txBody>
      </p:sp>
    </p:spTree>
    <p:extLst>
      <p:ext uri="{BB962C8B-B14F-4D97-AF65-F5344CB8AC3E}">
        <p14:creationId xmlns:p14="http://schemas.microsoft.com/office/powerpoint/2010/main" val="19685008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1E7EC42A-0810-4130-9264-BDC0B8B9FD8A}"/>
              </a:ext>
            </a:extLst>
          </p:cNvPr>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8258" name="think-cell Slide" r:id="rId5" imgW="473" imgH="476" progId="TCLayout.ActiveDocument.1">
                  <p:embed/>
                </p:oleObj>
              </mc:Choice>
              <mc:Fallback>
                <p:oleObj name="think-cell Slide" r:id="rId5" imgW="473" imgH="476"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Slide Number Placeholder 1">
            <a:extLst>
              <a:ext uri="{FF2B5EF4-FFF2-40B4-BE49-F238E27FC236}">
                <a16:creationId xmlns:a16="http://schemas.microsoft.com/office/drawing/2014/main" id="{D8D0F86F-43D6-4A51-992A-93A4BC5EDB85}"/>
              </a:ext>
            </a:extLst>
          </p:cNvPr>
          <p:cNvSpPr>
            <a:spLocks noGrp="1"/>
          </p:cNvSpPr>
          <p:nvPr>
            <p:ph type="sldNum" sz="quarter" idx="11"/>
          </p:nvPr>
        </p:nvSpPr>
        <p:spPr/>
        <p:txBody>
          <a:bodyPr/>
          <a:lstStyle/>
          <a:p>
            <a:pPr>
              <a:defRPr/>
            </a:pPr>
            <a:fld id="{949C2E20-F250-44B9-B926-B8B94A013B34}" type="slidenum">
              <a:rPr lang="en-US" smtClean="0">
                <a:latin typeface="+mn-lt"/>
                <a:cs typeface="Arial" panose="020B0604020202020204" pitchFamily="34" charset="0"/>
              </a:rPr>
              <a:pPr>
                <a:defRPr/>
              </a:pPr>
              <a:t>18</a:t>
            </a:fld>
            <a:endParaRPr lang="en-US" dirty="0">
              <a:latin typeface="+mn-lt"/>
              <a:cs typeface="Arial" panose="020B0604020202020204" pitchFamily="34" charset="0"/>
            </a:endParaRPr>
          </a:p>
        </p:txBody>
      </p:sp>
      <p:sp>
        <p:nvSpPr>
          <p:cNvPr id="3" name="Title 2">
            <a:extLst>
              <a:ext uri="{FF2B5EF4-FFF2-40B4-BE49-F238E27FC236}">
                <a16:creationId xmlns:a16="http://schemas.microsoft.com/office/drawing/2014/main" id="{B66E53A4-8E0B-496C-ACCB-82A2CDE4584F}"/>
              </a:ext>
            </a:extLst>
          </p:cNvPr>
          <p:cNvSpPr>
            <a:spLocks noGrp="1"/>
          </p:cNvSpPr>
          <p:nvPr>
            <p:ph type="title"/>
          </p:nvPr>
        </p:nvSpPr>
        <p:spPr/>
        <p:txBody>
          <a:bodyPr vert="horz"/>
          <a:lstStyle/>
          <a:p>
            <a:r>
              <a:rPr lang="en-US" dirty="0">
                <a:latin typeface="+mn-lt"/>
                <a:cs typeface="Arial" panose="020B0604020202020204" pitchFamily="34" charset="0"/>
              </a:rPr>
              <a:t>Federal revenue reduction: Overview</a:t>
            </a:r>
          </a:p>
        </p:txBody>
      </p:sp>
      <p:graphicFrame>
        <p:nvGraphicFramePr>
          <p:cNvPr id="5" name="Diagram 4"/>
          <p:cNvGraphicFramePr/>
          <p:nvPr>
            <p:extLst>
              <p:ext uri="{D42A27DB-BD31-4B8C-83A1-F6EECF244321}">
                <p14:modId xmlns:p14="http://schemas.microsoft.com/office/powerpoint/2010/main" val="2206281219"/>
              </p:ext>
            </p:extLst>
          </p:nvPr>
        </p:nvGraphicFramePr>
        <p:xfrm>
          <a:off x="381000" y="1066801"/>
          <a:ext cx="8382000" cy="54864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424730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25129" y="1116531"/>
          <a:ext cx="8730115" cy="5276013"/>
        </p:xfrm>
        <a:graphic>
          <a:graphicData uri="http://schemas.openxmlformats.org/drawingml/2006/table">
            <a:tbl>
              <a:tblPr>
                <a:tableStyleId>{5C22544A-7EE6-4342-B048-85BDC9FD1C3A}</a:tableStyleId>
              </a:tblPr>
              <a:tblGrid>
                <a:gridCol w="1364925">
                  <a:extLst>
                    <a:ext uri="{9D8B030D-6E8A-4147-A177-3AD203B41FA5}">
                      <a16:colId xmlns:a16="http://schemas.microsoft.com/office/drawing/2014/main" val="20000"/>
                    </a:ext>
                  </a:extLst>
                </a:gridCol>
                <a:gridCol w="2554166">
                  <a:extLst>
                    <a:ext uri="{9D8B030D-6E8A-4147-A177-3AD203B41FA5}">
                      <a16:colId xmlns:a16="http://schemas.microsoft.com/office/drawing/2014/main" val="20001"/>
                    </a:ext>
                  </a:extLst>
                </a:gridCol>
                <a:gridCol w="1202756">
                  <a:extLst>
                    <a:ext uri="{9D8B030D-6E8A-4147-A177-3AD203B41FA5}">
                      <a16:colId xmlns:a16="http://schemas.microsoft.com/office/drawing/2014/main" val="20002"/>
                    </a:ext>
                  </a:extLst>
                </a:gridCol>
                <a:gridCol w="1202756">
                  <a:extLst>
                    <a:ext uri="{9D8B030D-6E8A-4147-A177-3AD203B41FA5}">
                      <a16:colId xmlns:a16="http://schemas.microsoft.com/office/drawing/2014/main" val="20003"/>
                    </a:ext>
                  </a:extLst>
                </a:gridCol>
                <a:gridCol w="1202756">
                  <a:extLst>
                    <a:ext uri="{9D8B030D-6E8A-4147-A177-3AD203B41FA5}">
                      <a16:colId xmlns:a16="http://schemas.microsoft.com/office/drawing/2014/main" val="20004"/>
                    </a:ext>
                  </a:extLst>
                </a:gridCol>
                <a:gridCol w="1202756">
                  <a:extLst>
                    <a:ext uri="{9D8B030D-6E8A-4147-A177-3AD203B41FA5}">
                      <a16:colId xmlns:a16="http://schemas.microsoft.com/office/drawing/2014/main" val="20005"/>
                    </a:ext>
                  </a:extLst>
                </a:gridCol>
              </a:tblGrid>
              <a:tr h="249453">
                <a:tc>
                  <a:txBody>
                    <a:bodyPr/>
                    <a:lstStyle/>
                    <a:p>
                      <a:pPr algn="l" fontAlgn="b"/>
                      <a:endParaRPr lang="en-US" sz="1400" b="0" i="0" u="none" strike="noStrike" dirty="0">
                        <a:solidFill>
                          <a:srgbClr val="000000"/>
                        </a:solidFill>
                        <a:effectLst/>
                        <a:latin typeface="Calibri" panose="020F0502020204030204" pitchFamily="34" charset="0"/>
                      </a:endParaRPr>
                    </a:p>
                  </a:txBody>
                  <a:tcPr marL="0" marR="0" marT="0" marB="0" anchor="b">
                    <a:noFill/>
                  </a:tcPr>
                </a:tc>
                <a:tc>
                  <a:txBody>
                    <a:bodyPr/>
                    <a:lstStyle/>
                    <a:p>
                      <a:pPr algn="l" fontAlgn="b"/>
                      <a:r>
                        <a:rPr lang="en-US" sz="1400" b="0" i="0" u="none" strike="noStrike" dirty="0">
                          <a:solidFill>
                            <a:schemeClr val="bg1"/>
                          </a:solidFill>
                          <a:effectLst/>
                          <a:latin typeface="+mn-lt"/>
                        </a:rPr>
                        <a:t>HIE</a:t>
                      </a:r>
                      <a:r>
                        <a:rPr lang="en-US" sz="1400" b="0" i="0" u="none" strike="noStrike" baseline="0" dirty="0">
                          <a:solidFill>
                            <a:schemeClr val="bg1"/>
                          </a:solidFill>
                          <a:effectLst/>
                          <a:latin typeface="+mn-lt"/>
                        </a:rPr>
                        <a:t> Service Cost Center</a:t>
                      </a:r>
                      <a:endParaRPr lang="en-US" sz="1400" b="1" i="0" u="none" strike="noStrike" dirty="0">
                        <a:solidFill>
                          <a:schemeClr val="bg1"/>
                        </a:solidFill>
                        <a:effectLst/>
                        <a:latin typeface="Calibri" panose="020F0502020204030204" pitchFamily="34" charset="0"/>
                      </a:endParaRPr>
                    </a:p>
                  </a:txBody>
                  <a:tcPr marL="0" marR="0" marT="0" marB="0" anchor="b">
                    <a:solidFill>
                      <a:schemeClr val="accent1">
                        <a:lumMod val="50000"/>
                      </a:schemeClr>
                    </a:solidFill>
                  </a:tcPr>
                </a:tc>
                <a:tc>
                  <a:txBody>
                    <a:bodyPr/>
                    <a:lstStyle/>
                    <a:p>
                      <a:pPr algn="ctr" fontAlgn="b"/>
                      <a:r>
                        <a:rPr lang="en-US" sz="1400" u="none" strike="noStrike" dirty="0">
                          <a:solidFill>
                            <a:schemeClr val="bg1"/>
                          </a:solidFill>
                          <a:effectLst/>
                        </a:rPr>
                        <a:t>Gross $</a:t>
                      </a:r>
                      <a:endParaRPr lang="en-US" sz="1400" b="1" i="0" u="none" strike="noStrike" dirty="0">
                        <a:solidFill>
                          <a:schemeClr val="bg1"/>
                        </a:solidFill>
                        <a:effectLst/>
                        <a:latin typeface="Calibri" panose="020F0502020204030204" pitchFamily="34" charset="0"/>
                      </a:endParaRPr>
                    </a:p>
                  </a:txBody>
                  <a:tcPr marL="0" marR="0" marT="0" marB="0" anchor="b">
                    <a:solidFill>
                      <a:schemeClr val="accent1">
                        <a:lumMod val="50000"/>
                      </a:schemeClr>
                    </a:solidFill>
                  </a:tcPr>
                </a:tc>
                <a:tc>
                  <a:txBody>
                    <a:bodyPr/>
                    <a:lstStyle/>
                    <a:p>
                      <a:pPr algn="ctr" fontAlgn="b"/>
                      <a:r>
                        <a:rPr lang="en-US" sz="1400" u="none" strike="noStrike" dirty="0">
                          <a:solidFill>
                            <a:schemeClr val="bg1"/>
                          </a:solidFill>
                          <a:effectLst/>
                        </a:rPr>
                        <a:t>FFP $</a:t>
                      </a:r>
                      <a:endParaRPr lang="en-US" sz="1400" b="1" i="0" u="none" strike="noStrike" dirty="0">
                        <a:solidFill>
                          <a:schemeClr val="bg1"/>
                        </a:solidFill>
                        <a:effectLst/>
                        <a:latin typeface="Calibri" panose="020F0502020204030204" pitchFamily="34" charset="0"/>
                      </a:endParaRPr>
                    </a:p>
                  </a:txBody>
                  <a:tcPr marL="0" marR="0" marT="0" marB="0" anchor="b">
                    <a:solidFill>
                      <a:schemeClr val="accent1">
                        <a:lumMod val="50000"/>
                      </a:schemeClr>
                    </a:solidFill>
                  </a:tcPr>
                </a:tc>
                <a:tc>
                  <a:txBody>
                    <a:bodyPr/>
                    <a:lstStyle/>
                    <a:p>
                      <a:pPr algn="ctr" fontAlgn="b"/>
                      <a:r>
                        <a:rPr lang="en-US" sz="1400" u="none" strike="noStrike" dirty="0">
                          <a:solidFill>
                            <a:schemeClr val="bg1"/>
                          </a:solidFill>
                          <a:effectLst/>
                        </a:rPr>
                        <a:t>State $</a:t>
                      </a:r>
                      <a:endParaRPr lang="en-US" sz="1400" b="1" i="0" u="none" strike="noStrike" dirty="0">
                        <a:solidFill>
                          <a:schemeClr val="bg1"/>
                        </a:solidFill>
                        <a:effectLst/>
                        <a:latin typeface="Calibri" panose="020F0502020204030204" pitchFamily="34" charset="0"/>
                      </a:endParaRPr>
                    </a:p>
                  </a:txBody>
                  <a:tcPr marL="0" marR="0" marT="0" marB="0" anchor="b">
                    <a:solidFill>
                      <a:schemeClr val="accent1">
                        <a:lumMod val="50000"/>
                      </a:schemeClr>
                    </a:solidFill>
                  </a:tcPr>
                </a:tc>
                <a:tc>
                  <a:txBody>
                    <a:bodyPr/>
                    <a:lstStyle/>
                    <a:p>
                      <a:pPr algn="ctr" fontAlgn="b"/>
                      <a:r>
                        <a:rPr lang="en-US" sz="1400" u="none" strike="noStrike" dirty="0">
                          <a:solidFill>
                            <a:schemeClr val="bg1"/>
                          </a:solidFill>
                          <a:effectLst/>
                        </a:rPr>
                        <a:t>Private $</a:t>
                      </a:r>
                      <a:endParaRPr lang="en-US" sz="1400" b="1" i="0" u="none" strike="noStrike" dirty="0">
                        <a:solidFill>
                          <a:schemeClr val="bg1"/>
                        </a:solidFill>
                        <a:effectLst/>
                        <a:latin typeface="Calibri" panose="020F0502020204030204" pitchFamily="34" charset="0"/>
                      </a:endParaRPr>
                    </a:p>
                  </a:txBody>
                  <a:tcPr marL="0" marR="0" marT="0" marB="0" anchor="b">
                    <a:solidFill>
                      <a:schemeClr val="accent1">
                        <a:lumMod val="50000"/>
                      </a:schemeClr>
                    </a:solidFill>
                  </a:tcPr>
                </a:tc>
                <a:extLst>
                  <a:ext uri="{0D108BD9-81ED-4DB2-BD59-A6C34878D82A}">
                    <a16:rowId xmlns:a16="http://schemas.microsoft.com/office/drawing/2014/main" val="10000"/>
                  </a:ext>
                </a:extLst>
              </a:tr>
              <a:tr h="249453">
                <a:tc rowSpan="6">
                  <a:txBody>
                    <a:bodyPr/>
                    <a:lstStyle/>
                    <a:p>
                      <a:pPr algn="ctr" fontAlgn="ctr"/>
                      <a:r>
                        <a:rPr lang="en-US" sz="1400" b="1" u="none" strike="noStrike" dirty="0">
                          <a:effectLst/>
                        </a:rPr>
                        <a:t>SFY22</a:t>
                      </a:r>
                      <a:endParaRPr lang="en-US" sz="1400" b="1" u="none" strike="noStrike" baseline="0" dirty="0">
                        <a:effectLst/>
                      </a:endParaRPr>
                    </a:p>
                    <a:p>
                      <a:pPr algn="ctr" fontAlgn="ctr"/>
                      <a:r>
                        <a:rPr lang="en-US" sz="1400" b="1" u="none" strike="noStrike" dirty="0">
                          <a:effectLst/>
                        </a:rPr>
                        <a:t>Initial Budget</a:t>
                      </a:r>
                      <a:endParaRPr lang="en-US" sz="1400" b="1" i="0" u="none" strike="noStrike" dirty="0">
                        <a:solidFill>
                          <a:srgbClr val="000000"/>
                        </a:solidFill>
                        <a:effectLst/>
                        <a:latin typeface="Calibri" panose="020F0502020204030204" pitchFamily="34" charset="0"/>
                      </a:endParaRPr>
                    </a:p>
                  </a:txBody>
                  <a:tcPr marL="0" marR="0" marT="0" marB="0" anchor="ctr">
                    <a:solidFill>
                      <a:schemeClr val="bg1">
                        <a:lumMod val="95000"/>
                      </a:schemeClr>
                    </a:solidFill>
                  </a:tcPr>
                </a:tc>
                <a:tc>
                  <a:txBody>
                    <a:bodyPr/>
                    <a:lstStyle/>
                    <a:p>
                      <a:pPr algn="l" fontAlgn="b"/>
                      <a:r>
                        <a:rPr lang="en-US" sz="1400" u="none" strike="noStrike" dirty="0">
                          <a:effectLst/>
                        </a:rPr>
                        <a:t>Program &amp; Account Management</a:t>
                      </a:r>
                      <a:endParaRPr lang="en-US"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r" fontAlgn="b"/>
                      <a:r>
                        <a:rPr lang="en-US" sz="1400" b="0" i="0" u="none" strike="noStrike">
                          <a:solidFill>
                            <a:srgbClr val="000000"/>
                          </a:solidFill>
                          <a:effectLst/>
                          <a:latin typeface="Calibri" panose="020F0502020204030204" pitchFamily="34" charset="0"/>
                        </a:rPr>
                        <a:t>$3,776,092</a:t>
                      </a:r>
                    </a:p>
                  </a:txBody>
                  <a:tcPr marL="0" marT="0" marB="0" anchor="b">
                    <a:solidFill>
                      <a:schemeClr val="bg1">
                        <a:lumMod val="95000"/>
                      </a:schemeClr>
                    </a:solidFill>
                  </a:tcPr>
                </a:tc>
                <a:tc>
                  <a:txBody>
                    <a:bodyPr/>
                    <a:lstStyle/>
                    <a:p>
                      <a:pPr algn="r" fontAlgn="b"/>
                      <a:r>
                        <a:rPr lang="en-US" sz="1400" b="0" i="0" u="none" strike="noStrike">
                          <a:solidFill>
                            <a:srgbClr val="000000"/>
                          </a:solidFill>
                          <a:effectLst/>
                          <a:latin typeface="Calibri" panose="020F0502020204030204" pitchFamily="34" charset="0"/>
                        </a:rPr>
                        <a:t>$1,723,925</a:t>
                      </a:r>
                    </a:p>
                  </a:txBody>
                  <a:tcPr marL="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$2,052,167 </a:t>
                      </a:r>
                    </a:p>
                  </a:txBody>
                  <a:tcPr marL="0" marT="0" marB="0" anchor="b">
                    <a:solidFill>
                      <a:schemeClr val="bg1">
                        <a:lumMod val="95000"/>
                      </a:schemeClr>
                    </a:solidFill>
                  </a:tcPr>
                </a:tc>
                <a:tc>
                  <a:txBody>
                    <a:bodyPr/>
                    <a:lstStyle/>
                    <a:p>
                      <a:pPr algn="l" fontAlgn="b"/>
                      <a:r>
                        <a:rPr lang="en-US" sz="1400" u="none" strike="noStrike">
                          <a:effectLst/>
                        </a:rPr>
                        <a:t> </a:t>
                      </a:r>
                      <a:endParaRPr lang="en-US" sz="1400" b="1" i="0" u="none" strike="noStrike">
                        <a:solidFill>
                          <a:srgbClr val="000000"/>
                        </a:solidFill>
                        <a:effectLst/>
                        <a:latin typeface="Calibri" panose="020F0502020204030204" pitchFamily="34" charset="0"/>
                      </a:endParaRPr>
                    </a:p>
                  </a:txBody>
                  <a:tcPr marL="0" marT="0" marB="0" anchor="b">
                    <a:solidFill>
                      <a:schemeClr val="bg1">
                        <a:lumMod val="95000"/>
                      </a:schemeClr>
                    </a:solidFill>
                  </a:tcPr>
                </a:tc>
                <a:extLst>
                  <a:ext uri="{0D108BD9-81ED-4DB2-BD59-A6C34878D82A}">
                    <a16:rowId xmlns:a16="http://schemas.microsoft.com/office/drawing/2014/main" val="10001"/>
                  </a:ext>
                </a:extLst>
              </a:tr>
              <a:tr h="248020">
                <a:tc vMerge="1">
                  <a:txBody>
                    <a:bodyPr/>
                    <a:lstStyle/>
                    <a:p>
                      <a:endParaRPr lang="en-US"/>
                    </a:p>
                  </a:txBody>
                  <a:tcPr/>
                </a:tc>
                <a:tc>
                  <a:txBody>
                    <a:bodyPr/>
                    <a:lstStyle/>
                    <a:p>
                      <a:pPr algn="l" fontAlgn="b"/>
                      <a:r>
                        <a:rPr lang="en-US" sz="1400" u="none" strike="noStrike" dirty="0">
                          <a:effectLst/>
                        </a:rPr>
                        <a:t>Direct Messaging</a:t>
                      </a:r>
                      <a:endParaRPr lang="en-US"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r" fontAlgn="b"/>
                      <a:r>
                        <a:rPr lang="en-US" sz="1400" u="none" strike="noStrike" dirty="0">
                          <a:effectLst/>
                        </a:rPr>
                        <a:t>$2,876,331</a:t>
                      </a:r>
                      <a:endParaRPr lang="en-US" sz="1400" b="1" i="0" u="none" strike="noStrike" dirty="0">
                        <a:solidFill>
                          <a:srgbClr val="000000"/>
                        </a:solidFill>
                        <a:effectLst/>
                        <a:latin typeface="Calibri" panose="020F0502020204030204" pitchFamily="34" charset="0"/>
                      </a:endParaRPr>
                    </a:p>
                  </a:txBody>
                  <a:tcPr marL="0" marT="0" marB="0" anchor="b">
                    <a:solidFill>
                      <a:schemeClr val="bg1">
                        <a:lumMod val="95000"/>
                      </a:schemeClr>
                    </a:solidFill>
                  </a:tcPr>
                </a:tc>
                <a:tc>
                  <a:txBody>
                    <a:bodyPr/>
                    <a:lstStyle/>
                    <a:p>
                      <a:pPr algn="r" fontAlgn="b"/>
                      <a:r>
                        <a:rPr lang="en-US" sz="1400" u="none" strike="noStrike" dirty="0">
                          <a:effectLst/>
                        </a:rPr>
                        <a:t>$682,696</a:t>
                      </a:r>
                      <a:endParaRPr lang="en-US" sz="1400" b="1" i="0" u="none" strike="noStrike" dirty="0">
                        <a:solidFill>
                          <a:srgbClr val="000000"/>
                        </a:solidFill>
                        <a:effectLst/>
                        <a:latin typeface="Calibri" panose="020F0502020204030204" pitchFamily="34" charset="0"/>
                      </a:endParaRPr>
                    </a:p>
                  </a:txBody>
                  <a:tcPr marL="0" marT="0" marB="0" anchor="b">
                    <a:solidFill>
                      <a:schemeClr val="bg1">
                        <a:lumMod val="95000"/>
                      </a:schemeClr>
                    </a:solidFill>
                  </a:tcPr>
                </a:tc>
                <a:tc>
                  <a:txBody>
                    <a:bodyPr/>
                    <a:lstStyle/>
                    <a:p>
                      <a:pPr algn="r" fontAlgn="b"/>
                      <a:r>
                        <a:rPr lang="en-US" sz="1400" u="none" strike="noStrike" dirty="0">
                          <a:effectLst/>
                        </a:rPr>
                        <a:t>$1,693,635 </a:t>
                      </a:r>
                      <a:endParaRPr lang="en-US" sz="1400" b="1" i="0" u="none" strike="noStrike" dirty="0">
                        <a:solidFill>
                          <a:srgbClr val="000000"/>
                        </a:solidFill>
                        <a:effectLst/>
                        <a:latin typeface="Calibri" panose="020F0502020204030204" pitchFamily="34" charset="0"/>
                      </a:endParaRPr>
                    </a:p>
                  </a:txBody>
                  <a:tcPr marL="0" marT="0" marB="0" anchor="b">
                    <a:solidFill>
                      <a:schemeClr val="bg1">
                        <a:lumMod val="95000"/>
                      </a:schemeClr>
                    </a:solidFill>
                  </a:tcPr>
                </a:tc>
                <a:tc>
                  <a:txBody>
                    <a:bodyPr/>
                    <a:lstStyle/>
                    <a:p>
                      <a:pPr algn="r" fontAlgn="b"/>
                      <a:r>
                        <a:rPr lang="en-US" sz="1400" u="none" strike="noStrike">
                          <a:effectLst/>
                        </a:rPr>
                        <a:t>$500,000</a:t>
                      </a:r>
                      <a:endParaRPr lang="en-US" sz="1400" b="1" i="0" u="none" strike="noStrike">
                        <a:solidFill>
                          <a:srgbClr val="000000"/>
                        </a:solidFill>
                        <a:effectLst/>
                        <a:latin typeface="Calibri" panose="020F0502020204030204" pitchFamily="34" charset="0"/>
                      </a:endParaRPr>
                    </a:p>
                  </a:txBody>
                  <a:tcPr marL="0" marT="0" marB="0" anchor="b">
                    <a:solidFill>
                      <a:schemeClr val="bg1">
                        <a:lumMod val="95000"/>
                      </a:schemeClr>
                    </a:solidFill>
                  </a:tcPr>
                </a:tc>
                <a:extLst>
                  <a:ext uri="{0D108BD9-81ED-4DB2-BD59-A6C34878D82A}">
                    <a16:rowId xmlns:a16="http://schemas.microsoft.com/office/drawing/2014/main" val="10002"/>
                  </a:ext>
                </a:extLst>
              </a:tr>
              <a:tr h="246586">
                <a:tc vMerge="1">
                  <a:txBody>
                    <a:bodyPr/>
                    <a:lstStyle/>
                    <a:p>
                      <a:endParaRPr lang="en-US"/>
                    </a:p>
                  </a:txBody>
                  <a:tcPr/>
                </a:tc>
                <a:tc>
                  <a:txBody>
                    <a:bodyPr/>
                    <a:lstStyle/>
                    <a:p>
                      <a:pPr algn="l" fontAlgn="b"/>
                      <a:r>
                        <a:rPr lang="en-US" sz="1400" u="none" strike="noStrike" dirty="0">
                          <a:effectLst/>
                        </a:rPr>
                        <a:t>Clinical Gateway</a:t>
                      </a:r>
                      <a:endParaRPr lang="en-US"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r" fontAlgn="b"/>
                      <a:r>
                        <a:rPr lang="en-US" sz="1400" u="none" strike="noStrike">
                          <a:effectLst/>
                        </a:rPr>
                        <a:t>$2,766,520</a:t>
                      </a:r>
                      <a:endParaRPr lang="en-US" sz="1400" b="1" i="0" u="none" strike="noStrike">
                        <a:solidFill>
                          <a:srgbClr val="000000"/>
                        </a:solidFill>
                        <a:effectLst/>
                        <a:latin typeface="Calibri" panose="020F0502020204030204" pitchFamily="34" charset="0"/>
                      </a:endParaRPr>
                    </a:p>
                  </a:txBody>
                  <a:tcPr marL="0" marT="0" marB="0" anchor="b">
                    <a:solidFill>
                      <a:schemeClr val="bg1">
                        <a:lumMod val="95000"/>
                      </a:schemeClr>
                    </a:solidFill>
                  </a:tcPr>
                </a:tc>
                <a:tc>
                  <a:txBody>
                    <a:bodyPr/>
                    <a:lstStyle/>
                    <a:p>
                      <a:pPr algn="r" fontAlgn="b"/>
                      <a:r>
                        <a:rPr lang="en-US" sz="1400" u="none" strike="noStrike" dirty="0">
                          <a:effectLst/>
                        </a:rPr>
                        <a:t>$980,164</a:t>
                      </a:r>
                      <a:endParaRPr lang="en-US" sz="1400" b="1" i="0" u="none" strike="noStrike" dirty="0">
                        <a:solidFill>
                          <a:srgbClr val="000000"/>
                        </a:solidFill>
                        <a:effectLst/>
                        <a:latin typeface="Calibri" panose="020F0502020204030204" pitchFamily="34" charset="0"/>
                      </a:endParaRPr>
                    </a:p>
                  </a:txBody>
                  <a:tcPr marL="0" marT="0" marB="0" anchor="b">
                    <a:solidFill>
                      <a:schemeClr val="bg1">
                        <a:lumMod val="95000"/>
                      </a:schemeClr>
                    </a:solidFill>
                  </a:tcPr>
                </a:tc>
                <a:tc>
                  <a:txBody>
                    <a:bodyPr/>
                    <a:lstStyle/>
                    <a:p>
                      <a:pPr algn="r" fontAlgn="b"/>
                      <a:r>
                        <a:rPr lang="en-US" sz="1400" u="none" strike="noStrike">
                          <a:effectLst/>
                        </a:rPr>
                        <a:t>$1,786,355 </a:t>
                      </a:r>
                      <a:endParaRPr lang="en-US" sz="1400" b="1" i="0" u="none" strike="noStrike">
                        <a:solidFill>
                          <a:srgbClr val="000000"/>
                        </a:solidFill>
                        <a:effectLst/>
                        <a:latin typeface="Calibri" panose="020F0502020204030204" pitchFamily="34" charset="0"/>
                      </a:endParaRPr>
                    </a:p>
                  </a:txBody>
                  <a:tcPr marL="0" marT="0" marB="0" anchor="b">
                    <a:solidFill>
                      <a:schemeClr val="bg1">
                        <a:lumMod val="95000"/>
                      </a:schemeClr>
                    </a:solidFill>
                  </a:tcPr>
                </a:tc>
                <a:tc>
                  <a:txBody>
                    <a:bodyPr/>
                    <a:lstStyle/>
                    <a:p>
                      <a:pPr algn="l" fontAlgn="b"/>
                      <a:r>
                        <a:rPr lang="en-US" sz="1400" u="none" strike="noStrike">
                          <a:effectLst/>
                        </a:rPr>
                        <a:t> </a:t>
                      </a:r>
                      <a:endParaRPr lang="en-US" sz="1400" b="1" i="0" u="none" strike="noStrike">
                        <a:solidFill>
                          <a:srgbClr val="000000"/>
                        </a:solidFill>
                        <a:effectLst/>
                        <a:latin typeface="Calibri" panose="020F0502020204030204" pitchFamily="34" charset="0"/>
                      </a:endParaRPr>
                    </a:p>
                  </a:txBody>
                  <a:tcPr marL="0" marT="0" marB="0" anchor="b">
                    <a:solidFill>
                      <a:schemeClr val="bg1">
                        <a:lumMod val="95000"/>
                      </a:schemeClr>
                    </a:solidFill>
                  </a:tcPr>
                </a:tc>
                <a:extLst>
                  <a:ext uri="{0D108BD9-81ED-4DB2-BD59-A6C34878D82A}">
                    <a16:rowId xmlns:a16="http://schemas.microsoft.com/office/drawing/2014/main" val="10003"/>
                  </a:ext>
                </a:extLst>
              </a:tr>
              <a:tr h="245153">
                <a:tc vMerge="1">
                  <a:txBody>
                    <a:bodyPr/>
                    <a:lstStyle/>
                    <a:p>
                      <a:endParaRPr lang="en-US"/>
                    </a:p>
                  </a:txBody>
                  <a:tcPr/>
                </a:tc>
                <a:tc>
                  <a:txBody>
                    <a:bodyPr/>
                    <a:lstStyle/>
                    <a:p>
                      <a:pPr algn="l" fontAlgn="b"/>
                      <a:r>
                        <a:rPr lang="en-US" sz="1400" u="none" strike="noStrike">
                          <a:effectLst/>
                        </a:rPr>
                        <a:t>CMS Incentive Program</a:t>
                      </a:r>
                      <a:endParaRPr lang="en-US" sz="1400" b="1" i="0" u="none" strike="noStrike">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r" fontAlgn="b"/>
                      <a:r>
                        <a:rPr lang="en-US" sz="1400" u="none" strike="noStrike" dirty="0">
                          <a:effectLst/>
                        </a:rPr>
                        <a:t>$2,618,750</a:t>
                      </a:r>
                      <a:endParaRPr lang="en-US" sz="1400" b="1" i="0" u="none" strike="noStrike" dirty="0">
                        <a:solidFill>
                          <a:srgbClr val="000000"/>
                        </a:solidFill>
                        <a:effectLst/>
                        <a:latin typeface="Calibri" panose="020F0502020204030204" pitchFamily="34" charset="0"/>
                      </a:endParaRPr>
                    </a:p>
                  </a:txBody>
                  <a:tcPr marL="0" marT="0" marB="0" anchor="b">
                    <a:solidFill>
                      <a:schemeClr val="bg1">
                        <a:lumMod val="95000"/>
                      </a:schemeClr>
                    </a:solidFill>
                  </a:tcPr>
                </a:tc>
                <a:tc>
                  <a:txBody>
                    <a:bodyPr/>
                    <a:lstStyle/>
                    <a:p>
                      <a:pPr algn="r" fontAlgn="b"/>
                      <a:r>
                        <a:rPr lang="en-US" sz="1400" u="none" strike="noStrike" dirty="0">
                          <a:effectLst/>
                        </a:rPr>
                        <a:t>$2,356,875</a:t>
                      </a:r>
                      <a:endParaRPr lang="en-US" sz="1400" b="1" i="0" u="none" strike="noStrike" dirty="0">
                        <a:solidFill>
                          <a:srgbClr val="000000"/>
                        </a:solidFill>
                        <a:effectLst/>
                        <a:latin typeface="Calibri" panose="020F0502020204030204" pitchFamily="34" charset="0"/>
                      </a:endParaRPr>
                    </a:p>
                  </a:txBody>
                  <a:tcPr marL="0" marT="0" marB="0" anchor="b">
                    <a:solidFill>
                      <a:schemeClr val="bg1">
                        <a:lumMod val="95000"/>
                      </a:schemeClr>
                    </a:solidFill>
                  </a:tcPr>
                </a:tc>
                <a:tc>
                  <a:txBody>
                    <a:bodyPr/>
                    <a:lstStyle/>
                    <a:p>
                      <a:pPr algn="r" fontAlgn="b"/>
                      <a:r>
                        <a:rPr lang="en-US" sz="1400" u="none" strike="noStrike">
                          <a:effectLst/>
                        </a:rPr>
                        <a:t>$261,875 </a:t>
                      </a:r>
                      <a:endParaRPr lang="en-US" sz="1400" b="1" i="0" u="none" strike="noStrike">
                        <a:solidFill>
                          <a:srgbClr val="000000"/>
                        </a:solidFill>
                        <a:effectLst/>
                        <a:latin typeface="Calibri" panose="020F0502020204030204" pitchFamily="34" charset="0"/>
                      </a:endParaRPr>
                    </a:p>
                  </a:txBody>
                  <a:tcPr marL="0" marT="0" marB="0" anchor="b">
                    <a:solidFill>
                      <a:schemeClr val="bg1">
                        <a:lumMod val="95000"/>
                      </a:schemeClr>
                    </a:solidFill>
                  </a:tcPr>
                </a:tc>
                <a:tc>
                  <a:txBody>
                    <a:bodyPr/>
                    <a:lstStyle/>
                    <a:p>
                      <a:pPr algn="l" fontAlgn="b"/>
                      <a:r>
                        <a:rPr lang="en-US" sz="1400" u="none" strike="noStrike">
                          <a:effectLst/>
                        </a:rPr>
                        <a:t> </a:t>
                      </a:r>
                      <a:endParaRPr lang="en-US" sz="1400" b="1" i="0" u="none" strike="noStrike">
                        <a:solidFill>
                          <a:srgbClr val="000000"/>
                        </a:solidFill>
                        <a:effectLst/>
                        <a:latin typeface="Calibri" panose="020F0502020204030204" pitchFamily="34" charset="0"/>
                      </a:endParaRPr>
                    </a:p>
                  </a:txBody>
                  <a:tcPr marL="0" marT="0" marB="0" anchor="b">
                    <a:solidFill>
                      <a:schemeClr val="bg1">
                        <a:lumMod val="95000"/>
                      </a:schemeClr>
                    </a:solidFill>
                  </a:tcPr>
                </a:tc>
                <a:extLst>
                  <a:ext uri="{0D108BD9-81ED-4DB2-BD59-A6C34878D82A}">
                    <a16:rowId xmlns:a16="http://schemas.microsoft.com/office/drawing/2014/main" val="10004"/>
                  </a:ext>
                </a:extLst>
              </a:tr>
              <a:tr h="243719">
                <a:tc vMerge="1">
                  <a:txBody>
                    <a:bodyPr/>
                    <a:lstStyle/>
                    <a:p>
                      <a:endParaRPr lang="en-US"/>
                    </a:p>
                  </a:txBody>
                  <a:tcPr/>
                </a:tc>
                <a:tc>
                  <a:txBody>
                    <a:bodyPr/>
                    <a:lstStyle/>
                    <a:p>
                      <a:pPr algn="l" fontAlgn="b"/>
                      <a:r>
                        <a:rPr lang="en-US" sz="1400" u="none" strike="noStrike" dirty="0" err="1">
                          <a:effectLst/>
                        </a:rPr>
                        <a:t>ePOLST</a:t>
                      </a:r>
                      <a:endParaRPr lang="en-US" sz="1400" b="1"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r" fontAlgn="b"/>
                      <a:r>
                        <a:rPr lang="en-US" sz="1400" u="none" strike="noStrike">
                          <a:effectLst/>
                        </a:rPr>
                        <a:t>$463,016</a:t>
                      </a:r>
                      <a:endParaRPr lang="en-US" sz="1400" b="1" i="0" u="none" strike="noStrike">
                        <a:solidFill>
                          <a:srgbClr val="000000"/>
                        </a:solidFill>
                        <a:effectLst/>
                        <a:latin typeface="Calibri" panose="020F0502020204030204" pitchFamily="34" charset="0"/>
                      </a:endParaRPr>
                    </a:p>
                  </a:txBody>
                  <a:tcPr marL="0" marT="0" marB="0" anchor="b">
                    <a:solidFill>
                      <a:schemeClr val="bg1">
                        <a:lumMod val="95000"/>
                      </a:schemeClr>
                    </a:solidFill>
                  </a:tcPr>
                </a:tc>
                <a:tc>
                  <a:txBody>
                    <a:bodyPr/>
                    <a:lstStyle/>
                    <a:p>
                      <a:pPr algn="r" fontAlgn="b"/>
                      <a:r>
                        <a:rPr lang="en-US" sz="1400" u="none" strike="noStrike" dirty="0">
                          <a:effectLst/>
                        </a:rPr>
                        <a:t>$159,289</a:t>
                      </a:r>
                      <a:endParaRPr lang="en-US" sz="1400" b="1" i="0" u="none" strike="noStrike" dirty="0">
                        <a:solidFill>
                          <a:srgbClr val="000000"/>
                        </a:solidFill>
                        <a:effectLst/>
                        <a:latin typeface="Calibri" panose="020F0502020204030204" pitchFamily="34" charset="0"/>
                      </a:endParaRPr>
                    </a:p>
                  </a:txBody>
                  <a:tcPr marL="0" marT="0" marB="0" anchor="b">
                    <a:solidFill>
                      <a:schemeClr val="bg1">
                        <a:lumMod val="95000"/>
                      </a:schemeClr>
                    </a:solidFill>
                  </a:tcPr>
                </a:tc>
                <a:tc>
                  <a:txBody>
                    <a:bodyPr/>
                    <a:lstStyle/>
                    <a:p>
                      <a:pPr algn="r" fontAlgn="b"/>
                      <a:r>
                        <a:rPr lang="en-US" sz="1400" u="none" strike="noStrike">
                          <a:effectLst/>
                        </a:rPr>
                        <a:t>$0 </a:t>
                      </a:r>
                      <a:endParaRPr lang="en-US" sz="1400" b="1" i="0" u="none" strike="noStrike">
                        <a:solidFill>
                          <a:srgbClr val="000000"/>
                        </a:solidFill>
                        <a:effectLst/>
                        <a:latin typeface="Calibri" panose="020F0502020204030204" pitchFamily="34" charset="0"/>
                      </a:endParaRPr>
                    </a:p>
                  </a:txBody>
                  <a:tcPr marL="0" marT="0" marB="0" anchor="b">
                    <a:solidFill>
                      <a:schemeClr val="bg1">
                        <a:lumMod val="95000"/>
                      </a:schemeClr>
                    </a:solidFill>
                  </a:tcPr>
                </a:tc>
                <a:tc>
                  <a:txBody>
                    <a:bodyPr/>
                    <a:lstStyle/>
                    <a:p>
                      <a:pPr algn="r" fontAlgn="b"/>
                      <a:r>
                        <a:rPr lang="en-US" sz="1400" u="none" strike="noStrike">
                          <a:effectLst/>
                        </a:rPr>
                        <a:t>$303,727</a:t>
                      </a:r>
                      <a:endParaRPr lang="en-US" sz="1400" b="1" i="0" u="none" strike="noStrike">
                        <a:solidFill>
                          <a:srgbClr val="000000"/>
                        </a:solidFill>
                        <a:effectLst/>
                        <a:latin typeface="Calibri" panose="020F0502020204030204" pitchFamily="34" charset="0"/>
                      </a:endParaRPr>
                    </a:p>
                  </a:txBody>
                  <a:tcPr marL="0" marT="0" marB="0" anchor="b">
                    <a:solidFill>
                      <a:schemeClr val="bg1">
                        <a:lumMod val="95000"/>
                      </a:schemeClr>
                    </a:solidFill>
                  </a:tcPr>
                </a:tc>
                <a:extLst>
                  <a:ext uri="{0D108BD9-81ED-4DB2-BD59-A6C34878D82A}">
                    <a16:rowId xmlns:a16="http://schemas.microsoft.com/office/drawing/2014/main" val="10005"/>
                  </a:ext>
                </a:extLst>
              </a:tr>
              <a:tr h="0">
                <a:tc vMerge="1">
                  <a:txBody>
                    <a:bodyPr/>
                    <a:lstStyle/>
                    <a:p>
                      <a:endParaRPr lang="en-US"/>
                    </a:p>
                  </a:txBody>
                  <a:tcPr/>
                </a:tc>
                <a:tc rowSpan="2">
                  <a:txBody>
                    <a:bodyPr/>
                    <a:lstStyle/>
                    <a:p>
                      <a:pPr algn="r" fontAlgn="b"/>
                      <a:r>
                        <a:rPr lang="en-US" sz="1400" b="1" u="none" strike="noStrike" dirty="0">
                          <a:effectLst/>
                        </a:rPr>
                        <a:t>Grand Total</a:t>
                      </a:r>
                      <a:endParaRPr lang="en-US" sz="1400" b="1" i="0" u="none" strike="noStrike" dirty="0">
                        <a:solidFill>
                          <a:srgbClr val="000000"/>
                        </a:solidFill>
                        <a:effectLst/>
                        <a:latin typeface="Calibri" panose="020F0502020204030204" pitchFamily="34" charset="0"/>
                      </a:endParaRPr>
                    </a:p>
                  </a:txBody>
                  <a:tcPr marL="0" marT="0" marB="0" anchor="ctr">
                    <a:noFill/>
                  </a:tcPr>
                </a:tc>
                <a:tc rowSpan="2">
                  <a:txBody>
                    <a:bodyPr/>
                    <a:lstStyle/>
                    <a:p>
                      <a:pPr algn="r" fontAlgn="b"/>
                      <a:r>
                        <a:rPr lang="en-US" sz="1400" b="1" u="none" strike="noStrike" dirty="0">
                          <a:effectLst/>
                        </a:rPr>
                        <a:t>$12,500,708</a:t>
                      </a:r>
                      <a:endParaRPr lang="en-US" sz="1400" b="1" i="0" u="none" strike="noStrike" dirty="0">
                        <a:solidFill>
                          <a:srgbClr val="000000"/>
                        </a:solidFill>
                        <a:effectLst/>
                        <a:latin typeface="Calibri" panose="020F0502020204030204" pitchFamily="34" charset="0"/>
                      </a:endParaRPr>
                    </a:p>
                  </a:txBody>
                  <a:tcPr marL="0" marT="0" marB="0" anchor="ctr">
                    <a:noFill/>
                  </a:tcPr>
                </a:tc>
                <a:tc rowSpan="2">
                  <a:txBody>
                    <a:bodyPr/>
                    <a:lstStyle/>
                    <a:p>
                      <a:pPr algn="r" fontAlgn="b"/>
                      <a:r>
                        <a:rPr lang="en-US" sz="1400" b="1" u="none" strike="noStrike" dirty="0">
                          <a:effectLst/>
                        </a:rPr>
                        <a:t>$5,902,949</a:t>
                      </a:r>
                      <a:endParaRPr lang="en-US" sz="1400" b="1" i="0" u="none" strike="noStrike" dirty="0">
                        <a:solidFill>
                          <a:srgbClr val="000000"/>
                        </a:solidFill>
                        <a:effectLst/>
                        <a:latin typeface="Calibri" panose="020F0502020204030204" pitchFamily="34" charset="0"/>
                      </a:endParaRPr>
                    </a:p>
                  </a:txBody>
                  <a:tcPr marL="0" marT="0" marB="0" anchor="ctr">
                    <a:noFill/>
                  </a:tcPr>
                </a:tc>
                <a:tc rowSpan="2">
                  <a:txBody>
                    <a:bodyPr/>
                    <a:lstStyle/>
                    <a:p>
                      <a:pPr algn="r" fontAlgn="b"/>
                      <a:r>
                        <a:rPr lang="en-US" sz="1400" b="1" u="none" strike="noStrike" dirty="0">
                          <a:effectLst/>
                        </a:rPr>
                        <a:t>$5,794,032 </a:t>
                      </a:r>
                      <a:endParaRPr lang="en-US" sz="1400" b="1" i="0" u="none" strike="noStrike" dirty="0">
                        <a:solidFill>
                          <a:srgbClr val="000000"/>
                        </a:solidFill>
                        <a:effectLst/>
                        <a:latin typeface="Calibri" panose="020F0502020204030204" pitchFamily="34" charset="0"/>
                      </a:endParaRPr>
                    </a:p>
                  </a:txBody>
                  <a:tcPr marL="0" marT="0" marB="0" anchor="ctr">
                    <a:noFill/>
                  </a:tcPr>
                </a:tc>
                <a:tc rowSpan="2">
                  <a:txBody>
                    <a:bodyPr/>
                    <a:lstStyle/>
                    <a:p>
                      <a:pPr algn="r" fontAlgn="b"/>
                      <a:r>
                        <a:rPr lang="en-US" sz="1400" b="1" u="none" strike="noStrike" dirty="0">
                          <a:effectLst/>
                        </a:rPr>
                        <a:t>$803,727</a:t>
                      </a:r>
                      <a:endParaRPr lang="en-US" sz="1400" b="1" i="0" u="none" strike="noStrike" dirty="0">
                        <a:solidFill>
                          <a:srgbClr val="000000"/>
                        </a:solidFill>
                        <a:effectLst/>
                        <a:latin typeface="Calibri" panose="020F0502020204030204" pitchFamily="34" charset="0"/>
                      </a:endParaRPr>
                    </a:p>
                  </a:txBody>
                  <a:tcPr marL="0" marT="0" marB="0" anchor="ctr">
                    <a:noFill/>
                  </a:tcPr>
                </a:tc>
                <a:extLst>
                  <a:ext uri="{0D108BD9-81ED-4DB2-BD59-A6C34878D82A}">
                    <a16:rowId xmlns:a16="http://schemas.microsoft.com/office/drawing/2014/main" val="10006"/>
                  </a:ext>
                </a:extLst>
              </a:tr>
              <a:tr h="250887">
                <a:tc>
                  <a:txBody>
                    <a:bodyPr/>
                    <a:lstStyle/>
                    <a:p>
                      <a:pPr algn="ctr" fontAlgn="ctr"/>
                      <a:endParaRPr lang="en-US" sz="1400" b="0" i="0" u="none" strike="noStrike" dirty="0">
                        <a:solidFill>
                          <a:srgbClr val="000000"/>
                        </a:solidFill>
                        <a:effectLst/>
                        <a:latin typeface="Calibri" panose="020F0502020204030204" pitchFamily="34" charset="0"/>
                      </a:endParaRPr>
                    </a:p>
                  </a:txBody>
                  <a:tcPr marL="0" marR="0" marT="0" marB="0" anchor="ctr">
                    <a:no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dirty="0"/>
                    </a:p>
                  </a:txBody>
                  <a:tcPr/>
                </a:tc>
                <a:tc vMerge="1">
                  <a:txBody>
                    <a:bodyPr/>
                    <a:lstStyle/>
                    <a:p>
                      <a:endParaRPr lang="en-US"/>
                    </a:p>
                  </a:txBody>
                  <a:tcPr/>
                </a:tc>
                <a:extLst>
                  <a:ext uri="{0D108BD9-81ED-4DB2-BD59-A6C34878D82A}">
                    <a16:rowId xmlns:a16="http://schemas.microsoft.com/office/drawing/2014/main" val="10007"/>
                  </a:ext>
                </a:extLst>
              </a:tr>
              <a:tr h="249453">
                <a:tc>
                  <a:txBody>
                    <a:bodyPr/>
                    <a:lstStyle/>
                    <a:p>
                      <a:pPr algn="l" fontAlgn="b"/>
                      <a:endParaRPr lang="en-US" sz="1400" b="0" i="0" u="none" strike="noStrike" dirty="0">
                        <a:solidFill>
                          <a:srgbClr val="000000"/>
                        </a:solidFill>
                        <a:effectLst/>
                        <a:latin typeface="Calibri" panose="020F0502020204030204" pitchFamily="34" charset="0"/>
                      </a:endParaRPr>
                    </a:p>
                  </a:txBody>
                  <a:tcPr marL="0" marR="0" marT="0" marB="0" anchor="b">
                    <a:noFill/>
                  </a:tcPr>
                </a:tc>
                <a:tc>
                  <a:txBody>
                    <a:bodyPr/>
                    <a:lstStyle/>
                    <a:p>
                      <a:pPr algn="l" fontAlgn="b"/>
                      <a:r>
                        <a:rPr lang="en-US" sz="1400" b="0" i="0" u="none" strike="noStrike" dirty="0">
                          <a:solidFill>
                            <a:schemeClr val="bg1"/>
                          </a:solidFill>
                          <a:effectLst/>
                          <a:latin typeface="+mn-lt"/>
                        </a:rPr>
                        <a:t>HIE</a:t>
                      </a:r>
                      <a:r>
                        <a:rPr lang="en-US" sz="1400" b="0" i="0" u="none" strike="noStrike" baseline="0" dirty="0">
                          <a:solidFill>
                            <a:schemeClr val="bg1"/>
                          </a:solidFill>
                          <a:effectLst/>
                          <a:latin typeface="+mn-lt"/>
                        </a:rPr>
                        <a:t> Service Cost Center</a:t>
                      </a:r>
                      <a:endParaRPr lang="en-US" sz="1400" b="1" i="0" u="none" strike="noStrike" dirty="0">
                        <a:solidFill>
                          <a:schemeClr val="bg1"/>
                        </a:solidFill>
                        <a:effectLst/>
                        <a:latin typeface="Calibri" panose="020F0502020204030204" pitchFamily="34" charset="0"/>
                      </a:endParaRPr>
                    </a:p>
                  </a:txBody>
                  <a:tcPr marL="0" marR="0" marT="0" marB="0" anchor="b">
                    <a:solidFill>
                      <a:schemeClr val="accent1">
                        <a:lumMod val="50000"/>
                      </a:schemeClr>
                    </a:solidFill>
                  </a:tcPr>
                </a:tc>
                <a:tc>
                  <a:txBody>
                    <a:bodyPr/>
                    <a:lstStyle/>
                    <a:p>
                      <a:pPr algn="ctr" fontAlgn="b"/>
                      <a:r>
                        <a:rPr lang="en-US" sz="1400" u="none" strike="noStrike" dirty="0">
                          <a:solidFill>
                            <a:schemeClr val="bg1"/>
                          </a:solidFill>
                          <a:effectLst/>
                        </a:rPr>
                        <a:t>Gross $</a:t>
                      </a:r>
                      <a:endParaRPr lang="en-US" sz="1400" b="1" i="0" u="none" strike="noStrike" dirty="0">
                        <a:solidFill>
                          <a:schemeClr val="bg1"/>
                        </a:solidFill>
                        <a:effectLst/>
                        <a:latin typeface="Calibri" panose="020F0502020204030204" pitchFamily="34" charset="0"/>
                      </a:endParaRPr>
                    </a:p>
                  </a:txBody>
                  <a:tcPr marL="0" marT="0" marB="0" anchor="b">
                    <a:solidFill>
                      <a:schemeClr val="accent1">
                        <a:lumMod val="50000"/>
                      </a:schemeClr>
                    </a:solidFill>
                  </a:tcPr>
                </a:tc>
                <a:tc>
                  <a:txBody>
                    <a:bodyPr/>
                    <a:lstStyle/>
                    <a:p>
                      <a:pPr algn="ctr" fontAlgn="b"/>
                      <a:r>
                        <a:rPr lang="en-US" sz="1400" u="none" strike="noStrike" dirty="0">
                          <a:solidFill>
                            <a:schemeClr val="bg1"/>
                          </a:solidFill>
                          <a:effectLst/>
                        </a:rPr>
                        <a:t>FFP $</a:t>
                      </a:r>
                      <a:endParaRPr lang="en-US" sz="1400" b="1" i="0" u="none" strike="noStrike" dirty="0">
                        <a:solidFill>
                          <a:schemeClr val="bg1"/>
                        </a:solidFill>
                        <a:effectLst/>
                        <a:latin typeface="Calibri" panose="020F0502020204030204" pitchFamily="34" charset="0"/>
                      </a:endParaRPr>
                    </a:p>
                  </a:txBody>
                  <a:tcPr marL="0" marT="0" marB="0" anchor="b">
                    <a:solidFill>
                      <a:schemeClr val="accent1">
                        <a:lumMod val="50000"/>
                      </a:schemeClr>
                    </a:solidFill>
                  </a:tcPr>
                </a:tc>
                <a:tc>
                  <a:txBody>
                    <a:bodyPr/>
                    <a:lstStyle/>
                    <a:p>
                      <a:pPr algn="ctr" fontAlgn="b"/>
                      <a:r>
                        <a:rPr lang="en-US" sz="1400" u="none" strike="noStrike" dirty="0">
                          <a:solidFill>
                            <a:schemeClr val="bg1"/>
                          </a:solidFill>
                          <a:effectLst/>
                        </a:rPr>
                        <a:t>State $</a:t>
                      </a:r>
                      <a:endParaRPr lang="en-US" sz="1400" b="1" i="0" u="none" strike="noStrike" dirty="0">
                        <a:solidFill>
                          <a:schemeClr val="bg1"/>
                        </a:solidFill>
                        <a:effectLst/>
                        <a:latin typeface="Calibri" panose="020F0502020204030204" pitchFamily="34" charset="0"/>
                      </a:endParaRPr>
                    </a:p>
                  </a:txBody>
                  <a:tcPr marL="0" marT="0" marB="0" anchor="b">
                    <a:solidFill>
                      <a:schemeClr val="accent1">
                        <a:lumMod val="50000"/>
                      </a:schemeClr>
                    </a:solidFill>
                  </a:tcPr>
                </a:tc>
                <a:tc>
                  <a:txBody>
                    <a:bodyPr/>
                    <a:lstStyle/>
                    <a:p>
                      <a:pPr algn="ctr" fontAlgn="b"/>
                      <a:r>
                        <a:rPr lang="en-US" sz="1400" u="none" strike="noStrike" dirty="0">
                          <a:solidFill>
                            <a:schemeClr val="bg1"/>
                          </a:solidFill>
                          <a:effectLst/>
                        </a:rPr>
                        <a:t>Private $</a:t>
                      </a:r>
                      <a:endParaRPr lang="en-US" sz="1400" b="1" i="0" u="none" strike="noStrike" dirty="0">
                        <a:solidFill>
                          <a:schemeClr val="bg1"/>
                        </a:solidFill>
                        <a:effectLst/>
                        <a:latin typeface="Calibri" panose="020F0502020204030204" pitchFamily="34" charset="0"/>
                      </a:endParaRPr>
                    </a:p>
                  </a:txBody>
                  <a:tcPr marL="0" marT="0" marB="0" anchor="b">
                    <a:solidFill>
                      <a:schemeClr val="accent1">
                        <a:lumMod val="50000"/>
                      </a:schemeClr>
                    </a:solidFill>
                  </a:tcPr>
                </a:tc>
                <a:extLst>
                  <a:ext uri="{0D108BD9-81ED-4DB2-BD59-A6C34878D82A}">
                    <a16:rowId xmlns:a16="http://schemas.microsoft.com/office/drawing/2014/main" val="10008"/>
                  </a:ext>
                </a:extLst>
              </a:tr>
              <a:tr h="249453">
                <a:tc rowSpan="6">
                  <a:txBody>
                    <a:bodyPr/>
                    <a:lstStyle/>
                    <a:p>
                      <a:pPr algn="ctr" fontAlgn="ctr"/>
                      <a:r>
                        <a:rPr lang="en-US" sz="1400" b="1" u="none" strike="noStrike" dirty="0">
                          <a:effectLst/>
                        </a:rPr>
                        <a:t>Phase 1 Reductions</a:t>
                      </a:r>
                      <a:endParaRPr lang="en-US" sz="1400" b="1" i="0" u="none" strike="noStrike" dirty="0">
                        <a:solidFill>
                          <a:srgbClr val="000000"/>
                        </a:solidFill>
                        <a:effectLst/>
                        <a:latin typeface="Calibri" panose="020F0502020204030204" pitchFamily="34" charset="0"/>
                      </a:endParaRPr>
                    </a:p>
                  </a:txBody>
                  <a:tcPr marL="0" marR="0" marT="0" marB="0" anchor="ctr">
                    <a:solidFill>
                      <a:schemeClr val="bg1">
                        <a:lumMod val="95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Program &amp; Account Management</a:t>
                      </a:r>
                    </a:p>
                  </a:txBody>
                  <a:tcPr marL="0" marR="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$2,297,603</a:t>
                      </a:r>
                    </a:p>
                  </a:txBody>
                  <a:tcPr marL="0" marT="0" marB="0" anchor="b">
                    <a:solidFill>
                      <a:schemeClr val="bg1">
                        <a:lumMod val="95000"/>
                      </a:schemeClr>
                    </a:solidFill>
                  </a:tcPr>
                </a:tc>
                <a:tc>
                  <a:txBody>
                    <a:bodyPr/>
                    <a:lstStyle/>
                    <a:p>
                      <a:pPr algn="r" fontAlgn="b"/>
                      <a:r>
                        <a:rPr lang="en-US" sz="1400" b="0" i="0" u="none" strike="noStrike">
                          <a:solidFill>
                            <a:srgbClr val="000000"/>
                          </a:solidFill>
                          <a:effectLst/>
                          <a:latin typeface="Calibri" panose="020F0502020204030204" pitchFamily="34" charset="0"/>
                        </a:rPr>
                        <a:t>$1,238,320</a:t>
                      </a:r>
                    </a:p>
                  </a:txBody>
                  <a:tcPr marL="0" marT="0" marB="0" anchor="b">
                    <a:solidFill>
                      <a:schemeClr val="bg1">
                        <a:lumMod val="95000"/>
                      </a:schemeClr>
                    </a:solidFill>
                  </a:tcPr>
                </a:tc>
                <a:tc>
                  <a:txBody>
                    <a:bodyPr/>
                    <a:lstStyle/>
                    <a:p>
                      <a:pPr algn="r" fontAlgn="b"/>
                      <a:r>
                        <a:rPr lang="en-US" sz="1400" b="0" i="0" u="none" strike="noStrike">
                          <a:solidFill>
                            <a:srgbClr val="000000"/>
                          </a:solidFill>
                          <a:effectLst/>
                          <a:latin typeface="Calibri" panose="020F0502020204030204" pitchFamily="34" charset="0"/>
                        </a:rPr>
                        <a:t>$1,059,283 </a:t>
                      </a:r>
                    </a:p>
                  </a:txBody>
                  <a:tcPr marL="0" marT="0" marB="0" anchor="b">
                    <a:solidFill>
                      <a:schemeClr val="bg1">
                        <a:lumMod val="95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 </a:t>
                      </a:r>
                    </a:p>
                  </a:txBody>
                  <a:tcPr marL="0" marT="0" marB="0" anchor="b">
                    <a:solidFill>
                      <a:schemeClr val="bg1">
                        <a:lumMod val="95000"/>
                      </a:schemeClr>
                    </a:solidFill>
                  </a:tcPr>
                </a:tc>
                <a:extLst>
                  <a:ext uri="{0D108BD9-81ED-4DB2-BD59-A6C34878D82A}">
                    <a16:rowId xmlns:a16="http://schemas.microsoft.com/office/drawing/2014/main" val="10009"/>
                  </a:ext>
                </a:extLst>
              </a:tr>
              <a:tr h="248020">
                <a:tc vMerge="1">
                  <a:txBody>
                    <a:bodyPr/>
                    <a:lstStyle/>
                    <a:p>
                      <a:endParaRPr lang="en-US"/>
                    </a:p>
                  </a:txBody>
                  <a:tcPr/>
                </a:tc>
                <a:tc>
                  <a:txBody>
                    <a:bodyPr/>
                    <a:lstStyle/>
                    <a:p>
                      <a:pPr algn="l" fontAlgn="b"/>
                      <a:r>
                        <a:rPr lang="en-US" sz="1400" b="0" i="0" u="none" strike="noStrike" dirty="0">
                          <a:solidFill>
                            <a:srgbClr val="000000"/>
                          </a:solidFill>
                          <a:effectLst/>
                          <a:latin typeface="Calibri" panose="020F0502020204030204" pitchFamily="34" charset="0"/>
                        </a:rPr>
                        <a:t>Direct Messaging</a:t>
                      </a:r>
                    </a:p>
                  </a:txBody>
                  <a:tcPr marL="0" marR="0" marT="0" marB="0" anchor="b">
                    <a:solidFill>
                      <a:schemeClr val="bg1">
                        <a:lumMod val="95000"/>
                      </a:schemeClr>
                    </a:solidFill>
                  </a:tcPr>
                </a:tc>
                <a:tc>
                  <a:txBody>
                    <a:bodyPr/>
                    <a:lstStyle/>
                    <a:p>
                      <a:pPr algn="r" fontAlgn="b"/>
                      <a:r>
                        <a:rPr lang="en-US" sz="1400" b="0" i="0" u="none" strike="noStrike">
                          <a:solidFill>
                            <a:srgbClr val="000000"/>
                          </a:solidFill>
                          <a:effectLst/>
                          <a:latin typeface="Calibri" panose="020F0502020204030204" pitchFamily="34" charset="0"/>
                        </a:rPr>
                        <a:t>$2,876,331</a:t>
                      </a:r>
                    </a:p>
                  </a:txBody>
                  <a:tcPr marL="0" marT="0" marB="0" anchor="b">
                    <a:solidFill>
                      <a:schemeClr val="bg1">
                        <a:lumMod val="95000"/>
                      </a:schemeClr>
                    </a:solidFill>
                  </a:tcPr>
                </a:tc>
                <a:tc>
                  <a:txBody>
                    <a:bodyPr/>
                    <a:lstStyle/>
                    <a:p>
                      <a:pPr algn="r" fontAlgn="b"/>
                      <a:r>
                        <a:rPr lang="en-US" sz="1400" b="0" i="0" u="none" strike="noStrike">
                          <a:solidFill>
                            <a:srgbClr val="000000"/>
                          </a:solidFill>
                          <a:effectLst/>
                          <a:latin typeface="Calibri" panose="020F0502020204030204" pitchFamily="34" charset="0"/>
                        </a:rPr>
                        <a:t>$682,696</a:t>
                      </a:r>
                    </a:p>
                  </a:txBody>
                  <a:tcPr marL="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$1,693,635 </a:t>
                      </a:r>
                    </a:p>
                  </a:txBody>
                  <a:tcPr marL="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$500,000</a:t>
                      </a:r>
                    </a:p>
                  </a:txBody>
                  <a:tcPr marL="0" marT="0" marB="0" anchor="b">
                    <a:solidFill>
                      <a:schemeClr val="bg1">
                        <a:lumMod val="95000"/>
                      </a:schemeClr>
                    </a:solidFill>
                  </a:tcPr>
                </a:tc>
                <a:extLst>
                  <a:ext uri="{0D108BD9-81ED-4DB2-BD59-A6C34878D82A}">
                    <a16:rowId xmlns:a16="http://schemas.microsoft.com/office/drawing/2014/main" val="10010"/>
                  </a:ext>
                </a:extLst>
              </a:tr>
              <a:tr h="246586">
                <a:tc vMerge="1">
                  <a:txBody>
                    <a:bodyPr/>
                    <a:lstStyle/>
                    <a:p>
                      <a:endParaRPr lang="en-US"/>
                    </a:p>
                  </a:txBody>
                  <a:tcPr/>
                </a:tc>
                <a:tc>
                  <a:txBody>
                    <a:bodyPr/>
                    <a:lstStyle/>
                    <a:p>
                      <a:pPr algn="l" fontAlgn="b"/>
                      <a:r>
                        <a:rPr lang="en-US" sz="1400" b="0" i="0" u="none" strike="noStrike" dirty="0">
                          <a:solidFill>
                            <a:srgbClr val="000000"/>
                          </a:solidFill>
                          <a:effectLst/>
                          <a:latin typeface="Calibri" panose="020F0502020204030204" pitchFamily="34" charset="0"/>
                        </a:rPr>
                        <a:t>Clinical Gateway</a:t>
                      </a:r>
                    </a:p>
                  </a:txBody>
                  <a:tcPr marL="0" marR="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$2,766,520</a:t>
                      </a:r>
                    </a:p>
                  </a:txBody>
                  <a:tcPr marL="0" marT="0" marB="0" anchor="b">
                    <a:solidFill>
                      <a:schemeClr val="bg1">
                        <a:lumMod val="95000"/>
                      </a:schemeClr>
                    </a:solidFill>
                  </a:tcPr>
                </a:tc>
                <a:tc>
                  <a:txBody>
                    <a:bodyPr/>
                    <a:lstStyle/>
                    <a:p>
                      <a:pPr algn="r" fontAlgn="b"/>
                      <a:r>
                        <a:rPr lang="en-US" sz="1400" b="0" i="0" u="none" strike="noStrike">
                          <a:solidFill>
                            <a:srgbClr val="000000"/>
                          </a:solidFill>
                          <a:effectLst/>
                          <a:latin typeface="Calibri" panose="020F0502020204030204" pitchFamily="34" charset="0"/>
                        </a:rPr>
                        <a:t>$980,164</a:t>
                      </a:r>
                    </a:p>
                  </a:txBody>
                  <a:tcPr marL="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$1,786,355 </a:t>
                      </a:r>
                    </a:p>
                  </a:txBody>
                  <a:tcPr marL="0" marT="0" marB="0" anchor="b">
                    <a:solidFill>
                      <a:schemeClr val="bg1">
                        <a:lumMod val="95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 </a:t>
                      </a:r>
                    </a:p>
                  </a:txBody>
                  <a:tcPr marL="0" marT="0" marB="0" anchor="b">
                    <a:solidFill>
                      <a:schemeClr val="bg1">
                        <a:lumMod val="95000"/>
                      </a:schemeClr>
                    </a:solidFill>
                  </a:tcPr>
                </a:tc>
                <a:extLst>
                  <a:ext uri="{0D108BD9-81ED-4DB2-BD59-A6C34878D82A}">
                    <a16:rowId xmlns:a16="http://schemas.microsoft.com/office/drawing/2014/main" val="10011"/>
                  </a:ext>
                </a:extLst>
              </a:tr>
              <a:tr h="245153">
                <a:tc vMerge="1">
                  <a:txBody>
                    <a:bodyPr/>
                    <a:lstStyle/>
                    <a:p>
                      <a:endParaRPr lang="en-US"/>
                    </a:p>
                  </a:txBody>
                  <a:tcPr/>
                </a:tc>
                <a:tc>
                  <a:txBody>
                    <a:bodyPr/>
                    <a:lstStyle/>
                    <a:p>
                      <a:pPr algn="l" fontAlgn="b"/>
                      <a:r>
                        <a:rPr lang="en-US" sz="1400" b="0" i="0" u="none" strike="noStrike">
                          <a:solidFill>
                            <a:srgbClr val="000000"/>
                          </a:solidFill>
                          <a:effectLst/>
                          <a:latin typeface="Calibri" panose="020F0502020204030204" pitchFamily="34" charset="0"/>
                        </a:rPr>
                        <a:t>CMS Incentive Program</a:t>
                      </a:r>
                    </a:p>
                  </a:txBody>
                  <a:tcPr marL="0" marR="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$2,618,750</a:t>
                      </a:r>
                    </a:p>
                  </a:txBody>
                  <a:tcPr marL="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$2,356,875</a:t>
                      </a:r>
                    </a:p>
                  </a:txBody>
                  <a:tcPr marL="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$261,875 </a:t>
                      </a:r>
                    </a:p>
                  </a:txBody>
                  <a:tcPr marL="0" marT="0" marB="0" anchor="b">
                    <a:solidFill>
                      <a:schemeClr val="bg1">
                        <a:lumMod val="95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 </a:t>
                      </a:r>
                    </a:p>
                  </a:txBody>
                  <a:tcPr marL="0" marT="0" marB="0" anchor="b">
                    <a:solidFill>
                      <a:schemeClr val="bg1">
                        <a:lumMod val="95000"/>
                      </a:schemeClr>
                    </a:solidFill>
                  </a:tcPr>
                </a:tc>
                <a:extLst>
                  <a:ext uri="{0D108BD9-81ED-4DB2-BD59-A6C34878D82A}">
                    <a16:rowId xmlns:a16="http://schemas.microsoft.com/office/drawing/2014/main" val="10012"/>
                  </a:ext>
                </a:extLst>
              </a:tr>
              <a:tr h="243719">
                <a:tc vMerge="1">
                  <a:txBody>
                    <a:bodyPr/>
                    <a:lstStyle/>
                    <a:p>
                      <a:endParaRPr lang="en-US"/>
                    </a:p>
                  </a:txBody>
                  <a:tcPr/>
                </a:tc>
                <a:tc>
                  <a:txBody>
                    <a:bodyPr/>
                    <a:lstStyle/>
                    <a:p>
                      <a:pPr algn="l" fontAlgn="b"/>
                      <a:r>
                        <a:rPr lang="en-US" sz="1400" b="0" u="none" strike="noStrike" dirty="0">
                          <a:effectLst/>
                        </a:rPr>
                        <a:t>ePOLST</a:t>
                      </a:r>
                      <a:endParaRPr lang="en-US" sz="1400" b="0"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r" fontAlgn="b"/>
                      <a:r>
                        <a:rPr lang="en-US" sz="1400" b="0" u="none" strike="noStrike" dirty="0">
                          <a:effectLst/>
                        </a:rPr>
                        <a:t>$463,016</a:t>
                      </a:r>
                      <a:endParaRPr lang="en-US" sz="1400" b="0" i="0" u="none" strike="noStrike" dirty="0">
                        <a:solidFill>
                          <a:srgbClr val="000000"/>
                        </a:solidFill>
                        <a:effectLst/>
                        <a:latin typeface="Calibri" panose="020F0502020204030204" pitchFamily="34" charset="0"/>
                      </a:endParaRPr>
                    </a:p>
                  </a:txBody>
                  <a:tcPr marL="0" marT="0" marB="0" anchor="b">
                    <a:solidFill>
                      <a:schemeClr val="bg1">
                        <a:lumMod val="95000"/>
                      </a:schemeClr>
                    </a:solidFill>
                  </a:tcPr>
                </a:tc>
                <a:tc>
                  <a:txBody>
                    <a:bodyPr/>
                    <a:lstStyle/>
                    <a:p>
                      <a:pPr algn="r" fontAlgn="b"/>
                      <a:r>
                        <a:rPr lang="en-US" sz="1400" b="0" u="none" strike="noStrike">
                          <a:effectLst/>
                        </a:rPr>
                        <a:t>$159,289</a:t>
                      </a:r>
                      <a:endParaRPr lang="en-US" sz="1400" b="0" i="0" u="none" strike="noStrike">
                        <a:solidFill>
                          <a:srgbClr val="000000"/>
                        </a:solidFill>
                        <a:effectLst/>
                        <a:latin typeface="Calibri" panose="020F0502020204030204" pitchFamily="34" charset="0"/>
                      </a:endParaRPr>
                    </a:p>
                  </a:txBody>
                  <a:tcPr marL="0" marT="0" marB="0" anchor="b">
                    <a:solidFill>
                      <a:schemeClr val="bg1">
                        <a:lumMod val="95000"/>
                      </a:schemeClr>
                    </a:solidFill>
                  </a:tcPr>
                </a:tc>
                <a:tc>
                  <a:txBody>
                    <a:bodyPr/>
                    <a:lstStyle/>
                    <a:p>
                      <a:pPr algn="r" fontAlgn="b"/>
                      <a:r>
                        <a:rPr lang="en-US" sz="1400" b="0" u="none" strike="noStrike" dirty="0">
                          <a:effectLst/>
                        </a:rPr>
                        <a:t>$0 </a:t>
                      </a:r>
                      <a:endParaRPr lang="en-US" sz="1400" b="0" i="0" u="none" strike="noStrike" dirty="0">
                        <a:solidFill>
                          <a:srgbClr val="000000"/>
                        </a:solidFill>
                        <a:effectLst/>
                        <a:latin typeface="Calibri" panose="020F0502020204030204" pitchFamily="34" charset="0"/>
                      </a:endParaRPr>
                    </a:p>
                  </a:txBody>
                  <a:tcPr marL="0" marT="0" marB="0" anchor="b">
                    <a:solidFill>
                      <a:schemeClr val="bg1">
                        <a:lumMod val="95000"/>
                      </a:schemeClr>
                    </a:solidFill>
                  </a:tcPr>
                </a:tc>
                <a:tc>
                  <a:txBody>
                    <a:bodyPr/>
                    <a:lstStyle/>
                    <a:p>
                      <a:pPr algn="r" fontAlgn="b"/>
                      <a:r>
                        <a:rPr lang="en-US" sz="1400" b="0" u="none" strike="noStrike" dirty="0">
                          <a:effectLst/>
                        </a:rPr>
                        <a:t>$303,727</a:t>
                      </a:r>
                      <a:endParaRPr lang="en-US" sz="1400" b="0" i="0" u="none" strike="noStrike" dirty="0">
                        <a:solidFill>
                          <a:srgbClr val="000000"/>
                        </a:solidFill>
                        <a:effectLst/>
                        <a:latin typeface="Calibri" panose="020F0502020204030204" pitchFamily="34" charset="0"/>
                      </a:endParaRPr>
                    </a:p>
                  </a:txBody>
                  <a:tcPr marL="0" marT="0" marB="0" anchor="b">
                    <a:solidFill>
                      <a:schemeClr val="bg1">
                        <a:lumMod val="95000"/>
                      </a:schemeClr>
                    </a:solidFill>
                  </a:tcPr>
                </a:tc>
                <a:extLst>
                  <a:ext uri="{0D108BD9-81ED-4DB2-BD59-A6C34878D82A}">
                    <a16:rowId xmlns:a16="http://schemas.microsoft.com/office/drawing/2014/main" val="10013"/>
                  </a:ext>
                </a:extLst>
              </a:tr>
              <a:tr h="0">
                <a:tc vMerge="1">
                  <a:txBody>
                    <a:bodyPr/>
                    <a:lstStyle/>
                    <a:p>
                      <a:endParaRPr lang="en-US"/>
                    </a:p>
                  </a:txBody>
                  <a:tcPr/>
                </a:tc>
                <a:tc rowSpan="2">
                  <a:txBody>
                    <a:bodyPr/>
                    <a:lstStyle/>
                    <a:p>
                      <a:pPr algn="r" fontAlgn="b"/>
                      <a:r>
                        <a:rPr lang="en-US" sz="1400" b="1" u="none" strike="noStrike" dirty="0">
                          <a:solidFill>
                            <a:schemeClr val="tx1"/>
                          </a:solidFill>
                          <a:effectLst/>
                        </a:rPr>
                        <a:t>Grand Total</a:t>
                      </a:r>
                      <a:endParaRPr lang="en-US" sz="1400" b="1" i="0" u="none" strike="noStrike" dirty="0">
                        <a:solidFill>
                          <a:schemeClr val="tx1"/>
                        </a:solidFill>
                        <a:effectLst/>
                        <a:latin typeface="Calibri" panose="020F0502020204030204" pitchFamily="34" charset="0"/>
                      </a:endParaRPr>
                    </a:p>
                  </a:txBody>
                  <a:tcPr marL="0" marT="0" marB="0" anchor="ctr">
                    <a:noFill/>
                  </a:tcPr>
                </a:tc>
                <a:tc rowSpan="2">
                  <a:txBody>
                    <a:bodyPr/>
                    <a:lstStyle/>
                    <a:p>
                      <a:pPr algn="r" fontAlgn="b"/>
                      <a:r>
                        <a:rPr lang="en-US" sz="1400" b="1" u="none" strike="noStrike" dirty="0">
                          <a:solidFill>
                            <a:schemeClr val="tx1"/>
                          </a:solidFill>
                          <a:effectLst/>
                        </a:rPr>
                        <a:t>$11,022,219</a:t>
                      </a:r>
                      <a:endParaRPr lang="en-US" sz="1400" b="1" i="0" u="none" strike="noStrike" dirty="0">
                        <a:solidFill>
                          <a:schemeClr val="tx1"/>
                        </a:solidFill>
                        <a:effectLst/>
                        <a:latin typeface="Calibri" panose="020F0502020204030204" pitchFamily="34" charset="0"/>
                      </a:endParaRPr>
                    </a:p>
                  </a:txBody>
                  <a:tcPr marL="0" marT="0" marB="0" anchor="ctr">
                    <a:noFill/>
                  </a:tcPr>
                </a:tc>
                <a:tc rowSpan="2">
                  <a:txBody>
                    <a:bodyPr/>
                    <a:lstStyle/>
                    <a:p>
                      <a:pPr algn="r" fontAlgn="b"/>
                      <a:r>
                        <a:rPr lang="en-US" sz="1400" b="1" u="none" strike="noStrike" dirty="0">
                          <a:solidFill>
                            <a:schemeClr val="tx1"/>
                          </a:solidFill>
                          <a:effectLst/>
                        </a:rPr>
                        <a:t>$5,417,344</a:t>
                      </a:r>
                      <a:endParaRPr lang="en-US" sz="1400" b="1" i="0" u="none" strike="noStrike" dirty="0">
                        <a:solidFill>
                          <a:schemeClr val="tx1"/>
                        </a:solidFill>
                        <a:effectLst/>
                        <a:latin typeface="Calibri" panose="020F0502020204030204" pitchFamily="34" charset="0"/>
                      </a:endParaRPr>
                    </a:p>
                  </a:txBody>
                  <a:tcPr marL="0" marT="0" marB="0" anchor="ctr">
                    <a:noFill/>
                  </a:tcPr>
                </a:tc>
                <a:tc rowSpan="2">
                  <a:txBody>
                    <a:bodyPr/>
                    <a:lstStyle/>
                    <a:p>
                      <a:pPr algn="r" fontAlgn="b"/>
                      <a:r>
                        <a:rPr lang="en-US" sz="1400" b="1" u="none" strike="noStrike" dirty="0">
                          <a:solidFill>
                            <a:schemeClr val="tx1"/>
                          </a:solidFill>
                          <a:effectLst/>
                        </a:rPr>
                        <a:t>$4,801,148 </a:t>
                      </a:r>
                      <a:endParaRPr lang="en-US" sz="1400" b="1" i="0" u="none" strike="noStrike" dirty="0">
                        <a:solidFill>
                          <a:schemeClr val="tx1"/>
                        </a:solidFill>
                        <a:effectLst/>
                        <a:latin typeface="Calibri" panose="020F0502020204030204" pitchFamily="34" charset="0"/>
                      </a:endParaRPr>
                    </a:p>
                  </a:txBody>
                  <a:tcPr marL="0" marT="0" marB="0" anchor="ctr">
                    <a:noFill/>
                  </a:tcPr>
                </a:tc>
                <a:tc rowSpan="2">
                  <a:txBody>
                    <a:bodyPr/>
                    <a:lstStyle/>
                    <a:p>
                      <a:pPr algn="r" fontAlgn="b"/>
                      <a:r>
                        <a:rPr lang="en-US" sz="1400" b="1" u="none" strike="noStrike" dirty="0">
                          <a:solidFill>
                            <a:schemeClr val="tx1"/>
                          </a:solidFill>
                          <a:effectLst/>
                        </a:rPr>
                        <a:t>$803,727</a:t>
                      </a:r>
                      <a:endParaRPr lang="en-US" sz="1400" b="1" i="0" u="none" strike="noStrike" dirty="0">
                        <a:solidFill>
                          <a:schemeClr val="tx1"/>
                        </a:solidFill>
                        <a:effectLst/>
                        <a:latin typeface="Calibri" panose="020F0502020204030204" pitchFamily="34" charset="0"/>
                      </a:endParaRPr>
                    </a:p>
                  </a:txBody>
                  <a:tcPr marL="0" marT="0" marB="0" anchor="ctr">
                    <a:noFill/>
                  </a:tcPr>
                </a:tc>
                <a:extLst>
                  <a:ext uri="{0D108BD9-81ED-4DB2-BD59-A6C34878D82A}">
                    <a16:rowId xmlns:a16="http://schemas.microsoft.com/office/drawing/2014/main" val="10014"/>
                  </a:ext>
                </a:extLst>
              </a:tr>
              <a:tr h="250887">
                <a:tc>
                  <a:txBody>
                    <a:bodyPr/>
                    <a:lstStyle/>
                    <a:p>
                      <a:pPr algn="ctr" fontAlgn="ctr"/>
                      <a:endParaRPr lang="en-US" sz="1400" b="0" i="0" u="none" strike="noStrike" dirty="0">
                        <a:solidFill>
                          <a:srgbClr val="000000"/>
                        </a:solidFill>
                        <a:effectLst/>
                        <a:latin typeface="Calibri" panose="020F0502020204030204" pitchFamily="34" charset="0"/>
                      </a:endParaRPr>
                    </a:p>
                  </a:txBody>
                  <a:tcPr marL="0" marR="0" marT="0" marB="0" anchor="ctr">
                    <a:no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15"/>
                  </a:ext>
                </a:extLst>
              </a:tr>
              <a:tr h="249453">
                <a:tc>
                  <a:txBody>
                    <a:bodyPr/>
                    <a:lstStyle/>
                    <a:p>
                      <a:pPr algn="l" fontAlgn="b"/>
                      <a:endParaRPr lang="en-US" sz="1400" b="0" i="0" u="none" strike="noStrike" dirty="0">
                        <a:solidFill>
                          <a:srgbClr val="000000"/>
                        </a:solidFill>
                        <a:effectLst/>
                        <a:latin typeface="Calibri" panose="020F0502020204030204" pitchFamily="34" charset="0"/>
                      </a:endParaRPr>
                    </a:p>
                  </a:txBody>
                  <a:tcPr marL="0" marR="0" marT="0" marB="0" anchor="b">
                    <a:noFill/>
                  </a:tcPr>
                </a:tc>
                <a:tc>
                  <a:txBody>
                    <a:bodyPr/>
                    <a:lstStyle/>
                    <a:p>
                      <a:pPr algn="l" fontAlgn="b"/>
                      <a:r>
                        <a:rPr lang="en-US" sz="1400" b="0" i="0" u="none" strike="noStrike" dirty="0">
                          <a:solidFill>
                            <a:schemeClr val="bg1"/>
                          </a:solidFill>
                          <a:effectLst/>
                          <a:latin typeface="+mn-lt"/>
                        </a:rPr>
                        <a:t>HIE</a:t>
                      </a:r>
                      <a:r>
                        <a:rPr lang="en-US" sz="1400" b="0" i="0" u="none" strike="noStrike" baseline="0" dirty="0">
                          <a:solidFill>
                            <a:schemeClr val="bg1"/>
                          </a:solidFill>
                          <a:effectLst/>
                          <a:latin typeface="+mn-lt"/>
                        </a:rPr>
                        <a:t> Service Cost Center</a:t>
                      </a:r>
                      <a:endParaRPr lang="en-US" sz="1400" b="1" i="0" u="none" strike="noStrike" dirty="0">
                        <a:solidFill>
                          <a:schemeClr val="bg1"/>
                        </a:solidFill>
                        <a:effectLst/>
                        <a:latin typeface="Calibri" panose="020F0502020204030204" pitchFamily="34" charset="0"/>
                      </a:endParaRPr>
                    </a:p>
                  </a:txBody>
                  <a:tcPr marL="0" marR="0" marT="0" marB="0" anchor="b">
                    <a:solidFill>
                      <a:schemeClr val="accent1">
                        <a:lumMod val="50000"/>
                      </a:schemeClr>
                    </a:solidFill>
                  </a:tcPr>
                </a:tc>
                <a:tc>
                  <a:txBody>
                    <a:bodyPr/>
                    <a:lstStyle/>
                    <a:p>
                      <a:pPr algn="ctr" fontAlgn="b"/>
                      <a:r>
                        <a:rPr lang="en-US" sz="1400" u="none" strike="noStrike" dirty="0">
                          <a:solidFill>
                            <a:schemeClr val="bg1"/>
                          </a:solidFill>
                          <a:effectLst/>
                        </a:rPr>
                        <a:t>Gross $</a:t>
                      </a:r>
                      <a:endParaRPr lang="en-US" sz="1400" b="1" i="0" u="none" strike="noStrike" dirty="0">
                        <a:solidFill>
                          <a:schemeClr val="bg1"/>
                        </a:solidFill>
                        <a:effectLst/>
                        <a:latin typeface="Calibri" panose="020F0502020204030204" pitchFamily="34" charset="0"/>
                      </a:endParaRPr>
                    </a:p>
                  </a:txBody>
                  <a:tcPr marL="0" marT="0" marB="0" anchor="b">
                    <a:solidFill>
                      <a:schemeClr val="accent1">
                        <a:lumMod val="50000"/>
                      </a:schemeClr>
                    </a:solidFill>
                  </a:tcPr>
                </a:tc>
                <a:tc>
                  <a:txBody>
                    <a:bodyPr/>
                    <a:lstStyle/>
                    <a:p>
                      <a:pPr algn="ctr" fontAlgn="b"/>
                      <a:r>
                        <a:rPr lang="en-US" sz="1400" u="none" strike="noStrike" dirty="0">
                          <a:solidFill>
                            <a:schemeClr val="bg1"/>
                          </a:solidFill>
                          <a:effectLst/>
                        </a:rPr>
                        <a:t>FFP $</a:t>
                      </a:r>
                      <a:endParaRPr lang="en-US" sz="1400" b="1" i="0" u="none" strike="noStrike" dirty="0">
                        <a:solidFill>
                          <a:schemeClr val="bg1"/>
                        </a:solidFill>
                        <a:effectLst/>
                        <a:latin typeface="Calibri" panose="020F0502020204030204" pitchFamily="34" charset="0"/>
                      </a:endParaRPr>
                    </a:p>
                  </a:txBody>
                  <a:tcPr marL="0" marT="0" marB="0" anchor="b">
                    <a:solidFill>
                      <a:schemeClr val="accent1">
                        <a:lumMod val="50000"/>
                      </a:schemeClr>
                    </a:solidFill>
                  </a:tcPr>
                </a:tc>
                <a:tc>
                  <a:txBody>
                    <a:bodyPr/>
                    <a:lstStyle/>
                    <a:p>
                      <a:pPr algn="ctr" fontAlgn="b"/>
                      <a:r>
                        <a:rPr lang="en-US" sz="1400" u="none" strike="noStrike" dirty="0">
                          <a:solidFill>
                            <a:schemeClr val="bg1"/>
                          </a:solidFill>
                          <a:effectLst/>
                        </a:rPr>
                        <a:t>State $</a:t>
                      </a:r>
                      <a:endParaRPr lang="en-US" sz="1400" b="1" i="0" u="none" strike="noStrike" dirty="0">
                        <a:solidFill>
                          <a:schemeClr val="bg1"/>
                        </a:solidFill>
                        <a:effectLst/>
                        <a:latin typeface="Calibri" panose="020F0502020204030204" pitchFamily="34" charset="0"/>
                      </a:endParaRPr>
                    </a:p>
                  </a:txBody>
                  <a:tcPr marL="0" marT="0" marB="0" anchor="b">
                    <a:solidFill>
                      <a:schemeClr val="accent1">
                        <a:lumMod val="50000"/>
                      </a:schemeClr>
                    </a:solidFill>
                  </a:tcPr>
                </a:tc>
                <a:tc>
                  <a:txBody>
                    <a:bodyPr/>
                    <a:lstStyle/>
                    <a:p>
                      <a:pPr algn="ctr" fontAlgn="b"/>
                      <a:r>
                        <a:rPr lang="en-US" sz="1400" u="none" strike="noStrike" dirty="0">
                          <a:solidFill>
                            <a:schemeClr val="bg1"/>
                          </a:solidFill>
                          <a:effectLst/>
                        </a:rPr>
                        <a:t>Private $</a:t>
                      </a:r>
                      <a:endParaRPr lang="en-US" sz="1400" b="1" i="0" u="none" strike="noStrike" dirty="0">
                        <a:solidFill>
                          <a:schemeClr val="bg1"/>
                        </a:solidFill>
                        <a:effectLst/>
                        <a:latin typeface="Calibri" panose="020F0502020204030204" pitchFamily="34" charset="0"/>
                      </a:endParaRPr>
                    </a:p>
                  </a:txBody>
                  <a:tcPr marL="0" marT="0" marB="0" anchor="b">
                    <a:solidFill>
                      <a:schemeClr val="accent1">
                        <a:lumMod val="50000"/>
                      </a:schemeClr>
                    </a:solidFill>
                  </a:tcPr>
                </a:tc>
                <a:extLst>
                  <a:ext uri="{0D108BD9-81ED-4DB2-BD59-A6C34878D82A}">
                    <a16:rowId xmlns:a16="http://schemas.microsoft.com/office/drawing/2014/main" val="10016"/>
                  </a:ext>
                </a:extLst>
              </a:tr>
              <a:tr h="249453">
                <a:tc rowSpan="6">
                  <a:txBody>
                    <a:bodyPr/>
                    <a:lstStyle/>
                    <a:p>
                      <a:pPr algn="ctr" fontAlgn="ctr"/>
                      <a:r>
                        <a:rPr lang="en-US" sz="1400" b="1" u="none" strike="noStrike" dirty="0">
                          <a:effectLst/>
                        </a:rPr>
                        <a:t>Phase 2 Reductions</a:t>
                      </a:r>
                      <a:endParaRPr lang="en-US" sz="1400" b="1" i="0" u="none" strike="noStrike" dirty="0">
                        <a:solidFill>
                          <a:srgbClr val="000000"/>
                        </a:solidFill>
                        <a:effectLst/>
                        <a:latin typeface="Calibri" panose="020F0502020204030204" pitchFamily="34" charset="0"/>
                      </a:endParaRPr>
                    </a:p>
                  </a:txBody>
                  <a:tcPr marL="0" marR="0" marT="0" marB="0" anchor="ctr">
                    <a:solidFill>
                      <a:schemeClr val="bg1">
                        <a:lumMod val="95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Program &amp; Account Management</a:t>
                      </a:r>
                    </a:p>
                  </a:txBody>
                  <a:tcPr marL="0" marR="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$2,253,009</a:t>
                      </a:r>
                    </a:p>
                  </a:txBody>
                  <a:tcPr marL="0" marT="0" marB="0" anchor="b">
                    <a:solidFill>
                      <a:schemeClr val="bg1">
                        <a:lumMod val="95000"/>
                      </a:schemeClr>
                    </a:solidFill>
                  </a:tcPr>
                </a:tc>
                <a:tc>
                  <a:txBody>
                    <a:bodyPr/>
                    <a:lstStyle/>
                    <a:p>
                      <a:pPr algn="r" fontAlgn="b"/>
                      <a:r>
                        <a:rPr lang="en-US" sz="1400" b="0" i="0" u="none" strike="noStrike">
                          <a:solidFill>
                            <a:srgbClr val="000000"/>
                          </a:solidFill>
                          <a:effectLst/>
                          <a:latin typeface="Calibri" panose="020F0502020204030204" pitchFamily="34" charset="0"/>
                        </a:rPr>
                        <a:t>$1,404,077</a:t>
                      </a:r>
                    </a:p>
                  </a:txBody>
                  <a:tcPr marL="0" marT="0" marB="0" anchor="b">
                    <a:solidFill>
                      <a:schemeClr val="bg1">
                        <a:lumMod val="95000"/>
                      </a:schemeClr>
                    </a:solidFill>
                  </a:tcPr>
                </a:tc>
                <a:tc>
                  <a:txBody>
                    <a:bodyPr/>
                    <a:lstStyle/>
                    <a:p>
                      <a:pPr algn="r" fontAlgn="b"/>
                      <a:r>
                        <a:rPr lang="en-US" sz="1400" b="0" i="0" u="none" strike="noStrike">
                          <a:solidFill>
                            <a:srgbClr val="000000"/>
                          </a:solidFill>
                          <a:effectLst/>
                          <a:latin typeface="Calibri" panose="020F0502020204030204" pitchFamily="34" charset="0"/>
                        </a:rPr>
                        <a:t>$848,931 </a:t>
                      </a:r>
                    </a:p>
                  </a:txBody>
                  <a:tcPr marL="0" marT="0" marB="0" anchor="b">
                    <a:solidFill>
                      <a:schemeClr val="bg1">
                        <a:lumMod val="95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 </a:t>
                      </a:r>
                    </a:p>
                  </a:txBody>
                  <a:tcPr marL="0" marT="0" marB="0" anchor="b">
                    <a:solidFill>
                      <a:schemeClr val="bg1">
                        <a:lumMod val="95000"/>
                      </a:schemeClr>
                    </a:solidFill>
                  </a:tcPr>
                </a:tc>
                <a:extLst>
                  <a:ext uri="{0D108BD9-81ED-4DB2-BD59-A6C34878D82A}">
                    <a16:rowId xmlns:a16="http://schemas.microsoft.com/office/drawing/2014/main" val="10017"/>
                  </a:ext>
                </a:extLst>
              </a:tr>
              <a:tr h="248020">
                <a:tc vMerge="1">
                  <a:txBody>
                    <a:bodyPr/>
                    <a:lstStyle/>
                    <a:p>
                      <a:endParaRPr lang="en-US"/>
                    </a:p>
                  </a:txBody>
                  <a:tcPr/>
                </a:tc>
                <a:tc>
                  <a:txBody>
                    <a:bodyPr/>
                    <a:lstStyle/>
                    <a:p>
                      <a:pPr algn="l" fontAlgn="b"/>
                      <a:r>
                        <a:rPr lang="en-US" sz="1400" b="0" i="0" u="none" strike="noStrike" dirty="0">
                          <a:solidFill>
                            <a:srgbClr val="000000"/>
                          </a:solidFill>
                          <a:effectLst/>
                          <a:latin typeface="Calibri" panose="020F0502020204030204" pitchFamily="34" charset="0"/>
                        </a:rPr>
                        <a:t>Direct Messaging</a:t>
                      </a:r>
                    </a:p>
                  </a:txBody>
                  <a:tcPr marL="0" marR="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$2,666,085</a:t>
                      </a:r>
                    </a:p>
                  </a:txBody>
                  <a:tcPr marL="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$638,545</a:t>
                      </a:r>
                    </a:p>
                  </a:txBody>
                  <a:tcPr marL="0" marT="0" marB="0" anchor="b">
                    <a:solidFill>
                      <a:schemeClr val="bg1">
                        <a:lumMod val="95000"/>
                      </a:schemeClr>
                    </a:solidFill>
                  </a:tcPr>
                </a:tc>
                <a:tc>
                  <a:txBody>
                    <a:bodyPr/>
                    <a:lstStyle/>
                    <a:p>
                      <a:pPr algn="r" fontAlgn="b"/>
                      <a:r>
                        <a:rPr lang="en-US" sz="1400" b="0" i="0" u="none" strike="noStrike">
                          <a:solidFill>
                            <a:srgbClr val="000000"/>
                          </a:solidFill>
                          <a:effectLst/>
                          <a:latin typeface="Calibri" panose="020F0502020204030204" pitchFamily="34" charset="0"/>
                        </a:rPr>
                        <a:t>$1,527,540 </a:t>
                      </a:r>
                    </a:p>
                  </a:txBody>
                  <a:tcPr marL="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$500,000</a:t>
                      </a:r>
                    </a:p>
                  </a:txBody>
                  <a:tcPr marL="0" marT="0" marB="0" anchor="b">
                    <a:solidFill>
                      <a:schemeClr val="bg1">
                        <a:lumMod val="95000"/>
                      </a:schemeClr>
                    </a:solidFill>
                  </a:tcPr>
                </a:tc>
                <a:extLst>
                  <a:ext uri="{0D108BD9-81ED-4DB2-BD59-A6C34878D82A}">
                    <a16:rowId xmlns:a16="http://schemas.microsoft.com/office/drawing/2014/main" val="10018"/>
                  </a:ext>
                </a:extLst>
              </a:tr>
              <a:tr h="246586">
                <a:tc vMerge="1">
                  <a:txBody>
                    <a:bodyPr/>
                    <a:lstStyle/>
                    <a:p>
                      <a:endParaRPr lang="en-US"/>
                    </a:p>
                  </a:txBody>
                  <a:tcPr/>
                </a:tc>
                <a:tc>
                  <a:txBody>
                    <a:bodyPr/>
                    <a:lstStyle/>
                    <a:p>
                      <a:pPr algn="l" fontAlgn="b"/>
                      <a:r>
                        <a:rPr lang="en-US" sz="1400" b="0" i="0" u="none" strike="noStrike" dirty="0">
                          <a:solidFill>
                            <a:srgbClr val="000000"/>
                          </a:solidFill>
                          <a:effectLst/>
                          <a:latin typeface="Calibri" panose="020F0502020204030204" pitchFamily="34" charset="0"/>
                        </a:rPr>
                        <a:t>Clinical Gateway</a:t>
                      </a:r>
                    </a:p>
                  </a:txBody>
                  <a:tcPr marL="0" marR="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$2,446,920</a:t>
                      </a:r>
                    </a:p>
                  </a:txBody>
                  <a:tcPr marL="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$893,814</a:t>
                      </a:r>
                    </a:p>
                  </a:txBody>
                  <a:tcPr marL="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$1,553,106 </a:t>
                      </a:r>
                    </a:p>
                  </a:txBody>
                  <a:tcPr marL="0" marT="0" marB="0" anchor="b">
                    <a:solidFill>
                      <a:schemeClr val="bg1">
                        <a:lumMod val="95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 </a:t>
                      </a:r>
                    </a:p>
                  </a:txBody>
                  <a:tcPr marL="0" marT="0" marB="0" anchor="b">
                    <a:solidFill>
                      <a:schemeClr val="bg1">
                        <a:lumMod val="95000"/>
                      </a:schemeClr>
                    </a:solidFill>
                  </a:tcPr>
                </a:tc>
                <a:extLst>
                  <a:ext uri="{0D108BD9-81ED-4DB2-BD59-A6C34878D82A}">
                    <a16:rowId xmlns:a16="http://schemas.microsoft.com/office/drawing/2014/main" val="10019"/>
                  </a:ext>
                </a:extLst>
              </a:tr>
              <a:tr h="245153">
                <a:tc vMerge="1">
                  <a:txBody>
                    <a:bodyPr/>
                    <a:lstStyle/>
                    <a:p>
                      <a:endParaRPr lang="en-US"/>
                    </a:p>
                  </a:txBody>
                  <a:tcPr/>
                </a:tc>
                <a:tc>
                  <a:txBody>
                    <a:bodyPr/>
                    <a:lstStyle/>
                    <a:p>
                      <a:pPr algn="l" fontAlgn="b"/>
                      <a:r>
                        <a:rPr lang="en-US" sz="1400" b="0" i="0" u="none" strike="noStrike">
                          <a:solidFill>
                            <a:srgbClr val="000000"/>
                          </a:solidFill>
                          <a:effectLst/>
                          <a:latin typeface="Calibri" panose="020F0502020204030204" pitchFamily="34" charset="0"/>
                        </a:rPr>
                        <a:t>CMS Incentive Program</a:t>
                      </a:r>
                    </a:p>
                  </a:txBody>
                  <a:tcPr marL="0" marR="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$2,618,750</a:t>
                      </a:r>
                    </a:p>
                  </a:txBody>
                  <a:tcPr marL="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$2,356,875</a:t>
                      </a:r>
                    </a:p>
                  </a:txBody>
                  <a:tcPr marL="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$261,875 </a:t>
                      </a:r>
                    </a:p>
                  </a:txBody>
                  <a:tcPr marL="0" marT="0" marB="0" anchor="b">
                    <a:solidFill>
                      <a:schemeClr val="bg1">
                        <a:lumMod val="95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 </a:t>
                      </a:r>
                    </a:p>
                  </a:txBody>
                  <a:tcPr marL="0" marT="0" marB="0" anchor="b">
                    <a:solidFill>
                      <a:schemeClr val="bg1">
                        <a:lumMod val="95000"/>
                      </a:schemeClr>
                    </a:solidFill>
                  </a:tcPr>
                </a:tc>
                <a:extLst>
                  <a:ext uri="{0D108BD9-81ED-4DB2-BD59-A6C34878D82A}">
                    <a16:rowId xmlns:a16="http://schemas.microsoft.com/office/drawing/2014/main" val="10020"/>
                  </a:ext>
                </a:extLst>
              </a:tr>
              <a:tr h="243719">
                <a:tc vMerge="1">
                  <a:txBody>
                    <a:bodyPr/>
                    <a:lstStyle/>
                    <a:p>
                      <a:endParaRPr lang="en-US"/>
                    </a:p>
                  </a:txBody>
                  <a:tcPr/>
                </a:tc>
                <a:tc>
                  <a:txBody>
                    <a:bodyPr/>
                    <a:lstStyle/>
                    <a:p>
                      <a:pPr algn="l" fontAlgn="b"/>
                      <a:r>
                        <a:rPr lang="en-US" sz="1400" b="0" u="none" strike="noStrike" dirty="0">
                          <a:effectLst/>
                        </a:rPr>
                        <a:t>ePOLST</a:t>
                      </a:r>
                      <a:endParaRPr lang="en-US" sz="1400" b="0" i="0" u="none" strike="noStrike" dirty="0">
                        <a:solidFill>
                          <a:srgbClr val="000000"/>
                        </a:solidFill>
                        <a:effectLst/>
                        <a:latin typeface="Calibri" panose="020F0502020204030204" pitchFamily="34" charset="0"/>
                      </a:endParaRPr>
                    </a:p>
                  </a:txBody>
                  <a:tcPr marL="0" marR="0" marT="0" marB="0" anchor="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$463,016</a:t>
                      </a:r>
                    </a:p>
                  </a:txBody>
                  <a:tcPr marL="0" marT="0" marB="0" anchor="b">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400" b="0" i="0" u="none" strike="noStrike">
                          <a:solidFill>
                            <a:srgbClr val="000000"/>
                          </a:solidFill>
                          <a:effectLst/>
                          <a:latin typeface="Calibri" panose="020F0502020204030204" pitchFamily="34" charset="0"/>
                        </a:rPr>
                        <a:t>$159,289</a:t>
                      </a:r>
                    </a:p>
                  </a:txBody>
                  <a:tcPr marL="0" marT="0" marB="0" anchor="b">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$0 </a:t>
                      </a:r>
                    </a:p>
                  </a:txBody>
                  <a:tcPr marL="0" marT="0" marB="0" anchor="b">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400" b="0" i="0" u="none" strike="noStrike" dirty="0">
                          <a:solidFill>
                            <a:srgbClr val="000000"/>
                          </a:solidFill>
                          <a:effectLst/>
                          <a:latin typeface="Calibri" panose="020F0502020204030204" pitchFamily="34" charset="0"/>
                        </a:rPr>
                        <a:t>$303,727</a:t>
                      </a:r>
                    </a:p>
                  </a:txBody>
                  <a:tcPr marL="0" marT="0" marB="0" anchor="b">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21"/>
                  </a:ext>
                </a:extLst>
              </a:tr>
              <a:tr h="0">
                <a:tc vMerge="1">
                  <a:txBody>
                    <a:bodyPr/>
                    <a:lstStyle/>
                    <a:p>
                      <a:endParaRPr lang="en-US"/>
                    </a:p>
                  </a:txBody>
                  <a:tcPr/>
                </a:tc>
                <a:tc rowSpan="2">
                  <a:txBody>
                    <a:bodyPr/>
                    <a:lstStyle/>
                    <a:p>
                      <a:pPr lvl="1" algn="r" fontAlgn="b"/>
                      <a:r>
                        <a:rPr lang="en-US" sz="1400" b="1" u="none" strike="noStrike">
                          <a:solidFill>
                            <a:schemeClr val="tx1"/>
                          </a:solidFill>
                          <a:effectLst/>
                        </a:rPr>
                        <a:t>Grand Total</a:t>
                      </a:r>
                      <a:endParaRPr lang="en-US" sz="1400" b="1" i="0" u="none" strike="noStrike" dirty="0">
                        <a:solidFill>
                          <a:schemeClr val="tx1"/>
                        </a:solidFill>
                        <a:effectLst/>
                        <a:latin typeface="Calibri" panose="020F0502020204030204" pitchFamily="34" charset="0"/>
                      </a:endParaRPr>
                    </a:p>
                  </a:txBody>
                  <a:tcPr marL="0" marT="0" marB="0" anchor="ctr">
                    <a:lnR w="12700" cap="flat" cmpd="sng" algn="ctr">
                      <a:solidFill>
                        <a:schemeClr val="tx1"/>
                      </a:solidFill>
                      <a:prstDash val="solid"/>
                      <a:round/>
                      <a:headEnd type="none" w="med" len="med"/>
                      <a:tailEnd type="none" w="med" len="med"/>
                    </a:lnR>
                    <a:noFill/>
                  </a:tcPr>
                </a:tc>
                <a:tc rowSpan="2">
                  <a:txBody>
                    <a:bodyPr/>
                    <a:lstStyle/>
                    <a:p>
                      <a:pPr algn="r" fontAlgn="b"/>
                      <a:r>
                        <a:rPr lang="en-US" sz="1400" b="1" u="none" strike="noStrike" dirty="0">
                          <a:solidFill>
                            <a:schemeClr val="tx1"/>
                          </a:solidFill>
                          <a:effectLst/>
                        </a:rPr>
                        <a:t>$10,447,779</a:t>
                      </a:r>
                      <a:endParaRPr lang="en-US" sz="1400" b="1" i="0" u="none" strike="noStrike" dirty="0">
                        <a:solidFill>
                          <a:schemeClr val="tx1"/>
                        </a:solidFill>
                        <a:effectLst/>
                        <a:latin typeface="Calibri" panose="020F0502020204030204" pitchFamily="34" charset="0"/>
                      </a:endParaRPr>
                    </a:p>
                  </a:txBody>
                  <a:tcPr marL="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r" fontAlgn="b"/>
                      <a:r>
                        <a:rPr lang="en-US" sz="1400" b="1" u="none" strike="noStrike" dirty="0">
                          <a:solidFill>
                            <a:schemeClr val="tx1"/>
                          </a:solidFill>
                          <a:effectLst/>
                        </a:rPr>
                        <a:t>$5,452,599</a:t>
                      </a:r>
                      <a:endParaRPr lang="en-US" sz="1400" b="1" i="0" u="none" strike="noStrike" dirty="0">
                        <a:solidFill>
                          <a:schemeClr val="tx1"/>
                        </a:solidFill>
                        <a:effectLst/>
                        <a:latin typeface="Calibri" panose="020F0502020204030204" pitchFamily="34" charset="0"/>
                      </a:endParaRPr>
                    </a:p>
                  </a:txBody>
                  <a:tcPr marL="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r" fontAlgn="b"/>
                      <a:r>
                        <a:rPr lang="en-US" sz="1400" b="1" u="none" strike="noStrike" dirty="0">
                          <a:solidFill>
                            <a:schemeClr val="tx1"/>
                          </a:solidFill>
                          <a:effectLst/>
                        </a:rPr>
                        <a:t>$4,191,453 </a:t>
                      </a:r>
                      <a:endParaRPr lang="en-US" sz="1400" b="1" i="0" u="none" strike="noStrike" dirty="0">
                        <a:solidFill>
                          <a:schemeClr val="tx1"/>
                        </a:solidFill>
                        <a:effectLst/>
                        <a:latin typeface="Calibri" panose="020F0502020204030204" pitchFamily="34" charset="0"/>
                      </a:endParaRPr>
                    </a:p>
                  </a:txBody>
                  <a:tcPr marL="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r" fontAlgn="b"/>
                      <a:r>
                        <a:rPr lang="en-US" sz="1400" b="1" u="none" strike="noStrike" dirty="0">
                          <a:solidFill>
                            <a:schemeClr val="tx1"/>
                          </a:solidFill>
                          <a:effectLst/>
                        </a:rPr>
                        <a:t>$803,727</a:t>
                      </a:r>
                      <a:endParaRPr lang="en-US" sz="1400" b="1" i="0" u="none" strike="noStrike" dirty="0">
                        <a:solidFill>
                          <a:schemeClr val="tx1"/>
                        </a:solidFill>
                        <a:effectLst/>
                        <a:latin typeface="Calibri" panose="020F0502020204030204" pitchFamily="34" charset="0"/>
                      </a:endParaRPr>
                    </a:p>
                  </a:txBody>
                  <a:tcPr marL="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2"/>
                  </a:ext>
                </a:extLst>
              </a:tr>
              <a:tr h="250887">
                <a:tc>
                  <a:txBody>
                    <a:bodyPr/>
                    <a:lstStyle/>
                    <a:p>
                      <a:pPr algn="ctr" fontAlgn="ctr"/>
                      <a:endParaRPr lang="en-US" sz="1400" b="0" i="0" u="none" strike="noStrike" dirty="0">
                        <a:solidFill>
                          <a:srgbClr val="000000"/>
                        </a:solidFill>
                        <a:effectLst/>
                        <a:latin typeface="Calibri" panose="020F0502020204030204" pitchFamily="34" charset="0"/>
                      </a:endParaRPr>
                    </a:p>
                  </a:txBody>
                  <a:tcPr marL="0" marR="0" marT="0" marB="0" anchor="ctr">
                    <a:no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dirty="0"/>
                    </a:p>
                  </a:txBody>
                  <a:tcPr/>
                </a:tc>
                <a:extLst>
                  <a:ext uri="{0D108BD9-81ED-4DB2-BD59-A6C34878D82A}">
                    <a16:rowId xmlns:a16="http://schemas.microsoft.com/office/drawing/2014/main" val="10023"/>
                  </a:ext>
                </a:extLst>
              </a:tr>
            </a:tbl>
          </a:graphicData>
        </a:graphic>
      </p:graphicFrame>
      <p:sp>
        <p:nvSpPr>
          <p:cNvPr id="3" name="Title 2"/>
          <p:cNvSpPr>
            <a:spLocks noGrp="1"/>
          </p:cNvSpPr>
          <p:nvPr>
            <p:ph type="title"/>
          </p:nvPr>
        </p:nvSpPr>
        <p:spPr/>
        <p:txBody>
          <a:bodyPr/>
          <a:lstStyle/>
          <a:p>
            <a:r>
              <a:rPr lang="en-US" dirty="0"/>
              <a:t>SFY22 HIE Budget Reductions</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19</a:t>
            </a:fld>
            <a:endParaRPr lang="en-US" dirty="0"/>
          </a:p>
        </p:txBody>
      </p:sp>
      <p:cxnSp>
        <p:nvCxnSpPr>
          <p:cNvPr id="6" name="Straight Arrow Connector 5"/>
          <p:cNvCxnSpPr/>
          <p:nvPr/>
        </p:nvCxnSpPr>
        <p:spPr>
          <a:xfrm>
            <a:off x="836137" y="2590800"/>
            <a:ext cx="0" cy="53340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9" name="Straight Arrow Connector 8"/>
          <p:cNvCxnSpPr/>
          <p:nvPr/>
        </p:nvCxnSpPr>
        <p:spPr>
          <a:xfrm>
            <a:off x="836137" y="4343400"/>
            <a:ext cx="0" cy="53340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61064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2</a:t>
            </a:fld>
            <a:endParaRPr lang="en-US" dirty="0"/>
          </a:p>
        </p:txBody>
      </p:sp>
      <p:sp>
        <p:nvSpPr>
          <p:cNvPr id="3" name="Title 2"/>
          <p:cNvSpPr>
            <a:spLocks noGrp="1"/>
          </p:cNvSpPr>
          <p:nvPr>
            <p:ph type="title"/>
          </p:nvPr>
        </p:nvSpPr>
        <p:spPr>
          <a:xfrm>
            <a:off x="836137" y="133557"/>
            <a:ext cx="6098066" cy="565150"/>
          </a:xfrm>
        </p:spPr>
        <p:txBody>
          <a:bodyPr/>
          <a:lstStyle/>
          <a:p>
            <a:r>
              <a:rPr lang="en-US" dirty="0"/>
              <a:t>Agenda</a:t>
            </a:r>
          </a:p>
        </p:txBody>
      </p:sp>
      <p:sp>
        <p:nvSpPr>
          <p:cNvPr id="4" name="Rectangle 3"/>
          <p:cNvSpPr/>
          <p:nvPr/>
        </p:nvSpPr>
        <p:spPr>
          <a:xfrm>
            <a:off x="762000" y="1295400"/>
            <a:ext cx="7543800" cy="4953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Welcome</a:t>
            </a:r>
          </a:p>
          <a:p>
            <a:pPr marL="457054" lvl="1" indent="0">
              <a:buNone/>
            </a:pPr>
            <a:r>
              <a:rPr lang="en-US" sz="2000" dirty="0">
                <a:solidFill>
                  <a:schemeClr val="tx1"/>
                </a:solidFill>
              </a:rPr>
              <a:t>Undersecretary Lauren Peters</a:t>
            </a:r>
          </a:p>
          <a:p>
            <a:pPr marL="800100" lvl="1" indent="-342900">
              <a:buFont typeface="Wingdings" pitchFamily="2" charset="2"/>
              <a:buChar char="§"/>
            </a:pPr>
            <a:r>
              <a:rPr lang="en-US" sz="2000" dirty="0">
                <a:solidFill>
                  <a:schemeClr val="tx1"/>
                </a:solidFill>
              </a:rPr>
              <a:t>Approval of Aug 2021 minutes (vote)</a:t>
            </a:r>
          </a:p>
          <a:p>
            <a:r>
              <a:rPr lang="en-US" sz="2000" b="1" dirty="0">
                <a:solidFill>
                  <a:schemeClr val="tx1"/>
                </a:solidFill>
              </a:rPr>
              <a:t>Attestation update</a:t>
            </a:r>
          </a:p>
          <a:p>
            <a:pPr lvl="1"/>
            <a:r>
              <a:rPr lang="en-US" sz="2000" dirty="0">
                <a:solidFill>
                  <a:schemeClr val="tx1"/>
                </a:solidFill>
              </a:rPr>
              <a:t>Pam Boutin-Coviello </a:t>
            </a:r>
          </a:p>
          <a:p>
            <a:r>
              <a:rPr lang="en-US" sz="2000" b="1" dirty="0">
                <a:solidFill>
                  <a:schemeClr val="tx1"/>
                </a:solidFill>
              </a:rPr>
              <a:t>ENS – Utilization Update; plans for future / expansion</a:t>
            </a:r>
          </a:p>
          <a:p>
            <a:pPr marL="457200"/>
            <a:r>
              <a:rPr lang="en-US" sz="2000" dirty="0">
                <a:solidFill>
                  <a:schemeClr val="tx1"/>
                </a:solidFill>
              </a:rPr>
              <a:t>Bert Ng </a:t>
            </a:r>
          </a:p>
          <a:p>
            <a:r>
              <a:rPr lang="en-US" sz="2000" b="1" dirty="0">
                <a:solidFill>
                  <a:schemeClr val="tx1"/>
                </a:solidFill>
              </a:rPr>
              <a:t>ePOLST – Update</a:t>
            </a:r>
          </a:p>
          <a:p>
            <a:pPr marL="457054" lvl="1"/>
            <a:r>
              <a:rPr lang="en-US" sz="2000" dirty="0">
                <a:solidFill>
                  <a:schemeClr val="tx1"/>
                </a:solidFill>
              </a:rPr>
              <a:t>Bert Ng &amp; Kathryn Downes</a:t>
            </a:r>
          </a:p>
          <a:p>
            <a:r>
              <a:rPr lang="en-US" sz="2000" b="1" dirty="0">
                <a:solidFill>
                  <a:schemeClr val="tx1"/>
                </a:solidFill>
              </a:rPr>
              <a:t>Budget &amp; Sustainability Planning</a:t>
            </a:r>
          </a:p>
          <a:p>
            <a:pPr lvl="1"/>
            <a:r>
              <a:rPr lang="en-US" sz="2000" dirty="0">
                <a:solidFill>
                  <a:schemeClr val="tx1"/>
                </a:solidFill>
              </a:rPr>
              <a:t>Kevin Mullen</a:t>
            </a:r>
          </a:p>
          <a:p>
            <a:r>
              <a:rPr lang="en-US" sz="2000" b="1" dirty="0">
                <a:solidFill>
                  <a:schemeClr val="tx1"/>
                </a:solidFill>
              </a:rPr>
              <a:t>Conclusion</a:t>
            </a:r>
          </a:p>
          <a:p>
            <a:pPr marL="457054" lvl="1" indent="0">
              <a:buNone/>
            </a:pPr>
            <a:r>
              <a:rPr lang="en-US" sz="2000" dirty="0">
                <a:solidFill>
                  <a:schemeClr val="tx1"/>
                </a:solidFill>
              </a:rPr>
              <a:t>Undersecretary Lauren Peters</a:t>
            </a:r>
          </a:p>
          <a:p>
            <a:pPr marL="457054" lvl="1" indent="0">
              <a:buNone/>
            </a:pPr>
            <a:endParaRPr lang="en-US" sz="2000" dirty="0">
              <a:solidFill>
                <a:schemeClr val="tx1"/>
              </a:solidFill>
            </a:endParaRPr>
          </a:p>
        </p:txBody>
      </p:sp>
    </p:spTree>
    <p:extLst>
      <p:ext uri="{BB962C8B-B14F-4D97-AF65-F5344CB8AC3E}">
        <p14:creationId xmlns:p14="http://schemas.microsoft.com/office/powerpoint/2010/main" val="33206546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569704196"/>
              </p:ext>
            </p:extLst>
          </p:nvPr>
        </p:nvGraphicFramePr>
        <p:xfrm>
          <a:off x="210312" y="1097280"/>
          <a:ext cx="8695944" cy="5370195"/>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p:txBody>
          <a:bodyPr/>
          <a:lstStyle/>
          <a:p>
            <a:r>
              <a:rPr lang="en-US" dirty="0"/>
              <a:t>SFY22 HIE Service Cost Centers</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20</a:t>
            </a:fld>
            <a:endParaRPr lang="en-US" dirty="0"/>
          </a:p>
        </p:txBody>
      </p:sp>
    </p:spTree>
    <p:extLst>
      <p:ext uri="{BB962C8B-B14F-4D97-AF65-F5344CB8AC3E}">
        <p14:creationId xmlns:p14="http://schemas.microsoft.com/office/powerpoint/2010/main" val="15768078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21</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Sustainability Planning </a:t>
            </a:r>
          </a:p>
          <a:p>
            <a:r>
              <a:rPr lang="en-US" sz="2400" i="1" dirty="0">
                <a:solidFill>
                  <a:schemeClr val="tx1"/>
                </a:solidFill>
              </a:rPr>
              <a:t>Kevin Mullen</a:t>
            </a:r>
          </a:p>
        </p:txBody>
      </p:sp>
    </p:spTree>
    <p:extLst>
      <p:ext uri="{BB962C8B-B14F-4D97-AF65-F5344CB8AC3E}">
        <p14:creationId xmlns:p14="http://schemas.microsoft.com/office/powerpoint/2010/main" val="10878535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085467" y="1937306"/>
            <a:ext cx="6101337" cy="4522543"/>
            <a:chOff x="1085467" y="1937306"/>
            <a:chExt cx="6101337" cy="4522543"/>
          </a:xfrm>
        </p:grpSpPr>
        <p:sp>
          <p:nvSpPr>
            <p:cNvPr id="9" name="Freeform 8"/>
            <p:cNvSpPr/>
            <p:nvPr/>
          </p:nvSpPr>
          <p:spPr>
            <a:xfrm rot="21600000">
              <a:off x="1714120" y="1937306"/>
              <a:ext cx="5472684" cy="1257306"/>
            </a:xfrm>
            <a:custGeom>
              <a:avLst/>
              <a:gdLst>
                <a:gd name="connsiteX0" fmla="*/ 0 w 5472684"/>
                <a:gd name="connsiteY0" fmla="*/ 0 h 1257304"/>
                <a:gd name="connsiteX1" fmla="*/ 4844032 w 5472684"/>
                <a:gd name="connsiteY1" fmla="*/ 0 h 1257304"/>
                <a:gd name="connsiteX2" fmla="*/ 5472684 w 5472684"/>
                <a:gd name="connsiteY2" fmla="*/ 628652 h 1257304"/>
                <a:gd name="connsiteX3" fmla="*/ 4844032 w 5472684"/>
                <a:gd name="connsiteY3" fmla="*/ 1257304 h 1257304"/>
                <a:gd name="connsiteX4" fmla="*/ 0 w 5472684"/>
                <a:gd name="connsiteY4" fmla="*/ 1257304 h 1257304"/>
                <a:gd name="connsiteX5" fmla="*/ 0 w 5472684"/>
                <a:gd name="connsiteY5" fmla="*/ 0 h 1257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72684" h="1257304">
                  <a:moveTo>
                    <a:pt x="5472684" y="1257303"/>
                  </a:moveTo>
                  <a:lnTo>
                    <a:pt x="628652" y="1257303"/>
                  </a:lnTo>
                  <a:lnTo>
                    <a:pt x="0" y="628652"/>
                  </a:lnTo>
                  <a:lnTo>
                    <a:pt x="628652" y="1"/>
                  </a:lnTo>
                  <a:lnTo>
                    <a:pt x="5472684" y="1"/>
                  </a:lnTo>
                  <a:lnTo>
                    <a:pt x="5472684" y="125730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68762" tIns="76201" rIns="142240" bIns="76201" numCol="1" spcCol="1270" anchor="t" anchorCtr="0">
              <a:noAutofit/>
            </a:bodyPr>
            <a:lstStyle/>
            <a:p>
              <a:pPr lvl="0" algn="l" defTabSz="889000">
                <a:lnSpc>
                  <a:spcPct val="90000"/>
                </a:lnSpc>
                <a:spcBef>
                  <a:spcPct val="0"/>
                </a:spcBef>
                <a:spcAft>
                  <a:spcPct val="35000"/>
                </a:spcAft>
              </a:pPr>
              <a:r>
                <a:rPr lang="en-US" sz="2000" i="1" kern="1200" dirty="0"/>
                <a:t>Transition</a:t>
              </a:r>
              <a:r>
                <a:rPr lang="en-US" sz="2000" kern="1200" dirty="0"/>
                <a:t> Direct Messaging Services</a:t>
              </a:r>
            </a:p>
            <a:p>
              <a:pPr marL="171450" lvl="1" indent="-171450" algn="l" defTabSz="711200">
                <a:lnSpc>
                  <a:spcPct val="90000"/>
                </a:lnSpc>
                <a:spcBef>
                  <a:spcPct val="0"/>
                </a:spcBef>
                <a:spcAft>
                  <a:spcPct val="15000"/>
                </a:spcAft>
                <a:buChar char="••"/>
              </a:pPr>
              <a:r>
                <a:rPr lang="en-US" sz="1600" kern="1200" dirty="0">
                  <a:solidFill>
                    <a:schemeClr val="bg1"/>
                  </a:solidFill>
                </a:rPr>
                <a:t>Evaluate options and set strategy immediately for a transition of the HIway Direct Messaging System by SFY24</a:t>
              </a:r>
            </a:p>
          </p:txBody>
        </p:sp>
        <p:sp>
          <p:nvSpPr>
            <p:cNvPr id="11" name="Oval 10"/>
            <p:cNvSpPr/>
            <p:nvPr/>
          </p:nvSpPr>
          <p:spPr>
            <a:xfrm>
              <a:off x="1085467" y="1937307"/>
              <a:ext cx="1257304" cy="1257304"/>
            </a:xfrm>
            <a:prstGeom prst="ellipse">
              <a:avLst/>
            </a:prstGeom>
            <a:ln>
              <a:noFill/>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2" name="Freeform 11"/>
            <p:cNvSpPr/>
            <p:nvPr/>
          </p:nvSpPr>
          <p:spPr>
            <a:xfrm rot="21600000">
              <a:off x="1714120" y="3569925"/>
              <a:ext cx="5472684" cy="1257305"/>
            </a:xfrm>
            <a:custGeom>
              <a:avLst/>
              <a:gdLst>
                <a:gd name="connsiteX0" fmla="*/ 0 w 5472684"/>
                <a:gd name="connsiteY0" fmla="*/ 0 h 1257304"/>
                <a:gd name="connsiteX1" fmla="*/ 4844032 w 5472684"/>
                <a:gd name="connsiteY1" fmla="*/ 0 h 1257304"/>
                <a:gd name="connsiteX2" fmla="*/ 5472684 w 5472684"/>
                <a:gd name="connsiteY2" fmla="*/ 628652 h 1257304"/>
                <a:gd name="connsiteX3" fmla="*/ 4844032 w 5472684"/>
                <a:gd name="connsiteY3" fmla="*/ 1257304 h 1257304"/>
                <a:gd name="connsiteX4" fmla="*/ 0 w 5472684"/>
                <a:gd name="connsiteY4" fmla="*/ 1257304 h 1257304"/>
                <a:gd name="connsiteX5" fmla="*/ 0 w 5472684"/>
                <a:gd name="connsiteY5" fmla="*/ 0 h 1257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72684" h="1257304">
                  <a:moveTo>
                    <a:pt x="5472684" y="1257303"/>
                  </a:moveTo>
                  <a:lnTo>
                    <a:pt x="628652" y="1257303"/>
                  </a:lnTo>
                  <a:lnTo>
                    <a:pt x="0" y="628652"/>
                  </a:lnTo>
                  <a:lnTo>
                    <a:pt x="628652" y="1"/>
                  </a:lnTo>
                  <a:lnTo>
                    <a:pt x="5472684" y="1"/>
                  </a:lnTo>
                  <a:lnTo>
                    <a:pt x="5472684" y="125730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68762" tIns="76201" rIns="142240" bIns="76200" numCol="1" spcCol="1270" anchor="t" anchorCtr="0">
              <a:noAutofit/>
            </a:bodyPr>
            <a:lstStyle/>
            <a:p>
              <a:pPr lvl="0" algn="l" defTabSz="889000">
                <a:lnSpc>
                  <a:spcPct val="90000"/>
                </a:lnSpc>
                <a:spcBef>
                  <a:spcPct val="0"/>
                </a:spcBef>
                <a:spcAft>
                  <a:spcPct val="35000"/>
                </a:spcAft>
              </a:pPr>
              <a:r>
                <a:rPr lang="en-US" sz="2000" i="1" kern="1200" dirty="0"/>
                <a:t>Accelerate</a:t>
              </a:r>
              <a:r>
                <a:rPr lang="en-US" sz="2000" kern="1200" dirty="0"/>
                <a:t> Clinical Gateway Development</a:t>
              </a:r>
            </a:p>
            <a:p>
              <a:pPr marL="171450" lvl="1" indent="-171450" algn="l" defTabSz="711200">
                <a:lnSpc>
                  <a:spcPct val="90000"/>
                </a:lnSpc>
                <a:spcBef>
                  <a:spcPct val="0"/>
                </a:spcBef>
                <a:spcAft>
                  <a:spcPct val="15000"/>
                </a:spcAft>
                <a:buChar char="••"/>
              </a:pPr>
              <a:r>
                <a:rPr lang="en-US" sz="1600" kern="1200" dirty="0">
                  <a:solidFill>
                    <a:schemeClr val="bg1"/>
                  </a:solidFill>
                </a:rPr>
                <a:t>Fast track planned API development to enable provider alternatives for public health exchanges by SFY23</a:t>
              </a:r>
            </a:p>
          </p:txBody>
        </p:sp>
        <p:sp>
          <p:nvSpPr>
            <p:cNvPr id="13" name="Oval 12"/>
            <p:cNvSpPr/>
            <p:nvPr/>
          </p:nvSpPr>
          <p:spPr>
            <a:xfrm>
              <a:off x="1085467" y="3569926"/>
              <a:ext cx="1257304" cy="1257304"/>
            </a:xfrm>
            <a:prstGeom prst="ellipse">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4" name="Freeform 13"/>
            <p:cNvSpPr/>
            <p:nvPr/>
          </p:nvSpPr>
          <p:spPr>
            <a:xfrm rot="21600000">
              <a:off x="1714120" y="5202544"/>
              <a:ext cx="5472684" cy="1257305"/>
            </a:xfrm>
            <a:custGeom>
              <a:avLst/>
              <a:gdLst>
                <a:gd name="connsiteX0" fmla="*/ 0 w 5472684"/>
                <a:gd name="connsiteY0" fmla="*/ 0 h 1257304"/>
                <a:gd name="connsiteX1" fmla="*/ 4844032 w 5472684"/>
                <a:gd name="connsiteY1" fmla="*/ 0 h 1257304"/>
                <a:gd name="connsiteX2" fmla="*/ 5472684 w 5472684"/>
                <a:gd name="connsiteY2" fmla="*/ 628652 h 1257304"/>
                <a:gd name="connsiteX3" fmla="*/ 4844032 w 5472684"/>
                <a:gd name="connsiteY3" fmla="*/ 1257304 h 1257304"/>
                <a:gd name="connsiteX4" fmla="*/ 0 w 5472684"/>
                <a:gd name="connsiteY4" fmla="*/ 1257304 h 1257304"/>
                <a:gd name="connsiteX5" fmla="*/ 0 w 5472684"/>
                <a:gd name="connsiteY5" fmla="*/ 0 h 1257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72684" h="1257304">
                  <a:moveTo>
                    <a:pt x="5472684" y="1257303"/>
                  </a:moveTo>
                  <a:lnTo>
                    <a:pt x="628652" y="1257303"/>
                  </a:lnTo>
                  <a:lnTo>
                    <a:pt x="0" y="628652"/>
                  </a:lnTo>
                  <a:lnTo>
                    <a:pt x="628652" y="1"/>
                  </a:lnTo>
                  <a:lnTo>
                    <a:pt x="5472684" y="1"/>
                  </a:lnTo>
                  <a:lnTo>
                    <a:pt x="5472684" y="125730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68762" tIns="76201" rIns="142240" bIns="76200" numCol="1" spcCol="1270" anchor="t" anchorCtr="0">
              <a:noAutofit/>
            </a:bodyPr>
            <a:lstStyle/>
            <a:p>
              <a:pPr lvl="0" algn="l" defTabSz="889000">
                <a:lnSpc>
                  <a:spcPct val="90000"/>
                </a:lnSpc>
                <a:spcBef>
                  <a:spcPct val="0"/>
                </a:spcBef>
                <a:spcAft>
                  <a:spcPct val="35000"/>
                </a:spcAft>
              </a:pPr>
              <a:r>
                <a:rPr lang="en-US" sz="2000" i="1" kern="1200" dirty="0"/>
                <a:t>Reduce</a:t>
              </a:r>
              <a:r>
                <a:rPr lang="en-US" sz="2000" kern="1200" dirty="0"/>
                <a:t> Program &amp; Outreach Activity</a:t>
              </a:r>
              <a:endParaRPr lang="en-US" sz="2000" kern="1200" dirty="0">
                <a:solidFill>
                  <a:schemeClr val="bg1"/>
                </a:solidFill>
              </a:endParaRPr>
            </a:p>
            <a:p>
              <a:pPr marL="171450" lvl="1" indent="-171450" algn="l" defTabSz="711200">
                <a:lnSpc>
                  <a:spcPct val="90000"/>
                </a:lnSpc>
                <a:spcBef>
                  <a:spcPct val="0"/>
                </a:spcBef>
                <a:spcAft>
                  <a:spcPct val="15000"/>
                </a:spcAft>
                <a:buChar char="••"/>
              </a:pPr>
              <a:r>
                <a:rPr lang="en-US" sz="1600" kern="1200" dirty="0">
                  <a:solidFill>
                    <a:schemeClr val="bg1"/>
                  </a:solidFill>
                </a:rPr>
                <a:t>Reduce near-term Program &amp; Outreach activities immediately (Oct 21) with potential to restore activity in SFY24</a:t>
              </a:r>
            </a:p>
          </p:txBody>
        </p:sp>
        <p:sp>
          <p:nvSpPr>
            <p:cNvPr id="15" name="Oval 14"/>
            <p:cNvSpPr/>
            <p:nvPr/>
          </p:nvSpPr>
          <p:spPr>
            <a:xfrm>
              <a:off x="1085467" y="5202545"/>
              <a:ext cx="1257304" cy="1257304"/>
            </a:xfrm>
            <a:prstGeom prst="ellipse">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grpSp>
      <p:sp>
        <p:nvSpPr>
          <p:cNvPr id="3" name="Title 2"/>
          <p:cNvSpPr>
            <a:spLocks noGrp="1"/>
          </p:cNvSpPr>
          <p:nvPr>
            <p:ph type="title"/>
          </p:nvPr>
        </p:nvSpPr>
        <p:spPr/>
        <p:txBody>
          <a:bodyPr/>
          <a:lstStyle/>
          <a:p>
            <a:r>
              <a:rPr lang="en-US" dirty="0">
                <a:cs typeface="Arial" panose="020B0604020202020204" pitchFamily="34" charset="0"/>
              </a:rPr>
              <a:t>Federal revenue reduction impacts</a:t>
            </a:r>
            <a:endParaRPr lang="en-US" dirty="0"/>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22</a:t>
            </a:fld>
            <a:endParaRPr lang="en-US" dirty="0"/>
          </a:p>
        </p:txBody>
      </p:sp>
      <p:sp>
        <p:nvSpPr>
          <p:cNvPr id="2" name="TextBox 1"/>
          <p:cNvSpPr txBox="1"/>
          <p:nvPr/>
        </p:nvSpPr>
        <p:spPr>
          <a:xfrm>
            <a:off x="1240535" y="2258673"/>
            <a:ext cx="990600" cy="646331"/>
          </a:xfrm>
          <a:prstGeom prst="rect">
            <a:avLst/>
          </a:prstGeom>
          <a:solidFill>
            <a:schemeClr val="accent1">
              <a:lumMod val="50000"/>
            </a:schemeClr>
          </a:solidFill>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n-US" dirty="0"/>
              <a:t>Strategy</a:t>
            </a:r>
          </a:p>
          <a:p>
            <a:pPr algn="ctr"/>
            <a:r>
              <a:rPr lang="en-US" dirty="0"/>
              <a:t>1</a:t>
            </a:r>
          </a:p>
        </p:txBody>
      </p:sp>
      <p:sp>
        <p:nvSpPr>
          <p:cNvPr id="7" name="TextBox 6"/>
          <p:cNvSpPr txBox="1"/>
          <p:nvPr/>
        </p:nvSpPr>
        <p:spPr>
          <a:xfrm>
            <a:off x="1240535" y="3863092"/>
            <a:ext cx="990600" cy="646331"/>
          </a:xfrm>
          <a:prstGeom prst="rect">
            <a:avLst/>
          </a:prstGeom>
          <a:solidFill>
            <a:schemeClr val="accent1">
              <a:lumMod val="50000"/>
            </a:schemeClr>
          </a:solidFill>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n-US" dirty="0"/>
              <a:t>Strategy</a:t>
            </a:r>
          </a:p>
          <a:p>
            <a:pPr algn="ctr"/>
            <a:r>
              <a:rPr lang="en-US" dirty="0"/>
              <a:t>2</a:t>
            </a:r>
          </a:p>
        </p:txBody>
      </p:sp>
      <p:sp>
        <p:nvSpPr>
          <p:cNvPr id="8" name="TextBox 7"/>
          <p:cNvSpPr txBox="1"/>
          <p:nvPr/>
        </p:nvSpPr>
        <p:spPr>
          <a:xfrm>
            <a:off x="1240535" y="5481765"/>
            <a:ext cx="990600" cy="646331"/>
          </a:xfrm>
          <a:prstGeom prst="rect">
            <a:avLst/>
          </a:prstGeom>
          <a:solidFill>
            <a:schemeClr val="accent1">
              <a:lumMod val="50000"/>
            </a:schemeClr>
          </a:solidFill>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n-US" dirty="0"/>
              <a:t>Strategy</a:t>
            </a:r>
          </a:p>
          <a:p>
            <a:pPr algn="ctr"/>
            <a:r>
              <a:rPr lang="en-US" dirty="0"/>
              <a:t>3</a:t>
            </a:r>
          </a:p>
        </p:txBody>
      </p:sp>
      <p:sp>
        <p:nvSpPr>
          <p:cNvPr id="10" name="Rectangle 9">
            <a:extLst>
              <a:ext uri="{FF2B5EF4-FFF2-40B4-BE49-F238E27FC236}">
                <a16:creationId xmlns:a16="http://schemas.microsoft.com/office/drawing/2014/main" id="{A692E9C3-93A5-44FF-950B-1CE98B00359F}"/>
              </a:ext>
            </a:extLst>
          </p:cNvPr>
          <p:cNvSpPr/>
          <p:nvPr/>
        </p:nvSpPr>
        <p:spPr>
          <a:xfrm>
            <a:off x="304800" y="1026771"/>
            <a:ext cx="8235045" cy="685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cs typeface="Arial" panose="020B0604020202020204" pitchFamily="34" charset="0"/>
              </a:rPr>
              <a:t>To programmatically </a:t>
            </a:r>
            <a:r>
              <a:rPr lang="en-US" b="1" dirty="0">
                <a:solidFill>
                  <a:schemeClr val="bg1"/>
                </a:solidFill>
                <a:cs typeface="Arial" panose="020B0604020202020204" pitchFamily="34" charset="0"/>
              </a:rPr>
              <a:t>manage the impacts of the federal reduction, </a:t>
            </a:r>
            <a:r>
              <a:rPr lang="en-US" dirty="0">
                <a:solidFill>
                  <a:schemeClr val="bg1"/>
                </a:solidFill>
                <a:cs typeface="Arial" panose="020B0604020202020204" pitchFamily="34" charset="0"/>
              </a:rPr>
              <a:t>the HIway will execute on the following </a:t>
            </a:r>
            <a:r>
              <a:rPr lang="en-US" u="sng" dirty="0">
                <a:solidFill>
                  <a:schemeClr val="bg1"/>
                </a:solidFill>
                <a:cs typeface="Arial" panose="020B0604020202020204" pitchFamily="34" charset="0"/>
              </a:rPr>
              <a:t>3 strategies </a:t>
            </a:r>
            <a:r>
              <a:rPr lang="en-US" b="1" dirty="0">
                <a:solidFill>
                  <a:schemeClr val="bg1"/>
                </a:solidFill>
                <a:cs typeface="Arial" panose="020B0604020202020204" pitchFamily="34" charset="0"/>
              </a:rPr>
              <a:t>over a multi-year timeline</a:t>
            </a:r>
            <a:endParaRPr lang="en-US" dirty="0">
              <a:solidFill>
                <a:schemeClr val="bg1"/>
              </a:solidFill>
            </a:endParaRPr>
          </a:p>
        </p:txBody>
      </p:sp>
    </p:spTree>
    <p:extLst>
      <p:ext uri="{BB962C8B-B14F-4D97-AF65-F5344CB8AC3E}">
        <p14:creationId xmlns:p14="http://schemas.microsoft.com/office/powerpoint/2010/main" val="31597661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670618262"/>
              </p:ext>
            </p:extLst>
          </p:nvPr>
        </p:nvGraphicFramePr>
        <p:xfrm>
          <a:off x="640080" y="1700787"/>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lang="en-US" dirty="0"/>
              <a:t>Levers to sustain Direct Messaging</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23</a:t>
            </a:fld>
            <a:endParaRPr lang="en-US" dirty="0"/>
          </a:p>
        </p:txBody>
      </p:sp>
    </p:spTree>
    <p:extLst>
      <p:ext uri="{BB962C8B-B14F-4D97-AF65-F5344CB8AC3E}">
        <p14:creationId xmlns:p14="http://schemas.microsoft.com/office/powerpoint/2010/main" val="15971989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p:cNvGraphicFramePr>
            <a:graphicFrameLocks noGrp="1"/>
          </p:cNvGraphicFramePr>
          <p:nvPr>
            <p:ph idx="1"/>
            <p:extLst>
              <p:ext uri="{D42A27DB-BD31-4B8C-83A1-F6EECF244321}">
                <p14:modId xmlns:p14="http://schemas.microsoft.com/office/powerpoint/2010/main" val="1587479554"/>
              </p:ext>
            </p:extLst>
          </p:nvPr>
        </p:nvGraphicFramePr>
        <p:xfrm>
          <a:off x="88230" y="3677250"/>
          <a:ext cx="9067800" cy="2494949"/>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a:xfrm>
            <a:off x="836137" y="114306"/>
            <a:ext cx="6098066" cy="565150"/>
          </a:xfrm>
        </p:spPr>
        <p:txBody>
          <a:bodyPr/>
          <a:lstStyle/>
          <a:p>
            <a:r>
              <a:rPr lang="en-US" dirty="0"/>
              <a:t>SFY24 DM and CG Costs (projected)</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24</a:t>
            </a:fld>
            <a:endParaRPr lang="en-US" dirty="0"/>
          </a:p>
        </p:txBody>
      </p:sp>
      <p:sp>
        <p:nvSpPr>
          <p:cNvPr id="14" name="TextBox 13"/>
          <p:cNvSpPr txBox="1"/>
          <p:nvPr/>
        </p:nvSpPr>
        <p:spPr>
          <a:xfrm>
            <a:off x="1421728" y="3962400"/>
            <a:ext cx="6400803" cy="377439"/>
          </a:xfrm>
          <a:prstGeom prst="rect">
            <a:avLst/>
          </a:prstGeom>
          <a:noFill/>
        </p:spPr>
        <p:txBody>
          <a:bodyPr wrap="square" rtlCol="0">
            <a:spAutoFit/>
          </a:bodyPr>
          <a:lstStyle/>
          <a:p>
            <a:r>
              <a:rPr lang="en-US" b="1" u="sng" dirty="0"/>
              <a:t>SFY24</a:t>
            </a:r>
            <a:r>
              <a:rPr lang="en-US" dirty="0"/>
              <a:t> Direct Messaging &amp; Clinical Gateway Estimated Cost Share</a:t>
            </a:r>
          </a:p>
        </p:txBody>
      </p:sp>
      <p:graphicFrame>
        <p:nvGraphicFramePr>
          <p:cNvPr id="12" name="Diagram 11"/>
          <p:cNvGraphicFramePr/>
          <p:nvPr>
            <p:extLst>
              <p:ext uri="{D42A27DB-BD31-4B8C-83A1-F6EECF244321}">
                <p14:modId xmlns:p14="http://schemas.microsoft.com/office/powerpoint/2010/main" val="406789645"/>
              </p:ext>
            </p:extLst>
          </p:nvPr>
        </p:nvGraphicFramePr>
        <p:xfrm>
          <a:off x="789214" y="1610589"/>
          <a:ext cx="8011886" cy="17132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cxnSp>
        <p:nvCxnSpPr>
          <p:cNvPr id="5" name="Elbow Connector 4"/>
          <p:cNvCxnSpPr/>
          <p:nvPr/>
        </p:nvCxnSpPr>
        <p:spPr>
          <a:xfrm rot="5400000">
            <a:off x="6980695" y="3258926"/>
            <a:ext cx="2561979" cy="978569"/>
          </a:xfrm>
          <a:prstGeom prst="bentConnector3">
            <a:avLst>
              <a:gd name="adj1" fmla="val 99968"/>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06125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19200"/>
            <a:ext cx="8229600" cy="4525963"/>
          </a:xfrm>
        </p:spPr>
        <p:txBody>
          <a:bodyPr/>
          <a:lstStyle/>
          <a:p>
            <a:pPr marL="285750" indent="-285750">
              <a:lnSpc>
                <a:spcPct val="107000"/>
              </a:lnSpc>
              <a:buFont typeface="Arial" panose="020B0604020202020204" pitchFamily="34" charset="0"/>
              <a:buChar char="•"/>
            </a:pPr>
            <a:r>
              <a:rPr lang="en-US" b="0" dirty="0"/>
              <a:t>The proposed rate card model increases annual fees based on tier, transaction volume thresholds and connection type</a:t>
            </a:r>
          </a:p>
          <a:p>
            <a:pPr marL="285750" indent="-285750">
              <a:lnSpc>
                <a:spcPct val="107000"/>
              </a:lnSpc>
              <a:buFont typeface="Arial" panose="020B0604020202020204" pitchFamily="34" charset="0"/>
              <a:buChar char="•"/>
            </a:pPr>
            <a:r>
              <a:rPr lang="en-US" b="0" dirty="0"/>
              <a:t>The measured transaction volumes include;</a:t>
            </a:r>
          </a:p>
          <a:p>
            <a:pPr marL="685673" lvl="1" indent="-285750">
              <a:lnSpc>
                <a:spcPct val="107000"/>
              </a:lnSpc>
              <a:buFont typeface="Arial" panose="020B0604020202020204" pitchFamily="34" charset="0"/>
              <a:buChar char="•"/>
            </a:pPr>
            <a:r>
              <a:rPr lang="en-US" dirty="0"/>
              <a:t># of Care Coordination messages Sent &amp; Received</a:t>
            </a:r>
          </a:p>
          <a:p>
            <a:pPr marL="685673" lvl="1" indent="-285750">
              <a:lnSpc>
                <a:spcPct val="107000"/>
              </a:lnSpc>
              <a:buFont typeface="Arial" panose="020B0604020202020204" pitchFamily="34" charset="0"/>
              <a:buChar char="•"/>
            </a:pPr>
            <a:r>
              <a:rPr lang="en-US" dirty="0"/>
              <a:t># of DPH messages Sent</a:t>
            </a:r>
          </a:p>
          <a:p>
            <a:pPr marL="685673" lvl="1" indent="-285750">
              <a:lnSpc>
                <a:spcPct val="107000"/>
              </a:lnSpc>
              <a:buFont typeface="Arial" panose="020B0604020202020204" pitchFamily="34" charset="0"/>
              <a:buChar char="•"/>
            </a:pPr>
            <a:r>
              <a:rPr lang="en-US" b="0" dirty="0"/>
              <a:t>Excludes DPH transactions received, so orgs aren’t </a:t>
            </a:r>
            <a:r>
              <a:rPr lang="en-US" dirty="0"/>
              <a:t>assessed on </a:t>
            </a:r>
            <a:r>
              <a:rPr lang="en-US" b="0" dirty="0"/>
              <a:t>receipt and acknowledgment notifications</a:t>
            </a:r>
          </a:p>
          <a:p>
            <a:pPr marL="685673" lvl="1" indent="-285750">
              <a:lnSpc>
                <a:spcPct val="107000"/>
              </a:lnSpc>
              <a:buFont typeface="Arial" panose="020B0604020202020204" pitchFamily="34" charset="0"/>
              <a:buChar char="•"/>
            </a:pPr>
            <a:r>
              <a:rPr lang="en-US" dirty="0"/>
              <a:t>Transaction adjustment applies for message volume above 1M messages per year</a:t>
            </a:r>
            <a:endParaRPr lang="en-US" b="0" dirty="0"/>
          </a:p>
          <a:p>
            <a:pPr marL="285750" indent="-285750">
              <a:lnSpc>
                <a:spcPct val="107000"/>
              </a:lnSpc>
              <a:buFont typeface="Arial" panose="020B0604020202020204" pitchFamily="34" charset="0"/>
              <a:buChar char="•"/>
            </a:pPr>
            <a:r>
              <a:rPr lang="en-US" b="0" dirty="0"/>
              <a:t>The model includes a separate annual fee for use of a Connect device and is designed to motivate transition to new API infrastructure</a:t>
            </a:r>
          </a:p>
          <a:p>
            <a:pPr marL="285750" indent="-285750">
              <a:lnSpc>
                <a:spcPct val="107000"/>
              </a:lnSpc>
              <a:buFont typeface="Arial" panose="020B0604020202020204" pitchFamily="34" charset="0"/>
              <a:buChar char="•"/>
            </a:pPr>
            <a:r>
              <a:rPr lang="en-US" b="0" dirty="0"/>
              <a:t>The model is structured to make no change to Tier 3-5 organizations and marginal increases for Tier 2 organizations</a:t>
            </a:r>
          </a:p>
          <a:p>
            <a:pPr marL="285750" indent="-285750">
              <a:lnSpc>
                <a:spcPct val="107000"/>
              </a:lnSpc>
              <a:buFont typeface="Arial" panose="020B0604020202020204" pitchFamily="34" charset="0"/>
              <a:buChar char="•"/>
            </a:pPr>
            <a:r>
              <a:rPr lang="en-US" b="0" dirty="0"/>
              <a:t>The model ensures that Tier 1&amp;2 organizations that aren’t using the HIway for care coordination exchanges, but are sending a large number of DPH transactions via a HIway Connect device have a corresponding fee and are sharing in the infrastructure operating costs</a:t>
            </a:r>
            <a:endParaRPr lang="en-US" b="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Title 2"/>
          <p:cNvSpPr>
            <a:spLocks noGrp="1"/>
          </p:cNvSpPr>
          <p:nvPr>
            <p:ph type="title"/>
          </p:nvPr>
        </p:nvSpPr>
        <p:spPr/>
        <p:txBody>
          <a:bodyPr/>
          <a:lstStyle/>
          <a:p>
            <a:r>
              <a:rPr lang="en-US" dirty="0"/>
              <a:t>Proposed Rate Card Model Changes</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25</a:t>
            </a:fld>
            <a:endParaRPr lang="en-US" dirty="0"/>
          </a:p>
        </p:txBody>
      </p:sp>
    </p:spTree>
    <p:extLst>
      <p:ext uri="{BB962C8B-B14F-4D97-AF65-F5344CB8AC3E}">
        <p14:creationId xmlns:p14="http://schemas.microsoft.com/office/powerpoint/2010/main" val="1251402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6137" y="114307"/>
            <a:ext cx="6098066" cy="565150"/>
          </a:xfrm>
        </p:spPr>
        <p:txBody>
          <a:bodyPr/>
          <a:lstStyle/>
          <a:p>
            <a:r>
              <a:rPr lang="en-US" dirty="0"/>
              <a:t>Proposed New Rate Card Model</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26</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2629023715"/>
              </p:ext>
            </p:extLst>
          </p:nvPr>
        </p:nvGraphicFramePr>
        <p:xfrm>
          <a:off x="152400" y="990600"/>
          <a:ext cx="8839200" cy="5562600"/>
        </p:xfrm>
        <a:graphic>
          <a:graphicData uri="http://schemas.openxmlformats.org/drawingml/2006/table">
            <a:tbl>
              <a:tblPr/>
              <a:tblGrid>
                <a:gridCol w="734791">
                  <a:extLst>
                    <a:ext uri="{9D8B030D-6E8A-4147-A177-3AD203B41FA5}">
                      <a16:colId xmlns:a16="http://schemas.microsoft.com/office/drawing/2014/main" val="20000"/>
                    </a:ext>
                  </a:extLst>
                </a:gridCol>
                <a:gridCol w="654148">
                  <a:extLst>
                    <a:ext uri="{9D8B030D-6E8A-4147-A177-3AD203B41FA5}">
                      <a16:colId xmlns:a16="http://schemas.microsoft.com/office/drawing/2014/main" val="20001"/>
                    </a:ext>
                  </a:extLst>
                </a:gridCol>
                <a:gridCol w="1373311">
                  <a:extLst>
                    <a:ext uri="{9D8B030D-6E8A-4147-A177-3AD203B41FA5}">
                      <a16:colId xmlns:a16="http://schemas.microsoft.com/office/drawing/2014/main" val="20002"/>
                    </a:ext>
                  </a:extLst>
                </a:gridCol>
                <a:gridCol w="1381125">
                  <a:extLst>
                    <a:ext uri="{9D8B030D-6E8A-4147-A177-3AD203B41FA5}">
                      <a16:colId xmlns:a16="http://schemas.microsoft.com/office/drawing/2014/main" val="20003"/>
                    </a:ext>
                  </a:extLst>
                </a:gridCol>
                <a:gridCol w="1334183">
                  <a:extLst>
                    <a:ext uri="{9D8B030D-6E8A-4147-A177-3AD203B41FA5}">
                      <a16:colId xmlns:a16="http://schemas.microsoft.com/office/drawing/2014/main" val="20004"/>
                    </a:ext>
                  </a:extLst>
                </a:gridCol>
                <a:gridCol w="1469590">
                  <a:extLst>
                    <a:ext uri="{9D8B030D-6E8A-4147-A177-3AD203B41FA5}">
                      <a16:colId xmlns:a16="http://schemas.microsoft.com/office/drawing/2014/main" val="20005"/>
                    </a:ext>
                  </a:extLst>
                </a:gridCol>
                <a:gridCol w="1892052">
                  <a:extLst>
                    <a:ext uri="{9D8B030D-6E8A-4147-A177-3AD203B41FA5}">
                      <a16:colId xmlns:a16="http://schemas.microsoft.com/office/drawing/2014/main" val="20006"/>
                    </a:ext>
                  </a:extLst>
                </a:gridCol>
              </a:tblGrid>
              <a:tr h="663208">
                <a:tc>
                  <a:txBody>
                    <a:bodyPr/>
                    <a:lstStyle/>
                    <a:p>
                      <a:pPr algn="ctr" fontAlgn="b"/>
                      <a:r>
                        <a:rPr lang="en-US" sz="1200" b="0" i="0" u="none" strike="noStrike" dirty="0">
                          <a:solidFill>
                            <a:srgbClr val="FFFFFF"/>
                          </a:solidFill>
                          <a:effectLst/>
                          <a:latin typeface="Calibri" panose="020F0502020204030204" pitchFamily="34" charset="0"/>
                        </a:rPr>
                        <a:t>Tier</a:t>
                      </a:r>
                    </a:p>
                  </a:txBody>
                  <a:tcPr marL="0" marR="0" marT="0" marB="0" anchor="ctr">
                    <a:lnL>
                      <a:noFill/>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tc>
                  <a:txBody>
                    <a:bodyPr/>
                    <a:lstStyle/>
                    <a:p>
                      <a:pPr algn="ctr" fontAlgn="b"/>
                      <a:r>
                        <a:rPr lang="en-US" sz="1200" b="0" i="0" u="none" strike="noStrike" dirty="0">
                          <a:solidFill>
                            <a:srgbClr val="FFFFFF"/>
                          </a:solidFill>
                          <a:effectLst/>
                          <a:latin typeface="Calibri" panose="020F0502020204030204" pitchFamily="34" charset="0"/>
                        </a:rPr>
                        <a:t>#</a:t>
                      </a:r>
                      <a:r>
                        <a:rPr lang="en-US" sz="1200" b="0" i="0" u="none" strike="noStrike" baseline="0" dirty="0">
                          <a:solidFill>
                            <a:srgbClr val="FFFFFF"/>
                          </a:solidFill>
                          <a:effectLst/>
                          <a:latin typeface="Calibri" panose="020F0502020204030204" pitchFamily="34" charset="0"/>
                        </a:rPr>
                        <a:t> Orgs</a:t>
                      </a:r>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tc>
                  <a:txBody>
                    <a:bodyPr/>
                    <a:lstStyle/>
                    <a:p>
                      <a:pPr algn="ctr" fontAlgn="b"/>
                      <a:r>
                        <a:rPr lang="en-US" sz="1200" b="0" i="0" u="none" strike="noStrike" dirty="0">
                          <a:solidFill>
                            <a:srgbClr val="FFFFFF"/>
                          </a:solidFill>
                          <a:effectLst/>
                          <a:latin typeface="Calibri" panose="020F0502020204030204" pitchFamily="34" charset="0"/>
                        </a:rPr>
                        <a:t>Current</a:t>
                      </a:r>
                    </a:p>
                    <a:p>
                      <a:pPr algn="ctr" fontAlgn="b"/>
                      <a:r>
                        <a:rPr lang="en-US" sz="1200" b="0" i="0" u="none" strike="noStrike" dirty="0">
                          <a:solidFill>
                            <a:srgbClr val="FFFFFF"/>
                          </a:solidFill>
                          <a:effectLst/>
                          <a:latin typeface="Calibri" panose="020F0502020204030204" pitchFamily="34" charset="0"/>
                        </a:rPr>
                        <a:t>Annual</a:t>
                      </a:r>
                      <a:r>
                        <a:rPr lang="en-US" sz="1200" b="0" i="0" u="none" strike="noStrike" baseline="0" dirty="0">
                          <a:solidFill>
                            <a:srgbClr val="FFFFFF"/>
                          </a:solidFill>
                          <a:effectLst/>
                          <a:latin typeface="Calibri" panose="020F0502020204030204" pitchFamily="34" charset="0"/>
                        </a:rPr>
                        <a:t> Service Fee</a:t>
                      </a:r>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tc>
                  <a:txBody>
                    <a:bodyPr/>
                    <a:lstStyle/>
                    <a:p>
                      <a:pPr algn="ctr" fontAlgn="b"/>
                      <a:r>
                        <a:rPr lang="en-US" sz="1200" b="0" i="0" u="none" strike="noStrike" dirty="0">
                          <a:solidFill>
                            <a:srgbClr val="FFFFFF"/>
                          </a:solidFill>
                          <a:effectLst/>
                          <a:latin typeface="Calibri" panose="020F0502020204030204" pitchFamily="34" charset="0"/>
                        </a:rPr>
                        <a:t>Proposed </a:t>
                      </a:r>
                      <a:r>
                        <a:rPr lang="en-US" sz="1200" b="0" i="0" u="sng" strike="noStrike" dirty="0">
                          <a:solidFill>
                            <a:srgbClr val="FFFFFF"/>
                          </a:solidFill>
                          <a:effectLst/>
                          <a:latin typeface="Calibri" panose="020F0502020204030204" pitchFamily="34" charset="0"/>
                        </a:rPr>
                        <a:t>New</a:t>
                      </a:r>
                    </a:p>
                    <a:p>
                      <a:pPr algn="ctr" fontAlgn="b"/>
                      <a:r>
                        <a:rPr lang="en-US" sz="1200" b="0" i="0" u="none" strike="noStrike" dirty="0">
                          <a:solidFill>
                            <a:srgbClr val="FFFFFF"/>
                          </a:solidFill>
                          <a:effectLst/>
                          <a:latin typeface="Calibri" panose="020F0502020204030204" pitchFamily="34" charset="0"/>
                        </a:rPr>
                        <a:t>Annual</a:t>
                      </a:r>
                      <a:r>
                        <a:rPr lang="en-US" sz="1200" b="0" i="0" u="none" strike="noStrike" baseline="0" dirty="0">
                          <a:solidFill>
                            <a:srgbClr val="FFFFFF"/>
                          </a:solidFill>
                          <a:effectLst/>
                          <a:latin typeface="Calibri" panose="020F0502020204030204" pitchFamily="34" charset="0"/>
                        </a:rPr>
                        <a:t> Service</a:t>
                      </a:r>
                      <a:r>
                        <a:rPr lang="en-US" sz="1200" b="0" i="0" u="none" strike="noStrike" dirty="0">
                          <a:solidFill>
                            <a:srgbClr val="FFFFFF"/>
                          </a:solidFill>
                          <a:effectLst/>
                          <a:latin typeface="Calibri" panose="020F0502020204030204" pitchFamily="34" charset="0"/>
                        </a:rPr>
                        <a:t> Fee</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solidFill>
                  </a:tcPr>
                </a:tc>
                <a:tc>
                  <a:txBody>
                    <a:bodyPr/>
                    <a:lstStyle/>
                    <a:p>
                      <a:pPr algn="ctr" fontAlgn="b"/>
                      <a:r>
                        <a:rPr lang="en-US" sz="1200" b="0" i="0" u="none" strike="noStrike" baseline="0" dirty="0">
                          <a:solidFill>
                            <a:srgbClr val="FFFFFF"/>
                          </a:solidFill>
                          <a:effectLst/>
                          <a:latin typeface="Calibri" panose="020F0502020204030204" pitchFamily="34" charset="0"/>
                        </a:rPr>
                        <a:t>Current</a:t>
                      </a:r>
                    </a:p>
                    <a:p>
                      <a:pPr algn="ctr" fontAlgn="b"/>
                      <a:r>
                        <a:rPr lang="en-US" sz="1200" b="0" i="0" u="none" strike="noStrike" baseline="0" dirty="0">
                          <a:solidFill>
                            <a:srgbClr val="FFFFFF"/>
                          </a:solidFill>
                          <a:effectLst/>
                          <a:latin typeface="Calibri" panose="020F0502020204030204" pitchFamily="34" charset="0"/>
                        </a:rPr>
                        <a:t>Connect Device</a:t>
                      </a:r>
                    </a:p>
                    <a:p>
                      <a:pPr algn="ctr" fontAlgn="b"/>
                      <a:r>
                        <a:rPr lang="en-US" sz="1200" b="0" i="0" u="none" strike="noStrike" baseline="0" dirty="0">
                          <a:solidFill>
                            <a:srgbClr val="FFFFFF"/>
                          </a:solidFill>
                          <a:effectLst/>
                          <a:latin typeface="Calibri" panose="020F0502020204030204" pitchFamily="34" charset="0"/>
                        </a:rPr>
                        <a:t>Fee</a:t>
                      </a:r>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tc>
                  <a:txBody>
                    <a:bodyPr/>
                    <a:lstStyle/>
                    <a:p>
                      <a:pPr algn="ctr" fontAlgn="b"/>
                      <a:r>
                        <a:rPr lang="en-US" sz="1200" b="0" i="0" u="none" strike="noStrike" dirty="0">
                          <a:solidFill>
                            <a:srgbClr val="FFFFFF"/>
                          </a:solidFill>
                          <a:effectLst/>
                          <a:latin typeface="Calibri" panose="020F0502020204030204" pitchFamily="34" charset="0"/>
                        </a:rPr>
                        <a:t>Proposed </a:t>
                      </a:r>
                      <a:r>
                        <a:rPr lang="en-US" sz="1200" b="0" i="0" u="sng" strike="noStrike" dirty="0">
                          <a:solidFill>
                            <a:srgbClr val="FFFFFF"/>
                          </a:solidFill>
                          <a:effectLst/>
                          <a:latin typeface="Calibri" panose="020F0502020204030204" pitchFamily="34" charset="0"/>
                        </a:rPr>
                        <a:t>New</a:t>
                      </a:r>
                      <a:r>
                        <a:rPr lang="en-US" sz="1200" b="0" i="0" u="none" strike="noStrike" baseline="0" dirty="0">
                          <a:solidFill>
                            <a:srgbClr val="FFFFFF"/>
                          </a:solidFill>
                          <a:effectLst/>
                          <a:latin typeface="Calibri" panose="020F0502020204030204" pitchFamily="34" charset="0"/>
                        </a:rPr>
                        <a:t> </a:t>
                      </a:r>
                    </a:p>
                    <a:p>
                      <a:pPr algn="ctr" fontAlgn="b"/>
                      <a:r>
                        <a:rPr lang="en-US" sz="1200" b="0" i="0" u="none" strike="noStrike" baseline="0" dirty="0">
                          <a:solidFill>
                            <a:srgbClr val="FFFFFF"/>
                          </a:solidFill>
                          <a:effectLst/>
                          <a:latin typeface="Calibri" panose="020F0502020204030204" pitchFamily="34" charset="0"/>
                        </a:rPr>
                        <a:t>Connect Device Fee</a:t>
                      </a:r>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solidFill>
                  </a:tcPr>
                </a:tc>
                <a:tc>
                  <a:txBody>
                    <a:bodyPr/>
                    <a:lstStyle/>
                    <a:p>
                      <a:pPr algn="ctr" fontAlgn="b"/>
                      <a:r>
                        <a:rPr lang="en-US" sz="1200" b="0" i="0" u="none" strike="noStrike" dirty="0">
                          <a:solidFill>
                            <a:srgbClr val="FFFFFF"/>
                          </a:solidFill>
                          <a:effectLst/>
                          <a:latin typeface="Calibri" panose="020F0502020204030204" pitchFamily="34" charset="0"/>
                        </a:rPr>
                        <a:t>Example Organization</a:t>
                      </a:r>
                      <a:endParaRPr lang="en-US" sz="1200" b="0" i="0" u="none" strike="noStrike" baseline="0" dirty="0">
                        <a:solidFill>
                          <a:srgbClr val="FFFFFF"/>
                        </a:solidFill>
                        <a:effectLst/>
                        <a:latin typeface="Calibri" panose="020F0502020204030204" pitchFamily="34" charset="0"/>
                      </a:endParaRPr>
                    </a:p>
                    <a:p>
                      <a:pPr algn="ctr" fontAlgn="b"/>
                      <a:r>
                        <a:rPr lang="en-US" sz="1200" b="0" i="0" u="none" strike="noStrike" dirty="0">
                          <a:solidFill>
                            <a:srgbClr val="FFFFFF"/>
                          </a:solidFill>
                          <a:effectLst/>
                          <a:latin typeface="Calibri" panose="020F0502020204030204" pitchFamily="34" charset="0"/>
                        </a:rPr>
                        <a:t>Impact</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0000"/>
                  </a:ext>
                </a:extLst>
              </a:tr>
              <a:tr h="1565147">
                <a:tc>
                  <a:txBody>
                    <a:bodyPr/>
                    <a:lstStyle/>
                    <a:p>
                      <a:pPr algn="ctr" fontAlgn="b"/>
                      <a:r>
                        <a:rPr lang="en-US" sz="1400" b="0" i="0" u="none" strike="noStrike" dirty="0">
                          <a:solidFill>
                            <a:srgbClr val="FFFFFF"/>
                          </a:solidFill>
                          <a:effectLst/>
                          <a:latin typeface="Calibri" panose="020F0502020204030204" pitchFamily="34" charset="0"/>
                        </a:rPr>
                        <a:t>Tier 1</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16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$15K</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$50K - $75K</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$12.5K</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rowSpan="2">
                  <a:txBody>
                    <a:bodyPr/>
                    <a:lstStyle/>
                    <a:p>
                      <a:pPr marL="0" indent="0" algn="ctr" fontAlgn="b">
                        <a:buFontTx/>
                        <a:buNone/>
                      </a:pPr>
                      <a:r>
                        <a:rPr lang="en-US" sz="1400" b="0" i="0" u="none" strike="noStrike" baseline="0" dirty="0">
                          <a:solidFill>
                            <a:srgbClr val="FFFFFF"/>
                          </a:solidFill>
                          <a:effectLst/>
                          <a:latin typeface="Calibri" panose="020F0502020204030204" pitchFamily="34" charset="0"/>
                        </a:rPr>
                        <a:t>$20K</a:t>
                      </a: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row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200" dirty="0">
                          <a:solidFill>
                            <a:schemeClr val="bg1"/>
                          </a:solidFill>
                          <a:effectLst/>
                        </a:rPr>
                        <a:t>Example</a:t>
                      </a:r>
                      <a:r>
                        <a:rPr lang="en-US" sz="1200" baseline="0" dirty="0">
                          <a:solidFill>
                            <a:schemeClr val="bg1"/>
                          </a:solidFill>
                          <a:effectLst/>
                        </a:rPr>
                        <a:t> Tier 1 Impact</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1200" baseline="0" dirty="0">
                          <a:solidFill>
                            <a:schemeClr val="bg1"/>
                          </a:solidFill>
                          <a:effectLst/>
                        </a:rPr>
                        <a:t>$27.5K -&gt; $95K</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200" baseline="0" dirty="0">
                        <a:solidFill>
                          <a:schemeClr val="bg1"/>
                        </a:solidFill>
                        <a:effectLst/>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1200" baseline="0" dirty="0">
                          <a:solidFill>
                            <a:schemeClr val="bg1"/>
                          </a:solidFill>
                          <a:effectLst/>
                        </a:rPr>
                        <a:t>Example Tier 2 Impact</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1200" baseline="0" dirty="0">
                          <a:solidFill>
                            <a:schemeClr val="bg1"/>
                          </a:solidFill>
                          <a:effectLst/>
                        </a:rPr>
                        <a:t>$15K -&gt; $45K</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200" baseline="0" dirty="0">
                        <a:solidFill>
                          <a:schemeClr val="bg1"/>
                        </a:solidFill>
                        <a:effectLst/>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1200" baseline="0" dirty="0">
                          <a:solidFill>
                            <a:schemeClr val="bg1"/>
                          </a:solidFill>
                          <a:effectLst/>
                        </a:rPr>
                        <a:t>Example Tier 1-2  DPH Only Connect Device Impact</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1200" baseline="0" dirty="0">
                          <a:solidFill>
                            <a:schemeClr val="bg1"/>
                          </a:solidFill>
                          <a:effectLst/>
                        </a:rPr>
                        <a:t>$0 -&gt; $20K</a:t>
                      </a: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extLst>
                  <a:ext uri="{0D108BD9-81ED-4DB2-BD59-A6C34878D82A}">
                    <a16:rowId xmlns:a16="http://schemas.microsoft.com/office/drawing/2014/main" val="10001"/>
                  </a:ext>
                </a:extLst>
              </a:tr>
              <a:tr h="666849">
                <a:tc>
                  <a:txBody>
                    <a:bodyPr/>
                    <a:lstStyle/>
                    <a:p>
                      <a:pPr algn="ctr" fontAlgn="b"/>
                      <a:r>
                        <a:rPr lang="en-US" sz="1400" b="0" i="0" u="none" strike="noStrike" dirty="0">
                          <a:solidFill>
                            <a:srgbClr val="FFFFFF"/>
                          </a:solidFill>
                          <a:effectLst/>
                          <a:latin typeface="Calibri" panose="020F0502020204030204" pitchFamily="34" charset="0"/>
                        </a:rPr>
                        <a:t>Tier 2</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18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$10K</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$25K - $35K</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$5K</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vMerge="1">
                  <a:txBody>
                    <a:bodyPr/>
                    <a:lstStyle/>
                    <a:p>
                      <a:endParaRPr lang="en-US"/>
                    </a:p>
                  </a:txBody>
                  <a:tcPr/>
                </a:tc>
                <a:tc vMerge="1">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extLst>
                  <a:ext uri="{0D108BD9-81ED-4DB2-BD59-A6C34878D82A}">
                    <a16:rowId xmlns:a16="http://schemas.microsoft.com/office/drawing/2014/main" val="10002"/>
                  </a:ext>
                </a:extLst>
              </a:tr>
              <a:tr h="666849">
                <a:tc>
                  <a:txBody>
                    <a:bodyPr/>
                    <a:lstStyle/>
                    <a:p>
                      <a:pPr algn="ctr" fontAlgn="b"/>
                      <a:r>
                        <a:rPr lang="en-US" sz="1400" b="0" i="0" u="none" strike="noStrike" dirty="0">
                          <a:solidFill>
                            <a:srgbClr val="FFFFFF"/>
                          </a:solidFill>
                          <a:effectLst/>
                          <a:latin typeface="Calibri" panose="020F0502020204030204" pitchFamily="34" charset="0"/>
                        </a:rPr>
                        <a:t>Tier 3</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48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$2.5K</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rowSpan="4">
                  <a:txBody>
                    <a:bodyPr/>
                    <a:lstStyle/>
                    <a:p>
                      <a:pPr algn="ctr" fontAlgn="b"/>
                      <a:r>
                        <a:rPr lang="en-US" sz="1400" b="0" i="0" u="none" strike="noStrike" dirty="0">
                          <a:solidFill>
                            <a:srgbClr val="FFFFFF"/>
                          </a:solidFill>
                          <a:effectLst/>
                          <a:latin typeface="Calibri" panose="020F0502020204030204" pitchFamily="34" charset="0"/>
                        </a:rPr>
                        <a:t>No Change</a:t>
                      </a:r>
                    </a:p>
                    <a:p>
                      <a:pPr algn="ctr" fontAlgn="b"/>
                      <a:endParaRPr lang="en-US" sz="1400" b="0" i="0" u="none" strike="noStrike" dirty="0">
                        <a:solidFill>
                          <a:schemeClr val="bg1"/>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$2K</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rowSpan="3">
                  <a:txBody>
                    <a:bodyPr/>
                    <a:lstStyle/>
                    <a:p>
                      <a:pPr algn="ctr" fontAlgn="b"/>
                      <a:r>
                        <a:rPr lang="en-US" sz="1400" b="0" i="0" u="none" strike="noStrike" dirty="0">
                          <a:solidFill>
                            <a:srgbClr val="FFFFFF"/>
                          </a:solidFill>
                          <a:effectLst/>
                          <a:latin typeface="Calibri" panose="020F0502020204030204" pitchFamily="34" charset="0"/>
                        </a:rPr>
                        <a:t>No Change</a:t>
                      </a:r>
                    </a:p>
                    <a:p>
                      <a:pPr algn="ctr" fontAlgn="b"/>
                      <a:endParaRPr lang="en-US"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rowSpan="3">
                  <a:txBody>
                    <a:bodyPr/>
                    <a:lstStyle/>
                    <a:p>
                      <a:pPr algn="ctr" fontAlgn="b"/>
                      <a:r>
                        <a:rPr lang="en-US" sz="1400" b="0" i="0" u="none" strike="noStrike" dirty="0">
                          <a:solidFill>
                            <a:srgbClr val="FFFFFF"/>
                          </a:solidFill>
                          <a:effectLst/>
                          <a:latin typeface="Calibri" panose="020F0502020204030204" pitchFamily="34" charset="0"/>
                        </a:rPr>
                        <a:t>No Change</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extLst>
                  <a:ext uri="{0D108BD9-81ED-4DB2-BD59-A6C34878D82A}">
                    <a16:rowId xmlns:a16="http://schemas.microsoft.com/office/drawing/2014/main" val="10003"/>
                  </a:ext>
                </a:extLst>
              </a:tr>
              <a:tr h="666849">
                <a:tc>
                  <a:txBody>
                    <a:bodyPr/>
                    <a:lstStyle/>
                    <a:p>
                      <a:pPr algn="ctr" fontAlgn="b"/>
                      <a:r>
                        <a:rPr lang="en-US" sz="1400" b="0" i="0" u="none" strike="noStrike">
                          <a:solidFill>
                            <a:srgbClr val="FFFFFF"/>
                          </a:solidFill>
                          <a:effectLst/>
                          <a:latin typeface="Calibri" panose="020F0502020204030204" pitchFamily="34" charset="0"/>
                        </a:rPr>
                        <a:t>Tier 4</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a:solidFill>
                            <a:srgbClr val="FFFFFF"/>
                          </a:solidFill>
                          <a:effectLst/>
                          <a:latin typeface="Calibri" panose="020F0502020204030204" pitchFamily="34" charset="0"/>
                        </a:rPr>
                        <a:t>40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$175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vMerge="1">
                  <a:txBody>
                    <a:bodyPr/>
                    <a:lstStyle/>
                    <a:p>
                      <a:pPr algn="ctr" fontAlgn="b"/>
                      <a:endParaRPr lang="en-US"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$175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vMerge="1">
                  <a:txBody>
                    <a:bodyPr/>
                    <a:lstStyle/>
                    <a:p>
                      <a:pPr algn="ctr" fontAlgn="b"/>
                      <a:endParaRPr lang="en-US"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vMerge="1">
                  <a:txBody>
                    <a:bodyPr/>
                    <a:lstStyle/>
                    <a:p>
                      <a:pPr algn="ctr" fontAlgn="b"/>
                      <a:endParaRPr lang="en-US"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extLst>
                  <a:ext uri="{0D108BD9-81ED-4DB2-BD59-A6C34878D82A}">
                    <a16:rowId xmlns:a16="http://schemas.microsoft.com/office/drawing/2014/main" val="10004"/>
                  </a:ext>
                </a:extLst>
              </a:tr>
              <a:tr h="666849">
                <a:tc>
                  <a:txBody>
                    <a:bodyPr/>
                    <a:lstStyle/>
                    <a:p>
                      <a:pPr algn="ctr" fontAlgn="b"/>
                      <a:r>
                        <a:rPr lang="en-US" sz="1400" b="0" i="0" u="none" strike="noStrike" dirty="0">
                          <a:solidFill>
                            <a:srgbClr val="FFFFFF"/>
                          </a:solidFill>
                          <a:effectLst/>
                          <a:latin typeface="Calibri" panose="020F0502020204030204" pitchFamily="34" charset="0"/>
                        </a:rPr>
                        <a:t>Tier 5</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16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$60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vMerge="1">
                  <a:txBody>
                    <a:bodyPr/>
                    <a:lstStyle/>
                    <a:p>
                      <a:pPr algn="ctr" fontAlgn="b"/>
                      <a:endParaRPr lang="en-US"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$60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vMerge="1">
                  <a:txBody>
                    <a:bodyPr/>
                    <a:lstStyle/>
                    <a:p>
                      <a:pPr algn="ctr" fontAlgn="b"/>
                      <a:endParaRPr lang="en-US"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vMerge="1">
                  <a:txBody>
                    <a:bodyPr/>
                    <a:lstStyle/>
                    <a:p>
                      <a:pPr algn="ctr" fontAlgn="b"/>
                      <a:endParaRPr lang="en-US"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extLst>
                  <a:ext uri="{0D108BD9-81ED-4DB2-BD59-A6C34878D82A}">
                    <a16:rowId xmlns:a16="http://schemas.microsoft.com/office/drawing/2014/main" val="10005"/>
                  </a:ext>
                </a:extLst>
              </a:tr>
              <a:tr h="666849">
                <a:tc>
                  <a:txBody>
                    <a:bodyPr/>
                    <a:lstStyle/>
                    <a:p>
                      <a:pPr algn="ctr" fontAlgn="b"/>
                      <a:r>
                        <a:rPr lang="en-US" sz="1400" b="0" i="0" u="none" strike="noStrike" dirty="0">
                          <a:solidFill>
                            <a:schemeClr val="bg1"/>
                          </a:solidFill>
                          <a:effectLst/>
                          <a:latin typeface="Calibri" panose="020F0502020204030204" pitchFamily="34" charset="0"/>
                        </a:rPr>
                        <a:t>Total</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accent1">
                        <a:lumMod val="60000"/>
                        <a:lumOff val="40000"/>
                      </a:schemeClr>
                    </a:solidFill>
                  </a:tcPr>
                </a:tc>
                <a:tc>
                  <a:txBody>
                    <a:bodyPr/>
                    <a:lstStyle/>
                    <a:p>
                      <a:pPr algn="ctr" fontAlgn="b"/>
                      <a:r>
                        <a:rPr lang="en-US" sz="1400" b="0" i="0" u="none" strike="noStrike" dirty="0">
                          <a:solidFill>
                            <a:schemeClr val="bg1"/>
                          </a:solidFill>
                          <a:effectLst/>
                          <a:latin typeface="Calibri" panose="020F0502020204030204" pitchFamily="34" charset="0"/>
                        </a:rPr>
                        <a:t>138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accent1">
                        <a:lumMod val="60000"/>
                        <a:lumOff val="40000"/>
                      </a:schemeClr>
                    </a:solidFill>
                  </a:tcPr>
                </a:tc>
                <a:tc>
                  <a:txBody>
                    <a:bodyPr/>
                    <a:lstStyle/>
                    <a:p>
                      <a:pPr algn="ctr" fontAlgn="b"/>
                      <a:r>
                        <a:rPr lang="en-US" sz="1400" b="0" i="0" u="none" strike="noStrike" dirty="0">
                          <a:solidFill>
                            <a:schemeClr val="bg1"/>
                          </a:solidFill>
                          <a:effectLst/>
                          <a:latin typeface="Calibri" panose="020F0502020204030204" pitchFamily="34" charset="0"/>
                        </a:rPr>
                        <a:t>Webmail</a:t>
                      </a:r>
                      <a:r>
                        <a:rPr lang="en-US" sz="1400" b="0" i="0" u="none" strike="noStrike" baseline="0" dirty="0">
                          <a:solidFill>
                            <a:schemeClr val="bg1"/>
                          </a:solidFill>
                          <a:effectLst/>
                          <a:latin typeface="Calibri" panose="020F0502020204030204" pitchFamily="34" charset="0"/>
                        </a:rPr>
                        <a:t> - $60</a:t>
                      </a:r>
                    </a:p>
                    <a:p>
                      <a:pPr algn="ctr" fontAlgn="b"/>
                      <a:r>
                        <a:rPr lang="en-US" sz="1400" b="0" i="0" u="none" strike="noStrike" baseline="0" dirty="0">
                          <a:solidFill>
                            <a:schemeClr val="bg1"/>
                          </a:solidFill>
                          <a:effectLst/>
                          <a:latin typeface="Calibri" panose="020F0502020204030204" pitchFamily="34" charset="0"/>
                        </a:rPr>
                        <a:t>per mailbox</a:t>
                      </a:r>
                      <a:endParaRPr lang="en-US" sz="1400" b="0" i="0" u="none" strike="noStrike" dirty="0">
                        <a:solidFill>
                          <a:schemeClr val="bg1"/>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accent1">
                        <a:lumMod val="60000"/>
                        <a:lumOff val="40000"/>
                      </a:schemeClr>
                    </a:solidFill>
                  </a:tcPr>
                </a:tc>
                <a:tc vMerge="1">
                  <a:txBody>
                    <a:bodyPr/>
                    <a:lstStyle/>
                    <a:p>
                      <a:pPr algn="ctr" fontAlgn="b"/>
                      <a:endParaRPr lang="en-US" sz="1400" b="0" i="0" u="none" strike="noStrike" dirty="0">
                        <a:solidFill>
                          <a:schemeClr val="bg1"/>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accent1">
                        <a:lumMod val="60000"/>
                        <a:lumOff val="40000"/>
                      </a:schemeClr>
                    </a:solidFill>
                  </a:tcPr>
                </a:tc>
                <a:tc gridSpan="3">
                  <a:txBody>
                    <a:bodyPr/>
                    <a:lstStyle/>
                    <a:p>
                      <a:pPr algn="l" fontAlgn="b"/>
                      <a:r>
                        <a:rPr lang="en-US" sz="1400" b="0" i="0" u="none" strike="noStrike" dirty="0">
                          <a:solidFill>
                            <a:schemeClr val="tx1"/>
                          </a:solidFill>
                          <a:effectLst/>
                          <a:latin typeface="Calibri" panose="020F0502020204030204" pitchFamily="34" charset="0"/>
                        </a:rPr>
                        <a:t>Potential</a:t>
                      </a:r>
                      <a:r>
                        <a:rPr lang="en-US" sz="1400" b="0" i="0" u="none" strike="noStrike" baseline="0" dirty="0">
                          <a:solidFill>
                            <a:schemeClr val="tx1"/>
                          </a:solidFill>
                          <a:effectLst/>
                          <a:latin typeface="Calibri" panose="020F0502020204030204" pitchFamily="34" charset="0"/>
                        </a:rPr>
                        <a:t> Revenue: $1.93M</a:t>
                      </a:r>
                    </a:p>
                    <a:p>
                      <a:pPr lvl="1" algn="l" fontAlgn="b"/>
                      <a:r>
                        <a:rPr lang="en-US" sz="1400" b="0" i="0" u="none" strike="noStrike" baseline="0" dirty="0">
                          <a:solidFill>
                            <a:schemeClr val="tx1"/>
                          </a:solidFill>
                          <a:effectLst/>
                          <a:latin typeface="Calibri" panose="020F0502020204030204" pitchFamily="34" charset="0"/>
                        </a:rPr>
                        <a:t>Service Fees: $1.45M</a:t>
                      </a:r>
                    </a:p>
                    <a:p>
                      <a:pPr lvl="1" algn="l" fontAlgn="b"/>
                      <a:r>
                        <a:rPr lang="en-US" sz="1400" b="0" i="0" u="none" strike="noStrike" dirty="0">
                          <a:solidFill>
                            <a:schemeClr val="tx1"/>
                          </a:solidFill>
                          <a:effectLst/>
                          <a:latin typeface="Calibri" panose="020F0502020204030204" pitchFamily="34" charset="0"/>
                        </a:rPr>
                        <a:t>Connect</a:t>
                      </a:r>
                      <a:r>
                        <a:rPr lang="en-US" sz="1400" b="0" i="0" u="none" strike="noStrike" baseline="0" dirty="0">
                          <a:solidFill>
                            <a:schemeClr val="tx1"/>
                          </a:solidFill>
                          <a:effectLst/>
                          <a:latin typeface="Calibri" panose="020F0502020204030204" pitchFamily="34" charset="0"/>
                        </a:rPr>
                        <a:t> Device Fees: $480K</a:t>
                      </a:r>
                      <a:endParaRPr lang="en-US" sz="1400" b="0" i="0" u="none" strike="noStrike" dirty="0">
                        <a:solidFill>
                          <a:schemeClr val="tx1"/>
                        </a:solidFill>
                        <a:effectLst/>
                        <a:latin typeface="Calibri" panose="020F0502020204030204" pitchFamily="34" charset="0"/>
                      </a:endParaRPr>
                    </a:p>
                  </a:txBody>
                  <a:tcPr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bg1">
                        <a:lumMod val="95000"/>
                      </a:schemeClr>
                    </a:solidFill>
                  </a:tcPr>
                </a:tc>
                <a:tc hMerge="1">
                  <a:txBody>
                    <a:bodyPr/>
                    <a:lstStyle/>
                    <a:p>
                      <a:pPr algn="ctr" fontAlgn="b"/>
                      <a:endParaRPr lang="en-US" sz="1200" b="0" i="0" u="none" strike="noStrike" dirty="0">
                        <a:solidFill>
                          <a:schemeClr val="bg1"/>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noFill/>
                  </a:tcPr>
                </a:tc>
                <a:tc hMerge="1">
                  <a:txBody>
                    <a:bodyPr/>
                    <a:lstStyle/>
                    <a:p>
                      <a:pPr algn="ctr" fontAlgn="b"/>
                      <a:endParaRPr lang="en-US" sz="1200" b="0" i="0" u="none" strike="noStrike" dirty="0">
                        <a:solidFill>
                          <a:schemeClr val="bg1"/>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noFill/>
                  </a:tcPr>
                </a:tc>
                <a:extLst>
                  <a:ext uri="{0D108BD9-81ED-4DB2-BD59-A6C34878D82A}">
                    <a16:rowId xmlns:a16="http://schemas.microsoft.com/office/drawing/2014/main" val="10006"/>
                  </a:ext>
                </a:extLst>
              </a:tr>
            </a:tbl>
          </a:graphicData>
        </a:graphic>
      </p:graphicFrame>
      <p:sp>
        <p:nvSpPr>
          <p:cNvPr id="5" name="Right Arrow 4"/>
          <p:cNvSpPr/>
          <p:nvPr/>
        </p:nvSpPr>
        <p:spPr>
          <a:xfrm>
            <a:off x="2667000" y="2362200"/>
            <a:ext cx="304800" cy="228600"/>
          </a:xfrm>
          <a:prstGeom prst="righ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50000"/>
                </a:schemeClr>
              </a:solidFill>
            </a:endParaRPr>
          </a:p>
        </p:txBody>
      </p:sp>
      <p:sp>
        <p:nvSpPr>
          <p:cNvPr id="6" name="Right Arrow 5"/>
          <p:cNvSpPr/>
          <p:nvPr/>
        </p:nvSpPr>
        <p:spPr>
          <a:xfrm>
            <a:off x="2667000" y="3429000"/>
            <a:ext cx="304800" cy="228600"/>
          </a:xfrm>
          <a:prstGeom prst="righ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50000"/>
                </a:schemeClr>
              </a:solidFill>
            </a:endParaRPr>
          </a:p>
        </p:txBody>
      </p:sp>
      <p:sp>
        <p:nvSpPr>
          <p:cNvPr id="7" name="Right Arrow 6"/>
          <p:cNvSpPr/>
          <p:nvPr/>
        </p:nvSpPr>
        <p:spPr>
          <a:xfrm>
            <a:off x="5486400" y="3124200"/>
            <a:ext cx="304800" cy="228600"/>
          </a:xfrm>
          <a:prstGeom prst="rightArrow">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50000"/>
                </a:schemeClr>
              </a:solidFill>
            </a:endParaRPr>
          </a:p>
        </p:txBody>
      </p:sp>
    </p:spTree>
    <p:extLst>
      <p:ext uri="{BB962C8B-B14F-4D97-AF65-F5344CB8AC3E}">
        <p14:creationId xmlns:p14="http://schemas.microsoft.com/office/powerpoint/2010/main" val="33968709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Proposed Rate Card Model - Breakdown</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27</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364569887"/>
              </p:ext>
            </p:extLst>
          </p:nvPr>
        </p:nvGraphicFramePr>
        <p:xfrm>
          <a:off x="530995" y="1070035"/>
          <a:ext cx="7924799" cy="5505624"/>
        </p:xfrm>
        <a:graphic>
          <a:graphicData uri="http://schemas.openxmlformats.org/drawingml/2006/table">
            <a:tbl>
              <a:tblPr/>
              <a:tblGrid>
                <a:gridCol w="819751">
                  <a:extLst>
                    <a:ext uri="{9D8B030D-6E8A-4147-A177-3AD203B41FA5}">
                      <a16:colId xmlns:a16="http://schemas.microsoft.com/office/drawing/2014/main" val="20000"/>
                    </a:ext>
                  </a:extLst>
                </a:gridCol>
                <a:gridCol w="6858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968863">
                  <a:extLst>
                    <a:ext uri="{9D8B030D-6E8A-4147-A177-3AD203B41FA5}">
                      <a16:colId xmlns:a16="http://schemas.microsoft.com/office/drawing/2014/main" val="20003"/>
                    </a:ext>
                  </a:extLst>
                </a:gridCol>
                <a:gridCol w="1334195">
                  <a:extLst>
                    <a:ext uri="{9D8B030D-6E8A-4147-A177-3AD203B41FA5}">
                      <a16:colId xmlns:a16="http://schemas.microsoft.com/office/drawing/2014/main" val="20004"/>
                    </a:ext>
                  </a:extLst>
                </a:gridCol>
                <a:gridCol w="1334195">
                  <a:extLst>
                    <a:ext uri="{9D8B030D-6E8A-4147-A177-3AD203B41FA5}">
                      <a16:colId xmlns:a16="http://schemas.microsoft.com/office/drawing/2014/main" val="20005"/>
                    </a:ext>
                  </a:extLst>
                </a:gridCol>
                <a:gridCol w="1334195">
                  <a:extLst>
                    <a:ext uri="{9D8B030D-6E8A-4147-A177-3AD203B41FA5}">
                      <a16:colId xmlns:a16="http://schemas.microsoft.com/office/drawing/2014/main" val="20006"/>
                    </a:ext>
                  </a:extLst>
                </a:gridCol>
              </a:tblGrid>
              <a:tr h="688203">
                <a:tc gridSpan="3">
                  <a:txBody>
                    <a:bodyPr/>
                    <a:lstStyle/>
                    <a:p>
                      <a:pPr algn="ctr" fontAlgn="b"/>
                      <a:r>
                        <a:rPr lang="en-US" sz="1400" b="0" i="0" u="none" strike="noStrike" dirty="0">
                          <a:solidFill>
                            <a:srgbClr val="FFFFFF"/>
                          </a:solidFill>
                          <a:effectLst/>
                          <a:latin typeface="Calibri" panose="020F0502020204030204" pitchFamily="34" charset="0"/>
                        </a:rPr>
                        <a:t>Current Participant</a:t>
                      </a:r>
                      <a:r>
                        <a:rPr lang="en-US" sz="1400" b="0" i="0" u="none" strike="noStrike" baseline="0" dirty="0">
                          <a:solidFill>
                            <a:srgbClr val="FFFFFF"/>
                          </a:solidFill>
                          <a:effectLst/>
                          <a:latin typeface="Calibri" panose="020F0502020204030204" pitchFamily="34" charset="0"/>
                        </a:rPr>
                        <a:t> Fees</a:t>
                      </a:r>
                      <a:endParaRPr lang="en-US" sz="1400" b="0" i="0" u="none" strike="noStrike" dirty="0">
                        <a:solidFill>
                          <a:srgbClr val="FFFFFF"/>
                        </a:solidFill>
                        <a:effectLst/>
                        <a:latin typeface="Calibri" panose="020F0502020204030204" pitchFamily="34" charset="0"/>
                      </a:endParaRPr>
                    </a:p>
                  </a:txBody>
                  <a:tcPr marL="0" marR="0" marT="0" marB="0" anchor="ctr">
                    <a:lnL>
                      <a:noFill/>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tc hMerge="1">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tc hMerge="1">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tc>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algn="ctr" fontAlgn="b"/>
                      <a:r>
                        <a:rPr lang="en-US" sz="1400" b="0" i="0" u="none" strike="noStrike" dirty="0">
                          <a:solidFill>
                            <a:srgbClr val="FFFFFF"/>
                          </a:solidFill>
                          <a:effectLst/>
                          <a:latin typeface="Calibri" panose="020F0502020204030204" pitchFamily="34" charset="0"/>
                        </a:rPr>
                        <a:t>Proposed </a:t>
                      </a:r>
                      <a:r>
                        <a:rPr lang="en-US" sz="1400" b="0" i="0" u="sng" strike="noStrike" dirty="0">
                          <a:solidFill>
                            <a:srgbClr val="FFFFFF"/>
                          </a:solidFill>
                          <a:effectLst/>
                          <a:latin typeface="Calibri" panose="020F0502020204030204" pitchFamily="34" charset="0"/>
                        </a:rPr>
                        <a:t>New</a:t>
                      </a:r>
                      <a:r>
                        <a:rPr lang="en-US" sz="1400" b="0" i="0" u="none" strike="noStrike" baseline="0" dirty="0">
                          <a:solidFill>
                            <a:srgbClr val="FFFFFF"/>
                          </a:solidFill>
                          <a:effectLst/>
                          <a:latin typeface="Calibri" panose="020F0502020204030204" pitchFamily="34" charset="0"/>
                        </a:rPr>
                        <a:t> Rate Card Revenue</a:t>
                      </a:r>
                      <a:endParaRPr lang="en-US"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solidFill>
                  </a:tcPr>
                </a:tc>
                <a:tc hMerge="1">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tc hMerge="1">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extLst>
                  <a:ext uri="{0D108BD9-81ED-4DB2-BD59-A6C34878D82A}">
                    <a16:rowId xmlns:a16="http://schemas.microsoft.com/office/drawing/2014/main" val="10000"/>
                  </a:ext>
                </a:extLst>
              </a:tr>
              <a:tr h="688203">
                <a:tc>
                  <a:txBody>
                    <a:bodyPr/>
                    <a:lstStyle/>
                    <a:p>
                      <a:pPr algn="ctr" fontAlgn="b"/>
                      <a:r>
                        <a:rPr lang="en-US" sz="1400" b="0" i="0" u="none" strike="noStrike" dirty="0">
                          <a:solidFill>
                            <a:srgbClr val="FFFFFF"/>
                          </a:solidFill>
                          <a:effectLst/>
                          <a:latin typeface="Calibri" panose="020F0502020204030204" pitchFamily="34" charset="0"/>
                        </a:rPr>
                        <a:t>Tier</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tc>
                  <a:txBody>
                    <a:bodyPr/>
                    <a:lstStyle/>
                    <a:p>
                      <a:pPr algn="ctr" fontAlgn="b"/>
                      <a:r>
                        <a:rPr lang="en-US" sz="1400" b="0" i="0" u="none" strike="noStrike" dirty="0">
                          <a:solidFill>
                            <a:srgbClr val="FFFFFF"/>
                          </a:solidFill>
                          <a:effectLst/>
                          <a:latin typeface="Calibri" panose="020F0502020204030204" pitchFamily="34" charset="0"/>
                        </a:rPr>
                        <a:t>#</a:t>
                      </a:r>
                      <a:r>
                        <a:rPr lang="en-US" sz="1400" b="0" i="0" u="none" strike="noStrike" baseline="0" dirty="0">
                          <a:solidFill>
                            <a:srgbClr val="FFFFFF"/>
                          </a:solidFill>
                          <a:effectLst/>
                          <a:latin typeface="Calibri" panose="020F0502020204030204" pitchFamily="34" charset="0"/>
                        </a:rPr>
                        <a:t> Orgs</a:t>
                      </a:r>
                      <a:endParaRPr lang="en-US"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tc>
                  <a:txBody>
                    <a:bodyPr/>
                    <a:lstStyle/>
                    <a:p>
                      <a:pPr algn="ctr" fontAlgn="b"/>
                      <a:r>
                        <a:rPr lang="en-US" sz="1400" b="0" i="0" u="none" strike="noStrike" dirty="0">
                          <a:solidFill>
                            <a:srgbClr val="FFFFFF"/>
                          </a:solidFill>
                          <a:effectLst/>
                          <a:latin typeface="Calibri" panose="020F0502020204030204" pitchFamily="34" charset="0"/>
                        </a:rPr>
                        <a:t>Current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tc>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b"/>
                      <a:r>
                        <a:rPr lang="en-US" sz="1400" b="0" i="0" u="none" strike="noStrike" baseline="0" dirty="0">
                          <a:solidFill>
                            <a:srgbClr val="FFFFFF"/>
                          </a:solidFill>
                          <a:effectLst/>
                          <a:latin typeface="Calibri" panose="020F0502020204030204" pitchFamily="34" charset="0"/>
                        </a:rPr>
                        <a:t>Potential $</a:t>
                      </a:r>
                      <a:endParaRPr lang="en-US"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tc>
                  <a:txBody>
                    <a:bodyPr/>
                    <a:lstStyle/>
                    <a:p>
                      <a:pPr algn="ctr" fontAlgn="b"/>
                      <a:r>
                        <a:rPr lang="en-US" sz="1400" b="0" i="0" u="none" strike="noStrike" dirty="0">
                          <a:solidFill>
                            <a:srgbClr val="FFFFFF"/>
                          </a:solidFill>
                          <a:effectLst/>
                          <a:latin typeface="Calibri" panose="020F0502020204030204" pitchFamily="34" charset="0"/>
                        </a:rPr>
                        <a:t>Expected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tc>
                  <a:txBody>
                    <a:bodyPr/>
                    <a:lstStyle/>
                    <a:p>
                      <a:pPr algn="ctr" fontAlgn="b"/>
                      <a:r>
                        <a:rPr lang="en-US" sz="1400" b="0" i="0" u="none" strike="noStrike" dirty="0">
                          <a:solidFill>
                            <a:srgbClr val="FFFFFF"/>
                          </a:solidFill>
                          <a:effectLst/>
                          <a:latin typeface="Calibri" panose="020F0502020204030204" pitchFamily="34" charset="0"/>
                        </a:rPr>
                        <a:t>Min</a:t>
                      </a:r>
                      <a:r>
                        <a:rPr lang="en-US" sz="1400" b="0" i="0" u="none" strike="noStrike" baseline="0" dirty="0">
                          <a:solidFill>
                            <a:srgbClr val="FFFFFF"/>
                          </a:solidFill>
                          <a:effectLst/>
                          <a:latin typeface="Calibri" panose="020F0502020204030204" pitchFamily="34" charset="0"/>
                        </a:rPr>
                        <a:t>imum $</a:t>
                      </a:r>
                      <a:endParaRPr lang="en-US"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extLst>
                  <a:ext uri="{0D108BD9-81ED-4DB2-BD59-A6C34878D82A}">
                    <a16:rowId xmlns:a16="http://schemas.microsoft.com/office/drawing/2014/main" val="10001"/>
                  </a:ext>
                </a:extLst>
              </a:tr>
              <a:tr h="688203">
                <a:tc>
                  <a:txBody>
                    <a:bodyPr/>
                    <a:lstStyle/>
                    <a:p>
                      <a:pPr algn="ctr" fontAlgn="b"/>
                      <a:r>
                        <a:rPr lang="en-US" sz="1400" b="0" i="0" u="none" strike="noStrike" dirty="0">
                          <a:solidFill>
                            <a:srgbClr val="FFFFFF"/>
                          </a:solidFill>
                          <a:effectLst/>
                          <a:latin typeface="Calibri" panose="020F0502020204030204" pitchFamily="34" charset="0"/>
                        </a:rPr>
                        <a:t>Tier 1</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16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$297,680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b"/>
                      <a:r>
                        <a:rPr lang="en-US" sz="1400" b="0" i="0" u="none" strike="noStrike" baseline="0" dirty="0">
                          <a:solidFill>
                            <a:srgbClr val="FFFFFF"/>
                          </a:solidFill>
                          <a:effectLst/>
                          <a:latin typeface="Calibri" panose="020F0502020204030204" pitchFamily="34" charset="0"/>
                        </a:rPr>
                        <a:t>$1,190,000</a:t>
                      </a:r>
                      <a:endParaRPr lang="en-US"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rtl="0" fontAlgn="b"/>
                      <a:r>
                        <a:rPr lang="en-US" sz="1400" b="0" i="0" u="none" strike="noStrike" dirty="0">
                          <a:solidFill>
                            <a:schemeClr val="bg1"/>
                          </a:solidFill>
                          <a:effectLst/>
                          <a:latin typeface="Calibri" panose="020F0502020204030204" pitchFamily="34" charset="0"/>
                        </a:rPr>
                        <a:t>$952,000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rtl="0" fontAlgn="b"/>
                      <a:r>
                        <a:rPr lang="en-US" sz="1400" b="0" i="0" u="none" strike="noStrike">
                          <a:solidFill>
                            <a:schemeClr val="bg1"/>
                          </a:solidFill>
                          <a:effectLst/>
                          <a:latin typeface="Calibri" panose="020F0502020204030204" pitchFamily="34" charset="0"/>
                        </a:rPr>
                        <a:t>$833,000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extLst>
                  <a:ext uri="{0D108BD9-81ED-4DB2-BD59-A6C34878D82A}">
                    <a16:rowId xmlns:a16="http://schemas.microsoft.com/office/drawing/2014/main" val="10002"/>
                  </a:ext>
                </a:extLst>
              </a:tr>
              <a:tr h="688203">
                <a:tc>
                  <a:txBody>
                    <a:bodyPr/>
                    <a:lstStyle/>
                    <a:p>
                      <a:pPr algn="ctr" fontAlgn="b"/>
                      <a:r>
                        <a:rPr lang="en-US" sz="1400" b="0" i="0" u="none" strike="noStrike" dirty="0">
                          <a:solidFill>
                            <a:srgbClr val="FFFFFF"/>
                          </a:solidFill>
                          <a:effectLst/>
                          <a:latin typeface="Calibri" panose="020F0502020204030204" pitchFamily="34" charset="0"/>
                        </a:rPr>
                        <a:t>Tier 2</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18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$185,240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b"/>
                      <a:r>
                        <a:rPr lang="en-US" sz="1400" b="0" i="0" u="none" strike="noStrike" dirty="0">
                          <a:solidFill>
                            <a:srgbClr val="FFFFFF"/>
                          </a:solidFill>
                          <a:effectLst/>
                          <a:latin typeface="Calibri" panose="020F0502020204030204" pitchFamily="34" charset="0"/>
                        </a:rPr>
                        <a:t>$735,420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rtl="0" fontAlgn="b"/>
                      <a:r>
                        <a:rPr lang="en-US" sz="1400" b="0" i="0" u="none" strike="noStrike" dirty="0">
                          <a:solidFill>
                            <a:schemeClr val="bg1"/>
                          </a:solidFill>
                          <a:effectLst/>
                          <a:latin typeface="Calibri" panose="020F0502020204030204" pitchFamily="34" charset="0"/>
                        </a:rPr>
                        <a:t>$588,336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rtl="0" fontAlgn="b"/>
                      <a:r>
                        <a:rPr lang="en-US" sz="1400" b="0" i="0" u="none" strike="noStrike">
                          <a:solidFill>
                            <a:schemeClr val="bg1"/>
                          </a:solidFill>
                          <a:effectLst/>
                          <a:latin typeface="Calibri" panose="020F0502020204030204" pitchFamily="34" charset="0"/>
                        </a:rPr>
                        <a:t>$514,794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extLst>
                  <a:ext uri="{0D108BD9-81ED-4DB2-BD59-A6C34878D82A}">
                    <a16:rowId xmlns:a16="http://schemas.microsoft.com/office/drawing/2014/main" val="10003"/>
                  </a:ext>
                </a:extLst>
              </a:tr>
              <a:tr h="688203">
                <a:tc>
                  <a:txBody>
                    <a:bodyPr/>
                    <a:lstStyle/>
                    <a:p>
                      <a:pPr algn="ctr" fontAlgn="b"/>
                      <a:r>
                        <a:rPr lang="en-US" sz="1400" b="0" i="0" u="none" strike="noStrike" dirty="0">
                          <a:solidFill>
                            <a:srgbClr val="FFFFFF"/>
                          </a:solidFill>
                          <a:effectLst/>
                          <a:latin typeface="Calibri" panose="020F0502020204030204" pitchFamily="34" charset="0"/>
                        </a:rPr>
                        <a:t>Tier 3</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48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$17,755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b"/>
                      <a:r>
                        <a:rPr lang="en-US" sz="1400" u="none" strike="noStrike" dirty="0">
                          <a:solidFill>
                            <a:schemeClr val="bg1"/>
                          </a:solidFill>
                          <a:effectLst/>
                        </a:rPr>
                        <a:t>$17,755</a:t>
                      </a:r>
                      <a:endParaRPr lang="en-US" sz="1400" b="0" i="0" u="none" strike="noStrike" dirty="0">
                        <a:solidFill>
                          <a:schemeClr val="bg1"/>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rtl="0" fontAlgn="b"/>
                      <a:r>
                        <a:rPr lang="en-US" sz="1400" b="0" i="0" u="none" strike="noStrike" dirty="0">
                          <a:solidFill>
                            <a:schemeClr val="bg1"/>
                          </a:solidFill>
                          <a:effectLst/>
                          <a:latin typeface="Calibri" panose="020F0502020204030204" pitchFamily="34" charset="0"/>
                        </a:rPr>
                        <a:t>$17,755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rtl="0" fontAlgn="b"/>
                      <a:r>
                        <a:rPr lang="en-US" sz="1400" b="0" i="0" u="none" strike="noStrike">
                          <a:solidFill>
                            <a:schemeClr val="bg1"/>
                          </a:solidFill>
                          <a:effectLst/>
                          <a:latin typeface="Calibri" panose="020F0502020204030204" pitchFamily="34" charset="0"/>
                        </a:rPr>
                        <a:t>$17,755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extLst>
                  <a:ext uri="{0D108BD9-81ED-4DB2-BD59-A6C34878D82A}">
                    <a16:rowId xmlns:a16="http://schemas.microsoft.com/office/drawing/2014/main" val="10004"/>
                  </a:ext>
                </a:extLst>
              </a:tr>
              <a:tr h="688203">
                <a:tc>
                  <a:txBody>
                    <a:bodyPr/>
                    <a:lstStyle/>
                    <a:p>
                      <a:pPr algn="ctr" fontAlgn="b"/>
                      <a:r>
                        <a:rPr lang="en-US" sz="1400" b="0" i="0" u="none" strike="noStrike">
                          <a:solidFill>
                            <a:srgbClr val="FFFFFF"/>
                          </a:solidFill>
                          <a:effectLst/>
                          <a:latin typeface="Calibri" panose="020F0502020204030204" pitchFamily="34" charset="0"/>
                        </a:rPr>
                        <a:t>Tier 4</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40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$2,230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b"/>
                      <a:r>
                        <a:rPr lang="en-US" sz="1400" u="none" strike="noStrike" dirty="0">
                          <a:solidFill>
                            <a:schemeClr val="bg1"/>
                          </a:solidFill>
                          <a:effectLst/>
                        </a:rPr>
                        <a:t>$2,230</a:t>
                      </a:r>
                      <a:endParaRPr lang="en-US" sz="1400" b="0" i="0" u="none" strike="noStrike" dirty="0">
                        <a:solidFill>
                          <a:schemeClr val="bg1"/>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rtl="0" fontAlgn="b"/>
                      <a:r>
                        <a:rPr lang="en-US" sz="1400" b="0" i="0" u="none" strike="noStrike" dirty="0">
                          <a:solidFill>
                            <a:schemeClr val="bg1"/>
                          </a:solidFill>
                          <a:effectLst/>
                          <a:latin typeface="Calibri" panose="020F0502020204030204" pitchFamily="34" charset="0"/>
                        </a:rPr>
                        <a:t>$2,230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rtl="0" fontAlgn="b"/>
                      <a:r>
                        <a:rPr lang="en-US" sz="1400" b="0" i="0" u="none" strike="noStrike">
                          <a:solidFill>
                            <a:schemeClr val="bg1"/>
                          </a:solidFill>
                          <a:effectLst/>
                          <a:latin typeface="Calibri" panose="020F0502020204030204" pitchFamily="34" charset="0"/>
                        </a:rPr>
                        <a:t>$2,230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extLst>
                  <a:ext uri="{0D108BD9-81ED-4DB2-BD59-A6C34878D82A}">
                    <a16:rowId xmlns:a16="http://schemas.microsoft.com/office/drawing/2014/main" val="10005"/>
                  </a:ext>
                </a:extLst>
              </a:tr>
              <a:tr h="688203">
                <a:tc>
                  <a:txBody>
                    <a:bodyPr/>
                    <a:lstStyle/>
                    <a:p>
                      <a:pPr algn="ctr" fontAlgn="b"/>
                      <a:r>
                        <a:rPr lang="en-US" sz="1400" b="0" i="0" u="none" strike="noStrike" dirty="0">
                          <a:solidFill>
                            <a:srgbClr val="FFFFFF"/>
                          </a:solidFill>
                          <a:effectLst/>
                          <a:latin typeface="Calibri" panose="020F0502020204030204" pitchFamily="34" charset="0"/>
                        </a:rPr>
                        <a:t>Tier 5</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16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400" b="0" i="0" u="none" strike="noStrike" dirty="0">
                          <a:solidFill>
                            <a:srgbClr val="FFFFFF"/>
                          </a:solidFill>
                          <a:effectLst/>
                          <a:latin typeface="Calibri" panose="020F0502020204030204" pitchFamily="34" charset="0"/>
                        </a:rPr>
                        <a:t>$1,020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b"/>
                      <a:r>
                        <a:rPr lang="en-US" sz="1400" u="none" strike="noStrike" dirty="0">
                          <a:solidFill>
                            <a:schemeClr val="bg1"/>
                          </a:solidFill>
                          <a:effectLst/>
                        </a:rPr>
                        <a:t>$1,020</a:t>
                      </a:r>
                      <a:endParaRPr lang="en-US" sz="1400" b="0" i="0" u="none" strike="noStrike" dirty="0">
                        <a:solidFill>
                          <a:schemeClr val="bg1"/>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rtl="0" fontAlgn="b"/>
                      <a:r>
                        <a:rPr lang="en-US" sz="1400" b="0" i="0" u="none" strike="noStrike" dirty="0">
                          <a:solidFill>
                            <a:schemeClr val="bg1"/>
                          </a:solidFill>
                          <a:effectLst/>
                          <a:latin typeface="Calibri" panose="020F0502020204030204" pitchFamily="34" charset="0"/>
                        </a:rPr>
                        <a:t>$1,020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rtl="0" fontAlgn="b"/>
                      <a:r>
                        <a:rPr lang="en-US" sz="1400" b="0" i="0" u="none" strike="noStrike">
                          <a:solidFill>
                            <a:schemeClr val="bg1"/>
                          </a:solidFill>
                          <a:effectLst/>
                          <a:latin typeface="Calibri" panose="020F0502020204030204" pitchFamily="34" charset="0"/>
                        </a:rPr>
                        <a:t>$1,020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extLst>
                  <a:ext uri="{0D108BD9-81ED-4DB2-BD59-A6C34878D82A}">
                    <a16:rowId xmlns:a16="http://schemas.microsoft.com/office/drawing/2014/main" val="10006"/>
                  </a:ext>
                </a:extLst>
              </a:tr>
              <a:tr h="688203">
                <a:tc>
                  <a:txBody>
                    <a:bodyPr/>
                    <a:lstStyle/>
                    <a:p>
                      <a:pPr algn="ctr" fontAlgn="b"/>
                      <a:r>
                        <a:rPr lang="en-US" sz="1400" b="0" i="0" u="none" strike="noStrike" dirty="0">
                          <a:solidFill>
                            <a:schemeClr val="bg1"/>
                          </a:solidFill>
                          <a:effectLst/>
                          <a:latin typeface="Calibri" panose="020F0502020204030204" pitchFamily="34" charset="0"/>
                        </a:rPr>
                        <a:t>Total</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accent1">
                        <a:lumMod val="75000"/>
                      </a:schemeClr>
                    </a:solidFill>
                  </a:tcPr>
                </a:tc>
                <a:tc>
                  <a:txBody>
                    <a:bodyPr/>
                    <a:lstStyle/>
                    <a:p>
                      <a:pPr algn="ctr" fontAlgn="b"/>
                      <a:r>
                        <a:rPr lang="en-US" sz="1400" b="0" i="0" u="none" strike="noStrike" dirty="0">
                          <a:solidFill>
                            <a:schemeClr val="bg1"/>
                          </a:solidFill>
                          <a:effectLst/>
                          <a:latin typeface="Calibri" panose="020F0502020204030204" pitchFamily="34" charset="0"/>
                        </a:rPr>
                        <a:t>138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accent1">
                        <a:lumMod val="75000"/>
                      </a:schemeClr>
                    </a:solidFill>
                  </a:tcPr>
                </a:tc>
                <a:tc>
                  <a:txBody>
                    <a:bodyPr/>
                    <a:lstStyle/>
                    <a:p>
                      <a:pPr algn="ctr" fontAlgn="b"/>
                      <a:r>
                        <a:rPr lang="en-US" sz="1400" b="0" i="0" u="none" strike="noStrike" dirty="0">
                          <a:solidFill>
                            <a:schemeClr val="bg1"/>
                          </a:solidFill>
                          <a:effectLst/>
                          <a:latin typeface="Calibri" panose="020F0502020204030204" pitchFamily="34" charset="0"/>
                        </a:rPr>
                        <a:t>$503,925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accent1">
                        <a:lumMod val="75000"/>
                      </a:schemeClr>
                    </a:solidFill>
                  </a:tcPr>
                </a:tc>
                <a:tc>
                  <a:txBody>
                    <a:bodyPr/>
                    <a:lstStyle/>
                    <a:p>
                      <a:pPr algn="ctr" fontAlgn="b"/>
                      <a:endParaRPr lang="en-US" sz="1200" b="0" i="0" u="none" strike="noStrike" dirty="0">
                        <a:solidFill>
                          <a:schemeClr val="bg1"/>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noFill/>
                  </a:tcPr>
                </a:tc>
                <a:tc>
                  <a:txBody>
                    <a:bodyPr/>
                    <a:lstStyle/>
                    <a:p>
                      <a:pPr algn="ctr" fontAlgn="b"/>
                      <a:r>
                        <a:rPr lang="en-US" sz="1400" b="0" i="0" u="none" strike="noStrike" dirty="0">
                          <a:solidFill>
                            <a:schemeClr val="bg1"/>
                          </a:solidFill>
                          <a:effectLst/>
                          <a:latin typeface="Calibri" panose="020F0502020204030204" pitchFamily="34" charset="0"/>
                        </a:rPr>
                        <a:t>$1,925,480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accent1">
                        <a:lumMod val="75000"/>
                      </a:schemeClr>
                    </a:solidFill>
                  </a:tcPr>
                </a:tc>
                <a:tc>
                  <a:txBody>
                    <a:bodyPr/>
                    <a:lstStyle/>
                    <a:p>
                      <a:pPr algn="ctr" fontAlgn="b"/>
                      <a:r>
                        <a:rPr lang="en-US" sz="1400" b="0" i="0" u="none" strike="noStrike" dirty="0">
                          <a:solidFill>
                            <a:schemeClr val="bg1"/>
                          </a:solidFill>
                          <a:effectLst/>
                          <a:latin typeface="Calibri" panose="020F0502020204030204" pitchFamily="34" charset="0"/>
                        </a:rPr>
                        <a:t>$1,561,341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accent1">
                        <a:lumMod val="75000"/>
                      </a:schemeClr>
                    </a:solidFill>
                  </a:tcPr>
                </a:tc>
                <a:tc>
                  <a:txBody>
                    <a:bodyPr/>
                    <a:lstStyle/>
                    <a:p>
                      <a:pPr algn="ctr" fontAlgn="b"/>
                      <a:r>
                        <a:rPr lang="en-US" sz="1400" b="0" i="0" u="none" strike="noStrike" dirty="0">
                          <a:solidFill>
                            <a:schemeClr val="bg1"/>
                          </a:solidFill>
                          <a:effectLst/>
                          <a:latin typeface="Calibri" panose="020F0502020204030204" pitchFamily="34" charset="0"/>
                        </a:rPr>
                        <a:t>$1,368,799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accent1">
                        <a:lumMod val="75000"/>
                      </a:schemeClr>
                    </a:solidFill>
                  </a:tcPr>
                </a:tc>
                <a:extLst>
                  <a:ext uri="{0D108BD9-81ED-4DB2-BD59-A6C34878D82A}">
                    <a16:rowId xmlns:a16="http://schemas.microsoft.com/office/drawing/2014/main" val="10007"/>
                  </a:ext>
                </a:extLst>
              </a:tr>
            </a:tbl>
          </a:graphicData>
        </a:graphic>
      </p:graphicFrame>
      <p:sp>
        <p:nvSpPr>
          <p:cNvPr id="5" name="Right Arrow 4"/>
          <p:cNvSpPr/>
          <p:nvPr/>
        </p:nvSpPr>
        <p:spPr>
          <a:xfrm>
            <a:off x="3657600" y="1524000"/>
            <a:ext cx="609600" cy="457200"/>
          </a:xfrm>
          <a:prstGeom prst="rightArrow">
            <a:avLst/>
          </a:prstGeom>
          <a:solidFill>
            <a:schemeClr val="accent1">
              <a:lumMod val="50000"/>
            </a:schemeClr>
          </a:solidFill>
          <a:ln>
            <a:solidFill>
              <a:schemeClr val="accent1">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7061208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p:cNvGraphicFramePr>
            <a:graphicFrameLocks noGrp="1"/>
          </p:cNvGraphicFramePr>
          <p:nvPr>
            <p:ph idx="1"/>
            <p:extLst>
              <p:ext uri="{D42A27DB-BD31-4B8C-83A1-F6EECF244321}">
                <p14:modId xmlns:p14="http://schemas.microsoft.com/office/powerpoint/2010/main" val="491360793"/>
              </p:ext>
            </p:extLst>
          </p:nvPr>
        </p:nvGraphicFramePr>
        <p:xfrm>
          <a:off x="88230" y="3677250"/>
          <a:ext cx="9067800" cy="2494949"/>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a:xfrm>
            <a:off x="836137" y="114306"/>
            <a:ext cx="6098066" cy="565150"/>
          </a:xfrm>
        </p:spPr>
        <p:txBody>
          <a:bodyPr/>
          <a:lstStyle/>
          <a:p>
            <a:r>
              <a:rPr lang="en-US" dirty="0"/>
              <a:t>SFY24 DM and CG Costs (projected)</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28</a:t>
            </a:fld>
            <a:endParaRPr lang="en-US" dirty="0"/>
          </a:p>
        </p:txBody>
      </p:sp>
      <p:sp>
        <p:nvSpPr>
          <p:cNvPr id="14" name="TextBox 13"/>
          <p:cNvSpPr txBox="1"/>
          <p:nvPr/>
        </p:nvSpPr>
        <p:spPr>
          <a:xfrm>
            <a:off x="1421728" y="3962400"/>
            <a:ext cx="6400803" cy="377439"/>
          </a:xfrm>
          <a:prstGeom prst="rect">
            <a:avLst/>
          </a:prstGeom>
          <a:noFill/>
        </p:spPr>
        <p:txBody>
          <a:bodyPr wrap="square" rtlCol="0">
            <a:spAutoFit/>
          </a:bodyPr>
          <a:lstStyle/>
          <a:p>
            <a:r>
              <a:rPr lang="en-US" b="1" u="sng" dirty="0"/>
              <a:t>SFY24</a:t>
            </a:r>
            <a:r>
              <a:rPr lang="en-US" dirty="0"/>
              <a:t> Direct Messaging &amp; Clinical Gateway Estimated Cost Share</a:t>
            </a:r>
          </a:p>
        </p:txBody>
      </p:sp>
      <p:graphicFrame>
        <p:nvGraphicFramePr>
          <p:cNvPr id="12" name="Diagram 11"/>
          <p:cNvGraphicFramePr/>
          <p:nvPr>
            <p:extLst>
              <p:ext uri="{D42A27DB-BD31-4B8C-83A1-F6EECF244321}">
                <p14:modId xmlns:p14="http://schemas.microsoft.com/office/powerpoint/2010/main" val="1804696255"/>
              </p:ext>
            </p:extLst>
          </p:nvPr>
        </p:nvGraphicFramePr>
        <p:xfrm>
          <a:off x="789214" y="1610589"/>
          <a:ext cx="8011886" cy="17132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cxnSp>
        <p:nvCxnSpPr>
          <p:cNvPr id="5" name="Elbow Connector 4"/>
          <p:cNvCxnSpPr/>
          <p:nvPr/>
        </p:nvCxnSpPr>
        <p:spPr>
          <a:xfrm rot="5400000">
            <a:off x="6980695" y="3258926"/>
            <a:ext cx="2561979" cy="978569"/>
          </a:xfrm>
          <a:prstGeom prst="bentConnector3">
            <a:avLst>
              <a:gd name="adj1" fmla="val 99968"/>
            </a:avLst>
          </a:prstGeom>
          <a:ln>
            <a:solidFill>
              <a:schemeClr val="accent3"/>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57455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29</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ePOLST </a:t>
            </a:r>
          </a:p>
          <a:p>
            <a:r>
              <a:rPr lang="en-US" sz="2400" i="1" dirty="0">
                <a:solidFill>
                  <a:schemeClr val="tx1"/>
                </a:solidFill>
              </a:rPr>
              <a:t>Bert Ng &amp; Kathryn Downes</a:t>
            </a:r>
          </a:p>
        </p:txBody>
      </p:sp>
    </p:spTree>
    <p:extLst>
      <p:ext uri="{BB962C8B-B14F-4D97-AF65-F5344CB8AC3E}">
        <p14:creationId xmlns:p14="http://schemas.microsoft.com/office/powerpoint/2010/main" val="2258532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3</a:t>
            </a:fld>
            <a:endParaRPr lang="en-US" dirty="0"/>
          </a:p>
        </p:txBody>
      </p:sp>
      <p:sp>
        <p:nvSpPr>
          <p:cNvPr id="5" name="Title 4">
            <a:extLst>
              <a:ext uri="{FF2B5EF4-FFF2-40B4-BE49-F238E27FC236}">
                <a16:creationId xmlns:a16="http://schemas.microsoft.com/office/drawing/2014/main" id="{984FF4C3-9083-41B7-BD02-E1E35008E516}"/>
              </a:ext>
            </a:extLst>
          </p:cNvPr>
          <p:cNvSpPr>
            <a:spLocks noGrp="1"/>
          </p:cNvSpPr>
          <p:nvPr>
            <p:ph type="title"/>
          </p:nvPr>
        </p:nvSpPr>
        <p:spPr>
          <a:xfrm>
            <a:off x="836137" y="133557"/>
            <a:ext cx="6098066" cy="565150"/>
          </a:xfrm>
        </p:spPr>
        <p:txBody>
          <a:bodyPr/>
          <a:lstStyle/>
          <a:p>
            <a:endParaRPr lang="en-US" dirty="0"/>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Welcome</a:t>
            </a:r>
          </a:p>
          <a:p>
            <a:r>
              <a:rPr lang="en-US" sz="2400" i="1" dirty="0">
                <a:solidFill>
                  <a:schemeClr val="tx1"/>
                </a:solidFill>
              </a:rPr>
              <a:t>Undersecretary Lauren Peters</a:t>
            </a:r>
            <a:endParaRPr lang="en-US" sz="2400" dirty="0">
              <a:solidFill>
                <a:schemeClr val="tx1"/>
              </a:solidFill>
            </a:endParaRPr>
          </a:p>
        </p:txBody>
      </p:sp>
    </p:spTree>
    <p:extLst>
      <p:ext uri="{BB962C8B-B14F-4D97-AF65-F5344CB8AC3E}">
        <p14:creationId xmlns:p14="http://schemas.microsoft.com/office/powerpoint/2010/main" val="30080391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9599D4C1-5C27-4F60-B96A-26AABC507F47}"/>
              </a:ext>
            </a:extLst>
          </p:cNvPr>
          <p:cNvSpPr>
            <a:spLocks noGrp="1"/>
          </p:cNvSpPr>
          <p:nvPr>
            <p:ph type="sldNum" sz="quarter" idx="11"/>
          </p:nvPr>
        </p:nvSpPr>
        <p:spPr/>
        <p:txBody>
          <a:bodyPr/>
          <a:lstStyle/>
          <a:p>
            <a:pPr>
              <a:defRPr/>
            </a:pPr>
            <a:fld id="{C368D18A-47D3-417B-8049-0A96DF46771A}" type="slidenum">
              <a:rPr lang="en-US" smtClean="0"/>
              <a:pPr>
                <a:defRPr/>
              </a:pPr>
              <a:t>30</a:t>
            </a:fld>
            <a:endParaRPr lang="en-US" dirty="0"/>
          </a:p>
        </p:txBody>
      </p:sp>
      <p:sp>
        <p:nvSpPr>
          <p:cNvPr id="3" name="Title 2"/>
          <p:cNvSpPr>
            <a:spLocks noGrp="1"/>
          </p:cNvSpPr>
          <p:nvPr>
            <p:ph type="title"/>
          </p:nvPr>
        </p:nvSpPr>
        <p:spPr/>
        <p:txBody>
          <a:bodyPr/>
          <a:lstStyle/>
          <a:p>
            <a:r>
              <a:rPr lang="en-US" dirty="0"/>
              <a:t>ePOLST: Overview</a:t>
            </a:r>
          </a:p>
        </p:txBody>
      </p:sp>
      <p:sp>
        <p:nvSpPr>
          <p:cNvPr id="4" name="Rectangle 3"/>
          <p:cNvSpPr/>
          <p:nvPr/>
        </p:nvSpPr>
        <p:spPr>
          <a:xfrm>
            <a:off x="457200" y="1352757"/>
            <a:ext cx="8229600" cy="9477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7383" lvl="0">
              <a:defRPr/>
            </a:pPr>
            <a:r>
              <a:rPr lang="en-US" sz="1800" b="1" kern="0" dirty="0">
                <a:solidFill>
                  <a:srgbClr val="4F81BD"/>
                </a:solidFill>
              </a:rPr>
              <a:t>ePOLST initiative goal: </a:t>
            </a:r>
          </a:p>
          <a:p>
            <a:pPr marL="333133" lvl="0" indent="-285750">
              <a:buFont typeface="Arial" panose="020B0604020202020204" pitchFamily="34" charset="0"/>
              <a:buChar char="•"/>
              <a:defRPr/>
            </a:pPr>
            <a:r>
              <a:rPr lang="en-US" sz="1800" kern="0" dirty="0">
                <a:solidFill>
                  <a:sysClr val="windowText" lastClr="000000"/>
                </a:solidFill>
              </a:rPr>
              <a:t>Supporting patient preferences for end-of-life care through technology that improves care coordination</a:t>
            </a:r>
            <a:endParaRPr lang="en-US" sz="1800" kern="0" dirty="0">
              <a:solidFill>
                <a:srgbClr val="4F81BD"/>
              </a:solidFill>
            </a:endParaRPr>
          </a:p>
        </p:txBody>
      </p:sp>
      <p:sp>
        <p:nvSpPr>
          <p:cNvPr id="11" name="Rectangle 10"/>
          <p:cNvSpPr/>
          <p:nvPr/>
        </p:nvSpPr>
        <p:spPr>
          <a:xfrm>
            <a:off x="457200" y="2365214"/>
            <a:ext cx="8229600" cy="209131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7383" lvl="0">
              <a:defRPr/>
            </a:pPr>
            <a:r>
              <a:rPr lang="en-US" sz="1800" b="1" kern="0" dirty="0">
                <a:solidFill>
                  <a:srgbClr val="4F81BD"/>
                </a:solidFill>
              </a:rPr>
              <a:t>Project objectives: </a:t>
            </a:r>
          </a:p>
          <a:p>
            <a:pPr marL="333133" lvl="0" indent="-285750">
              <a:buFont typeface="Arial" panose="020B0604020202020204" pitchFamily="34" charset="0"/>
              <a:buChar char="•"/>
              <a:defRPr/>
            </a:pPr>
            <a:r>
              <a:rPr lang="en-US" b="1" kern="0" dirty="0">
                <a:solidFill>
                  <a:schemeClr val="tx1"/>
                </a:solidFill>
              </a:rPr>
              <a:t>Transition MOLST to POLST – </a:t>
            </a:r>
            <a:r>
              <a:rPr lang="en-US" kern="0" dirty="0">
                <a:solidFill>
                  <a:schemeClr val="tx1"/>
                </a:solidFill>
              </a:rPr>
              <a:t>Transition MOLST to national POLST paradigm</a:t>
            </a:r>
            <a:endParaRPr lang="en-US" b="1" kern="0" dirty="0">
              <a:solidFill>
                <a:schemeClr val="tx1"/>
              </a:solidFill>
            </a:endParaRPr>
          </a:p>
          <a:p>
            <a:pPr marL="333133" lvl="0" indent="-285750">
              <a:buFont typeface="Arial" panose="020B0604020202020204" pitchFamily="34" charset="0"/>
              <a:buChar char="•"/>
              <a:defRPr/>
            </a:pPr>
            <a:r>
              <a:rPr lang="en-US" b="1" kern="0" dirty="0">
                <a:solidFill>
                  <a:schemeClr val="tx1"/>
                </a:solidFill>
              </a:rPr>
              <a:t>Create ePOLST Repository </a:t>
            </a:r>
            <a:r>
              <a:rPr lang="en-US" kern="0" dirty="0">
                <a:solidFill>
                  <a:schemeClr val="tx1"/>
                </a:solidFill>
              </a:rPr>
              <a:t>– Create an electronic POLST registry to serve as the single source of truth across all care settings; registry will be procured with national POLST paradigm (vs. current MOLST) as target end state</a:t>
            </a:r>
          </a:p>
          <a:p>
            <a:pPr marL="333133" lvl="0" indent="-285750">
              <a:buFont typeface="Arial" panose="020B0604020202020204" pitchFamily="34" charset="0"/>
              <a:buChar char="•"/>
              <a:defRPr/>
            </a:pPr>
            <a:r>
              <a:rPr lang="en-US" b="1" kern="0" dirty="0">
                <a:solidFill>
                  <a:schemeClr val="tx1"/>
                </a:solidFill>
              </a:rPr>
              <a:t>Develop Integration Strategy </a:t>
            </a:r>
            <a:r>
              <a:rPr lang="en-US" kern="0" dirty="0">
                <a:solidFill>
                  <a:schemeClr val="tx1"/>
                </a:solidFill>
              </a:rPr>
              <a:t>– Develop an integration and implementation strategy with electronic health records to gain efficiency</a:t>
            </a:r>
          </a:p>
        </p:txBody>
      </p:sp>
      <p:sp>
        <p:nvSpPr>
          <p:cNvPr id="9" name="Rectangle 8">
            <a:extLst>
              <a:ext uri="{FF2B5EF4-FFF2-40B4-BE49-F238E27FC236}">
                <a16:creationId xmlns:a16="http://schemas.microsoft.com/office/drawing/2014/main" id="{5A315C10-BD58-4664-B052-A0ACB151B510}"/>
              </a:ext>
            </a:extLst>
          </p:cNvPr>
          <p:cNvSpPr/>
          <p:nvPr/>
        </p:nvSpPr>
        <p:spPr>
          <a:xfrm>
            <a:off x="457200" y="4521248"/>
            <a:ext cx="8229600" cy="209131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7383" lvl="0">
              <a:defRPr/>
            </a:pPr>
            <a:r>
              <a:rPr lang="en-US" sz="1800" b="1" kern="0" dirty="0">
                <a:solidFill>
                  <a:srgbClr val="4F81BD"/>
                </a:solidFill>
              </a:rPr>
              <a:t>Historical timeline: </a:t>
            </a:r>
          </a:p>
          <a:p>
            <a:pPr marL="333133" lvl="0" indent="-285750">
              <a:buFont typeface="Arial" panose="020B0604020202020204" pitchFamily="34" charset="0"/>
              <a:buChar char="•"/>
              <a:defRPr/>
            </a:pPr>
            <a:r>
              <a:rPr lang="en-US" kern="0" dirty="0">
                <a:solidFill>
                  <a:schemeClr val="tx1"/>
                </a:solidFill>
              </a:rPr>
              <a:t>February 2020 – Joint letter issued by EOHHS, EOEA, and DPH to explore </a:t>
            </a:r>
            <a:br>
              <a:rPr lang="en-US" kern="0" dirty="0">
                <a:solidFill>
                  <a:schemeClr val="tx1"/>
                </a:solidFill>
              </a:rPr>
            </a:br>
            <a:r>
              <a:rPr lang="en-US" kern="0" dirty="0">
                <a:solidFill>
                  <a:schemeClr val="tx1"/>
                </a:solidFill>
              </a:rPr>
              <a:t>ePOLST registry</a:t>
            </a:r>
          </a:p>
          <a:p>
            <a:pPr marL="333133" lvl="0" indent="-285750">
              <a:buFont typeface="Arial" panose="020B0604020202020204" pitchFamily="34" charset="0"/>
              <a:buChar char="•"/>
              <a:defRPr/>
            </a:pPr>
            <a:r>
              <a:rPr lang="en-US" kern="0" dirty="0">
                <a:solidFill>
                  <a:schemeClr val="tx1"/>
                </a:solidFill>
              </a:rPr>
              <a:t>October 2020 – CMS approved federal matching funding for ePOLST registry</a:t>
            </a:r>
          </a:p>
          <a:p>
            <a:pPr marL="333133" lvl="0" indent="-285750">
              <a:buFont typeface="Arial" panose="020B0604020202020204" pitchFamily="34" charset="0"/>
              <a:buChar char="•"/>
              <a:defRPr/>
            </a:pPr>
            <a:r>
              <a:rPr lang="en-US" kern="0" dirty="0">
                <a:solidFill>
                  <a:schemeClr val="tx1"/>
                </a:solidFill>
              </a:rPr>
              <a:t>January 2021 – Project management resources secured and on-boarded</a:t>
            </a:r>
          </a:p>
          <a:p>
            <a:pPr marL="333133" lvl="0" indent="-285750">
              <a:buFont typeface="Arial" panose="020B0604020202020204" pitchFamily="34" charset="0"/>
              <a:buChar char="•"/>
              <a:defRPr/>
            </a:pPr>
            <a:r>
              <a:rPr lang="en-US" kern="0" dirty="0">
                <a:solidFill>
                  <a:schemeClr val="tx1"/>
                </a:solidFill>
              </a:rPr>
              <a:t>Summer 2021 – Stakeholder engagement to gather business and technical requirements</a:t>
            </a:r>
          </a:p>
        </p:txBody>
      </p:sp>
    </p:spTree>
    <p:extLst>
      <p:ext uri="{BB962C8B-B14F-4D97-AF65-F5344CB8AC3E}">
        <p14:creationId xmlns:p14="http://schemas.microsoft.com/office/powerpoint/2010/main" val="10093938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11AA538-FA50-45AA-A614-0457D481A82F}"/>
              </a:ext>
            </a:extLst>
          </p:cNvPr>
          <p:cNvSpPr>
            <a:spLocks noGrp="1"/>
          </p:cNvSpPr>
          <p:nvPr>
            <p:ph type="sldNum" sz="quarter" idx="11"/>
          </p:nvPr>
        </p:nvSpPr>
        <p:spPr/>
        <p:txBody>
          <a:bodyPr/>
          <a:lstStyle/>
          <a:p>
            <a:pPr>
              <a:defRPr/>
            </a:pPr>
            <a:fld id="{949C2E20-F250-44B9-B926-B8B94A013B34}" type="slidenum">
              <a:rPr lang="en-US" smtClean="0"/>
              <a:pPr>
                <a:defRPr/>
              </a:pPr>
              <a:t>31</a:t>
            </a:fld>
            <a:endParaRPr lang="en-US" dirty="0"/>
          </a:p>
        </p:txBody>
      </p:sp>
      <p:sp>
        <p:nvSpPr>
          <p:cNvPr id="3" name="Title 2">
            <a:extLst>
              <a:ext uri="{FF2B5EF4-FFF2-40B4-BE49-F238E27FC236}">
                <a16:creationId xmlns:a16="http://schemas.microsoft.com/office/drawing/2014/main" id="{8CEE4420-B721-4A7A-B107-797429FA240D}"/>
              </a:ext>
            </a:extLst>
          </p:cNvPr>
          <p:cNvSpPr>
            <a:spLocks noGrp="1"/>
          </p:cNvSpPr>
          <p:nvPr>
            <p:ph type="title"/>
          </p:nvPr>
        </p:nvSpPr>
        <p:spPr/>
        <p:txBody>
          <a:bodyPr/>
          <a:lstStyle/>
          <a:p>
            <a:r>
              <a:rPr lang="en-US" dirty="0" err="1"/>
              <a:t>ePOLST</a:t>
            </a:r>
            <a:r>
              <a:rPr lang="en-US" dirty="0"/>
              <a:t>: Funding update</a:t>
            </a:r>
          </a:p>
        </p:txBody>
      </p:sp>
      <p:grpSp>
        <p:nvGrpSpPr>
          <p:cNvPr id="6" name="Group 5">
            <a:extLst>
              <a:ext uri="{FF2B5EF4-FFF2-40B4-BE49-F238E27FC236}">
                <a16:creationId xmlns:a16="http://schemas.microsoft.com/office/drawing/2014/main" id="{2D32387C-B311-4431-A93E-EE5374BB291D}"/>
              </a:ext>
            </a:extLst>
          </p:cNvPr>
          <p:cNvGrpSpPr/>
          <p:nvPr/>
        </p:nvGrpSpPr>
        <p:grpSpPr>
          <a:xfrm>
            <a:off x="228600" y="2979944"/>
            <a:ext cx="8402320" cy="1524794"/>
            <a:chOff x="228600" y="3048794"/>
            <a:chExt cx="8402320" cy="1524794"/>
          </a:xfrm>
        </p:grpSpPr>
        <p:grpSp>
          <p:nvGrpSpPr>
            <p:cNvPr id="18" name="Group 17">
              <a:extLst>
                <a:ext uri="{FF2B5EF4-FFF2-40B4-BE49-F238E27FC236}">
                  <a16:creationId xmlns:a16="http://schemas.microsoft.com/office/drawing/2014/main" id="{D8DA7BE3-94EA-4A75-8473-0C83E68A1A43}"/>
                </a:ext>
              </a:extLst>
            </p:cNvPr>
            <p:cNvGrpSpPr/>
            <p:nvPr/>
          </p:nvGrpSpPr>
          <p:grpSpPr>
            <a:xfrm>
              <a:off x="228600" y="3048794"/>
              <a:ext cx="8382000" cy="685800"/>
              <a:chOff x="228600" y="1943100"/>
              <a:chExt cx="8382000" cy="685800"/>
            </a:xfrm>
          </p:grpSpPr>
          <p:sp>
            <p:nvSpPr>
              <p:cNvPr id="4" name="Rectangle 3">
                <a:extLst>
                  <a:ext uri="{FF2B5EF4-FFF2-40B4-BE49-F238E27FC236}">
                    <a16:creationId xmlns:a16="http://schemas.microsoft.com/office/drawing/2014/main" id="{329138DB-FCB7-4231-A48A-5773D9FD462B}"/>
                  </a:ext>
                </a:extLst>
              </p:cNvPr>
              <p:cNvSpPr/>
              <p:nvPr/>
            </p:nvSpPr>
            <p:spPr>
              <a:xfrm>
                <a:off x="1295400" y="1943100"/>
                <a:ext cx="6583680" cy="6858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Federal match: Medicaid Enterprise System (MES)</a:t>
                </a:r>
              </a:p>
            </p:txBody>
          </p:sp>
          <p:sp>
            <p:nvSpPr>
              <p:cNvPr id="7" name="Rectangle 6">
                <a:extLst>
                  <a:ext uri="{FF2B5EF4-FFF2-40B4-BE49-F238E27FC236}">
                    <a16:creationId xmlns:a16="http://schemas.microsoft.com/office/drawing/2014/main" id="{C9ED4899-36E1-48F5-BE0A-0758A47A2C1D}"/>
                  </a:ext>
                </a:extLst>
              </p:cNvPr>
              <p:cNvSpPr/>
              <p:nvPr/>
            </p:nvSpPr>
            <p:spPr>
              <a:xfrm>
                <a:off x="228600" y="1943100"/>
                <a:ext cx="9906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Original</a:t>
                </a:r>
              </a:p>
            </p:txBody>
          </p:sp>
          <p:sp>
            <p:nvSpPr>
              <p:cNvPr id="10" name="Rectangle 9">
                <a:extLst>
                  <a:ext uri="{FF2B5EF4-FFF2-40B4-BE49-F238E27FC236}">
                    <a16:creationId xmlns:a16="http://schemas.microsoft.com/office/drawing/2014/main" id="{FCA52CCC-C14E-4A4B-9F41-16CD7BBA203F}"/>
                  </a:ext>
                </a:extLst>
              </p:cNvPr>
              <p:cNvSpPr/>
              <p:nvPr/>
            </p:nvSpPr>
            <p:spPr>
              <a:xfrm>
                <a:off x="7879080" y="1943100"/>
                <a:ext cx="731520" cy="68580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State</a:t>
                </a:r>
              </a:p>
            </p:txBody>
          </p:sp>
        </p:grpSp>
        <p:grpSp>
          <p:nvGrpSpPr>
            <p:cNvPr id="17" name="Group 16">
              <a:extLst>
                <a:ext uri="{FF2B5EF4-FFF2-40B4-BE49-F238E27FC236}">
                  <a16:creationId xmlns:a16="http://schemas.microsoft.com/office/drawing/2014/main" id="{E946E280-4601-4A39-8710-0AC1606D9D1C}"/>
                </a:ext>
              </a:extLst>
            </p:cNvPr>
            <p:cNvGrpSpPr/>
            <p:nvPr/>
          </p:nvGrpSpPr>
          <p:grpSpPr>
            <a:xfrm>
              <a:off x="228600" y="3887788"/>
              <a:ext cx="8402320" cy="685800"/>
              <a:chOff x="228600" y="3086100"/>
              <a:chExt cx="8402320" cy="685800"/>
            </a:xfrm>
          </p:grpSpPr>
          <p:sp>
            <p:nvSpPr>
              <p:cNvPr id="5" name="Rectangle 4">
                <a:extLst>
                  <a:ext uri="{FF2B5EF4-FFF2-40B4-BE49-F238E27FC236}">
                    <a16:creationId xmlns:a16="http://schemas.microsoft.com/office/drawing/2014/main" id="{B8A6F724-71A7-41BE-B11C-1DC7C1384A0A}"/>
                  </a:ext>
                </a:extLst>
              </p:cNvPr>
              <p:cNvSpPr/>
              <p:nvPr/>
            </p:nvSpPr>
            <p:spPr>
              <a:xfrm>
                <a:off x="1295400" y="3086100"/>
                <a:ext cx="1837944" cy="6858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MES</a:t>
                </a:r>
              </a:p>
            </p:txBody>
          </p:sp>
          <p:sp>
            <p:nvSpPr>
              <p:cNvPr id="8" name="Rectangle 7">
                <a:extLst>
                  <a:ext uri="{FF2B5EF4-FFF2-40B4-BE49-F238E27FC236}">
                    <a16:creationId xmlns:a16="http://schemas.microsoft.com/office/drawing/2014/main" id="{FD4A064E-350C-45B8-AB3A-00D7F986A50D}"/>
                  </a:ext>
                </a:extLst>
              </p:cNvPr>
              <p:cNvSpPr/>
              <p:nvPr/>
            </p:nvSpPr>
            <p:spPr>
              <a:xfrm>
                <a:off x="228600" y="3086100"/>
                <a:ext cx="9906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MES</a:t>
                </a:r>
              </a:p>
              <a:p>
                <a:pPr algn="ctr"/>
                <a:r>
                  <a:rPr lang="en-US" dirty="0">
                    <a:solidFill>
                      <a:schemeClr val="tx1"/>
                    </a:solidFill>
                  </a:rPr>
                  <a:t>gap</a:t>
                </a:r>
              </a:p>
            </p:txBody>
          </p:sp>
          <p:sp>
            <p:nvSpPr>
              <p:cNvPr id="11" name="Rectangle 10">
                <a:extLst>
                  <a:ext uri="{FF2B5EF4-FFF2-40B4-BE49-F238E27FC236}">
                    <a16:creationId xmlns:a16="http://schemas.microsoft.com/office/drawing/2014/main" id="{9ED7AC77-BFAE-4DA5-88B7-15FB04FE458C}"/>
                  </a:ext>
                </a:extLst>
              </p:cNvPr>
              <p:cNvSpPr/>
              <p:nvPr/>
            </p:nvSpPr>
            <p:spPr>
              <a:xfrm>
                <a:off x="3133344" y="3086100"/>
                <a:ext cx="4766056" cy="6858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Cost allocation gap</a:t>
                </a:r>
              </a:p>
            </p:txBody>
          </p:sp>
          <p:sp>
            <p:nvSpPr>
              <p:cNvPr id="12" name="Rectangle 11">
                <a:extLst>
                  <a:ext uri="{FF2B5EF4-FFF2-40B4-BE49-F238E27FC236}">
                    <a16:creationId xmlns:a16="http://schemas.microsoft.com/office/drawing/2014/main" id="{1578FA9D-4CBB-475B-BEF0-1DECA9EDD413}"/>
                  </a:ext>
                </a:extLst>
              </p:cNvPr>
              <p:cNvSpPr/>
              <p:nvPr/>
            </p:nvSpPr>
            <p:spPr>
              <a:xfrm>
                <a:off x="7899400" y="3086100"/>
                <a:ext cx="731520" cy="68580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State</a:t>
                </a:r>
              </a:p>
            </p:txBody>
          </p:sp>
        </p:grpSp>
      </p:grpSp>
      <p:grpSp>
        <p:nvGrpSpPr>
          <p:cNvPr id="16" name="Group 15">
            <a:extLst>
              <a:ext uri="{FF2B5EF4-FFF2-40B4-BE49-F238E27FC236}">
                <a16:creationId xmlns:a16="http://schemas.microsoft.com/office/drawing/2014/main" id="{385BFFF3-7D82-4F22-9168-58AD0A70CF76}"/>
              </a:ext>
            </a:extLst>
          </p:cNvPr>
          <p:cNvGrpSpPr/>
          <p:nvPr/>
        </p:nvGrpSpPr>
        <p:grpSpPr>
          <a:xfrm>
            <a:off x="228600" y="5867400"/>
            <a:ext cx="8402320" cy="685800"/>
            <a:chOff x="228600" y="4229100"/>
            <a:chExt cx="8402320" cy="685800"/>
          </a:xfrm>
        </p:grpSpPr>
        <p:sp>
          <p:nvSpPr>
            <p:cNvPr id="9" name="Rectangle 8">
              <a:extLst>
                <a:ext uri="{FF2B5EF4-FFF2-40B4-BE49-F238E27FC236}">
                  <a16:creationId xmlns:a16="http://schemas.microsoft.com/office/drawing/2014/main" id="{841B5E99-CB9A-48AF-A879-F7BB69F4EC2F}"/>
                </a:ext>
              </a:extLst>
            </p:cNvPr>
            <p:cNvSpPr/>
            <p:nvPr/>
          </p:nvSpPr>
          <p:spPr>
            <a:xfrm>
              <a:off x="228600" y="4229100"/>
              <a:ext cx="9906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ARPA</a:t>
              </a:r>
            </a:p>
          </p:txBody>
        </p:sp>
        <p:sp>
          <p:nvSpPr>
            <p:cNvPr id="14" name="Rectangle 13">
              <a:extLst>
                <a:ext uri="{FF2B5EF4-FFF2-40B4-BE49-F238E27FC236}">
                  <a16:creationId xmlns:a16="http://schemas.microsoft.com/office/drawing/2014/main" id="{665563D9-721D-40FF-AC27-BE0B6125B756}"/>
                </a:ext>
              </a:extLst>
            </p:cNvPr>
            <p:cNvSpPr/>
            <p:nvPr/>
          </p:nvSpPr>
          <p:spPr>
            <a:xfrm>
              <a:off x="3133344" y="4229100"/>
              <a:ext cx="4766056" cy="6858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Home &amp; Community Based Services (HCBS) funding</a:t>
              </a:r>
            </a:p>
          </p:txBody>
        </p:sp>
        <p:sp>
          <p:nvSpPr>
            <p:cNvPr id="13" name="Rectangle 12">
              <a:extLst>
                <a:ext uri="{FF2B5EF4-FFF2-40B4-BE49-F238E27FC236}">
                  <a16:creationId xmlns:a16="http://schemas.microsoft.com/office/drawing/2014/main" id="{DB3060F6-8637-4149-8200-5EE9F13C91B8}"/>
                </a:ext>
              </a:extLst>
            </p:cNvPr>
            <p:cNvSpPr/>
            <p:nvPr/>
          </p:nvSpPr>
          <p:spPr>
            <a:xfrm>
              <a:off x="1295400" y="4229100"/>
              <a:ext cx="1837944" cy="6858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MES</a:t>
              </a:r>
            </a:p>
          </p:txBody>
        </p:sp>
        <p:sp>
          <p:nvSpPr>
            <p:cNvPr id="15" name="Rectangle 14">
              <a:extLst>
                <a:ext uri="{FF2B5EF4-FFF2-40B4-BE49-F238E27FC236}">
                  <a16:creationId xmlns:a16="http://schemas.microsoft.com/office/drawing/2014/main" id="{75589F35-CF81-4A7D-B14D-E2DD44BEB51E}"/>
                </a:ext>
              </a:extLst>
            </p:cNvPr>
            <p:cNvSpPr/>
            <p:nvPr/>
          </p:nvSpPr>
          <p:spPr>
            <a:xfrm>
              <a:off x="7899400" y="4229100"/>
              <a:ext cx="731520" cy="68580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State</a:t>
              </a:r>
            </a:p>
          </p:txBody>
        </p:sp>
      </p:grpSp>
      <p:sp>
        <p:nvSpPr>
          <p:cNvPr id="19" name="Rectangle 18">
            <a:extLst>
              <a:ext uri="{FF2B5EF4-FFF2-40B4-BE49-F238E27FC236}">
                <a16:creationId xmlns:a16="http://schemas.microsoft.com/office/drawing/2014/main" id="{5B4E7FF1-4D1F-4E56-83F8-A16792D5437B}"/>
              </a:ext>
            </a:extLst>
          </p:cNvPr>
          <p:cNvSpPr/>
          <p:nvPr/>
        </p:nvSpPr>
        <p:spPr>
          <a:xfrm>
            <a:off x="457200" y="990601"/>
            <a:ext cx="8173720" cy="917574"/>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CMS guidance on cost allocation created a funding gap for the </a:t>
            </a:r>
            <a:r>
              <a:rPr lang="en-US" dirty="0" err="1"/>
              <a:t>ePOLST</a:t>
            </a:r>
            <a:r>
              <a:rPr lang="en-US" dirty="0"/>
              <a:t> program, which now is looking to ARPA/HCBS dollars to fill the gap for program start-up and registry development</a:t>
            </a:r>
          </a:p>
        </p:txBody>
      </p:sp>
      <p:sp>
        <p:nvSpPr>
          <p:cNvPr id="20" name="Rectangle 19">
            <a:extLst>
              <a:ext uri="{FF2B5EF4-FFF2-40B4-BE49-F238E27FC236}">
                <a16:creationId xmlns:a16="http://schemas.microsoft.com/office/drawing/2014/main" id="{83068056-94A5-4F0D-8D3F-05D9A8E6A4D8}"/>
              </a:ext>
            </a:extLst>
          </p:cNvPr>
          <p:cNvSpPr/>
          <p:nvPr/>
        </p:nvSpPr>
        <p:spPr>
          <a:xfrm>
            <a:off x="457200" y="1992519"/>
            <a:ext cx="8173720" cy="9874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Originally, the </a:t>
            </a:r>
            <a:r>
              <a:rPr lang="en-US" dirty="0" err="1">
                <a:solidFill>
                  <a:schemeClr val="tx1"/>
                </a:solidFill>
              </a:rPr>
              <a:t>ePOLST</a:t>
            </a:r>
            <a:r>
              <a:rPr lang="en-US" dirty="0">
                <a:solidFill>
                  <a:schemeClr val="tx1"/>
                </a:solidFill>
              </a:rPr>
              <a:t> project would receive 81% federal match</a:t>
            </a:r>
          </a:p>
          <a:p>
            <a:pPr marL="285750" indent="-285750">
              <a:buFont typeface="Arial" panose="020B0604020202020204" pitchFamily="34" charset="0"/>
              <a:buChar char="•"/>
            </a:pPr>
            <a:r>
              <a:rPr lang="en-US" dirty="0">
                <a:solidFill>
                  <a:schemeClr val="tx1"/>
                </a:solidFill>
              </a:rPr>
              <a:t>2020 CMS guidance reduced it to 25% federal match, creating a 56- percentage point gap</a:t>
            </a:r>
          </a:p>
        </p:txBody>
      </p:sp>
      <p:sp>
        <p:nvSpPr>
          <p:cNvPr id="21" name="Rectangle 20">
            <a:extLst>
              <a:ext uri="{FF2B5EF4-FFF2-40B4-BE49-F238E27FC236}">
                <a16:creationId xmlns:a16="http://schemas.microsoft.com/office/drawing/2014/main" id="{5B199005-E4C7-453F-9FA1-47A9ADF64642}"/>
              </a:ext>
            </a:extLst>
          </p:cNvPr>
          <p:cNvSpPr/>
          <p:nvPr/>
        </p:nvSpPr>
        <p:spPr>
          <a:xfrm>
            <a:off x="457200" y="4850019"/>
            <a:ext cx="8173720" cy="9874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MA EOHHS included a request in the ARPA/HCBS funding stream to include components of the </a:t>
            </a:r>
            <a:r>
              <a:rPr lang="en-US" dirty="0" err="1">
                <a:solidFill>
                  <a:schemeClr val="tx1"/>
                </a:solidFill>
              </a:rPr>
              <a:t>ePOLST</a:t>
            </a:r>
            <a:r>
              <a:rPr lang="en-US" dirty="0">
                <a:solidFill>
                  <a:schemeClr val="tx1"/>
                </a:solidFill>
              </a:rPr>
              <a:t> project</a:t>
            </a:r>
          </a:p>
          <a:p>
            <a:pPr marL="285750" indent="-285750">
              <a:buFont typeface="Arial" panose="020B0604020202020204" pitchFamily="34" charset="0"/>
              <a:buChar char="•"/>
            </a:pPr>
            <a:r>
              <a:rPr lang="en-US" dirty="0">
                <a:solidFill>
                  <a:schemeClr val="tx1"/>
                </a:solidFill>
              </a:rPr>
              <a:t>The HCBS dollars are contingent on CMS approval</a:t>
            </a:r>
          </a:p>
        </p:txBody>
      </p:sp>
    </p:spTree>
    <p:extLst>
      <p:ext uri="{BB962C8B-B14F-4D97-AF65-F5344CB8AC3E}">
        <p14:creationId xmlns:p14="http://schemas.microsoft.com/office/powerpoint/2010/main" val="13532077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1C21B63-7D23-4E42-87D8-D858320E95FC}"/>
              </a:ext>
            </a:extLst>
          </p:cNvPr>
          <p:cNvSpPr>
            <a:spLocks noGrp="1"/>
          </p:cNvSpPr>
          <p:nvPr>
            <p:ph type="sldNum" sz="quarter" idx="11"/>
          </p:nvPr>
        </p:nvSpPr>
        <p:spPr/>
        <p:txBody>
          <a:bodyPr/>
          <a:lstStyle/>
          <a:p>
            <a:pPr>
              <a:defRPr/>
            </a:pPr>
            <a:fld id="{949C2E20-F250-44B9-B926-B8B94A013B34}" type="slidenum">
              <a:rPr lang="en-US" smtClean="0"/>
              <a:pPr>
                <a:defRPr/>
              </a:pPr>
              <a:t>32</a:t>
            </a:fld>
            <a:endParaRPr lang="en-US" dirty="0"/>
          </a:p>
        </p:txBody>
      </p:sp>
      <p:sp>
        <p:nvSpPr>
          <p:cNvPr id="17" name="Title 1">
            <a:extLst>
              <a:ext uri="{FF2B5EF4-FFF2-40B4-BE49-F238E27FC236}">
                <a16:creationId xmlns:a16="http://schemas.microsoft.com/office/drawing/2014/main" id="{95934FB3-5913-47D4-B2BC-412CFA4B3832}"/>
              </a:ext>
            </a:extLst>
          </p:cNvPr>
          <p:cNvSpPr txBox="1">
            <a:spLocks/>
          </p:cNvSpPr>
          <p:nvPr/>
        </p:nvSpPr>
        <p:spPr bwMode="auto">
          <a:xfrm>
            <a:off x="914400" y="12397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lvl1pPr algn="l" rtl="0" eaLnBrk="1" fontAlgn="base" hangingPunct="1">
              <a:spcBef>
                <a:spcPct val="0"/>
              </a:spcBef>
              <a:spcAft>
                <a:spcPct val="0"/>
              </a:spcAft>
              <a:defRPr sz="2800" kern="1200">
                <a:solidFill>
                  <a:schemeClr val="bg1"/>
                </a:solidFill>
                <a:latin typeface="+mj-lt"/>
                <a:ea typeface="+mj-ea"/>
                <a:cs typeface="+mj-cs"/>
              </a:defRPr>
            </a:lvl1pPr>
            <a:lvl2pPr algn="l" rtl="0" eaLnBrk="1" fontAlgn="base" hangingPunct="1">
              <a:spcBef>
                <a:spcPct val="0"/>
              </a:spcBef>
              <a:spcAft>
                <a:spcPct val="0"/>
              </a:spcAft>
              <a:defRPr sz="2800">
                <a:solidFill>
                  <a:schemeClr val="bg1"/>
                </a:solidFill>
                <a:latin typeface="Calibri" pitchFamily="34" charset="0"/>
              </a:defRPr>
            </a:lvl2pPr>
            <a:lvl3pPr algn="l" rtl="0" eaLnBrk="1" fontAlgn="base" hangingPunct="1">
              <a:spcBef>
                <a:spcPct val="0"/>
              </a:spcBef>
              <a:spcAft>
                <a:spcPct val="0"/>
              </a:spcAft>
              <a:defRPr sz="2800">
                <a:solidFill>
                  <a:schemeClr val="bg1"/>
                </a:solidFill>
                <a:latin typeface="Calibri" pitchFamily="34" charset="0"/>
              </a:defRPr>
            </a:lvl3pPr>
            <a:lvl4pPr algn="l" rtl="0" eaLnBrk="1" fontAlgn="base" hangingPunct="1">
              <a:spcBef>
                <a:spcPct val="0"/>
              </a:spcBef>
              <a:spcAft>
                <a:spcPct val="0"/>
              </a:spcAft>
              <a:defRPr sz="2800">
                <a:solidFill>
                  <a:schemeClr val="bg1"/>
                </a:solidFill>
                <a:latin typeface="Calibri" pitchFamily="34" charset="0"/>
              </a:defRPr>
            </a:lvl4pPr>
            <a:lvl5pPr algn="l" rtl="0" eaLnBrk="1" fontAlgn="base" hangingPunct="1">
              <a:spcBef>
                <a:spcPct val="0"/>
              </a:spcBef>
              <a:spcAft>
                <a:spcPct val="0"/>
              </a:spcAft>
              <a:defRPr sz="2800">
                <a:solidFill>
                  <a:schemeClr val="bg1"/>
                </a:solidFill>
                <a:latin typeface="Calibri" pitchFamily="34" charset="0"/>
              </a:defRPr>
            </a:lvl5pPr>
            <a:lvl6pPr marL="457056" algn="l" rtl="0" eaLnBrk="1" fontAlgn="base" hangingPunct="1">
              <a:spcBef>
                <a:spcPct val="0"/>
              </a:spcBef>
              <a:spcAft>
                <a:spcPct val="0"/>
              </a:spcAft>
              <a:defRPr sz="2800">
                <a:solidFill>
                  <a:schemeClr val="bg1"/>
                </a:solidFill>
                <a:latin typeface="Calibri" pitchFamily="34" charset="0"/>
              </a:defRPr>
            </a:lvl6pPr>
            <a:lvl7pPr marL="914109" algn="l" rtl="0" eaLnBrk="1" fontAlgn="base" hangingPunct="1">
              <a:spcBef>
                <a:spcPct val="0"/>
              </a:spcBef>
              <a:spcAft>
                <a:spcPct val="0"/>
              </a:spcAft>
              <a:defRPr sz="2800">
                <a:solidFill>
                  <a:schemeClr val="bg1"/>
                </a:solidFill>
                <a:latin typeface="Calibri" pitchFamily="34" charset="0"/>
              </a:defRPr>
            </a:lvl7pPr>
            <a:lvl8pPr marL="1371165" algn="l" rtl="0" eaLnBrk="1" fontAlgn="base" hangingPunct="1">
              <a:spcBef>
                <a:spcPct val="0"/>
              </a:spcBef>
              <a:spcAft>
                <a:spcPct val="0"/>
              </a:spcAft>
              <a:defRPr sz="2800">
                <a:solidFill>
                  <a:schemeClr val="bg1"/>
                </a:solidFill>
                <a:latin typeface="Calibri" pitchFamily="34" charset="0"/>
              </a:defRPr>
            </a:lvl8pPr>
            <a:lvl9pPr marL="1828218" algn="l" rtl="0" eaLnBrk="1" fontAlgn="base" hangingPunct="1">
              <a:spcBef>
                <a:spcPct val="0"/>
              </a:spcBef>
              <a:spcAft>
                <a:spcPct val="0"/>
              </a:spcAft>
              <a:defRPr sz="2800">
                <a:solidFill>
                  <a:schemeClr val="bg1"/>
                </a:solidFill>
                <a:latin typeface="Calibri" pitchFamily="34" charset="0"/>
              </a:defRPr>
            </a:lvl9pPr>
          </a:lstStyle>
          <a:p>
            <a:r>
              <a:rPr lang="en-US" dirty="0" err="1"/>
              <a:t>ePOLST</a:t>
            </a:r>
            <a:r>
              <a:rPr lang="en-US" dirty="0"/>
              <a:t>: Business requirements</a:t>
            </a:r>
          </a:p>
        </p:txBody>
      </p:sp>
      <p:grpSp>
        <p:nvGrpSpPr>
          <p:cNvPr id="2" name="Group 1">
            <a:extLst>
              <a:ext uri="{FF2B5EF4-FFF2-40B4-BE49-F238E27FC236}">
                <a16:creationId xmlns:a16="http://schemas.microsoft.com/office/drawing/2014/main" id="{2FD62251-8247-4AA2-9682-AD602F9E832B}"/>
              </a:ext>
            </a:extLst>
          </p:cNvPr>
          <p:cNvGrpSpPr/>
          <p:nvPr/>
        </p:nvGrpSpPr>
        <p:grpSpPr>
          <a:xfrm>
            <a:off x="325788" y="1600200"/>
            <a:ext cx="8696292" cy="5118168"/>
            <a:chOff x="220095" y="938277"/>
            <a:chExt cx="8696292" cy="5780091"/>
          </a:xfrm>
        </p:grpSpPr>
        <p:sp>
          <p:nvSpPr>
            <p:cNvPr id="5" name="Rectangle: Rounded Corners 4">
              <a:extLst>
                <a:ext uri="{FF2B5EF4-FFF2-40B4-BE49-F238E27FC236}">
                  <a16:creationId xmlns:a16="http://schemas.microsoft.com/office/drawing/2014/main" id="{8F19994D-7502-47CB-B0FF-EFE8CBFA749F}"/>
                </a:ext>
              </a:extLst>
            </p:cNvPr>
            <p:cNvSpPr/>
            <p:nvPr/>
          </p:nvSpPr>
          <p:spPr>
            <a:xfrm>
              <a:off x="284218" y="2373522"/>
              <a:ext cx="2455357" cy="1297263"/>
            </a:xfrm>
            <a:prstGeom prst="roundRect">
              <a:avLst/>
            </a:prstGeom>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2713" indent="-112713" algn="ctr"/>
              <a:r>
                <a:rPr lang="en-US" sz="1600" dirty="0"/>
                <a:t>(2)  </a:t>
              </a:r>
            </a:p>
            <a:p>
              <a:pPr marL="112713" indent="-112713" algn="ctr"/>
              <a:r>
                <a:rPr lang="en-US" sz="1600" dirty="0"/>
                <a:t>Adopt National POLST &amp; transition to POLST Form</a:t>
              </a:r>
            </a:p>
          </p:txBody>
        </p:sp>
        <p:pic>
          <p:nvPicPr>
            <p:cNvPr id="6" name="Picture 2" descr="25,327 Online Form Cliparts, Stock Vector and Royalty Free Online Form  Illustrations">
              <a:extLst>
                <a:ext uri="{FF2B5EF4-FFF2-40B4-BE49-F238E27FC236}">
                  <a16:creationId xmlns:a16="http://schemas.microsoft.com/office/drawing/2014/main" id="{B9C037C7-29C1-4642-8C02-35B0FFEF8DB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66300" y="2471364"/>
              <a:ext cx="1177429" cy="100116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Rounded Corners 6">
              <a:extLst>
                <a:ext uri="{FF2B5EF4-FFF2-40B4-BE49-F238E27FC236}">
                  <a16:creationId xmlns:a16="http://schemas.microsoft.com/office/drawing/2014/main" id="{7E140244-7E22-4DDF-A1C5-07ED1241AC25}"/>
                </a:ext>
              </a:extLst>
            </p:cNvPr>
            <p:cNvSpPr/>
            <p:nvPr/>
          </p:nvSpPr>
          <p:spPr>
            <a:xfrm>
              <a:off x="220095" y="3768503"/>
              <a:ext cx="2547079" cy="1364511"/>
            </a:xfrm>
            <a:prstGeom prst="roundRect">
              <a:avLst/>
            </a:prstGeom>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(3) </a:t>
              </a:r>
            </a:p>
            <a:p>
              <a:pPr algn="ctr"/>
              <a:r>
                <a:rPr lang="en-US" sz="1600" dirty="0"/>
                <a:t>Secure funding for next decade: IT system and “customer service”</a:t>
              </a:r>
            </a:p>
          </p:txBody>
        </p:sp>
        <p:pic>
          <p:nvPicPr>
            <p:cNvPr id="2050" name="Picture 2" descr="Projects Funding Stock Illustrations – 169 Projects Funding Stock  Illustrations, Vectors &amp; Clipart - Dreamstime">
              <a:extLst>
                <a:ext uri="{FF2B5EF4-FFF2-40B4-BE49-F238E27FC236}">
                  <a16:creationId xmlns:a16="http://schemas.microsoft.com/office/drawing/2014/main" id="{DA440279-58A5-49C3-8D21-6CD0DB98D30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7766" y="3915260"/>
              <a:ext cx="1177429" cy="1333395"/>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Rounded Corners 9">
              <a:extLst>
                <a:ext uri="{FF2B5EF4-FFF2-40B4-BE49-F238E27FC236}">
                  <a16:creationId xmlns:a16="http://schemas.microsoft.com/office/drawing/2014/main" id="{780BEFFE-78D8-43F1-817A-2D70D251762D}"/>
                </a:ext>
              </a:extLst>
            </p:cNvPr>
            <p:cNvSpPr/>
            <p:nvPr/>
          </p:nvSpPr>
          <p:spPr>
            <a:xfrm>
              <a:off x="270625" y="938277"/>
              <a:ext cx="2455357" cy="1333394"/>
            </a:xfrm>
            <a:prstGeom prst="roundRect">
              <a:avLst/>
            </a:prstGeom>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(1) </a:t>
              </a:r>
            </a:p>
            <a:p>
              <a:pPr algn="ctr"/>
              <a:r>
                <a:rPr lang="en-US" sz="1600" dirty="0"/>
                <a:t>Finalize answers to open policy questions (EOEA, DPH)</a:t>
              </a:r>
            </a:p>
          </p:txBody>
        </p:sp>
        <p:sp>
          <p:nvSpPr>
            <p:cNvPr id="11" name="Rectangle: Rounded Corners 10">
              <a:extLst>
                <a:ext uri="{FF2B5EF4-FFF2-40B4-BE49-F238E27FC236}">
                  <a16:creationId xmlns:a16="http://schemas.microsoft.com/office/drawing/2014/main" id="{59EE01D8-7294-4704-AD9F-55E3970D323F}"/>
                </a:ext>
              </a:extLst>
            </p:cNvPr>
            <p:cNvSpPr/>
            <p:nvPr/>
          </p:nvSpPr>
          <p:spPr>
            <a:xfrm>
              <a:off x="4820730" y="3799619"/>
              <a:ext cx="2417320" cy="1333395"/>
            </a:xfrm>
            <a:prstGeom prst="roundRect">
              <a:avLst/>
            </a:prstGeom>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dirty="0"/>
                <a:t>(7) </a:t>
              </a:r>
            </a:p>
            <a:p>
              <a:pPr algn="ctr"/>
              <a:r>
                <a:rPr lang="en-US" sz="1600" dirty="0"/>
                <a:t>Provide education/training: clinicians and consumers </a:t>
              </a:r>
            </a:p>
          </p:txBody>
        </p:sp>
        <p:sp>
          <p:nvSpPr>
            <p:cNvPr id="12" name="Rectangle: Rounded Corners 11">
              <a:extLst>
                <a:ext uri="{FF2B5EF4-FFF2-40B4-BE49-F238E27FC236}">
                  <a16:creationId xmlns:a16="http://schemas.microsoft.com/office/drawing/2014/main" id="{FE5705D8-894D-409F-8920-6813FFAD3E26}"/>
                </a:ext>
              </a:extLst>
            </p:cNvPr>
            <p:cNvSpPr/>
            <p:nvPr/>
          </p:nvSpPr>
          <p:spPr>
            <a:xfrm>
              <a:off x="220095" y="5254766"/>
              <a:ext cx="2569028" cy="1463602"/>
            </a:xfrm>
            <a:prstGeom prst="roundRect">
              <a:avLst/>
            </a:prstGeom>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(4) </a:t>
              </a:r>
            </a:p>
            <a:p>
              <a:pPr algn="ctr"/>
              <a:r>
                <a:rPr lang="en-US" sz="1600" dirty="0"/>
                <a:t>Formalize governance structure</a:t>
              </a:r>
            </a:p>
          </p:txBody>
        </p:sp>
        <p:sp>
          <p:nvSpPr>
            <p:cNvPr id="18" name="Rectangle: Rounded Corners 17">
              <a:extLst>
                <a:ext uri="{FF2B5EF4-FFF2-40B4-BE49-F238E27FC236}">
                  <a16:creationId xmlns:a16="http://schemas.microsoft.com/office/drawing/2014/main" id="{427B42F0-31BB-426F-A892-0B8FFB1C1E08}"/>
                </a:ext>
              </a:extLst>
            </p:cNvPr>
            <p:cNvSpPr/>
            <p:nvPr/>
          </p:nvSpPr>
          <p:spPr>
            <a:xfrm>
              <a:off x="4811024" y="957869"/>
              <a:ext cx="2316638" cy="1466288"/>
            </a:xfrm>
            <a:prstGeom prst="roundRect">
              <a:avLst/>
            </a:prstGeom>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(5) </a:t>
              </a:r>
            </a:p>
            <a:p>
              <a:pPr algn="ctr"/>
              <a:r>
                <a:rPr lang="en-US" sz="1600" dirty="0"/>
                <a:t>Develop care setting implementation guide: IT system and operational workflow</a:t>
              </a:r>
            </a:p>
          </p:txBody>
        </p:sp>
        <p:sp>
          <p:nvSpPr>
            <p:cNvPr id="20" name="Rectangle: Rounded Corners 19">
              <a:extLst>
                <a:ext uri="{FF2B5EF4-FFF2-40B4-BE49-F238E27FC236}">
                  <a16:creationId xmlns:a16="http://schemas.microsoft.com/office/drawing/2014/main" id="{AE397DF7-2AFA-44A2-94DA-CC91A5BE9843}"/>
                </a:ext>
              </a:extLst>
            </p:cNvPr>
            <p:cNvSpPr/>
            <p:nvPr/>
          </p:nvSpPr>
          <p:spPr>
            <a:xfrm>
              <a:off x="4771626" y="2508500"/>
              <a:ext cx="2466424" cy="1208181"/>
            </a:xfrm>
            <a:prstGeom prst="roundRect">
              <a:avLst/>
            </a:prstGeom>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(6)</a:t>
              </a:r>
            </a:p>
            <a:p>
              <a:pPr algn="ctr"/>
              <a:r>
                <a:rPr lang="en-US" sz="1600" dirty="0"/>
                <a:t> Develop CQI plan with a focus on health equity</a:t>
              </a:r>
            </a:p>
          </p:txBody>
        </p:sp>
        <p:sp>
          <p:nvSpPr>
            <p:cNvPr id="21" name="Rectangle: Rounded Corners 20">
              <a:extLst>
                <a:ext uri="{FF2B5EF4-FFF2-40B4-BE49-F238E27FC236}">
                  <a16:creationId xmlns:a16="http://schemas.microsoft.com/office/drawing/2014/main" id="{F425C456-A78A-4C66-9FDF-8CD486A27781}"/>
                </a:ext>
              </a:extLst>
            </p:cNvPr>
            <p:cNvSpPr/>
            <p:nvPr/>
          </p:nvSpPr>
          <p:spPr>
            <a:xfrm>
              <a:off x="4882109" y="5214993"/>
              <a:ext cx="2338719" cy="1463603"/>
            </a:xfrm>
            <a:prstGeom prst="roundRect">
              <a:avLst/>
            </a:prstGeom>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(8) </a:t>
              </a:r>
            </a:p>
            <a:p>
              <a:pPr algn="ctr"/>
              <a:r>
                <a:rPr lang="en-US" sz="1600" dirty="0"/>
                <a:t>Longer term: Support incorporating POLST into clinician training</a:t>
              </a:r>
            </a:p>
          </p:txBody>
        </p:sp>
        <p:pic>
          <p:nvPicPr>
            <p:cNvPr id="1030" name="Picture 6" descr="Free Clipart: Training Icon | forestgreen">
              <a:extLst>
                <a:ext uri="{FF2B5EF4-FFF2-40B4-BE49-F238E27FC236}">
                  <a16:creationId xmlns:a16="http://schemas.microsoft.com/office/drawing/2014/main" id="{E1D53011-79D1-415B-92D9-1B2A027D6B9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40161" y="3768502"/>
              <a:ext cx="1420206" cy="139615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Basicgov Empowering Governments To Efficiently Serve - Government Clipart -  Full Size Clipart (#1827061) - PinClipart">
              <a:extLst>
                <a:ext uri="{FF2B5EF4-FFF2-40B4-BE49-F238E27FC236}">
                  <a16:creationId xmlns:a16="http://schemas.microsoft.com/office/drawing/2014/main" id="{FECC5316-E1F4-4CBA-B2AC-A9673064B7C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35342" y="5353056"/>
              <a:ext cx="1386584" cy="118747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Light Bulb Question Mark Icon Vector Images (over 510)">
              <a:extLst>
                <a:ext uri="{FF2B5EF4-FFF2-40B4-BE49-F238E27FC236}">
                  <a16:creationId xmlns:a16="http://schemas.microsoft.com/office/drawing/2014/main" id="{A2955E27-B021-477F-9188-904ACC3C849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953" y="995603"/>
              <a:ext cx="1269623" cy="133339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nstruction sign icon. Manual book symbol. Clipart Image">
              <a:extLst>
                <a:ext uri="{FF2B5EF4-FFF2-40B4-BE49-F238E27FC236}">
                  <a16:creationId xmlns:a16="http://schemas.microsoft.com/office/drawing/2014/main" id="{A7295115-8E36-4D6A-B662-D262E074C3B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311617" y="995603"/>
              <a:ext cx="1431333" cy="139065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6" descr="Free Process Improvement Cliparts, Download Free Process Improvement  Cliparts png images, Free ClipArts on Clipart Library">
              <a:extLst>
                <a:ext uri="{FF2B5EF4-FFF2-40B4-BE49-F238E27FC236}">
                  <a16:creationId xmlns:a16="http://schemas.microsoft.com/office/drawing/2014/main" id="{97258D72-F030-48E5-BE38-16E67385C32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05327" y="2508500"/>
              <a:ext cx="1554455" cy="1137757"/>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1" descr="WEBINAR - June 1, 2021">
              <a:extLst>
                <a:ext uri="{FF2B5EF4-FFF2-40B4-BE49-F238E27FC236}">
                  <a16:creationId xmlns:a16="http://schemas.microsoft.com/office/drawing/2014/main" id="{80895764-33ED-4F12-9422-B76AAE2797A3}"/>
                </a:ext>
              </a:extLst>
            </p:cNvPr>
            <p:cNvPicPr/>
            <p:nvPr/>
          </p:nvPicPr>
          <p:blipFill>
            <a:blip r:embed="rId10">
              <a:extLst>
                <a:ext uri="{28A0092B-C50C-407E-A947-70E740481C1C}">
                  <a14:useLocalDpi xmlns:a14="http://schemas.microsoft.com/office/drawing/2010/main" val="0"/>
                </a:ext>
              </a:extLst>
            </a:blip>
            <a:srcRect/>
            <a:stretch>
              <a:fillRect/>
            </a:stretch>
          </p:blipFill>
          <p:spPr bwMode="auto">
            <a:xfrm>
              <a:off x="7361932" y="5235441"/>
              <a:ext cx="1554455" cy="1333394"/>
            </a:xfrm>
            <a:prstGeom prst="rect">
              <a:avLst/>
            </a:prstGeom>
            <a:noFill/>
            <a:ln>
              <a:noFill/>
            </a:ln>
          </p:spPr>
        </p:pic>
      </p:grpSp>
      <p:sp>
        <p:nvSpPr>
          <p:cNvPr id="23" name="Rectangle 22">
            <a:extLst>
              <a:ext uri="{FF2B5EF4-FFF2-40B4-BE49-F238E27FC236}">
                <a16:creationId xmlns:a16="http://schemas.microsoft.com/office/drawing/2014/main" id="{FA42E6AE-4749-4BEB-8B5B-630892FCD42C}"/>
              </a:ext>
            </a:extLst>
          </p:cNvPr>
          <p:cNvSpPr/>
          <p:nvPr/>
        </p:nvSpPr>
        <p:spPr>
          <a:xfrm>
            <a:off x="376318" y="955596"/>
            <a:ext cx="8440491" cy="569303"/>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Engaged 150 stakeholders to inform business requirements leading to a successful </a:t>
            </a:r>
            <a:r>
              <a:rPr lang="en-US" dirty="0" err="1">
                <a:solidFill>
                  <a:schemeClr val="bg1"/>
                </a:solidFill>
              </a:rPr>
              <a:t>ePOLST</a:t>
            </a:r>
            <a:r>
              <a:rPr lang="en-US" dirty="0">
                <a:solidFill>
                  <a:schemeClr val="bg1"/>
                </a:solidFill>
              </a:rPr>
              <a:t> program</a:t>
            </a:r>
          </a:p>
        </p:txBody>
      </p:sp>
    </p:spTree>
    <p:extLst>
      <p:ext uri="{BB962C8B-B14F-4D97-AF65-F5344CB8AC3E}">
        <p14:creationId xmlns:p14="http://schemas.microsoft.com/office/powerpoint/2010/main" val="20999116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1C21B63-7D23-4E42-87D8-D858320E95FC}"/>
              </a:ext>
            </a:extLst>
          </p:cNvPr>
          <p:cNvSpPr>
            <a:spLocks noGrp="1"/>
          </p:cNvSpPr>
          <p:nvPr>
            <p:ph type="sldNum" sz="quarter" idx="11"/>
          </p:nvPr>
        </p:nvSpPr>
        <p:spPr/>
        <p:txBody>
          <a:bodyPr/>
          <a:lstStyle/>
          <a:p>
            <a:pPr>
              <a:defRPr/>
            </a:pPr>
            <a:fld id="{949C2E20-F250-44B9-B926-B8B94A013B34}" type="slidenum">
              <a:rPr lang="en-US" smtClean="0"/>
              <a:pPr>
                <a:defRPr/>
              </a:pPr>
              <a:t>33</a:t>
            </a:fld>
            <a:endParaRPr lang="en-US" dirty="0"/>
          </a:p>
        </p:txBody>
      </p:sp>
      <p:sp>
        <p:nvSpPr>
          <p:cNvPr id="17" name="Title 1">
            <a:extLst>
              <a:ext uri="{FF2B5EF4-FFF2-40B4-BE49-F238E27FC236}">
                <a16:creationId xmlns:a16="http://schemas.microsoft.com/office/drawing/2014/main" id="{95934FB3-5913-47D4-B2BC-412CFA4B3832}"/>
              </a:ext>
            </a:extLst>
          </p:cNvPr>
          <p:cNvSpPr txBox="1">
            <a:spLocks/>
          </p:cNvSpPr>
          <p:nvPr/>
        </p:nvSpPr>
        <p:spPr bwMode="auto">
          <a:xfrm>
            <a:off x="914400" y="12397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lvl1pPr algn="l" rtl="0" eaLnBrk="1" fontAlgn="base" hangingPunct="1">
              <a:spcBef>
                <a:spcPct val="0"/>
              </a:spcBef>
              <a:spcAft>
                <a:spcPct val="0"/>
              </a:spcAft>
              <a:defRPr sz="2800" kern="1200">
                <a:solidFill>
                  <a:schemeClr val="bg1"/>
                </a:solidFill>
                <a:latin typeface="+mj-lt"/>
                <a:ea typeface="+mj-ea"/>
                <a:cs typeface="+mj-cs"/>
              </a:defRPr>
            </a:lvl1pPr>
            <a:lvl2pPr algn="l" rtl="0" eaLnBrk="1" fontAlgn="base" hangingPunct="1">
              <a:spcBef>
                <a:spcPct val="0"/>
              </a:spcBef>
              <a:spcAft>
                <a:spcPct val="0"/>
              </a:spcAft>
              <a:defRPr sz="2800">
                <a:solidFill>
                  <a:schemeClr val="bg1"/>
                </a:solidFill>
                <a:latin typeface="Calibri" pitchFamily="34" charset="0"/>
              </a:defRPr>
            </a:lvl2pPr>
            <a:lvl3pPr algn="l" rtl="0" eaLnBrk="1" fontAlgn="base" hangingPunct="1">
              <a:spcBef>
                <a:spcPct val="0"/>
              </a:spcBef>
              <a:spcAft>
                <a:spcPct val="0"/>
              </a:spcAft>
              <a:defRPr sz="2800">
                <a:solidFill>
                  <a:schemeClr val="bg1"/>
                </a:solidFill>
                <a:latin typeface="Calibri" pitchFamily="34" charset="0"/>
              </a:defRPr>
            </a:lvl3pPr>
            <a:lvl4pPr algn="l" rtl="0" eaLnBrk="1" fontAlgn="base" hangingPunct="1">
              <a:spcBef>
                <a:spcPct val="0"/>
              </a:spcBef>
              <a:spcAft>
                <a:spcPct val="0"/>
              </a:spcAft>
              <a:defRPr sz="2800">
                <a:solidFill>
                  <a:schemeClr val="bg1"/>
                </a:solidFill>
                <a:latin typeface="Calibri" pitchFamily="34" charset="0"/>
              </a:defRPr>
            </a:lvl4pPr>
            <a:lvl5pPr algn="l" rtl="0" eaLnBrk="1" fontAlgn="base" hangingPunct="1">
              <a:spcBef>
                <a:spcPct val="0"/>
              </a:spcBef>
              <a:spcAft>
                <a:spcPct val="0"/>
              </a:spcAft>
              <a:defRPr sz="2800">
                <a:solidFill>
                  <a:schemeClr val="bg1"/>
                </a:solidFill>
                <a:latin typeface="Calibri" pitchFamily="34" charset="0"/>
              </a:defRPr>
            </a:lvl5pPr>
            <a:lvl6pPr marL="457056" algn="l" rtl="0" eaLnBrk="1" fontAlgn="base" hangingPunct="1">
              <a:spcBef>
                <a:spcPct val="0"/>
              </a:spcBef>
              <a:spcAft>
                <a:spcPct val="0"/>
              </a:spcAft>
              <a:defRPr sz="2800">
                <a:solidFill>
                  <a:schemeClr val="bg1"/>
                </a:solidFill>
                <a:latin typeface="Calibri" pitchFamily="34" charset="0"/>
              </a:defRPr>
            </a:lvl6pPr>
            <a:lvl7pPr marL="914109" algn="l" rtl="0" eaLnBrk="1" fontAlgn="base" hangingPunct="1">
              <a:spcBef>
                <a:spcPct val="0"/>
              </a:spcBef>
              <a:spcAft>
                <a:spcPct val="0"/>
              </a:spcAft>
              <a:defRPr sz="2800">
                <a:solidFill>
                  <a:schemeClr val="bg1"/>
                </a:solidFill>
                <a:latin typeface="Calibri" pitchFamily="34" charset="0"/>
              </a:defRPr>
            </a:lvl7pPr>
            <a:lvl8pPr marL="1371165" algn="l" rtl="0" eaLnBrk="1" fontAlgn="base" hangingPunct="1">
              <a:spcBef>
                <a:spcPct val="0"/>
              </a:spcBef>
              <a:spcAft>
                <a:spcPct val="0"/>
              </a:spcAft>
              <a:defRPr sz="2800">
                <a:solidFill>
                  <a:schemeClr val="bg1"/>
                </a:solidFill>
                <a:latin typeface="Calibri" pitchFamily="34" charset="0"/>
              </a:defRPr>
            </a:lvl8pPr>
            <a:lvl9pPr marL="1828218" algn="l" rtl="0" eaLnBrk="1" fontAlgn="base" hangingPunct="1">
              <a:spcBef>
                <a:spcPct val="0"/>
              </a:spcBef>
              <a:spcAft>
                <a:spcPct val="0"/>
              </a:spcAft>
              <a:defRPr sz="2800">
                <a:solidFill>
                  <a:schemeClr val="bg1"/>
                </a:solidFill>
                <a:latin typeface="Calibri" pitchFamily="34" charset="0"/>
              </a:defRPr>
            </a:lvl9pPr>
          </a:lstStyle>
          <a:p>
            <a:r>
              <a:rPr lang="en-US" dirty="0" err="1"/>
              <a:t>ePOLST</a:t>
            </a:r>
            <a:r>
              <a:rPr lang="en-US" dirty="0"/>
              <a:t>: Technical requirements</a:t>
            </a:r>
          </a:p>
        </p:txBody>
      </p:sp>
      <p:grpSp>
        <p:nvGrpSpPr>
          <p:cNvPr id="2" name="Group 1">
            <a:extLst>
              <a:ext uri="{FF2B5EF4-FFF2-40B4-BE49-F238E27FC236}">
                <a16:creationId xmlns:a16="http://schemas.microsoft.com/office/drawing/2014/main" id="{D22B701E-8706-4AFB-A06D-5E9C8580CC3C}"/>
              </a:ext>
            </a:extLst>
          </p:cNvPr>
          <p:cNvGrpSpPr/>
          <p:nvPr/>
        </p:nvGrpSpPr>
        <p:grpSpPr>
          <a:xfrm>
            <a:off x="289302" y="1600200"/>
            <a:ext cx="8626356" cy="5126512"/>
            <a:chOff x="78535" y="917661"/>
            <a:chExt cx="8924139" cy="5809051"/>
          </a:xfrm>
        </p:grpSpPr>
        <p:sp>
          <p:nvSpPr>
            <p:cNvPr id="5" name="Rectangle: Rounded Corners 4">
              <a:extLst>
                <a:ext uri="{FF2B5EF4-FFF2-40B4-BE49-F238E27FC236}">
                  <a16:creationId xmlns:a16="http://schemas.microsoft.com/office/drawing/2014/main" id="{8F19994D-7502-47CB-B0FF-EFE8CBFA749F}"/>
                </a:ext>
              </a:extLst>
            </p:cNvPr>
            <p:cNvSpPr/>
            <p:nvPr/>
          </p:nvSpPr>
          <p:spPr>
            <a:xfrm>
              <a:off x="122770" y="2224797"/>
              <a:ext cx="2530354" cy="1089602"/>
            </a:xfrm>
            <a:prstGeom prst="roundRect">
              <a:avLst/>
            </a:prstGeom>
            <a:solidFill>
              <a:srgbClr val="C56749"/>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2713" indent="-112713" algn="ctr"/>
              <a:r>
                <a:rPr lang="en-US" sz="1600" dirty="0"/>
                <a:t>(2)</a:t>
              </a:r>
            </a:p>
            <a:p>
              <a:pPr marL="112713" indent="-112713" algn="ctr"/>
              <a:r>
                <a:rPr lang="en-US" sz="1600" dirty="0"/>
                <a:t>Ability to identify most current &amp; other forms for given patient</a:t>
              </a:r>
            </a:p>
          </p:txBody>
        </p:sp>
        <p:sp>
          <p:nvSpPr>
            <p:cNvPr id="7" name="Rectangle: Rounded Corners 6">
              <a:extLst>
                <a:ext uri="{FF2B5EF4-FFF2-40B4-BE49-F238E27FC236}">
                  <a16:creationId xmlns:a16="http://schemas.microsoft.com/office/drawing/2014/main" id="{7E140244-7E22-4DDF-A1C5-07ED1241AC25}"/>
                </a:ext>
              </a:extLst>
            </p:cNvPr>
            <p:cNvSpPr/>
            <p:nvPr/>
          </p:nvSpPr>
          <p:spPr>
            <a:xfrm>
              <a:off x="83806" y="3418149"/>
              <a:ext cx="2530354" cy="1625708"/>
            </a:xfrm>
            <a:prstGeom prst="roundRect">
              <a:avLst/>
            </a:prstGeom>
            <a:solidFill>
              <a:srgbClr val="C56749"/>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(3)</a:t>
              </a:r>
            </a:p>
            <a:p>
              <a:pPr algn="ctr"/>
              <a:r>
                <a:rPr lang="en-US" sz="1600" dirty="0"/>
                <a:t>Streamlined, automated form validation process and work queue for invalid forms</a:t>
              </a:r>
            </a:p>
          </p:txBody>
        </p:sp>
        <p:sp>
          <p:nvSpPr>
            <p:cNvPr id="10" name="Rectangle: Rounded Corners 9">
              <a:extLst>
                <a:ext uri="{FF2B5EF4-FFF2-40B4-BE49-F238E27FC236}">
                  <a16:creationId xmlns:a16="http://schemas.microsoft.com/office/drawing/2014/main" id="{780BEFFE-78D8-43F1-817A-2D70D251762D}"/>
                </a:ext>
              </a:extLst>
            </p:cNvPr>
            <p:cNvSpPr/>
            <p:nvPr/>
          </p:nvSpPr>
          <p:spPr>
            <a:xfrm>
              <a:off x="90437" y="917661"/>
              <a:ext cx="2618825" cy="1203386"/>
            </a:xfrm>
            <a:prstGeom prst="roundRect">
              <a:avLst/>
            </a:prstGeom>
            <a:solidFill>
              <a:srgbClr val="C5674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(1)</a:t>
              </a:r>
            </a:p>
            <a:p>
              <a:pPr algn="ctr"/>
              <a:r>
                <a:rPr lang="en-US" sz="1600" dirty="0"/>
                <a:t>Ability to conduct POLST process end-to-end electronically</a:t>
              </a:r>
            </a:p>
          </p:txBody>
        </p:sp>
        <p:sp>
          <p:nvSpPr>
            <p:cNvPr id="11" name="Rectangle: Rounded Corners 10">
              <a:extLst>
                <a:ext uri="{FF2B5EF4-FFF2-40B4-BE49-F238E27FC236}">
                  <a16:creationId xmlns:a16="http://schemas.microsoft.com/office/drawing/2014/main" id="{59EE01D8-7294-4704-AD9F-55E3970D323F}"/>
                </a:ext>
              </a:extLst>
            </p:cNvPr>
            <p:cNvSpPr/>
            <p:nvPr/>
          </p:nvSpPr>
          <p:spPr>
            <a:xfrm>
              <a:off x="4625285" y="5101004"/>
              <a:ext cx="2854370" cy="1625708"/>
            </a:xfrm>
            <a:prstGeom prst="roundRect">
              <a:avLst/>
            </a:prstGeom>
            <a:solidFill>
              <a:srgbClr val="C56749"/>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(9) </a:t>
              </a:r>
            </a:p>
            <a:p>
              <a:pPr algn="ctr"/>
              <a:r>
                <a:rPr lang="en-US" sz="1600" u="sng" dirty="0"/>
                <a:t>Other</a:t>
              </a:r>
              <a:r>
                <a:rPr lang="en-US" sz="1600" dirty="0"/>
                <a:t>: SSO, HIPAA compliance, role-based access, ~100% up-time, robust reporting for CQI, HL7/FHIR CDA support</a:t>
              </a:r>
            </a:p>
          </p:txBody>
        </p:sp>
        <p:sp>
          <p:nvSpPr>
            <p:cNvPr id="12" name="Rectangle: Rounded Corners 11">
              <a:extLst>
                <a:ext uri="{FF2B5EF4-FFF2-40B4-BE49-F238E27FC236}">
                  <a16:creationId xmlns:a16="http://schemas.microsoft.com/office/drawing/2014/main" id="{FE5705D8-894D-409F-8920-6813FFAD3E26}"/>
                </a:ext>
              </a:extLst>
            </p:cNvPr>
            <p:cNvSpPr/>
            <p:nvPr/>
          </p:nvSpPr>
          <p:spPr>
            <a:xfrm>
              <a:off x="4674706" y="2121047"/>
              <a:ext cx="2716694" cy="1011496"/>
            </a:xfrm>
            <a:prstGeom prst="roundRect">
              <a:avLst/>
            </a:prstGeom>
            <a:solidFill>
              <a:srgbClr val="C56749"/>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(7)</a:t>
              </a:r>
            </a:p>
            <a:p>
              <a:pPr algn="ctr"/>
              <a:r>
                <a:rPr lang="en-US" sz="1600" dirty="0"/>
                <a:t>Visibility into other Advanced Care documents</a:t>
              </a:r>
            </a:p>
          </p:txBody>
        </p:sp>
        <p:sp>
          <p:nvSpPr>
            <p:cNvPr id="18" name="Rectangle: Rounded Corners 17">
              <a:extLst>
                <a:ext uri="{FF2B5EF4-FFF2-40B4-BE49-F238E27FC236}">
                  <a16:creationId xmlns:a16="http://schemas.microsoft.com/office/drawing/2014/main" id="{427B42F0-31BB-426F-A892-0B8FFB1C1E08}"/>
                </a:ext>
              </a:extLst>
            </p:cNvPr>
            <p:cNvSpPr/>
            <p:nvPr/>
          </p:nvSpPr>
          <p:spPr>
            <a:xfrm>
              <a:off x="4645838" y="935294"/>
              <a:ext cx="2745561" cy="1096467"/>
            </a:xfrm>
            <a:prstGeom prst="roundRect">
              <a:avLst/>
            </a:prstGeom>
            <a:solidFill>
              <a:srgbClr val="C56749"/>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(6)</a:t>
              </a:r>
            </a:p>
            <a:p>
              <a:pPr algn="ctr"/>
              <a:r>
                <a:rPr lang="en-US" sz="1600" dirty="0"/>
                <a:t>Portal for patients and agents (if changes </a:t>
              </a:r>
              <a:r>
                <a:rPr lang="en-US" sz="1600" dirty="0">
                  <a:sym typeface="Wingdings" panose="05000000000000000000" pitchFamily="2" charset="2"/>
                </a:rPr>
                <a:t></a:t>
              </a:r>
              <a:r>
                <a:rPr lang="en-US" sz="1600" dirty="0"/>
                <a:t> notify clinician)</a:t>
              </a:r>
            </a:p>
          </p:txBody>
        </p:sp>
        <p:sp>
          <p:nvSpPr>
            <p:cNvPr id="20" name="Rectangle: Rounded Corners 19">
              <a:extLst>
                <a:ext uri="{FF2B5EF4-FFF2-40B4-BE49-F238E27FC236}">
                  <a16:creationId xmlns:a16="http://schemas.microsoft.com/office/drawing/2014/main" id="{AE397DF7-2AFA-44A2-94DA-CC91A5BE9843}"/>
                </a:ext>
              </a:extLst>
            </p:cNvPr>
            <p:cNvSpPr/>
            <p:nvPr/>
          </p:nvSpPr>
          <p:spPr>
            <a:xfrm>
              <a:off x="4661916" y="3288273"/>
              <a:ext cx="2764454" cy="1625708"/>
            </a:xfrm>
            <a:prstGeom prst="roundRect">
              <a:avLst/>
            </a:prstGeom>
            <a:solidFill>
              <a:srgbClr val="C56749"/>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(8) </a:t>
              </a:r>
            </a:p>
            <a:p>
              <a:pPr algn="ctr"/>
              <a:r>
                <a:rPr lang="en-US" sz="1600" dirty="0"/>
                <a:t>Interoperability with 3 major EMRs (and eventually with EMS dashboards) and Vitals Registry</a:t>
              </a:r>
            </a:p>
          </p:txBody>
        </p:sp>
        <p:sp>
          <p:nvSpPr>
            <p:cNvPr id="21" name="Rectangle: Rounded Corners 20">
              <a:extLst>
                <a:ext uri="{FF2B5EF4-FFF2-40B4-BE49-F238E27FC236}">
                  <a16:creationId xmlns:a16="http://schemas.microsoft.com/office/drawing/2014/main" id="{F425C456-A78A-4C66-9FDF-8CD486A27781}"/>
                </a:ext>
              </a:extLst>
            </p:cNvPr>
            <p:cNvSpPr/>
            <p:nvPr/>
          </p:nvSpPr>
          <p:spPr>
            <a:xfrm>
              <a:off x="78535" y="5827503"/>
              <a:ext cx="2618824" cy="787186"/>
            </a:xfrm>
            <a:prstGeom prst="roundRect">
              <a:avLst/>
            </a:prstGeom>
            <a:solidFill>
              <a:srgbClr val="C56749"/>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(5) </a:t>
              </a:r>
            </a:p>
            <a:p>
              <a:pPr algn="ctr"/>
              <a:r>
                <a:rPr lang="en-US" sz="1600" dirty="0"/>
                <a:t>Portal for EMS w/mobile compatibility</a:t>
              </a:r>
            </a:p>
          </p:txBody>
        </p:sp>
        <p:sp>
          <p:nvSpPr>
            <p:cNvPr id="23" name="Rectangle: Rounded Corners 22">
              <a:extLst>
                <a:ext uri="{FF2B5EF4-FFF2-40B4-BE49-F238E27FC236}">
                  <a16:creationId xmlns:a16="http://schemas.microsoft.com/office/drawing/2014/main" id="{C62C100D-40EE-4C54-8F4D-B494911FFB37}"/>
                </a:ext>
              </a:extLst>
            </p:cNvPr>
            <p:cNvSpPr/>
            <p:nvPr/>
          </p:nvSpPr>
          <p:spPr>
            <a:xfrm>
              <a:off x="84096" y="5147607"/>
              <a:ext cx="2569028" cy="549456"/>
            </a:xfrm>
            <a:prstGeom prst="roundRect">
              <a:avLst/>
            </a:prstGeom>
            <a:solidFill>
              <a:srgbClr val="C56749"/>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(4) </a:t>
              </a:r>
            </a:p>
            <a:p>
              <a:pPr algn="ctr"/>
              <a:r>
                <a:rPr lang="en-US" sz="1600" dirty="0"/>
                <a:t>Portals for clinicians</a:t>
              </a:r>
            </a:p>
          </p:txBody>
        </p:sp>
        <p:pic>
          <p:nvPicPr>
            <p:cNvPr id="24" name="Picture 23" descr="end-to-end principle - Clip Art Library">
              <a:extLst>
                <a:ext uri="{FF2B5EF4-FFF2-40B4-BE49-F238E27FC236}">
                  <a16:creationId xmlns:a16="http://schemas.microsoft.com/office/drawing/2014/main" id="{9428DBF3-44CD-440F-BD7D-B85525F7B06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819400" y="982068"/>
              <a:ext cx="1421023" cy="1225312"/>
            </a:xfrm>
            <a:prstGeom prst="rect">
              <a:avLst/>
            </a:prstGeom>
            <a:noFill/>
            <a:ln>
              <a:noFill/>
            </a:ln>
          </p:spPr>
        </p:pic>
        <p:pic>
          <p:nvPicPr>
            <p:cNvPr id="26" name="Picture 25" descr="Text&#10;&#10;Description automatically generated">
              <a:extLst>
                <a:ext uri="{FF2B5EF4-FFF2-40B4-BE49-F238E27FC236}">
                  <a16:creationId xmlns:a16="http://schemas.microsoft.com/office/drawing/2014/main" id="{18FE8367-78E0-437A-8029-CC35F42C803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694022" y="2279993"/>
              <a:ext cx="1772391" cy="938512"/>
            </a:xfrm>
            <a:prstGeom prst="rect">
              <a:avLst/>
            </a:prstGeom>
            <a:noFill/>
            <a:ln>
              <a:noFill/>
            </a:ln>
          </p:spPr>
        </p:pic>
        <p:pic>
          <p:nvPicPr>
            <p:cNvPr id="28" name="Picture 27" descr="The Quest for End-To-End Intelligent Automation | Insight">
              <a:extLst>
                <a:ext uri="{FF2B5EF4-FFF2-40B4-BE49-F238E27FC236}">
                  <a16:creationId xmlns:a16="http://schemas.microsoft.com/office/drawing/2014/main" id="{92C6A964-1CB7-48D2-A3DE-4083E4D3A56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7591997" y="2207380"/>
              <a:ext cx="1361109" cy="910093"/>
            </a:xfrm>
            <a:prstGeom prst="rect">
              <a:avLst/>
            </a:prstGeom>
            <a:noFill/>
            <a:ln>
              <a:noFill/>
            </a:ln>
          </p:spPr>
        </p:pic>
        <p:pic>
          <p:nvPicPr>
            <p:cNvPr id="2052" name="Picture 4" descr="Data Clipart Illustrations &amp; Images in PNG and SVG">
              <a:extLst>
                <a:ext uri="{FF2B5EF4-FFF2-40B4-BE49-F238E27FC236}">
                  <a16:creationId xmlns:a16="http://schemas.microsoft.com/office/drawing/2014/main" id="{AD9A2DE6-4C97-48BF-9297-B147939F24E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9262" y="3572308"/>
              <a:ext cx="1651543" cy="1237063"/>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Patient Portal | Dourron OB/GYN &amp; Associates">
              <a:extLst>
                <a:ext uri="{FF2B5EF4-FFF2-40B4-BE49-F238E27FC236}">
                  <a16:creationId xmlns:a16="http://schemas.microsoft.com/office/drawing/2014/main" id="{5D5B9215-37E7-4CA6-9BAE-089EB6DADAC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49759" y="5147607"/>
              <a:ext cx="1499304" cy="1405593"/>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WellSpace Health Connect - Patient Portal - WellSpace Health">
              <a:extLst>
                <a:ext uri="{FF2B5EF4-FFF2-40B4-BE49-F238E27FC236}">
                  <a16:creationId xmlns:a16="http://schemas.microsoft.com/office/drawing/2014/main" id="{3DD0684A-F265-408E-9CA7-6C0AE28DC57E}"/>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543800" y="935294"/>
              <a:ext cx="1409306" cy="1051314"/>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32" descr="A close-up of some food&#10;&#10;Description automatically generated with low confidence">
              <a:extLst>
                <a:ext uri="{FF2B5EF4-FFF2-40B4-BE49-F238E27FC236}">
                  <a16:creationId xmlns:a16="http://schemas.microsoft.com/office/drawing/2014/main" id="{4A8BCB8E-3009-49DC-A698-0D57F652B201}"/>
                </a:ext>
              </a:extLst>
            </p:cNvPr>
            <p:cNvPicPr/>
            <p:nvPr/>
          </p:nvPicPr>
          <p:blipFill>
            <a:blip r:embed="rId9">
              <a:extLst>
                <a:ext uri="{28A0092B-C50C-407E-A947-70E740481C1C}">
                  <a14:useLocalDpi xmlns:a14="http://schemas.microsoft.com/office/drawing/2010/main" val="0"/>
                </a:ext>
              </a:extLst>
            </a:blip>
            <a:srcRect/>
            <a:stretch>
              <a:fillRect/>
            </a:stretch>
          </p:blipFill>
          <p:spPr bwMode="auto">
            <a:xfrm>
              <a:off x="7545977" y="5230721"/>
              <a:ext cx="1407129" cy="1383969"/>
            </a:xfrm>
            <a:prstGeom prst="rect">
              <a:avLst/>
            </a:prstGeom>
            <a:noFill/>
            <a:ln>
              <a:noFill/>
            </a:ln>
          </p:spPr>
        </p:pic>
        <p:pic>
          <p:nvPicPr>
            <p:cNvPr id="2064" name="Picture 16" descr="Leveraging EHR Interoperability For Transitions of Care - Vynamic">
              <a:extLst>
                <a:ext uri="{FF2B5EF4-FFF2-40B4-BE49-F238E27FC236}">
                  <a16:creationId xmlns:a16="http://schemas.microsoft.com/office/drawing/2014/main" id="{95816842-8064-454F-B58F-03F18D4C632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95545" y="3524038"/>
              <a:ext cx="1407129" cy="1045443"/>
            </a:xfrm>
            <a:prstGeom prst="rect">
              <a:avLst/>
            </a:prstGeom>
            <a:noFill/>
            <a:extLst>
              <a:ext uri="{909E8E84-426E-40DD-AFC4-6F175D3DCCD1}">
                <a14:hiddenFill xmlns:a14="http://schemas.microsoft.com/office/drawing/2010/main">
                  <a:solidFill>
                    <a:srgbClr val="FFFFFF"/>
                  </a:solidFill>
                </a14:hiddenFill>
              </a:ext>
            </a:extLst>
          </p:spPr>
        </p:pic>
      </p:grpSp>
      <p:sp>
        <p:nvSpPr>
          <p:cNvPr id="22" name="Rectangle 21">
            <a:extLst>
              <a:ext uri="{FF2B5EF4-FFF2-40B4-BE49-F238E27FC236}">
                <a16:creationId xmlns:a16="http://schemas.microsoft.com/office/drawing/2014/main" id="{3314C771-A2DA-4BA9-A992-5813B8D41924}"/>
              </a:ext>
            </a:extLst>
          </p:cNvPr>
          <p:cNvSpPr/>
          <p:nvPr/>
        </p:nvSpPr>
        <p:spPr>
          <a:xfrm>
            <a:off x="332062" y="955596"/>
            <a:ext cx="8515228" cy="569303"/>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The stakeholder engagement helped identify some key technical requirements for a system to successfully support the transition to POLST</a:t>
            </a:r>
          </a:p>
        </p:txBody>
      </p:sp>
    </p:spTree>
    <p:extLst>
      <p:ext uri="{BB962C8B-B14F-4D97-AF65-F5344CB8AC3E}">
        <p14:creationId xmlns:p14="http://schemas.microsoft.com/office/powerpoint/2010/main" val="20420725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7DF8129-03FE-48FA-B8DF-2BDAF0F86010}"/>
              </a:ext>
            </a:extLst>
          </p:cNvPr>
          <p:cNvSpPr>
            <a:spLocks noGrp="1"/>
          </p:cNvSpPr>
          <p:nvPr>
            <p:ph type="sldNum" sz="quarter" idx="11"/>
          </p:nvPr>
        </p:nvSpPr>
        <p:spPr/>
        <p:txBody>
          <a:bodyPr/>
          <a:lstStyle/>
          <a:p>
            <a:pPr>
              <a:defRPr/>
            </a:pPr>
            <a:fld id="{949C2E20-F250-44B9-B926-B8B94A013B34}" type="slidenum">
              <a:rPr lang="en-US" smtClean="0"/>
              <a:pPr>
                <a:defRPr/>
              </a:pPr>
              <a:t>34</a:t>
            </a:fld>
            <a:endParaRPr lang="en-US" dirty="0"/>
          </a:p>
        </p:txBody>
      </p:sp>
      <p:sp>
        <p:nvSpPr>
          <p:cNvPr id="3" name="Title 2">
            <a:extLst>
              <a:ext uri="{FF2B5EF4-FFF2-40B4-BE49-F238E27FC236}">
                <a16:creationId xmlns:a16="http://schemas.microsoft.com/office/drawing/2014/main" id="{6FE8F281-A880-4561-9F94-B580DED9C8F7}"/>
              </a:ext>
            </a:extLst>
          </p:cNvPr>
          <p:cNvSpPr>
            <a:spLocks noGrp="1"/>
          </p:cNvSpPr>
          <p:nvPr>
            <p:ph type="title"/>
          </p:nvPr>
        </p:nvSpPr>
        <p:spPr/>
        <p:txBody>
          <a:bodyPr/>
          <a:lstStyle/>
          <a:p>
            <a:r>
              <a:rPr lang="en-US" dirty="0" err="1"/>
              <a:t>ePOLST</a:t>
            </a:r>
            <a:r>
              <a:rPr lang="en-US" dirty="0"/>
              <a:t>: Next steps</a:t>
            </a:r>
          </a:p>
        </p:txBody>
      </p:sp>
      <p:sp>
        <p:nvSpPr>
          <p:cNvPr id="4" name="Rectangle 3">
            <a:extLst>
              <a:ext uri="{FF2B5EF4-FFF2-40B4-BE49-F238E27FC236}">
                <a16:creationId xmlns:a16="http://schemas.microsoft.com/office/drawing/2014/main" id="{E92BBD32-C0BB-4E9C-A4D0-663271DE1E67}"/>
              </a:ext>
            </a:extLst>
          </p:cNvPr>
          <p:cNvSpPr/>
          <p:nvPr/>
        </p:nvSpPr>
        <p:spPr>
          <a:xfrm>
            <a:off x="457200" y="1524000"/>
            <a:ext cx="8229600" cy="449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2400" dirty="0">
                <a:solidFill>
                  <a:schemeClr val="tx1"/>
                </a:solidFill>
              </a:rPr>
              <a:t>Transition to POLST</a:t>
            </a:r>
          </a:p>
          <a:p>
            <a:pPr marL="742950" lvl="1" indent="-285750">
              <a:buFont typeface="Arial" panose="020B0604020202020204" pitchFamily="34" charset="0"/>
              <a:buChar char="•"/>
            </a:pPr>
            <a:r>
              <a:rPr lang="en-US" sz="2400" dirty="0">
                <a:solidFill>
                  <a:schemeClr val="tx1"/>
                </a:solidFill>
              </a:rPr>
              <a:t>EHS, EOEA, and DPH crafting transition strategy from MOLST to POLST</a:t>
            </a:r>
          </a:p>
          <a:p>
            <a:pPr marL="742950" lvl="1" indent="-285750">
              <a:buFont typeface="Arial" panose="020B0604020202020204" pitchFamily="34" charset="0"/>
              <a:buChar char="•"/>
            </a:pPr>
            <a:r>
              <a:rPr lang="en-US" sz="2400" dirty="0">
                <a:solidFill>
                  <a:schemeClr val="tx1"/>
                </a:solidFill>
              </a:rPr>
              <a:t>Developing a plan for early adopters</a:t>
            </a:r>
          </a:p>
          <a:p>
            <a:pPr marL="742950" lvl="1" indent="-285750">
              <a:buFont typeface="Arial" panose="020B0604020202020204" pitchFamily="34" charset="0"/>
              <a:buChar char="•"/>
            </a:pPr>
            <a:endParaRPr lang="en-US" sz="2400" dirty="0">
              <a:solidFill>
                <a:schemeClr val="tx1"/>
              </a:solidFill>
            </a:endParaRPr>
          </a:p>
          <a:p>
            <a:pPr marL="285750" indent="-285750">
              <a:buFont typeface="Arial" panose="020B0604020202020204" pitchFamily="34" charset="0"/>
              <a:buChar char="•"/>
            </a:pPr>
            <a:r>
              <a:rPr lang="en-US" sz="2400" dirty="0">
                <a:solidFill>
                  <a:schemeClr val="tx1"/>
                </a:solidFill>
              </a:rPr>
              <a:t>Funding</a:t>
            </a:r>
          </a:p>
          <a:p>
            <a:pPr marL="742950" lvl="1" indent="-285750">
              <a:buFont typeface="Arial" panose="020B0604020202020204" pitchFamily="34" charset="0"/>
              <a:buChar char="•"/>
            </a:pPr>
            <a:r>
              <a:rPr lang="en-US" sz="2400" dirty="0">
                <a:solidFill>
                  <a:schemeClr val="tx1"/>
                </a:solidFill>
              </a:rPr>
              <a:t>Await CMS approval for ARPA/HCBS funds</a:t>
            </a:r>
          </a:p>
          <a:p>
            <a:pPr marL="742950" lvl="1" indent="-285750">
              <a:buFont typeface="Arial" panose="020B0604020202020204" pitchFamily="34" charset="0"/>
              <a:buChar char="•"/>
            </a:pPr>
            <a:r>
              <a:rPr lang="en-US" sz="2400" dirty="0">
                <a:solidFill>
                  <a:schemeClr val="tx1"/>
                </a:solidFill>
              </a:rPr>
              <a:t>Current funding availability allows state to proceed in the short-term</a:t>
            </a:r>
          </a:p>
          <a:p>
            <a:pPr marL="742950" lvl="1" indent="-285750">
              <a:buFont typeface="Arial" panose="020B0604020202020204" pitchFamily="34" charset="0"/>
              <a:buChar char="•"/>
            </a:pPr>
            <a:endParaRPr lang="en-US" sz="2400" dirty="0">
              <a:solidFill>
                <a:schemeClr val="tx1"/>
              </a:solidFill>
            </a:endParaRPr>
          </a:p>
          <a:p>
            <a:pPr marL="285750" indent="-285750">
              <a:buFont typeface="Arial" panose="020B0604020202020204" pitchFamily="34" charset="0"/>
              <a:buChar char="•"/>
            </a:pPr>
            <a:r>
              <a:rPr lang="en-US" sz="2400" dirty="0">
                <a:solidFill>
                  <a:schemeClr val="tx1"/>
                </a:solidFill>
              </a:rPr>
              <a:t>RFR</a:t>
            </a:r>
          </a:p>
          <a:p>
            <a:pPr marL="742950" lvl="1" indent="-285750">
              <a:buFont typeface="Arial" panose="020B0604020202020204" pitchFamily="34" charset="0"/>
              <a:buChar char="•"/>
            </a:pPr>
            <a:r>
              <a:rPr lang="en-US" sz="2400" dirty="0">
                <a:solidFill>
                  <a:schemeClr val="tx1"/>
                </a:solidFill>
              </a:rPr>
              <a:t>Finish drafting the RFR</a:t>
            </a:r>
          </a:p>
          <a:p>
            <a:pPr marL="742950" lvl="1" indent="-285750">
              <a:buFont typeface="Arial" panose="020B0604020202020204" pitchFamily="34" charset="0"/>
              <a:buChar char="•"/>
            </a:pPr>
            <a:endParaRPr lang="en-US" dirty="0">
              <a:solidFill>
                <a:schemeClr val="tx1"/>
              </a:solidFill>
            </a:endParaRPr>
          </a:p>
        </p:txBody>
      </p:sp>
    </p:spTree>
    <p:extLst>
      <p:ext uri="{BB962C8B-B14F-4D97-AF65-F5344CB8AC3E}">
        <p14:creationId xmlns:p14="http://schemas.microsoft.com/office/powerpoint/2010/main" val="39342072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D6DC581-3793-4594-88E2-9EC724FA3BF3}" type="slidenum">
              <a:rPr kumimoji="0" lang="en-US"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35</a:t>
            </a:fld>
            <a:endParaRPr kumimoji="0" lang="en-US" b="0" i="0" u="none" strike="noStrike" kern="0" cap="none" spc="0" normalizeH="0" baseline="0" noProof="0" dirty="0">
              <a:ln>
                <a:noFill/>
              </a:ln>
              <a:solidFill>
                <a:sysClr val="windowText" lastClr="000000"/>
              </a:solidFill>
              <a:effectLst/>
              <a:uLnTx/>
              <a:uFillTx/>
            </a:endParaRPr>
          </a:p>
        </p:txBody>
      </p:sp>
      <p:sp>
        <p:nvSpPr>
          <p:cNvPr id="2" name="Text Placeholder 1"/>
          <p:cNvSpPr>
            <a:spLocks noGrp="1"/>
          </p:cNvSpPr>
          <p:nvPr>
            <p:ph type="body" idx="4294967295"/>
          </p:nvPr>
        </p:nvSpPr>
        <p:spPr>
          <a:xfrm>
            <a:off x="1028700" y="2971800"/>
            <a:ext cx="7772400" cy="1500187"/>
          </a:xfrm>
        </p:spPr>
        <p:txBody>
          <a:bodyPr rtlCol="0" anchor="ctr" anchorCtr="0">
            <a:normAutofit/>
          </a:bodyPr>
          <a:lstStyle/>
          <a:p>
            <a:pPr marL="0" indent="0">
              <a:buNone/>
            </a:pPr>
            <a:r>
              <a:rPr lang="en-US" sz="2400" dirty="0">
                <a:solidFill>
                  <a:schemeClr val="tx1"/>
                </a:solidFill>
              </a:rPr>
              <a:t>Conclusion </a:t>
            </a:r>
          </a:p>
          <a:p>
            <a:pPr marL="0" indent="0">
              <a:buNone/>
            </a:pPr>
            <a:r>
              <a:rPr lang="en-US" sz="2400" b="0" i="1" dirty="0">
                <a:solidFill>
                  <a:schemeClr val="tx1"/>
                </a:solidFill>
              </a:rPr>
              <a:t>Undersecretary Lauren Peters</a:t>
            </a:r>
          </a:p>
        </p:txBody>
      </p:sp>
    </p:spTree>
    <p:extLst>
      <p:ext uri="{BB962C8B-B14F-4D97-AF65-F5344CB8AC3E}">
        <p14:creationId xmlns:p14="http://schemas.microsoft.com/office/powerpoint/2010/main" val="1284309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1896551"/>
            <a:ext cx="8182352" cy="1988208"/>
          </a:xfrm>
          <a:prstGeom prst="rect">
            <a:avLst/>
          </a:prstGeom>
        </p:spPr>
        <p:txBody>
          <a:bodyPr wrap="square" lIns="91411" tIns="45706" rIns="91411" bIns="45706">
            <a:spAutoFit/>
          </a:bodyPr>
          <a:lstStyle/>
          <a:p>
            <a:pPr marL="342791" indent="-342791" algn="ctr" fontAlgn="auto">
              <a:spcBef>
                <a:spcPct val="20000"/>
              </a:spcBef>
              <a:spcAft>
                <a:spcPts val="0"/>
              </a:spcAft>
              <a:defRPr/>
            </a:pPr>
            <a:r>
              <a:rPr lang="en-US" sz="2800" b="1" dirty="0">
                <a:solidFill>
                  <a:prstClr val="black"/>
                </a:solidFill>
                <a:latin typeface="Calibri"/>
                <a:cs typeface="+mn-cs"/>
              </a:rPr>
              <a:t>Next HITC meeting</a:t>
            </a:r>
            <a:br>
              <a:rPr lang="en-US" sz="2800" b="1" dirty="0">
                <a:solidFill>
                  <a:prstClr val="black"/>
                </a:solidFill>
                <a:latin typeface="Calibri"/>
                <a:cs typeface="+mn-cs"/>
              </a:rPr>
            </a:br>
            <a:endParaRPr lang="en-US" sz="2800" b="1" dirty="0">
              <a:solidFill>
                <a:prstClr val="black"/>
              </a:solidFill>
              <a:latin typeface="Calibri"/>
              <a:cs typeface="+mn-cs"/>
            </a:endParaRPr>
          </a:p>
          <a:p>
            <a:pPr marL="342791" indent="-342791" algn="ctr" fontAlgn="auto">
              <a:spcBef>
                <a:spcPct val="20000"/>
              </a:spcBef>
              <a:spcAft>
                <a:spcPts val="0"/>
              </a:spcAft>
              <a:defRPr/>
            </a:pPr>
            <a:r>
              <a:rPr lang="en-US" sz="2800" dirty="0">
                <a:solidFill>
                  <a:prstClr val="black"/>
                </a:solidFill>
                <a:latin typeface="Calibri"/>
              </a:rPr>
              <a:t>Feb. 7</a:t>
            </a:r>
            <a:r>
              <a:rPr lang="en-US" sz="2800" dirty="0">
                <a:solidFill>
                  <a:prstClr val="black"/>
                </a:solidFill>
                <a:latin typeface="Calibri"/>
                <a:cs typeface="+mn-cs"/>
              </a:rPr>
              <a:t>, 2022</a:t>
            </a:r>
          </a:p>
          <a:p>
            <a:pPr marL="342791" indent="-342791" algn="ctr" fontAlgn="auto">
              <a:spcBef>
                <a:spcPct val="20000"/>
              </a:spcBef>
              <a:spcAft>
                <a:spcPts val="0"/>
              </a:spcAft>
              <a:defRPr/>
            </a:pPr>
            <a:r>
              <a:rPr lang="en-US" sz="2800" dirty="0">
                <a:solidFill>
                  <a:prstClr val="black"/>
                </a:solidFill>
                <a:latin typeface="Calibri"/>
                <a:cs typeface="+mn-cs"/>
              </a:rPr>
              <a:t>3:30 – 5 p.m.</a:t>
            </a:r>
          </a:p>
        </p:txBody>
      </p:sp>
      <p:sp>
        <p:nvSpPr>
          <p:cNvPr id="6" name="Title 2"/>
          <p:cNvSpPr txBox="1">
            <a:spLocks/>
          </p:cNvSpPr>
          <p:nvPr/>
        </p:nvSpPr>
        <p:spPr bwMode="auto">
          <a:xfrm>
            <a:off x="973521" y="3729948"/>
            <a:ext cx="7848600" cy="82550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lvl1pPr algn="l" rtl="0" eaLnBrk="0" fontAlgn="base" hangingPunct="0">
              <a:spcBef>
                <a:spcPct val="0"/>
              </a:spcBef>
              <a:spcAft>
                <a:spcPct val="0"/>
              </a:spcAft>
              <a:defRPr sz="2800" kern="12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Calibri" pitchFamily="34" charset="0"/>
              </a:defRPr>
            </a:lvl2pPr>
            <a:lvl3pPr algn="l" rtl="0" eaLnBrk="0" fontAlgn="base" hangingPunct="0">
              <a:spcBef>
                <a:spcPct val="0"/>
              </a:spcBef>
              <a:spcAft>
                <a:spcPct val="0"/>
              </a:spcAft>
              <a:defRPr sz="2800">
                <a:solidFill>
                  <a:schemeClr val="bg1"/>
                </a:solidFill>
                <a:latin typeface="Calibri" pitchFamily="34" charset="0"/>
              </a:defRPr>
            </a:lvl3pPr>
            <a:lvl4pPr algn="l" rtl="0" eaLnBrk="0" fontAlgn="base" hangingPunct="0">
              <a:spcBef>
                <a:spcPct val="0"/>
              </a:spcBef>
              <a:spcAft>
                <a:spcPct val="0"/>
              </a:spcAft>
              <a:defRPr sz="2800">
                <a:solidFill>
                  <a:schemeClr val="bg1"/>
                </a:solidFill>
                <a:latin typeface="Calibri" pitchFamily="34" charset="0"/>
              </a:defRPr>
            </a:lvl4pPr>
            <a:lvl5pPr algn="l" rtl="0" eaLnBrk="0" fontAlgn="base" hangingPunct="0">
              <a:spcBef>
                <a:spcPct val="0"/>
              </a:spcBef>
              <a:spcAft>
                <a:spcPct val="0"/>
              </a:spcAft>
              <a:defRPr sz="2800">
                <a:solidFill>
                  <a:schemeClr val="bg1"/>
                </a:solidFill>
                <a:latin typeface="Calibri" pitchFamily="34" charset="0"/>
              </a:defRPr>
            </a:lvl5pPr>
            <a:lvl6pPr marL="457056" algn="l" rtl="0" fontAlgn="base">
              <a:spcBef>
                <a:spcPct val="0"/>
              </a:spcBef>
              <a:spcAft>
                <a:spcPct val="0"/>
              </a:spcAft>
              <a:defRPr sz="2800">
                <a:solidFill>
                  <a:schemeClr val="bg1"/>
                </a:solidFill>
                <a:latin typeface="Calibri" pitchFamily="34" charset="0"/>
              </a:defRPr>
            </a:lvl6pPr>
            <a:lvl7pPr marL="914109" algn="l" rtl="0" fontAlgn="base">
              <a:spcBef>
                <a:spcPct val="0"/>
              </a:spcBef>
              <a:spcAft>
                <a:spcPct val="0"/>
              </a:spcAft>
              <a:defRPr sz="2800">
                <a:solidFill>
                  <a:schemeClr val="bg1"/>
                </a:solidFill>
                <a:latin typeface="Calibri" pitchFamily="34" charset="0"/>
              </a:defRPr>
            </a:lvl7pPr>
            <a:lvl8pPr marL="1371165" algn="l" rtl="0" fontAlgn="base">
              <a:spcBef>
                <a:spcPct val="0"/>
              </a:spcBef>
              <a:spcAft>
                <a:spcPct val="0"/>
              </a:spcAft>
              <a:defRPr sz="2800">
                <a:solidFill>
                  <a:schemeClr val="bg1"/>
                </a:solidFill>
                <a:latin typeface="Calibri" pitchFamily="34" charset="0"/>
              </a:defRPr>
            </a:lvl8pPr>
            <a:lvl9pPr marL="1828218" algn="l" rtl="0" fontAlgn="base">
              <a:spcBef>
                <a:spcPct val="0"/>
              </a:spcBef>
              <a:spcAft>
                <a:spcPct val="0"/>
              </a:spcAft>
              <a:defRPr sz="2800">
                <a:solidFill>
                  <a:schemeClr val="bg1"/>
                </a:solidFill>
                <a:latin typeface="Calibri" pitchFamily="34" charset="0"/>
              </a:defRPr>
            </a:lvl9pPr>
          </a:lstStyle>
          <a:p>
            <a:pPr defTabSz="435299" fontAlgn="auto">
              <a:spcBef>
                <a:spcPts val="0"/>
              </a:spcBef>
              <a:spcAft>
                <a:spcPts val="0"/>
              </a:spcAft>
            </a:pPr>
            <a:r>
              <a:rPr lang="en-US" dirty="0">
                <a:ea typeface="Arial Unicode MS" panose="020B0604020202020204" pitchFamily="34" charset="-128"/>
                <a:cs typeface="Arial" panose="020B0604020202020204" pitchFamily="34" charset="0"/>
              </a:rPr>
              <a:t>W</a:t>
            </a:r>
          </a:p>
        </p:txBody>
      </p:sp>
      <p:sp>
        <p:nvSpPr>
          <p:cNvPr id="2" name="Slide Number Placeholder 1"/>
          <p:cNvSpPr>
            <a:spLocks noGrp="1"/>
          </p:cNvSpPr>
          <p:nvPr>
            <p:ph type="sldNum" sz="quarter" idx="11"/>
          </p:nvPr>
        </p:nvSpPr>
        <p:spPr/>
        <p:txBody>
          <a:bodyPr/>
          <a:lstStyle/>
          <a:p>
            <a:pPr>
              <a:defRPr/>
            </a:pPr>
            <a:fld id="{C368D18A-47D3-417B-8049-0A96DF46771A}" type="slidenum">
              <a:rPr lang="en-US" smtClean="0"/>
              <a:pPr>
                <a:defRPr/>
              </a:pPr>
              <a:t>36</a:t>
            </a:fld>
            <a:endParaRPr lang="en-US" dirty="0"/>
          </a:p>
        </p:txBody>
      </p:sp>
      <p:sp>
        <p:nvSpPr>
          <p:cNvPr id="5" name="Title 4">
            <a:extLst>
              <a:ext uri="{FF2B5EF4-FFF2-40B4-BE49-F238E27FC236}">
                <a16:creationId xmlns:a16="http://schemas.microsoft.com/office/drawing/2014/main" id="{03526910-3444-4D69-AD13-23998D92B28F}"/>
              </a:ext>
            </a:extLst>
          </p:cNvPr>
          <p:cNvSpPr>
            <a:spLocks noGrp="1"/>
          </p:cNvSpPr>
          <p:nvPr>
            <p:ph type="title"/>
          </p:nvPr>
        </p:nvSpPr>
        <p:spPr>
          <a:xfrm>
            <a:off x="836137" y="133557"/>
            <a:ext cx="6098066" cy="565150"/>
          </a:xfrm>
        </p:spPr>
        <p:txBody>
          <a:bodyPr/>
          <a:lstStyle/>
          <a:p>
            <a:r>
              <a:rPr lang="en-US" dirty="0"/>
              <a:t>Next HITC meeting</a:t>
            </a:r>
          </a:p>
        </p:txBody>
      </p:sp>
      <p:pic>
        <p:nvPicPr>
          <p:cNvPr id="3" name="Picture 2"/>
          <p:cNvPicPr>
            <a:picLocks noChangeAspect="1"/>
          </p:cNvPicPr>
          <p:nvPr/>
        </p:nvPicPr>
        <p:blipFill>
          <a:blip r:embed="rId3"/>
          <a:stretch>
            <a:fillRect/>
          </a:stretch>
        </p:blipFill>
        <p:spPr>
          <a:xfrm>
            <a:off x="5771233" y="5135485"/>
            <a:ext cx="3006243" cy="1475659"/>
          </a:xfrm>
          <a:prstGeom prst="rect">
            <a:avLst/>
          </a:prstGeom>
        </p:spPr>
      </p:pic>
    </p:spTree>
    <p:extLst>
      <p:ext uri="{BB962C8B-B14F-4D97-AF65-F5344CB8AC3E}">
        <p14:creationId xmlns:p14="http://schemas.microsoft.com/office/powerpoint/2010/main" val="37763891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D6DC581-3793-4594-88E2-9EC724FA3BF3}" type="slidenum">
              <a:rPr kumimoji="0" lang="en-US"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37</a:t>
            </a:fld>
            <a:endParaRPr kumimoji="0" lang="en-US" b="0" i="0" u="none" strike="noStrike" kern="0" cap="none" spc="0" normalizeH="0" baseline="0" noProof="0" dirty="0">
              <a:ln>
                <a:noFill/>
              </a:ln>
              <a:solidFill>
                <a:sysClr val="windowText" lastClr="000000"/>
              </a:solidFill>
              <a:effectLst/>
              <a:uLnTx/>
              <a:uFillTx/>
            </a:endParaRPr>
          </a:p>
        </p:txBody>
      </p:sp>
      <p:sp>
        <p:nvSpPr>
          <p:cNvPr id="2" name="Text Placeholder 1"/>
          <p:cNvSpPr>
            <a:spLocks noGrp="1"/>
          </p:cNvSpPr>
          <p:nvPr>
            <p:ph type="body" idx="4294967295"/>
          </p:nvPr>
        </p:nvSpPr>
        <p:spPr>
          <a:xfrm>
            <a:off x="1371600" y="2906713"/>
            <a:ext cx="7772400" cy="1500187"/>
          </a:xfrm>
        </p:spPr>
        <p:txBody>
          <a:bodyPr rtlCol="0" anchor="ctr" anchorCtr="0">
            <a:normAutofit/>
          </a:bodyPr>
          <a:lstStyle/>
          <a:p>
            <a:pPr marL="0" indent="0">
              <a:buNone/>
            </a:pPr>
            <a:r>
              <a:rPr lang="en-US" sz="2400" dirty="0">
                <a:solidFill>
                  <a:schemeClr val="tx1"/>
                </a:solidFill>
              </a:rPr>
              <a:t>Appendix A: HIway operations update</a:t>
            </a:r>
            <a:endParaRPr lang="en-US" sz="2400" b="0" i="1" dirty="0">
              <a:solidFill>
                <a:schemeClr val="tx1"/>
              </a:solidFill>
            </a:endParaRPr>
          </a:p>
        </p:txBody>
      </p:sp>
    </p:spTree>
    <p:extLst>
      <p:ext uri="{BB962C8B-B14F-4D97-AF65-F5344CB8AC3E}">
        <p14:creationId xmlns:p14="http://schemas.microsoft.com/office/powerpoint/2010/main" val="35684693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1" y="26749"/>
            <a:ext cx="7620000" cy="738664"/>
          </a:xfrm>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p</a:t>
            </a:r>
            <a:r>
              <a:rPr spc="-15" dirty="0"/>
              <a:t>art</a:t>
            </a:r>
            <a:r>
              <a:rPr spc="-20" dirty="0"/>
              <a:t>i</a:t>
            </a:r>
            <a:r>
              <a:rPr spc="-10" dirty="0"/>
              <a:t>c</a:t>
            </a:r>
            <a:r>
              <a:rPr spc="-20" dirty="0"/>
              <a:t>ip</a:t>
            </a:r>
            <a:r>
              <a:rPr spc="-35" dirty="0"/>
              <a:t>a</a:t>
            </a:r>
            <a:r>
              <a:rPr spc="-15" dirty="0"/>
              <a:t>t</a:t>
            </a:r>
            <a:r>
              <a:rPr spc="-20" dirty="0"/>
              <a:t>i</a:t>
            </a:r>
            <a:r>
              <a:rPr spc="-15" dirty="0"/>
              <a:t>on</a:t>
            </a:r>
            <a:r>
              <a:rPr spc="20" dirty="0"/>
              <a:t> </a:t>
            </a:r>
            <a:br>
              <a:rPr lang="en-US" spc="20" dirty="0"/>
            </a:br>
            <a:r>
              <a:rPr lang="en-US" sz="2000" spc="-20" dirty="0"/>
              <a:t>July 21, 2021 – October 20, 2021</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38</a:t>
            </a:fld>
            <a:endParaRPr lang="en-US" dirty="0"/>
          </a:p>
        </p:txBody>
      </p:sp>
      <p:graphicFrame>
        <p:nvGraphicFramePr>
          <p:cNvPr id="6" name="Table 5"/>
          <p:cNvGraphicFramePr>
            <a:graphicFrameLocks noGrp="1"/>
          </p:cNvGraphicFramePr>
          <p:nvPr/>
        </p:nvGraphicFramePr>
        <p:xfrm>
          <a:off x="2252096" y="2288653"/>
          <a:ext cx="5921544" cy="3355091"/>
        </p:xfrm>
        <a:graphic>
          <a:graphicData uri="http://schemas.openxmlformats.org/drawingml/2006/table">
            <a:tbl>
              <a:tblPr>
                <a:tableStyleId>{5C22544A-7EE6-4342-B048-85BDC9FD1C3A}</a:tableStyleId>
              </a:tblPr>
              <a:tblGrid>
                <a:gridCol w="5921544">
                  <a:extLst>
                    <a:ext uri="{9D8B030D-6E8A-4147-A177-3AD203B41FA5}">
                      <a16:colId xmlns:a16="http://schemas.microsoft.com/office/drawing/2014/main" val="20000"/>
                    </a:ext>
                  </a:extLst>
                </a:gridCol>
              </a:tblGrid>
              <a:tr h="2872262">
                <a:tc>
                  <a:txBody>
                    <a:bodyPr/>
                    <a:lstStyle/>
                    <a:p>
                      <a:pPr marL="285750" indent="-285750">
                        <a:buClr>
                          <a:schemeClr val="bg1">
                            <a:lumMod val="75000"/>
                          </a:schemeClr>
                        </a:buClr>
                        <a:buSzPct val="75000"/>
                        <a:buFont typeface="Wingdings" panose="05000000000000000000" pitchFamily="2" charset="2"/>
                        <a:buChar char="Ø"/>
                      </a:pPr>
                      <a:r>
                        <a:rPr lang="en-US" sz="1800" baseline="0" dirty="0"/>
                        <a:t>Mani George, MD (Great Barrington Internal Medicine)</a:t>
                      </a:r>
                    </a:p>
                  </a:txBody>
                  <a:tcPr marL="7620" marR="7620" marT="7620" marB="0">
                    <a:noFill/>
                  </a:tcPr>
                </a:tc>
                <a:extLst>
                  <a:ext uri="{0D108BD9-81ED-4DB2-BD59-A6C34878D82A}">
                    <a16:rowId xmlns:a16="http://schemas.microsoft.com/office/drawing/2014/main" val="10000"/>
                  </a:ext>
                </a:extLst>
              </a:tr>
              <a:tr h="482829">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1032272" y="1466024"/>
            <a:ext cx="7141368"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	New participation agreements</a:t>
            </a:r>
          </a:p>
        </p:txBody>
      </p:sp>
      <p:sp>
        <p:nvSpPr>
          <p:cNvPr id="8" name="Pentagon 7"/>
          <p:cNvSpPr/>
          <p:nvPr/>
        </p:nvSpPr>
        <p:spPr>
          <a:xfrm>
            <a:off x="1444757" y="1376456"/>
            <a:ext cx="1381124" cy="704850"/>
          </a:xfrm>
          <a:prstGeom prst="homePlate">
            <a:avLst/>
          </a:prstGeom>
          <a:solidFill>
            <a:schemeClr val="accent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444757" y="1261650"/>
            <a:ext cx="1148621" cy="923330"/>
          </a:xfrm>
          <a:prstGeom prst="rect">
            <a:avLst/>
          </a:prstGeom>
          <a:noFill/>
        </p:spPr>
        <p:txBody>
          <a:bodyPr wrap="square" lIns="91440" tIns="45720" rIns="91440" bIns="45720">
            <a:spAutoFit/>
          </a:bodyPr>
          <a:lstStyle/>
          <a:p>
            <a:pPr algn="ctr"/>
            <a:r>
              <a:rPr lang="en-US" sz="5400" b="1" dirty="0">
                <a:ln w="10160">
                  <a:solidFill>
                    <a:schemeClr val="tx1"/>
                  </a:solidFill>
                  <a:prstDash val="solid"/>
                </a:ln>
                <a:solidFill>
                  <a:srgbClr val="FFFFFF"/>
                </a:solidFill>
                <a:effectLst>
                  <a:outerShdw blurRad="38100" dist="22860" dir="5400000" algn="tl" rotWithShape="0">
                    <a:srgbClr val="000000">
                      <a:alpha val="30000"/>
                    </a:srgbClr>
                  </a:outerShdw>
                </a:effectLst>
              </a:rPr>
              <a:t>1</a:t>
            </a:r>
          </a:p>
        </p:txBody>
      </p:sp>
      <p:sp>
        <p:nvSpPr>
          <p:cNvPr id="11" name="Rectangle 10">
            <a:extLst>
              <a:ext uri="{FF2B5EF4-FFF2-40B4-BE49-F238E27FC236}">
                <a16:creationId xmlns:a16="http://schemas.microsoft.com/office/drawing/2014/main" id="{E4C141E0-0F90-4947-9967-4399EB9E9E32}"/>
              </a:ext>
            </a:extLst>
          </p:cNvPr>
          <p:cNvSpPr/>
          <p:nvPr/>
        </p:nvSpPr>
        <p:spPr>
          <a:xfrm>
            <a:off x="228600" y="6467475"/>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Confidential Draft – Policy in Development</a:t>
            </a:r>
          </a:p>
        </p:txBody>
      </p:sp>
    </p:spTree>
    <p:extLst>
      <p:ext uri="{BB962C8B-B14F-4D97-AF65-F5344CB8AC3E}">
        <p14:creationId xmlns:p14="http://schemas.microsoft.com/office/powerpoint/2010/main" val="5977345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1" y="26749"/>
            <a:ext cx="7620000" cy="738664"/>
          </a:xfrm>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p</a:t>
            </a:r>
            <a:r>
              <a:rPr spc="-15" dirty="0"/>
              <a:t>art</a:t>
            </a:r>
            <a:r>
              <a:rPr spc="-20" dirty="0"/>
              <a:t>i</a:t>
            </a:r>
            <a:r>
              <a:rPr spc="-10" dirty="0"/>
              <a:t>c</a:t>
            </a:r>
            <a:r>
              <a:rPr spc="-20" dirty="0"/>
              <a:t>ip</a:t>
            </a:r>
            <a:r>
              <a:rPr spc="-35" dirty="0"/>
              <a:t>a</a:t>
            </a:r>
            <a:r>
              <a:rPr spc="-15" dirty="0"/>
              <a:t>t</a:t>
            </a:r>
            <a:r>
              <a:rPr spc="-20" dirty="0"/>
              <a:t>i</a:t>
            </a:r>
            <a:r>
              <a:rPr spc="-15" dirty="0"/>
              <a:t>on</a:t>
            </a:r>
            <a:r>
              <a:rPr spc="20" dirty="0"/>
              <a:t> </a:t>
            </a:r>
            <a:br>
              <a:rPr lang="en-US" spc="20" dirty="0"/>
            </a:br>
            <a:r>
              <a:rPr lang="en-US" sz="2000" spc="-20" dirty="0"/>
              <a:t>July 21, 2021 – October 20, 2021</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39</a:t>
            </a:fld>
            <a:endParaRPr lang="en-US" dirty="0"/>
          </a:p>
        </p:txBody>
      </p:sp>
      <p:graphicFrame>
        <p:nvGraphicFramePr>
          <p:cNvPr id="6" name="Table 5"/>
          <p:cNvGraphicFramePr>
            <a:graphicFrameLocks noGrp="1"/>
          </p:cNvGraphicFramePr>
          <p:nvPr/>
        </p:nvGraphicFramePr>
        <p:xfrm>
          <a:off x="2252096" y="2288653"/>
          <a:ext cx="5921544" cy="3355091"/>
        </p:xfrm>
        <a:graphic>
          <a:graphicData uri="http://schemas.openxmlformats.org/drawingml/2006/table">
            <a:tbl>
              <a:tblPr>
                <a:tableStyleId>{5C22544A-7EE6-4342-B048-85BDC9FD1C3A}</a:tableStyleId>
              </a:tblPr>
              <a:tblGrid>
                <a:gridCol w="5921544">
                  <a:extLst>
                    <a:ext uri="{9D8B030D-6E8A-4147-A177-3AD203B41FA5}">
                      <a16:colId xmlns:a16="http://schemas.microsoft.com/office/drawing/2014/main" val="20000"/>
                    </a:ext>
                  </a:extLst>
                </a:gridCol>
              </a:tblGrid>
              <a:tr h="2872262">
                <a:tc>
                  <a:txBody>
                    <a:bodyPr/>
                    <a:lstStyle/>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One Medical Group, PC</a:t>
                      </a:r>
                    </a:p>
                  </a:txBody>
                  <a:tcPr marL="7620" marR="7620" marT="7620" marB="0">
                    <a:noFill/>
                  </a:tcPr>
                </a:tc>
                <a:extLst>
                  <a:ext uri="{0D108BD9-81ED-4DB2-BD59-A6C34878D82A}">
                    <a16:rowId xmlns:a16="http://schemas.microsoft.com/office/drawing/2014/main" val="10000"/>
                  </a:ext>
                </a:extLst>
              </a:tr>
              <a:tr h="482829">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1032272" y="1466024"/>
            <a:ext cx="7141368"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	</a:t>
            </a:r>
            <a:r>
              <a:rPr lang="en-US" sz="2400" dirty="0">
                <a:solidFill>
                  <a:schemeClr val="tx1"/>
                </a:solidFill>
              </a:rPr>
              <a:t>New connections</a:t>
            </a:r>
          </a:p>
        </p:txBody>
      </p:sp>
      <p:sp>
        <p:nvSpPr>
          <p:cNvPr id="8" name="Pentagon 7"/>
          <p:cNvSpPr/>
          <p:nvPr/>
        </p:nvSpPr>
        <p:spPr>
          <a:xfrm>
            <a:off x="1444757" y="1376456"/>
            <a:ext cx="1381124" cy="704850"/>
          </a:xfrm>
          <a:prstGeom prst="homePlate">
            <a:avLst/>
          </a:prstGeom>
          <a:solidFill>
            <a:schemeClr val="accent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444757" y="1261650"/>
            <a:ext cx="1148621" cy="923330"/>
          </a:xfrm>
          <a:prstGeom prst="rect">
            <a:avLst/>
          </a:prstGeom>
          <a:noFill/>
        </p:spPr>
        <p:txBody>
          <a:bodyPr wrap="square" lIns="91440" tIns="45720" rIns="91440" bIns="45720">
            <a:spAutoFit/>
          </a:bodyPr>
          <a:lstStyle/>
          <a:p>
            <a:pPr algn="ctr"/>
            <a:r>
              <a:rPr lang="en-US" sz="5400" b="1" dirty="0">
                <a:ln w="10160">
                  <a:solidFill>
                    <a:schemeClr val="tx1"/>
                  </a:solidFill>
                  <a:prstDash val="solid"/>
                </a:ln>
                <a:solidFill>
                  <a:srgbClr val="FFFFFF"/>
                </a:solidFill>
                <a:effectLst>
                  <a:outerShdw blurRad="38100" dist="22860" dir="5400000" algn="tl" rotWithShape="0">
                    <a:srgbClr val="000000">
                      <a:alpha val="30000"/>
                    </a:srgbClr>
                  </a:outerShdw>
                </a:effectLst>
              </a:rPr>
              <a:t>1</a:t>
            </a:r>
          </a:p>
        </p:txBody>
      </p:sp>
      <p:sp>
        <p:nvSpPr>
          <p:cNvPr id="10" name="TextBox 9"/>
          <p:cNvSpPr txBox="1"/>
          <p:nvPr/>
        </p:nvSpPr>
        <p:spPr>
          <a:xfrm>
            <a:off x="6105040" y="5867311"/>
            <a:ext cx="2767098" cy="430887"/>
          </a:xfrm>
          <a:prstGeom prst="rect">
            <a:avLst/>
          </a:prstGeom>
          <a:noFill/>
        </p:spPr>
        <p:txBody>
          <a:bodyPr wrap="square" rtlCol="0">
            <a:spAutoFit/>
          </a:bodyPr>
          <a:lstStyle/>
          <a:p>
            <a:r>
              <a:rPr lang="en-US" sz="1100" i="1" dirty="0"/>
              <a:t>* Participants that were enrolled and connected in the same period.</a:t>
            </a:r>
          </a:p>
        </p:txBody>
      </p:sp>
      <p:sp>
        <p:nvSpPr>
          <p:cNvPr id="12" name="Rectangle 11">
            <a:extLst>
              <a:ext uri="{FF2B5EF4-FFF2-40B4-BE49-F238E27FC236}">
                <a16:creationId xmlns:a16="http://schemas.microsoft.com/office/drawing/2014/main" id="{8A4EA322-58C0-46D0-90F0-1635555D6E32}"/>
              </a:ext>
            </a:extLst>
          </p:cNvPr>
          <p:cNvSpPr/>
          <p:nvPr/>
        </p:nvSpPr>
        <p:spPr>
          <a:xfrm>
            <a:off x="228600" y="6467475"/>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Confidential Draft – Policy in Development</a:t>
            </a:r>
          </a:p>
        </p:txBody>
      </p:sp>
    </p:spTree>
    <p:extLst>
      <p:ext uri="{BB962C8B-B14F-4D97-AF65-F5344CB8AC3E}">
        <p14:creationId xmlns:p14="http://schemas.microsoft.com/office/powerpoint/2010/main" val="4180559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4</a:t>
            </a:fld>
            <a:endParaRPr lang="en-US" dirty="0"/>
          </a:p>
        </p:txBody>
      </p:sp>
      <p:sp>
        <p:nvSpPr>
          <p:cNvPr id="3" name="Title 2"/>
          <p:cNvSpPr>
            <a:spLocks noGrp="1"/>
          </p:cNvSpPr>
          <p:nvPr>
            <p:ph type="title"/>
          </p:nvPr>
        </p:nvSpPr>
        <p:spPr>
          <a:xfrm>
            <a:off x="836137" y="133557"/>
            <a:ext cx="6098066" cy="565150"/>
          </a:xfrm>
        </p:spPr>
        <p:txBody>
          <a:bodyPr/>
          <a:lstStyle/>
          <a:p>
            <a:r>
              <a:rPr lang="en-US" dirty="0"/>
              <a:t>Vote: Approve minutes</a:t>
            </a:r>
          </a:p>
        </p:txBody>
      </p:sp>
      <p:sp>
        <p:nvSpPr>
          <p:cNvPr id="2" name="Content Placeholder 1"/>
          <p:cNvSpPr>
            <a:spLocks noGrp="1"/>
          </p:cNvSpPr>
          <p:nvPr>
            <p:ph idx="4294967295"/>
          </p:nvPr>
        </p:nvSpPr>
        <p:spPr>
          <a:xfrm>
            <a:off x="457200" y="1960563"/>
            <a:ext cx="8229600" cy="3778250"/>
          </a:xfrm>
        </p:spPr>
        <p:txBody>
          <a:bodyPr/>
          <a:lstStyle/>
          <a:p>
            <a:pPr marL="0" indent="0">
              <a:buNone/>
            </a:pPr>
            <a:endParaRPr lang="en-US" sz="2400" dirty="0"/>
          </a:p>
          <a:p>
            <a:pPr marL="0" indent="0">
              <a:buNone/>
            </a:pPr>
            <a:endParaRPr lang="en-US" sz="2400" dirty="0"/>
          </a:p>
          <a:p>
            <a:pPr marL="0" indent="0">
              <a:buNone/>
            </a:pPr>
            <a:r>
              <a:rPr lang="en-US" sz="2400" dirty="0"/>
              <a:t>MOTION: </a:t>
            </a:r>
            <a:r>
              <a:rPr lang="en-US" sz="2400" b="0" dirty="0"/>
              <a:t>That the Health Information Technology Council hereby approves the minutes of the council meeting held on August 1, 2021 as presented/amended</a:t>
            </a:r>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dirty="0"/>
          </a:p>
        </p:txBody>
      </p:sp>
    </p:spTree>
    <p:extLst>
      <p:ext uri="{BB962C8B-B14F-4D97-AF65-F5344CB8AC3E}">
        <p14:creationId xmlns:p14="http://schemas.microsoft.com/office/powerpoint/2010/main" val="39555595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transactions</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40</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634241626"/>
              </p:ext>
            </p:extLst>
          </p:nvPr>
        </p:nvGraphicFramePr>
        <p:xfrm>
          <a:off x="440267" y="1676400"/>
          <a:ext cx="8119533" cy="4953000"/>
        </p:xfrm>
        <a:graphic>
          <a:graphicData uri="http://schemas.openxmlformats.org/drawingml/2006/table">
            <a:tbl>
              <a:tblPr>
                <a:tableStyleId>{5C22544A-7EE6-4342-B048-85BDC9FD1C3A}</a:tableStyleId>
              </a:tblPr>
              <a:tblGrid>
                <a:gridCol w="8119533">
                  <a:extLst>
                    <a:ext uri="{9D8B030D-6E8A-4147-A177-3AD203B41FA5}">
                      <a16:colId xmlns:a16="http://schemas.microsoft.com/office/drawing/2014/main" val="20000"/>
                    </a:ext>
                  </a:extLst>
                </a:gridCol>
              </a:tblGrid>
              <a:tr h="4579779">
                <a:tc>
                  <a:txBody>
                    <a:bodyPr/>
                    <a:lstStyle/>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The Mass HIway processed 32.9 million production transactions during the Oct 2021 reporting period (Sep 21 through Oct 20) with continued volume increases due to the COVID-19 queries to the MIIS. From Nov 2020 through Oct 2021, the average increased to 22.3 million production transactions per month for a total of 268 million over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In October, Public Health Reporting accounted for 32.4 million transactions, or 98% of total production volume. This included 11 million Syndromic Surveillance transactions and 21 million Immunization transactions.</a:t>
                      </a:r>
                    </a:p>
                    <a:p>
                      <a:pPr marL="742806" marR="0" lvl="1"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Note: Immunization queries from commercial insurance companies for COVID-19 vaccination updates that processed through the new, high-volume “MIIS QBP” Clinical Gateway node are included in the Immunization total.</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Provider-to-provider transactions now average over </a:t>
                      </a:r>
                      <a:r>
                        <a:rPr lang="en-US" sz="1600" b="0" baseline="0" dirty="0">
                          <a:solidFill>
                            <a:schemeClr val="tx1"/>
                          </a:solidFill>
                        </a:rPr>
                        <a:t>301,000</a:t>
                      </a:r>
                      <a:r>
                        <a:rPr lang="en-US" sz="1600" b="0" baseline="0" dirty="0"/>
                        <a:t> per month for the past year, with new use cases added regularly. </a:t>
                      </a:r>
                      <a:r>
                        <a:rPr lang="en-US" sz="1600" b="0" baseline="0" dirty="0">
                          <a:solidFill>
                            <a:schemeClr val="tx1"/>
                          </a:solidFill>
                        </a:rPr>
                        <a:t>For July, the total was 388,726</a:t>
                      </a:r>
                      <a:r>
                        <a:rPr lang="en-US" sz="1600" b="0" baseline="0" dirty="0"/>
                        <a:t>.</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Quality Reporting volume has been irregular, but is now averaging over 300,000 transactions per month for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aseline="0" dirty="0"/>
                        <a:t>The Mass HIway team continuously monitors transaction levels, both to support operations and to identify data that provide additional insight into HIway trends and progress.</a:t>
                      </a:r>
                    </a:p>
                  </a:txBody>
                  <a:tcPr marL="7620" marR="7620" marT="7620" marB="0">
                    <a:noFill/>
                  </a:tcPr>
                </a:tc>
                <a:extLst>
                  <a:ext uri="{0D108BD9-81ED-4DB2-BD59-A6C34878D82A}">
                    <a16:rowId xmlns:a16="http://schemas.microsoft.com/office/drawing/2014/main" val="10000"/>
                  </a:ext>
                </a:extLst>
              </a:tr>
              <a:tr h="261097">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440267" y="1093476"/>
            <a:ext cx="8119533"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HIway transaction volume update</a:t>
            </a:r>
          </a:p>
        </p:txBody>
      </p:sp>
      <p:sp>
        <p:nvSpPr>
          <p:cNvPr id="7" name="Rectangle 6">
            <a:extLst>
              <a:ext uri="{FF2B5EF4-FFF2-40B4-BE49-F238E27FC236}">
                <a16:creationId xmlns:a16="http://schemas.microsoft.com/office/drawing/2014/main" id="{D18A421D-C52B-470E-902E-05F8EA78239B}"/>
              </a:ext>
            </a:extLst>
          </p:cNvPr>
          <p:cNvSpPr/>
          <p:nvPr/>
        </p:nvSpPr>
        <p:spPr>
          <a:xfrm>
            <a:off x="5029200" y="6481569"/>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Confidential Draft – Policy in Development</a:t>
            </a:r>
          </a:p>
        </p:txBody>
      </p:sp>
    </p:spTree>
    <p:extLst>
      <p:ext uri="{BB962C8B-B14F-4D97-AF65-F5344CB8AC3E}">
        <p14:creationId xmlns:p14="http://schemas.microsoft.com/office/powerpoint/2010/main" val="15492859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p:cNvSpPr>
          <p:nvPr/>
        </p:nvSpPr>
        <p:spPr bwMode="invGray">
          <a:xfrm>
            <a:off x="1066800" y="84892"/>
            <a:ext cx="586740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p>
            <a:pPr eaLnBrk="0" fontAlgn="base" hangingPunct="0">
              <a:spcBef>
                <a:spcPct val="20000"/>
              </a:spcBef>
              <a:spcAft>
                <a:spcPct val="0"/>
              </a:spcAft>
              <a:tabLst>
                <a:tab pos="915988" algn="l"/>
              </a:tabLst>
            </a:pPr>
            <a:r>
              <a:rPr lang="en-US" sz="2000" b="1" dirty="0">
                <a:solidFill>
                  <a:srgbClr val="FFFFFF"/>
                </a:solidFill>
                <a:cs typeface="Arial" charset="0"/>
              </a:rPr>
              <a:t>2019 Mass HIway Incident Summary Dashboard</a:t>
            </a:r>
          </a:p>
          <a:p>
            <a:pPr eaLnBrk="0" fontAlgn="base" hangingPunct="0">
              <a:spcBef>
                <a:spcPct val="20000"/>
              </a:spcBef>
              <a:spcAft>
                <a:spcPct val="0"/>
              </a:spcAft>
              <a:tabLst>
                <a:tab pos="915988" algn="l"/>
              </a:tabLst>
            </a:pPr>
            <a:r>
              <a:rPr lang="en-US" sz="2000" b="1" dirty="0">
                <a:solidFill>
                  <a:srgbClr val="FFFFFF"/>
                </a:solidFill>
                <a:cs typeface="Arial" charset="0"/>
              </a:rPr>
              <a:t>October 2021</a:t>
            </a:r>
          </a:p>
        </p:txBody>
      </p:sp>
      <p:sp>
        <p:nvSpPr>
          <p:cNvPr id="6" name="Rectangle 91"/>
          <p:cNvSpPr>
            <a:spLocks noChangeArrowheads="1"/>
          </p:cNvSpPr>
          <p:nvPr/>
        </p:nvSpPr>
        <p:spPr bwMode="auto">
          <a:xfrm>
            <a:off x="304800" y="5943600"/>
            <a:ext cx="8239125" cy="729430"/>
          </a:xfrm>
          <a:prstGeom prst="rect">
            <a:avLst/>
          </a:prstGeom>
          <a:noFill/>
          <a:ln>
            <a:noFill/>
          </a:ln>
          <a:effectLst>
            <a:prstShdw prst="shdw17" dist="17961" dir="2700000">
              <a:schemeClr val="accent1">
                <a:gamma/>
                <a:shade val="60000"/>
                <a:invGamma/>
              </a:schemeClr>
            </a:prstShdw>
          </a:effectLst>
        </p:spPr>
        <p:txBody>
          <a:bodyPr wrap="square">
            <a:spAutoFit/>
          </a:bodyPr>
          <a:lstStyle/>
          <a:p>
            <a:pPr eaLnBrk="0" fontAlgn="base" hangingPunct="0">
              <a:spcBef>
                <a:spcPct val="30000"/>
              </a:spcBef>
              <a:spcAft>
                <a:spcPct val="0"/>
              </a:spcAft>
              <a:defRPr/>
            </a:pPr>
            <a:r>
              <a:rPr lang="en-US" sz="900" i="1" dirty="0" err="1">
                <a:solidFill>
                  <a:srgbClr val="000000"/>
                </a:solidFill>
                <a:cs typeface="Arial" charset="0"/>
              </a:rPr>
              <a:t>Sev</a:t>
            </a:r>
            <a:r>
              <a:rPr lang="en-US" sz="900" i="1" dirty="0">
                <a:solidFill>
                  <a:srgbClr val="000000"/>
                </a:solidFill>
                <a:cs typeface="Arial" charset="0"/>
              </a:rPr>
              <a:t> 1 -   All / Most Mass HIway components impacted as a result of outage. For example: LAND, Webmail, Direct XDR, and DPH nodes are all down</a:t>
            </a:r>
            <a:endParaRPr lang="en-US" sz="900" b="1" i="1" dirty="0">
              <a:solidFill>
                <a:srgbClr val="000000"/>
              </a:solidFill>
              <a:cs typeface="Arial" charset="0"/>
            </a:endParaRPr>
          </a:p>
          <a:p>
            <a:pPr eaLnBrk="0" fontAlgn="base" hangingPunct="0">
              <a:spcBef>
                <a:spcPct val="30000"/>
              </a:spcBef>
              <a:spcAft>
                <a:spcPct val="0"/>
              </a:spcAft>
              <a:defRPr/>
            </a:pPr>
            <a:r>
              <a:rPr lang="en-US" sz="900" i="1" dirty="0" err="1">
                <a:solidFill>
                  <a:srgbClr val="000000"/>
                </a:solidFill>
                <a:cs typeface="Arial" charset="0"/>
              </a:rPr>
              <a:t>Sev</a:t>
            </a:r>
            <a:r>
              <a:rPr lang="en-US" sz="900" i="1" dirty="0">
                <a:solidFill>
                  <a:srgbClr val="000000"/>
                </a:solidFill>
                <a:cs typeface="Arial" charset="0"/>
              </a:rPr>
              <a:t> 2 -   Multiple Mass HIway components  impacted as a result of outage in one of the shared service. For example: LAND and Webmail are down but Direct XDR and DPH nodes are up.</a:t>
            </a:r>
          </a:p>
          <a:p>
            <a:pPr eaLnBrk="0" fontAlgn="base" hangingPunct="0">
              <a:spcBef>
                <a:spcPct val="30000"/>
              </a:spcBef>
              <a:spcAft>
                <a:spcPct val="0"/>
              </a:spcAft>
              <a:defRPr/>
            </a:pPr>
            <a:r>
              <a:rPr lang="en-US" sz="900" i="1" dirty="0">
                <a:solidFill>
                  <a:srgbClr val="000000"/>
                </a:solidFill>
                <a:cs typeface="Arial" charset="0"/>
              </a:rPr>
              <a:t>Sev3 – One Mass HIway component impacted  as a result of outage. For example: Webmail is down but all other services are up and running.  </a:t>
            </a:r>
          </a:p>
        </p:txBody>
      </p:sp>
      <p:pic>
        <p:nvPicPr>
          <p:cNvPr id="5" name="Picture 4">
            <a:extLst>
              <a:ext uri="{FF2B5EF4-FFF2-40B4-BE49-F238E27FC236}">
                <a16:creationId xmlns:a16="http://schemas.microsoft.com/office/drawing/2014/main" id="{5D9ECB21-3863-4C38-A9CC-71EC69518DF8}"/>
              </a:ext>
            </a:extLst>
          </p:cNvPr>
          <p:cNvPicPr>
            <a:picLocks noChangeAspect="1"/>
          </p:cNvPicPr>
          <p:nvPr/>
        </p:nvPicPr>
        <p:blipFill>
          <a:blip r:embed="rId3"/>
          <a:stretch>
            <a:fillRect/>
          </a:stretch>
        </p:blipFill>
        <p:spPr>
          <a:xfrm>
            <a:off x="228600" y="1066800"/>
            <a:ext cx="7900987" cy="4647639"/>
          </a:xfrm>
          <a:prstGeom prst="rect">
            <a:avLst/>
          </a:prstGeom>
        </p:spPr>
      </p:pic>
    </p:spTree>
    <p:extLst>
      <p:ext uri="{BB962C8B-B14F-4D97-AF65-F5344CB8AC3E}">
        <p14:creationId xmlns:p14="http://schemas.microsoft.com/office/powerpoint/2010/main" val="630288175"/>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HIway Availability Trends – October 2021</a:t>
            </a:r>
          </a:p>
        </p:txBody>
      </p:sp>
      <p:sp>
        <p:nvSpPr>
          <p:cNvPr id="7" name="TextBox 6"/>
          <p:cNvSpPr txBox="1"/>
          <p:nvPr/>
        </p:nvSpPr>
        <p:spPr>
          <a:xfrm>
            <a:off x="228600" y="1044072"/>
            <a:ext cx="5486400" cy="892552"/>
          </a:xfrm>
          <a:prstGeom prst="rect">
            <a:avLst/>
          </a:prstGeom>
          <a:noFill/>
        </p:spPr>
        <p:txBody>
          <a:bodyPr wrap="square" rtlCol="0">
            <a:spAutoFit/>
          </a:bodyPr>
          <a:lstStyle/>
          <a:p>
            <a:r>
              <a:rPr lang="en-US" sz="1600" b="1" u="sng" dirty="0">
                <a:latin typeface="+mj-lt"/>
              </a:rPr>
              <a:t>Metric Targets:</a:t>
            </a:r>
          </a:p>
          <a:p>
            <a:endParaRPr lang="en-US" sz="800" dirty="0">
              <a:latin typeface="+mj-lt"/>
            </a:endParaRPr>
          </a:p>
          <a:p>
            <a:pPr marL="171450" indent="-171450">
              <a:buFont typeface="Arial" panose="020B0604020202020204" pitchFamily="34" charset="0"/>
              <a:buChar char="•"/>
            </a:pPr>
            <a:r>
              <a:rPr lang="en-US" sz="1400" dirty="0">
                <a:latin typeface="+mj-lt"/>
              </a:rPr>
              <a:t>“Total Monthly Availability” – no lower than 99.9% (downtime no more than ~44 minutes/month)</a:t>
            </a:r>
          </a:p>
        </p:txBody>
      </p:sp>
      <p:pic>
        <p:nvPicPr>
          <p:cNvPr id="2" name="Picture 1">
            <a:extLst>
              <a:ext uri="{FF2B5EF4-FFF2-40B4-BE49-F238E27FC236}">
                <a16:creationId xmlns:a16="http://schemas.microsoft.com/office/drawing/2014/main" id="{57AE68DA-920B-4E5B-9398-4D74BC7A0501}"/>
              </a:ext>
            </a:extLst>
          </p:cNvPr>
          <p:cNvPicPr>
            <a:picLocks noChangeAspect="1"/>
          </p:cNvPicPr>
          <p:nvPr/>
        </p:nvPicPr>
        <p:blipFill>
          <a:blip r:embed="rId3"/>
          <a:stretch>
            <a:fillRect/>
          </a:stretch>
        </p:blipFill>
        <p:spPr>
          <a:xfrm>
            <a:off x="152400" y="2057400"/>
            <a:ext cx="8916256" cy="4187217"/>
          </a:xfrm>
          <a:prstGeom prst="rect">
            <a:avLst/>
          </a:prstGeom>
        </p:spPr>
      </p:pic>
    </p:spTree>
    <p:extLst>
      <p:ext uri="{BB962C8B-B14F-4D97-AF65-F5344CB8AC3E}">
        <p14:creationId xmlns:p14="http://schemas.microsoft.com/office/powerpoint/2010/main" val="28878570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210311" y="1054227"/>
          <a:ext cx="8686800" cy="5413248"/>
        </p:xfrm>
        <a:graphic>
          <a:graphicData uri="http://schemas.openxmlformats.org/drawingml/2006/table">
            <a:tbl>
              <a:tblPr/>
              <a:tblGrid>
                <a:gridCol w="868680">
                  <a:extLst>
                    <a:ext uri="{9D8B030D-6E8A-4147-A177-3AD203B41FA5}">
                      <a16:colId xmlns:a16="http://schemas.microsoft.com/office/drawing/2014/main" val="20000"/>
                    </a:ext>
                  </a:extLst>
                </a:gridCol>
                <a:gridCol w="868680">
                  <a:extLst>
                    <a:ext uri="{9D8B030D-6E8A-4147-A177-3AD203B41FA5}">
                      <a16:colId xmlns:a16="http://schemas.microsoft.com/office/drawing/2014/main" val="20001"/>
                    </a:ext>
                  </a:extLst>
                </a:gridCol>
                <a:gridCol w="868680">
                  <a:extLst>
                    <a:ext uri="{9D8B030D-6E8A-4147-A177-3AD203B41FA5}">
                      <a16:colId xmlns:a16="http://schemas.microsoft.com/office/drawing/2014/main" val="20002"/>
                    </a:ext>
                  </a:extLst>
                </a:gridCol>
                <a:gridCol w="868680">
                  <a:extLst>
                    <a:ext uri="{9D8B030D-6E8A-4147-A177-3AD203B41FA5}">
                      <a16:colId xmlns:a16="http://schemas.microsoft.com/office/drawing/2014/main" val="20003"/>
                    </a:ext>
                  </a:extLst>
                </a:gridCol>
                <a:gridCol w="868680">
                  <a:extLst>
                    <a:ext uri="{9D8B030D-6E8A-4147-A177-3AD203B41FA5}">
                      <a16:colId xmlns:a16="http://schemas.microsoft.com/office/drawing/2014/main" val="20004"/>
                    </a:ext>
                  </a:extLst>
                </a:gridCol>
                <a:gridCol w="868680">
                  <a:extLst>
                    <a:ext uri="{9D8B030D-6E8A-4147-A177-3AD203B41FA5}">
                      <a16:colId xmlns:a16="http://schemas.microsoft.com/office/drawing/2014/main" val="20005"/>
                    </a:ext>
                  </a:extLst>
                </a:gridCol>
                <a:gridCol w="868680">
                  <a:extLst>
                    <a:ext uri="{9D8B030D-6E8A-4147-A177-3AD203B41FA5}">
                      <a16:colId xmlns:a16="http://schemas.microsoft.com/office/drawing/2014/main" val="20006"/>
                    </a:ext>
                  </a:extLst>
                </a:gridCol>
                <a:gridCol w="868680">
                  <a:extLst>
                    <a:ext uri="{9D8B030D-6E8A-4147-A177-3AD203B41FA5}">
                      <a16:colId xmlns:a16="http://schemas.microsoft.com/office/drawing/2014/main" val="20007"/>
                    </a:ext>
                  </a:extLst>
                </a:gridCol>
                <a:gridCol w="868680">
                  <a:extLst>
                    <a:ext uri="{9D8B030D-6E8A-4147-A177-3AD203B41FA5}">
                      <a16:colId xmlns:a16="http://schemas.microsoft.com/office/drawing/2014/main" val="20008"/>
                    </a:ext>
                  </a:extLst>
                </a:gridCol>
                <a:gridCol w="868680">
                  <a:extLst>
                    <a:ext uri="{9D8B030D-6E8A-4147-A177-3AD203B41FA5}">
                      <a16:colId xmlns:a16="http://schemas.microsoft.com/office/drawing/2014/main" val="20009"/>
                    </a:ext>
                  </a:extLst>
                </a:gridCol>
              </a:tblGrid>
              <a:tr h="676656">
                <a:tc>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a:noFill/>
                    </a:lnL>
                    <a:lnR>
                      <a:noFill/>
                    </a:lnR>
                    <a:lnT>
                      <a:noFill/>
                    </a:lnT>
                    <a:lnB w="6350" cap="flat" cmpd="sng" algn="ctr">
                      <a:solidFill>
                        <a:srgbClr val="DCE6F1"/>
                      </a:solidFill>
                      <a:prstDash val="solid"/>
                      <a:round/>
                      <a:headEnd type="none" w="med" len="med"/>
                      <a:tailEnd type="none" w="med" len="med"/>
                    </a:lnB>
                    <a:solidFill>
                      <a:schemeClr val="bg1"/>
                    </a:solidFill>
                  </a:tcPr>
                </a:tc>
                <a:tc>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a:noFill/>
                    </a:lnL>
                    <a:lnR>
                      <a:noFill/>
                    </a:lnR>
                    <a:lnT>
                      <a:noFill/>
                    </a:lnT>
                    <a:lnB w="6350" cap="flat" cmpd="sng" algn="ctr">
                      <a:solidFill>
                        <a:srgbClr val="DCE6F1"/>
                      </a:solidFill>
                      <a:prstDash val="solid"/>
                      <a:round/>
                      <a:headEnd type="none" w="med" len="med"/>
                      <a:tailEnd type="none" w="med" len="med"/>
                    </a:lnB>
                    <a:solidFill>
                      <a:schemeClr val="bg1"/>
                    </a:solidFill>
                  </a:tcPr>
                </a:tc>
                <a:tc gridSpan="4">
                  <a:txBody>
                    <a:bodyPr/>
                    <a:lstStyle/>
                    <a:p>
                      <a:pPr algn="ctr" fontAlgn="b"/>
                      <a:r>
                        <a:rPr lang="en-US" sz="1200" b="0" i="0" u="none" strike="noStrike" dirty="0">
                          <a:solidFill>
                            <a:srgbClr val="FFFFFF"/>
                          </a:solidFill>
                          <a:effectLst/>
                          <a:latin typeface="Calibri" panose="020F0502020204030204" pitchFamily="34" charset="0"/>
                        </a:rPr>
                        <a:t>Care</a:t>
                      </a:r>
                      <a:r>
                        <a:rPr lang="en-US" sz="1200" b="0" i="0" u="none" strike="noStrike" baseline="0" dirty="0">
                          <a:solidFill>
                            <a:srgbClr val="FFFFFF"/>
                          </a:solidFill>
                          <a:effectLst/>
                          <a:latin typeface="Calibri" panose="020F0502020204030204" pitchFamily="34" charset="0"/>
                        </a:rPr>
                        <a:t> Coordination Message Volume – 1 Month</a:t>
                      </a:r>
                      <a:endParaRPr lang="en-US" sz="1200" b="0" i="0" u="none" strike="noStrike" dirty="0">
                        <a:solidFill>
                          <a:srgbClr val="FFFFFF"/>
                        </a:solidFill>
                        <a:effectLst/>
                        <a:latin typeface="Calibri" panose="020F0502020204030204" pitchFamily="34" charset="0"/>
                      </a:endParaRPr>
                    </a:p>
                  </a:txBody>
                  <a:tcPr marL="0" marR="0" marT="0" marB="0" anchor="ctr">
                    <a:lnL>
                      <a:noFill/>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solidFill>
                      <a:schemeClr val="accent1">
                        <a:lumMod val="75000"/>
                      </a:schemeClr>
                    </a:solidFill>
                  </a:tcPr>
                </a:tc>
                <a:tc hMerge="1">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a:noFill/>
                    </a:lnL>
                    <a:lnR>
                      <a:noFill/>
                    </a:lnR>
                    <a:lnT>
                      <a:noFill/>
                    </a:lnT>
                    <a:lnB w="6350" cap="flat" cmpd="sng" algn="ctr">
                      <a:solidFill>
                        <a:srgbClr val="DCE6F1"/>
                      </a:solidFill>
                      <a:prstDash val="solid"/>
                      <a:round/>
                      <a:headEnd type="none" w="med" len="med"/>
                      <a:tailEnd type="none" w="med" len="med"/>
                    </a:lnB>
                    <a:solidFill>
                      <a:srgbClr val="366092"/>
                    </a:solidFill>
                  </a:tcPr>
                </a:tc>
                <a:tc hMerge="1">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a:noFill/>
                    </a:lnL>
                    <a:lnR>
                      <a:noFill/>
                    </a:lnR>
                    <a:lnT>
                      <a:noFill/>
                    </a:lnT>
                    <a:lnB w="6350" cap="flat" cmpd="sng" algn="ctr">
                      <a:solidFill>
                        <a:srgbClr val="DCE6F1"/>
                      </a:solidFill>
                      <a:prstDash val="solid"/>
                      <a:round/>
                      <a:headEnd type="none" w="med" len="med"/>
                      <a:tailEnd type="none" w="med" len="med"/>
                    </a:lnB>
                    <a:solidFill>
                      <a:srgbClr val="366092"/>
                    </a:solidFill>
                  </a:tcPr>
                </a:tc>
                <a:tc hMerge="1">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a:noFill/>
                    </a:lnL>
                    <a:lnR>
                      <a:noFill/>
                    </a:lnR>
                    <a:lnT>
                      <a:noFill/>
                    </a:lnT>
                    <a:lnB w="6350" cap="flat" cmpd="sng" algn="ctr">
                      <a:solidFill>
                        <a:srgbClr val="DCE6F1"/>
                      </a:solidFill>
                      <a:prstDash val="solid"/>
                      <a:round/>
                      <a:headEnd type="none" w="med" len="med"/>
                      <a:tailEnd type="none" w="med" len="med"/>
                    </a:lnB>
                    <a:solidFill>
                      <a:srgbClr val="366092"/>
                    </a:solidFill>
                  </a:tcPr>
                </a:tc>
                <a:tc gridSpan="2">
                  <a:txBody>
                    <a:bodyPr/>
                    <a:lstStyle/>
                    <a:p>
                      <a:pPr algn="ctr" fontAlgn="b"/>
                      <a:r>
                        <a:rPr lang="en-US" sz="1200" b="0" i="0" u="none" strike="noStrike" baseline="0" dirty="0">
                          <a:solidFill>
                            <a:srgbClr val="FFFFFF"/>
                          </a:solidFill>
                          <a:effectLst/>
                          <a:latin typeface="Calibri" panose="020F0502020204030204" pitchFamily="34" charset="0"/>
                        </a:rPr>
                        <a:t>CC Message Volume – Est Annual</a:t>
                      </a:r>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a:noFill/>
                    </a:lnR>
                    <a:lnT>
                      <a:noFill/>
                    </a:lnT>
                    <a:lnB w="12700" cap="flat" cmpd="sng" algn="ctr">
                      <a:solidFill>
                        <a:schemeClr val="bg1"/>
                      </a:solidFill>
                      <a:prstDash val="solid"/>
                      <a:round/>
                      <a:headEnd type="none" w="med" len="med"/>
                      <a:tailEnd type="none" w="med" len="med"/>
                    </a:lnB>
                    <a:solidFill>
                      <a:schemeClr val="accent1">
                        <a:lumMod val="75000"/>
                      </a:schemeClr>
                    </a:solidFill>
                  </a:tcPr>
                </a:tc>
                <a:tc hMerge="1">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a:noFill/>
                    </a:lnL>
                    <a:lnR>
                      <a:noFill/>
                    </a:lnR>
                    <a:lnT>
                      <a:noFill/>
                    </a:lnT>
                    <a:lnB w="6350" cap="flat" cmpd="sng" algn="ctr">
                      <a:solidFill>
                        <a:srgbClr val="DCE6F1"/>
                      </a:solidFill>
                      <a:prstDash val="solid"/>
                      <a:round/>
                      <a:headEnd type="none" w="med" len="med"/>
                      <a:tailEnd type="none" w="med" len="med"/>
                    </a:lnB>
                    <a:solidFill>
                      <a:srgbClr val="366092"/>
                    </a:solidFill>
                  </a:tcPr>
                </a:tc>
                <a:tc>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a:noFill/>
                    </a:lnL>
                    <a:lnR>
                      <a:noFill/>
                    </a:lnR>
                    <a:lnT>
                      <a:noFill/>
                    </a:lnT>
                    <a:lnB w="6350" cap="flat" cmpd="sng" algn="ctr">
                      <a:solidFill>
                        <a:srgbClr val="DCE6F1"/>
                      </a:solidFill>
                      <a:prstDash val="solid"/>
                      <a:round/>
                      <a:headEnd type="none" w="med" len="med"/>
                      <a:tailEnd type="none" w="med" len="med"/>
                    </a:lnB>
                    <a:solidFill>
                      <a:schemeClr val="bg1"/>
                    </a:solidFill>
                  </a:tcPr>
                </a:tc>
                <a:tc>
                  <a:txBody>
                    <a:bodyPr/>
                    <a:lstStyle/>
                    <a:p>
                      <a:pPr algn="ctr" fontAlgn="b"/>
                      <a:endParaRPr lang="en-US" sz="1200" b="0" i="0" u="none" strike="noStrike" dirty="0">
                        <a:solidFill>
                          <a:srgbClr val="FFFFFF"/>
                        </a:solidFill>
                        <a:effectLst/>
                        <a:latin typeface="Calibri" panose="020F0502020204030204" pitchFamily="34" charset="0"/>
                      </a:endParaRPr>
                    </a:p>
                  </a:txBody>
                  <a:tcPr marL="0" marR="0" marT="0" marB="0" anchor="ctr">
                    <a:lnL>
                      <a:noFill/>
                    </a:lnL>
                    <a:lnR>
                      <a:noFill/>
                    </a:lnR>
                    <a:lnT>
                      <a:noFill/>
                    </a:lnT>
                    <a:lnB w="6350" cap="flat" cmpd="sng" algn="ctr">
                      <a:solidFill>
                        <a:srgbClr val="DCE6F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676656">
                <a:tc>
                  <a:txBody>
                    <a:bodyPr/>
                    <a:lstStyle/>
                    <a:p>
                      <a:pPr algn="ctr" fontAlgn="b"/>
                      <a:r>
                        <a:rPr lang="en-US" sz="1200" b="0" i="0" u="none" strike="noStrike" dirty="0">
                          <a:solidFill>
                            <a:srgbClr val="FFFFFF"/>
                          </a:solidFill>
                          <a:effectLst/>
                          <a:latin typeface="Calibri" panose="020F0502020204030204" pitchFamily="34" charset="0"/>
                        </a:rPr>
                        <a:t>Row Labels</a:t>
                      </a:r>
                    </a:p>
                  </a:txBody>
                  <a:tcPr marL="0" marR="0" marT="0" marB="0" anchor="ctr">
                    <a:lnL>
                      <a:noFill/>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tc>
                  <a:txBody>
                    <a:bodyPr/>
                    <a:lstStyle/>
                    <a:p>
                      <a:pPr algn="ctr" fontAlgn="b"/>
                      <a:r>
                        <a:rPr lang="en-US" sz="1200" b="0" i="0" u="none" strike="noStrike" dirty="0">
                          <a:solidFill>
                            <a:srgbClr val="FFFFFF"/>
                          </a:solidFill>
                          <a:effectLst/>
                          <a:latin typeface="Calibri" panose="020F0502020204030204" pitchFamily="34" charset="0"/>
                        </a:rPr>
                        <a:t># Orgs</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tc>
                  <a:txBody>
                    <a:bodyPr/>
                    <a:lstStyle/>
                    <a:p>
                      <a:pPr algn="ctr" fontAlgn="b"/>
                      <a:r>
                        <a:rPr lang="en-US" sz="1200" b="0" i="0" u="none" strike="noStrike" dirty="0">
                          <a:solidFill>
                            <a:srgbClr val="FFFFFF"/>
                          </a:solidFill>
                          <a:effectLst/>
                          <a:latin typeface="Calibri" panose="020F0502020204030204" pitchFamily="34" charset="0"/>
                        </a:rPr>
                        <a:t> # Messages</a:t>
                      </a:r>
                      <a:r>
                        <a:rPr lang="en-US" sz="1200" b="0" i="0" u="none" strike="noStrike" baseline="0" dirty="0">
                          <a:solidFill>
                            <a:srgbClr val="FFFFFF"/>
                          </a:solidFill>
                          <a:effectLst/>
                          <a:latin typeface="Calibri" panose="020F0502020204030204" pitchFamily="34" charset="0"/>
                        </a:rPr>
                        <a:t> </a:t>
                      </a:r>
                      <a:r>
                        <a:rPr lang="en-US" sz="1200" b="0" i="0" u="none" strike="noStrike" dirty="0">
                          <a:solidFill>
                            <a:srgbClr val="FFFFFF"/>
                          </a:solidFill>
                          <a:effectLst/>
                          <a:latin typeface="Calibri" panose="020F0502020204030204" pitchFamily="34" charset="0"/>
                        </a:rPr>
                        <a:t>Received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fontAlgn="b"/>
                      <a:r>
                        <a:rPr lang="en-US" sz="1200" b="0" i="0" u="none" strike="noStrike" dirty="0">
                          <a:solidFill>
                            <a:srgbClr val="FFFFFF"/>
                          </a:solidFill>
                          <a:effectLst/>
                          <a:latin typeface="Calibri" panose="020F0502020204030204" pitchFamily="34" charset="0"/>
                        </a:rPr>
                        <a:t>% Rec</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fontAlgn="b"/>
                      <a:r>
                        <a:rPr lang="en-US" sz="1200" b="0" i="0" u="none" strike="noStrike" dirty="0">
                          <a:solidFill>
                            <a:srgbClr val="FFFFFF"/>
                          </a:solidFill>
                          <a:effectLst/>
                          <a:latin typeface="Calibri" panose="020F0502020204030204" pitchFamily="34" charset="0"/>
                        </a:rPr>
                        <a:t> # Messages</a:t>
                      </a:r>
                      <a:r>
                        <a:rPr lang="en-US" sz="1200" b="0" i="0" u="none" strike="noStrike" baseline="0" dirty="0">
                          <a:solidFill>
                            <a:srgbClr val="FFFFFF"/>
                          </a:solidFill>
                          <a:effectLst/>
                          <a:latin typeface="Calibri" panose="020F0502020204030204" pitchFamily="34" charset="0"/>
                        </a:rPr>
                        <a:t> Sent</a:t>
                      </a:r>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fontAlgn="b"/>
                      <a:r>
                        <a:rPr lang="en-US" sz="1200" b="0" i="0" u="none" strike="noStrike" dirty="0">
                          <a:solidFill>
                            <a:srgbClr val="FFFFFF"/>
                          </a:solidFill>
                          <a:effectLst/>
                          <a:latin typeface="Calibri" panose="020F0502020204030204" pitchFamily="34" charset="0"/>
                        </a:rPr>
                        <a:t>% Sent</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fontAlgn="b"/>
                      <a:r>
                        <a:rPr lang="en-US" sz="1200" b="0" i="0" u="none" strike="noStrike" dirty="0">
                          <a:solidFill>
                            <a:srgbClr val="FFFFFF"/>
                          </a:solidFill>
                          <a:effectLst/>
                          <a:latin typeface="Calibri" panose="020F0502020204030204" pitchFamily="34" charset="0"/>
                        </a:rPr>
                        <a:t> Est Annual Rec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fontAlgn="b"/>
                      <a:r>
                        <a:rPr lang="en-US" sz="1200" b="0" i="0" u="none" strike="noStrike" dirty="0">
                          <a:solidFill>
                            <a:srgbClr val="FFFFFF"/>
                          </a:solidFill>
                          <a:effectLst/>
                          <a:latin typeface="Calibri" panose="020F0502020204030204" pitchFamily="34" charset="0"/>
                        </a:rPr>
                        <a:t> Est Annual Sent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fontAlgn="b"/>
                      <a:r>
                        <a:rPr lang="en-US" sz="1200" b="0" i="0" u="none" strike="noStrike" dirty="0">
                          <a:solidFill>
                            <a:srgbClr val="FFFFFF"/>
                          </a:solidFill>
                          <a:effectLst/>
                          <a:latin typeface="Calibri" panose="020F0502020204030204" pitchFamily="34" charset="0"/>
                        </a:rPr>
                        <a:t>Fees</a:t>
                      </a:r>
                      <a:r>
                        <a:rPr lang="en-US" sz="1200" b="0" i="0" u="none" strike="noStrike" baseline="0" dirty="0">
                          <a:solidFill>
                            <a:srgbClr val="FFFFFF"/>
                          </a:solidFill>
                          <a:effectLst/>
                          <a:latin typeface="Calibri" panose="020F0502020204030204" pitchFamily="34" charset="0"/>
                        </a:rPr>
                        <a:t> Paid</a:t>
                      </a:r>
                      <a:endParaRPr lang="en-US" sz="12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tc>
                  <a:txBody>
                    <a:bodyPr/>
                    <a:lstStyle/>
                    <a:p>
                      <a:pPr algn="ctr" fontAlgn="b"/>
                      <a:r>
                        <a:rPr lang="en-US" sz="1200" b="0" i="0" u="none" strike="noStrike" dirty="0">
                          <a:solidFill>
                            <a:srgbClr val="FFFFFF"/>
                          </a:solidFill>
                          <a:effectLst/>
                          <a:latin typeface="Calibri" panose="020F0502020204030204" pitchFamily="34" charset="0"/>
                        </a:rPr>
                        <a:t>Average</a:t>
                      </a:r>
                      <a:r>
                        <a:rPr lang="en-US" sz="1200" b="0" i="0" u="none" strike="noStrike" baseline="0" dirty="0">
                          <a:solidFill>
                            <a:srgbClr val="FFFFFF"/>
                          </a:solidFill>
                          <a:effectLst/>
                          <a:latin typeface="Calibri" panose="020F0502020204030204" pitchFamily="34" charset="0"/>
                        </a:rPr>
                        <a:t> </a:t>
                      </a:r>
                      <a:r>
                        <a:rPr lang="en-US" sz="1200" b="0" i="0" u="none" strike="noStrike" dirty="0">
                          <a:solidFill>
                            <a:srgbClr val="FFFFFF"/>
                          </a:solidFill>
                          <a:effectLst/>
                          <a:latin typeface="Calibri" panose="020F0502020204030204" pitchFamily="34" charset="0"/>
                        </a:rPr>
                        <a:t>Cost per CC Transaction</a:t>
                      </a:r>
                    </a:p>
                  </a:txBody>
                  <a:tcPr marL="0" marR="0" marT="0" marB="0" anchor="ctr">
                    <a:lnL w="12700" cap="flat" cmpd="sng" algn="ctr">
                      <a:solidFill>
                        <a:schemeClr val="bg1"/>
                      </a:solidFill>
                      <a:prstDash val="solid"/>
                      <a:round/>
                      <a:headEnd type="none" w="med" len="med"/>
                      <a:tailEnd type="none" w="med" len="med"/>
                    </a:lnL>
                    <a:lnR>
                      <a:noFill/>
                    </a:lnR>
                    <a:lnT w="6350" cap="flat" cmpd="sng" algn="ctr">
                      <a:solidFill>
                        <a:srgbClr val="DCE6F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66092"/>
                    </a:solidFill>
                  </a:tcPr>
                </a:tc>
                <a:extLst>
                  <a:ext uri="{0D108BD9-81ED-4DB2-BD59-A6C34878D82A}">
                    <a16:rowId xmlns:a16="http://schemas.microsoft.com/office/drawing/2014/main" val="10001"/>
                  </a:ext>
                </a:extLst>
              </a:tr>
              <a:tr h="676656">
                <a:tc>
                  <a:txBody>
                    <a:bodyPr/>
                    <a:lstStyle/>
                    <a:p>
                      <a:pPr algn="ctr" fontAlgn="b"/>
                      <a:r>
                        <a:rPr lang="en-US" sz="1200" b="0" i="0" u="none" strike="noStrike" dirty="0">
                          <a:solidFill>
                            <a:srgbClr val="FFFFFF"/>
                          </a:solidFill>
                          <a:effectLst/>
                          <a:latin typeface="Calibri" panose="020F0502020204030204" pitchFamily="34" charset="0"/>
                        </a:rPr>
                        <a:t>Tier 1</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25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62,250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32.35%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93,047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43.30%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747,000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1,116,564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$297,680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$0.16</a:t>
                      </a:r>
                    </a:p>
                  </a:txBody>
                  <a:tcPr marL="0" marR="0" marT="0" marB="0" anchor="ctr">
                    <a:lnL w="12700" cap="flat" cmpd="sng" algn="ctr">
                      <a:solidFill>
                        <a:schemeClr val="bg1"/>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extLst>
                  <a:ext uri="{0D108BD9-81ED-4DB2-BD59-A6C34878D82A}">
                    <a16:rowId xmlns:a16="http://schemas.microsoft.com/office/drawing/2014/main" val="10002"/>
                  </a:ext>
                </a:extLst>
              </a:tr>
              <a:tr h="676656">
                <a:tc>
                  <a:txBody>
                    <a:bodyPr/>
                    <a:lstStyle/>
                    <a:p>
                      <a:pPr algn="ctr" fontAlgn="b"/>
                      <a:r>
                        <a:rPr lang="en-US" sz="1200" b="0" i="0" u="none" strike="noStrike" dirty="0">
                          <a:solidFill>
                            <a:srgbClr val="FFFFFF"/>
                          </a:solidFill>
                          <a:effectLst/>
                          <a:latin typeface="Calibri" panose="020F0502020204030204" pitchFamily="34" charset="0"/>
                        </a:rPr>
                        <a:t>Tier 2</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61</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127,153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66.09%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115,288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53.65%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1,525,836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1,383,456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$185,240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a:solidFill>
                            <a:srgbClr val="FFFFFF"/>
                          </a:solidFill>
                          <a:effectLst/>
                          <a:latin typeface="Calibri" panose="020F0502020204030204" pitchFamily="34" charset="0"/>
                        </a:rPr>
                        <a:t>$0.05</a:t>
                      </a:r>
                    </a:p>
                  </a:txBody>
                  <a:tcPr marL="0" marR="0" marT="0" marB="0" anchor="ctr">
                    <a:lnL w="12700" cap="flat" cmpd="sng" algn="ctr">
                      <a:solidFill>
                        <a:schemeClr val="bg1"/>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extLst>
                  <a:ext uri="{0D108BD9-81ED-4DB2-BD59-A6C34878D82A}">
                    <a16:rowId xmlns:a16="http://schemas.microsoft.com/office/drawing/2014/main" val="10003"/>
                  </a:ext>
                </a:extLst>
              </a:tr>
              <a:tr h="676656">
                <a:tc>
                  <a:txBody>
                    <a:bodyPr/>
                    <a:lstStyle/>
                    <a:p>
                      <a:pPr algn="ctr" fontAlgn="b"/>
                      <a:r>
                        <a:rPr lang="en-US" sz="1200" b="0" i="0" u="none" strike="noStrike">
                          <a:solidFill>
                            <a:srgbClr val="FFFFFF"/>
                          </a:solidFill>
                          <a:effectLst/>
                          <a:latin typeface="Calibri" panose="020F0502020204030204" pitchFamily="34" charset="0"/>
                        </a:rPr>
                        <a:t>Tier 3</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74</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2,068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1.07%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6,520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3.03%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24,816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78,240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$17,755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a:solidFill>
                            <a:srgbClr val="FFFFFF"/>
                          </a:solidFill>
                          <a:effectLst/>
                          <a:latin typeface="Calibri" panose="020F0502020204030204" pitchFamily="34" charset="0"/>
                        </a:rPr>
                        <a:t>$0.17</a:t>
                      </a:r>
                    </a:p>
                  </a:txBody>
                  <a:tcPr marL="0" marR="0" marT="0" marB="0" anchor="ctr">
                    <a:lnL w="12700" cap="flat" cmpd="sng" algn="ctr">
                      <a:solidFill>
                        <a:schemeClr val="bg1"/>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extLst>
                  <a:ext uri="{0D108BD9-81ED-4DB2-BD59-A6C34878D82A}">
                    <a16:rowId xmlns:a16="http://schemas.microsoft.com/office/drawing/2014/main" val="10004"/>
                  </a:ext>
                </a:extLst>
              </a:tr>
              <a:tr h="676656">
                <a:tc>
                  <a:txBody>
                    <a:bodyPr/>
                    <a:lstStyle/>
                    <a:p>
                      <a:pPr algn="ctr" fontAlgn="b"/>
                      <a:r>
                        <a:rPr lang="en-US" sz="1200" b="0" i="0" u="none" strike="noStrike">
                          <a:solidFill>
                            <a:srgbClr val="FFFFFF"/>
                          </a:solidFill>
                          <a:effectLst/>
                          <a:latin typeface="Calibri" panose="020F0502020204030204" pitchFamily="34" charset="0"/>
                        </a:rPr>
                        <a:t>Tier 4</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93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775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a:solidFill>
                            <a:srgbClr val="FFFFFF"/>
                          </a:solidFill>
                          <a:effectLst/>
                          <a:latin typeface="Calibri" panose="020F0502020204030204" pitchFamily="34" charset="0"/>
                        </a:rPr>
                        <a:t>0.40%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31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a:solidFill>
                            <a:srgbClr val="FFFFFF"/>
                          </a:solidFill>
                          <a:effectLst/>
                          <a:latin typeface="Calibri" panose="020F0502020204030204" pitchFamily="34" charset="0"/>
                        </a:rPr>
                        <a:t>0.01%</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9,300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372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$2,230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a:solidFill>
                            <a:srgbClr val="FFFFFF"/>
                          </a:solidFill>
                          <a:effectLst/>
                          <a:latin typeface="Calibri" panose="020F0502020204030204" pitchFamily="34" charset="0"/>
                        </a:rPr>
                        <a:t>$0.22</a:t>
                      </a:r>
                    </a:p>
                  </a:txBody>
                  <a:tcPr marL="0" marR="0" marT="0" marB="0" anchor="ctr">
                    <a:lnL w="12700" cap="flat" cmpd="sng" algn="ctr">
                      <a:solidFill>
                        <a:schemeClr val="bg1"/>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extLst>
                  <a:ext uri="{0D108BD9-81ED-4DB2-BD59-A6C34878D82A}">
                    <a16:rowId xmlns:a16="http://schemas.microsoft.com/office/drawing/2014/main" val="10005"/>
                  </a:ext>
                </a:extLst>
              </a:tr>
              <a:tr h="676656">
                <a:tc>
                  <a:txBody>
                    <a:bodyPr/>
                    <a:lstStyle/>
                    <a:p>
                      <a:pPr algn="ctr" fontAlgn="b"/>
                      <a:r>
                        <a:rPr lang="en-US" sz="1200" b="0" i="0" u="none" strike="noStrike" dirty="0">
                          <a:solidFill>
                            <a:srgbClr val="FFFFFF"/>
                          </a:solidFill>
                          <a:effectLst/>
                          <a:latin typeface="Calibri" panose="020F0502020204030204" pitchFamily="34" charset="0"/>
                        </a:rPr>
                        <a:t>Tier 5</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57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152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0.08%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23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a:solidFill>
                            <a:srgbClr val="FFFFFF"/>
                          </a:solidFill>
                          <a:effectLst/>
                          <a:latin typeface="Calibri" panose="020F0502020204030204" pitchFamily="34" charset="0"/>
                        </a:rPr>
                        <a:t>0.01%</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1,824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276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dirty="0">
                          <a:solidFill>
                            <a:srgbClr val="FFFFFF"/>
                          </a:solidFill>
                          <a:effectLst/>
                          <a:latin typeface="Calibri" panose="020F0502020204030204" pitchFamily="34" charset="0"/>
                        </a:rPr>
                        <a:t>$1,020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tc>
                  <a:txBody>
                    <a:bodyPr/>
                    <a:lstStyle/>
                    <a:p>
                      <a:pPr algn="ctr" fontAlgn="b"/>
                      <a:r>
                        <a:rPr lang="en-US" sz="1200" b="0" i="0" u="none" strike="noStrike">
                          <a:solidFill>
                            <a:srgbClr val="FFFFFF"/>
                          </a:solidFill>
                          <a:effectLst/>
                          <a:latin typeface="Calibri" panose="020F0502020204030204" pitchFamily="34" charset="0"/>
                        </a:rPr>
                        <a:t>$0.35</a:t>
                      </a:r>
                    </a:p>
                  </a:txBody>
                  <a:tcPr marL="0" marR="0" marT="0" marB="0" anchor="ctr">
                    <a:lnL w="12700" cap="flat" cmpd="sng" algn="ctr">
                      <a:solidFill>
                        <a:schemeClr val="bg1"/>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5B3D7"/>
                    </a:solidFill>
                  </a:tcPr>
                </a:tc>
                <a:extLst>
                  <a:ext uri="{0D108BD9-81ED-4DB2-BD59-A6C34878D82A}">
                    <a16:rowId xmlns:a16="http://schemas.microsoft.com/office/drawing/2014/main" val="10006"/>
                  </a:ext>
                </a:extLst>
              </a:tr>
              <a:tr h="676656">
                <a:tc>
                  <a:txBody>
                    <a:bodyPr/>
                    <a:lstStyle/>
                    <a:p>
                      <a:pPr algn="ctr" fontAlgn="b"/>
                      <a:r>
                        <a:rPr lang="en-US" sz="1200" b="1" i="0" u="none" strike="noStrike" dirty="0">
                          <a:solidFill>
                            <a:srgbClr val="000000"/>
                          </a:solidFill>
                          <a:effectLst/>
                          <a:latin typeface="Calibri" panose="020F0502020204030204" pitchFamily="34" charset="0"/>
                        </a:rPr>
                        <a:t>Grand Total</a:t>
                      </a: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bg1">
                        <a:lumMod val="95000"/>
                      </a:schemeClr>
                    </a:solidFill>
                  </a:tcPr>
                </a:tc>
                <a:tc>
                  <a:txBody>
                    <a:bodyPr/>
                    <a:lstStyle/>
                    <a:p>
                      <a:pPr algn="ctr" fontAlgn="b"/>
                      <a:r>
                        <a:rPr lang="en-US" sz="1200" b="1" i="0" u="none" strike="noStrike" dirty="0">
                          <a:solidFill>
                            <a:srgbClr val="000000"/>
                          </a:solidFill>
                          <a:effectLst/>
                          <a:latin typeface="Calibri" panose="020F0502020204030204" pitchFamily="34" charset="0"/>
                        </a:rPr>
                        <a:t>310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bg1">
                        <a:lumMod val="95000"/>
                      </a:schemeClr>
                    </a:solidFill>
                  </a:tcPr>
                </a:tc>
                <a:tc>
                  <a:txBody>
                    <a:bodyPr/>
                    <a:lstStyle/>
                    <a:p>
                      <a:pPr algn="ctr" fontAlgn="b"/>
                      <a:r>
                        <a:rPr lang="en-US" sz="1200" b="1" i="0" u="none" strike="noStrike" dirty="0">
                          <a:solidFill>
                            <a:srgbClr val="000000"/>
                          </a:solidFill>
                          <a:effectLst/>
                          <a:latin typeface="Calibri" panose="020F0502020204030204" pitchFamily="34" charset="0"/>
                        </a:rPr>
                        <a:t>192,398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bg1">
                        <a:lumMod val="95000"/>
                      </a:schemeClr>
                    </a:solidFill>
                  </a:tcPr>
                </a:tc>
                <a:tc>
                  <a:txBody>
                    <a:bodyPr/>
                    <a:lstStyle/>
                    <a:p>
                      <a:pPr algn="ctr" fontAlgn="b"/>
                      <a:r>
                        <a:rPr lang="en-US" sz="1200" b="1" i="0" u="none" strike="noStrike" dirty="0">
                          <a:solidFill>
                            <a:srgbClr val="000000"/>
                          </a:solidFill>
                          <a:effectLst/>
                          <a:latin typeface="Calibri" panose="020F0502020204030204" pitchFamily="34" charset="0"/>
                        </a:rPr>
                        <a:t>100.00%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bg1">
                        <a:lumMod val="95000"/>
                      </a:schemeClr>
                    </a:solidFill>
                  </a:tcPr>
                </a:tc>
                <a:tc>
                  <a:txBody>
                    <a:bodyPr/>
                    <a:lstStyle/>
                    <a:p>
                      <a:pPr algn="ctr" fontAlgn="b"/>
                      <a:r>
                        <a:rPr lang="en-US" sz="1200" b="1" i="0" u="none" strike="noStrike" dirty="0">
                          <a:solidFill>
                            <a:srgbClr val="000000"/>
                          </a:solidFill>
                          <a:effectLst/>
                          <a:latin typeface="Calibri" panose="020F0502020204030204" pitchFamily="34" charset="0"/>
                        </a:rPr>
                        <a:t>214,909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bg1">
                        <a:lumMod val="95000"/>
                      </a:schemeClr>
                    </a:solidFill>
                  </a:tcPr>
                </a:tc>
                <a:tc>
                  <a:txBody>
                    <a:bodyPr/>
                    <a:lstStyle/>
                    <a:p>
                      <a:pPr algn="ctr" fontAlgn="b"/>
                      <a:r>
                        <a:rPr lang="en-US" sz="1200" b="1" i="0" u="none" strike="noStrike" dirty="0">
                          <a:solidFill>
                            <a:srgbClr val="000000"/>
                          </a:solidFill>
                          <a:effectLst/>
                          <a:latin typeface="Calibri" panose="020F0502020204030204" pitchFamily="34" charset="0"/>
                        </a:rPr>
                        <a:t>100.00%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bg1">
                        <a:lumMod val="95000"/>
                      </a:schemeClr>
                    </a:solidFill>
                  </a:tcPr>
                </a:tc>
                <a:tc>
                  <a:txBody>
                    <a:bodyPr/>
                    <a:lstStyle/>
                    <a:p>
                      <a:pPr algn="ctr" fontAlgn="b"/>
                      <a:r>
                        <a:rPr lang="en-US" sz="1200" b="1" i="0" u="none" strike="noStrike" dirty="0">
                          <a:solidFill>
                            <a:srgbClr val="000000"/>
                          </a:solidFill>
                          <a:effectLst/>
                          <a:latin typeface="Calibri" panose="020F0502020204030204" pitchFamily="34" charset="0"/>
                        </a:rPr>
                        <a:t>2,308,776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bg1">
                        <a:lumMod val="95000"/>
                      </a:schemeClr>
                    </a:solidFill>
                  </a:tcPr>
                </a:tc>
                <a:tc>
                  <a:txBody>
                    <a:bodyPr/>
                    <a:lstStyle/>
                    <a:p>
                      <a:pPr algn="ctr" fontAlgn="b"/>
                      <a:r>
                        <a:rPr lang="en-US" sz="1200" b="1" i="0" u="none" strike="noStrike" dirty="0">
                          <a:solidFill>
                            <a:srgbClr val="000000"/>
                          </a:solidFill>
                          <a:effectLst/>
                          <a:latin typeface="Calibri" panose="020F0502020204030204" pitchFamily="34" charset="0"/>
                        </a:rPr>
                        <a:t>2,578,908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bg1">
                        <a:lumMod val="95000"/>
                      </a:schemeClr>
                    </a:solidFill>
                  </a:tcPr>
                </a:tc>
                <a:tc>
                  <a:txBody>
                    <a:bodyPr/>
                    <a:lstStyle/>
                    <a:p>
                      <a:pPr algn="ctr" fontAlgn="b"/>
                      <a:r>
                        <a:rPr lang="en-US" sz="1200" b="1" i="0" u="none" strike="noStrike" dirty="0">
                          <a:solidFill>
                            <a:srgbClr val="000000"/>
                          </a:solidFill>
                          <a:effectLst/>
                          <a:latin typeface="Calibri" panose="020F0502020204030204" pitchFamily="34" charset="0"/>
                        </a:rPr>
                        <a:t>$503,925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bg1">
                        <a:lumMod val="95000"/>
                      </a:schemeClr>
                    </a:solidFill>
                  </a:tcPr>
                </a:tc>
                <a:tc>
                  <a:txBody>
                    <a:bodyPr/>
                    <a:lstStyle/>
                    <a:p>
                      <a:pPr algn="ctr" fontAlgn="b"/>
                      <a:r>
                        <a:rPr lang="en-US" sz="1200" b="1" i="0" u="none" strike="noStrike" dirty="0">
                          <a:solidFill>
                            <a:srgbClr val="000000"/>
                          </a:solidFill>
                          <a:effectLst/>
                          <a:latin typeface="Calibri" panose="020F0502020204030204" pitchFamily="34" charset="0"/>
                        </a:rPr>
                        <a:t>$0.19</a:t>
                      </a:r>
                    </a:p>
                  </a:txBody>
                  <a:tcPr marL="0" marR="0" marT="0" marB="0" anchor="ctr">
                    <a:lnL w="12700" cap="flat" cmpd="sng" algn="ctr">
                      <a:solidFill>
                        <a:schemeClr val="bg1"/>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a:noFill/>
                    </a:lnB>
                    <a:solidFill>
                      <a:schemeClr val="bg1">
                        <a:lumMod val="95000"/>
                      </a:schemeClr>
                    </a:solidFill>
                  </a:tcPr>
                </a:tc>
                <a:extLst>
                  <a:ext uri="{0D108BD9-81ED-4DB2-BD59-A6C34878D82A}">
                    <a16:rowId xmlns:a16="http://schemas.microsoft.com/office/drawing/2014/main" val="10007"/>
                  </a:ext>
                </a:extLst>
              </a:tr>
            </a:tbl>
          </a:graphicData>
        </a:graphic>
      </p:graphicFrame>
      <p:sp>
        <p:nvSpPr>
          <p:cNvPr id="3" name="Title 2"/>
          <p:cNvSpPr>
            <a:spLocks noGrp="1"/>
          </p:cNvSpPr>
          <p:nvPr>
            <p:ph type="title"/>
          </p:nvPr>
        </p:nvSpPr>
        <p:spPr/>
        <p:txBody>
          <a:bodyPr/>
          <a:lstStyle/>
          <a:p>
            <a:r>
              <a:rPr lang="en-US" sz="1800" dirty="0"/>
              <a:t>HIway Direct Messaging Volume for Care Coordination &amp; Annual HIway Participant Fees</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43</a:t>
            </a:fld>
            <a:endParaRPr lang="en-US" dirty="0"/>
          </a:p>
        </p:txBody>
      </p:sp>
      <p:sp>
        <p:nvSpPr>
          <p:cNvPr id="2" name="Rectangle 1"/>
          <p:cNvSpPr/>
          <p:nvPr/>
        </p:nvSpPr>
        <p:spPr>
          <a:xfrm>
            <a:off x="292607" y="2569464"/>
            <a:ext cx="1544447" cy="1078992"/>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7" name="Rectangle 6"/>
          <p:cNvSpPr/>
          <p:nvPr/>
        </p:nvSpPr>
        <p:spPr>
          <a:xfrm>
            <a:off x="4642993" y="2557272"/>
            <a:ext cx="694944" cy="1078992"/>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8" name="Rectangle 7"/>
          <p:cNvSpPr/>
          <p:nvPr/>
        </p:nvSpPr>
        <p:spPr>
          <a:xfrm>
            <a:off x="2892552" y="2569464"/>
            <a:ext cx="694944" cy="1078992"/>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Rectangle 8"/>
          <p:cNvSpPr/>
          <p:nvPr/>
        </p:nvSpPr>
        <p:spPr>
          <a:xfrm>
            <a:off x="7242937" y="2557272"/>
            <a:ext cx="694944" cy="1078992"/>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cxnSp>
        <p:nvCxnSpPr>
          <p:cNvPr id="10" name="Straight Arrow Connector 9"/>
          <p:cNvCxnSpPr>
            <a:endCxn id="8" idx="1"/>
          </p:cNvCxnSpPr>
          <p:nvPr/>
        </p:nvCxnSpPr>
        <p:spPr>
          <a:xfrm>
            <a:off x="1844042" y="3099816"/>
            <a:ext cx="1048510" cy="9144"/>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1" name="Straight Arrow Connector 10"/>
          <p:cNvCxnSpPr/>
          <p:nvPr/>
        </p:nvCxnSpPr>
        <p:spPr>
          <a:xfrm>
            <a:off x="3601211" y="3102864"/>
            <a:ext cx="1041782" cy="6096"/>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3" name="Straight Arrow Connector 12"/>
          <p:cNvCxnSpPr/>
          <p:nvPr/>
        </p:nvCxnSpPr>
        <p:spPr>
          <a:xfrm>
            <a:off x="5337937" y="3118104"/>
            <a:ext cx="1905000"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2" name="Rectangle 11"/>
          <p:cNvSpPr/>
          <p:nvPr/>
        </p:nvSpPr>
        <p:spPr>
          <a:xfrm>
            <a:off x="1219201" y="5921344"/>
            <a:ext cx="624841" cy="423291"/>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5" name="TextBox 4"/>
          <p:cNvSpPr txBox="1"/>
          <p:nvPr/>
        </p:nvSpPr>
        <p:spPr>
          <a:xfrm>
            <a:off x="2972561" y="2233620"/>
            <a:ext cx="502159" cy="307777"/>
          </a:xfrm>
          <a:prstGeom prst="rect">
            <a:avLst/>
          </a:prstGeom>
          <a:solidFill>
            <a:schemeClr val="bg1">
              <a:lumMod val="95000"/>
            </a:schemeClr>
          </a:solidFill>
        </p:spPr>
        <p:txBody>
          <a:bodyPr wrap="square" rtlCol="0" anchor="ctr">
            <a:spAutoFit/>
          </a:bodyPr>
          <a:lstStyle/>
          <a:p>
            <a:pPr algn="ctr"/>
            <a:r>
              <a:rPr lang="en-US" sz="1400" dirty="0">
                <a:solidFill>
                  <a:srgbClr val="FF0000"/>
                </a:solidFill>
              </a:rPr>
              <a:t>98%</a:t>
            </a:r>
          </a:p>
        </p:txBody>
      </p:sp>
      <p:sp>
        <p:nvSpPr>
          <p:cNvPr id="14" name="TextBox 13"/>
          <p:cNvSpPr txBox="1"/>
          <p:nvPr/>
        </p:nvSpPr>
        <p:spPr>
          <a:xfrm>
            <a:off x="4739385" y="2234544"/>
            <a:ext cx="502159" cy="307777"/>
          </a:xfrm>
          <a:prstGeom prst="rect">
            <a:avLst/>
          </a:prstGeom>
          <a:solidFill>
            <a:schemeClr val="bg1">
              <a:lumMod val="95000"/>
            </a:schemeClr>
          </a:solidFill>
        </p:spPr>
        <p:txBody>
          <a:bodyPr wrap="square" rtlCol="0" anchor="ctr">
            <a:spAutoFit/>
          </a:bodyPr>
          <a:lstStyle/>
          <a:p>
            <a:pPr algn="ctr"/>
            <a:r>
              <a:rPr lang="en-US" sz="1400" dirty="0">
                <a:solidFill>
                  <a:srgbClr val="FF0000"/>
                </a:solidFill>
              </a:rPr>
              <a:t>97%</a:t>
            </a:r>
          </a:p>
        </p:txBody>
      </p:sp>
      <p:sp>
        <p:nvSpPr>
          <p:cNvPr id="15" name="TextBox 14"/>
          <p:cNvSpPr txBox="1"/>
          <p:nvPr/>
        </p:nvSpPr>
        <p:spPr>
          <a:xfrm>
            <a:off x="7339329" y="2249495"/>
            <a:ext cx="502159" cy="307777"/>
          </a:xfrm>
          <a:prstGeom prst="rect">
            <a:avLst/>
          </a:prstGeom>
          <a:solidFill>
            <a:schemeClr val="bg1">
              <a:lumMod val="95000"/>
            </a:schemeClr>
          </a:solidFill>
        </p:spPr>
        <p:txBody>
          <a:bodyPr wrap="square" rtlCol="0" anchor="ctr">
            <a:spAutoFit/>
          </a:bodyPr>
          <a:lstStyle/>
          <a:p>
            <a:pPr algn="ctr"/>
            <a:r>
              <a:rPr lang="en-US" sz="1400" dirty="0">
                <a:solidFill>
                  <a:srgbClr val="FF0000"/>
                </a:solidFill>
              </a:rPr>
              <a:t>96%</a:t>
            </a:r>
          </a:p>
        </p:txBody>
      </p:sp>
      <p:sp>
        <p:nvSpPr>
          <p:cNvPr id="16" name="TextBox 15"/>
          <p:cNvSpPr txBox="1"/>
          <p:nvPr/>
        </p:nvSpPr>
        <p:spPr>
          <a:xfrm>
            <a:off x="1215008" y="2249495"/>
            <a:ext cx="502159" cy="307777"/>
          </a:xfrm>
          <a:prstGeom prst="rect">
            <a:avLst/>
          </a:prstGeom>
          <a:solidFill>
            <a:schemeClr val="bg1">
              <a:lumMod val="95000"/>
            </a:schemeClr>
          </a:solidFill>
        </p:spPr>
        <p:txBody>
          <a:bodyPr wrap="square" rtlCol="0" anchor="ctr">
            <a:spAutoFit/>
          </a:bodyPr>
          <a:lstStyle/>
          <a:p>
            <a:pPr algn="ctr"/>
            <a:r>
              <a:rPr lang="en-US" sz="1400" dirty="0">
                <a:solidFill>
                  <a:srgbClr val="FF0000"/>
                </a:solidFill>
              </a:rPr>
              <a:t>28%</a:t>
            </a:r>
          </a:p>
        </p:txBody>
      </p:sp>
    </p:spTree>
    <p:extLst>
      <p:ext uri="{BB962C8B-B14F-4D97-AF65-F5344CB8AC3E}">
        <p14:creationId xmlns:p14="http://schemas.microsoft.com/office/powerpoint/2010/main" val="24231472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Mass HIway Rate Card</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44</a:t>
            </a:fld>
            <a:endParaRPr lang="en-US" dirty="0"/>
          </a:p>
        </p:txBody>
      </p:sp>
      <p:pic>
        <p:nvPicPr>
          <p:cNvPr id="5" name="Content Placeholder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49942" y="1015195"/>
            <a:ext cx="7772399" cy="5681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32358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ctrTitle"/>
          </p:nvPr>
        </p:nvSpPr>
        <p:spPr>
          <a:xfrm>
            <a:off x="2895603" y="3406778"/>
            <a:ext cx="6184900" cy="1470025"/>
          </a:xfrm>
        </p:spPr>
        <p:txBody>
          <a:bodyPr/>
          <a:lstStyle/>
          <a:p>
            <a:pPr algn="ctr" eaLnBrk="1" hangingPunct="1"/>
            <a:r>
              <a:rPr lang="en-US" sz="2800" b="1" dirty="0">
                <a:solidFill>
                  <a:schemeClr val="tx1"/>
                </a:solidFill>
              </a:rPr>
              <a:t>Thank you!</a:t>
            </a:r>
          </a:p>
        </p:txBody>
      </p:sp>
      <p:sp>
        <p:nvSpPr>
          <p:cNvPr id="2" name="Slide Number Placeholder 1"/>
          <p:cNvSpPr>
            <a:spLocks noGrp="1"/>
          </p:cNvSpPr>
          <p:nvPr>
            <p:ph type="sldNum" sz="quarter" idx="11"/>
          </p:nvPr>
        </p:nvSpPr>
        <p:spPr/>
        <p:txBody>
          <a:bodyPr/>
          <a:lstStyle/>
          <a:p>
            <a:pPr>
              <a:defRPr/>
            </a:pPr>
            <a:fld id="{48D10188-EC4D-40C7-880F-CA7F1DBEE75A}" type="slidenum">
              <a:rPr lang="en-US" smtClean="0"/>
              <a:pPr>
                <a:defRPr/>
              </a:pPr>
              <a:t>45</a:t>
            </a:fld>
            <a:endParaRPr lang="en-US" dirty="0"/>
          </a:p>
        </p:txBody>
      </p:sp>
    </p:spTree>
    <p:extLst>
      <p:ext uri="{BB962C8B-B14F-4D97-AF65-F5344CB8AC3E}">
        <p14:creationId xmlns:p14="http://schemas.microsoft.com/office/powerpoint/2010/main" val="853150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5</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Attestation update </a:t>
            </a:r>
          </a:p>
          <a:p>
            <a:r>
              <a:rPr lang="en-US" sz="2400" i="1" dirty="0">
                <a:solidFill>
                  <a:schemeClr val="tx1"/>
                </a:solidFill>
              </a:rPr>
              <a:t>Pam Boutin-Coviello </a:t>
            </a:r>
          </a:p>
        </p:txBody>
      </p:sp>
    </p:spTree>
    <p:extLst>
      <p:ext uri="{BB962C8B-B14F-4D97-AF65-F5344CB8AC3E}">
        <p14:creationId xmlns:p14="http://schemas.microsoft.com/office/powerpoint/2010/main" val="869287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26A24CCA-F466-43CF-BAB8-FE65B26DBD54}" type="slidenum">
              <a:rPr lang="en-US" smtClean="0"/>
              <a:t>6</a:t>
            </a:fld>
            <a:endParaRPr lang="en-US" dirty="0"/>
          </a:p>
        </p:txBody>
      </p:sp>
      <p:sp>
        <p:nvSpPr>
          <p:cNvPr id="5" name="Title 2"/>
          <p:cNvSpPr>
            <a:spLocks noGrp="1"/>
          </p:cNvSpPr>
          <p:nvPr>
            <p:ph type="title"/>
          </p:nvPr>
        </p:nvSpPr>
        <p:spPr>
          <a:xfrm>
            <a:off x="836137" y="139493"/>
            <a:ext cx="6098066" cy="622507"/>
          </a:xfrm>
        </p:spPr>
        <p:txBody>
          <a:bodyPr/>
          <a:lstStyle/>
          <a:p>
            <a:r>
              <a:rPr lang="en-US" dirty="0"/>
              <a:t>HIway attestation: HIway connection requirement overview</a:t>
            </a:r>
          </a:p>
        </p:txBody>
      </p:sp>
      <p:graphicFrame>
        <p:nvGraphicFramePr>
          <p:cNvPr id="6" name="Table 5"/>
          <p:cNvGraphicFramePr>
            <a:graphicFrameLocks noGrp="1"/>
          </p:cNvGraphicFramePr>
          <p:nvPr/>
        </p:nvGraphicFramePr>
        <p:xfrm>
          <a:off x="253999" y="2139746"/>
          <a:ext cx="8640356" cy="2006114"/>
        </p:xfrm>
        <a:graphic>
          <a:graphicData uri="http://schemas.openxmlformats.org/drawingml/2006/table">
            <a:tbl>
              <a:tblPr firstRow="1" bandRow="1">
                <a:tableStyleId>{5C22544A-7EE6-4342-B048-85BDC9FD1C3A}</a:tableStyleId>
              </a:tblPr>
              <a:tblGrid>
                <a:gridCol w="3797402">
                  <a:extLst>
                    <a:ext uri="{9D8B030D-6E8A-4147-A177-3AD203B41FA5}">
                      <a16:colId xmlns:a16="http://schemas.microsoft.com/office/drawing/2014/main" val="20000"/>
                    </a:ext>
                  </a:extLst>
                </a:gridCol>
                <a:gridCol w="2820822">
                  <a:extLst>
                    <a:ext uri="{9D8B030D-6E8A-4147-A177-3AD203B41FA5}">
                      <a16:colId xmlns:a16="http://schemas.microsoft.com/office/drawing/2014/main" val="20001"/>
                    </a:ext>
                  </a:extLst>
                </a:gridCol>
                <a:gridCol w="2022132">
                  <a:extLst>
                    <a:ext uri="{9D8B030D-6E8A-4147-A177-3AD203B41FA5}">
                      <a16:colId xmlns:a16="http://schemas.microsoft.com/office/drawing/2014/main" val="20002"/>
                    </a:ext>
                  </a:extLst>
                </a:gridCol>
              </a:tblGrid>
              <a:tr h="362280">
                <a:tc>
                  <a:txBody>
                    <a:bodyPr/>
                    <a:lstStyle/>
                    <a:p>
                      <a:pPr algn="ctr"/>
                      <a:r>
                        <a:rPr lang="en-US" sz="1400" dirty="0"/>
                        <a:t>Provider organization</a:t>
                      </a:r>
                    </a:p>
                  </a:txBody>
                  <a:tcPr anchor="ctr">
                    <a:solidFill>
                      <a:schemeClr val="accent1">
                        <a:lumMod val="75000"/>
                      </a:schemeClr>
                    </a:solidFill>
                  </a:tcPr>
                </a:tc>
                <a:tc>
                  <a:txBody>
                    <a:bodyPr/>
                    <a:lstStyle/>
                    <a:p>
                      <a:pPr algn="ctr"/>
                      <a:r>
                        <a:rPr lang="en-US" sz="1400" baseline="0" dirty="0"/>
                        <a:t>First year </a:t>
                      </a:r>
                      <a:r>
                        <a:rPr lang="en-US" sz="1400" dirty="0"/>
                        <a:t>requirement applied</a:t>
                      </a:r>
                    </a:p>
                  </a:txBody>
                  <a:tcPr anchor="ctr">
                    <a:solidFill>
                      <a:schemeClr val="accent1">
                        <a:lumMod val="75000"/>
                      </a:schemeClr>
                    </a:solidFill>
                  </a:tcPr>
                </a:tc>
                <a:tc>
                  <a:txBody>
                    <a:bodyPr/>
                    <a:lstStyle/>
                    <a:p>
                      <a:pPr algn="ctr"/>
                      <a:r>
                        <a:rPr lang="en-US" sz="1400" dirty="0"/>
                        <a:t>Submit in</a:t>
                      </a:r>
                      <a:r>
                        <a:rPr lang="en-US" sz="1400" baseline="0" dirty="0"/>
                        <a:t> 2021</a:t>
                      </a:r>
                      <a:endParaRPr lang="en-US" sz="1400" dirty="0"/>
                    </a:p>
                  </a:txBody>
                  <a:tcPr anchor="ctr">
                    <a:solidFill>
                      <a:schemeClr val="accent1">
                        <a:lumMod val="75000"/>
                      </a:schemeClr>
                    </a:solidFill>
                  </a:tcPr>
                </a:tc>
                <a:extLst>
                  <a:ext uri="{0D108BD9-81ED-4DB2-BD59-A6C34878D82A}">
                    <a16:rowId xmlns:a16="http://schemas.microsoft.com/office/drawing/2014/main" val="10000"/>
                  </a:ext>
                </a:extLst>
              </a:tr>
              <a:tr h="348434">
                <a:tc>
                  <a:txBody>
                    <a:bodyPr/>
                    <a:lstStyle/>
                    <a:p>
                      <a:r>
                        <a:rPr lang="en-US" sz="1400" dirty="0"/>
                        <a:t>Acute</a:t>
                      </a:r>
                      <a:r>
                        <a:rPr lang="en-US" sz="1400" baseline="0" dirty="0"/>
                        <a:t> care hospitals</a:t>
                      </a:r>
                      <a:endParaRPr lang="en-US" sz="1400" dirty="0"/>
                    </a:p>
                  </a:txBody>
                  <a:tcPr anchor="ctr">
                    <a:solidFill>
                      <a:srgbClr val="F3F6FB"/>
                    </a:solidFill>
                  </a:tcPr>
                </a:tc>
                <a:tc>
                  <a:txBody>
                    <a:bodyPr/>
                    <a:lstStyle/>
                    <a:p>
                      <a:pPr algn="ctr"/>
                      <a:r>
                        <a:rPr lang="en-US" sz="1400" b="1" dirty="0"/>
                        <a:t>2017</a:t>
                      </a:r>
                    </a:p>
                  </a:txBody>
                  <a:tcPr anchor="ctr">
                    <a:solidFill>
                      <a:srgbClr val="F3F6FB"/>
                    </a:solidFill>
                  </a:tcPr>
                </a:tc>
                <a:tc>
                  <a:txBody>
                    <a:bodyPr/>
                    <a:lstStyle/>
                    <a:p>
                      <a:pPr algn="ctr"/>
                      <a:r>
                        <a:rPr lang="en-US" sz="1400" b="1" dirty="0"/>
                        <a:t>Year 5 attestation form</a:t>
                      </a:r>
                    </a:p>
                  </a:txBody>
                  <a:tcPr anchor="ctr">
                    <a:solidFill>
                      <a:srgbClr val="F3F6FB"/>
                    </a:solidFill>
                  </a:tcPr>
                </a:tc>
                <a:extLst>
                  <a:ext uri="{0D108BD9-81ED-4DB2-BD59-A6C34878D82A}">
                    <a16:rowId xmlns:a16="http://schemas.microsoft.com/office/drawing/2014/main" val="10001"/>
                  </a:ext>
                </a:extLst>
              </a:tr>
              <a:tr h="444848">
                <a:tc>
                  <a:txBody>
                    <a:bodyPr/>
                    <a:lstStyle/>
                    <a:p>
                      <a:r>
                        <a:rPr lang="en-US" sz="1400" dirty="0"/>
                        <a:t>Large and medium medical ambulatory practices</a:t>
                      </a:r>
                    </a:p>
                  </a:txBody>
                  <a:tcPr anchor="ctr">
                    <a:solidFill>
                      <a:srgbClr val="DCE6F2"/>
                    </a:solidFill>
                  </a:tcPr>
                </a:tc>
                <a:tc rowSpan="2">
                  <a:txBody>
                    <a:bodyPr/>
                    <a:lstStyle/>
                    <a:p>
                      <a:pPr algn="ctr"/>
                      <a:r>
                        <a:rPr lang="en-US" sz="1400" b="1" dirty="0"/>
                        <a:t>2018</a:t>
                      </a:r>
                    </a:p>
                  </a:txBody>
                  <a:tcPr anchor="ctr">
                    <a:solidFill>
                      <a:srgbClr val="DCE6F2"/>
                    </a:solidFill>
                  </a:tcPr>
                </a:tc>
                <a:tc rowSpan="2">
                  <a:txBody>
                    <a:bodyPr/>
                    <a:lstStyle/>
                    <a:p>
                      <a:pPr algn="ctr"/>
                      <a:r>
                        <a:rPr lang="en-US" sz="1400" b="1" dirty="0"/>
                        <a:t>Year 4 attestation form</a:t>
                      </a:r>
                    </a:p>
                  </a:txBody>
                  <a:tcPr anchor="ctr">
                    <a:solidFill>
                      <a:srgbClr val="DCE6F2"/>
                    </a:solidFill>
                  </a:tcPr>
                </a:tc>
                <a:extLst>
                  <a:ext uri="{0D108BD9-81ED-4DB2-BD59-A6C34878D82A}">
                    <a16:rowId xmlns:a16="http://schemas.microsoft.com/office/drawing/2014/main" val="10002"/>
                  </a:ext>
                </a:extLst>
              </a:tr>
              <a:tr h="446314">
                <a:tc>
                  <a:txBody>
                    <a:bodyPr/>
                    <a:lstStyle/>
                    <a:p>
                      <a:r>
                        <a:rPr lang="en-US" sz="1400" dirty="0"/>
                        <a:t>Large community health centers</a:t>
                      </a:r>
                    </a:p>
                  </a:txBody>
                  <a:tcPr anchor="ctr">
                    <a:solidFill>
                      <a:srgbClr val="DCE6F2"/>
                    </a:solidFill>
                  </a:tcPr>
                </a:tc>
                <a:tc vMerge="1">
                  <a:txBody>
                    <a:bodyPr/>
                    <a:lstStyle/>
                    <a:p>
                      <a:pPr algn="ctr"/>
                      <a:endParaRPr lang="en-US" sz="1400" dirty="0"/>
                    </a:p>
                  </a:txBody>
                  <a:tcPr anchor="ctr">
                    <a:solidFill>
                      <a:schemeClr val="accent1">
                        <a:lumMod val="40000"/>
                        <a:lumOff val="60000"/>
                      </a:schemeClr>
                    </a:solidFill>
                  </a:tcPr>
                </a:tc>
                <a:tc vMerge="1">
                  <a:txBody>
                    <a:bodyPr/>
                    <a:lstStyle/>
                    <a:p>
                      <a:endParaRPr lang="en-US"/>
                    </a:p>
                  </a:txBody>
                  <a:tcPr/>
                </a:tc>
                <a:extLst>
                  <a:ext uri="{0D108BD9-81ED-4DB2-BD59-A6C34878D82A}">
                    <a16:rowId xmlns:a16="http://schemas.microsoft.com/office/drawing/2014/main" val="10003"/>
                  </a:ext>
                </a:extLst>
              </a:tr>
              <a:tr h="404238">
                <a:tc>
                  <a:txBody>
                    <a:bodyPr/>
                    <a:lstStyle/>
                    <a:p>
                      <a:r>
                        <a:rPr lang="en-US" sz="1400" dirty="0"/>
                        <a:t>Small community health centers</a:t>
                      </a:r>
                    </a:p>
                  </a:txBody>
                  <a:tcPr anchor="ctr">
                    <a:solidFill>
                      <a:srgbClr val="F3F6FB"/>
                    </a:solidFill>
                  </a:tcPr>
                </a:tc>
                <a:tc>
                  <a:txBody>
                    <a:bodyPr/>
                    <a:lstStyle/>
                    <a:p>
                      <a:pPr algn="ctr"/>
                      <a:r>
                        <a:rPr lang="en-US" sz="1400" b="1" dirty="0"/>
                        <a:t>2019</a:t>
                      </a:r>
                    </a:p>
                  </a:txBody>
                  <a:tcPr anchor="ctr">
                    <a:solidFill>
                      <a:srgbClr val="F3F6FB"/>
                    </a:solidFill>
                  </a:tcPr>
                </a:tc>
                <a:tc>
                  <a:txBody>
                    <a:bodyPr/>
                    <a:lstStyle/>
                    <a:p>
                      <a:pPr algn="ctr"/>
                      <a:r>
                        <a:rPr lang="en-US" sz="1400" b="1" dirty="0"/>
                        <a:t>Year 3 attestation form</a:t>
                      </a:r>
                    </a:p>
                  </a:txBody>
                  <a:tcPr anchor="ctr">
                    <a:solidFill>
                      <a:srgbClr val="F3F6FB"/>
                    </a:solidFill>
                  </a:tcPr>
                </a:tc>
                <a:extLst>
                  <a:ext uri="{0D108BD9-81ED-4DB2-BD59-A6C34878D82A}">
                    <a16:rowId xmlns:a16="http://schemas.microsoft.com/office/drawing/2014/main" val="10004"/>
                  </a:ext>
                </a:extLst>
              </a:tr>
            </a:tbl>
          </a:graphicData>
        </a:graphic>
      </p:graphicFrame>
      <p:sp>
        <p:nvSpPr>
          <p:cNvPr id="7" name="Rectangle 6"/>
          <p:cNvSpPr/>
          <p:nvPr/>
        </p:nvSpPr>
        <p:spPr>
          <a:xfrm>
            <a:off x="253999" y="1219200"/>
            <a:ext cx="8641080" cy="763238"/>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r>
              <a:rPr lang="en-US" dirty="0">
                <a:solidFill>
                  <a:schemeClr val="bg1"/>
                </a:solidFill>
              </a:rPr>
              <a:t>The HIway connection requirement requires providers to engage in health information exchange via the Mass HIway as set forth in M.G.L. Chapter 118I, Section 7, and as detailed in the Mass HIway Regulations (101 CMR 20.00).</a:t>
            </a:r>
          </a:p>
        </p:txBody>
      </p:sp>
      <p:sp>
        <p:nvSpPr>
          <p:cNvPr id="2" name="Rectangle 1">
            <a:extLst>
              <a:ext uri="{FF2B5EF4-FFF2-40B4-BE49-F238E27FC236}">
                <a16:creationId xmlns:a16="http://schemas.microsoft.com/office/drawing/2014/main" id="{817BE546-73BE-4AB0-8C12-0E7EDBF5344E}"/>
              </a:ext>
            </a:extLst>
          </p:cNvPr>
          <p:cNvSpPr/>
          <p:nvPr/>
        </p:nvSpPr>
        <p:spPr>
          <a:xfrm>
            <a:off x="260529" y="4303168"/>
            <a:ext cx="8641080" cy="314552"/>
          </a:xfrm>
          <a:prstGeom prst="rect">
            <a:avLst/>
          </a:prstGeom>
          <a:solidFill>
            <a:schemeClr val="accent1">
              <a:lumMod val="7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lang="en-US" sz="1400" b="1" dirty="0">
                <a:solidFill>
                  <a:schemeClr val="bg1"/>
                </a:solidFill>
              </a:rPr>
              <a:t>HIway annual connection requirement</a:t>
            </a:r>
          </a:p>
        </p:txBody>
      </p:sp>
      <p:graphicFrame>
        <p:nvGraphicFramePr>
          <p:cNvPr id="3" name="Table 2">
            <a:extLst>
              <a:ext uri="{FF2B5EF4-FFF2-40B4-BE49-F238E27FC236}">
                <a16:creationId xmlns:a16="http://schemas.microsoft.com/office/drawing/2014/main" id="{A1F6BA90-6F9F-42C8-A0A9-3B5464DDE0B8}"/>
              </a:ext>
            </a:extLst>
          </p:cNvPr>
          <p:cNvGraphicFramePr>
            <a:graphicFrameLocks noGrp="1"/>
          </p:cNvGraphicFramePr>
          <p:nvPr/>
        </p:nvGraphicFramePr>
        <p:xfrm>
          <a:off x="260530" y="4617720"/>
          <a:ext cx="8644712" cy="1630680"/>
        </p:xfrm>
        <a:graphic>
          <a:graphicData uri="http://schemas.openxmlformats.org/drawingml/2006/table">
            <a:tbl>
              <a:tblPr firstRow="1" bandRow="1"/>
              <a:tblGrid>
                <a:gridCol w="1655356">
                  <a:extLst>
                    <a:ext uri="{9D8B030D-6E8A-4147-A177-3AD203B41FA5}">
                      <a16:colId xmlns:a16="http://schemas.microsoft.com/office/drawing/2014/main" val="2737697713"/>
                    </a:ext>
                  </a:extLst>
                </a:gridCol>
                <a:gridCol w="6989356">
                  <a:extLst>
                    <a:ext uri="{9D8B030D-6E8A-4147-A177-3AD203B41FA5}">
                      <a16:colId xmlns:a16="http://schemas.microsoft.com/office/drawing/2014/main" val="4147782582"/>
                    </a:ext>
                  </a:extLst>
                </a:gridCol>
              </a:tblGrid>
              <a:tr h="370840">
                <a:tc>
                  <a:txBody>
                    <a:bodyPr/>
                    <a:lstStyle/>
                    <a:p>
                      <a:r>
                        <a:rPr lang="en-US" sz="1400" dirty="0"/>
                        <a:t>Year 1</a:t>
                      </a:r>
                    </a:p>
                  </a:txBody>
                  <a:tcPr anchor="ctr"/>
                </a:tc>
                <a:tc>
                  <a:txBody>
                    <a:bodyPr/>
                    <a:lstStyle/>
                    <a:p>
                      <a:pPr marL="0" marR="0" lvl="0" indent="0" algn="l" defTabSz="914109" rtl="0" eaLnBrk="1" fontAlgn="auto" latinLnBrk="0" hangingPunct="1">
                        <a:lnSpc>
                          <a:spcPct val="100000"/>
                        </a:lnSpc>
                        <a:spcBef>
                          <a:spcPts val="0"/>
                        </a:spcBef>
                        <a:spcAft>
                          <a:spcPts val="0"/>
                        </a:spcAft>
                        <a:buClrTx/>
                        <a:buSzTx/>
                        <a:buFontTx/>
                        <a:buNone/>
                        <a:tabLst/>
                        <a:defRPr/>
                      </a:pPr>
                      <a:r>
                        <a:rPr lang="en-US" sz="1400" kern="1200" dirty="0">
                          <a:effectLst/>
                        </a:rPr>
                        <a:t>Send </a:t>
                      </a:r>
                      <a:r>
                        <a:rPr lang="en-US" sz="1400" b="0" u="none" kern="1200" dirty="0">
                          <a:effectLst/>
                        </a:rPr>
                        <a:t>or</a:t>
                      </a:r>
                      <a:r>
                        <a:rPr lang="en-US" sz="1400" kern="1200" dirty="0">
                          <a:effectLst/>
                        </a:rPr>
                        <a:t> receive HIway Direct messages for at least one use case</a:t>
                      </a:r>
                      <a:endParaRPr lang="en-US" sz="1400" b="1" kern="1200" dirty="0">
                        <a:solidFill>
                          <a:schemeClr val="lt1"/>
                        </a:solidFill>
                        <a:effectLst/>
                        <a:latin typeface="+mn-lt"/>
                        <a:ea typeface="+mn-ea"/>
                        <a:cs typeface="+mn-cs"/>
                      </a:endParaRPr>
                    </a:p>
                  </a:txBody>
                  <a:tcPr/>
                </a:tc>
                <a:extLst>
                  <a:ext uri="{0D108BD9-81ED-4DB2-BD59-A6C34878D82A}">
                    <a16:rowId xmlns:a16="http://schemas.microsoft.com/office/drawing/2014/main" val="2039836628"/>
                  </a:ext>
                </a:extLst>
              </a:tr>
              <a:tr h="370840">
                <a:tc>
                  <a:txBody>
                    <a:bodyPr/>
                    <a:lstStyle/>
                    <a:p>
                      <a:r>
                        <a:rPr lang="en-US" sz="1400" dirty="0"/>
                        <a:t>Year 2</a:t>
                      </a:r>
                    </a:p>
                  </a:txBody>
                  <a:tcPr anchor="ctr">
                    <a:solidFill>
                      <a:schemeClr val="accent1">
                        <a:lumMod val="20000"/>
                        <a:lumOff val="80000"/>
                      </a:schemeClr>
                    </a:solidFill>
                  </a:tcPr>
                </a:tc>
                <a:tc>
                  <a:txBody>
                    <a:bodyPr/>
                    <a:lstStyle/>
                    <a:p>
                      <a:r>
                        <a:rPr lang="en-US" sz="1400" kern="1200" dirty="0">
                          <a:effectLst/>
                        </a:rPr>
                        <a:t>Send </a:t>
                      </a:r>
                      <a:r>
                        <a:rPr lang="en-US" sz="1400" b="0" u="none" kern="1200" dirty="0">
                          <a:effectLst/>
                        </a:rPr>
                        <a:t>or</a:t>
                      </a:r>
                      <a:r>
                        <a:rPr lang="en-US" sz="1400" kern="1200" dirty="0">
                          <a:effectLst/>
                        </a:rPr>
                        <a:t> receive HIway Direct messages for at least one </a:t>
                      </a:r>
                      <a:r>
                        <a:rPr lang="en-US" sz="1400" b="1" u="sng" kern="1200" dirty="0">
                          <a:effectLst/>
                        </a:rPr>
                        <a:t>provider-to provider (P2P)</a:t>
                      </a:r>
                      <a:r>
                        <a:rPr lang="en-US" sz="1400" u="none" kern="1200" dirty="0">
                          <a:effectLst/>
                        </a:rPr>
                        <a:t> </a:t>
                      </a:r>
                      <a:r>
                        <a:rPr lang="en-US" sz="1400" kern="1200" dirty="0">
                          <a:effectLst/>
                        </a:rPr>
                        <a:t>use case</a:t>
                      </a:r>
                      <a:endParaRPr lang="en-US" sz="1400" dirty="0"/>
                    </a:p>
                  </a:txBody>
                  <a:tcPr>
                    <a:solidFill>
                      <a:schemeClr val="accent1">
                        <a:lumMod val="20000"/>
                        <a:lumOff val="80000"/>
                      </a:schemeClr>
                    </a:solidFill>
                  </a:tcPr>
                </a:tc>
                <a:extLst>
                  <a:ext uri="{0D108BD9-81ED-4DB2-BD59-A6C34878D82A}">
                    <a16:rowId xmlns:a16="http://schemas.microsoft.com/office/drawing/2014/main" val="470879690"/>
                  </a:ext>
                </a:extLst>
              </a:tr>
              <a:tr h="370840">
                <a:tc>
                  <a:txBody>
                    <a:bodyPr/>
                    <a:lstStyle/>
                    <a:p>
                      <a:r>
                        <a:rPr lang="en-US" sz="1400" dirty="0"/>
                        <a:t>Year 3</a:t>
                      </a:r>
                    </a:p>
                  </a:txBody>
                  <a:tcPr anchor="ctr"/>
                </a:tc>
                <a:tc>
                  <a:txBody>
                    <a:bodyPr/>
                    <a:lstStyle/>
                    <a:p>
                      <a:r>
                        <a:rPr lang="en-US" sz="1400" kern="1200" dirty="0">
                          <a:effectLst/>
                        </a:rPr>
                        <a:t>Send HIway Direct messages for at least one P2P use case, </a:t>
                      </a:r>
                      <a:r>
                        <a:rPr lang="en-US" sz="1400" b="1" u="sng" kern="1200" dirty="0">
                          <a:effectLst/>
                        </a:rPr>
                        <a:t>and</a:t>
                      </a:r>
                      <a:r>
                        <a:rPr lang="en-US" sz="1400" kern="1200" dirty="0">
                          <a:effectLst/>
                        </a:rPr>
                        <a:t> Receive HIway Direct messages for at least one P2P use case</a:t>
                      </a:r>
                      <a:endParaRPr lang="en-US" sz="1400" dirty="0"/>
                    </a:p>
                  </a:txBody>
                  <a:tcPr/>
                </a:tc>
                <a:extLst>
                  <a:ext uri="{0D108BD9-81ED-4DB2-BD59-A6C34878D82A}">
                    <a16:rowId xmlns:a16="http://schemas.microsoft.com/office/drawing/2014/main" val="1791458190"/>
                  </a:ext>
                </a:extLst>
              </a:tr>
              <a:tr h="370840">
                <a:tc>
                  <a:txBody>
                    <a:bodyPr/>
                    <a:lstStyle/>
                    <a:p>
                      <a:r>
                        <a:rPr lang="en-US" sz="1400" dirty="0"/>
                        <a:t>Year 4+</a:t>
                      </a:r>
                    </a:p>
                  </a:txBody>
                  <a:tcPr anchor="ctr">
                    <a:solidFill>
                      <a:schemeClr val="accent1">
                        <a:lumMod val="20000"/>
                        <a:lumOff val="80000"/>
                      </a:schemeClr>
                    </a:solidFill>
                  </a:tcPr>
                </a:tc>
                <a:tc>
                  <a:txBody>
                    <a:bodyPr/>
                    <a:lstStyle/>
                    <a:p>
                      <a:pPr marL="0" marR="0" lvl="0" indent="0" algn="l" defTabSz="914109" rtl="0" eaLnBrk="1" fontAlgn="auto" latinLnBrk="0" hangingPunct="1">
                        <a:lnSpc>
                          <a:spcPct val="100000"/>
                        </a:lnSpc>
                        <a:spcBef>
                          <a:spcPts val="0"/>
                        </a:spcBef>
                        <a:spcAft>
                          <a:spcPts val="0"/>
                        </a:spcAft>
                        <a:buClrTx/>
                        <a:buSzTx/>
                        <a:buFontTx/>
                        <a:buNone/>
                        <a:tabLst/>
                        <a:defRPr/>
                      </a:pPr>
                      <a:r>
                        <a:rPr lang="en-US" sz="1400" kern="1200" dirty="0">
                          <a:effectLst/>
                        </a:rPr>
                        <a:t>Meet Year 3 requirement or be subject to penalties if requirement is not met</a:t>
                      </a:r>
                      <a:endParaRPr lang="en-US" sz="1400" dirty="0"/>
                    </a:p>
                  </a:txBody>
                  <a:tcPr>
                    <a:solidFill>
                      <a:schemeClr val="accent1">
                        <a:lumMod val="20000"/>
                        <a:lumOff val="80000"/>
                      </a:schemeClr>
                    </a:solidFill>
                  </a:tcPr>
                </a:tc>
                <a:extLst>
                  <a:ext uri="{0D108BD9-81ED-4DB2-BD59-A6C34878D82A}">
                    <a16:rowId xmlns:a16="http://schemas.microsoft.com/office/drawing/2014/main" val="1227760700"/>
                  </a:ext>
                </a:extLst>
              </a:tr>
            </a:tbl>
          </a:graphicData>
        </a:graphic>
      </p:graphicFrame>
    </p:spTree>
    <p:extLst>
      <p:ext uri="{BB962C8B-B14F-4D97-AF65-F5344CB8AC3E}">
        <p14:creationId xmlns:p14="http://schemas.microsoft.com/office/powerpoint/2010/main" val="3221235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80311"/>
            <a:ext cx="8229600" cy="3890928"/>
          </a:xfrm>
        </p:spPr>
        <p:txBody>
          <a:bodyPr/>
          <a:lstStyle/>
          <a:p>
            <a:pPr marL="0" indent="0">
              <a:buNone/>
            </a:pPr>
            <a:r>
              <a:rPr lang="en-US" sz="2400" dirty="0"/>
              <a:t>2021 Attestation timeline:</a:t>
            </a:r>
            <a:br>
              <a:rPr lang="en-US" dirty="0"/>
            </a:br>
            <a:r>
              <a:rPr lang="en-US" sz="2000" dirty="0"/>
              <a:t>Dec. 31, 2020: </a:t>
            </a:r>
            <a:r>
              <a:rPr lang="en-US" sz="2000" b="0" dirty="0"/>
              <a:t>Use case implementation deadline </a:t>
            </a:r>
          </a:p>
          <a:p>
            <a:r>
              <a:rPr lang="en-US" sz="2000" dirty="0"/>
              <a:t>May-July 2021: </a:t>
            </a:r>
            <a:r>
              <a:rPr lang="en-US" sz="2000" b="0" dirty="0"/>
              <a:t>HIway outreach and education</a:t>
            </a:r>
          </a:p>
          <a:p>
            <a:pPr lvl="1"/>
            <a:r>
              <a:rPr lang="en-US" sz="2000" b="0" dirty="0"/>
              <a:t>Emails and Newsletters</a:t>
            </a:r>
          </a:p>
          <a:p>
            <a:pPr lvl="1"/>
            <a:r>
              <a:rPr lang="en-US" sz="2000" dirty="0"/>
              <a:t>Website updates</a:t>
            </a:r>
          </a:p>
          <a:p>
            <a:pPr lvl="1"/>
            <a:r>
              <a:rPr lang="en-US" sz="2000" b="0" dirty="0"/>
              <a:t>Webinars</a:t>
            </a:r>
          </a:p>
          <a:p>
            <a:pPr lvl="1"/>
            <a:r>
              <a:rPr lang="en-US" sz="2000" dirty="0"/>
              <a:t>Direct contact with POs</a:t>
            </a:r>
            <a:r>
              <a:rPr lang="en-US" sz="2000" b="0" dirty="0"/>
              <a:t> </a:t>
            </a:r>
          </a:p>
          <a:p>
            <a:r>
              <a:rPr lang="en-US" sz="2000" dirty="0"/>
              <a:t>July 2021:</a:t>
            </a:r>
            <a:r>
              <a:rPr lang="en-US" sz="2000" b="0" dirty="0"/>
              <a:t> Webform testing</a:t>
            </a:r>
          </a:p>
          <a:p>
            <a:r>
              <a:rPr lang="en-US" sz="2000" dirty="0"/>
              <a:t>Aug. 2, 2021: </a:t>
            </a:r>
            <a:r>
              <a:rPr lang="en-US" sz="2000" b="0" dirty="0"/>
              <a:t>HIway attestation/exception webforms go live and begin</a:t>
            </a:r>
            <a:br>
              <a:rPr lang="en-US" sz="2000" b="0" dirty="0"/>
            </a:br>
            <a:r>
              <a:rPr lang="en-US" sz="2000" b="0" dirty="0"/>
              <a:t>accepting submissions</a:t>
            </a:r>
          </a:p>
          <a:p>
            <a:r>
              <a:rPr lang="en-US" sz="2000" dirty="0"/>
              <a:t>Oct. 31, 2021: </a:t>
            </a:r>
            <a:r>
              <a:rPr lang="en-US" sz="2000" b="0" dirty="0"/>
              <a:t>Deadline for attestation/exception submissions</a:t>
            </a:r>
          </a:p>
          <a:p>
            <a:r>
              <a:rPr lang="en-US" sz="2000" dirty="0"/>
              <a:t>November 2021: </a:t>
            </a:r>
            <a:r>
              <a:rPr lang="en-US" sz="2000" b="0" dirty="0"/>
              <a:t>HIway reaches out to POs that have not submitted</a:t>
            </a:r>
          </a:p>
          <a:p>
            <a:r>
              <a:rPr lang="en-US" sz="2000" dirty="0"/>
              <a:t>Winter 2022:</a:t>
            </a:r>
            <a:r>
              <a:rPr lang="en-US" sz="2000" b="0" dirty="0"/>
              <a:t> HIway closes webform</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7</a:t>
            </a:fld>
            <a:endParaRPr lang="en-US" dirty="0"/>
          </a:p>
        </p:txBody>
      </p:sp>
      <p:sp>
        <p:nvSpPr>
          <p:cNvPr id="7" name="Title 2">
            <a:extLst>
              <a:ext uri="{FF2B5EF4-FFF2-40B4-BE49-F238E27FC236}">
                <a16:creationId xmlns:a16="http://schemas.microsoft.com/office/drawing/2014/main" id="{2D6CE049-32A6-47F0-BAEB-211643E4DD81}"/>
              </a:ext>
            </a:extLst>
          </p:cNvPr>
          <p:cNvSpPr>
            <a:spLocks noGrp="1"/>
          </p:cNvSpPr>
          <p:nvPr>
            <p:ph type="title"/>
          </p:nvPr>
        </p:nvSpPr>
        <p:spPr>
          <a:xfrm>
            <a:off x="862013" y="152400"/>
            <a:ext cx="6072187" cy="565150"/>
          </a:xfrm>
        </p:spPr>
        <p:txBody>
          <a:bodyPr/>
          <a:lstStyle/>
          <a:p>
            <a:r>
              <a:rPr lang="en-US" dirty="0"/>
              <a:t>HIway attestation: 2021 timeline</a:t>
            </a:r>
          </a:p>
        </p:txBody>
      </p:sp>
    </p:spTree>
    <p:extLst>
      <p:ext uri="{BB962C8B-B14F-4D97-AF65-F5344CB8AC3E}">
        <p14:creationId xmlns:p14="http://schemas.microsoft.com/office/powerpoint/2010/main" val="669884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8</a:t>
            </a:fld>
            <a:endParaRPr lang="en-US" dirty="0"/>
          </a:p>
        </p:txBody>
      </p:sp>
      <p:sp>
        <p:nvSpPr>
          <p:cNvPr id="3" name="Title 2"/>
          <p:cNvSpPr>
            <a:spLocks noGrp="1"/>
          </p:cNvSpPr>
          <p:nvPr>
            <p:ph type="title"/>
          </p:nvPr>
        </p:nvSpPr>
        <p:spPr>
          <a:xfrm>
            <a:off x="836137" y="133557"/>
            <a:ext cx="6098066" cy="565150"/>
          </a:xfrm>
        </p:spPr>
        <p:txBody>
          <a:bodyPr/>
          <a:lstStyle/>
          <a:p>
            <a:r>
              <a:rPr lang="en-US" dirty="0"/>
              <a:t>HIway attestation: HISP-HISP exchanges now acceptable</a:t>
            </a:r>
          </a:p>
        </p:txBody>
      </p:sp>
      <p:sp>
        <p:nvSpPr>
          <p:cNvPr id="5" name="Rectangle 4"/>
          <p:cNvSpPr/>
          <p:nvPr/>
        </p:nvSpPr>
        <p:spPr>
          <a:xfrm>
            <a:off x="353960" y="1066800"/>
            <a:ext cx="8445911" cy="766012"/>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pPr marL="0" marR="0" lvl="0" indent="0" defTabSz="914400" eaLnBrk="1" fontAlgn="auto" latinLnBrk="0" hangingPunct="1">
              <a:lnSpc>
                <a:spcPct val="100000"/>
              </a:lnSpc>
              <a:spcBef>
                <a:spcPts val="0"/>
              </a:spcBef>
              <a:spcAft>
                <a:spcPts val="60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Through sub-regulatory guidance the Mass HIway will accept </a:t>
            </a:r>
            <a:r>
              <a:rPr lang="en-US" kern="0" dirty="0" err="1">
                <a:solidFill>
                  <a:schemeClr val="bg1"/>
                </a:solidFill>
              </a:rPr>
              <a:t>DirectTrust</a:t>
            </a:r>
            <a:r>
              <a:rPr lang="en-US" kern="0" dirty="0">
                <a:solidFill>
                  <a:schemeClr val="bg1"/>
                </a:solidFill>
              </a:rPr>
              <a:t> </a:t>
            </a:r>
            <a:r>
              <a:rPr kumimoji="0" lang="en-US" i="0" u="none" strike="noStrike" kern="0" cap="none" spc="0" normalizeH="0" baseline="0" noProof="0" dirty="0">
                <a:ln>
                  <a:noFill/>
                </a:ln>
                <a:solidFill>
                  <a:schemeClr val="bg1"/>
                </a:solidFill>
                <a:effectLst/>
                <a:uLnTx/>
                <a:uFillTx/>
                <a:latin typeface="+mn-lt"/>
              </a:rPr>
              <a:t>HISP-to-HISP exchange as an additional method to meet the HIway connection requirement.</a:t>
            </a:r>
          </a:p>
        </p:txBody>
      </p:sp>
      <p:sp>
        <p:nvSpPr>
          <p:cNvPr id="8" name="Rectangle 7">
            <a:extLst>
              <a:ext uri="{FF2B5EF4-FFF2-40B4-BE49-F238E27FC236}">
                <a16:creationId xmlns:a16="http://schemas.microsoft.com/office/drawing/2014/main" id="{E14D46F6-61CE-42CD-86BF-9B654D2D378D}"/>
              </a:ext>
            </a:extLst>
          </p:cNvPr>
          <p:cNvSpPr/>
          <p:nvPr/>
        </p:nvSpPr>
        <p:spPr>
          <a:xfrm>
            <a:off x="349043" y="2152295"/>
            <a:ext cx="8445911" cy="12913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Mass HIway converted to HIway 2.0 (a HISP) in order to connect to DirectTrust, a national framework for Direct Messaging</a:t>
            </a:r>
          </a:p>
          <a:p>
            <a:pPr marL="285750" indent="-285750">
              <a:buFont typeface="Arial" panose="020B0604020202020204" pitchFamily="34" charset="0"/>
              <a:buChar char="•"/>
            </a:pPr>
            <a:r>
              <a:rPr lang="en-US" dirty="0">
                <a:solidFill>
                  <a:schemeClr val="tx1"/>
                </a:solidFill>
              </a:rPr>
              <a:t>The Council has been supportive of DirectTrust HISP-to-HISP Direct Message exchange as it leverages existing infrastructure for many POs</a:t>
            </a:r>
          </a:p>
        </p:txBody>
      </p:sp>
      <p:sp>
        <p:nvSpPr>
          <p:cNvPr id="11" name="Rectangle 10">
            <a:extLst>
              <a:ext uri="{FF2B5EF4-FFF2-40B4-BE49-F238E27FC236}">
                <a16:creationId xmlns:a16="http://schemas.microsoft.com/office/drawing/2014/main" id="{6B294C62-1B49-430F-A238-6143DAD015C7}"/>
              </a:ext>
            </a:extLst>
          </p:cNvPr>
          <p:cNvSpPr/>
          <p:nvPr/>
        </p:nvSpPr>
        <p:spPr>
          <a:xfrm>
            <a:off x="349043" y="3808223"/>
            <a:ext cx="8445911" cy="12913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err="1">
                <a:solidFill>
                  <a:schemeClr val="tx1"/>
                </a:solidFill>
              </a:rPr>
              <a:t>DirectTrust</a:t>
            </a:r>
            <a:r>
              <a:rPr lang="en-US" dirty="0">
                <a:solidFill>
                  <a:schemeClr val="tx1"/>
                </a:solidFill>
              </a:rPr>
              <a:t> exchange can now be used in addition to 1:1 contracting for security/privacy needs. </a:t>
            </a:r>
            <a:r>
              <a:rPr lang="en-US" dirty="0" err="1">
                <a:solidFill>
                  <a:schemeClr val="tx1"/>
                </a:solidFill>
              </a:rPr>
              <a:t>DirectTrust</a:t>
            </a:r>
            <a:r>
              <a:rPr lang="en-US" dirty="0">
                <a:solidFill>
                  <a:schemeClr val="tx1"/>
                </a:solidFill>
              </a:rPr>
              <a:t> exchange uses a common agreement for security/privacy for HISP users and DirectTrust users</a:t>
            </a:r>
          </a:p>
          <a:p>
            <a:pPr marL="285750" indent="-285750">
              <a:buFont typeface="Arial" panose="020B0604020202020204" pitchFamily="34" charset="0"/>
              <a:buChar char="•"/>
            </a:pPr>
            <a:r>
              <a:rPr lang="en-US" dirty="0">
                <a:solidFill>
                  <a:schemeClr val="tx1"/>
                </a:solidFill>
              </a:rPr>
              <a:t>Users of a DirectTrust HISP are now allowed to securely send messages to users of other </a:t>
            </a:r>
            <a:r>
              <a:rPr lang="en-US" dirty="0" err="1">
                <a:solidFill>
                  <a:schemeClr val="tx1"/>
                </a:solidFill>
              </a:rPr>
              <a:t>DirectTrust</a:t>
            </a:r>
            <a:r>
              <a:rPr lang="en-US" dirty="0">
                <a:solidFill>
                  <a:schemeClr val="tx1"/>
                </a:solidFill>
              </a:rPr>
              <a:t> HISPs avoiding the need for additional contracting</a:t>
            </a:r>
          </a:p>
        </p:txBody>
      </p:sp>
      <p:sp>
        <p:nvSpPr>
          <p:cNvPr id="12" name="Rectangle 11">
            <a:extLst>
              <a:ext uri="{FF2B5EF4-FFF2-40B4-BE49-F238E27FC236}">
                <a16:creationId xmlns:a16="http://schemas.microsoft.com/office/drawing/2014/main" id="{C89361D0-070C-4ADC-8EA7-4975180E01D9}"/>
              </a:ext>
            </a:extLst>
          </p:cNvPr>
          <p:cNvSpPr/>
          <p:nvPr/>
        </p:nvSpPr>
        <p:spPr>
          <a:xfrm>
            <a:off x="349043" y="5405480"/>
            <a:ext cx="8445911" cy="12913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Providers now have additional means to meet the connection requirement via DirectTrust Direct Messaging</a:t>
            </a:r>
          </a:p>
          <a:p>
            <a:pPr marL="285750" indent="-285750">
              <a:buFont typeface="Arial" panose="020B0604020202020204" pitchFamily="34" charset="0"/>
              <a:buChar char="•"/>
            </a:pPr>
            <a:r>
              <a:rPr lang="en-US" dirty="0">
                <a:solidFill>
                  <a:schemeClr val="tx1"/>
                </a:solidFill>
              </a:rPr>
              <a:t>Providers may use EHR-native Direct Message capabilities instead of adding an extra connection to the HIway Direct Message System</a:t>
            </a:r>
          </a:p>
        </p:txBody>
      </p:sp>
      <p:sp>
        <p:nvSpPr>
          <p:cNvPr id="2" name="Rectangle 1">
            <a:extLst>
              <a:ext uri="{FF2B5EF4-FFF2-40B4-BE49-F238E27FC236}">
                <a16:creationId xmlns:a16="http://schemas.microsoft.com/office/drawing/2014/main" id="{B8AD9C74-39C4-4C8B-B3C4-7E8A806C1D9C}"/>
              </a:ext>
            </a:extLst>
          </p:cNvPr>
          <p:cNvSpPr/>
          <p:nvPr/>
        </p:nvSpPr>
        <p:spPr>
          <a:xfrm>
            <a:off x="349044" y="1933561"/>
            <a:ext cx="2622756" cy="305835"/>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Background</a:t>
            </a:r>
          </a:p>
        </p:txBody>
      </p:sp>
      <p:sp>
        <p:nvSpPr>
          <p:cNvPr id="10" name="Rectangle 9">
            <a:extLst>
              <a:ext uri="{FF2B5EF4-FFF2-40B4-BE49-F238E27FC236}">
                <a16:creationId xmlns:a16="http://schemas.microsoft.com/office/drawing/2014/main" id="{8F6C9AA3-F34C-4983-AFDA-A42CF89F2C3D}"/>
              </a:ext>
            </a:extLst>
          </p:cNvPr>
          <p:cNvSpPr/>
          <p:nvPr/>
        </p:nvSpPr>
        <p:spPr>
          <a:xfrm>
            <a:off x="349044" y="3425687"/>
            <a:ext cx="2622756" cy="305835"/>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Technical advantage</a:t>
            </a:r>
          </a:p>
        </p:txBody>
      </p:sp>
      <p:sp>
        <p:nvSpPr>
          <p:cNvPr id="13" name="Rectangle 12">
            <a:extLst>
              <a:ext uri="{FF2B5EF4-FFF2-40B4-BE49-F238E27FC236}">
                <a16:creationId xmlns:a16="http://schemas.microsoft.com/office/drawing/2014/main" id="{432FC931-D7D3-49D6-BF03-E701A6F288DC}"/>
              </a:ext>
            </a:extLst>
          </p:cNvPr>
          <p:cNvSpPr/>
          <p:nvPr/>
        </p:nvSpPr>
        <p:spPr>
          <a:xfrm>
            <a:off x="349044" y="5176313"/>
            <a:ext cx="2622756" cy="305835"/>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Business advantage</a:t>
            </a:r>
          </a:p>
        </p:txBody>
      </p:sp>
    </p:spTree>
    <p:extLst>
      <p:ext uri="{BB962C8B-B14F-4D97-AF65-F5344CB8AC3E}">
        <p14:creationId xmlns:p14="http://schemas.microsoft.com/office/powerpoint/2010/main" val="1889505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C16F4F6-1401-46E2-A295-F9B332D852E0}"/>
              </a:ext>
            </a:extLst>
          </p:cNvPr>
          <p:cNvSpPr>
            <a:spLocks noGrp="1"/>
          </p:cNvSpPr>
          <p:nvPr>
            <p:ph type="sldNum" sz="quarter" idx="11"/>
          </p:nvPr>
        </p:nvSpPr>
        <p:spPr/>
        <p:txBody>
          <a:bodyPr/>
          <a:lstStyle/>
          <a:p>
            <a:pPr>
              <a:defRPr/>
            </a:pPr>
            <a:fld id="{949C2E20-F250-44B9-B926-B8B94A013B34}" type="slidenum">
              <a:rPr lang="en-US" smtClean="0"/>
              <a:pPr>
                <a:defRPr/>
              </a:pPr>
              <a:t>9</a:t>
            </a:fld>
            <a:endParaRPr lang="en-US" dirty="0"/>
          </a:p>
        </p:txBody>
      </p:sp>
      <p:sp>
        <p:nvSpPr>
          <p:cNvPr id="3" name="Title 2">
            <a:extLst>
              <a:ext uri="{FF2B5EF4-FFF2-40B4-BE49-F238E27FC236}">
                <a16:creationId xmlns:a16="http://schemas.microsoft.com/office/drawing/2014/main" id="{175A9B83-49D0-4C28-B509-036769854D12}"/>
              </a:ext>
            </a:extLst>
          </p:cNvPr>
          <p:cNvSpPr>
            <a:spLocks noGrp="1"/>
          </p:cNvSpPr>
          <p:nvPr>
            <p:ph type="title"/>
          </p:nvPr>
        </p:nvSpPr>
        <p:spPr>
          <a:xfrm>
            <a:off x="836137" y="133557"/>
            <a:ext cx="6098066" cy="565150"/>
          </a:xfrm>
        </p:spPr>
        <p:txBody>
          <a:bodyPr/>
          <a:lstStyle/>
          <a:p>
            <a:r>
              <a:rPr lang="en-US" dirty="0"/>
              <a:t>HIway attestation: 2021 statistics so far</a:t>
            </a:r>
          </a:p>
        </p:txBody>
      </p:sp>
      <p:sp>
        <p:nvSpPr>
          <p:cNvPr id="4" name="TextBox 3">
            <a:extLst>
              <a:ext uri="{FF2B5EF4-FFF2-40B4-BE49-F238E27FC236}">
                <a16:creationId xmlns:a16="http://schemas.microsoft.com/office/drawing/2014/main" id="{03046498-F6E1-488D-B020-5876D3E9B018}"/>
              </a:ext>
            </a:extLst>
          </p:cNvPr>
          <p:cNvSpPr txBox="1"/>
          <p:nvPr/>
        </p:nvSpPr>
        <p:spPr>
          <a:xfrm>
            <a:off x="4267200" y="1855887"/>
            <a:ext cx="4114800" cy="4801314"/>
          </a:xfrm>
          <a:prstGeom prst="rect">
            <a:avLst/>
          </a:prstGeom>
          <a:noFill/>
        </p:spPr>
        <p:txBody>
          <a:bodyPr wrap="square" rtlCol="0">
            <a:spAutoFit/>
          </a:bodyPr>
          <a:lstStyle/>
          <a:p>
            <a:endParaRPr lang="en-US" dirty="0"/>
          </a:p>
          <a:p>
            <a:pPr marL="285750" indent="-285750">
              <a:buFont typeface="Arial" panose="020B0604020202020204" pitchFamily="34" charset="0"/>
              <a:buChar char="•"/>
            </a:pPr>
            <a:r>
              <a:rPr lang="en-US" b="1" dirty="0"/>
              <a:t>Acute Care Hospitals </a:t>
            </a:r>
            <a:r>
              <a:rPr lang="en-US" dirty="0"/>
              <a:t>(n=68)</a:t>
            </a:r>
          </a:p>
          <a:p>
            <a:r>
              <a:rPr lang="en-US" dirty="0"/>
              <a:t>46 attestations submitted </a:t>
            </a:r>
          </a:p>
          <a:p>
            <a:r>
              <a:rPr lang="en-US" dirty="0"/>
              <a:t>0 exception forms submitted</a:t>
            </a:r>
          </a:p>
          <a:p>
            <a:r>
              <a:rPr lang="en-US" dirty="0"/>
              <a:t>Submitted: 68%</a:t>
            </a:r>
          </a:p>
          <a:p>
            <a:r>
              <a:rPr lang="en-US" dirty="0"/>
              <a:t> </a:t>
            </a:r>
          </a:p>
          <a:p>
            <a:pPr marL="285750" indent="-285750">
              <a:buFont typeface="Arial" panose="020B0604020202020204" pitchFamily="34" charset="0"/>
              <a:buChar char="•"/>
            </a:pPr>
            <a:r>
              <a:rPr lang="en-US" b="1" dirty="0"/>
              <a:t>Community Health Centers </a:t>
            </a:r>
            <a:r>
              <a:rPr lang="en-US" dirty="0"/>
              <a:t>(n=40)</a:t>
            </a:r>
          </a:p>
          <a:p>
            <a:r>
              <a:rPr lang="en-US" dirty="0"/>
              <a:t>8 attestations submitted </a:t>
            </a:r>
          </a:p>
          <a:p>
            <a:r>
              <a:rPr lang="en-US" dirty="0"/>
              <a:t>3 exception forms submitted</a:t>
            </a:r>
          </a:p>
          <a:p>
            <a:r>
              <a:rPr lang="en-US" dirty="0"/>
              <a:t>Submitted: 28%</a:t>
            </a:r>
          </a:p>
          <a:p>
            <a:r>
              <a:rPr lang="en-US" dirty="0"/>
              <a:t> </a:t>
            </a:r>
          </a:p>
          <a:p>
            <a:pPr marL="285750" indent="-285750">
              <a:buFont typeface="Arial" panose="020B0604020202020204" pitchFamily="34" charset="0"/>
              <a:buChar char="•"/>
            </a:pPr>
            <a:r>
              <a:rPr lang="en-US" b="1" dirty="0"/>
              <a:t>Medium/Large Medical </a:t>
            </a:r>
          </a:p>
          <a:p>
            <a:r>
              <a:rPr lang="en-US" b="1" dirty="0"/>
              <a:t>Ambulatory Practices</a:t>
            </a:r>
            <a:r>
              <a:rPr lang="en-US" dirty="0"/>
              <a:t> (n=444)</a:t>
            </a:r>
          </a:p>
          <a:p>
            <a:r>
              <a:rPr lang="en-US" dirty="0"/>
              <a:t>Attestations: 248 practices</a:t>
            </a:r>
          </a:p>
          <a:p>
            <a:r>
              <a:rPr lang="en-US" dirty="0"/>
              <a:t>Exception forms: 5 practices </a:t>
            </a:r>
          </a:p>
          <a:p>
            <a:r>
              <a:rPr lang="en-US" dirty="0"/>
              <a:t>Total: 253 practices</a:t>
            </a:r>
          </a:p>
          <a:p>
            <a:r>
              <a:rPr lang="en-US" dirty="0"/>
              <a:t>Submitted: 57%</a:t>
            </a:r>
          </a:p>
        </p:txBody>
      </p:sp>
      <p:sp>
        <p:nvSpPr>
          <p:cNvPr id="6" name="Rectangle 5">
            <a:extLst>
              <a:ext uri="{FF2B5EF4-FFF2-40B4-BE49-F238E27FC236}">
                <a16:creationId xmlns:a16="http://schemas.microsoft.com/office/drawing/2014/main" id="{5379F188-AC45-4088-B122-67274A4C5BEF}"/>
              </a:ext>
            </a:extLst>
          </p:cNvPr>
          <p:cNvSpPr/>
          <p:nvPr/>
        </p:nvSpPr>
        <p:spPr>
          <a:xfrm>
            <a:off x="353960" y="1066799"/>
            <a:ext cx="8445911" cy="990601"/>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pPr marL="0" marR="0" lvl="0" indent="0" defTabSz="914400" eaLnBrk="1" fontAlgn="auto" latinLnBrk="0" hangingPunct="1">
              <a:lnSpc>
                <a:spcPct val="100000"/>
              </a:lnSpc>
              <a:spcBef>
                <a:spcPts val="0"/>
              </a:spcBef>
              <a:spcAft>
                <a:spcPts val="60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Attestation submissions got off to a slow start, but an</a:t>
            </a:r>
            <a:r>
              <a:rPr kumimoji="0" lang="en-US" i="0" u="none" strike="noStrike" kern="0" cap="none" spc="0" normalizeH="0" noProof="0" dirty="0">
                <a:ln>
                  <a:noFill/>
                </a:ln>
                <a:solidFill>
                  <a:schemeClr val="bg1"/>
                </a:solidFill>
                <a:effectLst/>
                <a:uLnTx/>
                <a:uFillTx/>
                <a:latin typeface="+mn-lt"/>
              </a:rPr>
              <a:t> influx </a:t>
            </a:r>
            <a:r>
              <a:rPr kumimoji="0" lang="en-US" i="0" u="none" strike="noStrike" kern="0" cap="none" spc="0" normalizeH="0" baseline="0" noProof="0" dirty="0">
                <a:ln>
                  <a:noFill/>
                </a:ln>
                <a:solidFill>
                  <a:schemeClr val="bg1"/>
                </a:solidFill>
                <a:effectLst/>
                <a:uLnTx/>
                <a:uFillTx/>
                <a:latin typeface="+mn-lt"/>
              </a:rPr>
              <a:t>of submissions around the attestation deadline </a:t>
            </a:r>
            <a:r>
              <a:rPr lang="en-US" kern="0" dirty="0">
                <a:solidFill>
                  <a:schemeClr val="bg1"/>
                </a:solidFill>
              </a:rPr>
              <a:t>should </a:t>
            </a:r>
            <a:r>
              <a:rPr kumimoji="0" lang="en-US" i="0" u="none" strike="noStrike" kern="0" cap="none" spc="0" normalizeH="0" baseline="0" noProof="0" dirty="0">
                <a:ln>
                  <a:noFill/>
                </a:ln>
                <a:solidFill>
                  <a:schemeClr val="bg1"/>
                </a:solidFill>
                <a:effectLst/>
                <a:uLnTx/>
                <a:uFillTx/>
                <a:latin typeface="+mn-lt"/>
              </a:rPr>
              <a:t>result in strong numbers overall. </a:t>
            </a:r>
          </a:p>
        </p:txBody>
      </p:sp>
      <p:sp>
        <p:nvSpPr>
          <p:cNvPr id="8" name="TextBox 7">
            <a:extLst>
              <a:ext uri="{FF2B5EF4-FFF2-40B4-BE49-F238E27FC236}">
                <a16:creationId xmlns:a16="http://schemas.microsoft.com/office/drawing/2014/main" id="{45AA3D8C-314E-49E5-A360-BD187137846E}"/>
              </a:ext>
            </a:extLst>
          </p:cNvPr>
          <p:cNvSpPr txBox="1"/>
          <p:nvPr/>
        </p:nvSpPr>
        <p:spPr>
          <a:xfrm>
            <a:off x="457200" y="2362200"/>
            <a:ext cx="3733800" cy="2246769"/>
          </a:xfrm>
          <a:prstGeom prst="rect">
            <a:avLst/>
          </a:prstGeom>
          <a:noFill/>
        </p:spPr>
        <p:txBody>
          <a:bodyPr wrap="square">
            <a:spAutoFit/>
          </a:bodyPr>
          <a:lstStyle/>
          <a:p>
            <a:r>
              <a:rPr lang="en-US" sz="2800" b="1" dirty="0"/>
              <a:t>As of Oct 27:</a:t>
            </a:r>
          </a:p>
          <a:p>
            <a:r>
              <a:rPr lang="en-US" sz="2800" i="1" dirty="0"/>
              <a:t>119 forms submitted</a:t>
            </a:r>
          </a:p>
          <a:p>
            <a:r>
              <a:rPr lang="en-US" sz="2800" dirty="0"/>
              <a:t>Year 3/4 forms: 65</a:t>
            </a:r>
          </a:p>
          <a:p>
            <a:r>
              <a:rPr lang="en-US" sz="2800" dirty="0"/>
              <a:t>Year 5 forms: 46</a:t>
            </a:r>
          </a:p>
          <a:p>
            <a:r>
              <a:rPr lang="en-US" sz="2800" dirty="0"/>
              <a:t>Exception forms: 8</a:t>
            </a:r>
          </a:p>
        </p:txBody>
      </p:sp>
      <p:cxnSp>
        <p:nvCxnSpPr>
          <p:cNvPr id="10" name="Straight Connector 9">
            <a:extLst>
              <a:ext uri="{FF2B5EF4-FFF2-40B4-BE49-F238E27FC236}">
                <a16:creationId xmlns:a16="http://schemas.microsoft.com/office/drawing/2014/main" id="{FAC9259F-24FB-4DB8-AB4F-CE3DD07B4E7F}"/>
              </a:ext>
            </a:extLst>
          </p:cNvPr>
          <p:cNvCxnSpPr/>
          <p:nvPr/>
        </p:nvCxnSpPr>
        <p:spPr>
          <a:xfrm>
            <a:off x="3962400" y="2819400"/>
            <a:ext cx="0" cy="320040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2913887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EH_EOHHS_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2C5DD0F-FD1A-4D5F-B534-277FA3812E57}" vid="{DAC83C5B-5905-49CA-B6DE-02B3AAE17D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HIway Template v202005</Template>
  <TotalTime>14915</TotalTime>
  <Words>7264</Words>
  <Application>Microsoft Office PowerPoint</Application>
  <PresentationFormat>On-screen Show (4:3)</PresentationFormat>
  <Paragraphs>1142</Paragraphs>
  <Slides>45</Slides>
  <Notes>45</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45</vt:i4>
      </vt:variant>
    </vt:vector>
  </HeadingPairs>
  <TitlesOfParts>
    <vt:vector size="50" baseType="lpstr">
      <vt:lpstr>Arial</vt:lpstr>
      <vt:lpstr>Calibri</vt:lpstr>
      <vt:lpstr>Wingdings</vt:lpstr>
      <vt:lpstr>1_EH_EOHHS_Master</vt:lpstr>
      <vt:lpstr>think-cell Slide</vt:lpstr>
      <vt:lpstr>V</vt:lpstr>
      <vt:lpstr>Agenda</vt:lpstr>
      <vt:lpstr>PowerPoint Presentation</vt:lpstr>
      <vt:lpstr>Vote: Approve minutes</vt:lpstr>
      <vt:lpstr>PowerPoint Presentation</vt:lpstr>
      <vt:lpstr>HIway attestation: HIway connection requirement overview</vt:lpstr>
      <vt:lpstr>HIway attestation: 2021 timeline</vt:lpstr>
      <vt:lpstr>HIway attestation: HISP-HISP exchanges now acceptable</vt:lpstr>
      <vt:lpstr>HIway attestation: 2021 statistics so far</vt:lpstr>
      <vt:lpstr>HIway attestation: 2021 statistics so far</vt:lpstr>
      <vt:lpstr>Attestation update:  post-deadline outreach</vt:lpstr>
      <vt:lpstr>PowerPoint Presentation</vt:lpstr>
      <vt:lpstr>ENS: Overview</vt:lpstr>
      <vt:lpstr>ENS: Q2 report</vt:lpstr>
      <vt:lpstr>ENS: Acute Care Hospital utilization</vt:lpstr>
      <vt:lpstr>ENS: Expand the Statewide ENS Framework submitters</vt:lpstr>
      <vt:lpstr>PowerPoint Presentation</vt:lpstr>
      <vt:lpstr>Federal revenue reduction: Overview</vt:lpstr>
      <vt:lpstr>SFY22 HIE Budget Reductions</vt:lpstr>
      <vt:lpstr>SFY22 HIE Service Cost Centers</vt:lpstr>
      <vt:lpstr>PowerPoint Presentation</vt:lpstr>
      <vt:lpstr>Federal revenue reduction impacts</vt:lpstr>
      <vt:lpstr>Levers to sustain Direct Messaging</vt:lpstr>
      <vt:lpstr>SFY24 DM and CG Costs (projected)</vt:lpstr>
      <vt:lpstr>Proposed Rate Card Model Changes</vt:lpstr>
      <vt:lpstr>Proposed New Rate Card Model</vt:lpstr>
      <vt:lpstr>Proposed Rate Card Model - Breakdown</vt:lpstr>
      <vt:lpstr>SFY24 DM and CG Costs (projected)</vt:lpstr>
      <vt:lpstr>PowerPoint Presentation</vt:lpstr>
      <vt:lpstr>ePOLST: Overview</vt:lpstr>
      <vt:lpstr>ePOLST: Funding update</vt:lpstr>
      <vt:lpstr>PowerPoint Presentation</vt:lpstr>
      <vt:lpstr>PowerPoint Presentation</vt:lpstr>
      <vt:lpstr>ePOLST: Next steps</vt:lpstr>
      <vt:lpstr>PowerPoint Presentation</vt:lpstr>
      <vt:lpstr>Next HITC meeting</vt:lpstr>
      <vt:lpstr>PowerPoint Presentation</vt:lpstr>
      <vt:lpstr>HIway participation  July 21, 2021 – October 20, 2021</vt:lpstr>
      <vt:lpstr>HIway participation  July 21, 2021 – October 20, 2021</vt:lpstr>
      <vt:lpstr>HIway transactions</vt:lpstr>
      <vt:lpstr>PowerPoint Presentation</vt:lpstr>
      <vt:lpstr>HIway Availability Trends – October 2021</vt:lpstr>
      <vt:lpstr>HIway Direct Messaging Volume for Care Coordination &amp; Annual HIway Participant Fees</vt:lpstr>
      <vt:lpstr>Mass HIway Rate Card</vt:lpstr>
      <vt:lpstr>Thank you!</vt:lpstr>
    </vt:vector>
  </TitlesOfParts>
  <Company>EOHHS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dc:title>
  <dc:creator>Kevin Mullen</dc:creator>
  <cp:lastModifiedBy>Boutin-Coviello, Pam (EHS)</cp:lastModifiedBy>
  <cp:revision>573</cp:revision>
  <cp:lastPrinted>2021-07-13T12:26:12Z</cp:lastPrinted>
  <dcterms:created xsi:type="dcterms:W3CDTF">2020-06-17T12:15:19Z</dcterms:created>
  <dcterms:modified xsi:type="dcterms:W3CDTF">2022-01-28T21:20:52Z</dcterms:modified>
</cp:coreProperties>
</file>