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75" r:id="rId2"/>
    <p:sldId id="276" r:id="rId3"/>
    <p:sldId id="277" r:id="rId4"/>
    <p:sldId id="336" r:id="rId5"/>
    <p:sldId id="355" r:id="rId6"/>
    <p:sldId id="280" r:id="rId7"/>
    <p:sldId id="1938" r:id="rId8"/>
    <p:sldId id="1937" r:id="rId9"/>
    <p:sldId id="1936" r:id="rId10"/>
    <p:sldId id="1939" r:id="rId11"/>
    <p:sldId id="1940" r:id="rId12"/>
    <p:sldId id="1963" r:id="rId13"/>
    <p:sldId id="1941" r:id="rId14"/>
    <p:sldId id="1967" r:id="rId15"/>
    <p:sldId id="1943" r:id="rId16"/>
    <p:sldId id="372" r:id="rId17"/>
    <p:sldId id="377" r:id="rId18"/>
    <p:sldId id="380" r:id="rId19"/>
    <p:sldId id="376" r:id="rId20"/>
    <p:sldId id="258" r:id="rId21"/>
    <p:sldId id="381" r:id="rId22"/>
    <p:sldId id="371" r:id="rId23"/>
    <p:sldId id="369" r:id="rId24"/>
    <p:sldId id="1968" r:id="rId25"/>
    <p:sldId id="1948" r:id="rId26"/>
    <p:sldId id="1946" r:id="rId27"/>
    <p:sldId id="257" r:id="rId28"/>
    <p:sldId id="1947" r:id="rId29"/>
    <p:sldId id="360" r:id="rId30"/>
    <p:sldId id="375" r:id="rId31"/>
    <p:sldId id="1944" r:id="rId32"/>
    <p:sldId id="1950" r:id="rId33"/>
    <p:sldId id="382" r:id="rId34"/>
    <p:sldId id="383" r:id="rId35"/>
    <p:sldId id="384" r:id="rId36"/>
    <p:sldId id="385" r:id="rId37"/>
    <p:sldId id="386" r:id="rId38"/>
    <p:sldId id="387" r:id="rId39"/>
    <p:sldId id="389" r:id="rId40"/>
    <p:sldId id="390" r:id="rId41"/>
    <p:sldId id="1898" r:id="rId42"/>
    <p:sldId id="320" r:id="rId43"/>
    <p:sldId id="321" r:id="rId44"/>
    <p:sldId id="318" r:id="rId45"/>
    <p:sldId id="319" r:id="rId46"/>
    <p:sldId id="300"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s, Lauren B (EHS)" initials="PLB(" lastIdx="1" clrIdx="0"/>
  <p:cmAuthor id="2" name="David Bowditch" initials="DB" lastIdx="1" clrIdx="1">
    <p:extLst>
      <p:ext uri="{19B8F6BF-5375-455C-9EA6-DF929625EA0E}">
        <p15:presenceInfo xmlns:p15="http://schemas.microsoft.com/office/powerpoint/2012/main" userId="3e7c97cd56c64f43" providerId="Windows Live"/>
      </p:ext>
    </p:extLst>
  </p:cmAuthor>
  <p:cmAuthor id="3" name="Audrey Stuck-Girard" initials="AS" lastIdx="5" clrIdx="2">
    <p:extLst>
      <p:ext uri="{19B8F6BF-5375-455C-9EA6-DF929625EA0E}">
        <p15:presenceInfo xmlns:p15="http://schemas.microsoft.com/office/powerpoint/2012/main" userId="269ea25ebbcbdd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B8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292" autoAdjust="0"/>
  </p:normalViewPr>
  <p:slideViewPr>
    <p:cSldViewPr>
      <p:cViewPr varScale="1">
        <p:scale>
          <a:sx n="96" d="100"/>
          <a:sy n="96" d="100"/>
        </p:scale>
        <p:origin x="2070" y="84"/>
      </p:cViewPr>
      <p:guideLst>
        <p:guide orient="horz" pos="2160"/>
        <p:guide pos="2880"/>
      </p:guideLst>
    </p:cSldViewPr>
  </p:slideViewPr>
  <p:notesTextViewPr>
    <p:cViewPr>
      <p:scale>
        <a:sx n="1" d="1"/>
        <a:sy n="1" d="1"/>
      </p:scale>
      <p:origin x="0" y="0"/>
    </p:cViewPr>
  </p:notesTextViewPr>
  <p:notesViewPr>
    <p:cSldViewPr>
      <p:cViewPr varScale="1">
        <p:scale>
          <a:sx n="47" d="100"/>
          <a:sy n="47" d="100"/>
        </p:scale>
        <p:origin x="2692"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ULLE\Documents\Engagements\EOHHS\4.%20Query%20HIE%20Research\Evaluation\Query%20HIE-FHIR%20Environment%20Scan%201005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ULLE\Desktop\HIE%20FHIR%20Capability%20Sca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ULLE\Desktop\HIE%20FHIR%20Capability%20Scan.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'chart scratch pad'!$B$32</c:f>
              <c:strCache>
                <c:ptCount val="1"/>
                <c:pt idx="0">
                  <c:v>Mass HIway CRM-Attestation Data Set</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4D0-4175-AC95-A30423AF1A08}"/>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4D0-4175-AC95-A30423AF1A0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separator>
</c:separator>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'chart scratch pad'!$C$31:$D$31</c:f>
              <c:strCache>
                <c:ptCount val="2"/>
                <c:pt idx="0">
                  <c:v>EHR-Network Identified</c:v>
                </c:pt>
                <c:pt idx="1">
                  <c:v>EHR Not Identified</c:v>
                </c:pt>
              </c:strCache>
            </c:strRef>
          </c:cat>
          <c:val>
            <c:numRef>
              <c:f>'chart scratch pad'!$C$32:$D$32</c:f>
              <c:numCache>
                <c:formatCode>General</c:formatCode>
                <c:ptCount val="2"/>
                <c:pt idx="0" formatCode="0">
                  <c:v>1028</c:v>
                </c:pt>
                <c:pt idx="1">
                  <c:v>520</c:v>
                </c:pt>
              </c:numCache>
            </c:numRef>
          </c:val>
          <c:extLst>
            <c:ext xmlns:c16="http://schemas.microsoft.com/office/drawing/2014/chart" uri="{C3380CC4-5D6E-409C-BE32-E72D297353CC}">
              <c16:uniqueId val="{00000004-04D0-4175-AC95-A30423AF1A0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dirty="0"/>
              <a:t>HIE</a:t>
            </a:r>
            <a:r>
              <a:rPr lang="en-US" sz="1800" baseline="0" dirty="0"/>
              <a:t> Capability</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1"/>
          <c:order val="1"/>
          <c:tx>
            <c:strRef>
              <c:f>'Chart scratch'!$D$10</c:f>
              <c:strCache>
                <c:ptCount val="1"/>
                <c:pt idx="0">
                  <c:v>All HIEs</c:v>
                </c:pt>
              </c:strCache>
            </c:strRef>
          </c:tx>
          <c:spPr>
            <a:solidFill>
              <a:schemeClr val="tx2"/>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'Chart scratch'!$B$11:$B$14</c:f>
              <c:strCache>
                <c:ptCount val="4"/>
                <c:pt idx="0">
                  <c:v>Secure Web Services</c:v>
                </c:pt>
                <c:pt idx="1">
                  <c:v>FHIR Capability</c:v>
                </c:pt>
                <c:pt idx="2">
                  <c:v>FHIR-API Development</c:v>
                </c:pt>
                <c:pt idx="3">
                  <c:v>Carequality Framework</c:v>
                </c:pt>
              </c:strCache>
            </c:strRef>
          </c:cat>
          <c:val>
            <c:numRef>
              <c:f>'Chart scratch'!$D$11:$D$14</c:f>
              <c:numCache>
                <c:formatCode>0%</c:formatCode>
                <c:ptCount val="4"/>
                <c:pt idx="0">
                  <c:v>0.63636363636363635</c:v>
                </c:pt>
                <c:pt idx="1">
                  <c:v>0.63636363636363635</c:v>
                </c:pt>
                <c:pt idx="2">
                  <c:v>0.32727272727272727</c:v>
                </c:pt>
                <c:pt idx="3">
                  <c:v>0.4</c:v>
                </c:pt>
              </c:numCache>
            </c:numRef>
          </c:val>
          <c:extLst>
            <c:ext xmlns:c16="http://schemas.microsoft.com/office/drawing/2014/chart" uri="{C3380CC4-5D6E-409C-BE32-E72D297353CC}">
              <c16:uniqueId val="{00000000-8A78-492B-84F5-6923329AA438}"/>
            </c:ext>
          </c:extLst>
        </c:ser>
        <c:ser>
          <c:idx val="2"/>
          <c:order val="2"/>
          <c:tx>
            <c:strRef>
              <c:f>'Chart scratch'!$E$10</c:f>
              <c:strCache>
                <c:ptCount val="1"/>
                <c:pt idx="0">
                  <c:v>State HIEs</c:v>
                </c:pt>
              </c:strCache>
            </c:strRef>
          </c:tx>
          <c:spPr>
            <a:solidFill>
              <a:schemeClr val="accent1"/>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'Chart scratch'!$B$11:$B$14</c:f>
              <c:strCache>
                <c:ptCount val="4"/>
                <c:pt idx="0">
                  <c:v>Secure Web Services</c:v>
                </c:pt>
                <c:pt idx="1">
                  <c:v>FHIR Capability</c:v>
                </c:pt>
                <c:pt idx="2">
                  <c:v>FHIR-API Development</c:v>
                </c:pt>
                <c:pt idx="3">
                  <c:v>Carequality Framework</c:v>
                </c:pt>
              </c:strCache>
            </c:strRef>
          </c:cat>
          <c:val>
            <c:numRef>
              <c:f>'Chart scratch'!$E$11:$E$14</c:f>
              <c:numCache>
                <c:formatCode>0%</c:formatCode>
                <c:ptCount val="4"/>
                <c:pt idx="0">
                  <c:v>0.6</c:v>
                </c:pt>
                <c:pt idx="1">
                  <c:v>0.67500000000000004</c:v>
                </c:pt>
                <c:pt idx="2">
                  <c:v>0.35</c:v>
                </c:pt>
                <c:pt idx="3">
                  <c:v>0.42499999999999999</c:v>
                </c:pt>
              </c:numCache>
            </c:numRef>
          </c:val>
          <c:extLst>
            <c:ext xmlns:c16="http://schemas.microsoft.com/office/drawing/2014/chart" uri="{C3380CC4-5D6E-409C-BE32-E72D297353CC}">
              <c16:uniqueId val="{00000001-8A78-492B-84F5-6923329AA438}"/>
            </c:ext>
          </c:extLst>
        </c:ser>
        <c:dLbls>
          <c:dLblPos val="inEnd"/>
          <c:showLegendKey val="0"/>
          <c:showVal val="1"/>
          <c:showCatName val="0"/>
          <c:showSerName val="0"/>
          <c:showPercent val="0"/>
          <c:showBubbleSize val="0"/>
        </c:dLbls>
        <c:gapWidth val="65"/>
        <c:axId val="341660440"/>
        <c:axId val="341660832"/>
        <c:extLst>
          <c:ext xmlns:c15="http://schemas.microsoft.com/office/drawing/2012/chart" uri="{02D57815-91ED-43cb-92C2-25804820EDAC}">
            <c15:filteredBarSeries>
              <c15:ser>
                <c:idx val="0"/>
                <c:order val="0"/>
                <c:tx>
                  <c:strRef>
                    <c:extLst>
                      <c:ext uri="{02D57815-91ED-43cb-92C2-25804820EDAC}">
                        <c15:formulaRef>
                          <c15:sqref>'Chart scratch'!$C$10</c15:sqref>
                        </c15:formulaRef>
                      </c:ext>
                    </c:extLst>
                    <c:strCache>
                      <c:ptCount val="1"/>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'Chart scratch'!$B$11:$B$14</c15:sqref>
                        </c15:formulaRef>
                      </c:ext>
                    </c:extLst>
                    <c:strCache>
                      <c:ptCount val="4"/>
                      <c:pt idx="0">
                        <c:v>Secure Web Services</c:v>
                      </c:pt>
                      <c:pt idx="1">
                        <c:v>FHIR Capability</c:v>
                      </c:pt>
                      <c:pt idx="2">
                        <c:v>FHIR-API Development</c:v>
                      </c:pt>
                      <c:pt idx="3">
                        <c:v>Carequality Framework</c:v>
                      </c:pt>
                    </c:strCache>
                  </c:strRef>
                </c:cat>
                <c:val>
                  <c:numRef>
                    <c:extLst>
                      <c:ext uri="{02D57815-91ED-43cb-92C2-25804820EDAC}">
                        <c15:formulaRef>
                          <c15:sqref>'Chart scratch'!$C$11:$C$14</c15:sqref>
                        </c15:formulaRef>
                      </c:ext>
                    </c:extLst>
                    <c:numCache>
                      <c:formatCode>General</c:formatCode>
                      <c:ptCount val="4"/>
                    </c:numCache>
                  </c:numRef>
                </c:val>
                <c:extLst>
                  <c:ext xmlns:c16="http://schemas.microsoft.com/office/drawing/2014/chart" uri="{C3380CC4-5D6E-409C-BE32-E72D297353CC}">
                    <c16:uniqueId val="{00000002-8A78-492B-84F5-6923329AA438}"/>
                  </c:ext>
                </c:extLst>
              </c15:ser>
            </c15:filteredBarSeries>
          </c:ext>
        </c:extLst>
      </c:barChart>
      <c:catAx>
        <c:axId val="341660440"/>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41660832"/>
        <c:crosses val="autoZero"/>
        <c:auto val="1"/>
        <c:lblAlgn val="ctr"/>
        <c:lblOffset val="100"/>
        <c:noMultiLvlLbl val="0"/>
      </c:catAx>
      <c:valAx>
        <c:axId val="341660832"/>
        <c:scaling>
          <c:orientation val="minMax"/>
        </c:scaling>
        <c:delete val="0"/>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341660440"/>
        <c:crosses val="autoZero"/>
        <c:crossBetween val="between"/>
      </c:valAx>
      <c:spPr>
        <a:noFill/>
        <a:ln>
          <a:noFill/>
        </a:ln>
        <a:effectLst/>
      </c:spPr>
    </c:plotArea>
    <c:legend>
      <c:legendPos val="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baseline="0" dirty="0"/>
              <a:t>FHIR Enabled </a:t>
            </a:r>
            <a:r>
              <a:rPr lang="en-US" dirty="0"/>
              <a:t>HIE Services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1"/>
          <c:order val="1"/>
          <c:tx>
            <c:strRef>
              <c:f>'Chart scratch'!$D$65</c:f>
              <c:strCache>
                <c:ptCount val="1"/>
                <c:pt idx="0">
                  <c:v>Instances of HIE Service</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'Chart scratch'!$B$66:$B$79</c:f>
              <c:strCache>
                <c:ptCount val="14"/>
                <c:pt idx="0">
                  <c:v>HL7-FHIR Transformation &amp; HISP Services</c:v>
                </c:pt>
                <c:pt idx="1">
                  <c:v>FHIR API Access to Clinical Resources</c:v>
                </c:pt>
                <c:pt idx="2">
                  <c:v>Query HIE</c:v>
                </c:pt>
                <c:pt idx="3">
                  <c:v>SMART on FHIR API Access to Clinical Resources</c:v>
                </c:pt>
                <c:pt idx="4">
                  <c:v>FHIR API Access to Public Health Data &amp; Reporting</c:v>
                </c:pt>
                <c:pt idx="5">
                  <c:v>Consolidated Clinical Summary Record Exchange</c:v>
                </c:pt>
                <c:pt idx="6">
                  <c:v>Unspecified FHIR Capability</c:v>
                </c:pt>
                <c:pt idx="7">
                  <c:v>FHIR API Access to PDMP Data</c:v>
                </c:pt>
                <c:pt idx="8">
                  <c:v>Provider Directory</c:v>
                </c:pt>
                <c:pt idx="9">
                  <c:v>FHIR based Consent Management</c:v>
                </c:pt>
                <c:pt idx="10">
                  <c:v>eCQM &amp; Quality Reporting</c:v>
                </c:pt>
                <c:pt idx="11">
                  <c:v>FHIR based Event Notification Services</c:v>
                </c:pt>
                <c:pt idx="12">
                  <c:v>Provider to Payer Exchange (Da Vinci CDex)</c:v>
                </c:pt>
                <c:pt idx="13">
                  <c:v>Patient Access via Mobile Apps</c:v>
                </c:pt>
              </c:strCache>
            </c:strRef>
          </c:cat>
          <c:val>
            <c:numRef>
              <c:f>'Chart scratch'!$D$66:$D$79</c:f>
              <c:numCache>
                <c:formatCode>General</c:formatCode>
                <c:ptCount val="14"/>
                <c:pt idx="0">
                  <c:v>6</c:v>
                </c:pt>
                <c:pt idx="1">
                  <c:v>5</c:v>
                </c:pt>
                <c:pt idx="2">
                  <c:v>3</c:v>
                </c:pt>
                <c:pt idx="3">
                  <c:v>3</c:v>
                </c:pt>
                <c:pt idx="4">
                  <c:v>3</c:v>
                </c:pt>
                <c:pt idx="5">
                  <c:v>3</c:v>
                </c:pt>
                <c:pt idx="6">
                  <c:v>3</c:v>
                </c:pt>
                <c:pt idx="7">
                  <c:v>2</c:v>
                </c:pt>
                <c:pt idx="8">
                  <c:v>2</c:v>
                </c:pt>
                <c:pt idx="9">
                  <c:v>1</c:v>
                </c:pt>
                <c:pt idx="10">
                  <c:v>1</c:v>
                </c:pt>
                <c:pt idx="11">
                  <c:v>1</c:v>
                </c:pt>
                <c:pt idx="12">
                  <c:v>1</c:v>
                </c:pt>
                <c:pt idx="13">
                  <c:v>1</c:v>
                </c:pt>
              </c:numCache>
            </c:numRef>
          </c:val>
          <c:extLst>
            <c:ext xmlns:c16="http://schemas.microsoft.com/office/drawing/2014/chart" uri="{C3380CC4-5D6E-409C-BE32-E72D297353CC}">
              <c16:uniqueId val="{00000000-031A-4E6B-B5C9-F577209B76C5}"/>
            </c:ext>
          </c:extLst>
        </c:ser>
        <c:dLbls>
          <c:dLblPos val="inEnd"/>
          <c:showLegendKey val="0"/>
          <c:showVal val="1"/>
          <c:showCatName val="0"/>
          <c:showSerName val="0"/>
          <c:showPercent val="0"/>
          <c:showBubbleSize val="0"/>
        </c:dLbls>
        <c:gapWidth val="65"/>
        <c:axId val="289199928"/>
        <c:axId val="289195224"/>
        <c:extLst>
          <c:ext xmlns:c15="http://schemas.microsoft.com/office/drawing/2012/chart" uri="{02D57815-91ED-43cb-92C2-25804820EDAC}">
            <c15:filteredBarSeries>
              <c15:ser>
                <c:idx val="0"/>
                <c:order val="0"/>
                <c:tx>
                  <c:strRef>
                    <c:extLst>
                      <c:ext uri="{02D57815-91ED-43cb-92C2-25804820EDAC}">
                        <c15:formulaRef>
                          <c15:sqref>'Chart scratch'!$C$65</c15:sqref>
                        </c15:formulaRef>
                      </c:ext>
                    </c:extLst>
                    <c:strCache>
                      <c:ptCount val="1"/>
                      <c:pt idx="0">
                        <c:v>Count of Organization</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'Chart scratch'!$B$66:$B$79</c15:sqref>
                        </c15:formulaRef>
                      </c:ext>
                    </c:extLst>
                    <c:strCache>
                      <c:ptCount val="14"/>
                      <c:pt idx="0">
                        <c:v>HL7-FHIR Transformation &amp; HISP Services</c:v>
                      </c:pt>
                      <c:pt idx="1">
                        <c:v>FHIR API Access to Clinical Resources</c:v>
                      </c:pt>
                      <c:pt idx="2">
                        <c:v>Query HIE</c:v>
                      </c:pt>
                      <c:pt idx="3">
                        <c:v>SMART on FHIR API Access to Clinical Resources</c:v>
                      </c:pt>
                      <c:pt idx="4">
                        <c:v>FHIR API Access to Public Health Data &amp; Reporting</c:v>
                      </c:pt>
                      <c:pt idx="5">
                        <c:v>Consolidated Clinical Summary Record Exchange</c:v>
                      </c:pt>
                      <c:pt idx="6">
                        <c:v>Unspecified FHIR Capability</c:v>
                      </c:pt>
                      <c:pt idx="7">
                        <c:v>FHIR API Access to PDMP Data</c:v>
                      </c:pt>
                      <c:pt idx="8">
                        <c:v>Provider Directory</c:v>
                      </c:pt>
                      <c:pt idx="9">
                        <c:v>FHIR based Consent Management</c:v>
                      </c:pt>
                      <c:pt idx="10">
                        <c:v>eCQM &amp; Quality Reporting</c:v>
                      </c:pt>
                      <c:pt idx="11">
                        <c:v>FHIR based Event Notification Services</c:v>
                      </c:pt>
                      <c:pt idx="12">
                        <c:v>Provider to Payer Exchange (Da Vinci CDex)</c:v>
                      </c:pt>
                      <c:pt idx="13">
                        <c:v>Patient Access via Mobile Apps</c:v>
                      </c:pt>
                    </c:strCache>
                  </c:strRef>
                </c:cat>
                <c:val>
                  <c:numRef>
                    <c:extLst>
                      <c:ext uri="{02D57815-91ED-43cb-92C2-25804820EDAC}">
                        <c15:formulaRef>
                          <c15:sqref>'Chart scratch'!$C$66:$C$79</c15:sqref>
                        </c15:formulaRef>
                      </c:ext>
                    </c:extLst>
                    <c:numCache>
                      <c:formatCode>0%</c:formatCode>
                      <c:ptCount val="14"/>
                      <c:pt idx="0">
                        <c:v>0.17142857142857143</c:v>
                      </c:pt>
                      <c:pt idx="1">
                        <c:v>0.14285714285714285</c:v>
                      </c:pt>
                      <c:pt idx="2">
                        <c:v>8.5714285714285715E-2</c:v>
                      </c:pt>
                      <c:pt idx="3">
                        <c:v>8.5714285714285715E-2</c:v>
                      </c:pt>
                      <c:pt idx="4">
                        <c:v>8.5714285714285715E-2</c:v>
                      </c:pt>
                      <c:pt idx="5">
                        <c:v>8.5714285714285715E-2</c:v>
                      </c:pt>
                      <c:pt idx="6">
                        <c:v>8.5714285714285715E-2</c:v>
                      </c:pt>
                      <c:pt idx="7">
                        <c:v>5.7142857142857141E-2</c:v>
                      </c:pt>
                      <c:pt idx="8">
                        <c:v>5.7142857142857141E-2</c:v>
                      </c:pt>
                      <c:pt idx="9">
                        <c:v>2.8571428571428571E-2</c:v>
                      </c:pt>
                      <c:pt idx="10">
                        <c:v>2.8571428571428571E-2</c:v>
                      </c:pt>
                      <c:pt idx="11">
                        <c:v>2.8571428571428571E-2</c:v>
                      </c:pt>
                      <c:pt idx="12">
                        <c:v>2.8571428571428571E-2</c:v>
                      </c:pt>
                      <c:pt idx="13">
                        <c:v>2.8571428571428571E-2</c:v>
                      </c:pt>
                    </c:numCache>
                  </c:numRef>
                </c:val>
                <c:extLst>
                  <c:ext xmlns:c16="http://schemas.microsoft.com/office/drawing/2014/chart" uri="{C3380CC4-5D6E-409C-BE32-E72D297353CC}">
                    <c16:uniqueId val="{00000001-031A-4E6B-B5C9-F577209B76C5}"/>
                  </c:ext>
                </c:extLst>
              </c15:ser>
            </c15:filteredBarSeries>
          </c:ext>
        </c:extLst>
      </c:barChart>
      <c:catAx>
        <c:axId val="289199928"/>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289195224"/>
        <c:crosses val="autoZero"/>
        <c:auto val="1"/>
        <c:lblAlgn val="ctr"/>
        <c:lblOffset val="100"/>
        <c:noMultiLvlLbl val="0"/>
      </c:catAx>
      <c:valAx>
        <c:axId val="289195224"/>
        <c:scaling>
          <c:orientation val="minMax"/>
        </c:scaling>
        <c:delete val="0"/>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28919992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6A4DA3-45CD-4A5C-BBFA-86D7FEDA30BF}"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en-US"/>
        </a:p>
      </dgm:t>
    </dgm:pt>
    <dgm:pt modelId="{5DD6712D-172F-44B0-92F5-701487F33793}">
      <dgm:prSet custT="1"/>
      <dgm:spPr>
        <a:solidFill>
          <a:schemeClr val="accent1"/>
        </a:solidFill>
      </dgm:spPr>
      <dgm:t>
        <a:bodyPr/>
        <a:lstStyle/>
        <a:p>
          <a:r>
            <a:rPr lang="en-US" sz="1200" dirty="0"/>
            <a:t>Stakeholder Engagement &amp; Requirements </a:t>
          </a:r>
          <a:endParaRPr lang="en-US" sz="1200" i="1" dirty="0"/>
        </a:p>
      </dgm:t>
    </dgm:pt>
    <dgm:pt modelId="{9C888406-753F-4D2B-9361-4A1A5663BCCC}" type="parTrans" cxnId="{49720D2A-1E21-40D6-8B52-0C6084EA9C1E}">
      <dgm:prSet/>
      <dgm:spPr/>
      <dgm:t>
        <a:bodyPr/>
        <a:lstStyle/>
        <a:p>
          <a:endParaRPr lang="en-US"/>
        </a:p>
      </dgm:t>
    </dgm:pt>
    <dgm:pt modelId="{8EFC8FDB-381A-49C9-82A5-EF0B7BA86BD7}" type="sibTrans" cxnId="{49720D2A-1E21-40D6-8B52-0C6084EA9C1E}">
      <dgm:prSet/>
      <dgm:spPr>
        <a:solidFill>
          <a:schemeClr val="bg1">
            <a:lumMod val="65000"/>
          </a:schemeClr>
        </a:solidFill>
      </dgm:spPr>
      <dgm:t>
        <a:bodyPr/>
        <a:lstStyle/>
        <a:p>
          <a:endParaRPr lang="en-US" dirty="0"/>
        </a:p>
      </dgm:t>
    </dgm:pt>
    <dgm:pt modelId="{9C5B924E-12E4-445D-AA16-25AB3937A017}">
      <dgm:prSet custT="1"/>
      <dgm:spPr>
        <a:solidFill>
          <a:schemeClr val="accent1"/>
        </a:solidFill>
      </dgm:spPr>
      <dgm:t>
        <a:bodyPr/>
        <a:lstStyle/>
        <a:p>
          <a:r>
            <a:rPr lang="en-US" sz="1200" i="0" dirty="0"/>
            <a:t>Research &amp; Analysis; Market-Capability Assessments</a:t>
          </a:r>
        </a:p>
      </dgm:t>
    </dgm:pt>
    <dgm:pt modelId="{E30AAE40-9975-4F38-B9F4-CDF5595A13D7}" type="parTrans" cxnId="{042F4308-31AB-44B1-9553-7CA629EF9883}">
      <dgm:prSet/>
      <dgm:spPr/>
      <dgm:t>
        <a:bodyPr/>
        <a:lstStyle/>
        <a:p>
          <a:endParaRPr lang="en-US"/>
        </a:p>
      </dgm:t>
    </dgm:pt>
    <dgm:pt modelId="{9CBE7D95-9CB4-4EC0-9CDF-5EF1B1AA5A3A}" type="sibTrans" cxnId="{042F4308-31AB-44B1-9553-7CA629EF9883}">
      <dgm:prSet/>
      <dgm:spPr>
        <a:solidFill>
          <a:schemeClr val="bg1">
            <a:lumMod val="65000"/>
          </a:schemeClr>
        </a:solidFill>
      </dgm:spPr>
      <dgm:t>
        <a:bodyPr/>
        <a:lstStyle/>
        <a:p>
          <a:endParaRPr lang="en-US" dirty="0"/>
        </a:p>
      </dgm:t>
    </dgm:pt>
    <dgm:pt modelId="{26A791C7-2E66-415B-B1D2-9CC8281D5C18}">
      <dgm:prSet custT="1"/>
      <dgm:spPr>
        <a:solidFill>
          <a:schemeClr val="accent1"/>
        </a:solidFill>
      </dgm:spPr>
      <dgm:t>
        <a:bodyPr/>
        <a:lstStyle/>
        <a:p>
          <a:r>
            <a:rPr lang="en-US" sz="1200" dirty="0"/>
            <a:t>Education, Web Toolkit Updates, &amp; Outreach</a:t>
          </a:r>
        </a:p>
      </dgm:t>
    </dgm:pt>
    <dgm:pt modelId="{BDDC7AFF-7B10-4704-9B0D-DF53D6FB5E2E}" type="parTrans" cxnId="{314A226F-2EE8-4946-99A2-3EB9F2A51BDF}">
      <dgm:prSet/>
      <dgm:spPr/>
      <dgm:t>
        <a:bodyPr/>
        <a:lstStyle/>
        <a:p>
          <a:endParaRPr lang="en-US"/>
        </a:p>
      </dgm:t>
    </dgm:pt>
    <dgm:pt modelId="{66A4C6B8-DF7C-403D-80BA-5D99C87DE867}" type="sibTrans" cxnId="{314A226F-2EE8-4946-99A2-3EB9F2A51BDF}">
      <dgm:prSet/>
      <dgm:spPr/>
      <dgm:t>
        <a:bodyPr/>
        <a:lstStyle/>
        <a:p>
          <a:endParaRPr lang="en-US"/>
        </a:p>
      </dgm:t>
    </dgm:pt>
    <dgm:pt modelId="{AF1260E5-3200-423B-B120-B96218DC38F3}">
      <dgm:prSet custT="1"/>
      <dgm:spPr>
        <a:solidFill>
          <a:schemeClr val="accent1"/>
        </a:solidFill>
      </dgm:spPr>
      <dgm:t>
        <a:bodyPr/>
        <a:lstStyle/>
        <a:p>
          <a:r>
            <a:rPr lang="en-US" sz="1200" dirty="0"/>
            <a:t>Training Sessions &amp; Content Development</a:t>
          </a:r>
        </a:p>
      </dgm:t>
    </dgm:pt>
    <dgm:pt modelId="{1718CE73-7AED-49CF-8722-38B6EEF73F7B}" type="sibTrans" cxnId="{D19B978B-B4F0-4A09-A214-209DB9D3B0C2}">
      <dgm:prSet/>
      <dgm:spPr>
        <a:solidFill>
          <a:schemeClr val="bg1">
            <a:lumMod val="65000"/>
          </a:schemeClr>
        </a:solidFill>
      </dgm:spPr>
      <dgm:t>
        <a:bodyPr/>
        <a:lstStyle/>
        <a:p>
          <a:endParaRPr lang="en-US" dirty="0"/>
        </a:p>
      </dgm:t>
    </dgm:pt>
    <dgm:pt modelId="{E3807C3E-4C47-40C8-A2EC-88036492881A}" type="parTrans" cxnId="{D19B978B-B4F0-4A09-A214-209DB9D3B0C2}">
      <dgm:prSet/>
      <dgm:spPr/>
      <dgm:t>
        <a:bodyPr/>
        <a:lstStyle/>
        <a:p>
          <a:endParaRPr lang="en-US"/>
        </a:p>
      </dgm:t>
    </dgm:pt>
    <dgm:pt modelId="{3662B26B-E666-4AA0-BE84-D6DCB502A64B}" type="pres">
      <dgm:prSet presAssocID="{7E6A4DA3-45CD-4A5C-BBFA-86D7FEDA30BF}" presName="Name0" presStyleCnt="0">
        <dgm:presLayoutVars>
          <dgm:dir/>
          <dgm:resizeHandles val="exact"/>
        </dgm:presLayoutVars>
      </dgm:prSet>
      <dgm:spPr/>
    </dgm:pt>
    <dgm:pt modelId="{5AACFCB8-3F39-4179-8D73-23C1198CC514}" type="pres">
      <dgm:prSet presAssocID="{5DD6712D-172F-44B0-92F5-701487F33793}" presName="node" presStyleLbl="node1" presStyleIdx="0" presStyleCnt="4">
        <dgm:presLayoutVars>
          <dgm:bulletEnabled val="1"/>
        </dgm:presLayoutVars>
      </dgm:prSet>
      <dgm:spPr/>
    </dgm:pt>
    <dgm:pt modelId="{2103BCD2-E30A-42AF-8F77-DD260BA8FFBD}" type="pres">
      <dgm:prSet presAssocID="{8EFC8FDB-381A-49C9-82A5-EF0B7BA86BD7}" presName="sibTrans" presStyleLbl="sibTrans2D1" presStyleIdx="0" presStyleCnt="3"/>
      <dgm:spPr/>
    </dgm:pt>
    <dgm:pt modelId="{04ADAD04-AC77-44C9-849C-8C0523A18023}" type="pres">
      <dgm:prSet presAssocID="{8EFC8FDB-381A-49C9-82A5-EF0B7BA86BD7}" presName="connectorText" presStyleLbl="sibTrans2D1" presStyleIdx="0" presStyleCnt="3"/>
      <dgm:spPr/>
    </dgm:pt>
    <dgm:pt modelId="{31AF2C95-4608-4EF4-8856-C28B8A0B6866}" type="pres">
      <dgm:prSet presAssocID="{9C5B924E-12E4-445D-AA16-25AB3937A017}" presName="node" presStyleLbl="node1" presStyleIdx="1" presStyleCnt="4">
        <dgm:presLayoutVars>
          <dgm:bulletEnabled val="1"/>
        </dgm:presLayoutVars>
      </dgm:prSet>
      <dgm:spPr/>
    </dgm:pt>
    <dgm:pt modelId="{DB59EDE8-78B5-427D-95D0-C6D3255A6EB7}" type="pres">
      <dgm:prSet presAssocID="{9CBE7D95-9CB4-4EC0-9CDF-5EF1B1AA5A3A}" presName="sibTrans" presStyleLbl="sibTrans2D1" presStyleIdx="1" presStyleCnt="3" custLinFactNeighborX="-564" custLinFactNeighborY="-1025"/>
      <dgm:spPr/>
    </dgm:pt>
    <dgm:pt modelId="{92846C11-C679-492B-8DE5-FBFF8C1DECC2}" type="pres">
      <dgm:prSet presAssocID="{9CBE7D95-9CB4-4EC0-9CDF-5EF1B1AA5A3A}" presName="connectorText" presStyleLbl="sibTrans2D1" presStyleIdx="1" presStyleCnt="3"/>
      <dgm:spPr/>
    </dgm:pt>
    <dgm:pt modelId="{1E87F0E8-D434-422D-BA3F-B331E06A2759}" type="pres">
      <dgm:prSet presAssocID="{AF1260E5-3200-423B-B120-B96218DC38F3}" presName="node" presStyleLbl="node1" presStyleIdx="2" presStyleCnt="4">
        <dgm:presLayoutVars>
          <dgm:bulletEnabled val="1"/>
        </dgm:presLayoutVars>
      </dgm:prSet>
      <dgm:spPr/>
    </dgm:pt>
    <dgm:pt modelId="{964D5917-2DCD-4E1C-A290-A680439B7EBE}" type="pres">
      <dgm:prSet presAssocID="{1718CE73-7AED-49CF-8722-38B6EEF73F7B}" presName="sibTrans" presStyleLbl="sibTrans2D1" presStyleIdx="2" presStyleCnt="3" custLinFactNeighborX="31359" custLinFactNeighborY="-1025"/>
      <dgm:spPr/>
    </dgm:pt>
    <dgm:pt modelId="{566FC0A6-8BEA-4BBD-A98D-3AC30587939D}" type="pres">
      <dgm:prSet presAssocID="{1718CE73-7AED-49CF-8722-38B6EEF73F7B}" presName="connectorText" presStyleLbl="sibTrans2D1" presStyleIdx="2" presStyleCnt="3"/>
      <dgm:spPr/>
    </dgm:pt>
    <dgm:pt modelId="{4781A34D-78F2-4369-8F28-A78518716B34}" type="pres">
      <dgm:prSet presAssocID="{26A791C7-2E66-415B-B1D2-9CC8281D5C18}" presName="node" presStyleLbl="node1" presStyleIdx="3" presStyleCnt="4">
        <dgm:presLayoutVars>
          <dgm:bulletEnabled val="1"/>
        </dgm:presLayoutVars>
      </dgm:prSet>
      <dgm:spPr/>
    </dgm:pt>
  </dgm:ptLst>
  <dgm:cxnLst>
    <dgm:cxn modelId="{7B29B401-D636-4852-8169-AA53C05D8212}" type="presOf" srcId="{9CBE7D95-9CB4-4EC0-9CDF-5EF1B1AA5A3A}" destId="{92846C11-C679-492B-8DE5-FBFF8C1DECC2}" srcOrd="1" destOrd="0" presId="urn:microsoft.com/office/officeart/2005/8/layout/process1"/>
    <dgm:cxn modelId="{042F4308-31AB-44B1-9553-7CA629EF9883}" srcId="{7E6A4DA3-45CD-4A5C-BBFA-86D7FEDA30BF}" destId="{9C5B924E-12E4-445D-AA16-25AB3937A017}" srcOrd="1" destOrd="0" parTransId="{E30AAE40-9975-4F38-B9F4-CDF5595A13D7}" sibTransId="{9CBE7D95-9CB4-4EC0-9CDF-5EF1B1AA5A3A}"/>
    <dgm:cxn modelId="{49720D2A-1E21-40D6-8B52-0C6084EA9C1E}" srcId="{7E6A4DA3-45CD-4A5C-BBFA-86D7FEDA30BF}" destId="{5DD6712D-172F-44B0-92F5-701487F33793}" srcOrd="0" destOrd="0" parTransId="{9C888406-753F-4D2B-9361-4A1A5663BCCC}" sibTransId="{8EFC8FDB-381A-49C9-82A5-EF0B7BA86BD7}"/>
    <dgm:cxn modelId="{EC42912D-EDDD-454D-A49D-B82426B53CBE}" type="presOf" srcId="{8EFC8FDB-381A-49C9-82A5-EF0B7BA86BD7}" destId="{2103BCD2-E30A-42AF-8F77-DD260BA8FFBD}" srcOrd="0" destOrd="0" presId="urn:microsoft.com/office/officeart/2005/8/layout/process1"/>
    <dgm:cxn modelId="{B4F7943D-A37D-466A-8B46-89D22E64E022}" type="presOf" srcId="{9CBE7D95-9CB4-4EC0-9CDF-5EF1B1AA5A3A}" destId="{DB59EDE8-78B5-427D-95D0-C6D3255A6EB7}" srcOrd="0" destOrd="0" presId="urn:microsoft.com/office/officeart/2005/8/layout/process1"/>
    <dgm:cxn modelId="{314A226F-2EE8-4946-99A2-3EB9F2A51BDF}" srcId="{7E6A4DA3-45CD-4A5C-BBFA-86D7FEDA30BF}" destId="{26A791C7-2E66-415B-B1D2-9CC8281D5C18}" srcOrd="3" destOrd="0" parTransId="{BDDC7AFF-7B10-4704-9B0D-DF53D6FB5E2E}" sibTransId="{66A4C6B8-DF7C-403D-80BA-5D99C87DE867}"/>
    <dgm:cxn modelId="{D19B978B-B4F0-4A09-A214-209DB9D3B0C2}" srcId="{7E6A4DA3-45CD-4A5C-BBFA-86D7FEDA30BF}" destId="{AF1260E5-3200-423B-B120-B96218DC38F3}" srcOrd="2" destOrd="0" parTransId="{E3807C3E-4C47-40C8-A2EC-88036492881A}" sibTransId="{1718CE73-7AED-49CF-8722-38B6EEF73F7B}"/>
    <dgm:cxn modelId="{C8F1508C-17D3-41FC-8D97-BBAFEB6BB6D3}" type="presOf" srcId="{5DD6712D-172F-44B0-92F5-701487F33793}" destId="{5AACFCB8-3F39-4179-8D73-23C1198CC514}" srcOrd="0" destOrd="0" presId="urn:microsoft.com/office/officeart/2005/8/layout/process1"/>
    <dgm:cxn modelId="{43DADC8E-994A-4369-A78C-1D055447357D}" type="presOf" srcId="{8EFC8FDB-381A-49C9-82A5-EF0B7BA86BD7}" destId="{04ADAD04-AC77-44C9-849C-8C0523A18023}" srcOrd="1" destOrd="0" presId="urn:microsoft.com/office/officeart/2005/8/layout/process1"/>
    <dgm:cxn modelId="{C36EA59E-F9EA-444D-88D8-66425F81CA96}" type="presOf" srcId="{1718CE73-7AED-49CF-8722-38B6EEF73F7B}" destId="{964D5917-2DCD-4E1C-A290-A680439B7EBE}" srcOrd="0" destOrd="0" presId="urn:microsoft.com/office/officeart/2005/8/layout/process1"/>
    <dgm:cxn modelId="{27AC46AF-C777-45DF-8B82-CE875553CD48}" type="presOf" srcId="{1718CE73-7AED-49CF-8722-38B6EEF73F7B}" destId="{566FC0A6-8BEA-4BBD-A98D-3AC30587939D}" srcOrd="1" destOrd="0" presId="urn:microsoft.com/office/officeart/2005/8/layout/process1"/>
    <dgm:cxn modelId="{B3932EB3-1124-4C27-9BB2-A5CA886F3BE5}" type="presOf" srcId="{7E6A4DA3-45CD-4A5C-BBFA-86D7FEDA30BF}" destId="{3662B26B-E666-4AA0-BE84-D6DCB502A64B}" srcOrd="0" destOrd="0" presId="urn:microsoft.com/office/officeart/2005/8/layout/process1"/>
    <dgm:cxn modelId="{C93A08B7-8A1B-4F4D-B86A-0826DCD1D61B}" type="presOf" srcId="{AF1260E5-3200-423B-B120-B96218DC38F3}" destId="{1E87F0E8-D434-422D-BA3F-B331E06A2759}" srcOrd="0" destOrd="0" presId="urn:microsoft.com/office/officeart/2005/8/layout/process1"/>
    <dgm:cxn modelId="{C3CD76E7-431F-4159-BDE2-D8A1C094E910}" type="presOf" srcId="{9C5B924E-12E4-445D-AA16-25AB3937A017}" destId="{31AF2C95-4608-4EF4-8856-C28B8A0B6866}" srcOrd="0" destOrd="0" presId="urn:microsoft.com/office/officeart/2005/8/layout/process1"/>
    <dgm:cxn modelId="{ACBAF3E8-1AD8-4F50-AF1E-59BCB030B16D}" type="presOf" srcId="{26A791C7-2E66-415B-B1D2-9CC8281D5C18}" destId="{4781A34D-78F2-4369-8F28-A78518716B34}" srcOrd="0" destOrd="0" presId="urn:microsoft.com/office/officeart/2005/8/layout/process1"/>
    <dgm:cxn modelId="{8ADC48B7-A9F4-43E0-A407-80EF21F09B81}" type="presParOf" srcId="{3662B26B-E666-4AA0-BE84-D6DCB502A64B}" destId="{5AACFCB8-3F39-4179-8D73-23C1198CC514}" srcOrd="0" destOrd="0" presId="urn:microsoft.com/office/officeart/2005/8/layout/process1"/>
    <dgm:cxn modelId="{86A5C82B-9619-41F8-87D4-4DB721E2157E}" type="presParOf" srcId="{3662B26B-E666-4AA0-BE84-D6DCB502A64B}" destId="{2103BCD2-E30A-42AF-8F77-DD260BA8FFBD}" srcOrd="1" destOrd="0" presId="urn:microsoft.com/office/officeart/2005/8/layout/process1"/>
    <dgm:cxn modelId="{27D8C9A0-BEC3-4704-AA8F-C97631A15F92}" type="presParOf" srcId="{2103BCD2-E30A-42AF-8F77-DD260BA8FFBD}" destId="{04ADAD04-AC77-44C9-849C-8C0523A18023}" srcOrd="0" destOrd="0" presId="urn:microsoft.com/office/officeart/2005/8/layout/process1"/>
    <dgm:cxn modelId="{B003B1A7-69B0-477F-BD77-8DC78F82FE1C}" type="presParOf" srcId="{3662B26B-E666-4AA0-BE84-D6DCB502A64B}" destId="{31AF2C95-4608-4EF4-8856-C28B8A0B6866}" srcOrd="2" destOrd="0" presId="urn:microsoft.com/office/officeart/2005/8/layout/process1"/>
    <dgm:cxn modelId="{6DF47713-CA99-4091-B0CA-D9E31D055CFE}" type="presParOf" srcId="{3662B26B-E666-4AA0-BE84-D6DCB502A64B}" destId="{DB59EDE8-78B5-427D-95D0-C6D3255A6EB7}" srcOrd="3" destOrd="0" presId="urn:microsoft.com/office/officeart/2005/8/layout/process1"/>
    <dgm:cxn modelId="{A3AB9FD7-2095-43BE-9CA3-126A14D5BCC8}" type="presParOf" srcId="{DB59EDE8-78B5-427D-95D0-C6D3255A6EB7}" destId="{92846C11-C679-492B-8DE5-FBFF8C1DECC2}" srcOrd="0" destOrd="0" presId="urn:microsoft.com/office/officeart/2005/8/layout/process1"/>
    <dgm:cxn modelId="{3EC30FD4-8B36-47E6-AA82-78F8034048D4}" type="presParOf" srcId="{3662B26B-E666-4AA0-BE84-D6DCB502A64B}" destId="{1E87F0E8-D434-422D-BA3F-B331E06A2759}" srcOrd="4" destOrd="0" presId="urn:microsoft.com/office/officeart/2005/8/layout/process1"/>
    <dgm:cxn modelId="{1DD7A63A-2D13-4D47-83B9-02384D4F7F2B}" type="presParOf" srcId="{3662B26B-E666-4AA0-BE84-D6DCB502A64B}" destId="{964D5917-2DCD-4E1C-A290-A680439B7EBE}" srcOrd="5" destOrd="0" presId="urn:microsoft.com/office/officeart/2005/8/layout/process1"/>
    <dgm:cxn modelId="{12A794CE-7775-4BBF-9346-A1DD32D517EB}" type="presParOf" srcId="{964D5917-2DCD-4E1C-A290-A680439B7EBE}" destId="{566FC0A6-8BEA-4BBD-A98D-3AC30587939D}" srcOrd="0" destOrd="0" presId="urn:microsoft.com/office/officeart/2005/8/layout/process1"/>
    <dgm:cxn modelId="{BAD7ECC1-65AE-4D5B-BE22-A51922903C06}" type="presParOf" srcId="{3662B26B-E666-4AA0-BE84-D6DCB502A64B}" destId="{4781A34D-78F2-4369-8F28-A78518716B34}"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5B2F9D-8F1C-4F40-B08C-0245E97C9E4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430C978-2B32-4C9A-8622-475A9807B061}">
      <dgm:prSet phldrT="[Text]" custT="1"/>
      <dgm:spPr>
        <a:solidFill>
          <a:schemeClr val="accent1"/>
        </a:solidFill>
      </dgm:spPr>
      <dgm:t>
        <a:bodyPr/>
        <a:lstStyle/>
        <a:p>
          <a:r>
            <a:rPr lang="en-US" sz="1800" dirty="0"/>
            <a:t>HIE Services &amp; </a:t>
          </a:r>
        </a:p>
        <a:p>
          <a:r>
            <a:rPr lang="en-US" sz="1800" dirty="0"/>
            <a:t>Use Cases</a:t>
          </a:r>
        </a:p>
      </dgm:t>
    </dgm:pt>
    <dgm:pt modelId="{2735DA33-750C-4547-B81E-66CC2A92E5F7}" type="parTrans" cxnId="{C89B411D-EA14-4387-B335-6F786FFF0C44}">
      <dgm:prSet/>
      <dgm:spPr/>
      <dgm:t>
        <a:bodyPr/>
        <a:lstStyle/>
        <a:p>
          <a:endParaRPr lang="en-US"/>
        </a:p>
      </dgm:t>
    </dgm:pt>
    <dgm:pt modelId="{86939E81-A496-4744-91AB-0F96E79DA7D6}" type="sibTrans" cxnId="{C89B411D-EA14-4387-B335-6F786FFF0C44}">
      <dgm:prSet/>
      <dgm:spPr/>
      <dgm:t>
        <a:bodyPr/>
        <a:lstStyle/>
        <a:p>
          <a:endParaRPr lang="en-US"/>
        </a:p>
      </dgm:t>
    </dgm:pt>
    <dgm:pt modelId="{554FE194-08DE-407D-810F-48AB2510AA1A}">
      <dgm:prSet phldrT="[Text]" custT="1"/>
      <dgm:spPr>
        <a:solidFill>
          <a:schemeClr val="accent1"/>
        </a:solidFill>
      </dgm:spPr>
      <dgm:t>
        <a:bodyPr/>
        <a:lstStyle/>
        <a:p>
          <a:r>
            <a:rPr lang="en-US" sz="1800" dirty="0"/>
            <a:t>CMS-ONC Regulatory Compliance</a:t>
          </a:r>
        </a:p>
      </dgm:t>
    </dgm:pt>
    <dgm:pt modelId="{A8411C6C-3584-4882-91FD-D6F198801ADB}" type="parTrans" cxnId="{4089CE9C-64E8-4DB6-96E8-12293D588DCA}">
      <dgm:prSet/>
      <dgm:spPr/>
      <dgm:t>
        <a:bodyPr/>
        <a:lstStyle/>
        <a:p>
          <a:endParaRPr lang="en-US"/>
        </a:p>
      </dgm:t>
    </dgm:pt>
    <dgm:pt modelId="{60E8658B-AF8F-4553-850D-16B09C831977}" type="sibTrans" cxnId="{4089CE9C-64E8-4DB6-96E8-12293D588DCA}">
      <dgm:prSet/>
      <dgm:spPr/>
      <dgm:t>
        <a:bodyPr/>
        <a:lstStyle/>
        <a:p>
          <a:endParaRPr lang="en-US"/>
        </a:p>
      </dgm:t>
    </dgm:pt>
    <dgm:pt modelId="{21740FFA-6F75-48C8-8CE4-3F66C493FC1A}">
      <dgm:prSet custT="1"/>
      <dgm:spPr>
        <a:solidFill>
          <a:schemeClr val="tx2"/>
        </a:solidFill>
      </dgm:spPr>
      <dgm:t>
        <a:bodyPr/>
        <a:lstStyle/>
        <a:p>
          <a:r>
            <a:rPr lang="en-US" sz="1800" dirty="0"/>
            <a:t>Query HIE</a:t>
          </a:r>
        </a:p>
      </dgm:t>
    </dgm:pt>
    <dgm:pt modelId="{EFFCE9C1-A1BA-43F1-BD6C-ED0E72FEDB8F}" type="parTrans" cxnId="{62DBA110-AF06-461C-8F64-B43E159ABA98}">
      <dgm:prSet/>
      <dgm:spPr/>
      <dgm:t>
        <a:bodyPr/>
        <a:lstStyle/>
        <a:p>
          <a:endParaRPr lang="en-US"/>
        </a:p>
      </dgm:t>
    </dgm:pt>
    <dgm:pt modelId="{4621170F-A9C1-4C47-91C9-93C0576AE4DC}" type="sibTrans" cxnId="{62DBA110-AF06-461C-8F64-B43E159ABA98}">
      <dgm:prSet/>
      <dgm:spPr/>
      <dgm:t>
        <a:bodyPr/>
        <a:lstStyle/>
        <a:p>
          <a:endParaRPr lang="en-US"/>
        </a:p>
      </dgm:t>
    </dgm:pt>
    <dgm:pt modelId="{713693B5-B391-4C7F-9052-383AEF2CD789}">
      <dgm:prSet custT="1"/>
      <dgm:spPr>
        <a:solidFill>
          <a:schemeClr val="accent1"/>
        </a:solidFill>
      </dgm:spPr>
      <dgm:t>
        <a:bodyPr/>
        <a:lstStyle/>
        <a:p>
          <a:r>
            <a:rPr lang="en-US" sz="1800" dirty="0"/>
            <a:t>Privacy &amp; Consent</a:t>
          </a:r>
        </a:p>
      </dgm:t>
    </dgm:pt>
    <dgm:pt modelId="{69910AC6-DD7A-40A8-93A8-71C557F2B06E}" type="parTrans" cxnId="{86BAE818-2FB9-4FD7-AD25-E2316645AF4A}">
      <dgm:prSet/>
      <dgm:spPr/>
      <dgm:t>
        <a:bodyPr/>
        <a:lstStyle/>
        <a:p>
          <a:endParaRPr lang="en-US"/>
        </a:p>
      </dgm:t>
    </dgm:pt>
    <dgm:pt modelId="{796760D9-9208-435C-8CC3-F7BC2ABDE536}" type="sibTrans" cxnId="{86BAE818-2FB9-4FD7-AD25-E2316645AF4A}">
      <dgm:prSet/>
      <dgm:spPr/>
      <dgm:t>
        <a:bodyPr/>
        <a:lstStyle/>
        <a:p>
          <a:endParaRPr lang="en-US"/>
        </a:p>
      </dgm:t>
    </dgm:pt>
    <dgm:pt modelId="{2ABD05E3-5B37-444A-8B48-CBC529FFE058}">
      <dgm:prSet custT="1"/>
      <dgm:spPr>
        <a:solidFill>
          <a:schemeClr val="accent1"/>
        </a:solidFill>
      </dgm:spPr>
      <dgm:t>
        <a:bodyPr/>
        <a:lstStyle/>
        <a:p>
          <a:r>
            <a:rPr lang="en-US" sz="1800" dirty="0"/>
            <a:t>Improving C-CDA Exchange</a:t>
          </a:r>
        </a:p>
      </dgm:t>
    </dgm:pt>
    <dgm:pt modelId="{DCB90170-BD21-4C9E-8A89-E8231DF08394}" type="parTrans" cxnId="{FDBBF8C3-EC14-4A33-88FC-A8CEFCC86F68}">
      <dgm:prSet/>
      <dgm:spPr/>
      <dgm:t>
        <a:bodyPr/>
        <a:lstStyle/>
        <a:p>
          <a:endParaRPr lang="en-US"/>
        </a:p>
      </dgm:t>
    </dgm:pt>
    <dgm:pt modelId="{74B4404A-9A17-40DD-836E-1E8F0A2396FC}" type="sibTrans" cxnId="{FDBBF8C3-EC14-4A33-88FC-A8CEFCC86F68}">
      <dgm:prSet/>
      <dgm:spPr/>
      <dgm:t>
        <a:bodyPr/>
        <a:lstStyle/>
        <a:p>
          <a:endParaRPr lang="en-US"/>
        </a:p>
      </dgm:t>
    </dgm:pt>
    <dgm:pt modelId="{5BDF5511-57E6-4E94-9790-9C0DCA99D8B2}">
      <dgm:prSet custT="1"/>
      <dgm:spPr>
        <a:solidFill>
          <a:schemeClr val="accent1"/>
        </a:solidFill>
      </dgm:spPr>
      <dgm:t>
        <a:bodyPr/>
        <a:lstStyle/>
        <a:p>
          <a:r>
            <a:rPr lang="en-US" sz="1800" dirty="0"/>
            <a:t>FHIR-APIs </a:t>
          </a:r>
        </a:p>
      </dgm:t>
    </dgm:pt>
    <dgm:pt modelId="{D1421B88-9D81-48C4-AA1F-7B9BEC173EAA}" type="parTrans" cxnId="{DF60179F-5BDF-457A-A83C-D356CD57CFBB}">
      <dgm:prSet/>
      <dgm:spPr/>
      <dgm:t>
        <a:bodyPr/>
        <a:lstStyle/>
        <a:p>
          <a:endParaRPr lang="en-US"/>
        </a:p>
      </dgm:t>
    </dgm:pt>
    <dgm:pt modelId="{C287187F-7486-4F31-8723-069FD3469BF8}" type="sibTrans" cxnId="{DF60179F-5BDF-457A-A83C-D356CD57CFBB}">
      <dgm:prSet/>
      <dgm:spPr/>
      <dgm:t>
        <a:bodyPr/>
        <a:lstStyle/>
        <a:p>
          <a:endParaRPr lang="en-US"/>
        </a:p>
      </dgm:t>
    </dgm:pt>
    <dgm:pt modelId="{01599977-6ADD-469F-992F-3FC9B3AB0DCC}" type="pres">
      <dgm:prSet presAssocID="{CF5B2F9D-8F1C-4F40-B08C-0245E97C9E45}" presName="diagram" presStyleCnt="0">
        <dgm:presLayoutVars>
          <dgm:dir/>
          <dgm:resizeHandles val="exact"/>
        </dgm:presLayoutVars>
      </dgm:prSet>
      <dgm:spPr/>
    </dgm:pt>
    <dgm:pt modelId="{1771A0A8-CD41-4B61-A7C2-8FA9C3896D92}" type="pres">
      <dgm:prSet presAssocID="{5430C978-2B32-4C9A-8622-475A9807B061}" presName="node" presStyleLbl="node1" presStyleIdx="0" presStyleCnt="6">
        <dgm:presLayoutVars>
          <dgm:bulletEnabled val="1"/>
        </dgm:presLayoutVars>
      </dgm:prSet>
      <dgm:spPr/>
    </dgm:pt>
    <dgm:pt modelId="{E3CCD88E-3C6A-47B6-AECA-17C64B6D2964}" type="pres">
      <dgm:prSet presAssocID="{86939E81-A496-4744-91AB-0F96E79DA7D6}" presName="sibTrans" presStyleCnt="0"/>
      <dgm:spPr/>
    </dgm:pt>
    <dgm:pt modelId="{4A104EEA-D21A-40B8-B54F-349A40488DFA}" type="pres">
      <dgm:prSet presAssocID="{21740FFA-6F75-48C8-8CE4-3F66C493FC1A}" presName="node" presStyleLbl="node1" presStyleIdx="1" presStyleCnt="6">
        <dgm:presLayoutVars>
          <dgm:bulletEnabled val="1"/>
        </dgm:presLayoutVars>
      </dgm:prSet>
      <dgm:spPr/>
    </dgm:pt>
    <dgm:pt modelId="{4F640053-ADEA-4F82-AB7F-D846BB777D91}" type="pres">
      <dgm:prSet presAssocID="{4621170F-A9C1-4C47-91C9-93C0576AE4DC}" presName="sibTrans" presStyleCnt="0"/>
      <dgm:spPr/>
    </dgm:pt>
    <dgm:pt modelId="{15CE8B01-E693-4193-B688-419C9BE5A6C5}" type="pres">
      <dgm:prSet presAssocID="{713693B5-B391-4C7F-9052-383AEF2CD789}" presName="node" presStyleLbl="node1" presStyleIdx="2" presStyleCnt="6">
        <dgm:presLayoutVars>
          <dgm:bulletEnabled val="1"/>
        </dgm:presLayoutVars>
      </dgm:prSet>
      <dgm:spPr/>
    </dgm:pt>
    <dgm:pt modelId="{2DB28F12-AD56-4E93-9802-D8EA43D3C101}" type="pres">
      <dgm:prSet presAssocID="{796760D9-9208-435C-8CC3-F7BC2ABDE536}" presName="sibTrans" presStyleCnt="0"/>
      <dgm:spPr/>
    </dgm:pt>
    <dgm:pt modelId="{E98F74D8-FB81-4B7D-B0B5-220A910D2D91}" type="pres">
      <dgm:prSet presAssocID="{2ABD05E3-5B37-444A-8B48-CBC529FFE058}" presName="node" presStyleLbl="node1" presStyleIdx="3" presStyleCnt="6">
        <dgm:presLayoutVars>
          <dgm:bulletEnabled val="1"/>
        </dgm:presLayoutVars>
      </dgm:prSet>
      <dgm:spPr/>
    </dgm:pt>
    <dgm:pt modelId="{A7D588B0-A572-4D59-A87E-8EB9EEC21930}" type="pres">
      <dgm:prSet presAssocID="{74B4404A-9A17-40DD-836E-1E8F0A2396FC}" presName="sibTrans" presStyleCnt="0"/>
      <dgm:spPr/>
    </dgm:pt>
    <dgm:pt modelId="{65F28874-BA11-4359-A8AE-DE5F35CC312C}" type="pres">
      <dgm:prSet presAssocID="{5BDF5511-57E6-4E94-9790-9C0DCA99D8B2}" presName="node" presStyleLbl="node1" presStyleIdx="4" presStyleCnt="6">
        <dgm:presLayoutVars>
          <dgm:bulletEnabled val="1"/>
        </dgm:presLayoutVars>
      </dgm:prSet>
      <dgm:spPr/>
    </dgm:pt>
    <dgm:pt modelId="{82253DF3-943E-4777-81EC-D2E965C48A56}" type="pres">
      <dgm:prSet presAssocID="{C287187F-7486-4F31-8723-069FD3469BF8}" presName="sibTrans" presStyleCnt="0"/>
      <dgm:spPr/>
    </dgm:pt>
    <dgm:pt modelId="{1ACA0A42-3BD9-47E6-B1CD-2448A3DD7E4B}" type="pres">
      <dgm:prSet presAssocID="{554FE194-08DE-407D-810F-48AB2510AA1A}" presName="node" presStyleLbl="node1" presStyleIdx="5" presStyleCnt="6">
        <dgm:presLayoutVars>
          <dgm:bulletEnabled val="1"/>
        </dgm:presLayoutVars>
      </dgm:prSet>
      <dgm:spPr/>
    </dgm:pt>
  </dgm:ptLst>
  <dgm:cxnLst>
    <dgm:cxn modelId="{DECF6705-C5D1-4B5F-8686-83CB92942D2D}" type="presOf" srcId="{2ABD05E3-5B37-444A-8B48-CBC529FFE058}" destId="{E98F74D8-FB81-4B7D-B0B5-220A910D2D91}" srcOrd="0" destOrd="0" presId="urn:microsoft.com/office/officeart/2005/8/layout/default"/>
    <dgm:cxn modelId="{62DBA110-AF06-461C-8F64-B43E159ABA98}" srcId="{CF5B2F9D-8F1C-4F40-B08C-0245E97C9E45}" destId="{21740FFA-6F75-48C8-8CE4-3F66C493FC1A}" srcOrd="1" destOrd="0" parTransId="{EFFCE9C1-A1BA-43F1-BD6C-ED0E72FEDB8F}" sibTransId="{4621170F-A9C1-4C47-91C9-93C0576AE4DC}"/>
    <dgm:cxn modelId="{86BAE818-2FB9-4FD7-AD25-E2316645AF4A}" srcId="{CF5B2F9D-8F1C-4F40-B08C-0245E97C9E45}" destId="{713693B5-B391-4C7F-9052-383AEF2CD789}" srcOrd="2" destOrd="0" parTransId="{69910AC6-DD7A-40A8-93A8-71C557F2B06E}" sibTransId="{796760D9-9208-435C-8CC3-F7BC2ABDE536}"/>
    <dgm:cxn modelId="{C89B411D-EA14-4387-B335-6F786FFF0C44}" srcId="{CF5B2F9D-8F1C-4F40-B08C-0245E97C9E45}" destId="{5430C978-2B32-4C9A-8622-475A9807B061}" srcOrd="0" destOrd="0" parTransId="{2735DA33-750C-4547-B81E-66CC2A92E5F7}" sibTransId="{86939E81-A496-4744-91AB-0F96E79DA7D6}"/>
    <dgm:cxn modelId="{DBCFF133-4B2C-4C53-BDD4-BFDAA0184BF7}" type="presOf" srcId="{554FE194-08DE-407D-810F-48AB2510AA1A}" destId="{1ACA0A42-3BD9-47E6-B1CD-2448A3DD7E4B}" srcOrd="0" destOrd="0" presId="urn:microsoft.com/office/officeart/2005/8/layout/default"/>
    <dgm:cxn modelId="{3A91D435-27A6-47E8-BF04-16619F47362C}" type="presOf" srcId="{21740FFA-6F75-48C8-8CE4-3F66C493FC1A}" destId="{4A104EEA-D21A-40B8-B54F-349A40488DFA}" srcOrd="0" destOrd="0" presId="urn:microsoft.com/office/officeart/2005/8/layout/default"/>
    <dgm:cxn modelId="{DFD87A93-D4BF-4EC4-8399-CFDBDBDBE79B}" type="presOf" srcId="{5BDF5511-57E6-4E94-9790-9C0DCA99D8B2}" destId="{65F28874-BA11-4359-A8AE-DE5F35CC312C}" srcOrd="0" destOrd="0" presId="urn:microsoft.com/office/officeart/2005/8/layout/default"/>
    <dgm:cxn modelId="{4089CE9C-64E8-4DB6-96E8-12293D588DCA}" srcId="{CF5B2F9D-8F1C-4F40-B08C-0245E97C9E45}" destId="{554FE194-08DE-407D-810F-48AB2510AA1A}" srcOrd="5" destOrd="0" parTransId="{A8411C6C-3584-4882-91FD-D6F198801ADB}" sibTransId="{60E8658B-AF8F-4553-850D-16B09C831977}"/>
    <dgm:cxn modelId="{DF60179F-5BDF-457A-A83C-D356CD57CFBB}" srcId="{CF5B2F9D-8F1C-4F40-B08C-0245E97C9E45}" destId="{5BDF5511-57E6-4E94-9790-9C0DCA99D8B2}" srcOrd="4" destOrd="0" parTransId="{D1421B88-9D81-48C4-AA1F-7B9BEC173EAA}" sibTransId="{C287187F-7486-4F31-8723-069FD3469BF8}"/>
    <dgm:cxn modelId="{875DEABC-6A50-475C-A510-50C087DC973A}" type="presOf" srcId="{CF5B2F9D-8F1C-4F40-B08C-0245E97C9E45}" destId="{01599977-6ADD-469F-992F-3FC9B3AB0DCC}" srcOrd="0" destOrd="0" presId="urn:microsoft.com/office/officeart/2005/8/layout/default"/>
    <dgm:cxn modelId="{C52313C2-8A5E-4D30-9664-C83DA668ED37}" type="presOf" srcId="{5430C978-2B32-4C9A-8622-475A9807B061}" destId="{1771A0A8-CD41-4B61-A7C2-8FA9C3896D92}" srcOrd="0" destOrd="0" presId="urn:microsoft.com/office/officeart/2005/8/layout/default"/>
    <dgm:cxn modelId="{FDBBF8C3-EC14-4A33-88FC-A8CEFCC86F68}" srcId="{CF5B2F9D-8F1C-4F40-B08C-0245E97C9E45}" destId="{2ABD05E3-5B37-444A-8B48-CBC529FFE058}" srcOrd="3" destOrd="0" parTransId="{DCB90170-BD21-4C9E-8A89-E8231DF08394}" sibTransId="{74B4404A-9A17-40DD-836E-1E8F0A2396FC}"/>
    <dgm:cxn modelId="{FA70B0C7-CF59-4E4E-A1AF-B0490B32F3E3}" type="presOf" srcId="{713693B5-B391-4C7F-9052-383AEF2CD789}" destId="{15CE8B01-E693-4193-B688-419C9BE5A6C5}" srcOrd="0" destOrd="0" presId="urn:microsoft.com/office/officeart/2005/8/layout/default"/>
    <dgm:cxn modelId="{320C6804-17B5-456D-85FF-1A86BC33756A}" type="presParOf" srcId="{01599977-6ADD-469F-992F-3FC9B3AB0DCC}" destId="{1771A0A8-CD41-4B61-A7C2-8FA9C3896D92}" srcOrd="0" destOrd="0" presId="urn:microsoft.com/office/officeart/2005/8/layout/default"/>
    <dgm:cxn modelId="{265021AD-01BC-458B-B039-04F15FA438AE}" type="presParOf" srcId="{01599977-6ADD-469F-992F-3FC9B3AB0DCC}" destId="{E3CCD88E-3C6A-47B6-AECA-17C64B6D2964}" srcOrd="1" destOrd="0" presId="urn:microsoft.com/office/officeart/2005/8/layout/default"/>
    <dgm:cxn modelId="{165D1D97-E1E4-4E31-B2AF-2CE348BF8A04}" type="presParOf" srcId="{01599977-6ADD-469F-992F-3FC9B3AB0DCC}" destId="{4A104EEA-D21A-40B8-B54F-349A40488DFA}" srcOrd="2" destOrd="0" presId="urn:microsoft.com/office/officeart/2005/8/layout/default"/>
    <dgm:cxn modelId="{9F2A2CE6-FC8A-4E4D-B9F7-2DF4097BE1D1}" type="presParOf" srcId="{01599977-6ADD-469F-992F-3FC9B3AB0DCC}" destId="{4F640053-ADEA-4F82-AB7F-D846BB777D91}" srcOrd="3" destOrd="0" presId="urn:microsoft.com/office/officeart/2005/8/layout/default"/>
    <dgm:cxn modelId="{62ADFA96-1129-4FE0-BB94-50B1A0C1D822}" type="presParOf" srcId="{01599977-6ADD-469F-992F-3FC9B3AB0DCC}" destId="{15CE8B01-E693-4193-B688-419C9BE5A6C5}" srcOrd="4" destOrd="0" presId="urn:microsoft.com/office/officeart/2005/8/layout/default"/>
    <dgm:cxn modelId="{8786289A-CC3A-490B-BE29-9346652A5DE0}" type="presParOf" srcId="{01599977-6ADD-469F-992F-3FC9B3AB0DCC}" destId="{2DB28F12-AD56-4E93-9802-D8EA43D3C101}" srcOrd="5" destOrd="0" presId="urn:microsoft.com/office/officeart/2005/8/layout/default"/>
    <dgm:cxn modelId="{8C9CA047-2EC5-4DE3-A5B2-E56C57003C88}" type="presParOf" srcId="{01599977-6ADD-469F-992F-3FC9B3AB0DCC}" destId="{E98F74D8-FB81-4B7D-B0B5-220A910D2D91}" srcOrd="6" destOrd="0" presId="urn:microsoft.com/office/officeart/2005/8/layout/default"/>
    <dgm:cxn modelId="{C5FF8E28-16C6-4059-85CE-6B106559311A}" type="presParOf" srcId="{01599977-6ADD-469F-992F-3FC9B3AB0DCC}" destId="{A7D588B0-A572-4D59-A87E-8EB9EEC21930}" srcOrd="7" destOrd="0" presId="urn:microsoft.com/office/officeart/2005/8/layout/default"/>
    <dgm:cxn modelId="{7221B07D-FB37-4C24-BFE2-BB3669DB1B23}" type="presParOf" srcId="{01599977-6ADD-469F-992F-3FC9B3AB0DCC}" destId="{65F28874-BA11-4359-A8AE-DE5F35CC312C}" srcOrd="8" destOrd="0" presId="urn:microsoft.com/office/officeart/2005/8/layout/default"/>
    <dgm:cxn modelId="{40EFF423-FC9D-4802-B9B6-12CB6F71F911}" type="presParOf" srcId="{01599977-6ADD-469F-992F-3FC9B3AB0DCC}" destId="{82253DF3-943E-4777-81EC-D2E965C48A56}" srcOrd="9" destOrd="0" presId="urn:microsoft.com/office/officeart/2005/8/layout/default"/>
    <dgm:cxn modelId="{5CA35E0B-97E8-46B2-9B76-EFFAAAE78298}" type="presParOf" srcId="{01599977-6ADD-469F-992F-3FC9B3AB0DCC}" destId="{1ACA0A42-3BD9-47E6-B1CD-2448A3DD7E4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075578-848C-46CE-9B94-597582F08A03}"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AAF9A367-D856-488A-B134-0EF1AEC3A8F8}">
      <dgm:prSet phldrT="[Text]" custT="1"/>
      <dgm:spPr/>
      <dgm:t>
        <a:bodyPr/>
        <a:lstStyle/>
        <a:p>
          <a:r>
            <a:rPr lang="en-US" sz="1600" dirty="0"/>
            <a:t>Data Sources</a:t>
          </a:r>
        </a:p>
      </dgm:t>
    </dgm:pt>
    <dgm:pt modelId="{5EE05D5C-49C4-453A-A953-A9ADCF887A16}" type="parTrans" cxnId="{08FAEB3A-75E4-4013-8EA4-11EED6746ECD}">
      <dgm:prSet/>
      <dgm:spPr/>
      <dgm:t>
        <a:bodyPr/>
        <a:lstStyle/>
        <a:p>
          <a:endParaRPr lang="en-US"/>
        </a:p>
      </dgm:t>
    </dgm:pt>
    <dgm:pt modelId="{AE5B9B48-C03A-47BE-A5A4-C27CE4C40723}" type="sibTrans" cxnId="{08FAEB3A-75E4-4013-8EA4-11EED6746ECD}">
      <dgm:prSet/>
      <dgm:spPr/>
      <dgm:t>
        <a:bodyPr/>
        <a:lstStyle/>
        <a:p>
          <a:endParaRPr lang="en-US"/>
        </a:p>
      </dgm:t>
    </dgm:pt>
    <dgm:pt modelId="{C3602F3A-8A31-47EA-8CB9-A896F6978412}">
      <dgm:prSet phldrT="[Text]"/>
      <dgm:spPr/>
      <dgm:t>
        <a:bodyPr/>
        <a:lstStyle/>
        <a:p>
          <a:pPr rtl="0"/>
          <a:r>
            <a:rPr lang="en-US" dirty="0"/>
            <a:t>Provider Demographics</a:t>
          </a:r>
        </a:p>
      </dgm:t>
    </dgm:pt>
    <dgm:pt modelId="{24C068A1-7154-43DD-9687-C4DCBC4AA5D4}" type="parTrans" cxnId="{6839AC86-CED2-4C75-B699-C0C9DAB82BA8}">
      <dgm:prSet/>
      <dgm:spPr/>
      <dgm:t>
        <a:bodyPr/>
        <a:lstStyle/>
        <a:p>
          <a:endParaRPr lang="en-US"/>
        </a:p>
      </dgm:t>
    </dgm:pt>
    <dgm:pt modelId="{897B7853-0DCA-48EC-A991-FC38E3EA50C4}" type="sibTrans" cxnId="{6839AC86-CED2-4C75-B699-C0C9DAB82BA8}">
      <dgm:prSet/>
      <dgm:spPr/>
      <dgm:t>
        <a:bodyPr/>
        <a:lstStyle/>
        <a:p>
          <a:endParaRPr lang="en-US"/>
        </a:p>
      </dgm:t>
    </dgm:pt>
    <dgm:pt modelId="{DB2638EC-9656-4EB9-92E7-F9C6565E4D82}">
      <dgm:prSet phldrT="[Text]" custT="1"/>
      <dgm:spPr/>
      <dgm:t>
        <a:bodyPr/>
        <a:lstStyle/>
        <a:p>
          <a:r>
            <a:rPr lang="en-US" sz="1600" dirty="0"/>
            <a:t>Data Access and Use</a:t>
          </a:r>
        </a:p>
      </dgm:t>
    </dgm:pt>
    <dgm:pt modelId="{14EBC005-EBBC-4F48-AA68-1D991167D0D6}" type="parTrans" cxnId="{6BD3E908-E9A4-4281-B564-5C552970ED5B}">
      <dgm:prSet/>
      <dgm:spPr/>
      <dgm:t>
        <a:bodyPr/>
        <a:lstStyle/>
        <a:p>
          <a:endParaRPr lang="en-US"/>
        </a:p>
      </dgm:t>
    </dgm:pt>
    <dgm:pt modelId="{F7FA84F5-3DD2-43CE-B6EE-E8FCB64E2ECA}" type="sibTrans" cxnId="{6BD3E908-E9A4-4281-B564-5C552970ED5B}">
      <dgm:prSet/>
      <dgm:spPr/>
      <dgm:t>
        <a:bodyPr/>
        <a:lstStyle/>
        <a:p>
          <a:endParaRPr lang="en-US"/>
        </a:p>
      </dgm:t>
    </dgm:pt>
    <dgm:pt modelId="{B13482A4-E3FC-4213-8842-EE05E38DB0AC}">
      <dgm:prSet phldrT="[Text]"/>
      <dgm:spPr/>
      <dgm:t>
        <a:bodyPr/>
        <a:lstStyle/>
        <a:p>
          <a:pPr rtl="0"/>
          <a:r>
            <a:rPr lang="en-US" b="0" dirty="0"/>
            <a:t>APIs (FHIR, RESTful, SOAP)</a:t>
          </a:r>
          <a:endParaRPr lang="en-US" dirty="0"/>
        </a:p>
      </dgm:t>
    </dgm:pt>
    <dgm:pt modelId="{7A456CD0-6B57-40B6-8D90-D3D10903B135}" type="parTrans" cxnId="{C091CCA7-927E-465E-889D-34A0ADB4C968}">
      <dgm:prSet/>
      <dgm:spPr/>
      <dgm:t>
        <a:bodyPr/>
        <a:lstStyle/>
        <a:p>
          <a:endParaRPr lang="en-US"/>
        </a:p>
      </dgm:t>
    </dgm:pt>
    <dgm:pt modelId="{B085B3D8-DED4-40A7-B67D-059BFA6B6F36}" type="sibTrans" cxnId="{C091CCA7-927E-465E-889D-34A0ADB4C968}">
      <dgm:prSet/>
      <dgm:spPr/>
      <dgm:t>
        <a:bodyPr/>
        <a:lstStyle/>
        <a:p>
          <a:endParaRPr lang="en-US"/>
        </a:p>
      </dgm:t>
    </dgm:pt>
    <dgm:pt modelId="{F116FB0F-F86E-47E3-B2BA-8A99FA149850}">
      <dgm:prSet/>
      <dgm:spPr/>
      <dgm:t>
        <a:bodyPr/>
        <a:lstStyle/>
        <a:p>
          <a:pPr rtl="0"/>
          <a:r>
            <a:rPr lang="en-US" b="0" dirty="0"/>
            <a:t>Secure File Transport Protocol (SFTP)</a:t>
          </a:r>
          <a:endParaRPr lang="en-US" dirty="0"/>
        </a:p>
      </dgm:t>
    </dgm:pt>
    <dgm:pt modelId="{4CD81FDA-870E-40CD-9962-110F8105ECDC}" type="parTrans" cxnId="{D5DD2615-CF60-423C-8D46-0F385B6DDE2A}">
      <dgm:prSet/>
      <dgm:spPr/>
      <dgm:t>
        <a:bodyPr/>
        <a:lstStyle/>
        <a:p>
          <a:endParaRPr lang="en-US"/>
        </a:p>
      </dgm:t>
    </dgm:pt>
    <dgm:pt modelId="{C79B48B0-294D-483C-A3CB-9E778E0D05C9}" type="sibTrans" cxnId="{D5DD2615-CF60-423C-8D46-0F385B6DDE2A}">
      <dgm:prSet/>
      <dgm:spPr/>
      <dgm:t>
        <a:bodyPr/>
        <a:lstStyle/>
        <a:p>
          <a:endParaRPr lang="en-US"/>
        </a:p>
      </dgm:t>
    </dgm:pt>
    <dgm:pt modelId="{B435A969-CE63-4146-B6C2-674218D62B83}">
      <dgm:prSet/>
      <dgm:spPr/>
      <dgm:t>
        <a:bodyPr/>
        <a:lstStyle/>
        <a:p>
          <a:pPr rtl="0"/>
          <a:r>
            <a:rPr lang="en-US" dirty="0"/>
            <a:t>Organization Demographics</a:t>
          </a:r>
        </a:p>
      </dgm:t>
    </dgm:pt>
    <dgm:pt modelId="{60A3A5E1-9AF6-48F7-800F-95A56E1E29B4}" type="parTrans" cxnId="{81E73DC2-36C6-4414-8CB4-33DDE6F93E0D}">
      <dgm:prSet/>
      <dgm:spPr/>
      <dgm:t>
        <a:bodyPr/>
        <a:lstStyle/>
        <a:p>
          <a:endParaRPr lang="en-US"/>
        </a:p>
      </dgm:t>
    </dgm:pt>
    <dgm:pt modelId="{63503936-837F-4B97-95F6-DF74E1234C8B}" type="sibTrans" cxnId="{81E73DC2-36C6-4414-8CB4-33DDE6F93E0D}">
      <dgm:prSet/>
      <dgm:spPr/>
      <dgm:t>
        <a:bodyPr/>
        <a:lstStyle/>
        <a:p>
          <a:endParaRPr lang="en-US"/>
        </a:p>
      </dgm:t>
    </dgm:pt>
    <dgm:pt modelId="{828BF419-5B61-4233-BC9C-8EC6DA01831C}">
      <dgm:prSet/>
      <dgm:spPr/>
      <dgm:t>
        <a:bodyPr/>
        <a:lstStyle/>
        <a:p>
          <a:pPr rtl="0"/>
          <a:r>
            <a:rPr lang="en-US" dirty="0"/>
            <a:t>Provider Contact Info</a:t>
          </a:r>
        </a:p>
      </dgm:t>
    </dgm:pt>
    <dgm:pt modelId="{FD060E75-3ED0-4DB2-9D60-0E214235CFF6}" type="parTrans" cxnId="{25639B65-1163-4251-B89F-9599E6C97D61}">
      <dgm:prSet/>
      <dgm:spPr/>
      <dgm:t>
        <a:bodyPr/>
        <a:lstStyle/>
        <a:p>
          <a:endParaRPr lang="en-US"/>
        </a:p>
      </dgm:t>
    </dgm:pt>
    <dgm:pt modelId="{67B65A51-69AB-4CCF-971B-01D5F3396E38}" type="sibTrans" cxnId="{25639B65-1163-4251-B89F-9599E6C97D61}">
      <dgm:prSet/>
      <dgm:spPr/>
      <dgm:t>
        <a:bodyPr/>
        <a:lstStyle/>
        <a:p>
          <a:endParaRPr lang="en-US"/>
        </a:p>
      </dgm:t>
    </dgm:pt>
    <dgm:pt modelId="{4343C3E6-9C74-4FDA-ABD2-32CF59D2BC66}">
      <dgm:prSet/>
      <dgm:spPr/>
      <dgm:t>
        <a:bodyPr/>
        <a:lstStyle/>
        <a:p>
          <a:pPr rtl="0"/>
          <a:r>
            <a:rPr lang="en-US" dirty="0"/>
            <a:t>Address &amp; Location(s)</a:t>
          </a:r>
        </a:p>
      </dgm:t>
    </dgm:pt>
    <dgm:pt modelId="{4473F6FA-58D8-47A9-BB97-F5CA0E347302}" type="parTrans" cxnId="{CCAB06E0-5AD3-479E-B6D4-769864B0551D}">
      <dgm:prSet/>
      <dgm:spPr/>
      <dgm:t>
        <a:bodyPr/>
        <a:lstStyle/>
        <a:p>
          <a:endParaRPr lang="en-US"/>
        </a:p>
      </dgm:t>
    </dgm:pt>
    <dgm:pt modelId="{A4274BD3-18AC-4F3A-AD03-74F6A49158DF}" type="sibTrans" cxnId="{CCAB06E0-5AD3-479E-B6D4-769864B0551D}">
      <dgm:prSet/>
      <dgm:spPr/>
      <dgm:t>
        <a:bodyPr/>
        <a:lstStyle/>
        <a:p>
          <a:endParaRPr lang="en-US"/>
        </a:p>
      </dgm:t>
    </dgm:pt>
    <dgm:pt modelId="{4DF9E4B3-F787-4CA1-AEE4-5DE967062176}">
      <dgm:prSet/>
      <dgm:spPr/>
      <dgm:t>
        <a:bodyPr/>
        <a:lstStyle/>
        <a:p>
          <a:pPr rtl="0"/>
          <a:r>
            <a:rPr lang="en-US" dirty="0"/>
            <a:t>HIE Endpoints</a:t>
          </a:r>
          <a:r>
            <a:rPr lang="en-US" b="0" dirty="0"/>
            <a:t> – including Direct secure messaging addresses</a:t>
          </a:r>
          <a:endParaRPr lang="en-US" dirty="0"/>
        </a:p>
      </dgm:t>
    </dgm:pt>
    <dgm:pt modelId="{75D79703-CE96-423E-B03D-288B40C8889E}" type="parTrans" cxnId="{853F2C0F-C6AD-4526-8FE7-5B5C17DD8CBB}">
      <dgm:prSet/>
      <dgm:spPr/>
      <dgm:t>
        <a:bodyPr/>
        <a:lstStyle/>
        <a:p>
          <a:endParaRPr lang="en-US"/>
        </a:p>
      </dgm:t>
    </dgm:pt>
    <dgm:pt modelId="{C95E84B3-ACD9-490A-83C3-8FE4F0D678AA}" type="sibTrans" cxnId="{853F2C0F-C6AD-4526-8FE7-5B5C17DD8CBB}">
      <dgm:prSet/>
      <dgm:spPr/>
      <dgm:t>
        <a:bodyPr/>
        <a:lstStyle/>
        <a:p>
          <a:endParaRPr lang="en-US"/>
        </a:p>
      </dgm:t>
    </dgm:pt>
    <dgm:pt modelId="{E1761277-5440-45BB-84DD-A071CB823635}">
      <dgm:prSet/>
      <dgm:spPr/>
      <dgm:t>
        <a:bodyPr/>
        <a:lstStyle/>
        <a:p>
          <a:pPr rtl="0"/>
          <a:r>
            <a:rPr lang="en-US" dirty="0"/>
            <a:t>EHR Info</a:t>
          </a:r>
        </a:p>
      </dgm:t>
    </dgm:pt>
    <dgm:pt modelId="{378B4DE6-B083-45EC-9CD3-3694FB53DF2C}" type="parTrans" cxnId="{89D99600-8A52-4081-A4B1-9CE1BE9A2FD9}">
      <dgm:prSet/>
      <dgm:spPr/>
      <dgm:t>
        <a:bodyPr/>
        <a:lstStyle/>
        <a:p>
          <a:endParaRPr lang="en-US"/>
        </a:p>
      </dgm:t>
    </dgm:pt>
    <dgm:pt modelId="{B1997BCE-9F89-4BEF-88E0-EEF2AF90F28C}" type="sibTrans" cxnId="{89D99600-8A52-4081-A4B1-9CE1BE9A2FD9}">
      <dgm:prSet/>
      <dgm:spPr/>
      <dgm:t>
        <a:bodyPr/>
        <a:lstStyle/>
        <a:p>
          <a:endParaRPr lang="en-US"/>
        </a:p>
      </dgm:t>
    </dgm:pt>
    <dgm:pt modelId="{E4259C17-2D84-4985-932A-3641287384CA}">
      <dgm:prSet/>
      <dgm:spPr/>
      <dgm:t>
        <a:bodyPr/>
        <a:lstStyle/>
        <a:p>
          <a:pPr rtl="0"/>
          <a:r>
            <a:rPr lang="en-US" dirty="0"/>
            <a:t>Affiliations</a:t>
          </a:r>
        </a:p>
      </dgm:t>
    </dgm:pt>
    <dgm:pt modelId="{4E440116-0DAB-4892-A4D5-ECFF0F9C20A5}" type="parTrans" cxnId="{B0B8DC91-9A18-4574-9877-266FAE2F6FD7}">
      <dgm:prSet/>
      <dgm:spPr/>
      <dgm:t>
        <a:bodyPr/>
        <a:lstStyle/>
        <a:p>
          <a:endParaRPr lang="en-US"/>
        </a:p>
      </dgm:t>
    </dgm:pt>
    <dgm:pt modelId="{21B418E7-1047-4D7F-B51E-EFAC72763746}" type="sibTrans" cxnId="{B0B8DC91-9A18-4574-9877-266FAE2F6FD7}">
      <dgm:prSet/>
      <dgm:spPr/>
      <dgm:t>
        <a:bodyPr/>
        <a:lstStyle/>
        <a:p>
          <a:endParaRPr lang="en-US"/>
        </a:p>
      </dgm:t>
    </dgm:pt>
    <dgm:pt modelId="{15C7D0F2-8AA4-481B-A8F3-9B10F7F74552}">
      <dgm:prSet phldrT="[Text]" custT="1"/>
      <dgm:spPr/>
      <dgm:t>
        <a:bodyPr/>
        <a:lstStyle/>
        <a:p>
          <a:r>
            <a:rPr lang="en-US" sz="1600" dirty="0"/>
            <a:t>Data Types</a:t>
          </a:r>
        </a:p>
      </dgm:t>
    </dgm:pt>
    <dgm:pt modelId="{B6D164BE-750D-4667-81A0-091855F509A5}" type="parTrans" cxnId="{858F18FE-C763-48C0-90E8-3A87DB18C92C}">
      <dgm:prSet/>
      <dgm:spPr/>
      <dgm:t>
        <a:bodyPr/>
        <a:lstStyle/>
        <a:p>
          <a:endParaRPr lang="en-US"/>
        </a:p>
      </dgm:t>
    </dgm:pt>
    <dgm:pt modelId="{3E419A48-A7C1-47A5-90F7-9E125899E2B0}" type="sibTrans" cxnId="{858F18FE-C763-48C0-90E8-3A87DB18C92C}">
      <dgm:prSet/>
      <dgm:spPr/>
      <dgm:t>
        <a:bodyPr/>
        <a:lstStyle/>
        <a:p>
          <a:endParaRPr lang="en-US"/>
        </a:p>
      </dgm:t>
    </dgm:pt>
    <dgm:pt modelId="{0D9239F6-328B-4CB9-9CA7-2A8690D79D22}">
      <dgm:prSet phldrT="[Text]"/>
      <dgm:spPr/>
      <dgm:t>
        <a:bodyPr/>
        <a:lstStyle/>
        <a:p>
          <a:pPr rtl="0"/>
          <a:r>
            <a:rPr lang="en-US" b="0" dirty="0"/>
            <a:t>Participating Organization and Provider data</a:t>
          </a:r>
          <a:endParaRPr lang="en-US" dirty="0"/>
        </a:p>
      </dgm:t>
    </dgm:pt>
    <dgm:pt modelId="{BD6B8490-7BF0-4973-83E4-B14A73B90B6E}" type="parTrans" cxnId="{70782E32-127F-4746-A91C-8D2C47ED6779}">
      <dgm:prSet/>
      <dgm:spPr/>
      <dgm:t>
        <a:bodyPr/>
        <a:lstStyle/>
        <a:p>
          <a:endParaRPr lang="en-US"/>
        </a:p>
      </dgm:t>
    </dgm:pt>
    <dgm:pt modelId="{25896F28-3AF6-431F-AE14-72CAD6C13E82}" type="sibTrans" cxnId="{70782E32-127F-4746-A91C-8D2C47ED6779}">
      <dgm:prSet/>
      <dgm:spPr/>
      <dgm:t>
        <a:bodyPr/>
        <a:lstStyle/>
        <a:p>
          <a:endParaRPr lang="en-US"/>
        </a:p>
      </dgm:t>
    </dgm:pt>
    <dgm:pt modelId="{1980ADD6-75BD-428A-8DDC-DD9CF7B03B7F}">
      <dgm:prSet/>
      <dgm:spPr/>
      <dgm:t>
        <a:bodyPr/>
        <a:lstStyle/>
        <a:p>
          <a:pPr rtl="0"/>
          <a:r>
            <a:rPr lang="en-US" b="0" dirty="0"/>
            <a:t>MMIS (Oregon Medicaid providers)</a:t>
          </a:r>
          <a:endParaRPr lang="en-US" dirty="0"/>
        </a:p>
      </dgm:t>
    </dgm:pt>
    <dgm:pt modelId="{3C393D14-5A2C-4A95-8334-295A35B063BD}" type="parTrans" cxnId="{FE0E2E15-6F9A-4F4D-83BE-BEEB692A340B}">
      <dgm:prSet/>
      <dgm:spPr/>
      <dgm:t>
        <a:bodyPr/>
        <a:lstStyle/>
        <a:p>
          <a:endParaRPr lang="en-US"/>
        </a:p>
      </dgm:t>
    </dgm:pt>
    <dgm:pt modelId="{CDFAC4D3-6238-4A1D-8637-62E9C3448CEB}" type="sibTrans" cxnId="{FE0E2E15-6F9A-4F4D-83BE-BEEB692A340B}">
      <dgm:prSet/>
      <dgm:spPr/>
      <dgm:t>
        <a:bodyPr/>
        <a:lstStyle/>
        <a:p>
          <a:endParaRPr lang="en-US"/>
        </a:p>
      </dgm:t>
    </dgm:pt>
    <dgm:pt modelId="{C954639A-C077-4A8A-9227-AFFC77DD49A1}">
      <dgm:prSet phldrT="[Text]"/>
      <dgm:spPr/>
      <dgm:t>
        <a:bodyPr/>
        <a:lstStyle/>
        <a:p>
          <a:pPr rtl="0"/>
          <a:r>
            <a:rPr lang="en-US" b="0" dirty="0"/>
            <a:t>National Plan and Provider Enumeration System (NPPES)</a:t>
          </a:r>
          <a:endParaRPr lang="en-US" dirty="0"/>
        </a:p>
      </dgm:t>
    </dgm:pt>
    <dgm:pt modelId="{02CC292A-39E7-4A1F-8F51-9AA22AFC1380}" type="parTrans" cxnId="{9534C67A-1566-4D35-9AE3-819D2F392355}">
      <dgm:prSet/>
      <dgm:spPr/>
      <dgm:t>
        <a:bodyPr/>
        <a:lstStyle/>
        <a:p>
          <a:endParaRPr lang="en-US"/>
        </a:p>
      </dgm:t>
    </dgm:pt>
    <dgm:pt modelId="{404A3A5D-1115-4B0B-A613-6719CF3B75DB}" type="sibTrans" cxnId="{9534C67A-1566-4D35-9AE3-819D2F392355}">
      <dgm:prSet/>
      <dgm:spPr/>
      <dgm:t>
        <a:bodyPr/>
        <a:lstStyle/>
        <a:p>
          <a:endParaRPr lang="en-US"/>
        </a:p>
      </dgm:t>
    </dgm:pt>
    <dgm:pt modelId="{FA66D9DA-4E98-450D-B5A5-9174CABF20B0}">
      <dgm:prSet phldrT="[Text]"/>
      <dgm:spPr/>
      <dgm:t>
        <a:bodyPr/>
        <a:lstStyle/>
        <a:p>
          <a:pPr rtl="0"/>
          <a:r>
            <a:rPr lang="en-US" b="0" dirty="0"/>
            <a:t>PECOS (Medicare Providers)</a:t>
          </a:r>
          <a:endParaRPr lang="en-US" dirty="0"/>
        </a:p>
      </dgm:t>
    </dgm:pt>
    <dgm:pt modelId="{B9194B8B-B6DD-4633-8AC7-52F53FA1D364}" type="parTrans" cxnId="{4878D492-0454-4B7C-87C8-565D3AB27A07}">
      <dgm:prSet/>
      <dgm:spPr/>
      <dgm:t>
        <a:bodyPr/>
        <a:lstStyle/>
        <a:p>
          <a:endParaRPr lang="en-US"/>
        </a:p>
      </dgm:t>
    </dgm:pt>
    <dgm:pt modelId="{7A5243E6-DE82-4354-B6A3-ECBF8FD1C08B}" type="sibTrans" cxnId="{4878D492-0454-4B7C-87C8-565D3AB27A07}">
      <dgm:prSet/>
      <dgm:spPr/>
      <dgm:t>
        <a:bodyPr/>
        <a:lstStyle/>
        <a:p>
          <a:endParaRPr lang="en-US"/>
        </a:p>
      </dgm:t>
    </dgm:pt>
    <dgm:pt modelId="{D5E9BC8E-2D14-43F2-B85F-1F7AF371ABD0}">
      <dgm:prSet/>
      <dgm:spPr/>
      <dgm:t>
        <a:bodyPr/>
        <a:lstStyle/>
        <a:p>
          <a:pPr rtl="0"/>
          <a:r>
            <a:rPr lang="en-US" b="0" dirty="0"/>
            <a:t>Other trusted data sources (CCO network tables, EHR Incentive Programs, Patient Centered Primary Care Home)</a:t>
          </a:r>
          <a:endParaRPr lang="en-US" dirty="0"/>
        </a:p>
      </dgm:t>
    </dgm:pt>
    <dgm:pt modelId="{F2FEDECF-1FB8-4B4E-802E-E4A16368A630}" type="parTrans" cxnId="{C6C4DF90-B8DF-4C5F-B1F5-43D1F278BC67}">
      <dgm:prSet/>
      <dgm:spPr/>
      <dgm:t>
        <a:bodyPr/>
        <a:lstStyle/>
        <a:p>
          <a:endParaRPr lang="en-US"/>
        </a:p>
      </dgm:t>
    </dgm:pt>
    <dgm:pt modelId="{5712D0A1-017C-4BD0-9E50-53221599F691}" type="sibTrans" cxnId="{C6C4DF90-B8DF-4C5F-B1F5-43D1F278BC67}">
      <dgm:prSet/>
      <dgm:spPr/>
      <dgm:t>
        <a:bodyPr/>
        <a:lstStyle/>
        <a:p>
          <a:endParaRPr lang="en-US"/>
        </a:p>
      </dgm:t>
    </dgm:pt>
    <dgm:pt modelId="{66751CD1-E48C-480A-858E-B64B9A7B72D9}">
      <dgm:prSet phldrT="[Text]"/>
      <dgm:spPr/>
      <dgm:t>
        <a:bodyPr/>
        <a:lstStyle/>
        <a:p>
          <a:pPr rtl="0"/>
          <a:r>
            <a:rPr lang="en-US" b="0" dirty="0"/>
            <a:t>Providers</a:t>
          </a:r>
          <a:endParaRPr lang="en-US" dirty="0"/>
        </a:p>
      </dgm:t>
    </dgm:pt>
    <dgm:pt modelId="{52798CF1-E070-4119-BF62-56BE3C861642}" type="parTrans" cxnId="{38AD8BDC-97F5-4683-9456-30170C70376C}">
      <dgm:prSet/>
      <dgm:spPr/>
      <dgm:t>
        <a:bodyPr/>
        <a:lstStyle/>
        <a:p>
          <a:endParaRPr lang="en-US"/>
        </a:p>
      </dgm:t>
    </dgm:pt>
    <dgm:pt modelId="{00883029-B718-4302-8279-365DA973EEA5}" type="sibTrans" cxnId="{38AD8BDC-97F5-4683-9456-30170C70376C}">
      <dgm:prSet/>
      <dgm:spPr/>
      <dgm:t>
        <a:bodyPr/>
        <a:lstStyle/>
        <a:p>
          <a:endParaRPr lang="en-US"/>
        </a:p>
      </dgm:t>
    </dgm:pt>
    <dgm:pt modelId="{C587818E-D6DB-4FC6-A5F6-BCAE138F2AA9}">
      <dgm:prSet phldrT="[Text]" custT="1"/>
      <dgm:spPr/>
      <dgm:t>
        <a:bodyPr/>
        <a:lstStyle/>
        <a:p>
          <a:r>
            <a:rPr lang="en-US" sz="1600" dirty="0"/>
            <a:t>Directory Users</a:t>
          </a:r>
        </a:p>
      </dgm:t>
    </dgm:pt>
    <dgm:pt modelId="{EAFCFD1B-C822-4B33-B44B-EB8503C27824}" type="parTrans" cxnId="{53D58EBA-4655-49B0-9097-6546253C1BF3}">
      <dgm:prSet/>
      <dgm:spPr/>
      <dgm:t>
        <a:bodyPr/>
        <a:lstStyle/>
        <a:p>
          <a:endParaRPr lang="en-US"/>
        </a:p>
      </dgm:t>
    </dgm:pt>
    <dgm:pt modelId="{93E63389-A343-4816-A59F-D02C829BE0A5}" type="sibTrans" cxnId="{53D58EBA-4655-49B0-9097-6546253C1BF3}">
      <dgm:prSet/>
      <dgm:spPr/>
      <dgm:t>
        <a:bodyPr/>
        <a:lstStyle/>
        <a:p>
          <a:endParaRPr lang="en-US"/>
        </a:p>
      </dgm:t>
    </dgm:pt>
    <dgm:pt modelId="{88BF6636-7D8E-4425-AAB8-0A2094B9CE22}">
      <dgm:prSet/>
      <dgm:spPr/>
      <dgm:t>
        <a:bodyPr/>
        <a:lstStyle/>
        <a:p>
          <a:pPr rtl="0"/>
          <a:r>
            <a:rPr lang="en-US" b="0" dirty="0"/>
            <a:t>It is not currently accessible by consumers</a:t>
          </a:r>
          <a:endParaRPr lang="en-US" dirty="0"/>
        </a:p>
      </dgm:t>
    </dgm:pt>
    <dgm:pt modelId="{C2901674-8365-467F-B773-FBD2A381C971}" type="parTrans" cxnId="{0D33CF65-DF33-4C76-A76D-45F301CD46B3}">
      <dgm:prSet/>
      <dgm:spPr/>
      <dgm:t>
        <a:bodyPr/>
        <a:lstStyle/>
        <a:p>
          <a:endParaRPr lang="en-US"/>
        </a:p>
      </dgm:t>
    </dgm:pt>
    <dgm:pt modelId="{14EF3A5F-C0BC-4566-B9B7-5AE768672BA1}" type="sibTrans" cxnId="{0D33CF65-DF33-4C76-A76D-45F301CD46B3}">
      <dgm:prSet/>
      <dgm:spPr/>
      <dgm:t>
        <a:bodyPr/>
        <a:lstStyle/>
        <a:p>
          <a:endParaRPr lang="en-US"/>
        </a:p>
      </dgm:t>
    </dgm:pt>
    <dgm:pt modelId="{20D7C357-A92F-4D39-8A60-DAF51E2CC2EF}">
      <dgm:prSet phldrT="[Text]"/>
      <dgm:spPr/>
      <dgm:t>
        <a:bodyPr/>
        <a:lstStyle/>
        <a:p>
          <a:pPr rtl="0"/>
          <a:r>
            <a:rPr lang="en-US" b="0" dirty="0"/>
            <a:t>Hospitals</a:t>
          </a:r>
          <a:endParaRPr lang="en-US" dirty="0"/>
        </a:p>
      </dgm:t>
    </dgm:pt>
    <dgm:pt modelId="{E3A70D66-3E2A-4176-A469-5F94F6701152}" type="parTrans" cxnId="{B73EE069-A3DA-49CD-B79E-CE5B80C9C248}">
      <dgm:prSet/>
      <dgm:spPr/>
      <dgm:t>
        <a:bodyPr/>
        <a:lstStyle/>
        <a:p>
          <a:endParaRPr lang="en-US"/>
        </a:p>
      </dgm:t>
    </dgm:pt>
    <dgm:pt modelId="{579AA650-CCD2-4499-90E0-01FBCD848BF3}" type="sibTrans" cxnId="{B73EE069-A3DA-49CD-B79E-CE5B80C9C248}">
      <dgm:prSet/>
      <dgm:spPr/>
      <dgm:t>
        <a:bodyPr/>
        <a:lstStyle/>
        <a:p>
          <a:endParaRPr lang="en-US"/>
        </a:p>
      </dgm:t>
    </dgm:pt>
    <dgm:pt modelId="{2B0F5AEA-5388-4520-98B2-E019B6E9BE92}">
      <dgm:prSet phldrT="[Text]"/>
      <dgm:spPr/>
      <dgm:t>
        <a:bodyPr/>
        <a:lstStyle/>
        <a:p>
          <a:pPr rtl="0"/>
          <a:r>
            <a:rPr lang="en-US" b="0" dirty="0"/>
            <a:t>Payers</a:t>
          </a:r>
          <a:endParaRPr lang="en-US" dirty="0"/>
        </a:p>
      </dgm:t>
    </dgm:pt>
    <dgm:pt modelId="{E0622D8F-2796-4B91-9A24-4ADA00FF142E}" type="parTrans" cxnId="{FE3EE626-33CE-4100-8381-4FB2B6A476F9}">
      <dgm:prSet/>
      <dgm:spPr/>
      <dgm:t>
        <a:bodyPr/>
        <a:lstStyle/>
        <a:p>
          <a:endParaRPr lang="en-US"/>
        </a:p>
      </dgm:t>
    </dgm:pt>
    <dgm:pt modelId="{0DEB4AF3-CDAD-47BD-AC1B-356CC1CBE355}" type="sibTrans" cxnId="{FE3EE626-33CE-4100-8381-4FB2B6A476F9}">
      <dgm:prSet/>
      <dgm:spPr/>
      <dgm:t>
        <a:bodyPr/>
        <a:lstStyle/>
        <a:p>
          <a:endParaRPr lang="en-US"/>
        </a:p>
      </dgm:t>
    </dgm:pt>
    <dgm:pt modelId="{D40FE3DF-6991-490F-AD60-5AC5B13E418C}">
      <dgm:prSet phldrT="[Text]"/>
      <dgm:spPr/>
      <dgm:t>
        <a:bodyPr/>
        <a:lstStyle/>
        <a:p>
          <a:pPr rtl="0"/>
          <a:r>
            <a:rPr lang="en-US" b="0" dirty="0"/>
            <a:t>Medicaid Coordinated Care Organizations</a:t>
          </a:r>
          <a:endParaRPr lang="en-US" dirty="0"/>
        </a:p>
      </dgm:t>
    </dgm:pt>
    <dgm:pt modelId="{54C9357F-1659-4B04-A920-956B08990DB7}" type="parTrans" cxnId="{F79D608E-5397-44C6-9348-1A26C2B49770}">
      <dgm:prSet/>
      <dgm:spPr/>
      <dgm:t>
        <a:bodyPr/>
        <a:lstStyle/>
        <a:p>
          <a:endParaRPr lang="en-US"/>
        </a:p>
      </dgm:t>
    </dgm:pt>
    <dgm:pt modelId="{8106E7FC-6147-4462-8AE2-29AEEF33A7A1}" type="sibTrans" cxnId="{F79D608E-5397-44C6-9348-1A26C2B49770}">
      <dgm:prSet/>
      <dgm:spPr/>
      <dgm:t>
        <a:bodyPr/>
        <a:lstStyle/>
        <a:p>
          <a:endParaRPr lang="en-US"/>
        </a:p>
      </dgm:t>
    </dgm:pt>
    <dgm:pt modelId="{843348E8-65B0-407B-B3A9-AE5B9FBF4F89}">
      <dgm:prSet phldrT="[Text]"/>
      <dgm:spPr/>
      <dgm:t>
        <a:bodyPr/>
        <a:lstStyle/>
        <a:p>
          <a:pPr rtl="0"/>
          <a:r>
            <a:rPr lang="en-US" b="0" dirty="0"/>
            <a:t>Other health care entities </a:t>
          </a:r>
          <a:endParaRPr lang="en-US" dirty="0"/>
        </a:p>
      </dgm:t>
    </dgm:pt>
    <dgm:pt modelId="{1840249A-790C-4054-B5C5-E0334C074248}" type="parTrans" cxnId="{ECAC38E6-E815-42DA-BB23-3CA33B4D3D9C}">
      <dgm:prSet/>
      <dgm:spPr/>
      <dgm:t>
        <a:bodyPr/>
        <a:lstStyle/>
        <a:p>
          <a:endParaRPr lang="en-US"/>
        </a:p>
      </dgm:t>
    </dgm:pt>
    <dgm:pt modelId="{565EBB5B-3846-4BA7-90E2-066535A945C9}" type="sibTrans" cxnId="{ECAC38E6-E815-42DA-BB23-3CA33B4D3D9C}">
      <dgm:prSet/>
      <dgm:spPr/>
      <dgm:t>
        <a:bodyPr/>
        <a:lstStyle/>
        <a:p>
          <a:endParaRPr lang="en-US"/>
        </a:p>
      </dgm:t>
    </dgm:pt>
    <dgm:pt modelId="{289509AF-0738-4C38-B961-F9D8DB897DAF}">
      <dgm:prSet custT="1"/>
      <dgm:spPr/>
      <dgm:t>
        <a:bodyPr/>
        <a:lstStyle/>
        <a:p>
          <a:pPr rtl="0"/>
          <a:r>
            <a:rPr lang="en-US" sz="1600" dirty="0"/>
            <a:t>Master Record</a:t>
          </a:r>
        </a:p>
      </dgm:t>
    </dgm:pt>
    <dgm:pt modelId="{0DCF1973-D82B-4507-A5F9-C5871FD0130C}" type="parTrans" cxnId="{85DAB5E4-15C1-4EBF-9A9F-E64C1D3765C6}">
      <dgm:prSet/>
      <dgm:spPr/>
      <dgm:t>
        <a:bodyPr/>
        <a:lstStyle/>
        <a:p>
          <a:endParaRPr lang="en-US"/>
        </a:p>
      </dgm:t>
    </dgm:pt>
    <dgm:pt modelId="{49CD2E6A-F2FF-434F-8B9B-4B131CB239AA}" type="sibTrans" cxnId="{85DAB5E4-15C1-4EBF-9A9F-E64C1D3765C6}">
      <dgm:prSet/>
      <dgm:spPr/>
      <dgm:t>
        <a:bodyPr/>
        <a:lstStyle/>
        <a:p>
          <a:endParaRPr lang="en-US"/>
        </a:p>
      </dgm:t>
    </dgm:pt>
    <dgm:pt modelId="{043C8B67-37EA-4D70-BB07-244DA3F53284}">
      <dgm:prSet/>
      <dgm:spPr/>
      <dgm:t>
        <a:bodyPr/>
        <a:lstStyle/>
        <a:p>
          <a:pPr rtl="0"/>
          <a:r>
            <a:rPr lang="en-US" b="0" dirty="0"/>
            <a:t>Source data is cleaned, matched, and merged to create a single master record </a:t>
          </a:r>
          <a:endParaRPr lang="en-US" dirty="0"/>
        </a:p>
      </dgm:t>
    </dgm:pt>
    <dgm:pt modelId="{1E8C5ED6-CDEA-464B-A536-62B3B34577BD}" type="parTrans" cxnId="{806C5176-106A-448D-88BD-2A6F9AD8184D}">
      <dgm:prSet/>
      <dgm:spPr/>
      <dgm:t>
        <a:bodyPr/>
        <a:lstStyle/>
        <a:p>
          <a:endParaRPr lang="en-US"/>
        </a:p>
      </dgm:t>
    </dgm:pt>
    <dgm:pt modelId="{737D4EB1-727D-4051-A08B-3CF4DEC1EC4A}" type="sibTrans" cxnId="{806C5176-106A-448D-88BD-2A6F9AD8184D}">
      <dgm:prSet/>
      <dgm:spPr/>
      <dgm:t>
        <a:bodyPr/>
        <a:lstStyle/>
        <a:p>
          <a:endParaRPr lang="en-US"/>
        </a:p>
      </dgm:t>
    </dgm:pt>
    <dgm:pt modelId="{488A29BB-F0BB-42DD-899A-3AB77A73975F}">
      <dgm:prSet/>
      <dgm:spPr/>
      <dgm:t>
        <a:bodyPr/>
        <a:lstStyle/>
        <a:p>
          <a:pPr rtl="0"/>
          <a:r>
            <a:rPr lang="en-US" dirty="0"/>
            <a:t>DirectTrust Flat File</a:t>
          </a:r>
        </a:p>
      </dgm:t>
    </dgm:pt>
    <dgm:pt modelId="{64E54EAA-301B-4CE2-BBA3-783F4651DC75}" type="parTrans" cxnId="{8A4CD43B-1AD7-4CA3-ADE5-F85472AFFCBF}">
      <dgm:prSet/>
      <dgm:spPr/>
      <dgm:t>
        <a:bodyPr/>
        <a:lstStyle/>
        <a:p>
          <a:endParaRPr lang="en-US"/>
        </a:p>
      </dgm:t>
    </dgm:pt>
    <dgm:pt modelId="{BEBD522B-501E-4B9A-B337-E09B019870C6}" type="sibTrans" cxnId="{8A4CD43B-1AD7-4CA3-ADE5-F85472AFFCBF}">
      <dgm:prSet/>
      <dgm:spPr/>
      <dgm:t>
        <a:bodyPr/>
        <a:lstStyle/>
        <a:p>
          <a:endParaRPr lang="en-US"/>
        </a:p>
      </dgm:t>
    </dgm:pt>
    <dgm:pt modelId="{968A4EE7-38AE-4E81-8C69-0298F49B2768}">
      <dgm:prSet/>
      <dgm:spPr/>
      <dgm:t>
        <a:bodyPr/>
        <a:lstStyle/>
        <a:p>
          <a:pPr rtl="0"/>
          <a:r>
            <a:rPr lang="en-US" dirty="0"/>
            <a:t>Web Portal</a:t>
          </a:r>
        </a:p>
      </dgm:t>
    </dgm:pt>
    <dgm:pt modelId="{9405165A-79C8-4854-ABD4-A2D71ADA3BE7}" type="parTrans" cxnId="{8B8CF27D-CF87-475A-B5E6-68EFC869B95E}">
      <dgm:prSet/>
      <dgm:spPr/>
      <dgm:t>
        <a:bodyPr/>
        <a:lstStyle/>
        <a:p>
          <a:endParaRPr lang="en-US"/>
        </a:p>
      </dgm:t>
    </dgm:pt>
    <dgm:pt modelId="{34426EF0-9B83-4496-9DA2-4E5C43CF9F63}" type="sibTrans" cxnId="{8B8CF27D-CF87-475A-B5E6-68EFC869B95E}">
      <dgm:prSet/>
      <dgm:spPr/>
      <dgm:t>
        <a:bodyPr/>
        <a:lstStyle/>
        <a:p>
          <a:endParaRPr lang="en-US"/>
        </a:p>
      </dgm:t>
    </dgm:pt>
    <dgm:pt modelId="{D2115330-3F0F-4DC7-A981-C0E83E52E344}" type="pres">
      <dgm:prSet presAssocID="{15075578-848C-46CE-9B94-597582F08A03}" presName="Name0" presStyleCnt="0">
        <dgm:presLayoutVars>
          <dgm:dir/>
          <dgm:animLvl val="lvl"/>
          <dgm:resizeHandles val="exact"/>
        </dgm:presLayoutVars>
      </dgm:prSet>
      <dgm:spPr/>
    </dgm:pt>
    <dgm:pt modelId="{0889E308-4D91-442F-AC19-C3A055665914}" type="pres">
      <dgm:prSet presAssocID="{C587818E-D6DB-4FC6-A5F6-BCAE138F2AA9}" presName="linNode" presStyleCnt="0"/>
      <dgm:spPr/>
    </dgm:pt>
    <dgm:pt modelId="{46544288-3B20-4230-B0D7-70E7854503E2}" type="pres">
      <dgm:prSet presAssocID="{C587818E-D6DB-4FC6-A5F6-BCAE138F2AA9}" presName="parTx" presStyleLbl="revTx" presStyleIdx="0" presStyleCnt="5">
        <dgm:presLayoutVars>
          <dgm:chMax val="1"/>
          <dgm:bulletEnabled val="1"/>
        </dgm:presLayoutVars>
      </dgm:prSet>
      <dgm:spPr/>
    </dgm:pt>
    <dgm:pt modelId="{01E2F11B-3CF3-4B84-A9CF-194C5D8CF214}" type="pres">
      <dgm:prSet presAssocID="{C587818E-D6DB-4FC6-A5F6-BCAE138F2AA9}" presName="bracket" presStyleLbl="parChTrans1D1" presStyleIdx="0" presStyleCnt="5"/>
      <dgm:spPr/>
    </dgm:pt>
    <dgm:pt modelId="{DFA3C588-01D7-4CE1-BF58-78E18CDA2E30}" type="pres">
      <dgm:prSet presAssocID="{C587818E-D6DB-4FC6-A5F6-BCAE138F2AA9}" presName="spH" presStyleCnt="0"/>
      <dgm:spPr/>
    </dgm:pt>
    <dgm:pt modelId="{99D7D890-B3D5-4C17-8A12-8ED144B58D6C}" type="pres">
      <dgm:prSet presAssocID="{C587818E-D6DB-4FC6-A5F6-BCAE138F2AA9}" presName="desTx" presStyleLbl="node1" presStyleIdx="0" presStyleCnt="5">
        <dgm:presLayoutVars>
          <dgm:bulletEnabled val="1"/>
        </dgm:presLayoutVars>
      </dgm:prSet>
      <dgm:spPr/>
    </dgm:pt>
    <dgm:pt modelId="{EA779D2A-2F63-4594-9688-115292C52B76}" type="pres">
      <dgm:prSet presAssocID="{93E63389-A343-4816-A59F-D02C829BE0A5}" presName="spV" presStyleCnt="0"/>
      <dgm:spPr/>
    </dgm:pt>
    <dgm:pt modelId="{5C4FD664-3533-421B-B295-1B67811C2A6D}" type="pres">
      <dgm:prSet presAssocID="{AAF9A367-D856-488A-B134-0EF1AEC3A8F8}" presName="linNode" presStyleCnt="0"/>
      <dgm:spPr/>
    </dgm:pt>
    <dgm:pt modelId="{38F567AF-7FDD-4F67-AF8F-BA26294AA221}" type="pres">
      <dgm:prSet presAssocID="{AAF9A367-D856-488A-B134-0EF1AEC3A8F8}" presName="parTx" presStyleLbl="revTx" presStyleIdx="1" presStyleCnt="5">
        <dgm:presLayoutVars>
          <dgm:chMax val="1"/>
          <dgm:bulletEnabled val="1"/>
        </dgm:presLayoutVars>
      </dgm:prSet>
      <dgm:spPr/>
    </dgm:pt>
    <dgm:pt modelId="{AC787FD0-AEF9-4160-8112-E60DEFEC49EC}" type="pres">
      <dgm:prSet presAssocID="{AAF9A367-D856-488A-B134-0EF1AEC3A8F8}" presName="bracket" presStyleLbl="parChTrans1D1" presStyleIdx="1" presStyleCnt="5"/>
      <dgm:spPr/>
    </dgm:pt>
    <dgm:pt modelId="{75562C3A-D08D-47AB-BE3F-CCC39A71571F}" type="pres">
      <dgm:prSet presAssocID="{AAF9A367-D856-488A-B134-0EF1AEC3A8F8}" presName="spH" presStyleCnt="0"/>
      <dgm:spPr/>
    </dgm:pt>
    <dgm:pt modelId="{98882F82-17CD-48BF-BA2D-804F6AF40D3B}" type="pres">
      <dgm:prSet presAssocID="{AAF9A367-D856-488A-B134-0EF1AEC3A8F8}" presName="desTx" presStyleLbl="node1" presStyleIdx="1" presStyleCnt="5">
        <dgm:presLayoutVars>
          <dgm:bulletEnabled val="1"/>
        </dgm:presLayoutVars>
      </dgm:prSet>
      <dgm:spPr/>
    </dgm:pt>
    <dgm:pt modelId="{F37987FC-E011-4B06-9BD3-0134CCCC28E1}" type="pres">
      <dgm:prSet presAssocID="{AE5B9B48-C03A-47BE-A5A4-C27CE4C40723}" presName="spV" presStyleCnt="0"/>
      <dgm:spPr/>
    </dgm:pt>
    <dgm:pt modelId="{DB0E74F1-DDB6-49AD-AE97-B47AE4F8EAF6}" type="pres">
      <dgm:prSet presAssocID="{289509AF-0738-4C38-B961-F9D8DB897DAF}" presName="linNode" presStyleCnt="0"/>
      <dgm:spPr/>
    </dgm:pt>
    <dgm:pt modelId="{E9B7AAC3-D99D-4DD7-9463-59E6861E6ECB}" type="pres">
      <dgm:prSet presAssocID="{289509AF-0738-4C38-B961-F9D8DB897DAF}" presName="parTx" presStyleLbl="revTx" presStyleIdx="2" presStyleCnt="5">
        <dgm:presLayoutVars>
          <dgm:chMax val="1"/>
          <dgm:bulletEnabled val="1"/>
        </dgm:presLayoutVars>
      </dgm:prSet>
      <dgm:spPr/>
    </dgm:pt>
    <dgm:pt modelId="{5C687BB5-1A84-48AD-B4EC-EBF1A3A3E176}" type="pres">
      <dgm:prSet presAssocID="{289509AF-0738-4C38-B961-F9D8DB897DAF}" presName="bracket" presStyleLbl="parChTrans1D1" presStyleIdx="2" presStyleCnt="5"/>
      <dgm:spPr/>
    </dgm:pt>
    <dgm:pt modelId="{AA5A8B10-E809-4A9C-961C-57FAA7EEC3B9}" type="pres">
      <dgm:prSet presAssocID="{289509AF-0738-4C38-B961-F9D8DB897DAF}" presName="spH" presStyleCnt="0"/>
      <dgm:spPr/>
    </dgm:pt>
    <dgm:pt modelId="{C5364E47-9A4B-461E-AB69-4D124FEDEF4A}" type="pres">
      <dgm:prSet presAssocID="{289509AF-0738-4C38-B961-F9D8DB897DAF}" presName="desTx" presStyleLbl="node1" presStyleIdx="2" presStyleCnt="5">
        <dgm:presLayoutVars>
          <dgm:bulletEnabled val="1"/>
        </dgm:presLayoutVars>
      </dgm:prSet>
      <dgm:spPr/>
    </dgm:pt>
    <dgm:pt modelId="{45B679C8-4B6C-4001-ACA0-50F3A908483C}" type="pres">
      <dgm:prSet presAssocID="{49CD2E6A-F2FF-434F-8B9B-4B131CB239AA}" presName="spV" presStyleCnt="0"/>
      <dgm:spPr/>
    </dgm:pt>
    <dgm:pt modelId="{B6D7CE45-5318-40FA-8468-B497F601E91A}" type="pres">
      <dgm:prSet presAssocID="{15C7D0F2-8AA4-481B-A8F3-9B10F7F74552}" presName="linNode" presStyleCnt="0"/>
      <dgm:spPr/>
    </dgm:pt>
    <dgm:pt modelId="{AF6558BB-AAAF-4776-977E-CC77E687B24A}" type="pres">
      <dgm:prSet presAssocID="{15C7D0F2-8AA4-481B-A8F3-9B10F7F74552}" presName="parTx" presStyleLbl="revTx" presStyleIdx="3" presStyleCnt="5">
        <dgm:presLayoutVars>
          <dgm:chMax val="1"/>
          <dgm:bulletEnabled val="1"/>
        </dgm:presLayoutVars>
      </dgm:prSet>
      <dgm:spPr/>
    </dgm:pt>
    <dgm:pt modelId="{1001E138-A301-40E9-9130-BB6045F02897}" type="pres">
      <dgm:prSet presAssocID="{15C7D0F2-8AA4-481B-A8F3-9B10F7F74552}" presName="bracket" presStyleLbl="parChTrans1D1" presStyleIdx="3" presStyleCnt="5"/>
      <dgm:spPr/>
    </dgm:pt>
    <dgm:pt modelId="{70FA9BEB-289D-4923-BF61-11129646F7AE}" type="pres">
      <dgm:prSet presAssocID="{15C7D0F2-8AA4-481B-A8F3-9B10F7F74552}" presName="spH" presStyleCnt="0"/>
      <dgm:spPr/>
    </dgm:pt>
    <dgm:pt modelId="{8F1BB394-371C-40D2-9E70-66D2F9347BA5}" type="pres">
      <dgm:prSet presAssocID="{15C7D0F2-8AA4-481B-A8F3-9B10F7F74552}" presName="desTx" presStyleLbl="node1" presStyleIdx="3" presStyleCnt="5">
        <dgm:presLayoutVars>
          <dgm:bulletEnabled val="1"/>
        </dgm:presLayoutVars>
      </dgm:prSet>
      <dgm:spPr/>
    </dgm:pt>
    <dgm:pt modelId="{B0BCD888-F432-435E-87A9-0E18F0F2A97E}" type="pres">
      <dgm:prSet presAssocID="{3E419A48-A7C1-47A5-90F7-9E125899E2B0}" presName="spV" presStyleCnt="0"/>
      <dgm:spPr/>
    </dgm:pt>
    <dgm:pt modelId="{6E20CD02-CFE9-49EE-B375-7B46991989E8}" type="pres">
      <dgm:prSet presAssocID="{DB2638EC-9656-4EB9-92E7-F9C6565E4D82}" presName="linNode" presStyleCnt="0"/>
      <dgm:spPr/>
    </dgm:pt>
    <dgm:pt modelId="{35730152-FDE3-4620-B2E8-D46A61D5DFD6}" type="pres">
      <dgm:prSet presAssocID="{DB2638EC-9656-4EB9-92E7-F9C6565E4D82}" presName="parTx" presStyleLbl="revTx" presStyleIdx="4" presStyleCnt="5">
        <dgm:presLayoutVars>
          <dgm:chMax val="1"/>
          <dgm:bulletEnabled val="1"/>
        </dgm:presLayoutVars>
      </dgm:prSet>
      <dgm:spPr/>
    </dgm:pt>
    <dgm:pt modelId="{B240492D-1401-40D2-BBF5-07F351A36958}" type="pres">
      <dgm:prSet presAssocID="{DB2638EC-9656-4EB9-92E7-F9C6565E4D82}" presName="bracket" presStyleLbl="parChTrans1D1" presStyleIdx="4" presStyleCnt="5"/>
      <dgm:spPr/>
    </dgm:pt>
    <dgm:pt modelId="{FD63BAD8-9CD4-439A-ACBA-DCD2DAEFA84A}" type="pres">
      <dgm:prSet presAssocID="{DB2638EC-9656-4EB9-92E7-F9C6565E4D82}" presName="spH" presStyleCnt="0"/>
      <dgm:spPr/>
    </dgm:pt>
    <dgm:pt modelId="{82031415-0B60-4E5D-BC93-9AA0FE6BE0F4}" type="pres">
      <dgm:prSet presAssocID="{DB2638EC-9656-4EB9-92E7-F9C6565E4D82}" presName="desTx" presStyleLbl="node1" presStyleIdx="4" presStyleCnt="5">
        <dgm:presLayoutVars>
          <dgm:bulletEnabled val="1"/>
        </dgm:presLayoutVars>
      </dgm:prSet>
      <dgm:spPr/>
    </dgm:pt>
  </dgm:ptLst>
  <dgm:cxnLst>
    <dgm:cxn modelId="{89D99600-8A52-4081-A4B1-9CE1BE9A2FD9}" srcId="{15C7D0F2-8AA4-481B-A8F3-9B10F7F74552}" destId="{E1761277-5440-45BB-84DD-A071CB823635}" srcOrd="5" destOrd="0" parTransId="{378B4DE6-B083-45EC-9CD3-3694FB53DF2C}" sibTransId="{B1997BCE-9F89-4BEF-88E0-EEF2AF90F28C}"/>
    <dgm:cxn modelId="{BF678303-2F71-4A71-8F19-77CD7C33ADED}" type="presOf" srcId="{F116FB0F-F86E-47E3-B2BA-8A99FA149850}" destId="{82031415-0B60-4E5D-BC93-9AA0FE6BE0F4}" srcOrd="0" destOrd="3" presId="urn:diagrams.loki3.com/BracketList"/>
    <dgm:cxn modelId="{6BD3E908-E9A4-4281-B564-5C552970ED5B}" srcId="{15075578-848C-46CE-9B94-597582F08A03}" destId="{DB2638EC-9656-4EB9-92E7-F9C6565E4D82}" srcOrd="4" destOrd="0" parTransId="{14EBC005-EBBC-4F48-AA68-1D991167D0D6}" sibTransId="{F7FA84F5-3DD2-43CE-B6EE-E8FCB64E2ECA}"/>
    <dgm:cxn modelId="{853F2C0F-C6AD-4526-8FE7-5B5C17DD8CBB}" srcId="{15C7D0F2-8AA4-481B-A8F3-9B10F7F74552}" destId="{4DF9E4B3-F787-4CA1-AEE4-5DE967062176}" srcOrd="4" destOrd="0" parTransId="{75D79703-CE96-423E-B03D-288B40C8889E}" sibTransId="{C95E84B3-ACD9-490A-83C3-8FE4F0D678AA}"/>
    <dgm:cxn modelId="{D5DD2615-CF60-423C-8D46-0F385B6DDE2A}" srcId="{DB2638EC-9656-4EB9-92E7-F9C6565E4D82}" destId="{F116FB0F-F86E-47E3-B2BA-8A99FA149850}" srcOrd="3" destOrd="0" parTransId="{4CD81FDA-870E-40CD-9962-110F8105ECDC}" sibTransId="{C79B48B0-294D-483C-A3CB-9E778E0D05C9}"/>
    <dgm:cxn modelId="{FE0E2E15-6F9A-4F4D-83BE-BEEB692A340B}" srcId="{AAF9A367-D856-488A-B134-0EF1AEC3A8F8}" destId="{1980ADD6-75BD-428A-8DDC-DD9CF7B03B7F}" srcOrd="3" destOrd="0" parTransId="{3C393D14-5A2C-4A95-8334-295A35B063BD}" sibTransId="{CDFAC4D3-6238-4A1D-8637-62E9C3448CEB}"/>
    <dgm:cxn modelId="{FE3EE626-33CE-4100-8381-4FB2B6A476F9}" srcId="{C587818E-D6DB-4FC6-A5F6-BCAE138F2AA9}" destId="{2B0F5AEA-5388-4520-98B2-E019B6E9BE92}" srcOrd="2" destOrd="0" parTransId="{E0622D8F-2796-4B91-9A24-4ADA00FF142E}" sibTransId="{0DEB4AF3-CDAD-47BD-AC1B-356CC1CBE355}"/>
    <dgm:cxn modelId="{5EC8FF2E-1A90-4F49-A10A-2FFE93188594}" type="presOf" srcId="{488A29BB-F0BB-42DD-899A-3AB77A73975F}" destId="{82031415-0B60-4E5D-BC93-9AA0FE6BE0F4}" srcOrd="0" destOrd="2" presId="urn:diagrams.loki3.com/BracketList"/>
    <dgm:cxn modelId="{70782E32-127F-4746-A91C-8D2C47ED6779}" srcId="{AAF9A367-D856-488A-B134-0EF1AEC3A8F8}" destId="{0D9239F6-328B-4CB9-9CA7-2A8690D79D22}" srcOrd="0" destOrd="0" parTransId="{BD6B8490-7BF0-4973-83E4-B14A73B90B6E}" sibTransId="{25896F28-3AF6-431F-AE14-72CAD6C13E82}"/>
    <dgm:cxn modelId="{291E2D35-70CA-4591-81B4-230C418E184C}" type="presOf" srcId="{043C8B67-37EA-4D70-BB07-244DA3F53284}" destId="{C5364E47-9A4B-461E-AB69-4D124FEDEF4A}" srcOrd="0" destOrd="0" presId="urn:diagrams.loki3.com/BracketList"/>
    <dgm:cxn modelId="{08FAEB3A-75E4-4013-8EA4-11EED6746ECD}" srcId="{15075578-848C-46CE-9B94-597582F08A03}" destId="{AAF9A367-D856-488A-B134-0EF1AEC3A8F8}" srcOrd="1" destOrd="0" parTransId="{5EE05D5C-49C4-453A-A953-A9ADCF887A16}" sibTransId="{AE5B9B48-C03A-47BE-A5A4-C27CE4C40723}"/>
    <dgm:cxn modelId="{8A4CD43B-1AD7-4CA3-ADE5-F85472AFFCBF}" srcId="{DB2638EC-9656-4EB9-92E7-F9C6565E4D82}" destId="{488A29BB-F0BB-42DD-899A-3AB77A73975F}" srcOrd="2" destOrd="0" parTransId="{64E54EAA-301B-4CE2-BBA3-783F4651DC75}" sibTransId="{BEBD522B-501E-4B9A-B337-E09B019870C6}"/>
    <dgm:cxn modelId="{4BF5773C-E259-4E72-943F-6D5596E10077}" type="presOf" srcId="{D5E9BC8E-2D14-43F2-B85F-1F7AF371ABD0}" destId="{98882F82-17CD-48BF-BA2D-804F6AF40D3B}" srcOrd="0" destOrd="4" presId="urn:diagrams.loki3.com/BracketList"/>
    <dgm:cxn modelId="{DA42DB60-C920-4F95-8005-DA4BD855BD13}" type="presOf" srcId="{968A4EE7-38AE-4E81-8C69-0298F49B2768}" destId="{82031415-0B60-4E5D-BC93-9AA0FE6BE0F4}" srcOrd="0" destOrd="1" presId="urn:diagrams.loki3.com/BracketList"/>
    <dgm:cxn modelId="{25639B65-1163-4251-B89F-9599E6C97D61}" srcId="{15C7D0F2-8AA4-481B-A8F3-9B10F7F74552}" destId="{828BF419-5B61-4233-BC9C-8EC6DA01831C}" srcOrd="2" destOrd="0" parTransId="{FD060E75-3ED0-4DB2-9D60-0E214235CFF6}" sibTransId="{67B65A51-69AB-4CCF-971B-01D5F3396E38}"/>
    <dgm:cxn modelId="{0D33CF65-DF33-4C76-A76D-45F301CD46B3}" srcId="{C587818E-D6DB-4FC6-A5F6-BCAE138F2AA9}" destId="{88BF6636-7D8E-4425-AAB8-0A2094B9CE22}" srcOrd="5" destOrd="0" parTransId="{C2901674-8365-467F-B773-FBD2A381C971}" sibTransId="{14EF3A5F-C0BC-4566-B9B7-5AE768672BA1}"/>
    <dgm:cxn modelId="{1489CD47-ADC0-4246-AF72-9894CDEBDEFD}" type="presOf" srcId="{4343C3E6-9C74-4FDA-ABD2-32CF59D2BC66}" destId="{8F1BB394-371C-40D2-9E70-66D2F9347BA5}" srcOrd="0" destOrd="3" presId="urn:diagrams.loki3.com/BracketList"/>
    <dgm:cxn modelId="{0B34D648-C353-4347-89FD-0D87C379AFE1}" type="presOf" srcId="{289509AF-0738-4C38-B961-F9D8DB897DAF}" destId="{E9B7AAC3-D99D-4DD7-9463-59E6861E6ECB}" srcOrd="0" destOrd="0" presId="urn:diagrams.loki3.com/BracketList"/>
    <dgm:cxn modelId="{B73EE069-A3DA-49CD-B79E-CE5B80C9C248}" srcId="{C587818E-D6DB-4FC6-A5F6-BCAE138F2AA9}" destId="{20D7C357-A92F-4D39-8A60-DAF51E2CC2EF}" srcOrd="1" destOrd="0" parTransId="{E3A70D66-3E2A-4176-A469-5F94F6701152}" sibTransId="{579AA650-CCD2-4499-90E0-01FBCD848BF3}"/>
    <dgm:cxn modelId="{B7D1D66D-DAC4-4562-ADF2-A5426B3F43B3}" type="presOf" srcId="{15075578-848C-46CE-9B94-597582F08A03}" destId="{D2115330-3F0F-4DC7-A981-C0E83E52E344}" srcOrd="0" destOrd="0" presId="urn:diagrams.loki3.com/BracketList"/>
    <dgm:cxn modelId="{6E0A0C4E-B067-40B0-B627-4A480383FECE}" type="presOf" srcId="{4DF9E4B3-F787-4CA1-AEE4-5DE967062176}" destId="{8F1BB394-371C-40D2-9E70-66D2F9347BA5}" srcOrd="0" destOrd="4" presId="urn:diagrams.loki3.com/BracketList"/>
    <dgm:cxn modelId="{64820252-B48F-4615-B09E-9EB84A2AA842}" type="presOf" srcId="{828BF419-5B61-4233-BC9C-8EC6DA01831C}" destId="{8F1BB394-371C-40D2-9E70-66D2F9347BA5}" srcOrd="0" destOrd="2" presId="urn:diagrams.loki3.com/BracketList"/>
    <dgm:cxn modelId="{65E82C52-E495-442B-871C-4A01D1CDC7B1}" type="presOf" srcId="{C954639A-C077-4A8A-9227-AFFC77DD49A1}" destId="{98882F82-17CD-48BF-BA2D-804F6AF40D3B}" srcOrd="0" destOrd="1" presId="urn:diagrams.loki3.com/BracketList"/>
    <dgm:cxn modelId="{AF366A72-547E-476F-A31C-76E79BEDC319}" type="presOf" srcId="{C3602F3A-8A31-47EA-8CB9-A896F6978412}" destId="{8F1BB394-371C-40D2-9E70-66D2F9347BA5}" srcOrd="0" destOrd="0" presId="urn:diagrams.loki3.com/BracketList"/>
    <dgm:cxn modelId="{806C5176-106A-448D-88BD-2A6F9AD8184D}" srcId="{289509AF-0738-4C38-B961-F9D8DB897DAF}" destId="{043C8B67-37EA-4D70-BB07-244DA3F53284}" srcOrd="0" destOrd="0" parTransId="{1E8C5ED6-CDEA-464B-A536-62B3B34577BD}" sibTransId="{737D4EB1-727D-4051-A08B-3CF4DEC1EC4A}"/>
    <dgm:cxn modelId="{9534C67A-1566-4D35-9AE3-819D2F392355}" srcId="{AAF9A367-D856-488A-B134-0EF1AEC3A8F8}" destId="{C954639A-C077-4A8A-9227-AFFC77DD49A1}" srcOrd="1" destOrd="0" parTransId="{02CC292A-39E7-4A1F-8F51-9AA22AFC1380}" sibTransId="{404A3A5D-1115-4B0B-A613-6719CF3B75DB}"/>
    <dgm:cxn modelId="{076CF37B-D07F-4008-8017-932163D81E3C}" type="presOf" srcId="{843348E8-65B0-407B-B3A9-AE5B9FBF4F89}" destId="{99D7D890-B3D5-4C17-8A12-8ED144B58D6C}" srcOrd="0" destOrd="4" presId="urn:diagrams.loki3.com/BracketList"/>
    <dgm:cxn modelId="{8B8CF27D-CF87-475A-B5E6-68EFC869B95E}" srcId="{DB2638EC-9656-4EB9-92E7-F9C6565E4D82}" destId="{968A4EE7-38AE-4E81-8C69-0298F49B2768}" srcOrd="1" destOrd="0" parTransId="{9405165A-79C8-4854-ABD4-A2D71ADA3BE7}" sibTransId="{34426EF0-9B83-4496-9DA2-4E5C43CF9F63}"/>
    <dgm:cxn modelId="{6839AC86-CED2-4C75-B699-C0C9DAB82BA8}" srcId="{15C7D0F2-8AA4-481B-A8F3-9B10F7F74552}" destId="{C3602F3A-8A31-47EA-8CB9-A896F6978412}" srcOrd="0" destOrd="0" parTransId="{24C068A1-7154-43DD-9687-C4DCBC4AA5D4}" sibTransId="{897B7853-0DCA-48EC-A991-FC38E3EA50C4}"/>
    <dgm:cxn modelId="{F79D608E-5397-44C6-9348-1A26C2B49770}" srcId="{C587818E-D6DB-4FC6-A5F6-BCAE138F2AA9}" destId="{D40FE3DF-6991-490F-AD60-5AC5B13E418C}" srcOrd="3" destOrd="0" parTransId="{54C9357F-1659-4B04-A920-956B08990DB7}" sibTransId="{8106E7FC-6147-4462-8AE2-29AEEF33A7A1}"/>
    <dgm:cxn modelId="{C6C4DF90-B8DF-4C5F-B1F5-43D1F278BC67}" srcId="{AAF9A367-D856-488A-B134-0EF1AEC3A8F8}" destId="{D5E9BC8E-2D14-43F2-B85F-1F7AF371ABD0}" srcOrd="4" destOrd="0" parTransId="{F2FEDECF-1FB8-4B4E-802E-E4A16368A630}" sibTransId="{5712D0A1-017C-4BD0-9E50-53221599F691}"/>
    <dgm:cxn modelId="{89198F91-4FBF-495B-83C0-6498BCE77757}" type="presOf" srcId="{1980ADD6-75BD-428A-8DDC-DD9CF7B03B7F}" destId="{98882F82-17CD-48BF-BA2D-804F6AF40D3B}" srcOrd="0" destOrd="3" presId="urn:diagrams.loki3.com/BracketList"/>
    <dgm:cxn modelId="{B0B8DC91-9A18-4574-9877-266FAE2F6FD7}" srcId="{15C7D0F2-8AA4-481B-A8F3-9B10F7F74552}" destId="{E4259C17-2D84-4985-932A-3641287384CA}" srcOrd="6" destOrd="0" parTransId="{4E440116-0DAB-4892-A4D5-ECFF0F9C20A5}" sibTransId="{21B418E7-1047-4D7F-B51E-EFAC72763746}"/>
    <dgm:cxn modelId="{4878D492-0454-4B7C-87C8-565D3AB27A07}" srcId="{AAF9A367-D856-488A-B134-0EF1AEC3A8F8}" destId="{FA66D9DA-4E98-450D-B5A5-9174CABF20B0}" srcOrd="2" destOrd="0" parTransId="{B9194B8B-B6DD-4633-8AC7-52F53FA1D364}" sibTransId="{7A5243E6-DE82-4354-B6A3-ECBF8FD1C08B}"/>
    <dgm:cxn modelId="{1506CE9E-F954-431E-8221-018E63B0CBE0}" type="presOf" srcId="{66751CD1-E48C-480A-858E-B64B9A7B72D9}" destId="{99D7D890-B3D5-4C17-8A12-8ED144B58D6C}" srcOrd="0" destOrd="0" presId="urn:diagrams.loki3.com/BracketList"/>
    <dgm:cxn modelId="{35E1D0A2-4ED8-4D75-B76C-6AF1044A06A2}" type="presOf" srcId="{FA66D9DA-4E98-450D-B5A5-9174CABF20B0}" destId="{98882F82-17CD-48BF-BA2D-804F6AF40D3B}" srcOrd="0" destOrd="2" presId="urn:diagrams.loki3.com/BracketList"/>
    <dgm:cxn modelId="{C091CCA7-927E-465E-889D-34A0ADB4C968}" srcId="{DB2638EC-9656-4EB9-92E7-F9C6565E4D82}" destId="{B13482A4-E3FC-4213-8842-EE05E38DB0AC}" srcOrd="0" destOrd="0" parTransId="{7A456CD0-6B57-40B6-8D90-D3D10903B135}" sibTransId="{B085B3D8-DED4-40A7-B67D-059BFA6B6F36}"/>
    <dgm:cxn modelId="{EA0543AF-1BE8-4237-ADA4-AC25A850FBEE}" type="presOf" srcId="{B13482A4-E3FC-4213-8842-EE05E38DB0AC}" destId="{82031415-0B60-4E5D-BC93-9AA0FE6BE0F4}" srcOrd="0" destOrd="0" presId="urn:diagrams.loki3.com/BracketList"/>
    <dgm:cxn modelId="{B915F2B0-7752-453D-8F51-9C99D7932260}" type="presOf" srcId="{E4259C17-2D84-4985-932A-3641287384CA}" destId="{8F1BB394-371C-40D2-9E70-66D2F9347BA5}" srcOrd="0" destOrd="6" presId="urn:diagrams.loki3.com/BracketList"/>
    <dgm:cxn modelId="{FD87B9B2-262F-44F4-B983-9B6F25A11A20}" type="presOf" srcId="{E1761277-5440-45BB-84DD-A071CB823635}" destId="{8F1BB394-371C-40D2-9E70-66D2F9347BA5}" srcOrd="0" destOrd="5" presId="urn:diagrams.loki3.com/BracketList"/>
    <dgm:cxn modelId="{8ED0F2B2-B4FF-436C-AA30-EBA499C2F7F1}" type="presOf" srcId="{2B0F5AEA-5388-4520-98B2-E019B6E9BE92}" destId="{99D7D890-B3D5-4C17-8A12-8ED144B58D6C}" srcOrd="0" destOrd="2" presId="urn:diagrams.loki3.com/BracketList"/>
    <dgm:cxn modelId="{C4A16AB3-03D5-42A9-847D-96B25D4B8585}" type="presOf" srcId="{C587818E-D6DB-4FC6-A5F6-BCAE138F2AA9}" destId="{46544288-3B20-4230-B0D7-70E7854503E2}" srcOrd="0" destOrd="0" presId="urn:diagrams.loki3.com/BracketList"/>
    <dgm:cxn modelId="{87AD06B9-6993-469F-9541-B264DF72E88F}" type="presOf" srcId="{20D7C357-A92F-4D39-8A60-DAF51E2CC2EF}" destId="{99D7D890-B3D5-4C17-8A12-8ED144B58D6C}" srcOrd="0" destOrd="1" presId="urn:diagrams.loki3.com/BracketList"/>
    <dgm:cxn modelId="{7703B6B9-4C6E-4BEB-9F29-1D1335CB5BDE}" type="presOf" srcId="{0D9239F6-328B-4CB9-9CA7-2A8690D79D22}" destId="{98882F82-17CD-48BF-BA2D-804F6AF40D3B}" srcOrd="0" destOrd="0" presId="urn:diagrams.loki3.com/BracketList"/>
    <dgm:cxn modelId="{53D58EBA-4655-49B0-9097-6546253C1BF3}" srcId="{15075578-848C-46CE-9B94-597582F08A03}" destId="{C587818E-D6DB-4FC6-A5F6-BCAE138F2AA9}" srcOrd="0" destOrd="0" parTransId="{EAFCFD1B-C822-4B33-B44B-EB8503C27824}" sibTransId="{93E63389-A343-4816-A59F-D02C829BE0A5}"/>
    <dgm:cxn modelId="{91502DBF-C6CF-4C6F-8818-2EEC9DEB5BA5}" type="presOf" srcId="{DB2638EC-9656-4EB9-92E7-F9C6565E4D82}" destId="{35730152-FDE3-4620-B2E8-D46A61D5DFD6}" srcOrd="0" destOrd="0" presId="urn:diagrams.loki3.com/BracketList"/>
    <dgm:cxn modelId="{81E73DC2-36C6-4414-8CB4-33DDE6F93E0D}" srcId="{15C7D0F2-8AA4-481B-A8F3-9B10F7F74552}" destId="{B435A969-CE63-4146-B6C2-674218D62B83}" srcOrd="1" destOrd="0" parTransId="{60A3A5E1-9AF6-48F7-800F-95A56E1E29B4}" sibTransId="{63503936-837F-4B97-95F6-DF74E1234C8B}"/>
    <dgm:cxn modelId="{AC3926DB-35DD-4CA0-BB29-E003CAD1E690}" type="presOf" srcId="{B435A969-CE63-4146-B6C2-674218D62B83}" destId="{8F1BB394-371C-40D2-9E70-66D2F9347BA5}" srcOrd="0" destOrd="1" presId="urn:diagrams.loki3.com/BracketList"/>
    <dgm:cxn modelId="{38AD8BDC-97F5-4683-9456-30170C70376C}" srcId="{C587818E-D6DB-4FC6-A5F6-BCAE138F2AA9}" destId="{66751CD1-E48C-480A-858E-B64B9A7B72D9}" srcOrd="0" destOrd="0" parTransId="{52798CF1-E070-4119-BF62-56BE3C861642}" sibTransId="{00883029-B718-4302-8279-365DA973EEA5}"/>
    <dgm:cxn modelId="{62D9C0DC-C340-4204-AA8D-54318ECC4EA9}" type="presOf" srcId="{D40FE3DF-6991-490F-AD60-5AC5B13E418C}" destId="{99D7D890-B3D5-4C17-8A12-8ED144B58D6C}" srcOrd="0" destOrd="3" presId="urn:diagrams.loki3.com/BracketList"/>
    <dgm:cxn modelId="{CCAB06E0-5AD3-479E-B6D4-769864B0551D}" srcId="{15C7D0F2-8AA4-481B-A8F3-9B10F7F74552}" destId="{4343C3E6-9C74-4FDA-ABD2-32CF59D2BC66}" srcOrd="3" destOrd="0" parTransId="{4473F6FA-58D8-47A9-BB97-F5CA0E347302}" sibTransId="{A4274BD3-18AC-4F3A-AD03-74F6A49158DF}"/>
    <dgm:cxn modelId="{85DAB5E4-15C1-4EBF-9A9F-E64C1D3765C6}" srcId="{15075578-848C-46CE-9B94-597582F08A03}" destId="{289509AF-0738-4C38-B961-F9D8DB897DAF}" srcOrd="2" destOrd="0" parTransId="{0DCF1973-D82B-4507-A5F9-C5871FD0130C}" sibTransId="{49CD2E6A-F2FF-434F-8B9B-4B131CB239AA}"/>
    <dgm:cxn modelId="{ECAC38E6-E815-42DA-BB23-3CA33B4D3D9C}" srcId="{C587818E-D6DB-4FC6-A5F6-BCAE138F2AA9}" destId="{843348E8-65B0-407B-B3A9-AE5B9FBF4F89}" srcOrd="4" destOrd="0" parTransId="{1840249A-790C-4054-B5C5-E0334C074248}" sibTransId="{565EBB5B-3846-4BA7-90E2-066535A945C9}"/>
    <dgm:cxn modelId="{463396E9-CEB7-4294-A0E3-DE5AEA11D656}" type="presOf" srcId="{AAF9A367-D856-488A-B134-0EF1AEC3A8F8}" destId="{38F567AF-7FDD-4F67-AF8F-BA26294AA221}" srcOrd="0" destOrd="0" presId="urn:diagrams.loki3.com/BracketList"/>
    <dgm:cxn modelId="{001FE0EA-2CA0-428A-A3E3-F2D9632BC537}" type="presOf" srcId="{88BF6636-7D8E-4425-AAB8-0A2094B9CE22}" destId="{99D7D890-B3D5-4C17-8A12-8ED144B58D6C}" srcOrd="0" destOrd="5" presId="urn:diagrams.loki3.com/BracketList"/>
    <dgm:cxn modelId="{072398F1-1A45-4DDC-B605-DA516B48A667}" type="presOf" srcId="{15C7D0F2-8AA4-481B-A8F3-9B10F7F74552}" destId="{AF6558BB-AAAF-4776-977E-CC77E687B24A}" srcOrd="0" destOrd="0" presId="urn:diagrams.loki3.com/BracketList"/>
    <dgm:cxn modelId="{858F18FE-C763-48C0-90E8-3A87DB18C92C}" srcId="{15075578-848C-46CE-9B94-597582F08A03}" destId="{15C7D0F2-8AA4-481B-A8F3-9B10F7F74552}" srcOrd="3" destOrd="0" parTransId="{B6D164BE-750D-4667-81A0-091855F509A5}" sibTransId="{3E419A48-A7C1-47A5-90F7-9E125899E2B0}"/>
    <dgm:cxn modelId="{3249BE4E-5543-4AD4-8B9B-462A933157F1}" type="presParOf" srcId="{D2115330-3F0F-4DC7-A981-C0E83E52E344}" destId="{0889E308-4D91-442F-AC19-C3A055665914}" srcOrd="0" destOrd="0" presId="urn:diagrams.loki3.com/BracketList"/>
    <dgm:cxn modelId="{286CCAA5-85A9-4BC8-99E3-A69BA7E93769}" type="presParOf" srcId="{0889E308-4D91-442F-AC19-C3A055665914}" destId="{46544288-3B20-4230-B0D7-70E7854503E2}" srcOrd="0" destOrd="0" presId="urn:diagrams.loki3.com/BracketList"/>
    <dgm:cxn modelId="{64165148-8AB6-4080-81EF-5C910DA99352}" type="presParOf" srcId="{0889E308-4D91-442F-AC19-C3A055665914}" destId="{01E2F11B-3CF3-4B84-A9CF-194C5D8CF214}" srcOrd="1" destOrd="0" presId="urn:diagrams.loki3.com/BracketList"/>
    <dgm:cxn modelId="{DEAD97AA-3BB3-40A0-AA0D-BD78A5933562}" type="presParOf" srcId="{0889E308-4D91-442F-AC19-C3A055665914}" destId="{DFA3C588-01D7-4CE1-BF58-78E18CDA2E30}" srcOrd="2" destOrd="0" presId="urn:diagrams.loki3.com/BracketList"/>
    <dgm:cxn modelId="{3772562F-C112-4346-9543-D30AE9083A48}" type="presParOf" srcId="{0889E308-4D91-442F-AC19-C3A055665914}" destId="{99D7D890-B3D5-4C17-8A12-8ED144B58D6C}" srcOrd="3" destOrd="0" presId="urn:diagrams.loki3.com/BracketList"/>
    <dgm:cxn modelId="{34980825-EED6-4E46-B655-35567DC378BB}" type="presParOf" srcId="{D2115330-3F0F-4DC7-A981-C0E83E52E344}" destId="{EA779D2A-2F63-4594-9688-115292C52B76}" srcOrd="1" destOrd="0" presId="urn:diagrams.loki3.com/BracketList"/>
    <dgm:cxn modelId="{97DBC5A5-8B81-4E67-B19F-F90532906251}" type="presParOf" srcId="{D2115330-3F0F-4DC7-A981-C0E83E52E344}" destId="{5C4FD664-3533-421B-B295-1B67811C2A6D}" srcOrd="2" destOrd="0" presId="urn:diagrams.loki3.com/BracketList"/>
    <dgm:cxn modelId="{97D2FA21-0FF0-4ABB-BD39-4D0D4C2E5A19}" type="presParOf" srcId="{5C4FD664-3533-421B-B295-1B67811C2A6D}" destId="{38F567AF-7FDD-4F67-AF8F-BA26294AA221}" srcOrd="0" destOrd="0" presId="urn:diagrams.loki3.com/BracketList"/>
    <dgm:cxn modelId="{18490539-1E33-4B51-BDB8-879D8C3EBBA7}" type="presParOf" srcId="{5C4FD664-3533-421B-B295-1B67811C2A6D}" destId="{AC787FD0-AEF9-4160-8112-E60DEFEC49EC}" srcOrd="1" destOrd="0" presId="urn:diagrams.loki3.com/BracketList"/>
    <dgm:cxn modelId="{FB6BBAD1-84DC-4418-8AEE-B1558B834EC2}" type="presParOf" srcId="{5C4FD664-3533-421B-B295-1B67811C2A6D}" destId="{75562C3A-D08D-47AB-BE3F-CCC39A71571F}" srcOrd="2" destOrd="0" presId="urn:diagrams.loki3.com/BracketList"/>
    <dgm:cxn modelId="{99A03F13-1627-4CE6-BABC-B94B5AC7590B}" type="presParOf" srcId="{5C4FD664-3533-421B-B295-1B67811C2A6D}" destId="{98882F82-17CD-48BF-BA2D-804F6AF40D3B}" srcOrd="3" destOrd="0" presId="urn:diagrams.loki3.com/BracketList"/>
    <dgm:cxn modelId="{58DB7104-6A62-4237-8B86-A854A2CE0712}" type="presParOf" srcId="{D2115330-3F0F-4DC7-A981-C0E83E52E344}" destId="{F37987FC-E011-4B06-9BD3-0134CCCC28E1}" srcOrd="3" destOrd="0" presId="urn:diagrams.loki3.com/BracketList"/>
    <dgm:cxn modelId="{FAF10C0E-DD86-4996-BD38-C8C6CADFD96D}" type="presParOf" srcId="{D2115330-3F0F-4DC7-A981-C0E83E52E344}" destId="{DB0E74F1-DDB6-49AD-AE97-B47AE4F8EAF6}" srcOrd="4" destOrd="0" presId="urn:diagrams.loki3.com/BracketList"/>
    <dgm:cxn modelId="{A72F9412-F965-49D1-A010-AB632760D99D}" type="presParOf" srcId="{DB0E74F1-DDB6-49AD-AE97-B47AE4F8EAF6}" destId="{E9B7AAC3-D99D-4DD7-9463-59E6861E6ECB}" srcOrd="0" destOrd="0" presId="urn:diagrams.loki3.com/BracketList"/>
    <dgm:cxn modelId="{B6DB1800-C6A2-4823-9B77-B2F412D838A7}" type="presParOf" srcId="{DB0E74F1-DDB6-49AD-AE97-B47AE4F8EAF6}" destId="{5C687BB5-1A84-48AD-B4EC-EBF1A3A3E176}" srcOrd="1" destOrd="0" presId="urn:diagrams.loki3.com/BracketList"/>
    <dgm:cxn modelId="{4FD9AE54-7C91-40E2-A9E6-5C466EA89665}" type="presParOf" srcId="{DB0E74F1-DDB6-49AD-AE97-B47AE4F8EAF6}" destId="{AA5A8B10-E809-4A9C-961C-57FAA7EEC3B9}" srcOrd="2" destOrd="0" presId="urn:diagrams.loki3.com/BracketList"/>
    <dgm:cxn modelId="{BA145E75-9E24-45CD-BA60-AE4FE10530A4}" type="presParOf" srcId="{DB0E74F1-DDB6-49AD-AE97-B47AE4F8EAF6}" destId="{C5364E47-9A4B-461E-AB69-4D124FEDEF4A}" srcOrd="3" destOrd="0" presId="urn:diagrams.loki3.com/BracketList"/>
    <dgm:cxn modelId="{2221FF8C-2186-4A90-89AB-156FB8B34A59}" type="presParOf" srcId="{D2115330-3F0F-4DC7-A981-C0E83E52E344}" destId="{45B679C8-4B6C-4001-ACA0-50F3A908483C}" srcOrd="5" destOrd="0" presId="urn:diagrams.loki3.com/BracketList"/>
    <dgm:cxn modelId="{69E21CF9-6F7F-4B36-9846-36FAB1FA4E2A}" type="presParOf" srcId="{D2115330-3F0F-4DC7-A981-C0E83E52E344}" destId="{B6D7CE45-5318-40FA-8468-B497F601E91A}" srcOrd="6" destOrd="0" presId="urn:diagrams.loki3.com/BracketList"/>
    <dgm:cxn modelId="{335DACFC-FC0C-48BB-9F7F-574F2FAC96A9}" type="presParOf" srcId="{B6D7CE45-5318-40FA-8468-B497F601E91A}" destId="{AF6558BB-AAAF-4776-977E-CC77E687B24A}" srcOrd="0" destOrd="0" presId="urn:diagrams.loki3.com/BracketList"/>
    <dgm:cxn modelId="{DA8407AA-EFF6-46F0-92DF-9503AC9FEA07}" type="presParOf" srcId="{B6D7CE45-5318-40FA-8468-B497F601E91A}" destId="{1001E138-A301-40E9-9130-BB6045F02897}" srcOrd="1" destOrd="0" presId="urn:diagrams.loki3.com/BracketList"/>
    <dgm:cxn modelId="{10FD5608-E75F-4A2A-8763-F16E51E1407E}" type="presParOf" srcId="{B6D7CE45-5318-40FA-8468-B497F601E91A}" destId="{70FA9BEB-289D-4923-BF61-11129646F7AE}" srcOrd="2" destOrd="0" presId="urn:diagrams.loki3.com/BracketList"/>
    <dgm:cxn modelId="{94FE9B2F-EFA1-4C47-BC54-7E606741941B}" type="presParOf" srcId="{B6D7CE45-5318-40FA-8468-B497F601E91A}" destId="{8F1BB394-371C-40D2-9E70-66D2F9347BA5}" srcOrd="3" destOrd="0" presId="urn:diagrams.loki3.com/BracketList"/>
    <dgm:cxn modelId="{7564752E-960C-445C-95EC-5FF2BFA223D1}" type="presParOf" srcId="{D2115330-3F0F-4DC7-A981-C0E83E52E344}" destId="{B0BCD888-F432-435E-87A9-0E18F0F2A97E}" srcOrd="7" destOrd="0" presId="urn:diagrams.loki3.com/BracketList"/>
    <dgm:cxn modelId="{490BE574-827F-4A32-90E9-78C4C3B71B2E}" type="presParOf" srcId="{D2115330-3F0F-4DC7-A981-C0E83E52E344}" destId="{6E20CD02-CFE9-49EE-B375-7B46991989E8}" srcOrd="8" destOrd="0" presId="urn:diagrams.loki3.com/BracketList"/>
    <dgm:cxn modelId="{90B9E104-DCE9-47EF-AC50-0AA609DFAF1F}" type="presParOf" srcId="{6E20CD02-CFE9-49EE-B375-7B46991989E8}" destId="{35730152-FDE3-4620-B2E8-D46A61D5DFD6}" srcOrd="0" destOrd="0" presId="urn:diagrams.loki3.com/BracketList"/>
    <dgm:cxn modelId="{6074263F-B044-4362-8B7E-1801B8FC1F41}" type="presParOf" srcId="{6E20CD02-CFE9-49EE-B375-7B46991989E8}" destId="{B240492D-1401-40D2-BBF5-07F351A36958}" srcOrd="1" destOrd="0" presId="urn:diagrams.loki3.com/BracketList"/>
    <dgm:cxn modelId="{22F3739B-EA0E-4D57-A041-79F5A99A4B75}" type="presParOf" srcId="{6E20CD02-CFE9-49EE-B375-7B46991989E8}" destId="{FD63BAD8-9CD4-439A-ACBA-DCD2DAEFA84A}" srcOrd="2" destOrd="0" presId="urn:diagrams.loki3.com/BracketList"/>
    <dgm:cxn modelId="{DA42B296-7F45-466A-86FF-48CAC6C6C06C}" type="presParOf" srcId="{6E20CD02-CFE9-49EE-B375-7B46991989E8}" destId="{82031415-0B60-4E5D-BC93-9AA0FE6BE0F4}"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CFCB8-3F39-4179-8D73-23C1198CC514}">
      <dsp:nvSpPr>
        <dsp:cNvPr id="0" name=""/>
        <dsp:cNvSpPr/>
      </dsp:nvSpPr>
      <dsp:spPr>
        <a:xfrm>
          <a:off x="3650" y="0"/>
          <a:ext cx="1595865" cy="719607"/>
        </a:xfrm>
        <a:prstGeom prst="roundRect">
          <a:avLst>
            <a:gd name="adj" fmla="val 10000"/>
          </a:avLst>
        </a:prstGeom>
        <a:solidFill>
          <a:schemeClr val="accent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Stakeholder Engagement &amp; Requirements </a:t>
          </a:r>
          <a:endParaRPr lang="en-US" sz="1200" i="1" kern="1200" dirty="0"/>
        </a:p>
      </dsp:txBody>
      <dsp:txXfrm>
        <a:off x="24727" y="21077"/>
        <a:ext cx="1553711" cy="677453"/>
      </dsp:txXfrm>
    </dsp:sp>
    <dsp:sp modelId="{2103BCD2-E30A-42AF-8F77-DD260BA8FFBD}">
      <dsp:nvSpPr>
        <dsp:cNvPr id="0" name=""/>
        <dsp:cNvSpPr/>
      </dsp:nvSpPr>
      <dsp:spPr>
        <a:xfrm>
          <a:off x="1759101" y="161916"/>
          <a:ext cx="338323" cy="395774"/>
        </a:xfrm>
        <a:prstGeom prst="rightArrow">
          <a:avLst>
            <a:gd name="adj1" fmla="val 60000"/>
            <a:gd name="adj2" fmla="val 50000"/>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1759101" y="241071"/>
        <a:ext cx="236826" cy="237464"/>
      </dsp:txXfrm>
    </dsp:sp>
    <dsp:sp modelId="{31AF2C95-4608-4EF4-8856-C28B8A0B6866}">
      <dsp:nvSpPr>
        <dsp:cNvPr id="0" name=""/>
        <dsp:cNvSpPr/>
      </dsp:nvSpPr>
      <dsp:spPr>
        <a:xfrm>
          <a:off x="2237861" y="0"/>
          <a:ext cx="1595865" cy="719607"/>
        </a:xfrm>
        <a:prstGeom prst="roundRect">
          <a:avLst>
            <a:gd name="adj" fmla="val 10000"/>
          </a:avLst>
        </a:prstGeom>
        <a:solidFill>
          <a:schemeClr val="accent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i="0" kern="1200" dirty="0"/>
            <a:t>Research &amp; Analysis; Market-Capability Assessments</a:t>
          </a:r>
        </a:p>
      </dsp:txBody>
      <dsp:txXfrm>
        <a:off x="2258938" y="21077"/>
        <a:ext cx="1553711" cy="677453"/>
      </dsp:txXfrm>
    </dsp:sp>
    <dsp:sp modelId="{DB59EDE8-78B5-427D-95D0-C6D3255A6EB7}">
      <dsp:nvSpPr>
        <dsp:cNvPr id="0" name=""/>
        <dsp:cNvSpPr/>
      </dsp:nvSpPr>
      <dsp:spPr>
        <a:xfrm>
          <a:off x="3991405" y="157859"/>
          <a:ext cx="338323" cy="395774"/>
        </a:xfrm>
        <a:prstGeom prst="rightArrow">
          <a:avLst>
            <a:gd name="adj1" fmla="val 60000"/>
            <a:gd name="adj2" fmla="val 50000"/>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3991405" y="237014"/>
        <a:ext cx="236826" cy="237464"/>
      </dsp:txXfrm>
    </dsp:sp>
    <dsp:sp modelId="{1E87F0E8-D434-422D-BA3F-B331E06A2759}">
      <dsp:nvSpPr>
        <dsp:cNvPr id="0" name=""/>
        <dsp:cNvSpPr/>
      </dsp:nvSpPr>
      <dsp:spPr>
        <a:xfrm>
          <a:off x="4472073" y="0"/>
          <a:ext cx="1595865" cy="719607"/>
        </a:xfrm>
        <a:prstGeom prst="roundRect">
          <a:avLst>
            <a:gd name="adj" fmla="val 10000"/>
          </a:avLst>
        </a:prstGeom>
        <a:solidFill>
          <a:schemeClr val="accent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Training Sessions &amp; Content Development</a:t>
          </a:r>
        </a:p>
      </dsp:txBody>
      <dsp:txXfrm>
        <a:off x="4493150" y="21077"/>
        <a:ext cx="1553711" cy="677453"/>
      </dsp:txXfrm>
    </dsp:sp>
    <dsp:sp modelId="{964D5917-2DCD-4E1C-A290-A680439B7EBE}">
      <dsp:nvSpPr>
        <dsp:cNvPr id="0" name=""/>
        <dsp:cNvSpPr/>
      </dsp:nvSpPr>
      <dsp:spPr>
        <a:xfrm>
          <a:off x="6333619" y="157859"/>
          <a:ext cx="338323" cy="395774"/>
        </a:xfrm>
        <a:prstGeom prst="rightArrow">
          <a:avLst>
            <a:gd name="adj1" fmla="val 60000"/>
            <a:gd name="adj2" fmla="val 50000"/>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6333619" y="237014"/>
        <a:ext cx="236826" cy="237464"/>
      </dsp:txXfrm>
    </dsp:sp>
    <dsp:sp modelId="{4781A34D-78F2-4369-8F28-A78518716B34}">
      <dsp:nvSpPr>
        <dsp:cNvPr id="0" name=""/>
        <dsp:cNvSpPr/>
      </dsp:nvSpPr>
      <dsp:spPr>
        <a:xfrm>
          <a:off x="6706284" y="0"/>
          <a:ext cx="1595865" cy="719607"/>
        </a:xfrm>
        <a:prstGeom prst="roundRect">
          <a:avLst>
            <a:gd name="adj" fmla="val 10000"/>
          </a:avLst>
        </a:prstGeom>
        <a:solidFill>
          <a:schemeClr val="accent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Education, Web Toolkit Updates, &amp; Outreach</a:t>
          </a:r>
        </a:p>
      </dsp:txBody>
      <dsp:txXfrm>
        <a:off x="6727361" y="21077"/>
        <a:ext cx="1553711" cy="6774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1A0A8-CD41-4B61-A7C2-8FA9C3896D92}">
      <dsp:nvSpPr>
        <dsp:cNvPr id="0" name=""/>
        <dsp:cNvSpPr/>
      </dsp:nvSpPr>
      <dsp:spPr>
        <a:xfrm>
          <a:off x="531" y="187850"/>
          <a:ext cx="2074676" cy="1244805"/>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HIE Services &amp; </a:t>
          </a:r>
        </a:p>
        <a:p>
          <a:pPr marL="0" lvl="0" indent="0" algn="ctr" defTabSz="800100">
            <a:lnSpc>
              <a:spcPct val="90000"/>
            </a:lnSpc>
            <a:spcBef>
              <a:spcPct val="0"/>
            </a:spcBef>
            <a:spcAft>
              <a:spcPct val="35000"/>
            </a:spcAft>
            <a:buNone/>
          </a:pPr>
          <a:r>
            <a:rPr lang="en-US" sz="1800" kern="1200" dirty="0"/>
            <a:t>Use Cases</a:t>
          </a:r>
        </a:p>
      </dsp:txBody>
      <dsp:txXfrm>
        <a:off x="531" y="187850"/>
        <a:ext cx="2074676" cy="1244805"/>
      </dsp:txXfrm>
    </dsp:sp>
    <dsp:sp modelId="{4A104EEA-D21A-40B8-B54F-349A40488DFA}">
      <dsp:nvSpPr>
        <dsp:cNvPr id="0" name=""/>
        <dsp:cNvSpPr/>
      </dsp:nvSpPr>
      <dsp:spPr>
        <a:xfrm>
          <a:off x="2282675" y="187850"/>
          <a:ext cx="2074676" cy="1244805"/>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Query HIE</a:t>
          </a:r>
        </a:p>
      </dsp:txBody>
      <dsp:txXfrm>
        <a:off x="2282675" y="187850"/>
        <a:ext cx="2074676" cy="1244805"/>
      </dsp:txXfrm>
    </dsp:sp>
    <dsp:sp modelId="{15CE8B01-E693-4193-B688-419C9BE5A6C5}">
      <dsp:nvSpPr>
        <dsp:cNvPr id="0" name=""/>
        <dsp:cNvSpPr/>
      </dsp:nvSpPr>
      <dsp:spPr>
        <a:xfrm>
          <a:off x="531" y="1640124"/>
          <a:ext cx="2074676" cy="1244805"/>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Privacy &amp; Consent</a:t>
          </a:r>
        </a:p>
      </dsp:txBody>
      <dsp:txXfrm>
        <a:off x="531" y="1640124"/>
        <a:ext cx="2074676" cy="1244805"/>
      </dsp:txXfrm>
    </dsp:sp>
    <dsp:sp modelId="{E98F74D8-FB81-4B7D-B0B5-220A910D2D91}">
      <dsp:nvSpPr>
        <dsp:cNvPr id="0" name=""/>
        <dsp:cNvSpPr/>
      </dsp:nvSpPr>
      <dsp:spPr>
        <a:xfrm>
          <a:off x="2282675" y="1640124"/>
          <a:ext cx="2074676" cy="1244805"/>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Improving C-CDA Exchange</a:t>
          </a:r>
        </a:p>
      </dsp:txBody>
      <dsp:txXfrm>
        <a:off x="2282675" y="1640124"/>
        <a:ext cx="2074676" cy="1244805"/>
      </dsp:txXfrm>
    </dsp:sp>
    <dsp:sp modelId="{65F28874-BA11-4359-A8AE-DE5F35CC312C}">
      <dsp:nvSpPr>
        <dsp:cNvPr id="0" name=""/>
        <dsp:cNvSpPr/>
      </dsp:nvSpPr>
      <dsp:spPr>
        <a:xfrm>
          <a:off x="531" y="3092397"/>
          <a:ext cx="2074676" cy="1244805"/>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FHIR-APIs </a:t>
          </a:r>
        </a:p>
      </dsp:txBody>
      <dsp:txXfrm>
        <a:off x="531" y="3092397"/>
        <a:ext cx="2074676" cy="1244805"/>
      </dsp:txXfrm>
    </dsp:sp>
    <dsp:sp modelId="{1ACA0A42-3BD9-47E6-B1CD-2448A3DD7E4B}">
      <dsp:nvSpPr>
        <dsp:cNvPr id="0" name=""/>
        <dsp:cNvSpPr/>
      </dsp:nvSpPr>
      <dsp:spPr>
        <a:xfrm>
          <a:off x="2282675" y="3092397"/>
          <a:ext cx="2074676" cy="1244805"/>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CMS-ONC Regulatory Compliance</a:t>
          </a:r>
        </a:p>
      </dsp:txBody>
      <dsp:txXfrm>
        <a:off x="2282675" y="3092397"/>
        <a:ext cx="2074676" cy="12448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44288-3B20-4230-B0D7-70E7854503E2}">
      <dsp:nvSpPr>
        <dsp:cNvPr id="0" name=""/>
        <dsp:cNvSpPr/>
      </dsp:nvSpPr>
      <dsp:spPr>
        <a:xfrm>
          <a:off x="4539" y="541806"/>
          <a:ext cx="2321830" cy="30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kern="1200" dirty="0"/>
            <a:t>Directory Users</a:t>
          </a:r>
        </a:p>
      </dsp:txBody>
      <dsp:txXfrm>
        <a:off x="4539" y="541806"/>
        <a:ext cx="2321830" cy="309375"/>
      </dsp:txXfrm>
    </dsp:sp>
    <dsp:sp modelId="{01E2F11B-3CF3-4B84-A9CF-194C5D8CF214}">
      <dsp:nvSpPr>
        <dsp:cNvPr id="0" name=""/>
        <dsp:cNvSpPr/>
      </dsp:nvSpPr>
      <dsp:spPr>
        <a:xfrm>
          <a:off x="2326369" y="174423"/>
          <a:ext cx="464366" cy="104414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D7D890-B3D5-4C17-8A12-8ED144B58D6C}">
      <dsp:nvSpPr>
        <dsp:cNvPr id="0" name=""/>
        <dsp:cNvSpPr/>
      </dsp:nvSpPr>
      <dsp:spPr>
        <a:xfrm>
          <a:off x="2976482" y="174423"/>
          <a:ext cx="6315378" cy="10441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57150" lvl="1" indent="-57150" algn="l" defTabSz="444500" rtl="0">
            <a:lnSpc>
              <a:spcPct val="90000"/>
            </a:lnSpc>
            <a:spcBef>
              <a:spcPct val="0"/>
            </a:spcBef>
            <a:spcAft>
              <a:spcPct val="15000"/>
            </a:spcAft>
            <a:buChar char="•"/>
          </a:pPr>
          <a:r>
            <a:rPr lang="en-US" sz="1000" b="0" kern="1200" dirty="0"/>
            <a:t>Providers</a:t>
          </a:r>
          <a:endParaRPr lang="en-US" sz="1000" kern="1200" dirty="0"/>
        </a:p>
        <a:p>
          <a:pPr marL="57150" lvl="1" indent="-57150" algn="l" defTabSz="444500" rtl="0">
            <a:lnSpc>
              <a:spcPct val="90000"/>
            </a:lnSpc>
            <a:spcBef>
              <a:spcPct val="0"/>
            </a:spcBef>
            <a:spcAft>
              <a:spcPct val="15000"/>
            </a:spcAft>
            <a:buChar char="•"/>
          </a:pPr>
          <a:r>
            <a:rPr lang="en-US" sz="1000" b="0" kern="1200" dirty="0"/>
            <a:t>Hospitals</a:t>
          </a:r>
          <a:endParaRPr lang="en-US" sz="1000" kern="1200" dirty="0"/>
        </a:p>
        <a:p>
          <a:pPr marL="57150" lvl="1" indent="-57150" algn="l" defTabSz="444500" rtl="0">
            <a:lnSpc>
              <a:spcPct val="90000"/>
            </a:lnSpc>
            <a:spcBef>
              <a:spcPct val="0"/>
            </a:spcBef>
            <a:spcAft>
              <a:spcPct val="15000"/>
            </a:spcAft>
            <a:buChar char="•"/>
          </a:pPr>
          <a:r>
            <a:rPr lang="en-US" sz="1000" b="0" kern="1200" dirty="0"/>
            <a:t>Payers</a:t>
          </a:r>
          <a:endParaRPr lang="en-US" sz="1000" kern="1200" dirty="0"/>
        </a:p>
        <a:p>
          <a:pPr marL="57150" lvl="1" indent="-57150" algn="l" defTabSz="444500" rtl="0">
            <a:lnSpc>
              <a:spcPct val="90000"/>
            </a:lnSpc>
            <a:spcBef>
              <a:spcPct val="0"/>
            </a:spcBef>
            <a:spcAft>
              <a:spcPct val="15000"/>
            </a:spcAft>
            <a:buChar char="•"/>
          </a:pPr>
          <a:r>
            <a:rPr lang="en-US" sz="1000" b="0" kern="1200" dirty="0"/>
            <a:t>Medicaid Coordinated Care Organizations</a:t>
          </a:r>
          <a:endParaRPr lang="en-US" sz="1000" kern="1200" dirty="0"/>
        </a:p>
        <a:p>
          <a:pPr marL="57150" lvl="1" indent="-57150" algn="l" defTabSz="444500" rtl="0">
            <a:lnSpc>
              <a:spcPct val="90000"/>
            </a:lnSpc>
            <a:spcBef>
              <a:spcPct val="0"/>
            </a:spcBef>
            <a:spcAft>
              <a:spcPct val="15000"/>
            </a:spcAft>
            <a:buChar char="•"/>
          </a:pPr>
          <a:r>
            <a:rPr lang="en-US" sz="1000" b="0" kern="1200" dirty="0"/>
            <a:t>Other health care entities </a:t>
          </a:r>
          <a:endParaRPr lang="en-US" sz="1000" kern="1200" dirty="0"/>
        </a:p>
        <a:p>
          <a:pPr marL="57150" lvl="1" indent="-57150" algn="l" defTabSz="444500" rtl="0">
            <a:lnSpc>
              <a:spcPct val="90000"/>
            </a:lnSpc>
            <a:spcBef>
              <a:spcPct val="0"/>
            </a:spcBef>
            <a:spcAft>
              <a:spcPct val="15000"/>
            </a:spcAft>
            <a:buChar char="•"/>
          </a:pPr>
          <a:r>
            <a:rPr lang="en-US" sz="1000" b="0" kern="1200" dirty="0"/>
            <a:t>It is not currently accessible by consumers</a:t>
          </a:r>
          <a:endParaRPr lang="en-US" sz="1000" kern="1200" dirty="0"/>
        </a:p>
      </dsp:txBody>
      <dsp:txXfrm>
        <a:off x="2976482" y="174423"/>
        <a:ext cx="6315378" cy="1044140"/>
      </dsp:txXfrm>
    </dsp:sp>
    <dsp:sp modelId="{38F567AF-7FDD-4F67-AF8F-BA26294AA221}">
      <dsp:nvSpPr>
        <dsp:cNvPr id="0" name=""/>
        <dsp:cNvSpPr/>
      </dsp:nvSpPr>
      <dsp:spPr>
        <a:xfrm>
          <a:off x="4539" y="1534935"/>
          <a:ext cx="2321830" cy="30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kern="1200" dirty="0"/>
            <a:t>Data Sources</a:t>
          </a:r>
        </a:p>
      </dsp:txBody>
      <dsp:txXfrm>
        <a:off x="4539" y="1534935"/>
        <a:ext cx="2321830" cy="309375"/>
      </dsp:txXfrm>
    </dsp:sp>
    <dsp:sp modelId="{AC787FD0-AEF9-4160-8112-E60DEFEC49EC}">
      <dsp:nvSpPr>
        <dsp:cNvPr id="0" name=""/>
        <dsp:cNvSpPr/>
      </dsp:nvSpPr>
      <dsp:spPr>
        <a:xfrm>
          <a:off x="2326369" y="1254564"/>
          <a:ext cx="464366" cy="870117"/>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882F82-17CD-48BF-BA2D-804F6AF40D3B}">
      <dsp:nvSpPr>
        <dsp:cNvPr id="0" name=""/>
        <dsp:cNvSpPr/>
      </dsp:nvSpPr>
      <dsp:spPr>
        <a:xfrm>
          <a:off x="2976482" y="1254564"/>
          <a:ext cx="6315378" cy="8701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57150" lvl="1" indent="-57150" algn="l" defTabSz="444500" rtl="0">
            <a:lnSpc>
              <a:spcPct val="90000"/>
            </a:lnSpc>
            <a:spcBef>
              <a:spcPct val="0"/>
            </a:spcBef>
            <a:spcAft>
              <a:spcPct val="15000"/>
            </a:spcAft>
            <a:buChar char="•"/>
          </a:pPr>
          <a:r>
            <a:rPr lang="en-US" sz="1000" b="0" kern="1200" dirty="0"/>
            <a:t>Participating Organization and Provider data</a:t>
          </a:r>
          <a:endParaRPr lang="en-US" sz="1000" kern="1200" dirty="0"/>
        </a:p>
        <a:p>
          <a:pPr marL="57150" lvl="1" indent="-57150" algn="l" defTabSz="444500" rtl="0">
            <a:lnSpc>
              <a:spcPct val="90000"/>
            </a:lnSpc>
            <a:spcBef>
              <a:spcPct val="0"/>
            </a:spcBef>
            <a:spcAft>
              <a:spcPct val="15000"/>
            </a:spcAft>
            <a:buChar char="•"/>
          </a:pPr>
          <a:r>
            <a:rPr lang="en-US" sz="1000" b="0" kern="1200" dirty="0"/>
            <a:t>National Plan and Provider Enumeration System (NPPES)</a:t>
          </a:r>
          <a:endParaRPr lang="en-US" sz="1000" kern="1200" dirty="0"/>
        </a:p>
        <a:p>
          <a:pPr marL="57150" lvl="1" indent="-57150" algn="l" defTabSz="444500" rtl="0">
            <a:lnSpc>
              <a:spcPct val="90000"/>
            </a:lnSpc>
            <a:spcBef>
              <a:spcPct val="0"/>
            </a:spcBef>
            <a:spcAft>
              <a:spcPct val="15000"/>
            </a:spcAft>
            <a:buChar char="•"/>
          </a:pPr>
          <a:r>
            <a:rPr lang="en-US" sz="1000" b="0" kern="1200" dirty="0"/>
            <a:t>PECOS (Medicare Providers)</a:t>
          </a:r>
          <a:endParaRPr lang="en-US" sz="1000" kern="1200" dirty="0"/>
        </a:p>
        <a:p>
          <a:pPr marL="57150" lvl="1" indent="-57150" algn="l" defTabSz="444500" rtl="0">
            <a:lnSpc>
              <a:spcPct val="90000"/>
            </a:lnSpc>
            <a:spcBef>
              <a:spcPct val="0"/>
            </a:spcBef>
            <a:spcAft>
              <a:spcPct val="15000"/>
            </a:spcAft>
            <a:buChar char="•"/>
          </a:pPr>
          <a:r>
            <a:rPr lang="en-US" sz="1000" b="0" kern="1200" dirty="0"/>
            <a:t>MMIS (Oregon Medicaid providers)</a:t>
          </a:r>
          <a:endParaRPr lang="en-US" sz="1000" kern="1200" dirty="0"/>
        </a:p>
        <a:p>
          <a:pPr marL="57150" lvl="1" indent="-57150" algn="l" defTabSz="444500" rtl="0">
            <a:lnSpc>
              <a:spcPct val="90000"/>
            </a:lnSpc>
            <a:spcBef>
              <a:spcPct val="0"/>
            </a:spcBef>
            <a:spcAft>
              <a:spcPct val="15000"/>
            </a:spcAft>
            <a:buChar char="•"/>
          </a:pPr>
          <a:r>
            <a:rPr lang="en-US" sz="1000" b="0" kern="1200" dirty="0"/>
            <a:t>Other trusted data sources (CCO network tables, EHR Incentive Programs, Patient Centered Primary Care Home)</a:t>
          </a:r>
          <a:endParaRPr lang="en-US" sz="1000" kern="1200" dirty="0"/>
        </a:p>
      </dsp:txBody>
      <dsp:txXfrm>
        <a:off x="2976482" y="1254564"/>
        <a:ext cx="6315378" cy="870117"/>
      </dsp:txXfrm>
    </dsp:sp>
    <dsp:sp modelId="{E9B7AAC3-D99D-4DD7-9463-59E6861E6ECB}">
      <dsp:nvSpPr>
        <dsp:cNvPr id="0" name=""/>
        <dsp:cNvSpPr/>
      </dsp:nvSpPr>
      <dsp:spPr>
        <a:xfrm>
          <a:off x="4539" y="2160681"/>
          <a:ext cx="2321830" cy="30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rtl="0">
            <a:lnSpc>
              <a:spcPct val="90000"/>
            </a:lnSpc>
            <a:spcBef>
              <a:spcPct val="0"/>
            </a:spcBef>
            <a:spcAft>
              <a:spcPct val="35000"/>
            </a:spcAft>
            <a:buNone/>
          </a:pPr>
          <a:r>
            <a:rPr lang="en-US" sz="1600" kern="1200" dirty="0"/>
            <a:t>Master Record</a:t>
          </a:r>
        </a:p>
      </dsp:txBody>
      <dsp:txXfrm>
        <a:off x="4539" y="2160681"/>
        <a:ext cx="2321830" cy="309375"/>
      </dsp:txXfrm>
    </dsp:sp>
    <dsp:sp modelId="{5C687BB5-1A84-48AD-B4EC-EBF1A3A3E176}">
      <dsp:nvSpPr>
        <dsp:cNvPr id="0" name=""/>
        <dsp:cNvSpPr/>
      </dsp:nvSpPr>
      <dsp:spPr>
        <a:xfrm>
          <a:off x="2326369" y="2160681"/>
          <a:ext cx="464366" cy="309375"/>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364E47-9A4B-461E-AB69-4D124FEDEF4A}">
      <dsp:nvSpPr>
        <dsp:cNvPr id="0" name=""/>
        <dsp:cNvSpPr/>
      </dsp:nvSpPr>
      <dsp:spPr>
        <a:xfrm>
          <a:off x="2976482" y="2160681"/>
          <a:ext cx="6315378" cy="3093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57150" lvl="1" indent="-57150" algn="l" defTabSz="444500" rtl="0">
            <a:lnSpc>
              <a:spcPct val="90000"/>
            </a:lnSpc>
            <a:spcBef>
              <a:spcPct val="0"/>
            </a:spcBef>
            <a:spcAft>
              <a:spcPct val="15000"/>
            </a:spcAft>
            <a:buChar char="•"/>
          </a:pPr>
          <a:r>
            <a:rPr lang="en-US" sz="1000" b="0" kern="1200" dirty="0"/>
            <a:t>Source data is cleaned, matched, and merged to create a single master record </a:t>
          </a:r>
          <a:endParaRPr lang="en-US" sz="1000" kern="1200" dirty="0"/>
        </a:p>
      </dsp:txBody>
      <dsp:txXfrm>
        <a:off x="2976482" y="2160681"/>
        <a:ext cx="6315378" cy="309375"/>
      </dsp:txXfrm>
    </dsp:sp>
    <dsp:sp modelId="{AF6558BB-AAAF-4776-977E-CC77E687B24A}">
      <dsp:nvSpPr>
        <dsp:cNvPr id="0" name=""/>
        <dsp:cNvSpPr/>
      </dsp:nvSpPr>
      <dsp:spPr>
        <a:xfrm>
          <a:off x="4539" y="2950783"/>
          <a:ext cx="2321830" cy="30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kern="1200" dirty="0"/>
            <a:t>Data Types</a:t>
          </a:r>
        </a:p>
      </dsp:txBody>
      <dsp:txXfrm>
        <a:off x="4539" y="2950783"/>
        <a:ext cx="2321830" cy="309375"/>
      </dsp:txXfrm>
    </dsp:sp>
    <dsp:sp modelId="{1001E138-A301-40E9-9130-BB6045F02897}">
      <dsp:nvSpPr>
        <dsp:cNvPr id="0" name=""/>
        <dsp:cNvSpPr/>
      </dsp:nvSpPr>
      <dsp:spPr>
        <a:xfrm>
          <a:off x="2326369" y="2506056"/>
          <a:ext cx="464366" cy="1198828"/>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1BB394-371C-40D2-9E70-66D2F9347BA5}">
      <dsp:nvSpPr>
        <dsp:cNvPr id="0" name=""/>
        <dsp:cNvSpPr/>
      </dsp:nvSpPr>
      <dsp:spPr>
        <a:xfrm>
          <a:off x="2976482" y="2506056"/>
          <a:ext cx="6315378" cy="11988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57150" lvl="1" indent="-57150" algn="l" defTabSz="444500" rtl="0">
            <a:lnSpc>
              <a:spcPct val="90000"/>
            </a:lnSpc>
            <a:spcBef>
              <a:spcPct val="0"/>
            </a:spcBef>
            <a:spcAft>
              <a:spcPct val="15000"/>
            </a:spcAft>
            <a:buChar char="•"/>
          </a:pPr>
          <a:r>
            <a:rPr lang="en-US" sz="1000" kern="1200" dirty="0"/>
            <a:t>Provider Demographics</a:t>
          </a:r>
        </a:p>
        <a:p>
          <a:pPr marL="57150" lvl="1" indent="-57150" algn="l" defTabSz="444500" rtl="0">
            <a:lnSpc>
              <a:spcPct val="90000"/>
            </a:lnSpc>
            <a:spcBef>
              <a:spcPct val="0"/>
            </a:spcBef>
            <a:spcAft>
              <a:spcPct val="15000"/>
            </a:spcAft>
            <a:buChar char="•"/>
          </a:pPr>
          <a:r>
            <a:rPr lang="en-US" sz="1000" kern="1200" dirty="0"/>
            <a:t>Organization Demographics</a:t>
          </a:r>
        </a:p>
        <a:p>
          <a:pPr marL="57150" lvl="1" indent="-57150" algn="l" defTabSz="444500" rtl="0">
            <a:lnSpc>
              <a:spcPct val="90000"/>
            </a:lnSpc>
            <a:spcBef>
              <a:spcPct val="0"/>
            </a:spcBef>
            <a:spcAft>
              <a:spcPct val="15000"/>
            </a:spcAft>
            <a:buChar char="•"/>
          </a:pPr>
          <a:r>
            <a:rPr lang="en-US" sz="1000" kern="1200" dirty="0"/>
            <a:t>Provider Contact Info</a:t>
          </a:r>
        </a:p>
        <a:p>
          <a:pPr marL="57150" lvl="1" indent="-57150" algn="l" defTabSz="444500" rtl="0">
            <a:lnSpc>
              <a:spcPct val="90000"/>
            </a:lnSpc>
            <a:spcBef>
              <a:spcPct val="0"/>
            </a:spcBef>
            <a:spcAft>
              <a:spcPct val="15000"/>
            </a:spcAft>
            <a:buChar char="•"/>
          </a:pPr>
          <a:r>
            <a:rPr lang="en-US" sz="1000" kern="1200" dirty="0"/>
            <a:t>Address &amp; Location(s)</a:t>
          </a:r>
        </a:p>
        <a:p>
          <a:pPr marL="57150" lvl="1" indent="-57150" algn="l" defTabSz="444500" rtl="0">
            <a:lnSpc>
              <a:spcPct val="90000"/>
            </a:lnSpc>
            <a:spcBef>
              <a:spcPct val="0"/>
            </a:spcBef>
            <a:spcAft>
              <a:spcPct val="15000"/>
            </a:spcAft>
            <a:buChar char="•"/>
          </a:pPr>
          <a:r>
            <a:rPr lang="en-US" sz="1000" kern="1200" dirty="0"/>
            <a:t>HIE Endpoints</a:t>
          </a:r>
          <a:r>
            <a:rPr lang="en-US" sz="1000" b="0" kern="1200" dirty="0"/>
            <a:t> – including Direct secure messaging addresses</a:t>
          </a:r>
          <a:endParaRPr lang="en-US" sz="1000" kern="1200" dirty="0"/>
        </a:p>
        <a:p>
          <a:pPr marL="57150" lvl="1" indent="-57150" algn="l" defTabSz="444500" rtl="0">
            <a:lnSpc>
              <a:spcPct val="90000"/>
            </a:lnSpc>
            <a:spcBef>
              <a:spcPct val="0"/>
            </a:spcBef>
            <a:spcAft>
              <a:spcPct val="15000"/>
            </a:spcAft>
            <a:buChar char="•"/>
          </a:pPr>
          <a:r>
            <a:rPr lang="en-US" sz="1000" kern="1200" dirty="0"/>
            <a:t>EHR Info</a:t>
          </a:r>
        </a:p>
        <a:p>
          <a:pPr marL="57150" lvl="1" indent="-57150" algn="l" defTabSz="444500" rtl="0">
            <a:lnSpc>
              <a:spcPct val="90000"/>
            </a:lnSpc>
            <a:spcBef>
              <a:spcPct val="0"/>
            </a:spcBef>
            <a:spcAft>
              <a:spcPct val="15000"/>
            </a:spcAft>
            <a:buChar char="•"/>
          </a:pPr>
          <a:r>
            <a:rPr lang="en-US" sz="1000" kern="1200" dirty="0"/>
            <a:t>Affiliations</a:t>
          </a:r>
        </a:p>
      </dsp:txBody>
      <dsp:txXfrm>
        <a:off x="2976482" y="2506056"/>
        <a:ext cx="6315378" cy="1198828"/>
      </dsp:txXfrm>
    </dsp:sp>
    <dsp:sp modelId="{35730152-FDE3-4620-B2E8-D46A61D5DFD6}">
      <dsp:nvSpPr>
        <dsp:cNvPr id="0" name=""/>
        <dsp:cNvSpPr/>
      </dsp:nvSpPr>
      <dsp:spPr>
        <a:xfrm>
          <a:off x="4539" y="3943911"/>
          <a:ext cx="2321830" cy="30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kern="1200" dirty="0"/>
            <a:t>Data Access and Use</a:t>
          </a:r>
        </a:p>
      </dsp:txBody>
      <dsp:txXfrm>
        <a:off x="4539" y="3943911"/>
        <a:ext cx="2321830" cy="309375"/>
      </dsp:txXfrm>
    </dsp:sp>
    <dsp:sp modelId="{B240492D-1401-40D2-BBF5-07F351A36958}">
      <dsp:nvSpPr>
        <dsp:cNvPr id="0" name=""/>
        <dsp:cNvSpPr/>
      </dsp:nvSpPr>
      <dsp:spPr>
        <a:xfrm>
          <a:off x="2326369" y="3740884"/>
          <a:ext cx="464366" cy="715429"/>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031415-0B60-4E5D-BC93-9AA0FE6BE0F4}">
      <dsp:nvSpPr>
        <dsp:cNvPr id="0" name=""/>
        <dsp:cNvSpPr/>
      </dsp:nvSpPr>
      <dsp:spPr>
        <a:xfrm>
          <a:off x="2976482" y="3740884"/>
          <a:ext cx="6315378" cy="7154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57150" lvl="1" indent="-57150" algn="l" defTabSz="444500" rtl="0">
            <a:lnSpc>
              <a:spcPct val="90000"/>
            </a:lnSpc>
            <a:spcBef>
              <a:spcPct val="0"/>
            </a:spcBef>
            <a:spcAft>
              <a:spcPct val="15000"/>
            </a:spcAft>
            <a:buChar char="•"/>
          </a:pPr>
          <a:r>
            <a:rPr lang="en-US" sz="1000" b="0" kern="1200" dirty="0"/>
            <a:t>APIs (FHIR, RESTful, SOAP)</a:t>
          </a:r>
          <a:endParaRPr lang="en-US" sz="1000" kern="1200" dirty="0"/>
        </a:p>
        <a:p>
          <a:pPr marL="57150" lvl="1" indent="-57150" algn="l" defTabSz="444500" rtl="0">
            <a:lnSpc>
              <a:spcPct val="90000"/>
            </a:lnSpc>
            <a:spcBef>
              <a:spcPct val="0"/>
            </a:spcBef>
            <a:spcAft>
              <a:spcPct val="15000"/>
            </a:spcAft>
            <a:buChar char="•"/>
          </a:pPr>
          <a:r>
            <a:rPr lang="en-US" sz="1000" kern="1200" dirty="0"/>
            <a:t>Web Portal</a:t>
          </a:r>
        </a:p>
        <a:p>
          <a:pPr marL="57150" lvl="1" indent="-57150" algn="l" defTabSz="444500" rtl="0">
            <a:lnSpc>
              <a:spcPct val="90000"/>
            </a:lnSpc>
            <a:spcBef>
              <a:spcPct val="0"/>
            </a:spcBef>
            <a:spcAft>
              <a:spcPct val="15000"/>
            </a:spcAft>
            <a:buChar char="•"/>
          </a:pPr>
          <a:r>
            <a:rPr lang="en-US" sz="1000" kern="1200" dirty="0"/>
            <a:t>DirectTrust Flat File</a:t>
          </a:r>
        </a:p>
        <a:p>
          <a:pPr marL="57150" lvl="1" indent="-57150" algn="l" defTabSz="444500" rtl="0">
            <a:lnSpc>
              <a:spcPct val="90000"/>
            </a:lnSpc>
            <a:spcBef>
              <a:spcPct val="0"/>
            </a:spcBef>
            <a:spcAft>
              <a:spcPct val="15000"/>
            </a:spcAft>
            <a:buChar char="•"/>
          </a:pPr>
          <a:r>
            <a:rPr lang="en-US" sz="1000" b="0" kern="1200" dirty="0"/>
            <a:t>Secure File Transport Protocol (SFTP)</a:t>
          </a:r>
          <a:endParaRPr lang="en-US" sz="1000" kern="1200" dirty="0"/>
        </a:p>
      </dsp:txBody>
      <dsp:txXfrm>
        <a:off x="2976482" y="3740884"/>
        <a:ext cx="6315378" cy="71542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836C7F6-6EFA-4EFA-AE3B-49DB31E7FA78}" type="datetimeFigureOut">
              <a:rPr lang="en-US" smtClean="0"/>
              <a:t>11/16/2020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DBBA73B-8FFE-4B8C-ABDD-5F5FE68DA5F5}" type="slidenum">
              <a:rPr lang="en-US" smtClean="0"/>
              <a:t>‹#›</a:t>
            </a:fld>
            <a:endParaRPr lang="en-US" dirty="0"/>
          </a:p>
        </p:txBody>
      </p:sp>
    </p:spTree>
    <p:extLst>
      <p:ext uri="{BB962C8B-B14F-4D97-AF65-F5344CB8AC3E}">
        <p14:creationId xmlns:p14="http://schemas.microsoft.com/office/powerpoint/2010/main" val="3353881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Title slide</a:t>
            </a:r>
          </a:p>
          <a:p>
            <a:r>
              <a:rPr lang="en-US" dirty="0"/>
              <a:t>Health Information Technology Council Meeting</a:t>
            </a:r>
          </a:p>
          <a:p>
            <a:r>
              <a:rPr lang="en-US" dirty="0"/>
              <a:t>Nov 2 , 2020</a:t>
            </a:r>
          </a:p>
          <a:p>
            <a:endParaRPr lang="en-US" dirty="0"/>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1</a:t>
            </a:fld>
            <a:endParaRPr lang="en-US" dirty="0"/>
          </a:p>
        </p:txBody>
      </p:sp>
    </p:spTree>
    <p:extLst>
      <p:ext uri="{BB962C8B-B14F-4D97-AF65-F5344CB8AC3E}">
        <p14:creationId xmlns:p14="http://schemas.microsoft.com/office/powerpoint/2010/main" val="1426876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HIway attestation: 2020 statistics so far</a:t>
            </a:r>
          </a:p>
          <a:p>
            <a:endParaRPr lang="en-US" dirty="0"/>
          </a:p>
          <a:p>
            <a:r>
              <a:rPr lang="en-US" dirty="0"/>
              <a:t>Due to COVID-19 and the deferral of the submission deadline, HIway attestation submissions are low so far this year.</a:t>
            </a:r>
          </a:p>
          <a:p>
            <a:endParaRPr lang="en-US" dirty="0"/>
          </a:p>
          <a:p>
            <a:r>
              <a:rPr lang="en-US" b="0" dirty="0"/>
              <a:t>Left column:</a:t>
            </a:r>
          </a:p>
          <a:p>
            <a:r>
              <a:rPr lang="en-US" sz="1200" b="0" dirty="0"/>
              <a:t>As of Oct. 26:</a:t>
            </a:r>
          </a:p>
          <a:p>
            <a:r>
              <a:rPr lang="en-US" sz="1200" dirty="0"/>
              <a:t>31 forms submitted</a:t>
            </a:r>
          </a:p>
          <a:p>
            <a:r>
              <a:rPr lang="en-US" sz="1200" dirty="0"/>
              <a:t>Year 3/4 forms: 16</a:t>
            </a:r>
          </a:p>
          <a:p>
            <a:r>
              <a:rPr lang="en-US" sz="1200" dirty="0"/>
              <a:t>Exception forms: 15</a:t>
            </a:r>
          </a:p>
          <a:p>
            <a:endParaRPr lang="en-US" dirty="0"/>
          </a:p>
          <a:p>
            <a:endParaRPr lang="en-US" dirty="0"/>
          </a:p>
          <a:p>
            <a:r>
              <a:rPr lang="en-US" dirty="0"/>
              <a:t>Right column:</a:t>
            </a:r>
          </a:p>
          <a:p>
            <a:endParaRPr lang="en-US" dirty="0"/>
          </a:p>
          <a:p>
            <a:r>
              <a:rPr lang="en-US" dirty="0"/>
              <a:t>Acute Care Hospitals (n=66)</a:t>
            </a:r>
          </a:p>
          <a:p>
            <a:r>
              <a:rPr lang="en-US" dirty="0"/>
              <a:t>7 attestations submitted </a:t>
            </a:r>
          </a:p>
          <a:p>
            <a:r>
              <a:rPr lang="en-US" dirty="0"/>
              <a:t>0 exception forms submitted</a:t>
            </a:r>
          </a:p>
          <a:p>
            <a:r>
              <a:rPr lang="en-US" dirty="0"/>
              <a:t>11% attested </a:t>
            </a:r>
          </a:p>
          <a:p>
            <a:r>
              <a:rPr lang="en-US" dirty="0"/>
              <a:t> </a:t>
            </a:r>
          </a:p>
          <a:p>
            <a:r>
              <a:rPr lang="en-US" dirty="0"/>
              <a:t>Community Health Centers (n=38)</a:t>
            </a:r>
          </a:p>
          <a:p>
            <a:r>
              <a:rPr lang="en-US" dirty="0"/>
              <a:t>3 attestations submitted </a:t>
            </a:r>
          </a:p>
          <a:p>
            <a:r>
              <a:rPr lang="en-US" dirty="0"/>
              <a:t>2 exception forms submitted</a:t>
            </a:r>
          </a:p>
          <a:p>
            <a:r>
              <a:rPr lang="en-US" dirty="0"/>
              <a:t>8% attested </a:t>
            </a:r>
          </a:p>
          <a:p>
            <a:r>
              <a:rPr lang="en-US" dirty="0"/>
              <a:t>5% exception forms</a:t>
            </a:r>
          </a:p>
          <a:p>
            <a:r>
              <a:rPr lang="en-US" dirty="0"/>
              <a:t> </a:t>
            </a:r>
          </a:p>
          <a:p>
            <a:r>
              <a:rPr lang="en-US" dirty="0"/>
              <a:t>Medium/Large Medical </a:t>
            </a:r>
          </a:p>
          <a:p>
            <a:r>
              <a:rPr lang="en-US" dirty="0"/>
              <a:t>Ambulatory Practices (n=528)</a:t>
            </a:r>
          </a:p>
          <a:p>
            <a:r>
              <a:rPr lang="en-US" dirty="0"/>
              <a:t>Attestations submitted for 9 practices</a:t>
            </a:r>
          </a:p>
          <a:p>
            <a:r>
              <a:rPr lang="en-US" dirty="0"/>
              <a:t>Exception forms submitted for 22 practices </a:t>
            </a:r>
          </a:p>
          <a:p>
            <a:r>
              <a:rPr lang="en-US" dirty="0"/>
              <a:t>2% attested </a:t>
            </a:r>
          </a:p>
          <a:p>
            <a:r>
              <a:rPr lang="en-US" dirty="0"/>
              <a:t>4% exception forms</a:t>
            </a:r>
          </a:p>
        </p:txBody>
      </p:sp>
      <p:sp>
        <p:nvSpPr>
          <p:cNvPr id="4" name="Slide Number Placeholder 3"/>
          <p:cNvSpPr>
            <a:spLocks noGrp="1"/>
          </p:cNvSpPr>
          <p:nvPr>
            <p:ph type="sldNum" sz="quarter" idx="5"/>
          </p:nvPr>
        </p:nvSpPr>
        <p:spPr/>
        <p:txBody>
          <a:bodyPr/>
          <a:lstStyle/>
          <a:p>
            <a:fld id="{BDBBA73B-8FFE-4B8C-ABDD-5F5FE68DA5F5}" type="slidenum">
              <a:rPr lang="en-US" smtClean="0"/>
              <a:t>10</a:t>
            </a:fld>
            <a:endParaRPr lang="en-US" dirty="0"/>
          </a:p>
        </p:txBody>
      </p:sp>
    </p:spTree>
    <p:extLst>
      <p:ext uri="{BB962C8B-B14F-4D97-AF65-F5344CB8AC3E}">
        <p14:creationId xmlns:p14="http://schemas.microsoft.com/office/powerpoint/2010/main" val="2146632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HIway attestation: 2020 outreach</a:t>
            </a:r>
          </a:p>
          <a:p>
            <a:endParaRPr lang="en-US" dirty="0"/>
          </a:p>
          <a:p>
            <a:r>
              <a:rPr lang="en-US" dirty="0"/>
              <a:t>The HIway is encouraging POs to submit attestation forms ASAP and will continue to reach out to POs after the Dec. 31 deadline</a:t>
            </a:r>
          </a:p>
          <a:p>
            <a:endParaRPr lang="en-US" dirty="0"/>
          </a:p>
          <a:p>
            <a:r>
              <a:rPr lang="en-US" dirty="0"/>
              <a:t>Though the HIway recognizes the unique challenges of this year, we are proceeding with attestation (deadline extended to Dec. 31)</a:t>
            </a:r>
          </a:p>
          <a:p>
            <a:endParaRPr lang="en-US" dirty="0"/>
          </a:p>
          <a:p>
            <a:r>
              <a:rPr lang="en-US" dirty="0"/>
              <a:t>Via webinars, mass emails, and 1-1 emails, the HIway is encouraging POs to submit attestation/exception forms ASAP</a:t>
            </a:r>
          </a:p>
          <a:p>
            <a:endParaRPr lang="en-US" dirty="0"/>
          </a:p>
          <a:p>
            <a:r>
              <a:rPr lang="en-US" dirty="0"/>
              <a:t>We have partnered with the Massachusetts Health &amp; Hospital Association and the Massachusetts League of Community Health Centers, which have sent advisories to members on our behalf</a:t>
            </a:r>
          </a:p>
          <a:p>
            <a:endParaRPr lang="en-US" dirty="0"/>
          </a:p>
          <a:p>
            <a:r>
              <a:rPr lang="en-US" dirty="0"/>
              <a:t>We are planning how to encourage attestation submissions after Dec. 31 (snail mail, phone calls)</a:t>
            </a:r>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11</a:t>
            </a:fld>
            <a:endParaRPr lang="en-US" dirty="0"/>
          </a:p>
        </p:txBody>
      </p:sp>
    </p:spTree>
    <p:extLst>
      <p:ext uri="{BB962C8B-B14F-4D97-AF65-F5344CB8AC3E}">
        <p14:creationId xmlns:p14="http://schemas.microsoft.com/office/powerpoint/2010/main" val="3108967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Consolidated Clinical Gateway</a:t>
            </a:r>
          </a:p>
          <a:p>
            <a:r>
              <a:rPr lang="en-US" sz="1200" i="0" dirty="0">
                <a:solidFill>
                  <a:schemeClr val="tx1"/>
                </a:solidFill>
              </a:rPr>
              <a:t>David Whitham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14B4CF-26F1-4216-A3BA-935853D483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059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Recap: Consolidated Clinical Gateway (CCG) Project Overview.</a:t>
            </a:r>
          </a:p>
          <a:p>
            <a:endParaRPr lang="en-US" dirty="0"/>
          </a:p>
          <a:p>
            <a:r>
              <a:rPr lang="en-US" sz="1200" kern="1200" dirty="0">
                <a:solidFill>
                  <a:schemeClr val="tx1"/>
                </a:solidFill>
                <a:latin typeface="+mn-lt"/>
                <a:ea typeface="+mn-ea"/>
                <a:cs typeface="+mn-cs"/>
              </a:rPr>
              <a:t>This project will migrate the current suite of Clinical Gateway nodes to the AWS cloud.</a:t>
            </a:r>
          </a:p>
          <a:p>
            <a:endParaRPr lang="en-US" sz="1200" kern="1200" dirty="0">
              <a:solidFill>
                <a:schemeClr val="tx1"/>
              </a:solidFill>
              <a:latin typeface="+mn-lt"/>
              <a:ea typeface="+mn-ea"/>
              <a:cs typeface="+mn-cs"/>
            </a:endParaRPr>
          </a:p>
          <a:p>
            <a:pPr marL="342900" indent="-342900">
              <a:buFont typeface="Arial" panose="020B0604020202020204" pitchFamily="34" charset="0"/>
              <a:buChar char="•"/>
            </a:pPr>
            <a:r>
              <a:rPr lang="en-US" sz="1200" kern="1200" dirty="0">
                <a:solidFill>
                  <a:schemeClr val="tx1"/>
                </a:solidFill>
                <a:latin typeface="+mn-lt"/>
                <a:ea typeface="+mn-ea"/>
                <a:cs typeface="+mn-cs"/>
              </a:rPr>
              <a:t>Key project objectives include</a:t>
            </a:r>
          </a:p>
          <a:p>
            <a:pPr marL="800100" lvl="2" indent="-342900">
              <a:buFont typeface="Arial" panose="020B0604020202020204" pitchFamily="34" charset="0"/>
              <a:buChar char="•"/>
            </a:pPr>
            <a:r>
              <a:rPr lang="en-US" sz="1200" kern="1200" dirty="0">
                <a:solidFill>
                  <a:schemeClr val="tx1"/>
                </a:solidFill>
                <a:latin typeface="+mn-lt"/>
                <a:ea typeface="+mn-ea"/>
                <a:cs typeface="+mn-cs"/>
              </a:rPr>
              <a:t>Migrate to AWS to reduce infrastructure costs and address scalability </a:t>
            </a:r>
          </a:p>
          <a:p>
            <a:pPr marL="800100" lvl="2" indent="-342900">
              <a:buFont typeface="Arial" panose="020B0604020202020204" pitchFamily="34" charset="0"/>
              <a:buChar char="•"/>
            </a:pPr>
            <a:r>
              <a:rPr lang="en-US" sz="1200" kern="1200" dirty="0">
                <a:solidFill>
                  <a:schemeClr val="tx1"/>
                </a:solidFill>
                <a:latin typeface="+mn-lt"/>
                <a:ea typeface="+mn-ea"/>
                <a:cs typeface="+mn-cs"/>
              </a:rPr>
              <a:t>Provide future alternatives to Direct messaging for public health reporting</a:t>
            </a:r>
          </a:p>
          <a:p>
            <a:pPr marL="800100" lvl="2" indent="-342900">
              <a:buFont typeface="Arial" panose="020B0604020202020204" pitchFamily="34" charset="0"/>
              <a:buChar char="•"/>
            </a:pPr>
            <a:r>
              <a:rPr lang="en-US" sz="1200" kern="1200" dirty="0">
                <a:solidFill>
                  <a:schemeClr val="tx1"/>
                </a:solidFill>
                <a:latin typeface="+mn-lt"/>
                <a:ea typeface="+mn-ea"/>
                <a:cs typeface="+mn-cs"/>
              </a:rPr>
              <a:t>Support Query &amp; Retrieve functionality to align with TEFCA</a:t>
            </a:r>
          </a:p>
          <a:p>
            <a:pPr marL="800100" lvl="1" indent="-342900">
              <a:buFont typeface="Arial" panose="020B0604020202020204" pitchFamily="34" charset="0"/>
              <a:buChar char="•"/>
            </a:pPr>
            <a:r>
              <a:rPr lang="en-US" sz="1200" kern="1200" dirty="0">
                <a:solidFill>
                  <a:schemeClr val="tx1"/>
                </a:solidFill>
                <a:latin typeface="+mn-lt"/>
                <a:ea typeface="+mn-ea"/>
                <a:cs typeface="+mn-cs"/>
              </a:rPr>
              <a:t>Implement a FHIR interface to support enhanced the business functionality</a:t>
            </a:r>
          </a:p>
          <a:p>
            <a:endParaRPr lang="en-US" dirty="0"/>
          </a:p>
          <a:p>
            <a:r>
              <a:rPr lang="en-US" dirty="0"/>
              <a:t>Diagram shows the high-level architecture of the Consolidated Clinical Gateway</a:t>
            </a:r>
          </a:p>
          <a:p>
            <a:endParaRPr lang="en-US" dirty="0"/>
          </a:p>
          <a:p>
            <a:r>
              <a:rPr lang="en-US" dirty="0"/>
              <a:t>Web service and Direct Messaging connections to the CCG will process messages to backend applications.</a:t>
            </a:r>
          </a:p>
          <a:p>
            <a:endParaRPr lang="en-US" dirty="0"/>
          </a:p>
          <a:p>
            <a:r>
              <a:rPr lang="en-US" dirty="0"/>
              <a:t>Currently there are seven (7) applications:</a:t>
            </a:r>
          </a:p>
          <a:p>
            <a:r>
              <a:rPr lang="en-US" dirty="0"/>
              <a:t>-Massachusetts Cancer Registry (MCR)</a:t>
            </a:r>
          </a:p>
          <a:p>
            <a:r>
              <a:rPr lang="en-US" dirty="0"/>
              <a:t>-Childhood Lead Poison Prevention Program (CLPPP)</a:t>
            </a:r>
          </a:p>
          <a:p>
            <a:r>
              <a:rPr lang="en-US" dirty="0"/>
              <a:t>-Children’s Behavioral Health Initiative (CBHI)</a:t>
            </a:r>
          </a:p>
          <a:p>
            <a:r>
              <a:rPr lang="en-US" dirty="0"/>
              <a:t>-Electronic Lab Reporting (ELR)</a:t>
            </a:r>
          </a:p>
          <a:p>
            <a:r>
              <a:rPr lang="en-US" dirty="0"/>
              <a:t>-Immunization (MIIS)</a:t>
            </a:r>
          </a:p>
          <a:p>
            <a:r>
              <a:rPr lang="en-US" dirty="0"/>
              <a:t>-Intake Enrolment Assessment and Transfer Service (OTP&amp;TB)</a:t>
            </a:r>
          </a:p>
          <a:p>
            <a:r>
              <a:rPr lang="en-US" dirty="0"/>
              <a:t>-Syndromic Surveillance (SYNDROMIC)</a:t>
            </a:r>
          </a:p>
          <a:p>
            <a:endParaRPr lang="en-US" dirty="0"/>
          </a:p>
          <a:p>
            <a:endParaRPr lang="en-US" dirty="0"/>
          </a:p>
        </p:txBody>
      </p:sp>
    </p:spTree>
    <p:extLst>
      <p:ext uri="{BB962C8B-B14F-4D97-AF65-F5344CB8AC3E}">
        <p14:creationId xmlns:p14="http://schemas.microsoft.com/office/powerpoint/2010/main" val="2422716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Consolidated Clinical Gateway (CCG) – AWS migration timeline</a:t>
            </a:r>
          </a:p>
          <a:p>
            <a:endParaRPr lang="en-US" dirty="0"/>
          </a:p>
          <a:p>
            <a:r>
              <a:rPr lang="en-US" dirty="0"/>
              <a:t>Timeline graphic shows target Go-Live dates for 4 categories of applications </a:t>
            </a:r>
          </a:p>
          <a:p>
            <a:pPr marL="171450" lvl="0" indent="-171450">
              <a:buFont typeface="Arial" panose="020B0604020202020204" pitchFamily="34" charset="0"/>
              <a:buChar char="•"/>
            </a:pPr>
            <a:r>
              <a:rPr lang="en-US" dirty="0"/>
              <a:t>Internal Apps – Live Q3/Q4 2020</a:t>
            </a:r>
          </a:p>
          <a:p>
            <a:pPr marL="171450" lvl="0" indent="-171450">
              <a:buFont typeface="Arial" panose="020B0604020202020204" pitchFamily="34" charset="0"/>
              <a:buChar char="•"/>
            </a:pPr>
            <a:r>
              <a:rPr lang="en-US" dirty="0"/>
              <a:t>CCG Phase 1 – Live Q1 CY 2021</a:t>
            </a:r>
          </a:p>
          <a:p>
            <a:pPr marL="171450" lvl="0" indent="-171450">
              <a:buFont typeface="Arial" panose="020B0604020202020204" pitchFamily="34" charset="0"/>
              <a:buChar char="•"/>
            </a:pPr>
            <a:r>
              <a:rPr lang="en-US" dirty="0"/>
              <a:t>CCG Phase 2 – Live Q2 CY 2021</a:t>
            </a:r>
          </a:p>
          <a:p>
            <a:pPr marL="171450" lvl="0" indent="-171450">
              <a:buFont typeface="Arial" panose="020B0604020202020204" pitchFamily="34" charset="0"/>
              <a:buChar char="•"/>
            </a:pPr>
            <a:r>
              <a:rPr lang="en-US" dirty="0"/>
              <a:t>FHIR &amp; Others – Live Q3 CY 2021</a:t>
            </a:r>
          </a:p>
          <a:p>
            <a:endParaRPr lang="en-US" dirty="0"/>
          </a:p>
          <a:p>
            <a:endParaRPr lang="en-US" dirty="0"/>
          </a:p>
          <a:p>
            <a:r>
              <a:rPr lang="en-US" sz="1200" u="sng" dirty="0">
                <a:latin typeface="Arial" panose="020B0604020202020204" pitchFamily="34" charset="0"/>
                <a:cs typeface="Arial" panose="020B0604020202020204" pitchFamily="34" charset="0"/>
              </a:rPr>
              <a:t>Migration notes:</a:t>
            </a:r>
            <a:r>
              <a:rPr lang="en-US" sz="12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CG nodes in current VG4 environment are retained until the AWS system is stabilized. In case of any issues this allows for a quick rollback to the VG4 environment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Migrations will be done on weekend nights to make sure the message flow is not interrupted during peak  processing hours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For CCG Phase 1, the lower volume nodes will be cutover to PROD first and Syndromic will be last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For CCG Phase 2, the lower volume nodes will be cutover to PROD first and MIIS will be last</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Each production cutover will have in-depth pre-production cutover activities</a:t>
            </a:r>
          </a:p>
          <a:p>
            <a:endParaRPr lang="en-US" dirty="0"/>
          </a:p>
          <a:p>
            <a:pPr marL="169204" indent="-169204">
              <a:buFontTx/>
              <a:buChar char="-"/>
            </a:pPr>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14</a:t>
            </a:fld>
            <a:endParaRPr lang="en-US" dirty="0"/>
          </a:p>
        </p:txBody>
      </p:sp>
    </p:spTree>
    <p:extLst>
      <p:ext uri="{BB962C8B-B14F-4D97-AF65-F5344CB8AC3E}">
        <p14:creationId xmlns:p14="http://schemas.microsoft.com/office/powerpoint/2010/main" val="3931783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Query HIE and FHIR update </a:t>
            </a:r>
          </a:p>
          <a:p>
            <a:r>
              <a:rPr lang="en-US" sz="1200" i="0" dirty="0">
                <a:solidFill>
                  <a:schemeClr val="tx1"/>
                </a:solidFill>
              </a:rPr>
              <a:t>Julie Creamer &amp; Kevin Mullen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14B4CF-26F1-4216-A3BA-935853D483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855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Query HIE and FHIR Research</a:t>
            </a:r>
          </a:p>
          <a:p>
            <a:endParaRPr lang="en-US" dirty="0"/>
          </a:p>
          <a:p>
            <a:r>
              <a:rPr kumimoji="0" lang="en-US" sz="1200" b="0" i="0" u="none" strike="noStrike" kern="1200" cap="none" spc="0" normalizeH="0" baseline="0" noProof="0" dirty="0">
                <a:ln>
                  <a:noFill/>
                </a:ln>
                <a:solidFill>
                  <a:prstClr val="white"/>
                </a:solidFill>
                <a:effectLst/>
                <a:uLnTx/>
                <a:uFillTx/>
                <a:latin typeface="+mn-lt"/>
                <a:ea typeface="+mn-ea"/>
                <a:cs typeface="+mn-cs"/>
              </a:rPr>
              <a:t>Support HIE Outreach Program through technical engagement with providers, vendors, and consortia to determine Query HIE and FHIR business and technical requirements, develop program knowledge base, and communicate capabilities to the community</a:t>
            </a:r>
          </a:p>
          <a:p>
            <a:endParaRPr kumimoji="0" lang="en-US" sz="1200" b="0" i="0" u="none" strike="noStrike" kern="1200" cap="none" spc="0" normalizeH="0" baseline="0" noProof="0" dirty="0">
              <a:ln>
                <a:noFill/>
              </a:ln>
              <a:solidFill>
                <a:prstClr val="white"/>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mn-lt"/>
                <a:ea typeface="+mn-ea"/>
                <a:cs typeface="+mn-cs"/>
              </a:rPr>
              <a:t>2020-Q1: </a:t>
            </a:r>
            <a:r>
              <a:rPr lang="en-US" sz="1200" dirty="0"/>
              <a:t>Stakeholder Engagement &amp; Requirements </a:t>
            </a: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2020-Q2: </a:t>
            </a:r>
            <a:r>
              <a:rPr lang="en-US" sz="1200" i="0" dirty="0"/>
              <a:t>Research &amp; Analysis; Market-Capability Assessments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2020-Q3: </a:t>
            </a:r>
            <a:r>
              <a:rPr lang="en-US" sz="1200" dirty="0"/>
              <a:t>Training Sessions &amp; Content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2020-Q4:</a:t>
            </a:r>
            <a:r>
              <a:rPr lang="en-US" baseline="0" dirty="0"/>
              <a:t> </a:t>
            </a:r>
            <a:r>
              <a:rPr lang="en-US" sz="1200" dirty="0"/>
              <a:t>Education, Web Toolkit Updates, &amp; Outreach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mn-lt"/>
                <a:ea typeface="+mn-ea"/>
                <a:cs typeface="+mn-cs"/>
              </a:rPr>
              <a:t>Query HIE Research Process:</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mn-lt"/>
                <a:ea typeface="+mn-ea"/>
                <a:cs typeface="+mn-cs"/>
              </a:rPr>
              <a:t>Develop expertise in the Query HIE space and with the vendors, CommonWell, and Carequality</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mn-lt"/>
                <a:ea typeface="+mn-ea"/>
                <a:cs typeface="+mn-cs"/>
              </a:rPr>
              <a:t>Facilitate meetings with stakeholders, CommonWell, Carequality, major EHR vendors, and their customers to understand requirements and workflow</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mn-lt"/>
                <a:ea typeface="+mn-ea"/>
                <a:cs typeface="+mn-cs"/>
              </a:rPr>
              <a:t>Gather and document the key processes and business and technical requirements to connect and utilize Query HIE</a:t>
            </a:r>
            <a:endParaRPr kumimoji="0" lang="en-US" sz="1200" b="0" i="0" u="none" strike="noStrike" kern="1200" cap="none" spc="0" normalizeH="0" baseline="0" noProof="0" dirty="0">
              <a:ln>
                <a:noFill/>
              </a:ln>
              <a:solidFill>
                <a:prstClr val="black">
                  <a:hueOff val="0"/>
                  <a:satOff val="0"/>
                  <a:lumOff val="0"/>
                  <a:alphaOff val="0"/>
                </a:prstClr>
              </a:solidFill>
              <a:effectLst/>
              <a:uLnTx/>
              <a:uFillTx/>
              <a:latin typeface="+mn-lt"/>
              <a:ea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mn-lt"/>
                <a:ea typeface="+mn-ea"/>
                <a:cs typeface="+mn-cs"/>
              </a:rPr>
              <a:t>Query HIE Work Product</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mn-lt"/>
                <a:ea typeface="+mn-ea"/>
                <a:cs typeface="+mn-cs"/>
              </a:rPr>
              <a:t>Priority-Setting Framework</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mn-lt"/>
                <a:ea typeface="+mn-ea"/>
                <a:cs typeface="+mn-cs"/>
              </a:rPr>
              <a:t>Query HIE Landscape Assessment</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mn-lt"/>
                <a:ea typeface="+mn-ea"/>
                <a:cs typeface="+mn-cs"/>
              </a:rPr>
              <a:t>Business-Technical Requirements Index</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mn-lt"/>
                <a:ea typeface="+mn-ea"/>
                <a:cs typeface="+mn-cs"/>
              </a:rPr>
              <a:t>EHR-Query HIE Process Workbooks</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mn-lt"/>
                <a:ea typeface="+mn-ea"/>
                <a:cs typeface="+mn-cs"/>
              </a:rPr>
              <a:t>Training Guides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mn-lt"/>
                <a:ea typeface="+mn-ea"/>
                <a:cs typeface="+mn-cs"/>
              </a:rPr>
              <a:t>FHIR Research Process</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mn-lt"/>
                <a:ea typeface="+mn-ea"/>
                <a:cs typeface="+mn-cs"/>
              </a:rPr>
              <a:t>Develop expertise in Fast Healthcare Interoperability Resources (FHIR) and its applicability to the Mass HIway</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mn-lt"/>
                <a:ea typeface="+mn-ea"/>
                <a:cs typeface="+mn-cs"/>
              </a:rPr>
              <a:t>Facilitate meetings with vendors, providers, and other stakeholders with FHIR implementation experience</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mn-lt"/>
                <a:ea typeface="+mn-ea"/>
                <a:cs typeface="+mn-cs"/>
              </a:rPr>
              <a:t>Gather and document technical and business requirements related to the application of FHIR to the Mass HIway</a:t>
            </a:r>
            <a:endParaRPr kumimoji="0" lang="en-US" sz="1200" b="0" i="0" u="none" strike="noStrike" kern="1200" cap="none" spc="0" normalizeH="0" baseline="0" noProof="0" dirty="0">
              <a:ln>
                <a:noFill/>
              </a:ln>
              <a:solidFill>
                <a:prstClr val="black">
                  <a:hueOff val="0"/>
                  <a:satOff val="0"/>
                  <a:lumOff val="0"/>
                  <a:alphaOff val="0"/>
                </a:prstClr>
              </a:solidFill>
              <a:effectLst/>
              <a:uLnTx/>
              <a:uFillTx/>
              <a:latin typeface="+mn-lt"/>
              <a:ea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mn-lt"/>
                <a:ea typeface="+mn-ea"/>
                <a:cs typeface="+mn-cs"/>
              </a:rPr>
              <a:t>FHIR Work Product</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mn-lt"/>
                <a:ea typeface="+mn-ea"/>
                <a:cs typeface="+mn-cs"/>
              </a:rPr>
              <a:t>FHIR Capability Assessment</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mn-lt"/>
                <a:ea typeface="+mn-ea"/>
                <a:cs typeface="+mn-cs"/>
              </a:rPr>
              <a:t>FHIR Market Assessment</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mn-lt"/>
                <a:ea typeface="+mn-ea"/>
                <a:cs typeface="+mn-cs"/>
              </a:rPr>
              <a:t>Business-Technical Requirements Index</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mn-lt"/>
                <a:ea typeface="+mn-ea"/>
                <a:cs typeface="+mn-cs"/>
              </a:rPr>
              <a:t>Training Guides</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mn-lt"/>
                <a:ea typeface="+mn-ea"/>
                <a:cs typeface="+mn-cs"/>
              </a:rPr>
              <a:t>FHIR Design-Approach Options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BDBBA73B-8FFE-4B8C-ABDD-5F5FE68DA5F5}" type="slidenum">
              <a:rPr lang="en-US" smtClean="0"/>
              <a:t>16</a:t>
            </a:fld>
            <a:endParaRPr lang="en-US" dirty="0"/>
          </a:p>
        </p:txBody>
      </p:sp>
    </p:spTree>
    <p:extLst>
      <p:ext uri="{BB962C8B-B14F-4D97-AF65-F5344CB8AC3E}">
        <p14:creationId xmlns:p14="http://schemas.microsoft.com/office/powerpoint/2010/main" val="215668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a:t>
            </a:r>
            <a:r>
              <a:rPr lang="en-US" b="1" baseline="0" dirty="0"/>
              <a:t> Title: </a:t>
            </a:r>
            <a:r>
              <a:rPr lang="en-US" b="1" dirty="0"/>
              <a:t>HIE Use Cases map to ONC 2020 ISA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Use case prioritization and technical requirement map:</a:t>
            </a:r>
          </a:p>
          <a:p>
            <a:pPr marL="285750" indent="-285750">
              <a:buFont typeface="Arial" panose="020B0604020202020204" pitchFamily="34" charset="0"/>
              <a:buChar char="•"/>
            </a:pPr>
            <a:r>
              <a:rPr lang="en-US" dirty="0"/>
              <a:t>Limited focus, internal exercise to establish a composite rank of use cases and HIE services and supports</a:t>
            </a:r>
          </a:p>
          <a:p>
            <a:pPr marL="285750" indent="-285750">
              <a:buFont typeface="Arial" panose="020B0604020202020204" pitchFamily="34" charset="0"/>
              <a:buChar char="•"/>
            </a:pPr>
            <a:r>
              <a:rPr lang="en-US" dirty="0"/>
              <a:t>Use cases were </a:t>
            </a:r>
            <a:r>
              <a:rPr lang="en-US" dirty="0">
                <a:solidFill>
                  <a:schemeClr val="accent1"/>
                </a:solidFill>
              </a:rPr>
              <a:t>mapped</a:t>
            </a:r>
            <a:r>
              <a:rPr lang="en-US" dirty="0"/>
              <a:t> to specific interoperability needs, standards, and implementation specifications outlined in the 2020 Interoperability Standards Advisory (ISA)</a:t>
            </a:r>
          </a:p>
          <a:p>
            <a:pPr marL="285750" indent="-285750">
              <a:buFont typeface="Arial" panose="020B0604020202020204" pitchFamily="34" charset="0"/>
              <a:buChar char="•"/>
            </a:pPr>
            <a:endParaRPr lang="en-US" dirty="0"/>
          </a:p>
          <a:p>
            <a:pPr marL="0" indent="0">
              <a:buFont typeface="Arial" panose="020B0604020202020204" pitchFamily="34" charset="0"/>
              <a:buNone/>
            </a:pPr>
            <a:r>
              <a:rPr lang="en-US" dirty="0"/>
              <a:t>Key Observations: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t>Adoption estimates indicate that stakeholders are utilizing standards and specifications to support the top priority use cases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t>Emerging FHIR standards and specifications are enabling top use cases and a large share of specialized use cases and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t>Query HIE related components are concentrated to a smaller group of use cases, services, and scenarios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t>There are current and new federal requirement elements supporting a majority of the top identified use cases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t>Indicators reflect increasing opportunities and likelihood for improved interoperability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fld id="{BDBBA73B-8FFE-4B8C-ABDD-5F5FE68DA5F5}" type="slidenum">
              <a:rPr lang="en-US" smtClean="0"/>
              <a:t>17</a:t>
            </a:fld>
            <a:endParaRPr lang="en-US" dirty="0"/>
          </a:p>
        </p:txBody>
      </p:sp>
    </p:spTree>
    <p:extLst>
      <p:ext uri="{BB962C8B-B14F-4D97-AF65-F5344CB8AC3E}">
        <p14:creationId xmlns:p14="http://schemas.microsoft.com/office/powerpoint/2010/main" val="1943129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Query HIE: MA Interoperability Network Market</a:t>
            </a:r>
          </a:p>
          <a:p>
            <a:endParaRPr lang="en-US" dirty="0"/>
          </a:p>
          <a:p>
            <a:r>
              <a:rPr lang="en-US" dirty="0"/>
              <a:t>Graph:</a:t>
            </a:r>
          </a:p>
          <a:p>
            <a:r>
              <a:rPr lang="en-US" dirty="0"/>
              <a:t>EHR Network</a:t>
            </a:r>
            <a:r>
              <a:rPr lang="en-US" baseline="0" dirty="0"/>
              <a:t> Identified: 1028 / 66%</a:t>
            </a:r>
          </a:p>
          <a:p>
            <a:r>
              <a:rPr lang="en-US" baseline="0" dirty="0"/>
              <a:t>EHR Not Identified: 520 / 34%</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Combined Mass HIway CRM &amp; Attestation Data Set with Interoperability Network (Carequality &amp; CommonWell) Active Participant Directories:</a:t>
            </a:r>
          </a:p>
          <a:p>
            <a:pPr marL="285750" indent="-285750">
              <a:buFont typeface="Arial" panose="020B0604020202020204" pitchFamily="34" charset="0"/>
              <a:buChar char="•"/>
            </a:pPr>
            <a:r>
              <a:rPr lang="en-US" sz="1400" dirty="0"/>
              <a:t>1548 unique hospital-provider organizations in Massachusetts</a:t>
            </a:r>
          </a:p>
          <a:p>
            <a:pPr marL="285750" indent="-285750">
              <a:buFont typeface="Arial" panose="020B0604020202020204" pitchFamily="34" charset="0"/>
              <a:buChar char="•"/>
            </a:pPr>
            <a:r>
              <a:rPr lang="en-US" sz="1400" dirty="0"/>
              <a:t>1028 have an identified EHR-Network (breakdown table below)</a:t>
            </a:r>
          </a:p>
          <a:p>
            <a:pPr marL="285750" indent="-285750">
              <a:buFont typeface="Arial" panose="020B0604020202020204" pitchFamily="34" charset="0"/>
              <a:buChar char="•"/>
            </a:pPr>
            <a:r>
              <a:rPr lang="en-US" sz="1400" dirty="0"/>
              <a:t>520 do not have an EHR-Network identified</a:t>
            </a:r>
          </a:p>
          <a:p>
            <a:pPr marL="742950" lvl="1" indent="-285750">
              <a:buFont typeface="Arial" panose="020B0604020202020204" pitchFamily="34" charset="0"/>
              <a:buChar char="•"/>
            </a:pPr>
            <a:r>
              <a:rPr lang="en-US" sz="1400" i="1" dirty="0"/>
              <a:t>350 have no EHR-Network or parent organization identified</a:t>
            </a:r>
          </a:p>
          <a:p>
            <a:pPr marL="742950" lvl="1" indent="-285750">
              <a:buFont typeface="Arial" panose="020B0604020202020204" pitchFamily="34" charset="0"/>
              <a:buChar char="•"/>
            </a:pPr>
            <a:r>
              <a:rPr lang="en-US" sz="1400" i="1" dirty="0"/>
              <a:t>170 list a parent organization with an EHR capable of connecting to an interoperability network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Interoperability</a:t>
            </a:r>
            <a:r>
              <a:rPr lang="en-US" baseline="0" dirty="0"/>
              <a:t> Network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Carequality &amp; Commonwell: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Active: 87 / 17%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Potential: 181 / 46%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Unknown: 0 / 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Total: 268 / 26%</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Carequality*: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Active: 386 / 73%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Potential: 144 / 37%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Unknown: 0 / 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Total: 530 / 52%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Commonwell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Active: 53 / 10%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Potential: 66 / 17%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Unknown: 0 / 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Total: 119 / 12%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No identified network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Active: 0 / 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Potential: 0 / 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Unknown: 111 / 100%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Total: 111 / 11%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Includes Care Everywhere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Actively Using Query HIE: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51% (526) identified organizations listed as “active” on interoperability network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Provider Engagement Opportunity:</a:t>
            </a:r>
          </a:p>
          <a:p>
            <a:pPr algn="l"/>
            <a:r>
              <a:rPr lang="en-US" dirty="0"/>
              <a:t>~ 38% (391) organizations with</a:t>
            </a:r>
            <a:r>
              <a:rPr lang="en-US" i="1" dirty="0"/>
              <a:t> potential capability </a:t>
            </a:r>
            <a:r>
              <a:rPr lang="en-US" dirty="0"/>
              <a:t>of connecting to an interop network</a:t>
            </a:r>
          </a:p>
          <a:p>
            <a:pPr algn="l"/>
            <a:r>
              <a:rPr lang="en-US" dirty="0"/>
              <a:t>~ 11% (111) organizations with no identified connection capability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DBBA73B-8FFE-4B8C-ABDD-5F5FE68DA5F5}" type="slidenum">
              <a:rPr lang="en-US" smtClean="0"/>
              <a:t>18</a:t>
            </a:fld>
            <a:endParaRPr lang="en-US" dirty="0"/>
          </a:p>
        </p:txBody>
      </p:sp>
    </p:spTree>
    <p:extLst>
      <p:ext uri="{BB962C8B-B14F-4D97-AF65-F5344CB8AC3E}">
        <p14:creationId xmlns:p14="http://schemas.microsoft.com/office/powerpoint/2010/main" val="975878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Content development with MeHI</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In collaboration with MeHI, prioritized areas from the Interoperability research and data sets for focused review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Focus group reviews identify and develop content updates for web, toolkits, and education materials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Transition arrow towards &gt; </a:t>
            </a:r>
            <a:r>
              <a:rPr kumimoji="0" lang="en-US" sz="1200" b="0" i="0" u="none" strike="noStrike" kern="1200" cap="none" spc="0" normalizeH="0" baseline="0" noProof="0" dirty="0">
                <a:ln>
                  <a:noFill/>
                </a:ln>
                <a:solidFill>
                  <a:prstClr val="black"/>
                </a:solidFill>
                <a:effectLst/>
                <a:uLnTx/>
                <a:uFillTx/>
                <a:latin typeface="+mn-lt"/>
                <a:ea typeface="+mn-ea"/>
                <a:cs typeface="+mn-cs"/>
              </a:rPr>
              <a:t>Initial Focus Areas for Consumer Education – Content Development Status:</a:t>
            </a:r>
          </a:p>
          <a:p>
            <a:pPr marL="171450" lvl="0" indent="-171450">
              <a:buFont typeface="Arial" panose="020B0604020202020204" pitchFamily="34" charset="0"/>
              <a:buChar char="•"/>
            </a:pPr>
            <a:r>
              <a:rPr lang="en-US" sz="1200" dirty="0"/>
              <a:t>HIE Services &amp; Use Cases – In Process</a:t>
            </a:r>
          </a:p>
          <a:p>
            <a:pPr marL="171450" lvl="0" indent="-171450">
              <a:buFont typeface="Arial" panose="020B0604020202020204" pitchFamily="34" charset="0"/>
              <a:buChar char="•"/>
            </a:pPr>
            <a:r>
              <a:rPr lang="en-US" sz="1200" dirty="0"/>
              <a:t>Query HIE - Completed</a:t>
            </a:r>
          </a:p>
          <a:p>
            <a:pPr marL="171450" lvl="0" indent="-171450">
              <a:buFont typeface="Arial" panose="020B0604020202020204" pitchFamily="34" charset="0"/>
              <a:buChar char="•"/>
            </a:pPr>
            <a:r>
              <a:rPr lang="en-US" sz="1200" dirty="0"/>
              <a:t>Privacy</a:t>
            </a:r>
            <a:r>
              <a:rPr lang="en-US" sz="1200" baseline="0" dirty="0"/>
              <a:t> &amp; Consent – In Process</a:t>
            </a:r>
          </a:p>
          <a:p>
            <a:pPr marL="171450" lvl="0" indent="-171450">
              <a:buFont typeface="Arial" panose="020B0604020202020204" pitchFamily="34" charset="0"/>
              <a:buChar char="•"/>
            </a:pPr>
            <a:r>
              <a:rPr lang="en-US" sz="1200" baseline="0" dirty="0"/>
              <a:t>Improving C-CDA Exchange – In Process</a:t>
            </a:r>
          </a:p>
          <a:p>
            <a:pPr marL="171450" lvl="0" indent="-171450">
              <a:buFont typeface="Arial" panose="020B0604020202020204" pitchFamily="34" charset="0"/>
              <a:buChar char="•"/>
            </a:pPr>
            <a:r>
              <a:rPr lang="en-US" sz="1200" baseline="0" dirty="0"/>
              <a:t>FHIR-APIs – In Process</a:t>
            </a:r>
          </a:p>
          <a:p>
            <a:pPr marL="171450" lvl="0" indent="-171450">
              <a:buFont typeface="Arial" panose="020B0604020202020204" pitchFamily="34" charset="0"/>
              <a:buChar char="•"/>
            </a:pPr>
            <a:r>
              <a:rPr lang="en-US" sz="1200" baseline="0" dirty="0"/>
              <a:t>CMS-ONC Regulatory Compliance – In Process</a:t>
            </a:r>
          </a:p>
          <a:p>
            <a:pPr marL="171450" lvl="0" indent="-171450">
              <a:buFont typeface="Arial" panose="020B0604020202020204" pitchFamily="34" charset="0"/>
              <a:buChar char="•"/>
            </a:pPr>
            <a:endParaRPr lang="en-US" sz="1200" baseline="0" dirty="0"/>
          </a:p>
          <a:p>
            <a:pPr marL="0" lvl="0" indent="0">
              <a:buFont typeface="Arial" panose="020B0604020202020204" pitchFamily="34" charset="0"/>
              <a:buNone/>
            </a:pPr>
            <a:r>
              <a:rPr lang="en-US" sz="1200" baseline="0" dirty="0"/>
              <a:t>Transition arrow towards &gt; MeHI: MeHI Query HIE Toolkit</a:t>
            </a:r>
            <a:endParaRPr lang="en-US" sz="1200" dirty="0"/>
          </a:p>
          <a:p>
            <a:pPr marL="171450" lvl="0" indent="-171450">
              <a:buFont typeface="Arial" panose="020B0604020202020204" pitchFamily="34" charset="0"/>
              <a:buChar cha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BDBBA73B-8FFE-4B8C-ABDD-5F5FE68DA5F5}" type="slidenum">
              <a:rPr lang="en-US" smtClean="0"/>
              <a:t>19</a:t>
            </a:fld>
            <a:endParaRPr lang="en-US" dirty="0"/>
          </a:p>
        </p:txBody>
      </p:sp>
    </p:spTree>
    <p:extLst>
      <p:ext uri="{BB962C8B-B14F-4D97-AF65-F5344CB8AC3E}">
        <p14:creationId xmlns:p14="http://schemas.microsoft.com/office/powerpoint/2010/main" val="3115828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Agenda</a:t>
            </a:r>
          </a:p>
          <a:p>
            <a:r>
              <a:rPr lang="en-US" dirty="0"/>
              <a:t>Welcome</a:t>
            </a:r>
          </a:p>
          <a:p>
            <a:r>
              <a:rPr lang="en-US" dirty="0"/>
              <a:t>Undersecretary Lauren Peters</a:t>
            </a:r>
          </a:p>
          <a:p>
            <a:r>
              <a:rPr lang="en-US" dirty="0"/>
              <a:t>-Approval of the August 3, 2020 minutes (vote)</a:t>
            </a:r>
          </a:p>
          <a:p>
            <a:endParaRPr lang="en-US" dirty="0"/>
          </a:p>
          <a:p>
            <a:r>
              <a:rPr lang="en-US" dirty="0"/>
              <a:t>Updates from last meeting</a:t>
            </a:r>
          </a:p>
          <a:p>
            <a:r>
              <a:rPr lang="en-US" dirty="0"/>
              <a:t>Bert Ng</a:t>
            </a:r>
          </a:p>
          <a:p>
            <a:endParaRPr lang="en-US" dirty="0"/>
          </a:p>
          <a:p>
            <a:r>
              <a:rPr lang="en-US" dirty="0"/>
              <a:t>Clinical Gateway nodes</a:t>
            </a:r>
          </a:p>
          <a:p>
            <a:r>
              <a:rPr lang="en-US" dirty="0"/>
              <a:t>David Whitham</a:t>
            </a:r>
          </a:p>
          <a:p>
            <a:endParaRPr lang="en-US" dirty="0"/>
          </a:p>
          <a:p>
            <a:r>
              <a:rPr lang="en-US" dirty="0"/>
              <a:t>HIway strategic plan</a:t>
            </a:r>
          </a:p>
          <a:p>
            <a:r>
              <a:rPr lang="en-US" dirty="0"/>
              <a:t>Undersecretary Lauren Peters &amp; Bert Ng</a:t>
            </a:r>
          </a:p>
          <a:p>
            <a:endParaRPr lang="en-US" dirty="0"/>
          </a:p>
          <a:p>
            <a:r>
              <a:rPr lang="en-US" dirty="0"/>
              <a:t>HIway budget</a:t>
            </a:r>
          </a:p>
          <a:p>
            <a:r>
              <a:rPr lang="en-US" dirty="0"/>
              <a:t>Bert Ng &amp; David Whitham</a:t>
            </a:r>
          </a:p>
          <a:p>
            <a:endParaRPr lang="en-US" dirty="0"/>
          </a:p>
          <a:p>
            <a:r>
              <a:rPr lang="en-US" dirty="0"/>
              <a:t>HIway connection requirement &amp; 2020 attestation</a:t>
            </a:r>
          </a:p>
          <a:p>
            <a:r>
              <a:rPr lang="en-US" dirty="0"/>
              <a:t>Chris Stuck-Girard    </a:t>
            </a:r>
          </a:p>
          <a:p>
            <a:endParaRPr lang="en-US" dirty="0"/>
          </a:p>
          <a:p>
            <a:r>
              <a:rPr lang="en-US" dirty="0"/>
              <a:t>Conclusion</a:t>
            </a:r>
          </a:p>
          <a:p>
            <a:r>
              <a:rPr lang="en-US" dirty="0"/>
              <a:t>Undersecretary Lauren Peters</a:t>
            </a:r>
          </a:p>
          <a:p>
            <a:endParaRPr lang="en-US" dirty="0"/>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2</a:t>
            </a:fld>
            <a:endParaRPr lang="en-US" dirty="0"/>
          </a:p>
        </p:txBody>
      </p:sp>
    </p:spTree>
    <p:extLst>
      <p:ext uri="{BB962C8B-B14F-4D97-AF65-F5344CB8AC3E}">
        <p14:creationId xmlns:p14="http://schemas.microsoft.com/office/powerpoint/2010/main" val="1589620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Query HIE: Next steps</a:t>
            </a:r>
          </a:p>
          <a:p>
            <a:endParaRPr lang="en-US" dirty="0"/>
          </a:p>
          <a:p>
            <a:pPr marL="285750" indent="-285750">
              <a:buFont typeface="Arial" pitchFamily="34" charset="0"/>
              <a:buChar char="•"/>
            </a:pPr>
            <a:r>
              <a:rPr lang="en-US" dirty="0"/>
              <a:t>Promote the Query HIE toolkit on the Mass HIway website via newsletter articles and reminders</a:t>
            </a:r>
          </a:p>
          <a:p>
            <a:pPr marL="285750" indent="-285750">
              <a:buFont typeface="Arial" pitchFamily="34" charset="0"/>
              <a:buChar char="•"/>
            </a:pPr>
            <a:r>
              <a:rPr lang="en-US" dirty="0"/>
              <a:t>Launch series of educational webinars in February 2021 targeting information technology professionals, providers and other clinical staff, and larger associations such as the Massachusetts Medical Society</a:t>
            </a:r>
          </a:p>
          <a:p>
            <a:pPr marL="285750" indent="-285750">
              <a:buFont typeface="Arial" pitchFamily="34" charset="0"/>
              <a:buChar char="•"/>
            </a:pPr>
            <a:r>
              <a:rPr lang="en-US" dirty="0"/>
              <a:t>Identify opportunities for specific practices to benefit from Query HIE and advise providers on the activation and onboarding process</a:t>
            </a:r>
          </a:p>
          <a:p>
            <a:pPr marL="285750" indent="-285750">
              <a:buFont typeface="Arial" pitchFamily="34" charset="0"/>
              <a:buChar char="•"/>
            </a:pPr>
            <a:r>
              <a:rPr lang="en-US" dirty="0"/>
              <a:t>Gather and consolidate feedback related to Query HIE from providers and use this information to guide future educational and promotional efforts</a:t>
            </a:r>
          </a:p>
          <a:p>
            <a:endParaRPr lang="en-US" dirty="0"/>
          </a:p>
          <a:p>
            <a:endParaRPr lang="en-US" dirty="0"/>
          </a:p>
        </p:txBody>
      </p:sp>
      <p:sp>
        <p:nvSpPr>
          <p:cNvPr id="4" name="Slide Number Placeholder 3"/>
          <p:cNvSpPr>
            <a:spLocks noGrp="1"/>
          </p:cNvSpPr>
          <p:nvPr>
            <p:ph type="sldNum" sz="quarter" idx="10"/>
          </p:nvPr>
        </p:nvSpPr>
        <p:spPr/>
        <p:txBody>
          <a:bodyPr/>
          <a:lstStyle/>
          <a:p>
            <a:fld id="{BDBBA73B-8FFE-4B8C-ABDD-5F5FE68DA5F5}" type="slidenum">
              <a:rPr lang="en-US" smtClean="0"/>
              <a:t>20</a:t>
            </a:fld>
            <a:endParaRPr lang="en-US" dirty="0"/>
          </a:p>
        </p:txBody>
      </p:sp>
    </p:spTree>
    <p:extLst>
      <p:ext uri="{BB962C8B-B14F-4D97-AF65-F5344CB8AC3E}">
        <p14:creationId xmlns:p14="http://schemas.microsoft.com/office/powerpoint/2010/main" val="3667545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a:t>
            </a:r>
            <a:r>
              <a:rPr lang="en-US" b="1" baseline="0" dirty="0"/>
              <a:t> </a:t>
            </a:r>
            <a:r>
              <a:rPr lang="en-US" b="1" dirty="0"/>
              <a:t>FHIR API: HIE survey scan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Primary review of HIE information sources were combined with secondary HIE surveys to give an </a:t>
            </a:r>
            <a:r>
              <a:rPr lang="en-US" sz="1200" u="sng" dirty="0"/>
              <a:t>approximation of FHIR capabilities in the HIE market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Graph-1:</a:t>
            </a:r>
            <a:r>
              <a:rPr lang="en-US" baseline="0" dirty="0"/>
              <a:t> </a:t>
            </a:r>
            <a:r>
              <a:rPr lang="en-US" sz="1200" dirty="0"/>
              <a:t>HIE</a:t>
            </a:r>
            <a:r>
              <a:rPr lang="en-US" sz="1200" baseline="0" dirty="0"/>
              <a:t> Capability: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Secure Web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All HIEs: 35/55, 64%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State HIEs: 24/38, 60%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t>FHIR Capability: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All HIEs: 35/55, 64%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State HIEs: 26/38, 68%</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t>FHIR-API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All HIEs: 18/55, 33%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State HIEs: 14/38, 35%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t>Carequality Framework: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All HIEs: 22/55, 40%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State HIEs: 17/38, 43%</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t>Table-1 Data Source: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t>HIE Survey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All HIEs: 39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State HIEs: 25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t>Primary Review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All HIEs: 31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State HIEs: 27</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t>Number of HIEs in Assessment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All HIEs: 55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State HIEs: 38</a:t>
            </a:r>
          </a:p>
          <a:p>
            <a:endParaRPr lang="en-US" dirty="0"/>
          </a:p>
          <a:p>
            <a:r>
              <a:rPr lang="en-US" dirty="0"/>
              <a:t>Transition arrow</a:t>
            </a:r>
            <a:r>
              <a:rPr lang="en-US" baseline="0" dirty="0"/>
              <a:t> from FHIR Capability 35/55, 64% towards &gt; Confirmed FHIR capability = 21/35 HIEs</a:t>
            </a:r>
          </a:p>
          <a:p>
            <a:r>
              <a:rPr lang="en-US" baseline="0" dirty="0"/>
              <a:t>Transition arrow from Confirmed FHIR capability = 21/35 HIEs towards &gt; Graph-2: FHIR Enabled HIE Services</a:t>
            </a:r>
          </a:p>
          <a:p>
            <a:endParaRPr lang="en-US" baseline="0" dirty="0"/>
          </a:p>
          <a:p>
            <a:r>
              <a:rPr lang="en-US" baseline="0" dirty="0"/>
              <a:t>Graph-2: FHIR Enabled HIE Services - Instances of HIE Services</a:t>
            </a:r>
          </a:p>
          <a:p>
            <a:pPr marL="171450" indent="-171450">
              <a:buFont typeface="Arial" panose="020B0604020202020204" pitchFamily="34" charset="0"/>
              <a:buChar char="•"/>
            </a:pPr>
            <a:r>
              <a:rPr lang="en-US" baseline="0" dirty="0"/>
              <a:t>HL7-FHIR Transformation &amp; HISP – 6</a:t>
            </a:r>
          </a:p>
          <a:p>
            <a:pPr marL="171450" indent="-171450">
              <a:buFont typeface="Arial" panose="020B0604020202020204" pitchFamily="34" charset="0"/>
              <a:buChar char="•"/>
            </a:pPr>
            <a:r>
              <a:rPr lang="en-US" baseline="0" dirty="0"/>
              <a:t>FHIR API Access to Clinical Resources – 5</a:t>
            </a:r>
          </a:p>
          <a:p>
            <a:pPr marL="171450" indent="-171450">
              <a:buFont typeface="Arial" panose="020B0604020202020204" pitchFamily="34" charset="0"/>
              <a:buChar char="•"/>
            </a:pPr>
            <a:r>
              <a:rPr lang="en-US" baseline="0" dirty="0"/>
              <a:t>Query HIE – 3</a:t>
            </a:r>
          </a:p>
          <a:p>
            <a:pPr marL="171450" indent="-171450">
              <a:buFont typeface="Arial" panose="020B0604020202020204" pitchFamily="34" charset="0"/>
              <a:buChar char="•"/>
            </a:pPr>
            <a:r>
              <a:rPr lang="en-US" baseline="0" dirty="0"/>
              <a:t>SMART on FHIR API Access to Clinical – 3</a:t>
            </a:r>
          </a:p>
          <a:p>
            <a:pPr marL="171450" indent="-171450">
              <a:buFont typeface="Arial" panose="020B0604020202020204" pitchFamily="34" charset="0"/>
              <a:buChar char="•"/>
            </a:pPr>
            <a:r>
              <a:rPr lang="en-US" baseline="0" dirty="0"/>
              <a:t>FHIR API Access to Public Health Data – 3</a:t>
            </a:r>
          </a:p>
          <a:p>
            <a:pPr marL="171450" indent="-171450">
              <a:buFont typeface="Arial" panose="020B0604020202020204" pitchFamily="34" charset="0"/>
              <a:buChar char="•"/>
            </a:pPr>
            <a:r>
              <a:rPr lang="en-US" baseline="0" dirty="0"/>
              <a:t>Consolidated Clinical Summary – 3</a:t>
            </a:r>
          </a:p>
          <a:p>
            <a:pPr marL="171450" indent="-171450">
              <a:buFont typeface="Arial" panose="020B0604020202020204" pitchFamily="34" charset="0"/>
              <a:buChar char="•"/>
            </a:pPr>
            <a:r>
              <a:rPr lang="en-US" baseline="0" dirty="0"/>
              <a:t>Unspecified FHIR Capability – 3</a:t>
            </a:r>
          </a:p>
          <a:p>
            <a:pPr marL="171450" indent="-171450">
              <a:buFont typeface="Arial" panose="020B0604020202020204" pitchFamily="34" charset="0"/>
              <a:buChar char="•"/>
            </a:pPr>
            <a:r>
              <a:rPr lang="en-US" baseline="0" dirty="0"/>
              <a:t>FHIR API Access to PDMP Data – 2</a:t>
            </a:r>
          </a:p>
          <a:p>
            <a:pPr marL="171450" indent="-171450">
              <a:buFont typeface="Arial" panose="020B0604020202020204" pitchFamily="34" charset="0"/>
              <a:buChar char="•"/>
            </a:pPr>
            <a:r>
              <a:rPr lang="en-US" baseline="0" dirty="0"/>
              <a:t>Provider Directory – 2</a:t>
            </a:r>
          </a:p>
          <a:p>
            <a:pPr marL="171450" indent="-171450">
              <a:buFont typeface="Arial" panose="020B0604020202020204" pitchFamily="34" charset="0"/>
              <a:buChar char="•"/>
            </a:pPr>
            <a:r>
              <a:rPr lang="en-US" baseline="0" dirty="0"/>
              <a:t>FHIR Based Consent Management – 1</a:t>
            </a:r>
          </a:p>
          <a:p>
            <a:pPr marL="171450" indent="-171450">
              <a:buFont typeface="Arial" panose="020B0604020202020204" pitchFamily="34" charset="0"/>
              <a:buChar char="•"/>
            </a:pPr>
            <a:r>
              <a:rPr lang="en-US" baseline="0" dirty="0" err="1"/>
              <a:t>eCQM</a:t>
            </a:r>
            <a:r>
              <a:rPr lang="en-US" baseline="0" dirty="0"/>
              <a:t> &amp; Quality Reporting – 1</a:t>
            </a:r>
          </a:p>
          <a:p>
            <a:pPr marL="171450" indent="-171450">
              <a:buFont typeface="Arial" panose="020B0604020202020204" pitchFamily="34" charset="0"/>
              <a:buChar char="•"/>
            </a:pPr>
            <a:r>
              <a:rPr lang="en-US" baseline="0" dirty="0"/>
              <a:t>FHIR Based Event Notification Services – 1</a:t>
            </a:r>
          </a:p>
          <a:p>
            <a:pPr marL="171450" indent="-171450">
              <a:buFont typeface="Arial" panose="020B0604020202020204" pitchFamily="34" charset="0"/>
              <a:buChar char="•"/>
            </a:pPr>
            <a:r>
              <a:rPr lang="en-US" baseline="0" dirty="0"/>
              <a:t>Provider to Payer Exchange (Da Vinci) – 1</a:t>
            </a:r>
          </a:p>
          <a:p>
            <a:pPr marL="171450" indent="-171450">
              <a:buFont typeface="Arial" panose="020B0604020202020204" pitchFamily="34" charset="0"/>
              <a:buChar char="•"/>
            </a:pPr>
            <a:r>
              <a:rPr lang="en-US" baseline="0" dirty="0"/>
              <a:t>Patient Access via Mobile Apps – 1</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Table-2 </a:t>
            </a:r>
          </a:p>
          <a:p>
            <a:pPr marL="171450" indent="-171450">
              <a:buFont typeface="Arial" panose="020B0604020202020204" pitchFamily="34" charset="0"/>
              <a:buChar char="•"/>
            </a:pPr>
            <a:r>
              <a:rPr lang="en-US" baseline="0" dirty="0"/>
              <a:t>Total HIE Service Instances – 35</a:t>
            </a:r>
          </a:p>
          <a:p>
            <a:pPr marL="171450" indent="-171450">
              <a:buFont typeface="Arial" panose="020B0604020202020204" pitchFamily="34" charset="0"/>
              <a:buChar char="•"/>
            </a:pPr>
            <a:r>
              <a:rPr lang="en-US" baseline="0" dirty="0"/>
              <a:t>Unique HIE Services – 14</a:t>
            </a:r>
          </a:p>
          <a:p>
            <a:pPr marL="171450" indent="-171450">
              <a:buFont typeface="Arial" panose="020B0604020202020204" pitchFamily="34" charset="0"/>
              <a:buChar char="•"/>
            </a:pPr>
            <a:r>
              <a:rPr lang="en-US" baseline="0" dirty="0"/>
              <a:t>Number of HIEs - 21</a:t>
            </a:r>
          </a:p>
          <a:p>
            <a:endParaRPr lang="en-US" dirty="0"/>
          </a:p>
          <a:p>
            <a:endParaRPr lang="en-US" dirty="0"/>
          </a:p>
        </p:txBody>
      </p:sp>
      <p:sp>
        <p:nvSpPr>
          <p:cNvPr id="4" name="Slide Number Placeholder 3"/>
          <p:cNvSpPr>
            <a:spLocks noGrp="1"/>
          </p:cNvSpPr>
          <p:nvPr>
            <p:ph type="sldNum" sz="quarter" idx="10"/>
          </p:nvPr>
        </p:nvSpPr>
        <p:spPr/>
        <p:txBody>
          <a:bodyPr/>
          <a:lstStyle/>
          <a:p>
            <a:fld id="{BDBBA73B-8FFE-4B8C-ABDD-5F5FE68DA5F5}" type="slidenum">
              <a:rPr lang="en-US" smtClean="0"/>
              <a:t>21</a:t>
            </a:fld>
            <a:endParaRPr lang="en-US" dirty="0"/>
          </a:p>
        </p:txBody>
      </p:sp>
    </p:spTree>
    <p:extLst>
      <p:ext uri="{BB962C8B-B14F-4D97-AF65-F5344CB8AC3E}">
        <p14:creationId xmlns:p14="http://schemas.microsoft.com/office/powerpoint/2010/main" val="2792692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FHIR API: Example of FHIR API use case</a:t>
            </a:r>
          </a:p>
          <a:p>
            <a:endParaRPr lang="en-US" dirty="0"/>
          </a:p>
          <a:p>
            <a:r>
              <a:rPr lang="en-US" dirty="0"/>
              <a:t>Provider</a:t>
            </a:r>
            <a:r>
              <a:rPr lang="en-US" baseline="0" dirty="0"/>
              <a:t> Directory (Oregon)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t>The Oregon Health Authority (OHA) is </a:t>
            </a:r>
            <a:r>
              <a:rPr lang="en-US" sz="1200" dirty="0"/>
              <a:t>implementing a shared </a:t>
            </a:r>
            <a:r>
              <a:rPr lang="en-US" sz="1200" b="0" kern="1200" dirty="0"/>
              <a:t>resource for accurate, trusted provider data called the Oregon Provider Directory (OPD)</a:t>
            </a:r>
          </a:p>
          <a:p>
            <a:pPr marL="285750" lvl="0" indent="-285750">
              <a:buFont typeface="Arial" panose="020B0604020202020204" pitchFamily="34" charset="0"/>
              <a:buChar char="•"/>
            </a:pPr>
            <a:r>
              <a:rPr lang="en-US" sz="1600" dirty="0"/>
              <a:t>Directory Users</a:t>
            </a:r>
          </a:p>
          <a:p>
            <a:pPr marL="628650" lvl="1" indent="-171450" rtl="0">
              <a:buFont typeface="Arial" panose="020B0604020202020204" pitchFamily="34" charset="0"/>
              <a:buChar char="•"/>
            </a:pPr>
            <a:r>
              <a:rPr lang="en-US" b="0" dirty="0"/>
              <a:t>Providers</a:t>
            </a:r>
            <a:endParaRPr lang="en-US" dirty="0"/>
          </a:p>
          <a:p>
            <a:pPr marL="628650" lvl="1" indent="-171450" rtl="0">
              <a:buFont typeface="Arial" panose="020B0604020202020204" pitchFamily="34" charset="0"/>
              <a:buChar char="•"/>
            </a:pPr>
            <a:r>
              <a:rPr lang="en-US" b="0" dirty="0"/>
              <a:t>Hospitals</a:t>
            </a:r>
            <a:endParaRPr lang="en-US" dirty="0"/>
          </a:p>
          <a:p>
            <a:pPr marL="628650" lvl="1" indent="-171450" rtl="0">
              <a:buFont typeface="Arial" panose="020B0604020202020204" pitchFamily="34" charset="0"/>
              <a:buChar char="•"/>
            </a:pPr>
            <a:r>
              <a:rPr lang="en-US" b="0" dirty="0"/>
              <a:t>Payers</a:t>
            </a:r>
            <a:endParaRPr lang="en-US" dirty="0"/>
          </a:p>
          <a:p>
            <a:pPr marL="628650" lvl="1" indent="-171450" rtl="0">
              <a:buFont typeface="Arial" panose="020B0604020202020204" pitchFamily="34" charset="0"/>
              <a:buChar char="•"/>
            </a:pPr>
            <a:r>
              <a:rPr lang="en-US" b="0" dirty="0"/>
              <a:t>Medicaid Coordinated Care Organizations</a:t>
            </a:r>
            <a:endParaRPr lang="en-US" dirty="0"/>
          </a:p>
          <a:p>
            <a:pPr marL="628650" lvl="1" indent="-171450" rtl="0">
              <a:buFont typeface="Arial" panose="020B0604020202020204" pitchFamily="34" charset="0"/>
              <a:buChar char="•"/>
            </a:pPr>
            <a:r>
              <a:rPr lang="en-US" b="0" dirty="0"/>
              <a:t>Other health care entities </a:t>
            </a:r>
            <a:endParaRPr lang="en-US" dirty="0"/>
          </a:p>
          <a:p>
            <a:pPr marL="628650" lvl="1" indent="-171450" rtl="0">
              <a:buFont typeface="Arial" panose="020B0604020202020204" pitchFamily="34" charset="0"/>
              <a:buChar char="•"/>
            </a:pPr>
            <a:r>
              <a:rPr lang="en-US" b="0" dirty="0"/>
              <a:t>It is not currently accessible by consumers</a:t>
            </a:r>
            <a:endParaRPr lang="en-US" dirty="0"/>
          </a:p>
          <a:p>
            <a:pPr marL="285750" lvl="0" indent="-285750">
              <a:buFont typeface="Arial" panose="020B0604020202020204" pitchFamily="34" charset="0"/>
              <a:buChar char="•"/>
            </a:pPr>
            <a:r>
              <a:rPr lang="en-US" sz="1600" dirty="0"/>
              <a:t>Data Sources</a:t>
            </a:r>
          </a:p>
          <a:p>
            <a:pPr marL="628650" lvl="1" indent="-171450" rtl="0">
              <a:buFont typeface="Arial" panose="020B0604020202020204" pitchFamily="34" charset="0"/>
              <a:buChar char="•"/>
            </a:pPr>
            <a:r>
              <a:rPr lang="en-US" b="0" dirty="0"/>
              <a:t>Participating Organization and Provider data</a:t>
            </a:r>
            <a:endParaRPr lang="en-US" dirty="0"/>
          </a:p>
          <a:p>
            <a:pPr marL="628650" lvl="1" indent="-171450" rtl="0">
              <a:buFont typeface="Arial" panose="020B0604020202020204" pitchFamily="34" charset="0"/>
              <a:buChar char="•"/>
            </a:pPr>
            <a:r>
              <a:rPr lang="en-US" b="0" dirty="0"/>
              <a:t>National Plan and Provider Enumeration System (NPPES)</a:t>
            </a:r>
            <a:endParaRPr lang="en-US" dirty="0"/>
          </a:p>
          <a:p>
            <a:pPr marL="628650" lvl="1" indent="-171450" rtl="0">
              <a:buFont typeface="Arial" panose="020B0604020202020204" pitchFamily="34" charset="0"/>
              <a:buChar char="•"/>
            </a:pPr>
            <a:r>
              <a:rPr lang="en-US" b="0" dirty="0"/>
              <a:t>PECOS (Medicare Providers)</a:t>
            </a:r>
            <a:endParaRPr lang="en-US" dirty="0"/>
          </a:p>
          <a:p>
            <a:pPr marL="628650" lvl="1" indent="-171450" rtl="0">
              <a:buFont typeface="Arial" panose="020B0604020202020204" pitchFamily="34" charset="0"/>
              <a:buChar char="•"/>
            </a:pPr>
            <a:r>
              <a:rPr lang="en-US" b="0" dirty="0"/>
              <a:t>MMIS (Oregon Medicaid providers)</a:t>
            </a:r>
            <a:endParaRPr lang="en-US" dirty="0"/>
          </a:p>
          <a:p>
            <a:pPr marL="628650" lvl="1" indent="-171450" rtl="0">
              <a:buFont typeface="Arial" panose="020B0604020202020204" pitchFamily="34" charset="0"/>
              <a:buChar char="•"/>
            </a:pPr>
            <a:r>
              <a:rPr lang="en-US" b="0" dirty="0"/>
              <a:t>Other trusted data sources (CCO network tables, EHR Incentive Programs, Patient Centered Primary Care Home)</a:t>
            </a:r>
            <a:endParaRPr lang="en-US" dirty="0"/>
          </a:p>
          <a:p>
            <a:pPr marL="285750" lvl="0" indent="-285750" rtl="0">
              <a:buFont typeface="Arial" panose="020B0604020202020204" pitchFamily="34" charset="0"/>
              <a:buChar char="•"/>
            </a:pPr>
            <a:r>
              <a:rPr lang="en-US" sz="1600" dirty="0"/>
              <a:t>Master Record</a:t>
            </a:r>
          </a:p>
          <a:p>
            <a:pPr marL="628650" lvl="1" indent="-171450" rtl="0">
              <a:buFont typeface="Arial" panose="020B0604020202020204" pitchFamily="34" charset="0"/>
              <a:buChar char="•"/>
            </a:pPr>
            <a:r>
              <a:rPr lang="en-US" b="0" dirty="0"/>
              <a:t>Source data is cleaned, matched, and merged to create a single master record </a:t>
            </a:r>
            <a:endParaRPr lang="en-US" dirty="0"/>
          </a:p>
          <a:p>
            <a:pPr marL="285750" lvl="0" indent="-285750">
              <a:buFont typeface="Arial" panose="020B0604020202020204" pitchFamily="34" charset="0"/>
              <a:buChar char="•"/>
            </a:pPr>
            <a:r>
              <a:rPr lang="en-US" sz="1600" dirty="0"/>
              <a:t>Data Types</a:t>
            </a:r>
          </a:p>
          <a:p>
            <a:pPr marL="628650" lvl="1" indent="-171450" rtl="0">
              <a:buFont typeface="Arial" panose="020B0604020202020204" pitchFamily="34" charset="0"/>
              <a:buChar char="•"/>
            </a:pPr>
            <a:r>
              <a:rPr lang="en-US" dirty="0"/>
              <a:t>Provider Demographics</a:t>
            </a:r>
          </a:p>
          <a:p>
            <a:pPr marL="628650" lvl="1" indent="-171450" rtl="0">
              <a:buFont typeface="Arial" panose="020B0604020202020204" pitchFamily="34" charset="0"/>
              <a:buChar char="•"/>
            </a:pPr>
            <a:r>
              <a:rPr lang="en-US" dirty="0"/>
              <a:t>Organization Demographics</a:t>
            </a:r>
          </a:p>
          <a:p>
            <a:pPr marL="628650" lvl="1" indent="-171450" rtl="0">
              <a:buFont typeface="Arial" panose="020B0604020202020204" pitchFamily="34" charset="0"/>
              <a:buChar char="•"/>
            </a:pPr>
            <a:r>
              <a:rPr lang="en-US" dirty="0"/>
              <a:t>Provider Contact Info</a:t>
            </a:r>
          </a:p>
          <a:p>
            <a:pPr marL="628650" lvl="1" indent="-171450" rtl="0">
              <a:buFont typeface="Arial" panose="020B0604020202020204" pitchFamily="34" charset="0"/>
              <a:buChar char="•"/>
            </a:pPr>
            <a:r>
              <a:rPr lang="en-US" dirty="0"/>
              <a:t>Address &amp; Location(s)</a:t>
            </a:r>
          </a:p>
          <a:p>
            <a:pPr marL="628650" lvl="1" indent="-171450" rtl="0">
              <a:buFont typeface="Arial" panose="020B0604020202020204" pitchFamily="34" charset="0"/>
              <a:buChar char="•"/>
            </a:pPr>
            <a:r>
              <a:rPr lang="en-US" dirty="0"/>
              <a:t>HIE Endpoints</a:t>
            </a:r>
            <a:r>
              <a:rPr lang="en-US" b="0" dirty="0"/>
              <a:t> – including Direct secure messaging addresses</a:t>
            </a:r>
            <a:endParaRPr lang="en-US" dirty="0"/>
          </a:p>
          <a:p>
            <a:pPr marL="628650" lvl="1" indent="-171450" rtl="0">
              <a:buFont typeface="Arial" panose="020B0604020202020204" pitchFamily="34" charset="0"/>
              <a:buChar char="•"/>
            </a:pPr>
            <a:r>
              <a:rPr lang="en-US" dirty="0"/>
              <a:t>EHR Info</a:t>
            </a:r>
          </a:p>
          <a:p>
            <a:pPr marL="628650" lvl="1" indent="-171450" rtl="0">
              <a:buFont typeface="Arial" panose="020B0604020202020204" pitchFamily="34" charset="0"/>
              <a:buChar char="•"/>
            </a:pPr>
            <a:r>
              <a:rPr lang="en-US" dirty="0"/>
              <a:t>Affiliations</a:t>
            </a:r>
          </a:p>
          <a:p>
            <a:pPr marL="285750" lvl="0" indent="-285750">
              <a:buFont typeface="Arial" panose="020B0604020202020204" pitchFamily="34" charset="0"/>
              <a:buChar char="•"/>
            </a:pPr>
            <a:r>
              <a:rPr lang="en-US" sz="1600" dirty="0"/>
              <a:t>Data Access and Use</a:t>
            </a:r>
          </a:p>
          <a:p>
            <a:pPr marL="628650" lvl="1" indent="-171450" rtl="0">
              <a:buFont typeface="Arial" panose="020B0604020202020204" pitchFamily="34" charset="0"/>
              <a:buChar char="•"/>
            </a:pPr>
            <a:r>
              <a:rPr lang="en-US" b="0" dirty="0"/>
              <a:t>APIs (FHIR, RESTful, SOAP)</a:t>
            </a:r>
            <a:endParaRPr lang="en-US" dirty="0"/>
          </a:p>
          <a:p>
            <a:pPr marL="628650" lvl="1" indent="-171450" rtl="0">
              <a:buFont typeface="Arial" panose="020B0604020202020204" pitchFamily="34" charset="0"/>
              <a:buChar char="•"/>
            </a:pPr>
            <a:r>
              <a:rPr lang="en-US" dirty="0"/>
              <a:t>Web Portal</a:t>
            </a:r>
          </a:p>
          <a:p>
            <a:pPr marL="628650" lvl="1" indent="-171450" rtl="0">
              <a:buFont typeface="Arial" panose="020B0604020202020204" pitchFamily="34" charset="0"/>
              <a:buChar char="•"/>
            </a:pPr>
            <a:r>
              <a:rPr lang="en-US" dirty="0"/>
              <a:t>DirectTrust Flat File</a:t>
            </a:r>
          </a:p>
          <a:p>
            <a:pPr marL="628650" lvl="1" indent="-171450" rtl="0">
              <a:buFont typeface="Arial" panose="020B0604020202020204" pitchFamily="34" charset="0"/>
              <a:buChar char="•"/>
            </a:pPr>
            <a:r>
              <a:rPr lang="en-US" b="0" dirty="0"/>
              <a:t>Secure File Transport Protocol (SFTP)</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DBBA73B-8FFE-4B8C-ABDD-5F5FE68DA5F5}" type="slidenum">
              <a:rPr lang="en-US" smtClean="0"/>
              <a:t>22</a:t>
            </a:fld>
            <a:endParaRPr lang="en-US" dirty="0"/>
          </a:p>
        </p:txBody>
      </p:sp>
    </p:spTree>
    <p:extLst>
      <p:ext uri="{BB962C8B-B14F-4D97-AF65-F5344CB8AC3E}">
        <p14:creationId xmlns:p14="http://schemas.microsoft.com/office/powerpoint/2010/main" val="2207945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a:t>
            </a:r>
            <a:r>
              <a:rPr lang="en-US" b="1" baseline="0" dirty="0"/>
              <a:t> </a:t>
            </a:r>
            <a:r>
              <a:rPr lang="en-US" b="1" dirty="0"/>
              <a:t>FHIR API: Mass HIway initiatives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FHIR API initiative: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t>FHIR API to Consolidated Clinical Gateway:</a:t>
            </a:r>
          </a:p>
          <a:p>
            <a:pPr marL="285750" indent="-285750">
              <a:buFont typeface="Arial" panose="020B0604020202020204" pitchFamily="34" charset="0"/>
              <a:buChar char="•"/>
            </a:pPr>
            <a:r>
              <a:rPr lang="en-US" sz="1200" dirty="0"/>
              <a:t>Moderate Value &amp; Moderate Complexity / Effort</a:t>
            </a:r>
          </a:p>
          <a:p>
            <a:pPr marL="285750" indent="-285750">
              <a:buFont typeface="Arial" panose="020B0604020202020204" pitchFamily="34" charset="0"/>
              <a:buChar char="•"/>
            </a:pPr>
            <a:r>
              <a:rPr lang="en-US" sz="1200" dirty="0"/>
              <a:t>FHIR API is component of new CCG gateway architecture</a:t>
            </a:r>
          </a:p>
          <a:p>
            <a:pPr marL="285750" indent="-285750">
              <a:buFont typeface="Arial" panose="020B0604020202020204" pitchFamily="34" charset="0"/>
              <a:buChar char="•"/>
            </a:pPr>
            <a:r>
              <a:rPr lang="en-US" sz="1200" dirty="0"/>
              <a:t>Message transformation to/from back-end registry systems</a:t>
            </a:r>
          </a:p>
          <a:p>
            <a:pPr marL="0" indent="0">
              <a:buFont typeface="Arial" panose="020B0604020202020204" pitchFamily="34" charset="0"/>
              <a:buNone/>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Technical components (ex. Amazon Web Services, Rhapsody engine) of the Consolidated Clinical Gateway Nodes could be leveraged for other FHIR API initiatives</a:t>
            </a:r>
          </a:p>
          <a:p>
            <a:pPr marL="0" indent="0">
              <a:buFont typeface="Arial" panose="020B0604020202020204" pitchFamily="34" charset="0"/>
              <a:buNone/>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Potential FHIR API options for Mass HIway to explore: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t>FHIR API to Provider Directory:</a:t>
            </a:r>
          </a:p>
          <a:p>
            <a:pPr marL="285750" indent="-285750">
              <a:buFont typeface="Arial" panose="020B0604020202020204" pitchFamily="34" charset="0"/>
              <a:buChar char="•"/>
            </a:pPr>
            <a:r>
              <a:rPr lang="en-US" sz="1200" dirty="0"/>
              <a:t>Higher Value &amp; Lower Complexity / Effort</a:t>
            </a:r>
          </a:p>
          <a:p>
            <a:pPr marL="285750" indent="-285750">
              <a:buFont typeface="Arial" panose="020B0604020202020204" pitchFamily="34" charset="0"/>
              <a:buChar char="•"/>
            </a:pPr>
            <a:r>
              <a:rPr lang="en-US" sz="1200" dirty="0"/>
              <a:t>Potential alignment-support for CMS-ONC requirements</a:t>
            </a:r>
          </a:p>
          <a:p>
            <a:pPr marL="285750" indent="-285750">
              <a:buFont typeface="Arial" panose="020B0604020202020204" pitchFamily="34" charset="0"/>
              <a:buChar char="•"/>
            </a:pPr>
            <a:r>
              <a:rPr lang="en-US" sz="1200" dirty="0"/>
              <a:t>Development of API capability is a component Mass HIway - Orion contract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t>FHIR Exchange / Routing Services</a:t>
            </a:r>
          </a:p>
          <a:p>
            <a:pPr marL="285750" indent="-285750">
              <a:buFont typeface="Arial" panose="020B0604020202020204" pitchFamily="34" charset="0"/>
              <a:buChar char="•"/>
            </a:pPr>
            <a:r>
              <a:rPr lang="en-US" sz="1200" dirty="0"/>
              <a:t>Undefined Value &amp; Higher Complexity / Effort</a:t>
            </a:r>
          </a:p>
          <a:p>
            <a:pPr marL="285750" indent="-285750">
              <a:buFont typeface="Arial" panose="020B0604020202020204" pitchFamily="34" charset="0"/>
              <a:buChar char="•"/>
            </a:pPr>
            <a:r>
              <a:rPr lang="en-US" sz="1200" dirty="0"/>
              <a:t>Potential alignment with ONC FAST initiative and efforts</a:t>
            </a:r>
          </a:p>
          <a:p>
            <a:pPr marL="285750" indent="-285750">
              <a:buFont typeface="Arial" panose="020B0604020202020204" pitchFamily="34" charset="0"/>
              <a:buChar char="•"/>
            </a:pPr>
            <a:r>
              <a:rPr lang="en-US" sz="1200" dirty="0"/>
              <a:t>Assess Mass HIway technology capability gaps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t>HL7-FHIR Broker / Message Transformation:</a:t>
            </a:r>
          </a:p>
          <a:p>
            <a:pPr marL="285750" indent="-285750">
              <a:buFont typeface="Arial" panose="020B0604020202020204" pitchFamily="34" charset="0"/>
              <a:buChar char="•"/>
            </a:pPr>
            <a:r>
              <a:rPr lang="en-US" sz="1200" dirty="0"/>
              <a:t>Undefined Value &amp; Higher Complexity / Effort</a:t>
            </a:r>
          </a:p>
          <a:p>
            <a:pPr marL="285750" indent="-285750">
              <a:buFont typeface="Arial" panose="020B0604020202020204" pitchFamily="34" charset="0"/>
              <a:buChar char="•"/>
            </a:pPr>
            <a:r>
              <a:rPr lang="en-US" sz="1200" dirty="0"/>
              <a:t>Potentially leverage new technical capabilities gained from CCG FHIR transformation services</a:t>
            </a:r>
          </a:p>
          <a:p>
            <a:pPr marL="285750" indent="-285750">
              <a:buFont typeface="Arial" panose="020B0604020202020204" pitchFamily="34" charset="0"/>
              <a:buChar char="•"/>
            </a:pPr>
            <a:r>
              <a:rPr lang="en-US" sz="1200" dirty="0"/>
              <a:t>Need to identify interested organizations and use cases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p>
          <a:p>
            <a:pPr marL="0" indent="0">
              <a:buFont typeface="Arial" panose="020B0604020202020204" pitchFamily="34" charset="0"/>
              <a:buNone/>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p>
          <a:p>
            <a:pPr marL="0" indent="0">
              <a:buFont typeface="Arial" panose="020B0604020202020204" pitchFamily="34" charset="0"/>
              <a:buNone/>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indent="0">
              <a:buFont typeface="Arial" panose="020B0604020202020204" pitchFamily="34" charset="0"/>
              <a:buNone/>
            </a:pPr>
            <a:endParaRPr lang="en-US" sz="1200" dirty="0"/>
          </a:p>
          <a:p>
            <a:pPr marL="0" indent="0">
              <a:buFont typeface="Arial" panose="020B0604020202020204" pitchFamily="34" charset="0"/>
              <a:buNone/>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a:p>
            <a:endParaRPr lang="en-US" dirty="0"/>
          </a:p>
        </p:txBody>
      </p:sp>
      <p:sp>
        <p:nvSpPr>
          <p:cNvPr id="4" name="Slide Number Placeholder 3"/>
          <p:cNvSpPr>
            <a:spLocks noGrp="1"/>
          </p:cNvSpPr>
          <p:nvPr>
            <p:ph type="sldNum" sz="quarter" idx="10"/>
          </p:nvPr>
        </p:nvSpPr>
        <p:spPr/>
        <p:txBody>
          <a:bodyPr/>
          <a:lstStyle/>
          <a:p>
            <a:fld id="{BDBBA73B-8FFE-4B8C-ABDD-5F5FE68DA5F5}" type="slidenum">
              <a:rPr lang="en-US" smtClean="0"/>
              <a:t>23</a:t>
            </a:fld>
            <a:endParaRPr lang="en-US" dirty="0"/>
          </a:p>
        </p:txBody>
      </p:sp>
    </p:spTree>
    <p:extLst>
      <p:ext uri="{BB962C8B-B14F-4D97-AF65-F5344CB8AC3E}">
        <p14:creationId xmlns:p14="http://schemas.microsoft.com/office/powerpoint/2010/main" val="9176648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FHIR API – Next Steps</a:t>
            </a:r>
          </a:p>
          <a:p>
            <a:endParaRPr lang="en-US" dirty="0"/>
          </a:p>
          <a:p>
            <a:pPr marL="285750" indent="-285750">
              <a:buFont typeface="Arial" pitchFamily="34" charset="0"/>
              <a:buChar char="•"/>
            </a:pPr>
            <a:r>
              <a:rPr lang="en-US" b="0" dirty="0"/>
              <a:t>Gather and consolidate stakeholder feedback related to FHIR API services and use cases</a:t>
            </a:r>
          </a:p>
          <a:p>
            <a:pPr marL="285750" indent="-285750">
              <a:buFont typeface="Arial" pitchFamily="34" charset="0"/>
              <a:buChar char="•"/>
            </a:pPr>
            <a:r>
              <a:rPr lang="en-US" b="0" dirty="0"/>
              <a:t>Identify interested providers and organizations and use cases for;</a:t>
            </a:r>
          </a:p>
          <a:p>
            <a:pPr marL="742950" lvl="1" indent="-285750">
              <a:buFont typeface="+mj-lt"/>
              <a:buAutoNum type="arabicPeriod"/>
            </a:pPr>
            <a:r>
              <a:rPr lang="en-US" u="none" dirty="0"/>
              <a:t>FHIR API access to Consolidated Clinical Gateway (CCG) </a:t>
            </a:r>
            <a:endParaRPr lang="en-US" b="0" u="none" dirty="0"/>
          </a:p>
          <a:p>
            <a:pPr marL="742950" lvl="1" indent="-285750">
              <a:buFont typeface="+mj-lt"/>
              <a:buAutoNum type="arabicPeriod"/>
            </a:pPr>
            <a:r>
              <a:rPr lang="en-US" u="none" dirty="0"/>
              <a:t>FHIR API access to Provider Directory</a:t>
            </a:r>
          </a:p>
          <a:p>
            <a:pPr marL="285750" indent="-285750">
              <a:buFont typeface="Arial" pitchFamily="34" charset="0"/>
              <a:buChar char="•"/>
            </a:pPr>
            <a:r>
              <a:rPr lang="en-US" b="0" dirty="0"/>
              <a:t>Complete FHIR API solution scoping and scaling options and assess Mass HIway technology and capability gaps. Determine implications to Orion contract and identify add/change areas necessary to support development</a:t>
            </a:r>
          </a:p>
          <a:p>
            <a:pPr marL="285750" indent="-285750">
              <a:buFont typeface="Arial" pitchFamily="34" charset="0"/>
              <a:buChar char="•"/>
            </a:pPr>
            <a:r>
              <a:rPr lang="en-US" b="0" dirty="0"/>
              <a:t>Develop framework of options and opportunities to align proposed FHIR API solution(s) with the CMS &amp; ONC requirements on regulated entities </a:t>
            </a:r>
          </a:p>
          <a:p>
            <a:endParaRPr lang="en-US" dirty="0"/>
          </a:p>
          <a:p>
            <a:endParaRPr lang="en-US" dirty="0"/>
          </a:p>
        </p:txBody>
      </p:sp>
      <p:sp>
        <p:nvSpPr>
          <p:cNvPr id="4" name="Slide Number Placeholder 3"/>
          <p:cNvSpPr>
            <a:spLocks noGrp="1"/>
          </p:cNvSpPr>
          <p:nvPr>
            <p:ph type="sldNum" sz="quarter" idx="10"/>
          </p:nvPr>
        </p:nvSpPr>
        <p:spPr/>
        <p:txBody>
          <a:bodyPr/>
          <a:lstStyle/>
          <a:p>
            <a:fld id="{BDBBA73B-8FFE-4B8C-ABDD-5F5FE68DA5F5}" type="slidenum">
              <a:rPr lang="en-US" smtClean="0"/>
              <a:t>24</a:t>
            </a:fld>
            <a:endParaRPr lang="en-US" dirty="0"/>
          </a:p>
        </p:txBody>
      </p:sp>
    </p:spTree>
    <p:extLst>
      <p:ext uri="{BB962C8B-B14F-4D97-AF65-F5344CB8AC3E}">
        <p14:creationId xmlns:p14="http://schemas.microsoft.com/office/powerpoint/2010/main" val="3900837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Slide Title: </a:t>
            </a:r>
            <a:r>
              <a:rPr lang="en-US" sz="1200" b="1" dirty="0" err="1">
                <a:solidFill>
                  <a:schemeClr val="tx1"/>
                </a:solidFill>
              </a:rPr>
              <a:t>eMolst</a:t>
            </a:r>
            <a:r>
              <a:rPr lang="en-US" sz="1200" b="1" dirty="0">
                <a:solidFill>
                  <a:schemeClr val="tx1"/>
                </a:solidFill>
              </a:rPr>
              <a:t> Initiative</a:t>
            </a:r>
          </a:p>
          <a:p>
            <a:r>
              <a:rPr lang="en-US" sz="1200" b="0" i="0" dirty="0">
                <a:solidFill>
                  <a:schemeClr val="tx1"/>
                </a:solidFill>
              </a:rPr>
              <a:t>Bert Ng</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14B4CF-26F1-4216-A3BA-935853D483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76496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383" lvl="0">
              <a:defRPr/>
            </a:pPr>
            <a:r>
              <a:rPr lang="en-US" sz="1200" b="1" kern="0" dirty="0">
                <a:solidFill>
                  <a:srgbClr val="4F81BD"/>
                </a:solidFill>
              </a:rPr>
              <a:t>Slide Title: </a:t>
            </a:r>
            <a:r>
              <a:rPr lang="en-US" sz="1200" b="1" kern="0" dirty="0" err="1">
                <a:solidFill>
                  <a:srgbClr val="4F81BD"/>
                </a:solidFill>
              </a:rPr>
              <a:t>eMolst</a:t>
            </a:r>
            <a:r>
              <a:rPr lang="en-US" sz="1200" b="1" kern="0" dirty="0">
                <a:solidFill>
                  <a:srgbClr val="4F81BD"/>
                </a:solidFill>
              </a:rPr>
              <a:t> Overview</a:t>
            </a:r>
          </a:p>
          <a:p>
            <a:pPr marL="47383" lvl="0">
              <a:defRPr/>
            </a:pPr>
            <a:endParaRPr lang="en-US" sz="1200" b="1" kern="0" dirty="0">
              <a:solidFill>
                <a:srgbClr val="4F81BD"/>
              </a:solidFill>
            </a:endParaRPr>
          </a:p>
          <a:p>
            <a:pPr marL="47383" lvl="0">
              <a:defRPr/>
            </a:pPr>
            <a:r>
              <a:rPr lang="en-US" sz="1200" b="0" kern="0" dirty="0" err="1">
                <a:solidFill>
                  <a:srgbClr val="4F81BD"/>
                </a:solidFill>
              </a:rPr>
              <a:t>eMOLST</a:t>
            </a:r>
            <a:r>
              <a:rPr lang="en-US" sz="1200" b="0" kern="0" dirty="0">
                <a:solidFill>
                  <a:srgbClr val="4F81BD"/>
                </a:solidFill>
              </a:rPr>
              <a:t> initiative goal: </a:t>
            </a:r>
          </a:p>
          <a:p>
            <a:pPr marL="333133" lvl="0" indent="-285750">
              <a:buFont typeface="Arial" panose="020B0604020202020204" pitchFamily="34" charset="0"/>
              <a:buChar char="•"/>
              <a:defRPr/>
            </a:pPr>
            <a:r>
              <a:rPr lang="en-US" sz="1200" kern="0" dirty="0">
                <a:solidFill>
                  <a:sysClr val="windowText" lastClr="000000"/>
                </a:solidFill>
              </a:rPr>
              <a:t>Supporting patient preferences for end-of-life care through technology that improves care coordination</a:t>
            </a:r>
          </a:p>
          <a:p>
            <a:pPr marL="47383" lvl="0">
              <a:defRPr/>
            </a:pPr>
            <a:r>
              <a:rPr lang="en-US" sz="1200" b="0" kern="0" dirty="0">
                <a:solidFill>
                  <a:srgbClr val="4F81BD"/>
                </a:solidFill>
              </a:rPr>
              <a:t>Project objectives: </a:t>
            </a:r>
          </a:p>
          <a:p>
            <a:pPr marL="333133" lvl="0" indent="-285750">
              <a:buFont typeface="Arial" panose="020B0604020202020204" pitchFamily="34" charset="0"/>
              <a:buChar char="•"/>
              <a:defRPr/>
            </a:pPr>
            <a:r>
              <a:rPr lang="en-US" kern="0" dirty="0">
                <a:solidFill>
                  <a:schemeClr val="tx1"/>
                </a:solidFill>
              </a:rPr>
              <a:t>Update MOLST – Update the state’s MOLST form to better align with the POLST national paradigm</a:t>
            </a:r>
          </a:p>
          <a:p>
            <a:pPr marL="333133" lvl="0" indent="-285750">
              <a:buFont typeface="Arial" panose="020B0604020202020204" pitchFamily="34" charset="0"/>
              <a:buChar char="•"/>
              <a:defRPr/>
            </a:pPr>
            <a:r>
              <a:rPr lang="en-US" kern="0" dirty="0">
                <a:solidFill>
                  <a:schemeClr val="tx1"/>
                </a:solidFill>
              </a:rPr>
              <a:t>Create </a:t>
            </a:r>
            <a:r>
              <a:rPr lang="en-US" kern="0" dirty="0" err="1">
                <a:solidFill>
                  <a:schemeClr val="tx1"/>
                </a:solidFill>
              </a:rPr>
              <a:t>eMOLST</a:t>
            </a:r>
            <a:r>
              <a:rPr lang="en-US" kern="0" dirty="0">
                <a:solidFill>
                  <a:schemeClr val="tx1"/>
                </a:solidFill>
              </a:rPr>
              <a:t> Repository – Create an electronic single source of truth for </a:t>
            </a:r>
            <a:r>
              <a:rPr lang="en-US" kern="0" dirty="0" err="1">
                <a:solidFill>
                  <a:schemeClr val="tx1"/>
                </a:solidFill>
              </a:rPr>
              <a:t>eMOLST</a:t>
            </a:r>
            <a:r>
              <a:rPr lang="en-US" kern="0" dirty="0">
                <a:solidFill>
                  <a:schemeClr val="tx1"/>
                </a:solidFill>
              </a:rPr>
              <a:t> forms</a:t>
            </a:r>
          </a:p>
          <a:p>
            <a:pPr marL="333133" lvl="0" indent="-285750">
              <a:buFont typeface="Arial" panose="020B0604020202020204" pitchFamily="34" charset="0"/>
              <a:buChar char="•"/>
              <a:defRPr/>
            </a:pPr>
            <a:r>
              <a:rPr lang="en-US" kern="0" dirty="0">
                <a:solidFill>
                  <a:schemeClr val="tx1"/>
                </a:solidFill>
              </a:rPr>
              <a:t>Develop Integration Strategy – Develop an integration and implementation strategy to gain efficiency</a:t>
            </a:r>
          </a:p>
          <a:p>
            <a:pPr marL="47383" lvl="0">
              <a:defRPr/>
            </a:pPr>
            <a:r>
              <a:rPr lang="en-US" sz="1200" b="0" i="0" kern="0" dirty="0">
                <a:solidFill>
                  <a:srgbClr val="4F81BD"/>
                </a:solidFill>
              </a:rPr>
              <a:t>Historical timeline: </a:t>
            </a:r>
          </a:p>
          <a:p>
            <a:pPr marL="333133" lvl="0" indent="-285750">
              <a:buFont typeface="Arial" panose="020B0604020202020204" pitchFamily="34" charset="0"/>
              <a:buChar char="•"/>
              <a:defRPr/>
            </a:pPr>
            <a:r>
              <a:rPr lang="en-US" kern="0" dirty="0">
                <a:solidFill>
                  <a:schemeClr val="tx1"/>
                </a:solidFill>
              </a:rPr>
              <a:t>Feb 2020 – Joint letter issued by EOHHS, EOEA, and DPH to explore </a:t>
            </a:r>
            <a:r>
              <a:rPr lang="en-US" kern="0" dirty="0" err="1">
                <a:solidFill>
                  <a:schemeClr val="tx1"/>
                </a:solidFill>
              </a:rPr>
              <a:t>eMOLST</a:t>
            </a:r>
            <a:endParaRPr lang="en-US" kern="0" dirty="0">
              <a:solidFill>
                <a:schemeClr val="tx1"/>
              </a:solidFill>
            </a:endParaRPr>
          </a:p>
          <a:p>
            <a:pPr marL="333133" lvl="0" indent="-285750">
              <a:buFont typeface="Arial" panose="020B0604020202020204" pitchFamily="34" charset="0"/>
              <a:buChar char="•"/>
              <a:defRPr/>
            </a:pPr>
            <a:r>
              <a:rPr lang="en-US" kern="0" dirty="0">
                <a:solidFill>
                  <a:schemeClr val="tx1"/>
                </a:solidFill>
              </a:rPr>
              <a:t>Oct 2020 – CMS approved project for federal matching funds</a:t>
            </a:r>
          </a:p>
          <a:p>
            <a:pPr marL="333133" lvl="0" indent="-285750">
              <a:buFont typeface="Arial" panose="020B0604020202020204" pitchFamily="34" charset="0"/>
              <a:buChar char="•"/>
              <a:defRPr/>
            </a:pPr>
            <a:endParaRPr lang="en-US" kern="0" dirty="0">
              <a:solidFill>
                <a:schemeClr val="tx1"/>
              </a:solidFill>
            </a:endParaRPr>
          </a:p>
          <a:p>
            <a:pPr marL="47383" lvl="0" indent="0">
              <a:buFont typeface="Arial" panose="020B0604020202020204" pitchFamily="34" charset="0"/>
              <a:buNone/>
              <a:defRPr/>
            </a:pPr>
            <a:endParaRPr lang="en-US" sz="1200" kern="0" dirty="0">
              <a:solidFill>
                <a:srgbClr val="4F81BD"/>
              </a:solidFill>
            </a:endParaRP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D14B4CF-26F1-4216-A3BA-935853D483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149457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a:t>
            </a:r>
            <a:r>
              <a:rPr lang="en-US" b="1" dirty="0" err="1"/>
              <a:t>eMolst</a:t>
            </a:r>
            <a:r>
              <a:rPr lang="en-US" b="1" dirty="0"/>
              <a:t> Two-year estimated timeline</a:t>
            </a:r>
          </a:p>
          <a:p>
            <a:endParaRPr lang="en-US" b="0" dirty="0"/>
          </a:p>
          <a:p>
            <a:r>
              <a:rPr lang="en-US" b="0" dirty="0"/>
              <a:t>2020 Q4 Design: Project Manager</a:t>
            </a:r>
          </a:p>
          <a:p>
            <a:r>
              <a:rPr lang="en-US" b="0" dirty="0"/>
              <a:t>2021 Q1-Q4 Design: Conduct Outreach, Procurement, Design RFR, Contracting</a:t>
            </a:r>
          </a:p>
          <a:p>
            <a:pPr marL="228600" indent="-228600">
              <a:buAutoNum type="arabicPlain" startAt="2022"/>
            </a:pPr>
            <a:r>
              <a:rPr lang="en-US" b="0" dirty="0"/>
              <a:t> Q1 Develop:  Vendor creates </a:t>
            </a:r>
            <a:r>
              <a:rPr lang="en-US" b="0" dirty="0" err="1"/>
              <a:t>repositiory</a:t>
            </a:r>
            <a:endParaRPr lang="en-US" b="0" dirty="0"/>
          </a:p>
          <a:p>
            <a:pPr marL="0" indent="0">
              <a:buNone/>
            </a:pPr>
            <a:r>
              <a:rPr lang="en-US" b="0" dirty="0"/>
              <a:t>2022 Q2-Q4Implement: Go live, Provider Implementation</a:t>
            </a:r>
          </a:p>
        </p:txBody>
      </p:sp>
      <p:sp>
        <p:nvSpPr>
          <p:cNvPr id="4" name="Slide Number Placeholder 3"/>
          <p:cNvSpPr>
            <a:spLocks noGrp="1"/>
          </p:cNvSpPr>
          <p:nvPr>
            <p:ph type="sldNum" sz="quarter" idx="5"/>
          </p:nvPr>
        </p:nvSpPr>
        <p:spPr/>
        <p:txBody>
          <a:bodyPr/>
          <a:lstStyle/>
          <a:p>
            <a:fld id="{BDBBA73B-8FFE-4B8C-ABDD-5F5FE68DA5F5}" type="slidenum">
              <a:rPr lang="en-US" smtClean="0"/>
              <a:t>27</a:t>
            </a:fld>
            <a:endParaRPr lang="en-US" dirty="0"/>
          </a:p>
        </p:txBody>
      </p:sp>
    </p:spTree>
    <p:extLst>
      <p:ext uri="{BB962C8B-B14F-4D97-AF65-F5344CB8AC3E}">
        <p14:creationId xmlns:p14="http://schemas.microsoft.com/office/powerpoint/2010/main" val="25897858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e </a:t>
            </a:r>
            <a:r>
              <a:rPr lang="en-US" b="1" dirty="0" err="1"/>
              <a:t>Molst</a:t>
            </a:r>
            <a:r>
              <a:rPr lang="en-US" b="1" dirty="0"/>
              <a:t>: Project manager tasks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EOHHS and EOEA will bring on an </a:t>
            </a:r>
            <a:r>
              <a:rPr lang="en-US" dirty="0" err="1"/>
              <a:t>eMOLST</a:t>
            </a:r>
            <a:r>
              <a:rPr lang="en-US" dirty="0"/>
              <a:t> project manager who will be responsible for design tasks through stakeholder engagement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Stakeholders</a:t>
            </a:r>
          </a:p>
          <a:p>
            <a:pPr marL="285750" indent="-285750">
              <a:buFont typeface="Arial" panose="020B0604020202020204" pitchFamily="34" charset="0"/>
              <a:buChar char="•"/>
            </a:pPr>
            <a:r>
              <a:rPr lang="en-US" dirty="0">
                <a:solidFill>
                  <a:schemeClr val="tx1"/>
                </a:solidFill>
              </a:rPr>
              <a:t>Coalition for Serious Illness Care</a:t>
            </a:r>
          </a:p>
          <a:p>
            <a:pPr marL="285750" indent="-285750">
              <a:buFont typeface="Arial" panose="020B0604020202020204" pitchFamily="34" charset="0"/>
              <a:buChar char="•"/>
            </a:pPr>
            <a:r>
              <a:rPr lang="en-US" dirty="0">
                <a:solidFill>
                  <a:schemeClr val="tx1"/>
                </a:solidFill>
              </a:rPr>
              <a:t>MA MOLST Subcommittee</a:t>
            </a:r>
          </a:p>
          <a:p>
            <a:pPr marL="285750" indent="-285750">
              <a:buFont typeface="Arial" panose="020B0604020202020204" pitchFamily="34" charset="0"/>
              <a:buChar char="•"/>
            </a:pPr>
            <a:r>
              <a:rPr lang="en-US" dirty="0">
                <a:solidFill>
                  <a:schemeClr val="tx1"/>
                </a:solidFill>
              </a:rPr>
              <a:t>Trade organizations</a:t>
            </a:r>
          </a:p>
          <a:p>
            <a:pPr marL="285750" indent="-285750">
              <a:buFont typeface="Arial" panose="020B0604020202020204" pitchFamily="34" charset="0"/>
              <a:buChar char="•"/>
            </a:pPr>
            <a:r>
              <a:rPr lang="en-US" dirty="0">
                <a:solidFill>
                  <a:schemeClr val="tx1"/>
                </a:solidFill>
              </a:rPr>
              <a:t>Providers</a:t>
            </a:r>
          </a:p>
          <a:p>
            <a:pPr marL="285750" indent="-285750">
              <a:buFont typeface="Arial" panose="020B0604020202020204" pitchFamily="34" charset="0"/>
              <a:buChar char="•"/>
            </a:pPr>
            <a:r>
              <a:rPr lang="en-US" dirty="0">
                <a:solidFill>
                  <a:schemeClr val="tx1"/>
                </a:solidFill>
              </a:rPr>
              <a:t>EOHHS/Mass HIway</a:t>
            </a:r>
          </a:p>
          <a:p>
            <a:pPr marL="285750" indent="-285750">
              <a:buFont typeface="Arial" panose="020B0604020202020204" pitchFamily="34" charset="0"/>
              <a:buChar char="•"/>
            </a:pPr>
            <a:r>
              <a:rPr lang="en-US" dirty="0">
                <a:solidFill>
                  <a:schemeClr val="tx1"/>
                </a:solidFill>
              </a:rPr>
              <a:t>DPH</a:t>
            </a:r>
          </a:p>
          <a:p>
            <a:pPr marL="285750" indent="-285750">
              <a:buFont typeface="Arial" panose="020B0604020202020204" pitchFamily="34" charset="0"/>
              <a:buChar char="•"/>
            </a:pPr>
            <a:r>
              <a:rPr lang="en-US" dirty="0" err="1">
                <a:solidFill>
                  <a:schemeClr val="tx1"/>
                </a:solidFill>
              </a:rPr>
              <a:t>MeHI</a:t>
            </a:r>
            <a:endParaRPr lang="en-US" dirty="0">
              <a:solidFill>
                <a:schemeClr val="tx1"/>
              </a:solidFill>
            </a:endParaRPr>
          </a:p>
          <a:p>
            <a:pPr marL="285750" indent="-285750">
              <a:buFont typeface="Arial" panose="020B0604020202020204" pitchFamily="34" charset="0"/>
              <a:buChar char="•"/>
            </a:pPr>
            <a:r>
              <a:rPr lang="en-US" dirty="0">
                <a:solidFill>
                  <a:schemeClr val="tx1"/>
                </a:solidFill>
              </a:rPr>
              <a:t>Tasks</a:t>
            </a:r>
          </a:p>
          <a:p>
            <a:pPr marL="342900" indent="-342900">
              <a:buFont typeface="+mj-lt"/>
              <a:buAutoNum type="arabicParenR"/>
            </a:pPr>
            <a:r>
              <a:rPr lang="en-US" dirty="0">
                <a:solidFill>
                  <a:schemeClr val="tx1"/>
                </a:solidFill>
              </a:rPr>
              <a:t>Assess the current state of MOLST </a:t>
            </a:r>
          </a:p>
          <a:p>
            <a:pPr marL="342900" indent="-342900">
              <a:buFont typeface="+mj-lt"/>
              <a:buAutoNum type="arabicParenR"/>
            </a:pPr>
            <a:r>
              <a:rPr lang="en-US" dirty="0">
                <a:solidFill>
                  <a:schemeClr val="tx1"/>
                </a:solidFill>
              </a:rPr>
              <a:t>Define the desired future state of an </a:t>
            </a:r>
            <a:r>
              <a:rPr lang="en-US" dirty="0" err="1">
                <a:solidFill>
                  <a:schemeClr val="tx1"/>
                </a:solidFill>
              </a:rPr>
              <a:t>ePOLST</a:t>
            </a:r>
            <a:endParaRPr lang="en-US" dirty="0">
              <a:solidFill>
                <a:schemeClr val="tx1"/>
              </a:solidFill>
            </a:endParaRPr>
          </a:p>
          <a:p>
            <a:pPr marL="342900" indent="-342900">
              <a:buFont typeface="+mj-lt"/>
              <a:buAutoNum type="arabicParenR"/>
            </a:pPr>
            <a:r>
              <a:rPr lang="en-US" dirty="0">
                <a:solidFill>
                  <a:schemeClr val="tx1"/>
                </a:solidFill>
              </a:rPr>
              <a:t>Perform gap analysis and define </a:t>
            </a:r>
            <a:r>
              <a:rPr lang="en-US" dirty="0" err="1">
                <a:solidFill>
                  <a:schemeClr val="tx1"/>
                </a:solidFill>
              </a:rPr>
              <a:t>ePOLST</a:t>
            </a:r>
            <a:r>
              <a:rPr lang="en-US" dirty="0">
                <a:solidFill>
                  <a:schemeClr val="tx1"/>
                </a:solidFill>
              </a:rPr>
              <a:t> operating model</a:t>
            </a:r>
          </a:p>
          <a:p>
            <a:pPr marL="342900" indent="-342900">
              <a:buFont typeface="+mj-lt"/>
              <a:buAutoNum type="arabicParenR"/>
            </a:pPr>
            <a:r>
              <a:rPr lang="en-US" dirty="0">
                <a:solidFill>
                  <a:schemeClr val="tx1"/>
                </a:solidFill>
              </a:rPr>
              <a:t>Determine design of </a:t>
            </a:r>
            <a:r>
              <a:rPr lang="en-US" dirty="0" err="1">
                <a:solidFill>
                  <a:schemeClr val="tx1"/>
                </a:solidFill>
              </a:rPr>
              <a:t>ePOLST</a:t>
            </a:r>
            <a:r>
              <a:rPr lang="en-US" dirty="0">
                <a:solidFill>
                  <a:schemeClr val="tx1"/>
                </a:solidFill>
              </a:rPr>
              <a:t> registry</a:t>
            </a:r>
          </a:p>
          <a:p>
            <a:pPr marL="342900" indent="-342900">
              <a:buFont typeface="+mj-lt"/>
              <a:buAutoNum type="arabicParenR"/>
            </a:pPr>
            <a:r>
              <a:rPr lang="en-US" dirty="0">
                <a:solidFill>
                  <a:schemeClr val="tx1"/>
                </a:solidFill>
              </a:rPr>
              <a:t>Create RFR and support the procurement process</a:t>
            </a:r>
          </a:p>
          <a:p>
            <a:pPr marL="342900" indent="-342900">
              <a:buFont typeface="+mj-lt"/>
              <a:buAutoNum type="arabicParenR"/>
            </a:pPr>
            <a:r>
              <a:rPr lang="en-US" dirty="0">
                <a:solidFill>
                  <a:schemeClr val="tx1"/>
                </a:solidFill>
              </a:rPr>
              <a:t>Develop implementation strategy</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p>
          <a:p>
            <a:endParaRPr lang="en-US" b="1" dirty="0"/>
          </a:p>
        </p:txBody>
      </p:sp>
      <p:sp>
        <p:nvSpPr>
          <p:cNvPr id="4" name="Slide Number Placeholder 3"/>
          <p:cNvSpPr>
            <a:spLocks noGrp="1"/>
          </p:cNvSpPr>
          <p:nvPr>
            <p:ph type="sldNum" sz="quarter" idx="5"/>
          </p:nvPr>
        </p:nvSpPr>
        <p:spPr/>
        <p:txBody>
          <a:bodyPr/>
          <a:lstStyle/>
          <a:p>
            <a:fld id="{BDBBA73B-8FFE-4B8C-ABDD-5F5FE68DA5F5}" type="slidenum">
              <a:rPr lang="en-US" smtClean="0"/>
              <a:t>28</a:t>
            </a:fld>
            <a:endParaRPr lang="en-US" dirty="0"/>
          </a:p>
        </p:txBody>
      </p:sp>
    </p:spTree>
    <p:extLst>
      <p:ext uri="{BB962C8B-B14F-4D97-AF65-F5344CB8AC3E}">
        <p14:creationId xmlns:p14="http://schemas.microsoft.com/office/powerpoint/2010/main" val="10566613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1"/>
                </a:solidFill>
              </a:rPr>
              <a:t>Slide Title: Conclusion </a:t>
            </a:r>
          </a:p>
          <a:p>
            <a:pPr marL="0" indent="0">
              <a:buNone/>
            </a:pPr>
            <a:r>
              <a:rPr lang="en-US" sz="1200" b="0" i="0" dirty="0">
                <a:solidFill>
                  <a:schemeClr val="tx1"/>
                </a:solidFill>
              </a:rPr>
              <a:t>Undersecretary Lauren Peters</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D14B4CF-26F1-4216-A3BA-935853D483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886755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Welcome</a:t>
            </a:r>
          </a:p>
          <a:p>
            <a:r>
              <a:rPr lang="en-US" sz="1200" i="0" dirty="0">
                <a:solidFill>
                  <a:schemeClr val="tx1"/>
                </a:solidFill>
              </a:rPr>
              <a:t>Undersecretary Lauren Peters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14B4CF-26F1-4216-A3BA-935853D483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0715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Next HITC meeting</a:t>
            </a:r>
          </a:p>
          <a:p>
            <a:endParaRPr lang="en-US" dirty="0"/>
          </a:p>
          <a:p>
            <a:r>
              <a:rPr lang="en-US" dirty="0"/>
              <a:t>Winter HITC meeting</a:t>
            </a:r>
          </a:p>
          <a:p>
            <a:r>
              <a:rPr lang="en-US" dirty="0"/>
              <a:t>February 1</a:t>
            </a:r>
            <a:r>
              <a:rPr lang="en-US" baseline="30000" dirty="0"/>
              <a:t>st</a:t>
            </a:r>
            <a:r>
              <a:rPr lang="en-US" dirty="0"/>
              <a:t> , 2020</a:t>
            </a:r>
          </a:p>
          <a:p>
            <a:r>
              <a:rPr lang="en-US" dirty="0"/>
              <a:t>3:30 – 5 p.m.</a:t>
            </a:r>
          </a:p>
        </p:txBody>
      </p:sp>
      <p:sp>
        <p:nvSpPr>
          <p:cNvPr id="4" name="Slide Number Placeholder 3"/>
          <p:cNvSpPr>
            <a:spLocks noGrp="1"/>
          </p:cNvSpPr>
          <p:nvPr>
            <p:ph type="sldNum" sz="quarter" idx="10"/>
          </p:nvPr>
        </p:nvSpPr>
        <p:spPr/>
        <p:txBody>
          <a:bodyPr/>
          <a:lstStyle/>
          <a:p>
            <a:pPr>
              <a:defRPr/>
            </a:pPr>
            <a:fld id="{3D14B4CF-26F1-4216-A3BA-935853D48355}" type="slidenum">
              <a:rPr lang="en-US" smtClean="0"/>
              <a:pPr>
                <a:defRPr/>
              </a:pPr>
              <a:t>30</a:t>
            </a:fld>
            <a:endParaRPr lang="en-US" dirty="0"/>
          </a:p>
        </p:txBody>
      </p:sp>
    </p:spTree>
    <p:extLst>
      <p:ext uri="{BB962C8B-B14F-4D97-AF65-F5344CB8AC3E}">
        <p14:creationId xmlns:p14="http://schemas.microsoft.com/office/powerpoint/2010/main" val="6907934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Slide title: Appendix A: </a:t>
            </a:r>
            <a:r>
              <a:rPr lang="en-US" sz="1200" b="1" dirty="0"/>
              <a:t>HIE use cases map to ONC 2020 ISA</a:t>
            </a:r>
            <a:endParaRPr lang="en-US" sz="1200" b="1" i="1"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D14B4CF-26F1-4216-A3BA-935853D483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996779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HIE Use Cases map to ONC 2020 ISA</a:t>
            </a:r>
          </a:p>
          <a:p>
            <a:r>
              <a:rPr lang="en-US" dirty="0"/>
              <a:t>HIE Use Cases</a:t>
            </a:r>
            <a:r>
              <a:rPr lang="en-US" baseline="0" dirty="0"/>
              <a:t> &gt; ISA Content / Structure Standards &amp; Specifications:</a:t>
            </a:r>
            <a:endParaRPr lang="en-US" dirty="0"/>
          </a:p>
          <a:p>
            <a:r>
              <a:rPr lang="en-US" dirty="0"/>
              <a:t>Transitions</a:t>
            </a:r>
            <a:r>
              <a:rPr lang="en-US" baseline="0" dirty="0"/>
              <a:t> of Care:</a:t>
            </a:r>
          </a:p>
          <a:p>
            <a:pPr marL="171450" indent="-171450">
              <a:buFont typeface="Arial" panose="020B0604020202020204" pitchFamily="34" charset="0"/>
              <a:buChar char="•"/>
            </a:pPr>
            <a:r>
              <a:rPr lang="en-US" baseline="0" dirty="0"/>
              <a:t>Map to ISA – Yes</a:t>
            </a:r>
          </a:p>
          <a:p>
            <a:pPr marL="171450" indent="-171450">
              <a:buFont typeface="Arial" panose="020B0604020202020204" pitchFamily="34" charset="0"/>
              <a:buChar char="•"/>
            </a:pPr>
            <a:r>
              <a:rPr lang="en-US" baseline="0" dirty="0"/>
              <a:t>Adoption of Standards &amp; Specifications – 5</a:t>
            </a:r>
          </a:p>
          <a:p>
            <a:pPr marL="171450" indent="-171450">
              <a:buFont typeface="Arial" panose="020B0604020202020204" pitchFamily="34" charset="0"/>
              <a:buChar char="•"/>
            </a:pPr>
            <a:r>
              <a:rPr lang="en-US" baseline="0" dirty="0"/>
              <a:t>Adoption of Query HIE Components – 1</a:t>
            </a:r>
          </a:p>
          <a:p>
            <a:pPr marL="171450" indent="-171450">
              <a:buFont typeface="Arial" panose="020B0604020202020204" pitchFamily="34" charset="0"/>
              <a:buChar char="•"/>
            </a:pPr>
            <a:r>
              <a:rPr lang="en-US" baseline="0" dirty="0"/>
              <a:t>Adoption of FHIR Components – 1</a:t>
            </a:r>
          </a:p>
          <a:p>
            <a:pPr marL="171450" indent="-171450">
              <a:buFont typeface="Arial" panose="020B0604020202020204" pitchFamily="34" charset="0"/>
              <a:buChar char="•"/>
            </a:pPr>
            <a:r>
              <a:rPr lang="en-US" baseline="0" dirty="0"/>
              <a:t>Federal Requirements – Yes</a:t>
            </a:r>
          </a:p>
          <a:p>
            <a:r>
              <a:rPr lang="en-US" baseline="0" dirty="0"/>
              <a:t>Referral Management:</a:t>
            </a:r>
          </a:p>
          <a:p>
            <a:pPr marL="171450" indent="-171450">
              <a:buFont typeface="Arial" panose="020B0604020202020204" pitchFamily="34" charset="0"/>
              <a:buChar char="•"/>
            </a:pPr>
            <a:r>
              <a:rPr lang="en-US" baseline="0" dirty="0"/>
              <a:t>Map to ISA – Yes</a:t>
            </a:r>
          </a:p>
          <a:p>
            <a:pPr marL="171450" indent="-171450">
              <a:buFont typeface="Arial" panose="020B0604020202020204" pitchFamily="34" charset="0"/>
              <a:buChar char="•"/>
            </a:pPr>
            <a:r>
              <a:rPr lang="en-US" baseline="0" dirty="0"/>
              <a:t>Adoption of Standards &amp; Specifications – 4</a:t>
            </a:r>
          </a:p>
          <a:p>
            <a:pPr marL="171450" indent="-171450">
              <a:buFont typeface="Arial" panose="020B0604020202020204" pitchFamily="34" charset="0"/>
              <a:buChar char="•"/>
            </a:pPr>
            <a:r>
              <a:rPr lang="en-US" baseline="0" dirty="0"/>
              <a:t>Adoption of Query HIE Components – 1</a:t>
            </a:r>
          </a:p>
          <a:p>
            <a:pPr marL="171450" indent="-171450">
              <a:buFont typeface="Arial" panose="020B0604020202020204" pitchFamily="34" charset="0"/>
              <a:buChar char="•"/>
            </a:pPr>
            <a:r>
              <a:rPr lang="en-US" baseline="0" dirty="0"/>
              <a:t>Adoption of FHIR Components – 3</a:t>
            </a:r>
          </a:p>
          <a:p>
            <a:pPr marL="171450" indent="-171450">
              <a:buFont typeface="Arial" panose="020B0604020202020204" pitchFamily="34" charset="0"/>
              <a:buChar char="•"/>
            </a:pPr>
            <a:r>
              <a:rPr lang="en-US" baseline="0" dirty="0"/>
              <a:t>Federal Requirements – Yes</a:t>
            </a:r>
          </a:p>
          <a:p>
            <a:r>
              <a:rPr lang="en-US" baseline="0" dirty="0"/>
              <a:t>Care Plan Exchange:</a:t>
            </a:r>
          </a:p>
          <a:p>
            <a:pPr marL="171450" indent="-171450">
              <a:buFont typeface="Arial" panose="020B0604020202020204" pitchFamily="34" charset="0"/>
              <a:buChar char="•"/>
            </a:pPr>
            <a:r>
              <a:rPr lang="en-US" baseline="0" dirty="0"/>
              <a:t>Map to ISA – Yes</a:t>
            </a:r>
          </a:p>
          <a:p>
            <a:pPr marL="171450" indent="-171450">
              <a:buFont typeface="Arial" panose="020B0604020202020204" pitchFamily="34" charset="0"/>
              <a:buChar char="•"/>
            </a:pPr>
            <a:r>
              <a:rPr lang="en-US" baseline="0" dirty="0"/>
              <a:t>Adoption of Standards &amp; Specifications – 1.92</a:t>
            </a:r>
          </a:p>
          <a:p>
            <a:pPr marL="171450" indent="-171450">
              <a:buFont typeface="Arial" panose="020B0604020202020204" pitchFamily="34" charset="0"/>
              <a:buChar char="•"/>
            </a:pPr>
            <a:r>
              <a:rPr lang="en-US" baseline="0" dirty="0"/>
              <a:t>Adoption of Query HIE Components – 2</a:t>
            </a:r>
          </a:p>
          <a:p>
            <a:pPr marL="171450" indent="-171450">
              <a:buFont typeface="Arial" panose="020B0604020202020204" pitchFamily="34" charset="0"/>
              <a:buChar char="•"/>
            </a:pPr>
            <a:r>
              <a:rPr lang="en-US" baseline="0" dirty="0"/>
              <a:t>Adoption of FHIR Components – 1.25</a:t>
            </a:r>
          </a:p>
          <a:p>
            <a:pPr marL="171450" indent="-171450">
              <a:buFont typeface="Arial" panose="020B0604020202020204" pitchFamily="34" charset="0"/>
              <a:buChar char="•"/>
            </a:pPr>
            <a:r>
              <a:rPr lang="en-US" baseline="0" dirty="0"/>
              <a:t>Federal Requirements – Yes</a:t>
            </a:r>
          </a:p>
          <a:p>
            <a:r>
              <a:rPr lang="en-US" baseline="0" dirty="0"/>
              <a:t>Event Notifications and Alerts:</a:t>
            </a:r>
          </a:p>
          <a:p>
            <a:pPr marL="171450" indent="-171450">
              <a:buFont typeface="Arial" panose="020B0604020202020204" pitchFamily="34" charset="0"/>
              <a:buChar char="•"/>
            </a:pPr>
            <a:r>
              <a:rPr lang="en-US" baseline="0" dirty="0"/>
              <a:t>Map to ISA – Yes</a:t>
            </a:r>
          </a:p>
          <a:p>
            <a:pPr marL="171450" indent="-171450">
              <a:buFont typeface="Arial" panose="020B0604020202020204" pitchFamily="34" charset="0"/>
              <a:buChar char="•"/>
            </a:pPr>
            <a:r>
              <a:rPr lang="en-US" baseline="0" dirty="0"/>
              <a:t>Adoption of Standards &amp; Specifications – 3.67</a:t>
            </a:r>
          </a:p>
          <a:p>
            <a:pPr marL="171450" indent="-171450">
              <a:buFont typeface="Arial" panose="020B0604020202020204" pitchFamily="34" charset="0"/>
              <a:buChar char="•"/>
            </a:pPr>
            <a:r>
              <a:rPr lang="en-US" baseline="0" dirty="0"/>
              <a:t>Adoption of Query HIE Components – 0</a:t>
            </a:r>
          </a:p>
          <a:p>
            <a:pPr marL="171450" indent="-171450">
              <a:buFont typeface="Arial" panose="020B0604020202020204" pitchFamily="34" charset="0"/>
              <a:buChar char="•"/>
            </a:pPr>
            <a:r>
              <a:rPr lang="en-US" baseline="0" dirty="0"/>
              <a:t>Adoption of FHIR Components – 1</a:t>
            </a:r>
          </a:p>
          <a:p>
            <a:pPr marL="171450" indent="-171450">
              <a:buFont typeface="Arial" panose="020B0604020202020204" pitchFamily="34" charset="0"/>
              <a:buChar char="•"/>
            </a:pPr>
            <a:r>
              <a:rPr lang="en-US" baseline="0" dirty="0"/>
              <a:t>Federal Requirements – Yes</a:t>
            </a:r>
          </a:p>
          <a:p>
            <a:r>
              <a:rPr lang="en-US" baseline="0" dirty="0"/>
              <a:t>Opioid Monitoring and Support Services:</a:t>
            </a:r>
          </a:p>
          <a:p>
            <a:pPr marL="171450" indent="-171450">
              <a:buFont typeface="Arial" panose="020B0604020202020204" pitchFamily="34" charset="0"/>
              <a:buChar char="•"/>
            </a:pPr>
            <a:r>
              <a:rPr lang="en-US" baseline="0" dirty="0"/>
              <a:t>Map to ISA – Yes</a:t>
            </a:r>
          </a:p>
          <a:p>
            <a:pPr marL="171450" indent="-171450">
              <a:buFont typeface="Arial" panose="020B0604020202020204" pitchFamily="34" charset="0"/>
              <a:buChar char="•"/>
            </a:pPr>
            <a:r>
              <a:rPr lang="en-US" baseline="0" dirty="0"/>
              <a:t>Adoption of Standards &amp; Specifications – 3.18</a:t>
            </a:r>
          </a:p>
          <a:p>
            <a:pPr marL="171450" indent="-171450">
              <a:buFont typeface="Arial" panose="020B0604020202020204" pitchFamily="34" charset="0"/>
              <a:buChar char="•"/>
            </a:pPr>
            <a:r>
              <a:rPr lang="en-US" baseline="0" dirty="0"/>
              <a:t>Adoption of Query HIE Components – 0</a:t>
            </a:r>
          </a:p>
          <a:p>
            <a:pPr marL="171450" indent="-171450">
              <a:buFont typeface="Arial" panose="020B0604020202020204" pitchFamily="34" charset="0"/>
              <a:buChar char="•"/>
            </a:pPr>
            <a:r>
              <a:rPr lang="en-US" baseline="0" dirty="0"/>
              <a:t>Adoption of FHIR Components – 3</a:t>
            </a:r>
          </a:p>
          <a:p>
            <a:pPr marL="171450" indent="-171450">
              <a:buFont typeface="Arial" panose="020B0604020202020204" pitchFamily="34" charset="0"/>
              <a:buChar char="•"/>
            </a:pPr>
            <a:r>
              <a:rPr lang="en-US" baseline="0" dirty="0"/>
              <a:t>Federal Requirements – </a:t>
            </a:r>
          </a:p>
          <a:p>
            <a:pPr marL="0" indent="0">
              <a:buFont typeface="Arial" panose="020B0604020202020204" pitchFamily="34" charset="0"/>
              <a:buNone/>
            </a:pPr>
            <a:r>
              <a:rPr lang="en-US" baseline="0" dirty="0"/>
              <a:t>Immunization Information-Submit &amp; Query HIE:</a:t>
            </a:r>
          </a:p>
          <a:p>
            <a:pPr marL="171450" indent="-171450">
              <a:buFont typeface="Arial" panose="020B0604020202020204" pitchFamily="34" charset="0"/>
              <a:buChar char="•"/>
            </a:pPr>
            <a:r>
              <a:rPr lang="en-US" baseline="0" dirty="0"/>
              <a:t>Map to ISA – Yes</a:t>
            </a:r>
          </a:p>
          <a:p>
            <a:pPr marL="171450" indent="-171450">
              <a:buFont typeface="Arial" panose="020B0604020202020204" pitchFamily="34" charset="0"/>
              <a:buChar char="•"/>
            </a:pPr>
            <a:r>
              <a:rPr lang="en-US" baseline="0" dirty="0"/>
              <a:t>Adoption of Standards &amp; Specifications – 5</a:t>
            </a:r>
          </a:p>
          <a:p>
            <a:pPr marL="171450" indent="-171450">
              <a:buFont typeface="Arial" panose="020B0604020202020204" pitchFamily="34" charset="0"/>
              <a:buChar char="•"/>
            </a:pPr>
            <a:r>
              <a:rPr lang="en-US" baseline="0" dirty="0"/>
              <a:t>Adoption of Query HIE Components – 0</a:t>
            </a:r>
          </a:p>
          <a:p>
            <a:pPr marL="171450" indent="-171450">
              <a:buFont typeface="Arial" panose="020B0604020202020204" pitchFamily="34" charset="0"/>
              <a:buChar char="•"/>
            </a:pPr>
            <a:r>
              <a:rPr lang="en-US" baseline="0" dirty="0"/>
              <a:t>Adoption of FHIR Components – 0</a:t>
            </a:r>
          </a:p>
          <a:p>
            <a:pPr marL="171450" indent="-171450">
              <a:buFont typeface="Arial" panose="020B0604020202020204" pitchFamily="34" charset="0"/>
              <a:buChar char="•"/>
            </a:pPr>
            <a:r>
              <a:rPr lang="en-US" baseline="0" dirty="0"/>
              <a:t>Federal Requirements – No</a:t>
            </a:r>
          </a:p>
          <a:p>
            <a:r>
              <a:rPr lang="en-US" baseline="0" dirty="0"/>
              <a:t>Lab Orders-Results:</a:t>
            </a:r>
          </a:p>
          <a:p>
            <a:pPr marL="171450" indent="-171450">
              <a:buFont typeface="Arial" panose="020B0604020202020204" pitchFamily="34" charset="0"/>
              <a:buChar char="•"/>
            </a:pPr>
            <a:r>
              <a:rPr lang="en-US" baseline="0" dirty="0"/>
              <a:t>Map to ISA – Yes</a:t>
            </a:r>
          </a:p>
          <a:p>
            <a:pPr marL="171450" indent="-171450">
              <a:buFont typeface="Arial" panose="020B0604020202020204" pitchFamily="34" charset="0"/>
              <a:buChar char="•"/>
            </a:pPr>
            <a:r>
              <a:rPr lang="en-US" baseline="0" dirty="0"/>
              <a:t>Adoption of Standards &amp; Specifications – 1.38</a:t>
            </a:r>
          </a:p>
          <a:p>
            <a:pPr marL="171450" indent="-171450">
              <a:buFont typeface="Arial" panose="020B0604020202020204" pitchFamily="34" charset="0"/>
              <a:buChar char="•"/>
            </a:pPr>
            <a:r>
              <a:rPr lang="en-US" baseline="0" dirty="0"/>
              <a:t>Adoption of Query HIE Components – 0</a:t>
            </a:r>
          </a:p>
          <a:p>
            <a:pPr marL="171450" indent="-171450">
              <a:buFont typeface="Arial" panose="020B0604020202020204" pitchFamily="34" charset="0"/>
              <a:buChar char="•"/>
            </a:pPr>
            <a:r>
              <a:rPr lang="en-US" baseline="0" dirty="0"/>
              <a:t>Adoption of FHIR Components – 1</a:t>
            </a:r>
          </a:p>
          <a:p>
            <a:pPr marL="171450" indent="-171450">
              <a:buFont typeface="Arial" panose="020B0604020202020204" pitchFamily="34" charset="0"/>
              <a:buChar char="•"/>
            </a:pPr>
            <a:r>
              <a:rPr lang="en-US" baseline="0" dirty="0"/>
              <a:t>Federal Requirements – Yes</a:t>
            </a:r>
          </a:p>
          <a:p>
            <a:r>
              <a:rPr lang="en-US" baseline="0" dirty="0"/>
              <a:t>Emergency Department High-Utilizers:</a:t>
            </a:r>
          </a:p>
          <a:p>
            <a:pPr marL="171450" indent="-171450">
              <a:buFont typeface="Arial" panose="020B0604020202020204" pitchFamily="34" charset="0"/>
              <a:buChar char="•"/>
            </a:pPr>
            <a:r>
              <a:rPr lang="en-US" baseline="0" dirty="0"/>
              <a:t>Map to ISA – No</a:t>
            </a:r>
          </a:p>
          <a:p>
            <a:pPr marL="171450" indent="-171450">
              <a:buFont typeface="Arial" panose="020B0604020202020204" pitchFamily="34" charset="0"/>
              <a:buChar char="•"/>
            </a:pPr>
            <a:r>
              <a:rPr lang="en-US" baseline="0" dirty="0"/>
              <a:t>Adoption of Standards &amp; Specifications – Blank</a:t>
            </a:r>
          </a:p>
          <a:p>
            <a:pPr marL="171450" indent="-171450">
              <a:buFont typeface="Arial" panose="020B0604020202020204" pitchFamily="34" charset="0"/>
              <a:buChar char="•"/>
            </a:pPr>
            <a:r>
              <a:rPr lang="en-US" baseline="0" dirty="0"/>
              <a:t>Adoption of Query HIE Components – Blank</a:t>
            </a:r>
          </a:p>
          <a:p>
            <a:pPr marL="171450" indent="-171450">
              <a:buFont typeface="Arial" panose="020B0604020202020204" pitchFamily="34" charset="0"/>
              <a:buChar char="•"/>
            </a:pPr>
            <a:r>
              <a:rPr lang="en-US" baseline="0" dirty="0"/>
              <a:t>Adoption of FHIR Components – Blank</a:t>
            </a:r>
          </a:p>
          <a:p>
            <a:pPr marL="171450" indent="-171450">
              <a:buFont typeface="Arial" panose="020B0604020202020204" pitchFamily="34" charset="0"/>
              <a:buChar char="•"/>
            </a:pPr>
            <a:r>
              <a:rPr lang="en-US" baseline="0" dirty="0"/>
              <a:t>Federal Requirements – Blank</a:t>
            </a:r>
          </a:p>
          <a:p>
            <a:r>
              <a:rPr lang="en-US" baseline="0" dirty="0"/>
              <a:t>Social Determinants of Health:</a:t>
            </a:r>
          </a:p>
          <a:p>
            <a:pPr marL="171450" indent="-171450">
              <a:buFont typeface="Arial" panose="020B0604020202020204" pitchFamily="34" charset="0"/>
              <a:buChar char="•"/>
            </a:pPr>
            <a:r>
              <a:rPr lang="en-US" baseline="0" dirty="0"/>
              <a:t>Map to ISA – Yes</a:t>
            </a:r>
          </a:p>
          <a:p>
            <a:pPr marL="171450" indent="-171450">
              <a:buFont typeface="Arial" panose="020B0604020202020204" pitchFamily="34" charset="0"/>
              <a:buChar char="•"/>
            </a:pPr>
            <a:r>
              <a:rPr lang="en-US" baseline="0" dirty="0"/>
              <a:t>Adoption of Standards &amp; Specifications – 1.44</a:t>
            </a:r>
          </a:p>
          <a:p>
            <a:pPr marL="171450" indent="-171450">
              <a:buFont typeface="Arial" panose="020B0604020202020204" pitchFamily="34" charset="0"/>
              <a:buChar char="•"/>
            </a:pPr>
            <a:r>
              <a:rPr lang="en-US" baseline="0" dirty="0"/>
              <a:t>Adoption of Query HIE Components – 0</a:t>
            </a:r>
          </a:p>
          <a:p>
            <a:pPr marL="171450" indent="-171450">
              <a:buFont typeface="Arial" panose="020B0604020202020204" pitchFamily="34" charset="0"/>
              <a:buChar char="•"/>
            </a:pPr>
            <a:r>
              <a:rPr lang="en-US" baseline="0" dirty="0"/>
              <a:t>Adoption of FHIR Components – 0</a:t>
            </a:r>
          </a:p>
          <a:p>
            <a:pPr marL="171450" indent="-171450">
              <a:buFont typeface="Arial" panose="020B0604020202020204" pitchFamily="34" charset="0"/>
              <a:buChar char="•"/>
            </a:pPr>
            <a:r>
              <a:rPr lang="en-US" baseline="0" dirty="0"/>
              <a:t>Federal Requirements – No</a:t>
            </a:r>
          </a:p>
          <a:p>
            <a:r>
              <a:rPr lang="en-US" baseline="0" dirty="0"/>
              <a:t>Public Health Reporting:</a:t>
            </a:r>
          </a:p>
          <a:p>
            <a:pPr marL="171450" indent="-171450">
              <a:buFont typeface="Arial" panose="020B0604020202020204" pitchFamily="34" charset="0"/>
              <a:buChar char="•"/>
            </a:pPr>
            <a:r>
              <a:rPr lang="en-US" baseline="0" dirty="0"/>
              <a:t>Map to ISA – Yes</a:t>
            </a:r>
          </a:p>
          <a:p>
            <a:pPr marL="171450" indent="-171450">
              <a:buFont typeface="Arial" panose="020B0604020202020204" pitchFamily="34" charset="0"/>
              <a:buChar char="•"/>
            </a:pPr>
            <a:r>
              <a:rPr lang="en-US" baseline="0" dirty="0"/>
              <a:t>Adoption of Standards &amp; Specifications – 1.8</a:t>
            </a:r>
          </a:p>
          <a:p>
            <a:pPr marL="171450" indent="-171450">
              <a:buFont typeface="Arial" panose="020B0604020202020204" pitchFamily="34" charset="0"/>
              <a:buChar char="•"/>
            </a:pPr>
            <a:r>
              <a:rPr lang="en-US" baseline="0" dirty="0"/>
              <a:t>Adoption of Query HIE Components – 0</a:t>
            </a:r>
          </a:p>
          <a:p>
            <a:pPr marL="171450" indent="-171450">
              <a:buFont typeface="Arial" panose="020B0604020202020204" pitchFamily="34" charset="0"/>
              <a:buChar char="•"/>
            </a:pPr>
            <a:r>
              <a:rPr lang="en-US" baseline="0" dirty="0"/>
              <a:t>Adoption of FHIR Components – 1</a:t>
            </a:r>
          </a:p>
          <a:p>
            <a:pPr marL="171450" indent="-171450">
              <a:buFont typeface="Arial" panose="020B0604020202020204" pitchFamily="34" charset="0"/>
              <a:buChar char="•"/>
            </a:pPr>
            <a:r>
              <a:rPr lang="en-US" baseline="0" dirty="0"/>
              <a:t>Federal Requirements – Yes</a:t>
            </a:r>
          </a:p>
          <a:p>
            <a:r>
              <a:rPr lang="en-US" baseline="0" dirty="0"/>
              <a:t>Medication Reconciliation:</a:t>
            </a:r>
          </a:p>
          <a:p>
            <a:pPr marL="171450" indent="-171450">
              <a:buFont typeface="Arial" panose="020B0604020202020204" pitchFamily="34" charset="0"/>
              <a:buChar char="•"/>
            </a:pPr>
            <a:r>
              <a:rPr lang="en-US" baseline="0" dirty="0"/>
              <a:t>Map to ISA – No</a:t>
            </a:r>
          </a:p>
          <a:p>
            <a:pPr marL="171450" indent="-171450">
              <a:buFont typeface="Arial" panose="020B0604020202020204" pitchFamily="34" charset="0"/>
              <a:buChar char="•"/>
            </a:pPr>
            <a:r>
              <a:rPr lang="en-US" baseline="0" dirty="0"/>
              <a:t>Adoption of Standards &amp; Specifications – Blank</a:t>
            </a:r>
          </a:p>
          <a:p>
            <a:pPr marL="171450" indent="-171450">
              <a:buFont typeface="Arial" panose="020B0604020202020204" pitchFamily="34" charset="0"/>
              <a:buChar char="•"/>
            </a:pPr>
            <a:r>
              <a:rPr lang="en-US" baseline="0" dirty="0"/>
              <a:t>Adoption of Query HIE Components – Blank</a:t>
            </a:r>
          </a:p>
          <a:p>
            <a:pPr marL="171450" indent="-171450">
              <a:buFont typeface="Arial" panose="020B0604020202020204" pitchFamily="34" charset="0"/>
              <a:buChar char="•"/>
            </a:pPr>
            <a:r>
              <a:rPr lang="en-US" baseline="0" dirty="0"/>
              <a:t>Adoption of FHIR Components – Blank</a:t>
            </a:r>
          </a:p>
          <a:p>
            <a:pPr marL="171450" indent="-171450">
              <a:buFont typeface="Arial" panose="020B0604020202020204" pitchFamily="34" charset="0"/>
              <a:buChar char="•"/>
            </a:pPr>
            <a:r>
              <a:rPr lang="en-US" baseline="0" dirty="0"/>
              <a:t>Federal Requirements – Blank</a:t>
            </a:r>
          </a:p>
          <a:p>
            <a:r>
              <a:rPr lang="en-US" baseline="0" dirty="0"/>
              <a:t>MOLST – Advance Directives:</a:t>
            </a:r>
          </a:p>
          <a:p>
            <a:pPr marL="171450" indent="-171450">
              <a:buFont typeface="Arial" panose="020B0604020202020204" pitchFamily="34" charset="0"/>
              <a:buChar char="•"/>
            </a:pPr>
            <a:r>
              <a:rPr lang="en-US" baseline="0" dirty="0"/>
              <a:t>Map to ISA – Yes</a:t>
            </a:r>
          </a:p>
          <a:p>
            <a:pPr marL="171450" indent="-171450">
              <a:buFont typeface="Arial" panose="020B0604020202020204" pitchFamily="34" charset="0"/>
              <a:buChar char="•"/>
            </a:pPr>
            <a:r>
              <a:rPr lang="en-US" baseline="0" dirty="0"/>
              <a:t>Adoption of Standards &amp; Specifications – 2</a:t>
            </a:r>
          </a:p>
          <a:p>
            <a:pPr marL="171450" indent="-171450">
              <a:buFont typeface="Arial" panose="020B0604020202020204" pitchFamily="34" charset="0"/>
              <a:buChar char="•"/>
            </a:pPr>
            <a:r>
              <a:rPr lang="en-US" baseline="0" dirty="0"/>
              <a:t>Adoption of Query HIE Components – 0</a:t>
            </a:r>
          </a:p>
          <a:p>
            <a:pPr marL="171450" indent="-171450">
              <a:buFont typeface="Arial" panose="020B0604020202020204" pitchFamily="34" charset="0"/>
              <a:buChar char="•"/>
            </a:pPr>
            <a:r>
              <a:rPr lang="en-US" baseline="0" dirty="0"/>
              <a:t>Adoption of FHIR Components – 1</a:t>
            </a:r>
          </a:p>
          <a:p>
            <a:pPr marL="171450" indent="-171450">
              <a:buFont typeface="Arial" panose="020B0604020202020204" pitchFamily="34" charset="0"/>
              <a:buChar char="•"/>
            </a:pPr>
            <a:r>
              <a:rPr lang="en-US" baseline="0" dirty="0"/>
              <a:t>Federal Requirements – Yes</a:t>
            </a:r>
          </a:p>
          <a:p>
            <a:r>
              <a:rPr lang="en-US" baseline="0" dirty="0"/>
              <a:t>Population Health Analytics:</a:t>
            </a:r>
          </a:p>
          <a:p>
            <a:pPr marL="171450" indent="-171450">
              <a:buFont typeface="Arial" panose="020B0604020202020204" pitchFamily="34" charset="0"/>
              <a:buChar char="•"/>
            </a:pPr>
            <a:r>
              <a:rPr lang="en-US" baseline="0" dirty="0"/>
              <a:t>Map to ISA – Yes</a:t>
            </a:r>
          </a:p>
          <a:p>
            <a:pPr marL="171450" indent="-171450">
              <a:buFont typeface="Arial" panose="020B0604020202020204" pitchFamily="34" charset="0"/>
              <a:buChar char="•"/>
            </a:pPr>
            <a:r>
              <a:rPr lang="en-US" baseline="0" dirty="0"/>
              <a:t>Adoption of Standards &amp; Specifications – 1.75</a:t>
            </a:r>
          </a:p>
          <a:p>
            <a:pPr marL="171450" indent="-171450">
              <a:buFont typeface="Arial" panose="020B0604020202020204" pitchFamily="34" charset="0"/>
              <a:buChar char="•"/>
            </a:pPr>
            <a:r>
              <a:rPr lang="en-US" baseline="0" dirty="0"/>
              <a:t>Adoption of Query HIE Components – 0</a:t>
            </a:r>
          </a:p>
          <a:p>
            <a:pPr marL="171450" indent="-171450">
              <a:buFont typeface="Arial" panose="020B0604020202020204" pitchFamily="34" charset="0"/>
              <a:buChar char="•"/>
            </a:pPr>
            <a:r>
              <a:rPr lang="en-US" baseline="0" dirty="0"/>
              <a:t>Adoption of FHIR Components – 2</a:t>
            </a:r>
          </a:p>
          <a:p>
            <a:pPr marL="171450" indent="-171450">
              <a:buFont typeface="Arial" panose="020B0604020202020204" pitchFamily="34" charset="0"/>
              <a:buChar char="•"/>
            </a:pPr>
            <a:r>
              <a:rPr lang="en-US" baseline="0" dirty="0"/>
              <a:t>Federal Requirements – No</a:t>
            </a:r>
          </a:p>
          <a:p>
            <a:r>
              <a:rPr lang="en-US" dirty="0"/>
              <a:t>Telehealth</a:t>
            </a:r>
            <a:r>
              <a:rPr lang="en-US" baseline="0" dirty="0"/>
              <a:t>:</a:t>
            </a:r>
          </a:p>
          <a:p>
            <a:pPr marL="171450" indent="-171450">
              <a:buFont typeface="Arial" panose="020B0604020202020204" pitchFamily="34" charset="0"/>
              <a:buChar char="•"/>
            </a:pPr>
            <a:r>
              <a:rPr lang="en-US" baseline="0" dirty="0"/>
              <a:t>Map to ISA – No</a:t>
            </a:r>
          </a:p>
          <a:p>
            <a:pPr marL="171450" indent="-171450">
              <a:buFont typeface="Arial" panose="020B0604020202020204" pitchFamily="34" charset="0"/>
              <a:buChar char="•"/>
            </a:pPr>
            <a:r>
              <a:rPr lang="en-US" baseline="0" dirty="0"/>
              <a:t>Adoption of Standards &amp; Specifications – Blank</a:t>
            </a:r>
          </a:p>
          <a:p>
            <a:pPr marL="171450" indent="-171450">
              <a:buFont typeface="Arial" panose="020B0604020202020204" pitchFamily="34" charset="0"/>
              <a:buChar char="•"/>
            </a:pPr>
            <a:r>
              <a:rPr lang="en-US" baseline="0" dirty="0"/>
              <a:t>Adoption of Query HIE Components – Blank</a:t>
            </a:r>
          </a:p>
          <a:p>
            <a:pPr marL="171450" indent="-171450">
              <a:buFont typeface="Arial" panose="020B0604020202020204" pitchFamily="34" charset="0"/>
              <a:buChar char="•"/>
            </a:pPr>
            <a:r>
              <a:rPr lang="en-US" baseline="0" dirty="0"/>
              <a:t>Adoption of FHIR Components – Blank</a:t>
            </a:r>
          </a:p>
          <a:p>
            <a:pPr marL="171450" indent="-171450">
              <a:buFont typeface="Arial" panose="020B0604020202020204" pitchFamily="34" charset="0"/>
              <a:buChar char="•"/>
            </a:pPr>
            <a:r>
              <a:rPr lang="en-US" baseline="0" dirty="0"/>
              <a:t>Federal Requirements – Blank</a:t>
            </a:r>
          </a:p>
          <a:p>
            <a:r>
              <a:rPr lang="en-US" baseline="0" dirty="0"/>
              <a:t>Longitudinal Health Records:</a:t>
            </a:r>
          </a:p>
          <a:p>
            <a:pPr marL="171450" indent="-171450">
              <a:buFont typeface="Arial" panose="020B0604020202020204" pitchFamily="34" charset="0"/>
              <a:buChar char="•"/>
            </a:pPr>
            <a:r>
              <a:rPr lang="en-US" baseline="0" dirty="0"/>
              <a:t>Map to ISA – No</a:t>
            </a:r>
          </a:p>
          <a:p>
            <a:pPr marL="171450" indent="-171450">
              <a:buFont typeface="Arial" panose="020B0604020202020204" pitchFamily="34" charset="0"/>
              <a:buChar char="•"/>
            </a:pPr>
            <a:r>
              <a:rPr lang="en-US" baseline="0" dirty="0"/>
              <a:t>Adoption of Standards &amp; Specifications – Blank</a:t>
            </a:r>
          </a:p>
          <a:p>
            <a:pPr marL="171450" indent="-171450">
              <a:buFont typeface="Arial" panose="020B0604020202020204" pitchFamily="34" charset="0"/>
              <a:buChar char="•"/>
            </a:pPr>
            <a:r>
              <a:rPr lang="en-US" baseline="0" dirty="0"/>
              <a:t>Adoption of Query HIE Components – Blank</a:t>
            </a:r>
          </a:p>
          <a:p>
            <a:pPr marL="171450" indent="-171450">
              <a:buFont typeface="Arial" panose="020B0604020202020204" pitchFamily="34" charset="0"/>
              <a:buChar char="•"/>
            </a:pPr>
            <a:r>
              <a:rPr lang="en-US" baseline="0" dirty="0"/>
              <a:t>Adoption of FHIR Components – Blank</a:t>
            </a:r>
          </a:p>
          <a:p>
            <a:pPr marL="171450" indent="-171450">
              <a:buFont typeface="Arial" panose="020B0604020202020204" pitchFamily="34" charset="0"/>
              <a:buChar char="•"/>
            </a:pPr>
            <a:r>
              <a:rPr lang="en-US" baseline="0" dirty="0"/>
              <a:t>Federal Requirements – Blank</a:t>
            </a:r>
          </a:p>
          <a:p>
            <a:r>
              <a:rPr lang="en-US" baseline="0" dirty="0" err="1"/>
              <a:t>eCQM</a:t>
            </a:r>
            <a:r>
              <a:rPr lang="en-US" baseline="0" dirty="0"/>
              <a:t>:</a:t>
            </a:r>
          </a:p>
          <a:p>
            <a:pPr marL="171450" indent="-171450">
              <a:buFont typeface="Arial" panose="020B0604020202020204" pitchFamily="34" charset="0"/>
              <a:buChar char="•"/>
            </a:pPr>
            <a:r>
              <a:rPr lang="en-US" baseline="0" dirty="0"/>
              <a:t>Map to ISA – Yes</a:t>
            </a:r>
          </a:p>
          <a:p>
            <a:pPr marL="171450" indent="-171450">
              <a:buFont typeface="Arial" panose="020B0604020202020204" pitchFamily="34" charset="0"/>
              <a:buChar char="•"/>
            </a:pPr>
            <a:r>
              <a:rPr lang="en-US" baseline="0" dirty="0"/>
              <a:t>Adoption of Standards &amp; Specifications – 3.4</a:t>
            </a:r>
          </a:p>
          <a:p>
            <a:pPr marL="171450" indent="-171450">
              <a:buFont typeface="Arial" panose="020B0604020202020204" pitchFamily="34" charset="0"/>
              <a:buChar char="•"/>
            </a:pPr>
            <a:r>
              <a:rPr lang="en-US" baseline="0" dirty="0"/>
              <a:t>Adoption of Query HIE Components – 0</a:t>
            </a:r>
          </a:p>
          <a:p>
            <a:pPr marL="171450" indent="-171450">
              <a:buFont typeface="Arial" panose="020B0604020202020204" pitchFamily="34" charset="0"/>
              <a:buChar char="•"/>
            </a:pPr>
            <a:r>
              <a:rPr lang="en-US" baseline="0" dirty="0"/>
              <a:t>Adoption of FHIR Components – 1</a:t>
            </a:r>
          </a:p>
          <a:p>
            <a:pPr marL="171450" indent="-171450">
              <a:buFont typeface="Arial" panose="020B0604020202020204" pitchFamily="34" charset="0"/>
              <a:buChar char="•"/>
            </a:pPr>
            <a:r>
              <a:rPr lang="en-US" baseline="0" dirty="0"/>
              <a:t>Federal Requirements – Yes</a:t>
            </a:r>
          </a:p>
          <a:p>
            <a:r>
              <a:rPr lang="en-US" baseline="0" dirty="0"/>
              <a:t>Image Exchange:</a:t>
            </a:r>
          </a:p>
          <a:p>
            <a:pPr marL="171450" indent="-171450">
              <a:buFont typeface="Arial" panose="020B0604020202020204" pitchFamily="34" charset="0"/>
              <a:buChar char="•"/>
            </a:pPr>
            <a:r>
              <a:rPr lang="en-US" baseline="0" dirty="0"/>
              <a:t>Map to ISA – Yes</a:t>
            </a:r>
          </a:p>
          <a:p>
            <a:pPr marL="171450" indent="-171450">
              <a:buFont typeface="Arial" panose="020B0604020202020204" pitchFamily="34" charset="0"/>
              <a:buChar char="•"/>
            </a:pPr>
            <a:r>
              <a:rPr lang="en-US" baseline="0" dirty="0"/>
              <a:t>Adoption of Standards &amp; Specifications – 3.44</a:t>
            </a:r>
          </a:p>
          <a:p>
            <a:pPr marL="171450" indent="-171450">
              <a:buFont typeface="Arial" panose="020B0604020202020204" pitchFamily="34" charset="0"/>
              <a:buChar char="•"/>
            </a:pPr>
            <a:r>
              <a:rPr lang="en-US" baseline="0" dirty="0"/>
              <a:t>Adoption of Query HIE Components – 3.5</a:t>
            </a:r>
          </a:p>
          <a:p>
            <a:pPr marL="171450" indent="-171450">
              <a:buFont typeface="Arial" panose="020B0604020202020204" pitchFamily="34" charset="0"/>
              <a:buChar char="•"/>
            </a:pPr>
            <a:r>
              <a:rPr lang="en-US" baseline="0" dirty="0"/>
              <a:t>Adoption of FHIR Components – 0</a:t>
            </a:r>
          </a:p>
          <a:p>
            <a:pPr marL="171450" indent="-171450">
              <a:buFont typeface="Arial" panose="020B0604020202020204" pitchFamily="34" charset="0"/>
              <a:buChar char="•"/>
            </a:pPr>
            <a:r>
              <a:rPr lang="en-US" baseline="0" dirty="0"/>
              <a:t>Federal Requirements – No</a:t>
            </a:r>
          </a:p>
          <a:p>
            <a:r>
              <a:rPr lang="en-US" baseline="0" dirty="0"/>
              <a:t>VA Integration:</a:t>
            </a:r>
          </a:p>
          <a:p>
            <a:pPr marL="171450" indent="-171450">
              <a:buFont typeface="Arial" panose="020B0604020202020204" pitchFamily="34" charset="0"/>
              <a:buChar char="•"/>
            </a:pPr>
            <a:r>
              <a:rPr lang="en-US" baseline="0" dirty="0"/>
              <a:t>Map to ISA – No</a:t>
            </a:r>
          </a:p>
          <a:p>
            <a:pPr marL="171450" indent="-171450">
              <a:buFont typeface="Arial" panose="020B0604020202020204" pitchFamily="34" charset="0"/>
              <a:buChar char="•"/>
            </a:pPr>
            <a:r>
              <a:rPr lang="en-US" baseline="0" dirty="0"/>
              <a:t>Adoption of Standards &amp; Specifications – Blank</a:t>
            </a:r>
          </a:p>
          <a:p>
            <a:pPr marL="171450" indent="-171450">
              <a:buFont typeface="Arial" panose="020B0604020202020204" pitchFamily="34" charset="0"/>
              <a:buChar char="•"/>
            </a:pPr>
            <a:r>
              <a:rPr lang="en-US" baseline="0" dirty="0"/>
              <a:t>Adoption of Query HIE Components – Blank</a:t>
            </a:r>
          </a:p>
          <a:p>
            <a:pPr marL="171450" indent="-171450">
              <a:buFont typeface="Arial" panose="020B0604020202020204" pitchFamily="34" charset="0"/>
              <a:buChar char="•"/>
            </a:pPr>
            <a:r>
              <a:rPr lang="en-US" baseline="0" dirty="0"/>
              <a:t>Adoption of FHIR Components – Blank</a:t>
            </a:r>
          </a:p>
          <a:p>
            <a:pPr marL="171450" indent="-171450">
              <a:buFont typeface="Arial" panose="020B0604020202020204" pitchFamily="34" charset="0"/>
              <a:buChar char="•"/>
            </a:pPr>
            <a:r>
              <a:rPr lang="en-US" baseline="0" dirty="0"/>
              <a:t>Federal Requirements – Blank</a:t>
            </a:r>
          </a:p>
          <a:p>
            <a:r>
              <a:rPr lang="en-US" baseline="0" dirty="0"/>
              <a:t>Emergency Medical Services (EMS):</a:t>
            </a:r>
          </a:p>
          <a:p>
            <a:pPr marL="171450" indent="-171450">
              <a:buFont typeface="Arial" panose="020B0604020202020204" pitchFamily="34" charset="0"/>
              <a:buChar char="•"/>
            </a:pPr>
            <a:r>
              <a:rPr lang="en-US" baseline="0" dirty="0"/>
              <a:t>Map to ISA – Yes</a:t>
            </a:r>
          </a:p>
          <a:p>
            <a:pPr marL="171450" indent="-171450">
              <a:buFont typeface="Arial" panose="020B0604020202020204" pitchFamily="34" charset="0"/>
              <a:buChar char="•"/>
            </a:pPr>
            <a:r>
              <a:rPr lang="en-US" baseline="0" dirty="0"/>
              <a:t>Adoption of Standards &amp; Specifications – 0</a:t>
            </a:r>
          </a:p>
          <a:p>
            <a:pPr marL="171450" indent="-171450">
              <a:buFont typeface="Arial" panose="020B0604020202020204" pitchFamily="34" charset="0"/>
              <a:buChar char="•"/>
            </a:pPr>
            <a:r>
              <a:rPr lang="en-US" baseline="0" dirty="0"/>
              <a:t>Adoption of Query HIE Components – 0</a:t>
            </a:r>
          </a:p>
          <a:p>
            <a:pPr marL="171450" indent="-171450">
              <a:buFont typeface="Arial" panose="020B0604020202020204" pitchFamily="34" charset="0"/>
              <a:buChar char="•"/>
            </a:pPr>
            <a:r>
              <a:rPr lang="en-US" baseline="0" dirty="0"/>
              <a:t>Adoption of FHIR Components – 0</a:t>
            </a:r>
          </a:p>
          <a:p>
            <a:pPr marL="171450" indent="-171450">
              <a:buFont typeface="Arial" panose="020B0604020202020204" pitchFamily="34" charset="0"/>
              <a:buChar char="•"/>
            </a:pPr>
            <a:r>
              <a:rPr lang="en-US" baseline="0" dirty="0"/>
              <a:t>Federal Requirements – No</a:t>
            </a:r>
          </a:p>
          <a:p>
            <a:r>
              <a:rPr lang="en-US" baseline="0" dirty="0" err="1"/>
              <a:t>eConsult</a:t>
            </a:r>
            <a:r>
              <a:rPr lang="en-US" baseline="0" dirty="0"/>
              <a:t>:</a:t>
            </a:r>
          </a:p>
          <a:p>
            <a:pPr marL="171450" indent="-171450">
              <a:buFont typeface="Arial" panose="020B0604020202020204" pitchFamily="34" charset="0"/>
              <a:buChar char="•"/>
            </a:pPr>
            <a:r>
              <a:rPr lang="en-US" baseline="0" dirty="0"/>
              <a:t>Map to ISA – No</a:t>
            </a:r>
          </a:p>
          <a:p>
            <a:pPr marL="171450" indent="-171450">
              <a:buFont typeface="Arial" panose="020B0604020202020204" pitchFamily="34" charset="0"/>
              <a:buChar char="•"/>
            </a:pPr>
            <a:r>
              <a:rPr lang="en-US" baseline="0" dirty="0"/>
              <a:t>Adoption of Standards &amp; Specifications – Blank</a:t>
            </a:r>
          </a:p>
          <a:p>
            <a:pPr marL="171450" indent="-171450">
              <a:buFont typeface="Arial" panose="020B0604020202020204" pitchFamily="34" charset="0"/>
              <a:buChar char="•"/>
            </a:pPr>
            <a:r>
              <a:rPr lang="en-US" baseline="0" dirty="0"/>
              <a:t>Adoption of Query HIE Components – Blank</a:t>
            </a:r>
          </a:p>
          <a:p>
            <a:pPr marL="171450" indent="-171450">
              <a:buFont typeface="Arial" panose="020B0604020202020204" pitchFamily="34" charset="0"/>
              <a:buChar char="•"/>
            </a:pPr>
            <a:r>
              <a:rPr lang="en-US" baseline="0" dirty="0"/>
              <a:t>Adoption of FHIR Components – Blank</a:t>
            </a:r>
          </a:p>
          <a:p>
            <a:pPr marL="171450" indent="-171450">
              <a:buFont typeface="Arial" panose="020B0604020202020204" pitchFamily="34" charset="0"/>
              <a:buChar char="•"/>
            </a:pPr>
            <a:r>
              <a:rPr lang="en-US" baseline="0" dirty="0"/>
              <a:t>Federal Requirements – Blank</a:t>
            </a:r>
          </a:p>
          <a:p>
            <a:r>
              <a:rPr lang="en-US" baseline="0" dirty="0"/>
              <a:t>Disability Determination:</a:t>
            </a:r>
          </a:p>
          <a:p>
            <a:pPr marL="171450" indent="-171450">
              <a:buFont typeface="Arial" panose="020B0604020202020204" pitchFamily="34" charset="0"/>
              <a:buChar char="•"/>
            </a:pPr>
            <a:r>
              <a:rPr lang="en-US" baseline="0" dirty="0"/>
              <a:t>Map to ISA – No</a:t>
            </a:r>
          </a:p>
          <a:p>
            <a:pPr marL="171450" indent="-171450">
              <a:buFont typeface="Arial" panose="020B0604020202020204" pitchFamily="34" charset="0"/>
              <a:buChar char="•"/>
            </a:pPr>
            <a:r>
              <a:rPr lang="en-US" baseline="0" dirty="0"/>
              <a:t>Adoption of Standards &amp; Specifications – Blank</a:t>
            </a:r>
          </a:p>
          <a:p>
            <a:pPr marL="171450" indent="-171450">
              <a:buFont typeface="Arial" panose="020B0604020202020204" pitchFamily="34" charset="0"/>
              <a:buChar char="•"/>
            </a:pPr>
            <a:r>
              <a:rPr lang="en-US" baseline="0" dirty="0"/>
              <a:t>Adoption of Query HIE Components – Blank</a:t>
            </a:r>
          </a:p>
          <a:p>
            <a:pPr marL="171450" indent="-171450">
              <a:buFont typeface="Arial" panose="020B0604020202020204" pitchFamily="34" charset="0"/>
              <a:buChar char="•"/>
            </a:pPr>
            <a:r>
              <a:rPr lang="en-US" baseline="0" dirty="0"/>
              <a:t>Adoption of FHIR Components – Blank</a:t>
            </a:r>
          </a:p>
          <a:p>
            <a:pPr marL="171450" indent="-171450">
              <a:buFont typeface="Arial" panose="020B0604020202020204" pitchFamily="34" charset="0"/>
              <a:buChar char="•"/>
            </a:pPr>
            <a:r>
              <a:rPr lang="en-US" baseline="0" dirty="0"/>
              <a:t>Federal Requirements – Blank</a:t>
            </a:r>
          </a:p>
          <a:p>
            <a:r>
              <a:rPr lang="en-US" baseline="0" dirty="0"/>
              <a:t>Genomics:</a:t>
            </a:r>
          </a:p>
          <a:p>
            <a:pPr marL="171450" indent="-171450">
              <a:buFont typeface="Arial" panose="020B0604020202020204" pitchFamily="34" charset="0"/>
              <a:buChar char="•"/>
            </a:pPr>
            <a:r>
              <a:rPr lang="en-US" baseline="0" dirty="0"/>
              <a:t>Map to ISA – Yes</a:t>
            </a:r>
          </a:p>
          <a:p>
            <a:pPr marL="171450" indent="-171450">
              <a:buFont typeface="Arial" panose="020B0604020202020204" pitchFamily="34" charset="0"/>
              <a:buChar char="•"/>
            </a:pPr>
            <a:r>
              <a:rPr lang="en-US" baseline="0" dirty="0"/>
              <a:t>Adoption of Standards &amp; Specifications – 1</a:t>
            </a:r>
          </a:p>
          <a:p>
            <a:pPr marL="171450" indent="-171450">
              <a:buFont typeface="Arial" panose="020B0604020202020204" pitchFamily="34" charset="0"/>
              <a:buChar char="•"/>
            </a:pPr>
            <a:r>
              <a:rPr lang="en-US" baseline="0" dirty="0"/>
              <a:t>Adoption of Query HIE Components – 0</a:t>
            </a:r>
          </a:p>
          <a:p>
            <a:pPr marL="171450" indent="-171450">
              <a:buFont typeface="Arial" panose="020B0604020202020204" pitchFamily="34" charset="0"/>
              <a:buChar char="•"/>
            </a:pPr>
            <a:r>
              <a:rPr lang="en-US" baseline="0" dirty="0"/>
              <a:t>Adoption of FHIR Components – 1</a:t>
            </a:r>
          </a:p>
          <a:p>
            <a:pPr marL="171450" indent="-171450">
              <a:buFont typeface="Arial" panose="020B0604020202020204" pitchFamily="34" charset="0"/>
              <a:buChar char="•"/>
            </a:pPr>
            <a:r>
              <a:rPr lang="en-US" baseline="0" dirty="0"/>
              <a:t>Federal Requirements – No</a:t>
            </a:r>
          </a:p>
          <a:p>
            <a:r>
              <a:rPr lang="en-US" baseline="0" dirty="0"/>
              <a:t>mHealth:</a:t>
            </a:r>
          </a:p>
          <a:p>
            <a:pPr marL="171450" indent="-171450">
              <a:buFont typeface="Arial" panose="020B0604020202020204" pitchFamily="34" charset="0"/>
              <a:buChar char="•"/>
            </a:pPr>
            <a:r>
              <a:rPr lang="en-US" baseline="0" dirty="0"/>
              <a:t>Map to ISA – Yes</a:t>
            </a:r>
          </a:p>
          <a:p>
            <a:pPr marL="171450" indent="-171450">
              <a:buFont typeface="Arial" panose="020B0604020202020204" pitchFamily="34" charset="0"/>
              <a:buChar char="•"/>
            </a:pPr>
            <a:r>
              <a:rPr lang="en-US" baseline="0" dirty="0"/>
              <a:t>Adoption of Standards &amp; Specifications – 2.78</a:t>
            </a:r>
          </a:p>
          <a:p>
            <a:pPr marL="171450" indent="-171450">
              <a:buFont typeface="Arial" panose="020B0604020202020204" pitchFamily="34" charset="0"/>
              <a:buChar char="•"/>
            </a:pPr>
            <a:r>
              <a:rPr lang="en-US" baseline="0" dirty="0"/>
              <a:t>Adoption of Query HIE Components – 3</a:t>
            </a:r>
          </a:p>
          <a:p>
            <a:pPr marL="171450" indent="-171450">
              <a:buFont typeface="Arial" panose="020B0604020202020204" pitchFamily="34" charset="0"/>
              <a:buChar char="•"/>
            </a:pPr>
            <a:r>
              <a:rPr lang="en-US" baseline="0" dirty="0"/>
              <a:t>Adoption of FHIR Components – 1.67</a:t>
            </a:r>
          </a:p>
          <a:p>
            <a:pPr marL="171450" indent="-171450">
              <a:buFont typeface="Arial" panose="020B0604020202020204" pitchFamily="34" charset="0"/>
              <a:buChar char="•"/>
            </a:pPr>
            <a:r>
              <a:rPr lang="en-US" baseline="0" dirty="0"/>
              <a:t>Federal Requirements – Yes</a:t>
            </a:r>
          </a:p>
          <a:p>
            <a:r>
              <a:rPr lang="en-US" baseline="0" dirty="0"/>
              <a:t>Insurance Underwriting:</a:t>
            </a:r>
          </a:p>
          <a:p>
            <a:pPr marL="171450" indent="-171450">
              <a:buFont typeface="Arial" panose="020B0604020202020204" pitchFamily="34" charset="0"/>
              <a:buChar char="•"/>
            </a:pPr>
            <a:r>
              <a:rPr lang="en-US" baseline="0" dirty="0"/>
              <a:t>Map to ISA – No</a:t>
            </a:r>
          </a:p>
          <a:p>
            <a:pPr marL="171450" indent="-171450">
              <a:buFont typeface="Arial" panose="020B0604020202020204" pitchFamily="34" charset="0"/>
              <a:buChar char="•"/>
            </a:pPr>
            <a:r>
              <a:rPr lang="en-US" baseline="0" dirty="0"/>
              <a:t>Adoption of Standards &amp; Specifications – Blank</a:t>
            </a:r>
          </a:p>
          <a:p>
            <a:pPr marL="171450" indent="-171450">
              <a:buFont typeface="Arial" panose="020B0604020202020204" pitchFamily="34" charset="0"/>
              <a:buChar char="•"/>
            </a:pPr>
            <a:r>
              <a:rPr lang="en-US" baseline="0" dirty="0"/>
              <a:t>Adoption of Query HIE Components – Blank</a:t>
            </a:r>
          </a:p>
          <a:p>
            <a:pPr marL="171450" indent="-171450">
              <a:buFont typeface="Arial" panose="020B0604020202020204" pitchFamily="34" charset="0"/>
              <a:buChar char="•"/>
            </a:pPr>
            <a:r>
              <a:rPr lang="en-US" baseline="0" dirty="0"/>
              <a:t>Adoption of FHIR Components – Blank</a:t>
            </a:r>
          </a:p>
          <a:p>
            <a:pPr marL="171450" indent="-171450">
              <a:buFont typeface="Arial" panose="020B0604020202020204" pitchFamily="34" charset="0"/>
              <a:buChar char="•"/>
            </a:pPr>
            <a:r>
              <a:rPr lang="en-US" baseline="0" dirty="0"/>
              <a:t>Federal Requirements – Blank</a:t>
            </a:r>
          </a:p>
          <a:p>
            <a:r>
              <a:rPr lang="en-US" baseline="0" dirty="0"/>
              <a:t>Research-Clinical Trials:</a:t>
            </a:r>
          </a:p>
          <a:p>
            <a:pPr marL="171450" indent="-171450">
              <a:buFont typeface="Arial" panose="020B0604020202020204" pitchFamily="34" charset="0"/>
              <a:buChar char="•"/>
            </a:pPr>
            <a:r>
              <a:rPr lang="en-US" baseline="0" dirty="0"/>
              <a:t>Map to ISA – Yes</a:t>
            </a:r>
          </a:p>
          <a:p>
            <a:pPr marL="171450" indent="-171450">
              <a:buFont typeface="Arial" panose="020B0604020202020204" pitchFamily="34" charset="0"/>
              <a:buChar char="•"/>
            </a:pPr>
            <a:r>
              <a:rPr lang="en-US" baseline="0" dirty="0"/>
              <a:t>Adoption of Standards &amp; Specifications – 2.62</a:t>
            </a:r>
          </a:p>
          <a:p>
            <a:pPr marL="171450" indent="-171450">
              <a:buFont typeface="Arial" panose="020B0604020202020204" pitchFamily="34" charset="0"/>
              <a:buChar char="•"/>
            </a:pPr>
            <a:r>
              <a:rPr lang="en-US" baseline="0" dirty="0"/>
              <a:t>Adoption of Query HIE Components – 0</a:t>
            </a:r>
          </a:p>
          <a:p>
            <a:pPr marL="171450" indent="-171450">
              <a:buFont typeface="Arial" panose="020B0604020202020204" pitchFamily="34" charset="0"/>
              <a:buChar char="•"/>
            </a:pPr>
            <a:r>
              <a:rPr lang="en-US" baseline="0" dirty="0"/>
              <a:t>Adoption of FHIR Components – 3</a:t>
            </a:r>
          </a:p>
          <a:p>
            <a:pPr marL="171450" indent="-171450">
              <a:buFont typeface="Arial" panose="020B0604020202020204" pitchFamily="34" charset="0"/>
              <a:buChar char="•"/>
            </a:pPr>
            <a:r>
              <a:rPr lang="en-US" baseline="0" dirty="0"/>
              <a:t>Federal Requirements – Yes</a:t>
            </a:r>
          </a:p>
          <a:p>
            <a:pPr marL="0" indent="0">
              <a:buFont typeface="Arial" panose="020B0604020202020204" pitchFamily="34" charset="0"/>
              <a:buNone/>
            </a:pPr>
            <a:r>
              <a:rPr lang="en-US" baseline="0" dirty="0"/>
              <a:t>HIE Services &amp; Support &gt; ISA Services / Transport / Exchange Standards &amp; Specifications</a:t>
            </a:r>
          </a:p>
          <a:p>
            <a:r>
              <a:rPr lang="en-US" baseline="0" dirty="0"/>
              <a:t>HIway Adoption and Utilization Support (HAUS)*:</a:t>
            </a:r>
          </a:p>
          <a:p>
            <a:pPr marL="171450" indent="-171450">
              <a:buFont typeface="Arial" panose="020B0604020202020204" pitchFamily="34" charset="0"/>
              <a:buChar char="•"/>
            </a:pPr>
            <a:r>
              <a:rPr lang="en-US" baseline="0" dirty="0"/>
              <a:t>Map to ISA – No</a:t>
            </a:r>
          </a:p>
          <a:p>
            <a:pPr marL="171450" indent="-171450">
              <a:buFont typeface="Arial" panose="020B0604020202020204" pitchFamily="34" charset="0"/>
              <a:buChar char="•"/>
            </a:pPr>
            <a:r>
              <a:rPr lang="en-US" baseline="0" dirty="0"/>
              <a:t>Adoption of Standards &amp; Specifications – Blank</a:t>
            </a:r>
          </a:p>
          <a:p>
            <a:pPr marL="171450" indent="-171450">
              <a:buFont typeface="Arial" panose="020B0604020202020204" pitchFamily="34" charset="0"/>
              <a:buChar char="•"/>
            </a:pPr>
            <a:r>
              <a:rPr lang="en-US" baseline="0" dirty="0"/>
              <a:t>Adoption of Query HIE Components – Blank</a:t>
            </a:r>
          </a:p>
          <a:p>
            <a:pPr marL="171450" indent="-171450">
              <a:buFont typeface="Arial" panose="020B0604020202020204" pitchFamily="34" charset="0"/>
              <a:buChar char="•"/>
            </a:pPr>
            <a:r>
              <a:rPr lang="en-US" baseline="0" dirty="0"/>
              <a:t>Adoption of FHIR Components – Blank</a:t>
            </a:r>
          </a:p>
          <a:p>
            <a:pPr marL="171450" indent="-171450">
              <a:buFont typeface="Arial" panose="020B0604020202020204" pitchFamily="34" charset="0"/>
              <a:buChar char="•"/>
            </a:pPr>
            <a:r>
              <a:rPr lang="en-US" baseline="0" dirty="0"/>
              <a:t>Federal Requirements – Blank</a:t>
            </a:r>
          </a:p>
          <a:p>
            <a:r>
              <a:rPr lang="en-US" baseline="0" dirty="0"/>
              <a:t>Query-Based Exchange:</a:t>
            </a:r>
          </a:p>
          <a:p>
            <a:pPr marL="171450" indent="-171450">
              <a:buFont typeface="Arial" panose="020B0604020202020204" pitchFamily="34" charset="0"/>
              <a:buChar char="•"/>
            </a:pPr>
            <a:r>
              <a:rPr lang="en-US" baseline="0" dirty="0"/>
              <a:t>Map to ISA – Yes</a:t>
            </a:r>
          </a:p>
          <a:p>
            <a:pPr marL="171450" indent="-171450">
              <a:buFont typeface="Arial" panose="020B0604020202020204" pitchFamily="34" charset="0"/>
              <a:buChar char="•"/>
            </a:pPr>
            <a:r>
              <a:rPr lang="en-US" baseline="0" dirty="0"/>
              <a:t>Adoption of Standards &amp; Specifications – 3.47</a:t>
            </a:r>
          </a:p>
          <a:p>
            <a:pPr marL="171450" indent="-171450">
              <a:buFont typeface="Arial" panose="020B0604020202020204" pitchFamily="34" charset="0"/>
              <a:buChar char="•"/>
            </a:pPr>
            <a:r>
              <a:rPr lang="en-US" baseline="0" dirty="0"/>
              <a:t>Adoption of Query HIE Components – 2.75</a:t>
            </a:r>
          </a:p>
          <a:p>
            <a:pPr marL="171450" indent="-171450">
              <a:buFont typeface="Arial" panose="020B0604020202020204" pitchFamily="34" charset="0"/>
              <a:buChar char="•"/>
            </a:pPr>
            <a:r>
              <a:rPr lang="en-US" baseline="0" dirty="0"/>
              <a:t>Adoption of FHIR Components – 2.0</a:t>
            </a:r>
          </a:p>
          <a:p>
            <a:pPr marL="171450" indent="-171450">
              <a:buFont typeface="Arial" panose="020B0604020202020204" pitchFamily="34" charset="0"/>
              <a:buChar char="•"/>
            </a:pPr>
            <a:r>
              <a:rPr lang="en-US" baseline="0" dirty="0"/>
              <a:t>Federal Requirements – No</a:t>
            </a:r>
          </a:p>
          <a:p>
            <a:r>
              <a:rPr lang="en-US" baseline="0" dirty="0"/>
              <a:t>Event Notification Services (ENS) Certification Framework*:</a:t>
            </a:r>
          </a:p>
          <a:p>
            <a:pPr marL="171450" indent="-171450">
              <a:buFont typeface="Arial" panose="020B0604020202020204" pitchFamily="34" charset="0"/>
              <a:buChar char="•"/>
            </a:pPr>
            <a:r>
              <a:rPr lang="en-US" baseline="0" dirty="0"/>
              <a:t>Map to ISA – No</a:t>
            </a:r>
          </a:p>
          <a:p>
            <a:pPr marL="171450" indent="-171450">
              <a:buFont typeface="Arial" panose="020B0604020202020204" pitchFamily="34" charset="0"/>
              <a:buChar char="•"/>
            </a:pPr>
            <a:r>
              <a:rPr lang="en-US" baseline="0" dirty="0"/>
              <a:t>Adoption of Standards &amp; Specifications – Blank</a:t>
            </a:r>
          </a:p>
          <a:p>
            <a:pPr marL="171450" indent="-171450">
              <a:buFont typeface="Arial" panose="020B0604020202020204" pitchFamily="34" charset="0"/>
              <a:buChar char="•"/>
            </a:pPr>
            <a:r>
              <a:rPr lang="en-US" baseline="0" dirty="0"/>
              <a:t>Adoption of Query HIE Components – Blank</a:t>
            </a:r>
          </a:p>
          <a:p>
            <a:pPr marL="171450" indent="-171450">
              <a:buFont typeface="Arial" panose="020B0604020202020204" pitchFamily="34" charset="0"/>
              <a:buChar char="•"/>
            </a:pPr>
            <a:r>
              <a:rPr lang="en-US" baseline="0" dirty="0"/>
              <a:t>Adoption of FHIR Components – Blank</a:t>
            </a:r>
          </a:p>
          <a:p>
            <a:pPr marL="171450" indent="-171450">
              <a:buFont typeface="Arial" panose="020B0604020202020204" pitchFamily="34" charset="0"/>
              <a:buChar char="•"/>
            </a:pPr>
            <a:r>
              <a:rPr lang="en-US" baseline="0" dirty="0"/>
              <a:t>Federal Requirements – Blank</a:t>
            </a:r>
          </a:p>
          <a:p>
            <a:r>
              <a:rPr lang="en-US" baseline="0" dirty="0"/>
              <a:t>MIIS – Immunization Information-Submit &amp; Query HIE*:</a:t>
            </a:r>
          </a:p>
          <a:p>
            <a:pPr marL="171450" indent="-171450">
              <a:buFont typeface="Arial" panose="020B0604020202020204" pitchFamily="34" charset="0"/>
              <a:buChar char="•"/>
            </a:pPr>
            <a:r>
              <a:rPr lang="en-US" baseline="0" dirty="0"/>
              <a:t>Map to ISA – No</a:t>
            </a:r>
          </a:p>
          <a:p>
            <a:pPr marL="171450" indent="-171450">
              <a:buFont typeface="Arial" panose="020B0604020202020204" pitchFamily="34" charset="0"/>
              <a:buChar char="•"/>
            </a:pPr>
            <a:r>
              <a:rPr lang="en-US" baseline="0" dirty="0"/>
              <a:t>Adoption of Standards &amp; Specifications – Blank</a:t>
            </a:r>
          </a:p>
          <a:p>
            <a:pPr marL="171450" indent="-171450">
              <a:buFont typeface="Arial" panose="020B0604020202020204" pitchFamily="34" charset="0"/>
              <a:buChar char="•"/>
            </a:pPr>
            <a:r>
              <a:rPr lang="en-US" baseline="0" dirty="0"/>
              <a:t>Adoption of Query HIE Components – 1.0</a:t>
            </a:r>
          </a:p>
          <a:p>
            <a:pPr marL="171450" indent="-171450">
              <a:buFont typeface="Arial" panose="020B0604020202020204" pitchFamily="34" charset="0"/>
              <a:buChar char="•"/>
            </a:pPr>
            <a:r>
              <a:rPr lang="en-US" baseline="0" dirty="0"/>
              <a:t>Adoption of FHIR Components – Blank</a:t>
            </a:r>
          </a:p>
          <a:p>
            <a:pPr marL="171450" indent="-171450">
              <a:buFont typeface="Arial" panose="020B0604020202020204" pitchFamily="34" charset="0"/>
              <a:buChar char="•"/>
            </a:pPr>
            <a:r>
              <a:rPr lang="en-US" baseline="0" dirty="0"/>
              <a:t>Federal Requirements – Blank</a:t>
            </a:r>
          </a:p>
          <a:p>
            <a:r>
              <a:rPr lang="en-US" baseline="0" dirty="0"/>
              <a:t>Healthcare Directory – Provider Directory*:</a:t>
            </a:r>
          </a:p>
          <a:p>
            <a:pPr marL="171450" indent="-171450">
              <a:buFont typeface="Arial" panose="020B0604020202020204" pitchFamily="34" charset="0"/>
              <a:buChar char="•"/>
            </a:pPr>
            <a:r>
              <a:rPr lang="en-US" baseline="0" dirty="0"/>
              <a:t>Map to ISA – Yes</a:t>
            </a:r>
          </a:p>
          <a:p>
            <a:pPr marL="171450" indent="-171450">
              <a:buFont typeface="Arial" panose="020B0604020202020204" pitchFamily="34" charset="0"/>
              <a:buChar char="•"/>
            </a:pPr>
            <a:r>
              <a:rPr lang="en-US" baseline="0" dirty="0"/>
              <a:t>Adoption of Standards &amp; Specifications – 1.33</a:t>
            </a:r>
          </a:p>
          <a:p>
            <a:pPr marL="171450" indent="-171450">
              <a:buFont typeface="Arial" panose="020B0604020202020204" pitchFamily="34" charset="0"/>
              <a:buChar char="•"/>
            </a:pPr>
            <a:r>
              <a:rPr lang="en-US" baseline="0" dirty="0"/>
              <a:t>Adoption of Query HIE Components – 0</a:t>
            </a:r>
          </a:p>
          <a:p>
            <a:pPr marL="171450" indent="-171450">
              <a:buFont typeface="Arial" panose="020B0604020202020204" pitchFamily="34" charset="0"/>
              <a:buChar char="•"/>
            </a:pPr>
            <a:r>
              <a:rPr lang="en-US" baseline="0" dirty="0"/>
              <a:t>Adoption of FHIR Components – 1.5</a:t>
            </a:r>
          </a:p>
          <a:p>
            <a:pPr marL="171450" indent="-171450">
              <a:buFont typeface="Arial" panose="020B0604020202020204" pitchFamily="34" charset="0"/>
              <a:buChar char="•"/>
            </a:pPr>
            <a:r>
              <a:rPr lang="en-US" baseline="0" dirty="0"/>
              <a:t>Federal Requirements – Yes</a:t>
            </a:r>
          </a:p>
          <a:p>
            <a:r>
              <a:rPr lang="en-US" baseline="0" dirty="0"/>
              <a:t>Directed Exchange (Push):</a:t>
            </a:r>
          </a:p>
          <a:p>
            <a:pPr marL="171450" indent="-171450">
              <a:buFont typeface="Arial" panose="020B0604020202020204" pitchFamily="34" charset="0"/>
              <a:buChar char="•"/>
            </a:pPr>
            <a:r>
              <a:rPr lang="en-US" baseline="0" dirty="0"/>
              <a:t>Map to ISA – Yes</a:t>
            </a:r>
          </a:p>
          <a:p>
            <a:pPr marL="171450" indent="-171450">
              <a:buFont typeface="Arial" panose="020B0604020202020204" pitchFamily="34" charset="0"/>
              <a:buChar char="•"/>
            </a:pPr>
            <a:r>
              <a:rPr lang="en-US" baseline="0" dirty="0"/>
              <a:t>Adoption of Standards &amp; Specifications – 5</a:t>
            </a:r>
          </a:p>
          <a:p>
            <a:pPr marL="171450" indent="-171450">
              <a:buFont typeface="Arial" panose="020B0604020202020204" pitchFamily="34" charset="0"/>
              <a:buChar char="•"/>
            </a:pPr>
            <a:r>
              <a:rPr lang="en-US" baseline="0" dirty="0"/>
              <a:t>Adoption of Query HIE Components – 3.67</a:t>
            </a:r>
          </a:p>
          <a:p>
            <a:pPr marL="171450" indent="-171450">
              <a:buFont typeface="Arial" panose="020B0604020202020204" pitchFamily="34" charset="0"/>
              <a:buChar char="•"/>
            </a:pPr>
            <a:r>
              <a:rPr lang="en-US" baseline="0" dirty="0"/>
              <a:t>Adoption of FHIR Components – 0</a:t>
            </a:r>
          </a:p>
          <a:p>
            <a:pPr marL="171450" indent="-171450">
              <a:buFont typeface="Arial" panose="020B0604020202020204" pitchFamily="34" charset="0"/>
              <a:buChar char="•"/>
            </a:pPr>
            <a:r>
              <a:rPr lang="en-US" baseline="0" dirty="0"/>
              <a:t>Federal Requirements – Yes</a:t>
            </a:r>
          </a:p>
          <a:p>
            <a:r>
              <a:rPr lang="en-US" baseline="0" dirty="0"/>
              <a:t>Consolidated Clinical Gateway – Public Health Reporting*:</a:t>
            </a:r>
          </a:p>
          <a:p>
            <a:pPr marL="171450" indent="-171450">
              <a:buFont typeface="Arial" panose="020B0604020202020204" pitchFamily="34" charset="0"/>
              <a:buChar char="•"/>
            </a:pPr>
            <a:r>
              <a:rPr lang="en-US" baseline="0" dirty="0"/>
              <a:t>Map to ISA – No</a:t>
            </a:r>
          </a:p>
          <a:p>
            <a:pPr marL="171450" indent="-171450">
              <a:buFont typeface="Arial" panose="020B0604020202020204" pitchFamily="34" charset="0"/>
              <a:buChar char="•"/>
            </a:pPr>
            <a:r>
              <a:rPr lang="en-US" baseline="0" dirty="0"/>
              <a:t>Adoption of Standards &amp; Specifications – Blank</a:t>
            </a:r>
          </a:p>
          <a:p>
            <a:pPr marL="171450" indent="-171450">
              <a:buFont typeface="Arial" panose="020B0604020202020204" pitchFamily="34" charset="0"/>
              <a:buChar char="•"/>
            </a:pPr>
            <a:r>
              <a:rPr lang="en-US" baseline="0" dirty="0"/>
              <a:t>Adoption of Query HIE Components – Blank</a:t>
            </a:r>
          </a:p>
          <a:p>
            <a:pPr marL="171450" indent="-171450">
              <a:buFont typeface="Arial" panose="020B0604020202020204" pitchFamily="34" charset="0"/>
              <a:buChar char="•"/>
            </a:pPr>
            <a:r>
              <a:rPr lang="en-US" baseline="0" dirty="0"/>
              <a:t>Adoption of FHIR Components – Blank</a:t>
            </a:r>
          </a:p>
          <a:p>
            <a:pPr marL="171450" indent="-171450">
              <a:buFont typeface="Arial" panose="020B0604020202020204" pitchFamily="34" charset="0"/>
              <a:buChar char="•"/>
            </a:pPr>
            <a:r>
              <a:rPr lang="en-US" baseline="0" dirty="0"/>
              <a:t>Federal Requirements – Blank</a:t>
            </a:r>
          </a:p>
          <a:p>
            <a:r>
              <a:rPr lang="en-US" baseline="0" dirty="0"/>
              <a:t>Patient Identification Management:</a:t>
            </a:r>
          </a:p>
          <a:p>
            <a:pPr marL="171450" indent="-171450">
              <a:buFont typeface="Arial" panose="020B0604020202020204" pitchFamily="34" charset="0"/>
              <a:buChar char="•"/>
            </a:pPr>
            <a:r>
              <a:rPr lang="en-US" baseline="0" dirty="0"/>
              <a:t>Map to ISA – Yes</a:t>
            </a:r>
          </a:p>
          <a:p>
            <a:pPr marL="171450" indent="-171450">
              <a:buFont typeface="Arial" panose="020B0604020202020204" pitchFamily="34" charset="0"/>
              <a:buChar char="•"/>
            </a:pPr>
            <a:r>
              <a:rPr lang="en-US" baseline="0" dirty="0"/>
              <a:t>Adoption of Standards &amp; Specifications – 5</a:t>
            </a:r>
          </a:p>
          <a:p>
            <a:pPr marL="171450" indent="-171450">
              <a:buFont typeface="Arial" panose="020B0604020202020204" pitchFamily="34" charset="0"/>
              <a:buChar char="•"/>
            </a:pPr>
            <a:r>
              <a:rPr lang="en-US" baseline="0" dirty="0"/>
              <a:t>Adoption of Query HIE Components – 3.67</a:t>
            </a:r>
          </a:p>
          <a:p>
            <a:pPr marL="171450" indent="-171450">
              <a:buFont typeface="Arial" panose="020B0604020202020204" pitchFamily="34" charset="0"/>
              <a:buChar char="•"/>
            </a:pPr>
            <a:r>
              <a:rPr lang="en-US" baseline="0" dirty="0"/>
              <a:t>Adoption of FHIR Components – 0</a:t>
            </a:r>
          </a:p>
          <a:p>
            <a:pPr marL="171450" indent="-171450">
              <a:buFont typeface="Arial" panose="020B0604020202020204" pitchFamily="34" charset="0"/>
              <a:buChar char="•"/>
            </a:pPr>
            <a:r>
              <a:rPr lang="en-US" baseline="0" dirty="0"/>
              <a:t>Federal Requirements – No</a:t>
            </a:r>
          </a:p>
          <a:p>
            <a:r>
              <a:rPr lang="en-US" baseline="0" dirty="0"/>
              <a:t>Clinical Decision Support Services:</a:t>
            </a:r>
          </a:p>
          <a:p>
            <a:pPr marL="171450" indent="-171450">
              <a:buFont typeface="Arial" panose="020B0604020202020204" pitchFamily="34" charset="0"/>
              <a:buChar char="•"/>
            </a:pPr>
            <a:r>
              <a:rPr lang="en-US" baseline="0" dirty="0"/>
              <a:t>Map to ISA – Yes</a:t>
            </a:r>
          </a:p>
          <a:p>
            <a:pPr marL="171450" indent="-171450">
              <a:buFont typeface="Arial" panose="020B0604020202020204" pitchFamily="34" charset="0"/>
              <a:buChar char="•"/>
            </a:pPr>
            <a:r>
              <a:rPr lang="en-US" baseline="0" dirty="0"/>
              <a:t>Adoption of Standards &amp; Specifications – 2.13</a:t>
            </a:r>
          </a:p>
          <a:p>
            <a:pPr marL="171450" indent="-171450">
              <a:buFont typeface="Arial" panose="020B0604020202020204" pitchFamily="34" charset="0"/>
              <a:buChar char="•"/>
            </a:pPr>
            <a:r>
              <a:rPr lang="en-US" baseline="0" dirty="0"/>
              <a:t>Adoption of Query HIE Components – 0</a:t>
            </a:r>
          </a:p>
          <a:p>
            <a:pPr marL="171450" indent="-171450">
              <a:buFont typeface="Arial" panose="020B0604020202020204" pitchFamily="34" charset="0"/>
              <a:buChar char="•"/>
            </a:pPr>
            <a:r>
              <a:rPr lang="en-US" baseline="0" dirty="0"/>
              <a:t>Adoption of FHIR Components – 1.8</a:t>
            </a:r>
          </a:p>
          <a:p>
            <a:pPr marL="171450" indent="-171450">
              <a:buFont typeface="Arial" panose="020B0604020202020204" pitchFamily="34" charset="0"/>
              <a:buChar char="•"/>
            </a:pPr>
            <a:r>
              <a:rPr lang="en-US" baseline="0" dirty="0"/>
              <a:t>Federal Requirements – Yes</a:t>
            </a:r>
          </a:p>
          <a:p>
            <a:r>
              <a:rPr lang="en-US" baseline="0" dirty="0"/>
              <a:t>Consumer Mediated Exchange:</a:t>
            </a:r>
          </a:p>
          <a:p>
            <a:pPr marL="171450" indent="-171450">
              <a:buFont typeface="Arial" panose="020B0604020202020204" pitchFamily="34" charset="0"/>
              <a:buChar char="•"/>
            </a:pPr>
            <a:r>
              <a:rPr lang="en-US" baseline="0" dirty="0"/>
              <a:t>Map to ISA – No</a:t>
            </a:r>
          </a:p>
          <a:p>
            <a:pPr marL="171450" indent="-171450">
              <a:buFont typeface="Arial" panose="020B0604020202020204" pitchFamily="34" charset="0"/>
              <a:buChar char="•"/>
            </a:pPr>
            <a:r>
              <a:rPr lang="en-US" baseline="0" dirty="0"/>
              <a:t>Adoption of Standards &amp; Specifications – Blank</a:t>
            </a:r>
          </a:p>
          <a:p>
            <a:pPr marL="171450" indent="-171450">
              <a:buFont typeface="Arial" panose="020B0604020202020204" pitchFamily="34" charset="0"/>
              <a:buChar char="•"/>
            </a:pPr>
            <a:r>
              <a:rPr lang="en-US" baseline="0" dirty="0"/>
              <a:t>Adoption of Query HIE Components – Blank</a:t>
            </a:r>
          </a:p>
          <a:p>
            <a:pPr marL="171450" indent="-171450">
              <a:buFont typeface="Arial" panose="020B0604020202020204" pitchFamily="34" charset="0"/>
              <a:buChar char="•"/>
            </a:pPr>
            <a:r>
              <a:rPr lang="en-US" baseline="0" dirty="0"/>
              <a:t>Adoption of FHIR Components – Blank</a:t>
            </a:r>
          </a:p>
          <a:p>
            <a:pPr marL="171450" indent="-171450">
              <a:buFont typeface="Arial" panose="020B0604020202020204" pitchFamily="34" charset="0"/>
              <a:buChar char="•"/>
            </a:pPr>
            <a:r>
              <a:rPr lang="en-US" baseline="0" dirty="0"/>
              <a:t>Federal Requirements – Yes</a:t>
            </a:r>
          </a:p>
          <a:p>
            <a:r>
              <a:rPr lang="en-US" baseline="0" dirty="0"/>
              <a:t>Care Service Discovery:</a:t>
            </a:r>
          </a:p>
          <a:p>
            <a:pPr marL="171450" indent="-171450">
              <a:buFont typeface="Arial" panose="020B0604020202020204" pitchFamily="34" charset="0"/>
              <a:buChar char="•"/>
            </a:pPr>
            <a:r>
              <a:rPr lang="en-US" baseline="0" dirty="0"/>
              <a:t>Map to ISA – Yes</a:t>
            </a:r>
          </a:p>
          <a:p>
            <a:pPr marL="171450" indent="-171450">
              <a:buFont typeface="Arial" panose="020B0604020202020204" pitchFamily="34" charset="0"/>
              <a:buChar char="•"/>
            </a:pPr>
            <a:r>
              <a:rPr lang="en-US" baseline="0" dirty="0"/>
              <a:t>Adoption of Standards &amp; Specifications – 1</a:t>
            </a:r>
          </a:p>
          <a:p>
            <a:pPr marL="171450" indent="-171450">
              <a:buFont typeface="Arial" panose="020B0604020202020204" pitchFamily="34" charset="0"/>
              <a:buChar char="•"/>
            </a:pPr>
            <a:r>
              <a:rPr lang="en-US" baseline="0" dirty="0"/>
              <a:t>Adoption of Query HIE Components – 0</a:t>
            </a:r>
          </a:p>
          <a:p>
            <a:pPr marL="171450" indent="-171450">
              <a:buFont typeface="Arial" panose="020B0604020202020204" pitchFamily="34" charset="0"/>
              <a:buChar char="•"/>
            </a:pPr>
            <a:r>
              <a:rPr lang="en-US" baseline="0" dirty="0"/>
              <a:t>Adoption of FHIR Components – 0</a:t>
            </a:r>
          </a:p>
          <a:p>
            <a:pPr marL="171450" indent="-171450">
              <a:buFont typeface="Arial" panose="020B0604020202020204" pitchFamily="34" charset="0"/>
              <a:buChar char="•"/>
            </a:pPr>
            <a:r>
              <a:rPr lang="en-US" baseline="0" dirty="0"/>
              <a:t>Federal Requirements – No</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 Existing Mass HIway Service</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Scale Table:</a:t>
            </a:r>
          </a:p>
          <a:p>
            <a:pPr marL="0" indent="0">
              <a:buFont typeface="Arial" panose="020B0604020202020204" pitchFamily="34" charset="0"/>
              <a:buNone/>
            </a:pPr>
            <a:r>
              <a:rPr lang="en-US" baseline="0" dirty="0"/>
              <a:t>1 – Low Adoption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2 – Low-Med Adoption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3 – Medium Adoption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4 – Med-High Adoption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5 – High Adoption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BDBBA73B-8FFE-4B8C-ABDD-5F5FE68DA5F5}" type="slidenum">
              <a:rPr lang="en-US" smtClean="0"/>
              <a:t>32</a:t>
            </a:fld>
            <a:endParaRPr lang="en-US" dirty="0"/>
          </a:p>
        </p:txBody>
      </p:sp>
    </p:spTree>
    <p:extLst>
      <p:ext uri="{BB962C8B-B14F-4D97-AF65-F5344CB8AC3E}">
        <p14:creationId xmlns:p14="http://schemas.microsoft.com/office/powerpoint/2010/main" val="28923653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a:t>
            </a:r>
            <a:r>
              <a:rPr lang="en-US" b="1" dirty="0">
                <a:solidFill>
                  <a:schemeClr val="bg1"/>
                </a:solidFill>
              </a:rPr>
              <a:t>Current CCG Design with FHIR Services</a:t>
            </a:r>
            <a:r>
              <a:rPr lang="en-US" b="1" dirty="0"/>
              <a:t> </a:t>
            </a:r>
          </a:p>
          <a:p>
            <a:endParaRPr lang="en-US" dirty="0">
              <a:solidFill>
                <a:schemeClr val="bg1"/>
              </a:solidFill>
            </a:endParaRPr>
          </a:p>
          <a:p>
            <a:r>
              <a:rPr lang="en-US" dirty="0">
                <a:solidFill>
                  <a:schemeClr val="bg1"/>
                </a:solidFill>
              </a:rPr>
              <a:t>CCG: High Level Architecture</a:t>
            </a:r>
          </a:p>
          <a:p>
            <a:endParaRPr lang="en-US" dirty="0"/>
          </a:p>
          <a:p>
            <a:r>
              <a:rPr lang="en-US" dirty="0"/>
              <a:t>Far left box (arrows pointing to and from upper and lower middle left boxes): Providers</a:t>
            </a:r>
          </a:p>
          <a:p>
            <a:endParaRPr lang="en-US" dirty="0"/>
          </a:p>
          <a:p>
            <a:r>
              <a:rPr lang="en-US" dirty="0"/>
              <a:t>Upper middle left box (arrows pointing to/from center box): Web Service (New)</a:t>
            </a:r>
          </a:p>
          <a:p>
            <a:pPr marL="169204" indent="-169204">
              <a:buFontTx/>
              <a:buChar char="-"/>
            </a:pPr>
            <a:r>
              <a:rPr lang="en-US" dirty="0"/>
              <a:t>Synchronous</a:t>
            </a:r>
          </a:p>
          <a:p>
            <a:pPr marL="169204" indent="-169204">
              <a:buFontTx/>
              <a:buChar char="-"/>
            </a:pPr>
            <a:r>
              <a:rPr lang="en-US" dirty="0"/>
              <a:t>SOAP / REST API</a:t>
            </a:r>
            <a:br>
              <a:rPr lang="en-US" dirty="0"/>
            </a:br>
            <a:r>
              <a:rPr lang="en-US" dirty="0"/>
              <a:t>HL7 / FHIR / Other Payload</a:t>
            </a:r>
          </a:p>
          <a:p>
            <a:endParaRPr lang="en-US" dirty="0"/>
          </a:p>
          <a:p>
            <a:r>
              <a:rPr lang="en-US" dirty="0"/>
              <a:t>Lower middle left box (arrows pointing to/from center box): Direct (Orion Communicate)</a:t>
            </a:r>
          </a:p>
          <a:p>
            <a:pPr marL="169204" indent="-169204">
              <a:buFontTx/>
              <a:buChar char="-"/>
            </a:pPr>
            <a:r>
              <a:rPr lang="en-US" dirty="0"/>
              <a:t>Asynchronous</a:t>
            </a:r>
          </a:p>
          <a:p>
            <a:pPr marL="169204" indent="-169204">
              <a:buFontTx/>
              <a:buChar char="-"/>
            </a:pPr>
            <a:r>
              <a:rPr lang="en-US" dirty="0"/>
              <a:t>XDR / SMIME</a:t>
            </a:r>
          </a:p>
          <a:p>
            <a:pPr marL="169204" indent="-169204">
              <a:buFontTx/>
              <a:buChar char="-"/>
            </a:pPr>
            <a:r>
              <a:rPr lang="en-US" dirty="0"/>
              <a:t>HL7 / Other Payload</a:t>
            </a:r>
          </a:p>
          <a:p>
            <a:pPr marL="169204" indent="-169204">
              <a:buFontTx/>
              <a:buChar char="-"/>
            </a:pPr>
            <a:endParaRPr lang="en-US" dirty="0"/>
          </a:p>
          <a:p>
            <a:r>
              <a:rPr lang="en-US" dirty="0"/>
              <a:t>Center box (arrows pointing to/from right box): AWS Consolidated Clinical Gateway</a:t>
            </a:r>
          </a:p>
          <a:p>
            <a:pPr marL="169204" indent="-169204">
              <a:buFontTx/>
              <a:buChar char="-"/>
            </a:pPr>
            <a:r>
              <a:rPr lang="en-US" dirty="0"/>
              <a:t>Gateway</a:t>
            </a:r>
          </a:p>
          <a:p>
            <a:pPr marL="169204" indent="-169204">
              <a:buFontTx/>
              <a:buChar char="-"/>
            </a:pPr>
            <a:r>
              <a:rPr lang="en-US" dirty="0"/>
              <a:t>Processing &amp; Routing</a:t>
            </a:r>
          </a:p>
          <a:p>
            <a:pPr marL="169204" indent="-169204">
              <a:buFontTx/>
              <a:buChar char="-"/>
            </a:pPr>
            <a:r>
              <a:rPr lang="en-US" dirty="0"/>
              <a:t>CCG1</a:t>
            </a:r>
          </a:p>
          <a:p>
            <a:pPr marL="620415" lvl="1" indent="-169204">
              <a:buFontTx/>
              <a:buChar char="-"/>
            </a:pPr>
            <a:r>
              <a:rPr lang="en-US" dirty="0"/>
              <a:t>CBHI</a:t>
            </a:r>
          </a:p>
          <a:p>
            <a:pPr marL="620415" lvl="1" indent="-169204">
              <a:buFontTx/>
              <a:buChar char="-"/>
            </a:pPr>
            <a:r>
              <a:rPr lang="en-US" dirty="0"/>
              <a:t>CLPPP</a:t>
            </a:r>
          </a:p>
          <a:p>
            <a:pPr marL="620415" lvl="1" indent="-169204">
              <a:buFontTx/>
              <a:buChar char="-"/>
            </a:pPr>
            <a:r>
              <a:rPr lang="en-US" dirty="0"/>
              <a:t>Syndromic</a:t>
            </a:r>
          </a:p>
          <a:p>
            <a:pPr marL="620415" lvl="1" indent="-169204">
              <a:buFontTx/>
              <a:buChar char="-"/>
            </a:pPr>
            <a:r>
              <a:rPr lang="en-US" dirty="0"/>
              <a:t>MCR</a:t>
            </a:r>
          </a:p>
          <a:p>
            <a:pPr marL="169204" indent="-169204">
              <a:buFontTx/>
              <a:buChar char="-"/>
            </a:pPr>
            <a:r>
              <a:rPr lang="en-US" dirty="0"/>
              <a:t>CCG2</a:t>
            </a:r>
          </a:p>
          <a:p>
            <a:pPr marL="620415" lvl="1" indent="-169204">
              <a:buFontTx/>
              <a:buChar char="-"/>
            </a:pPr>
            <a:r>
              <a:rPr lang="en-US" dirty="0"/>
              <a:t>IEATS</a:t>
            </a:r>
          </a:p>
          <a:p>
            <a:pPr marL="620415" lvl="1" indent="-169204">
              <a:buFontTx/>
              <a:buChar char="-"/>
            </a:pPr>
            <a:r>
              <a:rPr lang="en-US" dirty="0"/>
              <a:t>ELR</a:t>
            </a:r>
          </a:p>
          <a:p>
            <a:pPr marL="620415" lvl="1" indent="-169204">
              <a:buFontTx/>
              <a:buChar char="-"/>
            </a:pPr>
            <a:r>
              <a:rPr lang="en-US" dirty="0"/>
              <a:t>MIIS</a:t>
            </a:r>
          </a:p>
          <a:p>
            <a:pPr marL="169204" indent="-169204">
              <a:buFontTx/>
              <a:buChar char="-"/>
            </a:pPr>
            <a:r>
              <a:rPr lang="en-US" dirty="0"/>
              <a:t>Standardized enhanced format FHIR /HL7 / Other</a:t>
            </a:r>
          </a:p>
          <a:p>
            <a:pPr marL="169204" indent="-169204">
              <a:buFontTx/>
              <a:buChar char="-"/>
            </a:pPr>
            <a:endParaRPr lang="en-US" dirty="0"/>
          </a:p>
          <a:p>
            <a:r>
              <a:rPr lang="en-US" dirty="0"/>
              <a:t>Right box: Application backend</a:t>
            </a:r>
          </a:p>
          <a:p>
            <a:pPr marL="169204" indent="-169204">
              <a:buFontTx/>
              <a:buChar char="-"/>
            </a:pPr>
            <a:r>
              <a:rPr lang="en-US" dirty="0"/>
              <a:t>MCR</a:t>
            </a:r>
          </a:p>
          <a:p>
            <a:pPr marL="169204" indent="-169204">
              <a:buFontTx/>
              <a:buChar char="-"/>
            </a:pPr>
            <a:r>
              <a:rPr lang="en-US" dirty="0"/>
              <a:t>CLPPP</a:t>
            </a:r>
          </a:p>
          <a:p>
            <a:pPr marL="169204" indent="-169204">
              <a:buFontTx/>
              <a:buChar char="-"/>
            </a:pPr>
            <a:r>
              <a:rPr lang="en-US" dirty="0"/>
              <a:t>CDC BioSense</a:t>
            </a:r>
          </a:p>
          <a:p>
            <a:pPr marL="169204" indent="-169204">
              <a:buFontTx/>
              <a:buChar char="-"/>
            </a:pPr>
            <a:r>
              <a:rPr lang="en-US" dirty="0"/>
              <a:t>MIIS</a:t>
            </a:r>
          </a:p>
          <a:p>
            <a:pPr marL="169204" indent="-169204">
              <a:buFontTx/>
              <a:buChar char="-"/>
            </a:pPr>
            <a:r>
              <a:rPr lang="en-US" dirty="0"/>
              <a:t>ELR</a:t>
            </a:r>
          </a:p>
          <a:p>
            <a:pPr marL="169204" indent="-169204">
              <a:buFontTx/>
              <a:buChar char="-"/>
            </a:pPr>
            <a:r>
              <a:rPr lang="en-US" dirty="0"/>
              <a:t>CBHI</a:t>
            </a:r>
          </a:p>
          <a:p>
            <a:pPr marL="169204" indent="-169204">
              <a:buFontTx/>
              <a:buChar char="-"/>
            </a:pPr>
            <a:r>
              <a:rPr lang="en-US" dirty="0"/>
              <a:t>EIM/ESM</a:t>
            </a:r>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33</a:t>
            </a:fld>
            <a:endParaRPr lang="en-US" dirty="0"/>
          </a:p>
        </p:txBody>
      </p:sp>
    </p:spTree>
    <p:extLst>
      <p:ext uri="{BB962C8B-B14F-4D97-AF65-F5344CB8AC3E}">
        <p14:creationId xmlns:p14="http://schemas.microsoft.com/office/powerpoint/2010/main" val="18523151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Example FHIR Diagrams</a:t>
            </a:r>
          </a:p>
          <a:p>
            <a:pPr marL="171450" indent="-171450">
              <a:buFont typeface="Arial" panose="020B0604020202020204" pitchFamily="34" charset="0"/>
              <a:buChar char="•"/>
            </a:pPr>
            <a:r>
              <a:rPr lang="en-US" sz="1200" b="0" dirty="0"/>
              <a:t>The following slides are </a:t>
            </a:r>
            <a:r>
              <a:rPr lang="en-US" sz="1200" b="0" u="sng" dirty="0"/>
              <a:t>example diagrams </a:t>
            </a:r>
            <a:r>
              <a:rPr lang="en-US" sz="1200" b="0" dirty="0"/>
              <a:t>for the </a:t>
            </a:r>
            <a:r>
              <a:rPr lang="en-US" sz="1200" b="0" u="sng" dirty="0"/>
              <a:t>hypothetical FHIR service options</a:t>
            </a:r>
          </a:p>
          <a:p>
            <a:pPr marL="171450" indent="-171450">
              <a:buFont typeface="Arial" panose="020B0604020202020204" pitchFamily="34" charset="0"/>
              <a:buChar char="•"/>
            </a:pPr>
            <a:r>
              <a:rPr lang="en-US" sz="1200" b="0" dirty="0"/>
              <a:t>These were developed by and adapted from other sources, identified on each slide</a:t>
            </a:r>
          </a:p>
          <a:p>
            <a:pPr marL="171450" indent="-171450">
              <a:buFont typeface="Arial" panose="020B0604020202020204" pitchFamily="34" charset="0"/>
              <a:buChar char="•"/>
            </a:pPr>
            <a:r>
              <a:rPr lang="en-US" sz="1200" b="0" dirty="0"/>
              <a:t>These are included for </a:t>
            </a:r>
            <a:r>
              <a:rPr lang="en-US" sz="1200" b="0" u="sng" dirty="0"/>
              <a:t>illustration and discussion purposes only </a:t>
            </a:r>
            <a:r>
              <a:rPr lang="en-US" sz="1200" b="0" dirty="0"/>
              <a:t>and should not be interpreted as a proposed or vetted design</a:t>
            </a:r>
          </a:p>
          <a:p>
            <a:endParaRPr lang="en-US" dirty="0"/>
          </a:p>
        </p:txBody>
      </p:sp>
      <p:sp>
        <p:nvSpPr>
          <p:cNvPr id="4" name="Slide Number Placeholder 3"/>
          <p:cNvSpPr>
            <a:spLocks noGrp="1"/>
          </p:cNvSpPr>
          <p:nvPr>
            <p:ph type="sldNum" sz="quarter" idx="10"/>
          </p:nvPr>
        </p:nvSpPr>
        <p:spPr/>
        <p:txBody>
          <a:bodyPr/>
          <a:lstStyle/>
          <a:p>
            <a:fld id="{BDBBA73B-8FFE-4B8C-ABDD-5F5FE68DA5F5}" type="slidenum">
              <a:rPr lang="en-US" smtClean="0"/>
              <a:t>34</a:t>
            </a:fld>
            <a:endParaRPr lang="en-US" dirty="0"/>
          </a:p>
        </p:txBody>
      </p:sp>
    </p:spTree>
    <p:extLst>
      <p:ext uri="{BB962C8B-B14F-4D97-AF65-F5344CB8AC3E}">
        <p14:creationId xmlns:p14="http://schemas.microsoft.com/office/powerpoint/2010/main" val="36329354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Hypothetical Provider Directory</a:t>
            </a:r>
          </a:p>
          <a:p>
            <a:endParaRPr lang="en-US" b="1" dirty="0"/>
          </a:p>
          <a:p>
            <a:r>
              <a:rPr lang="en-US" sz="1200" b="0" dirty="0"/>
              <a:t>CHALLENGE: There are multiple places to find addresses/endpoints. Is there a place I can go to find all of them?</a:t>
            </a:r>
          </a:p>
          <a:p>
            <a:r>
              <a:rPr lang="en-US" sz="1200" b="0" dirty="0"/>
              <a:t>SOLUTION: Directory services approach for endpoint discovery</a:t>
            </a:r>
          </a:p>
          <a:p>
            <a:endParaRPr lang="en-US" sz="1200" dirty="0"/>
          </a:p>
          <a:p>
            <a:r>
              <a:rPr lang="en-US" sz="1200" dirty="0"/>
              <a:t>Web</a:t>
            </a:r>
            <a:r>
              <a:rPr lang="en-US" sz="1200" baseline="0" dirty="0"/>
              <a:t> Sequence Diagram</a:t>
            </a:r>
          </a:p>
          <a:p>
            <a:r>
              <a:rPr lang="en-US" sz="1200" baseline="0" dirty="0"/>
              <a:t>Requestor Actor: Requesting systems needs endpoint</a:t>
            </a:r>
          </a:p>
          <a:p>
            <a:pPr marL="0" indent="0">
              <a:buFont typeface="+mj-lt"/>
              <a:buNone/>
            </a:pPr>
            <a:r>
              <a:rPr lang="en-US" sz="1200" baseline="0" dirty="0"/>
              <a:t>	1. Endpoint address request sent to Mass HIway</a:t>
            </a:r>
          </a:p>
          <a:p>
            <a:pPr marL="0" indent="0">
              <a:buFont typeface="+mj-lt"/>
              <a:buNone/>
            </a:pPr>
            <a:r>
              <a:rPr lang="en-US" sz="1200" baseline="0" dirty="0"/>
              <a:t>Mass HIway:</a:t>
            </a:r>
          </a:p>
          <a:p>
            <a:pPr marL="0" indent="0">
              <a:buFont typeface="+mj-lt"/>
              <a:buNone/>
            </a:pPr>
            <a:r>
              <a:rPr lang="en-US" sz="1200" baseline="0" dirty="0"/>
              <a:t>	2. Authenticate/Authorize</a:t>
            </a:r>
          </a:p>
          <a:p>
            <a:pPr marL="0" indent="0">
              <a:buFont typeface="+mj-lt"/>
              <a:buNone/>
            </a:pPr>
            <a:r>
              <a:rPr lang="en-US" sz="1200" baseline="0" dirty="0"/>
              <a:t>	3. Endpoint Discovery</a:t>
            </a:r>
          </a:p>
          <a:p>
            <a:pPr marL="0" indent="0">
              <a:buFont typeface="+mj-lt"/>
              <a:buNone/>
            </a:pPr>
            <a:r>
              <a:rPr lang="en-US" sz="1200" baseline="0" dirty="0"/>
              <a:t>	4. Endpoint address and characteristics response sent back to Requestor Actor</a:t>
            </a:r>
          </a:p>
          <a:p>
            <a:pPr marL="0" indent="0">
              <a:buFont typeface="+mj-lt"/>
              <a:buNone/>
            </a:pPr>
            <a:r>
              <a:rPr lang="en-US" sz="1200" baseline="0" dirty="0"/>
              <a:t>Requestor Actor:</a:t>
            </a:r>
          </a:p>
          <a:p>
            <a:pPr marL="0" indent="0">
              <a:buFont typeface="+mj-lt"/>
              <a:buNone/>
            </a:pPr>
            <a:r>
              <a:rPr lang="en-US" sz="1200" baseline="0" dirty="0"/>
              <a:t>	5. Requestor sends request to responder endpoint (FHIR Transaction)</a:t>
            </a:r>
          </a:p>
          <a:p>
            <a:pPr marL="0" indent="0">
              <a:buFont typeface="+mj-lt"/>
              <a:buNone/>
            </a:pPr>
            <a:r>
              <a:rPr lang="en-US" sz="1200" baseline="0" dirty="0"/>
              <a:t>Responder Actor: Responder endpoint responds to FHIR request</a:t>
            </a:r>
          </a:p>
          <a:p>
            <a:pPr marL="0" indent="0">
              <a:buFont typeface="+mj-lt"/>
              <a:buNone/>
            </a:pPr>
            <a:r>
              <a:rPr lang="en-US" sz="1200" baseline="0" dirty="0"/>
              <a:t>	6. Authenticate / Authorize</a:t>
            </a:r>
          </a:p>
          <a:p>
            <a:pPr marL="0" indent="0">
              <a:buFont typeface="+mj-lt"/>
              <a:buNone/>
            </a:pPr>
            <a:r>
              <a:rPr lang="en-US" sz="1200" baseline="0" dirty="0"/>
              <a:t>	7. Process Query</a:t>
            </a:r>
          </a:p>
          <a:p>
            <a:pPr marL="0" indent="0">
              <a:buFont typeface="+mj-lt"/>
              <a:buNone/>
            </a:pPr>
            <a:r>
              <a:rPr lang="en-US" sz="1200" baseline="0" dirty="0"/>
              <a:t>Requestor Actor: </a:t>
            </a:r>
          </a:p>
          <a:p>
            <a:pPr marL="0" indent="0">
              <a:buFont typeface="+mj-lt"/>
              <a:buNone/>
            </a:pPr>
            <a:r>
              <a:rPr lang="en-US" sz="1200" baseline="0" dirty="0"/>
              <a:t>	8. Requestor receives FHIR information from Responder</a:t>
            </a:r>
          </a:p>
          <a:p>
            <a:pPr marL="0" indent="0">
              <a:buFont typeface="+mj-lt"/>
              <a:buNone/>
            </a:pPr>
            <a:endParaRPr lang="en-US" sz="1200" baseline="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0" dirty="0"/>
              <a:t>Adapted diagram from ONC FHIR at Scale Taskforce (FAST) Proposed Directory Solution</a:t>
            </a:r>
          </a:p>
          <a:p>
            <a:pPr marL="0" indent="0">
              <a:buFont typeface="+mj-lt"/>
              <a:buNone/>
            </a:pPr>
            <a:endParaRPr lang="en-US" sz="1200" baseline="0" dirty="0"/>
          </a:p>
          <a:p>
            <a:pPr marL="0" indent="0">
              <a:buFont typeface="+mj-lt"/>
              <a:buNone/>
            </a:pPr>
            <a:endParaRPr lang="en-US" sz="1200" baseline="0" dirty="0"/>
          </a:p>
          <a:p>
            <a:pPr marL="228600" indent="-228600">
              <a:buFont typeface="+mj-lt"/>
              <a:buAutoNum type="arabicPeriod"/>
            </a:pPr>
            <a:endParaRPr lang="en-US" sz="1200" baseline="0" dirty="0"/>
          </a:p>
          <a:p>
            <a:endParaRPr lang="en-US" sz="1200" baseline="0" dirty="0"/>
          </a:p>
          <a:p>
            <a:endParaRPr lang="en-US" sz="1200" dirty="0"/>
          </a:p>
          <a:p>
            <a:endParaRPr lang="en-US" sz="1200" dirty="0"/>
          </a:p>
          <a:p>
            <a:endParaRPr lang="en-US" dirty="0"/>
          </a:p>
        </p:txBody>
      </p:sp>
      <p:sp>
        <p:nvSpPr>
          <p:cNvPr id="4" name="Slide Number Placeholder 3"/>
          <p:cNvSpPr>
            <a:spLocks noGrp="1"/>
          </p:cNvSpPr>
          <p:nvPr>
            <p:ph type="sldNum" sz="quarter" idx="10"/>
          </p:nvPr>
        </p:nvSpPr>
        <p:spPr/>
        <p:txBody>
          <a:bodyPr/>
          <a:lstStyle/>
          <a:p>
            <a:fld id="{BDBBA73B-8FFE-4B8C-ABDD-5F5FE68DA5F5}" type="slidenum">
              <a:rPr lang="en-US" smtClean="0"/>
              <a:t>35</a:t>
            </a:fld>
            <a:endParaRPr lang="en-US" dirty="0"/>
          </a:p>
        </p:txBody>
      </p:sp>
    </p:spTree>
    <p:extLst>
      <p:ext uri="{BB962C8B-B14F-4D97-AF65-F5344CB8AC3E}">
        <p14:creationId xmlns:p14="http://schemas.microsoft.com/office/powerpoint/2010/main" val="10882190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Hypothetical FHIR Exchange-Routing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Hybrid Model to support Point to Point and Intermediary Exchange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Diagram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Provider EMR/EHR-1 connects to Payer-1 &amp; Payer-2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Payer-1 connects to Provider EMR/EHR-1 &amp; Provider EMR/EHR-2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Payer-2 connects to center Mass HIway intermediary w/ connection options to Provider EMR/EHR-2 &amp; Provider EMR/EHR-3 &amp; Payer-3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Payer-3 connects to center Mass HIway intermediary w/ connection options to Provider EMR/EHR-2 &amp; Provider EMR/EHR-3 &amp; Payer-2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Provider EMR/EHR-3 connects to center Mass HIway intermediary w/ connection options to Provider EMR/EHR-2 &amp; Payer-2 &amp; Payer-3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Provider EMR/EHR-2 connects to center Mass HIway intermediary w/ connection options to Provider EMR/EHR-3 &amp; Payer-2 &amp; Payer-3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Adapted diagram from ONC FHIR at Scale Taskforce (FAST) Proposed Exchange Solution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DBBA73B-8FFE-4B8C-ABDD-5F5FE68DA5F5}" type="slidenum">
              <a:rPr lang="en-US" smtClean="0"/>
              <a:t>36</a:t>
            </a:fld>
            <a:endParaRPr lang="en-US" dirty="0"/>
          </a:p>
        </p:txBody>
      </p:sp>
    </p:spTree>
    <p:extLst>
      <p:ext uri="{BB962C8B-B14F-4D97-AF65-F5344CB8AC3E}">
        <p14:creationId xmlns:p14="http://schemas.microsoft.com/office/powerpoint/2010/main" val="29921283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Hypothetical Exchange-Routing (1)</a:t>
            </a:r>
          </a:p>
          <a:p>
            <a:endParaRPr lang="en-US" dirty="0"/>
          </a:p>
          <a:p>
            <a:r>
              <a:rPr lang="en-US" sz="1200" b="0" dirty="0"/>
              <a:t>CHALLENGE:  How do we consistently and reliably exchange clinical data across a hybrid system where partners may  use one or more intermediaries for technical and business operations? </a:t>
            </a:r>
          </a:p>
          <a:p>
            <a:r>
              <a:rPr lang="en-US" sz="1200" b="0" dirty="0"/>
              <a:t>SOLUTION: Reliable Routing with Metadata Across Intermediaries</a:t>
            </a:r>
          </a:p>
          <a:p>
            <a:endParaRPr lang="en-US" sz="1200" b="0" dirty="0"/>
          </a:p>
          <a:p>
            <a:r>
              <a:rPr lang="en-US" sz="1200" b="0" dirty="0"/>
              <a:t>Requestor Actor:</a:t>
            </a:r>
          </a:p>
          <a:p>
            <a:r>
              <a:rPr lang="en-US" sz="1200" b="0" dirty="0"/>
              <a:t>	1. Request with routing</a:t>
            </a:r>
            <a:r>
              <a:rPr lang="en-US" sz="1200" b="0" baseline="0" dirty="0"/>
              <a:t> meta-data using base resource definition to Mass HIway</a:t>
            </a:r>
          </a:p>
          <a:p>
            <a:r>
              <a:rPr lang="en-US" sz="1200" b="0" baseline="0" dirty="0"/>
              <a:t>Mass HIway</a:t>
            </a:r>
          </a:p>
          <a:p>
            <a:r>
              <a:rPr lang="en-US" sz="1200" b="0" baseline="0" dirty="0"/>
              <a:t>	2. Messaging forwarded to endpoint based upon routing meta-data</a:t>
            </a:r>
          </a:p>
          <a:p>
            <a:r>
              <a:rPr lang="en-US" sz="1200" b="0" baseline="0" dirty="0"/>
              <a:t>Responding Actor</a:t>
            </a:r>
          </a:p>
          <a:p>
            <a:r>
              <a:rPr lang="en-US" sz="1200" b="0" baseline="0" dirty="0"/>
              <a:t>	3. Request processed and returned with routing meta-data to Mass HIway</a:t>
            </a:r>
          </a:p>
          <a:p>
            <a:r>
              <a:rPr lang="en-US" sz="1200" b="0" baseline="0" dirty="0"/>
              <a:t>Mass HIway</a:t>
            </a:r>
          </a:p>
          <a:p>
            <a:r>
              <a:rPr lang="en-US" sz="1200" b="0" baseline="0" dirty="0"/>
              <a:t>	4. Response routed to Requestor Actor</a:t>
            </a:r>
          </a:p>
          <a:p>
            <a:endParaRPr lang="en-US" sz="1200" b="0" baseline="0" dirty="0"/>
          </a:p>
          <a:p>
            <a:r>
              <a:rPr lang="en-US" sz="1200" b="0" baseline="0" dirty="0"/>
              <a:t>Description Box - Example Metadata Structure - Resource Name-Flags-Cardinality-Type-Description &amp; Constraints</a:t>
            </a:r>
          </a:p>
          <a:p>
            <a:endParaRPr lang="en-US"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Adapted diagram from ONC FHIR at Scale Taskforce (FAST) Proposed Exchange Solution</a:t>
            </a:r>
          </a:p>
          <a:p>
            <a:endParaRPr lang="en-US" sz="1200" b="0" baseline="0" dirty="0"/>
          </a:p>
          <a:p>
            <a:endParaRPr lang="en-US" sz="1200" b="0" dirty="0"/>
          </a:p>
          <a:p>
            <a:endParaRPr lang="en-US" dirty="0"/>
          </a:p>
        </p:txBody>
      </p:sp>
      <p:sp>
        <p:nvSpPr>
          <p:cNvPr id="4" name="Slide Number Placeholder 3"/>
          <p:cNvSpPr>
            <a:spLocks noGrp="1"/>
          </p:cNvSpPr>
          <p:nvPr>
            <p:ph type="sldNum" sz="quarter" idx="10"/>
          </p:nvPr>
        </p:nvSpPr>
        <p:spPr/>
        <p:txBody>
          <a:bodyPr/>
          <a:lstStyle/>
          <a:p>
            <a:fld id="{BDBBA73B-8FFE-4B8C-ABDD-5F5FE68DA5F5}" type="slidenum">
              <a:rPr lang="en-US" smtClean="0"/>
              <a:t>37</a:t>
            </a:fld>
            <a:endParaRPr lang="en-US" dirty="0"/>
          </a:p>
        </p:txBody>
      </p:sp>
    </p:spTree>
    <p:extLst>
      <p:ext uri="{BB962C8B-B14F-4D97-AF65-F5344CB8AC3E}">
        <p14:creationId xmlns:p14="http://schemas.microsoft.com/office/powerpoint/2010/main" val="11119967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a:t>
            </a:r>
            <a:r>
              <a:rPr lang="en-US" b="1" baseline="0" dirty="0"/>
              <a:t> </a:t>
            </a:r>
            <a:r>
              <a:rPr lang="en-US" b="1" dirty="0"/>
              <a:t>Hypothetical Exchange-Routing (2)</a:t>
            </a:r>
          </a:p>
          <a:p>
            <a:endParaRPr lang="en-US" b="1" dirty="0"/>
          </a:p>
          <a:p>
            <a:r>
              <a:rPr lang="en-US" sz="1200" b="0" dirty="0"/>
              <a:t>Requestor Actor:</a:t>
            </a:r>
          </a:p>
          <a:p>
            <a:r>
              <a:rPr lang="en-US" sz="1200" b="0" dirty="0"/>
              <a:t>	1. Using</a:t>
            </a:r>
            <a:r>
              <a:rPr lang="en-US" sz="1200" b="0" baseline="0" dirty="0"/>
              <a:t> FAST directory service, request is sent to a destination specific endpoint that is ‘hosted’ at the intermediary (Mass HIway)</a:t>
            </a:r>
          </a:p>
          <a:p>
            <a:r>
              <a:rPr lang="en-US" sz="1200" b="0" baseline="0" dirty="0"/>
              <a:t>Mass HIway</a:t>
            </a:r>
          </a:p>
          <a:p>
            <a:r>
              <a:rPr lang="en-US" sz="1200" b="0" baseline="0" dirty="0"/>
              <a:t>	2. Messaging forwarded to endpoint</a:t>
            </a:r>
          </a:p>
          <a:p>
            <a:r>
              <a:rPr lang="en-US" sz="1200" b="0" baseline="0" dirty="0"/>
              <a:t>Responding Actor</a:t>
            </a:r>
          </a:p>
          <a:p>
            <a:r>
              <a:rPr lang="en-US" sz="1200" b="0" baseline="0" dirty="0"/>
              <a:t>	3. Request processed and returned to Mass HIway</a:t>
            </a:r>
          </a:p>
          <a:p>
            <a:r>
              <a:rPr lang="en-US" sz="1200" b="0" baseline="0" dirty="0"/>
              <a:t>Mass HIway</a:t>
            </a:r>
          </a:p>
          <a:p>
            <a:r>
              <a:rPr lang="en-US" sz="1200" b="0" baseline="0" dirty="0"/>
              <a:t>	4. Response routed to Requestor Actor</a:t>
            </a:r>
          </a:p>
          <a:p>
            <a:endParaRPr lang="en-US" sz="1200" b="0" baseline="0" dirty="0"/>
          </a:p>
          <a:p>
            <a:r>
              <a:rPr lang="en-US" sz="1200" b="0" baseline="0" dirty="0"/>
              <a:t>Description Box – In this model, endpoints are destination specific but hosted/managed by intermediaries.</a:t>
            </a:r>
          </a:p>
          <a:p>
            <a:endParaRPr lang="en-US"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Adapted diagram from ONC FHIR at Scale Taskforce (FAST) Proposed Exchange Solution</a:t>
            </a:r>
          </a:p>
          <a:p>
            <a:endParaRPr lang="en-US" sz="1200" b="0" baseline="0" dirty="0"/>
          </a:p>
          <a:p>
            <a:endParaRPr lang="en-US" sz="1200" b="0" dirty="0"/>
          </a:p>
          <a:p>
            <a:endParaRPr lang="en-US" dirty="0"/>
          </a:p>
          <a:p>
            <a:endParaRPr lang="en-US" dirty="0"/>
          </a:p>
        </p:txBody>
      </p:sp>
      <p:sp>
        <p:nvSpPr>
          <p:cNvPr id="4" name="Slide Number Placeholder 3"/>
          <p:cNvSpPr>
            <a:spLocks noGrp="1"/>
          </p:cNvSpPr>
          <p:nvPr>
            <p:ph type="sldNum" sz="quarter" idx="10"/>
          </p:nvPr>
        </p:nvSpPr>
        <p:spPr/>
        <p:txBody>
          <a:bodyPr/>
          <a:lstStyle/>
          <a:p>
            <a:fld id="{BDBBA73B-8FFE-4B8C-ABDD-5F5FE68DA5F5}" type="slidenum">
              <a:rPr lang="en-US" smtClean="0"/>
              <a:t>38</a:t>
            </a:fld>
            <a:endParaRPr lang="en-US" dirty="0"/>
          </a:p>
        </p:txBody>
      </p:sp>
    </p:spTree>
    <p:extLst>
      <p:ext uri="{BB962C8B-B14F-4D97-AF65-F5344CB8AC3E}">
        <p14:creationId xmlns:p14="http://schemas.microsoft.com/office/powerpoint/2010/main" val="41291532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Hypothetical FHIR Broker-Message Transformation</a:t>
            </a:r>
          </a:p>
          <a:p>
            <a:endParaRPr lang="en-US" dirty="0"/>
          </a:p>
          <a:p>
            <a:r>
              <a:rPr lang="en-US" dirty="0"/>
              <a:t>EHR System sends CDA or</a:t>
            </a:r>
            <a:r>
              <a:rPr lang="en-US" baseline="0" dirty="0"/>
              <a:t> C-CDA to Mass HIway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HL7</a:t>
            </a:r>
            <a:r>
              <a:rPr lang="en-US" baseline="0" dirty="0"/>
              <a:t> v2 Legacy Data Source </a:t>
            </a:r>
            <a:r>
              <a:rPr lang="en-US" dirty="0"/>
              <a:t>sends HL7</a:t>
            </a:r>
            <a:r>
              <a:rPr lang="en-US" baseline="0" dirty="0"/>
              <a:t> v2 to Mass HIway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Mass HIway completes HL7 and CDA to FHIR and FHIR to HL7 and CDA Transformation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Mass HIway sends out HL7 V2, FHIR, CDA or C-CDA messages based on recipient capability-preference</a:t>
            </a:r>
            <a:endParaRPr lang="en-US" dirty="0"/>
          </a:p>
          <a:p>
            <a:endParaRPr lang="en-US" dirty="0"/>
          </a:p>
        </p:txBody>
      </p:sp>
      <p:sp>
        <p:nvSpPr>
          <p:cNvPr id="4" name="Slide Number Placeholder 3"/>
          <p:cNvSpPr>
            <a:spLocks noGrp="1"/>
          </p:cNvSpPr>
          <p:nvPr>
            <p:ph type="sldNum" sz="quarter" idx="10"/>
          </p:nvPr>
        </p:nvSpPr>
        <p:spPr/>
        <p:txBody>
          <a:bodyPr/>
          <a:lstStyle/>
          <a:p>
            <a:fld id="{BDBBA73B-8FFE-4B8C-ABDD-5F5FE68DA5F5}" type="slidenum">
              <a:rPr lang="en-US" smtClean="0"/>
              <a:t>39</a:t>
            </a:fld>
            <a:endParaRPr lang="en-US" dirty="0"/>
          </a:p>
        </p:txBody>
      </p:sp>
    </p:spTree>
    <p:extLst>
      <p:ext uri="{BB962C8B-B14F-4D97-AF65-F5344CB8AC3E}">
        <p14:creationId xmlns:p14="http://schemas.microsoft.com/office/powerpoint/2010/main" val="3360232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Slide title: Vote: Approve minutes</a:t>
            </a:r>
          </a:p>
          <a:p>
            <a:pPr marL="0" indent="0">
              <a:buNone/>
            </a:pPr>
            <a:endParaRPr lang="en-US" sz="1200" dirty="0"/>
          </a:p>
          <a:p>
            <a:pPr marL="0" indent="0">
              <a:buNone/>
            </a:pPr>
            <a:r>
              <a:rPr lang="en-US" sz="1200" dirty="0"/>
              <a:t>MOTION: </a:t>
            </a:r>
            <a:r>
              <a:rPr lang="en-US" sz="1200" b="0" dirty="0"/>
              <a:t>That the Health Information Technology Council hereby approves the minutes of the council meeting held on August 3, 2020 as presented/amended</a:t>
            </a:r>
          </a:p>
          <a:p>
            <a:pPr marL="0" indent="0">
              <a:buNone/>
            </a:pPr>
            <a:endParaRPr lang="en-US" sz="1200" b="0" dirty="0"/>
          </a:p>
          <a:p>
            <a:pPr marL="0" indent="0">
              <a:buNone/>
            </a:pPr>
            <a:endParaRPr lang="en-US" sz="1200" b="0" dirty="0"/>
          </a:p>
          <a:p>
            <a:pPr marL="0" indent="0">
              <a:buNone/>
            </a:pPr>
            <a:endParaRPr lang="en-US" sz="1200" b="0" dirty="0"/>
          </a:p>
          <a:p>
            <a:pPr marL="0" indent="0">
              <a:buNone/>
            </a:pPr>
            <a:endParaRPr lang="en-US" sz="1200" b="0" dirty="0"/>
          </a:p>
          <a:p>
            <a:pPr marL="0" indent="0">
              <a:buNone/>
            </a:pPr>
            <a:endParaRPr lang="en-US" sz="1200" b="0" dirty="0"/>
          </a:p>
          <a:p>
            <a:pPr marL="0" indent="0">
              <a:buNone/>
            </a:pPr>
            <a:endParaRPr lang="en-US" sz="1200" dirty="0"/>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4</a:t>
            </a:fld>
            <a:endParaRPr lang="en-US" dirty="0"/>
          </a:p>
        </p:txBody>
      </p:sp>
    </p:spTree>
    <p:extLst>
      <p:ext uri="{BB962C8B-B14F-4D97-AF65-F5344CB8AC3E}">
        <p14:creationId xmlns:p14="http://schemas.microsoft.com/office/powerpoint/2010/main" val="38472768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Hypothetical FHIR API Broker</a:t>
            </a:r>
          </a:p>
          <a:p>
            <a:endParaRPr lang="en-US" dirty="0"/>
          </a:p>
          <a:p>
            <a:r>
              <a:rPr lang="en-US" dirty="0"/>
              <a:t>Mass HIway has bi-directional</a:t>
            </a:r>
            <a:r>
              <a:rPr lang="en-US" baseline="0" dirty="0"/>
              <a:t> FHIR APIs with:</a:t>
            </a:r>
          </a:p>
          <a:p>
            <a:pPr marL="171450" indent="-171450">
              <a:buFont typeface="Arial" panose="020B0604020202020204" pitchFamily="34" charset="0"/>
              <a:buChar char="•"/>
            </a:pPr>
            <a:r>
              <a:rPr lang="en-US" baseline="0" dirty="0"/>
              <a:t>Provider / Endpoint Directory</a:t>
            </a:r>
          </a:p>
          <a:p>
            <a:pPr marL="171450" indent="-171450">
              <a:buFont typeface="Arial" panose="020B0604020202020204" pitchFamily="34" charset="0"/>
              <a:buChar char="•"/>
            </a:pPr>
            <a:r>
              <a:rPr lang="en-US" baseline="0" dirty="0"/>
              <a:t>Consolidated Clinical Gateway</a:t>
            </a:r>
          </a:p>
          <a:p>
            <a:pPr marL="171450" indent="-171450">
              <a:buFont typeface="Arial" panose="020B0604020202020204" pitchFamily="34" charset="0"/>
              <a:buChar char="•"/>
            </a:pPr>
            <a:r>
              <a:rPr lang="en-US" baseline="0" dirty="0"/>
              <a:t>EOHHS IT / State API Platform / Management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EOHHS IT / State API Platform / Management has bi-directional FHIR APIs with: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Mass HIway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EVS-POSC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FHIR Server Environment for back-end systems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FHIR Server Environment for back-end systems supports: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MMIS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Data Warehouse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Pharmacy</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DBBA73B-8FFE-4B8C-ABDD-5F5FE68DA5F5}" type="slidenum">
              <a:rPr lang="en-US" smtClean="0"/>
              <a:t>40</a:t>
            </a:fld>
            <a:endParaRPr lang="en-US" dirty="0"/>
          </a:p>
        </p:txBody>
      </p:sp>
    </p:spTree>
    <p:extLst>
      <p:ext uri="{BB962C8B-B14F-4D97-AF65-F5344CB8AC3E}">
        <p14:creationId xmlns:p14="http://schemas.microsoft.com/office/powerpoint/2010/main" val="6690915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Slide Title: Appendix B: HIway operations update</a:t>
            </a:r>
            <a:endParaRPr lang="en-US" sz="1200" b="1" i="1"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D14B4CF-26F1-4216-A3BA-935853D4835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2216155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b="1" dirty="0"/>
              <a:t>Slide title: HIway participation July 21, 2020 – October 20, 2020</a:t>
            </a:r>
          </a:p>
          <a:p>
            <a:endParaRPr lang="en-US" dirty="0"/>
          </a:p>
          <a:p>
            <a:r>
              <a:rPr lang="en-US" dirty="0"/>
              <a:t>New participation agreements: 2</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Arial" panose="020B0604020202020204" pitchFamily="34" charset="0"/>
              <a:buChar char="•"/>
              <a:tabLst/>
              <a:defRPr/>
            </a:pPr>
            <a:r>
              <a:rPr lang="en-US" sz="1200" baseline="0" dirty="0"/>
              <a:t>CHADIS / Total Child Health, LLC</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Arial" panose="020B0604020202020204" pitchFamily="34" charset="0"/>
              <a:buChar char="•"/>
              <a:tabLst/>
              <a:defRPr/>
            </a:pPr>
            <a:r>
              <a:rPr lang="fr-FR" sz="1200" baseline="0" dirty="0"/>
              <a:t>Disability Evaluation Services (DES) / UMass</a:t>
            </a:r>
          </a:p>
          <a:p>
            <a:pPr marL="171450" indent="-171450">
              <a:buFont typeface="Arial" panose="020B0604020202020204" pitchFamily="34" charset="0"/>
              <a:buChar char="•"/>
            </a:pPr>
            <a:endParaRPr dirty="0"/>
          </a:p>
        </p:txBody>
      </p:sp>
    </p:spTree>
    <p:extLst>
      <p:ext uri="{BB962C8B-B14F-4D97-AF65-F5344CB8AC3E}">
        <p14:creationId xmlns:p14="http://schemas.microsoft.com/office/powerpoint/2010/main" val="2914411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b="1" dirty="0"/>
              <a:t>Slide title: HIway participation July 21, 2020 – October 20, 2020</a:t>
            </a:r>
          </a:p>
          <a:p>
            <a:endParaRPr lang="en-US" dirty="0"/>
          </a:p>
          <a:p>
            <a:r>
              <a:rPr lang="en-US" dirty="0"/>
              <a:t>New connections: 9</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Arial" panose="020B0604020202020204" pitchFamily="34" charset="0"/>
              <a:buChar char="•"/>
              <a:tabLst/>
              <a:defRPr/>
            </a:pPr>
            <a:r>
              <a:rPr lang="en-US" sz="1200" kern="1200" baseline="0" dirty="0">
                <a:solidFill>
                  <a:schemeClr val="tx1"/>
                </a:solidFill>
                <a:latin typeface="+mn-lt"/>
                <a:ea typeface="+mn-ea"/>
                <a:cs typeface="+mn-cs"/>
              </a:rPr>
              <a:t>Berkshire Health System</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Arial" panose="020B0604020202020204" pitchFamily="34" charset="0"/>
              <a:buChar char="•"/>
              <a:tabLst/>
              <a:defRPr/>
            </a:pPr>
            <a:r>
              <a:rPr lang="en-US" sz="1200" kern="1200" baseline="0" dirty="0">
                <a:solidFill>
                  <a:schemeClr val="tx1"/>
                </a:solidFill>
                <a:latin typeface="+mn-lt"/>
                <a:ea typeface="+mn-ea"/>
                <a:cs typeface="+mn-cs"/>
              </a:rPr>
              <a:t>Cape Cod Healthcare</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Arial" panose="020B0604020202020204" pitchFamily="34" charset="0"/>
              <a:buChar char="•"/>
              <a:tabLst/>
              <a:defRPr/>
            </a:pPr>
            <a:r>
              <a:rPr lang="en-US" sz="1200" kern="1200" baseline="0" dirty="0">
                <a:solidFill>
                  <a:schemeClr val="tx1"/>
                </a:solidFill>
                <a:latin typeface="+mn-lt"/>
                <a:ea typeface="+mn-ea"/>
                <a:cs typeface="+mn-cs"/>
              </a:rPr>
              <a:t>CHADIS / Total Child Health, LLC*</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Arial" panose="020B0604020202020204" pitchFamily="34" charset="0"/>
              <a:buChar char="•"/>
              <a:tabLst/>
              <a:defRPr/>
            </a:pPr>
            <a:r>
              <a:rPr lang="en-US" sz="1200" kern="1200" baseline="0" dirty="0">
                <a:solidFill>
                  <a:schemeClr val="tx1"/>
                </a:solidFill>
                <a:latin typeface="+mn-lt"/>
                <a:ea typeface="+mn-ea"/>
                <a:cs typeface="+mn-cs"/>
              </a:rPr>
              <a:t>Cornerstone Healthcare System</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Arial" panose="020B0604020202020204" pitchFamily="34" charset="0"/>
              <a:buChar char="•"/>
              <a:tabLst/>
              <a:defRPr/>
            </a:pPr>
            <a:r>
              <a:rPr lang="en-US" sz="1200" kern="1200" baseline="0" dirty="0">
                <a:solidFill>
                  <a:schemeClr val="tx1"/>
                </a:solidFill>
                <a:latin typeface="+mn-lt"/>
                <a:ea typeface="+mn-ea"/>
                <a:cs typeface="+mn-cs"/>
              </a:rPr>
              <a:t>Harrington Hospital</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Arial" panose="020B0604020202020204" pitchFamily="34" charset="0"/>
              <a:buChar char="•"/>
              <a:tabLst/>
              <a:defRPr/>
            </a:pPr>
            <a:r>
              <a:rPr lang="en-US" sz="1200" kern="1200" baseline="0" dirty="0">
                <a:solidFill>
                  <a:schemeClr val="tx1"/>
                </a:solidFill>
                <a:latin typeface="+mn-lt"/>
                <a:ea typeface="+mn-ea"/>
                <a:cs typeface="+mn-cs"/>
              </a:rPr>
              <a:t>Heywood Hospital</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Arial" panose="020B0604020202020204" pitchFamily="34" charset="0"/>
              <a:buChar char="•"/>
              <a:tabLst/>
              <a:defRPr/>
            </a:pPr>
            <a:r>
              <a:rPr lang="en-US" sz="1200" kern="1200" baseline="0" dirty="0">
                <a:solidFill>
                  <a:schemeClr val="tx1"/>
                </a:solidFill>
                <a:latin typeface="+mn-lt"/>
                <a:ea typeface="+mn-ea"/>
                <a:cs typeface="+mn-cs"/>
              </a:rPr>
              <a:t>Holyoke Medical Center</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Arial" panose="020B0604020202020204" pitchFamily="34" charset="0"/>
              <a:buChar char="•"/>
              <a:tabLst/>
              <a:defRPr/>
            </a:pPr>
            <a:r>
              <a:rPr lang="en-US" sz="1200" kern="1200" baseline="0" dirty="0">
                <a:solidFill>
                  <a:schemeClr val="tx1"/>
                </a:solidFill>
                <a:latin typeface="+mn-lt"/>
                <a:ea typeface="+mn-ea"/>
                <a:cs typeface="+mn-cs"/>
              </a:rPr>
              <a:t>Reliant Medical Group</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Arial" panose="020B0604020202020204" pitchFamily="34" charset="0"/>
              <a:buChar char="•"/>
              <a:tabLst/>
              <a:defRPr/>
            </a:pPr>
            <a:r>
              <a:rPr lang="en-US" sz="1200" kern="1200" baseline="0" dirty="0">
                <a:solidFill>
                  <a:schemeClr val="tx1"/>
                </a:solidFill>
                <a:latin typeface="+mn-lt"/>
                <a:ea typeface="+mn-ea"/>
                <a:cs typeface="+mn-cs"/>
              </a:rPr>
              <a:t>South End Community Health Center</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Arial" panose="020B0604020202020204" pitchFamily="34" charset="0"/>
              <a:buChar char="•"/>
              <a:tabLst/>
              <a:defRPr/>
            </a:pPr>
            <a:endParaRPr lang="fr-FR" sz="1200" kern="1200" baseline="0" dirty="0">
              <a:solidFill>
                <a:schemeClr val="tx1"/>
              </a:solidFill>
              <a:latin typeface="+mn-lt"/>
              <a:ea typeface="+mn-ea"/>
              <a:cs typeface="+mn-cs"/>
            </a:endParaRPr>
          </a:p>
          <a:p>
            <a:endParaRPr dirty="0"/>
          </a:p>
        </p:txBody>
      </p:sp>
    </p:spTree>
    <p:extLst>
      <p:ext uri="{BB962C8B-B14F-4D97-AF65-F5344CB8AC3E}">
        <p14:creationId xmlns:p14="http://schemas.microsoft.com/office/powerpoint/2010/main" val="22169431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Slide title: HIway transactions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HIway transaction volume update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285750" marR="0" lvl="0" indent="-285750" algn="l" defTabSz="914109" rtl="0" eaLnBrk="1" fontAlgn="auto" latinLnBrk="0" hangingPunct="1">
              <a:lnSpc>
                <a:spcPct val="100000"/>
              </a:lnSpc>
              <a:spcBef>
                <a:spcPts val="0"/>
              </a:spcBef>
              <a:spcAft>
                <a:spcPts val="1200"/>
              </a:spcAft>
              <a:buClr>
                <a:schemeClr val="bg1">
                  <a:lumMod val="75000"/>
                </a:schemeClr>
              </a:buClr>
              <a:buSzPct val="75000"/>
              <a:buFont typeface="Arial" panose="020B0604020202020204" pitchFamily="34" charset="0"/>
              <a:buChar char="•"/>
              <a:tabLst/>
              <a:defRPr/>
            </a:pPr>
            <a:r>
              <a:rPr lang="en-US" b="0" baseline="0" dirty="0"/>
              <a:t>The Mass HIway processed a total of 17.6 million production transactions during the October reporting period, from September 21 through October 20, 2020. From November 2019 through October 2020 the average was 15.5 million production transactions/month for a total of 186 million over the past year.</a:t>
            </a:r>
          </a:p>
          <a:p>
            <a:pPr marL="285750" marR="0" lvl="0" indent="-285750" algn="l" defTabSz="914109" rtl="0" eaLnBrk="1" fontAlgn="auto" latinLnBrk="0" hangingPunct="1">
              <a:lnSpc>
                <a:spcPct val="100000"/>
              </a:lnSpc>
              <a:spcBef>
                <a:spcPts val="0"/>
              </a:spcBef>
              <a:spcAft>
                <a:spcPts val="1200"/>
              </a:spcAft>
              <a:buClr>
                <a:schemeClr val="bg1">
                  <a:lumMod val="75000"/>
                </a:schemeClr>
              </a:buClr>
              <a:buSzPct val="75000"/>
              <a:buFont typeface="Arial" panose="020B0604020202020204" pitchFamily="34" charset="0"/>
              <a:buChar char="•"/>
              <a:tabLst/>
              <a:defRPr/>
            </a:pPr>
            <a:r>
              <a:rPr lang="en-US" b="0" baseline="0" dirty="0"/>
              <a:t>Public Health Reporting in October accounted for 16.9 million transactions, or 96% of the total production volume.  This included 8.7 million Syndromic Surveillance transactions.  </a:t>
            </a:r>
          </a:p>
          <a:p>
            <a:pPr marL="285750" marR="0" lvl="0" indent="-285750" algn="l" defTabSz="914109" rtl="0" eaLnBrk="1" fontAlgn="auto" latinLnBrk="0" hangingPunct="1">
              <a:lnSpc>
                <a:spcPct val="100000"/>
              </a:lnSpc>
              <a:spcBef>
                <a:spcPts val="0"/>
              </a:spcBef>
              <a:spcAft>
                <a:spcPts val="1200"/>
              </a:spcAft>
              <a:buClr>
                <a:schemeClr val="bg1">
                  <a:lumMod val="75000"/>
                </a:schemeClr>
              </a:buClr>
              <a:buSzPct val="75000"/>
              <a:buFont typeface="Arial" panose="020B0604020202020204" pitchFamily="34" charset="0"/>
              <a:buChar char="•"/>
              <a:tabLst/>
              <a:defRPr/>
            </a:pPr>
            <a:r>
              <a:rPr lang="en-US" b="0" baseline="0" dirty="0"/>
              <a:t>September through November are peak volume times for immunizations, as demonstrated by the 8.1 million Immunization transactions in October when compared to the average 5.2 million over the past year.</a:t>
            </a:r>
          </a:p>
          <a:p>
            <a:pPr marL="285750" marR="0" lvl="0" indent="-285750" algn="l" defTabSz="914109" rtl="0" eaLnBrk="1" fontAlgn="auto" latinLnBrk="0" hangingPunct="1">
              <a:lnSpc>
                <a:spcPct val="100000"/>
              </a:lnSpc>
              <a:spcBef>
                <a:spcPts val="0"/>
              </a:spcBef>
              <a:spcAft>
                <a:spcPts val="1200"/>
              </a:spcAft>
              <a:buClr>
                <a:schemeClr val="bg1">
                  <a:lumMod val="75000"/>
                </a:schemeClr>
              </a:buClr>
              <a:buSzPct val="75000"/>
              <a:buFont typeface="Arial" panose="020B0604020202020204" pitchFamily="34" charset="0"/>
              <a:buChar char="•"/>
              <a:tabLst/>
              <a:defRPr/>
            </a:pPr>
            <a:r>
              <a:rPr lang="en-US" b="0" baseline="0" dirty="0"/>
              <a:t>Provider to Provider transactions totaled 351,355 for October, a high for the past year that increased the average to 202,687 per month.</a:t>
            </a:r>
          </a:p>
          <a:p>
            <a:pPr marL="285750" marR="0" lvl="0" indent="-285750" algn="l" defTabSz="914109" rtl="0" eaLnBrk="1" fontAlgn="auto" latinLnBrk="0" hangingPunct="1">
              <a:lnSpc>
                <a:spcPct val="100000"/>
              </a:lnSpc>
              <a:spcBef>
                <a:spcPts val="0"/>
              </a:spcBef>
              <a:spcAft>
                <a:spcPts val="1200"/>
              </a:spcAft>
              <a:buClr>
                <a:schemeClr val="bg1">
                  <a:lumMod val="75000"/>
                </a:schemeClr>
              </a:buClr>
              <a:buSzPct val="75000"/>
              <a:buFont typeface="Arial" panose="020B0604020202020204" pitchFamily="34" charset="0"/>
              <a:buChar char="•"/>
              <a:tabLst/>
              <a:defRPr/>
            </a:pPr>
            <a:r>
              <a:rPr lang="en-US" baseline="0" dirty="0"/>
              <a:t>The Mass HIway team continuously monitors transaction levels, both to support operations and to identify data that provide additional insight into HIway trends and progress.</a:t>
            </a:r>
          </a:p>
        </p:txBody>
      </p:sp>
    </p:spTree>
    <p:extLst>
      <p:ext uri="{BB962C8B-B14F-4D97-AF65-F5344CB8AC3E}">
        <p14:creationId xmlns:p14="http://schemas.microsoft.com/office/powerpoint/2010/main" val="34564886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HIway availability review</a:t>
            </a:r>
          </a:p>
          <a:p>
            <a:endParaRPr lang="en-US" dirty="0"/>
          </a:p>
          <a:p>
            <a:r>
              <a:rPr lang="en-US" dirty="0"/>
              <a:t>Graph show HIway availability at 100% every month from November 2019 through October 2020.</a:t>
            </a:r>
          </a:p>
          <a:p>
            <a:endParaRPr lang="en-US" dirty="0"/>
          </a:p>
          <a:p>
            <a:pPr marL="171450" indent="-171450">
              <a:buFont typeface="Arial" panose="020B0604020202020204" pitchFamily="34" charset="0"/>
              <a:buChar char="•"/>
            </a:pPr>
            <a:r>
              <a:rPr lang="en-US" sz="1200" b="0" dirty="0">
                <a:solidFill>
                  <a:prstClr val="black"/>
                </a:solidFill>
                <a:latin typeface="Calibri"/>
              </a:rPr>
              <a:t>Target: </a:t>
            </a:r>
            <a:r>
              <a:rPr lang="en-US" sz="1200" dirty="0">
                <a:solidFill>
                  <a:prstClr val="black"/>
                </a:solidFill>
                <a:latin typeface="Calibri"/>
              </a:rPr>
              <a:t>Total monthly availability – no lower than 99.9% (downtime no more than about 44 minutes/month)</a:t>
            </a:r>
          </a:p>
        </p:txBody>
      </p:sp>
      <p:sp>
        <p:nvSpPr>
          <p:cNvPr id="4" name="Slide Number Placeholder 3"/>
          <p:cNvSpPr>
            <a:spLocks noGrp="1"/>
          </p:cNvSpPr>
          <p:nvPr>
            <p:ph type="sldNum" sz="quarter" idx="5"/>
          </p:nvPr>
        </p:nvSpPr>
        <p:spPr/>
        <p:txBody>
          <a:bodyPr/>
          <a:lstStyle/>
          <a:p>
            <a:fld id="{BDBBA73B-8FFE-4B8C-ABDD-5F5FE68DA5F5}" type="slidenum">
              <a:rPr lang="en-US" smtClean="0"/>
              <a:t>45</a:t>
            </a:fld>
            <a:endParaRPr lang="en-US" dirty="0"/>
          </a:p>
        </p:txBody>
      </p:sp>
    </p:spTree>
    <p:extLst>
      <p:ext uri="{BB962C8B-B14F-4D97-AF65-F5344CB8AC3E}">
        <p14:creationId xmlns:p14="http://schemas.microsoft.com/office/powerpoint/2010/main" val="19044009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a:t>
            </a:r>
            <a:r>
              <a:rPr lang="en-US" dirty="0"/>
              <a:t>Thank you!</a:t>
            </a:r>
          </a:p>
        </p:txBody>
      </p:sp>
      <p:sp>
        <p:nvSpPr>
          <p:cNvPr id="4" name="Slide Number Placeholder 3"/>
          <p:cNvSpPr>
            <a:spLocks noGrp="1"/>
          </p:cNvSpPr>
          <p:nvPr>
            <p:ph type="sldNum" sz="quarter" idx="10"/>
          </p:nvPr>
        </p:nvSpPr>
        <p:spPr/>
        <p:txBody>
          <a:bodyPr/>
          <a:lstStyle/>
          <a:p>
            <a:pPr>
              <a:defRPr/>
            </a:pPr>
            <a:fld id="{3D14B4CF-26F1-4216-A3BA-935853D48355}" type="slidenum">
              <a:rPr lang="en-US" smtClean="0"/>
              <a:pPr>
                <a:defRPr/>
              </a:pPr>
              <a:t>46</a:t>
            </a:fld>
            <a:endParaRPr lang="en-US" dirty="0"/>
          </a:p>
        </p:txBody>
      </p:sp>
    </p:spTree>
    <p:extLst>
      <p:ext uri="{BB962C8B-B14F-4D97-AF65-F5344CB8AC3E}">
        <p14:creationId xmlns:p14="http://schemas.microsoft.com/office/powerpoint/2010/main" val="3734028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Slide Title: HIway connection requirement &amp; 2020 attestation</a:t>
            </a:r>
          </a:p>
          <a:p>
            <a:r>
              <a:rPr lang="en-US" sz="1200" i="0" dirty="0">
                <a:solidFill>
                  <a:schemeClr val="tx1"/>
                </a:solidFill>
              </a:rPr>
              <a:t>Chris Stuck-Girard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14B4CF-26F1-4216-A3BA-935853D483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7661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HIway attestation: HIway connection requirement overview</a:t>
            </a:r>
          </a:p>
          <a:p>
            <a:endParaRPr lang="en-US" dirty="0"/>
          </a:p>
          <a:p>
            <a:r>
              <a:rPr lang="en-US" dirty="0"/>
              <a:t>The HIway connection requirement requires providers to engage in HIE via the Mass HIway as set forth in M.G.L. Chapter 118I, Section 7, and as detailed in the Mass HIway Regulations (101 CMR 20.00).</a:t>
            </a:r>
          </a:p>
          <a:p>
            <a:endParaRPr lang="en-US" dirty="0"/>
          </a:p>
          <a:p>
            <a:r>
              <a:rPr lang="en-US" dirty="0"/>
              <a:t>ACUTE CARE HOSPITALS</a:t>
            </a:r>
          </a:p>
          <a:p>
            <a:r>
              <a:rPr lang="en-US" dirty="0"/>
              <a:t>First year requirement applied: 2017</a:t>
            </a:r>
          </a:p>
          <a:p>
            <a:r>
              <a:rPr lang="en-US" dirty="0"/>
              <a:t>Submit in 2020: Year 4 attestation form</a:t>
            </a:r>
          </a:p>
          <a:p>
            <a:endParaRPr lang="en-US" dirty="0"/>
          </a:p>
          <a:p>
            <a:r>
              <a:rPr lang="en-US" dirty="0"/>
              <a:t>LARGE AND MEDIUM MEDICAL AMBULATORY PRACTICES &amp; LARGE COMMUNITY HEALTH CENTERS</a:t>
            </a:r>
          </a:p>
          <a:p>
            <a:r>
              <a:rPr lang="en-US" dirty="0"/>
              <a:t>First year requirement applied: 2018</a:t>
            </a:r>
          </a:p>
          <a:p>
            <a:r>
              <a:rPr lang="en-US" dirty="0"/>
              <a:t>Submit in 2020: Year 3 attestation form</a:t>
            </a:r>
          </a:p>
          <a:p>
            <a:endParaRPr lang="en-US" dirty="0"/>
          </a:p>
          <a:p>
            <a:r>
              <a:rPr lang="en-US" dirty="0"/>
              <a:t>SMALL COMMUNITY HEALTH CENTERS</a:t>
            </a:r>
          </a:p>
          <a:p>
            <a:r>
              <a:rPr lang="en-US" dirty="0"/>
              <a:t>First year requirement applied: 2019</a:t>
            </a:r>
          </a:p>
          <a:p>
            <a:r>
              <a:rPr lang="en-US" dirty="0"/>
              <a:t>Submit in 2020: Year 2 attestation form</a:t>
            </a:r>
          </a:p>
          <a:p>
            <a:endParaRPr lang="en-US" dirty="0"/>
          </a:p>
          <a:p>
            <a:r>
              <a:rPr lang="en-US" dirty="0"/>
              <a:t>HIway annual connection requirement</a:t>
            </a:r>
          </a:p>
          <a:p>
            <a:r>
              <a:rPr lang="en-US" dirty="0"/>
              <a:t>Year 1: Send or receive HIway Direct messages for at least one use case</a:t>
            </a:r>
          </a:p>
          <a:p>
            <a:r>
              <a:rPr lang="en-US" dirty="0"/>
              <a:t>Year 2: Send or receive HIway Direct messages for at least one provider-to provider (P2P) use case</a:t>
            </a:r>
          </a:p>
          <a:p>
            <a:r>
              <a:rPr lang="en-US" dirty="0"/>
              <a:t>Year 3: Send HIway Direct messages for at least one P2P use case, and Receive HIway Direct messages for at least one P2P use case</a:t>
            </a:r>
          </a:p>
          <a:p>
            <a:r>
              <a:rPr lang="en-US" dirty="0"/>
              <a:t>Year 4: Meet Year 3 requirement or be subject to penalties if requirement is not met</a:t>
            </a:r>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6</a:t>
            </a:fld>
            <a:endParaRPr lang="en-US" dirty="0"/>
          </a:p>
        </p:txBody>
      </p:sp>
    </p:spTree>
    <p:extLst>
      <p:ext uri="{BB962C8B-B14F-4D97-AF65-F5344CB8AC3E}">
        <p14:creationId xmlns:p14="http://schemas.microsoft.com/office/powerpoint/2010/main" val="3259224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HIway attestation: 2019 statistics</a:t>
            </a:r>
          </a:p>
          <a:p>
            <a:endParaRPr lang="en-US" dirty="0"/>
          </a:p>
          <a:p>
            <a:r>
              <a:rPr lang="en-US" dirty="0"/>
              <a:t>Graphic shows statistical breakdown of 2019 HIway attestation submissions.</a:t>
            </a:r>
          </a:p>
        </p:txBody>
      </p:sp>
      <p:sp>
        <p:nvSpPr>
          <p:cNvPr id="4" name="Slide Number Placeholder 3"/>
          <p:cNvSpPr>
            <a:spLocks noGrp="1"/>
          </p:cNvSpPr>
          <p:nvPr>
            <p:ph type="sldNum" sz="quarter" idx="5"/>
          </p:nvPr>
        </p:nvSpPr>
        <p:spPr/>
        <p:txBody>
          <a:bodyPr/>
          <a:lstStyle/>
          <a:p>
            <a:fld id="{BDBBA73B-8FFE-4B8C-ABDD-5F5FE68DA5F5}" type="slidenum">
              <a:rPr lang="en-US" smtClean="0"/>
              <a:t>7</a:t>
            </a:fld>
            <a:endParaRPr lang="en-US" dirty="0"/>
          </a:p>
        </p:txBody>
      </p:sp>
    </p:spTree>
    <p:extLst>
      <p:ext uri="{BB962C8B-B14F-4D97-AF65-F5344CB8AC3E}">
        <p14:creationId xmlns:p14="http://schemas.microsoft.com/office/powerpoint/2010/main" val="3750063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Attestation: 2020 timeline </a:t>
            </a:r>
          </a:p>
          <a:p>
            <a:endParaRPr lang="en-US" dirty="0"/>
          </a:p>
          <a:p>
            <a:r>
              <a:rPr lang="en-US" dirty="0"/>
              <a:t>Top box: The HIway started planning for the 2020 attestation cycle last fall. Early this spring, outreach and education ramped up. After delaying the attestation deadline to account for COVID-19, as of Aug. 1, the HIway is accepting attestation/exception forms.</a:t>
            </a:r>
          </a:p>
          <a:p>
            <a:endParaRPr lang="en-US" dirty="0"/>
          </a:p>
          <a:p>
            <a:r>
              <a:rPr lang="en-US" dirty="0"/>
              <a:t>Attestation timeline:</a:t>
            </a:r>
          </a:p>
          <a:p>
            <a:r>
              <a:rPr lang="en-US" dirty="0"/>
              <a:t>Dec. 31, 2019: Deadline to implement use cases for 2020 attestation cycle</a:t>
            </a:r>
          </a:p>
          <a:p>
            <a:r>
              <a:rPr lang="en-US" dirty="0"/>
              <a:t>May 2020: </a:t>
            </a:r>
          </a:p>
          <a:p>
            <a:r>
              <a:rPr lang="en-US" dirty="0"/>
              <a:t>-HIway extends attestation/ADT deadlines</a:t>
            </a:r>
          </a:p>
          <a:p>
            <a:r>
              <a:rPr lang="en-US" dirty="0"/>
              <a:t>-First attestation webinar</a:t>
            </a:r>
          </a:p>
          <a:p>
            <a:r>
              <a:rPr lang="en-US" dirty="0"/>
              <a:t>-PDF version of attestation/exception forms online (publicly available for submitters to prepare answers in advance)</a:t>
            </a:r>
          </a:p>
          <a:p>
            <a:r>
              <a:rPr lang="en-US" dirty="0"/>
              <a:t>August 1: Attestation/exception webforms go live and start accepting submissions</a:t>
            </a:r>
          </a:p>
          <a:p>
            <a:r>
              <a:rPr lang="en-US" dirty="0"/>
              <a:t>Dec. 31, 2020: Deadline for attestation/exception submissions</a:t>
            </a:r>
          </a:p>
          <a:p>
            <a:r>
              <a:rPr lang="en-US" dirty="0"/>
              <a:t>Jan. 1, 2021: Deadline for Acute Care Hospitals to submit ADTs to the Statewide </a:t>
            </a:r>
            <a:br>
              <a:rPr lang="en-US" dirty="0"/>
            </a:br>
            <a:r>
              <a:rPr lang="en-US" dirty="0"/>
              <a:t>ENS Framework</a:t>
            </a:r>
          </a:p>
          <a:p>
            <a:r>
              <a:rPr lang="en-US" dirty="0"/>
              <a:t>January 2021: HIway reaches out to POs that have not submitted</a:t>
            </a:r>
          </a:p>
          <a:p>
            <a:r>
              <a:rPr lang="en-US" dirty="0"/>
              <a:t>Winter 2021: When it seems that submissions have stopped, HIway </a:t>
            </a:r>
            <a:br>
              <a:rPr lang="en-US" dirty="0"/>
            </a:br>
            <a:r>
              <a:rPr lang="en-US" dirty="0"/>
              <a:t>closes webform</a:t>
            </a:r>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8</a:t>
            </a:fld>
            <a:endParaRPr lang="en-US" dirty="0"/>
          </a:p>
        </p:txBody>
      </p:sp>
    </p:spTree>
    <p:extLst>
      <p:ext uri="{BB962C8B-B14F-4D97-AF65-F5344CB8AC3E}">
        <p14:creationId xmlns:p14="http://schemas.microsoft.com/office/powerpoint/2010/main" val="2979651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title: Attestation: Improvements to process</a:t>
            </a:r>
          </a:p>
          <a:p>
            <a:r>
              <a:rPr lang="en-US" dirty="0"/>
              <a:t>Top box: For the 2020 attestation cycle, the HIway made improvements to streamline the process for providers and collect data regarding new program requirements.</a:t>
            </a:r>
          </a:p>
          <a:p>
            <a:endParaRPr lang="en-US" dirty="0"/>
          </a:p>
          <a:p>
            <a:r>
              <a:rPr lang="en-US" dirty="0"/>
              <a:t>New this year:</a:t>
            </a:r>
          </a:p>
          <a:p>
            <a:r>
              <a:rPr lang="en-US" dirty="0"/>
              <a:t>-HIway unique ID (HID): Each provider organization/sub-organization has been assigned a HID. Submitters will use HIDs on their forms (instead of the full name/location of each sub-org). This should streamline the process, especially for practices with many sub-organizations.</a:t>
            </a:r>
          </a:p>
          <a:p>
            <a:r>
              <a:rPr lang="en-US" dirty="0"/>
              <a:t>-New section to record ADT submission by Acute Care Hospitals</a:t>
            </a:r>
            <a:br>
              <a:rPr lang="en-US" dirty="0"/>
            </a:br>
            <a:endParaRPr lang="en-US" dirty="0"/>
          </a:p>
          <a:p>
            <a:r>
              <a:rPr lang="en-US" dirty="0"/>
              <a:t>-Clarified language in use case transmission methods section</a:t>
            </a:r>
          </a:p>
          <a:p>
            <a:r>
              <a:rPr lang="en-US" dirty="0"/>
              <a:t>-New questions on attestation/exception forms, including taking a deeper dive into details of use cases</a:t>
            </a:r>
          </a:p>
          <a:p>
            <a:endParaRPr lang="en-US" dirty="0"/>
          </a:p>
        </p:txBody>
      </p:sp>
      <p:sp>
        <p:nvSpPr>
          <p:cNvPr id="4" name="Slide Number Placeholder 3"/>
          <p:cNvSpPr>
            <a:spLocks noGrp="1"/>
          </p:cNvSpPr>
          <p:nvPr>
            <p:ph type="sldNum" sz="quarter" idx="5"/>
          </p:nvPr>
        </p:nvSpPr>
        <p:spPr/>
        <p:txBody>
          <a:bodyPr/>
          <a:lstStyle/>
          <a:p>
            <a:fld id="{BDBBA73B-8FFE-4B8C-ABDD-5F5FE68DA5F5}" type="slidenum">
              <a:rPr lang="en-US" smtClean="0"/>
              <a:t>9</a:t>
            </a:fld>
            <a:endParaRPr lang="en-US" dirty="0"/>
          </a:p>
        </p:txBody>
      </p:sp>
    </p:spTree>
    <p:extLst>
      <p:ext uri="{BB962C8B-B14F-4D97-AF65-F5344CB8AC3E}">
        <p14:creationId xmlns:p14="http://schemas.microsoft.com/office/powerpoint/2010/main" val="20129306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MasterBackground"/>
          <p:cNvPicPr>
            <a:picLocks noChangeAspect="1" noChangeArrowheads="1"/>
          </p:cNvPicPr>
          <p:nvPr/>
        </p:nvPicPr>
        <p:blipFill>
          <a:blip r:embed="rId2" cstate="print"/>
          <a:srcRect/>
          <a:stretch>
            <a:fillRect/>
          </a:stretch>
        </p:blipFill>
        <p:spPr bwMode="auto">
          <a:xfrm>
            <a:off x="-31750" y="2"/>
            <a:ext cx="9175750" cy="6881813"/>
          </a:xfrm>
          <a:prstGeom prst="rect">
            <a:avLst/>
          </a:prstGeom>
          <a:noFill/>
          <a:ln w="9525">
            <a:noFill/>
            <a:miter lim="800000"/>
            <a:headEnd/>
            <a:tailEnd/>
          </a:ln>
        </p:spPr>
      </p:pic>
      <p:sp>
        <p:nvSpPr>
          <p:cNvPr id="5" name="Rectangle 8"/>
          <p:cNvSpPr>
            <a:spLocks noChangeArrowheads="1"/>
          </p:cNvSpPr>
          <p:nvPr/>
        </p:nvSpPr>
        <p:spPr bwMode="white">
          <a:xfrm>
            <a:off x="152404" y="1143000"/>
            <a:ext cx="4959350" cy="990600"/>
          </a:xfrm>
          <a:prstGeom prst="rect">
            <a:avLst/>
          </a:prstGeom>
          <a:noFill/>
          <a:ln>
            <a:noFill/>
          </a:ln>
        </p:spPr>
        <p:txBody>
          <a:bodyPr lIns="91398" tIns="45698" rIns="91398" bIns="45698" anchor="b"/>
          <a:lstStyle/>
          <a:p>
            <a:pPr eaLnBrk="0" hangingPunct="0">
              <a:spcBef>
                <a:spcPct val="20000"/>
              </a:spcBef>
              <a:tabLst>
                <a:tab pos="914109" algn="l"/>
              </a:tabLst>
              <a:defRPr/>
            </a:pPr>
            <a:r>
              <a:rPr lang="en-US" altLang="en-US" sz="1800" b="1" dirty="0">
                <a:solidFill>
                  <a:srgbClr val="F8F8F8"/>
                </a:solidFill>
                <a:cs typeface="Arial" charset="0"/>
              </a:rPr>
              <a:t>Commonwealth of Massachusetts</a:t>
            </a:r>
            <a:br>
              <a:rPr lang="en-US" altLang="en-US" sz="1800" b="1" dirty="0">
                <a:solidFill>
                  <a:srgbClr val="F8F8F8"/>
                </a:solidFill>
                <a:cs typeface="Arial" charset="0"/>
              </a:rPr>
            </a:br>
            <a:r>
              <a:rPr lang="en-US" altLang="en-US" sz="1300" b="1" dirty="0">
                <a:solidFill>
                  <a:srgbClr val="F8F8F8"/>
                </a:solidFill>
                <a:cs typeface="Arial" charset="0"/>
              </a:rPr>
              <a:t>Executive Office of Health and Human Services</a:t>
            </a:r>
            <a:br>
              <a:rPr lang="en-US" altLang="en-US" sz="1300" b="1" dirty="0">
                <a:solidFill>
                  <a:srgbClr val="F8F8F8"/>
                </a:solidFill>
                <a:cs typeface="Arial" charset="0"/>
              </a:rPr>
            </a:br>
            <a:br>
              <a:rPr lang="en-US" altLang="en-US" sz="1300" b="1" dirty="0">
                <a:solidFill>
                  <a:srgbClr val="F8F8F8"/>
                </a:solidFill>
                <a:cs typeface="Arial" charset="0"/>
              </a:rPr>
            </a:br>
            <a:endParaRPr lang="en-US" sz="1800" b="1" dirty="0">
              <a:solidFill>
                <a:srgbClr val="F8F8F8"/>
              </a:solidFill>
              <a:cs typeface="Arial" charset="0"/>
            </a:endParaRPr>
          </a:p>
        </p:txBody>
      </p:sp>
      <p:pic>
        <p:nvPicPr>
          <p:cNvPr id="6" name="Picture 2"/>
          <p:cNvPicPr>
            <a:picLocks noChangeAspect="1" noChangeArrowheads="1"/>
          </p:cNvPicPr>
          <p:nvPr userDrawn="1"/>
        </p:nvPicPr>
        <p:blipFill>
          <a:blip r:embed="rId3" cstate="print"/>
          <a:srcRect/>
          <a:stretch>
            <a:fillRect/>
          </a:stretch>
        </p:blipFill>
        <p:spPr bwMode="auto">
          <a:xfrm>
            <a:off x="6248400" y="1212851"/>
            <a:ext cx="2287588" cy="1149350"/>
          </a:xfrm>
          <a:prstGeom prst="rect">
            <a:avLst/>
          </a:prstGeom>
          <a:noFill/>
          <a:ln w="9525">
            <a:noFill/>
            <a:miter lim="800000"/>
            <a:headEnd/>
            <a:tailEnd/>
          </a:ln>
        </p:spPr>
      </p:pic>
      <p:sp>
        <p:nvSpPr>
          <p:cNvPr id="2" name="Title 1"/>
          <p:cNvSpPr>
            <a:spLocks noGrp="1"/>
          </p:cNvSpPr>
          <p:nvPr>
            <p:ph type="ctrTitle"/>
          </p:nvPr>
        </p:nvSpPr>
        <p:spPr>
          <a:xfrm>
            <a:off x="4876803" y="2130434"/>
            <a:ext cx="3886200" cy="1470025"/>
          </a:xfrm>
          <a:prstGeom prst="rect">
            <a:avLst/>
          </a:prstGeom>
        </p:spPr>
        <p:txBody>
          <a:bodyPr>
            <a:normAutofit/>
          </a:bodyPr>
          <a:lstStyle>
            <a:lvl1pPr>
              <a:defRPr sz="1800"/>
            </a:lvl1pPr>
          </a:lstStyle>
          <a:p>
            <a:r>
              <a:rPr lang="en-US"/>
              <a:t>Click to edit Master title style</a:t>
            </a:r>
            <a:endParaRPr lang="en-US" dirty="0"/>
          </a:p>
        </p:txBody>
      </p:sp>
      <p:sp>
        <p:nvSpPr>
          <p:cNvPr id="3" name="Subtitle 2"/>
          <p:cNvSpPr>
            <a:spLocks noGrp="1"/>
          </p:cNvSpPr>
          <p:nvPr>
            <p:ph type="subTitle" idx="1"/>
          </p:nvPr>
        </p:nvSpPr>
        <p:spPr>
          <a:xfrm>
            <a:off x="3276600" y="4114800"/>
            <a:ext cx="4495800" cy="1524000"/>
          </a:xfrm>
        </p:spPr>
        <p:txBody>
          <a:bodyPr>
            <a:normAutofit/>
          </a:bodyPr>
          <a:lstStyle>
            <a:lvl1pPr marL="0" indent="0" algn="ctr">
              <a:buNone/>
              <a:defRPr sz="1800">
                <a:solidFill>
                  <a:schemeClr val="tx1">
                    <a:tint val="75000"/>
                  </a:schemeClr>
                </a:solidFill>
              </a:defRPr>
            </a:lvl1pPr>
            <a:lvl2pPr marL="457056" indent="0" algn="ctr">
              <a:buNone/>
              <a:defRPr>
                <a:solidFill>
                  <a:schemeClr val="tx1">
                    <a:tint val="75000"/>
                  </a:schemeClr>
                </a:solidFill>
              </a:defRPr>
            </a:lvl2pPr>
            <a:lvl3pPr marL="914109" indent="0" algn="ctr">
              <a:buNone/>
              <a:defRPr>
                <a:solidFill>
                  <a:schemeClr val="tx1">
                    <a:tint val="75000"/>
                  </a:schemeClr>
                </a:solidFill>
              </a:defRPr>
            </a:lvl3pPr>
            <a:lvl4pPr marL="1371165" indent="0" algn="ctr">
              <a:buNone/>
              <a:defRPr>
                <a:solidFill>
                  <a:schemeClr val="tx1">
                    <a:tint val="75000"/>
                  </a:schemeClr>
                </a:solidFill>
              </a:defRPr>
            </a:lvl4pPr>
            <a:lvl5pPr marL="1828218" indent="0" algn="ctr">
              <a:buNone/>
              <a:defRPr>
                <a:solidFill>
                  <a:schemeClr val="tx1">
                    <a:tint val="75000"/>
                  </a:schemeClr>
                </a:solidFill>
              </a:defRPr>
            </a:lvl5pPr>
            <a:lvl6pPr marL="2285274" indent="0" algn="ctr">
              <a:buNone/>
              <a:defRPr>
                <a:solidFill>
                  <a:schemeClr val="tx1">
                    <a:tint val="75000"/>
                  </a:schemeClr>
                </a:solidFill>
              </a:defRPr>
            </a:lvl6pPr>
            <a:lvl7pPr marL="2742328" indent="0" algn="ctr">
              <a:buNone/>
              <a:defRPr>
                <a:solidFill>
                  <a:schemeClr val="tx1">
                    <a:tint val="75000"/>
                  </a:schemeClr>
                </a:solidFill>
              </a:defRPr>
            </a:lvl7pPr>
            <a:lvl8pPr marL="3199383" indent="0" algn="ctr">
              <a:buNone/>
              <a:defRPr>
                <a:solidFill>
                  <a:schemeClr val="tx1">
                    <a:tint val="75000"/>
                  </a:schemeClr>
                </a:solidFill>
              </a:defRPr>
            </a:lvl8pPr>
            <a:lvl9pPr marL="3656438" indent="0" algn="ctr">
              <a:buNone/>
              <a:defRPr>
                <a:solidFill>
                  <a:schemeClr val="tx1">
                    <a:tint val="75000"/>
                  </a:schemeClr>
                </a:solidFill>
              </a:defRPr>
            </a:lvl9pPr>
          </a:lstStyle>
          <a:p>
            <a:r>
              <a:rPr lang="en-US"/>
              <a:t>Click to edit Master subtitle style</a:t>
            </a:r>
            <a:endParaRPr lang="en-US" dirty="0"/>
          </a:p>
        </p:txBody>
      </p:sp>
      <p:sp>
        <p:nvSpPr>
          <p:cNvPr id="9" name="Slide Number Placeholder 5">
            <a:extLst>
              <a:ext uri="{FF2B5EF4-FFF2-40B4-BE49-F238E27FC236}">
                <a16:creationId xmlns:a16="http://schemas.microsoft.com/office/drawing/2014/main" id="{EFDC38AF-5109-484C-9376-3398BFB57A2F}"/>
              </a:ext>
            </a:extLst>
          </p:cNvPr>
          <p:cNvSpPr>
            <a:spLocks noGrp="1"/>
          </p:cNvSpPr>
          <p:nvPr>
            <p:ph type="sldNum" sz="quarter" idx="11"/>
          </p:nvPr>
        </p:nvSpPr>
        <p:spPr>
          <a:xfrm>
            <a:off x="8458200" y="6553200"/>
            <a:ext cx="685800" cy="287338"/>
          </a:xfrm>
          <a:prstGeom prst="rect">
            <a:avLst/>
          </a:prstGeom>
        </p:spPr>
        <p:txBody>
          <a:bodyPr/>
          <a:lstStyle>
            <a:lvl1pPr algn="ctr" fontAlgn="base">
              <a:spcBef>
                <a:spcPct val="0"/>
              </a:spcBef>
              <a:spcAft>
                <a:spcPct val="0"/>
              </a:spcAft>
              <a:defRPr>
                <a:latin typeface="Arial" charset="0"/>
              </a:defRPr>
            </a:lvl1pPr>
          </a:lstStyle>
          <a:p>
            <a:pPr>
              <a:defRPr/>
            </a:pPr>
            <a:fld id="{949C2E20-F250-44B9-B926-B8B94A013B34}" type="slidenum">
              <a:rPr lang="en-US" smtClean="0"/>
              <a:pPr>
                <a:defRPr/>
              </a:pPr>
              <a:t>‹#›</a:t>
            </a:fld>
            <a:endParaRPr lang="en-US" dirty="0"/>
          </a:p>
        </p:txBody>
      </p:sp>
    </p:spTree>
    <p:extLst>
      <p:ext uri="{BB962C8B-B14F-4D97-AF65-F5344CB8AC3E}">
        <p14:creationId xmlns:p14="http://schemas.microsoft.com/office/powerpoint/2010/main" val="3599986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1" y="0"/>
            <a:ext cx="6096002" cy="792162"/>
          </a:xfrm>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D4E3A7E-385F-4691-B7BC-46F253BFAAEC}" type="datetime1">
              <a:rPr lang="en-US" smtClean="0"/>
              <a:t>11/16/2020</a:t>
            </a:fld>
            <a:endParaRPr lang="en-US" dirty="0"/>
          </a:p>
        </p:txBody>
      </p:sp>
      <p:sp>
        <p:nvSpPr>
          <p:cNvPr id="4" name="Slide Number Placeholder 4"/>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C368D18A-47D3-417B-8049-0A96DF46771A}" type="slidenum">
              <a:rPr lang="en-US"/>
              <a:pPr>
                <a:defRPr/>
              </a:pPr>
              <a:t>‹#›</a:t>
            </a:fld>
            <a:endParaRPr lang="en-US" dirty="0"/>
          </a:p>
        </p:txBody>
      </p:sp>
    </p:spTree>
    <p:extLst>
      <p:ext uri="{BB962C8B-B14F-4D97-AF65-F5344CB8AC3E}">
        <p14:creationId xmlns:p14="http://schemas.microsoft.com/office/powerpoint/2010/main" val="4112359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1"/>
          </p:nvPr>
        </p:nvSpPr>
        <p:spPr>
          <a:xfrm>
            <a:off x="8458200" y="6553200"/>
            <a:ext cx="685800" cy="287338"/>
          </a:xfrm>
          <a:prstGeom prst="rect">
            <a:avLst/>
          </a:prstGeom>
        </p:spPr>
        <p:txBody>
          <a:bodyPr/>
          <a:lstStyle>
            <a:lvl1pPr algn="ctr" fontAlgn="base">
              <a:spcBef>
                <a:spcPct val="0"/>
              </a:spcBef>
              <a:spcAft>
                <a:spcPct val="0"/>
              </a:spcAft>
              <a:defRPr>
                <a:latin typeface="Arial" charset="0"/>
              </a:defRPr>
            </a:lvl1pPr>
          </a:lstStyle>
          <a:p>
            <a:pPr>
              <a:defRPr/>
            </a:pPr>
            <a:fld id="{949C2E20-F250-44B9-B926-B8B94A013B34}" type="slidenum">
              <a:rPr lang="en-US" smtClean="0"/>
              <a:pPr>
                <a:defRPr/>
              </a:pPr>
              <a:t>‹#›</a:t>
            </a:fld>
            <a:endParaRPr lang="en-US" dirty="0"/>
          </a:p>
        </p:txBody>
      </p:sp>
    </p:spTree>
    <p:extLst>
      <p:ext uri="{BB962C8B-B14F-4D97-AF65-F5344CB8AC3E}">
        <p14:creationId xmlns:p14="http://schemas.microsoft.com/office/powerpoint/2010/main" val="1529858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056" indent="0">
              <a:buNone/>
              <a:defRPr sz="1800">
                <a:solidFill>
                  <a:schemeClr val="tx1">
                    <a:tint val="75000"/>
                  </a:schemeClr>
                </a:solidFill>
              </a:defRPr>
            </a:lvl2pPr>
            <a:lvl3pPr marL="914109" indent="0">
              <a:buNone/>
              <a:defRPr sz="1600">
                <a:solidFill>
                  <a:schemeClr val="tx1">
                    <a:tint val="75000"/>
                  </a:schemeClr>
                </a:solidFill>
              </a:defRPr>
            </a:lvl3pPr>
            <a:lvl4pPr marL="1371165" indent="0">
              <a:buNone/>
              <a:defRPr sz="1400">
                <a:solidFill>
                  <a:schemeClr val="tx1">
                    <a:tint val="75000"/>
                  </a:schemeClr>
                </a:solidFill>
              </a:defRPr>
            </a:lvl4pPr>
            <a:lvl5pPr marL="1828218" indent="0">
              <a:buNone/>
              <a:defRPr sz="1400">
                <a:solidFill>
                  <a:schemeClr val="tx1">
                    <a:tint val="75000"/>
                  </a:schemeClr>
                </a:solidFill>
              </a:defRPr>
            </a:lvl5pPr>
            <a:lvl6pPr marL="2285274" indent="0">
              <a:buNone/>
              <a:defRPr sz="1400">
                <a:solidFill>
                  <a:schemeClr val="tx1">
                    <a:tint val="75000"/>
                  </a:schemeClr>
                </a:solidFill>
              </a:defRPr>
            </a:lvl6pPr>
            <a:lvl7pPr marL="2742328" indent="0">
              <a:buNone/>
              <a:defRPr sz="1400">
                <a:solidFill>
                  <a:schemeClr val="tx1">
                    <a:tint val="75000"/>
                  </a:schemeClr>
                </a:solidFill>
              </a:defRPr>
            </a:lvl7pPr>
            <a:lvl8pPr marL="3199383" indent="0">
              <a:buNone/>
              <a:defRPr sz="1400">
                <a:solidFill>
                  <a:schemeClr val="tx1">
                    <a:tint val="75000"/>
                  </a:schemeClr>
                </a:solidFill>
              </a:defRPr>
            </a:lvl8pPr>
            <a:lvl9pPr marL="3656438" indent="0">
              <a:buNone/>
              <a:defRPr sz="14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1879454B-BAED-48CD-8D73-DD6D65B9A49D}"/>
              </a:ext>
            </a:extLst>
          </p:cNvPr>
          <p:cNvSpPr>
            <a:spLocks noGrp="1"/>
          </p:cNvSpPr>
          <p:nvPr>
            <p:ph type="sldNum" sz="quarter" idx="11"/>
          </p:nvPr>
        </p:nvSpPr>
        <p:spPr>
          <a:xfrm>
            <a:off x="8458200" y="6553200"/>
            <a:ext cx="685800" cy="287338"/>
          </a:xfrm>
          <a:prstGeom prst="rect">
            <a:avLst/>
          </a:prstGeom>
        </p:spPr>
        <p:txBody>
          <a:bodyPr/>
          <a:lstStyle>
            <a:lvl1pPr algn="ctr" fontAlgn="base">
              <a:spcBef>
                <a:spcPct val="0"/>
              </a:spcBef>
              <a:spcAft>
                <a:spcPct val="0"/>
              </a:spcAft>
              <a:defRPr>
                <a:latin typeface="Arial" charset="0"/>
              </a:defRPr>
            </a:lvl1pPr>
          </a:lstStyle>
          <a:p>
            <a:pPr>
              <a:defRPr/>
            </a:pPr>
            <a:fld id="{949C2E20-F250-44B9-B926-B8B94A013B34}" type="slidenum">
              <a:rPr lang="en-US" smtClean="0"/>
              <a:pPr>
                <a:defRPr/>
              </a:pPr>
              <a:t>‹#›</a:t>
            </a:fld>
            <a:endParaRPr lang="en-US" dirty="0"/>
          </a:p>
        </p:txBody>
      </p:sp>
      <p:sp>
        <p:nvSpPr>
          <p:cNvPr id="7" name="Title Placeholder 15">
            <a:extLst>
              <a:ext uri="{FF2B5EF4-FFF2-40B4-BE49-F238E27FC236}">
                <a16:creationId xmlns:a16="http://schemas.microsoft.com/office/drawing/2014/main" id="{4A17DBC8-88A3-4E52-A20F-2D18774C7622}"/>
              </a:ext>
            </a:extLst>
          </p:cNvPr>
          <p:cNvSpPr>
            <a:spLocks noGrp="1"/>
          </p:cNvSpPr>
          <p:nvPr>
            <p:ph type="title"/>
          </p:nvPr>
        </p:nvSpPr>
        <p:spPr bwMode="auto">
          <a:xfrm>
            <a:off x="836137" y="133557"/>
            <a:ext cx="6098066" cy="56515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66431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600206"/>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457200" y="1600206"/>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93917559-D0BD-41E2-ACDC-4DA5696AF21E}"/>
              </a:ext>
            </a:extLst>
          </p:cNvPr>
          <p:cNvSpPr txBox="1">
            <a:spLocks/>
          </p:cNvSpPr>
          <p:nvPr userDrawn="1"/>
        </p:nvSpPr>
        <p:spPr>
          <a:xfrm>
            <a:off x="8458200" y="6553200"/>
            <a:ext cx="685800" cy="287338"/>
          </a:xfrm>
          <a:prstGeom prst="rect">
            <a:avLst/>
          </a:prstGeom>
        </p:spPr>
        <p:txBody>
          <a:bodyPr vert="horz" lIns="91411" tIns="45706" rIns="91411" bIns="45706" rtlCol="0" anchor="ctr"/>
          <a:lstStyle>
            <a:defPPr>
              <a:defRPr lang="en-US"/>
            </a:defPPr>
            <a:lvl1pPr marL="0" algn="ctr" defTabSz="914400" rtl="0" eaLnBrk="1" fontAlgn="base" latinLnBrk="0" hangingPunct="1">
              <a:spcBef>
                <a:spcPct val="0"/>
              </a:spcBef>
              <a:spcAft>
                <a:spcPct val="0"/>
              </a:spcAft>
              <a:defRPr sz="1200" kern="1200">
                <a:solidFill>
                  <a:prstClr val="black">
                    <a:tint val="75000"/>
                  </a:prstClr>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49C2E20-F250-44B9-B926-B8B94A013B34}" type="slidenum">
              <a:rPr lang="en-US" sz="1200" smtClean="0"/>
              <a:pPr>
                <a:defRPr/>
              </a:pPr>
              <a:t>‹#›</a:t>
            </a:fld>
            <a:endParaRPr lang="en-US" sz="1200" dirty="0"/>
          </a:p>
        </p:txBody>
      </p:sp>
      <p:sp>
        <p:nvSpPr>
          <p:cNvPr id="8" name="Title Placeholder 15">
            <a:extLst>
              <a:ext uri="{FF2B5EF4-FFF2-40B4-BE49-F238E27FC236}">
                <a16:creationId xmlns:a16="http://schemas.microsoft.com/office/drawing/2014/main" id="{6E578095-915B-4D4C-B1A2-FCA723877A78}"/>
              </a:ext>
            </a:extLst>
          </p:cNvPr>
          <p:cNvSpPr>
            <a:spLocks noGrp="1"/>
          </p:cNvSpPr>
          <p:nvPr>
            <p:ph type="title"/>
          </p:nvPr>
        </p:nvSpPr>
        <p:spPr bwMode="auto">
          <a:xfrm>
            <a:off x="836137" y="133557"/>
            <a:ext cx="6098066" cy="56515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4196046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056" indent="0">
              <a:buNone/>
              <a:defRPr sz="2000" b="1"/>
            </a:lvl2pPr>
            <a:lvl3pPr marL="914109" indent="0">
              <a:buNone/>
              <a:defRPr sz="1800" b="1"/>
            </a:lvl3pPr>
            <a:lvl4pPr marL="1371165" indent="0">
              <a:buNone/>
              <a:defRPr sz="1600" b="1"/>
            </a:lvl4pPr>
            <a:lvl5pPr marL="1828218" indent="0">
              <a:buNone/>
              <a:defRPr sz="1600" b="1"/>
            </a:lvl5pPr>
            <a:lvl6pPr marL="2285274" indent="0">
              <a:buNone/>
              <a:defRPr sz="1600" b="1"/>
            </a:lvl6pPr>
            <a:lvl7pPr marL="2742328" indent="0">
              <a:buNone/>
              <a:defRPr sz="1600" b="1"/>
            </a:lvl7pPr>
            <a:lvl8pPr marL="3199383" indent="0">
              <a:buNone/>
              <a:defRPr sz="1600" b="1"/>
            </a:lvl8pPr>
            <a:lvl9pPr marL="365643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056" indent="0">
              <a:buNone/>
              <a:defRPr sz="2000" b="1"/>
            </a:lvl2pPr>
            <a:lvl3pPr marL="914109" indent="0">
              <a:buNone/>
              <a:defRPr sz="1800" b="1"/>
            </a:lvl3pPr>
            <a:lvl4pPr marL="1371165" indent="0">
              <a:buNone/>
              <a:defRPr sz="1600" b="1"/>
            </a:lvl4pPr>
            <a:lvl5pPr marL="1828218" indent="0">
              <a:buNone/>
              <a:defRPr sz="1600" b="1"/>
            </a:lvl5pPr>
            <a:lvl6pPr marL="2285274" indent="0">
              <a:buNone/>
              <a:defRPr sz="1600" b="1"/>
            </a:lvl6pPr>
            <a:lvl7pPr marL="2742328" indent="0">
              <a:buNone/>
              <a:defRPr sz="1600" b="1"/>
            </a:lvl7pPr>
            <a:lvl8pPr marL="3199383" indent="0">
              <a:buNone/>
              <a:defRPr sz="1600" b="1"/>
            </a:lvl8pPr>
            <a:lvl9pPr marL="365643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BFAC1898-CFDB-4390-95DE-C076E60AF726}"/>
              </a:ext>
            </a:extLst>
          </p:cNvPr>
          <p:cNvSpPr>
            <a:spLocks noGrp="1"/>
          </p:cNvSpPr>
          <p:nvPr>
            <p:ph type="sldNum" sz="quarter" idx="11"/>
          </p:nvPr>
        </p:nvSpPr>
        <p:spPr>
          <a:xfrm>
            <a:off x="8458200" y="6553200"/>
            <a:ext cx="685800" cy="287338"/>
          </a:xfrm>
          <a:prstGeom prst="rect">
            <a:avLst/>
          </a:prstGeom>
        </p:spPr>
        <p:txBody>
          <a:bodyPr/>
          <a:lstStyle>
            <a:lvl1pPr algn="ctr" fontAlgn="base">
              <a:spcBef>
                <a:spcPct val="0"/>
              </a:spcBef>
              <a:spcAft>
                <a:spcPct val="0"/>
              </a:spcAft>
              <a:defRPr>
                <a:latin typeface="Arial" charset="0"/>
              </a:defRPr>
            </a:lvl1pPr>
          </a:lstStyle>
          <a:p>
            <a:pPr>
              <a:defRPr/>
            </a:pPr>
            <a:fld id="{949C2E20-F250-44B9-B926-B8B94A013B34}" type="slidenum">
              <a:rPr lang="en-US" smtClean="0"/>
              <a:pPr>
                <a:defRPr/>
              </a:pPr>
              <a:t>‹#›</a:t>
            </a:fld>
            <a:endParaRPr lang="en-US" dirty="0"/>
          </a:p>
        </p:txBody>
      </p:sp>
      <p:sp>
        <p:nvSpPr>
          <p:cNvPr id="10" name="Title Placeholder 15">
            <a:extLst>
              <a:ext uri="{FF2B5EF4-FFF2-40B4-BE49-F238E27FC236}">
                <a16:creationId xmlns:a16="http://schemas.microsoft.com/office/drawing/2014/main" id="{EF004171-FBC0-4543-B910-9531BB23AC09}"/>
              </a:ext>
            </a:extLst>
          </p:cNvPr>
          <p:cNvSpPr>
            <a:spLocks noGrp="1"/>
          </p:cNvSpPr>
          <p:nvPr>
            <p:ph type="title"/>
          </p:nvPr>
        </p:nvSpPr>
        <p:spPr bwMode="auto">
          <a:xfrm>
            <a:off x="836137" y="133557"/>
            <a:ext cx="6098066" cy="56515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3221799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3903F51-2748-48B0-9018-C173EA698384}"/>
              </a:ext>
            </a:extLst>
          </p:cNvPr>
          <p:cNvSpPr>
            <a:spLocks noGrp="1"/>
          </p:cNvSpPr>
          <p:nvPr>
            <p:ph type="sldNum" sz="quarter" idx="11"/>
          </p:nvPr>
        </p:nvSpPr>
        <p:spPr>
          <a:xfrm>
            <a:off x="8458200" y="6553200"/>
            <a:ext cx="685800" cy="287338"/>
          </a:xfrm>
          <a:prstGeom prst="rect">
            <a:avLst/>
          </a:prstGeom>
        </p:spPr>
        <p:txBody>
          <a:bodyPr/>
          <a:lstStyle>
            <a:lvl1pPr algn="ctr" fontAlgn="base">
              <a:spcBef>
                <a:spcPct val="0"/>
              </a:spcBef>
              <a:spcAft>
                <a:spcPct val="0"/>
              </a:spcAft>
              <a:defRPr>
                <a:latin typeface="Arial" charset="0"/>
              </a:defRPr>
            </a:lvl1pPr>
          </a:lstStyle>
          <a:p>
            <a:pPr>
              <a:defRPr/>
            </a:pPr>
            <a:fld id="{949C2E20-F250-44B9-B926-B8B94A013B34}" type="slidenum">
              <a:rPr lang="en-US" smtClean="0"/>
              <a:pPr>
                <a:defRPr/>
              </a:pPr>
              <a:t>‹#›</a:t>
            </a:fld>
            <a:endParaRPr lang="en-US" dirty="0"/>
          </a:p>
        </p:txBody>
      </p:sp>
      <p:sp>
        <p:nvSpPr>
          <p:cNvPr id="5" name="Title Placeholder 15">
            <a:extLst>
              <a:ext uri="{FF2B5EF4-FFF2-40B4-BE49-F238E27FC236}">
                <a16:creationId xmlns:a16="http://schemas.microsoft.com/office/drawing/2014/main" id="{A571B2BE-1708-42E3-8190-887526934FE2}"/>
              </a:ext>
            </a:extLst>
          </p:cNvPr>
          <p:cNvSpPr>
            <a:spLocks noGrp="1"/>
          </p:cNvSpPr>
          <p:nvPr>
            <p:ph type="title"/>
          </p:nvPr>
        </p:nvSpPr>
        <p:spPr bwMode="auto">
          <a:xfrm>
            <a:off x="836137" y="133557"/>
            <a:ext cx="6098066" cy="56515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3118275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3617BEF-64B9-4E49-BAF7-D9F9F81CDEC8}"/>
              </a:ext>
            </a:extLst>
          </p:cNvPr>
          <p:cNvSpPr>
            <a:spLocks noGrp="1"/>
          </p:cNvSpPr>
          <p:nvPr>
            <p:ph type="sldNum" sz="quarter" idx="11"/>
          </p:nvPr>
        </p:nvSpPr>
        <p:spPr>
          <a:xfrm>
            <a:off x="8458200" y="6553200"/>
            <a:ext cx="685800" cy="287338"/>
          </a:xfrm>
          <a:prstGeom prst="rect">
            <a:avLst/>
          </a:prstGeom>
        </p:spPr>
        <p:txBody>
          <a:bodyPr/>
          <a:lstStyle>
            <a:lvl1pPr algn="ctr" fontAlgn="base">
              <a:spcBef>
                <a:spcPct val="0"/>
              </a:spcBef>
              <a:spcAft>
                <a:spcPct val="0"/>
              </a:spcAft>
              <a:defRPr>
                <a:latin typeface="Arial" charset="0"/>
              </a:defRPr>
            </a:lvl1pPr>
          </a:lstStyle>
          <a:p>
            <a:pPr>
              <a:defRPr/>
            </a:pPr>
            <a:fld id="{949C2E20-F250-44B9-B926-B8B94A013B34}" type="slidenum">
              <a:rPr lang="en-US" smtClean="0"/>
              <a:pPr>
                <a:defRPr/>
              </a:pPr>
              <a:t>‹#›</a:t>
            </a:fld>
            <a:endParaRPr lang="en-US" dirty="0"/>
          </a:p>
        </p:txBody>
      </p:sp>
      <p:sp>
        <p:nvSpPr>
          <p:cNvPr id="4" name="Title Placeholder 15">
            <a:extLst>
              <a:ext uri="{FF2B5EF4-FFF2-40B4-BE49-F238E27FC236}">
                <a16:creationId xmlns:a16="http://schemas.microsoft.com/office/drawing/2014/main" id="{03873FFF-398F-4497-9667-937C898E1198}"/>
              </a:ext>
            </a:extLst>
          </p:cNvPr>
          <p:cNvSpPr>
            <a:spLocks noGrp="1"/>
          </p:cNvSpPr>
          <p:nvPr>
            <p:ph type="title"/>
          </p:nvPr>
        </p:nvSpPr>
        <p:spPr bwMode="auto">
          <a:xfrm>
            <a:off x="836137" y="133557"/>
            <a:ext cx="6098066" cy="56515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903696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E80F8AA-D340-477A-A266-A2AD05230CE9}"/>
              </a:ext>
            </a:extLst>
          </p:cNvPr>
          <p:cNvSpPr>
            <a:spLocks noGrp="1"/>
          </p:cNvSpPr>
          <p:nvPr>
            <p:ph type="sldNum" sz="quarter" idx="11"/>
          </p:nvPr>
        </p:nvSpPr>
        <p:spPr>
          <a:xfrm>
            <a:off x="8458200" y="6553200"/>
            <a:ext cx="685800" cy="287338"/>
          </a:xfrm>
          <a:prstGeom prst="rect">
            <a:avLst/>
          </a:prstGeom>
        </p:spPr>
        <p:txBody>
          <a:bodyPr/>
          <a:lstStyle>
            <a:lvl1pPr algn="ctr" fontAlgn="base">
              <a:spcBef>
                <a:spcPct val="0"/>
              </a:spcBef>
              <a:spcAft>
                <a:spcPct val="0"/>
              </a:spcAft>
              <a:defRPr>
                <a:latin typeface="Arial" charset="0"/>
              </a:defRPr>
            </a:lvl1pPr>
          </a:lstStyle>
          <a:p>
            <a:pPr>
              <a:defRPr/>
            </a:pPr>
            <a:fld id="{949C2E20-F250-44B9-B926-B8B94A013B34}" type="slidenum">
              <a:rPr lang="en-US" smtClean="0"/>
              <a:pPr>
                <a:defRPr/>
              </a:pPr>
              <a:t>‹#›</a:t>
            </a:fld>
            <a:endParaRPr lang="en-US" dirty="0"/>
          </a:p>
        </p:txBody>
      </p:sp>
      <p:sp>
        <p:nvSpPr>
          <p:cNvPr id="4" name="Title Placeholder 15">
            <a:extLst>
              <a:ext uri="{FF2B5EF4-FFF2-40B4-BE49-F238E27FC236}">
                <a16:creationId xmlns:a16="http://schemas.microsoft.com/office/drawing/2014/main" id="{19D4FDF8-F0AF-48CC-9B40-B293283050BA}"/>
              </a:ext>
            </a:extLst>
          </p:cNvPr>
          <p:cNvSpPr>
            <a:spLocks noGrp="1"/>
          </p:cNvSpPr>
          <p:nvPr>
            <p:ph type="title"/>
          </p:nvPr>
        </p:nvSpPr>
        <p:spPr bwMode="auto">
          <a:xfrm>
            <a:off x="836137" y="133557"/>
            <a:ext cx="6098066" cy="56515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1525998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2BB14C5-422B-4E23-94D1-DCA5CCE0FD11}" type="datetime1">
              <a:rPr lang="en-US" smtClean="0"/>
              <a:t>11/16/2020</a:t>
            </a:fld>
            <a:endParaRPr lang="en-US" dirty="0"/>
          </a:p>
        </p:txBody>
      </p:sp>
      <p:sp>
        <p:nvSpPr>
          <p:cNvPr id="3" name="Slide Number Placeholder 3"/>
          <p:cNvSpPr>
            <a:spLocks noGrp="1"/>
          </p:cNvSpPr>
          <p:nvPr>
            <p:ph type="sldNum" sz="quarter" idx="11"/>
          </p:nvPr>
        </p:nvSpPr>
        <p:spPr>
          <a:xfrm>
            <a:off x="3984625" y="6467475"/>
            <a:ext cx="685800" cy="287338"/>
          </a:xfrm>
          <a:prstGeom prst="rect">
            <a:avLst/>
          </a:prstGeom>
        </p:spPr>
        <p:txBody>
          <a:bodyPr/>
          <a:lstStyle>
            <a:lvl1pPr fontAlgn="base">
              <a:spcBef>
                <a:spcPct val="0"/>
              </a:spcBef>
              <a:spcAft>
                <a:spcPct val="0"/>
              </a:spcAft>
              <a:defRPr>
                <a:latin typeface="Arial" charset="0"/>
              </a:defRPr>
            </a:lvl1pPr>
          </a:lstStyle>
          <a:p>
            <a:pPr>
              <a:defRPr/>
            </a:pPr>
            <a:fld id="{8BE3783E-0E1E-439A-9132-752116EA5652}" type="slidenum">
              <a:rPr lang="en-US"/>
              <a:pPr>
                <a:defRPr/>
              </a:pPr>
              <a:t>‹#›</a:t>
            </a:fld>
            <a:endParaRPr lang="en-US" dirty="0"/>
          </a:p>
        </p:txBody>
      </p:sp>
    </p:spTree>
    <p:extLst>
      <p:ext uri="{BB962C8B-B14F-4D97-AF65-F5344CB8AC3E}">
        <p14:creationId xmlns:p14="http://schemas.microsoft.com/office/powerpoint/2010/main" val="1418313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3"/>
            <a:ext cx="9144000" cy="882650"/>
          </a:xfrm>
          <a:prstGeom prst="rect">
            <a:avLst/>
          </a:prstGeom>
          <a:solidFill>
            <a:srgbClr val="142C5C"/>
          </a:solidFill>
          <a:ln>
            <a:noFill/>
          </a:ln>
        </p:spPr>
        <p:style>
          <a:lnRef idx="2">
            <a:schemeClr val="accent1">
              <a:shade val="50000"/>
            </a:schemeClr>
          </a:lnRef>
          <a:fillRef idx="1003">
            <a:schemeClr val="dk2"/>
          </a:fillRef>
          <a:effectRef idx="0">
            <a:schemeClr val="accent1"/>
          </a:effectRef>
          <a:fontRef idx="minor">
            <a:schemeClr val="lt1"/>
          </a:fontRef>
        </p:style>
        <p:txBody>
          <a:bodyPr lIns="91411" tIns="45706" rIns="91411" bIns="45706" anchor="ctr"/>
          <a:lstStyle/>
          <a:p>
            <a:pPr algn="ctr">
              <a:defRPr/>
            </a:pPr>
            <a:endParaRPr lang="en-US" sz="1800" dirty="0">
              <a:solidFill>
                <a:prstClr val="white"/>
              </a:solidFill>
            </a:endParaRP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11" tIns="45706" rIns="91411" bIns="4570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0" name="Picture 6" descr="best ver2b seal"/>
          <p:cNvPicPr>
            <a:picLocks noChangeAspect="1" noChangeArrowheads="1"/>
          </p:cNvPicPr>
          <p:nvPr/>
        </p:nvPicPr>
        <p:blipFill>
          <a:blip r:embed="rId12" cstate="print">
            <a:clrChange>
              <a:clrFrom>
                <a:srgbClr val="003264"/>
              </a:clrFrom>
              <a:clrTo>
                <a:srgbClr val="003264">
                  <a:alpha val="0"/>
                </a:srgbClr>
              </a:clrTo>
            </a:clrChange>
          </a:blip>
          <a:srcRect/>
          <a:stretch>
            <a:fillRect/>
          </a:stretch>
        </p:blipFill>
        <p:spPr bwMode="auto">
          <a:xfrm>
            <a:off x="31755" y="76204"/>
            <a:ext cx="746125" cy="715963"/>
          </a:xfrm>
          <a:prstGeom prst="rect">
            <a:avLst/>
          </a:prstGeom>
          <a:noFill/>
          <a:ln w="9525">
            <a:noFill/>
            <a:miter lim="800000"/>
            <a:headEnd/>
            <a:tailEnd/>
          </a:ln>
        </p:spPr>
      </p:pic>
      <p:sp>
        <p:nvSpPr>
          <p:cNvPr id="1031" name="Title Placeholder 15"/>
          <p:cNvSpPr>
            <a:spLocks noGrp="1"/>
          </p:cNvSpPr>
          <p:nvPr>
            <p:ph type="title"/>
          </p:nvPr>
        </p:nvSpPr>
        <p:spPr bwMode="auto">
          <a:xfrm>
            <a:off x="836137" y="133557"/>
            <a:ext cx="6098066" cy="56515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p>
            <a:pPr lvl="0"/>
            <a:r>
              <a:rPr lang="en-US"/>
              <a:t>Click to edit Master title style</a:t>
            </a:r>
          </a:p>
        </p:txBody>
      </p:sp>
      <p:pic>
        <p:nvPicPr>
          <p:cNvPr id="1032" name="Picture 1"/>
          <p:cNvPicPr>
            <a:picLocks noChangeAspect="1" noChangeArrowheads="1"/>
          </p:cNvPicPr>
          <p:nvPr userDrawn="1"/>
        </p:nvPicPr>
        <p:blipFill>
          <a:blip r:embed="rId13" cstate="print"/>
          <a:srcRect/>
          <a:stretch>
            <a:fillRect/>
          </a:stretch>
        </p:blipFill>
        <p:spPr bwMode="auto">
          <a:xfrm>
            <a:off x="6999288" y="3"/>
            <a:ext cx="2144712" cy="882650"/>
          </a:xfrm>
          <a:prstGeom prst="rect">
            <a:avLst/>
          </a:prstGeom>
          <a:noFill/>
          <a:ln w="9525">
            <a:noFill/>
            <a:miter lim="800000"/>
            <a:headEnd/>
            <a:tailEnd/>
          </a:ln>
        </p:spPr>
      </p:pic>
      <p:sp>
        <p:nvSpPr>
          <p:cNvPr id="9" name="Slide Number Placeholder 5">
            <a:extLst>
              <a:ext uri="{FF2B5EF4-FFF2-40B4-BE49-F238E27FC236}">
                <a16:creationId xmlns:a16="http://schemas.microsoft.com/office/drawing/2014/main" id="{D9F68169-D8C9-4F33-8658-95EA08930AF6}"/>
              </a:ext>
            </a:extLst>
          </p:cNvPr>
          <p:cNvSpPr>
            <a:spLocks noGrp="1"/>
          </p:cNvSpPr>
          <p:nvPr>
            <p:ph type="sldNum" sz="quarter" idx="4"/>
          </p:nvPr>
        </p:nvSpPr>
        <p:spPr>
          <a:xfrm>
            <a:off x="8458200" y="6553200"/>
            <a:ext cx="685800" cy="287338"/>
          </a:xfrm>
          <a:prstGeom prst="rect">
            <a:avLst/>
          </a:prstGeom>
        </p:spPr>
        <p:txBody>
          <a:bodyPr/>
          <a:lstStyle>
            <a:lvl1pPr algn="ctr" fontAlgn="base">
              <a:spcBef>
                <a:spcPct val="0"/>
              </a:spcBef>
              <a:spcAft>
                <a:spcPct val="0"/>
              </a:spcAft>
              <a:defRPr sz="1000">
                <a:latin typeface="Arial" charset="0"/>
              </a:defRPr>
            </a:lvl1pPr>
          </a:lstStyle>
          <a:p>
            <a:pPr>
              <a:defRPr/>
            </a:pPr>
            <a:fld id="{949C2E20-F250-44B9-B926-B8B94A013B34}" type="slidenum">
              <a:rPr lang="en-US" smtClean="0"/>
              <a:pPr>
                <a:defRPr/>
              </a:pPr>
              <a:t>‹#›</a:t>
            </a:fld>
            <a:endParaRPr lang="en-US" dirty="0"/>
          </a:p>
        </p:txBody>
      </p:sp>
    </p:spTree>
    <p:extLst>
      <p:ext uri="{BB962C8B-B14F-4D97-AF65-F5344CB8AC3E}">
        <p14:creationId xmlns:p14="http://schemas.microsoft.com/office/powerpoint/2010/main" val="47275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71" r:id="rId7"/>
    <p:sldLayoutId id="2147483672" r:id="rId8"/>
    <p:sldLayoutId id="2147483674" r:id="rId9"/>
    <p:sldLayoutId id="2147483675" r:id="rId10"/>
  </p:sldLayoutIdLst>
  <p:hf hdr="0" dt="0"/>
  <p:txStyles>
    <p:titleStyle>
      <a:lvl1pPr algn="l" rtl="0" eaLnBrk="1" fontAlgn="base" hangingPunct="1">
        <a:spcBef>
          <a:spcPct val="0"/>
        </a:spcBef>
        <a:spcAft>
          <a:spcPct val="0"/>
        </a:spcAft>
        <a:defRPr sz="2800" kern="1200">
          <a:solidFill>
            <a:schemeClr val="bg1"/>
          </a:solidFill>
          <a:latin typeface="+mj-lt"/>
          <a:ea typeface="+mj-ea"/>
          <a:cs typeface="+mj-cs"/>
        </a:defRPr>
      </a:lvl1pPr>
      <a:lvl2pPr algn="l" rtl="0" eaLnBrk="1" fontAlgn="base" hangingPunct="1">
        <a:spcBef>
          <a:spcPct val="0"/>
        </a:spcBef>
        <a:spcAft>
          <a:spcPct val="0"/>
        </a:spcAft>
        <a:defRPr sz="2800">
          <a:solidFill>
            <a:schemeClr val="bg1"/>
          </a:solidFill>
          <a:latin typeface="Calibri" pitchFamily="34" charset="0"/>
        </a:defRPr>
      </a:lvl2pPr>
      <a:lvl3pPr algn="l" rtl="0" eaLnBrk="1" fontAlgn="base" hangingPunct="1">
        <a:spcBef>
          <a:spcPct val="0"/>
        </a:spcBef>
        <a:spcAft>
          <a:spcPct val="0"/>
        </a:spcAft>
        <a:defRPr sz="2800">
          <a:solidFill>
            <a:schemeClr val="bg1"/>
          </a:solidFill>
          <a:latin typeface="Calibri" pitchFamily="34" charset="0"/>
        </a:defRPr>
      </a:lvl3pPr>
      <a:lvl4pPr algn="l" rtl="0" eaLnBrk="1" fontAlgn="base" hangingPunct="1">
        <a:spcBef>
          <a:spcPct val="0"/>
        </a:spcBef>
        <a:spcAft>
          <a:spcPct val="0"/>
        </a:spcAft>
        <a:defRPr sz="2800">
          <a:solidFill>
            <a:schemeClr val="bg1"/>
          </a:solidFill>
          <a:latin typeface="Calibri" pitchFamily="34" charset="0"/>
        </a:defRPr>
      </a:lvl4pPr>
      <a:lvl5pPr algn="l" rtl="0" eaLnBrk="1" fontAlgn="base" hangingPunct="1">
        <a:spcBef>
          <a:spcPct val="0"/>
        </a:spcBef>
        <a:spcAft>
          <a:spcPct val="0"/>
        </a:spcAft>
        <a:defRPr sz="2800">
          <a:solidFill>
            <a:schemeClr val="bg1"/>
          </a:solidFill>
          <a:latin typeface="Calibri" pitchFamily="34" charset="0"/>
        </a:defRPr>
      </a:lvl5pPr>
      <a:lvl6pPr marL="457056" algn="l" rtl="0" eaLnBrk="1" fontAlgn="base" hangingPunct="1">
        <a:spcBef>
          <a:spcPct val="0"/>
        </a:spcBef>
        <a:spcAft>
          <a:spcPct val="0"/>
        </a:spcAft>
        <a:defRPr sz="2800">
          <a:solidFill>
            <a:schemeClr val="bg1"/>
          </a:solidFill>
          <a:latin typeface="Calibri" pitchFamily="34" charset="0"/>
        </a:defRPr>
      </a:lvl6pPr>
      <a:lvl7pPr marL="914109" algn="l" rtl="0" eaLnBrk="1" fontAlgn="base" hangingPunct="1">
        <a:spcBef>
          <a:spcPct val="0"/>
        </a:spcBef>
        <a:spcAft>
          <a:spcPct val="0"/>
        </a:spcAft>
        <a:defRPr sz="2800">
          <a:solidFill>
            <a:schemeClr val="bg1"/>
          </a:solidFill>
          <a:latin typeface="Calibri" pitchFamily="34" charset="0"/>
        </a:defRPr>
      </a:lvl7pPr>
      <a:lvl8pPr marL="1371165" algn="l" rtl="0" eaLnBrk="1" fontAlgn="base" hangingPunct="1">
        <a:spcBef>
          <a:spcPct val="0"/>
        </a:spcBef>
        <a:spcAft>
          <a:spcPct val="0"/>
        </a:spcAft>
        <a:defRPr sz="2800">
          <a:solidFill>
            <a:schemeClr val="bg1"/>
          </a:solidFill>
          <a:latin typeface="Calibri" pitchFamily="34" charset="0"/>
        </a:defRPr>
      </a:lvl8pPr>
      <a:lvl9pPr marL="1828218" algn="l" rtl="0" eaLnBrk="1" fontAlgn="base" hangingPunct="1">
        <a:spcBef>
          <a:spcPct val="0"/>
        </a:spcBef>
        <a:spcAft>
          <a:spcPct val="0"/>
        </a:spcAft>
        <a:defRPr sz="2800">
          <a:solidFill>
            <a:schemeClr val="bg1"/>
          </a:solidFill>
          <a:latin typeface="Calibri" pitchFamily="34" charset="0"/>
        </a:defRPr>
      </a:lvl9pPr>
    </p:titleStyle>
    <p:bodyStyle>
      <a:lvl1pPr marL="342791" indent="-342791" algn="l" rtl="0" eaLnBrk="1" fontAlgn="base" hangingPunct="1">
        <a:spcBef>
          <a:spcPct val="20000"/>
        </a:spcBef>
        <a:spcAft>
          <a:spcPct val="0"/>
        </a:spcAft>
        <a:buFont typeface="Arial" charset="0"/>
        <a:buChar char="•"/>
        <a:defRPr b="1" kern="1200">
          <a:solidFill>
            <a:schemeClr val="tx1"/>
          </a:solidFill>
          <a:latin typeface="+mn-lt"/>
          <a:ea typeface="+mn-ea"/>
          <a:cs typeface="+mn-cs"/>
        </a:defRPr>
      </a:lvl1pPr>
      <a:lvl2pPr marL="742714" indent="-285660" algn="l" rtl="0" eaLnBrk="1" fontAlgn="base" hangingPunct="1">
        <a:spcBef>
          <a:spcPct val="20000"/>
        </a:spcBef>
        <a:spcAft>
          <a:spcPct val="0"/>
        </a:spcAft>
        <a:buFont typeface="Arial" charset="0"/>
        <a:buChar char="–"/>
        <a:defRPr kern="1200">
          <a:solidFill>
            <a:schemeClr val="tx1"/>
          </a:solidFill>
          <a:latin typeface="+mn-lt"/>
          <a:ea typeface="+mn-ea"/>
          <a:cs typeface="+mn-cs"/>
        </a:defRPr>
      </a:lvl2pPr>
      <a:lvl3pPr marL="1142636" indent="-228527" algn="l"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9691" indent="-228527" algn="l" rtl="0" eaLnBrk="1" fontAlgn="base" hangingPunct="1">
        <a:spcBef>
          <a:spcPct val="20000"/>
        </a:spcBef>
        <a:spcAft>
          <a:spcPct val="0"/>
        </a:spcAft>
        <a:buFont typeface="Arial" charset="0"/>
        <a:buChar char="–"/>
        <a:defRPr kern="1200">
          <a:solidFill>
            <a:schemeClr val="tx1"/>
          </a:solidFill>
          <a:latin typeface="+mn-lt"/>
          <a:ea typeface="+mn-ea"/>
          <a:cs typeface="+mn-cs"/>
        </a:defRPr>
      </a:lvl4pPr>
      <a:lvl5pPr marL="2056746" indent="-228527" algn="l" rtl="0" eaLnBrk="1" fontAlgn="base" hangingPunct="1">
        <a:spcBef>
          <a:spcPct val="20000"/>
        </a:spcBef>
        <a:spcAft>
          <a:spcPct val="0"/>
        </a:spcAft>
        <a:buFont typeface="Arial" charset="0"/>
        <a:buChar char="»"/>
        <a:defRPr kern="1200">
          <a:solidFill>
            <a:schemeClr val="tx1"/>
          </a:solidFill>
          <a:latin typeface="+mn-lt"/>
          <a:ea typeface="+mn-ea"/>
          <a:cs typeface="+mn-cs"/>
        </a:defRPr>
      </a:lvl5pPr>
      <a:lvl6pPr marL="2513800"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55"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10"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64" indent="-228527" algn="l" defTabSz="9141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09" rtl="0" eaLnBrk="1" latinLnBrk="0" hangingPunct="1">
        <a:defRPr sz="1800" kern="1200">
          <a:solidFill>
            <a:schemeClr val="tx1"/>
          </a:solidFill>
          <a:latin typeface="+mn-lt"/>
          <a:ea typeface="+mn-ea"/>
          <a:cs typeface="+mn-cs"/>
        </a:defRPr>
      </a:lvl1pPr>
      <a:lvl2pPr marL="457056" algn="l" defTabSz="914109" rtl="0" eaLnBrk="1" latinLnBrk="0" hangingPunct="1">
        <a:defRPr sz="1800" kern="1200">
          <a:solidFill>
            <a:schemeClr val="tx1"/>
          </a:solidFill>
          <a:latin typeface="+mn-lt"/>
          <a:ea typeface="+mn-ea"/>
          <a:cs typeface="+mn-cs"/>
        </a:defRPr>
      </a:lvl2pPr>
      <a:lvl3pPr marL="914109" algn="l" defTabSz="914109" rtl="0" eaLnBrk="1" latinLnBrk="0" hangingPunct="1">
        <a:defRPr sz="1800" kern="1200">
          <a:solidFill>
            <a:schemeClr val="tx1"/>
          </a:solidFill>
          <a:latin typeface="+mn-lt"/>
          <a:ea typeface="+mn-ea"/>
          <a:cs typeface="+mn-cs"/>
        </a:defRPr>
      </a:lvl3pPr>
      <a:lvl4pPr marL="1371165" algn="l" defTabSz="914109" rtl="0" eaLnBrk="1" latinLnBrk="0" hangingPunct="1">
        <a:defRPr sz="1800" kern="1200">
          <a:solidFill>
            <a:schemeClr val="tx1"/>
          </a:solidFill>
          <a:latin typeface="+mn-lt"/>
          <a:ea typeface="+mn-ea"/>
          <a:cs typeface="+mn-cs"/>
        </a:defRPr>
      </a:lvl4pPr>
      <a:lvl5pPr marL="1828218" algn="l" defTabSz="914109" rtl="0" eaLnBrk="1" latinLnBrk="0" hangingPunct="1">
        <a:defRPr sz="1800" kern="1200">
          <a:solidFill>
            <a:schemeClr val="tx1"/>
          </a:solidFill>
          <a:latin typeface="+mn-lt"/>
          <a:ea typeface="+mn-ea"/>
          <a:cs typeface="+mn-cs"/>
        </a:defRPr>
      </a:lvl5pPr>
      <a:lvl6pPr marL="2285274" algn="l" defTabSz="914109" rtl="0" eaLnBrk="1" latinLnBrk="0" hangingPunct="1">
        <a:defRPr sz="1800" kern="1200">
          <a:solidFill>
            <a:schemeClr val="tx1"/>
          </a:solidFill>
          <a:latin typeface="+mn-lt"/>
          <a:ea typeface="+mn-ea"/>
          <a:cs typeface="+mn-cs"/>
        </a:defRPr>
      </a:lvl6pPr>
      <a:lvl7pPr marL="2742328" algn="l" defTabSz="914109" rtl="0" eaLnBrk="1" latinLnBrk="0" hangingPunct="1">
        <a:defRPr sz="1800" kern="1200">
          <a:solidFill>
            <a:schemeClr val="tx1"/>
          </a:solidFill>
          <a:latin typeface="+mn-lt"/>
          <a:ea typeface="+mn-ea"/>
          <a:cs typeface="+mn-cs"/>
        </a:defRPr>
      </a:lvl7pPr>
      <a:lvl8pPr marL="3199383" algn="l" defTabSz="914109" rtl="0" eaLnBrk="1" latinLnBrk="0" hangingPunct="1">
        <a:defRPr sz="1800" kern="1200">
          <a:solidFill>
            <a:schemeClr val="tx1"/>
          </a:solidFill>
          <a:latin typeface="+mn-lt"/>
          <a:ea typeface="+mn-ea"/>
          <a:cs typeface="+mn-cs"/>
        </a:defRPr>
      </a:lvl8pPr>
      <a:lvl9pPr marL="3656438" algn="l" defTabSz="9141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hyperlink" Target="https://mehi.masstech.org/support/health-it-toolkits/query-hie-toolkit" TargetMode="External"/><Relationship Id="rId4" Type="http://schemas.openxmlformats.org/officeDocument/2006/relationships/diagramLayout" Target="../diagrams/layout2.xml"/><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a:t>
            </a:r>
          </a:p>
        </p:txBody>
      </p:sp>
      <p:sp>
        <p:nvSpPr>
          <p:cNvPr id="3" name="Subtitle 2"/>
          <p:cNvSpPr>
            <a:spLocks noGrp="1"/>
          </p:cNvSpPr>
          <p:nvPr>
            <p:ph type="subTitle" idx="1"/>
          </p:nvPr>
        </p:nvSpPr>
        <p:spPr/>
        <p:txBody>
          <a:bodyPr>
            <a:noAutofit/>
          </a:bodyPr>
          <a:lstStyle/>
          <a:p>
            <a:r>
              <a:rPr lang="en-US" sz="2800" dirty="0">
                <a:solidFill>
                  <a:schemeClr val="tx1"/>
                </a:solidFill>
              </a:rPr>
              <a:t>Health Information Technology Council Meeting</a:t>
            </a:r>
          </a:p>
          <a:p>
            <a:endParaRPr lang="en-US" sz="2400" dirty="0">
              <a:solidFill>
                <a:schemeClr val="tx1"/>
              </a:solidFill>
            </a:endParaRPr>
          </a:p>
          <a:p>
            <a:r>
              <a:rPr lang="en-US" sz="2400" dirty="0">
                <a:solidFill>
                  <a:schemeClr val="tx1"/>
                </a:solidFill>
              </a:rPr>
              <a:t>November 2, 2020</a:t>
            </a:r>
          </a:p>
        </p:txBody>
      </p:sp>
      <p:sp>
        <p:nvSpPr>
          <p:cNvPr id="6" name="Slide Number Placeholder 5"/>
          <p:cNvSpPr>
            <a:spLocks noGrp="1"/>
          </p:cNvSpPr>
          <p:nvPr>
            <p:ph type="sldNum" sz="quarter" idx="11"/>
          </p:nvPr>
        </p:nvSpPr>
        <p:spPr/>
        <p:txBody>
          <a:bodyPr/>
          <a:lstStyle/>
          <a:p>
            <a:pPr>
              <a:defRPr/>
            </a:pPr>
            <a:fld id="{48D10188-EC4D-40C7-880F-CA7F1DBEE75A}" type="slidenum">
              <a:rPr lang="en-US" smtClean="0"/>
              <a:pPr>
                <a:defRPr/>
              </a:pPr>
              <a:t>1</a:t>
            </a:fld>
            <a:endParaRPr lang="en-US" dirty="0"/>
          </a:p>
        </p:txBody>
      </p:sp>
      <p:sp>
        <p:nvSpPr>
          <p:cNvPr id="4" name="Rectangle 3">
            <a:extLst>
              <a:ext uri="{FF2B5EF4-FFF2-40B4-BE49-F238E27FC236}">
                <a16:creationId xmlns:a16="http://schemas.microsoft.com/office/drawing/2014/main" id="{FC4E80AF-B376-4E02-9DCC-CBF939144350}"/>
              </a:ext>
            </a:extLst>
          </p:cNvPr>
          <p:cNvSpPr/>
          <p:nvPr/>
        </p:nvSpPr>
        <p:spPr>
          <a:xfrm>
            <a:off x="2362200" y="1981200"/>
            <a:ext cx="1904998"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vHITC</a:t>
            </a:r>
          </a:p>
        </p:txBody>
      </p:sp>
    </p:spTree>
    <p:extLst>
      <p:ext uri="{BB962C8B-B14F-4D97-AF65-F5344CB8AC3E}">
        <p14:creationId xmlns:p14="http://schemas.microsoft.com/office/powerpoint/2010/main" val="1508455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16F4F6-1401-46E2-A295-F9B332D852E0}"/>
              </a:ext>
            </a:extLst>
          </p:cNvPr>
          <p:cNvSpPr>
            <a:spLocks noGrp="1"/>
          </p:cNvSpPr>
          <p:nvPr>
            <p:ph type="sldNum" sz="quarter" idx="11"/>
          </p:nvPr>
        </p:nvSpPr>
        <p:spPr/>
        <p:txBody>
          <a:bodyPr/>
          <a:lstStyle/>
          <a:p>
            <a:pPr>
              <a:defRPr/>
            </a:pPr>
            <a:fld id="{949C2E20-F250-44B9-B926-B8B94A013B34}" type="slidenum">
              <a:rPr lang="en-US" smtClean="0"/>
              <a:pPr>
                <a:defRPr/>
              </a:pPr>
              <a:t>10</a:t>
            </a:fld>
            <a:endParaRPr lang="en-US" dirty="0"/>
          </a:p>
        </p:txBody>
      </p:sp>
      <p:sp>
        <p:nvSpPr>
          <p:cNvPr id="3" name="Title 2">
            <a:extLst>
              <a:ext uri="{FF2B5EF4-FFF2-40B4-BE49-F238E27FC236}">
                <a16:creationId xmlns:a16="http://schemas.microsoft.com/office/drawing/2014/main" id="{175A9B83-49D0-4C28-B509-036769854D12}"/>
              </a:ext>
            </a:extLst>
          </p:cNvPr>
          <p:cNvSpPr>
            <a:spLocks noGrp="1"/>
          </p:cNvSpPr>
          <p:nvPr>
            <p:ph type="title"/>
          </p:nvPr>
        </p:nvSpPr>
        <p:spPr/>
        <p:txBody>
          <a:bodyPr/>
          <a:lstStyle/>
          <a:p>
            <a:r>
              <a:rPr lang="en-US" dirty="0"/>
              <a:t>HIway attestation: 2020 statistics so far</a:t>
            </a:r>
          </a:p>
        </p:txBody>
      </p:sp>
      <p:sp>
        <p:nvSpPr>
          <p:cNvPr id="4" name="TextBox 3">
            <a:extLst>
              <a:ext uri="{FF2B5EF4-FFF2-40B4-BE49-F238E27FC236}">
                <a16:creationId xmlns:a16="http://schemas.microsoft.com/office/drawing/2014/main" id="{03046498-F6E1-488D-B020-5876D3E9B018}"/>
              </a:ext>
            </a:extLst>
          </p:cNvPr>
          <p:cNvSpPr txBox="1"/>
          <p:nvPr/>
        </p:nvSpPr>
        <p:spPr>
          <a:xfrm>
            <a:off x="4267200" y="1855887"/>
            <a:ext cx="4190993" cy="5078313"/>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b="1" dirty="0"/>
              <a:t>Acute Care Hospitals </a:t>
            </a:r>
            <a:r>
              <a:rPr lang="en-US" dirty="0"/>
              <a:t>(n=66)</a:t>
            </a:r>
          </a:p>
          <a:p>
            <a:r>
              <a:rPr lang="en-US" dirty="0"/>
              <a:t>7 attestations submitted </a:t>
            </a:r>
          </a:p>
          <a:p>
            <a:r>
              <a:rPr lang="en-US" dirty="0"/>
              <a:t>0 exception forms submitted</a:t>
            </a:r>
          </a:p>
          <a:p>
            <a:r>
              <a:rPr lang="en-US" dirty="0"/>
              <a:t>11% attested </a:t>
            </a:r>
          </a:p>
          <a:p>
            <a:r>
              <a:rPr lang="en-US" dirty="0"/>
              <a:t> </a:t>
            </a:r>
          </a:p>
          <a:p>
            <a:pPr marL="285750" indent="-285750">
              <a:buFont typeface="Arial" panose="020B0604020202020204" pitchFamily="34" charset="0"/>
              <a:buChar char="•"/>
            </a:pPr>
            <a:r>
              <a:rPr lang="en-US" b="1" dirty="0"/>
              <a:t>Community Health Centers </a:t>
            </a:r>
            <a:r>
              <a:rPr lang="en-US" dirty="0"/>
              <a:t>(n=38)</a:t>
            </a:r>
          </a:p>
          <a:p>
            <a:r>
              <a:rPr lang="en-US" dirty="0"/>
              <a:t>3 attestations submitted </a:t>
            </a:r>
          </a:p>
          <a:p>
            <a:r>
              <a:rPr lang="en-US" dirty="0"/>
              <a:t>2 exception forms submitted</a:t>
            </a:r>
          </a:p>
          <a:p>
            <a:r>
              <a:rPr lang="en-US" dirty="0"/>
              <a:t>8% attested </a:t>
            </a:r>
          </a:p>
          <a:p>
            <a:r>
              <a:rPr lang="en-US" dirty="0"/>
              <a:t>5% exception forms</a:t>
            </a:r>
          </a:p>
          <a:p>
            <a:r>
              <a:rPr lang="en-US" dirty="0"/>
              <a:t> </a:t>
            </a:r>
          </a:p>
          <a:p>
            <a:pPr marL="285750" indent="-285750">
              <a:buFont typeface="Arial" panose="020B0604020202020204" pitchFamily="34" charset="0"/>
              <a:buChar char="•"/>
            </a:pPr>
            <a:r>
              <a:rPr lang="en-US" b="1" dirty="0"/>
              <a:t>Medium/Large Medical </a:t>
            </a:r>
          </a:p>
          <a:p>
            <a:r>
              <a:rPr lang="en-US" b="1" dirty="0"/>
              <a:t>Ambulatory Practices</a:t>
            </a:r>
            <a:r>
              <a:rPr lang="en-US" dirty="0"/>
              <a:t> (n=528)</a:t>
            </a:r>
          </a:p>
          <a:p>
            <a:r>
              <a:rPr lang="en-US" dirty="0"/>
              <a:t>Attestations submitted for 9 practices</a:t>
            </a:r>
          </a:p>
          <a:p>
            <a:r>
              <a:rPr lang="en-US" dirty="0"/>
              <a:t>Exception forms submitted for 22 practices </a:t>
            </a:r>
          </a:p>
          <a:p>
            <a:r>
              <a:rPr lang="en-US" dirty="0"/>
              <a:t>2% attested </a:t>
            </a:r>
          </a:p>
          <a:p>
            <a:r>
              <a:rPr lang="en-US" dirty="0"/>
              <a:t>4% exception forms</a:t>
            </a:r>
          </a:p>
        </p:txBody>
      </p:sp>
      <p:sp>
        <p:nvSpPr>
          <p:cNvPr id="6" name="Rectangle 5">
            <a:extLst>
              <a:ext uri="{FF2B5EF4-FFF2-40B4-BE49-F238E27FC236}">
                <a16:creationId xmlns:a16="http://schemas.microsoft.com/office/drawing/2014/main" id="{5379F188-AC45-4088-B122-67274A4C5BEF}"/>
              </a:ext>
            </a:extLst>
          </p:cNvPr>
          <p:cNvSpPr/>
          <p:nvPr/>
        </p:nvSpPr>
        <p:spPr>
          <a:xfrm>
            <a:off x="353960" y="1066799"/>
            <a:ext cx="8445911" cy="1066801"/>
          </a:xfrm>
          <a:prstGeom prst="rect">
            <a:avLst/>
          </a:prstGeom>
          <a:solidFill>
            <a:schemeClr val="accent1">
              <a:lumMod val="50000"/>
            </a:schemeClr>
          </a:solidFill>
          <a:ln w="3175" cap="flat" cmpd="sng" algn="ctr">
            <a:solidFill>
              <a:schemeClr val="accent1">
                <a:lumMod val="50000"/>
              </a:schemeClr>
            </a:solidFill>
            <a:prstDash val="solid"/>
          </a:ln>
          <a:effectLst/>
        </p:spPr>
        <p:txBody>
          <a:bodyPr lIns="92866" tIns="46437" rIns="92866" bIns="46437" rtlCol="0" anchor="ct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2400" i="0" u="none" strike="noStrike" kern="0" cap="none" spc="0" normalizeH="0" baseline="0" noProof="0" dirty="0">
                <a:ln>
                  <a:noFill/>
                </a:ln>
                <a:solidFill>
                  <a:schemeClr val="bg1"/>
                </a:solidFill>
                <a:effectLst/>
                <a:uLnTx/>
                <a:uFillTx/>
                <a:latin typeface="+mn-lt"/>
              </a:rPr>
              <a:t>Due to COVID-19 and the deferral of the submission deadline, HIway attestation submissions are low so far this year.</a:t>
            </a:r>
          </a:p>
        </p:txBody>
      </p:sp>
      <p:sp>
        <p:nvSpPr>
          <p:cNvPr id="8" name="TextBox 7">
            <a:extLst>
              <a:ext uri="{FF2B5EF4-FFF2-40B4-BE49-F238E27FC236}">
                <a16:creationId xmlns:a16="http://schemas.microsoft.com/office/drawing/2014/main" id="{45AA3D8C-314E-49E5-A360-BD187137846E}"/>
              </a:ext>
            </a:extLst>
          </p:cNvPr>
          <p:cNvSpPr txBox="1"/>
          <p:nvPr/>
        </p:nvSpPr>
        <p:spPr>
          <a:xfrm>
            <a:off x="457200" y="3124200"/>
            <a:ext cx="3733800" cy="1815882"/>
          </a:xfrm>
          <a:prstGeom prst="rect">
            <a:avLst/>
          </a:prstGeom>
          <a:noFill/>
        </p:spPr>
        <p:txBody>
          <a:bodyPr wrap="square">
            <a:spAutoFit/>
          </a:bodyPr>
          <a:lstStyle/>
          <a:p>
            <a:r>
              <a:rPr lang="en-US" sz="2800" b="1" dirty="0"/>
              <a:t>As of Oct. 26:</a:t>
            </a:r>
          </a:p>
          <a:p>
            <a:r>
              <a:rPr lang="en-US" sz="2800" dirty="0"/>
              <a:t>31 forms submitted</a:t>
            </a:r>
          </a:p>
          <a:p>
            <a:r>
              <a:rPr lang="en-US" sz="2800" dirty="0"/>
              <a:t>Year 3/4 forms: 16</a:t>
            </a:r>
          </a:p>
          <a:p>
            <a:r>
              <a:rPr lang="en-US" sz="2800" dirty="0"/>
              <a:t>Exception forms: 15</a:t>
            </a:r>
          </a:p>
        </p:txBody>
      </p:sp>
      <p:cxnSp>
        <p:nvCxnSpPr>
          <p:cNvPr id="10" name="Straight Connector 9">
            <a:extLst>
              <a:ext uri="{FF2B5EF4-FFF2-40B4-BE49-F238E27FC236}">
                <a16:creationId xmlns:a16="http://schemas.microsoft.com/office/drawing/2014/main" id="{FAC9259F-24FB-4DB8-AB4F-CE3DD07B4E7F}"/>
              </a:ext>
            </a:extLst>
          </p:cNvPr>
          <p:cNvCxnSpPr/>
          <p:nvPr/>
        </p:nvCxnSpPr>
        <p:spPr>
          <a:xfrm>
            <a:off x="3962400" y="2819400"/>
            <a:ext cx="0" cy="32004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07959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16F4F6-1401-46E2-A295-F9B332D852E0}"/>
              </a:ext>
            </a:extLst>
          </p:cNvPr>
          <p:cNvSpPr>
            <a:spLocks noGrp="1"/>
          </p:cNvSpPr>
          <p:nvPr>
            <p:ph type="sldNum" sz="quarter" idx="11"/>
          </p:nvPr>
        </p:nvSpPr>
        <p:spPr/>
        <p:txBody>
          <a:bodyPr/>
          <a:lstStyle/>
          <a:p>
            <a:pPr>
              <a:defRPr/>
            </a:pPr>
            <a:fld id="{949C2E20-F250-44B9-B926-B8B94A013B34}" type="slidenum">
              <a:rPr lang="en-US" smtClean="0"/>
              <a:pPr>
                <a:defRPr/>
              </a:pPr>
              <a:t>11</a:t>
            </a:fld>
            <a:endParaRPr lang="en-US" dirty="0"/>
          </a:p>
        </p:txBody>
      </p:sp>
      <p:sp>
        <p:nvSpPr>
          <p:cNvPr id="3" name="Title 2">
            <a:extLst>
              <a:ext uri="{FF2B5EF4-FFF2-40B4-BE49-F238E27FC236}">
                <a16:creationId xmlns:a16="http://schemas.microsoft.com/office/drawing/2014/main" id="{175A9B83-49D0-4C28-B509-036769854D12}"/>
              </a:ext>
            </a:extLst>
          </p:cNvPr>
          <p:cNvSpPr>
            <a:spLocks noGrp="1"/>
          </p:cNvSpPr>
          <p:nvPr>
            <p:ph type="title"/>
          </p:nvPr>
        </p:nvSpPr>
        <p:spPr/>
        <p:txBody>
          <a:bodyPr/>
          <a:lstStyle/>
          <a:p>
            <a:r>
              <a:rPr lang="en-US" dirty="0"/>
              <a:t>HIway attestation: 2020 outreach</a:t>
            </a:r>
          </a:p>
        </p:txBody>
      </p:sp>
      <p:sp>
        <p:nvSpPr>
          <p:cNvPr id="4" name="TextBox 3">
            <a:extLst>
              <a:ext uri="{FF2B5EF4-FFF2-40B4-BE49-F238E27FC236}">
                <a16:creationId xmlns:a16="http://schemas.microsoft.com/office/drawing/2014/main" id="{03046498-F6E1-488D-B020-5876D3E9B018}"/>
              </a:ext>
            </a:extLst>
          </p:cNvPr>
          <p:cNvSpPr txBox="1"/>
          <p:nvPr/>
        </p:nvSpPr>
        <p:spPr>
          <a:xfrm>
            <a:off x="266700" y="2212062"/>
            <a:ext cx="8610600" cy="4154984"/>
          </a:xfrm>
          <a:prstGeom prst="rect">
            <a:avLst/>
          </a:prstGeom>
          <a:noFill/>
        </p:spPr>
        <p:txBody>
          <a:bodyPr wrap="square" rtlCol="0">
            <a:spAutoFit/>
          </a:bodyPr>
          <a:lstStyle/>
          <a:p>
            <a:pPr marL="285750" indent="-285750">
              <a:buFont typeface="Arial" panose="020B0604020202020204" pitchFamily="34" charset="0"/>
              <a:buChar char="•"/>
            </a:pPr>
            <a:r>
              <a:rPr lang="en-US" sz="2200" dirty="0"/>
              <a:t>Though the HIway recognizes the unique challenges of this year, we are proceeding with attestation (deadline extended to Dec. 31)</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Via webinars, mass emails, and 1-1 emails, the HIway is encouraging POs to submit attestation/exception forms ASAP</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We have partnered with the Massachusetts Health &amp; Hospital Association and the Massachusetts League of Community Health Centers, which have sent advisories to members on our behalf</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We are planning how to encourage attestation submissions after Dec. 31 (snail mail, phone calls)</a:t>
            </a:r>
          </a:p>
        </p:txBody>
      </p:sp>
      <p:sp>
        <p:nvSpPr>
          <p:cNvPr id="6" name="Rectangle 5">
            <a:extLst>
              <a:ext uri="{FF2B5EF4-FFF2-40B4-BE49-F238E27FC236}">
                <a16:creationId xmlns:a16="http://schemas.microsoft.com/office/drawing/2014/main" id="{95A02D4A-F3A9-4E1F-9187-9206D8336882}"/>
              </a:ext>
            </a:extLst>
          </p:cNvPr>
          <p:cNvSpPr/>
          <p:nvPr/>
        </p:nvSpPr>
        <p:spPr>
          <a:xfrm>
            <a:off x="353960" y="1066799"/>
            <a:ext cx="8445911" cy="1066801"/>
          </a:xfrm>
          <a:prstGeom prst="rect">
            <a:avLst/>
          </a:prstGeom>
          <a:solidFill>
            <a:schemeClr val="accent1">
              <a:lumMod val="50000"/>
            </a:schemeClr>
          </a:solidFill>
          <a:ln w="3175" cap="flat" cmpd="sng" algn="ctr">
            <a:solidFill>
              <a:schemeClr val="accent1">
                <a:lumMod val="50000"/>
              </a:schemeClr>
            </a:solidFill>
            <a:prstDash val="solid"/>
          </a:ln>
          <a:effectLst/>
        </p:spPr>
        <p:txBody>
          <a:bodyPr lIns="92866" tIns="46437" rIns="92866" bIns="46437" rtlCol="0" anchor="ct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2400" i="0" u="none" strike="noStrike" kern="0" cap="none" spc="0" normalizeH="0" baseline="0" noProof="0" dirty="0">
                <a:ln>
                  <a:noFill/>
                </a:ln>
                <a:solidFill>
                  <a:schemeClr val="bg1"/>
                </a:solidFill>
                <a:effectLst/>
                <a:uLnTx/>
                <a:uFillTx/>
                <a:latin typeface="+mn-lt"/>
              </a:rPr>
              <a:t>The HIway is encouraging POs to submit attestation forms ASAP and will continue to reach out to POs after the Dec. 31 deadline.</a:t>
            </a:r>
          </a:p>
        </p:txBody>
      </p:sp>
    </p:spTree>
    <p:extLst>
      <p:ext uri="{BB962C8B-B14F-4D97-AF65-F5344CB8AC3E}">
        <p14:creationId xmlns:p14="http://schemas.microsoft.com/office/powerpoint/2010/main" val="944328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D6DC581-3793-4594-88E2-9EC724FA3BF3}" type="slidenum">
              <a:rPr lang="en-US" smtClean="0"/>
              <a:pPr>
                <a:defRPr/>
              </a:pPr>
              <a:t>12</a:t>
            </a:fld>
            <a:endParaRPr lang="en-US" dirty="0"/>
          </a:p>
        </p:txBody>
      </p:sp>
      <p:sp>
        <p:nvSpPr>
          <p:cNvPr id="10" name="Rectangle 9"/>
          <p:cNvSpPr/>
          <p:nvPr/>
        </p:nvSpPr>
        <p:spPr>
          <a:xfrm>
            <a:off x="914400" y="2905918"/>
            <a:ext cx="7315200"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Consolidated Clinical Gateway update</a:t>
            </a:r>
          </a:p>
          <a:p>
            <a:r>
              <a:rPr lang="en-US" sz="2400" i="1" dirty="0">
                <a:solidFill>
                  <a:schemeClr val="tx1"/>
                </a:solidFill>
              </a:rPr>
              <a:t>David Whitham</a:t>
            </a:r>
          </a:p>
        </p:txBody>
      </p:sp>
    </p:spTree>
    <p:extLst>
      <p:ext uri="{BB962C8B-B14F-4D97-AF65-F5344CB8AC3E}">
        <p14:creationId xmlns:p14="http://schemas.microsoft.com/office/powerpoint/2010/main" val="2893020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p:cNvSpPr>
          <p:nvPr/>
        </p:nvSpPr>
        <p:spPr bwMode="auto">
          <a:xfrm>
            <a:off x="850900" y="179388"/>
            <a:ext cx="68453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lvl1pPr algn="l" eaLnBrk="0" hangingPunct="0">
              <a:lnSpc>
                <a:spcPct val="90000"/>
              </a:lnSpc>
              <a:spcBef>
                <a:spcPts val="400"/>
              </a:spcBef>
              <a:buChar char="•"/>
              <a:defRPr sz="1400">
                <a:solidFill>
                  <a:schemeClr val="tx1"/>
                </a:solidFill>
                <a:latin typeface="Arial" charset="0"/>
                <a:ea typeface="ＭＳ Ｐゴシック" pitchFamily="34" charset="-128"/>
                <a:sym typeface="Arial" charset="0"/>
              </a:defRPr>
            </a:lvl1pPr>
            <a:lvl2pPr marL="742950" indent="-285750" algn="l" eaLnBrk="0" hangingPunct="0">
              <a:lnSpc>
                <a:spcPct val="90000"/>
              </a:lnSpc>
              <a:spcBef>
                <a:spcPts val="400"/>
              </a:spcBef>
              <a:buClr>
                <a:schemeClr val="accent2"/>
              </a:buClr>
              <a:buSzPct val="100000"/>
              <a:buFont typeface="Wingdings" pitchFamily="2" charset="2"/>
              <a:buChar char="§"/>
              <a:defRPr sz="1200">
                <a:solidFill>
                  <a:schemeClr val="tx1"/>
                </a:solidFill>
                <a:latin typeface="Arial" charset="0"/>
                <a:ea typeface="ＭＳ Ｐゴシック" pitchFamily="34" charset="-128"/>
                <a:sym typeface="Arial" charset="0"/>
              </a:defRPr>
            </a:lvl2pPr>
            <a:lvl3pPr marL="1143000" indent="-228600" algn="l" eaLnBrk="0" hangingPunct="0">
              <a:lnSpc>
                <a:spcPct val="90000"/>
              </a:lnSpc>
              <a:spcBef>
                <a:spcPts val="400"/>
              </a:spcBef>
              <a:buClr>
                <a:schemeClr val="accent2"/>
              </a:buClr>
              <a:buSzPct val="100000"/>
              <a:buFont typeface="Arial" charset="0"/>
              <a:buChar char="–"/>
              <a:defRPr sz="1200">
                <a:solidFill>
                  <a:schemeClr val="tx1"/>
                </a:solidFill>
                <a:latin typeface="Arial" charset="0"/>
                <a:ea typeface="ＭＳ Ｐゴシック" pitchFamily="34" charset="-128"/>
                <a:sym typeface="Arial" charset="0"/>
              </a:defRPr>
            </a:lvl3pPr>
            <a:lvl4pPr marL="1600200" indent="-228600" algn="l" eaLnBrk="0" hangingPunct="0">
              <a:lnSpc>
                <a:spcPct val="90000"/>
              </a:lnSpc>
              <a:spcBef>
                <a:spcPts val="300"/>
              </a:spcBef>
              <a:buClr>
                <a:schemeClr val="accent2"/>
              </a:buClr>
              <a:buSzPct val="100000"/>
              <a:buFont typeface="Arial" charset="0"/>
              <a:buChar char="–"/>
              <a:defRPr sz="1200">
                <a:solidFill>
                  <a:schemeClr val="tx1"/>
                </a:solidFill>
                <a:latin typeface="Arial" charset="0"/>
                <a:ea typeface="ＭＳ Ｐゴシック" pitchFamily="34" charset="-128"/>
                <a:sym typeface="Arial" charset="0"/>
              </a:defRPr>
            </a:lvl4pPr>
            <a:lvl5pPr marL="2057400" indent="-228600" algn="l" eaLnBrk="0" hangingPunct="0">
              <a:lnSpc>
                <a:spcPct val="90000"/>
              </a:lnSpc>
              <a:spcBef>
                <a:spcPts val="300"/>
              </a:spcBef>
              <a:buClr>
                <a:schemeClr val="accent2"/>
              </a:buClr>
              <a:buSzPct val="100000"/>
              <a:buFont typeface="Arial" charset="0"/>
              <a:buChar char="–"/>
              <a:defRPr sz="1000">
                <a:solidFill>
                  <a:schemeClr val="tx1"/>
                </a:solidFill>
                <a:latin typeface="Arial" charset="0"/>
                <a:ea typeface="ＭＳ Ｐゴシック" pitchFamily="34" charset="-128"/>
                <a:sym typeface="Arial" charset="0"/>
              </a:defRPr>
            </a:lvl5pPr>
            <a:lvl6pPr marL="2514600" indent="-228600" eaLnBrk="0" fontAlgn="base" hangingPunct="0">
              <a:lnSpc>
                <a:spcPct val="90000"/>
              </a:lnSpc>
              <a:spcBef>
                <a:spcPts val="300"/>
              </a:spcBef>
              <a:spcAft>
                <a:spcPct val="0"/>
              </a:spcAft>
              <a:buClr>
                <a:schemeClr val="accent2"/>
              </a:buClr>
              <a:buSzPct val="100000"/>
              <a:buFont typeface="Arial" charset="0"/>
              <a:buChar char="–"/>
              <a:defRPr sz="1000">
                <a:solidFill>
                  <a:schemeClr val="tx1"/>
                </a:solidFill>
                <a:latin typeface="Arial" charset="0"/>
                <a:ea typeface="ＭＳ Ｐゴシック" pitchFamily="34" charset="-128"/>
                <a:sym typeface="Arial" charset="0"/>
              </a:defRPr>
            </a:lvl6pPr>
            <a:lvl7pPr marL="2971800" indent="-228600" eaLnBrk="0" fontAlgn="base" hangingPunct="0">
              <a:lnSpc>
                <a:spcPct val="90000"/>
              </a:lnSpc>
              <a:spcBef>
                <a:spcPts val="300"/>
              </a:spcBef>
              <a:spcAft>
                <a:spcPct val="0"/>
              </a:spcAft>
              <a:buClr>
                <a:schemeClr val="accent2"/>
              </a:buClr>
              <a:buSzPct val="100000"/>
              <a:buFont typeface="Arial" charset="0"/>
              <a:buChar char="–"/>
              <a:defRPr sz="1000">
                <a:solidFill>
                  <a:schemeClr val="tx1"/>
                </a:solidFill>
                <a:latin typeface="Arial" charset="0"/>
                <a:ea typeface="ＭＳ Ｐゴシック" pitchFamily="34" charset="-128"/>
                <a:sym typeface="Arial" charset="0"/>
              </a:defRPr>
            </a:lvl7pPr>
            <a:lvl8pPr marL="3429000" indent="-228600" eaLnBrk="0" fontAlgn="base" hangingPunct="0">
              <a:lnSpc>
                <a:spcPct val="90000"/>
              </a:lnSpc>
              <a:spcBef>
                <a:spcPts val="300"/>
              </a:spcBef>
              <a:spcAft>
                <a:spcPct val="0"/>
              </a:spcAft>
              <a:buClr>
                <a:schemeClr val="accent2"/>
              </a:buClr>
              <a:buSzPct val="100000"/>
              <a:buFont typeface="Arial" charset="0"/>
              <a:buChar char="–"/>
              <a:defRPr sz="1000">
                <a:solidFill>
                  <a:schemeClr val="tx1"/>
                </a:solidFill>
                <a:latin typeface="Arial" charset="0"/>
                <a:ea typeface="ＭＳ Ｐゴシック" pitchFamily="34" charset="-128"/>
                <a:sym typeface="Arial" charset="0"/>
              </a:defRPr>
            </a:lvl8pPr>
            <a:lvl9pPr marL="3886200" indent="-228600" eaLnBrk="0" fontAlgn="base" hangingPunct="0">
              <a:lnSpc>
                <a:spcPct val="90000"/>
              </a:lnSpc>
              <a:spcBef>
                <a:spcPts val="300"/>
              </a:spcBef>
              <a:spcAft>
                <a:spcPct val="0"/>
              </a:spcAft>
              <a:buClr>
                <a:schemeClr val="accent2"/>
              </a:buClr>
              <a:buSzPct val="100000"/>
              <a:buFont typeface="Arial" charset="0"/>
              <a:buChar char="–"/>
              <a:defRPr sz="1000">
                <a:solidFill>
                  <a:schemeClr val="tx1"/>
                </a:solidFill>
                <a:latin typeface="Arial" charset="0"/>
                <a:ea typeface="ＭＳ Ｐゴシック" pitchFamily="34" charset="-128"/>
                <a:sym typeface="Arial" charset="0"/>
              </a:defRPr>
            </a:lvl9pPr>
          </a:lstStyle>
          <a:p>
            <a:pPr eaLnBrk="1" hangingPunct="1">
              <a:lnSpc>
                <a:spcPct val="100000"/>
              </a:lnSpc>
              <a:spcBef>
                <a:spcPct val="0"/>
              </a:spcBef>
              <a:buFontTx/>
              <a:buNone/>
            </a:pPr>
            <a:endParaRPr lang="en-US" altLang="en-US" sz="1600" b="1" i="1" dirty="0">
              <a:solidFill>
                <a:srgbClr val="FFFFFF"/>
              </a:solidFill>
              <a:latin typeface="Gill Sans" pitchFamily="-106" charset="0"/>
            </a:endParaRPr>
          </a:p>
        </p:txBody>
      </p:sp>
      <p:sp>
        <p:nvSpPr>
          <p:cNvPr id="5127" name="Rectangle 6"/>
          <p:cNvSpPr>
            <a:spLocks noChangeArrowheads="1"/>
          </p:cNvSpPr>
          <p:nvPr/>
        </p:nvSpPr>
        <p:spPr bwMode="auto">
          <a:xfrm>
            <a:off x="76200" y="6324600"/>
            <a:ext cx="3429000" cy="457200"/>
          </a:xfrm>
          <a:prstGeom prst="rect">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algn="l" eaLnBrk="0" hangingPunct="0">
              <a:lnSpc>
                <a:spcPct val="90000"/>
              </a:lnSpc>
              <a:spcBef>
                <a:spcPts val="400"/>
              </a:spcBef>
              <a:buChar char="•"/>
              <a:defRPr sz="1400">
                <a:solidFill>
                  <a:schemeClr val="tx1"/>
                </a:solidFill>
                <a:latin typeface="Arial" charset="0"/>
                <a:ea typeface="ＭＳ Ｐゴシック" pitchFamily="34" charset="-128"/>
                <a:sym typeface="Arial" charset="0"/>
              </a:defRPr>
            </a:lvl1pPr>
            <a:lvl2pPr marL="742950" indent="-285750" algn="l" eaLnBrk="0" hangingPunct="0">
              <a:lnSpc>
                <a:spcPct val="90000"/>
              </a:lnSpc>
              <a:spcBef>
                <a:spcPts val="400"/>
              </a:spcBef>
              <a:buClr>
                <a:schemeClr val="accent2"/>
              </a:buClr>
              <a:buSzPct val="100000"/>
              <a:buFont typeface="Wingdings" pitchFamily="2" charset="2"/>
              <a:buChar char="§"/>
              <a:defRPr sz="1200">
                <a:solidFill>
                  <a:schemeClr val="tx1"/>
                </a:solidFill>
                <a:latin typeface="Arial" charset="0"/>
                <a:ea typeface="ＭＳ Ｐゴシック" pitchFamily="34" charset="-128"/>
                <a:sym typeface="Arial" charset="0"/>
              </a:defRPr>
            </a:lvl2pPr>
            <a:lvl3pPr marL="1143000" indent="-228600" algn="l" eaLnBrk="0" hangingPunct="0">
              <a:lnSpc>
                <a:spcPct val="90000"/>
              </a:lnSpc>
              <a:spcBef>
                <a:spcPts val="400"/>
              </a:spcBef>
              <a:buClr>
                <a:schemeClr val="accent2"/>
              </a:buClr>
              <a:buSzPct val="100000"/>
              <a:buFont typeface="Arial" charset="0"/>
              <a:buChar char="–"/>
              <a:defRPr sz="1200">
                <a:solidFill>
                  <a:schemeClr val="tx1"/>
                </a:solidFill>
                <a:latin typeface="Arial" charset="0"/>
                <a:ea typeface="ＭＳ Ｐゴシック" pitchFamily="34" charset="-128"/>
                <a:sym typeface="Arial" charset="0"/>
              </a:defRPr>
            </a:lvl3pPr>
            <a:lvl4pPr marL="1600200" indent="-228600" algn="l" eaLnBrk="0" hangingPunct="0">
              <a:lnSpc>
                <a:spcPct val="90000"/>
              </a:lnSpc>
              <a:spcBef>
                <a:spcPts val="300"/>
              </a:spcBef>
              <a:buClr>
                <a:schemeClr val="accent2"/>
              </a:buClr>
              <a:buSzPct val="100000"/>
              <a:buFont typeface="Arial" charset="0"/>
              <a:buChar char="–"/>
              <a:defRPr sz="1200">
                <a:solidFill>
                  <a:schemeClr val="tx1"/>
                </a:solidFill>
                <a:latin typeface="Arial" charset="0"/>
                <a:ea typeface="ＭＳ Ｐゴシック" pitchFamily="34" charset="-128"/>
                <a:sym typeface="Arial" charset="0"/>
              </a:defRPr>
            </a:lvl4pPr>
            <a:lvl5pPr marL="2057400" indent="-228600" algn="l" eaLnBrk="0" hangingPunct="0">
              <a:lnSpc>
                <a:spcPct val="90000"/>
              </a:lnSpc>
              <a:spcBef>
                <a:spcPts val="300"/>
              </a:spcBef>
              <a:buClr>
                <a:schemeClr val="accent2"/>
              </a:buClr>
              <a:buSzPct val="100000"/>
              <a:buFont typeface="Arial" charset="0"/>
              <a:buChar char="–"/>
              <a:defRPr sz="1000">
                <a:solidFill>
                  <a:schemeClr val="tx1"/>
                </a:solidFill>
                <a:latin typeface="Arial" charset="0"/>
                <a:ea typeface="ＭＳ Ｐゴシック" pitchFamily="34" charset="-128"/>
                <a:sym typeface="Arial" charset="0"/>
              </a:defRPr>
            </a:lvl5pPr>
            <a:lvl6pPr marL="2514600" indent="-228600" eaLnBrk="0" fontAlgn="base" hangingPunct="0">
              <a:lnSpc>
                <a:spcPct val="90000"/>
              </a:lnSpc>
              <a:spcBef>
                <a:spcPts val="300"/>
              </a:spcBef>
              <a:spcAft>
                <a:spcPct val="0"/>
              </a:spcAft>
              <a:buClr>
                <a:schemeClr val="accent2"/>
              </a:buClr>
              <a:buSzPct val="100000"/>
              <a:buFont typeface="Arial" charset="0"/>
              <a:buChar char="–"/>
              <a:defRPr sz="1000">
                <a:solidFill>
                  <a:schemeClr val="tx1"/>
                </a:solidFill>
                <a:latin typeface="Arial" charset="0"/>
                <a:ea typeface="ＭＳ Ｐゴシック" pitchFamily="34" charset="-128"/>
                <a:sym typeface="Arial" charset="0"/>
              </a:defRPr>
            </a:lvl6pPr>
            <a:lvl7pPr marL="2971800" indent="-228600" eaLnBrk="0" fontAlgn="base" hangingPunct="0">
              <a:lnSpc>
                <a:spcPct val="90000"/>
              </a:lnSpc>
              <a:spcBef>
                <a:spcPts val="300"/>
              </a:spcBef>
              <a:spcAft>
                <a:spcPct val="0"/>
              </a:spcAft>
              <a:buClr>
                <a:schemeClr val="accent2"/>
              </a:buClr>
              <a:buSzPct val="100000"/>
              <a:buFont typeface="Arial" charset="0"/>
              <a:buChar char="–"/>
              <a:defRPr sz="1000">
                <a:solidFill>
                  <a:schemeClr val="tx1"/>
                </a:solidFill>
                <a:latin typeface="Arial" charset="0"/>
                <a:ea typeface="ＭＳ Ｐゴシック" pitchFamily="34" charset="-128"/>
                <a:sym typeface="Arial" charset="0"/>
              </a:defRPr>
            </a:lvl7pPr>
            <a:lvl8pPr marL="3429000" indent="-228600" eaLnBrk="0" fontAlgn="base" hangingPunct="0">
              <a:lnSpc>
                <a:spcPct val="90000"/>
              </a:lnSpc>
              <a:spcBef>
                <a:spcPts val="300"/>
              </a:spcBef>
              <a:spcAft>
                <a:spcPct val="0"/>
              </a:spcAft>
              <a:buClr>
                <a:schemeClr val="accent2"/>
              </a:buClr>
              <a:buSzPct val="100000"/>
              <a:buFont typeface="Arial" charset="0"/>
              <a:buChar char="–"/>
              <a:defRPr sz="1000">
                <a:solidFill>
                  <a:schemeClr val="tx1"/>
                </a:solidFill>
                <a:latin typeface="Arial" charset="0"/>
                <a:ea typeface="ＭＳ Ｐゴシック" pitchFamily="34" charset="-128"/>
                <a:sym typeface="Arial" charset="0"/>
              </a:defRPr>
            </a:lvl8pPr>
            <a:lvl9pPr marL="3886200" indent="-228600" eaLnBrk="0" fontAlgn="base" hangingPunct="0">
              <a:lnSpc>
                <a:spcPct val="90000"/>
              </a:lnSpc>
              <a:spcBef>
                <a:spcPts val="300"/>
              </a:spcBef>
              <a:spcAft>
                <a:spcPct val="0"/>
              </a:spcAft>
              <a:buClr>
                <a:schemeClr val="accent2"/>
              </a:buClr>
              <a:buSzPct val="100000"/>
              <a:buFont typeface="Arial" charset="0"/>
              <a:buChar char="–"/>
              <a:defRPr sz="1000">
                <a:solidFill>
                  <a:schemeClr val="tx1"/>
                </a:solidFill>
                <a:latin typeface="Arial" charset="0"/>
                <a:ea typeface="ＭＳ Ｐゴシック" pitchFamily="34" charset="-128"/>
                <a:sym typeface="Arial" charset="0"/>
              </a:defRPr>
            </a:lvl9pPr>
          </a:lstStyle>
          <a:p>
            <a:pPr algn="ctr" eaLnBrk="1" hangingPunct="1">
              <a:lnSpc>
                <a:spcPct val="100000"/>
              </a:lnSpc>
              <a:spcBef>
                <a:spcPct val="0"/>
              </a:spcBef>
              <a:buFontTx/>
              <a:buNone/>
            </a:pPr>
            <a:endParaRPr lang="en-US" altLang="en-US" sz="3200" dirty="0">
              <a:solidFill>
                <a:srgbClr val="000000"/>
              </a:solidFill>
              <a:latin typeface="Gill Sans" pitchFamily="-106" charset="0"/>
              <a:sym typeface="Gill Sans" pitchFamily="-106" charset="0"/>
            </a:endParaRPr>
          </a:p>
        </p:txBody>
      </p:sp>
      <p:sp>
        <p:nvSpPr>
          <p:cNvPr id="11" name="Rectangle 10"/>
          <p:cNvSpPr/>
          <p:nvPr/>
        </p:nvSpPr>
        <p:spPr>
          <a:xfrm>
            <a:off x="304800" y="914400"/>
            <a:ext cx="8610600" cy="2277547"/>
          </a:xfrm>
          <a:prstGeom prst="rect">
            <a:avLst/>
          </a:prstGeom>
        </p:spPr>
        <p:txBody>
          <a:bodyPr wrap="square">
            <a:spAutoFit/>
          </a:bodyPr>
          <a:lstStyle/>
          <a:p>
            <a:pPr marL="285750" indent="-285750">
              <a:buFont typeface="Arial" panose="020B0604020202020204" pitchFamily="34" charset="0"/>
              <a:buChar char="•"/>
            </a:pPr>
            <a:endParaRPr lang="en-US" sz="1200" dirty="0"/>
          </a:p>
          <a:p>
            <a:r>
              <a:rPr lang="en-US" b="1" dirty="0"/>
              <a:t>This project will migrate the current suite of Clinical Gateway nodes to the AWS cloud</a:t>
            </a:r>
          </a:p>
          <a:p>
            <a:endParaRPr lang="en-US" sz="1400" dirty="0"/>
          </a:p>
          <a:p>
            <a:pPr marL="342900" indent="-342900">
              <a:buFont typeface="Arial" panose="020B0604020202020204" pitchFamily="34" charset="0"/>
              <a:buChar char="•"/>
            </a:pPr>
            <a:r>
              <a:rPr lang="en-US" b="1" dirty="0"/>
              <a:t>Key project objectives include</a:t>
            </a:r>
          </a:p>
          <a:p>
            <a:pPr marL="800100" lvl="2" indent="-342900">
              <a:buFont typeface="Wingdings" panose="05000000000000000000" pitchFamily="2" charset="2"/>
              <a:buChar char="q"/>
            </a:pPr>
            <a:r>
              <a:rPr lang="en-US" sz="1600" dirty="0"/>
              <a:t>Migrate to AWS to reduce infrastructure costs and address scalability </a:t>
            </a:r>
          </a:p>
          <a:p>
            <a:pPr marL="800100" lvl="2" indent="-342900">
              <a:buFont typeface="Wingdings" panose="05000000000000000000" pitchFamily="2" charset="2"/>
              <a:buChar char="q"/>
            </a:pPr>
            <a:r>
              <a:rPr lang="en-US" sz="1600" dirty="0">
                <a:cs typeface="Arial" panose="020B0604020202020204" pitchFamily="34" charset="0"/>
              </a:rPr>
              <a:t>Provide future alternatives to Direct messaging for public health reporting</a:t>
            </a:r>
          </a:p>
          <a:p>
            <a:pPr marL="800100" lvl="2" indent="-342900">
              <a:buFont typeface="Wingdings" panose="05000000000000000000" pitchFamily="2" charset="2"/>
              <a:buChar char="q"/>
            </a:pPr>
            <a:r>
              <a:rPr lang="en-US" sz="1600" dirty="0"/>
              <a:t>Support </a:t>
            </a:r>
            <a:r>
              <a:rPr lang="en-US" sz="1600" dirty="0">
                <a:cs typeface="Arial" panose="020B0604020202020204" pitchFamily="34" charset="0"/>
              </a:rPr>
              <a:t>Query &amp; Retrieve functionality to</a:t>
            </a:r>
            <a:r>
              <a:rPr lang="en-US" sz="1600" dirty="0"/>
              <a:t> </a:t>
            </a:r>
            <a:r>
              <a:rPr lang="en-US" sz="1600" dirty="0">
                <a:cs typeface="Arial" panose="020B0604020202020204" pitchFamily="34" charset="0"/>
              </a:rPr>
              <a:t>align with TEFCA</a:t>
            </a:r>
          </a:p>
          <a:p>
            <a:pPr marL="800100" lvl="1" indent="-342900">
              <a:buFont typeface="Wingdings" panose="05000000000000000000" pitchFamily="2" charset="2"/>
              <a:buChar char="q"/>
            </a:pPr>
            <a:r>
              <a:rPr lang="en-US" sz="1600" dirty="0"/>
              <a:t>Implement a FHIR interface to support enhanced business functionality</a:t>
            </a:r>
          </a:p>
          <a:p>
            <a:pPr lvl="1"/>
            <a:endParaRPr lang="en-US" sz="1600" dirty="0">
              <a:solidFill>
                <a:schemeClr val="accent1">
                  <a:lumMod val="75000"/>
                </a:schemeClr>
              </a:solidFill>
            </a:endParaRPr>
          </a:p>
        </p:txBody>
      </p:sp>
      <p:sp>
        <p:nvSpPr>
          <p:cNvPr id="4" name="Slide Number Placeholder 3"/>
          <p:cNvSpPr>
            <a:spLocks noGrp="1"/>
          </p:cNvSpPr>
          <p:nvPr>
            <p:ph type="sldNum" sz="quarter" idx="11"/>
          </p:nvPr>
        </p:nvSpPr>
        <p:spPr>
          <a:prstGeom prst="rect">
            <a:avLst/>
          </a:prstGeom>
        </p:spPr>
        <p:txBody>
          <a:bodyPr/>
          <a:lstStyle/>
          <a:p>
            <a:fld id="{3FB920DA-D5E0-4ABF-8AE6-20AC9E2BB91D}" type="slidenum">
              <a:rPr lang="en-US" smtClean="0"/>
              <a:t>13</a:t>
            </a:fld>
            <a:endParaRPr lang="en-US" dirty="0"/>
          </a:p>
        </p:txBody>
      </p:sp>
      <p:sp>
        <p:nvSpPr>
          <p:cNvPr id="2" name="Title 1">
            <a:extLst>
              <a:ext uri="{FF2B5EF4-FFF2-40B4-BE49-F238E27FC236}">
                <a16:creationId xmlns:a16="http://schemas.microsoft.com/office/drawing/2014/main" id="{70A72886-99B7-4573-BCF2-005661A1BC92}"/>
              </a:ext>
            </a:extLst>
          </p:cNvPr>
          <p:cNvSpPr>
            <a:spLocks noGrp="1"/>
          </p:cNvSpPr>
          <p:nvPr>
            <p:ph type="title"/>
          </p:nvPr>
        </p:nvSpPr>
        <p:spPr/>
        <p:txBody>
          <a:bodyPr/>
          <a:lstStyle/>
          <a:p>
            <a:r>
              <a:rPr lang="en-US" dirty="0"/>
              <a:t>Recap: Consolidated Clinical Gateway (CCG) Project Overview</a:t>
            </a:r>
          </a:p>
        </p:txBody>
      </p:sp>
      <p:pic>
        <p:nvPicPr>
          <p:cNvPr id="8" name="Picture 7">
            <a:extLst>
              <a:ext uri="{FF2B5EF4-FFF2-40B4-BE49-F238E27FC236}">
                <a16:creationId xmlns:a16="http://schemas.microsoft.com/office/drawing/2014/main" id="{BD39601A-571B-4C02-AC62-5C6C0FCDDF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2989060"/>
            <a:ext cx="7213175" cy="3372903"/>
          </a:xfrm>
          <a:prstGeom prst="rect">
            <a:avLst/>
          </a:prstGeom>
        </p:spPr>
      </p:pic>
    </p:spTree>
    <p:extLst>
      <p:ext uri="{BB962C8B-B14F-4D97-AF65-F5344CB8AC3E}">
        <p14:creationId xmlns:p14="http://schemas.microsoft.com/office/powerpoint/2010/main" val="1235177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ontent Placeholder 6">
            <a:extLst>
              <a:ext uri="{FF2B5EF4-FFF2-40B4-BE49-F238E27FC236}">
                <a16:creationId xmlns:a16="http://schemas.microsoft.com/office/drawing/2014/main" id="{18EA7B55-EDDE-43F4-824B-C0DD9FF29174}"/>
              </a:ext>
            </a:extLst>
          </p:cNvPr>
          <p:cNvSpPr txBox="1">
            <a:spLocks/>
          </p:cNvSpPr>
          <p:nvPr/>
        </p:nvSpPr>
        <p:spPr>
          <a:xfrm>
            <a:off x="0" y="914400"/>
            <a:ext cx="9144000" cy="5943600"/>
          </a:xfrm>
          <a:prstGeom prst="rect">
            <a:avLst/>
          </a:prstGeom>
          <a:gradFill flip="none" rotWithShape="1">
            <a:gsLst>
              <a:gs pos="57000">
                <a:schemeClr val="accent1">
                  <a:lumMod val="5000"/>
                  <a:lumOff val="9500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a:lstStyle>
            <a:lvl1pPr marL="231775" indent="-231775" algn="l" rtl="0" eaLnBrk="0" fontAlgn="base" hangingPunct="0">
              <a:lnSpc>
                <a:spcPct val="90000"/>
              </a:lnSpc>
              <a:spcBef>
                <a:spcPct val="25000"/>
              </a:spcBef>
              <a:spcAft>
                <a:spcPct val="0"/>
              </a:spcAft>
              <a:buClr>
                <a:schemeClr val="tx2"/>
              </a:buClr>
              <a:buChar char="•"/>
              <a:defRPr sz="2000">
                <a:solidFill>
                  <a:schemeClr val="tx1"/>
                </a:solidFill>
                <a:latin typeface="+mn-lt"/>
                <a:ea typeface="+mn-ea"/>
                <a:cs typeface="+mn-cs"/>
              </a:defRPr>
            </a:lvl1pPr>
            <a:lvl2pPr marL="677863" indent="-214313" algn="l" rtl="0" eaLnBrk="0" fontAlgn="base" hangingPunct="0">
              <a:lnSpc>
                <a:spcPct val="90000"/>
              </a:lnSpc>
              <a:spcBef>
                <a:spcPct val="25000"/>
              </a:spcBef>
              <a:spcAft>
                <a:spcPct val="0"/>
              </a:spcAft>
              <a:buClr>
                <a:schemeClr val="tx2"/>
              </a:buClr>
              <a:buFont typeface="Arial" charset="0"/>
              <a:buChar char="–"/>
              <a:defRPr>
                <a:solidFill>
                  <a:schemeClr val="tx1"/>
                </a:solidFill>
                <a:latin typeface="+mn-lt"/>
              </a:defRPr>
            </a:lvl2pPr>
            <a:lvl3pPr marL="1146175" indent="-231775" algn="l" rtl="0" eaLnBrk="0" fontAlgn="base" hangingPunct="0">
              <a:lnSpc>
                <a:spcPct val="90000"/>
              </a:lnSpc>
              <a:spcBef>
                <a:spcPct val="25000"/>
              </a:spcBef>
              <a:spcAft>
                <a:spcPct val="0"/>
              </a:spcAft>
              <a:buClr>
                <a:schemeClr val="tx2"/>
              </a:buClr>
              <a:buFont typeface="Wingdings" pitchFamily="2" charset="2"/>
              <a:buChar char="§"/>
              <a:defRPr sz="1600">
                <a:solidFill>
                  <a:schemeClr val="tx1"/>
                </a:solidFill>
                <a:latin typeface="+mn-lt"/>
              </a:defRPr>
            </a:lvl3pPr>
            <a:lvl4pPr marL="1603375" indent="-225425" algn="l" rtl="0" eaLnBrk="0" fontAlgn="base" hangingPunct="0">
              <a:lnSpc>
                <a:spcPct val="90000"/>
              </a:lnSpc>
              <a:spcBef>
                <a:spcPct val="25000"/>
              </a:spcBef>
              <a:spcAft>
                <a:spcPct val="0"/>
              </a:spcAft>
              <a:buClr>
                <a:schemeClr val="tx2"/>
              </a:buClr>
              <a:buChar char="–"/>
              <a:defRPr sz="1400">
                <a:solidFill>
                  <a:schemeClr val="tx1"/>
                </a:solidFill>
                <a:latin typeface="+mn-lt"/>
              </a:defRPr>
            </a:lvl4pPr>
            <a:lvl5pPr marL="2060575" indent="-231775" algn="l" rtl="0" eaLnBrk="0" fontAlgn="base" hangingPunct="0">
              <a:lnSpc>
                <a:spcPct val="90000"/>
              </a:lnSpc>
              <a:spcBef>
                <a:spcPct val="25000"/>
              </a:spcBef>
              <a:spcAft>
                <a:spcPct val="0"/>
              </a:spcAft>
              <a:buClr>
                <a:schemeClr val="tx2"/>
              </a:buClr>
              <a:buChar char="–"/>
              <a:defRPr sz="1200">
                <a:solidFill>
                  <a:schemeClr val="tx1"/>
                </a:solidFill>
                <a:latin typeface="+mn-lt"/>
              </a:defRPr>
            </a:lvl5pPr>
            <a:lvl6pPr marL="2517775" indent="-231775" algn="l" rtl="0" eaLnBrk="1" fontAlgn="base" hangingPunct="1">
              <a:lnSpc>
                <a:spcPct val="90000"/>
              </a:lnSpc>
              <a:spcBef>
                <a:spcPct val="25000"/>
              </a:spcBef>
              <a:spcAft>
                <a:spcPct val="0"/>
              </a:spcAft>
              <a:buClr>
                <a:schemeClr val="tx2"/>
              </a:buClr>
              <a:buChar char="–"/>
              <a:defRPr sz="1200">
                <a:solidFill>
                  <a:schemeClr val="tx1"/>
                </a:solidFill>
                <a:latin typeface="+mn-lt"/>
              </a:defRPr>
            </a:lvl6pPr>
            <a:lvl7pPr marL="2974975" indent="-231775" algn="l" rtl="0" eaLnBrk="1" fontAlgn="base" hangingPunct="1">
              <a:lnSpc>
                <a:spcPct val="90000"/>
              </a:lnSpc>
              <a:spcBef>
                <a:spcPct val="25000"/>
              </a:spcBef>
              <a:spcAft>
                <a:spcPct val="0"/>
              </a:spcAft>
              <a:buClr>
                <a:schemeClr val="tx2"/>
              </a:buClr>
              <a:buChar char="–"/>
              <a:defRPr sz="1200">
                <a:solidFill>
                  <a:schemeClr val="tx1"/>
                </a:solidFill>
                <a:latin typeface="+mn-lt"/>
              </a:defRPr>
            </a:lvl7pPr>
            <a:lvl8pPr marL="3432175" indent="-231775" algn="l" rtl="0" eaLnBrk="1" fontAlgn="base" hangingPunct="1">
              <a:lnSpc>
                <a:spcPct val="90000"/>
              </a:lnSpc>
              <a:spcBef>
                <a:spcPct val="25000"/>
              </a:spcBef>
              <a:spcAft>
                <a:spcPct val="0"/>
              </a:spcAft>
              <a:buClr>
                <a:schemeClr val="tx2"/>
              </a:buClr>
              <a:buChar char="–"/>
              <a:defRPr sz="1200">
                <a:solidFill>
                  <a:schemeClr val="tx1"/>
                </a:solidFill>
                <a:latin typeface="+mn-lt"/>
              </a:defRPr>
            </a:lvl8pPr>
            <a:lvl9pPr marL="3889375" indent="-231775" algn="l" rtl="0" eaLnBrk="1" fontAlgn="base" hangingPunct="1">
              <a:lnSpc>
                <a:spcPct val="90000"/>
              </a:lnSpc>
              <a:spcBef>
                <a:spcPct val="25000"/>
              </a:spcBef>
              <a:spcAft>
                <a:spcPct val="0"/>
              </a:spcAft>
              <a:buClr>
                <a:schemeClr val="tx2"/>
              </a:buClr>
              <a:buChar char="–"/>
              <a:defRPr sz="1200">
                <a:solidFill>
                  <a:schemeClr val="tx1"/>
                </a:solidFill>
                <a:latin typeface="+mn-lt"/>
              </a:defRPr>
            </a:lvl9pPr>
          </a:lstStyle>
          <a:p>
            <a:pPr marL="0" indent="0">
              <a:buNone/>
            </a:pPr>
            <a:endParaRPr lang="en-US" kern="0" dirty="0"/>
          </a:p>
        </p:txBody>
      </p:sp>
      <p:grpSp>
        <p:nvGrpSpPr>
          <p:cNvPr id="9" name="Group 8">
            <a:extLst>
              <a:ext uri="{FF2B5EF4-FFF2-40B4-BE49-F238E27FC236}">
                <a16:creationId xmlns:a16="http://schemas.microsoft.com/office/drawing/2014/main" id="{CC31D72A-19DC-42FD-B7CD-88AB0CFEE429}"/>
              </a:ext>
            </a:extLst>
          </p:cNvPr>
          <p:cNvGrpSpPr/>
          <p:nvPr/>
        </p:nvGrpSpPr>
        <p:grpSpPr>
          <a:xfrm>
            <a:off x="1981200" y="2514600"/>
            <a:ext cx="6705600" cy="2043316"/>
            <a:chOff x="1669730" y="4594322"/>
            <a:chExt cx="5826117" cy="2043316"/>
          </a:xfrm>
        </p:grpSpPr>
        <p:sp>
          <p:nvSpPr>
            <p:cNvPr id="10" name="Rectangle 9">
              <a:extLst>
                <a:ext uri="{FF2B5EF4-FFF2-40B4-BE49-F238E27FC236}">
                  <a16:creationId xmlns:a16="http://schemas.microsoft.com/office/drawing/2014/main" id="{5BE1D5F7-32B0-4FC5-A4BE-3305144FC650}"/>
                </a:ext>
              </a:extLst>
            </p:cNvPr>
            <p:cNvSpPr/>
            <p:nvPr/>
          </p:nvSpPr>
          <p:spPr>
            <a:xfrm>
              <a:off x="1669730" y="4594322"/>
              <a:ext cx="1447800" cy="2043316"/>
            </a:xfrm>
            <a:prstGeom prst="rect">
              <a:avLst/>
            </a:prstGeom>
          </p:spPr>
          <p:txBody>
            <a:bodyPr wrap="square">
              <a:spAutoFit/>
            </a:bodyPr>
            <a:lstStyle/>
            <a:p>
              <a:pPr>
                <a:lnSpc>
                  <a:spcPct val="150000"/>
                </a:lnSpc>
              </a:pPr>
              <a:r>
                <a:rPr lang="en-US" sz="1400" b="1" u="sng" dirty="0">
                  <a:solidFill>
                    <a:schemeClr val="tx1">
                      <a:lumMod val="75000"/>
                      <a:lumOff val="25000"/>
                    </a:schemeClr>
                  </a:solidFill>
                  <a:latin typeface="Arial" panose="020B0604020202020204" pitchFamily="34" charset="0"/>
                  <a:cs typeface="Arial" panose="020B0604020202020204" pitchFamily="34" charset="0"/>
                </a:rPr>
                <a:t>Internal Apps</a:t>
              </a:r>
              <a:r>
                <a:rPr lang="en-US" sz="1400" b="1" dirty="0">
                  <a:solidFill>
                    <a:schemeClr val="tx1">
                      <a:lumMod val="75000"/>
                      <a:lumOff val="25000"/>
                    </a:schemeClr>
                  </a:solidFill>
                  <a:latin typeface="Arial" panose="020B0604020202020204" pitchFamily="34" charset="0"/>
                  <a:cs typeface="Arial" panose="020B0604020202020204" pitchFamily="34" charset="0"/>
                </a:rPr>
                <a:t>:</a:t>
              </a:r>
            </a:p>
            <a:p>
              <a:pPr marL="171450" indent="-171450">
                <a:lnSpc>
                  <a:spcPct val="150000"/>
                </a:lnSpc>
                <a:buFont typeface="Arial" pitchFamily="34" charset="0"/>
                <a:buChar char="•"/>
              </a:pPr>
              <a:r>
                <a:rPr lang="en-US" sz="1200" b="1" dirty="0">
                  <a:solidFill>
                    <a:schemeClr val="tx1">
                      <a:lumMod val="75000"/>
                      <a:lumOff val="25000"/>
                    </a:schemeClr>
                  </a:solidFill>
                  <a:latin typeface="Arial" panose="020B0604020202020204" pitchFamily="34" charset="0"/>
                  <a:cs typeface="Arial" panose="020B0604020202020204" pitchFamily="34" charset="0"/>
                </a:rPr>
                <a:t>Attestation Forms (Live Now!)</a:t>
              </a:r>
            </a:p>
            <a:p>
              <a:pPr marL="171450" indent="-171450">
                <a:lnSpc>
                  <a:spcPct val="150000"/>
                </a:lnSpc>
                <a:buFont typeface="Arial" pitchFamily="34" charset="0"/>
                <a:buChar char="•"/>
              </a:pPr>
              <a:r>
                <a:rPr lang="en-US" sz="1200" b="1" dirty="0">
                  <a:solidFill>
                    <a:schemeClr val="tx1">
                      <a:lumMod val="75000"/>
                      <a:lumOff val="25000"/>
                    </a:schemeClr>
                  </a:solidFill>
                  <a:latin typeface="Arial" panose="020B0604020202020204" pitchFamily="34" charset="0"/>
                  <a:cs typeface="Arial" panose="020B0604020202020204" pitchFamily="34" charset="0"/>
                </a:rPr>
                <a:t>Masshiway.net</a:t>
              </a:r>
            </a:p>
            <a:p>
              <a:pPr marL="171450" indent="-171450">
                <a:lnSpc>
                  <a:spcPct val="150000"/>
                </a:lnSpc>
                <a:buFont typeface="Arial" pitchFamily="34" charset="0"/>
                <a:buChar char="•"/>
              </a:pPr>
              <a:r>
                <a:rPr lang="en-US" sz="1200" b="1" dirty="0">
                  <a:solidFill>
                    <a:schemeClr val="tx1">
                      <a:lumMod val="75000"/>
                      <a:lumOff val="25000"/>
                    </a:schemeClr>
                  </a:solidFill>
                  <a:latin typeface="Arial" panose="020B0604020202020204" pitchFamily="34" charset="0"/>
                  <a:cs typeface="Arial" panose="020B0604020202020204" pitchFamily="34" charset="0"/>
                </a:rPr>
                <a:t>Sugar CRM</a:t>
              </a:r>
            </a:p>
            <a:p>
              <a:pPr marL="171450" indent="-171450">
                <a:lnSpc>
                  <a:spcPct val="150000"/>
                </a:lnSpc>
                <a:buFont typeface="Arial" pitchFamily="34" charset="0"/>
                <a:buChar char="•"/>
              </a:pPr>
              <a:r>
                <a:rPr lang="en-US" sz="1200" b="1" dirty="0">
                  <a:solidFill>
                    <a:schemeClr val="tx1">
                      <a:lumMod val="75000"/>
                      <a:lumOff val="25000"/>
                    </a:schemeClr>
                  </a:solidFill>
                  <a:latin typeface="Arial" panose="020B0604020202020204" pitchFamily="34" charset="0"/>
                  <a:cs typeface="Arial" panose="020B0604020202020204" pitchFamily="34" charset="0"/>
                </a:rPr>
                <a:t>Operations Tools</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a:p>
              <a:pPr>
                <a:lnSpc>
                  <a:spcPct val="150000"/>
                </a:lnSpc>
              </a:pP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BC007D08-C61A-4E60-B201-2FE3791290CF}"/>
                </a:ext>
              </a:extLst>
            </p:cNvPr>
            <p:cNvSpPr/>
            <p:nvPr/>
          </p:nvSpPr>
          <p:spPr>
            <a:xfrm>
              <a:off x="3124994" y="4594322"/>
              <a:ext cx="1524000" cy="1489318"/>
            </a:xfrm>
            <a:prstGeom prst="rect">
              <a:avLst/>
            </a:prstGeom>
          </p:spPr>
          <p:txBody>
            <a:bodyPr wrap="square">
              <a:spAutoFit/>
            </a:bodyPr>
            <a:lstStyle/>
            <a:p>
              <a:pPr>
                <a:lnSpc>
                  <a:spcPct val="150000"/>
                </a:lnSpc>
              </a:pPr>
              <a:r>
                <a:rPr lang="en-US" sz="1400" b="1" u="sng" dirty="0">
                  <a:solidFill>
                    <a:schemeClr val="tx1">
                      <a:lumMod val="75000"/>
                      <a:lumOff val="25000"/>
                    </a:schemeClr>
                  </a:solidFill>
                  <a:latin typeface="Arial" panose="020B0604020202020204" pitchFamily="34" charset="0"/>
                  <a:cs typeface="Arial" panose="020B0604020202020204" pitchFamily="34" charset="0"/>
                </a:rPr>
                <a:t>CCG Phase 1: </a:t>
              </a:r>
            </a:p>
            <a:p>
              <a:pPr marL="171450" indent="-171450">
                <a:lnSpc>
                  <a:spcPct val="150000"/>
                </a:lnSpc>
                <a:buFont typeface="Arial" panose="020B0604020202020204" pitchFamily="34" charset="0"/>
                <a:buChar char="•"/>
              </a:pPr>
              <a:r>
                <a:rPr lang="en-US" sz="1200" b="1" dirty="0">
                  <a:solidFill>
                    <a:schemeClr val="tx1">
                      <a:lumMod val="75000"/>
                      <a:lumOff val="25000"/>
                    </a:schemeClr>
                  </a:solidFill>
                  <a:latin typeface="Arial" panose="020B0604020202020204" pitchFamily="34" charset="0"/>
                  <a:cs typeface="Arial" panose="020B0604020202020204" pitchFamily="34" charset="0"/>
                </a:rPr>
                <a:t>MCR</a:t>
              </a:r>
            </a:p>
            <a:p>
              <a:pPr marL="171450" indent="-171450">
                <a:lnSpc>
                  <a:spcPct val="150000"/>
                </a:lnSpc>
                <a:buFont typeface="Arial" panose="020B0604020202020204" pitchFamily="34" charset="0"/>
                <a:buChar char="•"/>
              </a:pPr>
              <a:r>
                <a:rPr lang="en-US" sz="1200" b="1" dirty="0">
                  <a:solidFill>
                    <a:schemeClr val="tx1">
                      <a:lumMod val="75000"/>
                      <a:lumOff val="25000"/>
                    </a:schemeClr>
                  </a:solidFill>
                  <a:latin typeface="Arial" panose="020B0604020202020204" pitchFamily="34" charset="0"/>
                  <a:cs typeface="Arial" panose="020B0604020202020204" pitchFamily="34" charset="0"/>
                </a:rPr>
                <a:t>CBHI</a:t>
              </a:r>
            </a:p>
            <a:p>
              <a:pPr marL="171450" indent="-171450">
                <a:lnSpc>
                  <a:spcPct val="150000"/>
                </a:lnSpc>
                <a:buFont typeface="Arial" panose="020B0604020202020204" pitchFamily="34" charset="0"/>
                <a:buChar char="•"/>
              </a:pPr>
              <a:r>
                <a:rPr lang="en-US" sz="1200" b="1" dirty="0">
                  <a:solidFill>
                    <a:schemeClr val="tx1">
                      <a:lumMod val="75000"/>
                      <a:lumOff val="25000"/>
                    </a:schemeClr>
                  </a:solidFill>
                  <a:latin typeface="Arial" panose="020B0604020202020204" pitchFamily="34" charset="0"/>
                  <a:cs typeface="Arial" panose="020B0604020202020204" pitchFamily="34" charset="0"/>
                </a:rPr>
                <a:t>CLPPP</a:t>
              </a:r>
            </a:p>
            <a:p>
              <a:pPr marL="171450" indent="-171450">
                <a:lnSpc>
                  <a:spcPct val="150000"/>
                </a:lnSpc>
                <a:buFont typeface="Arial" panose="020B0604020202020204" pitchFamily="34" charset="0"/>
                <a:buChar char="•"/>
              </a:pPr>
              <a:r>
                <a:rPr lang="en-US" sz="1200" b="1" dirty="0">
                  <a:solidFill>
                    <a:schemeClr val="tx1">
                      <a:lumMod val="75000"/>
                      <a:lumOff val="25000"/>
                    </a:schemeClr>
                  </a:solidFill>
                  <a:latin typeface="Arial" panose="020B0604020202020204" pitchFamily="34" charset="0"/>
                  <a:cs typeface="Arial" panose="020B0604020202020204" pitchFamily="34" charset="0"/>
                </a:rPr>
                <a:t>Syndromic</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EC816D9-31F9-4B61-82B6-B5F2927A486D}"/>
                </a:ext>
              </a:extLst>
            </p:cNvPr>
            <p:cNvSpPr/>
            <p:nvPr/>
          </p:nvSpPr>
          <p:spPr>
            <a:xfrm>
              <a:off x="4516582" y="4613193"/>
              <a:ext cx="1828800" cy="1212320"/>
            </a:xfrm>
            <a:prstGeom prst="rect">
              <a:avLst/>
            </a:prstGeom>
          </p:spPr>
          <p:txBody>
            <a:bodyPr wrap="square">
              <a:spAutoFit/>
            </a:bodyPr>
            <a:lstStyle/>
            <a:p>
              <a:pPr>
                <a:lnSpc>
                  <a:spcPct val="150000"/>
                </a:lnSpc>
              </a:pPr>
              <a:r>
                <a:rPr lang="en-US" sz="1400" b="1" u="sng" dirty="0">
                  <a:solidFill>
                    <a:schemeClr val="tx1">
                      <a:lumMod val="75000"/>
                      <a:lumOff val="25000"/>
                    </a:schemeClr>
                  </a:solidFill>
                  <a:latin typeface="Arial" panose="020B0604020202020204" pitchFamily="34" charset="0"/>
                  <a:cs typeface="Arial" panose="020B0604020202020204" pitchFamily="34" charset="0"/>
                </a:rPr>
                <a:t>CCG Phase 2</a:t>
              </a:r>
              <a:r>
                <a:rPr lang="en-US" sz="1200" b="1" u="sng" dirty="0">
                  <a:solidFill>
                    <a:schemeClr val="tx1">
                      <a:lumMod val="75000"/>
                      <a:lumOff val="25000"/>
                    </a:schemeClr>
                  </a:solidFill>
                  <a:latin typeface="Arial" panose="020B0604020202020204" pitchFamily="34" charset="0"/>
                  <a:cs typeface="Arial" panose="020B0604020202020204" pitchFamily="34" charset="0"/>
                </a:rPr>
                <a:t>:</a:t>
              </a:r>
            </a:p>
            <a:p>
              <a:pPr marL="171450" indent="-171450">
                <a:lnSpc>
                  <a:spcPct val="150000"/>
                </a:lnSpc>
                <a:buFont typeface="Arial" panose="020B0604020202020204" pitchFamily="34" charset="0"/>
                <a:buChar char="•"/>
              </a:pPr>
              <a:r>
                <a:rPr lang="en-US" sz="1200" b="1" dirty="0">
                  <a:solidFill>
                    <a:schemeClr val="tx1">
                      <a:lumMod val="75000"/>
                      <a:lumOff val="25000"/>
                    </a:schemeClr>
                  </a:solidFill>
                  <a:latin typeface="Arial" panose="020B0604020202020204" pitchFamily="34" charset="0"/>
                  <a:cs typeface="Arial" panose="020B0604020202020204" pitchFamily="34" charset="0"/>
                </a:rPr>
                <a:t>IEATS</a:t>
              </a:r>
            </a:p>
            <a:p>
              <a:pPr marL="171450" indent="-171450">
                <a:lnSpc>
                  <a:spcPct val="150000"/>
                </a:lnSpc>
                <a:buFont typeface="Arial" panose="020B0604020202020204" pitchFamily="34" charset="0"/>
                <a:buChar char="•"/>
              </a:pPr>
              <a:r>
                <a:rPr lang="en-US" sz="1200" b="1" dirty="0">
                  <a:solidFill>
                    <a:schemeClr val="tx1">
                      <a:lumMod val="75000"/>
                      <a:lumOff val="25000"/>
                    </a:schemeClr>
                  </a:solidFill>
                  <a:latin typeface="Arial" panose="020B0604020202020204" pitchFamily="34" charset="0"/>
                  <a:cs typeface="Arial" panose="020B0604020202020204" pitchFamily="34" charset="0"/>
                </a:rPr>
                <a:t>ELR</a:t>
              </a:r>
            </a:p>
            <a:p>
              <a:pPr marL="171450" indent="-171450">
                <a:lnSpc>
                  <a:spcPct val="150000"/>
                </a:lnSpc>
                <a:buFont typeface="Arial" panose="020B0604020202020204" pitchFamily="34" charset="0"/>
                <a:buChar char="•"/>
              </a:pPr>
              <a:r>
                <a:rPr lang="en-US" sz="1200" b="1" dirty="0">
                  <a:solidFill>
                    <a:schemeClr val="tx1">
                      <a:lumMod val="75000"/>
                      <a:lumOff val="25000"/>
                    </a:schemeClr>
                  </a:solidFill>
                  <a:latin typeface="Arial" panose="020B0604020202020204" pitchFamily="34" charset="0"/>
                  <a:cs typeface="Arial" panose="020B0604020202020204" pitchFamily="34" charset="0"/>
                </a:rPr>
                <a:t>MIIS</a:t>
              </a:r>
            </a:p>
          </p:txBody>
        </p:sp>
        <p:sp>
          <p:nvSpPr>
            <p:cNvPr id="14" name="Rectangle 13">
              <a:extLst>
                <a:ext uri="{FF2B5EF4-FFF2-40B4-BE49-F238E27FC236}">
                  <a16:creationId xmlns:a16="http://schemas.microsoft.com/office/drawing/2014/main" id="{94300F91-DF50-4CAE-B78B-07F5F210D8CE}"/>
                </a:ext>
              </a:extLst>
            </p:cNvPr>
            <p:cNvSpPr/>
            <p:nvPr/>
          </p:nvSpPr>
          <p:spPr>
            <a:xfrm>
              <a:off x="6015094" y="4594322"/>
              <a:ext cx="1480753" cy="935321"/>
            </a:xfrm>
            <a:prstGeom prst="rect">
              <a:avLst/>
            </a:prstGeom>
          </p:spPr>
          <p:txBody>
            <a:bodyPr wrap="square">
              <a:spAutoFit/>
            </a:bodyPr>
            <a:lstStyle/>
            <a:p>
              <a:pPr>
                <a:lnSpc>
                  <a:spcPct val="150000"/>
                </a:lnSpc>
              </a:pPr>
              <a:r>
                <a:rPr lang="en-US" sz="1400" b="1" u="sng" dirty="0">
                  <a:solidFill>
                    <a:schemeClr val="tx1">
                      <a:lumMod val="75000"/>
                      <a:lumOff val="25000"/>
                    </a:schemeClr>
                  </a:solidFill>
                  <a:latin typeface="Arial" panose="020B0604020202020204" pitchFamily="34" charset="0"/>
                  <a:cs typeface="Arial" panose="020B0604020202020204" pitchFamily="34" charset="0"/>
                </a:rPr>
                <a:t>Enhancements</a:t>
              </a:r>
            </a:p>
            <a:p>
              <a:pPr marL="171450" indent="-171450">
                <a:lnSpc>
                  <a:spcPct val="150000"/>
                </a:lnSpc>
                <a:buFont typeface="Arial" panose="020B0604020202020204" pitchFamily="34" charset="0"/>
                <a:buChar char="•"/>
              </a:pPr>
              <a:r>
                <a:rPr lang="en-US" sz="1200" b="1" dirty="0">
                  <a:solidFill>
                    <a:schemeClr val="tx1">
                      <a:lumMod val="75000"/>
                      <a:lumOff val="25000"/>
                    </a:schemeClr>
                  </a:solidFill>
                  <a:latin typeface="Arial" panose="020B0604020202020204" pitchFamily="34" charset="0"/>
                  <a:cs typeface="Arial" panose="020B0604020202020204" pitchFamily="34" charset="0"/>
                </a:rPr>
                <a:t>FHIR Proof of Concept</a:t>
              </a:r>
            </a:p>
          </p:txBody>
        </p:sp>
      </p:grpSp>
      <p:grpSp>
        <p:nvGrpSpPr>
          <p:cNvPr id="15" name="Group 14">
            <a:extLst>
              <a:ext uri="{FF2B5EF4-FFF2-40B4-BE49-F238E27FC236}">
                <a16:creationId xmlns:a16="http://schemas.microsoft.com/office/drawing/2014/main" id="{9ECAF5DF-198A-4720-BCAF-3E6D70469F47}"/>
              </a:ext>
            </a:extLst>
          </p:cNvPr>
          <p:cNvGrpSpPr/>
          <p:nvPr/>
        </p:nvGrpSpPr>
        <p:grpSpPr>
          <a:xfrm>
            <a:off x="89636" y="778133"/>
            <a:ext cx="9054364" cy="5775067"/>
            <a:chOff x="383776" y="1584274"/>
            <a:chExt cx="11833740" cy="7641654"/>
          </a:xfrm>
        </p:grpSpPr>
        <p:grpSp>
          <p:nvGrpSpPr>
            <p:cNvPr id="39" name="Group 38">
              <a:extLst>
                <a:ext uri="{FF2B5EF4-FFF2-40B4-BE49-F238E27FC236}">
                  <a16:creationId xmlns:a16="http://schemas.microsoft.com/office/drawing/2014/main" id="{FA77AA72-0897-41F4-B2D6-6B32C235F06E}"/>
                </a:ext>
              </a:extLst>
            </p:cNvPr>
            <p:cNvGrpSpPr/>
            <p:nvPr/>
          </p:nvGrpSpPr>
          <p:grpSpPr>
            <a:xfrm>
              <a:off x="439774" y="3009072"/>
              <a:ext cx="11676446" cy="913530"/>
              <a:chOff x="504032" y="2631384"/>
              <a:chExt cx="11676447" cy="913530"/>
            </a:xfrm>
          </p:grpSpPr>
          <p:grpSp>
            <p:nvGrpSpPr>
              <p:cNvPr id="40" name="Group 39">
                <a:extLst>
                  <a:ext uri="{FF2B5EF4-FFF2-40B4-BE49-F238E27FC236}">
                    <a16:creationId xmlns:a16="http://schemas.microsoft.com/office/drawing/2014/main" id="{4021892A-4F9E-4390-9218-FB4C68E11245}"/>
                  </a:ext>
                </a:extLst>
              </p:cNvPr>
              <p:cNvGrpSpPr/>
              <p:nvPr/>
            </p:nvGrpSpPr>
            <p:grpSpPr>
              <a:xfrm>
                <a:off x="504032" y="2631384"/>
                <a:ext cx="11676447" cy="746672"/>
                <a:chOff x="431460" y="2631384"/>
                <a:chExt cx="11676447" cy="746672"/>
              </a:xfrm>
            </p:grpSpPr>
            <p:sp>
              <p:nvSpPr>
                <p:cNvPr id="46" name="Pentagon 34">
                  <a:extLst>
                    <a:ext uri="{FF2B5EF4-FFF2-40B4-BE49-F238E27FC236}">
                      <a16:creationId xmlns:a16="http://schemas.microsoft.com/office/drawing/2014/main" id="{E83C743E-0D45-476A-B5DC-34342EBAD9AF}"/>
                    </a:ext>
                  </a:extLst>
                </p:cNvPr>
                <p:cNvSpPr/>
                <p:nvPr/>
              </p:nvSpPr>
              <p:spPr>
                <a:xfrm>
                  <a:off x="431460" y="2631384"/>
                  <a:ext cx="3199496" cy="701738"/>
                </a:xfrm>
                <a:prstGeom prst="homePlate">
                  <a:avLst/>
                </a:prstGeom>
                <a:solidFill>
                  <a:srgbClr val="F13A11"/>
                </a:solidFill>
                <a:ln>
                  <a:solidFill>
                    <a:schemeClr val="bg1"/>
                  </a:solidFill>
                </a:ln>
                <a:effectLst>
                  <a:outerShdw blurRad="254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Chevron 35">
                  <a:extLst>
                    <a:ext uri="{FF2B5EF4-FFF2-40B4-BE49-F238E27FC236}">
                      <a16:creationId xmlns:a16="http://schemas.microsoft.com/office/drawing/2014/main" id="{D26990A6-2C9D-4B47-8FC6-EA0722166411}"/>
                    </a:ext>
                  </a:extLst>
                </p:cNvPr>
                <p:cNvSpPr/>
                <p:nvPr/>
              </p:nvSpPr>
              <p:spPr>
                <a:xfrm>
                  <a:off x="2526857" y="2631384"/>
                  <a:ext cx="2794236" cy="701738"/>
                </a:xfrm>
                <a:prstGeom prst="chevron">
                  <a:avLst/>
                </a:prstGeom>
                <a:solidFill>
                  <a:srgbClr val="333944"/>
                </a:solidFill>
                <a:ln>
                  <a:solidFill>
                    <a:schemeClr val="bg1"/>
                  </a:solidFill>
                </a:ln>
                <a:effectLst>
                  <a:outerShdw blurRad="254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8" name="Chevron 36">
                  <a:extLst>
                    <a:ext uri="{FF2B5EF4-FFF2-40B4-BE49-F238E27FC236}">
                      <a16:creationId xmlns:a16="http://schemas.microsoft.com/office/drawing/2014/main" id="{E1B440BD-342E-45BD-BB6B-B2779BA02461}"/>
                    </a:ext>
                  </a:extLst>
                </p:cNvPr>
                <p:cNvSpPr/>
                <p:nvPr/>
              </p:nvSpPr>
              <p:spPr>
                <a:xfrm>
                  <a:off x="4919804" y="2631384"/>
                  <a:ext cx="2427204" cy="701738"/>
                </a:xfrm>
                <a:prstGeom prst="chevron">
                  <a:avLst/>
                </a:prstGeom>
                <a:solidFill>
                  <a:srgbClr val="34BEBB"/>
                </a:solidFill>
                <a:ln>
                  <a:solidFill>
                    <a:schemeClr val="bg1"/>
                  </a:solidFill>
                </a:ln>
                <a:effectLst>
                  <a:outerShdw blurRad="254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9" name="Chevron 37">
                  <a:extLst>
                    <a:ext uri="{FF2B5EF4-FFF2-40B4-BE49-F238E27FC236}">
                      <a16:creationId xmlns:a16="http://schemas.microsoft.com/office/drawing/2014/main" id="{37DAC42F-F195-47E4-B468-B10061C7D959}"/>
                    </a:ext>
                  </a:extLst>
                </p:cNvPr>
                <p:cNvSpPr/>
                <p:nvPr/>
              </p:nvSpPr>
              <p:spPr>
                <a:xfrm>
                  <a:off x="6959781" y="2631384"/>
                  <a:ext cx="2615734" cy="701738"/>
                </a:xfrm>
                <a:prstGeom prst="chevron">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chemeClr val="bg1"/>
                  </a:solidFill>
                </a:ln>
                <a:effectLst>
                  <a:outerShdw blurRad="254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7" name="Chevron 38">
                  <a:extLst>
                    <a:ext uri="{FF2B5EF4-FFF2-40B4-BE49-F238E27FC236}">
                      <a16:creationId xmlns:a16="http://schemas.microsoft.com/office/drawing/2014/main" id="{7EFBCBE4-0204-4DBE-ACDC-BE6591868969}"/>
                    </a:ext>
                  </a:extLst>
                </p:cNvPr>
                <p:cNvSpPr/>
                <p:nvPr/>
              </p:nvSpPr>
              <p:spPr>
                <a:xfrm>
                  <a:off x="9170332" y="2631384"/>
                  <a:ext cx="2937575" cy="746672"/>
                </a:xfrm>
                <a:prstGeom prst="chevron">
                  <a:avLst/>
                </a:prstGeom>
                <a:solidFill>
                  <a:schemeClr val="accent6">
                    <a:lumMod val="75000"/>
                  </a:schemeClr>
                </a:solidFill>
                <a:ln>
                  <a:solidFill>
                    <a:schemeClr val="bg1"/>
                  </a:solidFill>
                </a:ln>
                <a:effectLst>
                  <a:outerShdw blurRad="254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grpSp>
          <p:sp>
            <p:nvSpPr>
              <p:cNvPr id="41" name="TextBox 40">
                <a:extLst>
                  <a:ext uri="{FF2B5EF4-FFF2-40B4-BE49-F238E27FC236}">
                    <a16:creationId xmlns:a16="http://schemas.microsoft.com/office/drawing/2014/main" id="{D152819F-F880-4DB1-9A3A-41DAD042B1EC}"/>
                  </a:ext>
                </a:extLst>
              </p:cNvPr>
              <p:cNvSpPr txBox="1"/>
              <p:nvPr/>
            </p:nvSpPr>
            <p:spPr>
              <a:xfrm>
                <a:off x="673264" y="2757327"/>
                <a:ext cx="2001377" cy="442797"/>
              </a:xfrm>
              <a:prstGeom prst="rect">
                <a:avLst/>
              </a:prstGeom>
              <a:noFill/>
            </p:spPr>
            <p:txBody>
              <a:bodyPr wrap="none" rtlCol="0" anchor="ctr">
                <a:spAutoFit/>
              </a:bodyPr>
              <a:lstStyle/>
              <a:p>
                <a:pPr algn="ctr"/>
                <a:r>
                  <a:rPr lang="en-US" sz="1600" b="1" dirty="0">
                    <a:solidFill>
                      <a:schemeClr val="bg1"/>
                    </a:solidFill>
                    <a:latin typeface="Arial" panose="020B0604020202020204" pitchFamily="34" charset="0"/>
                    <a:cs typeface="Arial" panose="020B0604020202020204" pitchFamily="34" charset="0"/>
                  </a:rPr>
                  <a:t>Design &amp; Dev</a:t>
                </a:r>
              </a:p>
            </p:txBody>
          </p:sp>
          <p:sp>
            <p:nvSpPr>
              <p:cNvPr id="42" name="TextBox 41">
                <a:extLst>
                  <a:ext uri="{FF2B5EF4-FFF2-40B4-BE49-F238E27FC236}">
                    <a16:creationId xmlns:a16="http://schemas.microsoft.com/office/drawing/2014/main" id="{C879EB70-CD77-4DCA-9DF4-14BFFA4EC96A}"/>
                  </a:ext>
                </a:extLst>
              </p:cNvPr>
              <p:cNvSpPr txBox="1"/>
              <p:nvPr/>
            </p:nvSpPr>
            <p:spPr>
              <a:xfrm>
                <a:off x="2658679" y="2780084"/>
                <a:ext cx="2709076" cy="764830"/>
              </a:xfrm>
              <a:prstGeom prst="rect">
                <a:avLst/>
              </a:prstGeom>
              <a:noFill/>
            </p:spPr>
            <p:txBody>
              <a:bodyPr wrap="square" rtlCol="0" anchor="ctr">
                <a:spAutoFit/>
              </a:bodyPr>
              <a:lstStyle/>
              <a:p>
                <a:pPr algn="ctr"/>
                <a:r>
                  <a:rPr lang="en-US" sz="1600" b="1" dirty="0">
                    <a:solidFill>
                      <a:schemeClr val="bg1"/>
                    </a:solidFill>
                    <a:latin typeface="Arial" panose="020B0604020202020204" pitchFamily="34" charset="0"/>
                    <a:cs typeface="Arial" panose="020B0604020202020204" pitchFamily="34" charset="0"/>
                  </a:rPr>
                  <a:t>Internal Apps</a:t>
                </a:r>
              </a:p>
              <a:p>
                <a:pPr algn="ctr"/>
                <a:endParaRPr lang="en-US" sz="1600" dirty="0">
                  <a:solidFill>
                    <a:schemeClr val="bg1"/>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BC39CDC8-E0AB-4AE4-B013-B9AF95A0F61E}"/>
                  </a:ext>
                </a:extLst>
              </p:cNvPr>
              <p:cNvSpPr txBox="1"/>
              <p:nvPr/>
            </p:nvSpPr>
            <p:spPr>
              <a:xfrm>
                <a:off x="4986309" y="2757327"/>
                <a:ext cx="2539865" cy="442798"/>
              </a:xfrm>
              <a:prstGeom prst="rect">
                <a:avLst/>
              </a:prstGeom>
              <a:noFill/>
            </p:spPr>
            <p:txBody>
              <a:bodyPr wrap="square" rtlCol="0" anchor="ctr">
                <a:spAutoFit/>
              </a:bodyPr>
              <a:lstStyle/>
              <a:p>
                <a:pPr algn="ctr"/>
                <a:r>
                  <a:rPr lang="en-US" sz="1600" b="1" dirty="0">
                    <a:solidFill>
                      <a:schemeClr val="bg1"/>
                    </a:solidFill>
                    <a:latin typeface="Arial" panose="020B0604020202020204" pitchFamily="34" charset="0"/>
                    <a:cs typeface="Arial" panose="020B0604020202020204" pitchFamily="34" charset="0"/>
                  </a:rPr>
                  <a:t>CCG Phase 1</a:t>
                </a:r>
              </a:p>
            </p:txBody>
          </p:sp>
          <p:sp>
            <p:nvSpPr>
              <p:cNvPr id="44" name="TextBox 43">
                <a:extLst>
                  <a:ext uri="{FF2B5EF4-FFF2-40B4-BE49-F238E27FC236}">
                    <a16:creationId xmlns:a16="http://schemas.microsoft.com/office/drawing/2014/main" id="{BF83731F-D1EC-4939-9D4E-0A5C54FA8900}"/>
                  </a:ext>
                </a:extLst>
              </p:cNvPr>
              <p:cNvSpPr txBox="1"/>
              <p:nvPr/>
            </p:nvSpPr>
            <p:spPr>
              <a:xfrm>
                <a:off x="7108221" y="2757327"/>
                <a:ext cx="2539865" cy="442797"/>
              </a:xfrm>
              <a:prstGeom prst="rect">
                <a:avLst/>
              </a:prstGeom>
              <a:noFill/>
            </p:spPr>
            <p:txBody>
              <a:bodyPr wrap="square" rtlCol="0" anchor="ctr">
                <a:spAutoFit/>
              </a:bodyPr>
              <a:lstStyle/>
              <a:p>
                <a:pPr algn="ctr"/>
                <a:r>
                  <a:rPr lang="en-US" sz="1600" b="1" dirty="0">
                    <a:solidFill>
                      <a:schemeClr val="bg1"/>
                    </a:solidFill>
                    <a:latin typeface="Arial" panose="020B0604020202020204" pitchFamily="34" charset="0"/>
                    <a:cs typeface="Arial" panose="020B0604020202020204" pitchFamily="34" charset="0"/>
                  </a:rPr>
                  <a:t>CCG Phase 2</a:t>
                </a:r>
              </a:p>
            </p:txBody>
          </p:sp>
          <p:sp>
            <p:nvSpPr>
              <p:cNvPr id="78" name="TextBox 77">
                <a:extLst>
                  <a:ext uri="{FF2B5EF4-FFF2-40B4-BE49-F238E27FC236}">
                    <a16:creationId xmlns:a16="http://schemas.microsoft.com/office/drawing/2014/main" id="{987F235E-1F7E-4B43-8C7D-3177EB2BE2C7}"/>
                  </a:ext>
                </a:extLst>
              </p:cNvPr>
              <p:cNvSpPr txBox="1"/>
              <p:nvPr/>
            </p:nvSpPr>
            <p:spPr>
              <a:xfrm>
                <a:off x="9540318" y="2793253"/>
                <a:ext cx="2287476" cy="442797"/>
              </a:xfrm>
              <a:prstGeom prst="rect">
                <a:avLst/>
              </a:prstGeom>
              <a:noFill/>
            </p:spPr>
            <p:txBody>
              <a:bodyPr wrap="square" rtlCol="0" anchor="ctr">
                <a:spAutoFit/>
              </a:bodyPr>
              <a:lstStyle/>
              <a:p>
                <a:pPr algn="ctr"/>
                <a:r>
                  <a:rPr lang="en-US" sz="1600" b="1" dirty="0">
                    <a:solidFill>
                      <a:schemeClr val="bg1"/>
                    </a:solidFill>
                    <a:latin typeface="Arial" panose="020B0604020202020204" pitchFamily="34" charset="0"/>
                    <a:cs typeface="Arial" panose="020B0604020202020204" pitchFamily="34" charset="0"/>
                  </a:rPr>
                  <a:t>FHIR &amp; Others</a:t>
                </a:r>
              </a:p>
            </p:txBody>
          </p:sp>
        </p:grpSp>
        <p:grpSp>
          <p:nvGrpSpPr>
            <p:cNvPr id="17" name="Group 16">
              <a:extLst>
                <a:ext uri="{FF2B5EF4-FFF2-40B4-BE49-F238E27FC236}">
                  <a16:creationId xmlns:a16="http://schemas.microsoft.com/office/drawing/2014/main" id="{35171744-0B02-46A9-95D7-DDBCB3D0FBD1}"/>
                </a:ext>
              </a:extLst>
            </p:cNvPr>
            <p:cNvGrpSpPr/>
            <p:nvPr/>
          </p:nvGrpSpPr>
          <p:grpSpPr>
            <a:xfrm>
              <a:off x="383776" y="1584274"/>
              <a:ext cx="11833740" cy="7641654"/>
              <a:chOff x="383776" y="1584274"/>
              <a:chExt cx="11833740" cy="7641654"/>
            </a:xfrm>
          </p:grpSpPr>
          <p:sp>
            <p:nvSpPr>
              <p:cNvPr id="18" name="TextBox 17">
                <a:extLst>
                  <a:ext uri="{FF2B5EF4-FFF2-40B4-BE49-F238E27FC236}">
                    <a16:creationId xmlns:a16="http://schemas.microsoft.com/office/drawing/2014/main" id="{4CEE836D-610A-4559-9F41-4C6DD57C84EA}"/>
                  </a:ext>
                </a:extLst>
              </p:cNvPr>
              <p:cNvSpPr txBox="1"/>
              <p:nvPr/>
            </p:nvSpPr>
            <p:spPr>
              <a:xfrm>
                <a:off x="661070" y="2580897"/>
                <a:ext cx="1504290" cy="362288"/>
              </a:xfrm>
              <a:prstGeom prst="rect">
                <a:avLst/>
              </a:prstGeom>
              <a:noFill/>
            </p:spPr>
            <p:txBody>
              <a:bodyPr wrap="square" rtlCol="0" anchor="ctr">
                <a:spAutoFit/>
              </a:bodyPr>
              <a:lstStyle/>
              <a:p>
                <a:pPr algn="ctr"/>
                <a:endParaRPr lang="en-US" sz="12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E9B60046-C782-40E2-A6F3-06C27239DFCB}"/>
                  </a:ext>
                </a:extLst>
              </p:cNvPr>
              <p:cNvSpPr txBox="1"/>
              <p:nvPr/>
            </p:nvSpPr>
            <p:spPr>
              <a:xfrm>
                <a:off x="4822927" y="2594039"/>
                <a:ext cx="2532393" cy="366529"/>
              </a:xfrm>
              <a:prstGeom prst="rect">
                <a:avLst/>
              </a:prstGeom>
              <a:noFill/>
            </p:spPr>
            <p:txBody>
              <a:bodyPr wrap="square" rtlCol="0" anchor="ctr">
                <a:spAutoFit/>
              </a:bodyPr>
              <a:lstStyle/>
              <a:p>
                <a:r>
                  <a:rPr lang="en-US" sz="1200" b="1" dirty="0">
                    <a:latin typeface="Arial" panose="020B0604020202020204" pitchFamily="34" charset="0"/>
                    <a:cs typeface="Arial" panose="020B0604020202020204" pitchFamily="34" charset="0"/>
                  </a:rPr>
                  <a:t>Live: Q1 CY 2021</a:t>
                </a:r>
              </a:p>
            </p:txBody>
          </p:sp>
          <p:sp>
            <p:nvSpPr>
              <p:cNvPr id="37" name="TextBox 36">
                <a:extLst>
                  <a:ext uri="{FF2B5EF4-FFF2-40B4-BE49-F238E27FC236}">
                    <a16:creationId xmlns:a16="http://schemas.microsoft.com/office/drawing/2014/main" id="{9B6A85A7-8208-4C83-9874-0054149B8CEC}"/>
                  </a:ext>
                </a:extLst>
              </p:cNvPr>
              <p:cNvSpPr txBox="1"/>
              <p:nvPr/>
            </p:nvSpPr>
            <p:spPr>
              <a:xfrm>
                <a:off x="9294024" y="1584274"/>
                <a:ext cx="2765242" cy="362288"/>
              </a:xfrm>
              <a:prstGeom prst="rect">
                <a:avLst/>
              </a:prstGeom>
              <a:noFill/>
            </p:spPr>
            <p:txBody>
              <a:bodyPr wrap="square" rtlCol="0" anchor="ctr">
                <a:spAutoFit/>
              </a:bodyPr>
              <a:lstStyle/>
              <a:p>
                <a:pPr algn="ctr"/>
                <a:endParaRPr lang="en-US" sz="1200" b="1" dirty="0">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1EC381E8-6E6E-42D8-9D3C-85660BB0F760}"/>
                  </a:ext>
                </a:extLst>
              </p:cNvPr>
              <p:cNvSpPr txBox="1"/>
              <p:nvPr/>
            </p:nvSpPr>
            <p:spPr>
              <a:xfrm>
                <a:off x="2695717" y="2596159"/>
                <a:ext cx="1942294" cy="362289"/>
              </a:xfrm>
              <a:prstGeom prst="rect">
                <a:avLst/>
              </a:prstGeom>
              <a:noFill/>
            </p:spPr>
            <p:txBody>
              <a:bodyPr wrap="square" rtlCol="0" anchor="ctr">
                <a:spAutoFit/>
              </a:bodyPr>
              <a:lstStyle/>
              <a:p>
                <a:r>
                  <a:rPr lang="en-US" sz="1200" b="1" dirty="0">
                    <a:latin typeface="Arial" panose="020B0604020202020204" pitchFamily="34" charset="0"/>
                    <a:cs typeface="Arial" panose="020B0604020202020204" pitchFamily="34" charset="0"/>
                  </a:rPr>
                  <a:t>Live: Q3/Q4 2020</a:t>
                </a:r>
              </a:p>
            </p:txBody>
          </p:sp>
          <p:sp>
            <p:nvSpPr>
              <p:cNvPr id="80" name="TextBox 79">
                <a:extLst>
                  <a:ext uri="{FF2B5EF4-FFF2-40B4-BE49-F238E27FC236}">
                    <a16:creationId xmlns:a16="http://schemas.microsoft.com/office/drawing/2014/main" id="{9409F4E1-82BE-4178-A7C3-66CFEAB3E05F}"/>
                  </a:ext>
                </a:extLst>
              </p:cNvPr>
              <p:cNvSpPr txBox="1"/>
              <p:nvPr/>
            </p:nvSpPr>
            <p:spPr>
              <a:xfrm>
                <a:off x="7355321" y="2594039"/>
                <a:ext cx="2127210" cy="366529"/>
              </a:xfrm>
              <a:prstGeom prst="rect">
                <a:avLst/>
              </a:prstGeom>
              <a:noFill/>
            </p:spPr>
            <p:txBody>
              <a:bodyPr wrap="square" rtlCol="0" anchor="ctr">
                <a:spAutoFit/>
              </a:bodyPr>
              <a:lstStyle/>
              <a:p>
                <a:r>
                  <a:rPr lang="en-US" sz="1200" b="1" dirty="0">
                    <a:latin typeface="Arial" panose="020B0604020202020204" pitchFamily="34" charset="0"/>
                    <a:cs typeface="Arial" panose="020B0604020202020204" pitchFamily="34" charset="0"/>
                  </a:rPr>
                  <a:t>Live: Q2 CY 2021</a:t>
                </a:r>
              </a:p>
            </p:txBody>
          </p:sp>
          <p:sp>
            <p:nvSpPr>
              <p:cNvPr id="82" name="TextBox 81">
                <a:extLst>
                  <a:ext uri="{FF2B5EF4-FFF2-40B4-BE49-F238E27FC236}">
                    <a16:creationId xmlns:a16="http://schemas.microsoft.com/office/drawing/2014/main" id="{DA2D2EA9-5145-4F88-A8DB-218959E8A873}"/>
                  </a:ext>
                </a:extLst>
              </p:cNvPr>
              <p:cNvSpPr txBox="1"/>
              <p:nvPr/>
            </p:nvSpPr>
            <p:spPr>
              <a:xfrm>
                <a:off x="9685123" y="2594039"/>
                <a:ext cx="1934848" cy="366529"/>
              </a:xfrm>
              <a:prstGeom prst="rect">
                <a:avLst/>
              </a:prstGeom>
              <a:noFill/>
            </p:spPr>
            <p:txBody>
              <a:bodyPr wrap="square" rtlCol="0" anchor="ctr">
                <a:spAutoFit/>
              </a:bodyPr>
              <a:lstStyle/>
              <a:p>
                <a:pPr algn="ctr"/>
                <a:r>
                  <a:rPr lang="en-US" sz="1200" b="1" dirty="0">
                    <a:latin typeface="Arial" panose="020B0604020202020204" pitchFamily="34" charset="0"/>
                    <a:cs typeface="Arial" panose="020B0604020202020204" pitchFamily="34" charset="0"/>
                  </a:rPr>
                  <a:t>Live: Q3 CY 2021</a:t>
                </a:r>
              </a:p>
            </p:txBody>
          </p:sp>
          <p:sp>
            <p:nvSpPr>
              <p:cNvPr id="83" name="TextBox 82">
                <a:extLst>
                  <a:ext uri="{FF2B5EF4-FFF2-40B4-BE49-F238E27FC236}">
                    <a16:creationId xmlns:a16="http://schemas.microsoft.com/office/drawing/2014/main" id="{6DE2BC37-DAFE-4FEC-B99B-C8D835EED9E5}"/>
                  </a:ext>
                </a:extLst>
              </p:cNvPr>
              <p:cNvSpPr txBox="1"/>
              <p:nvPr/>
            </p:nvSpPr>
            <p:spPr>
              <a:xfrm>
                <a:off x="383776" y="6823126"/>
                <a:ext cx="11833740" cy="2402802"/>
              </a:xfrm>
              <a:prstGeom prst="rect">
                <a:avLst/>
              </a:prstGeom>
              <a:noFill/>
            </p:spPr>
            <p:txBody>
              <a:bodyPr wrap="square" rtlCol="0" anchor="ctr">
                <a:spAutoFit/>
              </a:bodyPr>
              <a:lstStyle/>
              <a:p>
                <a:r>
                  <a:rPr lang="en-US" sz="1400" u="sng" dirty="0">
                    <a:latin typeface="Arial" panose="020B0604020202020204" pitchFamily="34" charset="0"/>
                    <a:cs typeface="Arial" panose="020B0604020202020204" pitchFamily="34" charset="0"/>
                  </a:rPr>
                  <a:t>Migration notes:</a:t>
                </a:r>
                <a:r>
                  <a:rPr lang="en-US" sz="14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CG nodes in current VG4 environment are retained until the AWS system is stabilized. This allows for a quick rollback to the VG4 environment if any issues arise</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Migrations will be done on weekend nights to ensure message flow is not interrupted during peak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processing hours</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For CCG Phase 1, lower-volume nodes will be cutover to PROD first; Syndromic will be last </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For CCG Phase 2, lower-volume nodes will be cutover to PROD first; MIIS will be last</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Each production cutover will have in-depth pre-production cutover activities</a:t>
                </a:r>
              </a:p>
            </p:txBody>
          </p:sp>
        </p:grpSp>
      </p:grpSp>
      <p:cxnSp>
        <p:nvCxnSpPr>
          <p:cNvPr id="5" name="Straight Connector 4"/>
          <p:cNvCxnSpPr/>
          <p:nvPr/>
        </p:nvCxnSpPr>
        <p:spPr>
          <a:xfrm>
            <a:off x="152400" y="1828800"/>
            <a:ext cx="86563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52400" y="4724400"/>
            <a:ext cx="8656334"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970A516-2309-41F9-B289-D0C46F540D7F}"/>
              </a:ext>
            </a:extLst>
          </p:cNvPr>
          <p:cNvSpPr>
            <a:spLocks noGrp="1"/>
          </p:cNvSpPr>
          <p:nvPr>
            <p:ph type="title"/>
          </p:nvPr>
        </p:nvSpPr>
        <p:spPr/>
        <p:txBody>
          <a:bodyPr/>
          <a:lstStyle/>
          <a:p>
            <a:r>
              <a:rPr lang="en-US" dirty="0"/>
              <a:t>Consolidated Clinical Gateway (CCG) – </a:t>
            </a:r>
            <a:r>
              <a:rPr lang="en-US" kern="0" dirty="0"/>
              <a:t>AWS migration timeline</a:t>
            </a:r>
            <a:endParaRPr lang="en-US" dirty="0"/>
          </a:p>
        </p:txBody>
      </p:sp>
    </p:spTree>
    <p:extLst>
      <p:ext uri="{BB962C8B-B14F-4D97-AF65-F5344CB8AC3E}">
        <p14:creationId xmlns:p14="http://schemas.microsoft.com/office/powerpoint/2010/main" val="1832152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D6DC581-3793-4594-88E2-9EC724FA3BF3}" type="slidenum">
              <a:rPr lang="en-US" smtClean="0"/>
              <a:pPr>
                <a:defRPr/>
              </a:pPr>
              <a:t>15</a:t>
            </a:fld>
            <a:endParaRPr lang="en-US" dirty="0"/>
          </a:p>
        </p:txBody>
      </p:sp>
      <p:sp>
        <p:nvSpPr>
          <p:cNvPr id="2" name="Title 1">
            <a:extLst>
              <a:ext uri="{FF2B5EF4-FFF2-40B4-BE49-F238E27FC236}">
                <a16:creationId xmlns:a16="http://schemas.microsoft.com/office/drawing/2014/main" id="{FE3C1E95-8B09-45B3-9D03-F342ED0D6800}"/>
              </a:ext>
            </a:extLst>
          </p:cNvPr>
          <p:cNvSpPr>
            <a:spLocks noGrp="1"/>
          </p:cNvSpPr>
          <p:nvPr>
            <p:ph type="title"/>
          </p:nvPr>
        </p:nvSpPr>
        <p:spPr/>
        <p:txBody>
          <a:bodyPr/>
          <a:lstStyle/>
          <a:p>
            <a:endParaRPr lang="en-US" dirty="0"/>
          </a:p>
        </p:txBody>
      </p:sp>
      <p:sp>
        <p:nvSpPr>
          <p:cNvPr id="10" name="Rectangle 9"/>
          <p:cNvSpPr/>
          <p:nvPr/>
        </p:nvSpPr>
        <p:spPr>
          <a:xfrm>
            <a:off x="914400" y="2905918"/>
            <a:ext cx="7315200"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Query HIE and FHIR update </a:t>
            </a:r>
          </a:p>
          <a:p>
            <a:r>
              <a:rPr lang="en-US" sz="2400" i="1" dirty="0">
                <a:solidFill>
                  <a:schemeClr val="tx1"/>
                </a:solidFill>
              </a:rPr>
              <a:t>Julie Creamer &amp; Kevin Mullen </a:t>
            </a:r>
          </a:p>
        </p:txBody>
      </p:sp>
    </p:spTree>
    <p:extLst>
      <p:ext uri="{BB962C8B-B14F-4D97-AF65-F5344CB8AC3E}">
        <p14:creationId xmlns:p14="http://schemas.microsoft.com/office/powerpoint/2010/main" val="2567317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4881" y="63040"/>
            <a:ext cx="6096002" cy="792162"/>
          </a:xfrm>
        </p:spPr>
        <p:txBody>
          <a:bodyPr/>
          <a:lstStyle/>
          <a:p>
            <a:r>
              <a:rPr lang="en-US" dirty="0"/>
              <a:t>Query HIE and FHIR Research</a:t>
            </a:r>
          </a:p>
        </p:txBody>
      </p:sp>
      <p:sp>
        <p:nvSpPr>
          <p:cNvPr id="4" name="Slide Number Placeholder 3"/>
          <p:cNvSpPr>
            <a:spLocks noGrp="1"/>
          </p:cNvSpPr>
          <p:nvPr>
            <p:ph type="sldNum"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49C2E20-F250-44B9-B926-B8B94A013B34}" type="slidenum">
              <a:rPr kumimoji="0" 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16</a:t>
            </a:fld>
            <a:endParaRPr kumimoji="0" lang="en-US" sz="1000" b="0" i="0" u="none" strike="noStrike" kern="1200" cap="none" spc="0" normalizeH="0" baseline="0" noProof="0" dirty="0">
              <a:ln>
                <a:noFill/>
              </a:ln>
              <a:solidFill>
                <a:prstClr val="black"/>
              </a:solidFill>
              <a:effectLst/>
              <a:uLnTx/>
              <a:uFillTx/>
              <a:latin typeface="Arial" charset="0"/>
              <a:ea typeface="+mn-ea"/>
              <a:cs typeface="+mn-cs"/>
            </a:endParaRPr>
          </a:p>
        </p:txBody>
      </p:sp>
      <p:graphicFrame>
        <p:nvGraphicFramePr>
          <p:cNvPr id="11" name="Content Placeholder 4"/>
          <p:cNvGraphicFramePr>
            <a:graphicFrameLocks/>
          </p:cNvGraphicFramePr>
          <p:nvPr>
            <p:extLst>
              <p:ext uri="{D42A27DB-BD31-4B8C-83A1-F6EECF244321}">
                <p14:modId xmlns:p14="http://schemas.microsoft.com/office/powerpoint/2010/main" val="1650708941"/>
              </p:ext>
            </p:extLst>
          </p:nvPr>
        </p:nvGraphicFramePr>
        <p:xfrm>
          <a:off x="381000" y="2356707"/>
          <a:ext cx="8305800" cy="719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Freeform 12"/>
          <p:cNvSpPr/>
          <p:nvPr/>
        </p:nvSpPr>
        <p:spPr>
          <a:xfrm>
            <a:off x="381000" y="2063338"/>
            <a:ext cx="1600200" cy="293368"/>
          </a:xfrm>
          <a:custGeom>
            <a:avLst/>
            <a:gdLst>
              <a:gd name="connsiteX0" fmla="*/ 0 w 883099"/>
              <a:gd name="connsiteY0" fmla="*/ 52986 h 529859"/>
              <a:gd name="connsiteX1" fmla="*/ 52986 w 883099"/>
              <a:gd name="connsiteY1" fmla="*/ 0 h 529859"/>
              <a:gd name="connsiteX2" fmla="*/ 830113 w 883099"/>
              <a:gd name="connsiteY2" fmla="*/ 0 h 529859"/>
              <a:gd name="connsiteX3" fmla="*/ 883099 w 883099"/>
              <a:gd name="connsiteY3" fmla="*/ 52986 h 529859"/>
              <a:gd name="connsiteX4" fmla="*/ 883099 w 883099"/>
              <a:gd name="connsiteY4" fmla="*/ 476873 h 529859"/>
              <a:gd name="connsiteX5" fmla="*/ 830113 w 883099"/>
              <a:gd name="connsiteY5" fmla="*/ 529859 h 529859"/>
              <a:gd name="connsiteX6" fmla="*/ 52986 w 883099"/>
              <a:gd name="connsiteY6" fmla="*/ 529859 h 529859"/>
              <a:gd name="connsiteX7" fmla="*/ 0 w 883099"/>
              <a:gd name="connsiteY7" fmla="*/ 476873 h 529859"/>
              <a:gd name="connsiteX8" fmla="*/ 0 w 883099"/>
              <a:gd name="connsiteY8" fmla="*/ 52986 h 529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099" h="529859">
                <a:moveTo>
                  <a:pt x="0" y="52986"/>
                </a:moveTo>
                <a:cubicBezTo>
                  <a:pt x="0" y="23723"/>
                  <a:pt x="23723" y="0"/>
                  <a:pt x="52986" y="0"/>
                </a:cubicBezTo>
                <a:lnTo>
                  <a:pt x="830113" y="0"/>
                </a:lnTo>
                <a:cubicBezTo>
                  <a:pt x="859376" y="0"/>
                  <a:pt x="883099" y="23723"/>
                  <a:pt x="883099" y="52986"/>
                </a:cubicBezTo>
                <a:lnTo>
                  <a:pt x="883099" y="476873"/>
                </a:lnTo>
                <a:cubicBezTo>
                  <a:pt x="883099" y="506136"/>
                  <a:pt x="859376" y="529859"/>
                  <a:pt x="830113" y="529859"/>
                </a:cubicBezTo>
                <a:lnTo>
                  <a:pt x="52986" y="529859"/>
                </a:lnTo>
                <a:cubicBezTo>
                  <a:pt x="23723" y="529859"/>
                  <a:pt x="0" y="506136"/>
                  <a:pt x="0" y="476873"/>
                </a:cubicBezTo>
                <a:lnTo>
                  <a:pt x="0" y="52986"/>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3619" tIns="53619" rIns="53619" bIns="53619"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2020 - Q1</a:t>
            </a:r>
          </a:p>
        </p:txBody>
      </p:sp>
      <p:grpSp>
        <p:nvGrpSpPr>
          <p:cNvPr id="2" name="Group 1">
            <a:extLst>
              <a:ext uri="{FF2B5EF4-FFF2-40B4-BE49-F238E27FC236}">
                <a16:creationId xmlns:a16="http://schemas.microsoft.com/office/drawing/2014/main" id="{A4DC9588-EC25-40B9-A1D1-FF8878F1438E}"/>
              </a:ext>
            </a:extLst>
          </p:cNvPr>
          <p:cNvGrpSpPr/>
          <p:nvPr/>
        </p:nvGrpSpPr>
        <p:grpSpPr>
          <a:xfrm>
            <a:off x="282788" y="3140224"/>
            <a:ext cx="8531392" cy="3470920"/>
            <a:chOff x="282788" y="3007764"/>
            <a:chExt cx="8531392" cy="3470920"/>
          </a:xfrm>
        </p:grpSpPr>
        <p:sp>
          <p:nvSpPr>
            <p:cNvPr id="7" name="Freeform: Shape 6">
              <a:extLst>
                <a:ext uri="{FF2B5EF4-FFF2-40B4-BE49-F238E27FC236}">
                  <a16:creationId xmlns:a16="http://schemas.microsoft.com/office/drawing/2014/main" id="{36D49B12-51EC-42C2-AADA-7E08044AAB87}"/>
                </a:ext>
              </a:extLst>
            </p:cNvPr>
            <p:cNvSpPr/>
            <p:nvPr/>
          </p:nvSpPr>
          <p:spPr>
            <a:xfrm>
              <a:off x="282828" y="3425729"/>
              <a:ext cx="3986514" cy="1298672"/>
            </a:xfrm>
            <a:custGeom>
              <a:avLst/>
              <a:gdLst>
                <a:gd name="connsiteX0" fmla="*/ 0 w 3986514"/>
                <a:gd name="connsiteY0" fmla="*/ 0 h 1751309"/>
                <a:gd name="connsiteX1" fmla="*/ 3986514 w 3986514"/>
                <a:gd name="connsiteY1" fmla="*/ 0 h 1751309"/>
                <a:gd name="connsiteX2" fmla="*/ 3986514 w 3986514"/>
                <a:gd name="connsiteY2" fmla="*/ 1751309 h 1751309"/>
                <a:gd name="connsiteX3" fmla="*/ 0 w 3986514"/>
                <a:gd name="connsiteY3" fmla="*/ 1751309 h 1751309"/>
                <a:gd name="connsiteX4" fmla="*/ 0 w 3986514"/>
                <a:gd name="connsiteY4" fmla="*/ 0 h 1751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6514" h="1751309">
                  <a:moveTo>
                    <a:pt x="0" y="0"/>
                  </a:moveTo>
                  <a:lnTo>
                    <a:pt x="3986514" y="0"/>
                  </a:lnTo>
                  <a:lnTo>
                    <a:pt x="3986514" y="1751309"/>
                  </a:lnTo>
                  <a:lnTo>
                    <a:pt x="0" y="1751309"/>
                  </a:lnTo>
                  <a:lnTo>
                    <a:pt x="0" y="0"/>
                  </a:lnTo>
                  <a:close/>
                </a:path>
              </a:pathLst>
            </a:custGeom>
            <a:solidFill>
              <a:schemeClr val="accent1">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Develop expertise in the Query HIE space and with the vendors, CommonWell, and Carequality</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Facilitate meetings with stakeholders, CommonWell, Carequality, major EHR vendors, and their customers to understand requirements and workflow</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Gather and document the key processes and business and technical requirements to connect and utilize Query HIE</a:t>
              </a:r>
              <a:endPar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a:ea typeface="Times New Roman"/>
                <a:cs typeface="Times New Roman"/>
              </a:endParaRPr>
            </a:p>
          </p:txBody>
        </p:sp>
        <p:sp>
          <p:nvSpPr>
            <p:cNvPr id="6" name="Freeform: Shape 5">
              <a:extLst>
                <a:ext uri="{FF2B5EF4-FFF2-40B4-BE49-F238E27FC236}">
                  <a16:creationId xmlns:a16="http://schemas.microsoft.com/office/drawing/2014/main" id="{9C1CF481-2D5F-4205-8672-E89925869EBA}"/>
                </a:ext>
              </a:extLst>
            </p:cNvPr>
            <p:cNvSpPr/>
            <p:nvPr/>
          </p:nvSpPr>
          <p:spPr>
            <a:xfrm>
              <a:off x="282788" y="3007764"/>
              <a:ext cx="3986514" cy="393192"/>
            </a:xfrm>
            <a:custGeom>
              <a:avLst/>
              <a:gdLst>
                <a:gd name="connsiteX0" fmla="*/ 0 w 3986514"/>
                <a:gd name="connsiteY0" fmla="*/ 0 h 633600"/>
                <a:gd name="connsiteX1" fmla="*/ 3986514 w 3986514"/>
                <a:gd name="connsiteY1" fmla="*/ 0 h 633600"/>
                <a:gd name="connsiteX2" fmla="*/ 3986514 w 3986514"/>
                <a:gd name="connsiteY2" fmla="*/ 633600 h 633600"/>
                <a:gd name="connsiteX3" fmla="*/ 0 w 3986514"/>
                <a:gd name="connsiteY3" fmla="*/ 633600 h 633600"/>
                <a:gd name="connsiteX4" fmla="*/ 0 w 3986514"/>
                <a:gd name="connsiteY4" fmla="*/ 0 h 6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6514" h="633600">
                  <a:moveTo>
                    <a:pt x="0" y="0"/>
                  </a:moveTo>
                  <a:lnTo>
                    <a:pt x="3986514" y="0"/>
                  </a:lnTo>
                  <a:lnTo>
                    <a:pt x="3986514" y="633600"/>
                  </a:lnTo>
                  <a:lnTo>
                    <a:pt x="0" y="633600"/>
                  </a:lnTo>
                  <a:lnTo>
                    <a:pt x="0" y="0"/>
                  </a:lnTo>
                  <a:close/>
                </a:path>
              </a:pathLst>
            </a:custGeom>
            <a:solidFill>
              <a:schemeClr val="accent1">
                <a:lumMod val="75000"/>
              </a:schemeClr>
            </a:solidFill>
            <a:ln>
              <a:solidFill>
                <a:schemeClr val="accent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Query HIE Research Process</a:t>
              </a:r>
            </a:p>
          </p:txBody>
        </p:sp>
        <p:grpSp>
          <p:nvGrpSpPr>
            <p:cNvPr id="29" name="Group 28">
              <a:extLst>
                <a:ext uri="{FF2B5EF4-FFF2-40B4-BE49-F238E27FC236}">
                  <a16:creationId xmlns:a16="http://schemas.microsoft.com/office/drawing/2014/main" id="{36AB899D-C417-452F-8B69-CD5285B54986}"/>
                </a:ext>
              </a:extLst>
            </p:cNvPr>
            <p:cNvGrpSpPr/>
            <p:nvPr/>
          </p:nvGrpSpPr>
          <p:grpSpPr>
            <a:xfrm>
              <a:off x="4827626" y="3007764"/>
              <a:ext cx="3986554" cy="1716637"/>
              <a:chOff x="282788" y="5392795"/>
              <a:chExt cx="3986554" cy="1716637"/>
            </a:xfrm>
          </p:grpSpPr>
          <p:sp>
            <p:nvSpPr>
              <p:cNvPr id="25" name="Freeform: Shape 24">
                <a:extLst>
                  <a:ext uri="{FF2B5EF4-FFF2-40B4-BE49-F238E27FC236}">
                    <a16:creationId xmlns:a16="http://schemas.microsoft.com/office/drawing/2014/main" id="{BFC9F74F-03DB-4054-A6F2-AD4E6B1D807E}"/>
                  </a:ext>
                </a:extLst>
              </p:cNvPr>
              <p:cNvSpPr/>
              <p:nvPr/>
            </p:nvSpPr>
            <p:spPr>
              <a:xfrm>
                <a:off x="282828" y="5810760"/>
                <a:ext cx="3986514" cy="1298672"/>
              </a:xfrm>
              <a:custGeom>
                <a:avLst/>
                <a:gdLst>
                  <a:gd name="connsiteX0" fmla="*/ 0 w 3986514"/>
                  <a:gd name="connsiteY0" fmla="*/ 0 h 1751309"/>
                  <a:gd name="connsiteX1" fmla="*/ 3986514 w 3986514"/>
                  <a:gd name="connsiteY1" fmla="*/ 0 h 1751309"/>
                  <a:gd name="connsiteX2" fmla="*/ 3986514 w 3986514"/>
                  <a:gd name="connsiteY2" fmla="*/ 1751309 h 1751309"/>
                  <a:gd name="connsiteX3" fmla="*/ 0 w 3986514"/>
                  <a:gd name="connsiteY3" fmla="*/ 1751309 h 1751309"/>
                  <a:gd name="connsiteX4" fmla="*/ 0 w 3986514"/>
                  <a:gd name="connsiteY4" fmla="*/ 0 h 1751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6514" h="1751309">
                    <a:moveTo>
                      <a:pt x="0" y="0"/>
                    </a:moveTo>
                    <a:lnTo>
                      <a:pt x="3986514" y="0"/>
                    </a:lnTo>
                    <a:lnTo>
                      <a:pt x="3986514" y="1751309"/>
                    </a:lnTo>
                    <a:lnTo>
                      <a:pt x="0" y="1751309"/>
                    </a:lnTo>
                    <a:lnTo>
                      <a:pt x="0" y="0"/>
                    </a:lnTo>
                    <a:close/>
                  </a:path>
                </a:pathLst>
              </a:custGeom>
              <a:solidFill>
                <a:schemeClr val="accent1">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ctr" anchorCtr="0">
                <a:noAutofit/>
              </a:bodyPr>
              <a:lstStyle/>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Priority-Setting Framework</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Query HIE Landscape Assessment</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Business-Technical Requirements Index</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EHR-Query HIE Process Workbooks</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Training Guides</a:t>
                </a:r>
              </a:p>
            </p:txBody>
          </p:sp>
          <p:sp>
            <p:nvSpPr>
              <p:cNvPr id="26" name="Freeform: Shape 25">
                <a:extLst>
                  <a:ext uri="{FF2B5EF4-FFF2-40B4-BE49-F238E27FC236}">
                    <a16:creationId xmlns:a16="http://schemas.microsoft.com/office/drawing/2014/main" id="{D1CACBB0-7764-4320-80DC-0B6542E78B57}"/>
                  </a:ext>
                </a:extLst>
              </p:cNvPr>
              <p:cNvSpPr/>
              <p:nvPr/>
            </p:nvSpPr>
            <p:spPr>
              <a:xfrm>
                <a:off x="282788" y="5392795"/>
                <a:ext cx="3986514" cy="393192"/>
              </a:xfrm>
              <a:custGeom>
                <a:avLst/>
                <a:gdLst>
                  <a:gd name="connsiteX0" fmla="*/ 0 w 3986514"/>
                  <a:gd name="connsiteY0" fmla="*/ 0 h 633600"/>
                  <a:gd name="connsiteX1" fmla="*/ 3986514 w 3986514"/>
                  <a:gd name="connsiteY1" fmla="*/ 0 h 633600"/>
                  <a:gd name="connsiteX2" fmla="*/ 3986514 w 3986514"/>
                  <a:gd name="connsiteY2" fmla="*/ 633600 h 633600"/>
                  <a:gd name="connsiteX3" fmla="*/ 0 w 3986514"/>
                  <a:gd name="connsiteY3" fmla="*/ 633600 h 633600"/>
                  <a:gd name="connsiteX4" fmla="*/ 0 w 3986514"/>
                  <a:gd name="connsiteY4" fmla="*/ 0 h 6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6514" h="633600">
                    <a:moveTo>
                      <a:pt x="0" y="0"/>
                    </a:moveTo>
                    <a:lnTo>
                      <a:pt x="3986514" y="0"/>
                    </a:lnTo>
                    <a:lnTo>
                      <a:pt x="3986514" y="633600"/>
                    </a:lnTo>
                    <a:lnTo>
                      <a:pt x="0" y="633600"/>
                    </a:lnTo>
                    <a:lnTo>
                      <a:pt x="0" y="0"/>
                    </a:lnTo>
                    <a:close/>
                  </a:path>
                </a:pathLst>
              </a:custGeom>
              <a:solidFill>
                <a:schemeClr val="accent1">
                  <a:lumMod val="75000"/>
                </a:schemeClr>
              </a:solidFill>
              <a:ln>
                <a:solidFill>
                  <a:schemeClr val="accent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Query HIE Work Product</a:t>
                </a:r>
              </a:p>
            </p:txBody>
          </p:sp>
        </p:grpSp>
        <p:grpSp>
          <p:nvGrpSpPr>
            <p:cNvPr id="22" name="Group 21">
              <a:extLst>
                <a:ext uri="{FF2B5EF4-FFF2-40B4-BE49-F238E27FC236}">
                  <a16:creationId xmlns:a16="http://schemas.microsoft.com/office/drawing/2014/main" id="{6983D583-53CE-4D43-8A30-3DC4E66E056C}"/>
                </a:ext>
              </a:extLst>
            </p:cNvPr>
            <p:cNvGrpSpPr/>
            <p:nvPr/>
          </p:nvGrpSpPr>
          <p:grpSpPr>
            <a:xfrm>
              <a:off x="287879" y="4911309"/>
              <a:ext cx="3986514" cy="1556167"/>
              <a:chOff x="4827666" y="3012780"/>
              <a:chExt cx="3986514" cy="1556167"/>
            </a:xfrm>
          </p:grpSpPr>
          <p:sp>
            <p:nvSpPr>
              <p:cNvPr id="10" name="Freeform: Shape 9">
                <a:extLst>
                  <a:ext uri="{FF2B5EF4-FFF2-40B4-BE49-F238E27FC236}">
                    <a16:creationId xmlns:a16="http://schemas.microsoft.com/office/drawing/2014/main" id="{EF967D1E-D225-446B-ADEB-1CF8215EB4AA}"/>
                  </a:ext>
                </a:extLst>
              </p:cNvPr>
              <p:cNvSpPr/>
              <p:nvPr/>
            </p:nvSpPr>
            <p:spPr>
              <a:xfrm>
                <a:off x="4827666" y="3419537"/>
                <a:ext cx="3986514" cy="1149410"/>
              </a:xfrm>
              <a:custGeom>
                <a:avLst/>
                <a:gdLst>
                  <a:gd name="connsiteX0" fmla="*/ 0 w 3986514"/>
                  <a:gd name="connsiteY0" fmla="*/ 0 h 1751309"/>
                  <a:gd name="connsiteX1" fmla="*/ 3986514 w 3986514"/>
                  <a:gd name="connsiteY1" fmla="*/ 0 h 1751309"/>
                  <a:gd name="connsiteX2" fmla="*/ 3986514 w 3986514"/>
                  <a:gd name="connsiteY2" fmla="*/ 1751309 h 1751309"/>
                  <a:gd name="connsiteX3" fmla="*/ 0 w 3986514"/>
                  <a:gd name="connsiteY3" fmla="*/ 1751309 h 1751309"/>
                  <a:gd name="connsiteX4" fmla="*/ 0 w 3986514"/>
                  <a:gd name="connsiteY4" fmla="*/ 0 h 1751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6514" h="1751309">
                    <a:moveTo>
                      <a:pt x="0" y="0"/>
                    </a:moveTo>
                    <a:lnTo>
                      <a:pt x="3986514" y="0"/>
                    </a:lnTo>
                    <a:lnTo>
                      <a:pt x="3986514" y="1751309"/>
                    </a:lnTo>
                    <a:lnTo>
                      <a:pt x="0" y="1751309"/>
                    </a:lnTo>
                    <a:lnTo>
                      <a:pt x="0" y="0"/>
                    </a:lnTo>
                    <a:close/>
                  </a:path>
                </a:pathLst>
              </a:custGeom>
              <a:solidFill>
                <a:schemeClr val="accent1">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Develop expertise in Fast Healthcare Interoperability Resources (FHIR) and its applicability to the Mass HIway</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Facilitate meetings with vendors, providers, and other stakeholders with FHIR implementation experience</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Gather and document technical and business requirements related to the application of FHIR to the Mass HIway</a:t>
                </a:r>
                <a:endPar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a:ea typeface="Times New Roman"/>
                  <a:cs typeface="Times New Roman"/>
                </a:endParaRPr>
              </a:p>
            </p:txBody>
          </p:sp>
          <p:sp>
            <p:nvSpPr>
              <p:cNvPr id="9" name="Freeform: Shape 8">
                <a:extLst>
                  <a:ext uri="{FF2B5EF4-FFF2-40B4-BE49-F238E27FC236}">
                    <a16:creationId xmlns:a16="http://schemas.microsoft.com/office/drawing/2014/main" id="{0BED967A-F5F0-4E75-9A91-5FEEEC30C264}"/>
                  </a:ext>
                </a:extLst>
              </p:cNvPr>
              <p:cNvSpPr/>
              <p:nvPr/>
            </p:nvSpPr>
            <p:spPr>
              <a:xfrm>
                <a:off x="4827666" y="3012780"/>
                <a:ext cx="3986514" cy="393192"/>
              </a:xfrm>
              <a:custGeom>
                <a:avLst/>
                <a:gdLst>
                  <a:gd name="connsiteX0" fmla="*/ 0 w 3986514"/>
                  <a:gd name="connsiteY0" fmla="*/ 0 h 633600"/>
                  <a:gd name="connsiteX1" fmla="*/ 3986514 w 3986514"/>
                  <a:gd name="connsiteY1" fmla="*/ 0 h 633600"/>
                  <a:gd name="connsiteX2" fmla="*/ 3986514 w 3986514"/>
                  <a:gd name="connsiteY2" fmla="*/ 633600 h 633600"/>
                  <a:gd name="connsiteX3" fmla="*/ 0 w 3986514"/>
                  <a:gd name="connsiteY3" fmla="*/ 633600 h 633600"/>
                  <a:gd name="connsiteX4" fmla="*/ 0 w 3986514"/>
                  <a:gd name="connsiteY4" fmla="*/ 0 h 6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6514" h="633600">
                    <a:moveTo>
                      <a:pt x="0" y="0"/>
                    </a:moveTo>
                    <a:lnTo>
                      <a:pt x="3986514" y="0"/>
                    </a:lnTo>
                    <a:lnTo>
                      <a:pt x="3986514" y="633600"/>
                    </a:lnTo>
                    <a:lnTo>
                      <a:pt x="0" y="633600"/>
                    </a:lnTo>
                    <a:lnTo>
                      <a:pt x="0" y="0"/>
                    </a:lnTo>
                    <a:close/>
                  </a:path>
                </a:pathLst>
              </a:custGeom>
              <a:solidFill>
                <a:schemeClr val="accent1">
                  <a:lumMod val="75000"/>
                </a:schemeClr>
              </a:solidFill>
              <a:ln>
                <a:solidFill>
                  <a:schemeClr val="accent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FHIR Research Process</a:t>
                </a:r>
              </a:p>
            </p:txBody>
          </p:sp>
        </p:grpSp>
        <p:grpSp>
          <p:nvGrpSpPr>
            <p:cNvPr id="30" name="Group 29">
              <a:extLst>
                <a:ext uri="{FF2B5EF4-FFF2-40B4-BE49-F238E27FC236}">
                  <a16:creationId xmlns:a16="http://schemas.microsoft.com/office/drawing/2014/main" id="{213CE963-5682-4EAB-98EA-9BEDF09F3687}"/>
                </a:ext>
              </a:extLst>
            </p:cNvPr>
            <p:cNvGrpSpPr/>
            <p:nvPr/>
          </p:nvGrpSpPr>
          <p:grpSpPr>
            <a:xfrm>
              <a:off x="4827626" y="4911309"/>
              <a:ext cx="3986554" cy="1567375"/>
              <a:chOff x="4827666" y="5392795"/>
              <a:chExt cx="3986554" cy="1567375"/>
            </a:xfrm>
          </p:grpSpPr>
          <p:sp>
            <p:nvSpPr>
              <p:cNvPr id="27" name="Freeform: Shape 26">
                <a:extLst>
                  <a:ext uri="{FF2B5EF4-FFF2-40B4-BE49-F238E27FC236}">
                    <a16:creationId xmlns:a16="http://schemas.microsoft.com/office/drawing/2014/main" id="{C52503D2-91EE-4F4E-8649-9A5060EA3211}"/>
                  </a:ext>
                </a:extLst>
              </p:cNvPr>
              <p:cNvSpPr/>
              <p:nvPr/>
            </p:nvSpPr>
            <p:spPr>
              <a:xfrm>
                <a:off x="4827706" y="5810760"/>
                <a:ext cx="3986514" cy="1149410"/>
              </a:xfrm>
              <a:custGeom>
                <a:avLst/>
                <a:gdLst>
                  <a:gd name="connsiteX0" fmla="*/ 0 w 3986514"/>
                  <a:gd name="connsiteY0" fmla="*/ 0 h 1751309"/>
                  <a:gd name="connsiteX1" fmla="*/ 3986514 w 3986514"/>
                  <a:gd name="connsiteY1" fmla="*/ 0 h 1751309"/>
                  <a:gd name="connsiteX2" fmla="*/ 3986514 w 3986514"/>
                  <a:gd name="connsiteY2" fmla="*/ 1751309 h 1751309"/>
                  <a:gd name="connsiteX3" fmla="*/ 0 w 3986514"/>
                  <a:gd name="connsiteY3" fmla="*/ 1751309 h 1751309"/>
                  <a:gd name="connsiteX4" fmla="*/ 0 w 3986514"/>
                  <a:gd name="connsiteY4" fmla="*/ 0 h 1751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6514" h="1751309">
                    <a:moveTo>
                      <a:pt x="0" y="0"/>
                    </a:moveTo>
                    <a:lnTo>
                      <a:pt x="3986514" y="0"/>
                    </a:lnTo>
                    <a:lnTo>
                      <a:pt x="3986514" y="1751309"/>
                    </a:lnTo>
                    <a:lnTo>
                      <a:pt x="0" y="1751309"/>
                    </a:lnTo>
                    <a:lnTo>
                      <a:pt x="0" y="0"/>
                    </a:lnTo>
                    <a:close/>
                  </a:path>
                </a:pathLst>
              </a:custGeom>
              <a:solidFill>
                <a:schemeClr val="accent1">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ctr" anchorCtr="0">
                <a:noAutofit/>
              </a:bodyPr>
              <a:lstStyle/>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FHIR Capability Assessment</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FHIR Market Assessment</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Business-Technical Requirements Index</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Training Guides</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US" sz="12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FHIR Design-Approach Options</a:t>
                </a:r>
              </a:p>
            </p:txBody>
          </p:sp>
          <p:sp>
            <p:nvSpPr>
              <p:cNvPr id="28" name="Freeform: Shape 27">
                <a:extLst>
                  <a:ext uri="{FF2B5EF4-FFF2-40B4-BE49-F238E27FC236}">
                    <a16:creationId xmlns:a16="http://schemas.microsoft.com/office/drawing/2014/main" id="{7EBB41E1-B07C-4CC4-B6B3-3A59A52362CE}"/>
                  </a:ext>
                </a:extLst>
              </p:cNvPr>
              <p:cNvSpPr/>
              <p:nvPr/>
            </p:nvSpPr>
            <p:spPr>
              <a:xfrm>
                <a:off x="4827666" y="5392795"/>
                <a:ext cx="3986514" cy="393192"/>
              </a:xfrm>
              <a:custGeom>
                <a:avLst/>
                <a:gdLst>
                  <a:gd name="connsiteX0" fmla="*/ 0 w 3986514"/>
                  <a:gd name="connsiteY0" fmla="*/ 0 h 633600"/>
                  <a:gd name="connsiteX1" fmla="*/ 3986514 w 3986514"/>
                  <a:gd name="connsiteY1" fmla="*/ 0 h 633600"/>
                  <a:gd name="connsiteX2" fmla="*/ 3986514 w 3986514"/>
                  <a:gd name="connsiteY2" fmla="*/ 633600 h 633600"/>
                  <a:gd name="connsiteX3" fmla="*/ 0 w 3986514"/>
                  <a:gd name="connsiteY3" fmla="*/ 633600 h 633600"/>
                  <a:gd name="connsiteX4" fmla="*/ 0 w 3986514"/>
                  <a:gd name="connsiteY4" fmla="*/ 0 h 6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6514" h="633600">
                    <a:moveTo>
                      <a:pt x="0" y="0"/>
                    </a:moveTo>
                    <a:lnTo>
                      <a:pt x="3986514" y="0"/>
                    </a:lnTo>
                    <a:lnTo>
                      <a:pt x="3986514" y="633600"/>
                    </a:lnTo>
                    <a:lnTo>
                      <a:pt x="0" y="633600"/>
                    </a:lnTo>
                    <a:lnTo>
                      <a:pt x="0" y="0"/>
                    </a:lnTo>
                    <a:close/>
                  </a:path>
                </a:pathLst>
              </a:custGeom>
              <a:solidFill>
                <a:schemeClr val="accent1">
                  <a:lumMod val="75000"/>
                </a:schemeClr>
              </a:solidFill>
              <a:ln>
                <a:solidFill>
                  <a:schemeClr val="accent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FHIR Work Product</a:t>
                </a:r>
              </a:p>
            </p:txBody>
          </p:sp>
        </p:grpSp>
        <p:sp>
          <p:nvSpPr>
            <p:cNvPr id="31" name="Arrow: Right 30">
              <a:extLst>
                <a:ext uri="{FF2B5EF4-FFF2-40B4-BE49-F238E27FC236}">
                  <a16:creationId xmlns:a16="http://schemas.microsoft.com/office/drawing/2014/main" id="{C8D7F7F1-92E5-4077-A9F2-82A91AD38EE2}"/>
                </a:ext>
              </a:extLst>
            </p:cNvPr>
            <p:cNvSpPr/>
            <p:nvPr/>
          </p:nvSpPr>
          <p:spPr>
            <a:xfrm>
              <a:off x="4426584" y="3870791"/>
              <a:ext cx="243842" cy="408547"/>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Arrow: Right 31">
              <a:extLst>
                <a:ext uri="{FF2B5EF4-FFF2-40B4-BE49-F238E27FC236}">
                  <a16:creationId xmlns:a16="http://schemas.microsoft.com/office/drawing/2014/main" id="{767A287C-1A2D-4D9E-9A72-60081CFF189A}"/>
                </a:ext>
              </a:extLst>
            </p:cNvPr>
            <p:cNvSpPr/>
            <p:nvPr/>
          </p:nvSpPr>
          <p:spPr>
            <a:xfrm>
              <a:off x="4426584" y="5689877"/>
              <a:ext cx="243842" cy="408547"/>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5" name="Rectangle 4">
            <a:extLst>
              <a:ext uri="{FF2B5EF4-FFF2-40B4-BE49-F238E27FC236}">
                <a16:creationId xmlns:a16="http://schemas.microsoft.com/office/drawing/2014/main" id="{5EF47287-3C56-4655-ADA2-9050ECF9F2B4}"/>
              </a:ext>
            </a:extLst>
          </p:cNvPr>
          <p:cNvSpPr/>
          <p:nvPr/>
        </p:nvSpPr>
        <p:spPr>
          <a:xfrm>
            <a:off x="282788" y="1005534"/>
            <a:ext cx="8531352" cy="997225"/>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Support HIE Outreach Program through technical engagement with providers, vendors, and consortia to determine Query HIE and FHIR business and technical requirements, develop program knowledge base, and communicate capabilities to the community.</a:t>
            </a:r>
          </a:p>
        </p:txBody>
      </p:sp>
      <p:sp>
        <p:nvSpPr>
          <p:cNvPr id="33" name="Freeform 32"/>
          <p:cNvSpPr/>
          <p:nvPr/>
        </p:nvSpPr>
        <p:spPr>
          <a:xfrm>
            <a:off x="2612194" y="2050953"/>
            <a:ext cx="1600200" cy="293368"/>
          </a:xfrm>
          <a:custGeom>
            <a:avLst/>
            <a:gdLst>
              <a:gd name="connsiteX0" fmla="*/ 0 w 883099"/>
              <a:gd name="connsiteY0" fmla="*/ 52986 h 529859"/>
              <a:gd name="connsiteX1" fmla="*/ 52986 w 883099"/>
              <a:gd name="connsiteY1" fmla="*/ 0 h 529859"/>
              <a:gd name="connsiteX2" fmla="*/ 830113 w 883099"/>
              <a:gd name="connsiteY2" fmla="*/ 0 h 529859"/>
              <a:gd name="connsiteX3" fmla="*/ 883099 w 883099"/>
              <a:gd name="connsiteY3" fmla="*/ 52986 h 529859"/>
              <a:gd name="connsiteX4" fmla="*/ 883099 w 883099"/>
              <a:gd name="connsiteY4" fmla="*/ 476873 h 529859"/>
              <a:gd name="connsiteX5" fmla="*/ 830113 w 883099"/>
              <a:gd name="connsiteY5" fmla="*/ 529859 h 529859"/>
              <a:gd name="connsiteX6" fmla="*/ 52986 w 883099"/>
              <a:gd name="connsiteY6" fmla="*/ 529859 h 529859"/>
              <a:gd name="connsiteX7" fmla="*/ 0 w 883099"/>
              <a:gd name="connsiteY7" fmla="*/ 476873 h 529859"/>
              <a:gd name="connsiteX8" fmla="*/ 0 w 883099"/>
              <a:gd name="connsiteY8" fmla="*/ 52986 h 529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099" h="529859">
                <a:moveTo>
                  <a:pt x="0" y="52986"/>
                </a:moveTo>
                <a:cubicBezTo>
                  <a:pt x="0" y="23723"/>
                  <a:pt x="23723" y="0"/>
                  <a:pt x="52986" y="0"/>
                </a:cubicBezTo>
                <a:lnTo>
                  <a:pt x="830113" y="0"/>
                </a:lnTo>
                <a:cubicBezTo>
                  <a:pt x="859376" y="0"/>
                  <a:pt x="883099" y="23723"/>
                  <a:pt x="883099" y="52986"/>
                </a:cubicBezTo>
                <a:lnTo>
                  <a:pt x="883099" y="476873"/>
                </a:lnTo>
                <a:cubicBezTo>
                  <a:pt x="883099" y="506136"/>
                  <a:pt x="859376" y="529859"/>
                  <a:pt x="830113" y="529859"/>
                </a:cubicBezTo>
                <a:lnTo>
                  <a:pt x="52986" y="529859"/>
                </a:lnTo>
                <a:cubicBezTo>
                  <a:pt x="23723" y="529859"/>
                  <a:pt x="0" y="506136"/>
                  <a:pt x="0" y="476873"/>
                </a:cubicBezTo>
                <a:lnTo>
                  <a:pt x="0" y="52986"/>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3619" tIns="53619" rIns="53619" bIns="53619"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2020 – Q2</a:t>
            </a:r>
          </a:p>
        </p:txBody>
      </p:sp>
      <p:sp>
        <p:nvSpPr>
          <p:cNvPr id="34" name="Freeform 33"/>
          <p:cNvSpPr/>
          <p:nvPr/>
        </p:nvSpPr>
        <p:spPr>
          <a:xfrm>
            <a:off x="4849397" y="2063338"/>
            <a:ext cx="1600200" cy="293368"/>
          </a:xfrm>
          <a:custGeom>
            <a:avLst/>
            <a:gdLst>
              <a:gd name="connsiteX0" fmla="*/ 0 w 883099"/>
              <a:gd name="connsiteY0" fmla="*/ 52986 h 529859"/>
              <a:gd name="connsiteX1" fmla="*/ 52986 w 883099"/>
              <a:gd name="connsiteY1" fmla="*/ 0 h 529859"/>
              <a:gd name="connsiteX2" fmla="*/ 830113 w 883099"/>
              <a:gd name="connsiteY2" fmla="*/ 0 h 529859"/>
              <a:gd name="connsiteX3" fmla="*/ 883099 w 883099"/>
              <a:gd name="connsiteY3" fmla="*/ 52986 h 529859"/>
              <a:gd name="connsiteX4" fmla="*/ 883099 w 883099"/>
              <a:gd name="connsiteY4" fmla="*/ 476873 h 529859"/>
              <a:gd name="connsiteX5" fmla="*/ 830113 w 883099"/>
              <a:gd name="connsiteY5" fmla="*/ 529859 h 529859"/>
              <a:gd name="connsiteX6" fmla="*/ 52986 w 883099"/>
              <a:gd name="connsiteY6" fmla="*/ 529859 h 529859"/>
              <a:gd name="connsiteX7" fmla="*/ 0 w 883099"/>
              <a:gd name="connsiteY7" fmla="*/ 476873 h 529859"/>
              <a:gd name="connsiteX8" fmla="*/ 0 w 883099"/>
              <a:gd name="connsiteY8" fmla="*/ 52986 h 529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099" h="529859">
                <a:moveTo>
                  <a:pt x="0" y="52986"/>
                </a:moveTo>
                <a:cubicBezTo>
                  <a:pt x="0" y="23723"/>
                  <a:pt x="23723" y="0"/>
                  <a:pt x="52986" y="0"/>
                </a:cubicBezTo>
                <a:lnTo>
                  <a:pt x="830113" y="0"/>
                </a:lnTo>
                <a:cubicBezTo>
                  <a:pt x="859376" y="0"/>
                  <a:pt x="883099" y="23723"/>
                  <a:pt x="883099" y="52986"/>
                </a:cubicBezTo>
                <a:lnTo>
                  <a:pt x="883099" y="476873"/>
                </a:lnTo>
                <a:cubicBezTo>
                  <a:pt x="883099" y="506136"/>
                  <a:pt x="859376" y="529859"/>
                  <a:pt x="830113" y="529859"/>
                </a:cubicBezTo>
                <a:lnTo>
                  <a:pt x="52986" y="529859"/>
                </a:lnTo>
                <a:cubicBezTo>
                  <a:pt x="23723" y="529859"/>
                  <a:pt x="0" y="506136"/>
                  <a:pt x="0" y="476873"/>
                </a:cubicBezTo>
                <a:lnTo>
                  <a:pt x="0" y="52986"/>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3619" tIns="53619" rIns="53619" bIns="53619"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2020 – Q3</a:t>
            </a:r>
          </a:p>
        </p:txBody>
      </p:sp>
      <p:sp>
        <p:nvSpPr>
          <p:cNvPr id="35" name="Freeform 34"/>
          <p:cNvSpPr/>
          <p:nvPr/>
        </p:nvSpPr>
        <p:spPr>
          <a:xfrm>
            <a:off x="7086600" y="2050953"/>
            <a:ext cx="1600200" cy="293368"/>
          </a:xfrm>
          <a:custGeom>
            <a:avLst/>
            <a:gdLst>
              <a:gd name="connsiteX0" fmla="*/ 0 w 883099"/>
              <a:gd name="connsiteY0" fmla="*/ 52986 h 529859"/>
              <a:gd name="connsiteX1" fmla="*/ 52986 w 883099"/>
              <a:gd name="connsiteY1" fmla="*/ 0 h 529859"/>
              <a:gd name="connsiteX2" fmla="*/ 830113 w 883099"/>
              <a:gd name="connsiteY2" fmla="*/ 0 h 529859"/>
              <a:gd name="connsiteX3" fmla="*/ 883099 w 883099"/>
              <a:gd name="connsiteY3" fmla="*/ 52986 h 529859"/>
              <a:gd name="connsiteX4" fmla="*/ 883099 w 883099"/>
              <a:gd name="connsiteY4" fmla="*/ 476873 h 529859"/>
              <a:gd name="connsiteX5" fmla="*/ 830113 w 883099"/>
              <a:gd name="connsiteY5" fmla="*/ 529859 h 529859"/>
              <a:gd name="connsiteX6" fmla="*/ 52986 w 883099"/>
              <a:gd name="connsiteY6" fmla="*/ 529859 h 529859"/>
              <a:gd name="connsiteX7" fmla="*/ 0 w 883099"/>
              <a:gd name="connsiteY7" fmla="*/ 476873 h 529859"/>
              <a:gd name="connsiteX8" fmla="*/ 0 w 883099"/>
              <a:gd name="connsiteY8" fmla="*/ 52986 h 529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099" h="529859">
                <a:moveTo>
                  <a:pt x="0" y="52986"/>
                </a:moveTo>
                <a:cubicBezTo>
                  <a:pt x="0" y="23723"/>
                  <a:pt x="23723" y="0"/>
                  <a:pt x="52986" y="0"/>
                </a:cubicBezTo>
                <a:lnTo>
                  <a:pt x="830113" y="0"/>
                </a:lnTo>
                <a:cubicBezTo>
                  <a:pt x="859376" y="0"/>
                  <a:pt x="883099" y="23723"/>
                  <a:pt x="883099" y="52986"/>
                </a:cubicBezTo>
                <a:lnTo>
                  <a:pt x="883099" y="476873"/>
                </a:lnTo>
                <a:cubicBezTo>
                  <a:pt x="883099" y="506136"/>
                  <a:pt x="859376" y="529859"/>
                  <a:pt x="830113" y="529859"/>
                </a:cubicBezTo>
                <a:lnTo>
                  <a:pt x="52986" y="529859"/>
                </a:lnTo>
                <a:cubicBezTo>
                  <a:pt x="23723" y="529859"/>
                  <a:pt x="0" y="506136"/>
                  <a:pt x="0" y="476873"/>
                </a:cubicBezTo>
                <a:lnTo>
                  <a:pt x="0" y="52986"/>
                </a:lnTo>
                <a:close/>
              </a:path>
            </a:pathLst>
          </a:custGeom>
          <a:solidFill>
            <a:schemeClr val="accent3"/>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3619" tIns="53619" rIns="53619" bIns="53619"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2020 – Q4</a:t>
            </a:r>
          </a:p>
        </p:txBody>
      </p:sp>
    </p:spTree>
    <p:extLst>
      <p:ext uri="{BB962C8B-B14F-4D97-AF65-F5344CB8AC3E}">
        <p14:creationId xmlns:p14="http://schemas.microsoft.com/office/powerpoint/2010/main" val="49574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581399" y="1405638"/>
            <a:ext cx="5486400" cy="5151695"/>
            <a:chOff x="3581399" y="1405638"/>
            <a:chExt cx="5486400" cy="5151695"/>
          </a:xfrm>
        </p:grpSpPr>
        <p:sp>
          <p:nvSpPr>
            <p:cNvPr id="10" name="Freeform 9"/>
            <p:cNvSpPr/>
            <p:nvPr/>
          </p:nvSpPr>
          <p:spPr>
            <a:xfrm>
              <a:off x="3581399" y="1405638"/>
              <a:ext cx="5486400" cy="989820"/>
            </a:xfrm>
            <a:custGeom>
              <a:avLst/>
              <a:gdLst>
                <a:gd name="connsiteX0" fmla="*/ 0 w 5486400"/>
                <a:gd name="connsiteY0" fmla="*/ 164973 h 989820"/>
                <a:gd name="connsiteX1" fmla="*/ 164973 w 5486400"/>
                <a:gd name="connsiteY1" fmla="*/ 0 h 989820"/>
                <a:gd name="connsiteX2" fmla="*/ 5321427 w 5486400"/>
                <a:gd name="connsiteY2" fmla="*/ 0 h 989820"/>
                <a:gd name="connsiteX3" fmla="*/ 5486400 w 5486400"/>
                <a:gd name="connsiteY3" fmla="*/ 164973 h 989820"/>
                <a:gd name="connsiteX4" fmla="*/ 5486400 w 5486400"/>
                <a:gd name="connsiteY4" fmla="*/ 824847 h 989820"/>
                <a:gd name="connsiteX5" fmla="*/ 5321427 w 5486400"/>
                <a:gd name="connsiteY5" fmla="*/ 989820 h 989820"/>
                <a:gd name="connsiteX6" fmla="*/ 164973 w 5486400"/>
                <a:gd name="connsiteY6" fmla="*/ 989820 h 989820"/>
                <a:gd name="connsiteX7" fmla="*/ 0 w 5486400"/>
                <a:gd name="connsiteY7" fmla="*/ 824847 h 989820"/>
                <a:gd name="connsiteX8" fmla="*/ 0 w 5486400"/>
                <a:gd name="connsiteY8" fmla="*/ 164973 h 98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6400" h="989820">
                  <a:moveTo>
                    <a:pt x="0" y="164973"/>
                  </a:moveTo>
                  <a:cubicBezTo>
                    <a:pt x="0" y="73861"/>
                    <a:pt x="73861" y="0"/>
                    <a:pt x="164973" y="0"/>
                  </a:cubicBezTo>
                  <a:lnTo>
                    <a:pt x="5321427" y="0"/>
                  </a:lnTo>
                  <a:cubicBezTo>
                    <a:pt x="5412539" y="0"/>
                    <a:pt x="5486400" y="73861"/>
                    <a:pt x="5486400" y="164973"/>
                  </a:cubicBezTo>
                  <a:lnTo>
                    <a:pt x="5486400" y="824847"/>
                  </a:lnTo>
                  <a:cubicBezTo>
                    <a:pt x="5486400" y="915959"/>
                    <a:pt x="5412539" y="989820"/>
                    <a:pt x="5321427" y="989820"/>
                  </a:cubicBezTo>
                  <a:lnTo>
                    <a:pt x="164973" y="989820"/>
                  </a:lnTo>
                  <a:cubicBezTo>
                    <a:pt x="73861" y="989820"/>
                    <a:pt x="0" y="915959"/>
                    <a:pt x="0" y="824847"/>
                  </a:cubicBezTo>
                  <a:lnTo>
                    <a:pt x="0" y="1649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899" tIns="116899" rIns="116899" bIns="116899" numCol="1" spcCol="1270" anchor="ctr" anchorCtr="0">
              <a:noAutofit/>
            </a:bodyPr>
            <a:lstStyle/>
            <a:p>
              <a:pPr lvl="0" algn="l" defTabSz="800100" rtl="0">
                <a:lnSpc>
                  <a:spcPct val="90000"/>
                </a:lnSpc>
                <a:spcBef>
                  <a:spcPct val="0"/>
                </a:spcBef>
                <a:spcAft>
                  <a:spcPct val="35000"/>
                </a:spcAft>
              </a:pPr>
              <a:r>
                <a:rPr lang="en-US" sz="1800" b="0" kern="1200" dirty="0"/>
                <a:t>Adoption estimates indicate that stakeholders are utilizing standards and specifications to support the top priority use cases</a:t>
              </a:r>
              <a:endParaRPr lang="en-US" sz="1800" kern="1200" dirty="0"/>
            </a:p>
          </p:txBody>
        </p:sp>
        <p:sp>
          <p:nvSpPr>
            <p:cNvPr id="11" name="Freeform 10"/>
            <p:cNvSpPr/>
            <p:nvPr/>
          </p:nvSpPr>
          <p:spPr>
            <a:xfrm>
              <a:off x="3581399" y="2442533"/>
              <a:ext cx="5486400" cy="989820"/>
            </a:xfrm>
            <a:custGeom>
              <a:avLst/>
              <a:gdLst>
                <a:gd name="connsiteX0" fmla="*/ 0 w 5486400"/>
                <a:gd name="connsiteY0" fmla="*/ 164973 h 989820"/>
                <a:gd name="connsiteX1" fmla="*/ 164973 w 5486400"/>
                <a:gd name="connsiteY1" fmla="*/ 0 h 989820"/>
                <a:gd name="connsiteX2" fmla="*/ 5321427 w 5486400"/>
                <a:gd name="connsiteY2" fmla="*/ 0 h 989820"/>
                <a:gd name="connsiteX3" fmla="*/ 5486400 w 5486400"/>
                <a:gd name="connsiteY3" fmla="*/ 164973 h 989820"/>
                <a:gd name="connsiteX4" fmla="*/ 5486400 w 5486400"/>
                <a:gd name="connsiteY4" fmla="*/ 824847 h 989820"/>
                <a:gd name="connsiteX5" fmla="*/ 5321427 w 5486400"/>
                <a:gd name="connsiteY5" fmla="*/ 989820 h 989820"/>
                <a:gd name="connsiteX6" fmla="*/ 164973 w 5486400"/>
                <a:gd name="connsiteY6" fmla="*/ 989820 h 989820"/>
                <a:gd name="connsiteX7" fmla="*/ 0 w 5486400"/>
                <a:gd name="connsiteY7" fmla="*/ 824847 h 989820"/>
                <a:gd name="connsiteX8" fmla="*/ 0 w 5486400"/>
                <a:gd name="connsiteY8" fmla="*/ 164973 h 98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6400" h="989820">
                  <a:moveTo>
                    <a:pt x="0" y="164973"/>
                  </a:moveTo>
                  <a:cubicBezTo>
                    <a:pt x="0" y="73861"/>
                    <a:pt x="73861" y="0"/>
                    <a:pt x="164973" y="0"/>
                  </a:cubicBezTo>
                  <a:lnTo>
                    <a:pt x="5321427" y="0"/>
                  </a:lnTo>
                  <a:cubicBezTo>
                    <a:pt x="5412539" y="0"/>
                    <a:pt x="5486400" y="73861"/>
                    <a:pt x="5486400" y="164973"/>
                  </a:cubicBezTo>
                  <a:lnTo>
                    <a:pt x="5486400" y="824847"/>
                  </a:lnTo>
                  <a:cubicBezTo>
                    <a:pt x="5486400" y="915959"/>
                    <a:pt x="5412539" y="989820"/>
                    <a:pt x="5321427" y="989820"/>
                  </a:cubicBezTo>
                  <a:lnTo>
                    <a:pt x="164973" y="989820"/>
                  </a:lnTo>
                  <a:cubicBezTo>
                    <a:pt x="73861" y="989820"/>
                    <a:pt x="0" y="915959"/>
                    <a:pt x="0" y="824847"/>
                  </a:cubicBezTo>
                  <a:lnTo>
                    <a:pt x="0" y="1649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899" tIns="116899" rIns="116899" bIns="116899" numCol="1" spcCol="1270" anchor="ctr" anchorCtr="0">
              <a:noAutofit/>
            </a:bodyPr>
            <a:lstStyle/>
            <a:p>
              <a:pPr lvl="0" algn="l" defTabSz="800100" rtl="0">
                <a:lnSpc>
                  <a:spcPct val="90000"/>
                </a:lnSpc>
                <a:spcBef>
                  <a:spcPct val="0"/>
                </a:spcBef>
                <a:spcAft>
                  <a:spcPct val="35000"/>
                </a:spcAft>
              </a:pPr>
              <a:r>
                <a:rPr lang="en-US" sz="1800" b="0" kern="1200" dirty="0"/>
                <a:t>Emerging FHIR standards and specifications are enabling top use cases and a large share of specialized use cases and services</a:t>
              </a:r>
              <a:endParaRPr lang="en-US" sz="1800" kern="1200" dirty="0"/>
            </a:p>
          </p:txBody>
        </p:sp>
        <p:sp>
          <p:nvSpPr>
            <p:cNvPr id="12" name="Freeform 11"/>
            <p:cNvSpPr/>
            <p:nvPr/>
          </p:nvSpPr>
          <p:spPr>
            <a:xfrm>
              <a:off x="3581399" y="3484193"/>
              <a:ext cx="5486400" cy="989820"/>
            </a:xfrm>
            <a:custGeom>
              <a:avLst/>
              <a:gdLst>
                <a:gd name="connsiteX0" fmla="*/ 0 w 5486400"/>
                <a:gd name="connsiteY0" fmla="*/ 164973 h 989820"/>
                <a:gd name="connsiteX1" fmla="*/ 164973 w 5486400"/>
                <a:gd name="connsiteY1" fmla="*/ 0 h 989820"/>
                <a:gd name="connsiteX2" fmla="*/ 5321427 w 5486400"/>
                <a:gd name="connsiteY2" fmla="*/ 0 h 989820"/>
                <a:gd name="connsiteX3" fmla="*/ 5486400 w 5486400"/>
                <a:gd name="connsiteY3" fmla="*/ 164973 h 989820"/>
                <a:gd name="connsiteX4" fmla="*/ 5486400 w 5486400"/>
                <a:gd name="connsiteY4" fmla="*/ 824847 h 989820"/>
                <a:gd name="connsiteX5" fmla="*/ 5321427 w 5486400"/>
                <a:gd name="connsiteY5" fmla="*/ 989820 h 989820"/>
                <a:gd name="connsiteX6" fmla="*/ 164973 w 5486400"/>
                <a:gd name="connsiteY6" fmla="*/ 989820 h 989820"/>
                <a:gd name="connsiteX7" fmla="*/ 0 w 5486400"/>
                <a:gd name="connsiteY7" fmla="*/ 824847 h 989820"/>
                <a:gd name="connsiteX8" fmla="*/ 0 w 5486400"/>
                <a:gd name="connsiteY8" fmla="*/ 164973 h 98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6400" h="989820">
                  <a:moveTo>
                    <a:pt x="0" y="164973"/>
                  </a:moveTo>
                  <a:cubicBezTo>
                    <a:pt x="0" y="73861"/>
                    <a:pt x="73861" y="0"/>
                    <a:pt x="164973" y="0"/>
                  </a:cubicBezTo>
                  <a:lnTo>
                    <a:pt x="5321427" y="0"/>
                  </a:lnTo>
                  <a:cubicBezTo>
                    <a:pt x="5412539" y="0"/>
                    <a:pt x="5486400" y="73861"/>
                    <a:pt x="5486400" y="164973"/>
                  </a:cubicBezTo>
                  <a:lnTo>
                    <a:pt x="5486400" y="824847"/>
                  </a:lnTo>
                  <a:cubicBezTo>
                    <a:pt x="5486400" y="915959"/>
                    <a:pt x="5412539" y="989820"/>
                    <a:pt x="5321427" y="989820"/>
                  </a:cubicBezTo>
                  <a:lnTo>
                    <a:pt x="164973" y="989820"/>
                  </a:lnTo>
                  <a:cubicBezTo>
                    <a:pt x="73861" y="989820"/>
                    <a:pt x="0" y="915959"/>
                    <a:pt x="0" y="824847"/>
                  </a:cubicBezTo>
                  <a:lnTo>
                    <a:pt x="0" y="1649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899" tIns="116899" rIns="116899" bIns="116899" numCol="1" spcCol="1270" anchor="ctr" anchorCtr="0">
              <a:noAutofit/>
            </a:bodyPr>
            <a:lstStyle/>
            <a:p>
              <a:pPr lvl="0" algn="l" defTabSz="800100" rtl="0">
                <a:lnSpc>
                  <a:spcPct val="90000"/>
                </a:lnSpc>
                <a:spcBef>
                  <a:spcPct val="0"/>
                </a:spcBef>
                <a:spcAft>
                  <a:spcPct val="35000"/>
                </a:spcAft>
              </a:pPr>
              <a:r>
                <a:rPr lang="en-US" sz="1800" b="0" kern="1200" dirty="0"/>
                <a:t>Query HIE related components are concentrated to a smaller group of use cases, services, and scenarios</a:t>
              </a:r>
              <a:endParaRPr lang="en-US" sz="1800" kern="1200" dirty="0"/>
            </a:p>
          </p:txBody>
        </p:sp>
        <p:sp>
          <p:nvSpPr>
            <p:cNvPr id="13" name="Freeform 12"/>
            <p:cNvSpPr/>
            <p:nvPr/>
          </p:nvSpPr>
          <p:spPr>
            <a:xfrm>
              <a:off x="3581399" y="4525853"/>
              <a:ext cx="5486400" cy="989820"/>
            </a:xfrm>
            <a:custGeom>
              <a:avLst/>
              <a:gdLst>
                <a:gd name="connsiteX0" fmla="*/ 0 w 5486400"/>
                <a:gd name="connsiteY0" fmla="*/ 164973 h 989820"/>
                <a:gd name="connsiteX1" fmla="*/ 164973 w 5486400"/>
                <a:gd name="connsiteY1" fmla="*/ 0 h 989820"/>
                <a:gd name="connsiteX2" fmla="*/ 5321427 w 5486400"/>
                <a:gd name="connsiteY2" fmla="*/ 0 h 989820"/>
                <a:gd name="connsiteX3" fmla="*/ 5486400 w 5486400"/>
                <a:gd name="connsiteY3" fmla="*/ 164973 h 989820"/>
                <a:gd name="connsiteX4" fmla="*/ 5486400 w 5486400"/>
                <a:gd name="connsiteY4" fmla="*/ 824847 h 989820"/>
                <a:gd name="connsiteX5" fmla="*/ 5321427 w 5486400"/>
                <a:gd name="connsiteY5" fmla="*/ 989820 h 989820"/>
                <a:gd name="connsiteX6" fmla="*/ 164973 w 5486400"/>
                <a:gd name="connsiteY6" fmla="*/ 989820 h 989820"/>
                <a:gd name="connsiteX7" fmla="*/ 0 w 5486400"/>
                <a:gd name="connsiteY7" fmla="*/ 824847 h 989820"/>
                <a:gd name="connsiteX8" fmla="*/ 0 w 5486400"/>
                <a:gd name="connsiteY8" fmla="*/ 164973 h 98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6400" h="989820">
                  <a:moveTo>
                    <a:pt x="0" y="164973"/>
                  </a:moveTo>
                  <a:cubicBezTo>
                    <a:pt x="0" y="73861"/>
                    <a:pt x="73861" y="0"/>
                    <a:pt x="164973" y="0"/>
                  </a:cubicBezTo>
                  <a:lnTo>
                    <a:pt x="5321427" y="0"/>
                  </a:lnTo>
                  <a:cubicBezTo>
                    <a:pt x="5412539" y="0"/>
                    <a:pt x="5486400" y="73861"/>
                    <a:pt x="5486400" y="164973"/>
                  </a:cubicBezTo>
                  <a:lnTo>
                    <a:pt x="5486400" y="824847"/>
                  </a:lnTo>
                  <a:cubicBezTo>
                    <a:pt x="5486400" y="915959"/>
                    <a:pt x="5412539" y="989820"/>
                    <a:pt x="5321427" y="989820"/>
                  </a:cubicBezTo>
                  <a:lnTo>
                    <a:pt x="164973" y="989820"/>
                  </a:lnTo>
                  <a:cubicBezTo>
                    <a:pt x="73861" y="989820"/>
                    <a:pt x="0" y="915959"/>
                    <a:pt x="0" y="824847"/>
                  </a:cubicBezTo>
                  <a:lnTo>
                    <a:pt x="0" y="1649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899" tIns="116899" rIns="116899" bIns="116899" numCol="1" spcCol="1270" anchor="ctr" anchorCtr="0">
              <a:noAutofit/>
            </a:bodyPr>
            <a:lstStyle/>
            <a:p>
              <a:pPr lvl="0" algn="l" defTabSz="800100" rtl="0">
                <a:lnSpc>
                  <a:spcPct val="90000"/>
                </a:lnSpc>
                <a:spcBef>
                  <a:spcPct val="0"/>
                </a:spcBef>
                <a:spcAft>
                  <a:spcPct val="35000"/>
                </a:spcAft>
              </a:pPr>
              <a:r>
                <a:rPr lang="en-US" sz="1800" b="0" kern="1200" dirty="0"/>
                <a:t>There are current and new federal requirement elements supporting a majority of the top identified use cases</a:t>
              </a:r>
            </a:p>
          </p:txBody>
        </p:sp>
        <p:sp>
          <p:nvSpPr>
            <p:cNvPr id="14" name="Freeform 13"/>
            <p:cNvSpPr/>
            <p:nvPr/>
          </p:nvSpPr>
          <p:spPr>
            <a:xfrm>
              <a:off x="3581399" y="5567513"/>
              <a:ext cx="5486400" cy="989820"/>
            </a:xfrm>
            <a:custGeom>
              <a:avLst/>
              <a:gdLst>
                <a:gd name="connsiteX0" fmla="*/ 0 w 5486400"/>
                <a:gd name="connsiteY0" fmla="*/ 164973 h 989820"/>
                <a:gd name="connsiteX1" fmla="*/ 164973 w 5486400"/>
                <a:gd name="connsiteY1" fmla="*/ 0 h 989820"/>
                <a:gd name="connsiteX2" fmla="*/ 5321427 w 5486400"/>
                <a:gd name="connsiteY2" fmla="*/ 0 h 989820"/>
                <a:gd name="connsiteX3" fmla="*/ 5486400 w 5486400"/>
                <a:gd name="connsiteY3" fmla="*/ 164973 h 989820"/>
                <a:gd name="connsiteX4" fmla="*/ 5486400 w 5486400"/>
                <a:gd name="connsiteY4" fmla="*/ 824847 h 989820"/>
                <a:gd name="connsiteX5" fmla="*/ 5321427 w 5486400"/>
                <a:gd name="connsiteY5" fmla="*/ 989820 h 989820"/>
                <a:gd name="connsiteX6" fmla="*/ 164973 w 5486400"/>
                <a:gd name="connsiteY6" fmla="*/ 989820 h 989820"/>
                <a:gd name="connsiteX7" fmla="*/ 0 w 5486400"/>
                <a:gd name="connsiteY7" fmla="*/ 824847 h 989820"/>
                <a:gd name="connsiteX8" fmla="*/ 0 w 5486400"/>
                <a:gd name="connsiteY8" fmla="*/ 164973 h 98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6400" h="989820">
                  <a:moveTo>
                    <a:pt x="0" y="164973"/>
                  </a:moveTo>
                  <a:cubicBezTo>
                    <a:pt x="0" y="73861"/>
                    <a:pt x="73861" y="0"/>
                    <a:pt x="164973" y="0"/>
                  </a:cubicBezTo>
                  <a:lnTo>
                    <a:pt x="5321427" y="0"/>
                  </a:lnTo>
                  <a:cubicBezTo>
                    <a:pt x="5412539" y="0"/>
                    <a:pt x="5486400" y="73861"/>
                    <a:pt x="5486400" y="164973"/>
                  </a:cubicBezTo>
                  <a:lnTo>
                    <a:pt x="5486400" y="824847"/>
                  </a:lnTo>
                  <a:cubicBezTo>
                    <a:pt x="5486400" y="915959"/>
                    <a:pt x="5412539" y="989820"/>
                    <a:pt x="5321427" y="989820"/>
                  </a:cubicBezTo>
                  <a:lnTo>
                    <a:pt x="164973" y="989820"/>
                  </a:lnTo>
                  <a:cubicBezTo>
                    <a:pt x="73861" y="989820"/>
                    <a:pt x="0" y="915959"/>
                    <a:pt x="0" y="824847"/>
                  </a:cubicBezTo>
                  <a:lnTo>
                    <a:pt x="0" y="164973"/>
                  </a:lnTo>
                  <a:close/>
                </a:path>
              </a:pathLst>
            </a:custGeom>
            <a:solidFill>
              <a:schemeClr val="tx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6899" tIns="116899" rIns="116899" bIns="116899" numCol="1" spcCol="1270" anchor="ctr" anchorCtr="0">
              <a:noAutofit/>
            </a:bodyPr>
            <a:lstStyle/>
            <a:p>
              <a:pPr lvl="0" algn="l" defTabSz="800100" rtl="0">
                <a:lnSpc>
                  <a:spcPct val="90000"/>
                </a:lnSpc>
                <a:spcBef>
                  <a:spcPct val="0"/>
                </a:spcBef>
                <a:spcAft>
                  <a:spcPct val="35000"/>
                </a:spcAft>
              </a:pPr>
              <a:r>
                <a:rPr lang="en-US" sz="1800" b="0" kern="1200" dirty="0"/>
                <a:t>Indicators reflect increasing opportunities and likelihood for improved interoperability</a:t>
              </a:r>
            </a:p>
          </p:txBody>
        </p:sp>
      </p:grpSp>
      <p:sp>
        <p:nvSpPr>
          <p:cNvPr id="3" name="Title 2"/>
          <p:cNvSpPr>
            <a:spLocks noGrp="1"/>
          </p:cNvSpPr>
          <p:nvPr>
            <p:ph type="title"/>
          </p:nvPr>
        </p:nvSpPr>
        <p:spPr/>
        <p:txBody>
          <a:bodyPr/>
          <a:lstStyle/>
          <a:p>
            <a:r>
              <a:rPr lang="en-US" dirty="0"/>
              <a:t>HIE Use Cases map to ONC 2020 ISA</a:t>
            </a:r>
          </a:p>
        </p:txBody>
      </p:sp>
      <p:sp>
        <p:nvSpPr>
          <p:cNvPr id="4" name="Slide Number Placeholder 3"/>
          <p:cNvSpPr>
            <a:spLocks noGrp="1"/>
          </p:cNvSpPr>
          <p:nvPr>
            <p:ph type="sldNum" sz="quarter" idx="11"/>
          </p:nvPr>
        </p:nvSpPr>
        <p:spPr/>
        <p:txBody>
          <a:bodyPr/>
          <a:lstStyle/>
          <a:p>
            <a:pPr>
              <a:defRPr/>
            </a:pPr>
            <a:fld id="{949C2E20-F250-44B9-B926-B8B94A013B34}" type="slidenum">
              <a:rPr lang="en-US" smtClean="0"/>
              <a:pPr>
                <a:defRPr/>
              </a:pPr>
              <a:t>17</a:t>
            </a:fld>
            <a:endParaRPr lang="en-US" dirty="0"/>
          </a:p>
        </p:txBody>
      </p:sp>
      <p:sp>
        <p:nvSpPr>
          <p:cNvPr id="2" name="Right Arrow 1"/>
          <p:cNvSpPr/>
          <p:nvPr/>
        </p:nvSpPr>
        <p:spPr>
          <a:xfrm>
            <a:off x="3154680" y="178665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15503" y="1900548"/>
            <a:ext cx="2952750" cy="449580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endParaRPr lang="en-US" sz="1400" dirty="0"/>
          </a:p>
          <a:p>
            <a:pPr marL="285750" indent="-285750">
              <a:buFont typeface="Arial" panose="020B0604020202020204" pitchFamily="34" charset="0"/>
              <a:buChar char="•"/>
            </a:pPr>
            <a:r>
              <a:rPr lang="en-US" dirty="0"/>
              <a:t>Limited focus, internal exercise to establish a composite rank of use cases and HIE services and supports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Use cases were </a:t>
            </a:r>
            <a:r>
              <a:rPr lang="en-US" dirty="0">
                <a:solidFill>
                  <a:schemeClr val="accent1"/>
                </a:solidFill>
              </a:rPr>
              <a:t>mapped</a:t>
            </a:r>
            <a:r>
              <a:rPr lang="en-US" dirty="0"/>
              <a:t> to specific interoperability needs, standards, and implementation specifications outlined in the 2020 Interoperability Standards Advisory (ISA)</a:t>
            </a:r>
          </a:p>
        </p:txBody>
      </p:sp>
      <p:sp>
        <p:nvSpPr>
          <p:cNvPr id="8" name="TextBox 7"/>
          <p:cNvSpPr txBox="1"/>
          <p:nvPr/>
        </p:nvSpPr>
        <p:spPr>
          <a:xfrm>
            <a:off x="5181600" y="936976"/>
            <a:ext cx="4724399" cy="461665"/>
          </a:xfrm>
          <a:prstGeom prst="rect">
            <a:avLst/>
          </a:prstGeom>
          <a:noFill/>
        </p:spPr>
        <p:txBody>
          <a:bodyPr wrap="square" rtlCol="0">
            <a:spAutoFit/>
          </a:bodyPr>
          <a:lstStyle/>
          <a:p>
            <a:r>
              <a:rPr lang="en-US" sz="2400" dirty="0"/>
              <a:t>Key Observations</a:t>
            </a:r>
          </a:p>
        </p:txBody>
      </p:sp>
      <p:sp>
        <p:nvSpPr>
          <p:cNvPr id="15" name="TextBox 14"/>
          <p:cNvSpPr txBox="1"/>
          <p:nvPr/>
        </p:nvSpPr>
        <p:spPr>
          <a:xfrm>
            <a:off x="115503" y="1070580"/>
            <a:ext cx="2946935" cy="6561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t>Use case prioritization and technical requirement map</a:t>
            </a:r>
          </a:p>
        </p:txBody>
      </p:sp>
    </p:spTree>
    <p:extLst>
      <p:ext uri="{BB962C8B-B14F-4D97-AF65-F5344CB8AC3E}">
        <p14:creationId xmlns:p14="http://schemas.microsoft.com/office/powerpoint/2010/main" val="737093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24046" y="3048000"/>
          <a:ext cx="8839204" cy="2099990"/>
        </p:xfrm>
        <a:graphic>
          <a:graphicData uri="http://schemas.openxmlformats.org/drawingml/2006/table">
            <a:tbl>
              <a:tblPr firstRow="1" firstCol="1">
                <a:tableStyleId>{5C22544A-7EE6-4342-B048-85BDC9FD1C3A}</a:tableStyleId>
              </a:tblPr>
              <a:tblGrid>
                <a:gridCol w="2665788">
                  <a:extLst>
                    <a:ext uri="{9D8B030D-6E8A-4147-A177-3AD203B41FA5}">
                      <a16:colId xmlns:a16="http://schemas.microsoft.com/office/drawing/2014/main" val="20000"/>
                    </a:ext>
                  </a:extLst>
                </a:gridCol>
                <a:gridCol w="771677">
                  <a:extLst>
                    <a:ext uri="{9D8B030D-6E8A-4147-A177-3AD203B41FA5}">
                      <a16:colId xmlns:a16="http://schemas.microsoft.com/office/drawing/2014/main" val="20001"/>
                    </a:ext>
                  </a:extLst>
                </a:gridCol>
                <a:gridCol w="771677">
                  <a:extLst>
                    <a:ext uri="{9D8B030D-6E8A-4147-A177-3AD203B41FA5}">
                      <a16:colId xmlns:a16="http://schemas.microsoft.com/office/drawing/2014/main" val="20002"/>
                    </a:ext>
                  </a:extLst>
                </a:gridCol>
                <a:gridCol w="771677">
                  <a:extLst>
                    <a:ext uri="{9D8B030D-6E8A-4147-A177-3AD203B41FA5}">
                      <a16:colId xmlns:a16="http://schemas.microsoft.com/office/drawing/2014/main" val="20003"/>
                    </a:ext>
                  </a:extLst>
                </a:gridCol>
                <a:gridCol w="771677">
                  <a:extLst>
                    <a:ext uri="{9D8B030D-6E8A-4147-A177-3AD203B41FA5}">
                      <a16:colId xmlns:a16="http://schemas.microsoft.com/office/drawing/2014/main" val="20004"/>
                    </a:ext>
                  </a:extLst>
                </a:gridCol>
                <a:gridCol w="771677">
                  <a:extLst>
                    <a:ext uri="{9D8B030D-6E8A-4147-A177-3AD203B41FA5}">
                      <a16:colId xmlns:a16="http://schemas.microsoft.com/office/drawing/2014/main" val="20005"/>
                    </a:ext>
                  </a:extLst>
                </a:gridCol>
                <a:gridCol w="771677">
                  <a:extLst>
                    <a:ext uri="{9D8B030D-6E8A-4147-A177-3AD203B41FA5}">
                      <a16:colId xmlns:a16="http://schemas.microsoft.com/office/drawing/2014/main" val="20006"/>
                    </a:ext>
                  </a:extLst>
                </a:gridCol>
                <a:gridCol w="771677">
                  <a:extLst>
                    <a:ext uri="{9D8B030D-6E8A-4147-A177-3AD203B41FA5}">
                      <a16:colId xmlns:a16="http://schemas.microsoft.com/office/drawing/2014/main" val="20007"/>
                    </a:ext>
                  </a:extLst>
                </a:gridCol>
                <a:gridCol w="771677">
                  <a:extLst>
                    <a:ext uri="{9D8B030D-6E8A-4147-A177-3AD203B41FA5}">
                      <a16:colId xmlns:a16="http://schemas.microsoft.com/office/drawing/2014/main" val="20008"/>
                    </a:ext>
                  </a:extLst>
                </a:gridCol>
              </a:tblGrid>
              <a:tr h="393082">
                <a:tc>
                  <a:txBody>
                    <a:bodyPr/>
                    <a:lstStyle/>
                    <a:p>
                      <a:pPr algn="ctr" fontAlgn="b"/>
                      <a:endParaRPr lang="en-US" sz="1400" b="0" i="0" u="none" strike="noStrike" dirty="0">
                        <a:solidFill>
                          <a:srgbClr val="000000"/>
                        </a:solidFill>
                        <a:effectLst/>
                        <a:latin typeface="Calibri" panose="020F0502020204030204" pitchFamily="34" charset="0"/>
                      </a:endParaRPr>
                    </a:p>
                  </a:txBody>
                  <a:tcPr marL="0" marR="0" marT="0" marB="0" anchor="ctr">
                    <a:noFill/>
                  </a:tcPr>
                </a:tc>
                <a:tc gridSpan="2">
                  <a:txBody>
                    <a:bodyPr/>
                    <a:lstStyle/>
                    <a:p>
                      <a:pPr algn="ctr" fontAlgn="b"/>
                      <a:r>
                        <a:rPr lang="en-US" sz="1400" u="none" strike="noStrike" dirty="0">
                          <a:effectLst/>
                        </a:rPr>
                        <a:t>Active</a:t>
                      </a:r>
                      <a:endParaRPr lang="en-US" sz="1400" b="0" i="0" u="none" strike="noStrike" dirty="0">
                        <a:solidFill>
                          <a:srgbClr val="000000"/>
                        </a:solidFill>
                        <a:effectLst/>
                        <a:latin typeface="Calibri" panose="020F0502020204030204" pitchFamily="34" charset="0"/>
                      </a:endParaRPr>
                    </a:p>
                  </a:txBody>
                  <a:tcPr marL="0" marR="0" marT="0" marB="0" anchor="ctr">
                    <a:solidFill>
                      <a:schemeClr val="accent3"/>
                    </a:solidFill>
                  </a:tcPr>
                </a:tc>
                <a:tc hMerge="1">
                  <a:txBody>
                    <a:bodyPr/>
                    <a:lstStyle/>
                    <a:p>
                      <a:endParaRPr lang="en-US"/>
                    </a:p>
                  </a:txBody>
                  <a:tcPr/>
                </a:tc>
                <a:tc gridSpan="2">
                  <a:txBody>
                    <a:bodyPr/>
                    <a:lstStyle/>
                    <a:p>
                      <a:pPr algn="ctr" fontAlgn="b"/>
                      <a:r>
                        <a:rPr lang="en-US" sz="1400" u="none" strike="noStrike" dirty="0">
                          <a:effectLst/>
                        </a:rPr>
                        <a:t>Potential</a:t>
                      </a:r>
                      <a:endParaRPr lang="en-US" sz="1400" b="0" i="0" u="none" strike="noStrike" dirty="0">
                        <a:solidFill>
                          <a:srgbClr val="000000"/>
                        </a:solidFill>
                        <a:effectLst/>
                        <a:latin typeface="Calibri" panose="020F0502020204030204" pitchFamily="34" charset="0"/>
                      </a:endParaRPr>
                    </a:p>
                  </a:txBody>
                  <a:tcPr marL="0" marR="0" marT="0" marB="0" anchor="ctr">
                    <a:solidFill>
                      <a:schemeClr val="accent6"/>
                    </a:solidFill>
                  </a:tcPr>
                </a:tc>
                <a:tc hMerge="1">
                  <a:txBody>
                    <a:bodyPr/>
                    <a:lstStyle/>
                    <a:p>
                      <a:endParaRPr lang="en-US"/>
                    </a:p>
                  </a:txBody>
                  <a:tcPr/>
                </a:tc>
                <a:tc gridSpan="2">
                  <a:txBody>
                    <a:bodyPr/>
                    <a:lstStyle/>
                    <a:p>
                      <a:pPr algn="ctr" fontAlgn="b"/>
                      <a:r>
                        <a:rPr lang="en-US" sz="1400" u="none" strike="noStrike" dirty="0">
                          <a:effectLst/>
                        </a:rPr>
                        <a:t>Unknown</a:t>
                      </a:r>
                      <a:endParaRPr lang="en-US" sz="1400" b="0" i="0" u="none" strike="noStrike" dirty="0">
                        <a:solidFill>
                          <a:srgbClr val="000000"/>
                        </a:solidFill>
                        <a:effectLst/>
                        <a:latin typeface="Calibri" panose="020F0502020204030204" pitchFamily="34" charset="0"/>
                      </a:endParaRPr>
                    </a:p>
                  </a:txBody>
                  <a:tcPr marL="0" marR="0" marT="0" marB="0" anchor="ctr">
                    <a:solidFill>
                      <a:schemeClr val="bg1">
                        <a:lumMod val="65000"/>
                      </a:schemeClr>
                    </a:solidFill>
                  </a:tcPr>
                </a:tc>
                <a:tc hMerge="1">
                  <a:txBody>
                    <a:bodyPr/>
                    <a:lstStyle/>
                    <a:p>
                      <a:endParaRPr lang="en-US"/>
                    </a:p>
                  </a:txBody>
                  <a:tcPr/>
                </a:tc>
                <a:tc gridSpan="2">
                  <a:txBody>
                    <a:bodyPr/>
                    <a:lstStyle/>
                    <a:p>
                      <a:pPr algn="ctr" fontAlgn="b"/>
                      <a:r>
                        <a:rPr lang="en-US" sz="1400" u="none" strike="noStrike" dirty="0">
                          <a:effectLst/>
                        </a:rPr>
                        <a:t>Total</a:t>
                      </a:r>
                      <a:endParaRPr lang="en-US" sz="1400" b="0" i="0" u="none" strike="noStrike" dirty="0">
                        <a:solidFill>
                          <a:srgbClr val="000000"/>
                        </a:solidFill>
                        <a:effectLst/>
                        <a:latin typeface="Calibri" panose="020F0502020204030204" pitchFamily="34" charset="0"/>
                      </a:endParaRPr>
                    </a:p>
                  </a:txBody>
                  <a:tcPr marL="0" marR="0" marT="0" marB="0" anchor="ctr">
                    <a:solidFill>
                      <a:schemeClr val="tx2"/>
                    </a:solidFill>
                  </a:tcPr>
                </a:tc>
                <a:tc hMerge="1">
                  <a:txBody>
                    <a:bodyPr/>
                    <a:lstStyle/>
                    <a:p>
                      <a:endParaRPr lang="en-US"/>
                    </a:p>
                  </a:txBody>
                  <a:tcPr/>
                </a:tc>
                <a:extLst>
                  <a:ext uri="{0D108BD9-81ED-4DB2-BD59-A6C34878D82A}">
                    <a16:rowId xmlns:a16="http://schemas.microsoft.com/office/drawing/2014/main" val="10000"/>
                  </a:ext>
                </a:extLst>
              </a:tr>
              <a:tr h="206262">
                <a:tc>
                  <a:txBody>
                    <a:bodyPr/>
                    <a:lstStyle/>
                    <a:p>
                      <a:pPr algn="l" fontAlgn="b"/>
                      <a:r>
                        <a:rPr lang="en-US" sz="1400" b="1" i="0" u="none" strike="noStrike" dirty="0">
                          <a:solidFill>
                            <a:schemeClr val="lt1"/>
                          </a:solidFill>
                          <a:effectLst/>
                          <a:latin typeface="+mn-lt"/>
                        </a:rPr>
                        <a:t>Interoperability</a:t>
                      </a:r>
                      <a:r>
                        <a:rPr lang="en-US" sz="1400" b="1" i="0" u="none" strike="noStrike" baseline="0" dirty="0">
                          <a:solidFill>
                            <a:schemeClr val="lt1"/>
                          </a:solidFill>
                          <a:effectLst/>
                          <a:latin typeface="+mn-lt"/>
                        </a:rPr>
                        <a:t> Network</a:t>
                      </a:r>
                      <a:endParaRPr lang="en-US" sz="1400" b="0" i="0" u="none" strike="noStrike" dirty="0">
                        <a:solidFill>
                          <a:srgbClr val="000000"/>
                        </a:solidFill>
                        <a:effectLst/>
                        <a:latin typeface="Calibri" panose="020F0502020204030204" pitchFamily="34" charset="0"/>
                      </a:endParaRPr>
                    </a:p>
                  </a:txBody>
                  <a:tcPr marL="0" marR="0" marT="0" marB="0" anchor="b">
                    <a:solidFill>
                      <a:schemeClr val="tx2"/>
                    </a:solidFill>
                  </a:tcPr>
                </a:tc>
                <a:tc>
                  <a:txBody>
                    <a:bodyPr/>
                    <a:lstStyle/>
                    <a:p>
                      <a:pPr algn="ctr" fontAlgn="b"/>
                      <a:r>
                        <a:rPr lang="en-US" sz="1400" u="none" strike="noStrike" dirty="0">
                          <a:solidFill>
                            <a:schemeClr val="bg1"/>
                          </a:solidFill>
                          <a:effectLst/>
                        </a:rPr>
                        <a:t>Count</a:t>
                      </a:r>
                      <a:endParaRPr lang="en-US" sz="1400" b="0" i="0" u="none" strike="noStrike" dirty="0">
                        <a:solidFill>
                          <a:schemeClr val="bg1"/>
                        </a:solidFill>
                        <a:effectLst/>
                        <a:latin typeface="Calibri" panose="020F0502020204030204" pitchFamily="34" charset="0"/>
                      </a:endParaRPr>
                    </a:p>
                  </a:txBody>
                  <a:tcPr marL="0" marR="0" marT="0" marB="0" anchor="b">
                    <a:solidFill>
                      <a:schemeClr val="tx2"/>
                    </a:solidFill>
                  </a:tcPr>
                </a:tc>
                <a:tc>
                  <a:txBody>
                    <a:bodyPr/>
                    <a:lstStyle/>
                    <a:p>
                      <a:pPr algn="ctr" fontAlgn="b"/>
                      <a:r>
                        <a:rPr lang="en-US" sz="1400" u="none" strike="noStrike" dirty="0">
                          <a:solidFill>
                            <a:schemeClr val="bg1"/>
                          </a:solidFill>
                          <a:effectLst/>
                        </a:rPr>
                        <a:t>%</a:t>
                      </a:r>
                      <a:endParaRPr lang="en-US" sz="1400" b="0" i="0" u="none" strike="noStrike" dirty="0">
                        <a:solidFill>
                          <a:schemeClr val="bg1"/>
                        </a:solidFill>
                        <a:effectLst/>
                        <a:latin typeface="Calibri" panose="020F0502020204030204" pitchFamily="34" charset="0"/>
                      </a:endParaRPr>
                    </a:p>
                  </a:txBody>
                  <a:tcPr marL="0" marR="0" marT="0" marB="0" anchor="b">
                    <a:solidFill>
                      <a:schemeClr val="tx2"/>
                    </a:solidFill>
                  </a:tcPr>
                </a:tc>
                <a:tc>
                  <a:txBody>
                    <a:bodyPr/>
                    <a:lstStyle/>
                    <a:p>
                      <a:pPr algn="ctr" fontAlgn="b"/>
                      <a:r>
                        <a:rPr lang="en-US" sz="1400" u="none" strike="noStrike" dirty="0">
                          <a:solidFill>
                            <a:schemeClr val="bg1"/>
                          </a:solidFill>
                          <a:effectLst/>
                        </a:rPr>
                        <a:t>Count</a:t>
                      </a:r>
                      <a:endParaRPr lang="en-US" sz="1400" b="0" i="0" u="none" strike="noStrike" dirty="0">
                        <a:solidFill>
                          <a:schemeClr val="bg1"/>
                        </a:solidFill>
                        <a:effectLst/>
                        <a:latin typeface="Calibri" panose="020F0502020204030204" pitchFamily="34" charset="0"/>
                      </a:endParaRPr>
                    </a:p>
                  </a:txBody>
                  <a:tcPr marL="0" marR="0" marT="0" marB="0" anchor="b">
                    <a:solidFill>
                      <a:schemeClr val="tx2"/>
                    </a:solidFill>
                  </a:tcPr>
                </a:tc>
                <a:tc>
                  <a:txBody>
                    <a:bodyPr/>
                    <a:lstStyle/>
                    <a:p>
                      <a:pPr algn="ctr" fontAlgn="b"/>
                      <a:r>
                        <a:rPr lang="en-US" sz="1400" u="none" strike="noStrike" dirty="0">
                          <a:solidFill>
                            <a:schemeClr val="bg1"/>
                          </a:solidFill>
                          <a:effectLst/>
                        </a:rPr>
                        <a:t>%</a:t>
                      </a:r>
                      <a:endParaRPr lang="en-US" sz="1400" b="0" i="0" u="none" strike="noStrike" dirty="0">
                        <a:solidFill>
                          <a:schemeClr val="bg1"/>
                        </a:solidFill>
                        <a:effectLst/>
                        <a:latin typeface="Calibri" panose="020F0502020204030204" pitchFamily="34" charset="0"/>
                      </a:endParaRPr>
                    </a:p>
                  </a:txBody>
                  <a:tcPr marL="0" marR="0" marT="0" marB="0" anchor="b">
                    <a:solidFill>
                      <a:schemeClr val="tx2"/>
                    </a:solidFill>
                  </a:tcPr>
                </a:tc>
                <a:tc>
                  <a:txBody>
                    <a:bodyPr/>
                    <a:lstStyle/>
                    <a:p>
                      <a:pPr algn="ctr" fontAlgn="b"/>
                      <a:r>
                        <a:rPr lang="en-US" sz="1400" u="none" strike="noStrike" dirty="0">
                          <a:solidFill>
                            <a:schemeClr val="bg1"/>
                          </a:solidFill>
                          <a:effectLst/>
                        </a:rPr>
                        <a:t>Count</a:t>
                      </a:r>
                      <a:endParaRPr lang="en-US" sz="1400" b="0" i="0" u="none" strike="noStrike" dirty="0">
                        <a:solidFill>
                          <a:schemeClr val="bg1"/>
                        </a:solidFill>
                        <a:effectLst/>
                        <a:latin typeface="Calibri" panose="020F0502020204030204" pitchFamily="34" charset="0"/>
                      </a:endParaRPr>
                    </a:p>
                  </a:txBody>
                  <a:tcPr marL="0" marR="0" marT="0" marB="0" anchor="b">
                    <a:solidFill>
                      <a:schemeClr val="tx2"/>
                    </a:solidFill>
                  </a:tcPr>
                </a:tc>
                <a:tc>
                  <a:txBody>
                    <a:bodyPr/>
                    <a:lstStyle/>
                    <a:p>
                      <a:pPr algn="ctr" fontAlgn="b"/>
                      <a:r>
                        <a:rPr lang="en-US" sz="1400" u="none" strike="noStrike" dirty="0">
                          <a:solidFill>
                            <a:schemeClr val="bg1"/>
                          </a:solidFill>
                          <a:effectLst/>
                        </a:rPr>
                        <a:t>%</a:t>
                      </a:r>
                      <a:endParaRPr lang="en-US" sz="1400" b="0" i="0" u="none" strike="noStrike" dirty="0">
                        <a:solidFill>
                          <a:schemeClr val="bg1"/>
                        </a:solidFill>
                        <a:effectLst/>
                        <a:latin typeface="Calibri" panose="020F0502020204030204" pitchFamily="34" charset="0"/>
                      </a:endParaRPr>
                    </a:p>
                  </a:txBody>
                  <a:tcPr marL="0" marR="0" marT="0" marB="0" anchor="b">
                    <a:solidFill>
                      <a:schemeClr val="tx2"/>
                    </a:solidFill>
                  </a:tcPr>
                </a:tc>
                <a:tc>
                  <a:txBody>
                    <a:bodyPr/>
                    <a:lstStyle/>
                    <a:p>
                      <a:pPr algn="ctr" fontAlgn="b"/>
                      <a:r>
                        <a:rPr lang="en-US" sz="1400" u="none" strike="noStrike" dirty="0">
                          <a:solidFill>
                            <a:schemeClr val="bg1"/>
                          </a:solidFill>
                          <a:effectLst/>
                        </a:rPr>
                        <a:t>Count</a:t>
                      </a:r>
                      <a:endParaRPr lang="en-US" sz="1400" b="0" i="0" u="none" strike="noStrike" dirty="0">
                        <a:solidFill>
                          <a:schemeClr val="bg1"/>
                        </a:solidFill>
                        <a:effectLst/>
                        <a:latin typeface="Calibri" panose="020F0502020204030204" pitchFamily="34" charset="0"/>
                      </a:endParaRPr>
                    </a:p>
                  </a:txBody>
                  <a:tcPr marL="0" marR="0" marT="0" marB="0" anchor="b">
                    <a:solidFill>
                      <a:schemeClr val="tx2"/>
                    </a:solidFill>
                  </a:tcPr>
                </a:tc>
                <a:tc>
                  <a:txBody>
                    <a:bodyPr/>
                    <a:lstStyle/>
                    <a:p>
                      <a:pPr algn="ctr" fontAlgn="b"/>
                      <a:r>
                        <a:rPr lang="en-US" sz="1400" u="none" strike="noStrike" dirty="0">
                          <a:solidFill>
                            <a:schemeClr val="bg1"/>
                          </a:solidFill>
                          <a:effectLst/>
                        </a:rPr>
                        <a:t>%</a:t>
                      </a:r>
                      <a:endParaRPr lang="en-US" sz="1400" b="0" i="0" u="none" strike="noStrike" dirty="0">
                        <a:solidFill>
                          <a:schemeClr val="bg1"/>
                        </a:solidFill>
                        <a:effectLst/>
                        <a:latin typeface="Calibri" panose="020F0502020204030204" pitchFamily="34" charset="0"/>
                      </a:endParaRPr>
                    </a:p>
                  </a:txBody>
                  <a:tcPr marL="0" marR="0" marT="0" marB="0" anchor="b">
                    <a:solidFill>
                      <a:schemeClr val="tx2"/>
                    </a:solidFill>
                  </a:tcPr>
                </a:tc>
                <a:extLst>
                  <a:ext uri="{0D108BD9-81ED-4DB2-BD59-A6C34878D82A}">
                    <a16:rowId xmlns:a16="http://schemas.microsoft.com/office/drawing/2014/main" val="10001"/>
                  </a:ext>
                </a:extLst>
              </a:tr>
              <a:tr h="206262">
                <a:tc>
                  <a:txBody>
                    <a:bodyPr/>
                    <a:lstStyle/>
                    <a:p>
                      <a:pPr lvl="1" algn="l" fontAlgn="b"/>
                      <a:r>
                        <a:rPr lang="en-US" sz="1400" b="0" u="none" strike="noStrike" dirty="0">
                          <a:solidFill>
                            <a:schemeClr val="tx1"/>
                          </a:solidFill>
                          <a:effectLst/>
                        </a:rPr>
                        <a:t>Carequality &amp; CommonWell</a:t>
                      </a:r>
                      <a:endParaRPr lang="en-US" sz="1400" b="0" i="0" u="none" strike="noStrike" dirty="0">
                        <a:solidFill>
                          <a:schemeClr val="tx1"/>
                        </a:solidFill>
                        <a:effectLst/>
                        <a:latin typeface="Calibri" panose="020F0502020204030204" pitchFamily="34" charset="0"/>
                      </a:endParaRPr>
                    </a:p>
                  </a:txBody>
                  <a:tcPr marL="0" marR="0" marT="0" marB="0" anchor="b">
                    <a:noFill/>
                  </a:tcPr>
                </a:tc>
                <a:tc>
                  <a:txBody>
                    <a:bodyPr/>
                    <a:lstStyle/>
                    <a:p>
                      <a:pPr algn="ctr" fontAlgn="b"/>
                      <a:r>
                        <a:rPr lang="en-US" sz="1400" u="none" strike="noStrike" dirty="0">
                          <a:effectLst/>
                        </a:rPr>
                        <a:t>87</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17%</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181</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46%</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268</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26%</a:t>
                      </a:r>
                      <a:endParaRPr lang="en-US"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2"/>
                  </a:ext>
                </a:extLst>
              </a:tr>
              <a:tr h="206262">
                <a:tc>
                  <a:txBody>
                    <a:bodyPr/>
                    <a:lstStyle/>
                    <a:p>
                      <a:pPr lvl="1" algn="l" fontAlgn="b"/>
                      <a:r>
                        <a:rPr lang="en-US" sz="1400" b="0" u="none" strike="noStrike" dirty="0">
                          <a:solidFill>
                            <a:schemeClr val="tx1"/>
                          </a:solidFill>
                          <a:effectLst/>
                        </a:rPr>
                        <a:t>Carequality*</a:t>
                      </a:r>
                      <a:endParaRPr lang="en-US" sz="1400" b="0" i="0" u="none" strike="noStrike" dirty="0">
                        <a:solidFill>
                          <a:schemeClr val="tx1"/>
                        </a:solidFill>
                        <a:effectLst/>
                        <a:latin typeface="Calibri" panose="020F0502020204030204" pitchFamily="34" charset="0"/>
                      </a:endParaRPr>
                    </a:p>
                  </a:txBody>
                  <a:tcPr marL="0" marR="0" marT="0" marB="0" anchor="b">
                    <a:noFill/>
                  </a:tcPr>
                </a:tc>
                <a:tc>
                  <a:txBody>
                    <a:bodyPr/>
                    <a:lstStyle/>
                    <a:p>
                      <a:pPr algn="ctr" fontAlgn="b"/>
                      <a:r>
                        <a:rPr lang="en-US" sz="1400" b="0" i="0" u="none" strike="noStrike" dirty="0">
                          <a:solidFill>
                            <a:schemeClr val="dk1"/>
                          </a:solidFill>
                          <a:effectLst/>
                          <a:latin typeface="+mn-lt"/>
                        </a:rPr>
                        <a:t>386</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73%</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144</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37%</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b="0" i="0" u="none" strike="noStrike" dirty="0">
                          <a:solidFill>
                            <a:schemeClr val="dk1"/>
                          </a:solidFill>
                          <a:effectLst/>
                          <a:latin typeface="+mn-lt"/>
                        </a:rPr>
                        <a:t>530</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52%</a:t>
                      </a:r>
                      <a:endParaRPr lang="en-US"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3"/>
                  </a:ext>
                </a:extLst>
              </a:tr>
              <a:tr h="206262">
                <a:tc>
                  <a:txBody>
                    <a:bodyPr/>
                    <a:lstStyle/>
                    <a:p>
                      <a:pPr lvl="1" algn="l" fontAlgn="b"/>
                      <a:r>
                        <a:rPr lang="en-US" sz="1400" b="0" u="none" strike="noStrike" dirty="0">
                          <a:solidFill>
                            <a:schemeClr val="tx1"/>
                          </a:solidFill>
                          <a:effectLst/>
                        </a:rPr>
                        <a:t>CommonWell</a:t>
                      </a:r>
                      <a:endParaRPr lang="en-US" sz="1400" b="0" i="0" u="none" strike="noStrike" dirty="0">
                        <a:solidFill>
                          <a:schemeClr val="tx1"/>
                        </a:solidFill>
                        <a:effectLst/>
                        <a:latin typeface="Calibri" panose="020F0502020204030204" pitchFamily="34" charset="0"/>
                      </a:endParaRPr>
                    </a:p>
                  </a:txBody>
                  <a:tcPr marL="0" marR="0" marT="0" marB="0" anchor="b">
                    <a:noFill/>
                  </a:tcPr>
                </a:tc>
                <a:tc>
                  <a:txBody>
                    <a:bodyPr/>
                    <a:lstStyle/>
                    <a:p>
                      <a:pPr algn="ctr" fontAlgn="b"/>
                      <a:r>
                        <a:rPr lang="en-US" sz="1400" u="none" strike="noStrike" dirty="0">
                          <a:effectLst/>
                        </a:rPr>
                        <a:t>53</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66</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17%</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119</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12%</a:t>
                      </a:r>
                      <a:endParaRPr lang="en-US"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4"/>
                  </a:ext>
                </a:extLst>
              </a:tr>
              <a:tr h="206262">
                <a:tc>
                  <a:txBody>
                    <a:bodyPr/>
                    <a:lstStyle/>
                    <a:p>
                      <a:pPr lvl="1" algn="l" fontAlgn="b"/>
                      <a:r>
                        <a:rPr lang="en-US" sz="1400" b="0" u="none" strike="noStrike" dirty="0">
                          <a:solidFill>
                            <a:schemeClr val="tx1"/>
                          </a:solidFill>
                          <a:effectLst/>
                        </a:rPr>
                        <a:t>No identified</a:t>
                      </a:r>
                      <a:r>
                        <a:rPr lang="en-US" sz="1400" b="0" u="none" strike="noStrike" baseline="0" dirty="0">
                          <a:solidFill>
                            <a:schemeClr val="tx1"/>
                          </a:solidFill>
                          <a:effectLst/>
                        </a:rPr>
                        <a:t> network</a:t>
                      </a:r>
                      <a:endParaRPr lang="en-US" sz="1400" b="0" i="0" u="none" strike="noStrike" dirty="0">
                        <a:solidFill>
                          <a:schemeClr val="tx1"/>
                        </a:solidFill>
                        <a:effectLst/>
                        <a:latin typeface="Calibri" panose="020F0502020204030204" pitchFamily="34" charset="0"/>
                      </a:endParaRPr>
                    </a:p>
                  </a:txBody>
                  <a:tcPr marL="0" marR="0" marT="0" marB="0" anchor="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111</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100%</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111</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11%</a:t>
                      </a:r>
                      <a:endParaRPr lang="en-US"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5"/>
                  </a:ext>
                </a:extLst>
              </a:tr>
              <a:tr h="206262">
                <a:tc>
                  <a:txBody>
                    <a:bodyPr/>
                    <a:lstStyle/>
                    <a:p>
                      <a:pPr lvl="1" algn="l" fontAlgn="b"/>
                      <a:r>
                        <a:rPr lang="en-US" sz="1400" b="0" i="0" u="none" strike="noStrike" dirty="0">
                          <a:solidFill>
                            <a:schemeClr val="tx1"/>
                          </a:solidFill>
                          <a:effectLst/>
                          <a:latin typeface="+mn-lt"/>
                        </a:rPr>
                        <a:t>*</a:t>
                      </a:r>
                      <a:r>
                        <a:rPr lang="en-US" sz="1400" b="0" i="0" u="none" strike="noStrike" baseline="0" dirty="0">
                          <a:solidFill>
                            <a:schemeClr val="tx1"/>
                          </a:solidFill>
                          <a:effectLst/>
                          <a:latin typeface="+mn-lt"/>
                        </a:rPr>
                        <a:t> </a:t>
                      </a:r>
                      <a:r>
                        <a:rPr lang="en-US" sz="1400" b="0" i="1" u="none" strike="noStrike" baseline="0" dirty="0">
                          <a:solidFill>
                            <a:schemeClr val="tx1"/>
                          </a:solidFill>
                          <a:effectLst/>
                          <a:latin typeface="+mn-lt"/>
                        </a:rPr>
                        <a:t>Includes Care Everywhere</a:t>
                      </a:r>
                      <a:endParaRPr lang="en-US" sz="1400" b="0" i="1" u="none" strike="noStrike" dirty="0">
                        <a:solidFill>
                          <a:schemeClr val="tx1"/>
                        </a:solidFill>
                        <a:effectLst/>
                        <a:latin typeface="Calibri" panose="020F0502020204030204" pitchFamily="34" charset="0"/>
                      </a:endParaRPr>
                    </a:p>
                  </a:txBody>
                  <a:tcPr marL="0" marR="0" marT="0" marB="0" anchor="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6"/>
                  </a:ext>
                </a:extLst>
              </a:tr>
              <a:tr h="213374">
                <a:tc>
                  <a:txBody>
                    <a:bodyPr/>
                    <a:lstStyle/>
                    <a:p>
                      <a:pPr algn="l" fontAlgn="b"/>
                      <a:r>
                        <a:rPr lang="en-US" sz="1400" u="none" strike="noStrike" dirty="0">
                          <a:effectLst/>
                        </a:rPr>
                        <a:t>Grand Total</a:t>
                      </a:r>
                      <a:endParaRPr lang="en-US" sz="1400" b="1" i="0" u="none" strike="noStrike" dirty="0">
                        <a:solidFill>
                          <a:srgbClr val="000000"/>
                        </a:solidFill>
                        <a:effectLst/>
                        <a:latin typeface="Calibri" panose="020F0502020204030204" pitchFamily="34" charset="0"/>
                      </a:endParaRPr>
                    </a:p>
                  </a:txBody>
                  <a:tcPr marL="0" marR="0" marT="0" marB="0" anchor="b">
                    <a:solidFill>
                      <a:schemeClr val="tx2"/>
                    </a:solidFill>
                  </a:tcPr>
                </a:tc>
                <a:tc>
                  <a:txBody>
                    <a:bodyPr/>
                    <a:lstStyle/>
                    <a:p>
                      <a:pPr algn="ctr" fontAlgn="b"/>
                      <a:r>
                        <a:rPr lang="en-US" sz="1400" u="none" strike="noStrike" dirty="0">
                          <a:effectLst/>
                        </a:rPr>
                        <a:t>526</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100%</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391</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100%</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111</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100%</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1028</a:t>
                      </a:r>
                      <a:endParaRPr lang="en-US" sz="1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400" u="none" strike="noStrike" dirty="0">
                          <a:effectLst/>
                        </a:rPr>
                        <a:t>100%</a:t>
                      </a:r>
                      <a:endParaRPr lang="en-US" sz="14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7"/>
                  </a:ext>
                </a:extLst>
              </a:tr>
              <a:tr h="213374">
                <a:tc>
                  <a:txBody>
                    <a:bodyPr/>
                    <a:lstStyle/>
                    <a:p>
                      <a:pPr algn="l" fontAlgn="b"/>
                      <a:endParaRPr lang="en-US" sz="1400" b="0" i="0" u="none" strike="noStrike" dirty="0">
                        <a:solidFill>
                          <a:srgbClr val="000000"/>
                        </a:solidFill>
                        <a:effectLst/>
                        <a:latin typeface="Calibri" panose="020F0502020204030204" pitchFamily="34" charset="0"/>
                      </a:endParaRPr>
                    </a:p>
                  </a:txBody>
                  <a:tcPr marL="0" marR="0" marT="0" marB="0" anchor="b">
                    <a:no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0" marR="0" marT="0" marB="0" anchor="b">
                    <a:noFill/>
                  </a:tcPr>
                </a:tc>
                <a:tc>
                  <a:txBody>
                    <a:bodyPr/>
                    <a:lstStyle/>
                    <a:p>
                      <a:pPr algn="ctr" fontAlgn="b"/>
                      <a:r>
                        <a:rPr lang="en-US" sz="1400" u="none" strike="noStrike" dirty="0">
                          <a:solidFill>
                            <a:schemeClr val="bg1"/>
                          </a:solidFill>
                          <a:effectLst/>
                        </a:rPr>
                        <a:t>51%</a:t>
                      </a:r>
                      <a:endParaRPr lang="en-US" sz="1400" b="0" i="0" u="none" strike="noStrike" dirty="0">
                        <a:solidFill>
                          <a:schemeClr val="bg1"/>
                        </a:solidFill>
                        <a:effectLst/>
                        <a:latin typeface="Calibri" panose="020F0502020204030204" pitchFamily="34" charset="0"/>
                      </a:endParaRPr>
                    </a:p>
                  </a:txBody>
                  <a:tcPr marL="0" marR="0" marT="0" marB="0" anchor="b">
                    <a:solidFill>
                      <a:schemeClr val="accent3"/>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0" marR="0" marT="0" marB="0" anchor="b">
                    <a:noFill/>
                  </a:tcPr>
                </a:tc>
                <a:tc>
                  <a:txBody>
                    <a:bodyPr/>
                    <a:lstStyle/>
                    <a:p>
                      <a:pPr algn="ctr" fontAlgn="b"/>
                      <a:r>
                        <a:rPr lang="en-US" sz="1400" u="none" strike="noStrike" dirty="0">
                          <a:solidFill>
                            <a:schemeClr val="bg1"/>
                          </a:solidFill>
                          <a:effectLst/>
                        </a:rPr>
                        <a:t>38%</a:t>
                      </a:r>
                      <a:endParaRPr lang="en-US" sz="1400" b="0" i="0" u="none" strike="noStrike" dirty="0">
                        <a:solidFill>
                          <a:schemeClr val="bg1"/>
                        </a:solidFill>
                        <a:effectLst/>
                        <a:latin typeface="Calibri" panose="020F0502020204030204" pitchFamily="34" charset="0"/>
                      </a:endParaRPr>
                    </a:p>
                  </a:txBody>
                  <a:tcPr marL="0" marR="0" marT="0" marB="0" anchor="b">
                    <a:solidFill>
                      <a:schemeClr val="accent6"/>
                    </a:solidFill>
                  </a:tcPr>
                </a:tc>
                <a:tc>
                  <a:txBody>
                    <a:bodyPr/>
                    <a:lstStyle/>
                    <a:p>
                      <a:pPr algn="l" fontAlgn="b"/>
                      <a:endParaRPr lang="en-US" sz="1400" b="0" i="0" u="none" strike="noStrike" dirty="0">
                        <a:solidFill>
                          <a:schemeClr val="bg1"/>
                        </a:solidFill>
                        <a:effectLst/>
                        <a:latin typeface="Calibri" panose="020F0502020204030204" pitchFamily="34" charset="0"/>
                      </a:endParaRPr>
                    </a:p>
                  </a:txBody>
                  <a:tcPr marL="0" marR="0" marT="0" marB="0" anchor="b">
                    <a:noFill/>
                  </a:tcPr>
                </a:tc>
                <a:tc>
                  <a:txBody>
                    <a:bodyPr/>
                    <a:lstStyle/>
                    <a:p>
                      <a:pPr algn="ctr" fontAlgn="b"/>
                      <a:r>
                        <a:rPr lang="en-US" sz="1400" u="none" strike="noStrike" dirty="0">
                          <a:solidFill>
                            <a:schemeClr val="bg1"/>
                          </a:solidFill>
                          <a:effectLst/>
                        </a:rPr>
                        <a:t>11%</a:t>
                      </a:r>
                      <a:endParaRPr lang="en-US" sz="1400" b="0" i="0" u="none" strike="noStrike" dirty="0">
                        <a:solidFill>
                          <a:schemeClr val="bg1"/>
                        </a:solidFill>
                        <a:effectLst/>
                        <a:latin typeface="Calibri" panose="020F0502020204030204" pitchFamily="34" charset="0"/>
                      </a:endParaRPr>
                    </a:p>
                  </a:txBody>
                  <a:tcPr marL="0" marR="0" marT="0" marB="0" anchor="b">
                    <a:solidFill>
                      <a:schemeClr val="bg1">
                        <a:lumMod val="65000"/>
                      </a:schemeClr>
                    </a:solidFill>
                  </a:tcPr>
                </a:tc>
                <a:tc>
                  <a:txBody>
                    <a:bodyPr/>
                    <a:lstStyle/>
                    <a:p>
                      <a:pPr algn="ctr" fontAlgn="b"/>
                      <a:endParaRPr lang="en-US" sz="1400" b="0" i="0" u="none" strike="noStrike" dirty="0">
                        <a:solidFill>
                          <a:schemeClr val="bg1"/>
                        </a:solidFill>
                        <a:effectLst/>
                        <a:latin typeface="Calibri" panose="020F0502020204030204" pitchFamily="34" charset="0"/>
                      </a:endParaRPr>
                    </a:p>
                  </a:txBody>
                  <a:tcPr marL="0" marR="0" marT="0" marB="0" anchor="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0" marR="0" marT="0" marB="0" anchor="b">
                    <a:noFill/>
                  </a:tcPr>
                </a:tc>
                <a:extLst>
                  <a:ext uri="{0D108BD9-81ED-4DB2-BD59-A6C34878D82A}">
                    <a16:rowId xmlns:a16="http://schemas.microsoft.com/office/drawing/2014/main" val="10008"/>
                  </a:ext>
                </a:extLst>
              </a:tr>
            </a:tbl>
          </a:graphicData>
        </a:graphic>
      </p:graphicFrame>
      <p:sp>
        <p:nvSpPr>
          <p:cNvPr id="3" name="Title 2"/>
          <p:cNvSpPr>
            <a:spLocks noGrp="1"/>
          </p:cNvSpPr>
          <p:nvPr>
            <p:ph type="title"/>
          </p:nvPr>
        </p:nvSpPr>
        <p:spPr/>
        <p:txBody>
          <a:bodyPr/>
          <a:lstStyle/>
          <a:p>
            <a:r>
              <a:rPr lang="en-US" dirty="0"/>
              <a:t>Query HIE: MA Interoperability Network Market</a:t>
            </a:r>
          </a:p>
        </p:txBody>
      </p:sp>
      <p:sp>
        <p:nvSpPr>
          <p:cNvPr id="4" name="Slide Number Placeholder 3"/>
          <p:cNvSpPr>
            <a:spLocks noGrp="1"/>
          </p:cNvSpPr>
          <p:nvPr>
            <p:ph type="sldNum" sz="quarter" idx="11"/>
          </p:nvPr>
        </p:nvSpPr>
        <p:spPr/>
        <p:txBody>
          <a:bodyPr/>
          <a:lstStyle/>
          <a:p>
            <a:pPr>
              <a:defRPr/>
            </a:pPr>
            <a:fld id="{949C2E20-F250-44B9-B926-B8B94A013B34}" type="slidenum">
              <a:rPr lang="en-US" smtClean="0"/>
              <a:pPr>
                <a:defRPr/>
              </a:pPr>
              <a:t>18</a:t>
            </a:fld>
            <a:endParaRPr lang="en-US" dirty="0"/>
          </a:p>
        </p:txBody>
      </p:sp>
      <p:graphicFrame>
        <p:nvGraphicFramePr>
          <p:cNvPr id="6" name="Content Placeholder 4"/>
          <p:cNvGraphicFramePr>
            <a:graphicFrameLocks/>
          </p:cNvGraphicFramePr>
          <p:nvPr/>
        </p:nvGraphicFramePr>
        <p:xfrm>
          <a:off x="124046" y="977581"/>
          <a:ext cx="2748515" cy="2590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72482" y="5453407"/>
            <a:ext cx="3083467"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u="sng" dirty="0"/>
              <a:t>Actively Using Query HIE</a:t>
            </a:r>
          </a:p>
          <a:p>
            <a:pPr algn="ctr"/>
            <a:r>
              <a:rPr lang="en-US" dirty="0"/>
              <a:t>~ 51% (526) identified organizations listed as “active” on interoperability network</a:t>
            </a:r>
          </a:p>
        </p:txBody>
      </p:sp>
      <p:cxnSp>
        <p:nvCxnSpPr>
          <p:cNvPr id="8" name="Straight Arrow Connector 7"/>
          <p:cNvCxnSpPr/>
          <p:nvPr/>
        </p:nvCxnSpPr>
        <p:spPr>
          <a:xfrm flipV="1">
            <a:off x="6329917" y="5122133"/>
            <a:ext cx="245508" cy="1785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984625" y="5292454"/>
            <a:ext cx="4619850"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u="sng" dirty="0"/>
              <a:t>Provider Engagement Opportunity</a:t>
            </a:r>
          </a:p>
          <a:p>
            <a:pPr algn="ctr"/>
            <a:r>
              <a:rPr lang="en-US" dirty="0"/>
              <a:t>~ 38% (391) organizations with</a:t>
            </a:r>
            <a:r>
              <a:rPr lang="en-US" i="1" dirty="0"/>
              <a:t> potential capability </a:t>
            </a:r>
            <a:r>
              <a:rPr lang="en-US" dirty="0"/>
              <a:t>of connecting to an interop network</a:t>
            </a:r>
          </a:p>
          <a:p>
            <a:pPr algn="ctr"/>
            <a:r>
              <a:rPr lang="en-US" dirty="0"/>
              <a:t>~ 11% (111) organizations with no identified connection capability</a:t>
            </a:r>
          </a:p>
        </p:txBody>
      </p:sp>
      <p:cxnSp>
        <p:nvCxnSpPr>
          <p:cNvPr id="10" name="Straight Arrow Connector 9"/>
          <p:cNvCxnSpPr/>
          <p:nvPr/>
        </p:nvCxnSpPr>
        <p:spPr>
          <a:xfrm flipH="1" flipV="1">
            <a:off x="5926692" y="5124893"/>
            <a:ext cx="245508" cy="149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255949" y="5174065"/>
            <a:ext cx="325451" cy="262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905000" y="1006502"/>
            <a:ext cx="7467600" cy="646331"/>
          </a:xfrm>
          <a:prstGeom prst="rect">
            <a:avLst/>
          </a:prstGeom>
          <a:noFill/>
        </p:spPr>
        <p:txBody>
          <a:bodyPr wrap="square" rtlCol="0">
            <a:spAutoFit/>
          </a:bodyPr>
          <a:lstStyle/>
          <a:p>
            <a:r>
              <a:rPr lang="en-US" dirty="0"/>
              <a:t>Combined Mass HIway CRM &amp; Attestation Data Set with Interoperability Network (Carequality &amp; CommonWell) Active Participant Directories</a:t>
            </a:r>
          </a:p>
        </p:txBody>
      </p:sp>
      <p:sp>
        <p:nvSpPr>
          <p:cNvPr id="27" name="TextBox 26"/>
          <p:cNvSpPr txBox="1"/>
          <p:nvPr/>
        </p:nvSpPr>
        <p:spPr>
          <a:xfrm>
            <a:off x="3086100" y="1629493"/>
            <a:ext cx="5867400" cy="1877437"/>
          </a:xfrm>
          <a:prstGeom prst="rect">
            <a:avLst/>
          </a:prstGeom>
          <a:noFill/>
        </p:spPr>
        <p:txBody>
          <a:bodyPr wrap="square" rtlCol="0">
            <a:spAutoFit/>
          </a:bodyPr>
          <a:lstStyle/>
          <a:p>
            <a:pPr marL="285750" indent="-285750">
              <a:buFont typeface="Arial" panose="020B0604020202020204" pitchFamily="34" charset="0"/>
              <a:buChar char="•"/>
            </a:pPr>
            <a:r>
              <a:rPr lang="en-US" sz="1400" dirty="0"/>
              <a:t>1548 unique hospital-provider organizations in Massachusetts</a:t>
            </a:r>
          </a:p>
          <a:p>
            <a:pPr marL="285750" indent="-285750">
              <a:buFont typeface="Arial" panose="020B0604020202020204" pitchFamily="34" charset="0"/>
              <a:buChar char="•"/>
            </a:pPr>
            <a:r>
              <a:rPr lang="en-US" sz="1400" dirty="0"/>
              <a:t>1028 have an identified EHR-Network (breakdown table below)</a:t>
            </a:r>
          </a:p>
          <a:p>
            <a:pPr marL="285750" indent="-285750">
              <a:buFont typeface="Arial" panose="020B0604020202020204" pitchFamily="34" charset="0"/>
              <a:buChar char="•"/>
            </a:pPr>
            <a:r>
              <a:rPr lang="en-US" sz="1400" dirty="0"/>
              <a:t>520 do not have an EHR-Network identified</a:t>
            </a:r>
          </a:p>
          <a:p>
            <a:pPr marL="742950" lvl="1" indent="-285750">
              <a:buFont typeface="Arial" panose="020B0604020202020204" pitchFamily="34" charset="0"/>
              <a:buChar char="•"/>
            </a:pPr>
            <a:r>
              <a:rPr lang="en-US" sz="1400" i="1" dirty="0"/>
              <a:t>350 have no EHR-Network or parent organization identified</a:t>
            </a:r>
          </a:p>
          <a:p>
            <a:pPr marL="742950" lvl="1" indent="-285750">
              <a:buFont typeface="Arial" panose="020B0604020202020204" pitchFamily="34" charset="0"/>
              <a:buChar char="•"/>
            </a:pPr>
            <a:r>
              <a:rPr lang="en-US" sz="1400" i="1" dirty="0"/>
              <a:t>170 list a parent organization with an EHR capable of connecting to an interoperability network</a:t>
            </a:r>
          </a:p>
          <a:p>
            <a:pPr marL="742950" lvl="1" indent="-285750">
              <a:buFont typeface="Arial" panose="020B0604020202020204" pitchFamily="34" charset="0"/>
              <a:buChar char="•"/>
            </a:pPr>
            <a:endParaRPr lang="en-US" sz="1400" i="1" dirty="0"/>
          </a:p>
          <a:p>
            <a:endParaRPr lang="en-US" dirty="0"/>
          </a:p>
        </p:txBody>
      </p:sp>
    </p:spTree>
    <p:extLst>
      <p:ext uri="{BB962C8B-B14F-4D97-AF65-F5344CB8AC3E}">
        <p14:creationId xmlns:p14="http://schemas.microsoft.com/office/powerpoint/2010/main" val="2814411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498468760"/>
              </p:ext>
            </p:extLst>
          </p:nvPr>
        </p:nvGraphicFramePr>
        <p:xfrm>
          <a:off x="2367299" y="1635478"/>
          <a:ext cx="4357884" cy="4525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a:t>Content development with MeHI</a:t>
            </a:r>
          </a:p>
        </p:txBody>
      </p:sp>
      <p:sp>
        <p:nvSpPr>
          <p:cNvPr id="4" name="Slide Number Placeholder 3"/>
          <p:cNvSpPr>
            <a:spLocks noGrp="1"/>
          </p:cNvSpPr>
          <p:nvPr>
            <p:ph type="sldNum"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49C2E20-F250-44B9-B926-B8B94A013B34}" type="slidenum">
              <a:rPr kumimoji="0" lang="en-US" sz="1000" b="0" i="0" u="none" strike="noStrike" kern="1200" cap="none" spc="0" normalizeH="0" baseline="0" noProof="0" smtClean="0">
                <a:ln>
                  <a:noFill/>
                </a:ln>
                <a:solidFill>
                  <a:prstClr val="black"/>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19</a:t>
            </a:fld>
            <a:endParaRPr kumimoji="0" 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6" name="TextBox 5"/>
          <p:cNvSpPr txBox="1"/>
          <p:nvPr/>
        </p:nvSpPr>
        <p:spPr>
          <a:xfrm>
            <a:off x="167937" y="1201707"/>
            <a:ext cx="2051549" cy="156966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a:ea typeface="+mn-ea"/>
                <a:cs typeface="+mn-cs"/>
              </a:rPr>
              <a:t>In collaboration with MeHI, prioritized areas from the Interoperability research and data sets for focused review</a:t>
            </a:r>
          </a:p>
        </p:txBody>
      </p:sp>
      <p:sp>
        <p:nvSpPr>
          <p:cNvPr id="7" name="TextBox 6"/>
          <p:cNvSpPr txBox="1"/>
          <p:nvPr/>
        </p:nvSpPr>
        <p:spPr>
          <a:xfrm>
            <a:off x="167937" y="4516935"/>
            <a:ext cx="1981200" cy="132343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a:ea typeface="+mn-ea"/>
                <a:cs typeface="+mn-cs"/>
              </a:rPr>
              <a:t>Focus group reviews identify and develop content updates for web, toolkits, and education materials</a:t>
            </a:r>
          </a:p>
        </p:txBody>
      </p:sp>
      <p:sp>
        <p:nvSpPr>
          <p:cNvPr id="9" name="TextBox 8"/>
          <p:cNvSpPr txBox="1"/>
          <p:nvPr/>
        </p:nvSpPr>
        <p:spPr>
          <a:xfrm>
            <a:off x="2678383" y="1253494"/>
            <a:ext cx="50509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Initial Focus Areas for Consumer Education </a:t>
            </a:r>
          </a:p>
        </p:txBody>
      </p:sp>
      <p:sp>
        <p:nvSpPr>
          <p:cNvPr id="11" name="Bent-Up Arrow 10"/>
          <p:cNvSpPr/>
          <p:nvPr/>
        </p:nvSpPr>
        <p:spPr>
          <a:xfrm rot="10800000" flipH="1">
            <a:off x="7302049" y="3528020"/>
            <a:ext cx="919920" cy="985080"/>
          </a:xfrm>
          <a:prstGeom prst="bentUpArrow">
            <a:avLst/>
          </a:prstGeom>
          <a:solidFill>
            <a:schemeClr val="tx2"/>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Bent-Up Arrow 11"/>
          <p:cNvSpPr/>
          <p:nvPr/>
        </p:nvSpPr>
        <p:spPr>
          <a:xfrm rot="5400000">
            <a:off x="1029898" y="3058123"/>
            <a:ext cx="919920" cy="985080"/>
          </a:xfrm>
          <a:prstGeom prst="bentUpArrow">
            <a:avLst/>
          </a:prstGeom>
          <a:solidFill>
            <a:schemeClr val="tx2"/>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xtBox 1"/>
          <p:cNvSpPr txBox="1"/>
          <p:nvPr/>
        </p:nvSpPr>
        <p:spPr>
          <a:xfrm>
            <a:off x="3982516" y="6368534"/>
            <a:ext cx="1294277" cy="3693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Completed</a:t>
            </a:r>
          </a:p>
        </p:txBody>
      </p:sp>
      <p:sp>
        <p:nvSpPr>
          <p:cNvPr id="15" name="TextBox 14"/>
          <p:cNvSpPr txBox="1"/>
          <p:nvPr/>
        </p:nvSpPr>
        <p:spPr>
          <a:xfrm>
            <a:off x="2604913" y="6368534"/>
            <a:ext cx="1294277" cy="36933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In Process</a:t>
            </a:r>
          </a:p>
        </p:txBody>
      </p:sp>
      <p:pic>
        <p:nvPicPr>
          <p:cNvPr id="13" name="Picture 12"/>
          <p:cNvPicPr>
            <a:picLocks noChangeAspect="1"/>
          </p:cNvPicPr>
          <p:nvPr/>
        </p:nvPicPr>
        <p:blipFill>
          <a:blip r:embed="rId8"/>
          <a:stretch>
            <a:fillRect/>
          </a:stretch>
        </p:blipFill>
        <p:spPr>
          <a:xfrm>
            <a:off x="6934203" y="4767304"/>
            <a:ext cx="1953501" cy="1250139"/>
          </a:xfrm>
          <a:prstGeom prst="flowChartDocument">
            <a:avLst/>
          </a:prstGeom>
          <a:ln>
            <a:solidFill>
              <a:schemeClr val="tx1"/>
            </a:solidFill>
          </a:ln>
        </p:spPr>
      </p:pic>
      <p:pic>
        <p:nvPicPr>
          <p:cNvPr id="8" name="Picture 7"/>
          <p:cNvPicPr>
            <a:picLocks noChangeAspect="1"/>
          </p:cNvPicPr>
          <p:nvPr/>
        </p:nvPicPr>
        <p:blipFill>
          <a:blip r:embed="rId9"/>
          <a:stretch>
            <a:fillRect/>
          </a:stretch>
        </p:blipFill>
        <p:spPr>
          <a:xfrm>
            <a:off x="7008354" y="2385816"/>
            <a:ext cx="1805197" cy="704887"/>
          </a:xfrm>
          <a:prstGeom prst="rect">
            <a:avLst/>
          </a:prstGeom>
        </p:spPr>
      </p:pic>
      <p:sp>
        <p:nvSpPr>
          <p:cNvPr id="14" name="TextBox 13"/>
          <p:cNvSpPr txBox="1"/>
          <p:nvPr/>
        </p:nvSpPr>
        <p:spPr>
          <a:xfrm>
            <a:off x="6736069" y="6137855"/>
            <a:ext cx="2971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10"/>
              </a:rPr>
              <a:t>MeHI Query HIE Toolkit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xtBox 17"/>
          <p:cNvSpPr txBox="1"/>
          <p:nvPr/>
        </p:nvSpPr>
        <p:spPr>
          <a:xfrm>
            <a:off x="2678383" y="6034685"/>
            <a:ext cx="4114800"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Content Development Status</a:t>
            </a:r>
          </a:p>
        </p:txBody>
      </p:sp>
    </p:spTree>
    <p:extLst>
      <p:ext uri="{BB962C8B-B14F-4D97-AF65-F5344CB8AC3E}">
        <p14:creationId xmlns:p14="http://schemas.microsoft.com/office/powerpoint/2010/main" val="2351309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949C2E20-F250-44B9-B926-B8B94A013B34}" type="slidenum">
              <a:rPr lang="en-US" smtClean="0"/>
              <a:pPr>
                <a:defRPr/>
              </a:pPr>
              <a:t>2</a:t>
            </a:fld>
            <a:endParaRPr lang="en-US" dirty="0"/>
          </a:p>
        </p:txBody>
      </p:sp>
      <p:sp>
        <p:nvSpPr>
          <p:cNvPr id="3" name="Title 2"/>
          <p:cNvSpPr>
            <a:spLocks noGrp="1"/>
          </p:cNvSpPr>
          <p:nvPr>
            <p:ph type="title"/>
          </p:nvPr>
        </p:nvSpPr>
        <p:spPr/>
        <p:txBody>
          <a:bodyPr/>
          <a:lstStyle/>
          <a:p>
            <a:r>
              <a:rPr lang="en-US" dirty="0"/>
              <a:t>Agenda</a:t>
            </a:r>
          </a:p>
        </p:txBody>
      </p:sp>
      <p:sp>
        <p:nvSpPr>
          <p:cNvPr id="4" name="Rectangle 3"/>
          <p:cNvSpPr/>
          <p:nvPr/>
        </p:nvSpPr>
        <p:spPr>
          <a:xfrm>
            <a:off x="800100" y="1295400"/>
            <a:ext cx="7543800" cy="495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Welcome</a:t>
            </a:r>
          </a:p>
          <a:p>
            <a:pPr marL="457054" lvl="1" indent="0">
              <a:buNone/>
            </a:pPr>
            <a:r>
              <a:rPr lang="en-US" sz="2000" dirty="0">
                <a:solidFill>
                  <a:schemeClr val="tx1"/>
                </a:solidFill>
              </a:rPr>
              <a:t>Undersecretary Lauren Peters</a:t>
            </a:r>
          </a:p>
          <a:p>
            <a:pPr marL="800100" lvl="1" indent="-342900">
              <a:buFont typeface="Wingdings" pitchFamily="2" charset="2"/>
              <a:buChar char="§"/>
            </a:pPr>
            <a:r>
              <a:rPr lang="en-US" sz="2000" dirty="0">
                <a:solidFill>
                  <a:schemeClr val="tx1"/>
                </a:solidFill>
              </a:rPr>
              <a:t>Approval of August 2020 minutes (vote)</a:t>
            </a:r>
          </a:p>
          <a:p>
            <a:r>
              <a:rPr lang="en-US" sz="2000" b="1" dirty="0">
                <a:solidFill>
                  <a:schemeClr val="tx1"/>
                </a:solidFill>
              </a:rPr>
              <a:t>2020 attestation/connection requirement update</a:t>
            </a:r>
          </a:p>
          <a:p>
            <a:pPr marL="457054" lvl="1" indent="0">
              <a:buNone/>
            </a:pPr>
            <a:r>
              <a:rPr lang="en-US" sz="2000" dirty="0">
                <a:solidFill>
                  <a:schemeClr val="tx1"/>
                </a:solidFill>
              </a:rPr>
              <a:t>Chris Stuck-Girard    </a:t>
            </a:r>
          </a:p>
          <a:p>
            <a:r>
              <a:rPr lang="en-US" sz="2000" b="1" dirty="0">
                <a:solidFill>
                  <a:schemeClr val="tx1"/>
                </a:solidFill>
              </a:rPr>
              <a:t>Consolidated Clinical Gateway update</a:t>
            </a:r>
          </a:p>
          <a:p>
            <a:pPr marL="457054" lvl="1" indent="0">
              <a:buNone/>
            </a:pPr>
            <a:r>
              <a:rPr lang="en-US" sz="2000" dirty="0">
                <a:solidFill>
                  <a:schemeClr val="tx1"/>
                </a:solidFill>
              </a:rPr>
              <a:t>David Whitham   </a:t>
            </a:r>
          </a:p>
          <a:p>
            <a:r>
              <a:rPr lang="en-US" sz="2000" b="1" dirty="0">
                <a:solidFill>
                  <a:schemeClr val="tx1"/>
                </a:solidFill>
              </a:rPr>
              <a:t>Query HIE and FHIR update</a:t>
            </a:r>
          </a:p>
          <a:p>
            <a:pPr lvl="1"/>
            <a:r>
              <a:rPr lang="en-US" sz="2000" dirty="0">
                <a:solidFill>
                  <a:schemeClr val="tx1"/>
                </a:solidFill>
              </a:rPr>
              <a:t>Julie Creamer &amp; Kevin Mullen</a:t>
            </a:r>
          </a:p>
          <a:p>
            <a:r>
              <a:rPr lang="en-US" sz="2000" b="1" dirty="0">
                <a:solidFill>
                  <a:schemeClr val="tx1"/>
                </a:solidFill>
              </a:rPr>
              <a:t>eMOLST update</a:t>
            </a:r>
          </a:p>
          <a:p>
            <a:pPr marL="457054" lvl="1" indent="0">
              <a:buNone/>
            </a:pPr>
            <a:r>
              <a:rPr lang="en-US" sz="2000" dirty="0">
                <a:solidFill>
                  <a:schemeClr val="tx1"/>
                </a:solidFill>
              </a:rPr>
              <a:t>Bert Ng</a:t>
            </a:r>
          </a:p>
          <a:p>
            <a:r>
              <a:rPr lang="en-US" sz="2000" b="1" dirty="0">
                <a:solidFill>
                  <a:schemeClr val="tx1"/>
                </a:solidFill>
              </a:rPr>
              <a:t>Conclusion</a:t>
            </a:r>
          </a:p>
          <a:p>
            <a:pPr marL="457054" lvl="1" indent="0">
              <a:buNone/>
            </a:pPr>
            <a:r>
              <a:rPr lang="en-US" sz="2000" dirty="0">
                <a:solidFill>
                  <a:schemeClr val="tx1"/>
                </a:solidFill>
              </a:rPr>
              <a:t>Undersecretary Lauren Peters</a:t>
            </a:r>
          </a:p>
          <a:p>
            <a:pPr marL="457054" lvl="1" indent="0">
              <a:buNone/>
            </a:pPr>
            <a:endParaRPr lang="en-US" sz="2000" dirty="0">
              <a:solidFill>
                <a:schemeClr val="tx1"/>
              </a:solidFill>
            </a:endParaRPr>
          </a:p>
        </p:txBody>
      </p:sp>
    </p:spTree>
    <p:extLst>
      <p:ext uri="{BB962C8B-B14F-4D97-AF65-F5344CB8AC3E}">
        <p14:creationId xmlns:p14="http://schemas.microsoft.com/office/powerpoint/2010/main" val="3320654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C368D18A-47D3-417B-8049-0A96DF46771A}" type="slidenum">
              <a:rPr lang="en-US" smtClean="0">
                <a:solidFill>
                  <a:prstClr val="black"/>
                </a:solidFill>
              </a:rPr>
              <a:pPr>
                <a:defRPr/>
              </a:pPr>
              <a:t>20</a:t>
            </a:fld>
            <a:endParaRPr lang="en-US" dirty="0">
              <a:solidFill>
                <a:prstClr val="black"/>
              </a:solidFill>
            </a:endParaRPr>
          </a:p>
        </p:txBody>
      </p:sp>
      <p:sp>
        <p:nvSpPr>
          <p:cNvPr id="2" name="Title 1"/>
          <p:cNvSpPr>
            <a:spLocks noGrp="1"/>
          </p:cNvSpPr>
          <p:nvPr>
            <p:ph type="title"/>
          </p:nvPr>
        </p:nvSpPr>
        <p:spPr/>
        <p:txBody>
          <a:bodyPr/>
          <a:lstStyle/>
          <a:p>
            <a:r>
              <a:rPr lang="en-US" dirty="0"/>
              <a:t>Query HIE: Next steps</a:t>
            </a:r>
          </a:p>
        </p:txBody>
      </p:sp>
      <p:sp>
        <p:nvSpPr>
          <p:cNvPr id="4" name="TextBox 3"/>
          <p:cNvSpPr txBox="1"/>
          <p:nvPr/>
        </p:nvSpPr>
        <p:spPr>
          <a:xfrm>
            <a:off x="381000" y="1371600"/>
            <a:ext cx="8382000" cy="3693319"/>
          </a:xfrm>
          <a:prstGeom prst="rect">
            <a:avLst/>
          </a:prstGeom>
          <a:noFill/>
        </p:spPr>
        <p:txBody>
          <a:bodyPr wrap="square" rtlCol="0">
            <a:spAutoFit/>
          </a:bodyPr>
          <a:lstStyle/>
          <a:p>
            <a:pPr marL="285750" indent="-285750">
              <a:buFont typeface="Arial" pitchFamily="34" charset="0"/>
              <a:buChar char="•"/>
            </a:pPr>
            <a:r>
              <a:rPr lang="en-US" dirty="0"/>
              <a:t>Promote the Query HIE toolkit on the Mass HIway website via newsletter articles and reminders</a:t>
            </a:r>
          </a:p>
          <a:p>
            <a:endParaRPr lang="en-US" dirty="0"/>
          </a:p>
          <a:p>
            <a:pPr marL="285750" indent="-285750">
              <a:buFont typeface="Arial" pitchFamily="34" charset="0"/>
              <a:buChar char="•"/>
            </a:pPr>
            <a:r>
              <a:rPr lang="en-US" dirty="0"/>
              <a:t>Launch series of educational webinars in February 2021 targeting information technology professionals, providers and other clinical staff, and larger associations such as the Massachusetts Medical Society</a:t>
            </a:r>
          </a:p>
          <a:p>
            <a:endParaRPr lang="en-US" dirty="0"/>
          </a:p>
          <a:p>
            <a:pPr marL="285750" indent="-285750">
              <a:buFont typeface="Arial" pitchFamily="34" charset="0"/>
              <a:buChar char="•"/>
            </a:pPr>
            <a:r>
              <a:rPr lang="en-US" dirty="0"/>
              <a:t>Identify opportunities for specific practices to benefit from Query HIE and advise providers on the activation and onboarding process</a:t>
            </a:r>
          </a:p>
          <a:p>
            <a:endParaRPr lang="en-US" dirty="0"/>
          </a:p>
          <a:p>
            <a:pPr marL="285750" indent="-285750">
              <a:buFont typeface="Arial" pitchFamily="34" charset="0"/>
              <a:buChar char="•"/>
            </a:pPr>
            <a:r>
              <a:rPr lang="en-US" dirty="0"/>
              <a:t>Gather and consolidate feedback related to Query HIE from providers and use this information to guide future educational and promotional efforts</a:t>
            </a:r>
          </a:p>
          <a:p>
            <a:endParaRPr lang="en-US" dirty="0"/>
          </a:p>
        </p:txBody>
      </p:sp>
    </p:spTree>
    <p:extLst>
      <p:ext uri="{BB962C8B-B14F-4D97-AF65-F5344CB8AC3E}">
        <p14:creationId xmlns:p14="http://schemas.microsoft.com/office/powerpoint/2010/main" val="2285973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FHIR API: HIE survey scan</a:t>
            </a:r>
          </a:p>
        </p:txBody>
      </p:sp>
      <p:sp>
        <p:nvSpPr>
          <p:cNvPr id="4" name="Slide Number Placeholder 3"/>
          <p:cNvSpPr>
            <a:spLocks noGrp="1"/>
          </p:cNvSpPr>
          <p:nvPr>
            <p:ph type="sldNum" sz="quarter" idx="11"/>
          </p:nvPr>
        </p:nvSpPr>
        <p:spPr/>
        <p:txBody>
          <a:bodyPr/>
          <a:lstStyle/>
          <a:p>
            <a:pPr>
              <a:defRPr/>
            </a:pPr>
            <a:fld id="{949C2E20-F250-44B9-B926-B8B94A013B34}" type="slidenum">
              <a:rPr lang="en-US" smtClean="0"/>
              <a:pPr>
                <a:defRPr/>
              </a:pPr>
              <a:t>21</a:t>
            </a:fld>
            <a:endParaRPr lang="en-US" dirty="0"/>
          </a:p>
        </p:txBody>
      </p:sp>
      <p:graphicFrame>
        <p:nvGraphicFramePr>
          <p:cNvPr id="10" name="Content Placeholder 9"/>
          <p:cNvGraphicFramePr>
            <a:graphicFrameLocks noGrp="1"/>
          </p:cNvGraphicFramePr>
          <p:nvPr>
            <p:ph idx="1"/>
          </p:nvPr>
        </p:nvGraphicFramePr>
        <p:xfrm>
          <a:off x="41148" y="1578772"/>
          <a:ext cx="4384548" cy="382827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114300" y="929540"/>
            <a:ext cx="8953500"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600" dirty="0"/>
              <a:t>Primary review of HIE information sources were combined with secondary HIE surveys to give an </a:t>
            </a:r>
            <a:r>
              <a:rPr lang="en-US" sz="1600" u="sng" dirty="0"/>
              <a:t>approximation of FHIR capabilities in the HIE market</a:t>
            </a:r>
          </a:p>
        </p:txBody>
      </p:sp>
      <p:graphicFrame>
        <p:nvGraphicFramePr>
          <p:cNvPr id="11" name="Table 10"/>
          <p:cNvGraphicFramePr>
            <a:graphicFrameLocks noGrp="1"/>
          </p:cNvGraphicFramePr>
          <p:nvPr/>
        </p:nvGraphicFramePr>
        <p:xfrm>
          <a:off x="321183" y="5504275"/>
          <a:ext cx="3824478" cy="865976"/>
        </p:xfrm>
        <a:graphic>
          <a:graphicData uri="http://schemas.openxmlformats.org/drawingml/2006/table">
            <a:tbl>
              <a:tblPr>
                <a:tableStyleId>{5C22544A-7EE6-4342-B048-85BDC9FD1C3A}</a:tableStyleId>
              </a:tblPr>
              <a:tblGrid>
                <a:gridCol w="2070130">
                  <a:extLst>
                    <a:ext uri="{9D8B030D-6E8A-4147-A177-3AD203B41FA5}">
                      <a16:colId xmlns:a16="http://schemas.microsoft.com/office/drawing/2014/main" val="20000"/>
                    </a:ext>
                  </a:extLst>
                </a:gridCol>
                <a:gridCol w="745082">
                  <a:extLst>
                    <a:ext uri="{9D8B030D-6E8A-4147-A177-3AD203B41FA5}">
                      <a16:colId xmlns:a16="http://schemas.microsoft.com/office/drawing/2014/main" val="20001"/>
                    </a:ext>
                  </a:extLst>
                </a:gridCol>
                <a:gridCol w="1009266">
                  <a:extLst>
                    <a:ext uri="{9D8B030D-6E8A-4147-A177-3AD203B41FA5}">
                      <a16:colId xmlns:a16="http://schemas.microsoft.com/office/drawing/2014/main" val="20002"/>
                    </a:ext>
                  </a:extLst>
                </a:gridCol>
              </a:tblGrid>
              <a:tr h="216494">
                <a:tc>
                  <a:txBody>
                    <a:bodyPr/>
                    <a:lstStyle/>
                    <a:p>
                      <a:pPr algn="l" fontAlgn="b"/>
                      <a:r>
                        <a:rPr lang="en-US" sz="1000" u="none" strike="noStrike" dirty="0">
                          <a:solidFill>
                            <a:schemeClr val="bg1"/>
                          </a:solidFill>
                          <a:effectLst/>
                        </a:rPr>
                        <a:t>Data Source</a:t>
                      </a:r>
                      <a:endParaRPr lang="en-US" sz="1000" b="1" i="0" u="none" strike="noStrike" dirty="0">
                        <a:solidFill>
                          <a:schemeClr val="bg1"/>
                        </a:solidFill>
                        <a:effectLst/>
                        <a:latin typeface="Calibri" panose="020F0502020204030204" pitchFamily="34" charset="0"/>
                      </a:endParaRPr>
                    </a:p>
                  </a:txBody>
                  <a:tcPr marL="0" marR="0" marT="0" marB="0" anchor="b">
                    <a:solidFill>
                      <a:schemeClr val="accent1"/>
                    </a:solidFill>
                  </a:tcPr>
                </a:tc>
                <a:tc>
                  <a:txBody>
                    <a:bodyPr/>
                    <a:lstStyle/>
                    <a:p>
                      <a:pPr algn="ctr" fontAlgn="b"/>
                      <a:r>
                        <a:rPr lang="en-US" sz="1000" u="none" strike="noStrike" dirty="0">
                          <a:solidFill>
                            <a:schemeClr val="bg1"/>
                          </a:solidFill>
                          <a:effectLst/>
                        </a:rPr>
                        <a:t>All HIEs</a:t>
                      </a:r>
                      <a:endParaRPr lang="en-US" sz="1000" b="1" i="0" u="none" strike="noStrike" dirty="0">
                        <a:solidFill>
                          <a:schemeClr val="bg1"/>
                        </a:solidFill>
                        <a:effectLst/>
                        <a:latin typeface="Calibri" panose="020F0502020204030204" pitchFamily="34" charset="0"/>
                      </a:endParaRPr>
                    </a:p>
                  </a:txBody>
                  <a:tcPr marL="0" marR="0" marT="0" marB="0" anchor="b">
                    <a:solidFill>
                      <a:schemeClr val="accent1"/>
                    </a:solidFill>
                  </a:tcPr>
                </a:tc>
                <a:tc>
                  <a:txBody>
                    <a:bodyPr/>
                    <a:lstStyle/>
                    <a:p>
                      <a:pPr algn="ctr" fontAlgn="b"/>
                      <a:r>
                        <a:rPr lang="en-US" sz="1000" u="none" strike="noStrike" dirty="0">
                          <a:solidFill>
                            <a:schemeClr val="bg1"/>
                          </a:solidFill>
                          <a:effectLst/>
                        </a:rPr>
                        <a:t>State HIEs</a:t>
                      </a:r>
                      <a:endParaRPr lang="en-US" sz="1000" b="1" i="0" u="none" strike="noStrike" dirty="0">
                        <a:solidFill>
                          <a:schemeClr val="bg1"/>
                        </a:solidFill>
                        <a:effectLst/>
                        <a:latin typeface="Calibri" panose="020F0502020204030204" pitchFamily="34" charset="0"/>
                      </a:endParaRPr>
                    </a:p>
                  </a:txBody>
                  <a:tcPr marL="0" marR="0" marT="0" marB="0" anchor="b">
                    <a:solidFill>
                      <a:schemeClr val="accent1"/>
                    </a:solidFill>
                  </a:tcPr>
                </a:tc>
                <a:extLst>
                  <a:ext uri="{0D108BD9-81ED-4DB2-BD59-A6C34878D82A}">
                    <a16:rowId xmlns:a16="http://schemas.microsoft.com/office/drawing/2014/main" val="10000"/>
                  </a:ext>
                </a:extLst>
              </a:tr>
              <a:tr h="216494">
                <a:tc>
                  <a:txBody>
                    <a:bodyPr/>
                    <a:lstStyle/>
                    <a:p>
                      <a:pPr algn="l" fontAlgn="b"/>
                      <a:r>
                        <a:rPr lang="en-US" sz="1000" b="0" i="0" u="none" strike="noStrike" dirty="0">
                          <a:solidFill>
                            <a:schemeClr val="dk1"/>
                          </a:solidFill>
                          <a:effectLst/>
                          <a:latin typeface="+mn-lt"/>
                        </a:rPr>
                        <a:t>HIE</a:t>
                      </a:r>
                      <a:r>
                        <a:rPr lang="en-US" sz="1000" b="0" i="0" u="none" strike="noStrike" baseline="0" dirty="0">
                          <a:solidFill>
                            <a:schemeClr val="dk1"/>
                          </a:solidFill>
                          <a:effectLst/>
                          <a:latin typeface="+mn-lt"/>
                        </a:rPr>
                        <a:t> Survey</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39</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u="none" strike="noStrike" dirty="0">
                          <a:effectLst/>
                        </a:rPr>
                        <a:t>25</a:t>
                      </a:r>
                      <a:endParaRPr lang="en-US"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1"/>
                  </a:ext>
                </a:extLst>
              </a:tr>
              <a:tr h="216494">
                <a:tc>
                  <a:txBody>
                    <a:bodyPr/>
                    <a:lstStyle/>
                    <a:p>
                      <a:pPr algn="l" fontAlgn="b"/>
                      <a:r>
                        <a:rPr lang="en-US" sz="1000" u="none" strike="noStrike" baseline="0" dirty="0">
                          <a:effectLst/>
                        </a:rPr>
                        <a:t>Primary Review</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b="0" i="0" u="none" strike="noStrike" dirty="0">
                          <a:solidFill>
                            <a:schemeClr val="dk1"/>
                          </a:solidFill>
                          <a:effectLst/>
                          <a:latin typeface="+mn-lt"/>
                        </a:rPr>
                        <a:t>31</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b="0" i="0" u="none" strike="noStrike" dirty="0">
                          <a:solidFill>
                            <a:schemeClr val="dk1"/>
                          </a:solidFill>
                          <a:effectLst/>
                          <a:latin typeface="+mn-lt"/>
                        </a:rPr>
                        <a:t>27</a:t>
                      </a:r>
                      <a:endParaRPr lang="en-US" sz="1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2"/>
                  </a:ext>
                </a:extLst>
              </a:tr>
              <a:tr h="216494">
                <a:tc>
                  <a:txBody>
                    <a:bodyPr/>
                    <a:lstStyle/>
                    <a:p>
                      <a:pPr algn="l" fontAlgn="b"/>
                      <a:r>
                        <a:rPr lang="en-US" sz="1000" b="0" i="0" u="none" strike="noStrike" dirty="0">
                          <a:solidFill>
                            <a:srgbClr val="000000"/>
                          </a:solidFill>
                          <a:effectLst/>
                          <a:latin typeface="Calibri" panose="020F0502020204030204" pitchFamily="34" charset="0"/>
                        </a:rPr>
                        <a:t>Numbe</a:t>
                      </a:r>
                      <a:r>
                        <a:rPr lang="en-US" sz="1000" b="0" i="0" u="none" strike="noStrike" baseline="0" dirty="0">
                          <a:solidFill>
                            <a:srgbClr val="000000"/>
                          </a:solidFill>
                          <a:effectLst/>
                          <a:latin typeface="Calibri" panose="020F0502020204030204" pitchFamily="34" charset="0"/>
                        </a:rPr>
                        <a:t>r of HIEs in Assessment</a:t>
                      </a:r>
                      <a:endParaRPr lang="en-US" sz="1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55</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38</a:t>
                      </a:r>
                    </a:p>
                  </a:txBody>
                  <a:tcPr marL="0" marR="0" marT="0" marB="0" anchor="b"/>
                </a:tc>
                <a:extLst>
                  <a:ext uri="{0D108BD9-81ED-4DB2-BD59-A6C34878D82A}">
                    <a16:rowId xmlns:a16="http://schemas.microsoft.com/office/drawing/2014/main" val="10003"/>
                  </a:ext>
                </a:extLst>
              </a:tr>
            </a:tbl>
          </a:graphicData>
        </a:graphic>
      </p:graphicFrame>
      <p:graphicFrame>
        <p:nvGraphicFramePr>
          <p:cNvPr id="12" name="Chart 11"/>
          <p:cNvGraphicFramePr>
            <a:graphicFrameLocks/>
          </p:cNvGraphicFramePr>
          <p:nvPr/>
        </p:nvGraphicFramePr>
        <p:xfrm>
          <a:off x="4495801" y="1548928"/>
          <a:ext cx="4571999" cy="4918547"/>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1981200" y="3411379"/>
            <a:ext cx="914400" cy="246221"/>
          </a:xfrm>
          <a:prstGeom prst="rect">
            <a:avLst/>
          </a:prstGeom>
          <a:noFill/>
        </p:spPr>
        <p:txBody>
          <a:bodyPr wrap="square" rtlCol="0">
            <a:spAutoFit/>
          </a:bodyPr>
          <a:lstStyle/>
          <a:p>
            <a:r>
              <a:rPr lang="en-US" sz="1000" dirty="0">
                <a:solidFill>
                  <a:schemeClr val="bg1"/>
                </a:solidFill>
              </a:rPr>
              <a:t>35/55</a:t>
            </a:r>
          </a:p>
        </p:txBody>
      </p:sp>
      <p:sp>
        <p:nvSpPr>
          <p:cNvPr id="15" name="TextBox 14"/>
          <p:cNvSpPr txBox="1"/>
          <p:nvPr/>
        </p:nvSpPr>
        <p:spPr>
          <a:xfrm>
            <a:off x="1981200" y="3639979"/>
            <a:ext cx="914400" cy="246221"/>
          </a:xfrm>
          <a:prstGeom prst="rect">
            <a:avLst/>
          </a:prstGeom>
          <a:noFill/>
        </p:spPr>
        <p:txBody>
          <a:bodyPr wrap="square" rtlCol="0">
            <a:spAutoFit/>
          </a:bodyPr>
          <a:lstStyle/>
          <a:p>
            <a:r>
              <a:rPr lang="en-US" sz="1000" dirty="0">
                <a:solidFill>
                  <a:schemeClr val="bg1"/>
                </a:solidFill>
              </a:rPr>
              <a:t>26/38</a:t>
            </a:r>
          </a:p>
        </p:txBody>
      </p:sp>
      <p:sp>
        <p:nvSpPr>
          <p:cNvPr id="6" name="TextBox 5"/>
          <p:cNvSpPr txBox="1"/>
          <p:nvPr/>
        </p:nvSpPr>
        <p:spPr>
          <a:xfrm>
            <a:off x="3577907" y="1656034"/>
            <a:ext cx="1499236" cy="400110"/>
          </a:xfrm>
          <a:prstGeom prst="rect">
            <a:avLst/>
          </a:prstGeom>
          <a:solidFill>
            <a:schemeClr val="accent1">
              <a:lumMod val="20000"/>
              <a:lumOff val="80000"/>
            </a:schemeClr>
          </a:solidFill>
        </p:spPr>
        <p:txBody>
          <a:bodyPr wrap="square" rtlCol="0">
            <a:spAutoFit/>
          </a:bodyPr>
          <a:lstStyle/>
          <a:p>
            <a:pPr algn="ctr"/>
            <a:r>
              <a:rPr lang="en-US" sz="1000" dirty="0"/>
              <a:t>Confirmed FHIR capability = 21/35 HIEs</a:t>
            </a:r>
          </a:p>
        </p:txBody>
      </p:sp>
      <p:sp>
        <p:nvSpPr>
          <p:cNvPr id="22" name="TextBox 21"/>
          <p:cNvSpPr txBox="1"/>
          <p:nvPr/>
        </p:nvSpPr>
        <p:spPr>
          <a:xfrm>
            <a:off x="1981200" y="2743200"/>
            <a:ext cx="914400" cy="246221"/>
          </a:xfrm>
          <a:prstGeom prst="rect">
            <a:avLst/>
          </a:prstGeom>
          <a:noFill/>
        </p:spPr>
        <p:txBody>
          <a:bodyPr wrap="square" rtlCol="0">
            <a:spAutoFit/>
          </a:bodyPr>
          <a:lstStyle/>
          <a:p>
            <a:r>
              <a:rPr lang="en-US" sz="1000" dirty="0">
                <a:solidFill>
                  <a:schemeClr val="bg1"/>
                </a:solidFill>
              </a:rPr>
              <a:t>35/55</a:t>
            </a:r>
          </a:p>
        </p:txBody>
      </p:sp>
      <p:sp>
        <p:nvSpPr>
          <p:cNvPr id="23" name="TextBox 22"/>
          <p:cNvSpPr txBox="1"/>
          <p:nvPr/>
        </p:nvSpPr>
        <p:spPr>
          <a:xfrm>
            <a:off x="1981200" y="2971800"/>
            <a:ext cx="914400" cy="246221"/>
          </a:xfrm>
          <a:prstGeom prst="rect">
            <a:avLst/>
          </a:prstGeom>
          <a:noFill/>
        </p:spPr>
        <p:txBody>
          <a:bodyPr wrap="square" rtlCol="0">
            <a:spAutoFit/>
          </a:bodyPr>
          <a:lstStyle/>
          <a:p>
            <a:r>
              <a:rPr lang="en-US" sz="1000" dirty="0">
                <a:solidFill>
                  <a:schemeClr val="bg1"/>
                </a:solidFill>
              </a:rPr>
              <a:t>24/38</a:t>
            </a:r>
          </a:p>
        </p:txBody>
      </p:sp>
      <p:sp>
        <p:nvSpPr>
          <p:cNvPr id="24" name="TextBox 23"/>
          <p:cNvSpPr txBox="1"/>
          <p:nvPr/>
        </p:nvSpPr>
        <p:spPr>
          <a:xfrm>
            <a:off x="1981200" y="4055964"/>
            <a:ext cx="914400" cy="246221"/>
          </a:xfrm>
          <a:prstGeom prst="rect">
            <a:avLst/>
          </a:prstGeom>
          <a:noFill/>
        </p:spPr>
        <p:txBody>
          <a:bodyPr wrap="square" rtlCol="0">
            <a:spAutoFit/>
          </a:bodyPr>
          <a:lstStyle/>
          <a:p>
            <a:r>
              <a:rPr lang="en-US" sz="1000" dirty="0">
                <a:solidFill>
                  <a:schemeClr val="bg1"/>
                </a:solidFill>
              </a:rPr>
              <a:t>18/55</a:t>
            </a:r>
          </a:p>
        </p:txBody>
      </p:sp>
      <p:sp>
        <p:nvSpPr>
          <p:cNvPr id="25" name="TextBox 24"/>
          <p:cNvSpPr txBox="1"/>
          <p:nvPr/>
        </p:nvSpPr>
        <p:spPr>
          <a:xfrm>
            <a:off x="1981200" y="4325779"/>
            <a:ext cx="914400" cy="246221"/>
          </a:xfrm>
          <a:prstGeom prst="rect">
            <a:avLst/>
          </a:prstGeom>
          <a:noFill/>
        </p:spPr>
        <p:txBody>
          <a:bodyPr wrap="square" rtlCol="0">
            <a:spAutoFit/>
          </a:bodyPr>
          <a:lstStyle/>
          <a:p>
            <a:r>
              <a:rPr lang="en-US" sz="1000" dirty="0">
                <a:solidFill>
                  <a:schemeClr val="bg1"/>
                </a:solidFill>
              </a:rPr>
              <a:t>14/38</a:t>
            </a:r>
          </a:p>
        </p:txBody>
      </p:sp>
      <p:sp>
        <p:nvSpPr>
          <p:cNvPr id="26" name="TextBox 25"/>
          <p:cNvSpPr txBox="1"/>
          <p:nvPr/>
        </p:nvSpPr>
        <p:spPr>
          <a:xfrm>
            <a:off x="1981200" y="4741764"/>
            <a:ext cx="914400" cy="246221"/>
          </a:xfrm>
          <a:prstGeom prst="rect">
            <a:avLst/>
          </a:prstGeom>
          <a:noFill/>
        </p:spPr>
        <p:txBody>
          <a:bodyPr wrap="square" rtlCol="0">
            <a:spAutoFit/>
          </a:bodyPr>
          <a:lstStyle/>
          <a:p>
            <a:r>
              <a:rPr lang="en-US" sz="1000" dirty="0">
                <a:solidFill>
                  <a:schemeClr val="bg1"/>
                </a:solidFill>
              </a:rPr>
              <a:t>22/55</a:t>
            </a:r>
          </a:p>
        </p:txBody>
      </p:sp>
      <p:sp>
        <p:nvSpPr>
          <p:cNvPr id="27" name="TextBox 26"/>
          <p:cNvSpPr txBox="1"/>
          <p:nvPr/>
        </p:nvSpPr>
        <p:spPr>
          <a:xfrm>
            <a:off x="1981200" y="4958986"/>
            <a:ext cx="914400" cy="246221"/>
          </a:xfrm>
          <a:prstGeom prst="rect">
            <a:avLst/>
          </a:prstGeom>
          <a:noFill/>
        </p:spPr>
        <p:txBody>
          <a:bodyPr wrap="square" rtlCol="0">
            <a:spAutoFit/>
          </a:bodyPr>
          <a:lstStyle/>
          <a:p>
            <a:r>
              <a:rPr lang="en-US" sz="1000" dirty="0">
                <a:solidFill>
                  <a:schemeClr val="bg1"/>
                </a:solidFill>
              </a:rPr>
              <a:t>17/38</a:t>
            </a:r>
          </a:p>
        </p:txBody>
      </p:sp>
      <p:cxnSp>
        <p:nvCxnSpPr>
          <p:cNvPr id="28" name="Straight Arrow Connector 27"/>
          <p:cNvCxnSpPr>
            <a:stCxn id="6" idx="3"/>
          </p:cNvCxnSpPr>
          <p:nvPr/>
        </p:nvCxnSpPr>
        <p:spPr>
          <a:xfrm>
            <a:off x="5077143" y="1856089"/>
            <a:ext cx="35014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aphicFrame>
        <p:nvGraphicFramePr>
          <p:cNvPr id="40" name="Table 39"/>
          <p:cNvGraphicFramePr>
            <a:graphicFrameLocks noGrp="1"/>
          </p:cNvGraphicFramePr>
          <p:nvPr/>
        </p:nvGraphicFramePr>
        <p:xfrm>
          <a:off x="7234201" y="5407051"/>
          <a:ext cx="1833599" cy="649482"/>
        </p:xfrm>
        <a:graphic>
          <a:graphicData uri="http://schemas.openxmlformats.org/drawingml/2006/table">
            <a:tbl>
              <a:tblPr>
                <a:tableStyleId>{5C22544A-7EE6-4342-B048-85BDC9FD1C3A}</a:tableStyleId>
              </a:tblPr>
              <a:tblGrid>
                <a:gridCol w="1452599">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tblGrid>
              <a:tr h="216494">
                <a:tc>
                  <a:txBody>
                    <a:bodyPr/>
                    <a:lstStyle/>
                    <a:p>
                      <a:pPr algn="l" fontAlgn="b"/>
                      <a:r>
                        <a:rPr lang="en-US" sz="1000" b="0" i="0" u="none" strike="noStrike" dirty="0">
                          <a:solidFill>
                            <a:schemeClr val="bg1"/>
                          </a:solidFill>
                          <a:effectLst/>
                          <a:latin typeface="+mn-lt"/>
                        </a:rPr>
                        <a:t>Total HIE</a:t>
                      </a:r>
                      <a:r>
                        <a:rPr lang="en-US" sz="1000" b="0" i="0" u="none" strike="noStrike" baseline="0" dirty="0">
                          <a:solidFill>
                            <a:schemeClr val="bg1"/>
                          </a:solidFill>
                          <a:effectLst/>
                          <a:latin typeface="+mn-lt"/>
                        </a:rPr>
                        <a:t> </a:t>
                      </a:r>
                      <a:r>
                        <a:rPr lang="en-US" sz="1000" b="0" i="0" u="none" strike="noStrike" dirty="0">
                          <a:solidFill>
                            <a:schemeClr val="bg1"/>
                          </a:solidFill>
                          <a:effectLst/>
                          <a:latin typeface="+mn-lt"/>
                        </a:rPr>
                        <a:t>Service</a:t>
                      </a:r>
                      <a:r>
                        <a:rPr lang="en-US" sz="1000" b="0" i="0" u="none" strike="noStrike" baseline="0" dirty="0">
                          <a:solidFill>
                            <a:schemeClr val="bg1"/>
                          </a:solidFill>
                          <a:effectLst/>
                          <a:latin typeface="+mn-lt"/>
                        </a:rPr>
                        <a:t> Instances</a:t>
                      </a:r>
                      <a:endParaRPr lang="en-US" sz="1000" b="0" i="0" u="none" strike="noStrike" dirty="0">
                        <a:solidFill>
                          <a:schemeClr val="bg1"/>
                        </a:solidFill>
                        <a:effectLst/>
                        <a:latin typeface="Calibri" panose="020F0502020204030204" pitchFamily="34" charset="0"/>
                      </a:endParaRPr>
                    </a:p>
                  </a:txBody>
                  <a:tcPr marL="0" marR="0" marT="0" marB="0" anchor="b">
                    <a:solidFill>
                      <a:schemeClr val="accent2"/>
                    </a:solidFill>
                  </a:tcPr>
                </a:tc>
                <a:tc>
                  <a:txBody>
                    <a:bodyPr/>
                    <a:lstStyle/>
                    <a:p>
                      <a:pPr algn="ctr" fontAlgn="b"/>
                      <a:r>
                        <a:rPr lang="en-US" sz="1000" u="none" strike="noStrike" dirty="0">
                          <a:solidFill>
                            <a:schemeClr val="bg1"/>
                          </a:solidFill>
                          <a:effectLst/>
                        </a:rPr>
                        <a:t>35</a:t>
                      </a:r>
                      <a:endParaRPr lang="en-US" sz="1000" b="0" i="0" u="none" strike="noStrike" dirty="0">
                        <a:solidFill>
                          <a:schemeClr val="bg1"/>
                        </a:solidFill>
                        <a:effectLst/>
                        <a:latin typeface="Calibri" panose="020F0502020204030204" pitchFamily="34" charset="0"/>
                      </a:endParaRPr>
                    </a:p>
                  </a:txBody>
                  <a:tcPr marL="0" marR="0" marT="0" marB="0" anchor="b">
                    <a:solidFill>
                      <a:schemeClr val="accent2"/>
                    </a:solidFill>
                  </a:tcPr>
                </a:tc>
                <a:extLst>
                  <a:ext uri="{0D108BD9-81ED-4DB2-BD59-A6C34878D82A}">
                    <a16:rowId xmlns:a16="http://schemas.microsoft.com/office/drawing/2014/main" val="10001"/>
                  </a:ext>
                </a:extLst>
              </a:tr>
              <a:tr h="216494">
                <a:tc>
                  <a:txBody>
                    <a:bodyPr/>
                    <a:lstStyle/>
                    <a:p>
                      <a:pPr algn="l" fontAlgn="b"/>
                      <a:r>
                        <a:rPr lang="en-US" sz="1000" b="0" i="0" u="none" strike="noStrike" baseline="0" dirty="0">
                          <a:solidFill>
                            <a:schemeClr val="bg1"/>
                          </a:solidFill>
                          <a:effectLst/>
                          <a:latin typeface="+mn-lt"/>
                        </a:rPr>
                        <a:t>Unique HIE Services</a:t>
                      </a:r>
                      <a:endParaRPr lang="en-US" sz="1000" b="0" i="0" u="none" strike="noStrike" dirty="0">
                        <a:solidFill>
                          <a:schemeClr val="bg1"/>
                        </a:solidFill>
                        <a:effectLst/>
                        <a:latin typeface="Calibri" panose="020F0502020204030204" pitchFamily="34" charset="0"/>
                      </a:endParaRPr>
                    </a:p>
                  </a:txBody>
                  <a:tcPr marL="0" marR="0" marT="0" marB="0" anchor="b">
                    <a:solidFill>
                      <a:schemeClr val="accent2"/>
                    </a:solidFill>
                  </a:tcPr>
                </a:tc>
                <a:tc>
                  <a:txBody>
                    <a:bodyPr/>
                    <a:lstStyle/>
                    <a:p>
                      <a:pPr algn="ctr" fontAlgn="b"/>
                      <a:r>
                        <a:rPr lang="en-US" sz="1000" b="0" i="0" u="none" strike="noStrike" dirty="0">
                          <a:solidFill>
                            <a:schemeClr val="bg1"/>
                          </a:solidFill>
                          <a:effectLst/>
                          <a:latin typeface="+mn-lt"/>
                        </a:rPr>
                        <a:t>14</a:t>
                      </a:r>
                      <a:endParaRPr lang="en-US" sz="1000" b="0" i="0" u="none" strike="noStrike" dirty="0">
                        <a:solidFill>
                          <a:schemeClr val="bg1"/>
                        </a:solidFill>
                        <a:effectLst/>
                        <a:latin typeface="Calibri" panose="020F0502020204030204" pitchFamily="34" charset="0"/>
                      </a:endParaRPr>
                    </a:p>
                  </a:txBody>
                  <a:tcPr marL="0" marR="0" marT="0" marB="0" anchor="b">
                    <a:solidFill>
                      <a:schemeClr val="accent2"/>
                    </a:solidFill>
                  </a:tcPr>
                </a:tc>
                <a:extLst>
                  <a:ext uri="{0D108BD9-81ED-4DB2-BD59-A6C34878D82A}">
                    <a16:rowId xmlns:a16="http://schemas.microsoft.com/office/drawing/2014/main" val="10002"/>
                  </a:ext>
                </a:extLst>
              </a:tr>
              <a:tr h="216494">
                <a:tc>
                  <a:txBody>
                    <a:bodyPr/>
                    <a:lstStyle/>
                    <a:p>
                      <a:pPr algn="l" fontAlgn="b"/>
                      <a:r>
                        <a:rPr lang="en-US" sz="1000" b="0" i="0" u="none" strike="noStrike" dirty="0">
                          <a:solidFill>
                            <a:schemeClr val="bg1"/>
                          </a:solidFill>
                          <a:effectLst/>
                          <a:latin typeface="Calibri" panose="020F0502020204030204" pitchFamily="34" charset="0"/>
                        </a:rPr>
                        <a:t>Numbe</a:t>
                      </a:r>
                      <a:r>
                        <a:rPr lang="en-US" sz="1000" b="0" i="0" u="none" strike="noStrike" baseline="0" dirty="0">
                          <a:solidFill>
                            <a:schemeClr val="bg1"/>
                          </a:solidFill>
                          <a:effectLst/>
                          <a:latin typeface="Calibri" panose="020F0502020204030204" pitchFamily="34" charset="0"/>
                        </a:rPr>
                        <a:t>r of HIEs</a:t>
                      </a:r>
                      <a:endParaRPr lang="en-US" sz="1000" b="0" i="0" u="none" strike="noStrike" dirty="0">
                        <a:solidFill>
                          <a:schemeClr val="bg1"/>
                        </a:solidFill>
                        <a:effectLst/>
                        <a:latin typeface="Calibri" panose="020F0502020204030204" pitchFamily="34" charset="0"/>
                      </a:endParaRPr>
                    </a:p>
                  </a:txBody>
                  <a:tcPr marL="0" marR="0" marT="0" marB="0" anchor="b">
                    <a:solidFill>
                      <a:schemeClr val="accent2"/>
                    </a:solidFill>
                  </a:tcPr>
                </a:tc>
                <a:tc>
                  <a:txBody>
                    <a:bodyPr/>
                    <a:lstStyle/>
                    <a:p>
                      <a:pPr algn="ctr" fontAlgn="b"/>
                      <a:r>
                        <a:rPr lang="en-US" sz="1000" b="0" i="0" u="none" strike="noStrike" dirty="0">
                          <a:solidFill>
                            <a:schemeClr val="bg1"/>
                          </a:solidFill>
                          <a:effectLst/>
                          <a:latin typeface="Calibri" panose="020F0502020204030204" pitchFamily="34" charset="0"/>
                        </a:rPr>
                        <a:t>21</a:t>
                      </a:r>
                    </a:p>
                  </a:txBody>
                  <a:tcPr marL="0" marR="0" marT="0" marB="0" anchor="b">
                    <a:solidFill>
                      <a:schemeClr val="accent2"/>
                    </a:solidFill>
                  </a:tcPr>
                </a:tc>
                <a:extLst>
                  <a:ext uri="{0D108BD9-81ED-4DB2-BD59-A6C34878D82A}">
                    <a16:rowId xmlns:a16="http://schemas.microsoft.com/office/drawing/2014/main" val="10003"/>
                  </a:ext>
                </a:extLst>
              </a:tr>
            </a:tbl>
          </a:graphicData>
        </a:graphic>
      </p:graphicFrame>
      <p:cxnSp>
        <p:nvCxnSpPr>
          <p:cNvPr id="42" name="Elbow Connector 41"/>
          <p:cNvCxnSpPr/>
          <p:nvPr/>
        </p:nvCxnSpPr>
        <p:spPr>
          <a:xfrm rot="5400000" flipH="1" flipV="1">
            <a:off x="3300506" y="2506744"/>
            <a:ext cx="1460314" cy="593727"/>
          </a:xfrm>
          <a:prstGeom prst="bentConnector3">
            <a:avLst>
              <a:gd name="adj1" fmla="val 1217"/>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57344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81000" y="2209801"/>
          <a:ext cx="9296400" cy="4630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a:t>FHIR API: Example of FHIR API use case</a:t>
            </a:r>
          </a:p>
        </p:txBody>
      </p:sp>
      <p:sp>
        <p:nvSpPr>
          <p:cNvPr id="4" name="Slide Number Placeholder 3"/>
          <p:cNvSpPr>
            <a:spLocks noGrp="1"/>
          </p:cNvSpPr>
          <p:nvPr>
            <p:ph type="sldNum" sz="quarter" idx="11"/>
          </p:nvPr>
        </p:nvSpPr>
        <p:spPr/>
        <p:txBody>
          <a:bodyPr/>
          <a:lstStyle/>
          <a:p>
            <a:pPr>
              <a:defRPr/>
            </a:pPr>
            <a:fld id="{949C2E20-F250-44B9-B926-B8B94A013B34}" type="slidenum">
              <a:rPr lang="en-US" smtClean="0"/>
              <a:pPr>
                <a:defRPr/>
              </a:pPr>
              <a:t>22</a:t>
            </a:fld>
            <a:endParaRPr lang="en-US" dirty="0"/>
          </a:p>
        </p:txBody>
      </p:sp>
      <p:grpSp>
        <p:nvGrpSpPr>
          <p:cNvPr id="6" name="Group 5"/>
          <p:cNvGrpSpPr/>
          <p:nvPr/>
        </p:nvGrpSpPr>
        <p:grpSpPr>
          <a:xfrm>
            <a:off x="2016252" y="955882"/>
            <a:ext cx="6899148" cy="1253918"/>
            <a:chOff x="0" y="734615"/>
            <a:chExt cx="2738437" cy="1643062"/>
          </a:xfrm>
        </p:grpSpPr>
        <p:sp>
          <p:nvSpPr>
            <p:cNvPr id="7" name="Rectangle 6"/>
            <p:cNvSpPr/>
            <p:nvPr/>
          </p:nvSpPr>
          <p:spPr>
            <a:xfrm>
              <a:off x="0" y="734615"/>
              <a:ext cx="2738437" cy="164306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angle 7"/>
            <p:cNvSpPr/>
            <p:nvPr/>
          </p:nvSpPr>
          <p:spPr>
            <a:xfrm>
              <a:off x="0" y="734615"/>
              <a:ext cx="2738437" cy="16430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2000" b="0" kern="1200" dirty="0"/>
                <a:t>The Oregon Health Authority (OHA) is </a:t>
              </a:r>
              <a:r>
                <a:rPr lang="en-US" sz="2000" dirty="0"/>
                <a:t>implementing a shared </a:t>
              </a:r>
              <a:r>
                <a:rPr lang="en-US" sz="2000" b="0" kern="1200" dirty="0"/>
                <a:t>resource for accurate, trusted provider data called the Oregon Provider Directory (OPD)</a:t>
              </a:r>
              <a:endParaRPr lang="en-US" sz="2000" kern="1200" dirty="0"/>
            </a:p>
          </p:txBody>
        </p:sp>
      </p:grpSp>
      <p:sp>
        <p:nvSpPr>
          <p:cNvPr id="9" name="Freeform 8"/>
          <p:cNvSpPr/>
          <p:nvPr/>
        </p:nvSpPr>
        <p:spPr>
          <a:xfrm>
            <a:off x="72167" y="967231"/>
            <a:ext cx="1832833" cy="1242569"/>
          </a:xfrm>
          <a:custGeom>
            <a:avLst/>
            <a:gdLst>
              <a:gd name="connsiteX0" fmla="*/ 0 w 2001291"/>
              <a:gd name="connsiteY0" fmla="*/ 0 h 1200775"/>
              <a:gd name="connsiteX1" fmla="*/ 2001291 w 2001291"/>
              <a:gd name="connsiteY1" fmla="*/ 0 h 1200775"/>
              <a:gd name="connsiteX2" fmla="*/ 2001291 w 2001291"/>
              <a:gd name="connsiteY2" fmla="*/ 1200775 h 1200775"/>
              <a:gd name="connsiteX3" fmla="*/ 0 w 2001291"/>
              <a:gd name="connsiteY3" fmla="*/ 1200775 h 1200775"/>
              <a:gd name="connsiteX4" fmla="*/ 0 w 2001291"/>
              <a:gd name="connsiteY4" fmla="*/ 0 h 120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291" h="1200775">
                <a:moveTo>
                  <a:pt x="0" y="0"/>
                </a:moveTo>
                <a:lnTo>
                  <a:pt x="2001291" y="0"/>
                </a:lnTo>
                <a:lnTo>
                  <a:pt x="2001291" y="1200775"/>
                </a:lnTo>
                <a:lnTo>
                  <a:pt x="0" y="1200775"/>
                </a:lnTo>
                <a:lnTo>
                  <a:pt x="0" y="0"/>
                </a:ln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Provider Directory (Oregon)</a:t>
            </a:r>
          </a:p>
        </p:txBody>
      </p:sp>
    </p:spTree>
    <p:extLst>
      <p:ext uri="{BB962C8B-B14F-4D97-AF65-F5344CB8AC3E}">
        <p14:creationId xmlns:p14="http://schemas.microsoft.com/office/powerpoint/2010/main" val="1326940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949C2E20-F250-44B9-B926-B8B94A013B34}" type="slidenum">
              <a:rPr lang="en-US" smtClean="0"/>
              <a:pPr>
                <a:defRPr/>
              </a:pPr>
              <a:t>23</a:t>
            </a:fld>
            <a:endParaRPr lang="en-US" dirty="0"/>
          </a:p>
        </p:txBody>
      </p:sp>
      <p:sp>
        <p:nvSpPr>
          <p:cNvPr id="3" name="Title 2"/>
          <p:cNvSpPr>
            <a:spLocks noGrp="1"/>
          </p:cNvSpPr>
          <p:nvPr>
            <p:ph type="title"/>
          </p:nvPr>
        </p:nvSpPr>
        <p:spPr/>
        <p:txBody>
          <a:bodyPr/>
          <a:lstStyle/>
          <a:p>
            <a:pPr marL="0" indent="0"/>
            <a:r>
              <a:rPr lang="en-US" dirty="0"/>
              <a:t>FHIR API: Mass HIway initiatives</a:t>
            </a:r>
          </a:p>
        </p:txBody>
      </p:sp>
      <p:sp>
        <p:nvSpPr>
          <p:cNvPr id="6" name="TextBox 5"/>
          <p:cNvSpPr txBox="1"/>
          <p:nvPr/>
        </p:nvSpPr>
        <p:spPr>
          <a:xfrm>
            <a:off x="573904" y="3386748"/>
            <a:ext cx="7772400" cy="400110"/>
          </a:xfrm>
          <a:prstGeom prst="rect">
            <a:avLst/>
          </a:prstGeom>
          <a:noFill/>
        </p:spPr>
        <p:txBody>
          <a:bodyPr wrap="square" rtlCol="0">
            <a:spAutoFit/>
          </a:bodyPr>
          <a:lstStyle/>
          <a:p>
            <a:pPr algn="ctr"/>
            <a:r>
              <a:rPr lang="en-US" sz="2000" dirty="0"/>
              <a:t>Potential FHIR API options for Mass HIway to explore</a:t>
            </a:r>
          </a:p>
        </p:txBody>
      </p:sp>
      <p:grpSp>
        <p:nvGrpSpPr>
          <p:cNvPr id="24" name="Group 23">
            <a:extLst>
              <a:ext uri="{FF2B5EF4-FFF2-40B4-BE49-F238E27FC236}">
                <a16:creationId xmlns:a16="http://schemas.microsoft.com/office/drawing/2014/main" id="{69928D11-236C-4341-9928-B6C1E394195F}"/>
              </a:ext>
            </a:extLst>
          </p:cNvPr>
          <p:cNvGrpSpPr/>
          <p:nvPr/>
        </p:nvGrpSpPr>
        <p:grpSpPr>
          <a:xfrm>
            <a:off x="172210" y="1489899"/>
            <a:ext cx="8799579" cy="762222"/>
            <a:chOff x="225164" y="1575568"/>
            <a:chExt cx="8799579" cy="762222"/>
          </a:xfrm>
        </p:grpSpPr>
        <p:sp>
          <p:nvSpPr>
            <p:cNvPr id="15" name="Freeform 14"/>
            <p:cNvSpPr/>
            <p:nvPr/>
          </p:nvSpPr>
          <p:spPr>
            <a:xfrm>
              <a:off x="225164" y="1575568"/>
              <a:ext cx="4191000" cy="760768"/>
            </a:xfrm>
            <a:custGeom>
              <a:avLst/>
              <a:gdLst>
                <a:gd name="connsiteX0" fmla="*/ 0 w 4191000"/>
                <a:gd name="connsiteY0" fmla="*/ 185644 h 1113840"/>
                <a:gd name="connsiteX1" fmla="*/ 185644 w 4191000"/>
                <a:gd name="connsiteY1" fmla="*/ 0 h 1113840"/>
                <a:gd name="connsiteX2" fmla="*/ 4005356 w 4191000"/>
                <a:gd name="connsiteY2" fmla="*/ 0 h 1113840"/>
                <a:gd name="connsiteX3" fmla="*/ 4191000 w 4191000"/>
                <a:gd name="connsiteY3" fmla="*/ 185644 h 1113840"/>
                <a:gd name="connsiteX4" fmla="*/ 4191000 w 4191000"/>
                <a:gd name="connsiteY4" fmla="*/ 928196 h 1113840"/>
                <a:gd name="connsiteX5" fmla="*/ 4005356 w 4191000"/>
                <a:gd name="connsiteY5" fmla="*/ 1113840 h 1113840"/>
                <a:gd name="connsiteX6" fmla="*/ 185644 w 4191000"/>
                <a:gd name="connsiteY6" fmla="*/ 1113840 h 1113840"/>
                <a:gd name="connsiteX7" fmla="*/ 0 w 4191000"/>
                <a:gd name="connsiteY7" fmla="*/ 928196 h 1113840"/>
                <a:gd name="connsiteX8" fmla="*/ 0 w 4191000"/>
                <a:gd name="connsiteY8" fmla="*/ 185644 h 111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1000" h="1113840">
                  <a:moveTo>
                    <a:pt x="0" y="185644"/>
                  </a:moveTo>
                  <a:cubicBezTo>
                    <a:pt x="0" y="83116"/>
                    <a:pt x="83116" y="0"/>
                    <a:pt x="185644" y="0"/>
                  </a:cubicBezTo>
                  <a:lnTo>
                    <a:pt x="4005356" y="0"/>
                  </a:lnTo>
                  <a:cubicBezTo>
                    <a:pt x="4107884" y="0"/>
                    <a:pt x="4191000" y="83116"/>
                    <a:pt x="4191000" y="185644"/>
                  </a:cubicBezTo>
                  <a:lnTo>
                    <a:pt x="4191000" y="928196"/>
                  </a:lnTo>
                  <a:cubicBezTo>
                    <a:pt x="4191000" y="1030724"/>
                    <a:pt x="4107884" y="1113840"/>
                    <a:pt x="4005356" y="1113840"/>
                  </a:cubicBezTo>
                  <a:lnTo>
                    <a:pt x="185644" y="1113840"/>
                  </a:lnTo>
                  <a:cubicBezTo>
                    <a:pt x="83116" y="1113840"/>
                    <a:pt x="0" y="1030724"/>
                    <a:pt x="0" y="928196"/>
                  </a:cubicBezTo>
                  <a:lnTo>
                    <a:pt x="0" y="185644"/>
                  </a:lnTo>
                  <a:close/>
                </a:path>
              </a:pathLst>
            </a:cu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61053" tIns="161053" rIns="161053" bIns="161053" numCol="1" spcCol="1270" anchor="ctr" anchorCtr="0">
              <a:noAutofit/>
            </a:bodyPr>
            <a:lstStyle/>
            <a:p>
              <a:pPr lvl="0" algn="ctr" defTabSz="1244600" rtl="0">
                <a:lnSpc>
                  <a:spcPct val="90000"/>
                </a:lnSpc>
                <a:spcBef>
                  <a:spcPct val="0"/>
                </a:spcBef>
                <a:spcAft>
                  <a:spcPct val="35000"/>
                </a:spcAft>
              </a:pPr>
              <a:r>
                <a:rPr lang="en-US" sz="2800" b="0" kern="1200" dirty="0"/>
                <a:t>FHIR API to Consolidated Clinical Gateway</a:t>
              </a:r>
              <a:endParaRPr lang="en-US" sz="2800" kern="1200" dirty="0"/>
            </a:p>
          </p:txBody>
        </p:sp>
        <p:sp>
          <p:nvSpPr>
            <p:cNvPr id="7" name="TextBox 6"/>
            <p:cNvSpPr txBox="1">
              <a:spLocks/>
            </p:cNvSpPr>
            <p:nvPr/>
          </p:nvSpPr>
          <p:spPr>
            <a:xfrm>
              <a:off x="4836791" y="1575842"/>
              <a:ext cx="4187952" cy="761948"/>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285750" indent="-285750">
                <a:buFont typeface="Arial" panose="020B0604020202020204" pitchFamily="34" charset="0"/>
                <a:buChar char="•"/>
              </a:pPr>
              <a:r>
                <a:rPr lang="en-US" sz="1200" dirty="0"/>
                <a:t>Moderate Value &amp; Moderate Complexity / Effort</a:t>
              </a:r>
            </a:p>
            <a:p>
              <a:pPr marL="285750" indent="-285750">
                <a:buFont typeface="Arial" panose="020B0604020202020204" pitchFamily="34" charset="0"/>
                <a:buChar char="•"/>
              </a:pPr>
              <a:r>
                <a:rPr lang="en-US" sz="1200" dirty="0"/>
                <a:t>FHIR API is component of new CCG gateway architecture</a:t>
              </a:r>
            </a:p>
            <a:p>
              <a:pPr marL="285750" indent="-285750">
                <a:buFont typeface="Arial" panose="020B0604020202020204" pitchFamily="34" charset="0"/>
                <a:buChar char="•"/>
              </a:pPr>
              <a:r>
                <a:rPr lang="en-US" sz="1200" dirty="0"/>
                <a:t>Message transformation to/from back-end registry systems</a:t>
              </a:r>
            </a:p>
          </p:txBody>
        </p:sp>
        <p:sp>
          <p:nvSpPr>
            <p:cNvPr id="10" name="Right Arrow 9"/>
            <p:cNvSpPr/>
            <p:nvPr/>
          </p:nvSpPr>
          <p:spPr>
            <a:xfrm>
              <a:off x="4460104" y="1757126"/>
              <a:ext cx="332747" cy="382518"/>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CEB56DE9-C48A-4F7F-B4DD-7884B056892B}"/>
              </a:ext>
            </a:extLst>
          </p:cNvPr>
          <p:cNvGrpSpPr/>
          <p:nvPr/>
        </p:nvGrpSpPr>
        <p:grpSpPr>
          <a:xfrm>
            <a:off x="172210" y="3933724"/>
            <a:ext cx="8799579" cy="761948"/>
            <a:chOff x="225164" y="3243582"/>
            <a:chExt cx="8799579" cy="761948"/>
          </a:xfrm>
        </p:grpSpPr>
        <p:sp>
          <p:nvSpPr>
            <p:cNvPr id="16" name="Freeform 15"/>
            <p:cNvSpPr/>
            <p:nvPr/>
          </p:nvSpPr>
          <p:spPr>
            <a:xfrm>
              <a:off x="225164" y="3243582"/>
              <a:ext cx="4191000" cy="760768"/>
            </a:xfrm>
            <a:custGeom>
              <a:avLst/>
              <a:gdLst>
                <a:gd name="connsiteX0" fmla="*/ 0 w 4191000"/>
                <a:gd name="connsiteY0" fmla="*/ 185644 h 1113840"/>
                <a:gd name="connsiteX1" fmla="*/ 185644 w 4191000"/>
                <a:gd name="connsiteY1" fmla="*/ 0 h 1113840"/>
                <a:gd name="connsiteX2" fmla="*/ 4005356 w 4191000"/>
                <a:gd name="connsiteY2" fmla="*/ 0 h 1113840"/>
                <a:gd name="connsiteX3" fmla="*/ 4191000 w 4191000"/>
                <a:gd name="connsiteY3" fmla="*/ 185644 h 1113840"/>
                <a:gd name="connsiteX4" fmla="*/ 4191000 w 4191000"/>
                <a:gd name="connsiteY4" fmla="*/ 928196 h 1113840"/>
                <a:gd name="connsiteX5" fmla="*/ 4005356 w 4191000"/>
                <a:gd name="connsiteY5" fmla="*/ 1113840 h 1113840"/>
                <a:gd name="connsiteX6" fmla="*/ 185644 w 4191000"/>
                <a:gd name="connsiteY6" fmla="*/ 1113840 h 1113840"/>
                <a:gd name="connsiteX7" fmla="*/ 0 w 4191000"/>
                <a:gd name="connsiteY7" fmla="*/ 928196 h 1113840"/>
                <a:gd name="connsiteX8" fmla="*/ 0 w 4191000"/>
                <a:gd name="connsiteY8" fmla="*/ 185644 h 111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1000" h="1113840">
                  <a:moveTo>
                    <a:pt x="0" y="185644"/>
                  </a:moveTo>
                  <a:cubicBezTo>
                    <a:pt x="0" y="83116"/>
                    <a:pt x="83116" y="0"/>
                    <a:pt x="185644" y="0"/>
                  </a:cubicBezTo>
                  <a:lnTo>
                    <a:pt x="4005356" y="0"/>
                  </a:lnTo>
                  <a:cubicBezTo>
                    <a:pt x="4107884" y="0"/>
                    <a:pt x="4191000" y="83116"/>
                    <a:pt x="4191000" y="185644"/>
                  </a:cubicBezTo>
                  <a:lnTo>
                    <a:pt x="4191000" y="928196"/>
                  </a:lnTo>
                  <a:cubicBezTo>
                    <a:pt x="4191000" y="1030724"/>
                    <a:pt x="4107884" y="1113840"/>
                    <a:pt x="4005356" y="1113840"/>
                  </a:cubicBezTo>
                  <a:lnTo>
                    <a:pt x="185644" y="1113840"/>
                  </a:lnTo>
                  <a:cubicBezTo>
                    <a:pt x="83116" y="1113840"/>
                    <a:pt x="0" y="1030724"/>
                    <a:pt x="0" y="928196"/>
                  </a:cubicBezTo>
                  <a:lnTo>
                    <a:pt x="0" y="185644"/>
                  </a:lnTo>
                  <a:close/>
                </a:path>
              </a:pathLst>
            </a:cu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61053" tIns="161053" rIns="161053" bIns="161053" numCol="1" spcCol="1270" anchor="ctr" anchorCtr="0">
              <a:noAutofit/>
            </a:bodyPr>
            <a:lstStyle/>
            <a:p>
              <a:pPr lvl="0" algn="ctr" defTabSz="1244600" rtl="0">
                <a:lnSpc>
                  <a:spcPct val="90000"/>
                </a:lnSpc>
                <a:spcBef>
                  <a:spcPct val="0"/>
                </a:spcBef>
                <a:spcAft>
                  <a:spcPct val="35000"/>
                </a:spcAft>
              </a:pPr>
              <a:r>
                <a:rPr lang="en-US" sz="2800" b="0" kern="1200" dirty="0"/>
                <a:t>FHIR API to Provider Directory</a:t>
              </a:r>
              <a:endParaRPr lang="en-US" sz="2800" kern="1200" dirty="0"/>
            </a:p>
          </p:txBody>
        </p:sp>
        <p:sp>
          <p:nvSpPr>
            <p:cNvPr id="2" name="TextBox 1"/>
            <p:cNvSpPr txBox="1">
              <a:spLocks/>
            </p:cNvSpPr>
            <p:nvPr/>
          </p:nvSpPr>
          <p:spPr>
            <a:xfrm>
              <a:off x="4836791" y="3243582"/>
              <a:ext cx="4187952" cy="761948"/>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285750" indent="-285750">
                <a:buFont typeface="Arial" panose="020B0604020202020204" pitchFamily="34" charset="0"/>
                <a:buChar char="•"/>
              </a:pPr>
              <a:r>
                <a:rPr lang="en-US" sz="1200" dirty="0"/>
                <a:t>Higher Value &amp; Lower Complexity / Effort</a:t>
              </a:r>
            </a:p>
            <a:p>
              <a:pPr marL="285750" indent="-285750">
                <a:buFont typeface="Arial" panose="020B0604020202020204" pitchFamily="34" charset="0"/>
                <a:buChar char="•"/>
              </a:pPr>
              <a:r>
                <a:rPr lang="en-US" sz="1200" dirty="0"/>
                <a:t>Potential alignment-support for CMS-ONC requirements</a:t>
              </a:r>
            </a:p>
            <a:p>
              <a:pPr marL="285750" indent="-285750">
                <a:buFont typeface="Arial" panose="020B0604020202020204" pitchFamily="34" charset="0"/>
                <a:buChar char="•"/>
              </a:pPr>
              <a:r>
                <a:rPr lang="en-US" sz="1200" dirty="0"/>
                <a:t>Development of API capability is a component Mass HIway - Orion contract</a:t>
              </a:r>
            </a:p>
          </p:txBody>
        </p:sp>
        <p:sp>
          <p:nvSpPr>
            <p:cNvPr id="11" name="Right Arrow 10"/>
            <p:cNvSpPr/>
            <p:nvPr/>
          </p:nvSpPr>
          <p:spPr>
            <a:xfrm>
              <a:off x="4462462" y="3411475"/>
              <a:ext cx="332747" cy="382518"/>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9E76E7F-C0BB-4666-9FF8-51D4BBCA890B}"/>
              </a:ext>
            </a:extLst>
          </p:cNvPr>
          <p:cNvGrpSpPr/>
          <p:nvPr/>
        </p:nvGrpSpPr>
        <p:grpSpPr>
          <a:xfrm>
            <a:off x="172210" y="4842538"/>
            <a:ext cx="8799579" cy="800813"/>
            <a:chOff x="225164" y="4424959"/>
            <a:chExt cx="8799579" cy="800813"/>
          </a:xfrm>
        </p:grpSpPr>
        <p:sp>
          <p:nvSpPr>
            <p:cNvPr id="17" name="Freeform 16"/>
            <p:cNvSpPr/>
            <p:nvPr/>
          </p:nvSpPr>
          <p:spPr>
            <a:xfrm>
              <a:off x="225164" y="4465004"/>
              <a:ext cx="4191000" cy="760768"/>
            </a:xfrm>
            <a:custGeom>
              <a:avLst/>
              <a:gdLst>
                <a:gd name="connsiteX0" fmla="*/ 0 w 4191000"/>
                <a:gd name="connsiteY0" fmla="*/ 185644 h 1113840"/>
                <a:gd name="connsiteX1" fmla="*/ 185644 w 4191000"/>
                <a:gd name="connsiteY1" fmla="*/ 0 h 1113840"/>
                <a:gd name="connsiteX2" fmla="*/ 4005356 w 4191000"/>
                <a:gd name="connsiteY2" fmla="*/ 0 h 1113840"/>
                <a:gd name="connsiteX3" fmla="*/ 4191000 w 4191000"/>
                <a:gd name="connsiteY3" fmla="*/ 185644 h 1113840"/>
                <a:gd name="connsiteX4" fmla="*/ 4191000 w 4191000"/>
                <a:gd name="connsiteY4" fmla="*/ 928196 h 1113840"/>
                <a:gd name="connsiteX5" fmla="*/ 4005356 w 4191000"/>
                <a:gd name="connsiteY5" fmla="*/ 1113840 h 1113840"/>
                <a:gd name="connsiteX6" fmla="*/ 185644 w 4191000"/>
                <a:gd name="connsiteY6" fmla="*/ 1113840 h 1113840"/>
                <a:gd name="connsiteX7" fmla="*/ 0 w 4191000"/>
                <a:gd name="connsiteY7" fmla="*/ 928196 h 1113840"/>
                <a:gd name="connsiteX8" fmla="*/ 0 w 4191000"/>
                <a:gd name="connsiteY8" fmla="*/ 185644 h 111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1000" h="1113840">
                  <a:moveTo>
                    <a:pt x="0" y="185644"/>
                  </a:moveTo>
                  <a:cubicBezTo>
                    <a:pt x="0" y="83116"/>
                    <a:pt x="83116" y="0"/>
                    <a:pt x="185644" y="0"/>
                  </a:cubicBezTo>
                  <a:lnTo>
                    <a:pt x="4005356" y="0"/>
                  </a:lnTo>
                  <a:cubicBezTo>
                    <a:pt x="4107884" y="0"/>
                    <a:pt x="4191000" y="83116"/>
                    <a:pt x="4191000" y="185644"/>
                  </a:cubicBezTo>
                  <a:lnTo>
                    <a:pt x="4191000" y="928196"/>
                  </a:lnTo>
                  <a:cubicBezTo>
                    <a:pt x="4191000" y="1030724"/>
                    <a:pt x="4107884" y="1113840"/>
                    <a:pt x="4005356" y="1113840"/>
                  </a:cubicBezTo>
                  <a:lnTo>
                    <a:pt x="185644" y="1113840"/>
                  </a:lnTo>
                  <a:cubicBezTo>
                    <a:pt x="83116" y="1113840"/>
                    <a:pt x="0" y="1030724"/>
                    <a:pt x="0" y="928196"/>
                  </a:cubicBezTo>
                  <a:lnTo>
                    <a:pt x="0" y="185644"/>
                  </a:lnTo>
                  <a:close/>
                </a:path>
              </a:pathLst>
            </a:cu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61053" tIns="161053" rIns="161053" bIns="161053" numCol="1" spcCol="1270" anchor="ctr" anchorCtr="0">
              <a:noAutofit/>
            </a:bodyPr>
            <a:lstStyle/>
            <a:p>
              <a:pPr lvl="0" algn="ctr" defTabSz="1244600" rtl="0">
                <a:lnSpc>
                  <a:spcPct val="90000"/>
                </a:lnSpc>
                <a:spcBef>
                  <a:spcPct val="0"/>
                </a:spcBef>
                <a:spcAft>
                  <a:spcPct val="35000"/>
                </a:spcAft>
              </a:pPr>
              <a:r>
                <a:rPr lang="en-US" sz="2800" b="0" kern="1200" dirty="0"/>
                <a:t>FHIR Exchange / Routing Services</a:t>
              </a:r>
              <a:endParaRPr lang="en-US" sz="2800" kern="1200" dirty="0"/>
            </a:p>
          </p:txBody>
        </p:sp>
        <p:sp>
          <p:nvSpPr>
            <p:cNvPr id="8" name="TextBox 7"/>
            <p:cNvSpPr txBox="1">
              <a:spLocks/>
            </p:cNvSpPr>
            <p:nvPr/>
          </p:nvSpPr>
          <p:spPr>
            <a:xfrm>
              <a:off x="4836791" y="4424959"/>
              <a:ext cx="4187952" cy="761948"/>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wrap="square" rtlCol="0">
              <a:noAutofit/>
            </a:bodyPr>
            <a:lstStyle/>
            <a:p>
              <a:pPr marL="285750" indent="-285750">
                <a:buFont typeface="Arial" panose="020B0604020202020204" pitchFamily="34" charset="0"/>
                <a:buChar char="•"/>
              </a:pPr>
              <a:r>
                <a:rPr lang="en-US" sz="1200" dirty="0"/>
                <a:t>Undefined Value &amp; Higher Complexity / Effort</a:t>
              </a:r>
            </a:p>
            <a:p>
              <a:pPr marL="285750" indent="-285750">
                <a:buFont typeface="Arial" panose="020B0604020202020204" pitchFamily="34" charset="0"/>
                <a:buChar char="•"/>
              </a:pPr>
              <a:r>
                <a:rPr lang="en-US" sz="1200" dirty="0"/>
                <a:t>Potential alignment with ONC FAST initiative and efforts</a:t>
              </a:r>
            </a:p>
            <a:p>
              <a:pPr marL="285750" indent="-285750">
                <a:buFont typeface="Arial" panose="020B0604020202020204" pitchFamily="34" charset="0"/>
                <a:buChar char="•"/>
              </a:pPr>
              <a:r>
                <a:rPr lang="en-US" sz="1200" dirty="0"/>
                <a:t>Assess Mass HIway technology capability gaps</a:t>
              </a:r>
            </a:p>
          </p:txBody>
        </p:sp>
        <p:sp>
          <p:nvSpPr>
            <p:cNvPr id="12" name="Right Arrow 11"/>
            <p:cNvSpPr/>
            <p:nvPr/>
          </p:nvSpPr>
          <p:spPr>
            <a:xfrm>
              <a:off x="4480175" y="4653671"/>
              <a:ext cx="332747" cy="382518"/>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DF2B48B1-F866-4A14-8332-60302557EBF3}"/>
              </a:ext>
            </a:extLst>
          </p:cNvPr>
          <p:cNvGrpSpPr/>
          <p:nvPr/>
        </p:nvGrpSpPr>
        <p:grpSpPr>
          <a:xfrm>
            <a:off x="172210" y="5790215"/>
            <a:ext cx="8799579" cy="762985"/>
            <a:chOff x="225164" y="5657267"/>
            <a:chExt cx="8799579" cy="762985"/>
          </a:xfrm>
        </p:grpSpPr>
        <p:sp>
          <p:nvSpPr>
            <p:cNvPr id="18" name="Freeform 17"/>
            <p:cNvSpPr/>
            <p:nvPr/>
          </p:nvSpPr>
          <p:spPr>
            <a:xfrm>
              <a:off x="225164" y="5659484"/>
              <a:ext cx="4191000" cy="760768"/>
            </a:xfrm>
            <a:custGeom>
              <a:avLst/>
              <a:gdLst>
                <a:gd name="connsiteX0" fmla="*/ 0 w 4191000"/>
                <a:gd name="connsiteY0" fmla="*/ 185644 h 1113840"/>
                <a:gd name="connsiteX1" fmla="*/ 185644 w 4191000"/>
                <a:gd name="connsiteY1" fmla="*/ 0 h 1113840"/>
                <a:gd name="connsiteX2" fmla="*/ 4005356 w 4191000"/>
                <a:gd name="connsiteY2" fmla="*/ 0 h 1113840"/>
                <a:gd name="connsiteX3" fmla="*/ 4191000 w 4191000"/>
                <a:gd name="connsiteY3" fmla="*/ 185644 h 1113840"/>
                <a:gd name="connsiteX4" fmla="*/ 4191000 w 4191000"/>
                <a:gd name="connsiteY4" fmla="*/ 928196 h 1113840"/>
                <a:gd name="connsiteX5" fmla="*/ 4005356 w 4191000"/>
                <a:gd name="connsiteY5" fmla="*/ 1113840 h 1113840"/>
                <a:gd name="connsiteX6" fmla="*/ 185644 w 4191000"/>
                <a:gd name="connsiteY6" fmla="*/ 1113840 h 1113840"/>
                <a:gd name="connsiteX7" fmla="*/ 0 w 4191000"/>
                <a:gd name="connsiteY7" fmla="*/ 928196 h 1113840"/>
                <a:gd name="connsiteX8" fmla="*/ 0 w 4191000"/>
                <a:gd name="connsiteY8" fmla="*/ 185644 h 111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1000" h="1113840">
                  <a:moveTo>
                    <a:pt x="0" y="185644"/>
                  </a:moveTo>
                  <a:cubicBezTo>
                    <a:pt x="0" y="83116"/>
                    <a:pt x="83116" y="0"/>
                    <a:pt x="185644" y="0"/>
                  </a:cubicBezTo>
                  <a:lnTo>
                    <a:pt x="4005356" y="0"/>
                  </a:lnTo>
                  <a:cubicBezTo>
                    <a:pt x="4107884" y="0"/>
                    <a:pt x="4191000" y="83116"/>
                    <a:pt x="4191000" y="185644"/>
                  </a:cubicBezTo>
                  <a:lnTo>
                    <a:pt x="4191000" y="928196"/>
                  </a:lnTo>
                  <a:cubicBezTo>
                    <a:pt x="4191000" y="1030724"/>
                    <a:pt x="4107884" y="1113840"/>
                    <a:pt x="4005356" y="1113840"/>
                  </a:cubicBezTo>
                  <a:lnTo>
                    <a:pt x="185644" y="1113840"/>
                  </a:lnTo>
                  <a:cubicBezTo>
                    <a:pt x="83116" y="1113840"/>
                    <a:pt x="0" y="1030724"/>
                    <a:pt x="0" y="928196"/>
                  </a:cubicBezTo>
                  <a:lnTo>
                    <a:pt x="0" y="185644"/>
                  </a:lnTo>
                  <a:close/>
                </a:path>
              </a:pathLst>
            </a:cu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61053" tIns="161053" rIns="161053" bIns="161053" numCol="1" spcCol="1270" anchor="ctr" anchorCtr="0">
              <a:noAutofit/>
            </a:bodyPr>
            <a:lstStyle/>
            <a:p>
              <a:pPr lvl="0" algn="ctr" defTabSz="1244600" rtl="0">
                <a:lnSpc>
                  <a:spcPct val="90000"/>
                </a:lnSpc>
                <a:spcBef>
                  <a:spcPct val="0"/>
                </a:spcBef>
                <a:spcAft>
                  <a:spcPct val="35000"/>
                </a:spcAft>
              </a:pPr>
              <a:r>
                <a:rPr lang="en-US" sz="2800" b="0" kern="1200" dirty="0"/>
                <a:t>HL7-FHIR Broker / Message Transformation</a:t>
              </a:r>
              <a:endParaRPr lang="en-US" sz="2800" kern="1200" dirty="0"/>
            </a:p>
          </p:txBody>
        </p:sp>
        <p:sp>
          <p:nvSpPr>
            <p:cNvPr id="9" name="TextBox 8"/>
            <p:cNvSpPr txBox="1">
              <a:spLocks/>
            </p:cNvSpPr>
            <p:nvPr/>
          </p:nvSpPr>
          <p:spPr>
            <a:xfrm>
              <a:off x="4836791" y="5657267"/>
              <a:ext cx="4187952" cy="761948"/>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wrap="square" rtlCol="0">
              <a:noAutofit/>
            </a:bodyPr>
            <a:lstStyle/>
            <a:p>
              <a:pPr marL="285750" indent="-285750">
                <a:buFont typeface="Arial" panose="020B0604020202020204" pitchFamily="34" charset="0"/>
                <a:buChar char="•"/>
              </a:pPr>
              <a:r>
                <a:rPr lang="en-US" sz="1200" dirty="0"/>
                <a:t>Undefined Value &amp; Higher Complexity / Effort</a:t>
              </a:r>
            </a:p>
            <a:p>
              <a:pPr marL="285750" indent="-285750">
                <a:buFont typeface="Arial" panose="020B0604020202020204" pitchFamily="34" charset="0"/>
                <a:buChar char="•"/>
              </a:pPr>
              <a:r>
                <a:rPr lang="en-US" sz="1200" dirty="0"/>
                <a:t>Potentially leverage new technical capabilities gained from CCG FHIR transformation services</a:t>
              </a:r>
            </a:p>
            <a:p>
              <a:pPr marL="285750" indent="-285750">
                <a:buFont typeface="Arial" panose="020B0604020202020204" pitchFamily="34" charset="0"/>
                <a:buChar char="•"/>
              </a:pPr>
              <a:r>
                <a:rPr lang="en-US" sz="1200" dirty="0"/>
                <a:t>Need to identify interested organizations and use cases</a:t>
              </a:r>
            </a:p>
          </p:txBody>
        </p:sp>
        <p:sp>
          <p:nvSpPr>
            <p:cNvPr id="13" name="Right Arrow 12"/>
            <p:cNvSpPr/>
            <p:nvPr/>
          </p:nvSpPr>
          <p:spPr>
            <a:xfrm>
              <a:off x="4480174" y="5846982"/>
              <a:ext cx="332747" cy="382518"/>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92F316B2-E634-40BB-84DE-B034B97C1EEF}"/>
              </a:ext>
            </a:extLst>
          </p:cNvPr>
          <p:cNvSpPr txBox="1"/>
          <p:nvPr/>
        </p:nvSpPr>
        <p:spPr>
          <a:xfrm>
            <a:off x="573904" y="942923"/>
            <a:ext cx="7772400" cy="400110"/>
          </a:xfrm>
          <a:prstGeom prst="rect">
            <a:avLst/>
          </a:prstGeom>
          <a:noFill/>
        </p:spPr>
        <p:txBody>
          <a:bodyPr wrap="square" rtlCol="0">
            <a:spAutoFit/>
          </a:bodyPr>
          <a:lstStyle/>
          <a:p>
            <a:pPr algn="ctr"/>
            <a:r>
              <a:rPr lang="en-US" sz="2000" dirty="0"/>
              <a:t>FHIR API initiative</a:t>
            </a:r>
          </a:p>
        </p:txBody>
      </p:sp>
      <p:sp>
        <p:nvSpPr>
          <p:cNvPr id="5" name="Rectangle 4">
            <a:extLst>
              <a:ext uri="{FF2B5EF4-FFF2-40B4-BE49-F238E27FC236}">
                <a16:creationId xmlns:a16="http://schemas.microsoft.com/office/drawing/2014/main" id="{AC01A658-5C19-47DD-BA4B-86AA35788739}"/>
              </a:ext>
            </a:extLst>
          </p:cNvPr>
          <p:cNvSpPr/>
          <p:nvPr/>
        </p:nvSpPr>
        <p:spPr>
          <a:xfrm>
            <a:off x="172210" y="2398986"/>
            <a:ext cx="8799579" cy="840896"/>
          </a:xfrm>
          <a:prstGeom prst="rect">
            <a:avLst/>
          </a:prstGeom>
          <a:solidFill>
            <a:schemeClr val="accent1">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Technical components (ex. Amazon Web Services, Rhapsody engine) of the Consolidated Clinical Gateway Nodes could be leveraged for other FHIR API initiatives</a:t>
            </a:r>
          </a:p>
        </p:txBody>
      </p:sp>
    </p:spTree>
    <p:extLst>
      <p:ext uri="{BB962C8B-B14F-4D97-AF65-F5344CB8AC3E}">
        <p14:creationId xmlns:p14="http://schemas.microsoft.com/office/powerpoint/2010/main" val="4264626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285750" indent="-285750">
              <a:buFont typeface="Arial" pitchFamily="34" charset="0"/>
              <a:buChar char="•"/>
            </a:pPr>
            <a:r>
              <a:rPr lang="en-US" b="0" dirty="0"/>
              <a:t>Gather and consolidate stakeholder feedback related to FHIR API services and use cases</a:t>
            </a:r>
          </a:p>
          <a:p>
            <a:pPr marL="285750" indent="-285750">
              <a:buFont typeface="Arial" pitchFamily="34" charset="0"/>
              <a:buChar char="•"/>
            </a:pPr>
            <a:r>
              <a:rPr lang="en-US" b="0" dirty="0"/>
              <a:t>Identify interested providers and organizations and use cases for 1) </a:t>
            </a:r>
            <a:r>
              <a:rPr lang="en-US" u="sng" dirty="0"/>
              <a:t>FHIR API access to Consolidated Clinical Gateway (CCG) </a:t>
            </a:r>
            <a:r>
              <a:rPr lang="en-US" b="0" dirty="0"/>
              <a:t>and 2) </a:t>
            </a:r>
            <a:r>
              <a:rPr lang="en-US" u="sng" dirty="0"/>
              <a:t>FHIR API access to Provider Directory</a:t>
            </a:r>
          </a:p>
          <a:p>
            <a:pPr marL="285750" indent="-285750">
              <a:buFont typeface="Arial" pitchFamily="34" charset="0"/>
              <a:buChar char="•"/>
            </a:pPr>
            <a:r>
              <a:rPr lang="en-US" b="0" dirty="0"/>
              <a:t>Complete FHIR API solution scoping and scaling options and assess Mass HIway technology and capability gaps. Determine implications to Orion contract and identify add/change areas necessary to support development</a:t>
            </a:r>
          </a:p>
          <a:p>
            <a:pPr marL="285750" indent="-285750">
              <a:buFont typeface="Arial" pitchFamily="34" charset="0"/>
              <a:buChar char="•"/>
            </a:pPr>
            <a:r>
              <a:rPr lang="en-US" b="0" dirty="0"/>
              <a:t>Develop framework of options and opportunities to align proposed FHIR API solution(s) with the CMS &amp; ONC requirements on regulated entities </a:t>
            </a:r>
          </a:p>
          <a:p>
            <a:pPr marL="285750" indent="-285750">
              <a:buFont typeface="Arial" pitchFamily="34" charset="0"/>
              <a:buChar char="•"/>
            </a:pPr>
            <a:endParaRPr lang="en-US" dirty="0"/>
          </a:p>
        </p:txBody>
      </p:sp>
      <p:sp>
        <p:nvSpPr>
          <p:cNvPr id="3" name="Title 2"/>
          <p:cNvSpPr>
            <a:spLocks noGrp="1"/>
          </p:cNvSpPr>
          <p:nvPr>
            <p:ph type="title"/>
          </p:nvPr>
        </p:nvSpPr>
        <p:spPr/>
        <p:txBody>
          <a:bodyPr/>
          <a:lstStyle/>
          <a:p>
            <a:r>
              <a:rPr lang="en-US" dirty="0"/>
              <a:t>FHIR API – Next Steps</a:t>
            </a:r>
          </a:p>
        </p:txBody>
      </p:sp>
      <p:sp>
        <p:nvSpPr>
          <p:cNvPr id="2" name="Slide Number Placeholder 1"/>
          <p:cNvSpPr>
            <a:spLocks noGrp="1"/>
          </p:cNvSpPr>
          <p:nvPr>
            <p:ph type="sldNum" sz="quarter" idx="11"/>
          </p:nvPr>
        </p:nvSpPr>
        <p:spPr/>
        <p:txBody>
          <a:bodyPr/>
          <a:lstStyle/>
          <a:p>
            <a:pPr>
              <a:defRPr/>
            </a:pPr>
            <a:fld id="{949C2E20-F250-44B9-B926-B8B94A013B34}" type="slidenum">
              <a:rPr lang="en-US" smtClean="0"/>
              <a:pPr>
                <a:defRPr/>
              </a:pPr>
              <a:t>24</a:t>
            </a:fld>
            <a:endParaRPr lang="en-US" dirty="0"/>
          </a:p>
        </p:txBody>
      </p:sp>
    </p:spTree>
    <p:extLst>
      <p:ext uri="{BB962C8B-B14F-4D97-AF65-F5344CB8AC3E}">
        <p14:creationId xmlns:p14="http://schemas.microsoft.com/office/powerpoint/2010/main" val="4066237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D6DC581-3793-4594-88E2-9EC724FA3BF3}" type="slidenum">
              <a:rPr lang="en-US" smtClean="0"/>
              <a:pPr>
                <a:defRPr/>
              </a:pPr>
              <a:t>25</a:t>
            </a:fld>
            <a:endParaRPr lang="en-US" dirty="0"/>
          </a:p>
        </p:txBody>
      </p:sp>
      <p:sp>
        <p:nvSpPr>
          <p:cNvPr id="2" name="Title 1">
            <a:extLst>
              <a:ext uri="{FF2B5EF4-FFF2-40B4-BE49-F238E27FC236}">
                <a16:creationId xmlns:a16="http://schemas.microsoft.com/office/drawing/2014/main" id="{FE3C1E95-8B09-45B3-9D03-F342ED0D6800}"/>
              </a:ext>
            </a:extLst>
          </p:cNvPr>
          <p:cNvSpPr>
            <a:spLocks noGrp="1"/>
          </p:cNvSpPr>
          <p:nvPr>
            <p:ph type="title"/>
          </p:nvPr>
        </p:nvSpPr>
        <p:spPr/>
        <p:txBody>
          <a:bodyPr/>
          <a:lstStyle/>
          <a:p>
            <a:endParaRPr lang="en-US" dirty="0"/>
          </a:p>
        </p:txBody>
      </p:sp>
      <p:sp>
        <p:nvSpPr>
          <p:cNvPr id="10" name="Rectangle 9"/>
          <p:cNvSpPr/>
          <p:nvPr/>
        </p:nvSpPr>
        <p:spPr>
          <a:xfrm>
            <a:off x="914400" y="2905918"/>
            <a:ext cx="7315200"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eMOLST Initiative</a:t>
            </a:r>
          </a:p>
          <a:p>
            <a:r>
              <a:rPr lang="en-US" sz="2400" i="1" dirty="0">
                <a:solidFill>
                  <a:schemeClr val="tx1"/>
                </a:solidFill>
              </a:rPr>
              <a:t>Bert Ng</a:t>
            </a:r>
          </a:p>
        </p:txBody>
      </p:sp>
    </p:spTree>
    <p:extLst>
      <p:ext uri="{BB962C8B-B14F-4D97-AF65-F5344CB8AC3E}">
        <p14:creationId xmlns:p14="http://schemas.microsoft.com/office/powerpoint/2010/main" val="3075430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599D4C1-5C27-4F60-B96A-26AABC507F47}"/>
              </a:ext>
            </a:extLst>
          </p:cNvPr>
          <p:cNvSpPr>
            <a:spLocks noGrp="1"/>
          </p:cNvSpPr>
          <p:nvPr>
            <p:ph type="sldNum" sz="quarter" idx="11"/>
          </p:nvPr>
        </p:nvSpPr>
        <p:spPr/>
        <p:txBody>
          <a:bodyPr/>
          <a:lstStyle/>
          <a:p>
            <a:pPr>
              <a:defRPr/>
            </a:pPr>
            <a:fld id="{C368D18A-47D3-417B-8049-0A96DF46771A}" type="slidenum">
              <a:rPr lang="en-US" smtClean="0"/>
              <a:pPr>
                <a:defRPr/>
              </a:pPr>
              <a:t>26</a:t>
            </a:fld>
            <a:endParaRPr lang="en-US" dirty="0"/>
          </a:p>
        </p:txBody>
      </p:sp>
      <p:sp>
        <p:nvSpPr>
          <p:cNvPr id="3" name="Title 2"/>
          <p:cNvSpPr>
            <a:spLocks noGrp="1"/>
          </p:cNvSpPr>
          <p:nvPr>
            <p:ph type="title"/>
          </p:nvPr>
        </p:nvSpPr>
        <p:spPr/>
        <p:txBody>
          <a:bodyPr/>
          <a:lstStyle/>
          <a:p>
            <a:r>
              <a:rPr lang="en-US" dirty="0"/>
              <a:t>eMOLST: Overview</a:t>
            </a:r>
          </a:p>
        </p:txBody>
      </p:sp>
      <p:grpSp>
        <p:nvGrpSpPr>
          <p:cNvPr id="2" name="Group 1">
            <a:extLst>
              <a:ext uri="{FF2B5EF4-FFF2-40B4-BE49-F238E27FC236}">
                <a16:creationId xmlns:a16="http://schemas.microsoft.com/office/drawing/2014/main" id="{4AEB8CD8-9ABE-4D36-B509-1D9C4169102E}"/>
              </a:ext>
            </a:extLst>
          </p:cNvPr>
          <p:cNvGrpSpPr/>
          <p:nvPr/>
        </p:nvGrpSpPr>
        <p:grpSpPr>
          <a:xfrm>
            <a:off x="457200" y="1600200"/>
            <a:ext cx="8229600" cy="4376737"/>
            <a:chOff x="457200" y="1185863"/>
            <a:chExt cx="8229600" cy="4376737"/>
          </a:xfrm>
        </p:grpSpPr>
        <p:sp>
          <p:nvSpPr>
            <p:cNvPr id="4" name="Rectangle 3"/>
            <p:cNvSpPr/>
            <p:nvPr/>
          </p:nvSpPr>
          <p:spPr>
            <a:xfrm>
              <a:off x="457200" y="1185863"/>
              <a:ext cx="8229600" cy="9477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7383" lvl="0">
                <a:defRPr/>
              </a:pPr>
              <a:r>
                <a:rPr lang="en-US" sz="1800" b="1" kern="0" dirty="0">
                  <a:solidFill>
                    <a:srgbClr val="4F81BD"/>
                  </a:solidFill>
                </a:rPr>
                <a:t>eMOLST initiative goal: </a:t>
              </a:r>
            </a:p>
            <a:p>
              <a:pPr marL="333133" lvl="0" indent="-285750">
                <a:buFont typeface="Arial" panose="020B0604020202020204" pitchFamily="34" charset="0"/>
                <a:buChar char="•"/>
                <a:defRPr/>
              </a:pPr>
              <a:r>
                <a:rPr lang="en-US" sz="1800" kern="0" dirty="0">
                  <a:solidFill>
                    <a:sysClr val="windowText" lastClr="000000"/>
                  </a:solidFill>
                </a:rPr>
                <a:t>Supporting patient preferences for end-of-life care through technology that improves care coordination</a:t>
              </a:r>
              <a:endParaRPr lang="en-US" sz="1800" kern="0" dirty="0">
                <a:solidFill>
                  <a:srgbClr val="4F81BD"/>
                </a:solidFill>
              </a:endParaRPr>
            </a:p>
          </p:txBody>
        </p:sp>
        <p:sp>
          <p:nvSpPr>
            <p:cNvPr id="11" name="Rectangle 10"/>
            <p:cNvSpPr/>
            <p:nvPr/>
          </p:nvSpPr>
          <p:spPr>
            <a:xfrm>
              <a:off x="457200" y="2198319"/>
              <a:ext cx="8229600" cy="21450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7383" lvl="0">
                <a:defRPr/>
              </a:pPr>
              <a:r>
                <a:rPr lang="en-US" sz="1800" b="1" kern="0" dirty="0">
                  <a:solidFill>
                    <a:srgbClr val="4F81BD"/>
                  </a:solidFill>
                </a:rPr>
                <a:t>Project objectives: </a:t>
              </a:r>
            </a:p>
            <a:p>
              <a:pPr marL="333133" lvl="0" indent="-285750">
                <a:buFont typeface="Arial" panose="020B0604020202020204" pitchFamily="34" charset="0"/>
                <a:buChar char="•"/>
                <a:defRPr/>
              </a:pPr>
              <a:r>
                <a:rPr lang="en-US" kern="0" dirty="0">
                  <a:solidFill>
                    <a:schemeClr val="tx1"/>
                  </a:solidFill>
                </a:rPr>
                <a:t>Update MOLST – Update the state’s MOLST form to better align with the POLST national paradigm</a:t>
              </a:r>
            </a:p>
            <a:p>
              <a:pPr marL="333133" lvl="0" indent="-285750">
                <a:buFont typeface="Arial" panose="020B0604020202020204" pitchFamily="34" charset="0"/>
                <a:buChar char="•"/>
                <a:defRPr/>
              </a:pPr>
              <a:r>
                <a:rPr lang="en-US" kern="0" dirty="0">
                  <a:solidFill>
                    <a:schemeClr val="tx1"/>
                  </a:solidFill>
                </a:rPr>
                <a:t>Create eMOLST Repository – Create an electronic single source of truth for eMOLST forms</a:t>
              </a:r>
            </a:p>
            <a:p>
              <a:pPr marL="333133" lvl="0" indent="-285750">
                <a:buFont typeface="Arial" panose="020B0604020202020204" pitchFamily="34" charset="0"/>
                <a:buChar char="•"/>
                <a:defRPr/>
              </a:pPr>
              <a:r>
                <a:rPr lang="en-US" kern="0" dirty="0">
                  <a:solidFill>
                    <a:schemeClr val="tx1"/>
                  </a:solidFill>
                </a:rPr>
                <a:t>Develop Integration Strategy – Develop an integration and implementation strategy to gain efficiency</a:t>
              </a:r>
            </a:p>
            <a:p>
              <a:pPr marL="47383" lvl="0">
                <a:defRPr/>
              </a:pPr>
              <a:endParaRPr lang="en-US" sz="1800" b="1" kern="0" dirty="0">
                <a:solidFill>
                  <a:srgbClr val="4F81BD"/>
                </a:solidFill>
              </a:endParaRPr>
            </a:p>
          </p:txBody>
        </p:sp>
        <p:sp>
          <p:nvSpPr>
            <p:cNvPr id="9" name="Rectangle 8">
              <a:extLst>
                <a:ext uri="{FF2B5EF4-FFF2-40B4-BE49-F238E27FC236}">
                  <a16:creationId xmlns:a16="http://schemas.microsoft.com/office/drawing/2014/main" id="{5A315C10-BD58-4664-B052-A0ACB151B510}"/>
                </a:ext>
              </a:extLst>
            </p:cNvPr>
            <p:cNvSpPr/>
            <p:nvPr/>
          </p:nvSpPr>
          <p:spPr>
            <a:xfrm>
              <a:off x="457200" y="4425581"/>
              <a:ext cx="8229600" cy="11370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7383" lvl="0">
                <a:defRPr/>
              </a:pPr>
              <a:r>
                <a:rPr lang="en-US" sz="1800" b="1" kern="0" dirty="0">
                  <a:solidFill>
                    <a:srgbClr val="4F81BD"/>
                  </a:solidFill>
                </a:rPr>
                <a:t>Historical timeline: </a:t>
              </a:r>
            </a:p>
            <a:p>
              <a:pPr marL="333133" lvl="0" indent="-285750">
                <a:buFont typeface="Arial" panose="020B0604020202020204" pitchFamily="34" charset="0"/>
                <a:buChar char="•"/>
                <a:defRPr/>
              </a:pPr>
              <a:r>
                <a:rPr lang="en-US" kern="0" dirty="0">
                  <a:solidFill>
                    <a:schemeClr val="tx1"/>
                  </a:solidFill>
                </a:rPr>
                <a:t>Feb 2020 – Joint letter issued by EOHHS, EOEA, and DPH to explore eMOLST</a:t>
              </a:r>
            </a:p>
            <a:p>
              <a:pPr marL="333133" lvl="0" indent="-285750">
                <a:buFont typeface="Arial" panose="020B0604020202020204" pitchFamily="34" charset="0"/>
                <a:buChar char="•"/>
                <a:defRPr/>
              </a:pPr>
              <a:r>
                <a:rPr lang="en-US" kern="0" dirty="0">
                  <a:solidFill>
                    <a:schemeClr val="tx1"/>
                  </a:solidFill>
                </a:rPr>
                <a:t>Oct 2020 – CMS approved project for federal matching funds</a:t>
              </a:r>
            </a:p>
          </p:txBody>
        </p:sp>
      </p:grpSp>
    </p:spTree>
    <p:extLst>
      <p:ext uri="{BB962C8B-B14F-4D97-AF65-F5344CB8AC3E}">
        <p14:creationId xmlns:p14="http://schemas.microsoft.com/office/powerpoint/2010/main" val="1258279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32DD4E-C227-4EC9-9A7C-750F90BD1E5C}"/>
              </a:ext>
            </a:extLst>
          </p:cNvPr>
          <p:cNvSpPr>
            <a:spLocks noGrp="1"/>
          </p:cNvSpPr>
          <p:nvPr>
            <p:ph type="sldNum" sz="quarter" idx="11"/>
          </p:nvPr>
        </p:nvSpPr>
        <p:spPr/>
        <p:txBody>
          <a:bodyPr/>
          <a:lstStyle/>
          <a:p>
            <a:pPr>
              <a:defRPr/>
            </a:pPr>
            <a:fld id="{949C2E20-F250-44B9-B926-B8B94A013B34}" type="slidenum">
              <a:rPr lang="en-US" smtClean="0"/>
              <a:pPr>
                <a:defRPr/>
              </a:pPr>
              <a:t>27</a:t>
            </a:fld>
            <a:endParaRPr lang="en-US" dirty="0"/>
          </a:p>
        </p:txBody>
      </p:sp>
      <p:sp>
        <p:nvSpPr>
          <p:cNvPr id="3" name="Title 2">
            <a:extLst>
              <a:ext uri="{FF2B5EF4-FFF2-40B4-BE49-F238E27FC236}">
                <a16:creationId xmlns:a16="http://schemas.microsoft.com/office/drawing/2014/main" id="{1EA67A67-A27A-4022-BB23-881E8128C6BC}"/>
              </a:ext>
            </a:extLst>
          </p:cNvPr>
          <p:cNvSpPr>
            <a:spLocks noGrp="1"/>
          </p:cNvSpPr>
          <p:nvPr>
            <p:ph type="title"/>
          </p:nvPr>
        </p:nvSpPr>
        <p:spPr/>
        <p:txBody>
          <a:bodyPr/>
          <a:lstStyle/>
          <a:p>
            <a:r>
              <a:rPr lang="en-US" dirty="0"/>
              <a:t>eMOLST: Two-year estimated timeline</a:t>
            </a:r>
          </a:p>
        </p:txBody>
      </p:sp>
      <p:sp>
        <p:nvSpPr>
          <p:cNvPr id="4" name="Rectangle 3">
            <a:extLst>
              <a:ext uri="{FF2B5EF4-FFF2-40B4-BE49-F238E27FC236}">
                <a16:creationId xmlns:a16="http://schemas.microsoft.com/office/drawing/2014/main" id="{8FA2DA95-2009-407B-92FF-37400BCC6A38}"/>
              </a:ext>
            </a:extLst>
          </p:cNvPr>
          <p:cNvSpPr/>
          <p:nvPr/>
        </p:nvSpPr>
        <p:spPr>
          <a:xfrm>
            <a:off x="2152647" y="1295400"/>
            <a:ext cx="1828800" cy="4572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Design</a:t>
            </a:r>
          </a:p>
        </p:txBody>
      </p:sp>
      <p:sp>
        <p:nvSpPr>
          <p:cNvPr id="5" name="Rectangle 4">
            <a:extLst>
              <a:ext uri="{FF2B5EF4-FFF2-40B4-BE49-F238E27FC236}">
                <a16:creationId xmlns:a16="http://schemas.microsoft.com/office/drawing/2014/main" id="{DF08FB6E-1A81-411B-8903-89FDCD375067}"/>
              </a:ext>
            </a:extLst>
          </p:cNvPr>
          <p:cNvSpPr/>
          <p:nvPr/>
        </p:nvSpPr>
        <p:spPr>
          <a:xfrm>
            <a:off x="6781800" y="1295400"/>
            <a:ext cx="1828800" cy="4572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Implement</a:t>
            </a:r>
          </a:p>
        </p:txBody>
      </p:sp>
      <p:sp>
        <p:nvSpPr>
          <p:cNvPr id="6" name="Rectangle 5">
            <a:extLst>
              <a:ext uri="{FF2B5EF4-FFF2-40B4-BE49-F238E27FC236}">
                <a16:creationId xmlns:a16="http://schemas.microsoft.com/office/drawing/2014/main" id="{235B3A6E-F95B-4252-A208-A4D13EA135B4}"/>
              </a:ext>
            </a:extLst>
          </p:cNvPr>
          <p:cNvSpPr/>
          <p:nvPr/>
        </p:nvSpPr>
        <p:spPr>
          <a:xfrm>
            <a:off x="4467224" y="1295400"/>
            <a:ext cx="1828800" cy="4572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Develop</a:t>
            </a:r>
          </a:p>
        </p:txBody>
      </p:sp>
      <p:cxnSp>
        <p:nvCxnSpPr>
          <p:cNvPr id="8" name="Straight Connector 7">
            <a:extLst>
              <a:ext uri="{FF2B5EF4-FFF2-40B4-BE49-F238E27FC236}">
                <a16:creationId xmlns:a16="http://schemas.microsoft.com/office/drawing/2014/main" id="{CDE24F84-BE5F-4CA1-9C0C-0D4AE163B05C}"/>
              </a:ext>
            </a:extLst>
          </p:cNvPr>
          <p:cNvCxnSpPr>
            <a:cxnSpLocks/>
          </p:cNvCxnSpPr>
          <p:nvPr/>
        </p:nvCxnSpPr>
        <p:spPr>
          <a:xfrm>
            <a:off x="4224336" y="1524000"/>
            <a:ext cx="0" cy="4876800"/>
          </a:xfrm>
          <a:prstGeom prst="line">
            <a:avLst/>
          </a:prstGeom>
          <a:ln w="19050">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8D6313B-0F5C-4D72-99F7-BE1AE0B1D90E}"/>
              </a:ext>
            </a:extLst>
          </p:cNvPr>
          <p:cNvCxnSpPr>
            <a:cxnSpLocks/>
          </p:cNvCxnSpPr>
          <p:nvPr/>
        </p:nvCxnSpPr>
        <p:spPr>
          <a:xfrm>
            <a:off x="6538912" y="1524000"/>
            <a:ext cx="0" cy="4876800"/>
          </a:xfrm>
          <a:prstGeom prst="line">
            <a:avLst/>
          </a:prstGeom>
          <a:ln w="19050">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6918892-BCA5-48BA-86B9-FED447A0936A}"/>
              </a:ext>
            </a:extLst>
          </p:cNvPr>
          <p:cNvSpPr/>
          <p:nvPr/>
        </p:nvSpPr>
        <p:spPr>
          <a:xfrm>
            <a:off x="2147567" y="1818640"/>
            <a:ext cx="1828791" cy="5486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Project manager</a:t>
            </a:r>
          </a:p>
        </p:txBody>
      </p:sp>
      <p:sp>
        <p:nvSpPr>
          <p:cNvPr id="11" name="Rectangle 10">
            <a:extLst>
              <a:ext uri="{FF2B5EF4-FFF2-40B4-BE49-F238E27FC236}">
                <a16:creationId xmlns:a16="http://schemas.microsoft.com/office/drawing/2014/main" id="{A55E96BF-4E88-448D-A501-2EFB31209A82}"/>
              </a:ext>
            </a:extLst>
          </p:cNvPr>
          <p:cNvSpPr/>
          <p:nvPr/>
        </p:nvSpPr>
        <p:spPr>
          <a:xfrm>
            <a:off x="2147567" y="2980267"/>
            <a:ext cx="1828791" cy="137160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Procurement </a:t>
            </a:r>
          </a:p>
          <a:p>
            <a:pPr algn="ctr"/>
            <a:r>
              <a:rPr lang="en-US" dirty="0">
                <a:solidFill>
                  <a:schemeClr val="tx1"/>
                </a:solidFill>
              </a:rPr>
              <a:t>Design RFR</a:t>
            </a:r>
          </a:p>
          <a:p>
            <a:pPr algn="ctr"/>
            <a:r>
              <a:rPr lang="en-US" dirty="0">
                <a:solidFill>
                  <a:schemeClr val="tx1"/>
                </a:solidFill>
              </a:rPr>
              <a:t>Contracting</a:t>
            </a:r>
          </a:p>
        </p:txBody>
      </p:sp>
      <p:sp>
        <p:nvSpPr>
          <p:cNvPr id="17" name="Rectangle 16">
            <a:extLst>
              <a:ext uri="{FF2B5EF4-FFF2-40B4-BE49-F238E27FC236}">
                <a16:creationId xmlns:a16="http://schemas.microsoft.com/office/drawing/2014/main" id="{5AD36983-D1F3-4868-9582-1273E2FF7881}"/>
              </a:ext>
            </a:extLst>
          </p:cNvPr>
          <p:cNvSpPr/>
          <p:nvPr/>
        </p:nvSpPr>
        <p:spPr>
          <a:xfrm>
            <a:off x="2147567" y="2462107"/>
            <a:ext cx="1828791" cy="45720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Outreach</a:t>
            </a:r>
          </a:p>
        </p:txBody>
      </p:sp>
      <p:sp>
        <p:nvSpPr>
          <p:cNvPr id="18" name="Rectangle 17">
            <a:extLst>
              <a:ext uri="{FF2B5EF4-FFF2-40B4-BE49-F238E27FC236}">
                <a16:creationId xmlns:a16="http://schemas.microsoft.com/office/drawing/2014/main" id="{005BC892-32D8-4F2B-915B-5036F88A804C}"/>
              </a:ext>
            </a:extLst>
          </p:cNvPr>
          <p:cNvSpPr/>
          <p:nvPr/>
        </p:nvSpPr>
        <p:spPr>
          <a:xfrm>
            <a:off x="4467233" y="4446694"/>
            <a:ext cx="1828791" cy="8788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Vendor creates repository</a:t>
            </a:r>
          </a:p>
        </p:txBody>
      </p:sp>
      <p:sp>
        <p:nvSpPr>
          <p:cNvPr id="19" name="Rectangle 18">
            <a:extLst>
              <a:ext uri="{FF2B5EF4-FFF2-40B4-BE49-F238E27FC236}">
                <a16:creationId xmlns:a16="http://schemas.microsoft.com/office/drawing/2014/main" id="{E7942C07-B931-4950-AA34-DF066830C97C}"/>
              </a:ext>
            </a:extLst>
          </p:cNvPr>
          <p:cNvSpPr/>
          <p:nvPr/>
        </p:nvSpPr>
        <p:spPr>
          <a:xfrm>
            <a:off x="6781809" y="5425440"/>
            <a:ext cx="1828791" cy="36576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Go live</a:t>
            </a:r>
          </a:p>
        </p:txBody>
      </p:sp>
      <p:sp>
        <p:nvSpPr>
          <p:cNvPr id="25" name="Rectangle 24">
            <a:extLst>
              <a:ext uri="{FF2B5EF4-FFF2-40B4-BE49-F238E27FC236}">
                <a16:creationId xmlns:a16="http://schemas.microsoft.com/office/drawing/2014/main" id="{734FC0F5-10ED-417A-8649-56BD75C07B0A}"/>
              </a:ext>
            </a:extLst>
          </p:cNvPr>
          <p:cNvSpPr/>
          <p:nvPr/>
        </p:nvSpPr>
        <p:spPr>
          <a:xfrm>
            <a:off x="6781809" y="5852160"/>
            <a:ext cx="1828791" cy="5486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Provider implementation</a:t>
            </a:r>
          </a:p>
        </p:txBody>
      </p:sp>
      <p:sp>
        <p:nvSpPr>
          <p:cNvPr id="26" name="Rectangle 25">
            <a:extLst>
              <a:ext uri="{FF2B5EF4-FFF2-40B4-BE49-F238E27FC236}">
                <a16:creationId xmlns:a16="http://schemas.microsoft.com/office/drawing/2014/main" id="{455EA800-2F34-4CDC-BC59-2E1476184D08}"/>
              </a:ext>
            </a:extLst>
          </p:cNvPr>
          <p:cNvSpPr/>
          <p:nvPr/>
        </p:nvSpPr>
        <p:spPr>
          <a:xfrm>
            <a:off x="457200" y="1818640"/>
            <a:ext cx="1219199" cy="5486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2020</a:t>
            </a:r>
          </a:p>
          <a:p>
            <a:pPr algn="ctr"/>
            <a:r>
              <a:rPr lang="en-US" dirty="0"/>
              <a:t>Q4</a:t>
            </a:r>
          </a:p>
        </p:txBody>
      </p:sp>
      <p:sp>
        <p:nvSpPr>
          <p:cNvPr id="27" name="Rectangle 26">
            <a:extLst>
              <a:ext uri="{FF2B5EF4-FFF2-40B4-BE49-F238E27FC236}">
                <a16:creationId xmlns:a16="http://schemas.microsoft.com/office/drawing/2014/main" id="{ECA55E7B-9FA0-4DFD-B7C3-D57F6FDA1A9D}"/>
              </a:ext>
            </a:extLst>
          </p:cNvPr>
          <p:cNvSpPr/>
          <p:nvPr/>
        </p:nvSpPr>
        <p:spPr>
          <a:xfrm>
            <a:off x="457200" y="2462107"/>
            <a:ext cx="1219199" cy="188976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2021</a:t>
            </a:r>
          </a:p>
          <a:p>
            <a:pPr algn="ctr"/>
            <a:r>
              <a:rPr lang="en-US" dirty="0"/>
              <a:t>Q1 – Q4</a:t>
            </a:r>
          </a:p>
        </p:txBody>
      </p:sp>
      <p:sp>
        <p:nvSpPr>
          <p:cNvPr id="28" name="Rectangle 27">
            <a:extLst>
              <a:ext uri="{FF2B5EF4-FFF2-40B4-BE49-F238E27FC236}">
                <a16:creationId xmlns:a16="http://schemas.microsoft.com/office/drawing/2014/main" id="{9F40A4F1-864E-4386-B473-84AEC68E15AE}"/>
              </a:ext>
            </a:extLst>
          </p:cNvPr>
          <p:cNvSpPr/>
          <p:nvPr/>
        </p:nvSpPr>
        <p:spPr>
          <a:xfrm>
            <a:off x="457200" y="4446694"/>
            <a:ext cx="1219199" cy="8788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2022</a:t>
            </a:r>
          </a:p>
          <a:p>
            <a:pPr algn="ctr"/>
            <a:r>
              <a:rPr lang="en-US" dirty="0"/>
              <a:t>Q1</a:t>
            </a:r>
          </a:p>
        </p:txBody>
      </p:sp>
      <p:sp>
        <p:nvSpPr>
          <p:cNvPr id="29" name="Rectangle 28">
            <a:extLst>
              <a:ext uri="{FF2B5EF4-FFF2-40B4-BE49-F238E27FC236}">
                <a16:creationId xmlns:a16="http://schemas.microsoft.com/office/drawing/2014/main" id="{02E9806B-F3D1-4277-BA27-F93F13085120}"/>
              </a:ext>
            </a:extLst>
          </p:cNvPr>
          <p:cNvSpPr/>
          <p:nvPr/>
        </p:nvSpPr>
        <p:spPr>
          <a:xfrm>
            <a:off x="457200" y="5420360"/>
            <a:ext cx="1219199" cy="9804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2022</a:t>
            </a:r>
          </a:p>
          <a:p>
            <a:pPr algn="ctr"/>
            <a:r>
              <a:rPr lang="en-US" dirty="0"/>
              <a:t>Q2 – Q4</a:t>
            </a:r>
          </a:p>
        </p:txBody>
      </p:sp>
      <p:sp>
        <p:nvSpPr>
          <p:cNvPr id="20" name="Rectangle 19">
            <a:extLst>
              <a:ext uri="{FF2B5EF4-FFF2-40B4-BE49-F238E27FC236}">
                <a16:creationId xmlns:a16="http://schemas.microsoft.com/office/drawing/2014/main" id="{470EF4B7-DC7B-4C03-8BF4-0E6AE1938D64}"/>
              </a:ext>
            </a:extLst>
          </p:cNvPr>
          <p:cNvSpPr/>
          <p:nvPr/>
        </p:nvSpPr>
        <p:spPr>
          <a:xfrm>
            <a:off x="152399" y="1266613"/>
            <a:ext cx="1828800" cy="4572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Estimated</a:t>
            </a:r>
          </a:p>
        </p:txBody>
      </p:sp>
    </p:spTree>
    <p:extLst>
      <p:ext uri="{BB962C8B-B14F-4D97-AF65-F5344CB8AC3E}">
        <p14:creationId xmlns:p14="http://schemas.microsoft.com/office/powerpoint/2010/main" val="2532844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EA2DC8-2143-4592-85D2-168771A91A20}"/>
              </a:ext>
            </a:extLst>
          </p:cNvPr>
          <p:cNvSpPr>
            <a:spLocks noGrp="1"/>
          </p:cNvSpPr>
          <p:nvPr>
            <p:ph type="sldNum" sz="quarter" idx="11"/>
          </p:nvPr>
        </p:nvSpPr>
        <p:spPr/>
        <p:txBody>
          <a:bodyPr/>
          <a:lstStyle/>
          <a:p>
            <a:pPr>
              <a:defRPr/>
            </a:pPr>
            <a:fld id="{949C2E20-F250-44B9-B926-B8B94A013B34}" type="slidenum">
              <a:rPr lang="en-US" smtClean="0"/>
              <a:pPr>
                <a:defRPr/>
              </a:pPr>
              <a:t>28</a:t>
            </a:fld>
            <a:endParaRPr lang="en-US" dirty="0"/>
          </a:p>
        </p:txBody>
      </p:sp>
      <p:sp>
        <p:nvSpPr>
          <p:cNvPr id="3" name="Title 2">
            <a:extLst>
              <a:ext uri="{FF2B5EF4-FFF2-40B4-BE49-F238E27FC236}">
                <a16:creationId xmlns:a16="http://schemas.microsoft.com/office/drawing/2014/main" id="{21A0E729-F1BF-4045-97B5-E8830C7B635D}"/>
              </a:ext>
            </a:extLst>
          </p:cNvPr>
          <p:cNvSpPr>
            <a:spLocks noGrp="1"/>
          </p:cNvSpPr>
          <p:nvPr>
            <p:ph type="title"/>
          </p:nvPr>
        </p:nvSpPr>
        <p:spPr/>
        <p:txBody>
          <a:bodyPr/>
          <a:lstStyle/>
          <a:p>
            <a:r>
              <a:rPr lang="en-US" dirty="0"/>
              <a:t>eMOLST: Project manager tasks</a:t>
            </a:r>
          </a:p>
        </p:txBody>
      </p:sp>
      <p:sp>
        <p:nvSpPr>
          <p:cNvPr id="4" name="Rectangle 3">
            <a:extLst>
              <a:ext uri="{FF2B5EF4-FFF2-40B4-BE49-F238E27FC236}">
                <a16:creationId xmlns:a16="http://schemas.microsoft.com/office/drawing/2014/main" id="{AFCE5860-489A-4EA4-BFD8-AC8DC5ED4DC7}"/>
              </a:ext>
            </a:extLst>
          </p:cNvPr>
          <p:cNvSpPr/>
          <p:nvPr/>
        </p:nvSpPr>
        <p:spPr>
          <a:xfrm>
            <a:off x="462280" y="4495800"/>
            <a:ext cx="8229600" cy="1981200"/>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arenR"/>
            </a:pPr>
            <a:r>
              <a:rPr lang="en-US" dirty="0">
                <a:solidFill>
                  <a:schemeClr val="tx1"/>
                </a:solidFill>
              </a:rPr>
              <a:t>Assess the current state of MOLST </a:t>
            </a:r>
          </a:p>
          <a:p>
            <a:pPr marL="342900" indent="-342900">
              <a:buFont typeface="+mj-lt"/>
              <a:buAutoNum type="arabicParenR"/>
            </a:pPr>
            <a:r>
              <a:rPr lang="en-US" dirty="0">
                <a:solidFill>
                  <a:schemeClr val="tx1"/>
                </a:solidFill>
              </a:rPr>
              <a:t>Define the desired future state of an ePOLST</a:t>
            </a:r>
          </a:p>
          <a:p>
            <a:pPr marL="342900" indent="-342900">
              <a:buFont typeface="+mj-lt"/>
              <a:buAutoNum type="arabicParenR"/>
            </a:pPr>
            <a:r>
              <a:rPr lang="en-US" dirty="0">
                <a:solidFill>
                  <a:schemeClr val="tx1"/>
                </a:solidFill>
              </a:rPr>
              <a:t>Perform gap analysis and define ePOLST operating model</a:t>
            </a:r>
          </a:p>
          <a:p>
            <a:pPr marL="342900" indent="-342900">
              <a:buFont typeface="+mj-lt"/>
              <a:buAutoNum type="arabicParenR"/>
            </a:pPr>
            <a:r>
              <a:rPr lang="en-US" dirty="0">
                <a:solidFill>
                  <a:schemeClr val="tx1"/>
                </a:solidFill>
              </a:rPr>
              <a:t>Determine design of ePOLST registry</a:t>
            </a:r>
          </a:p>
          <a:p>
            <a:pPr marL="342900" indent="-342900">
              <a:buFont typeface="+mj-lt"/>
              <a:buAutoNum type="arabicParenR"/>
            </a:pPr>
            <a:r>
              <a:rPr lang="en-US" dirty="0">
                <a:solidFill>
                  <a:schemeClr val="tx1"/>
                </a:solidFill>
              </a:rPr>
              <a:t>Create RFR and support the procurement process</a:t>
            </a:r>
          </a:p>
          <a:p>
            <a:pPr marL="342900" indent="-342900">
              <a:buFont typeface="+mj-lt"/>
              <a:buAutoNum type="arabicParenR"/>
            </a:pPr>
            <a:r>
              <a:rPr lang="en-US" dirty="0">
                <a:solidFill>
                  <a:schemeClr val="tx1"/>
                </a:solidFill>
              </a:rPr>
              <a:t>Develop implementation strategy</a:t>
            </a:r>
          </a:p>
        </p:txBody>
      </p:sp>
      <p:sp>
        <p:nvSpPr>
          <p:cNvPr id="5" name="Rectangle 4">
            <a:extLst>
              <a:ext uri="{FF2B5EF4-FFF2-40B4-BE49-F238E27FC236}">
                <a16:creationId xmlns:a16="http://schemas.microsoft.com/office/drawing/2014/main" id="{D035E507-3CF9-4378-9B29-E82E21775E6F}"/>
              </a:ext>
            </a:extLst>
          </p:cNvPr>
          <p:cNvSpPr/>
          <p:nvPr/>
        </p:nvSpPr>
        <p:spPr>
          <a:xfrm>
            <a:off x="457200" y="1219200"/>
            <a:ext cx="8229600" cy="7620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EOHHS and EOEA will bring on an eMOLST project manager who will be responsible for design tasks through stakeholder engagement</a:t>
            </a:r>
          </a:p>
        </p:txBody>
      </p:sp>
      <p:sp>
        <p:nvSpPr>
          <p:cNvPr id="7" name="Arrow: Down 6">
            <a:extLst>
              <a:ext uri="{FF2B5EF4-FFF2-40B4-BE49-F238E27FC236}">
                <a16:creationId xmlns:a16="http://schemas.microsoft.com/office/drawing/2014/main" id="{33DACBC9-0D74-4889-97B2-F40E5B2F49DA}"/>
              </a:ext>
            </a:extLst>
          </p:cNvPr>
          <p:cNvSpPr/>
          <p:nvPr/>
        </p:nvSpPr>
        <p:spPr>
          <a:xfrm>
            <a:off x="4152900" y="3829209"/>
            <a:ext cx="838200" cy="514191"/>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D11A816-1B8C-4B45-9D32-176F327F52E8}"/>
              </a:ext>
            </a:extLst>
          </p:cNvPr>
          <p:cNvSpPr/>
          <p:nvPr/>
        </p:nvSpPr>
        <p:spPr>
          <a:xfrm>
            <a:off x="441960" y="2470516"/>
            <a:ext cx="8260080" cy="1206293"/>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8" name="Rectangle 7">
            <a:extLst>
              <a:ext uri="{FF2B5EF4-FFF2-40B4-BE49-F238E27FC236}">
                <a16:creationId xmlns:a16="http://schemas.microsoft.com/office/drawing/2014/main" id="{A8AF1DC4-F085-4756-886E-6A0145702869}"/>
              </a:ext>
            </a:extLst>
          </p:cNvPr>
          <p:cNvSpPr/>
          <p:nvPr/>
        </p:nvSpPr>
        <p:spPr>
          <a:xfrm>
            <a:off x="777240" y="2563203"/>
            <a:ext cx="3794760" cy="1028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Coalition for Serious Illness Care</a:t>
            </a:r>
          </a:p>
          <a:p>
            <a:pPr marL="285750" indent="-285750">
              <a:buFont typeface="Arial" panose="020B0604020202020204" pitchFamily="34" charset="0"/>
              <a:buChar char="•"/>
            </a:pPr>
            <a:r>
              <a:rPr lang="en-US" dirty="0">
                <a:solidFill>
                  <a:schemeClr val="tx1"/>
                </a:solidFill>
              </a:rPr>
              <a:t>MA MOLST Subcommittee</a:t>
            </a:r>
          </a:p>
          <a:p>
            <a:pPr marL="285750" indent="-285750">
              <a:buFont typeface="Arial" panose="020B0604020202020204" pitchFamily="34" charset="0"/>
              <a:buChar char="•"/>
            </a:pPr>
            <a:r>
              <a:rPr lang="en-US" dirty="0">
                <a:solidFill>
                  <a:schemeClr val="tx1"/>
                </a:solidFill>
              </a:rPr>
              <a:t>Trade organizations</a:t>
            </a:r>
          </a:p>
          <a:p>
            <a:pPr marL="285750" indent="-285750">
              <a:buFont typeface="Arial" panose="020B0604020202020204" pitchFamily="34" charset="0"/>
              <a:buChar char="•"/>
            </a:pPr>
            <a:r>
              <a:rPr lang="en-US" dirty="0">
                <a:solidFill>
                  <a:schemeClr val="tx1"/>
                </a:solidFill>
              </a:rPr>
              <a:t>Providers</a:t>
            </a:r>
          </a:p>
        </p:txBody>
      </p:sp>
      <p:sp>
        <p:nvSpPr>
          <p:cNvPr id="6" name="Rectangle 5">
            <a:extLst>
              <a:ext uri="{FF2B5EF4-FFF2-40B4-BE49-F238E27FC236}">
                <a16:creationId xmlns:a16="http://schemas.microsoft.com/office/drawing/2014/main" id="{F0E3AF5F-341A-4E39-80A6-AF84AD793E4E}"/>
              </a:ext>
            </a:extLst>
          </p:cNvPr>
          <p:cNvSpPr/>
          <p:nvPr/>
        </p:nvSpPr>
        <p:spPr>
          <a:xfrm>
            <a:off x="4572000" y="2559471"/>
            <a:ext cx="3886200" cy="1028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EOHHS/Mass HIway</a:t>
            </a:r>
          </a:p>
          <a:p>
            <a:pPr marL="285750" indent="-285750">
              <a:buFont typeface="Arial" panose="020B0604020202020204" pitchFamily="34" charset="0"/>
              <a:buChar char="•"/>
            </a:pPr>
            <a:r>
              <a:rPr lang="en-US" dirty="0">
                <a:solidFill>
                  <a:schemeClr val="tx1"/>
                </a:solidFill>
              </a:rPr>
              <a:t>DPH</a:t>
            </a:r>
          </a:p>
          <a:p>
            <a:pPr marL="285750" indent="-285750">
              <a:buFont typeface="Arial" panose="020B0604020202020204" pitchFamily="34" charset="0"/>
              <a:buChar char="•"/>
            </a:pPr>
            <a:r>
              <a:rPr lang="en-US" dirty="0">
                <a:solidFill>
                  <a:schemeClr val="tx1"/>
                </a:solidFill>
              </a:rPr>
              <a:t>MeHI</a:t>
            </a:r>
          </a:p>
        </p:txBody>
      </p:sp>
      <p:sp>
        <p:nvSpPr>
          <p:cNvPr id="10" name="Rectangle 9">
            <a:extLst>
              <a:ext uri="{FF2B5EF4-FFF2-40B4-BE49-F238E27FC236}">
                <a16:creationId xmlns:a16="http://schemas.microsoft.com/office/drawing/2014/main" id="{1C590EC2-F42C-4111-B4C2-CC1AEE65F957}"/>
              </a:ext>
            </a:extLst>
          </p:cNvPr>
          <p:cNvSpPr/>
          <p:nvPr/>
        </p:nvSpPr>
        <p:spPr>
          <a:xfrm>
            <a:off x="2781300" y="2112143"/>
            <a:ext cx="3581400" cy="33691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Stakeholders</a:t>
            </a:r>
          </a:p>
        </p:txBody>
      </p:sp>
    </p:spTree>
    <p:extLst>
      <p:ext uri="{BB962C8B-B14F-4D97-AF65-F5344CB8AC3E}">
        <p14:creationId xmlns:p14="http://schemas.microsoft.com/office/powerpoint/2010/main" val="1045630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D6DC581-3793-4594-88E2-9EC724FA3BF3}"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b="0" i="0" u="none" strike="noStrike" kern="0" cap="none" spc="0" normalizeH="0" baseline="0" noProof="0" dirty="0">
              <a:ln>
                <a:noFill/>
              </a:ln>
              <a:solidFill>
                <a:sysClr val="windowText" lastClr="000000"/>
              </a:solidFill>
              <a:effectLst/>
              <a:uLnTx/>
              <a:uFillTx/>
            </a:endParaRPr>
          </a:p>
        </p:txBody>
      </p:sp>
      <p:sp>
        <p:nvSpPr>
          <p:cNvPr id="2" name="Text Placeholder 1"/>
          <p:cNvSpPr>
            <a:spLocks noGrp="1"/>
          </p:cNvSpPr>
          <p:nvPr>
            <p:ph type="body" idx="4294967295"/>
          </p:nvPr>
        </p:nvSpPr>
        <p:spPr>
          <a:xfrm>
            <a:off x="1028700" y="2971800"/>
            <a:ext cx="7772400" cy="1500187"/>
          </a:xfrm>
        </p:spPr>
        <p:txBody>
          <a:bodyPr rtlCol="0" anchor="ctr" anchorCtr="0">
            <a:normAutofit/>
          </a:bodyPr>
          <a:lstStyle/>
          <a:p>
            <a:pPr marL="0" indent="0">
              <a:buNone/>
            </a:pPr>
            <a:r>
              <a:rPr lang="en-US" sz="2400" dirty="0">
                <a:solidFill>
                  <a:schemeClr val="tx1"/>
                </a:solidFill>
              </a:rPr>
              <a:t>Conclusion </a:t>
            </a:r>
          </a:p>
          <a:p>
            <a:pPr marL="0" indent="0">
              <a:buNone/>
            </a:pPr>
            <a:r>
              <a:rPr lang="en-US" sz="2400" b="0" i="1" dirty="0">
                <a:solidFill>
                  <a:schemeClr val="tx1"/>
                </a:solidFill>
              </a:rPr>
              <a:t>Undersecretary Lauren Peters</a:t>
            </a:r>
          </a:p>
        </p:txBody>
      </p:sp>
    </p:spTree>
    <p:extLst>
      <p:ext uri="{BB962C8B-B14F-4D97-AF65-F5344CB8AC3E}">
        <p14:creationId xmlns:p14="http://schemas.microsoft.com/office/powerpoint/2010/main" val="128430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D6DC581-3793-4594-88E2-9EC724FA3BF3}" type="slidenum">
              <a:rPr lang="en-US" smtClean="0"/>
              <a:pPr>
                <a:defRPr/>
              </a:pPr>
              <a:t>3</a:t>
            </a:fld>
            <a:endParaRPr lang="en-US" dirty="0"/>
          </a:p>
        </p:txBody>
      </p:sp>
      <p:sp>
        <p:nvSpPr>
          <p:cNvPr id="5" name="Title 4">
            <a:extLst>
              <a:ext uri="{FF2B5EF4-FFF2-40B4-BE49-F238E27FC236}">
                <a16:creationId xmlns:a16="http://schemas.microsoft.com/office/drawing/2014/main" id="{984FF4C3-9083-41B7-BD02-E1E35008E516}"/>
              </a:ext>
            </a:extLst>
          </p:cNvPr>
          <p:cNvSpPr>
            <a:spLocks noGrp="1"/>
          </p:cNvSpPr>
          <p:nvPr>
            <p:ph type="title"/>
          </p:nvPr>
        </p:nvSpPr>
        <p:spPr/>
        <p:txBody>
          <a:bodyPr/>
          <a:lstStyle/>
          <a:p>
            <a:endParaRPr lang="en-US" dirty="0"/>
          </a:p>
        </p:txBody>
      </p:sp>
      <p:sp>
        <p:nvSpPr>
          <p:cNvPr id="10" name="Rectangle 9"/>
          <p:cNvSpPr/>
          <p:nvPr/>
        </p:nvSpPr>
        <p:spPr>
          <a:xfrm>
            <a:off x="914400" y="2905918"/>
            <a:ext cx="7315200"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Welcome</a:t>
            </a:r>
          </a:p>
          <a:p>
            <a:r>
              <a:rPr lang="en-US" sz="2400" i="1" dirty="0">
                <a:solidFill>
                  <a:schemeClr val="tx1"/>
                </a:solidFill>
              </a:rPr>
              <a:t>Undersecretary Lauren Peters</a:t>
            </a:r>
            <a:endParaRPr lang="en-US" sz="2400" dirty="0">
              <a:solidFill>
                <a:schemeClr val="tx1"/>
              </a:solidFill>
            </a:endParaRPr>
          </a:p>
        </p:txBody>
      </p:sp>
    </p:spTree>
    <p:extLst>
      <p:ext uri="{BB962C8B-B14F-4D97-AF65-F5344CB8AC3E}">
        <p14:creationId xmlns:p14="http://schemas.microsoft.com/office/powerpoint/2010/main" val="3008039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5124" y="1896551"/>
            <a:ext cx="8182352" cy="2505273"/>
          </a:xfrm>
          <a:prstGeom prst="rect">
            <a:avLst/>
          </a:prstGeom>
        </p:spPr>
        <p:txBody>
          <a:bodyPr wrap="square" lIns="91411" tIns="45706" rIns="91411" bIns="45706">
            <a:spAutoFit/>
          </a:bodyPr>
          <a:lstStyle/>
          <a:p>
            <a:pPr marL="342791" indent="-342791" algn="ctr" fontAlgn="auto">
              <a:spcBef>
                <a:spcPct val="20000"/>
              </a:spcBef>
              <a:spcAft>
                <a:spcPts val="0"/>
              </a:spcAft>
              <a:defRPr/>
            </a:pPr>
            <a:r>
              <a:rPr lang="en-US" sz="2800" b="1" dirty="0">
                <a:solidFill>
                  <a:prstClr val="black"/>
                </a:solidFill>
                <a:latin typeface="Calibri"/>
                <a:cs typeface="+mn-cs"/>
              </a:rPr>
              <a:t>Winter HITC meeting</a:t>
            </a:r>
            <a:br>
              <a:rPr lang="en-US" sz="2800" b="1" dirty="0">
                <a:solidFill>
                  <a:prstClr val="black"/>
                </a:solidFill>
                <a:latin typeface="Calibri"/>
                <a:cs typeface="+mn-cs"/>
              </a:rPr>
            </a:br>
            <a:endParaRPr lang="en-US" sz="2800" b="1" dirty="0">
              <a:solidFill>
                <a:prstClr val="black"/>
              </a:solidFill>
              <a:latin typeface="Calibri"/>
              <a:cs typeface="+mn-cs"/>
            </a:endParaRPr>
          </a:p>
          <a:p>
            <a:pPr marL="342791" indent="-342791" algn="ctr" fontAlgn="auto">
              <a:spcBef>
                <a:spcPct val="20000"/>
              </a:spcBef>
              <a:spcAft>
                <a:spcPts val="0"/>
              </a:spcAft>
              <a:defRPr/>
            </a:pPr>
            <a:r>
              <a:rPr lang="en-US" sz="2800" dirty="0">
                <a:solidFill>
                  <a:prstClr val="black"/>
                </a:solidFill>
                <a:latin typeface="Calibri"/>
                <a:cs typeface="+mn-cs"/>
              </a:rPr>
              <a:t>February 1</a:t>
            </a:r>
            <a:r>
              <a:rPr lang="en-US" sz="2800" baseline="30000" dirty="0">
                <a:solidFill>
                  <a:prstClr val="black"/>
                </a:solidFill>
                <a:latin typeface="Calibri"/>
                <a:cs typeface="+mn-cs"/>
              </a:rPr>
              <a:t>st</a:t>
            </a:r>
            <a:r>
              <a:rPr lang="en-US" sz="2800" dirty="0">
                <a:solidFill>
                  <a:prstClr val="black"/>
                </a:solidFill>
                <a:latin typeface="Calibri"/>
                <a:cs typeface="+mn-cs"/>
              </a:rPr>
              <a:t>, 2021</a:t>
            </a:r>
          </a:p>
          <a:p>
            <a:pPr marL="342791" indent="-342791" algn="ctr" fontAlgn="auto">
              <a:spcBef>
                <a:spcPct val="20000"/>
              </a:spcBef>
              <a:spcAft>
                <a:spcPts val="0"/>
              </a:spcAft>
              <a:defRPr/>
            </a:pPr>
            <a:r>
              <a:rPr lang="en-US" sz="2800" dirty="0">
                <a:solidFill>
                  <a:prstClr val="black"/>
                </a:solidFill>
                <a:latin typeface="Calibri"/>
                <a:cs typeface="+mn-cs"/>
              </a:rPr>
              <a:t>3:30 – 5 p.m. </a:t>
            </a:r>
          </a:p>
          <a:p>
            <a:pPr marL="342791" indent="-342791" algn="ctr" fontAlgn="auto">
              <a:spcBef>
                <a:spcPct val="20000"/>
              </a:spcBef>
              <a:spcAft>
                <a:spcPts val="0"/>
              </a:spcAft>
              <a:defRPr/>
            </a:pPr>
            <a:endParaRPr lang="en-US" sz="2800" b="1" dirty="0">
              <a:solidFill>
                <a:prstClr val="black"/>
              </a:solidFill>
              <a:latin typeface="Calibri"/>
              <a:cs typeface="+mn-cs"/>
            </a:endParaRPr>
          </a:p>
        </p:txBody>
      </p:sp>
      <p:sp>
        <p:nvSpPr>
          <p:cNvPr id="6" name="Title 2"/>
          <p:cNvSpPr txBox="1">
            <a:spLocks/>
          </p:cNvSpPr>
          <p:nvPr/>
        </p:nvSpPr>
        <p:spPr bwMode="auto">
          <a:xfrm>
            <a:off x="973521" y="3729948"/>
            <a:ext cx="7848600" cy="82550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lvl1pPr algn="l" rtl="0" eaLnBrk="0" fontAlgn="base" hangingPunct="0">
              <a:spcBef>
                <a:spcPct val="0"/>
              </a:spcBef>
              <a:spcAft>
                <a:spcPct val="0"/>
              </a:spcAft>
              <a:defRPr sz="2800" kern="12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Calibri" pitchFamily="34" charset="0"/>
              </a:defRPr>
            </a:lvl2pPr>
            <a:lvl3pPr algn="l" rtl="0" eaLnBrk="0" fontAlgn="base" hangingPunct="0">
              <a:spcBef>
                <a:spcPct val="0"/>
              </a:spcBef>
              <a:spcAft>
                <a:spcPct val="0"/>
              </a:spcAft>
              <a:defRPr sz="2800">
                <a:solidFill>
                  <a:schemeClr val="bg1"/>
                </a:solidFill>
                <a:latin typeface="Calibri" pitchFamily="34" charset="0"/>
              </a:defRPr>
            </a:lvl3pPr>
            <a:lvl4pPr algn="l" rtl="0" eaLnBrk="0" fontAlgn="base" hangingPunct="0">
              <a:spcBef>
                <a:spcPct val="0"/>
              </a:spcBef>
              <a:spcAft>
                <a:spcPct val="0"/>
              </a:spcAft>
              <a:defRPr sz="2800">
                <a:solidFill>
                  <a:schemeClr val="bg1"/>
                </a:solidFill>
                <a:latin typeface="Calibri" pitchFamily="34" charset="0"/>
              </a:defRPr>
            </a:lvl4pPr>
            <a:lvl5pPr algn="l" rtl="0" eaLnBrk="0" fontAlgn="base" hangingPunct="0">
              <a:spcBef>
                <a:spcPct val="0"/>
              </a:spcBef>
              <a:spcAft>
                <a:spcPct val="0"/>
              </a:spcAft>
              <a:defRPr sz="2800">
                <a:solidFill>
                  <a:schemeClr val="bg1"/>
                </a:solidFill>
                <a:latin typeface="Calibri" pitchFamily="34" charset="0"/>
              </a:defRPr>
            </a:lvl5pPr>
            <a:lvl6pPr marL="457056" algn="l" rtl="0" fontAlgn="base">
              <a:spcBef>
                <a:spcPct val="0"/>
              </a:spcBef>
              <a:spcAft>
                <a:spcPct val="0"/>
              </a:spcAft>
              <a:defRPr sz="2800">
                <a:solidFill>
                  <a:schemeClr val="bg1"/>
                </a:solidFill>
                <a:latin typeface="Calibri" pitchFamily="34" charset="0"/>
              </a:defRPr>
            </a:lvl6pPr>
            <a:lvl7pPr marL="914109" algn="l" rtl="0" fontAlgn="base">
              <a:spcBef>
                <a:spcPct val="0"/>
              </a:spcBef>
              <a:spcAft>
                <a:spcPct val="0"/>
              </a:spcAft>
              <a:defRPr sz="2800">
                <a:solidFill>
                  <a:schemeClr val="bg1"/>
                </a:solidFill>
                <a:latin typeface="Calibri" pitchFamily="34" charset="0"/>
              </a:defRPr>
            </a:lvl7pPr>
            <a:lvl8pPr marL="1371165" algn="l" rtl="0" fontAlgn="base">
              <a:spcBef>
                <a:spcPct val="0"/>
              </a:spcBef>
              <a:spcAft>
                <a:spcPct val="0"/>
              </a:spcAft>
              <a:defRPr sz="2800">
                <a:solidFill>
                  <a:schemeClr val="bg1"/>
                </a:solidFill>
                <a:latin typeface="Calibri" pitchFamily="34" charset="0"/>
              </a:defRPr>
            </a:lvl8pPr>
            <a:lvl9pPr marL="1828218" algn="l" rtl="0" fontAlgn="base">
              <a:spcBef>
                <a:spcPct val="0"/>
              </a:spcBef>
              <a:spcAft>
                <a:spcPct val="0"/>
              </a:spcAft>
              <a:defRPr sz="2800">
                <a:solidFill>
                  <a:schemeClr val="bg1"/>
                </a:solidFill>
                <a:latin typeface="Calibri" pitchFamily="34" charset="0"/>
              </a:defRPr>
            </a:lvl9pPr>
          </a:lstStyle>
          <a:p>
            <a:pPr defTabSz="435299" fontAlgn="auto">
              <a:spcBef>
                <a:spcPts val="0"/>
              </a:spcBef>
              <a:spcAft>
                <a:spcPts val="0"/>
              </a:spcAft>
            </a:pPr>
            <a:r>
              <a:rPr lang="en-US" dirty="0">
                <a:ea typeface="Arial Unicode MS" panose="020B0604020202020204" pitchFamily="34" charset="-128"/>
                <a:cs typeface="Arial" panose="020B0604020202020204" pitchFamily="34" charset="0"/>
              </a:rPr>
              <a:t>W</a:t>
            </a:r>
          </a:p>
        </p:txBody>
      </p:sp>
      <p:sp>
        <p:nvSpPr>
          <p:cNvPr id="2" name="Slide Number Placeholder 1"/>
          <p:cNvSpPr>
            <a:spLocks noGrp="1"/>
          </p:cNvSpPr>
          <p:nvPr>
            <p:ph type="sldNum" sz="quarter" idx="11"/>
          </p:nvPr>
        </p:nvSpPr>
        <p:spPr/>
        <p:txBody>
          <a:bodyPr/>
          <a:lstStyle/>
          <a:p>
            <a:pPr>
              <a:defRPr/>
            </a:pPr>
            <a:fld id="{C368D18A-47D3-417B-8049-0A96DF46771A}" type="slidenum">
              <a:rPr lang="en-US" smtClean="0"/>
              <a:pPr>
                <a:defRPr/>
              </a:pPr>
              <a:t>30</a:t>
            </a:fld>
            <a:endParaRPr lang="en-US" dirty="0"/>
          </a:p>
        </p:txBody>
      </p:sp>
      <p:sp>
        <p:nvSpPr>
          <p:cNvPr id="5" name="Title 4">
            <a:extLst>
              <a:ext uri="{FF2B5EF4-FFF2-40B4-BE49-F238E27FC236}">
                <a16:creationId xmlns:a16="http://schemas.microsoft.com/office/drawing/2014/main" id="{03526910-3444-4D69-AD13-23998D92B28F}"/>
              </a:ext>
            </a:extLst>
          </p:cNvPr>
          <p:cNvSpPr>
            <a:spLocks noGrp="1"/>
          </p:cNvSpPr>
          <p:nvPr>
            <p:ph type="title"/>
          </p:nvPr>
        </p:nvSpPr>
        <p:spPr/>
        <p:txBody>
          <a:bodyPr/>
          <a:lstStyle/>
          <a:p>
            <a:r>
              <a:rPr lang="en-US" dirty="0"/>
              <a:t>Next HITC meeting</a:t>
            </a:r>
          </a:p>
        </p:txBody>
      </p:sp>
      <p:pic>
        <p:nvPicPr>
          <p:cNvPr id="3" name="Picture 2"/>
          <p:cNvPicPr>
            <a:picLocks noChangeAspect="1"/>
          </p:cNvPicPr>
          <p:nvPr/>
        </p:nvPicPr>
        <p:blipFill>
          <a:blip r:embed="rId3"/>
          <a:stretch>
            <a:fillRect/>
          </a:stretch>
        </p:blipFill>
        <p:spPr>
          <a:xfrm>
            <a:off x="5771233" y="5135485"/>
            <a:ext cx="3006243" cy="1475659"/>
          </a:xfrm>
          <a:prstGeom prst="rect">
            <a:avLst/>
          </a:prstGeom>
        </p:spPr>
      </p:pic>
    </p:spTree>
    <p:extLst>
      <p:ext uri="{BB962C8B-B14F-4D97-AF65-F5344CB8AC3E}">
        <p14:creationId xmlns:p14="http://schemas.microsoft.com/office/powerpoint/2010/main" val="3776389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D6DC581-3793-4594-88E2-9EC724FA3BF3}"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b="0" i="0" u="none" strike="noStrike" kern="0" cap="none" spc="0" normalizeH="0" baseline="0" noProof="0" dirty="0">
              <a:ln>
                <a:noFill/>
              </a:ln>
              <a:solidFill>
                <a:sysClr val="windowText" lastClr="000000"/>
              </a:solidFill>
              <a:effectLst/>
              <a:uLnTx/>
              <a:uFillTx/>
            </a:endParaRPr>
          </a:p>
        </p:txBody>
      </p:sp>
      <p:sp>
        <p:nvSpPr>
          <p:cNvPr id="2" name="Text Placeholder 1"/>
          <p:cNvSpPr>
            <a:spLocks noGrp="1"/>
          </p:cNvSpPr>
          <p:nvPr>
            <p:ph type="body" idx="4294967295"/>
          </p:nvPr>
        </p:nvSpPr>
        <p:spPr>
          <a:xfrm>
            <a:off x="1371600" y="2906713"/>
            <a:ext cx="7772400" cy="1500187"/>
          </a:xfrm>
        </p:spPr>
        <p:txBody>
          <a:bodyPr rtlCol="0" anchor="ctr" anchorCtr="0">
            <a:normAutofit/>
          </a:bodyPr>
          <a:lstStyle/>
          <a:p>
            <a:pPr marL="0" indent="0">
              <a:buNone/>
            </a:pPr>
            <a:r>
              <a:rPr lang="en-US" sz="2400" dirty="0">
                <a:solidFill>
                  <a:schemeClr val="tx1"/>
                </a:solidFill>
              </a:rPr>
              <a:t>Appendix A: </a:t>
            </a:r>
            <a:r>
              <a:rPr lang="en-US" sz="2400" dirty="0"/>
              <a:t>HIE use cases map to ONC 2020 ISA</a:t>
            </a:r>
            <a:endParaRPr lang="en-US" sz="2400" b="0" i="1" dirty="0">
              <a:solidFill>
                <a:schemeClr val="tx1"/>
              </a:solidFill>
            </a:endParaRPr>
          </a:p>
        </p:txBody>
      </p:sp>
    </p:spTree>
    <p:extLst>
      <p:ext uri="{BB962C8B-B14F-4D97-AF65-F5344CB8AC3E}">
        <p14:creationId xmlns:p14="http://schemas.microsoft.com/office/powerpoint/2010/main" val="817243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HIE Use Cases map to ONC 2020 ISA</a:t>
            </a:r>
          </a:p>
        </p:txBody>
      </p:sp>
      <p:sp>
        <p:nvSpPr>
          <p:cNvPr id="4" name="Slide Number Placeholder 3"/>
          <p:cNvSpPr>
            <a:spLocks noGrp="1"/>
          </p:cNvSpPr>
          <p:nvPr>
            <p:ph type="sldNum" sz="quarter" idx="11"/>
          </p:nvPr>
        </p:nvSpPr>
        <p:spPr/>
        <p:txBody>
          <a:bodyPr/>
          <a:lstStyle/>
          <a:p>
            <a:pPr>
              <a:defRPr/>
            </a:pPr>
            <a:fld id="{949C2E20-F250-44B9-B926-B8B94A013B34}" type="slidenum">
              <a:rPr lang="en-US" smtClean="0"/>
              <a:pPr>
                <a:defRPr/>
              </a:pPr>
              <a:t>32</a:t>
            </a:fld>
            <a:endParaRPr lang="en-US" dirty="0"/>
          </a:p>
        </p:txBody>
      </p:sp>
      <p:pic>
        <p:nvPicPr>
          <p:cNvPr id="8" name="Content Placeholder 7"/>
          <p:cNvPicPr>
            <a:picLocks noGrp="1" noChangeAspect="1"/>
          </p:cNvPicPr>
          <p:nvPr>
            <p:ph idx="1"/>
          </p:nvPr>
        </p:nvPicPr>
        <p:blipFill>
          <a:blip r:embed="rId3"/>
          <a:stretch>
            <a:fillRect/>
          </a:stretch>
        </p:blipFill>
        <p:spPr>
          <a:xfrm>
            <a:off x="228600" y="1000475"/>
            <a:ext cx="6781796" cy="5857525"/>
          </a:xfrm>
          <a:prstGeom prst="rect">
            <a:avLst/>
          </a:prstGeom>
        </p:spPr>
      </p:pic>
      <p:pic>
        <p:nvPicPr>
          <p:cNvPr id="9" name="Picture 8"/>
          <p:cNvPicPr>
            <a:picLocks noChangeAspect="1"/>
          </p:cNvPicPr>
          <p:nvPr/>
        </p:nvPicPr>
        <p:blipFill>
          <a:blip r:embed="rId4"/>
          <a:stretch>
            <a:fillRect/>
          </a:stretch>
        </p:blipFill>
        <p:spPr>
          <a:xfrm>
            <a:off x="7178669" y="1000475"/>
            <a:ext cx="1303594" cy="1072600"/>
          </a:xfrm>
          <a:prstGeom prst="rect">
            <a:avLst/>
          </a:prstGeom>
        </p:spPr>
      </p:pic>
    </p:spTree>
    <p:extLst>
      <p:ext uri="{BB962C8B-B14F-4D97-AF65-F5344CB8AC3E}">
        <p14:creationId xmlns:p14="http://schemas.microsoft.com/office/powerpoint/2010/main" val="1742610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22252B-E939-4A7E-8190-BF32518C4A6B}"/>
              </a:ext>
            </a:extLst>
          </p:cNvPr>
          <p:cNvSpPr>
            <a:spLocks noGrp="1"/>
          </p:cNvSpPr>
          <p:nvPr>
            <p:ph type="sldNum" sz="quarter" idx="11"/>
          </p:nvPr>
        </p:nvSpPr>
        <p:spPr/>
        <p:txBody>
          <a:bodyPr/>
          <a:lstStyle/>
          <a:p>
            <a:pPr>
              <a:defRPr/>
            </a:pPr>
            <a:fld id="{949C2E20-F250-44B9-B926-B8B94A013B34}" type="slidenum">
              <a:rPr lang="en-US" smtClean="0"/>
              <a:pPr>
                <a:defRPr/>
              </a:pPr>
              <a:t>33</a:t>
            </a:fld>
            <a:endParaRPr lang="en-US" dirty="0"/>
          </a:p>
        </p:txBody>
      </p:sp>
      <p:sp>
        <p:nvSpPr>
          <p:cNvPr id="3" name="Title 2">
            <a:extLst>
              <a:ext uri="{FF2B5EF4-FFF2-40B4-BE49-F238E27FC236}">
                <a16:creationId xmlns:a16="http://schemas.microsoft.com/office/drawing/2014/main" id="{5462E29B-046D-4C19-B015-B391735E1AFC}"/>
              </a:ext>
            </a:extLst>
          </p:cNvPr>
          <p:cNvSpPr>
            <a:spLocks noGrp="1"/>
          </p:cNvSpPr>
          <p:nvPr>
            <p:ph type="title"/>
          </p:nvPr>
        </p:nvSpPr>
        <p:spPr/>
        <p:txBody>
          <a:bodyPr/>
          <a:lstStyle/>
          <a:p>
            <a:r>
              <a:rPr lang="en-US" dirty="0">
                <a:solidFill>
                  <a:schemeClr val="bg1"/>
                </a:solidFill>
              </a:rPr>
              <a:t>Current CCG Design with FHIR Services</a:t>
            </a:r>
            <a:endParaRPr lang="en-US" kern="0" dirty="0">
              <a:solidFill>
                <a:schemeClr val="bg1"/>
              </a:solidFill>
              <a:latin typeface="Callibri"/>
              <a:cs typeface="Arial" panose="020B0604020202020204" pitchFamily="34" charset="0"/>
            </a:endParaRPr>
          </a:p>
        </p:txBody>
      </p:sp>
      <p:sp>
        <p:nvSpPr>
          <p:cNvPr id="19" name="Rectangle 18">
            <a:extLst>
              <a:ext uri="{FF2B5EF4-FFF2-40B4-BE49-F238E27FC236}">
                <a16:creationId xmlns:a16="http://schemas.microsoft.com/office/drawing/2014/main" id="{0575A022-331B-417B-84BF-3854CB949397}"/>
              </a:ext>
            </a:extLst>
          </p:cNvPr>
          <p:cNvSpPr/>
          <p:nvPr/>
        </p:nvSpPr>
        <p:spPr>
          <a:xfrm>
            <a:off x="228600" y="6573837"/>
            <a:ext cx="3886200" cy="28416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Confidential Draft – Policy in Development</a:t>
            </a:r>
          </a:p>
        </p:txBody>
      </p:sp>
      <p:pic>
        <p:nvPicPr>
          <p:cNvPr id="20" name="Picture 19">
            <a:extLst>
              <a:ext uri="{FF2B5EF4-FFF2-40B4-BE49-F238E27FC236}">
                <a16:creationId xmlns:a16="http://schemas.microsoft.com/office/drawing/2014/main" id="{D3CA556A-EE6A-4604-B3F9-32910E378E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34" y="1328696"/>
            <a:ext cx="9144000" cy="4275763"/>
          </a:xfrm>
          <a:prstGeom prst="rect">
            <a:avLst/>
          </a:prstGeom>
        </p:spPr>
      </p:pic>
    </p:spTree>
    <p:extLst>
      <p:ext uri="{BB962C8B-B14F-4D97-AF65-F5344CB8AC3E}">
        <p14:creationId xmlns:p14="http://schemas.microsoft.com/office/powerpoint/2010/main" val="2367540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b="0" dirty="0"/>
              <a:t>The following slides are </a:t>
            </a:r>
            <a:r>
              <a:rPr lang="en-US" sz="2800" b="0" u="sng" dirty="0"/>
              <a:t>example diagrams </a:t>
            </a:r>
            <a:r>
              <a:rPr lang="en-US" sz="2800" b="0" dirty="0"/>
              <a:t>for the </a:t>
            </a:r>
            <a:r>
              <a:rPr lang="en-US" sz="2800" b="0" u="sng" dirty="0"/>
              <a:t>hypothetical FHIR service options</a:t>
            </a:r>
          </a:p>
          <a:p>
            <a:r>
              <a:rPr lang="en-US" sz="2800" b="0" dirty="0"/>
              <a:t>These were developed by and adapted from other sources, identified on each slide</a:t>
            </a:r>
          </a:p>
          <a:p>
            <a:r>
              <a:rPr lang="en-US" sz="2800" b="0" dirty="0"/>
              <a:t>These are included for </a:t>
            </a:r>
            <a:r>
              <a:rPr lang="en-US" sz="2800" b="0" u="sng" dirty="0"/>
              <a:t>illustration and discussion purposes only </a:t>
            </a:r>
            <a:r>
              <a:rPr lang="en-US" sz="2800" b="0" dirty="0"/>
              <a:t>and should not be interpreted as a proposed or vetted design</a:t>
            </a:r>
          </a:p>
        </p:txBody>
      </p:sp>
      <p:sp>
        <p:nvSpPr>
          <p:cNvPr id="3" name="Title 2"/>
          <p:cNvSpPr>
            <a:spLocks noGrp="1"/>
          </p:cNvSpPr>
          <p:nvPr>
            <p:ph type="title"/>
          </p:nvPr>
        </p:nvSpPr>
        <p:spPr/>
        <p:txBody>
          <a:bodyPr/>
          <a:lstStyle/>
          <a:p>
            <a:r>
              <a:rPr lang="en-US" dirty="0"/>
              <a:t>Example FHIR Diagrams</a:t>
            </a:r>
          </a:p>
        </p:txBody>
      </p:sp>
      <p:sp>
        <p:nvSpPr>
          <p:cNvPr id="4" name="Slide Number Placeholder 3"/>
          <p:cNvSpPr>
            <a:spLocks noGrp="1"/>
          </p:cNvSpPr>
          <p:nvPr>
            <p:ph type="sldNum" sz="quarter" idx="11"/>
          </p:nvPr>
        </p:nvSpPr>
        <p:spPr/>
        <p:txBody>
          <a:bodyPr/>
          <a:lstStyle/>
          <a:p>
            <a:pPr>
              <a:defRPr/>
            </a:pPr>
            <a:fld id="{949C2E20-F250-44B9-B926-B8B94A013B34}" type="slidenum">
              <a:rPr lang="en-US" smtClean="0"/>
              <a:pPr>
                <a:defRPr/>
              </a:pPr>
              <a:t>34</a:t>
            </a:fld>
            <a:endParaRPr lang="en-US" dirty="0"/>
          </a:p>
        </p:txBody>
      </p:sp>
    </p:spTree>
    <p:extLst>
      <p:ext uri="{BB962C8B-B14F-4D97-AF65-F5344CB8AC3E}">
        <p14:creationId xmlns:p14="http://schemas.microsoft.com/office/powerpoint/2010/main" val="2592226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Hypothetical Provider Directory</a:t>
            </a:r>
          </a:p>
        </p:txBody>
      </p:sp>
      <p:sp>
        <p:nvSpPr>
          <p:cNvPr id="4" name="Slide Number Placeholder 3"/>
          <p:cNvSpPr>
            <a:spLocks noGrp="1"/>
          </p:cNvSpPr>
          <p:nvPr>
            <p:ph type="sldNum" sz="quarter" idx="11"/>
          </p:nvPr>
        </p:nvSpPr>
        <p:spPr/>
        <p:txBody>
          <a:bodyPr/>
          <a:lstStyle/>
          <a:p>
            <a:pPr>
              <a:defRPr/>
            </a:pPr>
            <a:fld id="{949C2E20-F250-44B9-B926-B8B94A013B34}" type="slidenum">
              <a:rPr lang="en-US" smtClean="0"/>
              <a:pPr>
                <a:defRPr/>
              </a:pPr>
              <a:t>35</a:t>
            </a:fld>
            <a:endParaRPr lang="en-US" dirty="0"/>
          </a:p>
        </p:txBody>
      </p:sp>
      <p:sp>
        <p:nvSpPr>
          <p:cNvPr id="7" name="TextBox 6"/>
          <p:cNvSpPr txBox="1"/>
          <p:nvPr/>
        </p:nvSpPr>
        <p:spPr>
          <a:xfrm>
            <a:off x="365125" y="6152435"/>
            <a:ext cx="8610600" cy="369332"/>
          </a:xfrm>
          <a:prstGeom prst="rect">
            <a:avLst/>
          </a:prstGeom>
          <a:noFill/>
        </p:spPr>
        <p:txBody>
          <a:bodyPr wrap="square" rtlCol="0">
            <a:spAutoFit/>
          </a:bodyPr>
          <a:lstStyle/>
          <a:p>
            <a:r>
              <a:rPr lang="en-US" dirty="0"/>
              <a:t>Adapted diagram from </a:t>
            </a:r>
            <a:r>
              <a:rPr lang="en-US" b="1" dirty="0"/>
              <a:t>ONC FHIR at Scale Taskforce (FAST) </a:t>
            </a:r>
            <a:r>
              <a:rPr lang="en-US" dirty="0"/>
              <a:t>Proposed Directory Solution</a:t>
            </a:r>
          </a:p>
        </p:txBody>
      </p:sp>
      <p:sp>
        <p:nvSpPr>
          <p:cNvPr id="8" name="TextBox 7"/>
          <p:cNvSpPr txBox="1"/>
          <p:nvPr/>
        </p:nvSpPr>
        <p:spPr>
          <a:xfrm>
            <a:off x="427753" y="1136859"/>
            <a:ext cx="8485344"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400" b="1" dirty="0"/>
              <a:t>CHALLENGE: </a:t>
            </a:r>
            <a:r>
              <a:rPr lang="en-US" sz="1400" dirty="0"/>
              <a:t>There are multiple places to find addresses/endpoints. Is there a place I can go to find all of them?</a:t>
            </a:r>
          </a:p>
          <a:p>
            <a:r>
              <a:rPr lang="en-US" sz="1400" b="1" dirty="0"/>
              <a:t>SOLUTION: </a:t>
            </a:r>
            <a:r>
              <a:rPr lang="en-US" sz="1400" dirty="0"/>
              <a:t>Directory services approach for endpoint discovery</a:t>
            </a:r>
          </a:p>
        </p:txBody>
      </p:sp>
      <p:pic>
        <p:nvPicPr>
          <p:cNvPr id="10" name="Content Placeholder 9"/>
          <p:cNvPicPr>
            <a:picLocks noGrp="1" noChangeAspect="1"/>
          </p:cNvPicPr>
          <p:nvPr>
            <p:ph idx="1"/>
          </p:nvPr>
        </p:nvPicPr>
        <p:blipFill>
          <a:blip r:embed="rId3"/>
          <a:stretch>
            <a:fillRect/>
          </a:stretch>
        </p:blipFill>
        <p:spPr>
          <a:xfrm>
            <a:off x="533400" y="1755698"/>
            <a:ext cx="7992590" cy="4239217"/>
          </a:xfrm>
          <a:prstGeom prst="rect">
            <a:avLst/>
          </a:prstGeom>
        </p:spPr>
      </p:pic>
    </p:spTree>
    <p:extLst>
      <p:ext uri="{BB962C8B-B14F-4D97-AF65-F5344CB8AC3E}">
        <p14:creationId xmlns:p14="http://schemas.microsoft.com/office/powerpoint/2010/main" val="2922037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Hypothetical FHIR Exchange-Routing</a:t>
            </a:r>
          </a:p>
        </p:txBody>
      </p:sp>
      <p:sp>
        <p:nvSpPr>
          <p:cNvPr id="4" name="Slide Number Placeholder 3"/>
          <p:cNvSpPr>
            <a:spLocks noGrp="1"/>
          </p:cNvSpPr>
          <p:nvPr>
            <p:ph type="sldNum" sz="quarter" idx="11"/>
          </p:nvPr>
        </p:nvSpPr>
        <p:spPr/>
        <p:txBody>
          <a:bodyPr/>
          <a:lstStyle/>
          <a:p>
            <a:pPr>
              <a:defRPr/>
            </a:pPr>
            <a:fld id="{949C2E20-F250-44B9-B926-B8B94A013B34}" type="slidenum">
              <a:rPr lang="en-US" smtClean="0"/>
              <a:pPr>
                <a:defRPr/>
              </a:pPr>
              <a:t>36</a:t>
            </a:fld>
            <a:endParaRPr lang="en-US" dirty="0"/>
          </a:p>
        </p:txBody>
      </p:sp>
      <p:sp>
        <p:nvSpPr>
          <p:cNvPr id="6" name="TextBox 5"/>
          <p:cNvSpPr txBox="1"/>
          <p:nvPr/>
        </p:nvSpPr>
        <p:spPr>
          <a:xfrm>
            <a:off x="365125" y="6156493"/>
            <a:ext cx="8610600" cy="369332"/>
          </a:xfrm>
          <a:prstGeom prst="rect">
            <a:avLst/>
          </a:prstGeom>
          <a:noFill/>
        </p:spPr>
        <p:txBody>
          <a:bodyPr wrap="square" rtlCol="0">
            <a:spAutoFit/>
          </a:bodyPr>
          <a:lstStyle/>
          <a:p>
            <a:r>
              <a:rPr lang="en-US" dirty="0"/>
              <a:t>Adapted diagram from </a:t>
            </a:r>
            <a:r>
              <a:rPr lang="en-US" b="1" dirty="0"/>
              <a:t>ONC FHIR at Scale Taskforce (FAST) </a:t>
            </a:r>
            <a:r>
              <a:rPr lang="en-US" dirty="0"/>
              <a:t>Proposed Exchange Solution</a:t>
            </a:r>
          </a:p>
        </p:txBody>
      </p:sp>
      <p:sp>
        <p:nvSpPr>
          <p:cNvPr id="9" name="TextBox 8"/>
          <p:cNvSpPr txBox="1"/>
          <p:nvPr/>
        </p:nvSpPr>
        <p:spPr>
          <a:xfrm>
            <a:off x="1265349" y="1270023"/>
            <a:ext cx="7710376" cy="369332"/>
          </a:xfrm>
          <a:prstGeom prst="rect">
            <a:avLst/>
          </a:prstGeom>
          <a:noFill/>
        </p:spPr>
        <p:txBody>
          <a:bodyPr wrap="square" rtlCol="0">
            <a:spAutoFit/>
          </a:bodyPr>
          <a:lstStyle/>
          <a:p>
            <a:r>
              <a:rPr lang="en-US" dirty="0"/>
              <a:t>Hybrid Model to support Point to Point and Intermediary Exchange</a:t>
            </a:r>
          </a:p>
        </p:txBody>
      </p:sp>
      <p:pic>
        <p:nvPicPr>
          <p:cNvPr id="11" name="Content Placeholder 10"/>
          <p:cNvPicPr>
            <a:picLocks noGrp="1" noChangeAspect="1"/>
          </p:cNvPicPr>
          <p:nvPr>
            <p:ph idx="1"/>
          </p:nvPr>
        </p:nvPicPr>
        <p:blipFill>
          <a:blip r:embed="rId3"/>
          <a:stretch>
            <a:fillRect/>
          </a:stretch>
        </p:blipFill>
        <p:spPr>
          <a:xfrm>
            <a:off x="1447800" y="1746760"/>
            <a:ext cx="6131321" cy="4505904"/>
          </a:xfrm>
          <a:prstGeom prst="rect">
            <a:avLst/>
          </a:prstGeom>
        </p:spPr>
      </p:pic>
    </p:spTree>
    <p:extLst>
      <p:ext uri="{BB962C8B-B14F-4D97-AF65-F5344CB8AC3E}">
        <p14:creationId xmlns:p14="http://schemas.microsoft.com/office/powerpoint/2010/main" val="27707007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Hypothetical Exchange-Routing (1)</a:t>
            </a:r>
          </a:p>
        </p:txBody>
      </p:sp>
      <p:sp>
        <p:nvSpPr>
          <p:cNvPr id="4" name="Slide Number Placeholder 3"/>
          <p:cNvSpPr>
            <a:spLocks noGrp="1"/>
          </p:cNvSpPr>
          <p:nvPr>
            <p:ph type="sldNum" sz="quarter" idx="11"/>
          </p:nvPr>
        </p:nvSpPr>
        <p:spPr/>
        <p:txBody>
          <a:bodyPr/>
          <a:lstStyle/>
          <a:p>
            <a:pPr>
              <a:defRPr/>
            </a:pPr>
            <a:fld id="{949C2E20-F250-44B9-B926-B8B94A013B34}" type="slidenum">
              <a:rPr lang="en-US" smtClean="0"/>
              <a:pPr>
                <a:defRPr/>
              </a:pPr>
              <a:t>37</a:t>
            </a:fld>
            <a:endParaRPr lang="en-US" dirty="0"/>
          </a:p>
        </p:txBody>
      </p:sp>
      <p:sp>
        <p:nvSpPr>
          <p:cNvPr id="7" name="TextBox 6"/>
          <p:cNvSpPr txBox="1"/>
          <p:nvPr/>
        </p:nvSpPr>
        <p:spPr>
          <a:xfrm>
            <a:off x="228600" y="1034362"/>
            <a:ext cx="8761302" cy="7386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400" b="1" dirty="0"/>
              <a:t>CHALLENGE:</a:t>
            </a:r>
            <a:r>
              <a:rPr lang="en-US" sz="1400" dirty="0"/>
              <a:t>  How do we consistently and reliably exchange clinical data across a hybrid system where partners may  use one or more intermediaries for technical and business operations? </a:t>
            </a:r>
          </a:p>
          <a:p>
            <a:r>
              <a:rPr lang="en-US" sz="1400" b="1" dirty="0"/>
              <a:t>SOLUTION: </a:t>
            </a:r>
            <a:r>
              <a:rPr lang="en-US" sz="1400" dirty="0"/>
              <a:t>Reliable Routing with Metadata Across Intermediaries</a:t>
            </a:r>
          </a:p>
        </p:txBody>
      </p:sp>
      <p:sp>
        <p:nvSpPr>
          <p:cNvPr id="8" name="TextBox 7"/>
          <p:cNvSpPr txBox="1"/>
          <p:nvPr/>
        </p:nvSpPr>
        <p:spPr>
          <a:xfrm>
            <a:off x="379302" y="6260872"/>
            <a:ext cx="8610600" cy="369332"/>
          </a:xfrm>
          <a:prstGeom prst="rect">
            <a:avLst/>
          </a:prstGeom>
          <a:noFill/>
        </p:spPr>
        <p:txBody>
          <a:bodyPr wrap="square" rtlCol="0">
            <a:spAutoFit/>
          </a:bodyPr>
          <a:lstStyle/>
          <a:p>
            <a:r>
              <a:rPr lang="en-US" dirty="0"/>
              <a:t>Adapted diagram from </a:t>
            </a:r>
            <a:r>
              <a:rPr lang="en-US" b="1" dirty="0"/>
              <a:t>ONC FHIR at Scale Taskforce (FAST) </a:t>
            </a:r>
            <a:r>
              <a:rPr lang="en-US" dirty="0"/>
              <a:t>Proposed Exchange Solution</a:t>
            </a:r>
          </a:p>
        </p:txBody>
      </p:sp>
      <p:pic>
        <p:nvPicPr>
          <p:cNvPr id="10" name="Content Placeholder 9"/>
          <p:cNvPicPr>
            <a:picLocks noGrp="1" noChangeAspect="1"/>
          </p:cNvPicPr>
          <p:nvPr>
            <p:ph idx="1"/>
          </p:nvPr>
        </p:nvPicPr>
        <p:blipFill>
          <a:blip r:embed="rId3"/>
          <a:stretch>
            <a:fillRect/>
          </a:stretch>
        </p:blipFill>
        <p:spPr>
          <a:xfrm>
            <a:off x="1427670" y="1828800"/>
            <a:ext cx="7735380" cy="3877216"/>
          </a:xfrm>
          <a:prstGeom prst="rect">
            <a:avLst/>
          </a:prstGeom>
        </p:spPr>
      </p:pic>
    </p:spTree>
    <p:extLst>
      <p:ext uri="{BB962C8B-B14F-4D97-AF65-F5344CB8AC3E}">
        <p14:creationId xmlns:p14="http://schemas.microsoft.com/office/powerpoint/2010/main" val="1390710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Hypothetical Exchange-Routing (2)</a:t>
            </a:r>
          </a:p>
        </p:txBody>
      </p:sp>
      <p:sp>
        <p:nvSpPr>
          <p:cNvPr id="4" name="Slide Number Placeholder 3"/>
          <p:cNvSpPr>
            <a:spLocks noGrp="1"/>
          </p:cNvSpPr>
          <p:nvPr>
            <p:ph type="sldNum" sz="quarter" idx="11"/>
          </p:nvPr>
        </p:nvSpPr>
        <p:spPr/>
        <p:txBody>
          <a:bodyPr/>
          <a:lstStyle/>
          <a:p>
            <a:pPr>
              <a:defRPr/>
            </a:pPr>
            <a:fld id="{949C2E20-F250-44B9-B926-B8B94A013B34}" type="slidenum">
              <a:rPr lang="en-US" smtClean="0"/>
              <a:pPr>
                <a:defRPr/>
              </a:pPr>
              <a:t>38</a:t>
            </a:fld>
            <a:endParaRPr lang="en-US" dirty="0"/>
          </a:p>
        </p:txBody>
      </p:sp>
      <p:sp>
        <p:nvSpPr>
          <p:cNvPr id="7" name="TextBox 6"/>
          <p:cNvSpPr txBox="1"/>
          <p:nvPr/>
        </p:nvSpPr>
        <p:spPr>
          <a:xfrm>
            <a:off x="365125" y="6098143"/>
            <a:ext cx="8610600" cy="369332"/>
          </a:xfrm>
          <a:prstGeom prst="rect">
            <a:avLst/>
          </a:prstGeom>
          <a:noFill/>
        </p:spPr>
        <p:txBody>
          <a:bodyPr wrap="square" rtlCol="0">
            <a:spAutoFit/>
          </a:bodyPr>
          <a:lstStyle/>
          <a:p>
            <a:r>
              <a:rPr lang="en-US" dirty="0"/>
              <a:t>Adapted diagram from </a:t>
            </a:r>
            <a:r>
              <a:rPr lang="en-US" b="1" dirty="0"/>
              <a:t>ONC FHIR at Scale Taskforce (FAST) </a:t>
            </a:r>
            <a:r>
              <a:rPr lang="en-US" dirty="0"/>
              <a:t>Proposed Exchange Solution</a:t>
            </a:r>
          </a:p>
        </p:txBody>
      </p:sp>
      <p:pic>
        <p:nvPicPr>
          <p:cNvPr id="9" name="Content Placeholder 8"/>
          <p:cNvPicPr>
            <a:picLocks noGrp="1" noChangeAspect="1"/>
          </p:cNvPicPr>
          <p:nvPr>
            <p:ph idx="1"/>
          </p:nvPr>
        </p:nvPicPr>
        <p:blipFill>
          <a:blip r:embed="rId3"/>
          <a:stretch>
            <a:fillRect/>
          </a:stretch>
        </p:blipFill>
        <p:spPr>
          <a:xfrm>
            <a:off x="685800" y="1371535"/>
            <a:ext cx="7792537" cy="4439270"/>
          </a:xfrm>
          <a:prstGeom prst="rect">
            <a:avLst/>
          </a:prstGeom>
        </p:spPr>
      </p:pic>
    </p:spTree>
    <p:extLst>
      <p:ext uri="{BB962C8B-B14F-4D97-AF65-F5344CB8AC3E}">
        <p14:creationId xmlns:p14="http://schemas.microsoft.com/office/powerpoint/2010/main" val="131392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Hypothetical FHIR Broker-Message Transformation</a:t>
            </a:r>
          </a:p>
        </p:txBody>
      </p:sp>
      <p:sp>
        <p:nvSpPr>
          <p:cNvPr id="4" name="Slide Number Placeholder 3"/>
          <p:cNvSpPr>
            <a:spLocks noGrp="1"/>
          </p:cNvSpPr>
          <p:nvPr>
            <p:ph type="sldNum" sz="quarter" idx="11"/>
          </p:nvPr>
        </p:nvSpPr>
        <p:spPr/>
        <p:txBody>
          <a:bodyPr/>
          <a:lstStyle/>
          <a:p>
            <a:pPr>
              <a:defRPr/>
            </a:pPr>
            <a:fld id="{949C2E20-F250-44B9-B926-B8B94A013B34}" type="slidenum">
              <a:rPr lang="en-US" smtClean="0"/>
              <a:pPr>
                <a:defRPr/>
              </a:pPr>
              <a:t>39</a:t>
            </a:fld>
            <a:endParaRPr lang="en-US" dirty="0"/>
          </a:p>
        </p:txBody>
      </p:sp>
      <p:cxnSp>
        <p:nvCxnSpPr>
          <p:cNvPr id="19" name="Straight Arrow Connector 18"/>
          <p:cNvCxnSpPr>
            <a:stCxn id="6" idx="3"/>
          </p:cNvCxnSpPr>
          <p:nvPr/>
        </p:nvCxnSpPr>
        <p:spPr>
          <a:xfrm flipV="1">
            <a:off x="2052974" y="4133098"/>
            <a:ext cx="122538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535155" y="2438400"/>
            <a:ext cx="7923045" cy="2469111"/>
            <a:chOff x="228600" y="2941089"/>
            <a:chExt cx="7923045" cy="2469111"/>
          </a:xfrm>
        </p:grpSpPr>
        <p:sp>
          <p:nvSpPr>
            <p:cNvPr id="9" name="TextBox 8"/>
            <p:cNvSpPr txBox="1">
              <a:spLocks/>
            </p:cNvSpPr>
            <p:nvPr/>
          </p:nvSpPr>
          <p:spPr>
            <a:xfrm>
              <a:off x="3082728" y="2941089"/>
              <a:ext cx="3219039" cy="246911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endParaRPr lang="en-US" dirty="0"/>
            </a:p>
          </p:txBody>
        </p:sp>
        <p:sp>
          <p:nvSpPr>
            <p:cNvPr id="5" name="TextBox 4"/>
            <p:cNvSpPr txBox="1"/>
            <p:nvPr/>
          </p:nvSpPr>
          <p:spPr>
            <a:xfrm>
              <a:off x="228600" y="3486542"/>
              <a:ext cx="1524000"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a:t>EHR System</a:t>
              </a:r>
            </a:p>
          </p:txBody>
        </p:sp>
        <p:sp>
          <p:nvSpPr>
            <p:cNvPr id="6" name="TextBox 5"/>
            <p:cNvSpPr txBox="1"/>
            <p:nvPr/>
          </p:nvSpPr>
          <p:spPr>
            <a:xfrm>
              <a:off x="228600" y="4343400"/>
              <a:ext cx="1517819"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a:t>HL7 v2 Legacy Data Source</a:t>
              </a:r>
            </a:p>
          </p:txBody>
        </p:sp>
        <p:sp>
          <p:nvSpPr>
            <p:cNvPr id="8" name="TextBox 7"/>
            <p:cNvSpPr txBox="1"/>
            <p:nvPr/>
          </p:nvSpPr>
          <p:spPr>
            <a:xfrm rot="5400000">
              <a:off x="2180512" y="3867835"/>
              <a:ext cx="2438400" cy="646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HL7 V2 and CDA to FHIR Transformations</a:t>
              </a:r>
            </a:p>
          </p:txBody>
        </p:sp>
        <p:sp>
          <p:nvSpPr>
            <p:cNvPr id="12" name="TextBox 11"/>
            <p:cNvSpPr txBox="1"/>
            <p:nvPr/>
          </p:nvSpPr>
          <p:spPr>
            <a:xfrm rot="5400000">
              <a:off x="4759402" y="3837124"/>
              <a:ext cx="2438400" cy="646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FHIR to HL7 V2 and CDA to Transformations</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5600" y="3743252"/>
              <a:ext cx="1612900" cy="805634"/>
            </a:xfrm>
            <a:prstGeom prst="rect">
              <a:avLst/>
            </a:prstGeom>
          </p:spPr>
        </p:pic>
        <p:cxnSp>
          <p:nvCxnSpPr>
            <p:cNvPr id="16" name="Straight Arrow Connector 15"/>
            <p:cNvCxnSpPr/>
            <p:nvPr/>
          </p:nvCxnSpPr>
          <p:spPr>
            <a:xfrm>
              <a:off x="1752600" y="3629517"/>
              <a:ext cx="1219200" cy="153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820896" y="3378821"/>
              <a:ext cx="1602263" cy="276999"/>
            </a:xfrm>
            <a:prstGeom prst="rect">
              <a:avLst/>
            </a:prstGeom>
            <a:noFill/>
          </p:spPr>
          <p:txBody>
            <a:bodyPr wrap="square" rtlCol="0">
              <a:spAutoFit/>
            </a:bodyPr>
            <a:lstStyle/>
            <a:p>
              <a:r>
                <a:rPr lang="en-US" sz="1200" dirty="0"/>
                <a:t>CDA or C-CDA</a:t>
              </a:r>
            </a:p>
          </p:txBody>
        </p:sp>
        <p:sp>
          <p:nvSpPr>
            <p:cNvPr id="24" name="TextBox 23"/>
            <p:cNvSpPr txBox="1"/>
            <p:nvPr/>
          </p:nvSpPr>
          <p:spPr>
            <a:xfrm>
              <a:off x="2034156" y="4332486"/>
              <a:ext cx="1602263" cy="276999"/>
            </a:xfrm>
            <a:prstGeom prst="rect">
              <a:avLst/>
            </a:prstGeom>
            <a:noFill/>
          </p:spPr>
          <p:txBody>
            <a:bodyPr wrap="square" rtlCol="0">
              <a:spAutoFit/>
            </a:bodyPr>
            <a:lstStyle/>
            <a:p>
              <a:r>
                <a:rPr lang="en-US" sz="1200" dirty="0"/>
                <a:t>HL7 V2</a:t>
              </a:r>
            </a:p>
          </p:txBody>
        </p:sp>
        <p:cxnSp>
          <p:nvCxnSpPr>
            <p:cNvPr id="25" name="Straight Arrow Connector 24"/>
            <p:cNvCxnSpPr/>
            <p:nvPr/>
          </p:nvCxnSpPr>
          <p:spPr>
            <a:xfrm flipV="1">
              <a:off x="6394619" y="4119767"/>
              <a:ext cx="122538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549382" y="3842768"/>
              <a:ext cx="1602263" cy="276999"/>
            </a:xfrm>
            <a:prstGeom prst="rect">
              <a:avLst/>
            </a:prstGeom>
            <a:noFill/>
          </p:spPr>
          <p:txBody>
            <a:bodyPr wrap="square" rtlCol="0">
              <a:spAutoFit/>
            </a:bodyPr>
            <a:lstStyle/>
            <a:p>
              <a:r>
                <a:rPr lang="en-US" sz="1200" dirty="0"/>
                <a:t>FHIR</a:t>
              </a:r>
            </a:p>
          </p:txBody>
        </p:sp>
        <p:cxnSp>
          <p:nvCxnSpPr>
            <p:cNvPr id="28" name="Straight Arrow Connector 27"/>
            <p:cNvCxnSpPr/>
            <p:nvPr/>
          </p:nvCxnSpPr>
          <p:spPr>
            <a:xfrm>
              <a:off x="6400800" y="4901873"/>
              <a:ext cx="1219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415793" y="4594627"/>
              <a:ext cx="1602263" cy="276999"/>
            </a:xfrm>
            <a:prstGeom prst="rect">
              <a:avLst/>
            </a:prstGeom>
            <a:noFill/>
          </p:spPr>
          <p:txBody>
            <a:bodyPr wrap="square" rtlCol="0">
              <a:spAutoFit/>
            </a:bodyPr>
            <a:lstStyle/>
            <a:p>
              <a:r>
                <a:rPr lang="en-US" sz="1200" dirty="0"/>
                <a:t>CDA or C-CDA</a:t>
              </a:r>
            </a:p>
          </p:txBody>
        </p:sp>
        <p:cxnSp>
          <p:nvCxnSpPr>
            <p:cNvPr id="30" name="Straight Arrow Connector 29"/>
            <p:cNvCxnSpPr/>
            <p:nvPr/>
          </p:nvCxnSpPr>
          <p:spPr>
            <a:xfrm>
              <a:off x="6391409" y="3506406"/>
              <a:ext cx="1219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520665" y="3214019"/>
              <a:ext cx="1602263" cy="276999"/>
            </a:xfrm>
            <a:prstGeom prst="rect">
              <a:avLst/>
            </a:prstGeom>
            <a:noFill/>
          </p:spPr>
          <p:txBody>
            <a:bodyPr wrap="square" rtlCol="0">
              <a:spAutoFit/>
            </a:bodyPr>
            <a:lstStyle/>
            <a:p>
              <a:r>
                <a:rPr lang="en-US" sz="1200" dirty="0"/>
                <a:t>HL7 V2</a:t>
              </a:r>
            </a:p>
          </p:txBody>
        </p:sp>
      </p:grpSp>
    </p:spTree>
    <p:extLst>
      <p:ext uri="{BB962C8B-B14F-4D97-AF65-F5344CB8AC3E}">
        <p14:creationId xmlns:p14="http://schemas.microsoft.com/office/powerpoint/2010/main" val="4221380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949C2E20-F250-44B9-B926-B8B94A013B34}" type="slidenum">
              <a:rPr lang="en-US" smtClean="0"/>
              <a:pPr>
                <a:defRPr/>
              </a:pPr>
              <a:t>4</a:t>
            </a:fld>
            <a:endParaRPr lang="en-US" dirty="0"/>
          </a:p>
        </p:txBody>
      </p:sp>
      <p:sp>
        <p:nvSpPr>
          <p:cNvPr id="3" name="Title 2"/>
          <p:cNvSpPr>
            <a:spLocks noGrp="1"/>
          </p:cNvSpPr>
          <p:nvPr>
            <p:ph type="title"/>
          </p:nvPr>
        </p:nvSpPr>
        <p:spPr/>
        <p:txBody>
          <a:bodyPr/>
          <a:lstStyle/>
          <a:p>
            <a:r>
              <a:rPr lang="en-US" dirty="0"/>
              <a:t>Vote: Approve minutes</a:t>
            </a:r>
          </a:p>
        </p:txBody>
      </p:sp>
      <p:sp>
        <p:nvSpPr>
          <p:cNvPr id="2" name="Content Placeholder 1"/>
          <p:cNvSpPr>
            <a:spLocks noGrp="1"/>
          </p:cNvSpPr>
          <p:nvPr>
            <p:ph idx="4294967295"/>
          </p:nvPr>
        </p:nvSpPr>
        <p:spPr>
          <a:xfrm>
            <a:off x="457200" y="1960563"/>
            <a:ext cx="8229600" cy="3778250"/>
          </a:xfrm>
        </p:spPr>
        <p:txBody>
          <a:bodyPr/>
          <a:lstStyle/>
          <a:p>
            <a:pPr marL="0" indent="0">
              <a:buNone/>
            </a:pPr>
            <a:endParaRPr lang="en-US" sz="2400" dirty="0"/>
          </a:p>
          <a:p>
            <a:pPr marL="0" indent="0">
              <a:buNone/>
            </a:pPr>
            <a:endParaRPr lang="en-US" sz="2400" dirty="0"/>
          </a:p>
          <a:p>
            <a:pPr marL="0" indent="0">
              <a:buNone/>
            </a:pPr>
            <a:r>
              <a:rPr lang="en-US" sz="2400" dirty="0"/>
              <a:t>MOTION: </a:t>
            </a:r>
            <a:r>
              <a:rPr lang="en-US" sz="2400" b="0" dirty="0"/>
              <a:t>That the Health Information Technology Council hereby approves the minutes of the council meeting held on August 3, 2020 as presented/amended</a:t>
            </a:r>
          </a:p>
          <a:p>
            <a:pPr marL="0" indent="0">
              <a:buNone/>
            </a:pPr>
            <a:endParaRPr lang="en-US" sz="2400" b="0" dirty="0"/>
          </a:p>
          <a:p>
            <a:pPr marL="0" indent="0">
              <a:buNone/>
            </a:pPr>
            <a:endParaRPr lang="en-US" sz="2400" b="0" dirty="0"/>
          </a:p>
          <a:p>
            <a:pPr marL="0" indent="0">
              <a:buNone/>
            </a:pPr>
            <a:endParaRPr lang="en-US" sz="2400" b="0" dirty="0"/>
          </a:p>
          <a:p>
            <a:pPr marL="0" indent="0">
              <a:buNone/>
            </a:pPr>
            <a:endParaRPr lang="en-US" sz="2400" b="0" dirty="0"/>
          </a:p>
          <a:p>
            <a:pPr marL="0" indent="0">
              <a:buNone/>
            </a:pPr>
            <a:endParaRPr lang="en-US" sz="2400" b="0" dirty="0"/>
          </a:p>
          <a:p>
            <a:pPr marL="0" indent="0">
              <a:buNone/>
            </a:pPr>
            <a:endParaRPr lang="en-US" sz="2400" dirty="0"/>
          </a:p>
        </p:txBody>
      </p:sp>
    </p:spTree>
    <p:extLst>
      <p:ext uri="{BB962C8B-B14F-4D97-AF65-F5344CB8AC3E}">
        <p14:creationId xmlns:p14="http://schemas.microsoft.com/office/powerpoint/2010/main" val="3955559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949C2E20-F250-44B9-B926-B8B94A013B34}" type="slidenum">
              <a:rPr lang="en-US" smtClean="0"/>
              <a:pPr>
                <a:defRPr/>
              </a:pPr>
              <a:t>40</a:t>
            </a:fld>
            <a:endParaRPr lang="en-US" dirty="0"/>
          </a:p>
        </p:txBody>
      </p:sp>
      <p:sp>
        <p:nvSpPr>
          <p:cNvPr id="9" name="Title 8"/>
          <p:cNvSpPr>
            <a:spLocks noGrp="1"/>
          </p:cNvSpPr>
          <p:nvPr>
            <p:ph type="title"/>
          </p:nvPr>
        </p:nvSpPr>
        <p:spPr/>
        <p:txBody>
          <a:bodyPr/>
          <a:lstStyle/>
          <a:p>
            <a:r>
              <a:rPr lang="en-US" dirty="0"/>
              <a:t>Hypothetical FHIR API Broker</a:t>
            </a:r>
          </a:p>
        </p:txBody>
      </p:sp>
      <p:sp>
        <p:nvSpPr>
          <p:cNvPr id="5" name="TextBox 4"/>
          <p:cNvSpPr txBox="1"/>
          <p:nvPr/>
        </p:nvSpPr>
        <p:spPr>
          <a:xfrm>
            <a:off x="7536180" y="2156838"/>
            <a:ext cx="1295400" cy="381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MMIS</a:t>
            </a:r>
          </a:p>
        </p:txBody>
      </p:sp>
      <p:sp>
        <p:nvSpPr>
          <p:cNvPr id="6" name="TextBox 5"/>
          <p:cNvSpPr txBox="1"/>
          <p:nvPr/>
        </p:nvSpPr>
        <p:spPr>
          <a:xfrm>
            <a:off x="7505700" y="4355019"/>
            <a:ext cx="1295400" cy="381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Pharmacy</a:t>
            </a:r>
          </a:p>
        </p:txBody>
      </p:sp>
      <p:sp>
        <p:nvSpPr>
          <p:cNvPr id="7" name="TextBox 6"/>
          <p:cNvSpPr txBox="1"/>
          <p:nvPr/>
        </p:nvSpPr>
        <p:spPr>
          <a:xfrm>
            <a:off x="7505700" y="3094835"/>
            <a:ext cx="12954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Data Warehouse</a:t>
            </a:r>
          </a:p>
        </p:txBody>
      </p:sp>
      <p:sp>
        <p:nvSpPr>
          <p:cNvPr id="8" name="TextBox 7"/>
          <p:cNvSpPr txBox="1"/>
          <p:nvPr/>
        </p:nvSpPr>
        <p:spPr>
          <a:xfrm>
            <a:off x="3607689" y="3132023"/>
            <a:ext cx="1717548"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EOHHS IT / State API Platform / Management</a:t>
            </a:r>
          </a:p>
        </p:txBody>
      </p:sp>
      <p:sp>
        <p:nvSpPr>
          <p:cNvPr id="10" name="TextBox 9"/>
          <p:cNvSpPr txBox="1"/>
          <p:nvPr/>
        </p:nvSpPr>
        <p:spPr>
          <a:xfrm rot="16200000">
            <a:off x="6149344" y="3085935"/>
            <a:ext cx="1569717"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FHIR Server Environment</a:t>
            </a:r>
          </a:p>
        </p:txBody>
      </p:sp>
      <p:sp>
        <p:nvSpPr>
          <p:cNvPr id="11" name="TextBox 10"/>
          <p:cNvSpPr txBox="1"/>
          <p:nvPr/>
        </p:nvSpPr>
        <p:spPr>
          <a:xfrm>
            <a:off x="3800592" y="1573507"/>
            <a:ext cx="1295400" cy="381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EVS-POSC</a:t>
            </a:r>
          </a:p>
        </p:txBody>
      </p:sp>
      <p:sp>
        <p:nvSpPr>
          <p:cNvPr id="17" name="Left-Right Arrow 16"/>
          <p:cNvSpPr/>
          <p:nvPr/>
        </p:nvSpPr>
        <p:spPr>
          <a:xfrm rot="16200000">
            <a:off x="770568" y="4222497"/>
            <a:ext cx="914400" cy="462605"/>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dirty="0"/>
              <a:t>FHIR API</a:t>
            </a:r>
          </a:p>
        </p:txBody>
      </p:sp>
      <p:sp>
        <p:nvSpPr>
          <p:cNvPr id="19" name="Left-Right Arrow 18"/>
          <p:cNvSpPr/>
          <p:nvPr/>
        </p:nvSpPr>
        <p:spPr>
          <a:xfrm>
            <a:off x="2504612" y="3355059"/>
            <a:ext cx="914400" cy="462605"/>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dirty="0"/>
              <a:t>FHIR API</a:t>
            </a:r>
          </a:p>
        </p:txBody>
      </p:sp>
      <p:sp>
        <p:nvSpPr>
          <p:cNvPr id="20" name="Left-Right Arrow 19"/>
          <p:cNvSpPr/>
          <p:nvPr/>
        </p:nvSpPr>
        <p:spPr>
          <a:xfrm rot="16200000">
            <a:off x="3991092" y="2344449"/>
            <a:ext cx="914400" cy="462605"/>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dirty="0"/>
              <a:t>FHIR API</a:t>
            </a:r>
          </a:p>
        </p:txBody>
      </p:sp>
      <p:sp>
        <p:nvSpPr>
          <p:cNvPr id="21" name="Left-Right Arrow 20"/>
          <p:cNvSpPr/>
          <p:nvPr/>
        </p:nvSpPr>
        <p:spPr>
          <a:xfrm>
            <a:off x="5510937" y="3273454"/>
            <a:ext cx="914400" cy="462605"/>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dirty="0"/>
              <a:t>FHIR API</a:t>
            </a:r>
          </a:p>
        </p:txBody>
      </p:sp>
      <p:sp>
        <p:nvSpPr>
          <p:cNvPr id="22" name="TextBox 21"/>
          <p:cNvSpPr txBox="1"/>
          <p:nvPr/>
        </p:nvSpPr>
        <p:spPr>
          <a:xfrm>
            <a:off x="103709" y="5011164"/>
            <a:ext cx="12954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Provider / Endpoint Directory</a:t>
            </a:r>
          </a:p>
        </p:txBody>
      </p:sp>
      <p:sp>
        <p:nvSpPr>
          <p:cNvPr id="23" name="TextBox 22"/>
          <p:cNvSpPr txBox="1"/>
          <p:nvPr/>
        </p:nvSpPr>
        <p:spPr>
          <a:xfrm>
            <a:off x="1861715" y="5011164"/>
            <a:ext cx="1617695" cy="9310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Consolidated Clinical Gateway</a:t>
            </a:r>
          </a:p>
        </p:txBody>
      </p:sp>
      <p:sp>
        <p:nvSpPr>
          <p:cNvPr id="24" name="Left-Right Arrow 23"/>
          <p:cNvSpPr/>
          <p:nvPr/>
        </p:nvSpPr>
        <p:spPr>
          <a:xfrm rot="16200000">
            <a:off x="1532795" y="4222496"/>
            <a:ext cx="914400" cy="462605"/>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dirty="0"/>
              <a:t>FHIR API</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137" y="3115261"/>
            <a:ext cx="1612900" cy="805634"/>
          </a:xfrm>
          <a:prstGeom prst="rect">
            <a:avLst/>
          </a:prstGeom>
        </p:spPr>
      </p:pic>
    </p:spTree>
    <p:extLst>
      <p:ext uri="{BB962C8B-B14F-4D97-AF65-F5344CB8AC3E}">
        <p14:creationId xmlns:p14="http://schemas.microsoft.com/office/powerpoint/2010/main" val="1771400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D6DC581-3793-4594-88E2-9EC724FA3BF3}"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41</a:t>
            </a:fld>
            <a:endParaRPr kumimoji="0" lang="en-US" b="0" i="0" u="none" strike="noStrike" kern="0" cap="none" spc="0" normalizeH="0" baseline="0" noProof="0" dirty="0">
              <a:ln>
                <a:noFill/>
              </a:ln>
              <a:solidFill>
                <a:sysClr val="windowText" lastClr="000000"/>
              </a:solidFill>
              <a:effectLst/>
              <a:uLnTx/>
              <a:uFillTx/>
            </a:endParaRPr>
          </a:p>
        </p:txBody>
      </p:sp>
      <p:sp>
        <p:nvSpPr>
          <p:cNvPr id="2" name="Text Placeholder 1"/>
          <p:cNvSpPr>
            <a:spLocks noGrp="1"/>
          </p:cNvSpPr>
          <p:nvPr>
            <p:ph type="body" idx="4294967295"/>
          </p:nvPr>
        </p:nvSpPr>
        <p:spPr>
          <a:xfrm>
            <a:off x="1371600" y="2906713"/>
            <a:ext cx="7772400" cy="1500187"/>
          </a:xfrm>
        </p:spPr>
        <p:txBody>
          <a:bodyPr rtlCol="0" anchor="ctr" anchorCtr="0">
            <a:normAutofit/>
          </a:bodyPr>
          <a:lstStyle/>
          <a:p>
            <a:pPr marL="0" indent="0">
              <a:buNone/>
            </a:pPr>
            <a:r>
              <a:rPr lang="en-US" sz="2400" dirty="0">
                <a:solidFill>
                  <a:schemeClr val="tx1"/>
                </a:solidFill>
              </a:rPr>
              <a:t>Appendix B: HIway operations update</a:t>
            </a:r>
            <a:endParaRPr lang="en-US" sz="2400" b="0" i="1" dirty="0">
              <a:solidFill>
                <a:schemeClr val="tx1"/>
              </a:solidFill>
            </a:endParaRPr>
          </a:p>
        </p:txBody>
      </p:sp>
    </p:spTree>
    <p:extLst>
      <p:ext uri="{BB962C8B-B14F-4D97-AF65-F5344CB8AC3E}">
        <p14:creationId xmlns:p14="http://schemas.microsoft.com/office/powerpoint/2010/main" val="21767503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1" y="26749"/>
            <a:ext cx="7620000" cy="738664"/>
          </a:xfrm>
          <a:prstGeom prst="rect">
            <a:avLst/>
          </a:prstGeom>
        </p:spPr>
        <p:txBody>
          <a:bodyPr vert="horz" wrap="square" lIns="0" tIns="0" rIns="0" bIns="0" rtlCol="0">
            <a:spAutoFit/>
          </a:bodyPr>
          <a:lstStyle/>
          <a:p>
            <a:pPr marL="117475">
              <a:lnSpc>
                <a:spcPct val="100000"/>
              </a:lnSpc>
            </a:pPr>
            <a:r>
              <a:rPr spc="-25" dirty="0"/>
              <a:t>H</a:t>
            </a:r>
            <a:r>
              <a:rPr spc="-10" dirty="0"/>
              <a:t>I</a:t>
            </a:r>
            <a:r>
              <a:rPr spc="-55" dirty="0"/>
              <a:t>w</a:t>
            </a:r>
            <a:r>
              <a:rPr spc="-60" dirty="0"/>
              <a:t>a</a:t>
            </a:r>
            <a:r>
              <a:rPr spc="-15" dirty="0"/>
              <a:t>y</a:t>
            </a:r>
            <a:r>
              <a:rPr spc="-5" dirty="0"/>
              <a:t> </a:t>
            </a:r>
            <a:r>
              <a:rPr lang="en-US" spc="-80" dirty="0"/>
              <a:t>p</a:t>
            </a:r>
            <a:r>
              <a:rPr spc="-15" dirty="0"/>
              <a:t>art</a:t>
            </a:r>
            <a:r>
              <a:rPr spc="-20" dirty="0"/>
              <a:t>i</a:t>
            </a:r>
            <a:r>
              <a:rPr spc="-10" dirty="0"/>
              <a:t>c</a:t>
            </a:r>
            <a:r>
              <a:rPr spc="-20" dirty="0"/>
              <a:t>ip</a:t>
            </a:r>
            <a:r>
              <a:rPr spc="-35" dirty="0"/>
              <a:t>a</a:t>
            </a:r>
            <a:r>
              <a:rPr spc="-15" dirty="0"/>
              <a:t>t</a:t>
            </a:r>
            <a:r>
              <a:rPr spc="-20" dirty="0"/>
              <a:t>i</a:t>
            </a:r>
            <a:r>
              <a:rPr spc="-15" dirty="0"/>
              <a:t>on</a:t>
            </a:r>
            <a:r>
              <a:rPr spc="20" dirty="0"/>
              <a:t> </a:t>
            </a:r>
            <a:br>
              <a:rPr lang="en-US" spc="20" dirty="0"/>
            </a:br>
            <a:r>
              <a:rPr lang="en-US" sz="2000" spc="-20" dirty="0"/>
              <a:t>July 21, 2020 – October 20, 2020</a:t>
            </a:r>
            <a:endParaRPr spc="-15" dirty="0"/>
          </a:p>
        </p:txBody>
      </p:sp>
      <p:sp>
        <p:nvSpPr>
          <p:cNvPr id="3" name="Slide Number Placeholder 2"/>
          <p:cNvSpPr>
            <a:spLocks noGrp="1"/>
          </p:cNvSpPr>
          <p:nvPr>
            <p:ph type="sldNum" sz="quarter" idx="11"/>
          </p:nvPr>
        </p:nvSpPr>
        <p:spPr/>
        <p:txBody>
          <a:bodyPr/>
          <a:lstStyle/>
          <a:p>
            <a:pPr>
              <a:defRPr/>
            </a:pPr>
            <a:fld id="{949C2E20-F250-44B9-B926-B8B94A013B34}" type="slidenum">
              <a:rPr lang="en-US" smtClean="0"/>
              <a:pPr>
                <a:defRPr/>
              </a:pPr>
              <a:t>42</a:t>
            </a:fld>
            <a:endParaRPr lang="en-US" dirty="0"/>
          </a:p>
        </p:txBody>
      </p:sp>
      <p:graphicFrame>
        <p:nvGraphicFramePr>
          <p:cNvPr id="6" name="Table 5"/>
          <p:cNvGraphicFramePr>
            <a:graphicFrameLocks noGrp="1"/>
          </p:cNvGraphicFramePr>
          <p:nvPr/>
        </p:nvGraphicFramePr>
        <p:xfrm>
          <a:off x="2252096" y="2288653"/>
          <a:ext cx="4963713" cy="3355091"/>
        </p:xfrm>
        <a:graphic>
          <a:graphicData uri="http://schemas.openxmlformats.org/drawingml/2006/table">
            <a:tbl>
              <a:tblPr>
                <a:tableStyleId>{5C22544A-7EE6-4342-B048-85BDC9FD1C3A}</a:tableStyleId>
              </a:tblPr>
              <a:tblGrid>
                <a:gridCol w="4963713">
                  <a:extLst>
                    <a:ext uri="{9D8B030D-6E8A-4147-A177-3AD203B41FA5}">
                      <a16:colId xmlns:a16="http://schemas.microsoft.com/office/drawing/2014/main" val="20000"/>
                    </a:ext>
                  </a:extLst>
                </a:gridCol>
              </a:tblGrid>
              <a:tr h="2872262">
                <a:tc>
                  <a:txBody>
                    <a:bodyPr/>
                    <a:lstStyle/>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baseline="0" dirty="0"/>
                        <a:t>CHADIS / Total Child Health, LLC</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fr-FR" sz="1800" baseline="0" dirty="0"/>
                        <a:t>Disability Evaluation Services (DES) / UMass</a:t>
                      </a:r>
                    </a:p>
                    <a:p>
                      <a:pPr marL="285750" indent="-285750">
                        <a:buClr>
                          <a:schemeClr val="bg1">
                            <a:lumMod val="75000"/>
                          </a:schemeClr>
                        </a:buClr>
                        <a:buSzPct val="75000"/>
                        <a:buFont typeface="Wingdings" panose="05000000000000000000" pitchFamily="2" charset="2"/>
                        <a:buChar char="Ø"/>
                      </a:pPr>
                      <a:endParaRPr lang="en-US" sz="1800" baseline="0" dirty="0"/>
                    </a:p>
                  </a:txBody>
                  <a:tcPr marL="7620" marR="7620" marT="7620" marB="0">
                    <a:noFill/>
                  </a:tcPr>
                </a:tc>
                <a:extLst>
                  <a:ext uri="{0D108BD9-81ED-4DB2-BD59-A6C34878D82A}">
                    <a16:rowId xmlns:a16="http://schemas.microsoft.com/office/drawing/2014/main" val="10000"/>
                  </a:ext>
                </a:extLst>
              </a:tr>
              <a:tr h="482829">
                <a:tc>
                  <a:txBody>
                    <a:bodyPr/>
                    <a:lstStyle/>
                    <a:p>
                      <a:endParaRPr lang="en-US" dirty="0"/>
                    </a:p>
                  </a:txBody>
                  <a:tcPr marL="7620" marR="7620" marT="7620" marB="0" anchor="b">
                    <a:noFill/>
                  </a:tcPr>
                </a:tc>
                <a:extLst>
                  <a:ext uri="{0D108BD9-81ED-4DB2-BD59-A6C34878D82A}">
                    <a16:rowId xmlns:a16="http://schemas.microsoft.com/office/drawing/2014/main" val="10001"/>
                  </a:ext>
                </a:extLst>
              </a:tr>
            </a:tbl>
          </a:graphicData>
        </a:graphic>
      </p:graphicFrame>
      <p:sp>
        <p:nvSpPr>
          <p:cNvPr id="5" name="Rectangle 4"/>
          <p:cNvSpPr/>
          <p:nvPr/>
        </p:nvSpPr>
        <p:spPr>
          <a:xfrm>
            <a:off x="1032272" y="1466024"/>
            <a:ext cx="7141368" cy="525715"/>
          </a:xfrm>
          <a:prstGeom prst="rect">
            <a:avLst/>
          </a:prstGeom>
          <a:solidFill>
            <a:schemeClr val="accent1">
              <a:lumMod val="20000"/>
              <a:lumOff val="8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mj-lt"/>
              </a:rPr>
              <a:t>	New participation agreements</a:t>
            </a:r>
          </a:p>
        </p:txBody>
      </p:sp>
      <p:sp>
        <p:nvSpPr>
          <p:cNvPr id="8" name="Pentagon 7"/>
          <p:cNvSpPr/>
          <p:nvPr/>
        </p:nvSpPr>
        <p:spPr>
          <a:xfrm>
            <a:off x="1444757" y="1376456"/>
            <a:ext cx="1381124" cy="704850"/>
          </a:xfrm>
          <a:prstGeom prst="homePlate">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444757" y="1261650"/>
            <a:ext cx="1148621" cy="923330"/>
          </a:xfrm>
          <a:prstGeom prst="rect">
            <a:avLst/>
          </a:prstGeom>
          <a:noFill/>
        </p:spPr>
        <p:txBody>
          <a:bodyPr wrap="square" lIns="91440" tIns="45720" rIns="91440" bIns="45720">
            <a:spAutoFit/>
          </a:bodyPr>
          <a:lstStyle/>
          <a:p>
            <a:pPr algn="ctr"/>
            <a:r>
              <a:rPr lang="en-US" sz="5400" b="1" dirty="0">
                <a:ln w="10160">
                  <a:solidFill>
                    <a:schemeClr val="tx1"/>
                  </a:solidFill>
                  <a:prstDash val="solid"/>
                </a:ln>
                <a:solidFill>
                  <a:srgbClr val="FFFFFF"/>
                </a:solidFill>
                <a:effectLst>
                  <a:outerShdw blurRad="38100" dist="22860" dir="5400000" algn="tl" rotWithShape="0">
                    <a:srgbClr val="000000">
                      <a:alpha val="30000"/>
                    </a:srgbClr>
                  </a:outerShdw>
                </a:effectLst>
              </a:rPr>
              <a:t>2</a:t>
            </a:r>
          </a:p>
        </p:txBody>
      </p:sp>
    </p:spTree>
    <p:extLst>
      <p:ext uri="{BB962C8B-B14F-4D97-AF65-F5344CB8AC3E}">
        <p14:creationId xmlns:p14="http://schemas.microsoft.com/office/powerpoint/2010/main" val="22948129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1" y="26749"/>
            <a:ext cx="7620000" cy="738664"/>
          </a:xfrm>
          <a:prstGeom prst="rect">
            <a:avLst/>
          </a:prstGeom>
        </p:spPr>
        <p:txBody>
          <a:bodyPr vert="horz" wrap="square" lIns="0" tIns="0" rIns="0" bIns="0" rtlCol="0">
            <a:spAutoFit/>
          </a:bodyPr>
          <a:lstStyle/>
          <a:p>
            <a:pPr marL="117475">
              <a:lnSpc>
                <a:spcPct val="100000"/>
              </a:lnSpc>
            </a:pPr>
            <a:r>
              <a:rPr spc="-25" dirty="0"/>
              <a:t>H</a:t>
            </a:r>
            <a:r>
              <a:rPr spc="-10" dirty="0"/>
              <a:t>I</a:t>
            </a:r>
            <a:r>
              <a:rPr spc="-55" dirty="0"/>
              <a:t>w</a:t>
            </a:r>
            <a:r>
              <a:rPr spc="-60" dirty="0"/>
              <a:t>a</a:t>
            </a:r>
            <a:r>
              <a:rPr spc="-15" dirty="0"/>
              <a:t>y</a:t>
            </a:r>
            <a:r>
              <a:rPr spc="-5" dirty="0"/>
              <a:t> </a:t>
            </a:r>
            <a:r>
              <a:rPr lang="en-US" spc="-80" dirty="0"/>
              <a:t>p</a:t>
            </a:r>
            <a:r>
              <a:rPr spc="-15" dirty="0"/>
              <a:t>art</a:t>
            </a:r>
            <a:r>
              <a:rPr spc="-20" dirty="0"/>
              <a:t>i</a:t>
            </a:r>
            <a:r>
              <a:rPr spc="-10" dirty="0"/>
              <a:t>c</a:t>
            </a:r>
            <a:r>
              <a:rPr spc="-20" dirty="0"/>
              <a:t>ip</a:t>
            </a:r>
            <a:r>
              <a:rPr spc="-35" dirty="0"/>
              <a:t>a</a:t>
            </a:r>
            <a:r>
              <a:rPr spc="-15" dirty="0"/>
              <a:t>t</a:t>
            </a:r>
            <a:r>
              <a:rPr spc="-20" dirty="0"/>
              <a:t>i</a:t>
            </a:r>
            <a:r>
              <a:rPr spc="-15" dirty="0"/>
              <a:t>on</a:t>
            </a:r>
            <a:r>
              <a:rPr spc="20" dirty="0"/>
              <a:t> </a:t>
            </a:r>
            <a:br>
              <a:rPr lang="en-US" spc="20" dirty="0"/>
            </a:br>
            <a:r>
              <a:rPr lang="en-US" sz="2000" spc="-20" dirty="0"/>
              <a:t>July 21, 2020 – October 20, 2020</a:t>
            </a:r>
            <a:endParaRPr spc="-15" dirty="0"/>
          </a:p>
        </p:txBody>
      </p:sp>
      <p:sp>
        <p:nvSpPr>
          <p:cNvPr id="3" name="Slide Number Placeholder 2"/>
          <p:cNvSpPr>
            <a:spLocks noGrp="1"/>
          </p:cNvSpPr>
          <p:nvPr>
            <p:ph type="sldNum" sz="quarter" idx="11"/>
          </p:nvPr>
        </p:nvSpPr>
        <p:spPr/>
        <p:txBody>
          <a:bodyPr/>
          <a:lstStyle/>
          <a:p>
            <a:pPr>
              <a:defRPr/>
            </a:pPr>
            <a:fld id="{949C2E20-F250-44B9-B926-B8B94A013B34}" type="slidenum">
              <a:rPr lang="en-US" smtClean="0"/>
              <a:pPr>
                <a:defRPr/>
              </a:pPr>
              <a:t>43</a:t>
            </a:fld>
            <a:endParaRPr lang="en-US" dirty="0"/>
          </a:p>
        </p:txBody>
      </p:sp>
      <p:graphicFrame>
        <p:nvGraphicFramePr>
          <p:cNvPr id="6" name="Table 5"/>
          <p:cNvGraphicFramePr>
            <a:graphicFrameLocks noGrp="1"/>
          </p:cNvGraphicFramePr>
          <p:nvPr/>
        </p:nvGraphicFramePr>
        <p:xfrm>
          <a:off x="2252096" y="2288653"/>
          <a:ext cx="4963713" cy="3355091"/>
        </p:xfrm>
        <a:graphic>
          <a:graphicData uri="http://schemas.openxmlformats.org/drawingml/2006/table">
            <a:tbl>
              <a:tblPr>
                <a:tableStyleId>{5C22544A-7EE6-4342-B048-85BDC9FD1C3A}</a:tableStyleId>
              </a:tblPr>
              <a:tblGrid>
                <a:gridCol w="4963713">
                  <a:extLst>
                    <a:ext uri="{9D8B030D-6E8A-4147-A177-3AD203B41FA5}">
                      <a16:colId xmlns:a16="http://schemas.microsoft.com/office/drawing/2014/main" val="20000"/>
                    </a:ext>
                  </a:extLst>
                </a:gridCol>
              </a:tblGrid>
              <a:tr h="2872262">
                <a:tc>
                  <a:txBody>
                    <a:bodyPr/>
                    <a:lstStyle/>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dirty="0"/>
                        <a:t>Berkshire</a:t>
                      </a:r>
                      <a:r>
                        <a:rPr lang="en-US" sz="1800" baseline="0" dirty="0"/>
                        <a:t> Health System</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baseline="0" dirty="0"/>
                        <a:t>Cape Cod Healthcare</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baseline="0" dirty="0"/>
                        <a:t>CHADIS / Total Child Health, LLC*</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baseline="0" dirty="0"/>
                        <a:t>Cornerstone Healthcare System</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baseline="0" dirty="0"/>
                        <a:t>Harrington Hospital</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baseline="0" dirty="0"/>
                        <a:t>Heywood Hospital</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baseline="0" dirty="0"/>
                        <a:t>Holyoke Medical Center</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baseline="0" dirty="0"/>
                        <a:t>Reliant Medical Group</a:t>
                      </a:r>
                    </a:p>
                    <a:p>
                      <a:pPr marL="285750" marR="0" lvl="0" indent="-285750" algn="l" defTabSz="914109" rtl="0" eaLnBrk="1" fontAlgn="auto" latinLnBrk="0" hangingPunct="1">
                        <a:lnSpc>
                          <a:spcPct val="100000"/>
                        </a:lnSpc>
                        <a:spcBef>
                          <a:spcPts val="0"/>
                        </a:spcBef>
                        <a:spcAft>
                          <a:spcPts val="0"/>
                        </a:spcAft>
                        <a:buClr>
                          <a:schemeClr val="bg1">
                            <a:lumMod val="75000"/>
                          </a:schemeClr>
                        </a:buClr>
                        <a:buSzPct val="75000"/>
                        <a:buFont typeface="Wingdings" panose="05000000000000000000" pitchFamily="2" charset="2"/>
                        <a:buChar char="Ø"/>
                        <a:tabLst/>
                        <a:defRPr/>
                      </a:pPr>
                      <a:r>
                        <a:rPr lang="en-US" sz="1800" baseline="0" dirty="0"/>
                        <a:t>South End Community Health Center</a:t>
                      </a:r>
                      <a:endParaRPr lang="en-US" sz="1800" dirty="0"/>
                    </a:p>
                  </a:txBody>
                  <a:tcPr marL="7620" marR="7620" marT="7620" marB="0">
                    <a:noFill/>
                  </a:tcPr>
                </a:tc>
                <a:extLst>
                  <a:ext uri="{0D108BD9-81ED-4DB2-BD59-A6C34878D82A}">
                    <a16:rowId xmlns:a16="http://schemas.microsoft.com/office/drawing/2014/main" val="10000"/>
                  </a:ext>
                </a:extLst>
              </a:tr>
              <a:tr h="482829">
                <a:tc>
                  <a:txBody>
                    <a:bodyPr/>
                    <a:lstStyle/>
                    <a:p>
                      <a:endParaRPr lang="en-US" dirty="0"/>
                    </a:p>
                  </a:txBody>
                  <a:tcPr marL="7620" marR="7620" marT="7620" marB="0" anchor="b">
                    <a:noFill/>
                  </a:tcPr>
                </a:tc>
                <a:extLst>
                  <a:ext uri="{0D108BD9-81ED-4DB2-BD59-A6C34878D82A}">
                    <a16:rowId xmlns:a16="http://schemas.microsoft.com/office/drawing/2014/main" val="10001"/>
                  </a:ext>
                </a:extLst>
              </a:tr>
            </a:tbl>
          </a:graphicData>
        </a:graphic>
      </p:graphicFrame>
      <p:sp>
        <p:nvSpPr>
          <p:cNvPr id="5" name="Rectangle 4"/>
          <p:cNvSpPr/>
          <p:nvPr/>
        </p:nvSpPr>
        <p:spPr>
          <a:xfrm>
            <a:off x="1032272" y="1466024"/>
            <a:ext cx="7141368" cy="525715"/>
          </a:xfrm>
          <a:prstGeom prst="rect">
            <a:avLst/>
          </a:prstGeom>
          <a:solidFill>
            <a:schemeClr val="accent1">
              <a:lumMod val="20000"/>
              <a:lumOff val="8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mj-lt"/>
              </a:rPr>
              <a:t>	</a:t>
            </a:r>
            <a:r>
              <a:rPr lang="en-US" sz="2400" dirty="0">
                <a:solidFill>
                  <a:schemeClr val="tx1"/>
                </a:solidFill>
              </a:rPr>
              <a:t>New connections</a:t>
            </a:r>
          </a:p>
        </p:txBody>
      </p:sp>
      <p:sp>
        <p:nvSpPr>
          <p:cNvPr id="8" name="Pentagon 7"/>
          <p:cNvSpPr/>
          <p:nvPr/>
        </p:nvSpPr>
        <p:spPr>
          <a:xfrm>
            <a:off x="1444757" y="1376456"/>
            <a:ext cx="1381124" cy="704850"/>
          </a:xfrm>
          <a:prstGeom prst="homePlate">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444757" y="1261650"/>
            <a:ext cx="1148621" cy="923330"/>
          </a:xfrm>
          <a:prstGeom prst="rect">
            <a:avLst/>
          </a:prstGeom>
          <a:noFill/>
        </p:spPr>
        <p:txBody>
          <a:bodyPr wrap="square" lIns="91440" tIns="45720" rIns="91440" bIns="45720">
            <a:spAutoFit/>
          </a:bodyPr>
          <a:lstStyle/>
          <a:p>
            <a:pPr algn="ctr"/>
            <a:r>
              <a:rPr lang="en-US" sz="5400" b="1" dirty="0">
                <a:ln w="10160">
                  <a:solidFill>
                    <a:schemeClr val="tx1"/>
                  </a:solidFill>
                  <a:prstDash val="solid"/>
                </a:ln>
                <a:solidFill>
                  <a:srgbClr val="FFFFFF"/>
                </a:solidFill>
                <a:effectLst>
                  <a:outerShdw blurRad="38100" dist="22860" dir="5400000" algn="tl" rotWithShape="0">
                    <a:srgbClr val="000000">
                      <a:alpha val="30000"/>
                    </a:srgbClr>
                  </a:outerShdw>
                </a:effectLst>
              </a:rPr>
              <a:t>9</a:t>
            </a:r>
          </a:p>
        </p:txBody>
      </p:sp>
      <p:sp>
        <p:nvSpPr>
          <p:cNvPr id="10" name="TextBox 9"/>
          <p:cNvSpPr txBox="1"/>
          <p:nvPr/>
        </p:nvSpPr>
        <p:spPr>
          <a:xfrm>
            <a:off x="6105040" y="5867311"/>
            <a:ext cx="2767098" cy="600164"/>
          </a:xfrm>
          <a:prstGeom prst="rect">
            <a:avLst/>
          </a:prstGeom>
          <a:noFill/>
        </p:spPr>
        <p:txBody>
          <a:bodyPr wrap="square" rtlCol="0">
            <a:spAutoFit/>
          </a:bodyPr>
          <a:lstStyle/>
          <a:p>
            <a:r>
              <a:rPr lang="en-US" sz="1100" i="1" dirty="0"/>
              <a:t>* Participants that were enrolled and connected in the same period. All others are new connections for existing clients.</a:t>
            </a:r>
          </a:p>
        </p:txBody>
      </p:sp>
    </p:spTree>
    <p:extLst>
      <p:ext uri="{BB962C8B-B14F-4D97-AF65-F5344CB8AC3E}">
        <p14:creationId xmlns:p14="http://schemas.microsoft.com/office/powerpoint/2010/main" val="34736152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17475">
              <a:lnSpc>
                <a:spcPct val="100000"/>
              </a:lnSpc>
            </a:pPr>
            <a:r>
              <a:rPr spc="-25" dirty="0"/>
              <a:t>H</a:t>
            </a:r>
            <a:r>
              <a:rPr spc="-10" dirty="0"/>
              <a:t>I</a:t>
            </a:r>
            <a:r>
              <a:rPr spc="-55" dirty="0"/>
              <a:t>w</a:t>
            </a:r>
            <a:r>
              <a:rPr spc="-60" dirty="0"/>
              <a:t>a</a:t>
            </a:r>
            <a:r>
              <a:rPr spc="-15" dirty="0"/>
              <a:t>y</a:t>
            </a:r>
            <a:r>
              <a:rPr spc="-5" dirty="0"/>
              <a:t> </a:t>
            </a:r>
            <a:r>
              <a:rPr lang="en-US" spc="-80" dirty="0"/>
              <a:t>transactions</a:t>
            </a:r>
            <a:endParaRPr spc="-15" dirty="0"/>
          </a:p>
        </p:txBody>
      </p:sp>
      <p:sp>
        <p:nvSpPr>
          <p:cNvPr id="3" name="Slide Number Placeholder 2"/>
          <p:cNvSpPr>
            <a:spLocks noGrp="1"/>
          </p:cNvSpPr>
          <p:nvPr>
            <p:ph type="sldNum" sz="quarter" idx="11"/>
          </p:nvPr>
        </p:nvSpPr>
        <p:spPr/>
        <p:txBody>
          <a:bodyPr/>
          <a:lstStyle/>
          <a:p>
            <a:pPr>
              <a:defRPr/>
            </a:pPr>
            <a:fld id="{949C2E20-F250-44B9-B926-B8B94A013B34}" type="slidenum">
              <a:rPr lang="en-US" smtClean="0"/>
              <a:pPr>
                <a:defRPr/>
              </a:pPr>
              <a:t>44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966027520"/>
              </p:ext>
            </p:extLst>
          </p:nvPr>
        </p:nvGraphicFramePr>
        <p:xfrm>
          <a:off x="440267" y="1767840"/>
          <a:ext cx="8119533" cy="5013960"/>
        </p:xfrm>
        <a:graphic>
          <a:graphicData uri="http://schemas.openxmlformats.org/drawingml/2006/table">
            <a:tbl>
              <a:tblPr>
                <a:tableStyleId>{5C22544A-7EE6-4342-B048-85BDC9FD1C3A}</a:tableStyleId>
              </a:tblPr>
              <a:tblGrid>
                <a:gridCol w="8119533">
                  <a:extLst>
                    <a:ext uri="{9D8B030D-6E8A-4147-A177-3AD203B41FA5}">
                      <a16:colId xmlns:a16="http://schemas.microsoft.com/office/drawing/2014/main" val="20000"/>
                    </a:ext>
                  </a:extLst>
                </a:gridCol>
              </a:tblGrid>
              <a:tr h="4579779">
                <a:tc>
                  <a:txBody>
                    <a:bodyPr/>
                    <a:lstStyle/>
                    <a:p>
                      <a:pPr marL="285750" marR="0" lvl="0" indent="-285750" algn="l" defTabSz="914109" rtl="0" eaLnBrk="1" fontAlgn="auto" latinLnBrk="0" hangingPunct="1">
                        <a:lnSpc>
                          <a:spcPct val="100000"/>
                        </a:lnSpc>
                        <a:spcBef>
                          <a:spcPts val="0"/>
                        </a:spcBef>
                        <a:spcAft>
                          <a:spcPts val="1200"/>
                        </a:spcAft>
                        <a:buClr>
                          <a:schemeClr val="bg1">
                            <a:lumMod val="75000"/>
                          </a:schemeClr>
                        </a:buClr>
                        <a:buSzPct val="75000"/>
                        <a:buFont typeface="Wingdings" panose="05000000000000000000" pitchFamily="2" charset="2"/>
                        <a:buChar char="Ø"/>
                        <a:tabLst/>
                        <a:defRPr/>
                      </a:pPr>
                      <a:r>
                        <a:rPr lang="en-US" b="0" baseline="0" dirty="0"/>
                        <a:t>The Mass HIway processed a total of 17.6 million production transactions during the October reporting period (September 21 through October 20, 2020). From November 2019 through October 2020, the average was 15.5 million production transactions per month for a total of 186 million over the past year.</a:t>
                      </a:r>
                    </a:p>
                    <a:p>
                      <a:pPr marL="285750" marR="0" lvl="0" indent="-285750" algn="l" defTabSz="914109" rtl="0" eaLnBrk="1" fontAlgn="auto" latinLnBrk="0" hangingPunct="1">
                        <a:lnSpc>
                          <a:spcPct val="100000"/>
                        </a:lnSpc>
                        <a:spcBef>
                          <a:spcPts val="0"/>
                        </a:spcBef>
                        <a:spcAft>
                          <a:spcPts val="1200"/>
                        </a:spcAft>
                        <a:buClr>
                          <a:schemeClr val="bg1">
                            <a:lumMod val="75000"/>
                          </a:schemeClr>
                        </a:buClr>
                        <a:buSzPct val="75000"/>
                        <a:buFont typeface="Wingdings" panose="05000000000000000000" pitchFamily="2" charset="2"/>
                        <a:buChar char="Ø"/>
                        <a:tabLst/>
                        <a:defRPr/>
                      </a:pPr>
                      <a:r>
                        <a:rPr lang="en-US" b="0" baseline="0" dirty="0"/>
                        <a:t>In October, Public Health Reporting accounted for 16.9 million transactions, or 96% of total production volume. This included 8.7 million Syndromic </a:t>
                      </a:r>
                      <a:br>
                        <a:rPr lang="en-US" b="0" baseline="0" dirty="0"/>
                      </a:br>
                      <a:r>
                        <a:rPr lang="en-US" b="0" baseline="0" dirty="0"/>
                        <a:t>Surveillance transactions.  </a:t>
                      </a:r>
                    </a:p>
                    <a:p>
                      <a:pPr marL="285750" marR="0" lvl="0" indent="-285750" algn="l" defTabSz="914109" rtl="0" eaLnBrk="1" fontAlgn="auto" latinLnBrk="0" hangingPunct="1">
                        <a:lnSpc>
                          <a:spcPct val="100000"/>
                        </a:lnSpc>
                        <a:spcBef>
                          <a:spcPts val="0"/>
                        </a:spcBef>
                        <a:spcAft>
                          <a:spcPts val="1200"/>
                        </a:spcAft>
                        <a:buClr>
                          <a:schemeClr val="bg1">
                            <a:lumMod val="75000"/>
                          </a:schemeClr>
                        </a:buClr>
                        <a:buSzPct val="75000"/>
                        <a:buFont typeface="Wingdings" panose="05000000000000000000" pitchFamily="2" charset="2"/>
                        <a:buChar char="Ø"/>
                        <a:tabLst/>
                        <a:defRPr/>
                      </a:pPr>
                      <a:r>
                        <a:rPr lang="en-US" b="0" baseline="0" dirty="0"/>
                        <a:t>September through November are peak volume times for immunizations, as demonstrated by the 8.1 million immunization transactions in October (over the past year, the average was 5.2 million monthly immunization transactions).</a:t>
                      </a:r>
                    </a:p>
                    <a:p>
                      <a:pPr marL="285750" marR="0" lvl="0" indent="-285750" algn="l" defTabSz="914109" rtl="0" eaLnBrk="1" fontAlgn="auto" latinLnBrk="0" hangingPunct="1">
                        <a:lnSpc>
                          <a:spcPct val="100000"/>
                        </a:lnSpc>
                        <a:spcBef>
                          <a:spcPts val="0"/>
                        </a:spcBef>
                        <a:spcAft>
                          <a:spcPts val="1200"/>
                        </a:spcAft>
                        <a:buClr>
                          <a:schemeClr val="bg1">
                            <a:lumMod val="75000"/>
                          </a:schemeClr>
                        </a:buClr>
                        <a:buSzPct val="75000"/>
                        <a:buFont typeface="Wingdings" panose="05000000000000000000" pitchFamily="2" charset="2"/>
                        <a:buChar char="Ø"/>
                        <a:tabLst/>
                        <a:defRPr/>
                      </a:pPr>
                      <a:r>
                        <a:rPr lang="en-US" b="0" baseline="0" dirty="0"/>
                        <a:t>Provider-to-provider transactions totaled 351,355 for October, a high for the past year that increased the average to 202,687 per month.</a:t>
                      </a:r>
                    </a:p>
                    <a:p>
                      <a:pPr marL="285750" marR="0" lvl="0" indent="-285750" algn="l" defTabSz="914109" rtl="0" eaLnBrk="1" fontAlgn="auto" latinLnBrk="0" hangingPunct="1">
                        <a:lnSpc>
                          <a:spcPct val="100000"/>
                        </a:lnSpc>
                        <a:spcBef>
                          <a:spcPts val="0"/>
                        </a:spcBef>
                        <a:spcAft>
                          <a:spcPts val="1200"/>
                        </a:spcAft>
                        <a:buClr>
                          <a:schemeClr val="bg1">
                            <a:lumMod val="75000"/>
                          </a:schemeClr>
                        </a:buClr>
                        <a:buSzPct val="75000"/>
                        <a:buFont typeface="Wingdings" panose="05000000000000000000" pitchFamily="2" charset="2"/>
                        <a:buChar char="Ø"/>
                        <a:tabLst/>
                        <a:defRPr/>
                      </a:pPr>
                      <a:r>
                        <a:rPr lang="en-US" baseline="0" dirty="0"/>
                        <a:t>The Mass HIway team continuously monitors transaction levels, both to support operations and to identify data that provide additional insight into HIway trends </a:t>
                      </a:r>
                      <a:br>
                        <a:rPr lang="en-US" baseline="0" dirty="0"/>
                      </a:br>
                      <a:r>
                        <a:rPr lang="en-US" baseline="0" dirty="0"/>
                        <a:t>and progress.</a:t>
                      </a:r>
                    </a:p>
                  </a:txBody>
                  <a:tcPr marL="7620" marR="7620" marT="7620" marB="0">
                    <a:noFill/>
                  </a:tcPr>
                </a:tc>
                <a:extLst>
                  <a:ext uri="{0D108BD9-81ED-4DB2-BD59-A6C34878D82A}">
                    <a16:rowId xmlns:a16="http://schemas.microsoft.com/office/drawing/2014/main" val="10000"/>
                  </a:ext>
                </a:extLst>
              </a:tr>
              <a:tr h="261097">
                <a:tc>
                  <a:txBody>
                    <a:bodyPr/>
                    <a:lstStyle/>
                    <a:p>
                      <a:endParaRPr lang="en-US" dirty="0"/>
                    </a:p>
                  </a:txBody>
                  <a:tcPr marL="7620" marR="7620" marT="7620" marB="0" anchor="b">
                    <a:noFill/>
                  </a:tcPr>
                </a:tc>
                <a:extLst>
                  <a:ext uri="{0D108BD9-81ED-4DB2-BD59-A6C34878D82A}">
                    <a16:rowId xmlns:a16="http://schemas.microsoft.com/office/drawing/2014/main" val="10001"/>
                  </a:ext>
                </a:extLst>
              </a:tr>
            </a:tbl>
          </a:graphicData>
        </a:graphic>
      </p:graphicFrame>
      <p:sp>
        <p:nvSpPr>
          <p:cNvPr id="5" name="Rectangle 4"/>
          <p:cNvSpPr/>
          <p:nvPr/>
        </p:nvSpPr>
        <p:spPr>
          <a:xfrm>
            <a:off x="440267" y="1093476"/>
            <a:ext cx="8119533" cy="525715"/>
          </a:xfrm>
          <a:prstGeom prst="rect">
            <a:avLst/>
          </a:prstGeom>
          <a:solidFill>
            <a:schemeClr val="accent1">
              <a:lumMod val="20000"/>
              <a:lumOff val="8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mj-lt"/>
              </a:rPr>
              <a:t>HIway transaction volume update</a:t>
            </a:r>
          </a:p>
        </p:txBody>
      </p:sp>
    </p:spTree>
    <p:extLst>
      <p:ext uri="{BB962C8B-B14F-4D97-AF65-F5344CB8AC3E}">
        <p14:creationId xmlns:p14="http://schemas.microsoft.com/office/powerpoint/2010/main" val="6162007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2893" y="5418190"/>
            <a:ext cx="8671193" cy="523220"/>
          </a:xfrm>
          <a:prstGeom prst="rect">
            <a:avLst/>
          </a:prstGeom>
          <a:noFill/>
        </p:spPr>
        <p:txBody>
          <a:bodyPr wrap="square" rtlCol="0">
            <a:spAutoFit/>
          </a:bodyPr>
          <a:lstStyle/>
          <a:p>
            <a:pPr marL="171450" indent="-171450">
              <a:buFont typeface="Arial" panose="020B0604020202020204" pitchFamily="34" charset="0"/>
              <a:buChar char="•"/>
            </a:pPr>
            <a:r>
              <a:rPr lang="en-US" sz="1400" b="1" dirty="0">
                <a:solidFill>
                  <a:prstClr val="black"/>
                </a:solidFill>
                <a:latin typeface="Calibri"/>
              </a:rPr>
              <a:t>Target: </a:t>
            </a:r>
            <a:r>
              <a:rPr lang="en-US" sz="1400" dirty="0">
                <a:solidFill>
                  <a:prstClr val="black"/>
                </a:solidFill>
                <a:latin typeface="Calibri"/>
              </a:rPr>
              <a:t>“Total monthly availability” – no lower than 99.9% (downtime no more than ~44 minutes/month)</a:t>
            </a:r>
          </a:p>
          <a:p>
            <a:pPr marL="171450" indent="-171450">
              <a:buFont typeface="Arial" panose="020B0604020202020204" pitchFamily="34" charset="0"/>
              <a:buChar char="•"/>
            </a:pPr>
            <a:endParaRPr lang="en-US" sz="1400" dirty="0">
              <a:solidFill>
                <a:prstClr val="black"/>
              </a:solidFill>
              <a:latin typeface="Calibri"/>
            </a:endParaRPr>
          </a:p>
        </p:txBody>
      </p:sp>
      <p:sp>
        <p:nvSpPr>
          <p:cNvPr id="9" name="Title 2"/>
          <p:cNvSpPr txBox="1">
            <a:spLocks/>
          </p:cNvSpPr>
          <p:nvPr/>
        </p:nvSpPr>
        <p:spPr bwMode="auto">
          <a:xfrm>
            <a:off x="762000" y="12701"/>
            <a:ext cx="7848600" cy="82550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lvl1pPr algn="l" rtl="0" eaLnBrk="0" fontAlgn="base" hangingPunct="0">
              <a:spcBef>
                <a:spcPct val="0"/>
              </a:spcBef>
              <a:spcAft>
                <a:spcPct val="0"/>
              </a:spcAft>
              <a:defRPr sz="2800" kern="12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Calibri" pitchFamily="34" charset="0"/>
              </a:defRPr>
            </a:lvl2pPr>
            <a:lvl3pPr algn="l" rtl="0" eaLnBrk="0" fontAlgn="base" hangingPunct="0">
              <a:spcBef>
                <a:spcPct val="0"/>
              </a:spcBef>
              <a:spcAft>
                <a:spcPct val="0"/>
              </a:spcAft>
              <a:defRPr sz="2800">
                <a:solidFill>
                  <a:schemeClr val="bg1"/>
                </a:solidFill>
                <a:latin typeface="Calibri" pitchFamily="34" charset="0"/>
              </a:defRPr>
            </a:lvl3pPr>
            <a:lvl4pPr algn="l" rtl="0" eaLnBrk="0" fontAlgn="base" hangingPunct="0">
              <a:spcBef>
                <a:spcPct val="0"/>
              </a:spcBef>
              <a:spcAft>
                <a:spcPct val="0"/>
              </a:spcAft>
              <a:defRPr sz="2800">
                <a:solidFill>
                  <a:schemeClr val="bg1"/>
                </a:solidFill>
                <a:latin typeface="Calibri" pitchFamily="34" charset="0"/>
              </a:defRPr>
            </a:lvl4pPr>
            <a:lvl5pPr algn="l" rtl="0" eaLnBrk="0" fontAlgn="base" hangingPunct="0">
              <a:spcBef>
                <a:spcPct val="0"/>
              </a:spcBef>
              <a:spcAft>
                <a:spcPct val="0"/>
              </a:spcAft>
              <a:defRPr sz="2800">
                <a:solidFill>
                  <a:schemeClr val="bg1"/>
                </a:solidFill>
                <a:latin typeface="Calibri" pitchFamily="34" charset="0"/>
              </a:defRPr>
            </a:lvl5pPr>
            <a:lvl6pPr marL="457056" algn="l" rtl="0" fontAlgn="base">
              <a:spcBef>
                <a:spcPct val="0"/>
              </a:spcBef>
              <a:spcAft>
                <a:spcPct val="0"/>
              </a:spcAft>
              <a:defRPr sz="2800">
                <a:solidFill>
                  <a:schemeClr val="bg1"/>
                </a:solidFill>
                <a:latin typeface="Calibri" pitchFamily="34" charset="0"/>
              </a:defRPr>
            </a:lvl6pPr>
            <a:lvl7pPr marL="914109" algn="l" rtl="0" fontAlgn="base">
              <a:spcBef>
                <a:spcPct val="0"/>
              </a:spcBef>
              <a:spcAft>
                <a:spcPct val="0"/>
              </a:spcAft>
              <a:defRPr sz="2800">
                <a:solidFill>
                  <a:schemeClr val="bg1"/>
                </a:solidFill>
                <a:latin typeface="Calibri" pitchFamily="34" charset="0"/>
              </a:defRPr>
            </a:lvl7pPr>
            <a:lvl8pPr marL="1371165" algn="l" rtl="0" fontAlgn="base">
              <a:spcBef>
                <a:spcPct val="0"/>
              </a:spcBef>
              <a:spcAft>
                <a:spcPct val="0"/>
              </a:spcAft>
              <a:defRPr sz="2800">
                <a:solidFill>
                  <a:schemeClr val="bg1"/>
                </a:solidFill>
                <a:latin typeface="Calibri" pitchFamily="34" charset="0"/>
              </a:defRPr>
            </a:lvl8pPr>
            <a:lvl9pPr marL="1828218" algn="l" rtl="0" fontAlgn="base">
              <a:spcBef>
                <a:spcPct val="0"/>
              </a:spcBef>
              <a:spcAft>
                <a:spcPct val="0"/>
              </a:spcAft>
              <a:defRPr sz="2800">
                <a:solidFill>
                  <a:schemeClr val="bg1"/>
                </a:solidFill>
                <a:latin typeface="Calibri" pitchFamily="34" charset="0"/>
              </a:defRPr>
            </a:lvl9pPr>
          </a:lstStyle>
          <a:p>
            <a:r>
              <a:rPr lang="en-US" dirty="0">
                <a:solidFill>
                  <a:prstClr val="white"/>
                </a:solidFill>
              </a:rPr>
              <a:t>HIway availability review</a:t>
            </a:r>
            <a:endParaRPr lang="en-US" sz="2000" dirty="0">
              <a:solidFill>
                <a:prstClr val="white"/>
              </a:solidFill>
            </a:endParaRPr>
          </a:p>
        </p:txBody>
      </p:sp>
      <p:sp>
        <p:nvSpPr>
          <p:cNvPr id="3" name="Slide Number Placeholder 2"/>
          <p:cNvSpPr>
            <a:spLocks noGrp="1"/>
          </p:cNvSpPr>
          <p:nvPr>
            <p:ph type="sldNum" sz="quarter" idx="11"/>
          </p:nvPr>
        </p:nvSpPr>
        <p:spPr/>
        <p:txBody>
          <a:bodyPr/>
          <a:lstStyle/>
          <a:p>
            <a:pPr>
              <a:defRPr/>
            </a:pPr>
            <a:fld id="{949C2E20-F250-44B9-B926-B8B94A013B34}" type="slidenum">
              <a:rPr lang="en-US" smtClean="0"/>
              <a:pPr>
                <a:defRPr/>
              </a:pPr>
              <a:t>45</a:t>
            </a:fld>
            <a:endParaRPr lang="en-US" dirty="0"/>
          </a:p>
        </p:txBody>
      </p:sp>
      <p:pic>
        <p:nvPicPr>
          <p:cNvPr id="4" name="Picture 3">
            <a:extLst>
              <a:ext uri="{FF2B5EF4-FFF2-40B4-BE49-F238E27FC236}">
                <a16:creationId xmlns:a16="http://schemas.microsoft.com/office/drawing/2014/main" id="{592B21B3-5353-4306-99DF-88EC970CA8F5}"/>
              </a:ext>
            </a:extLst>
          </p:cNvPr>
          <p:cNvPicPr>
            <a:picLocks noChangeAspect="1"/>
          </p:cNvPicPr>
          <p:nvPr/>
        </p:nvPicPr>
        <p:blipFill>
          <a:blip r:embed="rId3"/>
          <a:stretch>
            <a:fillRect/>
          </a:stretch>
        </p:blipFill>
        <p:spPr>
          <a:xfrm>
            <a:off x="76201" y="1016569"/>
            <a:ext cx="9003762" cy="4401621"/>
          </a:xfrm>
          <a:prstGeom prst="rect">
            <a:avLst/>
          </a:prstGeom>
        </p:spPr>
      </p:pic>
    </p:spTree>
    <p:extLst>
      <p:ext uri="{BB962C8B-B14F-4D97-AF65-F5344CB8AC3E}">
        <p14:creationId xmlns:p14="http://schemas.microsoft.com/office/powerpoint/2010/main" val="33718157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ctrTitle"/>
          </p:nvPr>
        </p:nvSpPr>
        <p:spPr>
          <a:xfrm>
            <a:off x="2895603" y="3406778"/>
            <a:ext cx="6184900" cy="1470025"/>
          </a:xfrm>
        </p:spPr>
        <p:txBody>
          <a:bodyPr/>
          <a:lstStyle/>
          <a:p>
            <a:pPr algn="ctr" eaLnBrk="1" hangingPunct="1"/>
            <a:r>
              <a:rPr lang="en-US" sz="2800" b="1" dirty="0">
                <a:solidFill>
                  <a:schemeClr val="tx1"/>
                </a:solidFill>
              </a:rPr>
              <a:t>Thank you!</a:t>
            </a:r>
          </a:p>
        </p:txBody>
      </p:sp>
      <p:sp>
        <p:nvSpPr>
          <p:cNvPr id="2" name="Slide Number Placeholder 1"/>
          <p:cNvSpPr>
            <a:spLocks noGrp="1"/>
          </p:cNvSpPr>
          <p:nvPr>
            <p:ph type="sldNum" sz="quarter" idx="11"/>
          </p:nvPr>
        </p:nvSpPr>
        <p:spPr/>
        <p:txBody>
          <a:bodyPr/>
          <a:lstStyle/>
          <a:p>
            <a:pPr>
              <a:defRPr/>
            </a:pPr>
            <a:fld id="{48D10188-EC4D-40C7-880F-CA7F1DBEE75A}" type="slidenum">
              <a:rPr lang="en-US" smtClean="0"/>
              <a:pPr>
                <a:defRPr/>
              </a:pPr>
              <a:t>46</a:t>
            </a:fld>
            <a:endParaRPr lang="en-US" dirty="0"/>
          </a:p>
        </p:txBody>
      </p:sp>
    </p:spTree>
    <p:extLst>
      <p:ext uri="{BB962C8B-B14F-4D97-AF65-F5344CB8AC3E}">
        <p14:creationId xmlns:p14="http://schemas.microsoft.com/office/powerpoint/2010/main" val="853150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D6DC581-3793-4594-88E2-9EC724FA3BF3}" type="slidenum">
              <a:rPr lang="en-US" smtClean="0"/>
              <a:pPr>
                <a:defRPr/>
              </a:pPr>
              <a:t>5</a:t>
            </a:fld>
            <a:endParaRPr lang="en-US" dirty="0"/>
          </a:p>
        </p:txBody>
      </p:sp>
      <p:sp>
        <p:nvSpPr>
          <p:cNvPr id="2" name="Title 1">
            <a:extLst>
              <a:ext uri="{FF2B5EF4-FFF2-40B4-BE49-F238E27FC236}">
                <a16:creationId xmlns:a16="http://schemas.microsoft.com/office/drawing/2014/main" id="{FE3C1E95-8B09-45B3-9D03-F342ED0D6800}"/>
              </a:ext>
            </a:extLst>
          </p:cNvPr>
          <p:cNvSpPr>
            <a:spLocks noGrp="1"/>
          </p:cNvSpPr>
          <p:nvPr>
            <p:ph type="title"/>
          </p:nvPr>
        </p:nvSpPr>
        <p:spPr/>
        <p:txBody>
          <a:bodyPr/>
          <a:lstStyle/>
          <a:p>
            <a:endParaRPr lang="en-US" dirty="0"/>
          </a:p>
        </p:txBody>
      </p:sp>
      <p:sp>
        <p:nvSpPr>
          <p:cNvPr id="10" name="Rectangle 9"/>
          <p:cNvSpPr/>
          <p:nvPr/>
        </p:nvSpPr>
        <p:spPr>
          <a:xfrm>
            <a:off x="914400" y="2905918"/>
            <a:ext cx="7315200"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HIway connection requirement &amp; 2020 attestation </a:t>
            </a:r>
          </a:p>
          <a:p>
            <a:r>
              <a:rPr lang="en-US" sz="2400" i="1" dirty="0">
                <a:solidFill>
                  <a:schemeClr val="tx1"/>
                </a:solidFill>
              </a:rPr>
              <a:t>Chris Stuck-Girard</a:t>
            </a:r>
          </a:p>
        </p:txBody>
      </p:sp>
    </p:spTree>
    <p:extLst>
      <p:ext uri="{BB962C8B-B14F-4D97-AF65-F5344CB8AC3E}">
        <p14:creationId xmlns:p14="http://schemas.microsoft.com/office/powerpoint/2010/main" val="4282556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26A24CCA-F466-43CF-BAB8-FE65B26DBD54}" type="slidenum">
              <a:rPr lang="en-US" smtClean="0"/>
              <a:t>6</a:t>
            </a:fld>
            <a:endParaRPr lang="en-US" dirty="0"/>
          </a:p>
        </p:txBody>
      </p:sp>
      <p:sp>
        <p:nvSpPr>
          <p:cNvPr id="5" name="Title 2"/>
          <p:cNvSpPr>
            <a:spLocks noGrp="1"/>
          </p:cNvSpPr>
          <p:nvPr>
            <p:ph type="title"/>
          </p:nvPr>
        </p:nvSpPr>
        <p:spPr>
          <a:xfrm>
            <a:off x="836137" y="139493"/>
            <a:ext cx="6098066" cy="622507"/>
          </a:xfrm>
        </p:spPr>
        <p:txBody>
          <a:bodyPr/>
          <a:lstStyle/>
          <a:p>
            <a:r>
              <a:rPr lang="en-US" dirty="0"/>
              <a:t>HIway attestation: HIway connection requirement overview</a:t>
            </a:r>
          </a:p>
        </p:txBody>
      </p:sp>
      <p:graphicFrame>
        <p:nvGraphicFramePr>
          <p:cNvPr id="6" name="Table 5"/>
          <p:cNvGraphicFramePr>
            <a:graphicFrameLocks noGrp="1"/>
          </p:cNvGraphicFramePr>
          <p:nvPr/>
        </p:nvGraphicFramePr>
        <p:xfrm>
          <a:off x="253999" y="2139746"/>
          <a:ext cx="8640356" cy="2006114"/>
        </p:xfrm>
        <a:graphic>
          <a:graphicData uri="http://schemas.openxmlformats.org/drawingml/2006/table">
            <a:tbl>
              <a:tblPr firstRow="1" bandRow="1">
                <a:tableStyleId>{5C22544A-7EE6-4342-B048-85BDC9FD1C3A}</a:tableStyleId>
              </a:tblPr>
              <a:tblGrid>
                <a:gridCol w="3797402">
                  <a:extLst>
                    <a:ext uri="{9D8B030D-6E8A-4147-A177-3AD203B41FA5}">
                      <a16:colId xmlns:a16="http://schemas.microsoft.com/office/drawing/2014/main" val="20000"/>
                    </a:ext>
                  </a:extLst>
                </a:gridCol>
                <a:gridCol w="2820822">
                  <a:extLst>
                    <a:ext uri="{9D8B030D-6E8A-4147-A177-3AD203B41FA5}">
                      <a16:colId xmlns:a16="http://schemas.microsoft.com/office/drawing/2014/main" val="20001"/>
                    </a:ext>
                  </a:extLst>
                </a:gridCol>
                <a:gridCol w="2022132">
                  <a:extLst>
                    <a:ext uri="{9D8B030D-6E8A-4147-A177-3AD203B41FA5}">
                      <a16:colId xmlns:a16="http://schemas.microsoft.com/office/drawing/2014/main" val="20002"/>
                    </a:ext>
                  </a:extLst>
                </a:gridCol>
              </a:tblGrid>
              <a:tr h="362280">
                <a:tc>
                  <a:txBody>
                    <a:bodyPr/>
                    <a:lstStyle/>
                    <a:p>
                      <a:pPr algn="ctr"/>
                      <a:r>
                        <a:rPr lang="en-US" sz="1400" dirty="0"/>
                        <a:t>Provider organization</a:t>
                      </a:r>
                    </a:p>
                  </a:txBody>
                  <a:tcPr anchor="ctr">
                    <a:solidFill>
                      <a:schemeClr val="accent1">
                        <a:lumMod val="75000"/>
                      </a:schemeClr>
                    </a:solidFill>
                  </a:tcPr>
                </a:tc>
                <a:tc>
                  <a:txBody>
                    <a:bodyPr/>
                    <a:lstStyle/>
                    <a:p>
                      <a:pPr algn="ctr"/>
                      <a:r>
                        <a:rPr lang="en-US" sz="1400" baseline="0" dirty="0"/>
                        <a:t>First year </a:t>
                      </a:r>
                      <a:r>
                        <a:rPr lang="en-US" sz="1400" dirty="0"/>
                        <a:t>requirement applied</a:t>
                      </a:r>
                    </a:p>
                  </a:txBody>
                  <a:tcPr anchor="ctr">
                    <a:solidFill>
                      <a:schemeClr val="accent1">
                        <a:lumMod val="75000"/>
                      </a:schemeClr>
                    </a:solidFill>
                  </a:tcPr>
                </a:tc>
                <a:tc>
                  <a:txBody>
                    <a:bodyPr/>
                    <a:lstStyle/>
                    <a:p>
                      <a:pPr algn="ctr"/>
                      <a:r>
                        <a:rPr lang="en-US" sz="1400" dirty="0"/>
                        <a:t>Submit in</a:t>
                      </a:r>
                      <a:r>
                        <a:rPr lang="en-US" sz="1400" baseline="0" dirty="0"/>
                        <a:t> 2020</a:t>
                      </a:r>
                      <a:endParaRPr lang="en-US" sz="1400" dirty="0"/>
                    </a:p>
                  </a:txBody>
                  <a:tcPr anchor="ctr">
                    <a:solidFill>
                      <a:schemeClr val="accent1">
                        <a:lumMod val="75000"/>
                      </a:schemeClr>
                    </a:solidFill>
                  </a:tcPr>
                </a:tc>
                <a:extLst>
                  <a:ext uri="{0D108BD9-81ED-4DB2-BD59-A6C34878D82A}">
                    <a16:rowId xmlns:a16="http://schemas.microsoft.com/office/drawing/2014/main" val="10000"/>
                  </a:ext>
                </a:extLst>
              </a:tr>
              <a:tr h="348434">
                <a:tc>
                  <a:txBody>
                    <a:bodyPr/>
                    <a:lstStyle/>
                    <a:p>
                      <a:r>
                        <a:rPr lang="en-US" sz="1400" dirty="0"/>
                        <a:t>Acute</a:t>
                      </a:r>
                      <a:r>
                        <a:rPr lang="en-US" sz="1400" baseline="0" dirty="0"/>
                        <a:t> care hospitals</a:t>
                      </a:r>
                      <a:endParaRPr lang="en-US" sz="1400" dirty="0"/>
                    </a:p>
                  </a:txBody>
                  <a:tcPr anchor="ctr">
                    <a:solidFill>
                      <a:srgbClr val="F3F6FB"/>
                    </a:solidFill>
                  </a:tcPr>
                </a:tc>
                <a:tc>
                  <a:txBody>
                    <a:bodyPr/>
                    <a:lstStyle/>
                    <a:p>
                      <a:pPr algn="ctr"/>
                      <a:r>
                        <a:rPr lang="en-US" sz="1400" b="1" dirty="0"/>
                        <a:t>2017</a:t>
                      </a:r>
                    </a:p>
                  </a:txBody>
                  <a:tcPr anchor="ctr">
                    <a:solidFill>
                      <a:srgbClr val="F3F6FB"/>
                    </a:solidFill>
                  </a:tcPr>
                </a:tc>
                <a:tc>
                  <a:txBody>
                    <a:bodyPr/>
                    <a:lstStyle/>
                    <a:p>
                      <a:pPr algn="ctr"/>
                      <a:r>
                        <a:rPr lang="en-US" sz="1400" b="1" dirty="0"/>
                        <a:t>Year 4 attestation form</a:t>
                      </a:r>
                    </a:p>
                  </a:txBody>
                  <a:tcPr anchor="ctr">
                    <a:solidFill>
                      <a:srgbClr val="F3F6FB"/>
                    </a:solidFill>
                  </a:tcPr>
                </a:tc>
                <a:extLst>
                  <a:ext uri="{0D108BD9-81ED-4DB2-BD59-A6C34878D82A}">
                    <a16:rowId xmlns:a16="http://schemas.microsoft.com/office/drawing/2014/main" val="10001"/>
                  </a:ext>
                </a:extLst>
              </a:tr>
              <a:tr h="444848">
                <a:tc>
                  <a:txBody>
                    <a:bodyPr/>
                    <a:lstStyle/>
                    <a:p>
                      <a:r>
                        <a:rPr lang="en-US" sz="1400" dirty="0"/>
                        <a:t>Large and medium medical ambulatory practices</a:t>
                      </a:r>
                    </a:p>
                  </a:txBody>
                  <a:tcPr anchor="ctr">
                    <a:solidFill>
                      <a:srgbClr val="DCE6F2"/>
                    </a:solidFill>
                  </a:tcPr>
                </a:tc>
                <a:tc rowSpan="2">
                  <a:txBody>
                    <a:bodyPr/>
                    <a:lstStyle/>
                    <a:p>
                      <a:pPr algn="ctr"/>
                      <a:r>
                        <a:rPr lang="en-US" sz="1400" b="1" dirty="0"/>
                        <a:t>2018</a:t>
                      </a:r>
                    </a:p>
                  </a:txBody>
                  <a:tcPr anchor="ctr">
                    <a:solidFill>
                      <a:srgbClr val="DCE6F2"/>
                    </a:solidFill>
                  </a:tcPr>
                </a:tc>
                <a:tc rowSpan="2">
                  <a:txBody>
                    <a:bodyPr/>
                    <a:lstStyle/>
                    <a:p>
                      <a:pPr algn="ctr"/>
                      <a:r>
                        <a:rPr lang="en-US" sz="1400" b="1" dirty="0"/>
                        <a:t>Year 3 attestation form</a:t>
                      </a:r>
                    </a:p>
                  </a:txBody>
                  <a:tcPr anchor="ctr">
                    <a:solidFill>
                      <a:srgbClr val="DCE6F2"/>
                    </a:solidFill>
                  </a:tcPr>
                </a:tc>
                <a:extLst>
                  <a:ext uri="{0D108BD9-81ED-4DB2-BD59-A6C34878D82A}">
                    <a16:rowId xmlns:a16="http://schemas.microsoft.com/office/drawing/2014/main" val="10002"/>
                  </a:ext>
                </a:extLst>
              </a:tr>
              <a:tr h="446314">
                <a:tc>
                  <a:txBody>
                    <a:bodyPr/>
                    <a:lstStyle/>
                    <a:p>
                      <a:r>
                        <a:rPr lang="en-US" sz="1400" dirty="0"/>
                        <a:t>Large community health centers</a:t>
                      </a:r>
                    </a:p>
                  </a:txBody>
                  <a:tcPr anchor="ctr">
                    <a:solidFill>
                      <a:srgbClr val="DCE6F2"/>
                    </a:solidFill>
                  </a:tcPr>
                </a:tc>
                <a:tc vMerge="1">
                  <a:txBody>
                    <a:bodyPr/>
                    <a:lstStyle/>
                    <a:p>
                      <a:pPr algn="ctr"/>
                      <a:endParaRPr lang="en-US" sz="1400" dirty="0"/>
                    </a:p>
                  </a:txBody>
                  <a:tcPr anchor="ctr">
                    <a:solidFill>
                      <a:schemeClr val="accent1">
                        <a:lumMod val="40000"/>
                        <a:lumOff val="60000"/>
                      </a:schemeClr>
                    </a:solidFill>
                  </a:tcPr>
                </a:tc>
                <a:tc vMerge="1">
                  <a:txBody>
                    <a:bodyPr/>
                    <a:lstStyle/>
                    <a:p>
                      <a:endParaRPr lang="en-US"/>
                    </a:p>
                  </a:txBody>
                  <a:tcPr/>
                </a:tc>
                <a:extLst>
                  <a:ext uri="{0D108BD9-81ED-4DB2-BD59-A6C34878D82A}">
                    <a16:rowId xmlns:a16="http://schemas.microsoft.com/office/drawing/2014/main" val="10003"/>
                  </a:ext>
                </a:extLst>
              </a:tr>
              <a:tr h="404238">
                <a:tc>
                  <a:txBody>
                    <a:bodyPr/>
                    <a:lstStyle/>
                    <a:p>
                      <a:r>
                        <a:rPr lang="en-US" sz="1400" dirty="0"/>
                        <a:t>Small community health centers</a:t>
                      </a:r>
                    </a:p>
                  </a:txBody>
                  <a:tcPr anchor="ctr">
                    <a:solidFill>
                      <a:srgbClr val="F3F6FB"/>
                    </a:solidFill>
                  </a:tcPr>
                </a:tc>
                <a:tc>
                  <a:txBody>
                    <a:bodyPr/>
                    <a:lstStyle/>
                    <a:p>
                      <a:pPr algn="ctr"/>
                      <a:r>
                        <a:rPr lang="en-US" sz="1400" b="1" dirty="0"/>
                        <a:t>2019</a:t>
                      </a:r>
                    </a:p>
                  </a:txBody>
                  <a:tcPr anchor="ctr">
                    <a:solidFill>
                      <a:srgbClr val="F3F6FB"/>
                    </a:solidFill>
                  </a:tcPr>
                </a:tc>
                <a:tc>
                  <a:txBody>
                    <a:bodyPr/>
                    <a:lstStyle/>
                    <a:p>
                      <a:pPr algn="ctr"/>
                      <a:r>
                        <a:rPr lang="en-US" sz="1400" b="1" dirty="0"/>
                        <a:t>Year 2 attestation form</a:t>
                      </a:r>
                    </a:p>
                  </a:txBody>
                  <a:tcPr anchor="ctr">
                    <a:solidFill>
                      <a:srgbClr val="F3F6FB"/>
                    </a:solidFill>
                  </a:tcPr>
                </a:tc>
                <a:extLst>
                  <a:ext uri="{0D108BD9-81ED-4DB2-BD59-A6C34878D82A}">
                    <a16:rowId xmlns:a16="http://schemas.microsoft.com/office/drawing/2014/main" val="10004"/>
                  </a:ext>
                </a:extLst>
              </a:tr>
            </a:tbl>
          </a:graphicData>
        </a:graphic>
      </p:graphicFrame>
      <p:sp>
        <p:nvSpPr>
          <p:cNvPr id="7" name="Rectangle 6"/>
          <p:cNvSpPr/>
          <p:nvPr/>
        </p:nvSpPr>
        <p:spPr>
          <a:xfrm>
            <a:off x="253999" y="1219200"/>
            <a:ext cx="8641080" cy="763238"/>
          </a:xfrm>
          <a:prstGeom prst="rect">
            <a:avLst/>
          </a:prstGeom>
          <a:solidFill>
            <a:schemeClr val="accent1">
              <a:lumMod val="50000"/>
            </a:schemeClr>
          </a:solidFill>
          <a:ln w="3175" cap="flat" cmpd="sng" algn="ctr">
            <a:solidFill>
              <a:schemeClr val="accent1">
                <a:lumMod val="50000"/>
              </a:schemeClr>
            </a:solidFill>
            <a:prstDash val="solid"/>
          </a:ln>
          <a:effectLst/>
        </p:spPr>
        <p:txBody>
          <a:bodyPr lIns="92866" tIns="46437" rIns="92866" bIns="46437" rtlCol="0" anchor="ctr"/>
          <a:lstStyle/>
          <a:p>
            <a:r>
              <a:rPr lang="en-US" dirty="0">
                <a:solidFill>
                  <a:schemeClr val="bg1"/>
                </a:solidFill>
              </a:rPr>
              <a:t>The HIway connection requirement requires providers to engage in HIE via the Mass HIway as set forth in M.G.L. Chapter 118I, Section 7, and as detailed in the Mass HIway Regulations (101 CMR 20.00).</a:t>
            </a:r>
          </a:p>
        </p:txBody>
      </p:sp>
      <p:sp>
        <p:nvSpPr>
          <p:cNvPr id="2" name="Rectangle 1">
            <a:extLst>
              <a:ext uri="{FF2B5EF4-FFF2-40B4-BE49-F238E27FC236}">
                <a16:creationId xmlns:a16="http://schemas.microsoft.com/office/drawing/2014/main" id="{817BE546-73BE-4AB0-8C12-0E7EDBF5344E}"/>
              </a:ext>
            </a:extLst>
          </p:cNvPr>
          <p:cNvSpPr/>
          <p:nvPr/>
        </p:nvSpPr>
        <p:spPr>
          <a:xfrm>
            <a:off x="260529" y="4303168"/>
            <a:ext cx="8641080" cy="314552"/>
          </a:xfrm>
          <a:prstGeom prst="rect">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b="1" dirty="0">
                <a:solidFill>
                  <a:schemeClr val="bg1"/>
                </a:solidFill>
              </a:rPr>
              <a:t>HIway annual connection requirement</a:t>
            </a:r>
          </a:p>
        </p:txBody>
      </p:sp>
      <p:graphicFrame>
        <p:nvGraphicFramePr>
          <p:cNvPr id="3" name="Table 2">
            <a:extLst>
              <a:ext uri="{FF2B5EF4-FFF2-40B4-BE49-F238E27FC236}">
                <a16:creationId xmlns:a16="http://schemas.microsoft.com/office/drawing/2014/main" id="{A1F6BA90-6F9F-42C8-A0A9-3B5464DDE0B8}"/>
              </a:ext>
            </a:extLst>
          </p:cNvPr>
          <p:cNvGraphicFramePr>
            <a:graphicFrameLocks noGrp="1"/>
          </p:cNvGraphicFramePr>
          <p:nvPr/>
        </p:nvGraphicFramePr>
        <p:xfrm>
          <a:off x="260530" y="4617720"/>
          <a:ext cx="8644712" cy="1630680"/>
        </p:xfrm>
        <a:graphic>
          <a:graphicData uri="http://schemas.openxmlformats.org/drawingml/2006/table">
            <a:tbl>
              <a:tblPr firstRow="1" bandRow="1"/>
              <a:tblGrid>
                <a:gridCol w="1655356">
                  <a:extLst>
                    <a:ext uri="{9D8B030D-6E8A-4147-A177-3AD203B41FA5}">
                      <a16:colId xmlns:a16="http://schemas.microsoft.com/office/drawing/2014/main" val="2737697713"/>
                    </a:ext>
                  </a:extLst>
                </a:gridCol>
                <a:gridCol w="6989356">
                  <a:extLst>
                    <a:ext uri="{9D8B030D-6E8A-4147-A177-3AD203B41FA5}">
                      <a16:colId xmlns:a16="http://schemas.microsoft.com/office/drawing/2014/main" val="4147782582"/>
                    </a:ext>
                  </a:extLst>
                </a:gridCol>
              </a:tblGrid>
              <a:tr h="370840">
                <a:tc>
                  <a:txBody>
                    <a:bodyPr/>
                    <a:lstStyle/>
                    <a:p>
                      <a:r>
                        <a:rPr lang="en-US" sz="1400" dirty="0"/>
                        <a:t>Year 1</a:t>
                      </a:r>
                    </a:p>
                  </a:txBody>
                  <a:tcPr anchor="ctr"/>
                </a:tc>
                <a:tc>
                  <a:txBody>
                    <a:bodyPr/>
                    <a:lstStyle/>
                    <a:p>
                      <a:pPr marL="0" marR="0" lvl="0" indent="0" algn="l" defTabSz="914109" rtl="0" eaLnBrk="1" fontAlgn="auto" latinLnBrk="0" hangingPunct="1">
                        <a:lnSpc>
                          <a:spcPct val="100000"/>
                        </a:lnSpc>
                        <a:spcBef>
                          <a:spcPts val="0"/>
                        </a:spcBef>
                        <a:spcAft>
                          <a:spcPts val="0"/>
                        </a:spcAft>
                        <a:buClrTx/>
                        <a:buSzTx/>
                        <a:buFontTx/>
                        <a:buNone/>
                        <a:tabLst/>
                        <a:defRPr/>
                      </a:pPr>
                      <a:r>
                        <a:rPr lang="en-US" sz="1400" kern="1200" dirty="0">
                          <a:effectLst/>
                        </a:rPr>
                        <a:t>Send </a:t>
                      </a:r>
                      <a:r>
                        <a:rPr lang="en-US" sz="1400" b="0" u="none" kern="1200" dirty="0">
                          <a:effectLst/>
                        </a:rPr>
                        <a:t>or</a:t>
                      </a:r>
                      <a:r>
                        <a:rPr lang="en-US" sz="1400" kern="1200" dirty="0">
                          <a:effectLst/>
                        </a:rPr>
                        <a:t> receive HIway Direct messages for at least one use case</a:t>
                      </a:r>
                      <a:endParaRPr lang="en-US" sz="1400" b="1" kern="1200" dirty="0">
                        <a:solidFill>
                          <a:schemeClr val="lt1"/>
                        </a:solidFill>
                        <a:effectLst/>
                        <a:latin typeface="+mn-lt"/>
                        <a:ea typeface="+mn-ea"/>
                        <a:cs typeface="+mn-cs"/>
                      </a:endParaRPr>
                    </a:p>
                  </a:txBody>
                  <a:tcPr/>
                </a:tc>
                <a:extLst>
                  <a:ext uri="{0D108BD9-81ED-4DB2-BD59-A6C34878D82A}">
                    <a16:rowId xmlns:a16="http://schemas.microsoft.com/office/drawing/2014/main" val="2039836628"/>
                  </a:ext>
                </a:extLst>
              </a:tr>
              <a:tr h="370840">
                <a:tc>
                  <a:txBody>
                    <a:bodyPr/>
                    <a:lstStyle/>
                    <a:p>
                      <a:r>
                        <a:rPr lang="en-US" sz="1400" dirty="0"/>
                        <a:t>Year 2</a:t>
                      </a:r>
                    </a:p>
                  </a:txBody>
                  <a:tcPr anchor="ctr">
                    <a:solidFill>
                      <a:schemeClr val="accent1">
                        <a:lumMod val="20000"/>
                        <a:lumOff val="80000"/>
                      </a:schemeClr>
                    </a:solidFill>
                  </a:tcPr>
                </a:tc>
                <a:tc>
                  <a:txBody>
                    <a:bodyPr/>
                    <a:lstStyle/>
                    <a:p>
                      <a:r>
                        <a:rPr lang="en-US" sz="1400" kern="1200" dirty="0">
                          <a:effectLst/>
                        </a:rPr>
                        <a:t>Send </a:t>
                      </a:r>
                      <a:r>
                        <a:rPr lang="en-US" sz="1400" b="0" u="none" kern="1200" dirty="0">
                          <a:effectLst/>
                        </a:rPr>
                        <a:t>or</a:t>
                      </a:r>
                      <a:r>
                        <a:rPr lang="en-US" sz="1400" kern="1200" dirty="0">
                          <a:effectLst/>
                        </a:rPr>
                        <a:t> receive HIway Direct messages for at least one </a:t>
                      </a:r>
                      <a:r>
                        <a:rPr lang="en-US" sz="1400" b="1" u="sng" kern="1200" dirty="0">
                          <a:effectLst/>
                        </a:rPr>
                        <a:t>provider-to provider (P2P)</a:t>
                      </a:r>
                      <a:r>
                        <a:rPr lang="en-US" sz="1400" u="none" kern="1200" dirty="0">
                          <a:effectLst/>
                        </a:rPr>
                        <a:t> </a:t>
                      </a:r>
                      <a:r>
                        <a:rPr lang="en-US" sz="1400" kern="1200" dirty="0">
                          <a:effectLst/>
                        </a:rPr>
                        <a:t>use case</a:t>
                      </a:r>
                      <a:endParaRPr lang="en-US" sz="1400" dirty="0"/>
                    </a:p>
                  </a:txBody>
                  <a:tcPr>
                    <a:solidFill>
                      <a:schemeClr val="accent1">
                        <a:lumMod val="20000"/>
                        <a:lumOff val="80000"/>
                      </a:schemeClr>
                    </a:solidFill>
                  </a:tcPr>
                </a:tc>
                <a:extLst>
                  <a:ext uri="{0D108BD9-81ED-4DB2-BD59-A6C34878D82A}">
                    <a16:rowId xmlns:a16="http://schemas.microsoft.com/office/drawing/2014/main" val="470879690"/>
                  </a:ext>
                </a:extLst>
              </a:tr>
              <a:tr h="370840">
                <a:tc>
                  <a:txBody>
                    <a:bodyPr/>
                    <a:lstStyle/>
                    <a:p>
                      <a:r>
                        <a:rPr lang="en-US" sz="1400" dirty="0"/>
                        <a:t>Year 3</a:t>
                      </a:r>
                    </a:p>
                  </a:txBody>
                  <a:tcPr anchor="ctr"/>
                </a:tc>
                <a:tc>
                  <a:txBody>
                    <a:bodyPr/>
                    <a:lstStyle/>
                    <a:p>
                      <a:r>
                        <a:rPr lang="en-US" sz="1400" kern="1200" dirty="0">
                          <a:effectLst/>
                        </a:rPr>
                        <a:t>Send HIway Direct messages for at least one P2P use case, </a:t>
                      </a:r>
                      <a:r>
                        <a:rPr lang="en-US" sz="1400" b="1" u="sng" kern="1200" dirty="0">
                          <a:effectLst/>
                        </a:rPr>
                        <a:t>and</a:t>
                      </a:r>
                      <a:r>
                        <a:rPr lang="en-US" sz="1400" kern="1200" dirty="0">
                          <a:effectLst/>
                        </a:rPr>
                        <a:t> Receive HIway Direct messages for at least one P2P use case</a:t>
                      </a:r>
                      <a:endParaRPr lang="en-US" sz="1400" dirty="0"/>
                    </a:p>
                  </a:txBody>
                  <a:tcPr/>
                </a:tc>
                <a:extLst>
                  <a:ext uri="{0D108BD9-81ED-4DB2-BD59-A6C34878D82A}">
                    <a16:rowId xmlns:a16="http://schemas.microsoft.com/office/drawing/2014/main" val="1791458190"/>
                  </a:ext>
                </a:extLst>
              </a:tr>
              <a:tr h="370840">
                <a:tc>
                  <a:txBody>
                    <a:bodyPr/>
                    <a:lstStyle/>
                    <a:p>
                      <a:r>
                        <a:rPr lang="en-US" sz="1400" dirty="0"/>
                        <a:t>Year 4</a:t>
                      </a:r>
                    </a:p>
                  </a:txBody>
                  <a:tcPr anchor="ctr">
                    <a:solidFill>
                      <a:schemeClr val="accent1">
                        <a:lumMod val="20000"/>
                        <a:lumOff val="80000"/>
                      </a:schemeClr>
                    </a:solidFill>
                  </a:tcPr>
                </a:tc>
                <a:tc>
                  <a:txBody>
                    <a:bodyPr/>
                    <a:lstStyle/>
                    <a:p>
                      <a:pPr marL="0" marR="0" lvl="0" indent="0" algn="l" defTabSz="914109" rtl="0" eaLnBrk="1" fontAlgn="auto" latinLnBrk="0" hangingPunct="1">
                        <a:lnSpc>
                          <a:spcPct val="100000"/>
                        </a:lnSpc>
                        <a:spcBef>
                          <a:spcPts val="0"/>
                        </a:spcBef>
                        <a:spcAft>
                          <a:spcPts val="0"/>
                        </a:spcAft>
                        <a:buClrTx/>
                        <a:buSzTx/>
                        <a:buFontTx/>
                        <a:buNone/>
                        <a:tabLst/>
                        <a:defRPr/>
                      </a:pPr>
                      <a:r>
                        <a:rPr lang="en-US" sz="1400" kern="1200" dirty="0">
                          <a:effectLst/>
                        </a:rPr>
                        <a:t>Meet Year 3 requirement or be subject to penalties if requirement is not met</a:t>
                      </a:r>
                      <a:endParaRPr lang="en-US" sz="1400" dirty="0"/>
                    </a:p>
                  </a:txBody>
                  <a:tcPr>
                    <a:solidFill>
                      <a:schemeClr val="accent1">
                        <a:lumMod val="20000"/>
                        <a:lumOff val="80000"/>
                      </a:schemeClr>
                    </a:solidFill>
                  </a:tcPr>
                </a:tc>
                <a:extLst>
                  <a:ext uri="{0D108BD9-81ED-4DB2-BD59-A6C34878D82A}">
                    <a16:rowId xmlns:a16="http://schemas.microsoft.com/office/drawing/2014/main" val="1227760700"/>
                  </a:ext>
                </a:extLst>
              </a:tr>
            </a:tbl>
          </a:graphicData>
        </a:graphic>
      </p:graphicFrame>
    </p:spTree>
    <p:extLst>
      <p:ext uri="{BB962C8B-B14F-4D97-AF65-F5344CB8AC3E}">
        <p14:creationId xmlns:p14="http://schemas.microsoft.com/office/powerpoint/2010/main" val="2592867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B3A8E2-115A-4C39-A124-83EDF0D69EE3}"/>
              </a:ext>
            </a:extLst>
          </p:cNvPr>
          <p:cNvSpPr>
            <a:spLocks noGrp="1"/>
          </p:cNvSpPr>
          <p:nvPr>
            <p:ph type="sldNum" sz="quarter" idx="11"/>
          </p:nvPr>
        </p:nvSpPr>
        <p:spPr/>
        <p:txBody>
          <a:bodyPr/>
          <a:lstStyle/>
          <a:p>
            <a:pPr>
              <a:defRPr/>
            </a:pPr>
            <a:fld id="{949C2E20-F250-44B9-B926-B8B94A013B34}" type="slidenum">
              <a:rPr lang="en-US" smtClean="0"/>
              <a:pPr>
                <a:defRPr/>
              </a:pPr>
              <a:t>7</a:t>
            </a:fld>
            <a:endParaRPr lang="en-US" dirty="0"/>
          </a:p>
        </p:txBody>
      </p:sp>
      <p:sp>
        <p:nvSpPr>
          <p:cNvPr id="3" name="Title 2">
            <a:extLst>
              <a:ext uri="{FF2B5EF4-FFF2-40B4-BE49-F238E27FC236}">
                <a16:creationId xmlns:a16="http://schemas.microsoft.com/office/drawing/2014/main" id="{26BD2E22-50D1-47E1-BA7C-208D75EBD4E4}"/>
              </a:ext>
            </a:extLst>
          </p:cNvPr>
          <p:cNvSpPr>
            <a:spLocks noGrp="1"/>
          </p:cNvSpPr>
          <p:nvPr>
            <p:ph type="title"/>
          </p:nvPr>
        </p:nvSpPr>
        <p:spPr/>
        <p:txBody>
          <a:bodyPr/>
          <a:lstStyle/>
          <a:p>
            <a:r>
              <a:rPr lang="en-US" dirty="0"/>
              <a:t>HIway attestation: 2019 statistics</a:t>
            </a:r>
          </a:p>
        </p:txBody>
      </p:sp>
      <p:pic>
        <p:nvPicPr>
          <p:cNvPr id="4" name="Picture 3">
            <a:extLst>
              <a:ext uri="{FF2B5EF4-FFF2-40B4-BE49-F238E27FC236}">
                <a16:creationId xmlns:a16="http://schemas.microsoft.com/office/drawing/2014/main" id="{4AC180B0-D6B0-41B1-9BC3-CEE655CF7D0A}"/>
              </a:ext>
            </a:extLst>
          </p:cNvPr>
          <p:cNvPicPr>
            <a:picLocks noChangeAspect="1"/>
          </p:cNvPicPr>
          <p:nvPr/>
        </p:nvPicPr>
        <p:blipFill>
          <a:blip r:embed="rId3"/>
          <a:stretch>
            <a:fillRect/>
          </a:stretch>
        </p:blipFill>
        <p:spPr>
          <a:xfrm>
            <a:off x="76200" y="1459028"/>
            <a:ext cx="8991600" cy="5009270"/>
          </a:xfrm>
          <a:prstGeom prst="rect">
            <a:avLst/>
          </a:prstGeom>
        </p:spPr>
      </p:pic>
    </p:spTree>
    <p:extLst>
      <p:ext uri="{BB962C8B-B14F-4D97-AF65-F5344CB8AC3E}">
        <p14:creationId xmlns:p14="http://schemas.microsoft.com/office/powerpoint/2010/main" val="1198543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28872"/>
            <a:ext cx="8229600" cy="3890928"/>
          </a:xfrm>
        </p:spPr>
        <p:txBody>
          <a:bodyPr/>
          <a:lstStyle/>
          <a:p>
            <a:pPr marL="0" indent="0">
              <a:buNone/>
            </a:pPr>
            <a:r>
              <a:rPr lang="en-US" sz="2400" dirty="0"/>
              <a:t>Attestation timeline:</a:t>
            </a:r>
            <a:br>
              <a:rPr lang="en-US" dirty="0"/>
            </a:br>
            <a:endParaRPr lang="en-US" dirty="0"/>
          </a:p>
          <a:p>
            <a:r>
              <a:rPr lang="en-US" dirty="0"/>
              <a:t>Dec. 31, 2019: </a:t>
            </a:r>
            <a:r>
              <a:rPr lang="en-US" b="0" dirty="0"/>
              <a:t>Deadline to implement use cases for 2020 attestation cycle</a:t>
            </a:r>
          </a:p>
          <a:p>
            <a:r>
              <a:rPr lang="en-US" dirty="0"/>
              <a:t>May 2020:</a:t>
            </a:r>
            <a:r>
              <a:rPr lang="en-US" b="0" dirty="0"/>
              <a:t> </a:t>
            </a:r>
          </a:p>
          <a:p>
            <a:pPr lvl="1"/>
            <a:r>
              <a:rPr lang="en-US" dirty="0"/>
              <a:t>HIway extends attestation/ADT deadlines</a:t>
            </a:r>
            <a:endParaRPr lang="en-US" b="0" dirty="0"/>
          </a:p>
          <a:p>
            <a:pPr lvl="1"/>
            <a:r>
              <a:rPr lang="en-US" b="0" dirty="0"/>
              <a:t>First attestation webinar; PDF version of attestation/exception forms online (publicly available for submitters to prepare answers in advance)</a:t>
            </a:r>
          </a:p>
          <a:p>
            <a:r>
              <a:rPr lang="en-US" dirty="0"/>
              <a:t>Aug. 1, 2020:</a:t>
            </a:r>
            <a:r>
              <a:rPr lang="en-US" b="0" dirty="0"/>
              <a:t> Attestation/exception webforms go live and start </a:t>
            </a:r>
            <a:br>
              <a:rPr lang="en-US" b="0" dirty="0"/>
            </a:br>
            <a:r>
              <a:rPr lang="en-US" b="0" dirty="0"/>
              <a:t>accepting submissions</a:t>
            </a:r>
          </a:p>
          <a:p>
            <a:r>
              <a:rPr lang="en-US" dirty="0"/>
              <a:t>Dec. 31, 2020: </a:t>
            </a:r>
            <a:r>
              <a:rPr lang="en-US" b="0" dirty="0"/>
              <a:t>Deadline for attestation/exception submissions</a:t>
            </a:r>
          </a:p>
          <a:p>
            <a:r>
              <a:rPr lang="en-US" dirty="0"/>
              <a:t>Jan. 1, 2021: </a:t>
            </a:r>
            <a:r>
              <a:rPr lang="en-US" b="0" dirty="0"/>
              <a:t>Deadline for Acute Care Hospitals to submit ADTs to the Statewide </a:t>
            </a:r>
            <a:br>
              <a:rPr lang="en-US" b="0" dirty="0"/>
            </a:br>
            <a:r>
              <a:rPr lang="en-US" b="0" dirty="0"/>
              <a:t>ENS Framework</a:t>
            </a:r>
          </a:p>
          <a:p>
            <a:r>
              <a:rPr lang="en-US" dirty="0"/>
              <a:t>January 2021: </a:t>
            </a:r>
            <a:r>
              <a:rPr lang="en-US" b="0" dirty="0"/>
              <a:t>HIway reaches out to POs that have not submitted</a:t>
            </a:r>
          </a:p>
          <a:p>
            <a:r>
              <a:rPr lang="en-US" dirty="0"/>
              <a:t>Winter 2021:</a:t>
            </a:r>
            <a:r>
              <a:rPr lang="en-US" b="0" dirty="0"/>
              <a:t> When it seems that submissions have stopped, HIway </a:t>
            </a:r>
            <a:br>
              <a:rPr lang="en-US" b="0" dirty="0"/>
            </a:br>
            <a:r>
              <a:rPr lang="en-US" b="0" dirty="0"/>
              <a:t>closes webform</a:t>
            </a:r>
          </a:p>
        </p:txBody>
      </p:sp>
      <p:sp>
        <p:nvSpPr>
          <p:cNvPr id="3" name="Title 2"/>
          <p:cNvSpPr>
            <a:spLocks noGrp="1"/>
          </p:cNvSpPr>
          <p:nvPr>
            <p:ph type="title"/>
          </p:nvPr>
        </p:nvSpPr>
        <p:spPr>
          <a:xfrm>
            <a:off x="861236" y="152400"/>
            <a:ext cx="6072964" cy="565150"/>
          </a:xfrm>
        </p:spPr>
        <p:txBody>
          <a:bodyPr/>
          <a:lstStyle/>
          <a:p>
            <a:r>
              <a:rPr lang="en-US" dirty="0"/>
              <a:t>HIway attestation: 2020 timeline</a:t>
            </a:r>
          </a:p>
        </p:txBody>
      </p:sp>
      <p:sp>
        <p:nvSpPr>
          <p:cNvPr id="4" name="Slide Number Placeholder 3"/>
          <p:cNvSpPr>
            <a:spLocks noGrp="1"/>
          </p:cNvSpPr>
          <p:nvPr>
            <p:ph type="sldNum" sz="quarter" idx="11"/>
          </p:nvPr>
        </p:nvSpPr>
        <p:spPr/>
        <p:txBody>
          <a:bodyPr/>
          <a:lstStyle/>
          <a:p>
            <a:pPr>
              <a:defRPr/>
            </a:pPr>
            <a:fld id="{949C2E20-F250-44B9-B926-B8B94A013B34}" type="slidenum">
              <a:rPr lang="en-US" smtClean="0"/>
              <a:pPr>
                <a:defRPr/>
              </a:pPr>
              <a:t>8</a:t>
            </a:fld>
            <a:endParaRPr lang="en-US" dirty="0"/>
          </a:p>
        </p:txBody>
      </p:sp>
      <p:sp>
        <p:nvSpPr>
          <p:cNvPr id="5" name="Rectangle 4"/>
          <p:cNvSpPr/>
          <p:nvPr/>
        </p:nvSpPr>
        <p:spPr>
          <a:xfrm>
            <a:off x="353960" y="1066799"/>
            <a:ext cx="8445911" cy="1066801"/>
          </a:xfrm>
          <a:prstGeom prst="rect">
            <a:avLst/>
          </a:prstGeom>
          <a:solidFill>
            <a:schemeClr val="accent1">
              <a:lumMod val="50000"/>
            </a:schemeClr>
          </a:solidFill>
          <a:ln w="3175" cap="flat" cmpd="sng" algn="ctr">
            <a:solidFill>
              <a:schemeClr val="accent1">
                <a:lumMod val="50000"/>
              </a:schemeClr>
            </a:solidFill>
            <a:prstDash val="solid"/>
          </a:ln>
          <a:effectLst/>
        </p:spPr>
        <p:txBody>
          <a:bodyPr lIns="92866" tIns="46437" rIns="92866" bIns="46437" rtlCol="0" anchor="ct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i="0" u="none" strike="noStrike" kern="0" cap="none" spc="0" normalizeH="0" baseline="0" noProof="0" dirty="0">
                <a:ln>
                  <a:noFill/>
                </a:ln>
                <a:solidFill>
                  <a:schemeClr val="bg1"/>
                </a:solidFill>
                <a:effectLst/>
                <a:uLnTx/>
                <a:uFillTx/>
                <a:latin typeface="+mn-lt"/>
              </a:rPr>
              <a:t>The HIway </a:t>
            </a:r>
            <a:r>
              <a:rPr lang="en-US" kern="0" dirty="0">
                <a:solidFill>
                  <a:schemeClr val="bg1"/>
                </a:solidFill>
              </a:rPr>
              <a:t>started planning for the 2020 attestation cycle last fall. Early this spring, outreach and education ramped up. After delaying the attestation deadline to account for COVID-19, t</a:t>
            </a:r>
            <a:r>
              <a:rPr kumimoji="0" lang="en-US" i="0" u="none" strike="noStrike" kern="0" cap="none" spc="0" normalizeH="0" baseline="0" noProof="0" dirty="0">
                <a:ln>
                  <a:noFill/>
                </a:ln>
                <a:solidFill>
                  <a:schemeClr val="bg1"/>
                </a:solidFill>
                <a:effectLst/>
                <a:uLnTx/>
                <a:uFillTx/>
                <a:latin typeface="+mn-lt"/>
              </a:rPr>
              <a:t>he HIway started accepting attestation/exception forms </a:t>
            </a:r>
            <a:r>
              <a:rPr lang="en-US" kern="0" dirty="0">
                <a:solidFill>
                  <a:schemeClr val="bg1"/>
                </a:solidFill>
              </a:rPr>
              <a:t>on Aug. 1</a:t>
            </a:r>
            <a:r>
              <a:rPr kumimoji="0" lang="en-US" i="0" u="none" strike="noStrike" kern="0" cap="none" spc="0" normalizeH="0" baseline="0" noProof="0" dirty="0">
                <a:ln>
                  <a:noFill/>
                </a:ln>
                <a:solidFill>
                  <a:schemeClr val="bg1"/>
                </a:solidFill>
                <a:effectLst/>
                <a:uLnTx/>
                <a:uFillTx/>
                <a:latin typeface="+mn-lt"/>
              </a:rPr>
              <a:t>.</a:t>
            </a:r>
          </a:p>
        </p:txBody>
      </p:sp>
    </p:spTree>
    <p:extLst>
      <p:ext uri="{BB962C8B-B14F-4D97-AF65-F5344CB8AC3E}">
        <p14:creationId xmlns:p14="http://schemas.microsoft.com/office/powerpoint/2010/main" val="3457816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3960" y="2433637"/>
            <a:ext cx="8445910" cy="4195763"/>
          </a:xfrm>
        </p:spPr>
        <p:txBody>
          <a:bodyPr/>
          <a:lstStyle/>
          <a:p>
            <a:pPr marL="0" indent="0">
              <a:buNone/>
            </a:pPr>
            <a:r>
              <a:rPr lang="en-US" sz="2400" dirty="0"/>
              <a:t>New this year:</a:t>
            </a:r>
          </a:p>
          <a:p>
            <a:r>
              <a:rPr lang="en-US" sz="2000" b="0" dirty="0"/>
              <a:t>HIway unique ID (HID): Each provider organization/sub-organization has been assigned a HID. Submitters will use HIDs on their forms (instead of the full name/location of each sub-org). This should streamline the process, especially for practices with many sub-organizations.</a:t>
            </a:r>
          </a:p>
          <a:p>
            <a:endParaRPr lang="en-US" sz="2000" b="0" dirty="0"/>
          </a:p>
          <a:p>
            <a:r>
              <a:rPr lang="en-US" sz="2000" b="0" dirty="0"/>
              <a:t>Dedicated section to record ADT submission by Acute Care Hospitals</a:t>
            </a:r>
            <a:br>
              <a:rPr lang="en-US" sz="2000" b="0" dirty="0"/>
            </a:br>
            <a:endParaRPr lang="en-US" sz="2000" b="0" dirty="0"/>
          </a:p>
          <a:p>
            <a:r>
              <a:rPr lang="en-US" sz="2000" b="0" dirty="0"/>
              <a:t>Clarified language in use case transmission methods section</a:t>
            </a:r>
          </a:p>
          <a:p>
            <a:endParaRPr lang="en-US" sz="2000" b="0" dirty="0"/>
          </a:p>
          <a:p>
            <a:r>
              <a:rPr lang="en-US" sz="2000" b="0" dirty="0"/>
              <a:t>New questions on attestation/exception forms, including taking a deeper dive into details of use cases</a:t>
            </a:r>
          </a:p>
          <a:p>
            <a:endParaRPr lang="en-US" sz="2400" b="0" dirty="0"/>
          </a:p>
          <a:p>
            <a:endParaRPr lang="en-US" sz="2400" b="0" dirty="0"/>
          </a:p>
        </p:txBody>
      </p:sp>
      <p:sp>
        <p:nvSpPr>
          <p:cNvPr id="3" name="Title 2"/>
          <p:cNvSpPr>
            <a:spLocks noGrp="1"/>
          </p:cNvSpPr>
          <p:nvPr>
            <p:ph type="title"/>
          </p:nvPr>
        </p:nvSpPr>
        <p:spPr>
          <a:xfrm>
            <a:off x="861236" y="120650"/>
            <a:ext cx="5920563" cy="565150"/>
          </a:xfrm>
        </p:spPr>
        <p:txBody>
          <a:bodyPr/>
          <a:lstStyle/>
          <a:p>
            <a:r>
              <a:rPr lang="en-US" dirty="0"/>
              <a:t>HIway attestation: </a:t>
            </a:r>
            <a:br>
              <a:rPr lang="en-US" dirty="0"/>
            </a:br>
            <a:r>
              <a:rPr lang="en-US" dirty="0"/>
              <a:t>Improvements to process</a:t>
            </a:r>
          </a:p>
        </p:txBody>
      </p:sp>
      <p:sp>
        <p:nvSpPr>
          <p:cNvPr id="4" name="Slide Number Placeholder 3"/>
          <p:cNvSpPr>
            <a:spLocks noGrp="1"/>
          </p:cNvSpPr>
          <p:nvPr>
            <p:ph type="sldNum" sz="quarter" idx="11"/>
          </p:nvPr>
        </p:nvSpPr>
        <p:spPr/>
        <p:txBody>
          <a:bodyPr/>
          <a:lstStyle/>
          <a:p>
            <a:pPr>
              <a:defRPr/>
            </a:pPr>
            <a:fld id="{949C2E20-F250-44B9-B926-B8B94A013B34}" type="slidenum">
              <a:rPr lang="en-US" smtClean="0"/>
              <a:pPr>
                <a:defRPr/>
              </a:pPr>
              <a:t>9</a:t>
            </a:fld>
            <a:endParaRPr lang="en-US" dirty="0"/>
          </a:p>
        </p:txBody>
      </p:sp>
      <p:sp>
        <p:nvSpPr>
          <p:cNvPr id="5" name="Rectangle 4"/>
          <p:cNvSpPr/>
          <p:nvPr/>
        </p:nvSpPr>
        <p:spPr>
          <a:xfrm>
            <a:off x="353960" y="1066799"/>
            <a:ext cx="8445911" cy="1066801"/>
          </a:xfrm>
          <a:prstGeom prst="rect">
            <a:avLst/>
          </a:prstGeom>
          <a:solidFill>
            <a:schemeClr val="accent1">
              <a:lumMod val="50000"/>
            </a:schemeClr>
          </a:solidFill>
          <a:ln w="3175" cap="flat" cmpd="sng" algn="ctr">
            <a:solidFill>
              <a:schemeClr val="accent1">
                <a:lumMod val="50000"/>
              </a:schemeClr>
            </a:solidFill>
            <a:prstDash val="solid"/>
          </a:ln>
          <a:effectLst/>
        </p:spPr>
        <p:txBody>
          <a:bodyPr lIns="92866" tIns="46437" rIns="92866" bIns="46437" rtlCol="0" anchor="ct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900" i="0" u="none" strike="noStrike" kern="0" cap="none" spc="0" normalizeH="0" baseline="0" noProof="0" dirty="0">
                <a:ln>
                  <a:noFill/>
                </a:ln>
                <a:solidFill>
                  <a:schemeClr val="bg1"/>
                </a:solidFill>
                <a:effectLst/>
                <a:uLnTx/>
                <a:uFillTx/>
                <a:latin typeface="+mn-lt"/>
              </a:rPr>
              <a:t>For the 2020 attestation cycle, the HIway made improvements to streamline the process for providers and collect data regarding new program requirements.</a:t>
            </a:r>
          </a:p>
        </p:txBody>
      </p:sp>
    </p:spTree>
    <p:extLst>
      <p:ext uri="{BB962C8B-B14F-4D97-AF65-F5344CB8AC3E}">
        <p14:creationId xmlns:p14="http://schemas.microsoft.com/office/powerpoint/2010/main" val="3899084555"/>
      </p:ext>
    </p:extLst>
  </p:cSld>
  <p:clrMapOvr>
    <a:masterClrMapping/>
  </p:clrMapOvr>
</p:sld>
</file>

<file path=ppt/theme/theme1.xml><?xml version="1.0" encoding="utf-8"?>
<a:theme xmlns:a="http://schemas.openxmlformats.org/drawingml/2006/main" name="1_EH_EOHHS_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52C5DD0F-FD1A-4D5F-B534-277FA3812E57}" vid="{DAC83C5B-5905-49CA-B6DE-02B3AAE17D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HIway Template v202005</Template>
  <TotalTime>4661</TotalTime>
  <Words>8724</Words>
  <Application>Microsoft Office PowerPoint</Application>
  <PresentationFormat>On-screen Show (4:3)</PresentationFormat>
  <Paragraphs>1466</Paragraphs>
  <Slides>46</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Callibri</vt:lpstr>
      <vt:lpstr>Gill Sans</vt:lpstr>
      <vt:lpstr>Wingdings</vt:lpstr>
      <vt:lpstr>1_EH_EOHHS_Master</vt:lpstr>
      <vt:lpstr>V</vt:lpstr>
      <vt:lpstr>Agenda</vt:lpstr>
      <vt:lpstr>PowerPoint Presentation</vt:lpstr>
      <vt:lpstr>Vote: Approve minutes</vt:lpstr>
      <vt:lpstr>PowerPoint Presentation</vt:lpstr>
      <vt:lpstr>HIway attestation: HIway connection requirement overview</vt:lpstr>
      <vt:lpstr>HIway attestation: 2019 statistics</vt:lpstr>
      <vt:lpstr>HIway attestation: 2020 timeline</vt:lpstr>
      <vt:lpstr>HIway attestation:  Improvements to process</vt:lpstr>
      <vt:lpstr>HIway attestation: 2020 statistics so far</vt:lpstr>
      <vt:lpstr>HIway attestation: 2020 outreach</vt:lpstr>
      <vt:lpstr>PowerPoint Presentation</vt:lpstr>
      <vt:lpstr>Recap: Consolidated Clinical Gateway (CCG) Project Overview</vt:lpstr>
      <vt:lpstr>Consolidated Clinical Gateway (CCG) – AWS migration timeline</vt:lpstr>
      <vt:lpstr>PowerPoint Presentation</vt:lpstr>
      <vt:lpstr>Query HIE and FHIR Research</vt:lpstr>
      <vt:lpstr>HIE Use Cases map to ONC 2020 ISA</vt:lpstr>
      <vt:lpstr>Query HIE: MA Interoperability Network Market</vt:lpstr>
      <vt:lpstr>Content development with MeHI</vt:lpstr>
      <vt:lpstr>Query HIE: Next steps</vt:lpstr>
      <vt:lpstr>FHIR API: HIE survey scan</vt:lpstr>
      <vt:lpstr>FHIR API: Example of FHIR API use case</vt:lpstr>
      <vt:lpstr>FHIR API: Mass HIway initiatives</vt:lpstr>
      <vt:lpstr>FHIR API – Next Steps</vt:lpstr>
      <vt:lpstr>PowerPoint Presentation</vt:lpstr>
      <vt:lpstr>eMOLST: Overview</vt:lpstr>
      <vt:lpstr>eMOLST: Two-year estimated timeline</vt:lpstr>
      <vt:lpstr>eMOLST: Project manager tasks</vt:lpstr>
      <vt:lpstr>PowerPoint Presentation</vt:lpstr>
      <vt:lpstr>Next HITC meeting</vt:lpstr>
      <vt:lpstr>PowerPoint Presentation</vt:lpstr>
      <vt:lpstr>HIE Use Cases map to ONC 2020 ISA</vt:lpstr>
      <vt:lpstr>Current CCG Design with FHIR Services</vt:lpstr>
      <vt:lpstr>Example FHIR Diagrams</vt:lpstr>
      <vt:lpstr>Hypothetical Provider Directory</vt:lpstr>
      <vt:lpstr>Hypothetical FHIR Exchange-Routing</vt:lpstr>
      <vt:lpstr>Hypothetical Exchange-Routing (1)</vt:lpstr>
      <vt:lpstr>Hypothetical Exchange-Routing (2)</vt:lpstr>
      <vt:lpstr>Hypothetical FHIR Broker-Message Transformation</vt:lpstr>
      <vt:lpstr>Hypothetical FHIR API Broker</vt:lpstr>
      <vt:lpstr>PowerPoint Presentation</vt:lpstr>
      <vt:lpstr>HIway participation  July 21, 2020 – October 20, 2020</vt:lpstr>
      <vt:lpstr>HIway participation  July 21, 2020 – October 20, 2020</vt:lpstr>
      <vt:lpstr>HIway transactions</vt:lpstr>
      <vt:lpstr>PowerPoint Presentation</vt:lpstr>
      <vt:lpstr>Thank you!</vt:lpstr>
    </vt:vector>
  </TitlesOfParts>
  <Company>EOHHS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dc:title>
  <dc:creator>Ng, Karbert S (EHS)</dc:creator>
  <cp:lastModifiedBy>Boutin-Coviello, Pam (EHS)</cp:lastModifiedBy>
  <cp:revision>226</cp:revision>
  <cp:lastPrinted>2020-10-14T13:23:54Z</cp:lastPrinted>
  <dcterms:created xsi:type="dcterms:W3CDTF">2020-06-17T12:15:19Z</dcterms:created>
  <dcterms:modified xsi:type="dcterms:W3CDTF">2020-11-16T18:25:10Z</dcterms:modified>
</cp:coreProperties>
</file>