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75" r:id="rId2"/>
    <p:sldId id="276" r:id="rId3"/>
    <p:sldId id="277" r:id="rId4"/>
    <p:sldId id="336" r:id="rId5"/>
    <p:sldId id="2661" r:id="rId6"/>
    <p:sldId id="2672" r:id="rId7"/>
    <p:sldId id="2714" r:id="rId8"/>
    <p:sldId id="2691" r:id="rId9"/>
    <p:sldId id="2692" r:id="rId10"/>
    <p:sldId id="2693" r:id="rId11"/>
    <p:sldId id="2694" r:id="rId12"/>
    <p:sldId id="2671" r:id="rId13"/>
    <p:sldId id="2716" r:id="rId14"/>
    <p:sldId id="2699" r:id="rId15"/>
    <p:sldId id="2700" r:id="rId16"/>
    <p:sldId id="2685" r:id="rId17"/>
    <p:sldId id="2695" r:id="rId18"/>
    <p:sldId id="2565" r:id="rId19"/>
    <p:sldId id="2592" r:id="rId20"/>
    <p:sldId id="2593" r:id="rId21"/>
    <p:sldId id="2594" r:id="rId22"/>
    <p:sldId id="2675" r:id="rId23"/>
    <p:sldId id="2677" r:id="rId24"/>
    <p:sldId id="2678" r:id="rId25"/>
    <p:sldId id="2701" r:id="rId26"/>
    <p:sldId id="2712" r:id="rId27"/>
    <p:sldId id="2713" r:id="rId28"/>
    <p:sldId id="2704" r:id="rId29"/>
    <p:sldId id="360" r:id="rId30"/>
    <p:sldId id="375" r:id="rId31"/>
    <p:sldId id="1991" r:id="rId32"/>
    <p:sldId id="2707" r:id="rId33"/>
    <p:sldId id="2708" r:id="rId34"/>
    <p:sldId id="2474" r:id="rId35"/>
    <p:sldId id="2709" r:id="rId36"/>
    <p:sldId id="2710" r:id="rId37"/>
    <p:sldId id="300"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FAE98F-AE8F-D363-19C7-C49B99E9BC9E}" name="Peters, Lauren B (EHS)" initials="PLB(" userId="S::Lauren.B.Peters@mass.gov::be4330cd-2bbd-4b83-9aca-67a4c9934d9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eters, Lauren B (EHS)" initials="PLB(" lastIdx="19" clrIdx="0"/>
  <p:cmAuthor id="2" name="David Bowditch" initials="DB" lastIdx="1" clrIdx="1"/>
  <p:cmAuthor id="3" name="Audrey Stuck-Girard" initials="AS" lastIdx="5" clrIdx="2"/>
  <p:cmAuthor id="4" name="Stuck-Girard, Christophe (EHS)" initials="SGC(" lastIdx="5" clrIdx="3"/>
  <p:cmAuthor id="5" name="Ng, Karbert S (EHS)" initials="NKS(" lastIdx="2" clrIdx="4">
    <p:extLst>
      <p:ext uri="{19B8F6BF-5375-455C-9EA6-DF929625EA0E}">
        <p15:presenceInfo xmlns:p15="http://schemas.microsoft.com/office/powerpoint/2012/main" userId="S::Karbert.S.Ng@mass.gov::b06eb2c7-e5ba-4374-b66d-e1a21c4cebde" providerId="AD"/>
      </p:ext>
    </p:extLst>
  </p:cmAuthor>
  <p:cmAuthor id="6" name="Kevin Mullen" initials="KM" lastIdx="1" clrIdx="5">
    <p:extLst>
      <p:ext uri="{19B8F6BF-5375-455C-9EA6-DF929625EA0E}">
        <p15:presenceInfo xmlns:p15="http://schemas.microsoft.com/office/powerpoint/2012/main" userId="753ead9f9934ebc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095" autoAdjust="0"/>
  </p:normalViewPr>
  <p:slideViewPr>
    <p:cSldViewPr>
      <p:cViewPr varScale="1">
        <p:scale>
          <a:sx n="52" d="100"/>
          <a:sy n="52" d="100"/>
        </p:scale>
        <p:origin x="72" y="168"/>
      </p:cViewPr>
      <p:guideLst>
        <p:guide orient="horz" pos="2160"/>
        <p:guide pos="2880"/>
      </p:guideLst>
    </p:cSldViewPr>
  </p:slideViewPr>
  <p:notesTextViewPr>
    <p:cViewPr>
      <p:scale>
        <a:sx n="1" d="1"/>
        <a:sy n="1" d="1"/>
      </p:scale>
      <p:origin x="0" y="0"/>
    </p:cViewPr>
  </p:notesTextViewPr>
  <p:notesViewPr>
    <p:cSldViewPr>
      <p:cViewPr varScale="1">
        <p:scale>
          <a:sx n="47" d="100"/>
          <a:sy n="47"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8/15/2022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Title slide</a:t>
            </a:r>
          </a:p>
          <a:p>
            <a:r>
              <a:rPr lang="en-US" dirty="0"/>
              <a:t>Health Information Technology Council Meeting</a:t>
            </a:r>
          </a:p>
          <a:p>
            <a:r>
              <a:rPr lang="en-US" dirty="0"/>
              <a:t>May 2, 2022 draft</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dirty="0"/>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11</a:t>
            </a:fld>
            <a:endParaRPr lang="en-US" dirty="0"/>
          </a:p>
        </p:txBody>
      </p:sp>
    </p:spTree>
    <p:extLst>
      <p:ext uri="{BB962C8B-B14F-4D97-AF65-F5344CB8AC3E}">
        <p14:creationId xmlns:p14="http://schemas.microsoft.com/office/powerpoint/2010/main" val="33610059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3614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13</a:t>
            </a:fld>
            <a:endParaRPr lang="en-US" dirty="0"/>
          </a:p>
        </p:txBody>
      </p:sp>
    </p:spTree>
    <p:extLst>
      <p:ext uri="{BB962C8B-B14F-4D97-AF65-F5344CB8AC3E}">
        <p14:creationId xmlns:p14="http://schemas.microsoft.com/office/powerpoint/2010/main" val="3761262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endParaRPr lang="en-US" b="1" dirty="0"/>
          </a:p>
        </p:txBody>
      </p:sp>
      <p:sp>
        <p:nvSpPr>
          <p:cNvPr id="4" name="Slide Number Placeholder 3"/>
          <p:cNvSpPr>
            <a:spLocks noGrp="1"/>
          </p:cNvSpPr>
          <p:nvPr>
            <p:ph type="sldNum" sz="quarter" idx="5"/>
          </p:nvPr>
        </p:nvSpPr>
        <p:spPr/>
        <p:txBody>
          <a:bodyPr/>
          <a:lstStyle/>
          <a:p>
            <a:fld id="{BDBBA73B-8FFE-4B8C-ABDD-5F5FE68DA5F5}" type="slidenum">
              <a:rPr lang="en-US" smtClean="0"/>
              <a:t>14</a:t>
            </a:fld>
            <a:endParaRPr lang="en-US" dirty="0"/>
          </a:p>
        </p:txBody>
      </p:sp>
    </p:spTree>
    <p:extLst>
      <p:ext uri="{BB962C8B-B14F-4D97-AF65-F5344CB8AC3E}">
        <p14:creationId xmlns:p14="http://schemas.microsoft.com/office/powerpoint/2010/main" val="2232573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15</a:t>
            </a:fld>
            <a:endParaRPr lang="en-US" dirty="0"/>
          </a:p>
        </p:txBody>
      </p:sp>
    </p:spTree>
    <p:extLst>
      <p:ext uri="{BB962C8B-B14F-4D97-AF65-F5344CB8AC3E}">
        <p14:creationId xmlns:p14="http://schemas.microsoft.com/office/powerpoint/2010/main" val="1911161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16</a:t>
            </a:fld>
            <a:endParaRPr lang="en-US" dirty="0"/>
          </a:p>
        </p:txBody>
      </p:sp>
    </p:spTree>
    <p:extLst>
      <p:ext uri="{BB962C8B-B14F-4D97-AF65-F5344CB8AC3E}">
        <p14:creationId xmlns:p14="http://schemas.microsoft.com/office/powerpoint/2010/main" val="1376705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17</a:t>
            </a:fld>
            <a:endParaRPr lang="en-US" dirty="0"/>
          </a:p>
        </p:txBody>
      </p:sp>
    </p:spTree>
    <p:extLst>
      <p:ext uri="{BB962C8B-B14F-4D97-AF65-F5344CB8AC3E}">
        <p14:creationId xmlns:p14="http://schemas.microsoft.com/office/powerpoint/2010/main" val="234643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0922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826776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80164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dirty="0"/>
          </a:p>
        </p:txBody>
      </p:sp>
    </p:spTree>
    <p:extLst>
      <p:ext uri="{BB962C8B-B14F-4D97-AF65-F5344CB8AC3E}">
        <p14:creationId xmlns:p14="http://schemas.microsoft.com/office/powerpoint/2010/main" val="1589620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23</a:t>
            </a:fld>
            <a:endParaRPr lang="en-US" dirty="0"/>
          </a:p>
        </p:txBody>
      </p:sp>
    </p:spTree>
    <p:extLst>
      <p:ext uri="{BB962C8B-B14F-4D97-AF65-F5344CB8AC3E}">
        <p14:creationId xmlns:p14="http://schemas.microsoft.com/office/powerpoint/2010/main" val="38364953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0737">
              <a:defRPr/>
            </a:pPr>
            <a:endParaRPr lang="en-US" dirty="0"/>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24</a:t>
            </a:fld>
            <a:endParaRPr lang="en-US" dirty="0"/>
          </a:p>
        </p:txBody>
      </p:sp>
    </p:spTree>
    <p:extLst>
      <p:ext uri="{BB962C8B-B14F-4D97-AF65-F5344CB8AC3E}">
        <p14:creationId xmlns:p14="http://schemas.microsoft.com/office/powerpoint/2010/main" val="35517047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39027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solidFill>
                  <a:schemeClr val="tx1"/>
                </a:solidFill>
              </a:rPr>
              <a:t>Slide Title: Conclusion </a:t>
            </a:r>
          </a:p>
          <a:p>
            <a:pPr marL="0" indent="0">
              <a:buNone/>
            </a:pPr>
            <a:r>
              <a:rPr lang="en-US" sz="1200" b="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86755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Next HITC meeting</a:t>
            </a:r>
          </a:p>
          <a:p>
            <a:endParaRPr lang="en-US" dirty="0"/>
          </a:p>
          <a:p>
            <a:r>
              <a:rPr lang="en-US" b="0" dirty="0"/>
              <a:t>Next HITC meeting</a:t>
            </a:r>
          </a:p>
          <a:p>
            <a:r>
              <a:rPr lang="en-US" b="0" dirty="0"/>
              <a:t>August 2, 2021 </a:t>
            </a:r>
          </a:p>
          <a:p>
            <a:r>
              <a:rPr lang="en-US" dirty="0"/>
              <a:t>3:30 – 5 p.m.</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30</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Slide Title: Appendix A: HIway operations update</a:t>
            </a:r>
            <a:endParaRPr lang="en-US" sz="1200" b="0" i="1"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216155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447926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20095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925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Slide title: HIway transactions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HIway transaction volume update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The Mass HIway processed a record 25.1 million production transactions during the April 2021 reporting period (March 21 through April 20) with the significant increase due to the COVID-19 queries to the MIIS. From May 2020 through April 2021, the average was 15.1 million production transactions per month for a total of 181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In April, Public Health Reporting accounted for 24.6 million transactions, or 98% of total production volume. This included 8.5 million Syndromic Surveillance transactions and 16.1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Provider-to-provider transactions now average over 250,000 per month for the past year, with new use cases added regularly. For April, the total was 290,608.</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aseline="0" dirty="0"/>
              <a:t>The Mass HIway team continuously monitors transaction levels, both to support operations and to identify data that provide additional insight into HIway trends </a:t>
            </a:r>
            <a:br>
              <a:rPr lang="en-US" baseline="0" dirty="0"/>
            </a:br>
            <a:r>
              <a:rPr lang="en-US" baseline="0" dirty="0"/>
              <a:t>and progress.</a:t>
            </a:r>
          </a:p>
        </p:txBody>
      </p:sp>
    </p:spTree>
    <p:extLst>
      <p:ext uri="{BB962C8B-B14F-4D97-AF65-F5344CB8AC3E}">
        <p14:creationId xmlns:p14="http://schemas.microsoft.com/office/powerpoint/2010/main" val="439507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Title: </a:t>
            </a:r>
            <a:r>
              <a:rPr lang="en-US" dirty="0"/>
              <a:t>Thank you!</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37</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Slide Title: Welcome</a:t>
            </a:r>
          </a:p>
          <a:p>
            <a:r>
              <a:rPr lang="en-US" sz="120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Slide Title: Vote: Approve minutes</a:t>
            </a:r>
          </a:p>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February 1, 2021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dirty="0"/>
          </a:p>
        </p:txBody>
      </p:sp>
    </p:spTree>
    <p:extLst>
      <p:ext uri="{BB962C8B-B14F-4D97-AF65-F5344CB8AC3E}">
        <p14:creationId xmlns:p14="http://schemas.microsoft.com/office/powerpoint/2010/main" val="3847276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96184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BDBBA73B-8FFE-4B8C-ABDD-5F5FE68DA5F5}" type="slidenum">
              <a:rPr lang="en-US" smtClean="0"/>
              <a:t>6</a:t>
            </a:fld>
            <a:endParaRPr lang="en-US" dirty="0"/>
          </a:p>
        </p:txBody>
      </p:sp>
    </p:spTree>
    <p:extLst>
      <p:ext uri="{BB962C8B-B14F-4D97-AF65-F5344CB8AC3E}">
        <p14:creationId xmlns:p14="http://schemas.microsoft.com/office/powerpoint/2010/main" val="66709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6486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9</a:t>
            </a:fld>
            <a:endParaRPr lang="en-US" dirty="0"/>
          </a:p>
        </p:txBody>
      </p:sp>
    </p:spTree>
    <p:extLst>
      <p:ext uri="{BB962C8B-B14F-4D97-AF65-F5344CB8AC3E}">
        <p14:creationId xmlns:p14="http://schemas.microsoft.com/office/powerpoint/2010/main" val="106442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10</a:t>
            </a:fld>
            <a:endParaRPr lang="en-US" dirty="0"/>
          </a:p>
        </p:txBody>
      </p:sp>
    </p:spTree>
    <p:extLst>
      <p:ext uri="{BB962C8B-B14F-4D97-AF65-F5344CB8AC3E}">
        <p14:creationId xmlns:p14="http://schemas.microsoft.com/office/powerpoint/2010/main" val="1569470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dirty="0">
                <a:solidFill>
                  <a:srgbClr val="F8F8F8"/>
                </a:solidFill>
                <a:cs typeface="Arial" charset="0"/>
              </a:rPr>
              <a:t>Commonwealth of Massachusetts</a:t>
            </a:r>
            <a:br>
              <a:rPr lang="en-US" altLang="en-US" sz="1800"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sz="1800"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4"/>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2124860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dirty="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731F10C-93AD-4B9D-A591-F642E72C9802}" type="datetime1">
              <a:rPr lang="en-US" smtClean="0"/>
              <a:t>8/15/2022</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227064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2" cstate="print">
            <a:clrChange>
              <a:clrFrom>
                <a:srgbClr val="003264"/>
              </a:clrFrom>
              <a:clrTo>
                <a:srgbClr val="003264">
                  <a:alpha val="0"/>
                </a:srgbClr>
              </a:clrTo>
            </a:clrChange>
          </a:blip>
          <a:srcRect/>
          <a:stretch>
            <a:fillRect/>
          </a:stretch>
        </p:blipFill>
        <p:spPr bwMode="auto">
          <a:xfrm>
            <a:off x="31755"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3"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75" r:id="rId9"/>
    <p:sldLayoutId id="2147483677" r:id="rId10"/>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9.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MassHIway@state.ma.u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commbuys.com/bso/external/bidDetail.sdo?docId=BD-22-1039-EHS01-EHS01-74235&amp;external=true&amp;parentUrl=clos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May 2, 2022</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
        <p:nvSpPr>
          <p:cNvPr id="4" name="TextBox 3">
            <a:extLst>
              <a:ext uri="{FF2B5EF4-FFF2-40B4-BE49-F238E27FC236}">
                <a16:creationId xmlns:a16="http://schemas.microsoft.com/office/drawing/2014/main" id="{521A8DF7-9F0E-48EE-801E-D5E06DA77DD7}"/>
              </a:ext>
            </a:extLst>
          </p:cNvPr>
          <p:cNvSpPr txBox="1"/>
          <p:nvPr/>
        </p:nvSpPr>
        <p:spPr>
          <a:xfrm>
            <a:off x="1219200" y="6368534"/>
            <a:ext cx="6069676" cy="369332"/>
          </a:xfrm>
          <a:prstGeom prst="rect">
            <a:avLst/>
          </a:prstGeom>
          <a:noFill/>
        </p:spPr>
        <p:txBody>
          <a:bodyPr wrap="square" rtlCol="0">
            <a:spAutoFit/>
          </a:bodyPr>
          <a:lstStyle/>
          <a:p>
            <a:r>
              <a:rPr lang="en-US" dirty="0"/>
              <a:t>Draft</a:t>
            </a:r>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Health IT Spotlight: </a:t>
            </a:r>
            <a:br>
              <a:rPr lang="en-US" dirty="0"/>
            </a:br>
            <a:r>
              <a:rPr lang="en-US" sz="2000" dirty="0"/>
              <a:t>Lowell Community Health Center</a:t>
            </a:r>
          </a:p>
        </p:txBody>
      </p:sp>
      <p:sp>
        <p:nvSpPr>
          <p:cNvPr id="5" name="Content Placeholder 4"/>
          <p:cNvSpPr>
            <a:spLocks noGrp="1"/>
          </p:cNvSpPr>
          <p:nvPr>
            <p:ph idx="1"/>
          </p:nvPr>
        </p:nvSpPr>
        <p:spPr>
          <a:xfrm>
            <a:off x="249750" y="1041134"/>
            <a:ext cx="8760450" cy="5499386"/>
          </a:xfrm>
        </p:spPr>
        <p:txBody>
          <a:bodyPr/>
          <a:lstStyle/>
          <a:p>
            <a:pPr marL="0" indent="0">
              <a:buNone/>
            </a:pPr>
            <a:r>
              <a:rPr lang="en-US" sz="2600" dirty="0">
                <a:solidFill>
                  <a:srgbClr val="00B1B0"/>
                </a:solidFill>
              </a:rPr>
              <a:t>Solution</a:t>
            </a:r>
            <a:endParaRPr lang="en-US" sz="2600" dirty="0">
              <a:solidFill>
                <a:srgbClr val="00B1B0"/>
              </a:solidFill>
              <a:cs typeface="Calibri"/>
            </a:endParaRPr>
          </a:p>
          <a:p>
            <a:pPr>
              <a:buFont typeface="Wingdings" panose="05000000000000000000" pitchFamily="2" charset="2"/>
              <a:buChar char="§"/>
            </a:pPr>
            <a:r>
              <a:rPr lang="en-US" sz="2000" b="0" dirty="0"/>
              <a:t>LCHC leveraged its eClinicalWorks (</a:t>
            </a:r>
            <a:r>
              <a:rPr lang="en-US" sz="2000" b="0" dirty="0" err="1"/>
              <a:t>eCW</a:t>
            </a:r>
            <a:r>
              <a:rPr lang="en-US" sz="2000" b="0" dirty="0"/>
              <a:t>) EHR system to send referrals via P2P, </a:t>
            </a:r>
            <a:r>
              <a:rPr lang="en-US" sz="2000" b="0" dirty="0" err="1"/>
              <a:t>eCW’s</a:t>
            </a:r>
            <a:r>
              <a:rPr lang="en-US" sz="2000" b="0" dirty="0"/>
              <a:t> Direct messaging HISP integrated with the Mass </a:t>
            </a:r>
            <a:r>
              <a:rPr lang="en-US" sz="2000" b="0" dirty="0" err="1"/>
              <a:t>HIway</a:t>
            </a:r>
            <a:endParaRPr lang="en-US" sz="2000" b="0" dirty="0">
              <a:cs typeface="Calibri"/>
            </a:endParaRPr>
          </a:p>
          <a:p>
            <a:pPr>
              <a:buFont typeface="Wingdings" panose="05000000000000000000" pitchFamily="2" charset="2"/>
              <a:buChar char="§"/>
            </a:pPr>
            <a:r>
              <a:rPr lang="en-US" sz="2000" b="0" dirty="0"/>
              <a:t>Now, when a patient needs to see a specialist, the clinician sends the referral and appointment request  to the receiving organization via P2P Direct Messaging</a:t>
            </a:r>
            <a:endParaRPr lang="en-US" sz="2000" b="0" strike="sngStrike" dirty="0">
              <a:cs typeface="Calibri"/>
            </a:endParaRPr>
          </a:p>
          <a:p>
            <a:pPr>
              <a:buFont typeface="Wingdings" panose="05000000000000000000" pitchFamily="2" charset="2"/>
              <a:buChar char="§"/>
            </a:pPr>
            <a:r>
              <a:rPr lang="en-US" sz="2000" b="0" dirty="0"/>
              <a:t>Text communications to patients reminding them of their appointments are sent directly through the EHR via </a:t>
            </a:r>
            <a:r>
              <a:rPr lang="en-US" sz="2000" b="0" dirty="0" err="1"/>
              <a:t>eCW</a:t>
            </a:r>
            <a:r>
              <a:rPr lang="en-US" sz="2000" b="0" dirty="0"/>
              <a:t> Messenger</a:t>
            </a:r>
            <a:endParaRPr lang="en-US" sz="2000" b="0" dirty="0">
              <a:cs typeface="Calibri"/>
            </a:endParaRPr>
          </a:p>
          <a:p>
            <a:pPr>
              <a:buFont typeface="Wingdings" panose="05000000000000000000" pitchFamily="2" charset="2"/>
              <a:buChar char="§"/>
            </a:pPr>
            <a:r>
              <a:rPr lang="en-US" sz="2000" b="0" dirty="0"/>
              <a:t>Once the patient has been seen, the specialist sends their clinical notes back to LCHC via Direct Messaging directly into LCHC’s </a:t>
            </a:r>
            <a:r>
              <a:rPr lang="en-US" sz="2000" b="0" dirty="0" err="1"/>
              <a:t>eCW</a:t>
            </a:r>
            <a:r>
              <a:rPr lang="en-US" sz="2000" b="0" dirty="0"/>
              <a:t> EHR</a:t>
            </a:r>
            <a:endParaRPr lang="en-US" sz="2000" b="0" dirty="0">
              <a:cs typeface="Calibri"/>
            </a:endParaRPr>
          </a:p>
          <a:p>
            <a:pPr marL="0" indent="0">
              <a:spcBef>
                <a:spcPts val="1800"/>
              </a:spcBef>
              <a:spcAft>
                <a:spcPts val="0"/>
              </a:spcAft>
              <a:buNone/>
            </a:pPr>
            <a:r>
              <a:rPr lang="en-US" sz="2600" dirty="0">
                <a:solidFill>
                  <a:srgbClr val="00B1B0"/>
                </a:solidFill>
              </a:rPr>
              <a:t>Support from Mass </a:t>
            </a:r>
            <a:r>
              <a:rPr lang="en-US" sz="2600" dirty="0" err="1">
                <a:solidFill>
                  <a:srgbClr val="00B1B0"/>
                </a:solidFill>
              </a:rPr>
              <a:t>HIway</a:t>
            </a:r>
            <a:endParaRPr lang="en-US" sz="2600" dirty="0" err="1">
              <a:cs typeface="Calibri"/>
            </a:endParaRPr>
          </a:p>
          <a:p>
            <a:pPr>
              <a:buFont typeface="Wingdings" panose="05000000000000000000" pitchFamily="2" charset="2"/>
              <a:buChar char="§"/>
            </a:pPr>
            <a:r>
              <a:rPr lang="en-US" sz="2000" b="0" dirty="0"/>
              <a:t>A </a:t>
            </a:r>
            <a:r>
              <a:rPr lang="en-US" sz="2000" b="0" dirty="0" err="1"/>
              <a:t>HIway</a:t>
            </a:r>
            <a:r>
              <a:rPr lang="en-US" sz="2000" b="0" dirty="0"/>
              <a:t> Account Manager facilitated calls and correspondence with the trading partners, worked with </a:t>
            </a:r>
            <a:r>
              <a:rPr lang="en-US" sz="2000" b="0" dirty="0" err="1"/>
              <a:t>eCW</a:t>
            </a:r>
            <a:r>
              <a:rPr lang="en-US" sz="2000" b="0" dirty="0"/>
              <a:t> and trading partners’ EHR vendors to resolve technical issues, and documented feedback to keep the project on track</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10</a:t>
            </a:fld>
            <a:endParaRPr lang="en-US" dirty="0"/>
          </a:p>
        </p:txBody>
      </p:sp>
    </p:spTree>
    <p:extLst>
      <p:ext uri="{BB962C8B-B14F-4D97-AF65-F5344CB8AC3E}">
        <p14:creationId xmlns:p14="http://schemas.microsoft.com/office/powerpoint/2010/main" val="380737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Health IT Spotlight: </a:t>
            </a:r>
            <a:br>
              <a:rPr lang="en-US" dirty="0"/>
            </a:br>
            <a:r>
              <a:rPr lang="en-US" sz="2000" dirty="0"/>
              <a:t>Lowell Community Health Center</a:t>
            </a:r>
          </a:p>
        </p:txBody>
      </p:sp>
      <p:sp>
        <p:nvSpPr>
          <p:cNvPr id="5" name="Content Placeholder 4"/>
          <p:cNvSpPr>
            <a:spLocks noGrp="1"/>
          </p:cNvSpPr>
          <p:nvPr>
            <p:ph idx="1"/>
          </p:nvPr>
        </p:nvSpPr>
        <p:spPr>
          <a:xfrm>
            <a:off x="285750" y="1236139"/>
            <a:ext cx="4619625" cy="4793753"/>
          </a:xfrm>
        </p:spPr>
        <p:txBody>
          <a:bodyPr/>
          <a:lstStyle/>
          <a:p>
            <a:pPr marL="0" indent="0">
              <a:buNone/>
            </a:pPr>
            <a:r>
              <a:rPr lang="en-US" sz="2800" dirty="0">
                <a:solidFill>
                  <a:srgbClr val="00B1B0"/>
                </a:solidFill>
              </a:rPr>
              <a:t>Impact</a:t>
            </a:r>
          </a:p>
          <a:p>
            <a:pPr>
              <a:buFont typeface="Wingdings" panose="05000000000000000000" pitchFamily="2" charset="2"/>
              <a:buChar char="§"/>
            </a:pPr>
            <a:r>
              <a:rPr lang="en-US" sz="2200" b="0" dirty="0"/>
              <a:t>With the new workflow, LCHC was able to close the gaps in its processes and now consistently meets its referral targets, ensuring that patients with stat or urgent needs can be seen by a specialist in a timely manner</a:t>
            </a:r>
          </a:p>
          <a:p>
            <a:pPr>
              <a:buFont typeface="Wingdings" panose="05000000000000000000" pitchFamily="2" charset="2"/>
              <a:buChar char="§"/>
            </a:pPr>
            <a:r>
              <a:rPr lang="en-US" sz="2200" b="0" dirty="0"/>
              <a:t>1,500 texts are sent monthly, resulting in fewer phone calls and mailings to patients</a:t>
            </a:r>
          </a:p>
          <a:p>
            <a:pPr>
              <a:buFont typeface="Wingdings" panose="05000000000000000000" pitchFamily="2" charset="2"/>
              <a:buChar char="§"/>
            </a:pPr>
            <a:r>
              <a:rPr lang="en-US" sz="2200" b="0" dirty="0"/>
              <a:t>Once the specialist’s consult notes are received, these are added to the patient’s electronic record within 24 hours </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11</a:t>
            </a:fld>
            <a:endParaRPr lang="en-US" dirty="0"/>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bwMode="auto">
          <a:xfrm>
            <a:off x="4796287" y="2006375"/>
            <a:ext cx="4347712" cy="3253279"/>
          </a:xfrm>
          <a:prstGeom prst="rect">
            <a:avLst/>
          </a:prstGeom>
          <a:ln>
            <a:noFill/>
          </a:ln>
          <a:extLst>
            <a:ext uri="{53640926-AAD7-44D8-BBD7-CCE9431645EC}">
              <a14:shadowObscured xmlns:a14="http://schemas.microsoft.com/office/drawing/2010/main"/>
            </a:ext>
          </a:extLst>
        </p:spPr>
      </p:pic>
      <p:grpSp>
        <p:nvGrpSpPr>
          <p:cNvPr id="10" name="Group 9"/>
          <p:cNvGrpSpPr/>
          <p:nvPr/>
        </p:nvGrpSpPr>
        <p:grpSpPr>
          <a:xfrm>
            <a:off x="5428347" y="4915363"/>
            <a:ext cx="1457507" cy="1247910"/>
            <a:chOff x="5486757" y="3955211"/>
            <a:chExt cx="1457507" cy="1247910"/>
          </a:xfrm>
        </p:grpSpPr>
        <p:sp>
          <p:nvSpPr>
            <p:cNvPr id="8" name="Up Arrow Callout 7"/>
            <p:cNvSpPr/>
            <p:nvPr/>
          </p:nvSpPr>
          <p:spPr>
            <a:xfrm>
              <a:off x="5520906" y="3955211"/>
              <a:ext cx="1423358" cy="974020"/>
            </a:xfrm>
            <a:prstGeom prst="upArrowCallou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486757" y="4279791"/>
              <a:ext cx="1450856" cy="923330"/>
            </a:xfrm>
            <a:prstGeom prst="rect">
              <a:avLst/>
            </a:prstGeom>
            <a:noFill/>
          </p:spPr>
          <p:txBody>
            <a:bodyPr wrap="square" rtlCol="0">
              <a:spAutoFit/>
            </a:bodyPr>
            <a:lstStyle/>
            <a:p>
              <a:pPr algn="ctr"/>
              <a:r>
                <a:rPr lang="en-US" sz="1200" dirty="0"/>
                <a:t>Direct and Text messaging implemented</a:t>
              </a:r>
            </a:p>
            <a:p>
              <a:endParaRPr lang="en-US" dirty="0"/>
            </a:p>
          </p:txBody>
        </p:sp>
      </p:grpSp>
      <p:sp>
        <p:nvSpPr>
          <p:cNvPr id="11" name="TextBox 10"/>
          <p:cNvSpPr txBox="1"/>
          <p:nvPr/>
        </p:nvSpPr>
        <p:spPr>
          <a:xfrm>
            <a:off x="5934315" y="1681419"/>
            <a:ext cx="2071657" cy="338554"/>
          </a:xfrm>
          <a:prstGeom prst="rect">
            <a:avLst/>
          </a:prstGeom>
          <a:noFill/>
        </p:spPr>
        <p:txBody>
          <a:bodyPr wrap="none" rtlCol="0">
            <a:spAutoFit/>
          </a:bodyPr>
          <a:lstStyle/>
          <a:p>
            <a:r>
              <a:rPr lang="en-US" sz="1600" b="1" dirty="0"/>
              <a:t>Open Referral Backlog</a:t>
            </a:r>
          </a:p>
        </p:txBody>
      </p:sp>
      <p:sp>
        <p:nvSpPr>
          <p:cNvPr id="15" name="Star: 12 Points 14">
            <a:extLst>
              <a:ext uri="{FF2B5EF4-FFF2-40B4-BE49-F238E27FC236}">
                <a16:creationId xmlns:a16="http://schemas.microsoft.com/office/drawing/2014/main" id="{BCDB8786-808F-E87F-3349-310A67681233}"/>
              </a:ext>
            </a:extLst>
          </p:cNvPr>
          <p:cNvSpPr/>
          <p:nvPr/>
        </p:nvSpPr>
        <p:spPr>
          <a:xfrm>
            <a:off x="6971175" y="3263174"/>
            <a:ext cx="1809000" cy="918000"/>
          </a:xfrm>
          <a:prstGeom prst="star12">
            <a:avLst/>
          </a:prstGeom>
          <a:noFill/>
          <a:ln>
            <a:solidFill>
              <a:srgbClr val="9C00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A0F506C1-E4FF-A924-8CD5-4AE511C73655}"/>
              </a:ext>
            </a:extLst>
          </p:cNvPr>
          <p:cNvSpPr txBox="1"/>
          <p:nvPr/>
        </p:nvSpPr>
        <p:spPr>
          <a:xfrm>
            <a:off x="6539400" y="339840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solidFill>
                  <a:srgbClr val="9C0059"/>
                </a:solidFill>
                <a:cs typeface="Segoe UI"/>
              </a:rPr>
              <a:t>92% </a:t>
            </a:r>
            <a:r>
              <a:rPr lang="en-US" dirty="0">
                <a:cs typeface="Segoe UI"/>
              </a:rPr>
              <a:t>​</a:t>
            </a:r>
          </a:p>
          <a:p>
            <a:pPr algn="ctr"/>
            <a:r>
              <a:rPr lang="en-US" b="1" dirty="0">
                <a:solidFill>
                  <a:srgbClr val="9C0059"/>
                </a:solidFill>
                <a:cs typeface="Segoe UI"/>
              </a:rPr>
              <a:t>reduction</a:t>
            </a:r>
          </a:p>
        </p:txBody>
      </p:sp>
    </p:spTree>
    <p:extLst>
      <p:ext uri="{BB962C8B-B14F-4D97-AF65-F5344CB8AC3E}">
        <p14:creationId xmlns:p14="http://schemas.microsoft.com/office/powerpoint/2010/main" val="1772622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12</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Attestation update </a:t>
            </a:r>
          </a:p>
          <a:p>
            <a:r>
              <a:rPr lang="en-US" sz="2400" i="1" dirty="0">
                <a:solidFill>
                  <a:schemeClr val="tx1"/>
                </a:solidFill>
              </a:rPr>
              <a:t>Pam Boutin-Coviello </a:t>
            </a:r>
          </a:p>
        </p:txBody>
      </p:sp>
    </p:spTree>
    <p:extLst>
      <p:ext uri="{BB962C8B-B14F-4D97-AF65-F5344CB8AC3E}">
        <p14:creationId xmlns:p14="http://schemas.microsoft.com/office/powerpoint/2010/main" val="345162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13</a:t>
            </a:fld>
            <a:endParaRPr lang="en-US" dirty="0"/>
          </a:p>
        </p:txBody>
      </p:sp>
      <p:sp>
        <p:nvSpPr>
          <p:cNvPr id="5" name="Title 2"/>
          <p:cNvSpPr>
            <a:spLocks noGrp="1"/>
          </p:cNvSpPr>
          <p:nvPr>
            <p:ph type="title"/>
          </p:nvPr>
        </p:nvSpPr>
        <p:spPr>
          <a:xfrm>
            <a:off x="836137" y="139493"/>
            <a:ext cx="6098066" cy="622507"/>
          </a:xfrm>
        </p:spPr>
        <p:txBody>
          <a:bodyPr/>
          <a:lstStyle/>
          <a:p>
            <a:r>
              <a:rPr lang="en-US" dirty="0"/>
              <a:t>HIway attestation: HIway connection requirement overview</a:t>
            </a:r>
          </a:p>
        </p:txBody>
      </p:sp>
      <p:graphicFrame>
        <p:nvGraphicFramePr>
          <p:cNvPr id="6" name="Table 5"/>
          <p:cNvGraphicFramePr>
            <a:graphicFrameLocks noGrp="1"/>
          </p:cNvGraphicFramePr>
          <p:nvPr>
            <p:extLst>
              <p:ext uri="{D42A27DB-BD31-4B8C-83A1-F6EECF244321}">
                <p14:modId xmlns:p14="http://schemas.microsoft.com/office/powerpoint/2010/main" val="2603069883"/>
              </p:ext>
            </p:extLst>
          </p:nvPr>
        </p:nvGraphicFramePr>
        <p:xfrm>
          <a:off x="253999" y="2139746"/>
          <a:ext cx="8640356" cy="2006114"/>
        </p:xfrm>
        <a:graphic>
          <a:graphicData uri="http://schemas.openxmlformats.org/drawingml/2006/table">
            <a:tbl>
              <a:tblPr firstRow="1" bandRow="1">
                <a:tableStyleId>{5C22544A-7EE6-4342-B048-85BDC9FD1C3A}</a:tableStyleId>
              </a:tblPr>
              <a:tblGrid>
                <a:gridCol w="3797402">
                  <a:extLst>
                    <a:ext uri="{9D8B030D-6E8A-4147-A177-3AD203B41FA5}">
                      <a16:colId xmlns:a16="http://schemas.microsoft.com/office/drawing/2014/main" val="20000"/>
                    </a:ext>
                  </a:extLst>
                </a:gridCol>
                <a:gridCol w="2820822">
                  <a:extLst>
                    <a:ext uri="{9D8B030D-6E8A-4147-A177-3AD203B41FA5}">
                      <a16:colId xmlns:a16="http://schemas.microsoft.com/office/drawing/2014/main" val="20001"/>
                    </a:ext>
                  </a:extLst>
                </a:gridCol>
                <a:gridCol w="2022132">
                  <a:extLst>
                    <a:ext uri="{9D8B030D-6E8A-4147-A177-3AD203B41FA5}">
                      <a16:colId xmlns:a16="http://schemas.microsoft.com/office/drawing/2014/main" val="20002"/>
                    </a:ext>
                  </a:extLst>
                </a:gridCol>
              </a:tblGrid>
              <a:tr h="362280">
                <a:tc>
                  <a:txBody>
                    <a:bodyPr/>
                    <a:lstStyle/>
                    <a:p>
                      <a:pPr algn="ctr"/>
                      <a:r>
                        <a:rPr lang="en-US" sz="1400" dirty="0"/>
                        <a:t>Provider organization</a:t>
                      </a:r>
                    </a:p>
                  </a:txBody>
                  <a:tcPr anchor="ctr">
                    <a:solidFill>
                      <a:schemeClr val="accent1">
                        <a:lumMod val="75000"/>
                      </a:schemeClr>
                    </a:solidFill>
                  </a:tcPr>
                </a:tc>
                <a:tc>
                  <a:txBody>
                    <a:bodyPr/>
                    <a:lstStyle/>
                    <a:p>
                      <a:pPr algn="ctr"/>
                      <a:r>
                        <a:rPr lang="en-US" sz="1400" baseline="0" dirty="0"/>
                        <a:t>First year </a:t>
                      </a:r>
                      <a:r>
                        <a:rPr lang="en-US" sz="1400" dirty="0"/>
                        <a:t>requirement applied</a:t>
                      </a:r>
                    </a:p>
                  </a:txBody>
                  <a:tcPr anchor="ctr">
                    <a:solidFill>
                      <a:schemeClr val="accent1">
                        <a:lumMod val="75000"/>
                      </a:schemeClr>
                    </a:solidFill>
                  </a:tcPr>
                </a:tc>
                <a:tc>
                  <a:txBody>
                    <a:bodyPr/>
                    <a:lstStyle/>
                    <a:p>
                      <a:pPr algn="ctr"/>
                      <a:r>
                        <a:rPr lang="en-US" sz="1400" dirty="0"/>
                        <a:t>Submit in</a:t>
                      </a:r>
                      <a:r>
                        <a:rPr lang="en-US" sz="1400" baseline="0" dirty="0"/>
                        <a:t> 2022</a:t>
                      </a:r>
                      <a:endParaRPr lang="en-US" sz="1400" dirty="0"/>
                    </a:p>
                  </a:txBody>
                  <a:tcPr anchor="ctr">
                    <a:solidFill>
                      <a:schemeClr val="accent1">
                        <a:lumMod val="75000"/>
                      </a:schemeClr>
                    </a:solidFill>
                  </a:tcPr>
                </a:tc>
                <a:extLst>
                  <a:ext uri="{0D108BD9-81ED-4DB2-BD59-A6C34878D82A}">
                    <a16:rowId xmlns:a16="http://schemas.microsoft.com/office/drawing/2014/main" val="10000"/>
                  </a:ext>
                </a:extLst>
              </a:tr>
              <a:tr h="348434">
                <a:tc>
                  <a:txBody>
                    <a:bodyPr/>
                    <a:lstStyle/>
                    <a:p>
                      <a:r>
                        <a:rPr lang="en-US" sz="1400" dirty="0"/>
                        <a:t>Acute</a:t>
                      </a:r>
                      <a:r>
                        <a:rPr lang="en-US" sz="1400" baseline="0" dirty="0"/>
                        <a:t> care hospitals</a:t>
                      </a:r>
                      <a:endParaRPr lang="en-US" sz="1400" dirty="0"/>
                    </a:p>
                  </a:txBody>
                  <a:tcPr anchor="ctr">
                    <a:solidFill>
                      <a:srgbClr val="F3F6FB"/>
                    </a:solidFill>
                  </a:tcPr>
                </a:tc>
                <a:tc>
                  <a:txBody>
                    <a:bodyPr/>
                    <a:lstStyle/>
                    <a:p>
                      <a:pPr algn="ctr"/>
                      <a:r>
                        <a:rPr lang="en-US" sz="1400" b="1" dirty="0"/>
                        <a:t>2017</a:t>
                      </a:r>
                    </a:p>
                  </a:txBody>
                  <a:tcPr anchor="ctr">
                    <a:solidFill>
                      <a:srgbClr val="F3F6FB"/>
                    </a:solidFill>
                  </a:tcPr>
                </a:tc>
                <a:tc>
                  <a:txBody>
                    <a:bodyPr/>
                    <a:lstStyle/>
                    <a:p>
                      <a:pPr algn="ctr"/>
                      <a:r>
                        <a:rPr lang="en-US" sz="1400" b="1" dirty="0"/>
                        <a:t>Year 5 attestation form</a:t>
                      </a:r>
                    </a:p>
                  </a:txBody>
                  <a:tcPr anchor="ctr">
                    <a:solidFill>
                      <a:srgbClr val="F3F6FB"/>
                    </a:solidFill>
                  </a:tcPr>
                </a:tc>
                <a:extLst>
                  <a:ext uri="{0D108BD9-81ED-4DB2-BD59-A6C34878D82A}">
                    <a16:rowId xmlns:a16="http://schemas.microsoft.com/office/drawing/2014/main" val="10001"/>
                  </a:ext>
                </a:extLst>
              </a:tr>
              <a:tr h="444848">
                <a:tc>
                  <a:txBody>
                    <a:bodyPr/>
                    <a:lstStyle/>
                    <a:p>
                      <a:r>
                        <a:rPr lang="en-US" sz="1400" dirty="0"/>
                        <a:t>Large and medium medical ambulatory practices</a:t>
                      </a:r>
                    </a:p>
                  </a:txBody>
                  <a:tcPr anchor="ctr">
                    <a:solidFill>
                      <a:srgbClr val="DCE6F2"/>
                    </a:solidFill>
                  </a:tcPr>
                </a:tc>
                <a:tc rowSpan="2">
                  <a:txBody>
                    <a:bodyPr/>
                    <a:lstStyle/>
                    <a:p>
                      <a:pPr algn="ctr"/>
                      <a:r>
                        <a:rPr lang="en-US" sz="1400" b="1" dirty="0"/>
                        <a:t>2018</a:t>
                      </a:r>
                    </a:p>
                  </a:txBody>
                  <a:tcPr anchor="ctr">
                    <a:solidFill>
                      <a:srgbClr val="DCE6F2"/>
                    </a:solidFill>
                  </a:tcPr>
                </a:tc>
                <a:tc rowSpan="2">
                  <a:txBody>
                    <a:bodyPr/>
                    <a:lstStyle/>
                    <a:p>
                      <a:pPr algn="ctr"/>
                      <a:r>
                        <a:rPr lang="en-US" sz="1400" b="1" dirty="0"/>
                        <a:t>Year 5 attestation form</a:t>
                      </a:r>
                    </a:p>
                  </a:txBody>
                  <a:tcPr anchor="ctr">
                    <a:solidFill>
                      <a:srgbClr val="DCE6F2"/>
                    </a:solidFill>
                  </a:tcPr>
                </a:tc>
                <a:extLst>
                  <a:ext uri="{0D108BD9-81ED-4DB2-BD59-A6C34878D82A}">
                    <a16:rowId xmlns:a16="http://schemas.microsoft.com/office/drawing/2014/main" val="10002"/>
                  </a:ext>
                </a:extLst>
              </a:tr>
              <a:tr h="446314">
                <a:tc>
                  <a:txBody>
                    <a:bodyPr/>
                    <a:lstStyle/>
                    <a:p>
                      <a:r>
                        <a:rPr lang="en-US" sz="1400" dirty="0"/>
                        <a:t>Large community health centers</a:t>
                      </a:r>
                    </a:p>
                  </a:txBody>
                  <a:tcPr anchor="ctr">
                    <a:solidFill>
                      <a:srgbClr val="DCE6F2"/>
                    </a:solidFill>
                  </a:tcPr>
                </a:tc>
                <a:tc vMerge="1">
                  <a:txBody>
                    <a:bodyPr/>
                    <a:lstStyle/>
                    <a:p>
                      <a:pPr algn="ctr"/>
                      <a:endParaRPr lang="en-US" sz="1400" dirty="0"/>
                    </a:p>
                  </a:txBody>
                  <a:tcPr anchor="ctr">
                    <a:solidFill>
                      <a:schemeClr val="accent1">
                        <a:lumMod val="40000"/>
                        <a:lumOff val="60000"/>
                      </a:schemeClr>
                    </a:solidFill>
                  </a:tcPr>
                </a:tc>
                <a:tc vMerge="1">
                  <a:txBody>
                    <a:bodyPr/>
                    <a:lstStyle/>
                    <a:p>
                      <a:endParaRPr lang="en-US"/>
                    </a:p>
                  </a:txBody>
                  <a:tcPr/>
                </a:tc>
                <a:extLst>
                  <a:ext uri="{0D108BD9-81ED-4DB2-BD59-A6C34878D82A}">
                    <a16:rowId xmlns:a16="http://schemas.microsoft.com/office/drawing/2014/main" val="10003"/>
                  </a:ext>
                </a:extLst>
              </a:tr>
              <a:tr h="404238">
                <a:tc>
                  <a:txBody>
                    <a:bodyPr/>
                    <a:lstStyle/>
                    <a:p>
                      <a:r>
                        <a:rPr lang="en-US" sz="1400" dirty="0"/>
                        <a:t>Small community health centers</a:t>
                      </a:r>
                    </a:p>
                  </a:txBody>
                  <a:tcPr anchor="ctr">
                    <a:solidFill>
                      <a:srgbClr val="F3F6FB"/>
                    </a:solidFill>
                  </a:tcPr>
                </a:tc>
                <a:tc>
                  <a:txBody>
                    <a:bodyPr/>
                    <a:lstStyle/>
                    <a:p>
                      <a:pPr algn="ctr"/>
                      <a:r>
                        <a:rPr lang="en-US" sz="1400" b="1" dirty="0"/>
                        <a:t>2019</a:t>
                      </a:r>
                    </a:p>
                  </a:txBody>
                  <a:tcPr anchor="ctr">
                    <a:solidFill>
                      <a:srgbClr val="F3F6FB"/>
                    </a:solidFill>
                  </a:tcPr>
                </a:tc>
                <a:tc>
                  <a:txBody>
                    <a:bodyPr/>
                    <a:lstStyle/>
                    <a:p>
                      <a:pPr algn="ctr"/>
                      <a:r>
                        <a:rPr lang="en-US" sz="1400" b="1" dirty="0"/>
                        <a:t>Year 4 attestation form</a:t>
                      </a:r>
                    </a:p>
                  </a:txBody>
                  <a:tcPr anchor="ctr">
                    <a:solidFill>
                      <a:srgbClr val="F3F6FB"/>
                    </a:solidFill>
                  </a:tcPr>
                </a:tc>
                <a:extLst>
                  <a:ext uri="{0D108BD9-81ED-4DB2-BD59-A6C34878D82A}">
                    <a16:rowId xmlns:a16="http://schemas.microsoft.com/office/drawing/2014/main" val="10004"/>
                  </a:ext>
                </a:extLst>
              </a:tr>
            </a:tbl>
          </a:graphicData>
        </a:graphic>
      </p:graphicFrame>
      <p:sp>
        <p:nvSpPr>
          <p:cNvPr id="7" name="Rectangle 6"/>
          <p:cNvSpPr/>
          <p:nvPr/>
        </p:nvSpPr>
        <p:spPr>
          <a:xfrm>
            <a:off x="253999" y="1219200"/>
            <a:ext cx="8641080" cy="763238"/>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r>
              <a:rPr lang="en-US" dirty="0">
                <a:solidFill>
                  <a:schemeClr val="bg1"/>
                </a:solidFill>
              </a:rPr>
              <a:t>The HIway connection requirement requires providers to engage in health information exchange via the Mass HIway as set forth in M.G.L. Chapter 118I, Section 7, and as detailed in the Mass HIway Regulations (101 CMR 20.00).</a:t>
            </a:r>
          </a:p>
        </p:txBody>
      </p:sp>
      <p:sp>
        <p:nvSpPr>
          <p:cNvPr id="2" name="Rectangle 1">
            <a:extLst>
              <a:ext uri="{FF2B5EF4-FFF2-40B4-BE49-F238E27FC236}">
                <a16:creationId xmlns:a16="http://schemas.microsoft.com/office/drawing/2014/main" id="{817BE546-73BE-4AB0-8C12-0E7EDBF5344E}"/>
              </a:ext>
            </a:extLst>
          </p:cNvPr>
          <p:cNvSpPr/>
          <p:nvPr/>
        </p:nvSpPr>
        <p:spPr>
          <a:xfrm>
            <a:off x="260529" y="4303168"/>
            <a:ext cx="8641080" cy="314552"/>
          </a:xfrm>
          <a:prstGeom prst="rect">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US" sz="1400" b="1" dirty="0">
                <a:solidFill>
                  <a:schemeClr val="bg1"/>
                </a:solidFill>
              </a:rPr>
              <a:t>HIway annual connection requirement</a:t>
            </a:r>
          </a:p>
        </p:txBody>
      </p:sp>
      <p:graphicFrame>
        <p:nvGraphicFramePr>
          <p:cNvPr id="3" name="Table 2">
            <a:extLst>
              <a:ext uri="{FF2B5EF4-FFF2-40B4-BE49-F238E27FC236}">
                <a16:creationId xmlns:a16="http://schemas.microsoft.com/office/drawing/2014/main" id="{A1F6BA90-6F9F-42C8-A0A9-3B5464DDE0B8}"/>
              </a:ext>
            </a:extLst>
          </p:cNvPr>
          <p:cNvGraphicFramePr>
            <a:graphicFrameLocks noGrp="1"/>
          </p:cNvGraphicFramePr>
          <p:nvPr/>
        </p:nvGraphicFramePr>
        <p:xfrm>
          <a:off x="260530" y="4617720"/>
          <a:ext cx="8644712" cy="1630680"/>
        </p:xfrm>
        <a:graphic>
          <a:graphicData uri="http://schemas.openxmlformats.org/drawingml/2006/table">
            <a:tbl>
              <a:tblPr firstRow="1" bandRow="1"/>
              <a:tblGrid>
                <a:gridCol w="1655356">
                  <a:extLst>
                    <a:ext uri="{9D8B030D-6E8A-4147-A177-3AD203B41FA5}">
                      <a16:colId xmlns:a16="http://schemas.microsoft.com/office/drawing/2014/main" val="2737697713"/>
                    </a:ext>
                  </a:extLst>
                </a:gridCol>
                <a:gridCol w="6989356">
                  <a:extLst>
                    <a:ext uri="{9D8B030D-6E8A-4147-A177-3AD203B41FA5}">
                      <a16:colId xmlns:a16="http://schemas.microsoft.com/office/drawing/2014/main" val="4147782582"/>
                    </a:ext>
                  </a:extLst>
                </a:gridCol>
              </a:tblGrid>
              <a:tr h="370840">
                <a:tc>
                  <a:txBody>
                    <a:bodyPr/>
                    <a:lstStyle/>
                    <a:p>
                      <a:r>
                        <a:rPr lang="en-US" sz="1400" dirty="0"/>
                        <a:t>Year 1</a:t>
                      </a:r>
                    </a:p>
                  </a:txBody>
                  <a:tcPr anchor="ct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Send </a:t>
                      </a:r>
                      <a:r>
                        <a:rPr lang="en-US" sz="1400" b="0" u="none" kern="1200" dirty="0">
                          <a:effectLst/>
                        </a:rPr>
                        <a:t>or</a:t>
                      </a:r>
                      <a:r>
                        <a:rPr lang="en-US" sz="1400" kern="1200" dirty="0">
                          <a:effectLst/>
                        </a:rPr>
                        <a:t> receive HIway Direct messages for at least one use case</a:t>
                      </a:r>
                      <a:endParaRPr lang="en-US" sz="1400" b="1" kern="1200" dirty="0">
                        <a:solidFill>
                          <a:schemeClr val="lt1"/>
                        </a:solidFill>
                        <a:effectLst/>
                        <a:latin typeface="+mn-lt"/>
                        <a:ea typeface="+mn-ea"/>
                        <a:cs typeface="+mn-cs"/>
                      </a:endParaRPr>
                    </a:p>
                  </a:txBody>
                  <a:tcPr/>
                </a:tc>
                <a:extLst>
                  <a:ext uri="{0D108BD9-81ED-4DB2-BD59-A6C34878D82A}">
                    <a16:rowId xmlns:a16="http://schemas.microsoft.com/office/drawing/2014/main" val="2039836628"/>
                  </a:ext>
                </a:extLst>
              </a:tr>
              <a:tr h="370840">
                <a:tc>
                  <a:txBody>
                    <a:bodyPr/>
                    <a:lstStyle/>
                    <a:p>
                      <a:r>
                        <a:rPr lang="en-US" sz="1400" dirty="0"/>
                        <a:t>Year 2</a:t>
                      </a:r>
                    </a:p>
                  </a:txBody>
                  <a:tcPr anchor="ctr">
                    <a:solidFill>
                      <a:schemeClr val="accent1">
                        <a:lumMod val="20000"/>
                        <a:lumOff val="80000"/>
                      </a:schemeClr>
                    </a:solidFill>
                  </a:tcPr>
                </a:tc>
                <a:tc>
                  <a:txBody>
                    <a:bodyPr/>
                    <a:lstStyle/>
                    <a:p>
                      <a:r>
                        <a:rPr lang="en-US" sz="1400" kern="1200" dirty="0">
                          <a:effectLst/>
                        </a:rPr>
                        <a:t>Send </a:t>
                      </a:r>
                      <a:r>
                        <a:rPr lang="en-US" sz="1400" b="0" u="none" kern="1200" dirty="0">
                          <a:effectLst/>
                        </a:rPr>
                        <a:t>or</a:t>
                      </a:r>
                      <a:r>
                        <a:rPr lang="en-US" sz="1400" kern="1200" dirty="0">
                          <a:effectLst/>
                        </a:rPr>
                        <a:t> receive HIway Direct messages for at least one </a:t>
                      </a:r>
                      <a:r>
                        <a:rPr lang="en-US" sz="1400" b="1" u="sng" kern="1200" dirty="0">
                          <a:effectLst/>
                        </a:rPr>
                        <a:t>provider-to provider (P2P)</a:t>
                      </a:r>
                      <a:r>
                        <a:rPr lang="en-US" sz="1400" u="none" kern="1200" dirty="0">
                          <a:effectLst/>
                        </a:rPr>
                        <a:t> </a:t>
                      </a:r>
                      <a:r>
                        <a:rPr lang="en-US" sz="1400" kern="1200" dirty="0">
                          <a:effectLst/>
                        </a:rPr>
                        <a:t>use case</a:t>
                      </a:r>
                      <a:endParaRPr lang="en-US" sz="1400" dirty="0"/>
                    </a:p>
                  </a:txBody>
                  <a:tcPr>
                    <a:solidFill>
                      <a:schemeClr val="accent1">
                        <a:lumMod val="20000"/>
                        <a:lumOff val="80000"/>
                      </a:schemeClr>
                    </a:solidFill>
                  </a:tcPr>
                </a:tc>
                <a:extLst>
                  <a:ext uri="{0D108BD9-81ED-4DB2-BD59-A6C34878D82A}">
                    <a16:rowId xmlns:a16="http://schemas.microsoft.com/office/drawing/2014/main" val="470879690"/>
                  </a:ext>
                </a:extLst>
              </a:tr>
              <a:tr h="370840">
                <a:tc>
                  <a:txBody>
                    <a:bodyPr/>
                    <a:lstStyle/>
                    <a:p>
                      <a:r>
                        <a:rPr lang="en-US" sz="1400" dirty="0"/>
                        <a:t>Year 3</a:t>
                      </a:r>
                    </a:p>
                  </a:txBody>
                  <a:tcPr anchor="ctr"/>
                </a:tc>
                <a:tc>
                  <a:txBody>
                    <a:bodyPr/>
                    <a:lstStyle/>
                    <a:p>
                      <a:r>
                        <a:rPr lang="en-US" sz="1400" kern="1200" dirty="0">
                          <a:effectLst/>
                        </a:rPr>
                        <a:t>Send HIway Direct messages for at least one P2P use case, </a:t>
                      </a:r>
                      <a:r>
                        <a:rPr lang="en-US" sz="1400" b="1" u="sng" kern="1200" dirty="0">
                          <a:effectLst/>
                        </a:rPr>
                        <a:t>and</a:t>
                      </a:r>
                      <a:r>
                        <a:rPr lang="en-US" sz="1400" kern="1200" dirty="0">
                          <a:effectLst/>
                        </a:rPr>
                        <a:t> Receive HIway Direct messages for at least one P2P use case</a:t>
                      </a:r>
                      <a:endParaRPr lang="en-US" sz="1400" dirty="0"/>
                    </a:p>
                  </a:txBody>
                  <a:tcPr/>
                </a:tc>
                <a:extLst>
                  <a:ext uri="{0D108BD9-81ED-4DB2-BD59-A6C34878D82A}">
                    <a16:rowId xmlns:a16="http://schemas.microsoft.com/office/drawing/2014/main" val="1791458190"/>
                  </a:ext>
                </a:extLst>
              </a:tr>
              <a:tr h="370840">
                <a:tc>
                  <a:txBody>
                    <a:bodyPr/>
                    <a:lstStyle/>
                    <a:p>
                      <a:r>
                        <a:rPr lang="en-US" sz="1400" dirty="0"/>
                        <a:t>Year 4+</a:t>
                      </a:r>
                    </a:p>
                  </a:txBody>
                  <a:tcPr anchor="ctr">
                    <a:solidFill>
                      <a:schemeClr val="accent1">
                        <a:lumMod val="20000"/>
                        <a:lumOff val="80000"/>
                      </a:schemeClr>
                    </a:solidFill>
                  </a:tcP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Meet Year 3 requirement or be subject to penalties if requirement is not met</a:t>
                      </a:r>
                      <a:endParaRPr lang="en-US" sz="1400" dirty="0"/>
                    </a:p>
                  </a:txBody>
                  <a:tcPr>
                    <a:solidFill>
                      <a:schemeClr val="accent1">
                        <a:lumMod val="20000"/>
                        <a:lumOff val="80000"/>
                      </a:schemeClr>
                    </a:solidFill>
                  </a:tcPr>
                </a:tc>
                <a:extLst>
                  <a:ext uri="{0D108BD9-81ED-4DB2-BD59-A6C34878D82A}">
                    <a16:rowId xmlns:a16="http://schemas.microsoft.com/office/drawing/2014/main" val="1227760700"/>
                  </a:ext>
                </a:extLst>
              </a:tr>
            </a:tbl>
          </a:graphicData>
        </a:graphic>
      </p:graphicFrame>
    </p:spTree>
    <p:extLst>
      <p:ext uri="{BB962C8B-B14F-4D97-AF65-F5344CB8AC3E}">
        <p14:creationId xmlns:p14="http://schemas.microsoft.com/office/powerpoint/2010/main" val="37898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14</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a:xfrm>
            <a:off x="836137" y="133557"/>
            <a:ext cx="6098066" cy="565150"/>
          </a:xfrm>
        </p:spPr>
        <p:txBody>
          <a:bodyPr/>
          <a:lstStyle/>
          <a:p>
            <a:r>
              <a:rPr lang="en-US" sz="2000" dirty="0" err="1"/>
              <a:t>HIway</a:t>
            </a:r>
            <a:r>
              <a:rPr lang="en-US" sz="2000" dirty="0"/>
              <a:t> Attestation: Statistics for 2021 Reporting Year</a:t>
            </a:r>
            <a:endParaRPr lang="en-US" sz="2000" dirty="0">
              <a:cs typeface="Calibri"/>
            </a:endParaRPr>
          </a:p>
        </p:txBody>
      </p:sp>
      <p:sp>
        <p:nvSpPr>
          <p:cNvPr id="4" name="TextBox 3">
            <a:extLst>
              <a:ext uri="{FF2B5EF4-FFF2-40B4-BE49-F238E27FC236}">
                <a16:creationId xmlns:a16="http://schemas.microsoft.com/office/drawing/2014/main" id="{03046498-F6E1-488D-B020-5876D3E9B018}"/>
              </a:ext>
            </a:extLst>
          </p:cNvPr>
          <p:cNvSpPr txBox="1"/>
          <p:nvPr/>
        </p:nvSpPr>
        <p:spPr>
          <a:xfrm>
            <a:off x="4391685" y="2206708"/>
            <a:ext cx="4895660" cy="4585871"/>
          </a:xfrm>
          <a:prstGeom prst="rect">
            <a:avLst/>
          </a:prstGeom>
          <a:noFill/>
        </p:spPr>
        <p:txBody>
          <a:bodyPr wrap="square" lIns="91440" tIns="45720" rIns="91440" bIns="45720" rtlCol="0" anchor="t">
            <a:spAutoFit/>
          </a:bodyPr>
          <a:lstStyle/>
          <a:p>
            <a:r>
              <a:rPr lang="en-US" b="1" u="sng" dirty="0">
                <a:cs typeface="Calibri"/>
              </a:rPr>
              <a:t>Breakdown by Organization Type</a:t>
            </a:r>
          </a:p>
          <a:p>
            <a:endParaRPr lang="en-US" b="1" u="sng" dirty="0"/>
          </a:p>
          <a:p>
            <a:r>
              <a:rPr lang="en-US" sz="1600" b="1" dirty="0"/>
              <a:t>Acute Care Hospitals </a:t>
            </a:r>
            <a:r>
              <a:rPr lang="en-US" sz="1600" dirty="0"/>
              <a:t>(n=67)</a:t>
            </a:r>
            <a:endParaRPr lang="en-US" sz="1600" dirty="0">
              <a:cs typeface="Calibri"/>
            </a:endParaRPr>
          </a:p>
          <a:p>
            <a:pPr marL="285750" indent="-285750">
              <a:buFont typeface="Arial"/>
              <a:buChar char="•"/>
            </a:pPr>
            <a:r>
              <a:rPr lang="en-US" sz="1600" dirty="0"/>
              <a:t>53 attestations submitted </a:t>
            </a:r>
            <a:endParaRPr lang="en-US" sz="1600" dirty="0">
              <a:cs typeface="Calibri"/>
            </a:endParaRPr>
          </a:p>
          <a:p>
            <a:pPr marL="285750" indent="-285750">
              <a:buFont typeface="Arial"/>
              <a:buChar char="•"/>
            </a:pPr>
            <a:r>
              <a:rPr lang="en-US" sz="1600" dirty="0"/>
              <a:t>14 exception forms submitted</a:t>
            </a:r>
            <a:endParaRPr lang="en-US" sz="1600" dirty="0">
              <a:cs typeface="Calibri"/>
            </a:endParaRPr>
          </a:p>
          <a:p>
            <a:pPr marL="285750" indent="-285750">
              <a:buFont typeface="Arial"/>
              <a:buChar char="•"/>
            </a:pPr>
            <a:r>
              <a:rPr lang="en-US" sz="1600" dirty="0"/>
              <a:t>Submitted: 100%</a:t>
            </a:r>
            <a:endParaRPr lang="en-US" sz="1600" dirty="0">
              <a:cs typeface="Calibri"/>
            </a:endParaRPr>
          </a:p>
          <a:p>
            <a:endParaRPr lang="en-US" sz="1600" dirty="0">
              <a:cs typeface="Calibri"/>
            </a:endParaRPr>
          </a:p>
          <a:p>
            <a:r>
              <a:rPr lang="en-US" sz="1600" b="1" dirty="0"/>
              <a:t>Community Health Centers </a:t>
            </a:r>
            <a:r>
              <a:rPr lang="en-US" sz="1600" dirty="0"/>
              <a:t>(n=41)</a:t>
            </a:r>
            <a:endParaRPr lang="en-US" sz="1600" dirty="0">
              <a:cs typeface="Calibri"/>
            </a:endParaRPr>
          </a:p>
          <a:p>
            <a:pPr marL="285750" indent="-285750">
              <a:buFont typeface="Arial"/>
              <a:buChar char="•"/>
            </a:pPr>
            <a:r>
              <a:rPr lang="en-US" sz="1600" dirty="0"/>
              <a:t>26 attestations submitted </a:t>
            </a:r>
            <a:endParaRPr lang="en-US" sz="1600" dirty="0">
              <a:cs typeface="Calibri"/>
            </a:endParaRPr>
          </a:p>
          <a:p>
            <a:pPr marL="285750" indent="-285750">
              <a:buFont typeface="Arial"/>
              <a:buChar char="•"/>
            </a:pPr>
            <a:r>
              <a:rPr lang="en-US" sz="1600" dirty="0"/>
              <a:t>9 exception forms submitted</a:t>
            </a:r>
            <a:endParaRPr lang="en-US" sz="1600" dirty="0">
              <a:cs typeface="Calibri"/>
            </a:endParaRPr>
          </a:p>
          <a:p>
            <a:pPr marL="285750" indent="-285750">
              <a:buFont typeface="Arial"/>
              <a:buChar char="•"/>
            </a:pPr>
            <a:r>
              <a:rPr lang="en-US" sz="1600" dirty="0"/>
              <a:t>Submitted: 85%</a:t>
            </a:r>
            <a:endParaRPr lang="en-US" sz="1600" dirty="0">
              <a:cs typeface="Calibri"/>
            </a:endParaRPr>
          </a:p>
          <a:p>
            <a:endParaRPr lang="en-US" sz="1600" dirty="0">
              <a:cs typeface="Calibri"/>
            </a:endParaRPr>
          </a:p>
          <a:p>
            <a:r>
              <a:rPr lang="en-US" sz="1600" b="1" dirty="0"/>
              <a:t>Medium/Large Medical </a:t>
            </a:r>
            <a:endParaRPr lang="en-US" sz="1600" b="1" dirty="0">
              <a:cs typeface="Calibri"/>
            </a:endParaRPr>
          </a:p>
          <a:p>
            <a:r>
              <a:rPr lang="en-US" sz="1600" b="1" dirty="0"/>
              <a:t>Ambulatory Practices</a:t>
            </a:r>
            <a:r>
              <a:rPr lang="en-US" sz="1600" dirty="0"/>
              <a:t> (n=442)</a:t>
            </a:r>
            <a:endParaRPr lang="en-US" sz="1600" dirty="0">
              <a:cs typeface="Calibri"/>
            </a:endParaRPr>
          </a:p>
          <a:p>
            <a:pPr marL="285750" indent="-285750">
              <a:buFont typeface="Arial"/>
              <a:buChar char="•"/>
            </a:pPr>
            <a:r>
              <a:rPr lang="en-US" sz="1600" dirty="0"/>
              <a:t>Attestations: 314 practices</a:t>
            </a:r>
            <a:endParaRPr lang="en-US" sz="1600" dirty="0">
              <a:cs typeface="Calibri"/>
            </a:endParaRPr>
          </a:p>
          <a:p>
            <a:pPr marL="285750" indent="-285750">
              <a:buFont typeface="Arial"/>
              <a:buChar char="•"/>
            </a:pPr>
            <a:r>
              <a:rPr lang="en-US" sz="1600" dirty="0"/>
              <a:t>Exception forms: 65 practices </a:t>
            </a:r>
            <a:endParaRPr lang="en-US" sz="1600" dirty="0">
              <a:cs typeface="Calibri"/>
            </a:endParaRPr>
          </a:p>
          <a:p>
            <a:pPr marL="285750" indent="-285750">
              <a:buFont typeface="Arial"/>
              <a:buChar char="•"/>
            </a:pPr>
            <a:r>
              <a:rPr lang="en-US" sz="1600" dirty="0"/>
              <a:t>Total: 379 practices</a:t>
            </a:r>
            <a:endParaRPr lang="en-US" sz="1600" dirty="0">
              <a:cs typeface="Calibri"/>
            </a:endParaRPr>
          </a:p>
          <a:p>
            <a:pPr marL="285750" indent="-285750">
              <a:buFont typeface="Arial"/>
              <a:buChar char="•"/>
            </a:pPr>
            <a:r>
              <a:rPr lang="en-US" sz="1600" dirty="0"/>
              <a:t>Submitted: 86%</a:t>
            </a:r>
            <a:endParaRPr lang="en-US" sz="1600" dirty="0">
              <a:cs typeface="Calibri"/>
            </a:endParaRPr>
          </a:p>
        </p:txBody>
      </p:sp>
      <p:sp>
        <p:nvSpPr>
          <p:cNvPr id="6" name="Rectangle 5">
            <a:extLst>
              <a:ext uri="{FF2B5EF4-FFF2-40B4-BE49-F238E27FC236}">
                <a16:creationId xmlns:a16="http://schemas.microsoft.com/office/drawing/2014/main" id="{5379F188-AC45-4088-B122-67274A4C5BEF}"/>
              </a:ext>
            </a:extLst>
          </p:cNvPr>
          <p:cNvSpPr/>
          <p:nvPr/>
        </p:nvSpPr>
        <p:spPr>
          <a:xfrm>
            <a:off x="353960" y="1066799"/>
            <a:ext cx="8445911" cy="9906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kern="0" dirty="0">
                <a:solidFill>
                  <a:schemeClr val="bg1"/>
                </a:solidFill>
              </a:rPr>
              <a:t>Although attestation</a:t>
            </a:r>
            <a:r>
              <a:rPr kumimoji="0" lang="en-US" i="0" u="none" strike="noStrike" kern="0" cap="none" spc="0" normalizeH="0" baseline="0" noProof="0" dirty="0">
                <a:ln>
                  <a:noFill/>
                </a:ln>
                <a:solidFill>
                  <a:schemeClr val="bg1"/>
                </a:solidFill>
                <a:effectLst/>
                <a:uLnTx/>
                <a:uFillTx/>
                <a:latin typeface="+mn-lt"/>
              </a:rPr>
              <a:t> submissions got off to a slow start, we saw an </a:t>
            </a:r>
            <a:r>
              <a:rPr kumimoji="0" lang="en-US" i="0" u="none" strike="noStrike" kern="0" cap="none" spc="0" normalizeH="0" noProof="0" dirty="0">
                <a:ln>
                  <a:noFill/>
                </a:ln>
                <a:solidFill>
                  <a:schemeClr val="bg1"/>
                </a:solidFill>
                <a:effectLst/>
                <a:uLnTx/>
                <a:uFillTx/>
                <a:latin typeface="+mn-lt"/>
              </a:rPr>
              <a:t>influx </a:t>
            </a:r>
            <a:r>
              <a:rPr kumimoji="0" lang="en-US" i="0" u="none" strike="noStrike" kern="0" cap="none" spc="0" normalizeH="0" baseline="0" noProof="0" dirty="0">
                <a:ln>
                  <a:noFill/>
                </a:ln>
                <a:solidFill>
                  <a:schemeClr val="bg1"/>
                </a:solidFill>
                <a:effectLst/>
                <a:uLnTx/>
                <a:uFillTx/>
                <a:latin typeface="+mn-lt"/>
              </a:rPr>
              <a:t>of submissions </a:t>
            </a:r>
            <a:r>
              <a:rPr lang="en-US" kern="0" dirty="0">
                <a:solidFill>
                  <a:schemeClr val="bg1"/>
                </a:solidFill>
              </a:rPr>
              <a:t>towards the end of 2021. Attestation submissions received in the 2021 reporting year </a:t>
            </a:r>
            <a:r>
              <a:rPr kumimoji="0" lang="en-US" i="0" u="none" strike="noStrike" kern="0" cap="none" spc="0" normalizeH="0" baseline="0" noProof="0" dirty="0">
                <a:ln>
                  <a:noFill/>
                </a:ln>
                <a:solidFill>
                  <a:schemeClr val="bg1"/>
                </a:solidFill>
                <a:effectLst/>
                <a:uLnTx/>
                <a:uFillTx/>
                <a:latin typeface="+mn-lt"/>
              </a:rPr>
              <a:t>surpassed submissions </a:t>
            </a:r>
            <a:r>
              <a:rPr lang="en-US" kern="0" dirty="0">
                <a:solidFill>
                  <a:schemeClr val="bg1"/>
                </a:solidFill>
              </a:rPr>
              <a:t>in previous years.  </a:t>
            </a:r>
            <a:endParaRPr kumimoji="0" lang="en-US" i="0" u="none" strike="noStrike" kern="0" cap="none" spc="0" normalizeH="0" baseline="0" noProof="0" dirty="0">
              <a:ln>
                <a:noFill/>
              </a:ln>
              <a:solidFill>
                <a:schemeClr val="bg1"/>
              </a:solidFill>
              <a:effectLst/>
              <a:uLnTx/>
              <a:uFillTx/>
              <a:latin typeface="+mn-lt"/>
            </a:endParaRPr>
          </a:p>
        </p:txBody>
      </p:sp>
      <p:sp>
        <p:nvSpPr>
          <p:cNvPr id="8" name="TextBox 7">
            <a:extLst>
              <a:ext uri="{FF2B5EF4-FFF2-40B4-BE49-F238E27FC236}">
                <a16:creationId xmlns:a16="http://schemas.microsoft.com/office/drawing/2014/main" id="{45AA3D8C-314E-49E5-A360-BD187137846E}"/>
              </a:ext>
            </a:extLst>
          </p:cNvPr>
          <p:cNvSpPr txBox="1"/>
          <p:nvPr/>
        </p:nvSpPr>
        <p:spPr>
          <a:xfrm>
            <a:off x="230864" y="3086477"/>
            <a:ext cx="3733800" cy="1938992"/>
          </a:xfrm>
          <a:prstGeom prst="rect">
            <a:avLst/>
          </a:prstGeom>
          <a:noFill/>
        </p:spPr>
        <p:txBody>
          <a:bodyPr wrap="square" lIns="91440" tIns="45720" rIns="91440" bIns="45720" anchor="t">
            <a:spAutoFit/>
          </a:bodyPr>
          <a:lstStyle/>
          <a:p>
            <a:r>
              <a:rPr lang="en-US" sz="2400" b="1" dirty="0"/>
              <a:t>Final Count for 2021:</a:t>
            </a:r>
            <a:endParaRPr lang="en-US" sz="2400" b="1" dirty="0">
              <a:cs typeface="Calibri"/>
            </a:endParaRPr>
          </a:p>
          <a:p>
            <a:r>
              <a:rPr lang="en-US" sz="2400" dirty="0"/>
              <a:t>Total forms submitted: 192</a:t>
            </a:r>
            <a:endParaRPr lang="en-US" sz="2400" dirty="0">
              <a:cs typeface="Calibri"/>
            </a:endParaRPr>
          </a:p>
          <a:p>
            <a:r>
              <a:rPr lang="en-US" sz="2400" dirty="0"/>
              <a:t>Year 3/4 forms: 104</a:t>
            </a:r>
            <a:endParaRPr lang="en-US" sz="2400" dirty="0">
              <a:cs typeface="Calibri"/>
            </a:endParaRPr>
          </a:p>
          <a:p>
            <a:r>
              <a:rPr lang="en-US" sz="2400" dirty="0"/>
              <a:t>Year 5 forms: 53</a:t>
            </a:r>
            <a:endParaRPr lang="en-US" sz="2400" dirty="0">
              <a:cs typeface="Calibri"/>
            </a:endParaRPr>
          </a:p>
          <a:p>
            <a:r>
              <a:rPr lang="en-US" sz="2400" dirty="0"/>
              <a:t>Exception forms: 35</a:t>
            </a:r>
            <a:endParaRPr lang="en-US" sz="2400" dirty="0">
              <a:cs typeface="Calibri"/>
            </a:endParaRPr>
          </a:p>
        </p:txBody>
      </p:sp>
      <p:cxnSp>
        <p:nvCxnSpPr>
          <p:cNvPr id="10" name="Straight Connector 9">
            <a:extLst>
              <a:ext uri="{FF2B5EF4-FFF2-40B4-BE49-F238E27FC236}">
                <a16:creationId xmlns:a16="http://schemas.microsoft.com/office/drawing/2014/main" id="{FAC9259F-24FB-4DB8-AB4F-CE3DD07B4E7F}"/>
              </a:ext>
            </a:extLst>
          </p:cNvPr>
          <p:cNvCxnSpPr/>
          <p:nvPr/>
        </p:nvCxnSpPr>
        <p:spPr>
          <a:xfrm>
            <a:off x="3962400" y="2819400"/>
            <a:ext cx="0" cy="32004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66352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61236" y="120650"/>
            <a:ext cx="5920563" cy="565150"/>
          </a:xfrm>
        </p:spPr>
        <p:txBody>
          <a:bodyPr/>
          <a:lstStyle/>
          <a:p>
            <a:r>
              <a:rPr lang="en-US" dirty="0"/>
              <a:t>HIway attestation: 2021 statistics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15</a:t>
            </a:fld>
            <a:endParaRPr lang="en-US" dirty="0"/>
          </a:p>
        </p:txBody>
      </p:sp>
      <p:sp>
        <p:nvSpPr>
          <p:cNvPr id="7" name="Rectangle 6"/>
          <p:cNvSpPr/>
          <p:nvPr/>
        </p:nvSpPr>
        <p:spPr>
          <a:xfrm>
            <a:off x="317089" y="990601"/>
            <a:ext cx="8460764" cy="914400"/>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kern="0" dirty="0">
                <a:solidFill>
                  <a:schemeClr val="bg1"/>
                </a:solidFill>
                <a:ea typeface="+mn-lt"/>
                <a:cs typeface="+mn-lt"/>
              </a:rPr>
              <a:t>More provider organizations are meeting the HIway connection requirement through </a:t>
            </a:r>
            <a:r>
              <a:rPr lang="en-US" kern="0" dirty="0" err="1">
                <a:solidFill>
                  <a:schemeClr val="bg1"/>
                </a:solidFill>
                <a:ea typeface="+mn-lt"/>
                <a:cs typeface="+mn-lt"/>
              </a:rPr>
              <a:t>DirectTrust</a:t>
            </a:r>
            <a:r>
              <a:rPr lang="en-US" kern="0" dirty="0">
                <a:solidFill>
                  <a:schemeClr val="bg1"/>
                </a:solidFill>
                <a:ea typeface="+mn-lt"/>
                <a:cs typeface="+mn-lt"/>
              </a:rPr>
              <a:t> HISP-to-HISP exchanges. As a result, more</a:t>
            </a:r>
            <a:r>
              <a:rPr kumimoji="0" lang="en-US" i="0" u="none" strike="noStrike" kern="0" cap="none" spc="0" normalizeH="0" noProof="0" dirty="0">
                <a:ln>
                  <a:noFill/>
                </a:ln>
                <a:solidFill>
                  <a:schemeClr val="bg1"/>
                </a:solidFill>
                <a:effectLst/>
                <a:uLnTx/>
                <a:uFillTx/>
                <a:latin typeface="+mn-lt"/>
              </a:rPr>
              <a:t> provider organizations submitted attestation forms </a:t>
            </a:r>
            <a:r>
              <a:rPr lang="en-US" kern="0" dirty="0">
                <a:solidFill>
                  <a:schemeClr val="bg1"/>
                </a:solidFill>
              </a:rPr>
              <a:t>and fewer organizations requested exceptions.</a:t>
            </a:r>
            <a:endParaRPr lang="en-US" kern="0" dirty="0">
              <a:solidFill>
                <a:schemeClr val="bg1"/>
              </a:solidFill>
              <a:cs typeface="Calibri"/>
            </a:endParaRPr>
          </a:p>
        </p:txBody>
      </p:sp>
      <p:pic>
        <p:nvPicPr>
          <p:cNvPr id="8" name="Content Placeholder 7"/>
          <p:cNvPicPr>
            <a:picLocks noGrp="1" noChangeAspect="1"/>
          </p:cNvPicPr>
          <p:nvPr>
            <p:ph idx="1"/>
          </p:nvPr>
        </p:nvPicPr>
        <p:blipFill>
          <a:blip r:embed="rId3"/>
          <a:stretch>
            <a:fillRect/>
          </a:stretch>
        </p:blipFill>
        <p:spPr>
          <a:xfrm>
            <a:off x="664592" y="1990062"/>
            <a:ext cx="7793608" cy="2700901"/>
          </a:xfrm>
          <a:prstGeom prst="rect">
            <a:avLst/>
          </a:prstGeom>
        </p:spPr>
      </p:pic>
      <p:pic>
        <p:nvPicPr>
          <p:cNvPr id="12" name="Picture 11"/>
          <p:cNvPicPr>
            <a:picLocks noChangeAspect="1"/>
          </p:cNvPicPr>
          <p:nvPr/>
        </p:nvPicPr>
        <p:blipFill>
          <a:blip r:embed="rId4"/>
          <a:stretch>
            <a:fillRect/>
          </a:stretch>
        </p:blipFill>
        <p:spPr>
          <a:xfrm>
            <a:off x="317089" y="4690963"/>
            <a:ext cx="8372475" cy="1638300"/>
          </a:xfrm>
          <a:prstGeom prst="rect">
            <a:avLst/>
          </a:prstGeom>
        </p:spPr>
      </p:pic>
    </p:spTree>
    <p:extLst>
      <p:ext uri="{BB962C8B-B14F-4D97-AF65-F5344CB8AC3E}">
        <p14:creationId xmlns:p14="http://schemas.microsoft.com/office/powerpoint/2010/main" val="3597687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80310"/>
            <a:ext cx="8229600" cy="5244289"/>
          </a:xfrm>
        </p:spPr>
        <p:txBody>
          <a:bodyPr/>
          <a:lstStyle/>
          <a:p>
            <a:pPr marL="0" indent="0">
              <a:buNone/>
            </a:pPr>
            <a:r>
              <a:rPr lang="en-US" sz="2400" dirty="0"/>
              <a:t>2022 Attestation timeline:</a:t>
            </a:r>
          </a:p>
          <a:p>
            <a:pPr marL="0" indent="0">
              <a:buNone/>
            </a:pPr>
            <a:br>
              <a:rPr lang="en-US" dirty="0"/>
            </a:br>
            <a:r>
              <a:rPr lang="en-US" sz="2000" dirty="0"/>
              <a:t>Dec. 31, 2021: </a:t>
            </a:r>
            <a:r>
              <a:rPr lang="en-US" sz="2000" b="0" dirty="0"/>
              <a:t>Use case implementation deadline </a:t>
            </a:r>
          </a:p>
          <a:p>
            <a:r>
              <a:rPr lang="en-US" sz="2000" dirty="0"/>
              <a:t>May-July 2022: </a:t>
            </a:r>
            <a:r>
              <a:rPr lang="en-US" sz="2000" b="0" dirty="0"/>
              <a:t>HIway outreach and education</a:t>
            </a:r>
          </a:p>
          <a:p>
            <a:pPr lvl="1"/>
            <a:r>
              <a:rPr lang="en-US" sz="2000" b="0" dirty="0"/>
              <a:t>Emails and Newsletters</a:t>
            </a:r>
          </a:p>
          <a:p>
            <a:pPr lvl="1"/>
            <a:r>
              <a:rPr lang="en-US" sz="2000" dirty="0"/>
              <a:t>Website updates</a:t>
            </a:r>
          </a:p>
          <a:p>
            <a:pPr lvl="1"/>
            <a:r>
              <a:rPr lang="en-US" sz="2000" dirty="0"/>
              <a:t>Direct contact with POs</a:t>
            </a:r>
            <a:r>
              <a:rPr lang="en-US" sz="2000" b="0" dirty="0"/>
              <a:t> </a:t>
            </a:r>
          </a:p>
          <a:p>
            <a:r>
              <a:rPr lang="en-US" sz="2000" dirty="0"/>
              <a:t>Summer 2022:</a:t>
            </a:r>
            <a:r>
              <a:rPr lang="en-US" sz="2000" b="0" dirty="0"/>
              <a:t> Webform testing, HIway attestation/exception webforms go live and begin accepting submissions</a:t>
            </a:r>
          </a:p>
          <a:p>
            <a:r>
              <a:rPr lang="en-US" sz="2000" dirty="0"/>
              <a:t>Fall 2022: </a:t>
            </a:r>
            <a:r>
              <a:rPr lang="en-US" sz="2000" b="0" dirty="0"/>
              <a:t>Deadline for attestation/exception submissions</a:t>
            </a:r>
          </a:p>
          <a:p>
            <a:r>
              <a:rPr lang="en-US" sz="2000" dirty="0"/>
              <a:t>Winter 2022: </a:t>
            </a:r>
            <a:r>
              <a:rPr lang="en-US" sz="2000" b="0" dirty="0"/>
              <a:t>HIway reaches out to POs that have not submitted, HIway closes webform</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16</a:t>
            </a:fld>
            <a:endParaRPr lang="en-US" dirty="0"/>
          </a:p>
        </p:txBody>
      </p:sp>
      <p:sp>
        <p:nvSpPr>
          <p:cNvPr id="7" name="Title 2">
            <a:extLst>
              <a:ext uri="{FF2B5EF4-FFF2-40B4-BE49-F238E27FC236}">
                <a16:creationId xmlns:a16="http://schemas.microsoft.com/office/drawing/2014/main" id="{2D6CE049-32A6-47F0-BAEB-211643E4DD81}"/>
              </a:ext>
            </a:extLst>
          </p:cNvPr>
          <p:cNvSpPr>
            <a:spLocks noGrp="1"/>
          </p:cNvSpPr>
          <p:nvPr>
            <p:ph type="title"/>
          </p:nvPr>
        </p:nvSpPr>
        <p:spPr>
          <a:xfrm>
            <a:off x="862013" y="152400"/>
            <a:ext cx="6072187" cy="565150"/>
          </a:xfrm>
        </p:spPr>
        <p:txBody>
          <a:bodyPr/>
          <a:lstStyle/>
          <a:p>
            <a:r>
              <a:rPr lang="en-US" dirty="0"/>
              <a:t>HIway attestation: 2022 timeline</a:t>
            </a:r>
          </a:p>
        </p:txBody>
      </p:sp>
    </p:spTree>
    <p:extLst>
      <p:ext uri="{BB962C8B-B14F-4D97-AF65-F5344CB8AC3E}">
        <p14:creationId xmlns:p14="http://schemas.microsoft.com/office/powerpoint/2010/main" val="2198657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15B214E-7303-4E9D-A8D5-58638B52638C}"/>
              </a:ext>
            </a:extLst>
          </p:cNvPr>
          <p:cNvSpPr>
            <a:spLocks noGrp="1"/>
          </p:cNvSpPr>
          <p:nvPr>
            <p:ph type="sldNum" sz="quarter" idx="11"/>
          </p:nvPr>
        </p:nvSpPr>
        <p:spPr/>
        <p:txBody>
          <a:bodyPr/>
          <a:lstStyle/>
          <a:p>
            <a:pPr>
              <a:defRPr/>
            </a:pPr>
            <a:fld id="{949C2E20-F250-44B9-B926-B8B94A013B34}" type="slidenum">
              <a:rPr lang="en-US" smtClean="0"/>
              <a:pPr>
                <a:defRPr/>
              </a:pPr>
              <a:t>17</a:t>
            </a:fld>
            <a:endParaRPr lang="en-US" dirty="0"/>
          </a:p>
        </p:txBody>
      </p:sp>
      <p:sp>
        <p:nvSpPr>
          <p:cNvPr id="3" name="Title 2">
            <a:extLst>
              <a:ext uri="{FF2B5EF4-FFF2-40B4-BE49-F238E27FC236}">
                <a16:creationId xmlns:a16="http://schemas.microsoft.com/office/drawing/2014/main" id="{02D84CAB-79CF-430F-9CD7-ADEFDE25D400}"/>
              </a:ext>
            </a:extLst>
          </p:cNvPr>
          <p:cNvSpPr>
            <a:spLocks noGrp="1"/>
          </p:cNvSpPr>
          <p:nvPr>
            <p:ph type="title"/>
          </p:nvPr>
        </p:nvSpPr>
        <p:spPr>
          <a:xfrm>
            <a:off x="762000" y="76200"/>
            <a:ext cx="6098066" cy="565150"/>
          </a:xfrm>
        </p:spPr>
        <p:txBody>
          <a:bodyPr/>
          <a:lstStyle/>
          <a:p>
            <a:r>
              <a:rPr lang="en-US" dirty="0"/>
              <a:t>Preparing for Attestation 2022 &amp; beyond</a:t>
            </a:r>
          </a:p>
        </p:txBody>
      </p:sp>
      <p:sp>
        <p:nvSpPr>
          <p:cNvPr id="5" name="TextBox 4">
            <a:extLst>
              <a:ext uri="{FF2B5EF4-FFF2-40B4-BE49-F238E27FC236}">
                <a16:creationId xmlns:a16="http://schemas.microsoft.com/office/drawing/2014/main" id="{E30DE664-A58B-4B8F-9A00-8673F9AC5E2E}"/>
              </a:ext>
            </a:extLst>
          </p:cNvPr>
          <p:cNvSpPr txBox="1"/>
          <p:nvPr/>
        </p:nvSpPr>
        <p:spPr>
          <a:xfrm>
            <a:off x="419100" y="1408944"/>
            <a:ext cx="8305800" cy="480131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effectLst/>
                <a:ea typeface="Arial" panose="020B0604020202020204" pitchFamily="34" charset="0"/>
                <a:cs typeface="Arial" panose="020B0604020202020204" pitchFamily="34" charset="0"/>
              </a:rPr>
              <a:t>Identification of the “Attestation window” for 2022</a:t>
            </a:r>
          </a:p>
          <a:p>
            <a:pPr marL="285750" indent="-285750">
              <a:lnSpc>
                <a:spcPct val="150000"/>
              </a:lnSpc>
              <a:buFont typeface="Arial" panose="020B0604020202020204" pitchFamily="34" charset="0"/>
              <a:buChar char="•"/>
            </a:pPr>
            <a:r>
              <a:rPr lang="en-US" dirty="0">
                <a:effectLst/>
                <a:ea typeface="Arial" panose="020B0604020202020204" pitchFamily="34" charset="0"/>
                <a:cs typeface="Arial" panose="020B0604020202020204" pitchFamily="34" charset="0"/>
              </a:rPr>
              <a:t>Working with development team to create a timeline for webform revision and preparation for public use</a:t>
            </a:r>
          </a:p>
          <a:p>
            <a:pPr marL="285750" indent="-285750">
              <a:lnSpc>
                <a:spcPct val="150000"/>
              </a:lnSpc>
              <a:buFont typeface="Arial" panose="020B0604020202020204" pitchFamily="34" charset="0"/>
              <a:buChar char="•"/>
            </a:pPr>
            <a:r>
              <a:rPr lang="en-US" dirty="0">
                <a:effectLst/>
                <a:ea typeface="Arial" panose="020B0604020202020204" pitchFamily="34" charset="0"/>
                <a:cs typeface="Arial" panose="020B0604020202020204" pitchFamily="34" charset="0"/>
              </a:rPr>
              <a:t>Testing of the online webforms</a:t>
            </a:r>
          </a:p>
          <a:p>
            <a:pPr marL="285750" indent="-285750">
              <a:lnSpc>
                <a:spcPct val="150000"/>
              </a:lnSpc>
              <a:buFont typeface="Arial" panose="020B0604020202020204" pitchFamily="34" charset="0"/>
              <a:buChar char="•"/>
            </a:pPr>
            <a:r>
              <a:rPr lang="en-US" dirty="0">
                <a:effectLst/>
                <a:ea typeface="Arial" panose="020B0604020202020204" pitchFamily="34" charset="0"/>
                <a:cs typeface="Arial" panose="020B0604020202020204" pitchFamily="34" charset="0"/>
              </a:rPr>
              <a:t>Creating Attestation date </a:t>
            </a:r>
            <a:r>
              <a:rPr lang="en-US" dirty="0">
                <a:ea typeface="Arial" panose="020B0604020202020204" pitchFamily="34" charset="0"/>
                <a:cs typeface="Arial" panose="020B0604020202020204" pitchFamily="34" charset="0"/>
              </a:rPr>
              <a:t>announcements; </a:t>
            </a:r>
            <a:r>
              <a:rPr lang="en-US" dirty="0">
                <a:effectLst/>
                <a:ea typeface="Arial" panose="020B0604020202020204" pitchFamily="34" charset="0"/>
                <a:cs typeface="Arial" panose="020B0604020202020204" pitchFamily="34" charset="0"/>
              </a:rPr>
              <a:t>newsletters and standalone emails </a:t>
            </a:r>
          </a:p>
          <a:p>
            <a:pPr marL="285750" marR="0" indent="-285750">
              <a:lnSpc>
                <a:spcPct val="150000"/>
              </a:lnSpc>
              <a:spcBef>
                <a:spcPts val="0"/>
              </a:spcBef>
              <a:spcAft>
                <a:spcPts val="0"/>
              </a:spcAft>
              <a:buFont typeface="Arial" panose="020B0604020202020204" pitchFamily="34" charset="0"/>
              <a:buChar char="•"/>
            </a:pPr>
            <a:r>
              <a:rPr lang="en-US" dirty="0">
                <a:effectLst/>
                <a:ea typeface="Arial" panose="020B0604020202020204" pitchFamily="34" charset="0"/>
                <a:cs typeface="Arial" panose="020B0604020202020204" pitchFamily="34" charset="0"/>
              </a:rPr>
              <a:t>Developing Newsletter and Website content</a:t>
            </a:r>
          </a:p>
          <a:p>
            <a:pPr marL="285750" marR="0" indent="-285750">
              <a:lnSpc>
                <a:spcPct val="150000"/>
              </a:lnSpc>
              <a:spcBef>
                <a:spcPts val="0"/>
              </a:spcBef>
              <a:spcAft>
                <a:spcPts val="0"/>
              </a:spcAft>
              <a:buFont typeface="Arial" panose="020B0604020202020204" pitchFamily="34" charset="0"/>
              <a:buChar char="•"/>
            </a:pPr>
            <a:r>
              <a:rPr lang="en-US" dirty="0">
                <a:ea typeface="Arial" panose="020B0604020202020204" pitchFamily="34" charset="0"/>
                <a:cs typeface="Arial" panose="020B0604020202020204" pitchFamily="34" charset="0"/>
              </a:rPr>
              <a:t>Informing </a:t>
            </a:r>
            <a:r>
              <a:rPr lang="en-US" dirty="0">
                <a:effectLst/>
                <a:ea typeface="Arial" panose="020B0604020202020204" pitchFamily="34" charset="0"/>
                <a:cs typeface="Arial" panose="020B0604020202020204" pitchFamily="34" charset="0"/>
              </a:rPr>
              <a:t>HIT Council of Attestation updates </a:t>
            </a:r>
          </a:p>
          <a:p>
            <a:pPr marR="0">
              <a:lnSpc>
                <a:spcPct val="150000"/>
              </a:lnSpc>
              <a:spcBef>
                <a:spcPts val="0"/>
              </a:spcBef>
              <a:spcAft>
                <a:spcPts val="0"/>
              </a:spcAft>
            </a:pPr>
            <a:r>
              <a:rPr lang="en-US" b="1" dirty="0">
                <a:cs typeface="Arial" panose="020B0604020202020204" pitchFamily="34" charset="0"/>
              </a:rPr>
              <a:t>Planning and preparing for Attestation changes beyond 2022</a:t>
            </a:r>
          </a:p>
          <a:p>
            <a:pPr marL="285750" lvl="0" indent="-285750">
              <a:buFont typeface="Arial" panose="020B0604020202020204" pitchFamily="34" charset="0"/>
              <a:buChar char="•"/>
            </a:pPr>
            <a:r>
              <a:rPr lang="en-US" dirty="0">
                <a:cs typeface="Arial" panose="020B0604020202020204" pitchFamily="34" charset="0"/>
              </a:rPr>
              <a:t>Timetable for the HIway connection requirement has been completed for the regulated organizations (acute care hospitals, community health centers, medical ambulatory practices)</a:t>
            </a:r>
          </a:p>
          <a:p>
            <a:pPr marL="285750" indent="-285750">
              <a:buFont typeface="Arial" panose="020B0604020202020204" pitchFamily="34" charset="0"/>
              <a:buChar char="•"/>
            </a:pPr>
            <a:r>
              <a:rPr lang="en-US" dirty="0">
                <a:cs typeface="Arial" panose="020B0604020202020204" pitchFamily="34" charset="0"/>
              </a:rPr>
              <a:t>Consideration of future disposition, revision or sun-setting components of HIway attestation process</a:t>
            </a:r>
            <a:endParaRPr lang="en-US" dirty="0">
              <a:solidFill>
                <a:srgbClr val="C00000"/>
              </a:solidFill>
              <a:ea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084319C-1F41-44C1-9EFE-7965093ACE3B}"/>
              </a:ext>
            </a:extLst>
          </p:cNvPr>
          <p:cNvSpPr txBox="1"/>
          <p:nvPr/>
        </p:nvSpPr>
        <p:spPr>
          <a:xfrm>
            <a:off x="1371600" y="901490"/>
            <a:ext cx="6400800" cy="523220"/>
          </a:xfrm>
          <a:prstGeom prst="rect">
            <a:avLst/>
          </a:prstGeom>
          <a:noFill/>
        </p:spPr>
        <p:txBody>
          <a:bodyPr wrap="square" rtlCol="0">
            <a:spAutoFit/>
          </a:bodyPr>
          <a:lstStyle/>
          <a:p>
            <a:r>
              <a:rPr lang="en-US" sz="2800" b="1" u="sng" dirty="0"/>
              <a:t>Preparing for Attestation 2022 &amp; beyond</a:t>
            </a:r>
          </a:p>
        </p:txBody>
      </p:sp>
    </p:spTree>
    <p:extLst>
      <p:ext uri="{BB962C8B-B14F-4D97-AF65-F5344CB8AC3E}">
        <p14:creationId xmlns:p14="http://schemas.microsoft.com/office/powerpoint/2010/main" val="1413740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18</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ENS Update </a:t>
            </a:r>
          </a:p>
          <a:p>
            <a:r>
              <a:rPr lang="en-US" sz="2400" i="1" dirty="0">
                <a:solidFill>
                  <a:schemeClr val="tx1"/>
                </a:solidFill>
              </a:rPr>
              <a:t>Pam Boutin-Coviello &amp; Kevin Mullen   </a:t>
            </a:r>
          </a:p>
        </p:txBody>
      </p:sp>
    </p:spTree>
    <p:extLst>
      <p:ext uri="{BB962C8B-B14F-4D97-AF65-F5344CB8AC3E}">
        <p14:creationId xmlns:p14="http://schemas.microsoft.com/office/powerpoint/2010/main" val="731924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ENS: Overview</a:t>
            </a:r>
          </a:p>
        </p:txBody>
      </p:sp>
      <p:sp>
        <p:nvSpPr>
          <p:cNvPr id="4" name="Rectangle 3"/>
          <p:cNvSpPr/>
          <p:nvPr/>
        </p:nvSpPr>
        <p:spPr>
          <a:xfrm>
            <a:off x="457200" y="1185863"/>
            <a:ext cx="8229600" cy="947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ENS Initiative goal: </a:t>
            </a:r>
          </a:p>
          <a:p>
            <a:pPr marL="333133" lvl="0" indent="-285750">
              <a:buFont typeface="Arial" panose="020B0604020202020204" pitchFamily="34" charset="0"/>
              <a:buChar char="•"/>
              <a:defRPr/>
            </a:pPr>
            <a:r>
              <a:rPr lang="en-US" sz="1800" kern="0" dirty="0">
                <a:solidFill>
                  <a:sysClr val="windowText" lastClr="000000"/>
                </a:solidFill>
              </a:rPr>
              <a:t>Supporting timely statewide Event Notification Services (ENS) across the Commonwealth in order to improve health care delivery, quality, and coordination </a:t>
            </a:r>
            <a:endParaRPr lang="en-US" sz="1800" kern="0" dirty="0">
              <a:solidFill>
                <a:srgbClr val="4F81BD"/>
              </a:solidFill>
            </a:endParaRPr>
          </a:p>
        </p:txBody>
      </p:sp>
      <p:sp>
        <p:nvSpPr>
          <p:cNvPr id="11" name="Rectangle 10"/>
          <p:cNvSpPr/>
          <p:nvPr/>
        </p:nvSpPr>
        <p:spPr>
          <a:xfrm>
            <a:off x="457200" y="2198319"/>
            <a:ext cx="8229600" cy="1719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guiding principles: </a:t>
            </a:r>
          </a:p>
          <a:p>
            <a:pPr marL="285750" indent="-285750">
              <a:buFont typeface="Arial" panose="020B0604020202020204" pitchFamily="34" charset="0"/>
              <a:buChar char="•"/>
            </a:pPr>
            <a:r>
              <a:rPr lang="en-US" sz="1800" dirty="0">
                <a:solidFill>
                  <a:schemeClr val="tx1"/>
                </a:solidFill>
              </a:rPr>
              <a:t>Universal access - Promoting data sharing within an ENS framework to increase accessibility to ENS for</a:t>
            </a:r>
            <a:r>
              <a:rPr lang="en-US" sz="1800" dirty="0">
                <a:solidFill>
                  <a:srgbClr val="FF0000"/>
                </a:solidFill>
              </a:rPr>
              <a:t> </a:t>
            </a:r>
            <a:r>
              <a:rPr lang="en-US" sz="1800" dirty="0">
                <a:solidFill>
                  <a:schemeClr val="tx1"/>
                </a:solidFill>
              </a:rPr>
              <a:t>providers of all sizes</a:t>
            </a:r>
          </a:p>
          <a:p>
            <a:pPr marL="285750" indent="-285750">
              <a:buFont typeface="Arial" panose="020B0604020202020204" pitchFamily="34" charset="0"/>
              <a:buChar char="•"/>
            </a:pPr>
            <a:r>
              <a:rPr lang="en-US" sz="1800" dirty="0">
                <a:solidFill>
                  <a:schemeClr val="tx1"/>
                </a:solidFill>
              </a:rPr>
              <a:t>Streamline provider experience - Crafting ENS framework to allow single point of submission and single point of reception of ADT data</a:t>
            </a:r>
          </a:p>
          <a:p>
            <a:pPr marL="285750" indent="-285750">
              <a:buFont typeface="Arial" panose="020B0604020202020204" pitchFamily="34" charset="0"/>
              <a:buChar char="•"/>
            </a:pPr>
            <a:r>
              <a:rPr lang="en-US" sz="1800" dirty="0">
                <a:solidFill>
                  <a:schemeClr val="tx1"/>
                </a:solidFill>
              </a:rPr>
              <a:t>Improve notification timing </a:t>
            </a:r>
            <a:r>
              <a:rPr lang="en-US" dirty="0">
                <a:solidFill>
                  <a:schemeClr val="tx1"/>
                </a:solidFill>
              </a:rPr>
              <a:t>- </a:t>
            </a:r>
            <a:r>
              <a:rPr lang="en-US" sz="1800" dirty="0">
                <a:solidFill>
                  <a:schemeClr val="tx1"/>
                </a:solidFill>
              </a:rPr>
              <a:t>Improving timing for flow of data (real/near-real time)</a:t>
            </a:r>
          </a:p>
        </p:txBody>
      </p:sp>
      <p:pic>
        <p:nvPicPr>
          <p:cNvPr id="6" name="Picture 5">
            <a:extLst>
              <a:ext uri="{FF2B5EF4-FFF2-40B4-BE49-F238E27FC236}">
                <a16:creationId xmlns:a16="http://schemas.microsoft.com/office/drawing/2014/main" id="{0BA838DD-3A66-46A6-AD69-9880A79DD05E}"/>
              </a:ext>
            </a:extLst>
          </p:cNvPr>
          <p:cNvPicPr>
            <a:picLocks noChangeAspect="1"/>
          </p:cNvPicPr>
          <p:nvPr/>
        </p:nvPicPr>
        <p:blipFill>
          <a:blip r:embed="rId3"/>
          <a:stretch>
            <a:fillRect/>
          </a:stretch>
        </p:blipFill>
        <p:spPr>
          <a:xfrm>
            <a:off x="914400" y="4146043"/>
            <a:ext cx="3246481" cy="2092970"/>
          </a:xfrm>
          <a:prstGeom prst="rect">
            <a:avLst/>
          </a:prstGeom>
        </p:spPr>
      </p:pic>
      <p:pic>
        <p:nvPicPr>
          <p:cNvPr id="7" name="Picture 6">
            <a:extLst>
              <a:ext uri="{FF2B5EF4-FFF2-40B4-BE49-F238E27FC236}">
                <a16:creationId xmlns:a16="http://schemas.microsoft.com/office/drawing/2014/main" id="{DBC36C02-B84D-4C43-BD13-D7D8AAA3BC12}"/>
              </a:ext>
            </a:extLst>
          </p:cNvPr>
          <p:cNvPicPr>
            <a:picLocks noChangeAspect="1"/>
          </p:cNvPicPr>
          <p:nvPr/>
        </p:nvPicPr>
        <p:blipFill>
          <a:blip r:embed="rId4"/>
          <a:stretch>
            <a:fillRect/>
          </a:stretch>
        </p:blipFill>
        <p:spPr>
          <a:xfrm>
            <a:off x="5053216" y="4146043"/>
            <a:ext cx="3176384" cy="2092489"/>
          </a:xfrm>
          <a:prstGeom prst="rect">
            <a:avLst/>
          </a:prstGeom>
        </p:spPr>
      </p:pic>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a:xfrm>
            <a:off x="8458200" y="6570662"/>
            <a:ext cx="685800" cy="287338"/>
          </a:xfrm>
        </p:spPr>
        <p:txBody>
          <a:bodyPr/>
          <a:lstStyle/>
          <a:p>
            <a:pPr>
              <a:defRPr/>
            </a:pPr>
            <a:fld id="{C368D18A-47D3-417B-8049-0A96DF46771A}" type="slidenum">
              <a:rPr lang="en-US" smtClean="0"/>
              <a:pPr>
                <a:defRPr/>
              </a:pPr>
              <a:t>19</a:t>
            </a:fld>
            <a:endParaRPr lang="en-US" dirty="0"/>
          </a:p>
        </p:txBody>
      </p:sp>
    </p:spTree>
    <p:extLst>
      <p:ext uri="{BB962C8B-B14F-4D97-AF65-F5344CB8AC3E}">
        <p14:creationId xmlns:p14="http://schemas.microsoft.com/office/powerpoint/2010/main" val="1268075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3" name="Title 2"/>
          <p:cNvSpPr>
            <a:spLocks noGrp="1"/>
          </p:cNvSpPr>
          <p:nvPr>
            <p:ph type="title"/>
          </p:nvPr>
        </p:nvSpPr>
        <p:spPr>
          <a:xfrm>
            <a:off x="836137" y="133557"/>
            <a:ext cx="6098066" cy="565150"/>
          </a:xfrm>
        </p:spPr>
        <p:txBody>
          <a:bodyPr/>
          <a:lstStyle/>
          <a:p>
            <a:r>
              <a:rPr lang="en-US" dirty="0"/>
              <a:t>Agenda</a:t>
            </a:r>
          </a:p>
        </p:txBody>
      </p:sp>
      <p:sp>
        <p:nvSpPr>
          <p:cNvPr id="4" name="Rectangle 3"/>
          <p:cNvSpPr/>
          <p:nvPr/>
        </p:nvSpPr>
        <p:spPr>
          <a:xfrm>
            <a:off x="762000" y="14478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indent="0">
              <a:buNone/>
            </a:pPr>
            <a:r>
              <a:rPr lang="en-US" sz="2000" i="1"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Feb 2022 minutes (vote)</a:t>
            </a:r>
          </a:p>
          <a:p>
            <a:pPr marL="800100" lvl="1" indent="-342900">
              <a:buFont typeface="Wingdings" pitchFamily="2" charset="2"/>
              <a:buChar char="§"/>
            </a:pPr>
            <a:r>
              <a:rPr lang="en-US" sz="2000" dirty="0">
                <a:solidFill>
                  <a:schemeClr val="tx1"/>
                </a:solidFill>
              </a:rPr>
              <a:t>Approval of Annual HITC Report to the Massachusetts Legislature (vote)</a:t>
            </a:r>
          </a:p>
          <a:p>
            <a:r>
              <a:rPr lang="en-US" sz="2000" b="1" dirty="0">
                <a:solidFill>
                  <a:schemeClr val="tx1"/>
                </a:solidFill>
              </a:rPr>
              <a:t>Governor’s Healthcare Bill – Summary Update</a:t>
            </a:r>
          </a:p>
          <a:p>
            <a:r>
              <a:rPr lang="en-US" sz="2000" dirty="0">
                <a:solidFill>
                  <a:schemeClr val="tx1"/>
                </a:solidFill>
              </a:rPr>
              <a:t>	</a:t>
            </a:r>
            <a:r>
              <a:rPr lang="en-US" sz="2000" i="1" dirty="0">
                <a:solidFill>
                  <a:schemeClr val="tx1"/>
                </a:solidFill>
              </a:rPr>
              <a:t>Lauren Peters</a:t>
            </a:r>
          </a:p>
          <a:p>
            <a:r>
              <a:rPr lang="en-US" sz="2000" b="1" dirty="0">
                <a:solidFill>
                  <a:schemeClr val="tx1"/>
                </a:solidFill>
              </a:rPr>
              <a:t>HIT Spotlight: Lowell Community Health Center</a:t>
            </a:r>
          </a:p>
          <a:p>
            <a:r>
              <a:rPr lang="en-US" sz="2000" b="1" dirty="0">
                <a:solidFill>
                  <a:schemeClr val="tx1"/>
                </a:solidFill>
              </a:rPr>
              <a:t>	</a:t>
            </a:r>
            <a:r>
              <a:rPr lang="en-US" sz="2000" i="1" dirty="0">
                <a:solidFill>
                  <a:schemeClr val="tx1"/>
                </a:solidFill>
              </a:rPr>
              <a:t>Padmaja Sastry</a:t>
            </a:r>
          </a:p>
          <a:p>
            <a:r>
              <a:rPr lang="en-US" sz="2000" b="1" dirty="0">
                <a:solidFill>
                  <a:schemeClr val="tx1"/>
                </a:solidFill>
              </a:rPr>
              <a:t>HIway Attestation &amp; ENS Utilization Update</a:t>
            </a:r>
          </a:p>
          <a:p>
            <a:pPr lvl="1"/>
            <a:r>
              <a:rPr lang="en-US" sz="2000" dirty="0">
                <a:solidFill>
                  <a:schemeClr val="tx1"/>
                </a:solidFill>
              </a:rPr>
              <a:t>	</a:t>
            </a:r>
            <a:r>
              <a:rPr lang="en-US" sz="2000" i="1" dirty="0">
                <a:solidFill>
                  <a:schemeClr val="tx1"/>
                </a:solidFill>
              </a:rPr>
              <a:t>Pam Boutin-Coviello </a:t>
            </a:r>
          </a:p>
          <a:p>
            <a:r>
              <a:rPr lang="en-US" sz="2000" b="1" dirty="0">
                <a:solidFill>
                  <a:schemeClr val="tx1"/>
                </a:solidFill>
              </a:rPr>
              <a:t>New Provider Directory API</a:t>
            </a:r>
          </a:p>
          <a:p>
            <a:r>
              <a:rPr lang="en-US" sz="2000" b="1" dirty="0">
                <a:solidFill>
                  <a:schemeClr val="tx1"/>
                </a:solidFill>
              </a:rPr>
              <a:t>	</a:t>
            </a:r>
            <a:r>
              <a:rPr lang="en-US" sz="2000" i="1" dirty="0">
                <a:solidFill>
                  <a:schemeClr val="tx1"/>
                </a:solidFill>
              </a:rPr>
              <a:t>Elizabeth Reardon</a:t>
            </a:r>
          </a:p>
          <a:p>
            <a:r>
              <a:rPr lang="en-US" sz="2000" b="1" i="1" dirty="0">
                <a:solidFill>
                  <a:schemeClr val="tx1"/>
                </a:solidFill>
              </a:rPr>
              <a:t>BH Treatment and Referral Platform (Tentative)</a:t>
            </a:r>
          </a:p>
          <a:p>
            <a:r>
              <a:rPr lang="en-US" sz="2000" b="1" dirty="0">
                <a:solidFill>
                  <a:schemeClr val="tx1"/>
                </a:solidFill>
              </a:rPr>
              <a:t>	</a:t>
            </a:r>
            <a:r>
              <a:rPr lang="en-US" sz="2000" i="1" dirty="0">
                <a:solidFill>
                  <a:schemeClr val="tx1"/>
                </a:solidFill>
              </a:rPr>
              <a:t>Kevin Mullen</a:t>
            </a:r>
          </a:p>
          <a:p>
            <a:r>
              <a:rPr lang="en-US" sz="2000" b="1" dirty="0">
                <a:solidFill>
                  <a:schemeClr val="tx1"/>
                </a:solidFill>
              </a:rPr>
              <a:t>Conclusion</a:t>
            </a:r>
          </a:p>
          <a:p>
            <a:pPr marL="457054" lvl="1" indent="0">
              <a:buNone/>
            </a:pPr>
            <a:r>
              <a:rPr lang="en-US" sz="2000" i="1" dirty="0">
                <a:solidFill>
                  <a:schemeClr val="tx1"/>
                </a:solidFill>
              </a:rPr>
              <a:t>Undersecretary Lauren Peters</a:t>
            </a:r>
          </a:p>
          <a:p>
            <a:pPr marL="457054" lvl="1" indent="0">
              <a:buNone/>
            </a:pPr>
            <a:endParaRPr lang="en-US" sz="2000" dirty="0">
              <a:solidFill>
                <a:schemeClr val="tx1"/>
              </a:solidFill>
            </a:endParaRPr>
          </a:p>
        </p:txBody>
      </p:sp>
    </p:spTree>
    <p:extLst>
      <p:ext uri="{BB962C8B-B14F-4D97-AF65-F5344CB8AC3E}">
        <p14:creationId xmlns:p14="http://schemas.microsoft.com/office/powerpoint/2010/main" val="3320654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D0DDC66-44F9-4BB2-B286-4DBBE7CE23EF}"/>
              </a:ext>
            </a:extLst>
          </p:cNvPr>
          <p:cNvSpPr>
            <a:spLocks noGrp="1"/>
          </p:cNvSpPr>
          <p:nvPr>
            <p:ph type="sldNum" sz="quarter" idx="11"/>
          </p:nvPr>
        </p:nvSpPr>
        <p:spPr/>
        <p:txBody>
          <a:bodyPr/>
          <a:lstStyle/>
          <a:p>
            <a:pPr>
              <a:defRPr/>
            </a:pPr>
            <a:fld id="{949C2E20-F250-44B9-B926-B8B94A013B34}" type="slidenum">
              <a:rPr lang="en-US" smtClean="0"/>
              <a:pPr>
                <a:defRPr/>
              </a:pPr>
              <a:t>20</a:t>
            </a:fld>
            <a:endParaRPr lang="en-US" dirty="0"/>
          </a:p>
        </p:txBody>
      </p:sp>
      <p:sp>
        <p:nvSpPr>
          <p:cNvPr id="3" name="Title 2">
            <a:extLst>
              <a:ext uri="{FF2B5EF4-FFF2-40B4-BE49-F238E27FC236}">
                <a16:creationId xmlns:a16="http://schemas.microsoft.com/office/drawing/2014/main" id="{0B309740-D9A4-45B0-AB84-B8AE8EB3A707}"/>
              </a:ext>
            </a:extLst>
          </p:cNvPr>
          <p:cNvSpPr>
            <a:spLocks noGrp="1"/>
          </p:cNvSpPr>
          <p:nvPr>
            <p:ph type="title"/>
          </p:nvPr>
        </p:nvSpPr>
        <p:spPr/>
        <p:txBody>
          <a:bodyPr/>
          <a:lstStyle/>
          <a:p>
            <a:r>
              <a:rPr lang="en-US" dirty="0"/>
              <a:t>ENS: Number of reflected ADTs received</a:t>
            </a:r>
          </a:p>
        </p:txBody>
      </p:sp>
      <p:graphicFrame>
        <p:nvGraphicFramePr>
          <p:cNvPr id="4" name="Table 4">
            <a:extLst>
              <a:ext uri="{FF2B5EF4-FFF2-40B4-BE49-F238E27FC236}">
                <a16:creationId xmlns:a16="http://schemas.microsoft.com/office/drawing/2014/main" id="{71F33A1B-B4EE-44EE-A0A8-822C69E5571D}"/>
              </a:ext>
            </a:extLst>
          </p:cNvPr>
          <p:cNvGraphicFramePr>
            <a:graphicFrameLocks noGrp="1"/>
          </p:cNvGraphicFramePr>
          <p:nvPr>
            <p:extLst>
              <p:ext uri="{D42A27DB-BD31-4B8C-83A1-F6EECF244321}">
                <p14:modId xmlns:p14="http://schemas.microsoft.com/office/powerpoint/2010/main" val="2425140053"/>
              </p:ext>
            </p:extLst>
          </p:nvPr>
        </p:nvGraphicFramePr>
        <p:xfrm>
          <a:off x="457197" y="2494092"/>
          <a:ext cx="8229605" cy="1978848"/>
        </p:xfrm>
        <a:graphic>
          <a:graphicData uri="http://schemas.openxmlformats.org/drawingml/2006/table">
            <a:tbl>
              <a:tblPr firstRow="1" bandRow="1">
                <a:tableStyleId>{5C22544A-7EE6-4342-B048-85BDC9FD1C3A}</a:tableStyleId>
              </a:tblPr>
              <a:tblGrid>
                <a:gridCol w="1645921">
                  <a:extLst>
                    <a:ext uri="{9D8B030D-6E8A-4147-A177-3AD203B41FA5}">
                      <a16:colId xmlns:a16="http://schemas.microsoft.com/office/drawing/2014/main" val="3248268009"/>
                    </a:ext>
                  </a:extLst>
                </a:gridCol>
                <a:gridCol w="1645921">
                  <a:extLst>
                    <a:ext uri="{9D8B030D-6E8A-4147-A177-3AD203B41FA5}">
                      <a16:colId xmlns:a16="http://schemas.microsoft.com/office/drawing/2014/main" val="3705511154"/>
                    </a:ext>
                  </a:extLst>
                </a:gridCol>
                <a:gridCol w="1645921">
                  <a:extLst>
                    <a:ext uri="{9D8B030D-6E8A-4147-A177-3AD203B41FA5}">
                      <a16:colId xmlns:a16="http://schemas.microsoft.com/office/drawing/2014/main" val="305728285"/>
                    </a:ext>
                  </a:extLst>
                </a:gridCol>
                <a:gridCol w="1645921">
                  <a:extLst>
                    <a:ext uri="{9D8B030D-6E8A-4147-A177-3AD203B41FA5}">
                      <a16:colId xmlns:a16="http://schemas.microsoft.com/office/drawing/2014/main" val="20003"/>
                    </a:ext>
                  </a:extLst>
                </a:gridCol>
                <a:gridCol w="1645921">
                  <a:extLst>
                    <a:ext uri="{9D8B030D-6E8A-4147-A177-3AD203B41FA5}">
                      <a16:colId xmlns:a16="http://schemas.microsoft.com/office/drawing/2014/main" val="1713068305"/>
                    </a:ext>
                  </a:extLst>
                </a:gridCol>
              </a:tblGrid>
              <a:tr h="916672">
                <a:tc>
                  <a:txBody>
                    <a:bodyPr/>
                    <a:lstStyle/>
                    <a:p>
                      <a:endParaRPr lang="en-US" dirty="0"/>
                    </a:p>
                  </a:txBody>
                  <a:tcPr anchor="ctr"/>
                </a:tc>
                <a:tc>
                  <a:txBody>
                    <a:bodyPr/>
                    <a:lstStyle/>
                    <a:p>
                      <a:pPr algn="ctr"/>
                      <a:r>
                        <a:rPr lang="en-US" dirty="0"/>
                        <a:t>Q2 2021</a:t>
                      </a:r>
                    </a:p>
                    <a:p>
                      <a:pPr algn="ctr"/>
                      <a:r>
                        <a:rPr lang="en-US" dirty="0"/>
                        <a:t># Rec</a:t>
                      </a:r>
                      <a:r>
                        <a:rPr lang="en-US" baseline="0" dirty="0"/>
                        <a:t>eived by Reflection</a:t>
                      </a:r>
                      <a:endParaRPr lang="en-US" dirty="0"/>
                    </a:p>
                  </a:txBody>
                  <a:tcPr anchor="ctr"/>
                </a:tc>
                <a:tc>
                  <a:txBody>
                    <a:bodyPr/>
                    <a:lstStyle/>
                    <a:p>
                      <a:pPr algn="ctr"/>
                      <a:r>
                        <a:rPr lang="en-US" dirty="0"/>
                        <a:t>Q3 2021</a:t>
                      </a:r>
                    </a:p>
                    <a:p>
                      <a:pPr algn="ctr"/>
                      <a:r>
                        <a:rPr lang="en-US" dirty="0"/>
                        <a:t># Rec</a:t>
                      </a:r>
                      <a:r>
                        <a:rPr lang="en-US" baseline="0" dirty="0"/>
                        <a:t>eived by Reflection</a:t>
                      </a:r>
                      <a:endParaRPr lang="en-US" dirty="0"/>
                    </a:p>
                  </a:txBody>
                  <a:tcPr anchor="ctr"/>
                </a:tc>
                <a:tc>
                  <a:txBody>
                    <a:bodyPr/>
                    <a:lstStyle/>
                    <a:p>
                      <a:pPr algn="ctr"/>
                      <a:r>
                        <a:rPr lang="en-US" dirty="0"/>
                        <a:t>Q4 2021</a:t>
                      </a:r>
                    </a:p>
                    <a:p>
                      <a:pPr algn="ctr"/>
                      <a:r>
                        <a:rPr lang="en-US" dirty="0"/>
                        <a:t># Rec</a:t>
                      </a:r>
                      <a:r>
                        <a:rPr lang="en-US" baseline="0" dirty="0"/>
                        <a:t>eived by Reflection</a:t>
                      </a:r>
                      <a:endParaRPr lang="en-US" dirty="0"/>
                    </a:p>
                  </a:txBody>
                  <a:tcPr anchor="ctr"/>
                </a:tc>
                <a:tc>
                  <a:txBody>
                    <a:bodyPr/>
                    <a:lstStyle/>
                    <a:p>
                      <a:pPr algn="ctr"/>
                      <a:r>
                        <a:rPr lang="en-US" dirty="0"/>
                        <a:t>Percentage</a:t>
                      </a:r>
                    </a:p>
                    <a:p>
                      <a:pPr algn="ctr"/>
                      <a:r>
                        <a:rPr lang="en-US" dirty="0"/>
                        <a:t>Increase</a:t>
                      </a:r>
                    </a:p>
                    <a:p>
                      <a:pPr algn="ctr"/>
                      <a:r>
                        <a:rPr lang="en-US"/>
                        <a:t>Q3</a:t>
                      </a:r>
                      <a:r>
                        <a:rPr lang="en-US" baseline="0"/>
                        <a:t>vQ4</a:t>
                      </a:r>
                      <a:endParaRPr lang="en-US" dirty="0"/>
                    </a:p>
                  </a:txBody>
                  <a:tcPr anchor="ctr"/>
                </a:tc>
                <a:extLst>
                  <a:ext uri="{0D108BD9-81ED-4DB2-BD59-A6C34878D82A}">
                    <a16:rowId xmlns:a16="http://schemas.microsoft.com/office/drawing/2014/main" val="1691655645"/>
                  </a:ext>
                </a:extLst>
              </a:tr>
              <a:tr h="531088">
                <a:tc>
                  <a:txBody>
                    <a:bodyPr/>
                    <a:lstStyle/>
                    <a:p>
                      <a:r>
                        <a:rPr lang="en-US" dirty="0"/>
                        <a:t>Vendor A</a:t>
                      </a:r>
                    </a:p>
                  </a:txBody>
                  <a:tcPr anchor="ctr"/>
                </a:tc>
                <a:tc>
                  <a:txBody>
                    <a:bodyPr/>
                    <a:lstStyle/>
                    <a:p>
                      <a:pPr algn="ctr"/>
                      <a:r>
                        <a:rPr lang="en-US" dirty="0"/>
                        <a:t>325k</a:t>
                      </a:r>
                    </a:p>
                  </a:txBody>
                  <a:tcPr anchor="ctr"/>
                </a:tc>
                <a:tc>
                  <a:txBody>
                    <a:bodyPr/>
                    <a:lstStyle/>
                    <a:p>
                      <a:pPr algn="ctr"/>
                      <a:r>
                        <a:rPr lang="en-US" dirty="0"/>
                        <a:t>3,671k</a:t>
                      </a:r>
                    </a:p>
                  </a:txBody>
                  <a:tcPr anchor="ctr"/>
                </a:tc>
                <a:tc>
                  <a:txBody>
                    <a:bodyPr/>
                    <a:lstStyle/>
                    <a:p>
                      <a:pPr algn="ctr"/>
                      <a:r>
                        <a:rPr lang="en-US" dirty="0"/>
                        <a:t>4,465k</a:t>
                      </a:r>
                    </a:p>
                  </a:txBody>
                  <a:tcPr anchor="ctr"/>
                </a:tc>
                <a:tc>
                  <a:txBody>
                    <a:bodyPr/>
                    <a:lstStyle/>
                    <a:p>
                      <a:pPr algn="ctr"/>
                      <a:r>
                        <a:rPr lang="en-US" dirty="0"/>
                        <a:t>22%</a:t>
                      </a:r>
                    </a:p>
                  </a:txBody>
                  <a:tcPr anchor="ctr"/>
                </a:tc>
                <a:extLst>
                  <a:ext uri="{0D108BD9-81ED-4DB2-BD59-A6C34878D82A}">
                    <a16:rowId xmlns:a16="http://schemas.microsoft.com/office/drawing/2014/main" val="3296068796"/>
                  </a:ext>
                </a:extLst>
              </a:tr>
              <a:tr h="531088">
                <a:tc>
                  <a:txBody>
                    <a:bodyPr/>
                    <a:lstStyle/>
                    <a:p>
                      <a:r>
                        <a:rPr lang="en-US" dirty="0"/>
                        <a:t>Vendor B</a:t>
                      </a:r>
                    </a:p>
                  </a:txBody>
                  <a:tcPr anchor="ctr"/>
                </a:tc>
                <a:tc>
                  <a:txBody>
                    <a:bodyPr/>
                    <a:lstStyle/>
                    <a:p>
                      <a:pPr algn="ctr"/>
                      <a:r>
                        <a:rPr lang="en-US" dirty="0"/>
                        <a:t>621k</a:t>
                      </a:r>
                    </a:p>
                  </a:txBody>
                  <a:tcPr anchor="ctr"/>
                </a:tc>
                <a:tc>
                  <a:txBody>
                    <a:bodyPr/>
                    <a:lstStyle/>
                    <a:p>
                      <a:pPr algn="ctr"/>
                      <a:r>
                        <a:rPr lang="en-US" dirty="0"/>
                        <a:t>2,784k</a:t>
                      </a:r>
                    </a:p>
                  </a:txBody>
                  <a:tcPr anchor="ctr"/>
                </a:tc>
                <a:tc>
                  <a:txBody>
                    <a:bodyPr/>
                    <a:lstStyle/>
                    <a:p>
                      <a:pPr algn="ctr"/>
                      <a:r>
                        <a:rPr lang="en-US" dirty="0"/>
                        <a:t>3,439k</a:t>
                      </a:r>
                    </a:p>
                  </a:txBody>
                  <a:tcPr anchor="ctr"/>
                </a:tc>
                <a:tc>
                  <a:txBody>
                    <a:bodyPr/>
                    <a:lstStyle/>
                    <a:p>
                      <a:pPr algn="ctr"/>
                      <a:r>
                        <a:rPr lang="en-US" dirty="0"/>
                        <a:t>24%</a:t>
                      </a:r>
                    </a:p>
                  </a:txBody>
                  <a:tcPr anchor="ctr"/>
                </a:tc>
                <a:extLst>
                  <a:ext uri="{0D108BD9-81ED-4DB2-BD59-A6C34878D82A}">
                    <a16:rowId xmlns:a16="http://schemas.microsoft.com/office/drawing/2014/main" val="1684884930"/>
                  </a:ext>
                </a:extLst>
              </a:tr>
            </a:tbl>
          </a:graphicData>
        </a:graphic>
      </p:graphicFrame>
      <p:sp>
        <p:nvSpPr>
          <p:cNvPr id="5" name="Rectangle 4">
            <a:extLst>
              <a:ext uri="{FF2B5EF4-FFF2-40B4-BE49-F238E27FC236}">
                <a16:creationId xmlns:a16="http://schemas.microsoft.com/office/drawing/2014/main" id="{0355E8E1-3204-4060-84E9-93F8F3F1E4F1}"/>
              </a:ext>
            </a:extLst>
          </p:cNvPr>
          <p:cNvSpPr/>
          <p:nvPr/>
        </p:nvSpPr>
        <p:spPr>
          <a:xfrm>
            <a:off x="457200" y="1143000"/>
            <a:ext cx="8229602"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 the fourth quarter of 2021, the stabilization of Statewide ENS Framework participants resulted in almost eight million ADTs being reflected</a:t>
            </a:r>
          </a:p>
        </p:txBody>
      </p:sp>
      <p:sp>
        <p:nvSpPr>
          <p:cNvPr id="7" name="Rectangle 6">
            <a:extLst>
              <a:ext uri="{FF2B5EF4-FFF2-40B4-BE49-F238E27FC236}">
                <a16:creationId xmlns:a16="http://schemas.microsoft.com/office/drawing/2014/main" id="{C1A62DC8-8678-4126-90EF-EA316413FE77}"/>
              </a:ext>
            </a:extLst>
          </p:cNvPr>
          <p:cNvSpPr/>
          <p:nvPr/>
        </p:nvSpPr>
        <p:spPr>
          <a:xfrm>
            <a:off x="457199" y="4800601"/>
            <a:ext cx="8229602" cy="1923841"/>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In Q2 2021, both vendors began scaling up the transactions as they worked to define the gaps in their data</a:t>
            </a:r>
          </a:p>
          <a:p>
            <a:pPr marL="285750" indent="-285750">
              <a:buFont typeface="Arial" panose="020B0604020202020204" pitchFamily="34" charset="0"/>
              <a:buChar char="•"/>
            </a:pPr>
            <a:r>
              <a:rPr lang="en-US" dirty="0">
                <a:solidFill>
                  <a:schemeClr val="tx1"/>
                </a:solidFill>
              </a:rPr>
              <a:t>Both vendors experienced a significant increase of ADTs flowing into their systems as the gaps were increasingly closed in Q3 2021.</a:t>
            </a:r>
          </a:p>
          <a:p>
            <a:pPr marL="285750" indent="-285750">
              <a:buFont typeface="Arial" panose="020B0604020202020204" pitchFamily="34" charset="0"/>
              <a:buChar char="•"/>
            </a:pPr>
            <a:r>
              <a:rPr lang="en-US" dirty="0">
                <a:solidFill>
                  <a:schemeClr val="tx1"/>
                </a:solidFill>
              </a:rPr>
              <a:t>The number of reflected ADTs from Q3 &amp; Q4 increased by more than 20% for both vendors.</a:t>
            </a:r>
          </a:p>
        </p:txBody>
      </p:sp>
    </p:spTree>
    <p:extLst>
      <p:ext uri="{BB962C8B-B14F-4D97-AF65-F5344CB8AC3E}">
        <p14:creationId xmlns:p14="http://schemas.microsoft.com/office/powerpoint/2010/main" val="16182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D0DDC66-44F9-4BB2-B286-4DBBE7CE23EF}"/>
              </a:ext>
            </a:extLst>
          </p:cNvPr>
          <p:cNvSpPr>
            <a:spLocks noGrp="1"/>
          </p:cNvSpPr>
          <p:nvPr>
            <p:ph type="sldNum" sz="quarter" idx="11"/>
          </p:nvPr>
        </p:nvSpPr>
        <p:spPr/>
        <p:txBody>
          <a:bodyPr/>
          <a:lstStyle/>
          <a:p>
            <a:pPr>
              <a:defRPr/>
            </a:pPr>
            <a:fld id="{949C2E20-F250-44B9-B926-B8B94A013B34}" type="slidenum">
              <a:rPr lang="en-US" smtClean="0"/>
              <a:pPr>
                <a:defRPr/>
              </a:pPr>
              <a:t>21</a:t>
            </a:fld>
            <a:endParaRPr lang="en-US" dirty="0"/>
          </a:p>
        </p:txBody>
      </p:sp>
      <p:sp>
        <p:nvSpPr>
          <p:cNvPr id="3" name="Title 2">
            <a:extLst>
              <a:ext uri="{FF2B5EF4-FFF2-40B4-BE49-F238E27FC236}">
                <a16:creationId xmlns:a16="http://schemas.microsoft.com/office/drawing/2014/main" id="{0B309740-D9A4-45B0-AB84-B8AE8EB3A707}"/>
              </a:ext>
            </a:extLst>
          </p:cNvPr>
          <p:cNvSpPr>
            <a:spLocks noGrp="1"/>
          </p:cNvSpPr>
          <p:nvPr>
            <p:ph type="title"/>
          </p:nvPr>
        </p:nvSpPr>
        <p:spPr/>
        <p:txBody>
          <a:bodyPr/>
          <a:lstStyle/>
          <a:p>
            <a:r>
              <a:rPr lang="en-US" dirty="0"/>
              <a:t>ENS: Number of notifications generated by reflected ADTs</a:t>
            </a:r>
          </a:p>
        </p:txBody>
      </p:sp>
      <p:graphicFrame>
        <p:nvGraphicFramePr>
          <p:cNvPr id="4" name="Table 4">
            <a:extLst>
              <a:ext uri="{FF2B5EF4-FFF2-40B4-BE49-F238E27FC236}">
                <a16:creationId xmlns:a16="http://schemas.microsoft.com/office/drawing/2014/main" id="{71F33A1B-B4EE-44EE-A0A8-822C69E5571D}"/>
              </a:ext>
            </a:extLst>
          </p:cNvPr>
          <p:cNvGraphicFramePr>
            <a:graphicFrameLocks noGrp="1"/>
          </p:cNvGraphicFramePr>
          <p:nvPr>
            <p:extLst>
              <p:ext uri="{D42A27DB-BD31-4B8C-83A1-F6EECF244321}">
                <p14:modId xmlns:p14="http://schemas.microsoft.com/office/powerpoint/2010/main" val="2585744850"/>
              </p:ext>
            </p:extLst>
          </p:nvPr>
        </p:nvGraphicFramePr>
        <p:xfrm>
          <a:off x="457197" y="2375107"/>
          <a:ext cx="8229603" cy="2186940"/>
        </p:xfrm>
        <a:graphic>
          <a:graphicData uri="http://schemas.openxmlformats.org/drawingml/2006/table">
            <a:tbl>
              <a:tblPr firstRow="1" bandRow="1">
                <a:tableStyleId>{5C22544A-7EE6-4342-B048-85BDC9FD1C3A}</a:tableStyleId>
              </a:tblPr>
              <a:tblGrid>
                <a:gridCol w="1217614">
                  <a:extLst>
                    <a:ext uri="{9D8B030D-6E8A-4147-A177-3AD203B41FA5}">
                      <a16:colId xmlns:a16="http://schemas.microsoft.com/office/drawing/2014/main" val="3248268009"/>
                    </a:ext>
                  </a:extLst>
                </a:gridCol>
                <a:gridCol w="1866075">
                  <a:extLst>
                    <a:ext uri="{9D8B030D-6E8A-4147-A177-3AD203B41FA5}">
                      <a16:colId xmlns:a16="http://schemas.microsoft.com/office/drawing/2014/main" val="3705511154"/>
                    </a:ext>
                  </a:extLst>
                </a:gridCol>
                <a:gridCol w="1866074">
                  <a:extLst>
                    <a:ext uri="{9D8B030D-6E8A-4147-A177-3AD203B41FA5}">
                      <a16:colId xmlns:a16="http://schemas.microsoft.com/office/drawing/2014/main" val="305728285"/>
                    </a:ext>
                  </a:extLst>
                </a:gridCol>
                <a:gridCol w="1753051">
                  <a:extLst>
                    <a:ext uri="{9D8B030D-6E8A-4147-A177-3AD203B41FA5}">
                      <a16:colId xmlns:a16="http://schemas.microsoft.com/office/drawing/2014/main" val="20003"/>
                    </a:ext>
                  </a:extLst>
                </a:gridCol>
                <a:gridCol w="1526789">
                  <a:extLst>
                    <a:ext uri="{9D8B030D-6E8A-4147-A177-3AD203B41FA5}">
                      <a16:colId xmlns:a16="http://schemas.microsoft.com/office/drawing/2014/main" val="3864064149"/>
                    </a:ext>
                  </a:extLst>
                </a:gridCol>
              </a:tblGrid>
              <a:tr h="1013068">
                <a:tc>
                  <a:txBody>
                    <a:bodyPr/>
                    <a:lstStyle/>
                    <a:p>
                      <a:pPr algn="ctr"/>
                      <a:endParaRPr lang="en-US" dirty="0"/>
                    </a:p>
                  </a:txBody>
                  <a:tcPr anchor="ctr"/>
                </a:tc>
                <a:tc>
                  <a:txBody>
                    <a:bodyPr/>
                    <a:lstStyle/>
                    <a:p>
                      <a:pPr algn="ctr"/>
                      <a:r>
                        <a:rPr lang="en-US" dirty="0"/>
                        <a:t>Q2 2021</a:t>
                      </a:r>
                    </a:p>
                    <a:p>
                      <a:pPr algn="ctr"/>
                      <a:r>
                        <a:rPr lang="en-US" dirty="0"/>
                        <a:t>(Apr – Jun)</a:t>
                      </a:r>
                    </a:p>
                    <a:p>
                      <a:pPr algn="ctr"/>
                      <a:r>
                        <a:rPr lang="en-US" dirty="0"/>
                        <a:t># Notification</a:t>
                      </a:r>
                      <a:r>
                        <a:rPr lang="en-US" baseline="0" dirty="0"/>
                        <a:t>s</a:t>
                      </a:r>
                      <a:endParaRPr lang="en-US" dirty="0"/>
                    </a:p>
                  </a:txBody>
                  <a:tcPr anchor="ctr"/>
                </a:tc>
                <a:tc>
                  <a:txBody>
                    <a:bodyPr/>
                    <a:lstStyle/>
                    <a:p>
                      <a:pPr algn="ctr"/>
                      <a:r>
                        <a:rPr lang="en-US" dirty="0"/>
                        <a:t>Q3 2021</a:t>
                      </a:r>
                    </a:p>
                    <a:p>
                      <a:pPr algn="ctr"/>
                      <a:r>
                        <a:rPr lang="en-US" dirty="0"/>
                        <a:t>(Jul – Sep)</a:t>
                      </a:r>
                    </a:p>
                    <a:p>
                      <a:pPr algn="ctr"/>
                      <a:r>
                        <a:rPr lang="en-US" dirty="0"/>
                        <a:t># Notifications</a:t>
                      </a:r>
                    </a:p>
                  </a:txBody>
                  <a:tcPr anchor="ctr"/>
                </a:tc>
                <a:tc>
                  <a:txBody>
                    <a:bodyPr/>
                    <a:lstStyle/>
                    <a:p>
                      <a:pPr algn="ctr"/>
                      <a:r>
                        <a:rPr lang="en-US" dirty="0"/>
                        <a:t>Q4 2021</a:t>
                      </a:r>
                    </a:p>
                    <a:p>
                      <a:pPr algn="ctr"/>
                      <a:r>
                        <a:rPr lang="en-US" dirty="0"/>
                        <a:t>(Oct</a:t>
                      </a:r>
                      <a:r>
                        <a:rPr lang="en-US" baseline="0" dirty="0"/>
                        <a:t> - Dec</a:t>
                      </a:r>
                      <a:r>
                        <a:rPr lang="en-US" dirty="0"/>
                        <a:t>)</a:t>
                      </a:r>
                    </a:p>
                    <a:p>
                      <a:pPr algn="ctr"/>
                      <a:r>
                        <a:rPr lang="en-US" dirty="0"/>
                        <a:t># Notifications</a:t>
                      </a:r>
                    </a:p>
                  </a:txBody>
                  <a:tcPr anchor="ctr"/>
                </a:tc>
                <a:tc>
                  <a:txBody>
                    <a:bodyPr/>
                    <a:lstStyle/>
                    <a:p>
                      <a:pPr algn="ctr"/>
                      <a:r>
                        <a:rPr lang="en-US" dirty="0"/>
                        <a:t>Percentage</a:t>
                      </a:r>
                    </a:p>
                    <a:p>
                      <a:pPr algn="ctr"/>
                      <a:r>
                        <a:rPr lang="en-US" dirty="0"/>
                        <a:t>Increase</a:t>
                      </a:r>
                    </a:p>
                    <a:p>
                      <a:pPr algn="ctr"/>
                      <a:r>
                        <a:rPr lang="en-US" dirty="0"/>
                        <a:t>Q3</a:t>
                      </a:r>
                      <a:r>
                        <a:rPr lang="en-US" baseline="0" dirty="0"/>
                        <a:t>vQ4</a:t>
                      </a:r>
                      <a:endParaRPr lang="en-US" dirty="0"/>
                    </a:p>
                  </a:txBody>
                  <a:tcPr anchor="ctr"/>
                </a:tc>
                <a:extLst>
                  <a:ext uri="{0D108BD9-81ED-4DB2-BD59-A6C34878D82A}">
                    <a16:rowId xmlns:a16="http://schemas.microsoft.com/office/drawing/2014/main" val="1691655645"/>
                  </a:ext>
                </a:extLst>
              </a:tr>
              <a:tr h="586936">
                <a:tc>
                  <a:txBody>
                    <a:bodyPr/>
                    <a:lstStyle/>
                    <a:p>
                      <a:pPr algn="l"/>
                      <a:r>
                        <a:rPr lang="en-US" dirty="0"/>
                        <a:t>Vendor A</a:t>
                      </a:r>
                    </a:p>
                  </a:txBody>
                  <a:tcPr anchor="ctr"/>
                </a:tc>
                <a:tc>
                  <a:txBody>
                    <a:bodyPr/>
                    <a:lstStyle/>
                    <a:p>
                      <a:pPr algn="ctr"/>
                      <a:r>
                        <a:rPr lang="en-US" dirty="0"/>
                        <a:t> 11k</a:t>
                      </a:r>
                    </a:p>
                  </a:txBody>
                  <a:tcPr anchor="ctr"/>
                </a:tc>
                <a:tc>
                  <a:txBody>
                    <a:bodyPr/>
                    <a:lstStyle/>
                    <a:p>
                      <a:pPr algn="ctr"/>
                      <a:r>
                        <a:rPr lang="en-US" dirty="0"/>
                        <a:t>45k</a:t>
                      </a:r>
                    </a:p>
                  </a:txBody>
                  <a:tcPr anchor="ctr"/>
                </a:tc>
                <a:tc>
                  <a:txBody>
                    <a:bodyPr/>
                    <a:lstStyle/>
                    <a:p>
                      <a:pPr algn="ctr"/>
                      <a:r>
                        <a:rPr lang="en-US" dirty="0"/>
                        <a:t>61k</a:t>
                      </a:r>
                    </a:p>
                  </a:txBody>
                  <a:tcPr anchor="ctr"/>
                </a:tc>
                <a:tc>
                  <a:txBody>
                    <a:bodyPr/>
                    <a:lstStyle/>
                    <a:p>
                      <a:pPr algn="ctr"/>
                      <a:r>
                        <a:rPr lang="en-US" dirty="0"/>
                        <a:t>37%</a:t>
                      </a:r>
                    </a:p>
                  </a:txBody>
                  <a:tcPr anchor="ctr"/>
                </a:tc>
                <a:extLst>
                  <a:ext uri="{0D108BD9-81ED-4DB2-BD59-A6C34878D82A}">
                    <a16:rowId xmlns:a16="http://schemas.microsoft.com/office/drawing/2014/main" val="3296068796"/>
                  </a:ext>
                </a:extLst>
              </a:tr>
              <a:tr h="586936">
                <a:tc>
                  <a:txBody>
                    <a:bodyPr/>
                    <a:lstStyle/>
                    <a:p>
                      <a:pPr algn="l"/>
                      <a:r>
                        <a:rPr lang="en-US" dirty="0"/>
                        <a:t>Vendor B</a:t>
                      </a:r>
                    </a:p>
                  </a:txBody>
                  <a:tcPr anchor="ctr"/>
                </a:tc>
                <a:tc>
                  <a:txBody>
                    <a:bodyPr/>
                    <a:lstStyle/>
                    <a:p>
                      <a:pPr algn="ctr"/>
                      <a:r>
                        <a:rPr lang="en-US" dirty="0"/>
                        <a:t> 19k</a:t>
                      </a:r>
                    </a:p>
                  </a:txBody>
                  <a:tcPr anchor="ctr"/>
                </a:tc>
                <a:tc>
                  <a:txBody>
                    <a:bodyPr/>
                    <a:lstStyle/>
                    <a:p>
                      <a:pPr algn="ctr"/>
                      <a:r>
                        <a:rPr lang="en-US" dirty="0"/>
                        <a:t>182k</a:t>
                      </a:r>
                    </a:p>
                  </a:txBody>
                  <a:tcPr anchor="ctr"/>
                </a:tc>
                <a:tc>
                  <a:txBody>
                    <a:bodyPr/>
                    <a:lstStyle/>
                    <a:p>
                      <a:pPr algn="ctr"/>
                      <a:r>
                        <a:rPr lang="en-US" dirty="0"/>
                        <a:t>234k</a:t>
                      </a:r>
                    </a:p>
                  </a:txBody>
                  <a:tcPr anchor="ctr"/>
                </a:tc>
                <a:tc>
                  <a:txBody>
                    <a:bodyPr/>
                    <a:lstStyle/>
                    <a:p>
                      <a:pPr algn="ctr"/>
                      <a:r>
                        <a:rPr lang="en-US" dirty="0"/>
                        <a:t>29%</a:t>
                      </a:r>
                    </a:p>
                  </a:txBody>
                  <a:tcPr anchor="ctr"/>
                </a:tc>
                <a:extLst>
                  <a:ext uri="{0D108BD9-81ED-4DB2-BD59-A6C34878D82A}">
                    <a16:rowId xmlns:a16="http://schemas.microsoft.com/office/drawing/2014/main" val="1684884930"/>
                  </a:ext>
                </a:extLst>
              </a:tr>
            </a:tbl>
          </a:graphicData>
        </a:graphic>
      </p:graphicFrame>
      <p:sp>
        <p:nvSpPr>
          <p:cNvPr id="5" name="Rectangle 4">
            <a:extLst>
              <a:ext uri="{FF2B5EF4-FFF2-40B4-BE49-F238E27FC236}">
                <a16:creationId xmlns:a16="http://schemas.microsoft.com/office/drawing/2014/main" id="{0355E8E1-3204-4060-84E9-93F8F3F1E4F1}"/>
              </a:ext>
            </a:extLst>
          </p:cNvPr>
          <p:cNvSpPr/>
          <p:nvPr/>
        </p:nvSpPr>
        <p:spPr>
          <a:xfrm>
            <a:off x="457200" y="1143000"/>
            <a:ext cx="8229602"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number of notifications generated by the reflected ADTs increased for both vendors in Q4 2021 compared to Q3 2021. </a:t>
            </a:r>
          </a:p>
        </p:txBody>
      </p:sp>
      <p:sp>
        <p:nvSpPr>
          <p:cNvPr id="7" name="Rectangle 6">
            <a:extLst>
              <a:ext uri="{FF2B5EF4-FFF2-40B4-BE49-F238E27FC236}">
                <a16:creationId xmlns:a16="http://schemas.microsoft.com/office/drawing/2014/main" id="{C1A62DC8-8678-4126-90EF-EA316413FE77}"/>
              </a:ext>
            </a:extLst>
          </p:cNvPr>
          <p:cNvSpPr/>
          <p:nvPr/>
        </p:nvSpPr>
        <p:spPr>
          <a:xfrm>
            <a:off x="457199" y="4876800"/>
            <a:ext cx="8229602" cy="175164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Both vendors reported an increased volume of reflected ADTs received and the number notifications sent between Q3 and Q4</a:t>
            </a:r>
          </a:p>
          <a:p>
            <a:pPr marL="742950" lvl="1" indent="-285750">
              <a:buFont typeface="Arial" panose="020B0604020202020204" pitchFamily="34" charset="0"/>
              <a:buChar char="•"/>
            </a:pPr>
            <a:r>
              <a:rPr lang="en-US" dirty="0">
                <a:solidFill>
                  <a:schemeClr val="tx1"/>
                </a:solidFill>
              </a:rPr>
              <a:t>Vendor A reported an increase of ~37% and Vendor B an increase of ~29%</a:t>
            </a:r>
          </a:p>
          <a:p>
            <a:pPr marL="285750" indent="-285750">
              <a:buFont typeface="Arial" panose="020B0604020202020204" pitchFamily="34" charset="0"/>
              <a:buChar char="•"/>
            </a:pPr>
            <a:r>
              <a:rPr lang="en-US" dirty="0">
                <a:solidFill>
                  <a:schemeClr val="tx1"/>
                </a:solidFill>
              </a:rPr>
              <a:t>Notifications as a percentage of total ADT volume remained consistent with vendor baselines (~2%-7% of total ADT volume)</a:t>
            </a:r>
          </a:p>
        </p:txBody>
      </p:sp>
    </p:spTree>
    <p:extLst>
      <p:ext uri="{BB962C8B-B14F-4D97-AF65-F5344CB8AC3E}">
        <p14:creationId xmlns:p14="http://schemas.microsoft.com/office/powerpoint/2010/main" val="2585202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22</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Mass HIway Provider Directory API </a:t>
            </a:r>
          </a:p>
          <a:p>
            <a:r>
              <a:rPr lang="en-US" sz="2400" i="1" dirty="0">
                <a:solidFill>
                  <a:schemeClr val="tx1"/>
                </a:solidFill>
              </a:rPr>
              <a:t>Elizabeth Reardon</a:t>
            </a:r>
          </a:p>
        </p:txBody>
      </p:sp>
    </p:spTree>
    <p:extLst>
      <p:ext uri="{BB962C8B-B14F-4D97-AF65-F5344CB8AC3E}">
        <p14:creationId xmlns:p14="http://schemas.microsoft.com/office/powerpoint/2010/main" val="41893737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Provider Directory (PD) API</a:t>
            </a:r>
          </a:p>
        </p:txBody>
      </p:sp>
      <p:sp>
        <p:nvSpPr>
          <p:cNvPr id="5" name="Content Placeholder 4"/>
          <p:cNvSpPr>
            <a:spLocks noGrp="1"/>
          </p:cNvSpPr>
          <p:nvPr>
            <p:ph idx="1"/>
          </p:nvPr>
        </p:nvSpPr>
        <p:spPr>
          <a:xfrm>
            <a:off x="285750" y="1999613"/>
            <a:ext cx="8553450" cy="4502224"/>
          </a:xfrm>
        </p:spPr>
        <p:txBody>
          <a:bodyPr/>
          <a:lstStyle/>
          <a:p>
            <a:pPr marL="0" indent="0">
              <a:buNone/>
            </a:pPr>
            <a:r>
              <a:rPr lang="en-US" dirty="0">
                <a:solidFill>
                  <a:srgbClr val="0070C0"/>
                </a:solidFill>
              </a:rPr>
              <a:t>Benefits include:</a:t>
            </a:r>
          </a:p>
          <a:p>
            <a:pPr>
              <a:spcBef>
                <a:spcPts val="600"/>
              </a:spcBef>
              <a:buFont typeface="Wingdings" panose="05000000000000000000" pitchFamily="2" charset="2"/>
              <a:buChar char="§"/>
            </a:pPr>
            <a:r>
              <a:rPr lang="en-US" sz="1400" dirty="0"/>
              <a:t>No need to maintain cumbersome Excel documents for updates </a:t>
            </a:r>
            <a:endParaRPr lang="en-US" sz="1400" b="0" dirty="0"/>
          </a:p>
          <a:p>
            <a:pPr lvl="1">
              <a:buFont typeface="Wingdings" panose="05000000000000000000" pitchFamily="2" charset="2"/>
              <a:buChar char="§"/>
            </a:pPr>
            <a:r>
              <a:rPr lang="en-US" sz="1200" b="0" dirty="0"/>
              <a:t>No more risks of formatting conversions, such as IDs into dates or dropping the leading zero in zip codes </a:t>
            </a:r>
          </a:p>
          <a:p>
            <a:pPr>
              <a:buFont typeface="Wingdings" panose="05000000000000000000" pitchFamily="2" charset="2"/>
              <a:buChar char="§"/>
            </a:pPr>
            <a:r>
              <a:rPr lang="en-US" sz="1400" dirty="0"/>
              <a:t>More frequent updates to provider data </a:t>
            </a:r>
            <a:endParaRPr lang="en-US" sz="1400" b="0" dirty="0"/>
          </a:p>
          <a:p>
            <a:pPr lvl="1">
              <a:buFont typeface="Wingdings" panose="05000000000000000000" pitchFamily="2" charset="2"/>
              <a:buChar char="§"/>
            </a:pPr>
            <a:r>
              <a:rPr lang="en-US" sz="1200" b="0" dirty="0"/>
              <a:t>Add, update, and remove provider information for your organization as it happens, instead of just once a month </a:t>
            </a:r>
          </a:p>
          <a:p>
            <a:pPr>
              <a:buFont typeface="Wingdings" panose="05000000000000000000" pitchFamily="2" charset="2"/>
              <a:buChar char="§"/>
            </a:pPr>
            <a:r>
              <a:rPr lang="en-US" sz="1400" dirty="0"/>
              <a:t>Timely access to </a:t>
            </a:r>
            <a:r>
              <a:rPr lang="en-US" sz="1400" dirty="0" err="1"/>
              <a:t>DirectTrust</a:t>
            </a:r>
            <a:r>
              <a:rPr lang="en-US" sz="1400" dirty="0"/>
              <a:t> and other Direct messaging participant data </a:t>
            </a:r>
            <a:endParaRPr lang="en-US" sz="1400" b="0" dirty="0"/>
          </a:p>
          <a:p>
            <a:pPr lvl="1">
              <a:buFont typeface="Wingdings" panose="05000000000000000000" pitchFamily="2" charset="2"/>
              <a:buChar char="§"/>
            </a:pPr>
            <a:r>
              <a:rPr lang="en-US" sz="1200" b="0" dirty="0"/>
              <a:t>Search the Provider Directory on demand, including the national </a:t>
            </a:r>
            <a:r>
              <a:rPr lang="en-US" sz="1200" b="0" dirty="0" err="1"/>
              <a:t>DirectTrust</a:t>
            </a:r>
            <a:r>
              <a:rPr lang="en-US" sz="1200" b="0" dirty="0"/>
              <a:t> Provider Directory, and eliminate timely processes to update your internal Trading Partner Directory </a:t>
            </a:r>
          </a:p>
          <a:p>
            <a:pPr>
              <a:buFont typeface="Wingdings" panose="05000000000000000000" pitchFamily="2" charset="2"/>
              <a:buChar char="§"/>
            </a:pPr>
            <a:r>
              <a:rPr lang="en-US" sz="1400" dirty="0"/>
              <a:t>Opportunity for automation </a:t>
            </a:r>
            <a:endParaRPr lang="en-US" sz="1400" b="0" dirty="0"/>
          </a:p>
          <a:p>
            <a:pPr lvl="1">
              <a:buFont typeface="Wingdings" panose="05000000000000000000" pitchFamily="2" charset="2"/>
              <a:buChar char="§"/>
            </a:pPr>
            <a:r>
              <a:rPr lang="en-US" sz="1200" b="0" dirty="0"/>
              <a:t>Integrate the Provider Directory API into your organization’s provider registration process to have updates sent automatically </a:t>
            </a:r>
          </a:p>
          <a:p>
            <a:pPr>
              <a:buFont typeface="Wingdings" panose="05000000000000000000" pitchFamily="2" charset="2"/>
              <a:buChar char="§"/>
            </a:pPr>
            <a:r>
              <a:rPr lang="en-US" sz="1400" dirty="0"/>
              <a:t>Enhanced search capabilities </a:t>
            </a:r>
            <a:endParaRPr lang="en-US" sz="1400" b="0" dirty="0"/>
          </a:p>
          <a:p>
            <a:pPr lvl="1">
              <a:buFont typeface="Wingdings" panose="05000000000000000000" pitchFamily="2" charset="2"/>
              <a:buChar char="§"/>
            </a:pPr>
            <a:r>
              <a:rPr lang="en-US" sz="1200" b="0" dirty="0"/>
              <a:t>Search on one or many fields, including </a:t>
            </a:r>
            <a:r>
              <a:rPr lang="en-US" sz="1200" b="0" i="1" dirty="0"/>
              <a:t>First Name</a:t>
            </a:r>
            <a:r>
              <a:rPr lang="en-US" sz="1200" b="0" dirty="0"/>
              <a:t>, </a:t>
            </a:r>
            <a:r>
              <a:rPr lang="en-US" sz="1200" b="0" i="1" dirty="0"/>
              <a:t>Last Name</a:t>
            </a:r>
            <a:r>
              <a:rPr lang="en-US" sz="1200" b="0" dirty="0"/>
              <a:t>, </a:t>
            </a:r>
            <a:r>
              <a:rPr lang="en-US" sz="1200" b="0" i="1" dirty="0"/>
              <a:t>Organization Name</a:t>
            </a:r>
            <a:r>
              <a:rPr lang="en-US" sz="1200" b="0" dirty="0"/>
              <a:t>, </a:t>
            </a:r>
            <a:r>
              <a:rPr lang="en-US" sz="1200" b="0" i="1" dirty="0"/>
              <a:t>Facility</a:t>
            </a:r>
            <a:r>
              <a:rPr lang="en-US" sz="1200" b="0" dirty="0"/>
              <a:t>, </a:t>
            </a:r>
            <a:r>
              <a:rPr lang="en-US" sz="1200" b="0" i="1" dirty="0"/>
              <a:t>Location </a:t>
            </a:r>
            <a:r>
              <a:rPr lang="en-US" sz="1200" b="0" dirty="0"/>
              <a:t>(address), </a:t>
            </a:r>
            <a:r>
              <a:rPr lang="en-US" sz="1200" b="0" i="1" dirty="0"/>
              <a:t>NPI</a:t>
            </a:r>
            <a:r>
              <a:rPr lang="en-US" sz="1200" b="0" dirty="0"/>
              <a:t>, and </a:t>
            </a:r>
            <a:r>
              <a:rPr lang="en-US" sz="1200" b="0" i="1" dirty="0"/>
              <a:t>Specialty </a:t>
            </a:r>
            <a:endParaRPr lang="en-US" sz="1200" b="0" dirty="0"/>
          </a:p>
          <a:p>
            <a:pPr>
              <a:buFont typeface="Wingdings" panose="05000000000000000000" pitchFamily="2" charset="2"/>
              <a:buChar char="§"/>
            </a:pPr>
            <a:r>
              <a:rPr lang="en-US" sz="1400" dirty="0"/>
              <a:t>Self-service </a:t>
            </a:r>
            <a:endParaRPr lang="en-US" sz="1400" b="0" dirty="0"/>
          </a:p>
          <a:p>
            <a:pPr lvl="1">
              <a:buFont typeface="Wingdings" panose="05000000000000000000" pitchFamily="2" charset="2"/>
              <a:buChar char="§"/>
            </a:pPr>
            <a:r>
              <a:rPr lang="en-US" sz="1200" b="0" dirty="0"/>
              <a:t>Make updates and/or request Provider Directory information on your own time </a:t>
            </a:r>
          </a:p>
          <a:p>
            <a:pPr>
              <a:buFont typeface="Wingdings" panose="05000000000000000000" pitchFamily="2" charset="2"/>
              <a:buChar char="§"/>
            </a:pPr>
            <a:r>
              <a:rPr lang="en-US" sz="1400" dirty="0"/>
              <a:t>Access to "source of truth" </a:t>
            </a:r>
            <a:endParaRPr lang="en-US" sz="1400" b="0" dirty="0"/>
          </a:p>
          <a:p>
            <a:pPr lvl="1">
              <a:buFont typeface="Wingdings" panose="05000000000000000000" pitchFamily="2" charset="2"/>
              <a:buChar char="§"/>
            </a:pPr>
            <a:r>
              <a:rPr lang="en-US" sz="1200" b="0" dirty="0"/>
              <a:t>You’ll have immediate access to the most current provider information, and not just a “point in time” when a file was created </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23</a:t>
            </a:fld>
            <a:endParaRPr lang="en-US" dirty="0"/>
          </a:p>
        </p:txBody>
      </p:sp>
      <p:sp>
        <p:nvSpPr>
          <p:cNvPr id="6" name="Content Placeholder 4"/>
          <p:cNvSpPr txBox="1">
            <a:spLocks/>
          </p:cNvSpPr>
          <p:nvPr/>
        </p:nvSpPr>
        <p:spPr bwMode="auto">
          <a:xfrm>
            <a:off x="285750" y="967500"/>
            <a:ext cx="8553450" cy="963289"/>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914400">
              <a:buNone/>
            </a:pPr>
            <a:r>
              <a:rPr lang="en-US" sz="2000" dirty="0"/>
              <a:t>The PD API offers a direct interface to the Mass </a:t>
            </a:r>
            <a:r>
              <a:rPr lang="en-US" sz="2000" dirty="0" err="1"/>
              <a:t>HIway</a:t>
            </a:r>
            <a:r>
              <a:rPr lang="en-US" sz="2000" dirty="0"/>
              <a:t> Provider Directory for provider organizations to search, bulk import and export data, and/or perform individual operations for modifying data.</a:t>
            </a:r>
          </a:p>
        </p:txBody>
      </p:sp>
    </p:spTree>
    <p:extLst>
      <p:ext uri="{BB962C8B-B14F-4D97-AF65-F5344CB8AC3E}">
        <p14:creationId xmlns:p14="http://schemas.microsoft.com/office/powerpoint/2010/main" val="3265873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290944" y="1608305"/>
            <a:ext cx="8576165" cy="4168360"/>
          </a:xfrm>
        </p:spPr>
        <p:txBody>
          <a:bodyPr/>
          <a:lstStyle/>
          <a:p>
            <a:pPr marL="238125" lvl="2" indent="0">
              <a:spcBef>
                <a:spcPts val="0"/>
              </a:spcBef>
              <a:spcAft>
                <a:spcPts val="0"/>
              </a:spcAft>
              <a:buNone/>
            </a:pPr>
            <a:r>
              <a:rPr lang="en-US" b="1" dirty="0">
                <a:solidFill>
                  <a:srgbClr val="0070C0"/>
                </a:solidFill>
              </a:rPr>
              <a:t>Large Hospital System</a:t>
            </a:r>
          </a:p>
          <a:p>
            <a:pPr marL="685800" lvl="3">
              <a:spcBef>
                <a:spcPts val="500"/>
              </a:spcBef>
              <a:spcAft>
                <a:spcPts val="0"/>
              </a:spcAft>
              <a:buFont typeface="Wingdings" panose="05000000000000000000" pitchFamily="2" charset="2"/>
              <a:buChar char="§"/>
            </a:pPr>
            <a:r>
              <a:rPr lang="en-US" sz="1600" dirty="0">
                <a:solidFill>
                  <a:prstClr val="black"/>
                </a:solidFill>
              </a:rPr>
              <a:t>The </a:t>
            </a:r>
            <a:r>
              <a:rPr lang="en-US" sz="1600" dirty="0" err="1">
                <a:solidFill>
                  <a:prstClr val="black"/>
                </a:solidFill>
              </a:rPr>
              <a:t>MeHI</a:t>
            </a:r>
            <a:r>
              <a:rPr lang="en-US" sz="1600" dirty="0">
                <a:solidFill>
                  <a:prstClr val="black"/>
                </a:solidFill>
              </a:rPr>
              <a:t> and Orion teams have been working closely with a large hospital system over the past several months to test the functionality of the PD API</a:t>
            </a:r>
          </a:p>
          <a:p>
            <a:pPr marL="685800" lvl="3">
              <a:spcBef>
                <a:spcPts val="500"/>
              </a:spcBef>
              <a:spcAft>
                <a:spcPts val="0"/>
              </a:spcAft>
              <a:buFont typeface="Wingdings" panose="05000000000000000000" pitchFamily="2" charset="2"/>
              <a:buChar char="§"/>
            </a:pPr>
            <a:r>
              <a:rPr lang="en-US" sz="1600" dirty="0">
                <a:solidFill>
                  <a:prstClr val="black"/>
                </a:solidFill>
              </a:rPr>
              <a:t>This system plans to adopt the use of the PD API later this year</a:t>
            </a:r>
            <a:endParaRPr lang="en-US" sz="1600" b="1" dirty="0">
              <a:solidFill>
                <a:prstClr val="black"/>
              </a:solidFill>
            </a:endParaRPr>
          </a:p>
          <a:p>
            <a:pPr marL="238125" lvl="2" indent="0">
              <a:spcBef>
                <a:spcPts val="1800"/>
              </a:spcBef>
              <a:spcAft>
                <a:spcPts val="0"/>
              </a:spcAft>
              <a:buNone/>
            </a:pPr>
            <a:r>
              <a:rPr lang="en-US" b="1" dirty="0">
                <a:solidFill>
                  <a:srgbClr val="0070C0"/>
                </a:solidFill>
              </a:rPr>
              <a:t>Other Pilot Sites </a:t>
            </a:r>
          </a:p>
          <a:p>
            <a:pPr marL="685800" lvl="3">
              <a:spcBef>
                <a:spcPts val="500"/>
              </a:spcBef>
              <a:spcAft>
                <a:spcPts val="0"/>
              </a:spcAft>
              <a:buFont typeface="Wingdings" panose="05000000000000000000" pitchFamily="2" charset="2"/>
              <a:buChar char="§"/>
            </a:pPr>
            <a:r>
              <a:rPr lang="en-US" sz="1600" dirty="0"/>
              <a:t>The Mass </a:t>
            </a:r>
            <a:r>
              <a:rPr lang="en-US" sz="1600" dirty="0" err="1"/>
              <a:t>HIway</a:t>
            </a:r>
            <a:r>
              <a:rPr lang="en-US" sz="1600" dirty="0"/>
              <a:t> is in communication with other organizations who may wish to integrate the PD API into their workflows in the near term</a:t>
            </a:r>
          </a:p>
          <a:p>
            <a:pPr marL="238125" lvl="2" indent="0">
              <a:spcBef>
                <a:spcPts val="1800"/>
              </a:spcBef>
              <a:spcAft>
                <a:spcPts val="0"/>
              </a:spcAft>
              <a:buNone/>
            </a:pPr>
            <a:r>
              <a:rPr lang="en-US" b="1" dirty="0">
                <a:solidFill>
                  <a:srgbClr val="0070C0"/>
                </a:solidFill>
              </a:rPr>
              <a:t>Interested?</a:t>
            </a:r>
          </a:p>
          <a:p>
            <a:pPr marL="685800" lvl="3">
              <a:spcBef>
                <a:spcPts val="600"/>
              </a:spcBef>
              <a:spcAft>
                <a:spcPts val="0"/>
              </a:spcAft>
              <a:buFont typeface="Wingdings" panose="05000000000000000000" pitchFamily="2" charset="2"/>
              <a:buChar char="§"/>
            </a:pPr>
            <a:r>
              <a:rPr lang="en-US" sz="1600" dirty="0"/>
              <a:t>If your organization is interested in learning more about how to leverage the PD API to enhance your care coordination workflows, please reach out to your Mass </a:t>
            </a:r>
            <a:r>
              <a:rPr lang="en-US" sz="1600" dirty="0" err="1"/>
              <a:t>HIway</a:t>
            </a:r>
            <a:r>
              <a:rPr lang="en-US" sz="1600" dirty="0"/>
              <a:t> Account Manager or contact </a:t>
            </a:r>
            <a:r>
              <a:rPr lang="en-US" sz="1600" dirty="0">
                <a:hlinkClick r:id="rId3"/>
              </a:rPr>
              <a:t>MassHIway@state.ma.us</a:t>
            </a:r>
            <a:r>
              <a:rPr lang="en-US" sz="1600" dirty="0"/>
              <a:t> </a:t>
            </a:r>
          </a:p>
          <a:p>
            <a:pPr marL="0" lvl="1" indent="0">
              <a:spcBef>
                <a:spcPts val="2400"/>
              </a:spcBef>
              <a:spcAft>
                <a:spcPts val="600"/>
              </a:spcAft>
              <a:buNone/>
            </a:pPr>
            <a:endParaRPr lang="en-US" sz="1600" dirty="0"/>
          </a:p>
        </p:txBody>
      </p:sp>
      <p:sp>
        <p:nvSpPr>
          <p:cNvPr id="6" name="Title 5"/>
          <p:cNvSpPr>
            <a:spLocks noGrp="1"/>
          </p:cNvSpPr>
          <p:nvPr>
            <p:ph type="title"/>
          </p:nvPr>
        </p:nvSpPr>
        <p:spPr>
          <a:xfrm>
            <a:off x="794879" y="140218"/>
            <a:ext cx="5181600" cy="565150"/>
          </a:xfrm>
        </p:spPr>
        <p:txBody>
          <a:bodyPr/>
          <a:lstStyle/>
          <a:p>
            <a:r>
              <a:rPr lang="en-US" dirty="0"/>
              <a:t>Provider Directory (PD) API</a:t>
            </a:r>
          </a:p>
        </p:txBody>
      </p:sp>
      <p:sp>
        <p:nvSpPr>
          <p:cNvPr id="3" name="Slide Number Placeholder 2"/>
          <p:cNvSpPr>
            <a:spLocks noGrp="1"/>
          </p:cNvSpPr>
          <p:nvPr>
            <p:ph type="sldNum" sz="quarter" idx="11"/>
          </p:nvPr>
        </p:nvSpPr>
        <p:spPr>
          <a:xfrm>
            <a:off x="4198994" y="6580920"/>
            <a:ext cx="685800" cy="287338"/>
          </a:xfrm>
        </p:spPr>
        <p:txBody>
          <a:bodyPr/>
          <a:lstStyle/>
          <a:p>
            <a:pPr>
              <a:defRPr/>
            </a:pPr>
            <a:fld id="{26A24CCA-F466-43CF-BAB8-FE65B26DBD54}" type="slidenum">
              <a:rPr lang="en-US" smtClean="0"/>
              <a:t>24</a:t>
            </a:fld>
            <a:endParaRPr lang="en-US" dirty="0"/>
          </a:p>
        </p:txBody>
      </p:sp>
      <p:sp>
        <p:nvSpPr>
          <p:cNvPr id="9" name="Content Placeholder 4"/>
          <p:cNvSpPr txBox="1">
            <a:spLocks/>
          </p:cNvSpPr>
          <p:nvPr/>
        </p:nvSpPr>
        <p:spPr bwMode="auto">
          <a:xfrm>
            <a:off x="315105" y="1217671"/>
            <a:ext cx="8576165" cy="414795"/>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1200"/>
              </a:spcAft>
              <a:buNone/>
            </a:pPr>
            <a:r>
              <a:rPr lang="en-US" sz="2000" dirty="0"/>
              <a:t>Working with Provider Organizations to adopt this newly available technology</a:t>
            </a:r>
            <a:endParaRPr lang="en-US" dirty="0"/>
          </a:p>
        </p:txBody>
      </p:sp>
    </p:spTree>
    <p:extLst>
      <p:ext uri="{BB962C8B-B14F-4D97-AF65-F5344CB8AC3E}">
        <p14:creationId xmlns:p14="http://schemas.microsoft.com/office/powerpoint/2010/main" val="956154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25</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New RFR: Behavioral Health Treatment &amp; Referral Platform </a:t>
            </a:r>
          </a:p>
          <a:p>
            <a:r>
              <a:rPr lang="en-US" sz="2400" i="1" dirty="0">
                <a:solidFill>
                  <a:schemeClr val="tx1"/>
                </a:solidFill>
              </a:rPr>
              <a:t>Kevin Mullen </a:t>
            </a:r>
          </a:p>
        </p:txBody>
      </p:sp>
    </p:spTree>
    <p:extLst>
      <p:ext uri="{BB962C8B-B14F-4D97-AF65-F5344CB8AC3E}">
        <p14:creationId xmlns:p14="http://schemas.microsoft.com/office/powerpoint/2010/main" val="3209714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0846"/>
            <a:ext cx="8229600" cy="4391025"/>
          </a:xfrm>
        </p:spPr>
        <p:txBody>
          <a:bodyPr/>
          <a:lstStyle/>
          <a:p>
            <a:pPr marL="0" indent="0">
              <a:buNone/>
            </a:pPr>
            <a:r>
              <a:rPr lang="en-US" sz="1400" dirty="0"/>
              <a:t>In response, Massachusetts developed the Expedited Psychiatric Inpatient Admission (EPIA) policy.</a:t>
            </a:r>
          </a:p>
          <a:p>
            <a:pPr marL="0" indent="0">
              <a:buNone/>
            </a:pPr>
            <a:endParaRPr lang="en-US" sz="1400" i="1" dirty="0"/>
          </a:p>
          <a:p>
            <a:pPr>
              <a:buClr>
                <a:schemeClr val="accent3"/>
              </a:buClr>
              <a:buFont typeface="Wingdings" panose="05000000000000000000" pitchFamily="2" charset="2"/>
              <a:buChar char="ü"/>
            </a:pPr>
            <a:r>
              <a:rPr lang="en-US" sz="1400" b="0" dirty="0"/>
              <a:t>EPIA is a protocol that establishes clear steps and responsibility for escalating cases, where an admission has not been achieved in a reasonable period of time, to senior clinical leadership at Insurance Carriers, Inpatient Psychiatric Providers, and ultimately to DMH.</a:t>
            </a:r>
          </a:p>
          <a:p>
            <a:pPr marL="0" indent="0">
              <a:buClr>
                <a:schemeClr val="accent3"/>
              </a:buClr>
              <a:buNone/>
            </a:pPr>
            <a:endParaRPr lang="en-US" sz="1400" b="0" dirty="0"/>
          </a:p>
          <a:p>
            <a:pPr>
              <a:buClr>
                <a:schemeClr val="accent3"/>
              </a:buClr>
              <a:buFont typeface="Wingdings" panose="05000000000000000000" pitchFamily="2" charset="2"/>
              <a:buChar char="ü"/>
            </a:pPr>
            <a:r>
              <a:rPr lang="en-US" sz="1400" b="0" dirty="0"/>
              <a:t>EPIA aims to streamline communication across all stakeholders, reduce the length of stay in the ED for behavioral health patients needing an inpatient level of care, ensure that no one is boarding without an advocate, and establish baseline information for behavioral health patients with long stays in EDs for monitoring and policy purposes.</a:t>
            </a:r>
          </a:p>
          <a:p>
            <a:pPr marL="0" indent="0">
              <a:buNone/>
            </a:pPr>
            <a:endParaRPr lang="en-US" sz="1400" b="0" dirty="0"/>
          </a:p>
          <a:p>
            <a:pPr marL="0" indent="0">
              <a:buNone/>
            </a:pPr>
            <a:r>
              <a:rPr lang="en-US" sz="1400" dirty="0"/>
              <a:t>While there have been improvements since implementing this process, some challenges remain. </a:t>
            </a:r>
          </a:p>
          <a:p>
            <a:pPr marL="0" indent="0">
              <a:buNone/>
            </a:pPr>
            <a:endParaRPr lang="en-US" sz="1400" i="1" dirty="0"/>
          </a:p>
          <a:p>
            <a:pPr>
              <a:buClr>
                <a:schemeClr val="accent2"/>
              </a:buClr>
              <a:buFont typeface="Wingdings" panose="05000000000000000000" pitchFamily="2" charset="2"/>
              <a:buChar char="Ö"/>
            </a:pPr>
            <a:r>
              <a:rPr lang="en-US" sz="1400" b="0" dirty="0"/>
              <a:t>EPIA is currently a fully manual process that lacks a centralized and consistent source of information. This means that ED staff must take time away from patient care and bed searches to detail information that carriers will need for their own searches, as required by the EPIA Protocol. </a:t>
            </a:r>
          </a:p>
          <a:p>
            <a:pPr>
              <a:buClr>
                <a:schemeClr val="accent2"/>
              </a:buClr>
              <a:buFont typeface="Wingdings" panose="05000000000000000000" pitchFamily="2" charset="2"/>
              <a:buChar char="Ö"/>
            </a:pPr>
            <a:endParaRPr lang="en-US" sz="1400" b="0" dirty="0"/>
          </a:p>
          <a:p>
            <a:pPr>
              <a:buClr>
                <a:schemeClr val="accent2"/>
              </a:buClr>
              <a:buFont typeface="Wingdings" panose="05000000000000000000" pitchFamily="2" charset="2"/>
              <a:buChar char="Ö"/>
            </a:pPr>
            <a:r>
              <a:rPr lang="en-US" sz="1400" b="0" dirty="0"/>
              <a:t>The information provided to carriers and hospitals may be provided through a variety of avenues, including phone calls, emails, and faxes—increasing the risk of missing vital information on a particular case and providing such information inconsistently, which hinders data collection efforts</a:t>
            </a:r>
          </a:p>
          <a:p>
            <a:pPr marL="0" indent="0">
              <a:buNone/>
            </a:pPr>
            <a:endParaRPr lang="en-US" sz="1600" b="0" dirty="0"/>
          </a:p>
          <a:p>
            <a:pPr marL="0" indent="0">
              <a:buNone/>
            </a:pPr>
            <a:endParaRPr lang="en-US" b="0" dirty="0"/>
          </a:p>
        </p:txBody>
      </p:sp>
      <p:sp>
        <p:nvSpPr>
          <p:cNvPr id="3" name="Title 2"/>
          <p:cNvSpPr>
            <a:spLocks noGrp="1"/>
          </p:cNvSpPr>
          <p:nvPr>
            <p:ph type="title"/>
          </p:nvPr>
        </p:nvSpPr>
        <p:spPr/>
        <p:txBody>
          <a:bodyPr/>
          <a:lstStyle/>
          <a:p>
            <a:r>
              <a:rPr lang="en-US" dirty="0"/>
              <a:t>BH Treatment &amp; Referral: Background</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26</a:t>
            </a:fld>
            <a:endParaRPr lang="en-US" dirty="0"/>
          </a:p>
        </p:txBody>
      </p:sp>
      <p:sp>
        <p:nvSpPr>
          <p:cNvPr id="5" name="TextBox 4"/>
          <p:cNvSpPr txBox="1"/>
          <p:nvPr/>
        </p:nvSpPr>
        <p:spPr>
          <a:xfrm>
            <a:off x="304800" y="1059184"/>
            <a:ext cx="8382000" cy="830997"/>
          </a:xfrm>
          <a:prstGeom prst="rect">
            <a:avLst/>
          </a:prstGeom>
          <a:solidFill>
            <a:schemeClr val="accent1">
              <a:lumMod val="20000"/>
              <a:lumOff val="80000"/>
            </a:schemeClr>
          </a:solidFill>
          <a:ln>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t>Massachusetts continues to experience significant challenges with patients waiting in EDs for inpatient psychiatric admission (otherwise known as “boarding”) and other appropriate treatment for their behavioral health diagnosis</a:t>
            </a:r>
          </a:p>
        </p:txBody>
      </p:sp>
    </p:spTree>
    <p:extLst>
      <p:ext uri="{BB962C8B-B14F-4D97-AF65-F5344CB8AC3E}">
        <p14:creationId xmlns:p14="http://schemas.microsoft.com/office/powerpoint/2010/main" val="2903051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THIS IS AN ADVANCE NOTIFICATION OF AN UPCOMING PROCUREMENT. No RFR documents are available at this time but will be added to this page:</a:t>
            </a:r>
          </a:p>
          <a:p>
            <a:pPr marL="0" indent="0">
              <a:buNone/>
            </a:pPr>
            <a:r>
              <a:rPr lang="en-US" dirty="0">
                <a:hlinkClick r:id="rId2"/>
              </a:rPr>
              <a:t>22EHSBHTRPSRFR: RFR for Behavioral Health Treatment Referral Platform Software</a:t>
            </a:r>
            <a:endParaRPr lang="en-US" dirty="0"/>
          </a:p>
          <a:p>
            <a:pPr marL="0" indent="0">
              <a:buNone/>
            </a:pPr>
            <a:endParaRPr lang="en-US" dirty="0"/>
          </a:p>
          <a:p>
            <a:pPr marL="0" indent="0">
              <a:buNone/>
            </a:pPr>
            <a:endParaRPr lang="en-US" dirty="0"/>
          </a:p>
          <a:p>
            <a:pPr marL="0" indent="0">
              <a:buNone/>
            </a:pPr>
            <a:r>
              <a:rPr lang="en-US" b="0" dirty="0"/>
              <a:t>EOHHS intends to issue a procurement to procure a software system to enable acute care hospital personnel to identify patients with a psychiatric diagnosis waiting in Massachusetts EDs seeking inpatient psychiatric treatment and community crisis stabilization. The platform will enable hospitals, health plans, community-based crisis intervention teams, and state agencies to securely share required information and referral forms, including the transfer of admissions packets between stakeholders.</a:t>
            </a:r>
          </a:p>
        </p:txBody>
      </p:sp>
      <p:sp>
        <p:nvSpPr>
          <p:cNvPr id="3" name="Title 2"/>
          <p:cNvSpPr>
            <a:spLocks noGrp="1"/>
          </p:cNvSpPr>
          <p:nvPr>
            <p:ph type="title"/>
          </p:nvPr>
        </p:nvSpPr>
        <p:spPr/>
        <p:txBody>
          <a:bodyPr/>
          <a:lstStyle/>
          <a:p>
            <a:r>
              <a:rPr lang="en-US" dirty="0"/>
              <a:t>BH Treatment &amp; Referral Platform-RFR</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27</a:t>
            </a:fld>
            <a:endParaRPr lang="en-US" dirty="0"/>
          </a:p>
        </p:txBody>
      </p:sp>
    </p:spTree>
    <p:extLst>
      <p:ext uri="{BB962C8B-B14F-4D97-AF65-F5344CB8AC3E}">
        <p14:creationId xmlns:p14="http://schemas.microsoft.com/office/powerpoint/2010/main" val="1840988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066800"/>
            <a:ext cx="8229600" cy="4525963"/>
          </a:xfrm>
        </p:spPr>
        <p:txBody>
          <a:bodyPr/>
          <a:lstStyle/>
          <a:p>
            <a:pPr marL="0" indent="0">
              <a:buNone/>
            </a:pPr>
            <a:r>
              <a:rPr lang="en-US" sz="1600" b="0" dirty="0"/>
              <a:t>The Commonwealth is seeking a vendor to improve operational efficiencies among providers, carriers, and the Commonwealth by automation of the screening and referral process  to move patients more quickly through the emergency department (ED) evaluation and referral process for those seeking behavioral health (BH) treatment, reducing the length of stay in EDs</a:t>
            </a:r>
          </a:p>
          <a:p>
            <a:pPr marL="0" indent="0">
              <a:buNone/>
            </a:pPr>
            <a:endParaRPr lang="en-US" sz="1600" b="0" dirty="0"/>
          </a:p>
          <a:p>
            <a:pPr marL="0" indent="0">
              <a:buNone/>
            </a:pPr>
            <a:r>
              <a:rPr lang="en-US" sz="1600" b="0" dirty="0"/>
              <a:t>The proposed </a:t>
            </a:r>
            <a:r>
              <a:rPr lang="en-US" sz="1600" b="0" i="1" dirty="0"/>
              <a:t>Behavioral Health Treatment and Referral Platform</a:t>
            </a:r>
            <a:r>
              <a:rPr lang="en-US" sz="1600" b="0" dirty="0"/>
              <a:t> will support; </a:t>
            </a:r>
          </a:p>
          <a:p>
            <a:pPr lvl="1"/>
            <a:r>
              <a:rPr lang="en-US" sz="1600" dirty="0"/>
              <a:t>A</a:t>
            </a:r>
            <a:r>
              <a:rPr lang="en-US" sz="1600" b="0" dirty="0"/>
              <a:t>utomation of the ED BH screening, evaluation, and referral process, including EPIA protocols</a:t>
            </a:r>
          </a:p>
          <a:p>
            <a:pPr lvl="1"/>
            <a:r>
              <a:rPr lang="en-US" sz="1600" dirty="0"/>
              <a:t>E</a:t>
            </a:r>
            <a:r>
              <a:rPr lang="en-US" sz="1600" b="0" dirty="0"/>
              <a:t>nable the electronic transmission of standardized admissions information</a:t>
            </a:r>
          </a:p>
          <a:p>
            <a:pPr lvl="1"/>
            <a:r>
              <a:rPr lang="en-US" sz="1600" dirty="0"/>
              <a:t>C</a:t>
            </a:r>
            <a:r>
              <a:rPr lang="en-US" sz="1600" b="0" dirty="0"/>
              <a:t>reate a real-time, transparent view of patients seeking BH treatment for critical stakeholders (EDs, </a:t>
            </a:r>
            <a:r>
              <a:rPr lang="en-US" sz="1600" dirty="0"/>
              <a:t>ESPs and behavioral health crisis intervention system providers, </a:t>
            </a:r>
            <a:r>
              <a:rPr lang="en-US" sz="1600" b="0" dirty="0"/>
              <a:t>psychiatric units, freestanding psychiatric facilities, insurance carriers and state agencies)</a:t>
            </a:r>
          </a:p>
          <a:p>
            <a:pPr marL="457054" lvl="1" indent="0">
              <a:buNone/>
            </a:pPr>
            <a:r>
              <a:rPr lang="en-US" sz="1600" b="0" dirty="0"/>
              <a:t> </a:t>
            </a:r>
          </a:p>
          <a:p>
            <a:pPr marL="0" indent="0">
              <a:buNone/>
            </a:pPr>
            <a:r>
              <a:rPr lang="en-US" sz="1600" b="0" dirty="0"/>
              <a:t>Additionally, it is expected that the procured solution will;</a:t>
            </a:r>
          </a:p>
          <a:p>
            <a:pPr lvl="1"/>
            <a:r>
              <a:rPr lang="en-US" sz="1600" dirty="0"/>
              <a:t>L</a:t>
            </a:r>
            <a:r>
              <a:rPr lang="en-US" sz="1600" b="0" dirty="0"/>
              <a:t>everage and build upon existing vendor networks and exchanges</a:t>
            </a:r>
          </a:p>
          <a:p>
            <a:pPr lvl="1"/>
            <a:r>
              <a:rPr lang="en-US" sz="1600" dirty="0"/>
              <a:t>I</a:t>
            </a:r>
            <a:r>
              <a:rPr lang="en-US" sz="1600" b="0" dirty="0"/>
              <a:t>ntegrate with the Statewide Event Notification Services (ENS) framework</a:t>
            </a:r>
          </a:p>
          <a:p>
            <a:pPr lvl="1"/>
            <a:r>
              <a:rPr lang="en-US" sz="1600" b="0" dirty="0"/>
              <a:t>Allow for future integration with technology partner(s) to enable search and identification of available psychiatric treatment beds (including inpatient and crisis stabilization) for expedited placement.  </a:t>
            </a:r>
          </a:p>
          <a:p>
            <a:endParaRPr lang="en-US" dirty="0"/>
          </a:p>
        </p:txBody>
      </p:sp>
      <p:sp>
        <p:nvSpPr>
          <p:cNvPr id="3" name="Title 2"/>
          <p:cNvSpPr>
            <a:spLocks noGrp="1"/>
          </p:cNvSpPr>
          <p:nvPr>
            <p:ph type="title"/>
          </p:nvPr>
        </p:nvSpPr>
        <p:spPr/>
        <p:txBody>
          <a:bodyPr/>
          <a:lstStyle/>
          <a:p>
            <a:r>
              <a:rPr lang="en-US" dirty="0"/>
              <a:t>BH Treatment &amp; Referral Platform-Detail</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28</a:t>
            </a:fld>
            <a:endParaRPr lang="en-US" dirty="0"/>
          </a:p>
        </p:txBody>
      </p:sp>
    </p:spTree>
    <p:extLst>
      <p:ext uri="{BB962C8B-B14F-4D97-AF65-F5344CB8AC3E}">
        <p14:creationId xmlns:p14="http://schemas.microsoft.com/office/powerpoint/2010/main" val="104286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29</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028700" y="2971800"/>
            <a:ext cx="7772400" cy="1500187"/>
          </a:xfrm>
        </p:spPr>
        <p:txBody>
          <a:bodyPr rtlCol="0" anchor="ctr" anchorCtr="0">
            <a:normAutofit/>
          </a:bodyPr>
          <a:lstStyle/>
          <a:p>
            <a:pPr marL="0" indent="0">
              <a:buNone/>
            </a:pPr>
            <a:r>
              <a:rPr lang="en-US" sz="2400" dirty="0">
                <a:solidFill>
                  <a:schemeClr val="tx1"/>
                </a:solidFill>
              </a:rPr>
              <a:t>Conclusion </a:t>
            </a:r>
          </a:p>
          <a:p>
            <a:pPr marL="0" indent="0">
              <a:buNone/>
            </a:pPr>
            <a:r>
              <a:rPr lang="en-US" sz="2400" b="0" i="1" dirty="0">
                <a:solidFill>
                  <a:schemeClr val="tx1"/>
                </a:solidFill>
              </a:rPr>
              <a:t>Undersecretary Lauren Peters</a:t>
            </a:r>
          </a:p>
        </p:txBody>
      </p:sp>
    </p:spTree>
    <p:extLst>
      <p:ext uri="{BB962C8B-B14F-4D97-AF65-F5344CB8AC3E}">
        <p14:creationId xmlns:p14="http://schemas.microsoft.com/office/powerpoint/2010/main" val="128430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a:xfrm>
            <a:off x="836137" y="133557"/>
            <a:ext cx="6098066" cy="565150"/>
          </a:xfrm>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Welcome</a:t>
            </a:r>
          </a:p>
          <a:p>
            <a:r>
              <a:rPr lang="en-US" sz="2400" i="1" dirty="0">
                <a:solidFill>
                  <a:schemeClr val="tx1"/>
                </a:solidFill>
              </a:rPr>
              <a:t>Undersecretary Lauren Peters</a:t>
            </a:r>
            <a:endParaRPr lang="en-US" sz="2400"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96551"/>
            <a:ext cx="8182352" cy="1988208"/>
          </a:xfrm>
          <a:prstGeom prst="rect">
            <a:avLst/>
          </a:prstGeom>
        </p:spPr>
        <p:txBody>
          <a:bodyPr wrap="square" lIns="91411" tIns="45706" rIns="91411" bIns="45706" anchor="t">
            <a:spAutoFit/>
          </a:bodyPr>
          <a:lstStyle/>
          <a:p>
            <a:pPr marL="342265" indent="-342265" algn="ctr" fontAlgn="auto">
              <a:spcBef>
                <a:spcPct val="20000"/>
              </a:spcBef>
              <a:spcAft>
                <a:spcPts val="0"/>
              </a:spcAft>
              <a:defRPr/>
            </a:pPr>
            <a:r>
              <a:rPr lang="en-US" sz="2800" b="1" dirty="0">
                <a:solidFill>
                  <a:prstClr val="black"/>
                </a:solidFill>
                <a:latin typeface="Calibri"/>
                <a:cs typeface="+mn-cs"/>
              </a:rPr>
              <a:t>Next HITC meeting</a:t>
            </a:r>
            <a:br>
              <a:rPr lang="en-US" sz="2800" b="1" dirty="0">
                <a:solidFill>
                  <a:prstClr val="black"/>
                </a:solidFill>
                <a:latin typeface="Calibri"/>
                <a:cs typeface="+mn-cs"/>
              </a:rPr>
            </a:br>
            <a:endParaRPr lang="en-US" sz="2800" b="1" dirty="0">
              <a:solidFill>
                <a:prstClr val="black"/>
              </a:solidFill>
              <a:latin typeface="Calibri"/>
              <a:cs typeface="Calibri"/>
            </a:endParaRPr>
          </a:p>
          <a:p>
            <a:pPr marL="342265" indent="-342265" algn="ctr">
              <a:spcBef>
                <a:spcPct val="20000"/>
              </a:spcBef>
              <a:defRPr/>
            </a:pPr>
            <a:r>
              <a:rPr lang="en-US" sz="2800" dirty="0">
                <a:latin typeface="Calibri"/>
              </a:rPr>
              <a:t>August 1</a:t>
            </a:r>
            <a:r>
              <a:rPr lang="en-US" sz="2800" dirty="0">
                <a:latin typeface="Calibri"/>
                <a:cs typeface="+mn-cs"/>
              </a:rPr>
              <a:t>, 2022</a:t>
            </a:r>
            <a:endParaRPr lang="en-US" sz="2800" dirty="0">
              <a:latin typeface="Calibri"/>
              <a:cs typeface="Calibri"/>
            </a:endParaRPr>
          </a:p>
          <a:p>
            <a:pPr marL="342265" indent="-342265" algn="ctr" fontAlgn="auto">
              <a:spcBef>
                <a:spcPct val="20000"/>
              </a:spcBef>
              <a:spcAft>
                <a:spcPts val="0"/>
              </a:spcAft>
              <a:defRPr/>
            </a:pPr>
            <a:r>
              <a:rPr lang="en-US" sz="2800" dirty="0">
                <a:solidFill>
                  <a:prstClr val="black"/>
                </a:solidFill>
                <a:latin typeface="Calibri"/>
                <a:cs typeface="+mn-cs"/>
              </a:rPr>
              <a:t>3:30 – 5 p.m.</a:t>
            </a:r>
            <a:endParaRPr lang="en-US" sz="2800" dirty="0">
              <a:solidFill>
                <a:prstClr val="black"/>
              </a:solidFill>
              <a:latin typeface="Calibri"/>
              <a:cs typeface="Calibri"/>
            </a:endParaRPr>
          </a:p>
        </p:txBody>
      </p:sp>
      <p:sp>
        <p:nvSpPr>
          <p:cNvPr id="6" name="Title 2"/>
          <p:cNvSpPr txBox="1">
            <a:spLocks/>
          </p:cNvSpPr>
          <p:nvPr/>
        </p:nvSpPr>
        <p:spPr bwMode="auto">
          <a:xfrm>
            <a:off x="973521" y="3729948"/>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W</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30</a:t>
            </a:fld>
            <a:endParaRPr lang="en-US" dirty="0"/>
          </a:p>
        </p:txBody>
      </p:sp>
      <p:sp>
        <p:nvSpPr>
          <p:cNvPr id="5" name="Title 4">
            <a:extLst>
              <a:ext uri="{FF2B5EF4-FFF2-40B4-BE49-F238E27FC236}">
                <a16:creationId xmlns:a16="http://schemas.microsoft.com/office/drawing/2014/main" id="{03526910-3444-4D69-AD13-23998D92B28F}"/>
              </a:ext>
            </a:extLst>
          </p:cNvPr>
          <p:cNvSpPr>
            <a:spLocks noGrp="1"/>
          </p:cNvSpPr>
          <p:nvPr>
            <p:ph type="title"/>
          </p:nvPr>
        </p:nvSpPr>
        <p:spPr>
          <a:xfrm>
            <a:off x="836137" y="133557"/>
            <a:ext cx="6098066" cy="565150"/>
          </a:xfrm>
        </p:spPr>
        <p:txBody>
          <a:bodyPr/>
          <a:lstStyle/>
          <a:p>
            <a:r>
              <a:rPr lang="en-US" dirty="0"/>
              <a:t>Next HITC meeting</a:t>
            </a:r>
          </a:p>
        </p:txBody>
      </p:sp>
      <p:pic>
        <p:nvPicPr>
          <p:cNvPr id="3" name="Picture 2"/>
          <p:cNvPicPr>
            <a:picLocks noChangeAspect="1"/>
          </p:cNvPicPr>
          <p:nvPr/>
        </p:nvPicPr>
        <p:blipFill>
          <a:blip r:embed="rId3"/>
          <a:stretch>
            <a:fillRect/>
          </a:stretch>
        </p:blipFill>
        <p:spPr>
          <a:xfrm>
            <a:off x="5771233" y="5135485"/>
            <a:ext cx="3006243" cy="1475659"/>
          </a:xfrm>
          <a:prstGeom prst="rect">
            <a:avLst/>
          </a:prstGeom>
        </p:spPr>
      </p:pic>
    </p:spTree>
    <p:extLst>
      <p:ext uri="{BB962C8B-B14F-4D97-AF65-F5344CB8AC3E}">
        <p14:creationId xmlns:p14="http://schemas.microsoft.com/office/powerpoint/2010/main" val="37763891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371600" y="2906713"/>
            <a:ext cx="7772400" cy="1500187"/>
          </a:xfrm>
        </p:spPr>
        <p:txBody>
          <a:bodyPr rtlCol="0" anchor="ctr" anchorCtr="0">
            <a:normAutofit/>
          </a:bodyPr>
          <a:lstStyle/>
          <a:p>
            <a:pPr marL="0" indent="0">
              <a:buNone/>
            </a:pPr>
            <a:r>
              <a:rPr lang="en-US" sz="2400" dirty="0"/>
              <a:t>Appendix A: </a:t>
            </a:r>
            <a:r>
              <a:rPr lang="en-US" sz="2400" dirty="0" err="1"/>
              <a:t>HIway</a:t>
            </a:r>
            <a:r>
              <a:rPr lang="en-US" sz="2400" dirty="0"/>
              <a:t> Operations Update</a:t>
            </a:r>
            <a:endParaRPr lang="en-US" sz="2400" b="0" i="1" dirty="0"/>
          </a:p>
        </p:txBody>
      </p:sp>
    </p:spTree>
    <p:extLst>
      <p:ext uri="{BB962C8B-B14F-4D97-AF65-F5344CB8AC3E}">
        <p14:creationId xmlns:p14="http://schemas.microsoft.com/office/powerpoint/2010/main" val="3568469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January 21, 2022 – April 20, 2022</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32</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indent="-285750">
                        <a:buClr>
                          <a:schemeClr val="bg1">
                            <a:lumMod val="75000"/>
                          </a:schemeClr>
                        </a:buClr>
                        <a:buSzPct val="75000"/>
                        <a:buFont typeface="Wingdings" panose="05000000000000000000" pitchFamily="2" charset="2"/>
                        <a:buChar char="Ø"/>
                      </a:pPr>
                      <a:r>
                        <a:rPr lang="en-US" sz="1800" baseline="0" dirty="0" err="1"/>
                        <a:t>CareLinx</a:t>
                      </a:r>
                      <a:endParaRPr lang="en-US" sz="1800" baseline="0" dirty="0"/>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Community Technology Cooperative / C3</a:t>
                      </a:r>
                    </a:p>
                    <a:p>
                      <a:pPr marL="285750" indent="-285750">
                        <a:buClr>
                          <a:schemeClr val="bg1">
                            <a:lumMod val="75000"/>
                          </a:schemeClr>
                        </a:buClr>
                        <a:buSzPct val="75000"/>
                        <a:buFont typeface="Wingdings" panose="05000000000000000000" pitchFamily="2" charset="2"/>
                        <a:buChar char="Ø"/>
                      </a:pPr>
                      <a:r>
                        <a:rPr lang="en-US" sz="1800" baseline="0" dirty="0"/>
                        <a:t>David L. Stormberg, MD</a:t>
                      </a:r>
                    </a:p>
                    <a:p>
                      <a:pPr marL="285750" indent="-285750">
                        <a:buClr>
                          <a:schemeClr val="bg1">
                            <a:lumMod val="75000"/>
                          </a:schemeClr>
                        </a:buClr>
                        <a:buSzPct val="75000"/>
                        <a:buFont typeface="Wingdings" panose="05000000000000000000" pitchFamily="2" charset="2"/>
                        <a:buChar char="Ø"/>
                      </a:pPr>
                      <a:r>
                        <a:rPr lang="en-US" sz="1800" baseline="0" dirty="0"/>
                        <a:t>Tia</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88327"/>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1</a:t>
            </a:r>
          </a:p>
        </p:txBody>
      </p:sp>
      <p:sp>
        <p:nvSpPr>
          <p:cNvPr id="11" name="Rectangle 10">
            <a:extLst>
              <a:ext uri="{FF2B5EF4-FFF2-40B4-BE49-F238E27FC236}">
                <a16:creationId xmlns:a16="http://schemas.microsoft.com/office/drawing/2014/main" id="{E4C141E0-0F90-4947-9967-4399EB9E9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1924050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January 21, 2022 – April 20, 2022</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33</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Beth Israel Deaconess Family Medicine, Waltham</a:t>
                      </a:r>
                    </a:p>
                    <a:p>
                      <a:pPr marL="285750" indent="-285750">
                        <a:buClr>
                          <a:schemeClr val="bg1">
                            <a:lumMod val="75000"/>
                          </a:schemeClr>
                        </a:buClr>
                        <a:buSzPct val="75000"/>
                        <a:buFont typeface="Wingdings" panose="05000000000000000000" pitchFamily="2" charset="2"/>
                        <a:buChar char="Ø"/>
                      </a:pPr>
                      <a:r>
                        <a:rPr lang="en-US" sz="1800" baseline="0" dirty="0" err="1"/>
                        <a:t>CareLinx</a:t>
                      </a:r>
                      <a:r>
                        <a:rPr lang="en-US" sz="1800" baseline="0" dirty="0"/>
                        <a:t>*</a:t>
                      </a:r>
                    </a:p>
                    <a:p>
                      <a:pPr marL="285750" indent="-285750">
                        <a:buClr>
                          <a:schemeClr val="bg1">
                            <a:lumMod val="75000"/>
                          </a:schemeClr>
                        </a:buClr>
                        <a:buSzPct val="75000"/>
                        <a:buFont typeface="Wingdings" panose="05000000000000000000" pitchFamily="2" charset="2"/>
                        <a:buChar char="Ø"/>
                      </a:pPr>
                      <a:r>
                        <a:rPr lang="en-US" sz="1800" baseline="0" dirty="0"/>
                        <a:t>David L. Stormberg, MD*</a:t>
                      </a:r>
                    </a:p>
                    <a:p>
                      <a:pPr marL="285750" indent="-285750">
                        <a:buClr>
                          <a:schemeClr val="bg1">
                            <a:lumMod val="75000"/>
                          </a:schemeClr>
                        </a:buClr>
                        <a:buSzPct val="75000"/>
                        <a:buFont typeface="Wingdings" panose="05000000000000000000" pitchFamily="2" charset="2"/>
                        <a:buChar char="Ø"/>
                      </a:pPr>
                      <a:r>
                        <a:rPr lang="en-US" sz="1800" baseline="0" dirty="0"/>
                        <a:t>Tia*</a:t>
                      </a:r>
                    </a:p>
                    <a:p>
                      <a:pPr marL="285750" indent="-285750">
                        <a:buClr>
                          <a:schemeClr val="bg1">
                            <a:lumMod val="75000"/>
                          </a:schemeClr>
                        </a:buClr>
                        <a:buSzPct val="75000"/>
                        <a:buFont typeface="Wingdings" panose="05000000000000000000" pitchFamily="2" charset="2"/>
                        <a:buChar char="Ø"/>
                      </a:pPr>
                      <a:r>
                        <a:rPr lang="en-US" sz="1800" baseline="0" dirty="0"/>
                        <a:t>Tufts Medicine</a:t>
                      </a:r>
                    </a:p>
                    <a:p>
                      <a:pPr marL="285750" indent="-285750">
                        <a:buClr>
                          <a:schemeClr val="bg1">
                            <a:lumMod val="75000"/>
                          </a:schemeClr>
                        </a:buClr>
                        <a:buSzPct val="75000"/>
                        <a:buFont typeface="Wingdings" panose="05000000000000000000" pitchFamily="2" charset="2"/>
                        <a:buChar char="Ø"/>
                      </a:pPr>
                      <a:endParaRPr lang="en-US" sz="1800" baseline="0" dirty="0"/>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a:t>
            </a:r>
            <a:r>
              <a:rPr lang="en-US" sz="2400" dirty="0">
                <a:solidFill>
                  <a:schemeClr val="tx1"/>
                </a:solidFill>
              </a:rPr>
              <a:t>New connections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2</a:t>
            </a:r>
          </a:p>
        </p:txBody>
      </p:sp>
      <p:sp>
        <p:nvSpPr>
          <p:cNvPr id="10" name="TextBox 9"/>
          <p:cNvSpPr txBox="1"/>
          <p:nvPr/>
        </p:nvSpPr>
        <p:spPr>
          <a:xfrm>
            <a:off x="6105040" y="5867311"/>
            <a:ext cx="2767098" cy="430887"/>
          </a:xfrm>
          <a:prstGeom prst="rect">
            <a:avLst/>
          </a:prstGeom>
          <a:noFill/>
        </p:spPr>
        <p:txBody>
          <a:bodyPr wrap="square" rtlCol="0">
            <a:spAutoFit/>
          </a:bodyPr>
          <a:lstStyle/>
          <a:p>
            <a:r>
              <a:rPr lang="en-US" sz="1100" i="1" dirty="0"/>
              <a:t>* Participants that were enrolled and connected in the same period.</a:t>
            </a:r>
          </a:p>
        </p:txBody>
      </p:sp>
      <p:sp>
        <p:nvSpPr>
          <p:cNvPr id="12" name="Rectangle 11">
            <a:extLst>
              <a:ext uri="{FF2B5EF4-FFF2-40B4-BE49-F238E27FC236}">
                <a16:creationId xmlns:a16="http://schemas.microsoft.com/office/drawing/2014/main" id="{8A4EA322-58C0-46D0-90F0-1635555D6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35179101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34</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95152566"/>
              </p:ext>
            </p:extLst>
          </p:nvPr>
        </p:nvGraphicFramePr>
        <p:xfrm>
          <a:off x="440267" y="1676400"/>
          <a:ext cx="8119533" cy="495300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37.9 million production transactions during the Apr 2022 reporting period (3/21/21 through 4/20/22) with consistent volume attributed to the COVID-19 queries to the MIIS. From May 2021 through Apr 2022, the average increased to 33.1 million production transactions per month for a total of 398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April, Public Health Reporting accounted for 37.2 million transactions, or 98% of total production volume. This included 10.5 million Syndromic Surveillance transactions and 26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average over </a:t>
                      </a:r>
                      <a:r>
                        <a:rPr lang="en-US" sz="1600" b="0" baseline="0" dirty="0">
                          <a:solidFill>
                            <a:schemeClr val="tx1"/>
                          </a:solidFill>
                        </a:rPr>
                        <a:t>352,000</a:t>
                      </a:r>
                      <a:r>
                        <a:rPr lang="en-US" sz="1600" b="0" baseline="0" dirty="0"/>
                        <a:t> per month for the past year, and which support a number of use cases. </a:t>
                      </a:r>
                      <a:r>
                        <a:rPr lang="en-US" sz="1600" b="0" baseline="0" dirty="0">
                          <a:solidFill>
                            <a:schemeClr val="tx1"/>
                          </a:solidFill>
                        </a:rPr>
                        <a:t>For April, the total was 426,656</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normalized over the last year and is currently averaging around 168,000 transactions per month for the past 9 months.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6" y="1150685"/>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
        <p:nvSpPr>
          <p:cNvPr id="7" name="Rectangle 6">
            <a:extLst>
              <a:ext uri="{FF2B5EF4-FFF2-40B4-BE49-F238E27FC236}">
                <a16:creationId xmlns:a16="http://schemas.microsoft.com/office/drawing/2014/main" id="{D18A421D-C52B-470E-902E-05F8EA78239B}"/>
              </a:ext>
            </a:extLst>
          </p:cNvPr>
          <p:cNvSpPr/>
          <p:nvPr/>
        </p:nvSpPr>
        <p:spPr>
          <a:xfrm>
            <a:off x="5229922" y="6487318"/>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1549285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p:cNvSpPr>
          <p:nvPr/>
        </p:nvSpPr>
        <p:spPr bwMode="invGray">
          <a:xfrm>
            <a:off x="1066800" y="84892"/>
            <a:ext cx="58674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p>
            <a:pPr algn="r" eaLnBrk="0" fontAlgn="base" hangingPunct="0">
              <a:spcBef>
                <a:spcPct val="20000"/>
              </a:spcBef>
              <a:spcAft>
                <a:spcPct val="0"/>
              </a:spcAft>
              <a:tabLst>
                <a:tab pos="915988" algn="l"/>
              </a:tabLst>
            </a:pPr>
            <a:r>
              <a:rPr lang="en-US" sz="2000" b="1" dirty="0">
                <a:solidFill>
                  <a:srgbClr val="FFFFFF"/>
                </a:solidFill>
                <a:cs typeface="Arial" charset="0"/>
              </a:rPr>
              <a:t>2019 Mass HIway Incident Summary Dashboard</a:t>
            </a:r>
          </a:p>
          <a:p>
            <a:pPr algn="r" eaLnBrk="0" fontAlgn="base" hangingPunct="0">
              <a:spcBef>
                <a:spcPct val="20000"/>
              </a:spcBef>
              <a:spcAft>
                <a:spcPct val="0"/>
              </a:spcAft>
              <a:tabLst>
                <a:tab pos="915988" algn="l"/>
              </a:tabLst>
            </a:pPr>
            <a:r>
              <a:rPr lang="en-US" sz="2000" b="1" dirty="0">
                <a:solidFill>
                  <a:srgbClr val="FFFFFF"/>
                </a:solidFill>
                <a:cs typeface="Arial" charset="0"/>
              </a:rPr>
              <a:t>April 2022</a:t>
            </a:r>
          </a:p>
        </p:txBody>
      </p:sp>
      <p:sp>
        <p:nvSpPr>
          <p:cNvPr id="6" name="Rectangle 91"/>
          <p:cNvSpPr>
            <a:spLocks noChangeArrowheads="1"/>
          </p:cNvSpPr>
          <p:nvPr/>
        </p:nvSpPr>
        <p:spPr bwMode="auto">
          <a:xfrm>
            <a:off x="304800" y="5943600"/>
            <a:ext cx="8239125" cy="729430"/>
          </a:xfrm>
          <a:prstGeom prst="rect">
            <a:avLst/>
          </a:prstGeom>
          <a:noFill/>
          <a:ln>
            <a:noFill/>
          </a:ln>
          <a:effectLst>
            <a:prstShdw prst="shdw17" dist="17961" dir="2700000">
              <a:schemeClr val="accent1">
                <a:gamma/>
                <a:shade val="60000"/>
                <a:invGamma/>
              </a:schemeClr>
            </a:prstShdw>
          </a:effectLst>
        </p:spPr>
        <p:txBody>
          <a:bodyPr wrap="square">
            <a:spAutoFit/>
          </a:bodyPr>
          <a:lstStyle/>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1 -   All / Most Mass HIway components impacted as a result of outage. For example: LAND, Webmail, Direct XDR, and DPH nodes are all down</a:t>
            </a:r>
            <a:endParaRPr lang="en-US" sz="900" b="1" i="1" dirty="0">
              <a:solidFill>
                <a:srgbClr val="000000"/>
              </a:solidFill>
              <a:cs typeface="Arial" charset="0"/>
            </a:endParaRPr>
          </a:p>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2 -   Multiple Mass HIway components  impacted as a result of outage in one of the shared service. For example: LAND and Webmail are down but Direct XDR and DPH nodes are up.</a:t>
            </a:r>
          </a:p>
          <a:p>
            <a:pPr eaLnBrk="0" fontAlgn="base" hangingPunct="0">
              <a:spcBef>
                <a:spcPct val="30000"/>
              </a:spcBef>
              <a:spcAft>
                <a:spcPct val="0"/>
              </a:spcAft>
              <a:defRPr/>
            </a:pPr>
            <a:r>
              <a:rPr lang="en-US" sz="900" i="1" dirty="0">
                <a:solidFill>
                  <a:srgbClr val="000000"/>
                </a:solidFill>
                <a:cs typeface="Arial" charset="0"/>
              </a:rPr>
              <a:t>Sev3 – One Mass HIway component impacted  as a result of outage. For example: Webmail is down but all other services are up and running.  </a:t>
            </a:r>
          </a:p>
        </p:txBody>
      </p:sp>
      <p:pic>
        <p:nvPicPr>
          <p:cNvPr id="2" name="Picture 1">
            <a:extLst>
              <a:ext uri="{FF2B5EF4-FFF2-40B4-BE49-F238E27FC236}">
                <a16:creationId xmlns:a16="http://schemas.microsoft.com/office/drawing/2014/main" id="{157D20BE-0E22-40D2-B1B9-D8A24D000097}"/>
              </a:ext>
            </a:extLst>
          </p:cNvPr>
          <p:cNvPicPr>
            <a:picLocks noChangeAspect="1"/>
          </p:cNvPicPr>
          <p:nvPr/>
        </p:nvPicPr>
        <p:blipFill>
          <a:blip r:embed="rId2"/>
          <a:stretch>
            <a:fillRect/>
          </a:stretch>
        </p:blipFill>
        <p:spPr>
          <a:xfrm>
            <a:off x="76200" y="933142"/>
            <a:ext cx="8915400" cy="4995218"/>
          </a:xfrm>
          <a:prstGeom prst="rect">
            <a:avLst/>
          </a:prstGeom>
        </p:spPr>
      </p:pic>
    </p:spTree>
    <p:extLst>
      <p:ext uri="{BB962C8B-B14F-4D97-AF65-F5344CB8AC3E}">
        <p14:creationId xmlns:p14="http://schemas.microsoft.com/office/powerpoint/2010/main" val="2755767851"/>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HIway Availability Trends – April 2022</a:t>
            </a:r>
          </a:p>
        </p:txBody>
      </p:sp>
      <p:sp>
        <p:nvSpPr>
          <p:cNvPr id="7" name="TextBox 6"/>
          <p:cNvSpPr txBox="1"/>
          <p:nvPr/>
        </p:nvSpPr>
        <p:spPr>
          <a:xfrm>
            <a:off x="228600" y="996315"/>
            <a:ext cx="7239000" cy="1538883"/>
          </a:xfrm>
          <a:prstGeom prst="rect">
            <a:avLst/>
          </a:prstGeom>
          <a:noFill/>
        </p:spPr>
        <p:txBody>
          <a:bodyPr wrap="square" rtlCol="0">
            <a:spAutoFit/>
          </a:bodyPr>
          <a:lstStyle/>
          <a:p>
            <a:r>
              <a:rPr lang="en-US" sz="1600" b="1" u="sng" dirty="0">
                <a:latin typeface="+mj-lt"/>
              </a:rPr>
              <a:t>Metric Targets:</a:t>
            </a:r>
          </a:p>
          <a:p>
            <a:endParaRPr lang="en-US" sz="800" dirty="0">
              <a:latin typeface="+mj-lt"/>
            </a:endParaRPr>
          </a:p>
          <a:p>
            <a:pPr marL="171450" indent="-171450">
              <a:buFont typeface="Arial" panose="020B0604020202020204" pitchFamily="34" charset="0"/>
              <a:buChar char="•"/>
            </a:pPr>
            <a:r>
              <a:rPr lang="en-US" sz="1400" dirty="0">
                <a:latin typeface="+mj-lt"/>
              </a:rPr>
              <a:t>“Total Monthly Availability” – no lower than 99.9% (downtime no more than ~44 minutes/month)</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latin typeface="+mj-lt"/>
            </a:endParaRPr>
          </a:p>
          <a:p>
            <a:endParaRPr lang="en-US" sz="1400" dirty="0"/>
          </a:p>
        </p:txBody>
      </p:sp>
      <p:pic>
        <p:nvPicPr>
          <p:cNvPr id="2" name="Picture 1">
            <a:extLst>
              <a:ext uri="{FF2B5EF4-FFF2-40B4-BE49-F238E27FC236}">
                <a16:creationId xmlns:a16="http://schemas.microsoft.com/office/drawing/2014/main" id="{EF656A76-D746-4CCF-84F7-E21D310E5601}"/>
              </a:ext>
            </a:extLst>
          </p:cNvPr>
          <p:cNvPicPr>
            <a:picLocks noChangeAspect="1"/>
          </p:cNvPicPr>
          <p:nvPr/>
        </p:nvPicPr>
        <p:blipFill>
          <a:blip r:embed="rId2"/>
          <a:stretch>
            <a:fillRect/>
          </a:stretch>
        </p:blipFill>
        <p:spPr>
          <a:xfrm>
            <a:off x="243468" y="2013572"/>
            <a:ext cx="8763000" cy="4618461"/>
          </a:xfrm>
          <a:prstGeom prst="rect">
            <a:avLst/>
          </a:prstGeom>
        </p:spPr>
      </p:pic>
    </p:spTree>
    <p:extLst>
      <p:ext uri="{BB962C8B-B14F-4D97-AF65-F5344CB8AC3E}">
        <p14:creationId xmlns:p14="http://schemas.microsoft.com/office/powerpoint/2010/main" val="9483318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78"/>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37</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
        <p:nvSpPr>
          <p:cNvPr id="3" name="Title 2"/>
          <p:cNvSpPr>
            <a:spLocks noGrp="1"/>
          </p:cNvSpPr>
          <p:nvPr>
            <p:ph type="title"/>
          </p:nvPr>
        </p:nvSpPr>
        <p:spPr>
          <a:xfrm>
            <a:off x="836137" y="133557"/>
            <a:ext cx="6098066" cy="565150"/>
          </a:xfrm>
        </p:spPr>
        <p:txBody>
          <a:bodyPr/>
          <a:lstStyle/>
          <a:p>
            <a:r>
              <a:rPr lang="en-US" dirty="0"/>
              <a:t>Vote: Approve minutes &amp; Annual Report</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r>
              <a:rPr lang="en-US" sz="2400" dirty="0"/>
              <a:t>MOTION #1: </a:t>
            </a:r>
            <a:r>
              <a:rPr lang="en-US" sz="2400" b="0" dirty="0"/>
              <a:t>That the Health Information Technology Council hereby approves the minutes of the council meeting held on February 7, 2022 as presented/amended</a:t>
            </a:r>
          </a:p>
          <a:p>
            <a:pPr marL="0" indent="0">
              <a:buNone/>
            </a:pPr>
            <a:endParaRPr lang="en-US" sz="2400" b="0" dirty="0"/>
          </a:p>
          <a:p>
            <a:pPr marL="0" indent="0">
              <a:buNone/>
            </a:pPr>
            <a:r>
              <a:rPr lang="en-US" sz="2400" dirty="0"/>
              <a:t>MOTION #2</a:t>
            </a:r>
            <a:r>
              <a:rPr lang="en-US" sz="2400" b="0" dirty="0"/>
              <a:t>: That the Health Information Technology Council hereby approves the Annual HITC Report the Massachusetts Legislature as submitted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395555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5</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AN ACT INVESTING IN THE FUTURE OF OUR HEALTH</a:t>
            </a:r>
          </a:p>
          <a:p>
            <a:r>
              <a:rPr lang="en-US" sz="2400" i="1" dirty="0">
                <a:solidFill>
                  <a:schemeClr val="tx1"/>
                </a:solidFill>
              </a:rPr>
              <a:t>Lauren Peters</a:t>
            </a:r>
          </a:p>
        </p:txBody>
      </p:sp>
    </p:spTree>
    <p:extLst>
      <p:ext uri="{BB962C8B-B14F-4D97-AF65-F5344CB8AC3E}">
        <p14:creationId xmlns:p14="http://schemas.microsoft.com/office/powerpoint/2010/main" val="1645769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AN ACT INVESTING IN THE FUTURE OF OUR HEALTH</a:t>
            </a:r>
          </a:p>
          <a:p>
            <a:pPr marL="0" indent="0">
              <a:buNone/>
            </a:pPr>
            <a:r>
              <a:rPr lang="en-US" sz="1600" b="0" dirty="0"/>
              <a:t>This legislation requires health care providers and payers to increase investment in primary care and behavioral health through setting a statewide spending target and addresses excess costs and affordability through a multi-faceted approach that both targets systemic cost drivers and promotes patient access to high-value, affordable care, incorporating lessons learned from the COVID-19 pandemic. </a:t>
            </a:r>
          </a:p>
          <a:p>
            <a:pPr marL="0" indent="0">
              <a:buNone/>
            </a:pPr>
            <a:endParaRPr lang="en-US" sz="1600" b="0" dirty="0"/>
          </a:p>
          <a:p>
            <a:pPr marL="0" indent="0">
              <a:buNone/>
            </a:pPr>
            <a:r>
              <a:rPr lang="en-US" sz="1600" b="0" dirty="0"/>
              <a:t>The bill centers on three key areas:</a:t>
            </a:r>
          </a:p>
          <a:p>
            <a:r>
              <a:rPr lang="en-US" sz="1600" dirty="0"/>
              <a:t>Prioritizing Primary Care and Behavioral Health</a:t>
            </a:r>
            <a:r>
              <a:rPr lang="en-US" sz="1600" b="0" dirty="0"/>
              <a:t>: increases investment in primary care and behavioral health care through setting a statewide target to address historic underinvestment in these services, particularly for underserved populations</a:t>
            </a:r>
          </a:p>
          <a:p>
            <a:r>
              <a:rPr lang="en-US" sz="1600" dirty="0"/>
              <a:t>Managing Health Care Cost Drivers</a:t>
            </a:r>
            <a:r>
              <a:rPr lang="en-US" sz="1600" b="0" dirty="0"/>
              <a:t>: addresses excess costs and affordability through a multi-faceted approach that targets systemic cost drivers and promotes consumer access to high-value, affordable care.</a:t>
            </a:r>
          </a:p>
          <a:p>
            <a:r>
              <a:rPr lang="en-US" sz="1600" dirty="0"/>
              <a:t>Improving Access to High-Quality Coordinated Care</a:t>
            </a:r>
            <a:r>
              <a:rPr lang="en-US" sz="1600" b="0" dirty="0"/>
              <a:t>: promotes access to high-quality, coordinated care and modernizes licensure and practice standards.</a:t>
            </a:r>
          </a:p>
        </p:txBody>
      </p:sp>
      <p:sp>
        <p:nvSpPr>
          <p:cNvPr id="3" name="Title 2"/>
          <p:cNvSpPr>
            <a:spLocks noGrp="1"/>
          </p:cNvSpPr>
          <p:nvPr>
            <p:ph type="title"/>
          </p:nvPr>
        </p:nvSpPr>
        <p:spPr/>
        <p:txBody>
          <a:bodyPr/>
          <a:lstStyle/>
          <a:p>
            <a:r>
              <a:rPr lang="en-US" sz="1800" b="1" dirty="0">
                <a:ea typeface="+mj-lt"/>
                <a:cs typeface="+mj-lt"/>
              </a:rPr>
              <a:t>AN ACT INVESTING IN THE FUTURE OF OUR HEALTH</a:t>
            </a:r>
            <a:endParaRPr lang="en-US" sz="1800" dirty="0"/>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6</a:t>
            </a:fld>
            <a:endParaRPr lang="en-US" dirty="0"/>
          </a:p>
        </p:txBody>
      </p:sp>
    </p:spTree>
    <p:extLst>
      <p:ext uri="{BB962C8B-B14F-4D97-AF65-F5344CB8AC3E}">
        <p14:creationId xmlns:p14="http://schemas.microsoft.com/office/powerpoint/2010/main" val="3575251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525963"/>
          </a:xfrm>
        </p:spPr>
        <p:txBody>
          <a:bodyPr/>
          <a:lstStyle/>
          <a:p>
            <a:pPr marL="0" indent="0">
              <a:buNone/>
            </a:pPr>
            <a:r>
              <a:rPr lang="en-US" u="sng" dirty="0"/>
              <a:t>What the legislation does to meet the future of HIE</a:t>
            </a:r>
            <a:endParaRPr lang="en-US" dirty="0"/>
          </a:p>
          <a:p>
            <a:pPr lvl="0"/>
            <a:r>
              <a:rPr lang="en-US" b="0" dirty="0"/>
              <a:t>Amends 118I to accelerate the adoption of new interoperable health information exchange activities by health care providers and payers to improve the quality of care, increase care coordination, and create provider efficiency.</a:t>
            </a:r>
          </a:p>
          <a:p>
            <a:pPr lvl="0"/>
            <a:r>
              <a:rPr lang="en-US" b="0" dirty="0"/>
              <a:t>Broadens EOHHS’s authority to define the types of healthcare entities (providers, payers, etc.) required to participate  in health information exchange (HIE)  initiatives. </a:t>
            </a:r>
          </a:p>
          <a:p>
            <a:pPr lvl="1"/>
            <a:r>
              <a:rPr lang="en-US" b="0" i="1" dirty="0"/>
              <a:t>Example: The bill would allow EOHHS to compel payers to participate in certain HIE initiatives such as the ED boarding referral and treatment platform, currently under development, which will support notifications from EDs to payers alerting them of a member boarding in the ED with a BH diagnosis. </a:t>
            </a:r>
          </a:p>
          <a:p>
            <a:pPr lvl="0"/>
            <a:r>
              <a:rPr lang="en-US" b="0" dirty="0"/>
              <a:t>Gives EOHHS the authority to establish uniform data standards to support improved interoperability, public health reporting and adoption of new use cases (e.g., ED boarding, Health Equity, Health-related social needs, etc.) </a:t>
            </a:r>
          </a:p>
          <a:p>
            <a:r>
              <a:rPr lang="en-US" b="0" dirty="0"/>
              <a:t>Authorizes the Executive Office of Elder Affairs (EOEA) to make the transition from the current paper based MOLST system to the electronic POLST (ePOLST) system. This transition will ensure that end-of-life wishes are more easily accessible and honored across care sites, providers, and state lines.</a:t>
            </a:r>
          </a:p>
        </p:txBody>
      </p:sp>
      <p:sp>
        <p:nvSpPr>
          <p:cNvPr id="3" name="Title 2"/>
          <p:cNvSpPr>
            <a:spLocks noGrp="1"/>
          </p:cNvSpPr>
          <p:nvPr>
            <p:ph type="title"/>
          </p:nvPr>
        </p:nvSpPr>
        <p:spPr/>
        <p:txBody>
          <a:bodyPr/>
          <a:lstStyle/>
          <a:p>
            <a:r>
              <a:rPr lang="en-US" sz="1800" b="1" dirty="0">
                <a:ea typeface="+mj-lt"/>
                <a:cs typeface="+mj-lt"/>
              </a:rPr>
              <a:t>AN ACT INVESTING IN THE FUTURE OF OUR HEALTH</a:t>
            </a:r>
            <a:endParaRPr lang="en-US" sz="1800" dirty="0"/>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7</a:t>
            </a:fld>
            <a:endParaRPr lang="en-US" dirty="0"/>
          </a:p>
        </p:txBody>
      </p:sp>
    </p:spTree>
    <p:extLst>
      <p:ext uri="{BB962C8B-B14F-4D97-AF65-F5344CB8AC3E}">
        <p14:creationId xmlns:p14="http://schemas.microsoft.com/office/powerpoint/2010/main" val="2583772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8</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HIT Spotlight: Lowell Community Health Center</a:t>
            </a:r>
          </a:p>
          <a:p>
            <a:r>
              <a:rPr lang="en-US" sz="2400" i="1" dirty="0">
                <a:solidFill>
                  <a:schemeClr val="tx1"/>
                </a:solidFill>
              </a:rPr>
              <a:t>Padmaja Sastry, Director of Information Systems</a:t>
            </a:r>
          </a:p>
          <a:p>
            <a:r>
              <a:rPr lang="en-US" sz="2400" i="1" dirty="0">
                <a:solidFill>
                  <a:schemeClr val="tx1"/>
                </a:solidFill>
              </a:rPr>
              <a:t>Lowell Community Health Center</a:t>
            </a:r>
          </a:p>
          <a:p>
            <a:endParaRPr lang="en-US" sz="2400" i="1" dirty="0">
              <a:solidFill>
                <a:schemeClr val="tx1"/>
              </a:solidFill>
            </a:endParaRPr>
          </a:p>
        </p:txBody>
      </p:sp>
    </p:spTree>
    <p:extLst>
      <p:ext uri="{BB962C8B-B14F-4D97-AF65-F5344CB8AC3E}">
        <p14:creationId xmlns:p14="http://schemas.microsoft.com/office/powerpoint/2010/main" val="2819175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Health IT Spotlight: </a:t>
            </a:r>
            <a:br>
              <a:rPr lang="en-US" dirty="0"/>
            </a:br>
            <a:r>
              <a:rPr lang="en-US" sz="2000" dirty="0"/>
              <a:t>Lowell Community Health Center</a:t>
            </a:r>
          </a:p>
        </p:txBody>
      </p:sp>
      <p:sp>
        <p:nvSpPr>
          <p:cNvPr id="5" name="Content Placeholder 4"/>
          <p:cNvSpPr>
            <a:spLocks noGrp="1"/>
          </p:cNvSpPr>
          <p:nvPr>
            <p:ph idx="1"/>
          </p:nvPr>
        </p:nvSpPr>
        <p:spPr>
          <a:xfrm>
            <a:off x="285750" y="3658867"/>
            <a:ext cx="8553450" cy="2301986"/>
          </a:xfrm>
        </p:spPr>
        <p:txBody>
          <a:bodyPr/>
          <a:lstStyle/>
          <a:p>
            <a:pPr marL="0" indent="0">
              <a:buNone/>
            </a:pPr>
            <a:r>
              <a:rPr lang="en-US" sz="2800" dirty="0">
                <a:solidFill>
                  <a:srgbClr val="00B1B0"/>
                </a:solidFill>
              </a:rPr>
              <a:t>Challenge</a:t>
            </a:r>
          </a:p>
          <a:p>
            <a:pPr>
              <a:buFont typeface="Wingdings" panose="05000000000000000000" pitchFamily="2" charset="2"/>
              <a:buChar char="§"/>
            </a:pPr>
            <a:r>
              <a:rPr lang="en-US" sz="2400" b="0" dirty="0"/>
              <a:t>Referrals and consult notes were sent between LCHC and its clinical partners via paper fax and phone calls </a:t>
            </a:r>
          </a:p>
          <a:p>
            <a:pPr>
              <a:buFont typeface="Wingdings" panose="05000000000000000000" pitchFamily="2" charset="2"/>
              <a:buChar char="§"/>
            </a:pPr>
            <a:r>
              <a:rPr lang="en-US" sz="2400" b="0" dirty="0"/>
              <a:t>Manual processes resulted in significant delays in closing the referral loop and a months-long backlog of paperwork to be scanned into LCHC’s EHR system</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9</a:t>
            </a:fld>
            <a:endParaRPr lang="en-US" dirty="0"/>
          </a:p>
        </p:txBody>
      </p:sp>
      <p:sp>
        <p:nvSpPr>
          <p:cNvPr id="6" name="Content Placeholder 4"/>
          <p:cNvSpPr txBox="1">
            <a:spLocks/>
          </p:cNvSpPr>
          <p:nvPr/>
        </p:nvSpPr>
        <p:spPr bwMode="auto">
          <a:xfrm>
            <a:off x="1889185" y="1036512"/>
            <a:ext cx="7116792" cy="723278"/>
          </a:xfrm>
          <a:prstGeom prst="rect">
            <a:avLst/>
          </a:prstGeom>
          <a:solidFill>
            <a:srgbClr val="00B1B0"/>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000" dirty="0">
                <a:solidFill>
                  <a:schemeClr val="bg1"/>
                </a:solidFill>
              </a:rPr>
              <a:t>Lowell Community Health Center uses Direct Messaging to Send and Receive Referrals and Consult Notes with Trading Partners</a:t>
            </a:r>
          </a:p>
        </p:txBody>
      </p:sp>
      <p:pic>
        <p:nvPicPr>
          <p:cNvPr id="8" name="Picture 7"/>
          <p:cNvPicPr>
            <a:picLocks noChangeAspect="1"/>
          </p:cNvPicPr>
          <p:nvPr/>
        </p:nvPicPr>
        <p:blipFill rotWithShape="1">
          <a:blip r:embed="rId3"/>
          <a:srcRect t="1347"/>
          <a:stretch/>
        </p:blipFill>
        <p:spPr>
          <a:xfrm>
            <a:off x="134867" y="1000664"/>
            <a:ext cx="1690877" cy="2428990"/>
          </a:xfrm>
          <a:prstGeom prst="rect">
            <a:avLst/>
          </a:prstGeom>
        </p:spPr>
      </p:pic>
      <p:sp>
        <p:nvSpPr>
          <p:cNvPr id="9" name="TextBox 8"/>
          <p:cNvSpPr txBox="1"/>
          <p:nvPr/>
        </p:nvSpPr>
        <p:spPr>
          <a:xfrm>
            <a:off x="1889185" y="1832165"/>
            <a:ext cx="7116792" cy="1754326"/>
          </a:xfrm>
          <a:prstGeom prst="rect">
            <a:avLst/>
          </a:prstGeom>
          <a:noFill/>
        </p:spPr>
        <p:txBody>
          <a:bodyPr wrap="square" rtlCol="0">
            <a:spAutoFit/>
          </a:bodyPr>
          <a:lstStyle/>
          <a:p>
            <a:r>
              <a:rPr lang="en-US" dirty="0"/>
              <a:t>Lowell Community Health Center (LCHC) serves the greater Lowell communities by offering comprehensive primary healthcare as well as dental, eye care, and specialty services. It aims to provide culturally-competent health services regardless of a patient’s financial status in order to reduce health disparities and empower each individual to maximize their overall well-being.</a:t>
            </a:r>
          </a:p>
        </p:txBody>
      </p:sp>
    </p:spTree>
    <p:extLst>
      <p:ext uri="{BB962C8B-B14F-4D97-AF65-F5344CB8AC3E}">
        <p14:creationId xmlns:p14="http://schemas.microsoft.com/office/powerpoint/2010/main" val="111825220"/>
      </p:ext>
    </p:extLst>
  </p:cSld>
  <p:clrMapOvr>
    <a:masterClrMapping/>
  </p:clrMapOvr>
</p:sld>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18098</TotalTime>
  <Words>3620</Words>
  <Application>Microsoft Office PowerPoint</Application>
  <PresentationFormat>On-screen Show (4:3)</PresentationFormat>
  <Paragraphs>410</Paragraphs>
  <Slides>37</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Wingdings</vt:lpstr>
      <vt:lpstr>1_EH_EOHHS_Master</vt:lpstr>
      <vt:lpstr>V</vt:lpstr>
      <vt:lpstr>Agenda</vt:lpstr>
      <vt:lpstr>PowerPoint Presentation</vt:lpstr>
      <vt:lpstr>Vote: Approve minutes &amp; Annual Report</vt:lpstr>
      <vt:lpstr>PowerPoint Presentation</vt:lpstr>
      <vt:lpstr>AN ACT INVESTING IN THE FUTURE OF OUR HEALTH</vt:lpstr>
      <vt:lpstr>AN ACT INVESTING IN THE FUTURE OF OUR HEALTH</vt:lpstr>
      <vt:lpstr>PowerPoint Presentation</vt:lpstr>
      <vt:lpstr>Health IT Spotlight:  Lowell Community Health Center</vt:lpstr>
      <vt:lpstr>Health IT Spotlight:  Lowell Community Health Center</vt:lpstr>
      <vt:lpstr>Health IT Spotlight:  Lowell Community Health Center</vt:lpstr>
      <vt:lpstr>PowerPoint Presentation</vt:lpstr>
      <vt:lpstr>HIway attestation: HIway connection requirement overview</vt:lpstr>
      <vt:lpstr>HIway Attestation: Statistics for 2021 Reporting Year</vt:lpstr>
      <vt:lpstr>HIway attestation: 2021 statistics</vt:lpstr>
      <vt:lpstr>HIway attestation: 2022 timeline</vt:lpstr>
      <vt:lpstr>Preparing for Attestation 2022 &amp; beyond</vt:lpstr>
      <vt:lpstr>PowerPoint Presentation</vt:lpstr>
      <vt:lpstr>ENS: Overview</vt:lpstr>
      <vt:lpstr>ENS: Number of reflected ADTs received</vt:lpstr>
      <vt:lpstr>ENS: Number of notifications generated by reflected ADTs</vt:lpstr>
      <vt:lpstr>PowerPoint Presentation</vt:lpstr>
      <vt:lpstr>Provider Directory (PD) API</vt:lpstr>
      <vt:lpstr>Provider Directory (PD) API</vt:lpstr>
      <vt:lpstr>PowerPoint Presentation</vt:lpstr>
      <vt:lpstr>BH Treatment &amp; Referral: Background</vt:lpstr>
      <vt:lpstr>BH Treatment &amp; Referral Platform-RFR</vt:lpstr>
      <vt:lpstr>BH Treatment &amp; Referral Platform-Detail</vt:lpstr>
      <vt:lpstr>PowerPoint Presentation</vt:lpstr>
      <vt:lpstr>Next HITC meeting</vt:lpstr>
      <vt:lpstr>PowerPoint Presentation</vt:lpstr>
      <vt:lpstr>HIway participation  January 21, 2022 – April 20, 2022</vt:lpstr>
      <vt:lpstr>HIway participation  January 21, 2022 – April 20, 2022</vt:lpstr>
      <vt:lpstr>HIway transactions</vt:lpstr>
      <vt:lpstr>PowerPoint Presentation</vt:lpstr>
      <vt:lpstr>HIway Availability Trends – April 2022</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Kevin Mullen</dc:creator>
  <cp:lastModifiedBy>Boutin-Coviello, Pam (EHS)</cp:lastModifiedBy>
  <cp:revision>911</cp:revision>
  <cp:lastPrinted>2021-07-13T12:26:12Z</cp:lastPrinted>
  <dcterms:created xsi:type="dcterms:W3CDTF">2020-06-17T12:15:19Z</dcterms:created>
  <dcterms:modified xsi:type="dcterms:W3CDTF">2022-08-15T17:41:36Z</dcterms:modified>
</cp:coreProperties>
</file>