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0" r:id="rId1"/>
    <p:sldMasterId id="2147483984" r:id="rId2"/>
  </p:sldMasterIdLst>
  <p:notesMasterIdLst>
    <p:notesMasterId r:id="rId41"/>
  </p:notesMasterIdLst>
  <p:sldIdLst>
    <p:sldId id="4454" r:id="rId3"/>
    <p:sldId id="4550" r:id="rId4"/>
    <p:sldId id="4551" r:id="rId5"/>
    <p:sldId id="4514" r:id="rId6"/>
    <p:sldId id="4542" r:id="rId7"/>
    <p:sldId id="4492" r:id="rId8"/>
    <p:sldId id="4491" r:id="rId9"/>
    <p:sldId id="4552" r:id="rId10"/>
    <p:sldId id="4519" r:id="rId11"/>
    <p:sldId id="4495" r:id="rId12"/>
    <p:sldId id="4530" r:id="rId13"/>
    <p:sldId id="4553" r:id="rId14"/>
    <p:sldId id="4507" r:id="rId15"/>
    <p:sldId id="4526" r:id="rId16"/>
    <p:sldId id="4537" r:id="rId17"/>
    <p:sldId id="4510" r:id="rId18"/>
    <p:sldId id="4554" r:id="rId19"/>
    <p:sldId id="4512" r:id="rId20"/>
    <p:sldId id="4541" r:id="rId21"/>
    <p:sldId id="4539" r:id="rId22"/>
    <p:sldId id="4555" r:id="rId23"/>
    <p:sldId id="275" r:id="rId24"/>
    <p:sldId id="2145707540" r:id="rId25"/>
    <p:sldId id="2145707528" r:id="rId26"/>
    <p:sldId id="2145707501" r:id="rId27"/>
    <p:sldId id="2145707508" r:id="rId28"/>
    <p:sldId id="2145707552" r:id="rId29"/>
    <p:sldId id="2145707553" r:id="rId30"/>
    <p:sldId id="2145707554" r:id="rId31"/>
    <p:sldId id="2145707542" r:id="rId32"/>
    <p:sldId id="2145707555" r:id="rId33"/>
    <p:sldId id="2145707556" r:id="rId34"/>
    <p:sldId id="2145707506" r:id="rId35"/>
    <p:sldId id="2145707551" r:id="rId36"/>
    <p:sldId id="4556" r:id="rId37"/>
    <p:sldId id="4545" r:id="rId38"/>
    <p:sldId id="4547" r:id="rId39"/>
    <p:sldId id="4549" r:id="rId40"/>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HITC-Mass HIway" id="{689D8564-B496-48D6-BC8C-63C70EC1D1C1}">
          <p14:sldIdLst>
            <p14:sldId id="4454"/>
            <p14:sldId id="4550"/>
            <p14:sldId id="4551"/>
            <p14:sldId id="4514"/>
            <p14:sldId id="4542"/>
            <p14:sldId id="4492"/>
            <p14:sldId id="4491"/>
            <p14:sldId id="4552"/>
            <p14:sldId id="4519"/>
            <p14:sldId id="4495"/>
            <p14:sldId id="4530"/>
            <p14:sldId id="4553"/>
            <p14:sldId id="4507"/>
            <p14:sldId id="4526"/>
            <p14:sldId id="4537"/>
            <p14:sldId id="4510"/>
            <p14:sldId id="4554"/>
            <p14:sldId id="4512"/>
            <p14:sldId id="4541"/>
            <p14:sldId id="4539"/>
            <p14:sldId id="4555"/>
            <p14:sldId id="275"/>
            <p14:sldId id="2145707540"/>
            <p14:sldId id="2145707528"/>
            <p14:sldId id="2145707501"/>
            <p14:sldId id="2145707508"/>
            <p14:sldId id="2145707552"/>
            <p14:sldId id="2145707553"/>
            <p14:sldId id="2145707554"/>
            <p14:sldId id="2145707542"/>
            <p14:sldId id="2145707555"/>
            <p14:sldId id="2145707556"/>
            <p14:sldId id="2145707506"/>
            <p14:sldId id="2145707551"/>
            <p14:sldId id="4556"/>
          </p14:sldIdLst>
        </p14:section>
        <p14:section name="Appendix" id="{C2D2996B-BB6C-42B5-A7CB-269DE11C7703}">
          <p14:sldIdLst>
            <p14:sldId id="4545"/>
            <p14:sldId id="4547"/>
            <p14:sldId id="4549"/>
          </p14:sldIdLst>
        </p14:section>
      </p14:sectionLst>
    </p:ext>
    <p:ext uri="{EFAFB233-063F-42B5-8137-9DF3F51BA10A}">
      <p15:sldGuideLst xmlns:p15="http://schemas.microsoft.com/office/powerpoint/2012/main">
        <p15:guide id="52" pos="7678" userDrawn="1">
          <p15:clr>
            <a:srgbClr val="A4A3A4"/>
          </p15:clr>
        </p15:guide>
        <p15:guide id="53" orient="horz" pos="43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3D7"/>
    <a:srgbClr val="FFFFFF"/>
    <a:srgbClr val="FBD1B7"/>
    <a:srgbClr val="FAD4B5"/>
    <a:srgbClr val="D9D9D9"/>
    <a:srgbClr val="F2F2F2"/>
    <a:srgbClr val="9E0202"/>
    <a:srgbClr val="F1EEF4"/>
    <a:srgbClr val="BDDB90"/>
    <a:srgbClr val="337E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45" autoAdjust="0"/>
    <p:restoredTop sz="93557" autoAdjust="0"/>
  </p:normalViewPr>
  <p:slideViewPr>
    <p:cSldViewPr snapToGrid="0" snapToObjects="1">
      <p:cViewPr>
        <p:scale>
          <a:sx n="20" d="100"/>
          <a:sy n="20" d="100"/>
        </p:scale>
        <p:origin x="48" y="344"/>
      </p:cViewPr>
      <p:guideLst>
        <p:guide pos="7678"/>
        <p:guide orient="horz" pos="4320"/>
      </p:guideLst>
    </p:cSldViewPr>
  </p:slideViewPr>
  <p:outlineViewPr>
    <p:cViewPr>
      <p:scale>
        <a:sx n="33" d="100"/>
        <a:sy n="33" d="100"/>
      </p:scale>
      <p:origin x="0" y="-7780"/>
    </p:cViewPr>
  </p:outlineViewPr>
  <p:notesTextViewPr>
    <p:cViewPr>
      <p:scale>
        <a:sx n="20" d="100"/>
        <a:sy n="20" d="100"/>
      </p:scale>
      <p:origin x="0" y="0"/>
    </p:cViewPr>
  </p:notesTextViewPr>
  <p:sorterViewPr>
    <p:cViewPr varScale="1">
      <p:scale>
        <a:sx n="75" d="100"/>
        <a:sy n="75" d="100"/>
      </p:scale>
      <p:origin x="0" y="-22576"/>
    </p:cViewPr>
  </p:sorterViewPr>
  <p:notesViewPr>
    <p:cSldViewPr snapToGrid="0" snapToObjects="1" showGuides="1">
      <p:cViewPr varScale="1">
        <p:scale>
          <a:sx n="49" d="100"/>
          <a:sy n="49" d="100"/>
        </p:scale>
        <p:origin x="2740" y="4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MULLE\Documents\Engagements\EOHHS\Mass%20HIway\CMS%20Certification\Mass%20HIway%20Metrics.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MULLE\Documents\Engagements\EOHHS\Mass%20HIway\CMS%20Certification\Mass%20HIway%20Metric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MULLE\Documents\Engagements\EOHHS\Mass%20HIway\CMS%20Certification\Mass%20HIway%20Metrics.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C:\Users\MULLE\Documents\Engagements\EOHHS\Mass%20HIway\CMS%20Certification\Mass%20HIway%20Metric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ULLE\Documents\Engagements\EOHHS\Mass%20HIway\CMS%20Certification\Mass%20HIway%20Metrics.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4400" b="0" i="0" u="none" strike="noStrike" kern="1200" spc="0" baseline="0">
                <a:solidFill>
                  <a:schemeClr val="tx2"/>
                </a:solidFill>
                <a:latin typeface="+mn-lt"/>
                <a:ea typeface="+mn-ea"/>
                <a:cs typeface="+mn-cs"/>
              </a:defRPr>
            </a:pPr>
            <a:r>
              <a:rPr lang="en-US" dirty="0"/>
              <a:t>Public</a:t>
            </a:r>
            <a:r>
              <a:rPr lang="en-US" baseline="0" dirty="0"/>
              <a:t> Health Reporting </a:t>
            </a:r>
            <a:endParaRPr lang="en-US" dirty="0"/>
          </a:p>
        </c:rich>
      </c:tx>
      <c:overlay val="0"/>
      <c:spPr>
        <a:noFill/>
        <a:ln>
          <a:noFill/>
        </a:ln>
        <a:effectLst/>
      </c:spPr>
      <c:txPr>
        <a:bodyPr rot="0" spcFirstLastPara="1" vertOverflow="ellipsis" vert="horz" wrap="square" anchor="ctr" anchorCtr="1"/>
        <a:lstStyle/>
        <a:p>
          <a:pPr>
            <a:defRPr sz="4400" b="0" i="0" u="none" strike="noStrike" kern="1200" spc="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'HITC Tables-Charts'!$A$37</c:f>
              <c:strCache>
                <c:ptCount val="1"/>
                <c:pt idx="0">
                  <c:v>Public Health Reporting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Tables-Charts'!$B$36:$H$36</c:f>
              <c:strCache>
                <c:ptCount val="7"/>
                <c:pt idx="0">
                  <c:v>2023 Q1</c:v>
                </c:pt>
                <c:pt idx="1">
                  <c:v>2023 Q2</c:v>
                </c:pt>
                <c:pt idx="2">
                  <c:v>2023 Q3</c:v>
                </c:pt>
                <c:pt idx="3">
                  <c:v>2023 Q4</c:v>
                </c:pt>
                <c:pt idx="4">
                  <c:v>2024 Q1</c:v>
                </c:pt>
                <c:pt idx="5">
                  <c:v>2024 Q2</c:v>
                </c:pt>
                <c:pt idx="6">
                  <c:v>2024 Q3</c:v>
                </c:pt>
              </c:strCache>
            </c:strRef>
          </c:cat>
          <c:val>
            <c:numRef>
              <c:f>'HITC Tables-Charts'!$B$37:$H$37</c:f>
              <c:numCache>
                <c:formatCode>#,##0</c:formatCode>
                <c:ptCount val="7"/>
                <c:pt idx="0">
                  <c:v>117923990</c:v>
                </c:pt>
                <c:pt idx="1">
                  <c:v>111464149</c:v>
                </c:pt>
                <c:pt idx="2">
                  <c:v>101489353</c:v>
                </c:pt>
                <c:pt idx="3">
                  <c:v>110999805</c:v>
                </c:pt>
                <c:pt idx="4">
                  <c:v>106939191</c:v>
                </c:pt>
                <c:pt idx="5">
                  <c:v>121070259</c:v>
                </c:pt>
                <c:pt idx="6">
                  <c:v>118546828</c:v>
                </c:pt>
              </c:numCache>
            </c:numRef>
          </c:val>
          <c:extLst>
            <c:ext xmlns:c16="http://schemas.microsoft.com/office/drawing/2014/chart" uri="{C3380CC4-5D6E-409C-BE32-E72D297353CC}">
              <c16:uniqueId val="{00000000-C3B6-4F5C-A70B-95EF276493F5}"/>
            </c:ext>
          </c:extLst>
        </c:ser>
        <c:dLbls>
          <c:dLblPos val="outEnd"/>
          <c:showLegendKey val="0"/>
          <c:showVal val="1"/>
          <c:showCatName val="0"/>
          <c:showSerName val="0"/>
          <c:showPercent val="0"/>
          <c:showBubbleSize val="0"/>
        </c:dLbls>
        <c:gapWidth val="219"/>
        <c:overlap val="-27"/>
        <c:axId val="951008808"/>
        <c:axId val="951010248"/>
      </c:barChart>
      <c:lineChart>
        <c:grouping val="standard"/>
        <c:varyColors val="0"/>
        <c:ser>
          <c:idx val="1"/>
          <c:order val="1"/>
          <c:tx>
            <c:strRef>
              <c:f>'HITC Tables-Charts'!$A$38</c:f>
              <c:strCache>
                <c:ptCount val="1"/>
                <c:pt idx="0">
                  <c:v>Public Health Reporting Number Of Senders</c:v>
                </c:pt>
              </c:strCache>
            </c:strRef>
          </c:tx>
          <c:spPr>
            <a:ln w="50800" cap="rnd">
              <a:solidFill>
                <a:schemeClr val="accent4"/>
              </a:solidFill>
              <a:round/>
            </a:ln>
            <a:effectLst/>
          </c:spPr>
          <c:marker>
            <c:symbol val="none"/>
          </c:marker>
          <c:dLbls>
            <c:spPr>
              <a:solidFill>
                <a:schemeClr val="bg2"/>
              </a:solidFill>
              <a:ln>
                <a:solidFill>
                  <a:schemeClr val="accent4"/>
                </a:solid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Tables-Charts'!$B$36:$H$36</c:f>
              <c:strCache>
                <c:ptCount val="7"/>
                <c:pt idx="0">
                  <c:v>2023 Q1</c:v>
                </c:pt>
                <c:pt idx="1">
                  <c:v>2023 Q2</c:v>
                </c:pt>
                <c:pt idx="2">
                  <c:v>2023 Q3</c:v>
                </c:pt>
                <c:pt idx="3">
                  <c:v>2023 Q4</c:v>
                </c:pt>
                <c:pt idx="4">
                  <c:v>2024 Q1</c:v>
                </c:pt>
                <c:pt idx="5">
                  <c:v>2024 Q2</c:v>
                </c:pt>
                <c:pt idx="6">
                  <c:v>2024 Q3</c:v>
                </c:pt>
              </c:strCache>
            </c:strRef>
          </c:cat>
          <c:val>
            <c:numRef>
              <c:f>'HITC Tables-Charts'!$B$38:$H$38</c:f>
              <c:numCache>
                <c:formatCode>0</c:formatCode>
                <c:ptCount val="7"/>
                <c:pt idx="0">
                  <c:v>122.33333333333333</c:v>
                </c:pt>
                <c:pt idx="1">
                  <c:v>126.66666666666667</c:v>
                </c:pt>
                <c:pt idx="2">
                  <c:v>128.33333333333334</c:v>
                </c:pt>
                <c:pt idx="3">
                  <c:v>129</c:v>
                </c:pt>
                <c:pt idx="4">
                  <c:v>130.66666666666666</c:v>
                </c:pt>
                <c:pt idx="5">
                  <c:v>131</c:v>
                </c:pt>
                <c:pt idx="6">
                  <c:v>130.66666666666666</c:v>
                </c:pt>
              </c:numCache>
            </c:numRef>
          </c:val>
          <c:smooth val="0"/>
          <c:extLst>
            <c:ext xmlns:c16="http://schemas.microsoft.com/office/drawing/2014/chart" uri="{C3380CC4-5D6E-409C-BE32-E72D297353CC}">
              <c16:uniqueId val="{00000001-C3B6-4F5C-A70B-95EF276493F5}"/>
            </c:ext>
          </c:extLst>
        </c:ser>
        <c:dLbls>
          <c:showLegendKey val="0"/>
          <c:showVal val="1"/>
          <c:showCatName val="0"/>
          <c:showSerName val="0"/>
          <c:showPercent val="0"/>
          <c:showBubbleSize val="0"/>
        </c:dLbls>
        <c:marker val="1"/>
        <c:smooth val="0"/>
        <c:axId val="678838536"/>
        <c:axId val="678838176"/>
      </c:lineChart>
      <c:catAx>
        <c:axId val="951008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600" b="0" i="0" u="none" strike="noStrike" kern="1200" baseline="0">
                <a:solidFill>
                  <a:schemeClr val="tx2"/>
                </a:solidFill>
                <a:latin typeface="+mn-lt"/>
                <a:ea typeface="+mn-ea"/>
                <a:cs typeface="+mn-cs"/>
              </a:defRPr>
            </a:pPr>
            <a:endParaRPr lang="en-US"/>
          </a:p>
        </c:txPr>
        <c:crossAx val="951010248"/>
        <c:crosses val="autoZero"/>
        <c:auto val="1"/>
        <c:lblAlgn val="ctr"/>
        <c:lblOffset val="100"/>
        <c:noMultiLvlLbl val="0"/>
      </c:catAx>
      <c:valAx>
        <c:axId val="9510102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951008808"/>
        <c:crosses val="autoZero"/>
        <c:crossBetween val="between"/>
      </c:valAx>
      <c:valAx>
        <c:axId val="67883817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678838536"/>
        <c:crosses val="max"/>
        <c:crossBetween val="between"/>
      </c:valAx>
      <c:catAx>
        <c:axId val="678838536"/>
        <c:scaling>
          <c:orientation val="minMax"/>
        </c:scaling>
        <c:delete val="1"/>
        <c:axPos val="b"/>
        <c:numFmt formatCode="General" sourceLinked="1"/>
        <c:majorTickMark val="out"/>
        <c:minorTickMark val="none"/>
        <c:tickLblPos val="nextTo"/>
        <c:crossAx val="6788381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4000" b="0" i="0" u="none" strike="noStrike" kern="1200" baseline="0">
              <a:solidFill>
                <a:schemeClr val="tx2"/>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400" b="0" i="0" u="none" strike="noStrike" kern="1200" spc="0" baseline="0">
                <a:solidFill>
                  <a:schemeClr val="tx2"/>
                </a:solidFill>
                <a:latin typeface="+mn-lt"/>
                <a:ea typeface="+mn-ea"/>
                <a:cs typeface="+mn-cs"/>
              </a:defRPr>
            </a:pPr>
            <a:r>
              <a:rPr lang="en-US" sz="4400">
                <a:solidFill>
                  <a:schemeClr val="tx2"/>
                </a:solidFill>
              </a:rPr>
              <a:t>Care</a:t>
            </a:r>
            <a:r>
              <a:rPr lang="en-US" sz="4400" baseline="0">
                <a:solidFill>
                  <a:schemeClr val="tx2"/>
                </a:solidFill>
              </a:rPr>
              <a:t> Coordination</a:t>
            </a:r>
            <a:endParaRPr lang="en-US" sz="4400">
              <a:solidFill>
                <a:schemeClr val="tx2"/>
              </a:solidFill>
            </a:endParaRPr>
          </a:p>
        </c:rich>
      </c:tx>
      <c:overlay val="0"/>
      <c:spPr>
        <a:noFill/>
        <a:ln>
          <a:noFill/>
        </a:ln>
        <a:effectLst/>
      </c:spPr>
      <c:txPr>
        <a:bodyPr rot="0" spcFirstLastPara="1" vertOverflow="ellipsis" vert="horz" wrap="square" anchor="ctr" anchorCtr="1"/>
        <a:lstStyle/>
        <a:p>
          <a:pPr>
            <a:defRPr sz="4400" b="0" i="0" u="none" strike="noStrike" kern="1200" spc="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'HITC Tables-Charts'!$A$10</c:f>
              <c:strCache>
                <c:ptCount val="1"/>
                <c:pt idx="0">
                  <c:v>Combined Care Coordination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Tables-Charts'!$B$9:$H$9</c:f>
              <c:strCache>
                <c:ptCount val="7"/>
                <c:pt idx="0">
                  <c:v>2023 Q1</c:v>
                </c:pt>
                <c:pt idx="1">
                  <c:v>2023 Q2</c:v>
                </c:pt>
                <c:pt idx="2">
                  <c:v>2023 Q3</c:v>
                </c:pt>
                <c:pt idx="3">
                  <c:v>2023 Q4</c:v>
                </c:pt>
                <c:pt idx="4">
                  <c:v>2024 Q1</c:v>
                </c:pt>
                <c:pt idx="5">
                  <c:v>2024 Q2</c:v>
                </c:pt>
                <c:pt idx="6">
                  <c:v>2024 Q3</c:v>
                </c:pt>
              </c:strCache>
            </c:strRef>
          </c:cat>
          <c:val>
            <c:numRef>
              <c:f>'HITC Tables-Charts'!$B$10:$H$10</c:f>
              <c:numCache>
                <c:formatCode>_(* #,##0_);_(* \(#,##0\);_(* "-"??_);_(@_)</c:formatCode>
                <c:ptCount val="7"/>
                <c:pt idx="0">
                  <c:v>1911956</c:v>
                </c:pt>
                <c:pt idx="1">
                  <c:v>2044699</c:v>
                </c:pt>
                <c:pt idx="2">
                  <c:v>1988450</c:v>
                </c:pt>
                <c:pt idx="3">
                  <c:v>2191475</c:v>
                </c:pt>
                <c:pt idx="4">
                  <c:v>3204436</c:v>
                </c:pt>
                <c:pt idx="5">
                  <c:v>3359374</c:v>
                </c:pt>
                <c:pt idx="6">
                  <c:v>2789060</c:v>
                </c:pt>
              </c:numCache>
            </c:numRef>
          </c:val>
          <c:extLst>
            <c:ext xmlns:c16="http://schemas.microsoft.com/office/drawing/2014/chart" uri="{C3380CC4-5D6E-409C-BE32-E72D297353CC}">
              <c16:uniqueId val="{00000000-C3B6-4F5C-A70B-95EF276493F5}"/>
            </c:ext>
          </c:extLst>
        </c:ser>
        <c:dLbls>
          <c:dLblPos val="outEnd"/>
          <c:showLegendKey val="0"/>
          <c:showVal val="1"/>
          <c:showCatName val="0"/>
          <c:showSerName val="0"/>
          <c:showPercent val="0"/>
          <c:showBubbleSize val="0"/>
        </c:dLbls>
        <c:gapWidth val="219"/>
        <c:overlap val="-27"/>
        <c:axId val="951008808"/>
        <c:axId val="951010248"/>
      </c:barChart>
      <c:lineChart>
        <c:grouping val="standard"/>
        <c:varyColors val="0"/>
        <c:ser>
          <c:idx val="1"/>
          <c:order val="1"/>
          <c:tx>
            <c:strRef>
              <c:f>'HITC Tables-Charts'!$A$11</c:f>
              <c:strCache>
                <c:ptCount val="1"/>
                <c:pt idx="0">
                  <c:v>CC Number of Senders</c:v>
                </c:pt>
              </c:strCache>
            </c:strRef>
          </c:tx>
          <c:spPr>
            <a:ln w="50800" cap="rnd">
              <a:solidFill>
                <a:schemeClr val="accent4"/>
              </a:solidFill>
              <a:round/>
            </a:ln>
            <a:effectLst/>
          </c:spPr>
          <c:marker>
            <c:symbol val="none"/>
          </c:marker>
          <c:dLbls>
            <c:spPr>
              <a:solidFill>
                <a:schemeClr val="bg2"/>
              </a:solidFill>
              <a:ln>
                <a:solidFill>
                  <a:schemeClr val="accent4"/>
                </a:solid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Tables-Charts'!$B$9:$H$9</c:f>
              <c:strCache>
                <c:ptCount val="7"/>
                <c:pt idx="0">
                  <c:v>2023 Q1</c:v>
                </c:pt>
                <c:pt idx="1">
                  <c:v>2023 Q2</c:v>
                </c:pt>
                <c:pt idx="2">
                  <c:v>2023 Q3</c:v>
                </c:pt>
                <c:pt idx="3">
                  <c:v>2023 Q4</c:v>
                </c:pt>
                <c:pt idx="4">
                  <c:v>2024 Q1</c:v>
                </c:pt>
                <c:pt idx="5">
                  <c:v>2024 Q2</c:v>
                </c:pt>
                <c:pt idx="6">
                  <c:v>2024 Q3</c:v>
                </c:pt>
              </c:strCache>
            </c:strRef>
          </c:cat>
          <c:val>
            <c:numRef>
              <c:f>'HITC Tables-Charts'!$B$11:$H$11</c:f>
              <c:numCache>
                <c:formatCode>0</c:formatCode>
                <c:ptCount val="7"/>
                <c:pt idx="0">
                  <c:v>306.33333333333331</c:v>
                </c:pt>
                <c:pt idx="1">
                  <c:v>321.33333333333331</c:v>
                </c:pt>
                <c:pt idx="2">
                  <c:v>337.66666666666669</c:v>
                </c:pt>
                <c:pt idx="3">
                  <c:v>344</c:v>
                </c:pt>
                <c:pt idx="4">
                  <c:v>357</c:v>
                </c:pt>
                <c:pt idx="5">
                  <c:v>385</c:v>
                </c:pt>
                <c:pt idx="6">
                  <c:v>384</c:v>
                </c:pt>
              </c:numCache>
            </c:numRef>
          </c:val>
          <c:smooth val="0"/>
          <c:extLst>
            <c:ext xmlns:c16="http://schemas.microsoft.com/office/drawing/2014/chart" uri="{C3380CC4-5D6E-409C-BE32-E72D297353CC}">
              <c16:uniqueId val="{00000001-C3B6-4F5C-A70B-95EF276493F5}"/>
            </c:ext>
          </c:extLst>
        </c:ser>
        <c:ser>
          <c:idx val="2"/>
          <c:order val="2"/>
          <c:tx>
            <c:strRef>
              <c:f>'HITC Tables-Charts'!$A$12</c:f>
              <c:strCache>
                <c:ptCount val="1"/>
                <c:pt idx="0">
                  <c:v>CC Number of Receivers</c:v>
                </c:pt>
              </c:strCache>
            </c:strRef>
          </c:tx>
          <c:spPr>
            <a:ln w="50800" cap="rnd">
              <a:solidFill>
                <a:schemeClr val="accent6"/>
              </a:solidFill>
              <a:round/>
            </a:ln>
            <a:effectLst/>
          </c:spPr>
          <c:marker>
            <c:symbol val="none"/>
          </c:marker>
          <c:dLbls>
            <c:spPr>
              <a:solidFill>
                <a:schemeClr val="bg2"/>
              </a:solidFill>
              <a:ln>
                <a:solidFill>
                  <a:schemeClr val="accent6"/>
                </a:solid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Tables-Charts'!$B$9:$H$9</c:f>
              <c:strCache>
                <c:ptCount val="7"/>
                <c:pt idx="0">
                  <c:v>2023 Q1</c:v>
                </c:pt>
                <c:pt idx="1">
                  <c:v>2023 Q2</c:v>
                </c:pt>
                <c:pt idx="2">
                  <c:v>2023 Q3</c:v>
                </c:pt>
                <c:pt idx="3">
                  <c:v>2023 Q4</c:v>
                </c:pt>
                <c:pt idx="4">
                  <c:v>2024 Q1</c:v>
                </c:pt>
                <c:pt idx="5">
                  <c:v>2024 Q2</c:v>
                </c:pt>
                <c:pt idx="6">
                  <c:v>2024 Q3</c:v>
                </c:pt>
              </c:strCache>
            </c:strRef>
          </c:cat>
          <c:val>
            <c:numRef>
              <c:f>'HITC Tables-Charts'!$B$12:$H$12</c:f>
              <c:numCache>
                <c:formatCode>0</c:formatCode>
                <c:ptCount val="7"/>
                <c:pt idx="0">
                  <c:v>766</c:v>
                </c:pt>
                <c:pt idx="1">
                  <c:v>753.66666666666663</c:v>
                </c:pt>
                <c:pt idx="2">
                  <c:v>830</c:v>
                </c:pt>
                <c:pt idx="3">
                  <c:v>856.66666666666663</c:v>
                </c:pt>
                <c:pt idx="4">
                  <c:v>936.66666666666663</c:v>
                </c:pt>
                <c:pt idx="5">
                  <c:v>971.33333333333337</c:v>
                </c:pt>
                <c:pt idx="6">
                  <c:v>978.66666666666663</c:v>
                </c:pt>
              </c:numCache>
            </c:numRef>
          </c:val>
          <c:smooth val="0"/>
          <c:extLst>
            <c:ext xmlns:c16="http://schemas.microsoft.com/office/drawing/2014/chart" uri="{C3380CC4-5D6E-409C-BE32-E72D297353CC}">
              <c16:uniqueId val="{00000002-C3B6-4F5C-A70B-95EF276493F5}"/>
            </c:ext>
          </c:extLst>
        </c:ser>
        <c:dLbls>
          <c:showLegendKey val="0"/>
          <c:showVal val="1"/>
          <c:showCatName val="0"/>
          <c:showSerName val="0"/>
          <c:showPercent val="0"/>
          <c:showBubbleSize val="0"/>
        </c:dLbls>
        <c:marker val="1"/>
        <c:smooth val="0"/>
        <c:axId val="678838536"/>
        <c:axId val="678838176"/>
      </c:lineChart>
      <c:catAx>
        <c:axId val="951008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600" b="0" i="0" u="none" strike="noStrike" kern="1200" baseline="0">
                <a:solidFill>
                  <a:schemeClr val="tx2"/>
                </a:solidFill>
                <a:latin typeface="+mn-lt"/>
                <a:ea typeface="+mn-ea"/>
                <a:cs typeface="+mn-cs"/>
              </a:defRPr>
            </a:pPr>
            <a:endParaRPr lang="en-US"/>
          </a:p>
        </c:txPr>
        <c:crossAx val="951010248"/>
        <c:crosses val="autoZero"/>
        <c:auto val="1"/>
        <c:lblAlgn val="ctr"/>
        <c:lblOffset val="100"/>
        <c:noMultiLvlLbl val="0"/>
      </c:catAx>
      <c:valAx>
        <c:axId val="951010248"/>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951008808"/>
        <c:crosses val="autoZero"/>
        <c:crossBetween val="between"/>
      </c:valAx>
      <c:valAx>
        <c:axId val="67883817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678838536"/>
        <c:crosses val="max"/>
        <c:crossBetween val="between"/>
      </c:valAx>
      <c:catAx>
        <c:axId val="678838536"/>
        <c:scaling>
          <c:orientation val="minMax"/>
        </c:scaling>
        <c:delete val="1"/>
        <c:axPos val="b"/>
        <c:numFmt formatCode="General" sourceLinked="1"/>
        <c:majorTickMark val="out"/>
        <c:minorTickMark val="none"/>
        <c:tickLblPos val="nextTo"/>
        <c:crossAx val="6788381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40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4000" b="0" i="0" u="none" strike="noStrike" kern="1200" spc="0" baseline="0">
                <a:solidFill>
                  <a:schemeClr val="tx2"/>
                </a:solidFill>
                <a:latin typeface="+mn-lt"/>
                <a:ea typeface="+mn-ea"/>
                <a:cs typeface="+mn-cs"/>
              </a:defRPr>
            </a:pPr>
            <a:r>
              <a:rPr lang="en-US" sz="4000" dirty="0">
                <a:solidFill>
                  <a:schemeClr val="tx2"/>
                </a:solidFill>
              </a:rPr>
              <a:t>Clinical</a:t>
            </a:r>
            <a:r>
              <a:rPr lang="en-US" sz="4000" baseline="0" dirty="0">
                <a:solidFill>
                  <a:schemeClr val="tx2"/>
                </a:solidFill>
              </a:rPr>
              <a:t> Gateway </a:t>
            </a:r>
            <a:r>
              <a:rPr lang="en-US" sz="4000" dirty="0">
                <a:solidFill>
                  <a:schemeClr val="tx2"/>
                </a:solidFill>
              </a:rPr>
              <a:t>APIs</a:t>
            </a:r>
          </a:p>
        </c:rich>
      </c:tx>
      <c:overlay val="0"/>
      <c:spPr>
        <a:noFill/>
        <a:ln>
          <a:noFill/>
        </a:ln>
        <a:effectLst/>
      </c:spPr>
      <c:txPr>
        <a:bodyPr rot="0" spcFirstLastPara="1" vertOverflow="ellipsis" vert="horz" wrap="square" anchor="ctr" anchorCtr="1"/>
        <a:lstStyle/>
        <a:p>
          <a:pPr>
            <a:defRPr sz="4000" b="0" i="0" u="none" strike="noStrike" kern="1200" spc="0" baseline="0">
              <a:solidFill>
                <a:schemeClr val="tx2"/>
              </a:solidFill>
              <a:latin typeface="+mn-lt"/>
              <a:ea typeface="+mn-ea"/>
              <a:cs typeface="+mn-cs"/>
            </a:defRPr>
          </a:pPr>
          <a:endParaRPr lang="en-US"/>
        </a:p>
      </c:txPr>
    </c:title>
    <c:autoTitleDeleted val="0"/>
    <c:plotArea>
      <c:layout/>
      <c:lineChart>
        <c:grouping val="standard"/>
        <c:varyColors val="0"/>
        <c:ser>
          <c:idx val="13"/>
          <c:order val="13"/>
          <c:tx>
            <c:strRef>
              <c:f>'HITC Tables-Charts'!$A$50</c:f>
              <c:strCache>
                <c:ptCount val="1"/>
                <c:pt idx="0">
                  <c:v>Clinical Gateway Quarterly API Counts</c:v>
                </c:pt>
              </c:strCache>
            </c:strRef>
          </c:tx>
          <c:spPr>
            <a:ln w="50800" cap="rnd">
              <a:solidFill>
                <a:srgbClr val="FD8F3C"/>
              </a:solidFill>
              <a:round/>
            </a:ln>
            <a:effectLst/>
          </c:spPr>
          <c:marker>
            <c:symbol val="circle"/>
            <c:size val="20"/>
            <c:spPr>
              <a:solidFill>
                <a:srgbClr val="FD8F3C"/>
              </a:solidFill>
              <a:ln w="25400">
                <a:solidFill>
                  <a:srgbClr val="FD8F3C"/>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'HITC Tables-Charts'!$B$36:$H$36</c:f>
              <c:strCache>
                <c:ptCount val="7"/>
                <c:pt idx="0">
                  <c:v>2023 Q1</c:v>
                </c:pt>
                <c:pt idx="1">
                  <c:v>2023 Q2</c:v>
                </c:pt>
                <c:pt idx="2">
                  <c:v>2023 Q3</c:v>
                </c:pt>
                <c:pt idx="3">
                  <c:v>2023 Q4</c:v>
                </c:pt>
                <c:pt idx="4">
                  <c:v>2024 Q1</c:v>
                </c:pt>
                <c:pt idx="5">
                  <c:v>2024 Q2</c:v>
                </c:pt>
                <c:pt idx="6">
                  <c:v>2024 Q3</c:v>
                </c:pt>
              </c:strCache>
            </c:strRef>
          </c:cat>
          <c:val>
            <c:numRef>
              <c:f>'HITC Tables-Charts'!$B$50:$H$50</c:f>
              <c:numCache>
                <c:formatCode>#,##0</c:formatCode>
                <c:ptCount val="7"/>
                <c:pt idx="0">
                  <c:v>0</c:v>
                </c:pt>
                <c:pt idx="1">
                  <c:v>198000</c:v>
                </c:pt>
                <c:pt idx="2">
                  <c:v>745000</c:v>
                </c:pt>
                <c:pt idx="3">
                  <c:v>1005000</c:v>
                </c:pt>
                <c:pt idx="4">
                  <c:v>1070448</c:v>
                </c:pt>
                <c:pt idx="5">
                  <c:v>1221624</c:v>
                </c:pt>
                <c:pt idx="6">
                  <c:v>2203455</c:v>
                </c:pt>
              </c:numCache>
            </c:numRef>
          </c:val>
          <c:smooth val="0"/>
          <c:extLst>
            <c:ext xmlns:c16="http://schemas.microsoft.com/office/drawing/2014/chart" uri="{C3380CC4-5D6E-409C-BE32-E72D297353CC}">
              <c16:uniqueId val="{00000000-D0AC-4009-A032-AAC47B9DBE6A}"/>
            </c:ext>
          </c:extLst>
        </c:ser>
        <c:dLbls>
          <c:dLblPos val="t"/>
          <c:showLegendKey val="0"/>
          <c:showVal val="1"/>
          <c:showCatName val="0"/>
          <c:showSerName val="0"/>
          <c:showPercent val="0"/>
          <c:showBubbleSize val="0"/>
        </c:dLbls>
        <c:marker val="1"/>
        <c:smooth val="0"/>
        <c:axId val="641700392"/>
        <c:axId val="641700752"/>
        <c:extLst>
          <c:ext xmlns:c15="http://schemas.microsoft.com/office/drawing/2012/chart" uri="{02D57815-91ED-43cb-92C2-25804820EDAC}">
            <c15:filteredLineSeries>
              <c15:ser>
                <c:idx val="0"/>
                <c:order val="0"/>
                <c:tx>
                  <c:strRef>
                    <c:extLst>
                      <c:ext uri="{02D57815-91ED-43cb-92C2-25804820EDAC}">
                        <c15:formulaRef>
                          <c15:sqref>'HITC Tables-Charts'!$A$37</c15:sqref>
                        </c15:formulaRef>
                      </c:ext>
                    </c:extLst>
                    <c:strCache>
                      <c:ptCount val="1"/>
                      <c:pt idx="0">
                        <c:v>Public Health Reporting</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c:ext uri="{02D57815-91ED-43cb-92C2-25804820EDAC}">
                        <c15:formulaRef>
                          <c15:sqref>'HITC Tables-Charts'!$B$37:$H$37</c15:sqref>
                        </c15:formulaRef>
                      </c:ext>
                    </c:extLst>
                    <c:numCache>
                      <c:formatCode>#,##0</c:formatCode>
                      <c:ptCount val="7"/>
                      <c:pt idx="0">
                        <c:v>117923990</c:v>
                      </c:pt>
                      <c:pt idx="1">
                        <c:v>111464149</c:v>
                      </c:pt>
                      <c:pt idx="2">
                        <c:v>101489353</c:v>
                      </c:pt>
                      <c:pt idx="3">
                        <c:v>110999805</c:v>
                      </c:pt>
                      <c:pt idx="4">
                        <c:v>106939191</c:v>
                      </c:pt>
                      <c:pt idx="5">
                        <c:v>121070259</c:v>
                      </c:pt>
                      <c:pt idx="6">
                        <c:v>118546828</c:v>
                      </c:pt>
                    </c:numCache>
                  </c:numRef>
                </c:val>
                <c:smooth val="0"/>
                <c:extLst>
                  <c:ext xmlns:c16="http://schemas.microsoft.com/office/drawing/2014/chart" uri="{C3380CC4-5D6E-409C-BE32-E72D297353CC}">
                    <c16:uniqueId val="{00000001-D0AC-4009-A032-AAC47B9DBE6A}"/>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'HITC Tables-Charts'!$A$38</c15:sqref>
                        </c15:formulaRef>
                      </c:ext>
                    </c:extLst>
                    <c:strCache>
                      <c:ptCount val="1"/>
                      <c:pt idx="0">
                        <c:v>Public Health Reporting Number Of Senders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Tables-Charts'!$B$38:$H$38</c15:sqref>
                        </c15:formulaRef>
                      </c:ext>
                    </c:extLst>
                    <c:numCache>
                      <c:formatCode>0</c:formatCode>
                      <c:ptCount val="7"/>
                      <c:pt idx="0">
                        <c:v>122.33333333333333</c:v>
                      </c:pt>
                      <c:pt idx="1">
                        <c:v>126.66666666666667</c:v>
                      </c:pt>
                      <c:pt idx="2">
                        <c:v>128.33333333333334</c:v>
                      </c:pt>
                      <c:pt idx="3">
                        <c:v>129</c:v>
                      </c:pt>
                      <c:pt idx="4">
                        <c:v>130.66666666666666</c:v>
                      </c:pt>
                      <c:pt idx="5">
                        <c:v>131</c:v>
                      </c:pt>
                      <c:pt idx="6">
                        <c:v>130.66666666666666</c:v>
                      </c:pt>
                    </c:numCache>
                  </c:numRef>
                </c:val>
                <c:smooth val="0"/>
                <c:extLst xmlns:c15="http://schemas.microsoft.com/office/drawing/2012/chart">
                  <c:ext xmlns:c16="http://schemas.microsoft.com/office/drawing/2014/chart" uri="{C3380CC4-5D6E-409C-BE32-E72D297353CC}">
                    <c16:uniqueId val="{00000002-D0AC-4009-A032-AAC47B9DBE6A}"/>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'HITC Tables-Charts'!$A$39</c15:sqref>
                        </c15:formulaRef>
                      </c:ext>
                    </c:extLst>
                    <c:strCache>
                      <c:ptCount val="1"/>
                      <c:pt idx="0">
                        <c:v>Public Health Reporting Number Of Receivers:</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Tables-Charts'!$B$39:$H$39</c15:sqref>
                        </c15:formulaRef>
                      </c:ext>
                    </c:extLst>
                    <c:numCache>
                      <c:formatCode>0</c:formatCode>
                      <c:ptCount val="7"/>
                      <c:pt idx="0">
                        <c:v>122.66666666666667</c:v>
                      </c:pt>
                      <c:pt idx="1">
                        <c:v>127.33333333333333</c:v>
                      </c:pt>
                      <c:pt idx="2">
                        <c:v>127.66666666666667</c:v>
                      </c:pt>
                      <c:pt idx="3">
                        <c:v>128.66666666666666</c:v>
                      </c:pt>
                      <c:pt idx="4">
                        <c:v>129.33333333333334</c:v>
                      </c:pt>
                      <c:pt idx="5">
                        <c:v>131.33333333333334</c:v>
                      </c:pt>
                      <c:pt idx="6">
                        <c:v>130.66666666666666</c:v>
                      </c:pt>
                    </c:numCache>
                  </c:numRef>
                </c:val>
                <c:smooth val="0"/>
                <c:extLst xmlns:c15="http://schemas.microsoft.com/office/drawing/2012/chart">
                  <c:ext xmlns:c16="http://schemas.microsoft.com/office/drawing/2014/chart" uri="{C3380CC4-5D6E-409C-BE32-E72D297353CC}">
                    <c16:uniqueId val="{00000003-D0AC-4009-A032-AAC47B9DBE6A}"/>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'HITC Tables-Charts'!$A$40</c15:sqref>
                        </c15:formulaRef>
                      </c:ext>
                    </c:extLst>
                    <c:strCache>
                      <c:ptCount val="1"/>
                      <c:pt idx="0">
                        <c:v>Clinical Gateway (Public Health) Detail</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Tables-Charts'!$B$40:$H$40</c15:sqref>
                        </c15:formulaRef>
                      </c:ext>
                    </c:extLst>
                    <c:numCache>
                      <c:formatCode>General</c:formatCode>
                      <c:ptCount val="7"/>
                    </c:numCache>
                  </c:numRef>
                </c:val>
                <c:smooth val="0"/>
                <c:extLst xmlns:c15="http://schemas.microsoft.com/office/drawing/2012/chart">
                  <c:ext xmlns:c16="http://schemas.microsoft.com/office/drawing/2014/chart" uri="{C3380CC4-5D6E-409C-BE32-E72D297353CC}">
                    <c16:uniqueId val="{00000004-D0AC-4009-A032-AAC47B9DBE6A}"/>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'HITC Tables-Charts'!$A$41</c15:sqref>
                        </c15:formulaRef>
                      </c:ext>
                    </c:extLst>
                    <c:strCache>
                      <c:ptCount val="1"/>
                      <c:pt idx="0">
                        <c:v>Syndromic Surveillance</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Tables-Charts'!$B$41:$H$41</c15:sqref>
                        </c15:formulaRef>
                      </c:ext>
                    </c:extLst>
                    <c:numCache>
                      <c:formatCode>#,##0</c:formatCode>
                      <c:ptCount val="7"/>
                      <c:pt idx="0">
                        <c:v>36178915</c:v>
                      </c:pt>
                      <c:pt idx="1">
                        <c:v>38745075</c:v>
                      </c:pt>
                      <c:pt idx="2">
                        <c:v>38795573</c:v>
                      </c:pt>
                      <c:pt idx="3">
                        <c:v>39155417</c:v>
                      </c:pt>
                      <c:pt idx="4">
                        <c:v>41560948</c:v>
                      </c:pt>
                      <c:pt idx="5">
                        <c:v>47431681</c:v>
                      </c:pt>
                      <c:pt idx="6">
                        <c:v>49376994</c:v>
                      </c:pt>
                    </c:numCache>
                  </c:numRef>
                </c:val>
                <c:smooth val="0"/>
                <c:extLst xmlns:c15="http://schemas.microsoft.com/office/drawing/2012/chart">
                  <c:ext xmlns:c16="http://schemas.microsoft.com/office/drawing/2014/chart" uri="{C3380CC4-5D6E-409C-BE32-E72D297353CC}">
                    <c16:uniqueId val="{00000005-D0AC-4009-A032-AAC47B9DBE6A}"/>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'HITC Tables-Charts'!$A$42</c15:sqref>
                        </c15:formulaRef>
                      </c:ext>
                    </c:extLst>
                    <c:strCache>
                      <c:ptCount val="1"/>
                      <c:pt idx="0">
                        <c:v>Intake Enrollment and Assessment Transfer Service (IEATS) for Opioid Treatment Program (OTP)</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Tables-Charts'!$B$42:$H$42</c15:sqref>
                        </c15:formulaRef>
                      </c:ext>
                    </c:extLst>
                    <c:numCache>
                      <c:formatCode>#,##0</c:formatCode>
                      <c:ptCount val="7"/>
                      <c:pt idx="0">
                        <c:v>109805</c:v>
                      </c:pt>
                      <c:pt idx="1">
                        <c:v>89338</c:v>
                      </c:pt>
                      <c:pt idx="2">
                        <c:v>114372</c:v>
                      </c:pt>
                      <c:pt idx="3">
                        <c:v>107304</c:v>
                      </c:pt>
                      <c:pt idx="4">
                        <c:v>115254</c:v>
                      </c:pt>
                      <c:pt idx="5">
                        <c:v>106555</c:v>
                      </c:pt>
                      <c:pt idx="6">
                        <c:v>119828</c:v>
                      </c:pt>
                    </c:numCache>
                  </c:numRef>
                </c:val>
                <c:smooth val="0"/>
                <c:extLst xmlns:c15="http://schemas.microsoft.com/office/drawing/2012/chart">
                  <c:ext xmlns:c16="http://schemas.microsoft.com/office/drawing/2014/chart" uri="{C3380CC4-5D6E-409C-BE32-E72D297353CC}">
                    <c16:uniqueId val="{00000006-D0AC-4009-A032-AAC47B9DBE6A}"/>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'HITC Tables-Charts'!$A$43</c15:sqref>
                        </c15:formulaRef>
                      </c:ext>
                    </c:extLst>
                    <c:strCache>
                      <c:ptCount val="1"/>
                      <c:pt idx="0">
                        <c:v>Mass. Immunization Information System (MIIS)</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Tables-Charts'!$B$43:$H$43</c15:sqref>
                        </c15:formulaRef>
                      </c:ext>
                    </c:extLst>
                    <c:numCache>
                      <c:formatCode>#,##0</c:formatCode>
                      <c:ptCount val="7"/>
                      <c:pt idx="0">
                        <c:v>81566081</c:v>
                      </c:pt>
                      <c:pt idx="1">
                        <c:v>72586898</c:v>
                      </c:pt>
                      <c:pt idx="2">
                        <c:v>62532680</c:v>
                      </c:pt>
                      <c:pt idx="3">
                        <c:v>71696097</c:v>
                      </c:pt>
                      <c:pt idx="4">
                        <c:v>65222641</c:v>
                      </c:pt>
                      <c:pt idx="5">
                        <c:v>72997870</c:v>
                      </c:pt>
                      <c:pt idx="6">
                        <c:v>66808980</c:v>
                      </c:pt>
                    </c:numCache>
                  </c:numRef>
                </c:val>
                <c:smooth val="0"/>
                <c:extLst xmlns:c15="http://schemas.microsoft.com/office/drawing/2012/chart">
                  <c:ext xmlns:c16="http://schemas.microsoft.com/office/drawing/2014/chart" uri="{C3380CC4-5D6E-409C-BE32-E72D297353CC}">
                    <c16:uniqueId val="{00000007-D0AC-4009-A032-AAC47B9DBE6A}"/>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'HITC Tables-Charts'!$A$44</c15:sqref>
                        </c15:formulaRef>
                      </c:ext>
                    </c:extLst>
                    <c:strCache>
                      <c:ptCount val="1"/>
                      <c:pt idx="0">
                        <c:v>Electronic Lab Reporting (ELR)</c:v>
                      </c:pt>
                    </c:strCache>
                  </c:strRef>
                </c:tx>
                <c:spPr>
                  <a:ln w="28575" cap="rnd">
                    <a:solidFill>
                      <a:schemeClr val="accent2">
                        <a:lumMod val="60000"/>
                      </a:schemeClr>
                    </a:solidFill>
                    <a:round/>
                  </a:ln>
                  <a:effectLst/>
                </c:spPr>
                <c:marker>
                  <c:symbol val="circle"/>
                  <c:size val="5"/>
                  <c:spPr>
                    <a:solidFill>
                      <a:schemeClr val="accent2">
                        <a:lumMod val="60000"/>
                      </a:schemeClr>
                    </a:solidFill>
                    <a:ln w="9525">
                      <a:solidFill>
                        <a:schemeClr val="accent2">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Tables-Charts'!$B$44:$H$44</c15:sqref>
                        </c15:formulaRef>
                      </c:ext>
                    </c:extLst>
                    <c:numCache>
                      <c:formatCode>#,##0</c:formatCode>
                      <c:ptCount val="7"/>
                      <c:pt idx="0">
                        <c:v>12807</c:v>
                      </c:pt>
                      <c:pt idx="1">
                        <c:v>13852</c:v>
                      </c:pt>
                      <c:pt idx="2">
                        <c:v>15870</c:v>
                      </c:pt>
                      <c:pt idx="3">
                        <c:v>13359</c:v>
                      </c:pt>
                      <c:pt idx="4">
                        <c:v>16575</c:v>
                      </c:pt>
                      <c:pt idx="5">
                        <c:v>14354</c:v>
                      </c:pt>
                      <c:pt idx="6">
                        <c:v>13539</c:v>
                      </c:pt>
                    </c:numCache>
                  </c:numRef>
                </c:val>
                <c:smooth val="0"/>
                <c:extLst xmlns:c15="http://schemas.microsoft.com/office/drawing/2012/chart">
                  <c:ext xmlns:c16="http://schemas.microsoft.com/office/drawing/2014/chart" uri="{C3380CC4-5D6E-409C-BE32-E72D297353CC}">
                    <c16:uniqueId val="{00000008-D0AC-4009-A032-AAC47B9DBE6A}"/>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'HITC Tables-Charts'!$A$45</c15:sqref>
                        </c15:formulaRef>
                      </c:ext>
                    </c:extLst>
                    <c:strCache>
                      <c:ptCount val="1"/>
                      <c:pt idx="0">
                        <c:v>Mass. Cancer Registry (MCR)</c:v>
                      </c:pt>
                    </c:strCache>
                  </c:strRef>
                </c:tx>
                <c:spPr>
                  <a:ln w="28575" cap="rnd">
                    <a:solidFill>
                      <a:schemeClr val="accent3">
                        <a:lumMod val="60000"/>
                      </a:schemeClr>
                    </a:solidFill>
                    <a:round/>
                  </a:ln>
                  <a:effectLst/>
                </c:spPr>
                <c:marker>
                  <c:symbol val="circle"/>
                  <c:size val="5"/>
                  <c:spPr>
                    <a:solidFill>
                      <a:schemeClr val="accent3">
                        <a:lumMod val="60000"/>
                      </a:schemeClr>
                    </a:solidFill>
                    <a:ln w="9525">
                      <a:solidFill>
                        <a:schemeClr val="accent3">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Tables-Charts'!$B$45:$H$45</c15:sqref>
                        </c15:formulaRef>
                      </c:ext>
                    </c:extLst>
                    <c:numCache>
                      <c:formatCode>#,##0</c:formatCode>
                      <c:ptCount val="7"/>
                      <c:pt idx="0">
                        <c:v>37157</c:v>
                      </c:pt>
                      <c:pt idx="1">
                        <c:v>10837</c:v>
                      </c:pt>
                      <c:pt idx="2">
                        <c:v>9466</c:v>
                      </c:pt>
                      <c:pt idx="3">
                        <c:v>9202</c:v>
                      </c:pt>
                      <c:pt idx="4">
                        <c:v>10306</c:v>
                      </c:pt>
                      <c:pt idx="5">
                        <c:v>9981</c:v>
                      </c:pt>
                      <c:pt idx="6">
                        <c:v>8911</c:v>
                      </c:pt>
                    </c:numCache>
                  </c:numRef>
                </c:val>
                <c:smooth val="0"/>
                <c:extLst xmlns:c15="http://schemas.microsoft.com/office/drawing/2012/chart">
                  <c:ext xmlns:c16="http://schemas.microsoft.com/office/drawing/2014/chart" uri="{C3380CC4-5D6E-409C-BE32-E72D297353CC}">
                    <c16:uniqueId val="{00000009-D0AC-4009-A032-AAC47B9DBE6A}"/>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'HITC Tables-Charts'!$A$46</c15:sqref>
                        </c15:formulaRef>
                      </c:ext>
                    </c:extLst>
                    <c:strCache>
                      <c:ptCount val="1"/>
                      <c:pt idx="0">
                        <c:v>Children’s Behavioral Health Initiative (CBHI)</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Tables-Charts'!$B$46:$H$46</c15:sqref>
                        </c15:formulaRef>
                      </c:ext>
                    </c:extLst>
                    <c:numCache>
                      <c:formatCode>#,##0</c:formatCode>
                      <c:ptCount val="7"/>
                      <c:pt idx="0">
                        <c:v>14773</c:v>
                      </c:pt>
                      <c:pt idx="1">
                        <c:v>13264</c:v>
                      </c:pt>
                      <c:pt idx="2">
                        <c:v>16309</c:v>
                      </c:pt>
                      <c:pt idx="3">
                        <c:v>13933</c:v>
                      </c:pt>
                      <c:pt idx="4">
                        <c:v>9078</c:v>
                      </c:pt>
                      <c:pt idx="5">
                        <c:v>12227</c:v>
                      </c:pt>
                      <c:pt idx="6">
                        <c:v>9768</c:v>
                      </c:pt>
                    </c:numCache>
                  </c:numRef>
                </c:val>
                <c:smooth val="0"/>
                <c:extLst xmlns:c15="http://schemas.microsoft.com/office/drawing/2012/chart">
                  <c:ext xmlns:c16="http://schemas.microsoft.com/office/drawing/2014/chart" uri="{C3380CC4-5D6E-409C-BE32-E72D297353CC}">
                    <c16:uniqueId val="{0000000A-D0AC-4009-A032-AAC47B9DBE6A}"/>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'HITC Tables-Charts'!$A$47</c15:sqref>
                        </c15:formulaRef>
                      </c:ext>
                    </c:extLst>
                    <c:strCache>
                      <c:ptCount val="1"/>
                      <c:pt idx="0">
                        <c:v>Childhood Lead Poisoning Prevention Program (CLPPP)</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Tables-Charts'!$B$47:$H$47</c15:sqref>
                        </c15:formulaRef>
                      </c:ext>
                    </c:extLst>
                    <c:numCache>
                      <c:formatCode>#,##0</c:formatCode>
                      <c:ptCount val="7"/>
                      <c:pt idx="0">
                        <c:v>4453</c:v>
                      </c:pt>
                      <c:pt idx="1">
                        <c:v>4885</c:v>
                      </c:pt>
                      <c:pt idx="2">
                        <c:v>5045</c:v>
                      </c:pt>
                      <c:pt idx="3">
                        <c:v>4457</c:v>
                      </c:pt>
                      <c:pt idx="4">
                        <c:v>4339</c:v>
                      </c:pt>
                      <c:pt idx="5">
                        <c:v>5018</c:v>
                      </c:pt>
                      <c:pt idx="6">
                        <c:v>5179</c:v>
                      </c:pt>
                    </c:numCache>
                  </c:numRef>
                </c:val>
                <c:smooth val="0"/>
                <c:extLst xmlns:c15="http://schemas.microsoft.com/office/drawing/2012/chart">
                  <c:ext xmlns:c16="http://schemas.microsoft.com/office/drawing/2014/chart" uri="{C3380CC4-5D6E-409C-BE32-E72D297353CC}">
                    <c16:uniqueId val="{0000000B-D0AC-4009-A032-AAC47B9DBE6A}"/>
                  </c:ext>
                </c:extLst>
              </c15:ser>
            </c15:filteredLineSeries>
            <c15:filteredLineSeries>
              <c15:ser>
                <c:idx val="11"/>
                <c:order val="11"/>
                <c:tx>
                  <c:strRef>
                    <c:extLst xmlns:c15="http://schemas.microsoft.com/office/drawing/2012/chart">
                      <c:ext xmlns:c15="http://schemas.microsoft.com/office/drawing/2012/chart" uri="{02D57815-91ED-43cb-92C2-25804820EDAC}">
                        <c15:formulaRef>
                          <c15:sqref>'HITC Tables-Charts'!$A$48</c15:sqref>
                        </c15:formulaRef>
                      </c:ext>
                    </c:extLst>
                    <c:strCache>
                      <c:ptCount val="1"/>
                    </c:strCache>
                  </c:strRef>
                </c:tx>
                <c:spPr>
                  <a:ln w="28575" cap="rnd">
                    <a:solidFill>
                      <a:schemeClr val="accent6">
                        <a:lumMod val="60000"/>
                      </a:schemeClr>
                    </a:solidFill>
                    <a:round/>
                  </a:ln>
                  <a:effectLst/>
                </c:spPr>
                <c:marker>
                  <c:symbol val="circle"/>
                  <c:size val="5"/>
                  <c:spPr>
                    <a:solidFill>
                      <a:schemeClr val="accent6">
                        <a:lumMod val="60000"/>
                      </a:schemeClr>
                    </a:solidFill>
                    <a:ln w="9525">
                      <a:solidFill>
                        <a:schemeClr val="accent6">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Tables-Charts'!$B$48:$H$48</c15:sqref>
                        </c15:formulaRef>
                      </c:ext>
                    </c:extLst>
                    <c:numCache>
                      <c:formatCode>#,##0</c:formatCode>
                      <c:ptCount val="7"/>
                      <c:pt idx="0">
                        <c:v>0</c:v>
                      </c:pt>
                      <c:pt idx="1">
                        <c:v>0</c:v>
                      </c:pt>
                      <c:pt idx="2">
                        <c:v>0</c:v>
                      </c:pt>
                      <c:pt idx="3">
                        <c:v>0</c:v>
                      </c:pt>
                      <c:pt idx="4">
                        <c:v>0</c:v>
                      </c:pt>
                      <c:pt idx="5">
                        <c:v>0</c:v>
                      </c:pt>
                      <c:pt idx="6">
                        <c:v>0</c:v>
                      </c:pt>
                    </c:numCache>
                  </c:numRef>
                </c:val>
                <c:smooth val="0"/>
                <c:extLst xmlns:c15="http://schemas.microsoft.com/office/drawing/2012/chart">
                  <c:ext xmlns:c16="http://schemas.microsoft.com/office/drawing/2014/chart" uri="{C3380CC4-5D6E-409C-BE32-E72D297353CC}">
                    <c16:uniqueId val="{0000000C-D0AC-4009-A032-AAC47B9DBE6A}"/>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'HITC Tables-Charts'!$A$49</c15:sqref>
                        </c15:formulaRef>
                      </c:ext>
                    </c:extLst>
                    <c:strCache>
                      <c:ptCount val="1"/>
                      <c:pt idx="0">
                        <c:v>Electronic Case Reporting (eCR)</c:v>
                      </c:pt>
                    </c:strCache>
                  </c:strRef>
                </c:tx>
                <c:spPr>
                  <a:ln w="28575" cap="rnd">
                    <a:solidFill>
                      <a:schemeClr val="accent1">
                        <a:lumMod val="80000"/>
                        <a:lumOff val="20000"/>
                      </a:schemeClr>
                    </a:solidFill>
                    <a:round/>
                  </a:ln>
                  <a:effectLst/>
                </c:spPr>
                <c:marker>
                  <c:symbol val="circle"/>
                  <c:size val="5"/>
                  <c:spPr>
                    <a:solidFill>
                      <a:schemeClr val="accent1">
                        <a:lumMod val="80000"/>
                        <a:lumOff val="20000"/>
                      </a:schemeClr>
                    </a:solidFill>
                    <a:ln w="9525">
                      <a:solidFill>
                        <a:schemeClr val="accent1">
                          <a:lumMod val="80000"/>
                          <a:lumOff val="2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Tables-Charts'!$B$49:$H$49</c15:sqref>
                        </c15:formulaRef>
                      </c:ext>
                    </c:extLst>
                    <c:numCache>
                      <c:formatCode>#,##0</c:formatCode>
                      <c:ptCount val="7"/>
                      <c:pt idx="0">
                        <c:v>271545</c:v>
                      </c:pt>
                      <c:pt idx="1">
                        <c:v>490058</c:v>
                      </c:pt>
                      <c:pt idx="2">
                        <c:v>601063</c:v>
                      </c:pt>
                      <c:pt idx="3">
                        <c:v>504933</c:v>
                      </c:pt>
                      <c:pt idx="4">
                        <c:v>349178</c:v>
                      </c:pt>
                      <c:pt idx="5">
                        <c:v>555743</c:v>
                      </c:pt>
                      <c:pt idx="6">
                        <c:v>620779</c:v>
                      </c:pt>
                    </c:numCache>
                  </c:numRef>
                </c:val>
                <c:smooth val="0"/>
                <c:extLst xmlns:c15="http://schemas.microsoft.com/office/drawing/2012/chart">
                  <c:ext xmlns:c16="http://schemas.microsoft.com/office/drawing/2014/chart" uri="{C3380CC4-5D6E-409C-BE32-E72D297353CC}">
                    <c16:uniqueId val="{0000000D-D0AC-4009-A032-AAC47B9DBE6A}"/>
                  </c:ext>
                </c:extLst>
              </c15:ser>
            </c15:filteredLineSeries>
            <c15:filteredLineSeries>
              <c15:ser>
                <c:idx val="14"/>
                <c:order val="14"/>
                <c:tx>
                  <c:strRef>
                    <c:extLst xmlns:c15="http://schemas.microsoft.com/office/drawing/2012/chart">
                      <c:ext xmlns:c15="http://schemas.microsoft.com/office/drawing/2012/chart" uri="{02D57815-91ED-43cb-92C2-25804820EDAC}">
                        <c15:formulaRef>
                          <c15:sqref>'HITC Tables-Charts'!$A$51</c15:sqref>
                        </c15:formulaRef>
                      </c:ext>
                    </c:extLst>
                    <c:strCache>
                      <c:ptCount val="1"/>
                      <c:pt idx="0">
                        <c:v>SLA - Service Uptime</c:v>
                      </c:pt>
                    </c:strCache>
                  </c:strRef>
                </c:tx>
                <c:spPr>
                  <a:ln w="28575" cap="rnd">
                    <a:solidFill>
                      <a:schemeClr val="accent3">
                        <a:lumMod val="80000"/>
                        <a:lumOff val="20000"/>
                      </a:schemeClr>
                    </a:solidFill>
                    <a:round/>
                  </a:ln>
                  <a:effectLst/>
                </c:spPr>
                <c:marker>
                  <c:symbol val="circle"/>
                  <c:size val="5"/>
                  <c:spPr>
                    <a:solidFill>
                      <a:schemeClr val="accent3">
                        <a:lumMod val="80000"/>
                        <a:lumOff val="20000"/>
                      </a:schemeClr>
                    </a:solidFill>
                    <a:ln w="9525">
                      <a:solidFill>
                        <a:schemeClr val="accent3">
                          <a:lumMod val="80000"/>
                          <a:lumOff val="2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'HITC Tables-Charts'!$B$36:$H$36</c15:sqref>
                        </c15:formulaRef>
                      </c:ext>
                    </c:extLst>
                    <c:strCache>
                      <c:ptCount val="7"/>
                      <c:pt idx="0">
                        <c:v>2023 Q1</c:v>
                      </c:pt>
                      <c:pt idx="1">
                        <c:v>2023 Q2</c:v>
                      </c:pt>
                      <c:pt idx="2">
                        <c:v>2023 Q3</c:v>
                      </c:pt>
                      <c:pt idx="3">
                        <c:v>2023 Q4</c:v>
                      </c:pt>
                      <c:pt idx="4">
                        <c:v>2024 Q1</c:v>
                      </c:pt>
                      <c:pt idx="5">
                        <c:v>2024 Q2</c:v>
                      </c:pt>
                      <c:pt idx="6">
                        <c:v>2024 Q3</c:v>
                      </c:pt>
                    </c:strCache>
                  </c:strRef>
                </c:cat>
                <c:val>
                  <c:numRef>
                    <c:extLst xmlns:c15="http://schemas.microsoft.com/office/drawing/2012/chart">
                      <c:ext xmlns:c15="http://schemas.microsoft.com/office/drawing/2012/chart" uri="{02D57815-91ED-43cb-92C2-25804820EDAC}">
                        <c15:formulaRef>
                          <c15:sqref>'HITC Tables-Charts'!$B$51:$H$51</c15:sqref>
                        </c15:formulaRef>
                      </c:ext>
                    </c:extLst>
                    <c:numCache>
                      <c:formatCode>0%</c:formatCode>
                      <c:ptCount val="7"/>
                      <c:pt idx="0">
                        <c:v>1</c:v>
                      </c:pt>
                      <c:pt idx="1">
                        <c:v>1</c:v>
                      </c:pt>
                      <c:pt idx="2">
                        <c:v>1</c:v>
                      </c:pt>
                      <c:pt idx="3">
                        <c:v>1</c:v>
                      </c:pt>
                      <c:pt idx="4">
                        <c:v>1</c:v>
                      </c:pt>
                      <c:pt idx="5">
                        <c:v>1</c:v>
                      </c:pt>
                      <c:pt idx="6">
                        <c:v>1</c:v>
                      </c:pt>
                    </c:numCache>
                  </c:numRef>
                </c:val>
                <c:smooth val="0"/>
                <c:extLst xmlns:c15="http://schemas.microsoft.com/office/drawing/2012/chart">
                  <c:ext xmlns:c16="http://schemas.microsoft.com/office/drawing/2014/chart" uri="{C3380CC4-5D6E-409C-BE32-E72D297353CC}">
                    <c16:uniqueId val="{0000000E-D0AC-4009-A032-AAC47B9DBE6A}"/>
                  </c:ext>
                </c:extLst>
              </c15:ser>
            </c15:filteredLineSeries>
          </c:ext>
        </c:extLst>
      </c:lineChart>
      <c:catAx>
        <c:axId val="64170039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2"/>
                </a:solidFill>
                <a:latin typeface="+mn-lt"/>
                <a:ea typeface="+mn-ea"/>
                <a:cs typeface="+mn-cs"/>
              </a:defRPr>
            </a:pPr>
            <a:endParaRPr lang="en-US"/>
          </a:p>
        </c:txPr>
        <c:crossAx val="641700752"/>
        <c:crosses val="autoZero"/>
        <c:auto val="1"/>
        <c:lblAlgn val="ctr"/>
        <c:lblOffset val="100"/>
        <c:noMultiLvlLbl val="0"/>
      </c:catAx>
      <c:valAx>
        <c:axId val="6417007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641700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40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FFFFF"/>
    </a:solid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2"/>
                </a:solidFill>
                <a:latin typeface="+mn-lt"/>
                <a:ea typeface="+mn-ea"/>
                <a:cs typeface="+mn-cs"/>
              </a:defRPr>
            </a:pPr>
            <a:r>
              <a:rPr lang="en-US" sz="3200" dirty="0">
                <a:solidFill>
                  <a:schemeClr val="tx2"/>
                </a:solidFill>
              </a:rPr>
              <a:t>Incident</a:t>
            </a:r>
            <a:r>
              <a:rPr lang="en-US" sz="3200" baseline="0" dirty="0">
                <a:solidFill>
                  <a:schemeClr val="tx2"/>
                </a:solidFill>
              </a:rPr>
              <a:t> Summary - Oct 2024</a:t>
            </a:r>
            <a:endParaRPr lang="en-US" sz="3200" dirty="0">
              <a:solidFill>
                <a:schemeClr val="tx2"/>
              </a:solidFill>
            </a:endParaRPr>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2"/>
              </a:solidFill>
              <a:latin typeface="+mn-lt"/>
              <a:ea typeface="+mn-ea"/>
              <a:cs typeface="+mn-cs"/>
            </a:defRPr>
          </a:pPr>
          <a:endParaRPr lang="en-US"/>
        </a:p>
      </c:txPr>
    </c:title>
    <c:autoTitleDeleted val="0"/>
    <c:plotArea>
      <c:layout/>
      <c:barChart>
        <c:barDir val="col"/>
        <c:grouping val="stacked"/>
        <c:varyColors val="0"/>
        <c:ser>
          <c:idx val="0"/>
          <c:order val="0"/>
          <c:tx>
            <c:strRef>
              <c:f>Sheet1!$C$1</c:f>
              <c:strCache>
                <c:ptCount val="1"/>
                <c:pt idx="0">
                  <c:v>Sev 1 &amp; Sev 2</c:v>
                </c:pt>
              </c:strCache>
            </c:strRef>
          </c:tx>
          <c:spPr>
            <a:solidFill>
              <a:srgbClr val="FF0000"/>
            </a:solidFill>
            <a:ln>
              <a:noFill/>
            </a:ln>
            <a:effectLst/>
          </c:spPr>
          <c:invertIfNegative val="0"/>
          <c:cat>
            <c:numRef>
              <c:f>Sheet1!$B$2:$B$32</c:f>
              <c:numCache>
                <c:formatCode>m/d/yyyy</c:formatCode>
                <c:ptCount val="31"/>
                <c:pt idx="0">
                  <c:v>45566</c:v>
                </c:pt>
                <c:pt idx="1">
                  <c:v>45567</c:v>
                </c:pt>
                <c:pt idx="2">
                  <c:v>45568</c:v>
                </c:pt>
                <c:pt idx="3">
                  <c:v>45569</c:v>
                </c:pt>
                <c:pt idx="4">
                  <c:v>45570</c:v>
                </c:pt>
                <c:pt idx="5">
                  <c:v>45571</c:v>
                </c:pt>
                <c:pt idx="6">
                  <c:v>45572</c:v>
                </c:pt>
                <c:pt idx="7">
                  <c:v>45573</c:v>
                </c:pt>
                <c:pt idx="8">
                  <c:v>45574</c:v>
                </c:pt>
                <c:pt idx="9">
                  <c:v>45575</c:v>
                </c:pt>
                <c:pt idx="10">
                  <c:v>45576</c:v>
                </c:pt>
                <c:pt idx="11">
                  <c:v>45577</c:v>
                </c:pt>
                <c:pt idx="12">
                  <c:v>45578</c:v>
                </c:pt>
                <c:pt idx="13">
                  <c:v>45579</c:v>
                </c:pt>
                <c:pt idx="14">
                  <c:v>45580</c:v>
                </c:pt>
                <c:pt idx="15">
                  <c:v>45581</c:v>
                </c:pt>
                <c:pt idx="16">
                  <c:v>45582</c:v>
                </c:pt>
                <c:pt idx="17">
                  <c:v>45583</c:v>
                </c:pt>
                <c:pt idx="18">
                  <c:v>45584</c:v>
                </c:pt>
                <c:pt idx="19">
                  <c:v>45585</c:v>
                </c:pt>
                <c:pt idx="20">
                  <c:v>45586</c:v>
                </c:pt>
                <c:pt idx="21">
                  <c:v>45587</c:v>
                </c:pt>
                <c:pt idx="22">
                  <c:v>45588</c:v>
                </c:pt>
                <c:pt idx="23">
                  <c:v>45589</c:v>
                </c:pt>
                <c:pt idx="24">
                  <c:v>45590</c:v>
                </c:pt>
                <c:pt idx="25">
                  <c:v>45591</c:v>
                </c:pt>
                <c:pt idx="26">
                  <c:v>45592</c:v>
                </c:pt>
                <c:pt idx="27">
                  <c:v>45593</c:v>
                </c:pt>
                <c:pt idx="28">
                  <c:v>45594</c:v>
                </c:pt>
                <c:pt idx="29">
                  <c:v>45595</c:v>
                </c:pt>
                <c:pt idx="30">
                  <c:v>45596</c:v>
                </c:pt>
              </c:numCache>
            </c:numRef>
          </c:cat>
          <c:val>
            <c:numRef>
              <c:f>Sheet1!$C$2:$C$32</c:f>
              <c:numCache>
                <c:formatCode>General</c:formatCode>
                <c:ptCount val="3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420</c:v>
                </c:pt>
                <c:pt idx="27">
                  <c:v>0</c:v>
                </c:pt>
                <c:pt idx="28">
                  <c:v>0</c:v>
                </c:pt>
                <c:pt idx="29">
                  <c:v>0</c:v>
                </c:pt>
                <c:pt idx="30">
                  <c:v>0</c:v>
                </c:pt>
              </c:numCache>
            </c:numRef>
          </c:val>
          <c:extLst>
            <c:ext xmlns:c16="http://schemas.microsoft.com/office/drawing/2014/chart" uri="{C3380CC4-5D6E-409C-BE32-E72D297353CC}">
              <c16:uniqueId val="{00000000-C126-4E21-ACFC-C03E0B50549A}"/>
            </c:ext>
          </c:extLst>
        </c:ser>
        <c:ser>
          <c:idx val="1"/>
          <c:order val="1"/>
          <c:tx>
            <c:strRef>
              <c:f>Sheet1!$D$1</c:f>
              <c:strCache>
                <c:ptCount val="1"/>
                <c:pt idx="0">
                  <c:v>Sev 3</c:v>
                </c:pt>
              </c:strCache>
            </c:strRef>
          </c:tx>
          <c:spPr>
            <a:solidFill>
              <a:srgbClr val="FFFF00"/>
            </a:solidFill>
            <a:ln>
              <a:noFill/>
            </a:ln>
            <a:effectLst/>
          </c:spPr>
          <c:invertIfNegative val="0"/>
          <c:cat>
            <c:numRef>
              <c:f>Sheet1!$B$2:$B$32</c:f>
              <c:numCache>
                <c:formatCode>m/d/yyyy</c:formatCode>
                <c:ptCount val="31"/>
                <c:pt idx="0">
                  <c:v>45566</c:v>
                </c:pt>
                <c:pt idx="1">
                  <c:v>45567</c:v>
                </c:pt>
                <c:pt idx="2">
                  <c:v>45568</c:v>
                </c:pt>
                <c:pt idx="3">
                  <c:v>45569</c:v>
                </c:pt>
                <c:pt idx="4">
                  <c:v>45570</c:v>
                </c:pt>
                <c:pt idx="5">
                  <c:v>45571</c:v>
                </c:pt>
                <c:pt idx="6">
                  <c:v>45572</c:v>
                </c:pt>
                <c:pt idx="7">
                  <c:v>45573</c:v>
                </c:pt>
                <c:pt idx="8">
                  <c:v>45574</c:v>
                </c:pt>
                <c:pt idx="9">
                  <c:v>45575</c:v>
                </c:pt>
                <c:pt idx="10">
                  <c:v>45576</c:v>
                </c:pt>
                <c:pt idx="11">
                  <c:v>45577</c:v>
                </c:pt>
                <c:pt idx="12">
                  <c:v>45578</c:v>
                </c:pt>
                <c:pt idx="13">
                  <c:v>45579</c:v>
                </c:pt>
                <c:pt idx="14">
                  <c:v>45580</c:v>
                </c:pt>
                <c:pt idx="15">
                  <c:v>45581</c:v>
                </c:pt>
                <c:pt idx="16">
                  <c:v>45582</c:v>
                </c:pt>
                <c:pt idx="17">
                  <c:v>45583</c:v>
                </c:pt>
                <c:pt idx="18">
                  <c:v>45584</c:v>
                </c:pt>
                <c:pt idx="19">
                  <c:v>45585</c:v>
                </c:pt>
                <c:pt idx="20">
                  <c:v>45586</c:v>
                </c:pt>
                <c:pt idx="21">
                  <c:v>45587</c:v>
                </c:pt>
                <c:pt idx="22">
                  <c:v>45588</c:v>
                </c:pt>
                <c:pt idx="23">
                  <c:v>45589</c:v>
                </c:pt>
                <c:pt idx="24">
                  <c:v>45590</c:v>
                </c:pt>
                <c:pt idx="25">
                  <c:v>45591</c:v>
                </c:pt>
                <c:pt idx="26">
                  <c:v>45592</c:v>
                </c:pt>
                <c:pt idx="27">
                  <c:v>45593</c:v>
                </c:pt>
                <c:pt idx="28">
                  <c:v>45594</c:v>
                </c:pt>
                <c:pt idx="29">
                  <c:v>45595</c:v>
                </c:pt>
                <c:pt idx="30">
                  <c:v>45596</c:v>
                </c:pt>
              </c:numCache>
            </c:numRef>
          </c:cat>
          <c:val>
            <c:numRef>
              <c:f>Sheet1!$D$2:$D$32</c:f>
              <c:numCache>
                <c:formatCode>General</c:formatCode>
                <c:ptCount val="3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numCache>
            </c:numRef>
          </c:val>
          <c:extLst>
            <c:ext xmlns:c16="http://schemas.microsoft.com/office/drawing/2014/chart" uri="{C3380CC4-5D6E-409C-BE32-E72D297353CC}">
              <c16:uniqueId val="{00000001-C126-4E21-ACFC-C03E0B50549A}"/>
            </c:ext>
          </c:extLst>
        </c:ser>
        <c:ser>
          <c:idx val="2"/>
          <c:order val="2"/>
          <c:tx>
            <c:strRef>
              <c:f>Sheet1!$E$1</c:f>
              <c:strCache>
                <c:ptCount val="1"/>
                <c:pt idx="0">
                  <c:v>Uptime</c:v>
                </c:pt>
              </c:strCache>
            </c:strRef>
          </c:tx>
          <c:spPr>
            <a:solidFill>
              <a:schemeClr val="accent6"/>
            </a:solidFill>
            <a:ln>
              <a:noFill/>
            </a:ln>
            <a:effectLst/>
          </c:spPr>
          <c:invertIfNegative val="0"/>
          <c:cat>
            <c:numRef>
              <c:f>Sheet1!$B$2:$B$32</c:f>
              <c:numCache>
                <c:formatCode>m/d/yyyy</c:formatCode>
                <c:ptCount val="31"/>
                <c:pt idx="0">
                  <c:v>45566</c:v>
                </c:pt>
                <c:pt idx="1">
                  <c:v>45567</c:v>
                </c:pt>
                <c:pt idx="2">
                  <c:v>45568</c:v>
                </c:pt>
                <c:pt idx="3">
                  <c:v>45569</c:v>
                </c:pt>
                <c:pt idx="4">
                  <c:v>45570</c:v>
                </c:pt>
                <c:pt idx="5">
                  <c:v>45571</c:v>
                </c:pt>
                <c:pt idx="6">
                  <c:v>45572</c:v>
                </c:pt>
                <c:pt idx="7">
                  <c:v>45573</c:v>
                </c:pt>
                <c:pt idx="8">
                  <c:v>45574</c:v>
                </c:pt>
                <c:pt idx="9">
                  <c:v>45575</c:v>
                </c:pt>
                <c:pt idx="10">
                  <c:v>45576</c:v>
                </c:pt>
                <c:pt idx="11">
                  <c:v>45577</c:v>
                </c:pt>
                <c:pt idx="12">
                  <c:v>45578</c:v>
                </c:pt>
                <c:pt idx="13">
                  <c:v>45579</c:v>
                </c:pt>
                <c:pt idx="14">
                  <c:v>45580</c:v>
                </c:pt>
                <c:pt idx="15">
                  <c:v>45581</c:v>
                </c:pt>
                <c:pt idx="16">
                  <c:v>45582</c:v>
                </c:pt>
                <c:pt idx="17">
                  <c:v>45583</c:v>
                </c:pt>
                <c:pt idx="18">
                  <c:v>45584</c:v>
                </c:pt>
                <c:pt idx="19">
                  <c:v>45585</c:v>
                </c:pt>
                <c:pt idx="20">
                  <c:v>45586</c:v>
                </c:pt>
                <c:pt idx="21">
                  <c:v>45587</c:v>
                </c:pt>
                <c:pt idx="22">
                  <c:v>45588</c:v>
                </c:pt>
                <c:pt idx="23">
                  <c:v>45589</c:v>
                </c:pt>
                <c:pt idx="24">
                  <c:v>45590</c:v>
                </c:pt>
                <c:pt idx="25">
                  <c:v>45591</c:v>
                </c:pt>
                <c:pt idx="26">
                  <c:v>45592</c:v>
                </c:pt>
                <c:pt idx="27">
                  <c:v>45593</c:v>
                </c:pt>
                <c:pt idx="28">
                  <c:v>45594</c:v>
                </c:pt>
                <c:pt idx="29">
                  <c:v>45595</c:v>
                </c:pt>
                <c:pt idx="30">
                  <c:v>45596</c:v>
                </c:pt>
              </c:numCache>
            </c:numRef>
          </c:cat>
          <c:val>
            <c:numRef>
              <c:f>Sheet1!$E$2:$E$32</c:f>
              <c:numCache>
                <c:formatCode>General</c:formatCode>
                <c:ptCount val="31"/>
                <c:pt idx="0">
                  <c:v>1440</c:v>
                </c:pt>
                <c:pt idx="1">
                  <c:v>1440</c:v>
                </c:pt>
                <c:pt idx="2">
                  <c:v>1440</c:v>
                </c:pt>
                <c:pt idx="3">
                  <c:v>1440</c:v>
                </c:pt>
                <c:pt idx="4">
                  <c:v>1440</c:v>
                </c:pt>
                <c:pt idx="5">
                  <c:v>1440</c:v>
                </c:pt>
                <c:pt idx="6">
                  <c:v>1440</c:v>
                </c:pt>
                <c:pt idx="7">
                  <c:v>1440</c:v>
                </c:pt>
                <c:pt idx="8">
                  <c:v>1440</c:v>
                </c:pt>
                <c:pt idx="9">
                  <c:v>1440</c:v>
                </c:pt>
                <c:pt idx="10">
                  <c:v>1440</c:v>
                </c:pt>
                <c:pt idx="11">
                  <c:v>1440</c:v>
                </c:pt>
                <c:pt idx="12">
                  <c:v>1440</c:v>
                </c:pt>
                <c:pt idx="13">
                  <c:v>1440</c:v>
                </c:pt>
                <c:pt idx="14">
                  <c:v>1440</c:v>
                </c:pt>
                <c:pt idx="15">
                  <c:v>1440</c:v>
                </c:pt>
                <c:pt idx="16">
                  <c:v>1440</c:v>
                </c:pt>
                <c:pt idx="17">
                  <c:v>1440</c:v>
                </c:pt>
                <c:pt idx="18">
                  <c:v>1440</c:v>
                </c:pt>
                <c:pt idx="19">
                  <c:v>1440</c:v>
                </c:pt>
                <c:pt idx="20">
                  <c:v>1440</c:v>
                </c:pt>
                <c:pt idx="21">
                  <c:v>1440</c:v>
                </c:pt>
                <c:pt idx="22">
                  <c:v>1440</c:v>
                </c:pt>
                <c:pt idx="23">
                  <c:v>1440</c:v>
                </c:pt>
                <c:pt idx="24">
                  <c:v>1440</c:v>
                </c:pt>
                <c:pt idx="25">
                  <c:v>1440</c:v>
                </c:pt>
                <c:pt idx="26">
                  <c:v>1020</c:v>
                </c:pt>
                <c:pt idx="27">
                  <c:v>1440</c:v>
                </c:pt>
                <c:pt idx="28">
                  <c:v>1440</c:v>
                </c:pt>
                <c:pt idx="29">
                  <c:v>1440</c:v>
                </c:pt>
                <c:pt idx="30">
                  <c:v>1440</c:v>
                </c:pt>
              </c:numCache>
            </c:numRef>
          </c:val>
          <c:extLst>
            <c:ext xmlns:c16="http://schemas.microsoft.com/office/drawing/2014/chart" uri="{C3380CC4-5D6E-409C-BE32-E72D297353CC}">
              <c16:uniqueId val="{00000002-C126-4E21-ACFC-C03E0B50549A}"/>
            </c:ext>
          </c:extLst>
        </c:ser>
        <c:dLbls>
          <c:showLegendKey val="0"/>
          <c:showVal val="0"/>
          <c:showCatName val="0"/>
          <c:showSerName val="0"/>
          <c:showPercent val="0"/>
          <c:showBubbleSize val="0"/>
        </c:dLbls>
        <c:gapWidth val="219"/>
        <c:overlap val="100"/>
        <c:axId val="626857688"/>
        <c:axId val="968938376"/>
      </c:barChart>
      <c:dateAx>
        <c:axId val="626857688"/>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968938376"/>
        <c:crosses val="autoZero"/>
        <c:auto val="1"/>
        <c:lblOffset val="100"/>
        <c:baseTimeUnit val="days"/>
        <c:majorUnit val="1"/>
        <c:majorTimeUnit val="days"/>
      </c:dateAx>
      <c:valAx>
        <c:axId val="968938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crossAx val="626857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36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2"/>
                </a:solidFill>
                <a:latin typeface="+mn-lt"/>
                <a:ea typeface="+mn-ea"/>
                <a:cs typeface="+mn-cs"/>
              </a:defRPr>
            </a:pPr>
            <a:r>
              <a:rPr lang="en-US" sz="3200" dirty="0">
                <a:solidFill>
                  <a:schemeClr val="tx2"/>
                </a:solidFill>
              </a:rPr>
              <a:t>Total Monthly Availability – Oct 2024</a:t>
            </a:r>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Sheet2!$C$2</c:f>
              <c:strCache>
                <c:ptCount val="1"/>
                <c:pt idx="0">
                  <c:v>Target % Availability</c:v>
                </c:pt>
              </c:strCache>
            </c:strRef>
          </c:tx>
          <c:spPr>
            <a:solidFill>
              <a:schemeClr val="accent1"/>
            </a:solidFill>
            <a:ln w="101600">
              <a:noFill/>
            </a:ln>
            <a:effectLst/>
          </c:spPr>
          <c:invertIfNegative val="0"/>
          <c:dLbls>
            <c:delete val="1"/>
          </c:dLbls>
          <c:cat>
            <c:numRef>
              <c:f>Sheet2!$B$3:$B$14</c:f>
              <c:numCache>
                <c:formatCode>mmm\-yy</c:formatCode>
                <c:ptCount val="12"/>
                <c:pt idx="0">
                  <c:v>45231</c:v>
                </c:pt>
                <c:pt idx="1">
                  <c:v>45261</c:v>
                </c:pt>
                <c:pt idx="2">
                  <c:v>45292</c:v>
                </c:pt>
                <c:pt idx="3">
                  <c:v>45323</c:v>
                </c:pt>
                <c:pt idx="4">
                  <c:v>45352</c:v>
                </c:pt>
                <c:pt idx="5">
                  <c:v>45383</c:v>
                </c:pt>
                <c:pt idx="6">
                  <c:v>45413</c:v>
                </c:pt>
                <c:pt idx="7">
                  <c:v>45444</c:v>
                </c:pt>
                <c:pt idx="8">
                  <c:v>45474</c:v>
                </c:pt>
                <c:pt idx="9">
                  <c:v>45505</c:v>
                </c:pt>
                <c:pt idx="10">
                  <c:v>45536</c:v>
                </c:pt>
                <c:pt idx="11">
                  <c:v>45566</c:v>
                </c:pt>
              </c:numCache>
            </c:numRef>
          </c:cat>
          <c:val>
            <c:numRef>
              <c:f>Sheet2!$C$3:$C$14</c:f>
              <c:numCache>
                <c:formatCode>0.00%</c:formatCode>
                <c:ptCount val="12"/>
                <c:pt idx="0">
                  <c:v>0.999</c:v>
                </c:pt>
                <c:pt idx="1">
                  <c:v>0.999</c:v>
                </c:pt>
                <c:pt idx="2">
                  <c:v>0.999</c:v>
                </c:pt>
                <c:pt idx="3">
                  <c:v>0.999</c:v>
                </c:pt>
                <c:pt idx="4">
                  <c:v>0.999</c:v>
                </c:pt>
                <c:pt idx="5">
                  <c:v>0.999</c:v>
                </c:pt>
                <c:pt idx="6">
                  <c:v>0.999</c:v>
                </c:pt>
                <c:pt idx="7">
                  <c:v>0.999</c:v>
                </c:pt>
                <c:pt idx="8">
                  <c:v>0.999</c:v>
                </c:pt>
                <c:pt idx="9">
                  <c:v>0.999</c:v>
                </c:pt>
                <c:pt idx="10">
                  <c:v>0.999</c:v>
                </c:pt>
                <c:pt idx="11">
                  <c:v>0.999</c:v>
                </c:pt>
              </c:numCache>
            </c:numRef>
          </c:val>
          <c:extLst>
            <c:ext xmlns:c16="http://schemas.microsoft.com/office/drawing/2014/chart" uri="{C3380CC4-5D6E-409C-BE32-E72D297353CC}">
              <c16:uniqueId val="{00000000-A54A-4E71-9626-2FF3438EFDBE}"/>
            </c:ext>
          </c:extLst>
        </c:ser>
        <c:dLbls>
          <c:dLblPos val="ctr"/>
          <c:showLegendKey val="0"/>
          <c:showVal val="1"/>
          <c:showCatName val="0"/>
          <c:showSerName val="0"/>
          <c:showPercent val="0"/>
          <c:showBubbleSize val="0"/>
        </c:dLbls>
        <c:gapWidth val="150"/>
        <c:axId val="634760840"/>
        <c:axId val="634759760"/>
      </c:barChart>
      <c:lineChart>
        <c:grouping val="standard"/>
        <c:varyColors val="0"/>
        <c:ser>
          <c:idx val="1"/>
          <c:order val="1"/>
          <c:tx>
            <c:strRef>
              <c:f>Sheet2!$D$2</c:f>
              <c:strCache>
                <c:ptCount val="1"/>
                <c:pt idx="0">
                  <c:v>% of Total Monthly Availability (Sev 1, 2 &amp; PEM)</c:v>
                </c:pt>
              </c:strCache>
            </c:strRef>
          </c:tx>
          <c:spPr>
            <a:ln w="190500" cap="rnd">
              <a:solidFill>
                <a:schemeClr val="accent6"/>
              </a:solidFill>
              <a:round/>
            </a:ln>
            <a:effectLst/>
          </c:spPr>
          <c:marker>
            <c:symbol val="none"/>
          </c:marker>
          <c:cat>
            <c:numRef>
              <c:f>Sheet2!$B$3:$B$14</c:f>
              <c:numCache>
                <c:formatCode>mmm\-yy</c:formatCode>
                <c:ptCount val="12"/>
                <c:pt idx="0">
                  <c:v>45231</c:v>
                </c:pt>
                <c:pt idx="1">
                  <c:v>45261</c:v>
                </c:pt>
                <c:pt idx="2">
                  <c:v>45292</c:v>
                </c:pt>
                <c:pt idx="3">
                  <c:v>45323</c:v>
                </c:pt>
                <c:pt idx="4">
                  <c:v>45352</c:v>
                </c:pt>
                <c:pt idx="5">
                  <c:v>45383</c:v>
                </c:pt>
                <c:pt idx="6">
                  <c:v>45413</c:v>
                </c:pt>
                <c:pt idx="7">
                  <c:v>45444</c:v>
                </c:pt>
                <c:pt idx="8">
                  <c:v>45474</c:v>
                </c:pt>
                <c:pt idx="9">
                  <c:v>45505</c:v>
                </c:pt>
                <c:pt idx="10">
                  <c:v>45536</c:v>
                </c:pt>
                <c:pt idx="11">
                  <c:v>45566</c:v>
                </c:pt>
              </c:numCache>
            </c:numRef>
          </c:cat>
          <c:val>
            <c:numRef>
              <c:f>Sheet2!$D$3:$D$14</c:f>
              <c:numCache>
                <c:formatCode>0%</c:formatCode>
                <c:ptCount val="12"/>
                <c:pt idx="0">
                  <c:v>1</c:v>
                </c:pt>
                <c:pt idx="1">
                  <c:v>1</c:v>
                </c:pt>
                <c:pt idx="2">
                  <c:v>1</c:v>
                </c:pt>
                <c:pt idx="3">
                  <c:v>1</c:v>
                </c:pt>
                <c:pt idx="4">
                  <c:v>1</c:v>
                </c:pt>
                <c:pt idx="5">
                  <c:v>1</c:v>
                </c:pt>
                <c:pt idx="6">
                  <c:v>1</c:v>
                </c:pt>
                <c:pt idx="7">
                  <c:v>1</c:v>
                </c:pt>
                <c:pt idx="8">
                  <c:v>1</c:v>
                </c:pt>
                <c:pt idx="9">
                  <c:v>1</c:v>
                </c:pt>
                <c:pt idx="10">
                  <c:v>1</c:v>
                </c:pt>
                <c:pt idx="11" formatCode="0.00%">
                  <c:v>0.99059139784946171</c:v>
                </c:pt>
              </c:numCache>
            </c:numRef>
          </c:val>
          <c:smooth val="0"/>
          <c:extLst>
            <c:ext xmlns:c16="http://schemas.microsoft.com/office/drawing/2014/chart" uri="{C3380CC4-5D6E-409C-BE32-E72D297353CC}">
              <c16:uniqueId val="{00000001-A54A-4E71-9626-2FF3438EFDBE}"/>
            </c:ext>
          </c:extLst>
        </c:ser>
        <c:dLbls>
          <c:showLegendKey val="0"/>
          <c:showVal val="0"/>
          <c:showCatName val="0"/>
          <c:showSerName val="0"/>
          <c:showPercent val="0"/>
          <c:showBubbleSize val="0"/>
        </c:dLbls>
        <c:marker val="1"/>
        <c:smooth val="0"/>
        <c:axId val="634760840"/>
        <c:axId val="634759760"/>
      </c:lineChart>
      <c:dateAx>
        <c:axId val="634760840"/>
        <c:scaling>
          <c:orientation val="minMax"/>
        </c:scaling>
        <c:delete val="0"/>
        <c:axPos val="b"/>
        <c:majorGridlines>
          <c:spPr>
            <a:ln w="9525" cap="flat" cmpd="sng" algn="ctr">
              <a:solidFill>
                <a:schemeClr val="tx1">
                  <a:lumMod val="15000"/>
                  <a:lumOff val="85000"/>
                </a:schemeClr>
              </a:solidFill>
              <a:round/>
            </a:ln>
            <a:effectLst/>
          </c:spPr>
        </c:majorGridlines>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chemeClr val="tx2"/>
                </a:solidFill>
                <a:latin typeface="+mn-lt"/>
                <a:ea typeface="+mn-ea"/>
                <a:cs typeface="+mn-cs"/>
              </a:defRPr>
            </a:pPr>
            <a:endParaRPr lang="en-US"/>
          </a:p>
        </c:txPr>
        <c:crossAx val="634759760"/>
        <c:crosses val="autoZero"/>
        <c:auto val="1"/>
        <c:lblOffset val="100"/>
        <c:baseTimeUnit val="months"/>
      </c:dateAx>
      <c:valAx>
        <c:axId val="634759760"/>
        <c:scaling>
          <c:orientation val="minMax"/>
          <c:max val="1"/>
          <c:min val="0.98"/>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3600" b="0" i="0" u="none" strike="noStrike" kern="1200" baseline="0">
                <a:solidFill>
                  <a:schemeClr val="tx2"/>
                </a:solidFill>
                <a:latin typeface="+mn-lt"/>
                <a:ea typeface="+mn-ea"/>
                <a:cs typeface="+mn-cs"/>
              </a:defRPr>
            </a:pPr>
            <a:endParaRPr lang="en-US"/>
          </a:p>
        </c:txPr>
        <c:crossAx val="634760840"/>
        <c:crosses val="autoZero"/>
        <c:crossBetween val="between"/>
        <c:majorUnit val="2.0000000000000005E-3"/>
      </c:valAx>
      <c:spPr>
        <a:noFill/>
        <a:ln>
          <a:noFill/>
        </a:ln>
        <a:effectLst/>
      </c:spPr>
    </c:plotArea>
    <c:legend>
      <c:legendPos val="b"/>
      <c:overlay val="0"/>
      <c:spPr>
        <a:noFill/>
        <a:ln>
          <a:noFill/>
        </a:ln>
        <a:effectLst/>
      </c:spPr>
      <c:txPr>
        <a:bodyPr rot="0" spcFirstLastPara="1" vertOverflow="ellipsis" vert="horz" wrap="square" anchor="ctr" anchorCtr="1"/>
        <a:lstStyle/>
        <a:p>
          <a:pPr>
            <a:defRPr sz="36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670178-BFD2-45AF-A40D-6B2953D57FD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24DA13E-2E0E-4BDE-81C6-EC3AD7C80137}">
      <dgm:prSet phldrT="[Text]"/>
      <dgm:spPr/>
      <dgm:t>
        <a:bodyPr/>
        <a:lstStyle/>
        <a:p>
          <a:r>
            <a:rPr lang="en-US" b="1" dirty="0"/>
            <a:t>Public Health Reporting</a:t>
          </a:r>
        </a:p>
      </dgm:t>
    </dgm:pt>
    <dgm:pt modelId="{E8EADE31-F7C3-443E-80DF-C5F19799A484}" type="parTrans" cxnId="{F0FEFFD8-4A6E-414D-9295-95646514A25E}">
      <dgm:prSet/>
      <dgm:spPr/>
      <dgm:t>
        <a:bodyPr/>
        <a:lstStyle/>
        <a:p>
          <a:endParaRPr lang="en-US"/>
        </a:p>
      </dgm:t>
    </dgm:pt>
    <dgm:pt modelId="{C3441232-DA15-44D8-8A01-AAC20E37E2EE}" type="sibTrans" cxnId="{F0FEFFD8-4A6E-414D-9295-95646514A25E}">
      <dgm:prSet/>
      <dgm:spPr/>
      <dgm:t>
        <a:bodyPr/>
        <a:lstStyle/>
        <a:p>
          <a:endParaRPr lang="en-US"/>
        </a:p>
      </dgm:t>
    </dgm:pt>
    <dgm:pt modelId="{B5164769-DBBB-4DB2-83C9-D15850A99557}">
      <dgm:prSet custT="1"/>
      <dgm:spPr>
        <a:solidFill>
          <a:schemeClr val="bg1">
            <a:alpha val="90000"/>
          </a:schemeClr>
        </a:solidFill>
      </dgm:spPr>
      <dgm:t>
        <a:bodyPr/>
        <a:lstStyle/>
        <a:p>
          <a:r>
            <a:rPr lang="en-US" sz="3900" dirty="0">
              <a:solidFill>
                <a:schemeClr val="tx2"/>
              </a:solidFill>
            </a:rPr>
            <a:t>Public Health Reporting remains the dominant use case, showing stabilization in 2023 and steady growth into 2024.</a:t>
          </a:r>
        </a:p>
      </dgm:t>
    </dgm:pt>
    <dgm:pt modelId="{7FF577F9-B538-4174-9550-14F48B554274}" type="parTrans" cxnId="{B3BD2CB8-C0DC-437A-888E-9C8084B2C3B8}">
      <dgm:prSet/>
      <dgm:spPr/>
      <dgm:t>
        <a:bodyPr/>
        <a:lstStyle/>
        <a:p>
          <a:endParaRPr lang="en-US"/>
        </a:p>
      </dgm:t>
    </dgm:pt>
    <dgm:pt modelId="{5786E1D9-C6AB-4C5C-9AE7-0FF3F523D236}" type="sibTrans" cxnId="{B3BD2CB8-C0DC-437A-888E-9C8084B2C3B8}">
      <dgm:prSet/>
      <dgm:spPr/>
      <dgm:t>
        <a:bodyPr/>
        <a:lstStyle/>
        <a:p>
          <a:endParaRPr lang="en-US"/>
        </a:p>
      </dgm:t>
    </dgm:pt>
    <dgm:pt modelId="{78764C1C-EA64-45E3-B339-4E96DAAB497C}">
      <dgm:prSet custT="1"/>
      <dgm:spPr>
        <a:solidFill>
          <a:schemeClr val="bg1">
            <a:alpha val="90000"/>
          </a:schemeClr>
        </a:solidFill>
      </dgm:spPr>
      <dgm:t>
        <a:bodyPr/>
        <a:lstStyle/>
        <a:p>
          <a:r>
            <a:rPr lang="en-US" sz="3900" dirty="0">
              <a:solidFill>
                <a:schemeClr val="tx2"/>
              </a:solidFill>
            </a:rPr>
            <a:t>Utilization reflects continued reliance on the Clinical Gateway for timely and accurate Public Health Reporting.</a:t>
          </a:r>
        </a:p>
      </dgm:t>
    </dgm:pt>
    <dgm:pt modelId="{90024013-FA0C-4BF2-BBE1-2D496165E318}" type="parTrans" cxnId="{520969AF-C437-4335-B082-8842DA01057D}">
      <dgm:prSet/>
      <dgm:spPr/>
      <dgm:t>
        <a:bodyPr/>
        <a:lstStyle/>
        <a:p>
          <a:endParaRPr lang="en-US"/>
        </a:p>
      </dgm:t>
    </dgm:pt>
    <dgm:pt modelId="{C0D8221D-D73F-4DDB-8F70-31272F688502}" type="sibTrans" cxnId="{520969AF-C437-4335-B082-8842DA01057D}">
      <dgm:prSet/>
      <dgm:spPr/>
      <dgm:t>
        <a:bodyPr/>
        <a:lstStyle/>
        <a:p>
          <a:endParaRPr lang="en-US"/>
        </a:p>
      </dgm:t>
    </dgm:pt>
    <dgm:pt modelId="{17008D76-B350-4677-9AA3-4BAB99E6B033}">
      <dgm:prSet/>
      <dgm:spPr>
        <a:solidFill>
          <a:schemeClr val="accent1">
            <a:lumMod val="20000"/>
            <a:lumOff val="80000"/>
          </a:schemeClr>
        </a:solidFill>
        <a:ln>
          <a:solidFill>
            <a:schemeClr val="accent1">
              <a:lumMod val="20000"/>
              <a:lumOff val="80000"/>
            </a:schemeClr>
          </a:solidFill>
        </a:ln>
      </dgm:spPr>
      <dgm:t>
        <a:bodyPr/>
        <a:lstStyle/>
        <a:p>
          <a:r>
            <a:rPr lang="en-US" b="1" dirty="0">
              <a:solidFill>
                <a:schemeClr val="tx2"/>
              </a:solidFill>
            </a:rPr>
            <a:t>Care Coordination</a:t>
          </a:r>
        </a:p>
      </dgm:t>
    </dgm:pt>
    <dgm:pt modelId="{521B5DAE-9E3A-4FAB-A4D6-5C7156E56CE8}" type="parTrans" cxnId="{E4CBB0DC-A6B2-4767-87F2-DA25A1250373}">
      <dgm:prSet/>
      <dgm:spPr/>
      <dgm:t>
        <a:bodyPr/>
        <a:lstStyle/>
        <a:p>
          <a:endParaRPr lang="en-US"/>
        </a:p>
      </dgm:t>
    </dgm:pt>
    <dgm:pt modelId="{3C1DFDB7-17A1-4CDF-8273-E9F8643BFA1B}" type="sibTrans" cxnId="{E4CBB0DC-A6B2-4767-87F2-DA25A1250373}">
      <dgm:prSet/>
      <dgm:spPr/>
      <dgm:t>
        <a:bodyPr/>
        <a:lstStyle/>
        <a:p>
          <a:endParaRPr lang="en-US"/>
        </a:p>
      </dgm:t>
    </dgm:pt>
    <dgm:pt modelId="{BE3E6FE9-C66E-492E-B0B0-93CAD110C447}">
      <dgm:prSet custT="1"/>
      <dgm:spPr>
        <a:solidFill>
          <a:schemeClr val="bg1">
            <a:alpha val="90000"/>
          </a:schemeClr>
        </a:solidFill>
      </dgm:spPr>
      <dgm:t>
        <a:bodyPr/>
        <a:lstStyle/>
        <a:p>
          <a:r>
            <a:rPr lang="en-US" sz="3900" dirty="0">
              <a:solidFill>
                <a:schemeClr val="tx2"/>
              </a:solidFill>
            </a:rPr>
            <a:t>Care Coordination transactions show growth in 2023 and 2024, reflecting increasing focus on care delivery optimization.</a:t>
          </a:r>
        </a:p>
      </dgm:t>
    </dgm:pt>
    <dgm:pt modelId="{0D511F0F-5972-4801-8875-F508E38B780C}" type="parTrans" cxnId="{9FC1533A-1389-4BAB-9FDB-CE343972F724}">
      <dgm:prSet/>
      <dgm:spPr/>
      <dgm:t>
        <a:bodyPr/>
        <a:lstStyle/>
        <a:p>
          <a:endParaRPr lang="en-US"/>
        </a:p>
      </dgm:t>
    </dgm:pt>
    <dgm:pt modelId="{1B30D9E3-4F77-4206-9850-AA0D242974C1}" type="sibTrans" cxnId="{9FC1533A-1389-4BAB-9FDB-CE343972F724}">
      <dgm:prSet/>
      <dgm:spPr/>
      <dgm:t>
        <a:bodyPr/>
        <a:lstStyle/>
        <a:p>
          <a:endParaRPr lang="en-US"/>
        </a:p>
      </dgm:t>
    </dgm:pt>
    <dgm:pt modelId="{8BED301B-10D0-46C2-97C4-9F5FCE3CCFCD}">
      <dgm:prSet custT="1"/>
      <dgm:spPr>
        <a:solidFill>
          <a:schemeClr val="bg1">
            <a:alpha val="90000"/>
          </a:schemeClr>
        </a:solidFill>
      </dgm:spPr>
      <dgm:t>
        <a:bodyPr/>
        <a:lstStyle/>
        <a:p>
          <a:r>
            <a:rPr lang="en-US" sz="3900" dirty="0">
              <a:solidFill>
                <a:schemeClr val="tx2"/>
              </a:solidFill>
            </a:rPr>
            <a:t>Utilization trends indicate wider adoption of care coordination workflows and deeper integration among providers.</a:t>
          </a:r>
        </a:p>
      </dgm:t>
    </dgm:pt>
    <dgm:pt modelId="{701973C0-36D2-4FB7-9BB5-0CE60DF6EBF3}" type="parTrans" cxnId="{3DFC7E2E-550B-45FD-AC37-80021B2A6353}">
      <dgm:prSet/>
      <dgm:spPr/>
      <dgm:t>
        <a:bodyPr/>
        <a:lstStyle/>
        <a:p>
          <a:endParaRPr lang="en-US"/>
        </a:p>
      </dgm:t>
    </dgm:pt>
    <dgm:pt modelId="{A69F9DC2-B612-4EAE-937B-941CF2F66B52}" type="sibTrans" cxnId="{3DFC7E2E-550B-45FD-AC37-80021B2A6353}">
      <dgm:prSet/>
      <dgm:spPr/>
      <dgm:t>
        <a:bodyPr/>
        <a:lstStyle/>
        <a:p>
          <a:endParaRPr lang="en-US"/>
        </a:p>
      </dgm:t>
    </dgm:pt>
    <dgm:pt modelId="{B79A838F-5099-4F91-8F5B-8CF9E16DD658}" type="pres">
      <dgm:prSet presAssocID="{8F670178-BFD2-45AF-A40D-6B2953D57FDF}" presName="Name0" presStyleCnt="0">
        <dgm:presLayoutVars>
          <dgm:dir/>
          <dgm:animLvl val="lvl"/>
          <dgm:resizeHandles val="exact"/>
        </dgm:presLayoutVars>
      </dgm:prSet>
      <dgm:spPr/>
    </dgm:pt>
    <dgm:pt modelId="{7E5C1125-DAE6-47F5-B826-A43B6E189F7B}" type="pres">
      <dgm:prSet presAssocID="{624DA13E-2E0E-4BDE-81C6-EC3AD7C80137}" presName="composite" presStyleCnt="0"/>
      <dgm:spPr/>
    </dgm:pt>
    <dgm:pt modelId="{782C7C54-5333-4FD7-922B-4398048D121F}" type="pres">
      <dgm:prSet presAssocID="{624DA13E-2E0E-4BDE-81C6-EC3AD7C80137}" presName="parTx" presStyleLbl="alignNode1" presStyleIdx="0" presStyleCnt="2">
        <dgm:presLayoutVars>
          <dgm:chMax val="0"/>
          <dgm:chPref val="0"/>
          <dgm:bulletEnabled val="1"/>
        </dgm:presLayoutVars>
      </dgm:prSet>
      <dgm:spPr/>
    </dgm:pt>
    <dgm:pt modelId="{4C2A2F04-D39F-47E6-8EEC-C0F232D3884C}" type="pres">
      <dgm:prSet presAssocID="{624DA13E-2E0E-4BDE-81C6-EC3AD7C80137}" presName="desTx" presStyleLbl="alignAccFollowNode1" presStyleIdx="0" presStyleCnt="2">
        <dgm:presLayoutVars>
          <dgm:bulletEnabled val="1"/>
        </dgm:presLayoutVars>
      </dgm:prSet>
      <dgm:spPr/>
    </dgm:pt>
    <dgm:pt modelId="{4ACCF096-EABD-431A-B8F1-5FB8CECF5B55}" type="pres">
      <dgm:prSet presAssocID="{C3441232-DA15-44D8-8A01-AAC20E37E2EE}" presName="space" presStyleCnt="0"/>
      <dgm:spPr/>
    </dgm:pt>
    <dgm:pt modelId="{1DD08E44-AB7E-4940-AB71-2AF6E1709E1B}" type="pres">
      <dgm:prSet presAssocID="{17008D76-B350-4677-9AA3-4BAB99E6B033}" presName="composite" presStyleCnt="0"/>
      <dgm:spPr/>
    </dgm:pt>
    <dgm:pt modelId="{AF7C7057-57C9-4A24-BCA9-D62FF10DE8D1}" type="pres">
      <dgm:prSet presAssocID="{17008D76-B350-4677-9AA3-4BAB99E6B033}" presName="parTx" presStyleLbl="alignNode1" presStyleIdx="1" presStyleCnt="2">
        <dgm:presLayoutVars>
          <dgm:chMax val="0"/>
          <dgm:chPref val="0"/>
          <dgm:bulletEnabled val="1"/>
        </dgm:presLayoutVars>
      </dgm:prSet>
      <dgm:spPr/>
    </dgm:pt>
    <dgm:pt modelId="{88787AF5-C353-4E6F-BA62-58D474B01FF5}" type="pres">
      <dgm:prSet presAssocID="{17008D76-B350-4677-9AA3-4BAB99E6B033}" presName="desTx" presStyleLbl="alignAccFollowNode1" presStyleIdx="1" presStyleCnt="2">
        <dgm:presLayoutVars>
          <dgm:bulletEnabled val="1"/>
        </dgm:presLayoutVars>
      </dgm:prSet>
      <dgm:spPr/>
    </dgm:pt>
  </dgm:ptLst>
  <dgm:cxnLst>
    <dgm:cxn modelId="{9BFE402B-D23C-413F-B349-FB26FA74A960}" type="presOf" srcId="{BE3E6FE9-C66E-492E-B0B0-93CAD110C447}" destId="{88787AF5-C353-4E6F-BA62-58D474B01FF5}" srcOrd="0" destOrd="0" presId="urn:microsoft.com/office/officeart/2005/8/layout/hList1"/>
    <dgm:cxn modelId="{3DFC7E2E-550B-45FD-AC37-80021B2A6353}" srcId="{17008D76-B350-4677-9AA3-4BAB99E6B033}" destId="{8BED301B-10D0-46C2-97C4-9F5FCE3CCFCD}" srcOrd="1" destOrd="0" parTransId="{701973C0-36D2-4FB7-9BB5-0CE60DF6EBF3}" sibTransId="{A69F9DC2-B612-4EAE-937B-941CF2F66B52}"/>
    <dgm:cxn modelId="{9FC1533A-1389-4BAB-9FDB-CE343972F724}" srcId="{17008D76-B350-4677-9AA3-4BAB99E6B033}" destId="{BE3E6FE9-C66E-492E-B0B0-93CAD110C447}" srcOrd="0" destOrd="0" parTransId="{0D511F0F-5972-4801-8875-F508E38B780C}" sibTransId="{1B30D9E3-4F77-4206-9850-AA0D242974C1}"/>
    <dgm:cxn modelId="{71A8C33D-59BA-4590-A9F2-180FD741F80A}" type="presOf" srcId="{B5164769-DBBB-4DB2-83C9-D15850A99557}" destId="{4C2A2F04-D39F-47E6-8EEC-C0F232D3884C}" srcOrd="0" destOrd="0" presId="urn:microsoft.com/office/officeart/2005/8/layout/hList1"/>
    <dgm:cxn modelId="{68057045-5BD3-4D91-AAF4-308EA1C5EF5E}" type="presOf" srcId="{624DA13E-2E0E-4BDE-81C6-EC3AD7C80137}" destId="{782C7C54-5333-4FD7-922B-4398048D121F}" srcOrd="0" destOrd="0" presId="urn:microsoft.com/office/officeart/2005/8/layout/hList1"/>
    <dgm:cxn modelId="{0867A149-E1C1-4091-A151-E16A598F8498}" type="presOf" srcId="{17008D76-B350-4677-9AA3-4BAB99E6B033}" destId="{AF7C7057-57C9-4A24-BCA9-D62FF10DE8D1}" srcOrd="0" destOrd="0" presId="urn:microsoft.com/office/officeart/2005/8/layout/hList1"/>
    <dgm:cxn modelId="{520969AF-C437-4335-B082-8842DA01057D}" srcId="{624DA13E-2E0E-4BDE-81C6-EC3AD7C80137}" destId="{78764C1C-EA64-45E3-B339-4E96DAAB497C}" srcOrd="1" destOrd="0" parTransId="{90024013-FA0C-4BF2-BBE1-2D496165E318}" sibTransId="{C0D8221D-D73F-4DDB-8F70-31272F688502}"/>
    <dgm:cxn modelId="{B3BD2CB8-C0DC-437A-888E-9C8084B2C3B8}" srcId="{624DA13E-2E0E-4BDE-81C6-EC3AD7C80137}" destId="{B5164769-DBBB-4DB2-83C9-D15850A99557}" srcOrd="0" destOrd="0" parTransId="{7FF577F9-B538-4174-9550-14F48B554274}" sibTransId="{5786E1D9-C6AB-4C5C-9AE7-0FF3F523D236}"/>
    <dgm:cxn modelId="{874860C7-DC11-4962-8882-DFB925163DB3}" type="presOf" srcId="{8BED301B-10D0-46C2-97C4-9F5FCE3CCFCD}" destId="{88787AF5-C353-4E6F-BA62-58D474B01FF5}" srcOrd="0" destOrd="1" presId="urn:microsoft.com/office/officeart/2005/8/layout/hList1"/>
    <dgm:cxn modelId="{F0FEFFD8-4A6E-414D-9295-95646514A25E}" srcId="{8F670178-BFD2-45AF-A40D-6B2953D57FDF}" destId="{624DA13E-2E0E-4BDE-81C6-EC3AD7C80137}" srcOrd="0" destOrd="0" parTransId="{E8EADE31-F7C3-443E-80DF-C5F19799A484}" sibTransId="{C3441232-DA15-44D8-8A01-AAC20E37E2EE}"/>
    <dgm:cxn modelId="{9740D6DB-A27E-4AE5-B9EE-15B42A83FC55}" type="presOf" srcId="{78764C1C-EA64-45E3-B339-4E96DAAB497C}" destId="{4C2A2F04-D39F-47E6-8EEC-C0F232D3884C}" srcOrd="0" destOrd="1" presId="urn:microsoft.com/office/officeart/2005/8/layout/hList1"/>
    <dgm:cxn modelId="{E4CBB0DC-A6B2-4767-87F2-DA25A1250373}" srcId="{8F670178-BFD2-45AF-A40D-6B2953D57FDF}" destId="{17008D76-B350-4677-9AA3-4BAB99E6B033}" srcOrd="1" destOrd="0" parTransId="{521B5DAE-9E3A-4FAB-A4D6-5C7156E56CE8}" sibTransId="{3C1DFDB7-17A1-4CDF-8273-E9F8643BFA1B}"/>
    <dgm:cxn modelId="{A2A676F1-42C2-42A4-B62D-4D34F9D52C00}" type="presOf" srcId="{8F670178-BFD2-45AF-A40D-6B2953D57FDF}" destId="{B79A838F-5099-4F91-8F5B-8CF9E16DD658}" srcOrd="0" destOrd="0" presId="urn:microsoft.com/office/officeart/2005/8/layout/hList1"/>
    <dgm:cxn modelId="{5F43B206-BD5F-4808-A22B-8D57602DF480}" type="presParOf" srcId="{B79A838F-5099-4F91-8F5B-8CF9E16DD658}" destId="{7E5C1125-DAE6-47F5-B826-A43B6E189F7B}" srcOrd="0" destOrd="0" presId="urn:microsoft.com/office/officeart/2005/8/layout/hList1"/>
    <dgm:cxn modelId="{B57B4353-43F9-4DBB-9BF9-D7AED59D1178}" type="presParOf" srcId="{7E5C1125-DAE6-47F5-B826-A43B6E189F7B}" destId="{782C7C54-5333-4FD7-922B-4398048D121F}" srcOrd="0" destOrd="0" presId="urn:microsoft.com/office/officeart/2005/8/layout/hList1"/>
    <dgm:cxn modelId="{492FA3C9-3642-4BFE-B791-9FEA3EC80FE0}" type="presParOf" srcId="{7E5C1125-DAE6-47F5-B826-A43B6E189F7B}" destId="{4C2A2F04-D39F-47E6-8EEC-C0F232D3884C}" srcOrd="1" destOrd="0" presId="urn:microsoft.com/office/officeart/2005/8/layout/hList1"/>
    <dgm:cxn modelId="{2E98C7BE-57A9-4415-B395-16AC41B8630E}" type="presParOf" srcId="{B79A838F-5099-4F91-8F5B-8CF9E16DD658}" destId="{4ACCF096-EABD-431A-B8F1-5FB8CECF5B55}" srcOrd="1" destOrd="0" presId="urn:microsoft.com/office/officeart/2005/8/layout/hList1"/>
    <dgm:cxn modelId="{8E8F6A62-9EFD-4570-A4E6-DF276827C299}" type="presParOf" srcId="{B79A838F-5099-4F91-8F5B-8CF9E16DD658}" destId="{1DD08E44-AB7E-4940-AB71-2AF6E1709E1B}" srcOrd="2" destOrd="0" presId="urn:microsoft.com/office/officeart/2005/8/layout/hList1"/>
    <dgm:cxn modelId="{7CB8DE6D-6445-4152-BFB1-37E79E0B3D96}" type="presParOf" srcId="{1DD08E44-AB7E-4940-AB71-2AF6E1709E1B}" destId="{AF7C7057-57C9-4A24-BCA9-D62FF10DE8D1}" srcOrd="0" destOrd="0" presId="urn:microsoft.com/office/officeart/2005/8/layout/hList1"/>
    <dgm:cxn modelId="{2E6757A2-EE5A-408E-9A3F-41E6E2AD7E20}" type="presParOf" srcId="{1DD08E44-AB7E-4940-AB71-2AF6E1709E1B}" destId="{88787AF5-C353-4E6F-BA62-58D474B01FF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D70DA3-EC53-4F1B-A524-053659AA10E3}"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US"/>
        </a:p>
      </dgm:t>
    </dgm:pt>
    <dgm:pt modelId="{538A0E87-DE0E-445F-BA98-54F792670F8D}">
      <dgm:prSet phldrT="[Text]"/>
      <dgm:spPr/>
      <dgm:t>
        <a:bodyPr/>
        <a:lstStyle/>
        <a:p>
          <a:r>
            <a:rPr lang="en-US" b="1" dirty="0">
              <a:solidFill>
                <a:schemeClr val="tx2"/>
              </a:solidFill>
            </a:rPr>
            <a:t>Onboarding</a:t>
          </a:r>
          <a:endParaRPr lang="en-US" dirty="0">
            <a:solidFill>
              <a:schemeClr val="tx2"/>
            </a:solidFill>
          </a:endParaRPr>
        </a:p>
      </dgm:t>
    </dgm:pt>
    <dgm:pt modelId="{8E91534D-CC3B-4E35-B90B-7F8F5EB27CE7}" type="parTrans" cxnId="{EE161974-5470-4791-ADB8-0CA52B7AEB70}">
      <dgm:prSet/>
      <dgm:spPr/>
      <dgm:t>
        <a:bodyPr/>
        <a:lstStyle/>
        <a:p>
          <a:endParaRPr lang="en-US"/>
        </a:p>
      </dgm:t>
    </dgm:pt>
    <dgm:pt modelId="{A0106AF0-B538-4AC1-8260-4298950FE644}" type="sibTrans" cxnId="{EE161974-5470-4791-ADB8-0CA52B7AEB70}">
      <dgm:prSet/>
      <dgm:spPr/>
      <dgm:t>
        <a:bodyPr/>
        <a:lstStyle/>
        <a:p>
          <a:endParaRPr lang="en-US"/>
        </a:p>
      </dgm:t>
    </dgm:pt>
    <dgm:pt modelId="{FE6C75EF-DDDB-41F3-A594-EFED51996D1B}">
      <dgm:prSet/>
      <dgm:spPr/>
      <dgm:t>
        <a:bodyPr/>
        <a:lstStyle/>
        <a:p>
          <a:pPr>
            <a:buFont typeface="Arial" panose="020B0604020202020204" pitchFamily="34" charset="0"/>
            <a:buChar char="•"/>
          </a:pPr>
          <a:r>
            <a:rPr lang="en-US" b="1" i="0" dirty="0">
              <a:solidFill>
                <a:schemeClr val="tx2"/>
              </a:solidFill>
            </a:rPr>
            <a:t>Beth Israel Lahey Health (BILH) </a:t>
          </a:r>
          <a:r>
            <a:rPr lang="en-US" i="0" dirty="0">
              <a:solidFill>
                <a:schemeClr val="tx2"/>
              </a:solidFill>
            </a:rPr>
            <a:t>(Large Health System) - Syndromic</a:t>
          </a:r>
        </a:p>
      </dgm:t>
    </dgm:pt>
    <dgm:pt modelId="{7EA62983-B099-49D1-A5E3-C53499B5F5C3}" type="parTrans" cxnId="{806EFB8B-A764-4B53-9DE6-679A36BCC5F9}">
      <dgm:prSet/>
      <dgm:spPr/>
      <dgm:t>
        <a:bodyPr/>
        <a:lstStyle/>
        <a:p>
          <a:endParaRPr lang="en-US"/>
        </a:p>
      </dgm:t>
    </dgm:pt>
    <dgm:pt modelId="{70A24F3A-D7A0-4E4D-B0EA-FF1BA2720211}" type="sibTrans" cxnId="{806EFB8B-A764-4B53-9DE6-679A36BCC5F9}">
      <dgm:prSet/>
      <dgm:spPr/>
      <dgm:t>
        <a:bodyPr/>
        <a:lstStyle/>
        <a:p>
          <a:endParaRPr lang="en-US"/>
        </a:p>
      </dgm:t>
    </dgm:pt>
    <dgm:pt modelId="{23DFF61A-8373-49C3-9277-4EE23F223678}">
      <dgm:prSet/>
      <dgm:spPr/>
      <dgm:t>
        <a:bodyPr/>
        <a:lstStyle/>
        <a:p>
          <a:r>
            <a:rPr lang="en-US" b="1" dirty="0">
              <a:solidFill>
                <a:schemeClr val="tx2"/>
              </a:solidFill>
            </a:rPr>
            <a:t>Testing</a:t>
          </a:r>
          <a:endParaRPr lang="en-US" dirty="0">
            <a:solidFill>
              <a:schemeClr val="tx2"/>
            </a:solidFill>
          </a:endParaRPr>
        </a:p>
      </dgm:t>
    </dgm:pt>
    <dgm:pt modelId="{5B541BED-EC9D-4359-ADFB-2AE68043408D}" type="parTrans" cxnId="{0E49AF94-C55D-4F3D-8A9A-40BC46BEDFB8}">
      <dgm:prSet/>
      <dgm:spPr/>
      <dgm:t>
        <a:bodyPr/>
        <a:lstStyle/>
        <a:p>
          <a:endParaRPr lang="en-US"/>
        </a:p>
      </dgm:t>
    </dgm:pt>
    <dgm:pt modelId="{0D2B61AD-C10F-409C-BF70-54B02B0EA2D8}" type="sibTrans" cxnId="{0E49AF94-C55D-4F3D-8A9A-40BC46BEDFB8}">
      <dgm:prSet/>
      <dgm:spPr/>
      <dgm:t>
        <a:bodyPr/>
        <a:lstStyle/>
        <a:p>
          <a:endParaRPr lang="en-US"/>
        </a:p>
      </dgm:t>
    </dgm:pt>
    <dgm:pt modelId="{072C1F8B-8407-463C-B3BC-A78A8EB16A88}">
      <dgm:prSet/>
      <dgm:spPr/>
      <dgm:t>
        <a:bodyPr/>
        <a:lstStyle/>
        <a:p>
          <a:pPr>
            <a:buFont typeface="Arial" panose="020B0604020202020204" pitchFamily="34" charset="0"/>
            <a:buChar char="•"/>
          </a:pPr>
          <a:r>
            <a:rPr lang="en-US" b="1" i="0" dirty="0">
              <a:solidFill>
                <a:schemeClr val="tx2"/>
              </a:solidFill>
            </a:rPr>
            <a:t>Trinity Healthcare </a:t>
          </a:r>
          <a:r>
            <a:rPr lang="en-US" b="0" i="0" dirty="0">
              <a:solidFill>
                <a:schemeClr val="tx2"/>
              </a:solidFill>
            </a:rPr>
            <a:t>(Large Health System) - Syndromic – Go Live 11/2</a:t>
          </a:r>
        </a:p>
      </dgm:t>
    </dgm:pt>
    <dgm:pt modelId="{EE7DBE7C-317E-41D9-A38B-6CB5E4F270AF}" type="parTrans" cxnId="{119DFE75-772F-4EFF-95E9-2DB5C8A5D366}">
      <dgm:prSet/>
      <dgm:spPr/>
      <dgm:t>
        <a:bodyPr/>
        <a:lstStyle/>
        <a:p>
          <a:endParaRPr lang="en-US"/>
        </a:p>
      </dgm:t>
    </dgm:pt>
    <dgm:pt modelId="{BC9F0AEA-C4B0-4288-BB3B-B48F2A979F9B}" type="sibTrans" cxnId="{119DFE75-772F-4EFF-95E9-2DB5C8A5D366}">
      <dgm:prSet/>
      <dgm:spPr/>
      <dgm:t>
        <a:bodyPr/>
        <a:lstStyle/>
        <a:p>
          <a:endParaRPr lang="en-US"/>
        </a:p>
      </dgm:t>
    </dgm:pt>
    <dgm:pt modelId="{DCE0D061-8E30-4749-94D8-3875489327E4}">
      <dgm:prSet/>
      <dgm:spPr/>
      <dgm:t>
        <a:bodyPr/>
        <a:lstStyle/>
        <a:p>
          <a:r>
            <a:rPr lang="en-US" b="1" dirty="0">
              <a:solidFill>
                <a:schemeClr val="tx2"/>
              </a:solidFill>
            </a:rPr>
            <a:t>Live</a:t>
          </a:r>
          <a:endParaRPr lang="en-US" dirty="0">
            <a:solidFill>
              <a:schemeClr val="tx2"/>
            </a:solidFill>
          </a:endParaRPr>
        </a:p>
      </dgm:t>
    </dgm:pt>
    <dgm:pt modelId="{89EFC3F4-C819-4AA7-BCD0-93978A8B9FB3}" type="parTrans" cxnId="{DBEED91B-D19D-4BBE-ABA8-5BE14C720FB9}">
      <dgm:prSet/>
      <dgm:spPr/>
      <dgm:t>
        <a:bodyPr/>
        <a:lstStyle/>
        <a:p>
          <a:endParaRPr lang="en-US"/>
        </a:p>
      </dgm:t>
    </dgm:pt>
    <dgm:pt modelId="{9DCCA19E-541B-4F8A-830F-F421B1723866}" type="sibTrans" cxnId="{DBEED91B-D19D-4BBE-ABA8-5BE14C720FB9}">
      <dgm:prSet/>
      <dgm:spPr/>
      <dgm:t>
        <a:bodyPr/>
        <a:lstStyle/>
        <a:p>
          <a:endParaRPr lang="en-US"/>
        </a:p>
      </dgm:t>
    </dgm:pt>
    <dgm:pt modelId="{1B153D6B-062B-4C35-B66F-7B1E49FC7D61}">
      <dgm:prSet/>
      <dgm:spPr/>
      <dgm:t>
        <a:bodyPr/>
        <a:lstStyle/>
        <a:p>
          <a:pPr>
            <a:buFont typeface="Arial" panose="020B0604020202020204" pitchFamily="34" charset="0"/>
            <a:buChar char="•"/>
          </a:pPr>
          <a:r>
            <a:rPr lang="en-US" b="1" i="0" dirty="0">
              <a:solidFill>
                <a:schemeClr val="tx2"/>
              </a:solidFill>
            </a:rPr>
            <a:t>Advocates, Inc</a:t>
          </a:r>
          <a:r>
            <a:rPr lang="en-US" i="0" dirty="0">
              <a:solidFill>
                <a:schemeClr val="tx2"/>
              </a:solidFill>
            </a:rPr>
            <a:t>. (Large Outpatient Behavioral Health Organization) – CANS to CBHI</a:t>
          </a:r>
        </a:p>
      </dgm:t>
    </dgm:pt>
    <dgm:pt modelId="{303B2B86-EEE0-4170-98C4-737B5A340E93}" type="parTrans" cxnId="{4138B657-44D8-480C-AF5C-E5B906053C84}">
      <dgm:prSet/>
      <dgm:spPr/>
      <dgm:t>
        <a:bodyPr/>
        <a:lstStyle/>
        <a:p>
          <a:endParaRPr lang="en-US"/>
        </a:p>
      </dgm:t>
    </dgm:pt>
    <dgm:pt modelId="{6CC3B815-ED02-4505-BC75-421C0DE02424}" type="sibTrans" cxnId="{4138B657-44D8-480C-AF5C-E5B906053C84}">
      <dgm:prSet/>
      <dgm:spPr/>
      <dgm:t>
        <a:bodyPr/>
        <a:lstStyle/>
        <a:p>
          <a:endParaRPr lang="en-US"/>
        </a:p>
      </dgm:t>
    </dgm:pt>
    <dgm:pt modelId="{66F37752-B2AF-42F8-A5E7-072557C6ED09}">
      <dgm:prSet/>
      <dgm:spPr/>
      <dgm:t>
        <a:bodyPr/>
        <a:lstStyle/>
        <a:p>
          <a:pPr>
            <a:buFont typeface="Wingdings" panose="05000000000000000000" pitchFamily="2" charset="2"/>
            <a:buChar char=""/>
          </a:pPr>
          <a:r>
            <a:rPr lang="en-US" b="1" i="0" dirty="0">
              <a:solidFill>
                <a:schemeClr val="tx2"/>
              </a:solidFill>
            </a:rPr>
            <a:t>UMass Memorial </a:t>
          </a:r>
          <a:r>
            <a:rPr lang="en-US" i="0" dirty="0">
              <a:solidFill>
                <a:schemeClr val="tx2"/>
              </a:solidFill>
            </a:rPr>
            <a:t>(Large Health System) – Syndromic, ELR</a:t>
          </a:r>
        </a:p>
      </dgm:t>
    </dgm:pt>
    <dgm:pt modelId="{40E83707-659B-465B-92B2-6CFA0938B2B9}" type="parTrans" cxnId="{B3A57282-55FD-46AE-B9ED-C379EF59D648}">
      <dgm:prSet/>
      <dgm:spPr/>
      <dgm:t>
        <a:bodyPr/>
        <a:lstStyle/>
        <a:p>
          <a:endParaRPr lang="en-US"/>
        </a:p>
      </dgm:t>
    </dgm:pt>
    <dgm:pt modelId="{2BDD8FAF-A54A-4F6C-9CBB-107701DECA18}" type="sibTrans" cxnId="{B3A57282-55FD-46AE-B9ED-C379EF59D648}">
      <dgm:prSet/>
      <dgm:spPr/>
      <dgm:t>
        <a:bodyPr/>
        <a:lstStyle/>
        <a:p>
          <a:endParaRPr lang="en-US"/>
        </a:p>
      </dgm:t>
    </dgm:pt>
    <dgm:pt modelId="{2A1ECE50-D651-4110-B36E-759C69D502BC}">
      <dgm:prSet/>
      <dgm:spPr/>
      <dgm:t>
        <a:bodyPr/>
        <a:lstStyle/>
        <a:p>
          <a:pPr>
            <a:buFont typeface="Wingdings" panose="05000000000000000000" pitchFamily="2" charset="2"/>
            <a:buChar char=""/>
          </a:pPr>
          <a:r>
            <a:rPr lang="en-US" b="1" i="0" dirty="0">
              <a:solidFill>
                <a:schemeClr val="tx2"/>
              </a:solidFill>
            </a:rPr>
            <a:t>Boston Medical Center </a:t>
          </a:r>
          <a:r>
            <a:rPr lang="en-US" i="0" dirty="0">
              <a:solidFill>
                <a:schemeClr val="tx2"/>
              </a:solidFill>
            </a:rPr>
            <a:t>(Large Health System) – Syndromic, ELR</a:t>
          </a:r>
        </a:p>
      </dgm:t>
    </dgm:pt>
    <dgm:pt modelId="{660415B8-EB85-4CF5-9AC2-C61CFFE5F1DA}" type="parTrans" cxnId="{D6460DF2-85B6-4A24-BB4C-B1043AD551A7}">
      <dgm:prSet/>
      <dgm:spPr/>
      <dgm:t>
        <a:bodyPr/>
        <a:lstStyle/>
        <a:p>
          <a:endParaRPr lang="en-US"/>
        </a:p>
      </dgm:t>
    </dgm:pt>
    <dgm:pt modelId="{20D112EC-B03C-4FC2-955E-58B3333372FE}" type="sibTrans" cxnId="{D6460DF2-85B6-4A24-BB4C-B1043AD551A7}">
      <dgm:prSet/>
      <dgm:spPr/>
      <dgm:t>
        <a:bodyPr/>
        <a:lstStyle/>
        <a:p>
          <a:endParaRPr lang="en-US"/>
        </a:p>
      </dgm:t>
    </dgm:pt>
    <dgm:pt modelId="{C5B4E02F-1726-416E-BF78-7344A3213E33}">
      <dgm:prSet/>
      <dgm:spPr/>
      <dgm:t>
        <a:bodyPr/>
        <a:lstStyle/>
        <a:p>
          <a:pPr>
            <a:buFont typeface="Wingdings" panose="05000000000000000000" pitchFamily="2" charset="2"/>
            <a:buChar char=""/>
          </a:pPr>
          <a:r>
            <a:rPr lang="en-US" b="1" i="0" dirty="0">
              <a:solidFill>
                <a:schemeClr val="tx2"/>
              </a:solidFill>
            </a:rPr>
            <a:t>Berkshire Health </a:t>
          </a:r>
          <a:r>
            <a:rPr lang="en-US" i="0" dirty="0">
              <a:solidFill>
                <a:schemeClr val="tx2"/>
              </a:solidFill>
            </a:rPr>
            <a:t>(Health System) - Syndromic, ELR</a:t>
          </a:r>
          <a:endParaRPr lang="en-US" b="1" i="0" dirty="0">
            <a:solidFill>
              <a:schemeClr val="tx2"/>
            </a:solidFill>
          </a:endParaRPr>
        </a:p>
      </dgm:t>
    </dgm:pt>
    <dgm:pt modelId="{542A8ED5-8020-4279-8F54-57BD9557FD1F}" type="parTrans" cxnId="{396B5585-33F8-412D-98D6-2DCC6449AB6D}">
      <dgm:prSet/>
      <dgm:spPr/>
      <dgm:t>
        <a:bodyPr/>
        <a:lstStyle/>
        <a:p>
          <a:endParaRPr lang="en-US"/>
        </a:p>
      </dgm:t>
    </dgm:pt>
    <dgm:pt modelId="{1415FB73-3AD4-480C-AA8A-DCBA739614C8}" type="sibTrans" cxnId="{396B5585-33F8-412D-98D6-2DCC6449AB6D}">
      <dgm:prSet/>
      <dgm:spPr/>
      <dgm:t>
        <a:bodyPr/>
        <a:lstStyle/>
        <a:p>
          <a:endParaRPr lang="en-US"/>
        </a:p>
      </dgm:t>
    </dgm:pt>
    <dgm:pt modelId="{5758F801-7CC9-41C1-95E3-1DC02A2F9398}">
      <dgm:prSet/>
      <dgm:spPr/>
      <dgm:t>
        <a:bodyPr/>
        <a:lstStyle/>
        <a:p>
          <a:pPr>
            <a:buFont typeface="Wingdings" panose="05000000000000000000" pitchFamily="2" charset="2"/>
            <a:buChar char=""/>
          </a:pPr>
          <a:r>
            <a:rPr lang="en-US" b="1" i="0" dirty="0">
              <a:solidFill>
                <a:schemeClr val="tx2"/>
              </a:solidFill>
            </a:rPr>
            <a:t>Heywood Hospital </a:t>
          </a:r>
          <a:r>
            <a:rPr lang="en-US" i="0" dirty="0">
              <a:solidFill>
                <a:schemeClr val="tx2"/>
              </a:solidFill>
            </a:rPr>
            <a:t>(Acute Hospital) - Syndromic, ELR</a:t>
          </a:r>
        </a:p>
      </dgm:t>
    </dgm:pt>
    <dgm:pt modelId="{3EB10487-DF1C-49C3-AD73-AB3C7A876082}" type="parTrans" cxnId="{EE6E251C-B3C4-4697-B5FB-112FCB889CEB}">
      <dgm:prSet/>
      <dgm:spPr/>
      <dgm:t>
        <a:bodyPr/>
        <a:lstStyle/>
        <a:p>
          <a:endParaRPr lang="en-US"/>
        </a:p>
      </dgm:t>
    </dgm:pt>
    <dgm:pt modelId="{A715526E-1763-4C18-B28B-A44A5527A539}" type="sibTrans" cxnId="{EE6E251C-B3C4-4697-B5FB-112FCB889CEB}">
      <dgm:prSet/>
      <dgm:spPr/>
      <dgm:t>
        <a:bodyPr/>
        <a:lstStyle/>
        <a:p>
          <a:endParaRPr lang="en-US"/>
        </a:p>
      </dgm:t>
    </dgm:pt>
    <dgm:pt modelId="{B551A715-CCCD-41B9-9E6C-48896698C447}">
      <dgm:prSet/>
      <dgm:spPr/>
      <dgm:t>
        <a:bodyPr/>
        <a:lstStyle/>
        <a:p>
          <a:pPr>
            <a:buFont typeface="Wingdings" panose="05000000000000000000" pitchFamily="2" charset="2"/>
            <a:buChar char=""/>
          </a:pPr>
          <a:r>
            <a:rPr lang="en-US" b="1" i="0" dirty="0">
              <a:solidFill>
                <a:schemeClr val="tx2"/>
              </a:solidFill>
            </a:rPr>
            <a:t>Holyoke Medical Center </a:t>
          </a:r>
          <a:r>
            <a:rPr lang="en-US" i="0" dirty="0">
              <a:solidFill>
                <a:schemeClr val="tx2"/>
              </a:solidFill>
            </a:rPr>
            <a:t>(Acute Hospital) - Syndromic, ELR</a:t>
          </a:r>
        </a:p>
      </dgm:t>
    </dgm:pt>
    <dgm:pt modelId="{ABFA8902-B5F7-4365-A5DF-DE68B9072B93}" type="parTrans" cxnId="{4888384F-E5E9-49AD-B0B6-87E359C37823}">
      <dgm:prSet/>
      <dgm:spPr/>
      <dgm:t>
        <a:bodyPr/>
        <a:lstStyle/>
        <a:p>
          <a:endParaRPr lang="en-US"/>
        </a:p>
      </dgm:t>
    </dgm:pt>
    <dgm:pt modelId="{3B064D47-0432-4E33-9F9C-F93717C90E5B}" type="sibTrans" cxnId="{4888384F-E5E9-49AD-B0B6-87E359C37823}">
      <dgm:prSet/>
      <dgm:spPr/>
      <dgm:t>
        <a:bodyPr/>
        <a:lstStyle/>
        <a:p>
          <a:endParaRPr lang="en-US"/>
        </a:p>
      </dgm:t>
    </dgm:pt>
    <dgm:pt modelId="{212042B1-F3BC-4A58-A47B-528FF861FE15}">
      <dgm:prSet/>
      <dgm:spPr/>
      <dgm:t>
        <a:bodyPr/>
        <a:lstStyle/>
        <a:p>
          <a:pPr>
            <a:buFont typeface="Wingdings" panose="05000000000000000000" pitchFamily="2" charset="2"/>
            <a:buChar char=""/>
          </a:pPr>
          <a:r>
            <a:rPr lang="en-US" b="1" i="0" dirty="0">
              <a:solidFill>
                <a:schemeClr val="tx2"/>
              </a:solidFill>
            </a:rPr>
            <a:t>Signature Healthcare </a:t>
          </a:r>
          <a:r>
            <a:rPr lang="en-US" i="0" dirty="0">
              <a:solidFill>
                <a:schemeClr val="tx2"/>
              </a:solidFill>
            </a:rPr>
            <a:t>(Health System) - Syndromic, ELR</a:t>
          </a:r>
        </a:p>
      </dgm:t>
    </dgm:pt>
    <dgm:pt modelId="{681DCE69-9EE7-42A6-A30A-36D7F259A48C}" type="parTrans" cxnId="{418D78AE-B1B0-45BA-AE05-73EA01EFD7DC}">
      <dgm:prSet/>
      <dgm:spPr/>
      <dgm:t>
        <a:bodyPr/>
        <a:lstStyle/>
        <a:p>
          <a:endParaRPr lang="en-US"/>
        </a:p>
      </dgm:t>
    </dgm:pt>
    <dgm:pt modelId="{2A8530B0-3C7C-4B45-9991-2F8D0E475AD4}" type="sibTrans" cxnId="{418D78AE-B1B0-45BA-AE05-73EA01EFD7DC}">
      <dgm:prSet/>
      <dgm:spPr/>
      <dgm:t>
        <a:bodyPr/>
        <a:lstStyle/>
        <a:p>
          <a:endParaRPr lang="en-US"/>
        </a:p>
      </dgm:t>
    </dgm:pt>
    <dgm:pt modelId="{ECD99CC2-0A58-4EE6-82CB-D6DDEB52D721}">
      <dgm:prSet/>
      <dgm:spPr/>
      <dgm:t>
        <a:bodyPr/>
        <a:lstStyle/>
        <a:p>
          <a:pPr>
            <a:buFont typeface="Wingdings" panose="05000000000000000000" pitchFamily="2" charset="2"/>
            <a:buChar char=""/>
          </a:pPr>
          <a:r>
            <a:rPr lang="en-US" b="1" i="0" dirty="0">
              <a:solidFill>
                <a:schemeClr val="tx2"/>
              </a:solidFill>
            </a:rPr>
            <a:t>eHana</a:t>
          </a:r>
          <a:r>
            <a:rPr lang="en-US" b="0" i="0" dirty="0">
              <a:solidFill>
                <a:schemeClr val="tx2"/>
              </a:solidFill>
            </a:rPr>
            <a:t> (Behavioral Health EHR Vendor) for IEATS – Go Live 11/6</a:t>
          </a:r>
        </a:p>
      </dgm:t>
    </dgm:pt>
    <dgm:pt modelId="{DF2E0779-E21D-40D1-B8D0-3746D1B16A85}" type="parTrans" cxnId="{03784998-FDF8-468F-8C13-6DD8DC256961}">
      <dgm:prSet/>
      <dgm:spPr/>
      <dgm:t>
        <a:bodyPr/>
        <a:lstStyle/>
        <a:p>
          <a:endParaRPr lang="en-US"/>
        </a:p>
      </dgm:t>
    </dgm:pt>
    <dgm:pt modelId="{FBB60CDD-05EA-44ED-AE74-27FFABCB6C6A}" type="sibTrans" cxnId="{03784998-FDF8-468F-8C13-6DD8DC256961}">
      <dgm:prSet/>
      <dgm:spPr/>
      <dgm:t>
        <a:bodyPr/>
        <a:lstStyle/>
        <a:p>
          <a:endParaRPr lang="en-US"/>
        </a:p>
      </dgm:t>
    </dgm:pt>
    <dgm:pt modelId="{B0932054-9FCE-452F-B019-2318E0CA1CF1}">
      <dgm:prSet/>
      <dgm:spPr/>
      <dgm:t>
        <a:bodyPr/>
        <a:lstStyle/>
        <a:p>
          <a:pPr>
            <a:buFont typeface="Wingdings" panose="05000000000000000000" pitchFamily="2" charset="2"/>
            <a:buChar char=""/>
          </a:pPr>
          <a:r>
            <a:rPr lang="en-US" b="1" i="0" dirty="0">
              <a:solidFill>
                <a:schemeClr val="tx2"/>
              </a:solidFill>
            </a:rPr>
            <a:t>Tufts Medicine </a:t>
          </a:r>
          <a:r>
            <a:rPr lang="en-US" b="0" i="0" dirty="0">
              <a:solidFill>
                <a:schemeClr val="tx2"/>
              </a:solidFill>
            </a:rPr>
            <a:t>(Large Health System) - ELR</a:t>
          </a:r>
        </a:p>
      </dgm:t>
    </dgm:pt>
    <dgm:pt modelId="{E65FABB1-9BA3-4C53-BF53-239F2ABDCC7F}" type="parTrans" cxnId="{040216B1-1878-4B4E-9A9E-B33AE2CFB787}">
      <dgm:prSet/>
      <dgm:spPr/>
      <dgm:t>
        <a:bodyPr/>
        <a:lstStyle/>
        <a:p>
          <a:endParaRPr lang="en-US"/>
        </a:p>
      </dgm:t>
    </dgm:pt>
    <dgm:pt modelId="{0369916D-38B0-43BE-B651-3CF8D4A1974B}" type="sibTrans" cxnId="{040216B1-1878-4B4E-9A9E-B33AE2CFB787}">
      <dgm:prSet/>
      <dgm:spPr/>
      <dgm:t>
        <a:bodyPr/>
        <a:lstStyle/>
        <a:p>
          <a:endParaRPr lang="en-US"/>
        </a:p>
      </dgm:t>
    </dgm:pt>
    <dgm:pt modelId="{96AFAC1F-633F-4041-B090-1682748866DF}">
      <dgm:prSet/>
      <dgm:spPr/>
      <dgm:t>
        <a:bodyPr/>
        <a:lstStyle/>
        <a:p>
          <a:pPr>
            <a:buFont typeface="Wingdings" panose="05000000000000000000" pitchFamily="2" charset="2"/>
            <a:buChar char=""/>
          </a:pPr>
          <a:r>
            <a:rPr lang="en-US" b="1" i="0" dirty="0">
              <a:solidFill>
                <a:schemeClr val="tx2"/>
              </a:solidFill>
            </a:rPr>
            <a:t>Tenet NE Vanguard </a:t>
          </a:r>
          <a:r>
            <a:rPr lang="en-US" b="0" i="0" dirty="0">
              <a:solidFill>
                <a:schemeClr val="tx2"/>
              </a:solidFill>
            </a:rPr>
            <a:t>(Large Health System) - MIIS, MCR</a:t>
          </a:r>
        </a:p>
      </dgm:t>
    </dgm:pt>
    <dgm:pt modelId="{BAFF2028-62AD-415A-A7BF-B6B168A3EAF4}" type="parTrans" cxnId="{867425BD-551B-4EE0-A204-BDD21A75767A}">
      <dgm:prSet/>
      <dgm:spPr/>
      <dgm:t>
        <a:bodyPr/>
        <a:lstStyle/>
        <a:p>
          <a:endParaRPr lang="en-US"/>
        </a:p>
      </dgm:t>
    </dgm:pt>
    <dgm:pt modelId="{8BEE2C84-9018-4A05-9B75-0F254A20EE08}" type="sibTrans" cxnId="{867425BD-551B-4EE0-A204-BDD21A75767A}">
      <dgm:prSet/>
      <dgm:spPr/>
      <dgm:t>
        <a:bodyPr/>
        <a:lstStyle/>
        <a:p>
          <a:endParaRPr lang="en-US"/>
        </a:p>
      </dgm:t>
    </dgm:pt>
    <dgm:pt modelId="{F1DA05D0-1744-454F-BD25-769FA7E476F5}">
      <dgm:prSet/>
      <dgm:spPr/>
      <dgm:t>
        <a:bodyPr/>
        <a:lstStyle/>
        <a:p>
          <a:pPr>
            <a:buFont typeface="Wingdings" panose="05000000000000000000" pitchFamily="2" charset="2"/>
            <a:buChar char=""/>
          </a:pPr>
          <a:r>
            <a:rPr lang="en-US" b="1" i="0" dirty="0">
              <a:solidFill>
                <a:schemeClr val="tx2"/>
              </a:solidFill>
            </a:rPr>
            <a:t>Tenet New England Vanguard </a:t>
          </a:r>
          <a:r>
            <a:rPr lang="en-US" i="0" dirty="0">
              <a:solidFill>
                <a:schemeClr val="tx2"/>
              </a:solidFill>
            </a:rPr>
            <a:t>(Large Health System) - Syndromic</a:t>
          </a:r>
        </a:p>
      </dgm:t>
    </dgm:pt>
    <dgm:pt modelId="{FF2B0ED4-FF27-4C74-9B26-7481A26B4660}" type="parTrans" cxnId="{69B40059-C0C0-40C3-8476-35018526197A}">
      <dgm:prSet/>
      <dgm:spPr/>
      <dgm:t>
        <a:bodyPr/>
        <a:lstStyle/>
        <a:p>
          <a:endParaRPr lang="en-US"/>
        </a:p>
      </dgm:t>
    </dgm:pt>
    <dgm:pt modelId="{96987FF8-42B0-48C6-AAF9-7177B480F035}" type="sibTrans" cxnId="{69B40059-C0C0-40C3-8476-35018526197A}">
      <dgm:prSet/>
      <dgm:spPr/>
      <dgm:t>
        <a:bodyPr/>
        <a:lstStyle/>
        <a:p>
          <a:endParaRPr lang="en-US"/>
        </a:p>
      </dgm:t>
    </dgm:pt>
    <dgm:pt modelId="{6CB4A457-1806-4790-B806-4F857797A639}">
      <dgm:prSet/>
      <dgm:spPr/>
      <dgm:t>
        <a:bodyPr/>
        <a:lstStyle/>
        <a:p>
          <a:pPr>
            <a:buFont typeface="Wingdings" panose="05000000000000000000" pitchFamily="2" charset="2"/>
            <a:buChar char=""/>
          </a:pPr>
          <a:r>
            <a:rPr lang="en-US" b="1" i="0" dirty="0">
              <a:solidFill>
                <a:schemeClr val="tx2"/>
              </a:solidFill>
            </a:rPr>
            <a:t>Baystate Healthcare </a:t>
          </a:r>
          <a:r>
            <a:rPr lang="en-US" i="0" dirty="0">
              <a:solidFill>
                <a:schemeClr val="tx2"/>
              </a:solidFill>
            </a:rPr>
            <a:t>(Health System) - Syndromic</a:t>
          </a:r>
        </a:p>
      </dgm:t>
    </dgm:pt>
    <dgm:pt modelId="{24548BD8-AD15-4720-B92C-F01247AA450D}" type="parTrans" cxnId="{18270B8B-223A-4024-87D1-A642A7B4A8D9}">
      <dgm:prSet/>
      <dgm:spPr/>
      <dgm:t>
        <a:bodyPr/>
        <a:lstStyle/>
        <a:p>
          <a:endParaRPr lang="en-US"/>
        </a:p>
      </dgm:t>
    </dgm:pt>
    <dgm:pt modelId="{2F8FE96E-2CB8-4688-8DF2-86F170924FA8}" type="sibTrans" cxnId="{18270B8B-223A-4024-87D1-A642A7B4A8D9}">
      <dgm:prSet/>
      <dgm:spPr/>
      <dgm:t>
        <a:bodyPr/>
        <a:lstStyle/>
        <a:p>
          <a:endParaRPr lang="en-US"/>
        </a:p>
      </dgm:t>
    </dgm:pt>
    <dgm:pt modelId="{ABBEC5BF-9BBA-4EEF-B9AE-68F64AB9FE50}">
      <dgm:prSet/>
      <dgm:spPr/>
      <dgm:t>
        <a:bodyPr/>
        <a:lstStyle/>
        <a:p>
          <a:pPr>
            <a:buFont typeface="Wingdings" panose="05000000000000000000" pitchFamily="2" charset="2"/>
            <a:buChar char=""/>
          </a:pPr>
          <a:r>
            <a:rPr lang="en-US" b="1" i="0" dirty="0">
              <a:solidFill>
                <a:schemeClr val="tx2"/>
              </a:solidFill>
            </a:rPr>
            <a:t>Boston Children’s Hospital </a:t>
          </a:r>
          <a:r>
            <a:rPr lang="en-US" i="0" dirty="0">
              <a:solidFill>
                <a:schemeClr val="tx2"/>
              </a:solidFill>
            </a:rPr>
            <a:t>(Acute Care Hospital) - Syndromic</a:t>
          </a:r>
        </a:p>
      </dgm:t>
    </dgm:pt>
    <dgm:pt modelId="{5FB14359-8DD7-4A8F-A24C-BFC97D3C7B57}" type="parTrans" cxnId="{66E9C331-CD86-4B17-9C5F-1AA93B414CC1}">
      <dgm:prSet/>
      <dgm:spPr/>
      <dgm:t>
        <a:bodyPr/>
        <a:lstStyle/>
        <a:p>
          <a:endParaRPr lang="en-US"/>
        </a:p>
      </dgm:t>
    </dgm:pt>
    <dgm:pt modelId="{EE85C57A-9D2D-4BEF-85EE-338417D6383E}" type="sibTrans" cxnId="{66E9C331-CD86-4B17-9C5F-1AA93B414CC1}">
      <dgm:prSet/>
      <dgm:spPr/>
      <dgm:t>
        <a:bodyPr/>
        <a:lstStyle/>
        <a:p>
          <a:endParaRPr lang="en-US"/>
        </a:p>
      </dgm:t>
    </dgm:pt>
    <dgm:pt modelId="{263CB810-1D48-4155-BFEE-DA942CEB327F}">
      <dgm:prSet/>
      <dgm:spPr/>
      <dgm:t>
        <a:bodyPr/>
        <a:lstStyle/>
        <a:p>
          <a:pPr>
            <a:buFont typeface="Wingdings" panose="05000000000000000000" pitchFamily="2" charset="2"/>
            <a:buChar char=""/>
          </a:pPr>
          <a:r>
            <a:rPr lang="en-US" b="1" i="0" dirty="0">
              <a:solidFill>
                <a:schemeClr val="tx2"/>
              </a:solidFill>
            </a:rPr>
            <a:t>Cambridge Health Alliance </a:t>
          </a:r>
          <a:r>
            <a:rPr lang="en-US" i="0" dirty="0">
              <a:solidFill>
                <a:schemeClr val="tx2"/>
              </a:solidFill>
            </a:rPr>
            <a:t>(Health System) – Syndromic, ELR, MIIS</a:t>
          </a:r>
        </a:p>
      </dgm:t>
    </dgm:pt>
    <dgm:pt modelId="{B512E50C-0C4A-4226-AB72-8A1B32A53C75}" type="parTrans" cxnId="{0267C47A-4B99-4F71-9E48-0C05F1722326}">
      <dgm:prSet/>
      <dgm:spPr/>
      <dgm:t>
        <a:bodyPr/>
        <a:lstStyle/>
        <a:p>
          <a:endParaRPr lang="en-US"/>
        </a:p>
      </dgm:t>
    </dgm:pt>
    <dgm:pt modelId="{199029B8-477A-4C5D-8A74-76A00EB3B710}" type="sibTrans" cxnId="{0267C47A-4B99-4F71-9E48-0C05F1722326}">
      <dgm:prSet/>
      <dgm:spPr/>
      <dgm:t>
        <a:bodyPr/>
        <a:lstStyle/>
        <a:p>
          <a:endParaRPr lang="en-US"/>
        </a:p>
      </dgm:t>
    </dgm:pt>
    <dgm:pt modelId="{9D3849B6-AA1C-4368-93CB-95AC69FBD1BE}">
      <dgm:prSet/>
      <dgm:spPr/>
      <dgm:t>
        <a:bodyPr/>
        <a:lstStyle/>
        <a:p>
          <a:pPr>
            <a:buFont typeface="Wingdings" panose="05000000000000000000" pitchFamily="2" charset="2"/>
            <a:buChar char=""/>
          </a:pPr>
          <a:r>
            <a:rPr lang="en-US" b="1" i="0" dirty="0">
              <a:solidFill>
                <a:schemeClr val="tx2"/>
              </a:solidFill>
            </a:rPr>
            <a:t>Tufts Medicine </a:t>
          </a:r>
          <a:r>
            <a:rPr lang="en-US" i="0" dirty="0">
              <a:solidFill>
                <a:schemeClr val="tx2"/>
              </a:solidFill>
            </a:rPr>
            <a:t>(Large Health System) - Syndromic</a:t>
          </a:r>
        </a:p>
      </dgm:t>
    </dgm:pt>
    <dgm:pt modelId="{0D516BA6-6B99-4F12-A657-5F788729CA09}" type="parTrans" cxnId="{B4A43CE6-7BF9-4D56-8F14-463B94AC71FE}">
      <dgm:prSet/>
      <dgm:spPr/>
      <dgm:t>
        <a:bodyPr/>
        <a:lstStyle/>
        <a:p>
          <a:endParaRPr lang="en-US"/>
        </a:p>
      </dgm:t>
    </dgm:pt>
    <dgm:pt modelId="{D25B717D-49A2-4D82-B18F-24FEE89B0C9C}" type="sibTrans" cxnId="{B4A43CE6-7BF9-4D56-8F14-463B94AC71FE}">
      <dgm:prSet/>
      <dgm:spPr/>
      <dgm:t>
        <a:bodyPr/>
        <a:lstStyle/>
        <a:p>
          <a:endParaRPr lang="en-US"/>
        </a:p>
      </dgm:t>
    </dgm:pt>
    <dgm:pt modelId="{4572F70E-287D-42F7-8A4E-5ADC34054928}" type="pres">
      <dgm:prSet presAssocID="{7FD70DA3-EC53-4F1B-A524-053659AA10E3}" presName="Name0" presStyleCnt="0">
        <dgm:presLayoutVars>
          <dgm:chMax val="7"/>
          <dgm:chPref val="7"/>
          <dgm:dir/>
          <dgm:animOne val="branch"/>
          <dgm:animLvl val="lvl"/>
        </dgm:presLayoutVars>
      </dgm:prSet>
      <dgm:spPr/>
    </dgm:pt>
    <dgm:pt modelId="{246410D9-750F-49C1-8D37-B6DC7E38A88D}" type="pres">
      <dgm:prSet presAssocID="{538A0E87-DE0E-445F-BA98-54F792670F8D}" presName="composite" presStyleCnt="0"/>
      <dgm:spPr/>
    </dgm:pt>
    <dgm:pt modelId="{6F5A617E-FE82-44A3-A8AE-1C9F99004983}" type="pres">
      <dgm:prSet presAssocID="{538A0E87-DE0E-445F-BA98-54F792670F8D}" presName="BackAccent" presStyleLbl="bgShp" presStyleIdx="0" presStyleCnt="3"/>
      <dgm:spPr/>
    </dgm:pt>
    <dgm:pt modelId="{A91A3BC2-7090-43DF-A9B1-9DAFD69CE1A1}" type="pres">
      <dgm:prSet presAssocID="{538A0E87-DE0E-445F-BA98-54F792670F8D}" presName="Accent" presStyleLbl="alignNode1" presStyleIdx="0" presStyleCnt="3"/>
      <dgm:spPr>
        <a:solidFill>
          <a:schemeClr val="accent1"/>
        </a:solidFill>
      </dgm:spPr>
    </dgm:pt>
    <dgm:pt modelId="{6EC5375F-5B74-4066-83CA-88DB92DF70FC}" type="pres">
      <dgm:prSet presAssocID="{538A0E87-DE0E-445F-BA98-54F792670F8D}" presName="Child" presStyleLbl="revTx" presStyleIdx="0" presStyleCnt="6">
        <dgm:presLayoutVars>
          <dgm:chMax val="0"/>
          <dgm:chPref val="0"/>
          <dgm:bulletEnabled val="1"/>
        </dgm:presLayoutVars>
      </dgm:prSet>
      <dgm:spPr/>
    </dgm:pt>
    <dgm:pt modelId="{8C1C0F58-BE4D-4C58-A3C2-551A15E27913}" type="pres">
      <dgm:prSet presAssocID="{538A0E87-DE0E-445F-BA98-54F792670F8D}" presName="Parent" presStyleLbl="revTx" presStyleIdx="1" presStyleCnt="6">
        <dgm:presLayoutVars>
          <dgm:chMax val="1"/>
          <dgm:chPref val="1"/>
          <dgm:bulletEnabled val="1"/>
        </dgm:presLayoutVars>
      </dgm:prSet>
      <dgm:spPr/>
    </dgm:pt>
    <dgm:pt modelId="{ADA54C30-0638-4F0F-A19B-8B6E8A8F0A89}" type="pres">
      <dgm:prSet presAssocID="{A0106AF0-B538-4AC1-8260-4298950FE644}" presName="sibTrans" presStyleCnt="0"/>
      <dgm:spPr/>
    </dgm:pt>
    <dgm:pt modelId="{4EA6F45D-BB43-4456-828C-295CC3F73385}" type="pres">
      <dgm:prSet presAssocID="{23DFF61A-8373-49C3-9277-4EE23F223678}" presName="composite" presStyleCnt="0"/>
      <dgm:spPr/>
    </dgm:pt>
    <dgm:pt modelId="{93E34E7C-E41E-4DEF-98B6-F7808FA4EAF7}" type="pres">
      <dgm:prSet presAssocID="{23DFF61A-8373-49C3-9277-4EE23F223678}" presName="BackAccent" presStyleLbl="bgShp" presStyleIdx="1" presStyleCnt="3"/>
      <dgm:spPr/>
    </dgm:pt>
    <dgm:pt modelId="{8DA6C317-8199-4547-B594-43B5FA67E21A}" type="pres">
      <dgm:prSet presAssocID="{23DFF61A-8373-49C3-9277-4EE23F223678}" presName="Accent" presStyleLbl="alignNode1" presStyleIdx="1" presStyleCnt="3"/>
      <dgm:spPr>
        <a:solidFill>
          <a:schemeClr val="accent1"/>
        </a:solidFill>
      </dgm:spPr>
    </dgm:pt>
    <dgm:pt modelId="{43ED1865-21F6-483C-8040-47C96C3A1711}" type="pres">
      <dgm:prSet presAssocID="{23DFF61A-8373-49C3-9277-4EE23F223678}" presName="Child" presStyleLbl="revTx" presStyleIdx="2" presStyleCnt="6">
        <dgm:presLayoutVars>
          <dgm:chMax val="0"/>
          <dgm:chPref val="0"/>
          <dgm:bulletEnabled val="1"/>
        </dgm:presLayoutVars>
      </dgm:prSet>
      <dgm:spPr/>
    </dgm:pt>
    <dgm:pt modelId="{00168979-5486-44BD-9D62-C1B67A7A2CA3}" type="pres">
      <dgm:prSet presAssocID="{23DFF61A-8373-49C3-9277-4EE23F223678}" presName="Parent" presStyleLbl="revTx" presStyleIdx="3" presStyleCnt="6">
        <dgm:presLayoutVars>
          <dgm:chMax val="1"/>
          <dgm:chPref val="1"/>
          <dgm:bulletEnabled val="1"/>
        </dgm:presLayoutVars>
      </dgm:prSet>
      <dgm:spPr/>
    </dgm:pt>
    <dgm:pt modelId="{25E2EACE-30A4-440A-A5F0-EA5DBC1B4B68}" type="pres">
      <dgm:prSet presAssocID="{0D2B61AD-C10F-409C-BF70-54B02B0EA2D8}" presName="sibTrans" presStyleCnt="0"/>
      <dgm:spPr/>
    </dgm:pt>
    <dgm:pt modelId="{CC56F88B-1BBB-4F27-B317-E87D00911EF1}" type="pres">
      <dgm:prSet presAssocID="{DCE0D061-8E30-4749-94D8-3875489327E4}" presName="composite" presStyleCnt="0"/>
      <dgm:spPr/>
    </dgm:pt>
    <dgm:pt modelId="{E9DCBD13-A4D3-49B9-A4FB-157AD71D2642}" type="pres">
      <dgm:prSet presAssocID="{DCE0D061-8E30-4749-94D8-3875489327E4}" presName="BackAccent" presStyleLbl="bgShp" presStyleIdx="2" presStyleCnt="3"/>
      <dgm:spPr/>
    </dgm:pt>
    <dgm:pt modelId="{2E99A60D-35EB-4F6E-AD89-5C3B94FC638B}" type="pres">
      <dgm:prSet presAssocID="{DCE0D061-8E30-4749-94D8-3875489327E4}" presName="Accent" presStyleLbl="alignNode1" presStyleIdx="2" presStyleCnt="3"/>
      <dgm:spPr>
        <a:solidFill>
          <a:schemeClr val="accent1"/>
        </a:solidFill>
      </dgm:spPr>
    </dgm:pt>
    <dgm:pt modelId="{E75B25AF-691D-433D-ADDF-21D01D80E780}" type="pres">
      <dgm:prSet presAssocID="{DCE0D061-8E30-4749-94D8-3875489327E4}" presName="Child" presStyleLbl="revTx" presStyleIdx="4" presStyleCnt="6">
        <dgm:presLayoutVars>
          <dgm:chMax val="0"/>
          <dgm:chPref val="0"/>
          <dgm:bulletEnabled val="1"/>
        </dgm:presLayoutVars>
      </dgm:prSet>
      <dgm:spPr/>
    </dgm:pt>
    <dgm:pt modelId="{275DAFA8-3598-457D-AAE6-7057A1D98603}" type="pres">
      <dgm:prSet presAssocID="{DCE0D061-8E30-4749-94D8-3875489327E4}" presName="Parent" presStyleLbl="revTx" presStyleIdx="5" presStyleCnt="6">
        <dgm:presLayoutVars>
          <dgm:chMax val="1"/>
          <dgm:chPref val="1"/>
          <dgm:bulletEnabled val="1"/>
        </dgm:presLayoutVars>
      </dgm:prSet>
      <dgm:spPr/>
    </dgm:pt>
  </dgm:ptLst>
  <dgm:cxnLst>
    <dgm:cxn modelId="{43596116-4318-4BCD-961D-01700E1A2EF6}" type="presOf" srcId="{C5B4E02F-1726-416E-BF78-7344A3213E33}" destId="{6EC5375F-5B74-4066-83CA-88DB92DF70FC}" srcOrd="0" destOrd="3" presId="urn:microsoft.com/office/officeart/2008/layout/IncreasingCircleProcess"/>
    <dgm:cxn modelId="{A90BCB1A-2FE7-4B43-BC5F-E4EB650A9124}" type="presOf" srcId="{212042B1-F3BC-4A58-A47B-528FF861FE15}" destId="{6EC5375F-5B74-4066-83CA-88DB92DF70FC}" srcOrd="0" destOrd="6" presId="urn:microsoft.com/office/officeart/2008/layout/IncreasingCircleProcess"/>
    <dgm:cxn modelId="{DBEED91B-D19D-4BBE-ABA8-5BE14C720FB9}" srcId="{7FD70DA3-EC53-4F1B-A524-053659AA10E3}" destId="{DCE0D061-8E30-4749-94D8-3875489327E4}" srcOrd="2" destOrd="0" parTransId="{89EFC3F4-C819-4AA7-BCD0-93978A8B9FB3}" sibTransId="{9DCCA19E-541B-4F8A-830F-F421B1723866}"/>
    <dgm:cxn modelId="{EE6E251C-B3C4-4697-B5FB-112FCB889CEB}" srcId="{538A0E87-DE0E-445F-BA98-54F792670F8D}" destId="{5758F801-7CC9-41C1-95E3-1DC02A2F9398}" srcOrd="4" destOrd="0" parTransId="{3EB10487-DF1C-49C3-AD73-AB3C7A876082}" sibTransId="{A715526E-1763-4C18-B28B-A44A5527A539}"/>
    <dgm:cxn modelId="{7225A621-B76A-4136-AD44-17AD18C99154}" type="presOf" srcId="{FE6C75EF-DDDB-41F3-A594-EFED51996D1B}" destId="{6EC5375F-5B74-4066-83CA-88DB92DF70FC}" srcOrd="0" destOrd="0" presId="urn:microsoft.com/office/officeart/2008/layout/IncreasingCircleProcess"/>
    <dgm:cxn modelId="{66E9C331-CD86-4B17-9C5F-1AA93B414CC1}" srcId="{DCE0D061-8E30-4749-94D8-3875489327E4}" destId="{ABBEC5BF-9BBA-4EEF-B9AE-68F64AB9FE50}" srcOrd="3" destOrd="0" parTransId="{5FB14359-8DD7-4A8F-A24C-BFC97D3C7B57}" sibTransId="{EE85C57A-9D2D-4BEF-85EE-338417D6383E}"/>
    <dgm:cxn modelId="{2583DF3E-09AC-454E-9DF3-7119CF7E54FB}" type="presOf" srcId="{9D3849B6-AA1C-4368-93CB-95AC69FBD1BE}" destId="{E75B25AF-691D-433D-ADDF-21D01D80E780}" srcOrd="0" destOrd="5" presId="urn:microsoft.com/office/officeart/2008/layout/IncreasingCircleProcess"/>
    <dgm:cxn modelId="{666D0C63-8DD4-42AC-B559-74B71E7D2617}" type="presOf" srcId="{ABBEC5BF-9BBA-4EEF-B9AE-68F64AB9FE50}" destId="{E75B25AF-691D-433D-ADDF-21D01D80E780}" srcOrd="0" destOrd="3" presId="urn:microsoft.com/office/officeart/2008/layout/IncreasingCircleProcess"/>
    <dgm:cxn modelId="{DADB4747-8973-4458-AC03-85ECBA07E334}" type="presOf" srcId="{B551A715-CCCD-41B9-9E6C-48896698C447}" destId="{6EC5375F-5B74-4066-83CA-88DB92DF70FC}" srcOrd="0" destOrd="5" presId="urn:microsoft.com/office/officeart/2008/layout/IncreasingCircleProcess"/>
    <dgm:cxn modelId="{4888384F-E5E9-49AD-B0B6-87E359C37823}" srcId="{538A0E87-DE0E-445F-BA98-54F792670F8D}" destId="{B551A715-CCCD-41B9-9E6C-48896698C447}" srcOrd="5" destOrd="0" parTransId="{ABFA8902-B5F7-4365-A5DF-DE68B9072B93}" sibTransId="{3B064D47-0432-4E33-9F9C-F93717C90E5B}"/>
    <dgm:cxn modelId="{EE161974-5470-4791-ADB8-0CA52B7AEB70}" srcId="{7FD70DA3-EC53-4F1B-A524-053659AA10E3}" destId="{538A0E87-DE0E-445F-BA98-54F792670F8D}" srcOrd="0" destOrd="0" parTransId="{8E91534D-CC3B-4E35-B90B-7F8F5EB27CE7}" sibTransId="{A0106AF0-B538-4AC1-8260-4298950FE644}"/>
    <dgm:cxn modelId="{119DFE75-772F-4EFF-95E9-2DB5C8A5D366}" srcId="{23DFF61A-8373-49C3-9277-4EE23F223678}" destId="{072C1F8B-8407-463C-B3BC-A78A8EB16A88}" srcOrd="0" destOrd="0" parTransId="{EE7DBE7C-317E-41D9-A38B-6CB5E4F270AF}" sibTransId="{BC9F0AEA-C4B0-4288-BB3B-B48F2A979F9B}"/>
    <dgm:cxn modelId="{4138B657-44D8-480C-AF5C-E5B906053C84}" srcId="{DCE0D061-8E30-4749-94D8-3875489327E4}" destId="{1B153D6B-062B-4C35-B66F-7B1E49FC7D61}" srcOrd="0" destOrd="0" parTransId="{303B2B86-EEE0-4170-98C4-737B5A340E93}" sibTransId="{6CC3B815-ED02-4505-BC75-421C0DE02424}"/>
    <dgm:cxn modelId="{F1545558-F6AD-4919-ACA3-F319F4B43070}" type="presOf" srcId="{5758F801-7CC9-41C1-95E3-1DC02A2F9398}" destId="{6EC5375F-5B74-4066-83CA-88DB92DF70FC}" srcOrd="0" destOrd="4" presId="urn:microsoft.com/office/officeart/2008/layout/IncreasingCircleProcess"/>
    <dgm:cxn modelId="{69B40059-C0C0-40C3-8476-35018526197A}" srcId="{DCE0D061-8E30-4749-94D8-3875489327E4}" destId="{F1DA05D0-1744-454F-BD25-769FA7E476F5}" srcOrd="1" destOrd="0" parTransId="{FF2B0ED4-FF27-4C74-9B26-7481A26B4660}" sibTransId="{96987FF8-42B0-48C6-AAF9-7177B480F035}"/>
    <dgm:cxn modelId="{BC643F5A-29FC-44ED-BACC-CD1B81B7A65D}" type="presOf" srcId="{2A1ECE50-D651-4110-B36E-759C69D502BC}" destId="{6EC5375F-5B74-4066-83CA-88DB92DF70FC}" srcOrd="0" destOrd="2" presId="urn:microsoft.com/office/officeart/2008/layout/IncreasingCircleProcess"/>
    <dgm:cxn modelId="{089F4C5A-85B9-45C6-99A8-3E80720DFE29}" type="presOf" srcId="{B0932054-9FCE-452F-B019-2318E0CA1CF1}" destId="{43ED1865-21F6-483C-8040-47C96C3A1711}" srcOrd="0" destOrd="2" presId="urn:microsoft.com/office/officeart/2008/layout/IncreasingCircleProcess"/>
    <dgm:cxn modelId="{D73F5A5A-A77C-404F-9DFD-B07D5F4751B5}" type="presOf" srcId="{263CB810-1D48-4155-BFEE-DA942CEB327F}" destId="{E75B25AF-691D-433D-ADDF-21D01D80E780}" srcOrd="0" destOrd="4" presId="urn:microsoft.com/office/officeart/2008/layout/IncreasingCircleProcess"/>
    <dgm:cxn modelId="{0267C47A-4B99-4F71-9E48-0C05F1722326}" srcId="{DCE0D061-8E30-4749-94D8-3875489327E4}" destId="{263CB810-1D48-4155-BFEE-DA942CEB327F}" srcOrd="4" destOrd="0" parTransId="{B512E50C-0C4A-4226-AB72-8A1B32A53C75}" sibTransId="{199029B8-477A-4C5D-8A74-76A00EB3B710}"/>
    <dgm:cxn modelId="{B3A57282-55FD-46AE-B9ED-C379EF59D648}" srcId="{538A0E87-DE0E-445F-BA98-54F792670F8D}" destId="{66F37752-B2AF-42F8-A5E7-072557C6ED09}" srcOrd="1" destOrd="0" parTransId="{40E83707-659B-465B-92B2-6CFA0938B2B9}" sibTransId="{2BDD8FAF-A54A-4F6C-9CBB-107701DECA18}"/>
    <dgm:cxn modelId="{396B5585-33F8-412D-98D6-2DCC6449AB6D}" srcId="{538A0E87-DE0E-445F-BA98-54F792670F8D}" destId="{C5B4E02F-1726-416E-BF78-7344A3213E33}" srcOrd="3" destOrd="0" parTransId="{542A8ED5-8020-4279-8F54-57BD9557FD1F}" sibTransId="{1415FB73-3AD4-480C-AA8A-DCBA739614C8}"/>
    <dgm:cxn modelId="{18270B8B-223A-4024-87D1-A642A7B4A8D9}" srcId="{DCE0D061-8E30-4749-94D8-3875489327E4}" destId="{6CB4A457-1806-4790-B806-4F857797A639}" srcOrd="2" destOrd="0" parTransId="{24548BD8-AD15-4720-B92C-F01247AA450D}" sibTransId="{2F8FE96E-2CB8-4688-8DF2-86F170924FA8}"/>
    <dgm:cxn modelId="{2420548B-4613-405F-AAF7-6D033E5C3D02}" type="presOf" srcId="{538A0E87-DE0E-445F-BA98-54F792670F8D}" destId="{8C1C0F58-BE4D-4C58-A3C2-551A15E27913}" srcOrd="0" destOrd="0" presId="urn:microsoft.com/office/officeart/2008/layout/IncreasingCircleProcess"/>
    <dgm:cxn modelId="{806EFB8B-A764-4B53-9DE6-679A36BCC5F9}" srcId="{538A0E87-DE0E-445F-BA98-54F792670F8D}" destId="{FE6C75EF-DDDB-41F3-A594-EFED51996D1B}" srcOrd="0" destOrd="0" parTransId="{7EA62983-B099-49D1-A5E3-C53499B5F5C3}" sibTransId="{70A24F3A-D7A0-4E4D-B0EA-FF1BA2720211}"/>
    <dgm:cxn modelId="{0E49AF94-C55D-4F3D-8A9A-40BC46BEDFB8}" srcId="{7FD70DA3-EC53-4F1B-A524-053659AA10E3}" destId="{23DFF61A-8373-49C3-9277-4EE23F223678}" srcOrd="1" destOrd="0" parTransId="{5B541BED-EC9D-4359-ADFB-2AE68043408D}" sibTransId="{0D2B61AD-C10F-409C-BF70-54B02B0EA2D8}"/>
    <dgm:cxn modelId="{03784998-FDF8-468F-8C13-6DD8DC256961}" srcId="{23DFF61A-8373-49C3-9277-4EE23F223678}" destId="{ECD99CC2-0A58-4EE6-82CB-D6DDEB52D721}" srcOrd="1" destOrd="0" parTransId="{DF2E0779-E21D-40D1-B8D0-3746D1B16A85}" sibTransId="{FBB60CDD-05EA-44ED-AE74-27FFABCB6C6A}"/>
    <dgm:cxn modelId="{2F62F399-90B5-4790-97E3-08B070E44303}" type="presOf" srcId="{F1DA05D0-1744-454F-BD25-769FA7E476F5}" destId="{E75B25AF-691D-433D-ADDF-21D01D80E780}" srcOrd="0" destOrd="1" presId="urn:microsoft.com/office/officeart/2008/layout/IncreasingCircleProcess"/>
    <dgm:cxn modelId="{1A9D84A3-686F-46F8-A6E0-B3A6FD3CF26A}" type="presOf" srcId="{072C1F8B-8407-463C-B3BC-A78A8EB16A88}" destId="{43ED1865-21F6-483C-8040-47C96C3A1711}" srcOrd="0" destOrd="0" presId="urn:microsoft.com/office/officeart/2008/layout/IncreasingCircleProcess"/>
    <dgm:cxn modelId="{418D78AE-B1B0-45BA-AE05-73EA01EFD7DC}" srcId="{538A0E87-DE0E-445F-BA98-54F792670F8D}" destId="{212042B1-F3BC-4A58-A47B-528FF861FE15}" srcOrd="6" destOrd="0" parTransId="{681DCE69-9EE7-42A6-A30A-36D7F259A48C}" sibTransId="{2A8530B0-3C7C-4B45-9991-2F8D0E475AD4}"/>
    <dgm:cxn modelId="{44F6BFAE-AFDA-4997-ABDC-E9333227076C}" type="presOf" srcId="{66F37752-B2AF-42F8-A5E7-072557C6ED09}" destId="{6EC5375F-5B74-4066-83CA-88DB92DF70FC}" srcOrd="0" destOrd="1" presId="urn:microsoft.com/office/officeart/2008/layout/IncreasingCircleProcess"/>
    <dgm:cxn modelId="{040216B1-1878-4B4E-9A9E-B33AE2CFB787}" srcId="{23DFF61A-8373-49C3-9277-4EE23F223678}" destId="{B0932054-9FCE-452F-B019-2318E0CA1CF1}" srcOrd="2" destOrd="0" parTransId="{E65FABB1-9BA3-4C53-BF53-239F2ABDCC7F}" sibTransId="{0369916D-38B0-43BE-B651-3CF8D4A1974B}"/>
    <dgm:cxn modelId="{1AB53BB6-6458-4D2D-BA39-C52E6F7D1183}" type="presOf" srcId="{23DFF61A-8373-49C3-9277-4EE23F223678}" destId="{00168979-5486-44BD-9D62-C1B67A7A2CA3}" srcOrd="0" destOrd="0" presId="urn:microsoft.com/office/officeart/2008/layout/IncreasingCircleProcess"/>
    <dgm:cxn modelId="{B1B517BB-8BFE-4B2B-9D68-67C417E0B8D0}" type="presOf" srcId="{96AFAC1F-633F-4041-B090-1682748866DF}" destId="{43ED1865-21F6-483C-8040-47C96C3A1711}" srcOrd="0" destOrd="3" presId="urn:microsoft.com/office/officeart/2008/layout/IncreasingCircleProcess"/>
    <dgm:cxn modelId="{867425BD-551B-4EE0-A204-BDD21A75767A}" srcId="{23DFF61A-8373-49C3-9277-4EE23F223678}" destId="{96AFAC1F-633F-4041-B090-1682748866DF}" srcOrd="3" destOrd="0" parTransId="{BAFF2028-62AD-415A-A7BF-B6B168A3EAF4}" sibTransId="{8BEE2C84-9018-4A05-9B75-0F254A20EE08}"/>
    <dgm:cxn modelId="{91C5ADBF-F586-4EDF-BDD5-FD9D262CA040}" type="presOf" srcId="{6CB4A457-1806-4790-B806-4F857797A639}" destId="{E75B25AF-691D-433D-ADDF-21D01D80E780}" srcOrd="0" destOrd="2" presId="urn:microsoft.com/office/officeart/2008/layout/IncreasingCircleProcess"/>
    <dgm:cxn modelId="{9764D7D7-D4DB-4BBC-A273-AA35CBB9993F}" type="presOf" srcId="{ECD99CC2-0A58-4EE6-82CB-D6DDEB52D721}" destId="{43ED1865-21F6-483C-8040-47C96C3A1711}" srcOrd="0" destOrd="1" presId="urn:microsoft.com/office/officeart/2008/layout/IncreasingCircleProcess"/>
    <dgm:cxn modelId="{B4A43CE6-7BF9-4D56-8F14-463B94AC71FE}" srcId="{DCE0D061-8E30-4749-94D8-3875489327E4}" destId="{9D3849B6-AA1C-4368-93CB-95AC69FBD1BE}" srcOrd="5" destOrd="0" parTransId="{0D516BA6-6B99-4F12-A657-5F788729CA09}" sibTransId="{D25B717D-49A2-4D82-B18F-24FEE89B0C9C}"/>
    <dgm:cxn modelId="{369BF3EA-317E-4A68-808E-0628F937A809}" type="presOf" srcId="{DCE0D061-8E30-4749-94D8-3875489327E4}" destId="{275DAFA8-3598-457D-AAE6-7057A1D98603}" srcOrd="0" destOrd="0" presId="urn:microsoft.com/office/officeart/2008/layout/IncreasingCircleProcess"/>
    <dgm:cxn modelId="{D6460DF2-85B6-4A24-BB4C-B1043AD551A7}" srcId="{538A0E87-DE0E-445F-BA98-54F792670F8D}" destId="{2A1ECE50-D651-4110-B36E-759C69D502BC}" srcOrd="2" destOrd="0" parTransId="{660415B8-EB85-4CF5-9AC2-C61CFFE5F1DA}" sibTransId="{20D112EC-B03C-4FC2-955E-58B3333372FE}"/>
    <dgm:cxn modelId="{B65DE4F2-D7E1-4773-AF0E-5848C324397A}" type="presOf" srcId="{7FD70DA3-EC53-4F1B-A524-053659AA10E3}" destId="{4572F70E-287D-42F7-8A4E-5ADC34054928}" srcOrd="0" destOrd="0" presId="urn:microsoft.com/office/officeart/2008/layout/IncreasingCircleProcess"/>
    <dgm:cxn modelId="{7983FFF7-F83D-46B7-BCEF-9AEEEA0EA63D}" type="presOf" srcId="{1B153D6B-062B-4C35-B66F-7B1E49FC7D61}" destId="{E75B25AF-691D-433D-ADDF-21D01D80E780}" srcOrd="0" destOrd="0" presId="urn:microsoft.com/office/officeart/2008/layout/IncreasingCircleProcess"/>
    <dgm:cxn modelId="{B8E338AB-B621-417D-8649-8578D85E3564}" type="presParOf" srcId="{4572F70E-287D-42F7-8A4E-5ADC34054928}" destId="{246410D9-750F-49C1-8D37-B6DC7E38A88D}" srcOrd="0" destOrd="0" presId="urn:microsoft.com/office/officeart/2008/layout/IncreasingCircleProcess"/>
    <dgm:cxn modelId="{1FEAE187-C5D7-47F5-9B82-0DE8808C49F2}" type="presParOf" srcId="{246410D9-750F-49C1-8D37-B6DC7E38A88D}" destId="{6F5A617E-FE82-44A3-A8AE-1C9F99004983}" srcOrd="0" destOrd="0" presId="urn:microsoft.com/office/officeart/2008/layout/IncreasingCircleProcess"/>
    <dgm:cxn modelId="{7DEE6E59-5DA3-4584-9C98-285F509BB50B}" type="presParOf" srcId="{246410D9-750F-49C1-8D37-B6DC7E38A88D}" destId="{A91A3BC2-7090-43DF-A9B1-9DAFD69CE1A1}" srcOrd="1" destOrd="0" presId="urn:microsoft.com/office/officeart/2008/layout/IncreasingCircleProcess"/>
    <dgm:cxn modelId="{493177A5-63B1-4668-9AF2-8D6C9EFD226F}" type="presParOf" srcId="{246410D9-750F-49C1-8D37-B6DC7E38A88D}" destId="{6EC5375F-5B74-4066-83CA-88DB92DF70FC}" srcOrd="2" destOrd="0" presId="urn:microsoft.com/office/officeart/2008/layout/IncreasingCircleProcess"/>
    <dgm:cxn modelId="{406EA53D-78A2-4066-8194-0A5E1AD0F19F}" type="presParOf" srcId="{246410D9-750F-49C1-8D37-B6DC7E38A88D}" destId="{8C1C0F58-BE4D-4C58-A3C2-551A15E27913}" srcOrd="3" destOrd="0" presId="urn:microsoft.com/office/officeart/2008/layout/IncreasingCircleProcess"/>
    <dgm:cxn modelId="{F9743FC9-ED84-4053-B0B7-7114FBC226DD}" type="presParOf" srcId="{4572F70E-287D-42F7-8A4E-5ADC34054928}" destId="{ADA54C30-0638-4F0F-A19B-8B6E8A8F0A89}" srcOrd="1" destOrd="0" presId="urn:microsoft.com/office/officeart/2008/layout/IncreasingCircleProcess"/>
    <dgm:cxn modelId="{EC675314-7C08-4A69-8AB6-E46B1AD8DF89}" type="presParOf" srcId="{4572F70E-287D-42F7-8A4E-5ADC34054928}" destId="{4EA6F45D-BB43-4456-828C-295CC3F73385}" srcOrd="2" destOrd="0" presId="urn:microsoft.com/office/officeart/2008/layout/IncreasingCircleProcess"/>
    <dgm:cxn modelId="{7C1D4F0E-302B-46E5-BE1D-86B9B6A46CA3}" type="presParOf" srcId="{4EA6F45D-BB43-4456-828C-295CC3F73385}" destId="{93E34E7C-E41E-4DEF-98B6-F7808FA4EAF7}" srcOrd="0" destOrd="0" presId="urn:microsoft.com/office/officeart/2008/layout/IncreasingCircleProcess"/>
    <dgm:cxn modelId="{4094E188-045D-432E-A77C-A8A40A721BA2}" type="presParOf" srcId="{4EA6F45D-BB43-4456-828C-295CC3F73385}" destId="{8DA6C317-8199-4547-B594-43B5FA67E21A}" srcOrd="1" destOrd="0" presId="urn:microsoft.com/office/officeart/2008/layout/IncreasingCircleProcess"/>
    <dgm:cxn modelId="{18343A4B-4C98-4806-BB2D-E7B1D69BF820}" type="presParOf" srcId="{4EA6F45D-BB43-4456-828C-295CC3F73385}" destId="{43ED1865-21F6-483C-8040-47C96C3A1711}" srcOrd="2" destOrd="0" presId="urn:microsoft.com/office/officeart/2008/layout/IncreasingCircleProcess"/>
    <dgm:cxn modelId="{D4F9A83D-CD96-4C27-AE00-AC9115BBA7F8}" type="presParOf" srcId="{4EA6F45D-BB43-4456-828C-295CC3F73385}" destId="{00168979-5486-44BD-9D62-C1B67A7A2CA3}" srcOrd="3" destOrd="0" presId="urn:microsoft.com/office/officeart/2008/layout/IncreasingCircleProcess"/>
    <dgm:cxn modelId="{6045124A-CF42-459F-8CD3-220088A5BCA3}" type="presParOf" srcId="{4572F70E-287D-42F7-8A4E-5ADC34054928}" destId="{25E2EACE-30A4-440A-A5F0-EA5DBC1B4B68}" srcOrd="3" destOrd="0" presId="urn:microsoft.com/office/officeart/2008/layout/IncreasingCircleProcess"/>
    <dgm:cxn modelId="{35571263-064C-4BA9-85DA-803B783EF55F}" type="presParOf" srcId="{4572F70E-287D-42F7-8A4E-5ADC34054928}" destId="{CC56F88B-1BBB-4F27-B317-E87D00911EF1}" srcOrd="4" destOrd="0" presId="urn:microsoft.com/office/officeart/2008/layout/IncreasingCircleProcess"/>
    <dgm:cxn modelId="{51C19791-2D42-470D-BBCE-EF0E1A2F4415}" type="presParOf" srcId="{CC56F88B-1BBB-4F27-B317-E87D00911EF1}" destId="{E9DCBD13-A4D3-49B9-A4FB-157AD71D2642}" srcOrd="0" destOrd="0" presId="urn:microsoft.com/office/officeart/2008/layout/IncreasingCircleProcess"/>
    <dgm:cxn modelId="{45A623B1-7692-4C84-8B47-4324C640DB7E}" type="presParOf" srcId="{CC56F88B-1BBB-4F27-B317-E87D00911EF1}" destId="{2E99A60D-35EB-4F6E-AD89-5C3B94FC638B}" srcOrd="1" destOrd="0" presId="urn:microsoft.com/office/officeart/2008/layout/IncreasingCircleProcess"/>
    <dgm:cxn modelId="{6B54D756-0400-47BC-A1C9-9081DB3134DF}" type="presParOf" srcId="{CC56F88B-1BBB-4F27-B317-E87D00911EF1}" destId="{E75B25AF-691D-433D-ADDF-21D01D80E780}" srcOrd="2" destOrd="0" presId="urn:microsoft.com/office/officeart/2008/layout/IncreasingCircleProcess"/>
    <dgm:cxn modelId="{C78AFF1F-82F4-4A09-8A55-73BAF8F95C21}" type="presParOf" srcId="{CC56F88B-1BBB-4F27-B317-E87D00911EF1}" destId="{275DAFA8-3598-457D-AAE6-7057A1D98603}"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92C0BD-6FFB-4355-80CE-C762C50215AC}"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7504B0E3-FE0E-45CF-8478-3AB6DA9CFF44}">
      <dgm:prSet phldrT="[Text]"/>
      <dgm:spPr/>
      <dgm:t>
        <a:bodyPr/>
        <a:lstStyle/>
        <a:p>
          <a:r>
            <a:rPr lang="en-US" b="1" dirty="0">
              <a:solidFill>
                <a:schemeClr val="tx2"/>
              </a:solidFill>
            </a:rPr>
            <a:t>Vendor Participation &amp; Reporting</a:t>
          </a:r>
          <a:endParaRPr lang="en-US" dirty="0">
            <a:solidFill>
              <a:schemeClr val="tx2"/>
            </a:solidFill>
          </a:endParaRPr>
        </a:p>
      </dgm:t>
    </dgm:pt>
    <dgm:pt modelId="{98E9CEA3-4365-4C12-B787-92C6E75C96FB}" type="parTrans" cxnId="{306F86DF-FF29-431E-A2C0-14AA20680BC0}">
      <dgm:prSet/>
      <dgm:spPr/>
      <dgm:t>
        <a:bodyPr/>
        <a:lstStyle/>
        <a:p>
          <a:endParaRPr lang="en-US"/>
        </a:p>
      </dgm:t>
    </dgm:pt>
    <dgm:pt modelId="{8A678579-C7BB-4606-A115-88F475E70665}" type="sibTrans" cxnId="{306F86DF-FF29-431E-A2C0-14AA20680BC0}">
      <dgm:prSet/>
      <dgm:spPr/>
      <dgm:t>
        <a:bodyPr/>
        <a:lstStyle/>
        <a:p>
          <a:endParaRPr lang="en-US"/>
        </a:p>
      </dgm:t>
    </dgm:pt>
    <dgm:pt modelId="{B743225B-8439-4BB1-85EC-90D8C4E5805E}">
      <dgm:prSet/>
      <dgm:spPr>
        <a:solidFill>
          <a:schemeClr val="bg1"/>
        </a:solidFill>
      </dgm:spPr>
      <dgm:t>
        <a:bodyPr/>
        <a:lstStyle/>
        <a:p>
          <a:r>
            <a:rPr lang="en-US" dirty="0">
              <a:solidFill>
                <a:schemeClr val="tx2"/>
              </a:solidFill>
            </a:rPr>
            <a:t>Both certified ENS vendors, </a:t>
          </a:r>
          <a:r>
            <a:rPr lang="en-US" b="1" dirty="0">
              <a:solidFill>
                <a:schemeClr val="tx2"/>
              </a:solidFill>
            </a:rPr>
            <a:t>Bamboo Health</a:t>
          </a:r>
          <a:r>
            <a:rPr lang="en-US" dirty="0">
              <a:solidFill>
                <a:schemeClr val="tx2"/>
              </a:solidFill>
            </a:rPr>
            <a:t> and </a:t>
          </a:r>
          <a:r>
            <a:rPr lang="en-US" b="1" dirty="0">
              <a:solidFill>
                <a:schemeClr val="tx2"/>
              </a:solidFill>
            </a:rPr>
            <a:t>Collective Medical Technologies</a:t>
          </a:r>
          <a:r>
            <a:rPr lang="en-US" dirty="0">
              <a:solidFill>
                <a:schemeClr val="tx2"/>
              </a:solidFill>
            </a:rPr>
            <a:t>, addressed reporting anomalies and submitted their quarterly </a:t>
          </a:r>
          <a:r>
            <a:rPr lang="en-US" b="0" dirty="0">
              <a:solidFill>
                <a:schemeClr val="tx2"/>
              </a:solidFill>
            </a:rPr>
            <a:t>reports</a:t>
          </a:r>
          <a:r>
            <a:rPr lang="en-US" dirty="0">
              <a:solidFill>
                <a:schemeClr val="tx2"/>
              </a:solidFill>
            </a:rPr>
            <a:t> on time.</a:t>
          </a:r>
        </a:p>
      </dgm:t>
    </dgm:pt>
    <dgm:pt modelId="{1737B7C0-3C4D-4A37-93B1-7D9D1F0F7D4F}" type="parTrans" cxnId="{3083F659-C931-4A69-B3E9-578E540DB952}">
      <dgm:prSet/>
      <dgm:spPr/>
      <dgm:t>
        <a:bodyPr/>
        <a:lstStyle/>
        <a:p>
          <a:endParaRPr lang="en-US"/>
        </a:p>
      </dgm:t>
    </dgm:pt>
    <dgm:pt modelId="{1C78429B-457E-4FFF-B36F-CD9326F8108F}" type="sibTrans" cxnId="{3083F659-C931-4A69-B3E9-578E540DB952}">
      <dgm:prSet/>
      <dgm:spPr/>
      <dgm:t>
        <a:bodyPr/>
        <a:lstStyle/>
        <a:p>
          <a:endParaRPr lang="en-US"/>
        </a:p>
      </dgm:t>
    </dgm:pt>
    <dgm:pt modelId="{C045F4AA-196E-463C-963E-0654582C4A2B}">
      <dgm:prSet/>
      <dgm:spPr/>
      <dgm:t>
        <a:bodyPr/>
        <a:lstStyle/>
        <a:p>
          <a:r>
            <a:rPr lang="en-US" b="1" dirty="0">
              <a:solidFill>
                <a:schemeClr val="tx2"/>
              </a:solidFill>
            </a:rPr>
            <a:t>Data Exchange Volume</a:t>
          </a:r>
        </a:p>
      </dgm:t>
    </dgm:pt>
    <dgm:pt modelId="{607451B4-2BF8-4725-B4B5-EF811B56E1CA}" type="parTrans" cxnId="{EA431613-3F40-4E93-94FC-993576D43A7F}">
      <dgm:prSet/>
      <dgm:spPr/>
      <dgm:t>
        <a:bodyPr/>
        <a:lstStyle/>
        <a:p>
          <a:endParaRPr lang="en-US"/>
        </a:p>
      </dgm:t>
    </dgm:pt>
    <dgm:pt modelId="{DC2F4569-09B6-4190-83B9-75A5CA8B5AA5}" type="sibTrans" cxnId="{EA431613-3F40-4E93-94FC-993576D43A7F}">
      <dgm:prSet/>
      <dgm:spPr/>
      <dgm:t>
        <a:bodyPr/>
        <a:lstStyle/>
        <a:p>
          <a:endParaRPr lang="en-US"/>
        </a:p>
      </dgm:t>
    </dgm:pt>
    <dgm:pt modelId="{1A98E642-19D8-45CB-AF0A-C3860B50B29A}">
      <dgm:prSet/>
      <dgm:spPr>
        <a:solidFill>
          <a:schemeClr val="bg1"/>
        </a:solidFill>
      </dgm:spPr>
      <dgm:t>
        <a:bodyPr/>
        <a:lstStyle/>
        <a:p>
          <a:r>
            <a:rPr lang="en-US" dirty="0">
              <a:solidFill>
                <a:schemeClr val="tx2"/>
              </a:solidFill>
            </a:rPr>
            <a:t>Significant volumes of ADT messages were processed by both vendors, reflecting strong activity across the network.</a:t>
          </a:r>
        </a:p>
      </dgm:t>
    </dgm:pt>
    <dgm:pt modelId="{E0CD41CE-FDC4-4AC2-BDDA-D23AECE58618}" type="parTrans" cxnId="{A4DA377A-62C9-43A9-867C-BDFEE859A2F6}">
      <dgm:prSet/>
      <dgm:spPr/>
      <dgm:t>
        <a:bodyPr/>
        <a:lstStyle/>
        <a:p>
          <a:endParaRPr lang="en-US"/>
        </a:p>
      </dgm:t>
    </dgm:pt>
    <dgm:pt modelId="{616AA1FA-9752-432E-AB11-CF19E623644A}" type="sibTrans" cxnId="{A4DA377A-62C9-43A9-867C-BDFEE859A2F6}">
      <dgm:prSet/>
      <dgm:spPr/>
      <dgm:t>
        <a:bodyPr/>
        <a:lstStyle/>
        <a:p>
          <a:endParaRPr lang="en-US"/>
        </a:p>
      </dgm:t>
    </dgm:pt>
    <dgm:pt modelId="{CD123AF2-E2AC-4074-B0F7-E0453C4C3D88}">
      <dgm:prSet/>
      <dgm:spPr>
        <a:solidFill>
          <a:schemeClr val="bg1"/>
        </a:solidFill>
      </dgm:spPr>
      <dgm:t>
        <a:bodyPr/>
        <a:lstStyle/>
        <a:p>
          <a:r>
            <a:rPr lang="en-US" b="0" dirty="0">
              <a:solidFill>
                <a:schemeClr val="tx2"/>
              </a:solidFill>
            </a:rPr>
            <a:t>As of Q2 2024, approximately</a:t>
          </a:r>
          <a:r>
            <a:rPr lang="en-US" b="1" dirty="0">
              <a:solidFill>
                <a:schemeClr val="tx2"/>
              </a:solidFill>
            </a:rPr>
            <a:t> 737,000 additional notifications </a:t>
          </a:r>
          <a:r>
            <a:rPr lang="en-US" dirty="0">
              <a:solidFill>
                <a:schemeClr val="tx2"/>
              </a:solidFill>
            </a:rPr>
            <a:t>were generated from reflected ADTs shared between certified ENS vendors.</a:t>
          </a:r>
        </a:p>
      </dgm:t>
    </dgm:pt>
    <dgm:pt modelId="{74DB148D-CE2A-4730-8ABE-B26C0328F863}" type="parTrans" cxnId="{F0F0D681-F328-4CAF-A9C4-87FB2A60D7AB}">
      <dgm:prSet/>
      <dgm:spPr/>
      <dgm:t>
        <a:bodyPr/>
        <a:lstStyle/>
        <a:p>
          <a:endParaRPr lang="en-US"/>
        </a:p>
      </dgm:t>
    </dgm:pt>
    <dgm:pt modelId="{6A4E711A-CC36-4B6B-BFAA-5DB1DF0BD34D}" type="sibTrans" cxnId="{F0F0D681-F328-4CAF-A9C4-87FB2A60D7AB}">
      <dgm:prSet/>
      <dgm:spPr/>
      <dgm:t>
        <a:bodyPr/>
        <a:lstStyle/>
        <a:p>
          <a:endParaRPr lang="en-US"/>
        </a:p>
      </dgm:t>
    </dgm:pt>
    <dgm:pt modelId="{0A4439AE-4D7F-4962-853C-E0A719D472D7}">
      <dgm:prSet/>
      <dgm:spPr/>
      <dgm:t>
        <a:bodyPr/>
        <a:lstStyle/>
        <a:p>
          <a:r>
            <a:rPr lang="en-US" b="1" dirty="0">
              <a:solidFill>
                <a:schemeClr val="tx2"/>
              </a:solidFill>
            </a:rPr>
            <a:t>Data Quality</a:t>
          </a:r>
        </a:p>
      </dgm:t>
    </dgm:pt>
    <dgm:pt modelId="{327E43FC-6A83-4895-87BF-20FF431F075B}" type="parTrans" cxnId="{D5D8C31E-5189-4B6A-AEA7-B311ED6CDF47}">
      <dgm:prSet/>
      <dgm:spPr/>
      <dgm:t>
        <a:bodyPr/>
        <a:lstStyle/>
        <a:p>
          <a:endParaRPr lang="en-US"/>
        </a:p>
      </dgm:t>
    </dgm:pt>
    <dgm:pt modelId="{F8EAA72D-67B5-4CA8-BF68-62304C16E952}" type="sibTrans" cxnId="{D5D8C31E-5189-4B6A-AEA7-B311ED6CDF47}">
      <dgm:prSet/>
      <dgm:spPr/>
      <dgm:t>
        <a:bodyPr/>
        <a:lstStyle/>
        <a:p>
          <a:endParaRPr lang="en-US"/>
        </a:p>
      </dgm:t>
    </dgm:pt>
    <dgm:pt modelId="{2F085515-DEA5-48CA-91B2-EEAAA2C1EE92}">
      <dgm:prSet/>
      <dgm:spPr>
        <a:solidFill>
          <a:schemeClr val="bg1"/>
        </a:solidFill>
      </dgm:spPr>
      <dgm:t>
        <a:bodyPr/>
        <a:lstStyle/>
        <a:p>
          <a:r>
            <a:rPr lang="en-US" b="1" dirty="0">
              <a:solidFill>
                <a:schemeClr val="tx2"/>
              </a:solidFill>
            </a:rPr>
            <a:t>Nearly 100% inclusion</a:t>
          </a:r>
          <a:r>
            <a:rPr lang="en-US" dirty="0">
              <a:solidFill>
                <a:schemeClr val="tx2"/>
              </a:solidFill>
            </a:rPr>
            <a:t> of critical Demographic fields</a:t>
          </a:r>
        </a:p>
      </dgm:t>
    </dgm:pt>
    <dgm:pt modelId="{74BA2CBF-F5E2-4D71-97A3-C3F06E1F75C1}" type="parTrans" cxnId="{47F7B928-779E-435C-A433-0C694C25D030}">
      <dgm:prSet/>
      <dgm:spPr/>
      <dgm:t>
        <a:bodyPr/>
        <a:lstStyle/>
        <a:p>
          <a:endParaRPr lang="en-US"/>
        </a:p>
      </dgm:t>
    </dgm:pt>
    <dgm:pt modelId="{4E784A47-F353-4B3C-B8CA-1954BF682682}" type="sibTrans" cxnId="{47F7B928-779E-435C-A433-0C694C25D030}">
      <dgm:prSet/>
      <dgm:spPr/>
      <dgm:t>
        <a:bodyPr/>
        <a:lstStyle/>
        <a:p>
          <a:endParaRPr lang="en-US"/>
        </a:p>
      </dgm:t>
    </dgm:pt>
    <dgm:pt modelId="{567474CF-B86C-4144-AB9E-79E23040E2F1}">
      <dgm:prSet/>
      <dgm:spPr>
        <a:solidFill>
          <a:schemeClr val="bg1"/>
        </a:solidFill>
      </dgm:spPr>
      <dgm:t>
        <a:bodyPr/>
        <a:lstStyle/>
        <a:p>
          <a:r>
            <a:rPr lang="en-US" b="1" dirty="0">
              <a:solidFill>
                <a:schemeClr val="tx2"/>
              </a:solidFill>
            </a:rPr>
            <a:t>Improvement Focus Areas:</a:t>
          </a:r>
          <a:r>
            <a:rPr lang="en-US" dirty="0">
              <a:solidFill>
                <a:schemeClr val="tx2"/>
              </a:solidFill>
            </a:rPr>
            <a:t> Inclusion of </a:t>
          </a:r>
          <a:r>
            <a:rPr lang="en-US" b="1" dirty="0">
              <a:solidFill>
                <a:schemeClr val="tx2"/>
              </a:solidFill>
            </a:rPr>
            <a:t>Chief Complaint </a:t>
          </a:r>
          <a:r>
            <a:rPr lang="en-US" dirty="0">
              <a:solidFill>
                <a:schemeClr val="tx2"/>
              </a:solidFill>
            </a:rPr>
            <a:t>and </a:t>
          </a:r>
          <a:r>
            <a:rPr lang="en-US" b="1" dirty="0">
              <a:solidFill>
                <a:schemeClr val="tx2"/>
              </a:solidFill>
            </a:rPr>
            <a:t>Diagnosis Codes</a:t>
          </a:r>
        </a:p>
      </dgm:t>
    </dgm:pt>
    <dgm:pt modelId="{31F8A05C-7A9C-41CD-A613-64D396BE9678}" type="parTrans" cxnId="{BCE959EC-573F-47D0-B2EC-D7E1637E4BA3}">
      <dgm:prSet/>
      <dgm:spPr/>
      <dgm:t>
        <a:bodyPr/>
        <a:lstStyle/>
        <a:p>
          <a:endParaRPr lang="en-US"/>
        </a:p>
      </dgm:t>
    </dgm:pt>
    <dgm:pt modelId="{B8A4CEC1-8900-4283-981E-D58BC73681C4}" type="sibTrans" cxnId="{BCE959EC-573F-47D0-B2EC-D7E1637E4BA3}">
      <dgm:prSet/>
      <dgm:spPr/>
      <dgm:t>
        <a:bodyPr/>
        <a:lstStyle/>
        <a:p>
          <a:endParaRPr lang="en-US"/>
        </a:p>
      </dgm:t>
    </dgm:pt>
    <dgm:pt modelId="{18033FE6-1005-4B65-AD1A-4C2700738946}">
      <dgm:prSet/>
      <dgm:spPr/>
      <dgm:t>
        <a:bodyPr/>
        <a:lstStyle/>
        <a:p>
          <a:r>
            <a:rPr lang="en-US" b="1" dirty="0">
              <a:solidFill>
                <a:schemeClr val="tx2"/>
              </a:solidFill>
            </a:rPr>
            <a:t>Ongoing Improvements</a:t>
          </a:r>
        </a:p>
      </dgm:t>
    </dgm:pt>
    <dgm:pt modelId="{FF711C4E-52BB-483E-B019-8986A1FEB183}" type="parTrans" cxnId="{EC38E9F8-06AF-464F-AAEC-2B508D75CA3A}">
      <dgm:prSet/>
      <dgm:spPr/>
      <dgm:t>
        <a:bodyPr/>
        <a:lstStyle/>
        <a:p>
          <a:endParaRPr lang="en-US"/>
        </a:p>
      </dgm:t>
    </dgm:pt>
    <dgm:pt modelId="{B2C62FA3-719D-48A9-9F3E-E6CAE2B30E69}" type="sibTrans" cxnId="{EC38E9F8-06AF-464F-AAEC-2B508D75CA3A}">
      <dgm:prSet/>
      <dgm:spPr/>
      <dgm:t>
        <a:bodyPr/>
        <a:lstStyle/>
        <a:p>
          <a:endParaRPr lang="en-US"/>
        </a:p>
      </dgm:t>
    </dgm:pt>
    <dgm:pt modelId="{5E69FF10-5B24-4A92-A392-593F59ECF297}">
      <dgm:prSet/>
      <dgm:spPr>
        <a:solidFill>
          <a:schemeClr val="bg1"/>
        </a:solidFill>
      </dgm:spPr>
      <dgm:t>
        <a:bodyPr/>
        <a:lstStyle/>
        <a:p>
          <a:r>
            <a:rPr lang="en-US" dirty="0">
              <a:solidFill>
                <a:schemeClr val="tx2"/>
              </a:solidFill>
            </a:rPr>
            <a:t>The ENS Framework continues to enhance data quality and timeliness, ensuring that healthcare providers have access to </a:t>
          </a:r>
          <a:r>
            <a:rPr lang="en-US" b="1" dirty="0">
              <a:solidFill>
                <a:schemeClr val="tx2"/>
              </a:solidFill>
            </a:rPr>
            <a:t>reliable, actionable information</a:t>
          </a:r>
          <a:r>
            <a:rPr lang="en-US" dirty="0">
              <a:solidFill>
                <a:schemeClr val="tx2"/>
              </a:solidFill>
            </a:rPr>
            <a:t> for better care coordination.</a:t>
          </a:r>
        </a:p>
      </dgm:t>
    </dgm:pt>
    <dgm:pt modelId="{F62FE717-6715-4CDA-8C3C-B9D9851F5540}" type="parTrans" cxnId="{B056A4BE-0A8A-41F5-B941-01E47869737A}">
      <dgm:prSet/>
      <dgm:spPr/>
      <dgm:t>
        <a:bodyPr/>
        <a:lstStyle/>
        <a:p>
          <a:endParaRPr lang="en-US"/>
        </a:p>
      </dgm:t>
    </dgm:pt>
    <dgm:pt modelId="{1D1A15A4-B257-4618-9590-F843C73D8B9B}" type="sibTrans" cxnId="{B056A4BE-0A8A-41F5-B941-01E47869737A}">
      <dgm:prSet/>
      <dgm:spPr/>
      <dgm:t>
        <a:bodyPr/>
        <a:lstStyle/>
        <a:p>
          <a:endParaRPr lang="en-US"/>
        </a:p>
      </dgm:t>
    </dgm:pt>
    <dgm:pt modelId="{BE6EE0CC-637D-4D76-BC82-97BE30D9DEFA}" type="pres">
      <dgm:prSet presAssocID="{7392C0BD-6FFB-4355-80CE-C762C50215AC}" presName="Name0" presStyleCnt="0">
        <dgm:presLayoutVars>
          <dgm:dir/>
          <dgm:animLvl val="lvl"/>
          <dgm:resizeHandles val="exact"/>
        </dgm:presLayoutVars>
      </dgm:prSet>
      <dgm:spPr/>
    </dgm:pt>
    <dgm:pt modelId="{663BDA96-6CCA-4C20-8D73-0C510C72579B}" type="pres">
      <dgm:prSet presAssocID="{7504B0E3-FE0E-45CF-8478-3AB6DA9CFF44}" presName="linNode" presStyleCnt="0"/>
      <dgm:spPr/>
    </dgm:pt>
    <dgm:pt modelId="{AB4C9779-8A39-46D8-A995-73234EA81C00}" type="pres">
      <dgm:prSet presAssocID="{7504B0E3-FE0E-45CF-8478-3AB6DA9CFF44}" presName="parTx" presStyleLbl="revTx" presStyleIdx="0" presStyleCnt="4">
        <dgm:presLayoutVars>
          <dgm:chMax val="1"/>
          <dgm:bulletEnabled val="1"/>
        </dgm:presLayoutVars>
      </dgm:prSet>
      <dgm:spPr/>
    </dgm:pt>
    <dgm:pt modelId="{D7303FDE-2DF7-4067-99E9-286846D8D07A}" type="pres">
      <dgm:prSet presAssocID="{7504B0E3-FE0E-45CF-8478-3AB6DA9CFF44}" presName="bracket" presStyleLbl="parChTrans1D1" presStyleIdx="0" presStyleCnt="4"/>
      <dgm:spPr>
        <a:ln>
          <a:solidFill>
            <a:schemeClr val="tx2"/>
          </a:solidFill>
        </a:ln>
      </dgm:spPr>
    </dgm:pt>
    <dgm:pt modelId="{481A3A24-2960-4655-AE00-DDDD153DE799}" type="pres">
      <dgm:prSet presAssocID="{7504B0E3-FE0E-45CF-8478-3AB6DA9CFF44}" presName="spH" presStyleCnt="0"/>
      <dgm:spPr/>
    </dgm:pt>
    <dgm:pt modelId="{3D420A01-12B5-4B65-81E2-71B7F87875C2}" type="pres">
      <dgm:prSet presAssocID="{7504B0E3-FE0E-45CF-8478-3AB6DA9CFF44}" presName="desTx" presStyleLbl="node1" presStyleIdx="0" presStyleCnt="4">
        <dgm:presLayoutVars>
          <dgm:bulletEnabled val="1"/>
        </dgm:presLayoutVars>
      </dgm:prSet>
      <dgm:spPr/>
    </dgm:pt>
    <dgm:pt modelId="{EFA85F8C-5903-45DC-BFC4-B717F9191156}" type="pres">
      <dgm:prSet presAssocID="{8A678579-C7BB-4606-A115-88F475E70665}" presName="spV" presStyleCnt="0"/>
      <dgm:spPr/>
    </dgm:pt>
    <dgm:pt modelId="{5BEA96DE-BFB3-41E0-A7E0-EE95303C53CE}" type="pres">
      <dgm:prSet presAssocID="{C045F4AA-196E-463C-963E-0654582C4A2B}" presName="linNode" presStyleCnt="0"/>
      <dgm:spPr/>
    </dgm:pt>
    <dgm:pt modelId="{4A23DC3B-39F9-4DEB-BF69-A9B716A0F1B4}" type="pres">
      <dgm:prSet presAssocID="{C045F4AA-196E-463C-963E-0654582C4A2B}" presName="parTx" presStyleLbl="revTx" presStyleIdx="1" presStyleCnt="4">
        <dgm:presLayoutVars>
          <dgm:chMax val="1"/>
          <dgm:bulletEnabled val="1"/>
        </dgm:presLayoutVars>
      </dgm:prSet>
      <dgm:spPr/>
    </dgm:pt>
    <dgm:pt modelId="{C2A3A78F-EE3F-4B0E-ABFA-BD3370FDDB97}" type="pres">
      <dgm:prSet presAssocID="{C045F4AA-196E-463C-963E-0654582C4A2B}" presName="bracket" presStyleLbl="parChTrans1D1" presStyleIdx="1" presStyleCnt="4"/>
      <dgm:spPr>
        <a:ln>
          <a:solidFill>
            <a:schemeClr val="tx2"/>
          </a:solidFill>
        </a:ln>
      </dgm:spPr>
    </dgm:pt>
    <dgm:pt modelId="{50B5FEE9-6CFE-42B0-8DA0-6ED654E5050F}" type="pres">
      <dgm:prSet presAssocID="{C045F4AA-196E-463C-963E-0654582C4A2B}" presName="spH" presStyleCnt="0"/>
      <dgm:spPr/>
    </dgm:pt>
    <dgm:pt modelId="{D1C3C223-BE11-48D6-9B8F-70A03615E72F}" type="pres">
      <dgm:prSet presAssocID="{C045F4AA-196E-463C-963E-0654582C4A2B}" presName="desTx" presStyleLbl="node1" presStyleIdx="1" presStyleCnt="4">
        <dgm:presLayoutVars>
          <dgm:bulletEnabled val="1"/>
        </dgm:presLayoutVars>
      </dgm:prSet>
      <dgm:spPr/>
    </dgm:pt>
    <dgm:pt modelId="{78CD02D9-8565-47A5-8017-FF79562F4933}" type="pres">
      <dgm:prSet presAssocID="{DC2F4569-09B6-4190-83B9-75A5CA8B5AA5}" presName="spV" presStyleCnt="0"/>
      <dgm:spPr/>
    </dgm:pt>
    <dgm:pt modelId="{03EF06A3-572A-4DDE-8CB7-0954614A3B46}" type="pres">
      <dgm:prSet presAssocID="{0A4439AE-4D7F-4962-853C-E0A719D472D7}" presName="linNode" presStyleCnt="0"/>
      <dgm:spPr/>
    </dgm:pt>
    <dgm:pt modelId="{32D29A0B-3636-411B-B6DE-637C6EEBA697}" type="pres">
      <dgm:prSet presAssocID="{0A4439AE-4D7F-4962-853C-E0A719D472D7}" presName="parTx" presStyleLbl="revTx" presStyleIdx="2" presStyleCnt="4">
        <dgm:presLayoutVars>
          <dgm:chMax val="1"/>
          <dgm:bulletEnabled val="1"/>
        </dgm:presLayoutVars>
      </dgm:prSet>
      <dgm:spPr/>
    </dgm:pt>
    <dgm:pt modelId="{C3EB9CED-275F-49A6-9B54-5D053BCB3C0F}" type="pres">
      <dgm:prSet presAssocID="{0A4439AE-4D7F-4962-853C-E0A719D472D7}" presName="bracket" presStyleLbl="parChTrans1D1" presStyleIdx="2" presStyleCnt="4"/>
      <dgm:spPr>
        <a:ln>
          <a:solidFill>
            <a:schemeClr val="tx2"/>
          </a:solidFill>
        </a:ln>
      </dgm:spPr>
    </dgm:pt>
    <dgm:pt modelId="{47139357-12A2-4E64-B172-2B2F6D887036}" type="pres">
      <dgm:prSet presAssocID="{0A4439AE-4D7F-4962-853C-E0A719D472D7}" presName="spH" presStyleCnt="0"/>
      <dgm:spPr/>
    </dgm:pt>
    <dgm:pt modelId="{5403890E-6244-404B-8918-08EA1EFC21B6}" type="pres">
      <dgm:prSet presAssocID="{0A4439AE-4D7F-4962-853C-E0A719D472D7}" presName="desTx" presStyleLbl="node1" presStyleIdx="2" presStyleCnt="4">
        <dgm:presLayoutVars>
          <dgm:bulletEnabled val="1"/>
        </dgm:presLayoutVars>
      </dgm:prSet>
      <dgm:spPr/>
    </dgm:pt>
    <dgm:pt modelId="{72CAEFF5-AF27-461D-8F8C-5FD11DEBC7E8}" type="pres">
      <dgm:prSet presAssocID="{F8EAA72D-67B5-4CA8-BF68-62304C16E952}" presName="spV" presStyleCnt="0"/>
      <dgm:spPr/>
    </dgm:pt>
    <dgm:pt modelId="{E70761DC-5279-43A4-8430-E634367D213F}" type="pres">
      <dgm:prSet presAssocID="{18033FE6-1005-4B65-AD1A-4C2700738946}" presName="linNode" presStyleCnt="0"/>
      <dgm:spPr/>
    </dgm:pt>
    <dgm:pt modelId="{22EA1566-A5AF-436B-BDD0-BD6D5A443D33}" type="pres">
      <dgm:prSet presAssocID="{18033FE6-1005-4B65-AD1A-4C2700738946}" presName="parTx" presStyleLbl="revTx" presStyleIdx="3" presStyleCnt="4">
        <dgm:presLayoutVars>
          <dgm:chMax val="1"/>
          <dgm:bulletEnabled val="1"/>
        </dgm:presLayoutVars>
      </dgm:prSet>
      <dgm:spPr/>
    </dgm:pt>
    <dgm:pt modelId="{0672B6F3-1E56-4769-84B2-C4A512E1AEF0}" type="pres">
      <dgm:prSet presAssocID="{18033FE6-1005-4B65-AD1A-4C2700738946}" presName="bracket" presStyleLbl="parChTrans1D1" presStyleIdx="3" presStyleCnt="4"/>
      <dgm:spPr>
        <a:ln>
          <a:solidFill>
            <a:schemeClr val="tx2"/>
          </a:solidFill>
        </a:ln>
      </dgm:spPr>
    </dgm:pt>
    <dgm:pt modelId="{F85681CB-EFF3-4BE2-812E-BB0B7D147DE4}" type="pres">
      <dgm:prSet presAssocID="{18033FE6-1005-4B65-AD1A-4C2700738946}" presName="spH" presStyleCnt="0"/>
      <dgm:spPr/>
    </dgm:pt>
    <dgm:pt modelId="{02C82645-A30F-4F27-B7C3-B14B5582F6FB}" type="pres">
      <dgm:prSet presAssocID="{18033FE6-1005-4B65-AD1A-4C2700738946}" presName="desTx" presStyleLbl="node1" presStyleIdx="3" presStyleCnt="4">
        <dgm:presLayoutVars>
          <dgm:bulletEnabled val="1"/>
        </dgm:presLayoutVars>
      </dgm:prSet>
      <dgm:spPr/>
    </dgm:pt>
  </dgm:ptLst>
  <dgm:cxnLst>
    <dgm:cxn modelId="{EA431613-3F40-4E93-94FC-993576D43A7F}" srcId="{7392C0BD-6FFB-4355-80CE-C762C50215AC}" destId="{C045F4AA-196E-463C-963E-0654582C4A2B}" srcOrd="1" destOrd="0" parTransId="{607451B4-2BF8-4725-B4B5-EF811B56E1CA}" sibTransId="{DC2F4569-09B6-4190-83B9-75A5CA8B5AA5}"/>
    <dgm:cxn modelId="{482A141B-70CE-48DF-8C32-1E3583B04F6D}" type="presOf" srcId="{18033FE6-1005-4B65-AD1A-4C2700738946}" destId="{22EA1566-A5AF-436B-BDD0-BD6D5A443D33}" srcOrd="0" destOrd="0" presId="urn:diagrams.loki3.com/BracketList"/>
    <dgm:cxn modelId="{D5D8C31E-5189-4B6A-AEA7-B311ED6CDF47}" srcId="{7392C0BD-6FFB-4355-80CE-C762C50215AC}" destId="{0A4439AE-4D7F-4962-853C-E0A719D472D7}" srcOrd="2" destOrd="0" parTransId="{327E43FC-6A83-4895-87BF-20FF431F075B}" sibTransId="{F8EAA72D-67B5-4CA8-BF68-62304C16E952}"/>
    <dgm:cxn modelId="{7AEC1727-8221-4D24-8F85-C0572746180E}" type="presOf" srcId="{1A98E642-19D8-45CB-AF0A-C3860B50B29A}" destId="{D1C3C223-BE11-48D6-9B8F-70A03615E72F}" srcOrd="0" destOrd="0" presId="urn:diagrams.loki3.com/BracketList"/>
    <dgm:cxn modelId="{47F7B928-779E-435C-A433-0C694C25D030}" srcId="{0A4439AE-4D7F-4962-853C-E0A719D472D7}" destId="{2F085515-DEA5-48CA-91B2-EEAAA2C1EE92}" srcOrd="0" destOrd="0" parTransId="{74BA2CBF-F5E2-4D71-97A3-C3F06E1F75C1}" sibTransId="{4E784A47-F353-4B3C-B8CA-1954BF682682}"/>
    <dgm:cxn modelId="{482A2B33-5F2E-434E-9F14-1F113FE1F0BF}" type="presOf" srcId="{567474CF-B86C-4144-AB9E-79E23040E2F1}" destId="{5403890E-6244-404B-8918-08EA1EFC21B6}" srcOrd="0" destOrd="1" presId="urn:diagrams.loki3.com/BracketList"/>
    <dgm:cxn modelId="{9095434A-B4FB-4509-BBE7-1FD1788F47B7}" type="presOf" srcId="{5E69FF10-5B24-4A92-A392-593F59ECF297}" destId="{02C82645-A30F-4F27-B7C3-B14B5582F6FB}" srcOrd="0" destOrd="0" presId="urn:diagrams.loki3.com/BracketList"/>
    <dgm:cxn modelId="{F5D26271-3638-4E12-9614-1A1119DB39C4}" type="presOf" srcId="{0A4439AE-4D7F-4962-853C-E0A719D472D7}" destId="{32D29A0B-3636-411B-B6DE-637C6EEBA697}" srcOrd="0" destOrd="0" presId="urn:diagrams.loki3.com/BracketList"/>
    <dgm:cxn modelId="{57489E56-9764-4672-817F-FB5D33CB5208}" type="presOf" srcId="{7504B0E3-FE0E-45CF-8478-3AB6DA9CFF44}" destId="{AB4C9779-8A39-46D8-A995-73234EA81C00}" srcOrd="0" destOrd="0" presId="urn:diagrams.loki3.com/BracketList"/>
    <dgm:cxn modelId="{3083F659-C931-4A69-B3E9-578E540DB952}" srcId="{7504B0E3-FE0E-45CF-8478-3AB6DA9CFF44}" destId="{B743225B-8439-4BB1-85EC-90D8C4E5805E}" srcOrd="0" destOrd="0" parTransId="{1737B7C0-3C4D-4A37-93B1-7D9D1F0F7D4F}" sibTransId="{1C78429B-457E-4FFF-B36F-CD9326F8108F}"/>
    <dgm:cxn modelId="{A4DA377A-62C9-43A9-867C-BDFEE859A2F6}" srcId="{C045F4AA-196E-463C-963E-0654582C4A2B}" destId="{1A98E642-19D8-45CB-AF0A-C3860B50B29A}" srcOrd="0" destOrd="0" parTransId="{E0CD41CE-FDC4-4AC2-BDDA-D23AECE58618}" sibTransId="{616AA1FA-9752-432E-AB11-CF19E623644A}"/>
    <dgm:cxn modelId="{5602D47D-0EBA-41A4-89EF-1C11EF6696B1}" type="presOf" srcId="{CD123AF2-E2AC-4074-B0F7-E0453C4C3D88}" destId="{D1C3C223-BE11-48D6-9B8F-70A03615E72F}" srcOrd="0" destOrd="1" presId="urn:diagrams.loki3.com/BracketList"/>
    <dgm:cxn modelId="{F0F0D681-F328-4CAF-A9C4-87FB2A60D7AB}" srcId="{C045F4AA-196E-463C-963E-0654582C4A2B}" destId="{CD123AF2-E2AC-4074-B0F7-E0453C4C3D88}" srcOrd="1" destOrd="0" parTransId="{74DB148D-CE2A-4730-8ABE-B26C0328F863}" sibTransId="{6A4E711A-CC36-4B6B-BFAA-5DB1DF0BD34D}"/>
    <dgm:cxn modelId="{A23E3995-DE31-4EFF-B188-36A2DC8FDC14}" type="presOf" srcId="{2F085515-DEA5-48CA-91B2-EEAAA2C1EE92}" destId="{5403890E-6244-404B-8918-08EA1EFC21B6}" srcOrd="0" destOrd="0" presId="urn:diagrams.loki3.com/BracketList"/>
    <dgm:cxn modelId="{A1BDBFA9-2759-410E-BDC4-385BE0600C69}" type="presOf" srcId="{7392C0BD-6FFB-4355-80CE-C762C50215AC}" destId="{BE6EE0CC-637D-4D76-BC82-97BE30D9DEFA}" srcOrd="0" destOrd="0" presId="urn:diagrams.loki3.com/BracketList"/>
    <dgm:cxn modelId="{B056A4BE-0A8A-41F5-B941-01E47869737A}" srcId="{18033FE6-1005-4B65-AD1A-4C2700738946}" destId="{5E69FF10-5B24-4A92-A392-593F59ECF297}" srcOrd="0" destOrd="0" parTransId="{F62FE717-6715-4CDA-8C3C-B9D9851F5540}" sibTransId="{1D1A15A4-B257-4618-9590-F843C73D8B9B}"/>
    <dgm:cxn modelId="{306F86DF-FF29-431E-A2C0-14AA20680BC0}" srcId="{7392C0BD-6FFB-4355-80CE-C762C50215AC}" destId="{7504B0E3-FE0E-45CF-8478-3AB6DA9CFF44}" srcOrd="0" destOrd="0" parTransId="{98E9CEA3-4365-4C12-B787-92C6E75C96FB}" sibTransId="{8A678579-C7BB-4606-A115-88F475E70665}"/>
    <dgm:cxn modelId="{1CD259E2-824C-4032-9159-1373059330E2}" type="presOf" srcId="{C045F4AA-196E-463C-963E-0654582C4A2B}" destId="{4A23DC3B-39F9-4DEB-BF69-A9B716A0F1B4}" srcOrd="0" destOrd="0" presId="urn:diagrams.loki3.com/BracketList"/>
    <dgm:cxn modelId="{BCE959EC-573F-47D0-B2EC-D7E1637E4BA3}" srcId="{0A4439AE-4D7F-4962-853C-E0A719D472D7}" destId="{567474CF-B86C-4144-AB9E-79E23040E2F1}" srcOrd="1" destOrd="0" parTransId="{31F8A05C-7A9C-41CD-A613-64D396BE9678}" sibTransId="{B8A4CEC1-8900-4283-981E-D58BC73681C4}"/>
    <dgm:cxn modelId="{EC38E9F8-06AF-464F-AAEC-2B508D75CA3A}" srcId="{7392C0BD-6FFB-4355-80CE-C762C50215AC}" destId="{18033FE6-1005-4B65-AD1A-4C2700738946}" srcOrd="3" destOrd="0" parTransId="{FF711C4E-52BB-483E-B019-8986A1FEB183}" sibTransId="{B2C62FA3-719D-48A9-9F3E-E6CAE2B30E69}"/>
    <dgm:cxn modelId="{19F5F0FD-E990-492A-B09E-267B0D6436A1}" type="presOf" srcId="{B743225B-8439-4BB1-85EC-90D8C4E5805E}" destId="{3D420A01-12B5-4B65-81E2-71B7F87875C2}" srcOrd="0" destOrd="0" presId="urn:diagrams.loki3.com/BracketList"/>
    <dgm:cxn modelId="{C987CC4C-8D62-45C6-9A8E-35E1042EB3DC}" type="presParOf" srcId="{BE6EE0CC-637D-4D76-BC82-97BE30D9DEFA}" destId="{663BDA96-6CCA-4C20-8D73-0C510C72579B}" srcOrd="0" destOrd="0" presId="urn:diagrams.loki3.com/BracketList"/>
    <dgm:cxn modelId="{F3F7DCD6-F04D-4BF3-92C2-313F11604377}" type="presParOf" srcId="{663BDA96-6CCA-4C20-8D73-0C510C72579B}" destId="{AB4C9779-8A39-46D8-A995-73234EA81C00}" srcOrd="0" destOrd="0" presId="urn:diagrams.loki3.com/BracketList"/>
    <dgm:cxn modelId="{8F95DAF9-2714-43A5-BB7A-E6BA3C702D6F}" type="presParOf" srcId="{663BDA96-6CCA-4C20-8D73-0C510C72579B}" destId="{D7303FDE-2DF7-4067-99E9-286846D8D07A}" srcOrd="1" destOrd="0" presId="urn:diagrams.loki3.com/BracketList"/>
    <dgm:cxn modelId="{1E83261E-C9BC-4007-BEA5-35E45B0A76D0}" type="presParOf" srcId="{663BDA96-6CCA-4C20-8D73-0C510C72579B}" destId="{481A3A24-2960-4655-AE00-DDDD153DE799}" srcOrd="2" destOrd="0" presId="urn:diagrams.loki3.com/BracketList"/>
    <dgm:cxn modelId="{CD9A5BA6-A475-4CD1-BB3C-3EC66A000300}" type="presParOf" srcId="{663BDA96-6CCA-4C20-8D73-0C510C72579B}" destId="{3D420A01-12B5-4B65-81E2-71B7F87875C2}" srcOrd="3" destOrd="0" presId="urn:diagrams.loki3.com/BracketList"/>
    <dgm:cxn modelId="{BEA7C626-F8BF-4FBD-9B82-DEF923FBEBFD}" type="presParOf" srcId="{BE6EE0CC-637D-4D76-BC82-97BE30D9DEFA}" destId="{EFA85F8C-5903-45DC-BFC4-B717F9191156}" srcOrd="1" destOrd="0" presId="urn:diagrams.loki3.com/BracketList"/>
    <dgm:cxn modelId="{42D63795-4DEA-419D-810D-9AC56A5893E3}" type="presParOf" srcId="{BE6EE0CC-637D-4D76-BC82-97BE30D9DEFA}" destId="{5BEA96DE-BFB3-41E0-A7E0-EE95303C53CE}" srcOrd="2" destOrd="0" presId="urn:diagrams.loki3.com/BracketList"/>
    <dgm:cxn modelId="{2F75DA5C-CBB8-45D3-B108-50909F9967DA}" type="presParOf" srcId="{5BEA96DE-BFB3-41E0-A7E0-EE95303C53CE}" destId="{4A23DC3B-39F9-4DEB-BF69-A9B716A0F1B4}" srcOrd="0" destOrd="0" presId="urn:diagrams.loki3.com/BracketList"/>
    <dgm:cxn modelId="{983A62E9-9DE3-4375-9BB6-1A797521E952}" type="presParOf" srcId="{5BEA96DE-BFB3-41E0-A7E0-EE95303C53CE}" destId="{C2A3A78F-EE3F-4B0E-ABFA-BD3370FDDB97}" srcOrd="1" destOrd="0" presId="urn:diagrams.loki3.com/BracketList"/>
    <dgm:cxn modelId="{D2A3C90E-8F56-4A3A-A417-149ADA1464E7}" type="presParOf" srcId="{5BEA96DE-BFB3-41E0-A7E0-EE95303C53CE}" destId="{50B5FEE9-6CFE-42B0-8DA0-6ED654E5050F}" srcOrd="2" destOrd="0" presId="urn:diagrams.loki3.com/BracketList"/>
    <dgm:cxn modelId="{5B77B237-8B7B-47AA-B922-4CDFDD47F3A6}" type="presParOf" srcId="{5BEA96DE-BFB3-41E0-A7E0-EE95303C53CE}" destId="{D1C3C223-BE11-48D6-9B8F-70A03615E72F}" srcOrd="3" destOrd="0" presId="urn:diagrams.loki3.com/BracketList"/>
    <dgm:cxn modelId="{03B1929C-8ED6-400F-B6C7-E14B35EBD233}" type="presParOf" srcId="{BE6EE0CC-637D-4D76-BC82-97BE30D9DEFA}" destId="{78CD02D9-8565-47A5-8017-FF79562F4933}" srcOrd="3" destOrd="0" presId="urn:diagrams.loki3.com/BracketList"/>
    <dgm:cxn modelId="{47EAE286-827D-4F29-A693-4805F9469D31}" type="presParOf" srcId="{BE6EE0CC-637D-4D76-BC82-97BE30D9DEFA}" destId="{03EF06A3-572A-4DDE-8CB7-0954614A3B46}" srcOrd="4" destOrd="0" presId="urn:diagrams.loki3.com/BracketList"/>
    <dgm:cxn modelId="{2B90DDC2-3079-4753-B2CB-DFD4578E6E2F}" type="presParOf" srcId="{03EF06A3-572A-4DDE-8CB7-0954614A3B46}" destId="{32D29A0B-3636-411B-B6DE-637C6EEBA697}" srcOrd="0" destOrd="0" presId="urn:diagrams.loki3.com/BracketList"/>
    <dgm:cxn modelId="{F4F8C6C4-D631-461F-A155-A92745A7DB97}" type="presParOf" srcId="{03EF06A3-572A-4DDE-8CB7-0954614A3B46}" destId="{C3EB9CED-275F-49A6-9B54-5D053BCB3C0F}" srcOrd="1" destOrd="0" presId="urn:diagrams.loki3.com/BracketList"/>
    <dgm:cxn modelId="{26E59C8E-CC48-40A3-9643-05F4FC430D8B}" type="presParOf" srcId="{03EF06A3-572A-4DDE-8CB7-0954614A3B46}" destId="{47139357-12A2-4E64-B172-2B2F6D887036}" srcOrd="2" destOrd="0" presId="urn:diagrams.loki3.com/BracketList"/>
    <dgm:cxn modelId="{D114D159-BBBE-4704-B2D7-D788440E8DE4}" type="presParOf" srcId="{03EF06A3-572A-4DDE-8CB7-0954614A3B46}" destId="{5403890E-6244-404B-8918-08EA1EFC21B6}" srcOrd="3" destOrd="0" presId="urn:diagrams.loki3.com/BracketList"/>
    <dgm:cxn modelId="{A4328C5A-C305-40D5-9D89-DF8152A052ED}" type="presParOf" srcId="{BE6EE0CC-637D-4D76-BC82-97BE30D9DEFA}" destId="{72CAEFF5-AF27-461D-8F8C-5FD11DEBC7E8}" srcOrd="5" destOrd="0" presId="urn:diagrams.loki3.com/BracketList"/>
    <dgm:cxn modelId="{C106BCA8-037E-408F-9D37-C77676F3449C}" type="presParOf" srcId="{BE6EE0CC-637D-4D76-BC82-97BE30D9DEFA}" destId="{E70761DC-5279-43A4-8430-E634367D213F}" srcOrd="6" destOrd="0" presId="urn:diagrams.loki3.com/BracketList"/>
    <dgm:cxn modelId="{E2402C49-4172-4FCD-8BE1-AE4462A8A71F}" type="presParOf" srcId="{E70761DC-5279-43A4-8430-E634367D213F}" destId="{22EA1566-A5AF-436B-BDD0-BD6D5A443D33}" srcOrd="0" destOrd="0" presId="urn:diagrams.loki3.com/BracketList"/>
    <dgm:cxn modelId="{4B134A5D-B764-4CCD-BBDE-2592CE08EBE8}" type="presParOf" srcId="{E70761DC-5279-43A4-8430-E634367D213F}" destId="{0672B6F3-1E56-4769-84B2-C4A512E1AEF0}" srcOrd="1" destOrd="0" presId="urn:diagrams.loki3.com/BracketList"/>
    <dgm:cxn modelId="{70911AF0-3EB3-4D96-8F57-80D39E9D7739}" type="presParOf" srcId="{E70761DC-5279-43A4-8430-E634367D213F}" destId="{F85681CB-EFF3-4BE2-812E-BB0B7D147DE4}" srcOrd="2" destOrd="0" presId="urn:diagrams.loki3.com/BracketList"/>
    <dgm:cxn modelId="{BF4211D1-C5B1-4EBB-B55D-2F665F821230}" type="presParOf" srcId="{E70761DC-5279-43A4-8430-E634367D213F}" destId="{02C82645-A30F-4F27-B7C3-B14B5582F6F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0E8D7D-C224-4F30-A2FF-FEC78A196C6B}" type="doc">
      <dgm:prSet loTypeId="urn:microsoft.com/office/officeart/2005/8/layout/hList7" loCatId="list" qsTypeId="urn:microsoft.com/office/officeart/2005/8/quickstyle/simple1" qsCatId="simple" csTypeId="urn:microsoft.com/office/officeart/2005/8/colors/colorful2" csCatId="colorful" phldr="1"/>
      <dgm:spPr/>
      <dgm:t>
        <a:bodyPr/>
        <a:lstStyle/>
        <a:p>
          <a:endParaRPr lang="en-US"/>
        </a:p>
      </dgm:t>
    </dgm:pt>
    <dgm:pt modelId="{CBF2FD16-9356-4643-9C69-9D5516BF305B}">
      <dgm:prSet phldrT="[Text]"/>
      <dgm:spPr>
        <a:xfrm>
          <a:off x="1744549" y="0"/>
          <a:ext cx="1721336" cy="4407714"/>
        </a:xfrm>
        <a:prstGeom prst="roundRect">
          <a:avLst>
            <a:gd name="adj" fmla="val 10000"/>
          </a:avLst>
        </a:prstGeom>
        <a:solidFill>
          <a:srgbClr val="1976D2">
            <a:hueOff val="-296339"/>
            <a:satOff val="4255"/>
            <a:lumOff val="-2353"/>
            <a:alphaOff val="0"/>
          </a:srgbClr>
        </a:solidFill>
        <a:ln w="12700" cap="flat" cmpd="sng" algn="ctr">
          <a:solidFill>
            <a:srgbClr val="FFFFFF">
              <a:hueOff val="0"/>
              <a:satOff val="0"/>
              <a:lumOff val="0"/>
              <a:alphaOff val="0"/>
            </a:srgbClr>
          </a:solidFill>
          <a:prstDash val="solid"/>
          <a:miter lim="800000"/>
        </a:ln>
        <a:effectLst/>
      </dgm:spPr>
      <dgm:t>
        <a:bodyPr/>
        <a:lstStyle/>
        <a:p>
          <a:pPr rtl="0">
            <a:buNone/>
          </a:pPr>
          <a:r>
            <a:rPr lang="en-US">
              <a:solidFill>
                <a:srgbClr val="FFFFFF"/>
              </a:solidFill>
              <a:latin typeface="Calibri" panose="020F0502020204030204"/>
              <a:ea typeface="+mn-ea"/>
              <a:cs typeface="+mn-cs"/>
            </a:rPr>
            <a:t>Access a real-time electronic waitlist of open referrals</a:t>
          </a:r>
          <a:r>
            <a:rPr lang="en-US" b="1">
              <a:solidFill>
                <a:srgbClr val="FFFFFF"/>
              </a:solidFill>
              <a:latin typeface="Calibri Light" panose="020F0302020204030204"/>
              <a:ea typeface="+mn-ea"/>
              <a:cs typeface="+mn-cs"/>
            </a:rPr>
            <a:t> </a:t>
          </a:r>
          <a:r>
            <a:rPr lang="en-US" b="0">
              <a:solidFill>
                <a:srgbClr val="FFFFFF"/>
              </a:solidFill>
              <a:latin typeface="Calibri Light" panose="020F0302020204030204"/>
              <a:ea typeface="+mn-ea"/>
              <a:cs typeface="+mn-cs"/>
            </a:rPr>
            <a:t>(with appropriate authorization)</a:t>
          </a:r>
          <a:endParaRPr lang="en-US" b="0">
            <a:solidFill>
              <a:srgbClr val="FFFFFF"/>
            </a:solidFill>
            <a:latin typeface="Calibri" panose="020F0502020204030204"/>
            <a:ea typeface="+mn-ea"/>
            <a:cs typeface="+mn-cs"/>
          </a:endParaRPr>
        </a:p>
      </dgm:t>
    </dgm:pt>
    <dgm:pt modelId="{6E16D64E-DD6C-49AF-B2EC-C20B9C10468C}" type="parTrans" cxnId="{AE7A2004-B975-4762-A245-4E02C13EF845}">
      <dgm:prSet/>
      <dgm:spPr/>
      <dgm:t>
        <a:bodyPr/>
        <a:lstStyle/>
        <a:p>
          <a:endParaRPr lang="en-US">
            <a:solidFill>
              <a:schemeClr val="tx1"/>
            </a:solidFill>
          </a:endParaRPr>
        </a:p>
      </dgm:t>
    </dgm:pt>
    <dgm:pt modelId="{B9474C35-0E21-471A-BAE4-F6CAA15ADF9E}" type="sibTrans" cxnId="{AE7A2004-B975-4762-A245-4E02C13EF845}">
      <dgm:prSet/>
      <dgm:spPr/>
      <dgm:t>
        <a:bodyPr/>
        <a:lstStyle/>
        <a:p>
          <a:endParaRPr lang="en-US">
            <a:solidFill>
              <a:schemeClr val="tx1"/>
            </a:solidFill>
          </a:endParaRPr>
        </a:p>
      </dgm:t>
    </dgm:pt>
    <dgm:pt modelId="{2138F7ED-EE98-470B-84B0-9E583E717943}">
      <dgm:prSet phldrT="[Text]"/>
      <dgm:spPr>
        <a:xfrm>
          <a:off x="3536030" y="0"/>
          <a:ext cx="1721336" cy="4407714"/>
        </a:xfrm>
        <a:prstGeom prst="roundRect">
          <a:avLst>
            <a:gd name="adj" fmla="val 10000"/>
          </a:avLst>
        </a:prstGeom>
        <a:solidFill>
          <a:srgbClr val="1976D2">
            <a:hueOff val="-592678"/>
            <a:satOff val="8510"/>
            <a:lumOff val="-4706"/>
            <a:alphaOff val="0"/>
          </a:srgbClr>
        </a:solidFill>
        <a:ln w="12700" cap="flat" cmpd="sng" algn="ctr">
          <a:solidFill>
            <a:srgbClr val="FFFFFF">
              <a:hueOff val="0"/>
              <a:satOff val="0"/>
              <a:lumOff val="0"/>
              <a:alphaOff val="0"/>
            </a:srgbClr>
          </a:solidFill>
          <a:prstDash val="solid"/>
          <a:miter lim="800000"/>
        </a:ln>
        <a:effectLst/>
      </dgm:spPr>
      <dgm:t>
        <a:bodyPr/>
        <a:lstStyle/>
        <a:p>
          <a:pPr>
            <a:buNone/>
          </a:pPr>
          <a:r>
            <a:rPr lang="en-US">
              <a:solidFill>
                <a:srgbClr val="FFFFFF"/>
              </a:solidFill>
              <a:latin typeface="Calibri" panose="020F0502020204030204"/>
              <a:ea typeface="+mn-ea"/>
              <a:cs typeface="+mn-cs"/>
            </a:rPr>
            <a:t>Access </a:t>
          </a:r>
          <a:r>
            <a:rPr lang="en-US">
              <a:solidFill>
                <a:srgbClr val="FFFFFF"/>
              </a:solidFill>
              <a:latin typeface="Calibri Light" panose="020F0302020204030204"/>
              <a:ea typeface="+mn-ea"/>
              <a:cs typeface="+mn-cs"/>
            </a:rPr>
            <a:t>uploaded</a:t>
          </a:r>
          <a:r>
            <a:rPr lang="en-US">
              <a:solidFill>
                <a:srgbClr val="FFFFFF"/>
              </a:solidFill>
              <a:latin typeface="Calibri" panose="020F0502020204030204"/>
              <a:ea typeface="+mn-ea"/>
              <a:cs typeface="+mn-cs"/>
            </a:rPr>
            <a:t> admissions packets</a:t>
          </a:r>
          <a:r>
            <a:rPr lang="en-US">
              <a:solidFill>
                <a:srgbClr val="FF0000"/>
              </a:solidFill>
              <a:latin typeface="Calibri" panose="020F0502020204030204"/>
              <a:ea typeface="+mn-ea"/>
              <a:cs typeface="+mn-cs"/>
            </a:rPr>
            <a:t> </a:t>
          </a:r>
          <a:r>
            <a:rPr lang="en-US">
              <a:solidFill>
                <a:srgbClr val="FFFFFF"/>
              </a:solidFill>
              <a:latin typeface="Calibri" panose="020F0502020204030204"/>
              <a:ea typeface="+mn-ea"/>
              <a:cs typeface="+mn-cs"/>
            </a:rPr>
            <a:t>for patients / members</a:t>
          </a:r>
        </a:p>
      </dgm:t>
    </dgm:pt>
    <dgm:pt modelId="{6DC3AB51-C9F4-4A5D-B291-D540297232FF}" type="parTrans" cxnId="{B44A18F8-2EB8-4391-BFD7-7F4A1530FA95}">
      <dgm:prSet/>
      <dgm:spPr/>
      <dgm:t>
        <a:bodyPr/>
        <a:lstStyle/>
        <a:p>
          <a:endParaRPr lang="en-US">
            <a:solidFill>
              <a:schemeClr val="tx1"/>
            </a:solidFill>
          </a:endParaRPr>
        </a:p>
      </dgm:t>
    </dgm:pt>
    <dgm:pt modelId="{0EE882F0-DF66-402A-9638-FBD7029928E9}" type="sibTrans" cxnId="{B44A18F8-2EB8-4391-BFD7-7F4A1530FA95}">
      <dgm:prSet/>
      <dgm:spPr/>
      <dgm:t>
        <a:bodyPr/>
        <a:lstStyle/>
        <a:p>
          <a:endParaRPr lang="en-US">
            <a:solidFill>
              <a:schemeClr val="tx1"/>
            </a:solidFill>
          </a:endParaRPr>
        </a:p>
      </dgm:t>
    </dgm:pt>
    <dgm:pt modelId="{071F130A-4B4B-44EF-BF54-D53F6BE2D6AB}">
      <dgm:prSet phldrT="[Text]"/>
      <dgm:spPr>
        <a:xfrm>
          <a:off x="5319060" y="0"/>
          <a:ext cx="1721336" cy="4407714"/>
        </a:xfrm>
        <a:prstGeom prst="roundRect">
          <a:avLst>
            <a:gd name="adj" fmla="val 10000"/>
          </a:avLst>
        </a:prstGeom>
        <a:solidFill>
          <a:srgbClr val="1976D2">
            <a:hueOff val="-889016"/>
            <a:satOff val="12765"/>
            <a:lumOff val="-7058"/>
            <a:alphaOff val="0"/>
          </a:srgbClr>
        </a:solidFill>
        <a:ln w="12700" cap="flat" cmpd="sng" algn="ctr">
          <a:solidFill>
            <a:srgbClr val="FFFFFF">
              <a:hueOff val="0"/>
              <a:satOff val="0"/>
              <a:lumOff val="0"/>
              <a:alphaOff val="0"/>
            </a:srgbClr>
          </a:solidFill>
          <a:prstDash val="solid"/>
          <a:miter lim="800000"/>
        </a:ln>
        <a:effectLst/>
      </dgm:spPr>
      <dgm:t>
        <a:bodyPr/>
        <a:lstStyle/>
        <a:p>
          <a:pPr>
            <a:buNone/>
          </a:pPr>
          <a:r>
            <a:rPr lang="en-US">
              <a:solidFill>
                <a:srgbClr val="FFFFFF"/>
              </a:solidFill>
              <a:latin typeface="Calibri" panose="020F0502020204030204"/>
              <a:ea typeface="+mn-ea"/>
              <a:cs typeface="+mn-cs"/>
            </a:rPr>
            <a:t>See psych boarding patient status</a:t>
          </a:r>
          <a:r>
            <a:rPr lang="en-US">
              <a:solidFill>
                <a:srgbClr val="FFFFFF"/>
              </a:solidFill>
              <a:latin typeface="Calibri Light" panose="020F0302020204030204"/>
              <a:ea typeface="+mn-ea"/>
              <a:cs typeface="+mn-cs"/>
            </a:rPr>
            <a:t>,</a:t>
          </a:r>
          <a:r>
            <a:rPr lang="en-US">
              <a:solidFill>
                <a:srgbClr val="FFFFFF"/>
              </a:solidFill>
              <a:latin typeface="Calibri" panose="020F0502020204030204"/>
              <a:ea typeface="+mn-ea"/>
              <a:cs typeface="+mn-cs"/>
            </a:rPr>
            <a:t> such as approved, declined, additional information requested</a:t>
          </a:r>
        </a:p>
      </dgm:t>
    </dgm:pt>
    <dgm:pt modelId="{9706568B-20A5-4C70-9E76-66A8AF805065}" type="parTrans" cxnId="{963B778F-11BD-4357-B537-889ECA3B2E25}">
      <dgm:prSet/>
      <dgm:spPr/>
      <dgm:t>
        <a:bodyPr/>
        <a:lstStyle/>
        <a:p>
          <a:endParaRPr lang="en-US">
            <a:solidFill>
              <a:schemeClr val="tx1"/>
            </a:solidFill>
          </a:endParaRPr>
        </a:p>
      </dgm:t>
    </dgm:pt>
    <dgm:pt modelId="{243FF0C5-D232-459A-B7A1-0FEEF654B133}" type="sibTrans" cxnId="{963B778F-11BD-4357-B537-889ECA3B2E25}">
      <dgm:prSet/>
      <dgm:spPr/>
      <dgm:t>
        <a:bodyPr/>
        <a:lstStyle/>
        <a:p>
          <a:endParaRPr lang="en-US">
            <a:solidFill>
              <a:schemeClr val="tx1"/>
            </a:solidFill>
          </a:endParaRPr>
        </a:p>
      </dgm:t>
    </dgm:pt>
    <dgm:pt modelId="{11F8F6B8-00EE-4785-976A-47433A9178F2}">
      <dgm:prSet phldrT="[Text]"/>
      <dgm:spPr>
        <a:xfrm>
          <a:off x="8865143" y="0"/>
          <a:ext cx="1721336" cy="4407714"/>
        </a:xfrm>
        <a:prstGeom prst="roundRect">
          <a:avLst>
            <a:gd name="adj" fmla="val 10000"/>
          </a:avLst>
        </a:prstGeom>
        <a:solidFill>
          <a:srgbClr val="1976D2">
            <a:hueOff val="-1481694"/>
            <a:satOff val="21275"/>
            <a:lumOff val="-11764"/>
            <a:alphaOff val="0"/>
          </a:srgbClr>
        </a:solidFill>
        <a:ln w="12700" cap="flat" cmpd="sng" algn="ctr">
          <a:solidFill>
            <a:srgbClr val="FFFFFF">
              <a:hueOff val="0"/>
              <a:satOff val="0"/>
              <a:lumOff val="0"/>
              <a:alphaOff val="0"/>
            </a:srgbClr>
          </a:solidFill>
          <a:prstDash val="solid"/>
          <a:miter lim="800000"/>
        </a:ln>
        <a:effectLst/>
      </dgm:spPr>
      <dgm:t>
        <a:bodyPr/>
        <a:lstStyle/>
        <a:p>
          <a:pPr>
            <a:buNone/>
          </a:pPr>
          <a:r>
            <a:rPr lang="en-US">
              <a:solidFill>
                <a:srgbClr val="FFFFFF"/>
              </a:solidFill>
              <a:latin typeface="Calibri" panose="020F0502020204030204"/>
              <a:ea typeface="+mn-ea"/>
              <a:cs typeface="+mn-cs"/>
            </a:rPr>
            <a:t>Receive robust analytics and reporting on patient boarding trends across state or managed population</a:t>
          </a:r>
        </a:p>
      </dgm:t>
    </dgm:pt>
    <dgm:pt modelId="{B8012D6F-051B-43A6-9896-34DD826BACEB}" type="parTrans" cxnId="{32DEDB66-A76B-463D-A6D8-4EC1D386DD6D}">
      <dgm:prSet/>
      <dgm:spPr/>
      <dgm:t>
        <a:bodyPr/>
        <a:lstStyle/>
        <a:p>
          <a:endParaRPr lang="en-US">
            <a:solidFill>
              <a:schemeClr val="tx1"/>
            </a:solidFill>
          </a:endParaRPr>
        </a:p>
      </dgm:t>
    </dgm:pt>
    <dgm:pt modelId="{C045C73D-D56F-4C56-83A0-59DF9A426DFF}" type="sibTrans" cxnId="{32DEDB66-A76B-463D-A6D8-4EC1D386DD6D}">
      <dgm:prSet/>
      <dgm:spPr/>
      <dgm:t>
        <a:bodyPr/>
        <a:lstStyle/>
        <a:p>
          <a:endParaRPr lang="en-US">
            <a:solidFill>
              <a:schemeClr val="tx1"/>
            </a:solidFill>
          </a:endParaRPr>
        </a:p>
      </dgm:t>
    </dgm:pt>
    <dgm:pt modelId="{F21F3EB9-2A09-47CA-A838-E00FAC9B7AB7}">
      <dgm:prSet phldrT="[Text]"/>
      <dgm:spPr>
        <a:xfrm>
          <a:off x="7092036" y="0"/>
          <a:ext cx="1721336" cy="4407714"/>
        </a:xfrm>
        <a:prstGeom prst="roundRect">
          <a:avLst>
            <a:gd name="adj" fmla="val 10000"/>
          </a:avLst>
        </a:prstGeom>
        <a:solidFill>
          <a:srgbClr val="1976D2">
            <a:hueOff val="-1185355"/>
            <a:satOff val="17020"/>
            <a:lumOff val="-9411"/>
            <a:alphaOff val="0"/>
          </a:srgbClr>
        </a:solidFill>
        <a:ln w="12700" cap="flat" cmpd="sng" algn="ctr">
          <a:solidFill>
            <a:srgbClr val="FFFFFF">
              <a:hueOff val="0"/>
              <a:satOff val="0"/>
              <a:lumOff val="0"/>
              <a:alphaOff val="0"/>
            </a:srgbClr>
          </a:solidFill>
          <a:prstDash val="solid"/>
          <a:miter lim="800000"/>
        </a:ln>
        <a:effectLst/>
      </dgm:spPr>
      <dgm:t>
        <a:bodyPr/>
        <a:lstStyle/>
        <a:p>
          <a:pPr rtl="0">
            <a:buNone/>
          </a:pPr>
          <a:r>
            <a:rPr lang="en-US" b="0">
              <a:solidFill>
                <a:srgbClr val="FFFFFF"/>
              </a:solidFill>
              <a:latin typeface="Calibri Light" panose="020F0302020204030204"/>
              <a:ea typeface="+mn-ea"/>
              <a:cs typeface="+mn-cs"/>
            </a:rPr>
            <a:t>Receive automated</a:t>
          </a:r>
          <a:r>
            <a:rPr lang="en-US" b="0">
              <a:solidFill>
                <a:srgbClr val="FFFFFF"/>
              </a:solidFill>
              <a:latin typeface="Calibri" panose="020F0502020204030204"/>
              <a:ea typeface="+mn-ea"/>
              <a:cs typeface="+mn-cs"/>
            </a:rPr>
            <a:t> escalation emails </a:t>
          </a:r>
          <a:r>
            <a:rPr lang="en-US" b="0">
              <a:solidFill>
                <a:srgbClr val="FFFFFF"/>
              </a:solidFill>
              <a:latin typeface="Calibri Light" panose="020F0302020204030204"/>
              <a:ea typeface="+mn-ea"/>
              <a:cs typeface="+mn-cs"/>
            </a:rPr>
            <a:t>(EPIA team, payors,</a:t>
          </a:r>
          <a:r>
            <a:rPr lang="en-US" b="0">
              <a:solidFill>
                <a:srgbClr val="FFFFFF"/>
              </a:solidFill>
              <a:latin typeface="Calibri" panose="020F0502020204030204"/>
              <a:ea typeface="+mn-ea"/>
              <a:cs typeface="+mn-cs"/>
            </a:rPr>
            <a:t> and </a:t>
          </a:r>
          <a:r>
            <a:rPr lang="en-US" b="0">
              <a:solidFill>
                <a:srgbClr val="FFFFFF"/>
              </a:solidFill>
              <a:latin typeface="Calibri Light" panose="020F0302020204030204"/>
              <a:ea typeface="+mn-ea"/>
              <a:cs typeface="+mn-cs"/>
            </a:rPr>
            <a:t>state entities)</a:t>
          </a:r>
          <a:r>
            <a:rPr lang="en-US" b="0">
              <a:solidFill>
                <a:srgbClr val="FFFFFF"/>
              </a:solidFill>
              <a:latin typeface="Calibri" panose="020F0502020204030204"/>
              <a:ea typeface="+mn-ea"/>
              <a:cs typeface="+mn-cs"/>
            </a:rPr>
            <a:t> at time thresholds</a:t>
          </a:r>
          <a:r>
            <a:rPr lang="en-US" b="0">
              <a:solidFill>
                <a:srgbClr val="FFFFFF"/>
              </a:solidFill>
              <a:latin typeface="Calibri Light" panose="020F0302020204030204"/>
              <a:ea typeface="+mn-ea"/>
              <a:cs typeface="+mn-cs"/>
            </a:rPr>
            <a:t> </a:t>
          </a:r>
          <a:endParaRPr lang="en-US" b="0">
            <a:solidFill>
              <a:srgbClr val="FFFFFF"/>
            </a:solidFill>
            <a:latin typeface="Calibri" panose="020F0502020204030204"/>
            <a:ea typeface="+mn-ea"/>
            <a:cs typeface="+mn-cs"/>
          </a:endParaRPr>
        </a:p>
      </dgm:t>
    </dgm:pt>
    <dgm:pt modelId="{2327EC0D-89FF-4BE4-A1E6-E2872493101F}" type="parTrans" cxnId="{9BBE6584-77E5-4BA8-B56E-4160532B7434}">
      <dgm:prSet/>
      <dgm:spPr/>
      <dgm:t>
        <a:bodyPr/>
        <a:lstStyle/>
        <a:p>
          <a:endParaRPr lang="en-US"/>
        </a:p>
      </dgm:t>
    </dgm:pt>
    <dgm:pt modelId="{A451E3B5-06C4-458E-9E84-C2CCCDCF6707}" type="sibTrans" cxnId="{9BBE6584-77E5-4BA8-B56E-4160532B7434}">
      <dgm:prSet/>
      <dgm:spPr/>
      <dgm:t>
        <a:bodyPr/>
        <a:lstStyle/>
        <a:p>
          <a:endParaRPr lang="en-US"/>
        </a:p>
      </dgm:t>
    </dgm:pt>
    <dgm:pt modelId="{9D22A409-1006-214C-AEF5-E8C0D303CA61}">
      <dgm:prSet/>
      <dgm:spPr>
        <a:xfrm>
          <a:off x="129" y="0"/>
          <a:ext cx="1721336" cy="4407714"/>
        </a:xfrm>
        <a:prstGeom prst="roundRect">
          <a:avLst>
            <a:gd name="adj" fmla="val 10000"/>
          </a:avLst>
        </a:prstGeom>
        <a:solidFill>
          <a:srgbClr val="1976D2">
            <a:hueOff val="0"/>
            <a:satOff val="0"/>
            <a:lumOff val="0"/>
            <a:alphaOff val="0"/>
          </a:srgbClr>
        </a:solidFill>
        <a:ln w="12700" cap="flat" cmpd="sng" algn="ctr">
          <a:solidFill>
            <a:srgbClr val="FFFFFF">
              <a:hueOff val="0"/>
              <a:satOff val="0"/>
              <a:lumOff val="0"/>
              <a:alphaOff val="0"/>
            </a:srgbClr>
          </a:solidFill>
          <a:prstDash val="solid"/>
          <a:miter lim="800000"/>
        </a:ln>
        <a:effectLst/>
      </dgm:spPr>
      <dgm:t>
        <a:bodyPr/>
        <a:lstStyle/>
        <a:p>
          <a:pPr rtl="0">
            <a:buNone/>
          </a:pPr>
          <a:r>
            <a:rPr lang="en-US" strike="noStrike">
              <a:solidFill>
                <a:srgbClr val="FFFFFF"/>
              </a:solidFill>
              <a:latin typeface="Calibri" panose="020F0502020204030204"/>
              <a:ea typeface="+mn-ea"/>
              <a:cs typeface="+mn-cs"/>
            </a:rPr>
            <a:t>Initiate referrals for IP psychiatric treatment</a:t>
          </a:r>
        </a:p>
      </dgm:t>
    </dgm:pt>
    <dgm:pt modelId="{4BF6BD52-DECC-494F-9718-32041CC87DE1}" type="parTrans" cxnId="{5E433DF2-EC7B-440A-8015-E3CA836206DD}">
      <dgm:prSet/>
      <dgm:spPr/>
      <dgm:t>
        <a:bodyPr/>
        <a:lstStyle/>
        <a:p>
          <a:endParaRPr lang="en-US"/>
        </a:p>
      </dgm:t>
    </dgm:pt>
    <dgm:pt modelId="{53ADC2CF-CB88-B749-91A6-57AA8F510DBE}" type="sibTrans" cxnId="{5E433DF2-EC7B-440A-8015-E3CA836206DD}">
      <dgm:prSet/>
      <dgm:spPr/>
      <dgm:t>
        <a:bodyPr/>
        <a:lstStyle/>
        <a:p>
          <a:endParaRPr lang="en-US"/>
        </a:p>
      </dgm:t>
    </dgm:pt>
    <dgm:pt modelId="{F934082D-2457-2F4A-A81B-038346D2E199}" type="pres">
      <dgm:prSet presAssocID="{410E8D7D-C224-4F30-A2FF-FEC78A196C6B}" presName="Name0" presStyleCnt="0">
        <dgm:presLayoutVars>
          <dgm:dir/>
          <dgm:resizeHandles val="exact"/>
        </dgm:presLayoutVars>
      </dgm:prSet>
      <dgm:spPr/>
    </dgm:pt>
    <dgm:pt modelId="{97AEF1BB-8F9B-9348-8926-94CB56ED6E92}" type="pres">
      <dgm:prSet presAssocID="{410E8D7D-C224-4F30-A2FF-FEC78A196C6B}" presName="fgShape" presStyleLbl="fgShp" presStyleIdx="0" presStyleCnt="1" custLinFactNeighborX="6329" custLinFactNeighborY="10641"/>
      <dgm:spPr>
        <a:xfrm>
          <a:off x="846918" y="3596524"/>
          <a:ext cx="9739561" cy="661157"/>
        </a:xfrm>
        <a:prstGeom prst="leftRightArrow">
          <a:avLst/>
        </a:prstGeom>
        <a:noFill/>
        <a:ln w="12700" cap="flat" cmpd="sng" algn="ctr">
          <a:noFill/>
          <a:prstDash val="solid"/>
          <a:miter lim="800000"/>
        </a:ln>
        <a:effectLst/>
      </dgm:spPr>
    </dgm:pt>
    <dgm:pt modelId="{6C92F0E8-3E48-1648-ACC1-A4F17229653E}" type="pres">
      <dgm:prSet presAssocID="{410E8D7D-C224-4F30-A2FF-FEC78A196C6B}" presName="linComp" presStyleCnt="0"/>
      <dgm:spPr/>
    </dgm:pt>
    <dgm:pt modelId="{E44C62D3-0C01-FD46-96E8-8F6A5C8DCABA}" type="pres">
      <dgm:prSet presAssocID="{9D22A409-1006-214C-AEF5-E8C0D303CA61}" presName="compNode" presStyleCnt="0"/>
      <dgm:spPr/>
    </dgm:pt>
    <dgm:pt modelId="{907A141C-C6DD-D34D-B326-A93965144019}" type="pres">
      <dgm:prSet presAssocID="{9D22A409-1006-214C-AEF5-E8C0D303CA61}" presName="bkgdShape" presStyleLbl="node1" presStyleIdx="0" presStyleCnt="6"/>
      <dgm:spPr/>
    </dgm:pt>
    <dgm:pt modelId="{480E2ABB-0B16-514E-AED2-0FF677899CA0}" type="pres">
      <dgm:prSet presAssocID="{9D22A409-1006-214C-AEF5-E8C0D303CA61}" presName="nodeTx" presStyleLbl="node1" presStyleIdx="0" presStyleCnt="6">
        <dgm:presLayoutVars>
          <dgm:bulletEnabled val="1"/>
        </dgm:presLayoutVars>
      </dgm:prSet>
      <dgm:spPr/>
    </dgm:pt>
    <dgm:pt modelId="{8119492A-1ED2-BA40-886E-BC01D480B586}" type="pres">
      <dgm:prSet presAssocID="{9D22A409-1006-214C-AEF5-E8C0D303CA61}" presName="invisiNode" presStyleLbl="node1" presStyleIdx="0" presStyleCnt="6"/>
      <dgm:spPr/>
    </dgm:pt>
    <dgm:pt modelId="{5B6FDC28-E161-E348-AB47-54B278F3040F}" type="pres">
      <dgm:prSet presAssocID="{9D22A409-1006-214C-AEF5-E8C0D303CA61}" presName="imagNode" presStyleLbl="fgImgPlace1" presStyleIdx="0" presStyleCnt="6"/>
      <dgm:spPr>
        <a:xfrm>
          <a:off x="126913" y="264462"/>
          <a:ext cx="1467768" cy="1467768"/>
        </a:xfrm>
        <a:prstGeom prst="ellipse">
          <a:avLst/>
        </a:prstGeom>
        <a:blipFill dpi="0"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3628" t="729" r="-13628" b="-729"/>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Play with solid fill"/>
        </a:ext>
      </dgm:extLst>
    </dgm:pt>
    <dgm:pt modelId="{5FD76334-10C7-AD45-B379-F95A8738CD14}" type="pres">
      <dgm:prSet presAssocID="{53ADC2CF-CB88-B749-91A6-57AA8F510DBE}" presName="sibTrans" presStyleLbl="sibTrans2D1" presStyleIdx="0" presStyleCnt="0"/>
      <dgm:spPr/>
    </dgm:pt>
    <dgm:pt modelId="{A054E1CC-185B-E143-8C66-EE0105C2B1E6}" type="pres">
      <dgm:prSet presAssocID="{CBF2FD16-9356-4643-9C69-9D5516BF305B}" presName="compNode" presStyleCnt="0"/>
      <dgm:spPr/>
    </dgm:pt>
    <dgm:pt modelId="{9C5A90E9-B6EF-0344-A68B-D26FE70DE25C}" type="pres">
      <dgm:prSet presAssocID="{CBF2FD16-9356-4643-9C69-9D5516BF305B}" presName="bkgdShape" presStyleLbl="node1" presStyleIdx="1" presStyleCnt="6" custLinFactNeighborX="-1659"/>
      <dgm:spPr/>
    </dgm:pt>
    <dgm:pt modelId="{479F366C-B432-E947-B138-85957E51B894}" type="pres">
      <dgm:prSet presAssocID="{CBF2FD16-9356-4643-9C69-9D5516BF305B}" presName="nodeTx" presStyleLbl="node1" presStyleIdx="1" presStyleCnt="6">
        <dgm:presLayoutVars>
          <dgm:bulletEnabled val="1"/>
        </dgm:presLayoutVars>
      </dgm:prSet>
      <dgm:spPr/>
    </dgm:pt>
    <dgm:pt modelId="{4624E1F0-7BB8-DA47-9BF4-0D8E4450C70A}" type="pres">
      <dgm:prSet presAssocID="{CBF2FD16-9356-4643-9C69-9D5516BF305B}" presName="invisiNode" presStyleLbl="node1" presStyleIdx="1" presStyleCnt="6"/>
      <dgm:spPr/>
    </dgm:pt>
    <dgm:pt modelId="{292706DC-3025-4D49-B9D7-12AE5AB3FDAC}" type="pres">
      <dgm:prSet presAssocID="{CBF2FD16-9356-4643-9C69-9D5516BF305B}" presName="imagNode" presStyleLbl="fgImgPlace1" presStyleIdx="1" presStyleCnt="6" custScaleX="105508" custScaleY="113645"/>
      <dgm:spPr>
        <a:xfrm>
          <a:off x="1899890" y="264462"/>
          <a:ext cx="1467768" cy="1467768"/>
        </a:xfrm>
        <a:prstGeom prst="ellipse">
          <a:avLst/>
        </a:prstGeom>
        <a:blipFill dpi="0"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738" t="4117" r="3246" b="1867"/>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Checklist with solid fill"/>
        </a:ext>
      </dgm:extLst>
    </dgm:pt>
    <dgm:pt modelId="{77733F86-93B5-674C-A662-B62A1E622FD2}" type="pres">
      <dgm:prSet presAssocID="{B9474C35-0E21-471A-BAE4-F6CAA15ADF9E}" presName="sibTrans" presStyleLbl="sibTrans2D1" presStyleIdx="0" presStyleCnt="0"/>
      <dgm:spPr/>
    </dgm:pt>
    <dgm:pt modelId="{64B8A36B-1145-4041-963C-E95CBEA14180}" type="pres">
      <dgm:prSet presAssocID="{2138F7ED-EE98-470B-84B0-9E583E717943}" presName="compNode" presStyleCnt="0"/>
      <dgm:spPr/>
    </dgm:pt>
    <dgm:pt modelId="{1693E34E-6493-8448-BFFA-90A14FF2D3E3}" type="pres">
      <dgm:prSet presAssocID="{2138F7ED-EE98-470B-84B0-9E583E717943}" presName="bkgdShape" presStyleLbl="node1" presStyleIdx="2" presStyleCnt="6" custLinFactNeighborX="-584" custLinFactNeighborY="-684"/>
      <dgm:spPr/>
    </dgm:pt>
    <dgm:pt modelId="{CDD3F238-48EA-844B-93EE-FE22A763062D}" type="pres">
      <dgm:prSet presAssocID="{2138F7ED-EE98-470B-84B0-9E583E717943}" presName="nodeTx" presStyleLbl="node1" presStyleIdx="2" presStyleCnt="6">
        <dgm:presLayoutVars>
          <dgm:bulletEnabled val="1"/>
        </dgm:presLayoutVars>
      </dgm:prSet>
      <dgm:spPr/>
    </dgm:pt>
    <dgm:pt modelId="{B65612FD-25CB-EC4F-AD3F-75620AA88C55}" type="pres">
      <dgm:prSet presAssocID="{2138F7ED-EE98-470B-84B0-9E583E717943}" presName="invisiNode" presStyleLbl="node1" presStyleIdx="2" presStyleCnt="6"/>
      <dgm:spPr/>
    </dgm:pt>
    <dgm:pt modelId="{9DA72CE3-5446-094C-AAFF-0A90F055390B}" type="pres">
      <dgm:prSet presAssocID="{2138F7ED-EE98-470B-84B0-9E583E717943}" presName="imagNode" presStyleLbl="fgImgPlace1" presStyleIdx="2" presStyleCnt="6"/>
      <dgm:spPr>
        <a:xfrm>
          <a:off x="3672867" y="264462"/>
          <a:ext cx="1467768" cy="1467768"/>
        </a:xfrm>
        <a:prstGeom prst="ellipse">
          <a:avLst/>
        </a:prstGeom>
        <a:blipFill dpi="0"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685" t="-1156" r="-1947" b="3894"/>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Open folder with solid fill"/>
        </a:ext>
      </dgm:extLst>
    </dgm:pt>
    <dgm:pt modelId="{E37C170E-8FA5-024A-A2FE-ABA9D70D8330}" type="pres">
      <dgm:prSet presAssocID="{0EE882F0-DF66-402A-9638-FBD7029928E9}" presName="sibTrans" presStyleLbl="sibTrans2D1" presStyleIdx="0" presStyleCnt="0"/>
      <dgm:spPr/>
    </dgm:pt>
    <dgm:pt modelId="{87B17551-C05D-D441-A8B1-77418B934E98}" type="pres">
      <dgm:prSet presAssocID="{071F130A-4B4B-44EF-BF54-D53F6BE2D6AB}" presName="compNode" presStyleCnt="0"/>
      <dgm:spPr/>
    </dgm:pt>
    <dgm:pt modelId="{1FDB2E62-B668-E246-B5B6-5F01FEFB85DA}" type="pres">
      <dgm:prSet presAssocID="{071F130A-4B4B-44EF-BF54-D53F6BE2D6AB}" presName="bkgdShape" presStyleLbl="node1" presStyleIdx="3" presStyleCnt="6"/>
      <dgm:spPr/>
    </dgm:pt>
    <dgm:pt modelId="{AEEB8CE3-B82D-B241-842C-382270037E69}" type="pres">
      <dgm:prSet presAssocID="{071F130A-4B4B-44EF-BF54-D53F6BE2D6AB}" presName="nodeTx" presStyleLbl="node1" presStyleIdx="3" presStyleCnt="6">
        <dgm:presLayoutVars>
          <dgm:bulletEnabled val="1"/>
        </dgm:presLayoutVars>
      </dgm:prSet>
      <dgm:spPr/>
    </dgm:pt>
    <dgm:pt modelId="{F3E8EF21-1CA6-384C-8A18-4C7889E720FC}" type="pres">
      <dgm:prSet presAssocID="{071F130A-4B4B-44EF-BF54-D53F6BE2D6AB}" presName="invisiNode" presStyleLbl="node1" presStyleIdx="3" presStyleCnt="6"/>
      <dgm:spPr/>
    </dgm:pt>
    <dgm:pt modelId="{E4001323-126A-B045-8A8A-00DD3DC6984D}" type="pres">
      <dgm:prSet presAssocID="{071F130A-4B4B-44EF-BF54-D53F6BE2D6AB}" presName="imagNode" presStyleLbl="fgImgPlace1" presStyleIdx="3" presStyleCnt="6"/>
      <dgm:spPr>
        <a:xfrm>
          <a:off x="5445844" y="264462"/>
          <a:ext cx="1467768" cy="1467768"/>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Traffic light with solid fill"/>
        </a:ext>
      </dgm:extLst>
    </dgm:pt>
    <dgm:pt modelId="{310AF978-0E85-4846-A0B0-F505919F0276}" type="pres">
      <dgm:prSet presAssocID="{243FF0C5-D232-459A-B7A1-0FEEF654B133}" presName="sibTrans" presStyleLbl="sibTrans2D1" presStyleIdx="0" presStyleCnt="0"/>
      <dgm:spPr/>
    </dgm:pt>
    <dgm:pt modelId="{4F5D38F0-C17B-FE4B-AE89-BBA259397B4F}" type="pres">
      <dgm:prSet presAssocID="{F21F3EB9-2A09-47CA-A838-E00FAC9B7AB7}" presName="compNode" presStyleCnt="0"/>
      <dgm:spPr/>
    </dgm:pt>
    <dgm:pt modelId="{73F82E5E-DC0B-BE4A-9D23-7512EF88D490}" type="pres">
      <dgm:prSet presAssocID="{F21F3EB9-2A09-47CA-A838-E00FAC9B7AB7}" presName="bkgdShape" presStyleLbl="node1" presStyleIdx="4" presStyleCnt="6"/>
      <dgm:spPr/>
    </dgm:pt>
    <dgm:pt modelId="{D4456991-47D6-6149-BD02-6740D426B609}" type="pres">
      <dgm:prSet presAssocID="{F21F3EB9-2A09-47CA-A838-E00FAC9B7AB7}" presName="nodeTx" presStyleLbl="node1" presStyleIdx="4" presStyleCnt="6">
        <dgm:presLayoutVars>
          <dgm:bulletEnabled val="1"/>
        </dgm:presLayoutVars>
      </dgm:prSet>
      <dgm:spPr/>
    </dgm:pt>
    <dgm:pt modelId="{61C3E7B6-F637-5D45-B30C-4EBD81AA6426}" type="pres">
      <dgm:prSet presAssocID="{F21F3EB9-2A09-47CA-A838-E00FAC9B7AB7}" presName="invisiNode" presStyleLbl="node1" presStyleIdx="4" presStyleCnt="6"/>
      <dgm:spPr/>
    </dgm:pt>
    <dgm:pt modelId="{D6D278AF-C93F-2D49-8A19-396B9AD60966}" type="pres">
      <dgm:prSet presAssocID="{F21F3EB9-2A09-47CA-A838-E00FAC9B7AB7}" presName="imagNode" presStyleLbl="fgImgPlace1" presStyleIdx="4" presStyleCnt="6"/>
      <dgm:spPr>
        <a:xfrm>
          <a:off x="7218821" y="264462"/>
          <a:ext cx="1467768" cy="1467768"/>
        </a:xfrm>
        <a:prstGeom prst="ellipse">
          <a:avLst/>
        </a:prstGeom>
        <a:blipFill dpi="0" rotWithShape="1">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l="6940" t="-1497" r="5842" b="14279"/>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Email with solid fill"/>
        </a:ext>
      </dgm:extLst>
    </dgm:pt>
    <dgm:pt modelId="{19282BE1-6A84-314B-8387-4482FDD89155}" type="pres">
      <dgm:prSet presAssocID="{A451E3B5-06C4-458E-9E84-C2CCCDCF6707}" presName="sibTrans" presStyleLbl="sibTrans2D1" presStyleIdx="0" presStyleCnt="0"/>
      <dgm:spPr/>
    </dgm:pt>
    <dgm:pt modelId="{95BA6C1F-43E0-9A4D-8939-BB075C3D1F4E}" type="pres">
      <dgm:prSet presAssocID="{11F8F6B8-00EE-4785-976A-47433A9178F2}" presName="compNode" presStyleCnt="0"/>
      <dgm:spPr/>
    </dgm:pt>
    <dgm:pt modelId="{BEE98293-8970-E147-801E-08DB57FBD389}" type="pres">
      <dgm:prSet presAssocID="{11F8F6B8-00EE-4785-976A-47433A9178F2}" presName="bkgdShape" presStyleLbl="node1" presStyleIdx="5" presStyleCnt="6" custLinFactNeighborX="17696" custLinFactNeighborY="-1127"/>
      <dgm:spPr/>
    </dgm:pt>
    <dgm:pt modelId="{1117FF69-3126-EE49-B881-AF4ED3983BD3}" type="pres">
      <dgm:prSet presAssocID="{11F8F6B8-00EE-4785-976A-47433A9178F2}" presName="nodeTx" presStyleLbl="node1" presStyleIdx="5" presStyleCnt="6">
        <dgm:presLayoutVars>
          <dgm:bulletEnabled val="1"/>
        </dgm:presLayoutVars>
      </dgm:prSet>
      <dgm:spPr/>
    </dgm:pt>
    <dgm:pt modelId="{06D00496-E996-DE49-9E4A-04CDD9B949DD}" type="pres">
      <dgm:prSet presAssocID="{11F8F6B8-00EE-4785-976A-47433A9178F2}" presName="invisiNode" presStyleLbl="node1" presStyleIdx="5" presStyleCnt="6"/>
      <dgm:spPr/>
    </dgm:pt>
    <dgm:pt modelId="{FC175F2A-EA6C-BA43-B0A1-6BC6C134FA95}" type="pres">
      <dgm:prSet presAssocID="{11F8F6B8-00EE-4785-976A-47433A9178F2}" presName="imagNode" presStyleLbl="fgImgPlace1" presStyleIdx="5" presStyleCnt="6"/>
      <dgm:spPr>
        <a:xfrm>
          <a:off x="8991797" y="264462"/>
          <a:ext cx="1467768" cy="1467768"/>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rgbClr val="FFFFFF">
              <a:hueOff val="0"/>
              <a:satOff val="0"/>
              <a:lumOff val="0"/>
              <a:alphaOff val="0"/>
            </a:srgbClr>
          </a:solidFill>
          <a:prstDash val="solid"/>
          <a:miter lim="800000"/>
        </a:ln>
        <a:effectLst/>
      </dgm:spPr>
      <dgm:extLst>
        <a:ext uri="{E40237B7-FDA0-4F09-8148-C483321AD2D9}">
          <dgm14:cNvPr xmlns:dgm14="http://schemas.microsoft.com/office/drawing/2010/diagram" id="0" name="" descr="Bar chart with solid fill"/>
        </a:ext>
      </dgm:extLst>
    </dgm:pt>
  </dgm:ptLst>
  <dgm:cxnLst>
    <dgm:cxn modelId="{AE7A2004-B975-4762-A245-4E02C13EF845}" srcId="{410E8D7D-C224-4F30-A2FF-FEC78A196C6B}" destId="{CBF2FD16-9356-4643-9C69-9D5516BF305B}" srcOrd="1" destOrd="0" parTransId="{6E16D64E-DD6C-49AF-B2EC-C20B9C10468C}" sibTransId="{B9474C35-0E21-471A-BAE4-F6CAA15ADF9E}"/>
    <dgm:cxn modelId="{96B5F706-9029-4934-87C9-BBF6433B6880}" type="presOf" srcId="{071F130A-4B4B-44EF-BF54-D53F6BE2D6AB}" destId="{1FDB2E62-B668-E246-B5B6-5F01FEFB85DA}" srcOrd="0" destOrd="0" presId="urn:microsoft.com/office/officeart/2005/8/layout/hList7"/>
    <dgm:cxn modelId="{9B75AB0E-4256-4E75-B024-C9D6DEEC53CA}" type="presOf" srcId="{9D22A409-1006-214C-AEF5-E8C0D303CA61}" destId="{480E2ABB-0B16-514E-AED2-0FF677899CA0}" srcOrd="1" destOrd="0" presId="urn:microsoft.com/office/officeart/2005/8/layout/hList7"/>
    <dgm:cxn modelId="{BF21C110-E3FE-4B18-8D08-3FD037F5A894}" type="presOf" srcId="{0EE882F0-DF66-402A-9638-FBD7029928E9}" destId="{E37C170E-8FA5-024A-A2FE-ABA9D70D8330}" srcOrd="0" destOrd="0" presId="urn:microsoft.com/office/officeart/2005/8/layout/hList7"/>
    <dgm:cxn modelId="{FF5AC117-600B-174F-B39A-5B43C80BFB6B}" type="presOf" srcId="{410E8D7D-C224-4F30-A2FF-FEC78A196C6B}" destId="{F934082D-2457-2F4A-A81B-038346D2E199}" srcOrd="0" destOrd="0" presId="urn:microsoft.com/office/officeart/2005/8/layout/hList7"/>
    <dgm:cxn modelId="{A4772818-3E57-4E66-8E95-4A6362461923}" type="presOf" srcId="{53ADC2CF-CB88-B749-91A6-57AA8F510DBE}" destId="{5FD76334-10C7-AD45-B379-F95A8738CD14}" srcOrd="0" destOrd="0" presId="urn:microsoft.com/office/officeart/2005/8/layout/hList7"/>
    <dgm:cxn modelId="{E1B8243F-659D-46DC-9B07-D4362CB637FE}" type="presOf" srcId="{CBF2FD16-9356-4643-9C69-9D5516BF305B}" destId="{9C5A90E9-B6EF-0344-A68B-D26FE70DE25C}" srcOrd="0" destOrd="0" presId="urn:microsoft.com/office/officeart/2005/8/layout/hList7"/>
    <dgm:cxn modelId="{6C41B243-4561-474B-9CA0-7FB54222E648}" type="presOf" srcId="{CBF2FD16-9356-4643-9C69-9D5516BF305B}" destId="{479F366C-B432-E947-B138-85957E51B894}" srcOrd="1" destOrd="0" presId="urn:microsoft.com/office/officeart/2005/8/layout/hList7"/>
    <dgm:cxn modelId="{32DEDB66-A76B-463D-A6D8-4EC1D386DD6D}" srcId="{410E8D7D-C224-4F30-A2FF-FEC78A196C6B}" destId="{11F8F6B8-00EE-4785-976A-47433A9178F2}" srcOrd="5" destOrd="0" parTransId="{B8012D6F-051B-43A6-9896-34DD826BACEB}" sibTransId="{C045C73D-D56F-4C56-83A0-59DF9A426DFF}"/>
    <dgm:cxn modelId="{9BBE6584-77E5-4BA8-B56E-4160532B7434}" srcId="{410E8D7D-C224-4F30-A2FF-FEC78A196C6B}" destId="{F21F3EB9-2A09-47CA-A838-E00FAC9B7AB7}" srcOrd="4" destOrd="0" parTransId="{2327EC0D-89FF-4BE4-A1E6-E2872493101F}" sibTransId="{A451E3B5-06C4-458E-9E84-C2CCCDCF6707}"/>
    <dgm:cxn modelId="{963B778F-11BD-4357-B537-889ECA3B2E25}" srcId="{410E8D7D-C224-4F30-A2FF-FEC78A196C6B}" destId="{071F130A-4B4B-44EF-BF54-D53F6BE2D6AB}" srcOrd="3" destOrd="0" parTransId="{9706568B-20A5-4C70-9E76-66A8AF805065}" sibTransId="{243FF0C5-D232-459A-B7A1-0FEEF654B133}"/>
    <dgm:cxn modelId="{7703F690-4BE9-4CDC-BEC1-BAEE2DEE6DCC}" type="presOf" srcId="{F21F3EB9-2A09-47CA-A838-E00FAC9B7AB7}" destId="{73F82E5E-DC0B-BE4A-9D23-7512EF88D490}" srcOrd="0" destOrd="0" presId="urn:microsoft.com/office/officeart/2005/8/layout/hList7"/>
    <dgm:cxn modelId="{6E903C91-5FE6-4E9F-A136-559C2C937D65}" type="presOf" srcId="{A451E3B5-06C4-458E-9E84-C2CCCDCF6707}" destId="{19282BE1-6A84-314B-8387-4482FDD89155}" srcOrd="0" destOrd="0" presId="urn:microsoft.com/office/officeart/2005/8/layout/hList7"/>
    <dgm:cxn modelId="{115D50B1-88C7-4A16-B781-B09998DFEC2C}" type="presOf" srcId="{F21F3EB9-2A09-47CA-A838-E00FAC9B7AB7}" destId="{D4456991-47D6-6149-BD02-6740D426B609}" srcOrd="1" destOrd="0" presId="urn:microsoft.com/office/officeart/2005/8/layout/hList7"/>
    <dgm:cxn modelId="{231EE9BD-D333-4F06-8BD7-392F7A24DFC7}" type="presOf" srcId="{11F8F6B8-00EE-4785-976A-47433A9178F2}" destId="{1117FF69-3126-EE49-B881-AF4ED3983BD3}" srcOrd="1" destOrd="0" presId="urn:microsoft.com/office/officeart/2005/8/layout/hList7"/>
    <dgm:cxn modelId="{FDC158BE-6B7C-41AC-825A-628E96E2EC62}" type="presOf" srcId="{9D22A409-1006-214C-AEF5-E8C0D303CA61}" destId="{907A141C-C6DD-D34D-B326-A93965144019}" srcOrd="0" destOrd="0" presId="urn:microsoft.com/office/officeart/2005/8/layout/hList7"/>
    <dgm:cxn modelId="{57EDF6BE-874D-4A04-BC47-A8AF7B390AB2}" type="presOf" srcId="{11F8F6B8-00EE-4785-976A-47433A9178F2}" destId="{BEE98293-8970-E147-801E-08DB57FBD389}" srcOrd="0" destOrd="0" presId="urn:microsoft.com/office/officeart/2005/8/layout/hList7"/>
    <dgm:cxn modelId="{89F772C0-0C0A-4839-BB3F-171812A0430A}" type="presOf" srcId="{2138F7ED-EE98-470B-84B0-9E583E717943}" destId="{CDD3F238-48EA-844B-93EE-FE22A763062D}" srcOrd="1" destOrd="0" presId="urn:microsoft.com/office/officeart/2005/8/layout/hList7"/>
    <dgm:cxn modelId="{DA603FD9-9F4F-473E-8D7E-FFCA43B7512C}" type="presOf" srcId="{2138F7ED-EE98-470B-84B0-9E583E717943}" destId="{1693E34E-6493-8448-BFFA-90A14FF2D3E3}" srcOrd="0" destOrd="0" presId="urn:microsoft.com/office/officeart/2005/8/layout/hList7"/>
    <dgm:cxn modelId="{7E1F63E6-0DF4-4688-A98A-CE5BC1A57C0F}" type="presOf" srcId="{071F130A-4B4B-44EF-BF54-D53F6BE2D6AB}" destId="{AEEB8CE3-B82D-B241-842C-382270037E69}" srcOrd="1" destOrd="0" presId="urn:microsoft.com/office/officeart/2005/8/layout/hList7"/>
    <dgm:cxn modelId="{5E433DF2-EC7B-440A-8015-E3CA836206DD}" srcId="{410E8D7D-C224-4F30-A2FF-FEC78A196C6B}" destId="{9D22A409-1006-214C-AEF5-E8C0D303CA61}" srcOrd="0" destOrd="0" parTransId="{4BF6BD52-DECC-494F-9718-32041CC87DE1}" sibTransId="{53ADC2CF-CB88-B749-91A6-57AA8F510DBE}"/>
    <dgm:cxn modelId="{C56454F6-2E58-4091-9743-495458B599D1}" type="presOf" srcId="{B9474C35-0E21-471A-BAE4-F6CAA15ADF9E}" destId="{77733F86-93B5-674C-A662-B62A1E622FD2}" srcOrd="0" destOrd="0" presId="urn:microsoft.com/office/officeart/2005/8/layout/hList7"/>
    <dgm:cxn modelId="{B44A18F8-2EB8-4391-BFD7-7F4A1530FA95}" srcId="{410E8D7D-C224-4F30-A2FF-FEC78A196C6B}" destId="{2138F7ED-EE98-470B-84B0-9E583E717943}" srcOrd="2" destOrd="0" parTransId="{6DC3AB51-C9F4-4A5D-B291-D540297232FF}" sibTransId="{0EE882F0-DF66-402A-9638-FBD7029928E9}"/>
    <dgm:cxn modelId="{B30ADBFB-0257-4D23-96AD-9B72A5CF0A4D}" type="presOf" srcId="{243FF0C5-D232-459A-B7A1-0FEEF654B133}" destId="{310AF978-0E85-4846-A0B0-F505919F0276}" srcOrd="0" destOrd="0" presId="urn:microsoft.com/office/officeart/2005/8/layout/hList7"/>
    <dgm:cxn modelId="{20CE33CE-5300-42FE-8DF4-A06EE8A846FE}" type="presParOf" srcId="{F934082D-2457-2F4A-A81B-038346D2E199}" destId="{97AEF1BB-8F9B-9348-8926-94CB56ED6E92}" srcOrd="0" destOrd="0" presId="urn:microsoft.com/office/officeart/2005/8/layout/hList7"/>
    <dgm:cxn modelId="{AAFBDE21-6724-432F-8D9E-CE5B20B13C30}" type="presParOf" srcId="{F934082D-2457-2F4A-A81B-038346D2E199}" destId="{6C92F0E8-3E48-1648-ACC1-A4F17229653E}" srcOrd="1" destOrd="0" presId="urn:microsoft.com/office/officeart/2005/8/layout/hList7"/>
    <dgm:cxn modelId="{9537A2CC-A11D-43CC-9CBC-650B67BB0241}" type="presParOf" srcId="{6C92F0E8-3E48-1648-ACC1-A4F17229653E}" destId="{E44C62D3-0C01-FD46-96E8-8F6A5C8DCABA}" srcOrd="0" destOrd="0" presId="urn:microsoft.com/office/officeart/2005/8/layout/hList7"/>
    <dgm:cxn modelId="{80C91969-4289-407C-9824-B33B4679B3E2}" type="presParOf" srcId="{E44C62D3-0C01-FD46-96E8-8F6A5C8DCABA}" destId="{907A141C-C6DD-D34D-B326-A93965144019}" srcOrd="0" destOrd="0" presId="urn:microsoft.com/office/officeart/2005/8/layout/hList7"/>
    <dgm:cxn modelId="{D82212C8-FA98-4CF4-A515-0437D4B2D1B9}" type="presParOf" srcId="{E44C62D3-0C01-FD46-96E8-8F6A5C8DCABA}" destId="{480E2ABB-0B16-514E-AED2-0FF677899CA0}" srcOrd="1" destOrd="0" presId="urn:microsoft.com/office/officeart/2005/8/layout/hList7"/>
    <dgm:cxn modelId="{05DD467A-4D68-40C1-BC21-9F6CD5D1AB97}" type="presParOf" srcId="{E44C62D3-0C01-FD46-96E8-8F6A5C8DCABA}" destId="{8119492A-1ED2-BA40-886E-BC01D480B586}" srcOrd="2" destOrd="0" presId="urn:microsoft.com/office/officeart/2005/8/layout/hList7"/>
    <dgm:cxn modelId="{7BE741DB-80ED-4ADB-AF2A-0A9FEF6C5A1B}" type="presParOf" srcId="{E44C62D3-0C01-FD46-96E8-8F6A5C8DCABA}" destId="{5B6FDC28-E161-E348-AB47-54B278F3040F}" srcOrd="3" destOrd="0" presId="urn:microsoft.com/office/officeart/2005/8/layout/hList7"/>
    <dgm:cxn modelId="{03E70C29-F8E2-47BD-A98B-4B4F43B4455D}" type="presParOf" srcId="{6C92F0E8-3E48-1648-ACC1-A4F17229653E}" destId="{5FD76334-10C7-AD45-B379-F95A8738CD14}" srcOrd="1" destOrd="0" presId="urn:microsoft.com/office/officeart/2005/8/layout/hList7"/>
    <dgm:cxn modelId="{65B5043E-218C-496B-B558-C0E37A4A4093}" type="presParOf" srcId="{6C92F0E8-3E48-1648-ACC1-A4F17229653E}" destId="{A054E1CC-185B-E143-8C66-EE0105C2B1E6}" srcOrd="2" destOrd="0" presId="urn:microsoft.com/office/officeart/2005/8/layout/hList7"/>
    <dgm:cxn modelId="{DE6B3F73-7990-4BEE-A36B-1FA11C48B189}" type="presParOf" srcId="{A054E1CC-185B-E143-8C66-EE0105C2B1E6}" destId="{9C5A90E9-B6EF-0344-A68B-D26FE70DE25C}" srcOrd="0" destOrd="0" presId="urn:microsoft.com/office/officeart/2005/8/layout/hList7"/>
    <dgm:cxn modelId="{8E71677C-C34E-4531-98A6-5FC5E50D7D86}" type="presParOf" srcId="{A054E1CC-185B-E143-8C66-EE0105C2B1E6}" destId="{479F366C-B432-E947-B138-85957E51B894}" srcOrd="1" destOrd="0" presId="urn:microsoft.com/office/officeart/2005/8/layout/hList7"/>
    <dgm:cxn modelId="{EF831B88-68E7-469C-813D-CE59DE5077D6}" type="presParOf" srcId="{A054E1CC-185B-E143-8C66-EE0105C2B1E6}" destId="{4624E1F0-7BB8-DA47-9BF4-0D8E4450C70A}" srcOrd="2" destOrd="0" presId="urn:microsoft.com/office/officeart/2005/8/layout/hList7"/>
    <dgm:cxn modelId="{BD5A983B-9D32-437C-993F-51A9732EF2A4}" type="presParOf" srcId="{A054E1CC-185B-E143-8C66-EE0105C2B1E6}" destId="{292706DC-3025-4D49-B9D7-12AE5AB3FDAC}" srcOrd="3" destOrd="0" presId="urn:microsoft.com/office/officeart/2005/8/layout/hList7"/>
    <dgm:cxn modelId="{0DFEFF7F-65ED-4036-A1ED-0D470C597223}" type="presParOf" srcId="{6C92F0E8-3E48-1648-ACC1-A4F17229653E}" destId="{77733F86-93B5-674C-A662-B62A1E622FD2}" srcOrd="3" destOrd="0" presId="urn:microsoft.com/office/officeart/2005/8/layout/hList7"/>
    <dgm:cxn modelId="{717D21EA-CEC1-47C9-B511-76CE02B7ABB3}" type="presParOf" srcId="{6C92F0E8-3E48-1648-ACC1-A4F17229653E}" destId="{64B8A36B-1145-4041-963C-E95CBEA14180}" srcOrd="4" destOrd="0" presId="urn:microsoft.com/office/officeart/2005/8/layout/hList7"/>
    <dgm:cxn modelId="{3946933C-57C0-4670-B39C-C729ADF1BBB4}" type="presParOf" srcId="{64B8A36B-1145-4041-963C-E95CBEA14180}" destId="{1693E34E-6493-8448-BFFA-90A14FF2D3E3}" srcOrd="0" destOrd="0" presId="urn:microsoft.com/office/officeart/2005/8/layout/hList7"/>
    <dgm:cxn modelId="{8E747910-FDDA-4E17-95A6-41A25D833B64}" type="presParOf" srcId="{64B8A36B-1145-4041-963C-E95CBEA14180}" destId="{CDD3F238-48EA-844B-93EE-FE22A763062D}" srcOrd="1" destOrd="0" presId="urn:microsoft.com/office/officeart/2005/8/layout/hList7"/>
    <dgm:cxn modelId="{5721F74B-5AAA-417E-BCE6-5FD71E9943EA}" type="presParOf" srcId="{64B8A36B-1145-4041-963C-E95CBEA14180}" destId="{B65612FD-25CB-EC4F-AD3F-75620AA88C55}" srcOrd="2" destOrd="0" presId="urn:microsoft.com/office/officeart/2005/8/layout/hList7"/>
    <dgm:cxn modelId="{23BF7289-0D1F-4377-84A4-526E3A74A342}" type="presParOf" srcId="{64B8A36B-1145-4041-963C-E95CBEA14180}" destId="{9DA72CE3-5446-094C-AAFF-0A90F055390B}" srcOrd="3" destOrd="0" presId="urn:microsoft.com/office/officeart/2005/8/layout/hList7"/>
    <dgm:cxn modelId="{F393C86A-9D6F-4DB1-B17C-99E1488A7F73}" type="presParOf" srcId="{6C92F0E8-3E48-1648-ACC1-A4F17229653E}" destId="{E37C170E-8FA5-024A-A2FE-ABA9D70D8330}" srcOrd="5" destOrd="0" presId="urn:microsoft.com/office/officeart/2005/8/layout/hList7"/>
    <dgm:cxn modelId="{B1CEBCDF-5AF1-4873-8D15-AFBBBEB4BFFB}" type="presParOf" srcId="{6C92F0E8-3E48-1648-ACC1-A4F17229653E}" destId="{87B17551-C05D-D441-A8B1-77418B934E98}" srcOrd="6" destOrd="0" presId="urn:microsoft.com/office/officeart/2005/8/layout/hList7"/>
    <dgm:cxn modelId="{A169DD1A-0E22-440E-9330-80C5E251BBFA}" type="presParOf" srcId="{87B17551-C05D-D441-A8B1-77418B934E98}" destId="{1FDB2E62-B668-E246-B5B6-5F01FEFB85DA}" srcOrd="0" destOrd="0" presId="urn:microsoft.com/office/officeart/2005/8/layout/hList7"/>
    <dgm:cxn modelId="{705362B4-F5AD-4119-97B8-15A8DA3A0947}" type="presParOf" srcId="{87B17551-C05D-D441-A8B1-77418B934E98}" destId="{AEEB8CE3-B82D-B241-842C-382270037E69}" srcOrd="1" destOrd="0" presId="urn:microsoft.com/office/officeart/2005/8/layout/hList7"/>
    <dgm:cxn modelId="{BE418438-44C6-465F-A6DE-0E55F34939F2}" type="presParOf" srcId="{87B17551-C05D-D441-A8B1-77418B934E98}" destId="{F3E8EF21-1CA6-384C-8A18-4C7889E720FC}" srcOrd="2" destOrd="0" presId="urn:microsoft.com/office/officeart/2005/8/layout/hList7"/>
    <dgm:cxn modelId="{B55A9BF5-00E6-4C70-A101-D4CB30840353}" type="presParOf" srcId="{87B17551-C05D-D441-A8B1-77418B934E98}" destId="{E4001323-126A-B045-8A8A-00DD3DC6984D}" srcOrd="3" destOrd="0" presId="urn:microsoft.com/office/officeart/2005/8/layout/hList7"/>
    <dgm:cxn modelId="{06C43DF6-C9AA-48DD-A106-F94EE4894A31}" type="presParOf" srcId="{6C92F0E8-3E48-1648-ACC1-A4F17229653E}" destId="{310AF978-0E85-4846-A0B0-F505919F0276}" srcOrd="7" destOrd="0" presId="urn:microsoft.com/office/officeart/2005/8/layout/hList7"/>
    <dgm:cxn modelId="{EC7EA2E1-53A0-4352-879E-7DCB5727231B}" type="presParOf" srcId="{6C92F0E8-3E48-1648-ACC1-A4F17229653E}" destId="{4F5D38F0-C17B-FE4B-AE89-BBA259397B4F}" srcOrd="8" destOrd="0" presId="urn:microsoft.com/office/officeart/2005/8/layout/hList7"/>
    <dgm:cxn modelId="{614DB6FA-C761-48D7-A4E4-B8D703F1CE50}" type="presParOf" srcId="{4F5D38F0-C17B-FE4B-AE89-BBA259397B4F}" destId="{73F82E5E-DC0B-BE4A-9D23-7512EF88D490}" srcOrd="0" destOrd="0" presId="urn:microsoft.com/office/officeart/2005/8/layout/hList7"/>
    <dgm:cxn modelId="{0EC48A1D-122E-4BBA-9B5D-E824D66E8A5B}" type="presParOf" srcId="{4F5D38F0-C17B-FE4B-AE89-BBA259397B4F}" destId="{D4456991-47D6-6149-BD02-6740D426B609}" srcOrd="1" destOrd="0" presId="urn:microsoft.com/office/officeart/2005/8/layout/hList7"/>
    <dgm:cxn modelId="{8F18FD25-E31C-4F91-9F81-17FC77A90B16}" type="presParOf" srcId="{4F5D38F0-C17B-FE4B-AE89-BBA259397B4F}" destId="{61C3E7B6-F637-5D45-B30C-4EBD81AA6426}" srcOrd="2" destOrd="0" presId="urn:microsoft.com/office/officeart/2005/8/layout/hList7"/>
    <dgm:cxn modelId="{5FA2E931-004A-4537-A99E-4C067CDAA651}" type="presParOf" srcId="{4F5D38F0-C17B-FE4B-AE89-BBA259397B4F}" destId="{D6D278AF-C93F-2D49-8A19-396B9AD60966}" srcOrd="3" destOrd="0" presId="urn:microsoft.com/office/officeart/2005/8/layout/hList7"/>
    <dgm:cxn modelId="{ABA4B3FC-77CC-4966-BB0E-8BF68139B7EC}" type="presParOf" srcId="{6C92F0E8-3E48-1648-ACC1-A4F17229653E}" destId="{19282BE1-6A84-314B-8387-4482FDD89155}" srcOrd="9" destOrd="0" presId="urn:microsoft.com/office/officeart/2005/8/layout/hList7"/>
    <dgm:cxn modelId="{27F093E1-2B29-4E6E-A307-D2DD193E28C4}" type="presParOf" srcId="{6C92F0E8-3E48-1648-ACC1-A4F17229653E}" destId="{95BA6C1F-43E0-9A4D-8939-BB075C3D1F4E}" srcOrd="10" destOrd="0" presId="urn:microsoft.com/office/officeart/2005/8/layout/hList7"/>
    <dgm:cxn modelId="{9D6A2742-7ABF-45E5-87AD-33B836799B11}" type="presParOf" srcId="{95BA6C1F-43E0-9A4D-8939-BB075C3D1F4E}" destId="{BEE98293-8970-E147-801E-08DB57FBD389}" srcOrd="0" destOrd="0" presId="urn:microsoft.com/office/officeart/2005/8/layout/hList7"/>
    <dgm:cxn modelId="{6937FECB-669F-436A-9BFE-68253F583E40}" type="presParOf" srcId="{95BA6C1F-43E0-9A4D-8939-BB075C3D1F4E}" destId="{1117FF69-3126-EE49-B881-AF4ED3983BD3}" srcOrd="1" destOrd="0" presId="urn:microsoft.com/office/officeart/2005/8/layout/hList7"/>
    <dgm:cxn modelId="{94B608DD-5CDD-4B41-AA0C-2F0AD78A7312}" type="presParOf" srcId="{95BA6C1F-43E0-9A4D-8939-BB075C3D1F4E}" destId="{06D00496-E996-DE49-9E4A-04CDD9B949DD}" srcOrd="2" destOrd="0" presId="urn:microsoft.com/office/officeart/2005/8/layout/hList7"/>
    <dgm:cxn modelId="{AD375B7F-D21D-447E-82E4-EF77EE927A1D}" type="presParOf" srcId="{95BA6C1F-43E0-9A4D-8939-BB075C3D1F4E}" destId="{FC175F2A-EA6C-BA43-B0A1-6BC6C134FA95}"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2C7C54-5333-4FD7-922B-4398048D121F}">
      <dsp:nvSpPr>
        <dsp:cNvPr id="0" name=""/>
        <dsp:cNvSpPr/>
      </dsp:nvSpPr>
      <dsp:spPr>
        <a:xfrm>
          <a:off x="105" y="1336"/>
          <a:ext cx="10134679" cy="950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marL="0" lvl="0" indent="0" algn="ctr" defTabSz="1466850">
            <a:lnSpc>
              <a:spcPct val="90000"/>
            </a:lnSpc>
            <a:spcBef>
              <a:spcPct val="0"/>
            </a:spcBef>
            <a:spcAft>
              <a:spcPct val="35000"/>
            </a:spcAft>
            <a:buNone/>
          </a:pPr>
          <a:r>
            <a:rPr lang="en-US" sz="3300" b="1" kern="1200" dirty="0"/>
            <a:t>Public Health Reporting</a:t>
          </a:r>
        </a:p>
      </dsp:txBody>
      <dsp:txXfrm>
        <a:off x="105" y="1336"/>
        <a:ext cx="10134679" cy="950400"/>
      </dsp:txXfrm>
    </dsp:sp>
    <dsp:sp modelId="{4C2A2F04-D39F-47E6-8EEC-C0F232D3884C}">
      <dsp:nvSpPr>
        <dsp:cNvPr id="0" name=""/>
        <dsp:cNvSpPr/>
      </dsp:nvSpPr>
      <dsp:spPr>
        <a:xfrm>
          <a:off x="105" y="951736"/>
          <a:ext cx="10134679" cy="3895155"/>
        </a:xfrm>
        <a:prstGeom prst="rect">
          <a:avLst/>
        </a:prstGeom>
        <a:solidFill>
          <a:schemeClr val="bg1">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l" defTabSz="1733550">
            <a:lnSpc>
              <a:spcPct val="90000"/>
            </a:lnSpc>
            <a:spcBef>
              <a:spcPct val="0"/>
            </a:spcBef>
            <a:spcAft>
              <a:spcPct val="15000"/>
            </a:spcAft>
            <a:buChar char="•"/>
          </a:pPr>
          <a:r>
            <a:rPr lang="en-US" sz="3900" kern="1200" dirty="0">
              <a:solidFill>
                <a:schemeClr val="tx2"/>
              </a:solidFill>
            </a:rPr>
            <a:t>Public Health Reporting remains the dominant use case, showing stabilization in 2023 and steady growth into 2024.</a:t>
          </a:r>
        </a:p>
        <a:p>
          <a:pPr marL="285750" lvl="1" indent="-285750" algn="l" defTabSz="1733550">
            <a:lnSpc>
              <a:spcPct val="90000"/>
            </a:lnSpc>
            <a:spcBef>
              <a:spcPct val="0"/>
            </a:spcBef>
            <a:spcAft>
              <a:spcPct val="15000"/>
            </a:spcAft>
            <a:buChar char="•"/>
          </a:pPr>
          <a:r>
            <a:rPr lang="en-US" sz="3900" kern="1200" dirty="0">
              <a:solidFill>
                <a:schemeClr val="tx2"/>
              </a:solidFill>
            </a:rPr>
            <a:t>Utilization reflects continued reliance on the Clinical Gateway for timely and accurate Public Health Reporting.</a:t>
          </a:r>
        </a:p>
      </dsp:txBody>
      <dsp:txXfrm>
        <a:off x="105" y="951736"/>
        <a:ext cx="10134679" cy="3895155"/>
      </dsp:txXfrm>
    </dsp:sp>
    <dsp:sp modelId="{AF7C7057-57C9-4A24-BCA9-D62FF10DE8D1}">
      <dsp:nvSpPr>
        <dsp:cNvPr id="0" name=""/>
        <dsp:cNvSpPr/>
      </dsp:nvSpPr>
      <dsp:spPr>
        <a:xfrm>
          <a:off x="11553640" y="1336"/>
          <a:ext cx="10134679" cy="950400"/>
        </a:xfrm>
        <a:prstGeom prst="rect">
          <a:avLst/>
        </a:prstGeom>
        <a:solidFill>
          <a:schemeClr val="accent1">
            <a:lumMod val="20000"/>
            <a:lumOff val="80000"/>
          </a:schemeClr>
        </a:solidFill>
        <a:ln w="12700" cap="flat" cmpd="sng" algn="ctr">
          <a:solidFill>
            <a:schemeClr val="accent1">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marL="0" lvl="0" indent="0" algn="ctr" defTabSz="1466850">
            <a:lnSpc>
              <a:spcPct val="90000"/>
            </a:lnSpc>
            <a:spcBef>
              <a:spcPct val="0"/>
            </a:spcBef>
            <a:spcAft>
              <a:spcPct val="35000"/>
            </a:spcAft>
            <a:buNone/>
          </a:pPr>
          <a:r>
            <a:rPr lang="en-US" sz="3300" b="1" kern="1200" dirty="0">
              <a:solidFill>
                <a:schemeClr val="tx2"/>
              </a:solidFill>
            </a:rPr>
            <a:t>Care Coordination</a:t>
          </a:r>
        </a:p>
      </dsp:txBody>
      <dsp:txXfrm>
        <a:off x="11553640" y="1336"/>
        <a:ext cx="10134679" cy="950400"/>
      </dsp:txXfrm>
    </dsp:sp>
    <dsp:sp modelId="{88787AF5-C353-4E6F-BA62-58D474B01FF5}">
      <dsp:nvSpPr>
        <dsp:cNvPr id="0" name=""/>
        <dsp:cNvSpPr/>
      </dsp:nvSpPr>
      <dsp:spPr>
        <a:xfrm>
          <a:off x="11553640" y="951736"/>
          <a:ext cx="10134679" cy="3895155"/>
        </a:xfrm>
        <a:prstGeom prst="rect">
          <a:avLst/>
        </a:prstGeom>
        <a:solidFill>
          <a:schemeClr val="bg1">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l" defTabSz="1733550">
            <a:lnSpc>
              <a:spcPct val="90000"/>
            </a:lnSpc>
            <a:spcBef>
              <a:spcPct val="0"/>
            </a:spcBef>
            <a:spcAft>
              <a:spcPct val="15000"/>
            </a:spcAft>
            <a:buChar char="•"/>
          </a:pPr>
          <a:r>
            <a:rPr lang="en-US" sz="3900" kern="1200" dirty="0">
              <a:solidFill>
                <a:schemeClr val="tx2"/>
              </a:solidFill>
            </a:rPr>
            <a:t>Care Coordination transactions show growth in 2023 and 2024, reflecting increasing focus on care delivery optimization.</a:t>
          </a:r>
        </a:p>
        <a:p>
          <a:pPr marL="285750" lvl="1" indent="-285750" algn="l" defTabSz="1733550">
            <a:lnSpc>
              <a:spcPct val="90000"/>
            </a:lnSpc>
            <a:spcBef>
              <a:spcPct val="0"/>
            </a:spcBef>
            <a:spcAft>
              <a:spcPct val="15000"/>
            </a:spcAft>
            <a:buChar char="•"/>
          </a:pPr>
          <a:r>
            <a:rPr lang="en-US" sz="3900" kern="1200" dirty="0">
              <a:solidFill>
                <a:schemeClr val="tx2"/>
              </a:solidFill>
            </a:rPr>
            <a:t>Utilization trends indicate wider adoption of care coordination workflows and deeper integration among providers.</a:t>
          </a:r>
        </a:p>
      </dsp:txBody>
      <dsp:txXfrm>
        <a:off x="11553640" y="951736"/>
        <a:ext cx="10134679" cy="38951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A617E-FE82-44A3-A8AE-1C9F99004983}">
      <dsp:nvSpPr>
        <dsp:cNvPr id="0" name=""/>
        <dsp:cNvSpPr/>
      </dsp:nvSpPr>
      <dsp:spPr>
        <a:xfrm>
          <a:off x="1979" y="0"/>
          <a:ext cx="1678797" cy="167879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1A3BC2-7090-43DF-A9B1-9DAFD69CE1A1}">
      <dsp:nvSpPr>
        <dsp:cNvPr id="0" name=""/>
        <dsp:cNvSpPr/>
      </dsp:nvSpPr>
      <dsp:spPr>
        <a:xfrm>
          <a:off x="169859" y="167879"/>
          <a:ext cx="1343037" cy="1343037"/>
        </a:xfrm>
        <a:prstGeom prst="chord">
          <a:avLst>
            <a:gd name="adj1" fmla="val 1168272"/>
            <a:gd name="adj2" fmla="val 9631728"/>
          </a:avLst>
        </a:prstGeom>
        <a:solidFill>
          <a:schemeClr val="accent1"/>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C5375F-5B74-4066-83CA-88DB92DF70FC}">
      <dsp:nvSpPr>
        <dsp:cNvPr id="0" name=""/>
        <dsp:cNvSpPr/>
      </dsp:nvSpPr>
      <dsp:spPr>
        <a:xfrm>
          <a:off x="2030526" y="1678797"/>
          <a:ext cx="4966442" cy="706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1200150">
            <a:lnSpc>
              <a:spcPct val="90000"/>
            </a:lnSpc>
            <a:spcBef>
              <a:spcPct val="0"/>
            </a:spcBef>
            <a:spcAft>
              <a:spcPct val="35000"/>
            </a:spcAft>
            <a:buFont typeface="Arial" panose="020B0604020202020204" pitchFamily="34" charset="0"/>
            <a:buNone/>
          </a:pPr>
          <a:r>
            <a:rPr lang="en-US" sz="2700" b="1" i="0" kern="1200" dirty="0">
              <a:solidFill>
                <a:schemeClr val="tx2"/>
              </a:solidFill>
            </a:rPr>
            <a:t>Beth Israel Lahey Health (BILH) </a:t>
          </a:r>
          <a:r>
            <a:rPr lang="en-US" sz="2700" i="0" kern="1200" dirty="0">
              <a:solidFill>
                <a:schemeClr val="tx2"/>
              </a:solidFill>
            </a:rPr>
            <a:t>(Large Health System) - Syndromic</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UMass Memorial </a:t>
          </a:r>
          <a:r>
            <a:rPr lang="en-US" sz="2700" i="0" kern="1200" dirty="0">
              <a:solidFill>
                <a:schemeClr val="tx2"/>
              </a:solidFill>
            </a:rPr>
            <a:t>(Large Health System) – Syndromic, ELR</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Boston Medical Center </a:t>
          </a:r>
          <a:r>
            <a:rPr lang="en-US" sz="2700" i="0" kern="1200" dirty="0">
              <a:solidFill>
                <a:schemeClr val="tx2"/>
              </a:solidFill>
            </a:rPr>
            <a:t>(Large Health System) – Syndromic, ELR</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Berkshire Health </a:t>
          </a:r>
          <a:r>
            <a:rPr lang="en-US" sz="2700" i="0" kern="1200" dirty="0">
              <a:solidFill>
                <a:schemeClr val="tx2"/>
              </a:solidFill>
            </a:rPr>
            <a:t>(Health System) - Syndromic, ELR</a:t>
          </a:r>
          <a:endParaRPr lang="en-US" sz="2700" b="1" i="0" kern="1200" dirty="0">
            <a:solidFill>
              <a:schemeClr val="tx2"/>
            </a:solidFill>
          </a:endParaRP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Heywood Hospital </a:t>
          </a:r>
          <a:r>
            <a:rPr lang="en-US" sz="2700" i="0" kern="1200" dirty="0">
              <a:solidFill>
                <a:schemeClr val="tx2"/>
              </a:solidFill>
            </a:rPr>
            <a:t>(Acute Hospital) - Syndromic, ELR</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Holyoke Medical Center </a:t>
          </a:r>
          <a:r>
            <a:rPr lang="en-US" sz="2700" i="0" kern="1200" dirty="0">
              <a:solidFill>
                <a:schemeClr val="tx2"/>
              </a:solidFill>
            </a:rPr>
            <a:t>(Acute Hospital) - Syndromic, ELR</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Signature Healthcare </a:t>
          </a:r>
          <a:r>
            <a:rPr lang="en-US" sz="2700" i="0" kern="1200" dirty="0">
              <a:solidFill>
                <a:schemeClr val="tx2"/>
              </a:solidFill>
            </a:rPr>
            <a:t>(Health System) - Syndromic, ELR</a:t>
          </a:r>
        </a:p>
      </dsp:txBody>
      <dsp:txXfrm>
        <a:off x="2030526" y="1678797"/>
        <a:ext cx="4966442" cy="7064938"/>
      </dsp:txXfrm>
    </dsp:sp>
    <dsp:sp modelId="{8C1C0F58-BE4D-4C58-A3C2-551A15E27913}">
      <dsp:nvSpPr>
        <dsp:cNvPr id="0" name=""/>
        <dsp:cNvSpPr/>
      </dsp:nvSpPr>
      <dsp:spPr>
        <a:xfrm>
          <a:off x="2030526" y="0"/>
          <a:ext cx="4966442" cy="1678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165100" rIns="165100" bIns="165100" numCol="1" spcCol="1270" anchor="b" anchorCtr="0">
          <a:noAutofit/>
        </a:bodyPr>
        <a:lstStyle/>
        <a:p>
          <a:pPr marL="0" lvl="0" indent="0" algn="l" defTabSz="2889250">
            <a:lnSpc>
              <a:spcPct val="90000"/>
            </a:lnSpc>
            <a:spcBef>
              <a:spcPct val="0"/>
            </a:spcBef>
            <a:spcAft>
              <a:spcPct val="35000"/>
            </a:spcAft>
            <a:buNone/>
          </a:pPr>
          <a:r>
            <a:rPr lang="en-US" sz="6500" b="1" kern="1200" dirty="0">
              <a:solidFill>
                <a:schemeClr val="tx2"/>
              </a:solidFill>
            </a:rPr>
            <a:t>Onboarding</a:t>
          </a:r>
          <a:endParaRPr lang="en-US" sz="6500" kern="1200" dirty="0">
            <a:solidFill>
              <a:schemeClr val="tx2"/>
            </a:solidFill>
          </a:endParaRPr>
        </a:p>
      </dsp:txBody>
      <dsp:txXfrm>
        <a:off x="2030526" y="0"/>
        <a:ext cx="4966442" cy="1678797"/>
      </dsp:txXfrm>
    </dsp:sp>
    <dsp:sp modelId="{93E34E7C-E41E-4DEF-98B6-F7808FA4EAF7}">
      <dsp:nvSpPr>
        <dsp:cNvPr id="0" name=""/>
        <dsp:cNvSpPr/>
      </dsp:nvSpPr>
      <dsp:spPr>
        <a:xfrm>
          <a:off x="7346718" y="0"/>
          <a:ext cx="1678797" cy="167879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A6C317-8199-4547-B594-43B5FA67E21A}">
      <dsp:nvSpPr>
        <dsp:cNvPr id="0" name=""/>
        <dsp:cNvSpPr/>
      </dsp:nvSpPr>
      <dsp:spPr>
        <a:xfrm>
          <a:off x="7514597" y="167879"/>
          <a:ext cx="1343037" cy="1343037"/>
        </a:xfrm>
        <a:prstGeom prst="chord">
          <a:avLst>
            <a:gd name="adj1" fmla="val 20431728"/>
            <a:gd name="adj2" fmla="val 11968272"/>
          </a:avLst>
        </a:prstGeom>
        <a:solidFill>
          <a:schemeClr val="accent1"/>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ED1865-21F6-483C-8040-47C96C3A1711}">
      <dsp:nvSpPr>
        <dsp:cNvPr id="0" name=""/>
        <dsp:cNvSpPr/>
      </dsp:nvSpPr>
      <dsp:spPr>
        <a:xfrm>
          <a:off x="9375264" y="1678797"/>
          <a:ext cx="4966442" cy="706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1200150">
            <a:lnSpc>
              <a:spcPct val="90000"/>
            </a:lnSpc>
            <a:spcBef>
              <a:spcPct val="0"/>
            </a:spcBef>
            <a:spcAft>
              <a:spcPct val="35000"/>
            </a:spcAft>
            <a:buFont typeface="Arial" panose="020B0604020202020204" pitchFamily="34" charset="0"/>
            <a:buNone/>
          </a:pPr>
          <a:r>
            <a:rPr lang="en-US" sz="2700" b="1" i="0" kern="1200" dirty="0">
              <a:solidFill>
                <a:schemeClr val="tx2"/>
              </a:solidFill>
            </a:rPr>
            <a:t>Trinity Healthcare </a:t>
          </a:r>
          <a:r>
            <a:rPr lang="en-US" sz="2700" b="0" i="0" kern="1200" dirty="0">
              <a:solidFill>
                <a:schemeClr val="tx2"/>
              </a:solidFill>
            </a:rPr>
            <a:t>(Large Health System) - Syndromic – Go Live 11/2</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eHana</a:t>
          </a:r>
          <a:r>
            <a:rPr lang="en-US" sz="2700" b="0" i="0" kern="1200" dirty="0">
              <a:solidFill>
                <a:schemeClr val="tx2"/>
              </a:solidFill>
            </a:rPr>
            <a:t> (Behavioral Health EHR Vendor) for IEATS – Go Live 11/6</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Tufts Medicine </a:t>
          </a:r>
          <a:r>
            <a:rPr lang="en-US" sz="2700" b="0" i="0" kern="1200" dirty="0">
              <a:solidFill>
                <a:schemeClr val="tx2"/>
              </a:solidFill>
            </a:rPr>
            <a:t>(Large Health System) - ELR</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Tenet NE Vanguard </a:t>
          </a:r>
          <a:r>
            <a:rPr lang="en-US" sz="2700" b="0" i="0" kern="1200" dirty="0">
              <a:solidFill>
                <a:schemeClr val="tx2"/>
              </a:solidFill>
            </a:rPr>
            <a:t>(Large Health System) - MIIS, MCR</a:t>
          </a:r>
        </a:p>
      </dsp:txBody>
      <dsp:txXfrm>
        <a:off x="9375264" y="1678797"/>
        <a:ext cx="4966442" cy="7064938"/>
      </dsp:txXfrm>
    </dsp:sp>
    <dsp:sp modelId="{00168979-5486-44BD-9D62-C1B67A7A2CA3}">
      <dsp:nvSpPr>
        <dsp:cNvPr id="0" name=""/>
        <dsp:cNvSpPr/>
      </dsp:nvSpPr>
      <dsp:spPr>
        <a:xfrm>
          <a:off x="9375264" y="0"/>
          <a:ext cx="4966442" cy="1678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165100" rIns="165100" bIns="165100" numCol="1" spcCol="1270" anchor="b" anchorCtr="0">
          <a:noAutofit/>
        </a:bodyPr>
        <a:lstStyle/>
        <a:p>
          <a:pPr marL="0" lvl="0" indent="0" algn="l" defTabSz="2889250">
            <a:lnSpc>
              <a:spcPct val="90000"/>
            </a:lnSpc>
            <a:spcBef>
              <a:spcPct val="0"/>
            </a:spcBef>
            <a:spcAft>
              <a:spcPct val="35000"/>
            </a:spcAft>
            <a:buNone/>
          </a:pPr>
          <a:r>
            <a:rPr lang="en-US" sz="6500" b="1" kern="1200" dirty="0">
              <a:solidFill>
                <a:schemeClr val="tx2"/>
              </a:solidFill>
            </a:rPr>
            <a:t>Testing</a:t>
          </a:r>
          <a:endParaRPr lang="en-US" sz="6500" kern="1200" dirty="0">
            <a:solidFill>
              <a:schemeClr val="tx2"/>
            </a:solidFill>
          </a:endParaRPr>
        </a:p>
      </dsp:txBody>
      <dsp:txXfrm>
        <a:off x="9375264" y="0"/>
        <a:ext cx="4966442" cy="1678797"/>
      </dsp:txXfrm>
    </dsp:sp>
    <dsp:sp modelId="{E9DCBD13-A4D3-49B9-A4FB-157AD71D2642}">
      <dsp:nvSpPr>
        <dsp:cNvPr id="0" name=""/>
        <dsp:cNvSpPr/>
      </dsp:nvSpPr>
      <dsp:spPr>
        <a:xfrm>
          <a:off x="14691456" y="0"/>
          <a:ext cx="1678797" cy="167879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99A60D-35EB-4F6E-AD89-5C3B94FC638B}">
      <dsp:nvSpPr>
        <dsp:cNvPr id="0" name=""/>
        <dsp:cNvSpPr/>
      </dsp:nvSpPr>
      <dsp:spPr>
        <a:xfrm>
          <a:off x="14859336" y="167879"/>
          <a:ext cx="1343037" cy="1343037"/>
        </a:xfrm>
        <a:prstGeom prst="chord">
          <a:avLst>
            <a:gd name="adj1" fmla="val 16200000"/>
            <a:gd name="adj2" fmla="val 16200000"/>
          </a:avLst>
        </a:prstGeom>
        <a:solidFill>
          <a:schemeClr val="accent1"/>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5B25AF-691D-433D-ADDF-21D01D80E780}">
      <dsp:nvSpPr>
        <dsp:cNvPr id="0" name=""/>
        <dsp:cNvSpPr/>
      </dsp:nvSpPr>
      <dsp:spPr>
        <a:xfrm>
          <a:off x="16720003" y="1678797"/>
          <a:ext cx="4966442" cy="706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1200150">
            <a:lnSpc>
              <a:spcPct val="90000"/>
            </a:lnSpc>
            <a:spcBef>
              <a:spcPct val="0"/>
            </a:spcBef>
            <a:spcAft>
              <a:spcPct val="35000"/>
            </a:spcAft>
            <a:buFont typeface="Arial" panose="020B0604020202020204" pitchFamily="34" charset="0"/>
            <a:buNone/>
          </a:pPr>
          <a:r>
            <a:rPr lang="en-US" sz="2700" b="1" i="0" kern="1200" dirty="0">
              <a:solidFill>
                <a:schemeClr val="tx2"/>
              </a:solidFill>
            </a:rPr>
            <a:t>Advocates, Inc</a:t>
          </a:r>
          <a:r>
            <a:rPr lang="en-US" sz="2700" i="0" kern="1200" dirty="0">
              <a:solidFill>
                <a:schemeClr val="tx2"/>
              </a:solidFill>
            </a:rPr>
            <a:t>. (Large Outpatient Behavioral Health Organization) – CANS to CBHI</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Tenet New England Vanguard </a:t>
          </a:r>
          <a:r>
            <a:rPr lang="en-US" sz="2700" i="0" kern="1200" dirty="0">
              <a:solidFill>
                <a:schemeClr val="tx2"/>
              </a:solidFill>
            </a:rPr>
            <a:t>(Large Health System) - Syndromic</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Baystate Healthcare </a:t>
          </a:r>
          <a:r>
            <a:rPr lang="en-US" sz="2700" i="0" kern="1200" dirty="0">
              <a:solidFill>
                <a:schemeClr val="tx2"/>
              </a:solidFill>
            </a:rPr>
            <a:t>(Health System) - Syndromic</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Boston Children’s Hospital </a:t>
          </a:r>
          <a:r>
            <a:rPr lang="en-US" sz="2700" i="0" kern="1200" dirty="0">
              <a:solidFill>
                <a:schemeClr val="tx2"/>
              </a:solidFill>
            </a:rPr>
            <a:t>(Acute Care Hospital) - Syndromic</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Cambridge Health Alliance </a:t>
          </a:r>
          <a:r>
            <a:rPr lang="en-US" sz="2700" i="0" kern="1200" dirty="0">
              <a:solidFill>
                <a:schemeClr val="tx2"/>
              </a:solidFill>
            </a:rPr>
            <a:t>(Health System) – Syndromic, ELR, MIIS</a:t>
          </a:r>
        </a:p>
        <a:p>
          <a:pPr marL="0" lvl="0" indent="0" algn="l" defTabSz="1200150">
            <a:lnSpc>
              <a:spcPct val="90000"/>
            </a:lnSpc>
            <a:spcBef>
              <a:spcPct val="0"/>
            </a:spcBef>
            <a:spcAft>
              <a:spcPct val="35000"/>
            </a:spcAft>
            <a:buFont typeface="Wingdings" panose="05000000000000000000" pitchFamily="2" charset="2"/>
            <a:buNone/>
          </a:pPr>
          <a:r>
            <a:rPr lang="en-US" sz="2700" b="1" i="0" kern="1200" dirty="0">
              <a:solidFill>
                <a:schemeClr val="tx2"/>
              </a:solidFill>
            </a:rPr>
            <a:t>Tufts Medicine </a:t>
          </a:r>
          <a:r>
            <a:rPr lang="en-US" sz="2700" i="0" kern="1200" dirty="0">
              <a:solidFill>
                <a:schemeClr val="tx2"/>
              </a:solidFill>
            </a:rPr>
            <a:t>(Large Health System) - Syndromic</a:t>
          </a:r>
        </a:p>
      </dsp:txBody>
      <dsp:txXfrm>
        <a:off x="16720003" y="1678797"/>
        <a:ext cx="4966442" cy="7064938"/>
      </dsp:txXfrm>
    </dsp:sp>
    <dsp:sp modelId="{275DAFA8-3598-457D-AAE6-7057A1D98603}">
      <dsp:nvSpPr>
        <dsp:cNvPr id="0" name=""/>
        <dsp:cNvSpPr/>
      </dsp:nvSpPr>
      <dsp:spPr>
        <a:xfrm>
          <a:off x="16720003" y="0"/>
          <a:ext cx="4966442" cy="1678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165100" rIns="165100" bIns="165100" numCol="1" spcCol="1270" anchor="b" anchorCtr="0">
          <a:noAutofit/>
        </a:bodyPr>
        <a:lstStyle/>
        <a:p>
          <a:pPr marL="0" lvl="0" indent="0" algn="l" defTabSz="2889250">
            <a:lnSpc>
              <a:spcPct val="90000"/>
            </a:lnSpc>
            <a:spcBef>
              <a:spcPct val="0"/>
            </a:spcBef>
            <a:spcAft>
              <a:spcPct val="35000"/>
            </a:spcAft>
            <a:buNone/>
          </a:pPr>
          <a:r>
            <a:rPr lang="en-US" sz="6500" b="1" kern="1200" dirty="0">
              <a:solidFill>
                <a:schemeClr val="tx2"/>
              </a:solidFill>
            </a:rPr>
            <a:t>Live</a:t>
          </a:r>
          <a:endParaRPr lang="en-US" sz="6500" kern="1200" dirty="0">
            <a:solidFill>
              <a:schemeClr val="tx2"/>
            </a:solidFill>
          </a:endParaRPr>
        </a:p>
      </dsp:txBody>
      <dsp:txXfrm>
        <a:off x="16720003" y="0"/>
        <a:ext cx="4966442" cy="16787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4C9779-8A39-46D8-A995-73234EA81C00}">
      <dsp:nvSpPr>
        <dsp:cNvPr id="0" name=""/>
        <dsp:cNvSpPr/>
      </dsp:nvSpPr>
      <dsp:spPr>
        <a:xfrm>
          <a:off x="0" y="348924"/>
          <a:ext cx="5422106" cy="1336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marL="0" lvl="0" indent="0" algn="r" defTabSz="1778000">
            <a:lnSpc>
              <a:spcPct val="90000"/>
            </a:lnSpc>
            <a:spcBef>
              <a:spcPct val="0"/>
            </a:spcBef>
            <a:spcAft>
              <a:spcPct val="35000"/>
            </a:spcAft>
            <a:buNone/>
          </a:pPr>
          <a:r>
            <a:rPr lang="en-US" sz="4000" b="1" kern="1200" dirty="0">
              <a:solidFill>
                <a:schemeClr val="tx2"/>
              </a:solidFill>
            </a:rPr>
            <a:t>Vendor Participation &amp; Reporting</a:t>
          </a:r>
          <a:endParaRPr lang="en-US" sz="4000" kern="1200" dirty="0">
            <a:solidFill>
              <a:schemeClr val="tx2"/>
            </a:solidFill>
          </a:endParaRPr>
        </a:p>
      </dsp:txBody>
      <dsp:txXfrm>
        <a:off x="0" y="348924"/>
        <a:ext cx="5422106" cy="1336500"/>
      </dsp:txXfrm>
    </dsp:sp>
    <dsp:sp modelId="{D7303FDE-2DF7-4067-99E9-286846D8D07A}">
      <dsp:nvSpPr>
        <dsp:cNvPr id="0" name=""/>
        <dsp:cNvSpPr/>
      </dsp:nvSpPr>
      <dsp:spPr>
        <a:xfrm>
          <a:off x="5422106" y="14799"/>
          <a:ext cx="1084421" cy="2004750"/>
        </a:xfrm>
        <a:prstGeom prst="leftBrace">
          <a:avLst>
            <a:gd name="adj1" fmla="val 35000"/>
            <a:gd name="adj2" fmla="val 50000"/>
          </a:avLst>
        </a:pr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3D420A01-12B5-4B65-81E2-71B7F87875C2}">
      <dsp:nvSpPr>
        <dsp:cNvPr id="0" name=""/>
        <dsp:cNvSpPr/>
      </dsp:nvSpPr>
      <dsp:spPr>
        <a:xfrm>
          <a:off x="6940295" y="14799"/>
          <a:ext cx="14748129" cy="2004750"/>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solidFill>
                <a:schemeClr val="tx2"/>
              </a:solidFill>
            </a:rPr>
            <a:t>Both certified ENS vendors, </a:t>
          </a:r>
          <a:r>
            <a:rPr lang="en-US" sz="4000" b="1" kern="1200" dirty="0">
              <a:solidFill>
                <a:schemeClr val="tx2"/>
              </a:solidFill>
            </a:rPr>
            <a:t>Bamboo Health</a:t>
          </a:r>
          <a:r>
            <a:rPr lang="en-US" sz="4000" kern="1200" dirty="0">
              <a:solidFill>
                <a:schemeClr val="tx2"/>
              </a:solidFill>
            </a:rPr>
            <a:t> and </a:t>
          </a:r>
          <a:r>
            <a:rPr lang="en-US" sz="4000" b="1" kern="1200" dirty="0">
              <a:solidFill>
                <a:schemeClr val="tx2"/>
              </a:solidFill>
            </a:rPr>
            <a:t>Collective Medical Technologies</a:t>
          </a:r>
          <a:r>
            <a:rPr lang="en-US" sz="4000" kern="1200" dirty="0">
              <a:solidFill>
                <a:schemeClr val="tx2"/>
              </a:solidFill>
            </a:rPr>
            <a:t>, addressed reporting anomalies and submitted their quarterly </a:t>
          </a:r>
          <a:r>
            <a:rPr lang="en-US" sz="4000" b="0" kern="1200" dirty="0">
              <a:solidFill>
                <a:schemeClr val="tx2"/>
              </a:solidFill>
            </a:rPr>
            <a:t>reports</a:t>
          </a:r>
          <a:r>
            <a:rPr lang="en-US" sz="4000" kern="1200" dirty="0">
              <a:solidFill>
                <a:schemeClr val="tx2"/>
              </a:solidFill>
            </a:rPr>
            <a:t> on time.</a:t>
          </a:r>
        </a:p>
      </dsp:txBody>
      <dsp:txXfrm>
        <a:off x="6940295" y="14799"/>
        <a:ext cx="14748129" cy="2004750"/>
      </dsp:txXfrm>
    </dsp:sp>
    <dsp:sp modelId="{4A23DC3B-39F9-4DEB-BF69-A9B716A0F1B4}">
      <dsp:nvSpPr>
        <dsp:cNvPr id="0" name=""/>
        <dsp:cNvSpPr/>
      </dsp:nvSpPr>
      <dsp:spPr>
        <a:xfrm>
          <a:off x="0" y="3401049"/>
          <a:ext cx="5422106"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marL="0" lvl="0" indent="0" algn="r" defTabSz="1778000">
            <a:lnSpc>
              <a:spcPct val="90000"/>
            </a:lnSpc>
            <a:spcBef>
              <a:spcPct val="0"/>
            </a:spcBef>
            <a:spcAft>
              <a:spcPct val="35000"/>
            </a:spcAft>
            <a:buNone/>
          </a:pPr>
          <a:r>
            <a:rPr lang="en-US" sz="4000" b="1" kern="1200" dirty="0">
              <a:solidFill>
                <a:schemeClr val="tx2"/>
              </a:solidFill>
            </a:rPr>
            <a:t>Data Exchange Volume</a:t>
          </a:r>
        </a:p>
      </dsp:txBody>
      <dsp:txXfrm>
        <a:off x="0" y="3401049"/>
        <a:ext cx="5422106" cy="792000"/>
      </dsp:txXfrm>
    </dsp:sp>
    <dsp:sp modelId="{C2A3A78F-EE3F-4B0E-ABFA-BD3370FDDB97}">
      <dsp:nvSpPr>
        <dsp:cNvPr id="0" name=""/>
        <dsp:cNvSpPr/>
      </dsp:nvSpPr>
      <dsp:spPr>
        <a:xfrm>
          <a:off x="5422106" y="2163549"/>
          <a:ext cx="1084421" cy="3267000"/>
        </a:xfrm>
        <a:prstGeom prst="leftBrace">
          <a:avLst>
            <a:gd name="adj1" fmla="val 35000"/>
            <a:gd name="adj2" fmla="val 50000"/>
          </a:avLst>
        </a:pr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D1C3C223-BE11-48D6-9B8F-70A03615E72F}">
      <dsp:nvSpPr>
        <dsp:cNvPr id="0" name=""/>
        <dsp:cNvSpPr/>
      </dsp:nvSpPr>
      <dsp:spPr>
        <a:xfrm>
          <a:off x="6940295" y="2163549"/>
          <a:ext cx="14748129" cy="3267000"/>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solidFill>
                <a:schemeClr val="tx2"/>
              </a:solidFill>
            </a:rPr>
            <a:t>Significant volumes of ADT messages were processed by both vendors, reflecting strong activity across the network.</a:t>
          </a:r>
        </a:p>
        <a:p>
          <a:pPr marL="285750" lvl="1" indent="-285750" algn="l" defTabSz="1778000">
            <a:lnSpc>
              <a:spcPct val="90000"/>
            </a:lnSpc>
            <a:spcBef>
              <a:spcPct val="0"/>
            </a:spcBef>
            <a:spcAft>
              <a:spcPct val="15000"/>
            </a:spcAft>
            <a:buChar char="•"/>
          </a:pPr>
          <a:r>
            <a:rPr lang="en-US" sz="4000" b="0" kern="1200" dirty="0">
              <a:solidFill>
                <a:schemeClr val="tx2"/>
              </a:solidFill>
            </a:rPr>
            <a:t>As of Q2 2024, approximately</a:t>
          </a:r>
          <a:r>
            <a:rPr lang="en-US" sz="4000" b="1" kern="1200" dirty="0">
              <a:solidFill>
                <a:schemeClr val="tx2"/>
              </a:solidFill>
            </a:rPr>
            <a:t> 737,000 additional notifications </a:t>
          </a:r>
          <a:r>
            <a:rPr lang="en-US" sz="4000" kern="1200" dirty="0">
              <a:solidFill>
                <a:schemeClr val="tx2"/>
              </a:solidFill>
            </a:rPr>
            <a:t>were generated from reflected ADTs shared between certified ENS vendors.</a:t>
          </a:r>
        </a:p>
      </dsp:txBody>
      <dsp:txXfrm>
        <a:off x="6940295" y="2163549"/>
        <a:ext cx="14748129" cy="3267000"/>
      </dsp:txXfrm>
    </dsp:sp>
    <dsp:sp modelId="{32D29A0B-3636-411B-B6DE-637C6EEBA697}">
      <dsp:nvSpPr>
        <dsp:cNvPr id="0" name=""/>
        <dsp:cNvSpPr/>
      </dsp:nvSpPr>
      <dsp:spPr>
        <a:xfrm>
          <a:off x="0" y="6218049"/>
          <a:ext cx="5422106"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marL="0" lvl="0" indent="0" algn="r" defTabSz="1778000">
            <a:lnSpc>
              <a:spcPct val="90000"/>
            </a:lnSpc>
            <a:spcBef>
              <a:spcPct val="0"/>
            </a:spcBef>
            <a:spcAft>
              <a:spcPct val="35000"/>
            </a:spcAft>
            <a:buNone/>
          </a:pPr>
          <a:r>
            <a:rPr lang="en-US" sz="4000" b="1" kern="1200" dirty="0">
              <a:solidFill>
                <a:schemeClr val="tx2"/>
              </a:solidFill>
            </a:rPr>
            <a:t>Data Quality</a:t>
          </a:r>
        </a:p>
      </dsp:txBody>
      <dsp:txXfrm>
        <a:off x="0" y="6218049"/>
        <a:ext cx="5422106" cy="792000"/>
      </dsp:txXfrm>
    </dsp:sp>
    <dsp:sp modelId="{C3EB9CED-275F-49A6-9B54-5D053BCB3C0F}">
      <dsp:nvSpPr>
        <dsp:cNvPr id="0" name=""/>
        <dsp:cNvSpPr/>
      </dsp:nvSpPr>
      <dsp:spPr>
        <a:xfrm>
          <a:off x="5422106" y="5574549"/>
          <a:ext cx="1084421" cy="2079000"/>
        </a:xfrm>
        <a:prstGeom prst="leftBrace">
          <a:avLst>
            <a:gd name="adj1" fmla="val 35000"/>
            <a:gd name="adj2" fmla="val 50000"/>
          </a:avLst>
        </a:pr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5403890E-6244-404B-8918-08EA1EFC21B6}">
      <dsp:nvSpPr>
        <dsp:cNvPr id="0" name=""/>
        <dsp:cNvSpPr/>
      </dsp:nvSpPr>
      <dsp:spPr>
        <a:xfrm>
          <a:off x="6940295" y="5574549"/>
          <a:ext cx="14748129" cy="2079000"/>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285750" lvl="1" indent="-285750" algn="l" defTabSz="1778000">
            <a:lnSpc>
              <a:spcPct val="90000"/>
            </a:lnSpc>
            <a:spcBef>
              <a:spcPct val="0"/>
            </a:spcBef>
            <a:spcAft>
              <a:spcPct val="15000"/>
            </a:spcAft>
            <a:buChar char="•"/>
          </a:pPr>
          <a:r>
            <a:rPr lang="en-US" sz="4000" b="1" kern="1200" dirty="0">
              <a:solidFill>
                <a:schemeClr val="tx2"/>
              </a:solidFill>
            </a:rPr>
            <a:t>Nearly 100% inclusion</a:t>
          </a:r>
          <a:r>
            <a:rPr lang="en-US" sz="4000" kern="1200" dirty="0">
              <a:solidFill>
                <a:schemeClr val="tx2"/>
              </a:solidFill>
            </a:rPr>
            <a:t> of critical Demographic fields</a:t>
          </a:r>
        </a:p>
        <a:p>
          <a:pPr marL="285750" lvl="1" indent="-285750" algn="l" defTabSz="1778000">
            <a:lnSpc>
              <a:spcPct val="90000"/>
            </a:lnSpc>
            <a:spcBef>
              <a:spcPct val="0"/>
            </a:spcBef>
            <a:spcAft>
              <a:spcPct val="15000"/>
            </a:spcAft>
            <a:buChar char="•"/>
          </a:pPr>
          <a:r>
            <a:rPr lang="en-US" sz="4000" b="1" kern="1200" dirty="0">
              <a:solidFill>
                <a:schemeClr val="tx2"/>
              </a:solidFill>
            </a:rPr>
            <a:t>Improvement Focus Areas:</a:t>
          </a:r>
          <a:r>
            <a:rPr lang="en-US" sz="4000" kern="1200" dirty="0">
              <a:solidFill>
                <a:schemeClr val="tx2"/>
              </a:solidFill>
            </a:rPr>
            <a:t> Inclusion of </a:t>
          </a:r>
          <a:r>
            <a:rPr lang="en-US" sz="4000" b="1" kern="1200" dirty="0">
              <a:solidFill>
                <a:schemeClr val="tx2"/>
              </a:solidFill>
            </a:rPr>
            <a:t>Chief Complaint </a:t>
          </a:r>
          <a:r>
            <a:rPr lang="en-US" sz="4000" kern="1200" dirty="0">
              <a:solidFill>
                <a:schemeClr val="tx2"/>
              </a:solidFill>
            </a:rPr>
            <a:t>and </a:t>
          </a:r>
          <a:r>
            <a:rPr lang="en-US" sz="4000" b="1" kern="1200" dirty="0">
              <a:solidFill>
                <a:schemeClr val="tx2"/>
              </a:solidFill>
            </a:rPr>
            <a:t>Diagnosis Codes</a:t>
          </a:r>
        </a:p>
      </dsp:txBody>
      <dsp:txXfrm>
        <a:off x="6940295" y="5574549"/>
        <a:ext cx="14748129" cy="2079000"/>
      </dsp:txXfrm>
    </dsp:sp>
    <dsp:sp modelId="{22EA1566-A5AF-436B-BDD0-BD6D5A443D33}">
      <dsp:nvSpPr>
        <dsp:cNvPr id="0" name=""/>
        <dsp:cNvSpPr/>
      </dsp:nvSpPr>
      <dsp:spPr>
        <a:xfrm>
          <a:off x="0" y="8131675"/>
          <a:ext cx="5422106" cy="1336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101600" rIns="284480" bIns="101600" numCol="1" spcCol="1270" anchor="ctr" anchorCtr="0">
          <a:noAutofit/>
        </a:bodyPr>
        <a:lstStyle/>
        <a:p>
          <a:pPr marL="0" lvl="0" indent="0" algn="r" defTabSz="1778000">
            <a:lnSpc>
              <a:spcPct val="90000"/>
            </a:lnSpc>
            <a:spcBef>
              <a:spcPct val="0"/>
            </a:spcBef>
            <a:spcAft>
              <a:spcPct val="35000"/>
            </a:spcAft>
            <a:buNone/>
          </a:pPr>
          <a:r>
            <a:rPr lang="en-US" sz="4000" b="1" kern="1200" dirty="0">
              <a:solidFill>
                <a:schemeClr val="tx2"/>
              </a:solidFill>
            </a:rPr>
            <a:t>Ongoing Improvements</a:t>
          </a:r>
        </a:p>
      </dsp:txBody>
      <dsp:txXfrm>
        <a:off x="0" y="8131675"/>
        <a:ext cx="5422106" cy="1336500"/>
      </dsp:txXfrm>
    </dsp:sp>
    <dsp:sp modelId="{0672B6F3-1E56-4769-84B2-C4A512E1AEF0}">
      <dsp:nvSpPr>
        <dsp:cNvPr id="0" name=""/>
        <dsp:cNvSpPr/>
      </dsp:nvSpPr>
      <dsp:spPr>
        <a:xfrm>
          <a:off x="5422106" y="7797550"/>
          <a:ext cx="1084421" cy="2004750"/>
        </a:xfrm>
        <a:prstGeom prst="leftBrace">
          <a:avLst>
            <a:gd name="adj1" fmla="val 35000"/>
            <a:gd name="adj2" fmla="val 50000"/>
          </a:avLst>
        </a:pr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02C82645-A30F-4F27-B7C3-B14B5582F6FB}">
      <dsp:nvSpPr>
        <dsp:cNvPr id="0" name=""/>
        <dsp:cNvSpPr/>
      </dsp:nvSpPr>
      <dsp:spPr>
        <a:xfrm>
          <a:off x="6940295" y="7797550"/>
          <a:ext cx="14748129" cy="2004750"/>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solidFill>
                <a:schemeClr val="tx2"/>
              </a:solidFill>
            </a:rPr>
            <a:t>The ENS Framework continues to enhance data quality and timeliness, ensuring that healthcare providers have access to </a:t>
          </a:r>
          <a:r>
            <a:rPr lang="en-US" sz="4000" b="1" kern="1200" dirty="0">
              <a:solidFill>
                <a:schemeClr val="tx2"/>
              </a:solidFill>
            </a:rPr>
            <a:t>reliable, actionable information</a:t>
          </a:r>
          <a:r>
            <a:rPr lang="en-US" sz="4000" kern="1200" dirty="0">
              <a:solidFill>
                <a:schemeClr val="tx2"/>
              </a:solidFill>
            </a:rPr>
            <a:t> for better care coordination.</a:t>
          </a:r>
        </a:p>
      </dsp:txBody>
      <dsp:txXfrm>
        <a:off x="6940295" y="7797550"/>
        <a:ext cx="14748129" cy="20047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A141C-C6DD-D34D-B326-A93965144019}">
      <dsp:nvSpPr>
        <dsp:cNvPr id="0" name=""/>
        <dsp:cNvSpPr/>
      </dsp:nvSpPr>
      <dsp:spPr>
        <a:xfrm>
          <a:off x="215" y="0"/>
          <a:ext cx="2873329" cy="8153400"/>
        </a:xfrm>
        <a:prstGeom prst="roundRect">
          <a:avLst>
            <a:gd name="adj" fmla="val 10000"/>
          </a:avLst>
        </a:prstGeom>
        <a:solidFill>
          <a:srgbClr val="1976D2">
            <a:hueOff val="0"/>
            <a:satOff val="0"/>
            <a:lumOff val="0"/>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en-US" sz="2400" strike="noStrike" kern="1200">
              <a:solidFill>
                <a:srgbClr val="FFFFFF"/>
              </a:solidFill>
              <a:latin typeface="Calibri" panose="020F0502020204030204"/>
              <a:ea typeface="+mn-ea"/>
              <a:cs typeface="+mn-cs"/>
            </a:rPr>
            <a:t>Initiate referrals for IP psychiatric treatment</a:t>
          </a:r>
        </a:p>
      </dsp:txBody>
      <dsp:txXfrm>
        <a:off x="84372" y="3345517"/>
        <a:ext cx="2705015" cy="3093046"/>
      </dsp:txXfrm>
    </dsp:sp>
    <dsp:sp modelId="{5B6FDC28-E161-E348-AB47-54B278F3040F}">
      <dsp:nvSpPr>
        <dsp:cNvPr id="0" name=""/>
        <dsp:cNvSpPr/>
      </dsp:nvSpPr>
      <dsp:spPr>
        <a:xfrm>
          <a:off x="86415" y="489203"/>
          <a:ext cx="2700929" cy="2715082"/>
        </a:xfrm>
        <a:prstGeom prst="ellipse">
          <a:avLst/>
        </a:prstGeom>
        <a:blipFill dpi="0"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3628" t="729" r="-13628" b="-729"/>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9C5A90E9-B6EF-0344-A68B-D26FE70DE25C}">
      <dsp:nvSpPr>
        <dsp:cNvPr id="0" name=""/>
        <dsp:cNvSpPr/>
      </dsp:nvSpPr>
      <dsp:spPr>
        <a:xfrm>
          <a:off x="2912076" y="0"/>
          <a:ext cx="2873329" cy="8153400"/>
        </a:xfrm>
        <a:prstGeom prst="roundRect">
          <a:avLst>
            <a:gd name="adj" fmla="val 10000"/>
          </a:avLst>
        </a:prstGeom>
        <a:solidFill>
          <a:srgbClr val="1976D2">
            <a:hueOff val="-296339"/>
            <a:satOff val="4255"/>
            <a:lumOff val="-2353"/>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en-US" sz="2400" kern="1200">
              <a:solidFill>
                <a:srgbClr val="FFFFFF"/>
              </a:solidFill>
              <a:latin typeface="Calibri" panose="020F0502020204030204"/>
              <a:ea typeface="+mn-ea"/>
              <a:cs typeface="+mn-cs"/>
            </a:rPr>
            <a:t>Access a real-time electronic waitlist of open referrals</a:t>
          </a:r>
          <a:r>
            <a:rPr lang="en-US" sz="2400" b="1" kern="1200">
              <a:solidFill>
                <a:srgbClr val="FFFFFF"/>
              </a:solidFill>
              <a:latin typeface="Calibri Light" panose="020F0302020204030204"/>
              <a:ea typeface="+mn-ea"/>
              <a:cs typeface="+mn-cs"/>
            </a:rPr>
            <a:t> </a:t>
          </a:r>
          <a:r>
            <a:rPr lang="en-US" sz="2400" b="0" kern="1200">
              <a:solidFill>
                <a:srgbClr val="FFFFFF"/>
              </a:solidFill>
              <a:latin typeface="Calibri Light" panose="020F0302020204030204"/>
              <a:ea typeface="+mn-ea"/>
              <a:cs typeface="+mn-cs"/>
            </a:rPr>
            <a:t>(with appropriate authorization)</a:t>
          </a:r>
          <a:endParaRPr lang="en-US" sz="2400" b="0" kern="1200">
            <a:solidFill>
              <a:srgbClr val="FFFFFF"/>
            </a:solidFill>
            <a:latin typeface="Calibri" panose="020F0502020204030204"/>
            <a:ea typeface="+mn-ea"/>
            <a:cs typeface="+mn-cs"/>
          </a:endParaRPr>
        </a:p>
      </dsp:txBody>
      <dsp:txXfrm>
        <a:off x="2996233" y="3345517"/>
        <a:ext cx="2705015" cy="3093046"/>
      </dsp:txXfrm>
    </dsp:sp>
    <dsp:sp modelId="{292706DC-3025-4D49-B9D7-12AE5AB3FDAC}">
      <dsp:nvSpPr>
        <dsp:cNvPr id="0" name=""/>
        <dsp:cNvSpPr/>
      </dsp:nvSpPr>
      <dsp:spPr>
        <a:xfrm>
          <a:off x="2971561" y="303967"/>
          <a:ext cx="2849696" cy="3085555"/>
        </a:xfrm>
        <a:prstGeom prst="ellipse">
          <a:avLst/>
        </a:prstGeom>
        <a:blipFill dpi="0"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738" t="4117" r="3246" b="1867"/>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1693E34E-6493-8448-BFFA-90A14FF2D3E3}">
      <dsp:nvSpPr>
        <dsp:cNvPr id="0" name=""/>
        <dsp:cNvSpPr/>
      </dsp:nvSpPr>
      <dsp:spPr>
        <a:xfrm>
          <a:off x="5902493" y="0"/>
          <a:ext cx="2873329" cy="8153400"/>
        </a:xfrm>
        <a:prstGeom prst="roundRect">
          <a:avLst>
            <a:gd name="adj" fmla="val 10000"/>
          </a:avLst>
        </a:prstGeom>
        <a:solidFill>
          <a:srgbClr val="1976D2">
            <a:hueOff val="-592678"/>
            <a:satOff val="8510"/>
            <a:lumOff val="-4706"/>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solidFill>
                <a:srgbClr val="FFFFFF"/>
              </a:solidFill>
              <a:latin typeface="Calibri" panose="020F0502020204030204"/>
              <a:ea typeface="+mn-ea"/>
              <a:cs typeface="+mn-cs"/>
            </a:rPr>
            <a:t>Access </a:t>
          </a:r>
          <a:r>
            <a:rPr lang="en-US" sz="2400" kern="1200">
              <a:solidFill>
                <a:srgbClr val="FFFFFF"/>
              </a:solidFill>
              <a:latin typeface="Calibri Light" panose="020F0302020204030204"/>
              <a:ea typeface="+mn-ea"/>
              <a:cs typeface="+mn-cs"/>
            </a:rPr>
            <a:t>uploaded</a:t>
          </a:r>
          <a:r>
            <a:rPr lang="en-US" sz="2400" kern="1200">
              <a:solidFill>
                <a:srgbClr val="FFFFFF"/>
              </a:solidFill>
              <a:latin typeface="Calibri" panose="020F0502020204030204"/>
              <a:ea typeface="+mn-ea"/>
              <a:cs typeface="+mn-cs"/>
            </a:rPr>
            <a:t> admissions packets</a:t>
          </a:r>
          <a:r>
            <a:rPr lang="en-US" sz="2400" kern="1200">
              <a:solidFill>
                <a:srgbClr val="FF0000"/>
              </a:solidFill>
              <a:latin typeface="Calibri" panose="020F0502020204030204"/>
              <a:ea typeface="+mn-ea"/>
              <a:cs typeface="+mn-cs"/>
            </a:rPr>
            <a:t> </a:t>
          </a:r>
          <a:r>
            <a:rPr lang="en-US" sz="2400" kern="1200">
              <a:solidFill>
                <a:srgbClr val="FFFFFF"/>
              </a:solidFill>
              <a:latin typeface="Calibri" panose="020F0502020204030204"/>
              <a:ea typeface="+mn-ea"/>
              <a:cs typeface="+mn-cs"/>
            </a:rPr>
            <a:t>for patients / members</a:t>
          </a:r>
        </a:p>
      </dsp:txBody>
      <dsp:txXfrm>
        <a:off x="5986650" y="3345517"/>
        <a:ext cx="2705015" cy="3093046"/>
      </dsp:txXfrm>
    </dsp:sp>
    <dsp:sp modelId="{9DA72CE3-5446-094C-AAFF-0A90F055390B}">
      <dsp:nvSpPr>
        <dsp:cNvPr id="0" name=""/>
        <dsp:cNvSpPr/>
      </dsp:nvSpPr>
      <dsp:spPr>
        <a:xfrm>
          <a:off x="6005473" y="489203"/>
          <a:ext cx="2700929" cy="2715082"/>
        </a:xfrm>
        <a:prstGeom prst="ellipse">
          <a:avLst/>
        </a:prstGeom>
        <a:blipFill dpi="0"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685" t="-1156" r="-1947" b="3894"/>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1FDB2E62-B668-E246-B5B6-5F01FEFB85DA}">
      <dsp:nvSpPr>
        <dsp:cNvPr id="0" name=""/>
        <dsp:cNvSpPr/>
      </dsp:nvSpPr>
      <dsp:spPr>
        <a:xfrm>
          <a:off x="8878802" y="0"/>
          <a:ext cx="2873329" cy="8153400"/>
        </a:xfrm>
        <a:prstGeom prst="roundRect">
          <a:avLst>
            <a:gd name="adj" fmla="val 10000"/>
          </a:avLst>
        </a:prstGeom>
        <a:solidFill>
          <a:srgbClr val="1976D2">
            <a:hueOff val="-889016"/>
            <a:satOff val="12765"/>
            <a:lumOff val="-7058"/>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solidFill>
                <a:srgbClr val="FFFFFF"/>
              </a:solidFill>
              <a:latin typeface="Calibri" panose="020F0502020204030204"/>
              <a:ea typeface="+mn-ea"/>
              <a:cs typeface="+mn-cs"/>
            </a:rPr>
            <a:t>See psych boarding patient status</a:t>
          </a:r>
          <a:r>
            <a:rPr lang="en-US" sz="2400" kern="1200">
              <a:solidFill>
                <a:srgbClr val="FFFFFF"/>
              </a:solidFill>
              <a:latin typeface="Calibri Light" panose="020F0302020204030204"/>
              <a:ea typeface="+mn-ea"/>
              <a:cs typeface="+mn-cs"/>
            </a:rPr>
            <a:t>,</a:t>
          </a:r>
          <a:r>
            <a:rPr lang="en-US" sz="2400" kern="1200">
              <a:solidFill>
                <a:srgbClr val="FFFFFF"/>
              </a:solidFill>
              <a:latin typeface="Calibri" panose="020F0502020204030204"/>
              <a:ea typeface="+mn-ea"/>
              <a:cs typeface="+mn-cs"/>
            </a:rPr>
            <a:t> such as approved, declined, additional information requested</a:t>
          </a:r>
        </a:p>
      </dsp:txBody>
      <dsp:txXfrm>
        <a:off x="8962959" y="3345517"/>
        <a:ext cx="2705015" cy="3093046"/>
      </dsp:txXfrm>
    </dsp:sp>
    <dsp:sp modelId="{E4001323-126A-B045-8A8A-00DD3DC6984D}">
      <dsp:nvSpPr>
        <dsp:cNvPr id="0" name=""/>
        <dsp:cNvSpPr/>
      </dsp:nvSpPr>
      <dsp:spPr>
        <a:xfrm>
          <a:off x="8965002" y="489203"/>
          <a:ext cx="2700929" cy="271508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73F82E5E-DC0B-BE4A-9D23-7512EF88D490}">
      <dsp:nvSpPr>
        <dsp:cNvPr id="0" name=""/>
        <dsp:cNvSpPr/>
      </dsp:nvSpPr>
      <dsp:spPr>
        <a:xfrm>
          <a:off x="11838332" y="0"/>
          <a:ext cx="2873329" cy="8153400"/>
        </a:xfrm>
        <a:prstGeom prst="roundRect">
          <a:avLst>
            <a:gd name="adj" fmla="val 10000"/>
          </a:avLst>
        </a:prstGeom>
        <a:solidFill>
          <a:srgbClr val="1976D2">
            <a:hueOff val="-1185355"/>
            <a:satOff val="17020"/>
            <a:lumOff val="-9411"/>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en-US" sz="2400" b="0" kern="1200">
              <a:solidFill>
                <a:srgbClr val="FFFFFF"/>
              </a:solidFill>
              <a:latin typeface="Calibri Light" panose="020F0302020204030204"/>
              <a:ea typeface="+mn-ea"/>
              <a:cs typeface="+mn-cs"/>
            </a:rPr>
            <a:t>Receive automated</a:t>
          </a:r>
          <a:r>
            <a:rPr lang="en-US" sz="2400" b="0" kern="1200">
              <a:solidFill>
                <a:srgbClr val="FFFFFF"/>
              </a:solidFill>
              <a:latin typeface="Calibri" panose="020F0502020204030204"/>
              <a:ea typeface="+mn-ea"/>
              <a:cs typeface="+mn-cs"/>
            </a:rPr>
            <a:t> escalation emails </a:t>
          </a:r>
          <a:r>
            <a:rPr lang="en-US" sz="2400" b="0" kern="1200">
              <a:solidFill>
                <a:srgbClr val="FFFFFF"/>
              </a:solidFill>
              <a:latin typeface="Calibri Light" panose="020F0302020204030204"/>
              <a:ea typeface="+mn-ea"/>
              <a:cs typeface="+mn-cs"/>
            </a:rPr>
            <a:t>(EPIA team, payors,</a:t>
          </a:r>
          <a:r>
            <a:rPr lang="en-US" sz="2400" b="0" kern="1200">
              <a:solidFill>
                <a:srgbClr val="FFFFFF"/>
              </a:solidFill>
              <a:latin typeface="Calibri" panose="020F0502020204030204"/>
              <a:ea typeface="+mn-ea"/>
              <a:cs typeface="+mn-cs"/>
            </a:rPr>
            <a:t> and </a:t>
          </a:r>
          <a:r>
            <a:rPr lang="en-US" sz="2400" b="0" kern="1200">
              <a:solidFill>
                <a:srgbClr val="FFFFFF"/>
              </a:solidFill>
              <a:latin typeface="Calibri Light" panose="020F0302020204030204"/>
              <a:ea typeface="+mn-ea"/>
              <a:cs typeface="+mn-cs"/>
            </a:rPr>
            <a:t>state entities)</a:t>
          </a:r>
          <a:r>
            <a:rPr lang="en-US" sz="2400" b="0" kern="1200">
              <a:solidFill>
                <a:srgbClr val="FFFFFF"/>
              </a:solidFill>
              <a:latin typeface="Calibri" panose="020F0502020204030204"/>
              <a:ea typeface="+mn-ea"/>
              <a:cs typeface="+mn-cs"/>
            </a:rPr>
            <a:t> at time thresholds</a:t>
          </a:r>
          <a:r>
            <a:rPr lang="en-US" sz="2400" b="0" kern="1200">
              <a:solidFill>
                <a:srgbClr val="FFFFFF"/>
              </a:solidFill>
              <a:latin typeface="Calibri Light" panose="020F0302020204030204"/>
              <a:ea typeface="+mn-ea"/>
              <a:cs typeface="+mn-cs"/>
            </a:rPr>
            <a:t> </a:t>
          </a:r>
          <a:endParaRPr lang="en-US" sz="2400" b="0" kern="1200">
            <a:solidFill>
              <a:srgbClr val="FFFFFF"/>
            </a:solidFill>
            <a:latin typeface="Calibri" panose="020F0502020204030204"/>
            <a:ea typeface="+mn-ea"/>
            <a:cs typeface="+mn-cs"/>
          </a:endParaRPr>
        </a:p>
      </dsp:txBody>
      <dsp:txXfrm>
        <a:off x="11922489" y="3345517"/>
        <a:ext cx="2705015" cy="3093046"/>
      </dsp:txXfrm>
    </dsp:sp>
    <dsp:sp modelId="{D6D278AF-C93F-2D49-8A19-396B9AD60966}">
      <dsp:nvSpPr>
        <dsp:cNvPr id="0" name=""/>
        <dsp:cNvSpPr/>
      </dsp:nvSpPr>
      <dsp:spPr>
        <a:xfrm>
          <a:off x="11924531" y="489203"/>
          <a:ext cx="2700929" cy="2715082"/>
        </a:xfrm>
        <a:prstGeom prst="ellipse">
          <a:avLst/>
        </a:prstGeom>
        <a:blipFill dpi="0" rotWithShape="1">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l="6940" t="-1497" r="5842" b="14279"/>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BEE98293-8970-E147-801E-08DB57FBD389}">
      <dsp:nvSpPr>
        <dsp:cNvPr id="0" name=""/>
        <dsp:cNvSpPr/>
      </dsp:nvSpPr>
      <dsp:spPr>
        <a:xfrm>
          <a:off x="14798076" y="0"/>
          <a:ext cx="2873329" cy="8153400"/>
        </a:xfrm>
        <a:prstGeom prst="roundRect">
          <a:avLst>
            <a:gd name="adj" fmla="val 10000"/>
          </a:avLst>
        </a:prstGeom>
        <a:solidFill>
          <a:srgbClr val="1976D2">
            <a:hueOff val="-1481694"/>
            <a:satOff val="21275"/>
            <a:lumOff val="-11764"/>
            <a:alphaOff val="0"/>
          </a:srgbClr>
        </a:solid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solidFill>
                <a:srgbClr val="FFFFFF"/>
              </a:solidFill>
              <a:latin typeface="Calibri" panose="020F0502020204030204"/>
              <a:ea typeface="+mn-ea"/>
              <a:cs typeface="+mn-cs"/>
            </a:rPr>
            <a:t>Receive robust analytics and reporting on patient boarding trends across state or managed population</a:t>
          </a:r>
        </a:p>
      </dsp:txBody>
      <dsp:txXfrm>
        <a:off x="14882233" y="3345517"/>
        <a:ext cx="2705015" cy="3093046"/>
      </dsp:txXfrm>
    </dsp:sp>
    <dsp:sp modelId="{FC175F2A-EA6C-BA43-B0A1-6BC6C134FA95}">
      <dsp:nvSpPr>
        <dsp:cNvPr id="0" name=""/>
        <dsp:cNvSpPr/>
      </dsp:nvSpPr>
      <dsp:spPr>
        <a:xfrm>
          <a:off x="14884060" y="489203"/>
          <a:ext cx="2700929" cy="2715082"/>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97AEF1BB-8F9B-9348-8926-94CB56ED6E92}">
      <dsp:nvSpPr>
        <dsp:cNvPr id="0" name=""/>
        <dsp:cNvSpPr/>
      </dsp:nvSpPr>
      <dsp:spPr>
        <a:xfrm>
          <a:off x="1413712" y="6652860"/>
          <a:ext cx="16257693" cy="1223010"/>
        </a:xfrm>
        <a:prstGeom prst="leftRightArrow">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Lato Light" panose="020F0302020204030203" pitchFamily="34"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Lato Light" panose="020F0302020204030203" pitchFamily="34" charset="77"/>
              </a:defRPr>
            </a:lvl1pPr>
          </a:lstStyle>
          <a:p>
            <a:fld id="{EFC10EE1-B198-C942-8235-326C972CBB30}" type="datetimeFigureOut">
              <a:rPr lang="en-US" smtClean="0"/>
              <a:pPr/>
              <a:t>2/3/2025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Lato Light" panose="020F0302020204030203"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Lato Light" panose="020F0302020204030203" pitchFamily="34"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Lato Light" panose="020F0302020204030203" pitchFamily="34" charset="77"/>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3376534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32808-8FCF-2188-6145-AF03CEE414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495829-FCA3-9638-42CA-81CD692A5F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ED3C10-1EF3-7D5D-27B9-B263FA148B4B}"/>
              </a:ext>
            </a:extLst>
          </p:cNvPr>
          <p:cNvSpPr>
            <a:spLocks noGrp="1"/>
          </p:cNvSpPr>
          <p:nvPr>
            <p:ph type="body" idx="1"/>
          </p:nvPr>
        </p:nvSpPr>
        <p:spPr/>
        <p:txBody>
          <a:bodyPr/>
          <a:lstStyle/>
          <a:p>
            <a:endParaRPr lang="en-US">
              <a:cs typeface="Calibri"/>
            </a:endParaRPr>
          </a:p>
        </p:txBody>
      </p:sp>
      <p:sp>
        <p:nvSpPr>
          <p:cNvPr id="4" name="Slide Number Placeholder 3">
            <a:extLst>
              <a:ext uri="{FF2B5EF4-FFF2-40B4-BE49-F238E27FC236}">
                <a16:creationId xmlns:a16="http://schemas.microsoft.com/office/drawing/2014/main" id="{71D1F2A8-59CD-9379-C5EB-35B68614457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7A139-F268-4A42-A427-98457819D83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4408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9.xml"/><Relationship Id="rId5" Type="http://schemas.openxmlformats.org/officeDocument/2006/relationships/image" Target="../media/image5.png"/><Relationship Id="rId4" Type="http://schemas.openxmlformats.org/officeDocument/2006/relationships/image" Target="../media/image4.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6.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C7CDA1-40E5-986C-D57C-DB76C4E75725}"/>
              </a:ext>
            </a:extLst>
          </p:cNvPr>
          <p:cNvSpPr/>
          <p:nvPr userDrawn="1"/>
        </p:nvSpPr>
        <p:spPr>
          <a:xfrm>
            <a:off x="1387598" y="3423381"/>
            <a:ext cx="21602456" cy="94378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chemeClr val="tx1"/>
              </a:solidFill>
            </a:endParaRPr>
          </a:p>
        </p:txBody>
      </p:sp>
      <p:sp>
        <p:nvSpPr>
          <p:cNvPr id="19" name="Rectangle 18">
            <a:extLst>
              <a:ext uri="{FF2B5EF4-FFF2-40B4-BE49-F238E27FC236}">
                <a16:creationId xmlns:a16="http://schemas.microsoft.com/office/drawing/2014/main" id="{0D13BA98-4541-1CE6-C6B5-CC69154894B1}"/>
              </a:ext>
            </a:extLst>
          </p:cNvPr>
          <p:cNvSpPr/>
          <p:nvPr userDrawn="1"/>
        </p:nvSpPr>
        <p:spPr>
          <a:xfrm>
            <a:off x="10687050" y="0"/>
            <a:ext cx="13944599" cy="1371600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F70E161-14CB-5B61-717B-09637CC257AE}"/>
              </a:ext>
            </a:extLst>
          </p:cNvPr>
          <p:cNvSpPr/>
          <p:nvPr userDrawn="1"/>
        </p:nvSpPr>
        <p:spPr>
          <a:xfrm>
            <a:off x="1143000" y="1071562"/>
            <a:ext cx="11045825" cy="62007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406F8F4C-4CEE-1621-FB81-6B3D2AE18B08}"/>
              </a:ext>
            </a:extLst>
          </p:cNvPr>
          <p:cNvGrpSpPr/>
          <p:nvPr userDrawn="1"/>
        </p:nvGrpSpPr>
        <p:grpSpPr>
          <a:xfrm>
            <a:off x="2270778" y="2349582"/>
            <a:ext cx="8790268" cy="2536739"/>
            <a:chOff x="1496732" y="1418376"/>
            <a:chExt cx="8790268" cy="2536739"/>
          </a:xfrm>
        </p:grpSpPr>
        <p:sp>
          <p:nvSpPr>
            <p:cNvPr id="22" name="CuadroTexto 350">
              <a:extLst>
                <a:ext uri="{FF2B5EF4-FFF2-40B4-BE49-F238E27FC236}">
                  <a16:creationId xmlns:a16="http://schemas.microsoft.com/office/drawing/2014/main" id="{356B70C8-FF83-8B9D-335C-F76424423A16}"/>
                </a:ext>
              </a:extLst>
            </p:cNvPr>
            <p:cNvSpPr txBox="1"/>
            <p:nvPr/>
          </p:nvSpPr>
          <p:spPr>
            <a:xfrm>
              <a:off x="1496732" y="1418376"/>
              <a:ext cx="6675717" cy="1323439"/>
            </a:xfrm>
            <a:prstGeom prst="rect">
              <a:avLst/>
            </a:prstGeom>
            <a:noFill/>
          </p:spPr>
          <p:txBody>
            <a:bodyPr wrap="square" rtlCol="0">
              <a:spAutoFit/>
            </a:bodyPr>
            <a:lstStyle/>
            <a:p>
              <a:r>
                <a:rPr lang="en-US" sz="8000" b="1" dirty="0">
                  <a:solidFill>
                    <a:schemeClr val="bg1"/>
                  </a:solidFill>
                  <a:latin typeface="Poppins" pitchFamily="2" charset="77"/>
                  <a:ea typeface="Lato Heavy" charset="0"/>
                  <a:cs typeface="Poppins" pitchFamily="2" charset="77"/>
                </a:rPr>
                <a:t>Mass HIway</a:t>
              </a:r>
            </a:p>
          </p:txBody>
        </p:sp>
        <p:sp>
          <p:nvSpPr>
            <p:cNvPr id="23" name="CuadroTexto 351">
              <a:extLst>
                <a:ext uri="{FF2B5EF4-FFF2-40B4-BE49-F238E27FC236}">
                  <a16:creationId xmlns:a16="http://schemas.microsoft.com/office/drawing/2014/main" id="{E3D3C8B5-C309-FA70-2BB2-9E55519D7694}"/>
                </a:ext>
              </a:extLst>
            </p:cNvPr>
            <p:cNvSpPr txBox="1"/>
            <p:nvPr/>
          </p:nvSpPr>
          <p:spPr>
            <a:xfrm>
              <a:off x="1496733" y="2754786"/>
              <a:ext cx="8790267" cy="1200329"/>
            </a:xfrm>
            <a:prstGeom prst="rect">
              <a:avLst/>
            </a:prstGeom>
            <a:noFill/>
          </p:spPr>
          <p:txBody>
            <a:bodyPr wrap="square" rtlCol="0">
              <a:spAutoFit/>
            </a:bodyPr>
            <a:lstStyle/>
            <a:p>
              <a:r>
                <a:rPr lang="en-US" dirty="0">
                  <a:solidFill>
                    <a:schemeClr val="bg2"/>
                  </a:solidFill>
                  <a:latin typeface="Lato Light" panose="020F0502020204030203" pitchFamily="34" charset="0"/>
                  <a:ea typeface="Lato Light" panose="020F0502020204030203" pitchFamily="34" charset="0"/>
                  <a:cs typeface="Lato Light" panose="020F0502020204030203" pitchFamily="34" charset="0"/>
                </a:rPr>
                <a:t>Massachusetts Health Information Highway</a:t>
              </a:r>
            </a:p>
          </p:txBody>
        </p:sp>
      </p:grpSp>
      <p:sp>
        <p:nvSpPr>
          <p:cNvPr id="24" name="CuadroTexto 351">
            <a:extLst>
              <a:ext uri="{FF2B5EF4-FFF2-40B4-BE49-F238E27FC236}">
                <a16:creationId xmlns:a16="http://schemas.microsoft.com/office/drawing/2014/main" id="{79B10ADE-7476-60B2-5293-9A4153DE86FC}"/>
              </a:ext>
            </a:extLst>
          </p:cNvPr>
          <p:cNvSpPr txBox="1"/>
          <p:nvPr userDrawn="1"/>
        </p:nvSpPr>
        <p:spPr>
          <a:xfrm>
            <a:off x="2270777" y="9118342"/>
            <a:ext cx="7473297" cy="584775"/>
          </a:xfrm>
          <a:prstGeom prst="rect">
            <a:avLst/>
          </a:prstGeom>
          <a:noFill/>
        </p:spPr>
        <p:txBody>
          <a:bodyPr wrap="square" rtlCol="0">
            <a:spAutoFit/>
          </a:bodyPr>
          <a:lstStyle/>
          <a:p>
            <a:r>
              <a:rPr lang="en-US" sz="3200" b="1" dirty="0">
                <a:solidFill>
                  <a:schemeClr val="tx2"/>
                </a:solidFill>
                <a:latin typeface="Poppins SemiBold" pitchFamily="2" charset="77"/>
                <a:ea typeface="Lato Light" panose="020F0502020204030203" pitchFamily="34" charset="0"/>
                <a:cs typeface="Poppins SemiBold" pitchFamily="2" charset="77"/>
              </a:rPr>
              <a:t> </a:t>
            </a:r>
          </a:p>
        </p:txBody>
      </p:sp>
      <p:sp>
        <p:nvSpPr>
          <p:cNvPr id="28" name="Text Placeholder 27">
            <a:extLst>
              <a:ext uri="{FF2B5EF4-FFF2-40B4-BE49-F238E27FC236}">
                <a16:creationId xmlns:a16="http://schemas.microsoft.com/office/drawing/2014/main" id="{004AD39E-FEE3-EDA9-FF1D-67F661FCA56C}"/>
              </a:ext>
            </a:extLst>
          </p:cNvPr>
          <p:cNvSpPr>
            <a:spLocks noGrp="1"/>
          </p:cNvSpPr>
          <p:nvPr>
            <p:ph type="body" sz="quarter" idx="10"/>
          </p:nvPr>
        </p:nvSpPr>
        <p:spPr>
          <a:xfrm>
            <a:off x="1143000" y="8939550"/>
            <a:ext cx="9173817" cy="1393414"/>
          </a:xfrm>
        </p:spPr>
        <p:txBody>
          <a:bodyPr>
            <a:normAutofit/>
          </a:bodyPr>
          <a:lstStyle>
            <a:lvl1pPr>
              <a:defRPr sz="4400"/>
            </a:lvl1pPr>
          </a:lstStyle>
          <a:p>
            <a:pPr lvl="0"/>
            <a:r>
              <a:rPr lang="en-US" dirty="0"/>
              <a:t>Click to edit Master text style</a:t>
            </a:r>
          </a:p>
        </p:txBody>
      </p:sp>
    </p:spTree>
    <p:extLst>
      <p:ext uri="{BB962C8B-B14F-4D97-AF65-F5344CB8AC3E}">
        <p14:creationId xmlns:p14="http://schemas.microsoft.com/office/powerpoint/2010/main" val="172261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EFE3F51-8AEB-0652-04FD-9407791A8D0D}"/>
              </a:ext>
            </a:extLst>
          </p:cNvPr>
          <p:cNvSpPr>
            <a:spLocks noGrp="1"/>
          </p:cNvSpPr>
          <p:nvPr>
            <p:ph sz="quarter" idx="10"/>
          </p:nvPr>
        </p:nvSpPr>
        <p:spPr>
          <a:xfrm>
            <a:off x="1351722" y="3381376"/>
            <a:ext cx="21687181" cy="9817789"/>
          </a:xfrm>
        </p:spPr>
        <p:txBody>
          <a:bodyPr anchor="ctr">
            <a:normAutofit/>
          </a:bodyPr>
          <a:lstStyle>
            <a:lvl1pPr>
              <a:defRPr sz="5400"/>
            </a:lvl1pPr>
          </a:lstStyle>
          <a:p>
            <a:pPr lvl="0"/>
            <a:endParaRPr lang="en-US" dirty="0"/>
          </a:p>
        </p:txBody>
      </p:sp>
      <p:sp>
        <p:nvSpPr>
          <p:cNvPr id="7" name="Text Placeholder 6">
            <a:extLst>
              <a:ext uri="{FF2B5EF4-FFF2-40B4-BE49-F238E27FC236}">
                <a16:creationId xmlns:a16="http://schemas.microsoft.com/office/drawing/2014/main" id="{40BF445A-D52A-BC08-94D7-8593F4260533}"/>
              </a:ext>
            </a:extLst>
          </p:cNvPr>
          <p:cNvSpPr>
            <a:spLocks noGrp="1"/>
          </p:cNvSpPr>
          <p:nvPr>
            <p:ph type="body" sz="quarter" idx="11"/>
          </p:nvPr>
        </p:nvSpPr>
        <p:spPr>
          <a:xfrm>
            <a:off x="6082470" y="1840983"/>
            <a:ext cx="16956433" cy="923330"/>
          </a:xfrm>
        </p:spPr>
        <p:txBody>
          <a:bodyPr>
            <a:normAutofit/>
          </a:bodyPr>
          <a:lstStyle>
            <a:lvl1pPr>
              <a:defRPr sz="5400"/>
            </a:lvl1pPr>
          </a:lstStyle>
          <a:p>
            <a:pPr lvl="0"/>
            <a:r>
              <a:rPr lang="en-US" dirty="0"/>
              <a:t>Click to edit Master text styles</a:t>
            </a:r>
          </a:p>
        </p:txBody>
      </p:sp>
    </p:spTree>
    <p:extLst>
      <p:ext uri="{BB962C8B-B14F-4D97-AF65-F5344CB8AC3E}">
        <p14:creationId xmlns:p14="http://schemas.microsoft.com/office/powerpoint/2010/main" val="128132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0A70E0E-63B0-D625-EC31-89BABB44BE18}"/>
              </a:ext>
            </a:extLst>
          </p:cNvPr>
          <p:cNvSpPr>
            <a:spLocks noGrp="1"/>
          </p:cNvSpPr>
          <p:nvPr>
            <p:ph idx="1"/>
          </p:nvPr>
        </p:nvSpPr>
        <p:spPr>
          <a:xfrm>
            <a:off x="1353165" y="3651250"/>
            <a:ext cx="21636887" cy="8702676"/>
          </a:xfrm>
          <a:prstGeom prst="rect">
            <a:avLst/>
          </a:prstGeom>
        </p:spPr>
        <p:txBody>
          <a:bodyPr vert="horz" lIns="91440" tIns="45720" rIns="91440" bIns="45720" rtlCol="0">
            <a:normAutofit/>
          </a:bodyPr>
          <a:lstStyle>
            <a:lvl1pPr>
              <a:defRPr sz="5400"/>
            </a:lvl1pPr>
          </a:lstStyle>
          <a:p>
            <a:pPr lvl="0"/>
            <a:endParaRPr lang="en-US" dirty="0"/>
          </a:p>
        </p:txBody>
      </p:sp>
      <p:sp>
        <p:nvSpPr>
          <p:cNvPr id="12" name="Text Placeholder 6">
            <a:extLst>
              <a:ext uri="{FF2B5EF4-FFF2-40B4-BE49-F238E27FC236}">
                <a16:creationId xmlns:a16="http://schemas.microsoft.com/office/drawing/2014/main" id="{E24571D5-F28A-DE26-125E-B4B34335C2FC}"/>
              </a:ext>
            </a:extLst>
          </p:cNvPr>
          <p:cNvSpPr>
            <a:spLocks noGrp="1"/>
          </p:cNvSpPr>
          <p:nvPr>
            <p:ph type="body" sz="quarter" idx="11"/>
          </p:nvPr>
        </p:nvSpPr>
        <p:spPr>
          <a:xfrm>
            <a:off x="6082470" y="1840983"/>
            <a:ext cx="16956433" cy="923330"/>
          </a:xfrm>
        </p:spPr>
        <p:txBody>
          <a:bodyPr>
            <a:normAutofit/>
          </a:bodyPr>
          <a:lstStyle>
            <a:lvl1pPr>
              <a:defRPr sz="5400"/>
            </a:lvl1pPr>
          </a:lstStyle>
          <a:p>
            <a:pPr lvl="0"/>
            <a:r>
              <a:rPr lang="en-US" dirty="0"/>
              <a:t>Click to edit Master text styles</a:t>
            </a:r>
          </a:p>
        </p:txBody>
      </p:sp>
    </p:spTree>
    <p:extLst>
      <p:ext uri="{BB962C8B-B14F-4D97-AF65-F5344CB8AC3E}">
        <p14:creationId xmlns:p14="http://schemas.microsoft.com/office/powerpoint/2010/main" val="2118865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extLst>
              <p:ext uri="{D42A27DB-BD31-4B8C-83A1-F6EECF244321}">
                <p14:modId xmlns:p14="http://schemas.microsoft.com/office/powerpoint/2010/main" val="1152686832"/>
              </p:ext>
            </p:extLst>
          </p:nvPr>
        </p:nvGraphicFramePr>
        <p:xfrm>
          <a:off x="4236" y="3176"/>
          <a:ext cx="4234" cy="3176"/>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4236" y="3176"/>
                        <a:ext cx="4234" cy="3176"/>
                      </a:xfrm>
                      <a:prstGeom prst="rect">
                        <a:avLst/>
                      </a:prstGeom>
                    </p:spPr>
                  </p:pic>
                </p:oleObj>
              </mc:Fallback>
            </mc:AlternateContent>
          </a:graphicData>
        </a:graphic>
      </p:graphicFrame>
      <p:sp>
        <p:nvSpPr>
          <p:cNvPr id="5" name="Rectangle 4" hidden="1"/>
          <p:cNvSpPr/>
          <p:nvPr>
            <p:custDataLst>
              <p:tags r:id="rId2"/>
            </p:custDataLst>
          </p:nvPr>
        </p:nvSpPr>
        <p:spPr>
          <a:xfrm>
            <a:off x="3" y="0"/>
            <a:ext cx="423223" cy="317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1828800" rtl="0" eaLnBrk="1" fontAlgn="auto" latinLnBrk="0" hangingPunct="1">
              <a:lnSpc>
                <a:spcPct val="100000"/>
              </a:lnSpc>
              <a:spcBef>
                <a:spcPts val="0"/>
              </a:spcBef>
              <a:spcAft>
                <a:spcPts val="0"/>
              </a:spcAft>
              <a:buClrTx/>
              <a:buSzTx/>
              <a:buFontTx/>
              <a:buNone/>
              <a:tabLst/>
              <a:defRPr/>
            </a:pPr>
            <a:endParaRPr kumimoji="0" lang="en-US" sz="2850" b="1" i="0" u="none" strike="noStrike" kern="1200" cap="none" spc="0" normalizeH="0" baseline="0" noProof="0">
              <a:ln>
                <a:noFill/>
              </a:ln>
              <a:solidFill>
                <a:srgbClr val="FFFFFF"/>
              </a:solidFill>
              <a:effectLst/>
              <a:uLnTx/>
              <a:uFillTx/>
              <a:latin typeface="Arial"/>
              <a:ea typeface="+mn-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2742486" y="2743200"/>
            <a:ext cx="18892679" cy="86868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5303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70768364"/>
              </p:ext>
            </p:extLst>
          </p:nvPr>
        </p:nvGraphicFramePr>
        <p:xfrm>
          <a:off x="4326" y="3247"/>
          <a:ext cx="4316" cy="3238"/>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4326" y="3247"/>
                        <a:ext cx="4316" cy="3238"/>
                      </a:xfrm>
                      <a:prstGeom prst="rect">
                        <a:avLst/>
                      </a:prstGeom>
                    </p:spPr>
                  </p:pic>
                </p:oleObj>
              </mc:Fallback>
            </mc:AlternateContent>
          </a:graphicData>
        </a:graphic>
      </p:graphicFrame>
      <p:grpSp>
        <p:nvGrpSpPr>
          <p:cNvPr id="8" name="McK Title Elements" hidden="1"/>
          <p:cNvGrpSpPr>
            <a:grpSpLocks/>
          </p:cNvGrpSpPr>
          <p:nvPr/>
        </p:nvGrpSpPr>
        <p:grpSpPr bwMode="auto">
          <a:xfrm>
            <a:off x="7181589" y="9865697"/>
            <a:ext cx="13426063" cy="754802"/>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marR="0" lvl="0" indent="0" algn="l" defTabSz="1828800" rtl="0" eaLnBrk="1" fontAlgn="base" latinLnBrk="0" hangingPunct="1">
                <a:lnSpc>
                  <a:spcPct val="100000"/>
                </a:lnSpc>
                <a:spcBef>
                  <a:spcPct val="0"/>
                </a:spcBef>
                <a:spcAft>
                  <a:spcPct val="0"/>
                </a:spcAft>
                <a:buClrTx/>
                <a:buSzTx/>
                <a:buFontTx/>
                <a:buNone/>
                <a:tabLst/>
                <a:defRPr/>
              </a:pPr>
              <a:r>
                <a:rPr kumimoji="0" lang="en-US" sz="2100" b="0" i="0" u="none" strike="noStrike" kern="1200" cap="none" spc="0" normalizeH="0" baseline="0" noProof="0">
                  <a:ln>
                    <a:noFill/>
                  </a:ln>
                  <a:solidFill>
                    <a:srgbClr val="000000"/>
                  </a:solidFill>
                  <a:effectLst/>
                  <a:uLnTx/>
                  <a:uFillTx/>
                  <a:latin typeface="Arial"/>
                  <a:ea typeface="+mn-ea"/>
                  <a:cs typeface="+mn-cs"/>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0" marR="0" lvl="0" indent="0" algn="l" defTabSz="1828800" rtl="0" eaLnBrk="1" fontAlgn="base" latinLnBrk="0" hangingPunct="1">
                <a:lnSpc>
                  <a:spcPct val="100000"/>
                </a:lnSpc>
                <a:spcBef>
                  <a:spcPct val="0"/>
                </a:spcBef>
                <a:spcAft>
                  <a:spcPct val="0"/>
                </a:spcAft>
                <a:buClrTx/>
                <a:buSzTx/>
                <a:buFontTx/>
                <a:buNone/>
                <a:tabLst/>
                <a:defRPr/>
              </a:pPr>
              <a:r>
                <a:rPr kumimoji="0" lang="en-US" sz="2100" b="0" i="0" u="none" strike="noStrike" kern="1200" cap="none" spc="0" normalizeH="0" baseline="0" noProof="0">
                  <a:ln>
                    <a:noFill/>
                  </a:ln>
                  <a:solidFill>
                    <a:srgbClr val="000000"/>
                  </a:solidFill>
                  <a:effectLst/>
                  <a:uLnTx/>
                  <a:uFillTx/>
                  <a:latin typeface="Arial"/>
                  <a:ea typeface="+mn-ea"/>
                  <a:cs typeface="+mn-cs"/>
                </a:rPr>
                <a:t>Date</a:t>
              </a:r>
            </a:p>
          </p:txBody>
        </p:sp>
      </p:grpSp>
      <p:sp>
        <p:nvSpPr>
          <p:cNvPr id="13314" name="Rectangle 1026"/>
          <p:cNvSpPr>
            <a:spLocks noGrp="1" noChangeArrowheads="1"/>
          </p:cNvSpPr>
          <p:nvPr>
            <p:ph type="ctrTitle"/>
          </p:nvPr>
        </p:nvSpPr>
        <p:spPr bwMode="auto">
          <a:xfrm>
            <a:off x="7181589" y="5550403"/>
            <a:ext cx="14767473" cy="761746"/>
          </a:xfrm>
          <a:prstGeom prst="rect">
            <a:avLst/>
          </a:prstGeom>
        </p:spPr>
        <p:txBody>
          <a:bodyPr anchor="b">
            <a:spAutoFit/>
          </a:bodyPr>
          <a:lstStyle>
            <a:lvl1pPr>
              <a:defRPr sz="4950" b="0" baseline="0">
                <a:solidFill>
                  <a:schemeClr val="tx1"/>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7181589" y="7541321"/>
            <a:ext cx="14767473" cy="323166"/>
          </a:xfrm>
        </p:spPr>
        <p:txBody>
          <a:bodyPr>
            <a:spAutoFit/>
          </a:bodyPr>
          <a:lstStyle>
            <a:lvl1pPr>
              <a:defRPr sz="21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5666938" y="6491943"/>
            <a:ext cx="5666932" cy="872910"/>
          </a:xfrm>
          <a:prstGeom prst="rect">
            <a:avLst/>
          </a:prstGeom>
          <a:solidFill>
            <a:schemeClr val="accent4">
              <a:alpha val="77000"/>
            </a:schemeClr>
          </a:solidFill>
          <a:ln w="9525">
            <a:noFill/>
            <a:miter lim="800000"/>
            <a:headEnd/>
            <a:tailEnd/>
          </a:ln>
          <a:effectLst/>
        </p:spPr>
        <p:txBody>
          <a:bodyPr wrap="none" lIns="139944" tIns="69972" rIns="139944" bIns="69972" anchor="ctr"/>
          <a:lstStyle/>
          <a:p>
            <a:pPr marL="0" marR="0" lvl="0" indent="0" algn="l" defTabSz="18288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3" name="TitleTopPlaceholder"/>
          <p:cNvSpPr>
            <a:spLocks noChangeArrowheads="1"/>
          </p:cNvSpPr>
          <p:nvPr/>
        </p:nvSpPr>
        <p:spPr bwMode="ltGray">
          <a:xfrm>
            <a:off x="7" y="6491941"/>
            <a:ext cx="5666932" cy="872910"/>
          </a:xfrm>
          <a:prstGeom prst="rect">
            <a:avLst/>
          </a:prstGeom>
          <a:solidFill>
            <a:srgbClr val="FFC000">
              <a:alpha val="80000"/>
            </a:srgbClr>
          </a:solidFill>
          <a:ln w="9525">
            <a:noFill/>
            <a:miter lim="800000"/>
            <a:headEnd/>
            <a:tailEnd/>
          </a:ln>
          <a:effectLst/>
        </p:spPr>
        <p:txBody>
          <a:bodyPr wrap="none" lIns="139944" tIns="69972" rIns="139944" bIns="69972" anchor="ctr"/>
          <a:lstStyle/>
          <a:p>
            <a:pPr marL="0" marR="0" lvl="0" indent="0" algn="l" defTabSz="18288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sp>
        <p:nvSpPr>
          <p:cNvPr id="14" name="TitleTopPlaceholder"/>
          <p:cNvSpPr>
            <a:spLocks noChangeArrowheads="1"/>
          </p:cNvSpPr>
          <p:nvPr/>
        </p:nvSpPr>
        <p:spPr bwMode="ltGray">
          <a:xfrm>
            <a:off x="10359984" y="6493693"/>
            <a:ext cx="14017666" cy="872910"/>
          </a:xfrm>
          <a:prstGeom prst="rect">
            <a:avLst/>
          </a:prstGeom>
          <a:solidFill>
            <a:srgbClr val="009900">
              <a:alpha val="69000"/>
            </a:srgbClr>
          </a:solidFill>
          <a:ln w="9525">
            <a:noFill/>
            <a:miter lim="800000"/>
            <a:headEnd/>
            <a:tailEnd/>
          </a:ln>
          <a:effectLst/>
        </p:spPr>
        <p:txBody>
          <a:bodyPr wrap="none" lIns="139944" tIns="69972" rIns="139944" bIns="69972" anchor="ctr"/>
          <a:lstStyle/>
          <a:p>
            <a:pPr marL="0" marR="0" lvl="0" indent="0" algn="l" defTabSz="18288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a:ea typeface="+mn-ea"/>
              <a:cs typeface="+mn-cs"/>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24955" y="4059211"/>
            <a:ext cx="5532793" cy="415043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504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677629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916358728"/>
              </p:ext>
            </p:extLst>
          </p:nvPr>
        </p:nvGraphicFramePr>
        <p:xfrm>
          <a:off x="4238" y="3181"/>
          <a:ext cx="4231" cy="3174"/>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4238" y="3181"/>
                        <a:ext cx="4231" cy="3174"/>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323554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18" Type="http://schemas.openxmlformats.org/officeDocument/2006/relationships/tags" Target="../tags/tag13.xml"/><Relationship Id="rId3" Type="http://schemas.openxmlformats.org/officeDocument/2006/relationships/slideLayout" Target="../slideLayouts/slideLayout6.xml"/><Relationship Id="rId21" Type="http://schemas.openxmlformats.org/officeDocument/2006/relationships/tags" Target="../tags/tag16.xml"/><Relationship Id="rId7" Type="http://schemas.openxmlformats.org/officeDocument/2006/relationships/tags" Target="../tags/tag2.xml"/><Relationship Id="rId12" Type="http://schemas.openxmlformats.org/officeDocument/2006/relationships/tags" Target="../tags/tag7.xml"/><Relationship Id="rId17" Type="http://schemas.openxmlformats.org/officeDocument/2006/relationships/tags" Target="../tags/tag12.xml"/><Relationship Id="rId2" Type="http://schemas.openxmlformats.org/officeDocument/2006/relationships/slideLayout" Target="../slideLayouts/slideLayout5.xml"/><Relationship Id="rId16" Type="http://schemas.openxmlformats.org/officeDocument/2006/relationships/tags" Target="../tags/tag11.xml"/><Relationship Id="rId20" Type="http://schemas.openxmlformats.org/officeDocument/2006/relationships/tags" Target="../tags/tag15.xml"/><Relationship Id="rId1" Type="http://schemas.openxmlformats.org/officeDocument/2006/relationships/slideLayout" Target="../slideLayouts/slideLayout4.xml"/><Relationship Id="rId6" Type="http://schemas.openxmlformats.org/officeDocument/2006/relationships/tags" Target="../tags/tag1.xml"/><Relationship Id="rId11" Type="http://schemas.openxmlformats.org/officeDocument/2006/relationships/tags" Target="../tags/tag6.xml"/><Relationship Id="rId24" Type="http://schemas.openxmlformats.org/officeDocument/2006/relationships/image" Target="../media/image2.png"/><Relationship Id="rId5" Type="http://schemas.openxmlformats.org/officeDocument/2006/relationships/theme" Target="../theme/theme2.xml"/><Relationship Id="rId15" Type="http://schemas.openxmlformats.org/officeDocument/2006/relationships/tags" Target="../tags/tag10.xml"/><Relationship Id="rId23" Type="http://schemas.openxmlformats.org/officeDocument/2006/relationships/image" Target="../media/image1.emf"/><Relationship Id="rId10" Type="http://schemas.openxmlformats.org/officeDocument/2006/relationships/tags" Target="../tags/tag5.xml"/><Relationship Id="rId19" Type="http://schemas.openxmlformats.org/officeDocument/2006/relationships/tags" Target="../tags/tag14.xml"/><Relationship Id="rId4" Type="http://schemas.openxmlformats.org/officeDocument/2006/relationships/slideLayout" Target="../slideLayouts/slideLayout7.xml"/><Relationship Id="rId9" Type="http://schemas.openxmlformats.org/officeDocument/2006/relationships/tags" Target="../tags/tag4.xml"/><Relationship Id="rId14" Type="http://schemas.openxmlformats.org/officeDocument/2006/relationships/tags" Target="../tags/tag9.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53165" y="3651250"/>
            <a:ext cx="21636887" cy="87026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2" name="Group 11">
            <a:extLst>
              <a:ext uri="{FF2B5EF4-FFF2-40B4-BE49-F238E27FC236}">
                <a16:creationId xmlns:a16="http://schemas.microsoft.com/office/drawing/2014/main" id="{4FEC2A5C-B69E-13D5-D038-02994AF6F0BC}"/>
              </a:ext>
            </a:extLst>
          </p:cNvPr>
          <p:cNvGrpSpPr/>
          <p:nvPr userDrawn="1"/>
        </p:nvGrpSpPr>
        <p:grpSpPr>
          <a:xfrm rot="10800000">
            <a:off x="1353165" y="1232500"/>
            <a:ext cx="21671320" cy="1817702"/>
            <a:chOff x="4427773" y="5708142"/>
            <a:chExt cx="7386006" cy="1609887"/>
          </a:xfrm>
        </p:grpSpPr>
        <p:sp>
          <p:nvSpPr>
            <p:cNvPr id="13" name="Rectangle 12">
              <a:extLst>
                <a:ext uri="{FF2B5EF4-FFF2-40B4-BE49-F238E27FC236}">
                  <a16:creationId xmlns:a16="http://schemas.microsoft.com/office/drawing/2014/main" id="{2A71FA08-8C69-3418-31C0-A1E510AEB7A9}"/>
                </a:ext>
              </a:extLst>
            </p:cNvPr>
            <p:cNvSpPr/>
            <p:nvPr/>
          </p:nvSpPr>
          <p:spPr>
            <a:xfrm>
              <a:off x="4439508" y="5708142"/>
              <a:ext cx="7374271" cy="1484412"/>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a:extLst>
                <a:ext uri="{FF2B5EF4-FFF2-40B4-BE49-F238E27FC236}">
                  <a16:creationId xmlns:a16="http://schemas.microsoft.com/office/drawing/2014/main" id="{EFF1F45F-5997-4244-4656-07EFC158012B}"/>
                </a:ext>
              </a:extLst>
            </p:cNvPr>
            <p:cNvSpPr/>
            <p:nvPr/>
          </p:nvSpPr>
          <p:spPr>
            <a:xfrm>
              <a:off x="4427773" y="5833617"/>
              <a:ext cx="7374271" cy="14844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Rectangle 35">
              <a:extLst>
                <a:ext uri="{FF2B5EF4-FFF2-40B4-BE49-F238E27FC236}">
                  <a16:creationId xmlns:a16="http://schemas.microsoft.com/office/drawing/2014/main" id="{7DC1FE7B-6645-EF9F-9811-3CA9BF992EAA}"/>
                </a:ext>
              </a:extLst>
            </p:cNvPr>
            <p:cNvSpPr/>
            <p:nvPr/>
          </p:nvSpPr>
          <p:spPr>
            <a:xfrm rot="10800000" flipH="1">
              <a:off x="10284943" y="5798405"/>
              <a:ext cx="1528064" cy="1484412"/>
            </a:xfrm>
            <a:custGeom>
              <a:avLst/>
              <a:gdLst>
                <a:gd name="connsiteX0" fmla="*/ 0 w 4314825"/>
                <a:gd name="connsiteY0" fmla="*/ 0 h 2314575"/>
                <a:gd name="connsiteX1" fmla="*/ 4314825 w 4314825"/>
                <a:gd name="connsiteY1" fmla="*/ 0 h 2314575"/>
                <a:gd name="connsiteX2" fmla="*/ 4314825 w 4314825"/>
                <a:gd name="connsiteY2" fmla="*/ 2314575 h 2314575"/>
                <a:gd name="connsiteX3" fmla="*/ 0 w 4314825"/>
                <a:gd name="connsiteY3" fmla="*/ 2314575 h 2314575"/>
                <a:gd name="connsiteX4" fmla="*/ 0 w 4314825"/>
                <a:gd name="connsiteY4" fmla="*/ 0 h 2314575"/>
                <a:gd name="connsiteX0" fmla="*/ 1485900 w 4314825"/>
                <a:gd name="connsiteY0" fmla="*/ 0 h 2314575"/>
                <a:gd name="connsiteX1" fmla="*/ 4314825 w 4314825"/>
                <a:gd name="connsiteY1" fmla="*/ 0 h 2314575"/>
                <a:gd name="connsiteX2" fmla="*/ 4314825 w 4314825"/>
                <a:gd name="connsiteY2" fmla="*/ 2314575 h 2314575"/>
                <a:gd name="connsiteX3" fmla="*/ 0 w 4314825"/>
                <a:gd name="connsiteY3" fmla="*/ 2314575 h 2314575"/>
                <a:gd name="connsiteX4" fmla="*/ 1485900 w 4314825"/>
                <a:gd name="connsiteY4" fmla="*/ 0 h 2314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14825" h="2314575">
                  <a:moveTo>
                    <a:pt x="1485900" y="0"/>
                  </a:moveTo>
                  <a:lnTo>
                    <a:pt x="4314825" y="0"/>
                  </a:lnTo>
                  <a:lnTo>
                    <a:pt x="4314825" y="2314575"/>
                  </a:lnTo>
                  <a:lnTo>
                    <a:pt x="0" y="2314575"/>
                  </a:lnTo>
                  <a:lnTo>
                    <a:pt x="148590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B3DAAE32-A8FC-23DF-43FB-96010D5D26AA}"/>
                </a:ext>
              </a:extLst>
            </p:cNvPr>
            <p:cNvSpPr txBox="1"/>
            <p:nvPr/>
          </p:nvSpPr>
          <p:spPr>
            <a:xfrm rot="10800000" flipH="1">
              <a:off x="10747478" y="6164130"/>
              <a:ext cx="944123" cy="572437"/>
            </a:xfrm>
            <a:prstGeom prst="rect">
              <a:avLst/>
            </a:prstGeom>
            <a:noFill/>
          </p:spPr>
          <p:txBody>
            <a:bodyPr wrap="square" rtlCol="0">
              <a:spAutoFit/>
            </a:bodyPr>
            <a:lstStyle/>
            <a:p>
              <a:pPr algn="ctr"/>
              <a:r>
                <a:rPr lang="en-US" dirty="0">
                  <a:solidFill>
                    <a:schemeClr val="bg1"/>
                  </a:solidFill>
                  <a:latin typeface="Roboto Medium" panose="02000000000000000000" pitchFamily="2" charset="0"/>
                  <a:ea typeface="Roboto Medium" panose="02000000000000000000" pitchFamily="2" charset="0"/>
                  <a:cs typeface="Poppins Medium" pitchFamily="2" charset="77"/>
                </a:rPr>
                <a:t>Mass HIway</a:t>
              </a:r>
            </a:p>
          </p:txBody>
        </p:sp>
      </p:grpSp>
    </p:spTree>
    <p:extLst>
      <p:ext uri="{BB962C8B-B14F-4D97-AF65-F5344CB8AC3E}">
        <p14:creationId xmlns:p14="http://schemas.microsoft.com/office/powerpoint/2010/main" val="1631059664"/>
      </p:ext>
    </p:extLst>
  </p:cSld>
  <p:clrMap bg1="lt1" tx1="dk1" bg2="lt2" tx2="dk2" accent1="accent1" accent2="accent2" accent3="accent3" accent4="accent4" accent5="accent5" accent6="accent6" hlink="hlink" folHlink="folHlink"/>
  <p:sldLayoutIdLst>
    <p:sldLayoutId id="2147483977" r:id="rId1"/>
    <p:sldLayoutId id="2147483983" r:id="rId2"/>
    <p:sldLayoutId id="2147483980" r:id="rId3"/>
  </p:sldLayoutIdLst>
  <p:hf hdr="0" ftr="0" dt="0"/>
  <p:txStyles>
    <p:titleStyle>
      <a:lvl1pPr algn="l" defTabSz="1828343" rtl="0" eaLnBrk="1" latinLnBrk="0" hangingPunct="1">
        <a:lnSpc>
          <a:spcPct val="90000"/>
        </a:lnSpc>
        <a:spcBef>
          <a:spcPct val="0"/>
        </a:spcBef>
        <a:buNone/>
        <a:defRPr sz="8798" kern="1200">
          <a:solidFill>
            <a:schemeClr val="tx1"/>
          </a:solidFill>
          <a:latin typeface="+mj-lt"/>
          <a:ea typeface="+mj-ea"/>
          <a:cs typeface="+mj-cs"/>
        </a:defRPr>
      </a:lvl1pPr>
    </p:titleStyle>
    <p:bodyStyle>
      <a:lvl1pPr marL="0" indent="0" algn="l" defTabSz="1828343" rtl="0" eaLnBrk="1" latinLnBrk="0" hangingPunct="1">
        <a:lnSpc>
          <a:spcPct val="90000"/>
        </a:lnSpc>
        <a:spcBef>
          <a:spcPts val="2000"/>
        </a:spcBef>
        <a:buFont typeface="Arial" panose="020B0604020202020204" pitchFamily="34" charset="0"/>
        <a:buNone/>
        <a:defRPr sz="5599" kern="1200">
          <a:solidFill>
            <a:schemeClr val="tx2"/>
          </a:solidFill>
          <a:latin typeface="+mn-lt"/>
          <a:ea typeface="+mn-ea"/>
          <a:cs typeface="+mn-cs"/>
        </a:defRPr>
      </a:lvl1pPr>
      <a:lvl2pPr marL="914171" indent="0" algn="l" defTabSz="1828343" rtl="0" eaLnBrk="1" latinLnBrk="0" hangingPunct="1">
        <a:lnSpc>
          <a:spcPct val="90000"/>
        </a:lnSpc>
        <a:spcBef>
          <a:spcPts val="1000"/>
        </a:spcBef>
        <a:buFont typeface="Arial" panose="020B0604020202020204" pitchFamily="34" charset="0"/>
        <a:buNone/>
        <a:defRPr sz="4799" kern="1200">
          <a:solidFill>
            <a:schemeClr val="tx2"/>
          </a:solidFill>
          <a:latin typeface="+mn-lt"/>
          <a:ea typeface="+mn-ea"/>
          <a:cs typeface="+mn-cs"/>
        </a:defRPr>
      </a:lvl2pPr>
      <a:lvl3pPr marL="1828343" indent="0" algn="l" defTabSz="1828343" rtl="0" eaLnBrk="1" latinLnBrk="0" hangingPunct="1">
        <a:lnSpc>
          <a:spcPct val="90000"/>
        </a:lnSpc>
        <a:spcBef>
          <a:spcPts val="1000"/>
        </a:spcBef>
        <a:buFont typeface="Arial" panose="020B0604020202020204" pitchFamily="34" charset="0"/>
        <a:buNone/>
        <a:defRPr sz="3999" kern="1200">
          <a:solidFill>
            <a:schemeClr val="tx2"/>
          </a:solidFill>
          <a:latin typeface="+mn-lt"/>
          <a:ea typeface="+mn-ea"/>
          <a:cs typeface="+mn-cs"/>
        </a:defRPr>
      </a:lvl3pPr>
      <a:lvl4pPr marL="2742514" indent="0" algn="l" defTabSz="1828343" rtl="0" eaLnBrk="1" latinLnBrk="0" hangingPunct="1">
        <a:lnSpc>
          <a:spcPct val="90000"/>
        </a:lnSpc>
        <a:spcBef>
          <a:spcPts val="1000"/>
        </a:spcBef>
        <a:buFont typeface="Arial" panose="020B0604020202020204" pitchFamily="34" charset="0"/>
        <a:buNone/>
        <a:defRPr sz="3599" kern="1200">
          <a:solidFill>
            <a:schemeClr val="tx2"/>
          </a:solidFill>
          <a:latin typeface="+mn-lt"/>
          <a:ea typeface="+mn-ea"/>
          <a:cs typeface="+mn-cs"/>
        </a:defRPr>
      </a:lvl4pPr>
      <a:lvl5pPr marL="3656685" indent="0" algn="l" defTabSz="1828343" rtl="0" eaLnBrk="1" latinLnBrk="0" hangingPunct="1">
        <a:lnSpc>
          <a:spcPct val="90000"/>
        </a:lnSpc>
        <a:spcBef>
          <a:spcPts val="1000"/>
        </a:spcBef>
        <a:buFont typeface="Arial" panose="020B0604020202020204" pitchFamily="34" charset="0"/>
        <a:buNone/>
        <a:defRPr sz="3599" kern="1200">
          <a:solidFill>
            <a:schemeClr val="tx2"/>
          </a:solidFill>
          <a:latin typeface="+mn-lt"/>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958121343"/>
              </p:ext>
            </p:extLst>
          </p:nvPr>
        </p:nvGraphicFramePr>
        <p:xfrm>
          <a:off x="0" y="0"/>
          <a:ext cx="431845" cy="323948"/>
        </p:xfrm>
        <a:graphic>
          <a:graphicData uri="http://schemas.openxmlformats.org/presentationml/2006/ole">
            <mc:AlternateContent xmlns:mc="http://schemas.openxmlformats.org/markup-compatibility/2006">
              <mc:Choice xmlns:v="urn:schemas-microsoft-com:vml" Requires="v">
                <p:oleObj name="think-cell Slide" r:id="rId22" imgW="270" imgH="270" progId="TCLayout.ActiveDocument.1">
                  <p:embed/>
                </p:oleObj>
              </mc:Choice>
              <mc:Fallback>
                <p:oleObj name="think-cell Slide" r:id="rId22" imgW="270" imgH="270" progId="TCLayout.ActiveDocument.1">
                  <p:embed/>
                  <p:pic>
                    <p:nvPicPr>
                      <p:cNvPr id="2" name="Object 1" hidden="1"/>
                      <p:cNvPicPr/>
                      <p:nvPr/>
                    </p:nvPicPr>
                    <p:blipFill>
                      <a:blip r:embed="rId23"/>
                      <a:stretch>
                        <a:fillRect/>
                      </a:stretch>
                    </p:blipFill>
                    <p:spPr>
                      <a:xfrm>
                        <a:off x="0" y="0"/>
                        <a:ext cx="431845" cy="323948"/>
                      </a:xfrm>
                      <a:prstGeom prst="rect">
                        <a:avLst/>
                      </a:prstGeom>
                    </p:spPr>
                  </p:pic>
                </p:oleObj>
              </mc:Fallback>
            </mc:AlternateContent>
          </a:graphicData>
        </a:graphic>
      </p:graphicFrame>
      <p:grpSp>
        <p:nvGrpSpPr>
          <p:cNvPr id="58" name="Group 57"/>
          <p:cNvGrpSpPr/>
          <p:nvPr/>
        </p:nvGrpSpPr>
        <p:grpSpPr bwMode="ltGray">
          <a:xfrm>
            <a:off x="9" y="13131379"/>
            <a:ext cx="24377647" cy="584626"/>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24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24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2400">
                <a:solidFill>
                  <a:srgbClr val="000000"/>
                </a:solidFill>
              </a:endParaRPr>
            </a:p>
          </p:txBody>
        </p:sp>
      </p:grpSp>
      <p:sp>
        <p:nvSpPr>
          <p:cNvPr id="1036" name="Rectangle 286"/>
          <p:cNvSpPr>
            <a:spLocks noGrp="1" noChangeArrowheads="1"/>
          </p:cNvSpPr>
          <p:nvPr>
            <p:ph type="body" idx="1"/>
          </p:nvPr>
        </p:nvSpPr>
        <p:spPr bwMode="auto">
          <a:xfrm>
            <a:off x="3951387" y="3981334"/>
            <a:ext cx="11703000" cy="184666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466402" y="469731"/>
            <a:ext cx="21470874" cy="438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466399" y="55075"/>
            <a:ext cx="1285608"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2100">
                <a:solidFill>
                  <a:srgbClr val="808080"/>
                </a:solidFill>
              </a:rPr>
              <a:t>TRACKER</a:t>
            </a:r>
          </a:p>
        </p:txBody>
      </p:sp>
      <p:sp>
        <p:nvSpPr>
          <p:cNvPr id="11" name="McK 3. Unit of measure" hidden="1"/>
          <p:cNvSpPr txBox="1">
            <a:spLocks noChangeArrowheads="1"/>
          </p:cNvSpPr>
          <p:nvPr/>
        </p:nvSpPr>
        <p:spPr bwMode="auto">
          <a:xfrm>
            <a:off x="466400" y="1085234"/>
            <a:ext cx="2147087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2400">
                <a:solidFill>
                  <a:srgbClr val="808080"/>
                </a:solidFill>
                <a:latin typeface="Arial"/>
              </a:rPr>
              <a:t>Unit of measure</a:t>
            </a:r>
          </a:p>
        </p:txBody>
      </p:sp>
      <p:grpSp>
        <p:nvGrpSpPr>
          <p:cNvPr id="12" name="McK Slide Elements" hidden="1"/>
          <p:cNvGrpSpPr>
            <a:grpSpLocks/>
          </p:cNvGrpSpPr>
          <p:nvPr/>
        </p:nvGrpSpPr>
        <p:grpSpPr bwMode="auto">
          <a:xfrm>
            <a:off x="466397" y="12257023"/>
            <a:ext cx="23458233" cy="741844"/>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50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932866" indent="-932866" defTabSz="1370144" fontAlgn="base">
                <a:spcBef>
                  <a:spcPct val="0"/>
                </a:spcBef>
                <a:spcAft>
                  <a:spcPct val="0"/>
                </a:spcAft>
                <a:tabLst>
                  <a:tab pos="937722" algn="l"/>
                </a:tabLst>
              </a:pPr>
              <a:r>
                <a:rPr lang="en-US" sz="1500">
                  <a:solidFill>
                    <a:srgbClr val="000000"/>
                  </a:solidFill>
                </a:rPr>
                <a:t>SOURCE: Source</a:t>
              </a:r>
            </a:p>
          </p:txBody>
        </p:sp>
      </p:grpSp>
      <p:grpSp>
        <p:nvGrpSpPr>
          <p:cNvPr id="15" name="ACET" hidden="1"/>
          <p:cNvGrpSpPr>
            <a:grpSpLocks/>
          </p:cNvGrpSpPr>
          <p:nvPr/>
        </p:nvGrpSpPr>
        <p:grpSpPr bwMode="auto">
          <a:xfrm>
            <a:off x="3951387" y="2578639"/>
            <a:ext cx="11599357" cy="758041"/>
            <a:chOff x="915" y="796"/>
            <a:chExt cx="2686" cy="234"/>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6"/>
              <a:ext cx="2686" cy="234"/>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2400" b="1">
                  <a:solidFill>
                    <a:srgbClr val="000000"/>
                  </a:solidFill>
                </a:rPr>
                <a:t>Title</a:t>
              </a:r>
            </a:p>
            <a:p>
              <a:pPr fontAlgn="base">
                <a:spcBef>
                  <a:spcPct val="0"/>
                </a:spcBef>
                <a:spcAft>
                  <a:spcPct val="0"/>
                </a:spcAft>
              </a:pPr>
              <a:r>
                <a:rPr lang="en-US" sz="2400">
                  <a:solidFill>
                    <a:srgbClr val="808080"/>
                  </a:solidFill>
                </a:rPr>
                <a:t>Unit of measure</a:t>
              </a:r>
            </a:p>
          </p:txBody>
        </p:sp>
      </p:grpSp>
      <p:grpSp>
        <p:nvGrpSpPr>
          <p:cNvPr id="63" name="LegendBoxes" hidden="1"/>
          <p:cNvGrpSpPr>
            <a:grpSpLocks/>
          </p:cNvGrpSpPr>
          <p:nvPr/>
        </p:nvGrpSpPr>
        <p:grpSpPr bwMode="auto">
          <a:xfrm>
            <a:off x="19860105" y="550880"/>
            <a:ext cx="1459639" cy="2008488"/>
            <a:chOff x="4936" y="176"/>
            <a:chExt cx="338" cy="620"/>
          </a:xfrm>
        </p:grpSpPr>
        <p:sp>
          <p:nvSpPr>
            <p:cNvPr id="64" name="Legend1"/>
            <p:cNvSpPr>
              <a:spLocks noChangeArrowheads="1"/>
            </p:cNvSpPr>
            <p:nvPr/>
          </p:nvSpPr>
          <p:spPr bwMode="auto">
            <a:xfrm>
              <a:off x="5096" y="176"/>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66" name="Legend2"/>
            <p:cNvSpPr>
              <a:spLocks noChangeArrowheads="1"/>
            </p:cNvSpPr>
            <p:nvPr/>
          </p:nvSpPr>
          <p:spPr bwMode="auto">
            <a:xfrm>
              <a:off x="5096" y="346"/>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68" name="Legend3"/>
            <p:cNvSpPr>
              <a:spLocks noChangeArrowheads="1"/>
            </p:cNvSpPr>
            <p:nvPr/>
          </p:nvSpPr>
          <p:spPr bwMode="auto">
            <a:xfrm>
              <a:off x="5096" y="517"/>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70" name="Legend4"/>
            <p:cNvSpPr>
              <a:spLocks noChangeArrowheads="1"/>
            </p:cNvSpPr>
            <p:nvPr/>
          </p:nvSpPr>
          <p:spPr bwMode="auto">
            <a:xfrm>
              <a:off x="5096" y="688"/>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grpSp>
        <p:nvGrpSpPr>
          <p:cNvPr id="72" name="LegendLines" hidden="1"/>
          <p:cNvGrpSpPr>
            <a:grpSpLocks/>
          </p:cNvGrpSpPr>
          <p:nvPr/>
        </p:nvGrpSpPr>
        <p:grpSpPr bwMode="auto">
          <a:xfrm>
            <a:off x="19022309" y="550879"/>
            <a:ext cx="2297414" cy="1392985"/>
            <a:chOff x="4750" y="176"/>
            <a:chExt cx="53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a:solidFill>
                  <a:srgbClr val="000000"/>
                </a:solidFill>
              </a:endParaRPr>
            </a:p>
          </p:txBody>
        </p:sp>
        <p:sp>
          <p:nvSpPr>
            <p:cNvPr id="76" name="Legend1"/>
            <p:cNvSpPr>
              <a:spLocks noChangeArrowheads="1"/>
            </p:cNvSpPr>
            <p:nvPr/>
          </p:nvSpPr>
          <p:spPr bwMode="auto">
            <a:xfrm>
              <a:off x="5104" y="176"/>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77" name="Legend2"/>
            <p:cNvSpPr>
              <a:spLocks noChangeArrowheads="1"/>
            </p:cNvSpPr>
            <p:nvPr/>
          </p:nvSpPr>
          <p:spPr bwMode="auto">
            <a:xfrm>
              <a:off x="5104" y="344"/>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78" name="Legend3"/>
            <p:cNvSpPr>
              <a:spLocks noChangeArrowheads="1"/>
            </p:cNvSpPr>
            <p:nvPr/>
          </p:nvSpPr>
          <p:spPr bwMode="auto">
            <a:xfrm>
              <a:off x="5104" y="520"/>
              <a:ext cx="17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grpSp>
      <p:grpSp>
        <p:nvGrpSpPr>
          <p:cNvPr id="79" name="McKSticker" hidden="1"/>
          <p:cNvGrpSpPr/>
          <p:nvPr/>
        </p:nvGrpSpPr>
        <p:grpSpPr bwMode="auto">
          <a:xfrm>
            <a:off x="20349229" y="550879"/>
            <a:ext cx="1588063" cy="304699"/>
            <a:chOff x="8156990" y="285750"/>
            <a:chExt cx="583785" cy="149316"/>
          </a:xfrm>
        </p:grpSpPr>
        <p:sp>
          <p:nvSpPr>
            <p:cNvPr id="80" name="StickerRectangle"/>
            <p:cNvSpPr>
              <a:spLocks noChangeArrowheads="1"/>
            </p:cNvSpPr>
            <p:nvPr/>
          </p:nvSpPr>
          <p:spPr bwMode="auto">
            <a:xfrm>
              <a:off x="8156990" y="285750"/>
              <a:ext cx="583785" cy="14931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1370290" fontAlgn="base">
                <a:spcBef>
                  <a:spcPct val="0"/>
                </a:spcBef>
                <a:spcAft>
                  <a:spcPct val="0"/>
                </a:spcAft>
                <a:buClr>
                  <a:srgbClr val="000000"/>
                </a:buClr>
              </a:pPr>
              <a:r>
                <a:rPr lang="en-US" sz="1800">
                  <a:solidFill>
                    <a:srgbClr val="808080"/>
                  </a:solidFill>
                </a:rPr>
                <a:t>PRELIMINARY</a:t>
              </a:r>
            </a:p>
          </p:txBody>
        </p:sp>
        <p:cxnSp>
          <p:nvCxnSpPr>
            <p:cNvPr id="81" name="AutoShape 31"/>
            <p:cNvCxnSpPr>
              <a:cxnSpLocks noChangeShapeType="1"/>
              <a:stCxn id="80" idx="2"/>
              <a:endCxn id="80" idx="4"/>
            </p:cNvCxnSpPr>
            <p:nvPr/>
          </p:nvCxnSpPr>
          <p:spPr bwMode="auto">
            <a:xfrm>
              <a:off x="8156990" y="285750"/>
              <a:ext cx="0" cy="14931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8156990" y="435066"/>
              <a:ext cx="58378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19678259" y="550876"/>
            <a:ext cx="1641766" cy="2666108"/>
            <a:chOff x="6655594" y="273840"/>
            <a:chExt cx="603528"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sp>
          <p:nvSpPr>
            <p:cNvPr id="88" name="Legend1"/>
            <p:cNvSpPr>
              <a:spLocks noChangeArrowheads="1"/>
            </p:cNvSpPr>
            <p:nvPr/>
          </p:nvSpPr>
          <p:spPr bwMode="auto">
            <a:xfrm>
              <a:off x="6976269" y="286540"/>
              <a:ext cx="282853"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89" name="Legend2"/>
            <p:cNvSpPr>
              <a:spLocks noChangeArrowheads="1"/>
            </p:cNvSpPr>
            <p:nvPr/>
          </p:nvSpPr>
          <p:spPr bwMode="auto">
            <a:xfrm>
              <a:off x="6976269" y="561178"/>
              <a:ext cx="282853"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90" name="Legend3"/>
            <p:cNvSpPr>
              <a:spLocks noChangeArrowheads="1"/>
            </p:cNvSpPr>
            <p:nvPr/>
          </p:nvSpPr>
          <p:spPr bwMode="auto">
            <a:xfrm>
              <a:off x="6976269" y="835817"/>
              <a:ext cx="282853"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91" name="Legend4"/>
            <p:cNvSpPr>
              <a:spLocks noChangeArrowheads="1"/>
            </p:cNvSpPr>
            <p:nvPr/>
          </p:nvSpPr>
          <p:spPr bwMode="auto">
            <a:xfrm>
              <a:off x="6976269" y="1107280"/>
              <a:ext cx="282853"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sp>
          <p:nvSpPr>
            <p:cNvPr id="92" name="Legend5"/>
            <p:cNvSpPr>
              <a:spLocks noChangeArrowheads="1"/>
            </p:cNvSpPr>
            <p:nvPr/>
          </p:nvSpPr>
          <p:spPr bwMode="auto">
            <a:xfrm>
              <a:off x="6976269" y="1383505"/>
              <a:ext cx="282853"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370290" fontAlgn="base">
                <a:spcBef>
                  <a:spcPct val="0"/>
                </a:spcBef>
                <a:spcAft>
                  <a:spcPct val="0"/>
                </a:spcAft>
                <a:buClr>
                  <a:srgbClr val="000000"/>
                </a:buClr>
              </a:pPr>
              <a:r>
                <a:rPr lang="en-US" sz="1800">
                  <a:solidFill>
                    <a:srgbClr val="000000"/>
                  </a:solidFil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800">
                  <a:solidFill>
                    <a:srgbClr val="000000"/>
                  </a:solidFill>
                </a:endParaRPr>
              </a:p>
            </p:txBody>
          </p:sp>
        </p:grpSp>
      </p:grpSp>
      <p:sp>
        <p:nvSpPr>
          <p:cNvPr id="104" name="Slide Number"/>
          <p:cNvSpPr txBox="1">
            <a:spLocks/>
          </p:cNvSpPr>
          <p:nvPr/>
        </p:nvSpPr>
        <p:spPr bwMode="auto">
          <a:xfrm>
            <a:off x="23675617" y="13308270"/>
            <a:ext cx="235642" cy="230832"/>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500" smtClean="0">
                <a:solidFill>
                  <a:srgbClr val="FFFFFF"/>
                </a:solidFill>
              </a:rPr>
              <a:pPr algn="r" fontAlgn="base">
                <a:spcBef>
                  <a:spcPct val="0"/>
                </a:spcBef>
                <a:spcAft>
                  <a:spcPct val="0"/>
                </a:spcAft>
              </a:pPr>
              <a:t>‹#›</a:t>
            </a:fld>
            <a:endParaRPr lang="en-US" sz="15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2234118" y="271691"/>
            <a:ext cx="1677142" cy="125811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13842875" y="13238319"/>
            <a:ext cx="11469346" cy="25391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650">
                <a:solidFill>
                  <a:srgbClr val="FFFFFF"/>
                </a:solidFill>
              </a:rPr>
              <a:t>INTERNAL DRAFT – POLICY IN DEVELOPMENT</a:t>
            </a:r>
          </a:p>
        </p:txBody>
      </p:sp>
    </p:spTree>
    <p:extLst>
      <p:ext uri="{BB962C8B-B14F-4D97-AF65-F5344CB8AC3E}">
        <p14:creationId xmlns:p14="http://schemas.microsoft.com/office/powerpoint/2010/main" val="2955383000"/>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Lst>
  <p:txStyles>
    <p:titleStyle>
      <a:lvl1pPr algn="l" defTabSz="1370144" rtl="0" eaLnBrk="1" fontAlgn="base" hangingPunct="1">
        <a:spcBef>
          <a:spcPct val="0"/>
        </a:spcBef>
        <a:spcAft>
          <a:spcPct val="0"/>
        </a:spcAft>
        <a:tabLst>
          <a:tab pos="412986" algn="l"/>
        </a:tabLst>
        <a:defRPr sz="2850" b="1" baseline="0">
          <a:solidFill>
            <a:srgbClr val="002060"/>
          </a:solidFill>
          <a:latin typeface="+mj-lt"/>
          <a:ea typeface="+mj-ea"/>
          <a:cs typeface="+mj-cs"/>
        </a:defRPr>
      </a:lvl1pPr>
      <a:lvl2pPr algn="l" defTabSz="1370144" rtl="0" eaLnBrk="1" fontAlgn="base" hangingPunct="1">
        <a:spcBef>
          <a:spcPct val="0"/>
        </a:spcBef>
        <a:spcAft>
          <a:spcPct val="0"/>
        </a:spcAft>
        <a:defRPr sz="2850" b="1">
          <a:solidFill>
            <a:schemeClr val="tx2"/>
          </a:solidFill>
          <a:latin typeface="Arial" charset="0"/>
        </a:defRPr>
      </a:lvl2pPr>
      <a:lvl3pPr algn="l" defTabSz="1370144" rtl="0" eaLnBrk="1" fontAlgn="base" hangingPunct="1">
        <a:spcBef>
          <a:spcPct val="0"/>
        </a:spcBef>
        <a:spcAft>
          <a:spcPct val="0"/>
        </a:spcAft>
        <a:defRPr sz="2850" b="1">
          <a:solidFill>
            <a:schemeClr val="tx2"/>
          </a:solidFill>
          <a:latin typeface="Arial" charset="0"/>
        </a:defRPr>
      </a:lvl3pPr>
      <a:lvl4pPr algn="l" defTabSz="1370144" rtl="0" eaLnBrk="1" fontAlgn="base" hangingPunct="1">
        <a:spcBef>
          <a:spcPct val="0"/>
        </a:spcBef>
        <a:spcAft>
          <a:spcPct val="0"/>
        </a:spcAft>
        <a:defRPr sz="2850" b="1">
          <a:solidFill>
            <a:schemeClr val="tx2"/>
          </a:solidFill>
          <a:latin typeface="Arial" charset="0"/>
        </a:defRPr>
      </a:lvl4pPr>
      <a:lvl5pPr algn="l" defTabSz="1370144" rtl="0" eaLnBrk="1" fontAlgn="base" hangingPunct="1">
        <a:spcBef>
          <a:spcPct val="0"/>
        </a:spcBef>
        <a:spcAft>
          <a:spcPct val="0"/>
        </a:spcAft>
        <a:defRPr sz="2850" b="1">
          <a:solidFill>
            <a:schemeClr val="tx2"/>
          </a:solidFill>
          <a:latin typeface="Arial" charset="0"/>
        </a:defRPr>
      </a:lvl5pPr>
      <a:lvl6pPr marL="699646" algn="l" defTabSz="1370144" rtl="0" eaLnBrk="1" fontAlgn="base" hangingPunct="1">
        <a:spcBef>
          <a:spcPct val="0"/>
        </a:spcBef>
        <a:spcAft>
          <a:spcPct val="0"/>
        </a:spcAft>
        <a:defRPr sz="2850" b="1">
          <a:solidFill>
            <a:schemeClr val="tx2"/>
          </a:solidFill>
          <a:latin typeface="Arial" charset="0"/>
        </a:defRPr>
      </a:lvl6pPr>
      <a:lvl7pPr marL="1399294" algn="l" defTabSz="1370144" rtl="0" eaLnBrk="1" fontAlgn="base" hangingPunct="1">
        <a:spcBef>
          <a:spcPct val="0"/>
        </a:spcBef>
        <a:spcAft>
          <a:spcPct val="0"/>
        </a:spcAft>
        <a:defRPr sz="2850" b="1">
          <a:solidFill>
            <a:schemeClr val="tx2"/>
          </a:solidFill>
          <a:latin typeface="Arial" charset="0"/>
        </a:defRPr>
      </a:lvl7pPr>
      <a:lvl8pPr marL="2098942" algn="l" defTabSz="1370144" rtl="0" eaLnBrk="1" fontAlgn="base" hangingPunct="1">
        <a:spcBef>
          <a:spcPct val="0"/>
        </a:spcBef>
        <a:spcAft>
          <a:spcPct val="0"/>
        </a:spcAft>
        <a:defRPr sz="2850" b="1">
          <a:solidFill>
            <a:schemeClr val="tx2"/>
          </a:solidFill>
          <a:latin typeface="Arial" charset="0"/>
        </a:defRPr>
      </a:lvl8pPr>
      <a:lvl9pPr marL="2798592" algn="l" defTabSz="1370144" rtl="0" eaLnBrk="1" fontAlgn="base" hangingPunct="1">
        <a:spcBef>
          <a:spcPct val="0"/>
        </a:spcBef>
        <a:spcAft>
          <a:spcPct val="0"/>
        </a:spcAft>
        <a:defRPr sz="2850" b="1">
          <a:solidFill>
            <a:schemeClr val="tx2"/>
          </a:solidFill>
          <a:latin typeface="Arial" charset="0"/>
        </a:defRPr>
      </a:lvl9pPr>
    </p:titleStyle>
    <p:bodyStyle>
      <a:lvl1pPr marL="0" indent="0" algn="l" defTabSz="1370144" rtl="0" eaLnBrk="1" fontAlgn="base" hangingPunct="1">
        <a:spcBef>
          <a:spcPct val="0"/>
        </a:spcBef>
        <a:spcAft>
          <a:spcPct val="0"/>
        </a:spcAft>
        <a:buClr>
          <a:schemeClr val="tx2"/>
        </a:buClr>
        <a:defRPr sz="2400" baseline="0">
          <a:solidFill>
            <a:schemeClr val="tx1"/>
          </a:solidFill>
          <a:latin typeface="+mn-lt"/>
          <a:ea typeface="+mn-ea"/>
          <a:cs typeface="+mn-cs"/>
        </a:defRPr>
      </a:lvl1pPr>
      <a:lvl2pPr marL="296380" indent="-293950" algn="l" defTabSz="1370144" rtl="0" eaLnBrk="1" fontAlgn="base" hangingPunct="1">
        <a:spcBef>
          <a:spcPct val="0"/>
        </a:spcBef>
        <a:spcAft>
          <a:spcPct val="0"/>
        </a:spcAft>
        <a:buClr>
          <a:schemeClr val="tx2"/>
        </a:buClr>
        <a:buSzPct val="125000"/>
        <a:buFont typeface="Arial" charset="0"/>
        <a:buChar char="▪"/>
        <a:defRPr sz="2400" baseline="0">
          <a:solidFill>
            <a:schemeClr val="tx1"/>
          </a:solidFill>
          <a:latin typeface="+mn-lt"/>
        </a:defRPr>
      </a:lvl2pPr>
      <a:lvl3pPr marL="699646" indent="-400840" algn="l" defTabSz="1370144" rtl="0" eaLnBrk="1" fontAlgn="base" hangingPunct="1">
        <a:spcBef>
          <a:spcPct val="0"/>
        </a:spcBef>
        <a:spcAft>
          <a:spcPct val="0"/>
        </a:spcAft>
        <a:buClr>
          <a:schemeClr val="tx2"/>
        </a:buClr>
        <a:buSzPct val="120000"/>
        <a:buFont typeface="Arial" charset="0"/>
        <a:buChar char="–"/>
        <a:defRPr sz="2400" baseline="0">
          <a:solidFill>
            <a:schemeClr val="tx1"/>
          </a:solidFill>
          <a:latin typeface="+mn-lt"/>
        </a:defRPr>
      </a:lvl3pPr>
      <a:lvl4pPr marL="940152" indent="-238074" algn="l" defTabSz="1370144" rtl="0" eaLnBrk="1" fontAlgn="base" hangingPunct="1">
        <a:spcBef>
          <a:spcPct val="0"/>
        </a:spcBef>
        <a:spcAft>
          <a:spcPct val="0"/>
        </a:spcAft>
        <a:buClr>
          <a:schemeClr val="tx2"/>
        </a:buClr>
        <a:buSzPct val="120000"/>
        <a:buFont typeface="Arial" charset="0"/>
        <a:buChar char="▫"/>
        <a:defRPr sz="2400" baseline="0">
          <a:solidFill>
            <a:schemeClr val="tx1"/>
          </a:solidFill>
          <a:latin typeface="+mn-lt"/>
        </a:defRPr>
      </a:lvl4pPr>
      <a:lvl5pPr marL="1147420" indent="-199206" algn="l" defTabSz="1370144" rtl="0" eaLnBrk="1" fontAlgn="base" hangingPunct="1">
        <a:spcBef>
          <a:spcPct val="0"/>
        </a:spcBef>
        <a:spcAft>
          <a:spcPct val="0"/>
        </a:spcAft>
        <a:buClr>
          <a:schemeClr val="tx2"/>
        </a:buClr>
        <a:buSzPct val="89000"/>
        <a:buFont typeface="Arial" charset="0"/>
        <a:buChar char="-"/>
        <a:defRPr sz="2400" baseline="0">
          <a:solidFill>
            <a:schemeClr val="tx1"/>
          </a:solidFill>
          <a:latin typeface="+mn-lt"/>
        </a:defRPr>
      </a:lvl5pPr>
      <a:lvl6pPr marL="1147420" indent="-199206" algn="l" defTabSz="1370144" rtl="0" eaLnBrk="1" fontAlgn="base" hangingPunct="1">
        <a:spcBef>
          <a:spcPct val="0"/>
        </a:spcBef>
        <a:spcAft>
          <a:spcPct val="0"/>
        </a:spcAft>
        <a:buClr>
          <a:schemeClr val="tx2"/>
        </a:buClr>
        <a:buSzPct val="89000"/>
        <a:buFont typeface="Arial" charset="0"/>
        <a:buChar char="-"/>
        <a:defRPr sz="2400" baseline="0">
          <a:solidFill>
            <a:schemeClr val="tx1"/>
          </a:solidFill>
          <a:latin typeface="+mn-lt"/>
        </a:defRPr>
      </a:lvl6pPr>
      <a:lvl7pPr marL="1147420" indent="-199206" algn="l" defTabSz="1370144" rtl="0" eaLnBrk="1" fontAlgn="base" hangingPunct="1">
        <a:spcBef>
          <a:spcPct val="0"/>
        </a:spcBef>
        <a:spcAft>
          <a:spcPct val="0"/>
        </a:spcAft>
        <a:buClr>
          <a:schemeClr val="tx2"/>
        </a:buClr>
        <a:buSzPct val="89000"/>
        <a:buFont typeface="Arial" charset="0"/>
        <a:buChar char="-"/>
        <a:defRPr sz="2400" baseline="0">
          <a:solidFill>
            <a:schemeClr val="tx1"/>
          </a:solidFill>
          <a:latin typeface="+mn-lt"/>
        </a:defRPr>
      </a:lvl7pPr>
      <a:lvl8pPr marL="1147420" indent="-199206" algn="l" defTabSz="1370144" rtl="0" eaLnBrk="1" fontAlgn="base" hangingPunct="1">
        <a:spcBef>
          <a:spcPct val="0"/>
        </a:spcBef>
        <a:spcAft>
          <a:spcPct val="0"/>
        </a:spcAft>
        <a:buClr>
          <a:schemeClr val="tx2"/>
        </a:buClr>
        <a:buSzPct val="89000"/>
        <a:buFont typeface="Arial" charset="0"/>
        <a:buChar char="-"/>
        <a:defRPr sz="2400" baseline="0">
          <a:solidFill>
            <a:schemeClr val="tx1"/>
          </a:solidFill>
          <a:latin typeface="+mn-lt"/>
        </a:defRPr>
      </a:lvl8pPr>
      <a:lvl9pPr marL="1147420" indent="-199206" algn="l" defTabSz="1370144" rtl="0" eaLnBrk="1" fontAlgn="base" hangingPunct="1">
        <a:spcBef>
          <a:spcPct val="0"/>
        </a:spcBef>
        <a:spcAft>
          <a:spcPct val="0"/>
        </a:spcAft>
        <a:buClr>
          <a:schemeClr val="tx2"/>
        </a:buClr>
        <a:buSzPct val="89000"/>
        <a:buFont typeface="Arial" charset="0"/>
        <a:buChar char="-"/>
        <a:defRPr sz="2400" baseline="0">
          <a:solidFill>
            <a:schemeClr val="tx1"/>
          </a:solidFill>
          <a:latin typeface="+mn-lt"/>
        </a:defRPr>
      </a:lvl9pPr>
    </p:bodyStyle>
    <p:otherStyle>
      <a:defPPr>
        <a:defRPr lang="en-US"/>
      </a:defPPr>
      <a:lvl1pPr marL="0" algn="l" defTabSz="1399294" rtl="0" eaLnBrk="1" latinLnBrk="0" hangingPunct="1">
        <a:defRPr sz="2700" kern="1200">
          <a:solidFill>
            <a:schemeClr val="tx1"/>
          </a:solidFill>
          <a:latin typeface="+mn-lt"/>
          <a:ea typeface="+mn-ea"/>
          <a:cs typeface="+mn-cs"/>
        </a:defRPr>
      </a:lvl1pPr>
      <a:lvl2pPr marL="699646" algn="l" defTabSz="1399294" rtl="0" eaLnBrk="1" latinLnBrk="0" hangingPunct="1">
        <a:defRPr sz="2700" kern="1200">
          <a:solidFill>
            <a:schemeClr val="tx1"/>
          </a:solidFill>
          <a:latin typeface="+mn-lt"/>
          <a:ea typeface="+mn-ea"/>
          <a:cs typeface="+mn-cs"/>
        </a:defRPr>
      </a:lvl2pPr>
      <a:lvl3pPr marL="1399294" algn="l" defTabSz="1399294" rtl="0" eaLnBrk="1" latinLnBrk="0" hangingPunct="1">
        <a:defRPr sz="2700" kern="1200">
          <a:solidFill>
            <a:schemeClr val="tx1"/>
          </a:solidFill>
          <a:latin typeface="+mn-lt"/>
          <a:ea typeface="+mn-ea"/>
          <a:cs typeface="+mn-cs"/>
        </a:defRPr>
      </a:lvl3pPr>
      <a:lvl4pPr marL="2098942" algn="l" defTabSz="1399294" rtl="0" eaLnBrk="1" latinLnBrk="0" hangingPunct="1">
        <a:defRPr sz="2700" kern="1200">
          <a:solidFill>
            <a:schemeClr val="tx1"/>
          </a:solidFill>
          <a:latin typeface="+mn-lt"/>
          <a:ea typeface="+mn-ea"/>
          <a:cs typeface="+mn-cs"/>
        </a:defRPr>
      </a:lvl4pPr>
      <a:lvl5pPr marL="2798592" algn="l" defTabSz="1399294" rtl="0" eaLnBrk="1" latinLnBrk="0" hangingPunct="1">
        <a:defRPr sz="2700" kern="1200">
          <a:solidFill>
            <a:schemeClr val="tx1"/>
          </a:solidFill>
          <a:latin typeface="+mn-lt"/>
          <a:ea typeface="+mn-ea"/>
          <a:cs typeface="+mn-cs"/>
        </a:defRPr>
      </a:lvl5pPr>
      <a:lvl6pPr marL="3498238" algn="l" defTabSz="1399294" rtl="0" eaLnBrk="1" latinLnBrk="0" hangingPunct="1">
        <a:defRPr sz="2700" kern="1200">
          <a:solidFill>
            <a:schemeClr val="tx1"/>
          </a:solidFill>
          <a:latin typeface="+mn-lt"/>
          <a:ea typeface="+mn-ea"/>
          <a:cs typeface="+mn-cs"/>
        </a:defRPr>
      </a:lvl6pPr>
      <a:lvl7pPr marL="4197886" algn="l" defTabSz="1399294" rtl="0" eaLnBrk="1" latinLnBrk="0" hangingPunct="1">
        <a:defRPr sz="2700" kern="1200">
          <a:solidFill>
            <a:schemeClr val="tx1"/>
          </a:solidFill>
          <a:latin typeface="+mn-lt"/>
          <a:ea typeface="+mn-ea"/>
          <a:cs typeface="+mn-cs"/>
        </a:defRPr>
      </a:lvl7pPr>
      <a:lvl8pPr marL="4897534" algn="l" defTabSz="1399294" rtl="0" eaLnBrk="1" latinLnBrk="0" hangingPunct="1">
        <a:defRPr sz="2700" kern="1200">
          <a:solidFill>
            <a:schemeClr val="tx1"/>
          </a:solidFill>
          <a:latin typeface="+mn-lt"/>
          <a:ea typeface="+mn-ea"/>
          <a:cs typeface="+mn-cs"/>
        </a:defRPr>
      </a:lvl8pPr>
      <a:lvl9pPr marL="5597180" algn="l" defTabSz="1399294"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commbuys.com/bso/external/bidDetail.sdo?docId=BD-25-1039-EHS01-ASHWA-109007&amp;external=true&amp;parentUrl=clos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s://www.mass.gov/expedited-psychiatric-inpatient-admissions" TargetMode="External"/><Relationship Id="rId2" Type="http://schemas.openxmlformats.org/officeDocument/2006/relationships/hyperlink" Target="https://malegislature.gov/Laws/SessionLaws/Acts/2021/Chapter102"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7A711-3805-C039-45A2-F5EE4B2B56DC}"/>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685800" indent="-685800">
              <a:buFont typeface="Arial" panose="020B0604020202020204" pitchFamily="34" charset="0"/>
              <a:buChar char="•"/>
            </a:pPr>
            <a:r>
              <a:rPr lang="en-US" dirty="0"/>
              <a:t>POLST Transition and ePOLST Registry</a:t>
            </a:r>
            <a:endParaRPr lang="en-US" sz="5400" dirty="0">
              <a:solidFill>
                <a:schemeClr val="tx2"/>
              </a:solidFill>
            </a:endParaRPr>
          </a:p>
          <a:p>
            <a:pPr marL="685800" indent="-685800">
              <a:buFont typeface="Arial" panose="020B0604020202020204" pitchFamily="34" charset="0"/>
              <a:buChar char="•"/>
            </a:pPr>
            <a:r>
              <a:rPr lang="en-US" sz="5400" dirty="0">
                <a:solidFill>
                  <a:schemeClr val="tx2"/>
                </a:solidFill>
              </a:rPr>
              <a:t>Behavioral Health Treatment and Referral Platform</a:t>
            </a:r>
            <a:endParaRPr lang="en-US" sz="5400" dirty="0">
              <a:solidFill>
                <a:schemeClr val="tx1"/>
              </a:solidFill>
            </a:endParaRPr>
          </a:p>
          <a:p>
            <a:endParaRPr lang="en-US" dirty="0"/>
          </a:p>
        </p:txBody>
      </p:sp>
      <p:sp>
        <p:nvSpPr>
          <p:cNvPr id="3" name="Text Placeholder 2">
            <a:extLst>
              <a:ext uri="{FF2B5EF4-FFF2-40B4-BE49-F238E27FC236}">
                <a16:creationId xmlns:a16="http://schemas.microsoft.com/office/drawing/2014/main" id="{68DB7FF0-9B68-28AF-C5D9-9B7C39072F18}"/>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2902160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3497E-1D68-D9CA-4D49-8F9AB04FA8C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1E473A10-6EA3-9E92-F1E8-A0DB74D88F20}"/>
              </a:ext>
            </a:extLst>
          </p:cNvPr>
          <p:cNvSpPr>
            <a:spLocks noGrp="1"/>
          </p:cNvSpPr>
          <p:nvPr>
            <p:ph type="body" sz="quarter" idx="11"/>
          </p:nvPr>
        </p:nvSpPr>
        <p:spPr/>
        <p:txBody>
          <a:bodyPr/>
          <a:lstStyle/>
          <a:p>
            <a:r>
              <a:rPr lang="en-US" dirty="0"/>
              <a:t>Clinical Gateway APIs</a:t>
            </a:r>
          </a:p>
        </p:txBody>
      </p:sp>
      <p:graphicFrame>
        <p:nvGraphicFramePr>
          <p:cNvPr id="4" name="Content Placeholder 3">
            <a:extLst>
              <a:ext uri="{FF2B5EF4-FFF2-40B4-BE49-F238E27FC236}">
                <a16:creationId xmlns:a16="http://schemas.microsoft.com/office/drawing/2014/main" id="{A0575417-4ACA-FDD6-02BA-CD112F126D42}"/>
              </a:ext>
            </a:extLst>
          </p:cNvPr>
          <p:cNvGraphicFramePr>
            <a:graphicFrameLocks noGrp="1"/>
          </p:cNvGraphicFramePr>
          <p:nvPr>
            <p:ph sz="quarter" idx="10"/>
            <p:extLst>
              <p:ext uri="{D42A27DB-BD31-4B8C-83A1-F6EECF244321}">
                <p14:modId xmlns:p14="http://schemas.microsoft.com/office/powerpoint/2010/main" val="643055029"/>
              </p:ext>
            </p:extLst>
          </p:nvPr>
        </p:nvGraphicFramePr>
        <p:xfrm>
          <a:off x="10098156" y="3381375"/>
          <a:ext cx="12941231" cy="98171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CC072706-16CD-1F7D-DF72-2F5F9249AF4B}"/>
              </a:ext>
            </a:extLst>
          </p:cNvPr>
          <p:cNvSpPr txBox="1"/>
          <p:nvPr/>
        </p:nvSpPr>
        <p:spPr>
          <a:xfrm>
            <a:off x="904461" y="3857942"/>
            <a:ext cx="7961243" cy="8863965"/>
          </a:xfrm>
          <a:prstGeom prst="rect">
            <a:avLst/>
          </a:prstGeom>
          <a:noFill/>
        </p:spPr>
        <p:txBody>
          <a:bodyPr wrap="square">
            <a:spAutoFit/>
          </a:bodyPr>
          <a:lstStyle/>
          <a:p>
            <a:pPr marL="685800" indent="-685800">
              <a:buFont typeface="Arial" panose="020B0604020202020204" pitchFamily="34" charset="0"/>
              <a:buChar char="•"/>
            </a:pPr>
            <a:r>
              <a:rPr lang="en-US" sz="3800" b="1" dirty="0">
                <a:solidFill>
                  <a:schemeClr val="tx2"/>
                </a:solidFill>
                <a:ea typeface="Calibri"/>
                <a:cs typeface="Calibri"/>
              </a:rPr>
              <a:t>Future-Ready Platform: </a:t>
            </a:r>
            <a:r>
              <a:rPr lang="en-US" sz="3800" dirty="0">
                <a:solidFill>
                  <a:schemeClr val="tx2"/>
                </a:solidFill>
                <a:ea typeface="Calibri"/>
                <a:cs typeface="Calibri"/>
              </a:rPr>
              <a:t>Live since 2023, the CG API platform supports secure, real-time data exchange and scalable interoperability.</a:t>
            </a:r>
          </a:p>
          <a:p>
            <a:pPr marL="685800" indent="-685800">
              <a:buFont typeface="Arial" panose="020B0604020202020204" pitchFamily="34" charset="0"/>
              <a:buChar char="•"/>
            </a:pPr>
            <a:endParaRPr lang="en-US" sz="3800" dirty="0">
              <a:solidFill>
                <a:schemeClr val="tx2"/>
              </a:solidFill>
              <a:ea typeface="Calibri"/>
              <a:cs typeface="Calibri"/>
            </a:endParaRPr>
          </a:p>
          <a:p>
            <a:pPr marL="685800" indent="-685800">
              <a:buFont typeface="Arial" panose="020B0604020202020204" pitchFamily="34" charset="0"/>
              <a:buChar char="•"/>
            </a:pPr>
            <a:r>
              <a:rPr lang="en-US" sz="3800" b="1" dirty="0">
                <a:solidFill>
                  <a:schemeClr val="tx2"/>
                </a:solidFill>
                <a:ea typeface="Calibri"/>
                <a:cs typeface="Calibri"/>
              </a:rPr>
              <a:t>Growing Adoption: </a:t>
            </a:r>
            <a:r>
              <a:rPr lang="en-US" sz="3800" dirty="0">
                <a:solidFill>
                  <a:schemeClr val="tx2"/>
                </a:solidFill>
                <a:ea typeface="Calibri"/>
                <a:cs typeface="Calibri"/>
              </a:rPr>
              <a:t>The Mass HIway is transitioning public health submitters to RESTful APIs, driving participation and API transaction growth.</a:t>
            </a:r>
          </a:p>
          <a:p>
            <a:endParaRPr lang="en-US" sz="3800" dirty="0">
              <a:solidFill>
                <a:schemeClr val="tx2"/>
              </a:solidFill>
              <a:ea typeface="Calibri"/>
              <a:cs typeface="Calibri"/>
            </a:endParaRPr>
          </a:p>
          <a:p>
            <a:pPr marL="685800" indent="-685800">
              <a:buFont typeface="Arial" panose="020B0604020202020204" pitchFamily="34" charset="0"/>
              <a:buChar char="•"/>
            </a:pPr>
            <a:r>
              <a:rPr lang="en-US" sz="3800" b="1" dirty="0">
                <a:solidFill>
                  <a:schemeClr val="tx2"/>
                </a:solidFill>
                <a:ea typeface="Calibri"/>
                <a:cs typeface="Calibri"/>
              </a:rPr>
              <a:t>Get Connected: </a:t>
            </a:r>
            <a:r>
              <a:rPr lang="en-US" sz="3800" dirty="0">
                <a:solidFill>
                  <a:schemeClr val="tx2"/>
                </a:solidFill>
                <a:ea typeface="Calibri"/>
                <a:cs typeface="Calibri"/>
              </a:rPr>
              <a:t>Contact the Mass HIway to enhance data exchange capabilities with the CG API platform.</a:t>
            </a:r>
            <a:endParaRPr lang="en-US" sz="3800" dirty="0">
              <a:solidFill>
                <a:schemeClr val="tx2"/>
              </a:solidFill>
            </a:endParaRPr>
          </a:p>
        </p:txBody>
      </p:sp>
    </p:spTree>
    <p:extLst>
      <p:ext uri="{BB962C8B-B14F-4D97-AF65-F5344CB8AC3E}">
        <p14:creationId xmlns:p14="http://schemas.microsoft.com/office/powerpoint/2010/main" val="3398806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43274-D9C0-8E6E-98DD-360DE36C301D}"/>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DE14A36-8A59-7B2C-E470-4C705D7A35FF}"/>
              </a:ext>
            </a:extLst>
          </p:cNvPr>
          <p:cNvGraphicFramePr>
            <a:graphicFrameLocks noGrp="1"/>
          </p:cNvGraphicFramePr>
          <p:nvPr>
            <p:ph sz="quarter" idx="10"/>
            <p:extLst>
              <p:ext uri="{D42A27DB-BD31-4B8C-83A1-F6EECF244321}">
                <p14:modId xmlns:p14="http://schemas.microsoft.com/office/powerpoint/2010/main" val="3135018167"/>
              </p:ext>
            </p:extLst>
          </p:nvPr>
        </p:nvGraphicFramePr>
        <p:xfrm>
          <a:off x="1344612" y="3835326"/>
          <a:ext cx="21688425" cy="8838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217857CD-FA09-63E5-C922-D3C1021D4442}"/>
              </a:ext>
            </a:extLst>
          </p:cNvPr>
          <p:cNvSpPr>
            <a:spLocks noGrp="1"/>
          </p:cNvSpPr>
          <p:nvPr>
            <p:ph type="body" sz="quarter" idx="11"/>
          </p:nvPr>
        </p:nvSpPr>
        <p:spPr/>
        <p:txBody>
          <a:bodyPr/>
          <a:lstStyle/>
          <a:p>
            <a:r>
              <a:rPr lang="en-US" dirty="0"/>
              <a:t>CG API Implementation Progress</a:t>
            </a:r>
          </a:p>
        </p:txBody>
      </p:sp>
    </p:spTree>
    <p:extLst>
      <p:ext uri="{BB962C8B-B14F-4D97-AF65-F5344CB8AC3E}">
        <p14:creationId xmlns:p14="http://schemas.microsoft.com/office/powerpoint/2010/main" val="2254430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F7F90-09C3-0815-9A89-534FBEF7607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A04E42-4C10-EFD2-EE0C-F3DC511529B3}"/>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1599971" lvl="1" indent="-685800">
              <a:buFont typeface="Arial" panose="020B0604020202020204" pitchFamily="34" charset="0"/>
              <a:buChar char="•"/>
            </a:pPr>
            <a:r>
              <a:rPr lang="en-US" dirty="0">
                <a:solidFill>
                  <a:schemeClr val="bg1">
                    <a:lumMod val="85000"/>
                  </a:schemeClr>
                </a:solidFill>
              </a:rPr>
              <a:t>Mass HIway Utilization</a:t>
            </a:r>
          </a:p>
          <a:p>
            <a:pPr marL="1599971" lvl="1" indent="-685800">
              <a:buFont typeface="Arial" panose="020B0604020202020204" pitchFamily="34" charset="0"/>
              <a:buChar char="•"/>
            </a:pPr>
            <a:r>
              <a:rPr lang="en-US" dirty="0">
                <a:solidFill>
                  <a:schemeClr val="bg1">
                    <a:lumMod val="85000"/>
                  </a:schemeClr>
                </a:solidFill>
              </a:rPr>
              <a:t>Clinical Gateway API Platform</a:t>
            </a:r>
          </a:p>
          <a:p>
            <a:pPr marL="1599971" lvl="1" indent="-685800">
              <a:buFont typeface="Arial" panose="020B0604020202020204" pitchFamily="34" charset="0"/>
              <a:buChar char="•"/>
            </a:pPr>
            <a:r>
              <a:rPr lang="en-US" dirty="0"/>
              <a:t>Statewide Event Notification Services (ENS) Framework</a:t>
            </a:r>
          </a:p>
          <a:p>
            <a:pPr marL="1599971" lvl="1" indent="-685800">
              <a:buFont typeface="Arial" panose="020B0604020202020204" pitchFamily="34" charset="0"/>
              <a:buChar char="•"/>
            </a:pPr>
            <a:r>
              <a:rPr lang="en-US" dirty="0">
                <a:solidFill>
                  <a:schemeClr val="bg1">
                    <a:lumMod val="85000"/>
                  </a:schemeClr>
                </a:solidFill>
              </a:rPr>
              <a:t>Massachusetts League of Community Health Centers Workgroups</a:t>
            </a:r>
          </a:p>
          <a:p>
            <a:pPr marL="685800" indent="-685800">
              <a:buFont typeface="Arial" panose="020B0604020202020204" pitchFamily="34" charset="0"/>
              <a:buChar char="•"/>
            </a:pPr>
            <a:r>
              <a:rPr lang="en-US" dirty="0">
                <a:solidFill>
                  <a:schemeClr val="bg1">
                    <a:lumMod val="85000"/>
                  </a:schemeClr>
                </a:solidFill>
              </a:rPr>
              <a:t>POLST Transition and ePOLST Registry</a:t>
            </a:r>
            <a:endParaRPr lang="en-US" sz="5400" dirty="0">
              <a:solidFill>
                <a:schemeClr val="bg1">
                  <a:lumMod val="85000"/>
                </a:schemeClr>
              </a:solidFill>
            </a:endParaRPr>
          </a:p>
          <a:p>
            <a:pPr marL="685800" indent="-685800">
              <a:buFont typeface="Arial" panose="020B0604020202020204" pitchFamily="34" charset="0"/>
              <a:buChar char="•"/>
            </a:pPr>
            <a:r>
              <a:rPr lang="en-US" sz="5400" dirty="0">
                <a:solidFill>
                  <a:schemeClr val="bg1">
                    <a:lumMod val="85000"/>
                  </a:schemeClr>
                </a:solidFill>
              </a:rPr>
              <a:t>Behavioral Health Treatment and Referral Platform</a:t>
            </a:r>
          </a:p>
          <a:p>
            <a:endParaRPr lang="en-US" dirty="0"/>
          </a:p>
        </p:txBody>
      </p:sp>
      <p:sp>
        <p:nvSpPr>
          <p:cNvPr id="3" name="Text Placeholder 2">
            <a:extLst>
              <a:ext uri="{FF2B5EF4-FFF2-40B4-BE49-F238E27FC236}">
                <a16:creationId xmlns:a16="http://schemas.microsoft.com/office/drawing/2014/main" id="{70EAF630-B2A0-108C-63BB-94C1FD1C20F6}"/>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110215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846EBE-E6E5-A4F7-762E-0023F036FED2}"/>
              </a:ext>
            </a:extLst>
          </p:cNvPr>
          <p:cNvSpPr>
            <a:spLocks noGrp="1"/>
          </p:cNvSpPr>
          <p:nvPr>
            <p:ph sz="quarter" idx="10"/>
          </p:nvPr>
        </p:nvSpPr>
        <p:spPr/>
        <p:txBody>
          <a:bodyPr>
            <a:normAutofit/>
          </a:bodyPr>
          <a:lstStyle/>
          <a:p>
            <a:endParaRPr lang="en-US" b="1" dirty="0"/>
          </a:p>
          <a:p>
            <a:r>
              <a:rPr lang="en-US" dirty="0"/>
              <a:t>The </a:t>
            </a:r>
            <a:r>
              <a:rPr lang="en-US" b="1" dirty="0"/>
              <a:t>Massachusetts Statewide ENS Framework</a:t>
            </a:r>
            <a:r>
              <a:rPr lang="en-US" dirty="0"/>
              <a:t> ensures that providers across the Commonwealth receive timely ADT alerts from any Acute Care Hospital, regardless of their Certified ENS Vendor, supporting improved care coordination and healthcare delivery.</a:t>
            </a:r>
          </a:p>
        </p:txBody>
      </p:sp>
      <p:sp>
        <p:nvSpPr>
          <p:cNvPr id="3" name="Text Placeholder 2">
            <a:extLst>
              <a:ext uri="{FF2B5EF4-FFF2-40B4-BE49-F238E27FC236}">
                <a16:creationId xmlns:a16="http://schemas.microsoft.com/office/drawing/2014/main" id="{3DE30B0F-8762-54CB-D6F1-03968A674188}"/>
              </a:ext>
            </a:extLst>
          </p:cNvPr>
          <p:cNvSpPr>
            <a:spLocks noGrp="1"/>
          </p:cNvSpPr>
          <p:nvPr>
            <p:ph type="body" sz="quarter" idx="11"/>
          </p:nvPr>
        </p:nvSpPr>
        <p:spPr/>
        <p:txBody>
          <a:bodyPr/>
          <a:lstStyle/>
          <a:p>
            <a:r>
              <a:rPr lang="en-US" dirty="0"/>
              <a:t>Statewide ENS Framework Update</a:t>
            </a:r>
          </a:p>
        </p:txBody>
      </p:sp>
    </p:spTree>
    <p:extLst>
      <p:ext uri="{BB962C8B-B14F-4D97-AF65-F5344CB8AC3E}">
        <p14:creationId xmlns:p14="http://schemas.microsoft.com/office/powerpoint/2010/main" val="296133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DC369F6-0900-BCE1-4DCB-FD22D1A0DB90}"/>
              </a:ext>
            </a:extLst>
          </p:cNvPr>
          <p:cNvGraphicFramePr>
            <a:graphicFrameLocks noGrp="1"/>
          </p:cNvGraphicFramePr>
          <p:nvPr>
            <p:ph sz="quarter" idx="10"/>
            <p:extLst>
              <p:ext uri="{D42A27DB-BD31-4B8C-83A1-F6EECF244321}">
                <p14:modId xmlns:p14="http://schemas.microsoft.com/office/powerpoint/2010/main" val="2512429319"/>
              </p:ext>
            </p:extLst>
          </p:nvPr>
        </p:nvGraphicFramePr>
        <p:xfrm>
          <a:off x="1350963" y="3381375"/>
          <a:ext cx="21688425" cy="9817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D7C691B7-3FB0-446C-F9E8-F5AB1CFB874F}"/>
              </a:ext>
            </a:extLst>
          </p:cNvPr>
          <p:cNvSpPr>
            <a:spLocks noGrp="1"/>
          </p:cNvSpPr>
          <p:nvPr>
            <p:ph type="body" sz="quarter" idx="11"/>
          </p:nvPr>
        </p:nvSpPr>
        <p:spPr/>
        <p:txBody>
          <a:bodyPr/>
          <a:lstStyle/>
          <a:p>
            <a:r>
              <a:rPr lang="en-US" dirty="0"/>
              <a:t>Statewide ENS Framework – Quarterly Report Findings</a:t>
            </a:r>
          </a:p>
        </p:txBody>
      </p:sp>
    </p:spTree>
    <p:extLst>
      <p:ext uri="{BB962C8B-B14F-4D97-AF65-F5344CB8AC3E}">
        <p14:creationId xmlns:p14="http://schemas.microsoft.com/office/powerpoint/2010/main" val="191811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A0A08-3132-7D9F-7610-E7313D9D1E2C}"/>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8CBDAEC-0EDC-C318-5958-8322B030D512}"/>
              </a:ext>
            </a:extLst>
          </p:cNvPr>
          <p:cNvGraphicFramePr>
            <a:graphicFrameLocks noGrp="1"/>
          </p:cNvGraphicFramePr>
          <p:nvPr>
            <p:ph sz="quarter" idx="10"/>
            <p:extLst>
              <p:ext uri="{D42A27DB-BD31-4B8C-83A1-F6EECF244321}">
                <p14:modId xmlns:p14="http://schemas.microsoft.com/office/powerpoint/2010/main" val="2945450892"/>
              </p:ext>
            </p:extLst>
          </p:nvPr>
        </p:nvGraphicFramePr>
        <p:xfrm>
          <a:off x="1084522" y="3487479"/>
          <a:ext cx="21614143" cy="9326880"/>
        </p:xfrm>
        <a:graphic>
          <a:graphicData uri="http://schemas.openxmlformats.org/drawingml/2006/table">
            <a:tbl>
              <a:tblPr firstRow="1" bandRow="1">
                <a:tableStyleId>{5940675A-B579-460E-94D1-54222C63F5DA}</a:tableStyleId>
              </a:tblPr>
              <a:tblGrid>
                <a:gridCol w="8782493">
                  <a:extLst>
                    <a:ext uri="{9D8B030D-6E8A-4147-A177-3AD203B41FA5}">
                      <a16:colId xmlns:a16="http://schemas.microsoft.com/office/drawing/2014/main" val="4148603588"/>
                    </a:ext>
                  </a:extLst>
                </a:gridCol>
                <a:gridCol w="3253563">
                  <a:extLst>
                    <a:ext uri="{9D8B030D-6E8A-4147-A177-3AD203B41FA5}">
                      <a16:colId xmlns:a16="http://schemas.microsoft.com/office/drawing/2014/main" val="3547425196"/>
                    </a:ext>
                  </a:extLst>
                </a:gridCol>
                <a:gridCol w="2254102">
                  <a:extLst>
                    <a:ext uri="{9D8B030D-6E8A-4147-A177-3AD203B41FA5}">
                      <a16:colId xmlns:a16="http://schemas.microsoft.com/office/drawing/2014/main" val="2174751048"/>
                    </a:ext>
                  </a:extLst>
                </a:gridCol>
                <a:gridCol w="2317898">
                  <a:extLst>
                    <a:ext uri="{9D8B030D-6E8A-4147-A177-3AD203B41FA5}">
                      <a16:colId xmlns:a16="http://schemas.microsoft.com/office/drawing/2014/main" val="2988018939"/>
                    </a:ext>
                  </a:extLst>
                </a:gridCol>
                <a:gridCol w="2665622">
                  <a:extLst>
                    <a:ext uri="{9D8B030D-6E8A-4147-A177-3AD203B41FA5}">
                      <a16:colId xmlns:a16="http://schemas.microsoft.com/office/drawing/2014/main" val="74389393"/>
                    </a:ext>
                  </a:extLst>
                </a:gridCol>
                <a:gridCol w="2340465">
                  <a:extLst>
                    <a:ext uri="{9D8B030D-6E8A-4147-A177-3AD203B41FA5}">
                      <a16:colId xmlns:a16="http://schemas.microsoft.com/office/drawing/2014/main" val="2319029551"/>
                    </a:ext>
                  </a:extLst>
                </a:gridCol>
              </a:tblGrid>
              <a:tr h="548640">
                <a:tc>
                  <a:txBody>
                    <a:bodyPr/>
                    <a:lstStyle/>
                    <a:p>
                      <a:pPr algn="l" fontAlgn="b"/>
                      <a:endParaRPr lang="en-US" sz="2800" b="1" dirty="0">
                        <a:solidFill>
                          <a:schemeClr val="tx2"/>
                        </a:solidFill>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2024-Q1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2024-Q1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2024-Q2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2024-Q2</a:t>
                      </a:r>
                    </a:p>
                  </a:txBody>
                  <a:tcPr marL="0" marR="0" marT="0"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2024 YTD</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550170386"/>
                  </a:ext>
                </a:extLst>
              </a:tr>
              <a:tr h="548640">
                <a:tc>
                  <a:txBody>
                    <a:bodyPr/>
                    <a:lstStyle/>
                    <a:p>
                      <a:pPr algn="l" fontAlgn="b"/>
                      <a:r>
                        <a:rPr lang="en-US" sz="2800" b="1" dirty="0">
                          <a:solidFill>
                            <a:schemeClr val="tx2"/>
                          </a:solidFill>
                        </a:rPr>
                        <a:t>ADT Transactions</a:t>
                      </a: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Vendor 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Vendor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Vendor 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Vendor B</a:t>
                      </a:r>
                    </a:p>
                  </a:txBody>
                  <a:tcPr marL="0" marR="0" marT="0"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Combined</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565130693"/>
                  </a:ext>
                </a:extLst>
              </a:tr>
              <a:tr h="548640">
                <a:tc>
                  <a:txBody>
                    <a:bodyPr/>
                    <a:lstStyle/>
                    <a:p>
                      <a:pPr algn="l" fontAlgn="b"/>
                      <a:r>
                        <a:rPr lang="en-US" sz="2800" dirty="0">
                          <a:solidFill>
                            <a:schemeClr val="tx2"/>
                          </a:solidFill>
                        </a:rPr>
                        <a:t>ADTs received from Massachusetts Acute Care Hospitals</a:t>
                      </a:r>
                    </a:p>
                  </a:txBody>
                  <a:tcPr marL="182880" marR="0" marT="0" marB="0"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38,568,565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29,704,491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37,908,838</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32,241,172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138,423,066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4315106"/>
                  </a:ext>
                </a:extLst>
              </a:tr>
              <a:tr h="548640">
                <a:tc>
                  <a:txBody>
                    <a:bodyPr/>
                    <a:lstStyle/>
                    <a:p>
                      <a:pPr algn="l" fontAlgn="b"/>
                      <a:r>
                        <a:rPr lang="en-US" sz="2800" dirty="0">
                          <a:solidFill>
                            <a:schemeClr val="tx2"/>
                          </a:solidFill>
                        </a:rPr>
                        <a:t>Reflected ADTs received from other ENS Vendor</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2,946,926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24,728,621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3,492,302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25,331,024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56,498,873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83452443"/>
                  </a:ext>
                </a:extLst>
              </a:tr>
              <a:tr h="548640">
                <a:tc>
                  <a:txBody>
                    <a:bodyPr/>
                    <a:lstStyle/>
                    <a:p>
                      <a:pPr algn="l" fontAlgn="b"/>
                      <a:r>
                        <a:rPr lang="en-US" sz="2800" dirty="0">
                          <a:solidFill>
                            <a:schemeClr val="tx2"/>
                          </a:solidFill>
                        </a:rPr>
                        <a:t>Notifications sent using Reflected ADTs</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306,535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138,084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185,632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dirty="0">
                          <a:solidFill>
                            <a:schemeClr val="tx2"/>
                          </a:solidFill>
                        </a:rPr>
                        <a:t>107,253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737,504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752666369"/>
                  </a:ext>
                </a:extLst>
              </a:tr>
              <a:tr h="548640">
                <a:tc>
                  <a:txBody>
                    <a:bodyPr/>
                    <a:lstStyle/>
                    <a:p>
                      <a:pPr algn="l" rtl="0" fontAlgn="ctr"/>
                      <a:r>
                        <a:rPr lang="en-US" sz="2800" b="1" dirty="0">
                          <a:solidFill>
                            <a:schemeClr val="tx2"/>
                          </a:solidFill>
                        </a:rPr>
                        <a:t>Quality of Demographic Information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 </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9490536"/>
                  </a:ext>
                </a:extLst>
              </a:tr>
              <a:tr h="548640">
                <a:tc>
                  <a:txBody>
                    <a:bodyPr/>
                    <a:lstStyle/>
                    <a:p>
                      <a:pPr algn="l" rtl="0" fontAlgn="ctr"/>
                      <a:r>
                        <a:rPr lang="en-US" sz="2800" dirty="0">
                          <a:solidFill>
                            <a:schemeClr val="tx2"/>
                          </a:solidFill>
                        </a:rPr>
                        <a:t>% including </a:t>
                      </a:r>
                      <a:r>
                        <a:rPr lang="en-US" sz="2800" b="1" dirty="0">
                          <a:solidFill>
                            <a:schemeClr val="tx2"/>
                          </a:solidFill>
                        </a:rPr>
                        <a:t>Date of Birth</a:t>
                      </a:r>
                    </a:p>
                  </a:txBody>
                  <a:tcPr marL="182880" marR="0" marT="0" marB="0"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100%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100%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112609419"/>
                  </a:ext>
                </a:extLst>
              </a:tr>
              <a:tr h="548640">
                <a:tc>
                  <a:txBody>
                    <a:bodyPr/>
                    <a:lstStyle/>
                    <a:p>
                      <a:pPr algn="l" rtl="0" fontAlgn="ctr"/>
                      <a:r>
                        <a:rPr lang="en-US" sz="2800" dirty="0">
                          <a:solidFill>
                            <a:schemeClr val="tx2"/>
                          </a:solidFill>
                        </a:rPr>
                        <a:t>% including </a:t>
                      </a:r>
                      <a:r>
                        <a:rPr lang="en-US" sz="2800" b="1" dirty="0">
                          <a:solidFill>
                            <a:schemeClr val="tx2"/>
                          </a:solidFill>
                        </a:rPr>
                        <a:t>Sex</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100%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100%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100%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470762096"/>
                  </a:ext>
                </a:extLst>
              </a:tr>
              <a:tr h="548640">
                <a:tc>
                  <a:txBody>
                    <a:bodyPr/>
                    <a:lstStyle/>
                    <a:p>
                      <a:pPr algn="l" rtl="0" fontAlgn="ctr"/>
                      <a:r>
                        <a:rPr lang="en-US" sz="2800" dirty="0">
                          <a:solidFill>
                            <a:schemeClr val="tx2"/>
                          </a:solidFill>
                        </a:rPr>
                        <a:t>% including </a:t>
                      </a:r>
                      <a:r>
                        <a:rPr lang="en-US" sz="2800" b="1" dirty="0">
                          <a:solidFill>
                            <a:schemeClr val="tx2"/>
                          </a:solidFill>
                        </a:rPr>
                        <a:t>Address Line 1</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98%</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16107384"/>
                  </a:ext>
                </a:extLst>
              </a:tr>
              <a:tr h="548640">
                <a:tc>
                  <a:txBody>
                    <a:bodyPr/>
                    <a:lstStyle/>
                    <a:p>
                      <a:pPr algn="l" rtl="0" fontAlgn="ctr"/>
                      <a:r>
                        <a:rPr lang="en-US" sz="2800" dirty="0">
                          <a:solidFill>
                            <a:schemeClr val="tx2"/>
                          </a:solidFill>
                        </a:rPr>
                        <a:t>% including </a:t>
                      </a:r>
                      <a:r>
                        <a:rPr lang="en-US" sz="2800" b="1" dirty="0">
                          <a:solidFill>
                            <a:schemeClr val="tx2"/>
                          </a:solidFill>
                        </a:rPr>
                        <a:t>City/Town</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98%</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502746190"/>
                  </a:ext>
                </a:extLst>
              </a:tr>
              <a:tr h="548640">
                <a:tc>
                  <a:txBody>
                    <a:bodyPr/>
                    <a:lstStyle/>
                    <a:p>
                      <a:pPr algn="l" rtl="0" fontAlgn="ctr"/>
                      <a:r>
                        <a:rPr lang="en-US" sz="2800" dirty="0">
                          <a:solidFill>
                            <a:schemeClr val="tx2"/>
                          </a:solidFill>
                        </a:rPr>
                        <a:t>% including </a:t>
                      </a:r>
                      <a:r>
                        <a:rPr lang="en-US" sz="2800" b="1" dirty="0">
                          <a:solidFill>
                            <a:schemeClr val="tx2"/>
                          </a:solidFill>
                        </a:rPr>
                        <a:t>Zip Code</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98%</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359765224"/>
                  </a:ext>
                </a:extLst>
              </a:tr>
              <a:tr h="548640">
                <a:tc>
                  <a:txBody>
                    <a:bodyPr/>
                    <a:lstStyle/>
                    <a:p>
                      <a:pPr algn="l" rtl="0" fontAlgn="ctr"/>
                      <a:r>
                        <a:rPr lang="en-US" sz="2800" dirty="0">
                          <a:solidFill>
                            <a:schemeClr val="tx2"/>
                          </a:solidFill>
                        </a:rPr>
                        <a:t>% including </a:t>
                      </a:r>
                      <a:r>
                        <a:rPr lang="en-US" sz="2800" b="1" dirty="0">
                          <a:solidFill>
                            <a:schemeClr val="tx2"/>
                          </a:solidFill>
                        </a:rPr>
                        <a:t>Phone Number</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77%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93%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75%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92%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84%</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958971111"/>
                  </a:ext>
                </a:extLst>
              </a:tr>
              <a:tr h="548640">
                <a:tc>
                  <a:txBody>
                    <a:bodyPr/>
                    <a:lstStyle/>
                    <a:p>
                      <a:pPr algn="l" rtl="0" fontAlgn="ctr"/>
                      <a:r>
                        <a:rPr lang="en-US" sz="2800" dirty="0">
                          <a:solidFill>
                            <a:schemeClr val="tx2"/>
                          </a:solidFill>
                        </a:rPr>
                        <a:t>% including </a:t>
                      </a:r>
                      <a:r>
                        <a:rPr lang="en-US" sz="2800" b="1" dirty="0">
                          <a:solidFill>
                            <a:schemeClr val="tx2"/>
                          </a:solidFill>
                        </a:rPr>
                        <a:t>SSN</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67%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70%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73%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71%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70%</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389503845"/>
                  </a:ext>
                </a:extLst>
              </a:tr>
              <a:tr h="548640">
                <a:tc>
                  <a:txBody>
                    <a:bodyPr/>
                    <a:lstStyle/>
                    <a:p>
                      <a:pPr algn="l" rtl="0" fontAlgn="ctr"/>
                      <a:r>
                        <a:rPr lang="en-US" sz="2800" b="1" dirty="0">
                          <a:solidFill>
                            <a:schemeClr val="tx2"/>
                          </a:solidFill>
                        </a:rPr>
                        <a:t>Quality of Clinical Information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rtl="0" fontAlgn="ctr"/>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800" b="1" dirty="0">
                          <a:solidFill>
                            <a:schemeClr val="tx2"/>
                          </a:solidFill>
                        </a:rPr>
                        <a: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12087343"/>
                  </a:ext>
                </a:extLst>
              </a:tr>
              <a:tr h="548640">
                <a:tc>
                  <a:txBody>
                    <a:bodyPr/>
                    <a:lstStyle/>
                    <a:p>
                      <a:pPr algn="l" rtl="0" fontAlgn="ctr"/>
                      <a:r>
                        <a:rPr lang="en-US" sz="2800" dirty="0">
                          <a:solidFill>
                            <a:schemeClr val="tx2"/>
                          </a:solidFill>
                        </a:rPr>
                        <a:t>% of A01 messages with </a:t>
                      </a:r>
                      <a:r>
                        <a:rPr lang="en-US" sz="2800" b="1" dirty="0">
                          <a:solidFill>
                            <a:schemeClr val="tx2"/>
                          </a:solidFill>
                        </a:rPr>
                        <a:t>Chief Complaint</a:t>
                      </a:r>
                    </a:p>
                  </a:txBody>
                  <a:tcPr marL="182880" marR="0" marT="0" marB="0"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39%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35%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19%</a:t>
                      </a:r>
                    </a:p>
                  </a:txBody>
                  <a:tcPr marL="0" marR="0" marT="0" marB="0"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105713947"/>
                  </a:ext>
                </a:extLst>
              </a:tr>
              <a:tr h="548640">
                <a:tc>
                  <a:txBody>
                    <a:bodyPr/>
                    <a:lstStyle/>
                    <a:p>
                      <a:pPr algn="l" rtl="0" fontAlgn="ctr"/>
                      <a:r>
                        <a:rPr lang="en-US" sz="2800" dirty="0">
                          <a:solidFill>
                            <a:schemeClr val="tx2"/>
                          </a:solidFill>
                        </a:rPr>
                        <a:t>% of A03 messages with </a:t>
                      </a:r>
                      <a:r>
                        <a:rPr lang="en-US" sz="2800" b="1" dirty="0">
                          <a:solidFill>
                            <a:schemeClr val="tx2"/>
                          </a:solidFill>
                        </a:rPr>
                        <a:t>Diagnosis Code</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52%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53%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a:solidFill>
                            <a:schemeClr val="tx2"/>
                          </a:solidFill>
                        </a:rPr>
                        <a:t>55%</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54%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54%</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51952940"/>
                  </a:ext>
                </a:extLst>
              </a:tr>
              <a:tr h="548640">
                <a:tc>
                  <a:txBody>
                    <a:bodyPr/>
                    <a:lstStyle/>
                    <a:p>
                      <a:pPr algn="l" rtl="0" fontAlgn="ctr"/>
                      <a:r>
                        <a:rPr lang="en-US" sz="2800" dirty="0">
                          <a:solidFill>
                            <a:schemeClr val="tx2"/>
                          </a:solidFill>
                        </a:rPr>
                        <a:t>% of A03 messages with </a:t>
                      </a:r>
                      <a:r>
                        <a:rPr lang="en-US" sz="2800" b="1" dirty="0">
                          <a:solidFill>
                            <a:schemeClr val="tx2"/>
                          </a:solidFill>
                        </a:rPr>
                        <a:t>Diagnosis Description</a:t>
                      </a:r>
                    </a:p>
                  </a:txBody>
                  <a:tcPr marL="182880" marR="0" marT="0"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52%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53%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54%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rtl="0" fontAlgn="ctr"/>
                      <a:r>
                        <a:rPr lang="en-US" sz="2800" dirty="0">
                          <a:solidFill>
                            <a:schemeClr val="tx2"/>
                          </a:solidFill>
                        </a:rPr>
                        <a:t>54%</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2800" b="1" dirty="0">
                          <a:solidFill>
                            <a:schemeClr val="tx2"/>
                          </a:solidFill>
                        </a:rPr>
                        <a:t>53%</a:t>
                      </a:r>
                    </a:p>
                  </a:txBody>
                  <a:tcPr marL="0" marR="0" marT="0"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817109330"/>
                  </a:ext>
                </a:extLst>
              </a:tr>
            </a:tbl>
          </a:graphicData>
        </a:graphic>
      </p:graphicFrame>
      <p:sp>
        <p:nvSpPr>
          <p:cNvPr id="5" name="Text Placeholder 2">
            <a:extLst>
              <a:ext uri="{FF2B5EF4-FFF2-40B4-BE49-F238E27FC236}">
                <a16:creationId xmlns:a16="http://schemas.microsoft.com/office/drawing/2014/main" id="{762BD9A7-CF85-AB2D-F2C4-A5A455A1382F}"/>
              </a:ext>
            </a:extLst>
          </p:cNvPr>
          <p:cNvSpPr>
            <a:spLocks noGrp="1"/>
          </p:cNvSpPr>
          <p:nvPr>
            <p:ph type="body" sz="quarter" idx="11"/>
          </p:nvPr>
        </p:nvSpPr>
        <p:spPr>
          <a:xfrm>
            <a:off x="6082470" y="1840983"/>
            <a:ext cx="16956433" cy="923330"/>
          </a:xfrm>
        </p:spPr>
        <p:txBody>
          <a:bodyPr/>
          <a:lstStyle/>
          <a:p>
            <a:r>
              <a:rPr lang="en-US" dirty="0"/>
              <a:t>Statewide ENS Framework – 2024 Quarterly Data</a:t>
            </a:r>
          </a:p>
        </p:txBody>
      </p:sp>
    </p:spTree>
    <p:extLst>
      <p:ext uri="{BB962C8B-B14F-4D97-AF65-F5344CB8AC3E}">
        <p14:creationId xmlns:p14="http://schemas.microsoft.com/office/powerpoint/2010/main" val="1105671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D692F0-4837-AFBD-52C2-F4463DCEB879}"/>
              </a:ext>
            </a:extLst>
          </p:cNvPr>
          <p:cNvSpPr>
            <a:spLocks noGrp="1"/>
          </p:cNvSpPr>
          <p:nvPr>
            <p:ph sz="quarter" idx="10"/>
          </p:nvPr>
        </p:nvSpPr>
        <p:spPr/>
        <p:txBody>
          <a:bodyPr>
            <a:normAutofit/>
          </a:bodyPr>
          <a:lstStyle/>
          <a:p>
            <a:pPr marL="685800" indent="-685800">
              <a:buFont typeface="Arial" panose="020B0604020202020204" pitchFamily="34" charset="0"/>
              <a:buChar char="•"/>
            </a:pPr>
            <a:r>
              <a:rPr lang="en-US" dirty="0"/>
              <a:t>EOHHS and the Mass HIway want to recognize the efforts the ENS vendors and ENS participants have made in improving ADT message quality, leading to more meaningful notifications.</a:t>
            </a:r>
          </a:p>
          <a:p>
            <a:pPr marL="685800" indent="-685800">
              <a:buFont typeface="Arial" panose="020B0604020202020204" pitchFamily="34" charset="0"/>
              <a:buChar char="•"/>
            </a:pPr>
            <a:r>
              <a:rPr lang="en-US" dirty="0"/>
              <a:t>A new Request for Applications (RFA) was published on </a:t>
            </a:r>
            <a:r>
              <a:rPr lang="en-US" dirty="0">
                <a:solidFill>
                  <a:srgbClr val="5693D7"/>
                </a:solidFill>
                <a:hlinkClick r:id="rId2">
                  <a:extLst>
                    <a:ext uri="{A12FA001-AC4F-418D-AE19-62706E023703}">
                      <ahyp:hlinkClr xmlns:ahyp="http://schemas.microsoft.com/office/drawing/2018/hyperlinkcolor" val="tx"/>
                    </a:ext>
                  </a:extLst>
                </a:hlinkClick>
              </a:rPr>
              <a:t>COMMBUYS</a:t>
            </a:r>
            <a:r>
              <a:rPr lang="en-US" dirty="0"/>
              <a:t> on 10/25/24 to continue the Statewide ENS Framework.</a:t>
            </a:r>
          </a:p>
          <a:p>
            <a:pPr marL="685800" indent="-685800">
              <a:buFont typeface="Arial" panose="020B0604020202020204" pitchFamily="34" charset="0"/>
              <a:buChar char="•"/>
            </a:pPr>
            <a:r>
              <a:rPr lang="en-US" dirty="0"/>
              <a:t>The new RFA follows a similar structure, detailing certification criteria for eligible ENS vendors and outlining obligations for Certified ENS Vendors.</a:t>
            </a:r>
          </a:p>
          <a:p>
            <a:pPr marL="685800" indent="-685800">
              <a:buFont typeface="Arial" panose="020B0604020202020204" pitchFamily="34" charset="0"/>
              <a:buChar char="•"/>
            </a:pPr>
            <a:r>
              <a:rPr lang="en-US" dirty="0"/>
              <a:t>The aim is to balance effectiveness and accessibility without imposing overly restrictive requirements.</a:t>
            </a:r>
          </a:p>
        </p:txBody>
      </p:sp>
      <p:sp>
        <p:nvSpPr>
          <p:cNvPr id="3" name="Text Placeholder 2">
            <a:extLst>
              <a:ext uri="{FF2B5EF4-FFF2-40B4-BE49-F238E27FC236}">
                <a16:creationId xmlns:a16="http://schemas.microsoft.com/office/drawing/2014/main" id="{ED086E11-6DC3-F3BF-86BE-390177C465E1}"/>
              </a:ext>
            </a:extLst>
          </p:cNvPr>
          <p:cNvSpPr>
            <a:spLocks noGrp="1"/>
          </p:cNvSpPr>
          <p:nvPr>
            <p:ph type="body" sz="quarter" idx="11"/>
          </p:nvPr>
        </p:nvSpPr>
        <p:spPr/>
        <p:txBody>
          <a:bodyPr/>
          <a:lstStyle/>
          <a:p>
            <a:r>
              <a:rPr lang="en-US" dirty="0"/>
              <a:t>ENS Framework – Notice of new RFA</a:t>
            </a:r>
          </a:p>
        </p:txBody>
      </p:sp>
    </p:spTree>
    <p:extLst>
      <p:ext uri="{BB962C8B-B14F-4D97-AF65-F5344CB8AC3E}">
        <p14:creationId xmlns:p14="http://schemas.microsoft.com/office/powerpoint/2010/main" val="1450180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30DF7-75F9-6835-C2C5-01D79B8394D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C79543-BBC3-5CCF-E7CD-B1CF448652FB}"/>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1599971" lvl="1" indent="-685800">
              <a:buFont typeface="Arial" panose="020B0604020202020204" pitchFamily="34" charset="0"/>
              <a:buChar char="•"/>
            </a:pPr>
            <a:r>
              <a:rPr lang="en-US" dirty="0">
                <a:solidFill>
                  <a:schemeClr val="bg1">
                    <a:lumMod val="85000"/>
                  </a:schemeClr>
                </a:solidFill>
              </a:rPr>
              <a:t>Mass HIway Utilization</a:t>
            </a:r>
          </a:p>
          <a:p>
            <a:pPr marL="1599971" lvl="1" indent="-685800">
              <a:buFont typeface="Arial" panose="020B0604020202020204" pitchFamily="34" charset="0"/>
              <a:buChar char="•"/>
            </a:pPr>
            <a:r>
              <a:rPr lang="en-US" dirty="0">
                <a:solidFill>
                  <a:schemeClr val="bg1">
                    <a:lumMod val="85000"/>
                  </a:schemeClr>
                </a:solidFill>
              </a:rPr>
              <a:t>Clinical Gateway API Platform</a:t>
            </a:r>
          </a:p>
          <a:p>
            <a:pPr marL="1599971" lvl="1" indent="-685800">
              <a:buFont typeface="Arial" panose="020B0604020202020204" pitchFamily="34" charset="0"/>
              <a:buChar char="•"/>
            </a:pPr>
            <a:r>
              <a:rPr lang="en-US" dirty="0">
                <a:solidFill>
                  <a:schemeClr val="bg1">
                    <a:lumMod val="85000"/>
                  </a:schemeClr>
                </a:solidFill>
              </a:rPr>
              <a:t>Statewide Event Notification Services (ENS) Framework</a:t>
            </a:r>
          </a:p>
          <a:p>
            <a:pPr marL="1599971" lvl="1" indent="-685800">
              <a:buFont typeface="Arial" panose="020B0604020202020204" pitchFamily="34" charset="0"/>
              <a:buChar char="•"/>
            </a:pPr>
            <a:r>
              <a:rPr lang="en-US" dirty="0"/>
              <a:t>Massachusetts League of Community Health Centers Workgroups</a:t>
            </a:r>
          </a:p>
          <a:p>
            <a:pPr marL="685800" indent="-685800">
              <a:buFont typeface="Arial" panose="020B0604020202020204" pitchFamily="34" charset="0"/>
              <a:buChar char="•"/>
            </a:pPr>
            <a:r>
              <a:rPr lang="en-US" dirty="0">
                <a:solidFill>
                  <a:schemeClr val="bg1">
                    <a:lumMod val="85000"/>
                  </a:schemeClr>
                </a:solidFill>
              </a:rPr>
              <a:t>POLST Transition and ePOLST Registry</a:t>
            </a:r>
            <a:endParaRPr lang="en-US" sz="5400" dirty="0">
              <a:solidFill>
                <a:schemeClr val="bg1">
                  <a:lumMod val="85000"/>
                </a:schemeClr>
              </a:solidFill>
            </a:endParaRPr>
          </a:p>
          <a:p>
            <a:pPr marL="685800" indent="-685800">
              <a:buFont typeface="Arial" panose="020B0604020202020204" pitchFamily="34" charset="0"/>
              <a:buChar char="•"/>
            </a:pPr>
            <a:r>
              <a:rPr lang="en-US" sz="5400" dirty="0">
                <a:solidFill>
                  <a:schemeClr val="bg1">
                    <a:lumMod val="85000"/>
                  </a:schemeClr>
                </a:solidFill>
              </a:rPr>
              <a:t>Behavioral Health Treatment and Referral Platform</a:t>
            </a:r>
          </a:p>
          <a:p>
            <a:endParaRPr lang="en-US" dirty="0"/>
          </a:p>
        </p:txBody>
      </p:sp>
      <p:sp>
        <p:nvSpPr>
          <p:cNvPr id="3" name="Text Placeholder 2">
            <a:extLst>
              <a:ext uri="{FF2B5EF4-FFF2-40B4-BE49-F238E27FC236}">
                <a16:creationId xmlns:a16="http://schemas.microsoft.com/office/drawing/2014/main" id="{D439C2FF-054D-12B2-0075-9EB872BA400A}"/>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160992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5A5E9A-A7A8-042C-C512-EC70FD31A584}"/>
              </a:ext>
            </a:extLst>
          </p:cNvPr>
          <p:cNvSpPr>
            <a:spLocks noGrp="1"/>
          </p:cNvSpPr>
          <p:nvPr>
            <p:ph sz="quarter" idx="10"/>
          </p:nvPr>
        </p:nvSpPr>
        <p:spPr/>
        <p:txBody>
          <a:bodyPr>
            <a:normAutofit lnSpcReduction="10000"/>
          </a:bodyPr>
          <a:lstStyle/>
          <a:p>
            <a:pPr marL="685800" marR="0" indent="-685800">
              <a:lnSpc>
                <a:spcPct val="107000"/>
              </a:lnSpc>
              <a:spcAft>
                <a:spcPts val="800"/>
              </a:spcAft>
              <a:buFont typeface="Arial" panose="020B0604020202020204" pitchFamily="34" charset="0"/>
              <a:buChar char="•"/>
            </a:pPr>
            <a:r>
              <a:rPr lang="en-US" sz="4800" kern="100" dirty="0">
                <a:effectLst/>
                <a:latin typeface="Calibri" panose="020F0502020204030204" pitchFamily="34" charset="0"/>
                <a:ea typeface="Aptos" panose="020B0004020202020204" pitchFamily="34" charset="0"/>
              </a:rPr>
              <a:t>The Mass HIway has partnered with the </a:t>
            </a:r>
            <a:r>
              <a:rPr lang="en-US" sz="4800" b="1" kern="100" dirty="0">
                <a:effectLst/>
                <a:latin typeface="Calibri" panose="020F0502020204030204" pitchFamily="34" charset="0"/>
                <a:ea typeface="Aptos" panose="020B0004020202020204" pitchFamily="34" charset="0"/>
              </a:rPr>
              <a:t>Massachusetts League of Community Health Centers </a:t>
            </a:r>
            <a:r>
              <a:rPr lang="en-US" sz="4800" kern="100" dirty="0">
                <a:effectLst/>
                <a:latin typeface="Calibri" panose="020F0502020204030204" pitchFamily="34" charset="0"/>
                <a:ea typeface="Aptos" panose="020B0004020202020204" pitchFamily="34" charset="0"/>
              </a:rPr>
              <a:t>to launch a series of workgroups aimed at optimizing ADT alert usage across EHR platforms and supporting the Mass League's Health Center Control Network (HCCN) grant goal of reducing provider burden.</a:t>
            </a:r>
          </a:p>
          <a:p>
            <a:pPr marL="685800" marR="0" indent="-685800">
              <a:lnSpc>
                <a:spcPct val="107000"/>
              </a:lnSpc>
              <a:spcAft>
                <a:spcPts val="800"/>
              </a:spcAft>
              <a:buFont typeface="Arial" panose="020B0604020202020204" pitchFamily="34" charset="0"/>
              <a:buChar char="•"/>
            </a:pPr>
            <a:r>
              <a:rPr lang="en-US" sz="4800" kern="100" dirty="0">
                <a:effectLst/>
                <a:latin typeface="Calibri" panose="020F0502020204030204" pitchFamily="34" charset="0"/>
                <a:ea typeface="Aptos" panose="020B0004020202020204" pitchFamily="34" charset="0"/>
              </a:rPr>
              <a:t>The workgroups are designed to address common challenges such as reducing alert duplicity, streamlining ADT alert follow-up workflows, and improving patient care and quality measure performance.</a:t>
            </a:r>
          </a:p>
          <a:p>
            <a:pPr marL="685800" marR="0" indent="-685800">
              <a:lnSpc>
                <a:spcPct val="107000"/>
              </a:lnSpc>
              <a:spcAft>
                <a:spcPts val="800"/>
              </a:spcAft>
              <a:buFont typeface="Arial" panose="020B0604020202020204" pitchFamily="34" charset="0"/>
              <a:buChar char="•"/>
            </a:pPr>
            <a:r>
              <a:rPr lang="en-US" sz="4800" kern="100" dirty="0">
                <a:effectLst/>
                <a:latin typeface="Calibri" panose="020F0502020204030204" pitchFamily="34" charset="0"/>
                <a:ea typeface="Aptos" panose="020B0004020202020204" pitchFamily="34" charset="0"/>
              </a:rPr>
              <a:t>The workgroups are tailored to specific EHR systems, including </a:t>
            </a:r>
            <a:r>
              <a:rPr lang="en-US" sz="4800" b="1" kern="100" dirty="0">
                <a:effectLst/>
                <a:latin typeface="Calibri" panose="020F0502020204030204" pitchFamily="34" charset="0"/>
                <a:ea typeface="Aptos" panose="020B0004020202020204" pitchFamily="34" charset="0"/>
              </a:rPr>
              <a:t>OCHIN Epic</a:t>
            </a:r>
            <a:r>
              <a:rPr lang="en-US" sz="4800" kern="100" dirty="0">
                <a:effectLst/>
                <a:latin typeface="Calibri" panose="020F0502020204030204" pitchFamily="34" charset="0"/>
                <a:ea typeface="Aptos" panose="020B0004020202020204" pitchFamily="34" charset="0"/>
              </a:rPr>
              <a:t>, </a:t>
            </a:r>
            <a:r>
              <a:rPr lang="en-US" sz="4800" b="1" kern="100" dirty="0">
                <a:effectLst/>
                <a:latin typeface="Calibri" panose="020F0502020204030204" pitchFamily="34" charset="0"/>
                <a:ea typeface="Aptos" panose="020B0004020202020204" pitchFamily="34" charset="0"/>
              </a:rPr>
              <a:t>Community Technology Cooperative Epic</a:t>
            </a:r>
            <a:r>
              <a:rPr lang="en-US" sz="4800" kern="100" dirty="0">
                <a:effectLst/>
                <a:latin typeface="Calibri" panose="020F0502020204030204" pitchFamily="34" charset="0"/>
                <a:ea typeface="Aptos" panose="020B0004020202020204" pitchFamily="34" charset="0"/>
              </a:rPr>
              <a:t>, and other ambulatory EHRs like </a:t>
            </a:r>
            <a:r>
              <a:rPr lang="en-US" sz="4800" b="1" kern="100" dirty="0">
                <a:effectLst/>
                <a:latin typeface="Calibri" panose="020F0502020204030204" pitchFamily="34" charset="0"/>
                <a:ea typeface="Aptos" panose="020B0004020202020204" pitchFamily="34" charset="0"/>
              </a:rPr>
              <a:t>athenahealth</a:t>
            </a:r>
            <a:r>
              <a:rPr lang="en-US" sz="4800" kern="100" dirty="0">
                <a:effectLst/>
                <a:latin typeface="Calibri" panose="020F0502020204030204" pitchFamily="34" charset="0"/>
                <a:ea typeface="Aptos" panose="020B0004020202020204" pitchFamily="34" charset="0"/>
              </a:rPr>
              <a:t> and </a:t>
            </a:r>
            <a:r>
              <a:rPr lang="en-US" sz="4800" b="1" kern="100" dirty="0">
                <a:effectLst/>
                <a:latin typeface="Calibri" panose="020F0502020204030204" pitchFamily="34" charset="0"/>
                <a:ea typeface="Aptos" panose="020B0004020202020204" pitchFamily="34" charset="0"/>
              </a:rPr>
              <a:t>eClinicalWorks</a:t>
            </a:r>
            <a:r>
              <a:rPr lang="en-US" sz="4800" kern="100" dirty="0">
                <a:effectLst/>
                <a:latin typeface="Calibri" panose="020F0502020204030204" pitchFamily="34" charset="0"/>
                <a:ea typeface="Aptos" panose="020B0004020202020204" pitchFamily="34" charset="0"/>
              </a:rPr>
              <a:t>. </a:t>
            </a:r>
          </a:p>
          <a:p>
            <a:pPr marL="685800" marR="0" indent="-685800">
              <a:lnSpc>
                <a:spcPct val="107000"/>
              </a:lnSpc>
              <a:spcAft>
                <a:spcPts val="800"/>
              </a:spcAft>
              <a:buFont typeface="Arial" panose="020B0604020202020204" pitchFamily="34" charset="0"/>
              <a:buChar char="•"/>
            </a:pPr>
            <a:r>
              <a:rPr lang="en-US" sz="4800" kern="100" dirty="0">
                <a:effectLst/>
                <a:latin typeface="Calibri" panose="020F0502020204030204" pitchFamily="34" charset="0"/>
                <a:ea typeface="Aptos" panose="020B0004020202020204" pitchFamily="34" charset="0"/>
              </a:rPr>
              <a:t>These sessions are crucial for fostering collaboration among health centers, sharing best practices, and ultimately reducing provider burden.</a:t>
            </a:r>
            <a:endParaRPr lang="en-US" dirty="0"/>
          </a:p>
        </p:txBody>
      </p:sp>
      <p:sp>
        <p:nvSpPr>
          <p:cNvPr id="3" name="Text Placeholder 2">
            <a:extLst>
              <a:ext uri="{FF2B5EF4-FFF2-40B4-BE49-F238E27FC236}">
                <a16:creationId xmlns:a16="http://schemas.microsoft.com/office/drawing/2014/main" id="{2A853ABD-74B7-36A8-E32E-B7EF22E4D822}"/>
              </a:ext>
            </a:extLst>
          </p:cNvPr>
          <p:cNvSpPr>
            <a:spLocks noGrp="1"/>
          </p:cNvSpPr>
          <p:nvPr>
            <p:ph type="body" sz="quarter" idx="11"/>
          </p:nvPr>
        </p:nvSpPr>
        <p:spPr/>
        <p:txBody>
          <a:bodyPr/>
          <a:lstStyle/>
          <a:p>
            <a:r>
              <a:rPr lang="en-US" dirty="0"/>
              <a:t>ENS Workgroups with Mass League of CHCs</a:t>
            </a:r>
          </a:p>
        </p:txBody>
      </p:sp>
    </p:spTree>
    <p:extLst>
      <p:ext uri="{BB962C8B-B14F-4D97-AF65-F5344CB8AC3E}">
        <p14:creationId xmlns:p14="http://schemas.microsoft.com/office/powerpoint/2010/main" val="4207529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9A83C-C078-92E0-341F-13FC0B6EB836}"/>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6A639A8-2128-2708-3F35-466AA4F73979}"/>
              </a:ext>
            </a:extLst>
          </p:cNvPr>
          <p:cNvGraphicFramePr>
            <a:graphicFrameLocks noGrp="1"/>
          </p:cNvGraphicFramePr>
          <p:nvPr>
            <p:ph sz="quarter" idx="10"/>
            <p:extLst>
              <p:ext uri="{D42A27DB-BD31-4B8C-83A1-F6EECF244321}">
                <p14:modId xmlns:p14="http://schemas.microsoft.com/office/powerpoint/2010/main" val="2193948652"/>
              </p:ext>
            </p:extLst>
          </p:nvPr>
        </p:nvGraphicFramePr>
        <p:xfrm>
          <a:off x="1350963" y="5061319"/>
          <a:ext cx="21688424" cy="7679952"/>
        </p:xfrm>
        <a:graphic>
          <a:graphicData uri="http://schemas.openxmlformats.org/drawingml/2006/table">
            <a:tbl>
              <a:tblPr firstRow="1" bandRow="1">
                <a:tableStyleId>{5940675A-B579-460E-94D1-54222C63F5DA}</a:tableStyleId>
              </a:tblPr>
              <a:tblGrid>
                <a:gridCol w="6921167">
                  <a:extLst>
                    <a:ext uri="{9D8B030D-6E8A-4147-A177-3AD203B41FA5}">
                      <a16:colId xmlns:a16="http://schemas.microsoft.com/office/drawing/2014/main" val="1362575394"/>
                    </a:ext>
                  </a:extLst>
                </a:gridCol>
                <a:gridCol w="9633098">
                  <a:extLst>
                    <a:ext uri="{9D8B030D-6E8A-4147-A177-3AD203B41FA5}">
                      <a16:colId xmlns:a16="http://schemas.microsoft.com/office/drawing/2014/main" val="2285940797"/>
                    </a:ext>
                  </a:extLst>
                </a:gridCol>
                <a:gridCol w="5134159">
                  <a:extLst>
                    <a:ext uri="{9D8B030D-6E8A-4147-A177-3AD203B41FA5}">
                      <a16:colId xmlns:a16="http://schemas.microsoft.com/office/drawing/2014/main" val="305113760"/>
                    </a:ext>
                  </a:extLst>
                </a:gridCol>
              </a:tblGrid>
              <a:tr h="570418">
                <a:tc>
                  <a:txBody>
                    <a:bodyPr/>
                    <a:lstStyle/>
                    <a:p>
                      <a:pPr algn="ctr"/>
                      <a:r>
                        <a:rPr lang="en-US" sz="3200" b="1" dirty="0">
                          <a:solidFill>
                            <a:schemeClr val="bg1"/>
                          </a:solidFill>
                        </a:rPr>
                        <a:t>Topic</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en-US" sz="3200" b="1" dirty="0">
                          <a:solidFill>
                            <a:schemeClr val="bg1"/>
                          </a:solidFill>
                        </a:rPr>
                        <a:t>Pre-session Questions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lang="en-US" sz="3200" b="1" dirty="0">
                          <a:solidFill>
                            <a:schemeClr val="bg1"/>
                          </a:solidFill>
                        </a:rPr>
                        <a:t>Attendees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751994036"/>
                  </a:ext>
                </a:extLst>
              </a:tr>
              <a:tr h="2011344">
                <a:tc>
                  <a:txBody>
                    <a:bodyPr/>
                    <a:lstStyle/>
                    <a:p>
                      <a:pPr lvl="0" algn="l">
                        <a:buNone/>
                      </a:pPr>
                      <a:r>
                        <a:rPr lang="en-US" sz="3200" b="0" u="none" strike="noStrike" noProof="0" dirty="0">
                          <a:solidFill>
                            <a:schemeClr val="tx2"/>
                          </a:solidFill>
                        </a:rPr>
                        <a:t>Understanding the Massachusetts ADT Landscape and your health center’s ADT Alert Current State</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buNone/>
                      </a:pPr>
                      <a:r>
                        <a:rPr lang="en-US" sz="3200" b="0" u="none" strike="noStrike" noProof="0" dirty="0">
                          <a:solidFill>
                            <a:schemeClr val="tx2"/>
                          </a:solidFill>
                        </a:rPr>
                        <a:t>How is your organization currently receiving ADT alerts? Are you receiving them in more than one way and from more than one source?</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en-US" sz="3200" dirty="0">
                          <a:solidFill>
                            <a:schemeClr val="tx2"/>
                          </a:solidFill>
                        </a:rPr>
                        <a:t>IT &amp; Quality/Care Management Representatives</a:t>
                      </a: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500214"/>
                  </a:ext>
                </a:extLst>
              </a:tr>
              <a:tr h="2399073">
                <a:tc>
                  <a:txBody>
                    <a:bodyPr/>
                    <a:lstStyle/>
                    <a:p>
                      <a:pPr lvl="0" algn="l">
                        <a:buNone/>
                      </a:pPr>
                      <a:r>
                        <a:rPr lang="en-US" sz="3200" b="0" u="none" strike="noStrike" noProof="0" dirty="0">
                          <a:solidFill>
                            <a:schemeClr val="tx2"/>
                          </a:solidFill>
                        </a:rPr>
                        <a:t>Making the Most of Your ADT Feed </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buNone/>
                      </a:pPr>
                      <a:r>
                        <a:rPr lang="en-US" sz="3200" b="0" u="none" strike="noStrike" noProof="0" dirty="0">
                          <a:solidFill>
                            <a:schemeClr val="tx2"/>
                          </a:solidFill>
                        </a:rPr>
                        <a:t>What organizational priorities need to be considered when planning for your ideal ADT feed and ADT Follow-up workflow? (Quality measures, Care Management Programs, etc.)</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lgn="l">
                        <a:buNone/>
                      </a:pPr>
                      <a:r>
                        <a:rPr lang="en-US" sz="3200" b="0" u="none" strike="noStrike" noProof="0" dirty="0">
                          <a:solidFill>
                            <a:schemeClr val="tx2"/>
                          </a:solidFill>
                        </a:rPr>
                        <a:t>IT &amp; Quality/Care Management </a:t>
                      </a:r>
                      <a:endParaRPr lang="en-US" sz="3200" dirty="0">
                        <a:solidFill>
                          <a:schemeClr val="tx2"/>
                        </a:solidFill>
                      </a:endParaRPr>
                    </a:p>
                    <a:p>
                      <a:pPr lvl="0" algn="l">
                        <a:buNone/>
                      </a:pPr>
                      <a:r>
                        <a:rPr lang="en-US" sz="3200" b="0" u="none" strike="noStrike" noProof="0" dirty="0">
                          <a:solidFill>
                            <a:schemeClr val="tx2"/>
                          </a:solidFill>
                        </a:rPr>
                        <a:t>Representatives</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40710714"/>
                  </a:ext>
                </a:extLst>
              </a:tr>
              <a:tr h="1623615">
                <a:tc>
                  <a:txBody>
                    <a:bodyPr/>
                    <a:lstStyle/>
                    <a:p>
                      <a:pPr lvl="0" algn="l">
                        <a:buNone/>
                      </a:pPr>
                      <a:r>
                        <a:rPr lang="en-US" sz="3200" b="0" u="none" strike="noStrike" noProof="0" dirty="0">
                          <a:solidFill>
                            <a:schemeClr val="tx2"/>
                          </a:solidFill>
                        </a:rPr>
                        <a:t>The DirectTrust Event Notification Standard and Managing Inboxes</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buNone/>
                      </a:pPr>
                      <a:r>
                        <a:rPr lang="en-US" sz="3200" b="0" u="none" strike="noStrike" noProof="0" dirty="0">
                          <a:solidFill>
                            <a:schemeClr val="tx2"/>
                          </a:solidFill>
                        </a:rPr>
                        <a:t>Do you currently have any EHR configurations to route Direct messages of certain types to support workflows?</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en-US" sz="3200" b="0" u="none" strike="noStrike" kern="1200" dirty="0">
                          <a:solidFill>
                            <a:schemeClr val="tx2"/>
                          </a:solidFill>
                        </a:rPr>
                        <a:t>IT Representatives</a:t>
                      </a:r>
                      <a:endParaRPr lang="en-US" sz="3200" b="0" i="0" u="none" strike="noStrike" kern="1200" dirty="0">
                        <a:solidFill>
                          <a:schemeClr val="tx2"/>
                        </a:solidFill>
                        <a:latin typeface="Calibri"/>
                        <a:ea typeface="+mn-ea"/>
                        <a:cs typeface="+mn-cs"/>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00724608"/>
                  </a:ext>
                </a:extLst>
              </a:tr>
              <a:tr h="1050771">
                <a:tc>
                  <a:txBody>
                    <a:bodyPr/>
                    <a:lstStyle/>
                    <a:p>
                      <a:pPr lvl="0" algn="l">
                        <a:buNone/>
                      </a:pPr>
                      <a:r>
                        <a:rPr lang="en-US" sz="3200" b="0" u="none" strike="noStrike" noProof="0" dirty="0">
                          <a:solidFill>
                            <a:schemeClr val="tx2"/>
                          </a:solidFill>
                        </a:rPr>
                        <a:t>Quality Measures and ADTs</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buNone/>
                      </a:pPr>
                      <a:r>
                        <a:rPr lang="en-US" sz="3200" b="0" u="none" strike="noStrike" noProof="0" dirty="0">
                          <a:solidFill>
                            <a:schemeClr val="tx2"/>
                          </a:solidFill>
                        </a:rPr>
                        <a:t>Which quality measures can ADTs help your health center meet? </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lvl="0" algn="l">
                        <a:buNone/>
                      </a:pPr>
                      <a:r>
                        <a:rPr lang="en-US" sz="3200" b="0" u="none" strike="noStrike" noProof="0" dirty="0">
                          <a:solidFill>
                            <a:schemeClr val="tx2"/>
                          </a:solidFill>
                        </a:rPr>
                        <a:t>Quality/Care Management </a:t>
                      </a:r>
                    </a:p>
                    <a:p>
                      <a:pPr lvl="0" algn="l">
                        <a:buNone/>
                      </a:pPr>
                      <a:r>
                        <a:rPr lang="en-US" sz="3200" b="0" u="none" strike="noStrike" noProof="0" dirty="0">
                          <a:solidFill>
                            <a:schemeClr val="tx2"/>
                          </a:solidFill>
                        </a:rPr>
                        <a:t>Representatives</a:t>
                      </a:r>
                      <a:endParaRPr lang="en-US" sz="3200" dirty="0">
                        <a:solidFill>
                          <a:schemeClr val="tx2"/>
                        </a:solidFill>
                      </a:endParaRPr>
                    </a:p>
                  </a:txBody>
                  <a:tcPr marL="18288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04244384"/>
                  </a:ext>
                </a:extLst>
              </a:tr>
            </a:tbl>
          </a:graphicData>
        </a:graphic>
      </p:graphicFrame>
      <p:sp>
        <p:nvSpPr>
          <p:cNvPr id="3" name="Text Placeholder 2">
            <a:extLst>
              <a:ext uri="{FF2B5EF4-FFF2-40B4-BE49-F238E27FC236}">
                <a16:creationId xmlns:a16="http://schemas.microsoft.com/office/drawing/2014/main" id="{A3208E81-F6C0-96A8-7EE7-6BBDD3904F84}"/>
              </a:ext>
            </a:extLst>
          </p:cNvPr>
          <p:cNvSpPr>
            <a:spLocks noGrp="1"/>
          </p:cNvSpPr>
          <p:nvPr>
            <p:ph type="body" sz="quarter" idx="11"/>
          </p:nvPr>
        </p:nvSpPr>
        <p:spPr/>
        <p:txBody>
          <a:bodyPr/>
          <a:lstStyle/>
          <a:p>
            <a:r>
              <a:rPr lang="en-US" dirty="0"/>
              <a:t>ENS Workgroups – Session Topics</a:t>
            </a:r>
          </a:p>
          <a:p>
            <a:endParaRPr lang="en-US" dirty="0"/>
          </a:p>
        </p:txBody>
      </p:sp>
      <p:sp>
        <p:nvSpPr>
          <p:cNvPr id="6" name="TextBox 5">
            <a:extLst>
              <a:ext uri="{FF2B5EF4-FFF2-40B4-BE49-F238E27FC236}">
                <a16:creationId xmlns:a16="http://schemas.microsoft.com/office/drawing/2014/main" id="{5408B68E-2992-1B88-62C9-530C1D5350B2}"/>
              </a:ext>
            </a:extLst>
          </p:cNvPr>
          <p:cNvSpPr txBox="1"/>
          <p:nvPr/>
        </p:nvSpPr>
        <p:spPr>
          <a:xfrm>
            <a:off x="1350962" y="3242977"/>
            <a:ext cx="21688425" cy="1569660"/>
          </a:xfrm>
          <a:prstGeom prst="rect">
            <a:avLst/>
          </a:prstGeom>
          <a:noFill/>
        </p:spPr>
        <p:txBody>
          <a:bodyPr wrap="square">
            <a:spAutoFit/>
          </a:bodyPr>
          <a:lstStyle/>
          <a:p>
            <a:pPr>
              <a:spcBef>
                <a:spcPct val="20000"/>
              </a:spcBef>
              <a:defRPr/>
            </a:pPr>
            <a:r>
              <a:rPr lang="en-US" sz="4800" dirty="0">
                <a:solidFill>
                  <a:schemeClr val="tx2"/>
                </a:solidFill>
                <a:latin typeface="Calibri"/>
                <a:ea typeface="Calibri"/>
                <a:cs typeface="Calibri"/>
              </a:rPr>
              <a:t>Health Centers on the same EHR are coming together to learn and share best practices across the following workgroups.</a:t>
            </a:r>
          </a:p>
        </p:txBody>
      </p:sp>
    </p:spTree>
    <p:extLst>
      <p:ext uri="{BB962C8B-B14F-4D97-AF65-F5344CB8AC3E}">
        <p14:creationId xmlns:p14="http://schemas.microsoft.com/office/powerpoint/2010/main" val="1201504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AAB8C-9E60-1CAD-CED0-2E02CE3E4D1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709570-593B-59CF-4CD6-312F7976B371}"/>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1599971" lvl="1" indent="-685800">
              <a:buFont typeface="Arial" panose="020B0604020202020204" pitchFamily="34" charset="0"/>
              <a:buChar char="•"/>
            </a:pPr>
            <a:r>
              <a:rPr lang="en-US" dirty="0">
                <a:solidFill>
                  <a:schemeClr val="tx2"/>
                </a:solidFill>
              </a:rPr>
              <a:t>Mass HIway Utilization</a:t>
            </a:r>
          </a:p>
          <a:p>
            <a:pPr marL="1599971" lvl="1" indent="-685800">
              <a:buFont typeface="Arial" panose="020B0604020202020204" pitchFamily="34" charset="0"/>
              <a:buChar char="•"/>
            </a:pPr>
            <a:r>
              <a:rPr lang="en-US" dirty="0">
                <a:solidFill>
                  <a:schemeClr val="tx2"/>
                </a:solidFill>
              </a:rPr>
              <a:t>Clinical Gateway API Platform</a:t>
            </a:r>
          </a:p>
          <a:p>
            <a:pPr marL="1599971" lvl="1" indent="-685800">
              <a:buFont typeface="Arial" panose="020B0604020202020204" pitchFamily="34" charset="0"/>
              <a:buChar char="•"/>
            </a:pPr>
            <a:r>
              <a:rPr lang="en-US" dirty="0">
                <a:solidFill>
                  <a:schemeClr val="tx2"/>
                </a:solidFill>
              </a:rPr>
              <a:t>Statewide Event Notification Services (ENS) Framework</a:t>
            </a:r>
          </a:p>
          <a:p>
            <a:pPr marL="1599971" lvl="1" indent="-685800">
              <a:buFont typeface="Arial" panose="020B0604020202020204" pitchFamily="34" charset="0"/>
              <a:buChar char="•"/>
            </a:pPr>
            <a:r>
              <a:rPr lang="en-US" dirty="0">
                <a:solidFill>
                  <a:schemeClr val="tx2"/>
                </a:solidFill>
              </a:rPr>
              <a:t>Massachusetts League of Community Health Centers Workgroups</a:t>
            </a:r>
          </a:p>
          <a:p>
            <a:pPr marL="685800" indent="-685800">
              <a:buFont typeface="Arial" panose="020B0604020202020204" pitchFamily="34" charset="0"/>
              <a:buChar char="•"/>
            </a:pPr>
            <a:r>
              <a:rPr lang="en-US" dirty="0">
                <a:solidFill>
                  <a:schemeClr val="bg1">
                    <a:lumMod val="85000"/>
                  </a:schemeClr>
                </a:solidFill>
              </a:rPr>
              <a:t>POLST Transition and ePOLST Registry</a:t>
            </a:r>
            <a:endParaRPr lang="en-US" sz="5400" dirty="0">
              <a:solidFill>
                <a:schemeClr val="bg1">
                  <a:lumMod val="85000"/>
                </a:schemeClr>
              </a:solidFill>
            </a:endParaRPr>
          </a:p>
          <a:p>
            <a:pPr marL="685800" indent="-685800">
              <a:buFont typeface="Arial" panose="020B0604020202020204" pitchFamily="34" charset="0"/>
              <a:buChar char="•"/>
            </a:pPr>
            <a:r>
              <a:rPr lang="en-US" sz="5400" dirty="0">
                <a:solidFill>
                  <a:schemeClr val="bg1">
                    <a:lumMod val="85000"/>
                  </a:schemeClr>
                </a:solidFill>
              </a:rPr>
              <a:t>Behavioral Health Treatment and Referral Platform</a:t>
            </a:r>
          </a:p>
          <a:p>
            <a:endParaRPr lang="en-US" dirty="0"/>
          </a:p>
        </p:txBody>
      </p:sp>
      <p:sp>
        <p:nvSpPr>
          <p:cNvPr id="3" name="Text Placeholder 2">
            <a:extLst>
              <a:ext uri="{FF2B5EF4-FFF2-40B4-BE49-F238E27FC236}">
                <a16:creationId xmlns:a16="http://schemas.microsoft.com/office/drawing/2014/main" id="{65E21906-F667-1D6B-4962-E39081219476}"/>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323963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FAAD77-DBE3-825B-ED97-347BFDFE541C}"/>
              </a:ext>
            </a:extLst>
          </p:cNvPr>
          <p:cNvSpPr>
            <a:spLocks noGrp="1"/>
          </p:cNvSpPr>
          <p:nvPr>
            <p:ph sz="quarter" idx="10"/>
          </p:nvPr>
        </p:nvSpPr>
        <p:spPr/>
        <p:txBody>
          <a:bodyPr/>
          <a:lstStyle/>
          <a:p>
            <a:pPr marL="685800" indent="-685800">
              <a:buFont typeface="Arial" panose="020B0604020202020204" pitchFamily="34" charset="0"/>
              <a:buChar char="•"/>
            </a:pPr>
            <a:r>
              <a:rPr lang="en-US" b="1" dirty="0"/>
              <a:t>OCHIN Epic Health Centers</a:t>
            </a:r>
            <a:r>
              <a:rPr lang="en-US" dirty="0"/>
              <a:t>: Sessions held in June, July, and August, with tailored follow-ups for three health centers to address specific workflow needs.</a:t>
            </a:r>
          </a:p>
          <a:p>
            <a:pPr marL="685800" indent="-685800">
              <a:buFont typeface="Arial" panose="020B0604020202020204" pitchFamily="34" charset="0"/>
              <a:buChar char="•"/>
            </a:pPr>
            <a:r>
              <a:rPr lang="en-US" b="1" dirty="0"/>
              <a:t>CTC Epic Health Centers</a:t>
            </a:r>
            <a:r>
              <a:rPr lang="en-US" dirty="0"/>
              <a:t>: Sessions conducted in July, August, and September. Additional one-on-one support scheduled for Island Healthcare in November.</a:t>
            </a:r>
          </a:p>
          <a:p>
            <a:pPr marL="685800" indent="-685800">
              <a:buFont typeface="Arial" panose="020B0604020202020204" pitchFamily="34" charset="0"/>
              <a:buChar char="•"/>
            </a:pPr>
            <a:r>
              <a:rPr lang="en-US" b="1" dirty="0"/>
              <a:t>Ambulatory EHRs </a:t>
            </a:r>
            <a:r>
              <a:rPr lang="en-US" dirty="0"/>
              <a:t>(athenahealth, eClinicalWorks): Outreach and scheduling to begin in January.</a:t>
            </a:r>
          </a:p>
        </p:txBody>
      </p:sp>
      <p:sp>
        <p:nvSpPr>
          <p:cNvPr id="3" name="Text Placeholder 2">
            <a:extLst>
              <a:ext uri="{FF2B5EF4-FFF2-40B4-BE49-F238E27FC236}">
                <a16:creationId xmlns:a16="http://schemas.microsoft.com/office/drawing/2014/main" id="{4E11CD24-984D-F3B2-777A-FDF689D9AD69}"/>
              </a:ext>
            </a:extLst>
          </p:cNvPr>
          <p:cNvSpPr>
            <a:spLocks noGrp="1"/>
          </p:cNvSpPr>
          <p:nvPr>
            <p:ph type="body" sz="quarter" idx="11"/>
          </p:nvPr>
        </p:nvSpPr>
        <p:spPr/>
        <p:txBody>
          <a:bodyPr/>
          <a:lstStyle/>
          <a:p>
            <a:r>
              <a:rPr lang="en-US" dirty="0"/>
              <a:t>ENS Workgroups – Series Progress</a:t>
            </a:r>
          </a:p>
        </p:txBody>
      </p:sp>
    </p:spTree>
    <p:extLst>
      <p:ext uri="{BB962C8B-B14F-4D97-AF65-F5344CB8AC3E}">
        <p14:creationId xmlns:p14="http://schemas.microsoft.com/office/powerpoint/2010/main" val="2170529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B0767-F258-E86E-8833-CA77ABCAFD1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149AC3-950E-53F9-2CF4-8DC2741E7EDD}"/>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bg1">
                    <a:lumMod val="85000"/>
                  </a:schemeClr>
                </a:solidFill>
              </a:rPr>
              <a:t>Mass HIway Operations Update</a:t>
            </a:r>
          </a:p>
          <a:p>
            <a:pPr marL="1599971" lvl="1" indent="-685800">
              <a:buFont typeface="Arial" panose="020B0604020202020204" pitchFamily="34" charset="0"/>
              <a:buChar char="•"/>
            </a:pPr>
            <a:r>
              <a:rPr lang="en-US" dirty="0">
                <a:solidFill>
                  <a:schemeClr val="bg1">
                    <a:lumMod val="85000"/>
                  </a:schemeClr>
                </a:solidFill>
              </a:rPr>
              <a:t>Mass HIway Utilization</a:t>
            </a:r>
          </a:p>
          <a:p>
            <a:pPr marL="1599971" lvl="1" indent="-685800">
              <a:buFont typeface="Arial" panose="020B0604020202020204" pitchFamily="34" charset="0"/>
              <a:buChar char="•"/>
            </a:pPr>
            <a:r>
              <a:rPr lang="en-US" dirty="0">
                <a:solidFill>
                  <a:schemeClr val="bg1">
                    <a:lumMod val="85000"/>
                  </a:schemeClr>
                </a:solidFill>
              </a:rPr>
              <a:t>Clinical Gateway API Platform</a:t>
            </a:r>
          </a:p>
          <a:p>
            <a:pPr marL="1599971" lvl="1" indent="-685800">
              <a:buFont typeface="Arial" panose="020B0604020202020204" pitchFamily="34" charset="0"/>
              <a:buChar char="•"/>
            </a:pPr>
            <a:r>
              <a:rPr lang="en-US" dirty="0">
                <a:solidFill>
                  <a:schemeClr val="bg1">
                    <a:lumMod val="85000"/>
                  </a:schemeClr>
                </a:solidFill>
              </a:rPr>
              <a:t>Statewide Event Notification Services (ENS) Framework</a:t>
            </a:r>
          </a:p>
          <a:p>
            <a:pPr marL="1599971" lvl="1" indent="-685800">
              <a:buFont typeface="Arial" panose="020B0604020202020204" pitchFamily="34" charset="0"/>
              <a:buChar char="•"/>
            </a:pPr>
            <a:r>
              <a:rPr lang="en-US" dirty="0">
                <a:solidFill>
                  <a:schemeClr val="bg1">
                    <a:lumMod val="85000"/>
                  </a:schemeClr>
                </a:solidFill>
              </a:rPr>
              <a:t>Massachusetts League of Community Health Centers Workgroups</a:t>
            </a:r>
          </a:p>
          <a:p>
            <a:pPr marL="685800" indent="-685800">
              <a:buFont typeface="Arial" panose="020B0604020202020204" pitchFamily="34" charset="0"/>
              <a:buChar char="•"/>
            </a:pPr>
            <a:r>
              <a:rPr lang="en-US" dirty="0"/>
              <a:t>POLST Transition and ePOLST Registry</a:t>
            </a:r>
            <a:endParaRPr lang="en-US" sz="5400" dirty="0"/>
          </a:p>
          <a:p>
            <a:pPr marL="685800" indent="-685800">
              <a:buFont typeface="Arial" panose="020B0604020202020204" pitchFamily="34" charset="0"/>
              <a:buChar char="•"/>
            </a:pPr>
            <a:r>
              <a:rPr lang="en-US" sz="5400" dirty="0"/>
              <a:t>Behavioral Health Treatment and Referral Platform</a:t>
            </a:r>
          </a:p>
          <a:p>
            <a:endParaRPr lang="en-US" dirty="0"/>
          </a:p>
        </p:txBody>
      </p:sp>
      <p:sp>
        <p:nvSpPr>
          <p:cNvPr id="3" name="Text Placeholder 2">
            <a:extLst>
              <a:ext uri="{FF2B5EF4-FFF2-40B4-BE49-F238E27FC236}">
                <a16:creationId xmlns:a16="http://schemas.microsoft.com/office/drawing/2014/main" id="{24F29AB1-B7B1-EFB6-12D7-8A8FD2E47BBB}"/>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3260651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FF7B6-D3DA-44F7-AD23-65706E4FA258}"/>
              </a:ext>
            </a:extLst>
          </p:cNvPr>
          <p:cNvSpPr>
            <a:spLocks noGrp="1"/>
          </p:cNvSpPr>
          <p:nvPr>
            <p:ph type="ctrTitle"/>
          </p:nvPr>
        </p:nvSpPr>
        <p:spPr>
          <a:xfrm>
            <a:off x="8356219" y="4834824"/>
            <a:ext cx="12767056" cy="1477328"/>
          </a:xfrm>
        </p:spPr>
        <p:txBody>
          <a:bodyPr/>
          <a:lstStyle/>
          <a:p>
            <a:r>
              <a:rPr lang="en-US" sz="4800" b="1" dirty="0"/>
              <a:t>BEHAVIORAL HEALTH</a:t>
            </a:r>
            <a:br>
              <a:rPr lang="en-US" sz="4800" b="1" dirty="0"/>
            </a:br>
            <a:r>
              <a:rPr lang="en-US" sz="4800" b="1" dirty="0"/>
              <a:t>TREATMENT &amp; REFERRAL PLATFORM</a:t>
            </a:r>
            <a:endParaRPr lang="en-US" b="1" dirty="0"/>
          </a:p>
        </p:txBody>
      </p:sp>
      <p:sp>
        <p:nvSpPr>
          <p:cNvPr id="3" name="Subtitle 2">
            <a:extLst>
              <a:ext uri="{FF2B5EF4-FFF2-40B4-BE49-F238E27FC236}">
                <a16:creationId xmlns:a16="http://schemas.microsoft.com/office/drawing/2014/main" id="{06486669-1E54-4E5A-A70E-4471CE44B981}"/>
              </a:ext>
            </a:extLst>
          </p:cNvPr>
          <p:cNvSpPr>
            <a:spLocks noGrp="1"/>
          </p:cNvSpPr>
          <p:nvPr>
            <p:ph type="subTitle" idx="1"/>
          </p:nvPr>
        </p:nvSpPr>
        <p:spPr>
          <a:xfrm>
            <a:off x="8432420" y="7541320"/>
            <a:ext cx="11078490" cy="969496"/>
          </a:xfrm>
        </p:spPr>
        <p:txBody>
          <a:bodyPr/>
          <a:lstStyle/>
          <a:p>
            <a:r>
              <a:rPr lang="en-US" dirty="0"/>
              <a:t>November 2024</a:t>
            </a:r>
          </a:p>
          <a:p>
            <a:endParaRPr lang="en-US" dirty="0"/>
          </a:p>
          <a:p>
            <a:r>
              <a:rPr lang="en-US" dirty="0"/>
              <a:t>WORK IN PROGRESS DRAFT – FOR DISCUSSION</a:t>
            </a:r>
          </a:p>
        </p:txBody>
      </p:sp>
    </p:spTree>
    <p:extLst>
      <p:ext uri="{BB962C8B-B14F-4D97-AF65-F5344CB8AC3E}">
        <p14:creationId xmlns:p14="http://schemas.microsoft.com/office/powerpoint/2010/main" val="1335364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ADA6-3BF3-4B18-ACC5-83E96C579481}"/>
              </a:ext>
            </a:extLst>
          </p:cNvPr>
          <p:cNvSpPr>
            <a:spLocks noGrp="1"/>
          </p:cNvSpPr>
          <p:nvPr>
            <p:ph type="title"/>
          </p:nvPr>
        </p:nvSpPr>
        <p:spPr>
          <a:xfrm>
            <a:off x="3394718" y="469731"/>
            <a:ext cx="16107350" cy="615553"/>
          </a:xfrm>
        </p:spPr>
        <p:txBody>
          <a:bodyPr/>
          <a:lstStyle/>
          <a:p>
            <a:r>
              <a:rPr lang="en-US" sz="3800" dirty="0"/>
              <a:t>Executive</a:t>
            </a:r>
            <a:r>
              <a:rPr lang="en-US" sz="4000" dirty="0"/>
              <a:t> Summary</a:t>
            </a:r>
          </a:p>
        </p:txBody>
      </p:sp>
      <p:sp>
        <p:nvSpPr>
          <p:cNvPr id="4" name="TextBox 3">
            <a:extLst>
              <a:ext uri="{FF2B5EF4-FFF2-40B4-BE49-F238E27FC236}">
                <a16:creationId xmlns:a16="http://schemas.microsoft.com/office/drawing/2014/main" id="{872918AE-85AB-451C-AFBE-F62C060E5949}"/>
              </a:ext>
            </a:extLst>
          </p:cNvPr>
          <p:cNvSpPr txBox="1"/>
          <p:nvPr/>
        </p:nvSpPr>
        <p:spPr>
          <a:xfrm>
            <a:off x="3597454" y="1670895"/>
            <a:ext cx="16268522" cy="9541073"/>
          </a:xfrm>
          <a:prstGeom prst="rect">
            <a:avLst/>
          </a:prstGeom>
          <a:noFill/>
        </p:spPr>
        <p:txBody>
          <a:bodyPr wrap="square" lIns="182880" tIns="91440" rIns="182880" bIns="91440" rtlCol="0" anchor="t">
            <a:spAutoFit/>
          </a:bodyPr>
          <a:lstStyle/>
          <a:p>
            <a:pPr marL="571500" indent="-571500" defTabSz="1828800" fontAlgn="ctr">
              <a:buFont typeface="Wingdings" panose="05000000000000000000" pitchFamily="2" charset="2"/>
              <a:buChar char="§"/>
            </a:pPr>
            <a:r>
              <a:rPr lang="en-US" sz="3200" dirty="0">
                <a:solidFill>
                  <a:srgbClr val="000000"/>
                </a:solidFill>
                <a:latin typeface="Arial"/>
              </a:rPr>
              <a:t>The current referral process for </a:t>
            </a:r>
            <a:r>
              <a:rPr lang="en-US" sz="3200" b="1" dirty="0">
                <a:solidFill>
                  <a:srgbClr val="000000"/>
                </a:solidFill>
                <a:latin typeface="Arial"/>
              </a:rPr>
              <a:t>patients waiting in Emergency Departments (EDs) for inpatient psychiatric (IP) admission (boarding) </a:t>
            </a:r>
            <a:r>
              <a:rPr lang="en-US" sz="3200" dirty="0">
                <a:solidFill>
                  <a:srgbClr val="000000"/>
                </a:solidFill>
                <a:latin typeface="Arial"/>
              </a:rPr>
              <a:t>lacks transparency into who is waiting where and for how long, what beds are available, and requires faxing lengthy, paper-based admission packets of required documents. </a:t>
            </a:r>
          </a:p>
          <a:p>
            <a:pPr marL="571500" indent="-571500" defTabSz="1828800" fontAlgn="ctr">
              <a:buFont typeface="Arial" panose="020B0604020202020204" pitchFamily="34" charset="0"/>
              <a:buChar char="•"/>
            </a:pPr>
            <a:endParaRPr lang="en-US" sz="3200" dirty="0">
              <a:solidFill>
                <a:srgbClr val="000000"/>
              </a:solidFill>
              <a:latin typeface="Arial"/>
            </a:endParaRPr>
          </a:p>
          <a:p>
            <a:pPr marL="571500" indent="-571500" defTabSz="1828800" fontAlgn="ctr">
              <a:buFont typeface="Arial" panose="020B0604020202020204" pitchFamily="34" charset="0"/>
              <a:buChar char="•"/>
            </a:pPr>
            <a:r>
              <a:rPr lang="en-US" sz="3200" dirty="0">
                <a:solidFill>
                  <a:srgbClr val="000000"/>
                </a:solidFill>
                <a:latin typeface="Arial"/>
              </a:rPr>
              <a:t>In response to the </a:t>
            </a:r>
            <a:r>
              <a:rPr lang="en-US" sz="3200" b="1" dirty="0">
                <a:solidFill>
                  <a:srgbClr val="000000"/>
                </a:solidFill>
                <a:latin typeface="Arial"/>
              </a:rPr>
              <a:t>behavioral health crisis</a:t>
            </a:r>
            <a:r>
              <a:rPr lang="en-US" sz="3200" dirty="0">
                <a:solidFill>
                  <a:srgbClr val="000000"/>
                </a:solidFill>
                <a:latin typeface="Arial"/>
              </a:rPr>
              <a:t> across the country and the significant challenges this has led to, the </a:t>
            </a:r>
            <a:r>
              <a:rPr lang="en-US" sz="3200" b="1" dirty="0">
                <a:solidFill>
                  <a:srgbClr val="000000"/>
                </a:solidFill>
                <a:latin typeface="Arial"/>
              </a:rPr>
              <a:t>Massachusetts Health &amp; Hospital Association (MHA) </a:t>
            </a:r>
            <a:r>
              <a:rPr lang="en-US" sz="3200" dirty="0">
                <a:solidFill>
                  <a:srgbClr val="000000"/>
                </a:solidFill>
                <a:latin typeface="Arial"/>
              </a:rPr>
              <a:t>advocated to EOHHS for a real-time, electronic solution.</a:t>
            </a:r>
          </a:p>
          <a:p>
            <a:pPr marL="571500" indent="-571500" defTabSz="1828800" fontAlgn="ctr">
              <a:buFont typeface="Arial" panose="020B0604020202020204" pitchFamily="34" charset="0"/>
              <a:buChar char="•"/>
            </a:pPr>
            <a:endParaRPr lang="en-US" sz="3200" dirty="0">
              <a:solidFill>
                <a:srgbClr val="000000"/>
              </a:solidFill>
              <a:latin typeface="Arial"/>
            </a:endParaRPr>
          </a:p>
          <a:p>
            <a:pPr marL="571500" indent="-571500" defTabSz="1828800" fontAlgn="ctr">
              <a:buFont typeface="Arial" panose="020B0604020202020204" pitchFamily="34" charset="0"/>
              <a:buChar char="•"/>
            </a:pPr>
            <a:r>
              <a:rPr lang="en-US" sz="3200" dirty="0">
                <a:solidFill>
                  <a:srgbClr val="000000"/>
                </a:solidFill>
                <a:latin typeface="Arial"/>
                <a:hlinkClick r:id="rId2"/>
              </a:rPr>
              <a:t>Chapter 102 of the Acts of 2021</a:t>
            </a:r>
            <a:r>
              <a:rPr lang="en-US" sz="3200" dirty="0">
                <a:solidFill>
                  <a:srgbClr val="000000"/>
                </a:solidFill>
                <a:latin typeface="Arial"/>
              </a:rPr>
              <a:t> required:</a:t>
            </a:r>
          </a:p>
          <a:p>
            <a:pPr marL="1485900" lvl="1" indent="-571500" defTabSz="1828800" fontAlgn="ctr">
              <a:buFont typeface="Wingdings" panose="05000000000000000000" pitchFamily="2" charset="2"/>
              <a:buChar char="Ø"/>
            </a:pPr>
            <a:r>
              <a:rPr lang="en-US" sz="3200" dirty="0">
                <a:solidFill>
                  <a:srgbClr val="000000"/>
                </a:solidFill>
                <a:latin typeface="Arial"/>
              </a:rPr>
              <a:t>Phase 1: The establishment of a </a:t>
            </a:r>
            <a:r>
              <a:rPr lang="en-US" sz="3200" b="1" dirty="0">
                <a:solidFill>
                  <a:srgbClr val="000000"/>
                </a:solidFill>
                <a:latin typeface="Arial"/>
              </a:rPr>
              <a:t>Behavioral Health Treatment and Referral Platform (TRP</a:t>
            </a:r>
            <a:r>
              <a:rPr lang="en-US" sz="3200" dirty="0">
                <a:solidFill>
                  <a:srgbClr val="000000"/>
                </a:solidFill>
                <a:latin typeface="Arial"/>
              </a:rPr>
              <a:t>), an online portal to facilitate admission packets for patients boarding in EDs who have behavioral health needs;</a:t>
            </a:r>
            <a:r>
              <a:rPr lang="en-US" sz="3200" b="1" dirty="0">
                <a:solidFill>
                  <a:srgbClr val="000000"/>
                </a:solidFill>
                <a:latin typeface="Arial"/>
              </a:rPr>
              <a:t> and</a:t>
            </a:r>
          </a:p>
          <a:p>
            <a:pPr marL="1485900" lvl="1" indent="-571500" defTabSz="1828800" fontAlgn="ctr">
              <a:buFont typeface="Wingdings" panose="05000000000000000000" pitchFamily="2" charset="2"/>
              <a:buChar char="Ø"/>
            </a:pPr>
            <a:r>
              <a:rPr lang="en-US" sz="3200" dirty="0">
                <a:solidFill>
                  <a:srgbClr val="000000"/>
                </a:solidFill>
                <a:latin typeface="Arial"/>
              </a:rPr>
              <a:t>Phase 2: an electronic, real-time </a:t>
            </a:r>
            <a:r>
              <a:rPr lang="en-US" sz="3200" b="1" dirty="0">
                <a:solidFill>
                  <a:srgbClr val="000000"/>
                </a:solidFill>
                <a:latin typeface="Arial"/>
              </a:rPr>
              <a:t>bed-finding solution.</a:t>
            </a:r>
          </a:p>
          <a:p>
            <a:pPr marL="571500" indent="-571500" defTabSz="1828800" fontAlgn="ctr">
              <a:buFont typeface="Arial" panose="020B0604020202020204" pitchFamily="34" charset="0"/>
              <a:buChar char="•"/>
            </a:pPr>
            <a:endParaRPr lang="en-US" sz="3200" dirty="0">
              <a:solidFill>
                <a:srgbClr val="000000"/>
              </a:solidFill>
              <a:latin typeface="Arial"/>
            </a:endParaRPr>
          </a:p>
          <a:p>
            <a:pPr marL="571500" indent="-571500" defTabSz="1828800" fontAlgn="ctr">
              <a:buFont typeface="Arial" panose="020B0604020202020204" pitchFamily="34" charset="0"/>
              <a:buChar char="•"/>
            </a:pPr>
            <a:r>
              <a:rPr lang="en-US" sz="3200" dirty="0">
                <a:solidFill>
                  <a:srgbClr val="000000"/>
                </a:solidFill>
                <a:latin typeface="Arial"/>
              </a:rPr>
              <a:t>These platforms will </a:t>
            </a:r>
            <a:r>
              <a:rPr lang="en-US" sz="3200" b="1" dirty="0">
                <a:solidFill>
                  <a:srgbClr val="000000"/>
                </a:solidFill>
                <a:latin typeface="Arial"/>
              </a:rPr>
              <a:t>support the Department of Mental Health’s (DMH) Expedited Psychiatric Inpatient Admission (EPIA) </a:t>
            </a:r>
            <a:r>
              <a:rPr lang="en-US" sz="3200" b="1" dirty="0">
                <a:solidFill>
                  <a:srgbClr val="000000"/>
                </a:solidFill>
                <a:latin typeface="Arial"/>
                <a:hlinkClick r:id="rId3"/>
              </a:rPr>
              <a:t>process</a:t>
            </a:r>
            <a:r>
              <a:rPr lang="en-US" sz="3200" dirty="0">
                <a:solidFill>
                  <a:srgbClr val="000000"/>
                </a:solidFill>
                <a:latin typeface="Arial"/>
              </a:rPr>
              <a:t>,</a:t>
            </a:r>
            <a:endParaRPr lang="en-US" sz="3200" b="1" dirty="0">
              <a:solidFill>
                <a:srgbClr val="000000"/>
              </a:solidFill>
              <a:latin typeface="Arial"/>
            </a:endParaRPr>
          </a:p>
          <a:p>
            <a:pPr marL="571500" indent="-571500" defTabSz="1828800" fontAlgn="ctr">
              <a:buFont typeface="Arial" panose="020B0604020202020204" pitchFamily="34" charset="0"/>
              <a:buChar char="•"/>
            </a:pPr>
            <a:endParaRPr lang="en-US" sz="3200" dirty="0">
              <a:solidFill>
                <a:srgbClr val="000000"/>
              </a:solidFill>
              <a:latin typeface="Arial"/>
            </a:endParaRPr>
          </a:p>
          <a:p>
            <a:pPr marL="571500" indent="-571500" defTabSz="1828800" fontAlgn="ctr">
              <a:buFont typeface="Arial" panose="020B0604020202020204" pitchFamily="34" charset="0"/>
              <a:buChar char="•"/>
            </a:pPr>
            <a:endParaRPr lang="en-US" sz="3200" strike="sngStrike" dirty="0">
              <a:solidFill>
                <a:srgbClr val="000000"/>
              </a:solidFill>
              <a:latin typeface="Arial"/>
              <a:cs typeface="Arial"/>
            </a:endParaRPr>
          </a:p>
        </p:txBody>
      </p:sp>
    </p:spTree>
    <p:extLst>
      <p:ext uri="{BB962C8B-B14F-4D97-AF65-F5344CB8AC3E}">
        <p14:creationId xmlns:p14="http://schemas.microsoft.com/office/powerpoint/2010/main" val="3365993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ADA6-3BF3-4B18-ACC5-83E96C579481}"/>
              </a:ext>
            </a:extLst>
          </p:cNvPr>
          <p:cNvSpPr>
            <a:spLocks noGrp="1"/>
          </p:cNvSpPr>
          <p:nvPr>
            <p:ph type="title"/>
          </p:nvPr>
        </p:nvSpPr>
        <p:spPr>
          <a:xfrm>
            <a:off x="3394718" y="397196"/>
            <a:ext cx="16107350" cy="615553"/>
          </a:xfrm>
        </p:spPr>
        <p:txBody>
          <a:bodyPr/>
          <a:lstStyle/>
          <a:p>
            <a:r>
              <a:rPr lang="en-US" sz="4000" dirty="0"/>
              <a:t>Summary: Treatment &amp; Referral Platform</a:t>
            </a:r>
          </a:p>
        </p:txBody>
      </p:sp>
      <p:sp>
        <p:nvSpPr>
          <p:cNvPr id="4" name="TextBox 3">
            <a:extLst>
              <a:ext uri="{FF2B5EF4-FFF2-40B4-BE49-F238E27FC236}">
                <a16:creationId xmlns:a16="http://schemas.microsoft.com/office/drawing/2014/main" id="{872918AE-85AB-451C-AFBE-F62C060E5949}"/>
              </a:ext>
            </a:extLst>
          </p:cNvPr>
          <p:cNvSpPr txBox="1"/>
          <p:nvPr/>
        </p:nvSpPr>
        <p:spPr>
          <a:xfrm>
            <a:off x="3943671" y="1365052"/>
            <a:ext cx="16490308" cy="11172289"/>
          </a:xfrm>
          <a:prstGeom prst="rect">
            <a:avLst/>
          </a:prstGeom>
          <a:noFill/>
        </p:spPr>
        <p:txBody>
          <a:bodyPr wrap="square" rtlCol="0">
            <a:spAutoFit/>
          </a:bodyPr>
          <a:lstStyle/>
          <a:p>
            <a:pPr defTabSz="1828800" fontAlgn="ctr"/>
            <a:r>
              <a:rPr lang="en-US" dirty="0">
                <a:solidFill>
                  <a:srgbClr val="000000"/>
                </a:solidFill>
                <a:latin typeface="Arial"/>
              </a:rPr>
              <a:t>In the Summer of 2022 EOHHS released a Request for Responses for qualified bidders to implement, maintain, and support the Behavioral Health Treatment and Referral Platform. The contract was awarded to Point Click Care and executed in the Summer of 2023.</a:t>
            </a:r>
          </a:p>
          <a:p>
            <a:pPr defTabSz="1828800" fontAlgn="ctr"/>
            <a:endParaRPr lang="en-US" dirty="0">
              <a:solidFill>
                <a:srgbClr val="000000"/>
              </a:solidFill>
              <a:latin typeface="Arial"/>
            </a:endParaRPr>
          </a:p>
          <a:p>
            <a:pPr defTabSz="1828800" fontAlgn="ctr"/>
            <a:r>
              <a:rPr lang="en-US" dirty="0">
                <a:solidFill>
                  <a:srgbClr val="000000"/>
                </a:solidFill>
                <a:latin typeface="Arial"/>
              </a:rPr>
              <a:t>The Platform will digitize processes to improve operational efficiencies among providers, health insurance carriers, and the Commonwealth by automation of the referral screening process to:</a:t>
            </a:r>
          </a:p>
          <a:p>
            <a:pPr marL="1600200" lvl="1" indent="-685800" defTabSz="1828800" fontAlgn="ctr">
              <a:buFont typeface="+mj-lt"/>
              <a:buAutoNum type="arabicParenR"/>
            </a:pPr>
            <a:r>
              <a:rPr lang="en-US" dirty="0">
                <a:solidFill>
                  <a:srgbClr val="000000"/>
                </a:solidFill>
                <a:latin typeface="Arial"/>
              </a:rPr>
              <a:t>Enable electronic transmission of standardized Admission Packets (eliminating faxing);</a:t>
            </a:r>
          </a:p>
          <a:p>
            <a:pPr marL="1600200" lvl="1" indent="-685800" defTabSz="1828800" fontAlgn="ctr">
              <a:buFont typeface="+mj-lt"/>
              <a:buAutoNum type="arabicParenR"/>
            </a:pPr>
            <a:r>
              <a:rPr lang="en-US" dirty="0">
                <a:solidFill>
                  <a:srgbClr val="000000"/>
                </a:solidFill>
                <a:latin typeface="Arial"/>
              </a:rPr>
              <a:t>Establish baseline information for BH patients;</a:t>
            </a:r>
          </a:p>
          <a:p>
            <a:pPr marL="1600200" lvl="1" indent="-685800" defTabSz="1828800" fontAlgn="ctr">
              <a:buFont typeface="+mj-lt"/>
              <a:buAutoNum type="arabicParenR"/>
            </a:pPr>
            <a:r>
              <a:rPr lang="en-US" dirty="0">
                <a:solidFill>
                  <a:srgbClr val="000000"/>
                </a:solidFill>
                <a:latin typeface="Arial"/>
              </a:rPr>
              <a:t>Create a real-time view of patients who are boarding and are referred to inpatient (IP) psychiatric treatment;</a:t>
            </a:r>
          </a:p>
          <a:p>
            <a:pPr marL="1600200" lvl="1" indent="-685800" defTabSz="1828800" fontAlgn="ctr">
              <a:buFont typeface="+mj-lt"/>
              <a:buAutoNum type="arabicParenR"/>
            </a:pPr>
            <a:r>
              <a:rPr lang="en-US" dirty="0">
                <a:solidFill>
                  <a:srgbClr val="000000"/>
                </a:solidFill>
                <a:latin typeface="Arial"/>
              </a:rPr>
              <a:t>Streamline communication across all stakeholders; and</a:t>
            </a:r>
          </a:p>
          <a:p>
            <a:pPr marL="1600200" lvl="1" indent="-685800" defTabSz="1828800" fontAlgn="ctr">
              <a:buFont typeface="+mj-lt"/>
              <a:buAutoNum type="arabicParenR"/>
            </a:pPr>
            <a:r>
              <a:rPr lang="en-US" dirty="0">
                <a:solidFill>
                  <a:srgbClr val="000000"/>
                </a:solidFill>
                <a:latin typeface="Arial"/>
              </a:rPr>
              <a:t>Establish a reliable and valid data source to understand boarding.</a:t>
            </a:r>
          </a:p>
          <a:p>
            <a:pPr marL="914400" lvl="1" defTabSz="1828800" fontAlgn="ctr"/>
            <a:endParaRPr lang="en-US" b="1" dirty="0">
              <a:solidFill>
                <a:srgbClr val="000000"/>
              </a:solidFill>
              <a:latin typeface="Arial"/>
            </a:endParaRPr>
          </a:p>
          <a:p>
            <a:pPr defTabSz="1828800" fontAlgn="ctr"/>
            <a:r>
              <a:rPr lang="en-US" b="1" dirty="0">
                <a:solidFill>
                  <a:srgbClr val="000000"/>
                </a:solidFill>
                <a:latin typeface="Arial"/>
              </a:rPr>
              <a:t>Most importantly, the goal is for this to result in:</a:t>
            </a:r>
          </a:p>
          <a:p>
            <a:pPr marL="1600200" lvl="1" indent="-685800" defTabSz="1828800" fontAlgn="ctr">
              <a:buFont typeface="+mj-lt"/>
              <a:buAutoNum type="arabicParenR"/>
            </a:pPr>
            <a:r>
              <a:rPr lang="en-US" dirty="0">
                <a:solidFill>
                  <a:srgbClr val="000000"/>
                </a:solidFill>
                <a:latin typeface="Arial"/>
              </a:rPr>
              <a:t>Moving patients who are boarding more quickly through ED evaluation and referral;</a:t>
            </a:r>
          </a:p>
          <a:p>
            <a:pPr marL="1600200" lvl="1" indent="-685800" defTabSz="1828800" fontAlgn="ctr">
              <a:buFont typeface="+mj-lt"/>
              <a:buAutoNum type="arabicParenR"/>
            </a:pPr>
            <a:r>
              <a:rPr lang="en-US" dirty="0">
                <a:solidFill>
                  <a:srgbClr val="000000"/>
                </a:solidFill>
                <a:latin typeface="Arial"/>
              </a:rPr>
              <a:t>Reducing the patient’s length of stay (LOS)</a:t>
            </a:r>
          </a:p>
        </p:txBody>
      </p:sp>
    </p:spTree>
    <p:extLst>
      <p:ext uri="{BB962C8B-B14F-4D97-AF65-F5344CB8AC3E}">
        <p14:creationId xmlns:p14="http://schemas.microsoft.com/office/powerpoint/2010/main" val="2142349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ADA6-3BF3-4B18-ACC5-83E96C579481}"/>
              </a:ext>
            </a:extLst>
          </p:cNvPr>
          <p:cNvSpPr>
            <a:spLocks noGrp="1"/>
          </p:cNvSpPr>
          <p:nvPr>
            <p:ph type="title"/>
          </p:nvPr>
        </p:nvSpPr>
        <p:spPr>
          <a:xfrm>
            <a:off x="3394718" y="393531"/>
            <a:ext cx="16107350" cy="584775"/>
          </a:xfrm>
        </p:spPr>
        <p:txBody>
          <a:bodyPr/>
          <a:lstStyle/>
          <a:p>
            <a:r>
              <a:rPr lang="en-US" sz="3800" dirty="0"/>
              <a:t>Treatment &amp; Referral Platform: Goals and Outcomes</a:t>
            </a:r>
          </a:p>
        </p:txBody>
      </p:sp>
      <p:graphicFrame>
        <p:nvGraphicFramePr>
          <p:cNvPr id="8" name="Diagram 7">
            <a:extLst>
              <a:ext uri="{FF2B5EF4-FFF2-40B4-BE49-F238E27FC236}">
                <a16:creationId xmlns:a16="http://schemas.microsoft.com/office/drawing/2014/main" id="{463C7413-B439-4FFC-07E9-96DCB9402F1D}"/>
              </a:ext>
            </a:extLst>
          </p:cNvPr>
          <p:cNvGraphicFramePr/>
          <p:nvPr/>
        </p:nvGraphicFramePr>
        <p:xfrm>
          <a:off x="3394720" y="3048000"/>
          <a:ext cx="17671406" cy="815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2529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ADA6-3BF3-4B18-ACC5-83E96C579481}"/>
              </a:ext>
            </a:extLst>
          </p:cNvPr>
          <p:cNvSpPr>
            <a:spLocks noGrp="1"/>
          </p:cNvSpPr>
          <p:nvPr>
            <p:ph type="title"/>
          </p:nvPr>
        </p:nvSpPr>
        <p:spPr>
          <a:xfrm>
            <a:off x="3394718" y="393531"/>
            <a:ext cx="16471258" cy="584775"/>
          </a:xfrm>
        </p:spPr>
        <p:txBody>
          <a:bodyPr/>
          <a:lstStyle/>
          <a:p>
            <a:r>
              <a:rPr lang="en-US" sz="3800" dirty="0"/>
              <a:t>Treatment &amp; Referral Platform: Functionality and Use</a:t>
            </a:r>
          </a:p>
        </p:txBody>
      </p:sp>
      <p:sp>
        <p:nvSpPr>
          <p:cNvPr id="4" name="TextBox 3">
            <a:extLst>
              <a:ext uri="{FF2B5EF4-FFF2-40B4-BE49-F238E27FC236}">
                <a16:creationId xmlns:a16="http://schemas.microsoft.com/office/drawing/2014/main" id="{1CAC0194-3D81-4EF7-95CE-12CCE076697F}"/>
              </a:ext>
            </a:extLst>
          </p:cNvPr>
          <p:cNvSpPr txBox="1"/>
          <p:nvPr/>
        </p:nvSpPr>
        <p:spPr>
          <a:xfrm>
            <a:off x="3899287" y="1756034"/>
            <a:ext cx="15966688" cy="11018401"/>
          </a:xfrm>
          <a:prstGeom prst="rect">
            <a:avLst/>
          </a:prstGeom>
          <a:noFill/>
        </p:spPr>
        <p:txBody>
          <a:bodyPr wrap="square" lIns="182880" tIns="91440" rIns="182880" bIns="91440" rtlCol="0" anchor="t">
            <a:spAutoFit/>
          </a:bodyPr>
          <a:lstStyle/>
          <a:p>
            <a:pPr marL="571500" indent="-571500" defTabSz="1828800" fontAlgn="ctr">
              <a:buFont typeface="Wingdings" panose="05000000000000000000" pitchFamily="2" charset="2"/>
              <a:buChar char="§"/>
              <a:defRPr/>
            </a:pPr>
            <a:r>
              <a:rPr lang="en-US" sz="3200" dirty="0">
                <a:solidFill>
                  <a:srgbClr val="000000"/>
                </a:solidFill>
                <a:latin typeface="Arial"/>
              </a:rPr>
              <a:t>Admission Packets will be automated through Electronic Health Records (EHR), wherever possible, or uploaded to the platform manually, if needed.</a:t>
            </a:r>
          </a:p>
          <a:p>
            <a:pPr marL="571500" indent="-571500" defTabSz="1828800" fontAlgn="ctr">
              <a:buFont typeface="Wingdings" panose="05000000000000000000" pitchFamily="2" charset="2"/>
              <a:buChar char="§"/>
              <a:defRPr/>
            </a:pPr>
            <a:endParaRPr lang="en-US" sz="3200" dirty="0">
              <a:solidFill>
                <a:srgbClr val="000000"/>
              </a:solidFill>
              <a:latin typeface="Arial"/>
            </a:endParaRPr>
          </a:p>
          <a:p>
            <a:pPr marL="571500" indent="-571500" defTabSz="1828800" fontAlgn="ctr">
              <a:buFont typeface="Wingdings" panose="05000000000000000000" pitchFamily="2" charset="2"/>
              <a:buChar char="§"/>
              <a:defRPr/>
            </a:pPr>
            <a:r>
              <a:rPr lang="en-US" sz="3200" dirty="0">
                <a:solidFill>
                  <a:srgbClr val="000000"/>
                </a:solidFill>
                <a:latin typeface="Arial"/>
              </a:rPr>
              <a:t>The platform will include data currently required in the EPIA protocol and minimum functionality currently used in the EPIA teams’ </a:t>
            </a:r>
            <a:r>
              <a:rPr lang="en-US" sz="3200" dirty="0" err="1">
                <a:solidFill>
                  <a:srgbClr val="000000"/>
                </a:solidFill>
                <a:latin typeface="Arial"/>
              </a:rPr>
              <a:t>RedCap</a:t>
            </a:r>
            <a:r>
              <a:rPr lang="en-US" sz="3200" dirty="0">
                <a:solidFill>
                  <a:srgbClr val="000000"/>
                </a:solidFill>
                <a:latin typeface="Arial"/>
              </a:rPr>
              <a:t> platform and the Massachusetts Behavioral Health Partnership’s (MBHP) Massachusetts Behavioral Health Access (MABHA) platform.</a:t>
            </a:r>
          </a:p>
          <a:p>
            <a:pPr marL="571500" indent="-571500" defTabSz="1828800" fontAlgn="ctr">
              <a:buFont typeface="Wingdings" panose="05000000000000000000" pitchFamily="2" charset="2"/>
              <a:buChar char="§"/>
              <a:defRPr/>
            </a:pPr>
            <a:endParaRPr lang="en-US" sz="3200" dirty="0">
              <a:solidFill>
                <a:srgbClr val="000000"/>
              </a:solidFill>
              <a:latin typeface="Arial"/>
            </a:endParaRPr>
          </a:p>
          <a:p>
            <a:pPr marL="571500" indent="-571500" defTabSz="1828800" fontAlgn="ctr">
              <a:buFont typeface="Wingdings" panose="05000000000000000000" pitchFamily="2" charset="2"/>
              <a:buChar char="§"/>
              <a:defRPr/>
            </a:pPr>
            <a:r>
              <a:rPr lang="en-US" sz="3200" dirty="0">
                <a:solidFill>
                  <a:srgbClr val="000000"/>
                </a:solidFill>
                <a:latin typeface="Arial"/>
              </a:rPr>
              <a:t>By utilizing ADT data and CCD data the dashboard will be able to include data points identified through the stakeholder engagement process. Point Click Care has worked with participant organizations to determine what data is needed to make the Platform useful and successful.</a:t>
            </a:r>
          </a:p>
          <a:p>
            <a:pPr marL="571500" indent="-571500" defTabSz="1828800" fontAlgn="ctr">
              <a:buFont typeface="Wingdings" panose="05000000000000000000" pitchFamily="2" charset="2"/>
              <a:buChar char="§"/>
              <a:defRPr/>
            </a:pPr>
            <a:endParaRPr lang="en-US" sz="3200" dirty="0">
              <a:solidFill>
                <a:srgbClr val="000000"/>
              </a:solidFill>
              <a:latin typeface="Arial"/>
            </a:endParaRPr>
          </a:p>
          <a:p>
            <a:pPr marL="571500" indent="-571500" defTabSz="1828800" fontAlgn="ctr">
              <a:buFont typeface="Wingdings" panose="05000000000000000000" pitchFamily="2" charset="2"/>
              <a:buChar char="§"/>
              <a:defRPr/>
            </a:pPr>
            <a:r>
              <a:rPr lang="en-US" sz="3200" dirty="0">
                <a:solidFill>
                  <a:srgbClr val="000000"/>
                </a:solidFill>
                <a:latin typeface="Arial"/>
              </a:rPr>
              <a:t>A Clinical Advisory group is being organized with participant stakeholder organizations to determine what is needed to make this platform most useful and successful.</a:t>
            </a:r>
          </a:p>
          <a:p>
            <a:pPr marL="571500" indent="-571500" defTabSz="1828800" fontAlgn="ctr">
              <a:buFont typeface="Wingdings" panose="05000000000000000000" pitchFamily="2" charset="2"/>
              <a:buChar char="§"/>
              <a:defRPr/>
            </a:pPr>
            <a:endParaRPr lang="en-US" sz="3200" dirty="0">
              <a:solidFill>
                <a:srgbClr val="000000"/>
              </a:solidFill>
              <a:latin typeface="Arial"/>
            </a:endParaRPr>
          </a:p>
          <a:p>
            <a:pPr marL="571500" indent="-571500" defTabSz="1828800" fontAlgn="ctr">
              <a:buFont typeface="Wingdings" panose="05000000000000000000" pitchFamily="2" charset="2"/>
              <a:buChar char="§"/>
              <a:defRPr/>
            </a:pPr>
            <a:r>
              <a:rPr lang="en-US" sz="3200" u="sng" dirty="0">
                <a:solidFill>
                  <a:srgbClr val="000000"/>
                </a:solidFill>
                <a:latin typeface="Arial"/>
              </a:rPr>
              <a:t>Future expansion</a:t>
            </a:r>
            <a:r>
              <a:rPr lang="en-US" sz="3200" dirty="0">
                <a:solidFill>
                  <a:srgbClr val="000000"/>
                </a:solidFill>
                <a:latin typeface="Arial"/>
              </a:rPr>
              <a:t>: community-based programs’ utilization of the TRP will be part of a later phase to allow for a more robust readiness period Community Behavioral Health Centers [CBHCs], Mobile Crisis Intervention [MCI] and Program of All-inclusive Care for the Elderly [PACE]).</a:t>
            </a:r>
          </a:p>
          <a:p>
            <a:pPr marL="571500" indent="-571500" defTabSz="1828800" fontAlgn="ctr">
              <a:buFont typeface="Wingdings" panose="05000000000000000000" pitchFamily="2" charset="2"/>
              <a:buChar char="§"/>
              <a:defRPr/>
            </a:pPr>
            <a:endParaRPr lang="en-US" sz="3200" dirty="0">
              <a:solidFill>
                <a:srgbClr val="000000"/>
              </a:solidFill>
              <a:latin typeface="Arial"/>
            </a:endParaRPr>
          </a:p>
        </p:txBody>
      </p:sp>
    </p:spTree>
    <p:extLst>
      <p:ext uri="{BB962C8B-B14F-4D97-AF65-F5344CB8AC3E}">
        <p14:creationId xmlns:p14="http://schemas.microsoft.com/office/powerpoint/2010/main" val="1165957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1242F-5B22-A587-3148-5B033502A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14B72B-B9BB-8F54-FDB2-280F39200526}"/>
              </a:ext>
            </a:extLst>
          </p:cNvPr>
          <p:cNvSpPr>
            <a:spLocks noGrp="1"/>
          </p:cNvSpPr>
          <p:nvPr>
            <p:ph type="title"/>
          </p:nvPr>
        </p:nvSpPr>
        <p:spPr>
          <a:xfrm>
            <a:off x="3394718" y="393531"/>
            <a:ext cx="16471258" cy="584775"/>
          </a:xfrm>
        </p:spPr>
        <p:txBody>
          <a:bodyPr/>
          <a:lstStyle/>
          <a:p>
            <a:r>
              <a:rPr lang="en-US" sz="3800" dirty="0"/>
              <a:t>Treatment &amp; Referral Platform: Workflow 1/2</a:t>
            </a:r>
          </a:p>
        </p:txBody>
      </p:sp>
      <p:pic>
        <p:nvPicPr>
          <p:cNvPr id="5" name="Picture 4">
            <a:extLst>
              <a:ext uri="{FF2B5EF4-FFF2-40B4-BE49-F238E27FC236}">
                <a16:creationId xmlns:a16="http://schemas.microsoft.com/office/drawing/2014/main" id="{09653436-D73B-34BB-686A-C3024FB8B4D5}"/>
              </a:ext>
            </a:extLst>
          </p:cNvPr>
          <p:cNvPicPr>
            <a:picLocks noChangeAspect="1"/>
          </p:cNvPicPr>
          <p:nvPr/>
        </p:nvPicPr>
        <p:blipFill>
          <a:blip r:embed="rId2"/>
          <a:stretch>
            <a:fillRect/>
          </a:stretch>
        </p:blipFill>
        <p:spPr>
          <a:xfrm>
            <a:off x="3394717" y="1810800"/>
            <a:ext cx="17505488" cy="10094400"/>
          </a:xfrm>
          <a:prstGeom prst="rect">
            <a:avLst/>
          </a:prstGeom>
        </p:spPr>
      </p:pic>
    </p:spTree>
    <p:extLst>
      <p:ext uri="{BB962C8B-B14F-4D97-AF65-F5344CB8AC3E}">
        <p14:creationId xmlns:p14="http://schemas.microsoft.com/office/powerpoint/2010/main" val="3395546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82A48-C8F8-6228-4CB6-A235D5079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4DD5D2-6998-A847-E7A8-8B0E697DB2BE}"/>
              </a:ext>
            </a:extLst>
          </p:cNvPr>
          <p:cNvSpPr>
            <a:spLocks noGrp="1"/>
          </p:cNvSpPr>
          <p:nvPr>
            <p:ph type="title"/>
          </p:nvPr>
        </p:nvSpPr>
        <p:spPr>
          <a:xfrm>
            <a:off x="3394718" y="393531"/>
            <a:ext cx="16471258" cy="584775"/>
          </a:xfrm>
        </p:spPr>
        <p:txBody>
          <a:bodyPr/>
          <a:lstStyle/>
          <a:p>
            <a:r>
              <a:rPr lang="en-US" sz="3800" dirty="0"/>
              <a:t>Treatment &amp; Referral Platform: Workflow 2/2</a:t>
            </a:r>
          </a:p>
        </p:txBody>
      </p:sp>
      <p:pic>
        <p:nvPicPr>
          <p:cNvPr id="4" name="Picture 3">
            <a:extLst>
              <a:ext uri="{FF2B5EF4-FFF2-40B4-BE49-F238E27FC236}">
                <a16:creationId xmlns:a16="http://schemas.microsoft.com/office/drawing/2014/main" id="{45412920-5D3B-C930-09ED-85E8B858BB4D}"/>
              </a:ext>
            </a:extLst>
          </p:cNvPr>
          <p:cNvPicPr>
            <a:picLocks noChangeAspect="1"/>
          </p:cNvPicPr>
          <p:nvPr/>
        </p:nvPicPr>
        <p:blipFill>
          <a:blip r:embed="rId2"/>
          <a:stretch>
            <a:fillRect/>
          </a:stretch>
        </p:blipFill>
        <p:spPr>
          <a:xfrm>
            <a:off x="3221806" y="1712244"/>
            <a:ext cx="17855382" cy="10291512"/>
          </a:xfrm>
          <a:prstGeom prst="rect">
            <a:avLst/>
          </a:prstGeom>
        </p:spPr>
      </p:pic>
    </p:spTree>
    <p:extLst>
      <p:ext uri="{BB962C8B-B14F-4D97-AF65-F5344CB8AC3E}">
        <p14:creationId xmlns:p14="http://schemas.microsoft.com/office/powerpoint/2010/main" val="4263359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C1EF1-6D6E-8964-71EE-423167C7522A}"/>
              </a:ext>
            </a:extLst>
          </p:cNvPr>
          <p:cNvSpPr>
            <a:spLocks noGrp="1"/>
          </p:cNvSpPr>
          <p:nvPr>
            <p:ph type="title"/>
          </p:nvPr>
        </p:nvSpPr>
        <p:spPr>
          <a:xfrm>
            <a:off x="3394718" y="469731"/>
            <a:ext cx="16107350" cy="861774"/>
          </a:xfrm>
        </p:spPr>
        <p:txBody>
          <a:bodyPr/>
          <a:lstStyle/>
          <a:p>
            <a:r>
              <a:rPr lang="en-US" sz="5600" dirty="0"/>
              <a:t>Current Status – November 2024</a:t>
            </a:r>
          </a:p>
        </p:txBody>
      </p:sp>
      <p:sp>
        <p:nvSpPr>
          <p:cNvPr id="3" name="Text Placeholder 2">
            <a:extLst>
              <a:ext uri="{FF2B5EF4-FFF2-40B4-BE49-F238E27FC236}">
                <a16:creationId xmlns:a16="http://schemas.microsoft.com/office/drawing/2014/main" id="{083013AD-0629-4C0E-D137-122286E43553}"/>
              </a:ext>
            </a:extLst>
          </p:cNvPr>
          <p:cNvSpPr>
            <a:spLocks noGrp="1"/>
          </p:cNvSpPr>
          <p:nvPr>
            <p:ph type="body" sz="quarter" idx="12"/>
          </p:nvPr>
        </p:nvSpPr>
        <p:spPr>
          <a:xfrm>
            <a:off x="3591399" y="2035281"/>
            <a:ext cx="15713984" cy="10510682"/>
          </a:xfrm>
        </p:spPr>
        <p:txBody>
          <a:bodyPr/>
          <a:lstStyle/>
          <a:p>
            <a:r>
              <a:rPr lang="en-US" sz="3600" dirty="0"/>
              <a:t> Hospitals are contracted and implementing the tool.  </a:t>
            </a:r>
          </a:p>
          <a:p>
            <a:pPr marL="1041400" lvl="2" indent="-342900">
              <a:buFont typeface="Arial" panose="020B0604020202020204" pitchFamily="34" charset="0"/>
              <a:buChar char="•"/>
            </a:pPr>
            <a:r>
              <a:rPr lang="en-US" sz="3600" dirty="0"/>
              <a:t>Currently working through some EHR interoperability challenges, including use of PDF as exports vs XML</a:t>
            </a:r>
            <a:endParaRPr lang="en-US" sz="3600" dirty="0">
              <a:cs typeface="Arial"/>
            </a:endParaRPr>
          </a:p>
          <a:p>
            <a:pPr marL="1041400" lvl="2" indent="-342900">
              <a:buFont typeface="Arial" panose="020B0604020202020204" pitchFamily="34" charset="0"/>
              <a:buChar char="•"/>
            </a:pPr>
            <a:r>
              <a:rPr lang="en-US" sz="3600" dirty="0"/>
              <a:t>Many providers have not chosen full interoperability integration at this time due to staffing or resource issues within their organizations.  </a:t>
            </a:r>
            <a:endParaRPr lang="en-US" sz="3600" dirty="0">
              <a:cs typeface="Arial"/>
            </a:endParaRPr>
          </a:p>
          <a:p>
            <a:pPr marL="1041400" lvl="2" indent="-342900">
              <a:buFont typeface="Arial" panose="020B0604020202020204" pitchFamily="34" charset="0"/>
              <a:buChar char="•"/>
            </a:pPr>
            <a:r>
              <a:rPr lang="en-US" sz="3600" dirty="0"/>
              <a:t>The Steward transitions brought one net new provider into Massachusetts and delayed the start up of one Northeast hospital absorbing the Holy Families.  </a:t>
            </a:r>
          </a:p>
          <a:p>
            <a:pPr marL="1041400" lvl="2" indent="-342900">
              <a:buFont typeface="Arial" panose="020B0604020202020204" pitchFamily="34" charset="0"/>
              <a:buChar char="•"/>
            </a:pPr>
            <a:endParaRPr lang="en-US" sz="3600" dirty="0">
              <a:cs typeface="Arial"/>
            </a:endParaRPr>
          </a:p>
          <a:p>
            <a:r>
              <a:rPr lang="en-US" sz="3600" dirty="0"/>
              <a:t> Early Adopter’s cohort went live on 9/10/24 and has identified several bugs</a:t>
            </a:r>
          </a:p>
          <a:p>
            <a:r>
              <a:rPr lang="en-US" sz="3600" dirty="0"/>
              <a:t> and difficult workflows within the system that need to be fixed or updated.  </a:t>
            </a:r>
          </a:p>
          <a:p>
            <a:endParaRPr lang="en-US" sz="3600" dirty="0"/>
          </a:p>
          <a:p>
            <a:r>
              <a:rPr lang="en-US" sz="3600" dirty="0"/>
              <a:t> In the interest of providing the best TRP solution possible the </a:t>
            </a:r>
            <a:r>
              <a:rPr lang="en-US" sz="3600"/>
              <a:t>full state</a:t>
            </a:r>
          </a:p>
          <a:p>
            <a:r>
              <a:rPr lang="en-US" sz="3600"/>
              <a:t> go-live </a:t>
            </a:r>
            <a:r>
              <a:rPr lang="en-US" sz="3600" dirty="0"/>
              <a:t>has been delayed to early 2025</a:t>
            </a:r>
          </a:p>
          <a:p>
            <a:pPr marL="698500" lvl="2" indent="0">
              <a:buNone/>
            </a:pPr>
            <a:r>
              <a:rPr lang="en-US" sz="3600" dirty="0"/>
              <a:t>Areas of continued improvement:</a:t>
            </a:r>
          </a:p>
          <a:p>
            <a:pPr marL="1281906" lvl="3" indent="-342900">
              <a:buFont typeface="Arial" panose="020B0604020202020204" pitchFamily="34" charset="0"/>
              <a:buChar char="•"/>
            </a:pPr>
            <a:r>
              <a:rPr lang="en-US" sz="3600" dirty="0"/>
              <a:t>Implementing an enhancement for </a:t>
            </a:r>
            <a:r>
              <a:rPr lang="en-US" sz="3600" dirty="0">
                <a:latin typeface="Arial"/>
                <a:cs typeface="Arial"/>
              </a:rPr>
              <a:t>Receiving Facility Selection </a:t>
            </a:r>
            <a:endParaRPr lang="en-US" sz="3600" dirty="0">
              <a:cs typeface="Arial"/>
            </a:endParaRPr>
          </a:p>
          <a:p>
            <a:pPr marL="1281906" lvl="3" indent="-342900">
              <a:buFont typeface="Arial" panose="020B0604020202020204" pitchFamily="34" charset="0"/>
              <a:buChar char="•"/>
            </a:pPr>
            <a:r>
              <a:rPr lang="en-US" sz="3600" dirty="0"/>
              <a:t>Current EHR interoperability issues block the efficiencies of automated digital transactions</a:t>
            </a:r>
            <a:endParaRPr lang="en-US" sz="3600" dirty="0">
              <a:cs typeface="Arial"/>
            </a:endParaRPr>
          </a:p>
          <a:p>
            <a:pPr marL="1281906" lvl="3" indent="-342900">
              <a:buFont typeface="Arial" panose="020B0604020202020204" pitchFamily="34" charset="0"/>
              <a:buChar char="•"/>
            </a:pPr>
            <a:r>
              <a:rPr lang="en-US" sz="3600" dirty="0"/>
              <a:t>System improvements need to be rolled out</a:t>
            </a:r>
            <a:endParaRPr lang="en-US" sz="3600" dirty="0">
              <a:cs typeface="Arial"/>
            </a:endParaRPr>
          </a:p>
        </p:txBody>
      </p:sp>
    </p:spTree>
    <p:extLst>
      <p:ext uri="{BB962C8B-B14F-4D97-AF65-F5344CB8AC3E}">
        <p14:creationId xmlns:p14="http://schemas.microsoft.com/office/powerpoint/2010/main" val="2936250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2E443-DFCC-5DEF-A2BF-088354CECA9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677798-2DF8-4101-8E4D-6337B631332C}"/>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1599971" lvl="1" indent="-685800">
              <a:buFont typeface="Arial" panose="020B0604020202020204" pitchFamily="34" charset="0"/>
              <a:buChar char="•"/>
            </a:pPr>
            <a:r>
              <a:rPr lang="en-US" dirty="0">
                <a:solidFill>
                  <a:schemeClr val="tx2"/>
                </a:solidFill>
              </a:rPr>
              <a:t>Mass HIway Utilization</a:t>
            </a:r>
          </a:p>
          <a:p>
            <a:pPr marL="1599971" lvl="1" indent="-685800">
              <a:buFont typeface="Arial" panose="020B0604020202020204" pitchFamily="34" charset="0"/>
              <a:buChar char="•"/>
            </a:pPr>
            <a:r>
              <a:rPr lang="en-US" dirty="0">
                <a:solidFill>
                  <a:schemeClr val="bg1">
                    <a:lumMod val="85000"/>
                  </a:schemeClr>
                </a:solidFill>
              </a:rPr>
              <a:t>Clinical Gateway API Platform</a:t>
            </a:r>
          </a:p>
          <a:p>
            <a:pPr marL="1599971" lvl="1" indent="-685800">
              <a:buFont typeface="Arial" panose="020B0604020202020204" pitchFamily="34" charset="0"/>
              <a:buChar char="•"/>
            </a:pPr>
            <a:r>
              <a:rPr lang="en-US" dirty="0">
                <a:solidFill>
                  <a:schemeClr val="bg1">
                    <a:lumMod val="85000"/>
                  </a:schemeClr>
                </a:solidFill>
              </a:rPr>
              <a:t>Statewide Event Notification Services (ENS) Framework</a:t>
            </a:r>
          </a:p>
          <a:p>
            <a:pPr marL="1599971" lvl="1" indent="-685800">
              <a:buFont typeface="Arial" panose="020B0604020202020204" pitchFamily="34" charset="0"/>
              <a:buChar char="•"/>
            </a:pPr>
            <a:r>
              <a:rPr lang="en-US" dirty="0">
                <a:solidFill>
                  <a:schemeClr val="bg1">
                    <a:lumMod val="85000"/>
                  </a:schemeClr>
                </a:solidFill>
              </a:rPr>
              <a:t>Massachusetts League of Community Health Centers Workgroups</a:t>
            </a:r>
          </a:p>
          <a:p>
            <a:pPr marL="685800" indent="-685800">
              <a:buFont typeface="Arial" panose="020B0604020202020204" pitchFamily="34" charset="0"/>
              <a:buChar char="•"/>
            </a:pPr>
            <a:r>
              <a:rPr lang="en-US" dirty="0">
                <a:solidFill>
                  <a:schemeClr val="bg1">
                    <a:lumMod val="85000"/>
                  </a:schemeClr>
                </a:solidFill>
              </a:rPr>
              <a:t>POLST Transition and ePOLST Registry</a:t>
            </a:r>
            <a:endParaRPr lang="en-US" sz="5400" dirty="0">
              <a:solidFill>
                <a:schemeClr val="bg1">
                  <a:lumMod val="85000"/>
                </a:schemeClr>
              </a:solidFill>
            </a:endParaRPr>
          </a:p>
          <a:p>
            <a:pPr marL="685800" indent="-685800">
              <a:buFont typeface="Arial" panose="020B0604020202020204" pitchFamily="34" charset="0"/>
              <a:buChar char="•"/>
            </a:pPr>
            <a:r>
              <a:rPr lang="en-US" sz="5400" dirty="0">
                <a:solidFill>
                  <a:schemeClr val="bg1">
                    <a:lumMod val="85000"/>
                  </a:schemeClr>
                </a:solidFill>
              </a:rPr>
              <a:t>Behavioral Health Treatment and Referral Platform</a:t>
            </a:r>
          </a:p>
          <a:p>
            <a:endParaRPr lang="en-US" dirty="0"/>
          </a:p>
        </p:txBody>
      </p:sp>
      <p:sp>
        <p:nvSpPr>
          <p:cNvPr id="3" name="Text Placeholder 2">
            <a:extLst>
              <a:ext uri="{FF2B5EF4-FFF2-40B4-BE49-F238E27FC236}">
                <a16:creationId xmlns:a16="http://schemas.microsoft.com/office/drawing/2014/main" id="{9E29D832-73D6-53F0-CC68-3164651825F6}"/>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4230122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Question mark on green pastel background">
            <a:extLst>
              <a:ext uri="{FF2B5EF4-FFF2-40B4-BE49-F238E27FC236}">
                <a16:creationId xmlns:a16="http://schemas.microsoft.com/office/drawing/2014/main" id="{19832A04-3689-EB8D-94D5-91E813329A27}"/>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044825" y="0"/>
            <a:ext cx="18288000" cy="13716000"/>
          </a:xfrm>
          <a:prstGeom prst="rect">
            <a:avLst/>
          </a:prstGeom>
        </p:spPr>
      </p:pic>
      <p:sp>
        <p:nvSpPr>
          <p:cNvPr id="6" name="TextBox 5">
            <a:extLst>
              <a:ext uri="{FF2B5EF4-FFF2-40B4-BE49-F238E27FC236}">
                <a16:creationId xmlns:a16="http://schemas.microsoft.com/office/drawing/2014/main" id="{F39AE1D5-4ECF-1FB2-BB90-FB7B0B5C6BC6}"/>
              </a:ext>
            </a:extLst>
          </p:cNvPr>
          <p:cNvSpPr txBox="1"/>
          <p:nvPr/>
        </p:nvSpPr>
        <p:spPr>
          <a:xfrm>
            <a:off x="5150586" y="6150115"/>
            <a:ext cx="8547234" cy="1323439"/>
          </a:xfrm>
          <a:prstGeom prst="rect">
            <a:avLst/>
          </a:prstGeom>
          <a:noFill/>
        </p:spPr>
        <p:txBody>
          <a:bodyPr wrap="square" rtlCol="0">
            <a:spAutoFit/>
          </a:bodyPr>
          <a:lstStyle/>
          <a:p>
            <a:pPr algn="ctr" defTabSz="1828800"/>
            <a:r>
              <a:rPr lang="en-US" sz="8000" dirty="0">
                <a:solidFill>
                  <a:srgbClr val="000000"/>
                </a:solidFill>
                <a:latin typeface="Arial"/>
              </a:rPr>
              <a:t>QUESTIONS</a:t>
            </a:r>
          </a:p>
        </p:txBody>
      </p:sp>
    </p:spTree>
    <p:extLst>
      <p:ext uri="{BB962C8B-B14F-4D97-AF65-F5344CB8AC3E}">
        <p14:creationId xmlns:p14="http://schemas.microsoft.com/office/powerpoint/2010/main" val="39574567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46BA4-2F69-4742-2DD0-E6124A669A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DAE3F-1997-2924-5CD5-4D5855FB6E95}"/>
              </a:ext>
            </a:extLst>
          </p:cNvPr>
          <p:cNvSpPr>
            <a:spLocks noGrp="1"/>
          </p:cNvSpPr>
          <p:nvPr>
            <p:ph type="title"/>
          </p:nvPr>
        </p:nvSpPr>
        <p:spPr>
          <a:xfrm>
            <a:off x="3288038" y="957410"/>
            <a:ext cx="16107350" cy="861774"/>
          </a:xfrm>
        </p:spPr>
        <p:txBody>
          <a:bodyPr/>
          <a:lstStyle/>
          <a:p>
            <a:r>
              <a:rPr lang="en-US" sz="5600" dirty="0"/>
              <a:t>Appendix</a:t>
            </a:r>
          </a:p>
        </p:txBody>
      </p:sp>
    </p:spTree>
    <p:extLst>
      <p:ext uri="{BB962C8B-B14F-4D97-AF65-F5344CB8AC3E}">
        <p14:creationId xmlns:p14="http://schemas.microsoft.com/office/powerpoint/2010/main" val="39582014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35E19-A2E6-5EAE-6F4A-E1A5933755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C4979-1BD2-FA62-5C85-68D5EFF488F8}"/>
              </a:ext>
            </a:extLst>
          </p:cNvPr>
          <p:cNvSpPr txBox="1">
            <a:spLocks/>
          </p:cNvSpPr>
          <p:nvPr/>
        </p:nvSpPr>
        <p:spPr bwMode="auto">
          <a:xfrm>
            <a:off x="3394718" y="397197"/>
            <a:ext cx="1610735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685072" rtl="0" eaLnBrk="1" fontAlgn="base" hangingPunct="1">
              <a:spcBef>
                <a:spcPct val="0"/>
              </a:spcBef>
              <a:spcAft>
                <a:spcPct val="0"/>
              </a:spcAft>
              <a:tabLst>
                <a:tab pos="206493" algn="l"/>
              </a:tabLst>
              <a:defRPr sz="1425" b="1" baseline="0">
                <a:solidFill>
                  <a:srgbClr val="002060"/>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a:lstStyle>
          <a:p>
            <a:pPr defTabSz="1370144">
              <a:tabLst>
                <a:tab pos="412986" algn="l"/>
              </a:tabLst>
            </a:pPr>
            <a:r>
              <a:rPr lang="en-US" sz="4000" kern="0" dirty="0">
                <a:latin typeface="Arial"/>
              </a:rPr>
              <a:t>BH TRP Timeline </a:t>
            </a:r>
          </a:p>
        </p:txBody>
      </p:sp>
      <p:pic>
        <p:nvPicPr>
          <p:cNvPr id="3" name="Picture 2">
            <a:extLst>
              <a:ext uri="{FF2B5EF4-FFF2-40B4-BE49-F238E27FC236}">
                <a16:creationId xmlns:a16="http://schemas.microsoft.com/office/drawing/2014/main" id="{45E1BDA7-9548-6B5C-6070-307F9EFC0198}"/>
              </a:ext>
            </a:extLst>
          </p:cNvPr>
          <p:cNvPicPr>
            <a:picLocks noChangeAspect="1"/>
          </p:cNvPicPr>
          <p:nvPr/>
        </p:nvPicPr>
        <p:blipFill>
          <a:blip r:embed="rId3"/>
          <a:stretch>
            <a:fillRect/>
          </a:stretch>
        </p:blipFill>
        <p:spPr>
          <a:xfrm>
            <a:off x="3596182" y="3855687"/>
            <a:ext cx="17185286" cy="8218326"/>
          </a:xfrm>
          <a:prstGeom prst="rect">
            <a:avLst/>
          </a:prstGeom>
        </p:spPr>
      </p:pic>
    </p:spTree>
    <p:extLst>
      <p:ext uri="{BB962C8B-B14F-4D97-AF65-F5344CB8AC3E}">
        <p14:creationId xmlns:p14="http://schemas.microsoft.com/office/powerpoint/2010/main" val="309718376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ADA6-3BF3-4B18-ACC5-83E96C579481}"/>
              </a:ext>
            </a:extLst>
          </p:cNvPr>
          <p:cNvSpPr>
            <a:spLocks noGrp="1"/>
          </p:cNvSpPr>
          <p:nvPr>
            <p:ph type="title"/>
          </p:nvPr>
        </p:nvSpPr>
        <p:spPr>
          <a:xfrm>
            <a:off x="3394718" y="469731"/>
            <a:ext cx="16107350" cy="584775"/>
          </a:xfrm>
        </p:spPr>
        <p:txBody>
          <a:bodyPr/>
          <a:lstStyle/>
          <a:p>
            <a:r>
              <a:rPr lang="en-US" sz="3800" dirty="0"/>
              <a:t>Timeline</a:t>
            </a:r>
          </a:p>
        </p:txBody>
      </p:sp>
      <p:sp>
        <p:nvSpPr>
          <p:cNvPr id="4" name="TextBox 3">
            <a:extLst>
              <a:ext uri="{FF2B5EF4-FFF2-40B4-BE49-F238E27FC236}">
                <a16:creationId xmlns:a16="http://schemas.microsoft.com/office/drawing/2014/main" id="{872918AE-85AB-451C-AFBE-F62C060E5949}"/>
              </a:ext>
            </a:extLst>
          </p:cNvPr>
          <p:cNvSpPr txBox="1"/>
          <p:nvPr/>
        </p:nvSpPr>
        <p:spPr>
          <a:xfrm>
            <a:off x="3666215" y="1054506"/>
            <a:ext cx="17944740" cy="11726287"/>
          </a:xfrm>
          <a:prstGeom prst="rect">
            <a:avLst/>
          </a:prstGeom>
          <a:noFill/>
        </p:spPr>
        <p:txBody>
          <a:bodyPr wrap="square" rtlCol="0">
            <a:spAutoFit/>
          </a:bodyPr>
          <a:lstStyle/>
          <a:p>
            <a:pPr defTabSz="1828800" fontAlgn="ctr"/>
            <a:r>
              <a:rPr lang="en-US" sz="2800" b="1" dirty="0">
                <a:solidFill>
                  <a:srgbClr val="000000"/>
                </a:solidFill>
                <a:latin typeface="Arial"/>
              </a:rPr>
              <a:t>2016: </a:t>
            </a:r>
            <a:r>
              <a:rPr lang="en-US" sz="2800" dirty="0">
                <a:solidFill>
                  <a:srgbClr val="000000"/>
                </a:solidFill>
                <a:latin typeface="Arial"/>
              </a:rPr>
              <a:t>An Expedited Admissions Task Force was convened by EOHHS to establish clear steps and responsibility for escalating cases when admission has not been achieved in a reasonable period of time. </a:t>
            </a:r>
          </a:p>
          <a:p>
            <a:pPr marL="1485900" lvl="1" indent="-571500" defTabSz="1828800" fontAlgn="ctr">
              <a:buFont typeface="Arial" panose="020B0604020202020204" pitchFamily="34" charset="0"/>
              <a:buChar char="•"/>
            </a:pPr>
            <a:r>
              <a:rPr lang="en-US" sz="2800" dirty="0">
                <a:solidFill>
                  <a:srgbClr val="000000"/>
                </a:solidFill>
                <a:latin typeface="Arial"/>
              </a:rPr>
              <a:t>DMH, as the state licensor of IP psychiatric hospitals/units, was responsible for making changes to regulations and implementing new policy.</a:t>
            </a: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January 2018: </a:t>
            </a:r>
            <a:r>
              <a:rPr lang="en-US" sz="2800" dirty="0">
                <a:solidFill>
                  <a:srgbClr val="000000"/>
                </a:solidFill>
                <a:latin typeface="Arial"/>
              </a:rPr>
              <a:t>The Division of Insurance, DMH, DPH, and MH issued a bulletin on the Prevention of ED Boarding of Patients with Acute BH and/or Substance Abuse Disorder Emergencies</a:t>
            </a: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February 2018: </a:t>
            </a:r>
            <a:r>
              <a:rPr lang="en-US" sz="2800" dirty="0">
                <a:solidFill>
                  <a:srgbClr val="000000"/>
                </a:solidFill>
                <a:latin typeface="Arial"/>
              </a:rPr>
              <a:t>EPIA policy (1.0) was initiated</a:t>
            </a:r>
          </a:p>
          <a:p>
            <a:pPr marL="1485900" lvl="1" indent="-571500" defTabSz="1828800" fontAlgn="ctr">
              <a:buFont typeface="Arial" panose="020B0604020202020204" pitchFamily="34" charset="0"/>
              <a:buChar char="•"/>
            </a:pPr>
            <a:r>
              <a:rPr lang="en-US" sz="2800" dirty="0">
                <a:solidFill>
                  <a:srgbClr val="000000"/>
                </a:solidFill>
                <a:latin typeface="Arial"/>
              </a:rPr>
              <a:t>The EPIA Implementation Workgroup continued to meet</a:t>
            </a:r>
          </a:p>
          <a:p>
            <a:pPr defTabSz="1828800" fontAlgn="ctr"/>
            <a:endParaRPr lang="en-US" sz="2800" dirty="0">
              <a:solidFill>
                <a:srgbClr val="000000"/>
              </a:solidFill>
              <a:latin typeface="Arial"/>
            </a:endParaRPr>
          </a:p>
          <a:p>
            <a:pPr defTabSz="1828800" fontAlgn="ctr"/>
            <a:r>
              <a:rPr lang="en-US" sz="2800" b="1" dirty="0">
                <a:solidFill>
                  <a:srgbClr val="000000"/>
                </a:solidFill>
                <a:latin typeface="Arial"/>
              </a:rPr>
              <a:t>January 2020: </a:t>
            </a:r>
            <a:r>
              <a:rPr lang="en-US" sz="2800" dirty="0">
                <a:solidFill>
                  <a:srgbClr val="000000"/>
                </a:solidFill>
                <a:latin typeface="Arial"/>
              </a:rPr>
              <a:t>DMH released EPIA 2.0</a:t>
            </a: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June 2021: </a:t>
            </a:r>
            <a:r>
              <a:rPr lang="en-US" sz="2800" dirty="0">
                <a:solidFill>
                  <a:srgbClr val="000000"/>
                </a:solidFill>
                <a:latin typeface="Arial"/>
              </a:rPr>
              <a:t>DMH released EPIA 3.0</a:t>
            </a: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August 2021: </a:t>
            </a:r>
            <a:r>
              <a:rPr lang="en-US" sz="2800" dirty="0">
                <a:solidFill>
                  <a:srgbClr val="000000"/>
                </a:solidFill>
                <a:latin typeface="Arial"/>
              </a:rPr>
              <a:t>Chapter 102 of the Acts of 2021 required the establishment of a TRP and a bed-finding solution</a:t>
            </a:r>
            <a:endParaRPr lang="en-US" sz="2800" b="1" dirty="0">
              <a:solidFill>
                <a:srgbClr val="000000"/>
              </a:solidFill>
              <a:latin typeface="Arial"/>
            </a:endParaRP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July 2022: </a:t>
            </a:r>
            <a:r>
              <a:rPr lang="en-US" sz="2800" dirty="0">
                <a:solidFill>
                  <a:srgbClr val="000000"/>
                </a:solidFill>
                <a:latin typeface="Arial"/>
              </a:rPr>
              <a:t>TRP RFR bids opened on </a:t>
            </a:r>
            <a:r>
              <a:rPr lang="en-US" sz="2800" dirty="0" err="1">
                <a:solidFill>
                  <a:srgbClr val="000000"/>
                </a:solidFill>
                <a:latin typeface="Arial"/>
              </a:rPr>
              <a:t>CommBuys</a:t>
            </a:r>
            <a:endParaRPr lang="en-US" sz="2800" dirty="0">
              <a:solidFill>
                <a:srgbClr val="000000"/>
              </a:solidFill>
              <a:latin typeface="Arial"/>
            </a:endParaRP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October 2022: </a:t>
            </a:r>
            <a:r>
              <a:rPr lang="en-US" sz="2800" dirty="0">
                <a:solidFill>
                  <a:srgbClr val="000000"/>
                </a:solidFill>
                <a:latin typeface="Arial"/>
              </a:rPr>
              <a:t>PointClickCare (PCC) was selected as the vendor</a:t>
            </a:r>
          </a:p>
          <a:p>
            <a:pPr defTabSz="1828800" fontAlgn="ctr"/>
            <a:endParaRPr lang="en-US" sz="2800" dirty="0">
              <a:solidFill>
                <a:srgbClr val="000000"/>
              </a:solidFill>
              <a:latin typeface="Arial"/>
            </a:endParaRPr>
          </a:p>
          <a:p>
            <a:pPr defTabSz="1828800" fontAlgn="ctr"/>
            <a:r>
              <a:rPr lang="en-US" sz="2800" b="1" dirty="0">
                <a:solidFill>
                  <a:srgbClr val="000000"/>
                </a:solidFill>
                <a:latin typeface="Arial"/>
              </a:rPr>
              <a:t>Winter 2023: </a:t>
            </a:r>
            <a:r>
              <a:rPr lang="en-US" sz="2800" dirty="0">
                <a:solidFill>
                  <a:srgbClr val="000000"/>
                </a:solidFill>
                <a:latin typeface="Arial"/>
              </a:rPr>
              <a:t>Latest version of the EPIA policy was released</a:t>
            </a:r>
            <a:endParaRPr lang="en-US" sz="2800" b="1" dirty="0">
              <a:solidFill>
                <a:srgbClr val="000000"/>
              </a:solidFill>
              <a:latin typeface="Arial"/>
            </a:endParaRP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July/August 2023: </a:t>
            </a:r>
            <a:r>
              <a:rPr lang="en-US" sz="2800" dirty="0">
                <a:solidFill>
                  <a:srgbClr val="000000"/>
                </a:solidFill>
                <a:latin typeface="Arial"/>
              </a:rPr>
              <a:t>The contract was signed, and the readiness and implementation phase began</a:t>
            </a:r>
          </a:p>
          <a:p>
            <a:pPr defTabSz="1828800" fontAlgn="ctr"/>
            <a:endParaRPr lang="en-US" sz="2800" b="1" dirty="0">
              <a:solidFill>
                <a:srgbClr val="000000"/>
              </a:solidFill>
              <a:latin typeface="Arial"/>
            </a:endParaRPr>
          </a:p>
          <a:p>
            <a:pPr defTabSz="1828800" fontAlgn="ctr"/>
            <a:r>
              <a:rPr lang="en-US" sz="2800" b="1" dirty="0">
                <a:solidFill>
                  <a:srgbClr val="000000"/>
                </a:solidFill>
                <a:latin typeface="Arial"/>
              </a:rPr>
              <a:t>Winter 2025: </a:t>
            </a:r>
            <a:r>
              <a:rPr lang="en-US" sz="2800" dirty="0">
                <a:solidFill>
                  <a:srgbClr val="000000"/>
                </a:solidFill>
                <a:latin typeface="Arial"/>
              </a:rPr>
              <a:t>Roll-out of the TRP with EDs, IP psychiatric facilities in acute and psychiatric hospitals, insurance carriers, EOHHS agencies, and the EPIA team</a:t>
            </a:r>
            <a:endParaRPr lang="en-US" sz="2800" b="1" dirty="0">
              <a:solidFill>
                <a:srgbClr val="000000"/>
              </a:solidFill>
              <a:latin typeface="Arial"/>
            </a:endParaRPr>
          </a:p>
        </p:txBody>
      </p:sp>
    </p:spTree>
    <p:extLst>
      <p:ext uri="{BB962C8B-B14F-4D97-AF65-F5344CB8AC3E}">
        <p14:creationId xmlns:p14="http://schemas.microsoft.com/office/powerpoint/2010/main" val="1274532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89AE-A55E-61AD-B980-BF482F07AC36}"/>
              </a:ext>
            </a:extLst>
          </p:cNvPr>
          <p:cNvSpPr>
            <a:spLocks noGrp="1"/>
          </p:cNvSpPr>
          <p:nvPr>
            <p:ph type="title"/>
          </p:nvPr>
        </p:nvSpPr>
        <p:spPr>
          <a:xfrm>
            <a:off x="3394716" y="352284"/>
            <a:ext cx="16107350" cy="861774"/>
          </a:xfrm>
          <a:ln w="28575">
            <a:solidFill>
              <a:srgbClr val="002060"/>
            </a:solidFill>
          </a:ln>
        </p:spPr>
        <p:txBody>
          <a:bodyPr/>
          <a:lstStyle/>
          <a:p>
            <a:r>
              <a:rPr lang="en-US" sz="5600" dirty="0"/>
              <a:t>EARLY ADOPTERS </a:t>
            </a:r>
            <a:endParaRPr lang="en-US" dirty="0"/>
          </a:p>
        </p:txBody>
      </p:sp>
      <p:sp>
        <p:nvSpPr>
          <p:cNvPr id="3" name="TextBox 2">
            <a:extLst>
              <a:ext uri="{FF2B5EF4-FFF2-40B4-BE49-F238E27FC236}">
                <a16:creationId xmlns:a16="http://schemas.microsoft.com/office/drawing/2014/main" id="{B6712B8C-70D2-2624-3717-7651C38FBE11}"/>
              </a:ext>
            </a:extLst>
          </p:cNvPr>
          <p:cNvSpPr txBox="1"/>
          <p:nvPr/>
        </p:nvSpPr>
        <p:spPr>
          <a:xfrm>
            <a:off x="3044826" y="1996365"/>
            <a:ext cx="17065654" cy="1200329"/>
          </a:xfrm>
          <a:prstGeom prst="rect">
            <a:avLst/>
          </a:prstGeom>
          <a:noFill/>
        </p:spPr>
        <p:txBody>
          <a:bodyPr wrap="square" rtlCol="0">
            <a:spAutoFit/>
          </a:bodyPr>
          <a:lstStyle/>
          <a:p>
            <a:pPr marL="914400" lvl="1" defTabSz="1828800"/>
            <a:endParaRPr lang="en-US" dirty="0">
              <a:solidFill>
                <a:srgbClr val="000000"/>
              </a:solidFill>
              <a:latin typeface="Arial"/>
            </a:endParaRPr>
          </a:p>
          <a:p>
            <a:pPr marL="1485900" lvl="1" indent="-571500" defTabSz="1828800">
              <a:buFont typeface="Arial" panose="020B0604020202020204" pitchFamily="34" charset="0"/>
              <a:buChar char="•"/>
            </a:pPr>
            <a:endParaRPr lang="en-US" dirty="0">
              <a:solidFill>
                <a:srgbClr val="000000"/>
              </a:solidFill>
              <a:latin typeface="Arial"/>
            </a:endParaRPr>
          </a:p>
        </p:txBody>
      </p:sp>
      <p:graphicFrame>
        <p:nvGraphicFramePr>
          <p:cNvPr id="5" name="Table 4">
            <a:extLst>
              <a:ext uri="{FF2B5EF4-FFF2-40B4-BE49-F238E27FC236}">
                <a16:creationId xmlns:a16="http://schemas.microsoft.com/office/drawing/2014/main" id="{EABF036E-3121-6E2E-93B0-F3A92D997903}"/>
              </a:ext>
            </a:extLst>
          </p:cNvPr>
          <p:cNvGraphicFramePr>
            <a:graphicFrameLocks noGrp="1"/>
          </p:cNvGraphicFramePr>
          <p:nvPr/>
        </p:nvGraphicFramePr>
        <p:xfrm>
          <a:off x="3394715" y="1687030"/>
          <a:ext cx="17281320" cy="14081760"/>
        </p:xfrm>
        <a:graphic>
          <a:graphicData uri="http://schemas.openxmlformats.org/drawingml/2006/table">
            <a:tbl>
              <a:tblPr firstRow="1" bandRow="1">
                <a:tableStyleId>{ED083AE6-46FA-4A59-8FB0-9F97EB10719F}</a:tableStyleId>
              </a:tblPr>
              <a:tblGrid>
                <a:gridCol w="4135742">
                  <a:extLst>
                    <a:ext uri="{9D8B030D-6E8A-4147-A177-3AD203B41FA5}">
                      <a16:colId xmlns:a16="http://schemas.microsoft.com/office/drawing/2014/main" val="2131627086"/>
                    </a:ext>
                  </a:extLst>
                </a:gridCol>
                <a:gridCol w="13145578">
                  <a:extLst>
                    <a:ext uri="{9D8B030D-6E8A-4147-A177-3AD203B41FA5}">
                      <a16:colId xmlns:a16="http://schemas.microsoft.com/office/drawing/2014/main" val="3421445908"/>
                    </a:ext>
                  </a:extLst>
                </a:gridCol>
              </a:tblGrid>
              <a:tr h="1005840">
                <a:tc rowSpan="6">
                  <a:txBody>
                    <a:bodyPr/>
                    <a:lstStyle/>
                    <a:p>
                      <a:pPr algn="l" rtl="0" fontAlgn="base"/>
                      <a:r>
                        <a:rPr lang="en-US" sz="4000" b="1" i="0" dirty="0">
                          <a:solidFill>
                            <a:srgbClr val="000000"/>
                          </a:solidFill>
                          <a:effectLst/>
                        </a:rPr>
                        <a:t>Hospitals </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ase"/>
                      <a:r>
                        <a:rPr lang="en-US" sz="5400" b="0" i="0" dirty="0" err="1">
                          <a:solidFill>
                            <a:srgbClr val="000000"/>
                          </a:solidFill>
                          <a:effectLst/>
                          <a:latin typeface="Arial" panose="020B0604020202020204" pitchFamily="34" charset="0"/>
                        </a:rPr>
                        <a:t>Bournewood</a:t>
                      </a:r>
                      <a:r>
                        <a:rPr lang="en-US" sz="5400" b="0" i="0" dirty="0">
                          <a:solidFill>
                            <a:srgbClr val="000000"/>
                          </a:solidFill>
                          <a:effectLst/>
                          <a:latin typeface="Arial" panose="020B0604020202020204" pitchFamily="34" charset="0"/>
                        </a:rPr>
                        <a:t> Hospital​</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3594417"/>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Brockton Behavioral Health Center​</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1631948"/>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Fuller Hospital​</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3173179"/>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Southcoast Behavioral Health​</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1394158"/>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South Shore Hospital​</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2641111"/>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Sturdy Memorial Hospital​</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661078"/>
                  </a:ext>
                </a:extLst>
              </a:tr>
              <a:tr h="1005840">
                <a:tc rowSpan="5">
                  <a:txBody>
                    <a:bodyPr/>
                    <a:lstStyle/>
                    <a:p>
                      <a:pPr algn="l" rtl="0" fontAlgn="base"/>
                      <a:r>
                        <a:rPr lang="en-US" sz="4000" b="1" i="0" dirty="0">
                          <a:solidFill>
                            <a:srgbClr val="000000"/>
                          </a:solidFill>
                          <a:effectLst/>
                        </a:rPr>
                        <a:t>Health Plans </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ase"/>
                      <a:r>
                        <a:rPr lang="en-US" sz="5400" b="0" i="0" dirty="0">
                          <a:solidFill>
                            <a:srgbClr val="000000"/>
                          </a:solidFill>
                          <a:effectLst/>
                          <a:latin typeface="Arial" panose="020B0604020202020204" pitchFamily="34" charset="0"/>
                        </a:rPr>
                        <a:t>Fallon</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3094946"/>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MBHP</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9470928"/>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MGB Health Plan</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6683199"/>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err="1">
                          <a:solidFill>
                            <a:srgbClr val="000000"/>
                          </a:solidFill>
                          <a:effectLst/>
                          <a:latin typeface="Arial" panose="020B0604020202020204" pitchFamily="34" charset="0"/>
                        </a:rPr>
                        <a:t>WellSense</a:t>
                      </a:r>
                      <a:r>
                        <a:rPr lang="en-US" sz="5400" b="0" i="0" dirty="0">
                          <a:solidFill>
                            <a:srgbClr val="000000"/>
                          </a:solidFill>
                          <a:effectLst/>
                          <a:latin typeface="Arial" panose="020B0604020202020204" pitchFamily="34" charset="0"/>
                        </a:rPr>
                        <a:t> </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2685153"/>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Point32Health</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063344"/>
                  </a:ext>
                </a:extLst>
              </a:tr>
              <a:tr h="1005840">
                <a:tc rowSpan="3">
                  <a:txBody>
                    <a:bodyPr/>
                    <a:lstStyle/>
                    <a:p>
                      <a:pPr algn="l" rtl="0" fontAlgn="base"/>
                      <a:r>
                        <a:rPr lang="en-US" sz="4000" b="1" i="0" dirty="0">
                          <a:solidFill>
                            <a:srgbClr val="000000"/>
                          </a:solidFill>
                          <a:effectLst/>
                        </a:rPr>
                        <a:t>State Agencies </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base"/>
                      <a:r>
                        <a:rPr lang="en-US" sz="5400" b="0" i="0" dirty="0">
                          <a:solidFill>
                            <a:srgbClr val="000000"/>
                          </a:solidFill>
                          <a:effectLst/>
                          <a:latin typeface="Arial" panose="020B0604020202020204" pitchFamily="34" charset="0"/>
                        </a:rPr>
                        <a:t>EPIA and ACBH</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740305"/>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Department of Developmental Services </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7917043"/>
                  </a:ext>
                </a:extLst>
              </a:tr>
              <a:tr h="1005840">
                <a:tc vMerge="1">
                  <a:txBody>
                    <a:bodyPr/>
                    <a:lstStyle/>
                    <a:p>
                      <a:pPr algn="l" rtl="0" fontAlgn="base"/>
                      <a:endParaRPr lang="en-US" b="0" i="0" dirty="0">
                        <a:solidFill>
                          <a:srgbClr val="000000"/>
                        </a:solidFill>
                        <a:effectLst/>
                      </a:endParaRPr>
                    </a:p>
                  </a:txBody>
                  <a:tcPr anchor="ctr"/>
                </a:tc>
                <a:tc>
                  <a:txBody>
                    <a:bodyPr/>
                    <a:lstStyle/>
                    <a:p>
                      <a:pPr algn="l" rtl="0" fontAlgn="base"/>
                      <a:r>
                        <a:rPr lang="en-US" sz="5400" b="0" i="0" dirty="0">
                          <a:solidFill>
                            <a:srgbClr val="000000"/>
                          </a:solidFill>
                          <a:effectLst/>
                          <a:latin typeface="Arial" panose="020B0604020202020204" pitchFamily="34" charset="0"/>
                        </a:rPr>
                        <a:t>Department of Mental Health </a:t>
                      </a:r>
                      <a:endParaRPr lang="en-US" sz="5400" b="0" i="0" dirty="0">
                        <a:solidFill>
                          <a:srgbClr val="000000"/>
                        </a:solidFill>
                        <a:effectLst/>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820659"/>
                  </a:ext>
                </a:extLst>
              </a:tr>
            </a:tbl>
          </a:graphicData>
        </a:graphic>
      </p:graphicFrame>
    </p:spTree>
    <p:extLst>
      <p:ext uri="{BB962C8B-B14F-4D97-AF65-F5344CB8AC3E}">
        <p14:creationId xmlns:p14="http://schemas.microsoft.com/office/powerpoint/2010/main" val="36361953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744AC5-91DF-D5A6-D1A3-6136299CB01B}"/>
              </a:ext>
            </a:extLst>
          </p:cNvPr>
          <p:cNvSpPr>
            <a:spLocks noGrp="1"/>
          </p:cNvSpPr>
          <p:nvPr>
            <p:ph sz="quarter" idx="10"/>
          </p:nvPr>
        </p:nvSpPr>
        <p:spPr/>
        <p:txBody>
          <a:bodyPr/>
          <a:lstStyle/>
          <a:p>
            <a:pPr marL="342265" indent="-342265" algn="ctr">
              <a:spcBef>
                <a:spcPct val="20000"/>
              </a:spcBef>
              <a:defRPr/>
            </a:pPr>
            <a:r>
              <a:rPr lang="en-US" sz="5400" b="1" dirty="0">
                <a:solidFill>
                  <a:prstClr val="black"/>
                </a:solidFill>
                <a:latin typeface="Calibri"/>
              </a:rPr>
              <a:t>Next HITC meeting</a:t>
            </a:r>
            <a:br>
              <a:rPr lang="en-US" sz="5400" b="1" dirty="0">
                <a:solidFill>
                  <a:prstClr val="black"/>
                </a:solidFill>
                <a:latin typeface="Calibri"/>
              </a:rPr>
            </a:br>
            <a:endParaRPr lang="en-US" sz="5400" b="1" dirty="0">
              <a:solidFill>
                <a:prstClr val="black"/>
              </a:solidFill>
              <a:latin typeface="Calibri"/>
              <a:cs typeface="Calibri"/>
            </a:endParaRPr>
          </a:p>
          <a:p>
            <a:pPr algn="ctr"/>
            <a:r>
              <a:rPr lang="en-US" sz="5400" b="0" i="0" dirty="0">
                <a:solidFill>
                  <a:srgbClr val="141414"/>
                </a:solidFill>
                <a:effectLst/>
                <a:latin typeface="Noto Sans VF"/>
              </a:rPr>
              <a:t>Monday, </a:t>
            </a:r>
            <a:r>
              <a:rPr lang="en-US" b="0" i="0" dirty="0">
                <a:solidFill>
                  <a:srgbClr val="141414"/>
                </a:solidFill>
                <a:effectLst/>
                <a:latin typeface="Noto Sans VF"/>
              </a:rPr>
              <a:t>Febr</a:t>
            </a:r>
            <a:r>
              <a:rPr lang="en-US" dirty="0">
                <a:solidFill>
                  <a:srgbClr val="141414"/>
                </a:solidFill>
                <a:latin typeface="Noto Sans VF"/>
              </a:rPr>
              <a:t>uary 3</a:t>
            </a:r>
            <a:r>
              <a:rPr lang="en-US" baseline="30000" dirty="0">
                <a:solidFill>
                  <a:srgbClr val="141414"/>
                </a:solidFill>
                <a:latin typeface="Noto Sans VF"/>
              </a:rPr>
              <a:t>rd</a:t>
            </a:r>
            <a:r>
              <a:rPr lang="en-US" sz="5400" b="0" i="0" dirty="0">
                <a:solidFill>
                  <a:srgbClr val="141414"/>
                </a:solidFill>
                <a:effectLst/>
                <a:latin typeface="Noto Sans VF"/>
              </a:rPr>
              <a:t>, 2025</a:t>
            </a:r>
          </a:p>
          <a:p>
            <a:pPr algn="ctr"/>
            <a:r>
              <a:rPr lang="en-US" sz="5400" b="0" i="0" dirty="0">
                <a:solidFill>
                  <a:srgbClr val="141414"/>
                </a:solidFill>
                <a:effectLst/>
                <a:latin typeface="Noto Sans VF"/>
              </a:rPr>
              <a:t>3:30 p.m. - 5 p.m.</a:t>
            </a:r>
          </a:p>
        </p:txBody>
      </p:sp>
      <p:sp>
        <p:nvSpPr>
          <p:cNvPr id="3" name="Text Placeholder 2">
            <a:extLst>
              <a:ext uri="{FF2B5EF4-FFF2-40B4-BE49-F238E27FC236}">
                <a16:creationId xmlns:a16="http://schemas.microsoft.com/office/drawing/2014/main" id="{8E550440-8AAB-A219-9657-7EF065CA3058}"/>
              </a:ext>
            </a:extLst>
          </p:cNvPr>
          <p:cNvSpPr>
            <a:spLocks noGrp="1"/>
          </p:cNvSpPr>
          <p:nvPr>
            <p:ph type="body" sz="quarter" idx="11"/>
          </p:nvPr>
        </p:nvSpPr>
        <p:spPr/>
        <p:txBody>
          <a:bodyPr/>
          <a:lstStyle/>
          <a:p>
            <a:r>
              <a:rPr lang="en-US" dirty="0"/>
              <a:t>Next HITC Meeting</a:t>
            </a:r>
          </a:p>
        </p:txBody>
      </p:sp>
    </p:spTree>
    <p:extLst>
      <p:ext uri="{BB962C8B-B14F-4D97-AF65-F5344CB8AC3E}">
        <p14:creationId xmlns:p14="http://schemas.microsoft.com/office/powerpoint/2010/main" val="21866416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09BB-73E7-9318-F0C6-B94B197BD24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D25A7E92-D1A5-FD55-A702-7151B3618F7B}"/>
              </a:ext>
            </a:extLst>
          </p:cNvPr>
          <p:cNvSpPr>
            <a:spLocks noGrp="1"/>
          </p:cNvSpPr>
          <p:nvPr>
            <p:ph type="body" sz="quarter" idx="11"/>
          </p:nvPr>
        </p:nvSpPr>
        <p:spPr/>
        <p:txBody>
          <a:bodyPr/>
          <a:lstStyle/>
          <a:p>
            <a:r>
              <a:rPr lang="en-US" dirty="0"/>
              <a:t>Mass HIway Participants: July 2024 – Oct 2024</a:t>
            </a:r>
          </a:p>
        </p:txBody>
      </p:sp>
      <p:graphicFrame>
        <p:nvGraphicFramePr>
          <p:cNvPr id="4" name="Table 3">
            <a:extLst>
              <a:ext uri="{FF2B5EF4-FFF2-40B4-BE49-F238E27FC236}">
                <a16:creationId xmlns:a16="http://schemas.microsoft.com/office/drawing/2014/main" id="{498F981D-A90B-D5E2-D995-017360DB16A2}"/>
              </a:ext>
            </a:extLst>
          </p:cNvPr>
          <p:cNvGraphicFramePr>
            <a:graphicFrameLocks noGrp="1"/>
          </p:cNvGraphicFramePr>
          <p:nvPr>
            <p:extLst>
              <p:ext uri="{D42A27DB-BD31-4B8C-83A1-F6EECF244321}">
                <p14:modId xmlns:p14="http://schemas.microsoft.com/office/powerpoint/2010/main" val="3875490480"/>
              </p:ext>
            </p:extLst>
          </p:nvPr>
        </p:nvGraphicFramePr>
        <p:xfrm>
          <a:off x="13439553" y="3558894"/>
          <a:ext cx="9599351" cy="9462752"/>
        </p:xfrm>
        <a:graphic>
          <a:graphicData uri="http://schemas.openxmlformats.org/drawingml/2006/table">
            <a:tbl>
              <a:tblPr>
                <a:tableStyleId>{2D5ABB26-0587-4C30-8999-92F81FD0307C}</a:tableStyleId>
              </a:tblPr>
              <a:tblGrid>
                <a:gridCol w="7370313">
                  <a:extLst>
                    <a:ext uri="{9D8B030D-6E8A-4147-A177-3AD203B41FA5}">
                      <a16:colId xmlns:a16="http://schemas.microsoft.com/office/drawing/2014/main" val="3484801185"/>
                    </a:ext>
                  </a:extLst>
                </a:gridCol>
                <a:gridCol w="2229038">
                  <a:extLst>
                    <a:ext uri="{9D8B030D-6E8A-4147-A177-3AD203B41FA5}">
                      <a16:colId xmlns:a16="http://schemas.microsoft.com/office/drawing/2014/main" val="2362776140"/>
                    </a:ext>
                  </a:extLst>
                </a:gridCol>
              </a:tblGrid>
              <a:tr h="727904">
                <a:tc>
                  <a:txBody>
                    <a:bodyPr/>
                    <a:lstStyle/>
                    <a:p>
                      <a:pPr algn="l" fontAlgn="b"/>
                      <a:r>
                        <a:rPr lang="en-US" sz="3600" b="1" u="none" strike="noStrike" dirty="0">
                          <a:solidFill>
                            <a:schemeClr val="tx2"/>
                          </a:solidFill>
                          <a:effectLst/>
                        </a:rPr>
                        <a:t>Mass HIway Participants – 2024 YTD</a:t>
                      </a:r>
                      <a:endParaRPr lang="en-US" sz="3600" b="1" i="0" u="none" strike="noStrike" dirty="0">
                        <a:solidFill>
                          <a:schemeClr val="tx2"/>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ctr"/>
                      <a:r>
                        <a:rPr lang="en-US" sz="3600" b="1" u="none" strike="noStrike" dirty="0">
                          <a:solidFill>
                            <a:schemeClr val="tx2"/>
                          </a:solidFill>
                          <a:effectLst/>
                        </a:rPr>
                        <a:t>Count</a:t>
                      </a:r>
                      <a:endParaRPr lang="en-US" sz="3600" b="1" i="0" u="none" strike="noStrike" dirty="0">
                        <a:solidFill>
                          <a:schemeClr val="tx2"/>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1527233"/>
                  </a:ext>
                </a:extLst>
              </a:tr>
              <a:tr h="727904">
                <a:tc>
                  <a:txBody>
                    <a:bodyPr/>
                    <a:lstStyle/>
                    <a:p>
                      <a:pPr algn="l" fontAlgn="b"/>
                      <a:r>
                        <a:rPr lang="en-US" sz="3600" u="none" strike="noStrike" dirty="0">
                          <a:solidFill>
                            <a:schemeClr val="tx2"/>
                          </a:solidFill>
                          <a:effectLst/>
                        </a:rPr>
                        <a:t>Ambulatory Practices</a:t>
                      </a:r>
                      <a:endParaRPr lang="en-US" sz="3600" b="0" i="0" u="none" strike="noStrike" dirty="0">
                        <a:solidFill>
                          <a:schemeClr val="tx2"/>
                        </a:solidFill>
                        <a:effectLst/>
                        <a:latin typeface="Calibri" panose="020F0502020204030204" pitchFamily="34" charset="0"/>
                      </a:endParaRPr>
                    </a:p>
                  </a:txBody>
                  <a:tcPr marL="18288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3600" u="none" strike="noStrike" dirty="0">
                          <a:solidFill>
                            <a:schemeClr val="tx2"/>
                          </a:solidFill>
                          <a:effectLst/>
                        </a:rPr>
                        <a:t>427</a:t>
                      </a:r>
                      <a:endParaRPr lang="en-US" sz="3600" b="0" i="0" u="none" strike="noStrike" dirty="0">
                        <a:solidFill>
                          <a:schemeClr val="tx2"/>
                        </a:solidFill>
                        <a:effectLst/>
                        <a:latin typeface="Calibri" panose="020F0502020204030204" pitchFamily="34" charset="0"/>
                      </a:endParaRPr>
                    </a:p>
                  </a:txBody>
                  <a:tcPr marL="0" marR="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74527866"/>
                  </a:ext>
                </a:extLst>
              </a:tr>
              <a:tr h="727904">
                <a:tc>
                  <a:txBody>
                    <a:bodyPr/>
                    <a:lstStyle/>
                    <a:p>
                      <a:pPr algn="l" fontAlgn="b"/>
                      <a:r>
                        <a:rPr lang="en-US" sz="3600" u="none" strike="noStrike" dirty="0">
                          <a:solidFill>
                            <a:schemeClr val="tx2"/>
                          </a:solidFill>
                          <a:effectLst/>
                        </a:rPr>
                        <a:t>Hospitals &amp; Health Systems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66</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2845967159"/>
                  </a:ext>
                </a:extLst>
              </a:tr>
              <a:tr h="727904">
                <a:tc>
                  <a:txBody>
                    <a:bodyPr/>
                    <a:lstStyle/>
                    <a:p>
                      <a:pPr algn="l" fontAlgn="b"/>
                      <a:r>
                        <a:rPr lang="en-US" sz="3600" u="none" strike="noStrike" dirty="0">
                          <a:solidFill>
                            <a:schemeClr val="tx2"/>
                          </a:solidFill>
                          <a:effectLst/>
                        </a:rPr>
                        <a:t>Home Health, LTSS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26</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3474189424"/>
                  </a:ext>
                </a:extLst>
              </a:tr>
              <a:tr h="727904">
                <a:tc>
                  <a:txBody>
                    <a:bodyPr/>
                    <a:lstStyle/>
                    <a:p>
                      <a:pPr algn="l" fontAlgn="b"/>
                      <a:r>
                        <a:rPr lang="en-US" sz="3600" u="none" strike="noStrike" dirty="0">
                          <a:solidFill>
                            <a:schemeClr val="tx2"/>
                          </a:solidFill>
                          <a:effectLst/>
                        </a:rPr>
                        <a:t>Business Associate Affiliates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22</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1151538588"/>
                  </a:ext>
                </a:extLst>
              </a:tr>
              <a:tr h="727904">
                <a:tc>
                  <a:txBody>
                    <a:bodyPr/>
                    <a:lstStyle/>
                    <a:p>
                      <a:pPr algn="l" fontAlgn="b"/>
                      <a:r>
                        <a:rPr lang="en-US" sz="3600" u="none" strike="noStrike" dirty="0">
                          <a:solidFill>
                            <a:schemeClr val="tx2"/>
                          </a:solidFill>
                          <a:effectLst/>
                        </a:rPr>
                        <a:t>Federally Qualified Health Centers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19</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1038113251"/>
                  </a:ext>
                </a:extLst>
              </a:tr>
              <a:tr h="727904">
                <a:tc>
                  <a:txBody>
                    <a:bodyPr/>
                    <a:lstStyle/>
                    <a:p>
                      <a:pPr algn="l" fontAlgn="b"/>
                      <a:r>
                        <a:rPr lang="en-US" sz="3600" u="none" strike="noStrike" dirty="0">
                          <a:solidFill>
                            <a:schemeClr val="tx2"/>
                          </a:solidFill>
                          <a:effectLst/>
                        </a:rPr>
                        <a:t>Local Government &amp; Public Health</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9</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1392501125"/>
                  </a:ext>
                </a:extLst>
              </a:tr>
              <a:tr h="727904">
                <a:tc>
                  <a:txBody>
                    <a:bodyPr/>
                    <a:lstStyle/>
                    <a:p>
                      <a:pPr algn="l" fontAlgn="b"/>
                      <a:r>
                        <a:rPr lang="en-US" sz="3600" u="none" strike="noStrike" dirty="0">
                          <a:solidFill>
                            <a:schemeClr val="tx2"/>
                          </a:solidFill>
                          <a:effectLst/>
                        </a:rPr>
                        <a:t>Long Term Care Facilities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9</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3639718192"/>
                  </a:ext>
                </a:extLst>
              </a:tr>
              <a:tr h="727904">
                <a:tc>
                  <a:txBody>
                    <a:bodyPr/>
                    <a:lstStyle/>
                    <a:p>
                      <a:pPr algn="l" fontAlgn="b"/>
                      <a:r>
                        <a:rPr lang="en-US" sz="3600" u="none" strike="noStrike" dirty="0">
                          <a:solidFill>
                            <a:schemeClr val="tx2"/>
                          </a:solidFill>
                          <a:effectLst/>
                        </a:rPr>
                        <a:t>Behavioral Health Facilities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9</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3497739119"/>
                  </a:ext>
                </a:extLst>
              </a:tr>
              <a:tr h="727904">
                <a:tc>
                  <a:txBody>
                    <a:bodyPr/>
                    <a:lstStyle/>
                    <a:p>
                      <a:pPr algn="l" fontAlgn="b"/>
                      <a:r>
                        <a:rPr lang="en-US" sz="3600" u="none" strike="noStrike" dirty="0">
                          <a:solidFill>
                            <a:schemeClr val="tx2"/>
                          </a:solidFill>
                          <a:effectLst/>
                        </a:rPr>
                        <a:t>Multi-entity HIE</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8</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3035684721"/>
                  </a:ext>
                </a:extLst>
              </a:tr>
              <a:tr h="727904">
                <a:tc>
                  <a:txBody>
                    <a:bodyPr/>
                    <a:lstStyle/>
                    <a:p>
                      <a:pPr algn="l" fontAlgn="b"/>
                      <a:r>
                        <a:rPr lang="en-US" sz="3600" u="none" strike="noStrike" dirty="0">
                          <a:solidFill>
                            <a:schemeClr val="tx2"/>
                          </a:solidFill>
                          <a:effectLst/>
                        </a:rPr>
                        <a:t>Health Plans &amp; ACOs</a:t>
                      </a:r>
                      <a:endParaRPr lang="en-US" sz="3600" b="0" i="0" u="none" strike="noStrike" dirty="0">
                        <a:solidFill>
                          <a:schemeClr val="tx2"/>
                        </a:solidFill>
                        <a:effectLst/>
                        <a:latin typeface="Calibri" panose="020F0502020204030204" pitchFamily="34" charset="0"/>
                      </a:endParaRPr>
                    </a:p>
                  </a:txBody>
                  <a:tcPr marL="182880" marR="0" marT="0" marB="0" anchor="ctr"/>
                </a:tc>
                <a:tc>
                  <a:txBody>
                    <a:bodyPr/>
                    <a:lstStyle/>
                    <a:p>
                      <a:pPr algn="ctr" fontAlgn="b"/>
                      <a:r>
                        <a:rPr lang="en-US" sz="3600" u="none" strike="noStrike" dirty="0">
                          <a:solidFill>
                            <a:schemeClr val="tx2"/>
                          </a:solidFill>
                          <a:effectLst/>
                        </a:rPr>
                        <a:t>5</a:t>
                      </a:r>
                      <a:endParaRPr lang="en-US" sz="3600" b="0"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1706126024"/>
                  </a:ext>
                </a:extLst>
              </a:tr>
              <a:tr h="727904">
                <a:tc>
                  <a:txBody>
                    <a:bodyPr/>
                    <a:lstStyle/>
                    <a:p>
                      <a:pPr algn="l" fontAlgn="b"/>
                      <a:r>
                        <a:rPr lang="en-US" sz="3600" u="none" strike="noStrike" dirty="0">
                          <a:solidFill>
                            <a:schemeClr val="tx2"/>
                          </a:solidFill>
                          <a:effectLst/>
                        </a:rPr>
                        <a:t>Labs &amp; Commercial Imaging Centers</a:t>
                      </a:r>
                      <a:endParaRPr lang="en-US" sz="3600" b="0" i="0" u="none" strike="noStrike" dirty="0">
                        <a:solidFill>
                          <a:schemeClr val="tx2"/>
                        </a:solidFill>
                        <a:effectLst/>
                        <a:latin typeface="Calibri" panose="020F0502020204030204" pitchFamily="34" charset="0"/>
                      </a:endParaRPr>
                    </a:p>
                  </a:txBody>
                  <a:tcPr marL="18288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3600" u="none" strike="noStrike" dirty="0">
                          <a:solidFill>
                            <a:schemeClr val="tx2"/>
                          </a:solidFill>
                          <a:effectLst/>
                        </a:rPr>
                        <a:t>5</a:t>
                      </a:r>
                      <a:endParaRPr lang="en-US" sz="3600" b="0" i="0" u="none" strike="noStrike" dirty="0">
                        <a:solidFill>
                          <a:schemeClr val="tx2"/>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1166037"/>
                  </a:ext>
                </a:extLst>
              </a:tr>
              <a:tr h="727904">
                <a:tc>
                  <a:txBody>
                    <a:bodyPr/>
                    <a:lstStyle/>
                    <a:p>
                      <a:pPr algn="r" fontAlgn="b"/>
                      <a:r>
                        <a:rPr lang="en-US" sz="3600" b="1" u="none" strike="noStrike" dirty="0">
                          <a:solidFill>
                            <a:schemeClr val="tx2"/>
                          </a:solidFill>
                          <a:effectLst/>
                        </a:rPr>
                        <a:t>Total Participants</a:t>
                      </a:r>
                      <a:endParaRPr lang="en-US" sz="3600" b="1" i="0" u="none" strike="noStrike" dirty="0">
                        <a:solidFill>
                          <a:schemeClr val="tx2"/>
                        </a:solidFill>
                        <a:effectLst/>
                        <a:latin typeface="Calibri" panose="020F0502020204030204" pitchFamily="34" charset="0"/>
                      </a:endParaRPr>
                    </a:p>
                  </a:txBody>
                  <a:tcPr marL="0" marR="76200" marT="0" marB="0" anchor="ctr">
                    <a:lnT w="12700" cap="flat" cmpd="sng" algn="ctr">
                      <a:solidFill>
                        <a:schemeClr val="tx1"/>
                      </a:solidFill>
                      <a:prstDash val="solid"/>
                      <a:round/>
                      <a:headEnd type="none" w="med" len="med"/>
                      <a:tailEnd type="none" w="med" len="med"/>
                    </a:lnT>
                  </a:tcPr>
                </a:tc>
                <a:tc>
                  <a:txBody>
                    <a:bodyPr/>
                    <a:lstStyle/>
                    <a:p>
                      <a:pPr algn="ctr" fontAlgn="b"/>
                      <a:r>
                        <a:rPr lang="en-US" sz="3600" b="1" u="none" strike="noStrike" dirty="0">
                          <a:solidFill>
                            <a:schemeClr val="tx2"/>
                          </a:solidFill>
                          <a:effectLst/>
                        </a:rPr>
                        <a:t>605</a:t>
                      </a:r>
                      <a:endParaRPr lang="en-US" sz="3600" b="1" i="0" u="none" strike="noStrike" dirty="0">
                        <a:solidFill>
                          <a:schemeClr val="tx2"/>
                        </a:solidFill>
                        <a:effectLst/>
                        <a:latin typeface="Calibri" panose="020F0502020204030204" pitchFamily="34" charset="0"/>
                      </a:endParaRPr>
                    </a:p>
                  </a:txBody>
                  <a:tcPr marL="0" marR="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229532052"/>
                  </a:ext>
                </a:extLst>
              </a:tr>
            </a:tbl>
          </a:graphicData>
        </a:graphic>
      </p:graphicFrame>
      <p:graphicFrame>
        <p:nvGraphicFramePr>
          <p:cNvPr id="5" name="Table 4">
            <a:extLst>
              <a:ext uri="{FF2B5EF4-FFF2-40B4-BE49-F238E27FC236}">
                <a16:creationId xmlns:a16="http://schemas.microsoft.com/office/drawing/2014/main" id="{2F3A98C7-6435-EFCF-7663-03A2BC4C5BCD}"/>
              </a:ext>
            </a:extLst>
          </p:cNvPr>
          <p:cNvGraphicFramePr>
            <a:graphicFrameLocks noGrp="1"/>
          </p:cNvGraphicFramePr>
          <p:nvPr>
            <p:extLst>
              <p:ext uri="{D42A27DB-BD31-4B8C-83A1-F6EECF244321}">
                <p14:modId xmlns:p14="http://schemas.microsoft.com/office/powerpoint/2010/main" val="3257794271"/>
              </p:ext>
            </p:extLst>
          </p:nvPr>
        </p:nvGraphicFramePr>
        <p:xfrm>
          <a:off x="1338746" y="3558894"/>
          <a:ext cx="10186948" cy="2343081"/>
        </p:xfrm>
        <a:graphic>
          <a:graphicData uri="http://schemas.openxmlformats.org/drawingml/2006/table">
            <a:tbl>
              <a:tblPr>
                <a:tableStyleId>{2D5ABB26-0587-4C30-8999-92F81FD0307C}</a:tableStyleId>
              </a:tblPr>
              <a:tblGrid>
                <a:gridCol w="10186948">
                  <a:extLst>
                    <a:ext uri="{9D8B030D-6E8A-4147-A177-3AD203B41FA5}">
                      <a16:colId xmlns:a16="http://schemas.microsoft.com/office/drawing/2014/main" val="3484801185"/>
                    </a:ext>
                  </a:extLst>
                </a:gridCol>
              </a:tblGrid>
              <a:tr h="781027">
                <a:tc>
                  <a:txBody>
                    <a:bodyPr/>
                    <a:lstStyle/>
                    <a:p>
                      <a:pPr algn="l" fontAlgn="b"/>
                      <a:r>
                        <a:rPr lang="en-US" sz="3600" b="1" i="0" u="none" strike="noStrike" dirty="0">
                          <a:solidFill>
                            <a:schemeClr val="tx2"/>
                          </a:solidFill>
                          <a:effectLst/>
                          <a:latin typeface="Calibri" panose="020F0502020204030204" pitchFamily="34" charset="0"/>
                        </a:rPr>
                        <a:t>New Participation Agreements</a:t>
                      </a: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1527233"/>
                  </a:ext>
                </a:extLst>
              </a:tr>
              <a:tr h="781027">
                <a:tc>
                  <a:txBody>
                    <a:bodyPr/>
                    <a:lstStyle/>
                    <a:p>
                      <a:pPr algn="l" fontAlgn="b"/>
                      <a:r>
                        <a:rPr lang="en-US" sz="3600" b="0" i="0" u="none" strike="noStrike" dirty="0">
                          <a:solidFill>
                            <a:schemeClr val="tx2"/>
                          </a:solidFill>
                          <a:effectLst/>
                          <a:latin typeface="Calibri" panose="020F0502020204030204" pitchFamily="34" charset="0"/>
                        </a:rPr>
                        <a:t>Pathnostics</a:t>
                      </a:r>
                    </a:p>
                  </a:txBody>
                  <a:tcPr marL="182880" marR="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74527866"/>
                  </a:ext>
                </a:extLst>
              </a:tr>
              <a:tr h="781027">
                <a:tc>
                  <a:txBody>
                    <a:bodyPr/>
                    <a:lstStyle/>
                    <a:p>
                      <a:pPr algn="l" fontAlgn="b"/>
                      <a:r>
                        <a:rPr lang="en-US" sz="3600" b="0" i="0" u="none" strike="noStrike" dirty="0">
                          <a:solidFill>
                            <a:schemeClr val="tx2"/>
                          </a:solidFill>
                          <a:effectLst/>
                          <a:latin typeface="Calibri" panose="020F0502020204030204" pitchFamily="34" charset="0"/>
                        </a:rPr>
                        <a:t>Gastro Health</a:t>
                      </a:r>
                    </a:p>
                  </a:txBody>
                  <a:tcPr marL="18288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5967159"/>
                  </a:ext>
                </a:extLst>
              </a:tr>
            </a:tbl>
          </a:graphicData>
        </a:graphic>
      </p:graphicFrame>
      <p:graphicFrame>
        <p:nvGraphicFramePr>
          <p:cNvPr id="6" name="Table 5">
            <a:extLst>
              <a:ext uri="{FF2B5EF4-FFF2-40B4-BE49-F238E27FC236}">
                <a16:creationId xmlns:a16="http://schemas.microsoft.com/office/drawing/2014/main" id="{F5AD4D00-D429-6C32-EBD5-3E94CED3FE80}"/>
              </a:ext>
            </a:extLst>
          </p:cNvPr>
          <p:cNvGraphicFramePr>
            <a:graphicFrameLocks noGrp="1"/>
          </p:cNvGraphicFramePr>
          <p:nvPr>
            <p:extLst>
              <p:ext uri="{D42A27DB-BD31-4B8C-83A1-F6EECF244321}">
                <p14:modId xmlns:p14="http://schemas.microsoft.com/office/powerpoint/2010/main" val="3223476694"/>
              </p:ext>
            </p:extLst>
          </p:nvPr>
        </p:nvGraphicFramePr>
        <p:xfrm>
          <a:off x="1338746" y="7675803"/>
          <a:ext cx="10186948" cy="4642092"/>
        </p:xfrm>
        <a:graphic>
          <a:graphicData uri="http://schemas.openxmlformats.org/drawingml/2006/table">
            <a:tbl>
              <a:tblPr>
                <a:tableStyleId>{2D5ABB26-0587-4C30-8999-92F81FD0307C}</a:tableStyleId>
              </a:tblPr>
              <a:tblGrid>
                <a:gridCol w="10186948">
                  <a:extLst>
                    <a:ext uri="{9D8B030D-6E8A-4147-A177-3AD203B41FA5}">
                      <a16:colId xmlns:a16="http://schemas.microsoft.com/office/drawing/2014/main" val="3484801185"/>
                    </a:ext>
                  </a:extLst>
                </a:gridCol>
              </a:tblGrid>
              <a:tr h="663156">
                <a:tc>
                  <a:txBody>
                    <a:bodyPr/>
                    <a:lstStyle/>
                    <a:p>
                      <a:pPr algn="l" fontAlgn="b"/>
                      <a:r>
                        <a:rPr lang="en-US" sz="3600" b="1" u="none" strike="noStrike" dirty="0">
                          <a:solidFill>
                            <a:schemeClr val="tx2"/>
                          </a:solidFill>
                          <a:effectLst/>
                        </a:rPr>
                        <a:t>New Connections</a:t>
                      </a:r>
                      <a:endParaRPr lang="en-US" sz="3600" b="1" i="0" u="none" strike="noStrike" dirty="0">
                        <a:solidFill>
                          <a:schemeClr val="tx2"/>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1527233"/>
                  </a:ext>
                </a:extLst>
              </a:tr>
              <a:tr h="663156">
                <a:tc>
                  <a:txBody>
                    <a:bodyPr/>
                    <a:lstStyle/>
                    <a:p>
                      <a:pPr algn="l" fontAlgn="b"/>
                      <a:r>
                        <a:rPr lang="en-US" sz="3600" b="0" u="none" strike="noStrike" dirty="0">
                          <a:solidFill>
                            <a:schemeClr val="tx2"/>
                          </a:solidFill>
                          <a:effectLst/>
                        </a:rPr>
                        <a:t>Berkshire Facial Surgery, Inc.</a:t>
                      </a:r>
                      <a:endParaRPr lang="en-US" sz="3600" b="0" i="0" u="none" strike="noStrike" dirty="0">
                        <a:solidFill>
                          <a:schemeClr val="tx2"/>
                        </a:solidFill>
                        <a:effectLst/>
                        <a:latin typeface="Calibri" panose="020F0502020204030204" pitchFamily="34" charset="0"/>
                      </a:endParaRPr>
                    </a:p>
                  </a:txBody>
                  <a:tcPr marL="182880" marR="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74527866"/>
                  </a:ext>
                </a:extLst>
              </a:tr>
              <a:tr h="663156">
                <a:tc>
                  <a:txBody>
                    <a:bodyPr/>
                    <a:lstStyle/>
                    <a:p>
                      <a:pPr algn="l" fontAlgn="b"/>
                      <a:r>
                        <a:rPr lang="en-US" sz="3600" b="0" u="none" strike="noStrike" dirty="0">
                          <a:solidFill>
                            <a:schemeClr val="tx2"/>
                          </a:solidFill>
                          <a:effectLst/>
                        </a:rPr>
                        <a:t>Star and Fox Pediatrics</a:t>
                      </a:r>
                      <a:endParaRPr lang="en-US" sz="3600" b="0" i="0" u="none" strike="noStrike" dirty="0">
                        <a:solidFill>
                          <a:schemeClr val="tx2"/>
                        </a:solidFill>
                        <a:effectLst/>
                        <a:latin typeface="Calibri" panose="020F0502020204030204" pitchFamily="34" charset="0"/>
                      </a:endParaRPr>
                    </a:p>
                  </a:txBody>
                  <a:tcPr marL="182880" marR="0" marT="0" marB="0" anchor="ctr"/>
                </a:tc>
                <a:extLst>
                  <a:ext uri="{0D108BD9-81ED-4DB2-BD59-A6C34878D82A}">
                    <a16:rowId xmlns:a16="http://schemas.microsoft.com/office/drawing/2014/main" val="3325452996"/>
                  </a:ext>
                </a:extLst>
              </a:tr>
              <a:tr h="663156">
                <a:tc>
                  <a:txBody>
                    <a:bodyPr/>
                    <a:lstStyle/>
                    <a:p>
                      <a:pPr algn="l" fontAlgn="b"/>
                      <a:r>
                        <a:rPr lang="en-US" sz="3600" b="0" u="none" strike="noStrike" dirty="0">
                          <a:solidFill>
                            <a:schemeClr val="tx2"/>
                          </a:solidFill>
                          <a:effectLst/>
                        </a:rPr>
                        <a:t>Roslindale Pediatric Associates</a:t>
                      </a:r>
                      <a:endParaRPr lang="en-US" sz="3600" b="0" i="0" u="none" strike="noStrike" dirty="0">
                        <a:solidFill>
                          <a:schemeClr val="tx2"/>
                        </a:solidFill>
                        <a:effectLst/>
                        <a:latin typeface="Calibri" panose="020F0502020204030204" pitchFamily="34" charset="0"/>
                      </a:endParaRPr>
                    </a:p>
                  </a:txBody>
                  <a:tcPr marL="182880" marR="0" marT="0" marB="0" anchor="ctr"/>
                </a:tc>
                <a:extLst>
                  <a:ext uri="{0D108BD9-81ED-4DB2-BD59-A6C34878D82A}">
                    <a16:rowId xmlns:a16="http://schemas.microsoft.com/office/drawing/2014/main" val="3989238989"/>
                  </a:ext>
                </a:extLst>
              </a:tr>
              <a:tr h="663156">
                <a:tc>
                  <a:txBody>
                    <a:bodyPr/>
                    <a:lstStyle/>
                    <a:p>
                      <a:pPr algn="l" fontAlgn="b"/>
                      <a:r>
                        <a:rPr lang="en-US" sz="3600" b="0" u="none" strike="noStrike" dirty="0">
                          <a:solidFill>
                            <a:schemeClr val="tx2"/>
                          </a:solidFill>
                          <a:effectLst/>
                        </a:rPr>
                        <a:t>Falmouth Pediatrics</a:t>
                      </a:r>
                      <a:endParaRPr lang="en-US" sz="3600" b="0" i="0" u="none" strike="noStrike" dirty="0">
                        <a:solidFill>
                          <a:schemeClr val="tx2"/>
                        </a:solidFill>
                        <a:effectLst/>
                        <a:latin typeface="Calibri" panose="020F0502020204030204" pitchFamily="34" charset="0"/>
                      </a:endParaRPr>
                    </a:p>
                  </a:txBody>
                  <a:tcPr marL="182880" marR="0" marT="0" marB="0" anchor="ctr"/>
                </a:tc>
                <a:extLst>
                  <a:ext uri="{0D108BD9-81ED-4DB2-BD59-A6C34878D82A}">
                    <a16:rowId xmlns:a16="http://schemas.microsoft.com/office/drawing/2014/main" val="171392623"/>
                  </a:ext>
                </a:extLst>
              </a:tr>
              <a:tr h="663156">
                <a:tc>
                  <a:txBody>
                    <a:bodyPr/>
                    <a:lstStyle/>
                    <a:p>
                      <a:pPr algn="l" fontAlgn="b"/>
                      <a:r>
                        <a:rPr lang="en-US" sz="3600" b="0" u="none" strike="noStrike" dirty="0">
                          <a:solidFill>
                            <a:schemeClr val="tx2"/>
                          </a:solidFill>
                          <a:effectLst/>
                        </a:rPr>
                        <a:t>Christopher Overtree, PhD</a:t>
                      </a:r>
                      <a:endParaRPr lang="en-US" sz="3600" b="0" i="0" u="none" strike="noStrike" dirty="0">
                        <a:solidFill>
                          <a:schemeClr val="tx2"/>
                        </a:solidFill>
                        <a:effectLst/>
                        <a:latin typeface="Calibri" panose="020F0502020204030204" pitchFamily="34" charset="0"/>
                      </a:endParaRPr>
                    </a:p>
                  </a:txBody>
                  <a:tcPr marL="182880" marR="0" marT="0" marB="0" anchor="ctr"/>
                </a:tc>
                <a:extLst>
                  <a:ext uri="{0D108BD9-81ED-4DB2-BD59-A6C34878D82A}">
                    <a16:rowId xmlns:a16="http://schemas.microsoft.com/office/drawing/2014/main" val="458516300"/>
                  </a:ext>
                </a:extLst>
              </a:tr>
              <a:tr h="663156">
                <a:tc>
                  <a:txBody>
                    <a:bodyPr/>
                    <a:lstStyle/>
                    <a:p>
                      <a:pPr algn="l" fontAlgn="b"/>
                      <a:r>
                        <a:rPr lang="en-US" sz="3600" b="0" u="none" strike="noStrike" dirty="0">
                          <a:solidFill>
                            <a:schemeClr val="tx2"/>
                          </a:solidFill>
                          <a:effectLst/>
                        </a:rPr>
                        <a:t>Blue Hills Medical Group (changed connection type)</a:t>
                      </a:r>
                      <a:endParaRPr lang="en-US" sz="3600" b="0" i="0" u="none" strike="noStrike" dirty="0">
                        <a:solidFill>
                          <a:schemeClr val="tx2"/>
                        </a:solidFill>
                        <a:effectLst/>
                        <a:latin typeface="Calibri" panose="020F0502020204030204" pitchFamily="34" charset="0"/>
                      </a:endParaRPr>
                    </a:p>
                  </a:txBody>
                  <a:tcPr marL="18288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9832874"/>
                  </a:ext>
                </a:extLst>
              </a:tr>
            </a:tbl>
          </a:graphicData>
        </a:graphic>
      </p:graphicFrame>
    </p:spTree>
    <p:extLst>
      <p:ext uri="{BB962C8B-B14F-4D97-AF65-F5344CB8AC3E}">
        <p14:creationId xmlns:p14="http://schemas.microsoft.com/office/powerpoint/2010/main" val="20989950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8D4D2C-4444-09C9-D345-F7944C5F8865}"/>
              </a:ext>
            </a:extLst>
          </p:cNvPr>
          <p:cNvSpPr>
            <a:spLocks noGrp="1"/>
          </p:cNvSpPr>
          <p:nvPr>
            <p:ph type="body" sz="quarter" idx="11"/>
          </p:nvPr>
        </p:nvSpPr>
        <p:spPr/>
        <p:txBody>
          <a:bodyPr/>
          <a:lstStyle/>
          <a:p>
            <a:r>
              <a:rPr lang="en-US" dirty="0"/>
              <a:t>Incident Summary – October 2024</a:t>
            </a:r>
          </a:p>
        </p:txBody>
      </p:sp>
      <p:graphicFrame>
        <p:nvGraphicFramePr>
          <p:cNvPr id="4" name="Content Placeholder 3">
            <a:extLst>
              <a:ext uri="{FF2B5EF4-FFF2-40B4-BE49-F238E27FC236}">
                <a16:creationId xmlns:a16="http://schemas.microsoft.com/office/drawing/2014/main" id="{0AFDFBD7-6580-7C76-D3AF-A8998860ABA2}"/>
              </a:ext>
            </a:extLst>
          </p:cNvPr>
          <p:cNvGraphicFramePr>
            <a:graphicFrameLocks noGrp="1"/>
          </p:cNvGraphicFramePr>
          <p:nvPr>
            <p:ph sz="quarter" idx="10"/>
            <p:extLst>
              <p:ext uri="{D42A27DB-BD31-4B8C-83A1-F6EECF244321}">
                <p14:modId xmlns:p14="http://schemas.microsoft.com/office/powerpoint/2010/main" val="537237450"/>
              </p:ext>
            </p:extLst>
          </p:nvPr>
        </p:nvGraphicFramePr>
        <p:xfrm>
          <a:off x="1350963" y="3381375"/>
          <a:ext cx="21317651" cy="688967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91">
            <a:extLst>
              <a:ext uri="{FF2B5EF4-FFF2-40B4-BE49-F238E27FC236}">
                <a16:creationId xmlns:a16="http://schemas.microsoft.com/office/drawing/2014/main" id="{6E17FB1A-63A0-120B-C6F5-76A01D625994}"/>
              </a:ext>
            </a:extLst>
          </p:cNvPr>
          <p:cNvSpPr>
            <a:spLocks noChangeArrowheads="1"/>
          </p:cNvSpPr>
          <p:nvPr/>
        </p:nvSpPr>
        <p:spPr bwMode="auto">
          <a:xfrm>
            <a:off x="1350963" y="10767021"/>
            <a:ext cx="21687940" cy="2215991"/>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3000" dirty="0">
                <a:solidFill>
                  <a:srgbClr val="000000"/>
                </a:solidFill>
                <a:cs typeface="Arial" charset="0"/>
              </a:rPr>
              <a:t>Sev 1: All or most components impacted, resulting in a full outage (e.g., LAND, Webmail, Direct XDR, and DPH nodes are all down).</a:t>
            </a:r>
          </a:p>
          <a:p>
            <a:pPr eaLnBrk="0" fontAlgn="base" hangingPunct="0">
              <a:spcBef>
                <a:spcPct val="30000"/>
              </a:spcBef>
              <a:spcAft>
                <a:spcPct val="0"/>
              </a:spcAft>
              <a:defRPr/>
            </a:pPr>
            <a:r>
              <a:rPr lang="en-US" sz="3000" dirty="0">
                <a:solidFill>
                  <a:srgbClr val="000000"/>
                </a:solidFill>
                <a:cs typeface="Arial" charset="0"/>
              </a:rPr>
              <a:t>Sev 2: Multiple components impacted due to an issue in one of the shared services (e.g., LAND and Webmail are down, but Direct XDR and DPH nodes remain operational).</a:t>
            </a:r>
          </a:p>
          <a:p>
            <a:pPr eaLnBrk="0" fontAlgn="base" hangingPunct="0">
              <a:spcBef>
                <a:spcPct val="30000"/>
              </a:spcBef>
              <a:spcAft>
                <a:spcPct val="0"/>
              </a:spcAft>
              <a:defRPr/>
            </a:pPr>
            <a:r>
              <a:rPr lang="en-US" sz="3000" dirty="0">
                <a:solidFill>
                  <a:srgbClr val="000000"/>
                </a:solidFill>
                <a:cs typeface="Arial" charset="0"/>
              </a:rPr>
              <a:t>Sev 3: Only a single component affected by an outage (e.g., Webmail is down, but all other services are up).</a:t>
            </a:r>
          </a:p>
        </p:txBody>
      </p:sp>
      <p:sp>
        <p:nvSpPr>
          <p:cNvPr id="2" name="Callout: Line 1">
            <a:extLst>
              <a:ext uri="{FF2B5EF4-FFF2-40B4-BE49-F238E27FC236}">
                <a16:creationId xmlns:a16="http://schemas.microsoft.com/office/drawing/2014/main" id="{5A221EF4-BAE7-5B81-9ECE-4DCF9C1FE38A}"/>
              </a:ext>
            </a:extLst>
          </p:cNvPr>
          <p:cNvSpPr/>
          <p:nvPr/>
        </p:nvSpPr>
        <p:spPr>
          <a:xfrm>
            <a:off x="16033897" y="3232437"/>
            <a:ext cx="6992789" cy="923330"/>
          </a:xfrm>
          <a:prstGeom prst="borderCallout1">
            <a:avLst>
              <a:gd name="adj1" fmla="val 105534"/>
              <a:gd name="adj2" fmla="val 98685"/>
              <a:gd name="adj3" fmla="val 428815"/>
              <a:gd name="adj4" fmla="val 49735"/>
            </a:avLst>
          </a:prstGeom>
          <a:ln>
            <a:solidFill>
              <a:schemeClr val="tx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solidFill>
                  <a:schemeClr val="tx2"/>
                </a:solidFill>
              </a:rPr>
              <a:t>Scheduled Database Maintenance 10/27/24 ~7 Hours</a:t>
            </a:r>
          </a:p>
        </p:txBody>
      </p:sp>
    </p:spTree>
    <p:extLst>
      <p:ext uri="{BB962C8B-B14F-4D97-AF65-F5344CB8AC3E}">
        <p14:creationId xmlns:p14="http://schemas.microsoft.com/office/powerpoint/2010/main" val="15267503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C64B9-D37C-5EFF-6783-CBC09367409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FF8D005D-4DB8-AA01-640C-0D7B79B0940E}"/>
              </a:ext>
            </a:extLst>
          </p:cNvPr>
          <p:cNvSpPr>
            <a:spLocks noGrp="1"/>
          </p:cNvSpPr>
          <p:nvPr>
            <p:ph type="body" sz="quarter" idx="11"/>
          </p:nvPr>
        </p:nvSpPr>
        <p:spPr/>
        <p:txBody>
          <a:bodyPr/>
          <a:lstStyle/>
          <a:p>
            <a:r>
              <a:rPr lang="en-US" dirty="0"/>
              <a:t>Mass HIway Availability – Oct 2024</a:t>
            </a:r>
          </a:p>
        </p:txBody>
      </p:sp>
      <p:graphicFrame>
        <p:nvGraphicFramePr>
          <p:cNvPr id="4" name="Content Placeholder 3">
            <a:extLst>
              <a:ext uri="{FF2B5EF4-FFF2-40B4-BE49-F238E27FC236}">
                <a16:creationId xmlns:a16="http://schemas.microsoft.com/office/drawing/2014/main" id="{23A4E84C-DF9B-DA82-877B-3DEADE2CE9C6}"/>
              </a:ext>
            </a:extLst>
          </p:cNvPr>
          <p:cNvGraphicFramePr>
            <a:graphicFrameLocks noGrp="1"/>
          </p:cNvGraphicFramePr>
          <p:nvPr>
            <p:ph sz="quarter" idx="10"/>
            <p:extLst>
              <p:ext uri="{D42A27DB-BD31-4B8C-83A1-F6EECF244321}">
                <p14:modId xmlns:p14="http://schemas.microsoft.com/office/powerpoint/2010/main" val="3987776971"/>
              </p:ext>
            </p:extLst>
          </p:nvPr>
        </p:nvGraphicFramePr>
        <p:xfrm>
          <a:off x="1350963" y="3381375"/>
          <a:ext cx="21688425" cy="849364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43EF2AD8-93E7-B0FD-D762-9A29F86EB4C9}"/>
              </a:ext>
            </a:extLst>
          </p:cNvPr>
          <p:cNvSpPr txBox="1"/>
          <p:nvPr/>
        </p:nvSpPr>
        <p:spPr>
          <a:xfrm>
            <a:off x="1350963" y="12474298"/>
            <a:ext cx="21688425" cy="646331"/>
          </a:xfrm>
          <a:prstGeom prst="rect">
            <a:avLst/>
          </a:prstGeom>
          <a:noFill/>
        </p:spPr>
        <p:txBody>
          <a:bodyPr wrap="square" rtlCol="0">
            <a:spAutoFit/>
          </a:bodyPr>
          <a:lstStyle/>
          <a:p>
            <a:r>
              <a:rPr lang="en-US" b="1" u="sng" dirty="0">
                <a:solidFill>
                  <a:schemeClr val="tx2"/>
                </a:solidFill>
              </a:rPr>
              <a:t>Metric Targets: </a:t>
            </a:r>
            <a:r>
              <a:rPr lang="en-US" dirty="0">
                <a:solidFill>
                  <a:schemeClr val="tx2"/>
                </a:solidFill>
              </a:rPr>
              <a:t>“Total Monthly Availability” – No lower than 99.9% (downtime no more than ~44 minutes/month</a:t>
            </a:r>
            <a:endParaRPr lang="en-US" sz="1400" dirty="0">
              <a:solidFill>
                <a:schemeClr val="tx2"/>
              </a:solidFill>
            </a:endParaRPr>
          </a:p>
        </p:txBody>
      </p:sp>
      <p:sp>
        <p:nvSpPr>
          <p:cNvPr id="2" name="Callout: Line 1">
            <a:extLst>
              <a:ext uri="{FF2B5EF4-FFF2-40B4-BE49-F238E27FC236}">
                <a16:creationId xmlns:a16="http://schemas.microsoft.com/office/drawing/2014/main" id="{D6616AE8-A462-C03B-7762-8580C82A5B79}"/>
              </a:ext>
            </a:extLst>
          </p:cNvPr>
          <p:cNvSpPr/>
          <p:nvPr/>
        </p:nvSpPr>
        <p:spPr>
          <a:xfrm>
            <a:off x="19096074" y="8325293"/>
            <a:ext cx="3624337" cy="1176163"/>
          </a:xfrm>
          <a:prstGeom prst="borderCallout1">
            <a:avLst>
              <a:gd name="adj1" fmla="val -6562"/>
              <a:gd name="adj2" fmla="val 52131"/>
              <a:gd name="adj3" fmla="val -89998"/>
              <a:gd name="adj4" fmla="val 83026"/>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solidFill>
                  <a:schemeClr val="tx2"/>
                </a:solidFill>
              </a:rPr>
              <a:t>Scheduled Database Maintenance 10/27/24</a:t>
            </a:r>
          </a:p>
        </p:txBody>
      </p:sp>
    </p:spTree>
    <p:extLst>
      <p:ext uri="{BB962C8B-B14F-4D97-AF65-F5344CB8AC3E}">
        <p14:creationId xmlns:p14="http://schemas.microsoft.com/office/powerpoint/2010/main" val="508906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DB0A1A-DAD9-4EB1-9E8B-5A611FA343A7}"/>
              </a:ext>
            </a:extLst>
          </p:cNvPr>
          <p:cNvSpPr>
            <a:spLocks noGrp="1"/>
          </p:cNvSpPr>
          <p:nvPr>
            <p:ph sz="quarter" idx="10"/>
          </p:nvPr>
        </p:nvSpPr>
        <p:spPr/>
        <p:txBody>
          <a:bodyPr>
            <a:normAutofit/>
          </a:bodyPr>
          <a:lstStyle/>
          <a:p>
            <a:r>
              <a:rPr lang="en-US" dirty="0"/>
              <a:t>The </a:t>
            </a:r>
            <a:r>
              <a:rPr lang="en-US" b="1" dirty="0"/>
              <a:t>Mass HIway </a:t>
            </a:r>
            <a:r>
              <a:rPr lang="en-US" dirty="0"/>
              <a:t>continues to serve as a foundation for secure, interoperable data exchange across Massachusetts, facilitating both </a:t>
            </a:r>
            <a:r>
              <a:rPr lang="en-US" b="1" dirty="0"/>
              <a:t>Public Health Reporting</a:t>
            </a:r>
            <a:r>
              <a:rPr lang="en-US" dirty="0"/>
              <a:t> and </a:t>
            </a:r>
            <a:r>
              <a:rPr lang="en-US" b="1" dirty="0"/>
              <a:t>Care Coordination</a:t>
            </a:r>
            <a:r>
              <a:rPr lang="en-US" dirty="0"/>
              <a:t>.</a:t>
            </a:r>
          </a:p>
        </p:txBody>
      </p:sp>
      <p:sp>
        <p:nvSpPr>
          <p:cNvPr id="3" name="Text Placeholder 2">
            <a:extLst>
              <a:ext uri="{FF2B5EF4-FFF2-40B4-BE49-F238E27FC236}">
                <a16:creationId xmlns:a16="http://schemas.microsoft.com/office/drawing/2014/main" id="{A93D5F0A-33FC-49ED-68CF-2DD384707C32}"/>
              </a:ext>
            </a:extLst>
          </p:cNvPr>
          <p:cNvSpPr>
            <a:spLocks noGrp="1"/>
          </p:cNvSpPr>
          <p:nvPr>
            <p:ph type="body" sz="quarter" idx="11"/>
          </p:nvPr>
        </p:nvSpPr>
        <p:spPr/>
        <p:txBody>
          <a:bodyPr/>
          <a:lstStyle/>
          <a:p>
            <a:r>
              <a:rPr lang="en-US" dirty="0"/>
              <a:t>Mass HIway Operations</a:t>
            </a:r>
          </a:p>
        </p:txBody>
      </p:sp>
    </p:spTree>
    <p:extLst>
      <p:ext uri="{BB962C8B-B14F-4D97-AF65-F5344CB8AC3E}">
        <p14:creationId xmlns:p14="http://schemas.microsoft.com/office/powerpoint/2010/main" val="192795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CC30D-48AD-AF39-8CE2-87396A6FE14C}"/>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27B8FEF-514E-FCCD-8E35-CFF4A8666164}"/>
              </a:ext>
            </a:extLst>
          </p:cNvPr>
          <p:cNvGraphicFramePr>
            <a:graphicFrameLocks noGrp="1"/>
          </p:cNvGraphicFramePr>
          <p:nvPr>
            <p:ph sz="quarter" idx="10"/>
          </p:nvPr>
        </p:nvGraphicFramePr>
        <p:xfrm>
          <a:off x="1351449" y="4721076"/>
          <a:ext cx="21688425" cy="4848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F902BAD3-9EBA-5726-EC6E-6485DF911DA8}"/>
              </a:ext>
            </a:extLst>
          </p:cNvPr>
          <p:cNvSpPr>
            <a:spLocks noGrp="1"/>
          </p:cNvSpPr>
          <p:nvPr>
            <p:ph type="body" sz="quarter" idx="11"/>
          </p:nvPr>
        </p:nvSpPr>
        <p:spPr/>
        <p:txBody>
          <a:bodyPr/>
          <a:lstStyle/>
          <a:p>
            <a:r>
              <a:rPr lang="en-US" dirty="0"/>
              <a:t>Mass HIway Utilization 2023-2024 YTD</a:t>
            </a:r>
          </a:p>
        </p:txBody>
      </p:sp>
      <p:graphicFrame>
        <p:nvGraphicFramePr>
          <p:cNvPr id="6" name="Content Placeholder 3">
            <a:extLst>
              <a:ext uri="{FF2B5EF4-FFF2-40B4-BE49-F238E27FC236}">
                <a16:creationId xmlns:a16="http://schemas.microsoft.com/office/drawing/2014/main" id="{E8D07C8A-3FDB-0D9B-3289-EC4527B43437}"/>
              </a:ext>
            </a:extLst>
          </p:cNvPr>
          <p:cNvGraphicFramePr>
            <a:graphicFrameLocks/>
          </p:cNvGraphicFramePr>
          <p:nvPr>
            <p:extLst>
              <p:ext uri="{D42A27DB-BD31-4B8C-83A1-F6EECF244321}">
                <p14:modId xmlns:p14="http://schemas.microsoft.com/office/powerpoint/2010/main" val="4167211902"/>
              </p:ext>
            </p:extLst>
          </p:nvPr>
        </p:nvGraphicFramePr>
        <p:xfrm>
          <a:off x="1351935" y="9923711"/>
          <a:ext cx="21687939" cy="3381452"/>
        </p:xfrm>
        <a:graphic>
          <a:graphicData uri="http://schemas.openxmlformats.org/drawingml/2006/table">
            <a:tbl>
              <a:tblPr>
                <a:tableStyleId>{5940675A-B579-460E-94D1-54222C63F5DA}</a:tableStyleId>
              </a:tblPr>
              <a:tblGrid>
                <a:gridCol w="4516771">
                  <a:extLst>
                    <a:ext uri="{9D8B030D-6E8A-4147-A177-3AD203B41FA5}">
                      <a16:colId xmlns:a16="http://schemas.microsoft.com/office/drawing/2014/main" val="639560354"/>
                    </a:ext>
                  </a:extLst>
                </a:gridCol>
                <a:gridCol w="3753344">
                  <a:extLst>
                    <a:ext uri="{9D8B030D-6E8A-4147-A177-3AD203B41FA5}">
                      <a16:colId xmlns:a16="http://schemas.microsoft.com/office/drawing/2014/main" val="3668550512"/>
                    </a:ext>
                  </a:extLst>
                </a:gridCol>
                <a:gridCol w="3671103">
                  <a:extLst>
                    <a:ext uri="{9D8B030D-6E8A-4147-A177-3AD203B41FA5}">
                      <a16:colId xmlns:a16="http://schemas.microsoft.com/office/drawing/2014/main" val="1283477430"/>
                    </a:ext>
                  </a:extLst>
                </a:gridCol>
                <a:gridCol w="3644097">
                  <a:extLst>
                    <a:ext uri="{9D8B030D-6E8A-4147-A177-3AD203B41FA5}">
                      <a16:colId xmlns:a16="http://schemas.microsoft.com/office/drawing/2014/main" val="4005227407"/>
                    </a:ext>
                  </a:extLst>
                </a:gridCol>
                <a:gridCol w="3927901">
                  <a:extLst>
                    <a:ext uri="{9D8B030D-6E8A-4147-A177-3AD203B41FA5}">
                      <a16:colId xmlns:a16="http://schemas.microsoft.com/office/drawing/2014/main" val="2684201125"/>
                    </a:ext>
                  </a:extLst>
                </a:gridCol>
                <a:gridCol w="2174723">
                  <a:extLst>
                    <a:ext uri="{9D8B030D-6E8A-4147-A177-3AD203B41FA5}">
                      <a16:colId xmlns:a16="http://schemas.microsoft.com/office/drawing/2014/main" val="1744127558"/>
                    </a:ext>
                  </a:extLst>
                </a:gridCol>
              </a:tblGrid>
              <a:tr h="513912">
                <a:tc>
                  <a:txBody>
                    <a:bodyPr/>
                    <a:lstStyle/>
                    <a:p>
                      <a:pPr algn="ctr" fontAlgn="ctr"/>
                      <a:endParaRPr lang="en-US" sz="3200" b="0" i="0" u="none" strike="noStrike" dirty="0">
                        <a:solidFill>
                          <a:schemeClr val="tx2"/>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noFill/>
                  </a:tcPr>
                </a:tc>
                <a:tc gridSpan="2">
                  <a:txBody>
                    <a:bodyPr/>
                    <a:lstStyle/>
                    <a:p>
                      <a:pPr algn="ctr" fontAlgn="ctr"/>
                      <a:r>
                        <a:rPr lang="en-US" sz="3200" b="1" u="none" strike="noStrike" dirty="0">
                          <a:solidFill>
                            <a:schemeClr val="tx2"/>
                          </a:solidFill>
                          <a:effectLst/>
                        </a:rPr>
                        <a:t>2023</a:t>
                      </a:r>
                      <a:endParaRPr lang="en-US" sz="3200" b="1"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hMerge="1">
                  <a:txBody>
                    <a:bodyPr/>
                    <a:lstStyle/>
                    <a:p>
                      <a:endParaRPr lang="en-US"/>
                    </a:p>
                  </a:txBody>
                  <a:tcPr/>
                </a:tc>
                <a:tc gridSpan="3">
                  <a:txBody>
                    <a:bodyPr/>
                    <a:lstStyle/>
                    <a:p>
                      <a:pPr algn="ctr" fontAlgn="ctr"/>
                      <a:r>
                        <a:rPr lang="en-US" sz="3200" b="1" i="1" u="none" strike="noStrike" dirty="0">
                          <a:solidFill>
                            <a:schemeClr val="tx2"/>
                          </a:solidFill>
                          <a:effectLst/>
                        </a:rPr>
                        <a:t>2024-YTD (Oct 2024)</a:t>
                      </a:r>
                      <a:endParaRPr lang="en-US" sz="3200" b="1" i="1"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07594589"/>
                  </a:ext>
                </a:extLst>
              </a:tr>
              <a:tr h="716885">
                <a:tc>
                  <a:txBody>
                    <a:bodyPr/>
                    <a:lstStyle/>
                    <a:p>
                      <a:pPr algn="l" fontAlgn="b"/>
                      <a:r>
                        <a:rPr lang="en-US" sz="3200" b="1" i="0" u="sng" strike="noStrike" dirty="0">
                          <a:solidFill>
                            <a:schemeClr val="tx2"/>
                          </a:solidFill>
                          <a:effectLst/>
                          <a:latin typeface="Calibri" panose="020F0502020204030204" pitchFamily="34" charset="0"/>
                        </a:rPr>
                        <a:t>HIE Use Case</a:t>
                      </a:r>
                    </a:p>
                  </a:txBody>
                  <a:tcPr marL="18288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b="1" u="sng" strike="noStrike" dirty="0">
                          <a:solidFill>
                            <a:schemeClr val="tx2"/>
                          </a:solidFill>
                          <a:effectLst/>
                        </a:rPr>
                        <a:t>Total</a:t>
                      </a:r>
                      <a:endParaRPr lang="en-US" sz="3200" b="1" i="0" u="sng"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b="1" u="sng" strike="noStrike" dirty="0">
                          <a:solidFill>
                            <a:schemeClr val="tx2"/>
                          </a:solidFill>
                          <a:effectLst/>
                        </a:rPr>
                        <a:t>Month Avg</a:t>
                      </a:r>
                      <a:endParaRPr lang="en-US" sz="3200" b="1" i="0" u="sng" strike="noStrike" dirty="0">
                        <a:solidFill>
                          <a:schemeClr val="tx2"/>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b="1" u="sng" strike="noStrike" dirty="0">
                          <a:solidFill>
                            <a:schemeClr val="tx2"/>
                          </a:solidFill>
                          <a:effectLst/>
                        </a:rPr>
                        <a:t>Total</a:t>
                      </a:r>
                      <a:endParaRPr lang="en-US" sz="3200" b="1" i="1" u="sng"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b="1" u="sng" strike="noStrike" dirty="0">
                          <a:solidFill>
                            <a:schemeClr val="tx2"/>
                          </a:solidFill>
                          <a:effectLst/>
                        </a:rPr>
                        <a:t>Month Avg</a:t>
                      </a:r>
                      <a:endParaRPr lang="en-US" sz="3200" b="1" i="1" u="sng" strike="noStrike" dirty="0">
                        <a:solidFill>
                          <a:schemeClr val="tx2"/>
                        </a:solidFill>
                        <a:effectLst/>
                        <a:latin typeface="Calibri" panose="020F0502020204030204" pitchFamily="34" charset="0"/>
                      </a:endParaRPr>
                    </a:p>
                  </a:txBody>
                  <a:tcPr marL="0" marR="0" marT="0" marB="0" anchor="ctr">
                    <a:noFill/>
                  </a:tcPr>
                </a:tc>
                <a:tc>
                  <a:txBody>
                    <a:bodyPr/>
                    <a:lstStyle/>
                    <a:p>
                      <a:pPr algn="ctr" fontAlgn="b"/>
                      <a:r>
                        <a:rPr lang="en-US" sz="3200" b="1" u="sng" strike="noStrike" dirty="0">
                          <a:solidFill>
                            <a:schemeClr val="tx2"/>
                          </a:solidFill>
                          <a:effectLst/>
                        </a:rPr>
                        <a:t>% Change</a:t>
                      </a:r>
                      <a:endParaRPr lang="en-US" sz="3200" b="1" i="1" u="sng" strike="noStrike" dirty="0">
                        <a:solidFill>
                          <a:schemeClr val="tx2"/>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val="1407968304"/>
                  </a:ext>
                </a:extLst>
              </a:tr>
              <a:tr h="716885">
                <a:tc>
                  <a:txBody>
                    <a:bodyPr/>
                    <a:lstStyle/>
                    <a:p>
                      <a:pPr lvl="0" algn="l" fontAlgn="b"/>
                      <a:r>
                        <a:rPr lang="en-US" sz="3200" b="0" u="none" strike="noStrike" dirty="0">
                          <a:solidFill>
                            <a:schemeClr val="tx2"/>
                          </a:solidFill>
                          <a:effectLst/>
                        </a:rPr>
                        <a:t>Public Health Reporting</a:t>
                      </a:r>
                      <a:endParaRPr lang="en-US" sz="3200" b="0" i="0" u="none" strike="noStrike" dirty="0">
                        <a:solidFill>
                          <a:schemeClr val="tx2"/>
                        </a:solidFill>
                        <a:effectLst/>
                        <a:latin typeface="Calibri" panose="020F0502020204030204" pitchFamily="34" charset="0"/>
                      </a:endParaRPr>
                    </a:p>
                  </a:txBody>
                  <a:tcPr marL="27432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u="none" strike="noStrike" dirty="0">
                          <a:solidFill>
                            <a:schemeClr val="tx2"/>
                          </a:solidFill>
                          <a:effectLst/>
                        </a:rPr>
                        <a:t>     441,877,297 </a:t>
                      </a:r>
                      <a:endParaRPr lang="en-US" sz="3200" b="0"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u="none" strike="noStrike" dirty="0">
                          <a:solidFill>
                            <a:schemeClr val="tx2"/>
                          </a:solidFill>
                          <a:effectLst/>
                        </a:rPr>
                        <a:t>  36,823,108 </a:t>
                      </a:r>
                      <a:endParaRPr lang="en-US" sz="3200" b="0" i="0" u="none" strike="noStrike" dirty="0">
                        <a:solidFill>
                          <a:schemeClr val="tx2"/>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u="none" strike="noStrike" dirty="0">
                          <a:solidFill>
                            <a:schemeClr val="tx2"/>
                          </a:solidFill>
                          <a:effectLst/>
                        </a:rPr>
                        <a:t>      386,077,481 </a:t>
                      </a:r>
                      <a:endParaRPr lang="en-US" sz="3200" b="0"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u="none" strike="noStrike" dirty="0">
                          <a:solidFill>
                            <a:schemeClr val="tx2"/>
                          </a:solidFill>
                          <a:effectLst/>
                        </a:rPr>
                        <a:t>  38,607,748 </a:t>
                      </a:r>
                      <a:endParaRPr lang="en-US" sz="3200" b="0" i="0" u="none" strike="noStrike" dirty="0">
                        <a:solidFill>
                          <a:schemeClr val="tx2"/>
                        </a:solidFill>
                        <a:effectLst/>
                        <a:latin typeface="Calibri" panose="020F0502020204030204" pitchFamily="34" charset="0"/>
                      </a:endParaRPr>
                    </a:p>
                  </a:txBody>
                  <a:tcPr marL="0" marR="0" marT="0" marB="0" anchor="ctr">
                    <a:noFill/>
                  </a:tcPr>
                </a:tc>
                <a:tc>
                  <a:txBody>
                    <a:bodyPr/>
                    <a:lstStyle/>
                    <a:p>
                      <a:pPr algn="ctr" fontAlgn="b"/>
                      <a:r>
                        <a:rPr lang="en-US" sz="3200" u="none" strike="noStrike" dirty="0">
                          <a:solidFill>
                            <a:schemeClr val="tx2"/>
                          </a:solidFill>
                          <a:effectLst/>
                        </a:rPr>
                        <a:t>+4.8%</a:t>
                      </a:r>
                      <a:endParaRPr lang="en-US" sz="3200" b="0" i="0" u="none" strike="noStrike" dirty="0">
                        <a:solidFill>
                          <a:schemeClr val="tx2"/>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val="3569111732"/>
                  </a:ext>
                </a:extLst>
              </a:tr>
              <a:tr h="716885">
                <a:tc>
                  <a:txBody>
                    <a:bodyPr/>
                    <a:lstStyle/>
                    <a:p>
                      <a:pPr lvl="0" algn="l" fontAlgn="b"/>
                      <a:r>
                        <a:rPr lang="en-US" sz="3200" b="0" u="none" strike="noStrike" dirty="0">
                          <a:solidFill>
                            <a:schemeClr val="tx2"/>
                          </a:solidFill>
                          <a:effectLst/>
                        </a:rPr>
                        <a:t>Care Coordination</a:t>
                      </a:r>
                      <a:endParaRPr lang="en-US" sz="3200" b="0" i="0" u="none" strike="noStrike" dirty="0">
                        <a:solidFill>
                          <a:schemeClr val="tx2"/>
                        </a:solidFill>
                        <a:effectLst/>
                        <a:latin typeface="Calibri" panose="020F0502020204030204" pitchFamily="34" charset="0"/>
                      </a:endParaRPr>
                    </a:p>
                  </a:txBody>
                  <a:tcPr marL="27432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u="none" strike="noStrike" dirty="0">
                          <a:solidFill>
                            <a:schemeClr val="tx2"/>
                          </a:solidFill>
                          <a:effectLst/>
                        </a:rPr>
                        <a:t>         8,136,580 </a:t>
                      </a:r>
                      <a:endParaRPr lang="en-US" sz="3200" b="0"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u="none" strike="noStrike" dirty="0">
                          <a:solidFill>
                            <a:schemeClr val="tx2"/>
                          </a:solidFill>
                          <a:effectLst/>
                        </a:rPr>
                        <a:t>       678,048 </a:t>
                      </a:r>
                      <a:endParaRPr lang="en-US" sz="3200" b="0" i="0" u="none" strike="noStrike" dirty="0">
                        <a:solidFill>
                          <a:schemeClr val="tx2"/>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noFill/>
                  </a:tcPr>
                </a:tc>
                <a:tc>
                  <a:txBody>
                    <a:bodyPr/>
                    <a:lstStyle/>
                    <a:p>
                      <a:pPr algn="ctr" fontAlgn="b"/>
                      <a:r>
                        <a:rPr lang="en-US" sz="3200" u="none" strike="noStrike" dirty="0">
                          <a:solidFill>
                            <a:schemeClr val="tx2"/>
                          </a:solidFill>
                          <a:effectLst/>
                        </a:rPr>
                        <a:t>        10,354,667 </a:t>
                      </a:r>
                      <a:endParaRPr lang="en-US" sz="3200" b="0"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noFill/>
                  </a:tcPr>
                </a:tc>
                <a:tc>
                  <a:txBody>
                    <a:bodyPr/>
                    <a:lstStyle/>
                    <a:p>
                      <a:pPr algn="ctr" fontAlgn="b"/>
                      <a:r>
                        <a:rPr lang="en-US" sz="3200" u="none" strike="noStrike" dirty="0">
                          <a:solidFill>
                            <a:schemeClr val="tx2"/>
                          </a:solidFill>
                          <a:effectLst/>
                        </a:rPr>
                        <a:t>    1,035,467 </a:t>
                      </a:r>
                      <a:endParaRPr lang="en-US" sz="3200" b="0" i="0" u="none" strike="noStrike" dirty="0">
                        <a:solidFill>
                          <a:schemeClr val="tx2"/>
                        </a:solidFill>
                        <a:effectLst/>
                        <a:latin typeface="Calibri" panose="020F0502020204030204" pitchFamily="34" charset="0"/>
                      </a:endParaRPr>
                    </a:p>
                  </a:txBody>
                  <a:tcPr marL="0" marR="0" marT="0" marB="0" anchor="ctr">
                    <a:noFill/>
                  </a:tcPr>
                </a:tc>
                <a:tc>
                  <a:txBody>
                    <a:bodyPr/>
                    <a:lstStyle/>
                    <a:p>
                      <a:pPr algn="ctr" fontAlgn="b"/>
                      <a:r>
                        <a:rPr lang="en-US" sz="3200" u="none" strike="noStrike" dirty="0">
                          <a:solidFill>
                            <a:schemeClr val="tx2"/>
                          </a:solidFill>
                          <a:effectLst/>
                        </a:rPr>
                        <a:t>+52.7%</a:t>
                      </a:r>
                      <a:endParaRPr lang="en-US" sz="3200" b="0" i="0" u="none" strike="noStrike" dirty="0">
                        <a:solidFill>
                          <a:schemeClr val="tx2"/>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val="2920323527"/>
                  </a:ext>
                </a:extLst>
              </a:tr>
              <a:tr h="716885">
                <a:tc>
                  <a:txBody>
                    <a:bodyPr/>
                    <a:lstStyle/>
                    <a:p>
                      <a:pPr lvl="0" algn="l" fontAlgn="b"/>
                      <a:r>
                        <a:rPr lang="en-US" sz="3200" b="1" u="none" strike="noStrike" dirty="0">
                          <a:solidFill>
                            <a:schemeClr val="tx2"/>
                          </a:solidFill>
                          <a:effectLst/>
                        </a:rPr>
                        <a:t>Total Transactions</a:t>
                      </a:r>
                      <a:endParaRPr lang="en-US" sz="3200" b="1" i="0" u="none" strike="noStrike" dirty="0">
                        <a:solidFill>
                          <a:schemeClr val="tx2"/>
                        </a:solidFill>
                        <a:effectLst/>
                        <a:latin typeface="Calibri" panose="020F0502020204030204" pitchFamily="34" charset="0"/>
                      </a:endParaRPr>
                    </a:p>
                  </a:txBody>
                  <a:tcPr marL="182880" marR="95250" marT="0" marB="0" anchor="ctr">
                    <a:lnR w="12700" cap="flat" cmpd="sng" algn="ctr">
                      <a:solidFill>
                        <a:schemeClr val="tx1"/>
                      </a:solidFill>
                      <a:prstDash val="solid"/>
                      <a:round/>
                      <a:headEnd type="none" w="med" len="med"/>
                      <a:tailEnd type="none" w="med" len="med"/>
                    </a:lnR>
                  </a:tcPr>
                </a:tc>
                <a:tc>
                  <a:txBody>
                    <a:bodyPr/>
                    <a:lstStyle/>
                    <a:p>
                      <a:pPr algn="ctr" fontAlgn="b"/>
                      <a:r>
                        <a:rPr lang="en-US" sz="3200" b="1" u="none" strike="noStrike" dirty="0">
                          <a:solidFill>
                            <a:schemeClr val="tx2"/>
                          </a:solidFill>
                          <a:effectLst/>
                        </a:rPr>
                        <a:t>     450,013,877 </a:t>
                      </a:r>
                      <a:endParaRPr lang="en-US" sz="3200" b="1"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3200" b="1" u="none" strike="noStrike" dirty="0">
                          <a:solidFill>
                            <a:schemeClr val="tx2"/>
                          </a:solidFill>
                          <a:effectLst/>
                        </a:rPr>
                        <a:t>  37,501,156 </a:t>
                      </a:r>
                      <a:endParaRPr lang="en-US" sz="3200" b="1" i="0" u="none" strike="noStrike" dirty="0">
                        <a:solidFill>
                          <a:schemeClr val="tx2"/>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3200" b="1" u="none" strike="noStrike" dirty="0">
                          <a:solidFill>
                            <a:schemeClr val="tx2"/>
                          </a:solidFill>
                          <a:effectLst/>
                        </a:rPr>
                        <a:t>      396,432,148 </a:t>
                      </a:r>
                      <a:endParaRPr lang="en-US" sz="3200" b="1" i="0" u="none" strike="noStrike" dirty="0">
                        <a:solidFill>
                          <a:schemeClr val="tx2"/>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ctr" fontAlgn="b"/>
                      <a:r>
                        <a:rPr lang="en-US" sz="3200" b="1" u="none" strike="noStrike" dirty="0">
                          <a:solidFill>
                            <a:schemeClr val="tx2"/>
                          </a:solidFill>
                          <a:effectLst/>
                        </a:rPr>
                        <a:t>  39,643,215 </a:t>
                      </a:r>
                      <a:endParaRPr lang="en-US" sz="3200" b="1" i="0" u="none" strike="noStrike" dirty="0">
                        <a:solidFill>
                          <a:schemeClr val="tx2"/>
                        </a:solidFill>
                        <a:effectLst/>
                        <a:latin typeface="Calibri" panose="020F0502020204030204" pitchFamily="34" charset="0"/>
                      </a:endParaRPr>
                    </a:p>
                  </a:txBody>
                  <a:tcPr marL="0" marR="0" marT="0" marB="0" anchor="ctr"/>
                </a:tc>
                <a:tc>
                  <a:txBody>
                    <a:bodyPr/>
                    <a:lstStyle/>
                    <a:p>
                      <a:pPr algn="ctr" fontAlgn="b"/>
                      <a:r>
                        <a:rPr lang="en-US" sz="3200" b="1" u="none" strike="noStrike" dirty="0">
                          <a:solidFill>
                            <a:schemeClr val="tx2"/>
                          </a:solidFill>
                          <a:effectLst/>
                        </a:rPr>
                        <a:t>+5.7%</a:t>
                      </a:r>
                      <a:endParaRPr lang="en-US" sz="3200" b="1" i="0" u="none" strike="noStrike" dirty="0">
                        <a:solidFill>
                          <a:schemeClr val="tx2"/>
                        </a:solidFill>
                        <a:effectLst/>
                        <a:latin typeface="Calibri" panose="020F0502020204030204" pitchFamily="34" charset="0"/>
                      </a:endParaRPr>
                    </a:p>
                  </a:txBody>
                  <a:tcPr marL="0" marR="0" marT="0" marB="0" anchor="ctr"/>
                </a:tc>
                <a:extLst>
                  <a:ext uri="{0D108BD9-81ED-4DB2-BD59-A6C34878D82A}">
                    <a16:rowId xmlns:a16="http://schemas.microsoft.com/office/drawing/2014/main" val="373187603"/>
                  </a:ext>
                </a:extLst>
              </a:tr>
            </a:tbl>
          </a:graphicData>
        </a:graphic>
      </p:graphicFrame>
      <p:sp>
        <p:nvSpPr>
          <p:cNvPr id="2" name="TextBox 1">
            <a:extLst>
              <a:ext uri="{FF2B5EF4-FFF2-40B4-BE49-F238E27FC236}">
                <a16:creationId xmlns:a16="http://schemas.microsoft.com/office/drawing/2014/main" id="{1A9D1EAA-585A-24C5-3A15-B0452DBA5771}"/>
              </a:ext>
            </a:extLst>
          </p:cNvPr>
          <p:cNvSpPr txBox="1"/>
          <p:nvPr/>
        </p:nvSpPr>
        <p:spPr>
          <a:xfrm>
            <a:off x="1351935" y="3278379"/>
            <a:ext cx="21687939" cy="1292662"/>
          </a:xfrm>
          <a:prstGeom prst="rect">
            <a:avLst/>
          </a:prstGeom>
          <a:noFill/>
        </p:spPr>
        <p:txBody>
          <a:bodyPr wrap="square" rtlCol="0">
            <a:spAutoFit/>
          </a:bodyPr>
          <a:lstStyle/>
          <a:p>
            <a:pPr lvl="0"/>
            <a:r>
              <a:rPr lang="en-US" sz="3900" dirty="0">
                <a:solidFill>
                  <a:schemeClr val="tx2"/>
                </a:solidFill>
              </a:rPr>
              <a:t>As of October 2024, the Mass HIway has facilitated over </a:t>
            </a:r>
            <a:r>
              <a:rPr lang="en-US" sz="3900" b="1" dirty="0">
                <a:solidFill>
                  <a:schemeClr val="tx2"/>
                </a:solidFill>
              </a:rPr>
              <a:t>396 million transactions</a:t>
            </a:r>
            <a:r>
              <a:rPr lang="en-US" sz="3900" dirty="0">
                <a:solidFill>
                  <a:schemeClr val="tx2"/>
                </a:solidFill>
              </a:rPr>
              <a:t>, encompassing both public health reporting and care coordination activities.</a:t>
            </a:r>
            <a:endParaRPr lang="en-US" dirty="0"/>
          </a:p>
        </p:txBody>
      </p:sp>
    </p:spTree>
    <p:extLst>
      <p:ext uri="{BB962C8B-B14F-4D97-AF65-F5344CB8AC3E}">
        <p14:creationId xmlns:p14="http://schemas.microsoft.com/office/powerpoint/2010/main" val="300908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8BE86EE-3519-B821-E8B7-EC9FD7473D94}"/>
              </a:ext>
            </a:extLst>
          </p:cNvPr>
          <p:cNvSpPr>
            <a:spLocks noGrp="1"/>
          </p:cNvSpPr>
          <p:nvPr>
            <p:ph type="body" sz="quarter" idx="11"/>
          </p:nvPr>
        </p:nvSpPr>
        <p:spPr/>
        <p:txBody>
          <a:bodyPr/>
          <a:lstStyle/>
          <a:p>
            <a:r>
              <a:rPr lang="en-US" dirty="0"/>
              <a:t>Public Health Reporting 2023-2024 YTD</a:t>
            </a:r>
          </a:p>
        </p:txBody>
      </p:sp>
      <p:graphicFrame>
        <p:nvGraphicFramePr>
          <p:cNvPr id="4" name="Content Placeholder 3">
            <a:extLst>
              <a:ext uri="{FF2B5EF4-FFF2-40B4-BE49-F238E27FC236}">
                <a16:creationId xmlns:a16="http://schemas.microsoft.com/office/drawing/2014/main" id="{3D9B93C8-CA11-2720-5C10-1B5F8C6DE7DF}"/>
              </a:ext>
            </a:extLst>
          </p:cNvPr>
          <p:cNvGraphicFramePr>
            <a:graphicFrameLocks noGrp="1"/>
          </p:cNvGraphicFramePr>
          <p:nvPr>
            <p:ph sz="quarter" idx="10"/>
            <p:extLst>
              <p:ext uri="{D42A27DB-BD31-4B8C-83A1-F6EECF244321}">
                <p14:modId xmlns:p14="http://schemas.microsoft.com/office/powerpoint/2010/main" val="4261191575"/>
              </p:ext>
            </p:extLst>
          </p:nvPr>
        </p:nvGraphicFramePr>
        <p:xfrm>
          <a:off x="1350963" y="3381375"/>
          <a:ext cx="21688425" cy="98171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1477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423D0C6-0BDC-E781-433D-DD28F86E3327}"/>
              </a:ext>
            </a:extLst>
          </p:cNvPr>
          <p:cNvSpPr>
            <a:spLocks noGrp="1"/>
          </p:cNvSpPr>
          <p:nvPr>
            <p:ph type="body" sz="quarter" idx="11"/>
          </p:nvPr>
        </p:nvSpPr>
        <p:spPr/>
        <p:txBody>
          <a:bodyPr/>
          <a:lstStyle/>
          <a:p>
            <a:r>
              <a:rPr lang="en-US" dirty="0"/>
              <a:t>Combined Care Coordination 2023-2024 YTD</a:t>
            </a:r>
          </a:p>
        </p:txBody>
      </p:sp>
      <p:graphicFrame>
        <p:nvGraphicFramePr>
          <p:cNvPr id="5" name="Content Placeholder 4">
            <a:extLst>
              <a:ext uri="{FF2B5EF4-FFF2-40B4-BE49-F238E27FC236}">
                <a16:creationId xmlns:a16="http://schemas.microsoft.com/office/drawing/2014/main" id="{D339BD7A-DCEB-6391-22B4-43DF1456565A}"/>
              </a:ext>
            </a:extLst>
          </p:cNvPr>
          <p:cNvGraphicFramePr>
            <a:graphicFrameLocks noGrp="1"/>
          </p:cNvGraphicFramePr>
          <p:nvPr>
            <p:ph sz="quarter" idx="10"/>
            <p:extLst>
              <p:ext uri="{D42A27DB-BD31-4B8C-83A1-F6EECF244321}">
                <p14:modId xmlns:p14="http://schemas.microsoft.com/office/powerpoint/2010/main" val="1680203985"/>
              </p:ext>
            </p:extLst>
          </p:nvPr>
        </p:nvGraphicFramePr>
        <p:xfrm>
          <a:off x="1350963" y="3381375"/>
          <a:ext cx="21688425" cy="98171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6415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3ECC9-984A-88DC-A25E-A6A66FE2EAB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032400-EEA7-442F-625C-AEB26F4D0488}"/>
              </a:ext>
            </a:extLst>
          </p:cNvPr>
          <p:cNvSpPr>
            <a:spLocks noGrp="1"/>
          </p:cNvSpPr>
          <p:nvPr>
            <p:ph sz="quarter" idx="10"/>
          </p:nvPr>
        </p:nvSpPr>
        <p:spPr/>
        <p:txBody>
          <a:bodyPr/>
          <a:lstStyle/>
          <a:p>
            <a:pPr marL="685800" indent="-685800">
              <a:buFont typeface="Arial" panose="020B0604020202020204" pitchFamily="34" charset="0"/>
              <a:buChar char="•"/>
            </a:pPr>
            <a:r>
              <a:rPr lang="en-US" sz="5400" dirty="0">
                <a:solidFill>
                  <a:schemeClr val="tx2"/>
                </a:solidFill>
              </a:rPr>
              <a:t>Mass HIway Operations Update</a:t>
            </a:r>
          </a:p>
          <a:p>
            <a:pPr marL="1599971" lvl="1" indent="-685800">
              <a:buFont typeface="Arial" panose="020B0604020202020204" pitchFamily="34" charset="0"/>
              <a:buChar char="•"/>
            </a:pPr>
            <a:r>
              <a:rPr lang="en-US" dirty="0">
                <a:solidFill>
                  <a:schemeClr val="bg1">
                    <a:lumMod val="85000"/>
                  </a:schemeClr>
                </a:solidFill>
              </a:rPr>
              <a:t>Mass HIway Utilization</a:t>
            </a:r>
          </a:p>
          <a:p>
            <a:pPr marL="1599971" lvl="1" indent="-685800">
              <a:buFont typeface="Arial" panose="020B0604020202020204" pitchFamily="34" charset="0"/>
              <a:buChar char="•"/>
            </a:pPr>
            <a:r>
              <a:rPr lang="en-US" dirty="0"/>
              <a:t>Clinical Gateway API Platform</a:t>
            </a:r>
          </a:p>
          <a:p>
            <a:pPr marL="1599971" lvl="1" indent="-685800">
              <a:buFont typeface="Arial" panose="020B0604020202020204" pitchFamily="34" charset="0"/>
              <a:buChar char="•"/>
            </a:pPr>
            <a:r>
              <a:rPr lang="en-US" dirty="0">
                <a:solidFill>
                  <a:schemeClr val="bg1">
                    <a:lumMod val="85000"/>
                  </a:schemeClr>
                </a:solidFill>
              </a:rPr>
              <a:t>Statewide Event Notification Services (ENS) Framework</a:t>
            </a:r>
          </a:p>
          <a:p>
            <a:pPr marL="1599971" lvl="1" indent="-685800">
              <a:buFont typeface="Arial" panose="020B0604020202020204" pitchFamily="34" charset="0"/>
              <a:buChar char="•"/>
            </a:pPr>
            <a:r>
              <a:rPr lang="en-US" dirty="0">
                <a:solidFill>
                  <a:schemeClr val="bg1">
                    <a:lumMod val="85000"/>
                  </a:schemeClr>
                </a:solidFill>
              </a:rPr>
              <a:t>Massachusetts League of Community Health Centers Workgroups</a:t>
            </a:r>
          </a:p>
          <a:p>
            <a:pPr marL="685800" indent="-685800">
              <a:buFont typeface="Arial" panose="020B0604020202020204" pitchFamily="34" charset="0"/>
              <a:buChar char="•"/>
            </a:pPr>
            <a:r>
              <a:rPr lang="en-US" dirty="0">
                <a:solidFill>
                  <a:schemeClr val="bg1">
                    <a:lumMod val="85000"/>
                  </a:schemeClr>
                </a:solidFill>
              </a:rPr>
              <a:t>POLST Transition and ePOLST Registry</a:t>
            </a:r>
            <a:endParaRPr lang="en-US" sz="5400" dirty="0">
              <a:solidFill>
                <a:schemeClr val="bg1">
                  <a:lumMod val="85000"/>
                </a:schemeClr>
              </a:solidFill>
            </a:endParaRPr>
          </a:p>
          <a:p>
            <a:pPr marL="685800" indent="-685800">
              <a:buFont typeface="Arial" panose="020B0604020202020204" pitchFamily="34" charset="0"/>
              <a:buChar char="•"/>
            </a:pPr>
            <a:r>
              <a:rPr lang="en-US" sz="5400" dirty="0">
                <a:solidFill>
                  <a:schemeClr val="bg1">
                    <a:lumMod val="85000"/>
                  </a:schemeClr>
                </a:solidFill>
              </a:rPr>
              <a:t>Behavioral Health Treatment and Referral Platform</a:t>
            </a:r>
          </a:p>
          <a:p>
            <a:endParaRPr lang="en-US" dirty="0"/>
          </a:p>
        </p:txBody>
      </p:sp>
      <p:sp>
        <p:nvSpPr>
          <p:cNvPr id="3" name="Text Placeholder 2">
            <a:extLst>
              <a:ext uri="{FF2B5EF4-FFF2-40B4-BE49-F238E27FC236}">
                <a16:creationId xmlns:a16="http://schemas.microsoft.com/office/drawing/2014/main" id="{450034B2-C5A2-D25D-7987-66B5EC07B803}"/>
              </a:ext>
            </a:extLst>
          </p:cNvPr>
          <p:cNvSpPr>
            <a:spLocks noGrp="1"/>
          </p:cNvSpPr>
          <p:nvPr>
            <p:ph type="body" sz="quarter" idx="11"/>
          </p:nvPr>
        </p:nvSpPr>
        <p:spPr/>
        <p:txBody>
          <a:bodyPr/>
          <a:lstStyle/>
          <a:p>
            <a:r>
              <a:rPr lang="en-US" dirty="0"/>
              <a:t>Agenda</a:t>
            </a:r>
          </a:p>
        </p:txBody>
      </p:sp>
    </p:spTree>
    <p:extLst>
      <p:ext uri="{BB962C8B-B14F-4D97-AF65-F5344CB8AC3E}">
        <p14:creationId xmlns:p14="http://schemas.microsoft.com/office/powerpoint/2010/main" val="1614424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50E2-E8F5-55E8-ACC3-D7CBF3E055B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069309-DFBF-71D2-FDA4-06AC1657A97F}"/>
              </a:ext>
            </a:extLst>
          </p:cNvPr>
          <p:cNvSpPr>
            <a:spLocks noGrp="1"/>
          </p:cNvSpPr>
          <p:nvPr>
            <p:ph sz="quarter" idx="10"/>
          </p:nvPr>
        </p:nvSpPr>
        <p:spPr>
          <a:xfrm>
            <a:off x="1351722" y="3381376"/>
            <a:ext cx="9131980" cy="10033983"/>
          </a:xfrm>
        </p:spPr>
        <p:txBody>
          <a:bodyPr>
            <a:normAutofit/>
          </a:bodyPr>
          <a:lstStyle/>
          <a:p>
            <a:r>
              <a:rPr lang="en-US" dirty="0"/>
              <a:t>The Mass HIway </a:t>
            </a:r>
            <a:r>
              <a:rPr lang="en-US" b="1" dirty="0"/>
              <a:t>Clinical Gateway APIs </a:t>
            </a:r>
            <a:r>
              <a:rPr lang="en-US" dirty="0"/>
              <a:t>are fully operational, providing a common foundation for multiple public health use cases.</a:t>
            </a:r>
          </a:p>
        </p:txBody>
      </p:sp>
      <p:sp>
        <p:nvSpPr>
          <p:cNvPr id="3" name="Text Placeholder 2">
            <a:extLst>
              <a:ext uri="{FF2B5EF4-FFF2-40B4-BE49-F238E27FC236}">
                <a16:creationId xmlns:a16="http://schemas.microsoft.com/office/drawing/2014/main" id="{EAF1C236-CDB5-B7E6-DC8A-392F54C87868}"/>
              </a:ext>
            </a:extLst>
          </p:cNvPr>
          <p:cNvSpPr>
            <a:spLocks noGrp="1"/>
          </p:cNvSpPr>
          <p:nvPr>
            <p:ph type="body" sz="quarter" idx="11"/>
          </p:nvPr>
        </p:nvSpPr>
        <p:spPr/>
        <p:txBody>
          <a:bodyPr/>
          <a:lstStyle/>
          <a:p>
            <a:r>
              <a:rPr lang="en-US" dirty="0"/>
              <a:t>Clinical Gateway API Platform</a:t>
            </a:r>
          </a:p>
        </p:txBody>
      </p:sp>
      <p:sp>
        <p:nvSpPr>
          <p:cNvPr id="4" name="Content Placeholder 1">
            <a:extLst>
              <a:ext uri="{FF2B5EF4-FFF2-40B4-BE49-F238E27FC236}">
                <a16:creationId xmlns:a16="http://schemas.microsoft.com/office/drawing/2014/main" id="{3ABA8850-18E7-3352-A1C3-4E2FACC81BD4}"/>
              </a:ext>
            </a:extLst>
          </p:cNvPr>
          <p:cNvSpPr txBox="1">
            <a:spLocks/>
          </p:cNvSpPr>
          <p:nvPr/>
        </p:nvSpPr>
        <p:spPr>
          <a:xfrm>
            <a:off x="11047966" y="3381376"/>
            <a:ext cx="11977962" cy="10033983"/>
          </a:xfrm>
          <a:prstGeom prst="rect">
            <a:avLst/>
          </a:prstGeom>
        </p:spPr>
        <p:txBody>
          <a:bodyPr vert="horz" lIns="91440" tIns="45720" rIns="91440" bIns="45720" rtlCol="0" anchor="ctr">
            <a:noAutofit/>
          </a:bodyPr>
          <a:lstStyle>
            <a:lvl1pPr marL="0" indent="0" algn="l" defTabSz="1828343" rtl="0" eaLnBrk="1" latinLnBrk="0" hangingPunct="1">
              <a:lnSpc>
                <a:spcPct val="90000"/>
              </a:lnSpc>
              <a:spcBef>
                <a:spcPts val="2000"/>
              </a:spcBef>
              <a:buFont typeface="Arial" panose="020B0604020202020204" pitchFamily="34" charset="0"/>
              <a:buNone/>
              <a:defRPr sz="5400" kern="1200">
                <a:solidFill>
                  <a:schemeClr val="tx2"/>
                </a:solidFill>
                <a:latin typeface="+mn-lt"/>
                <a:ea typeface="+mn-ea"/>
                <a:cs typeface="+mn-cs"/>
              </a:defRPr>
            </a:lvl1pPr>
            <a:lvl2pPr marL="914171" indent="0" algn="l" defTabSz="1828343" rtl="0" eaLnBrk="1" latinLnBrk="0" hangingPunct="1">
              <a:lnSpc>
                <a:spcPct val="90000"/>
              </a:lnSpc>
              <a:spcBef>
                <a:spcPts val="1000"/>
              </a:spcBef>
              <a:buFont typeface="Arial" panose="020B0604020202020204" pitchFamily="34" charset="0"/>
              <a:buNone/>
              <a:defRPr sz="4799" kern="1200">
                <a:solidFill>
                  <a:schemeClr val="tx2"/>
                </a:solidFill>
                <a:latin typeface="+mn-lt"/>
                <a:ea typeface="+mn-ea"/>
                <a:cs typeface="+mn-cs"/>
              </a:defRPr>
            </a:lvl2pPr>
            <a:lvl3pPr marL="1828343" indent="0" algn="l" defTabSz="1828343" rtl="0" eaLnBrk="1" latinLnBrk="0" hangingPunct="1">
              <a:lnSpc>
                <a:spcPct val="90000"/>
              </a:lnSpc>
              <a:spcBef>
                <a:spcPts val="1000"/>
              </a:spcBef>
              <a:buFont typeface="Arial" panose="020B0604020202020204" pitchFamily="34" charset="0"/>
              <a:buNone/>
              <a:defRPr sz="3999" kern="1200">
                <a:solidFill>
                  <a:schemeClr val="tx2"/>
                </a:solidFill>
                <a:latin typeface="+mn-lt"/>
                <a:ea typeface="+mn-ea"/>
                <a:cs typeface="+mn-cs"/>
              </a:defRPr>
            </a:lvl3pPr>
            <a:lvl4pPr marL="2742514" indent="0" algn="l" defTabSz="1828343" rtl="0" eaLnBrk="1" latinLnBrk="0" hangingPunct="1">
              <a:lnSpc>
                <a:spcPct val="90000"/>
              </a:lnSpc>
              <a:spcBef>
                <a:spcPts val="1000"/>
              </a:spcBef>
              <a:buFont typeface="Arial" panose="020B0604020202020204" pitchFamily="34" charset="0"/>
              <a:buNone/>
              <a:defRPr sz="3599" kern="1200">
                <a:solidFill>
                  <a:schemeClr val="tx2"/>
                </a:solidFill>
                <a:latin typeface="+mn-lt"/>
                <a:ea typeface="+mn-ea"/>
                <a:cs typeface="+mn-cs"/>
              </a:defRPr>
            </a:lvl4pPr>
            <a:lvl5pPr marL="3656685" indent="0" algn="l" defTabSz="1828343" rtl="0" eaLnBrk="1" latinLnBrk="0" hangingPunct="1">
              <a:lnSpc>
                <a:spcPct val="90000"/>
              </a:lnSpc>
              <a:spcBef>
                <a:spcPts val="1000"/>
              </a:spcBef>
              <a:buFont typeface="Arial" panose="020B0604020202020204" pitchFamily="34" charset="0"/>
              <a:buNone/>
              <a:defRPr sz="3599" kern="1200">
                <a:solidFill>
                  <a:schemeClr val="tx2"/>
                </a:solidFill>
                <a:latin typeface="+mn-lt"/>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685800" indent="-685800">
              <a:buClr>
                <a:schemeClr val="accent6"/>
              </a:buClr>
              <a:buFont typeface="Wingdings" panose="05000000000000000000" pitchFamily="2" charset="2"/>
              <a:buChar char="ü"/>
            </a:pPr>
            <a:r>
              <a:rPr lang="en-US" sz="4200" b="1" dirty="0"/>
              <a:t>Alternative Reporting Pathway:</a:t>
            </a:r>
            <a:r>
              <a:rPr lang="en-US" sz="4200" dirty="0"/>
              <a:t> Public health reporting can now be conducted via APIs, offering an efficient alternative to Direct Messaging.</a:t>
            </a:r>
          </a:p>
          <a:p>
            <a:pPr marL="685800" indent="-685800">
              <a:buClr>
                <a:schemeClr val="accent6"/>
              </a:buClr>
              <a:buFont typeface="Wingdings" panose="05000000000000000000" pitchFamily="2" charset="2"/>
              <a:buChar char="ü"/>
            </a:pPr>
            <a:r>
              <a:rPr lang="en-US" sz="4200" b="1" dirty="0"/>
              <a:t>Multi-Channel Data Exchange:</a:t>
            </a:r>
            <a:r>
              <a:rPr lang="en-US" sz="4200" dirty="0"/>
              <a:t> Providers can send and receive data through both RESTful and SOAP services, ensuring flexibility across systems.</a:t>
            </a:r>
          </a:p>
          <a:p>
            <a:pPr marL="685800" indent="-685800">
              <a:buClr>
                <a:schemeClr val="accent6"/>
              </a:buClr>
              <a:buFont typeface="Wingdings" panose="05000000000000000000" pitchFamily="2" charset="2"/>
              <a:buChar char="ü"/>
            </a:pPr>
            <a:r>
              <a:rPr lang="en-US" sz="4200" b="1" dirty="0"/>
              <a:t>Real-Time, Synchronous Messaging:</a:t>
            </a:r>
            <a:r>
              <a:rPr lang="en-US" sz="4200" dirty="0"/>
              <a:t> The APIs enable instant communication between providers and public health registries, improving timeliness and accuracy.</a:t>
            </a:r>
          </a:p>
          <a:p>
            <a:pPr marL="685800" indent="-685800">
              <a:buClr>
                <a:schemeClr val="accent6"/>
              </a:buClr>
              <a:buFont typeface="Wingdings" panose="05000000000000000000" pitchFamily="2" charset="2"/>
              <a:buChar char="ü"/>
            </a:pPr>
            <a:r>
              <a:rPr lang="en-US" sz="4200" b="1" dirty="0"/>
              <a:t>FHIR Integration &amp; Transforms:</a:t>
            </a:r>
            <a:r>
              <a:rPr lang="en-US" sz="4200" dirty="0"/>
              <a:t> FHIR-based standards, message transformation capabilities, and strong authentication protocols ensure secure, scalable, and adaptable data exchange.</a:t>
            </a:r>
          </a:p>
        </p:txBody>
      </p:sp>
    </p:spTree>
    <p:extLst>
      <p:ext uri="{BB962C8B-B14F-4D97-AF65-F5344CB8AC3E}">
        <p14:creationId xmlns:p14="http://schemas.microsoft.com/office/powerpoint/2010/main" val="8303206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heme/theme1.xml><?xml version="1.0" encoding="utf-8"?>
<a:theme xmlns:a="http://schemas.openxmlformats.org/drawingml/2006/main" name="Office Theme">
  <a:themeElements>
    <a:clrScheme name="Custom 675">
      <a:dk1>
        <a:srgbClr val="737572"/>
      </a:dk1>
      <a:lt1>
        <a:srgbClr val="FFFFFF"/>
      </a:lt1>
      <a:dk2>
        <a:srgbClr val="363E48"/>
      </a:dk2>
      <a:lt2>
        <a:srgbClr val="FFFFFF"/>
      </a:lt2>
      <a:accent1>
        <a:srgbClr val="06527F"/>
      </a:accent1>
      <a:accent2>
        <a:srgbClr val="2BAEDD"/>
      </a:accent2>
      <a:accent3>
        <a:srgbClr val="6ED6E1"/>
      </a:accent3>
      <a:accent4>
        <a:srgbClr val="FD8F3C"/>
      </a:accent4>
      <a:accent5>
        <a:srgbClr val="85123B"/>
      </a:accent5>
      <a:accent6>
        <a:srgbClr val="70AC47"/>
      </a:accent6>
      <a:hlink>
        <a:srgbClr val="BD392F"/>
      </a:hlink>
      <a:folHlink>
        <a:srgbClr val="9BBA5B"/>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31C51994-BB90-40C8-AAE8-5D7CFDCA15CD}" vid="{1F440848-B843-4E0A-ACE9-70C30BDF7DA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675">
    <a:dk1>
      <a:srgbClr val="737572"/>
    </a:dk1>
    <a:lt1>
      <a:srgbClr val="FFFFFF"/>
    </a:lt1>
    <a:dk2>
      <a:srgbClr val="363E48"/>
    </a:dk2>
    <a:lt2>
      <a:srgbClr val="FFFFFF"/>
    </a:lt2>
    <a:accent1>
      <a:srgbClr val="06527F"/>
    </a:accent1>
    <a:accent2>
      <a:srgbClr val="2BAEDD"/>
    </a:accent2>
    <a:accent3>
      <a:srgbClr val="6ED6E1"/>
    </a:accent3>
    <a:accent4>
      <a:srgbClr val="FD8F3C"/>
    </a:accent4>
    <a:accent5>
      <a:srgbClr val="85123B"/>
    </a:accent5>
    <a:accent6>
      <a:srgbClr val="70AC47"/>
    </a:accent6>
    <a:hlink>
      <a:srgbClr val="BD392F"/>
    </a:hlink>
    <a:folHlink>
      <a:srgbClr val="9BBA5B"/>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ustom 675">
    <a:dk1>
      <a:srgbClr val="737572"/>
    </a:dk1>
    <a:lt1>
      <a:srgbClr val="FFFFFF"/>
    </a:lt1>
    <a:dk2>
      <a:srgbClr val="363E48"/>
    </a:dk2>
    <a:lt2>
      <a:srgbClr val="FFFFFF"/>
    </a:lt2>
    <a:accent1>
      <a:srgbClr val="06527F"/>
    </a:accent1>
    <a:accent2>
      <a:srgbClr val="2BAEDD"/>
    </a:accent2>
    <a:accent3>
      <a:srgbClr val="6ED6E1"/>
    </a:accent3>
    <a:accent4>
      <a:srgbClr val="FD8F3C"/>
    </a:accent4>
    <a:accent5>
      <a:srgbClr val="85123B"/>
    </a:accent5>
    <a:accent6>
      <a:srgbClr val="70AC47"/>
    </a:accent6>
    <a:hlink>
      <a:srgbClr val="BD392F"/>
    </a:hlink>
    <a:folHlink>
      <a:srgbClr val="9BBA5B"/>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132686</TotalTime>
  <Words>3042</Words>
  <Application>Microsoft Office PowerPoint</Application>
  <PresentationFormat>Custom</PresentationFormat>
  <Paragraphs>434</Paragraphs>
  <Slides>38</Slides>
  <Notes>2</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38</vt:i4>
      </vt:variant>
    </vt:vector>
  </HeadingPairs>
  <TitlesOfParts>
    <vt:vector size="50" baseType="lpstr">
      <vt:lpstr>Arial</vt:lpstr>
      <vt:lpstr>Calibri</vt:lpstr>
      <vt:lpstr>Calibri Light</vt:lpstr>
      <vt:lpstr>Lato Light</vt:lpstr>
      <vt:lpstr>Noto Sans VF</vt:lpstr>
      <vt:lpstr>Poppins</vt:lpstr>
      <vt:lpstr>Poppins SemiBold</vt:lpstr>
      <vt:lpstr>Roboto Medium</vt:lpstr>
      <vt:lpstr>Wingdings</vt:lpstr>
      <vt:lpstr>Office Theme</vt:lpstr>
      <vt:lpstr>MassHealth</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BEHAVIORAL HEALTH TREATMENT &amp; REFERRAL PLATFORM</vt:lpstr>
      <vt:lpstr>Executive Summary</vt:lpstr>
      <vt:lpstr>Summary: Treatment &amp; Referral Platform</vt:lpstr>
      <vt:lpstr>Treatment &amp; Referral Platform: Goals and Outcomes</vt:lpstr>
      <vt:lpstr>Treatment &amp; Referral Platform: Functionality and Use</vt:lpstr>
      <vt:lpstr>Treatment &amp; Referral Platform: Workflow 1/2</vt:lpstr>
      <vt:lpstr>Treatment &amp; Referral Platform: Workflow 2/2</vt:lpstr>
      <vt:lpstr>Current Status – November 2024</vt:lpstr>
      <vt:lpstr>PowerPoint Presentation</vt:lpstr>
      <vt:lpstr>Appendix</vt:lpstr>
      <vt:lpstr>PowerPoint Presentation</vt:lpstr>
      <vt:lpstr>Timeline</vt:lpstr>
      <vt:lpstr>EARLY ADOPTERS </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Kevin Mullen</dc:creator>
  <cp:keywords/>
  <dc:description/>
  <cp:lastModifiedBy>Boutin-Coviello, Pam (EHS)</cp:lastModifiedBy>
  <cp:revision>20071</cp:revision>
  <cp:lastPrinted>2024-07-17T00:11:47Z</cp:lastPrinted>
  <dcterms:created xsi:type="dcterms:W3CDTF">2014-11-12T21:47:38Z</dcterms:created>
  <dcterms:modified xsi:type="dcterms:W3CDTF">2025-02-05T02:56:08Z</dcterms:modified>
  <cp:category/>
</cp:coreProperties>
</file>