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tags/tag1.xml" ContentType="application/vnd.openxmlformats-officedocument.presentationml.tags+xml"/>
  <Override PartName="/ppt/notesSlides/notesSlide14.xml" ContentType="application/vnd.openxmlformats-officedocument.presentationml.notesSlide+xml"/>
  <Override PartName="/ppt/tags/tag2.xml" ContentType="application/vnd.openxmlformats-officedocument.presentationml.tags+xml"/>
  <Override PartName="/ppt/notesSlides/notesSlide15.xml" ContentType="application/vnd.openxmlformats-officedocument.presentationml.notesSlide+xml"/>
  <Override PartName="/ppt/tags/tag3.xml" ContentType="application/vnd.openxmlformats-officedocument.presentationml.tags+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tags/tag4.xml" ContentType="application/vnd.openxmlformats-officedocument.presentationml.tags+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tags/tag5.xml" ContentType="application/vnd.openxmlformats-officedocument.presentationml.tags+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26.xml" ContentType="application/vnd.openxmlformats-officedocument.presentationml.notesSlide+xml"/>
  <Override PartName="/ppt/tags/tag6.xml" ContentType="application/vnd.openxmlformats-officedocument.presentationml.tags+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8"/>
  </p:notesMasterIdLst>
  <p:sldIdLst>
    <p:sldId id="275" r:id="rId2"/>
    <p:sldId id="276" r:id="rId3"/>
    <p:sldId id="277" r:id="rId4"/>
    <p:sldId id="336" r:id="rId5"/>
    <p:sldId id="1963" r:id="rId6"/>
    <p:sldId id="1987" r:id="rId7"/>
    <p:sldId id="1990" r:id="rId8"/>
    <p:sldId id="1936" r:id="rId9"/>
    <p:sldId id="1988" r:id="rId10"/>
    <p:sldId id="2453" r:id="rId11"/>
    <p:sldId id="2476" r:id="rId12"/>
    <p:sldId id="2477" r:id="rId13"/>
    <p:sldId id="1943" r:id="rId14"/>
    <p:sldId id="2438" r:id="rId15"/>
    <p:sldId id="2441" r:id="rId16"/>
    <p:sldId id="2442" r:id="rId17"/>
    <p:sldId id="287" r:id="rId18"/>
    <p:sldId id="2469" r:id="rId19"/>
    <p:sldId id="2457" r:id="rId20"/>
    <p:sldId id="2470" r:id="rId21"/>
    <p:sldId id="260" r:id="rId22"/>
    <p:sldId id="1994" r:id="rId23"/>
    <p:sldId id="1989" r:id="rId24"/>
    <p:sldId id="1996" r:id="rId25"/>
    <p:sldId id="2449" r:id="rId26"/>
    <p:sldId id="1993" r:id="rId27"/>
    <p:sldId id="2450" r:id="rId28"/>
    <p:sldId id="2451" r:id="rId29"/>
    <p:sldId id="360" r:id="rId30"/>
    <p:sldId id="375" r:id="rId31"/>
    <p:sldId id="1991" r:id="rId32"/>
    <p:sldId id="320" r:id="rId33"/>
    <p:sldId id="321" r:id="rId34"/>
    <p:sldId id="2474" r:id="rId35"/>
    <p:sldId id="2475" r:id="rId36"/>
    <p:sldId id="300" r:id="rId3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ters, Lauren B (EHS)" initials="PLB(" lastIdx="7" clrIdx="0"/>
  <p:cmAuthor id="2" name="David Bowditch" initials="DB" lastIdx="1" clrIdx="1"/>
  <p:cmAuthor id="3" name="Audrey Stuck-Girard" initials="AS" lastIdx="5" clrIdx="2"/>
  <p:cmAuthor id="4" name="Stuck-Girard, Christophe (EHS)" initials="SGC(" lastIdx="6"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AB8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242" autoAdjust="0"/>
  </p:normalViewPr>
  <p:slideViewPr>
    <p:cSldViewPr>
      <p:cViewPr varScale="1">
        <p:scale>
          <a:sx n="57" d="100"/>
          <a:sy n="57" d="100"/>
        </p:scale>
        <p:origin x="72" y="990"/>
      </p:cViewPr>
      <p:guideLst>
        <p:guide orient="horz" pos="2160"/>
        <p:guide pos="2880"/>
      </p:guideLst>
    </p:cSldViewPr>
  </p:slideViewPr>
  <p:notesTextViewPr>
    <p:cViewPr>
      <p:scale>
        <a:sx n="1" d="1"/>
        <a:sy n="1" d="1"/>
      </p:scale>
      <p:origin x="0" y="0"/>
    </p:cViewPr>
  </p:notesTextViewPr>
  <p:notesViewPr>
    <p:cSldViewPr>
      <p:cViewPr varScale="1">
        <p:scale>
          <a:sx n="47" d="100"/>
          <a:sy n="47" d="100"/>
        </p:scale>
        <p:origin x="2692" y="6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tx2"/>
            </a:solidFill>
            <a:ln>
              <a:noFill/>
            </a:ln>
            <a:effectLst/>
          </c:spPr>
          <c:invertIfNegative val="0"/>
          <c:dPt>
            <c:idx val="0"/>
            <c:invertIfNegative val="0"/>
            <c:bubble3D val="0"/>
            <c:spPr>
              <a:solidFill>
                <a:schemeClr val="bg1">
                  <a:lumMod val="50000"/>
                </a:schemeClr>
              </a:solidFill>
              <a:ln>
                <a:noFill/>
              </a:ln>
              <a:effectLst/>
            </c:spPr>
            <c:extLst>
              <c:ext xmlns:c16="http://schemas.microsoft.com/office/drawing/2014/chart" uri="{C3380CC4-5D6E-409C-BE32-E72D297353CC}">
                <c16:uniqueId val="{00000001-5849-4904-B84A-BF76FCBF0E8A}"/>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No</c:v>
                </c:pt>
                <c:pt idx="1">
                  <c:v>Yes</c:v>
                </c:pt>
              </c:strCache>
            </c:strRef>
          </c:cat>
          <c:val>
            <c:numRef>
              <c:f>Sheet1!$B$2:$B$3</c:f>
              <c:numCache>
                <c:formatCode>0%</c:formatCode>
                <c:ptCount val="2"/>
                <c:pt idx="0">
                  <c:v>0.28570000000000001</c:v>
                </c:pt>
                <c:pt idx="1">
                  <c:v>0.71430000000000005</c:v>
                </c:pt>
              </c:numCache>
            </c:numRef>
          </c:val>
          <c:extLst>
            <c:ext xmlns:c16="http://schemas.microsoft.com/office/drawing/2014/chart" uri="{C3380CC4-5D6E-409C-BE32-E72D297353CC}">
              <c16:uniqueId val="{00000002-5849-4904-B84A-BF76FCBF0E8A}"/>
            </c:ext>
          </c:extLst>
        </c:ser>
        <c:dLbls>
          <c:showLegendKey val="0"/>
          <c:showVal val="0"/>
          <c:showCatName val="0"/>
          <c:showSerName val="0"/>
          <c:showPercent val="0"/>
          <c:showBubbleSize val="0"/>
        </c:dLbls>
        <c:gapWidth val="182"/>
        <c:axId val="694916344"/>
        <c:axId val="694914776"/>
      </c:barChart>
      <c:catAx>
        <c:axId val="6949163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en-US"/>
          </a:p>
        </c:txPr>
        <c:crossAx val="694914776"/>
        <c:crosses val="autoZero"/>
        <c:auto val="1"/>
        <c:lblAlgn val="ctr"/>
        <c:lblOffset val="100"/>
        <c:noMultiLvlLbl val="0"/>
      </c:catAx>
      <c:valAx>
        <c:axId val="69491477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9491634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7235158385639214"/>
          <c:y val="2.8419811680603632E-2"/>
          <c:w val="0.45642623097547608"/>
          <c:h val="0.89741282065105166"/>
        </c:manualLayout>
      </c:layout>
      <c:barChart>
        <c:barDir val="bar"/>
        <c:grouping val="clustered"/>
        <c:varyColors val="0"/>
        <c:ser>
          <c:idx val="0"/>
          <c:order val="0"/>
          <c:tx>
            <c:strRef>
              <c:f>Sheet1!$B$1</c:f>
              <c:strCache>
                <c:ptCount val="1"/>
                <c:pt idx="0">
                  <c:v>Series 1</c:v>
                </c:pt>
              </c:strCache>
            </c:strRef>
          </c:tx>
          <c:spPr>
            <a:solidFill>
              <a:schemeClr val="tx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CBHI – Children’s Behavioral Health Initiative</c:v>
                </c:pt>
                <c:pt idx="1">
                  <c:v>I-EATS – Includes the Opioid Treatment and TB Reporting Programs</c:v>
                </c:pt>
                <c:pt idx="2">
                  <c:v>MCR – Massachusetts Cancer Registry</c:v>
                </c:pt>
                <c:pt idx="3">
                  <c:v>CLPPP – Childhood Lead Poison Prevention Program</c:v>
                </c:pt>
                <c:pt idx="4">
                  <c:v>ELR – Electronic Lab Reporting</c:v>
                </c:pt>
                <c:pt idx="5">
                  <c:v>Syndromic – Syndromic Surveillance Program</c:v>
                </c:pt>
                <c:pt idx="6">
                  <c:v>MIIS – Massachusetts Immunization Information System</c:v>
                </c:pt>
              </c:strCache>
            </c:strRef>
          </c:cat>
          <c:val>
            <c:numRef>
              <c:f>Sheet1!$B$2:$B$8</c:f>
              <c:numCache>
                <c:formatCode>0.00%</c:formatCode>
                <c:ptCount val="7"/>
                <c:pt idx="0">
                  <c:v>9.0899999999999995E-2</c:v>
                </c:pt>
                <c:pt idx="1">
                  <c:v>9.0899999999999995E-2</c:v>
                </c:pt>
                <c:pt idx="2">
                  <c:v>0.18179999999999999</c:v>
                </c:pt>
                <c:pt idx="3">
                  <c:v>0.2727</c:v>
                </c:pt>
                <c:pt idx="4">
                  <c:v>0.54549999999999998</c:v>
                </c:pt>
                <c:pt idx="5">
                  <c:v>0.81820000000000004</c:v>
                </c:pt>
                <c:pt idx="6">
                  <c:v>1</c:v>
                </c:pt>
              </c:numCache>
            </c:numRef>
          </c:val>
          <c:extLst>
            <c:ext xmlns:c16="http://schemas.microsoft.com/office/drawing/2014/chart" uri="{C3380CC4-5D6E-409C-BE32-E72D297353CC}">
              <c16:uniqueId val="{00000000-2A9D-4879-BBD4-CE40B14C3B4D}"/>
            </c:ext>
          </c:extLst>
        </c:ser>
        <c:dLbls>
          <c:showLegendKey val="0"/>
          <c:showVal val="1"/>
          <c:showCatName val="0"/>
          <c:showSerName val="0"/>
          <c:showPercent val="0"/>
          <c:showBubbleSize val="0"/>
        </c:dLbls>
        <c:gapWidth val="150"/>
        <c:overlap val="-25"/>
        <c:axId val="694912816"/>
        <c:axId val="694917128"/>
      </c:barChart>
      <c:catAx>
        <c:axId val="69491281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94917128"/>
        <c:crosses val="autoZero"/>
        <c:auto val="1"/>
        <c:lblAlgn val="ctr"/>
        <c:lblOffset val="200"/>
        <c:noMultiLvlLbl val="0"/>
      </c:catAx>
      <c:valAx>
        <c:axId val="694917128"/>
        <c:scaling>
          <c:orientation val="minMax"/>
          <c:max val="1"/>
          <c:min val="0"/>
        </c:scaling>
        <c:delete val="0"/>
        <c:axPos val="b"/>
        <c:majorGridlines>
          <c:spPr>
            <a:ln w="9525" cap="flat" cmpd="sng" algn="ctr">
              <a:solidFill>
                <a:schemeClr val="tx1">
                  <a:lumMod val="15000"/>
                  <a:lumOff val="85000"/>
                </a:schemeClr>
              </a:solidFill>
              <a:round/>
            </a:ln>
            <a:effectLst/>
          </c:spPr>
        </c:majorGridlines>
        <c:numFmt formatCode="0.00%"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94912816"/>
        <c:crosses val="autoZero"/>
        <c:crossBetween val="between"/>
        <c:majorUnit val="0.25"/>
      </c:valAx>
      <c:spPr>
        <a:noFill/>
        <a:ln>
          <a:noFill/>
        </a:ln>
        <a:effectLst/>
      </c:spPr>
    </c:plotArea>
    <c:plotVisOnly val="1"/>
    <c:dispBlanksAs val="gap"/>
    <c:showDLblsOverMax val="0"/>
  </c:chart>
  <c:spPr>
    <a:solidFill>
      <a:schemeClr val="tx2">
        <a:lumMod val="20000"/>
        <a:lumOff val="80000"/>
      </a:schemeClr>
    </a:solid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1836C7F6-6EFA-4EFA-AE3B-49DB31E7FA78}" type="datetimeFigureOut">
              <a:rPr lang="en-US" smtClean="0"/>
              <a:t>8/23/2021</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BDBBA73B-8FFE-4B8C-ABDD-5F5FE68DA5F5}" type="slidenum">
              <a:rPr lang="en-US" smtClean="0"/>
              <a:t>‹#›</a:t>
            </a:fld>
            <a:endParaRPr lang="en-US" dirty="0"/>
          </a:p>
        </p:txBody>
      </p:sp>
    </p:spTree>
    <p:extLst>
      <p:ext uri="{BB962C8B-B14F-4D97-AF65-F5344CB8AC3E}">
        <p14:creationId xmlns:p14="http://schemas.microsoft.com/office/powerpoint/2010/main" val="33538812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Title slide</a:t>
            </a:r>
          </a:p>
          <a:p>
            <a:r>
              <a:rPr lang="en-US" dirty="0"/>
              <a:t>Health Information Technology Council Meeting</a:t>
            </a:r>
          </a:p>
          <a:p>
            <a:r>
              <a:rPr lang="en-US" dirty="0"/>
              <a:t>Aug 2, 2021</a:t>
            </a:r>
          </a:p>
          <a:p>
            <a:r>
              <a:rPr lang="en-US" dirty="0"/>
              <a:t>CONFIDENTIAL DRAFT POLICY IN DEVELOPMENT</a:t>
            </a:r>
          </a:p>
        </p:txBody>
      </p:sp>
      <p:sp>
        <p:nvSpPr>
          <p:cNvPr id="4" name="Slide Number Placeholder 3"/>
          <p:cNvSpPr>
            <a:spLocks noGrp="1"/>
          </p:cNvSpPr>
          <p:nvPr>
            <p:ph type="sldNum" sz="quarter" idx="5"/>
          </p:nvPr>
        </p:nvSpPr>
        <p:spPr/>
        <p:txBody>
          <a:bodyPr/>
          <a:lstStyle/>
          <a:p>
            <a:fld id="{BDBBA73B-8FFE-4B8C-ABDD-5F5FE68DA5F5}" type="slidenum">
              <a:rPr lang="en-US" smtClean="0"/>
              <a:t>1</a:t>
            </a:fld>
            <a:endParaRPr lang="en-US" dirty="0"/>
          </a:p>
        </p:txBody>
      </p:sp>
    </p:spTree>
    <p:extLst>
      <p:ext uri="{BB962C8B-B14F-4D97-AF65-F5344CB8AC3E}">
        <p14:creationId xmlns:p14="http://schemas.microsoft.com/office/powerpoint/2010/main" val="14268766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solidFill>
                  <a:schemeClr val="tx1"/>
                </a:solidFill>
              </a:rPr>
              <a:t>Slide10: Clinical Gateway &amp; AWS update</a:t>
            </a:r>
          </a:p>
          <a:p>
            <a:r>
              <a:rPr lang="en-US" sz="1200" i="1" dirty="0">
                <a:solidFill>
                  <a:schemeClr val="tx1"/>
                </a:solidFill>
              </a:rPr>
              <a:t>David Whitham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14B4CF-26F1-4216-A3BA-935853D4835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875196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11: Recap: Consolidated Clinical Gateway (CCG) Project Overview.</a:t>
            </a:r>
          </a:p>
          <a:p>
            <a:endParaRPr lang="en-US" dirty="0"/>
          </a:p>
          <a:p>
            <a:r>
              <a:rPr lang="en-US" sz="1200" kern="1200" dirty="0">
                <a:solidFill>
                  <a:schemeClr val="tx1"/>
                </a:solidFill>
                <a:latin typeface="+mn-lt"/>
                <a:ea typeface="+mn-ea"/>
                <a:cs typeface="+mn-cs"/>
              </a:rPr>
              <a:t>This project will migrate the current suite of Clinical Gateway nodes to the AWS cloud.</a:t>
            </a:r>
          </a:p>
          <a:p>
            <a:endParaRPr lang="en-US" sz="1200" kern="1200" dirty="0">
              <a:solidFill>
                <a:schemeClr val="tx1"/>
              </a:solidFill>
              <a:latin typeface="+mn-lt"/>
              <a:ea typeface="+mn-ea"/>
              <a:cs typeface="+mn-cs"/>
            </a:endParaRPr>
          </a:p>
          <a:p>
            <a:pPr marL="342900" indent="-342900">
              <a:buFont typeface="Arial" panose="020B0604020202020204" pitchFamily="34" charset="0"/>
              <a:buChar char="•"/>
            </a:pPr>
            <a:r>
              <a:rPr lang="en-US" sz="1200" kern="1200" dirty="0">
                <a:solidFill>
                  <a:schemeClr val="tx1"/>
                </a:solidFill>
                <a:latin typeface="+mn-lt"/>
                <a:ea typeface="+mn-ea"/>
                <a:cs typeface="+mn-cs"/>
              </a:rPr>
              <a:t>Key project objectives include</a:t>
            </a:r>
          </a:p>
          <a:p>
            <a:pPr marL="800100" lvl="2" indent="-342900">
              <a:buFont typeface="Arial" panose="020B0604020202020204" pitchFamily="34" charset="0"/>
              <a:buChar char="•"/>
            </a:pPr>
            <a:r>
              <a:rPr lang="en-US" sz="1200" kern="1200" dirty="0">
                <a:solidFill>
                  <a:schemeClr val="tx1"/>
                </a:solidFill>
                <a:latin typeface="+mn-lt"/>
                <a:ea typeface="+mn-ea"/>
                <a:cs typeface="+mn-cs"/>
              </a:rPr>
              <a:t>Migrate to AWS to reduce infrastructure costs and address scalability </a:t>
            </a:r>
          </a:p>
          <a:p>
            <a:pPr marL="800100" lvl="2" indent="-342900">
              <a:buFont typeface="Arial" panose="020B0604020202020204" pitchFamily="34" charset="0"/>
              <a:buChar char="•"/>
            </a:pPr>
            <a:r>
              <a:rPr lang="en-US" sz="1200" kern="1200" dirty="0">
                <a:solidFill>
                  <a:schemeClr val="tx1"/>
                </a:solidFill>
                <a:latin typeface="+mn-lt"/>
                <a:ea typeface="+mn-ea"/>
                <a:cs typeface="+mn-cs"/>
              </a:rPr>
              <a:t>Provide future alternatives to Direct messaging for public health reporting</a:t>
            </a:r>
          </a:p>
          <a:p>
            <a:pPr marL="800100" lvl="2" indent="-342900">
              <a:buFont typeface="Arial" panose="020B0604020202020204" pitchFamily="34" charset="0"/>
              <a:buChar char="•"/>
            </a:pPr>
            <a:r>
              <a:rPr lang="en-US" sz="1200" kern="1200" dirty="0">
                <a:solidFill>
                  <a:schemeClr val="tx1"/>
                </a:solidFill>
                <a:latin typeface="+mn-lt"/>
                <a:ea typeface="+mn-ea"/>
                <a:cs typeface="+mn-cs"/>
              </a:rPr>
              <a:t>Support Query &amp; Retrieve functionality to align with TEFCA</a:t>
            </a:r>
          </a:p>
          <a:p>
            <a:pPr marL="800100" lvl="1" indent="-342900">
              <a:buFont typeface="Arial" panose="020B0604020202020204" pitchFamily="34" charset="0"/>
              <a:buChar char="•"/>
            </a:pPr>
            <a:r>
              <a:rPr lang="en-US" sz="1200" kern="1200" dirty="0">
                <a:solidFill>
                  <a:schemeClr val="tx1"/>
                </a:solidFill>
                <a:latin typeface="+mn-lt"/>
                <a:ea typeface="+mn-ea"/>
                <a:cs typeface="+mn-cs"/>
              </a:rPr>
              <a:t>Implement a FHIR interface to support enhanced the business functionality</a:t>
            </a:r>
          </a:p>
          <a:p>
            <a:endParaRPr lang="en-US" dirty="0"/>
          </a:p>
          <a:p>
            <a:r>
              <a:rPr lang="en-US" dirty="0"/>
              <a:t>Diagram shows the high-level architecture of the Consolidated Clinical Gateway</a:t>
            </a:r>
          </a:p>
          <a:p>
            <a:endParaRPr lang="en-US" dirty="0"/>
          </a:p>
          <a:p>
            <a:r>
              <a:rPr lang="en-US" dirty="0"/>
              <a:t>Web service and Direct Messaging connections to the CCG will process messages to backend applications.</a:t>
            </a:r>
          </a:p>
          <a:p>
            <a:endParaRPr lang="en-US" dirty="0"/>
          </a:p>
          <a:p>
            <a:r>
              <a:rPr lang="en-US" dirty="0"/>
              <a:t>Currently there are seven (7) applications:</a:t>
            </a:r>
          </a:p>
          <a:p>
            <a:r>
              <a:rPr lang="en-US" dirty="0"/>
              <a:t>-Massachusetts Cancer Registry (MCR)</a:t>
            </a:r>
          </a:p>
          <a:p>
            <a:r>
              <a:rPr lang="en-US" dirty="0"/>
              <a:t>-Childhood Lead Poison Prevention Program (CLPPP)</a:t>
            </a:r>
          </a:p>
          <a:p>
            <a:r>
              <a:rPr lang="en-US" dirty="0"/>
              <a:t>-Children’s Behavioral Health Initiative (CBHI)</a:t>
            </a:r>
          </a:p>
          <a:p>
            <a:r>
              <a:rPr lang="en-US" dirty="0"/>
              <a:t>-Electronic Lab Reporting (ELR)</a:t>
            </a:r>
          </a:p>
          <a:p>
            <a:r>
              <a:rPr lang="en-US" dirty="0"/>
              <a:t>-Immunization (MIIS)</a:t>
            </a:r>
          </a:p>
          <a:p>
            <a:r>
              <a:rPr lang="en-US" dirty="0"/>
              <a:t>-Intake Enrolment Assessment and Transfer Service (OTP&amp;TB)</a:t>
            </a:r>
          </a:p>
          <a:p>
            <a:r>
              <a:rPr lang="en-US" dirty="0"/>
              <a:t>-Syndromic Surveillance (SYNDROMIC)</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We successfully migrated the Clinical Gateway nodes to the AWS cloud!</a:t>
            </a:r>
          </a:p>
          <a:p>
            <a:pPr algn="ctr">
              <a:lnSpc>
                <a:spcPct val="150000"/>
              </a:lnSpc>
            </a:pPr>
            <a:r>
              <a:rPr lang="en-US" sz="1200" b="1" u="sng" dirty="0">
                <a:solidFill>
                  <a:schemeClr val="tx1">
                    <a:lumMod val="75000"/>
                    <a:lumOff val="25000"/>
                  </a:schemeClr>
                </a:solidFill>
                <a:latin typeface="Arial" panose="020B0604020202020204" pitchFamily="34" charset="0"/>
                <a:cs typeface="Arial" panose="020B0604020202020204" pitchFamily="34" charset="0"/>
              </a:rPr>
              <a:t>CCG Phase 1: </a:t>
            </a:r>
          </a:p>
          <a:p>
            <a:pPr algn="ctr">
              <a:lnSpc>
                <a:spcPct val="150000"/>
              </a:lnSpc>
            </a:pPr>
            <a:r>
              <a:rPr lang="en-US" sz="1200" b="1" u="sng" dirty="0">
                <a:solidFill>
                  <a:schemeClr val="tx1">
                    <a:lumMod val="75000"/>
                    <a:lumOff val="25000"/>
                  </a:schemeClr>
                </a:solidFill>
                <a:latin typeface="Arial" panose="020B0604020202020204" pitchFamily="34" charset="0"/>
                <a:cs typeface="Arial" panose="020B0604020202020204" pitchFamily="34" charset="0"/>
              </a:rPr>
              <a:t>Live Dates</a:t>
            </a:r>
          </a:p>
          <a:p>
            <a:pPr marL="171450" indent="-171450" algn="ctr">
              <a:lnSpc>
                <a:spcPct val="150000"/>
              </a:lnSpc>
              <a:buFont typeface="Arial" panose="020B0604020202020204" pitchFamily="34" charset="0"/>
              <a:buChar char="•"/>
            </a:pPr>
            <a:r>
              <a:rPr lang="en-US" sz="1200" b="1" dirty="0">
                <a:solidFill>
                  <a:schemeClr val="tx1">
                    <a:lumMod val="75000"/>
                    <a:lumOff val="25000"/>
                  </a:schemeClr>
                </a:solidFill>
                <a:latin typeface="Arial" panose="020B0604020202020204" pitchFamily="34" charset="0"/>
                <a:cs typeface="Arial" panose="020B0604020202020204" pitchFamily="34" charset="0"/>
              </a:rPr>
              <a:t>MCR    3/22/21</a:t>
            </a:r>
          </a:p>
          <a:p>
            <a:pPr marL="171450" indent="-171450" algn="ctr">
              <a:lnSpc>
                <a:spcPct val="150000"/>
              </a:lnSpc>
              <a:buFont typeface="Arial" panose="020B0604020202020204" pitchFamily="34" charset="0"/>
              <a:buChar char="•"/>
            </a:pPr>
            <a:r>
              <a:rPr lang="en-US" sz="1200" b="1" dirty="0">
                <a:solidFill>
                  <a:schemeClr val="tx1">
                    <a:lumMod val="75000"/>
                    <a:lumOff val="25000"/>
                  </a:schemeClr>
                </a:solidFill>
                <a:latin typeface="Arial" panose="020B0604020202020204" pitchFamily="34" charset="0"/>
                <a:cs typeface="Arial" panose="020B0604020202020204" pitchFamily="34" charset="0"/>
              </a:rPr>
              <a:t>CBHI    3/24/21</a:t>
            </a:r>
          </a:p>
          <a:p>
            <a:pPr marL="171450" indent="-171450" algn="ctr">
              <a:lnSpc>
                <a:spcPct val="150000"/>
              </a:lnSpc>
              <a:buFont typeface="Arial" panose="020B0604020202020204" pitchFamily="34" charset="0"/>
              <a:buChar char="•"/>
            </a:pPr>
            <a:r>
              <a:rPr lang="en-US" sz="1200" b="1" dirty="0">
                <a:solidFill>
                  <a:schemeClr val="tx1">
                    <a:lumMod val="75000"/>
                    <a:lumOff val="25000"/>
                  </a:schemeClr>
                </a:solidFill>
                <a:latin typeface="Arial" panose="020B0604020202020204" pitchFamily="34" charset="0"/>
                <a:cs typeface="Arial" panose="020B0604020202020204" pitchFamily="34" charset="0"/>
              </a:rPr>
              <a:t>CLPPP  3/27/21</a:t>
            </a:r>
          </a:p>
          <a:p>
            <a:pPr marL="171450" indent="-171450" algn="ctr">
              <a:lnSpc>
                <a:spcPct val="150000"/>
              </a:lnSpc>
              <a:buFont typeface="Arial" panose="020B0604020202020204" pitchFamily="34" charset="0"/>
              <a:buChar char="•"/>
            </a:pPr>
            <a:r>
              <a:rPr lang="en-US" sz="1200" b="1" dirty="0">
                <a:solidFill>
                  <a:schemeClr val="tx1">
                    <a:lumMod val="75000"/>
                    <a:lumOff val="25000"/>
                  </a:schemeClr>
                </a:solidFill>
                <a:latin typeface="Arial" panose="020B0604020202020204" pitchFamily="34" charset="0"/>
                <a:cs typeface="Arial" panose="020B0604020202020204" pitchFamily="34" charset="0"/>
              </a:rPr>
              <a:t>Syndromic   4/1/21</a:t>
            </a:r>
            <a:endParaRPr lang="en-US" sz="1200" dirty="0">
              <a:solidFill>
                <a:schemeClr val="tx1">
                  <a:lumMod val="75000"/>
                  <a:lumOff val="25000"/>
                </a:schemeClr>
              </a:solidFill>
              <a:latin typeface="Arial" panose="020B0604020202020204" pitchFamily="34" charset="0"/>
              <a:cs typeface="Arial" panose="020B0604020202020204" pitchFamily="34" charset="0"/>
            </a:endParaRPr>
          </a:p>
          <a:p>
            <a:endParaRPr lang="en-US" dirty="0"/>
          </a:p>
          <a:p>
            <a:pPr algn="ctr">
              <a:lnSpc>
                <a:spcPct val="150000"/>
              </a:lnSpc>
            </a:pPr>
            <a:r>
              <a:rPr lang="en-US" sz="1200" b="1" u="sng" dirty="0">
                <a:solidFill>
                  <a:schemeClr val="tx1">
                    <a:lumMod val="75000"/>
                    <a:lumOff val="25000"/>
                  </a:schemeClr>
                </a:solidFill>
                <a:latin typeface="Arial" panose="020B0604020202020204" pitchFamily="34" charset="0"/>
                <a:cs typeface="Arial" panose="020B0604020202020204" pitchFamily="34" charset="0"/>
              </a:rPr>
              <a:t>CCG Phase 2:</a:t>
            </a:r>
          </a:p>
          <a:p>
            <a:pPr algn="ctr">
              <a:lnSpc>
                <a:spcPct val="150000"/>
              </a:lnSpc>
            </a:pPr>
            <a:r>
              <a:rPr lang="en-US" sz="1200" b="1" u="sng" dirty="0">
                <a:solidFill>
                  <a:schemeClr val="tx1">
                    <a:lumMod val="75000"/>
                    <a:lumOff val="25000"/>
                  </a:schemeClr>
                </a:solidFill>
                <a:latin typeface="Arial" panose="020B0604020202020204" pitchFamily="34" charset="0"/>
                <a:cs typeface="Arial" panose="020B0604020202020204" pitchFamily="34" charset="0"/>
              </a:rPr>
              <a:t>Live Dates</a:t>
            </a:r>
          </a:p>
          <a:p>
            <a:pPr marL="171450" indent="-171450" algn="ctr">
              <a:lnSpc>
                <a:spcPct val="150000"/>
              </a:lnSpc>
              <a:buFont typeface="Arial" panose="020B0604020202020204" pitchFamily="34" charset="0"/>
              <a:buChar char="•"/>
            </a:pPr>
            <a:r>
              <a:rPr lang="en-US" sz="1200" b="1" dirty="0">
                <a:solidFill>
                  <a:schemeClr val="tx1">
                    <a:lumMod val="75000"/>
                    <a:lumOff val="25000"/>
                  </a:schemeClr>
                </a:solidFill>
                <a:latin typeface="Arial" panose="020B0604020202020204" pitchFamily="34" charset="0"/>
                <a:cs typeface="Arial" panose="020B0604020202020204" pitchFamily="34" charset="0"/>
              </a:rPr>
              <a:t>ELR  5/22/21</a:t>
            </a:r>
          </a:p>
          <a:p>
            <a:pPr marL="171450" indent="-171450" algn="ctr">
              <a:lnSpc>
                <a:spcPct val="150000"/>
              </a:lnSpc>
              <a:buFont typeface="Arial" panose="020B0604020202020204" pitchFamily="34" charset="0"/>
              <a:buChar char="•"/>
            </a:pPr>
            <a:r>
              <a:rPr lang="en-US" sz="1200" b="1" dirty="0">
                <a:solidFill>
                  <a:schemeClr val="tx1">
                    <a:lumMod val="75000"/>
                    <a:lumOff val="25000"/>
                  </a:schemeClr>
                </a:solidFill>
                <a:latin typeface="Arial" panose="020B0604020202020204" pitchFamily="34" charset="0"/>
                <a:cs typeface="Arial" panose="020B0604020202020204" pitchFamily="34" charset="0"/>
              </a:rPr>
              <a:t>IEATS 5/26/21</a:t>
            </a:r>
          </a:p>
          <a:p>
            <a:pPr marL="171450" indent="-171450" algn="ctr">
              <a:lnSpc>
                <a:spcPct val="150000"/>
              </a:lnSpc>
              <a:buFont typeface="Arial" panose="020B0604020202020204" pitchFamily="34" charset="0"/>
              <a:buChar char="•"/>
            </a:pPr>
            <a:r>
              <a:rPr lang="en-US" sz="1200" b="1" dirty="0">
                <a:solidFill>
                  <a:schemeClr val="tx1">
                    <a:lumMod val="75000"/>
                    <a:lumOff val="25000"/>
                  </a:schemeClr>
                </a:solidFill>
                <a:latin typeface="Arial" panose="020B0604020202020204" pitchFamily="34" charset="0"/>
                <a:cs typeface="Arial" panose="020B0604020202020204" pitchFamily="34" charset="0"/>
              </a:rPr>
              <a:t>MIIS  5/29/21</a:t>
            </a:r>
          </a:p>
          <a:p>
            <a:pPr marL="171450" indent="-171450" algn="ctr">
              <a:lnSpc>
                <a:spcPct val="150000"/>
              </a:lnSpc>
              <a:buFont typeface="Arial" panose="020B0604020202020204" pitchFamily="34" charset="0"/>
              <a:buChar char="•"/>
            </a:pPr>
            <a:r>
              <a:rPr lang="en-US" sz="1200" b="1" dirty="0">
                <a:solidFill>
                  <a:schemeClr val="tx1">
                    <a:lumMod val="75000"/>
                    <a:lumOff val="25000"/>
                  </a:schemeClr>
                </a:solidFill>
                <a:latin typeface="Arial" panose="020B0604020202020204" pitchFamily="34" charset="0"/>
                <a:cs typeface="Arial" panose="020B0604020202020204" pitchFamily="34" charset="0"/>
              </a:rPr>
              <a:t>Syndromic 4/1/21</a:t>
            </a:r>
          </a:p>
          <a:p>
            <a:endParaRPr lang="en-US" dirty="0"/>
          </a:p>
        </p:txBody>
      </p:sp>
    </p:spTree>
    <p:extLst>
      <p:ext uri="{BB962C8B-B14F-4D97-AF65-F5344CB8AC3E}">
        <p14:creationId xmlns:p14="http://schemas.microsoft.com/office/powerpoint/2010/main" val="30177521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12 :Continued Clinical Gateway work in the Cloud: Synchronous API Services </a:t>
            </a:r>
          </a:p>
          <a:p>
            <a:r>
              <a:rPr lang="en-US" dirty="0"/>
              <a:t>With the Direct Standards almost 10 years old the Mass HIway team is researching the Application Programming Interface services that can be developed for the provider community message transport. The HIway team sees the growth of these services in the overall health information exchange industry and those services’ applicability to the Clinical Gateway Nodes.  </a:t>
            </a:r>
          </a:p>
          <a:p>
            <a:endParaRPr lang="en-US" dirty="0"/>
          </a:p>
          <a:p>
            <a:r>
              <a:rPr lang="en-US" dirty="0"/>
              <a:t>Some of the benefits and features of this project include:</a:t>
            </a:r>
          </a:p>
          <a:p>
            <a:endParaRPr lang="en-US" dirty="0"/>
          </a:p>
          <a:p>
            <a:pPr marL="285750" indent="-285750">
              <a:buFont typeface="Arial" pitchFamily="34" charset="0"/>
              <a:buChar char="•"/>
            </a:pPr>
            <a:r>
              <a:rPr lang="en-US" dirty="0"/>
              <a:t>Provide synchronous response services to increase query responses time</a:t>
            </a:r>
          </a:p>
          <a:p>
            <a:pPr marL="285750" indent="-285750">
              <a:buFont typeface="Arial" pitchFamily="34" charset="0"/>
              <a:buChar char="•"/>
            </a:pPr>
            <a:endParaRPr lang="en-US" dirty="0"/>
          </a:p>
          <a:p>
            <a:pPr marL="285750" indent="-285750">
              <a:buFont typeface="Arial" pitchFamily="34" charset="0"/>
              <a:buChar char="•"/>
            </a:pPr>
            <a:r>
              <a:rPr lang="en-US" dirty="0"/>
              <a:t>Provide foundation for FHIR transported over Restful APIs</a:t>
            </a:r>
          </a:p>
          <a:p>
            <a:pPr marL="285750" indent="-285750">
              <a:buFont typeface="Arial" pitchFamily="34" charset="0"/>
              <a:buChar char="•"/>
            </a:pPr>
            <a:endParaRPr lang="en-US" dirty="0"/>
          </a:p>
          <a:p>
            <a:pPr marL="285750" indent="-285750">
              <a:buFont typeface="Arial" pitchFamily="34" charset="0"/>
              <a:buChar char="•"/>
            </a:pPr>
            <a:r>
              <a:rPr lang="en-US" dirty="0"/>
              <a:t>APIs will be able to support the growth of messages traversing to the CG nodes</a:t>
            </a:r>
          </a:p>
          <a:p>
            <a:pPr marL="285750" indent="-285750">
              <a:buFont typeface="Arial" pitchFamily="34" charset="0"/>
              <a:buChar char="•"/>
            </a:pPr>
            <a:endParaRPr lang="en-US" dirty="0"/>
          </a:p>
          <a:p>
            <a:pPr marL="285750" indent="-285750">
              <a:buFont typeface="Arial" pitchFamily="34" charset="0"/>
              <a:buChar char="•"/>
            </a:pPr>
            <a:r>
              <a:rPr lang="en-US" dirty="0"/>
              <a:t>Restful and SOAP services will be built, with a preference for Restful services</a:t>
            </a:r>
          </a:p>
          <a:p>
            <a:pPr marL="285750" indent="-285750">
              <a:buFont typeface="Arial" pitchFamily="34" charset="0"/>
              <a:buChar char="•"/>
            </a:pPr>
            <a:endParaRPr lang="en-US" dirty="0"/>
          </a:p>
          <a:p>
            <a:pPr marL="285750" indent="-285750">
              <a:buFont typeface="Arial" pitchFamily="34" charset="0"/>
              <a:buChar char="•"/>
            </a:pPr>
            <a:r>
              <a:rPr lang="en-US" dirty="0"/>
              <a:t>A Clinical Gateway API is already in place with MIIS CDC WSDLs</a:t>
            </a:r>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12</a:t>
            </a:fld>
            <a:endParaRPr lang="en-US" dirty="0"/>
          </a:p>
        </p:txBody>
      </p:sp>
    </p:spTree>
    <p:extLst>
      <p:ext uri="{BB962C8B-B14F-4D97-AF65-F5344CB8AC3E}">
        <p14:creationId xmlns:p14="http://schemas.microsoft.com/office/powerpoint/2010/main" val="4641674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solidFill>
                  <a:schemeClr val="tx1"/>
                </a:solidFill>
              </a:rPr>
              <a:t>Slide13: Federal revenue reduction update</a:t>
            </a:r>
          </a:p>
          <a:p>
            <a:r>
              <a:rPr lang="en-US" sz="1200" i="1" dirty="0">
                <a:solidFill>
                  <a:schemeClr val="tx1"/>
                </a:solidFill>
              </a:rPr>
              <a:t>Bert Ng &amp; Kevin Mullen</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14B4CF-26F1-4216-A3BA-935853D4835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08556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14: </a:t>
            </a:r>
            <a:r>
              <a:rPr lang="en-US" dirty="0">
                <a:latin typeface="+mn-lt"/>
                <a:cs typeface="Arial" panose="020B0604020202020204" pitchFamily="34" charset="0"/>
              </a:rPr>
              <a:t>Federal revenue reduction: </a:t>
            </a:r>
            <a:br>
              <a:rPr lang="en-US" dirty="0">
                <a:latin typeface="+mn-lt"/>
                <a:cs typeface="Arial" panose="020B0604020202020204" pitchFamily="34" charset="0"/>
              </a:rPr>
            </a:br>
            <a:r>
              <a:rPr lang="en-US" dirty="0">
                <a:latin typeface="+mn-lt"/>
                <a:cs typeface="Arial" panose="020B0604020202020204" pitchFamily="34" charset="0"/>
              </a:rPr>
              <a:t>Overview</a:t>
            </a:r>
          </a:p>
          <a:p>
            <a:pPr marL="285750" indent="-285750">
              <a:spcBef>
                <a:spcPts val="600"/>
              </a:spcBef>
              <a:spcAft>
                <a:spcPts val="600"/>
              </a:spcAft>
              <a:buFont typeface="Wingdings" panose="05000000000000000000" pitchFamily="2" charset="2"/>
              <a:buChar char="§"/>
            </a:pPr>
            <a:r>
              <a:rPr lang="en-US" dirty="0">
                <a:cs typeface="Arial" panose="020B0604020202020204" pitchFamily="34" charset="0"/>
              </a:rPr>
              <a:t>In July of 2020, CMS issued notice of change informing states that </a:t>
            </a:r>
            <a:r>
              <a:rPr lang="en-US" b="1" dirty="0">
                <a:cs typeface="Arial" panose="020B0604020202020204" pitchFamily="34" charset="0"/>
              </a:rPr>
              <a:t>cost allocation for Medicaid Enterprise Systems (MES) activities will shift from a provider-based methodology to a patient-based methodology. </a:t>
            </a:r>
          </a:p>
          <a:p>
            <a:pPr marL="742950" lvl="1" indent="-285750">
              <a:spcBef>
                <a:spcPts val="600"/>
              </a:spcBef>
              <a:spcAft>
                <a:spcPts val="600"/>
              </a:spcAft>
              <a:buFont typeface="Wingdings" panose="05000000000000000000" pitchFamily="2" charset="2"/>
              <a:buChar char="§"/>
            </a:pPr>
            <a:r>
              <a:rPr lang="en-US" dirty="0">
                <a:cs typeface="Arial" panose="020B0604020202020204" pitchFamily="34" charset="0"/>
              </a:rPr>
              <a:t>Provider-based Methodology: % of HIway providers accepting MassHealth (~91%)</a:t>
            </a:r>
          </a:p>
          <a:p>
            <a:pPr marL="742950" lvl="1" indent="-285750">
              <a:spcBef>
                <a:spcPts val="600"/>
              </a:spcBef>
              <a:spcAft>
                <a:spcPts val="600"/>
              </a:spcAft>
              <a:buFont typeface="Wingdings" panose="05000000000000000000" pitchFamily="2" charset="2"/>
              <a:buChar char="§"/>
            </a:pPr>
            <a:r>
              <a:rPr lang="en-US" dirty="0">
                <a:cs typeface="Arial" panose="020B0604020202020204" pitchFamily="34" charset="0"/>
              </a:rPr>
              <a:t>Patient-based Methodology: % of MA population covered by MassHealth (~27%)</a:t>
            </a:r>
          </a:p>
          <a:p>
            <a:pPr marL="285750" indent="-285750">
              <a:spcBef>
                <a:spcPts val="600"/>
              </a:spcBef>
              <a:spcAft>
                <a:spcPts val="600"/>
              </a:spcAft>
              <a:buFont typeface="Wingdings" panose="05000000000000000000" pitchFamily="2" charset="2"/>
              <a:buChar char="§"/>
            </a:pPr>
            <a:r>
              <a:rPr lang="en-US" dirty="0">
                <a:cs typeface="Arial" panose="020B0604020202020204" pitchFamily="34" charset="0"/>
              </a:rPr>
              <a:t>This policy change will compound with the </a:t>
            </a:r>
            <a:r>
              <a:rPr lang="en-US" b="1" dirty="0">
                <a:cs typeface="Arial" panose="020B0604020202020204" pitchFamily="34" charset="0"/>
              </a:rPr>
              <a:t>sunsetting of the federal HITECH funding source and reduced FFP rates, resulting in a revenue gap of $3.1M for the HIway in SFY22 and approximately $3.9M for future years</a:t>
            </a:r>
          </a:p>
          <a:p>
            <a:pPr marL="285750" indent="-285750">
              <a:spcBef>
                <a:spcPts val="600"/>
              </a:spcBef>
              <a:spcAft>
                <a:spcPts val="600"/>
              </a:spcAft>
              <a:buFont typeface="Wingdings" panose="05000000000000000000" pitchFamily="2" charset="2"/>
              <a:buChar char="§"/>
            </a:pPr>
            <a:r>
              <a:rPr lang="en-US" dirty="0">
                <a:cs typeface="Arial" panose="020B0604020202020204" pitchFamily="34" charset="0"/>
              </a:rPr>
              <a:t>The following provides the Mass </a:t>
            </a:r>
            <a:r>
              <a:rPr lang="en-US" dirty="0" err="1">
                <a:cs typeface="Arial" panose="020B0604020202020204" pitchFamily="34" charset="0"/>
              </a:rPr>
              <a:t>HIway’s</a:t>
            </a:r>
            <a:r>
              <a:rPr lang="en-US" dirty="0">
                <a:cs typeface="Arial" panose="020B0604020202020204" pitchFamily="34" charset="0"/>
              </a:rPr>
              <a:t> </a:t>
            </a:r>
            <a:r>
              <a:rPr lang="en-US" b="1" dirty="0">
                <a:cs typeface="Arial" panose="020B0604020202020204" pitchFamily="34" charset="0"/>
              </a:rPr>
              <a:t>proposal to manage its budget to the federal revenue reduction </a:t>
            </a:r>
            <a:r>
              <a:rPr lang="en-US" dirty="0">
                <a:cs typeface="Arial" panose="020B0604020202020204" pitchFamily="34" charset="0"/>
              </a:rPr>
              <a:t>including significant programmatic changes</a:t>
            </a:r>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14</a:t>
            </a:fld>
            <a:endParaRPr lang="en-US" dirty="0"/>
          </a:p>
        </p:txBody>
      </p:sp>
    </p:spTree>
    <p:extLst>
      <p:ext uri="{BB962C8B-B14F-4D97-AF65-F5344CB8AC3E}">
        <p14:creationId xmlns:p14="http://schemas.microsoft.com/office/powerpoint/2010/main" val="41540745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15: </a:t>
            </a:r>
            <a:r>
              <a:rPr lang="en-US" dirty="0">
                <a:latin typeface="+mn-lt"/>
              </a:rPr>
              <a:t>Federal revenue reduction: </a:t>
            </a:r>
            <a:br>
              <a:rPr lang="en-US" dirty="0">
                <a:latin typeface="+mn-lt"/>
              </a:rPr>
            </a:br>
            <a:r>
              <a:rPr lang="en-US" dirty="0">
                <a:latin typeface="+mn-lt"/>
              </a:rPr>
              <a:t>CMS policy implementation timeline</a:t>
            </a:r>
          </a:p>
          <a:p>
            <a:pPr marL="285750" indent="-285750">
              <a:spcBef>
                <a:spcPts val="300"/>
              </a:spcBef>
              <a:spcAft>
                <a:spcPts val="300"/>
              </a:spcAft>
              <a:buFont typeface="Wingdings" panose="05000000000000000000" pitchFamily="2" charset="2"/>
              <a:buChar char="§"/>
            </a:pPr>
            <a:r>
              <a:rPr lang="en-US" sz="1200" dirty="0">
                <a:solidFill>
                  <a:schemeClr val="tx1"/>
                </a:solidFill>
                <a:cs typeface="Arial" panose="020B0604020202020204" pitchFamily="34" charset="0"/>
              </a:rPr>
              <a:t>CMS issued updates to its cost allocation method for MES that resulted in a </a:t>
            </a:r>
            <a:r>
              <a:rPr lang="en-US" sz="1200" b="1" dirty="0">
                <a:solidFill>
                  <a:schemeClr val="tx1"/>
                </a:solidFill>
                <a:cs typeface="Arial" panose="020B0604020202020204" pitchFamily="34" charset="0"/>
              </a:rPr>
              <a:t>significant reduction in federal funding, effective October 2020</a:t>
            </a:r>
            <a:r>
              <a:rPr lang="en-US" sz="1200" dirty="0">
                <a:solidFill>
                  <a:schemeClr val="tx1"/>
                </a:solidFill>
                <a:cs typeface="Arial" panose="020B0604020202020204" pitchFamily="34" charset="0"/>
              </a:rPr>
              <a:t>.</a:t>
            </a:r>
          </a:p>
          <a:p>
            <a:pPr marL="285750" indent="-285750">
              <a:spcBef>
                <a:spcPts val="300"/>
              </a:spcBef>
              <a:spcAft>
                <a:spcPts val="300"/>
              </a:spcAft>
              <a:buFont typeface="Wingdings" panose="05000000000000000000" pitchFamily="2" charset="2"/>
              <a:buChar char="§"/>
            </a:pPr>
            <a:r>
              <a:rPr lang="en-US" sz="1200" dirty="0">
                <a:solidFill>
                  <a:schemeClr val="tx1"/>
                </a:solidFill>
                <a:cs typeface="Arial" panose="020B0604020202020204" pitchFamily="34" charset="0"/>
              </a:rPr>
              <a:t>Remaining HITECH activities will shift to MES with </a:t>
            </a:r>
            <a:r>
              <a:rPr lang="en-US" sz="1200" b="1" dirty="0">
                <a:solidFill>
                  <a:schemeClr val="tx1"/>
                </a:solidFill>
                <a:cs typeface="Arial" panose="020B0604020202020204" pitchFamily="34" charset="0"/>
              </a:rPr>
              <a:t>new FFP rates beginning in October 2021.</a:t>
            </a:r>
          </a:p>
          <a:p>
            <a:pPr marL="285750" indent="-285750">
              <a:spcBef>
                <a:spcPts val="300"/>
              </a:spcBef>
              <a:spcAft>
                <a:spcPts val="300"/>
              </a:spcAft>
              <a:buFont typeface="Wingdings" panose="05000000000000000000" pitchFamily="2" charset="2"/>
              <a:buChar char="§"/>
            </a:pPr>
            <a:r>
              <a:rPr lang="en-US" sz="1200" dirty="0">
                <a:solidFill>
                  <a:schemeClr val="tx1"/>
                </a:solidFill>
                <a:cs typeface="Arial" panose="020B0604020202020204" pitchFamily="34" charset="0"/>
              </a:rPr>
              <a:t>After October 2021, Mass HIway faces a </a:t>
            </a:r>
            <a:r>
              <a:rPr lang="en-US" sz="1200" b="1" dirty="0">
                <a:solidFill>
                  <a:schemeClr val="tx1"/>
                </a:solidFill>
                <a:cs typeface="Arial" panose="020B0604020202020204" pitchFamily="34" charset="0"/>
              </a:rPr>
              <a:t>double reduction in federal funding </a:t>
            </a:r>
            <a:r>
              <a:rPr lang="en-US" sz="1200" dirty="0">
                <a:solidFill>
                  <a:schemeClr val="tx1"/>
                </a:solidFill>
                <a:cs typeface="Arial" panose="020B0604020202020204" pitchFamily="34" charset="0"/>
              </a:rPr>
              <a:t>due to FFP rate changes compounded with cost allocation.</a:t>
            </a:r>
          </a:p>
          <a:p>
            <a:r>
              <a:rPr lang="en-US" dirty="0">
                <a:latin typeface="+mn-lt"/>
              </a:rPr>
              <a:t>FFY 20</a:t>
            </a:r>
          </a:p>
          <a:p>
            <a:pPr algn="ctr"/>
            <a:r>
              <a:rPr lang="en-US" sz="1200" dirty="0">
                <a:solidFill>
                  <a:schemeClr val="bg1"/>
                </a:solidFill>
              </a:rPr>
              <a:t>CMS Notice of change</a:t>
            </a:r>
          </a:p>
          <a:p>
            <a:pPr algn="ctr"/>
            <a:r>
              <a:rPr lang="en-US" sz="1200" dirty="0">
                <a:solidFill>
                  <a:schemeClr val="bg1"/>
                </a:solidFill>
              </a:rPr>
              <a:t>7/8/20</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CMS states MES cost allocation policy is too costly to keep at provider-based methodology and future will be patient-based or </a:t>
            </a:r>
            <a:br>
              <a:rPr lang="en-US" sz="1200" dirty="0">
                <a:solidFill>
                  <a:schemeClr val="tx1"/>
                </a:solidFill>
              </a:rPr>
            </a:br>
            <a:r>
              <a:rPr lang="en-US" sz="1200" dirty="0">
                <a:solidFill>
                  <a:schemeClr val="tx1"/>
                </a:solidFill>
              </a:rPr>
              <a:t>transaction-based</a:t>
            </a:r>
          </a:p>
          <a:p>
            <a:r>
              <a:rPr lang="en-US" dirty="0"/>
              <a:t>FFY21</a:t>
            </a:r>
          </a:p>
          <a:p>
            <a:pPr algn="ctr"/>
            <a:r>
              <a:rPr lang="en-US" sz="1200" dirty="0">
                <a:solidFill>
                  <a:schemeClr val="bg1"/>
                </a:solidFill>
              </a:rPr>
              <a:t>Cost allocation changes</a:t>
            </a:r>
          </a:p>
          <a:p>
            <a:pPr algn="ctr"/>
            <a:r>
              <a:rPr lang="en-US" sz="1200" dirty="0">
                <a:solidFill>
                  <a:schemeClr val="bg1"/>
                </a:solidFill>
              </a:rPr>
              <a:t>10/1/20</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Cost allocation for MES activities shifts from provider-based (91%) to patient-based (27%)</a:t>
            </a:r>
          </a:p>
          <a:p>
            <a:r>
              <a:rPr lang="en-US" dirty="0"/>
              <a:t>FFY22</a:t>
            </a:r>
          </a:p>
          <a:p>
            <a:pPr algn="ctr"/>
            <a:r>
              <a:rPr lang="en-US" sz="1200" dirty="0">
                <a:solidFill>
                  <a:schemeClr val="bg1"/>
                </a:solidFill>
              </a:rPr>
              <a:t>Activity FFP rate changes</a:t>
            </a:r>
          </a:p>
          <a:p>
            <a:pPr algn="ctr"/>
            <a:r>
              <a:rPr lang="en-US" sz="1200" dirty="0">
                <a:solidFill>
                  <a:schemeClr val="bg1"/>
                </a:solidFill>
              </a:rPr>
              <a:t>10/1/21</a:t>
            </a:r>
          </a:p>
          <a:p>
            <a:pPr marL="285750" indent="-285750">
              <a:buFont typeface="Arial" panose="020B0604020202020204" pitchFamily="34" charset="0"/>
              <a:buChar char="•"/>
            </a:pPr>
            <a:r>
              <a:rPr lang="en-US" sz="1200" dirty="0">
                <a:solidFill>
                  <a:schemeClr val="tx1"/>
                </a:solidFill>
              </a:rPr>
              <a:t>HITECH activities shift to MES with new some FFP rates</a:t>
            </a:r>
          </a:p>
          <a:p>
            <a:pPr marL="285750" indent="-285750">
              <a:buFont typeface="Arial" panose="020B0604020202020204" pitchFamily="34" charset="0"/>
              <a:buChar char="•"/>
            </a:pPr>
            <a:r>
              <a:rPr lang="en-US" sz="1200" dirty="0">
                <a:solidFill>
                  <a:schemeClr val="tx1"/>
                </a:solidFill>
              </a:rPr>
              <a:t>Outreach: FFP reduces from 90% (HITECH) to 50% (MES)</a:t>
            </a:r>
          </a:p>
          <a:p>
            <a:pPr marL="285750" indent="-285750">
              <a:buFont typeface="Arial" panose="020B0604020202020204" pitchFamily="34" charset="0"/>
              <a:buChar char="•"/>
            </a:pPr>
            <a:r>
              <a:rPr lang="en-US" sz="1200" dirty="0">
                <a:solidFill>
                  <a:schemeClr val="tx1"/>
                </a:solidFill>
              </a:rPr>
              <a:t>MES cost allocation applies to all</a:t>
            </a:r>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15</a:t>
            </a:fld>
            <a:endParaRPr lang="en-US" dirty="0"/>
          </a:p>
        </p:txBody>
      </p:sp>
    </p:spTree>
    <p:extLst>
      <p:ext uri="{BB962C8B-B14F-4D97-AF65-F5344CB8AC3E}">
        <p14:creationId xmlns:p14="http://schemas.microsoft.com/office/powerpoint/2010/main" val="39561941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16: </a:t>
            </a:r>
            <a:r>
              <a:rPr lang="en-US" dirty="0">
                <a:latin typeface="+mn-lt"/>
                <a:cs typeface="Arial" panose="020B0604020202020204" pitchFamily="34" charset="0"/>
              </a:rPr>
              <a:t>Federal revenue reduction: </a:t>
            </a:r>
            <a:br>
              <a:rPr lang="en-US" dirty="0">
                <a:latin typeface="+mn-lt"/>
                <a:cs typeface="Arial" panose="020B0604020202020204" pitchFamily="34" charset="0"/>
              </a:rPr>
            </a:br>
            <a:r>
              <a:rPr lang="en-US" dirty="0">
                <a:latin typeface="+mn-lt"/>
                <a:cs typeface="Arial" panose="020B0604020202020204" pitchFamily="34" charset="0"/>
              </a:rPr>
              <a:t>Baseline HIway spending SFY18 – SFY22</a:t>
            </a:r>
          </a:p>
          <a:p>
            <a:pPr marL="285750" indent="-285750">
              <a:buFont typeface="Wingdings" panose="05000000000000000000" pitchFamily="2" charset="2"/>
              <a:buChar char="§"/>
            </a:pPr>
            <a:r>
              <a:rPr lang="en-US" sz="1200" dirty="0">
                <a:solidFill>
                  <a:schemeClr val="tx1"/>
                </a:solidFill>
                <a:cs typeface="Arial" panose="020B0604020202020204" pitchFamily="34" charset="0"/>
              </a:rPr>
              <a:t>Despite a projected decrease in total HIway spending between SFY21 and SFY22, a $4.7M reduction in federal funds will result in a </a:t>
            </a:r>
            <a:r>
              <a:rPr lang="en-US" sz="1200" b="1" dirty="0">
                <a:solidFill>
                  <a:schemeClr val="tx1"/>
                </a:solidFill>
                <a:cs typeface="Arial" panose="020B0604020202020204" pitchFamily="34" charset="0"/>
              </a:rPr>
              <a:t>state match shortfall of $3.1M for SFY22</a:t>
            </a:r>
            <a:r>
              <a:rPr lang="en-US" sz="1200" dirty="0">
                <a:solidFill>
                  <a:schemeClr val="tx1"/>
                </a:solidFill>
                <a:cs typeface="Arial" panose="020B0604020202020204" pitchFamily="34" charset="0"/>
              </a:rPr>
              <a:t>. </a:t>
            </a:r>
          </a:p>
          <a:p>
            <a:pPr marL="285750" indent="-285750">
              <a:buFont typeface="Wingdings" panose="05000000000000000000" pitchFamily="2" charset="2"/>
              <a:buChar char="§"/>
            </a:pPr>
            <a:r>
              <a:rPr lang="en-US" sz="1200" dirty="0">
                <a:solidFill>
                  <a:schemeClr val="tx1"/>
                </a:solidFill>
                <a:cs typeface="Arial" panose="020B0604020202020204" pitchFamily="34" charset="0"/>
              </a:rPr>
              <a:t>A lesser, but still significant, state </a:t>
            </a:r>
            <a:r>
              <a:rPr lang="en-US" sz="1200" b="1" dirty="0">
                <a:solidFill>
                  <a:schemeClr val="tx1"/>
                </a:solidFill>
                <a:cs typeface="Arial" panose="020B0604020202020204" pitchFamily="34" charset="0"/>
              </a:rPr>
              <a:t>shortfall of $0.6M is projected for SFY21 </a:t>
            </a:r>
            <a:r>
              <a:rPr lang="en-US" sz="1200" dirty="0">
                <a:solidFill>
                  <a:schemeClr val="tx1"/>
                </a:solidFill>
                <a:cs typeface="Arial" panose="020B0604020202020204" pitchFamily="34" charset="0"/>
              </a:rPr>
              <a:t>as a result of the decreased federal match. </a:t>
            </a:r>
          </a:p>
          <a:p>
            <a:pPr marL="285750" indent="-285750">
              <a:buFont typeface="Wingdings" panose="05000000000000000000" pitchFamily="2" charset="2"/>
              <a:buChar char="§"/>
            </a:pPr>
            <a:r>
              <a:rPr lang="en-US" sz="1800" b="1" i="0" u="none" strike="noStrike" kern="1200" dirty="0">
                <a:solidFill>
                  <a:srgbClr val="FFFFFF"/>
                </a:solidFill>
                <a:effectLst/>
                <a:latin typeface="Calibri" panose="020F0502020204030204" pitchFamily="34" charset="0"/>
                <a:cs typeface="Arial" panose="020B0604020202020204" pitchFamily="34" charset="0"/>
              </a:rPr>
              <a:t>SFY18</a:t>
            </a:r>
            <a:r>
              <a:rPr lang="en-US" sz="1800" b="0" i="0" u="none" strike="noStrike" kern="1200" dirty="0">
                <a:solidFill>
                  <a:schemeClr val="tx1"/>
                </a:solidFill>
                <a:effectLst/>
                <a:latin typeface="Arial" panose="020B0604020202020204" pitchFamily="34" charset="0"/>
                <a:cs typeface="+mn-cs"/>
              </a:rPr>
              <a:t> </a:t>
            </a:r>
            <a:r>
              <a:rPr lang="en-US" sz="1800" b="1" i="0" u="none" strike="noStrike" kern="1200" dirty="0">
                <a:solidFill>
                  <a:srgbClr val="FFFFFF"/>
                </a:solidFill>
                <a:effectLst/>
                <a:latin typeface="Calibri" panose="020F0502020204030204" pitchFamily="34" charset="0"/>
                <a:cs typeface="Arial" panose="020B0604020202020204" pitchFamily="34" charset="0"/>
              </a:rPr>
              <a:t>(Act.) total spend 16.1M Fed match 11.8M State need 4.3M Projected Trust Fund 4.3M</a:t>
            </a:r>
            <a:endParaRPr lang="en-US" sz="1800" b="0" i="0" u="none" strike="noStrike" kern="1200" dirty="0">
              <a:solidFill>
                <a:schemeClr val="tx1"/>
              </a:solidFill>
              <a:effectLst/>
              <a:latin typeface="Arial" panose="020B0604020202020204" pitchFamily="34" charset="0"/>
              <a:cs typeface="+mn-cs"/>
            </a:endParaRPr>
          </a:p>
          <a:p>
            <a:pPr marL="285750" indent="-285750">
              <a:buFont typeface="Wingdings" panose="05000000000000000000" pitchFamily="2" charset="2"/>
              <a:buChar char="§"/>
            </a:pPr>
            <a:r>
              <a:rPr lang="en-US" sz="1800" b="1" i="0" u="none" strike="noStrike" kern="1200" dirty="0">
                <a:solidFill>
                  <a:srgbClr val="FFFFFF"/>
                </a:solidFill>
                <a:effectLst/>
                <a:latin typeface="Calibri" panose="020F0502020204030204" pitchFamily="34" charset="0"/>
                <a:cs typeface="Arial" panose="020B0604020202020204" pitchFamily="34" charset="0"/>
              </a:rPr>
              <a:t>SFY19(Act.)  total spend 15.0M Fed match 12.9M State need 2.1M Projected Trust Fund 2.1M</a:t>
            </a:r>
            <a:endParaRPr lang="en-US" sz="1800" b="0" i="0" u="none" strike="noStrike" kern="1200" dirty="0">
              <a:solidFill>
                <a:schemeClr val="tx1"/>
              </a:solidFill>
              <a:effectLst/>
              <a:latin typeface="Arial" panose="020B0604020202020204" pitchFamily="34" charset="0"/>
              <a:cs typeface="+mn-cs"/>
            </a:endParaRPr>
          </a:p>
          <a:p>
            <a:pPr marL="285750" indent="-285750">
              <a:buFont typeface="Wingdings" panose="05000000000000000000" pitchFamily="2" charset="2"/>
              <a:buChar char="§"/>
            </a:pPr>
            <a:r>
              <a:rPr lang="en-US" sz="1800" b="1" i="0" u="none" strike="noStrike" kern="1200" dirty="0">
                <a:solidFill>
                  <a:srgbClr val="FFFFFF"/>
                </a:solidFill>
                <a:effectLst/>
                <a:latin typeface="Calibri" panose="020F0502020204030204" pitchFamily="34" charset="0"/>
                <a:cs typeface="Arial" panose="020B0604020202020204" pitchFamily="34" charset="0"/>
              </a:rPr>
              <a:t>SFY20</a:t>
            </a:r>
            <a:r>
              <a:rPr lang="en-US" sz="1800" b="0" i="0" u="none" strike="noStrike" kern="1200" dirty="0">
                <a:solidFill>
                  <a:schemeClr val="tx1"/>
                </a:solidFill>
                <a:effectLst/>
                <a:latin typeface="Arial" panose="020B0604020202020204" pitchFamily="34" charset="0"/>
                <a:cs typeface="+mn-cs"/>
              </a:rPr>
              <a:t> </a:t>
            </a:r>
            <a:r>
              <a:rPr lang="en-US" sz="1800" b="1" i="0" u="none" strike="noStrike" kern="1200" dirty="0">
                <a:solidFill>
                  <a:srgbClr val="FFFFFF"/>
                </a:solidFill>
                <a:effectLst/>
                <a:latin typeface="Calibri" panose="020F0502020204030204" pitchFamily="34" charset="0"/>
                <a:cs typeface="Arial" panose="020B0604020202020204" pitchFamily="34" charset="0"/>
              </a:rPr>
              <a:t>(Act.) total spend 13.2M Fed match 11.3M State need 1.9M Projected Trust Fund 1.9M</a:t>
            </a:r>
            <a:endParaRPr lang="en-US" sz="1800" b="0" i="0" u="none" strike="noStrike" kern="1200" dirty="0">
              <a:solidFill>
                <a:schemeClr val="tx1"/>
              </a:solidFill>
              <a:effectLst/>
              <a:latin typeface="Arial" panose="020B0604020202020204" pitchFamily="34" charset="0"/>
              <a:cs typeface="+mn-cs"/>
            </a:endParaRPr>
          </a:p>
          <a:p>
            <a:pPr marL="285750" indent="-285750">
              <a:buFont typeface="Wingdings" panose="05000000000000000000" pitchFamily="2" charset="2"/>
              <a:buChar char="§"/>
            </a:pPr>
            <a:r>
              <a:rPr lang="en-US" sz="1800" b="1" i="0" u="none" strike="noStrike" kern="1200" dirty="0">
                <a:solidFill>
                  <a:srgbClr val="FFFFFF"/>
                </a:solidFill>
                <a:effectLst/>
                <a:latin typeface="Calibri" panose="020F0502020204030204" pitchFamily="34" charset="0"/>
                <a:cs typeface="Arial" panose="020B0604020202020204" pitchFamily="34" charset="0"/>
              </a:rPr>
              <a:t>SFY21</a:t>
            </a:r>
            <a:r>
              <a:rPr lang="en-US" sz="1800" b="0" i="0" u="none" strike="noStrike" kern="1200" dirty="0">
                <a:solidFill>
                  <a:schemeClr val="tx1"/>
                </a:solidFill>
                <a:effectLst/>
                <a:latin typeface="Arial" panose="020B0604020202020204" pitchFamily="34" charset="0"/>
                <a:cs typeface="+mn-cs"/>
              </a:rPr>
              <a:t> </a:t>
            </a:r>
            <a:r>
              <a:rPr lang="en-US" sz="1800" b="1" i="0" u="none" strike="noStrike" kern="1200" dirty="0">
                <a:solidFill>
                  <a:srgbClr val="FFFFFF"/>
                </a:solidFill>
                <a:effectLst/>
                <a:latin typeface="Calibri" panose="020F0502020204030204" pitchFamily="34" charset="0"/>
                <a:cs typeface="Arial" panose="020B0604020202020204" pitchFamily="34" charset="0"/>
              </a:rPr>
              <a:t>(Est.)  total spend 14.2M Fed match   9.6M State need 4.6M Projected Trust Fund 4.0M SHORTFALL 0.6M</a:t>
            </a:r>
            <a:endParaRPr lang="en-US" sz="1800" b="0" i="0" u="none" strike="noStrike" kern="1200" dirty="0">
              <a:solidFill>
                <a:schemeClr val="tx1"/>
              </a:solidFill>
              <a:effectLst/>
              <a:latin typeface="Arial" panose="020B0604020202020204" pitchFamily="34" charset="0"/>
              <a:cs typeface="+mn-cs"/>
            </a:endParaRPr>
          </a:p>
          <a:p>
            <a:pPr marL="285750" indent="-285750">
              <a:buFont typeface="Wingdings" panose="05000000000000000000" pitchFamily="2" charset="2"/>
              <a:buChar char="§"/>
            </a:pPr>
            <a:r>
              <a:rPr lang="en-US" sz="1800" b="1" i="0" u="none" strike="noStrike" kern="1200" dirty="0">
                <a:solidFill>
                  <a:srgbClr val="FFFFFF"/>
                </a:solidFill>
                <a:effectLst/>
                <a:latin typeface="Calibri" panose="020F0502020204030204" pitchFamily="34" charset="0"/>
                <a:cs typeface="Arial" panose="020B0604020202020204" pitchFamily="34" charset="0"/>
              </a:rPr>
              <a:t>SFY22</a:t>
            </a:r>
            <a:r>
              <a:rPr lang="en-US" sz="1800" b="0" i="0" u="none" strike="noStrike" kern="1200" dirty="0">
                <a:solidFill>
                  <a:schemeClr val="tx1"/>
                </a:solidFill>
                <a:effectLst/>
                <a:latin typeface="Arial" panose="020B0604020202020204" pitchFamily="34" charset="0"/>
                <a:cs typeface="+mn-cs"/>
              </a:rPr>
              <a:t> </a:t>
            </a:r>
            <a:r>
              <a:rPr lang="en-US" sz="1800" b="1" i="0" u="none" strike="noStrike" kern="1200" dirty="0">
                <a:solidFill>
                  <a:srgbClr val="FFFFFF"/>
                </a:solidFill>
                <a:effectLst/>
                <a:latin typeface="Calibri" panose="020F0502020204030204" pitchFamily="34" charset="0"/>
                <a:cs typeface="Arial" panose="020B0604020202020204" pitchFamily="34" charset="0"/>
              </a:rPr>
              <a:t>(Est.)  total spend 13.4 M Fed match  9.6M State need 7.1M Projected Trust Fund 4.0M SHORTFALL 3.1M</a:t>
            </a:r>
            <a:endParaRPr lang="en-US" sz="1800" b="0" i="0" u="none" strike="noStrike" dirty="0">
              <a:effectLst/>
              <a:latin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16</a:t>
            </a:fld>
            <a:endParaRPr lang="en-US" dirty="0"/>
          </a:p>
        </p:txBody>
      </p:sp>
    </p:spTree>
    <p:extLst>
      <p:ext uri="{BB962C8B-B14F-4D97-AF65-F5344CB8AC3E}">
        <p14:creationId xmlns:p14="http://schemas.microsoft.com/office/powerpoint/2010/main" val="12298663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17: </a:t>
            </a:r>
            <a:r>
              <a:rPr lang="en-US" dirty="0">
                <a:latin typeface="+mn-lt"/>
              </a:rPr>
              <a:t>Federal revenue reduction: Proposal background</a:t>
            </a:r>
          </a:p>
          <a:p>
            <a:r>
              <a:rPr lang="en-US" b="0" dirty="0"/>
              <a:t>Once CMS completes full transition away from HITECH Act funding, federal revenues for the HIway program will have </a:t>
            </a:r>
            <a:r>
              <a:rPr lang="en-US" dirty="0"/>
              <a:t>decreased by $6.4M per annum </a:t>
            </a:r>
            <a:r>
              <a:rPr lang="en-US" b="0" dirty="0"/>
              <a:t>after both CMS policies are in place</a:t>
            </a:r>
          </a:p>
          <a:p>
            <a:pPr lvl="1"/>
            <a:r>
              <a:rPr lang="en-US" dirty="0"/>
              <a:t>Outreach activities will take a significant reduction where the federal matching rate drops more than 70 percentage points. (90% --&gt; 14%)</a:t>
            </a:r>
          </a:p>
          <a:p>
            <a:r>
              <a:rPr lang="en-US" b="0" dirty="0"/>
              <a:t>To manage the federal revenue reduction, it requires a choice between continuing technological or programmatic activities, but not both</a:t>
            </a:r>
          </a:p>
          <a:p>
            <a:endParaRPr lang="en-US" dirty="0">
              <a:latin typeface="+mn-lt"/>
            </a:endParaRPr>
          </a:p>
          <a:p>
            <a:pPr marL="285750" indent="-285750" fontAlgn="base">
              <a:spcBef>
                <a:spcPct val="20000"/>
              </a:spcBef>
              <a:spcAft>
                <a:spcPct val="0"/>
              </a:spcAft>
              <a:buFont typeface="Arial" charset="0"/>
              <a:buChar char="•"/>
            </a:pPr>
            <a:r>
              <a:rPr lang="en-US" dirty="0"/>
              <a:t>The Mass HIway will manage this shortfall by reducing programmatic activities (outreach levels specifically) in the short term and </a:t>
            </a:r>
            <a:r>
              <a:rPr lang="en-US" dirty="0">
                <a:solidFill>
                  <a:schemeClr val="accent2"/>
                </a:solidFill>
              </a:rPr>
              <a:t>transition</a:t>
            </a:r>
            <a:r>
              <a:rPr lang="en-US" dirty="0"/>
              <a:t> Direct Messaging as part of a longer-term strategy </a:t>
            </a:r>
          </a:p>
          <a:p>
            <a:pPr marL="285750" indent="-285750" fontAlgn="base">
              <a:spcBef>
                <a:spcPct val="20000"/>
              </a:spcBef>
              <a:spcAft>
                <a:spcPct val="0"/>
              </a:spcAft>
              <a:buFont typeface="Arial" charset="0"/>
              <a:buChar char="•"/>
            </a:pPr>
            <a:r>
              <a:rPr lang="en-US" dirty="0"/>
              <a:t>The strategy to </a:t>
            </a:r>
            <a:r>
              <a:rPr lang="en-US" dirty="0">
                <a:solidFill>
                  <a:schemeClr val="accent2"/>
                </a:solidFill>
              </a:rPr>
              <a:t>transition</a:t>
            </a:r>
            <a:r>
              <a:rPr lang="en-US" dirty="0"/>
              <a:t> Direct Messaging will enable the Mass HIway to invest in programmatic initiatives, cross-agency SME support, and increase outreach activities in the future</a:t>
            </a:r>
          </a:p>
          <a:p>
            <a:r>
              <a:rPr lang="en-US" dirty="0"/>
              <a:t>Short term proposal reduce technology Long term proposal Programmatic reductions</a:t>
            </a:r>
          </a:p>
        </p:txBody>
      </p:sp>
      <p:sp>
        <p:nvSpPr>
          <p:cNvPr id="4" name="Slide Number Placeholder 3"/>
          <p:cNvSpPr>
            <a:spLocks noGrp="1"/>
          </p:cNvSpPr>
          <p:nvPr>
            <p:ph type="sldNum" sz="quarter" idx="5"/>
          </p:nvPr>
        </p:nvSpPr>
        <p:spPr/>
        <p:txBody>
          <a:bodyPr/>
          <a:lstStyle/>
          <a:p>
            <a:fld id="{BDBBA73B-8FFE-4B8C-ABDD-5F5FE68DA5F5}" type="slidenum">
              <a:rPr lang="en-US" smtClean="0"/>
              <a:t>17</a:t>
            </a:fld>
            <a:endParaRPr lang="en-US" dirty="0"/>
          </a:p>
        </p:txBody>
      </p:sp>
    </p:spTree>
    <p:extLst>
      <p:ext uri="{BB962C8B-B14F-4D97-AF65-F5344CB8AC3E}">
        <p14:creationId xmlns:p14="http://schemas.microsoft.com/office/powerpoint/2010/main" val="17984403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18: </a:t>
            </a:r>
            <a:r>
              <a:rPr lang="en-US" dirty="0">
                <a:cs typeface="Arial" panose="020B0604020202020204" pitchFamily="34" charset="0"/>
              </a:rPr>
              <a:t>Federal revenue reduction: Proposal to solve reduction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bg1"/>
                </a:solidFill>
                <a:cs typeface="Arial" panose="020B0604020202020204" pitchFamily="34" charset="0"/>
              </a:rPr>
              <a:t>To programmatically </a:t>
            </a:r>
            <a:r>
              <a:rPr lang="en-US" b="1" dirty="0">
                <a:solidFill>
                  <a:schemeClr val="bg1"/>
                </a:solidFill>
                <a:cs typeface="Arial" panose="020B0604020202020204" pitchFamily="34" charset="0"/>
              </a:rPr>
              <a:t>manage the impacts of the federal reduction, </a:t>
            </a:r>
            <a:r>
              <a:rPr lang="en-US" dirty="0">
                <a:solidFill>
                  <a:schemeClr val="bg1"/>
                </a:solidFill>
                <a:cs typeface="Arial" panose="020B0604020202020204" pitchFamily="34" charset="0"/>
              </a:rPr>
              <a:t>the HIway will execute on the following </a:t>
            </a:r>
            <a:r>
              <a:rPr lang="en-US" u="sng" dirty="0">
                <a:solidFill>
                  <a:schemeClr val="bg1"/>
                </a:solidFill>
                <a:cs typeface="Arial" panose="020B0604020202020204" pitchFamily="34" charset="0"/>
              </a:rPr>
              <a:t>3 strategies</a:t>
            </a:r>
            <a:r>
              <a:rPr lang="en-US" b="1" dirty="0">
                <a:solidFill>
                  <a:schemeClr val="bg1"/>
                </a:solidFill>
                <a:cs typeface="Arial" panose="020B0604020202020204" pitchFamily="34" charset="0"/>
              </a:rPr>
              <a:t> over a multi-year timeline</a:t>
            </a:r>
          </a:p>
          <a:p>
            <a:pPr lvl="0" algn="l" defTabSz="889000">
              <a:lnSpc>
                <a:spcPct val="90000"/>
              </a:lnSpc>
              <a:spcBef>
                <a:spcPct val="0"/>
              </a:spcBef>
              <a:spcAft>
                <a:spcPct val="35000"/>
              </a:spcAft>
            </a:pPr>
            <a:r>
              <a:rPr lang="en-US" b="1" dirty="0">
                <a:solidFill>
                  <a:schemeClr val="bg1"/>
                </a:solidFill>
                <a:cs typeface="Arial" panose="020B0604020202020204" pitchFamily="34" charset="0"/>
              </a:rPr>
              <a:t>Strategy 1 : </a:t>
            </a:r>
            <a:r>
              <a:rPr lang="en-US" sz="2000" i="1" kern="1200" dirty="0"/>
              <a:t>Transition</a:t>
            </a:r>
            <a:r>
              <a:rPr lang="en-US" sz="2000" kern="1200" dirty="0"/>
              <a:t> Direct Messaging Services</a:t>
            </a:r>
          </a:p>
          <a:p>
            <a:pPr marL="171450" lvl="1" indent="-171450" algn="l" defTabSz="711200">
              <a:lnSpc>
                <a:spcPct val="90000"/>
              </a:lnSpc>
              <a:spcBef>
                <a:spcPct val="0"/>
              </a:spcBef>
              <a:spcAft>
                <a:spcPct val="15000"/>
              </a:spcAft>
              <a:buChar char="••"/>
            </a:pPr>
            <a:r>
              <a:rPr lang="en-US" sz="1600" kern="1200" dirty="0">
                <a:solidFill>
                  <a:schemeClr val="bg1"/>
                </a:solidFill>
              </a:rPr>
              <a:t>Evaluate options and set strategy immediately for a transition of the HIway Direct Messaging System </a:t>
            </a:r>
            <a:br>
              <a:rPr lang="en-US" sz="1600" kern="1200" dirty="0">
                <a:solidFill>
                  <a:schemeClr val="bg1"/>
                </a:solidFill>
              </a:rPr>
            </a:br>
            <a:r>
              <a:rPr lang="en-US" sz="1600" kern="1200" dirty="0">
                <a:solidFill>
                  <a:schemeClr val="bg1"/>
                </a:solidFill>
              </a:rPr>
              <a:t>by SFY24</a:t>
            </a:r>
          </a:p>
          <a:p>
            <a:pPr lvl="0" algn="l" defTabSz="889000">
              <a:lnSpc>
                <a:spcPct val="90000"/>
              </a:lnSpc>
              <a:spcBef>
                <a:spcPct val="0"/>
              </a:spcBef>
              <a:spcAft>
                <a:spcPct val="35000"/>
              </a:spcAft>
            </a:pPr>
            <a:r>
              <a:rPr lang="en-US" b="1" dirty="0">
                <a:solidFill>
                  <a:schemeClr val="bg1"/>
                </a:solidFill>
                <a:cs typeface="Arial" panose="020B0604020202020204" pitchFamily="34" charset="0"/>
              </a:rPr>
              <a:t>Strategy 2: </a:t>
            </a:r>
            <a:r>
              <a:rPr lang="en-US" sz="2000" i="1" kern="1200" dirty="0"/>
              <a:t>Accelerate</a:t>
            </a:r>
            <a:r>
              <a:rPr lang="en-US" sz="2000" kern="1200" dirty="0"/>
              <a:t> Clinical Gateway Development</a:t>
            </a:r>
          </a:p>
          <a:p>
            <a:pPr marL="171450" lvl="1" indent="-171450" algn="l" defTabSz="711200">
              <a:lnSpc>
                <a:spcPct val="90000"/>
              </a:lnSpc>
              <a:spcBef>
                <a:spcPct val="0"/>
              </a:spcBef>
              <a:spcAft>
                <a:spcPct val="15000"/>
              </a:spcAft>
              <a:buChar char="••"/>
            </a:pPr>
            <a:r>
              <a:rPr lang="en-US" sz="1600" kern="1200" dirty="0">
                <a:solidFill>
                  <a:schemeClr val="bg1"/>
                </a:solidFill>
              </a:rPr>
              <a:t>Fast track planned API development to enable provider alternatives for public health exchanges </a:t>
            </a:r>
            <a:br>
              <a:rPr lang="en-US" sz="1600" kern="1200" dirty="0">
                <a:solidFill>
                  <a:schemeClr val="bg1"/>
                </a:solidFill>
              </a:rPr>
            </a:br>
            <a:r>
              <a:rPr lang="en-US" sz="1600" kern="1200" dirty="0">
                <a:solidFill>
                  <a:schemeClr val="bg1"/>
                </a:solidFill>
              </a:rPr>
              <a:t>by SFY23</a:t>
            </a:r>
          </a:p>
          <a:p>
            <a:pPr lvl="0" algn="l" defTabSz="889000">
              <a:lnSpc>
                <a:spcPct val="90000"/>
              </a:lnSpc>
              <a:spcBef>
                <a:spcPct val="0"/>
              </a:spcBef>
              <a:spcAft>
                <a:spcPct val="35000"/>
              </a:spcAft>
            </a:pPr>
            <a:r>
              <a:rPr lang="en-US" b="1" dirty="0">
                <a:solidFill>
                  <a:schemeClr val="bg1"/>
                </a:solidFill>
              </a:rPr>
              <a:t>Strategy 3: </a:t>
            </a:r>
            <a:r>
              <a:rPr lang="en-US" sz="2000" i="1" kern="1200" dirty="0"/>
              <a:t>Reduce</a:t>
            </a:r>
            <a:r>
              <a:rPr lang="en-US" sz="2000" kern="1200" dirty="0"/>
              <a:t> Program Outreach Activity</a:t>
            </a:r>
            <a:endParaRPr lang="en-US" sz="2000" kern="1200" dirty="0">
              <a:solidFill>
                <a:schemeClr val="bg1"/>
              </a:solidFill>
            </a:endParaRPr>
          </a:p>
          <a:p>
            <a:pPr marL="171450" lvl="1" indent="-171450" algn="l" defTabSz="711200">
              <a:lnSpc>
                <a:spcPct val="90000"/>
              </a:lnSpc>
              <a:spcBef>
                <a:spcPct val="0"/>
              </a:spcBef>
              <a:spcAft>
                <a:spcPct val="15000"/>
              </a:spcAft>
              <a:buChar char="••"/>
            </a:pPr>
            <a:r>
              <a:rPr lang="en-US" sz="1600" kern="1200" dirty="0">
                <a:solidFill>
                  <a:schemeClr val="bg1"/>
                </a:solidFill>
              </a:rPr>
              <a:t>Reduce near-term Program &amp; Outreach activities immediately (Oct. 21) with potential to restore activity in SFY24</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18</a:t>
            </a:fld>
            <a:endParaRPr lang="en-US" dirty="0"/>
          </a:p>
        </p:txBody>
      </p:sp>
    </p:spTree>
    <p:extLst>
      <p:ext uri="{BB962C8B-B14F-4D97-AF65-F5344CB8AC3E}">
        <p14:creationId xmlns:p14="http://schemas.microsoft.com/office/powerpoint/2010/main" val="41596072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19: Federal revenue reduction:</a:t>
            </a:r>
            <a:br>
              <a:rPr lang="en-US" dirty="0"/>
            </a:br>
            <a:r>
              <a:rPr lang="en-US" dirty="0"/>
              <a:t>Proposal discussion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bg1"/>
                </a:solidFill>
              </a:rPr>
              <a:t>Subsidization of HIway Direct Messaging System is unsustainable long-term due to the reduction in federal revenues for HIT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Strategy 1: The Mass HIway is evaluating </a:t>
            </a:r>
            <a:r>
              <a:rPr lang="en-US" u="sng" dirty="0"/>
              <a:t>transition options</a:t>
            </a:r>
            <a:r>
              <a:rPr lang="en-US" dirty="0"/>
              <a:t> for the future of HIway Direct Messaging Services</a:t>
            </a:r>
          </a:p>
          <a:p>
            <a:pPr lvl="0" algn="ctr" defTabSz="800100">
              <a:lnSpc>
                <a:spcPct val="90000"/>
              </a:lnSpc>
              <a:spcBef>
                <a:spcPct val="0"/>
              </a:spcBef>
              <a:spcAft>
                <a:spcPct val="35000"/>
              </a:spcAft>
            </a:pPr>
            <a:r>
              <a:rPr lang="en-US" sz="1200" kern="1200" dirty="0"/>
              <a:t>Option 1:</a:t>
            </a:r>
            <a:endParaRPr lang="en-US" sz="1200" i="1" kern="1200" dirty="0"/>
          </a:p>
          <a:p>
            <a:pPr lvl="0" algn="ctr" defTabSz="800100">
              <a:lnSpc>
                <a:spcPct val="90000"/>
              </a:lnSpc>
              <a:spcBef>
                <a:spcPct val="0"/>
              </a:spcBef>
              <a:spcAft>
                <a:spcPct val="35000"/>
              </a:spcAft>
            </a:pPr>
            <a:r>
              <a:rPr lang="en-US" sz="1200" kern="1200" dirty="0"/>
              <a:t>Retire DM Services</a:t>
            </a:r>
          </a:p>
          <a:p>
            <a:pPr marL="171450" lvl="1" indent="-171450" algn="l" defTabSz="711200">
              <a:lnSpc>
                <a:spcPct val="90000"/>
              </a:lnSpc>
              <a:spcBef>
                <a:spcPct val="0"/>
              </a:spcBef>
              <a:spcAft>
                <a:spcPct val="15000"/>
              </a:spcAft>
              <a:buChar char="••"/>
            </a:pPr>
            <a:r>
              <a:rPr lang="en-US" sz="1200" kern="1200" dirty="0">
                <a:solidFill>
                  <a:schemeClr val="tx1"/>
                </a:solidFill>
              </a:rPr>
              <a:t>Transition to viable market alternatives for HISP-DM services</a:t>
            </a:r>
            <a:endParaRPr lang="en-US" sz="1200" kern="1200" dirty="0"/>
          </a:p>
          <a:p>
            <a:pPr marL="171450" lvl="1" indent="-171450" algn="l" defTabSz="711200">
              <a:lnSpc>
                <a:spcPct val="90000"/>
              </a:lnSpc>
              <a:spcBef>
                <a:spcPct val="0"/>
              </a:spcBef>
              <a:spcAft>
                <a:spcPct val="15000"/>
              </a:spcAft>
              <a:buChar char="••"/>
            </a:pPr>
            <a:r>
              <a:rPr lang="en-US" sz="1200" kern="1200" dirty="0">
                <a:solidFill>
                  <a:schemeClr val="tx1"/>
                </a:solidFill>
              </a:rPr>
              <a:t>Promote </a:t>
            </a:r>
            <a:r>
              <a:rPr lang="en-US" sz="1200" kern="1200" dirty="0" err="1">
                <a:solidFill>
                  <a:schemeClr val="tx1"/>
                </a:solidFill>
              </a:rPr>
              <a:t>DirectTrust</a:t>
            </a:r>
            <a:r>
              <a:rPr lang="en-US" sz="1200" kern="1200" dirty="0">
                <a:solidFill>
                  <a:schemeClr val="tx1"/>
                </a:solidFill>
              </a:rPr>
              <a:t> as interoperability solution</a:t>
            </a:r>
          </a:p>
          <a:p>
            <a:pPr marL="171450" lvl="1" indent="-171450" algn="l" defTabSz="711200">
              <a:lnSpc>
                <a:spcPct val="90000"/>
              </a:lnSpc>
              <a:spcBef>
                <a:spcPct val="0"/>
              </a:spcBef>
              <a:spcAft>
                <a:spcPct val="15000"/>
              </a:spcAft>
              <a:buChar char="••"/>
            </a:pPr>
            <a:r>
              <a:rPr lang="en-US" sz="1200" kern="1200" dirty="0">
                <a:solidFill>
                  <a:schemeClr val="tx1"/>
                </a:solidFill>
              </a:rPr>
              <a:t>Establish 2-year glide path for providers to transition</a:t>
            </a:r>
          </a:p>
          <a:p>
            <a:pPr marL="171450" lvl="1" indent="-171450" algn="l" defTabSz="711200">
              <a:lnSpc>
                <a:spcPct val="90000"/>
              </a:lnSpc>
              <a:spcBef>
                <a:spcPct val="0"/>
              </a:spcBef>
              <a:spcAft>
                <a:spcPct val="15000"/>
              </a:spcAft>
              <a:buChar char="••"/>
            </a:pPr>
            <a:r>
              <a:rPr lang="en-US" sz="1200" kern="1200" dirty="0">
                <a:solidFill>
                  <a:schemeClr val="tx1"/>
                </a:solidFill>
              </a:rPr>
              <a:t>Update policy and regulations</a:t>
            </a:r>
          </a:p>
          <a:p>
            <a:pPr lvl="0" algn="ctr" defTabSz="800100">
              <a:lnSpc>
                <a:spcPct val="90000"/>
              </a:lnSpc>
              <a:spcBef>
                <a:spcPct val="0"/>
              </a:spcBef>
              <a:spcAft>
                <a:spcPct val="35000"/>
              </a:spcAft>
            </a:pPr>
            <a:r>
              <a:rPr lang="en-US" sz="1200" kern="1200" dirty="0"/>
              <a:t>Option 2:</a:t>
            </a:r>
            <a:endParaRPr lang="en-US" sz="1200" i="1" kern="1200" dirty="0"/>
          </a:p>
          <a:p>
            <a:pPr lvl="0" algn="ctr" defTabSz="800100">
              <a:lnSpc>
                <a:spcPct val="90000"/>
              </a:lnSpc>
              <a:spcBef>
                <a:spcPct val="0"/>
              </a:spcBef>
              <a:spcAft>
                <a:spcPct val="35000"/>
              </a:spcAft>
            </a:pPr>
            <a:r>
              <a:rPr lang="en-US" sz="1200" kern="1200" dirty="0"/>
              <a:t>Develop Sustainability Plan</a:t>
            </a:r>
          </a:p>
          <a:p>
            <a:pPr marL="171450" lvl="1" indent="-171450" algn="l" defTabSz="711200">
              <a:lnSpc>
                <a:spcPct val="90000"/>
              </a:lnSpc>
              <a:spcBef>
                <a:spcPct val="0"/>
              </a:spcBef>
              <a:spcAft>
                <a:spcPct val="15000"/>
              </a:spcAft>
              <a:buChar char="••"/>
            </a:pPr>
            <a:r>
              <a:rPr lang="en-US" sz="1200" kern="1200" dirty="0">
                <a:solidFill>
                  <a:schemeClr val="tx1"/>
                </a:solidFill>
              </a:rPr>
              <a:t>Evaluate feasibility of participant fee increase (~7x)</a:t>
            </a:r>
            <a:endParaRPr lang="en-US" sz="1200" kern="1200" dirty="0"/>
          </a:p>
          <a:p>
            <a:pPr marL="171450" lvl="1" indent="-171450" algn="l" defTabSz="711200">
              <a:lnSpc>
                <a:spcPct val="90000"/>
              </a:lnSpc>
              <a:spcBef>
                <a:spcPct val="0"/>
              </a:spcBef>
              <a:spcAft>
                <a:spcPct val="15000"/>
              </a:spcAft>
              <a:buChar char="••"/>
            </a:pPr>
            <a:r>
              <a:rPr lang="en-US" sz="1200" kern="1200" dirty="0">
                <a:solidFill>
                  <a:schemeClr val="tx1"/>
                </a:solidFill>
              </a:rPr>
              <a:t>Initiate vendor contract negotiations</a:t>
            </a:r>
          </a:p>
          <a:p>
            <a:pPr marL="171450" lvl="1" indent="-171450" algn="l" defTabSz="711200">
              <a:lnSpc>
                <a:spcPct val="90000"/>
              </a:lnSpc>
              <a:spcBef>
                <a:spcPct val="0"/>
              </a:spcBef>
              <a:spcAft>
                <a:spcPct val="15000"/>
              </a:spcAft>
              <a:buChar char="••"/>
            </a:pPr>
            <a:r>
              <a:rPr lang="en-US" sz="1200" kern="1200" dirty="0">
                <a:solidFill>
                  <a:schemeClr val="tx1"/>
                </a:solidFill>
              </a:rPr>
              <a:t>Explore new participant growth (payers, labs) and additional funding streams</a:t>
            </a:r>
          </a:p>
          <a:p>
            <a:pPr marL="171450" lvl="1" indent="-171450" algn="l" defTabSz="711200">
              <a:lnSpc>
                <a:spcPct val="90000"/>
              </a:lnSpc>
              <a:spcBef>
                <a:spcPct val="0"/>
              </a:spcBef>
              <a:spcAft>
                <a:spcPct val="15000"/>
              </a:spcAft>
              <a:buChar char="••"/>
            </a:pPr>
            <a:r>
              <a:rPr lang="en-US" sz="1200" kern="1200" dirty="0">
                <a:solidFill>
                  <a:schemeClr val="tx1"/>
                </a:solidFill>
              </a:rPr>
              <a:t>Build stakeholder consensus </a:t>
            </a:r>
            <a:br>
              <a:rPr lang="en-US" sz="1200" kern="1200" dirty="0">
                <a:solidFill>
                  <a:schemeClr val="tx1"/>
                </a:solidFill>
              </a:rPr>
            </a:br>
            <a:r>
              <a:rPr lang="en-US" sz="1200" kern="1200" dirty="0">
                <a:solidFill>
                  <a:schemeClr val="tx1"/>
                </a:solidFill>
              </a:rPr>
              <a:t>and commitment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bg1"/>
                </a:solidFill>
              </a:rPr>
              <a:t>Beginning Sept 2021 1. Finalize DM Strategy 2. Planning and communication 3. Policy Alignment 4. Transition activity </a:t>
            </a:r>
            <a:r>
              <a:rPr lang="en-US" dirty="0" err="1">
                <a:solidFill>
                  <a:schemeClr val="bg1"/>
                </a:solidFill>
              </a:rPr>
              <a:t>asupport</a:t>
            </a:r>
            <a:endParaRPr lang="en-US" dirty="0">
              <a:solidFill>
                <a:schemeClr val="bg1"/>
              </a:solidFill>
            </a:endParaRPr>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19</a:t>
            </a:fld>
            <a:endParaRPr lang="en-US" dirty="0"/>
          </a:p>
        </p:txBody>
      </p:sp>
    </p:spTree>
    <p:extLst>
      <p:ext uri="{BB962C8B-B14F-4D97-AF65-F5344CB8AC3E}">
        <p14:creationId xmlns:p14="http://schemas.microsoft.com/office/powerpoint/2010/main" val="20440840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Slide 2 </a:t>
            </a:r>
          </a:p>
          <a:p>
            <a:r>
              <a:rPr lang="en-US" dirty="0"/>
              <a:t>Agenda</a:t>
            </a:r>
          </a:p>
          <a:p>
            <a:r>
              <a:rPr lang="en-US" sz="2000" b="1" dirty="0">
                <a:solidFill>
                  <a:schemeClr val="tx1"/>
                </a:solidFill>
              </a:rPr>
              <a:t>Welcome</a:t>
            </a:r>
          </a:p>
          <a:p>
            <a:pPr marL="457054" lvl="1" indent="0">
              <a:buNone/>
            </a:pPr>
            <a:r>
              <a:rPr lang="en-US" sz="2000" dirty="0">
                <a:solidFill>
                  <a:schemeClr val="tx1"/>
                </a:solidFill>
              </a:rPr>
              <a:t>Undersecretary Lauren Peters</a:t>
            </a:r>
          </a:p>
          <a:p>
            <a:pPr marL="800100" lvl="1" indent="-342900">
              <a:buFont typeface="Wingdings" pitchFamily="2" charset="2"/>
              <a:buChar char="§"/>
            </a:pPr>
            <a:r>
              <a:rPr lang="en-US" sz="2000" dirty="0">
                <a:solidFill>
                  <a:schemeClr val="tx1"/>
                </a:solidFill>
              </a:rPr>
              <a:t>Approval of May 2021 minutes (vote)</a:t>
            </a:r>
          </a:p>
          <a:p>
            <a:r>
              <a:rPr lang="en-US" sz="2000" b="1" dirty="0">
                <a:solidFill>
                  <a:schemeClr val="tx1"/>
                </a:solidFill>
              </a:rPr>
              <a:t>Attestation update</a:t>
            </a:r>
          </a:p>
          <a:p>
            <a:pPr lvl="1"/>
            <a:r>
              <a:rPr lang="en-US" sz="2000" dirty="0">
                <a:solidFill>
                  <a:schemeClr val="tx1"/>
                </a:solidFill>
              </a:rPr>
              <a:t>Chris Stuck-Girard</a:t>
            </a:r>
          </a:p>
          <a:p>
            <a:r>
              <a:rPr lang="en-US" sz="2000" b="1" dirty="0">
                <a:solidFill>
                  <a:schemeClr val="tx1"/>
                </a:solidFill>
              </a:rPr>
              <a:t>Consolidated Clinical Gateway &amp; AWS update</a:t>
            </a:r>
          </a:p>
          <a:p>
            <a:pPr marL="457200"/>
            <a:r>
              <a:rPr lang="en-US" sz="2000" dirty="0">
                <a:solidFill>
                  <a:schemeClr val="tx1"/>
                </a:solidFill>
              </a:rPr>
              <a:t>David Whitham </a:t>
            </a:r>
          </a:p>
          <a:p>
            <a:r>
              <a:rPr lang="en-US" sz="2000" b="1" dirty="0">
                <a:solidFill>
                  <a:schemeClr val="tx1"/>
                </a:solidFill>
              </a:rPr>
              <a:t>Federal revenue reduction update</a:t>
            </a:r>
          </a:p>
          <a:p>
            <a:pPr marL="457054" lvl="1"/>
            <a:r>
              <a:rPr lang="en-US" sz="2000" dirty="0">
                <a:solidFill>
                  <a:schemeClr val="tx1"/>
                </a:solidFill>
              </a:rPr>
              <a:t>Bert Ng &amp; Kevin Mullen</a:t>
            </a:r>
          </a:p>
          <a:p>
            <a:r>
              <a:rPr lang="en-US" sz="2000" b="1" dirty="0">
                <a:solidFill>
                  <a:schemeClr val="tx1"/>
                </a:solidFill>
              </a:rPr>
              <a:t>Future of public health reporting</a:t>
            </a:r>
          </a:p>
          <a:p>
            <a:pPr lvl="1"/>
            <a:r>
              <a:rPr lang="en-US" sz="2000" dirty="0">
                <a:solidFill>
                  <a:schemeClr val="tx1"/>
                </a:solidFill>
              </a:rPr>
              <a:t>Kevin Mullen</a:t>
            </a:r>
          </a:p>
          <a:p>
            <a:r>
              <a:rPr lang="en-US" sz="2000" b="1" dirty="0">
                <a:solidFill>
                  <a:schemeClr val="tx1"/>
                </a:solidFill>
              </a:rPr>
              <a:t>Conclusion</a:t>
            </a:r>
          </a:p>
          <a:p>
            <a:pPr marL="457054" lvl="1" indent="0">
              <a:buNone/>
            </a:pPr>
            <a:r>
              <a:rPr lang="en-US" sz="2000" dirty="0">
                <a:solidFill>
                  <a:schemeClr val="tx1"/>
                </a:solidFill>
              </a:rPr>
              <a:t>Undersecretary Lauren Peters</a:t>
            </a:r>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2</a:t>
            </a:fld>
            <a:endParaRPr lang="en-US" dirty="0"/>
          </a:p>
        </p:txBody>
      </p:sp>
    </p:spTree>
    <p:extLst>
      <p:ext uri="{BB962C8B-B14F-4D97-AF65-F5344CB8AC3E}">
        <p14:creationId xmlns:p14="http://schemas.microsoft.com/office/powerpoint/2010/main" val="158962056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20 :Federal revenue reduction:</a:t>
            </a:r>
            <a:br>
              <a:rPr lang="en-US" dirty="0"/>
            </a:br>
            <a:r>
              <a:rPr lang="en-US" dirty="0"/>
              <a:t>Stakeholder feedback on HIway DM</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t>Utilization Perspectives</a:t>
            </a:r>
          </a:p>
          <a:p>
            <a:pPr marL="114300" lvl="1" indent="-114300" algn="l" defTabSz="622300" rtl="0">
              <a:lnSpc>
                <a:spcPct val="90000"/>
              </a:lnSpc>
              <a:spcBef>
                <a:spcPct val="0"/>
              </a:spcBef>
              <a:spcAft>
                <a:spcPct val="15000"/>
              </a:spcAft>
              <a:buChar char="••"/>
            </a:pPr>
            <a:r>
              <a:rPr lang="en-US" sz="1200" b="0" kern="1200" dirty="0"/>
              <a:t>Groups are using HIway DM because it is </a:t>
            </a:r>
            <a:r>
              <a:rPr lang="en-US" sz="1200" b="0" u="none" kern="1200" dirty="0"/>
              <a:t>required</a:t>
            </a:r>
            <a:r>
              <a:rPr lang="en-US" sz="1200" b="0" kern="1200" dirty="0"/>
              <a:t>, easy, and affordable</a:t>
            </a:r>
            <a:endParaRPr lang="en-US" sz="1200" kern="1200" dirty="0"/>
          </a:p>
          <a:p>
            <a:pPr marL="114300" lvl="1" indent="-114300" algn="l" defTabSz="622300" rtl="0">
              <a:lnSpc>
                <a:spcPct val="90000"/>
              </a:lnSpc>
              <a:spcBef>
                <a:spcPct val="0"/>
              </a:spcBef>
              <a:spcAft>
                <a:spcPct val="15000"/>
              </a:spcAft>
              <a:buChar char="••"/>
            </a:pPr>
            <a:r>
              <a:rPr lang="en-US" sz="1200" b="0" kern="1200" dirty="0"/>
              <a:t>HIway DM is heavily integrated into quality reporting and clinical workflows</a:t>
            </a:r>
            <a:endParaRPr lang="en-US" sz="1200" kern="1200" dirty="0"/>
          </a:p>
          <a:p>
            <a:pPr marL="114300" lvl="1" indent="-114300" algn="l" defTabSz="622300" rtl="0">
              <a:lnSpc>
                <a:spcPct val="90000"/>
              </a:lnSpc>
              <a:spcBef>
                <a:spcPct val="0"/>
              </a:spcBef>
              <a:spcAft>
                <a:spcPct val="15000"/>
              </a:spcAft>
              <a:buChar char="••"/>
            </a:pPr>
            <a:r>
              <a:rPr lang="en-US" sz="1200" b="0" kern="1200" dirty="0"/>
              <a:t>Changing DM service would cause significant disruption and have an adverse impact on providers</a:t>
            </a:r>
            <a:endParaRPr lang="en-US" sz="1200" kern="1200" dirty="0"/>
          </a:p>
          <a:p>
            <a:pPr marL="114300" lvl="1" indent="-114300" algn="l" defTabSz="622300" rtl="0">
              <a:lnSpc>
                <a:spcPct val="90000"/>
              </a:lnSpc>
              <a:spcBef>
                <a:spcPct val="0"/>
              </a:spcBef>
              <a:spcAft>
                <a:spcPct val="15000"/>
              </a:spcAft>
              <a:buChar char="••"/>
            </a:pPr>
            <a:r>
              <a:rPr lang="en-US" sz="1200" b="0" kern="1200" dirty="0"/>
              <a:t>Use of HIway DM affords provider groups the agility to manage unique HIE scenarios</a:t>
            </a:r>
            <a:endParaRPr lang="en-US" sz="1200" kern="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t>Rate Increase Reaction</a:t>
            </a:r>
          </a:p>
          <a:p>
            <a:pPr marL="114300" lvl="1" indent="-114300" algn="l" defTabSz="622300" rtl="0">
              <a:lnSpc>
                <a:spcPct val="90000"/>
              </a:lnSpc>
              <a:spcBef>
                <a:spcPct val="0"/>
              </a:spcBef>
              <a:spcAft>
                <a:spcPct val="15000"/>
              </a:spcAft>
              <a:buChar char="••"/>
            </a:pPr>
            <a:r>
              <a:rPr lang="en-US" sz="1200" b="0" kern="1200" dirty="0"/>
              <a:t>Strong reaction, some shock to potential cost increase</a:t>
            </a:r>
            <a:endParaRPr lang="en-US" sz="1200" kern="1200" dirty="0"/>
          </a:p>
          <a:p>
            <a:pPr marL="114300" lvl="1" indent="-114300" algn="l" defTabSz="622300" rtl="0">
              <a:lnSpc>
                <a:spcPct val="90000"/>
              </a:lnSpc>
              <a:spcBef>
                <a:spcPct val="0"/>
              </a:spcBef>
              <a:spcAft>
                <a:spcPct val="15000"/>
              </a:spcAft>
              <a:buChar char="••"/>
            </a:pPr>
            <a:r>
              <a:rPr lang="en-US" sz="1200" b="0" kern="1200" dirty="0"/>
              <a:t>Groups may be receptive and able to tolerate an increase of </a:t>
            </a:r>
            <a:r>
              <a:rPr lang="en-US" sz="1200" b="1" kern="1200" dirty="0"/>
              <a:t>1.5-2x</a:t>
            </a:r>
            <a:r>
              <a:rPr lang="en-US" sz="1200" b="0" kern="1200" dirty="0"/>
              <a:t>, but not </a:t>
            </a:r>
            <a:r>
              <a:rPr lang="en-US" sz="1200" b="1" kern="1200" dirty="0"/>
              <a:t>7-10x</a:t>
            </a:r>
            <a:endParaRPr lang="en-US" sz="1200" kern="1200" dirty="0"/>
          </a:p>
          <a:p>
            <a:pPr marL="114300" lvl="1" indent="-114300" algn="l" defTabSz="622300" rtl="0">
              <a:lnSpc>
                <a:spcPct val="90000"/>
              </a:lnSpc>
              <a:spcBef>
                <a:spcPct val="0"/>
              </a:spcBef>
              <a:spcAft>
                <a:spcPct val="15000"/>
              </a:spcAft>
              <a:buChar char="••"/>
            </a:pPr>
            <a:r>
              <a:rPr lang="en-US" sz="1200" b="0" kern="1200" dirty="0"/>
              <a:t>Multiple groups have or would consider Surescripts as an alternative HISP for provider-to-provider exchanges</a:t>
            </a:r>
            <a:endParaRPr lang="en-US" sz="1200" kern="1200" dirty="0"/>
          </a:p>
          <a:p>
            <a:pPr marL="114300" lvl="1" indent="-114300" algn="l" defTabSz="622300" rtl="0">
              <a:lnSpc>
                <a:spcPct val="90000"/>
              </a:lnSpc>
              <a:spcBef>
                <a:spcPct val="0"/>
              </a:spcBef>
              <a:spcAft>
                <a:spcPct val="15000"/>
              </a:spcAft>
              <a:buChar char="••"/>
            </a:pPr>
            <a:r>
              <a:rPr lang="en-US" sz="1200" kern="1200" dirty="0"/>
              <a:t>Comparable HISP-DM costs need to be quantified and compared to potential rate increase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t>Provider Comments</a:t>
            </a:r>
          </a:p>
          <a:p>
            <a:pPr marL="114300" lvl="1" indent="-114300" algn="l" defTabSz="622300">
              <a:lnSpc>
                <a:spcPct val="90000"/>
              </a:lnSpc>
              <a:spcBef>
                <a:spcPct val="0"/>
              </a:spcBef>
              <a:spcAft>
                <a:spcPct val="15000"/>
              </a:spcAft>
              <a:buChar char="••"/>
            </a:pPr>
            <a:r>
              <a:rPr lang="en-US" sz="1200" b="0" i="1" kern="1200" dirty="0"/>
              <a:t>“DM has become a utility type service that is important for all and should be subsidized”</a:t>
            </a:r>
            <a:endParaRPr lang="en-US" sz="1200" i="1" kern="1200" dirty="0"/>
          </a:p>
          <a:p>
            <a:pPr marL="114300" lvl="1" indent="-114300" algn="l" defTabSz="622300">
              <a:lnSpc>
                <a:spcPct val="90000"/>
              </a:lnSpc>
              <a:spcBef>
                <a:spcPct val="0"/>
              </a:spcBef>
              <a:spcAft>
                <a:spcPct val="15000"/>
              </a:spcAft>
              <a:buChar char="••"/>
            </a:pPr>
            <a:r>
              <a:rPr lang="en-US" sz="1200" b="0" i="1" kern="1200" dirty="0"/>
              <a:t>“We are using it for certain exchanges because of regulations”</a:t>
            </a:r>
            <a:endParaRPr lang="en-US" sz="1200" i="1" kern="1200" dirty="0"/>
          </a:p>
          <a:p>
            <a:pPr marL="114300" lvl="1" indent="-114300" algn="l" defTabSz="622300">
              <a:lnSpc>
                <a:spcPct val="90000"/>
              </a:lnSpc>
              <a:spcBef>
                <a:spcPct val="0"/>
              </a:spcBef>
              <a:spcAft>
                <a:spcPct val="15000"/>
              </a:spcAft>
              <a:buChar char="••"/>
            </a:pPr>
            <a:r>
              <a:rPr lang="en-US" sz="1200" b="0" i="1" kern="1200" dirty="0"/>
              <a:t>“If DM is a vital tool for Interoperability goals and objectives, then investments needed”</a:t>
            </a:r>
          </a:p>
          <a:p>
            <a:pPr marL="114300" lvl="1" indent="-114300" algn="l" defTabSz="622300">
              <a:lnSpc>
                <a:spcPct val="90000"/>
              </a:lnSpc>
              <a:spcBef>
                <a:spcPct val="0"/>
              </a:spcBef>
              <a:spcAft>
                <a:spcPct val="15000"/>
              </a:spcAft>
              <a:buChar char="••"/>
            </a:pPr>
            <a:r>
              <a:rPr lang="en-US" sz="1200" b="0" i="1" kern="1200" dirty="0"/>
              <a:t>“Need to consider impact to smaller provider groups, ensure there is planning and communication to minimize disruption and support transition”</a:t>
            </a:r>
          </a:p>
          <a:p>
            <a:pPr marL="114300" marR="0" lvl="1" indent="-114300" algn="l" defTabSz="622300" rtl="0" eaLnBrk="1" fontAlgn="auto" latinLnBrk="0" hangingPunct="1">
              <a:lnSpc>
                <a:spcPct val="90000"/>
              </a:lnSpc>
              <a:spcBef>
                <a:spcPct val="0"/>
              </a:spcBef>
              <a:spcAft>
                <a:spcPct val="15000"/>
              </a:spcAft>
              <a:buClrTx/>
              <a:buSzTx/>
              <a:buFontTx/>
              <a:buChar char="••"/>
              <a:tabLst/>
              <a:defRPr/>
            </a:pPr>
            <a:r>
              <a:rPr lang="en-US" sz="1200" b="1" kern="1200" dirty="0"/>
              <a:t>Next Steps</a:t>
            </a:r>
          </a:p>
          <a:p>
            <a:pPr marL="114300" lvl="1" indent="-114300" algn="l" defTabSz="622300" rtl="0">
              <a:lnSpc>
                <a:spcPct val="90000"/>
              </a:lnSpc>
              <a:spcBef>
                <a:spcPct val="0"/>
              </a:spcBef>
              <a:spcAft>
                <a:spcPct val="15000"/>
              </a:spcAft>
              <a:buChar char="••"/>
            </a:pPr>
            <a:r>
              <a:rPr lang="en-US" sz="1200" b="0" i="0" kern="1200" dirty="0"/>
              <a:t>Soliciting stakeholder feedback to address CMS and State funding, other funding options, participant expansion, and vendor contract renegotiations</a:t>
            </a:r>
            <a:endParaRPr lang="en-US" sz="1200" kern="1200" dirty="0"/>
          </a:p>
          <a:p>
            <a:pPr marL="114300" lvl="1" indent="-114300" algn="l" defTabSz="622300">
              <a:lnSpc>
                <a:spcPct val="90000"/>
              </a:lnSpc>
              <a:spcBef>
                <a:spcPct val="0"/>
              </a:spcBef>
              <a:spcAft>
                <a:spcPct val="15000"/>
              </a:spcAft>
              <a:buChar char="••"/>
            </a:pPr>
            <a:r>
              <a:rPr lang="en-US" sz="1200" kern="1200" dirty="0"/>
              <a:t>Mass HIway to convene round-table discussions to build consensus and commitment on rate increase and/or transition planning</a:t>
            </a:r>
          </a:p>
          <a:p>
            <a:pPr marL="114300" marR="0" lvl="1" indent="-114300" algn="l" defTabSz="622300" rtl="0" eaLnBrk="1" fontAlgn="auto" latinLnBrk="0" hangingPunct="1">
              <a:lnSpc>
                <a:spcPct val="90000"/>
              </a:lnSpc>
              <a:spcBef>
                <a:spcPct val="0"/>
              </a:spcBef>
              <a:spcAft>
                <a:spcPct val="15000"/>
              </a:spcAft>
              <a:buClrTx/>
              <a:buSzTx/>
              <a:buFontTx/>
              <a:buChar char="••"/>
              <a:tabLst/>
              <a:defRPr/>
            </a:pPr>
            <a:endParaRPr lang="en-US" sz="1200" b="1" kern="1200" dirty="0"/>
          </a:p>
          <a:p>
            <a:pPr marL="114300" lvl="1" indent="-114300" algn="l" defTabSz="622300">
              <a:lnSpc>
                <a:spcPct val="90000"/>
              </a:lnSpc>
              <a:spcBef>
                <a:spcPct val="0"/>
              </a:spcBef>
              <a:spcAft>
                <a:spcPct val="15000"/>
              </a:spcAft>
              <a:buChar char="••"/>
            </a:pPr>
            <a:endParaRPr lang="en-US" sz="1200" b="0" i="1" kern="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kern="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kern="1200" dirty="0"/>
          </a:p>
          <a:p>
            <a:endParaRPr lang="en-US" dirty="0"/>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20</a:t>
            </a:fld>
            <a:endParaRPr lang="en-US" dirty="0"/>
          </a:p>
        </p:txBody>
      </p:sp>
    </p:spTree>
    <p:extLst>
      <p:ext uri="{BB962C8B-B14F-4D97-AF65-F5344CB8AC3E}">
        <p14:creationId xmlns:p14="http://schemas.microsoft.com/office/powerpoint/2010/main" val="261974814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21: </a:t>
            </a:r>
            <a:r>
              <a:rPr lang="en-US" dirty="0">
                <a:latin typeface="+mn-lt"/>
              </a:rPr>
              <a:t>Federal revenue reduction: </a:t>
            </a:r>
            <a:br>
              <a:rPr lang="en-US" dirty="0">
                <a:latin typeface="+mn-lt"/>
              </a:rPr>
            </a:br>
            <a:r>
              <a:rPr lang="en-US" dirty="0">
                <a:latin typeface="+mn-lt"/>
              </a:rPr>
              <a:t>Proposal timeline</a:t>
            </a:r>
          </a:p>
          <a:p>
            <a:r>
              <a:rPr lang="en-US" dirty="0">
                <a:latin typeface="+mn-lt"/>
              </a:rPr>
              <a:t>SFY 22</a:t>
            </a:r>
          </a:p>
          <a:p>
            <a:pPr marL="285750" indent="-285750">
              <a:spcBef>
                <a:spcPts val="300"/>
              </a:spcBef>
              <a:spcAft>
                <a:spcPts val="300"/>
              </a:spcAft>
              <a:buFont typeface="Wingdings" panose="05000000000000000000" pitchFamily="2" charset="2"/>
              <a:buChar char="§"/>
            </a:pPr>
            <a:r>
              <a:rPr lang="en-US" sz="1600" dirty="0">
                <a:solidFill>
                  <a:schemeClr val="tx1"/>
                </a:solidFill>
                <a:cs typeface="Arial" panose="020B0604020202020204" pitchFamily="34" charset="0"/>
              </a:rPr>
              <a:t>July ‘21: Begin CCG API development (existing part of AWS Migration)</a:t>
            </a:r>
          </a:p>
          <a:p>
            <a:pPr marL="285750" indent="-285750">
              <a:spcBef>
                <a:spcPts val="300"/>
              </a:spcBef>
              <a:spcAft>
                <a:spcPts val="300"/>
              </a:spcAft>
              <a:buFont typeface="Wingdings" panose="05000000000000000000" pitchFamily="2" charset="2"/>
              <a:buChar char="§"/>
            </a:pPr>
            <a:r>
              <a:rPr lang="en-US" sz="1600" b="1" dirty="0">
                <a:solidFill>
                  <a:schemeClr val="tx1"/>
                </a:solidFill>
                <a:cs typeface="Arial" panose="020B0604020202020204" pitchFamily="34" charset="0"/>
              </a:rPr>
              <a:t>Aug. ’21: Strategic Planning &amp; Stakeholder Engagement</a:t>
            </a:r>
          </a:p>
          <a:p>
            <a:pPr marL="285750" indent="-285750">
              <a:spcBef>
                <a:spcPts val="300"/>
              </a:spcBef>
              <a:spcAft>
                <a:spcPts val="300"/>
              </a:spcAft>
              <a:buFont typeface="Wingdings" panose="05000000000000000000" pitchFamily="2" charset="2"/>
              <a:buChar char="§"/>
            </a:pPr>
            <a:r>
              <a:rPr lang="en-US" sz="1600" dirty="0">
                <a:solidFill>
                  <a:schemeClr val="tx1"/>
                </a:solidFill>
                <a:cs typeface="Arial" panose="020B0604020202020204" pitchFamily="34" charset="0"/>
              </a:rPr>
              <a:t>Oct. ‘21: HITECH Act funding ends</a:t>
            </a:r>
          </a:p>
          <a:p>
            <a:pPr marL="742950" lvl="1" indent="-285750">
              <a:spcBef>
                <a:spcPts val="300"/>
              </a:spcBef>
              <a:spcAft>
                <a:spcPts val="300"/>
              </a:spcAft>
              <a:buFont typeface="Arial" panose="020B0604020202020204" pitchFamily="34" charset="0"/>
              <a:buChar char="−"/>
            </a:pPr>
            <a:r>
              <a:rPr lang="en-US" sz="1600" dirty="0">
                <a:solidFill>
                  <a:schemeClr val="tx1"/>
                </a:solidFill>
                <a:cs typeface="Arial" panose="020B0604020202020204" pitchFamily="34" charset="0"/>
              </a:rPr>
              <a:t>Activity reductions (including outreach)</a:t>
            </a:r>
          </a:p>
          <a:p>
            <a:pPr marL="285750" indent="-285750">
              <a:spcBef>
                <a:spcPts val="300"/>
              </a:spcBef>
              <a:spcAft>
                <a:spcPts val="300"/>
              </a:spcAft>
              <a:buFont typeface="Wingdings" panose="05000000000000000000" pitchFamily="2" charset="2"/>
              <a:buChar char="§"/>
            </a:pPr>
            <a:r>
              <a:rPr lang="en-US" sz="1600" dirty="0">
                <a:solidFill>
                  <a:schemeClr val="tx1"/>
                </a:solidFill>
                <a:cs typeface="Arial" panose="020B0604020202020204" pitchFamily="34" charset="0"/>
              </a:rPr>
              <a:t>Oct. ‘21: Announce HIway Direct Messaging </a:t>
            </a:r>
            <a:r>
              <a:rPr lang="en-US" sz="1600" b="1" i="1" dirty="0">
                <a:solidFill>
                  <a:schemeClr val="tx1"/>
                </a:solidFill>
                <a:cs typeface="Arial" panose="020B0604020202020204" pitchFamily="34" charset="0"/>
              </a:rPr>
              <a:t>Strategy</a:t>
            </a:r>
          </a:p>
          <a:p>
            <a:pPr marL="742950" lvl="1" indent="-285750">
              <a:spcBef>
                <a:spcPts val="300"/>
              </a:spcBef>
              <a:spcAft>
                <a:spcPts val="300"/>
              </a:spcAft>
              <a:buFont typeface="Arial" panose="020B0604020202020204" pitchFamily="34" charset="0"/>
              <a:buChar char="−"/>
            </a:pPr>
            <a:r>
              <a:rPr lang="en-US" sz="1600" dirty="0">
                <a:solidFill>
                  <a:schemeClr val="tx1"/>
                </a:solidFill>
                <a:cs typeface="Arial" panose="020B0604020202020204" pitchFamily="34" charset="0"/>
              </a:rPr>
              <a:t>Activities focus on dev-ops and transition work</a:t>
            </a:r>
          </a:p>
          <a:p>
            <a:r>
              <a:rPr lang="en-US" dirty="0">
                <a:latin typeface="+mn-lt"/>
              </a:rPr>
              <a:t>SFY 23</a:t>
            </a:r>
          </a:p>
          <a:p>
            <a:pPr marL="285750" indent="-285750">
              <a:spcBef>
                <a:spcPts val="300"/>
              </a:spcBef>
              <a:spcAft>
                <a:spcPts val="300"/>
              </a:spcAft>
              <a:buFont typeface="Wingdings" panose="05000000000000000000" pitchFamily="2" charset="2"/>
              <a:buChar char="§"/>
            </a:pPr>
            <a:r>
              <a:rPr lang="en-US" sz="1600" dirty="0">
                <a:solidFill>
                  <a:schemeClr val="tx1"/>
                </a:solidFill>
                <a:cs typeface="Arial" panose="020B0604020202020204" pitchFamily="34" charset="0"/>
              </a:rPr>
              <a:t>Jan. ‘22: Regulatory amendments to conform with state technology changes</a:t>
            </a:r>
          </a:p>
          <a:p>
            <a:pPr marL="285750" indent="-285750">
              <a:spcBef>
                <a:spcPts val="300"/>
              </a:spcBef>
              <a:spcAft>
                <a:spcPts val="300"/>
              </a:spcAft>
              <a:buFont typeface="Wingdings" panose="05000000000000000000" pitchFamily="2" charset="2"/>
              <a:buChar char="§"/>
            </a:pPr>
            <a:r>
              <a:rPr lang="en-US" sz="1600" dirty="0">
                <a:solidFill>
                  <a:schemeClr val="tx1"/>
                </a:solidFill>
                <a:cs typeface="Arial" panose="020B0604020202020204" pitchFamily="34" charset="0"/>
              </a:rPr>
              <a:t>July ‘22: API pathways to CCG live</a:t>
            </a:r>
          </a:p>
          <a:p>
            <a:pPr marL="742950" lvl="1" indent="-285750">
              <a:spcBef>
                <a:spcPts val="300"/>
              </a:spcBef>
              <a:spcAft>
                <a:spcPts val="300"/>
              </a:spcAft>
              <a:buFont typeface="Arial" panose="020B0604020202020204" pitchFamily="34" charset="0"/>
              <a:buChar char="−"/>
            </a:pPr>
            <a:r>
              <a:rPr lang="en-US" sz="1600" dirty="0">
                <a:solidFill>
                  <a:schemeClr val="tx1"/>
                </a:solidFill>
                <a:cs typeface="Arial" panose="020B0604020202020204" pitchFamily="34" charset="0"/>
              </a:rPr>
              <a:t>Providers to begin transition to CCG APIs pathways</a:t>
            </a:r>
          </a:p>
          <a:p>
            <a:r>
              <a:rPr lang="en-US" dirty="0">
                <a:latin typeface="+mn-lt"/>
              </a:rPr>
              <a:t>SFY24:</a:t>
            </a:r>
          </a:p>
          <a:p>
            <a:pPr marL="285750" indent="-285750">
              <a:spcBef>
                <a:spcPts val="300"/>
              </a:spcBef>
              <a:spcAft>
                <a:spcPts val="300"/>
              </a:spcAft>
              <a:buFont typeface="Wingdings" panose="05000000000000000000" pitchFamily="2" charset="2"/>
              <a:buChar char="§"/>
            </a:pPr>
            <a:r>
              <a:rPr lang="en-US" sz="1600" dirty="0">
                <a:solidFill>
                  <a:schemeClr val="tx1"/>
                </a:solidFill>
                <a:cs typeface="Arial" panose="020B0604020202020204" pitchFamily="34" charset="0"/>
              </a:rPr>
              <a:t>Sep. ‘23: HIway Direct Messaging </a:t>
            </a:r>
            <a:r>
              <a:rPr lang="en-US" sz="1600" b="1" i="1" dirty="0">
                <a:solidFill>
                  <a:schemeClr val="tx1"/>
                </a:solidFill>
                <a:cs typeface="Arial" panose="020B0604020202020204" pitchFamily="34" charset="0"/>
              </a:rPr>
              <a:t>transition </a:t>
            </a:r>
            <a:r>
              <a:rPr lang="en-US" sz="1600" dirty="0">
                <a:solidFill>
                  <a:schemeClr val="tx1"/>
                </a:solidFill>
                <a:cs typeface="Arial" panose="020B0604020202020204" pitchFamily="34" charset="0"/>
              </a:rPr>
              <a:t>complete (~24 months lead time)</a:t>
            </a:r>
          </a:p>
          <a:p>
            <a:pPr marL="285750" indent="-285750">
              <a:spcBef>
                <a:spcPts val="300"/>
              </a:spcBef>
              <a:spcAft>
                <a:spcPts val="300"/>
              </a:spcAft>
              <a:buFont typeface="Wingdings" panose="05000000000000000000" pitchFamily="2" charset="2"/>
              <a:buChar char="§"/>
            </a:pPr>
            <a:r>
              <a:rPr lang="en-US" sz="1600" dirty="0">
                <a:solidFill>
                  <a:schemeClr val="tx1"/>
                </a:solidFill>
                <a:cs typeface="Arial" panose="020B0604020202020204" pitchFamily="34" charset="0"/>
              </a:rPr>
              <a:t>Oct. ‘23: Programmatic work expands</a:t>
            </a:r>
          </a:p>
          <a:p>
            <a:pPr marL="742950" lvl="1" indent="-285750">
              <a:spcBef>
                <a:spcPts val="300"/>
              </a:spcBef>
              <a:spcAft>
                <a:spcPts val="300"/>
              </a:spcAft>
              <a:buFont typeface="Arial" panose="020B0604020202020204" pitchFamily="34" charset="0"/>
              <a:buChar char="−"/>
            </a:pPr>
            <a:r>
              <a:rPr lang="en-US" sz="1600" dirty="0">
                <a:solidFill>
                  <a:schemeClr val="tx1"/>
                </a:solidFill>
                <a:cs typeface="Arial" panose="020B0604020202020204" pitchFamily="34" charset="0"/>
              </a:rPr>
              <a:t>Restore outreach via technology </a:t>
            </a:r>
            <a:r>
              <a:rPr lang="en-US" sz="1600" b="1" i="1" dirty="0">
                <a:solidFill>
                  <a:schemeClr val="tx1"/>
                </a:solidFill>
                <a:cs typeface="Arial" panose="020B0604020202020204" pitchFamily="34" charset="0"/>
              </a:rPr>
              <a:t>transition</a:t>
            </a:r>
            <a:r>
              <a:rPr lang="en-US" sz="1600" dirty="0">
                <a:solidFill>
                  <a:schemeClr val="tx1"/>
                </a:solidFill>
                <a:cs typeface="Arial" panose="020B0604020202020204" pitchFamily="34" charset="0"/>
              </a:rPr>
              <a:t> savings</a:t>
            </a:r>
          </a:p>
          <a:p>
            <a:endParaRPr lang="en-US" dirty="0">
              <a:latin typeface="+mn-lt"/>
            </a:endParaRPr>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21</a:t>
            </a:fld>
            <a:endParaRPr lang="en-US" dirty="0"/>
          </a:p>
        </p:txBody>
      </p:sp>
    </p:spTree>
    <p:extLst>
      <p:ext uri="{BB962C8B-B14F-4D97-AF65-F5344CB8AC3E}">
        <p14:creationId xmlns:p14="http://schemas.microsoft.com/office/powerpoint/2010/main" val="232011246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solidFill>
                  <a:schemeClr val="tx1"/>
                </a:solidFill>
              </a:rPr>
              <a:t>Slide 22: Future of public health reporting</a:t>
            </a:r>
          </a:p>
          <a:p>
            <a:r>
              <a:rPr lang="en-US" sz="1200" i="1" dirty="0">
                <a:solidFill>
                  <a:schemeClr val="tx1"/>
                </a:solidFill>
              </a:rPr>
              <a:t>Kevin Mullen</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14B4CF-26F1-4216-A3BA-935853D4835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1472870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23:</a:t>
            </a:r>
          </a:p>
          <a:p>
            <a:r>
              <a:rPr lang="en-US" sz="1200" dirty="0">
                <a:latin typeface="+mn-lt"/>
                <a:cs typeface="Arial" panose="020B0604020202020204" pitchFamily="34" charset="0"/>
              </a:rPr>
              <a:t>The HIway recognizes the industry will be moving to the new federal interoperability standards</a:t>
            </a:r>
          </a:p>
          <a:p>
            <a:pPr marL="285750" indent="-285750">
              <a:buFont typeface="Wingdings" panose="05000000000000000000" pitchFamily="2" charset="2"/>
              <a:buChar char="§"/>
            </a:pPr>
            <a:r>
              <a:rPr lang="en-US" sz="1200" dirty="0">
                <a:cs typeface="Arial" panose="020B0604020202020204" pitchFamily="34" charset="0"/>
              </a:rPr>
              <a:t>Recent regulations and FHIR accelerators are removing barriers to clinical data &amp; creating demand through Value-Based Care</a:t>
            </a:r>
          </a:p>
          <a:p>
            <a:pPr marL="285750" indent="-285750">
              <a:buFont typeface="Wingdings" panose="05000000000000000000" pitchFamily="2" charset="2"/>
              <a:buChar char="§"/>
            </a:pPr>
            <a:r>
              <a:rPr lang="en-US" sz="1200" dirty="0">
                <a:cs typeface="Arial" panose="020B0604020202020204" pitchFamily="34" charset="0"/>
              </a:rPr>
              <a:t>The Mass HIway can position itself to capitalize on these trends and become aligned with leading FHIR interoperability platforms</a:t>
            </a:r>
          </a:p>
          <a:p>
            <a:r>
              <a:rPr lang="en-US" sz="1200" dirty="0">
                <a:latin typeface="+mn-lt"/>
                <a:cs typeface="Arial" panose="020B0604020202020204" pitchFamily="34" charset="0"/>
              </a:rPr>
              <a:t>Regulations: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latin typeface="+mj-lt"/>
                <a:cs typeface="Arial" panose="020B0604020202020204" pitchFamily="34" charset="0"/>
              </a:rPr>
              <a:t>Starting in March 2020 and extending through 2023, ONC &amp; CMS Regulations to prevent information blocking, mandate FHIR APIs for providers and payers and to empower consumers as data owners </a:t>
            </a:r>
          </a:p>
          <a:p>
            <a:pPr lvl="0" algn="ctr" defTabSz="622300">
              <a:lnSpc>
                <a:spcPct val="90000"/>
              </a:lnSpc>
              <a:spcBef>
                <a:spcPct val="0"/>
              </a:spcBef>
              <a:spcAft>
                <a:spcPct val="35000"/>
              </a:spcAft>
            </a:pPr>
            <a:r>
              <a:rPr lang="en-US" sz="1200" kern="1200" dirty="0">
                <a:latin typeface="+mj-lt"/>
                <a:cs typeface="Arial" panose="020B0604020202020204" pitchFamily="34" charset="0"/>
              </a:rPr>
              <a:t>FHIR Momentum: Since 2010, FHIR standards have matured. Industry is now coalescing around HL7 FHIR standard with adoption accelerating</a:t>
            </a:r>
          </a:p>
          <a:p>
            <a:pPr lvl="0" algn="ctr" defTabSz="622300">
              <a:lnSpc>
                <a:spcPct val="90000"/>
              </a:lnSpc>
              <a:spcBef>
                <a:spcPct val="0"/>
              </a:spcBef>
              <a:spcAft>
                <a:spcPct val="35000"/>
              </a:spcAft>
            </a:pPr>
            <a:r>
              <a:rPr lang="en-US" sz="1200" kern="1200" dirty="0">
                <a:latin typeface="+mj-lt"/>
                <a:cs typeface="Arial" panose="020B0604020202020204" pitchFamily="34" charset="0"/>
              </a:rPr>
              <a:t>Mass HIway April 2021 Survey indicates 70% of respondents are interested in a FHIR API to the Clinical Gateway for Public Health Reporting</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latin typeface="+mj-lt"/>
                <a:cs typeface="Arial" panose="020B0604020202020204" pitchFamily="34" charset="0"/>
              </a:rPr>
              <a:t>Shift to Value-Based Care: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latin typeface="+mj-lt"/>
                <a:cs typeface="Arial" panose="020B0604020202020204" pitchFamily="34" charset="0"/>
              </a:rPr>
              <a:t>Since 2008, there has been an ongoing shift from FFS to VBC, which incentivizes stakeholders to share more data to improve outcomes and lower costs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latin typeface="+mj-lt"/>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BDBBA73B-8FFE-4B8C-ABDD-5F5FE68DA5F5}" type="slidenum">
              <a:rPr lang="en-US" smtClean="0"/>
              <a:t>23</a:t>
            </a:fld>
            <a:endParaRPr lang="en-US" dirty="0"/>
          </a:p>
        </p:txBody>
      </p:sp>
    </p:spTree>
    <p:extLst>
      <p:ext uri="{BB962C8B-B14F-4D97-AF65-F5344CB8AC3E}">
        <p14:creationId xmlns:p14="http://schemas.microsoft.com/office/powerpoint/2010/main" val="244309753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24: </a:t>
            </a:r>
            <a:r>
              <a:rPr lang="en-US" sz="1600" kern="1200" dirty="0"/>
              <a:t>HL7 FHIR and API Standards</a:t>
            </a:r>
          </a:p>
          <a:p>
            <a:r>
              <a:rPr lang="en-US" sz="1600" kern="1200" dirty="0"/>
              <a:t>HL7 FHIR</a:t>
            </a:r>
          </a:p>
          <a:p>
            <a:pPr marL="114300" lvl="1" indent="-114300" algn="l" defTabSz="533400">
              <a:lnSpc>
                <a:spcPct val="90000"/>
              </a:lnSpc>
              <a:spcBef>
                <a:spcPct val="0"/>
              </a:spcBef>
              <a:spcAft>
                <a:spcPct val="15000"/>
              </a:spcAft>
              <a:buChar char="••"/>
            </a:pPr>
            <a:r>
              <a:rPr lang="en-US" sz="1200" kern="1200" dirty="0"/>
              <a:t>Defines resources (</a:t>
            </a:r>
            <a:r>
              <a:rPr lang="en-US" sz="1200" i="1" kern="1200" dirty="0"/>
              <a:t>e.g.,</a:t>
            </a:r>
            <a:r>
              <a:rPr lang="en-US" sz="1200" kern="1200" dirty="0"/>
              <a:t> allergy info) and APIs to access them</a:t>
            </a:r>
          </a:p>
          <a:p>
            <a:pPr marL="114300" lvl="1" indent="-114300" algn="l" defTabSz="533400">
              <a:lnSpc>
                <a:spcPct val="90000"/>
              </a:lnSpc>
              <a:spcBef>
                <a:spcPct val="0"/>
              </a:spcBef>
              <a:spcAft>
                <a:spcPct val="15000"/>
              </a:spcAft>
              <a:buChar char="••"/>
            </a:pPr>
            <a:r>
              <a:rPr lang="en-US" sz="1200" kern="1200" dirty="0"/>
              <a:t>Resources can be bundled into documents/messages</a:t>
            </a:r>
          </a:p>
          <a:p>
            <a:pPr marL="114300" lvl="1" indent="-114300" algn="l" defTabSz="533400">
              <a:lnSpc>
                <a:spcPct val="90000"/>
              </a:lnSpc>
              <a:spcBef>
                <a:spcPct val="0"/>
              </a:spcBef>
              <a:spcAft>
                <a:spcPct val="15000"/>
              </a:spcAft>
              <a:buChar char="••"/>
            </a:pPr>
            <a:r>
              <a:rPr lang="en-US" sz="1200" kern="1200" dirty="0"/>
              <a:t>Logically compatible with HL7 v2 and C-CDAs</a:t>
            </a:r>
          </a:p>
          <a:p>
            <a:pPr marL="114300" lvl="1" indent="-114300" algn="l" defTabSz="533400">
              <a:lnSpc>
                <a:spcPct val="90000"/>
              </a:lnSpc>
              <a:spcBef>
                <a:spcPct val="0"/>
              </a:spcBef>
              <a:spcAft>
                <a:spcPct val="15000"/>
              </a:spcAft>
              <a:buChar char="••"/>
            </a:pPr>
            <a:r>
              <a:rPr lang="en-US" sz="1200" kern="1200" dirty="0"/>
              <a:t>Enables app integration using SMART on FHIR standard</a:t>
            </a:r>
          </a:p>
          <a:p>
            <a:pPr marL="114300" lvl="1" indent="-114300" algn="l" defTabSz="533400">
              <a:lnSpc>
                <a:spcPct val="90000"/>
              </a:lnSpc>
              <a:spcBef>
                <a:spcPct val="0"/>
              </a:spcBef>
              <a:spcAft>
                <a:spcPct val="15000"/>
              </a:spcAft>
              <a:buChar char="••"/>
            </a:pPr>
            <a:endParaRPr lang="en-US" sz="1200" kern="1200" dirty="0"/>
          </a:p>
          <a:p>
            <a:pPr lvl="0" algn="l" defTabSz="711200">
              <a:lnSpc>
                <a:spcPct val="90000"/>
              </a:lnSpc>
              <a:spcBef>
                <a:spcPct val="0"/>
              </a:spcBef>
              <a:spcAft>
                <a:spcPct val="35000"/>
              </a:spcAft>
            </a:pPr>
            <a:r>
              <a:rPr lang="en-US" sz="1600" kern="1200" dirty="0"/>
              <a:t>HL7 FHIR</a:t>
            </a:r>
          </a:p>
          <a:p>
            <a:pPr marL="114300" lvl="1" indent="-114300" algn="l" defTabSz="533400">
              <a:lnSpc>
                <a:spcPct val="90000"/>
              </a:lnSpc>
              <a:spcBef>
                <a:spcPct val="0"/>
              </a:spcBef>
              <a:spcAft>
                <a:spcPct val="15000"/>
              </a:spcAft>
              <a:buChar char="••"/>
            </a:pPr>
            <a:r>
              <a:rPr lang="en-US" sz="1200" kern="1200" dirty="0"/>
              <a:t>Defines resources (</a:t>
            </a:r>
            <a:r>
              <a:rPr lang="en-US" sz="1200" i="1" kern="1200" dirty="0"/>
              <a:t>e.g.,</a:t>
            </a:r>
            <a:r>
              <a:rPr lang="en-US" sz="1200" kern="1200" dirty="0"/>
              <a:t> allergy info) and APIs to access them</a:t>
            </a:r>
          </a:p>
          <a:p>
            <a:pPr marL="114300" lvl="1" indent="-114300" algn="l" defTabSz="533400">
              <a:lnSpc>
                <a:spcPct val="90000"/>
              </a:lnSpc>
              <a:spcBef>
                <a:spcPct val="0"/>
              </a:spcBef>
              <a:spcAft>
                <a:spcPct val="15000"/>
              </a:spcAft>
              <a:buChar char="••"/>
            </a:pPr>
            <a:r>
              <a:rPr lang="en-US" sz="1200" kern="1200" dirty="0"/>
              <a:t>Resources can be bundled into documents/messages</a:t>
            </a:r>
          </a:p>
          <a:p>
            <a:pPr marL="114300" lvl="1" indent="-114300" algn="l" defTabSz="533400">
              <a:lnSpc>
                <a:spcPct val="90000"/>
              </a:lnSpc>
              <a:spcBef>
                <a:spcPct val="0"/>
              </a:spcBef>
              <a:spcAft>
                <a:spcPct val="15000"/>
              </a:spcAft>
              <a:buChar char="••"/>
            </a:pPr>
            <a:r>
              <a:rPr lang="en-US" sz="1200" kern="1200" dirty="0"/>
              <a:t>Logically compatible with HL7 v2 and C-CDAs</a:t>
            </a:r>
          </a:p>
          <a:p>
            <a:pPr marL="114300" lvl="1" indent="-114300" algn="l" defTabSz="533400">
              <a:lnSpc>
                <a:spcPct val="90000"/>
              </a:lnSpc>
              <a:spcBef>
                <a:spcPct val="0"/>
              </a:spcBef>
              <a:spcAft>
                <a:spcPct val="15000"/>
              </a:spcAft>
              <a:buChar char="••"/>
            </a:pPr>
            <a:r>
              <a:rPr lang="en-US" sz="1200" kern="1200" dirty="0"/>
              <a:t>Enables app integration using SMART on FHIR standard</a:t>
            </a:r>
          </a:p>
          <a:p>
            <a:pPr marL="114300" lvl="1" indent="-114300" algn="l" defTabSz="533400">
              <a:lnSpc>
                <a:spcPct val="90000"/>
              </a:lnSpc>
              <a:spcBef>
                <a:spcPct val="0"/>
              </a:spcBef>
              <a:spcAft>
                <a:spcPct val="15000"/>
              </a:spcAft>
              <a:buChar char="••"/>
            </a:pPr>
            <a:endParaRPr lang="en-US" sz="1200" kern="1200" dirty="0"/>
          </a:p>
        </p:txBody>
      </p:sp>
      <p:sp>
        <p:nvSpPr>
          <p:cNvPr id="4" name="Slide Number Placeholder 3"/>
          <p:cNvSpPr>
            <a:spLocks noGrp="1"/>
          </p:cNvSpPr>
          <p:nvPr>
            <p:ph type="sldNum" sz="quarter" idx="5"/>
          </p:nvPr>
        </p:nvSpPr>
        <p:spPr/>
        <p:txBody>
          <a:bodyPr/>
          <a:lstStyle/>
          <a:p>
            <a:fld id="{BDBBA73B-8FFE-4B8C-ABDD-5F5FE68DA5F5}" type="slidenum">
              <a:rPr lang="en-US" smtClean="0"/>
              <a:t>24</a:t>
            </a:fld>
            <a:endParaRPr lang="en-US" dirty="0"/>
          </a:p>
        </p:txBody>
      </p:sp>
    </p:spTree>
    <p:extLst>
      <p:ext uri="{BB962C8B-B14F-4D97-AF65-F5344CB8AC3E}">
        <p14:creationId xmlns:p14="http://schemas.microsoft.com/office/powerpoint/2010/main" val="323231298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25: Mass HIway FHIR API Survey: April 2021</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solidFill>
                  <a:schemeClr val="bg1"/>
                </a:solidFill>
              </a:rPr>
              <a:t>Q15: Do you have any interest in a Fast Healthcare Interoperability Resources (FHIR) API to the Mass HIway Clinical Gateway (public health reporting)?</a:t>
            </a:r>
            <a:endParaRPr lang="en-US" sz="1200" dirty="0"/>
          </a:p>
          <a:p>
            <a:r>
              <a:rPr lang="en-US" dirty="0"/>
              <a:t>No: 29% </a:t>
            </a:r>
          </a:p>
          <a:p>
            <a:r>
              <a:rPr lang="en-US" dirty="0"/>
              <a:t>Yes: 71%</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t>Questions from targeted Mass HIway April 2021 PD &amp; FHIR API Survey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Q16: If yes, which Clinical Gateway node would you be interested in?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MIIS Mass. Immunization Info. System: 100%</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Syndromic: Syndromic Surveillance Program: 81.82%</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ELR : Electronic Lab Reporting: 54.55%</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CLPPP: Childhood Lead Poisoning Prevention Program: 27.27%</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MCR: Massachusetts Cancer Registry: 18.18%</a:t>
            </a:r>
          </a:p>
          <a:p>
            <a:r>
              <a:rPr lang="en-US" dirty="0"/>
              <a:t>I-EATS Includes the Opioid Treatment and TB Reporting Programs: 9.09%</a:t>
            </a:r>
          </a:p>
          <a:p>
            <a:r>
              <a:rPr lang="en-US" dirty="0"/>
              <a:t>CBHI: Children’s Behavioral Health </a:t>
            </a:r>
            <a:r>
              <a:rPr lang="en-US" dirty="0" err="1"/>
              <a:t>Iniative</a:t>
            </a:r>
            <a:r>
              <a:rPr lang="en-US" dirty="0"/>
              <a:t>: 9.09% </a:t>
            </a:r>
          </a:p>
          <a:p>
            <a:r>
              <a:rPr lang="en-US" dirty="0"/>
              <a:t>N:17</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b="1" dirty="0"/>
              <a:t>QUICK STAT</a:t>
            </a:r>
            <a:r>
              <a:rPr lang="en-US" sz="1100" dirty="0"/>
              <a:t>: </a:t>
            </a:r>
            <a:r>
              <a:rPr lang="en-US" sz="1200" dirty="0"/>
              <a:t>In Massachusetts, the top EHR vendors in the state have FHIR API capability and represent approximately </a:t>
            </a:r>
            <a:r>
              <a:rPr lang="en-US" sz="1200" b="1" dirty="0"/>
              <a:t>85% </a:t>
            </a:r>
            <a:r>
              <a:rPr lang="en-US" sz="1200" dirty="0"/>
              <a:t>of the provider market and </a:t>
            </a:r>
            <a:r>
              <a:rPr lang="en-US" sz="1200" b="1" dirty="0"/>
              <a:t>100%</a:t>
            </a:r>
            <a:r>
              <a:rPr lang="en-US" sz="1200" dirty="0"/>
              <a:t> of the hospital EHR market in the state.</a:t>
            </a:r>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25</a:t>
            </a:fld>
            <a:endParaRPr lang="en-US" dirty="0"/>
          </a:p>
        </p:txBody>
      </p:sp>
    </p:spTree>
    <p:extLst>
      <p:ext uri="{BB962C8B-B14F-4D97-AF65-F5344CB8AC3E}">
        <p14:creationId xmlns:p14="http://schemas.microsoft.com/office/powerpoint/2010/main" val="366214843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26: API &amp; FHIR Development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t>Develop </a:t>
            </a:r>
            <a:r>
              <a:rPr lang="en-US" sz="1200" kern="1200" dirty="0">
                <a:solidFill>
                  <a:schemeClr val="accent6"/>
                </a:solidFill>
              </a:rPr>
              <a:t>Application Programming Interface (API) </a:t>
            </a:r>
            <a:r>
              <a:rPr lang="en-US" sz="1200" kern="1200" dirty="0"/>
              <a:t>and </a:t>
            </a:r>
            <a:r>
              <a:rPr lang="en-US" sz="1200" kern="1200" dirty="0">
                <a:solidFill>
                  <a:schemeClr val="accent6"/>
                </a:solidFill>
              </a:rPr>
              <a:t>FHIR Integration</a:t>
            </a:r>
            <a:r>
              <a:rPr lang="en-US" sz="1200" kern="1200" dirty="0"/>
              <a:t> to the Clinical Gateway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t>Key project objectives include:</a:t>
            </a:r>
            <a:endParaRPr lang="en-US" sz="1200" kern="1200" dirty="0"/>
          </a:p>
          <a:p>
            <a:pPr marL="171450" lvl="1" indent="-171450" algn="l" defTabSz="800100" rtl="0">
              <a:lnSpc>
                <a:spcPct val="90000"/>
              </a:lnSpc>
              <a:spcBef>
                <a:spcPct val="0"/>
              </a:spcBef>
              <a:spcAft>
                <a:spcPct val="20000"/>
              </a:spcAft>
              <a:buChar char="••"/>
            </a:pPr>
            <a:r>
              <a:rPr lang="en-US" sz="1200" kern="1200" dirty="0"/>
              <a:t>Build an alternative pathway to current Direct Messaging reporting</a:t>
            </a:r>
          </a:p>
          <a:p>
            <a:pPr marL="171450" lvl="1" indent="-171450" algn="l" defTabSz="800100" rtl="0">
              <a:lnSpc>
                <a:spcPct val="90000"/>
              </a:lnSpc>
              <a:spcBef>
                <a:spcPct val="0"/>
              </a:spcBef>
              <a:spcAft>
                <a:spcPct val="20000"/>
              </a:spcAft>
              <a:buChar char="••"/>
            </a:pPr>
            <a:r>
              <a:rPr lang="en-US" sz="1200" kern="1200" dirty="0"/>
              <a:t>Maintain processing and routing of existing registry messages (HL7 &amp; Other Payloads)</a:t>
            </a:r>
          </a:p>
          <a:p>
            <a:pPr marL="171450" lvl="1" indent="-171450" algn="l" defTabSz="800100" rtl="0">
              <a:lnSpc>
                <a:spcPct val="90000"/>
              </a:lnSpc>
              <a:spcBef>
                <a:spcPct val="0"/>
              </a:spcBef>
              <a:spcAft>
                <a:spcPct val="20000"/>
              </a:spcAft>
              <a:buChar char="••"/>
            </a:pPr>
            <a:r>
              <a:rPr lang="en-US" sz="1200" kern="1200" dirty="0"/>
              <a:t>Create an environment to enable providers to send and receive messages in real time (Synchronous method)</a:t>
            </a:r>
          </a:p>
          <a:p>
            <a:pPr marL="171450" lvl="1" indent="-171450" algn="l" defTabSz="800100" rtl="0">
              <a:lnSpc>
                <a:spcPct val="90000"/>
              </a:lnSpc>
              <a:spcBef>
                <a:spcPct val="0"/>
              </a:spcBef>
              <a:spcAft>
                <a:spcPct val="20000"/>
              </a:spcAft>
              <a:buChar char="••"/>
            </a:pPr>
            <a:r>
              <a:rPr lang="en-US" sz="1200" kern="1200" dirty="0"/>
              <a:t>Add support for multiple channels to send and receive data (RESTFUL Web Services and SOAP Services)</a:t>
            </a:r>
          </a:p>
          <a:p>
            <a:pPr marL="171450" lvl="1" indent="-171450" algn="l" defTabSz="800100" rtl="0">
              <a:lnSpc>
                <a:spcPct val="90000"/>
              </a:lnSpc>
              <a:spcBef>
                <a:spcPct val="0"/>
              </a:spcBef>
              <a:spcAft>
                <a:spcPct val="20000"/>
              </a:spcAft>
              <a:buChar char="••"/>
            </a:pPr>
            <a:r>
              <a:rPr lang="en-US" sz="1200" kern="1200" dirty="0"/>
              <a:t>Implement FHIR integration and authentication protocols to support enhanced security and business functionality</a:t>
            </a:r>
          </a:p>
          <a:p>
            <a:pPr marL="171450" lvl="1" indent="-171450" algn="l" defTabSz="800100" rtl="0">
              <a:lnSpc>
                <a:spcPct val="90000"/>
              </a:lnSpc>
              <a:spcBef>
                <a:spcPct val="0"/>
              </a:spcBef>
              <a:spcAft>
                <a:spcPct val="20000"/>
              </a:spcAft>
              <a:buChar char="••"/>
            </a:pPr>
            <a:r>
              <a:rPr lang="en-US" sz="1200" kern="1200" dirty="0"/>
              <a:t>Publish specifications for the provider and developer community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26</a:t>
            </a:fld>
            <a:endParaRPr lang="en-US" dirty="0"/>
          </a:p>
        </p:txBody>
      </p:sp>
    </p:spTree>
    <p:extLst>
      <p:ext uri="{BB962C8B-B14F-4D97-AF65-F5344CB8AC3E}">
        <p14:creationId xmlns:p14="http://schemas.microsoft.com/office/powerpoint/2010/main" val="169665647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27: CCG-API</a:t>
            </a:r>
            <a:r>
              <a:rPr lang="en-US" baseline="0" dirty="0"/>
              <a:t> &amp; FHIR Services</a:t>
            </a:r>
            <a:endParaRPr lang="en-US" dirty="0"/>
          </a:p>
          <a:p>
            <a:endParaRPr lang="en-US" dirty="0"/>
          </a:p>
          <a:p>
            <a:r>
              <a:rPr lang="en-US" dirty="0"/>
              <a:t>Diagram shows the high-level architecture of the Consolidated Clinical Gateway</a:t>
            </a:r>
          </a:p>
          <a:p>
            <a:endParaRPr lang="en-US" dirty="0"/>
          </a:p>
          <a:p>
            <a:r>
              <a:rPr lang="en-US" dirty="0"/>
              <a:t>Web service and Direct Messaging connections to the CCG will process messages to backend applications.</a:t>
            </a:r>
          </a:p>
          <a:p>
            <a:endParaRPr lang="en-US" dirty="0"/>
          </a:p>
          <a:p>
            <a:r>
              <a:rPr lang="en-US" dirty="0"/>
              <a:t>Currently there are seven (7) applications:</a:t>
            </a:r>
          </a:p>
          <a:p>
            <a:r>
              <a:rPr lang="en-US" dirty="0"/>
              <a:t>-Massachusetts Cancer Registry (MCR)</a:t>
            </a:r>
          </a:p>
          <a:p>
            <a:r>
              <a:rPr lang="en-US" dirty="0"/>
              <a:t>-Childhood Lead Poison Prevention Program (CLPPP)</a:t>
            </a:r>
          </a:p>
          <a:p>
            <a:r>
              <a:rPr lang="en-US" dirty="0"/>
              <a:t>-Children’s Behavioral Health Initiative (CBHI)</a:t>
            </a:r>
          </a:p>
          <a:p>
            <a:r>
              <a:rPr lang="en-US" dirty="0"/>
              <a:t>-Electronic Lab Reporting (ELR)</a:t>
            </a:r>
          </a:p>
          <a:p>
            <a:r>
              <a:rPr lang="en-US" dirty="0"/>
              <a:t>-Immunization (MIIS)</a:t>
            </a:r>
          </a:p>
          <a:p>
            <a:r>
              <a:rPr lang="en-US" dirty="0"/>
              <a:t>-Intake Enrolment Assessment and Transfer Service (OTP&amp;TB)</a:t>
            </a:r>
          </a:p>
          <a:p>
            <a:r>
              <a:rPr lang="en-US" dirty="0"/>
              <a:t>-Syndromic Surveillance (SYNDROMIC)</a:t>
            </a:r>
          </a:p>
          <a:p>
            <a:endParaRPr lang="en-US" dirty="0"/>
          </a:p>
          <a:p>
            <a:endParaRPr lang="en-US" dirty="0"/>
          </a:p>
        </p:txBody>
      </p:sp>
    </p:spTree>
    <p:extLst>
      <p:ext uri="{BB962C8B-B14F-4D97-AF65-F5344CB8AC3E}">
        <p14:creationId xmlns:p14="http://schemas.microsoft.com/office/powerpoint/2010/main" val="320928838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28 :CCG API &amp; FHIR Development Timeline</a:t>
            </a:r>
          </a:p>
          <a:p>
            <a:r>
              <a:rPr lang="en-US" dirty="0"/>
              <a:t>Sept 2021</a:t>
            </a:r>
          </a:p>
          <a:p>
            <a:r>
              <a:rPr lang="en-US" dirty="0"/>
              <a:t>Architecture and Design </a:t>
            </a:r>
          </a:p>
          <a:p>
            <a:pPr marL="171450" indent="-171450">
              <a:lnSpc>
                <a:spcPct val="150000"/>
              </a:lnSpc>
              <a:buFont typeface="Arial" panose="020B0604020202020204" pitchFamily="34" charset="0"/>
              <a:buChar char="•"/>
            </a:pPr>
            <a:r>
              <a:rPr lang="en-US" sz="1200" dirty="0">
                <a:solidFill>
                  <a:schemeClr val="tx1">
                    <a:lumMod val="75000"/>
                    <a:lumOff val="25000"/>
                  </a:schemeClr>
                </a:solidFill>
                <a:cs typeface="Arial" panose="020B0604020202020204" pitchFamily="34" charset="0"/>
              </a:rPr>
              <a:t>Complete Architecture &amp; Design</a:t>
            </a:r>
          </a:p>
          <a:p>
            <a:pPr marL="171450" indent="-171450">
              <a:lnSpc>
                <a:spcPct val="150000"/>
              </a:lnSpc>
              <a:buFont typeface="Arial" panose="020B0604020202020204" pitchFamily="34" charset="0"/>
              <a:buChar char="•"/>
            </a:pPr>
            <a:r>
              <a:rPr lang="en-US" sz="1200" dirty="0">
                <a:solidFill>
                  <a:schemeClr val="tx1">
                    <a:lumMod val="75000"/>
                    <a:lumOff val="25000"/>
                  </a:schemeClr>
                </a:solidFill>
                <a:cs typeface="Arial" panose="020B0604020202020204" pitchFamily="34" charset="0"/>
              </a:rPr>
              <a:t>Build Proof of Concept (POC) for the APIs</a:t>
            </a:r>
          </a:p>
          <a:p>
            <a:r>
              <a:rPr lang="en-US" dirty="0"/>
              <a:t>Sept 2021-Dec 2021</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t>API Development &amp; Deployment</a:t>
            </a:r>
          </a:p>
          <a:p>
            <a:pPr marL="171450" indent="-171450">
              <a:lnSpc>
                <a:spcPct val="150000"/>
              </a:lnSpc>
              <a:buFont typeface="Arial" panose="020B0604020202020204" pitchFamily="34" charset="0"/>
              <a:buChar char="•"/>
            </a:pPr>
            <a:r>
              <a:rPr lang="en-US" sz="1200" dirty="0">
                <a:solidFill>
                  <a:schemeClr val="tx1">
                    <a:lumMod val="75000"/>
                    <a:lumOff val="25000"/>
                  </a:schemeClr>
                </a:solidFill>
                <a:cs typeface="Arial" panose="020B0604020202020204" pitchFamily="34" charset="0"/>
              </a:rPr>
              <a:t>Develop the REST &amp; SOAP APIs</a:t>
            </a:r>
          </a:p>
          <a:p>
            <a:pPr marL="171450" indent="-171450">
              <a:lnSpc>
                <a:spcPct val="150000"/>
              </a:lnSpc>
              <a:buFont typeface="Arial" panose="020B0604020202020204" pitchFamily="34" charset="0"/>
              <a:buChar char="•"/>
            </a:pPr>
            <a:r>
              <a:rPr lang="en-US" sz="1200" dirty="0">
                <a:solidFill>
                  <a:schemeClr val="tx1">
                    <a:lumMod val="75000"/>
                    <a:lumOff val="25000"/>
                  </a:schemeClr>
                </a:solidFill>
                <a:cs typeface="Arial" panose="020B0604020202020204" pitchFamily="34" charset="0"/>
              </a:rPr>
              <a:t>Publish API Specifications</a:t>
            </a:r>
          </a:p>
          <a:p>
            <a:pPr marL="171450" indent="-171450">
              <a:lnSpc>
                <a:spcPct val="150000"/>
              </a:lnSpc>
              <a:buFont typeface="Arial" panose="020B0604020202020204" pitchFamily="34" charset="0"/>
              <a:buChar char="•"/>
            </a:pPr>
            <a:r>
              <a:rPr lang="en-US" sz="1200" dirty="0">
                <a:solidFill>
                  <a:schemeClr val="tx1">
                    <a:lumMod val="75000"/>
                    <a:lumOff val="25000"/>
                  </a:schemeClr>
                </a:solidFill>
                <a:cs typeface="Arial" panose="020B0604020202020204" pitchFamily="34" charset="0"/>
              </a:rPr>
              <a:t>Deploy changes (Live</a:t>
            </a:r>
            <a:r>
              <a:rPr lang="en-US" sz="1200" kern="1200" dirty="0">
                <a:solidFill>
                  <a:schemeClr val="tx1">
                    <a:lumMod val="75000"/>
                    <a:lumOff val="25000"/>
                  </a:schemeClr>
                </a:solidFill>
                <a:cs typeface="Arial" panose="020B0604020202020204" pitchFamily="34" charset="0"/>
              </a:rPr>
              <a:t>)</a:t>
            </a:r>
          </a:p>
          <a:p>
            <a:pPr marL="0" indent="0">
              <a:lnSpc>
                <a:spcPct val="150000"/>
              </a:lnSpc>
              <a:buFont typeface="Arial" panose="020B0604020202020204" pitchFamily="34" charset="0"/>
              <a:buNone/>
            </a:pPr>
            <a:r>
              <a:rPr lang="en-US" sz="1200" kern="1200" dirty="0">
                <a:solidFill>
                  <a:schemeClr val="tx1">
                    <a:lumMod val="75000"/>
                    <a:lumOff val="25000"/>
                  </a:schemeClr>
                </a:solidFill>
                <a:cs typeface="Arial" panose="020B0604020202020204" pitchFamily="34" charset="0"/>
              </a:rPr>
              <a:t>Jan 2022-June2023</a:t>
            </a:r>
          </a:p>
          <a:p>
            <a:pPr marL="0" marR="0" lvl="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200" kern="1200" dirty="0"/>
              <a:t>FHIR Development &amp; Onboarding</a:t>
            </a:r>
          </a:p>
          <a:p>
            <a:pPr marL="171450" indent="-171450">
              <a:lnSpc>
                <a:spcPct val="150000"/>
              </a:lnSpc>
              <a:buFont typeface="Arial" panose="020B0604020202020204" pitchFamily="34" charset="0"/>
              <a:buChar char="•"/>
            </a:pPr>
            <a:r>
              <a:rPr lang="en-US" sz="1200" dirty="0">
                <a:solidFill>
                  <a:schemeClr val="tx1">
                    <a:lumMod val="75000"/>
                    <a:lumOff val="25000"/>
                  </a:schemeClr>
                </a:solidFill>
                <a:cs typeface="Arial" panose="020B0604020202020204" pitchFamily="34" charset="0"/>
              </a:rPr>
              <a:t>Develop FHIR Integration</a:t>
            </a:r>
          </a:p>
          <a:p>
            <a:pPr marL="171450" indent="-171450">
              <a:lnSpc>
                <a:spcPct val="150000"/>
              </a:lnSpc>
              <a:buFont typeface="Arial" panose="020B0604020202020204" pitchFamily="34" charset="0"/>
              <a:buChar char="•"/>
            </a:pPr>
            <a:r>
              <a:rPr lang="en-US" sz="1200" dirty="0">
                <a:solidFill>
                  <a:schemeClr val="tx1">
                    <a:lumMod val="75000"/>
                    <a:lumOff val="25000"/>
                  </a:schemeClr>
                </a:solidFill>
                <a:cs typeface="Arial" panose="020B0604020202020204" pitchFamily="34" charset="0"/>
              </a:rPr>
              <a:t>Authentication Protocols</a:t>
            </a:r>
          </a:p>
          <a:p>
            <a:pPr marL="171450" indent="-171450">
              <a:lnSpc>
                <a:spcPct val="150000"/>
              </a:lnSpc>
              <a:buFont typeface="Arial" panose="020B0604020202020204" pitchFamily="34" charset="0"/>
              <a:buChar char="•"/>
            </a:pPr>
            <a:r>
              <a:rPr lang="en-US" sz="1200" dirty="0">
                <a:solidFill>
                  <a:schemeClr val="tx1">
                    <a:lumMod val="75000"/>
                    <a:lumOff val="25000"/>
                  </a:schemeClr>
                </a:solidFill>
                <a:cs typeface="Arial" panose="020B0604020202020204" pitchFamily="34" charset="0"/>
              </a:rPr>
              <a:t>Onboarding to APIs</a:t>
            </a:r>
          </a:p>
          <a:p>
            <a:pPr marL="0" marR="0" lvl="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200" kern="1200" dirty="0"/>
              <a:t>Sept 2023</a:t>
            </a:r>
          </a:p>
          <a:p>
            <a:pPr marL="0" marR="0" lvl="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200" kern="1200" dirty="0"/>
              <a:t>Transition from Direct Messaging</a:t>
            </a:r>
          </a:p>
          <a:p>
            <a:pPr marL="0" marR="0" lvl="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200" dirty="0">
                <a:solidFill>
                  <a:schemeClr val="tx1">
                    <a:lumMod val="75000"/>
                    <a:lumOff val="25000"/>
                  </a:schemeClr>
                </a:solidFill>
                <a:cs typeface="Arial" panose="020B0604020202020204" pitchFamily="34" charset="0"/>
              </a:rPr>
              <a:t>Complete Transitions from Direct Messaging</a:t>
            </a:r>
          </a:p>
          <a:p>
            <a:pPr marL="0" marR="0" lvl="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endParaRPr lang="en-US" sz="1200" kern="1200" dirty="0"/>
          </a:p>
          <a:p>
            <a:pPr marL="0" marR="0" lvl="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endParaRPr lang="en-US" sz="1200" kern="1200" dirty="0"/>
          </a:p>
          <a:p>
            <a:pPr marL="0" indent="0">
              <a:lnSpc>
                <a:spcPct val="150000"/>
              </a:lnSpc>
              <a:buFont typeface="Arial" panose="020B0604020202020204" pitchFamily="34" charset="0"/>
              <a:buNone/>
            </a:pPr>
            <a:endParaRPr lang="en-US" sz="1200" kern="1200" dirty="0"/>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28</a:t>
            </a:fld>
            <a:endParaRPr lang="en-US" dirty="0"/>
          </a:p>
        </p:txBody>
      </p:sp>
    </p:spTree>
    <p:extLst>
      <p:ext uri="{BB962C8B-B14F-4D97-AF65-F5344CB8AC3E}">
        <p14:creationId xmlns:p14="http://schemas.microsoft.com/office/powerpoint/2010/main" val="303541268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b="1" dirty="0">
                <a:solidFill>
                  <a:schemeClr val="tx1"/>
                </a:solidFill>
              </a:rPr>
              <a:t>Slide 29: Conclusion </a:t>
            </a:r>
          </a:p>
          <a:p>
            <a:pPr marL="0" indent="0">
              <a:buNone/>
            </a:pPr>
            <a:r>
              <a:rPr lang="en-US" sz="1200" b="0" i="0" dirty="0">
                <a:solidFill>
                  <a:schemeClr val="tx1"/>
                </a:solidFill>
              </a:rPr>
              <a:t>Undersecretary Lauren Peters</a:t>
            </a:r>
          </a:p>
          <a:p>
            <a:endParaRPr lang="en-US"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3D14B4CF-26F1-4216-A3BA-935853D48355}"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29</a:t>
            </a:fld>
            <a:endParaRPr kumimoji="0" lang="en-U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8867558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solidFill>
                  <a:schemeClr val="tx1"/>
                </a:solidFill>
              </a:rPr>
              <a:t>Slide 3: Welcome</a:t>
            </a:r>
          </a:p>
          <a:p>
            <a:r>
              <a:rPr lang="en-US" sz="1200" i="0" dirty="0">
                <a:solidFill>
                  <a:schemeClr val="tx1"/>
                </a:solidFill>
              </a:rPr>
              <a:t>Undersecretary Lauren Peters</a:t>
            </a: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14B4CF-26F1-4216-A3BA-935853D4835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7071567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Title: Next HITC meeting</a:t>
            </a:r>
          </a:p>
          <a:p>
            <a:endParaRPr lang="en-US" dirty="0"/>
          </a:p>
          <a:p>
            <a:r>
              <a:rPr lang="en-US" b="0" dirty="0"/>
              <a:t>Next HITC meeting</a:t>
            </a:r>
          </a:p>
          <a:p>
            <a:r>
              <a:rPr lang="en-US" b="0" dirty="0"/>
              <a:t>November 1, 2021</a:t>
            </a:r>
          </a:p>
          <a:p>
            <a:r>
              <a:rPr lang="en-US" dirty="0"/>
              <a:t>3:30 – 5 p.m.</a:t>
            </a:r>
          </a:p>
        </p:txBody>
      </p:sp>
      <p:sp>
        <p:nvSpPr>
          <p:cNvPr id="4" name="Slide Number Placeholder 3"/>
          <p:cNvSpPr>
            <a:spLocks noGrp="1"/>
          </p:cNvSpPr>
          <p:nvPr>
            <p:ph type="sldNum" sz="quarter" idx="10"/>
          </p:nvPr>
        </p:nvSpPr>
        <p:spPr/>
        <p:txBody>
          <a:bodyPr/>
          <a:lstStyle/>
          <a:p>
            <a:pPr>
              <a:defRPr/>
            </a:pPr>
            <a:fld id="{3D14B4CF-26F1-4216-A3BA-935853D48355}" type="slidenum">
              <a:rPr lang="en-US" smtClean="0"/>
              <a:pPr>
                <a:defRPr/>
              </a:pPr>
              <a:t>30</a:t>
            </a:fld>
            <a:endParaRPr lang="en-US" dirty="0"/>
          </a:p>
        </p:txBody>
      </p:sp>
    </p:spTree>
    <p:extLst>
      <p:ext uri="{BB962C8B-B14F-4D97-AF65-F5344CB8AC3E}">
        <p14:creationId xmlns:p14="http://schemas.microsoft.com/office/powerpoint/2010/main" val="69079343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Slide 31: Appendix A: HIway operations update</a:t>
            </a:r>
            <a:endParaRPr lang="en-US" sz="1200" b="0" i="1" dirty="0">
              <a:solidFill>
                <a:schemeClr val="tx1"/>
              </a:solidFill>
            </a:endParaRPr>
          </a:p>
          <a:p>
            <a:endParaRPr lang="en-US"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3D14B4CF-26F1-4216-A3BA-935853D48355}"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31</a:t>
            </a:fld>
            <a:endParaRPr kumimoji="0" lang="en-U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322161554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rPr lang="en-US" dirty="0"/>
              <a:t>Slide 32: </a:t>
            </a:r>
            <a:r>
              <a:rPr lang="en-US" spc="-25" dirty="0"/>
              <a:t>H</a:t>
            </a:r>
            <a:r>
              <a:rPr lang="en-US" spc="-10" dirty="0"/>
              <a:t>I</a:t>
            </a:r>
            <a:r>
              <a:rPr lang="en-US" spc="-55" dirty="0"/>
              <a:t>w</a:t>
            </a:r>
            <a:r>
              <a:rPr lang="en-US" spc="-60" dirty="0"/>
              <a:t>a</a:t>
            </a:r>
            <a:r>
              <a:rPr lang="en-US" spc="-15" dirty="0"/>
              <a:t>y</a:t>
            </a:r>
            <a:r>
              <a:rPr lang="en-US" spc="-5" dirty="0"/>
              <a:t> </a:t>
            </a:r>
            <a:r>
              <a:rPr lang="en-US" spc="-80" dirty="0"/>
              <a:t>p</a:t>
            </a:r>
            <a:r>
              <a:rPr lang="en-US" spc="-15" dirty="0"/>
              <a:t>art</a:t>
            </a:r>
            <a:r>
              <a:rPr lang="en-US" spc="-20" dirty="0"/>
              <a:t>i</a:t>
            </a:r>
            <a:r>
              <a:rPr lang="en-US" spc="-10" dirty="0"/>
              <a:t>c</a:t>
            </a:r>
            <a:r>
              <a:rPr lang="en-US" spc="-20" dirty="0"/>
              <a:t>ip</a:t>
            </a:r>
            <a:r>
              <a:rPr lang="en-US" spc="-35" dirty="0"/>
              <a:t>a</a:t>
            </a:r>
            <a:r>
              <a:rPr lang="en-US" spc="-15" dirty="0"/>
              <a:t>t</a:t>
            </a:r>
            <a:r>
              <a:rPr lang="en-US" spc="-20" dirty="0"/>
              <a:t>i</a:t>
            </a:r>
            <a:r>
              <a:rPr lang="en-US" spc="-15" dirty="0"/>
              <a:t>on</a:t>
            </a:r>
            <a:r>
              <a:rPr lang="en-US" spc="20" dirty="0"/>
              <a:t> </a:t>
            </a:r>
            <a:br>
              <a:rPr lang="en-US" spc="20" dirty="0"/>
            </a:br>
            <a:r>
              <a:rPr lang="en-US" sz="1200" spc="-20" dirty="0"/>
              <a:t>April 21, 2021 – July 20, 2021</a:t>
            </a:r>
          </a:p>
          <a:p>
            <a:r>
              <a:rPr lang="en-US" sz="1200" spc="-20" dirty="0"/>
              <a:t>7 New Participation Agreements:</a:t>
            </a:r>
          </a:p>
          <a:p>
            <a:pPr marL="285750" indent="-285750">
              <a:buClr>
                <a:schemeClr val="bg1">
                  <a:lumMod val="75000"/>
                </a:schemeClr>
              </a:buClr>
              <a:buSzPct val="75000"/>
              <a:buFont typeface="Wingdings" panose="05000000000000000000" pitchFamily="2" charset="2"/>
              <a:buChar char="Ø"/>
            </a:pPr>
            <a:r>
              <a:rPr lang="en-US" sz="1200" baseline="0" dirty="0" err="1"/>
              <a:t>AccentCare</a:t>
            </a:r>
            <a:r>
              <a:rPr lang="en-US" sz="1200" baseline="0" dirty="0"/>
              <a:t> - Steward Home Care and Hospice</a:t>
            </a:r>
          </a:p>
          <a:p>
            <a:pPr marL="285750" indent="-285750">
              <a:buClr>
                <a:schemeClr val="bg1">
                  <a:lumMod val="75000"/>
                </a:schemeClr>
              </a:buClr>
              <a:buSzPct val="75000"/>
              <a:buFont typeface="Wingdings" panose="05000000000000000000" pitchFamily="2" charset="2"/>
              <a:buChar char="Ø"/>
            </a:pPr>
            <a:r>
              <a:rPr lang="en-US" sz="1200" baseline="0" dirty="0"/>
              <a:t>Beth Israel Deaconess Family Medicine – Waltham</a:t>
            </a:r>
          </a:p>
          <a:p>
            <a:pPr marL="285750" indent="-285750">
              <a:buClr>
                <a:schemeClr val="bg1">
                  <a:lumMod val="75000"/>
                </a:schemeClr>
              </a:buClr>
              <a:buSzPct val="75000"/>
              <a:buFont typeface="Wingdings" panose="05000000000000000000" pitchFamily="2" charset="2"/>
              <a:buChar char="Ø"/>
            </a:pPr>
            <a:r>
              <a:rPr lang="en-US" sz="1200" baseline="0" dirty="0" err="1"/>
              <a:t>Epion</a:t>
            </a:r>
            <a:r>
              <a:rPr lang="en-US" sz="1200" baseline="0" dirty="0"/>
              <a:t> Health</a:t>
            </a:r>
          </a:p>
          <a:p>
            <a:pPr marL="285750" indent="-285750">
              <a:buClr>
                <a:schemeClr val="bg1">
                  <a:lumMod val="75000"/>
                </a:schemeClr>
              </a:buClr>
              <a:buSzPct val="75000"/>
              <a:buFont typeface="Wingdings" panose="05000000000000000000" pitchFamily="2" charset="2"/>
              <a:buChar char="Ø"/>
            </a:pPr>
            <a:r>
              <a:rPr lang="en-US" sz="1200" baseline="0" dirty="0"/>
              <a:t>Harvard University Health Services</a:t>
            </a:r>
          </a:p>
          <a:p>
            <a:pPr marL="285750" indent="-285750">
              <a:buClr>
                <a:schemeClr val="bg1">
                  <a:lumMod val="75000"/>
                </a:schemeClr>
              </a:buClr>
              <a:buSzPct val="75000"/>
              <a:buFont typeface="Wingdings" panose="05000000000000000000" pitchFamily="2" charset="2"/>
              <a:buChar char="Ø"/>
            </a:pPr>
            <a:r>
              <a:rPr lang="en-US" sz="1200" baseline="0" dirty="0"/>
              <a:t>Lexington Pediatric Associates</a:t>
            </a:r>
          </a:p>
          <a:p>
            <a:pPr marL="285750" indent="-285750">
              <a:buClr>
                <a:schemeClr val="bg1">
                  <a:lumMod val="75000"/>
                </a:schemeClr>
              </a:buClr>
              <a:buSzPct val="75000"/>
              <a:buFont typeface="Wingdings" panose="05000000000000000000" pitchFamily="2" charset="2"/>
              <a:buChar char="Ø"/>
            </a:pPr>
            <a:r>
              <a:rPr lang="en-US" sz="1200" baseline="0" dirty="0"/>
              <a:t>Ready Responders Inc.</a:t>
            </a:r>
          </a:p>
          <a:p>
            <a:pPr marL="285750" indent="-285750">
              <a:buClr>
                <a:schemeClr val="bg1">
                  <a:lumMod val="75000"/>
                </a:schemeClr>
              </a:buClr>
              <a:buSzPct val="75000"/>
              <a:buFont typeface="Wingdings" panose="05000000000000000000" pitchFamily="2" charset="2"/>
              <a:buChar char="Ø"/>
            </a:pPr>
            <a:r>
              <a:rPr lang="en-US" sz="1200" baseline="0" dirty="0"/>
              <a:t>One Medical Group PC</a:t>
            </a:r>
          </a:p>
          <a:p>
            <a:endParaRPr lang="en-US" sz="1200" spc="-20" dirty="0"/>
          </a:p>
          <a:p>
            <a:endParaRPr lang="en-US" sz="1200" spc="-20" dirty="0"/>
          </a:p>
          <a:p>
            <a:endParaRPr dirty="0"/>
          </a:p>
        </p:txBody>
      </p:sp>
    </p:spTree>
    <p:extLst>
      <p:ext uri="{BB962C8B-B14F-4D97-AF65-F5344CB8AC3E}">
        <p14:creationId xmlns:p14="http://schemas.microsoft.com/office/powerpoint/2010/main" val="29144118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rPr lang="en-US" dirty="0"/>
              <a:t>Slide 33:</a:t>
            </a:r>
            <a:r>
              <a:rPr lang="en-US" spc="-25" dirty="0"/>
              <a:t>H</a:t>
            </a:r>
            <a:r>
              <a:rPr lang="en-US" spc="-10" dirty="0"/>
              <a:t>I</a:t>
            </a:r>
            <a:r>
              <a:rPr lang="en-US" spc="-55" dirty="0"/>
              <a:t>w</a:t>
            </a:r>
            <a:r>
              <a:rPr lang="en-US" spc="-60" dirty="0"/>
              <a:t>a</a:t>
            </a:r>
            <a:r>
              <a:rPr lang="en-US" spc="-15" dirty="0"/>
              <a:t>y</a:t>
            </a:r>
            <a:r>
              <a:rPr lang="en-US" spc="-5" dirty="0"/>
              <a:t> </a:t>
            </a:r>
            <a:r>
              <a:rPr lang="en-US" spc="-80" dirty="0"/>
              <a:t>p</a:t>
            </a:r>
            <a:r>
              <a:rPr lang="en-US" spc="-15" dirty="0"/>
              <a:t>art</a:t>
            </a:r>
            <a:r>
              <a:rPr lang="en-US" spc="-20" dirty="0"/>
              <a:t>i</a:t>
            </a:r>
            <a:r>
              <a:rPr lang="en-US" spc="-10" dirty="0"/>
              <a:t>c</a:t>
            </a:r>
            <a:r>
              <a:rPr lang="en-US" spc="-20" dirty="0"/>
              <a:t>ip</a:t>
            </a:r>
            <a:r>
              <a:rPr lang="en-US" spc="-35" dirty="0"/>
              <a:t>a</a:t>
            </a:r>
            <a:r>
              <a:rPr lang="en-US" spc="-15" dirty="0"/>
              <a:t>t</a:t>
            </a:r>
            <a:r>
              <a:rPr lang="en-US" spc="-20" dirty="0"/>
              <a:t>i</a:t>
            </a:r>
            <a:r>
              <a:rPr lang="en-US" spc="-15" dirty="0"/>
              <a:t>on</a:t>
            </a:r>
            <a:r>
              <a:rPr lang="en-US" spc="20" dirty="0"/>
              <a:t> </a:t>
            </a:r>
            <a:br>
              <a:rPr lang="en-US" spc="20" dirty="0"/>
            </a:br>
            <a:r>
              <a:rPr lang="en-US" sz="1200" spc="-20" dirty="0"/>
              <a:t>April 21, 2021 – July 20, 2021</a:t>
            </a:r>
          </a:p>
          <a:p>
            <a:r>
              <a:rPr lang="en-US" sz="1200" spc="-20" dirty="0"/>
              <a:t>4 New Connections: </a:t>
            </a:r>
          </a:p>
          <a:p>
            <a:pPr marL="285750" indent="-285750">
              <a:buClr>
                <a:schemeClr val="bg1">
                  <a:lumMod val="75000"/>
                </a:schemeClr>
              </a:buClr>
              <a:buSzPct val="75000"/>
              <a:buFont typeface="Wingdings" panose="05000000000000000000" pitchFamily="2" charset="2"/>
              <a:buChar char="Ø"/>
            </a:pPr>
            <a:r>
              <a:rPr lang="en-US" sz="1200" baseline="0" dirty="0" err="1"/>
              <a:t>Epion</a:t>
            </a:r>
            <a:r>
              <a:rPr lang="en-US" sz="1200" baseline="0" dirty="0"/>
              <a:t> Health*</a:t>
            </a:r>
          </a:p>
          <a:p>
            <a:pPr marL="285750" indent="-285750">
              <a:buClr>
                <a:schemeClr val="bg1">
                  <a:lumMod val="75000"/>
                </a:schemeClr>
              </a:buClr>
              <a:buSzPct val="75000"/>
              <a:buFont typeface="Wingdings" panose="05000000000000000000" pitchFamily="2" charset="2"/>
              <a:buChar char="Ø"/>
            </a:pPr>
            <a:r>
              <a:rPr lang="en-US" sz="1200" baseline="0" dirty="0"/>
              <a:t>Heywood Hospital</a:t>
            </a:r>
          </a:p>
          <a:p>
            <a:pPr marL="285750" indent="-285750">
              <a:buClr>
                <a:schemeClr val="bg1">
                  <a:lumMod val="75000"/>
                </a:schemeClr>
              </a:buClr>
              <a:buSzPct val="75000"/>
              <a:buFont typeface="Wingdings" panose="05000000000000000000" pitchFamily="2" charset="2"/>
              <a:buChar char="Ø"/>
            </a:pPr>
            <a:r>
              <a:rPr lang="en-US" sz="1200" baseline="0" dirty="0"/>
              <a:t>Lexington Pediatric Associates*</a:t>
            </a:r>
          </a:p>
          <a:p>
            <a:pPr marL="285750" indent="-285750">
              <a:buClr>
                <a:schemeClr val="bg1">
                  <a:lumMod val="75000"/>
                </a:schemeClr>
              </a:buClr>
              <a:buSzPct val="75000"/>
              <a:buFont typeface="Wingdings" panose="05000000000000000000" pitchFamily="2" charset="2"/>
              <a:buChar char="Ø"/>
            </a:pPr>
            <a:r>
              <a:rPr lang="en-US" sz="1200" baseline="0" dirty="0"/>
              <a:t>Ready Responders Inc.*</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t>* Participants that were enrolled and connected in the same period.</a:t>
            </a:r>
          </a:p>
          <a:p>
            <a:endParaRPr dirty="0"/>
          </a:p>
        </p:txBody>
      </p:sp>
    </p:spTree>
    <p:extLst>
      <p:ext uri="{BB962C8B-B14F-4D97-AF65-F5344CB8AC3E}">
        <p14:creationId xmlns:p14="http://schemas.microsoft.com/office/powerpoint/2010/main" val="221694318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92500"/>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Slide 34: HIway transactions</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HIway transaction volume update</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sz="1600" b="0" baseline="0" dirty="0"/>
              <a:t>The Mass HIway processed 28.9 million production transactions during the July 2021 reporting period (June 21 through July 20) with continued volume increases due to the COVID-19 queries to the MIIS. From June 2020 through July 2021, the average increased to 18.1 million production transactions per month for a total of 254 million over the past year.</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sz="1600" b="0" baseline="0" dirty="0"/>
              <a:t>In July, Public Health Reporting accounted for 27.6 million transactions, or 95% of total production volume. This included 9.4 million Syndromic Surveillance transactions and 18 million Immunization transactions.</a:t>
            </a:r>
          </a:p>
          <a:p>
            <a:pPr marL="742806" marR="0" lvl="1"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sz="1600" b="0" baseline="0" dirty="0"/>
              <a:t>Note: Immunization queries from commercial insurance companies for COVID-19 vaccination updates that processed through the new, high-volume “MIIS QBP” Clinical Gateway node are included in the Immunization total.</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sz="1600" b="0" baseline="0" dirty="0"/>
              <a:t>Provider-to-provider transactions now average over </a:t>
            </a:r>
            <a:r>
              <a:rPr lang="en-US" sz="1600" b="0" baseline="0" dirty="0">
                <a:solidFill>
                  <a:schemeClr val="tx1"/>
                </a:solidFill>
              </a:rPr>
              <a:t>268,000</a:t>
            </a:r>
            <a:r>
              <a:rPr lang="en-US" sz="1600" b="0" baseline="0" dirty="0"/>
              <a:t> per month for the past year, with new use cases added regularly. </a:t>
            </a:r>
            <a:r>
              <a:rPr lang="en-US" sz="1600" b="0" baseline="0" dirty="0">
                <a:solidFill>
                  <a:schemeClr val="tx1"/>
                </a:solidFill>
              </a:rPr>
              <a:t>For July, the total was 211,327</a:t>
            </a:r>
            <a:r>
              <a:rPr lang="en-US" sz="1600" b="0" baseline="0" dirty="0"/>
              <a:t>.</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sz="1600" b="0" baseline="0" dirty="0"/>
              <a:t>Quality Reporting volume has been irregular, but is now averaging over 690,000 transactions per month for the past year.</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sz="1600" baseline="0" dirty="0"/>
              <a:t>The Mass HIway team continuously monitors transaction levels, both to support operations and to identify data that provide additional insight into HIway trends and progress.</a:t>
            </a:r>
          </a:p>
        </p:txBody>
      </p:sp>
    </p:spTree>
    <p:extLst>
      <p:ext uri="{BB962C8B-B14F-4D97-AF65-F5344CB8AC3E}">
        <p14:creationId xmlns:p14="http://schemas.microsoft.com/office/powerpoint/2010/main" val="4395070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35: HIway availability review</a:t>
            </a:r>
          </a:p>
          <a:p>
            <a:endParaRPr lang="en-US" dirty="0"/>
          </a:p>
          <a:p>
            <a:r>
              <a:rPr lang="en-US" dirty="0"/>
              <a:t>Graph show HIway availability at 100% every month from Aug 2020 through May 2021, except June 2021 at 99.65% and July 2021 at 99.74%.</a:t>
            </a:r>
          </a:p>
          <a:p>
            <a:r>
              <a:rPr lang="en-US" sz="1400" b="1" u="sng" dirty="0">
                <a:latin typeface="+mj-lt"/>
              </a:rPr>
              <a:t>Metric Targets:</a:t>
            </a:r>
          </a:p>
          <a:p>
            <a:endParaRPr lang="en-US" sz="700" dirty="0">
              <a:latin typeface="+mj-lt"/>
            </a:endParaRPr>
          </a:p>
          <a:p>
            <a:pPr marL="171450" indent="-171450">
              <a:buFont typeface="Arial" panose="020B0604020202020204" pitchFamily="34" charset="0"/>
              <a:buChar char="•"/>
            </a:pPr>
            <a:r>
              <a:rPr lang="en-US" sz="1200" dirty="0">
                <a:latin typeface="+mj-lt"/>
              </a:rPr>
              <a:t>“Total Monthly Availability” – no lower than 99.65% (downtime for 1hour and 58 minutes )</a:t>
            </a:r>
            <a:endParaRPr lang="en-US" dirty="0"/>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35</a:t>
            </a:fld>
            <a:endParaRPr lang="en-US" dirty="0"/>
          </a:p>
        </p:txBody>
      </p:sp>
    </p:spTree>
    <p:extLst>
      <p:ext uri="{BB962C8B-B14F-4D97-AF65-F5344CB8AC3E}">
        <p14:creationId xmlns:p14="http://schemas.microsoft.com/office/powerpoint/2010/main" val="6901399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36: </a:t>
            </a:r>
            <a:r>
              <a:rPr lang="en-US" dirty="0"/>
              <a:t>Thank you!</a:t>
            </a:r>
          </a:p>
        </p:txBody>
      </p:sp>
      <p:sp>
        <p:nvSpPr>
          <p:cNvPr id="4" name="Slide Number Placeholder 3"/>
          <p:cNvSpPr>
            <a:spLocks noGrp="1"/>
          </p:cNvSpPr>
          <p:nvPr>
            <p:ph type="sldNum" sz="quarter" idx="10"/>
          </p:nvPr>
        </p:nvSpPr>
        <p:spPr/>
        <p:txBody>
          <a:bodyPr/>
          <a:lstStyle/>
          <a:p>
            <a:pPr>
              <a:defRPr/>
            </a:pPr>
            <a:fld id="{3D14B4CF-26F1-4216-A3BA-935853D48355}" type="slidenum">
              <a:rPr lang="en-US" smtClean="0"/>
              <a:pPr>
                <a:defRPr/>
              </a:pPr>
              <a:t>36</a:t>
            </a:fld>
            <a:endParaRPr lang="en-US" dirty="0"/>
          </a:p>
        </p:txBody>
      </p:sp>
    </p:spTree>
    <p:extLst>
      <p:ext uri="{BB962C8B-B14F-4D97-AF65-F5344CB8AC3E}">
        <p14:creationId xmlns:p14="http://schemas.microsoft.com/office/powerpoint/2010/main" val="37340287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b="1" dirty="0"/>
              <a:t>Slide 4: Vote: Approve minutes</a:t>
            </a:r>
          </a:p>
          <a:p>
            <a:pPr marL="0" indent="0">
              <a:buNone/>
            </a:pPr>
            <a:endParaRPr lang="en-US" sz="1200" dirty="0"/>
          </a:p>
          <a:p>
            <a:pPr marL="0" indent="0">
              <a:buNone/>
            </a:pPr>
            <a:r>
              <a:rPr lang="en-US" sz="1200" dirty="0"/>
              <a:t>MOTION: </a:t>
            </a:r>
            <a:r>
              <a:rPr lang="en-US" sz="1200" b="0" dirty="0"/>
              <a:t>That the Health Information Technology Council hereby approves the minutes of the council meeting held on May 3, 2021 as presented/amended</a:t>
            </a:r>
          </a:p>
          <a:p>
            <a:pPr marL="0" indent="0">
              <a:buNone/>
            </a:pPr>
            <a:endParaRPr lang="en-US" sz="1200" b="0" dirty="0"/>
          </a:p>
          <a:p>
            <a:pPr marL="0" indent="0">
              <a:buNone/>
            </a:pPr>
            <a:endParaRPr lang="en-US" sz="1200" b="0" dirty="0"/>
          </a:p>
          <a:p>
            <a:pPr marL="0" indent="0">
              <a:buNone/>
            </a:pPr>
            <a:endParaRPr lang="en-US" sz="1200" b="0" dirty="0"/>
          </a:p>
          <a:p>
            <a:pPr marL="0" indent="0">
              <a:buNone/>
            </a:pPr>
            <a:endParaRPr lang="en-US" sz="1200" b="0" dirty="0"/>
          </a:p>
          <a:p>
            <a:pPr marL="0" indent="0">
              <a:buNone/>
            </a:pPr>
            <a:endParaRPr lang="en-US" sz="1200" b="0" dirty="0"/>
          </a:p>
          <a:p>
            <a:pPr marL="0" indent="0">
              <a:buNone/>
            </a:pPr>
            <a:endParaRPr lang="en-US" sz="1200" dirty="0"/>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4</a:t>
            </a:fld>
            <a:endParaRPr lang="en-US" dirty="0"/>
          </a:p>
        </p:txBody>
      </p:sp>
    </p:spTree>
    <p:extLst>
      <p:ext uri="{BB962C8B-B14F-4D97-AF65-F5344CB8AC3E}">
        <p14:creationId xmlns:p14="http://schemas.microsoft.com/office/powerpoint/2010/main" val="38472768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solidFill>
                  <a:schemeClr val="tx1"/>
                </a:solidFill>
              </a:rPr>
              <a:t>Slide 5: Attestation update </a:t>
            </a:r>
          </a:p>
          <a:p>
            <a:r>
              <a:rPr lang="en-US" sz="1200" i="1" dirty="0">
                <a:solidFill>
                  <a:schemeClr val="tx1"/>
                </a:solidFill>
              </a:rPr>
              <a:t>Chris Stuck-Girard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14B4CF-26F1-4216-A3BA-935853D4835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40599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6: </a:t>
            </a:r>
            <a:r>
              <a:rPr lang="en-US" dirty="0"/>
              <a:t>HIway attestation: 2021 overview</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i="0" u="none" strike="noStrike" kern="0" cap="none" spc="0" normalizeH="0" baseline="0" noProof="0" dirty="0">
                <a:ln>
                  <a:noFill/>
                </a:ln>
                <a:solidFill>
                  <a:schemeClr val="bg1"/>
                </a:solidFill>
                <a:effectLst/>
                <a:uLnTx/>
                <a:uFillTx/>
                <a:latin typeface="+mn-lt"/>
              </a:rPr>
              <a:t>The 2021 attestation window is condensed due to extended 2020 deadline; the 2021 forms went live on </a:t>
            </a:r>
            <a:r>
              <a:rPr lang="en-US" kern="0" dirty="0">
                <a:solidFill>
                  <a:schemeClr val="accent2"/>
                </a:solidFill>
              </a:rPr>
              <a:t>August 2, 2021 </a:t>
            </a:r>
            <a:r>
              <a:rPr kumimoji="0" lang="en-US" i="0" u="none" strike="noStrike" kern="0" cap="none" spc="0" normalizeH="0" baseline="0" noProof="0" dirty="0">
                <a:ln>
                  <a:noFill/>
                </a:ln>
                <a:solidFill>
                  <a:schemeClr val="bg1"/>
                </a:solidFill>
                <a:effectLst/>
                <a:uLnTx/>
                <a:uFillTx/>
                <a:latin typeface="+mn-lt"/>
              </a:rPr>
              <a:t>and  are due October 31, 2021</a:t>
            </a:r>
          </a:p>
          <a:p>
            <a:pPr marL="0" indent="0">
              <a:buNone/>
            </a:pPr>
            <a:r>
              <a:rPr lang="en-US" sz="2400" dirty="0"/>
              <a:t>2021 attestation:</a:t>
            </a:r>
            <a:endParaRPr lang="en-US" sz="2000" b="0" dirty="0"/>
          </a:p>
          <a:p>
            <a:r>
              <a:rPr lang="en-US" sz="2000" b="0" dirty="0"/>
              <a:t>Because the 2020 attestation deadline was extended due to COVID-19, there is a shorter turnaround for 2021 attestation.</a:t>
            </a:r>
          </a:p>
          <a:p>
            <a:r>
              <a:rPr lang="en-US" sz="2000" b="0" dirty="0"/>
              <a:t>The 2021 attestation forms just went live on the </a:t>
            </a:r>
            <a:r>
              <a:rPr lang="en-US" sz="2000" b="0" dirty="0" err="1"/>
              <a:t>HIway’s</a:t>
            </a:r>
            <a:r>
              <a:rPr lang="en-US" sz="2000" b="0" dirty="0"/>
              <a:t> website on </a:t>
            </a:r>
            <a:r>
              <a:rPr lang="en-US" sz="2000" dirty="0"/>
              <a:t>August 2, 2021</a:t>
            </a:r>
          </a:p>
          <a:p>
            <a:r>
              <a:rPr lang="en-US" sz="2000" b="0" dirty="0"/>
              <a:t>This year, the submission deadline is Oct. 31.</a:t>
            </a:r>
          </a:p>
          <a:p>
            <a:r>
              <a:rPr lang="en-US" sz="2000" b="0" dirty="0"/>
              <a:t>Provider Organizations (POs) are attesting to calendar year 2020 use cases.</a:t>
            </a:r>
          </a:p>
          <a:p>
            <a:r>
              <a:rPr lang="en-US" sz="2000" b="0" dirty="0"/>
              <a:t>As with 2020 attestation, 2021 attestation features three forms:</a:t>
            </a:r>
          </a:p>
          <a:p>
            <a:pPr lvl="1"/>
            <a:r>
              <a:rPr lang="en-US" sz="2000" b="0" dirty="0"/>
              <a:t>Year 3/4 form (medium/large medical ambulatory practices, small/large community health centers)</a:t>
            </a:r>
          </a:p>
          <a:p>
            <a:pPr lvl="1"/>
            <a:r>
              <a:rPr lang="en-US" sz="2000" dirty="0"/>
              <a:t>Year 5 form (acute care hospitals): hospitals will attest to ADT submission</a:t>
            </a:r>
          </a:p>
          <a:p>
            <a:pPr lvl="1"/>
            <a:r>
              <a:rPr lang="en-US" sz="2000" dirty="0"/>
              <a:t>HIE Exception Form (POs that did not meet connection requirement)</a:t>
            </a:r>
            <a:endParaRPr lang="en-US" sz="2000" b="0"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i="0" u="none" strike="noStrike" kern="0" cap="none" spc="0" normalizeH="0" baseline="0" noProof="0" dirty="0">
              <a:ln>
                <a:noFill/>
              </a:ln>
              <a:solidFill>
                <a:schemeClr val="bg1"/>
              </a:solidFill>
              <a:effectLst/>
              <a:uLnTx/>
              <a:uFillTx/>
              <a:latin typeface="+mn-lt"/>
            </a:endParaRPr>
          </a:p>
          <a:p>
            <a:endParaRPr lang="en-US" dirty="0"/>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6</a:t>
            </a:fld>
            <a:endParaRPr lang="en-US" dirty="0"/>
          </a:p>
        </p:txBody>
      </p:sp>
    </p:spTree>
    <p:extLst>
      <p:ext uri="{BB962C8B-B14F-4D97-AF65-F5344CB8AC3E}">
        <p14:creationId xmlns:p14="http://schemas.microsoft.com/office/powerpoint/2010/main" val="40608356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Slide7: HIway attestation: 2021 timeline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i="0" u="none" strike="noStrike" kern="0" cap="none" spc="0" normalizeH="0" baseline="0" noProof="0" dirty="0">
                <a:ln>
                  <a:noFill/>
                </a:ln>
                <a:solidFill>
                  <a:schemeClr val="bg1"/>
                </a:solidFill>
                <a:effectLst/>
                <a:uLnTx/>
                <a:uFillTx/>
                <a:latin typeface="+mn-lt"/>
              </a:rPr>
              <a:t>The annual attestation </a:t>
            </a:r>
            <a:r>
              <a:rPr lang="en-US" kern="0" dirty="0">
                <a:solidFill>
                  <a:schemeClr val="bg1"/>
                </a:solidFill>
              </a:rPr>
              <a:t>webforms are live for all provider organizations to submit their attestation information</a:t>
            </a:r>
            <a:r>
              <a:rPr kumimoji="0" lang="en-US" i="0" u="none" strike="noStrike" kern="0" cap="none" spc="0" normalizeH="0" baseline="0" noProof="0" dirty="0">
                <a:ln>
                  <a:noFill/>
                </a:ln>
                <a:solidFill>
                  <a:schemeClr val="bg1"/>
                </a:solidFill>
                <a:effectLst/>
                <a:uLnTx/>
                <a:uFillTx/>
                <a:latin typeface="+mn-lt"/>
              </a:rPr>
              <a:t>. </a:t>
            </a:r>
          </a:p>
          <a:p>
            <a:pPr marL="0" indent="0">
              <a:buNone/>
            </a:pPr>
            <a:r>
              <a:rPr lang="en-US" sz="1400" dirty="0"/>
              <a:t>Attestation 2021 timeline:</a:t>
            </a:r>
            <a:br>
              <a:rPr lang="en-US" dirty="0"/>
            </a:br>
            <a:endParaRPr lang="en-US" dirty="0"/>
          </a:p>
          <a:p>
            <a:r>
              <a:rPr lang="en-US" sz="1200" dirty="0"/>
              <a:t>Dec. 31, 2020: </a:t>
            </a:r>
            <a:r>
              <a:rPr lang="en-US" sz="1200" b="0" dirty="0"/>
              <a:t>Use case implementation deadline for 2021 attestation</a:t>
            </a:r>
          </a:p>
          <a:p>
            <a:r>
              <a:rPr lang="en-US" sz="1200" dirty="0"/>
              <a:t>May-July 2021: </a:t>
            </a:r>
            <a:r>
              <a:rPr lang="en-US" sz="1200" b="0" dirty="0"/>
              <a:t>HIway outreach and education regarding 2021 connection requirement and attestation process leading up to webform launch (email outreach, updated website material, webinars, direct PO contact)</a:t>
            </a:r>
          </a:p>
          <a:p>
            <a:r>
              <a:rPr lang="en-US" sz="1200" dirty="0"/>
              <a:t>July:</a:t>
            </a:r>
            <a:r>
              <a:rPr lang="en-US" sz="1200" b="0" dirty="0"/>
              <a:t> HIway attestation webform testing</a:t>
            </a:r>
          </a:p>
          <a:p>
            <a:r>
              <a:rPr lang="en-US" sz="1200" dirty="0">
                <a:solidFill>
                  <a:srgbClr val="FF0000"/>
                </a:solidFill>
              </a:rPr>
              <a:t>Aug. 2 (today):</a:t>
            </a:r>
            <a:r>
              <a:rPr lang="en-US" sz="1200" b="0" dirty="0">
                <a:solidFill>
                  <a:srgbClr val="FF0000"/>
                </a:solidFill>
              </a:rPr>
              <a:t> HIway attestation/exception webforms go live and start </a:t>
            </a:r>
            <a:br>
              <a:rPr lang="en-US" sz="1200" b="0" dirty="0">
                <a:solidFill>
                  <a:srgbClr val="FF0000"/>
                </a:solidFill>
              </a:rPr>
            </a:br>
            <a:r>
              <a:rPr lang="en-US" sz="1200" b="0" dirty="0">
                <a:solidFill>
                  <a:srgbClr val="FF0000"/>
                </a:solidFill>
              </a:rPr>
              <a:t>accepting submissions</a:t>
            </a:r>
          </a:p>
          <a:p>
            <a:r>
              <a:rPr lang="en-US" sz="1200" dirty="0"/>
              <a:t>Oct. 31: </a:t>
            </a:r>
            <a:r>
              <a:rPr lang="en-US" sz="1200" b="0" dirty="0"/>
              <a:t>Deadline for attestation/exception submissions</a:t>
            </a:r>
          </a:p>
          <a:p>
            <a:r>
              <a:rPr lang="en-US" sz="1200" dirty="0"/>
              <a:t>November: </a:t>
            </a:r>
            <a:r>
              <a:rPr lang="en-US" sz="1200" b="0" dirty="0"/>
              <a:t>HIway reaches out to POs that have not submitted</a:t>
            </a:r>
          </a:p>
          <a:p>
            <a:r>
              <a:rPr lang="en-US" sz="1200" dirty="0"/>
              <a:t>Winter 2022:</a:t>
            </a:r>
            <a:r>
              <a:rPr lang="en-US" sz="1200" b="0" dirty="0"/>
              <a:t> When it seems that submissions have stopped, HIway </a:t>
            </a:r>
            <a:br>
              <a:rPr lang="en-US" sz="1200" b="0" dirty="0"/>
            </a:br>
            <a:r>
              <a:rPr lang="en-US" sz="1200" b="0" dirty="0"/>
              <a:t>closes webform</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i="0" u="none" strike="sngStrike" kern="0" cap="none" spc="0" normalizeH="0" baseline="0" noProof="0" dirty="0">
              <a:ln>
                <a:noFill/>
              </a:ln>
              <a:solidFill>
                <a:schemeClr val="bg1"/>
              </a:solidFill>
              <a:effectLst/>
              <a:uLnTx/>
              <a:uFillTx/>
              <a:latin typeface="+mn-lt"/>
            </a:endParaRPr>
          </a:p>
          <a:p>
            <a:endParaRPr lang="en-US" dirty="0"/>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7</a:t>
            </a:fld>
            <a:endParaRPr lang="en-US" dirty="0"/>
          </a:p>
        </p:txBody>
      </p:sp>
    </p:spTree>
    <p:extLst>
      <p:ext uri="{BB962C8B-B14F-4D97-AF65-F5344CB8AC3E}">
        <p14:creationId xmlns:p14="http://schemas.microsoft.com/office/powerpoint/2010/main" val="11135765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8: HIway attestation: Adjusting connection requirement for HISP-to-HISP exchange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i="0" u="none" strike="noStrike" kern="0" cap="none" spc="0" normalizeH="0" baseline="0" noProof="0" dirty="0">
                <a:ln>
                  <a:noFill/>
                </a:ln>
                <a:solidFill>
                  <a:schemeClr val="bg1"/>
                </a:solidFill>
                <a:effectLst/>
                <a:uLnTx/>
                <a:uFillTx/>
                <a:latin typeface="+mn-lt"/>
              </a:rPr>
              <a:t>The Mass HIway has added </a:t>
            </a:r>
            <a:r>
              <a:rPr lang="en-US" kern="0" dirty="0" err="1">
                <a:solidFill>
                  <a:schemeClr val="bg1"/>
                </a:solidFill>
              </a:rPr>
              <a:t>DirectTrust</a:t>
            </a:r>
            <a:r>
              <a:rPr lang="en-US" kern="0" dirty="0">
                <a:solidFill>
                  <a:schemeClr val="bg1"/>
                </a:solidFill>
              </a:rPr>
              <a:t> </a:t>
            </a:r>
            <a:r>
              <a:rPr kumimoji="0" lang="en-US" i="0" u="none" strike="noStrike" kern="0" cap="none" spc="0" normalizeH="0" baseline="0" noProof="0" dirty="0">
                <a:ln>
                  <a:noFill/>
                </a:ln>
                <a:solidFill>
                  <a:schemeClr val="bg1"/>
                </a:solidFill>
                <a:effectLst/>
                <a:uLnTx/>
                <a:uFillTx/>
                <a:latin typeface="+mn-lt"/>
              </a:rPr>
              <a:t>HISP-to-HISP exchange to meet the HIway connection requirement through sub-regulatory guidance.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i="0" u="none" strike="noStrike" kern="0" cap="none" spc="0" normalizeH="0" baseline="0" noProof="0" dirty="0">
                <a:ln>
                  <a:noFill/>
                </a:ln>
                <a:solidFill>
                  <a:schemeClr val="bg1"/>
                </a:solidFill>
                <a:effectLst/>
                <a:uLnTx/>
                <a:uFillTx/>
                <a:latin typeface="+mn-lt"/>
              </a:rPr>
              <a:t>Background</a:t>
            </a:r>
          </a:p>
          <a:p>
            <a:pPr marL="285750" indent="-285750">
              <a:buFont typeface="Arial" panose="020B0604020202020204" pitchFamily="34" charset="0"/>
              <a:buChar char="•"/>
            </a:pPr>
            <a:r>
              <a:rPr lang="en-US" dirty="0">
                <a:solidFill>
                  <a:schemeClr val="tx1"/>
                </a:solidFill>
              </a:rPr>
              <a:t>Mass HIway converted to HIway 2.0 (a HISP) in order to connect to </a:t>
            </a:r>
            <a:r>
              <a:rPr lang="en-US" dirty="0" err="1">
                <a:solidFill>
                  <a:schemeClr val="tx1"/>
                </a:solidFill>
              </a:rPr>
              <a:t>DirectTrust</a:t>
            </a:r>
            <a:r>
              <a:rPr lang="en-US" dirty="0">
                <a:solidFill>
                  <a:schemeClr val="tx1"/>
                </a:solidFill>
              </a:rPr>
              <a:t>, a national framework for Direct Message</a:t>
            </a:r>
          </a:p>
          <a:p>
            <a:pPr marL="285750" indent="-285750">
              <a:buFont typeface="Arial" panose="020B0604020202020204" pitchFamily="34" charset="0"/>
              <a:buChar char="•"/>
            </a:pPr>
            <a:r>
              <a:rPr lang="en-US" dirty="0">
                <a:solidFill>
                  <a:schemeClr val="tx1"/>
                </a:solidFill>
              </a:rPr>
              <a:t>During our last meeting, the Council was supportive of </a:t>
            </a:r>
            <a:r>
              <a:rPr lang="en-US" dirty="0" err="1">
                <a:solidFill>
                  <a:schemeClr val="tx1"/>
                </a:solidFill>
              </a:rPr>
              <a:t>DirectTrust</a:t>
            </a:r>
            <a:r>
              <a:rPr lang="en-US" dirty="0">
                <a:solidFill>
                  <a:schemeClr val="tx1"/>
                </a:solidFill>
              </a:rPr>
              <a:t> HISP-to-HISP Direct Message exchange as it leverages existing infrastructure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i="0" u="none" strike="noStrike" kern="0" cap="none" spc="0" normalizeH="0" baseline="0" noProof="0" dirty="0">
                <a:ln>
                  <a:noFill/>
                </a:ln>
                <a:solidFill>
                  <a:schemeClr val="bg1"/>
                </a:solidFill>
                <a:effectLst/>
                <a:uLnTx/>
                <a:uFillTx/>
                <a:latin typeface="+mn-lt"/>
              </a:rPr>
              <a:t>Technical Advantage</a:t>
            </a:r>
          </a:p>
          <a:p>
            <a:pPr marL="285750" indent="-285750">
              <a:buFont typeface="Arial" panose="020B0604020202020204" pitchFamily="34" charset="0"/>
              <a:buChar char="•"/>
            </a:pPr>
            <a:r>
              <a:rPr lang="en-US" dirty="0">
                <a:solidFill>
                  <a:schemeClr val="tx1"/>
                </a:solidFill>
              </a:rPr>
              <a:t>Mass HIway converted to HIway 2.0 (a HISP) in order to connect to </a:t>
            </a:r>
            <a:r>
              <a:rPr lang="en-US" dirty="0" err="1">
                <a:solidFill>
                  <a:schemeClr val="tx1"/>
                </a:solidFill>
              </a:rPr>
              <a:t>DirectTrust</a:t>
            </a:r>
            <a:r>
              <a:rPr lang="en-US" dirty="0">
                <a:solidFill>
                  <a:schemeClr val="tx1"/>
                </a:solidFill>
              </a:rPr>
              <a:t>, a national framework for Direct Message</a:t>
            </a:r>
          </a:p>
          <a:p>
            <a:pPr marL="285750" indent="-285750">
              <a:buFont typeface="Arial" panose="020B0604020202020204" pitchFamily="34" charset="0"/>
              <a:buChar char="•"/>
            </a:pPr>
            <a:r>
              <a:rPr lang="en-US" dirty="0">
                <a:solidFill>
                  <a:schemeClr val="tx1"/>
                </a:solidFill>
              </a:rPr>
              <a:t>During our last meeting, the Council was supportive of </a:t>
            </a:r>
            <a:r>
              <a:rPr lang="en-US" dirty="0" err="1">
                <a:solidFill>
                  <a:schemeClr val="tx1"/>
                </a:solidFill>
              </a:rPr>
              <a:t>DirectTrust</a:t>
            </a:r>
            <a:r>
              <a:rPr lang="en-US" dirty="0">
                <a:solidFill>
                  <a:schemeClr val="tx1"/>
                </a:solidFill>
              </a:rPr>
              <a:t> HISP-to-HISP Direct Message exchange as it leverages existing infrastructure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i="0" u="none" strike="noStrike" kern="0" cap="none" spc="0" normalizeH="0" baseline="0" noProof="0" dirty="0">
                <a:ln>
                  <a:noFill/>
                </a:ln>
                <a:solidFill>
                  <a:schemeClr val="bg1"/>
                </a:solidFill>
                <a:effectLst/>
                <a:uLnTx/>
                <a:uFillTx/>
                <a:latin typeface="+mn-lt"/>
              </a:rPr>
              <a:t>Business Advantage</a:t>
            </a:r>
          </a:p>
          <a:p>
            <a:pPr marL="285750" indent="-285750">
              <a:buFont typeface="Arial" panose="020B0604020202020204" pitchFamily="34" charset="0"/>
              <a:buChar char="•"/>
            </a:pPr>
            <a:r>
              <a:rPr lang="en-US" dirty="0">
                <a:solidFill>
                  <a:schemeClr val="tx1"/>
                </a:solidFill>
              </a:rPr>
              <a:t>Providers will have additional opportunities to meet the connection requirement with </a:t>
            </a:r>
            <a:r>
              <a:rPr lang="en-US" dirty="0" err="1">
                <a:solidFill>
                  <a:schemeClr val="tx1"/>
                </a:solidFill>
              </a:rPr>
              <a:t>DirectTrust</a:t>
            </a:r>
            <a:r>
              <a:rPr lang="en-US" dirty="0">
                <a:solidFill>
                  <a:schemeClr val="tx1"/>
                </a:solidFill>
              </a:rPr>
              <a:t> Direct Messaging</a:t>
            </a:r>
          </a:p>
          <a:p>
            <a:pPr marL="285750" indent="-285750">
              <a:buFont typeface="Arial" panose="020B0604020202020204" pitchFamily="34" charset="0"/>
              <a:buChar char="•"/>
            </a:pPr>
            <a:r>
              <a:rPr lang="en-US" dirty="0">
                <a:solidFill>
                  <a:schemeClr val="tx1"/>
                </a:solidFill>
              </a:rPr>
              <a:t>Providers may use EHR-native Direct Message capabilities instead adding an extra connection to the HIway Direct Message System</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i="0" u="none" strike="noStrike" kern="0" cap="none" spc="0" normalizeH="0" baseline="0" noProof="0" dirty="0">
              <a:ln>
                <a:noFill/>
              </a:ln>
              <a:solidFill>
                <a:schemeClr val="bg1"/>
              </a:solidFill>
              <a:effectLst/>
              <a:uLnTx/>
              <a:uFillTx/>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i="0" u="none" strike="noStrike" kern="0" cap="none" spc="0" normalizeH="0" baseline="0" noProof="0" dirty="0">
              <a:ln>
                <a:noFill/>
              </a:ln>
              <a:solidFill>
                <a:schemeClr val="bg1"/>
              </a:solidFill>
              <a:effectLst/>
              <a:uLnTx/>
              <a:uFillTx/>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i="0" u="none" strike="noStrike" kern="0" cap="none" spc="0" normalizeH="0" baseline="0" noProof="0" dirty="0">
              <a:ln>
                <a:noFill/>
              </a:ln>
              <a:solidFill>
                <a:schemeClr val="bg1"/>
              </a:solidFill>
              <a:effectLst/>
              <a:uLnTx/>
              <a:uFillTx/>
              <a:latin typeface="+mn-lt"/>
            </a:endParaRPr>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8</a:t>
            </a:fld>
            <a:endParaRPr lang="en-US" dirty="0"/>
          </a:p>
        </p:txBody>
      </p:sp>
    </p:spTree>
    <p:extLst>
      <p:ext uri="{BB962C8B-B14F-4D97-AF65-F5344CB8AC3E}">
        <p14:creationId xmlns:p14="http://schemas.microsoft.com/office/powerpoint/2010/main" val="1049668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9: </a:t>
            </a:r>
            <a:r>
              <a:rPr lang="en-US" dirty="0"/>
              <a:t>HIway attestation: Adjusting connection requirement for HISP-to-HISP exchange </a:t>
            </a:r>
          </a:p>
          <a:p>
            <a:r>
              <a:rPr kumimoji="0" lang="en-US" i="0" u="none" strike="noStrike" kern="0" cap="none" spc="0" normalizeH="0" baseline="0" noProof="0" dirty="0">
                <a:ln>
                  <a:noFill/>
                </a:ln>
                <a:solidFill>
                  <a:schemeClr val="bg1"/>
                </a:solidFill>
                <a:effectLst/>
                <a:uLnTx/>
                <a:uFillTx/>
                <a:latin typeface="+mn-lt"/>
              </a:rPr>
              <a:t>The HIway has used its communication channels to notify provider organizations (POs) of this change to the connection requirement</a:t>
            </a:r>
          </a:p>
          <a:p>
            <a:pPr rtl="0">
              <a:spcBef>
                <a:spcPts val="0"/>
              </a:spcBef>
              <a:spcAft>
                <a:spcPts val="0"/>
              </a:spcAft>
            </a:pPr>
            <a:r>
              <a:rPr lang="en-US" sz="1200" b="0" i="0" u="none" strike="noStrike" dirty="0">
                <a:solidFill>
                  <a:srgbClr val="000000"/>
                </a:solidFill>
                <a:effectLst/>
              </a:rPr>
              <a:t>The HIway has communicated this update to POs via a dedicated email and an item in our monthly newsletter </a:t>
            </a:r>
          </a:p>
          <a:p>
            <a:pPr rtl="0">
              <a:spcBef>
                <a:spcPts val="0"/>
              </a:spcBef>
              <a:spcAft>
                <a:spcPts val="0"/>
              </a:spcAft>
            </a:pPr>
            <a:endParaRPr lang="en-US" sz="1200" b="0" i="0" u="none" strike="noStrike" dirty="0">
              <a:solidFill>
                <a:srgbClr val="000000"/>
              </a:solidFill>
              <a:effectLst/>
            </a:endParaRPr>
          </a:p>
          <a:p>
            <a:pPr rtl="0">
              <a:spcBef>
                <a:spcPts val="0"/>
              </a:spcBef>
              <a:spcAft>
                <a:spcPts val="0"/>
              </a:spcAft>
            </a:pPr>
            <a:r>
              <a:rPr lang="en-US" sz="1200" b="0" i="0" u="none" strike="noStrike" dirty="0">
                <a:solidFill>
                  <a:srgbClr val="000000"/>
                </a:solidFill>
                <a:effectLst/>
              </a:rPr>
              <a:t>The HIway has updated its educational materials, including webinars and webpages, to reflect this change</a:t>
            </a:r>
          </a:p>
          <a:p>
            <a:pPr rtl="0">
              <a:spcBef>
                <a:spcPts val="0"/>
              </a:spcBef>
              <a:spcAft>
                <a:spcPts val="0"/>
              </a:spcAft>
            </a:pPr>
            <a:endParaRPr lang="en-US" sz="1200" b="0" i="0" u="none" strike="noStrike" dirty="0">
              <a:solidFill>
                <a:srgbClr val="000000"/>
              </a:solidFill>
              <a:effectLst/>
            </a:endParaRPr>
          </a:p>
          <a:p>
            <a:pPr rtl="0">
              <a:spcBef>
                <a:spcPts val="0"/>
              </a:spcBef>
              <a:spcAft>
                <a:spcPts val="0"/>
              </a:spcAft>
            </a:pPr>
            <a:r>
              <a:rPr lang="en-US" sz="1200" b="0" i="0" u="none" strike="noStrike" dirty="0">
                <a:solidFill>
                  <a:srgbClr val="000000"/>
                </a:solidFill>
                <a:effectLst/>
              </a:rPr>
              <a:t>The HIway expects that this adjustment to the connection requirement will allow a substantial number of POs (that were required to submit HIE Exception Forms in years past) to submit attestation forms this year</a:t>
            </a:r>
          </a:p>
          <a:p>
            <a:pPr rtl="0">
              <a:spcBef>
                <a:spcPts val="0"/>
              </a:spcBef>
              <a:spcAft>
                <a:spcPts val="0"/>
              </a:spcAft>
            </a:pPr>
            <a:endParaRPr lang="en-US" sz="1200" b="0" i="0" u="none" strike="noStrike" dirty="0">
              <a:solidFill>
                <a:srgbClr val="000000"/>
              </a:solidFill>
              <a:effectLst/>
            </a:endParaRPr>
          </a:p>
          <a:p>
            <a:pPr rtl="0">
              <a:spcBef>
                <a:spcPts val="0"/>
              </a:spcBef>
              <a:spcAft>
                <a:spcPts val="0"/>
              </a:spcAft>
            </a:pPr>
            <a:r>
              <a:rPr lang="en-US" sz="1200" b="0" i="0" u="none" strike="noStrike" dirty="0">
                <a:solidFill>
                  <a:srgbClr val="000000"/>
                </a:solidFill>
                <a:effectLst/>
              </a:rPr>
              <a:t>The HIway continues to consider the connection requirement an evolving process for interoperability: the POs that must meet it, and the substance of the requirement itself, are subject to change </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9</a:t>
            </a:fld>
            <a:endParaRPr lang="en-US" dirty="0"/>
          </a:p>
        </p:txBody>
      </p:sp>
    </p:spTree>
    <p:extLst>
      <p:ext uri="{BB962C8B-B14F-4D97-AF65-F5344CB8AC3E}">
        <p14:creationId xmlns:p14="http://schemas.microsoft.com/office/powerpoint/2010/main" val="293278205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9" descr="MasterBackground"/>
          <p:cNvPicPr>
            <a:picLocks noChangeAspect="1" noChangeArrowheads="1"/>
          </p:cNvPicPr>
          <p:nvPr/>
        </p:nvPicPr>
        <p:blipFill>
          <a:blip r:embed="rId2" cstate="print"/>
          <a:srcRect/>
          <a:stretch>
            <a:fillRect/>
          </a:stretch>
        </p:blipFill>
        <p:spPr bwMode="auto">
          <a:xfrm>
            <a:off x="-31750" y="2"/>
            <a:ext cx="9175750" cy="6881813"/>
          </a:xfrm>
          <a:prstGeom prst="rect">
            <a:avLst/>
          </a:prstGeom>
          <a:noFill/>
          <a:ln w="9525">
            <a:noFill/>
            <a:miter lim="800000"/>
            <a:headEnd/>
            <a:tailEnd/>
          </a:ln>
        </p:spPr>
      </p:pic>
      <p:sp>
        <p:nvSpPr>
          <p:cNvPr id="5" name="Rectangle 8"/>
          <p:cNvSpPr>
            <a:spLocks noChangeArrowheads="1"/>
          </p:cNvSpPr>
          <p:nvPr/>
        </p:nvSpPr>
        <p:spPr bwMode="white">
          <a:xfrm>
            <a:off x="152404" y="1143000"/>
            <a:ext cx="4959350" cy="990600"/>
          </a:xfrm>
          <a:prstGeom prst="rect">
            <a:avLst/>
          </a:prstGeom>
          <a:noFill/>
          <a:ln>
            <a:noFill/>
          </a:ln>
        </p:spPr>
        <p:txBody>
          <a:bodyPr lIns="91398" tIns="45698" rIns="91398" bIns="45698" anchor="b"/>
          <a:lstStyle/>
          <a:p>
            <a:pPr eaLnBrk="0" hangingPunct="0">
              <a:spcBef>
                <a:spcPct val="20000"/>
              </a:spcBef>
              <a:tabLst>
                <a:tab pos="914109" algn="l"/>
              </a:tabLst>
              <a:defRPr/>
            </a:pPr>
            <a:r>
              <a:rPr lang="en-US" altLang="en-US" sz="1800" b="1" dirty="0">
                <a:solidFill>
                  <a:srgbClr val="F8F8F8"/>
                </a:solidFill>
                <a:cs typeface="Arial" charset="0"/>
              </a:rPr>
              <a:t>Commonwealth of Massachusetts</a:t>
            </a:r>
            <a:br>
              <a:rPr lang="en-US" altLang="en-US" sz="1800" b="1" dirty="0">
                <a:solidFill>
                  <a:srgbClr val="F8F8F8"/>
                </a:solidFill>
                <a:cs typeface="Arial" charset="0"/>
              </a:rPr>
            </a:br>
            <a:r>
              <a:rPr lang="en-US" altLang="en-US" sz="1300" b="1" dirty="0">
                <a:solidFill>
                  <a:srgbClr val="F8F8F8"/>
                </a:solidFill>
                <a:cs typeface="Arial" charset="0"/>
              </a:rPr>
              <a:t>Executive Office of Health and Human Services</a:t>
            </a:r>
            <a:br>
              <a:rPr lang="en-US" altLang="en-US" sz="1300" b="1" dirty="0">
                <a:solidFill>
                  <a:srgbClr val="F8F8F8"/>
                </a:solidFill>
                <a:cs typeface="Arial" charset="0"/>
              </a:rPr>
            </a:br>
            <a:br>
              <a:rPr lang="en-US" altLang="en-US" sz="1300" b="1" dirty="0">
                <a:solidFill>
                  <a:srgbClr val="F8F8F8"/>
                </a:solidFill>
                <a:cs typeface="Arial" charset="0"/>
              </a:rPr>
            </a:br>
            <a:endParaRPr lang="en-US" sz="1800" b="1" dirty="0">
              <a:solidFill>
                <a:srgbClr val="F8F8F8"/>
              </a:solidFill>
              <a:cs typeface="Arial" charset="0"/>
            </a:endParaRPr>
          </a:p>
        </p:txBody>
      </p:sp>
      <p:pic>
        <p:nvPicPr>
          <p:cNvPr id="6" name="Picture 2"/>
          <p:cNvPicPr>
            <a:picLocks noChangeAspect="1" noChangeArrowheads="1"/>
          </p:cNvPicPr>
          <p:nvPr userDrawn="1"/>
        </p:nvPicPr>
        <p:blipFill>
          <a:blip r:embed="rId3" cstate="print"/>
          <a:srcRect/>
          <a:stretch>
            <a:fillRect/>
          </a:stretch>
        </p:blipFill>
        <p:spPr bwMode="auto">
          <a:xfrm>
            <a:off x="6248400" y="1212851"/>
            <a:ext cx="2287588" cy="1149350"/>
          </a:xfrm>
          <a:prstGeom prst="rect">
            <a:avLst/>
          </a:prstGeom>
          <a:noFill/>
          <a:ln w="9525">
            <a:noFill/>
            <a:miter lim="800000"/>
            <a:headEnd/>
            <a:tailEnd/>
          </a:ln>
        </p:spPr>
      </p:pic>
      <p:sp>
        <p:nvSpPr>
          <p:cNvPr id="2" name="Title 1"/>
          <p:cNvSpPr>
            <a:spLocks noGrp="1"/>
          </p:cNvSpPr>
          <p:nvPr>
            <p:ph type="ctrTitle"/>
          </p:nvPr>
        </p:nvSpPr>
        <p:spPr>
          <a:xfrm>
            <a:off x="4876803" y="2130434"/>
            <a:ext cx="3886200" cy="1470025"/>
          </a:xfrm>
          <a:prstGeom prst="rect">
            <a:avLst/>
          </a:prstGeom>
        </p:spPr>
        <p:txBody>
          <a:bodyPr>
            <a:normAutofit/>
          </a:bodyPr>
          <a:lstStyle>
            <a:lvl1pPr>
              <a:defRPr sz="1800"/>
            </a:lvl1pPr>
          </a:lstStyle>
          <a:p>
            <a:r>
              <a:rPr lang="en-US"/>
              <a:t>Click to edit Master title style</a:t>
            </a:r>
            <a:endParaRPr lang="en-US" dirty="0"/>
          </a:p>
        </p:txBody>
      </p:sp>
      <p:sp>
        <p:nvSpPr>
          <p:cNvPr id="3" name="Subtitle 2"/>
          <p:cNvSpPr>
            <a:spLocks noGrp="1"/>
          </p:cNvSpPr>
          <p:nvPr>
            <p:ph type="subTitle" idx="1"/>
          </p:nvPr>
        </p:nvSpPr>
        <p:spPr>
          <a:xfrm>
            <a:off x="3276600" y="4114800"/>
            <a:ext cx="4495800" cy="1524000"/>
          </a:xfrm>
        </p:spPr>
        <p:txBody>
          <a:bodyPr>
            <a:normAutofit/>
          </a:bodyPr>
          <a:lstStyle>
            <a:lvl1pPr marL="0" indent="0" algn="ctr">
              <a:buNone/>
              <a:defRPr sz="1800">
                <a:solidFill>
                  <a:schemeClr val="tx1">
                    <a:tint val="75000"/>
                  </a:schemeClr>
                </a:solidFill>
              </a:defRPr>
            </a:lvl1pPr>
            <a:lvl2pPr marL="457056" indent="0" algn="ctr">
              <a:buNone/>
              <a:defRPr>
                <a:solidFill>
                  <a:schemeClr val="tx1">
                    <a:tint val="75000"/>
                  </a:schemeClr>
                </a:solidFill>
              </a:defRPr>
            </a:lvl2pPr>
            <a:lvl3pPr marL="914109" indent="0" algn="ctr">
              <a:buNone/>
              <a:defRPr>
                <a:solidFill>
                  <a:schemeClr val="tx1">
                    <a:tint val="75000"/>
                  </a:schemeClr>
                </a:solidFill>
              </a:defRPr>
            </a:lvl3pPr>
            <a:lvl4pPr marL="1371165" indent="0" algn="ctr">
              <a:buNone/>
              <a:defRPr>
                <a:solidFill>
                  <a:schemeClr val="tx1">
                    <a:tint val="75000"/>
                  </a:schemeClr>
                </a:solidFill>
              </a:defRPr>
            </a:lvl4pPr>
            <a:lvl5pPr marL="1828218" indent="0" algn="ctr">
              <a:buNone/>
              <a:defRPr>
                <a:solidFill>
                  <a:schemeClr val="tx1">
                    <a:tint val="75000"/>
                  </a:schemeClr>
                </a:solidFill>
              </a:defRPr>
            </a:lvl5pPr>
            <a:lvl6pPr marL="2285274" indent="0" algn="ctr">
              <a:buNone/>
              <a:defRPr>
                <a:solidFill>
                  <a:schemeClr val="tx1">
                    <a:tint val="75000"/>
                  </a:schemeClr>
                </a:solidFill>
              </a:defRPr>
            </a:lvl6pPr>
            <a:lvl7pPr marL="2742328" indent="0" algn="ctr">
              <a:buNone/>
              <a:defRPr>
                <a:solidFill>
                  <a:schemeClr val="tx1">
                    <a:tint val="75000"/>
                  </a:schemeClr>
                </a:solidFill>
              </a:defRPr>
            </a:lvl7pPr>
            <a:lvl8pPr marL="3199383" indent="0" algn="ctr">
              <a:buNone/>
              <a:defRPr>
                <a:solidFill>
                  <a:schemeClr val="tx1">
                    <a:tint val="75000"/>
                  </a:schemeClr>
                </a:solidFill>
              </a:defRPr>
            </a:lvl8pPr>
            <a:lvl9pPr marL="3656438" indent="0" algn="ctr">
              <a:buNone/>
              <a:defRPr>
                <a:solidFill>
                  <a:schemeClr val="tx1">
                    <a:tint val="75000"/>
                  </a:schemeClr>
                </a:solidFill>
              </a:defRPr>
            </a:lvl9pPr>
          </a:lstStyle>
          <a:p>
            <a:r>
              <a:rPr lang="en-US"/>
              <a:t>Click to edit Master subtitle style</a:t>
            </a:r>
            <a:endParaRPr lang="en-US" dirty="0"/>
          </a:p>
        </p:txBody>
      </p:sp>
      <p:sp>
        <p:nvSpPr>
          <p:cNvPr id="9" name="Slide Number Placeholder 5">
            <a:extLst>
              <a:ext uri="{FF2B5EF4-FFF2-40B4-BE49-F238E27FC236}">
                <a16:creationId xmlns:a16="http://schemas.microsoft.com/office/drawing/2014/main" id="{EFDC38AF-5109-484C-9376-3398BFB57A2F}"/>
              </a:ext>
            </a:extLst>
          </p:cNvPr>
          <p:cNvSpPr>
            <a:spLocks noGrp="1"/>
          </p:cNvSpPr>
          <p:nvPr>
            <p:ph type="sldNum" sz="quarter" idx="11"/>
          </p:nvPr>
        </p:nvSpPr>
        <p:spPr>
          <a:xfrm>
            <a:off x="8458200" y="6553200"/>
            <a:ext cx="685800" cy="287338"/>
          </a:xfrm>
          <a:prstGeom prst="rect">
            <a:avLst/>
          </a:prstGeom>
        </p:spPr>
        <p:txBody>
          <a:bodyPr/>
          <a:lstStyle>
            <a:lvl1pPr algn="ctr" fontAlgn="base">
              <a:spcBef>
                <a:spcPct val="0"/>
              </a:spcBef>
              <a:spcAft>
                <a:spcPct val="0"/>
              </a:spcAft>
              <a:defRPr>
                <a:latin typeface="Arial" charset="0"/>
              </a:defRPr>
            </a:lvl1pPr>
          </a:lstStyle>
          <a:p>
            <a:pPr>
              <a:defRPr/>
            </a:pPr>
            <a:fld id="{949C2E20-F250-44B9-B926-B8B94A013B34}" type="slidenum">
              <a:rPr lang="en-US" smtClean="0"/>
              <a:pPr>
                <a:defRPr/>
              </a:pPr>
              <a:t>‹#›</a:t>
            </a:fld>
            <a:endParaRPr lang="en-US" dirty="0"/>
          </a:p>
        </p:txBody>
      </p:sp>
    </p:spTree>
    <p:extLst>
      <p:ext uri="{BB962C8B-B14F-4D97-AF65-F5344CB8AC3E}">
        <p14:creationId xmlns:p14="http://schemas.microsoft.com/office/powerpoint/2010/main" val="35999860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762001" y="0"/>
            <a:ext cx="7620000" cy="792162"/>
          </a:xfrm>
        </p:spPr>
        <p:txBody>
          <a:bodyPr/>
          <a:lstStyle/>
          <a:p>
            <a:r>
              <a:rPr lang="en-US"/>
              <a:t>Click to edit Master title style</a:t>
            </a:r>
          </a:p>
        </p:txBody>
      </p:sp>
      <p:sp>
        <p:nvSpPr>
          <p:cNvPr id="3" name="Date Placeholder 2"/>
          <p:cNvSpPr>
            <a:spLocks noGrp="1"/>
          </p:cNvSpPr>
          <p:nvPr>
            <p:ph type="dt" sz="half" idx="10"/>
          </p:nvPr>
        </p:nvSpPr>
        <p:spPr/>
        <p:txBody>
          <a:bodyPr/>
          <a:lstStyle>
            <a:lvl1pPr fontAlgn="base">
              <a:spcBef>
                <a:spcPct val="0"/>
              </a:spcBef>
              <a:spcAft>
                <a:spcPct val="0"/>
              </a:spcAft>
              <a:defRPr>
                <a:latin typeface="Arial" charset="0"/>
              </a:defRPr>
            </a:lvl1pPr>
          </a:lstStyle>
          <a:p>
            <a:pPr>
              <a:defRPr/>
            </a:pPr>
            <a:fld id="{9731F10C-93AD-4B9D-A591-F642E72C9802}" type="datetime1">
              <a:rPr lang="en-US" smtClean="0"/>
              <a:t>8/23/2021</a:t>
            </a:fld>
            <a:endParaRPr lang="en-US" dirty="0"/>
          </a:p>
        </p:txBody>
      </p:sp>
      <p:sp>
        <p:nvSpPr>
          <p:cNvPr id="4" name="Slide Number Placeholder 4"/>
          <p:cNvSpPr>
            <a:spLocks noGrp="1"/>
          </p:cNvSpPr>
          <p:nvPr>
            <p:ph type="sldNum" sz="quarter" idx="11"/>
          </p:nvPr>
        </p:nvSpPr>
        <p:spPr>
          <a:xfrm>
            <a:off x="3984625" y="6467475"/>
            <a:ext cx="685800" cy="287338"/>
          </a:xfrm>
          <a:prstGeom prst="rect">
            <a:avLst/>
          </a:prstGeom>
        </p:spPr>
        <p:txBody>
          <a:bodyPr/>
          <a:lstStyle>
            <a:lvl1pPr fontAlgn="base">
              <a:spcBef>
                <a:spcPct val="0"/>
              </a:spcBef>
              <a:spcAft>
                <a:spcPct val="0"/>
              </a:spcAft>
              <a:defRPr>
                <a:latin typeface="Arial" charset="0"/>
              </a:defRPr>
            </a:lvl1pPr>
          </a:lstStyle>
          <a:p>
            <a:pPr>
              <a:defRPr/>
            </a:pPr>
            <a:fld id="{C368D18A-47D3-417B-8049-0A96DF46771A}" type="slidenum">
              <a:rPr lang="en-US"/>
              <a:pPr>
                <a:defRPr/>
              </a:pPr>
              <a:t>‹#›</a:t>
            </a:fld>
            <a:endParaRPr lang="en-US" dirty="0"/>
          </a:p>
        </p:txBody>
      </p:sp>
    </p:spTree>
    <p:extLst>
      <p:ext uri="{BB962C8B-B14F-4D97-AF65-F5344CB8AC3E}">
        <p14:creationId xmlns:p14="http://schemas.microsoft.com/office/powerpoint/2010/main" val="2270643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p:txBody>
          <a:bodyPr/>
          <a:lstStyle/>
          <a:p>
            <a:r>
              <a:rPr lang="en-US"/>
              <a:t>Click to edit Master title style</a:t>
            </a:r>
          </a:p>
        </p:txBody>
      </p:sp>
      <p:sp>
        <p:nvSpPr>
          <p:cNvPr id="5" name="Slide Number Placeholder 5"/>
          <p:cNvSpPr>
            <a:spLocks noGrp="1"/>
          </p:cNvSpPr>
          <p:nvPr>
            <p:ph type="sldNum" sz="quarter" idx="11"/>
          </p:nvPr>
        </p:nvSpPr>
        <p:spPr>
          <a:xfrm>
            <a:off x="8458200" y="6553200"/>
            <a:ext cx="685800" cy="287338"/>
          </a:xfrm>
          <a:prstGeom prst="rect">
            <a:avLst/>
          </a:prstGeom>
        </p:spPr>
        <p:txBody>
          <a:bodyPr/>
          <a:lstStyle>
            <a:lvl1pPr algn="ctr" fontAlgn="base">
              <a:spcBef>
                <a:spcPct val="0"/>
              </a:spcBef>
              <a:spcAft>
                <a:spcPct val="0"/>
              </a:spcAft>
              <a:defRPr>
                <a:latin typeface="Arial" charset="0"/>
              </a:defRPr>
            </a:lvl1pPr>
          </a:lstStyle>
          <a:p>
            <a:pPr>
              <a:defRPr/>
            </a:pPr>
            <a:fld id="{949C2E20-F250-44B9-B926-B8B94A013B34}" type="slidenum">
              <a:rPr lang="en-US" smtClean="0"/>
              <a:pPr>
                <a:defRPr/>
              </a:pPr>
              <a:t>‹#›</a:t>
            </a:fld>
            <a:endParaRPr lang="en-US" dirty="0"/>
          </a:p>
        </p:txBody>
      </p:sp>
    </p:spTree>
    <p:extLst>
      <p:ext uri="{BB962C8B-B14F-4D97-AF65-F5344CB8AC3E}">
        <p14:creationId xmlns:p14="http://schemas.microsoft.com/office/powerpoint/2010/main" val="15298587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056" indent="0">
              <a:buNone/>
              <a:defRPr sz="1800">
                <a:solidFill>
                  <a:schemeClr val="tx1">
                    <a:tint val="75000"/>
                  </a:schemeClr>
                </a:solidFill>
              </a:defRPr>
            </a:lvl2pPr>
            <a:lvl3pPr marL="914109" indent="0">
              <a:buNone/>
              <a:defRPr sz="1600">
                <a:solidFill>
                  <a:schemeClr val="tx1">
                    <a:tint val="75000"/>
                  </a:schemeClr>
                </a:solidFill>
              </a:defRPr>
            </a:lvl3pPr>
            <a:lvl4pPr marL="1371165" indent="0">
              <a:buNone/>
              <a:defRPr sz="1400">
                <a:solidFill>
                  <a:schemeClr val="tx1">
                    <a:tint val="75000"/>
                  </a:schemeClr>
                </a:solidFill>
              </a:defRPr>
            </a:lvl4pPr>
            <a:lvl5pPr marL="1828218" indent="0">
              <a:buNone/>
              <a:defRPr sz="1400">
                <a:solidFill>
                  <a:schemeClr val="tx1">
                    <a:tint val="75000"/>
                  </a:schemeClr>
                </a:solidFill>
              </a:defRPr>
            </a:lvl5pPr>
            <a:lvl6pPr marL="2285274" indent="0">
              <a:buNone/>
              <a:defRPr sz="1400">
                <a:solidFill>
                  <a:schemeClr val="tx1">
                    <a:tint val="75000"/>
                  </a:schemeClr>
                </a:solidFill>
              </a:defRPr>
            </a:lvl6pPr>
            <a:lvl7pPr marL="2742328" indent="0">
              <a:buNone/>
              <a:defRPr sz="1400">
                <a:solidFill>
                  <a:schemeClr val="tx1">
                    <a:tint val="75000"/>
                  </a:schemeClr>
                </a:solidFill>
              </a:defRPr>
            </a:lvl7pPr>
            <a:lvl8pPr marL="3199383" indent="0">
              <a:buNone/>
              <a:defRPr sz="1400">
                <a:solidFill>
                  <a:schemeClr val="tx1">
                    <a:tint val="75000"/>
                  </a:schemeClr>
                </a:solidFill>
              </a:defRPr>
            </a:lvl8pPr>
            <a:lvl9pPr marL="3656438" indent="0">
              <a:buNone/>
              <a:defRPr sz="1400">
                <a:solidFill>
                  <a:schemeClr val="tx1">
                    <a:tint val="75000"/>
                  </a:schemeClr>
                </a:solidFill>
              </a:defRPr>
            </a:lvl9pPr>
          </a:lstStyle>
          <a:p>
            <a:pPr lvl="0"/>
            <a:r>
              <a:rPr lang="en-US"/>
              <a:t>Click to edit Master text styles</a:t>
            </a:r>
          </a:p>
        </p:txBody>
      </p:sp>
      <p:sp>
        <p:nvSpPr>
          <p:cNvPr id="6" name="Slide Number Placeholder 5">
            <a:extLst>
              <a:ext uri="{FF2B5EF4-FFF2-40B4-BE49-F238E27FC236}">
                <a16:creationId xmlns:a16="http://schemas.microsoft.com/office/drawing/2014/main" id="{1879454B-BAED-48CD-8D73-DD6D65B9A49D}"/>
              </a:ext>
            </a:extLst>
          </p:cNvPr>
          <p:cNvSpPr>
            <a:spLocks noGrp="1"/>
          </p:cNvSpPr>
          <p:nvPr>
            <p:ph type="sldNum" sz="quarter" idx="11"/>
          </p:nvPr>
        </p:nvSpPr>
        <p:spPr>
          <a:xfrm>
            <a:off x="8458200" y="6553200"/>
            <a:ext cx="685800" cy="287338"/>
          </a:xfrm>
          <a:prstGeom prst="rect">
            <a:avLst/>
          </a:prstGeom>
        </p:spPr>
        <p:txBody>
          <a:bodyPr/>
          <a:lstStyle>
            <a:lvl1pPr algn="ctr" fontAlgn="base">
              <a:spcBef>
                <a:spcPct val="0"/>
              </a:spcBef>
              <a:spcAft>
                <a:spcPct val="0"/>
              </a:spcAft>
              <a:defRPr>
                <a:latin typeface="Arial" charset="0"/>
              </a:defRPr>
            </a:lvl1pPr>
          </a:lstStyle>
          <a:p>
            <a:pPr>
              <a:defRPr/>
            </a:pPr>
            <a:fld id="{949C2E20-F250-44B9-B926-B8B94A013B34}" type="slidenum">
              <a:rPr lang="en-US" smtClean="0"/>
              <a:pPr>
                <a:defRPr/>
              </a:pPr>
              <a:t>‹#›</a:t>
            </a:fld>
            <a:endParaRPr lang="en-US" dirty="0"/>
          </a:p>
        </p:txBody>
      </p:sp>
      <p:sp>
        <p:nvSpPr>
          <p:cNvPr id="7" name="Title Placeholder 15">
            <a:extLst>
              <a:ext uri="{FF2B5EF4-FFF2-40B4-BE49-F238E27FC236}">
                <a16:creationId xmlns:a16="http://schemas.microsoft.com/office/drawing/2014/main" id="{4A17DBC8-88A3-4E52-A20F-2D18774C7622}"/>
              </a:ext>
            </a:extLst>
          </p:cNvPr>
          <p:cNvSpPr>
            <a:spLocks noGrp="1"/>
          </p:cNvSpPr>
          <p:nvPr>
            <p:ph type="title"/>
          </p:nvPr>
        </p:nvSpPr>
        <p:spPr bwMode="auto">
          <a:xfrm>
            <a:off x="836137" y="133557"/>
            <a:ext cx="6098066" cy="56515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p>
            <a:pPr lvl="0"/>
            <a:r>
              <a:rPr lang="en-US"/>
              <a:t>Click to edit Master title style</a:t>
            </a:r>
          </a:p>
        </p:txBody>
      </p:sp>
    </p:spTree>
    <p:extLst>
      <p:ext uri="{BB962C8B-B14F-4D97-AF65-F5344CB8AC3E}">
        <p14:creationId xmlns:p14="http://schemas.microsoft.com/office/powerpoint/2010/main" val="6643118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648200" y="1600206"/>
            <a:ext cx="4038600" cy="4525963"/>
          </a:xfrm>
        </p:spPr>
        <p:txBody>
          <a:bodyPr>
            <a:normAutofit/>
          </a:bodyPr>
          <a:lstStyle>
            <a:lvl1pPr>
              <a:defRPr sz="16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Content Placeholder 2"/>
          <p:cNvSpPr>
            <a:spLocks noGrp="1"/>
          </p:cNvSpPr>
          <p:nvPr>
            <p:ph sz="half" idx="1"/>
          </p:nvPr>
        </p:nvSpPr>
        <p:spPr>
          <a:xfrm>
            <a:off x="457200" y="1600206"/>
            <a:ext cx="4038600" cy="4525963"/>
          </a:xfrm>
        </p:spPr>
        <p:txBody>
          <a:bodyPr>
            <a:normAutofit/>
          </a:bodyPr>
          <a:lstStyle>
            <a:lvl1pPr>
              <a:defRPr sz="16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93917559-D0BD-41E2-ACDC-4DA5696AF21E}"/>
              </a:ext>
            </a:extLst>
          </p:cNvPr>
          <p:cNvSpPr txBox="1">
            <a:spLocks/>
          </p:cNvSpPr>
          <p:nvPr userDrawn="1"/>
        </p:nvSpPr>
        <p:spPr>
          <a:xfrm>
            <a:off x="8458200" y="6553200"/>
            <a:ext cx="685800" cy="287338"/>
          </a:xfrm>
          <a:prstGeom prst="rect">
            <a:avLst/>
          </a:prstGeom>
        </p:spPr>
        <p:txBody>
          <a:bodyPr vert="horz" lIns="91411" tIns="45706" rIns="91411" bIns="45706" rtlCol="0" anchor="ctr"/>
          <a:lstStyle>
            <a:defPPr>
              <a:defRPr lang="en-US"/>
            </a:defPPr>
            <a:lvl1pPr marL="0" algn="ctr" defTabSz="914400" rtl="0" eaLnBrk="1" fontAlgn="base" latinLnBrk="0" hangingPunct="1">
              <a:spcBef>
                <a:spcPct val="0"/>
              </a:spcBef>
              <a:spcAft>
                <a:spcPct val="0"/>
              </a:spcAft>
              <a:defRPr sz="1200" kern="1200">
                <a:solidFill>
                  <a:prstClr val="black">
                    <a:tint val="75000"/>
                  </a:prstClr>
                </a:solidFill>
                <a:latin typeface="Arial"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949C2E20-F250-44B9-B926-B8B94A013B34}" type="slidenum">
              <a:rPr lang="en-US" sz="1200" smtClean="0"/>
              <a:pPr>
                <a:defRPr/>
              </a:pPr>
              <a:t>‹#›</a:t>
            </a:fld>
            <a:endParaRPr lang="en-US" sz="1200" dirty="0"/>
          </a:p>
        </p:txBody>
      </p:sp>
      <p:sp>
        <p:nvSpPr>
          <p:cNvPr id="8" name="Title Placeholder 15">
            <a:extLst>
              <a:ext uri="{FF2B5EF4-FFF2-40B4-BE49-F238E27FC236}">
                <a16:creationId xmlns:a16="http://schemas.microsoft.com/office/drawing/2014/main" id="{6E578095-915B-4D4C-B1A2-FCA723877A78}"/>
              </a:ext>
            </a:extLst>
          </p:cNvPr>
          <p:cNvSpPr>
            <a:spLocks noGrp="1"/>
          </p:cNvSpPr>
          <p:nvPr>
            <p:ph type="title"/>
          </p:nvPr>
        </p:nvSpPr>
        <p:spPr bwMode="auto">
          <a:xfrm>
            <a:off x="836137" y="133557"/>
            <a:ext cx="6098066" cy="56515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p>
            <a:pPr lvl="0"/>
            <a:r>
              <a:rPr lang="en-US"/>
              <a:t>Click to edit Master title style</a:t>
            </a:r>
          </a:p>
        </p:txBody>
      </p:sp>
    </p:spTree>
    <p:extLst>
      <p:ext uri="{BB962C8B-B14F-4D97-AF65-F5344CB8AC3E}">
        <p14:creationId xmlns:p14="http://schemas.microsoft.com/office/powerpoint/2010/main" val="41960461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3" y="1535113"/>
            <a:ext cx="4040188" cy="639762"/>
          </a:xfrm>
        </p:spPr>
        <p:txBody>
          <a:bodyPr anchor="b"/>
          <a:lstStyle>
            <a:lvl1pPr marL="0" indent="0">
              <a:buNone/>
              <a:defRPr sz="2400" b="1"/>
            </a:lvl1pPr>
            <a:lvl2pPr marL="457056" indent="0">
              <a:buNone/>
              <a:defRPr sz="2000" b="1"/>
            </a:lvl2pPr>
            <a:lvl3pPr marL="914109" indent="0">
              <a:buNone/>
              <a:defRPr sz="1800" b="1"/>
            </a:lvl3pPr>
            <a:lvl4pPr marL="1371165" indent="0">
              <a:buNone/>
              <a:defRPr sz="1600" b="1"/>
            </a:lvl4pPr>
            <a:lvl5pPr marL="1828218" indent="0">
              <a:buNone/>
              <a:defRPr sz="1600" b="1"/>
            </a:lvl5pPr>
            <a:lvl6pPr marL="2285274" indent="0">
              <a:buNone/>
              <a:defRPr sz="1600" b="1"/>
            </a:lvl6pPr>
            <a:lvl7pPr marL="2742328" indent="0">
              <a:buNone/>
              <a:defRPr sz="1600" b="1"/>
            </a:lvl7pPr>
            <a:lvl8pPr marL="3199383" indent="0">
              <a:buNone/>
              <a:defRPr sz="1600" b="1"/>
            </a:lvl8pPr>
            <a:lvl9pPr marL="3656438"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3" y="2174875"/>
            <a:ext cx="4040188" cy="3951288"/>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0" y="1535113"/>
            <a:ext cx="4041775" cy="639762"/>
          </a:xfrm>
        </p:spPr>
        <p:txBody>
          <a:bodyPr anchor="b"/>
          <a:lstStyle>
            <a:lvl1pPr marL="0" indent="0">
              <a:buNone/>
              <a:defRPr sz="2400" b="1"/>
            </a:lvl1pPr>
            <a:lvl2pPr marL="457056" indent="0">
              <a:buNone/>
              <a:defRPr sz="2000" b="1"/>
            </a:lvl2pPr>
            <a:lvl3pPr marL="914109" indent="0">
              <a:buNone/>
              <a:defRPr sz="1800" b="1"/>
            </a:lvl3pPr>
            <a:lvl4pPr marL="1371165" indent="0">
              <a:buNone/>
              <a:defRPr sz="1600" b="1"/>
            </a:lvl4pPr>
            <a:lvl5pPr marL="1828218" indent="0">
              <a:buNone/>
              <a:defRPr sz="1600" b="1"/>
            </a:lvl5pPr>
            <a:lvl6pPr marL="2285274" indent="0">
              <a:buNone/>
              <a:defRPr sz="1600" b="1"/>
            </a:lvl6pPr>
            <a:lvl7pPr marL="2742328" indent="0">
              <a:buNone/>
              <a:defRPr sz="1600" b="1"/>
            </a:lvl7pPr>
            <a:lvl8pPr marL="3199383" indent="0">
              <a:buNone/>
              <a:defRPr sz="1600" b="1"/>
            </a:lvl8pPr>
            <a:lvl9pPr marL="3656438"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0" y="2174875"/>
            <a:ext cx="4041775" cy="3951288"/>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5">
            <a:extLst>
              <a:ext uri="{FF2B5EF4-FFF2-40B4-BE49-F238E27FC236}">
                <a16:creationId xmlns:a16="http://schemas.microsoft.com/office/drawing/2014/main" id="{BFAC1898-CFDB-4390-95DE-C076E60AF726}"/>
              </a:ext>
            </a:extLst>
          </p:cNvPr>
          <p:cNvSpPr>
            <a:spLocks noGrp="1"/>
          </p:cNvSpPr>
          <p:nvPr>
            <p:ph type="sldNum" sz="quarter" idx="11"/>
          </p:nvPr>
        </p:nvSpPr>
        <p:spPr>
          <a:xfrm>
            <a:off x="8458200" y="6553200"/>
            <a:ext cx="685800" cy="287338"/>
          </a:xfrm>
          <a:prstGeom prst="rect">
            <a:avLst/>
          </a:prstGeom>
        </p:spPr>
        <p:txBody>
          <a:bodyPr/>
          <a:lstStyle>
            <a:lvl1pPr algn="ctr" fontAlgn="base">
              <a:spcBef>
                <a:spcPct val="0"/>
              </a:spcBef>
              <a:spcAft>
                <a:spcPct val="0"/>
              </a:spcAft>
              <a:defRPr>
                <a:latin typeface="Arial" charset="0"/>
              </a:defRPr>
            </a:lvl1pPr>
          </a:lstStyle>
          <a:p>
            <a:pPr>
              <a:defRPr/>
            </a:pPr>
            <a:fld id="{949C2E20-F250-44B9-B926-B8B94A013B34}" type="slidenum">
              <a:rPr lang="en-US" smtClean="0"/>
              <a:pPr>
                <a:defRPr/>
              </a:pPr>
              <a:t>‹#›</a:t>
            </a:fld>
            <a:endParaRPr lang="en-US" dirty="0"/>
          </a:p>
        </p:txBody>
      </p:sp>
      <p:sp>
        <p:nvSpPr>
          <p:cNvPr id="10" name="Title Placeholder 15">
            <a:extLst>
              <a:ext uri="{FF2B5EF4-FFF2-40B4-BE49-F238E27FC236}">
                <a16:creationId xmlns:a16="http://schemas.microsoft.com/office/drawing/2014/main" id="{EF004171-FBC0-4543-B910-9531BB23AC09}"/>
              </a:ext>
            </a:extLst>
          </p:cNvPr>
          <p:cNvSpPr>
            <a:spLocks noGrp="1"/>
          </p:cNvSpPr>
          <p:nvPr>
            <p:ph type="title"/>
          </p:nvPr>
        </p:nvSpPr>
        <p:spPr bwMode="auto">
          <a:xfrm>
            <a:off x="836137" y="133557"/>
            <a:ext cx="6098066" cy="56515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p>
            <a:pPr lvl="0"/>
            <a:r>
              <a:rPr lang="en-US"/>
              <a:t>Click to edit Master title style</a:t>
            </a:r>
          </a:p>
        </p:txBody>
      </p:sp>
    </p:spTree>
    <p:extLst>
      <p:ext uri="{BB962C8B-B14F-4D97-AF65-F5344CB8AC3E}">
        <p14:creationId xmlns:p14="http://schemas.microsoft.com/office/powerpoint/2010/main" val="3221799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B3903F51-2748-48B0-9018-C173EA698384}"/>
              </a:ext>
            </a:extLst>
          </p:cNvPr>
          <p:cNvSpPr>
            <a:spLocks noGrp="1"/>
          </p:cNvSpPr>
          <p:nvPr>
            <p:ph type="sldNum" sz="quarter" idx="11"/>
          </p:nvPr>
        </p:nvSpPr>
        <p:spPr>
          <a:xfrm>
            <a:off x="8458200" y="6553200"/>
            <a:ext cx="685800" cy="287338"/>
          </a:xfrm>
          <a:prstGeom prst="rect">
            <a:avLst/>
          </a:prstGeom>
        </p:spPr>
        <p:txBody>
          <a:bodyPr/>
          <a:lstStyle>
            <a:lvl1pPr algn="ctr" fontAlgn="base">
              <a:spcBef>
                <a:spcPct val="0"/>
              </a:spcBef>
              <a:spcAft>
                <a:spcPct val="0"/>
              </a:spcAft>
              <a:defRPr>
                <a:latin typeface="Arial" charset="0"/>
              </a:defRPr>
            </a:lvl1pPr>
          </a:lstStyle>
          <a:p>
            <a:pPr>
              <a:defRPr/>
            </a:pPr>
            <a:fld id="{949C2E20-F250-44B9-B926-B8B94A013B34}" type="slidenum">
              <a:rPr lang="en-US" smtClean="0"/>
              <a:pPr>
                <a:defRPr/>
              </a:pPr>
              <a:t>‹#›</a:t>
            </a:fld>
            <a:endParaRPr lang="en-US" dirty="0"/>
          </a:p>
        </p:txBody>
      </p:sp>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118275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1_Blank">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93617BEF-64B9-4E49-BAF7-D9F9F81CDEC8}"/>
              </a:ext>
            </a:extLst>
          </p:cNvPr>
          <p:cNvSpPr>
            <a:spLocks noGrp="1"/>
          </p:cNvSpPr>
          <p:nvPr>
            <p:ph type="sldNum" sz="quarter" idx="11"/>
          </p:nvPr>
        </p:nvSpPr>
        <p:spPr>
          <a:xfrm>
            <a:off x="8458200" y="6553200"/>
            <a:ext cx="685800" cy="287338"/>
          </a:xfrm>
          <a:prstGeom prst="rect">
            <a:avLst/>
          </a:prstGeom>
        </p:spPr>
        <p:txBody>
          <a:bodyPr/>
          <a:lstStyle>
            <a:lvl1pPr algn="ctr" fontAlgn="base">
              <a:spcBef>
                <a:spcPct val="0"/>
              </a:spcBef>
              <a:spcAft>
                <a:spcPct val="0"/>
              </a:spcAft>
              <a:defRPr>
                <a:latin typeface="Arial" charset="0"/>
              </a:defRPr>
            </a:lvl1pPr>
          </a:lstStyle>
          <a:p>
            <a:pPr>
              <a:defRPr/>
            </a:pPr>
            <a:fld id="{949C2E20-F250-44B9-B926-B8B94A013B34}" type="slidenum">
              <a:rPr lang="en-US" smtClean="0"/>
              <a:pPr>
                <a:defRPr/>
              </a:pPr>
              <a:t>‹#›</a:t>
            </a:fld>
            <a:endParaRPr lang="en-US" dirty="0"/>
          </a:p>
        </p:txBody>
      </p:sp>
      <p:sp>
        <p:nvSpPr>
          <p:cNvPr id="4" name="Title Placeholder 15">
            <a:extLst>
              <a:ext uri="{FF2B5EF4-FFF2-40B4-BE49-F238E27FC236}">
                <a16:creationId xmlns:a16="http://schemas.microsoft.com/office/drawing/2014/main" id="{03873FFF-398F-4497-9667-937C898E1198}"/>
              </a:ext>
            </a:extLst>
          </p:cNvPr>
          <p:cNvSpPr>
            <a:spLocks noGrp="1"/>
          </p:cNvSpPr>
          <p:nvPr>
            <p:ph type="title"/>
          </p:nvPr>
        </p:nvSpPr>
        <p:spPr bwMode="auto">
          <a:xfrm>
            <a:off x="836137" y="133557"/>
            <a:ext cx="6098066" cy="56515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p>
            <a:pPr lvl="0"/>
            <a:r>
              <a:rPr lang="en-US"/>
              <a:t>Click to edit Master title style</a:t>
            </a:r>
          </a:p>
        </p:txBody>
      </p:sp>
    </p:spTree>
    <p:extLst>
      <p:ext uri="{BB962C8B-B14F-4D97-AF65-F5344CB8AC3E}">
        <p14:creationId xmlns:p14="http://schemas.microsoft.com/office/powerpoint/2010/main" val="9036965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4E80F8AA-D340-477A-A266-A2AD05230CE9}"/>
              </a:ext>
            </a:extLst>
          </p:cNvPr>
          <p:cNvSpPr>
            <a:spLocks noGrp="1"/>
          </p:cNvSpPr>
          <p:nvPr>
            <p:ph type="sldNum" sz="quarter" idx="11"/>
          </p:nvPr>
        </p:nvSpPr>
        <p:spPr>
          <a:xfrm>
            <a:off x="8458200" y="6553200"/>
            <a:ext cx="685800" cy="287338"/>
          </a:xfrm>
          <a:prstGeom prst="rect">
            <a:avLst/>
          </a:prstGeom>
        </p:spPr>
        <p:txBody>
          <a:bodyPr/>
          <a:lstStyle>
            <a:lvl1pPr algn="ctr" fontAlgn="base">
              <a:spcBef>
                <a:spcPct val="0"/>
              </a:spcBef>
              <a:spcAft>
                <a:spcPct val="0"/>
              </a:spcAft>
              <a:defRPr>
                <a:latin typeface="Arial" charset="0"/>
              </a:defRPr>
            </a:lvl1pPr>
          </a:lstStyle>
          <a:p>
            <a:pPr>
              <a:defRPr/>
            </a:pPr>
            <a:fld id="{949C2E20-F250-44B9-B926-B8B94A013B34}" type="slidenum">
              <a:rPr lang="en-US" smtClean="0"/>
              <a:pPr>
                <a:defRPr/>
              </a:pPr>
              <a:t>‹#›</a:t>
            </a:fld>
            <a:endParaRPr lang="en-US" dirty="0"/>
          </a:p>
        </p:txBody>
      </p:sp>
      <p:sp>
        <p:nvSpPr>
          <p:cNvPr id="4" name="Title Placeholder 15">
            <a:extLst>
              <a:ext uri="{FF2B5EF4-FFF2-40B4-BE49-F238E27FC236}">
                <a16:creationId xmlns:a16="http://schemas.microsoft.com/office/drawing/2014/main" id="{19D4FDF8-F0AF-48CC-9B40-B293283050BA}"/>
              </a:ext>
            </a:extLst>
          </p:cNvPr>
          <p:cNvSpPr>
            <a:spLocks noGrp="1"/>
          </p:cNvSpPr>
          <p:nvPr>
            <p:ph type="title"/>
          </p:nvPr>
        </p:nvSpPr>
        <p:spPr bwMode="auto">
          <a:xfrm>
            <a:off x="836137" y="133557"/>
            <a:ext cx="6098066" cy="56515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p>
            <a:pPr lvl="0"/>
            <a:r>
              <a:rPr lang="en-US"/>
              <a:t>Click to edit Master title style</a:t>
            </a:r>
          </a:p>
        </p:txBody>
      </p:sp>
    </p:spTree>
    <p:extLst>
      <p:ext uri="{BB962C8B-B14F-4D97-AF65-F5344CB8AC3E}">
        <p14:creationId xmlns:p14="http://schemas.microsoft.com/office/powerpoint/2010/main" val="15259988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cSld name="3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fontAlgn="base">
              <a:spcBef>
                <a:spcPct val="0"/>
              </a:spcBef>
              <a:spcAft>
                <a:spcPct val="0"/>
              </a:spcAft>
              <a:defRPr>
                <a:latin typeface="Arial" charset="0"/>
              </a:defRPr>
            </a:lvl1pPr>
          </a:lstStyle>
          <a:p>
            <a:pPr>
              <a:defRPr/>
            </a:pPr>
            <a:fld id="{82BB14C5-422B-4E23-94D1-DCA5CCE0FD11}" type="datetime1">
              <a:rPr lang="en-US" smtClean="0"/>
              <a:t>8/23/2021</a:t>
            </a:fld>
            <a:endParaRPr lang="en-US" dirty="0"/>
          </a:p>
        </p:txBody>
      </p:sp>
      <p:sp>
        <p:nvSpPr>
          <p:cNvPr id="3" name="Slide Number Placeholder 3"/>
          <p:cNvSpPr>
            <a:spLocks noGrp="1"/>
          </p:cNvSpPr>
          <p:nvPr>
            <p:ph type="sldNum" sz="quarter" idx="11"/>
          </p:nvPr>
        </p:nvSpPr>
        <p:spPr>
          <a:xfrm>
            <a:off x="3984625" y="6467475"/>
            <a:ext cx="685800" cy="287338"/>
          </a:xfrm>
          <a:prstGeom prst="rect">
            <a:avLst/>
          </a:prstGeom>
        </p:spPr>
        <p:txBody>
          <a:bodyPr/>
          <a:lstStyle>
            <a:lvl1pPr fontAlgn="base">
              <a:spcBef>
                <a:spcPct val="0"/>
              </a:spcBef>
              <a:spcAft>
                <a:spcPct val="0"/>
              </a:spcAft>
              <a:defRPr>
                <a:latin typeface="Arial" charset="0"/>
              </a:defRPr>
            </a:lvl1pPr>
          </a:lstStyle>
          <a:p>
            <a:pPr>
              <a:defRPr/>
            </a:pPr>
            <a:fld id="{8BE3783E-0E1E-439A-9132-752116EA5652}" type="slidenum">
              <a:rPr lang="en-US"/>
              <a:pPr>
                <a:defRPr/>
              </a:pPr>
              <a:t>‹#›</a:t>
            </a:fld>
            <a:endParaRPr lang="en-US" dirty="0"/>
          </a:p>
        </p:txBody>
      </p:sp>
    </p:spTree>
    <p:extLst>
      <p:ext uri="{BB962C8B-B14F-4D97-AF65-F5344CB8AC3E}">
        <p14:creationId xmlns:p14="http://schemas.microsoft.com/office/powerpoint/2010/main" val="14183132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Rectangle 1"/>
          <p:cNvSpPr/>
          <p:nvPr userDrawn="1"/>
        </p:nvSpPr>
        <p:spPr>
          <a:xfrm>
            <a:off x="0" y="3"/>
            <a:ext cx="9144000" cy="882650"/>
          </a:xfrm>
          <a:prstGeom prst="rect">
            <a:avLst/>
          </a:prstGeom>
          <a:solidFill>
            <a:srgbClr val="142C5C"/>
          </a:solidFill>
          <a:ln>
            <a:noFill/>
          </a:ln>
        </p:spPr>
        <p:style>
          <a:lnRef idx="2">
            <a:schemeClr val="accent1">
              <a:shade val="50000"/>
            </a:schemeClr>
          </a:lnRef>
          <a:fillRef idx="1003">
            <a:schemeClr val="dk2"/>
          </a:fillRef>
          <a:effectRef idx="0">
            <a:schemeClr val="accent1"/>
          </a:effectRef>
          <a:fontRef idx="minor">
            <a:schemeClr val="lt1"/>
          </a:fontRef>
        </p:style>
        <p:txBody>
          <a:bodyPr lIns="91411" tIns="45706" rIns="91411" bIns="45706" anchor="ctr"/>
          <a:lstStyle/>
          <a:p>
            <a:pPr algn="ctr">
              <a:defRPr/>
            </a:pPr>
            <a:endParaRPr lang="en-US" sz="1800" dirty="0">
              <a:solidFill>
                <a:prstClr val="white"/>
              </a:solidFill>
            </a:endParaRPr>
          </a:p>
        </p:txBody>
      </p:sp>
      <p:sp>
        <p:nvSpPr>
          <p:cNvPr id="1027" name="Text Placeholder 2"/>
          <p:cNvSpPr>
            <a:spLocks noGrp="1"/>
          </p:cNvSpPr>
          <p:nvPr>
            <p:ph type="body" idx="1"/>
          </p:nvPr>
        </p:nvSpPr>
        <p:spPr bwMode="auto">
          <a:xfrm>
            <a:off x="457200" y="1600206"/>
            <a:ext cx="8229600" cy="4525963"/>
          </a:xfrm>
          <a:prstGeom prst="rect">
            <a:avLst/>
          </a:prstGeom>
          <a:noFill/>
          <a:ln w="9525">
            <a:noFill/>
            <a:miter lim="800000"/>
            <a:headEnd/>
            <a:tailEnd/>
          </a:ln>
        </p:spPr>
        <p:txBody>
          <a:bodyPr vert="horz" wrap="square" lIns="91411" tIns="45706" rIns="91411" bIns="45706"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30" name="Picture 6" descr="best ver2b seal"/>
          <p:cNvPicPr>
            <a:picLocks noChangeAspect="1" noChangeArrowheads="1"/>
          </p:cNvPicPr>
          <p:nvPr/>
        </p:nvPicPr>
        <p:blipFill>
          <a:blip r:embed="rId12" cstate="print">
            <a:clrChange>
              <a:clrFrom>
                <a:srgbClr val="003264"/>
              </a:clrFrom>
              <a:clrTo>
                <a:srgbClr val="003264">
                  <a:alpha val="0"/>
                </a:srgbClr>
              </a:clrTo>
            </a:clrChange>
          </a:blip>
          <a:srcRect/>
          <a:stretch>
            <a:fillRect/>
          </a:stretch>
        </p:blipFill>
        <p:spPr bwMode="auto">
          <a:xfrm>
            <a:off x="31755" y="76204"/>
            <a:ext cx="746125" cy="715963"/>
          </a:xfrm>
          <a:prstGeom prst="rect">
            <a:avLst/>
          </a:prstGeom>
          <a:noFill/>
          <a:ln w="9525">
            <a:noFill/>
            <a:miter lim="800000"/>
            <a:headEnd/>
            <a:tailEnd/>
          </a:ln>
        </p:spPr>
      </p:pic>
      <p:sp>
        <p:nvSpPr>
          <p:cNvPr id="1031" name="Title Placeholder 15"/>
          <p:cNvSpPr>
            <a:spLocks noGrp="1"/>
          </p:cNvSpPr>
          <p:nvPr>
            <p:ph type="title"/>
          </p:nvPr>
        </p:nvSpPr>
        <p:spPr bwMode="auto">
          <a:xfrm>
            <a:off x="836137" y="133557"/>
            <a:ext cx="6098066" cy="56515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p>
            <a:pPr lvl="0"/>
            <a:r>
              <a:rPr lang="en-US"/>
              <a:t>Click to edit Master title style</a:t>
            </a:r>
          </a:p>
        </p:txBody>
      </p:sp>
      <p:pic>
        <p:nvPicPr>
          <p:cNvPr id="1032" name="Picture 1"/>
          <p:cNvPicPr>
            <a:picLocks noChangeAspect="1" noChangeArrowheads="1"/>
          </p:cNvPicPr>
          <p:nvPr userDrawn="1"/>
        </p:nvPicPr>
        <p:blipFill>
          <a:blip r:embed="rId13" cstate="print"/>
          <a:srcRect/>
          <a:stretch>
            <a:fillRect/>
          </a:stretch>
        </p:blipFill>
        <p:spPr bwMode="auto">
          <a:xfrm>
            <a:off x="6999288" y="3"/>
            <a:ext cx="2144712" cy="882650"/>
          </a:xfrm>
          <a:prstGeom prst="rect">
            <a:avLst/>
          </a:prstGeom>
          <a:noFill/>
          <a:ln w="9525">
            <a:noFill/>
            <a:miter lim="800000"/>
            <a:headEnd/>
            <a:tailEnd/>
          </a:ln>
        </p:spPr>
      </p:pic>
      <p:sp>
        <p:nvSpPr>
          <p:cNvPr id="9" name="Slide Number Placeholder 5">
            <a:extLst>
              <a:ext uri="{FF2B5EF4-FFF2-40B4-BE49-F238E27FC236}">
                <a16:creationId xmlns:a16="http://schemas.microsoft.com/office/drawing/2014/main" id="{D9F68169-D8C9-4F33-8658-95EA08930AF6}"/>
              </a:ext>
            </a:extLst>
          </p:cNvPr>
          <p:cNvSpPr>
            <a:spLocks noGrp="1"/>
          </p:cNvSpPr>
          <p:nvPr>
            <p:ph type="sldNum" sz="quarter" idx="4"/>
          </p:nvPr>
        </p:nvSpPr>
        <p:spPr>
          <a:xfrm>
            <a:off x="8458200" y="6553200"/>
            <a:ext cx="685800" cy="287338"/>
          </a:xfrm>
          <a:prstGeom prst="rect">
            <a:avLst/>
          </a:prstGeom>
        </p:spPr>
        <p:txBody>
          <a:bodyPr/>
          <a:lstStyle>
            <a:lvl1pPr algn="ctr" fontAlgn="base">
              <a:spcBef>
                <a:spcPct val="0"/>
              </a:spcBef>
              <a:spcAft>
                <a:spcPct val="0"/>
              </a:spcAft>
              <a:defRPr sz="1000">
                <a:latin typeface="Arial" charset="0"/>
              </a:defRPr>
            </a:lvl1pPr>
          </a:lstStyle>
          <a:p>
            <a:pPr>
              <a:defRPr/>
            </a:pPr>
            <a:fld id="{949C2E20-F250-44B9-B926-B8B94A013B34}" type="slidenum">
              <a:rPr lang="en-US" smtClean="0"/>
              <a:pPr>
                <a:defRPr/>
              </a:pPr>
              <a:t>‹#›</a:t>
            </a:fld>
            <a:endParaRPr lang="en-US" dirty="0"/>
          </a:p>
        </p:txBody>
      </p:sp>
    </p:spTree>
    <p:extLst>
      <p:ext uri="{BB962C8B-B14F-4D97-AF65-F5344CB8AC3E}">
        <p14:creationId xmlns:p14="http://schemas.microsoft.com/office/powerpoint/2010/main" val="472755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7" r:id="rId6"/>
    <p:sldLayoutId id="2147483671" r:id="rId7"/>
    <p:sldLayoutId id="2147483672" r:id="rId8"/>
    <p:sldLayoutId id="2147483674" r:id="rId9"/>
    <p:sldLayoutId id="2147483675" r:id="rId10"/>
  </p:sldLayoutIdLst>
  <p:hf hdr="0" dt="0"/>
  <p:txStyles>
    <p:titleStyle>
      <a:lvl1pPr algn="l" rtl="0" eaLnBrk="1" fontAlgn="base" hangingPunct="1">
        <a:spcBef>
          <a:spcPct val="0"/>
        </a:spcBef>
        <a:spcAft>
          <a:spcPct val="0"/>
        </a:spcAft>
        <a:defRPr sz="2800" kern="1200">
          <a:solidFill>
            <a:schemeClr val="bg1"/>
          </a:solidFill>
          <a:latin typeface="+mj-lt"/>
          <a:ea typeface="+mj-ea"/>
          <a:cs typeface="+mj-cs"/>
        </a:defRPr>
      </a:lvl1pPr>
      <a:lvl2pPr algn="l" rtl="0" eaLnBrk="1" fontAlgn="base" hangingPunct="1">
        <a:spcBef>
          <a:spcPct val="0"/>
        </a:spcBef>
        <a:spcAft>
          <a:spcPct val="0"/>
        </a:spcAft>
        <a:defRPr sz="2800">
          <a:solidFill>
            <a:schemeClr val="bg1"/>
          </a:solidFill>
          <a:latin typeface="Calibri" pitchFamily="34" charset="0"/>
        </a:defRPr>
      </a:lvl2pPr>
      <a:lvl3pPr algn="l" rtl="0" eaLnBrk="1" fontAlgn="base" hangingPunct="1">
        <a:spcBef>
          <a:spcPct val="0"/>
        </a:spcBef>
        <a:spcAft>
          <a:spcPct val="0"/>
        </a:spcAft>
        <a:defRPr sz="2800">
          <a:solidFill>
            <a:schemeClr val="bg1"/>
          </a:solidFill>
          <a:latin typeface="Calibri" pitchFamily="34" charset="0"/>
        </a:defRPr>
      </a:lvl3pPr>
      <a:lvl4pPr algn="l" rtl="0" eaLnBrk="1" fontAlgn="base" hangingPunct="1">
        <a:spcBef>
          <a:spcPct val="0"/>
        </a:spcBef>
        <a:spcAft>
          <a:spcPct val="0"/>
        </a:spcAft>
        <a:defRPr sz="2800">
          <a:solidFill>
            <a:schemeClr val="bg1"/>
          </a:solidFill>
          <a:latin typeface="Calibri" pitchFamily="34" charset="0"/>
        </a:defRPr>
      </a:lvl4pPr>
      <a:lvl5pPr algn="l" rtl="0" eaLnBrk="1" fontAlgn="base" hangingPunct="1">
        <a:spcBef>
          <a:spcPct val="0"/>
        </a:spcBef>
        <a:spcAft>
          <a:spcPct val="0"/>
        </a:spcAft>
        <a:defRPr sz="2800">
          <a:solidFill>
            <a:schemeClr val="bg1"/>
          </a:solidFill>
          <a:latin typeface="Calibri" pitchFamily="34" charset="0"/>
        </a:defRPr>
      </a:lvl5pPr>
      <a:lvl6pPr marL="457056" algn="l" rtl="0" eaLnBrk="1" fontAlgn="base" hangingPunct="1">
        <a:spcBef>
          <a:spcPct val="0"/>
        </a:spcBef>
        <a:spcAft>
          <a:spcPct val="0"/>
        </a:spcAft>
        <a:defRPr sz="2800">
          <a:solidFill>
            <a:schemeClr val="bg1"/>
          </a:solidFill>
          <a:latin typeface="Calibri" pitchFamily="34" charset="0"/>
        </a:defRPr>
      </a:lvl6pPr>
      <a:lvl7pPr marL="914109" algn="l" rtl="0" eaLnBrk="1" fontAlgn="base" hangingPunct="1">
        <a:spcBef>
          <a:spcPct val="0"/>
        </a:spcBef>
        <a:spcAft>
          <a:spcPct val="0"/>
        </a:spcAft>
        <a:defRPr sz="2800">
          <a:solidFill>
            <a:schemeClr val="bg1"/>
          </a:solidFill>
          <a:latin typeface="Calibri" pitchFamily="34" charset="0"/>
        </a:defRPr>
      </a:lvl7pPr>
      <a:lvl8pPr marL="1371165" algn="l" rtl="0" eaLnBrk="1" fontAlgn="base" hangingPunct="1">
        <a:spcBef>
          <a:spcPct val="0"/>
        </a:spcBef>
        <a:spcAft>
          <a:spcPct val="0"/>
        </a:spcAft>
        <a:defRPr sz="2800">
          <a:solidFill>
            <a:schemeClr val="bg1"/>
          </a:solidFill>
          <a:latin typeface="Calibri" pitchFamily="34" charset="0"/>
        </a:defRPr>
      </a:lvl8pPr>
      <a:lvl9pPr marL="1828218" algn="l" rtl="0" eaLnBrk="1" fontAlgn="base" hangingPunct="1">
        <a:spcBef>
          <a:spcPct val="0"/>
        </a:spcBef>
        <a:spcAft>
          <a:spcPct val="0"/>
        </a:spcAft>
        <a:defRPr sz="2800">
          <a:solidFill>
            <a:schemeClr val="bg1"/>
          </a:solidFill>
          <a:latin typeface="Calibri" pitchFamily="34" charset="0"/>
        </a:defRPr>
      </a:lvl9pPr>
    </p:titleStyle>
    <p:bodyStyle>
      <a:lvl1pPr marL="342791" indent="-342791" algn="l" rtl="0" eaLnBrk="1" fontAlgn="base" hangingPunct="1">
        <a:spcBef>
          <a:spcPct val="20000"/>
        </a:spcBef>
        <a:spcAft>
          <a:spcPct val="0"/>
        </a:spcAft>
        <a:buFont typeface="Arial" charset="0"/>
        <a:buChar char="•"/>
        <a:defRPr b="1" kern="1200">
          <a:solidFill>
            <a:schemeClr val="tx1"/>
          </a:solidFill>
          <a:latin typeface="+mn-lt"/>
          <a:ea typeface="+mn-ea"/>
          <a:cs typeface="+mn-cs"/>
        </a:defRPr>
      </a:lvl1pPr>
      <a:lvl2pPr marL="742714" indent="-285660" algn="l" rtl="0" eaLnBrk="1" fontAlgn="base" hangingPunct="1">
        <a:spcBef>
          <a:spcPct val="20000"/>
        </a:spcBef>
        <a:spcAft>
          <a:spcPct val="0"/>
        </a:spcAft>
        <a:buFont typeface="Arial" charset="0"/>
        <a:buChar char="–"/>
        <a:defRPr kern="1200">
          <a:solidFill>
            <a:schemeClr val="tx1"/>
          </a:solidFill>
          <a:latin typeface="+mn-lt"/>
          <a:ea typeface="+mn-ea"/>
          <a:cs typeface="+mn-cs"/>
        </a:defRPr>
      </a:lvl2pPr>
      <a:lvl3pPr marL="1142636" indent="-228527" algn="l" rtl="0" eaLnBrk="1" fontAlgn="base" hangingPunct="1">
        <a:spcBef>
          <a:spcPct val="20000"/>
        </a:spcBef>
        <a:spcAft>
          <a:spcPct val="0"/>
        </a:spcAft>
        <a:buFont typeface="Arial" charset="0"/>
        <a:buChar char="•"/>
        <a:defRPr kern="1200">
          <a:solidFill>
            <a:schemeClr val="tx1"/>
          </a:solidFill>
          <a:latin typeface="+mn-lt"/>
          <a:ea typeface="+mn-ea"/>
          <a:cs typeface="+mn-cs"/>
        </a:defRPr>
      </a:lvl3pPr>
      <a:lvl4pPr marL="1599691" indent="-228527" algn="l" rtl="0" eaLnBrk="1" fontAlgn="base" hangingPunct="1">
        <a:spcBef>
          <a:spcPct val="20000"/>
        </a:spcBef>
        <a:spcAft>
          <a:spcPct val="0"/>
        </a:spcAft>
        <a:buFont typeface="Arial" charset="0"/>
        <a:buChar char="–"/>
        <a:defRPr kern="1200">
          <a:solidFill>
            <a:schemeClr val="tx1"/>
          </a:solidFill>
          <a:latin typeface="+mn-lt"/>
          <a:ea typeface="+mn-ea"/>
          <a:cs typeface="+mn-cs"/>
        </a:defRPr>
      </a:lvl4pPr>
      <a:lvl5pPr marL="2056746" indent="-228527" algn="l" rtl="0" eaLnBrk="1" fontAlgn="base" hangingPunct="1">
        <a:spcBef>
          <a:spcPct val="20000"/>
        </a:spcBef>
        <a:spcAft>
          <a:spcPct val="0"/>
        </a:spcAft>
        <a:buFont typeface="Arial" charset="0"/>
        <a:buChar char="»"/>
        <a:defRPr kern="1200">
          <a:solidFill>
            <a:schemeClr val="tx1"/>
          </a:solidFill>
          <a:latin typeface="+mn-lt"/>
          <a:ea typeface="+mn-ea"/>
          <a:cs typeface="+mn-cs"/>
        </a:defRPr>
      </a:lvl5pPr>
      <a:lvl6pPr marL="2513800" indent="-228527" algn="l" defTabSz="914109"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855" indent="-228527" algn="l" defTabSz="914109"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910" indent="-228527" algn="l" defTabSz="914109"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964" indent="-228527" algn="l" defTabSz="914109"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109" rtl="0" eaLnBrk="1" latinLnBrk="0" hangingPunct="1">
        <a:defRPr sz="1800" kern="1200">
          <a:solidFill>
            <a:schemeClr val="tx1"/>
          </a:solidFill>
          <a:latin typeface="+mn-lt"/>
          <a:ea typeface="+mn-ea"/>
          <a:cs typeface="+mn-cs"/>
        </a:defRPr>
      </a:lvl1pPr>
      <a:lvl2pPr marL="457056" algn="l" defTabSz="914109" rtl="0" eaLnBrk="1" latinLnBrk="0" hangingPunct="1">
        <a:defRPr sz="1800" kern="1200">
          <a:solidFill>
            <a:schemeClr val="tx1"/>
          </a:solidFill>
          <a:latin typeface="+mn-lt"/>
          <a:ea typeface="+mn-ea"/>
          <a:cs typeface="+mn-cs"/>
        </a:defRPr>
      </a:lvl2pPr>
      <a:lvl3pPr marL="914109" algn="l" defTabSz="914109" rtl="0" eaLnBrk="1" latinLnBrk="0" hangingPunct="1">
        <a:defRPr sz="1800" kern="1200">
          <a:solidFill>
            <a:schemeClr val="tx1"/>
          </a:solidFill>
          <a:latin typeface="+mn-lt"/>
          <a:ea typeface="+mn-ea"/>
          <a:cs typeface="+mn-cs"/>
        </a:defRPr>
      </a:lvl3pPr>
      <a:lvl4pPr marL="1371165" algn="l" defTabSz="914109" rtl="0" eaLnBrk="1" latinLnBrk="0" hangingPunct="1">
        <a:defRPr sz="1800" kern="1200">
          <a:solidFill>
            <a:schemeClr val="tx1"/>
          </a:solidFill>
          <a:latin typeface="+mn-lt"/>
          <a:ea typeface="+mn-ea"/>
          <a:cs typeface="+mn-cs"/>
        </a:defRPr>
      </a:lvl4pPr>
      <a:lvl5pPr marL="1828218" algn="l" defTabSz="914109" rtl="0" eaLnBrk="1" latinLnBrk="0" hangingPunct="1">
        <a:defRPr sz="1800" kern="1200">
          <a:solidFill>
            <a:schemeClr val="tx1"/>
          </a:solidFill>
          <a:latin typeface="+mn-lt"/>
          <a:ea typeface="+mn-ea"/>
          <a:cs typeface="+mn-cs"/>
        </a:defRPr>
      </a:lvl5pPr>
      <a:lvl6pPr marL="2285274" algn="l" defTabSz="914109" rtl="0" eaLnBrk="1" latinLnBrk="0" hangingPunct="1">
        <a:defRPr sz="1800" kern="1200">
          <a:solidFill>
            <a:schemeClr val="tx1"/>
          </a:solidFill>
          <a:latin typeface="+mn-lt"/>
          <a:ea typeface="+mn-ea"/>
          <a:cs typeface="+mn-cs"/>
        </a:defRPr>
      </a:lvl6pPr>
      <a:lvl7pPr marL="2742328" algn="l" defTabSz="914109" rtl="0" eaLnBrk="1" latinLnBrk="0" hangingPunct="1">
        <a:defRPr sz="1800" kern="1200">
          <a:solidFill>
            <a:schemeClr val="tx1"/>
          </a:solidFill>
          <a:latin typeface="+mn-lt"/>
          <a:ea typeface="+mn-ea"/>
          <a:cs typeface="+mn-cs"/>
        </a:defRPr>
      </a:lvl7pPr>
      <a:lvl8pPr marL="3199383" algn="l" defTabSz="914109" rtl="0" eaLnBrk="1" latinLnBrk="0" hangingPunct="1">
        <a:defRPr sz="1800" kern="1200">
          <a:solidFill>
            <a:schemeClr val="tx1"/>
          </a:solidFill>
          <a:latin typeface="+mn-lt"/>
          <a:ea typeface="+mn-ea"/>
          <a:cs typeface="+mn-cs"/>
        </a:defRPr>
      </a:lvl8pPr>
      <a:lvl9pPr marL="3656438" algn="l" defTabSz="91410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6.xml"/><Relationship Id="rId1" Type="http://schemas.openxmlformats.org/officeDocument/2006/relationships/tags" Target="../tags/tag1.xml"/><Relationship Id="rId5" Type="http://schemas.openxmlformats.org/officeDocument/2006/relationships/image" Target="../media/image6.emf"/><Relationship Id="rId4" Type="http://schemas.openxmlformats.org/officeDocument/2006/relationships/oleObject" Target="../embeddings/oleObject1.bin"/></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6.xml"/><Relationship Id="rId1" Type="http://schemas.openxmlformats.org/officeDocument/2006/relationships/tags" Target="../tags/tag2.xml"/><Relationship Id="rId5" Type="http://schemas.openxmlformats.org/officeDocument/2006/relationships/image" Target="../media/image6.emf"/><Relationship Id="rId4" Type="http://schemas.openxmlformats.org/officeDocument/2006/relationships/oleObject" Target="../embeddings/oleObject2.bin"/></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6.xml"/><Relationship Id="rId1" Type="http://schemas.openxmlformats.org/officeDocument/2006/relationships/tags" Target="../tags/tag3.xml"/><Relationship Id="rId5" Type="http://schemas.openxmlformats.org/officeDocument/2006/relationships/image" Target="../media/image6.emf"/><Relationship Id="rId4" Type="http://schemas.openxmlformats.org/officeDocument/2006/relationships/oleObject" Target="../embeddings/oleObject3.bin"/></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6.xml"/><Relationship Id="rId1" Type="http://schemas.openxmlformats.org/officeDocument/2006/relationships/tags" Target="../tags/tag4.xml"/><Relationship Id="rId5" Type="http://schemas.openxmlformats.org/officeDocument/2006/relationships/image" Target="../media/image6.emf"/><Relationship Id="rId4" Type="http://schemas.openxmlformats.org/officeDocument/2006/relationships/oleObject" Target="../embeddings/oleObject4.bin"/></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6.xml"/><Relationship Id="rId1" Type="http://schemas.openxmlformats.org/officeDocument/2006/relationships/tags" Target="../tags/tag5.xml"/><Relationship Id="rId5" Type="http://schemas.openxmlformats.org/officeDocument/2006/relationships/image" Target="../media/image6.emf"/><Relationship Id="rId4" Type="http://schemas.openxmlformats.org/officeDocument/2006/relationships/oleObject" Target="../embeddings/oleObject5.bin"/></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6.xml"/><Relationship Id="rId1" Type="http://schemas.openxmlformats.org/officeDocument/2006/relationships/tags" Target="../tags/tag6.xml"/><Relationship Id="rId6" Type="http://schemas.openxmlformats.org/officeDocument/2006/relationships/image" Target="../media/image8.png"/><Relationship Id="rId5" Type="http://schemas.openxmlformats.org/officeDocument/2006/relationships/image" Target="../media/image6.emf"/><Relationship Id="rId4" Type="http://schemas.openxmlformats.org/officeDocument/2006/relationships/oleObject" Target="../embeddings/oleObject6.bin"/></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0.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0.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0.xml"/></Relationships>
</file>

<file path=ppt/slides/_rels/slide3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V</a:t>
            </a:r>
          </a:p>
        </p:txBody>
      </p:sp>
      <p:sp>
        <p:nvSpPr>
          <p:cNvPr id="3" name="Subtitle 2"/>
          <p:cNvSpPr>
            <a:spLocks noGrp="1"/>
          </p:cNvSpPr>
          <p:nvPr>
            <p:ph type="subTitle" idx="1"/>
          </p:nvPr>
        </p:nvSpPr>
        <p:spPr/>
        <p:txBody>
          <a:bodyPr>
            <a:noAutofit/>
          </a:bodyPr>
          <a:lstStyle/>
          <a:p>
            <a:r>
              <a:rPr lang="en-US" sz="2800" dirty="0">
                <a:solidFill>
                  <a:schemeClr val="tx1"/>
                </a:solidFill>
              </a:rPr>
              <a:t>Health Information Technology Council Meeting</a:t>
            </a:r>
          </a:p>
          <a:p>
            <a:endParaRPr lang="en-US" sz="2400" dirty="0">
              <a:solidFill>
                <a:schemeClr val="tx1"/>
              </a:solidFill>
            </a:endParaRPr>
          </a:p>
          <a:p>
            <a:r>
              <a:rPr lang="en-US" sz="2400" dirty="0">
                <a:solidFill>
                  <a:schemeClr val="tx1"/>
                </a:solidFill>
              </a:rPr>
              <a:t>August 2, 2021</a:t>
            </a:r>
          </a:p>
        </p:txBody>
      </p:sp>
      <p:sp>
        <p:nvSpPr>
          <p:cNvPr id="6" name="Slide Number Placeholder 5"/>
          <p:cNvSpPr>
            <a:spLocks noGrp="1"/>
          </p:cNvSpPr>
          <p:nvPr>
            <p:ph type="sldNum" sz="quarter" idx="11"/>
          </p:nvPr>
        </p:nvSpPr>
        <p:spPr/>
        <p:txBody>
          <a:bodyPr/>
          <a:lstStyle/>
          <a:p>
            <a:pPr>
              <a:defRPr/>
            </a:pPr>
            <a:fld id="{48D10188-EC4D-40C7-880F-CA7F1DBEE75A}" type="slidenum">
              <a:rPr lang="en-US" smtClean="0"/>
              <a:pPr>
                <a:defRPr/>
              </a:pPr>
              <a:t>1</a:t>
            </a:fld>
            <a:endParaRPr lang="en-US" dirty="0"/>
          </a:p>
        </p:txBody>
      </p:sp>
    </p:spTree>
    <p:extLst>
      <p:ext uri="{BB962C8B-B14F-4D97-AF65-F5344CB8AC3E}">
        <p14:creationId xmlns:p14="http://schemas.microsoft.com/office/powerpoint/2010/main" val="15084559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DD6DC581-3793-4594-88E2-9EC724FA3BF3}" type="slidenum">
              <a:rPr lang="en-US" smtClean="0"/>
              <a:pPr>
                <a:defRPr/>
              </a:pPr>
              <a:t>10</a:t>
            </a:fld>
            <a:endParaRPr lang="en-US" dirty="0"/>
          </a:p>
        </p:txBody>
      </p:sp>
      <p:sp>
        <p:nvSpPr>
          <p:cNvPr id="2" name="Title 1">
            <a:extLst>
              <a:ext uri="{FF2B5EF4-FFF2-40B4-BE49-F238E27FC236}">
                <a16:creationId xmlns:a16="http://schemas.microsoft.com/office/drawing/2014/main" id="{FE3C1E95-8B09-45B3-9D03-F342ED0D6800}"/>
              </a:ext>
            </a:extLst>
          </p:cNvPr>
          <p:cNvSpPr>
            <a:spLocks noGrp="1"/>
          </p:cNvSpPr>
          <p:nvPr>
            <p:ph type="title"/>
          </p:nvPr>
        </p:nvSpPr>
        <p:spPr/>
        <p:txBody>
          <a:bodyPr/>
          <a:lstStyle/>
          <a:p>
            <a:endParaRPr lang="en-US" dirty="0"/>
          </a:p>
        </p:txBody>
      </p:sp>
      <p:sp>
        <p:nvSpPr>
          <p:cNvPr id="10" name="Rectangle 9"/>
          <p:cNvSpPr/>
          <p:nvPr/>
        </p:nvSpPr>
        <p:spPr>
          <a:xfrm>
            <a:off x="914400" y="2905918"/>
            <a:ext cx="7315200" cy="1447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Consolidated Clinical Gateway &amp; AWS update</a:t>
            </a:r>
          </a:p>
          <a:p>
            <a:r>
              <a:rPr lang="en-US" sz="2400" i="1" dirty="0">
                <a:solidFill>
                  <a:schemeClr val="tx1"/>
                </a:solidFill>
              </a:rPr>
              <a:t>David Whitham </a:t>
            </a:r>
          </a:p>
        </p:txBody>
      </p:sp>
    </p:spTree>
    <p:extLst>
      <p:ext uri="{BB962C8B-B14F-4D97-AF65-F5344CB8AC3E}">
        <p14:creationId xmlns:p14="http://schemas.microsoft.com/office/powerpoint/2010/main" val="23157013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5"/>
          <p:cNvSpPr>
            <a:spLocks/>
          </p:cNvSpPr>
          <p:nvPr/>
        </p:nvSpPr>
        <p:spPr bwMode="auto">
          <a:xfrm>
            <a:off x="850900" y="179388"/>
            <a:ext cx="6845300"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8100" tIns="38100" rIns="38100" bIns="38100"/>
          <a:lstStyle>
            <a:lvl1pPr algn="l" eaLnBrk="0" hangingPunct="0">
              <a:lnSpc>
                <a:spcPct val="90000"/>
              </a:lnSpc>
              <a:spcBef>
                <a:spcPts val="400"/>
              </a:spcBef>
              <a:buChar char="•"/>
              <a:defRPr sz="1400">
                <a:solidFill>
                  <a:schemeClr val="tx1"/>
                </a:solidFill>
                <a:latin typeface="Arial" charset="0"/>
                <a:ea typeface="ＭＳ Ｐゴシック" pitchFamily="34" charset="-128"/>
                <a:sym typeface="Arial" charset="0"/>
              </a:defRPr>
            </a:lvl1pPr>
            <a:lvl2pPr marL="742950" indent="-285750" algn="l" eaLnBrk="0" hangingPunct="0">
              <a:lnSpc>
                <a:spcPct val="90000"/>
              </a:lnSpc>
              <a:spcBef>
                <a:spcPts val="400"/>
              </a:spcBef>
              <a:buClr>
                <a:schemeClr val="accent2"/>
              </a:buClr>
              <a:buSzPct val="100000"/>
              <a:buFont typeface="Wingdings" pitchFamily="2" charset="2"/>
              <a:buChar char="§"/>
              <a:defRPr sz="1200">
                <a:solidFill>
                  <a:schemeClr val="tx1"/>
                </a:solidFill>
                <a:latin typeface="Arial" charset="0"/>
                <a:ea typeface="ＭＳ Ｐゴシック" pitchFamily="34" charset="-128"/>
                <a:sym typeface="Arial" charset="0"/>
              </a:defRPr>
            </a:lvl2pPr>
            <a:lvl3pPr marL="1143000" indent="-228600" algn="l" eaLnBrk="0" hangingPunct="0">
              <a:lnSpc>
                <a:spcPct val="90000"/>
              </a:lnSpc>
              <a:spcBef>
                <a:spcPts val="400"/>
              </a:spcBef>
              <a:buClr>
                <a:schemeClr val="accent2"/>
              </a:buClr>
              <a:buSzPct val="100000"/>
              <a:buFont typeface="Arial" charset="0"/>
              <a:buChar char="–"/>
              <a:defRPr sz="1200">
                <a:solidFill>
                  <a:schemeClr val="tx1"/>
                </a:solidFill>
                <a:latin typeface="Arial" charset="0"/>
                <a:ea typeface="ＭＳ Ｐゴシック" pitchFamily="34" charset="-128"/>
                <a:sym typeface="Arial" charset="0"/>
              </a:defRPr>
            </a:lvl3pPr>
            <a:lvl4pPr marL="1600200" indent="-228600" algn="l" eaLnBrk="0" hangingPunct="0">
              <a:lnSpc>
                <a:spcPct val="90000"/>
              </a:lnSpc>
              <a:spcBef>
                <a:spcPts val="300"/>
              </a:spcBef>
              <a:buClr>
                <a:schemeClr val="accent2"/>
              </a:buClr>
              <a:buSzPct val="100000"/>
              <a:buFont typeface="Arial" charset="0"/>
              <a:buChar char="–"/>
              <a:defRPr sz="1200">
                <a:solidFill>
                  <a:schemeClr val="tx1"/>
                </a:solidFill>
                <a:latin typeface="Arial" charset="0"/>
                <a:ea typeface="ＭＳ Ｐゴシック" pitchFamily="34" charset="-128"/>
                <a:sym typeface="Arial" charset="0"/>
              </a:defRPr>
            </a:lvl4pPr>
            <a:lvl5pPr marL="2057400" indent="-228600" algn="l" eaLnBrk="0" hangingPunct="0">
              <a:lnSpc>
                <a:spcPct val="90000"/>
              </a:lnSpc>
              <a:spcBef>
                <a:spcPts val="300"/>
              </a:spcBef>
              <a:buClr>
                <a:schemeClr val="accent2"/>
              </a:buClr>
              <a:buSzPct val="100000"/>
              <a:buFont typeface="Arial" charset="0"/>
              <a:buChar char="–"/>
              <a:defRPr sz="1000">
                <a:solidFill>
                  <a:schemeClr val="tx1"/>
                </a:solidFill>
                <a:latin typeface="Arial" charset="0"/>
                <a:ea typeface="ＭＳ Ｐゴシック" pitchFamily="34" charset="-128"/>
                <a:sym typeface="Arial" charset="0"/>
              </a:defRPr>
            </a:lvl5pPr>
            <a:lvl6pPr marL="2514600" indent="-228600" eaLnBrk="0" fontAlgn="base" hangingPunct="0">
              <a:lnSpc>
                <a:spcPct val="90000"/>
              </a:lnSpc>
              <a:spcBef>
                <a:spcPts val="300"/>
              </a:spcBef>
              <a:spcAft>
                <a:spcPct val="0"/>
              </a:spcAft>
              <a:buClr>
                <a:schemeClr val="accent2"/>
              </a:buClr>
              <a:buSzPct val="100000"/>
              <a:buFont typeface="Arial" charset="0"/>
              <a:buChar char="–"/>
              <a:defRPr sz="1000">
                <a:solidFill>
                  <a:schemeClr val="tx1"/>
                </a:solidFill>
                <a:latin typeface="Arial" charset="0"/>
                <a:ea typeface="ＭＳ Ｐゴシック" pitchFamily="34" charset="-128"/>
                <a:sym typeface="Arial" charset="0"/>
              </a:defRPr>
            </a:lvl6pPr>
            <a:lvl7pPr marL="2971800" indent="-228600" eaLnBrk="0" fontAlgn="base" hangingPunct="0">
              <a:lnSpc>
                <a:spcPct val="90000"/>
              </a:lnSpc>
              <a:spcBef>
                <a:spcPts val="300"/>
              </a:spcBef>
              <a:spcAft>
                <a:spcPct val="0"/>
              </a:spcAft>
              <a:buClr>
                <a:schemeClr val="accent2"/>
              </a:buClr>
              <a:buSzPct val="100000"/>
              <a:buFont typeface="Arial" charset="0"/>
              <a:buChar char="–"/>
              <a:defRPr sz="1000">
                <a:solidFill>
                  <a:schemeClr val="tx1"/>
                </a:solidFill>
                <a:latin typeface="Arial" charset="0"/>
                <a:ea typeface="ＭＳ Ｐゴシック" pitchFamily="34" charset="-128"/>
                <a:sym typeface="Arial" charset="0"/>
              </a:defRPr>
            </a:lvl7pPr>
            <a:lvl8pPr marL="3429000" indent="-228600" eaLnBrk="0" fontAlgn="base" hangingPunct="0">
              <a:lnSpc>
                <a:spcPct val="90000"/>
              </a:lnSpc>
              <a:spcBef>
                <a:spcPts val="300"/>
              </a:spcBef>
              <a:spcAft>
                <a:spcPct val="0"/>
              </a:spcAft>
              <a:buClr>
                <a:schemeClr val="accent2"/>
              </a:buClr>
              <a:buSzPct val="100000"/>
              <a:buFont typeface="Arial" charset="0"/>
              <a:buChar char="–"/>
              <a:defRPr sz="1000">
                <a:solidFill>
                  <a:schemeClr val="tx1"/>
                </a:solidFill>
                <a:latin typeface="Arial" charset="0"/>
                <a:ea typeface="ＭＳ Ｐゴシック" pitchFamily="34" charset="-128"/>
                <a:sym typeface="Arial" charset="0"/>
              </a:defRPr>
            </a:lvl8pPr>
            <a:lvl9pPr marL="3886200" indent="-228600" eaLnBrk="0" fontAlgn="base" hangingPunct="0">
              <a:lnSpc>
                <a:spcPct val="90000"/>
              </a:lnSpc>
              <a:spcBef>
                <a:spcPts val="300"/>
              </a:spcBef>
              <a:spcAft>
                <a:spcPct val="0"/>
              </a:spcAft>
              <a:buClr>
                <a:schemeClr val="accent2"/>
              </a:buClr>
              <a:buSzPct val="100000"/>
              <a:buFont typeface="Arial" charset="0"/>
              <a:buChar char="–"/>
              <a:defRPr sz="1000">
                <a:solidFill>
                  <a:schemeClr val="tx1"/>
                </a:solidFill>
                <a:latin typeface="Arial" charset="0"/>
                <a:ea typeface="ＭＳ Ｐゴシック" pitchFamily="34" charset="-128"/>
                <a:sym typeface="Arial" charset="0"/>
              </a:defRPr>
            </a:lvl9pPr>
          </a:lstStyle>
          <a:p>
            <a:pPr eaLnBrk="1" hangingPunct="1">
              <a:lnSpc>
                <a:spcPct val="100000"/>
              </a:lnSpc>
              <a:spcBef>
                <a:spcPct val="0"/>
              </a:spcBef>
              <a:buFontTx/>
              <a:buNone/>
            </a:pPr>
            <a:endParaRPr lang="en-US" altLang="en-US" sz="1600" b="1" i="1" dirty="0">
              <a:solidFill>
                <a:srgbClr val="FFFFFF"/>
              </a:solidFill>
              <a:latin typeface="Gill Sans" pitchFamily="-106" charset="0"/>
            </a:endParaRPr>
          </a:p>
        </p:txBody>
      </p:sp>
      <p:sp>
        <p:nvSpPr>
          <p:cNvPr id="11" name="Rectangle 10"/>
          <p:cNvSpPr/>
          <p:nvPr/>
        </p:nvSpPr>
        <p:spPr>
          <a:xfrm>
            <a:off x="304800" y="914400"/>
            <a:ext cx="8610600" cy="553998"/>
          </a:xfrm>
          <a:prstGeom prst="rect">
            <a:avLst/>
          </a:prstGeom>
        </p:spPr>
        <p:txBody>
          <a:bodyPr wrap="square">
            <a:spAutoFit/>
          </a:bodyPr>
          <a:lstStyle/>
          <a:p>
            <a:pPr marL="285750" indent="-285750">
              <a:buFont typeface="Arial" panose="020B0604020202020204" pitchFamily="34" charset="0"/>
              <a:buChar char="•"/>
            </a:pPr>
            <a:endParaRPr lang="en-US" sz="1200" dirty="0"/>
          </a:p>
          <a:p>
            <a:pPr algn="ctr"/>
            <a:r>
              <a:rPr lang="en-US" b="1" dirty="0"/>
              <a:t>We successfully migrated the Clinical Gateway nodes to the AWS cloud!</a:t>
            </a:r>
          </a:p>
        </p:txBody>
      </p:sp>
      <p:sp>
        <p:nvSpPr>
          <p:cNvPr id="4" name="Slide Number Placeholder 3"/>
          <p:cNvSpPr>
            <a:spLocks noGrp="1"/>
          </p:cNvSpPr>
          <p:nvPr>
            <p:ph type="sldNum" sz="quarter" idx="11"/>
          </p:nvPr>
        </p:nvSpPr>
        <p:spPr>
          <a:prstGeom prst="rect">
            <a:avLst/>
          </a:prstGeom>
        </p:spPr>
        <p:txBody>
          <a:bodyPr/>
          <a:lstStyle/>
          <a:p>
            <a:fld id="{3FB920DA-D5E0-4ABF-8AE6-20AC9E2BB91D}" type="slidenum">
              <a:rPr lang="en-US" smtClean="0"/>
              <a:t>11</a:t>
            </a:fld>
            <a:endParaRPr lang="en-US" dirty="0"/>
          </a:p>
        </p:txBody>
      </p:sp>
      <p:sp>
        <p:nvSpPr>
          <p:cNvPr id="2" name="Title 1">
            <a:extLst>
              <a:ext uri="{FF2B5EF4-FFF2-40B4-BE49-F238E27FC236}">
                <a16:creationId xmlns:a16="http://schemas.microsoft.com/office/drawing/2014/main" id="{70A72886-99B7-4573-BCF2-005661A1BC92}"/>
              </a:ext>
            </a:extLst>
          </p:cNvPr>
          <p:cNvSpPr>
            <a:spLocks noGrp="1"/>
          </p:cNvSpPr>
          <p:nvPr>
            <p:ph type="title"/>
          </p:nvPr>
        </p:nvSpPr>
        <p:spPr/>
        <p:txBody>
          <a:bodyPr/>
          <a:lstStyle/>
          <a:p>
            <a:r>
              <a:rPr lang="en-US" dirty="0"/>
              <a:t>Consolidated Clinical Gateway (CCG) Project Overview</a:t>
            </a:r>
          </a:p>
        </p:txBody>
      </p:sp>
      <p:pic>
        <p:nvPicPr>
          <p:cNvPr id="8" name="Picture 7">
            <a:extLst>
              <a:ext uri="{FF2B5EF4-FFF2-40B4-BE49-F238E27FC236}">
                <a16:creationId xmlns:a16="http://schemas.microsoft.com/office/drawing/2014/main" id="{BD39601A-571B-4C02-AC62-5C6C0FCDDFE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99459" y="1585759"/>
            <a:ext cx="6223316" cy="2910042"/>
          </a:xfrm>
          <a:prstGeom prst="rect">
            <a:avLst/>
          </a:prstGeom>
        </p:spPr>
      </p:pic>
      <p:grpSp>
        <p:nvGrpSpPr>
          <p:cNvPr id="7" name="Group 6">
            <a:extLst>
              <a:ext uri="{FF2B5EF4-FFF2-40B4-BE49-F238E27FC236}">
                <a16:creationId xmlns:a16="http://schemas.microsoft.com/office/drawing/2014/main" id="{4B860E7E-F51E-4A53-A385-3842684A6799}"/>
              </a:ext>
            </a:extLst>
          </p:cNvPr>
          <p:cNvGrpSpPr/>
          <p:nvPr/>
        </p:nvGrpSpPr>
        <p:grpSpPr>
          <a:xfrm>
            <a:off x="3124200" y="4495801"/>
            <a:ext cx="3702048" cy="1991379"/>
            <a:chOff x="2662818" y="6575523"/>
            <a:chExt cx="3216501" cy="1991379"/>
          </a:xfrm>
        </p:grpSpPr>
        <p:sp>
          <p:nvSpPr>
            <p:cNvPr id="10" name="Rectangle 9">
              <a:extLst>
                <a:ext uri="{FF2B5EF4-FFF2-40B4-BE49-F238E27FC236}">
                  <a16:creationId xmlns:a16="http://schemas.microsoft.com/office/drawing/2014/main" id="{94C6ADFE-BB1D-40D4-9E74-5426ACB087FE}"/>
                </a:ext>
              </a:extLst>
            </p:cNvPr>
            <p:cNvSpPr/>
            <p:nvPr/>
          </p:nvSpPr>
          <p:spPr>
            <a:xfrm>
              <a:off x="2662818" y="6575523"/>
              <a:ext cx="1759972" cy="1991379"/>
            </a:xfrm>
            <a:prstGeom prst="rect">
              <a:avLst/>
            </a:prstGeom>
          </p:spPr>
          <p:txBody>
            <a:bodyPr wrap="square">
              <a:spAutoFit/>
            </a:bodyPr>
            <a:lstStyle/>
            <a:p>
              <a:pPr algn="ctr">
                <a:lnSpc>
                  <a:spcPct val="150000"/>
                </a:lnSpc>
              </a:pPr>
              <a:r>
                <a:rPr lang="en-US" sz="1400" b="1" u="sng" dirty="0">
                  <a:solidFill>
                    <a:schemeClr val="tx1">
                      <a:lumMod val="75000"/>
                      <a:lumOff val="25000"/>
                    </a:schemeClr>
                  </a:solidFill>
                  <a:latin typeface="Arial" panose="020B0604020202020204" pitchFamily="34" charset="0"/>
                  <a:cs typeface="Arial" panose="020B0604020202020204" pitchFamily="34" charset="0"/>
                </a:rPr>
                <a:t>CCG Phase 1: </a:t>
              </a:r>
            </a:p>
            <a:p>
              <a:pPr algn="ctr">
                <a:lnSpc>
                  <a:spcPct val="150000"/>
                </a:lnSpc>
              </a:pPr>
              <a:r>
                <a:rPr lang="en-US" sz="1400" b="1" u="sng" dirty="0">
                  <a:solidFill>
                    <a:schemeClr val="tx1">
                      <a:lumMod val="75000"/>
                      <a:lumOff val="25000"/>
                    </a:schemeClr>
                  </a:solidFill>
                  <a:latin typeface="Arial" panose="020B0604020202020204" pitchFamily="34" charset="0"/>
                  <a:cs typeface="Arial" panose="020B0604020202020204" pitchFamily="34" charset="0"/>
                </a:rPr>
                <a:t>Live Dates</a:t>
              </a:r>
            </a:p>
            <a:p>
              <a:pPr marL="171450" indent="-171450" algn="ctr">
                <a:lnSpc>
                  <a:spcPct val="150000"/>
                </a:lnSpc>
                <a:buFont typeface="Arial" panose="020B0604020202020204" pitchFamily="34" charset="0"/>
                <a:buChar char="•"/>
              </a:pPr>
              <a:r>
                <a:rPr lang="en-US" sz="1400" b="1" dirty="0">
                  <a:solidFill>
                    <a:schemeClr val="tx1">
                      <a:lumMod val="75000"/>
                      <a:lumOff val="25000"/>
                    </a:schemeClr>
                  </a:solidFill>
                  <a:latin typeface="Arial" panose="020B0604020202020204" pitchFamily="34" charset="0"/>
                  <a:cs typeface="Arial" panose="020B0604020202020204" pitchFamily="34" charset="0"/>
                </a:rPr>
                <a:t>MCR    3/22/21</a:t>
              </a:r>
            </a:p>
            <a:p>
              <a:pPr marL="171450" indent="-171450" algn="ctr">
                <a:lnSpc>
                  <a:spcPct val="150000"/>
                </a:lnSpc>
                <a:buFont typeface="Arial" panose="020B0604020202020204" pitchFamily="34" charset="0"/>
                <a:buChar char="•"/>
              </a:pPr>
              <a:r>
                <a:rPr lang="en-US" sz="1400" b="1" dirty="0">
                  <a:solidFill>
                    <a:schemeClr val="tx1">
                      <a:lumMod val="75000"/>
                      <a:lumOff val="25000"/>
                    </a:schemeClr>
                  </a:solidFill>
                  <a:latin typeface="Arial" panose="020B0604020202020204" pitchFamily="34" charset="0"/>
                  <a:cs typeface="Arial" panose="020B0604020202020204" pitchFamily="34" charset="0"/>
                </a:rPr>
                <a:t>CBHI    3/24/21</a:t>
              </a:r>
            </a:p>
            <a:p>
              <a:pPr marL="171450" indent="-171450" algn="ctr">
                <a:lnSpc>
                  <a:spcPct val="150000"/>
                </a:lnSpc>
                <a:buFont typeface="Arial" panose="020B0604020202020204" pitchFamily="34" charset="0"/>
                <a:buChar char="•"/>
              </a:pPr>
              <a:r>
                <a:rPr lang="en-US" sz="1400" b="1" dirty="0">
                  <a:solidFill>
                    <a:schemeClr val="tx1">
                      <a:lumMod val="75000"/>
                      <a:lumOff val="25000"/>
                    </a:schemeClr>
                  </a:solidFill>
                  <a:latin typeface="Arial" panose="020B0604020202020204" pitchFamily="34" charset="0"/>
                  <a:cs typeface="Arial" panose="020B0604020202020204" pitchFamily="34" charset="0"/>
                </a:rPr>
                <a:t>CLPPP  3/27/21</a:t>
              </a:r>
            </a:p>
            <a:p>
              <a:pPr marL="171450" indent="-171450" algn="ctr">
                <a:lnSpc>
                  <a:spcPct val="150000"/>
                </a:lnSpc>
                <a:buFont typeface="Arial" panose="020B0604020202020204" pitchFamily="34" charset="0"/>
                <a:buChar char="•"/>
              </a:pPr>
              <a:r>
                <a:rPr lang="en-US" sz="1400" b="1" dirty="0">
                  <a:solidFill>
                    <a:schemeClr val="tx1">
                      <a:lumMod val="75000"/>
                      <a:lumOff val="25000"/>
                    </a:schemeClr>
                  </a:solidFill>
                  <a:latin typeface="Arial" panose="020B0604020202020204" pitchFamily="34" charset="0"/>
                  <a:cs typeface="Arial" panose="020B0604020202020204" pitchFamily="34" charset="0"/>
                </a:rPr>
                <a:t>Syndromic   4/1/21</a:t>
              </a:r>
              <a:endParaRPr lang="en-US" sz="1400"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12" name="Rectangle 11">
              <a:extLst>
                <a:ext uri="{FF2B5EF4-FFF2-40B4-BE49-F238E27FC236}">
                  <a16:creationId xmlns:a16="http://schemas.microsoft.com/office/drawing/2014/main" id="{009AC7E0-310F-493E-9430-C47B83343D16}"/>
                </a:ext>
              </a:extLst>
            </p:cNvPr>
            <p:cNvSpPr/>
            <p:nvPr/>
          </p:nvSpPr>
          <p:spPr>
            <a:xfrm>
              <a:off x="4422790" y="6575523"/>
              <a:ext cx="1456529" cy="1668214"/>
            </a:xfrm>
            <a:prstGeom prst="rect">
              <a:avLst/>
            </a:prstGeom>
          </p:spPr>
          <p:txBody>
            <a:bodyPr wrap="square">
              <a:spAutoFit/>
            </a:bodyPr>
            <a:lstStyle/>
            <a:p>
              <a:pPr algn="ctr">
                <a:lnSpc>
                  <a:spcPct val="150000"/>
                </a:lnSpc>
              </a:pPr>
              <a:r>
                <a:rPr lang="en-US" sz="1400" b="1" u="sng" dirty="0">
                  <a:solidFill>
                    <a:schemeClr val="tx1">
                      <a:lumMod val="75000"/>
                      <a:lumOff val="25000"/>
                    </a:schemeClr>
                  </a:solidFill>
                  <a:latin typeface="Arial" panose="020B0604020202020204" pitchFamily="34" charset="0"/>
                  <a:cs typeface="Arial" panose="020B0604020202020204" pitchFamily="34" charset="0"/>
                </a:rPr>
                <a:t>CCG Phase 2:</a:t>
              </a:r>
            </a:p>
            <a:p>
              <a:pPr algn="ctr">
                <a:lnSpc>
                  <a:spcPct val="150000"/>
                </a:lnSpc>
              </a:pPr>
              <a:r>
                <a:rPr lang="en-US" sz="1400" b="1" u="sng" dirty="0">
                  <a:solidFill>
                    <a:schemeClr val="tx1">
                      <a:lumMod val="75000"/>
                      <a:lumOff val="25000"/>
                    </a:schemeClr>
                  </a:solidFill>
                  <a:latin typeface="Arial" panose="020B0604020202020204" pitchFamily="34" charset="0"/>
                  <a:cs typeface="Arial" panose="020B0604020202020204" pitchFamily="34" charset="0"/>
                </a:rPr>
                <a:t>Live Dates</a:t>
              </a:r>
            </a:p>
            <a:p>
              <a:pPr marL="171450" indent="-171450" algn="ctr">
                <a:lnSpc>
                  <a:spcPct val="150000"/>
                </a:lnSpc>
                <a:buFont typeface="Arial" panose="020B0604020202020204" pitchFamily="34" charset="0"/>
                <a:buChar char="•"/>
              </a:pPr>
              <a:r>
                <a:rPr lang="en-US" sz="1400" b="1" dirty="0">
                  <a:solidFill>
                    <a:schemeClr val="tx1">
                      <a:lumMod val="75000"/>
                      <a:lumOff val="25000"/>
                    </a:schemeClr>
                  </a:solidFill>
                  <a:latin typeface="Arial" panose="020B0604020202020204" pitchFamily="34" charset="0"/>
                  <a:cs typeface="Arial" panose="020B0604020202020204" pitchFamily="34" charset="0"/>
                </a:rPr>
                <a:t>ELR  5/22/21</a:t>
              </a:r>
            </a:p>
            <a:p>
              <a:pPr marL="171450" indent="-171450" algn="ctr">
                <a:lnSpc>
                  <a:spcPct val="150000"/>
                </a:lnSpc>
                <a:buFont typeface="Arial" panose="020B0604020202020204" pitchFamily="34" charset="0"/>
                <a:buChar char="•"/>
              </a:pPr>
              <a:r>
                <a:rPr lang="en-US" sz="1400" b="1" dirty="0">
                  <a:solidFill>
                    <a:schemeClr val="tx1">
                      <a:lumMod val="75000"/>
                      <a:lumOff val="25000"/>
                    </a:schemeClr>
                  </a:solidFill>
                  <a:latin typeface="Arial" panose="020B0604020202020204" pitchFamily="34" charset="0"/>
                  <a:cs typeface="Arial" panose="020B0604020202020204" pitchFamily="34" charset="0"/>
                </a:rPr>
                <a:t>IEATS 5/26/21</a:t>
              </a:r>
            </a:p>
            <a:p>
              <a:pPr marL="171450" indent="-171450" algn="ctr">
                <a:lnSpc>
                  <a:spcPct val="150000"/>
                </a:lnSpc>
                <a:buFont typeface="Arial" panose="020B0604020202020204" pitchFamily="34" charset="0"/>
                <a:buChar char="•"/>
              </a:pPr>
              <a:r>
                <a:rPr lang="en-US" sz="1400" b="1" dirty="0">
                  <a:solidFill>
                    <a:schemeClr val="tx1">
                      <a:lumMod val="75000"/>
                      <a:lumOff val="25000"/>
                    </a:schemeClr>
                  </a:solidFill>
                  <a:latin typeface="Arial" panose="020B0604020202020204" pitchFamily="34" charset="0"/>
                  <a:cs typeface="Arial" panose="020B0604020202020204" pitchFamily="34" charset="0"/>
                </a:rPr>
                <a:t>MIIS  5/29/21</a:t>
              </a:r>
            </a:p>
          </p:txBody>
        </p:sp>
      </p:grpSp>
    </p:spTree>
    <p:extLst>
      <p:ext uri="{BB962C8B-B14F-4D97-AF65-F5344CB8AC3E}">
        <p14:creationId xmlns:p14="http://schemas.microsoft.com/office/powerpoint/2010/main" val="14839315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949C2E20-F250-44B9-B926-B8B94A013B34}" type="slidenum">
              <a:rPr lang="en-US" smtClean="0"/>
              <a:pPr>
                <a:defRPr/>
              </a:pPr>
              <a:t>12</a:t>
            </a:fld>
            <a:endParaRPr lang="en-US" dirty="0"/>
          </a:p>
        </p:txBody>
      </p:sp>
      <p:sp>
        <p:nvSpPr>
          <p:cNvPr id="3" name="Title 2"/>
          <p:cNvSpPr>
            <a:spLocks noGrp="1"/>
          </p:cNvSpPr>
          <p:nvPr>
            <p:ph type="title"/>
          </p:nvPr>
        </p:nvSpPr>
        <p:spPr/>
        <p:txBody>
          <a:bodyPr/>
          <a:lstStyle/>
          <a:p>
            <a:r>
              <a:rPr lang="en-US" dirty="0"/>
              <a:t>Continued Clinical Gateway work in the Cloud: Synchronous API Services </a:t>
            </a:r>
          </a:p>
        </p:txBody>
      </p:sp>
      <p:sp>
        <p:nvSpPr>
          <p:cNvPr id="4" name="Rectangle 3"/>
          <p:cNvSpPr/>
          <p:nvPr/>
        </p:nvSpPr>
        <p:spPr>
          <a:xfrm>
            <a:off x="304800" y="914400"/>
            <a:ext cx="8610600" cy="6309420"/>
          </a:xfrm>
          <a:prstGeom prst="rect">
            <a:avLst/>
          </a:prstGeom>
        </p:spPr>
        <p:txBody>
          <a:bodyPr wrap="square">
            <a:spAutoFit/>
          </a:bodyPr>
          <a:lstStyle/>
          <a:p>
            <a:pPr marL="285750" indent="-285750">
              <a:buFont typeface="Arial" panose="020B0604020202020204" pitchFamily="34" charset="0"/>
              <a:buChar char="•"/>
            </a:pPr>
            <a:endParaRPr lang="en-US" sz="1200" dirty="0"/>
          </a:p>
          <a:p>
            <a:r>
              <a:rPr lang="en-US" dirty="0"/>
              <a:t>With the Direct Standards almost 10 years old the Mass HIway team is researching the Application Programming Interface services that can be developed for the provider community message transport. The HIway team sees the growth of these services in the overall health information exchange industry and those services’ applicability to the Clinical Gateway Nodes.  </a:t>
            </a:r>
          </a:p>
          <a:p>
            <a:endParaRPr lang="en-US" dirty="0"/>
          </a:p>
          <a:p>
            <a:r>
              <a:rPr lang="en-US" dirty="0"/>
              <a:t>Some of the benefits and features of this project include:</a:t>
            </a:r>
          </a:p>
          <a:p>
            <a:endParaRPr lang="en-US" dirty="0"/>
          </a:p>
          <a:p>
            <a:pPr marL="285750" indent="-285750">
              <a:buFont typeface="Arial" pitchFamily="34" charset="0"/>
              <a:buChar char="•"/>
            </a:pPr>
            <a:r>
              <a:rPr lang="en-US" dirty="0"/>
              <a:t>Provide synchronous response services to increase query responses time</a:t>
            </a:r>
          </a:p>
          <a:p>
            <a:pPr marL="285750" indent="-285750">
              <a:buFont typeface="Arial" pitchFamily="34" charset="0"/>
              <a:buChar char="•"/>
            </a:pPr>
            <a:endParaRPr lang="en-US" dirty="0"/>
          </a:p>
          <a:p>
            <a:pPr marL="285750" indent="-285750">
              <a:buFont typeface="Arial" pitchFamily="34" charset="0"/>
              <a:buChar char="•"/>
            </a:pPr>
            <a:r>
              <a:rPr lang="en-US" dirty="0"/>
              <a:t>Provide foundation for FHIR transported over Restful APIs</a:t>
            </a:r>
          </a:p>
          <a:p>
            <a:pPr marL="285750" indent="-285750">
              <a:buFont typeface="Arial" pitchFamily="34" charset="0"/>
              <a:buChar char="•"/>
            </a:pPr>
            <a:endParaRPr lang="en-US" dirty="0"/>
          </a:p>
          <a:p>
            <a:pPr marL="285750" indent="-285750">
              <a:buFont typeface="Arial" pitchFamily="34" charset="0"/>
              <a:buChar char="•"/>
            </a:pPr>
            <a:r>
              <a:rPr lang="en-US" dirty="0"/>
              <a:t>APIs will be able to support the growth of messages traversing to the CG nodes</a:t>
            </a:r>
          </a:p>
          <a:p>
            <a:pPr marL="285750" indent="-285750">
              <a:buFont typeface="Arial" pitchFamily="34" charset="0"/>
              <a:buChar char="•"/>
            </a:pPr>
            <a:endParaRPr lang="en-US" dirty="0"/>
          </a:p>
          <a:p>
            <a:pPr marL="285750" indent="-285750">
              <a:buFont typeface="Arial" pitchFamily="34" charset="0"/>
              <a:buChar char="•"/>
            </a:pPr>
            <a:r>
              <a:rPr lang="en-US" dirty="0"/>
              <a:t>Restful and SOAP services will be built, with a preference for Restful services</a:t>
            </a:r>
          </a:p>
          <a:p>
            <a:pPr marL="285750" indent="-285750">
              <a:buFont typeface="Arial" pitchFamily="34" charset="0"/>
              <a:buChar char="•"/>
            </a:pPr>
            <a:endParaRPr lang="en-US" dirty="0"/>
          </a:p>
          <a:p>
            <a:pPr marL="285750" indent="-285750">
              <a:buFont typeface="Arial" pitchFamily="34" charset="0"/>
              <a:buChar char="•"/>
            </a:pPr>
            <a:r>
              <a:rPr lang="en-US" dirty="0"/>
              <a:t>A Clinical Gateway API is already in place with MIIS CDC WSDLs</a:t>
            </a:r>
          </a:p>
          <a:p>
            <a:endParaRPr lang="en-US" b="1" dirty="0"/>
          </a:p>
          <a:p>
            <a:pPr marL="285750" indent="-285750">
              <a:buFont typeface="Arial" pitchFamily="34" charset="0"/>
              <a:buChar char="•"/>
            </a:pPr>
            <a:endParaRPr lang="en-US" b="1" dirty="0"/>
          </a:p>
          <a:p>
            <a:pPr marL="285750" indent="-285750">
              <a:buFont typeface="Arial" pitchFamily="34" charset="0"/>
              <a:buChar char="•"/>
            </a:pPr>
            <a:endParaRPr lang="en-US" b="1" dirty="0"/>
          </a:p>
          <a:p>
            <a:endParaRPr lang="en-US" sz="1600" b="1" dirty="0">
              <a:solidFill>
                <a:schemeClr val="accent1">
                  <a:lumMod val="75000"/>
                </a:schemeClr>
              </a:solidFill>
            </a:endParaRPr>
          </a:p>
          <a:p>
            <a:pPr marL="285750" indent="-285750">
              <a:buFont typeface="Arial" pitchFamily="34" charset="0"/>
              <a:buChar char="•"/>
            </a:pPr>
            <a:endParaRPr lang="en-US" sz="1600" dirty="0">
              <a:solidFill>
                <a:schemeClr val="accent1">
                  <a:lumMod val="75000"/>
                </a:schemeClr>
              </a:solidFill>
            </a:endParaRPr>
          </a:p>
        </p:txBody>
      </p:sp>
    </p:spTree>
    <p:extLst>
      <p:ext uri="{BB962C8B-B14F-4D97-AF65-F5344CB8AC3E}">
        <p14:creationId xmlns:p14="http://schemas.microsoft.com/office/powerpoint/2010/main" val="9703913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DD6DC581-3793-4594-88E2-9EC724FA3BF3}" type="slidenum">
              <a:rPr lang="en-US" smtClean="0"/>
              <a:pPr>
                <a:defRPr/>
              </a:pPr>
              <a:t>13</a:t>
            </a:fld>
            <a:endParaRPr lang="en-US" dirty="0"/>
          </a:p>
        </p:txBody>
      </p:sp>
      <p:sp>
        <p:nvSpPr>
          <p:cNvPr id="2" name="Title 1">
            <a:extLst>
              <a:ext uri="{FF2B5EF4-FFF2-40B4-BE49-F238E27FC236}">
                <a16:creationId xmlns:a16="http://schemas.microsoft.com/office/drawing/2014/main" id="{FE3C1E95-8B09-45B3-9D03-F342ED0D6800}"/>
              </a:ext>
            </a:extLst>
          </p:cNvPr>
          <p:cNvSpPr>
            <a:spLocks noGrp="1"/>
          </p:cNvSpPr>
          <p:nvPr>
            <p:ph type="title"/>
          </p:nvPr>
        </p:nvSpPr>
        <p:spPr>
          <a:xfrm>
            <a:off x="836137" y="133557"/>
            <a:ext cx="6098066" cy="565150"/>
          </a:xfrm>
        </p:spPr>
        <p:txBody>
          <a:bodyPr/>
          <a:lstStyle/>
          <a:p>
            <a:endParaRPr lang="en-US" dirty="0"/>
          </a:p>
        </p:txBody>
      </p:sp>
      <p:sp>
        <p:nvSpPr>
          <p:cNvPr id="10" name="Rectangle 9"/>
          <p:cNvSpPr/>
          <p:nvPr/>
        </p:nvSpPr>
        <p:spPr>
          <a:xfrm>
            <a:off x="914400" y="2905918"/>
            <a:ext cx="7315200" cy="1447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Federal revenue reduction update</a:t>
            </a:r>
          </a:p>
          <a:p>
            <a:r>
              <a:rPr lang="en-US" sz="2400" i="1" dirty="0">
                <a:solidFill>
                  <a:schemeClr val="tx1"/>
                </a:solidFill>
              </a:rPr>
              <a:t>Bert Ng &amp; Kevin Mullen</a:t>
            </a:r>
          </a:p>
        </p:txBody>
      </p:sp>
    </p:spTree>
    <p:extLst>
      <p:ext uri="{BB962C8B-B14F-4D97-AF65-F5344CB8AC3E}">
        <p14:creationId xmlns:p14="http://schemas.microsoft.com/office/powerpoint/2010/main" val="25673174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1E7EC42A-0810-4130-9264-BDC0B8B9FD8A}"/>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6" progId="TCLayout.ActiveDocument.1">
                  <p:embed/>
                </p:oleObj>
              </mc:Choice>
              <mc:Fallback>
                <p:oleObj name="think-cell Slide" r:id="rId4" imgW="473" imgH="476" progId="TCLayout.ActiveDocument.1">
                  <p:embed/>
                  <p:pic>
                    <p:nvPicPr>
                      <p:cNvPr id="4" name="Object 3" hidden="1">
                        <a:extLst>
                          <a:ext uri="{FF2B5EF4-FFF2-40B4-BE49-F238E27FC236}">
                            <a16:creationId xmlns:a16="http://schemas.microsoft.com/office/drawing/2014/main" id="{1E7EC42A-0810-4130-9264-BDC0B8B9FD8A}"/>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Slide Number Placeholder 1">
            <a:extLst>
              <a:ext uri="{FF2B5EF4-FFF2-40B4-BE49-F238E27FC236}">
                <a16:creationId xmlns:a16="http://schemas.microsoft.com/office/drawing/2014/main" id="{D8D0F86F-43D6-4A51-992A-93A4BC5EDB85}"/>
              </a:ext>
            </a:extLst>
          </p:cNvPr>
          <p:cNvSpPr>
            <a:spLocks noGrp="1"/>
          </p:cNvSpPr>
          <p:nvPr>
            <p:ph type="sldNum" sz="quarter" idx="11"/>
          </p:nvPr>
        </p:nvSpPr>
        <p:spPr/>
        <p:txBody>
          <a:bodyPr/>
          <a:lstStyle/>
          <a:p>
            <a:pPr>
              <a:defRPr/>
            </a:pPr>
            <a:fld id="{949C2E20-F250-44B9-B926-B8B94A013B34}" type="slidenum">
              <a:rPr lang="en-US" smtClean="0">
                <a:latin typeface="+mn-lt"/>
                <a:cs typeface="Arial" panose="020B0604020202020204" pitchFamily="34" charset="0"/>
              </a:rPr>
              <a:pPr>
                <a:defRPr/>
              </a:pPr>
              <a:t>14</a:t>
            </a:fld>
            <a:endParaRPr lang="en-US" dirty="0">
              <a:latin typeface="+mn-lt"/>
              <a:cs typeface="Arial" panose="020B0604020202020204" pitchFamily="34" charset="0"/>
            </a:endParaRPr>
          </a:p>
        </p:txBody>
      </p:sp>
      <p:sp>
        <p:nvSpPr>
          <p:cNvPr id="3" name="Title 2">
            <a:extLst>
              <a:ext uri="{FF2B5EF4-FFF2-40B4-BE49-F238E27FC236}">
                <a16:creationId xmlns:a16="http://schemas.microsoft.com/office/drawing/2014/main" id="{B66E53A4-8E0B-496C-ACCB-82A2CDE4584F}"/>
              </a:ext>
            </a:extLst>
          </p:cNvPr>
          <p:cNvSpPr>
            <a:spLocks noGrp="1"/>
          </p:cNvSpPr>
          <p:nvPr>
            <p:ph type="title"/>
          </p:nvPr>
        </p:nvSpPr>
        <p:spPr/>
        <p:txBody>
          <a:bodyPr vert="horz"/>
          <a:lstStyle/>
          <a:p>
            <a:r>
              <a:rPr lang="en-US" dirty="0">
                <a:latin typeface="+mn-lt"/>
                <a:cs typeface="Arial" panose="020B0604020202020204" pitchFamily="34" charset="0"/>
              </a:rPr>
              <a:t>Federal revenue reduction: </a:t>
            </a:r>
            <a:br>
              <a:rPr lang="en-US" dirty="0">
                <a:latin typeface="+mn-lt"/>
                <a:cs typeface="Arial" panose="020B0604020202020204" pitchFamily="34" charset="0"/>
              </a:rPr>
            </a:br>
            <a:r>
              <a:rPr lang="en-US" dirty="0">
                <a:latin typeface="+mn-lt"/>
                <a:cs typeface="Arial" panose="020B0604020202020204" pitchFamily="34" charset="0"/>
              </a:rPr>
              <a:t>Overview</a:t>
            </a:r>
          </a:p>
        </p:txBody>
      </p:sp>
      <p:sp>
        <p:nvSpPr>
          <p:cNvPr id="7" name="Rectangle 6"/>
          <p:cNvSpPr/>
          <p:nvPr/>
        </p:nvSpPr>
        <p:spPr>
          <a:xfrm>
            <a:off x="609600" y="1524000"/>
            <a:ext cx="7696200" cy="4031873"/>
          </a:xfrm>
          <a:prstGeom prst="rect">
            <a:avLst/>
          </a:prstGeom>
        </p:spPr>
        <p:txBody>
          <a:bodyPr wrap="square">
            <a:spAutoFit/>
          </a:bodyPr>
          <a:lstStyle/>
          <a:p>
            <a:pPr marL="285750" indent="-285750">
              <a:spcBef>
                <a:spcPts val="600"/>
              </a:spcBef>
              <a:spcAft>
                <a:spcPts val="600"/>
              </a:spcAft>
              <a:buFont typeface="Wingdings" panose="05000000000000000000" pitchFamily="2" charset="2"/>
              <a:buChar char="§"/>
            </a:pPr>
            <a:r>
              <a:rPr lang="en-US" dirty="0">
                <a:cs typeface="Arial" panose="020B0604020202020204" pitchFamily="34" charset="0"/>
              </a:rPr>
              <a:t>In July of 2020, CMS issued notice of change informing states that </a:t>
            </a:r>
            <a:r>
              <a:rPr lang="en-US" b="1" dirty="0">
                <a:cs typeface="Arial" panose="020B0604020202020204" pitchFamily="34" charset="0"/>
              </a:rPr>
              <a:t>cost allocation for Medicaid Enterprise Systems (MES) activities will shift from a provider-based methodology to a patient-based methodology. </a:t>
            </a:r>
          </a:p>
          <a:p>
            <a:pPr marL="742950" lvl="1" indent="-285750">
              <a:spcBef>
                <a:spcPts val="600"/>
              </a:spcBef>
              <a:spcAft>
                <a:spcPts val="600"/>
              </a:spcAft>
              <a:buFont typeface="Wingdings" panose="05000000000000000000" pitchFamily="2" charset="2"/>
              <a:buChar char="§"/>
            </a:pPr>
            <a:r>
              <a:rPr lang="en-US" dirty="0">
                <a:cs typeface="Arial" panose="020B0604020202020204" pitchFamily="34" charset="0"/>
              </a:rPr>
              <a:t>Provider-based Methodology: % of HIway providers accepting MassHealth (~91%)</a:t>
            </a:r>
          </a:p>
          <a:p>
            <a:pPr marL="742950" lvl="1" indent="-285750">
              <a:spcBef>
                <a:spcPts val="600"/>
              </a:spcBef>
              <a:spcAft>
                <a:spcPts val="600"/>
              </a:spcAft>
              <a:buFont typeface="Wingdings" panose="05000000000000000000" pitchFamily="2" charset="2"/>
              <a:buChar char="§"/>
            </a:pPr>
            <a:r>
              <a:rPr lang="en-US" dirty="0">
                <a:cs typeface="Arial" panose="020B0604020202020204" pitchFamily="34" charset="0"/>
              </a:rPr>
              <a:t>Patient-based Methodology: % of MA population covered by MassHealth (~27%)</a:t>
            </a:r>
          </a:p>
          <a:p>
            <a:pPr marL="285750" indent="-285750">
              <a:spcBef>
                <a:spcPts val="600"/>
              </a:spcBef>
              <a:spcAft>
                <a:spcPts val="600"/>
              </a:spcAft>
              <a:buFont typeface="Wingdings" panose="05000000000000000000" pitchFamily="2" charset="2"/>
              <a:buChar char="§"/>
            </a:pPr>
            <a:r>
              <a:rPr lang="en-US" dirty="0">
                <a:cs typeface="Arial" panose="020B0604020202020204" pitchFamily="34" charset="0"/>
              </a:rPr>
              <a:t>This policy change will compound with the </a:t>
            </a:r>
            <a:r>
              <a:rPr lang="en-US" b="1" dirty="0">
                <a:cs typeface="Arial" panose="020B0604020202020204" pitchFamily="34" charset="0"/>
              </a:rPr>
              <a:t>sunsetting of the federal HITECH funding source and reduced FFP rates, resulting in a revenue gap of $3.1M for the HIway in SFY22 and approximately $3.9M for future years</a:t>
            </a:r>
          </a:p>
          <a:p>
            <a:pPr marL="285750" indent="-285750">
              <a:spcBef>
                <a:spcPts val="600"/>
              </a:spcBef>
              <a:spcAft>
                <a:spcPts val="600"/>
              </a:spcAft>
              <a:buFont typeface="Wingdings" panose="05000000000000000000" pitchFamily="2" charset="2"/>
              <a:buChar char="§"/>
            </a:pPr>
            <a:r>
              <a:rPr lang="en-US" dirty="0">
                <a:cs typeface="Arial" panose="020B0604020202020204" pitchFamily="34" charset="0"/>
              </a:rPr>
              <a:t>The following provides the Mass HIway’s </a:t>
            </a:r>
            <a:r>
              <a:rPr lang="en-US" b="1" dirty="0">
                <a:cs typeface="Arial" panose="020B0604020202020204" pitchFamily="34" charset="0"/>
              </a:rPr>
              <a:t>proposal to manage its budget to the federal revenue reduction </a:t>
            </a:r>
            <a:r>
              <a:rPr lang="en-US" dirty="0">
                <a:cs typeface="Arial" panose="020B0604020202020204" pitchFamily="34" charset="0"/>
              </a:rPr>
              <a:t>including significant programmatic changes</a:t>
            </a:r>
          </a:p>
        </p:txBody>
      </p:sp>
    </p:spTree>
    <p:extLst>
      <p:ext uri="{BB962C8B-B14F-4D97-AF65-F5344CB8AC3E}">
        <p14:creationId xmlns:p14="http://schemas.microsoft.com/office/powerpoint/2010/main" val="17875331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D6340B3A-136E-43BE-B65A-2EA6D4332F0E}"/>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6" progId="TCLayout.ActiveDocument.1">
                  <p:embed/>
                </p:oleObj>
              </mc:Choice>
              <mc:Fallback>
                <p:oleObj name="think-cell Slide" r:id="rId4" imgW="473" imgH="476" progId="TCLayout.ActiveDocument.1">
                  <p:embed/>
                  <p:pic>
                    <p:nvPicPr>
                      <p:cNvPr id="7" name="Object 6" hidden="1">
                        <a:extLst>
                          <a:ext uri="{FF2B5EF4-FFF2-40B4-BE49-F238E27FC236}">
                            <a16:creationId xmlns:a16="http://schemas.microsoft.com/office/drawing/2014/main" id="{D6340B3A-136E-43BE-B65A-2EA6D4332F0E}"/>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0" name="Arrow: Right 9">
            <a:extLst>
              <a:ext uri="{FF2B5EF4-FFF2-40B4-BE49-F238E27FC236}">
                <a16:creationId xmlns:a16="http://schemas.microsoft.com/office/drawing/2014/main" id="{5391C576-8DC0-4C41-BB6A-2BAF23D38B3C}"/>
              </a:ext>
            </a:extLst>
          </p:cNvPr>
          <p:cNvSpPr/>
          <p:nvPr/>
        </p:nvSpPr>
        <p:spPr>
          <a:xfrm>
            <a:off x="105509" y="2442808"/>
            <a:ext cx="8856621" cy="859830"/>
          </a:xfrm>
          <a:prstGeom prst="rightArrow">
            <a:avLst/>
          </a:prstGeom>
          <a:gradFill flip="none" rotWithShape="1">
            <a:gsLst>
              <a:gs pos="99000">
                <a:srgbClr val="002060"/>
              </a:gs>
              <a:gs pos="0">
                <a:schemeClr val="accent1">
                  <a:lumMod val="5000"/>
                  <a:lumOff val="95000"/>
                </a:schemeClr>
              </a:gs>
              <a:gs pos="63000">
                <a:schemeClr val="accent1">
                  <a:lumMod val="45000"/>
                  <a:lumOff val="55000"/>
                </a:schemeClr>
              </a:gs>
              <a:gs pos="17000">
                <a:schemeClr val="accent1">
                  <a:lumMod val="45000"/>
                  <a:lumOff val="55000"/>
                </a:schemeClr>
              </a:gs>
              <a:gs pos="40000">
                <a:schemeClr val="accent1">
                  <a:lumMod val="30000"/>
                  <a:lumOff val="70000"/>
                </a:schemeClr>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548E3AF4-08B0-488A-ACF3-147DB6D54AD1}"/>
              </a:ext>
            </a:extLst>
          </p:cNvPr>
          <p:cNvSpPr/>
          <p:nvPr/>
        </p:nvSpPr>
        <p:spPr>
          <a:xfrm>
            <a:off x="159550" y="3615267"/>
            <a:ext cx="8908250" cy="309653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p>
        </p:txBody>
      </p:sp>
      <p:sp>
        <p:nvSpPr>
          <p:cNvPr id="2" name="Slide Number Placeholder 1">
            <a:extLst>
              <a:ext uri="{FF2B5EF4-FFF2-40B4-BE49-F238E27FC236}">
                <a16:creationId xmlns:a16="http://schemas.microsoft.com/office/drawing/2014/main" id="{F668498B-792A-4A96-8412-A8D19B2E4088}"/>
              </a:ext>
            </a:extLst>
          </p:cNvPr>
          <p:cNvSpPr>
            <a:spLocks noGrp="1"/>
          </p:cNvSpPr>
          <p:nvPr>
            <p:ph type="sldNum" sz="quarter" idx="11"/>
          </p:nvPr>
        </p:nvSpPr>
        <p:spPr/>
        <p:txBody>
          <a:bodyPr/>
          <a:lstStyle/>
          <a:p>
            <a:pPr>
              <a:defRPr/>
            </a:pPr>
            <a:fld id="{949C2E20-F250-44B9-B926-B8B94A013B34}" type="slidenum">
              <a:rPr lang="en-US" sz="1200" smtClean="0">
                <a:latin typeface="+mn-lt"/>
              </a:rPr>
              <a:pPr>
                <a:defRPr/>
              </a:pPr>
              <a:t>15</a:t>
            </a:fld>
            <a:endParaRPr lang="en-US" sz="1200" dirty="0">
              <a:latin typeface="+mn-lt"/>
            </a:endParaRPr>
          </a:p>
        </p:txBody>
      </p:sp>
      <p:sp>
        <p:nvSpPr>
          <p:cNvPr id="3" name="Title 2">
            <a:extLst>
              <a:ext uri="{FF2B5EF4-FFF2-40B4-BE49-F238E27FC236}">
                <a16:creationId xmlns:a16="http://schemas.microsoft.com/office/drawing/2014/main" id="{FA71F75A-83E3-4511-88BB-7B1D8AB9DB54}"/>
              </a:ext>
            </a:extLst>
          </p:cNvPr>
          <p:cNvSpPr>
            <a:spLocks noGrp="1"/>
          </p:cNvSpPr>
          <p:nvPr>
            <p:ph type="title"/>
          </p:nvPr>
        </p:nvSpPr>
        <p:spPr/>
        <p:txBody>
          <a:bodyPr vert="horz"/>
          <a:lstStyle/>
          <a:p>
            <a:r>
              <a:rPr lang="en-US" dirty="0">
                <a:latin typeface="+mn-lt"/>
              </a:rPr>
              <a:t>Federal revenue reduction: </a:t>
            </a:r>
            <a:br>
              <a:rPr lang="en-US" dirty="0">
                <a:latin typeface="+mn-lt"/>
              </a:rPr>
            </a:br>
            <a:r>
              <a:rPr lang="en-US" dirty="0">
                <a:latin typeface="+mn-lt"/>
              </a:rPr>
              <a:t>CMS policy implementation timeline</a:t>
            </a:r>
          </a:p>
        </p:txBody>
      </p:sp>
      <p:grpSp>
        <p:nvGrpSpPr>
          <p:cNvPr id="8" name="Group 7">
            <a:extLst>
              <a:ext uri="{FF2B5EF4-FFF2-40B4-BE49-F238E27FC236}">
                <a16:creationId xmlns:a16="http://schemas.microsoft.com/office/drawing/2014/main" id="{86B70CD2-2BA1-4C1D-BC2B-1E35E1B46FF9}"/>
              </a:ext>
            </a:extLst>
          </p:cNvPr>
          <p:cNvGrpSpPr/>
          <p:nvPr/>
        </p:nvGrpSpPr>
        <p:grpSpPr>
          <a:xfrm>
            <a:off x="533400" y="3825565"/>
            <a:ext cx="8339439" cy="2684542"/>
            <a:chOff x="502228" y="3500959"/>
            <a:chExt cx="8170717" cy="3204641"/>
          </a:xfrm>
        </p:grpSpPr>
        <p:sp>
          <p:nvSpPr>
            <p:cNvPr id="1702" name="Rectangle 1701">
              <a:extLst>
                <a:ext uri="{FF2B5EF4-FFF2-40B4-BE49-F238E27FC236}">
                  <a16:creationId xmlns:a16="http://schemas.microsoft.com/office/drawing/2014/main" id="{FC26A3D6-8DD3-410A-B709-510D7C75A894}"/>
                </a:ext>
              </a:extLst>
            </p:cNvPr>
            <p:cNvSpPr/>
            <p:nvPr/>
          </p:nvSpPr>
          <p:spPr>
            <a:xfrm>
              <a:off x="3375314" y="4339159"/>
              <a:ext cx="2424545" cy="2362200"/>
            </a:xfrm>
            <a:prstGeom prst="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en-US" sz="1600" dirty="0">
                  <a:solidFill>
                    <a:schemeClr val="tx1"/>
                  </a:solidFill>
                </a:rPr>
                <a:t>Cost allocation for MES activities shifts from provider-based (91%) to patient-based (27%)</a:t>
              </a:r>
            </a:p>
          </p:txBody>
        </p:sp>
        <p:sp>
          <p:nvSpPr>
            <p:cNvPr id="1704" name="Rectangle 1703">
              <a:extLst>
                <a:ext uri="{FF2B5EF4-FFF2-40B4-BE49-F238E27FC236}">
                  <a16:creationId xmlns:a16="http://schemas.microsoft.com/office/drawing/2014/main" id="{143A82B7-F3D3-4FA6-8E85-BA42F92D7D90}"/>
                </a:ext>
              </a:extLst>
            </p:cNvPr>
            <p:cNvSpPr/>
            <p:nvPr/>
          </p:nvSpPr>
          <p:spPr>
            <a:xfrm>
              <a:off x="3375314" y="3500959"/>
              <a:ext cx="2424545" cy="838200"/>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rPr>
                <a:t>Cost allocation changes</a:t>
              </a:r>
            </a:p>
            <a:p>
              <a:pPr algn="ctr"/>
              <a:r>
                <a:rPr lang="en-US" sz="1600" dirty="0">
                  <a:solidFill>
                    <a:schemeClr val="bg1"/>
                  </a:solidFill>
                </a:rPr>
                <a:t>10/1/20</a:t>
              </a:r>
            </a:p>
          </p:txBody>
        </p:sp>
        <p:sp>
          <p:nvSpPr>
            <p:cNvPr id="1703" name="Rectangle 1702">
              <a:extLst>
                <a:ext uri="{FF2B5EF4-FFF2-40B4-BE49-F238E27FC236}">
                  <a16:creationId xmlns:a16="http://schemas.microsoft.com/office/drawing/2014/main" id="{FCABE4C5-E5EE-447A-B696-8C79F34E5C81}"/>
                </a:ext>
              </a:extLst>
            </p:cNvPr>
            <p:cNvSpPr/>
            <p:nvPr/>
          </p:nvSpPr>
          <p:spPr>
            <a:xfrm>
              <a:off x="6248400" y="4343400"/>
              <a:ext cx="2424545" cy="2362200"/>
            </a:xfrm>
            <a:prstGeom prst="rect">
              <a:avLst/>
            </a:prstGeom>
            <a:solidFill>
              <a:schemeClr val="tx2">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en-US" sz="1600" dirty="0">
                  <a:solidFill>
                    <a:schemeClr val="tx1"/>
                  </a:solidFill>
                </a:rPr>
                <a:t>HITECH activities shift to MES with new some FFP rates</a:t>
              </a:r>
            </a:p>
            <a:p>
              <a:pPr marL="285750" indent="-285750">
                <a:buFont typeface="Arial" panose="020B0604020202020204" pitchFamily="34" charset="0"/>
                <a:buChar char="•"/>
              </a:pPr>
              <a:r>
                <a:rPr lang="en-US" sz="1600" dirty="0">
                  <a:solidFill>
                    <a:schemeClr val="tx1"/>
                  </a:solidFill>
                </a:rPr>
                <a:t>Outreach: FFP reduces from 90% (HITECH) to 50% (MES)</a:t>
              </a:r>
            </a:p>
            <a:p>
              <a:pPr marL="285750" indent="-285750">
                <a:buFont typeface="Arial" panose="020B0604020202020204" pitchFamily="34" charset="0"/>
                <a:buChar char="•"/>
              </a:pPr>
              <a:r>
                <a:rPr lang="en-US" sz="1600" dirty="0">
                  <a:solidFill>
                    <a:schemeClr val="tx1"/>
                  </a:solidFill>
                </a:rPr>
                <a:t>MES cost allocation applies to all</a:t>
              </a:r>
            </a:p>
            <a:p>
              <a:pPr marL="285750" indent="-285750">
                <a:buFont typeface="Arial" panose="020B0604020202020204" pitchFamily="34" charset="0"/>
                <a:buChar char="•"/>
              </a:pPr>
              <a:endParaRPr lang="en-US" sz="1600" dirty="0">
                <a:solidFill>
                  <a:schemeClr val="tx1"/>
                </a:solidFill>
              </a:endParaRPr>
            </a:p>
          </p:txBody>
        </p:sp>
        <p:sp>
          <p:nvSpPr>
            <p:cNvPr id="1705" name="Rectangle 1704">
              <a:extLst>
                <a:ext uri="{FF2B5EF4-FFF2-40B4-BE49-F238E27FC236}">
                  <a16:creationId xmlns:a16="http://schemas.microsoft.com/office/drawing/2014/main" id="{CDBEF5B1-64B0-4B73-99E2-86F18DB8895D}"/>
                </a:ext>
              </a:extLst>
            </p:cNvPr>
            <p:cNvSpPr/>
            <p:nvPr/>
          </p:nvSpPr>
          <p:spPr>
            <a:xfrm>
              <a:off x="6248400" y="3500959"/>
              <a:ext cx="2424545" cy="838200"/>
            </a:xfrm>
            <a:prstGeom prst="rect">
              <a:avLst/>
            </a:prstGeom>
            <a:solidFill>
              <a:schemeClr val="tx2">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rPr>
                <a:t>Activity FFP rate changes</a:t>
              </a:r>
            </a:p>
            <a:p>
              <a:pPr algn="ctr"/>
              <a:r>
                <a:rPr lang="en-US" sz="1600" dirty="0">
                  <a:solidFill>
                    <a:schemeClr val="bg1"/>
                  </a:solidFill>
                </a:rPr>
                <a:t>10/1/21</a:t>
              </a:r>
            </a:p>
          </p:txBody>
        </p:sp>
        <p:grpSp>
          <p:nvGrpSpPr>
            <p:cNvPr id="6" name="Group 5">
              <a:extLst>
                <a:ext uri="{FF2B5EF4-FFF2-40B4-BE49-F238E27FC236}">
                  <a16:creationId xmlns:a16="http://schemas.microsoft.com/office/drawing/2014/main" id="{38A666BB-E4C8-428D-98ED-8F5CD137F466}"/>
                </a:ext>
              </a:extLst>
            </p:cNvPr>
            <p:cNvGrpSpPr/>
            <p:nvPr/>
          </p:nvGrpSpPr>
          <p:grpSpPr>
            <a:xfrm>
              <a:off x="502228" y="3500959"/>
              <a:ext cx="2424545" cy="3200400"/>
              <a:chOff x="502228" y="3500959"/>
              <a:chExt cx="2424545" cy="3200400"/>
            </a:xfrm>
          </p:grpSpPr>
          <p:sp>
            <p:nvSpPr>
              <p:cNvPr id="15" name="Rectangle 14">
                <a:extLst>
                  <a:ext uri="{FF2B5EF4-FFF2-40B4-BE49-F238E27FC236}">
                    <a16:creationId xmlns:a16="http://schemas.microsoft.com/office/drawing/2014/main" id="{0FC183B6-F1AC-46CD-B541-714AE4A25974}"/>
                  </a:ext>
                </a:extLst>
              </p:cNvPr>
              <p:cNvSpPr/>
              <p:nvPr/>
            </p:nvSpPr>
            <p:spPr>
              <a:xfrm>
                <a:off x="502228" y="4339159"/>
                <a:ext cx="2424545" cy="2362200"/>
              </a:xfrm>
              <a:prstGeom prst="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en-US" sz="1600" dirty="0">
                    <a:solidFill>
                      <a:schemeClr val="tx1"/>
                    </a:solidFill>
                  </a:rPr>
                  <a:t>CMS states MES cost allocation policy is too costly to keep at provider-based methodology and future will be patient-based or </a:t>
                </a:r>
                <a:br>
                  <a:rPr lang="en-US" sz="1600" dirty="0">
                    <a:solidFill>
                      <a:schemeClr val="tx1"/>
                    </a:solidFill>
                  </a:rPr>
                </a:br>
                <a:r>
                  <a:rPr lang="en-US" sz="1600" dirty="0">
                    <a:solidFill>
                      <a:schemeClr val="tx1"/>
                    </a:solidFill>
                  </a:rPr>
                  <a:t>transaction-based</a:t>
                </a:r>
              </a:p>
            </p:txBody>
          </p:sp>
          <p:sp>
            <p:nvSpPr>
              <p:cNvPr id="16" name="Rectangle 15">
                <a:extLst>
                  <a:ext uri="{FF2B5EF4-FFF2-40B4-BE49-F238E27FC236}">
                    <a16:creationId xmlns:a16="http://schemas.microsoft.com/office/drawing/2014/main" id="{F77C0298-CF77-405F-A17C-C8C003BB1829}"/>
                  </a:ext>
                </a:extLst>
              </p:cNvPr>
              <p:cNvSpPr/>
              <p:nvPr/>
            </p:nvSpPr>
            <p:spPr>
              <a:xfrm>
                <a:off x="502229" y="3500959"/>
                <a:ext cx="2402030" cy="838200"/>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rPr>
                  <a:t>CMS Notice of change</a:t>
                </a:r>
              </a:p>
              <a:p>
                <a:pPr algn="ctr"/>
                <a:r>
                  <a:rPr lang="en-US" sz="1600" dirty="0">
                    <a:solidFill>
                      <a:schemeClr val="bg1"/>
                    </a:solidFill>
                  </a:rPr>
                  <a:t>7/8/20</a:t>
                </a:r>
              </a:p>
            </p:txBody>
          </p:sp>
        </p:grpSp>
      </p:grpSp>
      <p:sp>
        <p:nvSpPr>
          <p:cNvPr id="5" name="Rectangle 4">
            <a:extLst>
              <a:ext uri="{FF2B5EF4-FFF2-40B4-BE49-F238E27FC236}">
                <a16:creationId xmlns:a16="http://schemas.microsoft.com/office/drawing/2014/main" id="{3FE8ABF4-5ABE-48DF-B0D3-41F353A81547}"/>
              </a:ext>
            </a:extLst>
          </p:cNvPr>
          <p:cNvSpPr/>
          <p:nvPr/>
        </p:nvSpPr>
        <p:spPr>
          <a:xfrm>
            <a:off x="159550" y="990600"/>
            <a:ext cx="8773272" cy="135400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spcBef>
                <a:spcPts val="300"/>
              </a:spcBef>
              <a:spcAft>
                <a:spcPts val="300"/>
              </a:spcAft>
              <a:buFont typeface="Wingdings" panose="05000000000000000000" pitchFamily="2" charset="2"/>
              <a:buChar char="§"/>
            </a:pPr>
            <a:r>
              <a:rPr lang="en-US" sz="1600" dirty="0">
                <a:solidFill>
                  <a:schemeClr val="tx1"/>
                </a:solidFill>
                <a:cs typeface="Arial" panose="020B0604020202020204" pitchFamily="34" charset="0"/>
              </a:rPr>
              <a:t>CMS issued updates to its cost allocation method for MES that resulted in a </a:t>
            </a:r>
            <a:r>
              <a:rPr lang="en-US" sz="1600" b="1" dirty="0">
                <a:solidFill>
                  <a:schemeClr val="tx1"/>
                </a:solidFill>
                <a:cs typeface="Arial" panose="020B0604020202020204" pitchFamily="34" charset="0"/>
              </a:rPr>
              <a:t>significant reduction in federal funding, effective October 2020</a:t>
            </a:r>
            <a:r>
              <a:rPr lang="en-US" sz="1600" dirty="0">
                <a:solidFill>
                  <a:schemeClr val="tx1"/>
                </a:solidFill>
                <a:cs typeface="Arial" panose="020B0604020202020204" pitchFamily="34" charset="0"/>
              </a:rPr>
              <a:t>.</a:t>
            </a:r>
          </a:p>
          <a:p>
            <a:pPr marL="285750" indent="-285750">
              <a:spcBef>
                <a:spcPts val="300"/>
              </a:spcBef>
              <a:spcAft>
                <a:spcPts val="300"/>
              </a:spcAft>
              <a:buFont typeface="Wingdings" panose="05000000000000000000" pitchFamily="2" charset="2"/>
              <a:buChar char="§"/>
            </a:pPr>
            <a:r>
              <a:rPr lang="en-US" sz="1600" dirty="0">
                <a:solidFill>
                  <a:schemeClr val="tx1"/>
                </a:solidFill>
                <a:cs typeface="Arial" panose="020B0604020202020204" pitchFamily="34" charset="0"/>
              </a:rPr>
              <a:t>Remaining HITECH activities will shift to MES with </a:t>
            </a:r>
            <a:r>
              <a:rPr lang="en-US" sz="1600" b="1" dirty="0">
                <a:solidFill>
                  <a:schemeClr val="tx1"/>
                </a:solidFill>
                <a:cs typeface="Arial" panose="020B0604020202020204" pitchFamily="34" charset="0"/>
              </a:rPr>
              <a:t>new FFP rates beginning in October 2021.</a:t>
            </a:r>
          </a:p>
          <a:p>
            <a:pPr marL="285750" indent="-285750">
              <a:spcBef>
                <a:spcPts val="300"/>
              </a:spcBef>
              <a:spcAft>
                <a:spcPts val="300"/>
              </a:spcAft>
              <a:buFont typeface="Wingdings" panose="05000000000000000000" pitchFamily="2" charset="2"/>
              <a:buChar char="§"/>
            </a:pPr>
            <a:r>
              <a:rPr lang="en-US" sz="1600" dirty="0">
                <a:solidFill>
                  <a:schemeClr val="tx1"/>
                </a:solidFill>
                <a:cs typeface="Arial" panose="020B0604020202020204" pitchFamily="34" charset="0"/>
              </a:rPr>
              <a:t>After October 2021, Mass HIway faces a </a:t>
            </a:r>
            <a:r>
              <a:rPr lang="en-US" sz="1600" b="1" dirty="0">
                <a:solidFill>
                  <a:schemeClr val="tx1"/>
                </a:solidFill>
                <a:cs typeface="Arial" panose="020B0604020202020204" pitchFamily="34" charset="0"/>
              </a:rPr>
              <a:t>double reduction in federal funding </a:t>
            </a:r>
            <a:r>
              <a:rPr lang="en-US" sz="1600" dirty="0">
                <a:solidFill>
                  <a:schemeClr val="tx1"/>
                </a:solidFill>
                <a:cs typeface="Arial" panose="020B0604020202020204" pitchFamily="34" charset="0"/>
              </a:rPr>
              <a:t>due to FFP rate changes compounded with cost allocation.</a:t>
            </a:r>
          </a:p>
        </p:txBody>
      </p:sp>
      <p:sp>
        <p:nvSpPr>
          <p:cNvPr id="26" name="TextBox 25">
            <a:extLst>
              <a:ext uri="{FF2B5EF4-FFF2-40B4-BE49-F238E27FC236}">
                <a16:creationId xmlns:a16="http://schemas.microsoft.com/office/drawing/2014/main" id="{8B504235-879C-44F1-A92C-B2E9F101DD58}"/>
              </a:ext>
            </a:extLst>
          </p:cNvPr>
          <p:cNvSpPr txBox="1"/>
          <p:nvPr/>
        </p:nvSpPr>
        <p:spPr>
          <a:xfrm>
            <a:off x="6324600" y="2590800"/>
            <a:ext cx="2152650" cy="523220"/>
          </a:xfrm>
          <a:prstGeom prst="rect">
            <a:avLst/>
          </a:prstGeom>
          <a:noFill/>
        </p:spPr>
        <p:txBody>
          <a:bodyPr wrap="square" rtlCol="0">
            <a:spAutoFit/>
          </a:bodyPr>
          <a:lstStyle/>
          <a:p>
            <a:pPr algn="ctr"/>
            <a:r>
              <a:rPr lang="en-US" sz="1400" b="1" i="1" dirty="0">
                <a:solidFill>
                  <a:schemeClr val="bg1"/>
                </a:solidFill>
                <a:cs typeface="Arial" panose="020B0604020202020204" pitchFamily="34" charset="0"/>
              </a:rPr>
              <a:t>State Fiscal Year 2022</a:t>
            </a:r>
          </a:p>
          <a:p>
            <a:pPr algn="ctr"/>
            <a:r>
              <a:rPr lang="en-US" sz="1400" b="1" i="1" dirty="0">
                <a:solidFill>
                  <a:schemeClr val="bg1"/>
                </a:solidFill>
                <a:cs typeface="Arial" panose="020B0604020202020204" pitchFamily="34" charset="0"/>
              </a:rPr>
              <a:t>(7/2021-6/2022)</a:t>
            </a:r>
          </a:p>
        </p:txBody>
      </p:sp>
      <p:sp>
        <p:nvSpPr>
          <p:cNvPr id="28" name="TextBox 27">
            <a:extLst>
              <a:ext uri="{FF2B5EF4-FFF2-40B4-BE49-F238E27FC236}">
                <a16:creationId xmlns:a16="http://schemas.microsoft.com/office/drawing/2014/main" id="{8C532FCD-7BC5-4127-82FB-08DB60316CCD}"/>
              </a:ext>
            </a:extLst>
          </p:cNvPr>
          <p:cNvSpPr txBox="1"/>
          <p:nvPr/>
        </p:nvSpPr>
        <p:spPr>
          <a:xfrm>
            <a:off x="947081" y="2590800"/>
            <a:ext cx="4230386" cy="523220"/>
          </a:xfrm>
          <a:prstGeom prst="rect">
            <a:avLst/>
          </a:prstGeom>
          <a:noFill/>
        </p:spPr>
        <p:txBody>
          <a:bodyPr wrap="square" rtlCol="0">
            <a:spAutoFit/>
          </a:bodyPr>
          <a:lstStyle/>
          <a:p>
            <a:pPr algn="ctr"/>
            <a:r>
              <a:rPr lang="en-US" sz="1400" b="1" i="1" dirty="0">
                <a:cs typeface="Arial" panose="020B0604020202020204" pitchFamily="34" charset="0"/>
              </a:rPr>
              <a:t>State Fiscal Year 2021 </a:t>
            </a:r>
          </a:p>
          <a:p>
            <a:pPr algn="ctr"/>
            <a:r>
              <a:rPr lang="en-US" sz="1400" b="1" i="1" dirty="0">
                <a:cs typeface="Arial" panose="020B0604020202020204" pitchFamily="34" charset="0"/>
              </a:rPr>
              <a:t>(7/2020-6/2021)</a:t>
            </a:r>
          </a:p>
        </p:txBody>
      </p:sp>
      <p:sp>
        <p:nvSpPr>
          <p:cNvPr id="11" name="Left Brace 10">
            <a:extLst>
              <a:ext uri="{FF2B5EF4-FFF2-40B4-BE49-F238E27FC236}">
                <a16:creationId xmlns:a16="http://schemas.microsoft.com/office/drawing/2014/main" id="{8004E4C7-379F-4FE1-A254-3F3BCC8118C7}"/>
              </a:ext>
            </a:extLst>
          </p:cNvPr>
          <p:cNvSpPr/>
          <p:nvPr/>
        </p:nvSpPr>
        <p:spPr>
          <a:xfrm rot="5400000">
            <a:off x="1642807" y="2322944"/>
            <a:ext cx="156617" cy="2527832"/>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1" name="TextBox 30">
            <a:extLst>
              <a:ext uri="{FF2B5EF4-FFF2-40B4-BE49-F238E27FC236}">
                <a16:creationId xmlns:a16="http://schemas.microsoft.com/office/drawing/2014/main" id="{EB3C967E-6110-401B-AB77-D71826239973}"/>
              </a:ext>
            </a:extLst>
          </p:cNvPr>
          <p:cNvSpPr txBox="1"/>
          <p:nvPr/>
        </p:nvSpPr>
        <p:spPr>
          <a:xfrm>
            <a:off x="892818" y="3211906"/>
            <a:ext cx="1774182" cy="307777"/>
          </a:xfrm>
          <a:prstGeom prst="rect">
            <a:avLst/>
          </a:prstGeom>
          <a:noFill/>
        </p:spPr>
        <p:txBody>
          <a:bodyPr wrap="square" rtlCol="0">
            <a:spAutoFit/>
          </a:bodyPr>
          <a:lstStyle/>
          <a:p>
            <a:pPr algn="ctr"/>
            <a:r>
              <a:rPr lang="en-US" sz="1400" b="1" i="1" dirty="0">
                <a:cs typeface="Arial" panose="020B0604020202020204" pitchFamily="34" charset="0"/>
              </a:rPr>
              <a:t>FFY 20</a:t>
            </a:r>
          </a:p>
        </p:txBody>
      </p:sp>
      <p:sp>
        <p:nvSpPr>
          <p:cNvPr id="32" name="Left Brace 31">
            <a:extLst>
              <a:ext uri="{FF2B5EF4-FFF2-40B4-BE49-F238E27FC236}">
                <a16:creationId xmlns:a16="http://schemas.microsoft.com/office/drawing/2014/main" id="{FB1ABF25-8977-4D43-881E-D652D30716E7}"/>
              </a:ext>
            </a:extLst>
          </p:cNvPr>
          <p:cNvSpPr/>
          <p:nvPr/>
        </p:nvSpPr>
        <p:spPr>
          <a:xfrm rot="5400000">
            <a:off x="4572800" y="2320572"/>
            <a:ext cx="156617" cy="2527832"/>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3" name="TextBox 32">
            <a:extLst>
              <a:ext uri="{FF2B5EF4-FFF2-40B4-BE49-F238E27FC236}">
                <a16:creationId xmlns:a16="http://schemas.microsoft.com/office/drawing/2014/main" id="{963E9C39-E94E-467B-969B-B30E400C1D7D}"/>
              </a:ext>
            </a:extLst>
          </p:cNvPr>
          <p:cNvSpPr txBox="1"/>
          <p:nvPr/>
        </p:nvSpPr>
        <p:spPr>
          <a:xfrm>
            <a:off x="3822811" y="3209534"/>
            <a:ext cx="1774182" cy="307777"/>
          </a:xfrm>
          <a:prstGeom prst="rect">
            <a:avLst/>
          </a:prstGeom>
          <a:noFill/>
        </p:spPr>
        <p:txBody>
          <a:bodyPr wrap="square" rtlCol="0">
            <a:spAutoFit/>
          </a:bodyPr>
          <a:lstStyle/>
          <a:p>
            <a:pPr algn="ctr"/>
            <a:r>
              <a:rPr lang="en-US" sz="1400" b="1" i="1" dirty="0">
                <a:cs typeface="Arial" panose="020B0604020202020204" pitchFamily="34" charset="0"/>
              </a:rPr>
              <a:t>FFY 21</a:t>
            </a:r>
          </a:p>
        </p:txBody>
      </p:sp>
      <p:sp>
        <p:nvSpPr>
          <p:cNvPr id="34" name="Left Brace 33">
            <a:extLst>
              <a:ext uri="{FF2B5EF4-FFF2-40B4-BE49-F238E27FC236}">
                <a16:creationId xmlns:a16="http://schemas.microsoft.com/office/drawing/2014/main" id="{17896AFE-FAD9-45B1-8E06-56CB7DAB064F}"/>
              </a:ext>
            </a:extLst>
          </p:cNvPr>
          <p:cNvSpPr/>
          <p:nvPr/>
        </p:nvSpPr>
        <p:spPr>
          <a:xfrm rot="5400000">
            <a:off x="7573817" y="2315375"/>
            <a:ext cx="156617" cy="2527832"/>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5" name="TextBox 34">
            <a:extLst>
              <a:ext uri="{FF2B5EF4-FFF2-40B4-BE49-F238E27FC236}">
                <a16:creationId xmlns:a16="http://schemas.microsoft.com/office/drawing/2014/main" id="{290EA192-FE08-46E9-AE03-B5CA3DB8CAC1}"/>
              </a:ext>
            </a:extLst>
          </p:cNvPr>
          <p:cNvSpPr txBox="1"/>
          <p:nvPr/>
        </p:nvSpPr>
        <p:spPr>
          <a:xfrm>
            <a:off x="6823828" y="3176855"/>
            <a:ext cx="1774182" cy="307777"/>
          </a:xfrm>
          <a:prstGeom prst="rect">
            <a:avLst/>
          </a:prstGeom>
          <a:noFill/>
        </p:spPr>
        <p:txBody>
          <a:bodyPr wrap="square" rtlCol="0">
            <a:spAutoFit/>
          </a:bodyPr>
          <a:lstStyle/>
          <a:p>
            <a:pPr algn="ctr"/>
            <a:r>
              <a:rPr lang="en-US" sz="1400" b="1" i="1" dirty="0">
                <a:cs typeface="Arial" panose="020B0604020202020204" pitchFamily="34" charset="0"/>
              </a:rPr>
              <a:t>FFY 22</a:t>
            </a:r>
          </a:p>
        </p:txBody>
      </p:sp>
    </p:spTree>
    <p:extLst>
      <p:ext uri="{BB962C8B-B14F-4D97-AF65-F5344CB8AC3E}">
        <p14:creationId xmlns:p14="http://schemas.microsoft.com/office/powerpoint/2010/main" val="1637328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8D0A25AD-18EF-4E1C-AAAC-0DD5EA712955}"/>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6" progId="TCLayout.ActiveDocument.1">
                  <p:embed/>
                </p:oleObj>
              </mc:Choice>
              <mc:Fallback>
                <p:oleObj name="think-cell Slide" r:id="rId4" imgW="473" imgH="476" progId="TCLayout.ActiveDocument.1">
                  <p:embed/>
                  <p:pic>
                    <p:nvPicPr>
                      <p:cNvPr id="6" name="Object 5" hidden="1">
                        <a:extLst>
                          <a:ext uri="{FF2B5EF4-FFF2-40B4-BE49-F238E27FC236}">
                            <a16:creationId xmlns:a16="http://schemas.microsoft.com/office/drawing/2014/main" id="{8D0A25AD-18EF-4E1C-AAAC-0DD5EA712955}"/>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Slide Number Placeholder 1">
            <a:extLst>
              <a:ext uri="{FF2B5EF4-FFF2-40B4-BE49-F238E27FC236}">
                <a16:creationId xmlns:a16="http://schemas.microsoft.com/office/drawing/2014/main" id="{6AB27C97-A8B6-4C18-AAC5-18A3AC7C08E6}"/>
              </a:ext>
            </a:extLst>
          </p:cNvPr>
          <p:cNvSpPr>
            <a:spLocks noGrp="1"/>
          </p:cNvSpPr>
          <p:nvPr>
            <p:ph type="sldNum" sz="quarter" idx="11"/>
          </p:nvPr>
        </p:nvSpPr>
        <p:spPr/>
        <p:txBody>
          <a:bodyPr/>
          <a:lstStyle/>
          <a:p>
            <a:pPr>
              <a:defRPr/>
            </a:pPr>
            <a:fld id="{949C2E20-F250-44B9-B926-B8B94A013B34}" type="slidenum">
              <a:rPr lang="en-US" smtClean="0">
                <a:latin typeface="+mn-lt"/>
              </a:rPr>
              <a:pPr>
                <a:defRPr/>
              </a:pPr>
              <a:t>16</a:t>
            </a:fld>
            <a:endParaRPr lang="en-US" dirty="0">
              <a:latin typeface="+mn-lt"/>
            </a:endParaRPr>
          </a:p>
        </p:txBody>
      </p:sp>
      <p:sp>
        <p:nvSpPr>
          <p:cNvPr id="3" name="Title 2">
            <a:extLst>
              <a:ext uri="{FF2B5EF4-FFF2-40B4-BE49-F238E27FC236}">
                <a16:creationId xmlns:a16="http://schemas.microsoft.com/office/drawing/2014/main" id="{4E14C2F6-8F48-419E-9112-C799CBEB70E7}"/>
              </a:ext>
            </a:extLst>
          </p:cNvPr>
          <p:cNvSpPr>
            <a:spLocks noGrp="1"/>
          </p:cNvSpPr>
          <p:nvPr>
            <p:ph type="title"/>
          </p:nvPr>
        </p:nvSpPr>
        <p:spPr/>
        <p:txBody>
          <a:bodyPr vert="horz"/>
          <a:lstStyle/>
          <a:p>
            <a:r>
              <a:rPr lang="en-US" dirty="0">
                <a:latin typeface="+mn-lt"/>
                <a:cs typeface="Arial" panose="020B0604020202020204" pitchFamily="34" charset="0"/>
              </a:rPr>
              <a:t>Federal revenue reduction: </a:t>
            </a:r>
            <a:br>
              <a:rPr lang="en-US" dirty="0">
                <a:latin typeface="+mn-lt"/>
                <a:cs typeface="Arial" panose="020B0604020202020204" pitchFamily="34" charset="0"/>
              </a:rPr>
            </a:br>
            <a:r>
              <a:rPr lang="en-US" dirty="0">
                <a:latin typeface="+mn-lt"/>
                <a:cs typeface="Arial" panose="020B0604020202020204" pitchFamily="34" charset="0"/>
              </a:rPr>
              <a:t>Baseline HIway spending SFY18 – SFY22</a:t>
            </a:r>
          </a:p>
        </p:txBody>
      </p:sp>
      <p:graphicFrame>
        <p:nvGraphicFramePr>
          <p:cNvPr id="4" name="Table 4">
            <a:extLst>
              <a:ext uri="{FF2B5EF4-FFF2-40B4-BE49-F238E27FC236}">
                <a16:creationId xmlns:a16="http://schemas.microsoft.com/office/drawing/2014/main" id="{B4771D5B-50EB-40D7-B974-CD7D3DBD478F}"/>
              </a:ext>
            </a:extLst>
          </p:cNvPr>
          <p:cNvGraphicFramePr>
            <a:graphicFrameLocks noGrp="1"/>
          </p:cNvGraphicFramePr>
          <p:nvPr>
            <p:extLst>
              <p:ext uri="{D42A27DB-BD31-4B8C-83A1-F6EECF244321}">
                <p14:modId xmlns:p14="http://schemas.microsoft.com/office/powerpoint/2010/main" val="126816499"/>
              </p:ext>
            </p:extLst>
          </p:nvPr>
        </p:nvGraphicFramePr>
        <p:xfrm>
          <a:off x="457200" y="2362200"/>
          <a:ext cx="8229600" cy="4191000"/>
        </p:xfrm>
        <a:graphic>
          <a:graphicData uri="http://schemas.openxmlformats.org/drawingml/2006/table">
            <a:tbl>
              <a:tblPr firstRow="1" bandRow="1">
                <a:tableStyleId>{5C22544A-7EE6-4342-B048-85BDC9FD1C3A}</a:tableStyleId>
              </a:tblPr>
              <a:tblGrid>
                <a:gridCol w="1371600">
                  <a:extLst>
                    <a:ext uri="{9D8B030D-6E8A-4147-A177-3AD203B41FA5}">
                      <a16:colId xmlns:a16="http://schemas.microsoft.com/office/drawing/2014/main" val="2327850516"/>
                    </a:ext>
                  </a:extLst>
                </a:gridCol>
                <a:gridCol w="1371600">
                  <a:extLst>
                    <a:ext uri="{9D8B030D-6E8A-4147-A177-3AD203B41FA5}">
                      <a16:colId xmlns:a16="http://schemas.microsoft.com/office/drawing/2014/main" val="2767719266"/>
                    </a:ext>
                  </a:extLst>
                </a:gridCol>
                <a:gridCol w="1371600">
                  <a:extLst>
                    <a:ext uri="{9D8B030D-6E8A-4147-A177-3AD203B41FA5}">
                      <a16:colId xmlns:a16="http://schemas.microsoft.com/office/drawing/2014/main" val="1720894146"/>
                    </a:ext>
                  </a:extLst>
                </a:gridCol>
                <a:gridCol w="1371600">
                  <a:extLst>
                    <a:ext uri="{9D8B030D-6E8A-4147-A177-3AD203B41FA5}">
                      <a16:colId xmlns:a16="http://schemas.microsoft.com/office/drawing/2014/main" val="4230348567"/>
                    </a:ext>
                  </a:extLst>
                </a:gridCol>
                <a:gridCol w="1371600">
                  <a:extLst>
                    <a:ext uri="{9D8B030D-6E8A-4147-A177-3AD203B41FA5}">
                      <a16:colId xmlns:a16="http://schemas.microsoft.com/office/drawing/2014/main" val="4230669300"/>
                    </a:ext>
                  </a:extLst>
                </a:gridCol>
                <a:gridCol w="1371600">
                  <a:extLst>
                    <a:ext uri="{9D8B030D-6E8A-4147-A177-3AD203B41FA5}">
                      <a16:colId xmlns:a16="http://schemas.microsoft.com/office/drawing/2014/main" val="1546522928"/>
                    </a:ext>
                  </a:extLst>
                </a:gridCol>
              </a:tblGrid>
              <a:tr h="698500">
                <a:tc>
                  <a:txBody>
                    <a:bodyPr/>
                    <a:lstStyle/>
                    <a:p>
                      <a:pPr algn="ctr"/>
                      <a:endParaRPr lang="en-US" sz="1600" dirty="0">
                        <a:latin typeface="+mn-lt"/>
                        <a:cs typeface="Arial" panose="020B0604020202020204" pitchFamily="34" charset="0"/>
                      </a:endParaRPr>
                    </a:p>
                  </a:txBody>
                  <a:tcPr anchor="ctr"/>
                </a:tc>
                <a:tc>
                  <a:txBody>
                    <a:bodyPr/>
                    <a:lstStyle/>
                    <a:p>
                      <a:pPr algn="ctr"/>
                      <a:r>
                        <a:rPr lang="en-US" sz="1600" dirty="0">
                          <a:latin typeface="+mn-lt"/>
                          <a:cs typeface="Arial" panose="020B0604020202020204" pitchFamily="34" charset="0"/>
                        </a:rPr>
                        <a:t>SFY18</a:t>
                      </a:r>
                    </a:p>
                    <a:p>
                      <a:pPr marL="0" marR="0" lvl="0" indent="0" algn="ctr" defTabSz="914109" rtl="0" eaLnBrk="1" fontAlgn="auto" latinLnBrk="0" hangingPunct="1">
                        <a:lnSpc>
                          <a:spcPct val="100000"/>
                        </a:lnSpc>
                        <a:spcBef>
                          <a:spcPts val="0"/>
                        </a:spcBef>
                        <a:spcAft>
                          <a:spcPts val="0"/>
                        </a:spcAft>
                        <a:buClrTx/>
                        <a:buSzTx/>
                        <a:buFontTx/>
                        <a:buNone/>
                        <a:tabLst/>
                        <a:defRPr/>
                      </a:pPr>
                      <a:r>
                        <a:rPr lang="en-US" sz="1600" dirty="0">
                          <a:latin typeface="+mn-lt"/>
                          <a:cs typeface="Arial" panose="020B0604020202020204" pitchFamily="34" charset="0"/>
                        </a:rPr>
                        <a:t>(Act.)</a:t>
                      </a:r>
                    </a:p>
                  </a:txBody>
                  <a:tcPr anchor="ctr"/>
                </a:tc>
                <a:tc>
                  <a:txBody>
                    <a:bodyPr/>
                    <a:lstStyle/>
                    <a:p>
                      <a:pPr algn="ctr"/>
                      <a:r>
                        <a:rPr lang="en-US" sz="1600" dirty="0">
                          <a:latin typeface="+mn-lt"/>
                          <a:cs typeface="Arial" panose="020B0604020202020204" pitchFamily="34" charset="0"/>
                        </a:rPr>
                        <a:t>SFY19</a:t>
                      </a:r>
                    </a:p>
                    <a:p>
                      <a:pPr marL="0" marR="0" lvl="0" indent="0" algn="ctr" defTabSz="914109" rtl="0" eaLnBrk="1" fontAlgn="auto" latinLnBrk="0" hangingPunct="1">
                        <a:lnSpc>
                          <a:spcPct val="100000"/>
                        </a:lnSpc>
                        <a:spcBef>
                          <a:spcPts val="0"/>
                        </a:spcBef>
                        <a:spcAft>
                          <a:spcPts val="0"/>
                        </a:spcAft>
                        <a:buClrTx/>
                        <a:buSzTx/>
                        <a:buFontTx/>
                        <a:buNone/>
                        <a:tabLst/>
                        <a:defRPr/>
                      </a:pPr>
                      <a:r>
                        <a:rPr lang="en-US" sz="1600" dirty="0">
                          <a:latin typeface="+mn-lt"/>
                          <a:cs typeface="Arial" panose="020B0604020202020204" pitchFamily="34" charset="0"/>
                        </a:rPr>
                        <a:t>(Act.)</a:t>
                      </a:r>
                    </a:p>
                  </a:txBody>
                  <a:tcPr anchor="ctr"/>
                </a:tc>
                <a:tc>
                  <a:txBody>
                    <a:bodyPr/>
                    <a:lstStyle/>
                    <a:p>
                      <a:pPr algn="ctr"/>
                      <a:r>
                        <a:rPr lang="en-US" sz="1600" dirty="0">
                          <a:latin typeface="+mn-lt"/>
                          <a:cs typeface="Arial" panose="020B0604020202020204" pitchFamily="34" charset="0"/>
                        </a:rPr>
                        <a:t>SFY20</a:t>
                      </a:r>
                    </a:p>
                    <a:p>
                      <a:pPr algn="ctr"/>
                      <a:r>
                        <a:rPr lang="en-US" sz="1600" dirty="0">
                          <a:latin typeface="+mn-lt"/>
                          <a:cs typeface="Arial" panose="020B0604020202020204" pitchFamily="34" charset="0"/>
                        </a:rPr>
                        <a:t>(Act.)</a:t>
                      </a:r>
                    </a:p>
                  </a:txBody>
                  <a:tcPr anchor="ctr">
                    <a:lnR w="28575" cap="flat" cmpd="sng" algn="ctr">
                      <a:solidFill>
                        <a:srgbClr val="FF0000"/>
                      </a:solidFill>
                      <a:prstDash val="solid"/>
                      <a:round/>
                      <a:headEnd type="none" w="med" len="med"/>
                      <a:tailEnd type="none" w="med" len="med"/>
                    </a:lnR>
                  </a:tcPr>
                </a:tc>
                <a:tc>
                  <a:txBody>
                    <a:bodyPr/>
                    <a:lstStyle/>
                    <a:p>
                      <a:pPr algn="ctr"/>
                      <a:r>
                        <a:rPr lang="en-US" sz="1600" dirty="0">
                          <a:latin typeface="+mn-lt"/>
                          <a:cs typeface="Arial" panose="020B0604020202020204" pitchFamily="34" charset="0"/>
                        </a:rPr>
                        <a:t>SFY21</a:t>
                      </a:r>
                    </a:p>
                    <a:p>
                      <a:pPr algn="ctr"/>
                      <a:r>
                        <a:rPr lang="en-US" sz="1600" dirty="0">
                          <a:latin typeface="+mn-lt"/>
                          <a:cs typeface="Arial" panose="020B0604020202020204" pitchFamily="34" charset="0"/>
                        </a:rPr>
                        <a:t>(Est.)</a:t>
                      </a:r>
                    </a:p>
                  </a:txBody>
                  <a:tcPr anchor="ctr">
                    <a:lnL w="28575" cap="flat" cmpd="sng" algn="ctr">
                      <a:solidFill>
                        <a:srgbClr val="FF0000"/>
                      </a:solidFill>
                      <a:prstDash val="solid"/>
                      <a:round/>
                      <a:headEnd type="none" w="med" len="med"/>
                      <a:tailEnd type="none" w="med" len="med"/>
                    </a:lnL>
                    <a:lnT w="28575" cap="flat" cmpd="sng" algn="ctr">
                      <a:solidFill>
                        <a:srgbClr val="FF0000"/>
                      </a:solidFill>
                      <a:prstDash val="solid"/>
                      <a:round/>
                      <a:headEnd type="none" w="med" len="med"/>
                      <a:tailEnd type="none" w="med" len="med"/>
                    </a:lnT>
                  </a:tcPr>
                </a:tc>
                <a:tc>
                  <a:txBody>
                    <a:bodyPr/>
                    <a:lstStyle/>
                    <a:p>
                      <a:pPr algn="ctr"/>
                      <a:r>
                        <a:rPr lang="en-US" sz="1600" dirty="0">
                          <a:latin typeface="+mn-lt"/>
                          <a:cs typeface="Arial" panose="020B0604020202020204" pitchFamily="34" charset="0"/>
                        </a:rPr>
                        <a:t>SFY22</a:t>
                      </a:r>
                    </a:p>
                    <a:p>
                      <a:pPr algn="ctr"/>
                      <a:r>
                        <a:rPr lang="en-US" sz="1600" dirty="0">
                          <a:latin typeface="+mn-lt"/>
                          <a:cs typeface="Arial" panose="020B0604020202020204" pitchFamily="34" charset="0"/>
                        </a:rPr>
                        <a:t>(Est.)</a:t>
                      </a:r>
                    </a:p>
                  </a:txBody>
                  <a:tcPr anchor="ctr">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tcPr>
                </a:tc>
                <a:extLst>
                  <a:ext uri="{0D108BD9-81ED-4DB2-BD59-A6C34878D82A}">
                    <a16:rowId xmlns:a16="http://schemas.microsoft.com/office/drawing/2014/main" val="2512502288"/>
                  </a:ext>
                </a:extLst>
              </a:tr>
              <a:tr h="698500">
                <a:tc>
                  <a:txBody>
                    <a:bodyPr/>
                    <a:lstStyle/>
                    <a:p>
                      <a:pPr algn="ctr"/>
                      <a:r>
                        <a:rPr lang="en-US" sz="1600" dirty="0">
                          <a:latin typeface="+mn-lt"/>
                          <a:cs typeface="Arial" panose="020B0604020202020204" pitchFamily="34" charset="0"/>
                        </a:rPr>
                        <a:t>Total </a:t>
                      </a:r>
                    </a:p>
                    <a:p>
                      <a:pPr algn="ctr"/>
                      <a:r>
                        <a:rPr lang="en-US" sz="1600" dirty="0">
                          <a:latin typeface="+mn-lt"/>
                          <a:cs typeface="Arial" panose="020B0604020202020204" pitchFamily="34" charset="0"/>
                        </a:rPr>
                        <a:t>spend</a:t>
                      </a:r>
                    </a:p>
                  </a:txBody>
                  <a:tcPr anchor="ctr"/>
                </a:tc>
                <a:tc>
                  <a:txBody>
                    <a:bodyPr/>
                    <a:lstStyle/>
                    <a:p>
                      <a:pPr algn="ctr"/>
                      <a:r>
                        <a:rPr lang="en-US" sz="1600" dirty="0">
                          <a:latin typeface="+mn-lt"/>
                          <a:cs typeface="Arial" panose="020B0604020202020204" pitchFamily="34" charset="0"/>
                        </a:rPr>
                        <a:t>$16.1M</a:t>
                      </a:r>
                    </a:p>
                  </a:txBody>
                  <a:tcPr anchor="ctr"/>
                </a:tc>
                <a:tc>
                  <a:txBody>
                    <a:bodyPr/>
                    <a:lstStyle/>
                    <a:p>
                      <a:pPr algn="ctr"/>
                      <a:r>
                        <a:rPr lang="en-US" sz="1600" dirty="0">
                          <a:latin typeface="+mn-lt"/>
                          <a:cs typeface="Arial" panose="020B0604020202020204" pitchFamily="34" charset="0"/>
                        </a:rPr>
                        <a:t>$15.0M</a:t>
                      </a:r>
                    </a:p>
                  </a:txBody>
                  <a:tcPr anchor="ctr"/>
                </a:tc>
                <a:tc>
                  <a:txBody>
                    <a:bodyPr/>
                    <a:lstStyle/>
                    <a:p>
                      <a:pPr algn="ctr"/>
                      <a:r>
                        <a:rPr lang="en-US" sz="1600" dirty="0">
                          <a:latin typeface="+mn-lt"/>
                          <a:cs typeface="Arial" panose="020B0604020202020204" pitchFamily="34" charset="0"/>
                        </a:rPr>
                        <a:t>$13.2M</a:t>
                      </a:r>
                      <a:endParaRPr lang="en-US" sz="1600" baseline="30000" dirty="0">
                        <a:latin typeface="+mn-lt"/>
                        <a:cs typeface="Arial" panose="020B0604020202020204" pitchFamily="34" charset="0"/>
                      </a:endParaRPr>
                    </a:p>
                  </a:txBody>
                  <a:tcPr anchor="ctr">
                    <a:lnR w="28575" cap="flat" cmpd="sng" algn="ctr">
                      <a:solidFill>
                        <a:srgbClr val="FF0000"/>
                      </a:solidFill>
                      <a:prstDash val="solid"/>
                      <a:round/>
                      <a:headEnd type="none" w="med" len="med"/>
                      <a:tailEnd type="none" w="med" len="med"/>
                    </a:lnR>
                  </a:tcPr>
                </a:tc>
                <a:tc>
                  <a:txBody>
                    <a:bodyPr/>
                    <a:lstStyle/>
                    <a:p>
                      <a:pPr algn="ctr"/>
                      <a:r>
                        <a:rPr lang="en-US" sz="1600" dirty="0">
                          <a:latin typeface="+mn-lt"/>
                          <a:cs typeface="Arial" panose="020B0604020202020204" pitchFamily="34" charset="0"/>
                        </a:rPr>
                        <a:t>$14.2M</a:t>
                      </a:r>
                    </a:p>
                  </a:txBody>
                  <a:tcPr anchor="ctr">
                    <a:lnL w="28575" cap="flat" cmpd="sng" algn="ctr">
                      <a:solidFill>
                        <a:srgbClr val="FF0000"/>
                      </a:solidFill>
                      <a:prstDash val="solid"/>
                      <a:round/>
                      <a:headEnd type="none" w="med" len="med"/>
                      <a:tailEnd type="none" w="med" len="med"/>
                    </a:lnL>
                  </a:tcPr>
                </a:tc>
                <a:tc>
                  <a:txBody>
                    <a:bodyPr/>
                    <a:lstStyle/>
                    <a:p>
                      <a:pPr algn="ctr"/>
                      <a:r>
                        <a:rPr lang="en-US" sz="1600" dirty="0">
                          <a:latin typeface="+mn-lt"/>
                          <a:cs typeface="Arial" panose="020B0604020202020204" pitchFamily="34" charset="0"/>
                        </a:rPr>
                        <a:t>$13.4M</a:t>
                      </a:r>
                    </a:p>
                  </a:txBody>
                  <a:tcPr anchor="ctr">
                    <a:lnR w="28575" cap="flat" cmpd="sng" algn="ctr">
                      <a:solidFill>
                        <a:srgbClr val="FF0000"/>
                      </a:solidFill>
                      <a:prstDash val="solid"/>
                      <a:round/>
                      <a:headEnd type="none" w="med" len="med"/>
                      <a:tailEnd type="none" w="med" len="med"/>
                    </a:lnR>
                  </a:tcPr>
                </a:tc>
                <a:extLst>
                  <a:ext uri="{0D108BD9-81ED-4DB2-BD59-A6C34878D82A}">
                    <a16:rowId xmlns:a16="http://schemas.microsoft.com/office/drawing/2014/main" val="3965502367"/>
                  </a:ext>
                </a:extLst>
              </a:tr>
              <a:tr h="698500">
                <a:tc>
                  <a:txBody>
                    <a:bodyPr/>
                    <a:lstStyle/>
                    <a:p>
                      <a:pPr algn="ctr"/>
                      <a:r>
                        <a:rPr lang="en-US" sz="1600" dirty="0">
                          <a:latin typeface="+mn-lt"/>
                          <a:cs typeface="Arial" panose="020B0604020202020204" pitchFamily="34" charset="0"/>
                        </a:rPr>
                        <a:t>Federal </a:t>
                      </a:r>
                    </a:p>
                    <a:p>
                      <a:pPr algn="ctr"/>
                      <a:r>
                        <a:rPr lang="en-US" sz="1600" dirty="0">
                          <a:latin typeface="+mn-lt"/>
                          <a:cs typeface="Arial" panose="020B0604020202020204" pitchFamily="34" charset="0"/>
                        </a:rPr>
                        <a:t>match</a:t>
                      </a:r>
                    </a:p>
                  </a:txBody>
                  <a:tcPr anchor="ctr"/>
                </a:tc>
                <a:tc>
                  <a:txBody>
                    <a:bodyPr/>
                    <a:lstStyle/>
                    <a:p>
                      <a:pPr algn="ctr"/>
                      <a:r>
                        <a:rPr lang="en-US" sz="1600" dirty="0">
                          <a:latin typeface="+mn-lt"/>
                          <a:cs typeface="Arial" panose="020B0604020202020204" pitchFamily="34" charset="0"/>
                        </a:rPr>
                        <a:t>$11.8M</a:t>
                      </a:r>
                    </a:p>
                  </a:txBody>
                  <a:tcPr anchor="ctr"/>
                </a:tc>
                <a:tc>
                  <a:txBody>
                    <a:bodyPr/>
                    <a:lstStyle/>
                    <a:p>
                      <a:pPr algn="ctr"/>
                      <a:r>
                        <a:rPr lang="en-US" sz="1600" dirty="0">
                          <a:latin typeface="+mn-lt"/>
                          <a:cs typeface="Arial" panose="020B0604020202020204" pitchFamily="34" charset="0"/>
                        </a:rPr>
                        <a:t>$12.9M</a:t>
                      </a:r>
                    </a:p>
                  </a:txBody>
                  <a:tcPr anchor="ctr"/>
                </a:tc>
                <a:tc>
                  <a:txBody>
                    <a:bodyPr/>
                    <a:lstStyle/>
                    <a:p>
                      <a:pPr algn="ctr"/>
                      <a:r>
                        <a:rPr lang="en-US" sz="1600" dirty="0">
                          <a:latin typeface="+mn-lt"/>
                          <a:cs typeface="Arial" panose="020B0604020202020204" pitchFamily="34" charset="0"/>
                        </a:rPr>
                        <a:t>$11.3M</a:t>
                      </a:r>
                    </a:p>
                  </a:txBody>
                  <a:tcPr anchor="ctr">
                    <a:lnR w="28575" cap="flat" cmpd="sng" algn="ctr">
                      <a:solidFill>
                        <a:srgbClr val="FF0000"/>
                      </a:solidFill>
                      <a:prstDash val="solid"/>
                      <a:round/>
                      <a:headEnd type="none" w="med" len="med"/>
                      <a:tailEnd type="none" w="med" len="med"/>
                    </a:lnR>
                  </a:tcPr>
                </a:tc>
                <a:tc>
                  <a:txBody>
                    <a:bodyPr/>
                    <a:lstStyle/>
                    <a:p>
                      <a:pPr algn="ctr"/>
                      <a:r>
                        <a:rPr lang="en-US" sz="1600" dirty="0">
                          <a:latin typeface="+mn-lt"/>
                          <a:cs typeface="Arial" panose="020B0604020202020204" pitchFamily="34" charset="0"/>
                        </a:rPr>
                        <a:t>$9.6M</a:t>
                      </a:r>
                    </a:p>
                  </a:txBody>
                  <a:tcPr anchor="ctr">
                    <a:lnL w="28575" cap="flat" cmpd="sng" algn="ctr">
                      <a:solidFill>
                        <a:srgbClr val="FF0000"/>
                      </a:solidFill>
                      <a:prstDash val="solid"/>
                      <a:round/>
                      <a:headEnd type="none" w="med" len="med"/>
                      <a:tailEnd type="none" w="med" len="med"/>
                    </a:lnL>
                  </a:tcPr>
                </a:tc>
                <a:tc>
                  <a:txBody>
                    <a:bodyPr/>
                    <a:lstStyle/>
                    <a:p>
                      <a:pPr algn="ctr"/>
                      <a:r>
                        <a:rPr lang="en-US" sz="1600" dirty="0">
                          <a:latin typeface="+mn-lt"/>
                          <a:cs typeface="Arial" panose="020B0604020202020204" pitchFamily="34" charset="0"/>
                        </a:rPr>
                        <a:t>$4.9M</a:t>
                      </a:r>
                    </a:p>
                  </a:txBody>
                  <a:tcPr anchor="ctr">
                    <a:lnR w="28575" cap="flat" cmpd="sng" algn="ctr">
                      <a:solidFill>
                        <a:srgbClr val="FF0000"/>
                      </a:solidFill>
                      <a:prstDash val="solid"/>
                      <a:round/>
                      <a:headEnd type="none" w="med" len="med"/>
                      <a:tailEnd type="none" w="med" len="med"/>
                    </a:lnR>
                  </a:tcPr>
                </a:tc>
                <a:extLst>
                  <a:ext uri="{0D108BD9-81ED-4DB2-BD59-A6C34878D82A}">
                    <a16:rowId xmlns:a16="http://schemas.microsoft.com/office/drawing/2014/main" val="3354946046"/>
                  </a:ext>
                </a:extLst>
              </a:tr>
              <a:tr h="698500">
                <a:tc>
                  <a:txBody>
                    <a:bodyPr/>
                    <a:lstStyle/>
                    <a:p>
                      <a:pPr algn="ctr"/>
                      <a:r>
                        <a:rPr lang="en-US" sz="1600" dirty="0">
                          <a:latin typeface="+mn-lt"/>
                          <a:cs typeface="Arial" panose="020B0604020202020204" pitchFamily="34" charset="0"/>
                        </a:rPr>
                        <a:t>State </a:t>
                      </a:r>
                    </a:p>
                    <a:p>
                      <a:pPr algn="ctr"/>
                      <a:r>
                        <a:rPr lang="en-US" sz="1600" dirty="0">
                          <a:latin typeface="+mn-lt"/>
                          <a:cs typeface="Arial" panose="020B0604020202020204" pitchFamily="34" charset="0"/>
                        </a:rPr>
                        <a:t>need</a:t>
                      </a:r>
                    </a:p>
                  </a:txBody>
                  <a:tcPr anchor="ctr"/>
                </a:tc>
                <a:tc>
                  <a:txBody>
                    <a:bodyPr/>
                    <a:lstStyle/>
                    <a:p>
                      <a:pPr algn="ctr"/>
                      <a:r>
                        <a:rPr lang="en-US" sz="1600" dirty="0">
                          <a:latin typeface="+mn-lt"/>
                          <a:cs typeface="Arial" panose="020B0604020202020204" pitchFamily="34" charset="0"/>
                        </a:rPr>
                        <a:t>$4.3M</a:t>
                      </a:r>
                    </a:p>
                  </a:txBody>
                  <a:tcPr anchor="ctr"/>
                </a:tc>
                <a:tc>
                  <a:txBody>
                    <a:bodyPr/>
                    <a:lstStyle/>
                    <a:p>
                      <a:pPr algn="ctr"/>
                      <a:r>
                        <a:rPr lang="en-US" sz="1600" dirty="0">
                          <a:latin typeface="+mn-lt"/>
                          <a:cs typeface="Arial" panose="020B0604020202020204" pitchFamily="34" charset="0"/>
                        </a:rPr>
                        <a:t>$2.1M</a:t>
                      </a:r>
                    </a:p>
                  </a:txBody>
                  <a:tcPr anchor="ctr"/>
                </a:tc>
                <a:tc>
                  <a:txBody>
                    <a:bodyPr/>
                    <a:lstStyle/>
                    <a:p>
                      <a:pPr algn="ctr"/>
                      <a:r>
                        <a:rPr lang="en-US" sz="1600" dirty="0">
                          <a:latin typeface="+mn-lt"/>
                          <a:cs typeface="Arial" panose="020B0604020202020204" pitchFamily="34" charset="0"/>
                        </a:rPr>
                        <a:t>$1.9M</a:t>
                      </a:r>
                    </a:p>
                  </a:txBody>
                  <a:tcPr anchor="ctr">
                    <a:lnR w="28575" cap="flat" cmpd="sng" algn="ctr">
                      <a:solidFill>
                        <a:srgbClr val="FF0000"/>
                      </a:solidFill>
                      <a:prstDash val="solid"/>
                      <a:round/>
                      <a:headEnd type="none" w="med" len="med"/>
                      <a:tailEnd type="none" w="med" len="med"/>
                    </a:lnR>
                  </a:tcPr>
                </a:tc>
                <a:tc>
                  <a:txBody>
                    <a:bodyPr/>
                    <a:lstStyle/>
                    <a:p>
                      <a:pPr marL="0" marR="0" lvl="0" indent="0" algn="ctr" defTabSz="914109" rtl="0" eaLnBrk="1" fontAlgn="auto" latinLnBrk="0" hangingPunct="1">
                        <a:lnSpc>
                          <a:spcPct val="100000"/>
                        </a:lnSpc>
                        <a:spcBef>
                          <a:spcPts val="0"/>
                        </a:spcBef>
                        <a:spcAft>
                          <a:spcPts val="0"/>
                        </a:spcAft>
                        <a:buClrTx/>
                        <a:buSzTx/>
                        <a:buFontTx/>
                        <a:buNone/>
                        <a:tabLst/>
                        <a:defRPr/>
                      </a:pPr>
                      <a:r>
                        <a:rPr lang="en-US" sz="1600" dirty="0">
                          <a:latin typeface="+mn-lt"/>
                          <a:cs typeface="Arial" panose="020B0604020202020204" pitchFamily="34" charset="0"/>
                        </a:rPr>
                        <a:t>$4.6M</a:t>
                      </a:r>
                    </a:p>
                  </a:txBody>
                  <a:tcPr anchor="ctr">
                    <a:lnL w="28575" cap="flat" cmpd="sng" algn="ctr">
                      <a:solidFill>
                        <a:srgbClr val="FF0000"/>
                      </a:solidFill>
                      <a:prstDash val="solid"/>
                      <a:round/>
                      <a:headEnd type="none" w="med" len="med"/>
                      <a:tailEnd type="none" w="med" len="med"/>
                    </a:lnL>
                  </a:tcPr>
                </a:tc>
                <a:tc>
                  <a:txBody>
                    <a:bodyPr/>
                    <a:lstStyle/>
                    <a:p>
                      <a:pPr marL="0" marR="0" lvl="0" indent="0" algn="ctr" defTabSz="914109" rtl="0" eaLnBrk="1" fontAlgn="auto" latinLnBrk="0" hangingPunct="1">
                        <a:lnSpc>
                          <a:spcPct val="100000"/>
                        </a:lnSpc>
                        <a:spcBef>
                          <a:spcPts val="0"/>
                        </a:spcBef>
                        <a:spcAft>
                          <a:spcPts val="0"/>
                        </a:spcAft>
                        <a:buClrTx/>
                        <a:buSzTx/>
                        <a:buFontTx/>
                        <a:buNone/>
                        <a:tabLst/>
                        <a:defRPr/>
                      </a:pPr>
                      <a:r>
                        <a:rPr lang="en-US" sz="1600" dirty="0">
                          <a:latin typeface="+mn-lt"/>
                          <a:cs typeface="Arial" panose="020B0604020202020204" pitchFamily="34" charset="0"/>
                        </a:rPr>
                        <a:t>$7.1M</a:t>
                      </a:r>
                    </a:p>
                  </a:txBody>
                  <a:tcPr anchor="ctr">
                    <a:lnR w="28575" cap="flat" cmpd="sng" algn="ctr">
                      <a:solidFill>
                        <a:srgbClr val="FF0000"/>
                      </a:solidFill>
                      <a:prstDash val="solid"/>
                      <a:round/>
                      <a:headEnd type="none" w="med" len="med"/>
                      <a:tailEnd type="none" w="med" len="med"/>
                    </a:lnR>
                  </a:tcPr>
                </a:tc>
                <a:extLst>
                  <a:ext uri="{0D108BD9-81ED-4DB2-BD59-A6C34878D82A}">
                    <a16:rowId xmlns:a16="http://schemas.microsoft.com/office/drawing/2014/main" val="697474434"/>
                  </a:ext>
                </a:extLst>
              </a:tr>
              <a:tr h="698500">
                <a:tc>
                  <a:txBody>
                    <a:bodyPr/>
                    <a:lstStyle/>
                    <a:p>
                      <a:pPr algn="ctr"/>
                      <a:r>
                        <a:rPr lang="en-US" sz="1600" dirty="0">
                          <a:latin typeface="+mn-lt"/>
                          <a:cs typeface="Arial" panose="020B0604020202020204" pitchFamily="34" charset="0"/>
                        </a:rPr>
                        <a:t>Projected Trust Fund</a:t>
                      </a:r>
                    </a:p>
                  </a:txBody>
                  <a:tcPr anchor="ctr"/>
                </a:tc>
                <a:tc>
                  <a:txBody>
                    <a:bodyPr/>
                    <a:lstStyle/>
                    <a:p>
                      <a:pPr algn="ctr"/>
                      <a:r>
                        <a:rPr lang="en-US" sz="1600" dirty="0">
                          <a:latin typeface="+mn-lt"/>
                          <a:cs typeface="Arial" panose="020B0604020202020204" pitchFamily="34" charset="0"/>
                        </a:rPr>
                        <a:t>$4.3M</a:t>
                      </a:r>
                    </a:p>
                  </a:txBody>
                  <a:tcPr anchor="ctr"/>
                </a:tc>
                <a:tc>
                  <a:txBody>
                    <a:bodyPr/>
                    <a:lstStyle/>
                    <a:p>
                      <a:pPr algn="ctr"/>
                      <a:r>
                        <a:rPr lang="en-US" sz="1600" dirty="0">
                          <a:latin typeface="+mn-lt"/>
                          <a:cs typeface="Arial" panose="020B0604020202020204" pitchFamily="34" charset="0"/>
                        </a:rPr>
                        <a:t>$2.1M</a:t>
                      </a:r>
                    </a:p>
                  </a:txBody>
                  <a:tcPr anchor="ctr"/>
                </a:tc>
                <a:tc>
                  <a:txBody>
                    <a:bodyPr/>
                    <a:lstStyle/>
                    <a:p>
                      <a:pPr algn="ctr"/>
                      <a:r>
                        <a:rPr lang="en-US" sz="1600" dirty="0">
                          <a:latin typeface="+mn-lt"/>
                          <a:cs typeface="Arial" panose="020B0604020202020204" pitchFamily="34" charset="0"/>
                        </a:rPr>
                        <a:t>$1.9M</a:t>
                      </a:r>
                    </a:p>
                  </a:txBody>
                  <a:tcPr anchor="ctr">
                    <a:lnR w="28575" cap="flat" cmpd="sng" algn="ctr">
                      <a:solidFill>
                        <a:srgbClr val="FF0000"/>
                      </a:solidFill>
                      <a:prstDash val="solid"/>
                      <a:round/>
                      <a:headEnd type="none" w="med" len="med"/>
                      <a:tailEnd type="none" w="med" len="med"/>
                    </a:lnR>
                  </a:tcPr>
                </a:tc>
                <a:tc>
                  <a:txBody>
                    <a:bodyPr/>
                    <a:lstStyle/>
                    <a:p>
                      <a:pPr algn="ctr"/>
                      <a:r>
                        <a:rPr lang="en-US" sz="1600" dirty="0">
                          <a:latin typeface="+mn-lt"/>
                          <a:cs typeface="Arial" panose="020B0604020202020204" pitchFamily="34" charset="0"/>
                        </a:rPr>
                        <a:t>$4.0M</a:t>
                      </a:r>
                    </a:p>
                  </a:txBody>
                  <a:tcPr anchor="ctr">
                    <a:lnL w="28575" cap="flat" cmpd="sng" algn="ctr">
                      <a:solidFill>
                        <a:srgbClr val="FF0000"/>
                      </a:solidFill>
                      <a:prstDash val="solid"/>
                      <a:round/>
                      <a:headEnd type="none" w="med" len="med"/>
                      <a:tailEnd type="none" w="med" len="med"/>
                    </a:lnL>
                  </a:tcPr>
                </a:tc>
                <a:tc>
                  <a:txBody>
                    <a:bodyPr/>
                    <a:lstStyle/>
                    <a:p>
                      <a:pPr algn="ctr"/>
                      <a:r>
                        <a:rPr lang="en-US" sz="1600" dirty="0">
                          <a:latin typeface="+mn-lt"/>
                          <a:cs typeface="Arial" panose="020B0604020202020204" pitchFamily="34" charset="0"/>
                        </a:rPr>
                        <a:t>$4.0M</a:t>
                      </a:r>
                    </a:p>
                  </a:txBody>
                  <a:tcPr anchor="ctr">
                    <a:lnR w="28575" cap="flat" cmpd="sng" algn="ctr">
                      <a:solidFill>
                        <a:srgbClr val="FF0000"/>
                      </a:solidFill>
                      <a:prstDash val="solid"/>
                      <a:round/>
                      <a:headEnd type="none" w="med" len="med"/>
                      <a:tailEnd type="none" w="med" len="med"/>
                    </a:lnR>
                  </a:tcPr>
                </a:tc>
                <a:extLst>
                  <a:ext uri="{0D108BD9-81ED-4DB2-BD59-A6C34878D82A}">
                    <a16:rowId xmlns:a16="http://schemas.microsoft.com/office/drawing/2014/main" val="1118708988"/>
                  </a:ext>
                </a:extLst>
              </a:tr>
              <a:tr h="698500">
                <a:tc>
                  <a:txBody>
                    <a:bodyPr/>
                    <a:lstStyle/>
                    <a:p>
                      <a:pPr algn="ctr"/>
                      <a:r>
                        <a:rPr lang="en-US" sz="1600" dirty="0">
                          <a:solidFill>
                            <a:srgbClr val="FF0000"/>
                          </a:solidFill>
                          <a:latin typeface="+mn-lt"/>
                          <a:cs typeface="Arial" panose="020B0604020202020204" pitchFamily="34" charset="0"/>
                        </a:rPr>
                        <a:t>(Shortfall)</a:t>
                      </a:r>
                    </a:p>
                  </a:txBody>
                  <a:tcPr anchor="ctr"/>
                </a:tc>
                <a:tc>
                  <a:txBody>
                    <a:bodyPr/>
                    <a:lstStyle/>
                    <a:p>
                      <a:pPr algn="ctr"/>
                      <a:r>
                        <a:rPr lang="en-US" sz="1600" dirty="0">
                          <a:latin typeface="+mn-lt"/>
                          <a:cs typeface="Arial" panose="020B0604020202020204" pitchFamily="34" charset="0"/>
                        </a:rPr>
                        <a:t>-</a:t>
                      </a:r>
                    </a:p>
                  </a:txBody>
                  <a:tcPr anchor="ctr"/>
                </a:tc>
                <a:tc>
                  <a:txBody>
                    <a:bodyPr/>
                    <a:lstStyle/>
                    <a:p>
                      <a:pPr algn="ctr"/>
                      <a:r>
                        <a:rPr lang="en-US" sz="1600" dirty="0">
                          <a:latin typeface="+mn-lt"/>
                          <a:cs typeface="Arial" panose="020B0604020202020204" pitchFamily="34" charset="0"/>
                        </a:rPr>
                        <a:t>-</a:t>
                      </a:r>
                    </a:p>
                  </a:txBody>
                  <a:tcPr anchor="ctr"/>
                </a:tc>
                <a:tc>
                  <a:txBody>
                    <a:bodyPr/>
                    <a:lstStyle/>
                    <a:p>
                      <a:pPr algn="ctr"/>
                      <a:r>
                        <a:rPr lang="en-US" sz="1600" dirty="0">
                          <a:latin typeface="+mn-lt"/>
                          <a:cs typeface="Arial" panose="020B0604020202020204" pitchFamily="34" charset="0"/>
                        </a:rPr>
                        <a:t>-</a:t>
                      </a:r>
                    </a:p>
                  </a:txBody>
                  <a:tcPr anchor="ctr">
                    <a:lnR w="28575" cap="flat" cmpd="sng" algn="ctr">
                      <a:solidFill>
                        <a:srgbClr val="FF0000"/>
                      </a:solidFill>
                      <a:prstDash val="solid"/>
                      <a:round/>
                      <a:headEnd type="none" w="med" len="med"/>
                      <a:tailEnd type="none" w="med" len="med"/>
                    </a:lnR>
                  </a:tcPr>
                </a:tc>
                <a:tc>
                  <a:txBody>
                    <a:bodyPr/>
                    <a:lstStyle/>
                    <a:p>
                      <a:pPr algn="ctr"/>
                      <a:r>
                        <a:rPr lang="en-US" sz="1600" dirty="0">
                          <a:solidFill>
                            <a:srgbClr val="FF0000"/>
                          </a:solidFill>
                          <a:latin typeface="+mn-lt"/>
                          <a:cs typeface="Arial" panose="020B0604020202020204" pitchFamily="34" charset="0"/>
                        </a:rPr>
                        <a:t>($0.6M)</a:t>
                      </a:r>
                    </a:p>
                  </a:txBody>
                  <a:tcPr anchor="ctr">
                    <a:lnL w="28575" cap="flat" cmpd="sng" algn="ctr">
                      <a:solidFill>
                        <a:srgbClr val="FF0000"/>
                      </a:solidFill>
                      <a:prstDash val="solid"/>
                      <a:round/>
                      <a:headEnd type="none" w="med" len="med"/>
                      <a:tailEnd type="none" w="med" len="med"/>
                    </a:lnL>
                    <a:lnB w="28575" cap="flat" cmpd="sng" algn="ctr">
                      <a:solidFill>
                        <a:srgbClr val="FF0000"/>
                      </a:solidFill>
                      <a:prstDash val="solid"/>
                      <a:round/>
                      <a:headEnd type="none" w="med" len="med"/>
                      <a:tailEnd type="none" w="med" len="med"/>
                    </a:lnB>
                  </a:tcPr>
                </a:tc>
                <a:tc>
                  <a:txBody>
                    <a:bodyPr/>
                    <a:lstStyle/>
                    <a:p>
                      <a:pPr algn="ctr"/>
                      <a:r>
                        <a:rPr lang="en-US" sz="1600" dirty="0">
                          <a:solidFill>
                            <a:srgbClr val="FF0000"/>
                          </a:solidFill>
                          <a:latin typeface="+mn-lt"/>
                          <a:cs typeface="Arial" panose="020B0604020202020204" pitchFamily="34" charset="0"/>
                        </a:rPr>
                        <a:t>($3.1M)</a:t>
                      </a:r>
                    </a:p>
                  </a:txBody>
                  <a:tcPr anchor="ctr">
                    <a:lnR w="28575" cap="flat" cmpd="sng" algn="ctr">
                      <a:solidFill>
                        <a:srgbClr val="FF0000"/>
                      </a:solidFill>
                      <a:prstDash val="solid"/>
                      <a:round/>
                      <a:headEnd type="none" w="med" len="med"/>
                      <a:tailEnd type="none" w="med" len="med"/>
                    </a:lnR>
                    <a:lnB w="28575" cap="flat" cmpd="sng" algn="ctr">
                      <a:solidFill>
                        <a:srgbClr val="FF0000"/>
                      </a:solidFill>
                      <a:prstDash val="solid"/>
                      <a:round/>
                      <a:headEnd type="none" w="med" len="med"/>
                      <a:tailEnd type="none" w="med" len="med"/>
                    </a:lnB>
                  </a:tcPr>
                </a:tc>
                <a:extLst>
                  <a:ext uri="{0D108BD9-81ED-4DB2-BD59-A6C34878D82A}">
                    <a16:rowId xmlns:a16="http://schemas.microsoft.com/office/drawing/2014/main" val="3230629580"/>
                  </a:ext>
                </a:extLst>
              </a:tr>
            </a:tbl>
          </a:graphicData>
        </a:graphic>
      </p:graphicFrame>
      <p:sp>
        <p:nvSpPr>
          <p:cNvPr id="7" name="Rectangle 6">
            <a:extLst>
              <a:ext uri="{FF2B5EF4-FFF2-40B4-BE49-F238E27FC236}">
                <a16:creationId xmlns:a16="http://schemas.microsoft.com/office/drawing/2014/main" id="{F26F3B82-935A-4AF9-99C8-B54F18F02BE0}"/>
              </a:ext>
            </a:extLst>
          </p:cNvPr>
          <p:cNvSpPr/>
          <p:nvPr/>
        </p:nvSpPr>
        <p:spPr>
          <a:xfrm>
            <a:off x="457200" y="1066800"/>
            <a:ext cx="8229600" cy="112236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
            </a:pPr>
            <a:r>
              <a:rPr lang="en-US" sz="1600" dirty="0">
                <a:solidFill>
                  <a:schemeClr val="tx1"/>
                </a:solidFill>
                <a:cs typeface="Arial" panose="020B0604020202020204" pitchFamily="34" charset="0"/>
              </a:rPr>
              <a:t>Despite a projected decrease in total HIway spending between SFY21 and SFY22, a $4.7M reduction in federal funds will result in a </a:t>
            </a:r>
            <a:r>
              <a:rPr lang="en-US" sz="1600" b="1" dirty="0">
                <a:solidFill>
                  <a:schemeClr val="tx1"/>
                </a:solidFill>
                <a:cs typeface="Arial" panose="020B0604020202020204" pitchFamily="34" charset="0"/>
              </a:rPr>
              <a:t>state match shortfall of $3.1M for SFY22</a:t>
            </a:r>
            <a:r>
              <a:rPr lang="en-US" sz="1600" dirty="0">
                <a:solidFill>
                  <a:schemeClr val="tx1"/>
                </a:solidFill>
                <a:cs typeface="Arial" panose="020B0604020202020204" pitchFamily="34" charset="0"/>
              </a:rPr>
              <a:t>. </a:t>
            </a:r>
          </a:p>
          <a:p>
            <a:pPr marL="285750" indent="-285750">
              <a:buFont typeface="Wingdings" panose="05000000000000000000" pitchFamily="2" charset="2"/>
              <a:buChar char="§"/>
            </a:pPr>
            <a:r>
              <a:rPr lang="en-US" sz="1600" dirty="0">
                <a:solidFill>
                  <a:schemeClr val="tx1"/>
                </a:solidFill>
                <a:cs typeface="Arial" panose="020B0604020202020204" pitchFamily="34" charset="0"/>
              </a:rPr>
              <a:t>A lesser, but still significant, state </a:t>
            </a:r>
            <a:r>
              <a:rPr lang="en-US" sz="1600" b="1" dirty="0">
                <a:solidFill>
                  <a:schemeClr val="tx1"/>
                </a:solidFill>
                <a:cs typeface="Arial" panose="020B0604020202020204" pitchFamily="34" charset="0"/>
              </a:rPr>
              <a:t>shortfall of $0.6M is projected for SFY21 </a:t>
            </a:r>
            <a:r>
              <a:rPr lang="en-US" sz="1600" dirty="0">
                <a:solidFill>
                  <a:schemeClr val="tx1"/>
                </a:solidFill>
                <a:cs typeface="Arial" panose="020B0604020202020204" pitchFamily="34" charset="0"/>
              </a:rPr>
              <a:t>as a result of the decreased federal match. </a:t>
            </a:r>
          </a:p>
        </p:txBody>
      </p:sp>
    </p:spTree>
    <p:extLst>
      <p:ext uri="{BB962C8B-B14F-4D97-AF65-F5344CB8AC3E}">
        <p14:creationId xmlns:p14="http://schemas.microsoft.com/office/powerpoint/2010/main" val="24180333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949C2E20-F250-44B9-B926-B8B94A013B34}" type="slidenum">
              <a:rPr lang="en-US" smtClean="0">
                <a:latin typeface="+mn-lt"/>
              </a:rPr>
              <a:pPr>
                <a:defRPr/>
              </a:pPr>
              <a:t>17</a:t>
            </a:fld>
            <a:endParaRPr lang="en-US" dirty="0">
              <a:latin typeface="+mn-lt"/>
            </a:endParaRPr>
          </a:p>
        </p:txBody>
      </p:sp>
      <p:sp>
        <p:nvSpPr>
          <p:cNvPr id="3" name="Title 2"/>
          <p:cNvSpPr>
            <a:spLocks noGrp="1"/>
          </p:cNvSpPr>
          <p:nvPr>
            <p:ph type="title"/>
          </p:nvPr>
        </p:nvSpPr>
        <p:spPr/>
        <p:txBody>
          <a:bodyPr/>
          <a:lstStyle/>
          <a:p>
            <a:r>
              <a:rPr lang="en-US" dirty="0">
                <a:latin typeface="+mn-lt"/>
              </a:rPr>
              <a:t>Federal revenue reduction: </a:t>
            </a:r>
            <a:br>
              <a:rPr lang="en-US" dirty="0">
                <a:latin typeface="+mn-lt"/>
              </a:rPr>
            </a:br>
            <a:r>
              <a:rPr lang="en-US" dirty="0">
                <a:latin typeface="+mn-lt"/>
              </a:rPr>
              <a:t>Proposal background</a:t>
            </a:r>
          </a:p>
        </p:txBody>
      </p:sp>
      <p:sp>
        <p:nvSpPr>
          <p:cNvPr id="2" name="Content Placeholder 1"/>
          <p:cNvSpPr>
            <a:spLocks noGrp="1"/>
          </p:cNvSpPr>
          <p:nvPr>
            <p:ph idx="4294967295"/>
          </p:nvPr>
        </p:nvSpPr>
        <p:spPr>
          <a:xfrm>
            <a:off x="457200" y="1447800"/>
            <a:ext cx="8229600" cy="2286000"/>
          </a:xfrm>
          <a:solidFill>
            <a:schemeClr val="bg1"/>
          </a:solidFill>
        </p:spPr>
        <p:txBody>
          <a:bodyPr/>
          <a:lstStyle/>
          <a:p>
            <a:r>
              <a:rPr lang="en-US" b="0" dirty="0"/>
              <a:t>Once CMS completes full transition away from HITECH Act funding, federal revenues for the HIway program will have </a:t>
            </a:r>
            <a:r>
              <a:rPr lang="en-US" dirty="0"/>
              <a:t>decreased by $6.4M per annum </a:t>
            </a:r>
            <a:r>
              <a:rPr lang="en-US" b="0" dirty="0"/>
              <a:t>after both CMS policies are in place</a:t>
            </a:r>
          </a:p>
          <a:p>
            <a:pPr lvl="1"/>
            <a:r>
              <a:rPr lang="en-US" dirty="0"/>
              <a:t>Outreach activities will take a significant reduction where the federal matching rate drops more than 70 percentage points. (90% --&gt; 14%)</a:t>
            </a:r>
          </a:p>
          <a:p>
            <a:r>
              <a:rPr lang="en-US" b="0" dirty="0"/>
              <a:t>To manage the federal revenue reduction, it requires a choice between continuing technological or programmatic activities, but not both</a:t>
            </a:r>
          </a:p>
        </p:txBody>
      </p:sp>
      <p:sp>
        <p:nvSpPr>
          <p:cNvPr id="15" name="TextBox 14">
            <a:extLst>
              <a:ext uri="{FF2B5EF4-FFF2-40B4-BE49-F238E27FC236}">
                <a16:creationId xmlns:a16="http://schemas.microsoft.com/office/drawing/2014/main" id="{85671735-538B-4F8F-A121-C72D3259E210}"/>
              </a:ext>
            </a:extLst>
          </p:cNvPr>
          <p:cNvSpPr txBox="1"/>
          <p:nvPr/>
        </p:nvSpPr>
        <p:spPr>
          <a:xfrm>
            <a:off x="457200" y="3657600"/>
            <a:ext cx="8229600" cy="1809726"/>
          </a:xfrm>
          <a:prstGeom prst="rect">
            <a:avLst/>
          </a:prstGeom>
          <a:noFill/>
        </p:spPr>
        <p:txBody>
          <a:bodyPr wrap="square">
            <a:spAutoFit/>
          </a:bodyPr>
          <a:lstStyle/>
          <a:p>
            <a:pPr marL="285750" indent="-285750" fontAlgn="base">
              <a:spcBef>
                <a:spcPct val="20000"/>
              </a:spcBef>
              <a:spcAft>
                <a:spcPct val="0"/>
              </a:spcAft>
              <a:buFont typeface="Arial" charset="0"/>
              <a:buChar char="•"/>
            </a:pPr>
            <a:r>
              <a:rPr lang="en-US" dirty="0"/>
              <a:t>The Mass HIway will manage this shortfall by reducing programmatic activities (outreach levels specifically) in the short term and </a:t>
            </a:r>
            <a:r>
              <a:rPr lang="en-US" dirty="0">
                <a:solidFill>
                  <a:schemeClr val="accent2"/>
                </a:solidFill>
              </a:rPr>
              <a:t>transition</a:t>
            </a:r>
            <a:r>
              <a:rPr lang="en-US" dirty="0"/>
              <a:t> Direct Messaging as part of a longer-term strategy </a:t>
            </a:r>
          </a:p>
          <a:p>
            <a:pPr marL="285750" indent="-285750" fontAlgn="base">
              <a:spcBef>
                <a:spcPct val="20000"/>
              </a:spcBef>
              <a:spcAft>
                <a:spcPct val="0"/>
              </a:spcAft>
              <a:buFont typeface="Arial" charset="0"/>
              <a:buChar char="•"/>
            </a:pPr>
            <a:r>
              <a:rPr lang="en-US" dirty="0"/>
              <a:t>The strategy to </a:t>
            </a:r>
            <a:r>
              <a:rPr lang="en-US" dirty="0">
                <a:solidFill>
                  <a:schemeClr val="accent2"/>
                </a:solidFill>
              </a:rPr>
              <a:t>transition</a:t>
            </a:r>
            <a:r>
              <a:rPr lang="en-US" dirty="0"/>
              <a:t> Direct Messaging will enable the Mass HIway to invest in programmatic initiatives, cross-agency SME support, and increase outreach activities in the future</a:t>
            </a:r>
          </a:p>
        </p:txBody>
      </p:sp>
      <p:grpSp>
        <p:nvGrpSpPr>
          <p:cNvPr id="14" name="Group 13">
            <a:extLst>
              <a:ext uri="{FF2B5EF4-FFF2-40B4-BE49-F238E27FC236}">
                <a16:creationId xmlns:a16="http://schemas.microsoft.com/office/drawing/2014/main" id="{9C96CDB4-9C29-4B7C-9029-40D4358031CF}"/>
              </a:ext>
            </a:extLst>
          </p:cNvPr>
          <p:cNvGrpSpPr/>
          <p:nvPr/>
        </p:nvGrpSpPr>
        <p:grpSpPr>
          <a:xfrm>
            <a:off x="609600" y="5715000"/>
            <a:ext cx="7783078" cy="533400"/>
            <a:chOff x="827522" y="3635828"/>
            <a:chExt cx="7783078" cy="533400"/>
          </a:xfrm>
        </p:grpSpPr>
        <p:grpSp>
          <p:nvGrpSpPr>
            <p:cNvPr id="16" name="Group 15">
              <a:extLst>
                <a:ext uri="{FF2B5EF4-FFF2-40B4-BE49-F238E27FC236}">
                  <a16:creationId xmlns:a16="http://schemas.microsoft.com/office/drawing/2014/main" id="{04C5BC17-2657-4970-A079-EE8BC3F1833E}"/>
                </a:ext>
              </a:extLst>
            </p:cNvPr>
            <p:cNvGrpSpPr/>
            <p:nvPr/>
          </p:nvGrpSpPr>
          <p:grpSpPr>
            <a:xfrm>
              <a:off x="827522" y="3635828"/>
              <a:ext cx="3744478" cy="533400"/>
              <a:chOff x="810356" y="3635828"/>
              <a:chExt cx="3744478" cy="533400"/>
            </a:xfrm>
          </p:grpSpPr>
          <p:sp>
            <p:nvSpPr>
              <p:cNvPr id="20" name="Rectangle 19">
                <a:extLst>
                  <a:ext uri="{FF2B5EF4-FFF2-40B4-BE49-F238E27FC236}">
                    <a16:creationId xmlns:a16="http://schemas.microsoft.com/office/drawing/2014/main" id="{6BFCDE79-6A6B-4D6E-8261-6C183A8D9012}"/>
                  </a:ext>
                </a:extLst>
              </p:cNvPr>
              <p:cNvSpPr/>
              <p:nvPr/>
            </p:nvSpPr>
            <p:spPr>
              <a:xfrm>
                <a:off x="810356" y="3635828"/>
                <a:ext cx="1872239" cy="533400"/>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Short-term</a:t>
                </a:r>
              </a:p>
            </p:txBody>
          </p:sp>
          <p:sp>
            <p:nvSpPr>
              <p:cNvPr id="21" name="Rectangle 20">
                <a:extLst>
                  <a:ext uri="{FF2B5EF4-FFF2-40B4-BE49-F238E27FC236}">
                    <a16:creationId xmlns:a16="http://schemas.microsoft.com/office/drawing/2014/main" id="{F0926D2F-4E71-4663-AA63-CD8F2FA38AEF}"/>
                  </a:ext>
                </a:extLst>
              </p:cNvPr>
              <p:cNvSpPr/>
              <p:nvPr/>
            </p:nvSpPr>
            <p:spPr>
              <a:xfrm>
                <a:off x="2682595" y="3635828"/>
                <a:ext cx="1872239" cy="533400"/>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Technology</a:t>
                </a:r>
              </a:p>
            </p:txBody>
          </p:sp>
        </p:grpSp>
        <p:grpSp>
          <p:nvGrpSpPr>
            <p:cNvPr id="17" name="Group 16">
              <a:extLst>
                <a:ext uri="{FF2B5EF4-FFF2-40B4-BE49-F238E27FC236}">
                  <a16:creationId xmlns:a16="http://schemas.microsoft.com/office/drawing/2014/main" id="{22D8E6D7-A4AF-45D7-8BAF-E3FF8AFDA63B}"/>
                </a:ext>
              </a:extLst>
            </p:cNvPr>
            <p:cNvGrpSpPr/>
            <p:nvPr/>
          </p:nvGrpSpPr>
          <p:grpSpPr>
            <a:xfrm>
              <a:off x="4866122" y="3635828"/>
              <a:ext cx="3744478" cy="533400"/>
              <a:chOff x="4663406" y="3635828"/>
              <a:chExt cx="3744478" cy="533400"/>
            </a:xfrm>
          </p:grpSpPr>
          <p:sp>
            <p:nvSpPr>
              <p:cNvPr id="18" name="Rectangle 17">
                <a:extLst>
                  <a:ext uri="{FF2B5EF4-FFF2-40B4-BE49-F238E27FC236}">
                    <a16:creationId xmlns:a16="http://schemas.microsoft.com/office/drawing/2014/main" id="{46226A20-FB87-45F2-91E6-1A666D5E351A}"/>
                  </a:ext>
                </a:extLst>
              </p:cNvPr>
              <p:cNvSpPr/>
              <p:nvPr/>
            </p:nvSpPr>
            <p:spPr>
              <a:xfrm>
                <a:off x="4663406" y="3635828"/>
                <a:ext cx="1872239" cy="533400"/>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Long-term</a:t>
                </a:r>
              </a:p>
            </p:txBody>
          </p:sp>
          <p:sp>
            <p:nvSpPr>
              <p:cNvPr id="19" name="Rectangle 18">
                <a:extLst>
                  <a:ext uri="{FF2B5EF4-FFF2-40B4-BE49-F238E27FC236}">
                    <a16:creationId xmlns:a16="http://schemas.microsoft.com/office/drawing/2014/main" id="{DCE52695-A96B-45AD-A339-C235B3895129}"/>
                  </a:ext>
                </a:extLst>
              </p:cNvPr>
              <p:cNvSpPr/>
              <p:nvPr/>
            </p:nvSpPr>
            <p:spPr>
              <a:xfrm>
                <a:off x="6535645" y="3635828"/>
                <a:ext cx="1872239" cy="533400"/>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Programmatic</a:t>
                </a:r>
              </a:p>
            </p:txBody>
          </p:sp>
        </p:grpSp>
      </p:grpSp>
      <p:sp>
        <p:nvSpPr>
          <p:cNvPr id="9" name="Arrow: Right 8">
            <a:extLst>
              <a:ext uri="{FF2B5EF4-FFF2-40B4-BE49-F238E27FC236}">
                <a16:creationId xmlns:a16="http://schemas.microsoft.com/office/drawing/2014/main" id="{052B86B5-3703-4B1D-84BF-7DE4AA077665}"/>
              </a:ext>
            </a:extLst>
          </p:cNvPr>
          <p:cNvSpPr/>
          <p:nvPr/>
        </p:nvSpPr>
        <p:spPr>
          <a:xfrm>
            <a:off x="4191000" y="5867400"/>
            <a:ext cx="749808" cy="228600"/>
          </a:xfrm>
          <a:prstGeom prst="right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251672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1085467" y="1937306"/>
            <a:ext cx="6101337" cy="4522543"/>
            <a:chOff x="1085467" y="1937306"/>
            <a:chExt cx="6101337" cy="4522543"/>
          </a:xfrm>
        </p:grpSpPr>
        <p:sp>
          <p:nvSpPr>
            <p:cNvPr id="9" name="Freeform 8"/>
            <p:cNvSpPr/>
            <p:nvPr/>
          </p:nvSpPr>
          <p:spPr>
            <a:xfrm rot="21600000">
              <a:off x="1714120" y="1937306"/>
              <a:ext cx="5472684" cy="1257306"/>
            </a:xfrm>
            <a:custGeom>
              <a:avLst/>
              <a:gdLst>
                <a:gd name="connsiteX0" fmla="*/ 0 w 5472684"/>
                <a:gd name="connsiteY0" fmla="*/ 0 h 1257304"/>
                <a:gd name="connsiteX1" fmla="*/ 4844032 w 5472684"/>
                <a:gd name="connsiteY1" fmla="*/ 0 h 1257304"/>
                <a:gd name="connsiteX2" fmla="*/ 5472684 w 5472684"/>
                <a:gd name="connsiteY2" fmla="*/ 628652 h 1257304"/>
                <a:gd name="connsiteX3" fmla="*/ 4844032 w 5472684"/>
                <a:gd name="connsiteY3" fmla="*/ 1257304 h 1257304"/>
                <a:gd name="connsiteX4" fmla="*/ 0 w 5472684"/>
                <a:gd name="connsiteY4" fmla="*/ 1257304 h 1257304"/>
                <a:gd name="connsiteX5" fmla="*/ 0 w 5472684"/>
                <a:gd name="connsiteY5" fmla="*/ 0 h 1257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72684" h="1257304">
                  <a:moveTo>
                    <a:pt x="5472684" y="1257303"/>
                  </a:moveTo>
                  <a:lnTo>
                    <a:pt x="628652" y="1257303"/>
                  </a:lnTo>
                  <a:lnTo>
                    <a:pt x="0" y="628652"/>
                  </a:lnTo>
                  <a:lnTo>
                    <a:pt x="628652" y="1"/>
                  </a:lnTo>
                  <a:lnTo>
                    <a:pt x="5472684" y="1"/>
                  </a:lnTo>
                  <a:lnTo>
                    <a:pt x="5472684" y="1257303"/>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68762" tIns="76201" rIns="142240" bIns="76201" numCol="1" spcCol="1270" anchor="t" anchorCtr="0">
              <a:noAutofit/>
            </a:bodyPr>
            <a:lstStyle/>
            <a:p>
              <a:pPr lvl="0" algn="l" defTabSz="889000">
                <a:lnSpc>
                  <a:spcPct val="90000"/>
                </a:lnSpc>
                <a:spcBef>
                  <a:spcPct val="0"/>
                </a:spcBef>
                <a:spcAft>
                  <a:spcPct val="35000"/>
                </a:spcAft>
              </a:pPr>
              <a:r>
                <a:rPr lang="en-US" sz="2000" i="1" kern="1200" dirty="0"/>
                <a:t>Transition</a:t>
              </a:r>
              <a:r>
                <a:rPr lang="en-US" sz="2000" kern="1200" dirty="0"/>
                <a:t> Direct Messaging Services</a:t>
              </a:r>
            </a:p>
            <a:p>
              <a:pPr marL="171450" lvl="1" indent="-171450" algn="l" defTabSz="711200">
                <a:lnSpc>
                  <a:spcPct val="90000"/>
                </a:lnSpc>
                <a:spcBef>
                  <a:spcPct val="0"/>
                </a:spcBef>
                <a:spcAft>
                  <a:spcPct val="15000"/>
                </a:spcAft>
                <a:buChar char="••"/>
              </a:pPr>
              <a:r>
                <a:rPr lang="en-US" sz="1600" kern="1200" dirty="0">
                  <a:solidFill>
                    <a:schemeClr val="bg1"/>
                  </a:solidFill>
                </a:rPr>
                <a:t>Evaluate options and set strategy immediately for a transition of the HIway Direct Messaging System </a:t>
              </a:r>
              <a:br>
                <a:rPr lang="en-US" sz="1600" kern="1200" dirty="0">
                  <a:solidFill>
                    <a:schemeClr val="bg1"/>
                  </a:solidFill>
                </a:rPr>
              </a:br>
              <a:r>
                <a:rPr lang="en-US" sz="1600" kern="1200" dirty="0">
                  <a:solidFill>
                    <a:schemeClr val="bg1"/>
                  </a:solidFill>
                </a:rPr>
                <a:t>by SFY24</a:t>
              </a:r>
            </a:p>
          </p:txBody>
        </p:sp>
        <p:sp>
          <p:nvSpPr>
            <p:cNvPr id="11" name="Oval 10"/>
            <p:cNvSpPr/>
            <p:nvPr/>
          </p:nvSpPr>
          <p:spPr>
            <a:xfrm>
              <a:off x="1085467" y="1937307"/>
              <a:ext cx="1257304" cy="1257304"/>
            </a:xfrm>
            <a:prstGeom prst="ellipse">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12" name="Freeform 11"/>
            <p:cNvSpPr/>
            <p:nvPr/>
          </p:nvSpPr>
          <p:spPr>
            <a:xfrm rot="21600000">
              <a:off x="1714120" y="3569925"/>
              <a:ext cx="5472684" cy="1257305"/>
            </a:xfrm>
            <a:custGeom>
              <a:avLst/>
              <a:gdLst>
                <a:gd name="connsiteX0" fmla="*/ 0 w 5472684"/>
                <a:gd name="connsiteY0" fmla="*/ 0 h 1257304"/>
                <a:gd name="connsiteX1" fmla="*/ 4844032 w 5472684"/>
                <a:gd name="connsiteY1" fmla="*/ 0 h 1257304"/>
                <a:gd name="connsiteX2" fmla="*/ 5472684 w 5472684"/>
                <a:gd name="connsiteY2" fmla="*/ 628652 h 1257304"/>
                <a:gd name="connsiteX3" fmla="*/ 4844032 w 5472684"/>
                <a:gd name="connsiteY3" fmla="*/ 1257304 h 1257304"/>
                <a:gd name="connsiteX4" fmla="*/ 0 w 5472684"/>
                <a:gd name="connsiteY4" fmla="*/ 1257304 h 1257304"/>
                <a:gd name="connsiteX5" fmla="*/ 0 w 5472684"/>
                <a:gd name="connsiteY5" fmla="*/ 0 h 1257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72684" h="1257304">
                  <a:moveTo>
                    <a:pt x="5472684" y="1257303"/>
                  </a:moveTo>
                  <a:lnTo>
                    <a:pt x="628652" y="1257303"/>
                  </a:lnTo>
                  <a:lnTo>
                    <a:pt x="0" y="628652"/>
                  </a:lnTo>
                  <a:lnTo>
                    <a:pt x="628652" y="1"/>
                  </a:lnTo>
                  <a:lnTo>
                    <a:pt x="5472684" y="1"/>
                  </a:lnTo>
                  <a:lnTo>
                    <a:pt x="5472684" y="1257303"/>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68762" tIns="76201" rIns="142240" bIns="76200" numCol="1" spcCol="1270" anchor="t" anchorCtr="0">
              <a:noAutofit/>
            </a:bodyPr>
            <a:lstStyle/>
            <a:p>
              <a:pPr lvl="0" algn="l" defTabSz="889000">
                <a:lnSpc>
                  <a:spcPct val="90000"/>
                </a:lnSpc>
                <a:spcBef>
                  <a:spcPct val="0"/>
                </a:spcBef>
                <a:spcAft>
                  <a:spcPct val="35000"/>
                </a:spcAft>
              </a:pPr>
              <a:r>
                <a:rPr lang="en-US" sz="2000" i="1" kern="1200" dirty="0"/>
                <a:t>Accelerate</a:t>
              </a:r>
              <a:r>
                <a:rPr lang="en-US" sz="2000" kern="1200" dirty="0"/>
                <a:t> Clinical Gateway Development</a:t>
              </a:r>
            </a:p>
            <a:p>
              <a:pPr marL="171450" lvl="1" indent="-171450" algn="l" defTabSz="711200">
                <a:lnSpc>
                  <a:spcPct val="90000"/>
                </a:lnSpc>
                <a:spcBef>
                  <a:spcPct val="0"/>
                </a:spcBef>
                <a:spcAft>
                  <a:spcPct val="15000"/>
                </a:spcAft>
                <a:buChar char="••"/>
              </a:pPr>
              <a:r>
                <a:rPr lang="en-US" sz="1600" kern="1200" dirty="0">
                  <a:solidFill>
                    <a:schemeClr val="bg1"/>
                  </a:solidFill>
                </a:rPr>
                <a:t>Fast track planned API development to enable provider alternatives for public health exchanges </a:t>
              </a:r>
              <a:br>
                <a:rPr lang="en-US" sz="1600" kern="1200" dirty="0">
                  <a:solidFill>
                    <a:schemeClr val="bg1"/>
                  </a:solidFill>
                </a:rPr>
              </a:br>
              <a:r>
                <a:rPr lang="en-US" sz="1600" kern="1200" dirty="0">
                  <a:solidFill>
                    <a:schemeClr val="bg1"/>
                  </a:solidFill>
                </a:rPr>
                <a:t>by SFY23</a:t>
              </a:r>
            </a:p>
          </p:txBody>
        </p:sp>
        <p:sp>
          <p:nvSpPr>
            <p:cNvPr id="13" name="Oval 12"/>
            <p:cNvSpPr/>
            <p:nvPr/>
          </p:nvSpPr>
          <p:spPr>
            <a:xfrm>
              <a:off x="1085467" y="3569926"/>
              <a:ext cx="1257304" cy="1257304"/>
            </a:xfrm>
            <a:prstGeom prst="ellipse">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14" name="Freeform 13"/>
            <p:cNvSpPr/>
            <p:nvPr/>
          </p:nvSpPr>
          <p:spPr>
            <a:xfrm rot="21600000">
              <a:off x="1714120" y="5202544"/>
              <a:ext cx="5472684" cy="1257305"/>
            </a:xfrm>
            <a:custGeom>
              <a:avLst/>
              <a:gdLst>
                <a:gd name="connsiteX0" fmla="*/ 0 w 5472684"/>
                <a:gd name="connsiteY0" fmla="*/ 0 h 1257304"/>
                <a:gd name="connsiteX1" fmla="*/ 4844032 w 5472684"/>
                <a:gd name="connsiteY1" fmla="*/ 0 h 1257304"/>
                <a:gd name="connsiteX2" fmla="*/ 5472684 w 5472684"/>
                <a:gd name="connsiteY2" fmla="*/ 628652 h 1257304"/>
                <a:gd name="connsiteX3" fmla="*/ 4844032 w 5472684"/>
                <a:gd name="connsiteY3" fmla="*/ 1257304 h 1257304"/>
                <a:gd name="connsiteX4" fmla="*/ 0 w 5472684"/>
                <a:gd name="connsiteY4" fmla="*/ 1257304 h 1257304"/>
                <a:gd name="connsiteX5" fmla="*/ 0 w 5472684"/>
                <a:gd name="connsiteY5" fmla="*/ 0 h 1257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72684" h="1257304">
                  <a:moveTo>
                    <a:pt x="5472684" y="1257303"/>
                  </a:moveTo>
                  <a:lnTo>
                    <a:pt x="628652" y="1257303"/>
                  </a:lnTo>
                  <a:lnTo>
                    <a:pt x="0" y="628652"/>
                  </a:lnTo>
                  <a:lnTo>
                    <a:pt x="628652" y="1"/>
                  </a:lnTo>
                  <a:lnTo>
                    <a:pt x="5472684" y="1"/>
                  </a:lnTo>
                  <a:lnTo>
                    <a:pt x="5472684" y="1257303"/>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68762" tIns="76201" rIns="142240" bIns="76200" numCol="1" spcCol="1270" anchor="t" anchorCtr="0">
              <a:noAutofit/>
            </a:bodyPr>
            <a:lstStyle/>
            <a:p>
              <a:pPr lvl="0" algn="l" defTabSz="889000">
                <a:lnSpc>
                  <a:spcPct val="90000"/>
                </a:lnSpc>
                <a:spcBef>
                  <a:spcPct val="0"/>
                </a:spcBef>
                <a:spcAft>
                  <a:spcPct val="35000"/>
                </a:spcAft>
              </a:pPr>
              <a:r>
                <a:rPr lang="en-US" sz="2000" i="1" kern="1200" dirty="0"/>
                <a:t>Reduce</a:t>
              </a:r>
              <a:r>
                <a:rPr lang="en-US" sz="2000" kern="1200" dirty="0"/>
                <a:t> Program Outreach Activity</a:t>
              </a:r>
              <a:endParaRPr lang="en-US" sz="2000" kern="1200" dirty="0">
                <a:solidFill>
                  <a:schemeClr val="bg1"/>
                </a:solidFill>
              </a:endParaRPr>
            </a:p>
            <a:p>
              <a:pPr marL="171450" lvl="1" indent="-171450" algn="l" defTabSz="711200">
                <a:lnSpc>
                  <a:spcPct val="90000"/>
                </a:lnSpc>
                <a:spcBef>
                  <a:spcPct val="0"/>
                </a:spcBef>
                <a:spcAft>
                  <a:spcPct val="15000"/>
                </a:spcAft>
                <a:buChar char="••"/>
              </a:pPr>
              <a:r>
                <a:rPr lang="en-US" sz="1600" kern="1200" dirty="0">
                  <a:solidFill>
                    <a:schemeClr val="bg1"/>
                  </a:solidFill>
                </a:rPr>
                <a:t>Reduce near-term Program &amp; Outreach activities immediately (Oct. 21) with potential to restore activity in SFY24</a:t>
              </a:r>
            </a:p>
          </p:txBody>
        </p:sp>
        <p:sp>
          <p:nvSpPr>
            <p:cNvPr id="15" name="Oval 14"/>
            <p:cNvSpPr/>
            <p:nvPr/>
          </p:nvSpPr>
          <p:spPr>
            <a:xfrm>
              <a:off x="1085467" y="5202545"/>
              <a:ext cx="1257304" cy="1257304"/>
            </a:xfrm>
            <a:prstGeom prst="ellipse">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grpSp>
      <p:sp>
        <p:nvSpPr>
          <p:cNvPr id="3" name="Title 2"/>
          <p:cNvSpPr>
            <a:spLocks noGrp="1"/>
          </p:cNvSpPr>
          <p:nvPr>
            <p:ph type="title"/>
          </p:nvPr>
        </p:nvSpPr>
        <p:spPr/>
        <p:txBody>
          <a:bodyPr/>
          <a:lstStyle/>
          <a:p>
            <a:r>
              <a:rPr lang="en-US" dirty="0">
                <a:cs typeface="Arial" panose="020B0604020202020204" pitchFamily="34" charset="0"/>
              </a:rPr>
              <a:t>Federal revenue reduction: </a:t>
            </a:r>
            <a:br>
              <a:rPr lang="en-US" dirty="0">
                <a:cs typeface="Arial" panose="020B0604020202020204" pitchFamily="34" charset="0"/>
              </a:rPr>
            </a:br>
            <a:r>
              <a:rPr lang="en-US" dirty="0">
                <a:cs typeface="Arial" panose="020B0604020202020204" pitchFamily="34" charset="0"/>
              </a:rPr>
              <a:t>Proposal to solve reduction</a:t>
            </a:r>
            <a:endParaRPr lang="en-US" dirty="0"/>
          </a:p>
        </p:txBody>
      </p:sp>
      <p:sp>
        <p:nvSpPr>
          <p:cNvPr id="4" name="Slide Number Placeholder 3"/>
          <p:cNvSpPr>
            <a:spLocks noGrp="1"/>
          </p:cNvSpPr>
          <p:nvPr>
            <p:ph type="sldNum" sz="quarter" idx="11"/>
          </p:nvPr>
        </p:nvSpPr>
        <p:spPr/>
        <p:txBody>
          <a:bodyPr/>
          <a:lstStyle/>
          <a:p>
            <a:pPr>
              <a:defRPr/>
            </a:pPr>
            <a:fld id="{949C2E20-F250-44B9-B926-B8B94A013B34}" type="slidenum">
              <a:rPr lang="en-US" smtClean="0"/>
              <a:pPr>
                <a:defRPr/>
              </a:pPr>
              <a:t>18</a:t>
            </a:fld>
            <a:endParaRPr lang="en-US" dirty="0"/>
          </a:p>
        </p:txBody>
      </p:sp>
      <p:sp>
        <p:nvSpPr>
          <p:cNvPr id="2" name="TextBox 1"/>
          <p:cNvSpPr txBox="1"/>
          <p:nvPr/>
        </p:nvSpPr>
        <p:spPr>
          <a:xfrm>
            <a:off x="1240535" y="2258673"/>
            <a:ext cx="990600" cy="646331"/>
          </a:xfrm>
          <a:prstGeom prst="rect">
            <a:avLst/>
          </a:prstGeom>
          <a:solidFill>
            <a:schemeClr val="accent1">
              <a:lumMod val="50000"/>
            </a:schemeClr>
          </a:solidFill>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en-US" dirty="0"/>
              <a:t>Strategy</a:t>
            </a:r>
          </a:p>
          <a:p>
            <a:pPr algn="ctr"/>
            <a:r>
              <a:rPr lang="en-US" dirty="0"/>
              <a:t>1</a:t>
            </a:r>
          </a:p>
        </p:txBody>
      </p:sp>
      <p:sp>
        <p:nvSpPr>
          <p:cNvPr id="7" name="TextBox 6"/>
          <p:cNvSpPr txBox="1"/>
          <p:nvPr/>
        </p:nvSpPr>
        <p:spPr>
          <a:xfrm>
            <a:off x="1240535" y="3863092"/>
            <a:ext cx="990600" cy="646331"/>
          </a:xfrm>
          <a:prstGeom prst="rect">
            <a:avLst/>
          </a:prstGeom>
          <a:solidFill>
            <a:schemeClr val="accent1">
              <a:lumMod val="50000"/>
            </a:schemeClr>
          </a:solidFill>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en-US" dirty="0"/>
              <a:t>Strategy</a:t>
            </a:r>
          </a:p>
          <a:p>
            <a:pPr algn="ctr"/>
            <a:r>
              <a:rPr lang="en-US" dirty="0"/>
              <a:t>2</a:t>
            </a:r>
          </a:p>
        </p:txBody>
      </p:sp>
      <p:sp>
        <p:nvSpPr>
          <p:cNvPr id="8" name="TextBox 7"/>
          <p:cNvSpPr txBox="1"/>
          <p:nvPr/>
        </p:nvSpPr>
        <p:spPr>
          <a:xfrm>
            <a:off x="1240535" y="5481765"/>
            <a:ext cx="990600" cy="646331"/>
          </a:xfrm>
          <a:prstGeom prst="rect">
            <a:avLst/>
          </a:prstGeom>
          <a:solidFill>
            <a:schemeClr val="accent1">
              <a:lumMod val="50000"/>
            </a:schemeClr>
          </a:solidFill>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en-US" dirty="0"/>
              <a:t>Strategy</a:t>
            </a:r>
          </a:p>
          <a:p>
            <a:pPr algn="ctr"/>
            <a:r>
              <a:rPr lang="en-US" dirty="0"/>
              <a:t>3</a:t>
            </a:r>
          </a:p>
        </p:txBody>
      </p:sp>
      <p:sp>
        <p:nvSpPr>
          <p:cNvPr id="10" name="Rectangle 9">
            <a:extLst>
              <a:ext uri="{FF2B5EF4-FFF2-40B4-BE49-F238E27FC236}">
                <a16:creationId xmlns:a16="http://schemas.microsoft.com/office/drawing/2014/main" id="{A692E9C3-93A5-44FF-950B-1CE98B00359F}"/>
              </a:ext>
            </a:extLst>
          </p:cNvPr>
          <p:cNvSpPr/>
          <p:nvPr/>
        </p:nvSpPr>
        <p:spPr>
          <a:xfrm>
            <a:off x="304800" y="1026771"/>
            <a:ext cx="8235045" cy="685800"/>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cs typeface="Arial" panose="020B0604020202020204" pitchFamily="34" charset="0"/>
              </a:rPr>
              <a:t>To programmatically </a:t>
            </a:r>
            <a:r>
              <a:rPr lang="en-US" b="1" dirty="0">
                <a:solidFill>
                  <a:schemeClr val="bg1"/>
                </a:solidFill>
                <a:cs typeface="Arial" panose="020B0604020202020204" pitchFamily="34" charset="0"/>
              </a:rPr>
              <a:t>manage the impacts of the federal reduction, </a:t>
            </a:r>
            <a:r>
              <a:rPr lang="en-US" dirty="0">
                <a:solidFill>
                  <a:schemeClr val="bg1"/>
                </a:solidFill>
                <a:cs typeface="Arial" panose="020B0604020202020204" pitchFamily="34" charset="0"/>
              </a:rPr>
              <a:t>the HIway will execute on the following </a:t>
            </a:r>
            <a:r>
              <a:rPr lang="en-US" u="sng" dirty="0">
                <a:solidFill>
                  <a:schemeClr val="bg1"/>
                </a:solidFill>
                <a:cs typeface="Arial" panose="020B0604020202020204" pitchFamily="34" charset="0"/>
              </a:rPr>
              <a:t>3 strategies</a:t>
            </a:r>
            <a:r>
              <a:rPr lang="en-US" b="1" dirty="0">
                <a:solidFill>
                  <a:schemeClr val="bg1"/>
                </a:solidFill>
                <a:cs typeface="Arial" panose="020B0604020202020204" pitchFamily="34" charset="0"/>
              </a:rPr>
              <a:t> over a multi-year timeline</a:t>
            </a:r>
            <a:endParaRPr lang="en-US" dirty="0">
              <a:solidFill>
                <a:schemeClr val="bg1"/>
              </a:solidFill>
            </a:endParaRPr>
          </a:p>
        </p:txBody>
      </p:sp>
    </p:spTree>
    <p:extLst>
      <p:ext uri="{BB962C8B-B14F-4D97-AF65-F5344CB8AC3E}">
        <p14:creationId xmlns:p14="http://schemas.microsoft.com/office/powerpoint/2010/main" val="31597661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E17E0D9-A2CE-4D98-A4D4-07B5FFBA6DC0}"/>
              </a:ext>
            </a:extLst>
          </p:cNvPr>
          <p:cNvSpPr>
            <a:spLocks noGrp="1"/>
          </p:cNvSpPr>
          <p:nvPr>
            <p:ph type="sldNum" sz="quarter" idx="11"/>
          </p:nvPr>
        </p:nvSpPr>
        <p:spPr/>
        <p:txBody>
          <a:bodyPr/>
          <a:lstStyle/>
          <a:p>
            <a:pPr>
              <a:defRPr/>
            </a:pPr>
            <a:fld id="{949C2E20-F250-44B9-B926-B8B94A013B34}" type="slidenum">
              <a:rPr lang="en-US" smtClean="0"/>
              <a:pPr>
                <a:defRPr/>
              </a:pPr>
              <a:t>19</a:t>
            </a:fld>
            <a:endParaRPr lang="en-US" dirty="0"/>
          </a:p>
        </p:txBody>
      </p:sp>
      <p:sp>
        <p:nvSpPr>
          <p:cNvPr id="3" name="Title 2">
            <a:extLst>
              <a:ext uri="{FF2B5EF4-FFF2-40B4-BE49-F238E27FC236}">
                <a16:creationId xmlns:a16="http://schemas.microsoft.com/office/drawing/2014/main" id="{A20C823E-9C0B-4AB1-9E83-85E330B75053}"/>
              </a:ext>
            </a:extLst>
          </p:cNvPr>
          <p:cNvSpPr>
            <a:spLocks noGrp="1"/>
          </p:cNvSpPr>
          <p:nvPr>
            <p:ph type="title"/>
          </p:nvPr>
        </p:nvSpPr>
        <p:spPr/>
        <p:txBody>
          <a:bodyPr/>
          <a:lstStyle/>
          <a:p>
            <a:r>
              <a:rPr lang="en-US" dirty="0"/>
              <a:t>Federal revenue reduction:</a:t>
            </a:r>
            <a:br>
              <a:rPr lang="en-US" dirty="0"/>
            </a:br>
            <a:r>
              <a:rPr lang="en-US" dirty="0"/>
              <a:t>Proposal discussion</a:t>
            </a:r>
          </a:p>
        </p:txBody>
      </p:sp>
      <p:sp>
        <p:nvSpPr>
          <p:cNvPr id="11" name="Rectangle 10">
            <a:extLst>
              <a:ext uri="{FF2B5EF4-FFF2-40B4-BE49-F238E27FC236}">
                <a16:creationId xmlns:a16="http://schemas.microsoft.com/office/drawing/2014/main" id="{A692E9C3-93A5-44FF-950B-1CE98B00359F}"/>
              </a:ext>
            </a:extLst>
          </p:cNvPr>
          <p:cNvSpPr/>
          <p:nvPr/>
        </p:nvSpPr>
        <p:spPr>
          <a:xfrm>
            <a:off x="490725" y="1724375"/>
            <a:ext cx="8158845" cy="557194"/>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Strategy 1: The Mass HIway is evaluating </a:t>
            </a:r>
            <a:r>
              <a:rPr lang="en-US" u="sng" dirty="0"/>
              <a:t>transition options</a:t>
            </a:r>
            <a:r>
              <a:rPr lang="en-US" dirty="0"/>
              <a:t> for the future of HIway Direct Messaging Services</a:t>
            </a:r>
          </a:p>
        </p:txBody>
      </p:sp>
      <p:grpSp>
        <p:nvGrpSpPr>
          <p:cNvPr id="4" name="Group 3"/>
          <p:cNvGrpSpPr/>
          <p:nvPr/>
        </p:nvGrpSpPr>
        <p:grpSpPr>
          <a:xfrm>
            <a:off x="490727" y="2378599"/>
            <a:ext cx="8158802" cy="2673719"/>
            <a:chOff x="490727" y="2378599"/>
            <a:chExt cx="8158802" cy="2673719"/>
          </a:xfrm>
        </p:grpSpPr>
        <p:sp>
          <p:nvSpPr>
            <p:cNvPr id="5" name="Freeform 4"/>
            <p:cNvSpPr/>
            <p:nvPr/>
          </p:nvSpPr>
          <p:spPr>
            <a:xfrm>
              <a:off x="490765" y="2378599"/>
              <a:ext cx="3812506" cy="777600"/>
            </a:xfrm>
            <a:custGeom>
              <a:avLst/>
              <a:gdLst>
                <a:gd name="connsiteX0" fmla="*/ 0 w 3812506"/>
                <a:gd name="connsiteY0" fmla="*/ 0 h 777600"/>
                <a:gd name="connsiteX1" fmla="*/ 3812506 w 3812506"/>
                <a:gd name="connsiteY1" fmla="*/ 0 h 777600"/>
                <a:gd name="connsiteX2" fmla="*/ 3812506 w 3812506"/>
                <a:gd name="connsiteY2" fmla="*/ 777600 h 777600"/>
                <a:gd name="connsiteX3" fmla="*/ 0 w 3812506"/>
                <a:gd name="connsiteY3" fmla="*/ 777600 h 777600"/>
                <a:gd name="connsiteX4" fmla="*/ 0 w 3812506"/>
                <a:gd name="connsiteY4" fmla="*/ 0 h 777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12506" h="777600">
                  <a:moveTo>
                    <a:pt x="0" y="0"/>
                  </a:moveTo>
                  <a:lnTo>
                    <a:pt x="3812506" y="0"/>
                  </a:lnTo>
                  <a:lnTo>
                    <a:pt x="3812506" y="777600"/>
                  </a:lnTo>
                  <a:lnTo>
                    <a:pt x="0" y="777600"/>
                  </a:lnTo>
                  <a:lnTo>
                    <a:pt x="0" y="0"/>
                  </a:lnTo>
                  <a:close/>
                </a:path>
              </a:pathLst>
            </a:custGeom>
            <a:solidFill>
              <a:schemeClr val="accent1"/>
            </a:solidFill>
            <a:ln>
              <a:solidFill>
                <a:schemeClr val="accent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28016" tIns="73152" rIns="128016" bIns="73152" numCol="1" spcCol="1270" anchor="ctr" anchorCtr="0">
              <a:noAutofit/>
            </a:bodyPr>
            <a:lstStyle/>
            <a:p>
              <a:pPr lvl="0" algn="ctr" defTabSz="800100">
                <a:lnSpc>
                  <a:spcPct val="90000"/>
                </a:lnSpc>
                <a:spcBef>
                  <a:spcPct val="0"/>
                </a:spcBef>
                <a:spcAft>
                  <a:spcPct val="35000"/>
                </a:spcAft>
              </a:pPr>
              <a:r>
                <a:rPr lang="en-US" sz="1800" kern="1200" dirty="0"/>
                <a:t>Option 1:</a:t>
              </a:r>
              <a:endParaRPr lang="en-US" sz="1800" i="1" kern="1200" dirty="0"/>
            </a:p>
            <a:p>
              <a:pPr lvl="0" algn="ctr" defTabSz="800100">
                <a:lnSpc>
                  <a:spcPct val="90000"/>
                </a:lnSpc>
                <a:spcBef>
                  <a:spcPct val="0"/>
                </a:spcBef>
                <a:spcAft>
                  <a:spcPct val="35000"/>
                </a:spcAft>
              </a:pPr>
              <a:r>
                <a:rPr lang="en-US" sz="1800" kern="1200" dirty="0"/>
                <a:t>Retire DM Services</a:t>
              </a:r>
            </a:p>
          </p:txBody>
        </p:sp>
        <p:sp>
          <p:nvSpPr>
            <p:cNvPr id="7" name="Freeform 6"/>
            <p:cNvSpPr/>
            <p:nvPr/>
          </p:nvSpPr>
          <p:spPr>
            <a:xfrm>
              <a:off x="490727" y="3162386"/>
              <a:ext cx="3812506" cy="1889932"/>
            </a:xfrm>
            <a:custGeom>
              <a:avLst/>
              <a:gdLst>
                <a:gd name="connsiteX0" fmla="*/ 0 w 3812506"/>
                <a:gd name="connsiteY0" fmla="*/ 0 h 1889932"/>
                <a:gd name="connsiteX1" fmla="*/ 3812506 w 3812506"/>
                <a:gd name="connsiteY1" fmla="*/ 0 h 1889932"/>
                <a:gd name="connsiteX2" fmla="*/ 3812506 w 3812506"/>
                <a:gd name="connsiteY2" fmla="*/ 1889932 h 1889932"/>
                <a:gd name="connsiteX3" fmla="*/ 0 w 3812506"/>
                <a:gd name="connsiteY3" fmla="*/ 1889932 h 1889932"/>
                <a:gd name="connsiteX4" fmla="*/ 0 w 3812506"/>
                <a:gd name="connsiteY4" fmla="*/ 0 h 18899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12506" h="1889932">
                  <a:moveTo>
                    <a:pt x="0" y="0"/>
                  </a:moveTo>
                  <a:lnTo>
                    <a:pt x="3812506" y="0"/>
                  </a:lnTo>
                  <a:lnTo>
                    <a:pt x="3812506" y="1889932"/>
                  </a:lnTo>
                  <a:lnTo>
                    <a:pt x="0" y="1889932"/>
                  </a:lnTo>
                  <a:lnTo>
                    <a:pt x="0" y="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kern="1200" dirty="0">
                  <a:solidFill>
                    <a:schemeClr val="tx1"/>
                  </a:solidFill>
                </a:rPr>
                <a:t>Transition to viable market alternatives for HISP-DM services</a:t>
              </a:r>
              <a:endParaRPr lang="en-US" sz="1600" kern="1200" dirty="0"/>
            </a:p>
            <a:p>
              <a:pPr marL="171450" lvl="1" indent="-171450" algn="l" defTabSz="711200">
                <a:lnSpc>
                  <a:spcPct val="90000"/>
                </a:lnSpc>
                <a:spcBef>
                  <a:spcPct val="0"/>
                </a:spcBef>
                <a:spcAft>
                  <a:spcPct val="15000"/>
                </a:spcAft>
                <a:buChar char="••"/>
              </a:pPr>
              <a:r>
                <a:rPr lang="en-US" sz="1600" kern="1200" dirty="0">
                  <a:solidFill>
                    <a:schemeClr val="tx1"/>
                  </a:solidFill>
                </a:rPr>
                <a:t>Promote DirectTrust as interoperability solution</a:t>
              </a:r>
            </a:p>
            <a:p>
              <a:pPr marL="171450" lvl="1" indent="-171450" algn="l" defTabSz="711200">
                <a:lnSpc>
                  <a:spcPct val="90000"/>
                </a:lnSpc>
                <a:spcBef>
                  <a:spcPct val="0"/>
                </a:spcBef>
                <a:spcAft>
                  <a:spcPct val="15000"/>
                </a:spcAft>
                <a:buChar char="••"/>
              </a:pPr>
              <a:r>
                <a:rPr lang="en-US" sz="1600" kern="1200" dirty="0">
                  <a:solidFill>
                    <a:schemeClr val="tx1"/>
                  </a:solidFill>
                </a:rPr>
                <a:t>Establish 2-year glide path for providers to transition</a:t>
              </a:r>
            </a:p>
            <a:p>
              <a:pPr marL="171450" lvl="1" indent="-171450" algn="l" defTabSz="711200">
                <a:lnSpc>
                  <a:spcPct val="90000"/>
                </a:lnSpc>
                <a:spcBef>
                  <a:spcPct val="0"/>
                </a:spcBef>
                <a:spcAft>
                  <a:spcPct val="15000"/>
                </a:spcAft>
                <a:buChar char="••"/>
              </a:pPr>
              <a:r>
                <a:rPr lang="en-US" sz="1600" kern="1200" dirty="0">
                  <a:solidFill>
                    <a:schemeClr val="tx1"/>
                  </a:solidFill>
                </a:rPr>
                <a:t>Update policy and regulations</a:t>
              </a:r>
            </a:p>
          </p:txBody>
        </p:sp>
        <p:sp>
          <p:nvSpPr>
            <p:cNvPr id="8" name="Freeform 7"/>
            <p:cNvSpPr/>
            <p:nvPr/>
          </p:nvSpPr>
          <p:spPr>
            <a:xfrm>
              <a:off x="4837023" y="2378599"/>
              <a:ext cx="3812506" cy="777600"/>
            </a:xfrm>
            <a:custGeom>
              <a:avLst/>
              <a:gdLst>
                <a:gd name="connsiteX0" fmla="*/ 0 w 3812506"/>
                <a:gd name="connsiteY0" fmla="*/ 0 h 777600"/>
                <a:gd name="connsiteX1" fmla="*/ 3812506 w 3812506"/>
                <a:gd name="connsiteY1" fmla="*/ 0 h 777600"/>
                <a:gd name="connsiteX2" fmla="*/ 3812506 w 3812506"/>
                <a:gd name="connsiteY2" fmla="*/ 777600 h 777600"/>
                <a:gd name="connsiteX3" fmla="*/ 0 w 3812506"/>
                <a:gd name="connsiteY3" fmla="*/ 777600 h 777600"/>
                <a:gd name="connsiteX4" fmla="*/ 0 w 3812506"/>
                <a:gd name="connsiteY4" fmla="*/ 0 h 777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12506" h="777600">
                  <a:moveTo>
                    <a:pt x="0" y="0"/>
                  </a:moveTo>
                  <a:lnTo>
                    <a:pt x="3812506" y="0"/>
                  </a:lnTo>
                  <a:lnTo>
                    <a:pt x="3812506" y="777600"/>
                  </a:lnTo>
                  <a:lnTo>
                    <a:pt x="0" y="777600"/>
                  </a:lnTo>
                  <a:lnTo>
                    <a:pt x="0" y="0"/>
                  </a:lnTo>
                  <a:close/>
                </a:path>
              </a:pathLst>
            </a:custGeom>
            <a:solidFill>
              <a:schemeClr val="accent1"/>
            </a:solidFill>
            <a:ln>
              <a:solidFill>
                <a:schemeClr val="accent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28016" tIns="73152" rIns="128016" bIns="73152" numCol="1" spcCol="1270" anchor="ctr" anchorCtr="0">
              <a:noAutofit/>
            </a:bodyPr>
            <a:lstStyle/>
            <a:p>
              <a:pPr lvl="0" algn="ctr" defTabSz="800100">
                <a:lnSpc>
                  <a:spcPct val="90000"/>
                </a:lnSpc>
                <a:spcBef>
                  <a:spcPct val="0"/>
                </a:spcBef>
                <a:spcAft>
                  <a:spcPct val="35000"/>
                </a:spcAft>
              </a:pPr>
              <a:r>
                <a:rPr lang="en-US" sz="1800" kern="1200" dirty="0"/>
                <a:t>Option 2:</a:t>
              </a:r>
              <a:endParaRPr lang="en-US" sz="1800" i="1" kern="1200" dirty="0"/>
            </a:p>
            <a:p>
              <a:pPr lvl="0" algn="ctr" defTabSz="800100">
                <a:lnSpc>
                  <a:spcPct val="90000"/>
                </a:lnSpc>
                <a:spcBef>
                  <a:spcPct val="0"/>
                </a:spcBef>
                <a:spcAft>
                  <a:spcPct val="35000"/>
                </a:spcAft>
              </a:pPr>
              <a:r>
                <a:rPr lang="en-US" sz="1800" kern="1200" dirty="0"/>
                <a:t>Develop Sustainability Plan</a:t>
              </a:r>
            </a:p>
          </p:txBody>
        </p:sp>
        <p:sp>
          <p:nvSpPr>
            <p:cNvPr id="9" name="Freeform 8"/>
            <p:cNvSpPr/>
            <p:nvPr/>
          </p:nvSpPr>
          <p:spPr>
            <a:xfrm>
              <a:off x="4837023" y="3156199"/>
              <a:ext cx="3812506" cy="1889932"/>
            </a:xfrm>
            <a:custGeom>
              <a:avLst/>
              <a:gdLst>
                <a:gd name="connsiteX0" fmla="*/ 0 w 3812506"/>
                <a:gd name="connsiteY0" fmla="*/ 0 h 1889932"/>
                <a:gd name="connsiteX1" fmla="*/ 3812506 w 3812506"/>
                <a:gd name="connsiteY1" fmla="*/ 0 h 1889932"/>
                <a:gd name="connsiteX2" fmla="*/ 3812506 w 3812506"/>
                <a:gd name="connsiteY2" fmla="*/ 1889932 h 1889932"/>
                <a:gd name="connsiteX3" fmla="*/ 0 w 3812506"/>
                <a:gd name="connsiteY3" fmla="*/ 1889932 h 1889932"/>
                <a:gd name="connsiteX4" fmla="*/ 0 w 3812506"/>
                <a:gd name="connsiteY4" fmla="*/ 0 h 18899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12506" h="1889932">
                  <a:moveTo>
                    <a:pt x="0" y="0"/>
                  </a:moveTo>
                  <a:lnTo>
                    <a:pt x="3812506" y="0"/>
                  </a:lnTo>
                  <a:lnTo>
                    <a:pt x="3812506" y="1889932"/>
                  </a:lnTo>
                  <a:lnTo>
                    <a:pt x="0" y="1889932"/>
                  </a:lnTo>
                  <a:lnTo>
                    <a:pt x="0" y="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kern="1200" dirty="0">
                  <a:solidFill>
                    <a:schemeClr val="tx1"/>
                  </a:solidFill>
                </a:rPr>
                <a:t>Evaluate feasibility of participant fee increase (~7x)</a:t>
              </a:r>
              <a:endParaRPr lang="en-US" sz="1600" kern="1200" dirty="0"/>
            </a:p>
            <a:p>
              <a:pPr marL="171450" lvl="1" indent="-171450" algn="l" defTabSz="711200">
                <a:lnSpc>
                  <a:spcPct val="90000"/>
                </a:lnSpc>
                <a:spcBef>
                  <a:spcPct val="0"/>
                </a:spcBef>
                <a:spcAft>
                  <a:spcPct val="15000"/>
                </a:spcAft>
                <a:buChar char="••"/>
              </a:pPr>
              <a:r>
                <a:rPr lang="en-US" sz="1600" kern="1200" dirty="0">
                  <a:solidFill>
                    <a:schemeClr val="tx1"/>
                  </a:solidFill>
                </a:rPr>
                <a:t>Initiate vendor contract negotiations</a:t>
              </a:r>
            </a:p>
            <a:p>
              <a:pPr marL="171450" lvl="1" indent="-171450" algn="l" defTabSz="711200">
                <a:lnSpc>
                  <a:spcPct val="90000"/>
                </a:lnSpc>
                <a:spcBef>
                  <a:spcPct val="0"/>
                </a:spcBef>
                <a:spcAft>
                  <a:spcPct val="15000"/>
                </a:spcAft>
                <a:buChar char="••"/>
              </a:pPr>
              <a:r>
                <a:rPr lang="en-US" sz="1600" kern="1200" dirty="0">
                  <a:solidFill>
                    <a:schemeClr val="tx1"/>
                  </a:solidFill>
                </a:rPr>
                <a:t>Explore new participant growth (payers, labs) and additional funding streams</a:t>
              </a:r>
            </a:p>
            <a:p>
              <a:pPr marL="171450" lvl="1" indent="-171450" algn="l" defTabSz="711200">
                <a:lnSpc>
                  <a:spcPct val="90000"/>
                </a:lnSpc>
                <a:spcBef>
                  <a:spcPct val="0"/>
                </a:spcBef>
                <a:spcAft>
                  <a:spcPct val="15000"/>
                </a:spcAft>
                <a:buChar char="••"/>
              </a:pPr>
              <a:r>
                <a:rPr lang="en-US" sz="1600" kern="1200" dirty="0">
                  <a:solidFill>
                    <a:schemeClr val="tx1"/>
                  </a:solidFill>
                </a:rPr>
                <a:t>Build stakeholder consensus </a:t>
              </a:r>
              <a:br>
                <a:rPr lang="en-US" sz="1600" kern="1200" dirty="0">
                  <a:solidFill>
                    <a:schemeClr val="tx1"/>
                  </a:solidFill>
                </a:rPr>
              </a:br>
              <a:r>
                <a:rPr lang="en-US" sz="1600" kern="1200" dirty="0">
                  <a:solidFill>
                    <a:schemeClr val="tx1"/>
                  </a:solidFill>
                </a:rPr>
                <a:t>and commitment</a:t>
              </a:r>
            </a:p>
          </p:txBody>
        </p:sp>
      </p:grpSp>
      <p:grpSp>
        <p:nvGrpSpPr>
          <p:cNvPr id="10" name="Group 9"/>
          <p:cNvGrpSpPr/>
          <p:nvPr/>
        </p:nvGrpSpPr>
        <p:grpSpPr>
          <a:xfrm>
            <a:off x="154647" y="5886281"/>
            <a:ext cx="8830999" cy="939613"/>
            <a:chOff x="154647" y="5886281"/>
            <a:chExt cx="8830999" cy="939613"/>
          </a:xfrm>
        </p:grpSpPr>
        <p:sp>
          <p:nvSpPr>
            <p:cNvPr id="12" name="Freeform 11"/>
            <p:cNvSpPr/>
            <p:nvPr/>
          </p:nvSpPr>
          <p:spPr>
            <a:xfrm>
              <a:off x="154647" y="5886281"/>
              <a:ext cx="2386756" cy="939613"/>
            </a:xfrm>
            <a:custGeom>
              <a:avLst/>
              <a:gdLst>
                <a:gd name="connsiteX0" fmla="*/ 0 w 2386756"/>
                <a:gd name="connsiteY0" fmla="*/ 0 h 939613"/>
                <a:gd name="connsiteX1" fmla="*/ 1916950 w 2386756"/>
                <a:gd name="connsiteY1" fmla="*/ 0 h 939613"/>
                <a:gd name="connsiteX2" fmla="*/ 2386756 w 2386756"/>
                <a:gd name="connsiteY2" fmla="*/ 469807 h 939613"/>
                <a:gd name="connsiteX3" fmla="*/ 1916950 w 2386756"/>
                <a:gd name="connsiteY3" fmla="*/ 939613 h 939613"/>
                <a:gd name="connsiteX4" fmla="*/ 0 w 2386756"/>
                <a:gd name="connsiteY4" fmla="*/ 939613 h 939613"/>
                <a:gd name="connsiteX5" fmla="*/ 469807 w 2386756"/>
                <a:gd name="connsiteY5" fmla="*/ 469807 h 939613"/>
                <a:gd name="connsiteX6" fmla="*/ 0 w 2386756"/>
                <a:gd name="connsiteY6" fmla="*/ 0 h 939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86756" h="939613">
                  <a:moveTo>
                    <a:pt x="0" y="0"/>
                  </a:moveTo>
                  <a:lnTo>
                    <a:pt x="1916950" y="0"/>
                  </a:lnTo>
                  <a:lnTo>
                    <a:pt x="2386756" y="469807"/>
                  </a:lnTo>
                  <a:lnTo>
                    <a:pt x="1916950" y="939613"/>
                  </a:lnTo>
                  <a:lnTo>
                    <a:pt x="0" y="939613"/>
                  </a:lnTo>
                  <a:lnTo>
                    <a:pt x="469807" y="469807"/>
                  </a:lnTo>
                  <a:lnTo>
                    <a:pt x="0" y="0"/>
                  </a:lnTo>
                  <a:close/>
                </a:path>
              </a:pathLst>
            </a:custGeom>
            <a:solidFill>
              <a:schemeClr val="accent1">
                <a:lumMod val="5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533815" tIns="21336" rIns="491142" bIns="21336" numCol="1" spcCol="1270" anchor="ctr" anchorCtr="0">
              <a:noAutofit/>
            </a:bodyPr>
            <a:lstStyle/>
            <a:p>
              <a:pPr lvl="0" algn="ctr" defTabSz="711200">
                <a:lnSpc>
                  <a:spcPct val="90000"/>
                </a:lnSpc>
                <a:spcBef>
                  <a:spcPct val="0"/>
                </a:spcBef>
                <a:spcAft>
                  <a:spcPct val="35000"/>
                </a:spcAft>
              </a:pPr>
              <a:r>
                <a:rPr lang="en-US" sz="1600" kern="1200" dirty="0"/>
                <a:t>Finalize DM Strategy</a:t>
              </a:r>
            </a:p>
          </p:txBody>
        </p:sp>
        <p:sp>
          <p:nvSpPr>
            <p:cNvPr id="13" name="Freeform 12"/>
            <p:cNvSpPr/>
            <p:nvPr/>
          </p:nvSpPr>
          <p:spPr>
            <a:xfrm>
              <a:off x="2299837" y="5886281"/>
              <a:ext cx="2386756" cy="939613"/>
            </a:xfrm>
            <a:custGeom>
              <a:avLst/>
              <a:gdLst>
                <a:gd name="connsiteX0" fmla="*/ 0 w 2386756"/>
                <a:gd name="connsiteY0" fmla="*/ 0 h 939613"/>
                <a:gd name="connsiteX1" fmla="*/ 1916950 w 2386756"/>
                <a:gd name="connsiteY1" fmla="*/ 0 h 939613"/>
                <a:gd name="connsiteX2" fmla="*/ 2386756 w 2386756"/>
                <a:gd name="connsiteY2" fmla="*/ 469807 h 939613"/>
                <a:gd name="connsiteX3" fmla="*/ 1916950 w 2386756"/>
                <a:gd name="connsiteY3" fmla="*/ 939613 h 939613"/>
                <a:gd name="connsiteX4" fmla="*/ 0 w 2386756"/>
                <a:gd name="connsiteY4" fmla="*/ 939613 h 939613"/>
                <a:gd name="connsiteX5" fmla="*/ 469807 w 2386756"/>
                <a:gd name="connsiteY5" fmla="*/ 469807 h 939613"/>
                <a:gd name="connsiteX6" fmla="*/ 0 w 2386756"/>
                <a:gd name="connsiteY6" fmla="*/ 0 h 939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86756" h="939613">
                  <a:moveTo>
                    <a:pt x="0" y="0"/>
                  </a:moveTo>
                  <a:lnTo>
                    <a:pt x="1916950" y="0"/>
                  </a:lnTo>
                  <a:lnTo>
                    <a:pt x="2386756" y="469807"/>
                  </a:lnTo>
                  <a:lnTo>
                    <a:pt x="1916950" y="939613"/>
                  </a:lnTo>
                  <a:lnTo>
                    <a:pt x="0" y="939613"/>
                  </a:lnTo>
                  <a:lnTo>
                    <a:pt x="469807" y="469807"/>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33815" tIns="21336" rIns="491142" bIns="21336" numCol="1" spcCol="1270" anchor="ctr" anchorCtr="0">
              <a:noAutofit/>
            </a:bodyPr>
            <a:lstStyle/>
            <a:p>
              <a:pPr lvl="0" algn="ctr" defTabSz="711200">
                <a:lnSpc>
                  <a:spcPct val="90000"/>
                </a:lnSpc>
                <a:spcBef>
                  <a:spcPct val="0"/>
                </a:spcBef>
                <a:spcAft>
                  <a:spcPct val="35000"/>
                </a:spcAft>
              </a:pPr>
              <a:r>
                <a:rPr lang="en-US" sz="1600" kern="1200" dirty="0"/>
                <a:t>Planning &amp; Communication</a:t>
              </a:r>
            </a:p>
          </p:txBody>
        </p:sp>
        <p:sp>
          <p:nvSpPr>
            <p:cNvPr id="14" name="Freeform 13"/>
            <p:cNvSpPr/>
            <p:nvPr/>
          </p:nvSpPr>
          <p:spPr>
            <a:xfrm>
              <a:off x="4450809" y="5886281"/>
              <a:ext cx="2386756" cy="939613"/>
            </a:xfrm>
            <a:custGeom>
              <a:avLst/>
              <a:gdLst>
                <a:gd name="connsiteX0" fmla="*/ 0 w 2386756"/>
                <a:gd name="connsiteY0" fmla="*/ 0 h 939613"/>
                <a:gd name="connsiteX1" fmla="*/ 1916950 w 2386756"/>
                <a:gd name="connsiteY1" fmla="*/ 0 h 939613"/>
                <a:gd name="connsiteX2" fmla="*/ 2386756 w 2386756"/>
                <a:gd name="connsiteY2" fmla="*/ 469807 h 939613"/>
                <a:gd name="connsiteX3" fmla="*/ 1916950 w 2386756"/>
                <a:gd name="connsiteY3" fmla="*/ 939613 h 939613"/>
                <a:gd name="connsiteX4" fmla="*/ 0 w 2386756"/>
                <a:gd name="connsiteY4" fmla="*/ 939613 h 939613"/>
                <a:gd name="connsiteX5" fmla="*/ 469807 w 2386756"/>
                <a:gd name="connsiteY5" fmla="*/ 469807 h 939613"/>
                <a:gd name="connsiteX6" fmla="*/ 0 w 2386756"/>
                <a:gd name="connsiteY6" fmla="*/ 0 h 939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86756" h="939613">
                  <a:moveTo>
                    <a:pt x="0" y="0"/>
                  </a:moveTo>
                  <a:lnTo>
                    <a:pt x="1916950" y="0"/>
                  </a:lnTo>
                  <a:lnTo>
                    <a:pt x="2386756" y="469807"/>
                  </a:lnTo>
                  <a:lnTo>
                    <a:pt x="1916950" y="939613"/>
                  </a:lnTo>
                  <a:lnTo>
                    <a:pt x="0" y="939613"/>
                  </a:lnTo>
                  <a:lnTo>
                    <a:pt x="469807" y="469807"/>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33815" tIns="21336" rIns="491142" bIns="21336" numCol="1" spcCol="1270" anchor="ctr" anchorCtr="0">
              <a:noAutofit/>
            </a:bodyPr>
            <a:lstStyle/>
            <a:p>
              <a:pPr lvl="0" algn="ctr" defTabSz="711200">
                <a:lnSpc>
                  <a:spcPct val="90000"/>
                </a:lnSpc>
                <a:spcBef>
                  <a:spcPct val="0"/>
                </a:spcBef>
                <a:spcAft>
                  <a:spcPct val="35000"/>
                </a:spcAft>
              </a:pPr>
              <a:r>
                <a:rPr lang="en-US" sz="1600" kern="1200" dirty="0"/>
                <a:t>Policy Alignment</a:t>
              </a:r>
            </a:p>
          </p:txBody>
        </p:sp>
        <p:sp>
          <p:nvSpPr>
            <p:cNvPr id="15" name="Freeform 14"/>
            <p:cNvSpPr/>
            <p:nvPr/>
          </p:nvSpPr>
          <p:spPr>
            <a:xfrm>
              <a:off x="6598890" y="5886281"/>
              <a:ext cx="2386756" cy="939613"/>
            </a:xfrm>
            <a:custGeom>
              <a:avLst/>
              <a:gdLst>
                <a:gd name="connsiteX0" fmla="*/ 0 w 2386756"/>
                <a:gd name="connsiteY0" fmla="*/ 0 h 939613"/>
                <a:gd name="connsiteX1" fmla="*/ 1916950 w 2386756"/>
                <a:gd name="connsiteY1" fmla="*/ 0 h 939613"/>
                <a:gd name="connsiteX2" fmla="*/ 2386756 w 2386756"/>
                <a:gd name="connsiteY2" fmla="*/ 469807 h 939613"/>
                <a:gd name="connsiteX3" fmla="*/ 1916950 w 2386756"/>
                <a:gd name="connsiteY3" fmla="*/ 939613 h 939613"/>
                <a:gd name="connsiteX4" fmla="*/ 0 w 2386756"/>
                <a:gd name="connsiteY4" fmla="*/ 939613 h 939613"/>
                <a:gd name="connsiteX5" fmla="*/ 469807 w 2386756"/>
                <a:gd name="connsiteY5" fmla="*/ 469807 h 939613"/>
                <a:gd name="connsiteX6" fmla="*/ 0 w 2386756"/>
                <a:gd name="connsiteY6" fmla="*/ 0 h 939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86756" h="939613">
                  <a:moveTo>
                    <a:pt x="0" y="0"/>
                  </a:moveTo>
                  <a:lnTo>
                    <a:pt x="1916950" y="0"/>
                  </a:lnTo>
                  <a:lnTo>
                    <a:pt x="2386756" y="469807"/>
                  </a:lnTo>
                  <a:lnTo>
                    <a:pt x="1916950" y="939613"/>
                  </a:lnTo>
                  <a:lnTo>
                    <a:pt x="0" y="939613"/>
                  </a:lnTo>
                  <a:lnTo>
                    <a:pt x="469807" y="469807"/>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33815" tIns="21336" rIns="491142" bIns="21336" numCol="1" spcCol="1270" anchor="ctr" anchorCtr="0">
              <a:noAutofit/>
            </a:bodyPr>
            <a:lstStyle/>
            <a:p>
              <a:pPr lvl="0" algn="ctr" defTabSz="711200">
                <a:lnSpc>
                  <a:spcPct val="90000"/>
                </a:lnSpc>
                <a:spcBef>
                  <a:spcPct val="0"/>
                </a:spcBef>
                <a:spcAft>
                  <a:spcPct val="35000"/>
                </a:spcAft>
              </a:pPr>
              <a:r>
                <a:rPr lang="en-US" sz="1600" kern="1200" dirty="0"/>
                <a:t>Transition Activity Support</a:t>
              </a:r>
            </a:p>
          </p:txBody>
        </p:sp>
      </p:grpSp>
      <p:sp>
        <p:nvSpPr>
          <p:cNvPr id="6" name="TextBox 5"/>
          <p:cNvSpPr txBox="1"/>
          <p:nvPr/>
        </p:nvSpPr>
        <p:spPr>
          <a:xfrm>
            <a:off x="725665" y="5516949"/>
            <a:ext cx="1066800" cy="369332"/>
          </a:xfrm>
          <a:prstGeom prst="rect">
            <a:avLst/>
          </a:prstGeom>
          <a:solidFill>
            <a:schemeClr val="accent1">
              <a:lumMod val="50000"/>
            </a:schemeClr>
          </a:solidFill>
        </p:spPr>
        <p:txBody>
          <a:bodyPr wrap="square" rtlCol="0">
            <a:spAutoFit/>
          </a:bodyPr>
          <a:lstStyle/>
          <a:p>
            <a:r>
              <a:rPr lang="en-US" dirty="0">
                <a:solidFill>
                  <a:schemeClr val="bg1"/>
                </a:solidFill>
              </a:rPr>
              <a:t>Sep 2021</a:t>
            </a:r>
          </a:p>
        </p:txBody>
      </p:sp>
      <p:sp>
        <p:nvSpPr>
          <p:cNvPr id="17" name="Left Brace 16"/>
          <p:cNvSpPr/>
          <p:nvPr/>
        </p:nvSpPr>
        <p:spPr>
          <a:xfrm rot="16200000">
            <a:off x="4317584" y="1139940"/>
            <a:ext cx="462455" cy="8158843"/>
          </a:xfrm>
          <a:prstGeom prst="leftBrace">
            <a:avLst>
              <a:gd name="adj1" fmla="val 8333"/>
              <a:gd name="adj2" fmla="val 8756"/>
            </a:avLst>
          </a:prstGeom>
        </p:spPr>
        <p:style>
          <a:lnRef idx="3">
            <a:schemeClr val="accent2"/>
          </a:lnRef>
          <a:fillRef idx="0">
            <a:schemeClr val="accent2"/>
          </a:fillRef>
          <a:effectRef idx="2">
            <a:schemeClr val="accent2"/>
          </a:effectRef>
          <a:fontRef idx="minor">
            <a:schemeClr val="tx1"/>
          </a:fontRef>
        </p:style>
        <p:txBody>
          <a:bodyPr rtlCol="0" anchor="ctr"/>
          <a:lstStyle/>
          <a:p>
            <a:pPr algn="ctr"/>
            <a:endParaRPr lang="en-US"/>
          </a:p>
        </p:txBody>
      </p:sp>
      <p:sp>
        <p:nvSpPr>
          <p:cNvPr id="36" name="Rectangle 35">
            <a:extLst>
              <a:ext uri="{FF2B5EF4-FFF2-40B4-BE49-F238E27FC236}">
                <a16:creationId xmlns:a16="http://schemas.microsoft.com/office/drawing/2014/main" id="{06EF06A8-8706-4159-920C-B023FE5A1951}"/>
              </a:ext>
            </a:extLst>
          </p:cNvPr>
          <p:cNvSpPr/>
          <p:nvPr/>
        </p:nvSpPr>
        <p:spPr>
          <a:xfrm>
            <a:off x="490725" y="955254"/>
            <a:ext cx="8158845" cy="659396"/>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Subsidization of HIway Direct Messaging System is unsustainable long-term due to the reduction in federal revenues for HIT</a:t>
            </a:r>
          </a:p>
        </p:txBody>
      </p:sp>
    </p:spTree>
    <p:extLst>
      <p:ext uri="{BB962C8B-B14F-4D97-AF65-F5344CB8AC3E}">
        <p14:creationId xmlns:p14="http://schemas.microsoft.com/office/powerpoint/2010/main" val="29493593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949C2E20-F250-44B9-B926-B8B94A013B34}" type="slidenum">
              <a:rPr lang="en-US" smtClean="0"/>
              <a:pPr>
                <a:defRPr/>
              </a:pPr>
              <a:t>2</a:t>
            </a:fld>
            <a:endParaRPr lang="en-US" dirty="0"/>
          </a:p>
        </p:txBody>
      </p:sp>
      <p:sp>
        <p:nvSpPr>
          <p:cNvPr id="3" name="Title 2"/>
          <p:cNvSpPr>
            <a:spLocks noGrp="1"/>
          </p:cNvSpPr>
          <p:nvPr>
            <p:ph type="title"/>
          </p:nvPr>
        </p:nvSpPr>
        <p:spPr>
          <a:xfrm>
            <a:off x="836137" y="133557"/>
            <a:ext cx="6098066" cy="565150"/>
          </a:xfrm>
        </p:spPr>
        <p:txBody>
          <a:bodyPr/>
          <a:lstStyle/>
          <a:p>
            <a:r>
              <a:rPr lang="en-US" dirty="0"/>
              <a:t>Agenda</a:t>
            </a:r>
          </a:p>
        </p:txBody>
      </p:sp>
      <p:sp>
        <p:nvSpPr>
          <p:cNvPr id="4" name="Rectangle 3"/>
          <p:cNvSpPr/>
          <p:nvPr/>
        </p:nvSpPr>
        <p:spPr>
          <a:xfrm>
            <a:off x="762000" y="1295400"/>
            <a:ext cx="7543800" cy="4953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chemeClr val="tx1"/>
                </a:solidFill>
              </a:rPr>
              <a:t>Welcome</a:t>
            </a:r>
          </a:p>
          <a:p>
            <a:pPr marL="457054" lvl="1" indent="0">
              <a:buNone/>
            </a:pPr>
            <a:r>
              <a:rPr lang="en-US" sz="2000" dirty="0">
                <a:solidFill>
                  <a:schemeClr val="tx1"/>
                </a:solidFill>
              </a:rPr>
              <a:t>Undersecretary Lauren Peters</a:t>
            </a:r>
          </a:p>
          <a:p>
            <a:pPr marL="800100" lvl="1" indent="-342900">
              <a:buFont typeface="Wingdings" pitchFamily="2" charset="2"/>
              <a:buChar char="§"/>
            </a:pPr>
            <a:r>
              <a:rPr lang="en-US" sz="2000" dirty="0">
                <a:solidFill>
                  <a:schemeClr val="tx1"/>
                </a:solidFill>
              </a:rPr>
              <a:t>Approval of May 2021 minutes (vote)</a:t>
            </a:r>
          </a:p>
          <a:p>
            <a:r>
              <a:rPr lang="en-US" sz="2000" b="1" dirty="0">
                <a:solidFill>
                  <a:schemeClr val="tx1"/>
                </a:solidFill>
              </a:rPr>
              <a:t>Attestation update</a:t>
            </a:r>
          </a:p>
          <a:p>
            <a:pPr lvl="1"/>
            <a:r>
              <a:rPr lang="en-US" sz="2000" dirty="0">
                <a:solidFill>
                  <a:schemeClr val="tx1"/>
                </a:solidFill>
              </a:rPr>
              <a:t>Chris Stuck-Girard</a:t>
            </a:r>
          </a:p>
          <a:p>
            <a:r>
              <a:rPr lang="en-US" sz="2000" b="1" dirty="0">
                <a:solidFill>
                  <a:schemeClr val="tx1"/>
                </a:solidFill>
              </a:rPr>
              <a:t>Consolidated Clinical Gateway &amp; AWS update</a:t>
            </a:r>
          </a:p>
          <a:p>
            <a:pPr marL="457200"/>
            <a:r>
              <a:rPr lang="en-US" sz="2000" dirty="0">
                <a:solidFill>
                  <a:schemeClr val="tx1"/>
                </a:solidFill>
              </a:rPr>
              <a:t>David Whitham </a:t>
            </a:r>
          </a:p>
          <a:p>
            <a:r>
              <a:rPr lang="en-US" sz="2000" b="1" dirty="0">
                <a:solidFill>
                  <a:schemeClr val="tx1"/>
                </a:solidFill>
              </a:rPr>
              <a:t>Federal revenue reduction update</a:t>
            </a:r>
          </a:p>
          <a:p>
            <a:pPr marL="457054" lvl="1"/>
            <a:r>
              <a:rPr lang="en-US" sz="2000" dirty="0">
                <a:solidFill>
                  <a:schemeClr val="tx1"/>
                </a:solidFill>
              </a:rPr>
              <a:t>Bert Ng &amp; Kevin Mullen</a:t>
            </a:r>
          </a:p>
          <a:p>
            <a:r>
              <a:rPr lang="en-US" sz="2000" b="1" dirty="0">
                <a:solidFill>
                  <a:schemeClr val="tx1"/>
                </a:solidFill>
              </a:rPr>
              <a:t>Future of public health reporting</a:t>
            </a:r>
          </a:p>
          <a:p>
            <a:pPr lvl="1"/>
            <a:r>
              <a:rPr lang="en-US" sz="2000" dirty="0">
                <a:solidFill>
                  <a:schemeClr val="tx1"/>
                </a:solidFill>
              </a:rPr>
              <a:t>Kevin Mullen</a:t>
            </a:r>
          </a:p>
          <a:p>
            <a:r>
              <a:rPr lang="en-US" sz="2000" b="1" dirty="0">
                <a:solidFill>
                  <a:schemeClr val="tx1"/>
                </a:solidFill>
              </a:rPr>
              <a:t>Conclusion</a:t>
            </a:r>
          </a:p>
          <a:p>
            <a:pPr marL="457054" lvl="1" indent="0">
              <a:buNone/>
            </a:pPr>
            <a:r>
              <a:rPr lang="en-US" sz="2000" dirty="0">
                <a:solidFill>
                  <a:schemeClr val="tx1"/>
                </a:solidFill>
              </a:rPr>
              <a:t>Undersecretary Lauren Peters</a:t>
            </a:r>
          </a:p>
          <a:p>
            <a:pPr marL="457054" lvl="1" indent="0">
              <a:buNone/>
            </a:pPr>
            <a:endParaRPr lang="en-US" sz="2000" dirty="0">
              <a:solidFill>
                <a:schemeClr val="tx1"/>
              </a:solidFill>
            </a:endParaRPr>
          </a:p>
        </p:txBody>
      </p:sp>
    </p:spTree>
    <p:extLst>
      <p:ext uri="{BB962C8B-B14F-4D97-AF65-F5344CB8AC3E}">
        <p14:creationId xmlns:p14="http://schemas.microsoft.com/office/powerpoint/2010/main" val="33206546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Federal revenue reduction:</a:t>
            </a:r>
            <a:br>
              <a:rPr lang="en-US" dirty="0"/>
            </a:br>
            <a:r>
              <a:rPr lang="en-US" dirty="0"/>
              <a:t>Stakeholder feedback on HIway DM</a:t>
            </a:r>
          </a:p>
        </p:txBody>
      </p:sp>
      <p:sp>
        <p:nvSpPr>
          <p:cNvPr id="4" name="Slide Number Placeholder 3"/>
          <p:cNvSpPr>
            <a:spLocks noGrp="1"/>
          </p:cNvSpPr>
          <p:nvPr>
            <p:ph type="sldNum" sz="quarter" idx="11"/>
          </p:nvPr>
        </p:nvSpPr>
        <p:spPr/>
        <p:txBody>
          <a:bodyPr/>
          <a:lstStyle/>
          <a:p>
            <a:pPr>
              <a:defRPr/>
            </a:pPr>
            <a:fld id="{949C2E20-F250-44B9-B926-B8B94A013B34}" type="slidenum">
              <a:rPr lang="en-US" smtClean="0"/>
              <a:pPr>
                <a:defRPr/>
              </a:pPr>
              <a:t>20</a:t>
            </a:fld>
            <a:endParaRPr lang="en-US" dirty="0"/>
          </a:p>
        </p:txBody>
      </p:sp>
      <p:grpSp>
        <p:nvGrpSpPr>
          <p:cNvPr id="2" name="Group 1"/>
          <p:cNvGrpSpPr/>
          <p:nvPr/>
        </p:nvGrpSpPr>
        <p:grpSpPr>
          <a:xfrm>
            <a:off x="293358" y="1075347"/>
            <a:ext cx="8556481" cy="3869105"/>
            <a:chOff x="293358" y="1075347"/>
            <a:chExt cx="8556481" cy="3869105"/>
          </a:xfrm>
        </p:grpSpPr>
        <p:sp>
          <p:nvSpPr>
            <p:cNvPr id="5" name="Freeform 4"/>
            <p:cNvSpPr/>
            <p:nvPr/>
          </p:nvSpPr>
          <p:spPr>
            <a:xfrm>
              <a:off x="293358" y="1075347"/>
              <a:ext cx="2608683" cy="403200"/>
            </a:xfrm>
            <a:custGeom>
              <a:avLst/>
              <a:gdLst>
                <a:gd name="connsiteX0" fmla="*/ 0 w 2608683"/>
                <a:gd name="connsiteY0" fmla="*/ 0 h 403200"/>
                <a:gd name="connsiteX1" fmla="*/ 2608683 w 2608683"/>
                <a:gd name="connsiteY1" fmla="*/ 0 h 403200"/>
                <a:gd name="connsiteX2" fmla="*/ 2608683 w 2608683"/>
                <a:gd name="connsiteY2" fmla="*/ 403200 h 403200"/>
                <a:gd name="connsiteX3" fmla="*/ 0 w 2608683"/>
                <a:gd name="connsiteY3" fmla="*/ 403200 h 403200"/>
                <a:gd name="connsiteX4" fmla="*/ 0 w 2608683"/>
                <a:gd name="connsiteY4" fmla="*/ 0 h 40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08683" h="403200">
                  <a:moveTo>
                    <a:pt x="0" y="0"/>
                  </a:moveTo>
                  <a:lnTo>
                    <a:pt x="2608683" y="0"/>
                  </a:lnTo>
                  <a:lnTo>
                    <a:pt x="2608683" y="403200"/>
                  </a:lnTo>
                  <a:lnTo>
                    <a:pt x="0" y="403200"/>
                  </a:lnTo>
                  <a:lnTo>
                    <a:pt x="0"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en-US" sz="1400" b="1" kern="1200" dirty="0"/>
                <a:t>Utilization Perspectives</a:t>
              </a:r>
            </a:p>
          </p:txBody>
        </p:sp>
        <p:sp>
          <p:nvSpPr>
            <p:cNvPr id="6" name="Freeform 5"/>
            <p:cNvSpPr/>
            <p:nvPr/>
          </p:nvSpPr>
          <p:spPr>
            <a:xfrm>
              <a:off x="293358" y="1478547"/>
              <a:ext cx="2608683" cy="3465905"/>
            </a:xfrm>
            <a:custGeom>
              <a:avLst/>
              <a:gdLst>
                <a:gd name="connsiteX0" fmla="*/ 0 w 2608683"/>
                <a:gd name="connsiteY0" fmla="*/ 0 h 3465905"/>
                <a:gd name="connsiteX1" fmla="*/ 2608683 w 2608683"/>
                <a:gd name="connsiteY1" fmla="*/ 0 h 3465905"/>
                <a:gd name="connsiteX2" fmla="*/ 2608683 w 2608683"/>
                <a:gd name="connsiteY2" fmla="*/ 3465905 h 3465905"/>
                <a:gd name="connsiteX3" fmla="*/ 0 w 2608683"/>
                <a:gd name="connsiteY3" fmla="*/ 3465905 h 3465905"/>
                <a:gd name="connsiteX4" fmla="*/ 0 w 2608683"/>
                <a:gd name="connsiteY4" fmla="*/ 0 h 34659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08683" h="3465905">
                  <a:moveTo>
                    <a:pt x="0" y="0"/>
                  </a:moveTo>
                  <a:lnTo>
                    <a:pt x="2608683" y="0"/>
                  </a:lnTo>
                  <a:lnTo>
                    <a:pt x="2608683" y="3465905"/>
                  </a:lnTo>
                  <a:lnTo>
                    <a:pt x="0" y="3465905"/>
                  </a:lnTo>
                  <a:lnTo>
                    <a:pt x="0" y="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74676" tIns="74676" rIns="99568" bIns="112014" numCol="1" spcCol="1270" anchor="t" anchorCtr="0">
              <a:noAutofit/>
            </a:bodyPr>
            <a:lstStyle/>
            <a:p>
              <a:pPr marL="114300" lvl="1" indent="-114300" algn="l" defTabSz="622300" rtl="0">
                <a:lnSpc>
                  <a:spcPct val="90000"/>
                </a:lnSpc>
                <a:spcBef>
                  <a:spcPct val="0"/>
                </a:spcBef>
                <a:spcAft>
                  <a:spcPct val="15000"/>
                </a:spcAft>
                <a:buChar char="••"/>
              </a:pPr>
              <a:r>
                <a:rPr lang="en-US" sz="1400" b="0" kern="1200" dirty="0"/>
                <a:t>Groups are using HIway DM because it is </a:t>
              </a:r>
              <a:r>
                <a:rPr lang="en-US" sz="1400" b="0" u="none" kern="1200" dirty="0"/>
                <a:t>required</a:t>
              </a:r>
              <a:r>
                <a:rPr lang="en-US" sz="1400" b="0" kern="1200" dirty="0"/>
                <a:t>, easy, and affordable</a:t>
              </a:r>
              <a:endParaRPr lang="en-US" sz="1400" kern="1200" dirty="0"/>
            </a:p>
            <a:p>
              <a:pPr marL="114300" lvl="1" indent="-114300" algn="l" defTabSz="622300" rtl="0">
                <a:lnSpc>
                  <a:spcPct val="90000"/>
                </a:lnSpc>
                <a:spcBef>
                  <a:spcPct val="0"/>
                </a:spcBef>
                <a:spcAft>
                  <a:spcPct val="15000"/>
                </a:spcAft>
                <a:buChar char="••"/>
              </a:pPr>
              <a:r>
                <a:rPr lang="en-US" sz="1400" b="0" kern="1200" dirty="0"/>
                <a:t>HIway DM is heavily integrated into quality reporting and clinical workflows</a:t>
              </a:r>
              <a:endParaRPr lang="en-US" sz="1400" kern="1200" dirty="0"/>
            </a:p>
            <a:p>
              <a:pPr marL="114300" lvl="1" indent="-114300" algn="l" defTabSz="622300" rtl="0">
                <a:lnSpc>
                  <a:spcPct val="90000"/>
                </a:lnSpc>
                <a:spcBef>
                  <a:spcPct val="0"/>
                </a:spcBef>
                <a:spcAft>
                  <a:spcPct val="15000"/>
                </a:spcAft>
                <a:buChar char="••"/>
              </a:pPr>
              <a:r>
                <a:rPr lang="en-US" sz="1400" b="0" kern="1200" dirty="0"/>
                <a:t>Changing DM service would cause significant disruption and have an adverse impact on providers</a:t>
              </a:r>
              <a:endParaRPr lang="en-US" sz="1400" kern="1200" dirty="0"/>
            </a:p>
            <a:p>
              <a:pPr marL="114300" lvl="1" indent="-114300" algn="l" defTabSz="622300" rtl="0">
                <a:lnSpc>
                  <a:spcPct val="90000"/>
                </a:lnSpc>
                <a:spcBef>
                  <a:spcPct val="0"/>
                </a:spcBef>
                <a:spcAft>
                  <a:spcPct val="15000"/>
                </a:spcAft>
                <a:buChar char="••"/>
              </a:pPr>
              <a:r>
                <a:rPr lang="en-US" sz="1400" b="0" kern="1200" dirty="0"/>
                <a:t>Use of HIway DM affords provider groups the agility to manage unique HIE scenarios</a:t>
              </a:r>
              <a:endParaRPr lang="en-US" sz="1400" kern="1200" dirty="0"/>
            </a:p>
          </p:txBody>
        </p:sp>
        <p:sp>
          <p:nvSpPr>
            <p:cNvPr id="8" name="Freeform 7"/>
            <p:cNvSpPr/>
            <p:nvPr/>
          </p:nvSpPr>
          <p:spPr>
            <a:xfrm>
              <a:off x="3267257" y="1075347"/>
              <a:ext cx="2608683" cy="403200"/>
            </a:xfrm>
            <a:custGeom>
              <a:avLst/>
              <a:gdLst>
                <a:gd name="connsiteX0" fmla="*/ 0 w 2608683"/>
                <a:gd name="connsiteY0" fmla="*/ 0 h 403200"/>
                <a:gd name="connsiteX1" fmla="*/ 2608683 w 2608683"/>
                <a:gd name="connsiteY1" fmla="*/ 0 h 403200"/>
                <a:gd name="connsiteX2" fmla="*/ 2608683 w 2608683"/>
                <a:gd name="connsiteY2" fmla="*/ 403200 h 403200"/>
                <a:gd name="connsiteX3" fmla="*/ 0 w 2608683"/>
                <a:gd name="connsiteY3" fmla="*/ 403200 h 403200"/>
                <a:gd name="connsiteX4" fmla="*/ 0 w 2608683"/>
                <a:gd name="connsiteY4" fmla="*/ 0 h 40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08683" h="403200">
                  <a:moveTo>
                    <a:pt x="0" y="0"/>
                  </a:moveTo>
                  <a:lnTo>
                    <a:pt x="2608683" y="0"/>
                  </a:lnTo>
                  <a:lnTo>
                    <a:pt x="2608683" y="403200"/>
                  </a:lnTo>
                  <a:lnTo>
                    <a:pt x="0" y="403200"/>
                  </a:lnTo>
                  <a:lnTo>
                    <a:pt x="0"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en-US" sz="1400" b="1" kern="1200" dirty="0"/>
                <a:t>Rate Increase Reaction</a:t>
              </a:r>
            </a:p>
          </p:txBody>
        </p:sp>
        <p:sp>
          <p:nvSpPr>
            <p:cNvPr id="9" name="Freeform 8"/>
            <p:cNvSpPr/>
            <p:nvPr/>
          </p:nvSpPr>
          <p:spPr>
            <a:xfrm>
              <a:off x="3267257" y="1478547"/>
              <a:ext cx="2608683" cy="3465905"/>
            </a:xfrm>
            <a:custGeom>
              <a:avLst/>
              <a:gdLst>
                <a:gd name="connsiteX0" fmla="*/ 0 w 2608683"/>
                <a:gd name="connsiteY0" fmla="*/ 0 h 3465905"/>
                <a:gd name="connsiteX1" fmla="*/ 2608683 w 2608683"/>
                <a:gd name="connsiteY1" fmla="*/ 0 h 3465905"/>
                <a:gd name="connsiteX2" fmla="*/ 2608683 w 2608683"/>
                <a:gd name="connsiteY2" fmla="*/ 3465905 h 3465905"/>
                <a:gd name="connsiteX3" fmla="*/ 0 w 2608683"/>
                <a:gd name="connsiteY3" fmla="*/ 3465905 h 3465905"/>
                <a:gd name="connsiteX4" fmla="*/ 0 w 2608683"/>
                <a:gd name="connsiteY4" fmla="*/ 0 h 34659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08683" h="3465905">
                  <a:moveTo>
                    <a:pt x="0" y="0"/>
                  </a:moveTo>
                  <a:lnTo>
                    <a:pt x="2608683" y="0"/>
                  </a:lnTo>
                  <a:lnTo>
                    <a:pt x="2608683" y="3465905"/>
                  </a:lnTo>
                  <a:lnTo>
                    <a:pt x="0" y="3465905"/>
                  </a:lnTo>
                  <a:lnTo>
                    <a:pt x="0" y="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74676" tIns="74676" rIns="99568" bIns="112014" numCol="1" spcCol="1270" anchor="t" anchorCtr="0">
              <a:noAutofit/>
            </a:bodyPr>
            <a:lstStyle/>
            <a:p>
              <a:pPr marL="114300" lvl="1" indent="-114300" algn="l" defTabSz="622300" rtl="0">
                <a:lnSpc>
                  <a:spcPct val="90000"/>
                </a:lnSpc>
                <a:spcBef>
                  <a:spcPct val="0"/>
                </a:spcBef>
                <a:spcAft>
                  <a:spcPct val="15000"/>
                </a:spcAft>
                <a:buChar char="••"/>
              </a:pPr>
              <a:r>
                <a:rPr lang="en-US" sz="1400" b="0" kern="1200" dirty="0"/>
                <a:t>Strong reaction, some shock to potential cost increase</a:t>
              </a:r>
              <a:endParaRPr lang="en-US" sz="1400" kern="1200" dirty="0"/>
            </a:p>
            <a:p>
              <a:pPr marL="114300" lvl="1" indent="-114300" algn="l" defTabSz="622300" rtl="0">
                <a:lnSpc>
                  <a:spcPct val="90000"/>
                </a:lnSpc>
                <a:spcBef>
                  <a:spcPct val="0"/>
                </a:spcBef>
                <a:spcAft>
                  <a:spcPct val="15000"/>
                </a:spcAft>
                <a:buChar char="••"/>
              </a:pPr>
              <a:r>
                <a:rPr lang="en-US" sz="1400" b="0" kern="1200" dirty="0"/>
                <a:t>Groups may be receptive and able to tolerate an increase of </a:t>
              </a:r>
              <a:r>
                <a:rPr lang="en-US" sz="1400" b="1" kern="1200" dirty="0"/>
                <a:t>1.5-2x</a:t>
              </a:r>
              <a:r>
                <a:rPr lang="en-US" sz="1400" b="0" kern="1200" dirty="0"/>
                <a:t>, but not </a:t>
              </a:r>
              <a:r>
                <a:rPr lang="en-US" sz="1400" b="1" kern="1200" dirty="0"/>
                <a:t>7-10x</a:t>
              </a:r>
              <a:endParaRPr lang="en-US" sz="1400" kern="1200" dirty="0"/>
            </a:p>
            <a:p>
              <a:pPr marL="114300" lvl="1" indent="-114300" algn="l" defTabSz="622300" rtl="0">
                <a:lnSpc>
                  <a:spcPct val="90000"/>
                </a:lnSpc>
                <a:spcBef>
                  <a:spcPct val="0"/>
                </a:spcBef>
                <a:spcAft>
                  <a:spcPct val="15000"/>
                </a:spcAft>
                <a:buChar char="••"/>
              </a:pPr>
              <a:r>
                <a:rPr lang="en-US" sz="1400" b="0" kern="1200" dirty="0"/>
                <a:t>Multiple groups have or would consider Surescripts as an alternative HISP for provider-to-provider exchanges</a:t>
              </a:r>
              <a:endParaRPr lang="en-US" sz="1400" kern="1200" dirty="0"/>
            </a:p>
            <a:p>
              <a:pPr marL="114300" lvl="1" indent="-114300" algn="l" defTabSz="622300" rtl="0">
                <a:lnSpc>
                  <a:spcPct val="90000"/>
                </a:lnSpc>
                <a:spcBef>
                  <a:spcPct val="0"/>
                </a:spcBef>
                <a:spcAft>
                  <a:spcPct val="15000"/>
                </a:spcAft>
                <a:buChar char="••"/>
              </a:pPr>
              <a:r>
                <a:rPr lang="en-US" sz="1400" kern="1200" dirty="0"/>
                <a:t>Comparable HISP-DM costs need to be quantified and compared to potential rate increase</a:t>
              </a:r>
            </a:p>
          </p:txBody>
        </p:sp>
        <p:sp>
          <p:nvSpPr>
            <p:cNvPr id="10" name="Freeform 9"/>
            <p:cNvSpPr/>
            <p:nvPr/>
          </p:nvSpPr>
          <p:spPr>
            <a:xfrm>
              <a:off x="6241156" y="1075347"/>
              <a:ext cx="2608683" cy="403200"/>
            </a:xfrm>
            <a:custGeom>
              <a:avLst/>
              <a:gdLst>
                <a:gd name="connsiteX0" fmla="*/ 0 w 2608683"/>
                <a:gd name="connsiteY0" fmla="*/ 0 h 403200"/>
                <a:gd name="connsiteX1" fmla="*/ 2608683 w 2608683"/>
                <a:gd name="connsiteY1" fmla="*/ 0 h 403200"/>
                <a:gd name="connsiteX2" fmla="*/ 2608683 w 2608683"/>
                <a:gd name="connsiteY2" fmla="*/ 403200 h 403200"/>
                <a:gd name="connsiteX3" fmla="*/ 0 w 2608683"/>
                <a:gd name="connsiteY3" fmla="*/ 403200 h 403200"/>
                <a:gd name="connsiteX4" fmla="*/ 0 w 2608683"/>
                <a:gd name="connsiteY4" fmla="*/ 0 h 40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08683" h="403200">
                  <a:moveTo>
                    <a:pt x="0" y="0"/>
                  </a:moveTo>
                  <a:lnTo>
                    <a:pt x="2608683" y="0"/>
                  </a:lnTo>
                  <a:lnTo>
                    <a:pt x="2608683" y="403200"/>
                  </a:lnTo>
                  <a:lnTo>
                    <a:pt x="0" y="403200"/>
                  </a:lnTo>
                  <a:lnTo>
                    <a:pt x="0"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en-US" sz="1400" b="1" kern="1200" dirty="0"/>
                <a:t>Provider Comments</a:t>
              </a:r>
            </a:p>
          </p:txBody>
        </p:sp>
        <p:sp>
          <p:nvSpPr>
            <p:cNvPr id="11" name="Freeform 10"/>
            <p:cNvSpPr/>
            <p:nvPr/>
          </p:nvSpPr>
          <p:spPr>
            <a:xfrm>
              <a:off x="6241156" y="1478547"/>
              <a:ext cx="2608683" cy="3465905"/>
            </a:xfrm>
            <a:custGeom>
              <a:avLst/>
              <a:gdLst>
                <a:gd name="connsiteX0" fmla="*/ 0 w 2608683"/>
                <a:gd name="connsiteY0" fmla="*/ 0 h 3465905"/>
                <a:gd name="connsiteX1" fmla="*/ 2608683 w 2608683"/>
                <a:gd name="connsiteY1" fmla="*/ 0 h 3465905"/>
                <a:gd name="connsiteX2" fmla="*/ 2608683 w 2608683"/>
                <a:gd name="connsiteY2" fmla="*/ 3465905 h 3465905"/>
                <a:gd name="connsiteX3" fmla="*/ 0 w 2608683"/>
                <a:gd name="connsiteY3" fmla="*/ 3465905 h 3465905"/>
                <a:gd name="connsiteX4" fmla="*/ 0 w 2608683"/>
                <a:gd name="connsiteY4" fmla="*/ 0 h 34659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08683" h="3465905">
                  <a:moveTo>
                    <a:pt x="0" y="0"/>
                  </a:moveTo>
                  <a:lnTo>
                    <a:pt x="2608683" y="0"/>
                  </a:lnTo>
                  <a:lnTo>
                    <a:pt x="2608683" y="3465905"/>
                  </a:lnTo>
                  <a:lnTo>
                    <a:pt x="0" y="3465905"/>
                  </a:lnTo>
                  <a:lnTo>
                    <a:pt x="0" y="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b="0" i="1" kern="1200" dirty="0"/>
                <a:t>“DM has become a utility type service that is important for all and should be subsidized”</a:t>
              </a:r>
              <a:endParaRPr lang="en-US" sz="1400" i="1" kern="1200" dirty="0"/>
            </a:p>
            <a:p>
              <a:pPr marL="114300" lvl="1" indent="-114300" algn="l" defTabSz="622300">
                <a:lnSpc>
                  <a:spcPct val="90000"/>
                </a:lnSpc>
                <a:spcBef>
                  <a:spcPct val="0"/>
                </a:spcBef>
                <a:spcAft>
                  <a:spcPct val="15000"/>
                </a:spcAft>
                <a:buChar char="••"/>
              </a:pPr>
              <a:r>
                <a:rPr lang="en-US" sz="1400" b="0" i="1" kern="1200" dirty="0"/>
                <a:t>“We are using it for certain exchanges because of regulations”</a:t>
              </a:r>
              <a:endParaRPr lang="en-US" sz="1400" i="1" kern="1200" dirty="0"/>
            </a:p>
            <a:p>
              <a:pPr marL="114300" lvl="1" indent="-114300" algn="l" defTabSz="622300">
                <a:lnSpc>
                  <a:spcPct val="90000"/>
                </a:lnSpc>
                <a:spcBef>
                  <a:spcPct val="0"/>
                </a:spcBef>
                <a:spcAft>
                  <a:spcPct val="15000"/>
                </a:spcAft>
                <a:buChar char="••"/>
              </a:pPr>
              <a:r>
                <a:rPr lang="en-US" sz="1400" b="0" i="1" kern="1200" dirty="0"/>
                <a:t>“If DM is a vital tool for Interoperability goals and objectives, then investments needed”</a:t>
              </a:r>
            </a:p>
            <a:p>
              <a:pPr marL="114300" lvl="1" indent="-114300" algn="l" defTabSz="622300">
                <a:lnSpc>
                  <a:spcPct val="90000"/>
                </a:lnSpc>
                <a:spcBef>
                  <a:spcPct val="0"/>
                </a:spcBef>
                <a:spcAft>
                  <a:spcPct val="15000"/>
                </a:spcAft>
                <a:buChar char="••"/>
              </a:pPr>
              <a:r>
                <a:rPr lang="en-US" sz="1400" b="0" i="1" kern="1200" dirty="0"/>
                <a:t>“Need to consider impact to smaller provider groups, ensure there is planning and communication to minimize disruption and support transition”</a:t>
              </a:r>
            </a:p>
          </p:txBody>
        </p:sp>
      </p:grpSp>
      <p:grpSp>
        <p:nvGrpSpPr>
          <p:cNvPr id="12" name="Group 11"/>
          <p:cNvGrpSpPr/>
          <p:nvPr/>
        </p:nvGrpSpPr>
        <p:grpSpPr>
          <a:xfrm>
            <a:off x="302884" y="5106880"/>
            <a:ext cx="8553470" cy="1467218"/>
            <a:chOff x="302884" y="5106880"/>
            <a:chExt cx="8553470" cy="1467218"/>
          </a:xfrm>
        </p:grpSpPr>
        <p:sp>
          <p:nvSpPr>
            <p:cNvPr id="13" name="Freeform 12"/>
            <p:cNvSpPr/>
            <p:nvPr/>
          </p:nvSpPr>
          <p:spPr>
            <a:xfrm>
              <a:off x="302884" y="5106880"/>
              <a:ext cx="8553470" cy="451568"/>
            </a:xfrm>
            <a:custGeom>
              <a:avLst/>
              <a:gdLst>
                <a:gd name="connsiteX0" fmla="*/ 0 w 8553470"/>
                <a:gd name="connsiteY0" fmla="*/ 0 h 451568"/>
                <a:gd name="connsiteX1" fmla="*/ 8553470 w 8553470"/>
                <a:gd name="connsiteY1" fmla="*/ 0 h 451568"/>
                <a:gd name="connsiteX2" fmla="*/ 8553470 w 8553470"/>
                <a:gd name="connsiteY2" fmla="*/ 451568 h 451568"/>
                <a:gd name="connsiteX3" fmla="*/ 0 w 8553470"/>
                <a:gd name="connsiteY3" fmla="*/ 451568 h 451568"/>
                <a:gd name="connsiteX4" fmla="*/ 0 w 8553470"/>
                <a:gd name="connsiteY4" fmla="*/ 0 h 4515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53470" h="451568">
                  <a:moveTo>
                    <a:pt x="0" y="0"/>
                  </a:moveTo>
                  <a:lnTo>
                    <a:pt x="8553470" y="0"/>
                  </a:lnTo>
                  <a:lnTo>
                    <a:pt x="8553470" y="451568"/>
                  </a:lnTo>
                  <a:lnTo>
                    <a:pt x="0" y="451568"/>
                  </a:lnTo>
                  <a:lnTo>
                    <a:pt x="0"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28016" tIns="73152" rIns="128016" bIns="73152" numCol="1" spcCol="1270" anchor="ctr" anchorCtr="0">
              <a:noAutofit/>
            </a:bodyPr>
            <a:lstStyle/>
            <a:p>
              <a:pPr lvl="0" algn="ctr" defTabSz="800100">
                <a:lnSpc>
                  <a:spcPct val="90000"/>
                </a:lnSpc>
                <a:spcBef>
                  <a:spcPct val="0"/>
                </a:spcBef>
                <a:spcAft>
                  <a:spcPct val="35000"/>
                </a:spcAft>
              </a:pPr>
              <a:r>
                <a:rPr lang="en-US" sz="1800" b="1" kern="1200" dirty="0"/>
                <a:t>Next Steps</a:t>
              </a:r>
            </a:p>
          </p:txBody>
        </p:sp>
        <p:sp>
          <p:nvSpPr>
            <p:cNvPr id="14" name="Freeform 13"/>
            <p:cNvSpPr/>
            <p:nvPr/>
          </p:nvSpPr>
          <p:spPr>
            <a:xfrm>
              <a:off x="302884" y="5558447"/>
              <a:ext cx="8553470" cy="1015651"/>
            </a:xfrm>
            <a:custGeom>
              <a:avLst/>
              <a:gdLst>
                <a:gd name="connsiteX0" fmla="*/ 0 w 8553470"/>
                <a:gd name="connsiteY0" fmla="*/ 0 h 1015649"/>
                <a:gd name="connsiteX1" fmla="*/ 8553470 w 8553470"/>
                <a:gd name="connsiteY1" fmla="*/ 0 h 1015649"/>
                <a:gd name="connsiteX2" fmla="*/ 8553470 w 8553470"/>
                <a:gd name="connsiteY2" fmla="*/ 1015649 h 1015649"/>
                <a:gd name="connsiteX3" fmla="*/ 0 w 8553470"/>
                <a:gd name="connsiteY3" fmla="*/ 1015649 h 1015649"/>
                <a:gd name="connsiteX4" fmla="*/ 0 w 8553470"/>
                <a:gd name="connsiteY4" fmla="*/ 0 h 10156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53470" h="1015649">
                  <a:moveTo>
                    <a:pt x="8553470" y="1"/>
                  </a:moveTo>
                  <a:lnTo>
                    <a:pt x="0" y="1"/>
                  </a:lnTo>
                  <a:lnTo>
                    <a:pt x="0" y="1015648"/>
                  </a:lnTo>
                  <a:lnTo>
                    <a:pt x="8553470" y="1015648"/>
                  </a:lnTo>
                  <a:lnTo>
                    <a:pt x="8553470" y="1"/>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74676" tIns="74677" rIns="99568" bIns="112015" numCol="1" spcCol="1270" anchor="t" anchorCtr="0">
              <a:noAutofit/>
            </a:bodyPr>
            <a:lstStyle/>
            <a:p>
              <a:pPr marL="114300" lvl="1" indent="-114300" algn="l" defTabSz="622300" rtl="0">
                <a:lnSpc>
                  <a:spcPct val="90000"/>
                </a:lnSpc>
                <a:spcBef>
                  <a:spcPct val="0"/>
                </a:spcBef>
                <a:spcAft>
                  <a:spcPct val="15000"/>
                </a:spcAft>
                <a:buChar char="••"/>
              </a:pPr>
              <a:r>
                <a:rPr lang="en-US" sz="1400" b="0" i="0" kern="1200" dirty="0"/>
                <a:t>Soliciting stakeholder feedback to address CMS and State funding, other funding options, participant expansion, and vendor contract renegotiations</a:t>
              </a:r>
              <a:endParaRPr lang="en-US" sz="1400" kern="1200" dirty="0"/>
            </a:p>
            <a:p>
              <a:pPr marL="114300" lvl="1" indent="-114300" algn="l" defTabSz="622300">
                <a:lnSpc>
                  <a:spcPct val="90000"/>
                </a:lnSpc>
                <a:spcBef>
                  <a:spcPct val="0"/>
                </a:spcBef>
                <a:spcAft>
                  <a:spcPct val="15000"/>
                </a:spcAft>
                <a:buChar char="••"/>
              </a:pPr>
              <a:r>
                <a:rPr lang="en-US" sz="1400" kern="1200" dirty="0"/>
                <a:t>Mass </a:t>
              </a:r>
              <a:r>
                <a:rPr lang="en-US" sz="1400" kern="1200" dirty="0" err="1"/>
                <a:t>HIway</a:t>
              </a:r>
              <a:r>
                <a:rPr lang="en-US" sz="1400" kern="1200" dirty="0"/>
                <a:t> to convene round-table discussions to build consensus and commitment on rate increase and/or transition planning</a:t>
              </a:r>
            </a:p>
          </p:txBody>
        </p:sp>
      </p:grpSp>
    </p:spTree>
    <p:extLst>
      <p:ext uri="{BB962C8B-B14F-4D97-AF65-F5344CB8AC3E}">
        <p14:creationId xmlns:p14="http://schemas.microsoft.com/office/powerpoint/2010/main" val="25855108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Object 11" hidden="1">
            <a:extLst>
              <a:ext uri="{FF2B5EF4-FFF2-40B4-BE49-F238E27FC236}">
                <a16:creationId xmlns:a16="http://schemas.microsoft.com/office/drawing/2014/main" id="{9109FBD4-BF1B-4026-A10D-E4067875C5AE}"/>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6" progId="TCLayout.ActiveDocument.1">
                  <p:embed/>
                </p:oleObj>
              </mc:Choice>
              <mc:Fallback>
                <p:oleObj name="think-cell Slide" r:id="rId4" imgW="473" imgH="476" progId="TCLayout.ActiveDocument.1">
                  <p:embed/>
                  <p:pic>
                    <p:nvPicPr>
                      <p:cNvPr id="12" name="Object 11" hidden="1">
                        <a:extLst>
                          <a:ext uri="{FF2B5EF4-FFF2-40B4-BE49-F238E27FC236}">
                            <a16:creationId xmlns:a16="http://schemas.microsoft.com/office/drawing/2014/main" id="{9109FBD4-BF1B-4026-A10D-E4067875C5AE}"/>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Slide Number Placeholder 1">
            <a:extLst>
              <a:ext uri="{FF2B5EF4-FFF2-40B4-BE49-F238E27FC236}">
                <a16:creationId xmlns:a16="http://schemas.microsoft.com/office/drawing/2014/main" id="{419892AF-3486-4E5A-BBDC-0C993CAAE8DD}"/>
              </a:ext>
            </a:extLst>
          </p:cNvPr>
          <p:cNvSpPr>
            <a:spLocks noGrp="1"/>
          </p:cNvSpPr>
          <p:nvPr>
            <p:ph type="sldNum" sz="quarter" idx="11"/>
          </p:nvPr>
        </p:nvSpPr>
        <p:spPr/>
        <p:txBody>
          <a:bodyPr/>
          <a:lstStyle/>
          <a:p>
            <a:pPr>
              <a:defRPr/>
            </a:pPr>
            <a:fld id="{949C2E20-F250-44B9-B926-B8B94A013B34}" type="slidenum">
              <a:rPr lang="en-US" sz="1050" smtClean="0">
                <a:latin typeface="+mn-lt"/>
                <a:cs typeface="Arial" panose="020B0604020202020204" pitchFamily="34" charset="0"/>
              </a:rPr>
              <a:pPr>
                <a:defRPr/>
              </a:pPr>
              <a:t>21</a:t>
            </a:fld>
            <a:endParaRPr lang="en-US" sz="1050" dirty="0">
              <a:latin typeface="+mn-lt"/>
              <a:cs typeface="Arial" panose="020B0604020202020204" pitchFamily="34" charset="0"/>
            </a:endParaRPr>
          </a:p>
        </p:txBody>
      </p:sp>
      <p:sp>
        <p:nvSpPr>
          <p:cNvPr id="3" name="Title 2">
            <a:extLst>
              <a:ext uri="{FF2B5EF4-FFF2-40B4-BE49-F238E27FC236}">
                <a16:creationId xmlns:a16="http://schemas.microsoft.com/office/drawing/2014/main" id="{93B84720-6BDB-4E79-8C6C-D344F3D6D1F2}"/>
              </a:ext>
            </a:extLst>
          </p:cNvPr>
          <p:cNvSpPr>
            <a:spLocks noGrp="1"/>
          </p:cNvSpPr>
          <p:nvPr>
            <p:ph type="title"/>
          </p:nvPr>
        </p:nvSpPr>
        <p:spPr/>
        <p:txBody>
          <a:bodyPr vert="horz"/>
          <a:lstStyle/>
          <a:p>
            <a:r>
              <a:rPr lang="en-US" dirty="0">
                <a:latin typeface="+mn-lt"/>
              </a:rPr>
              <a:t>Federal revenue reduction: </a:t>
            </a:r>
            <a:br>
              <a:rPr lang="en-US" dirty="0">
                <a:latin typeface="+mn-lt"/>
              </a:rPr>
            </a:br>
            <a:r>
              <a:rPr lang="en-US" dirty="0">
                <a:latin typeface="+mn-lt"/>
              </a:rPr>
              <a:t>Proposal timeline</a:t>
            </a:r>
          </a:p>
        </p:txBody>
      </p:sp>
      <p:grpSp>
        <p:nvGrpSpPr>
          <p:cNvPr id="13" name="Group 12">
            <a:extLst>
              <a:ext uri="{FF2B5EF4-FFF2-40B4-BE49-F238E27FC236}">
                <a16:creationId xmlns:a16="http://schemas.microsoft.com/office/drawing/2014/main" id="{C2CC4E63-584A-453C-A844-2647A6B52963}"/>
              </a:ext>
            </a:extLst>
          </p:cNvPr>
          <p:cNvGrpSpPr/>
          <p:nvPr/>
        </p:nvGrpSpPr>
        <p:grpSpPr>
          <a:xfrm>
            <a:off x="533400" y="1285240"/>
            <a:ext cx="8153400" cy="5257800"/>
            <a:chOff x="533400" y="1447800"/>
            <a:chExt cx="8153400" cy="5257800"/>
          </a:xfrm>
        </p:grpSpPr>
        <p:sp>
          <p:nvSpPr>
            <p:cNvPr id="4" name="Arrow: Up 3">
              <a:extLst>
                <a:ext uri="{FF2B5EF4-FFF2-40B4-BE49-F238E27FC236}">
                  <a16:creationId xmlns:a16="http://schemas.microsoft.com/office/drawing/2014/main" id="{82C4617F-6EB9-4EBC-9C47-F69DB8182740}"/>
                </a:ext>
              </a:extLst>
            </p:cNvPr>
            <p:cNvSpPr/>
            <p:nvPr/>
          </p:nvSpPr>
          <p:spPr>
            <a:xfrm rot="10800000">
              <a:off x="914400" y="1447800"/>
              <a:ext cx="914400" cy="5105400"/>
            </a:xfrm>
            <a:prstGeom prst="upArrow">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cs typeface="Arial" panose="020B0604020202020204" pitchFamily="34" charset="0"/>
              </a:endParaRPr>
            </a:p>
          </p:txBody>
        </p:sp>
        <p:sp>
          <p:nvSpPr>
            <p:cNvPr id="5" name="Rectangle 4">
              <a:extLst>
                <a:ext uri="{FF2B5EF4-FFF2-40B4-BE49-F238E27FC236}">
                  <a16:creationId xmlns:a16="http://schemas.microsoft.com/office/drawing/2014/main" id="{47DEAB8E-C221-4881-BCFE-B6E210D5FFBC}"/>
                </a:ext>
              </a:extLst>
            </p:cNvPr>
            <p:cNvSpPr/>
            <p:nvPr/>
          </p:nvSpPr>
          <p:spPr>
            <a:xfrm>
              <a:off x="533400" y="1447800"/>
              <a:ext cx="1676400" cy="762000"/>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cs typeface="Arial" panose="020B0604020202020204" pitchFamily="34" charset="0"/>
                </a:rPr>
                <a:t>SFY22</a:t>
              </a:r>
            </a:p>
          </p:txBody>
        </p:sp>
        <p:sp>
          <p:nvSpPr>
            <p:cNvPr id="6" name="Rectangle 5">
              <a:extLst>
                <a:ext uri="{FF2B5EF4-FFF2-40B4-BE49-F238E27FC236}">
                  <a16:creationId xmlns:a16="http://schemas.microsoft.com/office/drawing/2014/main" id="{EE7BF43D-FF7C-446D-A2DE-772425F5E4D6}"/>
                </a:ext>
              </a:extLst>
            </p:cNvPr>
            <p:cNvSpPr/>
            <p:nvPr/>
          </p:nvSpPr>
          <p:spPr>
            <a:xfrm>
              <a:off x="533400" y="3723640"/>
              <a:ext cx="1676400" cy="762000"/>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cs typeface="Arial" panose="020B0604020202020204" pitchFamily="34" charset="0"/>
                </a:rPr>
                <a:t>SFY23</a:t>
              </a:r>
            </a:p>
          </p:txBody>
        </p:sp>
        <p:sp>
          <p:nvSpPr>
            <p:cNvPr id="9" name="Rectangle 8">
              <a:extLst>
                <a:ext uri="{FF2B5EF4-FFF2-40B4-BE49-F238E27FC236}">
                  <a16:creationId xmlns:a16="http://schemas.microsoft.com/office/drawing/2014/main" id="{5604CEC4-2A15-47AF-9504-D8D025B625C6}"/>
                </a:ext>
              </a:extLst>
            </p:cNvPr>
            <p:cNvSpPr/>
            <p:nvPr/>
          </p:nvSpPr>
          <p:spPr>
            <a:xfrm>
              <a:off x="2743200" y="1447800"/>
              <a:ext cx="5943600" cy="2140902"/>
            </a:xfrm>
            <a:prstGeom prst="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spcBef>
                  <a:spcPts val="300"/>
                </a:spcBef>
                <a:spcAft>
                  <a:spcPts val="300"/>
                </a:spcAft>
                <a:buFont typeface="Wingdings" panose="05000000000000000000" pitchFamily="2" charset="2"/>
                <a:buChar char="§"/>
              </a:pPr>
              <a:r>
                <a:rPr lang="en-US" sz="1600" dirty="0">
                  <a:solidFill>
                    <a:schemeClr val="tx1"/>
                  </a:solidFill>
                  <a:cs typeface="Arial" panose="020B0604020202020204" pitchFamily="34" charset="0"/>
                </a:rPr>
                <a:t>July ‘21: Begin CCG API development (existing part of AWS Migration)</a:t>
              </a:r>
            </a:p>
            <a:p>
              <a:pPr marL="285750" indent="-285750">
                <a:spcBef>
                  <a:spcPts val="300"/>
                </a:spcBef>
                <a:spcAft>
                  <a:spcPts val="300"/>
                </a:spcAft>
                <a:buFont typeface="Wingdings" panose="05000000000000000000" pitchFamily="2" charset="2"/>
                <a:buChar char="§"/>
              </a:pPr>
              <a:r>
                <a:rPr lang="en-US" sz="1600" b="1" dirty="0">
                  <a:solidFill>
                    <a:schemeClr val="tx1"/>
                  </a:solidFill>
                  <a:cs typeface="Arial" panose="020B0604020202020204" pitchFamily="34" charset="0"/>
                </a:rPr>
                <a:t>Aug. ’21: Strategic Planning &amp; Stakeholder Engagement</a:t>
              </a:r>
            </a:p>
            <a:p>
              <a:pPr marL="285750" indent="-285750">
                <a:spcBef>
                  <a:spcPts val="300"/>
                </a:spcBef>
                <a:spcAft>
                  <a:spcPts val="300"/>
                </a:spcAft>
                <a:buFont typeface="Wingdings" panose="05000000000000000000" pitchFamily="2" charset="2"/>
                <a:buChar char="§"/>
              </a:pPr>
              <a:r>
                <a:rPr lang="en-US" sz="1600" dirty="0">
                  <a:solidFill>
                    <a:schemeClr val="tx1"/>
                  </a:solidFill>
                  <a:cs typeface="Arial" panose="020B0604020202020204" pitchFamily="34" charset="0"/>
                </a:rPr>
                <a:t>Oct. ‘21: HITECH Act funding ends</a:t>
              </a:r>
            </a:p>
            <a:p>
              <a:pPr marL="742950" lvl="1" indent="-285750">
                <a:spcBef>
                  <a:spcPts val="300"/>
                </a:spcBef>
                <a:spcAft>
                  <a:spcPts val="300"/>
                </a:spcAft>
                <a:buFont typeface="Arial" panose="020B0604020202020204" pitchFamily="34" charset="0"/>
                <a:buChar char="−"/>
              </a:pPr>
              <a:r>
                <a:rPr lang="en-US" sz="1600" dirty="0">
                  <a:solidFill>
                    <a:schemeClr val="tx1"/>
                  </a:solidFill>
                  <a:cs typeface="Arial" panose="020B0604020202020204" pitchFamily="34" charset="0"/>
                </a:rPr>
                <a:t>Activity reductions (including outreach)</a:t>
              </a:r>
            </a:p>
            <a:p>
              <a:pPr marL="285750" indent="-285750">
                <a:spcBef>
                  <a:spcPts val="300"/>
                </a:spcBef>
                <a:spcAft>
                  <a:spcPts val="300"/>
                </a:spcAft>
                <a:buFont typeface="Wingdings" panose="05000000000000000000" pitchFamily="2" charset="2"/>
                <a:buChar char="§"/>
              </a:pPr>
              <a:r>
                <a:rPr lang="en-US" sz="1600" dirty="0">
                  <a:solidFill>
                    <a:schemeClr val="tx1"/>
                  </a:solidFill>
                  <a:cs typeface="Arial" panose="020B0604020202020204" pitchFamily="34" charset="0"/>
                </a:rPr>
                <a:t>Oct. ‘21: Announce HIway Direct Messaging </a:t>
              </a:r>
              <a:r>
                <a:rPr lang="en-US" sz="1600" b="1" i="1" dirty="0">
                  <a:solidFill>
                    <a:schemeClr val="tx1"/>
                  </a:solidFill>
                  <a:cs typeface="Arial" panose="020B0604020202020204" pitchFamily="34" charset="0"/>
                </a:rPr>
                <a:t>Strategy</a:t>
              </a:r>
            </a:p>
            <a:p>
              <a:pPr marL="742950" lvl="1" indent="-285750">
                <a:spcBef>
                  <a:spcPts val="300"/>
                </a:spcBef>
                <a:spcAft>
                  <a:spcPts val="300"/>
                </a:spcAft>
                <a:buFont typeface="Arial" panose="020B0604020202020204" pitchFamily="34" charset="0"/>
                <a:buChar char="−"/>
              </a:pPr>
              <a:r>
                <a:rPr lang="en-US" sz="1600" dirty="0">
                  <a:solidFill>
                    <a:schemeClr val="tx1"/>
                  </a:solidFill>
                  <a:cs typeface="Arial" panose="020B0604020202020204" pitchFamily="34" charset="0"/>
                </a:rPr>
                <a:t>Activities focus on dev-ops and transition work</a:t>
              </a:r>
            </a:p>
          </p:txBody>
        </p:sp>
        <p:sp>
          <p:nvSpPr>
            <p:cNvPr id="10" name="Rectangle 9">
              <a:extLst>
                <a:ext uri="{FF2B5EF4-FFF2-40B4-BE49-F238E27FC236}">
                  <a16:creationId xmlns:a16="http://schemas.microsoft.com/office/drawing/2014/main" id="{ABF89E8C-B662-44D1-A08B-4DE2DD5C4361}"/>
                </a:ext>
              </a:extLst>
            </p:cNvPr>
            <p:cNvSpPr/>
            <p:nvPr/>
          </p:nvSpPr>
          <p:spPr>
            <a:xfrm>
              <a:off x="2743200" y="3723640"/>
              <a:ext cx="5943600" cy="1447800"/>
            </a:xfrm>
            <a:prstGeom prst="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spcBef>
                  <a:spcPts val="300"/>
                </a:spcBef>
                <a:spcAft>
                  <a:spcPts val="300"/>
                </a:spcAft>
                <a:buFont typeface="Wingdings" panose="05000000000000000000" pitchFamily="2" charset="2"/>
                <a:buChar char="§"/>
              </a:pPr>
              <a:r>
                <a:rPr lang="en-US" sz="1600" dirty="0">
                  <a:solidFill>
                    <a:schemeClr val="tx1"/>
                  </a:solidFill>
                  <a:cs typeface="Arial" panose="020B0604020202020204" pitchFamily="34" charset="0"/>
                </a:rPr>
                <a:t>Jan. ‘22: Regulatory amendments to conform with state technology changes</a:t>
              </a:r>
            </a:p>
            <a:p>
              <a:pPr marL="285750" indent="-285750">
                <a:spcBef>
                  <a:spcPts val="300"/>
                </a:spcBef>
                <a:spcAft>
                  <a:spcPts val="300"/>
                </a:spcAft>
                <a:buFont typeface="Wingdings" panose="05000000000000000000" pitchFamily="2" charset="2"/>
                <a:buChar char="§"/>
              </a:pPr>
              <a:r>
                <a:rPr lang="en-US" sz="1600" dirty="0">
                  <a:solidFill>
                    <a:schemeClr val="tx1"/>
                  </a:solidFill>
                  <a:cs typeface="Arial" panose="020B0604020202020204" pitchFamily="34" charset="0"/>
                </a:rPr>
                <a:t>July ‘22: API pathways to CCG live</a:t>
              </a:r>
            </a:p>
            <a:p>
              <a:pPr marL="742950" lvl="1" indent="-285750">
                <a:spcBef>
                  <a:spcPts val="300"/>
                </a:spcBef>
                <a:spcAft>
                  <a:spcPts val="300"/>
                </a:spcAft>
                <a:buFont typeface="Arial" panose="020B0604020202020204" pitchFamily="34" charset="0"/>
                <a:buChar char="−"/>
              </a:pPr>
              <a:r>
                <a:rPr lang="en-US" sz="1600" dirty="0">
                  <a:solidFill>
                    <a:schemeClr val="tx1"/>
                  </a:solidFill>
                  <a:cs typeface="Arial" panose="020B0604020202020204" pitchFamily="34" charset="0"/>
                </a:rPr>
                <a:t>Providers to begin transition to CCG APIs pathways</a:t>
              </a:r>
            </a:p>
          </p:txBody>
        </p:sp>
        <p:grpSp>
          <p:nvGrpSpPr>
            <p:cNvPr id="8" name="Group 7">
              <a:extLst>
                <a:ext uri="{FF2B5EF4-FFF2-40B4-BE49-F238E27FC236}">
                  <a16:creationId xmlns:a16="http://schemas.microsoft.com/office/drawing/2014/main" id="{EC2E5822-28BA-4B7B-B616-C6249F6EE107}"/>
                </a:ext>
              </a:extLst>
            </p:cNvPr>
            <p:cNvGrpSpPr/>
            <p:nvPr/>
          </p:nvGrpSpPr>
          <p:grpSpPr>
            <a:xfrm>
              <a:off x="533400" y="5257800"/>
              <a:ext cx="8153400" cy="1447800"/>
              <a:chOff x="533400" y="5105400"/>
              <a:chExt cx="8153400" cy="1447800"/>
            </a:xfrm>
          </p:grpSpPr>
          <p:sp>
            <p:nvSpPr>
              <p:cNvPr id="7" name="Rectangle 6">
                <a:extLst>
                  <a:ext uri="{FF2B5EF4-FFF2-40B4-BE49-F238E27FC236}">
                    <a16:creationId xmlns:a16="http://schemas.microsoft.com/office/drawing/2014/main" id="{986E3901-9108-436E-A3E4-1AEC10C31E05}"/>
                  </a:ext>
                </a:extLst>
              </p:cNvPr>
              <p:cNvSpPr/>
              <p:nvPr/>
            </p:nvSpPr>
            <p:spPr>
              <a:xfrm>
                <a:off x="533400" y="5105400"/>
                <a:ext cx="1676400" cy="762000"/>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cs typeface="Arial" panose="020B0604020202020204" pitchFamily="34" charset="0"/>
                  </a:rPr>
                  <a:t>SFY24</a:t>
                </a:r>
              </a:p>
            </p:txBody>
          </p:sp>
          <p:sp>
            <p:nvSpPr>
              <p:cNvPr id="11" name="Rectangle 10">
                <a:extLst>
                  <a:ext uri="{FF2B5EF4-FFF2-40B4-BE49-F238E27FC236}">
                    <a16:creationId xmlns:a16="http://schemas.microsoft.com/office/drawing/2014/main" id="{63005C1A-01AF-4C89-A1E3-80607BA4F54E}"/>
                  </a:ext>
                </a:extLst>
              </p:cNvPr>
              <p:cNvSpPr/>
              <p:nvPr/>
            </p:nvSpPr>
            <p:spPr>
              <a:xfrm>
                <a:off x="2743200" y="5105400"/>
                <a:ext cx="5943600" cy="1447800"/>
              </a:xfrm>
              <a:prstGeom prst="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spcBef>
                    <a:spcPts val="300"/>
                  </a:spcBef>
                  <a:spcAft>
                    <a:spcPts val="300"/>
                  </a:spcAft>
                  <a:buFont typeface="Wingdings" panose="05000000000000000000" pitchFamily="2" charset="2"/>
                  <a:buChar char="§"/>
                </a:pPr>
                <a:r>
                  <a:rPr lang="en-US" sz="1600" dirty="0">
                    <a:solidFill>
                      <a:schemeClr val="tx1"/>
                    </a:solidFill>
                    <a:cs typeface="Arial" panose="020B0604020202020204" pitchFamily="34" charset="0"/>
                  </a:rPr>
                  <a:t>Sep. ‘23: HIway Direct Messaging </a:t>
                </a:r>
                <a:r>
                  <a:rPr lang="en-US" sz="1600" b="1" i="1" dirty="0">
                    <a:solidFill>
                      <a:schemeClr val="tx1"/>
                    </a:solidFill>
                    <a:cs typeface="Arial" panose="020B0604020202020204" pitchFamily="34" charset="0"/>
                  </a:rPr>
                  <a:t>transition </a:t>
                </a:r>
                <a:r>
                  <a:rPr lang="en-US" sz="1600" dirty="0">
                    <a:solidFill>
                      <a:schemeClr val="tx1"/>
                    </a:solidFill>
                    <a:cs typeface="Arial" panose="020B0604020202020204" pitchFamily="34" charset="0"/>
                  </a:rPr>
                  <a:t>complete (~24 months lead time)</a:t>
                </a:r>
              </a:p>
              <a:p>
                <a:pPr marL="285750" indent="-285750">
                  <a:spcBef>
                    <a:spcPts val="300"/>
                  </a:spcBef>
                  <a:spcAft>
                    <a:spcPts val="300"/>
                  </a:spcAft>
                  <a:buFont typeface="Wingdings" panose="05000000000000000000" pitchFamily="2" charset="2"/>
                  <a:buChar char="§"/>
                </a:pPr>
                <a:r>
                  <a:rPr lang="en-US" sz="1600" dirty="0">
                    <a:solidFill>
                      <a:schemeClr val="tx1"/>
                    </a:solidFill>
                    <a:cs typeface="Arial" panose="020B0604020202020204" pitchFamily="34" charset="0"/>
                  </a:rPr>
                  <a:t>Oct. ‘23: Programmatic work expands</a:t>
                </a:r>
              </a:p>
              <a:p>
                <a:pPr marL="742950" lvl="1" indent="-285750">
                  <a:spcBef>
                    <a:spcPts val="300"/>
                  </a:spcBef>
                  <a:spcAft>
                    <a:spcPts val="300"/>
                  </a:spcAft>
                  <a:buFont typeface="Arial" panose="020B0604020202020204" pitchFamily="34" charset="0"/>
                  <a:buChar char="−"/>
                </a:pPr>
                <a:r>
                  <a:rPr lang="en-US" sz="1600" dirty="0">
                    <a:solidFill>
                      <a:schemeClr val="tx1"/>
                    </a:solidFill>
                    <a:cs typeface="Arial" panose="020B0604020202020204" pitchFamily="34" charset="0"/>
                  </a:rPr>
                  <a:t>Restore outreach via technology </a:t>
                </a:r>
                <a:r>
                  <a:rPr lang="en-US" sz="1600" b="1" i="1" dirty="0">
                    <a:solidFill>
                      <a:schemeClr val="tx1"/>
                    </a:solidFill>
                    <a:cs typeface="Arial" panose="020B0604020202020204" pitchFamily="34" charset="0"/>
                  </a:rPr>
                  <a:t>transition</a:t>
                </a:r>
                <a:r>
                  <a:rPr lang="en-US" sz="1600" dirty="0">
                    <a:solidFill>
                      <a:schemeClr val="tx1"/>
                    </a:solidFill>
                    <a:cs typeface="Arial" panose="020B0604020202020204" pitchFamily="34" charset="0"/>
                  </a:rPr>
                  <a:t> savings</a:t>
                </a:r>
              </a:p>
            </p:txBody>
          </p:sp>
        </p:grpSp>
      </p:grpSp>
    </p:spTree>
    <p:extLst>
      <p:ext uri="{BB962C8B-B14F-4D97-AF65-F5344CB8AC3E}">
        <p14:creationId xmlns:p14="http://schemas.microsoft.com/office/powerpoint/2010/main" val="31155532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DD6DC581-3793-4594-88E2-9EC724FA3BF3}" type="slidenum">
              <a:rPr lang="en-US" smtClean="0"/>
              <a:pPr>
                <a:defRPr/>
              </a:pPr>
              <a:t>22</a:t>
            </a:fld>
            <a:endParaRPr lang="en-US" dirty="0"/>
          </a:p>
        </p:txBody>
      </p:sp>
      <p:sp>
        <p:nvSpPr>
          <p:cNvPr id="2" name="Title 1">
            <a:extLst>
              <a:ext uri="{FF2B5EF4-FFF2-40B4-BE49-F238E27FC236}">
                <a16:creationId xmlns:a16="http://schemas.microsoft.com/office/drawing/2014/main" id="{FE3C1E95-8B09-45B3-9D03-F342ED0D6800}"/>
              </a:ext>
            </a:extLst>
          </p:cNvPr>
          <p:cNvSpPr>
            <a:spLocks noGrp="1"/>
          </p:cNvSpPr>
          <p:nvPr>
            <p:ph type="title"/>
          </p:nvPr>
        </p:nvSpPr>
        <p:spPr>
          <a:xfrm>
            <a:off x="836137" y="133557"/>
            <a:ext cx="6098066" cy="565150"/>
          </a:xfrm>
        </p:spPr>
        <p:txBody>
          <a:bodyPr/>
          <a:lstStyle/>
          <a:p>
            <a:endParaRPr lang="en-US" dirty="0"/>
          </a:p>
        </p:txBody>
      </p:sp>
      <p:sp>
        <p:nvSpPr>
          <p:cNvPr id="10" name="Rectangle 9"/>
          <p:cNvSpPr/>
          <p:nvPr/>
        </p:nvSpPr>
        <p:spPr>
          <a:xfrm>
            <a:off x="914400" y="2895600"/>
            <a:ext cx="7315200" cy="1447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Future of public health reporting</a:t>
            </a:r>
          </a:p>
          <a:p>
            <a:r>
              <a:rPr lang="en-US" sz="2400" i="1" dirty="0">
                <a:solidFill>
                  <a:schemeClr val="tx1"/>
                </a:solidFill>
              </a:rPr>
              <a:t>Kevin Mullen</a:t>
            </a:r>
          </a:p>
        </p:txBody>
      </p:sp>
    </p:spTree>
    <p:extLst>
      <p:ext uri="{BB962C8B-B14F-4D97-AF65-F5344CB8AC3E}">
        <p14:creationId xmlns:p14="http://schemas.microsoft.com/office/powerpoint/2010/main" val="41782233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684ED913-ECFC-4449-B015-082F89416BD7}"/>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6" progId="TCLayout.ActiveDocument.1">
                  <p:embed/>
                </p:oleObj>
              </mc:Choice>
              <mc:Fallback>
                <p:oleObj name="think-cell Slide" r:id="rId4" imgW="473" imgH="476" progId="TCLayout.ActiveDocument.1">
                  <p:embed/>
                  <p:pic>
                    <p:nvPicPr>
                      <p:cNvPr id="6" name="Object 5" hidden="1">
                        <a:extLst>
                          <a:ext uri="{FF2B5EF4-FFF2-40B4-BE49-F238E27FC236}">
                            <a16:creationId xmlns:a16="http://schemas.microsoft.com/office/drawing/2014/main" id="{684ED913-ECFC-4449-B015-082F89416BD7}"/>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4" name="Slide Number Placeholder 3"/>
          <p:cNvSpPr>
            <a:spLocks noGrp="1"/>
          </p:cNvSpPr>
          <p:nvPr>
            <p:ph type="sldNum" sz="quarter" idx="11"/>
          </p:nvPr>
        </p:nvSpPr>
        <p:spPr/>
        <p:txBody>
          <a:bodyPr/>
          <a:lstStyle/>
          <a:p>
            <a:pPr>
              <a:defRPr/>
            </a:pPr>
            <a:fld id="{949C2E20-F250-44B9-B926-B8B94A013B34}" type="slidenum">
              <a:rPr lang="en-US" sz="1100" smtClean="0">
                <a:latin typeface="+mn-lt"/>
                <a:cs typeface="Arial" panose="020B0604020202020204" pitchFamily="34" charset="0"/>
              </a:rPr>
              <a:pPr>
                <a:defRPr/>
              </a:pPr>
              <a:t>23</a:t>
            </a:fld>
            <a:endParaRPr lang="en-US" sz="1100" dirty="0">
              <a:latin typeface="+mn-lt"/>
              <a:cs typeface="Arial" panose="020B0604020202020204" pitchFamily="34" charset="0"/>
            </a:endParaRPr>
          </a:p>
        </p:txBody>
      </p:sp>
      <p:sp>
        <p:nvSpPr>
          <p:cNvPr id="3" name="Title 2"/>
          <p:cNvSpPr>
            <a:spLocks noGrp="1"/>
          </p:cNvSpPr>
          <p:nvPr>
            <p:ph type="title"/>
          </p:nvPr>
        </p:nvSpPr>
        <p:spPr/>
        <p:txBody>
          <a:bodyPr vert="horz"/>
          <a:lstStyle/>
          <a:p>
            <a:r>
              <a:rPr lang="en-US" sz="2000" dirty="0">
                <a:latin typeface="+mn-lt"/>
                <a:cs typeface="Arial" panose="020B0604020202020204" pitchFamily="34" charset="0"/>
              </a:rPr>
              <a:t>The HIway recognizes the industry will be moving to the new federal interoperability standards</a:t>
            </a:r>
          </a:p>
        </p:txBody>
      </p:sp>
      <p:grpSp>
        <p:nvGrpSpPr>
          <p:cNvPr id="2" name="Group 1"/>
          <p:cNvGrpSpPr/>
          <p:nvPr/>
        </p:nvGrpSpPr>
        <p:grpSpPr>
          <a:xfrm>
            <a:off x="304800" y="1994523"/>
            <a:ext cx="7882198" cy="4568201"/>
            <a:chOff x="304800" y="1994523"/>
            <a:chExt cx="7882198" cy="4568201"/>
          </a:xfrm>
        </p:grpSpPr>
        <p:sp>
          <p:nvSpPr>
            <p:cNvPr id="8" name="Freeform 7"/>
            <p:cNvSpPr/>
            <p:nvPr/>
          </p:nvSpPr>
          <p:spPr>
            <a:xfrm>
              <a:off x="304800" y="1994523"/>
              <a:ext cx="2357471" cy="1423803"/>
            </a:xfrm>
            <a:custGeom>
              <a:avLst/>
              <a:gdLst>
                <a:gd name="connsiteX0" fmla="*/ 0 w 2357471"/>
                <a:gd name="connsiteY0" fmla="*/ 0 h 1423803"/>
                <a:gd name="connsiteX1" fmla="*/ 1645570 w 2357471"/>
                <a:gd name="connsiteY1" fmla="*/ 0 h 1423803"/>
                <a:gd name="connsiteX2" fmla="*/ 2357471 w 2357471"/>
                <a:gd name="connsiteY2" fmla="*/ 711902 h 1423803"/>
                <a:gd name="connsiteX3" fmla="*/ 1645570 w 2357471"/>
                <a:gd name="connsiteY3" fmla="*/ 1423803 h 1423803"/>
                <a:gd name="connsiteX4" fmla="*/ 0 w 2357471"/>
                <a:gd name="connsiteY4" fmla="*/ 1423803 h 1423803"/>
                <a:gd name="connsiteX5" fmla="*/ 0 w 2357471"/>
                <a:gd name="connsiteY5" fmla="*/ 0 h 1423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57471" h="1423803">
                  <a:moveTo>
                    <a:pt x="0" y="0"/>
                  </a:moveTo>
                  <a:lnTo>
                    <a:pt x="1645570" y="0"/>
                  </a:lnTo>
                  <a:lnTo>
                    <a:pt x="2357471" y="711902"/>
                  </a:lnTo>
                  <a:lnTo>
                    <a:pt x="1645570" y="1423803"/>
                  </a:lnTo>
                  <a:lnTo>
                    <a:pt x="0" y="1423803"/>
                  </a:lnTo>
                  <a:lnTo>
                    <a:pt x="0" y="0"/>
                  </a:lnTo>
                  <a:close/>
                </a:path>
              </a:pathLst>
            </a:custGeom>
            <a:solidFill>
              <a:schemeClr val="tx2"/>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7780" tIns="8890" rIns="355951" bIns="8890" numCol="1" spcCol="1270" anchor="ctr" anchorCtr="0">
              <a:noAutofit/>
            </a:bodyPr>
            <a:lstStyle/>
            <a:p>
              <a:pPr lvl="0" algn="ctr" defTabSz="622300">
                <a:lnSpc>
                  <a:spcPct val="90000"/>
                </a:lnSpc>
                <a:spcBef>
                  <a:spcPct val="0"/>
                </a:spcBef>
                <a:spcAft>
                  <a:spcPct val="35000"/>
                </a:spcAft>
              </a:pPr>
              <a:r>
                <a:rPr lang="en-US" sz="1400" kern="1200" dirty="0">
                  <a:latin typeface="+mj-lt"/>
                  <a:cs typeface="Arial" panose="020B0604020202020204" pitchFamily="34" charset="0"/>
                </a:rPr>
                <a:t>Regulations</a:t>
              </a:r>
            </a:p>
          </p:txBody>
        </p:sp>
        <p:sp>
          <p:nvSpPr>
            <p:cNvPr id="9" name="Freeform 8"/>
            <p:cNvSpPr/>
            <p:nvPr/>
          </p:nvSpPr>
          <p:spPr>
            <a:xfrm>
              <a:off x="2359716" y="2032683"/>
              <a:ext cx="5750990" cy="1395152"/>
            </a:xfrm>
            <a:custGeom>
              <a:avLst/>
              <a:gdLst>
                <a:gd name="connsiteX0" fmla="*/ 0 w 5750990"/>
                <a:gd name="connsiteY0" fmla="*/ 0 h 1395152"/>
                <a:gd name="connsiteX1" fmla="*/ 5053414 w 5750990"/>
                <a:gd name="connsiteY1" fmla="*/ 0 h 1395152"/>
                <a:gd name="connsiteX2" fmla="*/ 5750990 w 5750990"/>
                <a:gd name="connsiteY2" fmla="*/ 697576 h 1395152"/>
                <a:gd name="connsiteX3" fmla="*/ 5053414 w 5750990"/>
                <a:gd name="connsiteY3" fmla="*/ 1395152 h 1395152"/>
                <a:gd name="connsiteX4" fmla="*/ 0 w 5750990"/>
                <a:gd name="connsiteY4" fmla="*/ 1395152 h 1395152"/>
                <a:gd name="connsiteX5" fmla="*/ 697576 w 5750990"/>
                <a:gd name="connsiteY5" fmla="*/ 697576 h 1395152"/>
                <a:gd name="connsiteX6" fmla="*/ 0 w 5750990"/>
                <a:gd name="connsiteY6" fmla="*/ 0 h 1395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50990" h="1395152">
                  <a:moveTo>
                    <a:pt x="0" y="0"/>
                  </a:moveTo>
                  <a:lnTo>
                    <a:pt x="5053414" y="0"/>
                  </a:lnTo>
                  <a:lnTo>
                    <a:pt x="5750990" y="697576"/>
                  </a:lnTo>
                  <a:lnTo>
                    <a:pt x="5053414" y="1395152"/>
                  </a:lnTo>
                  <a:lnTo>
                    <a:pt x="0" y="1395152"/>
                  </a:lnTo>
                  <a:lnTo>
                    <a:pt x="697576" y="697576"/>
                  </a:lnTo>
                  <a:lnTo>
                    <a:pt x="0" y="0"/>
                  </a:lnTo>
                  <a:close/>
                </a:path>
              </a:pathLst>
            </a:custGeom>
            <a:solidFill>
              <a:schemeClr val="tx2">
                <a:lumMod val="20000"/>
                <a:lumOff val="80000"/>
                <a:alpha val="90000"/>
              </a:schemeClr>
            </a:solidFill>
          </p:spPr>
          <p:style>
            <a:lnRef idx="2">
              <a:schemeClr val="accent1">
                <a:alpha val="90000"/>
                <a:tint val="40000"/>
                <a:hueOff val="0"/>
                <a:satOff val="0"/>
                <a:lumOff val="0"/>
                <a:alphaOff val="0"/>
              </a:schemeClr>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715356" tIns="8890" rIns="697576" bIns="8890" numCol="1" spcCol="1270" anchor="ctr" anchorCtr="0">
              <a:noAutofit/>
            </a:bodyPr>
            <a:lstStyle/>
            <a:p>
              <a:pPr lvl="0" algn="ctr" defTabSz="622300">
                <a:lnSpc>
                  <a:spcPct val="90000"/>
                </a:lnSpc>
                <a:spcBef>
                  <a:spcPct val="0"/>
                </a:spcBef>
                <a:spcAft>
                  <a:spcPct val="35000"/>
                </a:spcAft>
              </a:pPr>
              <a:r>
                <a:rPr lang="en-US" sz="1400" kern="1200" dirty="0">
                  <a:latin typeface="+mj-lt"/>
                  <a:cs typeface="Arial" panose="020B0604020202020204" pitchFamily="34" charset="0"/>
                </a:rPr>
                <a:t>Starting in March 2020 and extending through 2023, ONC &amp; CMS Regulations to prevent information blocking, mandate FHIR APIs for providers and payers and to empower consumers as data owners </a:t>
              </a:r>
            </a:p>
          </p:txBody>
        </p:sp>
        <p:sp>
          <p:nvSpPr>
            <p:cNvPr id="10" name="Freeform 9"/>
            <p:cNvSpPr/>
            <p:nvPr/>
          </p:nvSpPr>
          <p:spPr>
            <a:xfrm>
              <a:off x="304800" y="3604875"/>
              <a:ext cx="2357471" cy="1423803"/>
            </a:xfrm>
            <a:custGeom>
              <a:avLst/>
              <a:gdLst>
                <a:gd name="connsiteX0" fmla="*/ 0 w 2357471"/>
                <a:gd name="connsiteY0" fmla="*/ 0 h 1423803"/>
                <a:gd name="connsiteX1" fmla="*/ 1645570 w 2357471"/>
                <a:gd name="connsiteY1" fmla="*/ 0 h 1423803"/>
                <a:gd name="connsiteX2" fmla="*/ 2357471 w 2357471"/>
                <a:gd name="connsiteY2" fmla="*/ 711902 h 1423803"/>
                <a:gd name="connsiteX3" fmla="*/ 1645570 w 2357471"/>
                <a:gd name="connsiteY3" fmla="*/ 1423803 h 1423803"/>
                <a:gd name="connsiteX4" fmla="*/ 0 w 2357471"/>
                <a:gd name="connsiteY4" fmla="*/ 1423803 h 1423803"/>
                <a:gd name="connsiteX5" fmla="*/ 0 w 2357471"/>
                <a:gd name="connsiteY5" fmla="*/ 0 h 1423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57471" h="1423803">
                  <a:moveTo>
                    <a:pt x="0" y="0"/>
                  </a:moveTo>
                  <a:lnTo>
                    <a:pt x="1645570" y="0"/>
                  </a:lnTo>
                  <a:lnTo>
                    <a:pt x="2357471" y="711902"/>
                  </a:lnTo>
                  <a:lnTo>
                    <a:pt x="1645570" y="1423803"/>
                  </a:lnTo>
                  <a:lnTo>
                    <a:pt x="0" y="1423803"/>
                  </a:lnTo>
                  <a:lnTo>
                    <a:pt x="0" y="0"/>
                  </a:lnTo>
                  <a:close/>
                </a:path>
              </a:pathLst>
            </a:custGeom>
            <a:solidFill>
              <a:schemeClr val="tx2"/>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7780" tIns="8890" rIns="355951" bIns="8890" numCol="1" spcCol="1270" anchor="ctr" anchorCtr="0">
              <a:noAutofit/>
            </a:bodyPr>
            <a:lstStyle/>
            <a:p>
              <a:pPr lvl="0" algn="ctr" defTabSz="622300">
                <a:lnSpc>
                  <a:spcPct val="90000"/>
                </a:lnSpc>
                <a:spcBef>
                  <a:spcPct val="0"/>
                </a:spcBef>
                <a:spcAft>
                  <a:spcPct val="35000"/>
                </a:spcAft>
              </a:pPr>
              <a:r>
                <a:rPr lang="en-US" sz="1400" kern="1200" dirty="0">
                  <a:latin typeface="+mj-lt"/>
                  <a:cs typeface="Arial" panose="020B0604020202020204" pitchFamily="34" charset="0"/>
                </a:rPr>
                <a:t>FHIR Momentum</a:t>
              </a:r>
            </a:p>
          </p:txBody>
        </p:sp>
        <p:sp>
          <p:nvSpPr>
            <p:cNvPr id="11" name="Freeform 10"/>
            <p:cNvSpPr/>
            <p:nvPr/>
          </p:nvSpPr>
          <p:spPr>
            <a:xfrm>
              <a:off x="2359716" y="3634807"/>
              <a:ext cx="5750990" cy="1395152"/>
            </a:xfrm>
            <a:custGeom>
              <a:avLst/>
              <a:gdLst>
                <a:gd name="connsiteX0" fmla="*/ 0 w 5750990"/>
                <a:gd name="connsiteY0" fmla="*/ 0 h 1395152"/>
                <a:gd name="connsiteX1" fmla="*/ 5053414 w 5750990"/>
                <a:gd name="connsiteY1" fmla="*/ 0 h 1395152"/>
                <a:gd name="connsiteX2" fmla="*/ 5750990 w 5750990"/>
                <a:gd name="connsiteY2" fmla="*/ 697576 h 1395152"/>
                <a:gd name="connsiteX3" fmla="*/ 5053414 w 5750990"/>
                <a:gd name="connsiteY3" fmla="*/ 1395152 h 1395152"/>
                <a:gd name="connsiteX4" fmla="*/ 0 w 5750990"/>
                <a:gd name="connsiteY4" fmla="*/ 1395152 h 1395152"/>
                <a:gd name="connsiteX5" fmla="*/ 697576 w 5750990"/>
                <a:gd name="connsiteY5" fmla="*/ 697576 h 1395152"/>
                <a:gd name="connsiteX6" fmla="*/ 0 w 5750990"/>
                <a:gd name="connsiteY6" fmla="*/ 0 h 1395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50990" h="1395152">
                  <a:moveTo>
                    <a:pt x="0" y="0"/>
                  </a:moveTo>
                  <a:lnTo>
                    <a:pt x="5053414" y="0"/>
                  </a:lnTo>
                  <a:lnTo>
                    <a:pt x="5750990" y="697576"/>
                  </a:lnTo>
                  <a:lnTo>
                    <a:pt x="5053414" y="1395152"/>
                  </a:lnTo>
                  <a:lnTo>
                    <a:pt x="0" y="1395152"/>
                  </a:lnTo>
                  <a:lnTo>
                    <a:pt x="697576" y="697576"/>
                  </a:lnTo>
                  <a:lnTo>
                    <a:pt x="0" y="0"/>
                  </a:lnTo>
                  <a:close/>
                </a:path>
              </a:pathLst>
            </a:custGeom>
            <a:solidFill>
              <a:schemeClr val="tx2">
                <a:lumMod val="20000"/>
                <a:lumOff val="80000"/>
                <a:alpha val="90000"/>
              </a:schemeClr>
            </a:solidFill>
          </p:spPr>
          <p:style>
            <a:lnRef idx="2">
              <a:schemeClr val="accent1">
                <a:alpha val="90000"/>
                <a:tint val="40000"/>
                <a:hueOff val="0"/>
                <a:satOff val="0"/>
                <a:lumOff val="0"/>
                <a:alphaOff val="0"/>
              </a:schemeClr>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715356" tIns="8890" rIns="697576" bIns="8890" numCol="1" spcCol="1270" anchor="ctr" anchorCtr="0">
              <a:noAutofit/>
            </a:bodyPr>
            <a:lstStyle/>
            <a:p>
              <a:pPr lvl="0" algn="ctr" defTabSz="622300">
                <a:lnSpc>
                  <a:spcPct val="90000"/>
                </a:lnSpc>
                <a:spcBef>
                  <a:spcPct val="0"/>
                </a:spcBef>
                <a:spcAft>
                  <a:spcPct val="35000"/>
                </a:spcAft>
              </a:pPr>
              <a:r>
                <a:rPr lang="en-US" sz="1400" kern="1200" dirty="0">
                  <a:latin typeface="+mj-lt"/>
                  <a:cs typeface="Arial" panose="020B0604020202020204" pitchFamily="34" charset="0"/>
                </a:rPr>
                <a:t>Since 2010, FHIR standards have matured. Industry is now coalescing around HL7 FHIR standard with adoption accelerating</a:t>
              </a:r>
            </a:p>
            <a:p>
              <a:pPr lvl="0" algn="ctr" defTabSz="622300">
                <a:lnSpc>
                  <a:spcPct val="90000"/>
                </a:lnSpc>
                <a:spcBef>
                  <a:spcPct val="0"/>
                </a:spcBef>
                <a:spcAft>
                  <a:spcPct val="35000"/>
                </a:spcAft>
              </a:pPr>
              <a:r>
                <a:rPr lang="en-US" sz="1400" kern="1200" dirty="0">
                  <a:latin typeface="+mj-lt"/>
                  <a:cs typeface="Arial" panose="020B0604020202020204" pitchFamily="34" charset="0"/>
                </a:rPr>
                <a:t>Mass HIway April 2021 Survey indicates 70% of respondents are interested in a FHIR API to the Clinical Gateway for Public Health Reporting</a:t>
              </a:r>
            </a:p>
          </p:txBody>
        </p:sp>
        <p:sp>
          <p:nvSpPr>
            <p:cNvPr id="12" name="Freeform 11"/>
            <p:cNvSpPr/>
            <p:nvPr/>
          </p:nvSpPr>
          <p:spPr>
            <a:xfrm>
              <a:off x="304800" y="5138921"/>
              <a:ext cx="2357471" cy="1423803"/>
            </a:xfrm>
            <a:custGeom>
              <a:avLst/>
              <a:gdLst>
                <a:gd name="connsiteX0" fmla="*/ 0 w 2357471"/>
                <a:gd name="connsiteY0" fmla="*/ 0 h 1423803"/>
                <a:gd name="connsiteX1" fmla="*/ 1645570 w 2357471"/>
                <a:gd name="connsiteY1" fmla="*/ 0 h 1423803"/>
                <a:gd name="connsiteX2" fmla="*/ 2357471 w 2357471"/>
                <a:gd name="connsiteY2" fmla="*/ 711902 h 1423803"/>
                <a:gd name="connsiteX3" fmla="*/ 1645570 w 2357471"/>
                <a:gd name="connsiteY3" fmla="*/ 1423803 h 1423803"/>
                <a:gd name="connsiteX4" fmla="*/ 0 w 2357471"/>
                <a:gd name="connsiteY4" fmla="*/ 1423803 h 1423803"/>
                <a:gd name="connsiteX5" fmla="*/ 0 w 2357471"/>
                <a:gd name="connsiteY5" fmla="*/ 0 h 1423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57471" h="1423803">
                  <a:moveTo>
                    <a:pt x="0" y="0"/>
                  </a:moveTo>
                  <a:lnTo>
                    <a:pt x="1645570" y="0"/>
                  </a:lnTo>
                  <a:lnTo>
                    <a:pt x="2357471" y="711902"/>
                  </a:lnTo>
                  <a:lnTo>
                    <a:pt x="1645570" y="1423803"/>
                  </a:lnTo>
                  <a:lnTo>
                    <a:pt x="0" y="1423803"/>
                  </a:lnTo>
                  <a:lnTo>
                    <a:pt x="0" y="0"/>
                  </a:lnTo>
                  <a:close/>
                </a:path>
              </a:pathLst>
            </a:custGeom>
            <a:solidFill>
              <a:schemeClr val="tx2"/>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7780" tIns="8890" rIns="355951" bIns="8890" numCol="1" spcCol="1270" anchor="ctr" anchorCtr="0">
              <a:noAutofit/>
            </a:bodyPr>
            <a:lstStyle/>
            <a:p>
              <a:pPr lvl="0" algn="ctr" defTabSz="622300">
                <a:lnSpc>
                  <a:spcPct val="90000"/>
                </a:lnSpc>
                <a:spcBef>
                  <a:spcPct val="0"/>
                </a:spcBef>
                <a:spcAft>
                  <a:spcPct val="35000"/>
                </a:spcAft>
              </a:pPr>
              <a:r>
                <a:rPr lang="en-US" sz="1400" kern="1200" dirty="0">
                  <a:latin typeface="+mj-lt"/>
                  <a:cs typeface="Arial" panose="020B0604020202020204" pitchFamily="34" charset="0"/>
                </a:rPr>
                <a:t>Shift to Value-Based Care</a:t>
              </a:r>
            </a:p>
          </p:txBody>
        </p:sp>
        <p:sp>
          <p:nvSpPr>
            <p:cNvPr id="13" name="Freeform 12"/>
            <p:cNvSpPr/>
            <p:nvPr/>
          </p:nvSpPr>
          <p:spPr>
            <a:xfrm>
              <a:off x="2436008" y="5167572"/>
              <a:ext cx="5750990" cy="1395152"/>
            </a:xfrm>
            <a:custGeom>
              <a:avLst/>
              <a:gdLst>
                <a:gd name="connsiteX0" fmla="*/ 0 w 5750990"/>
                <a:gd name="connsiteY0" fmla="*/ 0 h 1395152"/>
                <a:gd name="connsiteX1" fmla="*/ 5053414 w 5750990"/>
                <a:gd name="connsiteY1" fmla="*/ 0 h 1395152"/>
                <a:gd name="connsiteX2" fmla="*/ 5750990 w 5750990"/>
                <a:gd name="connsiteY2" fmla="*/ 697576 h 1395152"/>
                <a:gd name="connsiteX3" fmla="*/ 5053414 w 5750990"/>
                <a:gd name="connsiteY3" fmla="*/ 1395152 h 1395152"/>
                <a:gd name="connsiteX4" fmla="*/ 0 w 5750990"/>
                <a:gd name="connsiteY4" fmla="*/ 1395152 h 1395152"/>
                <a:gd name="connsiteX5" fmla="*/ 697576 w 5750990"/>
                <a:gd name="connsiteY5" fmla="*/ 697576 h 1395152"/>
                <a:gd name="connsiteX6" fmla="*/ 0 w 5750990"/>
                <a:gd name="connsiteY6" fmla="*/ 0 h 1395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50990" h="1395152">
                  <a:moveTo>
                    <a:pt x="0" y="0"/>
                  </a:moveTo>
                  <a:lnTo>
                    <a:pt x="5053414" y="0"/>
                  </a:lnTo>
                  <a:lnTo>
                    <a:pt x="5750990" y="697576"/>
                  </a:lnTo>
                  <a:lnTo>
                    <a:pt x="5053414" y="1395152"/>
                  </a:lnTo>
                  <a:lnTo>
                    <a:pt x="0" y="1395152"/>
                  </a:lnTo>
                  <a:lnTo>
                    <a:pt x="697576" y="697576"/>
                  </a:lnTo>
                  <a:lnTo>
                    <a:pt x="0" y="0"/>
                  </a:lnTo>
                  <a:close/>
                </a:path>
              </a:pathLst>
            </a:custGeom>
            <a:solidFill>
              <a:schemeClr val="tx2">
                <a:lumMod val="20000"/>
                <a:lumOff val="80000"/>
                <a:alpha val="90000"/>
              </a:schemeClr>
            </a:solidFill>
          </p:spPr>
          <p:style>
            <a:lnRef idx="2">
              <a:schemeClr val="accent1">
                <a:alpha val="90000"/>
                <a:tint val="40000"/>
                <a:hueOff val="0"/>
                <a:satOff val="0"/>
                <a:lumOff val="0"/>
                <a:alphaOff val="0"/>
              </a:schemeClr>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715356" tIns="8890" rIns="697576" bIns="8890" numCol="1" spcCol="1270" anchor="ctr" anchorCtr="0">
              <a:noAutofit/>
            </a:bodyPr>
            <a:lstStyle/>
            <a:p>
              <a:pPr lvl="0" algn="ctr" defTabSz="622300">
                <a:lnSpc>
                  <a:spcPct val="90000"/>
                </a:lnSpc>
                <a:spcBef>
                  <a:spcPct val="0"/>
                </a:spcBef>
                <a:spcAft>
                  <a:spcPct val="35000"/>
                </a:spcAft>
              </a:pPr>
              <a:r>
                <a:rPr lang="en-US" sz="1400" kern="1200" dirty="0">
                  <a:latin typeface="+mj-lt"/>
                  <a:cs typeface="Arial" panose="020B0604020202020204" pitchFamily="34" charset="0"/>
                </a:rPr>
                <a:t>Since 2008, there has been an ongoing shift from FFS to VBC, which incentivizes stakeholders to share more data to improve outcomes and lower costs</a:t>
              </a:r>
            </a:p>
          </p:txBody>
        </p:sp>
      </p:grpSp>
      <p:sp>
        <p:nvSpPr>
          <p:cNvPr id="7" name="TextBox 6"/>
          <p:cNvSpPr txBox="1"/>
          <p:nvPr/>
        </p:nvSpPr>
        <p:spPr>
          <a:xfrm>
            <a:off x="304800" y="973305"/>
            <a:ext cx="8405587" cy="954107"/>
          </a:xfrm>
          <a:prstGeom prst="rect">
            <a:avLst/>
          </a:prstGeom>
          <a:solidFill>
            <a:schemeClr val="bg1">
              <a:lumMod val="95000"/>
            </a:schemeClr>
          </a:solidFill>
        </p:spPr>
        <p:txBody>
          <a:bodyPr wrap="square" rtlCol="0">
            <a:spAutoFit/>
          </a:bodyPr>
          <a:lstStyle/>
          <a:p>
            <a:pPr marL="285750" indent="-285750">
              <a:buFont typeface="Wingdings" panose="05000000000000000000" pitchFamily="2" charset="2"/>
              <a:buChar char="§"/>
            </a:pPr>
            <a:r>
              <a:rPr lang="en-US" sz="1400" dirty="0">
                <a:cs typeface="Arial" panose="020B0604020202020204" pitchFamily="34" charset="0"/>
              </a:rPr>
              <a:t>Recent regulations and FHIR accelerators are removing barriers to clinical data &amp; creating demand through Value-Based Care</a:t>
            </a:r>
          </a:p>
          <a:p>
            <a:pPr marL="285750" indent="-285750">
              <a:buFont typeface="Wingdings" panose="05000000000000000000" pitchFamily="2" charset="2"/>
              <a:buChar char="§"/>
            </a:pPr>
            <a:r>
              <a:rPr lang="en-US" sz="1400" dirty="0">
                <a:cs typeface="Arial" panose="020B0604020202020204" pitchFamily="34" charset="0"/>
              </a:rPr>
              <a:t>The Mass HIway can position itself to capitalize on these trends and become aligned with leading FHIR interoperability platforms</a:t>
            </a:r>
          </a:p>
        </p:txBody>
      </p:sp>
    </p:spTree>
    <p:extLst>
      <p:ext uri="{BB962C8B-B14F-4D97-AF65-F5344CB8AC3E}">
        <p14:creationId xmlns:p14="http://schemas.microsoft.com/office/powerpoint/2010/main" val="19266760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457902" y="1862038"/>
            <a:ext cx="8228195" cy="4002285"/>
            <a:chOff x="457902" y="1862038"/>
            <a:chExt cx="8228195" cy="4002285"/>
          </a:xfrm>
        </p:grpSpPr>
        <p:sp>
          <p:nvSpPr>
            <p:cNvPr id="5" name="Freeform 4"/>
            <p:cNvSpPr/>
            <p:nvPr/>
          </p:nvSpPr>
          <p:spPr>
            <a:xfrm rot="21600000">
              <a:off x="457902" y="1862038"/>
              <a:ext cx="4002285" cy="4002285"/>
            </a:xfrm>
            <a:custGeom>
              <a:avLst/>
              <a:gdLst>
                <a:gd name="connsiteX0" fmla="*/ 0 w 4002285"/>
                <a:gd name="connsiteY0" fmla="*/ 2601485 h 4002285"/>
                <a:gd name="connsiteX1" fmla="*/ 1000571 w 4002285"/>
                <a:gd name="connsiteY1" fmla="*/ 2601485 h 4002285"/>
                <a:gd name="connsiteX2" fmla="*/ 1000571 w 4002285"/>
                <a:gd name="connsiteY2" fmla="*/ 0 h 4002285"/>
                <a:gd name="connsiteX3" fmla="*/ 3001714 w 4002285"/>
                <a:gd name="connsiteY3" fmla="*/ 0 h 4002285"/>
                <a:gd name="connsiteX4" fmla="*/ 3001714 w 4002285"/>
                <a:gd name="connsiteY4" fmla="*/ 2601485 h 4002285"/>
                <a:gd name="connsiteX5" fmla="*/ 4002285 w 4002285"/>
                <a:gd name="connsiteY5" fmla="*/ 2601485 h 4002285"/>
                <a:gd name="connsiteX6" fmla="*/ 2001143 w 4002285"/>
                <a:gd name="connsiteY6" fmla="*/ 4002285 h 4002285"/>
                <a:gd name="connsiteX7" fmla="*/ 0 w 4002285"/>
                <a:gd name="connsiteY7" fmla="*/ 2601485 h 40022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002285" h="4002285">
                  <a:moveTo>
                    <a:pt x="2601485" y="4002285"/>
                  </a:moveTo>
                  <a:lnTo>
                    <a:pt x="2601485" y="3001714"/>
                  </a:lnTo>
                  <a:lnTo>
                    <a:pt x="0" y="3001714"/>
                  </a:lnTo>
                  <a:lnTo>
                    <a:pt x="0" y="1000571"/>
                  </a:lnTo>
                  <a:lnTo>
                    <a:pt x="2601485" y="1000571"/>
                  </a:lnTo>
                  <a:lnTo>
                    <a:pt x="2601485" y="0"/>
                  </a:lnTo>
                  <a:lnTo>
                    <a:pt x="4002285" y="2001142"/>
                  </a:lnTo>
                  <a:lnTo>
                    <a:pt x="2601485" y="4002285"/>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13792" tIns="1114363" rIns="814192" bIns="1114363" numCol="1" spcCol="1270" anchor="t" anchorCtr="0">
              <a:noAutofit/>
            </a:bodyPr>
            <a:lstStyle/>
            <a:p>
              <a:pPr lvl="0" algn="l" defTabSz="711200">
                <a:lnSpc>
                  <a:spcPct val="90000"/>
                </a:lnSpc>
                <a:spcBef>
                  <a:spcPct val="0"/>
                </a:spcBef>
                <a:spcAft>
                  <a:spcPct val="35000"/>
                </a:spcAft>
              </a:pPr>
              <a:r>
                <a:rPr lang="en-US" sz="1600" kern="1200" dirty="0"/>
                <a:t>HL7 FHIR</a:t>
              </a:r>
            </a:p>
            <a:p>
              <a:pPr marL="114300" lvl="1" indent="-114300" algn="l" defTabSz="533400">
                <a:lnSpc>
                  <a:spcPct val="90000"/>
                </a:lnSpc>
                <a:spcBef>
                  <a:spcPct val="0"/>
                </a:spcBef>
                <a:spcAft>
                  <a:spcPct val="15000"/>
                </a:spcAft>
                <a:buChar char="••"/>
              </a:pPr>
              <a:r>
                <a:rPr lang="en-US" sz="1200" kern="1200" dirty="0"/>
                <a:t>Defines resources (</a:t>
              </a:r>
              <a:r>
                <a:rPr lang="en-US" sz="1200" i="1" kern="1200" dirty="0"/>
                <a:t>e.g.,</a:t>
              </a:r>
              <a:r>
                <a:rPr lang="en-US" sz="1200" kern="1200" dirty="0"/>
                <a:t> allergy info) and APIs to access them</a:t>
              </a:r>
            </a:p>
            <a:p>
              <a:pPr marL="114300" lvl="1" indent="-114300" algn="l" defTabSz="533400">
                <a:lnSpc>
                  <a:spcPct val="90000"/>
                </a:lnSpc>
                <a:spcBef>
                  <a:spcPct val="0"/>
                </a:spcBef>
                <a:spcAft>
                  <a:spcPct val="15000"/>
                </a:spcAft>
                <a:buChar char="••"/>
              </a:pPr>
              <a:r>
                <a:rPr lang="en-US" sz="1200" kern="1200" dirty="0"/>
                <a:t>Resources can be bundled into documents/messages</a:t>
              </a:r>
            </a:p>
            <a:p>
              <a:pPr marL="114300" lvl="1" indent="-114300" algn="l" defTabSz="533400">
                <a:lnSpc>
                  <a:spcPct val="90000"/>
                </a:lnSpc>
                <a:spcBef>
                  <a:spcPct val="0"/>
                </a:spcBef>
                <a:spcAft>
                  <a:spcPct val="15000"/>
                </a:spcAft>
                <a:buChar char="••"/>
              </a:pPr>
              <a:r>
                <a:rPr lang="en-US" sz="1200" kern="1200" dirty="0"/>
                <a:t>Logically compatible with HL7 v2 and C-CDAs</a:t>
              </a:r>
            </a:p>
            <a:p>
              <a:pPr marL="114300" lvl="1" indent="-114300" algn="l" defTabSz="533400">
                <a:lnSpc>
                  <a:spcPct val="90000"/>
                </a:lnSpc>
                <a:spcBef>
                  <a:spcPct val="0"/>
                </a:spcBef>
                <a:spcAft>
                  <a:spcPct val="15000"/>
                </a:spcAft>
                <a:buChar char="••"/>
              </a:pPr>
              <a:r>
                <a:rPr lang="en-US" sz="1200" kern="1200" dirty="0"/>
                <a:t>Enables app integration using SMART on FHIR standard</a:t>
              </a:r>
            </a:p>
          </p:txBody>
        </p:sp>
        <p:sp>
          <p:nvSpPr>
            <p:cNvPr id="6" name="Freeform 5"/>
            <p:cNvSpPr/>
            <p:nvPr/>
          </p:nvSpPr>
          <p:spPr>
            <a:xfrm>
              <a:off x="4683811" y="1862038"/>
              <a:ext cx="4002286" cy="4002285"/>
            </a:xfrm>
            <a:custGeom>
              <a:avLst/>
              <a:gdLst>
                <a:gd name="connsiteX0" fmla="*/ 0 w 4002285"/>
                <a:gd name="connsiteY0" fmla="*/ 2601485 h 4002285"/>
                <a:gd name="connsiteX1" fmla="*/ 1000571 w 4002285"/>
                <a:gd name="connsiteY1" fmla="*/ 2601485 h 4002285"/>
                <a:gd name="connsiteX2" fmla="*/ 1000571 w 4002285"/>
                <a:gd name="connsiteY2" fmla="*/ 0 h 4002285"/>
                <a:gd name="connsiteX3" fmla="*/ 3001714 w 4002285"/>
                <a:gd name="connsiteY3" fmla="*/ 0 h 4002285"/>
                <a:gd name="connsiteX4" fmla="*/ 3001714 w 4002285"/>
                <a:gd name="connsiteY4" fmla="*/ 2601485 h 4002285"/>
                <a:gd name="connsiteX5" fmla="*/ 4002285 w 4002285"/>
                <a:gd name="connsiteY5" fmla="*/ 2601485 h 4002285"/>
                <a:gd name="connsiteX6" fmla="*/ 2001143 w 4002285"/>
                <a:gd name="connsiteY6" fmla="*/ 4002285 h 4002285"/>
                <a:gd name="connsiteX7" fmla="*/ 0 w 4002285"/>
                <a:gd name="connsiteY7" fmla="*/ 2601485 h 40022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002285" h="4002285">
                  <a:moveTo>
                    <a:pt x="1400800" y="0"/>
                  </a:moveTo>
                  <a:lnTo>
                    <a:pt x="1400800" y="1000571"/>
                  </a:lnTo>
                  <a:lnTo>
                    <a:pt x="4002285" y="1000571"/>
                  </a:lnTo>
                  <a:lnTo>
                    <a:pt x="4002285" y="3001714"/>
                  </a:lnTo>
                  <a:lnTo>
                    <a:pt x="1400800" y="3001714"/>
                  </a:lnTo>
                  <a:lnTo>
                    <a:pt x="1400800" y="4002285"/>
                  </a:lnTo>
                  <a:lnTo>
                    <a:pt x="0" y="2001143"/>
                  </a:lnTo>
                  <a:lnTo>
                    <a:pt x="140080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14192" tIns="1114363" rIns="113793" bIns="1114363" numCol="1" spcCol="1270" anchor="t" anchorCtr="0">
              <a:noAutofit/>
            </a:bodyPr>
            <a:lstStyle/>
            <a:p>
              <a:pPr lvl="0" algn="l" defTabSz="711200">
                <a:lnSpc>
                  <a:spcPct val="90000"/>
                </a:lnSpc>
                <a:spcBef>
                  <a:spcPct val="0"/>
                </a:spcBef>
                <a:spcAft>
                  <a:spcPct val="35000"/>
                </a:spcAft>
              </a:pPr>
              <a:r>
                <a:rPr lang="en-US" sz="1600" kern="1200" dirty="0"/>
                <a:t>HL7 FHIR</a:t>
              </a:r>
            </a:p>
            <a:p>
              <a:pPr marL="114300" lvl="1" indent="-114300" algn="l" defTabSz="533400">
                <a:lnSpc>
                  <a:spcPct val="90000"/>
                </a:lnSpc>
                <a:spcBef>
                  <a:spcPct val="0"/>
                </a:spcBef>
                <a:spcAft>
                  <a:spcPct val="15000"/>
                </a:spcAft>
                <a:buChar char="••"/>
              </a:pPr>
              <a:r>
                <a:rPr lang="en-US" sz="1200" kern="1200" dirty="0"/>
                <a:t>Defines resources (</a:t>
              </a:r>
              <a:r>
                <a:rPr lang="en-US" sz="1200" i="1" kern="1200" dirty="0"/>
                <a:t>e.g.,</a:t>
              </a:r>
              <a:r>
                <a:rPr lang="en-US" sz="1200" kern="1200" dirty="0"/>
                <a:t> allergy info) and APIs to access them</a:t>
              </a:r>
            </a:p>
            <a:p>
              <a:pPr marL="114300" lvl="1" indent="-114300" algn="l" defTabSz="533400">
                <a:lnSpc>
                  <a:spcPct val="90000"/>
                </a:lnSpc>
                <a:spcBef>
                  <a:spcPct val="0"/>
                </a:spcBef>
                <a:spcAft>
                  <a:spcPct val="15000"/>
                </a:spcAft>
                <a:buChar char="••"/>
              </a:pPr>
              <a:r>
                <a:rPr lang="en-US" sz="1200" kern="1200" dirty="0"/>
                <a:t>Resources can be bundled into documents/messages</a:t>
              </a:r>
            </a:p>
            <a:p>
              <a:pPr marL="114300" lvl="1" indent="-114300" algn="l" defTabSz="533400">
                <a:lnSpc>
                  <a:spcPct val="90000"/>
                </a:lnSpc>
                <a:spcBef>
                  <a:spcPct val="0"/>
                </a:spcBef>
                <a:spcAft>
                  <a:spcPct val="15000"/>
                </a:spcAft>
                <a:buChar char="••"/>
              </a:pPr>
              <a:r>
                <a:rPr lang="en-US" sz="1200" kern="1200" dirty="0"/>
                <a:t>Logically compatible with HL7 v2 and C-CDAs</a:t>
              </a:r>
            </a:p>
            <a:p>
              <a:pPr marL="114300" lvl="1" indent="-114300" algn="l" defTabSz="533400">
                <a:lnSpc>
                  <a:spcPct val="90000"/>
                </a:lnSpc>
                <a:spcBef>
                  <a:spcPct val="0"/>
                </a:spcBef>
                <a:spcAft>
                  <a:spcPct val="15000"/>
                </a:spcAft>
                <a:buChar char="••"/>
              </a:pPr>
              <a:r>
                <a:rPr lang="en-US" sz="1200" kern="1200" dirty="0"/>
                <a:t>Enables app integration using SMART on FHIR standard</a:t>
              </a:r>
            </a:p>
          </p:txBody>
        </p:sp>
      </p:grpSp>
      <p:sp>
        <p:nvSpPr>
          <p:cNvPr id="3" name="Title 2"/>
          <p:cNvSpPr>
            <a:spLocks noGrp="1"/>
          </p:cNvSpPr>
          <p:nvPr>
            <p:ph type="title"/>
          </p:nvPr>
        </p:nvSpPr>
        <p:spPr/>
        <p:txBody>
          <a:bodyPr/>
          <a:lstStyle/>
          <a:p>
            <a:r>
              <a:rPr lang="en-US" dirty="0"/>
              <a:t>HL7 FHIR &amp; API Standards</a:t>
            </a:r>
          </a:p>
        </p:txBody>
      </p:sp>
      <p:sp>
        <p:nvSpPr>
          <p:cNvPr id="4" name="Slide Number Placeholder 3"/>
          <p:cNvSpPr>
            <a:spLocks noGrp="1"/>
          </p:cNvSpPr>
          <p:nvPr>
            <p:ph type="sldNum" sz="quarter" idx="11"/>
          </p:nvPr>
        </p:nvSpPr>
        <p:spPr/>
        <p:txBody>
          <a:bodyPr/>
          <a:lstStyle/>
          <a:p>
            <a:pPr>
              <a:defRPr/>
            </a:pPr>
            <a:fld id="{949C2E20-F250-44B9-B926-B8B94A013B34}" type="slidenum">
              <a:rPr lang="en-US" smtClean="0"/>
              <a:pPr>
                <a:defRPr/>
              </a:pPr>
              <a:t>24</a:t>
            </a:fld>
            <a:endParaRPr lang="en-US" dirty="0"/>
          </a:p>
        </p:txBody>
      </p:sp>
      <p:pic>
        <p:nvPicPr>
          <p:cNvPr id="8" name="Picture 7"/>
          <p:cNvPicPr>
            <a:picLocks noChangeAspect="1"/>
          </p:cNvPicPr>
          <p:nvPr/>
        </p:nvPicPr>
        <p:blipFill>
          <a:blip r:embed="rId3"/>
          <a:stretch>
            <a:fillRect/>
          </a:stretch>
        </p:blipFill>
        <p:spPr>
          <a:xfrm>
            <a:off x="3843529" y="3429000"/>
            <a:ext cx="1471678" cy="634988"/>
          </a:xfrm>
          <a:prstGeom prst="rect">
            <a:avLst/>
          </a:prstGeom>
        </p:spPr>
      </p:pic>
    </p:spTree>
    <p:extLst>
      <p:ext uri="{BB962C8B-B14F-4D97-AF65-F5344CB8AC3E}">
        <p14:creationId xmlns:p14="http://schemas.microsoft.com/office/powerpoint/2010/main" val="6621670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5904" y="941519"/>
            <a:ext cx="3104118" cy="1017019"/>
          </a:xfrm>
          <a:solidFill>
            <a:schemeClr val="tx2"/>
          </a:solidFill>
        </p:spPr>
        <p:txBody>
          <a:bodyPr anchor="t"/>
          <a:lstStyle/>
          <a:p>
            <a:pPr marL="0" indent="0" algn="ctr">
              <a:buNone/>
            </a:pPr>
            <a:r>
              <a:rPr lang="en-US" sz="1400" b="0" dirty="0">
                <a:solidFill>
                  <a:schemeClr val="bg1"/>
                </a:solidFill>
              </a:rPr>
              <a:t>Q15: Do you have any interest in a Fast Healthcare Interoperability Resources (FHIR) API to the Mass HIway Clinical Gateway (public health reporting)?</a:t>
            </a:r>
            <a:endParaRPr lang="en-US" sz="1400" dirty="0"/>
          </a:p>
        </p:txBody>
      </p:sp>
      <p:sp>
        <p:nvSpPr>
          <p:cNvPr id="3" name="Title 2"/>
          <p:cNvSpPr>
            <a:spLocks noGrp="1"/>
          </p:cNvSpPr>
          <p:nvPr>
            <p:ph type="title"/>
          </p:nvPr>
        </p:nvSpPr>
        <p:spPr/>
        <p:txBody>
          <a:bodyPr/>
          <a:lstStyle/>
          <a:p>
            <a:r>
              <a:rPr lang="en-US" dirty="0"/>
              <a:t>Mass HIway FHIR API Survey: April 2021</a:t>
            </a:r>
          </a:p>
        </p:txBody>
      </p:sp>
      <p:sp>
        <p:nvSpPr>
          <p:cNvPr id="4" name="Slide Number Placeholder 3"/>
          <p:cNvSpPr>
            <a:spLocks noGrp="1"/>
          </p:cNvSpPr>
          <p:nvPr>
            <p:ph type="sldNum" sz="quarter" idx="11"/>
          </p:nvPr>
        </p:nvSpPr>
        <p:spPr/>
        <p:txBody>
          <a:bodyPr/>
          <a:lstStyle/>
          <a:p>
            <a:pPr>
              <a:defRPr/>
            </a:pPr>
            <a:fld id="{949C2E20-F250-44B9-B926-B8B94A013B34}" type="slidenum">
              <a:rPr lang="en-US" smtClean="0"/>
              <a:pPr>
                <a:defRPr/>
              </a:pPr>
              <a:t>25</a:t>
            </a:fld>
            <a:endParaRPr lang="en-US" dirty="0"/>
          </a:p>
        </p:txBody>
      </p:sp>
      <p:graphicFrame>
        <p:nvGraphicFramePr>
          <p:cNvPr id="9" name="Chart 8"/>
          <p:cNvGraphicFramePr/>
          <p:nvPr/>
        </p:nvGraphicFramePr>
        <p:xfrm>
          <a:off x="110523" y="1981200"/>
          <a:ext cx="3283330" cy="35814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Chart 12"/>
          <p:cNvGraphicFramePr/>
          <p:nvPr>
            <p:extLst>
              <p:ext uri="{D42A27DB-BD31-4B8C-83A1-F6EECF244321}">
                <p14:modId xmlns:p14="http://schemas.microsoft.com/office/powerpoint/2010/main" val="1316441485"/>
              </p:ext>
            </p:extLst>
          </p:nvPr>
        </p:nvGraphicFramePr>
        <p:xfrm>
          <a:off x="3727258" y="1839228"/>
          <a:ext cx="5340541" cy="4915585"/>
        </p:xfrm>
        <a:graphic>
          <a:graphicData uri="http://schemas.openxmlformats.org/drawingml/2006/chart">
            <c:chart xmlns:c="http://schemas.openxmlformats.org/drawingml/2006/chart" xmlns:r="http://schemas.openxmlformats.org/officeDocument/2006/relationships" r:id="rId4"/>
          </a:graphicData>
        </a:graphic>
      </p:graphicFrame>
      <p:sp>
        <p:nvSpPr>
          <p:cNvPr id="14" name="TextBox 13"/>
          <p:cNvSpPr txBox="1"/>
          <p:nvPr/>
        </p:nvSpPr>
        <p:spPr>
          <a:xfrm>
            <a:off x="3727258" y="1324312"/>
            <a:ext cx="5358829" cy="307777"/>
          </a:xfrm>
          <a:prstGeom prst="rect">
            <a:avLst/>
          </a:prstGeom>
          <a:solidFill>
            <a:schemeClr val="tx2"/>
          </a:solidFill>
        </p:spPr>
        <p:txBody>
          <a:bodyPr wrap="square" rtlCol="0">
            <a:spAutoFit/>
          </a:bodyPr>
          <a:lstStyle/>
          <a:p>
            <a:r>
              <a:rPr lang="en-US" sz="1400" dirty="0">
                <a:solidFill>
                  <a:schemeClr val="bg1"/>
                </a:solidFill>
              </a:rPr>
              <a:t>Q16: If yes, which Clinical Gateway node would you be interested in?</a:t>
            </a:r>
          </a:p>
        </p:txBody>
      </p:sp>
      <p:sp>
        <p:nvSpPr>
          <p:cNvPr id="16" name="Left Brace 15"/>
          <p:cNvSpPr/>
          <p:nvPr/>
        </p:nvSpPr>
        <p:spPr>
          <a:xfrm>
            <a:off x="3162300" y="2133600"/>
            <a:ext cx="522289" cy="4191000"/>
          </a:xfrm>
          <a:prstGeom prst="leftBrace">
            <a:avLst>
              <a:gd name="adj1" fmla="val 8333"/>
              <a:gd name="adj2" fmla="val 49324"/>
            </a:avLst>
          </a:prstGeom>
          <a:ln>
            <a:solidFill>
              <a:schemeClr val="tx2"/>
            </a:solidFill>
          </a:ln>
        </p:spPr>
        <p:style>
          <a:lnRef idx="3">
            <a:schemeClr val="accent1"/>
          </a:lnRef>
          <a:fillRef idx="0">
            <a:schemeClr val="accent1"/>
          </a:fillRef>
          <a:effectRef idx="2">
            <a:schemeClr val="accent1"/>
          </a:effectRef>
          <a:fontRef idx="minor">
            <a:schemeClr val="tx1"/>
          </a:fontRef>
        </p:style>
        <p:txBody>
          <a:bodyPr rtlCol="0" anchor="ctr"/>
          <a:lstStyle/>
          <a:p>
            <a:pPr algn="ctr"/>
            <a:endParaRPr lang="en-US"/>
          </a:p>
        </p:txBody>
      </p:sp>
      <p:sp>
        <p:nvSpPr>
          <p:cNvPr id="5" name="TextBox 4"/>
          <p:cNvSpPr txBox="1"/>
          <p:nvPr/>
        </p:nvSpPr>
        <p:spPr>
          <a:xfrm>
            <a:off x="95283" y="5585262"/>
            <a:ext cx="3158761" cy="116955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200" b="1" dirty="0"/>
              <a:t>QUICK STAT</a:t>
            </a:r>
            <a:r>
              <a:rPr lang="en-US" sz="1200" dirty="0"/>
              <a:t>: </a:t>
            </a:r>
            <a:r>
              <a:rPr lang="en-US" sz="1400" dirty="0"/>
              <a:t>In Massachusetts, the top EHR vendors in the state have FHIR API capability and represent approximately </a:t>
            </a:r>
            <a:r>
              <a:rPr lang="en-US" sz="1400" b="1" dirty="0"/>
              <a:t>85% </a:t>
            </a:r>
            <a:r>
              <a:rPr lang="en-US" sz="1400" dirty="0"/>
              <a:t>of the provider market and </a:t>
            </a:r>
            <a:r>
              <a:rPr lang="en-US" sz="1400" b="1" dirty="0"/>
              <a:t>100%</a:t>
            </a:r>
            <a:r>
              <a:rPr lang="en-US" sz="1400" dirty="0"/>
              <a:t> of the hospital EHR market in the state.</a:t>
            </a:r>
          </a:p>
        </p:txBody>
      </p:sp>
      <p:cxnSp>
        <p:nvCxnSpPr>
          <p:cNvPr id="7" name="Straight Arrow Connector 6"/>
          <p:cNvCxnSpPr/>
          <p:nvPr/>
        </p:nvCxnSpPr>
        <p:spPr>
          <a:xfrm>
            <a:off x="1667963" y="1981200"/>
            <a:ext cx="0" cy="457200"/>
          </a:xfrm>
          <a:prstGeom prst="straightConnector1">
            <a:avLst/>
          </a:prstGeom>
          <a:ln>
            <a:solidFill>
              <a:schemeClr val="tx2"/>
            </a:solidFill>
            <a:tailEnd type="triangle"/>
          </a:ln>
        </p:spPr>
        <p:style>
          <a:lnRef idx="3">
            <a:schemeClr val="accent1"/>
          </a:lnRef>
          <a:fillRef idx="0">
            <a:schemeClr val="accent1"/>
          </a:fillRef>
          <a:effectRef idx="2">
            <a:schemeClr val="accent1"/>
          </a:effectRef>
          <a:fontRef idx="minor">
            <a:schemeClr val="tx1"/>
          </a:fontRef>
        </p:style>
      </p:cxnSp>
      <p:cxnSp>
        <p:nvCxnSpPr>
          <p:cNvPr id="17" name="Straight Arrow Connector 16"/>
          <p:cNvCxnSpPr/>
          <p:nvPr/>
        </p:nvCxnSpPr>
        <p:spPr>
          <a:xfrm>
            <a:off x="6629400" y="1659834"/>
            <a:ext cx="0" cy="457200"/>
          </a:xfrm>
          <a:prstGeom prst="straightConnector1">
            <a:avLst/>
          </a:prstGeom>
          <a:ln>
            <a:solidFill>
              <a:schemeClr val="tx2"/>
            </a:solidFill>
            <a:tailEnd type="triangle"/>
          </a:ln>
        </p:spPr>
        <p:style>
          <a:lnRef idx="3">
            <a:schemeClr val="accent1"/>
          </a:lnRef>
          <a:fillRef idx="0">
            <a:schemeClr val="accent1"/>
          </a:fillRef>
          <a:effectRef idx="2">
            <a:schemeClr val="accent1"/>
          </a:effectRef>
          <a:fontRef idx="minor">
            <a:schemeClr val="tx1"/>
          </a:fontRef>
        </p:style>
      </p:cxnSp>
      <p:sp>
        <p:nvSpPr>
          <p:cNvPr id="10" name="TextBox 9"/>
          <p:cNvSpPr txBox="1"/>
          <p:nvPr/>
        </p:nvSpPr>
        <p:spPr>
          <a:xfrm>
            <a:off x="3684589" y="946799"/>
            <a:ext cx="5383210" cy="307777"/>
          </a:xfrm>
          <a:prstGeom prst="rect">
            <a:avLst/>
          </a:prstGeom>
          <a:noFill/>
        </p:spPr>
        <p:txBody>
          <a:bodyPr wrap="square" rtlCol="0">
            <a:spAutoFit/>
          </a:bodyPr>
          <a:lstStyle/>
          <a:p>
            <a:r>
              <a:rPr lang="en-US" sz="1400" i="1" dirty="0"/>
              <a:t>Questions from targeted Mass HIway April 2021 PD &amp; FHIR API Survey</a:t>
            </a:r>
          </a:p>
        </p:txBody>
      </p:sp>
      <p:sp>
        <p:nvSpPr>
          <p:cNvPr id="11" name="TextBox 10"/>
          <p:cNvSpPr txBox="1"/>
          <p:nvPr/>
        </p:nvSpPr>
        <p:spPr>
          <a:xfrm>
            <a:off x="3810001" y="6372987"/>
            <a:ext cx="685800" cy="307777"/>
          </a:xfrm>
          <a:prstGeom prst="rect">
            <a:avLst/>
          </a:prstGeom>
          <a:noFill/>
        </p:spPr>
        <p:txBody>
          <a:bodyPr wrap="square" rtlCol="0">
            <a:spAutoFit/>
          </a:bodyPr>
          <a:lstStyle/>
          <a:p>
            <a:r>
              <a:rPr lang="en-US" sz="1400" dirty="0">
                <a:solidFill>
                  <a:schemeClr val="bg1">
                    <a:lumMod val="50000"/>
                  </a:schemeClr>
                </a:solidFill>
              </a:rPr>
              <a:t>n: 17</a:t>
            </a:r>
          </a:p>
        </p:txBody>
      </p:sp>
      <p:cxnSp>
        <p:nvCxnSpPr>
          <p:cNvPr id="18" name="Straight Arrow Connector 17"/>
          <p:cNvCxnSpPr/>
          <p:nvPr/>
        </p:nvCxnSpPr>
        <p:spPr>
          <a:xfrm>
            <a:off x="3285603" y="1484216"/>
            <a:ext cx="333405" cy="1"/>
          </a:xfrm>
          <a:prstGeom prst="straightConnector1">
            <a:avLst/>
          </a:prstGeom>
          <a:ln>
            <a:solidFill>
              <a:schemeClr val="tx2"/>
            </a:solidFill>
            <a:tailEnd type="triangl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689474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381000" y="1223632"/>
            <a:ext cx="8458200" cy="5248935"/>
            <a:chOff x="381000" y="1223632"/>
            <a:chExt cx="8458200" cy="5248935"/>
          </a:xfrm>
        </p:grpSpPr>
        <p:sp>
          <p:nvSpPr>
            <p:cNvPr id="6" name="Freeform 5"/>
            <p:cNvSpPr/>
            <p:nvPr/>
          </p:nvSpPr>
          <p:spPr>
            <a:xfrm>
              <a:off x="381000" y="1223632"/>
              <a:ext cx="8458200" cy="1104480"/>
            </a:xfrm>
            <a:custGeom>
              <a:avLst/>
              <a:gdLst>
                <a:gd name="connsiteX0" fmla="*/ 0 w 8458200"/>
                <a:gd name="connsiteY0" fmla="*/ 184084 h 1104480"/>
                <a:gd name="connsiteX1" fmla="*/ 184084 w 8458200"/>
                <a:gd name="connsiteY1" fmla="*/ 0 h 1104480"/>
                <a:gd name="connsiteX2" fmla="*/ 8274116 w 8458200"/>
                <a:gd name="connsiteY2" fmla="*/ 0 h 1104480"/>
                <a:gd name="connsiteX3" fmla="*/ 8458200 w 8458200"/>
                <a:gd name="connsiteY3" fmla="*/ 184084 h 1104480"/>
                <a:gd name="connsiteX4" fmla="*/ 8458200 w 8458200"/>
                <a:gd name="connsiteY4" fmla="*/ 920396 h 1104480"/>
                <a:gd name="connsiteX5" fmla="*/ 8274116 w 8458200"/>
                <a:gd name="connsiteY5" fmla="*/ 1104480 h 1104480"/>
                <a:gd name="connsiteX6" fmla="*/ 184084 w 8458200"/>
                <a:gd name="connsiteY6" fmla="*/ 1104480 h 1104480"/>
                <a:gd name="connsiteX7" fmla="*/ 0 w 8458200"/>
                <a:gd name="connsiteY7" fmla="*/ 920396 h 1104480"/>
                <a:gd name="connsiteX8" fmla="*/ 0 w 8458200"/>
                <a:gd name="connsiteY8" fmla="*/ 184084 h 1104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458200" h="1104480">
                  <a:moveTo>
                    <a:pt x="0" y="184084"/>
                  </a:moveTo>
                  <a:cubicBezTo>
                    <a:pt x="0" y="82417"/>
                    <a:pt x="82417" y="0"/>
                    <a:pt x="184084" y="0"/>
                  </a:cubicBezTo>
                  <a:lnTo>
                    <a:pt x="8274116" y="0"/>
                  </a:lnTo>
                  <a:cubicBezTo>
                    <a:pt x="8375783" y="0"/>
                    <a:pt x="8458200" y="82417"/>
                    <a:pt x="8458200" y="184084"/>
                  </a:cubicBezTo>
                  <a:lnTo>
                    <a:pt x="8458200" y="920396"/>
                  </a:lnTo>
                  <a:cubicBezTo>
                    <a:pt x="8458200" y="1022063"/>
                    <a:pt x="8375783" y="1104480"/>
                    <a:pt x="8274116" y="1104480"/>
                  </a:cubicBezTo>
                  <a:lnTo>
                    <a:pt x="184084" y="1104480"/>
                  </a:lnTo>
                  <a:cubicBezTo>
                    <a:pt x="82417" y="1104480"/>
                    <a:pt x="0" y="1022063"/>
                    <a:pt x="0" y="920396"/>
                  </a:cubicBezTo>
                  <a:lnTo>
                    <a:pt x="0" y="184084"/>
                  </a:lnTo>
                  <a:close/>
                </a:path>
              </a:pathLst>
            </a:custGeom>
            <a:solidFill>
              <a:schemeClr val="tx2"/>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30116" tIns="130116" rIns="130116" bIns="130116" numCol="1" spcCol="1270" anchor="ctr" anchorCtr="0">
              <a:noAutofit/>
            </a:bodyPr>
            <a:lstStyle/>
            <a:p>
              <a:pPr lvl="0" algn="l" defTabSz="889000" rtl="0">
                <a:lnSpc>
                  <a:spcPct val="90000"/>
                </a:lnSpc>
                <a:spcBef>
                  <a:spcPct val="0"/>
                </a:spcBef>
                <a:spcAft>
                  <a:spcPct val="35000"/>
                </a:spcAft>
              </a:pPr>
              <a:r>
                <a:rPr lang="en-US" sz="2000" kern="1200" dirty="0"/>
                <a:t>Develop </a:t>
              </a:r>
              <a:r>
                <a:rPr lang="en-US" sz="2000" kern="1200" dirty="0">
                  <a:solidFill>
                    <a:schemeClr val="accent6"/>
                  </a:solidFill>
                </a:rPr>
                <a:t>Application Programming Interface (API) </a:t>
              </a:r>
              <a:r>
                <a:rPr lang="en-US" sz="2000" kern="1200" dirty="0"/>
                <a:t>and </a:t>
              </a:r>
              <a:r>
                <a:rPr lang="en-US" sz="2000" kern="1200" dirty="0">
                  <a:solidFill>
                    <a:schemeClr val="accent6"/>
                  </a:solidFill>
                </a:rPr>
                <a:t>FHIR Integration</a:t>
              </a:r>
              <a:r>
                <a:rPr lang="en-US" sz="2000" kern="1200" dirty="0"/>
                <a:t> to the Clinical Gateway</a:t>
              </a:r>
            </a:p>
          </p:txBody>
        </p:sp>
        <p:sp>
          <p:nvSpPr>
            <p:cNvPr id="7" name="Freeform 6"/>
            <p:cNvSpPr/>
            <p:nvPr/>
          </p:nvSpPr>
          <p:spPr>
            <a:xfrm>
              <a:off x="381000" y="2498032"/>
              <a:ext cx="8458200" cy="1104480"/>
            </a:xfrm>
            <a:custGeom>
              <a:avLst/>
              <a:gdLst>
                <a:gd name="connsiteX0" fmla="*/ 0 w 8458200"/>
                <a:gd name="connsiteY0" fmla="*/ 184084 h 1104480"/>
                <a:gd name="connsiteX1" fmla="*/ 184084 w 8458200"/>
                <a:gd name="connsiteY1" fmla="*/ 0 h 1104480"/>
                <a:gd name="connsiteX2" fmla="*/ 8274116 w 8458200"/>
                <a:gd name="connsiteY2" fmla="*/ 0 h 1104480"/>
                <a:gd name="connsiteX3" fmla="*/ 8458200 w 8458200"/>
                <a:gd name="connsiteY3" fmla="*/ 184084 h 1104480"/>
                <a:gd name="connsiteX4" fmla="*/ 8458200 w 8458200"/>
                <a:gd name="connsiteY4" fmla="*/ 920396 h 1104480"/>
                <a:gd name="connsiteX5" fmla="*/ 8274116 w 8458200"/>
                <a:gd name="connsiteY5" fmla="*/ 1104480 h 1104480"/>
                <a:gd name="connsiteX6" fmla="*/ 184084 w 8458200"/>
                <a:gd name="connsiteY6" fmla="*/ 1104480 h 1104480"/>
                <a:gd name="connsiteX7" fmla="*/ 0 w 8458200"/>
                <a:gd name="connsiteY7" fmla="*/ 920396 h 1104480"/>
                <a:gd name="connsiteX8" fmla="*/ 0 w 8458200"/>
                <a:gd name="connsiteY8" fmla="*/ 184084 h 1104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458200" h="1104480">
                  <a:moveTo>
                    <a:pt x="0" y="184084"/>
                  </a:moveTo>
                  <a:cubicBezTo>
                    <a:pt x="0" y="82417"/>
                    <a:pt x="82417" y="0"/>
                    <a:pt x="184084" y="0"/>
                  </a:cubicBezTo>
                  <a:lnTo>
                    <a:pt x="8274116" y="0"/>
                  </a:lnTo>
                  <a:cubicBezTo>
                    <a:pt x="8375783" y="0"/>
                    <a:pt x="8458200" y="82417"/>
                    <a:pt x="8458200" y="184084"/>
                  </a:cubicBezTo>
                  <a:lnTo>
                    <a:pt x="8458200" y="920396"/>
                  </a:lnTo>
                  <a:cubicBezTo>
                    <a:pt x="8458200" y="1022063"/>
                    <a:pt x="8375783" y="1104480"/>
                    <a:pt x="8274116" y="1104480"/>
                  </a:cubicBezTo>
                  <a:lnTo>
                    <a:pt x="184084" y="1104480"/>
                  </a:lnTo>
                  <a:cubicBezTo>
                    <a:pt x="82417" y="1104480"/>
                    <a:pt x="0" y="1022063"/>
                    <a:pt x="0" y="920396"/>
                  </a:cubicBezTo>
                  <a:lnTo>
                    <a:pt x="0" y="184084"/>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22496" tIns="122496" rIns="122496" bIns="122496" numCol="1" spcCol="1270" anchor="ctr" anchorCtr="0">
              <a:noAutofit/>
            </a:bodyPr>
            <a:lstStyle/>
            <a:p>
              <a:pPr lvl="0" algn="l" defTabSz="800100" rtl="0">
                <a:lnSpc>
                  <a:spcPct val="90000"/>
                </a:lnSpc>
                <a:spcBef>
                  <a:spcPct val="0"/>
                </a:spcBef>
                <a:spcAft>
                  <a:spcPct val="35000"/>
                </a:spcAft>
              </a:pPr>
              <a:r>
                <a:rPr lang="en-US" sz="1800" b="1" kern="1200" dirty="0"/>
                <a:t>Key project objectives include:</a:t>
              </a:r>
              <a:endParaRPr lang="en-US" sz="1800" kern="1200" dirty="0"/>
            </a:p>
          </p:txBody>
        </p:sp>
        <p:sp>
          <p:nvSpPr>
            <p:cNvPr id="8" name="Freeform 7"/>
            <p:cNvSpPr/>
            <p:nvPr/>
          </p:nvSpPr>
          <p:spPr>
            <a:xfrm>
              <a:off x="381000" y="3602512"/>
              <a:ext cx="8458200" cy="2870055"/>
            </a:xfrm>
            <a:custGeom>
              <a:avLst/>
              <a:gdLst>
                <a:gd name="connsiteX0" fmla="*/ 0 w 8458200"/>
                <a:gd name="connsiteY0" fmla="*/ 0 h 2870055"/>
                <a:gd name="connsiteX1" fmla="*/ 8458200 w 8458200"/>
                <a:gd name="connsiteY1" fmla="*/ 0 h 2870055"/>
                <a:gd name="connsiteX2" fmla="*/ 8458200 w 8458200"/>
                <a:gd name="connsiteY2" fmla="*/ 2870055 h 2870055"/>
                <a:gd name="connsiteX3" fmla="*/ 0 w 8458200"/>
                <a:gd name="connsiteY3" fmla="*/ 2870055 h 2870055"/>
                <a:gd name="connsiteX4" fmla="*/ 0 w 8458200"/>
                <a:gd name="connsiteY4" fmla="*/ 0 h 28700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458200" h="2870055">
                  <a:moveTo>
                    <a:pt x="0" y="0"/>
                  </a:moveTo>
                  <a:lnTo>
                    <a:pt x="8458200" y="0"/>
                  </a:lnTo>
                  <a:lnTo>
                    <a:pt x="8458200" y="2870055"/>
                  </a:lnTo>
                  <a:lnTo>
                    <a:pt x="0" y="287005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268548" tIns="22860" rIns="128016" bIns="22860" numCol="1" spcCol="1270" anchor="t" anchorCtr="0">
              <a:noAutofit/>
            </a:bodyPr>
            <a:lstStyle/>
            <a:p>
              <a:pPr marL="171450" lvl="1" indent="-171450" algn="l" defTabSz="800100" rtl="0">
                <a:lnSpc>
                  <a:spcPct val="90000"/>
                </a:lnSpc>
                <a:spcBef>
                  <a:spcPct val="0"/>
                </a:spcBef>
                <a:spcAft>
                  <a:spcPct val="20000"/>
                </a:spcAft>
                <a:buChar char="••"/>
              </a:pPr>
              <a:r>
                <a:rPr lang="en-US" sz="1800" kern="1200" dirty="0"/>
                <a:t>Build an alternative pathway to current Direct Messaging reporting</a:t>
              </a:r>
            </a:p>
            <a:p>
              <a:pPr marL="171450" lvl="1" indent="-171450" algn="l" defTabSz="800100" rtl="0">
                <a:lnSpc>
                  <a:spcPct val="90000"/>
                </a:lnSpc>
                <a:spcBef>
                  <a:spcPct val="0"/>
                </a:spcBef>
                <a:spcAft>
                  <a:spcPct val="20000"/>
                </a:spcAft>
                <a:buChar char="••"/>
              </a:pPr>
              <a:r>
                <a:rPr lang="en-US" sz="1800" kern="1200" dirty="0"/>
                <a:t>Maintain processing and routing of existing registry messages (HL7 &amp; Other Payloads)</a:t>
              </a:r>
            </a:p>
            <a:p>
              <a:pPr marL="171450" lvl="1" indent="-171450" algn="l" defTabSz="800100" rtl="0">
                <a:lnSpc>
                  <a:spcPct val="90000"/>
                </a:lnSpc>
                <a:spcBef>
                  <a:spcPct val="0"/>
                </a:spcBef>
                <a:spcAft>
                  <a:spcPct val="20000"/>
                </a:spcAft>
                <a:buChar char="••"/>
              </a:pPr>
              <a:r>
                <a:rPr lang="en-US" sz="1800" kern="1200" dirty="0"/>
                <a:t>Create an environment to enable providers to send and receive messages in real time (Synchronous method)</a:t>
              </a:r>
            </a:p>
            <a:p>
              <a:pPr marL="171450" lvl="1" indent="-171450" algn="l" defTabSz="800100" rtl="0">
                <a:lnSpc>
                  <a:spcPct val="90000"/>
                </a:lnSpc>
                <a:spcBef>
                  <a:spcPct val="0"/>
                </a:spcBef>
                <a:spcAft>
                  <a:spcPct val="20000"/>
                </a:spcAft>
                <a:buChar char="••"/>
              </a:pPr>
              <a:r>
                <a:rPr lang="en-US" sz="1800" kern="1200" dirty="0"/>
                <a:t>Add support for multiple channels to send and receive data (RESTFUL Web Services and SOAP Services)</a:t>
              </a:r>
            </a:p>
            <a:p>
              <a:pPr marL="171450" lvl="1" indent="-171450" algn="l" defTabSz="800100" rtl="0">
                <a:lnSpc>
                  <a:spcPct val="90000"/>
                </a:lnSpc>
                <a:spcBef>
                  <a:spcPct val="0"/>
                </a:spcBef>
                <a:spcAft>
                  <a:spcPct val="20000"/>
                </a:spcAft>
                <a:buChar char="••"/>
              </a:pPr>
              <a:r>
                <a:rPr lang="en-US" sz="1800" kern="1200" dirty="0"/>
                <a:t>Implement FHIR integration and authentication protocols to support enhanced security and business functionality</a:t>
              </a:r>
            </a:p>
            <a:p>
              <a:pPr marL="171450" lvl="1" indent="-171450" algn="l" defTabSz="800100" rtl="0">
                <a:lnSpc>
                  <a:spcPct val="90000"/>
                </a:lnSpc>
                <a:spcBef>
                  <a:spcPct val="0"/>
                </a:spcBef>
                <a:spcAft>
                  <a:spcPct val="20000"/>
                </a:spcAft>
                <a:buChar char="••"/>
              </a:pPr>
              <a:r>
                <a:rPr lang="en-US" sz="1800" kern="1200" dirty="0"/>
                <a:t>Publish specifications for the provider and developer community</a:t>
              </a:r>
            </a:p>
          </p:txBody>
        </p:sp>
      </p:grpSp>
      <p:sp>
        <p:nvSpPr>
          <p:cNvPr id="4" name="Title 3"/>
          <p:cNvSpPr>
            <a:spLocks noGrp="1"/>
          </p:cNvSpPr>
          <p:nvPr>
            <p:ph type="title"/>
          </p:nvPr>
        </p:nvSpPr>
        <p:spPr/>
        <p:txBody>
          <a:bodyPr/>
          <a:lstStyle/>
          <a:p>
            <a:r>
              <a:rPr lang="en-US" dirty="0"/>
              <a:t>API &amp; FHIR Development</a:t>
            </a:r>
          </a:p>
        </p:txBody>
      </p:sp>
      <p:sp>
        <p:nvSpPr>
          <p:cNvPr id="2" name="Slide Number Placeholder 1"/>
          <p:cNvSpPr>
            <a:spLocks noGrp="1"/>
          </p:cNvSpPr>
          <p:nvPr>
            <p:ph type="sldNum" sz="quarter" idx="11"/>
          </p:nvPr>
        </p:nvSpPr>
        <p:spPr/>
        <p:txBody>
          <a:bodyPr/>
          <a:lstStyle/>
          <a:p>
            <a:pPr>
              <a:defRPr/>
            </a:pPr>
            <a:fld id="{949C2E20-F250-44B9-B926-B8B94A013B34}" type="slidenum">
              <a:rPr lang="en-US" smtClean="0"/>
              <a:pPr>
                <a:defRPr/>
              </a:pPr>
              <a:t>26</a:t>
            </a:fld>
            <a:endParaRPr lang="en-US" dirty="0"/>
          </a:p>
        </p:txBody>
      </p:sp>
    </p:spTree>
    <p:extLst>
      <p:ext uri="{BB962C8B-B14F-4D97-AF65-F5344CB8AC3E}">
        <p14:creationId xmlns:p14="http://schemas.microsoft.com/office/powerpoint/2010/main" val="12917426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Object 10" hidden="1">
            <a:extLst>
              <a:ext uri="{FF2B5EF4-FFF2-40B4-BE49-F238E27FC236}">
                <a16:creationId xmlns:a16="http://schemas.microsoft.com/office/drawing/2014/main" id="{ED4CE344-A628-4A8B-AD60-09502D6DAC9B}"/>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6" progId="TCLayout.ActiveDocument.1">
                  <p:embed/>
                </p:oleObj>
              </mc:Choice>
              <mc:Fallback>
                <p:oleObj name="think-cell Slide" r:id="rId4" imgW="473" imgH="476" progId="TCLayout.ActiveDocument.1">
                  <p:embed/>
                  <p:pic>
                    <p:nvPicPr>
                      <p:cNvPr id="11" name="Object 10" hidden="1">
                        <a:extLst>
                          <a:ext uri="{FF2B5EF4-FFF2-40B4-BE49-F238E27FC236}">
                            <a16:creationId xmlns:a16="http://schemas.microsoft.com/office/drawing/2014/main" id="{ED4CE344-A628-4A8B-AD60-09502D6DAC9B}"/>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125" name="Rectangle 5"/>
          <p:cNvSpPr>
            <a:spLocks/>
          </p:cNvSpPr>
          <p:nvPr/>
        </p:nvSpPr>
        <p:spPr bwMode="auto">
          <a:xfrm>
            <a:off x="850900" y="179388"/>
            <a:ext cx="6845300"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8100" tIns="38100" rIns="38100" bIns="38100"/>
          <a:lstStyle>
            <a:lvl1pPr algn="l" eaLnBrk="0" hangingPunct="0">
              <a:lnSpc>
                <a:spcPct val="90000"/>
              </a:lnSpc>
              <a:spcBef>
                <a:spcPts val="400"/>
              </a:spcBef>
              <a:buChar char="•"/>
              <a:defRPr sz="1400">
                <a:solidFill>
                  <a:schemeClr val="tx1"/>
                </a:solidFill>
                <a:latin typeface="Arial" charset="0"/>
                <a:ea typeface="ＭＳ Ｐゴシック" pitchFamily="34" charset="-128"/>
                <a:sym typeface="Arial" charset="0"/>
              </a:defRPr>
            </a:lvl1pPr>
            <a:lvl2pPr marL="742950" indent="-285750" algn="l" eaLnBrk="0" hangingPunct="0">
              <a:lnSpc>
                <a:spcPct val="90000"/>
              </a:lnSpc>
              <a:spcBef>
                <a:spcPts val="400"/>
              </a:spcBef>
              <a:buClr>
                <a:schemeClr val="accent2"/>
              </a:buClr>
              <a:buSzPct val="100000"/>
              <a:buFont typeface="Wingdings" pitchFamily="2" charset="2"/>
              <a:buChar char="§"/>
              <a:defRPr sz="1200">
                <a:solidFill>
                  <a:schemeClr val="tx1"/>
                </a:solidFill>
                <a:latin typeface="Arial" charset="0"/>
                <a:ea typeface="ＭＳ Ｐゴシック" pitchFamily="34" charset="-128"/>
                <a:sym typeface="Arial" charset="0"/>
              </a:defRPr>
            </a:lvl2pPr>
            <a:lvl3pPr marL="1143000" indent="-228600" algn="l" eaLnBrk="0" hangingPunct="0">
              <a:lnSpc>
                <a:spcPct val="90000"/>
              </a:lnSpc>
              <a:spcBef>
                <a:spcPts val="400"/>
              </a:spcBef>
              <a:buClr>
                <a:schemeClr val="accent2"/>
              </a:buClr>
              <a:buSzPct val="100000"/>
              <a:buFont typeface="Arial" charset="0"/>
              <a:buChar char="–"/>
              <a:defRPr sz="1200">
                <a:solidFill>
                  <a:schemeClr val="tx1"/>
                </a:solidFill>
                <a:latin typeface="Arial" charset="0"/>
                <a:ea typeface="ＭＳ Ｐゴシック" pitchFamily="34" charset="-128"/>
                <a:sym typeface="Arial" charset="0"/>
              </a:defRPr>
            </a:lvl3pPr>
            <a:lvl4pPr marL="1600200" indent="-228600" algn="l" eaLnBrk="0" hangingPunct="0">
              <a:lnSpc>
                <a:spcPct val="90000"/>
              </a:lnSpc>
              <a:spcBef>
                <a:spcPts val="300"/>
              </a:spcBef>
              <a:buClr>
                <a:schemeClr val="accent2"/>
              </a:buClr>
              <a:buSzPct val="100000"/>
              <a:buFont typeface="Arial" charset="0"/>
              <a:buChar char="–"/>
              <a:defRPr sz="1200">
                <a:solidFill>
                  <a:schemeClr val="tx1"/>
                </a:solidFill>
                <a:latin typeface="Arial" charset="0"/>
                <a:ea typeface="ＭＳ Ｐゴシック" pitchFamily="34" charset="-128"/>
                <a:sym typeface="Arial" charset="0"/>
              </a:defRPr>
            </a:lvl4pPr>
            <a:lvl5pPr marL="2057400" indent="-228600" algn="l" eaLnBrk="0" hangingPunct="0">
              <a:lnSpc>
                <a:spcPct val="90000"/>
              </a:lnSpc>
              <a:spcBef>
                <a:spcPts val="300"/>
              </a:spcBef>
              <a:buClr>
                <a:schemeClr val="accent2"/>
              </a:buClr>
              <a:buSzPct val="100000"/>
              <a:buFont typeface="Arial" charset="0"/>
              <a:buChar char="–"/>
              <a:defRPr sz="1000">
                <a:solidFill>
                  <a:schemeClr val="tx1"/>
                </a:solidFill>
                <a:latin typeface="Arial" charset="0"/>
                <a:ea typeface="ＭＳ Ｐゴシック" pitchFamily="34" charset="-128"/>
                <a:sym typeface="Arial" charset="0"/>
              </a:defRPr>
            </a:lvl5pPr>
            <a:lvl6pPr marL="2514600" indent="-228600" eaLnBrk="0" fontAlgn="base" hangingPunct="0">
              <a:lnSpc>
                <a:spcPct val="90000"/>
              </a:lnSpc>
              <a:spcBef>
                <a:spcPts val="300"/>
              </a:spcBef>
              <a:spcAft>
                <a:spcPct val="0"/>
              </a:spcAft>
              <a:buClr>
                <a:schemeClr val="accent2"/>
              </a:buClr>
              <a:buSzPct val="100000"/>
              <a:buFont typeface="Arial" charset="0"/>
              <a:buChar char="–"/>
              <a:defRPr sz="1000">
                <a:solidFill>
                  <a:schemeClr val="tx1"/>
                </a:solidFill>
                <a:latin typeface="Arial" charset="0"/>
                <a:ea typeface="ＭＳ Ｐゴシック" pitchFamily="34" charset="-128"/>
                <a:sym typeface="Arial" charset="0"/>
              </a:defRPr>
            </a:lvl6pPr>
            <a:lvl7pPr marL="2971800" indent="-228600" eaLnBrk="0" fontAlgn="base" hangingPunct="0">
              <a:lnSpc>
                <a:spcPct val="90000"/>
              </a:lnSpc>
              <a:spcBef>
                <a:spcPts val="300"/>
              </a:spcBef>
              <a:spcAft>
                <a:spcPct val="0"/>
              </a:spcAft>
              <a:buClr>
                <a:schemeClr val="accent2"/>
              </a:buClr>
              <a:buSzPct val="100000"/>
              <a:buFont typeface="Arial" charset="0"/>
              <a:buChar char="–"/>
              <a:defRPr sz="1000">
                <a:solidFill>
                  <a:schemeClr val="tx1"/>
                </a:solidFill>
                <a:latin typeface="Arial" charset="0"/>
                <a:ea typeface="ＭＳ Ｐゴシック" pitchFamily="34" charset="-128"/>
                <a:sym typeface="Arial" charset="0"/>
              </a:defRPr>
            </a:lvl7pPr>
            <a:lvl8pPr marL="3429000" indent="-228600" eaLnBrk="0" fontAlgn="base" hangingPunct="0">
              <a:lnSpc>
                <a:spcPct val="90000"/>
              </a:lnSpc>
              <a:spcBef>
                <a:spcPts val="300"/>
              </a:spcBef>
              <a:spcAft>
                <a:spcPct val="0"/>
              </a:spcAft>
              <a:buClr>
                <a:schemeClr val="accent2"/>
              </a:buClr>
              <a:buSzPct val="100000"/>
              <a:buFont typeface="Arial" charset="0"/>
              <a:buChar char="–"/>
              <a:defRPr sz="1000">
                <a:solidFill>
                  <a:schemeClr val="tx1"/>
                </a:solidFill>
                <a:latin typeface="Arial" charset="0"/>
                <a:ea typeface="ＭＳ Ｐゴシック" pitchFamily="34" charset="-128"/>
                <a:sym typeface="Arial" charset="0"/>
              </a:defRPr>
            </a:lvl8pPr>
            <a:lvl9pPr marL="3886200" indent="-228600" eaLnBrk="0" fontAlgn="base" hangingPunct="0">
              <a:lnSpc>
                <a:spcPct val="90000"/>
              </a:lnSpc>
              <a:spcBef>
                <a:spcPts val="300"/>
              </a:spcBef>
              <a:spcAft>
                <a:spcPct val="0"/>
              </a:spcAft>
              <a:buClr>
                <a:schemeClr val="accent2"/>
              </a:buClr>
              <a:buSzPct val="100000"/>
              <a:buFont typeface="Arial" charset="0"/>
              <a:buChar char="–"/>
              <a:defRPr sz="1000">
                <a:solidFill>
                  <a:schemeClr val="tx1"/>
                </a:solidFill>
                <a:latin typeface="Arial" charset="0"/>
                <a:ea typeface="ＭＳ Ｐゴシック" pitchFamily="34" charset="-128"/>
                <a:sym typeface="Arial" charset="0"/>
              </a:defRPr>
            </a:lvl9pPr>
          </a:lstStyle>
          <a:p>
            <a:pPr eaLnBrk="1" hangingPunct="1">
              <a:lnSpc>
                <a:spcPct val="100000"/>
              </a:lnSpc>
              <a:spcBef>
                <a:spcPct val="0"/>
              </a:spcBef>
              <a:buFontTx/>
              <a:buNone/>
            </a:pPr>
            <a:endParaRPr lang="en-US" altLang="en-US" sz="1600" b="1" i="1" dirty="0">
              <a:solidFill>
                <a:srgbClr val="FFFFFF"/>
              </a:solidFill>
              <a:latin typeface="Gill Sans" pitchFamily="-106" charset="0"/>
            </a:endParaRPr>
          </a:p>
        </p:txBody>
      </p:sp>
      <p:sp>
        <p:nvSpPr>
          <p:cNvPr id="5127" name="Rectangle 6"/>
          <p:cNvSpPr>
            <a:spLocks noChangeArrowheads="1"/>
          </p:cNvSpPr>
          <p:nvPr/>
        </p:nvSpPr>
        <p:spPr bwMode="auto">
          <a:xfrm>
            <a:off x="76200" y="6324600"/>
            <a:ext cx="3429000" cy="457200"/>
          </a:xfrm>
          <a:prstGeom prst="rect">
            <a:avLst/>
          </a:prstGeom>
          <a:solidFill>
            <a:schemeClr val="bg1"/>
          </a:solidFill>
          <a:ln>
            <a:noFill/>
          </a:ln>
          <a:extLst>
            <a:ext uri="{91240B29-F687-4F45-9708-019B960494DF}">
              <a14:hiddenLine xmlns:a14="http://schemas.microsoft.com/office/drawing/2010/main" w="25400" algn="ctr">
                <a:solidFill>
                  <a:srgbClr val="000000"/>
                </a:solidFill>
                <a:round/>
                <a:headEnd/>
                <a:tailEnd/>
              </a14:hiddenLine>
            </a:ext>
          </a:extLst>
        </p:spPr>
        <p:txBody>
          <a:bodyPr/>
          <a:lstStyle>
            <a:lvl1pPr algn="l" eaLnBrk="0" hangingPunct="0">
              <a:lnSpc>
                <a:spcPct val="90000"/>
              </a:lnSpc>
              <a:spcBef>
                <a:spcPts val="400"/>
              </a:spcBef>
              <a:buChar char="•"/>
              <a:defRPr sz="1400">
                <a:solidFill>
                  <a:schemeClr val="tx1"/>
                </a:solidFill>
                <a:latin typeface="Arial" charset="0"/>
                <a:ea typeface="ＭＳ Ｐゴシック" pitchFamily="34" charset="-128"/>
                <a:sym typeface="Arial" charset="0"/>
              </a:defRPr>
            </a:lvl1pPr>
            <a:lvl2pPr marL="742950" indent="-285750" algn="l" eaLnBrk="0" hangingPunct="0">
              <a:lnSpc>
                <a:spcPct val="90000"/>
              </a:lnSpc>
              <a:spcBef>
                <a:spcPts val="400"/>
              </a:spcBef>
              <a:buClr>
                <a:schemeClr val="accent2"/>
              </a:buClr>
              <a:buSzPct val="100000"/>
              <a:buFont typeface="Wingdings" pitchFamily="2" charset="2"/>
              <a:buChar char="§"/>
              <a:defRPr sz="1200">
                <a:solidFill>
                  <a:schemeClr val="tx1"/>
                </a:solidFill>
                <a:latin typeface="Arial" charset="0"/>
                <a:ea typeface="ＭＳ Ｐゴシック" pitchFamily="34" charset="-128"/>
                <a:sym typeface="Arial" charset="0"/>
              </a:defRPr>
            </a:lvl2pPr>
            <a:lvl3pPr marL="1143000" indent="-228600" algn="l" eaLnBrk="0" hangingPunct="0">
              <a:lnSpc>
                <a:spcPct val="90000"/>
              </a:lnSpc>
              <a:spcBef>
                <a:spcPts val="400"/>
              </a:spcBef>
              <a:buClr>
                <a:schemeClr val="accent2"/>
              </a:buClr>
              <a:buSzPct val="100000"/>
              <a:buFont typeface="Arial" charset="0"/>
              <a:buChar char="–"/>
              <a:defRPr sz="1200">
                <a:solidFill>
                  <a:schemeClr val="tx1"/>
                </a:solidFill>
                <a:latin typeface="Arial" charset="0"/>
                <a:ea typeface="ＭＳ Ｐゴシック" pitchFamily="34" charset="-128"/>
                <a:sym typeface="Arial" charset="0"/>
              </a:defRPr>
            </a:lvl3pPr>
            <a:lvl4pPr marL="1600200" indent="-228600" algn="l" eaLnBrk="0" hangingPunct="0">
              <a:lnSpc>
                <a:spcPct val="90000"/>
              </a:lnSpc>
              <a:spcBef>
                <a:spcPts val="300"/>
              </a:spcBef>
              <a:buClr>
                <a:schemeClr val="accent2"/>
              </a:buClr>
              <a:buSzPct val="100000"/>
              <a:buFont typeface="Arial" charset="0"/>
              <a:buChar char="–"/>
              <a:defRPr sz="1200">
                <a:solidFill>
                  <a:schemeClr val="tx1"/>
                </a:solidFill>
                <a:latin typeface="Arial" charset="0"/>
                <a:ea typeface="ＭＳ Ｐゴシック" pitchFamily="34" charset="-128"/>
                <a:sym typeface="Arial" charset="0"/>
              </a:defRPr>
            </a:lvl4pPr>
            <a:lvl5pPr marL="2057400" indent="-228600" algn="l" eaLnBrk="0" hangingPunct="0">
              <a:lnSpc>
                <a:spcPct val="90000"/>
              </a:lnSpc>
              <a:spcBef>
                <a:spcPts val="300"/>
              </a:spcBef>
              <a:buClr>
                <a:schemeClr val="accent2"/>
              </a:buClr>
              <a:buSzPct val="100000"/>
              <a:buFont typeface="Arial" charset="0"/>
              <a:buChar char="–"/>
              <a:defRPr sz="1000">
                <a:solidFill>
                  <a:schemeClr val="tx1"/>
                </a:solidFill>
                <a:latin typeface="Arial" charset="0"/>
                <a:ea typeface="ＭＳ Ｐゴシック" pitchFamily="34" charset="-128"/>
                <a:sym typeface="Arial" charset="0"/>
              </a:defRPr>
            </a:lvl5pPr>
            <a:lvl6pPr marL="2514600" indent="-228600" eaLnBrk="0" fontAlgn="base" hangingPunct="0">
              <a:lnSpc>
                <a:spcPct val="90000"/>
              </a:lnSpc>
              <a:spcBef>
                <a:spcPts val="300"/>
              </a:spcBef>
              <a:spcAft>
                <a:spcPct val="0"/>
              </a:spcAft>
              <a:buClr>
                <a:schemeClr val="accent2"/>
              </a:buClr>
              <a:buSzPct val="100000"/>
              <a:buFont typeface="Arial" charset="0"/>
              <a:buChar char="–"/>
              <a:defRPr sz="1000">
                <a:solidFill>
                  <a:schemeClr val="tx1"/>
                </a:solidFill>
                <a:latin typeface="Arial" charset="0"/>
                <a:ea typeface="ＭＳ Ｐゴシック" pitchFamily="34" charset="-128"/>
                <a:sym typeface="Arial" charset="0"/>
              </a:defRPr>
            </a:lvl6pPr>
            <a:lvl7pPr marL="2971800" indent="-228600" eaLnBrk="0" fontAlgn="base" hangingPunct="0">
              <a:lnSpc>
                <a:spcPct val="90000"/>
              </a:lnSpc>
              <a:spcBef>
                <a:spcPts val="300"/>
              </a:spcBef>
              <a:spcAft>
                <a:spcPct val="0"/>
              </a:spcAft>
              <a:buClr>
                <a:schemeClr val="accent2"/>
              </a:buClr>
              <a:buSzPct val="100000"/>
              <a:buFont typeface="Arial" charset="0"/>
              <a:buChar char="–"/>
              <a:defRPr sz="1000">
                <a:solidFill>
                  <a:schemeClr val="tx1"/>
                </a:solidFill>
                <a:latin typeface="Arial" charset="0"/>
                <a:ea typeface="ＭＳ Ｐゴシック" pitchFamily="34" charset="-128"/>
                <a:sym typeface="Arial" charset="0"/>
              </a:defRPr>
            </a:lvl7pPr>
            <a:lvl8pPr marL="3429000" indent="-228600" eaLnBrk="0" fontAlgn="base" hangingPunct="0">
              <a:lnSpc>
                <a:spcPct val="90000"/>
              </a:lnSpc>
              <a:spcBef>
                <a:spcPts val="300"/>
              </a:spcBef>
              <a:spcAft>
                <a:spcPct val="0"/>
              </a:spcAft>
              <a:buClr>
                <a:schemeClr val="accent2"/>
              </a:buClr>
              <a:buSzPct val="100000"/>
              <a:buFont typeface="Arial" charset="0"/>
              <a:buChar char="–"/>
              <a:defRPr sz="1000">
                <a:solidFill>
                  <a:schemeClr val="tx1"/>
                </a:solidFill>
                <a:latin typeface="Arial" charset="0"/>
                <a:ea typeface="ＭＳ Ｐゴシック" pitchFamily="34" charset="-128"/>
                <a:sym typeface="Arial" charset="0"/>
              </a:defRPr>
            </a:lvl8pPr>
            <a:lvl9pPr marL="3886200" indent="-228600" eaLnBrk="0" fontAlgn="base" hangingPunct="0">
              <a:lnSpc>
                <a:spcPct val="90000"/>
              </a:lnSpc>
              <a:spcBef>
                <a:spcPts val="300"/>
              </a:spcBef>
              <a:spcAft>
                <a:spcPct val="0"/>
              </a:spcAft>
              <a:buClr>
                <a:schemeClr val="accent2"/>
              </a:buClr>
              <a:buSzPct val="100000"/>
              <a:buFont typeface="Arial" charset="0"/>
              <a:buChar char="–"/>
              <a:defRPr sz="1000">
                <a:solidFill>
                  <a:schemeClr val="tx1"/>
                </a:solidFill>
                <a:latin typeface="Arial" charset="0"/>
                <a:ea typeface="ＭＳ Ｐゴシック" pitchFamily="34" charset="-128"/>
                <a:sym typeface="Arial" charset="0"/>
              </a:defRPr>
            </a:lvl9pPr>
          </a:lstStyle>
          <a:p>
            <a:pPr algn="ctr" eaLnBrk="1" hangingPunct="1">
              <a:lnSpc>
                <a:spcPct val="100000"/>
              </a:lnSpc>
              <a:spcBef>
                <a:spcPct val="0"/>
              </a:spcBef>
              <a:buFontTx/>
              <a:buNone/>
            </a:pPr>
            <a:endParaRPr lang="en-US" altLang="en-US" sz="3200" dirty="0">
              <a:solidFill>
                <a:srgbClr val="000000"/>
              </a:solidFill>
              <a:latin typeface="Gill Sans" pitchFamily="-106" charset="0"/>
              <a:sym typeface="Gill Sans" pitchFamily="-106" charset="0"/>
            </a:endParaRPr>
          </a:p>
        </p:txBody>
      </p:sp>
      <p:sp>
        <p:nvSpPr>
          <p:cNvPr id="4" name="Slide Number Placeholder 3"/>
          <p:cNvSpPr>
            <a:spLocks noGrp="1"/>
          </p:cNvSpPr>
          <p:nvPr>
            <p:ph type="sldNum" sz="quarter" idx="11"/>
          </p:nvPr>
        </p:nvSpPr>
        <p:spPr>
          <a:prstGeom prst="rect">
            <a:avLst/>
          </a:prstGeom>
        </p:spPr>
        <p:txBody>
          <a:bodyPr/>
          <a:lstStyle/>
          <a:p>
            <a:fld id="{3FB920DA-D5E0-4ABF-8AE6-20AC9E2BB91D}" type="slidenum">
              <a:rPr lang="en-US" smtClean="0"/>
              <a:t>27</a:t>
            </a:fld>
            <a:endParaRPr lang="en-US" dirty="0"/>
          </a:p>
        </p:txBody>
      </p:sp>
      <p:sp>
        <p:nvSpPr>
          <p:cNvPr id="2" name="Title 1">
            <a:extLst>
              <a:ext uri="{FF2B5EF4-FFF2-40B4-BE49-F238E27FC236}">
                <a16:creationId xmlns:a16="http://schemas.microsoft.com/office/drawing/2014/main" id="{70A72886-99B7-4573-BCF2-005661A1BC92}"/>
              </a:ext>
            </a:extLst>
          </p:cNvPr>
          <p:cNvSpPr>
            <a:spLocks noGrp="1"/>
          </p:cNvSpPr>
          <p:nvPr>
            <p:ph type="title"/>
          </p:nvPr>
        </p:nvSpPr>
        <p:spPr/>
        <p:txBody>
          <a:bodyPr vert="horz"/>
          <a:lstStyle/>
          <a:p>
            <a:r>
              <a:rPr lang="en-US" dirty="0"/>
              <a:t>CCG – API &amp; FHIR Services</a:t>
            </a:r>
          </a:p>
        </p:txBody>
      </p:sp>
      <p:pic>
        <p:nvPicPr>
          <p:cNvPr id="8" name="Picture 7">
            <a:extLst>
              <a:ext uri="{FF2B5EF4-FFF2-40B4-BE49-F238E27FC236}">
                <a16:creationId xmlns:a16="http://schemas.microsoft.com/office/drawing/2014/main" id="{BD39601A-571B-4C02-AC62-5C6C0FCDDFEC}"/>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62288" y="1447800"/>
            <a:ext cx="8991600" cy="4204500"/>
          </a:xfrm>
          <a:prstGeom prst="rect">
            <a:avLst/>
          </a:prstGeom>
        </p:spPr>
      </p:pic>
      <p:sp>
        <p:nvSpPr>
          <p:cNvPr id="9" name="Rectangle 8">
            <a:extLst>
              <a:ext uri="{FF2B5EF4-FFF2-40B4-BE49-F238E27FC236}">
                <a16:creationId xmlns:a16="http://schemas.microsoft.com/office/drawing/2014/main" id="{09D31DA9-F130-4B87-B9E6-DD52DBC0F3B8}"/>
              </a:ext>
            </a:extLst>
          </p:cNvPr>
          <p:cNvSpPr/>
          <p:nvPr/>
        </p:nvSpPr>
        <p:spPr>
          <a:xfrm>
            <a:off x="228600" y="6573837"/>
            <a:ext cx="3886200" cy="284163"/>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a:ea typeface="+mn-ea"/>
                <a:cs typeface="+mn-cs"/>
              </a:rPr>
              <a:t>Confidential Draft – Policy in Development</a:t>
            </a:r>
          </a:p>
        </p:txBody>
      </p:sp>
      <p:sp>
        <p:nvSpPr>
          <p:cNvPr id="7" name="TextBox 6"/>
          <p:cNvSpPr txBox="1"/>
          <p:nvPr/>
        </p:nvSpPr>
        <p:spPr>
          <a:xfrm>
            <a:off x="1143000" y="2133600"/>
            <a:ext cx="1295400" cy="1524000"/>
          </a:xfrm>
          <a:prstGeom prst="rect">
            <a:avLst/>
          </a:prstGeom>
          <a:noFill/>
          <a:ln w="38100">
            <a:solidFill>
              <a:schemeClr val="accent3"/>
            </a:solidFill>
          </a:ln>
        </p:spPr>
        <p:txBody>
          <a:bodyPr wrap="square" rtlCol="0">
            <a:noAutofit/>
          </a:bodyPr>
          <a:lstStyle/>
          <a:p>
            <a:endParaRPr lang="en-US" dirty="0"/>
          </a:p>
        </p:txBody>
      </p:sp>
      <p:sp>
        <p:nvSpPr>
          <p:cNvPr id="15" name="TextBox 14"/>
          <p:cNvSpPr txBox="1"/>
          <p:nvPr/>
        </p:nvSpPr>
        <p:spPr>
          <a:xfrm>
            <a:off x="1143000" y="3962400"/>
            <a:ext cx="1295400" cy="1524000"/>
          </a:xfrm>
          <a:prstGeom prst="rect">
            <a:avLst/>
          </a:prstGeom>
          <a:noFill/>
          <a:ln w="38100">
            <a:solidFill>
              <a:schemeClr val="accent1"/>
            </a:solidFill>
          </a:ln>
        </p:spPr>
        <p:txBody>
          <a:bodyPr wrap="square" rtlCol="0">
            <a:noAutofit/>
          </a:bodyPr>
          <a:lstStyle/>
          <a:p>
            <a:endParaRPr lang="en-US" dirty="0"/>
          </a:p>
        </p:txBody>
      </p:sp>
      <p:sp>
        <p:nvSpPr>
          <p:cNvPr id="13" name="TextBox 12"/>
          <p:cNvSpPr txBox="1"/>
          <p:nvPr/>
        </p:nvSpPr>
        <p:spPr>
          <a:xfrm>
            <a:off x="1143000" y="1704372"/>
            <a:ext cx="1295400" cy="307777"/>
          </a:xfrm>
          <a:prstGeom prst="rect">
            <a:avLst/>
          </a:prstGeom>
          <a:solidFill>
            <a:schemeClr val="accent6">
              <a:lumMod val="20000"/>
              <a:lumOff val="80000"/>
            </a:schemeClr>
          </a:solidFill>
          <a:ln>
            <a:solidFill>
              <a:schemeClr val="accent3"/>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sz="1400" b="1" dirty="0">
                <a:solidFill>
                  <a:schemeClr val="tx1"/>
                </a:solidFill>
              </a:rPr>
              <a:t>Future State</a:t>
            </a:r>
          </a:p>
        </p:txBody>
      </p:sp>
      <p:sp>
        <p:nvSpPr>
          <p:cNvPr id="14" name="TextBox 13"/>
          <p:cNvSpPr txBox="1"/>
          <p:nvPr/>
        </p:nvSpPr>
        <p:spPr>
          <a:xfrm>
            <a:off x="6934203" y="3581400"/>
            <a:ext cx="457197" cy="260866"/>
          </a:xfrm>
          <a:prstGeom prst="rect">
            <a:avLst/>
          </a:prstGeom>
          <a:noFill/>
          <a:ln w="28575">
            <a:solidFill>
              <a:schemeClr val="accent3"/>
            </a:solidFill>
          </a:ln>
        </p:spPr>
        <p:txBody>
          <a:bodyPr wrap="square" rtlCol="0">
            <a:spAutoFit/>
          </a:bodyPr>
          <a:lstStyle/>
          <a:p>
            <a:endParaRPr lang="en-US" dirty="0"/>
          </a:p>
        </p:txBody>
      </p:sp>
      <p:sp>
        <p:nvSpPr>
          <p:cNvPr id="19" name="TextBox 18"/>
          <p:cNvSpPr txBox="1"/>
          <p:nvPr/>
        </p:nvSpPr>
        <p:spPr>
          <a:xfrm>
            <a:off x="1143000" y="5581362"/>
            <a:ext cx="1295400" cy="307777"/>
          </a:xfrm>
          <a:prstGeom prst="rect">
            <a:avLst/>
          </a:prstGeom>
          <a:solidFill>
            <a:schemeClr val="accent6">
              <a:lumMod val="20000"/>
              <a:lumOff val="80000"/>
            </a:schemeClr>
          </a:solidFill>
          <a:ln>
            <a:solidFill>
              <a:schemeClr val="accent1"/>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sz="1400" b="1" dirty="0">
                <a:solidFill>
                  <a:schemeClr val="tx1"/>
                </a:solidFill>
              </a:rPr>
              <a:t>Current State</a:t>
            </a:r>
          </a:p>
        </p:txBody>
      </p:sp>
    </p:spTree>
    <p:extLst>
      <p:ext uri="{BB962C8B-B14F-4D97-AF65-F5344CB8AC3E}">
        <p14:creationId xmlns:p14="http://schemas.microsoft.com/office/powerpoint/2010/main" val="18495895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459611" y="1916489"/>
            <a:ext cx="8224777" cy="967620"/>
            <a:chOff x="459611" y="1916489"/>
            <a:chExt cx="8224777" cy="967620"/>
          </a:xfrm>
        </p:grpSpPr>
        <p:sp>
          <p:nvSpPr>
            <p:cNvPr id="5" name="Freeform 4"/>
            <p:cNvSpPr/>
            <p:nvPr/>
          </p:nvSpPr>
          <p:spPr>
            <a:xfrm>
              <a:off x="459611" y="1916489"/>
              <a:ext cx="2419052" cy="967620"/>
            </a:xfrm>
            <a:custGeom>
              <a:avLst/>
              <a:gdLst>
                <a:gd name="connsiteX0" fmla="*/ 0 w 2419052"/>
                <a:gd name="connsiteY0" fmla="*/ 0 h 967620"/>
                <a:gd name="connsiteX1" fmla="*/ 1935242 w 2419052"/>
                <a:gd name="connsiteY1" fmla="*/ 0 h 967620"/>
                <a:gd name="connsiteX2" fmla="*/ 2419052 w 2419052"/>
                <a:gd name="connsiteY2" fmla="*/ 483810 h 967620"/>
                <a:gd name="connsiteX3" fmla="*/ 1935242 w 2419052"/>
                <a:gd name="connsiteY3" fmla="*/ 967620 h 967620"/>
                <a:gd name="connsiteX4" fmla="*/ 0 w 2419052"/>
                <a:gd name="connsiteY4" fmla="*/ 967620 h 967620"/>
                <a:gd name="connsiteX5" fmla="*/ 0 w 2419052"/>
                <a:gd name="connsiteY5" fmla="*/ 0 h 9676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19052" h="967620">
                  <a:moveTo>
                    <a:pt x="0" y="0"/>
                  </a:moveTo>
                  <a:lnTo>
                    <a:pt x="1935242" y="0"/>
                  </a:lnTo>
                  <a:lnTo>
                    <a:pt x="2419052" y="483810"/>
                  </a:lnTo>
                  <a:lnTo>
                    <a:pt x="1935242" y="967620"/>
                  </a:lnTo>
                  <a:lnTo>
                    <a:pt x="0" y="967620"/>
                  </a:lnTo>
                  <a:lnTo>
                    <a:pt x="0" y="0"/>
                  </a:lnTo>
                  <a:close/>
                </a:path>
              </a:pathLst>
            </a:custGeom>
            <a:solidFill>
              <a:schemeClr val="tx2"/>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96012" tIns="48006" rIns="265908" bIns="48006" numCol="1" spcCol="1270" anchor="ctr" anchorCtr="0">
              <a:noAutofit/>
            </a:bodyPr>
            <a:lstStyle/>
            <a:p>
              <a:pPr lvl="0" algn="ctr" defTabSz="800100">
                <a:lnSpc>
                  <a:spcPct val="90000"/>
                </a:lnSpc>
                <a:spcBef>
                  <a:spcPct val="0"/>
                </a:spcBef>
                <a:spcAft>
                  <a:spcPct val="35000"/>
                </a:spcAft>
              </a:pPr>
              <a:r>
                <a:rPr lang="en-US" sz="1800" kern="1200" dirty="0"/>
                <a:t>Architecture and Design</a:t>
              </a:r>
            </a:p>
          </p:txBody>
        </p:sp>
        <p:sp>
          <p:nvSpPr>
            <p:cNvPr id="15" name="Freeform 14"/>
            <p:cNvSpPr/>
            <p:nvPr/>
          </p:nvSpPr>
          <p:spPr>
            <a:xfrm>
              <a:off x="2394852" y="1916489"/>
              <a:ext cx="2419052" cy="967620"/>
            </a:xfrm>
            <a:custGeom>
              <a:avLst/>
              <a:gdLst>
                <a:gd name="connsiteX0" fmla="*/ 0 w 2419052"/>
                <a:gd name="connsiteY0" fmla="*/ 0 h 967620"/>
                <a:gd name="connsiteX1" fmla="*/ 1935242 w 2419052"/>
                <a:gd name="connsiteY1" fmla="*/ 0 h 967620"/>
                <a:gd name="connsiteX2" fmla="*/ 2419052 w 2419052"/>
                <a:gd name="connsiteY2" fmla="*/ 483810 h 967620"/>
                <a:gd name="connsiteX3" fmla="*/ 1935242 w 2419052"/>
                <a:gd name="connsiteY3" fmla="*/ 967620 h 967620"/>
                <a:gd name="connsiteX4" fmla="*/ 0 w 2419052"/>
                <a:gd name="connsiteY4" fmla="*/ 967620 h 967620"/>
                <a:gd name="connsiteX5" fmla="*/ 483810 w 2419052"/>
                <a:gd name="connsiteY5" fmla="*/ 483810 h 967620"/>
                <a:gd name="connsiteX6" fmla="*/ 0 w 2419052"/>
                <a:gd name="connsiteY6" fmla="*/ 0 h 9676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19052" h="967620">
                  <a:moveTo>
                    <a:pt x="0" y="0"/>
                  </a:moveTo>
                  <a:lnTo>
                    <a:pt x="1935242" y="0"/>
                  </a:lnTo>
                  <a:lnTo>
                    <a:pt x="2419052" y="483810"/>
                  </a:lnTo>
                  <a:lnTo>
                    <a:pt x="1935242" y="967620"/>
                  </a:lnTo>
                  <a:lnTo>
                    <a:pt x="0" y="967620"/>
                  </a:lnTo>
                  <a:lnTo>
                    <a:pt x="483810" y="483810"/>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55819" tIns="48006" rIns="507813" bIns="48006" numCol="1" spcCol="1270" anchor="ctr" anchorCtr="0">
              <a:noAutofit/>
            </a:bodyPr>
            <a:lstStyle/>
            <a:p>
              <a:pPr lvl="0" algn="ctr" defTabSz="800100">
                <a:lnSpc>
                  <a:spcPct val="90000"/>
                </a:lnSpc>
                <a:spcBef>
                  <a:spcPct val="0"/>
                </a:spcBef>
                <a:spcAft>
                  <a:spcPct val="35000"/>
                </a:spcAft>
              </a:pPr>
              <a:r>
                <a:rPr lang="en-US" sz="1800" kern="1200" dirty="0"/>
                <a:t>API Development &amp; Deployment</a:t>
              </a:r>
            </a:p>
          </p:txBody>
        </p:sp>
        <p:sp>
          <p:nvSpPr>
            <p:cNvPr id="16" name="Freeform 15"/>
            <p:cNvSpPr/>
            <p:nvPr/>
          </p:nvSpPr>
          <p:spPr>
            <a:xfrm>
              <a:off x="4330094" y="1916489"/>
              <a:ext cx="2419052" cy="967620"/>
            </a:xfrm>
            <a:custGeom>
              <a:avLst/>
              <a:gdLst>
                <a:gd name="connsiteX0" fmla="*/ 0 w 2419052"/>
                <a:gd name="connsiteY0" fmla="*/ 0 h 967620"/>
                <a:gd name="connsiteX1" fmla="*/ 1935242 w 2419052"/>
                <a:gd name="connsiteY1" fmla="*/ 0 h 967620"/>
                <a:gd name="connsiteX2" fmla="*/ 2419052 w 2419052"/>
                <a:gd name="connsiteY2" fmla="*/ 483810 h 967620"/>
                <a:gd name="connsiteX3" fmla="*/ 1935242 w 2419052"/>
                <a:gd name="connsiteY3" fmla="*/ 967620 h 967620"/>
                <a:gd name="connsiteX4" fmla="*/ 0 w 2419052"/>
                <a:gd name="connsiteY4" fmla="*/ 967620 h 967620"/>
                <a:gd name="connsiteX5" fmla="*/ 483810 w 2419052"/>
                <a:gd name="connsiteY5" fmla="*/ 483810 h 967620"/>
                <a:gd name="connsiteX6" fmla="*/ 0 w 2419052"/>
                <a:gd name="connsiteY6" fmla="*/ 0 h 9676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19052" h="967620">
                  <a:moveTo>
                    <a:pt x="0" y="0"/>
                  </a:moveTo>
                  <a:lnTo>
                    <a:pt x="1935242" y="0"/>
                  </a:lnTo>
                  <a:lnTo>
                    <a:pt x="2419052" y="483810"/>
                  </a:lnTo>
                  <a:lnTo>
                    <a:pt x="1935242" y="967620"/>
                  </a:lnTo>
                  <a:lnTo>
                    <a:pt x="0" y="967620"/>
                  </a:lnTo>
                  <a:lnTo>
                    <a:pt x="483810" y="483810"/>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55819" tIns="48006" rIns="507813" bIns="48006" numCol="1" spcCol="1270" anchor="ctr" anchorCtr="0">
              <a:noAutofit/>
            </a:bodyPr>
            <a:lstStyle/>
            <a:p>
              <a:pPr lvl="0" algn="ctr" defTabSz="800100">
                <a:lnSpc>
                  <a:spcPct val="90000"/>
                </a:lnSpc>
                <a:spcBef>
                  <a:spcPct val="0"/>
                </a:spcBef>
                <a:spcAft>
                  <a:spcPct val="35000"/>
                </a:spcAft>
              </a:pPr>
              <a:r>
                <a:rPr lang="en-US" sz="1800" kern="1200" dirty="0"/>
                <a:t>FHIR Development &amp; Onboarding</a:t>
              </a:r>
            </a:p>
          </p:txBody>
        </p:sp>
        <p:sp>
          <p:nvSpPr>
            <p:cNvPr id="17" name="Freeform 16"/>
            <p:cNvSpPr/>
            <p:nvPr/>
          </p:nvSpPr>
          <p:spPr>
            <a:xfrm>
              <a:off x="6265336" y="1916489"/>
              <a:ext cx="2419052" cy="967620"/>
            </a:xfrm>
            <a:custGeom>
              <a:avLst/>
              <a:gdLst>
                <a:gd name="connsiteX0" fmla="*/ 0 w 2419052"/>
                <a:gd name="connsiteY0" fmla="*/ 0 h 967620"/>
                <a:gd name="connsiteX1" fmla="*/ 1935242 w 2419052"/>
                <a:gd name="connsiteY1" fmla="*/ 0 h 967620"/>
                <a:gd name="connsiteX2" fmla="*/ 2419052 w 2419052"/>
                <a:gd name="connsiteY2" fmla="*/ 483810 h 967620"/>
                <a:gd name="connsiteX3" fmla="*/ 1935242 w 2419052"/>
                <a:gd name="connsiteY3" fmla="*/ 967620 h 967620"/>
                <a:gd name="connsiteX4" fmla="*/ 0 w 2419052"/>
                <a:gd name="connsiteY4" fmla="*/ 967620 h 967620"/>
                <a:gd name="connsiteX5" fmla="*/ 483810 w 2419052"/>
                <a:gd name="connsiteY5" fmla="*/ 483810 h 967620"/>
                <a:gd name="connsiteX6" fmla="*/ 0 w 2419052"/>
                <a:gd name="connsiteY6" fmla="*/ 0 h 9676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19052" h="967620">
                  <a:moveTo>
                    <a:pt x="0" y="0"/>
                  </a:moveTo>
                  <a:lnTo>
                    <a:pt x="1935242" y="0"/>
                  </a:lnTo>
                  <a:lnTo>
                    <a:pt x="2419052" y="483810"/>
                  </a:lnTo>
                  <a:lnTo>
                    <a:pt x="1935242" y="967620"/>
                  </a:lnTo>
                  <a:lnTo>
                    <a:pt x="0" y="967620"/>
                  </a:lnTo>
                  <a:lnTo>
                    <a:pt x="483810" y="483810"/>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55819" tIns="48006" rIns="507813" bIns="48006" numCol="1" spcCol="1270" anchor="ctr" anchorCtr="0">
              <a:noAutofit/>
            </a:bodyPr>
            <a:lstStyle/>
            <a:p>
              <a:pPr lvl="0" algn="ctr" defTabSz="800100">
                <a:lnSpc>
                  <a:spcPct val="90000"/>
                </a:lnSpc>
                <a:spcBef>
                  <a:spcPct val="0"/>
                </a:spcBef>
                <a:spcAft>
                  <a:spcPct val="35000"/>
                </a:spcAft>
              </a:pPr>
              <a:r>
                <a:rPr lang="en-US" sz="1800" kern="1200" dirty="0"/>
                <a:t>Transition from Direct Messaging</a:t>
              </a:r>
            </a:p>
          </p:txBody>
        </p:sp>
      </p:grpSp>
      <p:sp>
        <p:nvSpPr>
          <p:cNvPr id="4" name="Title 3"/>
          <p:cNvSpPr>
            <a:spLocks noGrp="1"/>
          </p:cNvSpPr>
          <p:nvPr>
            <p:ph type="title"/>
          </p:nvPr>
        </p:nvSpPr>
        <p:spPr/>
        <p:txBody>
          <a:bodyPr/>
          <a:lstStyle/>
          <a:p>
            <a:r>
              <a:rPr lang="en-US" dirty="0"/>
              <a:t>CCG API &amp; FHIR Development Timeline</a:t>
            </a:r>
          </a:p>
        </p:txBody>
      </p:sp>
      <p:sp>
        <p:nvSpPr>
          <p:cNvPr id="2" name="Slide Number Placeholder 1"/>
          <p:cNvSpPr>
            <a:spLocks noGrp="1"/>
          </p:cNvSpPr>
          <p:nvPr>
            <p:ph type="sldNum" sz="quarter" idx="11"/>
          </p:nvPr>
        </p:nvSpPr>
        <p:spPr/>
        <p:txBody>
          <a:bodyPr/>
          <a:lstStyle/>
          <a:p>
            <a:pPr>
              <a:defRPr/>
            </a:pPr>
            <a:fld id="{949C2E20-F250-44B9-B926-B8B94A013B34}" type="slidenum">
              <a:rPr lang="en-US" smtClean="0"/>
              <a:pPr>
                <a:defRPr/>
              </a:pPr>
              <a:t>28</a:t>
            </a:fld>
            <a:endParaRPr lang="en-US" dirty="0"/>
          </a:p>
        </p:txBody>
      </p:sp>
      <p:sp>
        <p:nvSpPr>
          <p:cNvPr id="7" name="Rectangle 6">
            <a:extLst>
              <a:ext uri="{FF2B5EF4-FFF2-40B4-BE49-F238E27FC236}">
                <a16:creationId xmlns:a16="http://schemas.microsoft.com/office/drawing/2014/main" id="{36F90A68-A932-4D43-83BD-E7D6EA47DFDA}"/>
              </a:ext>
            </a:extLst>
          </p:cNvPr>
          <p:cNvSpPr/>
          <p:nvPr/>
        </p:nvSpPr>
        <p:spPr>
          <a:xfrm>
            <a:off x="685800" y="3124200"/>
            <a:ext cx="1791522" cy="2031325"/>
          </a:xfrm>
          <a:prstGeom prst="rect">
            <a:avLst/>
          </a:prstGeom>
        </p:spPr>
        <p:txBody>
          <a:bodyPr wrap="square">
            <a:spAutoFit/>
          </a:bodyPr>
          <a:lstStyle/>
          <a:p>
            <a:pPr marL="171450" indent="-171450">
              <a:lnSpc>
                <a:spcPct val="150000"/>
              </a:lnSpc>
              <a:buFont typeface="Arial" panose="020B0604020202020204" pitchFamily="34" charset="0"/>
              <a:buChar char="•"/>
            </a:pPr>
            <a:r>
              <a:rPr lang="en-US" sz="1400" dirty="0">
                <a:solidFill>
                  <a:schemeClr val="tx1">
                    <a:lumMod val="75000"/>
                    <a:lumOff val="25000"/>
                  </a:schemeClr>
                </a:solidFill>
                <a:cs typeface="Arial" panose="020B0604020202020204" pitchFamily="34" charset="0"/>
              </a:rPr>
              <a:t>Complete Architecture &amp; Design</a:t>
            </a:r>
          </a:p>
          <a:p>
            <a:pPr marL="171450" indent="-171450">
              <a:lnSpc>
                <a:spcPct val="150000"/>
              </a:lnSpc>
              <a:buFont typeface="Arial" panose="020B0604020202020204" pitchFamily="34" charset="0"/>
              <a:buChar char="•"/>
            </a:pPr>
            <a:r>
              <a:rPr lang="en-US" sz="1400" dirty="0">
                <a:solidFill>
                  <a:schemeClr val="tx1">
                    <a:lumMod val="75000"/>
                    <a:lumOff val="25000"/>
                  </a:schemeClr>
                </a:solidFill>
                <a:cs typeface="Arial" panose="020B0604020202020204" pitchFamily="34" charset="0"/>
              </a:rPr>
              <a:t>Build Proof of Concept (POC) for the APIs</a:t>
            </a:r>
          </a:p>
        </p:txBody>
      </p:sp>
      <p:sp>
        <p:nvSpPr>
          <p:cNvPr id="8" name="Rectangle 7">
            <a:extLst>
              <a:ext uri="{FF2B5EF4-FFF2-40B4-BE49-F238E27FC236}">
                <a16:creationId xmlns:a16="http://schemas.microsoft.com/office/drawing/2014/main" id="{36F90A68-A932-4D43-83BD-E7D6EA47DFDA}"/>
              </a:ext>
            </a:extLst>
          </p:cNvPr>
          <p:cNvSpPr/>
          <p:nvPr/>
        </p:nvSpPr>
        <p:spPr>
          <a:xfrm>
            <a:off x="2560741" y="3124200"/>
            <a:ext cx="2018478" cy="1708160"/>
          </a:xfrm>
          <a:prstGeom prst="rect">
            <a:avLst/>
          </a:prstGeom>
        </p:spPr>
        <p:txBody>
          <a:bodyPr wrap="square">
            <a:spAutoFit/>
          </a:bodyPr>
          <a:lstStyle/>
          <a:p>
            <a:pPr marL="171450" indent="-171450">
              <a:lnSpc>
                <a:spcPct val="150000"/>
              </a:lnSpc>
              <a:buFont typeface="Arial" panose="020B0604020202020204" pitchFamily="34" charset="0"/>
              <a:buChar char="•"/>
            </a:pPr>
            <a:r>
              <a:rPr lang="en-US" sz="1400" dirty="0">
                <a:solidFill>
                  <a:schemeClr val="tx1">
                    <a:lumMod val="75000"/>
                    <a:lumOff val="25000"/>
                  </a:schemeClr>
                </a:solidFill>
                <a:cs typeface="Arial" panose="020B0604020202020204" pitchFamily="34" charset="0"/>
              </a:rPr>
              <a:t>Develop the REST &amp; SOAP APIs</a:t>
            </a:r>
          </a:p>
          <a:p>
            <a:pPr marL="171450" indent="-171450">
              <a:lnSpc>
                <a:spcPct val="150000"/>
              </a:lnSpc>
              <a:buFont typeface="Arial" panose="020B0604020202020204" pitchFamily="34" charset="0"/>
              <a:buChar char="•"/>
            </a:pPr>
            <a:r>
              <a:rPr lang="en-US" sz="1400" dirty="0">
                <a:solidFill>
                  <a:schemeClr val="tx1">
                    <a:lumMod val="75000"/>
                    <a:lumOff val="25000"/>
                  </a:schemeClr>
                </a:solidFill>
                <a:cs typeface="Arial" panose="020B0604020202020204" pitchFamily="34" charset="0"/>
              </a:rPr>
              <a:t>Publish API Specifications</a:t>
            </a:r>
          </a:p>
          <a:p>
            <a:pPr marL="171450" indent="-171450">
              <a:lnSpc>
                <a:spcPct val="150000"/>
              </a:lnSpc>
              <a:buFont typeface="Arial" panose="020B0604020202020204" pitchFamily="34" charset="0"/>
              <a:buChar char="•"/>
            </a:pPr>
            <a:r>
              <a:rPr lang="en-US" sz="1400" dirty="0">
                <a:solidFill>
                  <a:schemeClr val="tx1">
                    <a:lumMod val="75000"/>
                    <a:lumOff val="25000"/>
                  </a:schemeClr>
                </a:solidFill>
                <a:cs typeface="Arial" panose="020B0604020202020204" pitchFamily="34" charset="0"/>
              </a:rPr>
              <a:t>Deploy changes (Live)</a:t>
            </a:r>
          </a:p>
        </p:txBody>
      </p:sp>
      <p:sp>
        <p:nvSpPr>
          <p:cNvPr id="9" name="Rectangle 8">
            <a:extLst>
              <a:ext uri="{FF2B5EF4-FFF2-40B4-BE49-F238E27FC236}">
                <a16:creationId xmlns:a16="http://schemas.microsoft.com/office/drawing/2014/main" id="{84C0526B-D5E4-9A40-824D-19D5434F3E32}"/>
              </a:ext>
            </a:extLst>
          </p:cNvPr>
          <p:cNvSpPr/>
          <p:nvPr/>
        </p:nvSpPr>
        <p:spPr>
          <a:xfrm>
            <a:off x="4693920" y="3124200"/>
            <a:ext cx="1783079" cy="1708160"/>
          </a:xfrm>
          <a:prstGeom prst="rect">
            <a:avLst/>
          </a:prstGeom>
        </p:spPr>
        <p:txBody>
          <a:bodyPr wrap="square">
            <a:spAutoFit/>
          </a:bodyPr>
          <a:lstStyle/>
          <a:p>
            <a:pPr marL="171450" indent="-171450">
              <a:lnSpc>
                <a:spcPct val="150000"/>
              </a:lnSpc>
              <a:buFont typeface="Arial" panose="020B0604020202020204" pitchFamily="34" charset="0"/>
              <a:buChar char="•"/>
            </a:pPr>
            <a:r>
              <a:rPr lang="en-US" sz="1400" dirty="0">
                <a:solidFill>
                  <a:schemeClr val="tx1">
                    <a:lumMod val="75000"/>
                    <a:lumOff val="25000"/>
                  </a:schemeClr>
                </a:solidFill>
                <a:cs typeface="Arial" panose="020B0604020202020204" pitchFamily="34" charset="0"/>
              </a:rPr>
              <a:t>Develop FHIR Integration</a:t>
            </a:r>
          </a:p>
          <a:p>
            <a:pPr marL="171450" indent="-171450">
              <a:lnSpc>
                <a:spcPct val="150000"/>
              </a:lnSpc>
              <a:buFont typeface="Arial" panose="020B0604020202020204" pitchFamily="34" charset="0"/>
              <a:buChar char="•"/>
            </a:pPr>
            <a:r>
              <a:rPr lang="en-US" sz="1400" dirty="0">
                <a:solidFill>
                  <a:schemeClr val="tx1">
                    <a:lumMod val="75000"/>
                    <a:lumOff val="25000"/>
                  </a:schemeClr>
                </a:solidFill>
                <a:cs typeface="Arial" panose="020B0604020202020204" pitchFamily="34" charset="0"/>
              </a:rPr>
              <a:t>Authentication Protocols</a:t>
            </a:r>
          </a:p>
          <a:p>
            <a:pPr marL="171450" indent="-171450">
              <a:lnSpc>
                <a:spcPct val="150000"/>
              </a:lnSpc>
              <a:buFont typeface="Arial" panose="020B0604020202020204" pitchFamily="34" charset="0"/>
              <a:buChar char="•"/>
            </a:pPr>
            <a:r>
              <a:rPr lang="en-US" sz="1400" dirty="0">
                <a:solidFill>
                  <a:schemeClr val="tx1">
                    <a:lumMod val="75000"/>
                    <a:lumOff val="25000"/>
                  </a:schemeClr>
                </a:solidFill>
                <a:cs typeface="Arial" panose="020B0604020202020204" pitchFamily="34" charset="0"/>
              </a:rPr>
              <a:t>Onboarding to APIs</a:t>
            </a:r>
          </a:p>
        </p:txBody>
      </p:sp>
      <p:sp>
        <p:nvSpPr>
          <p:cNvPr id="10" name="Rectangle 9">
            <a:extLst>
              <a:ext uri="{FF2B5EF4-FFF2-40B4-BE49-F238E27FC236}">
                <a16:creationId xmlns:a16="http://schemas.microsoft.com/office/drawing/2014/main" id="{84C0526B-D5E4-9A40-824D-19D5434F3E32}"/>
              </a:ext>
            </a:extLst>
          </p:cNvPr>
          <p:cNvSpPr/>
          <p:nvPr/>
        </p:nvSpPr>
        <p:spPr>
          <a:xfrm>
            <a:off x="6591700" y="3119734"/>
            <a:ext cx="1783079" cy="1061829"/>
          </a:xfrm>
          <a:prstGeom prst="rect">
            <a:avLst/>
          </a:prstGeom>
        </p:spPr>
        <p:txBody>
          <a:bodyPr wrap="square">
            <a:spAutoFit/>
          </a:bodyPr>
          <a:lstStyle/>
          <a:p>
            <a:pPr marL="171450" indent="-171450">
              <a:lnSpc>
                <a:spcPct val="150000"/>
              </a:lnSpc>
              <a:buFont typeface="Arial" panose="020B0604020202020204" pitchFamily="34" charset="0"/>
              <a:buChar char="•"/>
            </a:pPr>
            <a:r>
              <a:rPr lang="en-US" sz="1400" dirty="0">
                <a:solidFill>
                  <a:schemeClr val="tx1">
                    <a:lumMod val="75000"/>
                    <a:lumOff val="25000"/>
                  </a:schemeClr>
                </a:solidFill>
                <a:cs typeface="Arial" panose="020B0604020202020204" pitchFamily="34" charset="0"/>
              </a:rPr>
              <a:t>Complete Transitions from Direct Messaging</a:t>
            </a:r>
          </a:p>
        </p:txBody>
      </p:sp>
      <p:sp>
        <p:nvSpPr>
          <p:cNvPr id="11" name="TextBox 10">
            <a:extLst>
              <a:ext uri="{FF2B5EF4-FFF2-40B4-BE49-F238E27FC236}">
                <a16:creationId xmlns:a16="http://schemas.microsoft.com/office/drawing/2014/main" id="{4D670112-281F-A144-BC54-288F56974F9B}"/>
              </a:ext>
            </a:extLst>
          </p:cNvPr>
          <p:cNvSpPr txBox="1"/>
          <p:nvPr/>
        </p:nvSpPr>
        <p:spPr>
          <a:xfrm>
            <a:off x="791881" y="1550074"/>
            <a:ext cx="1268132" cy="307777"/>
          </a:xfrm>
          <a:prstGeom prst="rect">
            <a:avLst/>
          </a:prstGeom>
          <a:solidFill>
            <a:schemeClr val="tx2"/>
          </a:solidFill>
        </p:spPr>
        <p:txBody>
          <a:bodyPr wrap="square" rtlCol="0" anchor="ctr">
            <a:spAutoFit/>
          </a:bodyPr>
          <a:lstStyle/>
          <a:p>
            <a:pPr algn="ctr"/>
            <a:r>
              <a:rPr lang="en-US" sz="1400" b="1" dirty="0">
                <a:solidFill>
                  <a:schemeClr val="bg1"/>
                </a:solidFill>
                <a:cs typeface="Arial" panose="020B0604020202020204" pitchFamily="34" charset="0"/>
              </a:rPr>
              <a:t>Sep  2021</a:t>
            </a:r>
          </a:p>
        </p:txBody>
      </p:sp>
      <p:sp>
        <p:nvSpPr>
          <p:cNvPr id="12" name="TextBox 11">
            <a:extLst>
              <a:ext uri="{FF2B5EF4-FFF2-40B4-BE49-F238E27FC236}">
                <a16:creationId xmlns:a16="http://schemas.microsoft.com/office/drawing/2014/main" id="{E27D88B4-DC63-1246-A226-408456764B22}"/>
              </a:ext>
            </a:extLst>
          </p:cNvPr>
          <p:cNvSpPr txBox="1"/>
          <p:nvPr/>
        </p:nvSpPr>
        <p:spPr>
          <a:xfrm>
            <a:off x="2667816" y="1550074"/>
            <a:ext cx="1726994" cy="307777"/>
          </a:xfrm>
          <a:prstGeom prst="rect">
            <a:avLst/>
          </a:prstGeom>
          <a:noFill/>
        </p:spPr>
        <p:txBody>
          <a:bodyPr wrap="square" rtlCol="0" anchor="ctr">
            <a:spAutoFit/>
          </a:bodyPr>
          <a:lstStyle/>
          <a:p>
            <a:r>
              <a:rPr lang="en-US" sz="1400" b="1" dirty="0">
                <a:cs typeface="Arial" panose="020B0604020202020204" pitchFamily="34" charset="0"/>
              </a:rPr>
              <a:t>Sep 2021 - Dec 2021</a:t>
            </a:r>
          </a:p>
        </p:txBody>
      </p:sp>
      <p:sp>
        <p:nvSpPr>
          <p:cNvPr id="13" name="TextBox 12">
            <a:extLst>
              <a:ext uri="{FF2B5EF4-FFF2-40B4-BE49-F238E27FC236}">
                <a16:creationId xmlns:a16="http://schemas.microsoft.com/office/drawing/2014/main" id="{97558564-437B-5043-9908-5FF37F20DA38}"/>
              </a:ext>
            </a:extLst>
          </p:cNvPr>
          <p:cNvSpPr txBox="1"/>
          <p:nvPr/>
        </p:nvSpPr>
        <p:spPr>
          <a:xfrm>
            <a:off x="4579219" y="1550073"/>
            <a:ext cx="1741832" cy="307777"/>
          </a:xfrm>
          <a:prstGeom prst="rect">
            <a:avLst/>
          </a:prstGeom>
          <a:noFill/>
        </p:spPr>
        <p:txBody>
          <a:bodyPr wrap="square" rtlCol="0" anchor="ctr">
            <a:spAutoFit/>
          </a:bodyPr>
          <a:lstStyle/>
          <a:p>
            <a:r>
              <a:rPr lang="en-US" sz="1400" b="1" dirty="0">
                <a:cs typeface="Arial" panose="020B0604020202020204" pitchFamily="34" charset="0"/>
              </a:rPr>
              <a:t>Jan 2022 – Jun 2023</a:t>
            </a:r>
          </a:p>
        </p:txBody>
      </p:sp>
      <p:sp>
        <p:nvSpPr>
          <p:cNvPr id="14" name="TextBox 13">
            <a:extLst>
              <a:ext uri="{FF2B5EF4-FFF2-40B4-BE49-F238E27FC236}">
                <a16:creationId xmlns:a16="http://schemas.microsoft.com/office/drawing/2014/main" id="{AFAB7F99-1388-2749-9AD9-4F17F1AF28A3}"/>
              </a:ext>
            </a:extLst>
          </p:cNvPr>
          <p:cNvSpPr txBox="1"/>
          <p:nvPr/>
        </p:nvSpPr>
        <p:spPr>
          <a:xfrm>
            <a:off x="6894366" y="1557141"/>
            <a:ext cx="1480413" cy="307777"/>
          </a:xfrm>
          <a:prstGeom prst="rect">
            <a:avLst/>
          </a:prstGeom>
          <a:noFill/>
        </p:spPr>
        <p:txBody>
          <a:bodyPr wrap="square" rtlCol="0" anchor="ctr">
            <a:spAutoFit/>
          </a:bodyPr>
          <a:lstStyle/>
          <a:p>
            <a:r>
              <a:rPr lang="en-US" sz="1400" b="1" dirty="0">
                <a:cs typeface="Arial" panose="020B0604020202020204" pitchFamily="34" charset="0"/>
              </a:rPr>
              <a:t>Sep 2023</a:t>
            </a:r>
          </a:p>
        </p:txBody>
      </p:sp>
    </p:spTree>
    <p:extLst>
      <p:ext uri="{BB962C8B-B14F-4D97-AF65-F5344CB8AC3E}">
        <p14:creationId xmlns:p14="http://schemas.microsoft.com/office/powerpoint/2010/main" val="9182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DD6DC581-3793-4594-88E2-9EC724FA3BF3}" type="slidenum">
              <a:rPr kumimoji="0" lang="en-US"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29</a:t>
            </a:fld>
            <a:endParaRPr kumimoji="0" lang="en-US" b="0" i="0" u="none" strike="noStrike" kern="0" cap="none" spc="0" normalizeH="0" baseline="0" noProof="0" dirty="0">
              <a:ln>
                <a:noFill/>
              </a:ln>
              <a:solidFill>
                <a:sysClr val="windowText" lastClr="000000"/>
              </a:solidFill>
              <a:effectLst/>
              <a:uLnTx/>
              <a:uFillTx/>
            </a:endParaRPr>
          </a:p>
        </p:txBody>
      </p:sp>
      <p:sp>
        <p:nvSpPr>
          <p:cNvPr id="2" name="Text Placeholder 1"/>
          <p:cNvSpPr>
            <a:spLocks noGrp="1"/>
          </p:cNvSpPr>
          <p:nvPr>
            <p:ph type="body" idx="4294967295"/>
          </p:nvPr>
        </p:nvSpPr>
        <p:spPr>
          <a:xfrm>
            <a:off x="1028700" y="2971800"/>
            <a:ext cx="7772400" cy="1500187"/>
          </a:xfrm>
        </p:spPr>
        <p:txBody>
          <a:bodyPr rtlCol="0" anchor="ctr" anchorCtr="0">
            <a:normAutofit/>
          </a:bodyPr>
          <a:lstStyle/>
          <a:p>
            <a:pPr marL="0" indent="0">
              <a:buNone/>
            </a:pPr>
            <a:r>
              <a:rPr lang="en-US" sz="2400" dirty="0">
                <a:solidFill>
                  <a:schemeClr val="tx1"/>
                </a:solidFill>
              </a:rPr>
              <a:t>Conclusion </a:t>
            </a:r>
          </a:p>
          <a:p>
            <a:pPr marL="0" indent="0">
              <a:buNone/>
            </a:pPr>
            <a:r>
              <a:rPr lang="en-US" sz="2400" b="0" i="1" dirty="0">
                <a:solidFill>
                  <a:schemeClr val="tx1"/>
                </a:solidFill>
              </a:rPr>
              <a:t>Undersecretary Lauren Peters</a:t>
            </a:r>
          </a:p>
        </p:txBody>
      </p:sp>
    </p:spTree>
    <p:extLst>
      <p:ext uri="{BB962C8B-B14F-4D97-AF65-F5344CB8AC3E}">
        <p14:creationId xmlns:p14="http://schemas.microsoft.com/office/powerpoint/2010/main" val="1284309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DD6DC581-3793-4594-88E2-9EC724FA3BF3}" type="slidenum">
              <a:rPr lang="en-US" smtClean="0"/>
              <a:pPr>
                <a:defRPr/>
              </a:pPr>
              <a:t>3</a:t>
            </a:fld>
            <a:endParaRPr lang="en-US" dirty="0"/>
          </a:p>
        </p:txBody>
      </p:sp>
      <p:sp>
        <p:nvSpPr>
          <p:cNvPr id="5" name="Title 4">
            <a:extLst>
              <a:ext uri="{FF2B5EF4-FFF2-40B4-BE49-F238E27FC236}">
                <a16:creationId xmlns:a16="http://schemas.microsoft.com/office/drawing/2014/main" id="{984FF4C3-9083-41B7-BD02-E1E35008E516}"/>
              </a:ext>
            </a:extLst>
          </p:cNvPr>
          <p:cNvSpPr>
            <a:spLocks noGrp="1"/>
          </p:cNvSpPr>
          <p:nvPr>
            <p:ph type="title"/>
          </p:nvPr>
        </p:nvSpPr>
        <p:spPr>
          <a:xfrm>
            <a:off x="836137" y="133557"/>
            <a:ext cx="6098066" cy="565150"/>
          </a:xfrm>
        </p:spPr>
        <p:txBody>
          <a:bodyPr/>
          <a:lstStyle/>
          <a:p>
            <a:endParaRPr lang="en-US" dirty="0"/>
          </a:p>
        </p:txBody>
      </p:sp>
      <p:sp>
        <p:nvSpPr>
          <p:cNvPr id="10" name="Rectangle 9"/>
          <p:cNvSpPr/>
          <p:nvPr/>
        </p:nvSpPr>
        <p:spPr>
          <a:xfrm>
            <a:off x="914400" y="2905918"/>
            <a:ext cx="7315200" cy="1447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Welcome</a:t>
            </a:r>
          </a:p>
          <a:p>
            <a:r>
              <a:rPr lang="en-US" sz="2400" i="1" dirty="0">
                <a:solidFill>
                  <a:schemeClr val="tx1"/>
                </a:solidFill>
              </a:rPr>
              <a:t>Undersecretary Lauren Peters</a:t>
            </a:r>
            <a:endParaRPr lang="en-US" sz="2400" dirty="0">
              <a:solidFill>
                <a:schemeClr val="tx1"/>
              </a:solidFill>
            </a:endParaRPr>
          </a:p>
        </p:txBody>
      </p:sp>
    </p:spTree>
    <p:extLst>
      <p:ext uri="{BB962C8B-B14F-4D97-AF65-F5344CB8AC3E}">
        <p14:creationId xmlns:p14="http://schemas.microsoft.com/office/powerpoint/2010/main" val="30080391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3400" y="1896551"/>
            <a:ext cx="8182352" cy="1988208"/>
          </a:xfrm>
          <a:prstGeom prst="rect">
            <a:avLst/>
          </a:prstGeom>
        </p:spPr>
        <p:txBody>
          <a:bodyPr wrap="square" lIns="91411" tIns="45706" rIns="91411" bIns="45706">
            <a:spAutoFit/>
          </a:bodyPr>
          <a:lstStyle/>
          <a:p>
            <a:pPr marL="342791" indent="-342791" algn="ctr" fontAlgn="auto">
              <a:spcBef>
                <a:spcPct val="20000"/>
              </a:spcBef>
              <a:spcAft>
                <a:spcPts val="0"/>
              </a:spcAft>
              <a:defRPr/>
            </a:pPr>
            <a:r>
              <a:rPr lang="en-US" sz="2800" b="1" dirty="0">
                <a:solidFill>
                  <a:prstClr val="black"/>
                </a:solidFill>
                <a:latin typeface="Calibri"/>
                <a:cs typeface="+mn-cs"/>
              </a:rPr>
              <a:t>Next HITC meeting</a:t>
            </a:r>
            <a:br>
              <a:rPr lang="en-US" sz="2800" b="1" dirty="0">
                <a:solidFill>
                  <a:prstClr val="black"/>
                </a:solidFill>
                <a:latin typeface="Calibri"/>
                <a:cs typeface="+mn-cs"/>
              </a:rPr>
            </a:br>
            <a:endParaRPr lang="en-US" sz="2800" b="1" dirty="0">
              <a:solidFill>
                <a:prstClr val="black"/>
              </a:solidFill>
              <a:latin typeface="Calibri"/>
              <a:cs typeface="+mn-cs"/>
            </a:endParaRPr>
          </a:p>
          <a:p>
            <a:pPr marL="342791" indent="-342791" algn="ctr" fontAlgn="auto">
              <a:spcBef>
                <a:spcPct val="20000"/>
              </a:spcBef>
              <a:spcAft>
                <a:spcPts val="0"/>
              </a:spcAft>
              <a:defRPr/>
            </a:pPr>
            <a:r>
              <a:rPr lang="en-US" sz="2800" dirty="0">
                <a:solidFill>
                  <a:prstClr val="black"/>
                </a:solidFill>
                <a:latin typeface="Calibri"/>
              </a:rPr>
              <a:t>Nov. 1</a:t>
            </a:r>
            <a:r>
              <a:rPr lang="en-US" sz="2800" dirty="0">
                <a:solidFill>
                  <a:prstClr val="black"/>
                </a:solidFill>
                <a:latin typeface="Calibri"/>
                <a:cs typeface="+mn-cs"/>
              </a:rPr>
              <a:t>, 2021</a:t>
            </a:r>
          </a:p>
          <a:p>
            <a:pPr marL="342791" indent="-342791" algn="ctr" fontAlgn="auto">
              <a:spcBef>
                <a:spcPct val="20000"/>
              </a:spcBef>
              <a:spcAft>
                <a:spcPts val="0"/>
              </a:spcAft>
              <a:defRPr/>
            </a:pPr>
            <a:r>
              <a:rPr lang="en-US" sz="2800" dirty="0">
                <a:solidFill>
                  <a:prstClr val="black"/>
                </a:solidFill>
                <a:latin typeface="Calibri"/>
                <a:cs typeface="+mn-cs"/>
              </a:rPr>
              <a:t>3:30 – 5 p.m.</a:t>
            </a:r>
          </a:p>
        </p:txBody>
      </p:sp>
      <p:sp>
        <p:nvSpPr>
          <p:cNvPr id="6" name="Title 2"/>
          <p:cNvSpPr txBox="1">
            <a:spLocks/>
          </p:cNvSpPr>
          <p:nvPr/>
        </p:nvSpPr>
        <p:spPr bwMode="auto">
          <a:xfrm>
            <a:off x="973521" y="3729948"/>
            <a:ext cx="7848600" cy="82550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lvl1pPr algn="l" rtl="0" eaLnBrk="0" fontAlgn="base" hangingPunct="0">
              <a:spcBef>
                <a:spcPct val="0"/>
              </a:spcBef>
              <a:spcAft>
                <a:spcPct val="0"/>
              </a:spcAft>
              <a:defRPr sz="2800" kern="1200">
                <a:solidFill>
                  <a:schemeClr val="bg1"/>
                </a:solidFill>
                <a:latin typeface="+mj-lt"/>
                <a:ea typeface="+mj-ea"/>
                <a:cs typeface="+mj-cs"/>
              </a:defRPr>
            </a:lvl1pPr>
            <a:lvl2pPr algn="l" rtl="0" eaLnBrk="0" fontAlgn="base" hangingPunct="0">
              <a:spcBef>
                <a:spcPct val="0"/>
              </a:spcBef>
              <a:spcAft>
                <a:spcPct val="0"/>
              </a:spcAft>
              <a:defRPr sz="2800">
                <a:solidFill>
                  <a:schemeClr val="bg1"/>
                </a:solidFill>
                <a:latin typeface="Calibri" pitchFamily="34" charset="0"/>
              </a:defRPr>
            </a:lvl2pPr>
            <a:lvl3pPr algn="l" rtl="0" eaLnBrk="0" fontAlgn="base" hangingPunct="0">
              <a:spcBef>
                <a:spcPct val="0"/>
              </a:spcBef>
              <a:spcAft>
                <a:spcPct val="0"/>
              </a:spcAft>
              <a:defRPr sz="2800">
                <a:solidFill>
                  <a:schemeClr val="bg1"/>
                </a:solidFill>
                <a:latin typeface="Calibri" pitchFamily="34" charset="0"/>
              </a:defRPr>
            </a:lvl3pPr>
            <a:lvl4pPr algn="l" rtl="0" eaLnBrk="0" fontAlgn="base" hangingPunct="0">
              <a:spcBef>
                <a:spcPct val="0"/>
              </a:spcBef>
              <a:spcAft>
                <a:spcPct val="0"/>
              </a:spcAft>
              <a:defRPr sz="2800">
                <a:solidFill>
                  <a:schemeClr val="bg1"/>
                </a:solidFill>
                <a:latin typeface="Calibri" pitchFamily="34" charset="0"/>
              </a:defRPr>
            </a:lvl4pPr>
            <a:lvl5pPr algn="l" rtl="0" eaLnBrk="0" fontAlgn="base" hangingPunct="0">
              <a:spcBef>
                <a:spcPct val="0"/>
              </a:spcBef>
              <a:spcAft>
                <a:spcPct val="0"/>
              </a:spcAft>
              <a:defRPr sz="2800">
                <a:solidFill>
                  <a:schemeClr val="bg1"/>
                </a:solidFill>
                <a:latin typeface="Calibri" pitchFamily="34" charset="0"/>
              </a:defRPr>
            </a:lvl5pPr>
            <a:lvl6pPr marL="457056" algn="l" rtl="0" fontAlgn="base">
              <a:spcBef>
                <a:spcPct val="0"/>
              </a:spcBef>
              <a:spcAft>
                <a:spcPct val="0"/>
              </a:spcAft>
              <a:defRPr sz="2800">
                <a:solidFill>
                  <a:schemeClr val="bg1"/>
                </a:solidFill>
                <a:latin typeface="Calibri" pitchFamily="34" charset="0"/>
              </a:defRPr>
            </a:lvl6pPr>
            <a:lvl7pPr marL="914109" algn="l" rtl="0" fontAlgn="base">
              <a:spcBef>
                <a:spcPct val="0"/>
              </a:spcBef>
              <a:spcAft>
                <a:spcPct val="0"/>
              </a:spcAft>
              <a:defRPr sz="2800">
                <a:solidFill>
                  <a:schemeClr val="bg1"/>
                </a:solidFill>
                <a:latin typeface="Calibri" pitchFamily="34" charset="0"/>
              </a:defRPr>
            </a:lvl7pPr>
            <a:lvl8pPr marL="1371165" algn="l" rtl="0" fontAlgn="base">
              <a:spcBef>
                <a:spcPct val="0"/>
              </a:spcBef>
              <a:spcAft>
                <a:spcPct val="0"/>
              </a:spcAft>
              <a:defRPr sz="2800">
                <a:solidFill>
                  <a:schemeClr val="bg1"/>
                </a:solidFill>
                <a:latin typeface="Calibri" pitchFamily="34" charset="0"/>
              </a:defRPr>
            </a:lvl8pPr>
            <a:lvl9pPr marL="1828218" algn="l" rtl="0" fontAlgn="base">
              <a:spcBef>
                <a:spcPct val="0"/>
              </a:spcBef>
              <a:spcAft>
                <a:spcPct val="0"/>
              </a:spcAft>
              <a:defRPr sz="2800">
                <a:solidFill>
                  <a:schemeClr val="bg1"/>
                </a:solidFill>
                <a:latin typeface="Calibri" pitchFamily="34" charset="0"/>
              </a:defRPr>
            </a:lvl9pPr>
          </a:lstStyle>
          <a:p>
            <a:pPr defTabSz="435299" fontAlgn="auto">
              <a:spcBef>
                <a:spcPts val="0"/>
              </a:spcBef>
              <a:spcAft>
                <a:spcPts val="0"/>
              </a:spcAft>
            </a:pPr>
            <a:r>
              <a:rPr lang="en-US" dirty="0">
                <a:ea typeface="Arial Unicode MS" panose="020B0604020202020204" pitchFamily="34" charset="-128"/>
                <a:cs typeface="Arial" panose="020B0604020202020204" pitchFamily="34" charset="0"/>
              </a:rPr>
              <a:t>W</a:t>
            </a:r>
          </a:p>
        </p:txBody>
      </p:sp>
      <p:sp>
        <p:nvSpPr>
          <p:cNvPr id="2" name="Slide Number Placeholder 1"/>
          <p:cNvSpPr>
            <a:spLocks noGrp="1"/>
          </p:cNvSpPr>
          <p:nvPr>
            <p:ph type="sldNum" sz="quarter" idx="11"/>
          </p:nvPr>
        </p:nvSpPr>
        <p:spPr/>
        <p:txBody>
          <a:bodyPr/>
          <a:lstStyle/>
          <a:p>
            <a:pPr>
              <a:defRPr/>
            </a:pPr>
            <a:fld id="{C368D18A-47D3-417B-8049-0A96DF46771A}" type="slidenum">
              <a:rPr lang="en-US" smtClean="0"/>
              <a:pPr>
                <a:defRPr/>
              </a:pPr>
              <a:t>30</a:t>
            </a:fld>
            <a:endParaRPr lang="en-US" dirty="0"/>
          </a:p>
        </p:txBody>
      </p:sp>
      <p:sp>
        <p:nvSpPr>
          <p:cNvPr id="5" name="Title 4">
            <a:extLst>
              <a:ext uri="{FF2B5EF4-FFF2-40B4-BE49-F238E27FC236}">
                <a16:creationId xmlns:a16="http://schemas.microsoft.com/office/drawing/2014/main" id="{03526910-3444-4D69-AD13-23998D92B28F}"/>
              </a:ext>
            </a:extLst>
          </p:cNvPr>
          <p:cNvSpPr>
            <a:spLocks noGrp="1"/>
          </p:cNvSpPr>
          <p:nvPr>
            <p:ph type="title"/>
          </p:nvPr>
        </p:nvSpPr>
        <p:spPr>
          <a:xfrm>
            <a:off x="836137" y="133557"/>
            <a:ext cx="6098066" cy="565150"/>
          </a:xfrm>
        </p:spPr>
        <p:txBody>
          <a:bodyPr/>
          <a:lstStyle/>
          <a:p>
            <a:r>
              <a:rPr lang="en-US" dirty="0"/>
              <a:t>Next HITC meeting</a:t>
            </a:r>
          </a:p>
        </p:txBody>
      </p:sp>
      <p:pic>
        <p:nvPicPr>
          <p:cNvPr id="3" name="Picture 2"/>
          <p:cNvPicPr>
            <a:picLocks noChangeAspect="1"/>
          </p:cNvPicPr>
          <p:nvPr/>
        </p:nvPicPr>
        <p:blipFill>
          <a:blip r:embed="rId3"/>
          <a:stretch>
            <a:fillRect/>
          </a:stretch>
        </p:blipFill>
        <p:spPr>
          <a:xfrm>
            <a:off x="5771233" y="5135485"/>
            <a:ext cx="3006243" cy="1475659"/>
          </a:xfrm>
          <a:prstGeom prst="rect">
            <a:avLst/>
          </a:prstGeom>
        </p:spPr>
      </p:pic>
    </p:spTree>
    <p:extLst>
      <p:ext uri="{BB962C8B-B14F-4D97-AF65-F5344CB8AC3E}">
        <p14:creationId xmlns:p14="http://schemas.microsoft.com/office/powerpoint/2010/main" val="377638919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DD6DC581-3793-4594-88E2-9EC724FA3BF3}" type="slidenum">
              <a:rPr kumimoji="0" lang="en-US"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31</a:t>
            </a:fld>
            <a:endParaRPr kumimoji="0" lang="en-US" b="0" i="0" u="none" strike="noStrike" kern="0" cap="none" spc="0" normalizeH="0" baseline="0" noProof="0" dirty="0">
              <a:ln>
                <a:noFill/>
              </a:ln>
              <a:solidFill>
                <a:sysClr val="windowText" lastClr="000000"/>
              </a:solidFill>
              <a:effectLst/>
              <a:uLnTx/>
              <a:uFillTx/>
            </a:endParaRPr>
          </a:p>
        </p:txBody>
      </p:sp>
      <p:sp>
        <p:nvSpPr>
          <p:cNvPr id="2" name="Text Placeholder 1"/>
          <p:cNvSpPr>
            <a:spLocks noGrp="1"/>
          </p:cNvSpPr>
          <p:nvPr>
            <p:ph type="body" idx="4294967295"/>
          </p:nvPr>
        </p:nvSpPr>
        <p:spPr>
          <a:xfrm>
            <a:off x="1371600" y="2906713"/>
            <a:ext cx="7772400" cy="1500187"/>
          </a:xfrm>
        </p:spPr>
        <p:txBody>
          <a:bodyPr rtlCol="0" anchor="ctr" anchorCtr="0">
            <a:normAutofit/>
          </a:bodyPr>
          <a:lstStyle/>
          <a:p>
            <a:pPr marL="0" indent="0">
              <a:buNone/>
            </a:pPr>
            <a:r>
              <a:rPr lang="en-US" sz="2400" dirty="0">
                <a:solidFill>
                  <a:schemeClr val="tx1"/>
                </a:solidFill>
              </a:rPr>
              <a:t>Appendix A: HIway operations update</a:t>
            </a:r>
            <a:endParaRPr lang="en-US" sz="2400" b="0" i="1" dirty="0">
              <a:solidFill>
                <a:schemeClr val="tx1"/>
              </a:solidFill>
            </a:endParaRPr>
          </a:p>
        </p:txBody>
      </p:sp>
    </p:spTree>
    <p:extLst>
      <p:ext uri="{BB962C8B-B14F-4D97-AF65-F5344CB8AC3E}">
        <p14:creationId xmlns:p14="http://schemas.microsoft.com/office/powerpoint/2010/main" val="35684693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62001" y="26749"/>
            <a:ext cx="7620000" cy="738664"/>
          </a:xfrm>
          <a:prstGeom prst="rect">
            <a:avLst/>
          </a:prstGeom>
        </p:spPr>
        <p:txBody>
          <a:bodyPr vert="horz" wrap="square" lIns="0" tIns="0" rIns="0" bIns="0" rtlCol="0">
            <a:spAutoFit/>
          </a:bodyPr>
          <a:lstStyle/>
          <a:p>
            <a:pPr marL="117475">
              <a:lnSpc>
                <a:spcPct val="100000"/>
              </a:lnSpc>
            </a:pPr>
            <a:r>
              <a:rPr spc="-25" dirty="0"/>
              <a:t>H</a:t>
            </a:r>
            <a:r>
              <a:rPr spc="-10" dirty="0"/>
              <a:t>I</a:t>
            </a:r>
            <a:r>
              <a:rPr spc="-55" dirty="0"/>
              <a:t>w</a:t>
            </a:r>
            <a:r>
              <a:rPr spc="-60" dirty="0"/>
              <a:t>a</a:t>
            </a:r>
            <a:r>
              <a:rPr spc="-15" dirty="0"/>
              <a:t>y</a:t>
            </a:r>
            <a:r>
              <a:rPr spc="-5" dirty="0"/>
              <a:t> </a:t>
            </a:r>
            <a:r>
              <a:rPr lang="en-US" spc="-80" dirty="0"/>
              <a:t>p</a:t>
            </a:r>
            <a:r>
              <a:rPr spc="-15" dirty="0"/>
              <a:t>art</a:t>
            </a:r>
            <a:r>
              <a:rPr spc="-20" dirty="0"/>
              <a:t>i</a:t>
            </a:r>
            <a:r>
              <a:rPr spc="-10" dirty="0"/>
              <a:t>c</a:t>
            </a:r>
            <a:r>
              <a:rPr spc="-20" dirty="0"/>
              <a:t>ip</a:t>
            </a:r>
            <a:r>
              <a:rPr spc="-35" dirty="0"/>
              <a:t>a</a:t>
            </a:r>
            <a:r>
              <a:rPr spc="-15" dirty="0"/>
              <a:t>t</a:t>
            </a:r>
            <a:r>
              <a:rPr spc="-20" dirty="0"/>
              <a:t>i</a:t>
            </a:r>
            <a:r>
              <a:rPr spc="-15" dirty="0"/>
              <a:t>on</a:t>
            </a:r>
            <a:r>
              <a:rPr spc="20" dirty="0"/>
              <a:t> </a:t>
            </a:r>
            <a:br>
              <a:rPr lang="en-US" spc="20" dirty="0"/>
            </a:br>
            <a:r>
              <a:rPr lang="en-US" sz="2000" spc="-20" dirty="0"/>
              <a:t>April 21, 2021 – July 20, 2021</a:t>
            </a:r>
            <a:endParaRPr spc="-15" dirty="0"/>
          </a:p>
        </p:txBody>
      </p:sp>
      <p:sp>
        <p:nvSpPr>
          <p:cNvPr id="3" name="Slide Number Placeholder 2"/>
          <p:cNvSpPr>
            <a:spLocks noGrp="1"/>
          </p:cNvSpPr>
          <p:nvPr>
            <p:ph type="sldNum" sz="quarter" idx="11"/>
          </p:nvPr>
        </p:nvSpPr>
        <p:spPr/>
        <p:txBody>
          <a:bodyPr/>
          <a:lstStyle/>
          <a:p>
            <a:pPr>
              <a:defRPr/>
            </a:pPr>
            <a:fld id="{949C2E20-F250-44B9-B926-B8B94A013B34}" type="slidenum">
              <a:rPr lang="en-US" smtClean="0"/>
              <a:pPr>
                <a:defRPr/>
              </a:pPr>
              <a:t>32</a:t>
            </a:fld>
            <a:endParaRPr lang="en-US" dirty="0"/>
          </a:p>
        </p:txBody>
      </p:sp>
      <p:graphicFrame>
        <p:nvGraphicFramePr>
          <p:cNvPr id="6" name="Table 5"/>
          <p:cNvGraphicFramePr>
            <a:graphicFrameLocks noGrp="1"/>
          </p:cNvGraphicFramePr>
          <p:nvPr/>
        </p:nvGraphicFramePr>
        <p:xfrm>
          <a:off x="2252096" y="2288653"/>
          <a:ext cx="5921544" cy="3355091"/>
        </p:xfrm>
        <a:graphic>
          <a:graphicData uri="http://schemas.openxmlformats.org/drawingml/2006/table">
            <a:tbl>
              <a:tblPr>
                <a:tableStyleId>{5C22544A-7EE6-4342-B048-85BDC9FD1C3A}</a:tableStyleId>
              </a:tblPr>
              <a:tblGrid>
                <a:gridCol w="5921544">
                  <a:extLst>
                    <a:ext uri="{9D8B030D-6E8A-4147-A177-3AD203B41FA5}">
                      <a16:colId xmlns:a16="http://schemas.microsoft.com/office/drawing/2014/main" val="20000"/>
                    </a:ext>
                  </a:extLst>
                </a:gridCol>
              </a:tblGrid>
              <a:tr h="2872262">
                <a:tc>
                  <a:txBody>
                    <a:bodyPr/>
                    <a:lstStyle/>
                    <a:p>
                      <a:pPr marL="285750" indent="-285750">
                        <a:buClr>
                          <a:schemeClr val="bg1">
                            <a:lumMod val="75000"/>
                          </a:schemeClr>
                        </a:buClr>
                        <a:buSzPct val="75000"/>
                        <a:buFont typeface="Wingdings" panose="05000000000000000000" pitchFamily="2" charset="2"/>
                        <a:buChar char="Ø"/>
                      </a:pPr>
                      <a:r>
                        <a:rPr lang="en-US" sz="1800" baseline="0" dirty="0"/>
                        <a:t>AccentCare - Steward Home Care and Hospice</a:t>
                      </a:r>
                    </a:p>
                    <a:p>
                      <a:pPr marL="285750" indent="-285750">
                        <a:buClr>
                          <a:schemeClr val="bg1">
                            <a:lumMod val="75000"/>
                          </a:schemeClr>
                        </a:buClr>
                        <a:buSzPct val="75000"/>
                        <a:buFont typeface="Wingdings" panose="05000000000000000000" pitchFamily="2" charset="2"/>
                        <a:buChar char="Ø"/>
                      </a:pPr>
                      <a:r>
                        <a:rPr lang="en-US" sz="1800" baseline="0" dirty="0"/>
                        <a:t>Beth Israel Deaconess Family Medicine – Waltham</a:t>
                      </a:r>
                    </a:p>
                    <a:p>
                      <a:pPr marL="285750" indent="-285750">
                        <a:buClr>
                          <a:schemeClr val="bg1">
                            <a:lumMod val="75000"/>
                          </a:schemeClr>
                        </a:buClr>
                        <a:buSzPct val="75000"/>
                        <a:buFont typeface="Wingdings" panose="05000000000000000000" pitchFamily="2" charset="2"/>
                        <a:buChar char="Ø"/>
                      </a:pPr>
                      <a:r>
                        <a:rPr lang="en-US" sz="1800" baseline="0" dirty="0" err="1"/>
                        <a:t>Epion</a:t>
                      </a:r>
                      <a:r>
                        <a:rPr lang="en-US" sz="1800" baseline="0" dirty="0"/>
                        <a:t> Health</a:t>
                      </a:r>
                    </a:p>
                    <a:p>
                      <a:pPr marL="285750" indent="-285750">
                        <a:buClr>
                          <a:schemeClr val="bg1">
                            <a:lumMod val="75000"/>
                          </a:schemeClr>
                        </a:buClr>
                        <a:buSzPct val="75000"/>
                        <a:buFont typeface="Wingdings" panose="05000000000000000000" pitchFamily="2" charset="2"/>
                        <a:buChar char="Ø"/>
                      </a:pPr>
                      <a:r>
                        <a:rPr lang="en-US" sz="1800" baseline="0" dirty="0"/>
                        <a:t>Harvard University Health Services</a:t>
                      </a:r>
                    </a:p>
                    <a:p>
                      <a:pPr marL="285750" indent="-285750">
                        <a:buClr>
                          <a:schemeClr val="bg1">
                            <a:lumMod val="75000"/>
                          </a:schemeClr>
                        </a:buClr>
                        <a:buSzPct val="75000"/>
                        <a:buFont typeface="Wingdings" panose="05000000000000000000" pitchFamily="2" charset="2"/>
                        <a:buChar char="Ø"/>
                      </a:pPr>
                      <a:r>
                        <a:rPr lang="en-US" sz="1800" baseline="0" dirty="0"/>
                        <a:t>Lexington Pediatric Associates</a:t>
                      </a:r>
                    </a:p>
                    <a:p>
                      <a:pPr marL="285750" indent="-285750">
                        <a:buClr>
                          <a:schemeClr val="bg1">
                            <a:lumMod val="75000"/>
                          </a:schemeClr>
                        </a:buClr>
                        <a:buSzPct val="75000"/>
                        <a:buFont typeface="Wingdings" panose="05000000000000000000" pitchFamily="2" charset="2"/>
                        <a:buChar char="Ø"/>
                      </a:pPr>
                      <a:r>
                        <a:rPr lang="en-US" sz="1800" baseline="0" dirty="0"/>
                        <a:t>Ready Responders Inc.</a:t>
                      </a:r>
                    </a:p>
                    <a:p>
                      <a:pPr marL="285750" indent="-285750">
                        <a:buClr>
                          <a:schemeClr val="bg1">
                            <a:lumMod val="75000"/>
                          </a:schemeClr>
                        </a:buClr>
                        <a:buSzPct val="75000"/>
                        <a:buFont typeface="Wingdings" panose="05000000000000000000" pitchFamily="2" charset="2"/>
                        <a:buChar char="Ø"/>
                      </a:pPr>
                      <a:r>
                        <a:rPr lang="en-US" sz="1800" baseline="0" dirty="0"/>
                        <a:t>One Medical Group PC</a:t>
                      </a:r>
                    </a:p>
                  </a:txBody>
                  <a:tcPr marL="7620" marR="7620" marT="7620" marB="0">
                    <a:noFill/>
                  </a:tcPr>
                </a:tc>
                <a:extLst>
                  <a:ext uri="{0D108BD9-81ED-4DB2-BD59-A6C34878D82A}">
                    <a16:rowId xmlns:a16="http://schemas.microsoft.com/office/drawing/2014/main" val="10000"/>
                  </a:ext>
                </a:extLst>
              </a:tr>
              <a:tr h="482829">
                <a:tc>
                  <a:txBody>
                    <a:bodyPr/>
                    <a:lstStyle/>
                    <a:p>
                      <a:endParaRPr lang="en-US" dirty="0"/>
                    </a:p>
                  </a:txBody>
                  <a:tcPr marL="7620" marR="7620" marT="7620" marB="0" anchor="b">
                    <a:noFill/>
                  </a:tcPr>
                </a:tc>
                <a:extLst>
                  <a:ext uri="{0D108BD9-81ED-4DB2-BD59-A6C34878D82A}">
                    <a16:rowId xmlns:a16="http://schemas.microsoft.com/office/drawing/2014/main" val="10001"/>
                  </a:ext>
                </a:extLst>
              </a:tr>
            </a:tbl>
          </a:graphicData>
        </a:graphic>
      </p:graphicFrame>
      <p:sp>
        <p:nvSpPr>
          <p:cNvPr id="5" name="Rectangle 4"/>
          <p:cNvSpPr/>
          <p:nvPr/>
        </p:nvSpPr>
        <p:spPr>
          <a:xfrm>
            <a:off x="1032272" y="1466024"/>
            <a:ext cx="7141368" cy="525715"/>
          </a:xfrm>
          <a:prstGeom prst="rect">
            <a:avLst/>
          </a:prstGeom>
          <a:solidFill>
            <a:schemeClr val="accent1">
              <a:lumMod val="20000"/>
              <a:lumOff val="80000"/>
            </a:schemeClr>
          </a:solidFill>
          <a:ln w="1905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mj-lt"/>
              </a:rPr>
              <a:t>	New participation agreements</a:t>
            </a:r>
          </a:p>
        </p:txBody>
      </p:sp>
      <p:sp>
        <p:nvSpPr>
          <p:cNvPr id="8" name="Pentagon 7"/>
          <p:cNvSpPr/>
          <p:nvPr/>
        </p:nvSpPr>
        <p:spPr>
          <a:xfrm>
            <a:off x="1444757" y="1376456"/>
            <a:ext cx="1381124" cy="704850"/>
          </a:xfrm>
          <a:prstGeom prst="homePlate">
            <a:avLst/>
          </a:prstGeom>
          <a:solidFill>
            <a:schemeClr val="accent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1444757" y="1261650"/>
            <a:ext cx="1148621" cy="923330"/>
          </a:xfrm>
          <a:prstGeom prst="rect">
            <a:avLst/>
          </a:prstGeom>
          <a:noFill/>
        </p:spPr>
        <p:txBody>
          <a:bodyPr wrap="square" lIns="91440" tIns="45720" rIns="91440" bIns="45720">
            <a:spAutoFit/>
          </a:bodyPr>
          <a:lstStyle/>
          <a:p>
            <a:pPr algn="ctr"/>
            <a:r>
              <a:rPr lang="en-US" sz="5400" b="1" dirty="0">
                <a:ln w="10160">
                  <a:solidFill>
                    <a:schemeClr val="tx1"/>
                  </a:solidFill>
                  <a:prstDash val="solid"/>
                </a:ln>
                <a:solidFill>
                  <a:srgbClr val="FFFFFF"/>
                </a:solidFill>
                <a:effectLst>
                  <a:outerShdw blurRad="38100" dist="22860" dir="5400000" algn="tl" rotWithShape="0">
                    <a:srgbClr val="000000">
                      <a:alpha val="30000"/>
                    </a:srgbClr>
                  </a:outerShdw>
                </a:effectLst>
              </a:rPr>
              <a:t>7</a:t>
            </a:r>
          </a:p>
        </p:txBody>
      </p:sp>
      <p:sp>
        <p:nvSpPr>
          <p:cNvPr id="11" name="Rectangle 10">
            <a:extLst>
              <a:ext uri="{FF2B5EF4-FFF2-40B4-BE49-F238E27FC236}">
                <a16:creationId xmlns:a16="http://schemas.microsoft.com/office/drawing/2014/main" id="{E4C141E0-0F90-4947-9967-4399EB9E9E32}"/>
              </a:ext>
            </a:extLst>
          </p:cNvPr>
          <p:cNvSpPr/>
          <p:nvPr/>
        </p:nvSpPr>
        <p:spPr>
          <a:xfrm>
            <a:off x="228600" y="6467475"/>
            <a:ext cx="3886200" cy="284163"/>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Confidential Draft – Policy in Development</a:t>
            </a:r>
          </a:p>
        </p:txBody>
      </p:sp>
    </p:spTree>
    <p:extLst>
      <p:ext uri="{BB962C8B-B14F-4D97-AF65-F5344CB8AC3E}">
        <p14:creationId xmlns:p14="http://schemas.microsoft.com/office/powerpoint/2010/main" val="22948129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62001" y="26749"/>
            <a:ext cx="7620000" cy="738664"/>
          </a:xfrm>
          <a:prstGeom prst="rect">
            <a:avLst/>
          </a:prstGeom>
        </p:spPr>
        <p:txBody>
          <a:bodyPr vert="horz" wrap="square" lIns="0" tIns="0" rIns="0" bIns="0" rtlCol="0">
            <a:spAutoFit/>
          </a:bodyPr>
          <a:lstStyle/>
          <a:p>
            <a:pPr marL="117475">
              <a:lnSpc>
                <a:spcPct val="100000"/>
              </a:lnSpc>
            </a:pPr>
            <a:r>
              <a:rPr spc="-25" dirty="0"/>
              <a:t>H</a:t>
            </a:r>
            <a:r>
              <a:rPr spc="-10" dirty="0"/>
              <a:t>I</a:t>
            </a:r>
            <a:r>
              <a:rPr spc="-55" dirty="0"/>
              <a:t>w</a:t>
            </a:r>
            <a:r>
              <a:rPr spc="-60" dirty="0"/>
              <a:t>a</a:t>
            </a:r>
            <a:r>
              <a:rPr spc="-15" dirty="0"/>
              <a:t>y</a:t>
            </a:r>
            <a:r>
              <a:rPr spc="-5" dirty="0"/>
              <a:t> </a:t>
            </a:r>
            <a:r>
              <a:rPr lang="en-US" spc="-80" dirty="0"/>
              <a:t>p</a:t>
            </a:r>
            <a:r>
              <a:rPr spc="-15" dirty="0"/>
              <a:t>art</a:t>
            </a:r>
            <a:r>
              <a:rPr spc="-20" dirty="0"/>
              <a:t>i</a:t>
            </a:r>
            <a:r>
              <a:rPr spc="-10" dirty="0"/>
              <a:t>c</a:t>
            </a:r>
            <a:r>
              <a:rPr spc="-20" dirty="0"/>
              <a:t>ip</a:t>
            </a:r>
            <a:r>
              <a:rPr spc="-35" dirty="0"/>
              <a:t>a</a:t>
            </a:r>
            <a:r>
              <a:rPr spc="-15" dirty="0"/>
              <a:t>t</a:t>
            </a:r>
            <a:r>
              <a:rPr spc="-20" dirty="0"/>
              <a:t>i</a:t>
            </a:r>
            <a:r>
              <a:rPr spc="-15" dirty="0"/>
              <a:t>on</a:t>
            </a:r>
            <a:r>
              <a:rPr spc="20" dirty="0"/>
              <a:t> </a:t>
            </a:r>
            <a:br>
              <a:rPr lang="en-US" spc="20" dirty="0"/>
            </a:br>
            <a:r>
              <a:rPr lang="en-US" sz="2000" spc="-20" dirty="0"/>
              <a:t>April 21, 2021 – July 20, 2021</a:t>
            </a:r>
            <a:endParaRPr spc="-15" dirty="0"/>
          </a:p>
        </p:txBody>
      </p:sp>
      <p:sp>
        <p:nvSpPr>
          <p:cNvPr id="3" name="Slide Number Placeholder 2"/>
          <p:cNvSpPr>
            <a:spLocks noGrp="1"/>
          </p:cNvSpPr>
          <p:nvPr>
            <p:ph type="sldNum" sz="quarter" idx="11"/>
          </p:nvPr>
        </p:nvSpPr>
        <p:spPr/>
        <p:txBody>
          <a:bodyPr/>
          <a:lstStyle/>
          <a:p>
            <a:pPr>
              <a:defRPr/>
            </a:pPr>
            <a:fld id="{949C2E20-F250-44B9-B926-B8B94A013B34}" type="slidenum">
              <a:rPr lang="en-US" smtClean="0"/>
              <a:pPr>
                <a:defRPr/>
              </a:pPr>
              <a:t>33</a:t>
            </a:fld>
            <a:endParaRPr lang="en-US" dirty="0"/>
          </a:p>
        </p:txBody>
      </p:sp>
      <p:graphicFrame>
        <p:nvGraphicFramePr>
          <p:cNvPr id="6" name="Table 5"/>
          <p:cNvGraphicFramePr>
            <a:graphicFrameLocks noGrp="1"/>
          </p:cNvGraphicFramePr>
          <p:nvPr/>
        </p:nvGraphicFramePr>
        <p:xfrm>
          <a:off x="2252096" y="2288653"/>
          <a:ext cx="5921544" cy="3355091"/>
        </p:xfrm>
        <a:graphic>
          <a:graphicData uri="http://schemas.openxmlformats.org/drawingml/2006/table">
            <a:tbl>
              <a:tblPr>
                <a:tableStyleId>{5C22544A-7EE6-4342-B048-85BDC9FD1C3A}</a:tableStyleId>
              </a:tblPr>
              <a:tblGrid>
                <a:gridCol w="5921544">
                  <a:extLst>
                    <a:ext uri="{9D8B030D-6E8A-4147-A177-3AD203B41FA5}">
                      <a16:colId xmlns:a16="http://schemas.microsoft.com/office/drawing/2014/main" val="20000"/>
                    </a:ext>
                  </a:extLst>
                </a:gridCol>
              </a:tblGrid>
              <a:tr h="2872262">
                <a:tc>
                  <a:txBody>
                    <a:bodyPr/>
                    <a:lstStyle/>
                    <a:p>
                      <a:pPr marL="285750" indent="-285750">
                        <a:buClr>
                          <a:schemeClr val="bg1">
                            <a:lumMod val="75000"/>
                          </a:schemeClr>
                        </a:buClr>
                        <a:buSzPct val="75000"/>
                        <a:buFont typeface="Wingdings" panose="05000000000000000000" pitchFamily="2" charset="2"/>
                        <a:buChar char="Ø"/>
                      </a:pPr>
                      <a:r>
                        <a:rPr lang="en-US" sz="1800" baseline="0" dirty="0" err="1"/>
                        <a:t>Epion</a:t>
                      </a:r>
                      <a:r>
                        <a:rPr lang="en-US" sz="1800" baseline="0" dirty="0"/>
                        <a:t> Health*</a:t>
                      </a:r>
                    </a:p>
                    <a:p>
                      <a:pPr marL="285750" indent="-285750">
                        <a:buClr>
                          <a:schemeClr val="bg1">
                            <a:lumMod val="75000"/>
                          </a:schemeClr>
                        </a:buClr>
                        <a:buSzPct val="75000"/>
                        <a:buFont typeface="Wingdings" panose="05000000000000000000" pitchFamily="2" charset="2"/>
                        <a:buChar char="Ø"/>
                      </a:pPr>
                      <a:r>
                        <a:rPr lang="en-US" sz="1800" baseline="0" dirty="0"/>
                        <a:t>Heywood Hospital</a:t>
                      </a:r>
                    </a:p>
                    <a:p>
                      <a:pPr marL="285750" indent="-285750">
                        <a:buClr>
                          <a:schemeClr val="bg1">
                            <a:lumMod val="75000"/>
                          </a:schemeClr>
                        </a:buClr>
                        <a:buSzPct val="75000"/>
                        <a:buFont typeface="Wingdings" panose="05000000000000000000" pitchFamily="2" charset="2"/>
                        <a:buChar char="Ø"/>
                      </a:pPr>
                      <a:r>
                        <a:rPr lang="en-US" sz="1800" baseline="0" dirty="0"/>
                        <a:t>Lexington Pediatric Associates*</a:t>
                      </a:r>
                    </a:p>
                    <a:p>
                      <a:pPr marL="285750" indent="-285750">
                        <a:buClr>
                          <a:schemeClr val="bg1">
                            <a:lumMod val="75000"/>
                          </a:schemeClr>
                        </a:buClr>
                        <a:buSzPct val="75000"/>
                        <a:buFont typeface="Wingdings" panose="05000000000000000000" pitchFamily="2" charset="2"/>
                        <a:buChar char="Ø"/>
                      </a:pPr>
                      <a:r>
                        <a:rPr lang="en-US" sz="1800" baseline="0" dirty="0"/>
                        <a:t>Ready Responders Inc.*</a:t>
                      </a:r>
                    </a:p>
                    <a:p>
                      <a:pPr marL="285750" marR="0" lvl="0" indent="-285750" algn="l" defTabSz="914109" rtl="0" eaLnBrk="1" fontAlgn="auto" latinLnBrk="0" hangingPunct="1">
                        <a:lnSpc>
                          <a:spcPct val="100000"/>
                        </a:lnSpc>
                        <a:spcBef>
                          <a:spcPts val="0"/>
                        </a:spcBef>
                        <a:spcAft>
                          <a:spcPts val="0"/>
                        </a:spcAft>
                        <a:buClr>
                          <a:schemeClr val="bg1">
                            <a:lumMod val="75000"/>
                          </a:schemeClr>
                        </a:buClr>
                        <a:buSzPct val="75000"/>
                        <a:buFont typeface="Wingdings" panose="05000000000000000000" pitchFamily="2" charset="2"/>
                        <a:buChar char="Ø"/>
                        <a:tabLst/>
                        <a:defRPr/>
                      </a:pPr>
                      <a:endParaRPr lang="en-US" sz="1800" baseline="0" dirty="0"/>
                    </a:p>
                  </a:txBody>
                  <a:tcPr marL="7620" marR="7620" marT="7620" marB="0">
                    <a:noFill/>
                  </a:tcPr>
                </a:tc>
                <a:extLst>
                  <a:ext uri="{0D108BD9-81ED-4DB2-BD59-A6C34878D82A}">
                    <a16:rowId xmlns:a16="http://schemas.microsoft.com/office/drawing/2014/main" val="10000"/>
                  </a:ext>
                </a:extLst>
              </a:tr>
              <a:tr h="482829">
                <a:tc>
                  <a:txBody>
                    <a:bodyPr/>
                    <a:lstStyle/>
                    <a:p>
                      <a:endParaRPr lang="en-US" dirty="0"/>
                    </a:p>
                  </a:txBody>
                  <a:tcPr marL="7620" marR="7620" marT="7620" marB="0" anchor="b">
                    <a:noFill/>
                  </a:tcPr>
                </a:tc>
                <a:extLst>
                  <a:ext uri="{0D108BD9-81ED-4DB2-BD59-A6C34878D82A}">
                    <a16:rowId xmlns:a16="http://schemas.microsoft.com/office/drawing/2014/main" val="10001"/>
                  </a:ext>
                </a:extLst>
              </a:tr>
            </a:tbl>
          </a:graphicData>
        </a:graphic>
      </p:graphicFrame>
      <p:sp>
        <p:nvSpPr>
          <p:cNvPr id="5" name="Rectangle 4"/>
          <p:cNvSpPr/>
          <p:nvPr/>
        </p:nvSpPr>
        <p:spPr>
          <a:xfrm>
            <a:off x="1032272" y="1466024"/>
            <a:ext cx="7141368" cy="525715"/>
          </a:xfrm>
          <a:prstGeom prst="rect">
            <a:avLst/>
          </a:prstGeom>
          <a:solidFill>
            <a:schemeClr val="accent1">
              <a:lumMod val="20000"/>
              <a:lumOff val="80000"/>
            </a:schemeClr>
          </a:solidFill>
          <a:ln w="1905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mj-lt"/>
              </a:rPr>
              <a:t>	</a:t>
            </a:r>
            <a:r>
              <a:rPr lang="en-US" sz="2400" dirty="0">
                <a:solidFill>
                  <a:schemeClr val="tx1"/>
                </a:solidFill>
              </a:rPr>
              <a:t>New connections</a:t>
            </a:r>
          </a:p>
        </p:txBody>
      </p:sp>
      <p:sp>
        <p:nvSpPr>
          <p:cNvPr id="8" name="Pentagon 7"/>
          <p:cNvSpPr/>
          <p:nvPr/>
        </p:nvSpPr>
        <p:spPr>
          <a:xfrm>
            <a:off x="1444757" y="1376456"/>
            <a:ext cx="1381124" cy="704850"/>
          </a:xfrm>
          <a:prstGeom prst="homePlate">
            <a:avLst/>
          </a:prstGeom>
          <a:solidFill>
            <a:schemeClr val="accent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1444757" y="1261650"/>
            <a:ext cx="1148621" cy="923330"/>
          </a:xfrm>
          <a:prstGeom prst="rect">
            <a:avLst/>
          </a:prstGeom>
          <a:noFill/>
        </p:spPr>
        <p:txBody>
          <a:bodyPr wrap="square" lIns="91440" tIns="45720" rIns="91440" bIns="45720">
            <a:spAutoFit/>
          </a:bodyPr>
          <a:lstStyle/>
          <a:p>
            <a:pPr algn="ctr"/>
            <a:r>
              <a:rPr lang="en-US" sz="5400" b="1" dirty="0">
                <a:ln w="10160">
                  <a:solidFill>
                    <a:schemeClr val="tx1"/>
                  </a:solidFill>
                  <a:prstDash val="solid"/>
                </a:ln>
                <a:solidFill>
                  <a:srgbClr val="FFFFFF"/>
                </a:solidFill>
                <a:effectLst>
                  <a:outerShdw blurRad="38100" dist="22860" dir="5400000" algn="tl" rotWithShape="0">
                    <a:srgbClr val="000000">
                      <a:alpha val="30000"/>
                    </a:srgbClr>
                  </a:outerShdw>
                </a:effectLst>
              </a:rPr>
              <a:t>4</a:t>
            </a:r>
          </a:p>
        </p:txBody>
      </p:sp>
      <p:sp>
        <p:nvSpPr>
          <p:cNvPr id="10" name="TextBox 9"/>
          <p:cNvSpPr txBox="1"/>
          <p:nvPr/>
        </p:nvSpPr>
        <p:spPr>
          <a:xfrm>
            <a:off x="6105040" y="5867311"/>
            <a:ext cx="2767098" cy="430887"/>
          </a:xfrm>
          <a:prstGeom prst="rect">
            <a:avLst/>
          </a:prstGeom>
          <a:noFill/>
        </p:spPr>
        <p:txBody>
          <a:bodyPr wrap="square" rtlCol="0">
            <a:spAutoFit/>
          </a:bodyPr>
          <a:lstStyle/>
          <a:p>
            <a:r>
              <a:rPr lang="en-US" sz="1100" i="1" dirty="0"/>
              <a:t>* Participants that were enrolled and connected in the same period.</a:t>
            </a:r>
          </a:p>
        </p:txBody>
      </p:sp>
      <p:sp>
        <p:nvSpPr>
          <p:cNvPr id="12" name="Rectangle 11">
            <a:extLst>
              <a:ext uri="{FF2B5EF4-FFF2-40B4-BE49-F238E27FC236}">
                <a16:creationId xmlns:a16="http://schemas.microsoft.com/office/drawing/2014/main" id="{8A4EA322-58C0-46D0-90F0-1635555D6E32}"/>
              </a:ext>
            </a:extLst>
          </p:cNvPr>
          <p:cNvSpPr/>
          <p:nvPr/>
        </p:nvSpPr>
        <p:spPr>
          <a:xfrm>
            <a:off x="228600" y="6467475"/>
            <a:ext cx="3886200" cy="284163"/>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Confidential Draft – Policy in Development</a:t>
            </a:r>
          </a:p>
        </p:txBody>
      </p:sp>
    </p:spTree>
    <p:extLst>
      <p:ext uri="{BB962C8B-B14F-4D97-AF65-F5344CB8AC3E}">
        <p14:creationId xmlns:p14="http://schemas.microsoft.com/office/powerpoint/2010/main" val="347361521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0" rIns="0" bIns="0" rtlCol="0">
            <a:spAutoFit/>
          </a:bodyPr>
          <a:lstStyle/>
          <a:p>
            <a:pPr marL="117475">
              <a:lnSpc>
                <a:spcPct val="100000"/>
              </a:lnSpc>
            </a:pPr>
            <a:r>
              <a:rPr spc="-25" dirty="0"/>
              <a:t>H</a:t>
            </a:r>
            <a:r>
              <a:rPr spc="-10" dirty="0"/>
              <a:t>I</a:t>
            </a:r>
            <a:r>
              <a:rPr spc="-55" dirty="0"/>
              <a:t>w</a:t>
            </a:r>
            <a:r>
              <a:rPr spc="-60" dirty="0"/>
              <a:t>a</a:t>
            </a:r>
            <a:r>
              <a:rPr spc="-15" dirty="0"/>
              <a:t>y</a:t>
            </a:r>
            <a:r>
              <a:rPr spc="-5" dirty="0"/>
              <a:t> </a:t>
            </a:r>
            <a:r>
              <a:rPr lang="en-US" spc="-80" dirty="0"/>
              <a:t>transactions</a:t>
            </a:r>
            <a:endParaRPr spc="-15" dirty="0"/>
          </a:p>
        </p:txBody>
      </p:sp>
      <p:sp>
        <p:nvSpPr>
          <p:cNvPr id="3" name="Slide Number Placeholder 2"/>
          <p:cNvSpPr>
            <a:spLocks noGrp="1"/>
          </p:cNvSpPr>
          <p:nvPr>
            <p:ph type="sldNum" sz="quarter" idx="11"/>
          </p:nvPr>
        </p:nvSpPr>
        <p:spPr/>
        <p:txBody>
          <a:bodyPr/>
          <a:lstStyle/>
          <a:p>
            <a:pPr>
              <a:defRPr/>
            </a:pPr>
            <a:fld id="{949C2E20-F250-44B9-B926-B8B94A013B34}" type="slidenum">
              <a:rPr lang="en-US" smtClean="0"/>
              <a:pPr>
                <a:defRPr/>
              </a:pPr>
              <a:t>34</a:t>
            </a:fld>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718442686"/>
              </p:ext>
            </p:extLst>
          </p:nvPr>
        </p:nvGraphicFramePr>
        <p:xfrm>
          <a:off x="440267" y="1676400"/>
          <a:ext cx="8119533" cy="4953000"/>
        </p:xfrm>
        <a:graphic>
          <a:graphicData uri="http://schemas.openxmlformats.org/drawingml/2006/table">
            <a:tbl>
              <a:tblPr>
                <a:tableStyleId>{5C22544A-7EE6-4342-B048-85BDC9FD1C3A}</a:tableStyleId>
              </a:tblPr>
              <a:tblGrid>
                <a:gridCol w="8119533">
                  <a:extLst>
                    <a:ext uri="{9D8B030D-6E8A-4147-A177-3AD203B41FA5}">
                      <a16:colId xmlns:a16="http://schemas.microsoft.com/office/drawing/2014/main" val="20000"/>
                    </a:ext>
                  </a:extLst>
                </a:gridCol>
              </a:tblGrid>
              <a:tr h="4579779">
                <a:tc>
                  <a:txBody>
                    <a:bodyPr/>
                    <a:lstStyle/>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sz="1600" b="0" baseline="0" dirty="0"/>
                        <a:t>The Mass HIway processed 28.9 million production transactions during the July 2021 reporting period (June 21 through July 20) with continued volume increases due to the COVID-19 queries to the MIIS. From June 2020 through July 2021, the average increased to 18.1 million production transactions per month for a total of 254 million over the past year.</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sz="1600" b="0" baseline="0" dirty="0"/>
                        <a:t>In July, Public Health Reporting accounted for 27.6 million transactions, or 95% of total production volume. This included 9.4 million Syndromic Surveillance transactions and 18 million Immunization transactions.</a:t>
                      </a:r>
                    </a:p>
                    <a:p>
                      <a:pPr marL="742806" marR="0" lvl="1"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sz="1600" b="0" baseline="0" dirty="0"/>
                        <a:t>Note: Immunization queries from commercial insurance companies for COVID-19 vaccination updates that processed through the new, high-volume “MIIS QBP” Clinical Gateway node are included in the Immunization total.</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sz="1600" b="0" baseline="0" dirty="0"/>
                        <a:t>Provider-to-provider transactions now average over </a:t>
                      </a:r>
                      <a:r>
                        <a:rPr lang="en-US" sz="1600" b="0" baseline="0" dirty="0">
                          <a:solidFill>
                            <a:schemeClr val="tx1"/>
                          </a:solidFill>
                        </a:rPr>
                        <a:t>268,000</a:t>
                      </a:r>
                      <a:r>
                        <a:rPr lang="en-US" sz="1600" b="0" baseline="0" dirty="0"/>
                        <a:t> per month for the past year, with new use cases added regularly. </a:t>
                      </a:r>
                      <a:r>
                        <a:rPr lang="en-US" sz="1600" b="0" baseline="0" dirty="0">
                          <a:solidFill>
                            <a:schemeClr val="tx1"/>
                          </a:solidFill>
                        </a:rPr>
                        <a:t>For July, the total was 211,327</a:t>
                      </a:r>
                      <a:r>
                        <a:rPr lang="en-US" sz="1600" b="0" baseline="0" dirty="0"/>
                        <a:t>.</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sz="1600" b="0" baseline="0" dirty="0"/>
                        <a:t>Quality Reporting volume has been irregular, but is now averaging over 690,000 transactions per month for the past year.</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sz="1600" baseline="0" dirty="0"/>
                        <a:t>The Mass HIway team continuously monitors transaction levels, both to support operations and to identify data that provide additional insight into HIway trends and progress.</a:t>
                      </a:r>
                    </a:p>
                  </a:txBody>
                  <a:tcPr marL="7620" marR="7620" marT="7620" marB="0">
                    <a:noFill/>
                  </a:tcPr>
                </a:tc>
                <a:extLst>
                  <a:ext uri="{0D108BD9-81ED-4DB2-BD59-A6C34878D82A}">
                    <a16:rowId xmlns:a16="http://schemas.microsoft.com/office/drawing/2014/main" val="10000"/>
                  </a:ext>
                </a:extLst>
              </a:tr>
              <a:tr h="261097">
                <a:tc>
                  <a:txBody>
                    <a:bodyPr/>
                    <a:lstStyle/>
                    <a:p>
                      <a:endParaRPr lang="en-US" dirty="0"/>
                    </a:p>
                  </a:txBody>
                  <a:tcPr marL="7620" marR="7620" marT="7620" marB="0" anchor="b">
                    <a:noFill/>
                  </a:tcPr>
                </a:tc>
                <a:extLst>
                  <a:ext uri="{0D108BD9-81ED-4DB2-BD59-A6C34878D82A}">
                    <a16:rowId xmlns:a16="http://schemas.microsoft.com/office/drawing/2014/main" val="10001"/>
                  </a:ext>
                </a:extLst>
              </a:tr>
            </a:tbl>
          </a:graphicData>
        </a:graphic>
      </p:graphicFrame>
      <p:sp>
        <p:nvSpPr>
          <p:cNvPr id="5" name="Rectangle 4"/>
          <p:cNvSpPr/>
          <p:nvPr/>
        </p:nvSpPr>
        <p:spPr>
          <a:xfrm>
            <a:off x="440267" y="1093476"/>
            <a:ext cx="8119533" cy="525715"/>
          </a:xfrm>
          <a:prstGeom prst="rect">
            <a:avLst/>
          </a:prstGeom>
          <a:solidFill>
            <a:schemeClr val="accent1">
              <a:lumMod val="20000"/>
              <a:lumOff val="80000"/>
            </a:schemeClr>
          </a:solidFill>
          <a:ln w="1905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mj-lt"/>
              </a:rPr>
              <a:t>HIway transaction volume update</a:t>
            </a:r>
          </a:p>
        </p:txBody>
      </p:sp>
      <p:sp>
        <p:nvSpPr>
          <p:cNvPr id="7" name="Rectangle 6">
            <a:extLst>
              <a:ext uri="{FF2B5EF4-FFF2-40B4-BE49-F238E27FC236}">
                <a16:creationId xmlns:a16="http://schemas.microsoft.com/office/drawing/2014/main" id="{D18A421D-C52B-470E-902E-05F8EA78239B}"/>
              </a:ext>
            </a:extLst>
          </p:cNvPr>
          <p:cNvSpPr/>
          <p:nvPr/>
        </p:nvSpPr>
        <p:spPr>
          <a:xfrm>
            <a:off x="5029200" y="6481569"/>
            <a:ext cx="3886200" cy="284163"/>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Confidential Draft – Policy in Development</a:t>
            </a:r>
          </a:p>
        </p:txBody>
      </p:sp>
    </p:spTree>
    <p:extLst>
      <p:ext uri="{BB962C8B-B14F-4D97-AF65-F5344CB8AC3E}">
        <p14:creationId xmlns:p14="http://schemas.microsoft.com/office/powerpoint/2010/main" val="154928597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2"/>
          <p:cNvSpPr txBox="1">
            <a:spLocks/>
          </p:cNvSpPr>
          <p:nvPr/>
        </p:nvSpPr>
        <p:spPr bwMode="auto">
          <a:xfrm>
            <a:off x="762000" y="12701"/>
            <a:ext cx="7848600" cy="82550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lvl1pPr algn="l" rtl="0" eaLnBrk="0" fontAlgn="base" hangingPunct="0">
              <a:spcBef>
                <a:spcPct val="0"/>
              </a:spcBef>
              <a:spcAft>
                <a:spcPct val="0"/>
              </a:spcAft>
              <a:defRPr sz="2800" kern="1200">
                <a:solidFill>
                  <a:schemeClr val="bg1"/>
                </a:solidFill>
                <a:latin typeface="+mj-lt"/>
                <a:ea typeface="+mj-ea"/>
                <a:cs typeface="+mj-cs"/>
              </a:defRPr>
            </a:lvl1pPr>
            <a:lvl2pPr algn="l" rtl="0" eaLnBrk="0" fontAlgn="base" hangingPunct="0">
              <a:spcBef>
                <a:spcPct val="0"/>
              </a:spcBef>
              <a:spcAft>
                <a:spcPct val="0"/>
              </a:spcAft>
              <a:defRPr sz="2800">
                <a:solidFill>
                  <a:schemeClr val="bg1"/>
                </a:solidFill>
                <a:latin typeface="Calibri" pitchFamily="34" charset="0"/>
              </a:defRPr>
            </a:lvl2pPr>
            <a:lvl3pPr algn="l" rtl="0" eaLnBrk="0" fontAlgn="base" hangingPunct="0">
              <a:spcBef>
                <a:spcPct val="0"/>
              </a:spcBef>
              <a:spcAft>
                <a:spcPct val="0"/>
              </a:spcAft>
              <a:defRPr sz="2800">
                <a:solidFill>
                  <a:schemeClr val="bg1"/>
                </a:solidFill>
                <a:latin typeface="Calibri" pitchFamily="34" charset="0"/>
              </a:defRPr>
            </a:lvl3pPr>
            <a:lvl4pPr algn="l" rtl="0" eaLnBrk="0" fontAlgn="base" hangingPunct="0">
              <a:spcBef>
                <a:spcPct val="0"/>
              </a:spcBef>
              <a:spcAft>
                <a:spcPct val="0"/>
              </a:spcAft>
              <a:defRPr sz="2800">
                <a:solidFill>
                  <a:schemeClr val="bg1"/>
                </a:solidFill>
                <a:latin typeface="Calibri" pitchFamily="34" charset="0"/>
              </a:defRPr>
            </a:lvl4pPr>
            <a:lvl5pPr algn="l" rtl="0" eaLnBrk="0" fontAlgn="base" hangingPunct="0">
              <a:spcBef>
                <a:spcPct val="0"/>
              </a:spcBef>
              <a:spcAft>
                <a:spcPct val="0"/>
              </a:spcAft>
              <a:defRPr sz="2800">
                <a:solidFill>
                  <a:schemeClr val="bg1"/>
                </a:solidFill>
                <a:latin typeface="Calibri" pitchFamily="34" charset="0"/>
              </a:defRPr>
            </a:lvl5pPr>
            <a:lvl6pPr marL="457056" algn="l" rtl="0" fontAlgn="base">
              <a:spcBef>
                <a:spcPct val="0"/>
              </a:spcBef>
              <a:spcAft>
                <a:spcPct val="0"/>
              </a:spcAft>
              <a:defRPr sz="2800">
                <a:solidFill>
                  <a:schemeClr val="bg1"/>
                </a:solidFill>
                <a:latin typeface="Calibri" pitchFamily="34" charset="0"/>
              </a:defRPr>
            </a:lvl6pPr>
            <a:lvl7pPr marL="914109" algn="l" rtl="0" fontAlgn="base">
              <a:spcBef>
                <a:spcPct val="0"/>
              </a:spcBef>
              <a:spcAft>
                <a:spcPct val="0"/>
              </a:spcAft>
              <a:defRPr sz="2800">
                <a:solidFill>
                  <a:schemeClr val="bg1"/>
                </a:solidFill>
                <a:latin typeface="Calibri" pitchFamily="34" charset="0"/>
              </a:defRPr>
            </a:lvl7pPr>
            <a:lvl8pPr marL="1371165" algn="l" rtl="0" fontAlgn="base">
              <a:spcBef>
                <a:spcPct val="0"/>
              </a:spcBef>
              <a:spcAft>
                <a:spcPct val="0"/>
              </a:spcAft>
              <a:defRPr sz="2800">
                <a:solidFill>
                  <a:schemeClr val="bg1"/>
                </a:solidFill>
                <a:latin typeface="Calibri" pitchFamily="34" charset="0"/>
              </a:defRPr>
            </a:lvl8pPr>
            <a:lvl9pPr marL="1828218" algn="l" rtl="0" fontAlgn="base">
              <a:spcBef>
                <a:spcPct val="0"/>
              </a:spcBef>
              <a:spcAft>
                <a:spcPct val="0"/>
              </a:spcAft>
              <a:defRPr sz="2800">
                <a:solidFill>
                  <a:schemeClr val="bg1"/>
                </a:solidFill>
                <a:latin typeface="Calibri" pitchFamily="34" charset="0"/>
              </a:defRPr>
            </a:lvl9pPr>
          </a:lstStyle>
          <a:p>
            <a:r>
              <a:rPr lang="en-US" dirty="0">
                <a:solidFill>
                  <a:prstClr val="white"/>
                </a:solidFill>
              </a:rPr>
              <a:t>HIway availability review</a:t>
            </a:r>
            <a:endParaRPr lang="en-US" sz="2000" dirty="0">
              <a:solidFill>
                <a:prstClr val="white"/>
              </a:solidFill>
            </a:endParaRPr>
          </a:p>
        </p:txBody>
      </p:sp>
      <p:sp>
        <p:nvSpPr>
          <p:cNvPr id="3" name="Slide Number Placeholder 2"/>
          <p:cNvSpPr>
            <a:spLocks noGrp="1"/>
          </p:cNvSpPr>
          <p:nvPr>
            <p:ph type="sldNum" sz="quarter" idx="11"/>
          </p:nvPr>
        </p:nvSpPr>
        <p:spPr/>
        <p:txBody>
          <a:bodyPr/>
          <a:lstStyle/>
          <a:p>
            <a:pPr>
              <a:defRPr/>
            </a:pPr>
            <a:fld id="{949C2E20-F250-44B9-B926-B8B94A013B34}" type="slidenum">
              <a:rPr lang="en-US" smtClean="0"/>
              <a:pPr>
                <a:defRPr/>
              </a:pPr>
              <a:t>35</a:t>
            </a:fld>
            <a:endParaRPr lang="en-US" dirty="0"/>
          </a:p>
        </p:txBody>
      </p:sp>
      <p:sp>
        <p:nvSpPr>
          <p:cNvPr id="8" name="Rectangle 7">
            <a:extLst>
              <a:ext uri="{FF2B5EF4-FFF2-40B4-BE49-F238E27FC236}">
                <a16:creationId xmlns:a16="http://schemas.microsoft.com/office/drawing/2014/main" id="{68CFD7C3-FD94-4651-A0F1-5A965F64E523}"/>
              </a:ext>
            </a:extLst>
          </p:cNvPr>
          <p:cNvSpPr/>
          <p:nvPr/>
        </p:nvSpPr>
        <p:spPr>
          <a:xfrm>
            <a:off x="228600" y="6467475"/>
            <a:ext cx="3886200" cy="284163"/>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Confidential Draft – Policy in Development</a:t>
            </a:r>
          </a:p>
        </p:txBody>
      </p:sp>
      <p:pic>
        <p:nvPicPr>
          <p:cNvPr id="10" name="Picture 9">
            <a:extLst>
              <a:ext uri="{FF2B5EF4-FFF2-40B4-BE49-F238E27FC236}">
                <a16:creationId xmlns:a16="http://schemas.microsoft.com/office/drawing/2014/main" id="{30FD94D3-FC67-4919-87BE-76546E929CE2}"/>
              </a:ext>
            </a:extLst>
          </p:cNvPr>
          <p:cNvPicPr>
            <a:picLocks noChangeAspect="1"/>
          </p:cNvPicPr>
          <p:nvPr/>
        </p:nvPicPr>
        <p:blipFill>
          <a:blip r:embed="rId3"/>
          <a:stretch>
            <a:fillRect/>
          </a:stretch>
        </p:blipFill>
        <p:spPr>
          <a:xfrm>
            <a:off x="76200" y="1295400"/>
            <a:ext cx="8940675" cy="4056419"/>
          </a:xfrm>
          <a:prstGeom prst="rect">
            <a:avLst/>
          </a:prstGeom>
        </p:spPr>
      </p:pic>
      <p:sp>
        <p:nvSpPr>
          <p:cNvPr id="12" name="TextBox 11"/>
          <p:cNvSpPr txBox="1"/>
          <p:nvPr/>
        </p:nvSpPr>
        <p:spPr>
          <a:xfrm>
            <a:off x="233012" y="5470464"/>
            <a:ext cx="8534400" cy="677108"/>
          </a:xfrm>
          <a:prstGeom prst="rect">
            <a:avLst/>
          </a:prstGeom>
          <a:noFill/>
        </p:spPr>
        <p:txBody>
          <a:bodyPr wrap="square" rtlCol="0">
            <a:spAutoFit/>
          </a:bodyPr>
          <a:lstStyle/>
          <a:p>
            <a:r>
              <a:rPr lang="en-US" sz="1600" b="1" u="sng" dirty="0">
                <a:latin typeface="+mj-lt"/>
              </a:rPr>
              <a:t>Metric Targets:</a:t>
            </a:r>
          </a:p>
          <a:p>
            <a:endParaRPr lang="en-US" sz="800" dirty="0">
              <a:latin typeface="+mj-lt"/>
            </a:endParaRPr>
          </a:p>
          <a:p>
            <a:pPr marL="171450" indent="-171450">
              <a:buFont typeface="Arial" panose="020B0604020202020204" pitchFamily="34" charset="0"/>
              <a:buChar char="•"/>
            </a:pPr>
            <a:r>
              <a:rPr lang="en-US" sz="1400" dirty="0">
                <a:latin typeface="+mj-lt"/>
              </a:rPr>
              <a:t>“Total Monthly Availability” – no lower than 99.65% (downtime for 1hour and 58 minutes )</a:t>
            </a:r>
          </a:p>
        </p:txBody>
      </p:sp>
    </p:spTree>
    <p:extLst>
      <p:ext uri="{BB962C8B-B14F-4D97-AF65-F5344CB8AC3E}">
        <p14:creationId xmlns:p14="http://schemas.microsoft.com/office/powerpoint/2010/main" val="297187723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ctrTitle"/>
          </p:nvPr>
        </p:nvSpPr>
        <p:spPr>
          <a:xfrm>
            <a:off x="2895603" y="3406778"/>
            <a:ext cx="6184900" cy="1470025"/>
          </a:xfrm>
        </p:spPr>
        <p:txBody>
          <a:bodyPr/>
          <a:lstStyle/>
          <a:p>
            <a:pPr algn="ctr" eaLnBrk="1" hangingPunct="1"/>
            <a:r>
              <a:rPr lang="en-US" sz="2800" b="1" dirty="0">
                <a:solidFill>
                  <a:schemeClr val="tx1"/>
                </a:solidFill>
              </a:rPr>
              <a:t>Thank you!</a:t>
            </a:r>
          </a:p>
        </p:txBody>
      </p:sp>
      <p:sp>
        <p:nvSpPr>
          <p:cNvPr id="2" name="Slide Number Placeholder 1"/>
          <p:cNvSpPr>
            <a:spLocks noGrp="1"/>
          </p:cNvSpPr>
          <p:nvPr>
            <p:ph type="sldNum" sz="quarter" idx="11"/>
          </p:nvPr>
        </p:nvSpPr>
        <p:spPr/>
        <p:txBody>
          <a:bodyPr/>
          <a:lstStyle/>
          <a:p>
            <a:pPr>
              <a:defRPr/>
            </a:pPr>
            <a:fld id="{48D10188-EC4D-40C7-880F-CA7F1DBEE75A}" type="slidenum">
              <a:rPr lang="en-US" smtClean="0"/>
              <a:pPr>
                <a:defRPr/>
              </a:pPr>
              <a:t>36</a:t>
            </a:fld>
            <a:endParaRPr lang="en-US" dirty="0"/>
          </a:p>
        </p:txBody>
      </p:sp>
    </p:spTree>
    <p:extLst>
      <p:ext uri="{BB962C8B-B14F-4D97-AF65-F5344CB8AC3E}">
        <p14:creationId xmlns:p14="http://schemas.microsoft.com/office/powerpoint/2010/main" val="8531500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949C2E20-F250-44B9-B926-B8B94A013B34}" type="slidenum">
              <a:rPr lang="en-US" smtClean="0"/>
              <a:pPr>
                <a:defRPr/>
              </a:pPr>
              <a:t>4</a:t>
            </a:fld>
            <a:endParaRPr lang="en-US" dirty="0"/>
          </a:p>
        </p:txBody>
      </p:sp>
      <p:sp>
        <p:nvSpPr>
          <p:cNvPr id="3" name="Title 2"/>
          <p:cNvSpPr>
            <a:spLocks noGrp="1"/>
          </p:cNvSpPr>
          <p:nvPr>
            <p:ph type="title"/>
          </p:nvPr>
        </p:nvSpPr>
        <p:spPr>
          <a:xfrm>
            <a:off x="836137" y="133557"/>
            <a:ext cx="6098066" cy="565150"/>
          </a:xfrm>
        </p:spPr>
        <p:txBody>
          <a:bodyPr/>
          <a:lstStyle/>
          <a:p>
            <a:r>
              <a:rPr lang="en-US" dirty="0"/>
              <a:t>Vote: Approve minutes</a:t>
            </a:r>
          </a:p>
        </p:txBody>
      </p:sp>
      <p:sp>
        <p:nvSpPr>
          <p:cNvPr id="2" name="Content Placeholder 1"/>
          <p:cNvSpPr>
            <a:spLocks noGrp="1"/>
          </p:cNvSpPr>
          <p:nvPr>
            <p:ph idx="4294967295"/>
          </p:nvPr>
        </p:nvSpPr>
        <p:spPr>
          <a:xfrm>
            <a:off x="457200" y="1960563"/>
            <a:ext cx="8229600" cy="3778250"/>
          </a:xfrm>
        </p:spPr>
        <p:txBody>
          <a:bodyPr/>
          <a:lstStyle/>
          <a:p>
            <a:pPr marL="0" indent="0">
              <a:buNone/>
            </a:pPr>
            <a:endParaRPr lang="en-US" sz="2400" dirty="0"/>
          </a:p>
          <a:p>
            <a:pPr marL="0" indent="0">
              <a:buNone/>
            </a:pPr>
            <a:endParaRPr lang="en-US" sz="2400" dirty="0"/>
          </a:p>
          <a:p>
            <a:pPr marL="0" indent="0">
              <a:buNone/>
            </a:pPr>
            <a:r>
              <a:rPr lang="en-US" sz="2400" dirty="0"/>
              <a:t>MOTION: </a:t>
            </a:r>
            <a:r>
              <a:rPr lang="en-US" sz="2400" b="0" dirty="0"/>
              <a:t>That the Health Information Technology Council hereby approves the minutes of the council meeting held on May 3, 2021 as presented/amended</a:t>
            </a:r>
          </a:p>
          <a:p>
            <a:pPr marL="0" indent="0">
              <a:buNone/>
            </a:pPr>
            <a:endParaRPr lang="en-US" sz="2400" b="0" dirty="0"/>
          </a:p>
          <a:p>
            <a:pPr marL="0" indent="0">
              <a:buNone/>
            </a:pPr>
            <a:endParaRPr lang="en-US" sz="2400" b="0" dirty="0"/>
          </a:p>
          <a:p>
            <a:pPr marL="0" indent="0">
              <a:buNone/>
            </a:pPr>
            <a:endParaRPr lang="en-US" sz="2400" b="0" dirty="0"/>
          </a:p>
          <a:p>
            <a:pPr marL="0" indent="0">
              <a:buNone/>
            </a:pPr>
            <a:endParaRPr lang="en-US" sz="2400" b="0" dirty="0"/>
          </a:p>
          <a:p>
            <a:pPr marL="0" indent="0">
              <a:buNone/>
            </a:pPr>
            <a:endParaRPr lang="en-US" sz="2400" b="0" dirty="0"/>
          </a:p>
          <a:p>
            <a:pPr marL="0" indent="0">
              <a:buNone/>
            </a:pPr>
            <a:endParaRPr lang="en-US" sz="2400" dirty="0"/>
          </a:p>
        </p:txBody>
      </p:sp>
    </p:spTree>
    <p:extLst>
      <p:ext uri="{BB962C8B-B14F-4D97-AF65-F5344CB8AC3E}">
        <p14:creationId xmlns:p14="http://schemas.microsoft.com/office/powerpoint/2010/main" val="39555595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DD6DC581-3793-4594-88E2-9EC724FA3BF3}" type="slidenum">
              <a:rPr lang="en-US" smtClean="0"/>
              <a:pPr>
                <a:defRPr/>
              </a:pPr>
              <a:t>5</a:t>
            </a:fld>
            <a:endParaRPr lang="en-US" dirty="0"/>
          </a:p>
        </p:txBody>
      </p:sp>
      <p:sp>
        <p:nvSpPr>
          <p:cNvPr id="10" name="Rectangle 9"/>
          <p:cNvSpPr/>
          <p:nvPr/>
        </p:nvSpPr>
        <p:spPr>
          <a:xfrm>
            <a:off x="914400" y="2905918"/>
            <a:ext cx="7315200" cy="1447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Attestation update </a:t>
            </a:r>
          </a:p>
          <a:p>
            <a:r>
              <a:rPr lang="en-US" sz="2400" i="1" dirty="0">
                <a:solidFill>
                  <a:schemeClr val="tx1"/>
                </a:solidFill>
              </a:rPr>
              <a:t>Chris Stuck-Girard </a:t>
            </a:r>
          </a:p>
        </p:txBody>
      </p:sp>
    </p:spTree>
    <p:extLst>
      <p:ext uri="{BB962C8B-B14F-4D97-AF65-F5344CB8AC3E}">
        <p14:creationId xmlns:p14="http://schemas.microsoft.com/office/powerpoint/2010/main" val="28930200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3960" y="2209800"/>
            <a:ext cx="8445910" cy="4195763"/>
          </a:xfrm>
        </p:spPr>
        <p:txBody>
          <a:bodyPr/>
          <a:lstStyle/>
          <a:p>
            <a:pPr marL="0" indent="0">
              <a:buNone/>
            </a:pPr>
            <a:r>
              <a:rPr lang="en-US" sz="2400" dirty="0"/>
              <a:t>2021 attestation:</a:t>
            </a:r>
            <a:endParaRPr lang="en-US" sz="2000" b="0" dirty="0"/>
          </a:p>
          <a:p>
            <a:r>
              <a:rPr lang="en-US" sz="2000" b="0" dirty="0"/>
              <a:t>Because the 2020 attestation deadline was extended due to COVID-19, there is a shorter turnaround for 2021 attestation.</a:t>
            </a:r>
          </a:p>
          <a:p>
            <a:r>
              <a:rPr lang="en-US" sz="2000" b="0" dirty="0"/>
              <a:t>The 2021 attestation forms just went live on the </a:t>
            </a:r>
            <a:r>
              <a:rPr lang="en-US" sz="2000" b="0" dirty="0" err="1"/>
              <a:t>HIway’s</a:t>
            </a:r>
            <a:r>
              <a:rPr lang="en-US" sz="2000" b="0" dirty="0"/>
              <a:t> website on </a:t>
            </a:r>
            <a:r>
              <a:rPr lang="en-US" sz="2000" dirty="0"/>
              <a:t>August 2, 2021</a:t>
            </a:r>
          </a:p>
          <a:p>
            <a:r>
              <a:rPr lang="en-US" sz="2000" b="0" dirty="0"/>
              <a:t>This year, the submission deadline is Oct. 31.</a:t>
            </a:r>
          </a:p>
          <a:p>
            <a:r>
              <a:rPr lang="en-US" sz="2000" b="0" dirty="0"/>
              <a:t>Provider Organizations (POs) are attesting to calendar year 2020 use cases.</a:t>
            </a:r>
          </a:p>
          <a:p>
            <a:r>
              <a:rPr lang="en-US" sz="2000" b="0" dirty="0"/>
              <a:t>As with 2020 attestation, 2021 attestation features three forms:</a:t>
            </a:r>
          </a:p>
          <a:p>
            <a:pPr lvl="1"/>
            <a:r>
              <a:rPr lang="en-US" sz="2000" b="0" dirty="0"/>
              <a:t>Year 3/4 form (medium/large medical ambulatory practices, small/large community health centers)</a:t>
            </a:r>
          </a:p>
          <a:p>
            <a:pPr lvl="1"/>
            <a:r>
              <a:rPr lang="en-US" sz="2000" dirty="0"/>
              <a:t>Year 5 form (acute care hospitals): hospitals will attest to ADT submission</a:t>
            </a:r>
          </a:p>
          <a:p>
            <a:pPr lvl="1"/>
            <a:r>
              <a:rPr lang="en-US" sz="2000" dirty="0"/>
              <a:t>HIE Exception Form (POs that did not meet connection requirement)</a:t>
            </a:r>
            <a:endParaRPr lang="en-US" sz="2000" b="0" dirty="0"/>
          </a:p>
          <a:p>
            <a:endParaRPr lang="en-US" sz="2400" b="0" dirty="0"/>
          </a:p>
        </p:txBody>
      </p:sp>
      <p:sp>
        <p:nvSpPr>
          <p:cNvPr id="3" name="Title 2"/>
          <p:cNvSpPr>
            <a:spLocks noGrp="1"/>
          </p:cNvSpPr>
          <p:nvPr>
            <p:ph type="title"/>
          </p:nvPr>
        </p:nvSpPr>
        <p:spPr>
          <a:xfrm>
            <a:off x="861236" y="120650"/>
            <a:ext cx="5920563" cy="565150"/>
          </a:xfrm>
        </p:spPr>
        <p:txBody>
          <a:bodyPr/>
          <a:lstStyle/>
          <a:p>
            <a:r>
              <a:rPr lang="en-US" dirty="0"/>
              <a:t>HIway attestation: 2021 overview</a:t>
            </a:r>
          </a:p>
        </p:txBody>
      </p:sp>
      <p:sp>
        <p:nvSpPr>
          <p:cNvPr id="4" name="Slide Number Placeholder 3"/>
          <p:cNvSpPr>
            <a:spLocks noGrp="1"/>
          </p:cNvSpPr>
          <p:nvPr>
            <p:ph type="sldNum" sz="quarter" idx="11"/>
          </p:nvPr>
        </p:nvSpPr>
        <p:spPr/>
        <p:txBody>
          <a:bodyPr/>
          <a:lstStyle/>
          <a:p>
            <a:pPr>
              <a:defRPr/>
            </a:pPr>
            <a:fld id="{949C2E20-F250-44B9-B926-B8B94A013B34}" type="slidenum">
              <a:rPr lang="en-US" smtClean="0"/>
              <a:pPr>
                <a:defRPr/>
              </a:pPr>
              <a:t>6</a:t>
            </a:fld>
            <a:endParaRPr lang="en-US" dirty="0"/>
          </a:p>
        </p:txBody>
      </p:sp>
      <p:sp>
        <p:nvSpPr>
          <p:cNvPr id="5" name="Rectangle 4"/>
          <p:cNvSpPr/>
          <p:nvPr/>
        </p:nvSpPr>
        <p:spPr>
          <a:xfrm>
            <a:off x="353960" y="1066799"/>
            <a:ext cx="8445911" cy="1066801"/>
          </a:xfrm>
          <a:prstGeom prst="rect">
            <a:avLst/>
          </a:prstGeom>
          <a:solidFill>
            <a:schemeClr val="accent1">
              <a:lumMod val="50000"/>
            </a:schemeClr>
          </a:solidFill>
          <a:ln w="3175" cap="flat" cmpd="sng" algn="ctr">
            <a:solidFill>
              <a:schemeClr val="accent1">
                <a:lumMod val="50000"/>
              </a:schemeClr>
            </a:solidFill>
            <a:prstDash val="solid"/>
          </a:ln>
          <a:effectLst/>
        </p:spPr>
        <p:txBody>
          <a:bodyPr lIns="92866" tIns="46437" rIns="92866" bIns="46437" rtlCol="0" anchor="ctr"/>
          <a:lstStyle/>
          <a:p>
            <a:pPr marL="0" marR="0" lvl="0" indent="0" defTabSz="914400" eaLnBrk="1" fontAlgn="auto" latinLnBrk="0" hangingPunct="1">
              <a:lnSpc>
                <a:spcPct val="100000"/>
              </a:lnSpc>
              <a:spcBef>
                <a:spcPts val="0"/>
              </a:spcBef>
              <a:spcAft>
                <a:spcPts val="600"/>
              </a:spcAft>
              <a:buClrTx/>
              <a:buSzTx/>
              <a:buFontTx/>
              <a:buNone/>
              <a:tabLst/>
              <a:defRPr/>
            </a:pPr>
            <a:r>
              <a:rPr kumimoji="0" lang="en-US" i="0" u="none" strike="noStrike" kern="0" cap="none" spc="0" normalizeH="0" baseline="0" noProof="0" dirty="0">
                <a:ln>
                  <a:noFill/>
                </a:ln>
                <a:solidFill>
                  <a:schemeClr val="bg1"/>
                </a:solidFill>
                <a:effectLst/>
                <a:uLnTx/>
                <a:uFillTx/>
                <a:latin typeface="+mn-lt"/>
              </a:rPr>
              <a:t>The 2021 attestation window is condensed due to extended 2020 deadline; the 2021 forms went live on </a:t>
            </a:r>
            <a:r>
              <a:rPr lang="en-US" kern="0" dirty="0">
                <a:solidFill>
                  <a:schemeClr val="accent2"/>
                </a:solidFill>
              </a:rPr>
              <a:t>August 2, 2021 </a:t>
            </a:r>
            <a:r>
              <a:rPr kumimoji="0" lang="en-US" i="0" u="none" strike="noStrike" kern="0" cap="none" spc="0" normalizeH="0" baseline="0" noProof="0" dirty="0">
                <a:ln>
                  <a:noFill/>
                </a:ln>
                <a:solidFill>
                  <a:schemeClr val="bg1"/>
                </a:solidFill>
                <a:effectLst/>
                <a:uLnTx/>
                <a:uFillTx/>
                <a:latin typeface="+mn-lt"/>
              </a:rPr>
              <a:t>and  are due October 31, 2021</a:t>
            </a:r>
          </a:p>
        </p:txBody>
      </p:sp>
    </p:spTree>
    <p:extLst>
      <p:ext uri="{BB962C8B-B14F-4D97-AF65-F5344CB8AC3E}">
        <p14:creationId xmlns:p14="http://schemas.microsoft.com/office/powerpoint/2010/main" val="4774032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133600"/>
            <a:ext cx="8229600" cy="3890928"/>
          </a:xfrm>
        </p:spPr>
        <p:txBody>
          <a:bodyPr/>
          <a:lstStyle/>
          <a:p>
            <a:pPr marL="0" indent="0">
              <a:buNone/>
            </a:pPr>
            <a:r>
              <a:rPr lang="en-US" sz="2400" dirty="0"/>
              <a:t>Attestation 2021 timeline:</a:t>
            </a:r>
            <a:br>
              <a:rPr lang="en-US" dirty="0"/>
            </a:br>
            <a:endParaRPr lang="en-US" dirty="0"/>
          </a:p>
          <a:p>
            <a:r>
              <a:rPr lang="en-US" sz="2000" dirty="0"/>
              <a:t>Dec. 31, 2020: </a:t>
            </a:r>
            <a:r>
              <a:rPr lang="en-US" sz="2000" b="0" dirty="0"/>
              <a:t>Use case implementation deadline for 2021 attestation</a:t>
            </a:r>
          </a:p>
          <a:p>
            <a:r>
              <a:rPr lang="en-US" sz="2000" dirty="0"/>
              <a:t>May-July 2021: </a:t>
            </a:r>
            <a:r>
              <a:rPr lang="en-US" sz="2000" b="0" dirty="0"/>
              <a:t>HIway outreach and education regarding 2021 connection requirement and attestation process leading up to webform launch (email outreach, updated website material, webinars, direct PO contact)</a:t>
            </a:r>
          </a:p>
          <a:p>
            <a:r>
              <a:rPr lang="en-US" sz="2000" dirty="0"/>
              <a:t>July:</a:t>
            </a:r>
            <a:r>
              <a:rPr lang="en-US" sz="2000" b="0" dirty="0"/>
              <a:t> HIway attestation webform testing</a:t>
            </a:r>
          </a:p>
          <a:p>
            <a:r>
              <a:rPr lang="en-US" sz="2000" dirty="0">
                <a:solidFill>
                  <a:srgbClr val="FF0000"/>
                </a:solidFill>
              </a:rPr>
              <a:t>Aug. 2 (today):</a:t>
            </a:r>
            <a:r>
              <a:rPr lang="en-US" sz="2000" b="0" dirty="0">
                <a:solidFill>
                  <a:srgbClr val="FF0000"/>
                </a:solidFill>
              </a:rPr>
              <a:t> HIway attestation/exception webforms go live and start </a:t>
            </a:r>
            <a:br>
              <a:rPr lang="en-US" sz="2000" b="0" dirty="0">
                <a:solidFill>
                  <a:srgbClr val="FF0000"/>
                </a:solidFill>
              </a:rPr>
            </a:br>
            <a:r>
              <a:rPr lang="en-US" sz="2000" b="0" dirty="0">
                <a:solidFill>
                  <a:srgbClr val="FF0000"/>
                </a:solidFill>
              </a:rPr>
              <a:t>accepting submissions</a:t>
            </a:r>
          </a:p>
          <a:p>
            <a:r>
              <a:rPr lang="en-US" sz="2000" dirty="0"/>
              <a:t>Oct. 31: </a:t>
            </a:r>
            <a:r>
              <a:rPr lang="en-US" sz="2000" b="0" dirty="0"/>
              <a:t>Deadline for attestation/exception submissions</a:t>
            </a:r>
          </a:p>
          <a:p>
            <a:r>
              <a:rPr lang="en-US" sz="2000" dirty="0"/>
              <a:t>November: </a:t>
            </a:r>
            <a:r>
              <a:rPr lang="en-US" sz="2000" b="0" dirty="0"/>
              <a:t>HIway reaches out to POs that have not submitted</a:t>
            </a:r>
          </a:p>
          <a:p>
            <a:r>
              <a:rPr lang="en-US" sz="2000" dirty="0"/>
              <a:t>Winter 2022:</a:t>
            </a:r>
            <a:r>
              <a:rPr lang="en-US" sz="2000" b="0" dirty="0"/>
              <a:t> When it seems that submissions have stopped, HIway </a:t>
            </a:r>
            <a:br>
              <a:rPr lang="en-US" sz="2000" b="0" dirty="0"/>
            </a:br>
            <a:r>
              <a:rPr lang="en-US" sz="2000" b="0" dirty="0"/>
              <a:t>closes webform</a:t>
            </a:r>
          </a:p>
        </p:txBody>
      </p:sp>
      <p:sp>
        <p:nvSpPr>
          <p:cNvPr id="4" name="Slide Number Placeholder 3"/>
          <p:cNvSpPr>
            <a:spLocks noGrp="1"/>
          </p:cNvSpPr>
          <p:nvPr>
            <p:ph type="sldNum" sz="quarter" idx="11"/>
          </p:nvPr>
        </p:nvSpPr>
        <p:spPr/>
        <p:txBody>
          <a:bodyPr/>
          <a:lstStyle/>
          <a:p>
            <a:pPr>
              <a:defRPr/>
            </a:pPr>
            <a:fld id="{949C2E20-F250-44B9-B926-B8B94A013B34}" type="slidenum">
              <a:rPr lang="en-US" smtClean="0"/>
              <a:pPr>
                <a:defRPr/>
              </a:pPr>
              <a:t>7</a:t>
            </a:fld>
            <a:endParaRPr lang="en-US" dirty="0"/>
          </a:p>
        </p:txBody>
      </p:sp>
      <p:sp>
        <p:nvSpPr>
          <p:cNvPr id="5" name="Rectangle 4"/>
          <p:cNvSpPr/>
          <p:nvPr/>
        </p:nvSpPr>
        <p:spPr>
          <a:xfrm>
            <a:off x="353960" y="1066799"/>
            <a:ext cx="8445911" cy="1066801"/>
          </a:xfrm>
          <a:prstGeom prst="rect">
            <a:avLst/>
          </a:prstGeom>
          <a:solidFill>
            <a:schemeClr val="accent1">
              <a:lumMod val="50000"/>
            </a:schemeClr>
          </a:solidFill>
          <a:ln w="3175" cap="flat" cmpd="sng" algn="ctr">
            <a:solidFill>
              <a:schemeClr val="accent1">
                <a:lumMod val="50000"/>
              </a:schemeClr>
            </a:solidFill>
            <a:prstDash val="solid"/>
          </a:ln>
          <a:effectLst/>
        </p:spPr>
        <p:txBody>
          <a:bodyPr lIns="92866" tIns="46437" rIns="92866" bIns="46437" rtlCol="0" anchor="ctr"/>
          <a:lstStyle/>
          <a:p>
            <a:pPr marL="0" marR="0" lvl="0" indent="0" defTabSz="914400" eaLnBrk="1" fontAlgn="auto" latinLnBrk="0" hangingPunct="1">
              <a:lnSpc>
                <a:spcPct val="100000"/>
              </a:lnSpc>
              <a:spcBef>
                <a:spcPts val="0"/>
              </a:spcBef>
              <a:spcAft>
                <a:spcPts val="600"/>
              </a:spcAft>
              <a:buClrTx/>
              <a:buSzTx/>
              <a:buFontTx/>
              <a:buNone/>
              <a:tabLst/>
              <a:defRPr/>
            </a:pPr>
            <a:r>
              <a:rPr kumimoji="0" lang="en-US" i="0" u="none" strike="noStrike" kern="0" cap="none" spc="0" normalizeH="0" baseline="0" noProof="0" dirty="0">
                <a:ln>
                  <a:noFill/>
                </a:ln>
                <a:solidFill>
                  <a:schemeClr val="bg1"/>
                </a:solidFill>
                <a:effectLst/>
                <a:uLnTx/>
                <a:uFillTx/>
                <a:latin typeface="+mn-lt"/>
              </a:rPr>
              <a:t>The annual attestation </a:t>
            </a:r>
            <a:r>
              <a:rPr lang="en-US" kern="0" dirty="0">
                <a:solidFill>
                  <a:schemeClr val="bg1"/>
                </a:solidFill>
              </a:rPr>
              <a:t>webforms are live for all provider organizations to submit their attestation information</a:t>
            </a:r>
            <a:r>
              <a:rPr kumimoji="0" lang="en-US" i="0" u="none" strike="noStrike" kern="0" cap="none" spc="0" normalizeH="0" baseline="0" noProof="0" dirty="0">
                <a:ln>
                  <a:noFill/>
                </a:ln>
                <a:solidFill>
                  <a:schemeClr val="bg1"/>
                </a:solidFill>
                <a:effectLst/>
                <a:uLnTx/>
                <a:uFillTx/>
                <a:latin typeface="+mn-lt"/>
              </a:rPr>
              <a:t>. </a:t>
            </a:r>
            <a:endParaRPr kumimoji="0" lang="en-US" i="0" u="none" strike="sngStrike" kern="0" cap="none" spc="0" normalizeH="0" baseline="0" noProof="0" dirty="0">
              <a:ln>
                <a:noFill/>
              </a:ln>
              <a:solidFill>
                <a:schemeClr val="bg1"/>
              </a:solidFill>
              <a:effectLst/>
              <a:uLnTx/>
              <a:uFillTx/>
              <a:latin typeface="+mn-lt"/>
            </a:endParaRPr>
          </a:p>
        </p:txBody>
      </p:sp>
      <p:sp>
        <p:nvSpPr>
          <p:cNvPr id="7" name="Title 2">
            <a:extLst>
              <a:ext uri="{FF2B5EF4-FFF2-40B4-BE49-F238E27FC236}">
                <a16:creationId xmlns:a16="http://schemas.microsoft.com/office/drawing/2014/main" id="{2D6CE049-32A6-47F0-BAEB-211643E4DD81}"/>
              </a:ext>
            </a:extLst>
          </p:cNvPr>
          <p:cNvSpPr>
            <a:spLocks noGrp="1"/>
          </p:cNvSpPr>
          <p:nvPr>
            <p:ph type="title"/>
          </p:nvPr>
        </p:nvSpPr>
        <p:spPr>
          <a:xfrm>
            <a:off x="862013" y="152400"/>
            <a:ext cx="6072187" cy="565150"/>
          </a:xfrm>
        </p:spPr>
        <p:txBody>
          <a:bodyPr/>
          <a:lstStyle/>
          <a:p>
            <a:r>
              <a:rPr lang="en-US" dirty="0"/>
              <a:t>HIway attestation: 2021 timeline</a:t>
            </a:r>
          </a:p>
        </p:txBody>
      </p:sp>
    </p:spTree>
    <p:extLst>
      <p:ext uri="{BB962C8B-B14F-4D97-AF65-F5344CB8AC3E}">
        <p14:creationId xmlns:p14="http://schemas.microsoft.com/office/powerpoint/2010/main" val="12095673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949C2E20-F250-44B9-B926-B8B94A013B34}" type="slidenum">
              <a:rPr lang="en-US" smtClean="0"/>
              <a:pPr>
                <a:defRPr/>
              </a:pPr>
              <a:t>8</a:t>
            </a:fld>
            <a:endParaRPr lang="en-US" dirty="0"/>
          </a:p>
        </p:txBody>
      </p:sp>
      <p:sp>
        <p:nvSpPr>
          <p:cNvPr id="3" name="Title 2"/>
          <p:cNvSpPr>
            <a:spLocks noGrp="1"/>
          </p:cNvSpPr>
          <p:nvPr>
            <p:ph type="title"/>
          </p:nvPr>
        </p:nvSpPr>
        <p:spPr>
          <a:xfrm>
            <a:off x="836137" y="133557"/>
            <a:ext cx="6098066" cy="565150"/>
          </a:xfrm>
        </p:spPr>
        <p:txBody>
          <a:bodyPr/>
          <a:lstStyle/>
          <a:p>
            <a:r>
              <a:rPr lang="en-US" dirty="0"/>
              <a:t>HIway attestation: Adjusting connection requirement for HISP-to-HISP exchange </a:t>
            </a:r>
          </a:p>
        </p:txBody>
      </p:sp>
      <p:sp>
        <p:nvSpPr>
          <p:cNvPr id="5" name="Rectangle 4"/>
          <p:cNvSpPr/>
          <p:nvPr/>
        </p:nvSpPr>
        <p:spPr>
          <a:xfrm>
            <a:off x="353960" y="1066800"/>
            <a:ext cx="8445911" cy="766012"/>
          </a:xfrm>
          <a:prstGeom prst="rect">
            <a:avLst/>
          </a:prstGeom>
          <a:solidFill>
            <a:schemeClr val="accent1">
              <a:lumMod val="50000"/>
            </a:schemeClr>
          </a:solidFill>
          <a:ln w="3175" cap="flat" cmpd="sng" algn="ctr">
            <a:solidFill>
              <a:schemeClr val="accent1">
                <a:lumMod val="50000"/>
              </a:schemeClr>
            </a:solidFill>
            <a:prstDash val="solid"/>
          </a:ln>
          <a:effectLst/>
        </p:spPr>
        <p:txBody>
          <a:bodyPr lIns="92866" tIns="46437" rIns="92866" bIns="46437" rtlCol="0" anchor="ctr"/>
          <a:lstStyle/>
          <a:p>
            <a:pPr marL="0" marR="0" lvl="0" indent="0" defTabSz="914400" eaLnBrk="1" fontAlgn="auto" latinLnBrk="0" hangingPunct="1">
              <a:lnSpc>
                <a:spcPct val="100000"/>
              </a:lnSpc>
              <a:spcBef>
                <a:spcPts val="0"/>
              </a:spcBef>
              <a:spcAft>
                <a:spcPts val="600"/>
              </a:spcAft>
              <a:buClrTx/>
              <a:buSzTx/>
              <a:buFontTx/>
              <a:buNone/>
              <a:tabLst/>
              <a:defRPr/>
            </a:pPr>
            <a:r>
              <a:rPr kumimoji="0" lang="en-US" i="0" u="none" strike="noStrike" kern="0" cap="none" spc="0" normalizeH="0" baseline="0" noProof="0" dirty="0">
                <a:ln>
                  <a:noFill/>
                </a:ln>
                <a:solidFill>
                  <a:schemeClr val="bg1"/>
                </a:solidFill>
                <a:effectLst/>
                <a:uLnTx/>
                <a:uFillTx/>
                <a:latin typeface="+mn-lt"/>
              </a:rPr>
              <a:t>The Mass HIway has added </a:t>
            </a:r>
            <a:r>
              <a:rPr lang="en-US" kern="0" dirty="0">
                <a:solidFill>
                  <a:schemeClr val="bg1"/>
                </a:solidFill>
              </a:rPr>
              <a:t>DirectTrust </a:t>
            </a:r>
            <a:r>
              <a:rPr kumimoji="0" lang="en-US" i="0" u="none" strike="noStrike" kern="0" cap="none" spc="0" normalizeH="0" baseline="0" noProof="0" dirty="0">
                <a:ln>
                  <a:noFill/>
                </a:ln>
                <a:solidFill>
                  <a:schemeClr val="bg1"/>
                </a:solidFill>
                <a:effectLst/>
                <a:uLnTx/>
                <a:uFillTx/>
                <a:latin typeface="+mn-lt"/>
              </a:rPr>
              <a:t>HISP-to-HISP exchange to meet the HIway connection requirement through sub-regulatory guidance.</a:t>
            </a:r>
          </a:p>
        </p:txBody>
      </p:sp>
      <p:sp>
        <p:nvSpPr>
          <p:cNvPr id="8" name="Rectangle 7">
            <a:extLst>
              <a:ext uri="{FF2B5EF4-FFF2-40B4-BE49-F238E27FC236}">
                <a16:creationId xmlns:a16="http://schemas.microsoft.com/office/drawing/2014/main" id="{E14D46F6-61CE-42CD-86BF-9B654D2D378D}"/>
              </a:ext>
            </a:extLst>
          </p:cNvPr>
          <p:cNvSpPr/>
          <p:nvPr/>
        </p:nvSpPr>
        <p:spPr>
          <a:xfrm>
            <a:off x="349044" y="2245896"/>
            <a:ext cx="8445911" cy="129138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chemeClr val="tx1"/>
                </a:solidFill>
              </a:rPr>
              <a:t>Mass HIway converted to HIway 2.0 (a HISP) in order to connect to DirectTrust, a national framework for Direct Message</a:t>
            </a:r>
          </a:p>
          <a:p>
            <a:pPr marL="285750" indent="-285750">
              <a:buFont typeface="Arial" panose="020B0604020202020204" pitchFamily="34" charset="0"/>
              <a:buChar char="•"/>
            </a:pPr>
            <a:r>
              <a:rPr lang="en-US" dirty="0">
                <a:solidFill>
                  <a:schemeClr val="tx1"/>
                </a:solidFill>
              </a:rPr>
              <a:t>During our last meeting, the Council was supportive of DirectTrust HISP-to-HISP Direct Message exchange as it leverages existing infrastructure</a:t>
            </a:r>
          </a:p>
        </p:txBody>
      </p:sp>
      <p:sp>
        <p:nvSpPr>
          <p:cNvPr id="11" name="Rectangle 10">
            <a:extLst>
              <a:ext uri="{FF2B5EF4-FFF2-40B4-BE49-F238E27FC236}">
                <a16:creationId xmlns:a16="http://schemas.microsoft.com/office/drawing/2014/main" id="{6B294C62-1B49-430F-A238-6143DAD015C7}"/>
              </a:ext>
            </a:extLst>
          </p:cNvPr>
          <p:cNvSpPr/>
          <p:nvPr/>
        </p:nvSpPr>
        <p:spPr>
          <a:xfrm>
            <a:off x="349044" y="3914272"/>
            <a:ext cx="8445911" cy="129138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chemeClr val="tx1"/>
                </a:solidFill>
              </a:rPr>
              <a:t>Mass HIway converted to HIway 2.0 (a HISP) in order to connect to </a:t>
            </a:r>
            <a:r>
              <a:rPr lang="en-US" dirty="0" err="1">
                <a:solidFill>
                  <a:schemeClr val="tx1"/>
                </a:solidFill>
              </a:rPr>
              <a:t>DirectTrust</a:t>
            </a:r>
            <a:r>
              <a:rPr lang="en-US" dirty="0">
                <a:solidFill>
                  <a:schemeClr val="tx1"/>
                </a:solidFill>
              </a:rPr>
              <a:t>, a national framework for Direct Message</a:t>
            </a:r>
          </a:p>
          <a:p>
            <a:pPr marL="285750" indent="-285750">
              <a:buFont typeface="Arial" panose="020B0604020202020204" pitchFamily="34" charset="0"/>
              <a:buChar char="•"/>
            </a:pPr>
            <a:r>
              <a:rPr lang="en-US" dirty="0">
                <a:solidFill>
                  <a:schemeClr val="tx1"/>
                </a:solidFill>
              </a:rPr>
              <a:t>During our last meeting, the Council was supportive of </a:t>
            </a:r>
            <a:r>
              <a:rPr lang="en-US" dirty="0" err="1">
                <a:solidFill>
                  <a:schemeClr val="tx1"/>
                </a:solidFill>
              </a:rPr>
              <a:t>DirectTrust</a:t>
            </a:r>
            <a:r>
              <a:rPr lang="en-US" dirty="0">
                <a:solidFill>
                  <a:schemeClr val="tx1"/>
                </a:solidFill>
              </a:rPr>
              <a:t> HISP-to-HISP Direct Message exchange as it leverages existing infrastructure</a:t>
            </a:r>
          </a:p>
        </p:txBody>
      </p:sp>
      <p:sp>
        <p:nvSpPr>
          <p:cNvPr id="12" name="Rectangle 11">
            <a:extLst>
              <a:ext uri="{FF2B5EF4-FFF2-40B4-BE49-F238E27FC236}">
                <a16:creationId xmlns:a16="http://schemas.microsoft.com/office/drawing/2014/main" id="{C89361D0-070C-4ADC-8EA7-4975180E01D9}"/>
              </a:ext>
            </a:extLst>
          </p:cNvPr>
          <p:cNvSpPr/>
          <p:nvPr/>
        </p:nvSpPr>
        <p:spPr>
          <a:xfrm>
            <a:off x="349044" y="5566611"/>
            <a:ext cx="8445911" cy="129138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chemeClr val="tx1"/>
                </a:solidFill>
              </a:rPr>
              <a:t>Providers will have additional opportunities to meet the connection requirement with </a:t>
            </a:r>
            <a:r>
              <a:rPr lang="en-US" dirty="0" err="1">
                <a:solidFill>
                  <a:schemeClr val="tx1"/>
                </a:solidFill>
              </a:rPr>
              <a:t>DirectTrust</a:t>
            </a:r>
            <a:r>
              <a:rPr lang="en-US" dirty="0">
                <a:solidFill>
                  <a:schemeClr val="tx1"/>
                </a:solidFill>
              </a:rPr>
              <a:t> Direct Messaging</a:t>
            </a:r>
          </a:p>
          <a:p>
            <a:pPr marL="285750" indent="-285750">
              <a:buFont typeface="Arial" panose="020B0604020202020204" pitchFamily="34" charset="0"/>
              <a:buChar char="•"/>
            </a:pPr>
            <a:r>
              <a:rPr lang="en-US" dirty="0">
                <a:solidFill>
                  <a:schemeClr val="tx1"/>
                </a:solidFill>
              </a:rPr>
              <a:t>Providers may use EHR-native Direct Message capabilities instead adding an extra connection to the HIway Direct Message System</a:t>
            </a:r>
          </a:p>
        </p:txBody>
      </p:sp>
      <p:sp>
        <p:nvSpPr>
          <p:cNvPr id="2" name="Rectangle 1">
            <a:extLst>
              <a:ext uri="{FF2B5EF4-FFF2-40B4-BE49-F238E27FC236}">
                <a16:creationId xmlns:a16="http://schemas.microsoft.com/office/drawing/2014/main" id="{B8AD9C74-39C4-4C8B-B3C4-7E8A806C1D9C}"/>
              </a:ext>
            </a:extLst>
          </p:cNvPr>
          <p:cNvSpPr/>
          <p:nvPr/>
        </p:nvSpPr>
        <p:spPr>
          <a:xfrm>
            <a:off x="349044" y="1933561"/>
            <a:ext cx="2622756" cy="305835"/>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Background</a:t>
            </a:r>
          </a:p>
        </p:txBody>
      </p:sp>
      <p:sp>
        <p:nvSpPr>
          <p:cNvPr id="10" name="Rectangle 9">
            <a:extLst>
              <a:ext uri="{FF2B5EF4-FFF2-40B4-BE49-F238E27FC236}">
                <a16:creationId xmlns:a16="http://schemas.microsoft.com/office/drawing/2014/main" id="{8F6C9AA3-F34C-4983-AFDA-A42CF89F2C3D}"/>
              </a:ext>
            </a:extLst>
          </p:cNvPr>
          <p:cNvSpPr/>
          <p:nvPr/>
        </p:nvSpPr>
        <p:spPr>
          <a:xfrm>
            <a:off x="349044" y="3581400"/>
            <a:ext cx="2622756" cy="305835"/>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Technical advantage</a:t>
            </a:r>
          </a:p>
        </p:txBody>
      </p:sp>
      <p:sp>
        <p:nvSpPr>
          <p:cNvPr id="13" name="Rectangle 12">
            <a:extLst>
              <a:ext uri="{FF2B5EF4-FFF2-40B4-BE49-F238E27FC236}">
                <a16:creationId xmlns:a16="http://schemas.microsoft.com/office/drawing/2014/main" id="{432FC931-D7D3-49D6-BF03-E701A6F288DC}"/>
              </a:ext>
            </a:extLst>
          </p:cNvPr>
          <p:cNvSpPr/>
          <p:nvPr/>
        </p:nvSpPr>
        <p:spPr>
          <a:xfrm>
            <a:off x="349044" y="5256765"/>
            <a:ext cx="2622756" cy="305835"/>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Business advantage</a:t>
            </a:r>
          </a:p>
        </p:txBody>
      </p:sp>
    </p:spTree>
    <p:extLst>
      <p:ext uri="{BB962C8B-B14F-4D97-AF65-F5344CB8AC3E}">
        <p14:creationId xmlns:p14="http://schemas.microsoft.com/office/powerpoint/2010/main" val="34277253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2281237"/>
            <a:ext cx="8445910" cy="4195763"/>
          </a:xfrm>
        </p:spPr>
        <p:txBody>
          <a:bodyPr/>
          <a:lstStyle/>
          <a:p>
            <a:pPr rtl="0">
              <a:spcBef>
                <a:spcPts val="0"/>
              </a:spcBef>
              <a:spcAft>
                <a:spcPts val="0"/>
              </a:spcAft>
            </a:pPr>
            <a:r>
              <a:rPr lang="en-US" sz="2000" b="0" i="0" u="none" strike="noStrike" dirty="0">
                <a:solidFill>
                  <a:srgbClr val="000000"/>
                </a:solidFill>
                <a:effectLst/>
              </a:rPr>
              <a:t>The HIway has communicated this update to POs via a dedicated email and an item in our monthly newsletter </a:t>
            </a:r>
          </a:p>
          <a:p>
            <a:pPr rtl="0">
              <a:spcBef>
                <a:spcPts val="0"/>
              </a:spcBef>
              <a:spcAft>
                <a:spcPts val="0"/>
              </a:spcAft>
            </a:pPr>
            <a:endParaRPr lang="en-US" sz="2000" b="0" i="0" u="none" strike="noStrike" dirty="0">
              <a:solidFill>
                <a:srgbClr val="000000"/>
              </a:solidFill>
              <a:effectLst/>
            </a:endParaRPr>
          </a:p>
          <a:p>
            <a:pPr rtl="0">
              <a:spcBef>
                <a:spcPts val="0"/>
              </a:spcBef>
              <a:spcAft>
                <a:spcPts val="0"/>
              </a:spcAft>
            </a:pPr>
            <a:r>
              <a:rPr lang="en-US" sz="2000" b="0" i="0" u="none" strike="noStrike" dirty="0">
                <a:solidFill>
                  <a:srgbClr val="000000"/>
                </a:solidFill>
                <a:effectLst/>
              </a:rPr>
              <a:t>The HIway has updated its educational materials, including webinars and webpages, to reflect this change</a:t>
            </a:r>
          </a:p>
          <a:p>
            <a:pPr rtl="0">
              <a:spcBef>
                <a:spcPts val="0"/>
              </a:spcBef>
              <a:spcAft>
                <a:spcPts val="0"/>
              </a:spcAft>
            </a:pPr>
            <a:endParaRPr lang="en-US" sz="2000" b="0" i="0" u="none" strike="noStrike" dirty="0">
              <a:solidFill>
                <a:srgbClr val="000000"/>
              </a:solidFill>
              <a:effectLst/>
            </a:endParaRPr>
          </a:p>
          <a:p>
            <a:pPr rtl="0">
              <a:spcBef>
                <a:spcPts val="0"/>
              </a:spcBef>
              <a:spcAft>
                <a:spcPts val="0"/>
              </a:spcAft>
            </a:pPr>
            <a:r>
              <a:rPr lang="en-US" sz="2000" b="0" i="0" u="none" strike="noStrike" dirty="0">
                <a:solidFill>
                  <a:srgbClr val="000000"/>
                </a:solidFill>
                <a:effectLst/>
              </a:rPr>
              <a:t>The HIway expects that this adjustment to the connection requirement will allow a substantial number of POs (that were required to submit HIE Exception Forms in years past) to submit attestation forms this year</a:t>
            </a:r>
          </a:p>
          <a:p>
            <a:pPr rtl="0">
              <a:spcBef>
                <a:spcPts val="0"/>
              </a:spcBef>
              <a:spcAft>
                <a:spcPts val="0"/>
              </a:spcAft>
            </a:pPr>
            <a:endParaRPr lang="en-US" sz="2000" b="0" i="0" u="none" strike="noStrike" dirty="0">
              <a:solidFill>
                <a:srgbClr val="000000"/>
              </a:solidFill>
              <a:effectLst/>
            </a:endParaRPr>
          </a:p>
          <a:p>
            <a:pPr rtl="0">
              <a:spcBef>
                <a:spcPts val="0"/>
              </a:spcBef>
              <a:spcAft>
                <a:spcPts val="0"/>
              </a:spcAft>
            </a:pPr>
            <a:r>
              <a:rPr lang="en-US" sz="2000" b="0" i="0" u="none" strike="noStrike" dirty="0">
                <a:solidFill>
                  <a:srgbClr val="000000"/>
                </a:solidFill>
                <a:effectLst/>
              </a:rPr>
              <a:t>The HIway continues to consider the connection requirement an evolving process for interoperability: the POs that must meet it, and the substance of the requirement itself, are subject to change </a:t>
            </a:r>
          </a:p>
        </p:txBody>
      </p:sp>
      <p:sp>
        <p:nvSpPr>
          <p:cNvPr id="3" name="Title 2"/>
          <p:cNvSpPr>
            <a:spLocks noGrp="1"/>
          </p:cNvSpPr>
          <p:nvPr>
            <p:ph type="title"/>
          </p:nvPr>
        </p:nvSpPr>
        <p:spPr>
          <a:xfrm>
            <a:off x="861236" y="120650"/>
            <a:ext cx="6149164" cy="565150"/>
          </a:xfrm>
        </p:spPr>
        <p:txBody>
          <a:bodyPr/>
          <a:lstStyle/>
          <a:p>
            <a:r>
              <a:rPr lang="en-US" dirty="0"/>
              <a:t>HIway attestation: Adjusting connection requirement for HISP-to-HISP exchange </a:t>
            </a:r>
          </a:p>
        </p:txBody>
      </p:sp>
      <p:sp>
        <p:nvSpPr>
          <p:cNvPr id="4" name="Slide Number Placeholder 3"/>
          <p:cNvSpPr>
            <a:spLocks noGrp="1"/>
          </p:cNvSpPr>
          <p:nvPr>
            <p:ph type="sldNum" sz="quarter" idx="11"/>
          </p:nvPr>
        </p:nvSpPr>
        <p:spPr/>
        <p:txBody>
          <a:bodyPr/>
          <a:lstStyle/>
          <a:p>
            <a:pPr>
              <a:defRPr/>
            </a:pPr>
            <a:fld id="{949C2E20-F250-44B9-B926-B8B94A013B34}" type="slidenum">
              <a:rPr lang="en-US" smtClean="0"/>
              <a:pPr>
                <a:defRPr/>
              </a:pPr>
              <a:t>9</a:t>
            </a:fld>
            <a:endParaRPr lang="en-US" dirty="0"/>
          </a:p>
        </p:txBody>
      </p:sp>
      <p:sp>
        <p:nvSpPr>
          <p:cNvPr id="5" name="Rectangle 4"/>
          <p:cNvSpPr/>
          <p:nvPr/>
        </p:nvSpPr>
        <p:spPr>
          <a:xfrm>
            <a:off x="353960" y="1066799"/>
            <a:ext cx="8445911" cy="1066801"/>
          </a:xfrm>
          <a:prstGeom prst="rect">
            <a:avLst/>
          </a:prstGeom>
          <a:solidFill>
            <a:schemeClr val="accent1">
              <a:lumMod val="50000"/>
            </a:schemeClr>
          </a:solidFill>
          <a:ln w="3175" cap="flat" cmpd="sng" algn="ctr">
            <a:solidFill>
              <a:schemeClr val="accent1">
                <a:lumMod val="50000"/>
              </a:schemeClr>
            </a:solidFill>
            <a:prstDash val="solid"/>
          </a:ln>
          <a:effectLst/>
        </p:spPr>
        <p:txBody>
          <a:bodyPr lIns="92866" tIns="46437" rIns="92866" bIns="46437" rtlCol="0" anchor="ctr"/>
          <a:lstStyle/>
          <a:p>
            <a:pPr marL="0" marR="0" lvl="0" indent="0" defTabSz="914400" eaLnBrk="1" fontAlgn="auto" latinLnBrk="0" hangingPunct="1">
              <a:lnSpc>
                <a:spcPct val="100000"/>
              </a:lnSpc>
              <a:spcBef>
                <a:spcPts val="0"/>
              </a:spcBef>
              <a:spcAft>
                <a:spcPts val="600"/>
              </a:spcAft>
              <a:buClrTx/>
              <a:buSzTx/>
              <a:buFontTx/>
              <a:buNone/>
              <a:tabLst/>
              <a:defRPr/>
            </a:pPr>
            <a:r>
              <a:rPr kumimoji="0" lang="en-US" i="0" u="none" strike="noStrike" kern="0" cap="none" spc="0" normalizeH="0" baseline="0" noProof="0" dirty="0">
                <a:ln>
                  <a:noFill/>
                </a:ln>
                <a:solidFill>
                  <a:schemeClr val="bg1"/>
                </a:solidFill>
                <a:effectLst/>
                <a:uLnTx/>
                <a:uFillTx/>
                <a:latin typeface="+mn-lt"/>
              </a:rPr>
              <a:t>The HIway has used its communication channels to notify provider organizations (POs) of this change to the connection requirement. </a:t>
            </a:r>
          </a:p>
        </p:txBody>
      </p:sp>
    </p:spTree>
    <p:extLst>
      <p:ext uri="{BB962C8B-B14F-4D97-AF65-F5344CB8AC3E}">
        <p14:creationId xmlns:p14="http://schemas.microsoft.com/office/powerpoint/2010/main" val="68890992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1_EH_EOHHS_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2" id="{52C5DD0F-FD1A-4D5F-B534-277FA3812E57}" vid="{DAC83C5B-5905-49CA-B6DE-02B3AAE17D6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HIway Template v202005</Template>
  <TotalTime>10992</TotalTime>
  <Words>6448</Words>
  <Application>Microsoft Office PowerPoint</Application>
  <PresentationFormat>On-screen Show (4:3)</PresentationFormat>
  <Paragraphs>789</Paragraphs>
  <Slides>36</Slides>
  <Notes>36</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36</vt:i4>
      </vt:variant>
    </vt:vector>
  </HeadingPairs>
  <TitlesOfParts>
    <vt:vector size="42" baseType="lpstr">
      <vt:lpstr>Arial</vt:lpstr>
      <vt:lpstr>Calibri</vt:lpstr>
      <vt:lpstr>Gill Sans</vt:lpstr>
      <vt:lpstr>Wingdings</vt:lpstr>
      <vt:lpstr>1_EH_EOHHS_Master</vt:lpstr>
      <vt:lpstr>think-cell Slide</vt:lpstr>
      <vt:lpstr>V</vt:lpstr>
      <vt:lpstr>Agenda</vt:lpstr>
      <vt:lpstr>PowerPoint Presentation</vt:lpstr>
      <vt:lpstr>Vote: Approve minutes</vt:lpstr>
      <vt:lpstr>PowerPoint Presentation</vt:lpstr>
      <vt:lpstr>HIway attestation: 2021 overview</vt:lpstr>
      <vt:lpstr>HIway attestation: 2021 timeline</vt:lpstr>
      <vt:lpstr>HIway attestation: Adjusting connection requirement for HISP-to-HISP exchange </vt:lpstr>
      <vt:lpstr>HIway attestation: Adjusting connection requirement for HISP-to-HISP exchange </vt:lpstr>
      <vt:lpstr>PowerPoint Presentation</vt:lpstr>
      <vt:lpstr>Consolidated Clinical Gateway (CCG) Project Overview</vt:lpstr>
      <vt:lpstr>Continued Clinical Gateway work in the Cloud: Synchronous API Services </vt:lpstr>
      <vt:lpstr>PowerPoint Presentation</vt:lpstr>
      <vt:lpstr>Federal revenue reduction:  Overview</vt:lpstr>
      <vt:lpstr>Federal revenue reduction:  CMS policy implementation timeline</vt:lpstr>
      <vt:lpstr>Federal revenue reduction:  Baseline HIway spending SFY18 – SFY22</vt:lpstr>
      <vt:lpstr>Federal revenue reduction:  Proposal background</vt:lpstr>
      <vt:lpstr>Federal revenue reduction:  Proposal to solve reduction</vt:lpstr>
      <vt:lpstr>Federal revenue reduction: Proposal discussion</vt:lpstr>
      <vt:lpstr>Federal revenue reduction: Stakeholder feedback on HIway DM</vt:lpstr>
      <vt:lpstr>Federal revenue reduction:  Proposal timeline</vt:lpstr>
      <vt:lpstr>PowerPoint Presentation</vt:lpstr>
      <vt:lpstr>The HIway recognizes the industry will be moving to the new federal interoperability standards</vt:lpstr>
      <vt:lpstr>HL7 FHIR &amp; API Standards</vt:lpstr>
      <vt:lpstr>Mass HIway FHIR API Survey: April 2021</vt:lpstr>
      <vt:lpstr>API &amp; FHIR Development</vt:lpstr>
      <vt:lpstr>CCG – API &amp; FHIR Services</vt:lpstr>
      <vt:lpstr>CCG API &amp; FHIR Development Timeline</vt:lpstr>
      <vt:lpstr>PowerPoint Presentation</vt:lpstr>
      <vt:lpstr>Next HITC meeting</vt:lpstr>
      <vt:lpstr>PowerPoint Presentation</vt:lpstr>
      <vt:lpstr>HIway participation  April 21, 2021 – July 20, 2021</vt:lpstr>
      <vt:lpstr>HIway participation  April 21, 2021 – July 20, 2021</vt:lpstr>
      <vt:lpstr>HIway transactions</vt:lpstr>
      <vt:lpstr>PowerPoint Presentation</vt:lpstr>
      <vt:lpstr>Thank you!</vt:lpstr>
    </vt:vector>
  </TitlesOfParts>
  <Company>EOHHS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dc:title>
  <dc:creator>Ng, Karbert S (EHS)</dc:creator>
  <cp:lastModifiedBy>Boutin-Coviello, Pam (EHS)</cp:lastModifiedBy>
  <cp:revision>440</cp:revision>
  <cp:lastPrinted>2021-07-13T12:26:12Z</cp:lastPrinted>
  <dcterms:created xsi:type="dcterms:W3CDTF">2020-06-17T12:15:19Z</dcterms:created>
  <dcterms:modified xsi:type="dcterms:W3CDTF">2021-08-23T19:05:09Z</dcterms:modified>
</cp:coreProperties>
</file>