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10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Holyoke</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0" y="1005444"/>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095022352"/>
              </p:ext>
            </p:extLst>
          </p:nvPr>
        </p:nvGraphicFramePr>
        <p:xfrm>
          <a:off x="6132008" y="1273110"/>
          <a:ext cx="5951871" cy="14866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4356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99421877"/>
              </p:ext>
            </p:extLst>
          </p:nvPr>
        </p:nvGraphicFramePr>
        <p:xfrm>
          <a:off x="143158" y="342900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997565"/>
            <a:ext cx="10540260" cy="243143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456396482"/>
              </p:ext>
            </p:extLst>
          </p:nvPr>
        </p:nvGraphicFramePr>
        <p:xfrm>
          <a:off x="922947" y="342900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927788048"/>
              </p:ext>
            </p:extLst>
          </p:nvPr>
        </p:nvGraphicFramePr>
        <p:xfrm>
          <a:off x="176047"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914,927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04238530"/>
              </p:ext>
            </p:extLst>
          </p:nvPr>
        </p:nvGraphicFramePr>
        <p:xfrm>
          <a:off x="2979634" y="253234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38470922"/>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Holyoke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1EA5178-304B-425D-8180-7AF2B72AE84A}"/>
              </a:ext>
            </a:extLst>
          </p:cNvPr>
          <p:cNvGraphicFramePr>
            <a:graphicFrameLocks noGrp="1"/>
          </p:cNvGraphicFramePr>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053365351"/>
              </p:ext>
            </p:extLst>
          </p:nvPr>
        </p:nvGraphicFramePr>
        <p:xfrm>
          <a:off x="217778" y="1752602"/>
          <a:ext cx="11655094" cy="152682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Holyoke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16,680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2246">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Holyoke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Holyoke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Holyoke and whether they have met or exceeded the statewide rate</a:t>
            </a:r>
          </a:p>
          <a:p>
            <a:pPr>
              <a:spcBef>
                <a:spcPts val="600"/>
              </a:spcBef>
              <a:spcAft>
                <a:spcPts val="600"/>
              </a:spcAft>
            </a:pPr>
            <a:r>
              <a:rPr lang="en-US" sz="2000" b="1" dirty="0"/>
              <a:t>The percentage of Holyoke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Holyoke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Holyoke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Holyoke</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70901304"/>
              </p:ext>
            </p:extLst>
          </p:nvPr>
        </p:nvGraphicFramePr>
        <p:xfrm>
          <a:off x="1062757" y="2327130"/>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Holyoke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12,186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29,986.5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Holyoke</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Holyoke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52965175"/>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3,505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Holyoke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Holyoke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Holyoke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200" dirty="0">
                <a:solidFill>
                  <a:prstClr val="black"/>
                </a:solidFill>
                <a:latin typeface="Calibri" panose="020F0502020204030204"/>
              </a:rPr>
              <a:t>Holyoke</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324017188"/>
              </p:ext>
            </p:extLst>
          </p:nvPr>
        </p:nvGraphicFramePr>
        <p:xfrm>
          <a:off x="3132312" y="2907079"/>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Holyoke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80037"/>
            <a:ext cx="1169701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397644276"/>
              </p:ext>
            </p:extLst>
          </p:nvPr>
        </p:nvGraphicFramePr>
        <p:xfrm>
          <a:off x="1074769" y="3318188"/>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13466630"/>
              </p:ext>
            </p:extLst>
          </p:nvPr>
        </p:nvGraphicFramePr>
        <p:xfrm>
          <a:off x="110866" y="4007677"/>
          <a:ext cx="11994038" cy="1381856"/>
        </p:xfrm>
        <a:graphic>
          <a:graphicData uri="http://schemas.openxmlformats.org/drawingml/2006/table">
            <a:tbl>
              <a:tblPr firstRow="1" firstCol="1" bandRow="1">
                <a:tableStyleId>{5C22544A-7EE6-4342-B048-85BDC9FD1C3A}</a:tableStyleId>
              </a:tblPr>
              <a:tblGrid>
                <a:gridCol w="1107312">
                  <a:extLst>
                    <a:ext uri="{9D8B030D-6E8A-4147-A177-3AD203B41FA5}">
                      <a16:colId xmlns:a16="http://schemas.microsoft.com/office/drawing/2014/main" val="4075951014"/>
                    </a:ext>
                  </a:extLst>
                </a:gridCol>
                <a:gridCol w="544224">
                  <a:extLst>
                    <a:ext uri="{9D8B030D-6E8A-4147-A177-3AD203B41FA5}">
                      <a16:colId xmlns:a16="http://schemas.microsoft.com/office/drawing/2014/main" val="3719797945"/>
                    </a:ext>
                  </a:extLst>
                </a:gridCol>
                <a:gridCol w="843575">
                  <a:extLst>
                    <a:ext uri="{9D8B030D-6E8A-4147-A177-3AD203B41FA5}">
                      <a16:colId xmlns:a16="http://schemas.microsoft.com/office/drawing/2014/main" val="2111895905"/>
                    </a:ext>
                  </a:extLst>
                </a:gridCol>
                <a:gridCol w="608868">
                  <a:extLst>
                    <a:ext uri="{9D8B030D-6E8A-4147-A177-3AD203B41FA5}">
                      <a16:colId xmlns:a16="http://schemas.microsoft.com/office/drawing/2014/main" val="1228260744"/>
                    </a:ext>
                  </a:extLst>
                </a:gridCol>
                <a:gridCol w="874095">
                  <a:extLst>
                    <a:ext uri="{9D8B030D-6E8A-4147-A177-3AD203B41FA5}">
                      <a16:colId xmlns:a16="http://schemas.microsoft.com/office/drawing/2014/main" val="3870552715"/>
                    </a:ext>
                  </a:extLst>
                </a:gridCol>
                <a:gridCol w="471308">
                  <a:extLst>
                    <a:ext uri="{9D8B030D-6E8A-4147-A177-3AD203B41FA5}">
                      <a16:colId xmlns:a16="http://schemas.microsoft.com/office/drawing/2014/main" val="2196486683"/>
                    </a:ext>
                  </a:extLst>
                </a:gridCol>
                <a:gridCol w="853757">
                  <a:extLst>
                    <a:ext uri="{9D8B030D-6E8A-4147-A177-3AD203B41FA5}">
                      <a16:colId xmlns:a16="http://schemas.microsoft.com/office/drawing/2014/main" val="2808071338"/>
                    </a:ext>
                  </a:extLst>
                </a:gridCol>
                <a:gridCol w="500761">
                  <a:extLst>
                    <a:ext uri="{9D8B030D-6E8A-4147-A177-3AD203B41FA5}">
                      <a16:colId xmlns:a16="http://schemas.microsoft.com/office/drawing/2014/main" val="2266782108"/>
                    </a:ext>
                  </a:extLst>
                </a:gridCol>
                <a:gridCol w="812711">
                  <a:extLst>
                    <a:ext uri="{9D8B030D-6E8A-4147-A177-3AD203B41FA5}">
                      <a16:colId xmlns:a16="http://schemas.microsoft.com/office/drawing/2014/main" val="1400057223"/>
                    </a:ext>
                  </a:extLst>
                </a:gridCol>
                <a:gridCol w="574644">
                  <a:extLst>
                    <a:ext uri="{9D8B030D-6E8A-4147-A177-3AD203B41FA5}">
                      <a16:colId xmlns:a16="http://schemas.microsoft.com/office/drawing/2014/main" val="607151320"/>
                    </a:ext>
                  </a:extLst>
                </a:gridCol>
                <a:gridCol w="829131">
                  <a:extLst>
                    <a:ext uri="{9D8B030D-6E8A-4147-A177-3AD203B41FA5}">
                      <a16:colId xmlns:a16="http://schemas.microsoft.com/office/drawing/2014/main" val="1732447710"/>
                    </a:ext>
                  </a:extLst>
                </a:gridCol>
                <a:gridCol w="586509">
                  <a:extLst>
                    <a:ext uri="{9D8B030D-6E8A-4147-A177-3AD203B41FA5}">
                      <a16:colId xmlns:a16="http://schemas.microsoft.com/office/drawing/2014/main" val="1497268532"/>
                    </a:ext>
                  </a:extLst>
                </a:gridCol>
                <a:gridCol w="718753">
                  <a:extLst>
                    <a:ext uri="{9D8B030D-6E8A-4147-A177-3AD203B41FA5}">
                      <a16:colId xmlns:a16="http://schemas.microsoft.com/office/drawing/2014/main" val="743602275"/>
                    </a:ext>
                  </a:extLst>
                </a:gridCol>
                <a:gridCol w="761309">
                  <a:extLst>
                    <a:ext uri="{9D8B030D-6E8A-4147-A177-3AD203B41FA5}">
                      <a16:colId xmlns:a16="http://schemas.microsoft.com/office/drawing/2014/main" val="1994207196"/>
                    </a:ext>
                  </a:extLst>
                </a:gridCol>
                <a:gridCol w="820920">
                  <a:extLst>
                    <a:ext uri="{9D8B030D-6E8A-4147-A177-3AD203B41FA5}">
                      <a16:colId xmlns:a16="http://schemas.microsoft.com/office/drawing/2014/main" val="3921377560"/>
                    </a:ext>
                  </a:extLst>
                </a:gridCol>
                <a:gridCol w="578439">
                  <a:extLst>
                    <a:ext uri="{9D8B030D-6E8A-4147-A177-3AD203B41FA5}">
                      <a16:colId xmlns:a16="http://schemas.microsoft.com/office/drawing/2014/main" val="3578839088"/>
                    </a:ext>
                  </a:extLst>
                </a:gridCol>
                <a:gridCol w="507722">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Holyoke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941395389"/>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358231939"/>
              </p:ext>
            </p:extLst>
          </p:nvPr>
        </p:nvGraphicFramePr>
        <p:xfrm>
          <a:off x="1227185" y="3164663"/>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36.0%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49626" y="1025616"/>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2C63712-0E1F-4A4E-88A9-C388A74962F3}"/>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8527</TotalTime>
  <Words>3426</Words>
  <Application>Microsoft Office PowerPoint</Application>
  <PresentationFormat>Widescreen</PresentationFormat>
  <Paragraphs>758</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Holyoke</vt:lpstr>
      <vt:lpstr>Holyoke – Benchmarks</vt:lpstr>
      <vt:lpstr>PowerPoint Presentation</vt:lpstr>
      <vt:lpstr>Vaccine Administration </vt:lpstr>
      <vt:lpstr>Total Doses and Dose Administration Rate/100,000  for Holyoke Compared to Statewide as of 3/17/2021</vt:lpstr>
      <vt:lpstr>Count and Percentage of Population for First Dose, Partially, and Fully Vaccinated for Holyoke Compared to Statewide as of 3/17/2021</vt:lpstr>
      <vt:lpstr>Counts and Percentages of Population with a First Dose by Demographics for Holyoke Compared to Statewide as of 3/17/2021  contd.</vt:lpstr>
      <vt:lpstr>Counts and Percentages of Population with a First Dose by Demographics for Holyoke Compared to Statewide as of 3/17/2021 </vt:lpstr>
      <vt:lpstr>Counts and Percentages of Population Partially Vaccinated by Demographics for Holyoke  Compared to Statewide as of 3/17/2021 contd.</vt:lpstr>
      <vt:lpstr>Counts and Percentages of Population Partially Vaccinated by Demographics for Holyoke Compared to Statewide as of 3/17/2021</vt:lpstr>
      <vt:lpstr>Counts and Percentages of Population Fully Vaccinated by Demographics for Holyoke Compared to Statewide as of 3/17/2021 contd. </vt:lpstr>
      <vt:lpstr>Counts and Percentages of Population Fully Vaccinated by Demographics for Holyoke Compared to Statewide as of 3/17/2021</vt:lpstr>
      <vt:lpstr>Missing Race/Ethnicity Count and Percentage of Population Vaccinated for Holyoke Compared to Statewide as of 3/17/2021</vt:lpstr>
      <vt:lpstr>City/Town COVID-19 Burden </vt:lpstr>
      <vt:lpstr>COVID-19 Case Counts and Rates for 20 Prioritized Communities</vt:lpstr>
      <vt:lpstr>Background </vt:lpstr>
      <vt:lpstr> Profile of Holyoke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383</cp:revision>
  <dcterms:created xsi:type="dcterms:W3CDTF">2021-02-06T16:00:27Z</dcterms:created>
  <dcterms:modified xsi:type="dcterms:W3CDTF">2021-03-18T21:08:57Z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