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DA6B71-CBAF-41DB-B15F-836867619D5C}" v="2" dt="2021-03-29T20:15:27.64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ngletary, Yves (DPH)" userId="S::yves.singletary@mass.gov::8b97a4bc-63fd-401d-a85e-4859a13266b1" providerId="AD" clId="Web-{A3DA6B71-CBAF-41DB-B15F-836867619D5C}"/>
    <pc:docChg chg="modSld">
      <pc:chgData name="Singletary, Yves (DPH)" userId="S::yves.singletary@mass.gov::8b97a4bc-63fd-401d-a85e-4859a13266b1" providerId="AD" clId="Web-{A3DA6B71-CBAF-41DB-B15F-836867619D5C}" dt="2021-03-29T20:15:27.649" v="1" actId="1076"/>
      <pc:docMkLst>
        <pc:docMk/>
      </pc:docMkLst>
      <pc:sldChg chg="modSp">
        <pc:chgData name="Singletary, Yves (DPH)" userId="S::yves.singletary@mass.gov::8b97a4bc-63fd-401d-a85e-4859a13266b1" providerId="AD" clId="Web-{A3DA6B71-CBAF-41DB-B15F-836867619D5C}" dt="2021-03-29T20:15:27.649" v="1" actId="1076"/>
        <pc:sldMkLst>
          <pc:docMk/>
          <pc:sldMk cId="1806575864" sldId="267"/>
        </pc:sldMkLst>
        <pc:graphicFrameChg chg="mod">
          <ac:chgData name="Singletary, Yves (DPH)" userId="S::yves.singletary@mass.gov::8b97a4bc-63fd-401d-a85e-4859a13266b1" providerId="AD" clId="Web-{A3DA6B71-CBAF-41DB-B15F-836867619D5C}" dt="2021-03-29T20:15:27.649" v="1" actId="1076"/>
          <ac:graphicFrameMkLst>
            <pc:docMk/>
            <pc:sldMk cId="1806575864" sldId="267"/>
            <ac:graphicFrameMk id="8" creationId="{419AB310-8C51-4D69-BE96-9462006A06C3}"/>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Holyoke</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4146551230"/>
              </p:ext>
            </p:extLst>
          </p:nvPr>
        </p:nvGraphicFramePr>
        <p:xfrm>
          <a:off x="914587" y="4087026"/>
          <a:ext cx="9737630" cy="116806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26944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2,190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218157" y="1309290"/>
            <a:ext cx="11267555" cy="2323713"/>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Holyoke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15970" y="578499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Holyoke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5" y="1339318"/>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631186860"/>
              </p:ext>
            </p:extLst>
          </p:nvPr>
        </p:nvGraphicFramePr>
        <p:xfrm>
          <a:off x="6132008" y="1569842"/>
          <a:ext cx="5951871" cy="1430614"/>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751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267148508"/>
              </p:ext>
            </p:extLst>
          </p:nvPr>
        </p:nvGraphicFramePr>
        <p:xfrm>
          <a:off x="144685" y="4113919"/>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b="1" dirty="0">
                          <a:solidFill>
                            <a:schemeClr val="tx1"/>
                          </a:solidFill>
                        </a:rPr>
                        <a:t>Holyoke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5943" y="5687517"/>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Holyoke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10274" y="1236847"/>
            <a:ext cx="10540260" cy="2523768"/>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75306543"/>
              </p:ext>
            </p:extLst>
          </p:nvPr>
        </p:nvGraphicFramePr>
        <p:xfrm>
          <a:off x="871672" y="3890472"/>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2,581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21.0%</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1,598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15704"/>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76047" y="1099504"/>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839831703"/>
              </p:ext>
            </p:extLst>
          </p:nvPr>
        </p:nvGraphicFramePr>
        <p:xfrm>
          <a:off x="176047" y="4084492"/>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Holyoke</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750889911"/>
              </p:ext>
            </p:extLst>
          </p:nvPr>
        </p:nvGraphicFramePr>
        <p:xfrm>
          <a:off x="2723259" y="2574793"/>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2,794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Holyoke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29214" y="5747389"/>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003639815"/>
              </p:ext>
            </p:extLst>
          </p:nvPr>
        </p:nvGraphicFramePr>
        <p:xfrm>
          <a:off x="872372" y="2590380"/>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721333"/>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Holyoke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87532"/>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AAA6734E-D9BD-4C67-A117-BF5C072D375E}"/>
              </a:ext>
            </a:extLst>
          </p:cNvPr>
          <p:cNvGraphicFramePr>
            <a:graphicFrameLocks noGrp="1"/>
          </p:cNvGraphicFramePr>
          <p:nvPr>
            <p:extLst>
              <p:ext uri="{D42A27DB-BD31-4B8C-83A1-F6EECF244321}">
                <p14:modId xmlns:p14="http://schemas.microsoft.com/office/powerpoint/2010/main" val="554217732"/>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830796"/>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Holyoke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Holyoke and whether they have met or exceeded the statewide rate</a:t>
            </a:r>
          </a:p>
          <a:p>
            <a:pPr marL="457200" indent="-457200">
              <a:spcBef>
                <a:spcPts val="600"/>
              </a:spcBef>
              <a:spcAft>
                <a:spcPts val="600"/>
              </a:spcAft>
              <a:buFont typeface="+mj-lt"/>
              <a:buAutoNum type="arabicPeriod"/>
            </a:pPr>
            <a:r>
              <a:rPr lang="en-US" sz="2000" b="1" dirty="0"/>
              <a:t>The percentage of Holyoke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Holyoke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 - 19 burden</a:t>
            </a:r>
          </a:p>
          <a:p>
            <a:pPr marL="457200" indent="-457200">
              <a:spcBef>
                <a:spcPts val="600"/>
              </a:spcBef>
              <a:spcAft>
                <a:spcPts val="600"/>
              </a:spcAft>
              <a:buFont typeface="+mj-lt"/>
              <a:buAutoNum type="arabicPeriod"/>
            </a:pPr>
            <a:r>
              <a:rPr lang="en-US" sz="2000" b="1" dirty="0"/>
              <a:t>Decrease risk levels from red towards grey in Holyoke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0" y="6052393"/>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810001106"/>
              </p:ext>
            </p:extLst>
          </p:nvPr>
        </p:nvGraphicFramePr>
        <p:xfrm>
          <a:off x="259796" y="2290987"/>
          <a:ext cx="11655094" cy="152682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13676">
                <a:tc>
                  <a:txBody>
                    <a:bodyPr/>
                    <a:lstStyle/>
                    <a:p>
                      <a:pPr marL="0" marR="0" algn="ctr">
                        <a:spcBef>
                          <a:spcPts val="0"/>
                        </a:spcBef>
                        <a:spcAft>
                          <a:spcPts val="0"/>
                        </a:spcAft>
                      </a:pPr>
                      <a:r>
                        <a:rPr lang="en-US" sz="12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338806">
                <a:tc>
                  <a:txBody>
                    <a:bodyPr/>
                    <a:lstStyle/>
                    <a:p>
                      <a:pPr marL="0" marR="0" algn="ctr">
                        <a:spcBef>
                          <a:spcPts val="0"/>
                        </a:spcBef>
                        <a:spcAft>
                          <a:spcPts val="0"/>
                        </a:spcAft>
                      </a:pPr>
                      <a:r>
                        <a:rPr lang="en-US" sz="1200" b="1" dirty="0">
                          <a:solidFill>
                            <a:schemeClr val="tx1"/>
                          </a:solidFill>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40,638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16,680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62246">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Holyoke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Holyoke</a:t>
            </a:r>
            <a:r>
              <a:rPr lang="en-US" sz="2400" dirty="0"/>
              <a:t> </a:t>
            </a:r>
            <a:r>
              <a:rPr lang="en-US" sz="2400" dirty="0">
                <a:latin typeface="Segoe UI" panose="020B0502040204020203" pitchFamily="34" charset="0"/>
              </a:rPr>
              <a:t>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597721021"/>
              </p:ext>
            </p:extLst>
          </p:nvPr>
        </p:nvGraphicFramePr>
        <p:xfrm>
          <a:off x="2273915" y="3235289"/>
          <a:ext cx="7644170" cy="1140619"/>
        </p:xfrm>
        <a:graphic>
          <a:graphicData uri="http://schemas.openxmlformats.org/drawingml/2006/table">
            <a:tbl>
              <a:tblPr firstRow="1" firstCol="1" bandRow="1">
                <a:tableStyleId>{5C22544A-7EE6-4342-B048-85BDC9FD1C3A}</a:tableStyleId>
              </a:tblPr>
              <a:tblGrid>
                <a:gridCol w="1376429">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7468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l">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40519">
                <a:tc>
                  <a:txBody>
                    <a:bodyPr/>
                    <a:lstStyle/>
                    <a:p>
                      <a:pPr marL="0" marR="0" algn="l">
                        <a:spcBef>
                          <a:spcPts val="0"/>
                        </a:spcBef>
                        <a:spcAft>
                          <a:spcPts val="0"/>
                        </a:spcAft>
                      </a:pPr>
                      <a:r>
                        <a:rPr lang="en-US" sz="1600" b="1" dirty="0">
                          <a:solidFill>
                            <a:schemeClr val="tx1"/>
                          </a:solidFill>
                        </a:rPr>
                        <a:t>Holyoke</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13,572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33,397.0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0">
                <a:tc>
                  <a:txBody>
                    <a:bodyPr/>
                    <a:lstStyle/>
                    <a:p>
                      <a:pPr marL="0" marR="0" algn="l">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283443" y="1441678"/>
            <a:ext cx="11184035" cy="1231106"/>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1200150" lvl="2" indent="-285750">
              <a:buFont typeface="Arial" panose="020B0604020202020204" pitchFamily="34" charset="0"/>
              <a:buChar char="•"/>
              <a:defRPr/>
            </a:pPr>
            <a:r>
              <a:rPr lang="en-US" dirty="0">
                <a:solidFill>
                  <a:prstClr val="black"/>
                </a:solidFill>
                <a:latin typeface="Calibri" panose="020F0502020204030204"/>
              </a:rPr>
              <a:t>Per-capita dose administration rate for Holyoke</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1200150" lvl="2" indent="-285750">
              <a:buFont typeface="Arial" panose="020B0604020202020204" pitchFamily="34" charset="0"/>
              <a:buChar char="•"/>
              <a:defRPr/>
            </a:pPr>
            <a:r>
              <a:rPr lang="en-US" dirty="0">
                <a:solidFill>
                  <a:prstClr val="black"/>
                </a:solidFill>
                <a:latin typeface="Calibri" panose="020F0502020204030204"/>
              </a:rPr>
              <a:t>Holyoke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747890954"/>
              </p:ext>
            </p:extLst>
          </p:nvPr>
        </p:nvGraphicFramePr>
        <p:xfrm>
          <a:off x="429019" y="4229333"/>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4,927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Holyoke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Holyoke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Holyoke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200" dirty="0">
                <a:solidFill>
                  <a:prstClr val="black"/>
                </a:solidFill>
                <a:latin typeface="Calibri" panose="020F0502020204030204"/>
              </a:rPr>
              <a:t>Holyoke</a:t>
            </a:r>
            <a:r>
              <a:rPr lang="en-US" sz="1300" dirty="0">
                <a:solidFill>
                  <a:srgbClr val="0F1C32"/>
                </a:solidFill>
                <a:latin typeface="Calibri"/>
              </a:rPr>
              <a:t>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375400001"/>
              </p:ext>
            </p:extLst>
          </p:nvPr>
        </p:nvGraphicFramePr>
        <p:xfrm>
          <a:off x="3132312" y="289560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Holyoke</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50155DD1-6829-4987-89C0-1EF0F097A1A7}"/>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1" y="0"/>
            <a:ext cx="11128636"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Holyoke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479905" y="1241001"/>
            <a:ext cx="1169701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19.7% </a:t>
            </a:r>
            <a:r>
              <a:rPr lang="en-US" sz="1600" b="1" dirty="0">
                <a:solidFill>
                  <a:srgbClr val="0F1C32"/>
                </a:solidFill>
                <a:latin typeface="Calibri"/>
              </a:rPr>
              <a:t>for ages 0-64</a:t>
            </a:r>
            <a:endParaRPr lang="en-US" sz="16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1093261755"/>
              </p:ext>
            </p:extLst>
          </p:nvPr>
        </p:nvGraphicFramePr>
        <p:xfrm>
          <a:off x="1023494" y="3937482"/>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4,771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832796"/>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43177" y="83402"/>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524980048"/>
              </p:ext>
            </p:extLst>
          </p:nvPr>
        </p:nvGraphicFramePr>
        <p:xfrm>
          <a:off x="150070" y="4131432"/>
          <a:ext cx="11994038" cy="1381856"/>
        </p:xfrm>
        <a:graphic>
          <a:graphicData uri="http://schemas.openxmlformats.org/drawingml/2006/table">
            <a:tbl>
              <a:tblPr firstRow="1" firstCol="1" bandRow="1">
                <a:tableStyleId>{5C22544A-7EE6-4342-B048-85BDC9FD1C3A}</a:tableStyleId>
              </a:tblPr>
              <a:tblGrid>
                <a:gridCol w="1107312">
                  <a:extLst>
                    <a:ext uri="{9D8B030D-6E8A-4147-A177-3AD203B41FA5}">
                      <a16:colId xmlns:a16="http://schemas.microsoft.com/office/drawing/2014/main" val="4075951014"/>
                    </a:ext>
                  </a:extLst>
                </a:gridCol>
                <a:gridCol w="544224">
                  <a:extLst>
                    <a:ext uri="{9D8B030D-6E8A-4147-A177-3AD203B41FA5}">
                      <a16:colId xmlns:a16="http://schemas.microsoft.com/office/drawing/2014/main" val="3719797945"/>
                    </a:ext>
                  </a:extLst>
                </a:gridCol>
                <a:gridCol w="843575">
                  <a:extLst>
                    <a:ext uri="{9D8B030D-6E8A-4147-A177-3AD203B41FA5}">
                      <a16:colId xmlns:a16="http://schemas.microsoft.com/office/drawing/2014/main" val="2111895905"/>
                    </a:ext>
                  </a:extLst>
                </a:gridCol>
                <a:gridCol w="608868">
                  <a:extLst>
                    <a:ext uri="{9D8B030D-6E8A-4147-A177-3AD203B41FA5}">
                      <a16:colId xmlns:a16="http://schemas.microsoft.com/office/drawing/2014/main" val="1228260744"/>
                    </a:ext>
                  </a:extLst>
                </a:gridCol>
                <a:gridCol w="874095">
                  <a:extLst>
                    <a:ext uri="{9D8B030D-6E8A-4147-A177-3AD203B41FA5}">
                      <a16:colId xmlns:a16="http://schemas.microsoft.com/office/drawing/2014/main" val="3870552715"/>
                    </a:ext>
                  </a:extLst>
                </a:gridCol>
                <a:gridCol w="471308">
                  <a:extLst>
                    <a:ext uri="{9D8B030D-6E8A-4147-A177-3AD203B41FA5}">
                      <a16:colId xmlns:a16="http://schemas.microsoft.com/office/drawing/2014/main" val="2196486683"/>
                    </a:ext>
                  </a:extLst>
                </a:gridCol>
                <a:gridCol w="853757">
                  <a:extLst>
                    <a:ext uri="{9D8B030D-6E8A-4147-A177-3AD203B41FA5}">
                      <a16:colId xmlns:a16="http://schemas.microsoft.com/office/drawing/2014/main" val="2808071338"/>
                    </a:ext>
                  </a:extLst>
                </a:gridCol>
                <a:gridCol w="500761">
                  <a:extLst>
                    <a:ext uri="{9D8B030D-6E8A-4147-A177-3AD203B41FA5}">
                      <a16:colId xmlns:a16="http://schemas.microsoft.com/office/drawing/2014/main" val="2266782108"/>
                    </a:ext>
                  </a:extLst>
                </a:gridCol>
                <a:gridCol w="812711">
                  <a:extLst>
                    <a:ext uri="{9D8B030D-6E8A-4147-A177-3AD203B41FA5}">
                      <a16:colId xmlns:a16="http://schemas.microsoft.com/office/drawing/2014/main" val="1400057223"/>
                    </a:ext>
                  </a:extLst>
                </a:gridCol>
                <a:gridCol w="574644">
                  <a:extLst>
                    <a:ext uri="{9D8B030D-6E8A-4147-A177-3AD203B41FA5}">
                      <a16:colId xmlns:a16="http://schemas.microsoft.com/office/drawing/2014/main" val="607151320"/>
                    </a:ext>
                  </a:extLst>
                </a:gridCol>
                <a:gridCol w="829131">
                  <a:extLst>
                    <a:ext uri="{9D8B030D-6E8A-4147-A177-3AD203B41FA5}">
                      <a16:colId xmlns:a16="http://schemas.microsoft.com/office/drawing/2014/main" val="1732447710"/>
                    </a:ext>
                  </a:extLst>
                </a:gridCol>
                <a:gridCol w="586509">
                  <a:extLst>
                    <a:ext uri="{9D8B030D-6E8A-4147-A177-3AD203B41FA5}">
                      <a16:colId xmlns:a16="http://schemas.microsoft.com/office/drawing/2014/main" val="1497268532"/>
                    </a:ext>
                  </a:extLst>
                </a:gridCol>
                <a:gridCol w="718753">
                  <a:extLst>
                    <a:ext uri="{9D8B030D-6E8A-4147-A177-3AD203B41FA5}">
                      <a16:colId xmlns:a16="http://schemas.microsoft.com/office/drawing/2014/main" val="743602275"/>
                    </a:ext>
                  </a:extLst>
                </a:gridCol>
                <a:gridCol w="761309">
                  <a:extLst>
                    <a:ext uri="{9D8B030D-6E8A-4147-A177-3AD203B41FA5}">
                      <a16:colId xmlns:a16="http://schemas.microsoft.com/office/drawing/2014/main" val="1994207196"/>
                    </a:ext>
                  </a:extLst>
                </a:gridCol>
                <a:gridCol w="820920">
                  <a:extLst>
                    <a:ext uri="{9D8B030D-6E8A-4147-A177-3AD203B41FA5}">
                      <a16:colId xmlns:a16="http://schemas.microsoft.com/office/drawing/2014/main" val="3921377560"/>
                    </a:ext>
                  </a:extLst>
                </a:gridCol>
                <a:gridCol w="578439">
                  <a:extLst>
                    <a:ext uri="{9D8B030D-6E8A-4147-A177-3AD203B41FA5}">
                      <a16:colId xmlns:a16="http://schemas.microsoft.com/office/drawing/2014/main" val="3578839088"/>
                    </a:ext>
                  </a:extLst>
                </a:gridCol>
                <a:gridCol w="507722">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Holyoke</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4,954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478401511"/>
              </p:ext>
            </p:extLst>
          </p:nvPr>
        </p:nvGraphicFramePr>
        <p:xfrm>
          <a:off x="2498122" y="2408861"/>
          <a:ext cx="7195756" cy="1520315"/>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Holyoke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3,349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6965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Holyoke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715544"/>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327ED54-E2DF-43BF-AD45-3377F3F1A33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d5b51e2-1399-4037-88c1-a8d1b7bdf72d"/>
    <ds:schemaRef ds:uri="b4021d34-4649-4bf6-bc5c-1a993f5a1a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F4CBDB64-6426-4223-8C2C-30683C51F2F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8613</TotalTime>
  <Words>3561</Words>
  <Application>Microsoft Office PowerPoint</Application>
  <PresentationFormat>Widescreen</PresentationFormat>
  <Paragraphs>769</Paragraphs>
  <Slides>20</Slides>
  <Notes>7</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DPH-PPT-Template-150</vt:lpstr>
      <vt:lpstr>Vaccination Data Report Holyoke</vt:lpstr>
      <vt:lpstr>Holyoke – Benchmarks</vt:lpstr>
      <vt:lpstr>PowerPoint Presentation</vt:lpstr>
      <vt:lpstr>Vaccine Administration </vt:lpstr>
      <vt:lpstr>Total Doses and Dose Administration Rate/100,000 Population  for Holyoke Compared to Statewide as of 3/24/2021</vt:lpstr>
      <vt:lpstr>Count and Percentage of Population for First Dose, Partially, and Fully Vaccinated for Holyoke Compared to Statewide as of 3/24/2021</vt:lpstr>
      <vt:lpstr>First Dose</vt:lpstr>
      <vt:lpstr>Counts and Percentages of Population with a First Dose by Demographics for Holyoke Compared to Statewide as of 3/24/2021  contd.</vt:lpstr>
      <vt:lpstr>Counts and Percentages of Population with a First Dose by Demographics for Holyoke Compared to Statewide as of 3/24/2021 </vt:lpstr>
      <vt:lpstr>Partially vaccinated</vt:lpstr>
      <vt:lpstr>Counts and Percentages of Population Partially Vaccinated by Demographics for Holyoke  Compared to Statewide as of 3/24/2021 contd.</vt:lpstr>
      <vt:lpstr>Counts and Percentages of Population Partially Vaccinated by Demographics for Holyoke Compared to Statewide as of 3/24/2021</vt:lpstr>
      <vt:lpstr>Fully vaccinated</vt:lpstr>
      <vt:lpstr>Counts and Percentages of Population Fully Vaccinated by Demographics for Holyoke Compared to Statewide as of 3/24/2021 contd. </vt:lpstr>
      <vt:lpstr>Counts and Percentages of Population Fully Vaccinated by Demographics for Holyoke Compared to Statewide as of 3/24/2021</vt:lpstr>
      <vt:lpstr>Missing Race/Ethnicity Count and Percentage of Population Vaccinated for Holyoke Compared to Statewide as of 3/24/2021</vt:lpstr>
      <vt:lpstr>City/Town COVID-19 Burden </vt:lpstr>
      <vt:lpstr>COVID-19 Case Counts and Rates for 20 Prioritized Communities</vt:lpstr>
      <vt:lpstr>Background </vt:lpstr>
      <vt:lpstr> Profile of Holyoke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398</cp:revision>
  <dcterms:created xsi:type="dcterms:W3CDTF">2021-02-06T16:00:27Z</dcterms:created>
  <dcterms:modified xsi:type="dcterms:W3CDTF">2021-03-29T20:15:35Z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