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141412291" r:id="rId6"/>
    <p:sldId id="2141412287" r:id="rId7"/>
    <p:sldId id="2141412284" r:id="rId8"/>
    <p:sldId id="2141412280" r:id="rId9"/>
    <p:sldId id="2141412276" r:id="rId10"/>
    <p:sldId id="2141412278" r:id="rId11"/>
    <p:sldId id="2141412289" r:id="rId12"/>
    <p:sldId id="2141412288" r:id="rId13"/>
    <p:sldId id="2141412290" r:id="rId14"/>
    <p:sldId id="2141412079" r:id="rId15"/>
    <p:sldId id="2141412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Patrick (EOED)" initials="SP(" lastIdx="1" clrIdx="0">
    <p:extLst>
      <p:ext uri="{19B8F6BF-5375-455C-9EA6-DF929625EA0E}">
        <p15:presenceInfo xmlns:p15="http://schemas.microsoft.com/office/powerpoint/2012/main" userId="S::Patrick.Shannon@mass.gov::d91511b2-03db-4234-a1a6-1fe33e6320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0C67F-1F8C-7A6E-3F54-A32FBDD30E2A}" v="8" dt="2024-02-05T13:13:00.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mborlini, Filipe (EOHLC)" userId="d258b38a-e832-4fb6-b534-07694169758c" providerId="ADAL" clId="{1A35D08C-59D6-42E0-B4C0-8AFFB1FF4FED}"/>
    <pc:docChg chg="modSld">
      <pc:chgData name="Zamborlini, Filipe (EOHLC)" userId="d258b38a-e832-4fb6-b534-07694169758c" providerId="ADAL" clId="{1A35D08C-59D6-42E0-B4C0-8AFFB1FF4FED}" dt="2024-01-29T21:42:31.357" v="5" actId="20577"/>
      <pc:docMkLst>
        <pc:docMk/>
      </pc:docMkLst>
      <pc:sldChg chg="setBg">
        <pc:chgData name="Zamborlini, Filipe (EOHLC)" userId="d258b38a-e832-4fb6-b534-07694169758c" providerId="ADAL" clId="{1A35D08C-59D6-42E0-B4C0-8AFFB1FF4FED}" dt="2024-01-25T16:02:19.462" v="1"/>
        <pc:sldMkLst>
          <pc:docMk/>
          <pc:sldMk cId="788155584" sldId="256"/>
        </pc:sldMkLst>
      </pc:sldChg>
      <pc:sldChg chg="modSp mod">
        <pc:chgData name="Zamborlini, Filipe (EOHLC)" userId="d258b38a-e832-4fb6-b534-07694169758c" providerId="ADAL" clId="{1A35D08C-59D6-42E0-B4C0-8AFFB1FF4FED}" dt="2024-01-25T16:03:34.505" v="4"/>
        <pc:sldMkLst>
          <pc:docMk/>
          <pc:sldMk cId="3322238781" sldId="2141412276"/>
        </pc:sldMkLst>
        <pc:graphicFrameChg chg="mod modGraphic">
          <ac:chgData name="Zamborlini, Filipe (EOHLC)" userId="d258b38a-e832-4fb6-b534-07694169758c" providerId="ADAL" clId="{1A35D08C-59D6-42E0-B4C0-8AFFB1FF4FED}" dt="2024-01-25T16:03:34.505" v="4"/>
          <ac:graphicFrameMkLst>
            <pc:docMk/>
            <pc:sldMk cId="3322238781" sldId="2141412276"/>
            <ac:graphicFrameMk id="8" creationId="{983CC68F-383A-4E59-ACB9-3E79B9607891}"/>
          </ac:graphicFrameMkLst>
        </pc:graphicFrameChg>
      </pc:sldChg>
      <pc:sldChg chg="modSp mod">
        <pc:chgData name="Zamborlini, Filipe (EOHLC)" userId="d258b38a-e832-4fb6-b534-07694169758c" providerId="ADAL" clId="{1A35D08C-59D6-42E0-B4C0-8AFFB1FF4FED}" dt="2024-01-29T21:42:31.357" v="5" actId="20577"/>
        <pc:sldMkLst>
          <pc:docMk/>
          <pc:sldMk cId="3825862596" sldId="2141412284"/>
        </pc:sldMkLst>
        <pc:graphicFrameChg chg="modGraphic">
          <ac:chgData name="Zamborlini, Filipe (EOHLC)" userId="d258b38a-e832-4fb6-b534-07694169758c" providerId="ADAL" clId="{1A35D08C-59D6-42E0-B4C0-8AFFB1FF4FED}" dt="2024-01-29T21:42:31.357" v="5" actId="20577"/>
          <ac:graphicFrameMkLst>
            <pc:docMk/>
            <pc:sldMk cId="3825862596" sldId="2141412284"/>
            <ac:graphicFrameMk id="4" creationId="{13538A0A-A7A9-4441-A99B-48E577B1ACB5}"/>
          </ac:graphicFrameMkLst>
        </pc:graphicFrameChg>
      </pc:sldChg>
    </pc:docChg>
  </pc:docChgLst>
  <pc:docChgLst>
    <pc:chgData name="Kluchman, Chris (EOHLC)" userId="3b2805cf-7dc0-4105-8ee7-e9f9424f61fe" providerId="ADAL" clId="{B67B284D-BB54-45BD-9A53-10A5E4317493}"/>
    <pc:docChg chg="modSld">
      <pc:chgData name="Kluchman, Chris (EOHLC)" userId="3b2805cf-7dc0-4105-8ee7-e9f9424f61fe" providerId="ADAL" clId="{B67B284D-BB54-45BD-9A53-10A5E4317493}" dt="2024-02-04T17:33:01.066" v="7" actId="1038"/>
      <pc:docMkLst>
        <pc:docMk/>
      </pc:docMkLst>
      <pc:sldChg chg="modSp mod">
        <pc:chgData name="Kluchman, Chris (EOHLC)" userId="3b2805cf-7dc0-4105-8ee7-e9f9424f61fe" providerId="ADAL" clId="{B67B284D-BB54-45BD-9A53-10A5E4317493}" dt="2024-02-04T17:33:01.066" v="7" actId="1038"/>
        <pc:sldMkLst>
          <pc:docMk/>
          <pc:sldMk cId="3197768338" sldId="2141412289"/>
        </pc:sldMkLst>
        <pc:graphicFrameChg chg="mod">
          <ac:chgData name="Kluchman, Chris (EOHLC)" userId="3b2805cf-7dc0-4105-8ee7-e9f9424f61fe" providerId="ADAL" clId="{B67B284D-BB54-45BD-9A53-10A5E4317493}" dt="2024-02-04T17:33:01.066" v="7" actId="1038"/>
          <ac:graphicFrameMkLst>
            <pc:docMk/>
            <pc:sldMk cId="3197768338" sldId="2141412289"/>
            <ac:graphicFrameMk id="5" creationId="{8D2F9C98-2070-4104-8270-F8DBDB0B4393}"/>
          </ac:graphicFrameMkLst>
        </pc:graphicFrameChg>
      </pc:sldChg>
    </pc:docChg>
  </pc:docChgLst>
  <pc:docChgLst>
    <pc:chgData name="Bell, McKenzie (EOHLC)" userId="S::mckenzie.bell@mass.gov::21031653-2fcb-4966-87fa-863f66c5f0c3" providerId="AD" clId="Web-{8030C67F-1F8C-7A6E-3F54-A32FBDD30E2A}"/>
    <pc:docChg chg="modSld">
      <pc:chgData name="Bell, McKenzie (EOHLC)" userId="S::mckenzie.bell@mass.gov::21031653-2fcb-4966-87fa-863f66c5f0c3" providerId="AD" clId="Web-{8030C67F-1F8C-7A6E-3F54-A32FBDD30E2A}" dt="2024-02-05T13:13:00.916" v="6" actId="20577"/>
      <pc:docMkLst>
        <pc:docMk/>
      </pc:docMkLst>
      <pc:sldChg chg="modSp">
        <pc:chgData name="Bell, McKenzie (EOHLC)" userId="S::mckenzie.bell@mass.gov::21031653-2fcb-4966-87fa-863f66c5f0c3" providerId="AD" clId="Web-{8030C67F-1F8C-7A6E-3F54-A32FBDD30E2A}" dt="2024-02-05T13:13:00.916" v="6" actId="20577"/>
        <pc:sldMkLst>
          <pc:docMk/>
          <pc:sldMk cId="1567911057" sldId="2141412283"/>
        </pc:sldMkLst>
        <pc:spChg chg="mod">
          <ac:chgData name="Bell, McKenzie (EOHLC)" userId="S::mckenzie.bell@mass.gov::21031653-2fcb-4966-87fa-863f66c5f0c3" providerId="AD" clId="Web-{8030C67F-1F8C-7A6E-3F54-A32FBDD30E2A}" dt="2024-02-05T13:13:00.916" v="6" actId="20577"/>
          <ac:spMkLst>
            <pc:docMk/>
            <pc:sldMk cId="1567911057" sldId="2141412283"/>
            <ac:spMk id="3" creationId="{3B217499-4FFC-4C40-B035-304E62F129AF}"/>
          </ac:spMkLst>
        </pc:spChg>
      </pc:sldChg>
      <pc:sldChg chg="modSp">
        <pc:chgData name="Bell, McKenzie (EOHLC)" userId="S::mckenzie.bell@mass.gov::21031653-2fcb-4966-87fa-863f66c5f0c3" providerId="AD" clId="Web-{8030C67F-1F8C-7A6E-3F54-A32FBDD30E2A}" dt="2024-02-05T13:12:56.494" v="2" actId="20577"/>
        <pc:sldMkLst>
          <pc:docMk/>
          <pc:sldMk cId="256225765" sldId="2141412290"/>
        </pc:sldMkLst>
        <pc:spChg chg="mod">
          <ac:chgData name="Bell, McKenzie (EOHLC)" userId="S::mckenzie.bell@mass.gov::21031653-2fcb-4966-87fa-863f66c5f0c3" providerId="AD" clId="Web-{8030C67F-1F8C-7A6E-3F54-A32FBDD30E2A}" dt="2024-02-05T13:12:56.494" v="2" actId="20577"/>
          <ac:spMkLst>
            <pc:docMk/>
            <pc:sldMk cId="256225765" sldId="2141412290"/>
            <ac:spMk id="3" creationId="{6E5D5441-7527-4E3C-B231-49027EB0C9D5}"/>
          </ac:spMkLst>
        </pc:spChg>
      </pc:sldChg>
    </pc:docChg>
  </pc:docChgLst>
  <pc:docChgLst>
    <pc:chgData name="Bell, McKenzie (EOHLC)" userId="21031653-2fcb-4966-87fa-863f66c5f0c3" providerId="ADAL" clId="{E9D704A3-B24F-496C-AAAE-7BE1D49B2F0D}"/>
    <pc:docChg chg="custSel delSld modSld">
      <pc:chgData name="Bell, McKenzie (EOHLC)" userId="21031653-2fcb-4966-87fa-863f66c5f0c3" providerId="ADAL" clId="{E9D704A3-B24F-496C-AAAE-7BE1D49B2F0D}" dt="2024-01-25T19:08:45.973" v="3235" actId="20577"/>
      <pc:docMkLst>
        <pc:docMk/>
      </pc:docMkLst>
      <pc:sldChg chg="modSp mod">
        <pc:chgData name="Bell, McKenzie (EOHLC)" userId="21031653-2fcb-4966-87fa-863f66c5f0c3" providerId="ADAL" clId="{E9D704A3-B24F-496C-AAAE-7BE1D49B2F0D}" dt="2024-01-05T19:45:51.970" v="41" actId="6549"/>
        <pc:sldMkLst>
          <pc:docMk/>
          <pc:sldMk cId="788155584" sldId="256"/>
        </pc:sldMkLst>
        <pc:spChg chg="mod">
          <ac:chgData name="Bell, McKenzie (EOHLC)" userId="21031653-2fcb-4966-87fa-863f66c5f0c3" providerId="ADAL" clId="{E9D704A3-B24F-496C-AAAE-7BE1D49B2F0D}" dt="2024-01-05T19:45:51.970" v="41" actId="6549"/>
          <ac:spMkLst>
            <pc:docMk/>
            <pc:sldMk cId="788155584" sldId="256"/>
            <ac:spMk id="2" creationId="{6D8D5611-11F6-48BF-A31D-F081DD0B2971}"/>
          </ac:spMkLst>
        </pc:spChg>
      </pc:sldChg>
      <pc:sldChg chg="modSp del mod">
        <pc:chgData name="Bell, McKenzie (EOHLC)" userId="21031653-2fcb-4966-87fa-863f66c5f0c3" providerId="ADAL" clId="{E9D704A3-B24F-496C-AAAE-7BE1D49B2F0D}" dt="2024-01-24T15:19:15.029" v="1705" actId="47"/>
        <pc:sldMkLst>
          <pc:docMk/>
          <pc:sldMk cId="1548371706" sldId="2141412270"/>
        </pc:sldMkLst>
        <pc:spChg chg="mod">
          <ac:chgData name="Bell, McKenzie (EOHLC)" userId="21031653-2fcb-4966-87fa-863f66c5f0c3" providerId="ADAL" clId="{E9D704A3-B24F-496C-AAAE-7BE1D49B2F0D}" dt="2024-01-05T19:56:15.308" v="1545" actId="20577"/>
          <ac:spMkLst>
            <pc:docMk/>
            <pc:sldMk cId="1548371706" sldId="2141412270"/>
            <ac:spMk id="2" creationId="{4585CF5D-4E2B-4A4D-A032-A797DE9BC492}"/>
          </ac:spMkLst>
        </pc:spChg>
      </pc:sldChg>
      <pc:sldChg chg="modSp mod">
        <pc:chgData name="Bell, McKenzie (EOHLC)" userId="21031653-2fcb-4966-87fa-863f66c5f0c3" providerId="ADAL" clId="{E9D704A3-B24F-496C-AAAE-7BE1D49B2F0D}" dt="2024-01-24T15:37:43.363" v="2525" actId="20577"/>
        <pc:sldMkLst>
          <pc:docMk/>
          <pc:sldMk cId="3322238781" sldId="2141412276"/>
        </pc:sldMkLst>
        <pc:graphicFrameChg chg="modGraphic">
          <ac:chgData name="Bell, McKenzie (EOHLC)" userId="21031653-2fcb-4966-87fa-863f66c5f0c3" providerId="ADAL" clId="{E9D704A3-B24F-496C-AAAE-7BE1D49B2F0D}" dt="2024-01-24T15:37:43.363" v="2525" actId="20577"/>
          <ac:graphicFrameMkLst>
            <pc:docMk/>
            <pc:sldMk cId="3322238781" sldId="2141412276"/>
            <ac:graphicFrameMk id="8" creationId="{983CC68F-383A-4E59-ACB9-3E79B9607891}"/>
          </ac:graphicFrameMkLst>
        </pc:graphicFrameChg>
      </pc:sldChg>
      <pc:sldChg chg="modSp mod">
        <pc:chgData name="Bell, McKenzie (EOHLC)" userId="21031653-2fcb-4966-87fa-863f66c5f0c3" providerId="ADAL" clId="{E9D704A3-B24F-496C-AAAE-7BE1D49B2F0D}" dt="2024-01-25T19:08:28.560" v="3221" actId="20577"/>
        <pc:sldMkLst>
          <pc:docMk/>
          <pc:sldMk cId="814654996" sldId="2141412278"/>
        </pc:sldMkLst>
        <pc:spChg chg="mod">
          <ac:chgData name="Bell, McKenzie (EOHLC)" userId="21031653-2fcb-4966-87fa-863f66c5f0c3" providerId="ADAL" clId="{E9D704A3-B24F-496C-AAAE-7BE1D49B2F0D}" dt="2024-01-25T19:08:28.560" v="3221" actId="20577"/>
          <ac:spMkLst>
            <pc:docMk/>
            <pc:sldMk cId="814654996" sldId="2141412278"/>
            <ac:spMk id="3" creationId="{E3E6AABC-5F61-4E1A-A4C3-0A52FDF0D3FB}"/>
          </ac:spMkLst>
        </pc:spChg>
      </pc:sldChg>
      <pc:sldChg chg="modSp mod">
        <pc:chgData name="Bell, McKenzie (EOHLC)" userId="21031653-2fcb-4966-87fa-863f66c5f0c3" providerId="ADAL" clId="{E9D704A3-B24F-496C-AAAE-7BE1D49B2F0D}" dt="2024-01-24T15:26:55.356" v="1781" actId="20577"/>
        <pc:sldMkLst>
          <pc:docMk/>
          <pc:sldMk cId="983188552" sldId="2141412280"/>
        </pc:sldMkLst>
        <pc:spChg chg="mod">
          <ac:chgData name="Bell, McKenzie (EOHLC)" userId="21031653-2fcb-4966-87fa-863f66c5f0c3" providerId="ADAL" clId="{E9D704A3-B24F-496C-AAAE-7BE1D49B2F0D}" dt="2024-01-24T15:26:55.356" v="1781" actId="20577"/>
          <ac:spMkLst>
            <pc:docMk/>
            <pc:sldMk cId="983188552" sldId="2141412280"/>
            <ac:spMk id="6" creationId="{6F0772BF-7857-46D5-8BBB-054A180A9AC9}"/>
          </ac:spMkLst>
        </pc:spChg>
        <pc:spChg chg="mod">
          <ac:chgData name="Bell, McKenzie (EOHLC)" userId="21031653-2fcb-4966-87fa-863f66c5f0c3" providerId="ADAL" clId="{E9D704A3-B24F-496C-AAAE-7BE1D49B2F0D}" dt="2024-01-05T19:50:07.867" v="606" actId="14100"/>
          <ac:spMkLst>
            <pc:docMk/>
            <pc:sldMk cId="983188552" sldId="2141412280"/>
            <ac:spMk id="7" creationId="{5E9820EC-76DE-4F23-B392-30C90ABEE4D8}"/>
          </ac:spMkLst>
        </pc:spChg>
      </pc:sldChg>
      <pc:sldChg chg="modSp mod">
        <pc:chgData name="Bell, McKenzie (EOHLC)" userId="21031653-2fcb-4966-87fa-863f66c5f0c3" providerId="ADAL" clId="{E9D704A3-B24F-496C-AAAE-7BE1D49B2F0D}" dt="2024-01-24T15:19:10.863" v="1704" actId="6549"/>
        <pc:sldMkLst>
          <pc:docMk/>
          <pc:sldMk cId="1567911057" sldId="2141412283"/>
        </pc:sldMkLst>
        <pc:spChg chg="mod">
          <ac:chgData name="Bell, McKenzie (EOHLC)" userId="21031653-2fcb-4966-87fa-863f66c5f0c3" providerId="ADAL" clId="{E9D704A3-B24F-496C-AAAE-7BE1D49B2F0D}" dt="2024-01-24T15:19:10.863" v="1704" actId="6549"/>
          <ac:spMkLst>
            <pc:docMk/>
            <pc:sldMk cId="1567911057" sldId="2141412283"/>
            <ac:spMk id="3" creationId="{3B217499-4FFC-4C40-B035-304E62F129AF}"/>
          </ac:spMkLst>
        </pc:spChg>
      </pc:sldChg>
      <pc:sldChg chg="modSp mod">
        <pc:chgData name="Bell, McKenzie (EOHLC)" userId="21031653-2fcb-4966-87fa-863f66c5f0c3" providerId="ADAL" clId="{E9D704A3-B24F-496C-AAAE-7BE1D49B2F0D}" dt="2024-01-24T15:36:31.850" v="2458" actId="113"/>
        <pc:sldMkLst>
          <pc:docMk/>
          <pc:sldMk cId="3825862596" sldId="2141412284"/>
        </pc:sldMkLst>
        <pc:spChg chg="mod">
          <ac:chgData name="Bell, McKenzie (EOHLC)" userId="21031653-2fcb-4966-87fa-863f66c5f0c3" providerId="ADAL" clId="{E9D704A3-B24F-496C-AAAE-7BE1D49B2F0D}" dt="2024-01-24T15:27:06.418" v="1788" actId="20577"/>
          <ac:spMkLst>
            <pc:docMk/>
            <pc:sldMk cId="3825862596" sldId="2141412284"/>
            <ac:spMk id="2" creationId="{9F843C95-F95B-474A-A7A6-F8FF5242919A}"/>
          </ac:spMkLst>
        </pc:spChg>
        <pc:graphicFrameChg chg="mod modGraphic">
          <ac:chgData name="Bell, McKenzie (EOHLC)" userId="21031653-2fcb-4966-87fa-863f66c5f0c3" providerId="ADAL" clId="{E9D704A3-B24F-496C-AAAE-7BE1D49B2F0D}" dt="2024-01-24T15:36:31.850" v="2458" actId="113"/>
          <ac:graphicFrameMkLst>
            <pc:docMk/>
            <pc:sldMk cId="3825862596" sldId="2141412284"/>
            <ac:graphicFrameMk id="4" creationId="{13538A0A-A7A9-4441-A99B-48E577B1ACB5}"/>
          </ac:graphicFrameMkLst>
        </pc:graphicFrameChg>
      </pc:sldChg>
      <pc:sldChg chg="modSp mod">
        <pc:chgData name="Bell, McKenzie (EOHLC)" userId="21031653-2fcb-4966-87fa-863f66c5f0c3" providerId="ADAL" clId="{E9D704A3-B24F-496C-AAAE-7BE1D49B2F0D}" dt="2024-01-24T15:32:53.439" v="2444" actId="20577"/>
        <pc:sldMkLst>
          <pc:docMk/>
          <pc:sldMk cId="502937730" sldId="2141412287"/>
        </pc:sldMkLst>
        <pc:graphicFrameChg chg="modGraphic">
          <ac:chgData name="Bell, McKenzie (EOHLC)" userId="21031653-2fcb-4966-87fa-863f66c5f0c3" providerId="ADAL" clId="{E9D704A3-B24F-496C-AAAE-7BE1D49B2F0D}" dt="2024-01-24T15:32:53.439" v="2444" actId="20577"/>
          <ac:graphicFrameMkLst>
            <pc:docMk/>
            <pc:sldMk cId="502937730" sldId="2141412287"/>
            <ac:graphicFrameMk id="5" creationId="{6A658386-8272-4917-AC28-3DFE1A03B1E2}"/>
          </ac:graphicFrameMkLst>
        </pc:graphicFrameChg>
      </pc:sldChg>
      <pc:sldChg chg="modSp mod">
        <pc:chgData name="Bell, McKenzie (EOHLC)" userId="21031653-2fcb-4966-87fa-863f66c5f0c3" providerId="ADAL" clId="{E9D704A3-B24F-496C-AAAE-7BE1D49B2F0D}" dt="2024-01-25T19:08:45.973" v="3235" actId="20577"/>
        <pc:sldMkLst>
          <pc:docMk/>
          <pc:sldMk cId="3268649240" sldId="2141412288"/>
        </pc:sldMkLst>
        <pc:spChg chg="mod">
          <ac:chgData name="Bell, McKenzie (EOHLC)" userId="21031653-2fcb-4966-87fa-863f66c5f0c3" providerId="ADAL" clId="{E9D704A3-B24F-496C-AAAE-7BE1D49B2F0D}" dt="2024-01-05T19:56:11.290" v="1540" actId="20577"/>
          <ac:spMkLst>
            <pc:docMk/>
            <pc:sldMk cId="3268649240" sldId="2141412288"/>
            <ac:spMk id="2" creationId="{4585CF5D-4E2B-4A4D-A032-A797DE9BC492}"/>
          </ac:spMkLst>
        </pc:spChg>
        <pc:graphicFrameChg chg="mod modGraphic">
          <ac:chgData name="Bell, McKenzie (EOHLC)" userId="21031653-2fcb-4966-87fa-863f66c5f0c3" providerId="ADAL" clId="{E9D704A3-B24F-496C-AAAE-7BE1D49B2F0D}" dt="2024-01-25T19:08:45.973" v="3235" actId="20577"/>
          <ac:graphicFrameMkLst>
            <pc:docMk/>
            <pc:sldMk cId="3268649240" sldId="2141412288"/>
            <ac:graphicFrameMk id="5" creationId="{8D2F9C98-2070-4104-8270-F8DBDB0B4393}"/>
          </ac:graphicFrameMkLst>
        </pc:graphicFrameChg>
      </pc:sldChg>
      <pc:sldChg chg="modSp mod">
        <pc:chgData name="Bell, McKenzie (EOHLC)" userId="21031653-2fcb-4966-87fa-863f66c5f0c3" providerId="ADAL" clId="{E9D704A3-B24F-496C-AAAE-7BE1D49B2F0D}" dt="2024-01-25T19:08:39.977" v="3228" actId="20577"/>
        <pc:sldMkLst>
          <pc:docMk/>
          <pc:sldMk cId="3197768338" sldId="2141412289"/>
        </pc:sldMkLst>
        <pc:spChg chg="mod">
          <ac:chgData name="Bell, McKenzie (EOHLC)" userId="21031653-2fcb-4966-87fa-863f66c5f0c3" providerId="ADAL" clId="{E9D704A3-B24F-496C-AAAE-7BE1D49B2F0D}" dt="2024-01-05T19:56:07.802" v="1535" actId="20577"/>
          <ac:spMkLst>
            <pc:docMk/>
            <pc:sldMk cId="3197768338" sldId="2141412289"/>
            <ac:spMk id="2" creationId="{4585CF5D-4E2B-4A4D-A032-A797DE9BC492}"/>
          </ac:spMkLst>
        </pc:spChg>
        <pc:graphicFrameChg chg="mod modGraphic">
          <ac:chgData name="Bell, McKenzie (EOHLC)" userId="21031653-2fcb-4966-87fa-863f66c5f0c3" providerId="ADAL" clId="{E9D704A3-B24F-496C-AAAE-7BE1D49B2F0D}" dt="2024-01-25T19:08:39.977" v="3228" actId="20577"/>
          <ac:graphicFrameMkLst>
            <pc:docMk/>
            <pc:sldMk cId="3197768338" sldId="2141412289"/>
            <ac:graphicFrameMk id="5" creationId="{8D2F9C98-2070-4104-8270-F8DBDB0B4393}"/>
          </ac:graphicFrameMkLst>
        </pc:graphicFrameChg>
      </pc:sldChg>
      <pc:sldChg chg="addSp delSp modSp mod">
        <pc:chgData name="Bell, McKenzie (EOHLC)" userId="21031653-2fcb-4966-87fa-863f66c5f0c3" providerId="ADAL" clId="{E9D704A3-B24F-496C-AAAE-7BE1D49B2F0D}" dt="2024-01-24T21:24:01.203" v="2942" actId="1076"/>
        <pc:sldMkLst>
          <pc:docMk/>
          <pc:sldMk cId="256225765" sldId="2141412290"/>
        </pc:sldMkLst>
        <pc:spChg chg="mod">
          <ac:chgData name="Bell, McKenzie (EOHLC)" userId="21031653-2fcb-4966-87fa-863f66c5f0c3" providerId="ADAL" clId="{E9D704A3-B24F-496C-AAAE-7BE1D49B2F0D}" dt="2024-01-05T19:56:21.507" v="1551" actId="20577"/>
          <ac:spMkLst>
            <pc:docMk/>
            <pc:sldMk cId="256225765" sldId="2141412290"/>
            <ac:spMk id="3" creationId="{6E5D5441-7527-4E3C-B231-49027EB0C9D5}"/>
          </ac:spMkLst>
        </pc:spChg>
        <pc:spChg chg="del">
          <ac:chgData name="Bell, McKenzie (EOHLC)" userId="21031653-2fcb-4966-87fa-863f66c5f0c3" providerId="ADAL" clId="{E9D704A3-B24F-496C-AAAE-7BE1D49B2F0D}" dt="2024-01-24T15:18:24.619" v="1573" actId="478"/>
          <ac:spMkLst>
            <pc:docMk/>
            <pc:sldMk cId="256225765" sldId="2141412290"/>
            <ac:spMk id="7" creationId="{41F41834-5133-4699-A2E2-909CB3602462}"/>
          </ac:spMkLst>
        </pc:spChg>
        <pc:graphicFrameChg chg="modGraphic">
          <ac:chgData name="Bell, McKenzie (EOHLC)" userId="21031653-2fcb-4966-87fa-863f66c5f0c3" providerId="ADAL" clId="{E9D704A3-B24F-496C-AAAE-7BE1D49B2F0D}" dt="2024-01-24T15:18:50.466" v="1648" actId="20577"/>
          <ac:graphicFrameMkLst>
            <pc:docMk/>
            <pc:sldMk cId="256225765" sldId="2141412290"/>
            <ac:graphicFrameMk id="6" creationId="{5D435308-6938-4EB1-8CB3-B0D36C42EC8A}"/>
          </ac:graphicFrameMkLst>
        </pc:graphicFrameChg>
        <pc:picChg chg="del">
          <ac:chgData name="Bell, McKenzie (EOHLC)" userId="21031653-2fcb-4966-87fa-863f66c5f0c3" providerId="ADAL" clId="{E9D704A3-B24F-496C-AAAE-7BE1D49B2F0D}" dt="2024-01-24T15:18:25.925" v="1574" actId="478"/>
          <ac:picMkLst>
            <pc:docMk/>
            <pc:sldMk cId="256225765" sldId="2141412290"/>
            <ac:picMk id="5" creationId="{B7BF3A15-B50B-44A3-85C4-CD6D6F409B23}"/>
          </ac:picMkLst>
        </pc:picChg>
        <pc:picChg chg="add mod">
          <ac:chgData name="Bell, McKenzie (EOHLC)" userId="21031653-2fcb-4966-87fa-863f66c5f0c3" providerId="ADAL" clId="{E9D704A3-B24F-496C-AAAE-7BE1D49B2F0D}" dt="2024-01-24T21:24:01.203" v="2942" actId="1076"/>
          <ac:picMkLst>
            <pc:docMk/>
            <pc:sldMk cId="256225765" sldId="2141412290"/>
            <ac:picMk id="8" creationId="{93BA8B98-05A8-12AB-499D-68D358447603}"/>
          </ac:picMkLst>
        </pc:picChg>
      </pc:sldChg>
      <pc:sldChg chg="modSp mod">
        <pc:chgData name="Bell, McKenzie (EOHLC)" userId="21031653-2fcb-4966-87fa-863f66c5f0c3" providerId="ADAL" clId="{E9D704A3-B24F-496C-AAAE-7BE1D49B2F0D}" dt="2024-01-05T19:46:08.323" v="83" actId="20577"/>
        <pc:sldMkLst>
          <pc:docMk/>
          <pc:sldMk cId="4130341927" sldId="2141412291"/>
        </pc:sldMkLst>
        <pc:spChg chg="mod">
          <ac:chgData name="Bell, McKenzie (EOHLC)" userId="21031653-2fcb-4966-87fa-863f66c5f0c3" providerId="ADAL" clId="{E9D704A3-B24F-496C-AAAE-7BE1D49B2F0D}" dt="2024-01-05T19:46:08.323" v="83" actId="20577"/>
          <ac:spMkLst>
            <pc:docMk/>
            <pc:sldMk cId="4130341927" sldId="2141412291"/>
            <ac:spMk id="3" creationId="{FF7B386A-E787-439C-9721-63BAB1B0C1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3D25E-DD64-4626-88DA-B753B7542960}"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B0340-ED75-4F06-87FE-2C081D4ED09F}" type="slidenum">
              <a:rPr lang="en-US" smtClean="0"/>
              <a:t>‹#›</a:t>
            </a:fld>
            <a:endParaRPr lang="en-US"/>
          </a:p>
        </p:txBody>
      </p:sp>
    </p:spTree>
    <p:extLst>
      <p:ext uri="{BB962C8B-B14F-4D97-AF65-F5344CB8AC3E}">
        <p14:creationId xmlns:p14="http://schemas.microsoft.com/office/powerpoint/2010/main" val="19205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566738"/>
            <a:ext cx="6537325" cy="3676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11</a:t>
            </a:fld>
            <a:endParaRPr lang="en-US"/>
          </a:p>
        </p:txBody>
      </p:sp>
    </p:spTree>
    <p:extLst>
      <p:ext uri="{BB962C8B-B14F-4D97-AF65-F5344CB8AC3E}">
        <p14:creationId xmlns:p14="http://schemas.microsoft.com/office/powerpoint/2010/main" val="1882694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2.jpeg"/><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9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92.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9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9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97.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98.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12.jpe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101.xml"/><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104.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10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109.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110.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xml"/><Relationship Id="rId1" Type="http://schemas.openxmlformats.org/officeDocument/2006/relationships/tags" Target="../tags/tag11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xml"/><Relationship Id="rId1" Type="http://schemas.openxmlformats.org/officeDocument/2006/relationships/tags" Target="../tags/tag11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5.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436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482148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96698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3"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15940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22944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60396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5521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14808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85337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15" name="Copyright" hidden="1"/>
          <p:cNvSpPr txBox="1"/>
          <p:nvPr/>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462685"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03457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157444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itle 2"/>
          <p:cNvSpPr>
            <a:spLocks noGrp="1"/>
          </p:cNvSpPr>
          <p:nvPr>
            <p:ph type="title" hasCustomPrompt="1"/>
          </p:nvPr>
        </p:nvSpPr>
        <p:spPr>
          <a:xfrm>
            <a:off x="462685" y="2764203"/>
            <a:ext cx="2478638"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024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73002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0055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689760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66766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8462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93671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3"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5873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0933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184174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9489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4"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462685"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406504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56908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117030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5462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445492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0860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462685"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rgbClr val="FFFFFF"/>
                </a:solidFill>
                <a:latin typeface="+mj-lt"/>
                <a:ea typeface="+mj-ea"/>
                <a:cs typeface="+mj-cs"/>
                <a:sym typeface="+mj-lt"/>
              </a:defRPr>
            </a:lvl1pPr>
          </a:lstStyle>
          <a:p>
            <a:pPr lvl="0"/>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5654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statemen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199624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78790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statement ico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903724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732032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320730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3574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18572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462685" y="535714"/>
            <a:ext cx="9839216" cy="470898"/>
          </a:xfrm>
        </p:spPr>
        <p:txBody>
          <a:bodyPr/>
          <a:lstStyle>
            <a:lvl1pPr>
              <a:defRPr sz="3400">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11298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869912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20693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17010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19187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26908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0212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26714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10" name="Picture 447" descr="Boston, Massachusetts, USA"/>
          <p:cNvPicPr>
            <a:picLocks noChangeAspect="1" noChangeArrowheads="1"/>
          </p:cNvPicPr>
          <p:nvPr/>
        </p:nvPicPr>
        <p:blipFill rotWithShape="1">
          <a:blip r:embed="rId6">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3" name="TextBox 2"/>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1093746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42190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
        <p:nvSpPr>
          <p:cNvPr id="20" name="Text Placeholder 8"/>
          <p:cNvSpPr>
            <a:spLocks noGrp="1"/>
          </p:cNvSpPr>
          <p:nvPr>
            <p:ph type="body" sz="quarter" idx="17"/>
          </p:nvPr>
        </p:nvSpPr>
        <p:spPr>
          <a:xfrm>
            <a:off x="462684"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18"/>
          </p:nvPr>
        </p:nvSpPr>
        <p:spPr>
          <a:xfrm>
            <a:off x="6102311" y="1219200"/>
            <a:ext cx="5461037" cy="5181600"/>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426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13418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5985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45554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p:cNvSpPr>
            <a:spLocks noGrp="1"/>
          </p:cNvSpPr>
          <p:nvPr>
            <p:ph type="body" sz="quarter" idx="10" hasCustomPrompt="1"/>
          </p:nvPr>
        </p:nvSpPr>
        <p:spPr>
          <a:xfrm>
            <a:off x="228600" y="1614339"/>
            <a:ext cx="2471737" cy="304699"/>
          </a:xfrm>
        </p:spPr>
        <p:txBody>
          <a:bodyPr wrap="square">
            <a:spAutoFit/>
          </a:bodyPr>
          <a:lstStyle>
            <a:lvl1pPr>
              <a:defRPr lang="en-US" sz="1800" smtClean="0">
                <a:solidFill>
                  <a:schemeClr val="bg1"/>
                </a:solidFill>
                <a:latin typeface="Arial" panose="020B0604020202020204" pitchFamily="34" charset="0"/>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9" name="Rectangle 18"/>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23" name="Title 2"/>
          <p:cNvSpPr>
            <a:spLocks noGrp="1"/>
          </p:cNvSpPr>
          <p:nvPr>
            <p:ph type="title" hasCustomPrompt="1"/>
          </p:nvPr>
        </p:nvSpPr>
        <p:spPr>
          <a:xfrm>
            <a:off x="228600" y="533400"/>
            <a:ext cx="7942686" cy="443198"/>
          </a:xfrm>
        </p:spPr>
        <p:txBody>
          <a:bodyPr wrap="square">
            <a:spAutoFit/>
          </a:bodyPr>
          <a:lstStyle>
            <a:lvl1pPr>
              <a:defRPr lang="en-US" sz="3200" b="1" baseline="0" dirty="0">
                <a:solidFill>
                  <a:schemeClr val="bg1"/>
                </a:solidFill>
                <a:latin typeface="Arial" panose="020B0604020202020204" pitchFamily="34" charset="0"/>
                <a:ea typeface="+mn-ea"/>
                <a:cs typeface="Arial" panose="020B0604020202020204" pitchFamily="34" charset="0"/>
              </a:defRPr>
            </a:lvl1pPr>
          </a:lstStyle>
          <a:p>
            <a:pPr marL="0" lvl="0" defTabSz="914400">
              <a:spcBef>
                <a:spcPts val="600"/>
              </a:spcBef>
            </a:pPr>
            <a:r>
              <a:rPr lang="en-US"/>
              <a:t>Click to add title</a:t>
            </a:r>
          </a:p>
        </p:txBody>
      </p:sp>
    </p:spTree>
    <p:extLst>
      <p:ext uri="{BB962C8B-B14F-4D97-AF65-F5344CB8AC3E}">
        <p14:creationId xmlns:p14="http://schemas.microsoft.com/office/powerpoint/2010/main" val="23283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2802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1" name="Straight Connector 20"/>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3490798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548785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47675" y="672001"/>
            <a:ext cx="10021542" cy="332399"/>
          </a:xfrm>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47675" y="2085628"/>
            <a:ext cx="1111567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13" name="Straight Connector 12"/>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8976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780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462685"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62685" y="1227048"/>
            <a:ext cx="3744000" cy="664797"/>
          </a:xfrm>
        </p:spPr>
        <p:txBody>
          <a:bodyPr anchor="t">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328411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91574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pic>
        <p:nvPicPr>
          <p:cNvPr id="16"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290554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65631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699730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623425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t>Click to add title</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69209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095722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76529"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139574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01004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009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01649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4" name="Straight Connector 13"/>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cxnSp>
        <p:nvCxnSpPr>
          <p:cNvPr id="26" name="Straight Connector 25"/>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586143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20957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62685"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180196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224905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62685"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21"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43371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47442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462685"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pic>
        <p:nvPicPr>
          <p:cNvPr id="20"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45058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33478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itle 2"/>
          <p:cNvSpPr>
            <a:spLocks noGrp="1"/>
          </p:cNvSpPr>
          <p:nvPr>
            <p:ph type="title" hasCustomPrompt="1"/>
          </p:nvPr>
        </p:nvSpPr>
        <p:spPr>
          <a:xfrm>
            <a:off x="462685" y="2764203"/>
            <a:ext cx="2478638"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97290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1440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462685"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4"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859314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74341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chemeClr val="tx2"/>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02572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14820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9" name="Pentagon 3"/>
          <p:cNvSpPr/>
          <p:nvPr/>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462685" y="1785600"/>
            <a:ext cx="4062235" cy="3286800"/>
          </a:xfrm>
          <a:prstGeom prst="rect">
            <a:avLst/>
          </a:prstGeom>
        </p:spPr>
        <p:txBody>
          <a:bodyPr anchor="ctr">
            <a:noAutofit/>
          </a:bodyPr>
          <a:lstStyle>
            <a:lvl1pPr>
              <a:defRPr sz="4400" b="1">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739830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49425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latin typeface="+mj-lt"/>
                <a:ea typeface="+mj-ea"/>
                <a:cs typeface="+mj-cs"/>
                <a:sym typeface="+mj-lt"/>
              </a:defRPr>
            </a:lvl1pPr>
          </a:lstStyle>
          <a:p>
            <a:r>
              <a:rPr lang="en-US"/>
              <a:t>Click to add title</a:t>
            </a:r>
          </a:p>
        </p:txBody>
      </p:sp>
      <p:sp>
        <p:nvSpPr>
          <p:cNvPr id="18"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4942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7291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462685"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8"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91819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3405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latin typeface="+mj-lt"/>
                <a:ea typeface="+mj-ea"/>
                <a:cs typeface="+mj-cs"/>
                <a:sym typeface="+mj-lt"/>
              </a:defRPr>
            </a:lvl1pPr>
          </a:lstStyle>
          <a:p>
            <a:r>
              <a:rPr lang="en-US"/>
              <a:t>Click to add title</a:t>
            </a:r>
          </a:p>
        </p:txBody>
      </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447058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786739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cxnSp>
        <p:nvCxnSpPr>
          <p:cNvPr id="7" name="Straight Connector 6"/>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cxnSp>
        <p:nvCxnSpPr>
          <p:cNvPr id="16" name="Straight Connector 15"/>
          <p:cNvCxnSpPr/>
          <p:nvPr/>
        </p:nvCxnSpPr>
        <p:spPr>
          <a:xfrm>
            <a:off x="447675" y="533400"/>
            <a:ext cx="10021542"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7675" y="533400"/>
            <a:ext cx="7499350" cy="0"/>
          </a:xfrm>
          <a:prstGeom prst="line">
            <a:avLst/>
          </a:prstGeom>
          <a:ln w="12700">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8" name="Text Placeholder 16"/>
          <p:cNvSpPr>
            <a:spLocks noGrp="1"/>
          </p:cNvSpPr>
          <p:nvPr>
            <p:ph type="body" sz="quarter" idx="11"/>
          </p:nvPr>
        </p:nvSpPr>
        <p:spPr>
          <a:xfrm>
            <a:off x="462684" y="304800"/>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077507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682034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462685"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5" name="Picture 2" descr="Image result for massachusetts seal"/>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866396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699866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75400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6885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30072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49224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572966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50193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462685" y="622800"/>
            <a:ext cx="9966776" cy="332399"/>
          </a:xfrm>
        </p:spPr>
        <p:txBody>
          <a:bodyPr/>
          <a:lstStyle>
            <a:lvl1pPr>
              <a:defRPr>
                <a:solidFill>
                  <a:schemeClr val="bg1"/>
                </a:solidFill>
                <a:latin typeface="+mj-lt"/>
                <a:ea typeface="+mj-ea"/>
                <a:cs typeface="+mj-cs"/>
                <a:sym typeface="+mj-lt"/>
              </a:defRPr>
            </a:lvl1pPr>
          </a:lstStyle>
          <a:p>
            <a:r>
              <a:rPr lang="en-US"/>
              <a:t>Click to add title</a:t>
            </a:r>
          </a:p>
        </p:txBody>
      </p:sp>
      <p:pic>
        <p:nvPicPr>
          <p:cNvPr id="13"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18998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78906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29999" y="2548118"/>
            <a:ext cx="3067357"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b="1">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22256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Blank gre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034197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13"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367884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47993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069073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33964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5"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9750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98184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447" descr="Boston, Massachusetts, USA"/>
          <p:cNvPicPr>
            <a:picLocks noChangeAspect="1" noChangeArrowheads="1"/>
          </p:cNvPicPr>
          <p:nvPr/>
        </p:nvPicPr>
        <p:blipFill rotWithShape="1">
          <a:blip r:embed="rId5">
            <a:extLst>
              <a:ext uri="{28A0092B-C50C-407E-A947-70E740481C1C}">
                <a14:useLocalDpi xmlns:a14="http://schemas.microsoft.com/office/drawing/2010/main" val="0"/>
              </a:ext>
            </a:extLst>
          </a:blip>
          <a:srcRect l="2206" t="9629" r="366" b="7252"/>
          <a:stretch/>
        </p:blipFill>
        <p:spPr bwMode="auto">
          <a:xfrm>
            <a:off x="0" y="-76198"/>
            <a:ext cx="12192000" cy="693419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00400" y="6461828"/>
            <a:ext cx="5791200" cy="276999"/>
          </a:xfrm>
          <a:prstGeom prst="rect">
            <a:avLst/>
          </a:prstGeom>
        </p:spPr>
        <p:txBody>
          <a:bodyPr wrap="square">
            <a:spAutoFit/>
          </a:bodyPr>
          <a:lstStyle/>
          <a:p>
            <a:pPr algn="ctr"/>
            <a:r>
              <a:rPr lang="en-US" sz="1200" i="1">
                <a:solidFill>
                  <a:schemeClr val="bg1"/>
                </a:solidFill>
                <a:latin typeface="Arial" panose="020B0604020202020204" pitchFamily="34" charset="0"/>
                <a:cs typeface="Arial" panose="020B0604020202020204" pitchFamily="34" charset="0"/>
              </a:rPr>
              <a:t>Confidential</a:t>
            </a:r>
            <a:endParaRPr lang="en-US" sz="1200">
              <a:solidFill>
                <a:schemeClr val="bg1"/>
              </a:solidFill>
            </a:endParaRPr>
          </a:p>
        </p:txBody>
      </p:sp>
      <p:sp>
        <p:nvSpPr>
          <p:cNvPr id="12" name="TextBox 11"/>
          <p:cNvSpPr txBox="1"/>
          <p:nvPr/>
        </p:nvSpPr>
        <p:spPr>
          <a:xfrm>
            <a:off x="228600" y="533400"/>
            <a:ext cx="7942686" cy="443198"/>
          </a:xfrm>
          <a:prstGeom prst="rect">
            <a:avLst/>
          </a:prstGeom>
        </p:spPr>
        <p:txBody>
          <a:bodyPr vert="horz" wrap="square" lIns="0" tIns="0" rIns="0" bIns="0" rtlCol="0" anchor="t">
            <a:spAutoFit/>
          </a:bodyPr>
          <a:lstStyle>
            <a:lvl1pPr lvl="0">
              <a:lnSpc>
                <a:spcPct val="90000"/>
              </a:lnSpc>
              <a:spcBef>
                <a:spcPts val="600"/>
              </a:spcBef>
              <a:buNone/>
              <a:defRPr sz="3200" b="1" baseline="0">
                <a:solidFill>
                  <a:schemeClr val="bg1"/>
                </a:solidFill>
                <a:latin typeface="Arial" panose="020B0604020202020204" pitchFamily="34" charset="0"/>
                <a:cs typeface="Arial" panose="020B0604020202020204" pitchFamily="34" charset="0"/>
                <a:sym typeface="+mj-lt"/>
              </a:defRPr>
            </a:lvl1pPr>
          </a:lstStyle>
          <a:p>
            <a:pPr lvl="0"/>
            <a:r>
              <a:rPr lang="en-PH"/>
              <a:t>Thank you</a:t>
            </a:r>
            <a:endParaRPr lang="en-US" err="1"/>
          </a:p>
        </p:txBody>
      </p:sp>
    </p:spTree>
    <p:extLst>
      <p:ext uri="{BB962C8B-B14F-4D97-AF65-F5344CB8AC3E}">
        <p14:creationId xmlns:p14="http://schemas.microsoft.com/office/powerpoint/2010/main" val="356188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81933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462685" y="1544274"/>
            <a:ext cx="3452400"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a:t>Click to add title</a:t>
            </a:r>
          </a:p>
        </p:txBody>
      </p:sp>
      <p:sp>
        <p:nvSpPr>
          <p:cNvPr id="11"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002510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80084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grpSp>
      <p:sp>
        <p:nvSpPr>
          <p:cNvPr id="5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38525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Section Header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00160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pic>
        <p:nvPicPr>
          <p:cNvPr id="16"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248492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Section 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72183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72727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Full Width Overvie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9745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44049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51911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pic>
        <p:nvPicPr>
          <p:cNvPr id="18"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515422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812889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pic>
        <p:nvPicPr>
          <p:cNvPr id="15"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204110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Section Head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549001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1155073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360868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3531463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165341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Tree>
    <p:extLst>
      <p:ext uri="{BB962C8B-B14F-4D97-AF65-F5344CB8AC3E}">
        <p14:creationId xmlns:p14="http://schemas.microsoft.com/office/powerpoint/2010/main" val="474357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135332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chemeClr val="tx2"/>
                </a:solidFill>
                <a:latin typeface="+mn-lt"/>
                <a:ea typeface="+mn-ea"/>
                <a:cs typeface="+mn-cs"/>
                <a:sym typeface="+mn-lt"/>
              </a:rPr>
              <a:t>Table of contents</a:t>
            </a:r>
          </a:p>
        </p:txBody>
      </p:sp>
      <p:sp>
        <p:nvSpPr>
          <p:cNvPr id="24"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4" name="Picture 2" descr="Image result for massachusetts seal"/>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00977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box">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8180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12"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5"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1688072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35D0-F9F5-4393-BDAE-AED23AD9CD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B3DB3C-D19C-4D2F-BA5C-91C9F71C8F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E0476-4C31-4CA6-BCD4-48E542BBAFFC}"/>
              </a:ext>
            </a:extLst>
          </p:cNvPr>
          <p:cNvSpPr>
            <a:spLocks noGrp="1"/>
          </p:cNvSpPr>
          <p:nvPr>
            <p:ph type="dt" sz="half" idx="10"/>
          </p:nvPr>
        </p:nvSpPr>
        <p:spPr/>
        <p:txBody>
          <a:bodyPr/>
          <a:lstStyle/>
          <a:p>
            <a:fld id="{EA1BAA38-DA3B-4BDD-ADF4-BE523563107A}" type="datetimeFigureOut">
              <a:rPr lang="en-US" smtClean="0"/>
              <a:t>2/5/2024</a:t>
            </a:fld>
            <a:endParaRPr lang="en-US"/>
          </a:p>
        </p:txBody>
      </p:sp>
      <p:sp>
        <p:nvSpPr>
          <p:cNvPr id="5" name="Footer Placeholder 4">
            <a:extLst>
              <a:ext uri="{FF2B5EF4-FFF2-40B4-BE49-F238E27FC236}">
                <a16:creationId xmlns:a16="http://schemas.microsoft.com/office/drawing/2014/main" id="{AD66CD82-6B1D-4F2B-A2C0-FFAF46116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42DB-5AB6-4A42-AC2A-3A7F77CBFBA5}"/>
              </a:ext>
            </a:extLst>
          </p:cNvPr>
          <p:cNvSpPr>
            <a:spLocks noGrp="1"/>
          </p:cNvSpPr>
          <p:nvPr>
            <p:ph type="sldNum" sz="quarter" idx="12"/>
          </p:nvPr>
        </p:nvSpPr>
        <p:spPr/>
        <p:txBody>
          <a:bodyPr/>
          <a:lstStyle/>
          <a:p>
            <a:fld id="{B8288FF0-E161-4D39-9E50-7FA2591F3AD7}" type="slidenum">
              <a:rPr lang="en-US" smtClean="0"/>
              <a:t>‹#›</a:t>
            </a:fld>
            <a:endParaRPr lang="en-US"/>
          </a:p>
        </p:txBody>
      </p:sp>
    </p:spTree>
    <p:extLst>
      <p:ext uri="{BB962C8B-B14F-4D97-AF65-F5344CB8AC3E}">
        <p14:creationId xmlns:p14="http://schemas.microsoft.com/office/powerpoint/2010/main" val="274987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59638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2" descr="Image result for massachusetts seal"/>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819409" y="213222"/>
            <a:ext cx="743941" cy="743941"/>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3840354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64530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462685"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
        <p:nvSpPr>
          <p:cNvPr id="23"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solidFill>
                  <a:srgbClr val="FFFFFF"/>
                </a:solidFill>
                <a:latin typeface="+mn-lt"/>
                <a:ea typeface="+mn-ea"/>
                <a:cs typeface="+mn-cs"/>
                <a:sym typeface="+mn-lt"/>
              </a:rPr>
              <a:pPr algn="r" eaLnBrk="1" hangingPunct="1">
                <a:defRPr/>
              </a:pPr>
              <a:t>‹#›</a:t>
            </a:fld>
            <a:endParaRPr lang="en-US" altLang="en-US" sz="1000">
              <a:solidFill>
                <a:srgbClr val="FFFFFF"/>
              </a:solidFill>
              <a:latin typeface="+mn-lt"/>
              <a:ea typeface="+mn-ea"/>
              <a:cs typeface="+mn-cs"/>
              <a:sym typeface="+mn-lt"/>
            </a:endParaRPr>
          </a:p>
        </p:txBody>
      </p:sp>
    </p:spTree>
    <p:extLst>
      <p:ext uri="{BB962C8B-B14F-4D97-AF65-F5344CB8AC3E}">
        <p14:creationId xmlns:p14="http://schemas.microsoft.com/office/powerpoint/2010/main" val="276114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2.emf"/><Relationship Id="rId7" Type="http://schemas.openxmlformats.org/officeDocument/2006/relationships/slideLayout" Target="../slideLayouts/slideLayout7.xml"/><Relationship Id="rId7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2"/>
            </p:custDataLst>
            <p:extLst>
              <p:ext uri="{D42A27DB-BD31-4B8C-83A1-F6EECF244321}">
                <p14:modId xmlns:p14="http://schemas.microsoft.com/office/powerpoint/2010/main" val="2445455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7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4120966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mass.gov/onestop"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5611-11F6-48BF-A31D-F081DD0B2971}"/>
              </a:ext>
            </a:extLst>
          </p:cNvPr>
          <p:cNvSpPr>
            <a:spLocks noGrp="1"/>
          </p:cNvSpPr>
          <p:nvPr>
            <p:ph type="ctrTitle"/>
          </p:nvPr>
        </p:nvSpPr>
        <p:spPr>
          <a:xfrm>
            <a:off x="513806" y="1432471"/>
            <a:ext cx="6548845" cy="2077492"/>
          </a:xfrm>
        </p:spPr>
        <p:txBody>
          <a:bodyPr/>
          <a:lstStyle/>
          <a:p>
            <a:r>
              <a:rPr lang="en-US" sz="5000">
                <a:solidFill>
                  <a:schemeClr val="bg1"/>
                </a:solidFill>
              </a:rPr>
              <a:t>HousingWorks Infrastructure Program </a:t>
            </a:r>
            <a:br>
              <a:rPr lang="en-US" sz="5000">
                <a:solidFill>
                  <a:schemeClr val="bg1"/>
                </a:solidFill>
              </a:rPr>
            </a:br>
            <a:r>
              <a:rPr lang="en-US" sz="5000">
                <a:solidFill>
                  <a:schemeClr val="bg1"/>
                </a:solidFill>
              </a:rPr>
              <a:t>Guidance Webinar</a:t>
            </a:r>
          </a:p>
        </p:txBody>
      </p:sp>
      <p:sp>
        <p:nvSpPr>
          <p:cNvPr id="3" name="Subtitle 2">
            <a:extLst>
              <a:ext uri="{FF2B5EF4-FFF2-40B4-BE49-F238E27FC236}">
                <a16:creationId xmlns:a16="http://schemas.microsoft.com/office/drawing/2014/main" id="{D296DA3C-5857-41EE-AA4F-5C0A181C401A}"/>
              </a:ext>
            </a:extLst>
          </p:cNvPr>
          <p:cNvSpPr>
            <a:spLocks noGrp="1"/>
          </p:cNvSpPr>
          <p:nvPr>
            <p:ph type="subTitle" idx="1"/>
          </p:nvPr>
        </p:nvSpPr>
        <p:spPr>
          <a:xfrm>
            <a:off x="513806" y="3602038"/>
            <a:ext cx="6548845" cy="1384995"/>
          </a:xfrm>
        </p:spPr>
        <p:txBody>
          <a:bodyPr/>
          <a:lstStyle/>
          <a:p>
            <a:r>
              <a:rPr lang="en-US">
                <a:solidFill>
                  <a:schemeClr val="bg1"/>
                </a:solidFill>
              </a:rPr>
              <a:t>Community One Stop for Growth</a:t>
            </a:r>
          </a:p>
        </p:txBody>
      </p:sp>
    </p:spTree>
    <p:extLst>
      <p:ext uri="{BB962C8B-B14F-4D97-AF65-F5344CB8AC3E}">
        <p14:creationId xmlns:p14="http://schemas.microsoft.com/office/powerpoint/2010/main" val="7881555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8716-F46A-4554-A90A-3F2B21150597}"/>
              </a:ext>
            </a:extLst>
          </p:cNvPr>
          <p:cNvSpPr>
            <a:spLocks noGrp="1"/>
          </p:cNvSpPr>
          <p:nvPr>
            <p:ph type="title"/>
          </p:nvPr>
        </p:nvSpPr>
        <p:spPr/>
        <p:txBody>
          <a:bodyPr/>
          <a:lstStyle/>
          <a:p>
            <a:r>
              <a:rPr lang="en-US"/>
              <a:t>Completing the Full Application</a:t>
            </a:r>
          </a:p>
        </p:txBody>
      </p:sp>
      <p:sp>
        <p:nvSpPr>
          <p:cNvPr id="3" name="Content Placeholder 2">
            <a:extLst>
              <a:ext uri="{FF2B5EF4-FFF2-40B4-BE49-F238E27FC236}">
                <a16:creationId xmlns:a16="http://schemas.microsoft.com/office/drawing/2014/main" id="{6E5D5441-7527-4E3C-B231-49027EB0C9D5}"/>
              </a:ext>
            </a:extLst>
          </p:cNvPr>
          <p:cNvSpPr>
            <a:spLocks noGrp="1"/>
          </p:cNvSpPr>
          <p:nvPr>
            <p:ph sz="quarter" idx="13"/>
          </p:nvPr>
        </p:nvSpPr>
        <p:spPr>
          <a:xfrm>
            <a:off x="462685" y="1480979"/>
            <a:ext cx="6922184" cy="5125577"/>
          </a:xfrm>
        </p:spPr>
        <p:txBody>
          <a:bodyPr vert="horz" lIns="0" tIns="0" rIns="0" bIns="0" rtlCol="0" anchor="t">
            <a:noAutofit/>
          </a:bodyPr>
          <a:lstStyle/>
          <a:p>
            <a:pPr marL="0" indent="0">
              <a:lnSpc>
                <a:spcPct val="100000"/>
              </a:lnSpc>
              <a:buNone/>
            </a:pPr>
            <a:r>
              <a:rPr lang="en-US" b="1"/>
              <a:t>Key Question: </a:t>
            </a:r>
            <a:r>
              <a:rPr lang="en-US"/>
              <a:t>In Section 2 of the Full Application, applicants are asked to indicate the Project Category. To be reviewed by HWIP, applicants should make the following selections in question 2.4:</a:t>
            </a:r>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marL="0" indent="0">
              <a:lnSpc>
                <a:spcPct val="100000"/>
              </a:lnSpc>
              <a:buNone/>
            </a:pPr>
            <a:endParaRPr lang="en-US" sz="1800"/>
          </a:p>
          <a:p>
            <a:pPr marL="0" indent="0">
              <a:lnSpc>
                <a:spcPct val="100000"/>
              </a:lnSpc>
              <a:buNone/>
            </a:pPr>
            <a:endParaRPr lang="en-US"/>
          </a:p>
          <a:p>
            <a:pPr marL="0" indent="0">
              <a:lnSpc>
                <a:spcPct val="100000"/>
              </a:lnSpc>
              <a:buNone/>
            </a:pPr>
            <a:endParaRPr lang="en-US" dirty="0"/>
          </a:p>
          <a:p>
            <a:pPr marL="0" indent="0">
              <a:lnSpc>
                <a:spcPct val="100000"/>
              </a:lnSpc>
              <a:buNone/>
            </a:pPr>
            <a:r>
              <a:rPr lang="en-US"/>
              <a:t>For more information on completing the Full Application, visit </a:t>
            </a:r>
            <a:r>
              <a:rPr lang="en-US" u="sng">
                <a:solidFill>
                  <a:srgbClr val="0070C0"/>
                </a:solidFill>
              </a:rPr>
              <a:t>www.mass.gov/onestop</a:t>
            </a:r>
            <a:r>
              <a:rPr lang="en-US" i="1"/>
              <a:t> </a:t>
            </a:r>
            <a:r>
              <a:rPr lang="en-US"/>
              <a:t>to view </a:t>
            </a:r>
            <a:r>
              <a:rPr lang="en-US" i="1"/>
              <a:t>One Stop Webinar 2: Application Guidance</a:t>
            </a:r>
            <a:endParaRPr lang="en-US">
              <a:cs typeface="Calibri"/>
            </a:endParaRPr>
          </a:p>
        </p:txBody>
      </p:sp>
      <p:graphicFrame>
        <p:nvGraphicFramePr>
          <p:cNvPr id="6" name="Table 6">
            <a:extLst>
              <a:ext uri="{FF2B5EF4-FFF2-40B4-BE49-F238E27FC236}">
                <a16:creationId xmlns:a16="http://schemas.microsoft.com/office/drawing/2014/main" id="{5D435308-6938-4EB1-8CB3-B0D36C42EC8A}"/>
              </a:ext>
            </a:extLst>
          </p:cNvPr>
          <p:cNvGraphicFramePr>
            <a:graphicFrameLocks noGrp="1"/>
          </p:cNvGraphicFramePr>
          <p:nvPr>
            <p:extLst>
              <p:ext uri="{D42A27DB-BD31-4B8C-83A1-F6EECF244321}">
                <p14:modId xmlns:p14="http://schemas.microsoft.com/office/powerpoint/2010/main" val="1564826740"/>
              </p:ext>
            </p:extLst>
          </p:nvPr>
        </p:nvGraphicFramePr>
        <p:xfrm>
          <a:off x="919601" y="2987147"/>
          <a:ext cx="6008351" cy="1529080"/>
        </p:xfrm>
        <a:graphic>
          <a:graphicData uri="http://schemas.openxmlformats.org/drawingml/2006/table">
            <a:tbl>
              <a:tblPr firstRow="1" bandRow="1">
                <a:tableStyleId>{2D5ABB26-0587-4C30-8999-92F81FD0307C}</a:tableStyleId>
              </a:tblPr>
              <a:tblGrid>
                <a:gridCol w="2358898">
                  <a:extLst>
                    <a:ext uri="{9D8B030D-6E8A-4147-A177-3AD203B41FA5}">
                      <a16:colId xmlns:a16="http://schemas.microsoft.com/office/drawing/2014/main" val="2484576902"/>
                    </a:ext>
                  </a:extLst>
                </a:gridCol>
                <a:gridCol w="3649453">
                  <a:extLst>
                    <a:ext uri="{9D8B030D-6E8A-4147-A177-3AD203B41FA5}">
                      <a16:colId xmlns:a16="http://schemas.microsoft.com/office/drawing/2014/main" val="182856484"/>
                    </a:ext>
                  </a:extLst>
                </a:gridCol>
              </a:tblGrid>
              <a:tr h="370840">
                <a:tc>
                  <a:txBody>
                    <a:bodyPr/>
                    <a:lstStyle/>
                    <a:p>
                      <a:r>
                        <a:rPr lang="en-US" sz="1600"/>
                        <a:t>Development Continuum: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Infrastructure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712089"/>
                  </a:ext>
                </a:extLst>
              </a:tr>
              <a:tr h="370840">
                <a:tc>
                  <a:txBody>
                    <a:bodyPr/>
                    <a:lstStyle/>
                    <a:p>
                      <a:r>
                        <a:rPr lang="en-US" sz="1600"/>
                        <a:t>Project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Public Infrastructure to Support Housing Growth (Residential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301318"/>
                  </a:ext>
                </a:extLst>
              </a:tr>
              <a:tr h="370840">
                <a:tc>
                  <a:txBody>
                    <a:bodyPr/>
                    <a:lstStyle/>
                    <a:p>
                      <a:r>
                        <a:rPr lang="en-US" sz="1600"/>
                        <a:t>Project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Select the most appropriate Project Focus option for your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04369"/>
                  </a:ext>
                </a:extLst>
              </a:tr>
            </a:tbl>
          </a:graphicData>
        </a:graphic>
      </p:graphicFrame>
      <p:pic>
        <p:nvPicPr>
          <p:cNvPr id="8" name="Picture 7">
            <a:extLst>
              <a:ext uri="{FF2B5EF4-FFF2-40B4-BE49-F238E27FC236}">
                <a16:creationId xmlns:a16="http://schemas.microsoft.com/office/drawing/2014/main" id="{93BA8B98-05A8-12AB-499D-68D358447603}"/>
              </a:ext>
            </a:extLst>
          </p:cNvPr>
          <p:cNvPicPr>
            <a:picLocks noChangeAspect="1"/>
          </p:cNvPicPr>
          <p:nvPr/>
        </p:nvPicPr>
        <p:blipFill>
          <a:blip r:embed="rId2"/>
          <a:stretch>
            <a:fillRect/>
          </a:stretch>
        </p:blipFill>
        <p:spPr>
          <a:xfrm>
            <a:off x="7489643" y="1270441"/>
            <a:ext cx="4344447" cy="5336115"/>
          </a:xfrm>
          <a:prstGeom prst="rect">
            <a:avLst/>
          </a:prstGeom>
        </p:spPr>
      </p:pic>
    </p:spTree>
    <p:extLst>
      <p:ext uri="{BB962C8B-B14F-4D97-AF65-F5344CB8AC3E}">
        <p14:creationId xmlns:p14="http://schemas.microsoft.com/office/powerpoint/2010/main" val="2562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2964" y="662882"/>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nvGrpSpPr>
          <p:cNvPr id="5" name="Group 4"/>
          <p:cNvGrpSpPr/>
          <p:nvPr/>
        </p:nvGrpSpPr>
        <p:grpSpPr>
          <a:xfrm>
            <a:off x="186495" y="5656285"/>
            <a:ext cx="819423" cy="595427"/>
            <a:chOff x="322749" y="5669917"/>
            <a:chExt cx="819423" cy="59542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0" name="TextBox 9"/>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Sept.</a:t>
              </a:r>
            </a:p>
          </p:txBody>
        </p:sp>
      </p:grpSp>
      <p:sp>
        <p:nvSpPr>
          <p:cNvPr id="4" name="Down Arrow 3"/>
          <p:cNvSpPr/>
          <p:nvPr/>
        </p:nvSpPr>
        <p:spPr>
          <a:xfrm>
            <a:off x="527277" y="2324102"/>
            <a:ext cx="137857" cy="3263839"/>
          </a:xfrm>
          <a:prstGeom prst="downArrow">
            <a:avLst/>
          </a:prstGeom>
          <a:solidFill>
            <a:srgbClr val="00558C"/>
          </a:solidFill>
          <a:ln w="9525" cap="rnd" cmpd="sng" algn="ctr">
            <a:solidFill>
              <a:srgbClr val="0055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2" name="Content Placeholder 1"/>
          <p:cNvSpPr>
            <a:spLocks noGrp="1"/>
          </p:cNvSpPr>
          <p:nvPr>
            <p:ph idx="4294967295"/>
          </p:nvPr>
        </p:nvSpPr>
        <p:spPr>
          <a:xfrm>
            <a:off x="991354" y="1728678"/>
            <a:ext cx="10704918" cy="4558912"/>
          </a:xfrm>
          <a:prstGeom prst="rect">
            <a:avLst/>
          </a:prstGeom>
        </p:spPr>
        <p:txBody>
          <a:bodyPr/>
          <a:lstStyle/>
          <a:p>
            <a:pPr lvl="1">
              <a:lnSpc>
                <a:spcPct val="100000"/>
              </a:lnSpc>
              <a:spcAft>
                <a:spcPts val="0"/>
              </a:spcAft>
            </a:pPr>
            <a:r>
              <a:rPr lang="en-US" sz="1600" b="1"/>
              <a:t>Full Application and Expression of Interest Open (January) </a:t>
            </a:r>
            <a:r>
              <a:rPr lang="en-US" sz="1600"/>
              <a:t>– The Full Application is the official form for submitting all funding requests. Applicants may now begin to work on applications in the IGX system, however applications will only be accepted during the submission period. </a:t>
            </a:r>
          </a:p>
          <a:p>
            <a:pPr lvl="1">
              <a:lnSpc>
                <a:spcPct val="100000"/>
              </a:lnSpc>
              <a:spcAft>
                <a:spcPts val="0"/>
              </a:spcAft>
            </a:pPr>
            <a:endParaRPr lang="en-US" sz="1600" b="1"/>
          </a:p>
          <a:p>
            <a:pPr lvl="1">
              <a:lnSpc>
                <a:spcPct val="100000"/>
              </a:lnSpc>
              <a:spcAft>
                <a:spcPts val="0"/>
              </a:spcAft>
            </a:pPr>
            <a:r>
              <a:rPr lang="en-US" sz="1600" b="1"/>
              <a:t>One Stop Guidance Phase (January – May) </a:t>
            </a:r>
            <a:r>
              <a:rPr lang="en-US" sz="1600"/>
              <a:t>– A series of webinars will be hosted be both the One Stop Team and staff from each program within the One Stop. In addition, office hours will be hosted to answer applicant questions. Visit </a:t>
            </a:r>
            <a:r>
              <a:rPr lang="en-US" sz="1600">
                <a:solidFill>
                  <a:srgbClr val="0070C0"/>
                </a:solidFill>
                <a:hlinkClick r:id="rId4">
                  <a:extLst>
                    <a:ext uri="{A12FA001-AC4F-418D-AE19-62706E023703}">
                      <ahyp:hlinkClr xmlns:ahyp="http://schemas.microsoft.com/office/drawing/2018/hyperlinkcolor" val="tx"/>
                    </a:ext>
                  </a:extLst>
                </a:hlinkClick>
              </a:rPr>
              <a:t>www.mass.gov/onestop</a:t>
            </a:r>
            <a:r>
              <a:rPr lang="en-US" sz="1600">
                <a:solidFill>
                  <a:srgbClr val="0070C0"/>
                </a:solidFill>
              </a:rPr>
              <a:t> </a:t>
            </a:r>
            <a:r>
              <a:rPr lang="en-US" sz="1600"/>
              <a:t>for the full schedule of webinars and office hours.</a:t>
            </a:r>
          </a:p>
          <a:p>
            <a:pPr marL="111600" lvl="1" indent="0">
              <a:lnSpc>
                <a:spcPct val="100000"/>
              </a:lnSpc>
              <a:spcAft>
                <a:spcPts val="0"/>
              </a:spcAft>
              <a:buNone/>
            </a:pPr>
            <a:endParaRPr lang="en-US" sz="1600" b="1"/>
          </a:p>
          <a:p>
            <a:pPr lvl="1">
              <a:lnSpc>
                <a:spcPct val="100000"/>
              </a:lnSpc>
              <a:spcAft>
                <a:spcPts val="0"/>
              </a:spcAft>
            </a:pPr>
            <a:r>
              <a:rPr lang="en-US" sz="1600" b="1"/>
              <a:t>Full Application Submission Period (May-June) </a:t>
            </a:r>
            <a:r>
              <a:rPr lang="en-US" sz="1600"/>
              <a:t>– Applicants may submit their Full Application(s) beginning May 6, 2024. All applications must be submitted by the </a:t>
            </a:r>
            <a:r>
              <a:rPr lang="en-US" sz="1600" b="1"/>
              <a:t>Full Application deadline of 11:59 p.m. on Wednesday, June 5</a:t>
            </a:r>
            <a:r>
              <a:rPr lang="en-US" sz="1600"/>
              <a:t>.</a:t>
            </a:r>
          </a:p>
          <a:p>
            <a:pPr lvl="1">
              <a:lnSpc>
                <a:spcPct val="100000"/>
              </a:lnSpc>
              <a:spcAft>
                <a:spcPts val="0"/>
              </a:spcAft>
            </a:pPr>
            <a:endParaRPr lang="en-US" sz="1600"/>
          </a:p>
          <a:p>
            <a:pPr lvl="1">
              <a:lnSpc>
                <a:spcPct val="100000"/>
              </a:lnSpc>
              <a:spcAft>
                <a:spcPts val="0"/>
              </a:spcAft>
            </a:pPr>
            <a:r>
              <a:rPr lang="en-US" sz="1600" b="1"/>
              <a:t>Review and Evaluation (July – August) </a:t>
            </a:r>
            <a:r>
              <a:rPr lang="en-US" sz="1600"/>
              <a:t>–</a:t>
            </a:r>
            <a:r>
              <a:rPr lang="en-US" sz="1600" b="1"/>
              <a:t> </a:t>
            </a:r>
            <a:r>
              <a:rPr lang="en-US" sz="160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a:br>
            <a:endParaRPr lang="en-US" sz="1600"/>
          </a:p>
          <a:p>
            <a:pPr lvl="1">
              <a:lnSpc>
                <a:spcPct val="100000"/>
              </a:lnSpc>
              <a:spcAft>
                <a:spcPts val="0"/>
              </a:spcAft>
            </a:pPr>
            <a:r>
              <a:rPr lang="en-US" sz="1600" b="1"/>
              <a:t>Notification of Grant Decisions (September) </a:t>
            </a:r>
            <a:r>
              <a:rPr lang="en-US" sz="1600"/>
              <a:t>– Once final recommendation have been approved, applicants will be notified of grant decisions in writing, and announcement events will be scheduled. </a:t>
            </a:r>
          </a:p>
        </p:txBody>
      </p:sp>
      <p:grpSp>
        <p:nvGrpSpPr>
          <p:cNvPr id="2" name="Group 1"/>
          <p:cNvGrpSpPr/>
          <p:nvPr/>
        </p:nvGrpSpPr>
        <p:grpSpPr>
          <a:xfrm>
            <a:off x="186495" y="1728677"/>
            <a:ext cx="819423" cy="595427"/>
            <a:chOff x="343530" y="1486048"/>
            <a:chExt cx="819423" cy="59542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13" name="TextBox 12"/>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sp>
        <p:nvSpPr>
          <p:cNvPr id="15" name="Title 1">
            <a:extLst>
              <a:ext uri="{FF2B5EF4-FFF2-40B4-BE49-F238E27FC236}">
                <a16:creationId xmlns:a16="http://schemas.microsoft.com/office/drawing/2014/main" id="{5DACBF68-A759-4F00-AFCF-3F9E0746D382}"/>
              </a:ext>
            </a:extLst>
          </p:cNvPr>
          <p:cNvSpPr>
            <a:spLocks noGrp="1"/>
          </p:cNvSpPr>
          <p:nvPr>
            <p:ph type="title"/>
          </p:nvPr>
        </p:nvSpPr>
        <p:spPr>
          <a:xfrm>
            <a:off x="462685" y="606288"/>
            <a:ext cx="10117513" cy="470898"/>
          </a:xfrm>
        </p:spPr>
        <p:txBody>
          <a:bodyPr/>
          <a:lstStyle/>
          <a:p>
            <a:r>
              <a:rPr lang="en-US"/>
              <a:t>FY25 Round Timeline</a:t>
            </a:r>
          </a:p>
        </p:txBody>
      </p:sp>
    </p:spTree>
    <p:extLst>
      <p:ext uri="{BB962C8B-B14F-4D97-AF65-F5344CB8AC3E}">
        <p14:creationId xmlns:p14="http://schemas.microsoft.com/office/powerpoint/2010/main" val="1839802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959E-4B67-4A0E-8365-97E398C3EC2A}"/>
              </a:ext>
            </a:extLst>
          </p:cNvPr>
          <p:cNvSpPr>
            <a:spLocks noGrp="1"/>
          </p:cNvSpPr>
          <p:nvPr>
            <p:ph type="title"/>
          </p:nvPr>
        </p:nvSpPr>
        <p:spPr/>
        <p:txBody>
          <a:bodyPr/>
          <a:lstStyle/>
          <a:p>
            <a:r>
              <a:rPr lang="en-US"/>
              <a:t>Opportunities for Guidance</a:t>
            </a:r>
          </a:p>
        </p:txBody>
      </p:sp>
      <p:sp>
        <p:nvSpPr>
          <p:cNvPr id="3" name="Content Placeholder 2">
            <a:extLst>
              <a:ext uri="{FF2B5EF4-FFF2-40B4-BE49-F238E27FC236}">
                <a16:creationId xmlns:a16="http://schemas.microsoft.com/office/drawing/2014/main" id="{3B217499-4FFC-4C40-B035-304E62F129AF}"/>
              </a:ext>
            </a:extLst>
          </p:cNvPr>
          <p:cNvSpPr>
            <a:spLocks noGrp="1"/>
          </p:cNvSpPr>
          <p:nvPr>
            <p:ph sz="quarter" idx="13"/>
          </p:nvPr>
        </p:nvSpPr>
        <p:spPr>
          <a:xfrm>
            <a:off x="545668" y="1418914"/>
            <a:ext cx="11100664" cy="5125577"/>
          </a:xfrm>
        </p:spPr>
        <p:txBody>
          <a:bodyPr vert="horz" lIns="0" tIns="0" rIns="0" bIns="0" rtlCol="0" anchor="t">
            <a:noAutofit/>
          </a:bodyPr>
          <a:lstStyle/>
          <a:p>
            <a:pPr marL="0" indent="0">
              <a:buNone/>
            </a:pPr>
            <a:r>
              <a:rPr lang="en-US"/>
              <a:t>Visit </a:t>
            </a:r>
            <a:r>
              <a:rPr lang="en-US">
                <a:solidFill>
                  <a:srgbClr val="0070C0"/>
                </a:solidFill>
                <a:hlinkClick r:id="rId2">
                  <a:extLst>
                    <a:ext uri="{A12FA001-AC4F-418D-AE19-62706E023703}">
                      <ahyp:hlinkClr xmlns:ahyp="http://schemas.microsoft.com/office/drawing/2018/hyperlinkcolor" val="tx"/>
                    </a:ext>
                  </a:extLst>
                </a:hlinkClick>
              </a:rPr>
              <a:t>www.mass.gov/onestop</a:t>
            </a:r>
            <a:r>
              <a:rPr lang="en-US">
                <a:solidFill>
                  <a:srgbClr val="0070C0"/>
                </a:solidFill>
              </a:rPr>
              <a:t> </a:t>
            </a:r>
            <a:r>
              <a:rPr lang="en-US"/>
              <a:t>for more information on:</a:t>
            </a:r>
          </a:p>
          <a:p>
            <a:r>
              <a:rPr lang="en-US" b="1"/>
              <a:t>Expression of Interest</a:t>
            </a:r>
          </a:p>
          <a:p>
            <a:pPr marL="801688">
              <a:lnSpc>
                <a:spcPct val="100000"/>
              </a:lnSpc>
              <a:spcBef>
                <a:spcPts val="0"/>
              </a:spcBef>
              <a:buFont typeface="Courier New" panose="02070309020205020404" pitchFamily="49" charset="0"/>
              <a:buChar char="o"/>
            </a:pPr>
            <a:r>
              <a:rPr lang="en-US" sz="1800"/>
              <a:t>Complete an Expression of Interest form to see if your project(s) is eligible for funding through the One Stop and get tips for preparing your application</a:t>
            </a:r>
          </a:p>
          <a:p>
            <a:r>
              <a:rPr lang="en-US" b="1"/>
              <a:t>One Stop and Program Webinars</a:t>
            </a:r>
          </a:p>
          <a:p>
            <a:pPr marL="801688">
              <a:lnSpc>
                <a:spcPct val="100000"/>
              </a:lnSpc>
              <a:spcBef>
                <a:spcPts val="0"/>
              </a:spcBef>
              <a:buFont typeface="Courier New" panose="02070309020205020404" pitchFamily="49" charset="0"/>
              <a:buChar char="o"/>
            </a:pPr>
            <a:r>
              <a:rPr lang="en-US" sz="1800"/>
              <a:t>Recordings of all One Stop webinars are now available on the One Stop website</a:t>
            </a:r>
          </a:p>
          <a:p>
            <a:r>
              <a:rPr lang="en-US" b="1"/>
              <a:t>Office Hours</a:t>
            </a:r>
          </a:p>
          <a:p>
            <a:pPr marL="801688">
              <a:lnSpc>
                <a:spcPct val="100000"/>
              </a:lnSpc>
              <a:spcBef>
                <a:spcPts val="0"/>
              </a:spcBef>
              <a:buFont typeface="Courier New" panose="02070309020205020404" pitchFamily="49" charset="0"/>
              <a:buChar char="o"/>
            </a:pPr>
            <a:r>
              <a:rPr lang="en-US" sz="1800" b="1"/>
              <a:t>One Stop General Guidance Office Hours </a:t>
            </a:r>
            <a:r>
              <a:rPr lang="en-US" sz="1800"/>
              <a:t>– One Stop staff will hold office hours to discuss general One Stop process and technology questions</a:t>
            </a:r>
          </a:p>
          <a:p>
            <a:pPr marL="801688">
              <a:lnSpc>
                <a:spcPct val="100000"/>
              </a:lnSpc>
              <a:spcBef>
                <a:spcPts val="0"/>
              </a:spcBef>
              <a:buFont typeface="Courier New" panose="02070309020205020404" pitchFamily="49" charset="0"/>
              <a:buChar char="o"/>
            </a:pPr>
            <a:r>
              <a:rPr lang="en-US" sz="1800" b="1"/>
              <a:t>Program Office Hours </a:t>
            </a:r>
            <a:r>
              <a:rPr lang="en-US" sz="1800"/>
              <a:t>– Staff from each program will hold an office hour to answer applicant questions related to the program</a:t>
            </a:r>
          </a:p>
          <a:p>
            <a:pPr marL="1254125">
              <a:lnSpc>
                <a:spcPct val="100000"/>
              </a:lnSpc>
              <a:spcBef>
                <a:spcPts val="0"/>
              </a:spcBef>
              <a:buFont typeface="Courier New" panose="02070309020205020404" pitchFamily="49" charset="0"/>
              <a:buChar char="o"/>
            </a:pPr>
            <a:r>
              <a:rPr lang="en-US" sz="1800"/>
              <a:t>HWIP’s office hours will be held on Tuesday, March 12 at 12:30PM</a:t>
            </a:r>
            <a:endParaRPr lang="en-US" sz="1800">
              <a:highlight>
                <a:srgbClr val="FFFF00"/>
              </a:highlight>
            </a:endParaRPr>
          </a:p>
        </p:txBody>
      </p:sp>
    </p:spTree>
    <p:extLst>
      <p:ext uri="{BB962C8B-B14F-4D97-AF65-F5344CB8AC3E}">
        <p14:creationId xmlns:p14="http://schemas.microsoft.com/office/powerpoint/2010/main" val="1567911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3340-4255-43E1-B0A9-D616723BEE8D}"/>
              </a:ext>
            </a:extLst>
          </p:cNvPr>
          <p:cNvSpPr>
            <a:spLocks noGrp="1"/>
          </p:cNvSpPr>
          <p:nvPr>
            <p:ph type="title"/>
          </p:nvPr>
        </p:nvSpPr>
        <p:spPr>
          <a:xfrm>
            <a:off x="462685" y="606288"/>
            <a:ext cx="10362069" cy="470898"/>
          </a:xfrm>
        </p:spPr>
        <p:txBody>
          <a:bodyPr/>
          <a:lstStyle/>
          <a:p>
            <a:r>
              <a:rPr lang="en-US"/>
              <a:t>Road Map</a:t>
            </a:r>
          </a:p>
        </p:txBody>
      </p:sp>
      <p:sp>
        <p:nvSpPr>
          <p:cNvPr id="3" name="Content Placeholder 2">
            <a:extLst>
              <a:ext uri="{FF2B5EF4-FFF2-40B4-BE49-F238E27FC236}">
                <a16:creationId xmlns:a16="http://schemas.microsoft.com/office/drawing/2014/main" id="{FF7B386A-E787-439C-9721-63BAB1B0C10D}"/>
              </a:ext>
            </a:extLst>
          </p:cNvPr>
          <p:cNvSpPr>
            <a:spLocks noGrp="1"/>
          </p:cNvSpPr>
          <p:nvPr>
            <p:ph sz="quarter" idx="13"/>
          </p:nvPr>
        </p:nvSpPr>
        <p:spPr>
          <a:xfrm>
            <a:off x="462685" y="1412583"/>
            <a:ext cx="11036732" cy="5057886"/>
          </a:xfrm>
        </p:spPr>
        <p:txBody>
          <a:bodyPr/>
          <a:lstStyle/>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What is the Community One Stop for Growth?</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HousingWorks Infrastructure Program (HWIP) Overview</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Where does HWIP Fit in the One Stop?</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Important HWIP Parameters</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How to Be Competitive</a:t>
            </a:r>
          </a:p>
          <a:p>
            <a:pPr marL="1376363" marR="0" lvl="0">
              <a:lnSpc>
                <a:spcPct val="107000"/>
              </a:lnSpc>
              <a:spcBef>
                <a:spcPts val="1200"/>
              </a:spcBef>
              <a:spcAft>
                <a:spcPts val="0"/>
              </a:spcAft>
              <a:buFont typeface="+mj-lt"/>
              <a:buAutoNum type="arabicPeriod"/>
            </a:pPr>
            <a:r>
              <a:rPr lang="en-US">
                <a:effectLst/>
                <a:latin typeface="Calibri" panose="020F0502020204030204" pitchFamily="34" charset="0"/>
                <a:ea typeface="Calibri" panose="020F0502020204030204" pitchFamily="34" charset="0"/>
                <a:cs typeface="Times New Roman" panose="02020603050405020304" pitchFamily="18" charset="0"/>
              </a:rPr>
              <a:t>Examples of Successful Applications</a:t>
            </a:r>
          </a:p>
          <a:p>
            <a:pPr marL="1376363">
              <a:lnSpc>
                <a:spcPct val="107000"/>
              </a:lnSpc>
              <a:spcBef>
                <a:spcPts val="12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Completing the Full Application</a:t>
            </a:r>
          </a:p>
          <a:p>
            <a:pPr marL="1376363" marR="0" lvl="0">
              <a:lnSpc>
                <a:spcPct val="107000"/>
              </a:lnSpc>
              <a:spcBef>
                <a:spcPts val="1200"/>
              </a:spcBef>
              <a:spcAft>
                <a:spcPts val="0"/>
              </a:spcAft>
              <a:buFont typeface="+mj-lt"/>
              <a:buAutoNum type="arabicPeriod"/>
            </a:pPr>
            <a:r>
              <a:rPr lang="en-US">
                <a:effectLst/>
                <a:latin typeface="Calibri" panose="020F0502020204030204" pitchFamily="34" charset="0"/>
                <a:ea typeface="Calibri" panose="020F0502020204030204" pitchFamily="34" charset="0"/>
                <a:cs typeface="Times New Roman" panose="02020603050405020304" pitchFamily="18" charset="0"/>
              </a:rPr>
              <a:t>Key Dates and </a:t>
            </a:r>
            <a:r>
              <a:rPr lang="en-US">
                <a:latin typeface="Calibri" panose="020F0502020204030204" pitchFamily="34" charset="0"/>
                <a:ea typeface="Calibri" panose="020F0502020204030204" pitchFamily="34" charset="0"/>
                <a:cs typeface="Times New Roman" panose="02020603050405020304" pitchFamily="18" charset="0"/>
              </a:rPr>
              <a:t>Opportunities to Get Guidance</a:t>
            </a:r>
            <a:endParaRPr lang="en-US" sz="1800"/>
          </a:p>
        </p:txBody>
      </p:sp>
    </p:spTree>
    <p:extLst>
      <p:ext uri="{BB962C8B-B14F-4D97-AF65-F5344CB8AC3E}">
        <p14:creationId xmlns:p14="http://schemas.microsoft.com/office/powerpoint/2010/main" val="4130341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EC27-41DE-4619-BC6A-200BEE1F5921}"/>
              </a:ext>
            </a:extLst>
          </p:cNvPr>
          <p:cNvSpPr>
            <a:spLocks noGrp="1"/>
          </p:cNvSpPr>
          <p:nvPr>
            <p:ph type="title"/>
          </p:nvPr>
        </p:nvSpPr>
        <p:spPr/>
        <p:txBody>
          <a:bodyPr/>
          <a:lstStyle/>
          <a:p>
            <a:r>
              <a:rPr lang="en-US"/>
              <a:t>What is the Community One Stop for Growth?</a:t>
            </a:r>
          </a:p>
        </p:txBody>
      </p:sp>
      <p:sp>
        <p:nvSpPr>
          <p:cNvPr id="3" name="Content Placeholder 2">
            <a:extLst>
              <a:ext uri="{FF2B5EF4-FFF2-40B4-BE49-F238E27FC236}">
                <a16:creationId xmlns:a16="http://schemas.microsoft.com/office/drawing/2014/main" id="{A547D4F8-A673-45D5-BFA3-6F2E83EEC15D}"/>
              </a:ext>
            </a:extLst>
          </p:cNvPr>
          <p:cNvSpPr>
            <a:spLocks noGrp="1"/>
          </p:cNvSpPr>
          <p:nvPr>
            <p:ph sz="quarter" idx="13"/>
          </p:nvPr>
        </p:nvSpPr>
        <p:spPr>
          <a:xfrm>
            <a:off x="367759" y="1495956"/>
            <a:ext cx="8249071" cy="2556350"/>
          </a:xfrm>
        </p:spPr>
        <p:txBody>
          <a:bodyPr/>
          <a:lstStyle/>
          <a:p>
            <a:pPr marL="0" indent="0" algn="ctr">
              <a:lnSpc>
                <a:spcPct val="100000"/>
              </a:lnSpc>
              <a:buNone/>
            </a:pPr>
            <a:r>
              <a:rPr lang="en-US">
                <a:solidFill>
                  <a:schemeClr val="tx1"/>
                </a:solidFill>
              </a:rPr>
              <a:t>The </a:t>
            </a:r>
            <a:r>
              <a:rPr lang="en-US"/>
              <a:t>Community One Stop for Growth </a:t>
            </a:r>
            <a:r>
              <a:rPr lang="en-US">
                <a:solidFill>
                  <a:schemeClr val="tx1"/>
                </a:solidFill>
              </a:rPr>
              <a:t>is the main driver of economic development in the Commonwealth. </a:t>
            </a:r>
          </a:p>
          <a:p>
            <a:pPr marL="0" indent="0">
              <a:lnSpc>
                <a:spcPct val="100000"/>
              </a:lnSpc>
              <a:buNone/>
            </a:pPr>
            <a:endParaRPr lang="en-US" sz="1800"/>
          </a:p>
          <a:p>
            <a:pPr marL="0" indent="0">
              <a:lnSpc>
                <a:spcPct val="100000"/>
              </a:lnSpc>
              <a:buNone/>
            </a:pPr>
            <a:r>
              <a:rPr lang="en-US"/>
              <a:t>The One Stop is a </a:t>
            </a:r>
            <a:r>
              <a:rPr lang="en-US" b="1"/>
              <a:t>single application portal </a:t>
            </a:r>
            <a:r>
              <a:rPr lang="en-US"/>
              <a:t>and</a:t>
            </a:r>
            <a:r>
              <a:rPr lang="en-US" b="1"/>
              <a:t> collaborative review process </a:t>
            </a:r>
            <a:r>
              <a:rPr lang="en-US"/>
              <a:t>designed to </a:t>
            </a:r>
            <a:r>
              <a:rPr lang="en-US" b="1" kern="0">
                <a:latin typeface="+mj-lt"/>
                <a:cs typeface="Arial"/>
              </a:rPr>
              <a:t>streamline the experience </a:t>
            </a:r>
            <a:r>
              <a:rPr lang="en-US" kern="0">
                <a:latin typeface="+mj-lt"/>
                <a:cs typeface="Arial"/>
              </a:rPr>
              <a:t>for the applicant and </a:t>
            </a:r>
            <a:r>
              <a:rPr lang="en-US" b="1" kern="0">
                <a:latin typeface="+mj-lt"/>
                <a:cs typeface="Arial"/>
              </a:rPr>
              <a:t>better coordinate</a:t>
            </a:r>
            <a:r>
              <a:rPr lang="en-US" kern="0">
                <a:latin typeface="+mj-lt"/>
                <a:cs typeface="Arial"/>
              </a:rPr>
              <a:t> economic development programs and staff on engagement and grant making.</a:t>
            </a:r>
          </a:p>
        </p:txBody>
      </p:sp>
      <p:pic>
        <p:nvPicPr>
          <p:cNvPr id="4" name="Picture 3" descr="Logo&#10;&#10;Description automatically generated">
            <a:extLst>
              <a:ext uri="{FF2B5EF4-FFF2-40B4-BE49-F238E27FC236}">
                <a16:creationId xmlns:a16="http://schemas.microsoft.com/office/drawing/2014/main" id="{190455E0-332A-4349-90D5-A32CD8488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830" y="1617652"/>
            <a:ext cx="3207411" cy="1811348"/>
          </a:xfrm>
          <a:prstGeom prst="rect">
            <a:avLst/>
          </a:prstGeom>
        </p:spPr>
      </p:pic>
      <p:graphicFrame>
        <p:nvGraphicFramePr>
          <p:cNvPr id="5" name="Table 5">
            <a:extLst>
              <a:ext uri="{FF2B5EF4-FFF2-40B4-BE49-F238E27FC236}">
                <a16:creationId xmlns:a16="http://schemas.microsoft.com/office/drawing/2014/main" id="{6A658386-8272-4917-AC28-3DFE1A03B1E2}"/>
              </a:ext>
            </a:extLst>
          </p:cNvPr>
          <p:cNvGraphicFramePr>
            <a:graphicFrameLocks noGrp="1"/>
          </p:cNvGraphicFramePr>
          <p:nvPr>
            <p:extLst>
              <p:ext uri="{D42A27DB-BD31-4B8C-83A1-F6EECF244321}">
                <p14:modId xmlns:p14="http://schemas.microsoft.com/office/powerpoint/2010/main" val="187091738"/>
              </p:ext>
            </p:extLst>
          </p:nvPr>
        </p:nvGraphicFramePr>
        <p:xfrm>
          <a:off x="367759" y="4292875"/>
          <a:ext cx="11456482" cy="2048630"/>
        </p:xfrm>
        <a:graphic>
          <a:graphicData uri="http://schemas.openxmlformats.org/drawingml/2006/table">
            <a:tbl>
              <a:tblPr firstRow="1" bandRow="1">
                <a:tableStyleId>{5C22544A-7EE6-4342-B048-85BDC9FD1C3A}</a:tableStyleId>
              </a:tblPr>
              <a:tblGrid>
                <a:gridCol w="3829772">
                  <a:extLst>
                    <a:ext uri="{9D8B030D-6E8A-4147-A177-3AD203B41FA5}">
                      <a16:colId xmlns:a16="http://schemas.microsoft.com/office/drawing/2014/main" val="1292545910"/>
                    </a:ext>
                  </a:extLst>
                </a:gridCol>
                <a:gridCol w="3936275">
                  <a:extLst>
                    <a:ext uri="{9D8B030D-6E8A-4147-A177-3AD203B41FA5}">
                      <a16:colId xmlns:a16="http://schemas.microsoft.com/office/drawing/2014/main" val="3226874598"/>
                    </a:ext>
                  </a:extLst>
                </a:gridCol>
                <a:gridCol w="3690435">
                  <a:extLst>
                    <a:ext uri="{9D8B030D-6E8A-4147-A177-3AD203B41FA5}">
                      <a16:colId xmlns:a16="http://schemas.microsoft.com/office/drawing/2014/main" val="2670231396"/>
                    </a:ext>
                  </a:extLst>
                </a:gridCol>
              </a:tblGrid>
              <a:tr h="672207">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1376423">
                <a:tc>
                  <a:txBody>
                    <a:bodyPr/>
                    <a:lstStyle/>
                    <a:p>
                      <a:pPr marL="285750" lvl="1" indent="-285750">
                        <a:lnSpc>
                          <a:spcPct val="100000"/>
                        </a:lnSpc>
                        <a:spcAft>
                          <a:spcPts val="0"/>
                        </a:spcAft>
                        <a:buFont typeface="Arial" panose="020B0604020202020204" pitchFamily="34" charset="0"/>
                        <a:buChar char="•"/>
                      </a:pPr>
                      <a:r>
                        <a:rPr lang="en-US" sz="1600" err="1">
                          <a:solidFill>
                            <a:schemeClr val="tx1"/>
                          </a:solidFill>
                          <a:cs typeface="Calibri" panose="020F0502020204030204" pitchFamily="34" charset="0"/>
                        </a:rPr>
                        <a:t>MassWorks</a:t>
                      </a:r>
                      <a:r>
                        <a:rPr lang="en-US" sz="1600">
                          <a:solidFill>
                            <a:schemeClr val="tx1"/>
                          </a:solidFill>
                          <a:cs typeface="Calibri" panose="020F0502020204030204" pitchFamily="34" charset="0"/>
                        </a:rPr>
                        <a:t> Infrastructure Program</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Rural Development Fund</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Urban Agenda Grant Program</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Underutilized Properties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Site Readiness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Collaborative Workspaces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Brownfields Redevelopment Fund</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HousingWorks Infrastructure Program</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Housing Choice Grant Program</a:t>
                      </a:r>
                    </a:p>
                    <a:p>
                      <a:pPr marL="285750" lvl="1" indent="-28575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Community Planning Grant Program</a:t>
                      </a:r>
                    </a:p>
                    <a:p>
                      <a:pPr marL="285750" indent="-285750">
                        <a:buFont typeface="Arial" panose="020B0604020202020204" pitchFamily="34" charset="0"/>
                        <a:buChar char="•"/>
                      </a:pP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50293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C95-F95B-474A-A7A6-F8FF5242919A}"/>
              </a:ext>
            </a:extLst>
          </p:cNvPr>
          <p:cNvSpPr>
            <a:spLocks noGrp="1"/>
          </p:cNvSpPr>
          <p:nvPr>
            <p:ph type="title"/>
          </p:nvPr>
        </p:nvSpPr>
        <p:spPr/>
        <p:txBody>
          <a:bodyPr/>
          <a:lstStyle/>
          <a:p>
            <a:r>
              <a:rPr lang="en-US"/>
              <a:t>HousingWorks Infrastructure Program (HWIP) Overview</a:t>
            </a:r>
          </a:p>
        </p:txBody>
      </p:sp>
      <p:graphicFrame>
        <p:nvGraphicFramePr>
          <p:cNvPr id="4" name="Table 3">
            <a:extLst>
              <a:ext uri="{FF2B5EF4-FFF2-40B4-BE49-F238E27FC236}">
                <a16:creationId xmlns:a16="http://schemas.microsoft.com/office/drawing/2014/main" id="{13538A0A-A7A9-4441-A99B-48E577B1ACB5}"/>
              </a:ext>
            </a:extLst>
          </p:cNvPr>
          <p:cNvGraphicFramePr>
            <a:graphicFrameLocks noGrp="1"/>
          </p:cNvGraphicFramePr>
          <p:nvPr>
            <p:extLst>
              <p:ext uri="{D42A27DB-BD31-4B8C-83A1-F6EECF244321}">
                <p14:modId xmlns:p14="http://schemas.microsoft.com/office/powerpoint/2010/main" val="609844721"/>
              </p:ext>
            </p:extLst>
          </p:nvPr>
        </p:nvGraphicFramePr>
        <p:xfrm>
          <a:off x="153896" y="1621269"/>
          <a:ext cx="11884207" cy="4369534"/>
        </p:xfrm>
        <a:graphic>
          <a:graphicData uri="http://schemas.openxmlformats.org/drawingml/2006/table">
            <a:tbl>
              <a:tblPr firstRow="1" bandRow="1">
                <a:tableStyleId>{2D5ABB26-0587-4C30-8999-92F81FD0307C}</a:tableStyleId>
              </a:tblPr>
              <a:tblGrid>
                <a:gridCol w="2076852">
                  <a:extLst>
                    <a:ext uri="{9D8B030D-6E8A-4147-A177-3AD203B41FA5}">
                      <a16:colId xmlns:a16="http://schemas.microsoft.com/office/drawing/2014/main" val="2585012129"/>
                    </a:ext>
                  </a:extLst>
                </a:gridCol>
                <a:gridCol w="9807355">
                  <a:extLst>
                    <a:ext uri="{9D8B030D-6E8A-4147-A177-3AD203B41FA5}">
                      <a16:colId xmlns:a16="http://schemas.microsoft.com/office/drawing/2014/main" val="1726328295"/>
                    </a:ext>
                  </a:extLst>
                </a:gridCol>
              </a:tblGrid>
              <a:tr h="6540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bg1"/>
                          </a:solidFill>
                          <a:latin typeface="+mn-lt"/>
                          <a:ea typeface="+mn-ea"/>
                          <a:cs typeface="+mn-cs"/>
                        </a:rPr>
                        <a:t>Program Staff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0" kern="1200">
                          <a:solidFill>
                            <a:schemeClr val="tx1"/>
                          </a:solidFill>
                          <a:latin typeface="+mn-lt"/>
                          <a:ea typeface="+mn-ea"/>
                          <a:cs typeface="+mn-cs"/>
                        </a:rPr>
                        <a:t>McKenzie Bell, Senior Community Grants Coordinator (McKenzie.Bell@mass.gov)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487340"/>
                  </a:ext>
                </a:extLst>
              </a:tr>
              <a:tr h="2013641">
                <a:tc>
                  <a:txBody>
                    <a:bodyPr/>
                    <a:lstStyle/>
                    <a:p>
                      <a:pPr algn="ctr">
                        <a:spcBef>
                          <a:spcPts val="0"/>
                        </a:spcBef>
                      </a:pPr>
                      <a:r>
                        <a:rPr lang="en-US" sz="2000" b="1">
                          <a:solidFill>
                            <a:schemeClr val="bg1"/>
                          </a:solidFill>
                        </a:rPr>
                        <a:t>What is the Purpose of the 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defTabSz="914400" rtl="0" eaLnBrk="1" latinLnBrk="0" hangingPunct="1">
                        <a:spcBef>
                          <a:spcPts val="0"/>
                        </a:spcBef>
                        <a:spcAft>
                          <a:spcPts val="0"/>
                        </a:spcAft>
                        <a:buFont typeface="Arial" panose="020B0604020202020204" pitchFamily="34" charset="0"/>
                        <a:buNone/>
                      </a:pPr>
                      <a:r>
                        <a:rPr lang="en-US" sz="1800" b="1" kern="1200" dirty="0">
                          <a:solidFill>
                            <a:schemeClr val="tx1"/>
                          </a:solidFill>
                          <a:latin typeface="+mn-lt"/>
                          <a:ea typeface="+mn-ea"/>
                          <a:cs typeface="+mn-cs"/>
                        </a:rPr>
                        <a:t>New program </a:t>
                      </a:r>
                      <a:r>
                        <a:rPr lang="en-US" sz="1800" b="0" kern="1200" dirty="0">
                          <a:solidFill>
                            <a:schemeClr val="tx1"/>
                          </a:solidFill>
                          <a:latin typeface="+mn-lt"/>
                          <a:ea typeface="+mn-ea"/>
                          <a:cs typeface="+mn-cs"/>
                        </a:rPr>
                        <a:t>of the Healey-Driscoll Administration to support efforts to increase housing production in the Commonwealth; created as a “sibling program” to MassWorks Infrastructure Program</a:t>
                      </a:r>
                    </a:p>
                    <a:p>
                      <a:pPr marL="227013" lvl="4" indent="0" algn="l" defTabSz="914400" rtl="0" eaLnBrk="1" latinLnBrk="0" hangingPunct="1">
                        <a:spcBef>
                          <a:spcPts val="0"/>
                        </a:spcBef>
                        <a:spcAft>
                          <a:spcPts val="0"/>
                        </a:spcAft>
                        <a:buFont typeface="Arial" panose="020B0604020202020204" pitchFamily="34" charset="0"/>
                        <a:buNone/>
                      </a:pPr>
                      <a:endParaRPr lang="en-US" sz="1800" b="0" kern="1200" dirty="0">
                        <a:solidFill>
                          <a:schemeClr val="tx1"/>
                        </a:solidFill>
                        <a:latin typeface="+mn-lt"/>
                        <a:ea typeface="+mn-ea"/>
                        <a:cs typeface="+mn-cs"/>
                      </a:endParaRPr>
                    </a:p>
                    <a:p>
                      <a:pPr marL="227013" lvl="4" indent="0" algn="l" defTabSz="914400" rtl="0" eaLnBrk="1" latinLnBrk="0" hangingPunct="1">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Support housing development, preservation, </a:t>
                      </a:r>
                      <a:r>
                        <a:rPr lang="en-US" sz="1800" b="0" kern="1200">
                          <a:solidFill>
                            <a:schemeClr val="tx1"/>
                          </a:solidFill>
                          <a:latin typeface="+mn-lt"/>
                          <a:ea typeface="+mn-ea"/>
                          <a:cs typeface="+mn-cs"/>
                        </a:rPr>
                        <a:t>or rehabilitation.</a:t>
                      </a:r>
                      <a:endParaRPr lang="en-US" sz="1800" b="0" kern="1200" dirty="0">
                        <a:solidFill>
                          <a:schemeClr val="tx1"/>
                        </a:solidFill>
                        <a:latin typeface="+mn-lt"/>
                        <a:ea typeface="+mn-ea"/>
                        <a:cs typeface="+mn-cs"/>
                      </a:endParaRPr>
                    </a:p>
                    <a:p>
                      <a:pPr marL="227013" lvl="4" indent="0" algn="l" defTabSz="914400" rtl="0" eaLnBrk="1" latinLnBrk="0" hangingPunct="1">
                        <a:spcBef>
                          <a:spcPts val="0"/>
                        </a:spcBef>
                        <a:spcAft>
                          <a:spcPts val="0"/>
                        </a:spcAft>
                        <a:buFont typeface="Arial" panose="020B0604020202020204" pitchFamily="34" charset="0"/>
                        <a:buNone/>
                      </a:pPr>
                      <a:endParaRPr lang="en-US" sz="1800" b="0" kern="1200" dirty="0">
                        <a:solidFill>
                          <a:schemeClr val="tx1"/>
                        </a:solidFill>
                        <a:latin typeface="+mn-lt"/>
                        <a:ea typeface="+mn-ea"/>
                        <a:cs typeface="+mn-cs"/>
                      </a:endParaRPr>
                    </a:p>
                    <a:p>
                      <a:pPr marL="227013" lvl="4" indent="0" algn="l" defTabSz="914400" rtl="0" eaLnBrk="1" latinLnBrk="0" hangingPunct="1">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Fund a variety of activities related to infrastructure projects associated with housing development including but not limited to design, construction, building, rehabilitation, repair, and other improvements to publicly-owned infrastructure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429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rPr>
                        <a:t>Who is Eligible?</a:t>
                      </a:r>
                    </a:p>
                    <a:p>
                      <a:pPr algn="ctr">
                        <a:spcBef>
                          <a:spcPts val="0"/>
                        </a:spcBef>
                      </a:pPr>
                      <a:endParaRPr lang="en-US" sz="2000" b="1">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27013" lvl="4" indent="0" algn="l">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Municipalities</a:t>
                      </a:r>
                    </a:p>
                    <a:p>
                      <a:pPr marL="227013" lvl="4" indent="0" algn="l">
                        <a:spcBef>
                          <a:spcPts val="0"/>
                        </a:spcBef>
                        <a:spcAft>
                          <a:spcPts val="0"/>
                        </a:spcAft>
                        <a:buFont typeface="Arial" panose="020B0604020202020204" pitchFamily="34" charset="0"/>
                        <a:buNone/>
                      </a:pPr>
                      <a:r>
                        <a:rPr lang="en-US" sz="1800" b="0" kern="1200" dirty="0">
                          <a:solidFill>
                            <a:schemeClr val="tx1"/>
                          </a:solidFill>
                          <a:latin typeface="+mn-lt"/>
                          <a:ea typeface="+mn-ea"/>
                          <a:cs typeface="+mn-cs"/>
                        </a:rPr>
                        <a:t>Related municipal entities (Public Housing Authorities, Redevelopment Authorities, and Water/Sewer or Service Districts)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825862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67E5DA3-0C90-45E4-8C8F-A3E25140ACE5}"/>
              </a:ext>
            </a:extLst>
          </p:cNvPr>
          <p:cNvGraphicFramePr>
            <a:graphicFrameLocks noGrp="1"/>
          </p:cNvGraphicFramePr>
          <p:nvPr>
            <p:extLst>
              <p:ext uri="{D42A27DB-BD31-4B8C-83A1-F6EECF244321}">
                <p14:modId xmlns:p14="http://schemas.microsoft.com/office/powerpoint/2010/main" val="1995541724"/>
              </p:ext>
            </p:extLst>
          </p:nvPr>
        </p:nvGraphicFramePr>
        <p:xfrm>
          <a:off x="175034" y="1626617"/>
          <a:ext cx="11841933" cy="5074223"/>
        </p:xfrm>
        <a:graphic>
          <a:graphicData uri="http://schemas.openxmlformats.org/drawingml/2006/table">
            <a:tbl>
              <a:tblPr firstRow="1" bandRow="1"/>
              <a:tblGrid>
                <a:gridCol w="2857878">
                  <a:extLst>
                    <a:ext uri="{9D8B030D-6E8A-4147-A177-3AD203B41FA5}">
                      <a16:colId xmlns:a16="http://schemas.microsoft.com/office/drawing/2014/main" val="3456381146"/>
                    </a:ext>
                  </a:extLst>
                </a:gridCol>
                <a:gridCol w="2046083">
                  <a:extLst>
                    <a:ext uri="{9D8B030D-6E8A-4147-A177-3AD203B41FA5}">
                      <a16:colId xmlns:a16="http://schemas.microsoft.com/office/drawing/2014/main" val="3855906801"/>
                    </a:ext>
                  </a:extLst>
                </a:gridCol>
                <a:gridCol w="2091351">
                  <a:extLst>
                    <a:ext uri="{9D8B030D-6E8A-4147-A177-3AD203B41FA5}">
                      <a16:colId xmlns:a16="http://schemas.microsoft.com/office/drawing/2014/main" val="3954271046"/>
                    </a:ext>
                  </a:extLst>
                </a:gridCol>
                <a:gridCol w="2281473">
                  <a:extLst>
                    <a:ext uri="{9D8B030D-6E8A-4147-A177-3AD203B41FA5}">
                      <a16:colId xmlns:a16="http://schemas.microsoft.com/office/drawing/2014/main" val="36592662"/>
                    </a:ext>
                  </a:extLst>
                </a:gridCol>
                <a:gridCol w="2565148">
                  <a:extLst>
                    <a:ext uri="{9D8B030D-6E8A-4147-A177-3AD203B41FA5}">
                      <a16:colId xmlns:a16="http://schemas.microsoft.com/office/drawing/2014/main" val="1234584374"/>
                    </a:ext>
                  </a:extLst>
                </a:gridCol>
              </a:tblGrid>
              <a:tr h="38979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Preparing for Growth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Catalyzing Specific Projects</a:t>
                      </a: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73308">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Activation &amp; Placemaking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&amp; Zoning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Preparation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3722205">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Assistance for Downtowns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Workforce and Business Development Programming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 and Small Business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Workforce Development and Training Initiatives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Neighborhood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Renewal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Production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Zoning Revision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Zoning Revision to Comply with Section 3A of MGL c.40A</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Housing</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Feasibility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Infrastructure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Redevelopment Technical Assistance</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Growth in a Commercial/Industrial District</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Brownfield Site Clean Up</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Site Assessment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Remediation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Improvements to Unlock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Construction</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Fit-Out or Equipment</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6" name="Title 1">
            <a:extLst>
              <a:ext uri="{FF2B5EF4-FFF2-40B4-BE49-F238E27FC236}">
                <a16:creationId xmlns:a16="http://schemas.microsoft.com/office/drawing/2014/main" id="{6F0772BF-7857-46D5-8BBB-054A180A9AC9}"/>
              </a:ext>
            </a:extLst>
          </p:cNvPr>
          <p:cNvSpPr>
            <a:spLocks noGrp="1"/>
          </p:cNvSpPr>
          <p:nvPr>
            <p:ph type="title"/>
          </p:nvPr>
        </p:nvSpPr>
        <p:spPr>
          <a:xfrm>
            <a:off x="462685" y="606288"/>
            <a:ext cx="10117513" cy="470898"/>
          </a:xfrm>
        </p:spPr>
        <p:txBody>
          <a:bodyPr/>
          <a:lstStyle/>
          <a:p>
            <a:r>
              <a:rPr lang="en-US"/>
              <a:t>Where Does HWIP Fit in the One Stop?</a:t>
            </a:r>
          </a:p>
        </p:txBody>
      </p:sp>
      <p:sp>
        <p:nvSpPr>
          <p:cNvPr id="7" name="Rectangle 6">
            <a:extLst>
              <a:ext uri="{FF2B5EF4-FFF2-40B4-BE49-F238E27FC236}">
                <a16:creationId xmlns:a16="http://schemas.microsoft.com/office/drawing/2014/main" id="{5E9820EC-76DE-4F23-B392-30C90ABEE4D8}"/>
              </a:ext>
            </a:extLst>
          </p:cNvPr>
          <p:cNvSpPr/>
          <p:nvPr/>
        </p:nvSpPr>
        <p:spPr>
          <a:xfrm>
            <a:off x="9452412" y="2053459"/>
            <a:ext cx="2564554" cy="1375541"/>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983188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Important Project Parameters</a:t>
            </a:r>
          </a:p>
        </p:txBody>
      </p:sp>
      <p:graphicFrame>
        <p:nvGraphicFramePr>
          <p:cNvPr id="8" name="Table 7">
            <a:extLst>
              <a:ext uri="{FF2B5EF4-FFF2-40B4-BE49-F238E27FC236}">
                <a16:creationId xmlns:a16="http://schemas.microsoft.com/office/drawing/2014/main" id="{983CC68F-383A-4E59-ACB9-3E79B9607891}"/>
              </a:ext>
            </a:extLst>
          </p:cNvPr>
          <p:cNvGraphicFramePr>
            <a:graphicFrameLocks noGrp="1"/>
          </p:cNvGraphicFramePr>
          <p:nvPr>
            <p:extLst>
              <p:ext uri="{D42A27DB-BD31-4B8C-83A1-F6EECF244321}">
                <p14:modId xmlns:p14="http://schemas.microsoft.com/office/powerpoint/2010/main" val="357914621"/>
              </p:ext>
            </p:extLst>
          </p:nvPr>
        </p:nvGraphicFramePr>
        <p:xfrm>
          <a:off x="0" y="1166784"/>
          <a:ext cx="12192000" cy="5691217"/>
        </p:xfrm>
        <a:graphic>
          <a:graphicData uri="http://schemas.openxmlformats.org/drawingml/2006/table">
            <a:tbl>
              <a:tblPr firstRow="1" bandRow="1">
                <a:tableStyleId>{2D5ABB26-0587-4C30-8999-92F81FD0307C}</a:tableStyleId>
              </a:tblPr>
              <a:tblGrid>
                <a:gridCol w="2130641">
                  <a:extLst>
                    <a:ext uri="{9D8B030D-6E8A-4147-A177-3AD203B41FA5}">
                      <a16:colId xmlns:a16="http://schemas.microsoft.com/office/drawing/2014/main" val="2585012129"/>
                    </a:ext>
                  </a:extLst>
                </a:gridCol>
                <a:gridCol w="10061359">
                  <a:extLst>
                    <a:ext uri="{9D8B030D-6E8A-4147-A177-3AD203B41FA5}">
                      <a16:colId xmlns:a16="http://schemas.microsoft.com/office/drawing/2014/main" val="1726328295"/>
                    </a:ext>
                  </a:extLst>
                </a:gridCol>
              </a:tblGrid>
              <a:tr h="1391901">
                <a:tc>
                  <a:txBody>
                    <a:bodyPr/>
                    <a:lstStyle/>
                    <a:p>
                      <a:pPr algn="ctr"/>
                      <a:r>
                        <a:rPr lang="en-US" sz="2000" b="1">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kern="1200">
                          <a:solidFill>
                            <a:schemeClr val="tx1"/>
                          </a:solidFill>
                          <a:latin typeface="+mn-lt"/>
                          <a:ea typeface="+mn-ea"/>
                          <a:cs typeface="+mn-cs"/>
                        </a:rPr>
                        <a:t>No set minimum or maximum amount</a:t>
                      </a:r>
                    </a:p>
                    <a:p>
                      <a:pPr marL="742950" lvl="5" indent="-285750" algn="l">
                        <a:spcBef>
                          <a:spcPts val="600"/>
                        </a:spcBef>
                        <a:spcAft>
                          <a:spcPts val="0"/>
                        </a:spcAft>
                        <a:buFont typeface="Arial" panose="020B0604020202020204" pitchFamily="34" charset="0"/>
                        <a:buChar char="•"/>
                      </a:pPr>
                      <a:r>
                        <a:rPr lang="en-US" sz="1800" kern="1200">
                          <a:solidFill>
                            <a:schemeClr val="tx1"/>
                          </a:solidFill>
                          <a:latin typeface="+mn-lt"/>
                          <a:ea typeface="+mn-ea"/>
                          <a:cs typeface="+mn-cs"/>
                        </a:rPr>
                        <a:t>Awards have ranged from $300K to $5M, average award of $2.5M</a:t>
                      </a:r>
                    </a:p>
                    <a:p>
                      <a:pPr marL="742950" lvl="5" indent="-285750" algn="l">
                        <a:spcBef>
                          <a:spcPts val="600"/>
                        </a:spcBef>
                        <a:spcAft>
                          <a:spcPts val="0"/>
                        </a:spcAft>
                        <a:buFont typeface="Arial" panose="020B0604020202020204" pitchFamily="34" charset="0"/>
                        <a:buChar char="•"/>
                      </a:pPr>
                      <a:r>
                        <a:rPr lang="en-US" sz="1800" kern="1200">
                          <a:solidFill>
                            <a:schemeClr val="tx1"/>
                          </a:solidFill>
                          <a:latin typeface="+mn-lt"/>
                          <a:ea typeface="+mn-ea"/>
                          <a:cs typeface="+mn-cs"/>
                        </a:rPr>
                        <a:t>Projects with secured funding from other sources will be more competitive (including bonus points for 10% local cash match)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107194">
                <a:tc>
                  <a:txBody>
                    <a:bodyPr/>
                    <a:lstStyle/>
                    <a:p>
                      <a:pPr algn="ctr"/>
                      <a:r>
                        <a:rPr lang="en-US" sz="2000" b="1">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kern="1200">
                          <a:solidFill>
                            <a:schemeClr val="tx1"/>
                          </a:solidFill>
                          <a:latin typeface="+mn-lt"/>
                          <a:ea typeface="+mn-ea"/>
                          <a:cs typeface="+mn-cs"/>
                        </a:rPr>
                        <a:t>4-year grant cycle</a:t>
                      </a:r>
                    </a:p>
                    <a:p>
                      <a:pPr marL="742950" lvl="5" indent="-285750" algn="l">
                        <a:spcBef>
                          <a:spcPts val="600"/>
                        </a:spcBef>
                        <a:spcAft>
                          <a:spcPts val="0"/>
                        </a:spcAft>
                        <a:buFont typeface="Arial" panose="020B0604020202020204" pitchFamily="34" charset="0"/>
                        <a:buChar char="•"/>
                      </a:pPr>
                      <a:r>
                        <a:rPr lang="en-US" sz="1800" kern="1200">
                          <a:solidFill>
                            <a:schemeClr val="tx1"/>
                          </a:solidFill>
                          <a:latin typeface="+mn-lt"/>
                          <a:ea typeface="+mn-ea"/>
                          <a:cs typeface="+mn-cs"/>
                        </a:rPr>
                        <a:t>Awards made in fall 2024</a:t>
                      </a:r>
                    </a:p>
                    <a:p>
                      <a:pPr marL="742950" lvl="5" indent="-285750" algn="l">
                        <a:spcBef>
                          <a:spcPts val="600"/>
                        </a:spcBef>
                        <a:spcAft>
                          <a:spcPts val="0"/>
                        </a:spcAft>
                        <a:buFont typeface="Arial" panose="020B0604020202020204" pitchFamily="34" charset="0"/>
                        <a:buChar char="•"/>
                      </a:pPr>
                      <a:r>
                        <a:rPr lang="en-US" sz="1800" kern="1200">
                          <a:solidFill>
                            <a:schemeClr val="tx1"/>
                          </a:solidFill>
                          <a:latin typeface="+mn-lt"/>
                          <a:ea typeface="+mn-ea"/>
                          <a:cs typeface="+mn-cs"/>
                        </a:rPr>
                        <a:t>Projects must be completed by June 30, 2028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2175464">
                <a:tc>
                  <a:txBody>
                    <a:bodyPr/>
                    <a:lstStyle/>
                    <a:p>
                      <a:pPr algn="ctr"/>
                      <a:r>
                        <a:rPr lang="en-US" sz="2000" b="1">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b="0" kern="1200">
                          <a:solidFill>
                            <a:schemeClr val="tx1"/>
                          </a:solidFill>
                          <a:latin typeface="+mn-lt"/>
                          <a:ea typeface="+mn-ea"/>
                          <a:cs typeface="+mn-cs"/>
                        </a:rPr>
                        <a:t>Activities related to infrastructure projects associated with housing (pre-development and construction)</a:t>
                      </a:r>
                    </a:p>
                    <a:p>
                      <a:pPr marL="742950" lvl="5" indent="-285750" algn="l">
                        <a:spcBef>
                          <a:spcPts val="600"/>
                        </a:spcBef>
                        <a:spcAft>
                          <a:spcPts val="0"/>
                        </a:spcAft>
                        <a:buFont typeface="Arial" panose="020B0604020202020204" pitchFamily="34" charset="0"/>
                        <a:buChar char="•"/>
                      </a:pPr>
                      <a:r>
                        <a:rPr lang="en-US" sz="1800" b="0" kern="1200">
                          <a:solidFill>
                            <a:schemeClr val="tx1"/>
                          </a:solidFill>
                          <a:latin typeface="+mn-lt"/>
                          <a:ea typeface="+mn-ea"/>
                          <a:cs typeface="+mn-cs"/>
                        </a:rPr>
                        <a:t>Improvements to publicly-owned infrastructure including but not limited to sewers, utility extensions, streets, roads, curb-cuts, water treatment systems, transit improvements, public parks and spaces adjacent to planned or proposed housing improvements, and pedestrian and bicycle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1016658">
                <a:tc>
                  <a:txBody>
                    <a:bodyPr/>
                    <a:lstStyle/>
                    <a:p>
                      <a:pPr algn="ctr"/>
                      <a:r>
                        <a:rPr lang="en-US" sz="2000" b="1">
                          <a:solidFill>
                            <a:schemeClr val="bg1"/>
                          </a:solidFill>
                        </a:rPr>
                        <a:t>Ineligible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0" lvl="4" indent="0" algn="l">
                        <a:spcBef>
                          <a:spcPts val="600"/>
                        </a:spcBef>
                        <a:spcAft>
                          <a:spcPts val="0"/>
                        </a:spcAft>
                        <a:buFont typeface="Arial" panose="020B0604020202020204" pitchFamily="34" charset="0"/>
                        <a:buNone/>
                      </a:pPr>
                      <a:r>
                        <a:rPr lang="en-US" sz="1800" b="0" kern="1200">
                          <a:solidFill>
                            <a:schemeClr val="tx1"/>
                          </a:solidFill>
                          <a:latin typeface="+mn-lt"/>
                          <a:ea typeface="+mn-ea"/>
                          <a:cs typeface="+mn-cs"/>
                        </a:rPr>
                        <a:t>Cannot fund staff time or training</a:t>
                      </a:r>
                    </a:p>
                    <a:p>
                      <a:pPr marL="0" lvl="4" indent="0" algn="l">
                        <a:spcBef>
                          <a:spcPts val="600"/>
                        </a:spcBef>
                        <a:spcAft>
                          <a:spcPts val="0"/>
                        </a:spcAft>
                        <a:buFont typeface="Arial" panose="020B0604020202020204" pitchFamily="34" charset="0"/>
                        <a:buNone/>
                      </a:pPr>
                      <a:r>
                        <a:rPr lang="en-US" sz="1800" b="0" kern="1200">
                          <a:solidFill>
                            <a:schemeClr val="tx1"/>
                          </a:solidFill>
                          <a:latin typeface="+mn-lt"/>
                          <a:ea typeface="+mn-ea"/>
                          <a:cs typeface="+mn-cs"/>
                        </a:rPr>
                        <a:t>Applicants with locally adopted growth limitations or housing or infrastructure moratoria are ineligible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332223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How To Be Competitive</a:t>
            </a:r>
          </a:p>
        </p:txBody>
      </p:sp>
      <p:sp>
        <p:nvSpPr>
          <p:cNvPr id="3" name="Content Placeholder 2">
            <a:extLst>
              <a:ext uri="{FF2B5EF4-FFF2-40B4-BE49-F238E27FC236}">
                <a16:creationId xmlns:a16="http://schemas.microsoft.com/office/drawing/2014/main" id="{E3E6AABC-5F61-4E1A-A4C3-0A52FDF0D3FB}"/>
              </a:ext>
            </a:extLst>
          </p:cNvPr>
          <p:cNvSpPr>
            <a:spLocks noGrp="1"/>
          </p:cNvSpPr>
          <p:nvPr>
            <p:ph sz="quarter" idx="13"/>
          </p:nvPr>
        </p:nvSpPr>
        <p:spPr>
          <a:xfrm>
            <a:off x="209550" y="1272774"/>
            <a:ext cx="11820525" cy="5499501"/>
          </a:xfrm>
        </p:spPr>
        <p:txBody>
          <a:bodyPr/>
          <a:lstStyle/>
          <a:p>
            <a:pPr marL="0" indent="0">
              <a:buNone/>
            </a:pPr>
            <a:r>
              <a:rPr lang="en-US" b="1"/>
              <a:t>Key information to consider</a:t>
            </a:r>
          </a:p>
          <a:p>
            <a:pPr lvl="1"/>
            <a:r>
              <a:rPr lang="en-US" sz="1800" dirty="0">
                <a:latin typeface="+mn-lt"/>
              </a:rPr>
              <a:t>Is the project best achieved as a full project within one grant cycle or as a phased approach?</a:t>
            </a:r>
          </a:p>
          <a:p>
            <a:pPr lvl="1"/>
            <a:r>
              <a:rPr lang="en-US" sz="1800" dirty="0">
                <a:latin typeface="+mn-lt"/>
              </a:rPr>
              <a:t>Guidelines include scoring rubric: How can you maximize all possible points?</a:t>
            </a:r>
          </a:p>
          <a:p>
            <a:pPr lvl="2"/>
            <a:r>
              <a:rPr lang="en-US" sz="1800" dirty="0">
                <a:latin typeface="+mn-lt"/>
              </a:rPr>
              <a:t>Note: Awards will take score, regional diversity, previous support from EOHLC, first time grant recipients, and alignment with priorities of the Secretary into account.</a:t>
            </a:r>
          </a:p>
          <a:p>
            <a:pPr lvl="2"/>
            <a:endParaRPr lang="en-US" dirty="0"/>
          </a:p>
          <a:p>
            <a:pPr marL="0" indent="0">
              <a:buNone/>
            </a:pPr>
            <a:r>
              <a:rPr lang="en-US" b="1"/>
              <a:t>Full application questions to pay attention to</a:t>
            </a:r>
          </a:p>
          <a:p>
            <a:pPr lvl="1"/>
            <a:r>
              <a:rPr lang="en-US" sz="1800" dirty="0">
                <a:latin typeface="+mn-lt"/>
              </a:rPr>
              <a:t>2.6. Project Need: Show, not just tell, the need </a:t>
            </a:r>
            <a:r>
              <a:rPr lang="en-US" sz="1800" u="sng" dirty="0">
                <a:latin typeface="+mn-lt"/>
              </a:rPr>
              <a:t>specific to your community</a:t>
            </a:r>
          </a:p>
          <a:p>
            <a:pPr lvl="1"/>
            <a:r>
              <a:rPr lang="en-US" sz="1800" dirty="0">
                <a:latin typeface="+mn-lt"/>
              </a:rPr>
              <a:t>2.7. Grant Request, 2.8. Justification of Request, 2.11. Cost Estimate</a:t>
            </a:r>
          </a:p>
          <a:p>
            <a:pPr lvl="2"/>
            <a:r>
              <a:rPr lang="en-US" sz="1800" dirty="0">
                <a:latin typeface="+mn-lt"/>
              </a:rPr>
              <a:t>Clear delineation of infrastructure work in terms of cost/budget, timelines, scope and limits of work, and design</a:t>
            </a:r>
          </a:p>
          <a:p>
            <a:pPr lvl="1"/>
            <a:r>
              <a:rPr lang="en-US" sz="1800" dirty="0">
                <a:latin typeface="+mn-lt"/>
              </a:rPr>
              <a:t>2.16. Progress to Date: Include descriptions of recently implemented local ordinances or bylaws that directly impact this project</a:t>
            </a:r>
          </a:p>
          <a:p>
            <a:pPr lvl="1"/>
            <a:r>
              <a:rPr lang="en-US" sz="1800" dirty="0">
                <a:latin typeface="+mn-lt"/>
              </a:rPr>
              <a:t>2.20. Project Impacts: Provide best estimates for housing outcomes (if possible)</a:t>
            </a:r>
          </a:p>
          <a:p>
            <a:pPr lvl="1"/>
            <a:endParaRPr lang="en-US" b="1" dirty="0"/>
          </a:p>
          <a:p>
            <a:pPr marL="0" indent="0">
              <a:buNone/>
            </a:pPr>
            <a:r>
              <a:rPr lang="en-US" b="1"/>
              <a:t>Expected attachments</a:t>
            </a:r>
            <a:endParaRPr lang="en-US"/>
          </a:p>
          <a:p>
            <a:pPr lvl="1"/>
            <a:r>
              <a:rPr lang="en-US" sz="1800" dirty="0">
                <a:latin typeface="+mn-lt"/>
              </a:rPr>
              <a:t>2.11. Consultant/Contractor Cost Estimate</a:t>
            </a:r>
          </a:p>
          <a:p>
            <a:pPr lvl="1"/>
            <a:r>
              <a:rPr lang="en-US" sz="1800" dirty="0">
                <a:latin typeface="+mn-lt"/>
              </a:rPr>
              <a:t>2.12. Project Location Map</a:t>
            </a:r>
          </a:p>
          <a:p>
            <a:pPr lvl="1"/>
            <a:r>
              <a:rPr lang="en-US" sz="1800" dirty="0">
                <a:latin typeface="+mn-lt"/>
              </a:rPr>
              <a:t>Site Plan/Construction Drawing (as applicable)</a:t>
            </a:r>
          </a:p>
        </p:txBody>
      </p:sp>
    </p:spTree>
    <p:extLst>
      <p:ext uri="{BB962C8B-B14F-4D97-AF65-F5344CB8AC3E}">
        <p14:creationId xmlns:p14="http://schemas.microsoft.com/office/powerpoint/2010/main" val="814654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HWIP Application Example #1</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2974572298"/>
              </p:ext>
            </p:extLst>
          </p:nvPr>
        </p:nvGraphicFramePr>
        <p:xfrm>
          <a:off x="132035" y="1262181"/>
          <a:ext cx="8289431" cy="5489720"/>
        </p:xfrm>
        <a:graphic>
          <a:graphicData uri="http://schemas.openxmlformats.org/drawingml/2006/table">
            <a:tbl>
              <a:tblPr firstRow="1" bandRow="1">
                <a:tableStyleId>{2D5ABB26-0587-4C30-8999-92F81FD0307C}</a:tableStyleId>
              </a:tblPr>
              <a:tblGrid>
                <a:gridCol w="1939627">
                  <a:extLst>
                    <a:ext uri="{9D8B030D-6E8A-4147-A177-3AD203B41FA5}">
                      <a16:colId xmlns:a16="http://schemas.microsoft.com/office/drawing/2014/main" val="1413125183"/>
                    </a:ext>
                  </a:extLst>
                </a:gridCol>
                <a:gridCol w="6349804">
                  <a:extLst>
                    <a:ext uri="{9D8B030D-6E8A-4147-A177-3AD203B41FA5}">
                      <a16:colId xmlns:a16="http://schemas.microsoft.com/office/drawing/2014/main" val="1715056663"/>
                    </a:ext>
                  </a:extLst>
                </a:gridCol>
              </a:tblGrid>
              <a:tr h="675131">
                <a:tc>
                  <a:txBody>
                    <a:bodyPr/>
                    <a:lstStyle/>
                    <a:p>
                      <a:r>
                        <a:rPr lang="en-US" b="1"/>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a:t>Barnstable (FY24)</a:t>
                      </a:r>
                      <a:endParaRPr lang="en-US"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2075869">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i="1"/>
                        <a:t>Construction: Water/Sewer Infrastructure</a:t>
                      </a:r>
                    </a:p>
                    <a:p>
                      <a:r>
                        <a:rPr lang="en-US"/>
                        <a:t>Barnstable will redevelop a currently vacant 1.5-acre site in downtown Hyannis with approximately 50 units of mixed income housing that will provide opportunities for low-moderate income ownership. Grant funds would be used for the project’s wastewater system, consisting of pump station and sewer connection, enabling project feasibility and accelerating delivery of much-needed housing in the heart of the community.</a:t>
                      </a:r>
                    </a:p>
                    <a:p>
                      <a:endParaRPr lang="en-US"/>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254269">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dirty="0"/>
                        <a:t>Clear and detailed description of project, including strong justification for project need</a:t>
                      </a:r>
                    </a:p>
                    <a:p>
                      <a:pPr marL="285750" indent="-285750">
                        <a:buFont typeface="Arial" panose="020B0604020202020204" pitchFamily="34" charset="0"/>
                        <a:buChar char="•"/>
                      </a:pPr>
                      <a:r>
                        <a:rPr lang="en-US" dirty="0"/>
                        <a:t>Demonstrated readiness and timely implementation, paired with identified developer to yield ultimate outcome of increased affordable housing opportunities</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1028" name="Picture 4" descr="10 Fun Things to Do in Main Street Hyannis January 2024 | Expedia">
            <a:extLst>
              <a:ext uri="{FF2B5EF4-FFF2-40B4-BE49-F238E27FC236}">
                <a16:creationId xmlns:a16="http://schemas.microsoft.com/office/drawing/2014/main" id="{98C4D8A0-EE4F-915C-49E6-4BDB139D5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572" y="2438370"/>
            <a:ext cx="3641136" cy="203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768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CF5D-4E2B-4A4D-A032-A797DE9BC492}"/>
              </a:ext>
            </a:extLst>
          </p:cNvPr>
          <p:cNvSpPr>
            <a:spLocks noGrp="1"/>
          </p:cNvSpPr>
          <p:nvPr>
            <p:ph type="title"/>
          </p:nvPr>
        </p:nvSpPr>
        <p:spPr/>
        <p:txBody>
          <a:bodyPr/>
          <a:lstStyle/>
          <a:p>
            <a:r>
              <a:rPr lang="en-US"/>
              <a:t>Successful HWIP Application Example #2</a:t>
            </a:r>
          </a:p>
        </p:txBody>
      </p:sp>
      <p:graphicFrame>
        <p:nvGraphicFramePr>
          <p:cNvPr id="5" name="Table 4">
            <a:extLst>
              <a:ext uri="{FF2B5EF4-FFF2-40B4-BE49-F238E27FC236}">
                <a16:creationId xmlns:a16="http://schemas.microsoft.com/office/drawing/2014/main" id="{8D2F9C98-2070-4104-8270-F8DBDB0B4393}"/>
              </a:ext>
            </a:extLst>
          </p:cNvPr>
          <p:cNvGraphicFramePr>
            <a:graphicFrameLocks noGrp="1"/>
          </p:cNvGraphicFramePr>
          <p:nvPr>
            <p:extLst>
              <p:ext uri="{D42A27DB-BD31-4B8C-83A1-F6EECF244321}">
                <p14:modId xmlns:p14="http://schemas.microsoft.com/office/powerpoint/2010/main" val="3516354287"/>
              </p:ext>
            </p:extLst>
          </p:nvPr>
        </p:nvGraphicFramePr>
        <p:xfrm>
          <a:off x="338860" y="1241294"/>
          <a:ext cx="8289431" cy="5511931"/>
        </p:xfrm>
        <a:graphic>
          <a:graphicData uri="http://schemas.openxmlformats.org/drawingml/2006/table">
            <a:tbl>
              <a:tblPr firstRow="1" bandRow="1">
                <a:tableStyleId>{2D5ABB26-0587-4C30-8999-92F81FD0307C}</a:tableStyleId>
              </a:tblPr>
              <a:tblGrid>
                <a:gridCol w="1939627">
                  <a:extLst>
                    <a:ext uri="{9D8B030D-6E8A-4147-A177-3AD203B41FA5}">
                      <a16:colId xmlns:a16="http://schemas.microsoft.com/office/drawing/2014/main" val="1413125183"/>
                    </a:ext>
                  </a:extLst>
                </a:gridCol>
                <a:gridCol w="6349804">
                  <a:extLst>
                    <a:ext uri="{9D8B030D-6E8A-4147-A177-3AD203B41FA5}">
                      <a16:colId xmlns:a16="http://schemas.microsoft.com/office/drawing/2014/main" val="1715056663"/>
                    </a:ext>
                  </a:extLst>
                </a:gridCol>
              </a:tblGrid>
              <a:tr h="743472">
                <a:tc>
                  <a:txBody>
                    <a:bodyPr/>
                    <a:lstStyle/>
                    <a:p>
                      <a:r>
                        <a:rPr lang="en-US" b="1"/>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r>
                        <a:rPr lang="en-US"/>
                        <a:t>Chelsea (FY24)</a:t>
                      </a:r>
                      <a:endParaRPr lang="en-US"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92595">
                <a:tc>
                  <a:txBody>
                    <a:bodyPr/>
                    <a:lstStyle/>
                    <a:p>
                      <a:r>
                        <a:rPr lang="en-US" b="1"/>
                        <a:t>Project Description:</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i="1"/>
                        <a:t>Construction: Roadway/Streetscape Improvements</a:t>
                      </a:r>
                    </a:p>
                    <a:p>
                      <a:r>
                        <a:rPr lang="en-US"/>
                        <a:t>Chelsea will make streetscape infrastructure enhancements surrounding an affordable housing development project located at 170 Cottage St., addressing sidewalk reconstruction, accessibility improvements, and landscape enhancements, yielding a hospitable, inclusive public realm supporting 66 new units of permeant supportive housing.</a:t>
                      </a:r>
                    </a:p>
                    <a:p>
                      <a:endParaRPr lang="en-US"/>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482459">
                <a:tc>
                  <a:txBody>
                    <a:bodyPr/>
                    <a:lstStyle/>
                    <a:p>
                      <a:r>
                        <a:rPr lang="en-US" b="1"/>
                        <a:t>What Made the Project Successful:</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a:t>Clearly described need and scope of work that is feasibly implemented within grant timeline</a:t>
                      </a:r>
                    </a:p>
                    <a:p>
                      <a:pPr marL="285750" indent="-285750">
                        <a:buFont typeface="Arial" panose="020B0604020202020204" pitchFamily="34" charset="0"/>
                        <a:buChar char="•"/>
                      </a:pPr>
                      <a:r>
                        <a:rPr lang="en-US"/>
                        <a:t>Evidence of progress to date and follows up on a previously support project</a:t>
                      </a: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4" name="Picture 3" descr="A black and yellow text&#10;&#10;Description automatically generated">
            <a:extLst>
              <a:ext uri="{FF2B5EF4-FFF2-40B4-BE49-F238E27FC236}">
                <a16:creationId xmlns:a16="http://schemas.microsoft.com/office/drawing/2014/main" id="{FE8A2A93-E03F-3103-255D-93AA401C6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875" y="2466975"/>
            <a:ext cx="2666397" cy="77386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26864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0Y3TUtAWCEyVgouIKpJ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_mRzxFn2ndc3EF2bQwT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s3_zEYHNMM.i9u1UIDl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qPnVO5tPQHBrguEcizx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VQ2DWeAMXaWqP_Yswg2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r4LL0l1R4du6IuOHm27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zlV6MgwjgHHt3Jux.3Ho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qK297gJAX7uBE20QM2CDI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6moBDbXqpfZrWvQ0eF7q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qS4ZXSCT80CMpuhVSLv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9oVUxidkXTkcaFBmN4UH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cp78DyTKuYK0RoVRdtO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orhrDNns92i8GAiNGiT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UzdYKEkiSx7UbFHW3Dv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pk7SfZdhqGksTnYeijl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rQQirX1h9tNvKrB12aeT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XDcbLvQ_O3eG3pQs8SQK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ShqmB8oMKGJ2Z1tPNoi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5Dmb.QtX0cefE3peKdM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xECdEVv3liOru1YNuY4R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od8pcatJjsNG5GxFtrD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3TID_0JSrt6jrfaaNtdkI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8WT_BXsiDPIolonTpP0Z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txuBgrlii3MLJbTNBgVw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QABU8dNMhYZ3cFgO1bF5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sQnssRPdsWArwmFLcLx2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N3AhFq_sTCZ2pD5WL69L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6NFRb0xjQ3NueeVOW5gq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ek42uTJkqPB5_gbtORYc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ushTMARfdn4o5o13uRq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4OhNXgWJo0gY2TbFZgA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4_E8mg3F4ndjktv6CTef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aoc.f3w60ZJRjWrS5n.W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o6XMKahlfm6HDGKU0pOW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BTA Grid 16: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SharedWithUsers xmlns="5f8eec94-f1e8-4333-9199-0fcb2e707b9d">
      <UserInfo>
        <DisplayName>Kluchman, Chris (EOHLC)</DisplayName>
        <AccountId>61</AccountId>
        <AccountType/>
      </UserInfo>
      <UserInfo>
        <DisplayName>Bell, McKenzie (EOHLC)</DisplayName>
        <AccountId>957</AccountId>
        <AccountType/>
      </UserInfo>
      <UserInfo>
        <DisplayName>Zamborlini, Filipe (EOHLC)</DisplayName>
        <AccountId>80</AccountId>
        <AccountType/>
      </UserInfo>
    </SharedWithUsers>
  </documentManagement>
</p:properties>
</file>

<file path=customXml/itemProps1.xml><?xml version="1.0" encoding="utf-8"?>
<ds:datastoreItem xmlns:ds="http://schemas.openxmlformats.org/officeDocument/2006/customXml" ds:itemID="{D360C8ED-A0D0-4708-9D47-4065822A3D82}"/>
</file>

<file path=customXml/itemProps2.xml><?xml version="1.0" encoding="utf-8"?>
<ds:datastoreItem xmlns:ds="http://schemas.openxmlformats.org/officeDocument/2006/customXml" ds:itemID="{B573FBDD-3636-4A17-920A-B9A3594B851F}">
  <ds:schemaRefs>
    <ds:schemaRef ds:uri="http://schemas.microsoft.com/sharepoint/v3/contenttype/forms"/>
  </ds:schemaRefs>
</ds:datastoreItem>
</file>

<file path=customXml/itemProps3.xml><?xml version="1.0" encoding="utf-8"?>
<ds:datastoreItem xmlns:ds="http://schemas.openxmlformats.org/officeDocument/2006/customXml" ds:itemID="{87E90527-A20D-43B5-B396-470DFA14DE2E}">
  <ds:schemaRefs>
    <ds:schemaRef ds:uri="284a69f8-a849-4d4f-929d-22bdf9b66af6"/>
    <ds:schemaRef ds:uri="http://schemas.microsoft.com/office/2006/documentManagement/types"/>
    <ds:schemaRef ds:uri="http://www.w3.org/XML/1998/namespace"/>
    <ds:schemaRef ds:uri="http://purl.org/dc/dcmitype/"/>
    <ds:schemaRef ds:uri="7b83dbe2-6fd2-449a-a932-0d75829bf641"/>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TotalTime>
  <Words>1648</Words>
  <Application>Microsoft Office PowerPoint</Application>
  <PresentationFormat>Widescreen</PresentationFormat>
  <Paragraphs>206</Paragraphs>
  <Slides>12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Courier New</vt:lpstr>
      <vt:lpstr>Symbol</vt:lpstr>
      <vt:lpstr>Trebuchet MS</vt:lpstr>
      <vt:lpstr>MBTA Grid 16:9</vt:lpstr>
      <vt:lpstr>think-cell Slide</vt:lpstr>
      <vt:lpstr>HousingWorks Infrastructure Program  Guidance Webinar</vt:lpstr>
      <vt:lpstr>Road Map</vt:lpstr>
      <vt:lpstr>What is the Community One Stop for Growth?</vt:lpstr>
      <vt:lpstr>HousingWorks Infrastructure Program (HWIP) Overview</vt:lpstr>
      <vt:lpstr>Where Does HWIP Fit in the One Stop?</vt:lpstr>
      <vt:lpstr>Important Project Parameters</vt:lpstr>
      <vt:lpstr>How To Be Competitive</vt:lpstr>
      <vt:lpstr>Successful HWIP Application Example #1</vt:lpstr>
      <vt:lpstr>Successful HWIP Application Example #2</vt:lpstr>
      <vt:lpstr>Completing the Full Application</vt:lpstr>
      <vt:lpstr>FY25 Round Timeline</vt:lpstr>
      <vt:lpstr>Opportunities for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Guidance Webinar</dc:title>
  <dc:creator>Shannon, Patrick (EOED)</dc:creator>
  <cp:lastModifiedBy>Bell, McKenzie (EOHLC)</cp:lastModifiedBy>
  <cp:revision>1</cp:revision>
  <dcterms:created xsi:type="dcterms:W3CDTF">2023-11-01T17:03:17Z</dcterms:created>
  <dcterms:modified xsi:type="dcterms:W3CDTF">2024-02-05T13:13:50Z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0x010100F75741674DAB3C4A91D4D4EAF8471F21</vt:lpwstr>
  </property>
  <property fmtid="{D5CDD505-2E9C-101B-9397-08002B2CF9AE}" pid="3" name="MediaServiceImageTags">
    <vt:lpwstr/>
  </property>
</Properties>
</file>