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5"/>
  </p:sldMasterIdLst>
  <p:notesMasterIdLst>
    <p:notesMasterId r:id="rId21"/>
  </p:notesMasterIdLst>
  <p:handoutMasterIdLst>
    <p:handoutMasterId r:id="rId22"/>
  </p:handoutMasterIdLst>
  <p:sldIdLst>
    <p:sldId id="438" r:id="rId6"/>
    <p:sldId id="422" r:id="rId7"/>
    <p:sldId id="415" r:id="rId8"/>
    <p:sldId id="424" r:id="rId9"/>
    <p:sldId id="425" r:id="rId10"/>
    <p:sldId id="426" r:id="rId11"/>
    <p:sldId id="439" r:id="rId12"/>
    <p:sldId id="428" r:id="rId13"/>
    <p:sldId id="431" r:id="rId14"/>
    <p:sldId id="429" r:id="rId15"/>
    <p:sldId id="430" r:id="rId16"/>
    <p:sldId id="432" r:id="rId17"/>
    <p:sldId id="433" r:id="rId18"/>
    <p:sldId id="434" r:id="rId19"/>
    <p:sldId id="441" r:id="rId2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FF"/>
    <a:srgbClr val="00D1CC"/>
    <a:srgbClr val="CCCCFF"/>
    <a:srgbClr val="9966FF"/>
    <a:srgbClr val="FF9900"/>
    <a:srgbClr val="B0F5FE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5994" autoAdjust="0"/>
  </p:normalViewPr>
  <p:slideViewPr>
    <p:cSldViewPr>
      <p:cViewPr>
        <p:scale>
          <a:sx n="80" d="100"/>
          <a:sy n="80" d="100"/>
        </p:scale>
        <p:origin x="-2514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38" y="-10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openxmlformats.org/officeDocument/2006/relationships/slide" Target="slides/slide5.xml"/>
  <Relationship Id="rId11" Type="http://schemas.openxmlformats.org/officeDocument/2006/relationships/slide" Target="slides/slide6.xml"/>
  <Relationship Id="rId12" Type="http://schemas.openxmlformats.org/officeDocument/2006/relationships/slide" Target="slides/slide7.xml"/>
  <Relationship Id="rId13" Type="http://schemas.openxmlformats.org/officeDocument/2006/relationships/slide" Target="slides/slide8.xml"/>
  <Relationship Id="rId14" Type="http://schemas.openxmlformats.org/officeDocument/2006/relationships/slide" Target="slides/slide9.xml"/>
  <Relationship Id="rId15" Type="http://schemas.openxmlformats.org/officeDocument/2006/relationships/slide" Target="slides/slide10.xml"/>
  <Relationship Id="rId16" Type="http://schemas.openxmlformats.org/officeDocument/2006/relationships/slide" Target="slides/slide11.xml"/>
  <Relationship Id="rId17" Type="http://schemas.openxmlformats.org/officeDocument/2006/relationships/slide" Target="slides/slide12.xml"/>
  <Relationship Id="rId18" Type="http://schemas.openxmlformats.org/officeDocument/2006/relationships/slide" Target="slides/slide13.xml"/>
  <Relationship Id="rId19" Type="http://schemas.openxmlformats.org/officeDocument/2006/relationships/slide" Target="slides/slide14.xml"/>
  <Relationship Id="rId2" Type="http://schemas.openxmlformats.org/officeDocument/2006/relationships/customXml" Target="../customXml/item2.xml"/>
  <Relationship Id="rId20" Type="http://schemas.openxmlformats.org/officeDocument/2006/relationships/slide" Target="slides/slide15.xml"/>
  <Relationship Id="rId21" Type="http://schemas.openxmlformats.org/officeDocument/2006/relationships/notesMaster" Target="notesMasters/notesMaster1.xml"/>
  <Relationship Id="rId22" Type="http://schemas.openxmlformats.org/officeDocument/2006/relationships/handoutMaster" Target="handoutMasters/handoutMaster1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heme" Target="theme/theme1.xml"/>
  <Relationship Id="rId26" Type="http://schemas.openxmlformats.org/officeDocument/2006/relationships/tableStyles" Target="tableStyles.xml"/>
  <Relationship Id="rId3" Type="http://schemas.openxmlformats.org/officeDocument/2006/relationships/customXml" Target="../customXml/item3.xml"/>
  <Relationship Id="rId4" Type="http://schemas.openxmlformats.org/officeDocument/2006/relationships/customXml" Target="../customXml/item4.xml"/>
  <Relationship Id="rId5" Type="http://schemas.openxmlformats.org/officeDocument/2006/relationships/slideMaster" Target="slideMasters/slideMaster1.xml"/>
  <Relationship Id="rId6" Type="http://schemas.openxmlformats.org/officeDocument/2006/relationships/slide" Target="slides/slide1.xml"/>
  <Relationship Id="rId7" Type="http://schemas.openxmlformats.org/officeDocument/2006/relationships/slide" Target="slides/slide2.xml"/>
  <Relationship Id="rId8" Type="http://schemas.openxmlformats.org/officeDocument/2006/relationships/slide" Target="slides/slide3.xml"/>
  <Relationship Id="rId9" Type="http://schemas.openxmlformats.org/officeDocument/2006/relationships/slide" Target="slides/slide4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D3A8312-B627-4217-B6C3-9D57D1DB30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651907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9" tIns="45698" rIns="91399" bIns="4569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DD884D0-82DB-4172-9F3D-E31A29090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93769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1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1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3.xml"/>
</Relationships>

</file>

<file path=ppt/notesSlides/_rels/notesSlide1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4.xml"/>
</Relationships>

</file>

<file path=ppt/notesSlides/_rels/notesSlide1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11301E-6A6D-4DB9-85BB-80D892AA63E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3A3B8F-9FAD-478A-BC18-A402C710573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D1EC91-28BC-4F49-89AD-0D5EE085C3A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6219C3-A26E-4D1A-9C7C-C8D14304F05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307C30-399C-4ECA-A4A0-D315A69458C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5FF798-1A18-47A0-8457-4C6C0CBCDD7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FD011-F17B-4650-831D-152B391AC36E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BD75D9-5288-4378-8E39-16EEC964B1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FEDE83-1D04-4936-9E45-6BD84EE05D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C5DD89-F990-4575-B626-61D6EA090EE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5D1D98-EF3F-43EC-9C34-91E752BF7D2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BCFEEE-1831-40BD-B884-8365602C9E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D884D0-82DB-4172-9F3D-E31A290905B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EA36F3-F082-4322-8DAD-0B2A96F6792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5B89A7-CDD9-47AC-B516-7C79F0150CE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png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ESE Logo"/>
          <p:cNvPicPr>
            <a:picLocks noChangeAspect="1"/>
          </p:cNvPicPr>
          <p:nvPr/>
        </p:nvPicPr>
        <p:blipFill>
          <a:blip r:embed="rId2" cstate="print">
            <a:lum bright="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77994"/>
          <a:stretch>
            <a:fillRect/>
          </a:stretch>
        </p:blipFill>
        <p:spPr bwMode="auto">
          <a:xfrm>
            <a:off x="5867400" y="-381000"/>
            <a:ext cx="3505200" cy="774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ESE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2374" t="42899"/>
          <a:stretch>
            <a:fillRect/>
          </a:stretch>
        </p:blipFill>
        <p:spPr bwMode="auto">
          <a:xfrm>
            <a:off x="533400" y="5322888"/>
            <a:ext cx="2611438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990601"/>
            <a:ext cx="7772400" cy="19050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6400800" cy="106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455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4D14-6C36-4330-9D95-1B2002DE5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4347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BD5FB-CC31-4D35-8460-CA2C325BA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885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CB68A-B970-440C-924B-B0CEFBAE0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747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9D8A9-FA92-41DC-BB50-989D306F0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933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D23B5-06A2-4367-96F6-6B1B9FFC6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8558101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theme" Target="../theme/theme1.xml"/>
  <Relationship Id="rId8" Type="http://schemas.openxmlformats.org/officeDocument/2006/relationships/image" Target="../media/image1.png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SE_StarLogo_2881_1401_transparent_color.gif"/>
          <p:cNvPicPr>
            <a:picLocks noChangeAspect="1"/>
          </p:cNvPicPr>
          <p:nvPr userDrawn="1"/>
        </p:nvPicPr>
        <p:blipFill>
          <a:blip r:embed="rId8" cstate="print">
            <a:lum brigh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SE_StarLogo_2881_1401_transparent_color.gif"/>
          <p:cNvPicPr>
            <a:picLocks noChangeAspect="1"/>
          </p:cNvPicPr>
          <p:nvPr/>
        </p:nvPicPr>
        <p:blipFill>
          <a:blip r:embed="rId8" cstate="print">
            <a:lum brigh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6" descr="ESE Logo"/>
          <p:cNvPicPr>
            <a:picLocks noChangeAspect="1"/>
          </p:cNvPicPr>
          <p:nvPr/>
        </p:nvPicPr>
        <p:blipFill>
          <a:blip r:embed="rId8" cstate="print">
            <a:lum bright="4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76031"/>
          <a:stretch>
            <a:fillRect/>
          </a:stretch>
        </p:blipFill>
        <p:spPr bwMode="auto">
          <a:xfrm>
            <a:off x="8258175" y="4953000"/>
            <a:ext cx="914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792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524000"/>
            <a:ext cx="7924800" cy="460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1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Massachusetts Department of Elementary and Secondary Education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6775" y="5257800"/>
            <a:ext cx="5334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6E3D5893-CB0E-4216-8BDF-85797BA8E7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"/>
        <a:defRPr sz="2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ê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4.xml"/>
  <Relationship Id="rId2" Type="http://schemas.openxmlformats.org/officeDocument/2006/relationships/notesSlide" Target="../notesSlides/notesSlide10.xml"/>
  <Relationship Id="rId3" Type="http://schemas.openxmlformats.org/officeDocument/2006/relationships/image" Target="../media/image6.jpeg"/>
  <Relationship Id="rId4" Type="http://schemas.openxmlformats.org/officeDocument/2006/relationships/image" Target="../media/image7.jpeg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5.xml"/>
  <Relationship Id="rId2" Type="http://schemas.openxmlformats.org/officeDocument/2006/relationships/notesSlide" Target="../notesSlides/notesSlide11.xml"/>
  <Relationship Id="rId3" Type="http://schemas.openxmlformats.org/officeDocument/2006/relationships/image" Target="../media/image8.jpeg"/>
  <Relationship Id="rId4" Type="http://schemas.openxmlformats.org/officeDocument/2006/relationships/image" Target="../media/image9.jpeg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12.xml"/>
  <Relationship Id="rId3" Type="http://schemas.openxmlformats.org/officeDocument/2006/relationships/image" Target="../media/image10.png"/>
  <Relationship Id="rId4" Type="http://schemas.openxmlformats.org/officeDocument/2006/relationships/image" Target="../media/image11.pn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3.xml"/>
  <Relationship Id="rId3" Type="http://schemas.openxmlformats.org/officeDocument/2006/relationships/hyperlink" TargetMode="External" Target="http://www.doe.mass.edu/contact/doedirections.ht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4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5.xml"/>
  <Relationship Id="rId3" Type="http://schemas.openxmlformats.org/officeDocument/2006/relationships/hyperlink" TargetMode="External" Target="http://www.mass.gov/ese/titlei"/>
  <Relationship Id="rId4" Type="http://schemas.openxmlformats.org/officeDocument/2006/relationships/hyperlink" TargetMode="External" Target="http://www.doe.mass.edu/apa/titlei/parta/review/"/>
  <Relationship Id="rId5" Type="http://schemas.openxmlformats.org/officeDocument/2006/relationships/hyperlink" TargetMode="External" Target="mailto:titlei@doe.mass.edu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  <Relationship Id="rId3" Type="http://schemas.openxmlformats.org/officeDocument/2006/relationships/hyperlink" TargetMode="External" Target="http://www.doe.mass.edu/pqa/review/cpr/6yrcycle.ht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  <Relationship Id="rId3" Type="http://schemas.openxmlformats.org/officeDocument/2006/relationships/hyperlink" TargetMode="External" Target="http://www.mass.gov/edu/government/departments-and-boards/ese/programs/accountability/financial-support/title-i-and-other-federal-support-programs/title-i-part-a/program-review.ht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3.xml"/>
  <Relationship Id="rId2" Type="http://schemas.openxmlformats.org/officeDocument/2006/relationships/notesSlide" Target="../notesSlides/notesSlide6.xml"/>
  <Relationship Id="rId3" Type="http://schemas.openxmlformats.org/officeDocument/2006/relationships/image" Target="../media/image4.jpe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9.xml"/>
  <Relationship Id="rId3" Type="http://schemas.openxmlformats.org/officeDocument/2006/relationships/image" Target="../media/image5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95400"/>
            <a:ext cx="6324600" cy="25146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>FY18 Title I Program Review </a:t>
            </a:r>
            <a:r>
              <a:rPr lang="en-US" sz="4000" b="1" dirty="0" smtClean="0">
                <a:latin typeface="+mn-lt"/>
              </a:rPr>
              <a:t/>
            </a:r>
            <a:br>
              <a:rPr lang="en-US" sz="4000" b="1" dirty="0" smtClean="0">
                <a:latin typeface="+mn-lt"/>
              </a:rPr>
            </a:br>
            <a:r>
              <a:rPr lang="en-US" sz="4000" b="1" dirty="0" smtClean="0">
                <a:latin typeface="+mn-lt"/>
              </a:rPr>
              <a:t/>
            </a:r>
            <a:br>
              <a:rPr lang="en-US" sz="4000" b="1" dirty="0" smtClean="0">
                <a:latin typeface="+mn-lt"/>
              </a:rPr>
            </a:br>
            <a:r>
              <a:rPr lang="en-US" sz="2700" dirty="0" smtClean="0">
                <a:latin typeface="Tahoma" pitchFamily="34" charset="0"/>
                <a:cs typeface="Tahoma" pitchFamily="34" charset="0"/>
              </a:rPr>
              <a:t>How to organize and submit your SY 2017-18</a:t>
            </a:r>
            <a:br>
              <a:rPr lang="en-US" sz="2700" dirty="0" smtClean="0">
                <a:latin typeface="Tahoma" pitchFamily="34" charset="0"/>
                <a:cs typeface="Tahoma" pitchFamily="34" charset="0"/>
              </a:rPr>
            </a:br>
            <a:r>
              <a:rPr lang="en-US" sz="2700" dirty="0" smtClean="0">
                <a:latin typeface="Tahoma" pitchFamily="34" charset="0"/>
                <a:cs typeface="Tahoma" pitchFamily="34" charset="0"/>
              </a:rPr>
              <a:t>materials for review by ESE staff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91000"/>
            <a:ext cx="5334000" cy="10668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dirty="0" smtClean="0"/>
              <a:t>Resource Allocation Strategy &amp; Planning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000" dirty="0" smtClean="0"/>
              <a:t>August 2017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3100" dirty="0" smtClean="0">
              <a:latin typeface="+mn-lt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Option 2: Binder</a:t>
            </a:r>
          </a:p>
        </p:txBody>
      </p:sp>
      <p:pic>
        <p:nvPicPr>
          <p:cNvPr id="15363" name="Picture 10" descr="Picture of tabbed dividers in a binder.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295400"/>
            <a:ext cx="3886200" cy="2185988"/>
          </a:xfrm>
        </p:spPr>
      </p:pic>
      <p:pic>
        <p:nvPicPr>
          <p:cNvPr id="15364" name="Picture 12" descr="Picture of two program review binders correctly labelled.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4400" y="1295400"/>
            <a:ext cx="3886200" cy="2185988"/>
          </a:xfrm>
        </p:spPr>
      </p:pic>
      <p:sp>
        <p:nvSpPr>
          <p:cNvPr id="15365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3657600"/>
            <a:ext cx="8229600" cy="24384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Materials are organized by tabbed dividers in a three-ring binder</a:t>
            </a:r>
          </a:p>
          <a:p>
            <a:pPr eaLnBrk="1" hangingPunct="1"/>
            <a:r>
              <a:rPr lang="en-US" sz="2000" dirty="0" smtClean="0"/>
              <a:t>Tabs are printed or neatly written in ink</a:t>
            </a:r>
          </a:p>
          <a:p>
            <a:pPr eaLnBrk="1" hangingPunct="1"/>
            <a:r>
              <a:rPr lang="en-US" sz="2000" dirty="0" smtClean="0"/>
              <a:t>Outside of binder labeled with the name of the district and “FY18 Title I Program Review” </a:t>
            </a:r>
          </a:p>
          <a:p>
            <a:pPr eaLnBrk="1" hangingPunct="1"/>
            <a:r>
              <a:rPr lang="en-US" sz="2000" dirty="0" smtClean="0"/>
              <a:t>Contact information easily located inside front of binder</a:t>
            </a:r>
          </a:p>
          <a:p>
            <a:pPr eaLnBrk="1" hangingPunct="1"/>
            <a:r>
              <a:rPr lang="en-US" sz="2000" dirty="0" smtClean="0"/>
              <a:t>Multiple binders are clearly labeled (e.g., 1 of 2,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1114D-CF84-4D13-B8FB-44D3B82C353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Option 3:  File box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When considering multiple binders, it may make sense to submit a file box instead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Materials are organized by tabbed folders inside hanging folders. Tabs must be printed or neatly written in ink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Outside of box labeled with the name of the district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Contact information easily located inside lid of box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Multiple boxes are clearly labeled (e.g., 1 of 2, etc.)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>
              <a:latin typeface="Calibri" pitchFamily="34" charset="0"/>
            </a:endParaRPr>
          </a:p>
        </p:txBody>
      </p:sp>
      <p:pic>
        <p:nvPicPr>
          <p:cNvPr id="16388" name="Picture 30" descr="Picture of file box with tabbed folders arranged in hanging folders.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1490663"/>
            <a:ext cx="3276600" cy="1838325"/>
          </a:xfrm>
        </p:spPr>
      </p:pic>
      <p:pic>
        <p:nvPicPr>
          <p:cNvPr id="16389" name="Picture 41" descr="Picture of outside of file box with label indicating district name.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3548063"/>
            <a:ext cx="3276600" cy="1838325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C98C4-D3AC-4396-8C2D-6B6899B14CE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Not an option</a:t>
            </a:r>
          </a:p>
        </p:txBody>
      </p:sp>
      <p:sp>
        <p:nvSpPr>
          <p:cNvPr id="18435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000" dirty="0" smtClean="0"/>
              <a:t>You </a:t>
            </a:r>
            <a:r>
              <a:rPr lang="en-US" sz="2000" b="1" dirty="0" smtClean="0"/>
              <a:t>must</a:t>
            </a:r>
            <a:r>
              <a:rPr lang="en-US" sz="2000" dirty="0" smtClean="0"/>
              <a:t> organize your required documentation by tab as shown on Slide 7. </a:t>
            </a:r>
            <a:r>
              <a:rPr lang="en-US" sz="2000" b="1" dirty="0" smtClean="0"/>
              <a:t>Do not</a:t>
            </a:r>
            <a:r>
              <a:rPr lang="en-US" sz="2000" dirty="0" smtClean="0"/>
              <a:t> organize documentation according to the criteria used to review compliance (i.e., 1-A, 1-B, 1-C, etc.) found at the end of </a:t>
            </a:r>
            <a:r>
              <a:rPr lang="en-US" sz="2000" i="1" dirty="0" smtClean="0"/>
              <a:t>2017-18 Title I Program Review Procedures</a:t>
            </a:r>
            <a:r>
              <a:rPr lang="en-US" sz="2000" dirty="0" smtClean="0"/>
              <a:t> document (image below).</a:t>
            </a:r>
            <a:endParaRPr lang="en-US" sz="2400" dirty="0" smtClean="0"/>
          </a:p>
        </p:txBody>
      </p:sp>
      <p:grpSp>
        <p:nvGrpSpPr>
          <p:cNvPr id="18436" name="Group 7" descr="Do not organize documentation according to the criteria used to review compliance (i.e., 1-A, 1-B, 1-C, etc.) found at the end of 2014-15 Title I Program Review Procedures document."/>
          <p:cNvGrpSpPr>
            <a:grpSpLocks/>
          </p:cNvGrpSpPr>
          <p:nvPr/>
        </p:nvGrpSpPr>
        <p:grpSpPr bwMode="auto">
          <a:xfrm>
            <a:off x="990600" y="3036887"/>
            <a:ext cx="6756400" cy="2906713"/>
            <a:chOff x="990600" y="2971800"/>
            <a:chExt cx="6756400" cy="2906713"/>
          </a:xfrm>
        </p:grpSpPr>
        <p:pic>
          <p:nvPicPr>
            <p:cNvPr id="18439" name="Picture 9" descr="Title I Program Review Critera used by the Department for compliance purposes.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9900"/>
                </a:clrFrom>
                <a:clrTo>
                  <a:srgbClr val="FF99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r="1468" b="13782"/>
            <a:stretch>
              <a:fillRect/>
            </a:stretch>
          </p:blipFill>
          <p:spPr bwMode="auto">
            <a:xfrm>
              <a:off x="990600" y="2971800"/>
              <a:ext cx="6756400" cy="290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440" name="Picture 13" descr="No.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6600" y="3429000"/>
              <a:ext cx="2324100" cy="2324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B9FEC2-54CA-418B-B6B8-CC9ED079BA3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 eaLnBrk="1" hangingPunct="1"/>
            <a:r>
              <a:rPr lang="en-US" sz="3200" dirty="0" smtClean="0">
                <a:latin typeface="Calibri" pitchFamily="34" charset="0"/>
              </a:rPr>
              <a:t>	</a:t>
            </a:r>
            <a:r>
              <a:rPr lang="en-US" sz="3200" b="1" dirty="0" smtClean="0"/>
              <a:t>Submit your materials to ESE via mail or in person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924800" cy="4876800"/>
          </a:xfrm>
        </p:spPr>
        <p:txBody>
          <a:bodyPr rtlCol="0">
            <a:normAutofit lnSpcReduction="10000"/>
          </a:bodyPr>
          <a:lstStyle/>
          <a:p>
            <a:pPr marL="533400" indent="-533400"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ea typeface="Batang" pitchFamily="18" charset="-127"/>
              </a:rPr>
              <a:t>Mail</a:t>
            </a:r>
            <a:r>
              <a:rPr lang="en-US" sz="2000" dirty="0" smtClean="0">
                <a:ea typeface="Batang" pitchFamily="18" charset="-127"/>
              </a:rPr>
              <a:t> your electronic media, binder, or box to: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ea typeface="Batang" pitchFamily="18" charset="-127"/>
            </a:endParaRP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FY18 Title I Program Review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ATT: Julia Foodman 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Resource Allocation Strategy &amp; Planning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Massachusetts Department of Elementary and Secondary Education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75 Pleasant Street</a:t>
            </a:r>
          </a:p>
          <a:p>
            <a:pPr marL="990600" lvl="1" indent="-53340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ea typeface="Batang" pitchFamily="18" charset="-127"/>
              </a:rPr>
              <a:t>Malden, MA 02148</a:t>
            </a:r>
          </a:p>
          <a:p>
            <a:pPr marL="533400" indent="-53340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3200" b="1" dirty="0" smtClean="0">
                <a:ea typeface="Batang" pitchFamily="18" charset="-127"/>
              </a:rPr>
              <a:t>OR</a:t>
            </a:r>
          </a:p>
          <a:p>
            <a:pPr marL="533400" indent="-533400" eaLnBrk="1" fontAlgn="auto" hangingPunct="1">
              <a:spcAft>
                <a:spcPts val="0"/>
              </a:spcAft>
              <a:defRPr/>
            </a:pPr>
            <a:endParaRPr lang="en-US" sz="2000" dirty="0" smtClean="0">
              <a:ea typeface="Batang" pitchFamily="18" charset="-127"/>
            </a:endParaRPr>
          </a:p>
          <a:p>
            <a:pPr marL="533400" indent="-533400" eaLnBrk="1" fontAlgn="auto" hangingPunct="1">
              <a:spcAft>
                <a:spcPts val="0"/>
              </a:spcAft>
              <a:defRPr/>
            </a:pPr>
            <a:r>
              <a:rPr lang="en-US" sz="2000" b="1" dirty="0" smtClean="0">
                <a:ea typeface="Batang" pitchFamily="18" charset="-127"/>
              </a:rPr>
              <a:t>Drop off </a:t>
            </a:r>
            <a:r>
              <a:rPr lang="en-US" sz="2000" dirty="0" smtClean="0">
                <a:ea typeface="Batang" pitchFamily="18" charset="-127"/>
              </a:rPr>
              <a:t>your materials in person at the front desk of the Massachusetts Department of Elementary and Secondary Education in Malden. </a:t>
            </a:r>
            <a:r>
              <a:rPr lang="en-US" sz="2000" b="1" dirty="0" smtClean="0">
                <a:ea typeface="Batang" pitchFamily="18" charset="-127"/>
              </a:rPr>
              <a:t>Label them ‘For Julia Foodman’</a:t>
            </a:r>
            <a:r>
              <a:rPr lang="en-US" sz="2000" dirty="0" smtClean="0">
                <a:ea typeface="Batang" pitchFamily="18" charset="-127"/>
              </a:rPr>
              <a:t>. For directions, visit: </a:t>
            </a:r>
            <a:r>
              <a:rPr lang="en-US" sz="2000" dirty="0" smtClean="0">
                <a:ea typeface="Batang" pitchFamily="18" charset="-127"/>
                <a:hlinkClick r:id="rId3"/>
              </a:rPr>
              <a:t>www.doe.mass.edu/contact/doedirections.html</a:t>
            </a:r>
            <a:endParaRPr lang="en-US" sz="2000" dirty="0" smtClean="0">
              <a:ea typeface="Batang" pitchFamily="18" charset="-127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1734F-7B89-42D4-9C41-FC6DD71D62B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 eaLnBrk="1" hangingPunct="1"/>
            <a:r>
              <a:rPr lang="en-US" sz="3200" b="1" dirty="0" smtClean="0"/>
              <a:t>Checklist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19200"/>
            <a:ext cx="7924800" cy="4906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1800" dirty="0" smtClean="0"/>
              <a:t>Please remember to: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Organize your materials by tab as outlined in the </a:t>
            </a:r>
            <a:r>
              <a:rPr lang="en-US" sz="1800" i="1" dirty="0" smtClean="0"/>
              <a:t>2017-18 Title I Program Review Procedures</a:t>
            </a:r>
            <a:r>
              <a:rPr lang="en-US" sz="1800" dirty="0" smtClean="0"/>
              <a:t> document and as shown in Slide 7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Store your materials electronically using a flash drive, or in a binder or file box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Make a duplicate copy of the binder, file box, or electronic media for recordkeeping purposes </a:t>
            </a:r>
            <a:r>
              <a:rPr lang="en-US" sz="1800" dirty="0" smtClean="0">
                <a:solidFill>
                  <a:srgbClr val="FF3300"/>
                </a:solidFill>
              </a:rPr>
              <a:t>(This is strongly recommended)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Include contact information inside the binder or file box; or, if using electronic media, include a Microsoft Word file containing this information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Ensure your binder or file box is boxed up and sealed; or, if using electronic media, ensure you used a padded mailer and wrote “fragile” on the outside of the mailer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Consider purchasing tracking and/or delivery confirmation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1800" dirty="0" smtClean="0"/>
              <a:t>Clearly label your mailing with a delivery address and return address</a:t>
            </a:r>
          </a:p>
          <a:p>
            <a:pPr eaLnBrk="1" hangingPunct="1"/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E22FB-E601-4E98-A625-ED2D1D507266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1534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For more information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86800" cy="4678363"/>
          </a:xfrm>
        </p:spPr>
        <p:txBody>
          <a:bodyPr/>
          <a:lstStyle/>
          <a:p>
            <a:pPr>
              <a:buFontTx/>
              <a:buNone/>
            </a:pPr>
            <a:endParaRPr lang="en-US" dirty="0" smtClean="0">
              <a:latin typeface="+mn-lt"/>
            </a:endParaRPr>
          </a:p>
          <a:p>
            <a:pPr>
              <a:buFontTx/>
              <a:buNone/>
            </a:pPr>
            <a:r>
              <a:rPr lang="en-US" dirty="0" smtClean="0"/>
              <a:t>Title I website: </a:t>
            </a:r>
            <a:r>
              <a:rPr lang="en-US" dirty="0" smtClean="0">
                <a:hlinkClick r:id="rId3"/>
              </a:rPr>
              <a:t>www.mass.gov/ese/titlei</a:t>
            </a:r>
            <a:r>
              <a:rPr lang="en-US" dirty="0" smtClean="0"/>
              <a:t> </a:t>
            </a:r>
            <a:endParaRPr lang="en-US" dirty="0" smtClean="0">
              <a:hlinkClick r:id="rId4"/>
            </a:endParaRPr>
          </a:p>
          <a:p>
            <a:pPr eaLnBrk="1" hangingPunct="1">
              <a:lnSpc>
                <a:spcPct val="50000"/>
              </a:lnSpc>
              <a:spcBef>
                <a:spcPct val="45000"/>
              </a:spcBef>
              <a:buFontTx/>
              <a:buNone/>
            </a:pPr>
            <a:endParaRPr lang="en-US" dirty="0" smtClean="0"/>
          </a:p>
          <a:p>
            <a:pPr eaLnBrk="1" hangingPunct="1">
              <a:lnSpc>
                <a:spcPct val="50000"/>
              </a:lnSpc>
              <a:spcBef>
                <a:spcPct val="45000"/>
              </a:spcBef>
              <a:buFontTx/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5"/>
              </a:rPr>
              <a:t>titlei@doe.mass.edu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50000"/>
              </a:lnSpc>
              <a:spcBef>
                <a:spcPct val="45000"/>
              </a:spcBef>
              <a:buFontTx/>
              <a:buNone/>
            </a:pPr>
            <a:endParaRPr lang="en-US" dirty="0" smtClean="0"/>
          </a:p>
          <a:p>
            <a:pPr eaLnBrk="1" hangingPunct="1">
              <a:lnSpc>
                <a:spcPct val="50000"/>
              </a:lnSpc>
              <a:spcBef>
                <a:spcPct val="45000"/>
              </a:spcBef>
              <a:buFontTx/>
              <a:buNone/>
            </a:pPr>
            <a:r>
              <a:rPr lang="en-US" dirty="0" smtClean="0"/>
              <a:t>Phone: 781-338-6230</a:t>
            </a: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012D7115-0D4E-4A1B-94AB-563D5F704BC9}" type="slidenum">
              <a:rPr lang="en-US" smtClean="0"/>
              <a:pPr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Title I program review process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106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Every six years each school district in the Commonwealth is scheduled for a coordinated program review of state and federal programs.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Districts receiving Title I funds undergo a Title I program review in the same year they are scheduled for coordinated program review.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Coordinated program review schedule: </a:t>
            </a:r>
            <a:r>
              <a:rPr lang="en-US" u="sng" dirty="0" smtClean="0">
                <a:hlinkClick r:id="rId3"/>
              </a:rPr>
              <a:t>http://www.doe.mass.edu/pqa/review/cpr/6yrcycle.html</a:t>
            </a:r>
            <a:endParaRPr lang="en-US" u="sng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Department notifies each district undergoing a Title I program review of the timeline for submitting required materials.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44F8F-20EF-43B4-866C-86FB86B808EA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Title I program review process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924800" cy="46482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ESE will notify districts scheduled for a program review (notification in summer and materials due in winter)</a:t>
            </a:r>
          </a:p>
          <a:p>
            <a:pPr eaLnBrk="1" hangingPunct="1"/>
            <a:r>
              <a:rPr lang="en-US" sz="2400" dirty="0" smtClean="0"/>
              <a:t>After materials have been received, ESE staff conduct a desk-audit of submitted materials and other extant data.</a:t>
            </a:r>
          </a:p>
          <a:p>
            <a:pPr eaLnBrk="1" hangingPunct="1"/>
            <a:r>
              <a:rPr lang="en-US" sz="2400" dirty="0" smtClean="0"/>
              <a:t>Following the review, ESE issues a report to the district describing any findings that do not meet the specified criteria and required actions, if any.</a:t>
            </a:r>
          </a:p>
          <a:p>
            <a:pPr eaLnBrk="1" hangingPunct="1"/>
            <a:r>
              <a:rPr lang="en-US" sz="2400" dirty="0" smtClean="0"/>
              <a:t>Districts then have a specified window of time within which to submit evidence that required actions have been taken.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4A529F-DF82-4A80-A1FF-6DA030462C1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Title I program review resources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The </a:t>
            </a:r>
            <a:r>
              <a:rPr lang="en-US" sz="2000" i="1" dirty="0" smtClean="0"/>
              <a:t>2017-18 Title I Program Review Procedures</a:t>
            </a:r>
            <a:r>
              <a:rPr lang="en-US" sz="2000" dirty="0" smtClean="0"/>
              <a:t> document serves as the manual for Title I program review preparation. It gives specific information as to what documentation is required and how to organize your materials for review by ESE staff.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This document and additional information about the Title I program review process are available at </a:t>
            </a:r>
            <a:r>
              <a:rPr lang="en-US" sz="2000" dirty="0" smtClean="0">
                <a:hlinkClick r:id="rId3"/>
              </a:rPr>
              <a:t>http://www.mass.gov/edu/government/departments-and-boards/ese/programs/accountability/financial-support/title-i-and-other-federal-support-programs/title-i-part-a/program-review.html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The following slides illustrate how to organize and submit your district’s materials to ESE.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Calibri" pitchFamily="34" charset="0"/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7C66F-9F06-4DAB-9421-1EC51E6B23F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Prepare documentation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Collect your materials.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Organize your materials by tab as outlined in the </a:t>
            </a:r>
            <a:r>
              <a:rPr lang="en-US" sz="2400" i="1" dirty="0" smtClean="0"/>
              <a:t>2017-18 Title I Program Review Procedures</a:t>
            </a:r>
            <a:r>
              <a:rPr lang="en-US" sz="2400" dirty="0" smtClean="0"/>
              <a:t> document.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Store your materials electronically (preferred) using a flash drive, or in a binder or file box.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Submit your materials to ESE via mail or in person.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1D7-C178-448A-BEF4-F345F995AAA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/>
              <a:t>Collect your materials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dirty="0" smtClean="0"/>
              <a:t>As stated in the </a:t>
            </a:r>
            <a:r>
              <a:rPr lang="en-US" sz="2400" i="1" dirty="0" smtClean="0"/>
              <a:t>2017-18 Title I Program Review Procedures</a:t>
            </a:r>
            <a:r>
              <a:rPr lang="en-US" sz="2400" dirty="0" smtClean="0"/>
              <a:t> document, your Title I program review materials MUST be clearly organized by tab. The next slide shows the list of tabs.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0FC925-B4D5-43CE-AC58-110EC6E88F3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  <p:pic>
        <p:nvPicPr>
          <p:cNvPr id="8" name="Content Placeholder 7" descr="Flashdrives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2362200" y="3581400"/>
            <a:ext cx="4774945" cy="2209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381000"/>
          </a:xfrm>
        </p:spPr>
        <p:txBody>
          <a:bodyPr/>
          <a:lstStyle/>
          <a:p>
            <a:r>
              <a:rPr lang="en-US" sz="2000" b="1" smtClean="0">
                <a:solidFill>
                  <a:schemeClr val="tx2"/>
                </a:solidFill>
              </a:rPr>
              <a:t>Organize your materials by tab</a:t>
            </a:r>
            <a:endParaRPr lang="en-US" sz="20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81000"/>
            <a:ext cx="7924800" cy="624840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sz="1100" b="1" dirty="0" smtClean="0"/>
              <a:t>Fiscal procedures</a:t>
            </a:r>
            <a:endParaRPr lang="en-US" sz="11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1: Comparability procedure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2: Comparability demonstration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3: Supplement, not supplant policy and procedures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4: Documentation of Title I expenditures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b="1" dirty="0" smtClean="0"/>
              <a:t>Parent/guardian communications</a:t>
            </a:r>
            <a:endParaRPr lang="en-US" sz="11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5: District and school parent/guardian involvement policies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6: School-parent/guardian compact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7: Documentation of parent/guardian outreach and involvement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8: Parent/guardian notification – report cards</a:t>
            </a:r>
          </a:p>
          <a:p>
            <a:pPr>
              <a:buNone/>
              <a:defRPr/>
            </a:pPr>
            <a:r>
              <a:rPr lang="en-US" sz="1100" dirty="0" smtClean="0"/>
              <a:t>Tab 9</a:t>
            </a:r>
            <a:r>
              <a:rPr lang="en-US" sz="1100" dirty="0" smtClean="0"/>
              <a:t>: </a:t>
            </a:r>
            <a:r>
              <a:rPr lang="en-US" sz="1100" dirty="0" smtClean="0"/>
              <a:t>Parent notification – right-to-know (if teacher is not appropriately licensed)</a:t>
            </a:r>
            <a:endParaRPr lang="en-US" sz="1100" b="1" strike="sngStrike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b="1" dirty="0" smtClean="0"/>
              <a:t>Program design and evaluation</a:t>
            </a:r>
            <a:endParaRPr lang="en-US" sz="11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10: Needs assessment procedure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11: Program evaluation procedure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12: Program evaluation summary, including non-public school service, if any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13: Targeted assistance program plans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14: </a:t>
            </a:r>
            <a:r>
              <a:rPr lang="en-US" sz="1100" dirty="0" err="1" smtClean="0"/>
              <a:t>Schoolwide</a:t>
            </a:r>
            <a:r>
              <a:rPr lang="en-US" sz="1100" dirty="0" smtClean="0"/>
              <a:t> program plans</a:t>
            </a:r>
          </a:p>
          <a:p>
            <a:pPr>
              <a:buNone/>
              <a:defRPr/>
            </a:pPr>
            <a:r>
              <a:rPr lang="en-US" sz="1100" dirty="0" smtClean="0"/>
              <a:t>Tab 15: Accountability related required actions – levels 2-5 (site visit districts only)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b="1" dirty="0" smtClean="0"/>
              <a:t>Data collection and management</a:t>
            </a:r>
            <a:endParaRPr lang="en-US" sz="11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16: Title I personnel lists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17: Time and effort records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18: Student selection procedure in targeted assistance schools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19: Title I targeted assistance program student selection criteria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20: Rank-ordered student selection list of Title I students in targeted assistance program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b="1" dirty="0" smtClean="0"/>
              <a:t>Opportunity and equal educational access</a:t>
            </a:r>
            <a:endParaRPr lang="en-US" sz="1100" dirty="0" smtClean="0"/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21: Offer of consultation to eligible non-public schools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22: Affirmation of consultation with participating non-public school officials and description of services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23: Third-party contracts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1100" dirty="0" smtClean="0"/>
              <a:t>Tab 24: Neglected or delinquent (N or D) facility coordination</a:t>
            </a:r>
          </a:p>
          <a:p>
            <a:pPr>
              <a:buFont typeface="Wingdings 2" pitchFamily="18" charset="2"/>
              <a:buNone/>
              <a:defRPr/>
            </a:pPr>
            <a:endParaRPr lang="en-US" sz="2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1E6DA-A424-4690-889D-0C6500FAB12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924800" cy="838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Store your materials electronically using a flash drive, or in a binder or file box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/>
          <a:lstStyle/>
          <a:p>
            <a:pPr marL="381000" indent="-381000" eaLnBrk="1" hangingPunct="1"/>
            <a:r>
              <a:rPr lang="en-US" sz="2000" dirty="0" smtClean="0"/>
              <a:t>If using </a:t>
            </a:r>
            <a:r>
              <a:rPr lang="en-US" sz="2000" b="1" dirty="0" smtClean="0"/>
              <a:t>electronic media</a:t>
            </a:r>
            <a:r>
              <a:rPr lang="en-US" sz="2000" dirty="0" smtClean="0"/>
              <a:t> to store your materials, you must ensure that:</a:t>
            </a:r>
          </a:p>
          <a:p>
            <a:pPr marL="838200" lvl="1" indent="-381000" eaLnBrk="1" hangingPunct="1"/>
            <a:r>
              <a:rPr lang="en-US" sz="2000" dirty="0" smtClean="0"/>
              <a:t>Materials are organized by tab and submitted together electronically, as ESE will not accept mixed media (e.g., a combination of paper and electronic files), and everything is on one flash drive</a:t>
            </a:r>
          </a:p>
          <a:p>
            <a:pPr marL="838200" lvl="1" indent="-381000" eaLnBrk="1" hangingPunct="1"/>
            <a:r>
              <a:rPr lang="en-US" sz="2000" dirty="0" smtClean="0"/>
              <a:t>Contact information for the district is included </a:t>
            </a:r>
          </a:p>
          <a:p>
            <a:pPr marL="838200" lvl="1" indent="-381000" eaLnBrk="1" hangingPunct="1"/>
            <a:r>
              <a:rPr lang="en-US" sz="2000" dirty="0" smtClean="0"/>
              <a:t>Duplicate copy is kept for district records</a:t>
            </a:r>
          </a:p>
          <a:p>
            <a:pPr marL="381000" indent="-381000" eaLnBrk="1" hangingPunct="1"/>
            <a:r>
              <a:rPr lang="en-US" sz="2000" dirty="0" smtClean="0"/>
              <a:t>If using a </a:t>
            </a:r>
            <a:r>
              <a:rPr lang="en-US" sz="2000" b="1" dirty="0" smtClean="0"/>
              <a:t>binder or file box</a:t>
            </a:r>
            <a:r>
              <a:rPr lang="en-US" sz="2000" dirty="0" smtClean="0"/>
              <a:t> to organize your materials, you must ensure that:</a:t>
            </a:r>
          </a:p>
          <a:p>
            <a:pPr marL="838200" lvl="1" indent="-381000" eaLnBrk="1" hangingPunct="1"/>
            <a:r>
              <a:rPr lang="en-US" sz="2000" dirty="0" smtClean="0"/>
              <a:t>Materials are organized by tab</a:t>
            </a:r>
          </a:p>
          <a:p>
            <a:pPr marL="838200" lvl="1" indent="-381000" eaLnBrk="1" hangingPunct="1"/>
            <a:r>
              <a:rPr lang="en-US" sz="2000" dirty="0" smtClean="0"/>
              <a:t>Contact information for the district is included in binder or box</a:t>
            </a:r>
          </a:p>
          <a:p>
            <a:pPr marL="838200" lvl="1" indent="-381000" eaLnBrk="1" hangingPunct="1"/>
            <a:r>
              <a:rPr lang="en-US" sz="2000" dirty="0" smtClean="0"/>
              <a:t>Duplicate copy is kept for district records </a:t>
            </a:r>
            <a:r>
              <a:rPr lang="en-US" sz="2000" b="1" dirty="0" smtClean="0"/>
              <a:t>(ESE does not mail hard copies back to district) </a:t>
            </a:r>
          </a:p>
          <a:p>
            <a:pPr marL="838200" lvl="1" indent="-381000" eaLnBrk="1" hangingPunct="1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F4174-96B1-403E-9EB9-D7C85D1E371B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Elementary and Secondary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Option 1: Flash drive </a:t>
            </a:r>
            <a:br>
              <a:rPr lang="en-US" sz="3200" b="1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(preferred method)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3657600"/>
            <a:ext cx="8229600" cy="2743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600" dirty="0" smtClean="0">
                <a:latin typeface="Calibri" pitchFamily="34" charset="0"/>
              </a:rPr>
              <a:t>	</a:t>
            </a:r>
            <a:r>
              <a:rPr lang="en-US" sz="1800" dirty="0" smtClean="0"/>
              <a:t>ESE prefers that materials be submitted electronically using a flash drive. Keep in mind the following: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All materials must be submitted together electronically, as ESE will </a:t>
            </a:r>
            <a:r>
              <a:rPr lang="en-US" sz="1800" b="1" dirty="0" smtClean="0"/>
              <a:t>not</a:t>
            </a:r>
            <a:r>
              <a:rPr lang="en-US" sz="1800" dirty="0" smtClean="0"/>
              <a:t> accept mixed media (e.g., a combination of paper and electronic files)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The filenames must be clearly labeled by tab (see image above). Create a folder for each tab and place related information inside each folder.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Save your files in Microsoft Word, Excel or Adobe PDF format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Include a Microsoft Word file containing contact information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Preparation will likely involve scanning some documents and converting them to PDF</a:t>
            </a:r>
          </a:p>
        </p:txBody>
      </p:sp>
      <p:sp>
        <p:nvSpPr>
          <p:cNvPr id="17412" name="AutoShape 8" descr="image001"/>
          <p:cNvSpPr>
            <a:spLocks noChangeAspect="1" noChangeArrowheads="1"/>
          </p:cNvSpPr>
          <p:nvPr/>
        </p:nvSpPr>
        <p:spPr bwMode="auto">
          <a:xfrm>
            <a:off x="2528888" y="2419350"/>
            <a:ext cx="40862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413" name="AutoShape 10" descr="image001"/>
          <p:cNvSpPr>
            <a:spLocks noChangeAspect="1" noChangeArrowheads="1"/>
          </p:cNvSpPr>
          <p:nvPr/>
        </p:nvSpPr>
        <p:spPr bwMode="auto">
          <a:xfrm>
            <a:off x="2528888" y="2419350"/>
            <a:ext cx="40862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414" name="AutoShape 12" descr="image001"/>
          <p:cNvSpPr>
            <a:spLocks noChangeAspect="1" noChangeArrowheads="1"/>
          </p:cNvSpPr>
          <p:nvPr/>
        </p:nvSpPr>
        <p:spPr bwMode="auto">
          <a:xfrm>
            <a:off x="2528888" y="2419350"/>
            <a:ext cx="40862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415" name="AutoShape 14" descr="image001"/>
          <p:cNvSpPr>
            <a:spLocks noChangeAspect="1" noChangeArrowheads="1"/>
          </p:cNvSpPr>
          <p:nvPr/>
        </p:nvSpPr>
        <p:spPr bwMode="auto">
          <a:xfrm>
            <a:off x="2528888" y="2419350"/>
            <a:ext cx="408622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A9C980-180A-4C66-B4A2-0DD160339F7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Elementary and Secondary Education</a:t>
            </a:r>
            <a:endParaRPr lang="en-US"/>
          </a:p>
        </p:txBody>
      </p:sp>
      <p:pic>
        <p:nvPicPr>
          <p:cNvPr id="1027" name="Picture 3" descr="file folders on the computer labeled by tab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371599"/>
            <a:ext cx="3429000" cy="20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E">
  <a:themeElements>
    <a:clrScheme name="ESE">
      <a:dk1>
        <a:srgbClr val="0D1969"/>
      </a:dk1>
      <a:lt1>
        <a:sysClr val="window" lastClr="FFFFFF"/>
      </a:lt1>
      <a:dk2>
        <a:srgbClr val="0D1969"/>
      </a:dk2>
      <a:lt2>
        <a:srgbClr val="EEECE1"/>
      </a:lt2>
      <a:accent1>
        <a:srgbClr val="E86B01"/>
      </a:accent1>
      <a:accent2>
        <a:srgbClr val="0D1969"/>
      </a:accent2>
      <a:accent3>
        <a:srgbClr val="FBC40E"/>
      </a:accent3>
      <a:accent4>
        <a:srgbClr val="006600"/>
      </a:accent4>
      <a:accent5>
        <a:srgbClr val="C00000"/>
      </a:accent5>
      <a:accent6>
        <a:srgbClr val="800080"/>
      </a:accent6>
      <a:hlink>
        <a:srgbClr val="0000FF"/>
      </a:hlink>
      <a:folHlink>
        <a:srgbClr val="7F7F7F"/>
      </a:folHlink>
    </a:clrScheme>
    <a:fontScheme name="ES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_rels/item2.xml.rels><?xml version="1.0" encoding="UTF-8"?>

<Relationships xmlns="http://schemas.openxmlformats.org/package/2006/relationships">
  <Relationship Id="rId1" Type="http://schemas.openxmlformats.org/officeDocument/2006/relationships/customXmlProps" Target="itemProps2.xml"/>
</Relationships>

</file>

<file path=customXml/_rels/item3.xml.rels><?xml version="1.0" encoding="UTF-8"?>

<Relationships xmlns="http://schemas.openxmlformats.org/package/2006/relationships">
  <Relationship Id="rId1" Type="http://schemas.openxmlformats.org/officeDocument/2006/relationships/customXmlProps" Target="itemProps3.xml"/>
</Relationships>

</file>

<file path=customXml/_rels/item4.xml.rels><?xml version="1.0" encoding="UTF-8"?>

<Relationships xmlns="http://schemas.openxmlformats.org/package/2006/relationships">
  <Relationship Id="rId1" Type="http://schemas.openxmlformats.org/officeDocument/2006/relationships/customXmlProps" Target="itemProps4.xml"/>
</Relationships>

</file>

<file path=customXml/item1.xml><?xml version="1.0" encoding="utf-8"?>
<?mso-contentType ?>
<FormTemplates xmlns="http://schemas.microsoft.com/sharepoint/v3/contenttype/forms">
  <Display>DocumentLibraryForm</Display>
  <Edit>DropOffZoneRoutingForm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ti_RoutingExistingProperties xmlns="0a4e05da-b9bc-4326-ad73-01ef31b95567" xsi:nil="true"/>
    <_dlc_DocIdPersistId xmlns="733efe1c-5bbe-4968-87dc-d400e65c879f">true</_dlc_DocIdPersistId>
    <_dlc_DocId xmlns="733efe1c-5bbe-4968-87dc-d400e65c879f">DESE-231-35818</_dlc_DocId>
    <_dlc_DocIdUrl xmlns="733efe1c-5bbe-4968-87dc-d400e65c879f">
      <Url>https://sharepoint.doemass.org/ese/webteam/cps/_layouts/DocIdRedir.aspx?ID=DESE-231-35818</Url>
      <Description>DESE-231-35818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4261BFE874874F899C38CF9C771BFF" ma:contentTypeVersion="7" ma:contentTypeDescription="Create a new document." ma:contentTypeScope="" ma:versionID="3a5a55f13e9bb649c79d8b6e4cc9fe8c">
  <xsd:schema xmlns:xsd="http://www.w3.org/2001/XMLSchema" xmlns:xs="http://www.w3.org/2001/XMLSchema" xmlns:p="http://schemas.microsoft.com/office/2006/metadata/properties" xmlns:ns2="0a4e05da-b9bc-4326-ad73-01ef31b95567" xmlns:ns3="733efe1c-5bbe-4968-87dc-d400e65c879f" targetNamespace="http://schemas.microsoft.com/office/2006/metadata/properties" ma:root="true" ma:fieldsID="9f746412060615af2bac066d19f8186c" ns2:_="" ns3:_="">
    <xsd:import namespace="0a4e05da-b9bc-4326-ad73-01ef31b95567"/>
    <xsd:import namespace="733efe1c-5bbe-4968-87dc-d400e65c879f"/>
    <xsd:element name="properties">
      <xsd:complexType>
        <xsd:sequence>
          <xsd:element name="documentManagement">
            <xsd:complexType>
              <xsd:all>
                <xsd:element ref="ns2:_vti_RoutingExistingPropertie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e05da-b9bc-4326-ad73-01ef31b95567" elementFormDefault="qualified">
    <xsd:import namespace="http://schemas.microsoft.com/office/2006/documentManagement/types"/>
    <xsd:import namespace="http://schemas.microsoft.com/office/infopath/2007/PartnerControls"/>
    <xsd:element name="_vti_RoutingExistingProperties" ma:index="8" nillable="true" ma:displayName="Original Properties" ma:hidden="true" ma:internalName="_vti_RoutingExistingProperti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3efe1c-5bbe-4968-87dc-d400e65c879f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0A8E57-B8BF-4D77-959B-28F2F34BA55F}"/>
</file>

<file path=customXml/itemProps2.xml><?xml version="1.0" encoding="utf-8"?>
<ds:datastoreItem xmlns:ds="http://schemas.openxmlformats.org/officeDocument/2006/customXml" ds:itemID="{3531CFD5-E79C-4AED-8A3E-B094955AAB92}"/>
</file>

<file path=customXml/itemProps3.xml><?xml version="1.0" encoding="utf-8"?>
<ds:datastoreItem xmlns:ds="http://schemas.openxmlformats.org/officeDocument/2006/customXml" ds:itemID="{7A550D61-D122-46E1-8B71-0EFC4A47DDE9}"/>
</file>

<file path=customXml/itemProps4.xml><?xml version="1.0" encoding="utf-8"?>
<ds:datastoreItem xmlns:ds="http://schemas.openxmlformats.org/officeDocument/2006/customXml" ds:itemID="{F8CA1900-24AE-40EE-98AC-7DF01998903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40128</TotalTime>
  <Words>1376</Words>
  <Application>Microsoft Office PowerPoint</Application>
  <PresentationFormat>On-screen Show (4:3)</PresentationFormat>
  <Paragraphs>177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ESE</vt:lpstr>
      <vt:lpstr>FY18 Title I Program Review   How to organize and submit your SY 2017-18 materials for review by ESE staff </vt:lpstr>
      <vt:lpstr>Title I program review process</vt:lpstr>
      <vt:lpstr>Title I program review process</vt:lpstr>
      <vt:lpstr>Title I program review resources</vt:lpstr>
      <vt:lpstr>Prepare documentation</vt:lpstr>
      <vt:lpstr>Collect your materials</vt:lpstr>
      <vt:lpstr>Organize your materials by tab</vt:lpstr>
      <vt:lpstr>Store your materials electronically using a flash drive, or in a binder or file box </vt:lpstr>
      <vt:lpstr>Option 1: Flash drive  (preferred method)</vt:lpstr>
      <vt:lpstr>Option 2: Binder</vt:lpstr>
      <vt:lpstr>Option 3:  File box</vt:lpstr>
      <vt:lpstr>Not an option</vt:lpstr>
      <vt:lpstr> Submit your materials to ESE via mail or in person</vt:lpstr>
      <vt:lpstr>Checklist</vt:lpstr>
      <vt:lpstr>For 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2008-11-13T20:39:12Z</dcterms:created>
  <dc:creator>ESE</dc:creator>
  <lastModifiedBy>jbf</lastModifiedBy>
  <dcterms:modified xsi:type="dcterms:W3CDTF">2017-08-21T15:35:48Z</dcterms:modified>
  <revision>420</revision>
  <dc:title>How to organize and submit Title I program review materials</dc:title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Jul 10 2014</vt:lpwstr>
  </property>
  <property fmtid="{D5CDD505-2E9C-101B-9397-08002B2CF9AE}" pid="3" name="ContentTypeId">
    <vt:lpwstr>0x010100524261BFE874874F899C38CF9C771BFF</vt:lpwstr>
  </property>
  <property fmtid="{D5CDD505-2E9C-101B-9397-08002B2CF9AE}" pid="4" name="_dlc_DocIdItemGuid">
    <vt:lpwstr>49efe4da-de1d-47f2-b10b-47db33d782c2</vt:lpwstr>
  </property>
</Properties>
</file>