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731" r:id="rId4"/>
  </p:sldMasterIdLst>
  <p:notesMasterIdLst>
    <p:notesMasterId r:id="rId23"/>
  </p:notesMasterIdLst>
  <p:handoutMasterIdLst>
    <p:handoutMasterId r:id="rId24"/>
  </p:handoutMasterIdLst>
  <p:sldIdLst>
    <p:sldId id="256" r:id="rId5"/>
    <p:sldId id="738" r:id="rId6"/>
    <p:sldId id="769" r:id="rId7"/>
    <p:sldId id="770" r:id="rId8"/>
    <p:sldId id="771" r:id="rId9"/>
    <p:sldId id="772" r:id="rId10"/>
    <p:sldId id="757" r:id="rId11"/>
    <p:sldId id="756" r:id="rId12"/>
    <p:sldId id="766" r:id="rId13"/>
    <p:sldId id="768" r:id="rId14"/>
    <p:sldId id="760" r:id="rId15"/>
    <p:sldId id="759" r:id="rId16"/>
    <p:sldId id="761" r:id="rId17"/>
    <p:sldId id="762" r:id="rId18"/>
    <p:sldId id="763" r:id="rId19"/>
    <p:sldId id="764" r:id="rId20"/>
    <p:sldId id="765" r:id="rId21"/>
    <p:sldId id="704" r:id="rId22"/>
  </p:sldIdLst>
  <p:sldSz cx="9144000" cy="6858000" type="screen4x3"/>
  <p:notesSz cx="7010400" cy="92964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66A4"/>
    <a:srgbClr val="FEE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24" autoAdjust="0"/>
    <p:restoredTop sz="97086" autoAdjust="0"/>
  </p:normalViewPr>
  <p:slideViewPr>
    <p:cSldViewPr>
      <p:cViewPr>
        <p:scale>
          <a:sx n="80" d="100"/>
          <a:sy n="80" d="100"/>
        </p:scale>
        <p:origin x="-2988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91"/>
    </p:cViewPr>
  </p:sorterViewPr>
  <p:notesViewPr>
    <p:cSldViewPr>
      <p:cViewPr varScale="1">
        <p:scale>
          <a:sx n="60" d="100"/>
          <a:sy n="60" d="100"/>
        </p:scale>
        <p:origin x="-339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6.xml"/>
  <Relationship Id="rId11" Type="http://schemas.openxmlformats.org/officeDocument/2006/relationships/slide" Target="slides/slide7.xml"/>
  <Relationship Id="rId12" Type="http://schemas.openxmlformats.org/officeDocument/2006/relationships/slide" Target="slides/slide8.xml"/>
  <Relationship Id="rId13" Type="http://schemas.openxmlformats.org/officeDocument/2006/relationships/slide" Target="slides/slide9.xml"/>
  <Relationship Id="rId14" Type="http://schemas.openxmlformats.org/officeDocument/2006/relationships/slide" Target="slides/slide10.xml"/>
  <Relationship Id="rId15" Type="http://schemas.openxmlformats.org/officeDocument/2006/relationships/slide" Target="slides/slide11.xml"/>
  <Relationship Id="rId16" Type="http://schemas.openxmlformats.org/officeDocument/2006/relationships/slide" Target="slides/slide12.xml"/>
  <Relationship Id="rId17" Type="http://schemas.openxmlformats.org/officeDocument/2006/relationships/slide" Target="slides/slide13.xml"/>
  <Relationship Id="rId18" Type="http://schemas.openxmlformats.org/officeDocument/2006/relationships/slide" Target="slides/slide14.xml"/>
  <Relationship Id="rId19" Type="http://schemas.openxmlformats.org/officeDocument/2006/relationships/slide" Target="slides/slide15.xml"/>
  <Relationship Id="rId2" Type="http://schemas.openxmlformats.org/officeDocument/2006/relationships/slideMaster" Target="slideMasters/slideMaster2.xml"/>
  <Relationship Id="rId20" Type="http://schemas.openxmlformats.org/officeDocument/2006/relationships/slide" Target="slides/slide16.xml"/>
  <Relationship Id="rId21" Type="http://schemas.openxmlformats.org/officeDocument/2006/relationships/slide" Target="slides/slide17.xml"/>
  <Relationship Id="rId22" Type="http://schemas.openxmlformats.org/officeDocument/2006/relationships/slide" Target="slides/slide18.xml"/>
  <Relationship Id="rId23" Type="http://schemas.openxmlformats.org/officeDocument/2006/relationships/notesMaster" Target="notesMasters/notesMaster1.xml"/>
  <Relationship Id="rId24" Type="http://schemas.openxmlformats.org/officeDocument/2006/relationships/handoutMaster" Target="handoutMasters/handoutMaster1.xml"/>
  <Relationship Id="rId25" Type="http://schemas.openxmlformats.org/officeDocument/2006/relationships/tags" Target="tags/tag1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heme" Target="theme/theme1.xml"/>
  <Relationship Id="rId29" Type="http://schemas.openxmlformats.org/officeDocument/2006/relationships/tableStyles" Target="tableStyles.xml"/>
  <Relationship Id="rId3" Type="http://schemas.openxmlformats.org/officeDocument/2006/relationships/slideMaster" Target="slideMasters/slideMaster3.xml"/>
  <Relationship Id="rId4" Type="http://schemas.openxmlformats.org/officeDocument/2006/relationships/slideMaster" Target="slideMasters/slideMaster4.xml"/>
  <Relationship Id="rId5" Type="http://schemas.openxmlformats.org/officeDocument/2006/relationships/slide" Target="slides/slide1.xml"/>
  <Relationship Id="rId6" Type="http://schemas.openxmlformats.org/officeDocument/2006/relationships/slide" Target="slides/slide2.xml"/>
  <Relationship Id="rId7" Type="http://schemas.openxmlformats.org/officeDocument/2006/relationships/slide" Target="slides/slide3.xml"/>
  <Relationship Id="rId8" Type="http://schemas.openxmlformats.org/officeDocument/2006/relationships/slide" Target="slides/slide4.xml"/>
  <Relationship Id="rId9" Type="http://schemas.openxmlformats.org/officeDocument/2006/relationships/slide" Target="slides/slide5.xml"/>
</Relationships>

</file>

<file path=ppt/drawings/_rels/vmlDrawing1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0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1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2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3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4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5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6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7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8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19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0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1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2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3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4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5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6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7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8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29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3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30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4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5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6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7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8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drawings/_rels/vmlDrawing9.vml.rels><?xml version="1.0" encoding="UTF-8"?>

<Relationships xmlns="http://schemas.openxmlformats.org/package/2006/relationships">
  <Relationship Id="rId1" Type="http://schemas.openxmlformats.org/officeDocument/2006/relationships/image" Target="../media/image1.emf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6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B481253-7591-4523-955E-F80A848495CF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DC8BEB-EE67-441D-A873-0468255F4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5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87F2B8-DAB1-4BB7-AA03-13CA34FE8FA5}" type="datetimeFigureOut">
              <a:rPr lang="en-US" smtClean="0"/>
              <a:t>12/16/2016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B7833D-D0AA-4DCD-A1FD-49E43A30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0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833D-D0AA-4DCD-A1FD-49E43A307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87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833D-D0AA-4DCD-A1FD-49E43A3075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91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FCA19-2B60-4165-B312-AE1DF4F172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88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FCA19-2B60-4165-B312-AE1DF4F172C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88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FCA19-2B60-4165-B312-AE1DF4F172C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88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3A0A-4DA5-43B1-A147-74AC5AB4BA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2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3A0A-4DA5-43B1-A147-74AC5AB4BA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2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8" indent="-174698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3A0A-4DA5-43B1-A147-74AC5AB4BA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2574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vmlDrawing" Target="../drawings/vmlDrawing5.vml"/>
  <Relationship Id="rId2" Type="http://schemas.openxmlformats.org/officeDocument/2006/relationships/tags" Target="../tags/tag6.xml"/>
  <Relationship Id="rId3" Type="http://schemas.openxmlformats.org/officeDocument/2006/relationships/slideMaster" Target="../slideMasters/slideMaster1.xml"/>
  <Relationship Id="rId4" Type="http://schemas.openxmlformats.org/officeDocument/2006/relationships/oleObject" Target="../embeddings/oleObject5.bin"/>
  <Relationship Id="rId5" Type="http://schemas.openxmlformats.org/officeDocument/2006/relationships/image" Target="../media/image1.emf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vmlDrawing" Target="../drawings/vmlDrawing7.vml"/>
  <Relationship Id="rId2" Type="http://schemas.openxmlformats.org/officeDocument/2006/relationships/tags" Target="../tags/tag8.xml"/>
  <Relationship Id="rId3" Type="http://schemas.openxmlformats.org/officeDocument/2006/relationships/slideMaster" Target="../slideMasters/slideMaster2.xml"/>
  <Relationship Id="rId4" Type="http://schemas.openxmlformats.org/officeDocument/2006/relationships/oleObject" Target="../embeddings/oleObject7.bin"/>
  <Relationship Id="rId5" Type="http://schemas.openxmlformats.org/officeDocument/2006/relationships/image" Target="../media/image1.emf"/>
  <Relationship Id="rId6" Type="http://schemas.openxmlformats.org/officeDocument/2006/relationships/image" Target="../media/image4.png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vmlDrawing" Target="../drawings/vmlDrawing8.vml"/>
  <Relationship Id="rId2" Type="http://schemas.openxmlformats.org/officeDocument/2006/relationships/tags" Target="../tags/tag9.xml"/>
  <Relationship Id="rId3" Type="http://schemas.openxmlformats.org/officeDocument/2006/relationships/slideMaster" Target="../slideMasters/slideMaster2.xml"/>
  <Relationship Id="rId4" Type="http://schemas.openxmlformats.org/officeDocument/2006/relationships/oleObject" Target="../embeddings/oleObject8.bin"/>
  <Relationship Id="rId5" Type="http://schemas.openxmlformats.org/officeDocument/2006/relationships/image" Target="../media/image1.emf"/>
  <Relationship Id="rId6" Type="http://schemas.openxmlformats.org/officeDocument/2006/relationships/image" Target="../media/image4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vmlDrawing" Target="../drawings/vmlDrawing9.vml"/>
  <Relationship Id="rId2" Type="http://schemas.openxmlformats.org/officeDocument/2006/relationships/tags" Target="../tags/tag10.xml"/>
  <Relationship Id="rId3" Type="http://schemas.openxmlformats.org/officeDocument/2006/relationships/slideMaster" Target="../slideMasters/slideMaster2.xml"/>
  <Relationship Id="rId4" Type="http://schemas.openxmlformats.org/officeDocument/2006/relationships/oleObject" Target="../embeddings/oleObject9.bin"/>
  <Relationship Id="rId5" Type="http://schemas.openxmlformats.org/officeDocument/2006/relationships/image" Target="../media/image1.emf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vmlDrawing" Target="../drawings/vmlDrawing10.vml"/>
  <Relationship Id="rId2" Type="http://schemas.openxmlformats.org/officeDocument/2006/relationships/tags" Target="../tags/tag11.xml"/>
  <Relationship Id="rId3" Type="http://schemas.openxmlformats.org/officeDocument/2006/relationships/slideMaster" Target="../slideMasters/slideMaster2.xml"/>
  <Relationship Id="rId4" Type="http://schemas.openxmlformats.org/officeDocument/2006/relationships/oleObject" Target="../embeddings/oleObject10.bin"/>
  <Relationship Id="rId5" Type="http://schemas.openxmlformats.org/officeDocument/2006/relationships/image" Target="../media/image1.emf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vmlDrawing" Target="../drawings/vmlDrawing12.vml"/>
  <Relationship Id="rId2" Type="http://schemas.openxmlformats.org/officeDocument/2006/relationships/tags" Target="../tags/tag13.xml"/>
  <Relationship Id="rId3" Type="http://schemas.openxmlformats.org/officeDocument/2006/relationships/slideMaster" Target="../slideMasters/slideMaster3.xml"/>
  <Relationship Id="rId4" Type="http://schemas.openxmlformats.org/officeDocument/2006/relationships/oleObject" Target="../embeddings/oleObject12.bin"/>
  <Relationship Id="rId5" Type="http://schemas.openxmlformats.org/officeDocument/2006/relationships/image" Target="../media/image1.emf"/>
  <Relationship Id="rId6" Type="http://schemas.openxmlformats.org/officeDocument/2006/relationships/image" Target="../media/image4.png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vmlDrawing" Target="../drawings/vmlDrawing13.vml"/>
  <Relationship Id="rId2" Type="http://schemas.openxmlformats.org/officeDocument/2006/relationships/tags" Target="../tags/tag14.xml"/>
  <Relationship Id="rId3" Type="http://schemas.openxmlformats.org/officeDocument/2006/relationships/slideMaster" Target="../slideMasters/slideMaster3.xml"/>
  <Relationship Id="rId4" Type="http://schemas.openxmlformats.org/officeDocument/2006/relationships/oleObject" Target="../embeddings/oleObject13.bin"/>
  <Relationship Id="rId5" Type="http://schemas.openxmlformats.org/officeDocument/2006/relationships/image" Target="../media/image1.emf"/>
  <Relationship Id="rId6" Type="http://schemas.openxmlformats.org/officeDocument/2006/relationships/image" Target="../media/image4.png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vmlDrawing" Target="../drawings/vmlDrawing14.vml"/>
  <Relationship Id="rId2" Type="http://schemas.openxmlformats.org/officeDocument/2006/relationships/tags" Target="../tags/tag15.xml"/>
  <Relationship Id="rId3" Type="http://schemas.openxmlformats.org/officeDocument/2006/relationships/slideMaster" Target="../slideMasters/slideMaster3.xml"/>
  <Relationship Id="rId4" Type="http://schemas.openxmlformats.org/officeDocument/2006/relationships/oleObject" Target="../embeddings/oleObject14.bin"/>
  <Relationship Id="rId5" Type="http://schemas.openxmlformats.org/officeDocument/2006/relationships/image" Target="../media/image1.emf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vmlDrawing" Target="../drawings/vmlDrawing15.vml"/>
  <Relationship Id="rId2" Type="http://schemas.openxmlformats.org/officeDocument/2006/relationships/tags" Target="../tags/tag16.xml"/>
  <Relationship Id="rId3" Type="http://schemas.openxmlformats.org/officeDocument/2006/relationships/slideMaster" Target="../slideMasters/slideMaster3.xml"/>
  <Relationship Id="rId4" Type="http://schemas.openxmlformats.org/officeDocument/2006/relationships/oleObject" Target="../embeddings/oleObject15.bin"/>
  <Relationship Id="rId5" Type="http://schemas.openxmlformats.org/officeDocument/2006/relationships/image" Target="../media/image1.emf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vmlDrawing" Target="../drawings/vmlDrawing2.vml"/>
  <Relationship Id="rId2" Type="http://schemas.openxmlformats.org/officeDocument/2006/relationships/tags" Target="../tags/tag3.xml"/>
  <Relationship Id="rId3" Type="http://schemas.openxmlformats.org/officeDocument/2006/relationships/slideMaster" Target="../slideMasters/slideMaster1.xml"/>
  <Relationship Id="rId4" Type="http://schemas.openxmlformats.org/officeDocument/2006/relationships/oleObject" Target="../embeddings/oleObject2.bin"/>
  <Relationship Id="rId5" Type="http://schemas.openxmlformats.org/officeDocument/2006/relationships/image" Target="../media/image1.emf"/>
  <Relationship Id="rId6" Type="http://schemas.openxmlformats.org/officeDocument/2006/relationships/image" Target="../media/image3.png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vmlDrawing" Target="../drawings/vmlDrawing16.vml"/>
  <Relationship Id="rId2" Type="http://schemas.openxmlformats.org/officeDocument/2006/relationships/tags" Target="../tags/tag17.xml"/>
  <Relationship Id="rId3" Type="http://schemas.openxmlformats.org/officeDocument/2006/relationships/slideMaster" Target="../slideMasters/slideMaster3.xml"/>
  <Relationship Id="rId4" Type="http://schemas.openxmlformats.org/officeDocument/2006/relationships/oleObject" Target="../embeddings/oleObject16.bin"/>
  <Relationship Id="rId5" Type="http://schemas.openxmlformats.org/officeDocument/2006/relationships/image" Target="../media/image1.emf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  <Relationship Id="rId2" Type="http://schemas.openxmlformats.org/officeDocument/2006/relationships/image" Target="../media/image3.png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vmlDrawing" Target="../drawings/vmlDrawing18.vml"/>
  <Relationship Id="rId2" Type="http://schemas.openxmlformats.org/officeDocument/2006/relationships/tags" Target="../tags/tag19.xml"/>
  <Relationship Id="rId3" Type="http://schemas.openxmlformats.org/officeDocument/2006/relationships/slideMaster" Target="../slideMasters/slideMaster4.xml"/>
  <Relationship Id="rId4" Type="http://schemas.openxmlformats.org/officeDocument/2006/relationships/oleObject" Target="../embeddings/oleObject18.bin"/>
  <Relationship Id="rId5" Type="http://schemas.openxmlformats.org/officeDocument/2006/relationships/image" Target="../media/image1.emf"/>
  <Relationship Id="rId6" Type="http://schemas.openxmlformats.org/officeDocument/2006/relationships/image" Target="../media/image3.png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vmlDrawing" Target="../drawings/vmlDrawing19.vml"/>
  <Relationship Id="rId2" Type="http://schemas.openxmlformats.org/officeDocument/2006/relationships/tags" Target="../tags/tag20.xml"/>
  <Relationship Id="rId3" Type="http://schemas.openxmlformats.org/officeDocument/2006/relationships/slideMaster" Target="../slideMasters/slideMaster4.xml"/>
  <Relationship Id="rId4" Type="http://schemas.openxmlformats.org/officeDocument/2006/relationships/oleObject" Target="../embeddings/oleObject19.bin"/>
  <Relationship Id="rId5" Type="http://schemas.openxmlformats.org/officeDocument/2006/relationships/image" Target="../media/image1.emf"/>
  <Relationship Id="rId6" Type="http://schemas.openxmlformats.org/officeDocument/2006/relationships/image" Target="../media/image3.png"/>
</Relationships>

</file>

<file path=ppt/slideLayouts/_rels/slideLayout2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  <Relationship Id="rId2" Type="http://schemas.openxmlformats.org/officeDocument/2006/relationships/image" Target="../media/image2.png"/>
</Relationships>

</file>

<file path=ppt/slideLayouts/_rels/slideLayout2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2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2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2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vmlDrawing" Target="../drawings/vmlDrawing3.vml"/>
  <Relationship Id="rId2" Type="http://schemas.openxmlformats.org/officeDocument/2006/relationships/tags" Target="../tags/tag4.xml"/>
  <Relationship Id="rId3" Type="http://schemas.openxmlformats.org/officeDocument/2006/relationships/slideMaster" Target="../slideMasters/slideMaster1.xml"/>
  <Relationship Id="rId4" Type="http://schemas.openxmlformats.org/officeDocument/2006/relationships/oleObject" Target="../embeddings/oleObject3.bin"/>
  <Relationship Id="rId5" Type="http://schemas.openxmlformats.org/officeDocument/2006/relationships/image" Target="../media/image1.emf"/>
  <Relationship Id="rId6" Type="http://schemas.openxmlformats.org/officeDocument/2006/relationships/image" Target="../media/image3.png"/>
</Relationships>

</file>

<file path=ppt/slideLayouts/_rels/slideLayout30.xml.rels><?xml version="1.0" encoding="UTF-8"?>

<Relationships xmlns="http://schemas.openxmlformats.org/package/2006/relationships">
  <Relationship Id="rId1" Type="http://schemas.openxmlformats.org/officeDocument/2006/relationships/vmlDrawing" Target="../drawings/vmlDrawing20.vml"/>
  <Relationship Id="rId2" Type="http://schemas.openxmlformats.org/officeDocument/2006/relationships/tags" Target="../tags/tag21.xml"/>
  <Relationship Id="rId3" Type="http://schemas.openxmlformats.org/officeDocument/2006/relationships/slideMaster" Target="../slideMasters/slideMaster4.xml"/>
  <Relationship Id="rId4" Type="http://schemas.openxmlformats.org/officeDocument/2006/relationships/oleObject" Target="../embeddings/oleObject20.bin"/>
  <Relationship Id="rId5" Type="http://schemas.openxmlformats.org/officeDocument/2006/relationships/image" Target="../media/image1.emf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vmlDrawing" Target="../drawings/vmlDrawing4.vml"/>
  <Relationship Id="rId2" Type="http://schemas.openxmlformats.org/officeDocument/2006/relationships/tags" Target="../tags/tag5.xml"/>
  <Relationship Id="rId3" Type="http://schemas.openxmlformats.org/officeDocument/2006/relationships/slideMaster" Target="../slideMasters/slideMaster1.xml"/>
  <Relationship Id="rId4" Type="http://schemas.openxmlformats.org/officeDocument/2006/relationships/oleObject" Target="../embeddings/oleObject4.bin"/>
  <Relationship Id="rId5" Type="http://schemas.openxmlformats.org/officeDocument/2006/relationships/image" Target="../media/image1.emf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1643707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742373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3721889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828658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" name="Straight Connector 1"/>
          <p:cNvCxnSpPr/>
          <p:nvPr userDrawn="1"/>
        </p:nvCxnSpPr>
        <p:spPr>
          <a:xfrm flipH="1">
            <a:off x="304800" y="1447800"/>
            <a:ext cx="8585042" cy="0"/>
          </a:xfrm>
          <a:prstGeom prst="line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 userDrawn="1"/>
        </p:nvSpPr>
        <p:spPr>
          <a:xfrm>
            <a:off x="304802" y="228600"/>
            <a:ext cx="8595188" cy="1200329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 defTabSz="914206"/>
            <a:r>
              <a:rPr lang="en-US" sz="2800" cap="small" dirty="0">
                <a:solidFill>
                  <a:srgbClr val="0C2D83"/>
                </a:solidFill>
                <a:latin typeface="Garamond" pitchFamily="18" charset="0"/>
              </a:rPr>
              <a:t>Commonwealth of Massachusetts</a:t>
            </a:r>
          </a:p>
          <a:p>
            <a:pPr algn="ctr" defTabSz="914206"/>
            <a:r>
              <a:rPr lang="en-US" sz="4400" cap="small" dirty="0">
                <a:solidFill>
                  <a:srgbClr val="0C2D83"/>
                </a:solidFill>
                <a:latin typeface="Garamond" pitchFamily="18" charset="0"/>
              </a:rPr>
              <a:t>Health Policy Commission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895600"/>
            <a:ext cx="7543800" cy="1066800"/>
          </a:xfrm>
          <a:prstGeom prst="rect">
            <a:avLst/>
          </a:prstGeom>
        </p:spPr>
        <p:txBody>
          <a:bodyPr lIns="91420" tIns="45711" rIns="91420" bIns="45711" anchor="ctr"/>
          <a:lstStyle>
            <a:lvl1pPr marL="0" indent="0" algn="ctr">
              <a:buNone/>
              <a:defRPr sz="4400" b="0">
                <a:solidFill>
                  <a:schemeClr val="tx2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Title here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590800" y="4876800"/>
            <a:ext cx="4114800" cy="3048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 sz="1800">
                <a:solidFill>
                  <a:schemeClr val="tx2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Date here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6251900"/>
            <a:ext cx="9144000" cy="197485"/>
          </a:xfrm>
          <a:prstGeom prst="rect">
            <a:avLst/>
          </a:prstGeom>
          <a:solidFill>
            <a:srgbClr val="DDA037"/>
          </a:solidFill>
          <a:ln w="12700" algn="in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0" y="6543403"/>
            <a:ext cx="9144000" cy="314598"/>
          </a:xfrm>
          <a:prstGeom prst="rect">
            <a:avLst/>
          </a:prstGeom>
          <a:solidFill>
            <a:srgbClr val="0C2D83"/>
          </a:solidFill>
          <a:ln w="12700" algn="in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DEDE"/>
                  </a:outerShdw>
                </a:effectLst>
              </a14:hiddenEffects>
            </a:ext>
          </a:extLst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10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444" y="6278291"/>
            <a:ext cx="539115" cy="53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86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tra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884162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0" y="838200"/>
            <a:ext cx="72390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-457200" algn="l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 marL="914303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 marL="1371454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 marL="1828606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 smtClean="0"/>
              <a:t>Insert Agenda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905000" y="2057400"/>
            <a:ext cx="5410200" cy="3352800"/>
          </a:xfrm>
          <a:prstGeom prst="rect">
            <a:avLst/>
          </a:prstGeom>
        </p:spPr>
        <p:txBody>
          <a:bodyPr anchor="ctr"/>
          <a:lstStyle>
            <a:lvl1pPr marL="284163" indent="-284163">
              <a:spcAft>
                <a:spcPts val="600"/>
              </a:spcAft>
              <a:buFont typeface="Wingdings" panose="05000000000000000000" pitchFamily="2" charset="2"/>
              <a:buChar char="§"/>
              <a:defRPr sz="2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spcAft>
                <a:spcPts val="600"/>
              </a:spcAft>
              <a:defRPr sz="20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spcAft>
                <a:spcPts val="600"/>
              </a:spcAft>
              <a:defRPr sz="16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spcAft>
                <a:spcPts val="600"/>
              </a:spcAft>
              <a:defRPr sz="1600">
                <a:solidFill>
                  <a:schemeClr val="tx2"/>
                </a:solidFill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 smtClean="0"/>
              <a:t>Write agenda items, and move light blue box to indicate active agenda item (bold active agenda item if desired)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51900"/>
            <a:ext cx="9144000" cy="197485"/>
          </a:xfrm>
          <a:prstGeom prst="rect">
            <a:avLst/>
          </a:prstGeom>
          <a:solidFill>
            <a:srgbClr val="DDA037"/>
          </a:solidFill>
          <a:ln w="12700" algn="in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6543403"/>
            <a:ext cx="9144000" cy="314598"/>
          </a:xfrm>
          <a:prstGeom prst="rect">
            <a:avLst/>
          </a:prstGeom>
          <a:solidFill>
            <a:srgbClr val="0C2D83"/>
          </a:solidFill>
          <a:ln w="12700" algn="in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DEDE"/>
                  </a:outerShdw>
                </a:effectLst>
              </a14:hiddenEffects>
            </a:ext>
          </a:extLst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Picture 9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444" y="6278291"/>
            <a:ext cx="539115" cy="53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44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248834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3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1437685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6074071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5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1752600" y="1828800"/>
            <a:ext cx="5638800" cy="3657600"/>
          </a:xfrm>
          <a:prstGeom prst="rect">
            <a:avLst/>
          </a:prstGeom>
        </p:spPr>
        <p:txBody>
          <a:bodyPr lIns="91440" tIns="182880" bIns="18288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64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89" y="234864"/>
            <a:ext cx="8794113" cy="29479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2156" y="1990667"/>
            <a:ext cx="4389768" cy="1247204"/>
          </a:xfrm>
          <a:prstGeom prst="rect">
            <a:avLst/>
          </a:prstGeom>
        </p:spPr>
        <p:txBody>
          <a:bodyPr lIns="93296" tIns="46648" rIns="93296" bIns="46648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1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0512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9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" name="Straight Connector 1"/>
          <p:cNvCxnSpPr/>
          <p:nvPr userDrawn="1"/>
        </p:nvCxnSpPr>
        <p:spPr>
          <a:xfrm flipH="1">
            <a:off x="304800" y="1447800"/>
            <a:ext cx="8585042" cy="0"/>
          </a:xfrm>
          <a:prstGeom prst="line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 userDrawn="1"/>
        </p:nvSpPr>
        <p:spPr>
          <a:xfrm>
            <a:off x="304802" y="228600"/>
            <a:ext cx="8595188" cy="1200329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 defTabSz="914206"/>
            <a:r>
              <a:rPr lang="en-US" sz="2800" cap="small" dirty="0" smtClean="0">
                <a:solidFill>
                  <a:srgbClr val="0C2D83"/>
                </a:solidFill>
                <a:latin typeface="Garamond" pitchFamily="18" charset="0"/>
              </a:rPr>
              <a:t>Commonwealth of Massachusetts</a:t>
            </a:r>
          </a:p>
          <a:p>
            <a:pPr algn="ctr" defTabSz="914206"/>
            <a:r>
              <a:rPr lang="en-US" sz="4400" cap="small" dirty="0" smtClean="0">
                <a:solidFill>
                  <a:srgbClr val="0C2D83"/>
                </a:solidFill>
                <a:latin typeface="Garamond" pitchFamily="18" charset="0"/>
              </a:rPr>
              <a:t>Health Policy Commission</a:t>
            </a:r>
            <a:endParaRPr lang="en-US" sz="4400" cap="small" dirty="0">
              <a:solidFill>
                <a:srgbClr val="0C2D83"/>
              </a:solidFill>
              <a:latin typeface="Garamond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895600"/>
            <a:ext cx="7543800" cy="1066800"/>
          </a:xfrm>
          <a:prstGeom prst="rect">
            <a:avLst/>
          </a:prstGeom>
        </p:spPr>
        <p:txBody>
          <a:bodyPr lIns="91420" tIns="45711" rIns="91420" bIns="45711" anchor="ctr"/>
          <a:lstStyle>
            <a:lvl1pPr marL="0" indent="0" algn="ctr">
              <a:buNone/>
              <a:defRPr sz="4400" b="0">
                <a:solidFill>
                  <a:schemeClr val="tx2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Title here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590800" y="4876800"/>
            <a:ext cx="4114800" cy="3048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 sz="1800">
                <a:solidFill>
                  <a:schemeClr val="tx2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Date here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6251900"/>
            <a:ext cx="9144000" cy="197485"/>
          </a:xfrm>
          <a:prstGeom prst="rect">
            <a:avLst/>
          </a:prstGeom>
          <a:solidFill>
            <a:srgbClr val="DDA037"/>
          </a:solidFill>
          <a:ln w="12700" algn="in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0" y="6543403"/>
            <a:ext cx="9144000" cy="314598"/>
          </a:xfrm>
          <a:prstGeom prst="rect">
            <a:avLst/>
          </a:prstGeom>
          <a:solidFill>
            <a:srgbClr val="0C2D83"/>
          </a:solidFill>
          <a:ln w="12700" algn="in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DEDE"/>
                  </a:outerShdw>
                </a:effectLst>
              </a14:hiddenEffects>
            </a:ext>
          </a:extLst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10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444" y="6278291"/>
            <a:ext cx="539115" cy="53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246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tra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12229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1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0" y="838200"/>
            <a:ext cx="72390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-457200" algn="l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 marL="914303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 marL="1371454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 marL="1828606" indent="0" algn="ctr">
              <a:buNone/>
              <a:defRPr>
                <a:solidFill>
                  <a:schemeClr val="tx2"/>
                </a:solidFill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 smtClean="0"/>
              <a:t>Insert Agenda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905000" y="2057400"/>
            <a:ext cx="5410200" cy="3352800"/>
          </a:xfrm>
          <a:prstGeom prst="rect">
            <a:avLst/>
          </a:prstGeom>
        </p:spPr>
        <p:txBody>
          <a:bodyPr anchor="ctr"/>
          <a:lstStyle>
            <a:lvl1pPr marL="284163" indent="-284163">
              <a:spcAft>
                <a:spcPts val="600"/>
              </a:spcAft>
              <a:buFont typeface="Wingdings" panose="05000000000000000000" pitchFamily="2" charset="2"/>
              <a:buChar char="§"/>
              <a:defRPr sz="2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spcAft>
                <a:spcPts val="600"/>
              </a:spcAft>
              <a:defRPr sz="20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spcAft>
                <a:spcPts val="600"/>
              </a:spcAft>
              <a:defRPr sz="16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spcAft>
                <a:spcPts val="600"/>
              </a:spcAft>
              <a:defRPr sz="1600">
                <a:solidFill>
                  <a:schemeClr val="tx2"/>
                </a:solidFill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 smtClean="0"/>
              <a:t>Write agenda items, and move light blue box to indicate active agenda item (bold active agenda item if desired)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51900"/>
            <a:ext cx="9144000" cy="197485"/>
          </a:xfrm>
          <a:prstGeom prst="rect">
            <a:avLst/>
          </a:prstGeom>
          <a:solidFill>
            <a:srgbClr val="DDA037"/>
          </a:solidFill>
          <a:ln w="12700" algn="in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6543403"/>
            <a:ext cx="9144000" cy="314598"/>
          </a:xfrm>
          <a:prstGeom prst="rect">
            <a:avLst/>
          </a:prstGeom>
          <a:solidFill>
            <a:srgbClr val="0C2D83"/>
          </a:solidFill>
          <a:ln w="12700" algn="in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DEDE"/>
                  </a:outerShdw>
                </a:effectLst>
              </a14:hiddenEffects>
            </a:ext>
          </a:extLst>
        </p:spPr>
        <p:txBody>
          <a:bodyPr rot="0" vert="horz" wrap="square" lIns="36558" tIns="36558" rIns="36558" bIns="36558" anchor="t" anchorCtr="0" upright="1">
            <a:noAutofit/>
          </a:bodyPr>
          <a:lstStyle/>
          <a:p>
            <a:pPr defTabSz="914303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Picture 9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444" y="6278291"/>
            <a:ext cx="539115" cy="53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4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213279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4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5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86983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6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767154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595391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2397825"/>
            <a:ext cx="7772400" cy="3687763"/>
          </a:xfrm>
          <a:prstGeom prst="rect">
            <a:avLst/>
          </a:prstGeom>
        </p:spPr>
        <p:txBody>
          <a:bodyPr/>
          <a:lstStyle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18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1676400"/>
            <a:ext cx="7467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cap="all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24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1105099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59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1752600" y="1828800"/>
            <a:ext cx="5638800" cy="3657600"/>
          </a:xfrm>
          <a:prstGeom prst="rect">
            <a:avLst/>
          </a:prstGeom>
        </p:spPr>
        <p:txBody>
          <a:bodyPr lIns="91440" tIns="182880" bIns="18288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235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89" y="234864"/>
            <a:ext cx="8794113" cy="294794"/>
          </a:xfrm>
          <a:prstGeom prst="rect">
            <a:avLst/>
          </a:prstGeom>
        </p:spPr>
        <p:txBody>
          <a:bodyPr lIns="93296" tIns="46648" rIns="93296" bIns="46648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2155" y="1990667"/>
            <a:ext cx="4389768" cy="1247204"/>
          </a:xfrm>
          <a:prstGeom prst="rect">
            <a:avLst/>
          </a:prstGeom>
        </p:spPr>
        <p:txBody>
          <a:bodyPr lIns="93296" tIns="46648" rIns="93296" bIns="46648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19602" y="6566446"/>
            <a:ext cx="199240" cy="155496"/>
          </a:xfrm>
          <a:prstGeom prst="rect">
            <a:avLst/>
          </a:prstGeom>
        </p:spPr>
        <p:txBody>
          <a:bodyPr lIns="93296" tIns="46648" rIns="93296" bIns="46648"/>
          <a:lstStyle>
            <a:lvl1pPr>
              <a:defRPr/>
            </a:lvl1pPr>
          </a:lstStyle>
          <a:p>
            <a:fld id="{39F5F628-935F-4F1F-A703-668EEE6BB347}" type="slidenum">
              <a:rPr lang="en-US">
                <a:solidFill>
                  <a:srgbClr val="000000"/>
                </a:solidFill>
              </a:rPr>
              <a:pPr/>
              <a:t>‹#›</a:t>
            </a:fld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3098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797842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754332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21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2397825"/>
            <a:ext cx="7772400" cy="3687763"/>
          </a:xfrm>
          <a:prstGeom prst="rect">
            <a:avLst/>
          </a:prstGeom>
        </p:spPr>
        <p:txBody>
          <a:bodyPr/>
          <a:lstStyle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18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1676400"/>
            <a:ext cx="7467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cap="all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93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1245261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24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600696"/>
            <a:ext cx="6476999" cy="6858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Motion: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47800" y="2438400"/>
            <a:ext cx="6362700" cy="4606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Vote: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094975"/>
                </a:solidFill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 smtClean="0">
                <a:solidFill>
                  <a:srgbClr val="094975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rgbClr val="09497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28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442" descr="C:\Users\kamercer\Desktop\HPC Bu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060450" cy="4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9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11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2560264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579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442559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600696"/>
            <a:ext cx="6476999" cy="6858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Motion: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47800" y="2438400"/>
            <a:ext cx="6362700" cy="4606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Vote: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212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6132230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6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692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Sources &amp; Notes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442" descr="C:\Users\kamercer\Desktop\HPC Bu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060450" cy="4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392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Sources &amp;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81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Sources &amp; Notes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2766612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99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390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7795076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1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8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theme" Target="../theme/theme1.xml"/>
  <Relationship Id="rId12" Type="http://schemas.openxmlformats.org/officeDocument/2006/relationships/vmlDrawing" Target="../drawings/vmlDrawing1.vml"/>
  <Relationship Id="rId13" Type="http://schemas.openxmlformats.org/officeDocument/2006/relationships/tags" Target="../tags/tag2.xml"/>
  <Relationship Id="rId14" Type="http://schemas.openxmlformats.org/officeDocument/2006/relationships/oleObject" Target="../embeddings/oleObject1.bin"/>
  <Relationship Id="rId15" Type="http://schemas.openxmlformats.org/officeDocument/2006/relationships/image" Target="../media/image1.emf"/>
  <Relationship Id="rId16" Type="http://schemas.openxmlformats.org/officeDocument/2006/relationships/image" Target="../media/image2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1.xml"/>
  <Relationship Id="rId10" Type="http://schemas.openxmlformats.org/officeDocument/2006/relationships/image" Target="../media/image1.emf"/>
  <Relationship Id="rId2" Type="http://schemas.openxmlformats.org/officeDocument/2006/relationships/slideLayout" Target="../slideLayouts/slideLayout12.xml"/>
  <Relationship Id="rId3" Type="http://schemas.openxmlformats.org/officeDocument/2006/relationships/slideLayout" Target="../slideLayouts/slideLayout13.xml"/>
  <Relationship Id="rId4" Type="http://schemas.openxmlformats.org/officeDocument/2006/relationships/slideLayout" Target="../slideLayouts/slideLayout14.xml"/>
  <Relationship Id="rId5" Type="http://schemas.openxmlformats.org/officeDocument/2006/relationships/slideLayout" Target="../slideLayouts/slideLayout15.xml"/>
  <Relationship Id="rId6" Type="http://schemas.openxmlformats.org/officeDocument/2006/relationships/theme" Target="../theme/theme2.xml"/>
  <Relationship Id="rId7" Type="http://schemas.openxmlformats.org/officeDocument/2006/relationships/vmlDrawing" Target="../drawings/vmlDrawing6.vml"/>
  <Relationship Id="rId8" Type="http://schemas.openxmlformats.org/officeDocument/2006/relationships/tags" Target="../tags/tag7.xml"/>
  <Relationship Id="rId9" Type="http://schemas.openxmlformats.org/officeDocument/2006/relationships/oleObject" Target="../embeddings/oleObject6.bin"/>
</Relationships>

</file>

<file path=ppt/slideMasters/_rels/slideMaster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6.xml"/>
  <Relationship Id="rId10" Type="http://schemas.openxmlformats.org/officeDocument/2006/relationships/oleObject" Target="../embeddings/oleObject11.bin"/>
  <Relationship Id="rId11" Type="http://schemas.openxmlformats.org/officeDocument/2006/relationships/image" Target="../media/image1.emf"/>
  <Relationship Id="rId2" Type="http://schemas.openxmlformats.org/officeDocument/2006/relationships/slideLayout" Target="../slideLayouts/slideLayout17.xml"/>
  <Relationship Id="rId3" Type="http://schemas.openxmlformats.org/officeDocument/2006/relationships/slideLayout" Target="../slideLayouts/slideLayout18.xml"/>
  <Relationship Id="rId4" Type="http://schemas.openxmlformats.org/officeDocument/2006/relationships/slideLayout" Target="../slideLayouts/slideLayout19.xml"/>
  <Relationship Id="rId5" Type="http://schemas.openxmlformats.org/officeDocument/2006/relationships/slideLayout" Target="../slideLayouts/slideLayout20.xml"/>
  <Relationship Id="rId6" Type="http://schemas.openxmlformats.org/officeDocument/2006/relationships/slideLayout" Target="../slideLayouts/slideLayout21.xml"/>
  <Relationship Id="rId7" Type="http://schemas.openxmlformats.org/officeDocument/2006/relationships/theme" Target="../theme/theme3.xml"/>
  <Relationship Id="rId8" Type="http://schemas.openxmlformats.org/officeDocument/2006/relationships/vmlDrawing" Target="../drawings/vmlDrawing11.vml"/>
  <Relationship Id="rId9" Type="http://schemas.openxmlformats.org/officeDocument/2006/relationships/tags" Target="../tags/tag12.xml"/>
</Relationships>

</file>

<file path=ppt/slideMasters/_rels/slideMaster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2.xml"/>
  <Relationship Id="rId10" Type="http://schemas.openxmlformats.org/officeDocument/2006/relationships/theme" Target="../theme/theme4.xml"/>
  <Relationship Id="rId11" Type="http://schemas.openxmlformats.org/officeDocument/2006/relationships/vmlDrawing" Target="../drawings/vmlDrawing17.vml"/>
  <Relationship Id="rId12" Type="http://schemas.openxmlformats.org/officeDocument/2006/relationships/tags" Target="../tags/tag18.xml"/>
  <Relationship Id="rId13" Type="http://schemas.openxmlformats.org/officeDocument/2006/relationships/oleObject" Target="../embeddings/oleObject17.bin"/>
  <Relationship Id="rId14" Type="http://schemas.openxmlformats.org/officeDocument/2006/relationships/image" Target="../media/image1.emf"/>
  <Relationship Id="rId2" Type="http://schemas.openxmlformats.org/officeDocument/2006/relationships/slideLayout" Target="../slideLayouts/slideLayout23.xml"/>
  <Relationship Id="rId3" Type="http://schemas.openxmlformats.org/officeDocument/2006/relationships/slideLayout" Target="../slideLayouts/slideLayout24.xml"/>
  <Relationship Id="rId4" Type="http://schemas.openxmlformats.org/officeDocument/2006/relationships/slideLayout" Target="../slideLayouts/slideLayout25.xml"/>
  <Relationship Id="rId5" Type="http://schemas.openxmlformats.org/officeDocument/2006/relationships/slideLayout" Target="../slideLayouts/slideLayout26.xml"/>
  <Relationship Id="rId6" Type="http://schemas.openxmlformats.org/officeDocument/2006/relationships/slideLayout" Target="../slideLayouts/slideLayout27.xml"/>
  <Relationship Id="rId7" Type="http://schemas.openxmlformats.org/officeDocument/2006/relationships/slideLayout" Target="../slideLayouts/slideLayout28.xml"/>
  <Relationship Id="rId8" Type="http://schemas.openxmlformats.org/officeDocument/2006/relationships/slideLayout" Target="../slideLayouts/slideLayout29.xml"/>
  <Relationship Id="rId9" Type="http://schemas.openxmlformats.org/officeDocument/2006/relationships/slideLayout" Target="../slideLayouts/slideLayout30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9559935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914400"/>
            <a:ext cx="8229600" cy="9144"/>
          </a:xfrm>
          <a:prstGeom prst="rect">
            <a:avLst/>
          </a:prstGeom>
          <a:solidFill>
            <a:schemeClr val="accent3"/>
          </a:solidFill>
          <a:ln w="12700" algn="in">
            <a:solidFill>
              <a:srgbClr val="FAA721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62" tIns="36562" rIns="36562" bIns="36562" anchor="t" anchorCtr="0" upright="1">
            <a:noAutofit/>
          </a:bodyPr>
          <a:lstStyle/>
          <a:p>
            <a:endParaRPr lang="en-US"/>
          </a:p>
        </p:txBody>
      </p:sp>
      <p:pic>
        <p:nvPicPr>
          <p:cNvPr id="8" name="Picture 442" descr="C:\Users\kamercer\Desktop\HPC Bug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060450" cy="4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2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6" r:id="rId2"/>
    <p:sldLayoutId id="2147483660" r:id="rId3"/>
    <p:sldLayoutId id="2147483650" r:id="rId4"/>
    <p:sldLayoutId id="2147483654" r:id="rId5"/>
    <p:sldLayoutId id="2147483655" r:id="rId6"/>
    <p:sldLayoutId id="2147483661" r:id="rId7"/>
    <p:sldLayoutId id="2147483662" r:id="rId8"/>
    <p:sldLayoutId id="2147483683" r:id="rId9"/>
    <p:sldLayoutId id="2147483741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420208942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4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457200" y="914400"/>
            <a:ext cx="8229600" cy="45719"/>
          </a:xfrm>
          <a:prstGeom prst="rect">
            <a:avLst/>
          </a:prstGeom>
          <a:solidFill>
            <a:srgbClr val="DDA037"/>
          </a:solidFill>
          <a:ln w="12700" algn="in">
            <a:solidFill>
              <a:srgbClr val="DDA037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62" tIns="36562" rIns="36562" bIns="36562" anchor="t" anchorCtr="0" upright="1">
            <a:no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781800" y="6627912"/>
            <a:ext cx="228600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C2D83"/>
                </a:solidFill>
                <a:cs typeface="Arial" panose="020B0604020202020204" pitchFamily="34" charset="0"/>
              </a:rPr>
              <a:t>Health Policy  Commission | </a:t>
            </a:r>
            <a:fld id="{A5227E9D-7D62-4008-BFCE-C7B8B3FEB975}" type="slidenum">
              <a:rPr lang="en-US" sz="1000">
                <a:solidFill>
                  <a:srgbClr val="0C2D83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000" dirty="0">
              <a:solidFill>
                <a:srgbClr val="0C2D83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8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algn="ctr" defTabSz="91401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54" indent="-342754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36" indent="-285630" algn="l" defTabSz="9140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15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21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28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34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40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47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52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08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12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2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25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32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37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44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5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8480331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0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457200" y="914400"/>
            <a:ext cx="8229600" cy="45719"/>
          </a:xfrm>
          <a:prstGeom prst="rect">
            <a:avLst/>
          </a:prstGeom>
          <a:solidFill>
            <a:srgbClr val="DDA037"/>
          </a:solidFill>
          <a:ln w="12700" algn="in">
            <a:solidFill>
              <a:srgbClr val="DDA037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62" tIns="36562" rIns="36562" bIns="36562" anchor="t" anchorCtr="0" upright="1">
            <a:no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781800" y="6627912"/>
            <a:ext cx="228600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0C2D83"/>
                </a:solidFill>
                <a:cs typeface="Arial" panose="020B0604020202020204" pitchFamily="34" charset="0"/>
              </a:rPr>
              <a:t>Health Policy Commission | </a:t>
            </a:r>
            <a:fld id="{A5227E9D-7D62-4008-BFCE-C7B8B3FEB975}" type="slidenum">
              <a:rPr lang="en-US" sz="1000" smtClean="0">
                <a:solidFill>
                  <a:srgbClr val="0C2D83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000" dirty="0">
              <a:solidFill>
                <a:srgbClr val="0C2D83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29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iming>
    <p:tnLst>
      <p:par>
        <p:cTn id="1" dur="indefinite" restart="never" nodeType="tmRoot"/>
      </p:par>
    </p:tnLst>
  </p:timing>
  <p:txStyles>
    <p:titleStyle>
      <a:lvl1pPr algn="ctr" defTabSz="91401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54" indent="-342754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36" indent="-285630" algn="l" defTabSz="9140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15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21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28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34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40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47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52" indent="-228502" algn="l" defTabSz="9140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08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12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2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25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32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37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44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50" algn="l" defTabSz="9140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13471631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92"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914400"/>
            <a:ext cx="8229600" cy="9144"/>
          </a:xfrm>
          <a:prstGeom prst="rect">
            <a:avLst/>
          </a:prstGeom>
          <a:solidFill>
            <a:schemeClr val="accent3"/>
          </a:solidFill>
          <a:ln w="12700" algn="in">
            <a:solidFill>
              <a:srgbClr val="FAA721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62" tIns="36562" rIns="36562" bIns="36562" anchor="t" anchorCtr="0" upright="1">
            <a:no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094975"/>
                </a:solidFill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 smtClean="0">
                <a:solidFill>
                  <a:srgbClr val="094975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rgbClr val="09497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41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vmlDrawing" Target="../drawings/vmlDrawing24.vml"/>
  <Relationship Id="rId2" Type="http://schemas.openxmlformats.org/officeDocument/2006/relationships/tags" Target="../tags/tag25.xml"/>
  <Relationship Id="rId3" Type="http://schemas.openxmlformats.org/officeDocument/2006/relationships/slideLayout" Target="../slideLayouts/slideLayout2.xml"/>
  <Relationship Id="rId4" Type="http://schemas.openxmlformats.org/officeDocument/2006/relationships/oleObject" Target="../embeddings/oleObject24.bin"/>
  <Relationship Id="rId5" Type="http://schemas.openxmlformats.org/officeDocument/2006/relationships/image" Target="../media/image1.emf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vmlDrawing" Target="../drawings/vmlDrawing25.vml"/>
  <Relationship Id="rId2" Type="http://schemas.openxmlformats.org/officeDocument/2006/relationships/tags" Target="../tags/tag26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3.xml"/>
  <Relationship Id="rId5" Type="http://schemas.openxmlformats.org/officeDocument/2006/relationships/oleObject" Target="../embeddings/oleObject25.bin"/>
  <Relationship Id="rId6" Type="http://schemas.openxmlformats.org/officeDocument/2006/relationships/image" Target="../media/image1.emf"/>
  <Relationship Id="rId7" Type="http://schemas.openxmlformats.org/officeDocument/2006/relationships/image" Target="../media/image9.pn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vmlDrawing" Target="../drawings/vmlDrawing26.vml"/>
  <Relationship Id="rId2" Type="http://schemas.openxmlformats.org/officeDocument/2006/relationships/tags" Target="../tags/tag27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4.xml"/>
  <Relationship Id="rId5" Type="http://schemas.openxmlformats.org/officeDocument/2006/relationships/oleObject" Target="../embeddings/oleObject26.bin"/>
  <Relationship Id="rId6" Type="http://schemas.openxmlformats.org/officeDocument/2006/relationships/image" Target="../media/image1.emf"/>
  <Relationship Id="rId7" Type="http://schemas.openxmlformats.org/officeDocument/2006/relationships/image" Target="../media/image10.jpeg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vmlDrawing" Target="../drawings/vmlDrawing27.vml"/>
  <Relationship Id="rId2" Type="http://schemas.openxmlformats.org/officeDocument/2006/relationships/tags" Target="../tags/tag28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5.xml"/>
  <Relationship Id="rId5" Type="http://schemas.openxmlformats.org/officeDocument/2006/relationships/oleObject" Target="../embeddings/oleObject27.bin"/>
  <Relationship Id="rId6" Type="http://schemas.openxmlformats.org/officeDocument/2006/relationships/image" Target="../media/image1.emf"/>
  <Relationship Id="rId7" Type="http://schemas.openxmlformats.org/officeDocument/2006/relationships/image" Target="../media/image11.png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vmlDrawing" Target="../drawings/vmlDrawing28.vml"/>
  <Relationship Id="rId2" Type="http://schemas.openxmlformats.org/officeDocument/2006/relationships/tags" Target="../tags/tag29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6.xml"/>
  <Relationship Id="rId5" Type="http://schemas.openxmlformats.org/officeDocument/2006/relationships/oleObject" Target="../embeddings/oleObject28.bin"/>
  <Relationship Id="rId6" Type="http://schemas.openxmlformats.org/officeDocument/2006/relationships/image" Target="../media/image1.emf"/>
  <Relationship Id="rId7" Type="http://schemas.openxmlformats.org/officeDocument/2006/relationships/image" Target="../media/image12.png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vmlDrawing" Target="../drawings/vmlDrawing29.vml"/>
  <Relationship Id="rId2" Type="http://schemas.openxmlformats.org/officeDocument/2006/relationships/tags" Target="../tags/tag30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7.xml"/>
  <Relationship Id="rId5" Type="http://schemas.openxmlformats.org/officeDocument/2006/relationships/oleObject" Target="../embeddings/oleObject29.bin"/>
  <Relationship Id="rId6" Type="http://schemas.openxmlformats.org/officeDocument/2006/relationships/image" Target="../media/image1.emf"/>
  <Relationship Id="rId7" Type="http://schemas.openxmlformats.org/officeDocument/2006/relationships/image" Target="../media/image13.png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vmlDrawing" Target="../drawings/vmlDrawing30.vml"/>
  <Relationship Id="rId2" Type="http://schemas.openxmlformats.org/officeDocument/2006/relationships/tags" Target="../tags/tag31.xml"/>
  <Relationship Id="rId3" Type="http://schemas.openxmlformats.org/officeDocument/2006/relationships/slideLayout" Target="../slideLayouts/slideLayout5.xml"/>
  <Relationship Id="rId4" Type="http://schemas.openxmlformats.org/officeDocument/2006/relationships/notesSlide" Target="../notesSlides/notesSlide8.xml"/>
  <Relationship Id="rId5" Type="http://schemas.openxmlformats.org/officeDocument/2006/relationships/oleObject" Target="../embeddings/oleObject30.bin"/>
  <Relationship Id="rId6" Type="http://schemas.openxmlformats.org/officeDocument/2006/relationships/image" Target="../media/image1.emf"/>
  <Relationship Id="rId7" Type="http://schemas.openxmlformats.org/officeDocument/2006/relationships/image" Target="../media/image14.png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  <Relationship Id="rId2" Type="http://schemas.openxmlformats.org/officeDocument/2006/relationships/notesSlide" Target="../notesSlides/notesSlide2.xml"/>
  <Relationship Id="rId3" Type="http://schemas.openxmlformats.org/officeDocument/2006/relationships/image" Target="../media/image5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0.xml"/>
  <Relationship Id="rId2" Type="http://schemas.openxmlformats.org/officeDocument/2006/relationships/image" Target="../media/image6.png"/>
  <Relationship Id="rId3" Type="http://schemas.openxmlformats.org/officeDocument/2006/relationships/image" Target="../media/image7.jpeg"/>
  <Relationship Id="rId4" Type="http://schemas.openxmlformats.org/officeDocument/2006/relationships/image" Target="../media/image8.jpe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vmlDrawing" Target="../drawings/vmlDrawing21.vml"/>
  <Relationship Id="rId2" Type="http://schemas.openxmlformats.org/officeDocument/2006/relationships/tags" Target="../tags/tag22.xml"/>
  <Relationship Id="rId3" Type="http://schemas.openxmlformats.org/officeDocument/2006/relationships/slideLayout" Target="../slideLayouts/slideLayout10.xml"/>
  <Relationship Id="rId4" Type="http://schemas.openxmlformats.org/officeDocument/2006/relationships/oleObject" Target="../embeddings/oleObject21.bin"/>
  <Relationship Id="rId5" Type="http://schemas.openxmlformats.org/officeDocument/2006/relationships/image" Target="../media/image1.emf"/>
  <Relationship Id="rId6" Type="http://schemas.openxmlformats.org/officeDocument/2006/relationships/image" Target="../media/image6.png"/>
  <Relationship Id="rId7" Type="http://schemas.openxmlformats.org/officeDocument/2006/relationships/image" Target="../media/image7.jpeg"/>
  <Relationship Id="rId8" Type="http://schemas.openxmlformats.org/officeDocument/2006/relationships/image" Target="../media/image8.jpe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vmlDrawing" Target="../drawings/vmlDrawing22.vml"/>
  <Relationship Id="rId2" Type="http://schemas.openxmlformats.org/officeDocument/2006/relationships/tags" Target="../tags/tag23.xml"/>
  <Relationship Id="rId3" Type="http://schemas.openxmlformats.org/officeDocument/2006/relationships/slideLayout" Target="../slideLayouts/slideLayout10.xml"/>
  <Relationship Id="rId4" Type="http://schemas.openxmlformats.org/officeDocument/2006/relationships/oleObject" Target="../embeddings/oleObject22.bin"/>
  <Relationship Id="rId5" Type="http://schemas.openxmlformats.org/officeDocument/2006/relationships/image" Target="../media/image1.emf"/>
  <Relationship Id="rId6" Type="http://schemas.openxmlformats.org/officeDocument/2006/relationships/image" Target="../media/image6.png"/>
  <Relationship Id="rId7" Type="http://schemas.openxmlformats.org/officeDocument/2006/relationships/image" Target="../media/image7.jpeg"/>
  <Relationship Id="rId8" Type="http://schemas.openxmlformats.org/officeDocument/2006/relationships/image" Target="../media/image8.jpe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vmlDrawing" Target="../drawings/vmlDrawing23.vml"/>
  <Relationship Id="rId2" Type="http://schemas.openxmlformats.org/officeDocument/2006/relationships/tags" Target="../tags/tag24.xml"/>
  <Relationship Id="rId3" Type="http://schemas.openxmlformats.org/officeDocument/2006/relationships/slideLayout" Target="../slideLayouts/slideLayout10.xml"/>
  <Relationship Id="rId4" Type="http://schemas.openxmlformats.org/officeDocument/2006/relationships/oleObject" Target="../embeddings/oleObject23.bin"/>
  <Relationship Id="rId5" Type="http://schemas.openxmlformats.org/officeDocument/2006/relationships/image" Target="../media/image1.emf"/>
  <Relationship Id="rId6" Type="http://schemas.openxmlformats.org/officeDocument/2006/relationships/image" Target="../media/image6.png"/>
  <Relationship Id="rId7" Type="http://schemas.openxmlformats.org/officeDocument/2006/relationships/image" Target="../media/image7.jpeg"/>
  <Relationship Id="rId8" Type="http://schemas.openxmlformats.org/officeDocument/2006/relationships/image" Target="../media/image8.jpe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00100" y="3352800"/>
            <a:ext cx="7543800" cy="2057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Health Policy Commission Investments in NAS</a:t>
            </a:r>
          </a:p>
          <a:p>
            <a:r>
              <a:rPr lang="en-US" dirty="0" smtClean="0"/>
              <a:t>December 19, 2016</a:t>
            </a:r>
          </a:p>
        </p:txBody>
      </p:sp>
    </p:spTree>
    <p:extLst>
      <p:ext uri="{BB962C8B-B14F-4D97-AF65-F5344CB8AC3E}">
        <p14:creationId xmlns:p14="http://schemas.microsoft.com/office/powerpoint/2010/main" val="90472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Technical assistance and evaluation of investments in inpatient NAS quality improvement initiatives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3" y="1371600"/>
            <a:ext cx="82295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nurses on scoring severity of NAS symptoms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providers on emerging best practices in clinical protocols, including targeted training on hospital specific quality improvement initiative elements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Quality improvement implementation support (e.g., rapid cycle adjustments to account for successes and failures)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Data reporting support and feedback with hospital “scorecards” 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Annual practice surveys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Dissemination of learnings from support provided to HPC funded hospitals to all birthing hospitals in the Commonwealth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338697"/>
            <a:ext cx="82295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breastfeeding (initiation and at time of discharge)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early skin to skin contact (between infant and birth mother)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and type of pharmacologic intervention, and weaning time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Changes in LOS in various settings of care (NICU, special care nursery, total hospital stay)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Reliability of scoring of NAS symptoms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Known prenatal exposure to opioids (for treatment of OUD or otherwise)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referral to early intervention services prior to discharge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990600"/>
            <a:ext cx="8229599" cy="411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2" y="1033046"/>
            <a:ext cx="5181598" cy="33855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(EXAMPLES)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1" y="3927217"/>
            <a:ext cx="8229597" cy="411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3" y="3957697"/>
            <a:ext cx="396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(EXAMPLES)</a:t>
            </a:r>
          </a:p>
        </p:txBody>
      </p:sp>
    </p:spTree>
    <p:extLst>
      <p:ext uri="{BB962C8B-B14F-4D97-AF65-F5344CB8AC3E}">
        <p14:creationId xmlns:p14="http://schemas.microsoft.com/office/powerpoint/2010/main" val="375811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362200"/>
            <a:ext cx="91440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362200"/>
            <a:ext cx="7772400" cy="3687763"/>
          </a:xfrm>
        </p:spPr>
        <p:txBody>
          <a:bodyPr/>
          <a:lstStyle/>
          <a:p>
            <a:r>
              <a:rPr lang="en-US" dirty="0" smtClean="0"/>
              <a:t>Appendix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298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3367341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err="1" smtClean="0"/>
              <a:t>Baystate</a:t>
            </a:r>
            <a:r>
              <a:rPr lang="en-US" i="1" dirty="0" smtClean="0"/>
              <a:t> Medical Center</a:t>
            </a:r>
            <a:endParaRPr lang="en-US" i="1" dirty="0"/>
          </a:p>
        </p:txBody>
      </p:sp>
      <p:sp>
        <p:nvSpPr>
          <p:cNvPr id="26" name="Rectangle 25"/>
          <p:cNvSpPr/>
          <p:nvPr/>
        </p:nvSpPr>
        <p:spPr>
          <a:xfrm>
            <a:off x="4724900" y="1904999"/>
            <a:ext cx="4143936" cy="320040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174625" indent="-174625">
              <a:buFont typeface="Wingdings" pitchFamily="2" charset="2"/>
              <a:buChar char="§"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174625" indent="-174625">
              <a:buFont typeface="Wingdings" pitchFamily="2" charset="2"/>
              <a:buChar char="§"/>
            </a:pPr>
            <a:r>
              <a:rPr lang="en-US" sz="1200" dirty="0" smtClean="0">
                <a:solidFill>
                  <a:prstClr val="black"/>
                </a:solidFill>
              </a:rPr>
              <a:t>Allocating </a:t>
            </a:r>
            <a:r>
              <a:rPr lang="en-US" sz="1200" dirty="0">
                <a:solidFill>
                  <a:prstClr val="black"/>
                </a:solidFill>
              </a:rPr>
              <a:t>and utilizing rooms on the postpartum floor to provide care to the mother-infant dyad during observation as well as treatment phases of NAS.</a:t>
            </a:r>
          </a:p>
          <a:p>
            <a:pPr marL="174625" indent="-174625"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</a:rPr>
              <a:t>Will dedicate 4 rooms on the postpartum floor for eligible parents to stay with their infant 24 hours per day x 7 days per week until discharge. </a:t>
            </a:r>
          </a:p>
          <a:p>
            <a:pPr marL="174625" indent="-174625"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</a:rPr>
              <a:t>A dedicated trained nurse will provide the medical care including monitoring of the Finnegan scores and administering medications as prescribed, and providing daily infant care in cooperation with the parents.</a:t>
            </a:r>
          </a:p>
          <a:p>
            <a:pPr marL="174625" indent="-174625"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</a:rPr>
              <a:t>Nurses caring for infants with NAS are certified in the Finnegan scoring system or FNAST (Finnegan Neonatal Abstinence Scoring Tool)</a:t>
            </a:r>
          </a:p>
          <a:p>
            <a:pPr marL="174625" indent="-174625"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</a:rPr>
              <a:t>Quarterly NAS and opiate treatment updates into regularly scheduled nursing “Brown Bag” conferences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6544" y="1905000"/>
            <a:ext cx="4097422" cy="8382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Increase rooming </a:t>
            </a:r>
            <a:r>
              <a:rPr lang="en-US" sz="1400" dirty="0">
                <a:solidFill>
                  <a:prstClr val="black"/>
                </a:solidFill>
              </a:rPr>
              <a:t>in-care </a:t>
            </a:r>
            <a:r>
              <a:rPr lang="en-US" sz="1400" dirty="0" smtClean="0">
                <a:solidFill>
                  <a:prstClr val="black"/>
                </a:solidFill>
              </a:rPr>
              <a:t>among eligible </a:t>
            </a:r>
            <a:r>
              <a:rPr lang="en-US" sz="1400" dirty="0">
                <a:solidFill>
                  <a:prstClr val="black"/>
                </a:solidFill>
              </a:rPr>
              <a:t>maternal-infant dyads </a:t>
            </a:r>
            <a:r>
              <a:rPr lang="en-US" sz="1400" dirty="0" smtClean="0">
                <a:solidFill>
                  <a:prstClr val="black"/>
                </a:solidFill>
              </a:rPr>
              <a:t>with NAS by 30%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86544" y="3048001"/>
            <a:ext cx="4097422" cy="76199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>
              <a:spcBef>
                <a:spcPts val="1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All infants scored for NAS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86544" y="4038600"/>
            <a:ext cx="4097422" cy="23622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400" dirty="0" smtClean="0">
              <a:solidFill>
                <a:prstClr val="black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>
                <a:solidFill>
                  <a:prstClr val="black"/>
                </a:solidFill>
              </a:rPr>
              <a:t>Increase </a:t>
            </a:r>
            <a:r>
              <a:rPr lang="en-US" sz="1400" dirty="0">
                <a:solidFill>
                  <a:prstClr val="black"/>
                </a:solidFill>
              </a:rPr>
              <a:t>adherence to MAT by pregnant women with opioid abuse disorder by </a:t>
            </a:r>
            <a:r>
              <a:rPr lang="en-US" sz="1400" dirty="0" smtClean="0">
                <a:solidFill>
                  <a:prstClr val="black"/>
                </a:solidFill>
              </a:rPr>
              <a:t>30%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>
                <a:solidFill>
                  <a:prstClr val="black"/>
                </a:solidFill>
              </a:rPr>
              <a:t>Increase </a:t>
            </a:r>
            <a:r>
              <a:rPr lang="en-US" sz="1400" dirty="0">
                <a:solidFill>
                  <a:prstClr val="black"/>
                </a:solidFill>
              </a:rPr>
              <a:t>breastfeeding and skin to skin care rates by 30% for opioid exposed </a:t>
            </a:r>
            <a:r>
              <a:rPr lang="en-US" sz="1400" dirty="0" smtClean="0">
                <a:solidFill>
                  <a:prstClr val="black"/>
                </a:solidFill>
              </a:rPr>
              <a:t>infants.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>
                <a:solidFill>
                  <a:prstClr val="black"/>
                </a:solidFill>
              </a:rPr>
              <a:t>Increase </a:t>
            </a:r>
            <a:r>
              <a:rPr lang="en-US" sz="1400" dirty="0">
                <a:solidFill>
                  <a:prstClr val="black"/>
                </a:solidFill>
              </a:rPr>
              <a:t>the number of infants being discharged home to biological families by 30% with continued breastfeeding after hospital discharge through 6 months post-partum along with monitoring long term neurocognitive outcomes.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33925" y="5334000"/>
            <a:ext cx="4097422" cy="1066800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Increasing focus on non-pharmacologic care, improving pharmacologic care, and initiating new hospital care models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86544" y="18288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724400" y="5334000"/>
            <a:ext cx="1960806" cy="27432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Operational Approach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0092" y="29718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6544" y="39624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Secondary Aims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030852"/>
              </p:ext>
            </p:extLst>
          </p:nvPr>
        </p:nvGraphicFramePr>
        <p:xfrm>
          <a:off x="4941132" y="1066800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94975"/>
                          </a:solidFill>
                        </a:rPr>
                        <a:t>$249,778 </a:t>
                      </a:r>
                      <a:endParaRPr lang="en-US" sz="1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4724900" y="1891919"/>
            <a:ext cx="1969770" cy="27432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Innovative Model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09785" y="5465241"/>
            <a:ext cx="250367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. </a:t>
            </a:r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74874"/>
              </p:ext>
            </p:extLst>
          </p:nvPr>
        </p:nvGraphicFramePr>
        <p:xfrm>
          <a:off x="6826100" y="1066800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Initiative Cost</a:t>
                      </a:r>
                      <a:endParaRPr lang="en-US" sz="14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94975"/>
                          </a:solidFill>
                        </a:rPr>
                        <a:t>$400,480 </a:t>
                      </a:r>
                      <a:endParaRPr lang="en-US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2785" y="1062472"/>
            <a:ext cx="2803376" cy="67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67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221730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smtClean="0"/>
              <a:t>Boston </a:t>
            </a:r>
            <a:r>
              <a:rPr lang="en-US" i="1" dirty="0"/>
              <a:t>Medical </a:t>
            </a:r>
            <a:r>
              <a:rPr lang="en-US" i="1" dirty="0" smtClean="0"/>
              <a:t>Center</a:t>
            </a:r>
            <a:endParaRPr lang="en-US" i="1" dirty="0"/>
          </a:p>
        </p:txBody>
      </p:sp>
      <p:pic>
        <p:nvPicPr>
          <p:cNvPr id="29698" name="Picture 2" descr="C:\Users\lsawh\Pictures\bmcLogo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52500"/>
            <a:ext cx="19050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4731277" y="2106970"/>
            <a:ext cx="4143936" cy="45224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600" dirty="0"/>
              <a:t>Increasing parental presence at bedside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/>
              <a:t>Implementing peer support to introduce the benefits of breastfeeding and rooming-in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/>
              <a:t>Optimizing NAS pharmacologic treatment with methadone as a first-line therapy instead of morphine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/>
              <a:t>Improved approaches to NAS symptom scoring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/>
              <a:t>Ensuring timely access to wrap-around outpatient services for woman and infant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>
                <a:solidFill>
                  <a:prstClr val="black"/>
                </a:solidFill>
              </a:rPr>
              <a:t>Implementation of </a:t>
            </a:r>
            <a:r>
              <a:rPr lang="en-US" sz="1600" dirty="0"/>
              <a:t>prenatal care curriculum that includes brief individual obstetric evaluation, group discussion, education, peer support, and relapse prevention.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6544" y="1923317"/>
            <a:ext cx="4097422" cy="75310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Decrease length of inpatient stay for infants with NAS by 40%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86544" y="2882481"/>
            <a:ext cx="4097422" cy="75310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All infants scored for NAS and birth mothers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86544" y="3867072"/>
            <a:ext cx="4097422" cy="137169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342900" indent="-342900">
              <a:buFont typeface="+mj-lt"/>
              <a:buAutoNum type="arabicPeriod"/>
            </a:pPr>
            <a:endParaRPr lang="en-US" sz="1400" dirty="0" smtClean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prstClr val="black"/>
                </a:solidFill>
              </a:rPr>
              <a:t>Reduce </a:t>
            </a:r>
            <a:r>
              <a:rPr lang="en-US" sz="1400" dirty="0">
                <a:solidFill>
                  <a:prstClr val="black"/>
                </a:solidFill>
              </a:rPr>
              <a:t>pharmacotherapy by 30%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</a:rPr>
              <a:t>Improve breastfeeding initiation rates by 15%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</a:rPr>
              <a:t>Improve maternal presence at the bedside by 20%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</a:rPr>
              <a:t>Institute bedside psychotherapy for mothers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6544" y="5351701"/>
            <a:ext cx="4097422" cy="110626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Increasing </a:t>
            </a:r>
            <a:r>
              <a:rPr lang="en-US" sz="1400" dirty="0">
                <a:solidFill>
                  <a:prstClr val="black"/>
                </a:solidFill>
              </a:rPr>
              <a:t>focus on non-pharmacologic care, improving pharmacologic care, and initiating new hospital care models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78593" y="19050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77019" y="5351701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Operational Approach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8593" y="2882481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6544" y="3867072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Secondary Aims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060879"/>
              </p:ext>
            </p:extLst>
          </p:nvPr>
        </p:nvGraphicFramePr>
        <p:xfrm>
          <a:off x="4876800" y="1143000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/>
                          </a:solidFill>
                        </a:rPr>
                        <a:t>$</a:t>
                      </a:r>
                      <a:r>
                        <a:rPr lang="en-US" sz="1400" b="1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248,976</a:t>
                      </a:r>
                      <a:endParaRPr lang="en-US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4731277" y="2106970"/>
            <a:ext cx="1969770" cy="27432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Innovative Model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244329"/>
              </p:ext>
            </p:extLst>
          </p:nvPr>
        </p:nvGraphicFramePr>
        <p:xfrm>
          <a:off x="6826100" y="1150867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Initiative Cost</a:t>
                      </a:r>
                      <a:endParaRPr lang="en-US" sz="14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</a:rPr>
                        <a:t>$349,879 </a:t>
                      </a:r>
                      <a:endParaRPr lang="en-US" sz="1400" b="1" i="0" u="none" strike="noStrike" dirty="0">
                        <a:solidFill>
                          <a:srgbClr val="1F497D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8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5521544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4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err="1" smtClean="0"/>
              <a:t>Umass</a:t>
            </a:r>
            <a:r>
              <a:rPr lang="en-US" i="1" dirty="0" smtClean="0"/>
              <a:t> Memorial Medical Center</a:t>
            </a:r>
            <a:endParaRPr lang="en-US" i="1" dirty="0"/>
          </a:p>
        </p:txBody>
      </p:sp>
      <p:sp>
        <p:nvSpPr>
          <p:cNvPr id="27" name="Rectangle 26"/>
          <p:cNvSpPr/>
          <p:nvPr/>
        </p:nvSpPr>
        <p:spPr>
          <a:xfrm>
            <a:off x="486544" y="2094755"/>
            <a:ext cx="4097422" cy="10294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1400" dirty="0" smtClean="0"/>
              <a:t>Reduce inpatient length of stay for infants with NAS by 30%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486544" y="3282519"/>
            <a:ext cx="4097422" cy="83228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All infants scored for NAS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78593" y="4270328"/>
            <a:ext cx="4097422" cy="113987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Reduce </a:t>
            </a:r>
            <a:r>
              <a:rPr lang="en-US" sz="1400" dirty="0">
                <a:solidFill>
                  <a:prstClr val="black"/>
                </a:solidFill>
              </a:rPr>
              <a:t>readmission rates for NAS within 30 days of discharge by 25%.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24400" y="2094756"/>
            <a:ext cx="4097422" cy="407744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</a:rPr>
              <a:t>Multidisciplinary</a:t>
            </a:r>
            <a:r>
              <a:rPr lang="en-US" sz="1600" dirty="0">
                <a:solidFill>
                  <a:prstClr val="black"/>
                </a:solidFill>
              </a:rPr>
              <a:t>, coordinated approach that integrates prenatal and postnatal management.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prstClr val="black"/>
                </a:solidFill>
              </a:rPr>
              <a:t>Organizational Commitment - The Divisions of OB/GYN and Neonatology at UMass have made NAS care a priority (involved in </a:t>
            </a:r>
            <a:r>
              <a:rPr lang="en-US" sz="1600" dirty="0" err="1">
                <a:solidFill>
                  <a:prstClr val="black"/>
                </a:solidFill>
              </a:rPr>
              <a:t>NeoQIC</a:t>
            </a:r>
            <a:r>
              <a:rPr lang="en-US" sz="1600" dirty="0">
                <a:solidFill>
                  <a:prstClr val="black"/>
                </a:solidFill>
              </a:rPr>
              <a:t> &amp; DPH grant).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prstClr val="black"/>
                </a:solidFill>
              </a:rPr>
              <a:t>The UMass Memorial NICU has developed a standing NAS QI committee to maintain and further improve outcomes for infants with NAS.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70092" y="2094755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724400" y="2094755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Operational Approach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86544" y="3275592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90874" y="4270328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Secondary Aims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51844"/>
              </p:ext>
            </p:extLst>
          </p:nvPr>
        </p:nvGraphicFramePr>
        <p:xfrm>
          <a:off x="4800600" y="1123342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</a:rPr>
                        <a:t>$249,992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2025" y="1238250"/>
            <a:ext cx="2466975" cy="590550"/>
          </a:xfrm>
          <a:prstGeom prst="rect">
            <a:avLst/>
          </a:prstGeom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024366"/>
              </p:ext>
            </p:extLst>
          </p:nvPr>
        </p:nvGraphicFramePr>
        <p:xfrm>
          <a:off x="6858000" y="1115475"/>
          <a:ext cx="18288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 Initiative Cost</a:t>
                      </a:r>
                      <a:endParaRPr lang="en-US" sz="1400" b="1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</a:rPr>
                        <a:t>$354,204</a:t>
                      </a:r>
                      <a:endParaRPr lang="en-US" sz="1400" b="1" i="0" u="none" strike="noStrike" dirty="0">
                        <a:solidFill>
                          <a:srgbClr val="1F497D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17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3080832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07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smtClean="0"/>
              <a:t>Lawrence General Hospital</a:t>
            </a:r>
            <a:endParaRPr lang="en-US" i="1" dirty="0"/>
          </a:p>
        </p:txBody>
      </p:sp>
      <p:sp>
        <p:nvSpPr>
          <p:cNvPr id="18" name="Rectangle 17"/>
          <p:cNvSpPr/>
          <p:nvPr/>
        </p:nvSpPr>
        <p:spPr>
          <a:xfrm>
            <a:off x="4724400" y="2286001"/>
            <a:ext cx="4143936" cy="22891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Implement </a:t>
            </a:r>
            <a:r>
              <a:rPr lang="en-US" sz="1600" dirty="0">
                <a:solidFill>
                  <a:prstClr val="black"/>
                </a:solidFill>
              </a:rPr>
              <a:t>an evidence-based, integrated treatment </a:t>
            </a:r>
            <a:r>
              <a:rPr lang="en-US" sz="1600" dirty="0" smtClean="0">
                <a:solidFill>
                  <a:prstClr val="black"/>
                </a:solidFill>
              </a:rPr>
              <a:t>plan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Facilitate more rooming-in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F</a:t>
            </a:r>
            <a:r>
              <a:rPr lang="en-US" sz="1600" dirty="0" smtClean="0">
                <a:solidFill>
                  <a:prstClr val="black"/>
                </a:solidFill>
              </a:rPr>
              <a:t>aster transfer out of special care nursery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Higher rates of breast feeding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85482" y="2286001"/>
            <a:ext cx="4097422" cy="113703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Reduce the cost per </a:t>
            </a:r>
            <a:r>
              <a:rPr lang="en-US" sz="1400" dirty="0" smtClean="0">
                <a:solidFill>
                  <a:prstClr val="black"/>
                </a:solidFill>
              </a:rPr>
              <a:t>NAS episode </a:t>
            </a:r>
            <a:r>
              <a:rPr lang="en-US" sz="1400" dirty="0">
                <a:solidFill>
                  <a:prstClr val="black"/>
                </a:solidFill>
              </a:rPr>
              <a:t>by 10</a:t>
            </a:r>
            <a:r>
              <a:rPr lang="en-US" sz="1400" dirty="0" smtClean="0">
                <a:solidFill>
                  <a:prstClr val="black"/>
                </a:solidFill>
              </a:rPr>
              <a:t>%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60705" y="4841798"/>
            <a:ext cx="4097422" cy="110180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>
              <a:spcBef>
                <a:spcPts val="1800"/>
              </a:spcBef>
            </a:pPr>
            <a:r>
              <a:rPr lang="en-US" sz="1600" dirty="0" smtClean="0">
                <a:solidFill>
                  <a:prstClr val="black"/>
                </a:solidFill>
              </a:rPr>
              <a:t>All infants scored for NAS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47657" y="4651318"/>
            <a:ext cx="1960806" cy="32050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5482" y="2133600"/>
            <a:ext cx="1960806" cy="33913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712856" y="2133600"/>
            <a:ext cx="1969770" cy="3483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>
                <a:solidFill>
                  <a:prstClr val="white"/>
                </a:solidFill>
              </a:rPr>
              <a:t>Operational Approach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755856"/>
              </p:ext>
            </p:extLst>
          </p:nvPr>
        </p:nvGraphicFramePr>
        <p:xfrm>
          <a:off x="4849184" y="1110356"/>
          <a:ext cx="18288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/>
                          </a:solidFill>
                        </a:rPr>
                        <a:t>$250,000</a:t>
                      </a:r>
                      <a:endParaRPr lang="en-US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389964" y="3733800"/>
            <a:ext cx="4097422" cy="22098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Reduce </a:t>
            </a:r>
            <a:r>
              <a:rPr lang="en-US" sz="1400" dirty="0">
                <a:solidFill>
                  <a:prstClr val="black"/>
                </a:solidFill>
              </a:rPr>
              <a:t>LOS for infants receiving pharmacologic treatment by 20%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Increase rate of infants that are primarily breastfed or breastfed to any extent to at least 50</a:t>
            </a:r>
            <a:r>
              <a:rPr lang="en-US" sz="1400" dirty="0" smtClean="0">
                <a:solidFill>
                  <a:prstClr val="black"/>
                </a:solidFill>
              </a:rPr>
              <a:t>%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Increase skin-to-skin contact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85482" y="3581400"/>
            <a:ext cx="1960806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Secondary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703636"/>
              </p:ext>
            </p:extLst>
          </p:nvPr>
        </p:nvGraphicFramePr>
        <p:xfrm>
          <a:off x="6749900" y="1110356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 Initiative Cost</a:t>
                      </a:r>
                      <a:endParaRPr lang="en-US" sz="1400" b="1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>
                          <a:solidFill>
                            <a:schemeClr val="accent1"/>
                          </a:solidFill>
                        </a:rPr>
                        <a:t>$373,766</a:t>
                      </a:r>
                      <a:endParaRPr lang="en-US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66247" name="Picture 7" descr="https://s.graphiq.com/sites/default/files/110/media/images/Lawrence_General_Hospital_1461318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59270"/>
            <a:ext cx="2065595" cy="80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3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2317293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09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err="1" smtClean="0"/>
              <a:t>Lahey</a:t>
            </a:r>
            <a:r>
              <a:rPr lang="en-US" i="1" dirty="0" smtClean="0"/>
              <a:t> Health-Beverly Hospital</a:t>
            </a:r>
            <a:endParaRPr lang="en-US" i="1" dirty="0"/>
          </a:p>
        </p:txBody>
      </p:sp>
      <p:sp>
        <p:nvSpPr>
          <p:cNvPr id="18" name="Rectangle 17"/>
          <p:cNvSpPr/>
          <p:nvPr/>
        </p:nvSpPr>
        <p:spPr>
          <a:xfrm>
            <a:off x="4125288" y="2068073"/>
            <a:ext cx="4743048" cy="33421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120650" lvl="1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Screening </a:t>
            </a:r>
            <a:r>
              <a:rPr lang="en-US" sz="1400" dirty="0">
                <a:solidFill>
                  <a:prstClr val="black"/>
                </a:solidFill>
              </a:rPr>
              <a:t>and referral for substance abuse at the first obstetrical appointment</a:t>
            </a:r>
          </a:p>
          <a:p>
            <a:pPr marL="120650" lvl="1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Screening </a:t>
            </a:r>
            <a:r>
              <a:rPr lang="en-US" sz="1400" dirty="0">
                <a:solidFill>
                  <a:prstClr val="black"/>
                </a:solidFill>
              </a:rPr>
              <a:t>for substance use in pregnancy and comorbid psychiatric conditions such as depression, anxiety, </a:t>
            </a:r>
            <a:r>
              <a:rPr lang="en-US" sz="1400" dirty="0" smtClean="0">
                <a:solidFill>
                  <a:prstClr val="black"/>
                </a:solidFill>
              </a:rPr>
              <a:t>bipolar </a:t>
            </a:r>
            <a:r>
              <a:rPr lang="en-US" sz="1400" dirty="0">
                <a:solidFill>
                  <a:prstClr val="black"/>
                </a:solidFill>
              </a:rPr>
              <a:t>disorder, obsessive compulsive disorder, and abuse within one week of referral</a:t>
            </a:r>
          </a:p>
          <a:p>
            <a:pPr marL="120650" lvl="1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Women with OUD will be referred for maintenance dosing with buprenorphine or methadone</a:t>
            </a:r>
          </a:p>
          <a:p>
            <a:pPr marL="120650" lvl="1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Consolidated </a:t>
            </a:r>
            <a:r>
              <a:rPr lang="en-US" sz="1400" dirty="0">
                <a:solidFill>
                  <a:prstClr val="black"/>
                </a:solidFill>
              </a:rPr>
              <a:t>services will be provided in one location and one day weekly (counseling, trauma-based, prenatal care)</a:t>
            </a:r>
          </a:p>
          <a:p>
            <a:pPr marL="120650" lvl="1" indent="-1206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NAS </a:t>
            </a:r>
            <a:r>
              <a:rPr lang="en-US" sz="1400" dirty="0">
                <a:solidFill>
                  <a:prstClr val="black"/>
                </a:solidFill>
              </a:rPr>
              <a:t>Infant follow-up clinic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959" y="2525272"/>
            <a:ext cx="3334041" cy="166572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DCF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Northeast </a:t>
            </a:r>
            <a:r>
              <a:rPr lang="en-US" sz="1300" dirty="0"/>
              <a:t>Regional </a:t>
            </a:r>
            <a:r>
              <a:rPr lang="en-US" sz="1300" dirty="0" smtClean="0"/>
              <a:t>Office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Northeast </a:t>
            </a:r>
            <a:r>
              <a:rPr lang="en-US" sz="1300" dirty="0"/>
              <a:t>ARC </a:t>
            </a:r>
            <a:r>
              <a:rPr lang="en-US" sz="1300" dirty="0" smtClean="0"/>
              <a:t>EI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Cape </a:t>
            </a:r>
            <a:r>
              <a:rPr lang="en-US" sz="1300" dirty="0"/>
              <a:t>Ann </a:t>
            </a:r>
            <a:r>
              <a:rPr lang="en-US" sz="1300" dirty="0" smtClean="0"/>
              <a:t>EI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North </a:t>
            </a:r>
            <a:r>
              <a:rPr lang="en-US" sz="1300" dirty="0"/>
              <a:t>Shore </a:t>
            </a:r>
            <a:r>
              <a:rPr lang="en-US" sz="1300" dirty="0" smtClean="0"/>
              <a:t>YMCA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 smtClean="0"/>
              <a:t>Catholic </a:t>
            </a:r>
            <a:r>
              <a:rPr lang="en-US" sz="1300" dirty="0"/>
              <a:t>Charities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959" y="4538238"/>
            <a:ext cx="3334041" cy="8719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30</a:t>
            </a:r>
            <a:r>
              <a:rPr lang="en-US" sz="1400" dirty="0">
                <a:solidFill>
                  <a:prstClr val="black"/>
                </a:solidFill>
              </a:rPr>
              <a:t>% reduction in </a:t>
            </a:r>
            <a:r>
              <a:rPr lang="en-US" sz="1400" dirty="0" smtClean="0">
                <a:solidFill>
                  <a:prstClr val="black"/>
                </a:solidFill>
              </a:rPr>
              <a:t>length </a:t>
            </a:r>
            <a:r>
              <a:rPr lang="en-US" sz="1400" dirty="0">
                <a:solidFill>
                  <a:prstClr val="black"/>
                </a:solidFill>
              </a:rPr>
              <a:t>of stay by 27 months for infants admitted with NAS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14800" y="5562600"/>
            <a:ext cx="4689809" cy="914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endParaRPr lang="en-US" sz="1600" dirty="0" smtClean="0">
              <a:solidFill>
                <a:prstClr val="black"/>
              </a:solidFill>
            </a:endParaRPr>
          </a:p>
          <a:p>
            <a:r>
              <a:rPr lang="en-US" sz="1600" dirty="0" smtClean="0">
                <a:solidFill>
                  <a:prstClr val="black"/>
                </a:solidFill>
              </a:rPr>
              <a:t>70 pregnant women with opioid use disorder and all infants scored for NAS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135194" y="54864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75959" y="429768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126230" y="1905000"/>
            <a:ext cx="1969770" cy="27432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>
                <a:solidFill>
                  <a:prstClr val="white"/>
                </a:solidFill>
              </a:rPr>
              <a:t>Operational Approach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66434" y="2286000"/>
            <a:ext cx="1969770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Partners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233612"/>
              </p:ext>
            </p:extLst>
          </p:nvPr>
        </p:nvGraphicFramePr>
        <p:xfrm>
          <a:off x="4572000" y="1090610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/>
                          </a:solidFill>
                        </a:rPr>
                        <a:t>$1,000,000</a:t>
                      </a:r>
                      <a:endParaRPr lang="en-US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5" name="Picture 2" descr="C:\Users\lsawh\Pictures\lahe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5761"/>
            <a:ext cx="3022946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509167"/>
              </p:ext>
            </p:extLst>
          </p:nvPr>
        </p:nvGraphicFramePr>
        <p:xfrm>
          <a:off x="6508900" y="1090610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Initiative</a:t>
                      </a:r>
                      <a:r>
                        <a:rPr lang="en-US" sz="1400" baseline="0" dirty="0" smtClean="0"/>
                        <a:t> Cost</a:t>
                      </a:r>
                      <a:endParaRPr lang="en-US" sz="14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94975"/>
                          </a:solidFill>
                        </a:rPr>
                        <a:t>$1,323,042</a:t>
                      </a:r>
                      <a:endParaRPr lang="en-US" sz="1400" b="1" dirty="0">
                        <a:solidFill>
                          <a:srgbClr val="094975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0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2467422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1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 Awardee: </a:t>
            </a:r>
            <a:r>
              <a:rPr lang="en-US" i="1" dirty="0" smtClean="0"/>
              <a:t>Lowell General Hospital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/>
          <a:srcRect t="26891" b="26386"/>
          <a:stretch/>
        </p:blipFill>
        <p:spPr>
          <a:xfrm>
            <a:off x="1219200" y="1023893"/>
            <a:ext cx="2286000" cy="8790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724400" y="2319187"/>
            <a:ext cx="4143936" cy="260639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174625" indent="-174625">
              <a:buFont typeface="Wingdings" pitchFamily="2" charset="2"/>
              <a:buChar char="§"/>
            </a:pPr>
            <a:r>
              <a:rPr lang="en-US" sz="1400" dirty="0">
                <a:solidFill>
                  <a:prstClr val="black"/>
                </a:solidFill>
              </a:rPr>
              <a:t>Identify pregnant women with opioid use disorder early in their pregnancies, guide them in accessing pharmacotherapy, and support families through pregnancy, delivery, and six months </a:t>
            </a:r>
            <a:r>
              <a:rPr lang="en-US" sz="1400" dirty="0" smtClean="0">
                <a:solidFill>
                  <a:prstClr val="black"/>
                </a:solidFill>
              </a:rPr>
              <a:t>postpartum</a:t>
            </a:r>
          </a:p>
          <a:p>
            <a:pPr marL="174625" indent="-174625">
              <a:buFont typeface="Wingdings" pitchFamily="2" charset="2"/>
              <a:buChar char="§"/>
            </a:pPr>
            <a:r>
              <a:rPr lang="en-US" sz="1400" dirty="0" smtClean="0">
                <a:solidFill>
                  <a:prstClr val="black"/>
                </a:solidFill>
              </a:rPr>
              <a:t>Participate in DPH’s “Moms Do Care” program, including technical assistance and evaluation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5959" y="2286000"/>
            <a:ext cx="4097422" cy="263958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400" dirty="0" err="1"/>
              <a:t>WomanHealth</a:t>
            </a:r>
            <a:r>
              <a:rPr lang="en-US" sz="1400" dirty="0"/>
              <a:t> (OB/GYN practice)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Lowell Community Health Center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OB/GYN Associates of Merrimack Valley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Clean Slate (buprenorphine provider)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Habit </a:t>
            </a:r>
            <a:r>
              <a:rPr lang="en-US" sz="1400" dirty="0" err="1"/>
              <a:t>Opco</a:t>
            </a:r>
            <a:r>
              <a:rPr lang="en-US" sz="1400" dirty="0"/>
              <a:t> (methadone provider)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South Bay Lowell Mental Health Clinic (Behavioral Health services)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South Bay Lowell Early Childhood Services (Early Intervention provider)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Thom Anne Sullivan Center (Early Intervention provider)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MA WIC Nutrition Program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5959" y="5257800"/>
            <a:ext cx="4097422" cy="104720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400" dirty="0" smtClean="0">
                <a:solidFill>
                  <a:prstClr val="black"/>
                </a:solidFill>
              </a:rPr>
              <a:t>20</a:t>
            </a:r>
            <a:r>
              <a:rPr lang="en-US" sz="1400" dirty="0">
                <a:solidFill>
                  <a:prstClr val="black"/>
                </a:solidFill>
              </a:rPr>
              <a:t>% increase in MAT for pregnant women with </a:t>
            </a:r>
            <a:r>
              <a:rPr lang="en-US" sz="1400" dirty="0" smtClean="0">
                <a:solidFill>
                  <a:prstClr val="black"/>
                </a:solidFill>
              </a:rPr>
              <a:t>opioid </a:t>
            </a:r>
            <a:r>
              <a:rPr lang="en-US" sz="1400" dirty="0">
                <a:solidFill>
                  <a:prstClr val="black"/>
                </a:solidFill>
              </a:rPr>
              <a:t>use disorder.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47657" y="5213496"/>
            <a:ext cx="4097422" cy="147250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1400" dirty="0" smtClean="0">
                <a:solidFill>
                  <a:prstClr val="black"/>
                </a:solidFill>
              </a:rPr>
              <a:t>50 pregnant </a:t>
            </a:r>
            <a:r>
              <a:rPr lang="en-US" sz="1400" dirty="0">
                <a:solidFill>
                  <a:prstClr val="black"/>
                </a:solidFill>
              </a:rPr>
              <a:t>women </a:t>
            </a:r>
            <a:r>
              <a:rPr lang="en-US" sz="1400" dirty="0" smtClean="0">
                <a:solidFill>
                  <a:prstClr val="black"/>
                </a:solidFill>
              </a:rPr>
              <a:t>with opioid use disorder and all infants scored for NAS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34609" y="5060294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Target Population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9409" y="5029200"/>
            <a:ext cx="1960806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Primary Aim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712856" y="2133600"/>
            <a:ext cx="1969770" cy="27432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>
                <a:solidFill>
                  <a:prstClr val="white"/>
                </a:solidFill>
              </a:rPr>
              <a:t>Operational Approach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66434" y="2068073"/>
            <a:ext cx="1969770" cy="2743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286" tIns="46643" rIns="93286" bIns="46643" rtlCol="0" anchor="ctr"/>
          <a:lstStyle/>
          <a:p>
            <a:pPr algn="ctr"/>
            <a:r>
              <a:rPr lang="en-US" sz="1100" b="1" dirty="0" smtClean="0">
                <a:solidFill>
                  <a:prstClr val="white"/>
                </a:solidFill>
              </a:rPr>
              <a:t>Partners</a:t>
            </a:r>
            <a:endParaRPr lang="en-US" sz="1100" b="1" dirty="0">
              <a:solidFill>
                <a:prstClr val="white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68314"/>
              </p:ext>
            </p:extLst>
          </p:nvPr>
        </p:nvGraphicFramePr>
        <p:xfrm>
          <a:off x="4921100" y="1110664"/>
          <a:ext cx="1860700" cy="70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Proposed Award</a:t>
                      </a:r>
                      <a:endParaRPr lang="en-US" sz="160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/>
                          </a:solidFill>
                        </a:rPr>
                        <a:t>$</a:t>
                      </a:r>
                      <a:r>
                        <a:rPr lang="en-US" sz="1400" b="1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999,032</a:t>
                      </a:r>
                      <a:endParaRPr lang="en-US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930957"/>
              </p:ext>
            </p:extLst>
          </p:nvPr>
        </p:nvGraphicFramePr>
        <p:xfrm>
          <a:off x="6858000" y="1119388"/>
          <a:ext cx="1860700" cy="673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700"/>
              </a:tblGrid>
              <a:tr h="320393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/>
                        <a:t>Total Initiative Cost</a:t>
                      </a:r>
                      <a:endParaRPr lang="en-US" sz="1400" b="1" baseline="0" dirty="0"/>
                    </a:p>
                  </a:txBody>
                  <a:tcPr/>
                </a:tc>
              </a:tr>
              <a:tr h="3527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</a:rPr>
                        <a:t>$1,425,693</a:t>
                      </a:r>
                      <a:endParaRPr lang="en-US" sz="1400" b="1" i="0" u="none" strike="noStrike" dirty="0">
                        <a:solidFill>
                          <a:srgbClr val="1F497D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34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599"/>
            <a:ext cx="8229600" cy="685801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Contact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0" y="2514600"/>
            <a:ext cx="6248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None/>
            </a:pPr>
            <a:r>
              <a:rPr lang="en-US" dirty="0"/>
              <a:t>For more information about the Health Policy Commission:</a:t>
            </a:r>
          </a:p>
          <a:p>
            <a:pPr marL="0" lvl="1"/>
            <a:endParaRPr lang="en-US" b="1" dirty="0"/>
          </a:p>
          <a:p>
            <a:pPr marL="0" lvl="1" algn="ctr"/>
            <a:r>
              <a:rPr lang="en-US" dirty="0"/>
              <a:t>Visit us: </a:t>
            </a:r>
            <a:r>
              <a:rPr lang="en-US" dirty="0">
                <a:solidFill>
                  <a:srgbClr val="094975"/>
                </a:solidFill>
              </a:rPr>
              <a:t>http://www.mass.gov/hpc</a:t>
            </a:r>
          </a:p>
          <a:p>
            <a:pPr marL="0" lvl="1" algn="ctr"/>
            <a:endParaRPr lang="en-US" dirty="0">
              <a:solidFill>
                <a:srgbClr val="094975"/>
              </a:solidFill>
            </a:endParaRPr>
          </a:p>
          <a:p>
            <a:pPr marL="0" lvl="1" algn="ctr"/>
            <a:r>
              <a:rPr lang="en-US" dirty="0"/>
              <a:t>Follow us: </a:t>
            </a:r>
            <a:r>
              <a:rPr lang="en-US" dirty="0">
                <a:solidFill>
                  <a:srgbClr val="094975"/>
                </a:solidFill>
              </a:rPr>
              <a:t>@</a:t>
            </a:r>
            <a:r>
              <a:rPr lang="en-US" dirty="0" err="1">
                <a:solidFill>
                  <a:srgbClr val="094975"/>
                </a:solidFill>
              </a:rPr>
              <a:t>Mass_HPC</a:t>
            </a:r>
            <a:endParaRPr lang="en-US" dirty="0">
              <a:solidFill>
                <a:srgbClr val="094975"/>
              </a:solidFill>
            </a:endParaRPr>
          </a:p>
          <a:p>
            <a:pPr marL="0" lvl="1" algn="ctr"/>
            <a:endParaRPr lang="en-US" dirty="0"/>
          </a:p>
          <a:p>
            <a:pPr marL="0" lvl="1" algn="ctr"/>
            <a:r>
              <a:rPr lang="en-US" dirty="0"/>
              <a:t>E-mail us: </a:t>
            </a:r>
            <a:r>
              <a:rPr lang="en-US" dirty="0">
                <a:solidFill>
                  <a:srgbClr val="094975"/>
                </a:solidFill>
              </a:rPr>
              <a:t>HPC-Info@state.ma.us</a:t>
            </a:r>
          </a:p>
        </p:txBody>
      </p:sp>
    </p:spTree>
    <p:extLst>
      <p:ext uri="{BB962C8B-B14F-4D97-AF65-F5344CB8AC3E}">
        <p14:creationId xmlns:p14="http://schemas.microsoft.com/office/powerpoint/2010/main" val="406376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of HPC’s Mother </a:t>
            </a:r>
            <a:r>
              <a:rPr lang="en-US" dirty="0"/>
              <a:t>and Infant-Focused </a:t>
            </a:r>
            <a:r>
              <a:rPr lang="en-US" dirty="0" smtClean="0"/>
              <a:t>NAS </a:t>
            </a:r>
            <a:r>
              <a:rPr lang="en-US" dirty="0"/>
              <a:t>Interventions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2798" y="1905000"/>
            <a:ext cx="21336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chemeClr val="accent1"/>
                </a:solidFill>
              </a:rPr>
              <a:t>6 initiatives</a:t>
            </a:r>
            <a:endParaRPr lang="en-US" sz="2400" b="1" dirty="0" smtClean="0"/>
          </a:p>
          <a:p>
            <a:pPr lvl="0"/>
            <a:r>
              <a:rPr lang="en-US" sz="1600" dirty="0" smtClean="0"/>
              <a:t>Funded by the HPC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22798" y="3733800"/>
            <a:ext cx="2133600" cy="169277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59 </a:t>
            </a:r>
            <a:r>
              <a:rPr lang="en-US" b="1" dirty="0" smtClean="0">
                <a:solidFill>
                  <a:schemeClr val="bg1"/>
                </a:solidFill>
              </a:rPr>
              <a:t>Organizations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0"/>
            <a:r>
              <a:rPr lang="en-US" sz="1600" dirty="0" smtClean="0"/>
              <a:t>(e.g. hospitals, primary care practices, behavioral health providers) collaborating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522798" y="2778799"/>
            <a:ext cx="2133600" cy="7386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chemeClr val="accent1"/>
                </a:solidFill>
              </a:rPr>
              <a:t>$3,000,000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</a:p>
          <a:p>
            <a:pPr lvl="0"/>
            <a:r>
              <a:rPr lang="en-US" sz="1600" dirty="0" smtClean="0"/>
              <a:t>HPC </a:t>
            </a:r>
            <a:r>
              <a:rPr lang="en-US" sz="1600" dirty="0"/>
              <a:t>funding</a:t>
            </a:r>
            <a:r>
              <a:rPr lang="en-US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3221" y="2802103"/>
            <a:ext cx="2438400" cy="14465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&gt;$5,000,000 </a:t>
            </a:r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</a:rPr>
              <a:t>combined investment with 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</a:rPr>
              <a:t>3</a:t>
            </a:r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</a:rPr>
              <a:t>0% of initiative costs being contributed by the applicants</a:t>
            </a:r>
            <a:endParaRPr lang="en-US" sz="1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7614" y="2904543"/>
            <a:ext cx="2994992" cy="2923877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Initiatives span the Commonwealth</a:t>
            </a:r>
            <a:r>
              <a:rPr lang="en-US" sz="2000" b="1" dirty="0">
                <a:solidFill>
                  <a:schemeClr val="bg1"/>
                </a:solidFill>
              </a:rPr>
              <a:t>: 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</a:rPr>
              <a:t>From 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</a:rPr>
              <a:t>the </a:t>
            </a:r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</a:rPr>
              <a:t>Springfield to Middlesex County</a:t>
            </a:r>
          </a:p>
          <a:p>
            <a:pPr lvl="0"/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959210" y="1413196"/>
            <a:ext cx="2971800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chemeClr val="bg1"/>
                </a:solidFill>
              </a:rPr>
              <a:t>&gt;450 infants with NAS</a:t>
            </a:r>
          </a:p>
          <a:p>
            <a:pPr lvl="0"/>
            <a:r>
              <a:rPr lang="en-US" sz="1600" dirty="0"/>
              <a:t>C</a:t>
            </a:r>
            <a:r>
              <a:rPr lang="en-US" sz="1600" dirty="0" smtClean="0"/>
              <a:t>ollectively treated by HPC’s proposed awardees in 2015</a:t>
            </a:r>
            <a:endParaRPr lang="en-US" sz="1600" dirty="0"/>
          </a:p>
        </p:txBody>
      </p:sp>
      <p:pic>
        <p:nvPicPr>
          <p:cNvPr id="25293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549" y="4229603"/>
            <a:ext cx="2889121" cy="1555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36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Aligning with and expanding on DPH’s initiative allows for interventions to be applied across broader spectrum of continuum</a:t>
            </a:r>
          </a:p>
        </p:txBody>
      </p:sp>
      <p:sp>
        <p:nvSpPr>
          <p:cNvPr id="5" name="Rectangle 4"/>
          <p:cNvSpPr/>
          <p:nvPr/>
        </p:nvSpPr>
        <p:spPr>
          <a:xfrm>
            <a:off x="2047875" y="1238071"/>
            <a:ext cx="19050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During          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pregnancy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(Pre-Natal)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Care         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86275" y="1238071"/>
            <a:ext cx="1905000" cy="1295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delivery and during in-patient care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1238071"/>
            <a:ext cx="1905000" cy="1295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After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hospital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4146" name="Picture 2" descr="https://encrypted-tbn1.gstatic.com/images?q=tbn:ANd9GcTtEY7hgYBarTe6nHgT-5-LTscSbGut9lX_NVtnzt523y9DGWitH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6"/>
          <a:stretch/>
        </p:blipFill>
        <p:spPr bwMode="auto">
          <a:xfrm>
            <a:off x="2127646" y="1349989"/>
            <a:ext cx="454819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0" name="Picture 6" descr="https://image.freepik.com/free-icon/hospital-buildings_318-50015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0" y="1549221"/>
            <a:ext cx="1136649" cy="11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2" name="Picture 8" descr="https://image.freepik.com/iconos-gratis/madre-caminando-con-el-bebe_318-6271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1349989"/>
            <a:ext cx="914400" cy="103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047875" y="3676471"/>
            <a:ext cx="1905000" cy="5334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838950" y="3676471"/>
            <a:ext cx="1905000" cy="5334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486275" y="2685871"/>
            <a:ext cx="1905000" cy="53340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066925" y="4924335"/>
            <a:ext cx="6696075" cy="5334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985" y="2738735"/>
            <a:ext cx="1827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HPC Pilot Program</a:t>
            </a:r>
            <a:endParaRPr lang="en-US" sz="1200" dirty="0" smtClean="0"/>
          </a:p>
          <a:p>
            <a:pPr algn="ctr"/>
            <a:r>
              <a:rPr lang="en-US" sz="1200" dirty="0" smtClean="0"/>
              <a:t>$1,000,000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77985" y="3729335"/>
            <a:ext cx="1827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DPH “Moms Do Care”</a:t>
            </a:r>
            <a:endParaRPr lang="en-US" sz="1200" dirty="0" smtClean="0"/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" y="48006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HPC Extension and Expansion of DPH Intervention</a:t>
            </a:r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3371671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7175" y="4516992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71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3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Stage of Intervention for Massachusetts Funding Sources to Address Neonatal Abstinence Syndrome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7875" y="1238071"/>
            <a:ext cx="19050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During          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pregnancy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(Pre-Natal)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Care         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86275" y="1238071"/>
            <a:ext cx="1905000" cy="1295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delivery and during in-patient care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1238071"/>
            <a:ext cx="1905000" cy="1295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After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hospital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4146" name="Picture 2" descr="https://encrypted-tbn1.gstatic.com/images?q=tbn:ANd9GcTtEY7hgYBarTe6nHgT-5-LTscSbGut9lX_NVtnzt523y9DGWitHg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6"/>
          <a:stretch/>
        </p:blipFill>
        <p:spPr bwMode="auto">
          <a:xfrm>
            <a:off x="2127646" y="1349989"/>
            <a:ext cx="454819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0" name="Picture 6" descr="https://image.freepik.com/free-icon/hospital-buildings_318-50015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0" y="1549221"/>
            <a:ext cx="1136649" cy="11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2" name="Picture 8" descr="https://image.freepik.com/iconos-gratis/madre-caminando-con-el-bebe_318-62713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1349989"/>
            <a:ext cx="914400" cy="103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047875" y="3676471"/>
            <a:ext cx="1905000" cy="533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838950" y="3676471"/>
            <a:ext cx="1905000" cy="533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486275" y="2685871"/>
            <a:ext cx="1905000" cy="5334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066925" y="4924335"/>
            <a:ext cx="6696075" cy="5334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985" y="3527672"/>
            <a:ext cx="1827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DPH “Moms Do Care” </a:t>
            </a:r>
            <a:r>
              <a:rPr lang="en-US" sz="1200" dirty="0" smtClean="0"/>
              <a:t>Program Funded through a federal grant</a:t>
            </a:r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" y="4590871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Proposed HPC Funding </a:t>
            </a:r>
            <a:r>
              <a:rPr lang="en-US" sz="1200" dirty="0" smtClean="0"/>
              <a:t>through CHART Investment Program to expand on DPH work</a:t>
            </a:r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3371671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7175" y="4516992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43767" y="3385526"/>
            <a:ext cx="8685016" cy="2724329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985" y="3115924"/>
            <a:ext cx="2962275" cy="14010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Funds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$1,000,000</a:t>
            </a:r>
          </a:p>
          <a:p>
            <a:r>
              <a:rPr lang="en-US" sz="1400" b="1" dirty="0" smtClean="0">
                <a:solidFill>
                  <a:schemeClr val="bg1"/>
                </a:solidFill>
              </a:rPr>
              <a:t>Awardees</a:t>
            </a:r>
            <a:r>
              <a:rPr lang="en-US" sz="1400" dirty="0" smtClean="0">
                <a:solidFill>
                  <a:schemeClr val="bg1"/>
                </a:solidFill>
              </a:rPr>
              <a:t>: </a:t>
            </a:r>
            <a:r>
              <a:rPr lang="en-US" sz="1400" dirty="0" err="1" smtClean="0">
                <a:solidFill>
                  <a:schemeClr val="bg1"/>
                </a:solidFill>
              </a:rPr>
              <a:t>Baystate</a:t>
            </a:r>
            <a:r>
              <a:rPr lang="en-US" sz="1400" dirty="0" smtClean="0">
                <a:solidFill>
                  <a:schemeClr val="bg1"/>
                </a:solidFill>
              </a:rPr>
              <a:t>, UMass Memorial, Boston Medical Center, Lawrence General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competitive process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985" y="2540674"/>
            <a:ext cx="1827015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HPC Pilot Program </a:t>
            </a:r>
          </a:p>
        </p:txBody>
      </p:sp>
    </p:spTree>
    <p:extLst>
      <p:ext uri="{BB962C8B-B14F-4D97-AF65-F5344CB8AC3E}">
        <p14:creationId xmlns:p14="http://schemas.microsoft.com/office/powerpoint/2010/main" val="165285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5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Stage of Intervention for Massachusetts Funding Sources to Address Neonatal Abstinence Syndrome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7875" y="1238071"/>
            <a:ext cx="19050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During          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pregnancy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(Pre-Natal)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Care         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86275" y="1238071"/>
            <a:ext cx="1905000" cy="1295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delivery and during in-patient care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1238071"/>
            <a:ext cx="1905000" cy="1295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After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hospital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4146" name="Picture 2" descr="https://encrypted-tbn1.gstatic.com/images?q=tbn:ANd9GcTtEY7hgYBarTe6nHgT-5-LTscSbGut9lX_NVtnzt523y9DGWitHg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6"/>
          <a:stretch/>
        </p:blipFill>
        <p:spPr bwMode="auto">
          <a:xfrm>
            <a:off x="2127646" y="1349989"/>
            <a:ext cx="454819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0" name="Picture 6" descr="https://image.freepik.com/free-icon/hospital-buildings_318-50015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0" y="1549221"/>
            <a:ext cx="1136649" cy="11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2" name="Picture 8" descr="https://image.freepik.com/iconos-gratis/madre-caminando-con-el-bebe_318-62713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1349989"/>
            <a:ext cx="914400" cy="103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047875" y="3676471"/>
            <a:ext cx="1905000" cy="533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838950" y="3676471"/>
            <a:ext cx="1905000" cy="533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486275" y="2685871"/>
            <a:ext cx="1905000" cy="53340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066925" y="4924335"/>
            <a:ext cx="6696075" cy="5334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985" y="3527672"/>
            <a:ext cx="1827015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DPH “Moms Do Care” </a:t>
            </a:r>
          </a:p>
          <a:p>
            <a:pPr algn="ctr"/>
            <a:r>
              <a:rPr lang="en-US" sz="1600" dirty="0" smtClean="0"/>
              <a:t>Program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" y="4590871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Proposed HPC Funding </a:t>
            </a:r>
            <a:r>
              <a:rPr lang="en-US" sz="1200" dirty="0" smtClean="0"/>
              <a:t>through CHART Investment Program to expand on DPH work</a:t>
            </a:r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3371671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7175" y="4516992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985" y="2540674"/>
            <a:ext cx="1827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HPC Pilot Program </a:t>
            </a:r>
            <a:r>
              <a:rPr lang="en-US" sz="1200" dirty="0" smtClean="0"/>
              <a:t>Funded through FY16 State Budget</a:t>
            </a:r>
          </a:p>
          <a:p>
            <a:pPr algn="ctr"/>
            <a:r>
              <a:rPr lang="en-US" sz="1200" dirty="0" smtClean="0"/>
              <a:t>$500,000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0" y="2581005"/>
            <a:ext cx="9144000" cy="94666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4358669"/>
            <a:ext cx="9144000" cy="1356331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985" y="4358669"/>
            <a:ext cx="2962275" cy="160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Funds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$3,000,000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Source</a:t>
            </a:r>
            <a:r>
              <a:rPr lang="en-US" sz="1400" dirty="0" smtClean="0">
                <a:solidFill>
                  <a:schemeClr val="tx1"/>
                </a:solidFill>
              </a:rPr>
              <a:t>: Federal SAMHSA Grant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Awardees</a:t>
            </a:r>
            <a:r>
              <a:rPr lang="en-US" sz="1400" dirty="0" smtClean="0">
                <a:solidFill>
                  <a:schemeClr val="tx1"/>
                </a:solidFill>
              </a:rPr>
              <a:t>: Cape Cod and 	 UMass Memorial Health Systems</a:t>
            </a:r>
          </a:p>
        </p:txBody>
      </p:sp>
    </p:spTree>
    <p:extLst>
      <p:ext uri="{BB962C8B-B14F-4D97-AF65-F5344CB8AC3E}">
        <p14:creationId xmlns:p14="http://schemas.microsoft.com/office/powerpoint/2010/main" val="225012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18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Stage of Intervention for Massachusetts Funding Sources to Address Neonatal Abstinence Syndrome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7875" y="1238071"/>
            <a:ext cx="19050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During          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pregnancy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(Pre-Natal)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Care         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86275" y="1238071"/>
            <a:ext cx="1905000" cy="1295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delivery and during in-patient care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1238071"/>
            <a:ext cx="1905000" cy="1295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After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hospital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4146" name="Picture 2" descr="https://encrypted-tbn1.gstatic.com/images?q=tbn:ANd9GcTtEY7hgYBarTe6nHgT-5-LTscSbGut9lX_NVtnzt523y9DGWitHg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6"/>
          <a:stretch/>
        </p:blipFill>
        <p:spPr bwMode="auto">
          <a:xfrm>
            <a:off x="2127646" y="1349989"/>
            <a:ext cx="454819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0" name="Picture 6" descr="https://image.freepik.com/free-icon/hospital-buildings_318-50015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0" y="1549221"/>
            <a:ext cx="1136649" cy="11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52" name="Picture 8" descr="https://image.freepik.com/iconos-gratis/madre-caminando-con-el-bebe_318-62713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1349989"/>
            <a:ext cx="914400" cy="103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047875" y="3676471"/>
            <a:ext cx="1905000" cy="5334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838950" y="3676471"/>
            <a:ext cx="1905000" cy="5334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486275" y="2685871"/>
            <a:ext cx="1905000" cy="53340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066925" y="4924335"/>
            <a:ext cx="6696075" cy="5334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985" y="3527672"/>
            <a:ext cx="1827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DPH “Moms Do Care” </a:t>
            </a:r>
            <a:r>
              <a:rPr lang="en-US" sz="1200" dirty="0" smtClean="0"/>
              <a:t>Program Funded through a federal grant</a:t>
            </a:r>
          </a:p>
          <a:p>
            <a:pPr algn="ctr"/>
            <a:r>
              <a:rPr lang="en-US" sz="1200" dirty="0" smtClean="0"/>
              <a:t>$3,000,000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97035" y="4898647"/>
            <a:ext cx="19050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HPC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Expansion &amp; Extension of DPH Intervention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3371671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7175" y="4516992"/>
            <a:ext cx="83915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985" y="2540674"/>
            <a:ext cx="1827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HPC Pilot Program </a:t>
            </a:r>
            <a:r>
              <a:rPr lang="en-US" sz="1200" dirty="0" smtClean="0"/>
              <a:t>Funded through FY16 State Budget</a:t>
            </a:r>
          </a:p>
          <a:p>
            <a:pPr algn="ctr"/>
            <a:r>
              <a:rPr lang="en-US" sz="1200" dirty="0" smtClean="0"/>
              <a:t>$500,000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-1" y="2533472"/>
            <a:ext cx="9144001" cy="2057400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035" y="3510764"/>
            <a:ext cx="2962275" cy="14010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Funds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$3,000,000</a:t>
            </a:r>
          </a:p>
          <a:p>
            <a:r>
              <a:rPr lang="en-US" sz="1400" b="1" dirty="0" smtClean="0">
                <a:solidFill>
                  <a:schemeClr val="bg1"/>
                </a:solidFill>
              </a:rPr>
              <a:t>Awardees</a:t>
            </a:r>
            <a:r>
              <a:rPr lang="en-US" sz="1400" dirty="0" smtClean="0">
                <a:solidFill>
                  <a:schemeClr val="bg1"/>
                </a:solidFill>
              </a:rPr>
              <a:t>: Beverly, Lowell General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competitive process</a:t>
            </a:r>
          </a:p>
        </p:txBody>
      </p:sp>
    </p:spTree>
    <p:extLst>
      <p:ext uri="{BB962C8B-B14F-4D97-AF65-F5344CB8AC3E}">
        <p14:creationId xmlns:p14="http://schemas.microsoft.com/office/powerpoint/2010/main" val="309369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HPC’s NAS grantee activity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419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Inpatient activity: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Facilitate “rooming-in” for eligible women </a:t>
            </a:r>
            <a:r>
              <a:rPr lang="en-US" sz="1600" dirty="0"/>
              <a:t>&amp; infants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Increase breastfeeding 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Facilitate early initiation of skin-to-skin contact after birth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Provide bedside psychotherapy to women after birth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Increase </a:t>
            </a:r>
            <a:r>
              <a:rPr lang="en-US" sz="1600" dirty="0"/>
              <a:t># of infants discharged to biological family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Make EI referral prior to discharge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Treat infants in need of pharmacologic intervention with methadone instead of morphine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229601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HPC is investing in both inpatient quality improvement initiatives to address treatment of infant with NAS, and outpatient efforts to increase adherence to pharmacologic treatment among pregnant and post-partum women with opioid use disorder (OUD). HPC’s 6 hospital grantees will begin work on the following aims in early 2017.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571999" y="2362200"/>
            <a:ext cx="411480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Outpatient activity: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Screen for OUD at first prenatal appointment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Increase engagement in and adherence </a:t>
            </a:r>
            <a:r>
              <a:rPr lang="en-US" sz="1600" dirty="0"/>
              <a:t>to pharmacologic treatment during pregnancy among women with </a:t>
            </a:r>
            <a:r>
              <a:rPr lang="en-US" sz="1600" dirty="0" smtClean="0"/>
              <a:t>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Provide same-day co-located BH and prenatal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Provide social supports to facilitate access to treatment (e.g., childcare, transportation)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Improve post-discharge follow up with EI, pediatrics, and addiction treatment provider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248400"/>
            <a:ext cx="3785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See appendix for hospital specific detail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0006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HPC’s NAS hospital grantees &amp; extension of DPH’s MDC initiative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184908"/>
              </p:ext>
            </p:extLst>
          </p:nvPr>
        </p:nvGraphicFramePr>
        <p:xfrm>
          <a:off x="457199" y="2133600"/>
          <a:ext cx="8229602" cy="4293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332"/>
                <a:gridCol w="1731814"/>
                <a:gridCol w="1285614"/>
                <a:gridCol w="1285614"/>
                <a:gridCol w="1047227"/>
                <a:gridCol w="1524001"/>
              </a:tblGrid>
              <a:tr h="66663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Grantee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Award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Total initiative cost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Expanding DPH’s MDC initiative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2015</a:t>
                      </a:r>
                      <a:r>
                        <a:rPr lang="en-US" sz="1100" baseline="0" dirty="0" smtClean="0"/>
                        <a:t> NAS volume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Primary aim</a:t>
                      </a:r>
                      <a:endParaRPr lang="en-US" sz="1100" dirty="0"/>
                    </a:p>
                  </a:txBody>
                  <a:tcPr anchor="ctr"/>
                </a:tc>
              </a:tr>
              <a:tr h="667515">
                <a:tc>
                  <a:txBody>
                    <a:bodyPr/>
                    <a:lstStyle/>
                    <a:p>
                      <a:r>
                        <a:rPr lang="en-US" sz="1100" b="1" dirty="0" err="1" smtClean="0"/>
                        <a:t>Baystate</a:t>
                      </a:r>
                      <a:r>
                        <a:rPr lang="en-US" sz="1100" b="1" baseline="0" dirty="0" smtClean="0"/>
                        <a:t> Medical Center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$249,778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$400,480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No 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119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Increase rate of rooming</a:t>
                      </a:r>
                      <a:r>
                        <a:rPr lang="en-US" sz="1100" baseline="0" dirty="0" smtClean="0"/>
                        <a:t>-in by 30%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66973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Boston Medical Center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248,976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349,879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No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110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Decrease LOS by 40%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66973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UMass</a:t>
                      </a:r>
                      <a:r>
                        <a:rPr lang="en-US" sz="1100" b="1" baseline="0" dirty="0" smtClean="0"/>
                        <a:t> Memorial Medical Center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249,992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354,204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No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81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Reduce</a:t>
                      </a:r>
                      <a:r>
                        <a:rPr lang="en-US" sz="1100" baseline="0" dirty="0" smtClean="0"/>
                        <a:t> LOS by 30%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66973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Lawrence General</a:t>
                      </a:r>
                      <a:r>
                        <a:rPr lang="en-US" sz="1100" b="1" baseline="0" dirty="0" smtClean="0"/>
                        <a:t> Hospital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250,000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373,766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No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28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Reduce TCOC</a:t>
                      </a:r>
                      <a:r>
                        <a:rPr lang="en-US" sz="1100" baseline="0" dirty="0" smtClean="0"/>
                        <a:t> by 10%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484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Beverly</a:t>
                      </a:r>
                      <a:r>
                        <a:rPr lang="en-US" sz="1100" b="1" baseline="0" dirty="0" smtClean="0"/>
                        <a:t> Hospital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1,000,000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1,323,042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Yes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35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Reduce LOS by 30%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03654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Lowell General Hospital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999,032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1,425,693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Yes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46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Increase pharmacologic treatment of pregnant women with OUD by 20%</a:t>
                      </a:r>
                      <a:endParaRPr lang="en-US" sz="1100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1056382"/>
            <a:ext cx="8229601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 HPC grantees are also implementing interventions that target pregnant and post-partum women with OUD to increase engagement in, and adherence to, pharmacologic treatment. This replicates a grant being operated by DPH. DPH’s </a:t>
            </a:r>
            <a:r>
              <a:rPr lang="en-US" sz="1400" i="1" dirty="0" smtClean="0"/>
              <a:t>Moms Do Care</a:t>
            </a:r>
            <a:r>
              <a:rPr lang="en-US" sz="1400" dirty="0" smtClean="0"/>
              <a:t> initiative is currently operating at UMass and Cape Cod Health Systems. 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443246"/>
            <a:ext cx="3785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See appendix for hospital specific detail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807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Technical assistance and evaluation of investments in pregnancy and postpartum interventions (supported through an ISA with DPH)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033046"/>
            <a:ext cx="8229599" cy="4147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1" y="1447800"/>
            <a:ext cx="82295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providers and support staff on </a:t>
            </a:r>
            <a:r>
              <a:rPr lang="en-US" sz="1600" dirty="0"/>
              <a:t>trauma informed </a:t>
            </a:r>
            <a:r>
              <a:rPr lang="en-US" sz="1600" dirty="0" smtClean="0"/>
              <a:t>care and stigmatizing attitudes and speech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for PCPs, family practice, and OB/GYNs on buprenorphine prescribing to increase number of providers waivered to prescribe 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OB/GYNs and affiliated support staff on best practices around treatment of pregnant women with OUD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Development of web-based toolkit for OB/GYNs addressing OUD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Training peer moms (e.g., ethics, compassion fatigue, privacy)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Parenting classes for women with OUD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Providing care management support for providers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2" y="1066800"/>
            <a:ext cx="5181598" cy="33855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(EXAMPLES)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1" y="4227255"/>
            <a:ext cx="8229597" cy="411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1" y="4666833"/>
            <a:ext cx="8229597" cy="280076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0" lvl="2"/>
            <a:r>
              <a:rPr lang="en-US" sz="1600" b="1" dirty="0" smtClean="0"/>
              <a:t>Individual level: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illicit drug use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program retention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Changes in functional status level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Changes in housing stability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PTSD symptoms</a:t>
            </a:r>
          </a:p>
          <a:p>
            <a:pPr marL="0" lvl="2"/>
            <a:endParaRPr lang="en-US" sz="1600" dirty="0" smtClean="0"/>
          </a:p>
          <a:p>
            <a:pPr marL="0" lvl="2"/>
            <a:endParaRPr lang="en-US" sz="1600" dirty="0"/>
          </a:p>
          <a:p>
            <a:pPr marL="0" lvl="2"/>
            <a:endParaRPr lang="en-US" sz="1600" dirty="0" smtClean="0"/>
          </a:p>
          <a:p>
            <a:pPr marL="0" lvl="2"/>
            <a:endParaRPr lang="en-US" sz="1600" dirty="0"/>
          </a:p>
          <a:p>
            <a:pPr marL="0" lvl="2"/>
            <a:endParaRPr lang="en-US" sz="1600" dirty="0" smtClean="0"/>
          </a:p>
          <a:p>
            <a:pPr marL="0" lvl="2"/>
            <a:r>
              <a:rPr lang="en-US" sz="1600" b="1" dirty="0" smtClean="0"/>
              <a:t>System level:</a:t>
            </a:r>
            <a:endParaRPr lang="en-US" sz="1600" b="1" dirty="0"/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Number of waivered providers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Rates of identifying and engaging pregnant women with OUD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Expressed stigmatizing beliefs and attitudes among providers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Level of behavioral health integration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3" y="4267200"/>
            <a:ext cx="396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(EXAMPLES)</a:t>
            </a:r>
          </a:p>
        </p:txBody>
      </p:sp>
    </p:spTree>
    <p:extLst>
      <p:ext uri="{BB962C8B-B14F-4D97-AF65-F5344CB8AC3E}">
        <p14:creationId xmlns:p14="http://schemas.microsoft.com/office/powerpoint/2010/main" val="332599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7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bNumberIsYear val=&quot;0&quot;/&gt;&lt;m_strFormatTime&gt;%d.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HPC Powerpoint template_blank">
  <a:themeElements>
    <a:clrScheme name="HPC color theme">
      <a:dk1>
        <a:sysClr val="windowText" lastClr="000000"/>
      </a:dk1>
      <a:lt1>
        <a:sysClr val="window" lastClr="FFFFFF"/>
      </a:lt1>
      <a:dk2>
        <a:srgbClr val="A5A5A5"/>
      </a:dk2>
      <a:lt2>
        <a:srgbClr val="718DB9"/>
      </a:lt2>
      <a:accent1>
        <a:srgbClr val="094975"/>
      </a:accent1>
      <a:accent2>
        <a:srgbClr val="F2682A"/>
      </a:accent2>
      <a:accent3>
        <a:srgbClr val="FAA721"/>
      </a:accent3>
      <a:accent4>
        <a:srgbClr val="33A0C8"/>
      </a:accent4>
      <a:accent5>
        <a:srgbClr val="C0504D"/>
      </a:accent5>
      <a:accent6>
        <a:srgbClr val="9BBB59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HPC">
      <a:dk1>
        <a:srgbClr val="000000"/>
      </a:dk1>
      <a:lt1>
        <a:srgbClr val="FFFFFF"/>
      </a:lt1>
      <a:dk2>
        <a:srgbClr val="0C2D83"/>
      </a:dk2>
      <a:lt2>
        <a:srgbClr val="DDA041"/>
      </a:lt2>
      <a:accent1>
        <a:srgbClr val="C3CFE1"/>
      </a:accent1>
      <a:accent2>
        <a:srgbClr val="6F8DB9"/>
      </a:accent2>
      <a:accent3>
        <a:srgbClr val="D7E4ED"/>
      </a:accent3>
      <a:accent4>
        <a:srgbClr val="0C6E89"/>
      </a:accent4>
      <a:accent5>
        <a:srgbClr val="D8E4BC"/>
      </a:accent5>
      <a:accent6>
        <a:srgbClr val="002960"/>
      </a:accent6>
      <a:hlink>
        <a:srgbClr val="0066CC"/>
      </a:hlink>
      <a:folHlink>
        <a:srgbClr val="0029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HPC">
      <a:dk1>
        <a:srgbClr val="000000"/>
      </a:dk1>
      <a:lt1>
        <a:srgbClr val="FFFFFF"/>
      </a:lt1>
      <a:dk2>
        <a:srgbClr val="0C2D83"/>
      </a:dk2>
      <a:lt2>
        <a:srgbClr val="DDA041"/>
      </a:lt2>
      <a:accent1>
        <a:srgbClr val="C3CFE1"/>
      </a:accent1>
      <a:accent2>
        <a:srgbClr val="6F8DB9"/>
      </a:accent2>
      <a:accent3>
        <a:srgbClr val="D7E4ED"/>
      </a:accent3>
      <a:accent4>
        <a:srgbClr val="0C6E89"/>
      </a:accent4>
      <a:accent5>
        <a:srgbClr val="D8E4BC"/>
      </a:accent5>
      <a:accent6>
        <a:srgbClr val="002960"/>
      </a:accent6>
      <a:hlink>
        <a:srgbClr val="0066CC"/>
      </a:hlink>
      <a:folHlink>
        <a:srgbClr val="0029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HPC Powerpoint template_blank">
  <a:themeElements>
    <a:clrScheme name="HPC color theme">
      <a:dk1>
        <a:sysClr val="windowText" lastClr="000000"/>
      </a:dk1>
      <a:lt1>
        <a:sysClr val="window" lastClr="FFFFFF"/>
      </a:lt1>
      <a:dk2>
        <a:srgbClr val="A5A5A5"/>
      </a:dk2>
      <a:lt2>
        <a:srgbClr val="718DB9"/>
      </a:lt2>
      <a:accent1>
        <a:srgbClr val="094975"/>
      </a:accent1>
      <a:accent2>
        <a:srgbClr val="F2682A"/>
      </a:accent2>
      <a:accent3>
        <a:srgbClr val="FAA721"/>
      </a:accent3>
      <a:accent4>
        <a:srgbClr val="33A0C8"/>
      </a:accent4>
      <a:accent5>
        <a:srgbClr val="C0504D"/>
      </a:accent5>
      <a:accent6>
        <a:srgbClr val="9BBB59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HPC Powerpoint template_blank</Template>
  <TotalTime>13300</TotalTime>
  <Words>2004</Words>
  <Application>Microsoft Office PowerPoint</Application>
  <PresentationFormat>On-screen Show (4:3)</PresentationFormat>
  <Paragraphs>342</Paragraphs>
  <Slides>18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HPC Powerpoint template_blank</vt:lpstr>
      <vt:lpstr>1_Office Theme</vt:lpstr>
      <vt:lpstr>Office Theme</vt:lpstr>
      <vt:lpstr>3_HPC Powerpoint template_blank</vt:lpstr>
      <vt:lpstr>think-cell Slide</vt:lpstr>
      <vt:lpstr>PowerPoint Presentation</vt:lpstr>
      <vt:lpstr>Overview of HPC’s Mother and Infant-Focused NAS Interventions</vt:lpstr>
      <vt:lpstr>Aligning with and expanding on DPH’s initiative allows for interventions to be applied across broader spectrum of continuum</vt:lpstr>
      <vt:lpstr>Stage of Intervention for Massachusetts Funding Sources to Address Neonatal Abstinence Syndrome </vt:lpstr>
      <vt:lpstr>Stage of Intervention for Massachusetts Funding Sources to Address Neonatal Abstinence Syndrome </vt:lpstr>
      <vt:lpstr>Stage of Intervention for Massachusetts Funding Sources to Address Neonatal Abstinence Syndrome </vt:lpstr>
      <vt:lpstr>HPC’s NAS grantee activity </vt:lpstr>
      <vt:lpstr>HPC’s NAS hospital grantees &amp; extension of DPH’s MDC initiative </vt:lpstr>
      <vt:lpstr>Technical assistance and evaluation of investments in pregnancy and postpartum interventions (supported through an ISA with DPH)</vt:lpstr>
      <vt:lpstr>Technical assistance and evaluation of investments in inpatient NAS quality improvement initiatives</vt:lpstr>
      <vt:lpstr>PowerPoint Presentation</vt:lpstr>
      <vt:lpstr>NAS Awardee: Baystate Medical Center</vt:lpstr>
      <vt:lpstr>NAS Awardee: Boston Medical Center</vt:lpstr>
      <vt:lpstr>NAS Awardee: Umass Memorial Medical Center</vt:lpstr>
      <vt:lpstr>NAS Awardee: Lawrence General Hospital</vt:lpstr>
      <vt:lpstr>NAS Awardee: Lahey Health-Beverly Hospital</vt:lpstr>
      <vt:lpstr>NAS Awardee: Lowell General Hospital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2016-03-11T14:39:15Z</dcterms:created>
  <dc:creator>ANF</dc:creator>
  <lastModifiedBy>EHS</lastModifiedBy>
  <lastPrinted>2016-12-14T17:48:44Z</lastPrinted>
  <dcterms:modified xsi:type="dcterms:W3CDTF">2016-12-16T19:29:37Z</dcterms:modified>
  <revision>279</revision>
  <dc:title>PowerPoint Presentation</dc:title>
</coreProperties>
</file>