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36"/>
  </p:notesMasterIdLst>
  <p:sldIdLst>
    <p:sldId id="296" r:id="rId3"/>
    <p:sldId id="258" r:id="rId4"/>
    <p:sldId id="272" r:id="rId5"/>
    <p:sldId id="268" r:id="rId6"/>
    <p:sldId id="273" r:id="rId7"/>
    <p:sldId id="270" r:id="rId8"/>
    <p:sldId id="280" r:id="rId9"/>
    <p:sldId id="276" r:id="rId10"/>
    <p:sldId id="277" r:id="rId11"/>
    <p:sldId id="278" r:id="rId12"/>
    <p:sldId id="279" r:id="rId13"/>
    <p:sldId id="263" r:id="rId14"/>
    <p:sldId id="281" r:id="rId15"/>
    <p:sldId id="283" r:id="rId16"/>
    <p:sldId id="282" r:id="rId17"/>
    <p:sldId id="271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59" r:id="rId26"/>
    <p:sldId id="291" r:id="rId27"/>
    <p:sldId id="292" r:id="rId28"/>
    <p:sldId id="260" r:id="rId29"/>
    <p:sldId id="265" r:id="rId30"/>
    <p:sldId id="261" r:id="rId31"/>
    <p:sldId id="295" r:id="rId32"/>
    <p:sldId id="293" r:id="rId33"/>
    <p:sldId id="294" r:id="rId34"/>
    <p:sldId id="267" r:id="rId3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842C"/>
    <a:srgbClr val="81A709"/>
    <a:srgbClr val="229208"/>
    <a:srgbClr val="53F32D"/>
    <a:srgbClr val="35E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69501" autoAdjust="0"/>
  </p:normalViewPr>
  <p:slideViewPr>
    <p:cSldViewPr>
      <p:cViewPr varScale="1">
        <p:scale>
          <a:sx n="77" d="100"/>
          <a:sy n="77" d="100"/>
        </p:scale>
        <p:origin x="22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3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99" d="100"/>
          <a:sy n="99" d="100"/>
        </p:scale>
        <p:origin x="1094" y="-37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EB0AD94-39D3-4536-ABF9-8E0CCBB66AB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3DEDFBC-9A02-4014-A35D-F038BB958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2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09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Bid Packet/Additional Documents (customized for each Bid Packet)</a:t>
            </a:r>
          </a:p>
          <a:p>
            <a:r>
              <a:rPr lang="en-US" dirty="0"/>
              <a:t>Licenses and Insurance Requirements</a:t>
            </a:r>
          </a:p>
          <a:p>
            <a:r>
              <a:rPr lang="en-US" dirty="0"/>
              <a:t>Water Test</a:t>
            </a:r>
          </a:p>
          <a:p>
            <a:r>
              <a:rPr lang="en-US" dirty="0"/>
              <a:t>Radon Results</a:t>
            </a:r>
          </a:p>
          <a:p>
            <a:r>
              <a:rPr lang="en-US" dirty="0"/>
              <a:t>Septic Design</a:t>
            </a:r>
          </a:p>
          <a:p>
            <a:r>
              <a:rPr lang="en-US" dirty="0"/>
              <a:t>Lead Report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91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68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387135"/>
            <a:ext cx="5560060" cy="4421901"/>
          </a:xfrm>
        </p:spPr>
        <p:txBody>
          <a:bodyPr/>
          <a:lstStyle/>
          <a:p>
            <a:r>
              <a:rPr lang="en-US" dirty="0"/>
              <a:t>#7 Documents included with Single Case Waiver:</a:t>
            </a:r>
          </a:p>
          <a:p>
            <a:r>
              <a:rPr lang="en-US" dirty="0"/>
              <a:t>EOHLC Case Waiver Request Form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 of Attachments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Waiver Cover letter to DHCD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Waiver Request Form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GTLO Waiver &amp; GTLO Waiver Approval letter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Lead Paint Report and Lead Paint Soil Samples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General inspection form (with Code citations)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Photos of property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 Historical Commission PNF approval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Environmental Review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Worklist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 estimates for Get the Lead Out and proposed CDBG funded portions of project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Bid Packet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Bid received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Single bid memo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23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02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11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2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2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14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64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Lead Report – Highlight and note violations</a:t>
            </a:r>
          </a:p>
          <a:p>
            <a:endParaRPr lang="en-US" dirty="0"/>
          </a:p>
          <a:p>
            <a:r>
              <a:rPr lang="en-US" dirty="0"/>
              <a:t>From here – prepare to move to General Inspection Sheet </a:t>
            </a:r>
          </a:p>
          <a:p>
            <a:endParaRPr lang="en-US" dirty="0"/>
          </a:p>
          <a:p>
            <a:r>
              <a:rPr lang="en-US" dirty="0"/>
              <a:t>Discussions with Homeowners regarding paths to compliance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1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9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Lead Report – Highlight and note violations</a:t>
            </a:r>
          </a:p>
          <a:p>
            <a:endParaRPr lang="en-US" dirty="0"/>
          </a:p>
          <a:p>
            <a:r>
              <a:rPr lang="en-US" dirty="0"/>
              <a:t>From here – prepared to move to General Inspection Sheet </a:t>
            </a:r>
          </a:p>
          <a:p>
            <a:endParaRPr lang="en-US" dirty="0"/>
          </a:p>
          <a:p>
            <a:r>
              <a:rPr lang="en-US" dirty="0"/>
              <a:t>Discussions with Homeowners regarding paths to compliance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8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67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Lead Report – Highlight and note violations</a:t>
            </a:r>
          </a:p>
          <a:p>
            <a:endParaRPr lang="en-US"/>
          </a:p>
          <a:p>
            <a:r>
              <a:rPr lang="en-US"/>
              <a:t>From here – prepared to move to General Inspection Sheet </a:t>
            </a:r>
          </a:p>
          <a:p>
            <a:endParaRPr lang="en-US"/>
          </a:p>
          <a:p>
            <a:r>
              <a:rPr lang="en-US"/>
              <a:t>Discussions with Homeowners regarding paths to compliance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97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3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07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Bid Packet/Additional Documents (customized for each Bid Packet)</a:t>
            </a:r>
          </a:p>
          <a:p>
            <a:r>
              <a:rPr lang="en-US" dirty="0"/>
              <a:t>Licenses and Insurance Requirements</a:t>
            </a:r>
          </a:p>
          <a:p>
            <a:r>
              <a:rPr lang="en-US" dirty="0"/>
              <a:t>Water Test</a:t>
            </a:r>
          </a:p>
          <a:p>
            <a:r>
              <a:rPr lang="en-US" dirty="0"/>
              <a:t>Radon Results</a:t>
            </a:r>
          </a:p>
          <a:p>
            <a:r>
              <a:rPr lang="en-US" dirty="0"/>
              <a:t>Septic Design</a:t>
            </a:r>
          </a:p>
          <a:p>
            <a:r>
              <a:rPr lang="en-US" dirty="0"/>
              <a:t>Lead Report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DFBC-9A02-4014-A35D-F038BB9580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71D7-7C07-435C-842D-39DD16CC0CF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C45C-D509-49DD-A2DB-6736AE4D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8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4122-E50E-4C52-BC31-CD7E42DEECF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0202-8998-4D8C-8019-09ACE006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71D7-7C07-435C-842D-39DD16CC0CF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4C45C-D509-49DD-A2DB-6736AE4DE7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04" y="0"/>
            <a:ext cx="1970796" cy="11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60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D4122-E50E-4C52-BC31-CD7E42DEECF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E0202-8998-4D8C-8019-09ACE00676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6570"/>
            <a:ext cx="2399297" cy="13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0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8272-8919-D514-C41F-EC116269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OVERVIEW</a:t>
            </a:r>
            <a:br>
              <a:rPr lang="en-US" dirty="0"/>
            </a:br>
            <a:r>
              <a:rPr lang="en-US" sz="3100" dirty="0"/>
              <a:t>Housing Rehab Best Practices: Inspections &amp; Construction Phase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144AE-7D76-85F9-C576-4DF5C605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/>
              <a:t>Inspection Reports – Lead and HR Specialist</a:t>
            </a:r>
          </a:p>
          <a:p>
            <a:r>
              <a:rPr lang="en-US" dirty="0"/>
              <a:t>Environmental Review</a:t>
            </a:r>
          </a:p>
          <a:p>
            <a:r>
              <a:rPr lang="en-US" dirty="0"/>
              <a:t>Work List</a:t>
            </a:r>
          </a:p>
          <a:p>
            <a:r>
              <a:rPr lang="en-US" dirty="0"/>
              <a:t>Signatures, Approvals, Request for Funds</a:t>
            </a:r>
          </a:p>
          <a:p>
            <a:r>
              <a:rPr lang="en-US" dirty="0"/>
              <a:t>Bid Packet, Bid Forms, Bid Reviews</a:t>
            </a:r>
          </a:p>
          <a:p>
            <a:r>
              <a:rPr lang="en-US" dirty="0"/>
              <a:t>Loan Closing</a:t>
            </a:r>
          </a:p>
          <a:p>
            <a:r>
              <a:rPr lang="en-US" dirty="0"/>
              <a:t>Construction Phase</a:t>
            </a:r>
          </a:p>
          <a:p>
            <a:r>
              <a:rPr lang="en-US" dirty="0"/>
              <a:t>Project Tracking/ Meeting Unit Goals</a:t>
            </a:r>
          </a:p>
        </p:txBody>
      </p:sp>
    </p:spTree>
    <p:extLst>
      <p:ext uri="{BB962C8B-B14F-4D97-AF65-F5344CB8AC3E}">
        <p14:creationId xmlns:p14="http://schemas.microsoft.com/office/powerpoint/2010/main" val="121069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75E422-0631-5465-CB9E-178D442E6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04800"/>
            <a:ext cx="8766481" cy="4038600"/>
          </a:xfrm>
        </p:spPr>
      </p:pic>
    </p:spTree>
    <p:extLst>
      <p:ext uri="{BB962C8B-B14F-4D97-AF65-F5344CB8AC3E}">
        <p14:creationId xmlns:p14="http://schemas.microsoft.com/office/powerpoint/2010/main" val="45215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D73392-4E03-FFEB-7395-819913088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7820025" cy="3743325"/>
          </a:xfrm>
        </p:spPr>
      </p:pic>
    </p:spTree>
    <p:extLst>
      <p:ext uri="{BB962C8B-B14F-4D97-AF65-F5344CB8AC3E}">
        <p14:creationId xmlns:p14="http://schemas.microsoft.com/office/powerpoint/2010/main" val="1731835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LIST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7458"/>
            <a:ext cx="9144000" cy="5325904"/>
          </a:xfrm>
        </p:spPr>
        <p:txBody>
          <a:bodyPr>
            <a:normAutofit/>
          </a:bodyPr>
          <a:lstStyle/>
          <a:p>
            <a:r>
              <a:rPr lang="en-US" dirty="0"/>
              <a:t>Performance Standards</a:t>
            </a:r>
          </a:p>
          <a:p>
            <a:r>
              <a:rPr lang="en-US" dirty="0"/>
              <a:t>If applicable, reference Lead Paint Insp. Report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E39F0D-9A0B-DBDA-5264-362A26FA4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421240"/>
            <a:ext cx="5410200" cy="431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61E75-7E05-5586-1A3C-BB7A01A1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0974F-87DA-5412-1E9F-383F99C3F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Locations</a:t>
            </a:r>
          </a:p>
          <a:p>
            <a:r>
              <a:rPr lang="en-US" dirty="0"/>
              <a:t>Trade Categories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101F4-12A3-0340-7827-F824C38B1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2177"/>
            <a:ext cx="9144000" cy="35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3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C6CF71-E00B-0E1B-04AE-A9FCAB401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537512"/>
            <a:ext cx="8704969" cy="23552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4B0090-01D4-B112-63B0-7A84300B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021747"/>
            <a:ext cx="8534400" cy="8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7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8D69-72F1-35CF-1A31-1A12AB673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Signatures/Approvals/Acknowledgements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08EB3-70B0-A2C2-2C04-29C89D24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5062"/>
            <a:ext cx="8273642" cy="114300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99EFD6C-ADD0-062F-F40E-10B84AD89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2415597"/>
            <a:ext cx="6677025" cy="11811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1EB742-3790-E7CB-2D6B-132FC3FFC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734232"/>
            <a:ext cx="7467600" cy="29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31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097"/>
          </a:xfrm>
        </p:spPr>
        <p:txBody>
          <a:bodyPr>
            <a:normAutofit fontScale="90000"/>
          </a:bodyPr>
          <a:lstStyle/>
          <a:p>
            <a:r>
              <a:rPr lang="en-US" dirty="0"/>
              <a:t>BID PACKET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45162"/>
          </a:xfrm>
        </p:spPr>
        <p:txBody>
          <a:bodyPr>
            <a:normAutofit/>
          </a:bodyPr>
          <a:lstStyle/>
          <a:p>
            <a:r>
              <a:rPr lang="en-US" dirty="0"/>
              <a:t>Invitation to Bid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72E03-39FA-50A3-823D-C174E8654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43360"/>
            <a:ext cx="6662737" cy="471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5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D42D-602D-396F-619E-F998DE8B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208D3-076E-A36F-3F0A-B1E09B203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Conditions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EF943-F869-DF61-2166-E67457D90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438400"/>
            <a:ext cx="75057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56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81DF-FDD0-985B-AD6F-C6783886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BID PACKET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5E2A-B12E-7D1D-9B1F-05752FB8C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Bid Instructions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84E6A-13F4-DD02-417E-0BDA18006532}"/>
              </a:ext>
            </a:extLst>
          </p:cNvPr>
          <p:cNvSpPr txBox="1"/>
          <p:nvPr/>
        </p:nvSpPr>
        <p:spPr>
          <a:xfrm>
            <a:off x="990600" y="2590799"/>
            <a:ext cx="586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	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EF59EA-5AD7-7CE0-B154-AF6138BBE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36" y="2207655"/>
            <a:ext cx="8156864" cy="1625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B3EA0B-6EFF-F169-9C58-FA725A1E4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" y="4063600"/>
            <a:ext cx="8776243" cy="11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62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F92C-AB85-0E6F-FE6C-D0BD3DCD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Specifications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B8DE27-BADA-ECB4-5F28-D11FF3079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76400"/>
            <a:ext cx="9489057" cy="2514600"/>
          </a:xfrm>
        </p:spPr>
      </p:pic>
    </p:spTree>
    <p:extLst>
      <p:ext uri="{BB962C8B-B14F-4D97-AF65-F5344CB8AC3E}">
        <p14:creationId xmlns:p14="http://schemas.microsoft.com/office/powerpoint/2010/main" val="322719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 PAINT CONSIDERATIONS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HOUSE BUILT PRIOR TO 1978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		Determine </a:t>
            </a:r>
          </a:p>
          <a:p>
            <a:pPr lvl="3"/>
            <a:r>
              <a:rPr lang="en-US" dirty="0"/>
              <a:t>Risk Assessment</a:t>
            </a:r>
          </a:p>
          <a:p>
            <a:pPr lvl="3"/>
            <a:r>
              <a:rPr lang="en-US" dirty="0"/>
              <a:t>Comprehensive Lead Inspection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Assign project to Certified Lead Inspector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Review Lead Inspection Report for hazards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07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1BB7-962E-1B7A-8DAC-C1454E48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Materials and Performance Specifications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DE6F77-E3AF-6FEB-F711-2FCF4CDA6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194" y="1219200"/>
            <a:ext cx="8277970" cy="2362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E752B3-FD07-31FD-CCEC-F46BA6D4C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86200"/>
            <a:ext cx="75342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83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7672-BFCE-70A0-E3B8-1E2E878D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Bid Form</a:t>
            </a:r>
            <a:br>
              <a:rPr lang="en-US" dirty="0"/>
            </a:br>
            <a:r>
              <a:rPr lang="en-US" dirty="0"/>
              <a:t>*Addendums to Bid Packet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3B3180-B44B-2FA8-61ED-8438D8609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1786731"/>
            <a:ext cx="7696200" cy="4152900"/>
          </a:xfrm>
        </p:spPr>
      </p:pic>
    </p:spTree>
    <p:extLst>
      <p:ext uri="{BB962C8B-B14F-4D97-AF65-F5344CB8AC3E}">
        <p14:creationId xmlns:p14="http://schemas.microsoft.com/office/powerpoint/2010/main" val="314906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FF4A-3AEB-3B48-B92C-DA8CC993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Bid Form</a:t>
            </a:r>
            <a:br>
              <a:rPr lang="en-US" dirty="0"/>
            </a:br>
            <a:r>
              <a:rPr lang="en-US" dirty="0"/>
              <a:t>*Addendums to Bid Packet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7BD550-8FCE-E04A-7DB4-4A8D6D298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790" y="1600200"/>
            <a:ext cx="6676420" cy="4525963"/>
          </a:xfrm>
        </p:spPr>
      </p:pic>
    </p:spTree>
    <p:extLst>
      <p:ext uri="{BB962C8B-B14F-4D97-AF65-F5344CB8AC3E}">
        <p14:creationId xmlns:p14="http://schemas.microsoft.com/office/powerpoint/2010/main" val="3112619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014A-C808-D29A-976B-CFF3F711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Bid Form</a:t>
            </a:r>
            <a:br>
              <a:rPr lang="en-US" dirty="0"/>
            </a:br>
            <a:r>
              <a:rPr lang="en-US" dirty="0"/>
              <a:t>*Addendums to Bid Packet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C22E63-F63F-8B5B-07F4-1CC887AE0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7591425" cy="15335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08BF2B-EFD7-307B-E68E-81B547029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" y="3192462"/>
            <a:ext cx="76676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99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/>
              <a:t>Homeowner’s Bidders Log</a:t>
            </a:r>
          </a:p>
          <a:p>
            <a:r>
              <a:rPr lang="en-US" dirty="0"/>
              <a:t>Bid Summary</a:t>
            </a:r>
          </a:p>
          <a:p>
            <a:r>
              <a:rPr lang="en-US" dirty="0"/>
              <a:t>Notices to Contractors with Bid results</a:t>
            </a:r>
          </a:p>
          <a:p>
            <a:r>
              <a:rPr lang="en-US" dirty="0"/>
              <a:t>Insurance/W9/Licenses/Excluded Parties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83CAC-A0C5-FB77-928C-5EB63F728D36}"/>
              </a:ext>
            </a:extLst>
          </p:cNvPr>
          <p:cNvSpPr txBox="1"/>
          <p:nvPr/>
        </p:nvSpPr>
        <p:spPr>
          <a:xfrm>
            <a:off x="838200" y="381000"/>
            <a:ext cx="746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BID REVIEW</a:t>
            </a:r>
          </a:p>
        </p:txBody>
      </p:sp>
    </p:spTree>
    <p:extLst>
      <p:ext uri="{BB962C8B-B14F-4D97-AF65-F5344CB8AC3E}">
        <p14:creationId xmlns:p14="http://schemas.microsoft.com/office/powerpoint/2010/main" val="3565049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6C9F-6AB1-B53F-61B8-24F5C010E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Request for Final Approval and </a:t>
            </a:r>
            <a:br>
              <a:rPr lang="en-US" sz="4000" dirty="0"/>
            </a:br>
            <a:r>
              <a:rPr lang="en-US" sz="4000" dirty="0"/>
              <a:t>Program Funds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66ADEA-D3B6-5D21-262D-9C90C55FB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482436"/>
            <a:ext cx="8097656" cy="4525963"/>
          </a:xfrm>
        </p:spPr>
      </p:pic>
    </p:spTree>
    <p:extLst>
      <p:ext uri="{BB962C8B-B14F-4D97-AF65-F5344CB8AC3E}">
        <p14:creationId xmlns:p14="http://schemas.microsoft.com/office/powerpoint/2010/main" val="48554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CE0F-68F5-FEF6-982F-2873B12B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Request for Final Approval and </a:t>
            </a:r>
            <a:br>
              <a:rPr lang="en-US" sz="4400" dirty="0"/>
            </a:br>
            <a:r>
              <a:rPr lang="en-US" sz="4400" dirty="0"/>
              <a:t>Program Funds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0AFB3-8654-3057-67C6-58EC1384A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17638"/>
            <a:ext cx="3228975" cy="2895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74A723-B81D-F0C3-288B-71A714050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313238"/>
            <a:ext cx="86868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2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0" y="1417638"/>
            <a:ext cx="6019800" cy="5287961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Period of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Final work write-up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Provisions for termination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Provisions for change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Warranty &amp; release of lien provisions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Provisions for contractor damage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Dispute Resolution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Signature Pages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74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5B896-D7D3-0E26-48B2-3D3C9723F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LOAN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A291-492E-7F13-BCAC-98D43389A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8"/>
            <a:ext cx="8229600" cy="53943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Loan Documents</a:t>
            </a:r>
          </a:p>
          <a:p>
            <a:pPr lvl="2"/>
            <a:r>
              <a:rPr lang="en-US" dirty="0"/>
              <a:t>Promissory Note</a:t>
            </a:r>
          </a:p>
          <a:p>
            <a:pPr lvl="2"/>
            <a:r>
              <a:rPr lang="en-US" dirty="0"/>
              <a:t>Assignment of Funds</a:t>
            </a:r>
          </a:p>
          <a:p>
            <a:pPr lvl="2"/>
            <a:r>
              <a:rPr lang="en-US" dirty="0"/>
              <a:t>Mortgage</a:t>
            </a:r>
          </a:p>
          <a:p>
            <a:pPr lvl="2"/>
            <a:r>
              <a:rPr lang="en-US" dirty="0"/>
              <a:t>Right of Rescission</a:t>
            </a:r>
          </a:p>
          <a:p>
            <a:pPr lvl="1"/>
            <a:r>
              <a:rPr lang="en-US" dirty="0"/>
              <a:t>Rental Agreements</a:t>
            </a:r>
          </a:p>
          <a:p>
            <a:pPr lvl="1"/>
            <a:r>
              <a:rPr lang="en-US" dirty="0"/>
              <a:t>Temporary Relocation Agreement</a:t>
            </a:r>
          </a:p>
        </p:txBody>
      </p:sp>
    </p:spTree>
    <p:extLst>
      <p:ext uri="{BB962C8B-B14F-4D97-AF65-F5344CB8AC3E}">
        <p14:creationId xmlns:p14="http://schemas.microsoft.com/office/powerpoint/2010/main" val="3330196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PHASE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Contractor Notice to Proceed</a:t>
            </a:r>
          </a:p>
          <a:p>
            <a:r>
              <a:rPr lang="en-US" dirty="0"/>
              <a:t>HRA Oversight</a:t>
            </a:r>
          </a:p>
          <a:p>
            <a:r>
              <a:rPr lang="en-US" dirty="0"/>
              <a:t>Communications with Homeowners, Contractors and Inspectors</a:t>
            </a:r>
          </a:p>
          <a:p>
            <a:r>
              <a:rPr lang="en-US" dirty="0"/>
              <a:t>Sign Offs/Official Sign Offs </a:t>
            </a:r>
          </a:p>
          <a:p>
            <a:pPr lvl="1"/>
            <a:r>
              <a:rPr lang="en-US" dirty="0"/>
              <a:t>Lien Release/ Building Insp/ Electrical/Plumbing/Lead Compliance/Board of Health/etc.</a:t>
            </a:r>
          </a:p>
        </p:txBody>
      </p:sp>
    </p:spTree>
    <p:extLst>
      <p:ext uri="{BB962C8B-B14F-4D97-AF65-F5344CB8AC3E}">
        <p14:creationId xmlns:p14="http://schemas.microsoft.com/office/powerpoint/2010/main" val="365366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33D4B2-B381-DE60-BA20-00F623F24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-188887"/>
            <a:ext cx="6858000" cy="7046887"/>
          </a:xfrm>
        </p:spPr>
      </p:pic>
    </p:spTree>
    <p:extLst>
      <p:ext uri="{BB962C8B-B14F-4D97-AF65-F5344CB8AC3E}">
        <p14:creationId xmlns:p14="http://schemas.microsoft.com/office/powerpoint/2010/main" val="1384944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3610-74A6-D537-2239-6064C02D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971"/>
            <a:ext cx="8229600" cy="735229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CONSTRUCTION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44A2E-913A-1401-525D-581C6FECC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686800" cy="6019800"/>
          </a:xfrm>
        </p:spPr>
        <p:txBody>
          <a:bodyPr/>
          <a:lstStyle/>
          <a:p>
            <a:r>
              <a:rPr lang="en-US" dirty="0"/>
              <a:t>Change Orders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81007-E1F7-6A3F-60D7-506741DFA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39958"/>
            <a:ext cx="5496556" cy="3684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0C0325-776C-615D-7097-1FB5B84EA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5326910"/>
            <a:ext cx="68865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19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68B1-5EB4-FBEC-D67F-0E7FAFA7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0C2E5-06CE-9693-553A-F78498B73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HRA Inspections/Payments/Permits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1B20-53FC-3E3B-562D-E016A4E51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0"/>
            <a:ext cx="7467600" cy="448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22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68B1-5EB4-FBEC-D67F-0E7FAFA7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0C2E5-06CE-9693-553A-F78498B73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HRA Inspections/Payments/Permits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3A518-DB63-C49F-C194-1DDE19A4E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31223"/>
            <a:ext cx="6553200" cy="36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31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TRACKING/GRANT FUNDS/MEETING UNIT 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Inter-Department Communication</a:t>
            </a:r>
          </a:p>
          <a:p>
            <a:pPr lvl="1"/>
            <a:r>
              <a:rPr lang="en-US" dirty="0"/>
              <a:t>Project Tracking Sheets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03636-FDD9-2D29-85BB-D8C193F2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7081"/>
            <a:ext cx="9144000" cy="17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3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 INSPECTION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#2		General Inspection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Room Identifiers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Sanitary Code Citations</a:t>
            </a:r>
          </a:p>
          <a:p>
            <a:pPr lvl="2"/>
            <a:r>
              <a:rPr lang="en-US" dirty="0"/>
              <a:t>Conforming/Non-confirming Conditions</a:t>
            </a:r>
          </a:p>
          <a:p>
            <a:pPr lvl="2"/>
            <a:r>
              <a:rPr lang="en-US" dirty="0"/>
              <a:t>Comments on non-confirming conditions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23C528-08EF-8FF5-3272-3021C29AF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7768"/>
            <a:ext cx="9144000" cy="43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1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ENVIRONMENTAL REVIEW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ER Statutory Checklist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Review Required Categories</a:t>
            </a:r>
          </a:p>
          <a:p>
            <a:pPr lvl="2"/>
            <a:r>
              <a:rPr lang="en-US" dirty="0"/>
              <a:t>Historic Review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C4512-941C-14E2-5B4D-9026F463B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199"/>
            <a:ext cx="8693727" cy="36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1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271454-B5C4-37C8-C38C-A91FA071F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28600"/>
            <a:ext cx="6762750" cy="34194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436294-BFFD-B7E4-373C-B37C1A6A5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387" y="3429000"/>
            <a:ext cx="32099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8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20B1-32E2-BD42-4606-338CAD4A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4DC36-2786-38AC-98B2-F6E84F169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17638"/>
            <a:ext cx="8229600" cy="4525963"/>
          </a:xfrm>
        </p:spPr>
        <p:txBody>
          <a:bodyPr/>
          <a:lstStyle/>
          <a:p>
            <a:r>
              <a:rPr lang="en-US" dirty="0"/>
              <a:t>Floodplain Management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F32CE-B588-6FF2-6F44-CF12D658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060575"/>
            <a:ext cx="8305800" cy="1000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D9EF20-98CD-94E9-BDC4-86358FAFB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217917"/>
            <a:ext cx="5486400" cy="339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1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D02B9-4F0C-36D5-709D-B1C733DA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85DBE-AB09-651F-9699-5DA92A483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Toxic Sites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0E421-6377-72EC-AF57-A6599A22B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438400"/>
            <a:ext cx="8343900" cy="16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A12DA7-C2F1-52BF-4380-5A5B1B0A2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527844"/>
            <a:ext cx="84772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9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5741674DAB3C4A91D4D4EAF8471F21" ma:contentTypeVersion="16" ma:contentTypeDescription="Create a new document." ma:contentTypeScope="" ma:versionID="86c2ae19427808d91bd6458a619d6ae0">
  <xsd:schema xmlns:xsd="http://www.w3.org/2001/XMLSchema" xmlns:xs="http://www.w3.org/2001/XMLSchema" xmlns:p="http://schemas.microsoft.com/office/2006/metadata/properties" xmlns:ns2="284a69f8-a849-4d4f-929d-22bdf9b66af6" xmlns:ns3="7b83dbe2-6fd2-449a-a932-0d75829bf641" targetNamespace="http://schemas.microsoft.com/office/2006/metadata/properties" ma:root="true" ma:fieldsID="5a6dc2f08ee3181530306f83707f2100" ns2:_="" ns3:_="">
    <xsd:import namespace="284a69f8-a849-4d4f-929d-22bdf9b66af6"/>
    <xsd:import namespace="7b83dbe2-6fd2-449a-a932-0d75829bf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a69f8-a849-4d4f-929d-22bdf9b66a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3dbe2-6fd2-449a-a932-0d75829bf6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4a28a53-363d-41fc-951b-6724d144b251}" ma:internalName="TaxCatchAll" ma:showField="CatchAllData" ma:web="7b83dbe2-6fd2-449a-a932-0d75829bf6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6C06C5-A7AE-4103-8568-B989F39EA9DE}"/>
</file>

<file path=customXml/itemProps2.xml><?xml version="1.0" encoding="utf-8"?>
<ds:datastoreItem xmlns:ds="http://schemas.openxmlformats.org/officeDocument/2006/customXml" ds:itemID="{E3CC0FDD-AA3C-4EE9-A06C-D3A7D9C0D1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574</Words>
  <Application>Microsoft Office PowerPoint</Application>
  <PresentationFormat>On-screen Show (4:3)</PresentationFormat>
  <Paragraphs>157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Custom Design</vt:lpstr>
      <vt:lpstr>1_Custom Design</vt:lpstr>
      <vt:lpstr> OVERVIEW Housing Rehab Best Practices: Inspections &amp; Construction Phase </vt:lpstr>
      <vt:lpstr>LEAD PAINT CONSIDERATIONS</vt:lpstr>
      <vt:lpstr>PowerPoint Presentation</vt:lpstr>
      <vt:lpstr>HOME INSPECTION</vt:lpstr>
      <vt:lpstr>PowerPoint Presentation</vt:lpstr>
      <vt:lpstr>ENVIRONMENTAL REVIEW</vt:lpstr>
      <vt:lpstr>PowerPoint Presentation</vt:lpstr>
      <vt:lpstr>ENVIRONMENTAL REVIEW</vt:lpstr>
      <vt:lpstr>PowerPoint Presentation</vt:lpstr>
      <vt:lpstr>PowerPoint Presentation</vt:lpstr>
      <vt:lpstr>PowerPoint Presentation</vt:lpstr>
      <vt:lpstr>WORK LIST</vt:lpstr>
      <vt:lpstr>Work List</vt:lpstr>
      <vt:lpstr>PowerPoint Presentation</vt:lpstr>
      <vt:lpstr> Signatures/Approvals/Acknowledgements </vt:lpstr>
      <vt:lpstr>BID PACKET</vt:lpstr>
      <vt:lpstr>BID PACKET</vt:lpstr>
      <vt:lpstr> BID PACKET </vt:lpstr>
      <vt:lpstr>Specifications </vt:lpstr>
      <vt:lpstr>Materials and Performance Specifications </vt:lpstr>
      <vt:lpstr>Bid Form *Addendums to Bid Packet </vt:lpstr>
      <vt:lpstr>Bid Form *Addendums to Bid Packet</vt:lpstr>
      <vt:lpstr>Bid Form *Addendums to Bid Packet</vt:lpstr>
      <vt:lpstr>PowerPoint Presentation</vt:lpstr>
      <vt:lpstr> Request for Final Approval and  Program Funds </vt:lpstr>
      <vt:lpstr>Request for Final Approval and  Program Funds</vt:lpstr>
      <vt:lpstr>CONTRACTS</vt:lpstr>
      <vt:lpstr>LOAN CLOSING</vt:lpstr>
      <vt:lpstr>CONSTRUCTION PHASE</vt:lpstr>
      <vt:lpstr>CONSTRUCTION PHASE</vt:lpstr>
      <vt:lpstr>CONSTRUCTION PHASE</vt:lpstr>
      <vt:lpstr>CONSTRUCTION PHASE</vt:lpstr>
      <vt:lpstr>PROJECT TRACKING/GRANT FUNDS/MEETING UNIT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HCECTemp</dc:creator>
  <cp:lastModifiedBy>Brian McHugh</cp:lastModifiedBy>
  <cp:revision>44</cp:revision>
  <cp:lastPrinted>2023-10-16T16:49:59Z</cp:lastPrinted>
  <dcterms:created xsi:type="dcterms:W3CDTF">2017-07-13T13:31:58Z</dcterms:created>
  <dcterms:modified xsi:type="dcterms:W3CDTF">2024-01-22T15:53:19Z</dcterms:modified>
</cp:coreProperties>
</file>