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4714"/>
  </p:normalViewPr>
  <p:slideViewPr>
    <p:cSldViewPr snapToGrid="0">
      <p:cViewPr varScale="1">
        <p:scale>
          <a:sx n="115" d="100"/>
          <a:sy n="115" d="100"/>
        </p:scale>
        <p:origin x="6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C9DE0-9978-C047-8319-06FB4F5D7025}" type="datetimeFigureOut">
              <a:rPr lang="en-US" smtClean="0"/>
              <a:t>1/17/24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8A21C-EF50-FD49-8CF3-078D54981C20}" type="slidenum">
              <a:rPr lang="en-US" smtClean="0"/>
              <a:t>‹#›</a:t>
            </a:fld>
            <a:endParaRPr lang="en-US"/>
          </a:p>
        </p:txBody>
      </p:sp>
    </p:spTree>
    <p:extLst>
      <p:ext uri="{BB962C8B-B14F-4D97-AF65-F5344CB8AC3E}">
        <p14:creationId xmlns:p14="http://schemas.microsoft.com/office/powerpoint/2010/main" val="2501020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942BE973-53CD-214B-83D1-9E7ED75BFB4A}" type="datetime1">
              <a:rPr lang="en-US" smtClean="0"/>
              <a:t>1/17/24</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r>
              <a:rPr lang="en-US"/>
              <a:t>Bailey Boyd Associates, Inc. 2023</a:t>
            </a:r>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53630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56E95290-F858-0745-8EE6-1F192FA748BE}" type="datetime1">
              <a:rPr lang="en-US" smtClean="0"/>
              <a:t>1/17/24</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r>
              <a:rPr lang="en-US"/>
              <a:t>Bailey Boyd Associates, Inc. 2023</a:t>
            </a:r>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61170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AE6C8FA1-BBED-0C42-A87B-D81C304F48B3}" type="datetime1">
              <a:rPr lang="en-US" smtClean="0"/>
              <a:t>1/17/24</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r>
              <a:rPr lang="en-US"/>
              <a:t>Bailey Boyd Associates, Inc. 2023</a:t>
            </a:r>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194676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6972D790-8E77-F144-959B-EA8E3F2176DF}" type="datetime1">
              <a:rPr lang="en-US" smtClean="0"/>
              <a:t>1/17/24</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r>
              <a:rPr lang="en-US"/>
              <a:t>Bailey Boyd Associates, Inc. 2023</a:t>
            </a:r>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148899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9B82A4CB-568C-1647-93CC-A511D1B59427}" type="datetime1">
              <a:rPr lang="en-US" smtClean="0"/>
              <a:t>1/17/24</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r>
              <a:rPr lang="en-US"/>
              <a:t>Bailey Boyd Associates, Inc. 2023</a:t>
            </a:r>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18933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48275EE3-4F65-2C43-B388-BB17C7492065}" type="datetime1">
              <a:rPr lang="en-US" smtClean="0"/>
              <a:t>1/17/24</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r>
              <a:rPr lang="en-US"/>
              <a:t>Bailey Boyd Associates, Inc. 2023</a:t>
            </a:r>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30150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A31AAE7F-3704-7A4D-AAF3-B56F4829175A}" type="datetime1">
              <a:rPr lang="en-US" smtClean="0"/>
              <a:t>1/17/24</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r>
              <a:rPr lang="en-US"/>
              <a:t>Bailey Boyd Associates, Inc. 2023</a:t>
            </a:r>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413426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74F70C87-2B69-C34C-9DF6-687D05113BE5}" type="datetime1">
              <a:rPr lang="en-US" smtClean="0"/>
              <a:t>1/17/24</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r>
              <a:rPr lang="en-US"/>
              <a:t>Bailey Boyd Associates, Inc. 2023</a:t>
            </a:r>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59202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47C75C5C-DF4E-EB41-B334-E8923F9834C7}" type="datetime1">
              <a:rPr lang="en-US" smtClean="0"/>
              <a:t>1/17/24</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r>
              <a:rPr lang="en-US"/>
              <a:t>Bailey Boyd Associates, Inc. 2023</a:t>
            </a:r>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060882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6910F4FB-8B1F-5C40-936B-D3A00FCA2761}" type="datetime1">
              <a:rPr lang="en-US" smtClean="0"/>
              <a:t>1/17/24</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r>
              <a:rPr lang="en-US"/>
              <a:t>Bailey Boyd Associates, Inc. 2023</a:t>
            </a:r>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799755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59D3BABD-6D5F-2B48-AD06-5D5F0718FEDC}" type="datetime1">
              <a:rPr lang="en-US" smtClean="0"/>
              <a:t>1/17/24</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r>
              <a:rPr lang="en-US"/>
              <a:t>Bailey Boyd Associates, Inc. 2023</a:t>
            </a:r>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235385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8AAEB72A-20EA-1E4E-BA7F-DD63E8AF3F4B}" type="datetime1">
              <a:rPr lang="en-US" smtClean="0"/>
              <a:t>1/17/24</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r>
              <a:rPr lang="en-US"/>
              <a:t>Bailey Boyd Associates, Inc. 2023</a:t>
            </a:r>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pPr/>
              <a:t>‹#›</a:t>
            </a:fld>
            <a:endParaRPr lang="en-US"/>
          </a:p>
        </p:txBody>
      </p:sp>
    </p:spTree>
    <p:extLst>
      <p:ext uri="{BB962C8B-B14F-4D97-AF65-F5344CB8AC3E}">
        <p14:creationId xmlns:p14="http://schemas.microsoft.com/office/powerpoint/2010/main" val="367920434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229233-9672-4675-99B7-6CBCEF1CD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igures of houses in different position and sizes">
            <a:extLst>
              <a:ext uri="{FF2B5EF4-FFF2-40B4-BE49-F238E27FC236}">
                <a16:creationId xmlns:a16="http://schemas.microsoft.com/office/drawing/2014/main" id="{18961D56-333E-5AC8-8F51-F3BBC3DCA0E2}"/>
              </a:ext>
            </a:extLst>
          </p:cNvPr>
          <p:cNvPicPr>
            <a:picLocks noChangeAspect="1"/>
          </p:cNvPicPr>
          <p:nvPr/>
        </p:nvPicPr>
        <p:blipFill rotWithShape="1">
          <a:blip r:embed="rId2"/>
          <a:srcRect l="7972" r="25466"/>
          <a:stretch/>
        </p:blipFill>
        <p:spPr>
          <a:xfrm>
            <a:off x="20" y="-2"/>
            <a:ext cx="8115280" cy="6858001"/>
          </a:xfrm>
          <a:prstGeom prst="rect">
            <a:avLst/>
          </a:prstGeom>
        </p:spPr>
      </p:pic>
      <p:sp>
        <p:nvSpPr>
          <p:cNvPr id="11" name="Rectangle 10">
            <a:extLst>
              <a:ext uri="{FF2B5EF4-FFF2-40B4-BE49-F238E27FC236}">
                <a16:creationId xmlns:a16="http://schemas.microsoft.com/office/drawing/2014/main" id="{EC5FF010-B53C-46BE-BEEF-AF926A00F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8500" y="2057400"/>
            <a:ext cx="4876800" cy="2743201"/>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09AD9C-1F43-4138-A72B-8CA988EDD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300" y="2057400"/>
            <a:ext cx="3276600" cy="2743201"/>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01813-BAAF-0667-9613-C0CA7E79B4C9}"/>
              </a:ext>
            </a:extLst>
          </p:cNvPr>
          <p:cNvSpPr>
            <a:spLocks noGrp="1"/>
          </p:cNvSpPr>
          <p:nvPr>
            <p:ph type="ctrTitle"/>
          </p:nvPr>
        </p:nvSpPr>
        <p:spPr>
          <a:xfrm>
            <a:off x="4038600" y="2502489"/>
            <a:ext cx="3314700" cy="1853023"/>
          </a:xfrm>
        </p:spPr>
        <p:txBody>
          <a:bodyPr anchor="ctr">
            <a:normAutofit/>
          </a:bodyPr>
          <a:lstStyle/>
          <a:p>
            <a:r>
              <a:rPr lang="en-US" sz="3200" dirty="0"/>
              <a:t>Housing Rehab Tips &amp; Tricks</a:t>
            </a:r>
          </a:p>
        </p:txBody>
      </p:sp>
      <p:sp>
        <p:nvSpPr>
          <p:cNvPr id="3" name="Subtitle 2">
            <a:extLst>
              <a:ext uri="{FF2B5EF4-FFF2-40B4-BE49-F238E27FC236}">
                <a16:creationId xmlns:a16="http://schemas.microsoft.com/office/drawing/2014/main" id="{91248E05-11A3-6E34-EA66-97B5EB9725F7}"/>
              </a:ext>
            </a:extLst>
          </p:cNvPr>
          <p:cNvSpPr>
            <a:spLocks noGrp="1"/>
          </p:cNvSpPr>
          <p:nvPr>
            <p:ph type="subTitle" idx="1"/>
          </p:nvPr>
        </p:nvSpPr>
        <p:spPr>
          <a:xfrm>
            <a:off x="8660055" y="2502489"/>
            <a:ext cx="2289028" cy="1853023"/>
          </a:xfrm>
        </p:spPr>
        <p:txBody>
          <a:bodyPr anchor="ctr">
            <a:normAutofit lnSpcReduction="10000"/>
          </a:bodyPr>
          <a:lstStyle/>
          <a:p>
            <a:endParaRPr lang="en-US" sz="1600" dirty="0"/>
          </a:p>
          <a:p>
            <a:endParaRPr lang="en-US" sz="1600" dirty="0"/>
          </a:p>
          <a:p>
            <a:endParaRPr lang="en-US" sz="1600" dirty="0"/>
          </a:p>
          <a:p>
            <a:r>
              <a:rPr lang="en-US" sz="1600" dirty="0"/>
              <a:t>Setting Up for Success</a:t>
            </a:r>
          </a:p>
          <a:p>
            <a:endParaRPr lang="en-US" sz="1600" dirty="0"/>
          </a:p>
          <a:p>
            <a:endParaRPr lang="en-US" sz="1600" dirty="0"/>
          </a:p>
          <a:p>
            <a:endParaRPr lang="en-US" sz="1600" dirty="0"/>
          </a:p>
        </p:txBody>
      </p:sp>
      <p:sp>
        <p:nvSpPr>
          <p:cNvPr id="5" name="TextBox 4">
            <a:extLst>
              <a:ext uri="{FF2B5EF4-FFF2-40B4-BE49-F238E27FC236}">
                <a16:creationId xmlns:a16="http://schemas.microsoft.com/office/drawing/2014/main" id="{F8387BF7-00E5-E480-42D4-43DFBA690837}"/>
              </a:ext>
            </a:extLst>
          </p:cNvPr>
          <p:cNvSpPr txBox="1"/>
          <p:nvPr/>
        </p:nvSpPr>
        <p:spPr>
          <a:xfrm>
            <a:off x="9476161" y="6131711"/>
            <a:ext cx="2715819" cy="600164"/>
          </a:xfrm>
          <a:prstGeom prst="rect">
            <a:avLst/>
          </a:prstGeom>
          <a:noFill/>
        </p:spPr>
        <p:txBody>
          <a:bodyPr wrap="square" rtlCol="0">
            <a:spAutoFit/>
          </a:bodyPr>
          <a:lstStyle/>
          <a:p>
            <a:r>
              <a:rPr lang="en-US" sz="1100" dirty="0"/>
              <a:t>Cassie Boyd Marsh</a:t>
            </a:r>
          </a:p>
          <a:p>
            <a:r>
              <a:rPr lang="en-US" sz="1100" dirty="0"/>
              <a:t>Bailey Boyd Associates</a:t>
            </a:r>
          </a:p>
          <a:p>
            <a:endParaRPr lang="en-US" sz="1100" dirty="0"/>
          </a:p>
        </p:txBody>
      </p:sp>
      <p:pic>
        <p:nvPicPr>
          <p:cNvPr id="7" name="Picture 6">
            <a:extLst>
              <a:ext uri="{FF2B5EF4-FFF2-40B4-BE49-F238E27FC236}">
                <a16:creationId xmlns:a16="http://schemas.microsoft.com/office/drawing/2014/main" id="{7EC46E0D-2900-3C34-68CB-B88EBE22DC8A}"/>
              </a:ext>
            </a:extLst>
          </p:cNvPr>
          <p:cNvPicPr>
            <a:picLocks noChangeAspect="1"/>
          </p:cNvPicPr>
          <p:nvPr/>
        </p:nvPicPr>
        <p:blipFill>
          <a:blip r:embed="rId3"/>
          <a:stretch>
            <a:fillRect/>
          </a:stretch>
        </p:blipFill>
        <p:spPr>
          <a:xfrm>
            <a:off x="11031901" y="5633544"/>
            <a:ext cx="1098331" cy="1098331"/>
          </a:xfrm>
          <a:prstGeom prst="rect">
            <a:avLst/>
          </a:prstGeom>
        </p:spPr>
      </p:pic>
    </p:spTree>
    <p:extLst>
      <p:ext uri="{BB962C8B-B14F-4D97-AF65-F5344CB8AC3E}">
        <p14:creationId xmlns:p14="http://schemas.microsoft.com/office/powerpoint/2010/main" val="1418818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71F6-6745-1A91-8133-FCECE0149CD4}"/>
              </a:ext>
            </a:extLst>
          </p:cNvPr>
          <p:cNvSpPr>
            <a:spLocks noGrp="1"/>
          </p:cNvSpPr>
          <p:nvPr>
            <p:ph type="title"/>
          </p:nvPr>
        </p:nvSpPr>
        <p:spPr/>
        <p:txBody>
          <a:bodyPr/>
          <a:lstStyle/>
          <a:p>
            <a:r>
              <a:rPr lang="en-US" u="sng" dirty="0">
                <a:solidFill>
                  <a:srgbClr val="002060"/>
                </a:solidFill>
              </a:rPr>
              <a:t>Identifying Contractors</a:t>
            </a:r>
          </a:p>
        </p:txBody>
      </p:sp>
      <p:sp>
        <p:nvSpPr>
          <p:cNvPr id="3" name="Content Placeholder 2">
            <a:extLst>
              <a:ext uri="{FF2B5EF4-FFF2-40B4-BE49-F238E27FC236}">
                <a16:creationId xmlns:a16="http://schemas.microsoft.com/office/drawing/2014/main" id="{17E34B88-A364-B1E2-BCC6-D20D11EED17F}"/>
              </a:ext>
            </a:extLst>
          </p:cNvPr>
          <p:cNvSpPr>
            <a:spLocks noGrp="1"/>
          </p:cNvSpPr>
          <p:nvPr>
            <p:ph idx="1"/>
          </p:nvPr>
        </p:nvSpPr>
        <p:spPr>
          <a:xfrm>
            <a:off x="1638300" y="1694330"/>
            <a:ext cx="8915402" cy="4500330"/>
          </a:xfrm>
        </p:spPr>
        <p:txBody>
          <a:bodyPr>
            <a:normAutofit fontScale="92500" lnSpcReduction="10000"/>
          </a:bodyPr>
          <a:lstStyle/>
          <a:p>
            <a:r>
              <a:rPr lang="en-US" u="sng" dirty="0"/>
              <a:t>Next Up: Engaging Contractors:</a:t>
            </a:r>
          </a:p>
          <a:p>
            <a:pPr lvl="1"/>
            <a:r>
              <a:rPr lang="en-US" dirty="0"/>
              <a:t>Appeal to their sense of community! The mission of this program speaks for itself. Bidding on CDBG HR projects allows them to complete work for residents who couldn’t otherwise afford it.</a:t>
            </a:r>
          </a:p>
          <a:p>
            <a:pPr lvl="1"/>
            <a:r>
              <a:rPr lang="en-US" dirty="0"/>
              <a:t>Feast &amp; famine: Our long-time contractors can tell you. Construction may be busy post-COVID, but the dry spell will come. And through the tough times, CDBG HR projects have kept many great contractors afloat.</a:t>
            </a:r>
          </a:p>
          <a:p>
            <a:r>
              <a:rPr lang="en-US" u="sng" dirty="0"/>
              <a:t>New Contractor Phase-In: </a:t>
            </a:r>
          </a:p>
          <a:p>
            <a:pPr lvl="1"/>
            <a:r>
              <a:rPr lang="en-US" dirty="0"/>
              <a:t>When a new contractor enters the program we limit their bidding through a ‘trial phase’. </a:t>
            </a:r>
          </a:p>
          <a:p>
            <a:pPr lvl="1"/>
            <a:r>
              <a:rPr lang="en-US" dirty="0"/>
              <a:t>New contractors may only bid on 1 project at a time. If they are awarded a contract, they must complete the project successfully before bidding again. </a:t>
            </a:r>
          </a:p>
          <a:p>
            <a:pPr lvl="1"/>
            <a:r>
              <a:rPr lang="en-US" dirty="0"/>
              <a:t>If all goes well, we’ll increase the number of projects the contractor may have going at one time. </a:t>
            </a:r>
          </a:p>
          <a:p>
            <a:pPr lvl="1"/>
            <a:r>
              <a:rPr lang="en-US" dirty="0"/>
              <a:t>In rare cases, after a first project, one or both parties decide that the contractor is not the right fit for the program. Limiting their exposure to projects early on reduces the impact their leaving has on your program.</a:t>
            </a:r>
          </a:p>
          <a:p>
            <a:pPr lvl="1"/>
            <a:endParaRPr lang="en-US" sz="1800" dirty="0"/>
          </a:p>
        </p:txBody>
      </p:sp>
      <p:sp>
        <p:nvSpPr>
          <p:cNvPr id="4" name="Footer Placeholder 3">
            <a:extLst>
              <a:ext uri="{FF2B5EF4-FFF2-40B4-BE49-F238E27FC236}">
                <a16:creationId xmlns:a16="http://schemas.microsoft.com/office/drawing/2014/main" id="{0B7E83C6-7F84-71A7-5D4A-E203C3B0387C}"/>
              </a:ext>
            </a:extLst>
          </p:cNvPr>
          <p:cNvSpPr>
            <a:spLocks noGrp="1"/>
          </p:cNvSpPr>
          <p:nvPr>
            <p:ph type="ftr" sz="quarter" idx="11"/>
          </p:nvPr>
        </p:nvSpPr>
        <p:spPr/>
        <p:txBody>
          <a:bodyPr/>
          <a:lstStyle/>
          <a:p>
            <a:r>
              <a:rPr lang="en-US" dirty="0"/>
              <a:t>Bailey Boyd Associates, Inc.</a:t>
            </a:r>
          </a:p>
        </p:txBody>
      </p:sp>
    </p:spTree>
    <p:extLst>
      <p:ext uri="{BB962C8B-B14F-4D97-AF65-F5344CB8AC3E}">
        <p14:creationId xmlns:p14="http://schemas.microsoft.com/office/powerpoint/2010/main" val="4145563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FE7A-0AF7-13EE-EAE3-32005A472A31}"/>
              </a:ext>
            </a:extLst>
          </p:cNvPr>
          <p:cNvSpPr>
            <a:spLocks noGrp="1"/>
          </p:cNvSpPr>
          <p:nvPr>
            <p:ph type="title"/>
          </p:nvPr>
        </p:nvSpPr>
        <p:spPr>
          <a:xfrm>
            <a:off x="1638299" y="1231621"/>
            <a:ext cx="5252693" cy="1222397"/>
          </a:xfrm>
        </p:spPr>
        <p:txBody>
          <a:bodyPr anchor="t">
            <a:normAutofit/>
          </a:bodyPr>
          <a:lstStyle/>
          <a:p>
            <a:r>
              <a:rPr lang="en-US" u="sng" dirty="0">
                <a:solidFill>
                  <a:srgbClr val="002060"/>
                </a:solidFill>
              </a:rPr>
              <a:t>File Management</a:t>
            </a:r>
          </a:p>
        </p:txBody>
      </p:sp>
      <p:sp>
        <p:nvSpPr>
          <p:cNvPr id="3" name="Content Placeholder 2">
            <a:extLst>
              <a:ext uri="{FF2B5EF4-FFF2-40B4-BE49-F238E27FC236}">
                <a16:creationId xmlns:a16="http://schemas.microsoft.com/office/drawing/2014/main" id="{603E95B7-0B4F-9E3F-A032-C81C7093050A}"/>
              </a:ext>
            </a:extLst>
          </p:cNvPr>
          <p:cNvSpPr>
            <a:spLocks noGrp="1"/>
          </p:cNvSpPr>
          <p:nvPr>
            <p:ph idx="1"/>
          </p:nvPr>
        </p:nvSpPr>
        <p:spPr>
          <a:xfrm>
            <a:off x="1638300" y="2710545"/>
            <a:ext cx="5252694" cy="2871644"/>
          </a:xfrm>
        </p:spPr>
        <p:txBody>
          <a:bodyPr>
            <a:normAutofit/>
          </a:bodyPr>
          <a:lstStyle/>
          <a:p>
            <a:pPr>
              <a:lnSpc>
                <a:spcPct val="110000"/>
              </a:lnSpc>
            </a:pPr>
            <a:r>
              <a:rPr lang="en-US" sz="1300" dirty="0"/>
              <a:t>For about a decade now we’ve used Dropbox to maintain all client files. We hold one paper file for ‘original signatures’ as needed. Everything else is digital.</a:t>
            </a:r>
          </a:p>
          <a:p>
            <a:pPr>
              <a:lnSpc>
                <a:spcPct val="110000"/>
              </a:lnSpc>
            </a:pPr>
            <a:r>
              <a:rPr lang="en-US" sz="1300" dirty="0"/>
              <a:t>Each approved project gets the same file setup. The ‘starter’ file includes the blank forms in the appropriate files.</a:t>
            </a:r>
          </a:p>
          <a:p>
            <a:pPr>
              <a:lnSpc>
                <a:spcPct val="110000"/>
              </a:lnSpc>
            </a:pPr>
            <a:r>
              <a:rPr lang="en-US" sz="1300" dirty="0"/>
              <a:t>This allows programs to keep emails, screenshots, and all other working documents.</a:t>
            </a:r>
          </a:p>
          <a:p>
            <a:pPr>
              <a:lnSpc>
                <a:spcPct val="110000"/>
              </a:lnSpc>
            </a:pPr>
            <a:r>
              <a:rPr lang="en-US" sz="1300" dirty="0"/>
              <a:t>In addition to being a lifesaver during Covid, it allows programs to share access to necessary documents quickly- whether to a homeowner, contractor, Grant Administrator, or EOHLC staff person. </a:t>
            </a:r>
          </a:p>
        </p:txBody>
      </p:sp>
      <p:pic>
        <p:nvPicPr>
          <p:cNvPr id="6" name="Picture 5" descr="Stack of colorful files">
            <a:extLst>
              <a:ext uri="{FF2B5EF4-FFF2-40B4-BE49-F238E27FC236}">
                <a16:creationId xmlns:a16="http://schemas.microsoft.com/office/drawing/2014/main" id="{375D49D9-BBA4-385C-2E38-8CBB92995DD2}"/>
              </a:ext>
            </a:extLst>
          </p:cNvPr>
          <p:cNvPicPr>
            <a:picLocks noChangeAspect="1"/>
          </p:cNvPicPr>
          <p:nvPr/>
        </p:nvPicPr>
        <p:blipFill rotWithShape="1">
          <a:blip r:embed="rId2"/>
          <a:srcRect l="45341" r="9953" b="-2"/>
          <a:stretch/>
        </p:blipFill>
        <p:spPr>
          <a:xfrm>
            <a:off x="8115299" y="1366561"/>
            <a:ext cx="3274281" cy="4119839"/>
          </a:xfrm>
          <a:prstGeom prst="rect">
            <a:avLst/>
          </a:prstGeom>
          <a:noFill/>
        </p:spPr>
      </p:pic>
      <p:sp>
        <p:nvSpPr>
          <p:cNvPr id="4" name="Footer Placeholder 3">
            <a:extLst>
              <a:ext uri="{FF2B5EF4-FFF2-40B4-BE49-F238E27FC236}">
                <a16:creationId xmlns:a16="http://schemas.microsoft.com/office/drawing/2014/main" id="{AD7D9D5E-07D6-8681-8A62-96BE46070D77}"/>
              </a:ext>
            </a:extLst>
          </p:cNvPr>
          <p:cNvSpPr>
            <a:spLocks noGrp="1"/>
          </p:cNvSpPr>
          <p:nvPr>
            <p:ph type="ftr" sz="quarter" idx="11"/>
          </p:nvPr>
        </p:nvSpPr>
        <p:spPr>
          <a:xfrm rot="5400000">
            <a:off x="10118764" y="4237870"/>
            <a:ext cx="3344053" cy="365125"/>
          </a:xfrm>
        </p:spPr>
        <p:txBody>
          <a:bodyPr>
            <a:normAutofit/>
          </a:bodyPr>
          <a:lstStyle/>
          <a:p>
            <a:pPr>
              <a:spcAft>
                <a:spcPts val="600"/>
              </a:spcAft>
            </a:pPr>
            <a:r>
              <a:rPr lang="en-US" dirty="0"/>
              <a:t>Bailey Boyd Associates, Inc.</a:t>
            </a:r>
          </a:p>
        </p:txBody>
      </p:sp>
      <p:sp>
        <p:nvSpPr>
          <p:cNvPr id="13" name="Slide Number Placeholder 5">
            <a:extLst>
              <a:ext uri="{FF2B5EF4-FFF2-40B4-BE49-F238E27FC236}">
                <a16:creationId xmlns:a16="http://schemas.microsoft.com/office/drawing/2014/main" id="{3109FE0B-0AFC-4929-8515-CCE334CA89A5}"/>
              </a:ext>
            </a:extLst>
          </p:cNvPr>
          <p:cNvSpPr>
            <a:spLocks noGrp="1"/>
          </p:cNvSpPr>
          <p:nvPr>
            <p:ph type="sldNum" sz="quarter" idx="12"/>
          </p:nvPr>
        </p:nvSpPr>
        <p:spPr>
          <a:xfrm>
            <a:off x="11228877" y="6319138"/>
            <a:ext cx="710647" cy="365125"/>
          </a:xfrm>
        </p:spPr>
        <p:txBody>
          <a:bodyPr/>
          <a:lstStyle/>
          <a:p>
            <a:pPr>
              <a:spcAft>
                <a:spcPts val="600"/>
              </a:spcAft>
            </a:pPr>
            <a:fld id="{C15563AB-8317-4F4A-8C10-D6F570F02A77}" type="slidenum">
              <a:rPr lang="en-US" smtClean="0"/>
              <a:pPr>
                <a:spcAft>
                  <a:spcPts val="600"/>
                </a:spcAft>
              </a:pPr>
              <a:t>11</a:t>
            </a:fld>
            <a:endParaRPr lang="en-US"/>
          </a:p>
        </p:txBody>
      </p:sp>
    </p:spTree>
    <p:extLst>
      <p:ext uri="{BB962C8B-B14F-4D97-AF65-F5344CB8AC3E}">
        <p14:creationId xmlns:p14="http://schemas.microsoft.com/office/powerpoint/2010/main" val="915348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3057-8374-62C6-F535-580BF968E87B}"/>
              </a:ext>
            </a:extLst>
          </p:cNvPr>
          <p:cNvSpPr>
            <a:spLocks noGrp="1"/>
          </p:cNvSpPr>
          <p:nvPr>
            <p:ph type="title"/>
          </p:nvPr>
        </p:nvSpPr>
        <p:spPr/>
        <p:txBody>
          <a:bodyPr/>
          <a:lstStyle/>
          <a:p>
            <a:r>
              <a:rPr lang="en-US" u="sng" dirty="0">
                <a:solidFill>
                  <a:srgbClr val="002060"/>
                </a:solidFill>
              </a:rPr>
              <a:t>File Management: List of Project Files</a:t>
            </a:r>
          </a:p>
        </p:txBody>
      </p:sp>
      <p:sp>
        <p:nvSpPr>
          <p:cNvPr id="5" name="Content Placeholder 4">
            <a:extLst>
              <a:ext uri="{FF2B5EF4-FFF2-40B4-BE49-F238E27FC236}">
                <a16:creationId xmlns:a16="http://schemas.microsoft.com/office/drawing/2014/main" id="{34B82D52-963F-FF94-3677-35020BADF243}"/>
              </a:ext>
            </a:extLst>
          </p:cNvPr>
          <p:cNvSpPr>
            <a:spLocks noGrp="1"/>
          </p:cNvSpPr>
          <p:nvPr>
            <p:ph sz="half" idx="1"/>
          </p:nvPr>
        </p:nvSpPr>
        <p:spPr/>
        <p:txBody>
          <a:bodyPr>
            <a:normAutofit fontScale="92500" lnSpcReduction="10000"/>
          </a:bodyPr>
          <a:lstStyle/>
          <a:p>
            <a:pPr marL="0" marR="0" lvl="0" indent="0">
              <a:spcBef>
                <a:spcPts val="0"/>
              </a:spcBef>
              <a:spcAft>
                <a:spcPts val="0"/>
              </a:spcAft>
              <a:buNone/>
            </a:pPr>
            <a:r>
              <a:rPr lang="en-US" b="1" u="sng" kern="100" dirty="0">
                <a:latin typeface="Calibri" panose="020F0502020204030204" pitchFamily="34" charset="0"/>
                <a:ea typeface="Calibri" panose="020F0502020204030204" pitchFamily="34" charset="0"/>
                <a:cs typeface="Times New Roman" panose="02020603050405020304" pitchFamily="18" charset="0"/>
              </a:rPr>
              <a:t>PROJECT: YTHR22-01 SMI</a:t>
            </a:r>
            <a:endParaRPr lang="en-US" sz="18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Documentation Checklist</a:t>
            </a: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Application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Verification of Income Worksheet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Income Documentation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Bank Statements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Deed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First Page of Mortgage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Real Estate Taxes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Homeowners Insurance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Field Card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Debt to Value Assessment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Title Search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Credit Check</a:t>
            </a:r>
          </a:p>
        </p:txBody>
      </p:sp>
      <p:sp>
        <p:nvSpPr>
          <p:cNvPr id="6" name="Content Placeholder 5">
            <a:extLst>
              <a:ext uri="{FF2B5EF4-FFF2-40B4-BE49-F238E27FC236}">
                <a16:creationId xmlns:a16="http://schemas.microsoft.com/office/drawing/2014/main" id="{ACB8994F-4526-E34F-23CF-EB58E28D042E}"/>
              </a:ext>
            </a:extLst>
          </p:cNvPr>
          <p:cNvSpPr>
            <a:spLocks noGrp="1"/>
          </p:cNvSpPr>
          <p:nvPr>
            <p:ph sz="half" idx="2"/>
          </p:nvPr>
        </p:nvSpPr>
        <p:spPr>
          <a:xfrm>
            <a:off x="6191400" y="2057400"/>
            <a:ext cx="4838703" cy="4125038"/>
          </a:xfrm>
        </p:spPr>
        <p:txBody>
          <a:bodyPr>
            <a:normAutofit fontScale="92500" lnSpcReduction="10000"/>
          </a:bodyPr>
          <a:lstStyle/>
          <a:p>
            <a:pPr marL="342900" marR="0" lvl="0" indent="-342900">
              <a:spcBef>
                <a:spcPts val="0"/>
              </a:spcBef>
              <a:spcAft>
                <a:spcPts val="0"/>
              </a:spcAft>
              <a:buFont typeface="+mj-lt"/>
              <a:buAutoNum type="arabicPeriod" startAt="14"/>
            </a:pPr>
            <a:r>
              <a:rPr lang="en-US" b="1" kern="100" dirty="0">
                <a:latin typeface="Calibri" panose="020F0502020204030204" pitchFamily="34" charset="0"/>
                <a:cs typeface="Times New Roman" panose="02020603050405020304" pitchFamily="18" charset="0"/>
              </a:rPr>
              <a:t>Statutory Checklist</a:t>
            </a:r>
          </a:p>
          <a:p>
            <a:pPr marL="342900" marR="0" lvl="0" indent="-342900">
              <a:spcBef>
                <a:spcPts val="0"/>
              </a:spcBef>
              <a:spcAft>
                <a:spcPts val="0"/>
              </a:spcAft>
              <a:buFont typeface="+mj-lt"/>
              <a:buAutoNum type="arabicPeriod" startAt="14"/>
            </a:pPr>
            <a:r>
              <a:rPr lang="en-US" b="1" kern="100" dirty="0">
                <a:latin typeface="Calibri" panose="020F0502020204030204" pitchFamily="34" charset="0"/>
                <a:cs typeface="Times New Roman" panose="02020603050405020304" pitchFamily="18" charset="0"/>
              </a:rPr>
              <a:t>MHC Form</a:t>
            </a:r>
          </a:p>
          <a:p>
            <a:pPr marL="342900" marR="0" lvl="0" indent="-342900">
              <a:spcBef>
                <a:spcPts val="0"/>
              </a:spcBef>
              <a:spcAft>
                <a:spcPts val="0"/>
              </a:spcAft>
              <a:buFont typeface="+mj-lt"/>
              <a:buAutoNum type="arabicPeriod" startAt="14"/>
            </a:pPr>
            <a:r>
              <a:rPr lang="en-US" b="1" kern="100" dirty="0">
                <a:latin typeface="Calibri" panose="020F0502020204030204" pitchFamily="34" charset="0"/>
                <a:cs typeface="Times New Roman" panose="02020603050405020304" pitchFamily="18" charset="0"/>
              </a:rPr>
              <a:t>Lead Paint Documents</a:t>
            </a: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Project Intake Documents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Project Bid Package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Project Bids &amp; Results Summary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Loan Agreement &amp; Mortgage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General Contractor &amp; Homeowner Agreement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Project Payments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Permits, Warranties &amp; Release of Liens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Closeout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Correspondence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Post Loan Activities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4"/>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Single Case Waiver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6CFE32BC-C9DA-F9FA-941B-C2E836874F05}"/>
              </a:ext>
            </a:extLst>
          </p:cNvPr>
          <p:cNvSpPr>
            <a:spLocks noGrp="1"/>
          </p:cNvSpPr>
          <p:nvPr>
            <p:ph type="ftr" sz="quarter" idx="11"/>
          </p:nvPr>
        </p:nvSpPr>
        <p:spPr/>
        <p:txBody>
          <a:bodyPr/>
          <a:lstStyle/>
          <a:p>
            <a:r>
              <a:rPr lang="en-US" dirty="0"/>
              <a:t>Bailey Boyd Associates, Inc. </a:t>
            </a:r>
          </a:p>
        </p:txBody>
      </p:sp>
    </p:spTree>
    <p:extLst>
      <p:ext uri="{BB962C8B-B14F-4D97-AF65-F5344CB8AC3E}">
        <p14:creationId xmlns:p14="http://schemas.microsoft.com/office/powerpoint/2010/main" val="2891249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4BF89-57A8-A0F4-BEF1-02AA70F7D638}"/>
              </a:ext>
            </a:extLst>
          </p:cNvPr>
          <p:cNvSpPr>
            <a:spLocks noGrp="1"/>
          </p:cNvSpPr>
          <p:nvPr>
            <p:ph type="title"/>
          </p:nvPr>
        </p:nvSpPr>
        <p:spPr/>
        <p:txBody>
          <a:bodyPr/>
          <a:lstStyle/>
          <a:p>
            <a:r>
              <a:rPr lang="en-US" u="sng" dirty="0">
                <a:solidFill>
                  <a:srgbClr val="002060"/>
                </a:solidFill>
              </a:rPr>
              <a:t>Project Pacing</a:t>
            </a:r>
          </a:p>
        </p:txBody>
      </p:sp>
      <p:sp>
        <p:nvSpPr>
          <p:cNvPr id="3" name="Content Placeholder 2">
            <a:extLst>
              <a:ext uri="{FF2B5EF4-FFF2-40B4-BE49-F238E27FC236}">
                <a16:creationId xmlns:a16="http://schemas.microsoft.com/office/drawing/2014/main" id="{928A104C-E094-6881-F250-B357E0C0B771}"/>
              </a:ext>
            </a:extLst>
          </p:cNvPr>
          <p:cNvSpPr>
            <a:spLocks noGrp="1"/>
          </p:cNvSpPr>
          <p:nvPr>
            <p:ph idx="1"/>
          </p:nvPr>
        </p:nvSpPr>
        <p:spPr>
          <a:xfrm>
            <a:off x="401210" y="2057400"/>
            <a:ext cx="8366272" cy="4585447"/>
          </a:xfrm>
        </p:spPr>
        <p:txBody>
          <a:bodyPr>
            <a:normAutofit fontScale="92500" lnSpcReduction="10000"/>
          </a:bodyPr>
          <a:lstStyle/>
          <a:p>
            <a:r>
              <a:rPr lang="en-US" dirty="0"/>
              <a:t>In our experience, learning how to successfully pace a CDBG HR program is critical. For us, that means working on multiple parts of the program simultaneously. </a:t>
            </a:r>
          </a:p>
          <a:p>
            <a:r>
              <a:rPr lang="en-US" dirty="0"/>
              <a:t>Once our HR program is ready to start accepting full applications, we contact the first 5-8 apps on the waitlist. We work through the approval process, site visit and initial WWU. As those projects are starting to go out to bid, program staff will start again with the next 3-5 applications. </a:t>
            </a:r>
          </a:p>
          <a:p>
            <a:r>
              <a:rPr lang="en-US" dirty="0"/>
              <a:t>In our experience, getting a project under contract accounts for the majority of the program staff’s workload (though we can all remember projects that went smoothly right until mid-construction!). </a:t>
            </a:r>
          </a:p>
          <a:p>
            <a:r>
              <a:rPr lang="en-US" dirty="0"/>
              <a:t>Having projects in multiple phases of the program preserves your staff resources and keeps you marching toward your milestones. For new programs, we find it’s especially helpful as your program has much more flexibility. Plus, no one can stay sane after income-qualifying 20 homes in one go!</a:t>
            </a:r>
          </a:p>
        </p:txBody>
      </p:sp>
      <p:sp>
        <p:nvSpPr>
          <p:cNvPr id="4" name="Footer Placeholder 3">
            <a:extLst>
              <a:ext uri="{FF2B5EF4-FFF2-40B4-BE49-F238E27FC236}">
                <a16:creationId xmlns:a16="http://schemas.microsoft.com/office/drawing/2014/main" id="{2587D386-5AD0-D9E0-5A3E-D0926CF2AE5B}"/>
              </a:ext>
            </a:extLst>
          </p:cNvPr>
          <p:cNvSpPr>
            <a:spLocks noGrp="1"/>
          </p:cNvSpPr>
          <p:nvPr>
            <p:ph type="ftr" sz="quarter" idx="11"/>
          </p:nvPr>
        </p:nvSpPr>
        <p:spPr/>
        <p:txBody>
          <a:bodyPr/>
          <a:lstStyle/>
          <a:p>
            <a:r>
              <a:rPr lang="en-US" dirty="0"/>
              <a:t>Bailey Boyd Associates, Inc.</a:t>
            </a:r>
          </a:p>
        </p:txBody>
      </p:sp>
      <p:pic>
        <p:nvPicPr>
          <p:cNvPr id="8" name="Picture 7" descr="Close-up of a stopwatch">
            <a:extLst>
              <a:ext uri="{FF2B5EF4-FFF2-40B4-BE49-F238E27FC236}">
                <a16:creationId xmlns:a16="http://schemas.microsoft.com/office/drawing/2014/main" id="{378E8532-DE6A-EBFB-75F5-ECBA07B252D6}"/>
              </a:ext>
            </a:extLst>
          </p:cNvPr>
          <p:cNvPicPr>
            <a:picLocks noChangeAspect="1"/>
          </p:cNvPicPr>
          <p:nvPr/>
        </p:nvPicPr>
        <p:blipFill>
          <a:blip r:embed="rId2"/>
          <a:stretch>
            <a:fillRect/>
          </a:stretch>
        </p:blipFill>
        <p:spPr>
          <a:xfrm>
            <a:off x="8361642" y="309861"/>
            <a:ext cx="3661394" cy="2438545"/>
          </a:xfrm>
          <a:prstGeom prst="rect">
            <a:avLst/>
          </a:prstGeom>
        </p:spPr>
      </p:pic>
    </p:spTree>
    <p:extLst>
      <p:ext uri="{BB962C8B-B14F-4D97-AF65-F5344CB8AC3E}">
        <p14:creationId xmlns:p14="http://schemas.microsoft.com/office/powerpoint/2010/main" val="3328934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06FF-DFA5-7FFD-D770-2D21F66E7376}"/>
              </a:ext>
            </a:extLst>
          </p:cNvPr>
          <p:cNvSpPr>
            <a:spLocks noGrp="1"/>
          </p:cNvSpPr>
          <p:nvPr>
            <p:ph type="title"/>
          </p:nvPr>
        </p:nvSpPr>
        <p:spPr/>
        <p:txBody>
          <a:bodyPr/>
          <a:lstStyle/>
          <a:p>
            <a:r>
              <a:rPr lang="en-US" u="sng" dirty="0">
                <a:solidFill>
                  <a:srgbClr val="002060"/>
                </a:solidFill>
              </a:rPr>
              <a:t>Project Pacing: Project Matrix</a:t>
            </a:r>
          </a:p>
        </p:txBody>
      </p:sp>
      <p:sp>
        <p:nvSpPr>
          <p:cNvPr id="3" name="Content Placeholder 2">
            <a:extLst>
              <a:ext uri="{FF2B5EF4-FFF2-40B4-BE49-F238E27FC236}">
                <a16:creationId xmlns:a16="http://schemas.microsoft.com/office/drawing/2014/main" id="{64CACE31-1AC2-6D29-E1A4-ABADE121108D}"/>
              </a:ext>
            </a:extLst>
          </p:cNvPr>
          <p:cNvSpPr>
            <a:spLocks noGrp="1"/>
          </p:cNvSpPr>
          <p:nvPr>
            <p:ph idx="1"/>
          </p:nvPr>
        </p:nvSpPr>
        <p:spPr/>
        <p:txBody>
          <a:bodyPr/>
          <a:lstStyle/>
          <a:p>
            <a:r>
              <a:rPr lang="en-US" dirty="0"/>
              <a:t>We also rely on our project matrix, kept on Dropbox next to the individual project files. This is a dynamic spreadsheet that provides a snapshot of program status and individual projects. </a:t>
            </a:r>
          </a:p>
          <a:p>
            <a:r>
              <a:rPr lang="en-US" dirty="0"/>
              <a:t>Each program staff member, plus the grant administrators and fiscal staff members has access. It can also be shared with Rehab Specialists. With that many hands in the files, you need a live status document.</a:t>
            </a:r>
          </a:p>
          <a:p>
            <a:r>
              <a:rPr lang="en-US" dirty="0"/>
              <a:t>The individual project files are incredibly detailed, so this provides a zoomed-out view of the program as a whole. </a:t>
            </a:r>
          </a:p>
          <a:p>
            <a:r>
              <a:rPr lang="en-US" dirty="0"/>
              <a:t>Some Program Managers color code as well, to help provide a ‘quick glimpse’ status update. For example: yellow= application approved, blue = project out to bid, green = under construction, red = project closed, etc.</a:t>
            </a:r>
          </a:p>
        </p:txBody>
      </p:sp>
      <p:sp>
        <p:nvSpPr>
          <p:cNvPr id="4" name="Footer Placeholder 3">
            <a:extLst>
              <a:ext uri="{FF2B5EF4-FFF2-40B4-BE49-F238E27FC236}">
                <a16:creationId xmlns:a16="http://schemas.microsoft.com/office/drawing/2014/main" id="{E0B6C323-9FD6-7C06-C03D-A77A4552BBC4}"/>
              </a:ext>
            </a:extLst>
          </p:cNvPr>
          <p:cNvSpPr>
            <a:spLocks noGrp="1"/>
          </p:cNvSpPr>
          <p:nvPr>
            <p:ph type="ftr" sz="quarter" idx="11"/>
          </p:nvPr>
        </p:nvSpPr>
        <p:spPr/>
        <p:txBody>
          <a:bodyPr/>
          <a:lstStyle/>
          <a:p>
            <a:r>
              <a:rPr lang="en-US" dirty="0"/>
              <a:t>Bailey Boyd Associates, Inc.</a:t>
            </a:r>
          </a:p>
        </p:txBody>
      </p:sp>
    </p:spTree>
    <p:extLst>
      <p:ext uri="{BB962C8B-B14F-4D97-AF65-F5344CB8AC3E}">
        <p14:creationId xmlns:p14="http://schemas.microsoft.com/office/powerpoint/2010/main" val="3718477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0B96-960D-C3AA-8568-601FB7A05D2D}"/>
              </a:ext>
            </a:extLst>
          </p:cNvPr>
          <p:cNvSpPr>
            <a:spLocks noGrp="1"/>
          </p:cNvSpPr>
          <p:nvPr>
            <p:ph type="title"/>
          </p:nvPr>
        </p:nvSpPr>
        <p:spPr/>
        <p:txBody>
          <a:bodyPr/>
          <a:lstStyle/>
          <a:p>
            <a:r>
              <a:rPr lang="en-US" u="sng" dirty="0">
                <a:solidFill>
                  <a:srgbClr val="002060"/>
                </a:solidFill>
              </a:rPr>
              <a:t>Project Matrix</a:t>
            </a:r>
          </a:p>
        </p:txBody>
      </p:sp>
      <p:pic>
        <p:nvPicPr>
          <p:cNvPr id="7" name="Content Placeholder 6" descr="A close-up of a spreadsheet&#10;&#10;Description automatically generated">
            <a:extLst>
              <a:ext uri="{FF2B5EF4-FFF2-40B4-BE49-F238E27FC236}">
                <a16:creationId xmlns:a16="http://schemas.microsoft.com/office/drawing/2014/main" id="{36B2FFC3-3EDA-44B2-8AED-B25D31837D6D}"/>
              </a:ext>
            </a:extLst>
          </p:cNvPr>
          <p:cNvPicPr>
            <a:picLocks noGrp="1" noChangeAspect="1"/>
          </p:cNvPicPr>
          <p:nvPr>
            <p:ph idx="1"/>
          </p:nvPr>
        </p:nvPicPr>
        <p:blipFill>
          <a:blip r:embed="rId2"/>
          <a:stretch>
            <a:fillRect/>
          </a:stretch>
        </p:blipFill>
        <p:spPr>
          <a:xfrm>
            <a:off x="218648" y="1734670"/>
            <a:ext cx="11547528" cy="2837330"/>
          </a:xfrm>
        </p:spPr>
      </p:pic>
      <p:sp>
        <p:nvSpPr>
          <p:cNvPr id="4" name="Footer Placeholder 3">
            <a:extLst>
              <a:ext uri="{FF2B5EF4-FFF2-40B4-BE49-F238E27FC236}">
                <a16:creationId xmlns:a16="http://schemas.microsoft.com/office/drawing/2014/main" id="{8EDE61D1-9786-0AEC-AF49-A105745EA8AE}"/>
              </a:ext>
            </a:extLst>
          </p:cNvPr>
          <p:cNvSpPr>
            <a:spLocks noGrp="1"/>
          </p:cNvSpPr>
          <p:nvPr>
            <p:ph type="ftr" sz="quarter" idx="11"/>
          </p:nvPr>
        </p:nvSpPr>
        <p:spPr/>
        <p:txBody>
          <a:bodyPr/>
          <a:lstStyle/>
          <a:p>
            <a:r>
              <a:rPr lang="en-US" dirty="0"/>
              <a:t>Bailey Boyd Associates, Inc. </a:t>
            </a:r>
          </a:p>
        </p:txBody>
      </p:sp>
    </p:spTree>
    <p:extLst>
      <p:ext uri="{BB962C8B-B14F-4D97-AF65-F5344CB8AC3E}">
        <p14:creationId xmlns:p14="http://schemas.microsoft.com/office/powerpoint/2010/main" val="2608337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7AA2-6786-888A-74C5-AE3874A99976}"/>
              </a:ext>
            </a:extLst>
          </p:cNvPr>
          <p:cNvSpPr>
            <a:spLocks noGrp="1"/>
          </p:cNvSpPr>
          <p:nvPr>
            <p:ph type="title"/>
          </p:nvPr>
        </p:nvSpPr>
        <p:spPr/>
        <p:txBody>
          <a:bodyPr/>
          <a:lstStyle/>
          <a:p>
            <a:r>
              <a:rPr lang="en-US" u="sng" dirty="0">
                <a:solidFill>
                  <a:srgbClr val="002060"/>
                </a:solidFill>
              </a:rPr>
              <a:t>Conclusion, Questions</a:t>
            </a:r>
          </a:p>
        </p:txBody>
      </p:sp>
      <p:sp>
        <p:nvSpPr>
          <p:cNvPr id="3" name="Content Placeholder 2">
            <a:extLst>
              <a:ext uri="{FF2B5EF4-FFF2-40B4-BE49-F238E27FC236}">
                <a16:creationId xmlns:a16="http://schemas.microsoft.com/office/drawing/2014/main" id="{31E22CD4-D496-595A-0F84-A4B70096485B}"/>
              </a:ext>
            </a:extLst>
          </p:cNvPr>
          <p:cNvSpPr>
            <a:spLocks noGrp="1"/>
          </p:cNvSpPr>
          <p:nvPr>
            <p:ph idx="1"/>
          </p:nvPr>
        </p:nvSpPr>
        <p:spPr/>
        <p:txBody>
          <a:bodyPr/>
          <a:lstStyle/>
          <a:p>
            <a:pPr marL="0" indent="0">
              <a:buNone/>
            </a:pPr>
            <a:r>
              <a:rPr lang="en-US" dirty="0"/>
              <a:t>Thank you! And may all your start-ups be smooth!</a:t>
            </a:r>
          </a:p>
          <a:p>
            <a:pPr marL="0" indent="0">
              <a:buNone/>
            </a:pPr>
            <a:endParaRPr lang="en-US" dirty="0"/>
          </a:p>
          <a:p>
            <a:pPr marL="0" indent="0">
              <a:buNone/>
            </a:pPr>
            <a:r>
              <a:rPr lang="en-US" b="1" dirty="0"/>
              <a:t>Questions? Comments?</a:t>
            </a:r>
          </a:p>
        </p:txBody>
      </p:sp>
      <p:sp>
        <p:nvSpPr>
          <p:cNvPr id="4" name="Footer Placeholder 3">
            <a:extLst>
              <a:ext uri="{FF2B5EF4-FFF2-40B4-BE49-F238E27FC236}">
                <a16:creationId xmlns:a16="http://schemas.microsoft.com/office/drawing/2014/main" id="{49E44666-53BD-B718-A217-DE1C95D617B8}"/>
              </a:ext>
            </a:extLst>
          </p:cNvPr>
          <p:cNvSpPr>
            <a:spLocks noGrp="1"/>
          </p:cNvSpPr>
          <p:nvPr>
            <p:ph type="ftr" sz="quarter" idx="11"/>
          </p:nvPr>
        </p:nvSpPr>
        <p:spPr/>
        <p:txBody>
          <a:bodyPr/>
          <a:lstStyle/>
          <a:p>
            <a:r>
              <a:rPr lang="en-US" dirty="0"/>
              <a:t>Bailey Boyd Associates, Inc. </a:t>
            </a:r>
          </a:p>
        </p:txBody>
      </p:sp>
    </p:spTree>
    <p:extLst>
      <p:ext uri="{BB962C8B-B14F-4D97-AF65-F5344CB8AC3E}">
        <p14:creationId xmlns:p14="http://schemas.microsoft.com/office/powerpoint/2010/main" val="129746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F9D9-5643-6C42-6F75-03E0FEB0B868}"/>
              </a:ext>
            </a:extLst>
          </p:cNvPr>
          <p:cNvSpPr>
            <a:spLocks noGrp="1"/>
          </p:cNvSpPr>
          <p:nvPr>
            <p:ph type="title"/>
          </p:nvPr>
        </p:nvSpPr>
        <p:spPr/>
        <p:txBody>
          <a:bodyPr/>
          <a:lstStyle/>
          <a:p>
            <a:r>
              <a:rPr lang="en-US" u="sng" dirty="0">
                <a:solidFill>
                  <a:srgbClr val="002060"/>
                </a:solidFill>
              </a:rPr>
              <a:t>Outline</a:t>
            </a:r>
          </a:p>
        </p:txBody>
      </p:sp>
      <p:sp>
        <p:nvSpPr>
          <p:cNvPr id="3" name="Content Placeholder 2">
            <a:extLst>
              <a:ext uri="{FF2B5EF4-FFF2-40B4-BE49-F238E27FC236}">
                <a16:creationId xmlns:a16="http://schemas.microsoft.com/office/drawing/2014/main" id="{78A3CD60-A85C-913B-E1AC-7AFF4D8F4727}"/>
              </a:ext>
            </a:extLst>
          </p:cNvPr>
          <p:cNvSpPr>
            <a:spLocks noGrp="1"/>
          </p:cNvSpPr>
          <p:nvPr>
            <p:ph idx="1"/>
          </p:nvPr>
        </p:nvSpPr>
        <p:spPr/>
        <p:txBody>
          <a:bodyPr/>
          <a:lstStyle/>
          <a:p>
            <a:r>
              <a:rPr lang="en-US" dirty="0"/>
              <a:t>Introduction: BBA’s Background &amp; Our Experience</a:t>
            </a:r>
          </a:p>
          <a:p>
            <a:r>
              <a:rPr lang="en-US" dirty="0"/>
              <a:t>Housing Rehab Program Marketing</a:t>
            </a:r>
          </a:p>
          <a:p>
            <a:r>
              <a:rPr lang="en-US" dirty="0"/>
              <a:t>Identifying Partners in the Community</a:t>
            </a:r>
          </a:p>
          <a:p>
            <a:r>
              <a:rPr lang="en-US" dirty="0"/>
              <a:t>Identifying Contractors</a:t>
            </a:r>
          </a:p>
          <a:p>
            <a:r>
              <a:rPr lang="en-US" dirty="0"/>
              <a:t>File Management</a:t>
            </a:r>
          </a:p>
          <a:p>
            <a:pPr lvl="1"/>
            <a:r>
              <a:rPr lang="en-US" dirty="0"/>
              <a:t>Sample Dropbox File Protocol</a:t>
            </a:r>
          </a:p>
          <a:p>
            <a:r>
              <a:rPr lang="en-US" dirty="0"/>
              <a:t>Project Pacing</a:t>
            </a:r>
          </a:p>
          <a:p>
            <a:pPr lvl="1"/>
            <a:r>
              <a:rPr lang="en-US" dirty="0"/>
              <a:t>Sample Project Matrix</a:t>
            </a:r>
          </a:p>
          <a:p>
            <a:r>
              <a:rPr lang="en-US" dirty="0"/>
              <a:t>Conclusion, Questions?</a:t>
            </a:r>
          </a:p>
          <a:p>
            <a:pPr lvl="1"/>
            <a:endParaRPr lang="en-US" dirty="0"/>
          </a:p>
          <a:p>
            <a:endParaRPr lang="en-US" dirty="0"/>
          </a:p>
        </p:txBody>
      </p:sp>
      <p:sp>
        <p:nvSpPr>
          <p:cNvPr id="4" name="Footer Placeholder 3">
            <a:extLst>
              <a:ext uri="{FF2B5EF4-FFF2-40B4-BE49-F238E27FC236}">
                <a16:creationId xmlns:a16="http://schemas.microsoft.com/office/drawing/2014/main" id="{701A67E7-4142-7D8F-A7B5-340A5AF49CD5}"/>
              </a:ext>
            </a:extLst>
          </p:cNvPr>
          <p:cNvSpPr>
            <a:spLocks noGrp="1"/>
          </p:cNvSpPr>
          <p:nvPr>
            <p:ph type="ftr" sz="quarter" idx="11"/>
          </p:nvPr>
        </p:nvSpPr>
        <p:spPr/>
        <p:txBody>
          <a:bodyPr/>
          <a:lstStyle/>
          <a:p>
            <a:r>
              <a:rPr lang="en-US" dirty="0"/>
              <a:t>Bailey Boyd Associates, Inc. </a:t>
            </a:r>
          </a:p>
        </p:txBody>
      </p:sp>
      <p:pic>
        <p:nvPicPr>
          <p:cNvPr id="6" name="Picture 5" descr="Aerial view of suburb, showing houses, lawns, and trees">
            <a:extLst>
              <a:ext uri="{FF2B5EF4-FFF2-40B4-BE49-F238E27FC236}">
                <a16:creationId xmlns:a16="http://schemas.microsoft.com/office/drawing/2014/main" id="{BD9CA9C6-7B61-A501-05C2-06BB5B919AB8}"/>
              </a:ext>
            </a:extLst>
          </p:cNvPr>
          <p:cNvPicPr>
            <a:picLocks noChangeAspect="1"/>
          </p:cNvPicPr>
          <p:nvPr/>
        </p:nvPicPr>
        <p:blipFill>
          <a:blip r:embed="rId2"/>
          <a:stretch>
            <a:fillRect/>
          </a:stretch>
        </p:blipFill>
        <p:spPr>
          <a:xfrm>
            <a:off x="7975116" y="371698"/>
            <a:ext cx="3815674" cy="2546313"/>
          </a:xfrm>
          <a:prstGeom prst="rect">
            <a:avLst/>
          </a:prstGeom>
        </p:spPr>
      </p:pic>
    </p:spTree>
    <p:extLst>
      <p:ext uri="{BB962C8B-B14F-4D97-AF65-F5344CB8AC3E}">
        <p14:creationId xmlns:p14="http://schemas.microsoft.com/office/powerpoint/2010/main" val="914075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C7B6-C88B-BE0D-22DA-61750517CFC8}"/>
              </a:ext>
            </a:extLst>
          </p:cNvPr>
          <p:cNvSpPr>
            <a:spLocks noGrp="1"/>
          </p:cNvSpPr>
          <p:nvPr>
            <p:ph type="title"/>
          </p:nvPr>
        </p:nvSpPr>
        <p:spPr/>
        <p:txBody>
          <a:bodyPr/>
          <a:lstStyle/>
          <a:p>
            <a:r>
              <a:rPr lang="en-US" u="sng" dirty="0">
                <a:solidFill>
                  <a:srgbClr val="002060"/>
                </a:solidFill>
              </a:rPr>
              <a:t>Introduction</a:t>
            </a:r>
          </a:p>
        </p:txBody>
      </p:sp>
      <p:sp>
        <p:nvSpPr>
          <p:cNvPr id="3" name="Content Placeholder 2">
            <a:extLst>
              <a:ext uri="{FF2B5EF4-FFF2-40B4-BE49-F238E27FC236}">
                <a16:creationId xmlns:a16="http://schemas.microsoft.com/office/drawing/2014/main" id="{0F4C71BF-9934-61FD-71E8-2104916D90DF}"/>
              </a:ext>
            </a:extLst>
          </p:cNvPr>
          <p:cNvSpPr>
            <a:spLocks noGrp="1"/>
          </p:cNvSpPr>
          <p:nvPr>
            <p:ph idx="1"/>
          </p:nvPr>
        </p:nvSpPr>
        <p:spPr>
          <a:xfrm>
            <a:off x="1638300" y="2057401"/>
            <a:ext cx="8799241" cy="3830444"/>
          </a:xfrm>
        </p:spPr>
        <p:txBody>
          <a:bodyPr/>
          <a:lstStyle/>
          <a:p>
            <a:r>
              <a:rPr lang="en-US" dirty="0"/>
              <a:t>Bailey Boyd Associates is a small consulting firm that’s been in operation for over 30 years, founded by Alice Boyd. I joined BBA about 15 years ago and took over as owner a year ago as Alice transitions (slowly!!!!!) towards retirement.</a:t>
            </a:r>
          </a:p>
          <a:p>
            <a:r>
              <a:rPr lang="en-US" dirty="0"/>
              <a:t>Over the years we’ve worked on a wide range of projects, from large municipal construction to economic development, social services and community housing. </a:t>
            </a:r>
          </a:p>
          <a:p>
            <a:r>
              <a:rPr lang="en-US" dirty="0"/>
              <a:t>We work with our municipal partners from project conception through the application process and as their grant administrator until project closeout.</a:t>
            </a:r>
          </a:p>
          <a:p>
            <a:r>
              <a:rPr lang="en-US" dirty="0"/>
              <a:t>Housing rehab has been, and continues to be, the center of most programs we administer. Through the years, we’ve worked with 45 MA communities and helped rehab more than 1,500 homes.</a:t>
            </a:r>
          </a:p>
        </p:txBody>
      </p:sp>
      <p:sp>
        <p:nvSpPr>
          <p:cNvPr id="4" name="Footer Placeholder 3">
            <a:extLst>
              <a:ext uri="{FF2B5EF4-FFF2-40B4-BE49-F238E27FC236}">
                <a16:creationId xmlns:a16="http://schemas.microsoft.com/office/drawing/2014/main" id="{CDEF52CC-4D60-0380-377F-6C21943389A0}"/>
              </a:ext>
            </a:extLst>
          </p:cNvPr>
          <p:cNvSpPr>
            <a:spLocks noGrp="1"/>
          </p:cNvSpPr>
          <p:nvPr>
            <p:ph type="ftr" sz="quarter" idx="11"/>
          </p:nvPr>
        </p:nvSpPr>
        <p:spPr/>
        <p:txBody>
          <a:bodyPr/>
          <a:lstStyle/>
          <a:p>
            <a:r>
              <a:rPr lang="en-US" dirty="0"/>
              <a:t>Bailey Boyd Associates, Inc. </a:t>
            </a:r>
          </a:p>
          <a:p>
            <a:endParaRPr lang="en-US" dirty="0"/>
          </a:p>
        </p:txBody>
      </p:sp>
    </p:spTree>
    <p:extLst>
      <p:ext uri="{BB962C8B-B14F-4D97-AF65-F5344CB8AC3E}">
        <p14:creationId xmlns:p14="http://schemas.microsoft.com/office/powerpoint/2010/main" val="399594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65E1-FE31-A23D-71C8-17C712A60208}"/>
              </a:ext>
            </a:extLst>
          </p:cNvPr>
          <p:cNvSpPr>
            <a:spLocks noGrp="1"/>
          </p:cNvSpPr>
          <p:nvPr>
            <p:ph type="title"/>
          </p:nvPr>
        </p:nvSpPr>
        <p:spPr/>
        <p:txBody>
          <a:bodyPr/>
          <a:lstStyle/>
          <a:p>
            <a:r>
              <a:rPr lang="en-US" u="sng" dirty="0">
                <a:solidFill>
                  <a:srgbClr val="002060"/>
                </a:solidFill>
              </a:rPr>
              <a:t>HR Tips &amp; Tricks</a:t>
            </a:r>
          </a:p>
        </p:txBody>
      </p:sp>
      <p:sp>
        <p:nvSpPr>
          <p:cNvPr id="4" name="Footer Placeholder 3">
            <a:extLst>
              <a:ext uri="{FF2B5EF4-FFF2-40B4-BE49-F238E27FC236}">
                <a16:creationId xmlns:a16="http://schemas.microsoft.com/office/drawing/2014/main" id="{8CA80ECC-0377-30AB-E0F6-A929A3E2685F}"/>
              </a:ext>
            </a:extLst>
          </p:cNvPr>
          <p:cNvSpPr>
            <a:spLocks noGrp="1"/>
          </p:cNvSpPr>
          <p:nvPr>
            <p:ph type="ftr" sz="quarter" idx="11"/>
          </p:nvPr>
        </p:nvSpPr>
        <p:spPr/>
        <p:txBody>
          <a:bodyPr/>
          <a:lstStyle/>
          <a:p>
            <a:r>
              <a:rPr lang="en-US" dirty="0"/>
              <a:t>Bailey Boyd Associates, Inc.</a:t>
            </a:r>
          </a:p>
          <a:p>
            <a:endParaRPr lang="en-US" dirty="0"/>
          </a:p>
        </p:txBody>
      </p:sp>
      <p:pic>
        <p:nvPicPr>
          <p:cNvPr id="1026" name="Picture 2" descr="Disclaimer Images – Browse 3,915 Stock Photos, Vectors, and Video | Adobe  Stock">
            <a:extLst>
              <a:ext uri="{FF2B5EF4-FFF2-40B4-BE49-F238E27FC236}">
                <a16:creationId xmlns:a16="http://schemas.microsoft.com/office/drawing/2014/main" id="{E058581C-6BB1-3843-6092-5655CA8E3D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3051" y="5903045"/>
            <a:ext cx="1336970" cy="6684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47CAB7C-ADC4-FC82-1E35-5C5A8214A517}"/>
              </a:ext>
            </a:extLst>
          </p:cNvPr>
          <p:cNvSpPr txBox="1"/>
          <p:nvPr/>
        </p:nvSpPr>
        <p:spPr>
          <a:xfrm>
            <a:off x="3750021" y="5755341"/>
            <a:ext cx="6994179" cy="646331"/>
          </a:xfrm>
          <a:prstGeom prst="rect">
            <a:avLst/>
          </a:prstGeom>
          <a:noFill/>
        </p:spPr>
        <p:txBody>
          <a:bodyPr wrap="square" rtlCol="0">
            <a:spAutoFit/>
          </a:bodyPr>
          <a:lstStyle/>
          <a:p>
            <a:r>
              <a:rPr lang="en-US" sz="1200" dirty="0"/>
              <a:t>Before we get started, these tips &amp; tricks are simply that. The ideas that have worked well for us over years of trial &amp; error. Many may be obvious or may not have worked for your community. If you have new ideas that work, we’d love to hear them! And when in doubt, check with your Program Rep!</a:t>
            </a:r>
          </a:p>
        </p:txBody>
      </p:sp>
      <p:sp>
        <p:nvSpPr>
          <p:cNvPr id="8" name="TextBox 7">
            <a:extLst>
              <a:ext uri="{FF2B5EF4-FFF2-40B4-BE49-F238E27FC236}">
                <a16:creationId xmlns:a16="http://schemas.microsoft.com/office/drawing/2014/main" id="{EAB94F77-0FEB-BB92-67DE-4AF286477957}"/>
              </a:ext>
            </a:extLst>
          </p:cNvPr>
          <p:cNvSpPr txBox="1"/>
          <p:nvPr/>
        </p:nvSpPr>
        <p:spPr>
          <a:xfrm>
            <a:off x="1769035" y="2232212"/>
            <a:ext cx="9136530" cy="3139321"/>
          </a:xfrm>
          <a:prstGeom prst="rect">
            <a:avLst/>
          </a:prstGeom>
          <a:noFill/>
        </p:spPr>
        <p:txBody>
          <a:bodyPr wrap="square" rtlCol="0">
            <a:spAutoFit/>
          </a:bodyPr>
          <a:lstStyle/>
          <a:p>
            <a:r>
              <a:rPr lang="en-US" dirty="0"/>
              <a:t>We’ll be looking at the ‘pre-construction’ portion of the HR program. Starting with preparing to apply for CDBG funds up until homes are going under contract to begin construction. </a:t>
            </a:r>
          </a:p>
          <a:p>
            <a:endParaRPr lang="en-US" dirty="0"/>
          </a:p>
          <a:p>
            <a:r>
              <a:rPr lang="en-US" dirty="0"/>
              <a:t>In our experience, the start-up can be the most challenging part of the grant cycle. There are a lot of moving parts and a difficult start can impact the trajectory of your year. </a:t>
            </a:r>
          </a:p>
          <a:p>
            <a:endParaRPr lang="en-US" dirty="0"/>
          </a:p>
          <a:p>
            <a:r>
              <a:rPr lang="en-US" dirty="0"/>
              <a:t>Finding a balance that keeps progress moving forward, without it becoming overwhelming, is a scale we struggle to balance every year. We hope that some of these ideas may help your programs achieve that balance.</a:t>
            </a:r>
          </a:p>
        </p:txBody>
      </p:sp>
    </p:spTree>
    <p:extLst>
      <p:ext uri="{BB962C8B-B14F-4D97-AF65-F5344CB8AC3E}">
        <p14:creationId xmlns:p14="http://schemas.microsoft.com/office/powerpoint/2010/main" val="1840573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8E7A-2D6E-1899-2588-1AD99DF4EFAF}"/>
              </a:ext>
            </a:extLst>
          </p:cNvPr>
          <p:cNvSpPr>
            <a:spLocks noGrp="1"/>
          </p:cNvSpPr>
          <p:nvPr>
            <p:ph type="title"/>
          </p:nvPr>
        </p:nvSpPr>
        <p:spPr/>
        <p:txBody>
          <a:bodyPr/>
          <a:lstStyle/>
          <a:p>
            <a:r>
              <a:rPr lang="en-US" u="sng" dirty="0">
                <a:solidFill>
                  <a:srgbClr val="002060"/>
                </a:solidFill>
              </a:rPr>
              <a:t>Marketing</a:t>
            </a:r>
          </a:p>
        </p:txBody>
      </p:sp>
      <p:sp>
        <p:nvSpPr>
          <p:cNvPr id="3" name="Content Placeholder 2">
            <a:extLst>
              <a:ext uri="{FF2B5EF4-FFF2-40B4-BE49-F238E27FC236}">
                <a16:creationId xmlns:a16="http://schemas.microsoft.com/office/drawing/2014/main" id="{659359FD-5E97-C9E7-09F4-CF548BC88916}"/>
              </a:ext>
            </a:extLst>
          </p:cNvPr>
          <p:cNvSpPr>
            <a:spLocks noGrp="1"/>
          </p:cNvSpPr>
          <p:nvPr>
            <p:ph idx="1"/>
          </p:nvPr>
        </p:nvSpPr>
        <p:spPr>
          <a:xfrm>
            <a:off x="1638300" y="1734670"/>
            <a:ext cx="8915402" cy="4935071"/>
          </a:xfrm>
        </p:spPr>
        <p:txBody>
          <a:bodyPr/>
          <a:lstStyle/>
          <a:p>
            <a:pPr marL="0" indent="0">
              <a:buNone/>
            </a:pPr>
            <a:r>
              <a:rPr lang="en-US" u="sng" dirty="0"/>
              <a:t>Before Submitting your CDBG Application:</a:t>
            </a:r>
          </a:p>
          <a:p>
            <a:pPr lvl="1"/>
            <a:r>
              <a:rPr lang="en-US" dirty="0"/>
              <a:t>Educate the community</a:t>
            </a:r>
          </a:p>
          <a:p>
            <a:pPr lvl="1"/>
            <a:r>
              <a:rPr lang="en-US" dirty="0"/>
              <a:t>Temper expectations: start-up timing, program pace</a:t>
            </a:r>
          </a:p>
          <a:p>
            <a:pPr lvl="1"/>
            <a:r>
              <a:rPr lang="en-US" dirty="0"/>
              <a:t>Identify community partners</a:t>
            </a:r>
          </a:p>
          <a:p>
            <a:pPr lvl="1"/>
            <a:r>
              <a:rPr lang="en-US" dirty="0"/>
              <a:t>Pre-App collection: 2-3x the number of units you plan to rehab in grant application</a:t>
            </a:r>
          </a:p>
          <a:p>
            <a:pPr marL="0" indent="0">
              <a:buNone/>
            </a:pPr>
            <a:r>
              <a:rPr lang="en-US" u="sng" dirty="0"/>
              <a:t>Post Award/Start-Up:</a:t>
            </a:r>
          </a:p>
          <a:p>
            <a:pPr lvl="1"/>
            <a:r>
              <a:rPr lang="en-US" dirty="0"/>
              <a:t>Spread the word! Continue sharing pre-apps, growing the waitlist</a:t>
            </a:r>
          </a:p>
          <a:p>
            <a:pPr lvl="1"/>
            <a:r>
              <a:rPr lang="en-US" dirty="0"/>
              <a:t>Reconnect with partners you identified during the application process</a:t>
            </a:r>
          </a:p>
          <a:p>
            <a:pPr lvl="1"/>
            <a:r>
              <a:rPr lang="en-US" dirty="0"/>
              <a:t>Methods we’ve had success with: </a:t>
            </a:r>
          </a:p>
          <a:p>
            <a:pPr lvl="2"/>
            <a:r>
              <a:rPr lang="en-US" dirty="0"/>
              <a:t>Inserting a mailer in the municipal tax bill</a:t>
            </a:r>
          </a:p>
          <a:p>
            <a:pPr lvl="2"/>
            <a:r>
              <a:rPr lang="en-US" dirty="0"/>
              <a:t>Fliers sent through ‘email flyer’ programs at local schools &amp; town lists</a:t>
            </a:r>
          </a:p>
          <a:p>
            <a:pPr lvl="2"/>
            <a:r>
              <a:rPr lang="en-US" dirty="0"/>
              <a:t>Facebook- not just the municipality’s Facebook page, but community-run groups</a:t>
            </a:r>
          </a:p>
          <a:p>
            <a:pPr lvl="2"/>
            <a:endParaRPr lang="en-US" dirty="0"/>
          </a:p>
          <a:p>
            <a:pPr lvl="1"/>
            <a:endParaRPr lang="en-US" dirty="0"/>
          </a:p>
        </p:txBody>
      </p:sp>
      <p:sp>
        <p:nvSpPr>
          <p:cNvPr id="4" name="Footer Placeholder 3">
            <a:extLst>
              <a:ext uri="{FF2B5EF4-FFF2-40B4-BE49-F238E27FC236}">
                <a16:creationId xmlns:a16="http://schemas.microsoft.com/office/drawing/2014/main" id="{8A55C46E-A63F-9F2E-BB22-1BA53CC21CA0}"/>
              </a:ext>
            </a:extLst>
          </p:cNvPr>
          <p:cNvSpPr>
            <a:spLocks noGrp="1"/>
          </p:cNvSpPr>
          <p:nvPr>
            <p:ph type="ftr" sz="quarter" idx="11"/>
          </p:nvPr>
        </p:nvSpPr>
        <p:spPr/>
        <p:txBody>
          <a:bodyPr/>
          <a:lstStyle/>
          <a:p>
            <a:r>
              <a:rPr lang="en-US" dirty="0"/>
              <a:t>Bailey Boyd Associates, Inc.</a:t>
            </a:r>
          </a:p>
          <a:p>
            <a:endParaRPr lang="en-US" dirty="0"/>
          </a:p>
        </p:txBody>
      </p:sp>
      <p:pic>
        <p:nvPicPr>
          <p:cNvPr id="6" name="Picture 5" descr="Student walking with notebook">
            <a:extLst>
              <a:ext uri="{FF2B5EF4-FFF2-40B4-BE49-F238E27FC236}">
                <a16:creationId xmlns:a16="http://schemas.microsoft.com/office/drawing/2014/main" id="{B7A315BB-6014-B094-872A-F495FD18EE97}"/>
              </a:ext>
            </a:extLst>
          </p:cNvPr>
          <p:cNvPicPr>
            <a:picLocks noChangeAspect="1"/>
          </p:cNvPicPr>
          <p:nvPr/>
        </p:nvPicPr>
        <p:blipFill>
          <a:blip r:embed="rId2"/>
          <a:stretch>
            <a:fillRect/>
          </a:stretch>
        </p:blipFill>
        <p:spPr>
          <a:xfrm>
            <a:off x="7634621" y="309281"/>
            <a:ext cx="3973607" cy="2649071"/>
          </a:xfrm>
          <a:prstGeom prst="rect">
            <a:avLst/>
          </a:prstGeom>
        </p:spPr>
      </p:pic>
    </p:spTree>
    <p:extLst>
      <p:ext uri="{BB962C8B-B14F-4D97-AF65-F5344CB8AC3E}">
        <p14:creationId xmlns:p14="http://schemas.microsoft.com/office/powerpoint/2010/main" val="168232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1B4B-9D14-29A6-E1A6-9FDF300647DF}"/>
              </a:ext>
            </a:extLst>
          </p:cNvPr>
          <p:cNvSpPr>
            <a:spLocks noGrp="1"/>
          </p:cNvSpPr>
          <p:nvPr>
            <p:ph type="title"/>
          </p:nvPr>
        </p:nvSpPr>
        <p:spPr/>
        <p:txBody>
          <a:bodyPr/>
          <a:lstStyle/>
          <a:p>
            <a:r>
              <a:rPr lang="en-US" u="sng" dirty="0">
                <a:solidFill>
                  <a:srgbClr val="002060"/>
                </a:solidFill>
              </a:rPr>
              <a:t>Marketing</a:t>
            </a:r>
          </a:p>
        </p:txBody>
      </p:sp>
      <p:sp>
        <p:nvSpPr>
          <p:cNvPr id="3" name="Content Placeholder 2">
            <a:extLst>
              <a:ext uri="{FF2B5EF4-FFF2-40B4-BE49-F238E27FC236}">
                <a16:creationId xmlns:a16="http://schemas.microsoft.com/office/drawing/2014/main" id="{CC9AAE03-3B51-E1C9-EBFE-FEAD2EBD4EBF}"/>
              </a:ext>
            </a:extLst>
          </p:cNvPr>
          <p:cNvSpPr>
            <a:spLocks noGrp="1"/>
          </p:cNvSpPr>
          <p:nvPr>
            <p:ph idx="1"/>
          </p:nvPr>
        </p:nvSpPr>
        <p:spPr/>
        <p:txBody>
          <a:bodyPr>
            <a:normAutofit lnSpcReduction="10000"/>
          </a:bodyPr>
          <a:lstStyle/>
          <a:p>
            <a:pPr marL="0" indent="0">
              <a:buNone/>
            </a:pPr>
            <a:r>
              <a:rPr lang="en-US" u="sng" dirty="0"/>
              <a:t>Word of Mouth:</a:t>
            </a:r>
          </a:p>
          <a:p>
            <a:r>
              <a:rPr lang="en-US" dirty="0"/>
              <a:t>If you’re fortunate enough to have the first year of an HR program behind you and have secured a second year of funding, word of mouth is your new best friend.</a:t>
            </a:r>
          </a:p>
          <a:p>
            <a:r>
              <a:rPr lang="en-US" dirty="0"/>
              <a:t>Happy customers will do more to bring in new applicants than any other tool we’ve found.</a:t>
            </a:r>
          </a:p>
          <a:p>
            <a:r>
              <a:rPr lang="en-US" dirty="0"/>
              <a:t>Eligible residents may be hesitant to apply, or suspicious that this program is ‘too good to be true’. Chatting with their neighbor and hearing about their positive experience is often enough to change their tune.</a:t>
            </a:r>
          </a:p>
          <a:p>
            <a:r>
              <a:rPr lang="en-US" dirty="0"/>
              <a:t>Empower your happy customers! Think of the past clients you know who love the program and may be willing to help. Ask them if they’d be willing to attend an info session or be interviewed for a Council on Aging newsletter. </a:t>
            </a:r>
          </a:p>
        </p:txBody>
      </p:sp>
      <p:sp>
        <p:nvSpPr>
          <p:cNvPr id="4" name="Footer Placeholder 3">
            <a:extLst>
              <a:ext uri="{FF2B5EF4-FFF2-40B4-BE49-F238E27FC236}">
                <a16:creationId xmlns:a16="http://schemas.microsoft.com/office/drawing/2014/main" id="{DFBF1E65-220B-3D1D-A27A-F869EC5EB60A}"/>
              </a:ext>
            </a:extLst>
          </p:cNvPr>
          <p:cNvSpPr>
            <a:spLocks noGrp="1"/>
          </p:cNvSpPr>
          <p:nvPr>
            <p:ph type="ftr" sz="quarter" idx="11"/>
          </p:nvPr>
        </p:nvSpPr>
        <p:spPr/>
        <p:txBody>
          <a:bodyPr/>
          <a:lstStyle/>
          <a:p>
            <a:r>
              <a:rPr lang="en-US" dirty="0"/>
              <a:t>Bailey Boyd Associates, Inc.</a:t>
            </a:r>
          </a:p>
        </p:txBody>
      </p:sp>
    </p:spTree>
    <p:extLst>
      <p:ext uri="{BB962C8B-B14F-4D97-AF65-F5344CB8AC3E}">
        <p14:creationId xmlns:p14="http://schemas.microsoft.com/office/powerpoint/2010/main" val="836772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3C90-9F75-7A3E-956A-07C35A4247EB}"/>
              </a:ext>
            </a:extLst>
          </p:cNvPr>
          <p:cNvSpPr>
            <a:spLocks noGrp="1"/>
          </p:cNvSpPr>
          <p:nvPr>
            <p:ph type="title"/>
          </p:nvPr>
        </p:nvSpPr>
        <p:spPr>
          <a:xfrm>
            <a:off x="1550240" y="618408"/>
            <a:ext cx="9457059" cy="1506381"/>
          </a:xfrm>
        </p:spPr>
        <p:txBody>
          <a:bodyPr>
            <a:normAutofit/>
          </a:bodyPr>
          <a:lstStyle/>
          <a:p>
            <a:r>
              <a:rPr lang="en-US" u="sng" dirty="0">
                <a:solidFill>
                  <a:srgbClr val="002060"/>
                </a:solidFill>
              </a:rPr>
              <a:t>Identifying Partners in the Community</a:t>
            </a:r>
          </a:p>
        </p:txBody>
      </p:sp>
      <p:sp>
        <p:nvSpPr>
          <p:cNvPr id="3" name="Content Placeholder 2">
            <a:extLst>
              <a:ext uri="{FF2B5EF4-FFF2-40B4-BE49-F238E27FC236}">
                <a16:creationId xmlns:a16="http://schemas.microsoft.com/office/drawing/2014/main" id="{2CD48776-06AA-806D-0F7B-456838AD4392}"/>
              </a:ext>
            </a:extLst>
          </p:cNvPr>
          <p:cNvSpPr>
            <a:spLocks noGrp="1"/>
          </p:cNvSpPr>
          <p:nvPr>
            <p:ph idx="1"/>
          </p:nvPr>
        </p:nvSpPr>
        <p:spPr>
          <a:xfrm>
            <a:off x="1250577" y="2581835"/>
            <a:ext cx="6064624" cy="3694867"/>
          </a:xfrm>
        </p:spPr>
        <p:txBody>
          <a:bodyPr>
            <a:normAutofit lnSpcReduction="10000"/>
          </a:bodyPr>
          <a:lstStyle/>
          <a:p>
            <a:pPr>
              <a:lnSpc>
                <a:spcPct val="110000"/>
              </a:lnSpc>
            </a:pPr>
            <a:r>
              <a:rPr lang="en-US" sz="1600" dirty="0"/>
              <a:t>This is a big part of the Marketing process but extends to the entirety of your program. They’ll help you spread the word to residents in need, are often the first to identify ‘emergencies’ and may be aware of additional funding available for a project.</a:t>
            </a:r>
          </a:p>
          <a:p>
            <a:pPr>
              <a:lnSpc>
                <a:spcPct val="110000"/>
              </a:lnSpc>
            </a:pPr>
            <a:r>
              <a:rPr lang="en-US" sz="1600" u="sng" dirty="0"/>
              <a:t>Council on Aging</a:t>
            </a:r>
            <a:r>
              <a:rPr lang="en-US" sz="1600" dirty="0"/>
              <a:t>: </a:t>
            </a:r>
            <a:r>
              <a:rPr lang="en-US" sz="1600" dirty="0" err="1"/>
              <a:t>CoAs</a:t>
            </a:r>
            <a:r>
              <a:rPr lang="en-US" sz="1600" dirty="0"/>
              <a:t> are the gateway to your elderly residents who are trying to age in place, many of whom cannot afford to maintain their homes. Most </a:t>
            </a:r>
            <a:r>
              <a:rPr lang="en-US" sz="1600" dirty="0" err="1"/>
              <a:t>CoAs</a:t>
            </a:r>
            <a:r>
              <a:rPr lang="en-US" sz="1600" dirty="0"/>
              <a:t> are well-organized and excellent partners. They may be willing to host info sessions, provide a familiar space for client meetings, or help identify potential clients.</a:t>
            </a:r>
          </a:p>
          <a:p>
            <a:pPr>
              <a:lnSpc>
                <a:spcPct val="110000"/>
              </a:lnSpc>
            </a:pPr>
            <a:r>
              <a:rPr lang="en-US" sz="1600" u="sng" dirty="0"/>
              <a:t>Past Participants</a:t>
            </a:r>
            <a:r>
              <a:rPr lang="en-US" sz="1600" dirty="0"/>
              <a:t>: It bears repeating. Happy homeowners are invaluable partners in your community!</a:t>
            </a:r>
            <a:endParaRPr lang="en-US" sz="1600" u="sng" dirty="0"/>
          </a:p>
        </p:txBody>
      </p:sp>
      <p:pic>
        <p:nvPicPr>
          <p:cNvPr id="6" name="Picture 5" descr="White puzzle with one red piece">
            <a:extLst>
              <a:ext uri="{FF2B5EF4-FFF2-40B4-BE49-F238E27FC236}">
                <a16:creationId xmlns:a16="http://schemas.microsoft.com/office/drawing/2014/main" id="{519EB896-D86E-5662-FAD0-BECEB280A431}"/>
              </a:ext>
            </a:extLst>
          </p:cNvPr>
          <p:cNvPicPr>
            <a:picLocks noChangeAspect="1"/>
          </p:cNvPicPr>
          <p:nvPr/>
        </p:nvPicPr>
        <p:blipFill rotWithShape="1">
          <a:blip r:embed="rId2"/>
          <a:srcRect l="22937" r="21333"/>
          <a:stretch/>
        </p:blipFill>
        <p:spPr>
          <a:xfrm>
            <a:off x="8115300" y="2743200"/>
            <a:ext cx="4076701" cy="4114800"/>
          </a:xfrm>
          <a:prstGeom prst="rect">
            <a:avLst/>
          </a:prstGeom>
          <a:noFill/>
        </p:spPr>
      </p:pic>
      <p:sp>
        <p:nvSpPr>
          <p:cNvPr id="4" name="Footer Placeholder 3">
            <a:extLst>
              <a:ext uri="{FF2B5EF4-FFF2-40B4-BE49-F238E27FC236}">
                <a16:creationId xmlns:a16="http://schemas.microsoft.com/office/drawing/2014/main" id="{772301F5-256D-0584-FE9D-2ECC3BDF2935}"/>
              </a:ext>
            </a:extLst>
          </p:cNvPr>
          <p:cNvSpPr>
            <a:spLocks noGrp="1"/>
          </p:cNvSpPr>
          <p:nvPr>
            <p:ph type="ftr" sz="quarter" idx="11"/>
          </p:nvPr>
        </p:nvSpPr>
        <p:spPr>
          <a:xfrm rot="5400000">
            <a:off x="10118764" y="4237870"/>
            <a:ext cx="3344053" cy="365125"/>
          </a:xfrm>
        </p:spPr>
        <p:txBody>
          <a:bodyPr>
            <a:normAutofit/>
          </a:bodyPr>
          <a:lstStyle/>
          <a:p>
            <a:pPr>
              <a:spcAft>
                <a:spcPts val="600"/>
              </a:spcAft>
            </a:pPr>
            <a:r>
              <a:rPr lang="en-US" dirty="0">
                <a:solidFill>
                  <a:srgbClr val="FFFFFF"/>
                </a:solidFill>
              </a:rPr>
              <a:t>Bailey Boyd Associates, Inc.</a:t>
            </a:r>
          </a:p>
        </p:txBody>
      </p:sp>
      <p:sp>
        <p:nvSpPr>
          <p:cNvPr id="12" name="Slide Number Placeholder 10">
            <a:extLst>
              <a:ext uri="{FF2B5EF4-FFF2-40B4-BE49-F238E27FC236}">
                <a16:creationId xmlns:a16="http://schemas.microsoft.com/office/drawing/2014/main" id="{1F03B11F-7EA0-4DD0-B80D-8B0E6DF73819}"/>
              </a:ext>
            </a:extLst>
          </p:cNvPr>
          <p:cNvSpPr>
            <a:spLocks noGrp="1"/>
          </p:cNvSpPr>
          <p:nvPr>
            <p:ph type="sldNum" sz="quarter" idx="12"/>
          </p:nvPr>
        </p:nvSpPr>
        <p:spPr>
          <a:xfrm>
            <a:off x="11228877" y="6319138"/>
            <a:ext cx="710647" cy="365125"/>
          </a:xfrm>
        </p:spPr>
        <p:txBody>
          <a:bodyPr/>
          <a:lstStyle/>
          <a:p>
            <a:pPr>
              <a:spcAft>
                <a:spcPts val="600"/>
              </a:spcAft>
            </a:pPr>
            <a:fld id="{38AB6432-E879-4FE7-87DD-5FEE9CC88187}" type="slidenum">
              <a:rPr lang="en-US" smtClean="0">
                <a:solidFill>
                  <a:srgbClr val="FFFFFF"/>
                </a:solidFill>
                <a:effectLst>
                  <a:outerShdw blurRad="38100" dist="38100" dir="2700000" algn="tl">
                    <a:srgbClr val="000000">
                      <a:alpha val="43137"/>
                    </a:srgbClr>
                  </a:outerShdw>
                </a:effectLst>
              </a:rPr>
              <a:pPr>
                <a:spcAft>
                  <a:spcPts val="600"/>
                </a:spcAft>
              </a:pPr>
              <a:t>7</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9481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61C69-6D04-777B-DA56-8B517FE9ECD7}"/>
              </a:ext>
            </a:extLst>
          </p:cNvPr>
          <p:cNvSpPr>
            <a:spLocks noGrp="1"/>
          </p:cNvSpPr>
          <p:nvPr>
            <p:ph type="title"/>
          </p:nvPr>
        </p:nvSpPr>
        <p:spPr/>
        <p:txBody>
          <a:bodyPr/>
          <a:lstStyle/>
          <a:p>
            <a:r>
              <a:rPr lang="en-US" u="sng" dirty="0">
                <a:solidFill>
                  <a:srgbClr val="002060"/>
                </a:solidFill>
              </a:rPr>
              <a:t>Identifying Partners in the Community</a:t>
            </a:r>
          </a:p>
        </p:txBody>
      </p:sp>
      <p:sp>
        <p:nvSpPr>
          <p:cNvPr id="3" name="Content Placeholder 2">
            <a:extLst>
              <a:ext uri="{FF2B5EF4-FFF2-40B4-BE49-F238E27FC236}">
                <a16:creationId xmlns:a16="http://schemas.microsoft.com/office/drawing/2014/main" id="{4D64A350-3E9F-AF69-A135-676CC62D2F67}"/>
              </a:ext>
            </a:extLst>
          </p:cNvPr>
          <p:cNvSpPr>
            <a:spLocks noGrp="1"/>
          </p:cNvSpPr>
          <p:nvPr>
            <p:ph idx="1"/>
          </p:nvPr>
        </p:nvSpPr>
        <p:spPr/>
        <p:txBody>
          <a:bodyPr/>
          <a:lstStyle/>
          <a:p>
            <a:r>
              <a:rPr lang="en-US" dirty="0"/>
              <a:t>Here’s a rundown of some of the other organizations we work closely with:</a:t>
            </a:r>
          </a:p>
          <a:p>
            <a:pPr lvl="1"/>
            <a:r>
              <a:rPr lang="en-US" dirty="0"/>
              <a:t>Town building department</a:t>
            </a:r>
          </a:p>
          <a:p>
            <a:pPr lvl="1"/>
            <a:r>
              <a:rPr lang="en-US" dirty="0"/>
              <a:t>Code enforcement staff</a:t>
            </a:r>
          </a:p>
          <a:p>
            <a:pPr lvl="1"/>
            <a:r>
              <a:rPr lang="en-US" dirty="0"/>
              <a:t>Town/County Hoarding Task Force or Community Hoarding Agency</a:t>
            </a:r>
          </a:p>
          <a:p>
            <a:pPr lvl="1"/>
            <a:r>
              <a:rPr lang="en-US" dirty="0"/>
              <a:t>Food Pantry</a:t>
            </a:r>
          </a:p>
          <a:p>
            <a:pPr lvl="1"/>
            <a:r>
              <a:rPr lang="en-US" dirty="0"/>
              <a:t>Family Services Agencies</a:t>
            </a:r>
          </a:p>
          <a:p>
            <a:pPr lvl="1"/>
            <a:r>
              <a:rPr lang="en-US" dirty="0"/>
              <a:t>Fire &amp; Police Departments</a:t>
            </a:r>
          </a:p>
          <a:p>
            <a:pPr lvl="1"/>
            <a:r>
              <a:rPr lang="en-US" dirty="0"/>
              <a:t>Local Weatherization &amp; Fuel Assistance Programs</a:t>
            </a:r>
          </a:p>
          <a:p>
            <a:pPr lvl="1"/>
            <a:r>
              <a:rPr lang="en-US" dirty="0"/>
              <a:t>Social Service Organizations, particularly those that focus on LMI residents, elders, families, etc.</a:t>
            </a:r>
          </a:p>
        </p:txBody>
      </p:sp>
      <p:sp>
        <p:nvSpPr>
          <p:cNvPr id="4" name="Footer Placeholder 3">
            <a:extLst>
              <a:ext uri="{FF2B5EF4-FFF2-40B4-BE49-F238E27FC236}">
                <a16:creationId xmlns:a16="http://schemas.microsoft.com/office/drawing/2014/main" id="{AD0E48B6-72E4-3237-8256-4B1A83D7438C}"/>
              </a:ext>
            </a:extLst>
          </p:cNvPr>
          <p:cNvSpPr>
            <a:spLocks noGrp="1"/>
          </p:cNvSpPr>
          <p:nvPr>
            <p:ph type="ftr" sz="quarter" idx="11"/>
          </p:nvPr>
        </p:nvSpPr>
        <p:spPr/>
        <p:txBody>
          <a:bodyPr/>
          <a:lstStyle/>
          <a:p>
            <a:r>
              <a:rPr lang="en-US" dirty="0"/>
              <a:t>Bailey Boyd Associates, Inc.</a:t>
            </a:r>
          </a:p>
        </p:txBody>
      </p:sp>
    </p:spTree>
    <p:extLst>
      <p:ext uri="{BB962C8B-B14F-4D97-AF65-F5344CB8AC3E}">
        <p14:creationId xmlns:p14="http://schemas.microsoft.com/office/powerpoint/2010/main" val="520126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B322-6B5B-E079-8806-2F2CB44F3848}"/>
              </a:ext>
            </a:extLst>
          </p:cNvPr>
          <p:cNvSpPr>
            <a:spLocks noGrp="1"/>
          </p:cNvSpPr>
          <p:nvPr>
            <p:ph type="title"/>
          </p:nvPr>
        </p:nvSpPr>
        <p:spPr/>
        <p:txBody>
          <a:bodyPr/>
          <a:lstStyle/>
          <a:p>
            <a:r>
              <a:rPr lang="en-US" u="sng" dirty="0">
                <a:solidFill>
                  <a:srgbClr val="002060"/>
                </a:solidFill>
              </a:rPr>
              <a:t>Identifying Contractors</a:t>
            </a:r>
          </a:p>
        </p:txBody>
      </p:sp>
      <p:sp>
        <p:nvSpPr>
          <p:cNvPr id="3" name="Content Placeholder 2">
            <a:extLst>
              <a:ext uri="{FF2B5EF4-FFF2-40B4-BE49-F238E27FC236}">
                <a16:creationId xmlns:a16="http://schemas.microsoft.com/office/drawing/2014/main" id="{0BA765FC-9CEA-324E-74A9-BB1B49C8AFC4}"/>
              </a:ext>
            </a:extLst>
          </p:cNvPr>
          <p:cNvSpPr>
            <a:spLocks noGrp="1"/>
          </p:cNvSpPr>
          <p:nvPr>
            <p:ph idx="1"/>
          </p:nvPr>
        </p:nvSpPr>
        <p:spPr>
          <a:xfrm>
            <a:off x="605118" y="2649071"/>
            <a:ext cx="8122023" cy="3845858"/>
          </a:xfrm>
        </p:spPr>
        <p:txBody>
          <a:bodyPr/>
          <a:lstStyle/>
          <a:p>
            <a:r>
              <a:rPr lang="en-US" dirty="0"/>
              <a:t>Any of us who have operated an HR program knows that contractors can be your best friend or your biggest challenge. Identifying a strong group of contractors to bid on your projects is key.</a:t>
            </a:r>
          </a:p>
          <a:p>
            <a:r>
              <a:rPr lang="en-US" u="sng" dirty="0"/>
              <a:t>First: Where are they?</a:t>
            </a:r>
            <a:r>
              <a:rPr lang="en-US" dirty="0"/>
              <a:t>: Before you can determine if a contractor is the right fit for the CDBG HR program, you need to find them.</a:t>
            </a:r>
          </a:p>
          <a:p>
            <a:pPr lvl="1"/>
            <a:r>
              <a:rPr lang="en-US" dirty="0"/>
              <a:t>Lumber yards: Historically, we’ve had the most success finding contractors when we’ve hung out at the contractor’s desk at the local lumber yard with a box of donuts &amp; some flyers. </a:t>
            </a:r>
          </a:p>
          <a:p>
            <a:pPr lvl="1"/>
            <a:r>
              <a:rPr lang="en-US" dirty="0"/>
              <a:t>Building Department: Who’s pulling permits? What contractors are acing their inspections? </a:t>
            </a:r>
          </a:p>
        </p:txBody>
      </p:sp>
      <p:sp>
        <p:nvSpPr>
          <p:cNvPr id="4" name="Footer Placeholder 3">
            <a:extLst>
              <a:ext uri="{FF2B5EF4-FFF2-40B4-BE49-F238E27FC236}">
                <a16:creationId xmlns:a16="http://schemas.microsoft.com/office/drawing/2014/main" id="{0E07C4FB-8ACC-1354-01FC-D48288160D7E}"/>
              </a:ext>
            </a:extLst>
          </p:cNvPr>
          <p:cNvSpPr>
            <a:spLocks noGrp="1"/>
          </p:cNvSpPr>
          <p:nvPr>
            <p:ph type="ftr" sz="quarter" idx="11"/>
          </p:nvPr>
        </p:nvSpPr>
        <p:spPr/>
        <p:txBody>
          <a:bodyPr/>
          <a:lstStyle/>
          <a:p>
            <a:r>
              <a:rPr lang="en-US" dirty="0"/>
              <a:t>Bailey Boyd Associates, Inc. </a:t>
            </a:r>
          </a:p>
        </p:txBody>
      </p:sp>
      <p:pic>
        <p:nvPicPr>
          <p:cNvPr id="8" name="Picture 7" descr="Man installing sliding glass door">
            <a:extLst>
              <a:ext uri="{FF2B5EF4-FFF2-40B4-BE49-F238E27FC236}">
                <a16:creationId xmlns:a16="http://schemas.microsoft.com/office/drawing/2014/main" id="{BA01AFD7-4876-24E6-E3E6-94412F9ED4F7}"/>
              </a:ext>
            </a:extLst>
          </p:cNvPr>
          <p:cNvPicPr>
            <a:picLocks noChangeAspect="1"/>
          </p:cNvPicPr>
          <p:nvPr/>
        </p:nvPicPr>
        <p:blipFill>
          <a:blip r:embed="rId2"/>
          <a:stretch>
            <a:fillRect/>
          </a:stretch>
        </p:blipFill>
        <p:spPr>
          <a:xfrm>
            <a:off x="8041341" y="255683"/>
            <a:ext cx="3566887" cy="2376973"/>
          </a:xfrm>
          <a:prstGeom prst="rect">
            <a:avLst/>
          </a:prstGeom>
        </p:spPr>
      </p:pic>
    </p:spTree>
    <p:extLst>
      <p:ext uri="{BB962C8B-B14F-4D97-AF65-F5344CB8AC3E}">
        <p14:creationId xmlns:p14="http://schemas.microsoft.com/office/powerpoint/2010/main" val="407162375"/>
      </p:ext>
    </p:extLst>
  </p:cSld>
  <p:clrMapOvr>
    <a:masterClrMapping/>
  </p:clrMapOvr>
</p:sld>
</file>

<file path=ppt/theme/theme1.xml><?xml version="1.0" encoding="utf-8"?>
<a:theme xmlns:a="http://schemas.openxmlformats.org/drawingml/2006/main" name="EncaseVTI">
  <a:themeElements>
    <a:clrScheme name="AnalogousFromLightSeedRightStep">
      <a:dk1>
        <a:srgbClr val="000000"/>
      </a:dk1>
      <a:lt1>
        <a:srgbClr val="FFFFFF"/>
      </a:lt1>
      <a:dk2>
        <a:srgbClr val="412425"/>
      </a:dk2>
      <a:lt2>
        <a:srgbClr val="E2E8E8"/>
      </a:lt2>
      <a:accent1>
        <a:srgbClr val="EE6E6F"/>
      </a:accent1>
      <a:accent2>
        <a:srgbClr val="EA8C4A"/>
      </a:accent2>
      <a:accent3>
        <a:srgbClr val="B8A33E"/>
      </a:accent3>
      <a:accent4>
        <a:srgbClr val="92AF3A"/>
      </a:accent4>
      <a:accent5>
        <a:srgbClr val="64B539"/>
      </a:accent5>
      <a:accent6>
        <a:srgbClr val="2DBB38"/>
      </a:accent6>
      <a:hlink>
        <a:srgbClr val="568D8D"/>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caseVTI" id="{C293990F-FDB3-4ED3-8175-FB79CE5A2A12}" vid="{A5662C19-271F-459F-B4ED-861A982376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5741674DAB3C4A91D4D4EAF8471F21" ma:contentTypeVersion="16" ma:contentTypeDescription="Create a new document." ma:contentTypeScope="" ma:versionID="86c2ae19427808d91bd6458a619d6ae0">
  <xsd:schema xmlns:xsd="http://www.w3.org/2001/XMLSchema" xmlns:xs="http://www.w3.org/2001/XMLSchema" xmlns:p="http://schemas.microsoft.com/office/2006/metadata/properties" xmlns:ns2="284a69f8-a849-4d4f-929d-22bdf9b66af6" xmlns:ns3="7b83dbe2-6fd2-449a-a932-0d75829bf641" targetNamespace="http://schemas.microsoft.com/office/2006/metadata/properties" ma:root="true" ma:fieldsID="5a6dc2f08ee3181530306f83707f2100" ns2:_="" ns3:_="">
    <xsd:import namespace="284a69f8-a849-4d4f-929d-22bdf9b66af6"/>
    <xsd:import namespace="7b83dbe2-6fd2-449a-a932-0d75829bf64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a69f8-a849-4d4f-929d-22bdf9b66a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83dbe2-6fd2-449a-a932-0d75829bf641" elementFormDefault="qualified">
    <xsd:import namespace="http://schemas.microsoft.com/office/2006/documentManagement/types"/>
    <xsd:import namespace="http://schemas.microsoft.com/office/infopath/2007/PartnerControls"/>
    <xsd:element name="SharedWithUsers" ma:index="16"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4a28a53-363d-41fc-951b-6724d144b251}" ma:internalName="TaxCatchAll" ma:showField="CatchAllData" ma:web="7b83dbe2-6fd2-449a-a932-0d75829bf6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4B99B1-0615-489C-8830-CD66A16EBAEF}"/>
</file>

<file path=customXml/itemProps2.xml><?xml version="1.0" encoding="utf-8"?>
<ds:datastoreItem xmlns:ds="http://schemas.openxmlformats.org/officeDocument/2006/customXml" ds:itemID="{FA0AAB3A-8443-441F-933A-3BD6E51432D9}"/>
</file>

<file path=docProps/app.xml><?xml version="1.0" encoding="utf-8"?>
<Properties xmlns="http://schemas.openxmlformats.org/officeDocument/2006/extended-properties" xmlns:vt="http://schemas.openxmlformats.org/officeDocument/2006/docPropsVTypes">
  <TotalTime>1584</TotalTime>
  <Words>1729</Words>
  <Application>Microsoft Macintosh PowerPoint</Application>
  <PresentationFormat>Widescreen</PresentationFormat>
  <Paragraphs>143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Avenir Next LT Pro</vt:lpstr>
      <vt:lpstr>Avenir Next LT Pro Light</vt:lpstr>
      <vt:lpstr>Calibri</vt:lpstr>
      <vt:lpstr>EncaseVTI</vt:lpstr>
      <vt:lpstr>Housing Rehab Tips &amp; Tricks</vt:lpstr>
      <vt:lpstr>Outline</vt:lpstr>
      <vt:lpstr>Introduction</vt:lpstr>
      <vt:lpstr>HR Tips &amp; Tricks</vt:lpstr>
      <vt:lpstr>Marketing</vt:lpstr>
      <vt:lpstr>Marketing</vt:lpstr>
      <vt:lpstr>Identifying Partners in the Community</vt:lpstr>
      <vt:lpstr>Identifying Partners in the Community</vt:lpstr>
      <vt:lpstr>Identifying Contractors</vt:lpstr>
      <vt:lpstr>Identifying Contractors</vt:lpstr>
      <vt:lpstr>File Management</vt:lpstr>
      <vt:lpstr>File Management: List of Project Files</vt:lpstr>
      <vt:lpstr>Project Pacing</vt:lpstr>
      <vt:lpstr>Project Pacing: Project Matrix</vt:lpstr>
      <vt:lpstr>Project Matrix</vt:lpstr>
      <vt:lpstr>Conclusion,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Rehab Tips &amp; Tricks</dc:title>
  <dc:creator>Cassandra Marsh</dc:creator>
  <cp:lastModifiedBy>Cassandra Marsh</cp:lastModifiedBy>
  <cp:revision>12</cp:revision>
  <dcterms:created xsi:type="dcterms:W3CDTF">2023-11-10T14:14:14Z</dcterms:created>
  <dcterms:modified xsi:type="dcterms:W3CDTF">2024-01-17T14:53:36Z</dcterms:modified>
</cp:coreProperties>
</file>