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 ContentType="application/vnd.ms-exce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80" r:id="rId2"/>
    <p:sldId id="281" r:id="rId3"/>
    <p:sldId id="282" r:id="rId4"/>
    <p:sldId id="284" r:id="rId5"/>
    <p:sldId id="286" r:id="rId6"/>
    <p:sldId id="287" r:id="rId7"/>
    <p:sldId id="268" r:id="rId8"/>
    <p:sldId id="257" r:id="rId9"/>
    <p:sldId id="258" r:id="rId10"/>
    <p:sldId id="259" r:id="rId11"/>
    <p:sldId id="276" r:id="rId12"/>
    <p:sldId id="288" r:id="rId13"/>
  </p:sldIdLst>
  <p:sldSz cx="9144000" cy="6858000" type="screen4x3"/>
  <p:notesSz cx="9236075" cy="7010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200">
          <p15:clr>
            <a:srgbClr val="A4A3A4"/>
          </p15:clr>
        </p15:guide>
        <p15:guide id="2" pos="292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00" autoAdjust="0"/>
  </p:normalViewPr>
  <p:slideViewPr>
    <p:cSldViewPr>
      <p:cViewPr varScale="1">
        <p:scale>
          <a:sx n="109" d="100"/>
          <a:sy n="109" d="100"/>
        </p:scale>
        <p:origin x="-1674" y="-90"/>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3192" y="-58"/>
      </p:cViewPr>
      <p:guideLst>
        <p:guide orient="horz" pos="2208"/>
        <p:guide pos="2909"/>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notesMaster" Target="notesMasters/notesMaster1.xml"/>
  <Relationship Id="rId15" Type="http://schemas.openxmlformats.org/officeDocument/2006/relationships/handoutMaster" Target="handoutMasters/handoutMaster1.xml"/>
  <Relationship Id="rId16" Type="http://schemas.openxmlformats.org/officeDocument/2006/relationships/commentAuthors" Target="commentAuthors.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 Target="slides/slide1.xml"/>
  <Relationship Id="rId20"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xml version="1.0" encoding="UTF-8"?>

<Relationships xmlns="http://schemas.openxmlformats.org/package/2006/relationships">
  <Relationship Id="rId1" Type="http://schemas.openxmlformats.org/officeDocument/2006/relationships/image" Target="../media/image4.emf"/>
</Relationships>

</file>

<file path=ppt/drawings/_rels/vmlDrawing2.vml.rels><?xml version="1.0" encoding="UTF-8"?>

<Relationships xmlns="http://schemas.openxmlformats.org/package/2006/relationships">
  <Relationship Id="rId1" Type="http://schemas.openxmlformats.org/officeDocument/2006/relationships/image" Target="../media/image5.emf"/>
</Relationships>

</file>

<file path=ppt/drawings/_rels/vmlDrawing3.vml.rels><?xml version="1.0" encoding="UTF-8"?>

<Relationships xmlns="http://schemas.openxmlformats.org/package/2006/relationships">
  <Relationship Id="rId1" Type="http://schemas.openxmlformats.org/officeDocument/2006/relationships/image" Target="../media/image6.emf"/>
</Relationships>

</file>

<file path=ppt/drawings/_rels/vmlDrawing4.vml.rels><?xml version="1.0" encoding="UTF-8"?>

<Relationships xmlns="http://schemas.openxmlformats.org/package/2006/relationships">
  <Relationship Id="rId1" Type="http://schemas.openxmlformats.org/officeDocument/2006/relationships/image" Target="../media/image7.emf"/>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827" cy="350520"/>
          </a:xfrm>
          <a:prstGeom prst="rect">
            <a:avLst/>
          </a:prstGeom>
        </p:spPr>
        <p:txBody>
          <a:bodyPr vert="horz" lIns="92879" tIns="46440" rIns="92879" bIns="46440" rtlCol="0"/>
          <a:lstStyle>
            <a:lvl1pPr algn="l">
              <a:defRPr sz="1200"/>
            </a:lvl1pPr>
          </a:lstStyle>
          <a:p>
            <a:pPr>
              <a:defRPr/>
            </a:pPr>
            <a:endParaRPr lang="en-US" dirty="0"/>
          </a:p>
        </p:txBody>
      </p:sp>
      <p:sp>
        <p:nvSpPr>
          <p:cNvPr id="3" name="Date Placeholder 2"/>
          <p:cNvSpPr>
            <a:spLocks noGrp="1"/>
          </p:cNvSpPr>
          <p:nvPr>
            <p:ph type="dt" sz="quarter" idx="1"/>
          </p:nvPr>
        </p:nvSpPr>
        <p:spPr>
          <a:xfrm>
            <a:off x="5230086" y="0"/>
            <a:ext cx="4004408" cy="350520"/>
          </a:xfrm>
          <a:prstGeom prst="rect">
            <a:avLst/>
          </a:prstGeom>
        </p:spPr>
        <p:txBody>
          <a:bodyPr vert="horz" lIns="92879" tIns="46440" rIns="92879" bIns="46440" rtlCol="0"/>
          <a:lstStyle>
            <a:lvl1pPr algn="r">
              <a:defRPr sz="1200"/>
            </a:lvl1pPr>
          </a:lstStyle>
          <a:p>
            <a:pPr>
              <a:defRPr/>
            </a:pPr>
            <a:fld id="{8808B54D-06B2-4450-AE64-FA9D52076060}" type="datetimeFigureOut">
              <a:rPr lang="en-US"/>
              <a:pPr>
                <a:defRPr/>
              </a:pPr>
              <a:t>2/17/2016</a:t>
            </a:fld>
            <a:endParaRPr lang="en-US" dirty="0"/>
          </a:p>
        </p:txBody>
      </p:sp>
      <p:sp>
        <p:nvSpPr>
          <p:cNvPr id="4" name="Footer Placeholder 3"/>
          <p:cNvSpPr>
            <a:spLocks noGrp="1"/>
          </p:cNvSpPr>
          <p:nvPr>
            <p:ph type="ftr" sz="quarter" idx="2"/>
          </p:nvPr>
        </p:nvSpPr>
        <p:spPr>
          <a:xfrm>
            <a:off x="0" y="6658287"/>
            <a:ext cx="4002827" cy="350520"/>
          </a:xfrm>
          <a:prstGeom prst="rect">
            <a:avLst/>
          </a:prstGeom>
        </p:spPr>
        <p:txBody>
          <a:bodyPr vert="horz" lIns="92879" tIns="46440" rIns="92879" bIns="46440"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5230086" y="6658287"/>
            <a:ext cx="4004408" cy="350520"/>
          </a:xfrm>
          <a:prstGeom prst="rect">
            <a:avLst/>
          </a:prstGeom>
        </p:spPr>
        <p:txBody>
          <a:bodyPr vert="horz" lIns="92879" tIns="46440" rIns="92879" bIns="46440"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827" cy="350520"/>
          </a:xfrm>
          <a:prstGeom prst="rect">
            <a:avLst/>
          </a:prstGeom>
        </p:spPr>
        <p:txBody>
          <a:bodyPr vert="horz" lIns="92879" tIns="46440" rIns="92879" bIns="4644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5230086" y="0"/>
            <a:ext cx="4004408" cy="350520"/>
          </a:xfrm>
          <a:prstGeom prst="rect">
            <a:avLst/>
          </a:prstGeom>
        </p:spPr>
        <p:txBody>
          <a:bodyPr vert="horz" lIns="92879" tIns="46440" rIns="92879" bIns="46440"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2/17/2016</a:t>
            </a:fld>
            <a:endParaRPr lang="en-US" dirty="0"/>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79" tIns="46440" rIns="92879" bIns="46440" rtlCol="0" anchor="ctr"/>
          <a:lstStyle/>
          <a:p>
            <a:pPr lvl="0"/>
            <a:endParaRPr lang="en-US" noProof="0" dirty="0" smtClean="0"/>
          </a:p>
        </p:txBody>
      </p:sp>
      <p:sp>
        <p:nvSpPr>
          <p:cNvPr id="5" name="Notes Placeholder 4"/>
          <p:cNvSpPr>
            <a:spLocks noGrp="1"/>
          </p:cNvSpPr>
          <p:nvPr>
            <p:ph type="body" sz="quarter" idx="3"/>
          </p:nvPr>
        </p:nvSpPr>
        <p:spPr>
          <a:xfrm>
            <a:off x="925190" y="3329940"/>
            <a:ext cx="7385697" cy="3154680"/>
          </a:xfrm>
          <a:prstGeom prst="rect">
            <a:avLst/>
          </a:prstGeom>
        </p:spPr>
        <p:txBody>
          <a:bodyPr vert="horz" lIns="92879" tIns="46440" rIns="92879" bIns="4644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58287"/>
            <a:ext cx="4002827" cy="350520"/>
          </a:xfrm>
          <a:prstGeom prst="rect">
            <a:avLst/>
          </a:prstGeom>
        </p:spPr>
        <p:txBody>
          <a:bodyPr vert="horz" lIns="92879" tIns="46440" rIns="92879" bIns="4644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5230086" y="6658287"/>
            <a:ext cx="4004408" cy="350520"/>
          </a:xfrm>
          <a:prstGeom prst="rect">
            <a:avLst/>
          </a:prstGeom>
        </p:spPr>
        <p:txBody>
          <a:bodyPr vert="horz" lIns="92879" tIns="46440" rIns="92879" bIns="46440"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bwMode="auto">
          <a:xfrm>
            <a:off x="2865438" y="527050"/>
            <a:ext cx="35052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ctangle 3"/>
          <p:cNvSpPr>
            <a:spLocks noGrp="1" noChangeArrowheads="1"/>
          </p:cNvSpPr>
          <p:nvPr>
            <p:ph type="body" idx="1"/>
          </p:nvPr>
        </p:nvSpPr>
        <p:spPr bwMode="auto">
          <a:xfrm>
            <a:off x="922027" y="3329941"/>
            <a:ext cx="7392023" cy="3153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ea typeface="MS PGothic" pitchFamily="34" charset="-128"/>
            </a:endParaRPr>
          </a:p>
        </p:txBody>
      </p:sp>
    </p:spTree>
    <p:extLst>
      <p:ext uri="{BB962C8B-B14F-4D97-AF65-F5344CB8AC3E}">
        <p14:creationId xmlns:p14="http://schemas.microsoft.com/office/powerpoint/2010/main" val="18299754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1194099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564716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0DC0ECA8-262E-4E06-86DF-3942CFCEB80B}" type="slidenum">
              <a:rPr lang="en-US" smtClean="0"/>
              <a:pPr>
                <a:defRPr/>
              </a:pPr>
              <a:t>12</a:t>
            </a:fld>
            <a:endParaRPr lang="en-US" dirty="0"/>
          </a:p>
        </p:txBody>
      </p:sp>
    </p:spTree>
    <p:extLst>
      <p:ext uri="{BB962C8B-B14F-4D97-AF65-F5344CB8AC3E}">
        <p14:creationId xmlns:p14="http://schemas.microsoft.com/office/powerpoint/2010/main" val="1997728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5230086" y="6658287"/>
            <a:ext cx="4004408" cy="35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60" tIns="46281" rIns="92560" bIns="46281"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2868613" y="525463"/>
            <a:ext cx="3505200" cy="2630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560" tIns="46281" rIns="92560" bIns="46281"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 </a:t>
            </a:r>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743545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666218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399148809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2/17/2016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2/17/2016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2/17/2016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2/17/2016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2/17/2016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2/17/2016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2/17/2016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jpeg"/>
  <Relationship Id="rId4" Type="http://schemas.openxmlformats.org/officeDocument/2006/relationships/image" Target="../media/image2.png"/>
</Relationships>

</file>

<file path=ppt/slides/_rels/slide10.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slideLayout" Target="../slideLayouts/slideLayout7.xml"/>
  <Relationship Id="rId3" Type="http://schemas.openxmlformats.org/officeDocument/2006/relationships/notesSlide" Target="../notesSlides/notesSlide10.xml"/>
  <Relationship Id="rId4" Type="http://schemas.openxmlformats.org/officeDocument/2006/relationships/oleObject" Target="../embeddings/oleObject3.bin"/>
  <Relationship Id="rId5" Type="http://schemas.openxmlformats.org/officeDocument/2006/relationships/oleObject" Target="../embeddings/Microsoft_Excel_97-2003_Worksheet3.xls"/>
  <Relationship Id="rId6" Type="http://schemas.openxmlformats.org/officeDocument/2006/relationships/image" Target="../media/image6.emf"/>
  <Relationship Id="rId7" Type="http://schemas.openxmlformats.org/officeDocument/2006/relationships/image" Target="../media/image3.jpeg"/>
</Relationships>

</file>

<file path=ppt/slides/_rels/slide11.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slideLayout" Target="../slideLayouts/slideLayout7.xml"/>
  <Relationship Id="rId3" Type="http://schemas.openxmlformats.org/officeDocument/2006/relationships/notesSlide" Target="../notesSlides/notesSlide11.xml"/>
  <Relationship Id="rId4" Type="http://schemas.openxmlformats.org/officeDocument/2006/relationships/oleObject" Target="../embeddings/oleObject4.bin"/>
  <Relationship Id="rId5" Type="http://schemas.openxmlformats.org/officeDocument/2006/relationships/oleObject" Target="../embeddings/Microsoft_Excel_97-2003_Worksheet4.xls"/>
  <Relationship Id="rId6" Type="http://schemas.openxmlformats.org/officeDocument/2006/relationships/image" Target="../media/image7.emf"/>
  <Relationship Id="rId7" Type="http://schemas.openxmlformats.org/officeDocument/2006/relationships/image" Target="../media/image3.jpe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 Id="rId3" Type="http://schemas.openxmlformats.org/officeDocument/2006/relationships/image" Target="../media/image3.jpe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3.jpe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3.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3.jpe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3.jpeg"/>
</Relationships>

</file>

<file path=ppt/slides/_rels/slide6.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slideLayout" Target="../slideLayouts/slideLayout7.xml"/>
  <Relationship Id="rId3" Type="http://schemas.openxmlformats.org/officeDocument/2006/relationships/notesSlide" Target="../notesSlides/notesSlide6.xml"/>
  <Relationship Id="rId4" Type="http://schemas.openxmlformats.org/officeDocument/2006/relationships/oleObject" Target="../embeddings/oleObject1.bin"/>
  <Relationship Id="rId5" Type="http://schemas.openxmlformats.org/officeDocument/2006/relationships/oleObject" Target="../embeddings/Microsoft_Excel_97-2003_Worksheet1.xls"/>
  <Relationship Id="rId6" Type="http://schemas.openxmlformats.org/officeDocument/2006/relationships/image" Target="../media/image4.emf"/>
  <Relationship Id="rId7" Type="http://schemas.openxmlformats.org/officeDocument/2006/relationships/image" Target="../media/image3.jpeg"/>
</Relationships>

</file>

<file path=ppt/slides/_rels/slide7.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slideLayout" Target="../slideLayouts/slideLayout7.xml"/>
  <Relationship Id="rId3" Type="http://schemas.openxmlformats.org/officeDocument/2006/relationships/notesSlide" Target="../notesSlides/notesSlide7.xml"/>
  <Relationship Id="rId4" Type="http://schemas.openxmlformats.org/officeDocument/2006/relationships/oleObject" Target="../embeddings/oleObject2.bin"/>
  <Relationship Id="rId5" Type="http://schemas.openxmlformats.org/officeDocument/2006/relationships/oleObject" Target="../embeddings/Microsoft_Excel_97-2003_Worksheet2.xls"/>
  <Relationship Id="rId6" Type="http://schemas.openxmlformats.org/officeDocument/2006/relationships/image" Target="../media/image5.emf"/>
  <Relationship Id="rId7" Type="http://schemas.openxmlformats.org/officeDocument/2006/relationships/image" Target="../media/image3.jpe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8.xml"/>
  <Relationship Id="rId3" Type="http://schemas.openxmlformats.org/officeDocument/2006/relationships/image" Target="../media/image3.jpe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9.xml"/>
  <Relationship Id="rId3" Type="http://schemas.openxmlformats.org/officeDocument/2006/relationships/image" Target="../media/image3.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5"/>
          <p:cNvSpPr txBox="1">
            <a:spLocks noChangeArrowheads="1"/>
          </p:cNvSpPr>
          <p:nvPr/>
        </p:nvSpPr>
        <p:spPr bwMode="auto">
          <a:xfrm>
            <a:off x="38100" y="6172200"/>
            <a:ext cx="2947988"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spAutoFit/>
          </a:bodyPr>
          <a:lstStyle>
            <a:lvl1pPr defTabSz="1017588" eaLnBrk="0" hangingPunct="0">
              <a:spcBef>
                <a:spcPct val="20000"/>
              </a:spcBef>
              <a:buFont typeface="Arial" charset="0"/>
              <a:buChar char="•"/>
              <a:defRPr sz="3200">
                <a:solidFill>
                  <a:schemeClr val="tx1"/>
                </a:solidFill>
                <a:latin typeface="Calibri" pitchFamily="34" charset="0"/>
              </a:defRPr>
            </a:lvl1pPr>
            <a:lvl2pPr marL="742950" indent="-285750" defTabSz="1017588" eaLnBrk="0" hangingPunct="0">
              <a:spcBef>
                <a:spcPct val="20000"/>
              </a:spcBef>
              <a:buFont typeface="Arial" charset="0"/>
              <a:buChar char="–"/>
              <a:defRPr sz="2800">
                <a:solidFill>
                  <a:schemeClr val="tx1"/>
                </a:solidFill>
                <a:latin typeface="Calibri" pitchFamily="34" charset="0"/>
              </a:defRPr>
            </a:lvl2pPr>
            <a:lvl3pPr marL="1143000" indent="-228600" defTabSz="1017588" eaLnBrk="0" hangingPunct="0">
              <a:spcBef>
                <a:spcPct val="20000"/>
              </a:spcBef>
              <a:buFont typeface="Arial" charset="0"/>
              <a:buChar char="•"/>
              <a:defRPr sz="2400">
                <a:solidFill>
                  <a:schemeClr val="tx1"/>
                </a:solidFill>
                <a:latin typeface="Calibri" pitchFamily="34" charset="0"/>
              </a:defRPr>
            </a:lvl3pPr>
            <a:lvl4pPr marL="1600200" indent="-228600" defTabSz="1017588" eaLnBrk="0" hangingPunct="0">
              <a:spcBef>
                <a:spcPct val="20000"/>
              </a:spcBef>
              <a:buFont typeface="Arial" charset="0"/>
              <a:buChar char="–"/>
              <a:defRPr sz="2000">
                <a:solidFill>
                  <a:schemeClr val="tx1"/>
                </a:solidFill>
                <a:latin typeface="Calibri" pitchFamily="34" charset="0"/>
              </a:defRPr>
            </a:lvl4pPr>
            <a:lvl5pPr marL="2057400" indent="-228600" defTabSz="1017588" eaLnBrk="0" hangingPunct="0">
              <a:spcBef>
                <a:spcPct val="20000"/>
              </a:spcBef>
              <a:buFont typeface="Arial" charset="0"/>
              <a:buChar char="»"/>
              <a:defRPr sz="2000">
                <a:solidFill>
                  <a:schemeClr val="tx1"/>
                </a:solidFill>
                <a:latin typeface="Calibri" pitchFamily="34" charset="0"/>
              </a:defRPr>
            </a:lvl5pPr>
            <a:lvl6pPr marL="25146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30000"/>
              </a:spcBef>
              <a:spcAft>
                <a:spcPct val="33000"/>
              </a:spcAft>
              <a:buFontTx/>
              <a:buNone/>
            </a:pPr>
            <a:r>
              <a:rPr lang="en-US" altLang="en-US" sz="1000" dirty="0">
                <a:solidFill>
                  <a:srgbClr val="808080"/>
                </a:solidFill>
                <a:latin typeface="Arial" charset="0"/>
                <a:ea typeface="MS PGothic" pitchFamily="34" charset="-128"/>
              </a:rPr>
              <a:t>Deval Patrick, Governor</a:t>
            </a:r>
            <a:br>
              <a:rPr lang="en-US" altLang="en-US" sz="1000" dirty="0">
                <a:solidFill>
                  <a:srgbClr val="808080"/>
                </a:solidFill>
                <a:latin typeface="Arial" charset="0"/>
                <a:ea typeface="MS PGothic" pitchFamily="34" charset="-128"/>
              </a:rPr>
            </a:br>
            <a:r>
              <a:rPr lang="en-US" altLang="en-US" sz="1000" dirty="0">
                <a:solidFill>
                  <a:srgbClr val="808080"/>
                </a:solidFill>
                <a:latin typeface="Arial" charset="0"/>
                <a:ea typeface="MS PGothic" pitchFamily="34" charset="-128"/>
              </a:rPr>
              <a:t>Commonwealth of Massachusetts</a:t>
            </a:r>
          </a:p>
        </p:txBody>
      </p:sp>
      <p:sp>
        <p:nvSpPr>
          <p:cNvPr id="2052" name="Text Box 6"/>
          <p:cNvSpPr txBox="1">
            <a:spLocks noChangeArrowheads="1"/>
          </p:cNvSpPr>
          <p:nvPr/>
        </p:nvSpPr>
        <p:spPr bwMode="auto">
          <a:xfrm>
            <a:off x="3429000" y="5989639"/>
            <a:ext cx="2947988"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spAutoFit/>
          </a:bodyPr>
          <a:lstStyle>
            <a:lvl1pPr defTabSz="1017588" eaLnBrk="0" hangingPunct="0">
              <a:spcBef>
                <a:spcPct val="20000"/>
              </a:spcBef>
              <a:buFont typeface="Arial" charset="0"/>
              <a:buChar char="•"/>
              <a:defRPr sz="3200">
                <a:solidFill>
                  <a:schemeClr val="tx1"/>
                </a:solidFill>
                <a:latin typeface="Calibri" pitchFamily="34" charset="0"/>
              </a:defRPr>
            </a:lvl1pPr>
            <a:lvl2pPr marL="742950" indent="-285750" defTabSz="1017588" eaLnBrk="0" hangingPunct="0">
              <a:spcBef>
                <a:spcPct val="20000"/>
              </a:spcBef>
              <a:buFont typeface="Arial" charset="0"/>
              <a:buChar char="–"/>
              <a:defRPr sz="2800">
                <a:solidFill>
                  <a:schemeClr val="tx1"/>
                </a:solidFill>
                <a:latin typeface="Calibri" pitchFamily="34" charset="0"/>
              </a:defRPr>
            </a:lvl2pPr>
            <a:lvl3pPr marL="1143000" indent="-228600" defTabSz="1017588" eaLnBrk="0" hangingPunct="0">
              <a:spcBef>
                <a:spcPct val="20000"/>
              </a:spcBef>
              <a:buFont typeface="Arial" charset="0"/>
              <a:buChar char="•"/>
              <a:defRPr sz="2400">
                <a:solidFill>
                  <a:schemeClr val="tx1"/>
                </a:solidFill>
                <a:latin typeface="Calibri" pitchFamily="34" charset="0"/>
              </a:defRPr>
            </a:lvl3pPr>
            <a:lvl4pPr marL="1600200" indent="-228600" defTabSz="1017588" eaLnBrk="0" hangingPunct="0">
              <a:spcBef>
                <a:spcPct val="20000"/>
              </a:spcBef>
              <a:buFont typeface="Arial" charset="0"/>
              <a:buChar char="–"/>
              <a:defRPr sz="2000">
                <a:solidFill>
                  <a:schemeClr val="tx1"/>
                </a:solidFill>
                <a:latin typeface="Calibri" pitchFamily="34" charset="0"/>
              </a:defRPr>
            </a:lvl4pPr>
            <a:lvl5pPr marL="2057400" indent="-228600" defTabSz="1017588" eaLnBrk="0" hangingPunct="0">
              <a:spcBef>
                <a:spcPct val="20000"/>
              </a:spcBef>
              <a:buFont typeface="Arial" charset="0"/>
              <a:buChar char="»"/>
              <a:defRPr sz="2000">
                <a:solidFill>
                  <a:schemeClr val="tx1"/>
                </a:solidFill>
                <a:latin typeface="Calibri" pitchFamily="34" charset="0"/>
              </a:defRPr>
            </a:lvl5pPr>
            <a:lvl6pPr marL="25146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30000"/>
              </a:spcBef>
              <a:spcAft>
                <a:spcPct val="33000"/>
              </a:spcAft>
              <a:buFontTx/>
              <a:buNone/>
            </a:pPr>
            <a:r>
              <a:rPr lang="en-US" altLang="en-US" sz="1000" dirty="0">
                <a:solidFill>
                  <a:srgbClr val="808080"/>
                </a:solidFill>
                <a:latin typeface="Arial" charset="0"/>
                <a:ea typeface="MS PGothic" pitchFamily="34" charset="-128"/>
              </a:rPr>
              <a:t>John Polanowicz, Secretary</a:t>
            </a:r>
            <a:br>
              <a:rPr lang="en-US" altLang="en-US" sz="1000" dirty="0">
                <a:solidFill>
                  <a:srgbClr val="808080"/>
                </a:solidFill>
                <a:latin typeface="Arial" charset="0"/>
                <a:ea typeface="MS PGothic" pitchFamily="34" charset="-128"/>
              </a:rPr>
            </a:br>
            <a:r>
              <a:rPr lang="en-US" altLang="en-US" sz="1000" dirty="0">
                <a:solidFill>
                  <a:srgbClr val="808080"/>
                </a:solidFill>
                <a:latin typeface="Arial" charset="0"/>
                <a:ea typeface="MS PGothic" pitchFamily="34" charset="-128"/>
              </a:rPr>
              <a:t>Executive Office of Health and Human Services</a:t>
            </a:r>
          </a:p>
          <a:p>
            <a:pPr algn="r" eaLnBrk="1" hangingPunct="1">
              <a:spcBef>
                <a:spcPct val="30000"/>
              </a:spcBef>
              <a:spcAft>
                <a:spcPct val="33000"/>
              </a:spcAft>
              <a:buFontTx/>
              <a:buNone/>
            </a:pPr>
            <a:r>
              <a:rPr lang="en-US" altLang="en-US" sz="1000" dirty="0">
                <a:solidFill>
                  <a:srgbClr val="808080"/>
                </a:solidFill>
                <a:latin typeface="Arial" charset="0"/>
                <a:ea typeface="MS PGothic" pitchFamily="34" charset="-128"/>
              </a:rPr>
              <a:t>Kristin Thorn, Director</a:t>
            </a:r>
            <a:br>
              <a:rPr lang="en-US" altLang="en-US" sz="1000" dirty="0">
                <a:solidFill>
                  <a:srgbClr val="808080"/>
                </a:solidFill>
                <a:latin typeface="Arial" charset="0"/>
                <a:ea typeface="MS PGothic" pitchFamily="34" charset="-128"/>
              </a:rPr>
            </a:br>
            <a:r>
              <a:rPr lang="en-US" altLang="en-US" sz="1000" dirty="0">
                <a:solidFill>
                  <a:srgbClr val="808080"/>
                </a:solidFill>
                <a:latin typeface="Arial" charset="0"/>
                <a:ea typeface="MS PGothic" pitchFamily="34" charset="-128"/>
              </a:rPr>
              <a:t>Office of Medicaid</a:t>
            </a:r>
          </a:p>
        </p:txBody>
      </p:sp>
      <p:sp>
        <p:nvSpPr>
          <p:cNvPr id="8" name="Rectangle 12"/>
          <p:cNvSpPr>
            <a:spLocks noChangeArrowheads="1"/>
          </p:cNvSpPr>
          <p:nvPr/>
        </p:nvSpPr>
        <p:spPr bwMode="white">
          <a:xfrm>
            <a:off x="517525" y="6513237"/>
            <a:ext cx="3349625" cy="27332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pic>
        <p:nvPicPr>
          <p:cNvPr id="14" name="Picture 7" descr="flower5 sma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0500" y="41544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p:cNvPicPr>
            <a:picLocks noChangeAspect="1" noChangeArrowheads="1"/>
          </p:cNvPicPr>
          <p:nvPr/>
        </p:nvPicPr>
        <p:blipFill>
          <a:blip r:embed="rId4">
            <a:extLst>
              <a:ext uri="{28A0092B-C50C-407E-A947-70E740481C1C}">
                <a14:useLocalDpi xmlns:a14="http://schemas.microsoft.com/office/drawing/2010/main" val="0"/>
              </a:ext>
            </a:extLst>
          </a:blip>
          <a:srcRect t="11472" b="2867"/>
          <a:stretch>
            <a:fillRect/>
          </a:stretch>
        </p:blipFill>
        <p:spPr bwMode="auto">
          <a:xfrm>
            <a:off x="6690519" y="4572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3"/>
          <p:cNvSpPr txBox="1">
            <a:spLocks noChangeArrowheads="1"/>
          </p:cNvSpPr>
          <p:nvPr/>
        </p:nvSpPr>
        <p:spPr bwMode="auto">
          <a:xfrm>
            <a:off x="530972" y="2362200"/>
            <a:ext cx="8153400" cy="2185203"/>
          </a:xfrm>
          <a:prstGeom prst="rect">
            <a:avLst/>
          </a:prstGeom>
          <a:noFill/>
          <a:ln w="9525">
            <a:noFill/>
            <a:miter lim="800000"/>
            <a:headEnd/>
            <a:tailEnd/>
          </a:ln>
        </p:spPr>
        <p:txBody>
          <a:bodyPr wrap="square" lIns="91429" tIns="45715" rIns="91429" bIns="45715">
            <a:spAutoFit/>
          </a:bodyPr>
          <a:lstStyle/>
          <a:p>
            <a:pPr>
              <a:spcBef>
                <a:spcPts val="1200"/>
              </a:spcBef>
              <a:defRPr/>
            </a:pPr>
            <a:r>
              <a:rPr lang="en-US" sz="4000" b="1" dirty="0">
                <a:solidFill>
                  <a:srgbClr val="333399"/>
                </a:solidFill>
                <a:latin typeface="Arial" panose="020B0604020202020204" pitchFamily="34" charset="0"/>
                <a:cs typeface="Arial" panose="020B0604020202020204" pitchFamily="34" charset="0"/>
              </a:rPr>
              <a:t>Health Safety </a:t>
            </a:r>
            <a:r>
              <a:rPr lang="en-US" sz="4000" b="1" dirty="0" smtClean="0">
                <a:solidFill>
                  <a:srgbClr val="333399"/>
                </a:solidFill>
                <a:latin typeface="Arial" panose="020B0604020202020204" pitchFamily="34" charset="0"/>
                <a:cs typeface="Arial" panose="020B0604020202020204" pitchFamily="34" charset="0"/>
              </a:rPr>
              <a:t>Net Annual Report</a:t>
            </a:r>
          </a:p>
          <a:p>
            <a:pPr>
              <a:spcBef>
                <a:spcPts val="1200"/>
              </a:spcBef>
              <a:defRPr/>
            </a:pPr>
            <a:endParaRPr lang="en-US" sz="4000" b="1" dirty="0">
              <a:solidFill>
                <a:srgbClr val="333399"/>
              </a:solidFill>
              <a:latin typeface="Arial" panose="020B0604020202020204" pitchFamily="34" charset="0"/>
              <a:cs typeface="Arial" panose="020B0604020202020204" pitchFamily="34" charset="0"/>
            </a:endParaRPr>
          </a:p>
          <a:p>
            <a:pPr>
              <a:spcBef>
                <a:spcPts val="1200"/>
              </a:spcBef>
              <a:defRPr/>
            </a:pPr>
            <a:endParaRPr lang="en-US" sz="3600" dirty="0">
              <a:solidFill>
                <a:srgbClr val="333399"/>
              </a:solidFill>
              <a:latin typeface="Arial" panose="020B0604020202020204" pitchFamily="34" charset="0"/>
              <a:ea typeface="+mn-ea"/>
            </a:endParaRPr>
          </a:p>
        </p:txBody>
      </p:sp>
      <p:sp>
        <p:nvSpPr>
          <p:cNvPr id="20" name="Text Box 3"/>
          <p:cNvSpPr txBox="1">
            <a:spLocks noChangeArrowheads="1"/>
          </p:cNvSpPr>
          <p:nvPr/>
        </p:nvSpPr>
        <p:spPr bwMode="auto">
          <a:xfrm>
            <a:off x="557866" y="3828137"/>
            <a:ext cx="8153400" cy="1277263"/>
          </a:xfrm>
          <a:prstGeom prst="rect">
            <a:avLst/>
          </a:prstGeom>
          <a:noFill/>
          <a:ln w="9525">
            <a:noFill/>
            <a:miter lim="800000"/>
            <a:headEnd/>
            <a:tailEnd/>
          </a:ln>
        </p:spPr>
        <p:txBody>
          <a:bodyPr wrap="square" lIns="91429" tIns="45715" rIns="91429" bIns="45715">
            <a:spAutoFit/>
          </a:bodyPr>
          <a:lstStyle/>
          <a:p>
            <a:pPr>
              <a:spcBef>
                <a:spcPts val="1200"/>
              </a:spcBef>
              <a:defRPr/>
            </a:pPr>
            <a:r>
              <a:rPr lang="en-US" sz="3100" b="1" dirty="0" smtClean="0">
                <a:solidFill>
                  <a:srgbClr val="333399"/>
                </a:solidFill>
                <a:latin typeface="Arial" panose="020B0604020202020204" pitchFamily="34" charset="0"/>
                <a:cs typeface="Arial" panose="020B0604020202020204" pitchFamily="34" charset="0"/>
              </a:rPr>
              <a:t>December 2014</a:t>
            </a:r>
            <a:endParaRPr lang="en-US" sz="3100" b="1" dirty="0">
              <a:solidFill>
                <a:srgbClr val="333399"/>
              </a:solidFill>
              <a:latin typeface="Arial" panose="020B0604020202020204" pitchFamily="34" charset="0"/>
              <a:cs typeface="Arial" panose="020B0604020202020204" pitchFamily="34" charset="0"/>
            </a:endParaRPr>
          </a:p>
          <a:p>
            <a:pPr>
              <a:spcBef>
                <a:spcPts val="1200"/>
              </a:spcBef>
              <a:defRPr/>
            </a:pPr>
            <a:endParaRPr lang="en-US" sz="3600" dirty="0">
              <a:solidFill>
                <a:srgbClr val="333399"/>
              </a:solidFill>
              <a:latin typeface="Arial" panose="020B0604020202020204" pitchFamily="34" charset="0"/>
              <a:ea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AutoShape 16"/>
          <p:cNvSpPr>
            <a:spLocks noChangeArrowheads="1"/>
          </p:cNvSpPr>
          <p:nvPr/>
        </p:nvSpPr>
        <p:spPr bwMode="auto">
          <a:xfrm>
            <a:off x="6513513" y="700535"/>
            <a:ext cx="2212975" cy="4852092"/>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1268" name="Rectangle 4"/>
          <p:cNvSpPr>
            <a:spLocks noGrp="1" noChangeArrowheads="1"/>
          </p:cNvSpPr>
          <p:nvPr>
            <p:ph type="body" sz="half" idx="4294967295"/>
          </p:nvPr>
        </p:nvSpPr>
        <p:spPr>
          <a:xfrm>
            <a:off x="6592888" y="850900"/>
            <a:ext cx="2076450" cy="4432300"/>
          </a:xfrm>
        </p:spPr>
        <p:txBody>
          <a:bodyPr/>
          <a:lstStyle/>
          <a:p>
            <a:pPr marL="0" indent="0" eaLnBrk="1" hangingPunct="1">
              <a:spcAft>
                <a:spcPct val="30000"/>
              </a:spcAft>
              <a:buNone/>
            </a:pPr>
            <a:r>
              <a:rPr lang="en-US" altLang="en-US" sz="1100" dirty="0" smtClean="0">
                <a:solidFill>
                  <a:srgbClr val="000000"/>
                </a:solidFill>
              </a:rPr>
              <a:t>In Health Safety Net fiscal year 2014 (HSN14), men used fewer services than women yet payments for men’s services were higher than payments made for women’s services.</a:t>
            </a:r>
          </a:p>
          <a:p>
            <a:pPr marL="0" indent="0" eaLnBrk="1" hangingPunct="1">
              <a:spcAft>
                <a:spcPct val="30000"/>
              </a:spcAft>
              <a:buNone/>
            </a:pPr>
            <a:r>
              <a:rPr lang="en-US" altLang="en-US" sz="1100" dirty="0" smtClean="0">
                <a:solidFill>
                  <a:srgbClr val="000000"/>
                </a:solidFill>
              </a:rPr>
              <a:t>During </a:t>
            </a:r>
            <a:r>
              <a:rPr lang="en-US" altLang="en-US" sz="1100" dirty="0">
                <a:solidFill>
                  <a:srgbClr val="000000"/>
                </a:solidFill>
              </a:rPr>
              <a:t>this period, men accounted for </a:t>
            </a:r>
            <a:r>
              <a:rPr lang="en-US" altLang="en-US" sz="1100" dirty="0" smtClean="0">
                <a:solidFill>
                  <a:srgbClr val="000000"/>
                </a:solidFill>
              </a:rPr>
              <a:t>42% </a:t>
            </a:r>
            <a:r>
              <a:rPr lang="en-US" altLang="en-US" sz="1100" dirty="0">
                <a:solidFill>
                  <a:srgbClr val="000000"/>
                </a:solidFill>
              </a:rPr>
              <a:t>of volume and </a:t>
            </a:r>
            <a:r>
              <a:rPr lang="en-US" altLang="en-US" sz="1100" dirty="0" smtClean="0">
                <a:solidFill>
                  <a:srgbClr val="000000"/>
                </a:solidFill>
              </a:rPr>
              <a:t>48% </a:t>
            </a:r>
            <a:r>
              <a:rPr lang="en-US" altLang="en-US" sz="1100" dirty="0">
                <a:solidFill>
                  <a:srgbClr val="000000"/>
                </a:solidFill>
              </a:rPr>
              <a:t>of payments.</a:t>
            </a:r>
          </a:p>
        </p:txBody>
      </p:sp>
      <p:sp>
        <p:nvSpPr>
          <p:cNvPr id="11269" name="Rectangle 17"/>
          <p:cNvSpPr>
            <a:spLocks noChangeArrowheads="1"/>
          </p:cNvSpPr>
          <p:nvPr/>
        </p:nvSpPr>
        <p:spPr bwMode="auto">
          <a:xfrm>
            <a:off x="620713" y="5969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Hospital Utilization and Payments</a:t>
            </a:r>
          </a:p>
          <a:p>
            <a:pPr algn="ctr" eaLnBrk="1" hangingPunct="1">
              <a:spcBef>
                <a:spcPct val="0"/>
              </a:spcBef>
              <a:buFontTx/>
              <a:buNone/>
            </a:pPr>
            <a:r>
              <a:rPr lang="en-US" altLang="en-US" sz="2000" b="1" dirty="0">
                <a:solidFill>
                  <a:srgbClr val="000000"/>
                </a:solidFill>
                <a:latin typeface="Arial" panose="020B0604020202020204" pitchFamily="34" charset="0"/>
              </a:rPr>
              <a:t>by Gender</a:t>
            </a:r>
            <a:endParaRPr lang="en-US" altLang="en-US" sz="2000" b="1" dirty="0">
              <a:solidFill>
                <a:srgbClr val="FF0000"/>
              </a:solidFill>
              <a:latin typeface="Arial" panose="020B0604020202020204" pitchFamily="34" charset="0"/>
            </a:endParaRPr>
          </a:p>
        </p:txBody>
      </p:sp>
      <p:sp>
        <p:nvSpPr>
          <p:cNvPr id="11270" name="Text Box 14"/>
          <p:cNvSpPr txBox="1">
            <a:spLocks noChangeArrowheads="1"/>
          </p:cNvSpPr>
          <p:nvPr/>
        </p:nvSpPr>
        <p:spPr bwMode="auto">
          <a:xfrm>
            <a:off x="627048" y="5911531"/>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00000"/>
                </a:solidFill>
                <a:latin typeface="Arial" panose="020B0604020202020204" pitchFamily="34" charset="0"/>
              </a:rPr>
              <a:t>Notes: The Health Safety Net fiscal year runs from October 1 through September 30 of the following year. Hospital 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pharmacy claims. Hospital payments are reported in the month in which </a:t>
            </a:r>
            <a:r>
              <a:rPr lang="en-US" altLang="en-US" sz="700" dirty="0" smtClean="0">
                <a:solidFill>
                  <a:srgbClr val="000000"/>
                </a:solidFill>
                <a:latin typeface="Arial" panose="020B0604020202020204" pitchFamily="34" charset="0"/>
              </a:rPr>
              <a:t>the service was provided.</a:t>
            </a:r>
            <a:r>
              <a:rPr lang="en-US" altLang="en-US" sz="700" dirty="0">
                <a:solidFill>
                  <a:srgbClr val="000000"/>
                </a:solidFill>
                <a:latin typeface="Arial" panose="020B0604020202020204" pitchFamily="34" charset="0"/>
              </a:rPr>
              <a:t> Hospital payments exclude pharmacy payments. Numbers are rounded to the nearest percent and may not sum to 100% due to rounding</a:t>
            </a:r>
            <a:r>
              <a:rPr lang="en-US" altLang="en-US" sz="700" dirty="0" smtClean="0">
                <a:solidFill>
                  <a:srgbClr val="000000"/>
                </a:solidFill>
                <a:latin typeface="Arial" panose="020B0604020202020204" pitchFamily="34" charset="0"/>
              </a:rPr>
              <a:t>.</a:t>
            </a:r>
          </a:p>
          <a:p>
            <a:pPr eaLnBrk="1" hangingPunct="1">
              <a:spcBef>
                <a:spcPct val="0"/>
              </a:spcBef>
              <a:buNone/>
            </a:pPr>
            <a:r>
              <a:rPr lang="en-US" altLang="en-US" sz="700" dirty="0" smtClean="0">
                <a:solidFill>
                  <a:srgbClr val="000000"/>
                </a:solidFill>
                <a:latin typeface="Arial" panose="020B0604020202020204" pitchFamily="34" charset="0"/>
              </a:rPr>
              <a:t>Source: Health Safety Net Data Warehouse</a:t>
            </a:r>
            <a:r>
              <a:rPr lang="en-US" altLang="en-US" sz="700" dirty="0">
                <a:solidFill>
                  <a:srgbClr val="000000"/>
                </a:solidFill>
                <a:latin typeface="Arial" panose="020B0604020202020204" pitchFamily="34" charset="0"/>
              </a:rPr>
              <a:t> </a:t>
            </a:r>
            <a:r>
              <a:rPr lang="en-US" altLang="en-US" sz="700" dirty="0">
                <a:latin typeface="Arial" panose="020B0604020202020204" pitchFamily="34" charset="0"/>
              </a:rPr>
              <a:t>as of 11/6/2014</a:t>
            </a:r>
            <a:r>
              <a:rPr lang="en-US" altLang="en-US" sz="700" dirty="0" smtClean="0">
                <a:latin typeface="Arial" panose="020B0604020202020204" pitchFamily="34" charset="0"/>
              </a:rPr>
              <a:t>.</a:t>
            </a:r>
            <a:endParaRPr lang="en-US" altLang="en-US" sz="700" dirty="0">
              <a:latin typeface="Arial" panose="020B0604020202020204" pitchFamily="34" charset="0"/>
            </a:endParaRPr>
          </a:p>
        </p:txBody>
      </p:sp>
      <p:graphicFrame>
        <p:nvGraphicFramePr>
          <p:cNvPr id="11272" name="Object 41"/>
          <p:cNvGraphicFramePr>
            <a:graphicFrameLocks noChangeAspect="1"/>
          </p:cNvGraphicFramePr>
          <p:nvPr>
            <p:extLst>
              <p:ext uri="{D42A27DB-BD31-4B8C-83A1-F6EECF244321}">
                <p14:modId xmlns:p14="http://schemas.microsoft.com/office/powerpoint/2010/main" val="3508074681"/>
              </p:ext>
            </p:extLst>
          </p:nvPr>
        </p:nvGraphicFramePr>
        <p:xfrm>
          <a:off x="66675" y="1524000"/>
          <a:ext cx="6340475" cy="4040188"/>
        </p:xfrm>
        <a:graphic>
          <a:graphicData uri="http://schemas.openxmlformats.org/presentationml/2006/ole">
            <mc:AlternateContent xmlns:mc="http://schemas.openxmlformats.org/markup-compatibility/2006">
              <mc:Choice xmlns:v="urn:schemas-microsoft-com:vml" Requires="v">
                <p:oleObj spid="_x0000_s11509" name="Worksheet" r:id="rId5" imgW="6972300" imgH="4581573" progId="Excel.Sheet.8">
                  <p:embed/>
                </p:oleObj>
              </mc:Choice>
              <mc:Fallback>
                <p:oleObj name="Worksheet" r:id="rId5" imgW="6972300" imgH="4581573" progId="Excel.Sheet.8">
                  <p:embed/>
                  <p:pic>
                    <p:nvPicPr>
                      <p:cNvPr id="0" name="Object 41"/>
                      <p:cNvPicPr>
                        <a:picLocks noChangeAspect="1" noChangeArrowheads="1"/>
                      </p:cNvPicPr>
                      <p:nvPr/>
                    </p:nvPicPr>
                    <p:blipFill>
                      <a:blip r:embed="rId6"/>
                      <a:srcRect/>
                      <a:stretch>
                        <a:fillRect/>
                      </a:stretch>
                    </p:blipFill>
                    <p:spPr bwMode="auto">
                      <a:xfrm>
                        <a:off x="66675" y="1524000"/>
                        <a:ext cx="6340475" cy="404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3" name="Text Box 48"/>
          <p:cNvSpPr txBox="1">
            <a:spLocks noChangeArrowheads="1"/>
          </p:cNvSpPr>
          <p:nvPr/>
        </p:nvSpPr>
        <p:spPr bwMode="auto">
          <a:xfrm>
            <a:off x="2813300" y="2392363"/>
            <a:ext cx="848598"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80808"/>
                </a:solidFill>
                <a:latin typeface="Arial" panose="020B0604020202020204" pitchFamily="34" charset="0"/>
              </a:rPr>
              <a:t>Female</a:t>
            </a:r>
          </a:p>
        </p:txBody>
      </p:sp>
      <p:sp>
        <p:nvSpPr>
          <p:cNvPr id="11274" name="Text Box 42"/>
          <p:cNvSpPr txBox="1">
            <a:spLocks noChangeArrowheads="1"/>
          </p:cNvSpPr>
          <p:nvPr/>
        </p:nvSpPr>
        <p:spPr bwMode="auto">
          <a:xfrm>
            <a:off x="2819400" y="4038600"/>
            <a:ext cx="808038"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80808"/>
                </a:solidFill>
                <a:latin typeface="Arial" panose="020B0604020202020204" pitchFamily="34" charset="0"/>
              </a:rPr>
              <a:t>Male</a:t>
            </a:r>
          </a:p>
        </p:txBody>
      </p:sp>
      <p:pic>
        <p:nvPicPr>
          <p:cNvPr id="13" name="Picture 12"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 name="Group 11"/>
          <p:cNvGrpSpPr>
            <a:grpSpLocks/>
          </p:cNvGrpSpPr>
          <p:nvPr/>
        </p:nvGrpSpPr>
        <p:grpSpPr bwMode="auto">
          <a:xfrm>
            <a:off x="517525" y="6477000"/>
            <a:ext cx="3349625" cy="309563"/>
            <a:chOff x="4307" y="87"/>
            <a:chExt cx="1856" cy="299"/>
          </a:xfrm>
        </p:grpSpPr>
        <p:sp>
          <p:nvSpPr>
            <p:cNvPr id="15"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6"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8" name="Straight Connector 17"/>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0" name="Group 11"/>
          <p:cNvGrpSpPr>
            <a:grpSpLocks/>
          </p:cNvGrpSpPr>
          <p:nvPr/>
        </p:nvGrpSpPr>
        <p:grpSpPr bwMode="auto">
          <a:xfrm>
            <a:off x="6629400" y="0"/>
            <a:ext cx="2276122" cy="647304"/>
            <a:chOff x="4307" y="-76"/>
            <a:chExt cx="1856" cy="462"/>
          </a:xfrm>
        </p:grpSpPr>
        <p:sp>
          <p:nvSpPr>
            <p:cNvPr id="21"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2"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6864968" y="6365876"/>
            <a:ext cx="2133600" cy="365125"/>
          </a:xfrm>
        </p:spPr>
        <p:txBody>
          <a:bodyPr/>
          <a:lstStyle/>
          <a:p>
            <a:pPr>
              <a:defRPr/>
            </a:pPr>
            <a:fld id="{E932BB6A-D600-4D54-8112-1310BC448E11}"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32563" y="704454"/>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2292" name="Rectangle 4"/>
          <p:cNvSpPr>
            <a:spLocks noGrp="1" noChangeArrowheads="1"/>
          </p:cNvSpPr>
          <p:nvPr>
            <p:ph type="body" sz="half" idx="4294967295"/>
          </p:nvPr>
        </p:nvSpPr>
        <p:spPr>
          <a:xfrm>
            <a:off x="6669088" y="809625"/>
            <a:ext cx="2076450" cy="4432300"/>
          </a:xfrm>
        </p:spPr>
        <p:txBody>
          <a:bodyPr/>
          <a:lstStyle/>
          <a:p>
            <a:pPr marL="0" indent="0">
              <a:spcAft>
                <a:spcPct val="30000"/>
              </a:spcAft>
              <a:buNone/>
            </a:pPr>
            <a:r>
              <a:rPr lang="en-US" altLang="en-US" sz="1200" dirty="0" smtClean="0">
                <a:solidFill>
                  <a:srgbClr val="000000"/>
                </a:solidFill>
              </a:rPr>
              <a:t>In Health Safety Net fiscal year 2014 (HSN14), the non-elderly adult </a:t>
            </a:r>
            <a:r>
              <a:rPr lang="en-US" altLang="en-US" sz="1200" dirty="0">
                <a:solidFill>
                  <a:srgbClr val="000000"/>
                </a:solidFill>
              </a:rPr>
              <a:t>population (ages 19 to 64) accounted </a:t>
            </a:r>
            <a:r>
              <a:rPr lang="en-US" altLang="en-US" sz="1200" dirty="0" smtClean="0">
                <a:solidFill>
                  <a:srgbClr val="000000"/>
                </a:solidFill>
              </a:rPr>
              <a:t>for 81% of </a:t>
            </a:r>
            <a:r>
              <a:rPr lang="en-US" altLang="en-US" sz="1200" dirty="0">
                <a:solidFill>
                  <a:srgbClr val="000000"/>
                </a:solidFill>
              </a:rPr>
              <a:t>hospital volume </a:t>
            </a:r>
            <a:r>
              <a:rPr lang="en-US" altLang="en-US" sz="1200" dirty="0" smtClean="0">
                <a:solidFill>
                  <a:srgbClr val="000000"/>
                </a:solidFill>
              </a:rPr>
              <a:t>and 86%</a:t>
            </a:r>
            <a:r>
              <a:rPr lang="en-US" altLang="en-US" sz="1200" b="1" dirty="0" smtClean="0">
                <a:solidFill>
                  <a:srgbClr val="FF0000"/>
                </a:solidFill>
              </a:rPr>
              <a:t> </a:t>
            </a:r>
            <a:r>
              <a:rPr lang="en-US" altLang="en-US" sz="1200" dirty="0">
                <a:solidFill>
                  <a:srgbClr val="000000"/>
                </a:solidFill>
              </a:rPr>
              <a:t>of </a:t>
            </a:r>
            <a:r>
              <a:rPr lang="en-US" altLang="en-US" sz="1200" dirty="0" smtClean="0">
                <a:solidFill>
                  <a:srgbClr val="000000"/>
                </a:solidFill>
              </a:rPr>
              <a:t>hospital payments.</a:t>
            </a:r>
          </a:p>
          <a:p>
            <a:pPr marL="0" indent="0">
              <a:spcAft>
                <a:spcPct val="30000"/>
              </a:spcAft>
              <a:buNone/>
            </a:pPr>
            <a:r>
              <a:rPr lang="en-US" altLang="en-US" sz="1200" dirty="0" smtClean="0">
                <a:solidFill>
                  <a:srgbClr val="000000"/>
                </a:solidFill>
              </a:rPr>
              <a:t>Because the Health Safety Net (HSN) is a secondary payer for low-income Medicare patients, adults ages 65 and older accounted for 18% of hospital volume but only 13%</a:t>
            </a:r>
            <a:r>
              <a:rPr lang="en-US" altLang="en-US" sz="1200" b="1" dirty="0" smtClean="0">
                <a:solidFill>
                  <a:srgbClr val="FF0000"/>
                </a:solidFill>
              </a:rPr>
              <a:t> </a:t>
            </a:r>
            <a:r>
              <a:rPr lang="en-US" altLang="en-US" sz="1200" dirty="0" smtClean="0">
                <a:solidFill>
                  <a:srgbClr val="000000"/>
                </a:solidFill>
              </a:rPr>
              <a:t>of hospital payments.</a:t>
            </a:r>
          </a:p>
        </p:txBody>
      </p:sp>
      <p:sp>
        <p:nvSpPr>
          <p:cNvPr id="12293"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Hospital Utilization and Payments</a:t>
            </a:r>
          </a:p>
          <a:p>
            <a:pPr algn="ctr" eaLnBrk="1" hangingPunct="1">
              <a:spcBef>
                <a:spcPct val="0"/>
              </a:spcBef>
              <a:buFontTx/>
              <a:buNone/>
            </a:pPr>
            <a:r>
              <a:rPr lang="en-US" altLang="en-US" sz="2000" b="1" dirty="0">
                <a:solidFill>
                  <a:srgbClr val="000000"/>
                </a:solidFill>
                <a:latin typeface="Arial" panose="020B0604020202020204" pitchFamily="34" charset="0"/>
              </a:rPr>
              <a:t>by Age</a:t>
            </a:r>
            <a:endParaRPr lang="en-US" altLang="en-US" sz="2000" b="1" dirty="0">
              <a:solidFill>
                <a:srgbClr val="FF0000"/>
              </a:solidFill>
              <a:latin typeface="Arial" panose="020B0604020202020204" pitchFamily="34" charset="0"/>
            </a:endParaRPr>
          </a:p>
        </p:txBody>
      </p:sp>
      <p:sp>
        <p:nvSpPr>
          <p:cNvPr id="12294" name="Text Box 14"/>
          <p:cNvSpPr txBox="1">
            <a:spLocks noChangeArrowheads="1"/>
          </p:cNvSpPr>
          <p:nvPr/>
        </p:nvSpPr>
        <p:spPr bwMode="auto">
          <a:xfrm>
            <a:off x="657796" y="5852841"/>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00000"/>
                </a:solidFill>
                <a:latin typeface="Arial" panose="020B0604020202020204" pitchFamily="34" charset="0"/>
              </a:rPr>
              <a:t>Notes: The Health Safety Net fiscal year runs from October 1 through September 30 of the following year. </a:t>
            </a:r>
            <a:r>
              <a:rPr lang="en-US" altLang="en-US" sz="700" dirty="0" smtClean="0">
                <a:solidFill>
                  <a:srgbClr val="000000"/>
                </a:solidFill>
                <a:latin typeface="Arial" panose="020B0604020202020204" pitchFamily="34" charset="0"/>
              </a:rPr>
              <a:t>Hospital </a:t>
            </a:r>
            <a:r>
              <a:rPr lang="en-US" altLang="en-US" sz="700" dirty="0">
                <a:solidFill>
                  <a:srgbClr val="000000"/>
                </a:solidFill>
                <a:latin typeface="Arial" panose="020B0604020202020204" pitchFamily="34" charset="0"/>
              </a:rPr>
              <a:t>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pharmacy claims. Hospital payments are reported in the month in </a:t>
            </a:r>
            <a:r>
              <a:rPr lang="en-US" altLang="en-US" sz="700" dirty="0" smtClean="0">
                <a:solidFill>
                  <a:srgbClr val="000000"/>
                </a:solidFill>
                <a:latin typeface="Arial" panose="020B0604020202020204" pitchFamily="34" charset="0"/>
              </a:rPr>
              <a:t>which </a:t>
            </a:r>
            <a:r>
              <a:rPr lang="en-US" altLang="en-US" sz="700" dirty="0">
                <a:solidFill>
                  <a:srgbClr val="000000"/>
                </a:solidFill>
                <a:latin typeface="Arial" panose="020B0604020202020204" pitchFamily="34" charset="0"/>
              </a:rPr>
              <a:t>the service was provided. Hospital payments exclude pharmacy payments. Numbers are rounded to the nearest percent and may not sum to 100% due to </a:t>
            </a:r>
            <a:r>
              <a:rPr lang="en-US" altLang="en-US" sz="700" dirty="0" smtClean="0">
                <a:solidFill>
                  <a:srgbClr val="000000"/>
                </a:solidFill>
                <a:latin typeface="Arial" panose="020B0604020202020204" pitchFamily="34" charset="0"/>
              </a:rPr>
              <a:t>rounding.</a:t>
            </a:r>
          </a:p>
          <a:p>
            <a:pPr eaLnBrk="1" hangingPunct="1">
              <a:spcBef>
                <a:spcPct val="0"/>
              </a:spcBef>
              <a:buNone/>
            </a:pPr>
            <a:r>
              <a:rPr lang="en-US" altLang="en-US" sz="700" dirty="0" smtClean="0">
                <a:solidFill>
                  <a:srgbClr val="000000"/>
                </a:solidFill>
                <a:latin typeface="Arial" panose="020B0604020202020204" pitchFamily="34" charset="0"/>
              </a:rPr>
              <a:t>Source</a:t>
            </a:r>
            <a:r>
              <a:rPr lang="en-US" altLang="en-US" sz="700" dirty="0">
                <a:solidFill>
                  <a:srgbClr val="000000"/>
                </a:solidFill>
                <a:latin typeface="Arial" panose="020B0604020202020204" pitchFamily="34" charset="0"/>
              </a:rPr>
              <a:t>: Health Safety Net Data </a:t>
            </a:r>
            <a:r>
              <a:rPr lang="en-US" altLang="en-US" sz="700" dirty="0" smtClean="0">
                <a:solidFill>
                  <a:srgbClr val="000000"/>
                </a:solidFill>
                <a:latin typeface="Arial" panose="020B0604020202020204" pitchFamily="34" charset="0"/>
              </a:rPr>
              <a:t>Warehouse </a:t>
            </a:r>
            <a:r>
              <a:rPr lang="en-US" altLang="en-US" sz="700" dirty="0">
                <a:latin typeface="Arial" panose="020B0604020202020204" pitchFamily="34" charset="0"/>
              </a:rPr>
              <a:t>as of 11/6/2014</a:t>
            </a:r>
            <a:r>
              <a:rPr lang="en-US" altLang="en-US" sz="700" dirty="0" smtClean="0">
                <a:latin typeface="Arial" panose="020B0604020202020204" pitchFamily="34" charset="0"/>
              </a:rPr>
              <a:t>.</a:t>
            </a:r>
            <a:endParaRPr lang="en-US" altLang="en-US" sz="700" dirty="0">
              <a:latin typeface="Arial" panose="020B0604020202020204" pitchFamily="34" charset="0"/>
            </a:endParaRPr>
          </a:p>
        </p:txBody>
      </p:sp>
      <p:graphicFrame>
        <p:nvGraphicFramePr>
          <p:cNvPr id="12295" name="Object 41"/>
          <p:cNvGraphicFramePr>
            <a:graphicFrameLocks noChangeAspect="1"/>
          </p:cNvGraphicFramePr>
          <p:nvPr>
            <p:extLst>
              <p:ext uri="{D42A27DB-BD31-4B8C-83A1-F6EECF244321}">
                <p14:modId xmlns:p14="http://schemas.microsoft.com/office/powerpoint/2010/main" val="279283714"/>
              </p:ext>
            </p:extLst>
          </p:nvPr>
        </p:nvGraphicFramePr>
        <p:xfrm>
          <a:off x="52388" y="1250950"/>
          <a:ext cx="6567487" cy="4341813"/>
        </p:xfrm>
        <a:graphic>
          <a:graphicData uri="http://schemas.openxmlformats.org/presentationml/2006/ole">
            <mc:AlternateContent xmlns:mc="http://schemas.openxmlformats.org/markup-compatibility/2006">
              <mc:Choice xmlns:v="urn:schemas-microsoft-com:vml" Requires="v">
                <p:oleObj spid="_x0000_s12534" name="Worksheet" r:id="rId5" imgW="7229475" imgH="4915043" progId="Excel.Sheet.8">
                  <p:embed/>
                </p:oleObj>
              </mc:Choice>
              <mc:Fallback>
                <p:oleObj name="Worksheet" r:id="rId5" imgW="7229475" imgH="4915043" progId="Excel.Sheet.8">
                  <p:embed/>
                  <p:pic>
                    <p:nvPicPr>
                      <p:cNvPr id="0" name="Object 41"/>
                      <p:cNvPicPr>
                        <a:picLocks noChangeAspect="1" noChangeArrowheads="1"/>
                      </p:cNvPicPr>
                      <p:nvPr/>
                    </p:nvPicPr>
                    <p:blipFill>
                      <a:blip r:embed="rId6"/>
                      <a:srcRect/>
                      <a:stretch>
                        <a:fillRect/>
                      </a:stretch>
                    </p:blipFill>
                    <p:spPr bwMode="auto">
                      <a:xfrm>
                        <a:off x="52388" y="1250950"/>
                        <a:ext cx="6567487" cy="4341813"/>
                      </a:xfrm>
                      <a:prstGeom prst="rect">
                        <a:avLst/>
                      </a:prstGeom>
                      <a:noFill/>
                      <a:ln>
                        <a:noFill/>
                      </a:ln>
                      <a:extLst/>
                    </p:spPr>
                  </p:pic>
                </p:oleObj>
              </mc:Fallback>
            </mc:AlternateContent>
          </a:graphicData>
        </a:graphic>
      </p:graphicFrame>
      <p:sp>
        <p:nvSpPr>
          <p:cNvPr id="12296" name="Text Box 80"/>
          <p:cNvSpPr txBox="1">
            <a:spLocks noChangeArrowheads="1"/>
          </p:cNvSpPr>
          <p:nvPr/>
        </p:nvSpPr>
        <p:spPr bwMode="auto">
          <a:xfrm>
            <a:off x="2889003" y="1697038"/>
            <a:ext cx="1286218"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65 and Older</a:t>
            </a:r>
          </a:p>
        </p:txBody>
      </p:sp>
      <p:sp>
        <p:nvSpPr>
          <p:cNvPr id="12297" name="Text Box 79"/>
          <p:cNvSpPr txBox="1">
            <a:spLocks noChangeArrowheads="1"/>
          </p:cNvSpPr>
          <p:nvPr/>
        </p:nvSpPr>
        <p:spPr bwMode="auto">
          <a:xfrm>
            <a:off x="3112622" y="2401904"/>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45-64</a:t>
            </a:r>
          </a:p>
        </p:txBody>
      </p:sp>
      <p:sp>
        <p:nvSpPr>
          <p:cNvPr id="12298" name="Text Box 78"/>
          <p:cNvSpPr txBox="1">
            <a:spLocks noChangeArrowheads="1"/>
          </p:cNvSpPr>
          <p:nvPr/>
        </p:nvSpPr>
        <p:spPr bwMode="auto">
          <a:xfrm>
            <a:off x="3028170" y="35814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27-44</a:t>
            </a:r>
          </a:p>
        </p:txBody>
      </p:sp>
      <p:sp>
        <p:nvSpPr>
          <p:cNvPr id="12299" name="Text Box 77"/>
          <p:cNvSpPr txBox="1">
            <a:spLocks noChangeArrowheads="1"/>
          </p:cNvSpPr>
          <p:nvPr/>
        </p:nvSpPr>
        <p:spPr bwMode="auto">
          <a:xfrm>
            <a:off x="2992048" y="4560921"/>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19-26</a:t>
            </a:r>
          </a:p>
        </p:txBody>
      </p:sp>
      <p:sp>
        <p:nvSpPr>
          <p:cNvPr id="12300" name="Text Box 76"/>
          <p:cNvSpPr txBox="1">
            <a:spLocks noChangeArrowheads="1"/>
          </p:cNvSpPr>
          <p:nvPr/>
        </p:nvSpPr>
        <p:spPr bwMode="auto">
          <a:xfrm>
            <a:off x="2940137" y="4787266"/>
            <a:ext cx="942801" cy="24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0-18</a:t>
            </a:r>
          </a:p>
        </p:txBody>
      </p:sp>
      <p:pic>
        <p:nvPicPr>
          <p:cNvPr id="16" name="Picture 15"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6848475" y="6376988"/>
            <a:ext cx="2133600" cy="365125"/>
          </a:xfrm>
        </p:spPr>
        <p:txBody>
          <a:bodyPr/>
          <a:lstStyle/>
          <a:p>
            <a:pPr>
              <a:defRPr/>
            </a:pPr>
            <a:fld id="{E932BB6A-D600-4D54-8112-1310BC448E11}"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52401" y="595754"/>
            <a:ext cx="8716962" cy="866694"/>
          </a:xfrm>
        </p:spPr>
        <p:txBody>
          <a:bodyPr/>
          <a:lstStyle/>
          <a:p>
            <a:r>
              <a:rPr lang="en-US" altLang="en-US" sz="2800" dirty="0" smtClean="0"/>
              <a:t>Hospital Responsiveness to Enrolling Patients in MassHealth</a:t>
            </a:r>
          </a:p>
        </p:txBody>
      </p:sp>
      <p:sp>
        <p:nvSpPr>
          <p:cNvPr id="39940" name="Text Box 8"/>
          <p:cNvSpPr txBox="1">
            <a:spLocks noChangeArrowheads="1"/>
          </p:cNvSpPr>
          <p:nvPr/>
        </p:nvSpPr>
        <p:spPr bwMode="auto">
          <a:xfrm>
            <a:off x="567318" y="1523255"/>
            <a:ext cx="8250238" cy="3877985"/>
          </a:xfrm>
          <a:prstGeom prst="rect">
            <a:avLst/>
          </a:prstGeom>
          <a:noFill/>
          <a:ln w="9525" algn="ctr">
            <a:noFill/>
            <a:miter lim="800000"/>
            <a:headEnd/>
            <a:tailEnd/>
          </a:ln>
        </p:spPr>
        <p:txBody>
          <a:bodyPr lIns="0" tIns="0" rIns="0" bIns="0">
            <a:spAutoFit/>
          </a:bodyPr>
          <a:lstStyle/>
          <a:p>
            <a:pPr>
              <a:spcBef>
                <a:spcPts val="0"/>
              </a:spcBef>
              <a:spcAft>
                <a:spcPts val="0"/>
              </a:spcAft>
            </a:pPr>
            <a:r>
              <a:rPr lang="en-US" altLang="en-US" sz="1200" dirty="0" smtClean="0">
                <a:latin typeface="Arial" panose="020B0604020202020204" pitchFamily="34" charset="0"/>
                <a:cs typeface="Arial" panose="020B0604020202020204" pitchFamily="34" charset="0"/>
              </a:rPr>
              <a:t>Chapter 165 of the Acts of 2014 requests an </a:t>
            </a:r>
            <a:r>
              <a:rPr lang="en-US" altLang="en-US" sz="1200" dirty="0">
                <a:latin typeface="Arial" panose="020B0604020202020204" pitchFamily="34" charset="0"/>
                <a:cs typeface="Arial" panose="020B0604020202020204" pitchFamily="34" charset="0"/>
              </a:rPr>
              <a:t>analysis on hospitals’ responsiveness to enrolling eligible individuals into the MassHealth program upon the date of service rather than charging those individuals to the Health Safety Net Trust </a:t>
            </a:r>
            <a:r>
              <a:rPr lang="en-US" altLang="en-US" sz="1200" dirty="0" smtClean="0">
                <a:latin typeface="Arial" panose="020B0604020202020204" pitchFamily="34" charset="0"/>
                <a:cs typeface="Arial" panose="020B0604020202020204" pitchFamily="34" charset="0"/>
              </a:rPr>
              <a:t>Fund.</a:t>
            </a:r>
          </a:p>
          <a:p>
            <a:pPr>
              <a:spcBef>
                <a:spcPts val="0"/>
              </a:spcBef>
              <a:spcAft>
                <a:spcPts val="0"/>
              </a:spcAft>
            </a:pPr>
            <a:endParaRPr lang="en-US" altLang="en-US" sz="1200" dirty="0">
              <a:latin typeface="Arial" panose="020B0604020202020204" pitchFamily="34" charset="0"/>
              <a:cs typeface="Arial" panose="020B0604020202020204" pitchFamily="34" charset="0"/>
            </a:endParaRPr>
          </a:p>
          <a:p>
            <a:pPr>
              <a:spcBef>
                <a:spcPts val="0"/>
              </a:spcBef>
              <a:spcAft>
                <a:spcPts val="0"/>
              </a:spcAft>
            </a:pPr>
            <a:r>
              <a:rPr lang="en-US" altLang="en-US" sz="1200" dirty="0" smtClean="0">
                <a:latin typeface="Arial" panose="020B0604020202020204" pitchFamily="34" charset="0"/>
                <a:cs typeface="Arial" panose="020B0604020202020204" pitchFamily="34" charset="0"/>
              </a:rPr>
              <a:t>At the beginning of HSN14, the eligibility determination process for most publicly funded health programs began when an individual filled out a form called a Medical Benefit Request (MBR). The MBR was a consolidated application used to determine patient eligibility for MassHealth, Commonwealth Care, and the HSN. MassHealth processed </a:t>
            </a:r>
            <a:r>
              <a:rPr lang="en-US" altLang="en-US" sz="1200" dirty="0">
                <a:latin typeface="Arial" panose="020B0604020202020204" pitchFamily="34" charset="0"/>
                <a:cs typeface="Arial" panose="020B0604020202020204" pitchFamily="34" charset="0"/>
              </a:rPr>
              <a:t>the MBR and </a:t>
            </a:r>
            <a:r>
              <a:rPr lang="en-US" altLang="en-US" sz="1200" dirty="0" smtClean="0">
                <a:latin typeface="Arial" panose="020B0604020202020204" pitchFamily="34" charset="0"/>
                <a:cs typeface="Arial" panose="020B0604020202020204" pitchFamily="34" charset="0"/>
              </a:rPr>
              <a:t>confirmed </a:t>
            </a:r>
            <a:r>
              <a:rPr lang="en-US" altLang="en-US" sz="1200" dirty="0">
                <a:latin typeface="Arial" panose="020B0604020202020204" pitchFamily="34" charset="0"/>
                <a:cs typeface="Arial" panose="020B0604020202020204" pitchFamily="34" charset="0"/>
              </a:rPr>
              <a:t>patient eligibility using the MA-21 eligibility determination system. The system first </a:t>
            </a:r>
            <a:r>
              <a:rPr lang="en-US" altLang="en-US" sz="1200" dirty="0" smtClean="0">
                <a:latin typeface="Arial" panose="020B0604020202020204" pitchFamily="34" charset="0"/>
                <a:cs typeface="Arial" panose="020B0604020202020204" pitchFamily="34" charset="0"/>
              </a:rPr>
              <a:t>assessed </a:t>
            </a:r>
            <a:r>
              <a:rPr lang="en-US" altLang="en-US" sz="1200" dirty="0">
                <a:latin typeface="Arial" panose="020B0604020202020204" pitchFamily="34" charset="0"/>
                <a:cs typeface="Arial" panose="020B0604020202020204" pitchFamily="34" charset="0"/>
              </a:rPr>
              <a:t>whether the applicant </a:t>
            </a:r>
            <a:r>
              <a:rPr lang="en-US" altLang="en-US" sz="1200" dirty="0" smtClean="0">
                <a:latin typeface="Arial" panose="020B0604020202020204" pitchFamily="34" charset="0"/>
                <a:cs typeface="Arial" panose="020B0604020202020204" pitchFamily="34" charset="0"/>
              </a:rPr>
              <a:t>was </a:t>
            </a:r>
            <a:r>
              <a:rPr lang="en-US" altLang="en-US" sz="1200" dirty="0">
                <a:latin typeface="Arial" panose="020B0604020202020204" pitchFamily="34" charset="0"/>
                <a:cs typeface="Arial" panose="020B0604020202020204" pitchFamily="34" charset="0"/>
              </a:rPr>
              <a:t>eligible for MassHealth. If the applicant </a:t>
            </a:r>
            <a:r>
              <a:rPr lang="en-US" altLang="en-US" sz="1200" dirty="0" smtClean="0">
                <a:latin typeface="Arial" panose="020B0604020202020204" pitchFamily="34" charset="0"/>
                <a:cs typeface="Arial" panose="020B0604020202020204" pitchFamily="34" charset="0"/>
              </a:rPr>
              <a:t>was </a:t>
            </a:r>
            <a:r>
              <a:rPr lang="en-US" altLang="en-US" sz="1200" dirty="0">
                <a:latin typeface="Arial" panose="020B0604020202020204" pitchFamily="34" charset="0"/>
                <a:cs typeface="Arial" panose="020B0604020202020204" pitchFamily="34" charset="0"/>
              </a:rPr>
              <a:t>not eligible for MassHealth, eligibility for Commonwealth Care </a:t>
            </a:r>
            <a:r>
              <a:rPr lang="en-US" altLang="en-US" sz="1200" dirty="0" smtClean="0">
                <a:latin typeface="Arial" panose="020B0604020202020204" pitchFamily="34" charset="0"/>
                <a:cs typeface="Arial" panose="020B0604020202020204" pitchFamily="34" charset="0"/>
              </a:rPr>
              <a:t>was </a:t>
            </a:r>
            <a:r>
              <a:rPr lang="en-US" altLang="en-US" sz="1200" dirty="0">
                <a:latin typeface="Arial" panose="020B0604020202020204" pitchFamily="34" charset="0"/>
                <a:cs typeface="Arial" panose="020B0604020202020204" pitchFamily="34" charset="0"/>
              </a:rPr>
              <a:t>evaluated, followed by HSN eligibility</a:t>
            </a:r>
            <a:r>
              <a:rPr lang="en-US" altLang="en-US" sz="1200" dirty="0" smtClean="0">
                <a:latin typeface="Arial" panose="020B0604020202020204" pitchFamily="34" charset="0"/>
                <a:cs typeface="Arial" panose="020B0604020202020204" pitchFamily="34" charset="0"/>
              </a:rPr>
              <a:t>. Therefore, an applicant could not be determined eligible for the HSN without first having their eligibility for MassHealth and Commonwealth Care considered. </a:t>
            </a:r>
          </a:p>
          <a:p>
            <a:pPr>
              <a:spcBef>
                <a:spcPts val="0"/>
              </a:spcBef>
              <a:spcAft>
                <a:spcPts val="0"/>
              </a:spcAft>
            </a:pPr>
            <a:endParaRPr lang="en-US" altLang="en-US" sz="1200" dirty="0" smtClean="0">
              <a:latin typeface="Arial" panose="020B0604020202020204" pitchFamily="34" charset="0"/>
              <a:cs typeface="Arial" panose="020B0604020202020204" pitchFamily="34" charset="0"/>
            </a:endParaRPr>
          </a:p>
          <a:p>
            <a:pPr>
              <a:spcBef>
                <a:spcPts val="0"/>
              </a:spcBef>
              <a:spcAft>
                <a:spcPts val="0"/>
              </a:spcAft>
            </a:pPr>
            <a:r>
              <a:rPr lang="en-US" sz="1200" dirty="0">
                <a:latin typeface="Arial" panose="020B0604020202020204" pitchFamily="34" charset="0"/>
                <a:cs typeface="Arial" panose="020B0604020202020204" pitchFamily="34" charset="0"/>
              </a:rPr>
              <a:t>Due to systems issues at the beginning of 2014 related to </a:t>
            </a:r>
            <a:r>
              <a:rPr lang="en-US" sz="1200" dirty="0" smtClean="0">
                <a:latin typeface="Arial" panose="020B0604020202020204" pitchFamily="34" charset="0"/>
                <a:cs typeface="Arial" panose="020B0604020202020204" pitchFamily="34" charset="0"/>
              </a:rPr>
              <a:t>ACA </a:t>
            </a:r>
            <a:r>
              <a:rPr lang="en-US" sz="1200" dirty="0">
                <a:latin typeface="Arial" panose="020B0604020202020204" pitchFamily="34" charset="0"/>
                <a:cs typeface="Arial" panose="020B0604020202020204" pitchFamily="34" charset="0"/>
              </a:rPr>
              <a:t>implementation, the Commonwealth </a:t>
            </a:r>
            <a:r>
              <a:rPr lang="en-US" sz="1200" dirty="0" smtClean="0">
                <a:latin typeface="Arial" panose="020B0604020202020204" pitchFamily="34" charset="0"/>
                <a:cs typeface="Arial" panose="020B0604020202020204" pitchFamily="34" charset="0"/>
              </a:rPr>
              <a:t>was unable </a:t>
            </a:r>
            <a:r>
              <a:rPr lang="en-US" sz="1200" dirty="0">
                <a:latin typeface="Arial" panose="020B0604020202020204" pitchFamily="34" charset="0"/>
                <a:cs typeface="Arial" panose="020B0604020202020204" pitchFamily="34" charset="0"/>
              </a:rPr>
              <a:t>to determine many applicants’ eligibility for ACA coverage types. These systems </a:t>
            </a:r>
            <a:r>
              <a:rPr lang="en-US" sz="1200" dirty="0" smtClean="0">
                <a:latin typeface="Arial" panose="020B0604020202020204" pitchFamily="34" charset="0"/>
                <a:cs typeface="Arial" panose="020B0604020202020204" pitchFamily="34" charset="0"/>
              </a:rPr>
              <a:t>issues impacted </a:t>
            </a:r>
            <a:r>
              <a:rPr lang="en-US" sz="1200" dirty="0">
                <a:latin typeface="Arial" panose="020B0604020202020204" pitchFamily="34" charset="0"/>
                <a:cs typeface="Arial" panose="020B0604020202020204" pitchFamily="34" charset="0"/>
              </a:rPr>
              <a:t>eligibility </a:t>
            </a:r>
            <a:r>
              <a:rPr lang="en-US" sz="1200" dirty="0" smtClean="0">
                <a:latin typeface="Arial" panose="020B0604020202020204" pitchFamily="34" charset="0"/>
                <a:cs typeface="Arial" panose="020B0604020202020204" pitchFamily="34" charset="0"/>
              </a:rPr>
              <a:t>determinations for </a:t>
            </a:r>
            <a:r>
              <a:rPr lang="en-US" sz="1200" dirty="0">
                <a:latin typeface="Arial" panose="020B0604020202020204" pitchFamily="34" charset="0"/>
                <a:cs typeface="Arial" panose="020B0604020202020204" pitchFamily="34" charset="0"/>
              </a:rPr>
              <a:t>MassHealth, Health Connector programs, and the Health Safety Net. In order to provide coverage at this time, the Commonwealth </a:t>
            </a:r>
            <a:r>
              <a:rPr lang="en-US" sz="1200" dirty="0" smtClean="0">
                <a:latin typeface="Arial" panose="020B0604020202020204" pitchFamily="34" charset="0"/>
                <a:cs typeface="Arial" panose="020B0604020202020204" pitchFamily="34" charset="0"/>
              </a:rPr>
              <a:t>temporarily </a:t>
            </a:r>
            <a:r>
              <a:rPr lang="en-US" sz="1200" dirty="0">
                <a:latin typeface="Arial" panose="020B0604020202020204" pitchFamily="34" charset="0"/>
                <a:cs typeface="Arial" panose="020B0604020202020204" pitchFamily="34" charset="0"/>
              </a:rPr>
              <a:t>extended Commonwealth Care and the Medical Security Plan (MSP) for enrolled members, and enrolled new applicants who </a:t>
            </a:r>
            <a:r>
              <a:rPr lang="en-US" sz="1200" dirty="0" smtClean="0">
                <a:latin typeface="Arial" panose="020B0604020202020204" pitchFamily="34" charset="0"/>
                <a:cs typeface="Arial" panose="020B0604020202020204" pitchFamily="34" charset="0"/>
              </a:rPr>
              <a:t>did not </a:t>
            </a:r>
            <a:r>
              <a:rPr lang="en-US" sz="1200" dirty="0">
                <a:latin typeface="Arial" panose="020B0604020202020204" pitchFamily="34" charset="0"/>
                <a:cs typeface="Arial" panose="020B0604020202020204" pitchFamily="34" charset="0"/>
              </a:rPr>
              <a:t>have other coverage into temporary MassHealth </a:t>
            </a:r>
            <a:r>
              <a:rPr lang="en-US" sz="1200" dirty="0" smtClean="0">
                <a:latin typeface="Arial" panose="020B0604020202020204" pitchFamily="34" charset="0"/>
                <a:cs typeface="Arial" panose="020B0604020202020204" pitchFamily="34" charset="0"/>
              </a:rPr>
              <a:t>coverage types. Thus, during this time period, many </a:t>
            </a:r>
            <a:r>
              <a:rPr lang="en-US" sz="1200" dirty="0">
                <a:latin typeface="Arial" panose="020B0604020202020204" pitchFamily="34" charset="0"/>
                <a:cs typeface="Arial" panose="020B0604020202020204" pitchFamily="34" charset="0"/>
              </a:rPr>
              <a:t>applicants who may have </a:t>
            </a:r>
            <a:r>
              <a:rPr lang="en-US" sz="1200" dirty="0" smtClean="0">
                <a:latin typeface="Arial" panose="020B0604020202020204" pitchFamily="34" charset="0"/>
                <a:cs typeface="Arial" panose="020B0604020202020204" pitchFamily="34" charset="0"/>
              </a:rPr>
              <a:t>otherwise been </a:t>
            </a:r>
            <a:r>
              <a:rPr lang="en-US" sz="1200" dirty="0">
                <a:latin typeface="Arial" panose="020B0604020202020204" pitchFamily="34" charset="0"/>
                <a:cs typeface="Arial" panose="020B0604020202020204" pitchFamily="34" charset="0"/>
              </a:rPr>
              <a:t>determined eligible for the HSN </a:t>
            </a:r>
            <a:r>
              <a:rPr lang="en-US" sz="1200" dirty="0" smtClean="0">
                <a:latin typeface="Arial" panose="020B0604020202020204" pitchFamily="34" charset="0"/>
                <a:cs typeface="Arial" panose="020B0604020202020204" pitchFamily="34" charset="0"/>
              </a:rPr>
              <a:t>were </a:t>
            </a:r>
            <a:r>
              <a:rPr lang="en-US" sz="1200" dirty="0">
                <a:latin typeface="Arial" panose="020B0604020202020204" pitchFamily="34" charset="0"/>
                <a:cs typeface="Arial" panose="020B0604020202020204" pitchFamily="34" charset="0"/>
              </a:rPr>
              <a:t>determined into one of the temporary coverage </a:t>
            </a:r>
            <a:r>
              <a:rPr lang="en-US" sz="1200" dirty="0" smtClean="0">
                <a:latin typeface="Arial" panose="020B0604020202020204" pitchFamily="34" charset="0"/>
                <a:cs typeface="Arial" panose="020B0604020202020204" pitchFamily="34" charset="0"/>
              </a:rPr>
              <a:t>types. During HSN14, over 300,000 individuals have been enrolled in temporary MassHealth coverage, which indicates </a:t>
            </a:r>
            <a:r>
              <a:rPr lang="en-US" altLang="en-US" sz="1200" dirty="0" smtClean="0">
                <a:latin typeface="Arial" panose="020B0604020202020204" pitchFamily="34" charset="0"/>
                <a:cs typeface="Arial" panose="020B0604020202020204" pitchFamily="34" charset="0"/>
              </a:rPr>
              <a:t>that hospitals are taking active steps to enroll patients in appropriate subsidized coverage.  These systems issues have been resolved in time for the 2015 open enrollment period in November 2014.  All individuals currently in temporary coverage, Commonwealth Care, and MSP will be asked to submit new applications.</a:t>
            </a:r>
            <a:endParaRPr lang="en-US" altLang="en-US" sz="12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9" name="Group 11"/>
          <p:cNvGrpSpPr>
            <a:grpSpLocks/>
          </p:cNvGrpSpPr>
          <p:nvPr/>
        </p:nvGrpSpPr>
        <p:grpSpPr bwMode="auto">
          <a:xfrm>
            <a:off x="6637351" y="241868"/>
            <a:ext cx="2276122" cy="368486"/>
            <a:chOff x="4307" y="123"/>
            <a:chExt cx="1856" cy="263"/>
          </a:xfrm>
        </p:grpSpPr>
        <p:sp>
          <p:nvSpPr>
            <p:cNvPr id="20"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1" name="Text Box 13"/>
            <p:cNvSpPr txBox="1">
              <a:spLocks noChangeArrowheads="1"/>
            </p:cNvSpPr>
            <p:nvPr/>
          </p:nvSpPr>
          <p:spPr bwMode="auto">
            <a:xfrm>
              <a:off x="4307" y="136"/>
              <a:ext cx="1799"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Hospital Enrollment</a:t>
              </a:r>
            </a:p>
          </p:txBody>
        </p:sp>
      </p:grpSp>
      <p:sp>
        <p:nvSpPr>
          <p:cNvPr id="15" name="Slide Number Placeholder 1"/>
          <p:cNvSpPr>
            <a:spLocks noGrp="1"/>
          </p:cNvSpPr>
          <p:nvPr>
            <p:ph type="sldNum" sz="quarter" idx="12"/>
          </p:nvPr>
        </p:nvSpPr>
        <p:spPr>
          <a:xfrm>
            <a:off x="6858000" y="6396038"/>
            <a:ext cx="2133600" cy="365125"/>
          </a:xfrm>
        </p:spPr>
        <p:txBody>
          <a:bodyPr/>
          <a:lstStyle/>
          <a:p>
            <a:pPr>
              <a:defRPr/>
            </a:pPr>
            <a:fld id="{E932BB6A-D600-4D54-8112-1310BC448E11}" type="slidenum">
              <a:rPr lang="en-US" smtClean="0"/>
              <a:pPr>
                <a:defRPr/>
              </a:pPr>
              <a:t>12</a:t>
            </a:fld>
            <a:endParaRPr lang="en-US" dirty="0"/>
          </a:p>
        </p:txBody>
      </p:sp>
    </p:spTree>
    <p:extLst>
      <p:ext uri="{BB962C8B-B14F-4D97-AF65-F5344CB8AC3E}">
        <p14:creationId xmlns:p14="http://schemas.microsoft.com/office/powerpoint/2010/main" val="2161621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8163" y="685800"/>
            <a:ext cx="8067675" cy="750887"/>
          </a:xfrm>
        </p:spPr>
        <p:txBody>
          <a:bodyPr/>
          <a:lstStyle/>
          <a:p>
            <a:pPr eaLnBrk="1" hangingPunct="1"/>
            <a:r>
              <a:rPr lang="en-US" altLang="en-US" dirty="0" smtClean="0"/>
              <a:t>Table of Contents</a:t>
            </a:r>
          </a:p>
        </p:txBody>
      </p:sp>
      <p:sp>
        <p:nvSpPr>
          <p:cNvPr id="3076" name="Text Box 6"/>
          <p:cNvSpPr txBox="1">
            <a:spLocks noChangeArrowheads="1"/>
          </p:cNvSpPr>
          <p:nvPr/>
        </p:nvSpPr>
        <p:spPr bwMode="auto">
          <a:xfrm>
            <a:off x="2267690" y="2438400"/>
            <a:ext cx="4608620"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ts val="0"/>
              </a:spcBef>
              <a:spcAft>
                <a:spcPts val="0"/>
              </a:spcAft>
              <a:buFontTx/>
              <a:buNone/>
            </a:pPr>
            <a:r>
              <a:rPr lang="en-US" altLang="en-US" sz="1800" dirty="0">
                <a:solidFill>
                  <a:srgbClr val="595959"/>
                </a:solidFill>
                <a:latin typeface="Arial" panose="020B0604020202020204" pitchFamily="34" charset="0"/>
              </a:rPr>
              <a:t>Introduction		</a:t>
            </a:r>
            <a:r>
              <a:rPr lang="en-US" altLang="en-US" sz="1800" dirty="0" smtClean="0">
                <a:solidFill>
                  <a:srgbClr val="595959"/>
                </a:solidFill>
                <a:latin typeface="Arial" panose="020B0604020202020204" pitchFamily="34" charset="0"/>
              </a:rPr>
              <a:t>	3</a:t>
            </a:r>
          </a:p>
          <a:p>
            <a:pPr>
              <a:spcBef>
                <a:spcPts val="0"/>
              </a:spcBef>
              <a:spcAft>
                <a:spcPts val="0"/>
              </a:spcAft>
              <a:buFontTx/>
              <a:buNone/>
            </a:pPr>
            <a:r>
              <a:rPr lang="en-US" altLang="en-US" sz="1800" dirty="0" smtClean="0">
                <a:solidFill>
                  <a:srgbClr val="595959"/>
                </a:solidFill>
                <a:latin typeface="Arial" panose="020B0604020202020204" pitchFamily="34" charset="0"/>
              </a:rPr>
              <a:t>HSN Overview			4</a:t>
            </a:r>
          </a:p>
          <a:p>
            <a:pPr>
              <a:spcBef>
                <a:spcPts val="0"/>
              </a:spcBef>
              <a:spcAft>
                <a:spcPts val="0"/>
              </a:spcAft>
              <a:buFontTx/>
              <a:buNone/>
            </a:pPr>
            <a:r>
              <a:rPr lang="en-US" altLang="en-US" sz="1800" dirty="0" smtClean="0">
                <a:solidFill>
                  <a:srgbClr val="595959"/>
                </a:solidFill>
                <a:latin typeface="Arial" panose="020B0604020202020204" pitchFamily="34" charset="0"/>
              </a:rPr>
              <a:t>HSN Data Notes			5</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a:solidFill>
                  <a:srgbClr val="595959"/>
                </a:solidFill>
                <a:latin typeface="Arial" panose="020B0604020202020204" pitchFamily="34" charset="0"/>
              </a:rPr>
              <a:t>Payments 		</a:t>
            </a:r>
            <a:r>
              <a:rPr lang="en-US" altLang="en-US" sz="1800" dirty="0" smtClean="0">
                <a:solidFill>
                  <a:srgbClr val="595959"/>
                </a:solidFill>
                <a:latin typeface="Arial" panose="020B0604020202020204" pitchFamily="34" charset="0"/>
              </a:rPr>
              <a:t>	6</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Users	</a:t>
            </a:r>
            <a:r>
              <a:rPr lang="en-US" altLang="en-US" sz="1800" dirty="0">
                <a:solidFill>
                  <a:srgbClr val="595959"/>
                </a:solidFill>
                <a:latin typeface="Arial" panose="020B0604020202020204" pitchFamily="34" charset="0"/>
              </a:rPr>
              <a:t>		</a:t>
            </a:r>
            <a:r>
              <a:rPr lang="en-US" altLang="en-US" sz="1800" dirty="0" smtClean="0">
                <a:solidFill>
                  <a:srgbClr val="595959"/>
                </a:solidFill>
                <a:latin typeface="Arial" panose="020B0604020202020204" pitchFamily="34" charset="0"/>
              </a:rPr>
              <a:t>	7</a:t>
            </a:r>
          </a:p>
          <a:p>
            <a:pPr>
              <a:spcBef>
                <a:spcPts val="0"/>
              </a:spcBef>
              <a:spcAft>
                <a:spcPts val="0"/>
              </a:spcAft>
              <a:buFontTx/>
              <a:buNone/>
            </a:pPr>
            <a:r>
              <a:rPr lang="en-US" altLang="en-US" sz="1800" dirty="0" smtClean="0">
                <a:solidFill>
                  <a:srgbClr val="595959"/>
                </a:solidFill>
                <a:latin typeface="Arial" panose="020B0604020202020204" pitchFamily="34" charset="0"/>
              </a:rPr>
              <a:t>Inpatient Services			8</a:t>
            </a:r>
          </a:p>
          <a:p>
            <a:pPr>
              <a:spcBef>
                <a:spcPts val="0"/>
              </a:spcBef>
              <a:spcAft>
                <a:spcPts val="0"/>
              </a:spcAft>
              <a:buFontTx/>
              <a:buNone/>
            </a:pPr>
            <a:r>
              <a:rPr lang="en-US" altLang="en-US" sz="1800" dirty="0" smtClean="0">
                <a:solidFill>
                  <a:srgbClr val="595959"/>
                </a:solidFill>
                <a:latin typeface="Arial" panose="020B0604020202020204" pitchFamily="34" charset="0"/>
              </a:rPr>
              <a:t>Outpatient Services		9	</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Gender		10</a:t>
            </a: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Age			11	</a:t>
            </a:r>
          </a:p>
          <a:p>
            <a:pPr>
              <a:spcBef>
                <a:spcPts val="0"/>
              </a:spcBef>
              <a:spcAft>
                <a:spcPts val="0"/>
              </a:spcAft>
              <a:buFontTx/>
              <a:buNone/>
            </a:pPr>
            <a:r>
              <a:rPr lang="en-US" altLang="en-US" sz="1800" dirty="0" smtClean="0">
                <a:solidFill>
                  <a:srgbClr val="595959"/>
                </a:solidFill>
                <a:latin typeface="Arial" panose="020B0604020202020204" pitchFamily="34" charset="0"/>
              </a:rPr>
              <a:t>Hospital Responsiveness		12</a:t>
            </a:r>
            <a:endParaRPr lang="en-US" altLang="en-US" sz="1800" dirty="0">
              <a:solidFill>
                <a:srgbClr val="595959"/>
              </a:solidFill>
              <a:latin typeface="Arial" panose="020B0604020202020204" pitchFamily="34" charset="0"/>
            </a:endParaRP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6934200" y="6345238"/>
            <a:ext cx="2133600" cy="365125"/>
          </a:xfrm>
        </p:spPr>
        <p:txBody>
          <a:bodyPr/>
          <a:lstStyle/>
          <a:p>
            <a:pPr>
              <a:defRPr/>
            </a:pPr>
            <a:fld id="{E932BB6A-D600-4D54-8112-1310BC448E11}"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dirty="0" smtClean="0"/>
              <a:t>Introduction</a:t>
            </a:r>
          </a:p>
        </p:txBody>
      </p:sp>
      <p:sp>
        <p:nvSpPr>
          <p:cNvPr id="39940" name="Text Box 8"/>
          <p:cNvSpPr txBox="1">
            <a:spLocks noChangeArrowheads="1"/>
          </p:cNvSpPr>
          <p:nvPr/>
        </p:nvSpPr>
        <p:spPr bwMode="auto">
          <a:xfrm>
            <a:off x="259252" y="1371600"/>
            <a:ext cx="8635511" cy="4924425"/>
          </a:xfrm>
          <a:prstGeom prst="rect">
            <a:avLst/>
          </a:prstGeom>
          <a:noFill/>
          <a:ln w="9525" algn="ctr">
            <a:noFill/>
            <a:miter lim="800000"/>
            <a:headEnd/>
            <a:tailEnd/>
          </a:ln>
        </p:spPr>
        <p:txBody>
          <a:bodyPr wrap="square" lIns="0" tIns="0" rIns="0" bIns="0">
            <a:spAutoFit/>
          </a:bodyPr>
          <a:lstStyle/>
          <a:p>
            <a:pPr>
              <a:spcBef>
                <a:spcPct val="50000"/>
              </a:spcBef>
              <a:defRPr/>
            </a:pPr>
            <a:r>
              <a:rPr lang="en-US" altLang="en-US" sz="1600" dirty="0">
                <a:latin typeface="Arial" panose="020B0604020202020204" pitchFamily="34" charset="0"/>
              </a:rPr>
              <a:t>The Executive Office of Health and Human Services (EOHHS) hereby submits this report to the Massachusetts Legislature in compliance with Chapter </a:t>
            </a:r>
            <a:r>
              <a:rPr lang="en-US" altLang="en-US" sz="1600" dirty="0" smtClean="0">
                <a:latin typeface="Arial" panose="020B0604020202020204" pitchFamily="34" charset="0"/>
              </a:rPr>
              <a:t>165 of </a:t>
            </a:r>
            <a:r>
              <a:rPr lang="en-US" altLang="en-US" sz="1600" dirty="0">
                <a:latin typeface="Arial" panose="020B0604020202020204" pitchFamily="34" charset="0"/>
              </a:rPr>
              <a:t>the Acts of </a:t>
            </a:r>
            <a:r>
              <a:rPr lang="en-US" altLang="en-US" sz="1600" dirty="0" smtClean="0">
                <a:latin typeface="Arial" panose="020B0604020202020204" pitchFamily="34" charset="0"/>
              </a:rPr>
              <a:t>2014, </a:t>
            </a:r>
            <a:r>
              <a:rPr lang="en-US" altLang="en-US" sz="1600" dirty="0">
                <a:latin typeface="Arial" panose="020B0604020202020204" pitchFamily="34" charset="0"/>
              </a:rPr>
              <a:t>Line Item </a:t>
            </a:r>
            <a:r>
              <a:rPr lang="en-US" altLang="en-US" sz="1600" dirty="0" smtClean="0">
                <a:latin typeface="Arial" panose="020B0604020202020204" pitchFamily="34" charset="0"/>
              </a:rPr>
              <a:t>4000-0300</a:t>
            </a:r>
            <a:r>
              <a:rPr lang="en-US" altLang="en-US" sz="1600" dirty="0">
                <a:latin typeface="Arial" panose="020B0604020202020204" pitchFamily="34" charset="0"/>
              </a:rPr>
              <a:t>, which calls for EOHHS to report on the utilization of the Health Safety Net Trust Fund, including:</a:t>
            </a:r>
          </a:p>
          <a:p>
            <a:pPr marL="741363" lvl="1" indent="-285750">
              <a:spcBef>
                <a:spcPct val="500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number of persons whose medical expenses were billed to the Health Safety Net Trust Fund in fiscal year </a:t>
            </a:r>
            <a:r>
              <a:rPr lang="en-US" altLang="en-US" sz="1600" dirty="0" smtClean="0">
                <a:latin typeface="Arial" panose="020B0604020202020204" pitchFamily="34" charset="0"/>
              </a:rPr>
              <a:t>2014,</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a:latin typeface="Arial" panose="020B0604020202020204" pitchFamily="34" charset="0"/>
              </a:rPr>
              <a:t>T</a:t>
            </a:r>
            <a:r>
              <a:rPr lang="en-US" altLang="en-US" sz="1600" dirty="0" smtClean="0">
                <a:latin typeface="Arial" panose="020B0604020202020204" pitchFamily="34" charset="0"/>
              </a:rPr>
              <a:t>he </a:t>
            </a:r>
            <a:r>
              <a:rPr lang="en-US" altLang="en-US" sz="1600" dirty="0">
                <a:latin typeface="Arial" panose="020B0604020202020204" pitchFamily="34" charset="0"/>
              </a:rPr>
              <a:t>total dollar amount billed to the Health Safety Net Trust Fund in fiscal year </a:t>
            </a:r>
            <a:r>
              <a:rPr lang="en-US" altLang="en-US" sz="1600" dirty="0" smtClean="0">
                <a:latin typeface="Arial" panose="020B0604020202020204" pitchFamily="34" charset="0"/>
              </a:rPr>
              <a:t>2014,</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demographics of the population using the Health Safety Net Trust </a:t>
            </a:r>
            <a:r>
              <a:rPr lang="en-US" altLang="en-US" sz="1600" dirty="0" smtClean="0">
                <a:latin typeface="Arial" panose="020B0604020202020204" pitchFamily="34" charset="0"/>
              </a:rPr>
              <a:t>Fund,</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a:latin typeface="Arial" panose="020B0604020202020204" pitchFamily="34" charset="0"/>
              </a:rPr>
              <a:t>T</a:t>
            </a:r>
            <a:r>
              <a:rPr lang="en-US" altLang="en-US" sz="1600" dirty="0" smtClean="0">
                <a:latin typeface="Arial" panose="020B0604020202020204" pitchFamily="34" charset="0"/>
              </a:rPr>
              <a:t>he </a:t>
            </a:r>
            <a:r>
              <a:rPr lang="en-US" altLang="en-US" sz="1600" dirty="0">
                <a:latin typeface="Arial" panose="020B0604020202020204" pitchFamily="34" charset="0"/>
              </a:rPr>
              <a:t>types of services paid for out of the Health Safety Net Trust Fund in fiscal year </a:t>
            </a:r>
            <a:r>
              <a:rPr lang="en-US" altLang="en-US" sz="1600" dirty="0" smtClean="0">
                <a:latin typeface="Arial" panose="020B0604020202020204" pitchFamily="34" charset="0"/>
              </a:rPr>
              <a:t>2014, and</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a:latin typeface="Arial" panose="020B0604020202020204" pitchFamily="34" charset="0"/>
              </a:rPr>
              <a:t>A</a:t>
            </a:r>
            <a:r>
              <a:rPr lang="en-US" altLang="en-US" sz="1600" dirty="0" smtClean="0">
                <a:latin typeface="Arial" panose="020B0604020202020204" pitchFamily="34" charset="0"/>
              </a:rPr>
              <a:t>n </a:t>
            </a:r>
            <a:r>
              <a:rPr lang="en-US" altLang="en-US" sz="1600" dirty="0">
                <a:latin typeface="Arial" panose="020B0604020202020204" pitchFamily="34" charset="0"/>
              </a:rPr>
              <a:t>analysis on hospitals’ responsiveness to enrolling eligible individuals into the MassHealth program upon the date of service rather than charging those individuals to the Health Safety Net Trust </a:t>
            </a:r>
            <a:r>
              <a:rPr lang="en-US" altLang="en-US" sz="1600" dirty="0" smtClean="0">
                <a:latin typeface="Arial" panose="020B0604020202020204" pitchFamily="34" charset="0"/>
              </a:rPr>
              <a:t>Fund.</a:t>
            </a:r>
          </a:p>
          <a:p>
            <a:pPr indent="-1587">
              <a:spcBef>
                <a:spcPct val="50000"/>
              </a:spcBef>
              <a:defRPr/>
            </a:pPr>
            <a:r>
              <a:rPr lang="en-US" altLang="en-US" sz="1600" dirty="0">
                <a:latin typeface="Arial" panose="020B0604020202020204" pitchFamily="34" charset="0"/>
              </a:rPr>
              <a:t>This report </a:t>
            </a:r>
            <a:r>
              <a:rPr lang="en-US" altLang="en-US" sz="1600" dirty="0" smtClean="0">
                <a:latin typeface="Arial" panose="020B0604020202020204" pitchFamily="34" charset="0"/>
              </a:rPr>
              <a:t>reflects Health Safety Net (HSN) utilization during HSN fiscal year 2014 </a:t>
            </a:r>
            <a:r>
              <a:rPr lang="en-US" altLang="en-US" sz="1600" dirty="0">
                <a:latin typeface="Arial" panose="020B0604020202020204" pitchFamily="34" charset="0"/>
              </a:rPr>
              <a:t>(</a:t>
            </a:r>
            <a:r>
              <a:rPr lang="en-US" altLang="en-US" sz="1600" dirty="0" smtClean="0">
                <a:latin typeface="Arial" panose="020B0604020202020204" pitchFamily="34" charset="0"/>
              </a:rPr>
              <a:t>HSN14), which ran from October 2013 through September 2014.</a:t>
            </a:r>
            <a:endParaRPr lang="en-US" altLang="en-US" sz="1600" dirty="0">
              <a:latin typeface="Arial" panose="020B0604020202020204" pitchFamily="34" charset="0"/>
            </a:endParaRPr>
          </a:p>
          <a:p>
            <a:pPr indent="-1587">
              <a:spcBef>
                <a:spcPct val="50000"/>
              </a:spcBef>
              <a:defRPr/>
            </a:pPr>
            <a:endParaRPr lang="en-US" altLang="en-US" sz="1600" dirty="0"/>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90721" y="6345238"/>
            <a:ext cx="2133600" cy="365125"/>
          </a:xfrm>
        </p:spPr>
        <p:txBody>
          <a:bodyPr/>
          <a:lstStyle/>
          <a:p>
            <a:pPr>
              <a:defRPr/>
            </a:pPr>
            <a:fld id="{2664FD68-7789-4411-B794-D82C5F643237}"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dirty="0" smtClean="0"/>
              <a:t>HSN Overview</a:t>
            </a:r>
          </a:p>
        </p:txBody>
      </p:sp>
      <p:sp>
        <p:nvSpPr>
          <p:cNvPr id="39940" name="Text Box 8"/>
          <p:cNvSpPr txBox="1">
            <a:spLocks noChangeArrowheads="1"/>
          </p:cNvSpPr>
          <p:nvPr/>
        </p:nvSpPr>
        <p:spPr bwMode="auto">
          <a:xfrm>
            <a:off x="511175" y="1459528"/>
            <a:ext cx="8250238" cy="4567404"/>
          </a:xfrm>
          <a:prstGeom prst="rect">
            <a:avLst/>
          </a:prstGeom>
          <a:noFill/>
          <a:ln w="9525" algn="ctr">
            <a:noFill/>
            <a:miter lim="800000"/>
            <a:headEnd/>
            <a:tailEnd/>
          </a:ln>
        </p:spPr>
        <p:txBody>
          <a:bodyPr lIns="0" tIns="0" rIns="0" bIns="0" anchor="ctr">
            <a:spAutoFit/>
          </a:bodyPr>
          <a:lstStyle/>
          <a:p>
            <a:pPr marL="285750" indent="-285750" defTabSz="914608" eaLnBrk="0" hangingPunct="0">
              <a:spcBef>
                <a:spcPct val="20000"/>
              </a:spcBef>
              <a:spcAft>
                <a:spcPct val="30000"/>
              </a:spcAft>
              <a:buFont typeface="Arial" panose="020B0604020202020204" pitchFamily="34" charset="0"/>
              <a:buChar char="•"/>
              <a:defRPr/>
            </a:pPr>
            <a:r>
              <a:rPr lang="en-US" sz="1400" dirty="0" smtClean="0">
                <a:latin typeface="Arial" panose="020B0604020202020204" pitchFamily="34" charset="0"/>
              </a:rPr>
              <a:t>The </a:t>
            </a:r>
            <a:r>
              <a:rPr lang="en-US" sz="1400" dirty="0">
                <a:latin typeface="Arial" panose="020B0604020202020204" pitchFamily="34" charset="0"/>
              </a:rPr>
              <a:t>Health Safety Net (HSN), created by Chapter 58 of the Acts of 2006, makes payments to hospitals and community health centers for health care services provided to low-income Massachusetts residents who are uninsured or underinsured. </a:t>
            </a:r>
          </a:p>
          <a:p>
            <a:pPr marL="285750" indent="-285750">
              <a:spcAft>
                <a:spcPct val="30000"/>
              </a:spcAft>
              <a:buFont typeface="Arial" panose="020B0604020202020204" pitchFamily="34" charset="0"/>
              <a:buChar char="•"/>
            </a:pPr>
            <a:r>
              <a:rPr lang="en-US" altLang="en-US" sz="1400" dirty="0" smtClean="0">
                <a:latin typeface="Arial" panose="020B0604020202020204" pitchFamily="34" charset="0"/>
              </a:rPr>
              <a:t>Massachusetts </a:t>
            </a:r>
            <a:r>
              <a:rPr lang="en-US" altLang="en-US" sz="1400" dirty="0">
                <a:latin typeface="Arial" panose="020B0604020202020204" pitchFamily="34" charset="0"/>
              </a:rPr>
              <a:t>residents who are uninsured or underinsured and have income up to 200% of the Federal Poverty Level (FPL) are eligible for full HSN primary or </a:t>
            </a:r>
            <a:r>
              <a:rPr lang="en-US" altLang="en-US" sz="1400" dirty="0" smtClean="0">
                <a:latin typeface="Arial" panose="020B0604020202020204" pitchFamily="34" charset="0"/>
              </a:rPr>
              <a:t>full HSN </a:t>
            </a:r>
            <a:r>
              <a:rPr lang="en-US" altLang="en-US" sz="1400" dirty="0">
                <a:latin typeface="Arial" panose="020B0604020202020204" pitchFamily="34" charset="0"/>
              </a:rPr>
              <a:t>secondary coverage. If residents have income above 200% and up to 400% of the </a:t>
            </a:r>
            <a:r>
              <a:rPr lang="en-US" altLang="en-US" sz="1400" dirty="0" smtClean="0">
                <a:latin typeface="Arial" panose="020B0604020202020204" pitchFamily="34" charset="0"/>
              </a:rPr>
              <a:t>FPL, </a:t>
            </a:r>
            <a:r>
              <a:rPr lang="en-US" altLang="en-US" sz="1400" dirty="0">
                <a:latin typeface="Arial" panose="020B0604020202020204" pitchFamily="34" charset="0"/>
              </a:rPr>
              <a:t>they are eligible for partial HSN or partial HSN </a:t>
            </a:r>
            <a:r>
              <a:rPr lang="en-US" altLang="en-US" sz="1400" dirty="0" smtClean="0">
                <a:latin typeface="Arial" panose="020B0604020202020204" pitchFamily="34" charset="0"/>
              </a:rPr>
              <a:t>secondary, </a:t>
            </a:r>
            <a:r>
              <a:rPr lang="en-US" altLang="en-US" sz="1400" dirty="0">
                <a:latin typeface="Arial" panose="020B0604020202020204" pitchFamily="34" charset="0"/>
              </a:rPr>
              <a:t>which includes a sliding scale deductible. </a:t>
            </a:r>
            <a:r>
              <a:rPr lang="en-US" altLang="en-US" sz="1400" dirty="0" smtClean="0">
                <a:latin typeface="Arial" panose="020B0604020202020204" pitchFamily="34" charset="0"/>
              </a:rPr>
              <a:t>Low income residents </a:t>
            </a:r>
            <a:r>
              <a:rPr lang="en-US" altLang="en-US" sz="1400" dirty="0">
                <a:latin typeface="Arial" panose="020B0604020202020204" pitchFamily="34" charset="0"/>
              </a:rPr>
              <a:t>who are </a:t>
            </a:r>
            <a:r>
              <a:rPr lang="en-US" altLang="en-US" sz="1400" dirty="0" smtClean="0">
                <a:latin typeface="Arial" panose="020B0604020202020204" pitchFamily="34" charset="0"/>
              </a:rPr>
              <a:t>enrolled MassHealth, Commonwealth Care, ConnectorCare, or other insurance </a:t>
            </a:r>
            <a:r>
              <a:rPr lang="en-US" altLang="en-US" sz="1400" dirty="0">
                <a:latin typeface="Arial" panose="020B0604020202020204" pitchFamily="34" charset="0"/>
              </a:rPr>
              <a:t>may be eligible for HSN secondary for certain services not covered by their primary insurance. </a:t>
            </a:r>
            <a:endParaRPr lang="en-US" altLang="en-US" sz="1400" dirty="0" smtClean="0">
              <a:latin typeface="Arial" panose="020B0604020202020204" pitchFamily="34" charset="0"/>
            </a:endParaRPr>
          </a:p>
          <a:p>
            <a:pPr marL="285750" indent="-285750">
              <a:spcAft>
                <a:spcPct val="30000"/>
              </a:spcAft>
              <a:buFont typeface="Arial" panose="020B0604020202020204" pitchFamily="34" charset="0"/>
              <a:buChar char="•"/>
            </a:pPr>
            <a:r>
              <a:rPr lang="en-US" altLang="en-US" sz="1400" dirty="0" smtClean="0">
                <a:latin typeface="Arial" panose="020B0604020202020204" pitchFamily="34" charset="0"/>
              </a:rPr>
              <a:t>Implementation of the Affordable Care Act began to affect HSN utilization in HSN14, as many HSN members have</a:t>
            </a:r>
            <a:r>
              <a:rPr lang="en-US" altLang="en-US" sz="1400" dirty="0" smtClean="0">
                <a:solidFill>
                  <a:srgbClr val="FF0000"/>
                </a:solidFill>
                <a:latin typeface="Arial" panose="020B0604020202020204" pitchFamily="34" charset="0"/>
              </a:rPr>
              <a:t> </a:t>
            </a:r>
            <a:r>
              <a:rPr lang="en-US" altLang="en-US" sz="1400" dirty="0" smtClean="0">
                <a:latin typeface="Arial" panose="020B0604020202020204" pitchFamily="34" charset="0"/>
              </a:rPr>
              <a:t>become eligible for other programs. The impact of the Affordable Care Act is reflected in this report.</a:t>
            </a:r>
          </a:p>
          <a:p>
            <a:pPr marL="285750" indent="-285750">
              <a:spcAft>
                <a:spcPct val="30000"/>
              </a:spcAft>
              <a:buFont typeface="Arial" panose="020B0604020202020204" pitchFamily="34" charset="0"/>
              <a:buChar char="•"/>
            </a:pPr>
            <a:r>
              <a:rPr lang="en-US" sz="1400" dirty="0" smtClean="0">
                <a:latin typeface="Arial" panose="020B0604020202020204" pitchFamily="34" charset="0"/>
              </a:rPr>
              <a:t>The </a:t>
            </a:r>
            <a:r>
              <a:rPr lang="en-US" sz="1400" dirty="0">
                <a:latin typeface="Arial" panose="020B0604020202020204" pitchFamily="34" charset="0"/>
              </a:rPr>
              <a:t>HSN pays hospitals based on claims, which are adjudicated to verify that the patient is eligible and the services are covered. HSN payment </a:t>
            </a:r>
            <a:r>
              <a:rPr lang="en-US" sz="1400" dirty="0" smtClean="0">
                <a:latin typeface="Arial" panose="020B0604020202020204" pitchFamily="34" charset="0"/>
              </a:rPr>
              <a:t>rates for most services </a:t>
            </a:r>
            <a:r>
              <a:rPr lang="en-US" sz="1400" dirty="0">
                <a:latin typeface="Arial" panose="020B0604020202020204" pitchFamily="34" charset="0"/>
              </a:rPr>
              <a:t>are based on Medicare payment </a:t>
            </a:r>
            <a:r>
              <a:rPr lang="en-US" sz="1400" dirty="0" smtClean="0">
                <a:latin typeface="Arial" panose="020B0604020202020204" pitchFamily="34" charset="0"/>
              </a:rPr>
              <a:t>principles.</a:t>
            </a:r>
          </a:p>
          <a:p>
            <a:pPr marL="285750" indent="-285750" defTabSz="914608" eaLnBrk="0" hangingPunct="0">
              <a:spcAft>
                <a:spcPct val="30000"/>
              </a:spcAft>
              <a:buFont typeface="Arial" panose="020B0604020202020204" pitchFamily="34" charset="0"/>
              <a:buChar char="•"/>
              <a:defRPr/>
            </a:pPr>
            <a:r>
              <a:rPr lang="en-US" altLang="en-US" sz="1400" dirty="0" smtClean="0">
                <a:latin typeface="Arial" panose="020B0604020202020204" pitchFamily="34" charset="0"/>
              </a:rPr>
              <a:t>HSN14 </a:t>
            </a:r>
            <a:r>
              <a:rPr lang="en-US" altLang="en-US" sz="1400" dirty="0">
                <a:latin typeface="Arial" panose="020B0604020202020204" pitchFamily="34" charset="0"/>
              </a:rPr>
              <a:t>funding included the following sources: </a:t>
            </a:r>
            <a:r>
              <a:rPr lang="en-US" altLang="en-US" sz="1400" dirty="0" smtClean="0">
                <a:latin typeface="Arial" panose="020B0604020202020204" pitchFamily="34" charset="0"/>
              </a:rPr>
              <a:t>An </a:t>
            </a:r>
            <a:r>
              <a:rPr lang="en-US" altLang="en-US" sz="1400" dirty="0">
                <a:latin typeface="Arial" panose="020B0604020202020204" pitchFamily="34" charset="0"/>
              </a:rPr>
              <a:t>assessment on acute hospitals’ private sector </a:t>
            </a:r>
            <a:r>
              <a:rPr lang="en-US" altLang="en-US" sz="1400" dirty="0" smtClean="0">
                <a:latin typeface="Arial" panose="020B0604020202020204" pitchFamily="34" charset="0"/>
              </a:rPr>
              <a:t>charges ($164.7 million); </a:t>
            </a:r>
            <a:r>
              <a:rPr lang="en-US" altLang="en-US" sz="1400" dirty="0">
                <a:latin typeface="Arial" panose="020B0604020202020204" pitchFamily="34" charset="0"/>
              </a:rPr>
              <a:t>a surcharge on payments made to hospitals and ambulatory surgical centers by HMOs, insurers, third party administrators, and </a:t>
            </a:r>
            <a:r>
              <a:rPr lang="en-US" altLang="en-US" sz="1400" dirty="0" smtClean="0">
                <a:latin typeface="Arial" panose="020B0604020202020204" pitchFamily="34" charset="0"/>
              </a:rPr>
              <a:t>individuals ($164.7 million); </a:t>
            </a:r>
            <a:r>
              <a:rPr lang="en-US" altLang="en-US" sz="1400" dirty="0">
                <a:latin typeface="Arial" panose="020B0604020202020204" pitchFamily="34" charset="0"/>
              </a:rPr>
              <a:t>an annual appropriation from the Commonwealth’s General </a:t>
            </a:r>
            <a:r>
              <a:rPr lang="en-US" altLang="en-US" sz="1400" dirty="0" smtClean="0">
                <a:latin typeface="Arial" panose="020B0604020202020204" pitchFamily="34" charset="0"/>
              </a:rPr>
              <a:t>Fund ($30 million); </a:t>
            </a:r>
            <a:r>
              <a:rPr lang="en-US" altLang="en-US" sz="1400" dirty="0">
                <a:latin typeface="Arial" panose="020B0604020202020204" pitchFamily="34" charset="0"/>
              </a:rPr>
              <a:t>and offset funding for uncompensated care from the Medical Assistance Trust </a:t>
            </a:r>
            <a:r>
              <a:rPr lang="en-US" altLang="en-US" sz="1400" dirty="0" smtClean="0">
                <a:latin typeface="Arial" panose="020B0604020202020204" pitchFamily="34" charset="0"/>
              </a:rPr>
              <a:t>Fund ($70 million).</a:t>
            </a:r>
            <a:endParaRPr lang="en-US" sz="14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3080"/>
            <a:ext cx="2133600" cy="365125"/>
          </a:xfrm>
        </p:spPr>
        <p:txBody>
          <a:bodyPr/>
          <a:lstStyle/>
          <a:p>
            <a:pPr>
              <a:defRPr/>
            </a:pPr>
            <a:fld id="{2664FD68-7789-4411-B794-D82C5F643237}"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dirty="0" smtClean="0"/>
              <a:t>HSN Data Notes</a:t>
            </a:r>
          </a:p>
        </p:txBody>
      </p:sp>
      <p:sp>
        <p:nvSpPr>
          <p:cNvPr id="39940" name="Text Box 8"/>
          <p:cNvSpPr txBox="1">
            <a:spLocks noChangeArrowheads="1"/>
          </p:cNvSpPr>
          <p:nvPr/>
        </p:nvSpPr>
        <p:spPr bwMode="auto">
          <a:xfrm>
            <a:off x="484110" y="1485900"/>
            <a:ext cx="8250238" cy="4678204"/>
          </a:xfrm>
          <a:prstGeom prst="rect">
            <a:avLst/>
          </a:prstGeom>
          <a:noFill/>
          <a:ln w="9525" algn="ctr">
            <a:noFill/>
            <a:miter lim="800000"/>
            <a:headEnd/>
            <a:tailEnd/>
          </a:ln>
        </p:spPr>
        <p:txBody>
          <a:bodyPr lIns="0" tIns="0" rIns="0" bIns="0">
            <a:spAutoFit/>
          </a:bodyPr>
          <a:lstStyle/>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As </a:t>
            </a:r>
            <a:r>
              <a:rPr lang="en-US" sz="1600" dirty="0">
                <a:latin typeface="Arial" panose="020B0604020202020204" pitchFamily="34" charset="0"/>
              </a:rPr>
              <a:t>required by </a:t>
            </a:r>
            <a:r>
              <a:rPr lang="en-US" sz="1600" dirty="0" smtClean="0">
                <a:latin typeface="Arial" panose="020B0604020202020204" pitchFamily="34" charset="0"/>
              </a:rPr>
              <a:t>Chapter </a:t>
            </a:r>
            <a:r>
              <a:rPr lang="en-US" sz="1600" dirty="0">
                <a:latin typeface="Arial" panose="020B0604020202020204" pitchFamily="34" charset="0"/>
              </a:rPr>
              <a:t>68 of the Acts of 2011, </a:t>
            </a:r>
            <a:r>
              <a:rPr lang="en-US" sz="1600" dirty="0" smtClean="0">
                <a:latin typeface="Arial" panose="020B0604020202020204" pitchFamily="34" charset="0"/>
              </a:rPr>
              <a:t>HSN medical </a:t>
            </a:r>
            <a:r>
              <a:rPr lang="en-US" sz="1600" dirty="0">
                <a:latin typeface="Arial" panose="020B0604020202020204" pitchFamily="34" charset="0"/>
              </a:rPr>
              <a:t>claims processing transitioned from the </a:t>
            </a:r>
            <a:r>
              <a:rPr lang="en-US" sz="1600" dirty="0" smtClean="0">
                <a:latin typeface="Arial" panose="020B0604020202020204" pitchFamily="34" charset="0"/>
              </a:rPr>
              <a:t>Health Safety Net Office’s </a:t>
            </a:r>
            <a:r>
              <a:rPr lang="en-US" sz="1600" dirty="0">
                <a:latin typeface="Arial" panose="020B0604020202020204" pitchFamily="34" charset="0"/>
              </a:rPr>
              <a:t>claims adjudication system to MassHealth’s Medicaid Management Information System (MMIS) in July of 2012.</a:t>
            </a:r>
          </a:p>
          <a:p>
            <a:pPr marL="274023" lvl="1" indent="-171450" defTabSz="914608" eaLnBrk="0" hangingPunct="0">
              <a:spcBef>
                <a:spcPct val="20000"/>
              </a:spcBef>
              <a:spcAft>
                <a:spcPct val="30000"/>
              </a:spcAft>
              <a:buFont typeface="Arial" panose="020B0604020202020204" pitchFamily="34" charset="0"/>
              <a:buChar char="•"/>
              <a:defRPr/>
            </a:pPr>
            <a:r>
              <a:rPr lang="en-US" sz="1600" dirty="0">
                <a:latin typeface="Arial" panose="020B0604020202020204" pitchFamily="34" charset="0"/>
              </a:rPr>
              <a:t>In order to prepare for the transition, the Health Safety Net Office stopped accepting medical claims as of May 1, 2012. </a:t>
            </a:r>
            <a:r>
              <a:rPr lang="en-US" sz="1600" dirty="0" smtClean="0">
                <a:latin typeface="Arial" panose="020B0604020202020204" pitchFamily="34" charset="0"/>
              </a:rPr>
              <a:t>The first payments based on claims submitted to MMIS were made in January 2013. During this transition period, </a:t>
            </a:r>
            <a:r>
              <a:rPr lang="en-US" sz="1600" dirty="0">
                <a:latin typeface="Arial" panose="020B0604020202020204" pitchFamily="34" charset="0"/>
              </a:rPr>
              <a:t>providers received interim payments based on their </a:t>
            </a:r>
            <a:r>
              <a:rPr lang="en-US" sz="1600" dirty="0" smtClean="0">
                <a:latin typeface="Arial" panose="020B0604020202020204" pitchFamily="34" charset="0"/>
              </a:rPr>
              <a:t>historical claim volume.</a:t>
            </a:r>
            <a:endParaRPr lang="en-US" sz="1600" dirty="0">
              <a:latin typeface="Arial" panose="020B0604020202020204" pitchFamily="34" charset="0"/>
            </a:endParaRP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After the transition, interim payments were recovered and providers were paid for claims from the transition period, many of which would have been paid during HSN12 under normal circumstances. </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HSN reports prior to HSN13 have reported data based on the month in which claims were paid. However, applying </a:t>
            </a:r>
            <a:r>
              <a:rPr lang="en-US" sz="1600" dirty="0">
                <a:latin typeface="Arial" panose="020B0604020202020204" pitchFamily="34" charset="0"/>
              </a:rPr>
              <a:t>this methodology </a:t>
            </a:r>
            <a:r>
              <a:rPr lang="en-US" sz="1600" dirty="0" smtClean="0">
                <a:latin typeface="Arial" panose="020B0604020202020204" pitchFamily="34" charset="0"/>
              </a:rPr>
              <a:t>to data from the transition period would misrepresent claim volume and demand. Therefore, unless otherwise specified, data in this report is reported by date of service. </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Data from prior periods may differ from data previously reported due to this change in methodology, and data for the periods included in this report is subject to change as additional claims are processed.</a:t>
            </a:r>
            <a:endParaRPr lang="en-US" sz="16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7925"/>
            <a:ext cx="2133600" cy="365125"/>
          </a:xfrm>
        </p:spPr>
        <p:txBody>
          <a:bodyPr/>
          <a:lstStyle/>
          <a:p>
            <a:pPr>
              <a:defRPr/>
            </a:pPr>
            <a:fld id="{2664FD68-7789-4411-B794-D82C5F643237}" type="slidenum">
              <a:rPr lang="en-US" smtClean="0"/>
              <a:pPr>
                <a:defRPr/>
              </a:pPr>
              <a:t>5</a:t>
            </a:fld>
            <a:endParaRPr lang="en-US" dirty="0"/>
          </a:p>
        </p:txBody>
      </p:sp>
    </p:spTree>
    <p:extLst>
      <p:ext uri="{BB962C8B-B14F-4D97-AF65-F5344CB8AC3E}">
        <p14:creationId xmlns:p14="http://schemas.microsoft.com/office/powerpoint/2010/main" val="137624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551613" y="676275"/>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619875" y="802481"/>
            <a:ext cx="2076450" cy="4648200"/>
          </a:xfrm>
        </p:spPr>
        <p:txBody>
          <a:bodyPr/>
          <a:lstStyle/>
          <a:p>
            <a:pPr marL="0" indent="0">
              <a:spcAft>
                <a:spcPct val="30000"/>
              </a:spcAft>
              <a:buNone/>
            </a:pPr>
            <a:r>
              <a:rPr lang="en-US" altLang="en-US" sz="1050" dirty="0" smtClean="0"/>
              <a:t>Demand represents the amount that providers would have been paid in the absence of a funding shortfall. Because in Health Safety Net fiscal year 2014 (HSN14) demand exceeded HSN14 funding, hospital providers experienced an $87 million shortfall during HSN14.</a:t>
            </a:r>
            <a:endParaRPr lang="en-US" altLang="en-US" sz="1050" b="1" dirty="0" smtClean="0">
              <a:solidFill>
                <a:srgbClr val="FF0000"/>
              </a:solidFill>
            </a:endParaRPr>
          </a:p>
          <a:p>
            <a:pPr marL="0" indent="0">
              <a:spcAft>
                <a:spcPct val="30000"/>
              </a:spcAft>
              <a:buNone/>
            </a:pPr>
            <a:r>
              <a:rPr lang="en-US" altLang="en-US" sz="1050" dirty="0" smtClean="0"/>
              <a:t>Total Health Safety Net (HSN) demand decreased in HSN13 compared to the prior fiscal year. However, it is important to note that this was driven by claims processing adjustments, rather than by a decrease in actual demand for services.</a:t>
            </a:r>
          </a:p>
          <a:p>
            <a:pPr marL="0" indent="0">
              <a:spcAft>
                <a:spcPct val="30000"/>
              </a:spcAft>
              <a:buNone/>
            </a:pPr>
            <a:r>
              <a:rPr lang="en-US" altLang="en-US" sz="1050" dirty="0" smtClean="0"/>
              <a:t>Due to a financial adjustment made during HSN12, October and November 2011 CHC payments were made using HSN11 funding. These payments account for $10.2 million of the $65 million HSN12 CHC payment reported to the left.</a:t>
            </a:r>
          </a:p>
        </p:txBody>
      </p:sp>
      <p:sp>
        <p:nvSpPr>
          <p:cNvPr id="7173" name="Rectangle 17"/>
          <p:cNvSpPr>
            <a:spLocks noChangeArrowheads="1"/>
          </p:cNvSpPr>
          <p:nvPr/>
        </p:nvSpPr>
        <p:spPr bwMode="auto">
          <a:xfrm>
            <a:off x="620713" y="5334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Total Demand and Payment Trends</a:t>
            </a:r>
            <a:endParaRPr lang="en-US" altLang="en-US" sz="2000" b="1" dirty="0">
              <a:solidFill>
                <a:srgbClr val="FF0000"/>
              </a:solidFill>
              <a:latin typeface="Arial" panose="020B0604020202020204" pitchFamily="34" charset="0"/>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106886346"/>
              </p:ext>
            </p:extLst>
          </p:nvPr>
        </p:nvGraphicFramePr>
        <p:xfrm>
          <a:off x="95250" y="808038"/>
          <a:ext cx="6623050" cy="5084762"/>
        </p:xfrm>
        <a:graphic>
          <a:graphicData uri="http://schemas.openxmlformats.org/presentationml/2006/ole">
            <mc:AlternateContent xmlns:mc="http://schemas.openxmlformats.org/markup-compatibility/2006">
              <mc:Choice xmlns:v="urn:schemas-microsoft-com:vml" Requires="v">
                <p:oleObj spid="_x0000_s15555" name="Worksheet" r:id="rId5" imgW="7505510" imgH="5762434" progId="Excel.Sheet.8">
                  <p:embed/>
                </p:oleObj>
              </mc:Choice>
              <mc:Fallback>
                <p:oleObj name="Worksheet" r:id="rId5" imgW="7505510" imgH="5762434" progId="Excel.Sheet.8">
                  <p:embed/>
                  <p:pic>
                    <p:nvPicPr>
                      <p:cNvPr id="0" name=""/>
                      <p:cNvPicPr>
                        <a:picLocks noChangeAspect="1" noChangeArrowheads="1"/>
                      </p:cNvPicPr>
                      <p:nvPr/>
                    </p:nvPicPr>
                    <p:blipFill>
                      <a:blip r:embed="rId6"/>
                      <a:srcRect/>
                      <a:stretch>
                        <a:fillRect/>
                      </a:stretch>
                    </p:blipFill>
                    <p:spPr bwMode="auto">
                      <a:xfrm>
                        <a:off x="95250" y="808038"/>
                        <a:ext cx="6623050" cy="5084762"/>
                      </a:xfrm>
                      <a:prstGeom prst="rect">
                        <a:avLst/>
                      </a:prstGeom>
                      <a:noFill/>
                      <a:ln>
                        <a:noFill/>
                      </a:ln>
                      <a:extLst/>
                    </p:spPr>
                  </p:pic>
                </p:oleObj>
              </mc:Fallback>
            </mc:AlternateContent>
          </a:graphicData>
        </a:graphic>
      </p:graphicFrame>
      <p:sp>
        <p:nvSpPr>
          <p:cNvPr id="7176" name="Line 17"/>
          <p:cNvSpPr>
            <a:spLocks noChangeShapeType="1"/>
          </p:cNvSpPr>
          <p:nvPr/>
        </p:nvSpPr>
        <p:spPr bwMode="auto">
          <a:xfrm>
            <a:off x="1738947" y="1470660"/>
            <a:ext cx="1219200" cy="4444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7" name="Line 18"/>
          <p:cNvSpPr>
            <a:spLocks noChangeShapeType="1"/>
          </p:cNvSpPr>
          <p:nvPr/>
        </p:nvSpPr>
        <p:spPr bwMode="auto">
          <a:xfrm flipV="1">
            <a:off x="3787140" y="1854705"/>
            <a:ext cx="1219200" cy="8193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8" name="Line 19"/>
          <p:cNvSpPr>
            <a:spLocks noChangeShapeType="1"/>
          </p:cNvSpPr>
          <p:nvPr/>
        </p:nvSpPr>
        <p:spPr bwMode="auto">
          <a:xfrm>
            <a:off x="3782727" y="2478085"/>
            <a:ext cx="1246473" cy="1551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9" name="Text Box 14"/>
          <p:cNvSpPr txBox="1">
            <a:spLocks noChangeArrowheads="1"/>
          </p:cNvSpPr>
          <p:nvPr/>
        </p:nvSpPr>
        <p:spPr bwMode="auto">
          <a:xfrm>
            <a:off x="620712" y="5818401"/>
            <a:ext cx="8059121"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HSN12 hospital payments include an HSN12 payment adjustment transacted in October 2012. Due to the transition of HSN claims processing to MMIS, providers received interim payments based on historical claims data from July through </a:t>
            </a:r>
            <a:r>
              <a:rPr lang="en-US" altLang="en-US" sz="700" dirty="0" smtClean="0">
                <a:latin typeface="Arial" panose="020B0604020202020204" pitchFamily="34" charset="0"/>
              </a:rPr>
              <a:t>December </a:t>
            </a:r>
            <a:r>
              <a:rPr lang="en-US" altLang="en-US" sz="700" dirty="0">
                <a:latin typeface="Arial" panose="020B0604020202020204" pitchFamily="34" charset="0"/>
              </a:rPr>
              <a:t>2012. The shortfall amount is based on spending assumptions in place during the fiscal year and may differ from year-end shortfall estimates reported elsewhere. Numbers are rounded to the nearest million and may not sum due to rounding; percent changes are calculated prior to rounding. </a:t>
            </a:r>
          </a:p>
          <a:p>
            <a:pPr eaLnBrk="1" hangingPunct="1">
              <a:spcBef>
                <a:spcPct val="0"/>
              </a:spcBef>
              <a:buFontTx/>
              <a:buNone/>
            </a:pPr>
            <a:r>
              <a:rPr lang="en-US" altLang="en-US" sz="700" dirty="0">
                <a:latin typeface="Arial" panose="020B0604020202020204" pitchFamily="34" charset="0"/>
              </a:rPr>
              <a:t>Source: Health Safety Net </a:t>
            </a:r>
            <a:r>
              <a:rPr lang="en-US" altLang="en-US" sz="700" dirty="0" smtClean="0">
                <a:latin typeface="Arial" panose="020B0604020202020204" pitchFamily="34" charset="0"/>
              </a:rPr>
              <a:t>Payment Calculation.</a:t>
            </a:r>
            <a:endParaRPr lang="en-US" altLang="en-US" sz="700" dirty="0">
              <a:latin typeface="Arial" panose="020B0604020202020204" pitchFamily="34" charset="0"/>
            </a:endParaRPr>
          </a:p>
        </p:txBody>
      </p:sp>
      <p:sp>
        <p:nvSpPr>
          <p:cNvPr id="7180" name="Line 19"/>
          <p:cNvSpPr>
            <a:spLocks noChangeShapeType="1"/>
          </p:cNvSpPr>
          <p:nvPr/>
        </p:nvSpPr>
        <p:spPr bwMode="auto">
          <a:xfrm>
            <a:off x="1746569" y="2328481"/>
            <a:ext cx="1219198" cy="16512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85" name="Text Box 4"/>
          <p:cNvSpPr txBox="1">
            <a:spLocks noChangeArrowheads="1"/>
          </p:cNvSpPr>
          <p:nvPr/>
        </p:nvSpPr>
        <p:spPr bwMode="auto">
          <a:xfrm>
            <a:off x="2144712" y="1270810"/>
            <a:ext cx="952500" cy="390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dirty="0">
                <a:solidFill>
                  <a:srgbClr val="080808"/>
                </a:solidFill>
                <a:latin typeface="Arial" panose="020B0604020202020204" pitchFamily="34" charset="0"/>
                <a:cs typeface="Arial" panose="020B0604020202020204" pitchFamily="34" charset="0"/>
              </a:rPr>
              <a:t>Demand</a:t>
            </a:r>
          </a:p>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-13%</a:t>
            </a:r>
            <a:endParaRPr lang="en-US" altLang="en-US" sz="1000" dirty="0">
              <a:solidFill>
                <a:srgbClr val="080808"/>
              </a:solidFill>
              <a:latin typeface="Arial" panose="020B0604020202020204" pitchFamily="34" charset="0"/>
              <a:cs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6858000" y="6365974"/>
            <a:ext cx="2133600" cy="365125"/>
          </a:xfrm>
        </p:spPr>
        <p:txBody>
          <a:bodyPr/>
          <a:lstStyle/>
          <a:p>
            <a:pPr>
              <a:defRPr/>
            </a:pPr>
            <a:fld id="{E932BB6A-D600-4D54-8112-1310BC448E11}" type="slidenum">
              <a:rPr lang="en-US" smtClean="0"/>
              <a:pPr>
                <a:defRPr/>
              </a:pPr>
              <a:t>6</a:t>
            </a:fld>
            <a:endParaRPr lang="en-US" dirty="0"/>
          </a:p>
        </p:txBody>
      </p:sp>
      <p:sp>
        <p:nvSpPr>
          <p:cNvPr id="30" name="Text Box 4"/>
          <p:cNvSpPr txBox="1">
            <a:spLocks noChangeArrowheads="1"/>
          </p:cNvSpPr>
          <p:nvPr/>
        </p:nvSpPr>
        <p:spPr bwMode="auto">
          <a:xfrm>
            <a:off x="3924300" y="1387570"/>
            <a:ext cx="952500" cy="390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dirty="0">
                <a:solidFill>
                  <a:srgbClr val="080808"/>
                </a:solidFill>
                <a:latin typeface="Arial" panose="020B0604020202020204" pitchFamily="34" charset="0"/>
                <a:cs typeface="Arial" panose="020B0604020202020204" pitchFamily="34" charset="0"/>
              </a:rPr>
              <a:t>Demand</a:t>
            </a:r>
          </a:p>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a:t>
            </a:r>
            <a:r>
              <a:rPr lang="en-US" altLang="en-US" sz="1000" dirty="0">
                <a:solidFill>
                  <a:srgbClr val="080808"/>
                </a:solidFill>
                <a:latin typeface="Arial" panose="020B0604020202020204" pitchFamily="34" charset="0"/>
                <a:cs typeface="Arial" panose="020B0604020202020204" pitchFamily="34" charset="0"/>
              </a:rPr>
              <a:t>2</a:t>
            </a:r>
            <a:r>
              <a:rPr lang="en-US" altLang="en-US" sz="1000" dirty="0" smtClean="0">
                <a:solidFill>
                  <a:srgbClr val="080808"/>
                </a:solidFill>
                <a:latin typeface="Arial" panose="020B0604020202020204" pitchFamily="34" charset="0"/>
                <a:cs typeface="Arial" panose="020B0604020202020204" pitchFamily="34" charset="0"/>
              </a:rPr>
              <a:t>%</a:t>
            </a:r>
            <a:endParaRPr lang="en-US" altLang="en-US" sz="1000" dirty="0">
              <a:solidFill>
                <a:srgbClr val="080808"/>
              </a:solidFill>
              <a:latin typeface="Arial" panose="020B0604020202020204" pitchFamily="34" charset="0"/>
              <a:cs typeface="Arial" panose="020B0604020202020204" pitchFamily="34" charset="0"/>
            </a:endParaRPr>
          </a:p>
        </p:txBody>
      </p:sp>
      <p:sp>
        <p:nvSpPr>
          <p:cNvPr id="31" name="Text Box 4"/>
          <p:cNvSpPr txBox="1">
            <a:spLocks noChangeArrowheads="1"/>
          </p:cNvSpPr>
          <p:nvPr/>
        </p:nvSpPr>
        <p:spPr bwMode="auto">
          <a:xfrm>
            <a:off x="1884629" y="2514600"/>
            <a:ext cx="952500" cy="54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$424M</a:t>
            </a:r>
          </a:p>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-5%</a:t>
            </a:r>
            <a:endParaRPr lang="en-US" altLang="en-US" sz="1000" dirty="0">
              <a:solidFill>
                <a:srgbClr val="080808"/>
              </a:solidFill>
              <a:latin typeface="Arial" panose="020B0604020202020204" pitchFamily="34" charset="0"/>
              <a:cs typeface="Arial" panose="020B0604020202020204" pitchFamily="34" charset="0"/>
            </a:endParaRPr>
          </a:p>
        </p:txBody>
      </p:sp>
      <p:sp>
        <p:nvSpPr>
          <p:cNvPr id="32" name="Text Box 4"/>
          <p:cNvSpPr txBox="1">
            <a:spLocks noChangeArrowheads="1"/>
          </p:cNvSpPr>
          <p:nvPr/>
        </p:nvSpPr>
        <p:spPr bwMode="auto">
          <a:xfrm>
            <a:off x="3924300" y="2590800"/>
            <a:ext cx="952500" cy="54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$404M</a:t>
            </a:r>
          </a:p>
          <a:p>
            <a:pPr algn="ctr" eaLnBrk="1" hangingPunct="1">
              <a:spcBef>
                <a:spcPct val="0"/>
              </a:spcBef>
              <a:buFontTx/>
              <a:buNone/>
            </a:pPr>
            <a:r>
              <a:rPr lang="en-US" altLang="en-US" sz="1000" dirty="0" smtClean="0">
                <a:solidFill>
                  <a:srgbClr val="080808"/>
                </a:solidFill>
                <a:latin typeface="Arial" panose="020B0604020202020204" pitchFamily="34" charset="0"/>
                <a:cs typeface="Arial" panose="020B0604020202020204" pitchFamily="34" charset="0"/>
              </a:rPr>
              <a:t>(No change)</a:t>
            </a:r>
            <a:endParaRPr lang="en-US" altLang="en-US" sz="1000" dirty="0">
              <a:solidFill>
                <a:srgbClr val="080808"/>
              </a:solidFill>
              <a:latin typeface="Arial" panose="020B0604020202020204" pitchFamily="34" charset="0"/>
              <a:cs typeface="Arial" panose="020B0604020202020204" pitchFamily="34" charset="0"/>
            </a:endParaRPr>
          </a:p>
        </p:txBody>
      </p:sp>
      <p:sp>
        <p:nvSpPr>
          <p:cNvPr id="33" name="Text Box 4"/>
          <p:cNvSpPr txBox="1">
            <a:spLocks noChangeArrowheads="1"/>
          </p:cNvSpPr>
          <p:nvPr/>
        </p:nvSpPr>
        <p:spPr bwMode="auto">
          <a:xfrm>
            <a:off x="5795962" y="2395482"/>
            <a:ext cx="755650" cy="390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dirty="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1000" dirty="0">
                <a:solidFill>
                  <a:srgbClr val="080808"/>
                </a:solidFill>
                <a:latin typeface="Arial" panose="020B0604020202020204" pitchFamily="34" charset="0"/>
                <a:cs typeface="Arial" panose="020B0604020202020204" pitchFamily="34" charset="0"/>
              </a:rPr>
              <a:t>$404M</a:t>
            </a:r>
          </a:p>
        </p:txBody>
      </p:sp>
    </p:spTree>
    <p:extLst>
      <p:ext uri="{BB962C8B-B14F-4D97-AF65-F5344CB8AC3E}">
        <p14:creationId xmlns:p14="http://schemas.microsoft.com/office/powerpoint/2010/main" val="1193032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User Trends</a:t>
            </a:r>
            <a:endParaRPr lang="en-US" altLang="en-US" sz="2400" b="1" dirty="0">
              <a:solidFill>
                <a:srgbClr val="FF0000"/>
              </a:solidFill>
              <a:latin typeface="Arial" panose="020B0604020202020204" pitchFamily="34" charset="0"/>
            </a:endParaRPr>
          </a:p>
        </p:txBody>
      </p:sp>
      <p:sp>
        <p:nvSpPr>
          <p:cNvPr id="8195" name="AutoShape 16"/>
          <p:cNvSpPr>
            <a:spLocks noChangeArrowheads="1"/>
          </p:cNvSpPr>
          <p:nvPr/>
        </p:nvSpPr>
        <p:spPr bwMode="auto">
          <a:xfrm>
            <a:off x="6513513" y="684906"/>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8196" name="Rectangle 4"/>
          <p:cNvSpPr>
            <a:spLocks noGrp="1" noChangeArrowheads="1"/>
          </p:cNvSpPr>
          <p:nvPr>
            <p:ph type="body" sz="half" idx="4294967295"/>
          </p:nvPr>
        </p:nvSpPr>
        <p:spPr>
          <a:xfrm>
            <a:off x="6592888" y="784225"/>
            <a:ext cx="2076450" cy="4502150"/>
          </a:xfrm>
        </p:spPr>
        <p:txBody>
          <a:bodyPr/>
          <a:lstStyle/>
          <a:p>
            <a:pPr marL="0" indent="0">
              <a:spcAft>
                <a:spcPct val="30000"/>
              </a:spcAft>
              <a:buNone/>
            </a:pPr>
            <a:r>
              <a:rPr lang="en-US" altLang="en-US" sz="1100" dirty="0" smtClean="0">
                <a:solidFill>
                  <a:srgbClr val="000000"/>
                </a:solidFill>
              </a:rPr>
              <a:t>The Health Safety Net (HSN) Office estimates that medical services provided to 266,000 individuals in HSN14 will be billed to the HSN.</a:t>
            </a:r>
          </a:p>
          <a:p>
            <a:pPr marL="0" indent="0">
              <a:spcAft>
                <a:spcPct val="30000"/>
              </a:spcAft>
              <a:buNone/>
            </a:pPr>
            <a:r>
              <a:rPr lang="en-US" altLang="en-US" sz="1100" dirty="0" smtClean="0">
                <a:solidFill>
                  <a:srgbClr val="000000"/>
                </a:solidFill>
              </a:rPr>
              <a:t>A portion of claims for HSN14 dates of service have not yet been submitted</a:t>
            </a:r>
            <a:r>
              <a:rPr lang="en-US" altLang="en-US" sz="1100" dirty="0">
                <a:solidFill>
                  <a:srgbClr val="000000"/>
                </a:solidFill>
              </a:rPr>
              <a:t>. These claims may represent unique users that are not yet accounted for in </a:t>
            </a:r>
            <a:r>
              <a:rPr lang="en-US" altLang="en-US" sz="1100" dirty="0" smtClean="0">
                <a:solidFill>
                  <a:srgbClr val="000000"/>
                </a:solidFill>
              </a:rPr>
              <a:t>the existing claims data. </a:t>
            </a:r>
            <a:r>
              <a:rPr lang="en-US" altLang="en-US" sz="1100" dirty="0">
                <a:solidFill>
                  <a:srgbClr val="000000"/>
                </a:solidFill>
              </a:rPr>
              <a:t>Therefore</a:t>
            </a:r>
            <a:r>
              <a:rPr lang="en-US" altLang="en-US" sz="1100" dirty="0" smtClean="0">
                <a:solidFill>
                  <a:srgbClr val="000000"/>
                </a:solidFill>
              </a:rPr>
              <a:t>, the total number of HSN14 users is estimated based on current claims data and historical claims experience.</a:t>
            </a:r>
            <a:endParaRPr lang="en-US" altLang="en-US" sz="1100" dirty="0">
              <a:solidFill>
                <a:srgbClr val="000000"/>
              </a:solidFill>
            </a:endParaRPr>
          </a:p>
          <a:p>
            <a:pPr marL="0" indent="0">
              <a:spcAft>
                <a:spcPct val="30000"/>
              </a:spcAft>
              <a:buNone/>
            </a:pPr>
            <a:r>
              <a:rPr lang="en-US" altLang="en-US" sz="1100" dirty="0" smtClean="0">
                <a:solidFill>
                  <a:srgbClr val="000000"/>
                </a:solidFill>
              </a:rPr>
              <a:t>The overall decrease in HSN users from HSN13 to HSN14 is likely due to HSN-eligible individuals being placed into new coverage types as a result of the Affordable Care Act (ACA).</a:t>
            </a:r>
          </a:p>
        </p:txBody>
      </p:sp>
      <p:graphicFrame>
        <p:nvGraphicFramePr>
          <p:cNvPr id="8198" name="Object 18"/>
          <p:cNvGraphicFramePr>
            <a:graphicFrameLocks noChangeAspect="1"/>
          </p:cNvGraphicFramePr>
          <p:nvPr>
            <p:extLst>
              <p:ext uri="{D42A27DB-BD31-4B8C-83A1-F6EECF244321}">
                <p14:modId xmlns:p14="http://schemas.microsoft.com/office/powerpoint/2010/main" val="3005674776"/>
              </p:ext>
            </p:extLst>
          </p:nvPr>
        </p:nvGraphicFramePr>
        <p:xfrm>
          <a:off x="280988" y="147638"/>
          <a:ext cx="5948362" cy="6099175"/>
        </p:xfrm>
        <a:graphic>
          <a:graphicData uri="http://schemas.openxmlformats.org/presentationml/2006/ole">
            <mc:AlternateContent xmlns:mc="http://schemas.openxmlformats.org/markup-compatibility/2006">
              <mc:Choice xmlns:v="urn:schemas-microsoft-com:vml" Requires="v">
                <p:oleObj spid="_x0000_s8439" name="Worksheet" r:id="rId5" imgW="6105334" imgH="6448234" progId="Excel.Sheet.8">
                  <p:embed/>
                </p:oleObj>
              </mc:Choice>
              <mc:Fallback>
                <p:oleObj name="Worksheet" r:id="rId5" imgW="6105334" imgH="6448234" progId="Excel.Sheet.8">
                  <p:embed/>
                  <p:pic>
                    <p:nvPicPr>
                      <p:cNvPr id="0" name="Object 18"/>
                      <p:cNvPicPr>
                        <a:picLocks noChangeAspect="1" noChangeArrowheads="1"/>
                      </p:cNvPicPr>
                      <p:nvPr/>
                    </p:nvPicPr>
                    <p:blipFill>
                      <a:blip r:embed="rId6"/>
                      <a:srcRect/>
                      <a:stretch>
                        <a:fillRect/>
                      </a:stretch>
                    </p:blipFill>
                    <p:spPr bwMode="auto">
                      <a:xfrm>
                        <a:off x="280988" y="147638"/>
                        <a:ext cx="5948362" cy="6099175"/>
                      </a:xfrm>
                      <a:prstGeom prst="rect">
                        <a:avLst/>
                      </a:prstGeom>
                      <a:noFill/>
                      <a:ln>
                        <a:noFill/>
                      </a:ln>
                      <a:extLst/>
                    </p:spPr>
                  </p:pic>
                </p:oleObj>
              </mc:Fallback>
            </mc:AlternateContent>
          </a:graphicData>
        </a:graphic>
      </p:graphicFrame>
      <p:sp>
        <p:nvSpPr>
          <p:cNvPr id="8199" name="Text Box 3"/>
          <p:cNvSpPr txBox="1">
            <a:spLocks noChangeArrowheads="1"/>
          </p:cNvSpPr>
          <p:nvPr/>
        </p:nvSpPr>
        <p:spPr bwMode="auto">
          <a:xfrm>
            <a:off x="2222022" y="1606550"/>
            <a:ext cx="6572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b="1" dirty="0">
                <a:solidFill>
                  <a:srgbClr val="080808"/>
                </a:solidFill>
                <a:latin typeface="Arial" panose="020B0604020202020204" pitchFamily="34" charset="0"/>
              </a:rPr>
              <a:t>-</a:t>
            </a:r>
            <a:r>
              <a:rPr lang="en-US" altLang="en-US" sz="900" b="1" dirty="0" smtClean="0">
                <a:solidFill>
                  <a:srgbClr val="080808"/>
                </a:solidFill>
                <a:latin typeface="Arial" panose="020B0604020202020204" pitchFamily="34" charset="0"/>
              </a:rPr>
              <a:t>1%</a:t>
            </a:r>
            <a:endParaRPr lang="en-US" altLang="en-US" sz="900" b="1" dirty="0">
              <a:solidFill>
                <a:srgbClr val="080808"/>
              </a:solidFill>
              <a:latin typeface="Arial" panose="020B0604020202020204" pitchFamily="34" charset="0"/>
            </a:endParaRPr>
          </a:p>
        </p:txBody>
      </p:sp>
      <p:sp>
        <p:nvSpPr>
          <p:cNvPr id="8201" name="Line 11"/>
          <p:cNvSpPr>
            <a:spLocks noChangeShapeType="1"/>
          </p:cNvSpPr>
          <p:nvPr/>
        </p:nvSpPr>
        <p:spPr bwMode="auto">
          <a:xfrm>
            <a:off x="2031521" y="1295400"/>
            <a:ext cx="1038225" cy="809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8202" name="Line 12"/>
          <p:cNvSpPr>
            <a:spLocks noChangeShapeType="1"/>
          </p:cNvSpPr>
          <p:nvPr/>
        </p:nvSpPr>
        <p:spPr bwMode="auto">
          <a:xfrm>
            <a:off x="3809086" y="1404715"/>
            <a:ext cx="1067714" cy="78819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8203" name="Text Box 14"/>
          <p:cNvSpPr txBox="1">
            <a:spLocks noChangeArrowheads="1"/>
          </p:cNvSpPr>
          <p:nvPr/>
        </p:nvSpPr>
        <p:spPr bwMode="auto">
          <a:xfrm>
            <a:off x="599615" y="5783386"/>
            <a:ext cx="8101012"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Users who receive a service in more than one setting (hospital, community health center or emergency room bad debt) are counted only once. Users are reported on claims for which payments were made to hospital and community health center providers based on date of service. </a:t>
            </a:r>
            <a:r>
              <a:rPr lang="en-US" altLang="en-US" sz="700" dirty="0" smtClean="0">
                <a:latin typeface="Arial" panose="020B0604020202020204" pitchFamily="34" charset="0"/>
              </a:rPr>
              <a:t>Total </a:t>
            </a:r>
            <a:r>
              <a:rPr lang="en-US" altLang="en-US" sz="700" dirty="0">
                <a:latin typeface="Arial" panose="020B0604020202020204" pitchFamily="34" charset="0"/>
              </a:rPr>
              <a:t>users in </a:t>
            </a:r>
            <a:r>
              <a:rPr lang="en-US" altLang="en-US" sz="700" dirty="0" smtClean="0">
                <a:latin typeface="Arial" panose="020B0604020202020204" pitchFamily="34" charset="0"/>
              </a:rPr>
              <a:t>HSN12 reflect </a:t>
            </a:r>
            <a:r>
              <a:rPr lang="en-US" altLang="en-US" sz="700" dirty="0">
                <a:latin typeface="Arial" panose="020B0604020202020204" pitchFamily="34" charset="0"/>
              </a:rPr>
              <a:t>updated claims activity and may differ from data previously reported. Total users in </a:t>
            </a:r>
            <a:r>
              <a:rPr lang="en-US" altLang="en-US" sz="700" dirty="0" smtClean="0">
                <a:latin typeface="Arial" panose="020B0604020202020204" pitchFamily="34" charset="0"/>
              </a:rPr>
              <a:t>HSN14 </a:t>
            </a:r>
            <a:r>
              <a:rPr lang="en-US" altLang="en-US" sz="700" dirty="0">
                <a:latin typeface="Arial" panose="020B0604020202020204" pitchFamily="34" charset="0"/>
              </a:rPr>
              <a:t>are based on current claims submitted and may change based on updated data. Numbers are rounded to the nearest thousand; percent changes are calculated prior to </a:t>
            </a:r>
            <a:r>
              <a:rPr lang="en-US" altLang="en-US" sz="700" dirty="0" smtClean="0">
                <a:latin typeface="Arial" panose="020B0604020202020204" pitchFamily="34" charset="0"/>
              </a:rPr>
              <a:t>rounding.</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11/6/2014.</a:t>
            </a:r>
            <a:endParaRPr lang="en-US" altLang="en-US" sz="700" dirty="0">
              <a:latin typeface="Arial" panose="020B0604020202020204" pitchFamily="34" charset="0"/>
            </a:endParaRPr>
          </a:p>
        </p:txBody>
      </p:sp>
      <p:pic>
        <p:nvPicPr>
          <p:cNvPr id="15" name="Picture 14"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 Box 3"/>
          <p:cNvSpPr txBox="1">
            <a:spLocks noChangeArrowheads="1"/>
          </p:cNvSpPr>
          <p:nvPr/>
        </p:nvSpPr>
        <p:spPr bwMode="auto">
          <a:xfrm>
            <a:off x="4038600" y="2216150"/>
            <a:ext cx="6572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b="1" dirty="0" smtClean="0">
                <a:solidFill>
                  <a:srgbClr val="080808"/>
                </a:solidFill>
                <a:latin typeface="Arial" panose="020B0604020202020204" pitchFamily="34" charset="0"/>
              </a:rPr>
              <a:t>-20%</a:t>
            </a:r>
            <a:endParaRPr lang="en-US" altLang="en-US" sz="900" b="1" dirty="0">
              <a:solidFill>
                <a:srgbClr val="080808"/>
              </a:solidFill>
              <a:latin typeface="Arial" panose="020B0604020202020204" pitchFamily="34" charset="0"/>
            </a:endParaRPr>
          </a:p>
        </p:txBody>
      </p:sp>
      <p:sp>
        <p:nvSpPr>
          <p:cNvPr id="2" name="Slide Number Placeholder 1"/>
          <p:cNvSpPr>
            <a:spLocks noGrp="1"/>
          </p:cNvSpPr>
          <p:nvPr>
            <p:ph type="sldNum" sz="quarter" idx="12"/>
          </p:nvPr>
        </p:nvSpPr>
        <p:spPr>
          <a:xfrm>
            <a:off x="6858000" y="6345238"/>
            <a:ext cx="2133600" cy="365125"/>
          </a:xfrm>
        </p:spPr>
        <p:txBody>
          <a:bodyPr/>
          <a:lstStyle/>
          <a:p>
            <a:pPr>
              <a:defRPr/>
            </a:pPr>
            <a:fld id="{E932BB6A-D600-4D54-8112-1310BC448E11}"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Top Ten Inpatient Major Diagnostic Categories</a:t>
            </a:r>
          </a:p>
        </p:txBody>
      </p:sp>
      <p:sp>
        <p:nvSpPr>
          <p:cNvPr id="9220" name="AutoShape 2"/>
          <p:cNvSpPr>
            <a:spLocks noChangeArrowheads="1"/>
          </p:cNvSpPr>
          <p:nvPr/>
        </p:nvSpPr>
        <p:spPr bwMode="auto">
          <a:xfrm>
            <a:off x="6513513" y="695325"/>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graphicFrame>
        <p:nvGraphicFramePr>
          <p:cNvPr id="606445" name="Group 237"/>
          <p:cNvGraphicFramePr>
            <a:graphicFrameLocks noGrp="1"/>
          </p:cNvGraphicFramePr>
          <p:nvPr>
            <p:ph sz="half" idx="4294967295"/>
            <p:extLst>
              <p:ext uri="{D42A27DB-BD31-4B8C-83A1-F6EECF244321}">
                <p14:modId xmlns:p14="http://schemas.microsoft.com/office/powerpoint/2010/main" val="2532445186"/>
              </p:ext>
            </p:extLst>
          </p:nvPr>
        </p:nvGraphicFramePr>
        <p:xfrm>
          <a:off x="457200" y="1171329"/>
          <a:ext cx="5719763" cy="3983283"/>
        </p:xfrm>
        <a:graphic>
          <a:graphicData uri="http://schemas.openxmlformats.org/drawingml/2006/table">
            <a:tbl>
              <a:tblPr/>
              <a:tblGrid>
                <a:gridCol w="3540382"/>
                <a:gridCol w="1089691"/>
                <a:gridCol w="1089690"/>
              </a:tblGrid>
              <a:tr h="652093">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Inpatient Major Diagnostic Categories (MDC)</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for HSN14</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Inpatient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Discharges</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Inpatient </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Payments</a:t>
                      </a:r>
                    </a:p>
                  </a:txBody>
                  <a:tcPr marL="83121" marR="0" marT="40336" marB="40336" anchor="ctr" horzOverflow="overflow">
                    <a:lnL>
                      <a:noFill/>
                    </a:lnL>
                    <a:lnR>
                      <a:noFill/>
                    </a:lnR>
                    <a:lnT>
                      <a:noFill/>
                    </a:lnT>
                    <a:lnB>
                      <a:noFill/>
                    </a:lnB>
                    <a:lnTlToBr>
                      <a:noFill/>
                    </a:lnTlToBr>
                    <a:lnBlToTr>
                      <a:noFill/>
                    </a:lnBlToTr>
                    <a:solidFill>
                      <a:schemeClr val="accent1"/>
                    </a:solidFill>
                  </a:tcPr>
                </a:tc>
              </a:tr>
              <a:tr h="278622">
                <a:tc>
                  <a:txBody>
                    <a:bodyPr/>
                    <a:lstStyle/>
                    <a:p>
                      <a:pPr algn="l" rtl="0" fontAlgn="ctr"/>
                      <a:r>
                        <a:rPr lang="en-US" sz="1100" b="0" i="0" u="none" strike="noStrike" dirty="0" smtClean="0">
                          <a:solidFill>
                            <a:srgbClr val="080808"/>
                          </a:solidFill>
                          <a:effectLst/>
                          <a:latin typeface="Arial" panose="020B0604020202020204" pitchFamily="34" charset="0"/>
                        </a:rPr>
                        <a:t>Diseases of the Circulatory System</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15%</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15%</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78622">
                <a:tc>
                  <a:txBody>
                    <a:bodyPr/>
                    <a:lstStyle/>
                    <a:p>
                      <a:pPr algn="l" rtl="0" fontAlgn="ctr"/>
                      <a:r>
                        <a:rPr lang="en-US" sz="1100" b="0" i="0" u="none" strike="noStrike" dirty="0" smtClean="0">
                          <a:solidFill>
                            <a:srgbClr val="080808"/>
                          </a:solidFill>
                          <a:effectLst/>
                          <a:latin typeface="Arial" panose="020B0604020202020204" pitchFamily="34" charset="0"/>
                        </a:rPr>
                        <a:t>Diseases of the Digestive System</a:t>
                      </a:r>
                      <a:endParaRPr lang="en-US" sz="1100" b="0" i="0" u="none" strike="noStrike" dirty="0">
                        <a:solidFill>
                          <a:srgbClr val="080808"/>
                        </a:solidFill>
                        <a:effectLst/>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12%</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11%</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36190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Diseases of the Musculoskeletal System and Connective Tissue</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8%</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9%</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7862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Diseases of the Respiratory System</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11%</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8%</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7862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Diseases</a:t>
                      </a:r>
                      <a:r>
                        <a:rPr lang="en-US" sz="1100" baseline="0" dirty="0" smtClean="0">
                          <a:solidFill>
                            <a:srgbClr val="080808"/>
                          </a:solidFill>
                          <a:latin typeface="Arial" panose="020B0604020202020204" pitchFamily="34" charset="0"/>
                        </a:rPr>
                        <a:t> of the Nervous System</a:t>
                      </a:r>
                      <a:endParaRPr lang="en-US" sz="1100" dirty="0" smtClean="0">
                        <a:solidFill>
                          <a:srgbClr val="080808"/>
                        </a:solidFill>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7%</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7%</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80105">
                <a:tc>
                  <a:txBody>
                    <a:bodyPr/>
                    <a:lstStyle/>
                    <a:p>
                      <a:pPr algn="l" rtl="0" fontAlgn="ctr"/>
                      <a:r>
                        <a:rPr lang="en-US" sz="1100" b="0" i="0" u="none" strike="noStrike" dirty="0" smtClean="0">
                          <a:solidFill>
                            <a:srgbClr val="080808"/>
                          </a:solidFill>
                          <a:effectLst/>
                          <a:latin typeface="Arial" panose="020B0604020202020204" pitchFamily="34" charset="0"/>
                        </a:rPr>
                        <a:t>Infectious and Parasitic</a:t>
                      </a:r>
                      <a:r>
                        <a:rPr lang="en-US" sz="1100" b="0" i="0" u="none" strike="noStrike" baseline="0" dirty="0" smtClean="0">
                          <a:solidFill>
                            <a:srgbClr val="080808"/>
                          </a:solidFill>
                          <a:effectLst/>
                          <a:latin typeface="Arial" panose="020B0604020202020204" pitchFamily="34" charset="0"/>
                        </a:rPr>
                        <a:t> Diseases</a:t>
                      </a:r>
                      <a:endParaRPr lang="en-US" sz="1100" b="0" i="0" u="none" strike="noStrike" dirty="0">
                        <a:solidFill>
                          <a:srgbClr val="080808"/>
                        </a:solidFill>
                        <a:effectLst/>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5%</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panose="020B0604020202020204" pitchFamily="34" charset="0"/>
                        </a:rPr>
                        <a:t>7</a:t>
                      </a:r>
                      <a:r>
                        <a:rPr lang="en-US" sz="1200" b="0" i="0" u="none" strike="noStrike" dirty="0" smtClean="0">
                          <a:effectLst/>
                          <a:latin typeface="Arial" panose="020B0604020202020204" pitchFamily="34" charset="0"/>
                        </a:rPr>
                        <a:t>%</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801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Mental Illness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9%</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7%</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801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Diseases of the Hepatobiliary System and Pancreas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panose="020B0604020202020204" pitchFamily="34" charset="0"/>
                        </a:rPr>
                        <a:t>5</a:t>
                      </a:r>
                      <a:r>
                        <a:rPr lang="en-US" sz="1200" b="0" i="0" u="none" strike="noStrike" dirty="0" smtClean="0">
                          <a:effectLst/>
                          <a:latin typeface="Arial" panose="020B0604020202020204" pitchFamily="34" charset="0"/>
                        </a:rPr>
                        <a:t>%</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panose="020B0604020202020204" pitchFamily="34" charset="0"/>
                        </a:rPr>
                        <a:t>7</a:t>
                      </a:r>
                      <a:r>
                        <a:rPr lang="en-US" sz="1200" b="0" i="0" u="none" strike="noStrike" dirty="0" smtClean="0">
                          <a:effectLst/>
                          <a:latin typeface="Arial" panose="020B0604020202020204" pitchFamily="34" charset="0"/>
                        </a:rPr>
                        <a:t>%</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307220">
                <a:tc>
                  <a:txBody>
                    <a:bodyPr/>
                    <a:lstStyle/>
                    <a:p>
                      <a:pPr algn="l" rtl="0" fontAlgn="ctr"/>
                      <a:r>
                        <a:rPr lang="en-US" sz="1100" b="0" i="0" u="none" strike="noStrike" dirty="0" smtClean="0">
                          <a:solidFill>
                            <a:srgbClr val="080808"/>
                          </a:solidFill>
                          <a:effectLst/>
                          <a:latin typeface="Arial" panose="020B0604020202020204" pitchFamily="34" charset="0"/>
                        </a:rPr>
                        <a:t>Endocrine,</a:t>
                      </a:r>
                      <a:r>
                        <a:rPr lang="en-US" sz="1100" b="0" i="0" u="none" strike="noStrike" baseline="0" dirty="0" smtClean="0">
                          <a:solidFill>
                            <a:srgbClr val="080808"/>
                          </a:solidFill>
                          <a:effectLst/>
                          <a:latin typeface="Arial" panose="020B0604020202020204" pitchFamily="34" charset="0"/>
                        </a:rPr>
                        <a:t> Nutritional, and Metabolic Diseases</a:t>
                      </a:r>
                      <a:endParaRPr lang="en-US" sz="1100" b="0" i="0" u="none" strike="noStrike" dirty="0">
                        <a:solidFill>
                          <a:srgbClr val="080808"/>
                        </a:solidFill>
                        <a:effectLst/>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smtClean="0">
                          <a:effectLst/>
                          <a:latin typeface="Arial" panose="020B0604020202020204" pitchFamily="34" charset="0"/>
                        </a:rPr>
                        <a:t>5%</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panose="020B0604020202020204" pitchFamily="34" charset="0"/>
                        </a:rPr>
                        <a:t>4</a:t>
                      </a:r>
                      <a:r>
                        <a:rPr lang="en-US" sz="1200" b="0" i="0" u="none" strike="noStrike" dirty="0" smtClean="0">
                          <a:effectLst/>
                          <a:latin typeface="Arial" panose="020B0604020202020204" pitchFamily="34" charset="0"/>
                        </a:rPr>
                        <a:t>%</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41902">
                <a:tc>
                  <a:txBody>
                    <a:bodyPr/>
                    <a:lstStyle/>
                    <a:p>
                      <a:pPr algn="l" rtl="0" fontAlgn="ctr"/>
                      <a:r>
                        <a:rPr lang="en-US" sz="1100" b="0" i="0" u="none" strike="noStrike" dirty="0" smtClean="0">
                          <a:solidFill>
                            <a:srgbClr val="080808"/>
                          </a:solidFill>
                          <a:effectLst/>
                          <a:latin typeface="Arial" panose="020B0604020202020204" pitchFamily="34" charset="0"/>
                        </a:rPr>
                        <a:t>Alcohol and Drug Use Treatment</a:t>
                      </a:r>
                      <a:endParaRPr lang="en-US" sz="1100" b="0" i="0" u="none" strike="noStrike" dirty="0">
                        <a:solidFill>
                          <a:srgbClr val="080808"/>
                        </a:solidFill>
                        <a:effectLst/>
                        <a:latin typeface="Arial" panose="020B0604020202020204" pitchFamily="34" charset="0"/>
                      </a:endParaRPr>
                    </a:p>
                  </a:txBody>
                  <a:tcPr marL="6926" marR="6926" marT="6724"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200" b="0" i="0" u="none" strike="noStrike" dirty="0">
                          <a:effectLst/>
                          <a:latin typeface="Arial" panose="020B0604020202020204" pitchFamily="34" charset="0"/>
                        </a:rPr>
                        <a:t>5</a:t>
                      </a:r>
                      <a:r>
                        <a:rPr lang="en-US" sz="1200" b="0" i="0" u="none" strike="noStrike" dirty="0" smtClean="0">
                          <a:effectLst/>
                          <a:latin typeface="Arial" panose="020B0604020202020204" pitchFamily="34" charset="0"/>
                        </a:rPr>
                        <a:t>%</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200" b="0" i="0" u="none" strike="noStrike" dirty="0">
                          <a:effectLst/>
                          <a:latin typeface="Arial" panose="020B0604020202020204" pitchFamily="34" charset="0"/>
                        </a:rPr>
                        <a:t>4</a:t>
                      </a:r>
                      <a:r>
                        <a:rPr lang="en-US" sz="1200" b="0" i="0" u="none" strike="noStrike" dirty="0" smtClean="0">
                          <a:effectLst/>
                          <a:latin typeface="Arial" panose="020B0604020202020204" pitchFamily="34" charset="0"/>
                        </a:rPr>
                        <a:t>%</a:t>
                      </a:r>
                      <a:endParaRPr lang="en-US" sz="1200" b="0" i="0" u="none" strike="noStrike" dirty="0">
                        <a:effectLst/>
                        <a:latin typeface="Arial" panose="020B0604020202020204" pitchFamily="34" charset="0"/>
                      </a:endParaRP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65359">
                <a:tc>
                  <a:txBody>
                    <a:bodyPr/>
                    <a:lstStyle/>
                    <a:p>
                      <a:pPr algn="l" rtl="0" fontAlgn="ctr"/>
                      <a:r>
                        <a:rPr lang="en-US" sz="1100" b="1" i="0" u="none" strike="noStrike" dirty="0">
                          <a:solidFill>
                            <a:srgbClr val="080808"/>
                          </a:solidFill>
                          <a:effectLst/>
                          <a:latin typeface="Arial" panose="020B0604020202020204" pitchFamily="34" charset="0"/>
                        </a:rPr>
                        <a:t>Total for Top Ten</a:t>
                      </a: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82%</a:t>
                      </a:r>
                      <a:endParaRPr lang="en-US" sz="1100" b="1" i="0" u="none" strike="noStrike" dirty="0">
                        <a:solidFill>
                          <a:srgbClr val="080808"/>
                        </a:solidFill>
                        <a:effectLst/>
                        <a:latin typeface="Arial" panose="020B0604020202020204" pitchFamily="34" charset="0"/>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79%</a:t>
                      </a:r>
                      <a:endParaRPr lang="en-US" sz="1100" b="1" i="0" u="none" strike="noStrike" dirty="0">
                        <a:solidFill>
                          <a:srgbClr val="080808"/>
                        </a:solidFill>
                        <a:effectLst/>
                        <a:latin typeface="Arial" panose="020B0604020202020204" pitchFamily="34" charset="0"/>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45099" name="Rectangle 86"/>
          <p:cNvSpPr>
            <a:spLocks noChangeArrowheads="1"/>
          </p:cNvSpPr>
          <p:nvPr/>
        </p:nvSpPr>
        <p:spPr bwMode="auto">
          <a:xfrm>
            <a:off x="6584950" y="808038"/>
            <a:ext cx="2082800" cy="4241800"/>
          </a:xfrm>
          <a:prstGeom prst="rect">
            <a:avLst/>
          </a:prstGeom>
          <a:noFill/>
          <a:ln w="9525">
            <a:noFill/>
            <a:miter lim="800000"/>
            <a:headEnd/>
            <a:tailEnd/>
          </a:ln>
        </p:spPr>
        <p:txBody>
          <a:bodyPr lIns="91429" tIns="45714" rIns="91429" bIns="45714"/>
          <a:lstStyle/>
          <a:p>
            <a:pPr defTabSz="914608" eaLnBrk="0" fontAlgn="auto" hangingPunct="0">
              <a:spcBef>
                <a:spcPct val="20000"/>
              </a:spcBef>
              <a:spcAft>
                <a:spcPct val="30000"/>
              </a:spcAft>
              <a:defRPr/>
            </a:pPr>
            <a:r>
              <a:rPr lang="en-US" sz="1200" kern="0" dirty="0">
                <a:solidFill>
                  <a:srgbClr val="000000"/>
                </a:solidFill>
                <a:latin typeface="Arial" panose="020B0604020202020204" pitchFamily="34" charset="0"/>
                <a:cs typeface="+mn-cs"/>
              </a:rPr>
              <a:t>In Health Safety Net fiscal year </a:t>
            </a:r>
            <a:r>
              <a:rPr lang="en-US" sz="1200" kern="0" dirty="0" smtClean="0">
                <a:solidFill>
                  <a:srgbClr val="000000"/>
                </a:solidFill>
                <a:latin typeface="Arial" panose="020B0604020202020204" pitchFamily="34" charset="0"/>
                <a:cs typeface="+mn-cs"/>
              </a:rPr>
              <a:t>2014 </a:t>
            </a:r>
            <a:r>
              <a:rPr lang="en-US" sz="1200" kern="0" dirty="0">
                <a:solidFill>
                  <a:srgbClr val="000000"/>
                </a:solidFill>
                <a:latin typeface="Arial" panose="020B0604020202020204" pitchFamily="34" charset="0"/>
                <a:cs typeface="+mn-cs"/>
              </a:rPr>
              <a:t>(</a:t>
            </a:r>
            <a:r>
              <a:rPr lang="en-US" sz="1200" kern="0" dirty="0" smtClean="0">
                <a:solidFill>
                  <a:srgbClr val="000000"/>
                </a:solidFill>
                <a:latin typeface="Arial" panose="020B0604020202020204" pitchFamily="34" charset="0"/>
                <a:cs typeface="+mn-cs"/>
              </a:rPr>
              <a:t>HSN14), </a:t>
            </a:r>
            <a:r>
              <a:rPr lang="en-US" sz="1200" dirty="0">
                <a:solidFill>
                  <a:srgbClr val="000000"/>
                </a:solidFill>
                <a:latin typeface="Arial" panose="020B0604020202020204" pitchFamily="34" charset="0"/>
                <a:cs typeface="+mn-cs"/>
              </a:rPr>
              <a:t>the top ten diagnostic categories accounted </a:t>
            </a:r>
            <a:r>
              <a:rPr lang="en-US" sz="1200" dirty="0" smtClean="0">
                <a:solidFill>
                  <a:srgbClr val="000000"/>
                </a:solidFill>
                <a:latin typeface="Arial" panose="020B0604020202020204" pitchFamily="34" charset="0"/>
                <a:cs typeface="+mn-cs"/>
              </a:rPr>
              <a:t>for 82%</a:t>
            </a:r>
            <a:r>
              <a:rPr lang="en-US" sz="1200" dirty="0" smtClean="0">
                <a:latin typeface="Arial" panose="020B0604020202020204" pitchFamily="34" charset="0"/>
                <a:cs typeface="+mn-cs"/>
              </a:rPr>
              <a:t> </a:t>
            </a:r>
            <a:r>
              <a:rPr lang="en-US" sz="1200" dirty="0">
                <a:latin typeface="Arial" panose="020B0604020202020204" pitchFamily="34" charset="0"/>
                <a:cs typeface="+mn-cs"/>
              </a:rPr>
              <a:t>of inpatient discharges </a:t>
            </a:r>
            <a:r>
              <a:rPr lang="en-US" sz="1200" dirty="0" smtClean="0">
                <a:latin typeface="Arial" panose="020B0604020202020204" pitchFamily="34" charset="0"/>
                <a:cs typeface="+mn-cs"/>
              </a:rPr>
              <a:t>and 79% </a:t>
            </a:r>
            <a:r>
              <a:rPr lang="en-US" sz="1200" dirty="0">
                <a:latin typeface="Arial" panose="020B0604020202020204" pitchFamily="34" charset="0"/>
                <a:cs typeface="+mn-cs"/>
              </a:rPr>
              <a:t>of inpatient </a:t>
            </a:r>
            <a:r>
              <a:rPr lang="en-US" sz="1200" dirty="0">
                <a:solidFill>
                  <a:srgbClr val="000000"/>
                </a:solidFill>
                <a:latin typeface="Arial" panose="020B0604020202020204" pitchFamily="34" charset="0"/>
                <a:cs typeface="+mn-cs"/>
              </a:rPr>
              <a:t>payments.</a:t>
            </a:r>
          </a:p>
          <a:p>
            <a:pPr defTabSz="914608" eaLnBrk="0" fontAlgn="auto" hangingPunct="0">
              <a:spcBef>
                <a:spcPct val="20000"/>
              </a:spcBef>
              <a:spcAft>
                <a:spcPct val="30000"/>
              </a:spcAft>
              <a:defRPr/>
            </a:pPr>
            <a:r>
              <a:rPr lang="en-US" sz="1200" dirty="0">
                <a:solidFill>
                  <a:srgbClr val="000000"/>
                </a:solidFill>
                <a:latin typeface="Arial" panose="020B0604020202020204" pitchFamily="34" charset="0"/>
                <a:cs typeface="+mn-cs"/>
              </a:rPr>
              <a:t>Circulatory, digestive, </a:t>
            </a:r>
            <a:r>
              <a:rPr lang="en-US" sz="1200" dirty="0" smtClean="0">
                <a:solidFill>
                  <a:srgbClr val="000000"/>
                </a:solidFill>
                <a:latin typeface="Arial" panose="020B0604020202020204" pitchFamily="34" charset="0"/>
                <a:cs typeface="+mn-cs"/>
              </a:rPr>
              <a:t>musculoskeletal system and respiratory diseases and were </a:t>
            </a:r>
            <a:r>
              <a:rPr lang="en-US" sz="1200" dirty="0">
                <a:solidFill>
                  <a:srgbClr val="000000"/>
                </a:solidFill>
                <a:latin typeface="Arial" panose="020B0604020202020204" pitchFamily="34" charset="0"/>
                <a:cs typeface="+mn-cs"/>
              </a:rPr>
              <a:t>the top </a:t>
            </a:r>
            <a:r>
              <a:rPr lang="en-US" sz="1200" dirty="0" smtClean="0">
                <a:solidFill>
                  <a:srgbClr val="000000"/>
                </a:solidFill>
                <a:latin typeface="Arial" panose="020B0604020202020204" pitchFamily="34" charset="0"/>
                <a:cs typeface="+mn-cs"/>
              </a:rPr>
              <a:t>four </a:t>
            </a:r>
            <a:r>
              <a:rPr lang="en-US" sz="1200" dirty="0">
                <a:solidFill>
                  <a:srgbClr val="000000"/>
                </a:solidFill>
                <a:latin typeface="Arial" panose="020B0604020202020204" pitchFamily="34" charset="0"/>
                <a:cs typeface="+mn-cs"/>
              </a:rPr>
              <a:t>diagnostic categories among inpatient claims.</a:t>
            </a:r>
          </a:p>
          <a:p>
            <a:pPr defTabSz="914608" eaLnBrk="0" fontAlgn="auto" hangingPunct="0">
              <a:spcBef>
                <a:spcPct val="20000"/>
              </a:spcBef>
              <a:spcAft>
                <a:spcPct val="30000"/>
              </a:spcAft>
              <a:defRPr/>
            </a:pPr>
            <a:r>
              <a:rPr lang="en-US" sz="1200" dirty="0">
                <a:solidFill>
                  <a:srgbClr val="000000"/>
                </a:solidFill>
                <a:latin typeface="Arial" panose="020B0604020202020204" pitchFamily="34" charset="0"/>
                <a:cs typeface="+mn-cs"/>
              </a:rPr>
              <a:t>These </a:t>
            </a:r>
            <a:r>
              <a:rPr lang="en-US" sz="1200" dirty="0" smtClean="0">
                <a:solidFill>
                  <a:srgbClr val="000000"/>
                </a:solidFill>
                <a:latin typeface="Arial" panose="020B0604020202020204" pitchFamily="34" charset="0"/>
                <a:cs typeface="+mn-cs"/>
              </a:rPr>
              <a:t>four</a:t>
            </a:r>
            <a:r>
              <a:rPr lang="en-US" sz="1200" dirty="0" smtClean="0">
                <a:latin typeface="Arial" panose="020B0604020202020204" pitchFamily="34" charset="0"/>
                <a:cs typeface="+mn-cs"/>
              </a:rPr>
              <a:t> </a:t>
            </a:r>
            <a:r>
              <a:rPr lang="en-US" sz="1200" dirty="0">
                <a:latin typeface="Arial" panose="020B0604020202020204" pitchFamily="34" charset="0"/>
                <a:cs typeface="+mn-cs"/>
              </a:rPr>
              <a:t>diagnostic categories </a:t>
            </a:r>
            <a:r>
              <a:rPr lang="en-US" sz="1200" dirty="0" smtClean="0">
                <a:latin typeface="Arial" panose="020B0604020202020204" pitchFamily="34" charset="0"/>
                <a:cs typeface="+mn-cs"/>
              </a:rPr>
              <a:t>comprised 46%</a:t>
            </a:r>
            <a:r>
              <a:rPr lang="en-US" sz="1200" dirty="0" smtClean="0">
                <a:solidFill>
                  <a:srgbClr val="000000"/>
                </a:solidFill>
                <a:latin typeface="Arial" panose="020B0604020202020204" pitchFamily="34" charset="0"/>
                <a:cs typeface="+mn-cs"/>
              </a:rPr>
              <a:t> of </a:t>
            </a:r>
            <a:r>
              <a:rPr lang="en-US" sz="1200" dirty="0">
                <a:solidFill>
                  <a:srgbClr val="000000"/>
                </a:solidFill>
                <a:latin typeface="Arial" panose="020B0604020202020204" pitchFamily="34" charset="0"/>
                <a:cs typeface="+mn-cs"/>
              </a:rPr>
              <a:t>inpatient discharges </a:t>
            </a:r>
            <a:r>
              <a:rPr lang="en-US" sz="1200" dirty="0" smtClean="0">
                <a:solidFill>
                  <a:srgbClr val="000000"/>
                </a:solidFill>
                <a:latin typeface="Arial" panose="020B0604020202020204" pitchFamily="34" charset="0"/>
                <a:cs typeface="+mn-cs"/>
              </a:rPr>
              <a:t>and 43% </a:t>
            </a:r>
            <a:r>
              <a:rPr lang="en-US" sz="1200" dirty="0">
                <a:solidFill>
                  <a:srgbClr val="000000"/>
                </a:solidFill>
                <a:latin typeface="Arial" panose="020B0604020202020204" pitchFamily="34" charset="0"/>
                <a:cs typeface="+mn-cs"/>
              </a:rPr>
              <a:t>of inpatient payments</a:t>
            </a:r>
            <a:r>
              <a:rPr lang="en-US" sz="1100" dirty="0">
                <a:solidFill>
                  <a:srgbClr val="000000"/>
                </a:solidFill>
                <a:latin typeface="Arial" panose="020B0604020202020204" pitchFamily="34" charset="0"/>
                <a:cs typeface="+mn-cs"/>
              </a:rPr>
              <a:t>.</a:t>
            </a:r>
          </a:p>
        </p:txBody>
      </p:sp>
      <p:sp>
        <p:nvSpPr>
          <p:cNvPr id="9260" name="Text Box 14"/>
          <p:cNvSpPr txBox="1">
            <a:spLocks noChangeArrowheads="1"/>
          </p:cNvSpPr>
          <p:nvPr/>
        </p:nvSpPr>
        <p:spPr bwMode="auto">
          <a:xfrm>
            <a:off x="609600" y="5754241"/>
            <a:ext cx="8107363"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80808"/>
                </a:solidFill>
                <a:latin typeface="Arial" panose="020B0604020202020204" pitchFamily="34" charset="0"/>
              </a:rPr>
              <a:t>Notes: The Health Safety Net fiscal year runs from October 1 through September 30 of the following year. Inpatient claims are grouped into major diagnostic categories (</a:t>
            </a:r>
            <a:r>
              <a:rPr lang="en-US" altLang="en-US" sz="700" dirty="0" smtClean="0">
                <a:solidFill>
                  <a:srgbClr val="080808"/>
                </a:solidFill>
                <a:latin typeface="Arial" panose="020B0604020202020204" pitchFamily="34" charset="0"/>
              </a:rPr>
              <a:t>MDCs) </a:t>
            </a:r>
            <a:r>
              <a:rPr lang="en-US" altLang="en-US" sz="700" dirty="0">
                <a:solidFill>
                  <a:srgbClr val="080808"/>
                </a:solidFill>
                <a:latin typeface="Arial" panose="020B0604020202020204" pitchFamily="34" charset="0"/>
              </a:rPr>
              <a:t>using </a:t>
            </a:r>
            <a:r>
              <a:rPr lang="en-US" altLang="en-US" sz="700" dirty="0" smtClean="0">
                <a:solidFill>
                  <a:srgbClr val="080808"/>
                </a:solidFill>
                <a:latin typeface="Arial" panose="020B0604020202020204" pitchFamily="34" charset="0"/>
              </a:rPr>
              <a:t>version 31 </a:t>
            </a:r>
            <a:r>
              <a:rPr lang="en-US" altLang="en-US" sz="700" dirty="0">
                <a:solidFill>
                  <a:srgbClr val="080808"/>
                </a:solidFill>
                <a:latin typeface="Arial" panose="020B0604020202020204" pitchFamily="34" charset="0"/>
              </a:rPr>
              <a:t>of the MS-DRG grouper, depending on the date of service on the claim. Hospital inpatient volume is inpatient discharges </a:t>
            </a:r>
            <a:r>
              <a:rPr lang="en-US" altLang="en-US" sz="700" dirty="0" smtClean="0">
                <a:solidFill>
                  <a:srgbClr val="080808"/>
                </a:solidFill>
                <a:latin typeface="Arial" panose="020B0604020202020204" pitchFamily="34" charset="0"/>
              </a:rPr>
              <a:t>reported in the month in which the service was provided. </a:t>
            </a:r>
            <a:r>
              <a:rPr lang="en-US" altLang="en-US" sz="700" dirty="0">
                <a:solidFill>
                  <a:srgbClr val="080808"/>
                </a:solidFill>
                <a:latin typeface="Arial" panose="020B0604020202020204" pitchFamily="34" charset="0"/>
              </a:rPr>
              <a:t>Hospital inpatient volume excludes pharmacy claims. Hospital inpatient payments are reported </a:t>
            </a:r>
            <a:r>
              <a:rPr lang="en-US" altLang="en-US" sz="700" dirty="0" smtClean="0">
                <a:solidFill>
                  <a:srgbClr val="080808"/>
                </a:solidFill>
                <a:latin typeface="Arial" panose="020B0604020202020204" pitchFamily="34" charset="0"/>
              </a:rPr>
              <a:t>in the month </a:t>
            </a:r>
            <a:r>
              <a:rPr lang="en-US" altLang="en-US" sz="700" dirty="0">
                <a:solidFill>
                  <a:srgbClr val="080808"/>
                </a:solidFill>
                <a:latin typeface="Arial" panose="020B0604020202020204" pitchFamily="34" charset="0"/>
              </a:rPr>
              <a:t>in which the service was provided. Hospital inpatient payments exclude pharmacy payments. Numbers are rounded to the nearest </a:t>
            </a:r>
            <a:r>
              <a:rPr lang="en-US" altLang="en-US" sz="700" dirty="0" smtClean="0">
                <a:solidFill>
                  <a:srgbClr val="080808"/>
                </a:solidFill>
                <a:latin typeface="Arial" panose="020B0604020202020204" pitchFamily="34" charset="0"/>
              </a:rPr>
              <a:t>percent.</a:t>
            </a:r>
          </a:p>
          <a:p>
            <a:pPr eaLnBrk="1" hangingPunct="1">
              <a:spcBef>
                <a:spcPct val="0"/>
              </a:spcBef>
              <a:buNone/>
            </a:pPr>
            <a:r>
              <a:rPr lang="en-US" altLang="en-US" sz="700" dirty="0" smtClean="0">
                <a:solidFill>
                  <a:srgbClr val="080808"/>
                </a:solidFill>
                <a:latin typeface="Arial" panose="020B0604020202020204" pitchFamily="34" charset="0"/>
              </a:rPr>
              <a:t>Source: Health Safety Net Data Warehouse </a:t>
            </a:r>
            <a:r>
              <a:rPr lang="en-US" altLang="en-US" sz="700" dirty="0">
                <a:latin typeface="Arial" panose="020B0604020202020204" pitchFamily="34" charset="0"/>
              </a:rPr>
              <a:t>as of 11/6/2014</a:t>
            </a:r>
            <a:r>
              <a:rPr lang="en-US" altLang="en-US" sz="700" dirty="0" smtClean="0">
                <a:latin typeface="Arial" panose="020B0604020202020204" pitchFamily="34" charset="0"/>
              </a:rPr>
              <a:t>.</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sp>
        <p:nvSpPr>
          <p:cNvPr id="2" name="Slide Number Placeholder 1"/>
          <p:cNvSpPr>
            <a:spLocks noGrp="1"/>
          </p:cNvSpPr>
          <p:nvPr>
            <p:ph type="sldNum" sz="quarter" idx="12"/>
          </p:nvPr>
        </p:nvSpPr>
        <p:spPr>
          <a:xfrm>
            <a:off x="6836469" y="6374253"/>
            <a:ext cx="2133600" cy="365125"/>
          </a:xfrm>
        </p:spPr>
        <p:txBody>
          <a:bodyPr/>
          <a:lstStyle/>
          <a:p>
            <a:pPr>
              <a:defRPr/>
            </a:pPr>
            <a:fld id="{E932BB6A-D600-4D54-8112-1310BC448E11}"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89"/>
          <p:cNvSpPr>
            <a:spLocks noChangeArrowheads="1"/>
          </p:cNvSpPr>
          <p:nvPr/>
        </p:nvSpPr>
        <p:spPr bwMode="auto">
          <a:xfrm>
            <a:off x="609600" y="506413"/>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Top Ten Outpatient Clinical Classification Diagnosis Categories</a:t>
            </a:r>
          </a:p>
        </p:txBody>
      </p:sp>
      <p:sp>
        <p:nvSpPr>
          <p:cNvPr id="10244" name="AutoShape 2"/>
          <p:cNvSpPr>
            <a:spLocks noChangeArrowheads="1"/>
          </p:cNvSpPr>
          <p:nvPr/>
        </p:nvSpPr>
        <p:spPr bwMode="auto">
          <a:xfrm>
            <a:off x="6513513" y="685800"/>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graphicFrame>
        <p:nvGraphicFramePr>
          <p:cNvPr id="607283" name="Group 51"/>
          <p:cNvGraphicFramePr>
            <a:graphicFrameLocks noGrp="1"/>
          </p:cNvGraphicFramePr>
          <p:nvPr>
            <p:ph sz="half" idx="4294967295"/>
            <p:extLst>
              <p:ext uri="{D42A27DB-BD31-4B8C-83A1-F6EECF244321}">
                <p14:modId xmlns:p14="http://schemas.microsoft.com/office/powerpoint/2010/main" val="3107033642"/>
              </p:ext>
            </p:extLst>
          </p:nvPr>
        </p:nvGraphicFramePr>
        <p:xfrm>
          <a:off x="598488" y="1287463"/>
          <a:ext cx="5578475" cy="4281675"/>
        </p:xfrm>
        <a:graphic>
          <a:graphicData uri="http://schemas.openxmlformats.org/drawingml/2006/table">
            <a:tbl>
              <a:tblPr/>
              <a:tblGrid>
                <a:gridCol w="3456638"/>
                <a:gridCol w="1060919"/>
                <a:gridCol w="1060918"/>
              </a:tblGrid>
              <a:tr h="691711">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Outpatient CCS Diagnosis Categories</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for HSN14</a:t>
                      </a:r>
                    </a:p>
                  </a:txBody>
                  <a:tcPr marL="83142" marR="0" marT="40347" marB="40347"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Outpatient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Claims</a:t>
                      </a:r>
                    </a:p>
                  </a:txBody>
                  <a:tcPr marL="83142" marR="0" marT="40347" marB="40347"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Outpatient </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Payments</a:t>
                      </a:r>
                    </a:p>
                  </a:txBody>
                  <a:tcPr marL="83142" marR="0" marT="40347" marB="40347" anchor="ctr" horzOverflow="overflow">
                    <a:lnL>
                      <a:noFill/>
                    </a:lnL>
                    <a:lnR>
                      <a:noFill/>
                    </a:lnR>
                    <a:lnT>
                      <a:noFill/>
                    </a:lnT>
                    <a:lnB>
                      <a:noFill/>
                    </a:lnB>
                    <a:lnTlToBr>
                      <a:noFill/>
                    </a:lnTlToBr>
                    <a:lnBlToTr>
                      <a:noFill/>
                    </a:lnBlToTr>
                    <a:solidFill>
                      <a:schemeClr val="accent1"/>
                    </a:solidFill>
                  </a:tcPr>
                </a:tc>
              </a:tr>
              <a:tr h="458053">
                <a:tc>
                  <a:txBody>
                    <a:bodyPr/>
                    <a:lstStyle/>
                    <a:p>
                      <a:pPr algn="l" fontAlgn="b"/>
                      <a:r>
                        <a:rPr lang="en-US" sz="1100" b="0" i="0" u="none" strike="noStrike" dirty="0">
                          <a:effectLst/>
                          <a:latin typeface="Arial" panose="020B0604020202020204" pitchFamily="34" charset="0"/>
                        </a:rPr>
                        <a:t>Symptoms; signs; and ill-defined conditions and factors influencing health status</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15%</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16%</a:t>
                      </a:r>
                    </a:p>
                  </a:txBody>
                  <a:tcPr marL="7620" marR="7620" marT="7620" marB="0" anchor="ctr">
                    <a:lnL>
                      <a:noFill/>
                    </a:lnL>
                    <a:lnR>
                      <a:noFill/>
                    </a:lnR>
                    <a:lnT>
                      <a:noFill/>
                    </a:lnT>
                    <a:lnB>
                      <a:noFill/>
                    </a:lnB>
                    <a:lnTlToBr>
                      <a:noFill/>
                    </a:lnTlToBr>
                    <a:lnBlToTr>
                      <a:noFill/>
                    </a:lnBlToTr>
                    <a:noFill/>
                  </a:tcPr>
                </a:tc>
              </a:tr>
              <a:tr h="372617">
                <a:tc>
                  <a:txBody>
                    <a:bodyPr/>
                    <a:lstStyle/>
                    <a:p>
                      <a:pPr algn="l" fontAlgn="b"/>
                      <a:r>
                        <a:rPr lang="en-US" sz="1100" b="0" i="0" u="none" strike="noStrike" dirty="0">
                          <a:effectLst/>
                          <a:latin typeface="Arial" panose="020B0604020202020204" pitchFamily="34" charset="0"/>
                        </a:rPr>
                        <a:t>Diseases of the musculoskeletal system and connective tissue</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11%</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10%</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smtClean="0">
                          <a:effectLst/>
                          <a:latin typeface="Arial" panose="020B0604020202020204" pitchFamily="34" charset="0"/>
                        </a:rPr>
                        <a:t>Diseases</a:t>
                      </a:r>
                      <a:r>
                        <a:rPr lang="en-US" sz="1100" b="0" i="0" u="none" strike="noStrike" baseline="0" dirty="0" smtClean="0">
                          <a:effectLst/>
                          <a:latin typeface="Arial" panose="020B0604020202020204" pitchFamily="34" charset="0"/>
                        </a:rPr>
                        <a:t> of the nervous system and sense organs</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8%</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9%</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a:effectLst/>
                          <a:latin typeface="Arial" panose="020B0604020202020204" pitchFamily="34" charset="0"/>
                        </a:rPr>
                        <a:t>Diseases of the genitourinary system</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8%</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8%</a:t>
                      </a: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smtClean="0">
                          <a:effectLst/>
                          <a:latin typeface="Arial" panose="020B0604020202020204" pitchFamily="34" charset="0"/>
                        </a:rPr>
                        <a:t>Neoplasms</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6%</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8%</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a:effectLst/>
                          <a:latin typeface="Arial" panose="020B0604020202020204" pitchFamily="34" charset="0"/>
                        </a:rPr>
                        <a:t>Diseases of the circulatory system</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8%</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7%</a:t>
                      </a:r>
                    </a:p>
                  </a:txBody>
                  <a:tcPr marL="7620" marR="7620" marT="7620" marB="0" anchor="ctr">
                    <a:lnL>
                      <a:noFill/>
                    </a:lnL>
                    <a:lnR>
                      <a:noFill/>
                    </a:lnR>
                    <a:lnT>
                      <a:noFill/>
                    </a:lnT>
                    <a:lnB>
                      <a:noFill/>
                    </a:lnB>
                    <a:lnTlToBr>
                      <a:noFill/>
                    </a:lnTlToBr>
                    <a:lnBlToTr>
                      <a:noFill/>
                    </a:lnBlToTr>
                    <a:noFill/>
                  </a:tcPr>
                </a:tc>
              </a:tr>
              <a:tr h="372617">
                <a:tc>
                  <a:txBody>
                    <a:bodyPr/>
                    <a:lstStyle/>
                    <a:p>
                      <a:pPr algn="l" fontAlgn="b"/>
                      <a:r>
                        <a:rPr lang="en-US" sz="1100" b="0" i="0" u="none" strike="noStrike" dirty="0">
                          <a:effectLst/>
                          <a:latin typeface="Arial" panose="020B0604020202020204" pitchFamily="34" charset="0"/>
                        </a:rPr>
                        <a:t>Endocrine; nutritional; and metabolic diseases and immunity disorders</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8</a:t>
                      </a:r>
                      <a:r>
                        <a:rPr lang="en-US" sz="1100" b="0" i="0" u="none" strike="noStrike" dirty="0" smtClean="0">
                          <a:effectLst/>
                          <a:latin typeface="Arial" panose="020B0604020202020204" pitchFamily="34" charset="0"/>
                        </a:rPr>
                        <a:t>%</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7%</a:t>
                      </a:r>
                    </a:p>
                  </a:txBody>
                  <a:tcPr marL="7620" marR="7620" marT="7620" marB="0" anchor="ctr">
                    <a:lnL>
                      <a:noFill/>
                    </a:lnL>
                    <a:lnR>
                      <a:noFill/>
                    </a:lnR>
                    <a:lnT>
                      <a:noFill/>
                    </a:lnT>
                    <a:lnB>
                      <a:noFill/>
                    </a:lnB>
                    <a:lnTlToBr>
                      <a:noFill/>
                    </a:lnTlToBr>
                    <a:lnBlToTr>
                      <a:noFill/>
                    </a:lnBlToTr>
                    <a:noFill/>
                  </a:tcPr>
                </a:tc>
              </a:tr>
              <a:tr h="372617">
                <a:tc>
                  <a:txBody>
                    <a:bodyPr/>
                    <a:lstStyle/>
                    <a:p>
                      <a:pPr algn="l" fontAlgn="b"/>
                      <a:r>
                        <a:rPr lang="en-US" sz="1100" b="0" i="0" u="none" strike="noStrike" dirty="0" smtClean="0">
                          <a:effectLst/>
                          <a:latin typeface="Arial" panose="020B0604020202020204" pitchFamily="34" charset="0"/>
                        </a:rPr>
                        <a:t>Injury and poisoning</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6%</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effectLst/>
                          <a:latin typeface="Arial" panose="020B0604020202020204" pitchFamily="34" charset="0"/>
                        </a:rPr>
                        <a:t>7%</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a:noFill/>
                    </a:lnB>
                    <a:lnTlToBr>
                      <a:noFill/>
                    </a:lnTlToBr>
                    <a:lnBlToTr>
                      <a:noFill/>
                    </a:lnBlToTr>
                    <a:noFill/>
                  </a:tcPr>
                </a:tc>
              </a:tr>
              <a:tr h="312230">
                <a:tc>
                  <a:txBody>
                    <a:bodyPr/>
                    <a:lstStyle/>
                    <a:p>
                      <a:pPr algn="l" fontAlgn="b"/>
                      <a:r>
                        <a:rPr lang="en-US" sz="1100" b="0" i="0" u="none" strike="noStrike" dirty="0">
                          <a:effectLst/>
                          <a:latin typeface="Arial" panose="020B0604020202020204" pitchFamily="34" charset="0"/>
                        </a:rPr>
                        <a:t>Diseases of the respiratory system</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6%</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6%</a:t>
                      </a: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smtClean="0">
                          <a:effectLst/>
                          <a:latin typeface="Arial" panose="020B0604020202020204" pitchFamily="34" charset="0"/>
                        </a:rPr>
                        <a:t>Diseases of the digestive system</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5</a:t>
                      </a:r>
                      <a:r>
                        <a:rPr lang="en-US" sz="1100" b="0" i="0" u="none" strike="noStrike" dirty="0" smtClean="0">
                          <a:effectLst/>
                          <a:latin typeface="Arial" panose="020B0604020202020204" pitchFamily="34" charset="0"/>
                        </a:rPr>
                        <a:t>%</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100" b="0" i="0" u="none" strike="noStrike" dirty="0">
                          <a:effectLst/>
                          <a:latin typeface="Arial" panose="020B0604020202020204" pitchFamily="34" charset="0"/>
                        </a:rPr>
                        <a:t>5</a:t>
                      </a:r>
                      <a:r>
                        <a:rPr lang="en-US" sz="1100" b="0" i="0" u="none" strike="noStrike" dirty="0" smtClean="0">
                          <a:effectLst/>
                          <a:latin typeface="Arial" panose="020B0604020202020204" pitchFamily="34" charset="0"/>
                        </a:rPr>
                        <a:t>%</a:t>
                      </a:r>
                      <a:endParaRPr lang="en-US" sz="1100" b="0" i="0" u="none" strike="noStrike" dirty="0">
                        <a:effectLst/>
                        <a:latin typeface="Arial" panose="020B0604020202020204" pitchFamily="34" charset="0"/>
                      </a:endParaRP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12230">
                <a:tc>
                  <a:txBody>
                    <a:bodyPr/>
                    <a:lstStyle/>
                    <a:p>
                      <a:pPr algn="l" rtl="0" fontAlgn="ctr"/>
                      <a:r>
                        <a:rPr lang="en-US" sz="1100" b="1" i="0" u="none" strike="noStrike" dirty="0">
                          <a:solidFill>
                            <a:srgbClr val="080808"/>
                          </a:solidFill>
                          <a:effectLst/>
                          <a:latin typeface="Arial" panose="020B0604020202020204" pitchFamily="34" charset="0"/>
                        </a:rPr>
                        <a:t>Total for Top Ten</a:t>
                      </a:r>
                    </a:p>
                  </a:txBody>
                  <a:tcPr marL="8660" marR="8660" marT="8405"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81%</a:t>
                      </a:r>
                      <a:endParaRPr lang="en-US" sz="1100" b="1" i="0" u="none" strike="noStrike" dirty="0">
                        <a:solidFill>
                          <a:srgbClr val="080808"/>
                        </a:solidFill>
                        <a:effectLst/>
                        <a:latin typeface="Arial" panose="020B0604020202020204" pitchFamily="34" charset="0"/>
                      </a:endParaRPr>
                    </a:p>
                  </a:txBody>
                  <a:tcPr marL="6928" marR="6928" marT="6725"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83%</a:t>
                      </a:r>
                      <a:endParaRPr lang="en-US" sz="1100" b="1" i="0" u="none" strike="noStrike" dirty="0">
                        <a:solidFill>
                          <a:srgbClr val="080808"/>
                        </a:solidFill>
                        <a:effectLst/>
                        <a:latin typeface="Arial" panose="020B0604020202020204" pitchFamily="34" charset="0"/>
                      </a:endParaRPr>
                    </a:p>
                  </a:txBody>
                  <a:tcPr marL="6928" marR="6928" marT="6725"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46123" name="Rectangle 86"/>
          <p:cNvSpPr>
            <a:spLocks noChangeArrowheads="1"/>
          </p:cNvSpPr>
          <p:nvPr/>
        </p:nvSpPr>
        <p:spPr bwMode="auto">
          <a:xfrm>
            <a:off x="6604000" y="808038"/>
            <a:ext cx="2082800" cy="4241800"/>
          </a:xfrm>
          <a:prstGeom prst="rect">
            <a:avLst/>
          </a:prstGeom>
          <a:noFill/>
          <a:ln w="9525">
            <a:noFill/>
            <a:miter lim="800000"/>
            <a:headEnd/>
            <a:tailEnd/>
          </a:ln>
        </p:spPr>
        <p:txBody>
          <a:bodyPr lIns="91429" tIns="45714" rIns="91429" bIns="45714"/>
          <a:lstStyle/>
          <a:p>
            <a:pPr defTabSz="914608" eaLnBrk="0" fontAlgn="auto" hangingPunct="0">
              <a:spcBef>
                <a:spcPct val="20000"/>
              </a:spcBef>
              <a:spcAft>
                <a:spcPct val="30000"/>
              </a:spcAft>
              <a:defRPr/>
            </a:pPr>
            <a:r>
              <a:rPr lang="en-US" sz="1100" kern="0" dirty="0">
                <a:solidFill>
                  <a:srgbClr val="000000"/>
                </a:solidFill>
                <a:latin typeface="Arial" panose="020B0604020202020204" pitchFamily="34" charset="0"/>
                <a:cs typeface="+mn-cs"/>
              </a:rPr>
              <a:t>In Health Safety Net fiscal year </a:t>
            </a:r>
            <a:r>
              <a:rPr lang="en-US" sz="1100" kern="0" dirty="0" smtClean="0">
                <a:solidFill>
                  <a:srgbClr val="000000"/>
                </a:solidFill>
                <a:latin typeface="Arial" panose="020B0604020202020204" pitchFamily="34" charset="0"/>
                <a:cs typeface="+mn-cs"/>
              </a:rPr>
              <a:t>2014 </a:t>
            </a:r>
            <a:r>
              <a:rPr lang="en-US" sz="1100" kern="0" dirty="0">
                <a:solidFill>
                  <a:srgbClr val="000000"/>
                </a:solidFill>
                <a:latin typeface="Arial" panose="020B0604020202020204" pitchFamily="34" charset="0"/>
                <a:cs typeface="+mn-cs"/>
              </a:rPr>
              <a:t>(</a:t>
            </a:r>
            <a:r>
              <a:rPr lang="en-US" sz="1100" kern="0" dirty="0" smtClean="0">
                <a:solidFill>
                  <a:srgbClr val="000000"/>
                </a:solidFill>
                <a:latin typeface="Arial" panose="020B0604020202020204" pitchFamily="34" charset="0"/>
                <a:cs typeface="+mn-cs"/>
              </a:rPr>
              <a:t>HSN14), </a:t>
            </a:r>
            <a:r>
              <a:rPr lang="en-US" sz="1100" dirty="0">
                <a:solidFill>
                  <a:srgbClr val="000000"/>
                </a:solidFill>
                <a:latin typeface="Arial" panose="020B0604020202020204" pitchFamily="34" charset="0"/>
                <a:cs typeface="+mn-cs"/>
              </a:rPr>
              <a:t>the top ten clinical classification (CCS) diagnosis categories accounted </a:t>
            </a:r>
            <a:r>
              <a:rPr lang="en-US" sz="1100" dirty="0" smtClean="0">
                <a:solidFill>
                  <a:srgbClr val="000000"/>
                </a:solidFill>
                <a:latin typeface="Arial" panose="020B0604020202020204" pitchFamily="34" charset="0"/>
                <a:cs typeface="+mn-cs"/>
              </a:rPr>
              <a:t>for 81% </a:t>
            </a:r>
            <a:r>
              <a:rPr lang="en-US" sz="1100" dirty="0">
                <a:solidFill>
                  <a:srgbClr val="000000"/>
                </a:solidFill>
                <a:latin typeface="Arial" panose="020B0604020202020204" pitchFamily="34" charset="0"/>
                <a:cs typeface="+mn-cs"/>
              </a:rPr>
              <a:t>of outpatient claims </a:t>
            </a:r>
            <a:r>
              <a:rPr lang="en-US" sz="1100" dirty="0" smtClean="0">
                <a:solidFill>
                  <a:srgbClr val="000000"/>
                </a:solidFill>
                <a:latin typeface="Arial" panose="020B0604020202020204" pitchFamily="34" charset="0"/>
                <a:cs typeface="+mn-cs"/>
              </a:rPr>
              <a:t>and 83%</a:t>
            </a:r>
            <a:r>
              <a:rPr lang="en-US" altLang="en-US" sz="1100" b="1" dirty="0" smtClean="0">
                <a:solidFill>
                  <a:srgbClr val="FF0000"/>
                </a:solidFill>
                <a:latin typeface="Arial" panose="020B0604020202020204" pitchFamily="34" charset="0"/>
              </a:rPr>
              <a:t> </a:t>
            </a:r>
            <a:r>
              <a:rPr lang="en-US" sz="1100" dirty="0" smtClean="0">
                <a:solidFill>
                  <a:srgbClr val="000000"/>
                </a:solidFill>
                <a:latin typeface="Arial" panose="020B0604020202020204" pitchFamily="34" charset="0"/>
                <a:cs typeface="+mn-cs"/>
              </a:rPr>
              <a:t>of </a:t>
            </a:r>
            <a:r>
              <a:rPr lang="en-US" sz="1100" dirty="0">
                <a:solidFill>
                  <a:srgbClr val="000000"/>
                </a:solidFill>
                <a:latin typeface="Arial" panose="020B0604020202020204" pitchFamily="34" charset="0"/>
                <a:cs typeface="+mn-cs"/>
              </a:rPr>
              <a:t>outpatient payments.</a:t>
            </a:r>
          </a:p>
          <a:p>
            <a:pPr defTabSz="914608" eaLnBrk="0" fontAlgn="auto" hangingPunct="0">
              <a:spcBef>
                <a:spcPct val="20000"/>
              </a:spcBef>
              <a:spcAft>
                <a:spcPct val="30000"/>
              </a:spcAft>
              <a:defRPr/>
            </a:pPr>
            <a:r>
              <a:rPr lang="en-US" sz="1100" dirty="0">
                <a:solidFill>
                  <a:srgbClr val="000000"/>
                </a:solidFill>
                <a:latin typeface="Arial" panose="020B0604020202020204" pitchFamily="34" charset="0"/>
                <a:cs typeface="+mn-cs"/>
              </a:rPr>
              <a:t>Symptoms, signs, and ill-defined conditions and factors influencing health status; musculoskeletal system and connective tissue diseases; and diseases of the </a:t>
            </a:r>
            <a:r>
              <a:rPr lang="en-US" sz="1100" dirty="0">
                <a:latin typeface="Arial" panose="020B0604020202020204" pitchFamily="34" charset="0"/>
              </a:rPr>
              <a:t>nervous system and sense </a:t>
            </a:r>
            <a:r>
              <a:rPr lang="en-US" sz="1100" dirty="0" smtClean="0">
                <a:latin typeface="Arial" panose="020B0604020202020204" pitchFamily="34" charset="0"/>
              </a:rPr>
              <a:t>organs </a:t>
            </a:r>
            <a:r>
              <a:rPr lang="en-US" sz="1100" dirty="0" smtClean="0">
                <a:solidFill>
                  <a:srgbClr val="000000"/>
                </a:solidFill>
                <a:latin typeface="Arial" panose="020B0604020202020204" pitchFamily="34" charset="0"/>
                <a:cs typeface="+mn-cs"/>
              </a:rPr>
              <a:t>were </a:t>
            </a:r>
            <a:r>
              <a:rPr lang="en-US" sz="1100" dirty="0">
                <a:solidFill>
                  <a:srgbClr val="000000"/>
                </a:solidFill>
                <a:latin typeface="Arial" panose="020B0604020202020204" pitchFamily="34" charset="0"/>
                <a:cs typeface="+mn-cs"/>
              </a:rPr>
              <a:t>the top three CCS diagnosis categories among outpatient claims.</a:t>
            </a:r>
          </a:p>
          <a:p>
            <a:pPr defTabSz="914608" eaLnBrk="0" fontAlgn="auto" hangingPunct="0">
              <a:spcBef>
                <a:spcPct val="20000"/>
              </a:spcBef>
              <a:spcAft>
                <a:spcPct val="30000"/>
              </a:spcAft>
              <a:defRPr/>
            </a:pPr>
            <a:r>
              <a:rPr lang="en-US" sz="1100" dirty="0">
                <a:solidFill>
                  <a:srgbClr val="000000"/>
                </a:solidFill>
                <a:latin typeface="Arial" panose="020B0604020202020204" pitchFamily="34" charset="0"/>
                <a:cs typeface="+mn-cs"/>
              </a:rPr>
              <a:t>These three CCS diagnosis categories </a:t>
            </a:r>
            <a:r>
              <a:rPr lang="en-US" sz="1100" dirty="0" smtClean="0">
                <a:solidFill>
                  <a:srgbClr val="000000"/>
                </a:solidFill>
                <a:latin typeface="Arial" panose="020B0604020202020204" pitchFamily="34" charset="0"/>
                <a:cs typeface="+mn-cs"/>
              </a:rPr>
              <a:t>comprised 34% </a:t>
            </a:r>
            <a:r>
              <a:rPr lang="en-US" sz="1100" dirty="0">
                <a:solidFill>
                  <a:srgbClr val="000000"/>
                </a:solidFill>
                <a:latin typeface="Arial" panose="020B0604020202020204" pitchFamily="34" charset="0"/>
                <a:cs typeface="+mn-cs"/>
              </a:rPr>
              <a:t>of outpatient claims </a:t>
            </a:r>
            <a:r>
              <a:rPr lang="en-US" sz="1100" dirty="0" smtClean="0">
                <a:solidFill>
                  <a:srgbClr val="000000"/>
                </a:solidFill>
                <a:latin typeface="Arial" panose="020B0604020202020204" pitchFamily="34" charset="0"/>
                <a:cs typeface="+mn-cs"/>
              </a:rPr>
              <a:t>and 35% </a:t>
            </a:r>
            <a:r>
              <a:rPr lang="en-US" sz="1100" dirty="0">
                <a:solidFill>
                  <a:srgbClr val="000000"/>
                </a:solidFill>
                <a:latin typeface="Arial" panose="020B0604020202020204" pitchFamily="34" charset="0"/>
                <a:cs typeface="+mn-cs"/>
              </a:rPr>
              <a:t>of outpatient payments.</a:t>
            </a:r>
          </a:p>
        </p:txBody>
      </p:sp>
      <p:sp>
        <p:nvSpPr>
          <p:cNvPr id="10284" name="Text Box 14"/>
          <p:cNvSpPr txBox="1">
            <a:spLocks noChangeArrowheads="1"/>
          </p:cNvSpPr>
          <p:nvPr/>
        </p:nvSpPr>
        <p:spPr bwMode="auto">
          <a:xfrm>
            <a:off x="645481" y="5876282"/>
            <a:ext cx="810736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80808"/>
                </a:solidFill>
                <a:latin typeface="Arial" panose="020B0604020202020204" pitchFamily="34" charset="0"/>
              </a:rPr>
              <a:t>Notes: The Health Safety Net fiscal year runs from October 1 through September 30 of the following year. Outpatient 837I claims are grouped using the Clinical Classification Software (CCS) from the Agency for Healthcare Research and Quality (AHRQ). Hospital outpatient claims are claims reported in the month in which the service was provided. Hospital outpatient claims </a:t>
            </a:r>
            <a:r>
              <a:rPr lang="en-US" altLang="en-US" sz="700" dirty="0" smtClean="0">
                <a:solidFill>
                  <a:srgbClr val="080808"/>
                </a:solidFill>
                <a:latin typeface="Arial" panose="020B0604020202020204" pitchFamily="34" charset="0"/>
              </a:rPr>
              <a:t>exclude pharmacy </a:t>
            </a:r>
            <a:r>
              <a:rPr lang="en-US" altLang="en-US" sz="700" dirty="0">
                <a:solidFill>
                  <a:srgbClr val="080808"/>
                </a:solidFill>
                <a:latin typeface="Arial" panose="020B0604020202020204" pitchFamily="34" charset="0"/>
              </a:rPr>
              <a:t>claims. Hospital outpatient payments are reported in the month in which </a:t>
            </a:r>
            <a:r>
              <a:rPr lang="en-US" altLang="en-US" sz="700" dirty="0" smtClean="0">
                <a:solidFill>
                  <a:srgbClr val="080808"/>
                </a:solidFill>
                <a:latin typeface="Arial" panose="020B0604020202020204" pitchFamily="34" charset="0"/>
              </a:rPr>
              <a:t>the service was provided.</a:t>
            </a:r>
            <a:r>
              <a:rPr lang="en-US" altLang="en-US" sz="700" dirty="0">
                <a:solidFill>
                  <a:srgbClr val="080808"/>
                </a:solidFill>
                <a:latin typeface="Arial" panose="020B0604020202020204" pitchFamily="34" charset="0"/>
              </a:rPr>
              <a:t> Hospital outpatient payments exclude pharmacy payments. Numbers are rounded to the nearest </a:t>
            </a:r>
            <a:r>
              <a:rPr lang="en-US" altLang="en-US" sz="700" dirty="0" smtClean="0">
                <a:solidFill>
                  <a:srgbClr val="080808"/>
                </a:solidFill>
                <a:latin typeface="Arial" panose="020B0604020202020204" pitchFamily="34" charset="0"/>
              </a:rPr>
              <a:t>percent.</a:t>
            </a:r>
          </a:p>
          <a:p>
            <a:pPr eaLnBrk="1" hangingPunct="1">
              <a:spcBef>
                <a:spcPct val="0"/>
              </a:spcBef>
              <a:buNone/>
            </a:pPr>
            <a:r>
              <a:rPr lang="en-US" altLang="en-US" sz="700" dirty="0" smtClean="0">
                <a:solidFill>
                  <a:srgbClr val="080808"/>
                </a:solidFill>
                <a:latin typeface="Arial" panose="020B0604020202020204" pitchFamily="34" charset="0"/>
              </a:rPr>
              <a:t>Source: Health Safety Net Data Warehouse </a:t>
            </a:r>
            <a:r>
              <a:rPr lang="en-US" altLang="en-US" sz="700" dirty="0">
                <a:latin typeface="Arial" panose="020B0604020202020204" pitchFamily="34" charset="0"/>
              </a:rPr>
              <a:t>as of 11/6/2014</a:t>
            </a:r>
            <a:r>
              <a:rPr lang="en-US" altLang="en-US" sz="700" dirty="0" smtClean="0">
                <a:latin typeface="Arial" panose="020B0604020202020204" pitchFamily="34" charset="0"/>
              </a:rPr>
              <a:t>.</a:t>
            </a:r>
            <a:endParaRPr lang="en-US" altLang="en-US" sz="700" dirty="0">
              <a:latin typeface="Arial" panose="020B0604020202020204" pitchFamily="34" charset="0"/>
            </a:endParaRPr>
          </a:p>
        </p:txBody>
      </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4" name="Group 11"/>
          <p:cNvGrpSpPr>
            <a:grpSpLocks/>
          </p:cNvGrpSpPr>
          <p:nvPr/>
        </p:nvGrpSpPr>
        <p:grpSpPr bwMode="auto">
          <a:xfrm>
            <a:off x="6705600" y="147451"/>
            <a:ext cx="2264468" cy="462360"/>
            <a:chOff x="4113" y="123"/>
            <a:chExt cx="2050" cy="330"/>
          </a:xfrm>
        </p:grpSpPr>
        <p:sp>
          <p:nvSpPr>
            <p:cNvPr id="25"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6"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sp>
        <p:nvSpPr>
          <p:cNvPr id="2" name="Slide Number Placeholder 1"/>
          <p:cNvSpPr>
            <a:spLocks noGrp="1"/>
          </p:cNvSpPr>
          <p:nvPr>
            <p:ph type="sldNum" sz="quarter" idx="12"/>
          </p:nvPr>
        </p:nvSpPr>
        <p:spPr>
          <a:xfrm>
            <a:off x="6836468" y="6365876"/>
            <a:ext cx="2133600" cy="365125"/>
          </a:xfrm>
        </p:spPr>
        <p:txBody>
          <a:bodyPr/>
          <a:lstStyle/>
          <a:p>
            <a:pPr>
              <a:defRPr/>
            </a:pPr>
            <a:fld id="{E932BB6A-D600-4D54-8112-1310BC448E11}"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4242</TotalTime>
  <Words>2571</Words>
  <Application>Microsoft Office PowerPoint</Application>
  <PresentationFormat>On-screen Show (4:3)</PresentationFormat>
  <Paragraphs>217</Paragraphs>
  <Slides>12</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Worksheet</vt:lpstr>
      <vt:lpstr>PowerPoint Presentation</vt:lpstr>
      <vt:lpstr>Table of Contents</vt:lpstr>
      <vt:lpstr>Introduction</vt:lpstr>
      <vt:lpstr>HSN Overview</vt:lpstr>
      <vt:lpstr>HSN Data Notes</vt:lpstr>
      <vt:lpstr>PowerPoint Presentation</vt:lpstr>
      <vt:lpstr>PowerPoint Presentation</vt:lpstr>
      <vt:lpstr>PowerPoint Presentation</vt:lpstr>
      <vt:lpstr>PowerPoint Presentation</vt:lpstr>
      <vt:lpstr>PowerPoint Presentation</vt:lpstr>
      <vt:lpstr>PowerPoint Presentation</vt:lpstr>
      <vt:lpstr>Hospital Responsiveness to Enrolling Patients in MassHealth</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2013-11-25T21:20:22Z</dcterms:created>
  <dc:creator>mvitello</dc:creator>
  <lastModifiedBy>Administrator</lastModifiedBy>
  <lastPrinted>2014-12-19T20:56:34Z</lastPrinted>
  <dcterms:modified xsi:type="dcterms:W3CDTF">2016-02-17T18:38:46Z</dcterms:modified>
  <revision>216</revision>
  <dc:title>PowerPoint Presentation</dc:title>
</coreProperties>
</file>