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281" r:id="rId3"/>
    <p:sldId id="282" r:id="rId4"/>
    <p:sldId id="284" r:id="rId5"/>
    <p:sldId id="286" r:id="rId6"/>
    <p:sldId id="292" r:id="rId7"/>
    <p:sldId id="294" r:id="rId8"/>
    <p:sldId id="268" r:id="rId9"/>
    <p:sldId id="257" r:id="rId10"/>
    <p:sldId id="291" r:id="rId11"/>
    <p:sldId id="259" r:id="rId12"/>
    <p:sldId id="276" r:id="rId13"/>
    <p:sldId id="288" r:id="rId1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200">
          <p15:clr>
            <a:srgbClr val="A4A3A4"/>
          </p15:clr>
        </p15:guide>
        <p15:guide id="2" pos="292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93600" autoAdjust="0"/>
  </p:normalViewPr>
  <p:slideViewPr>
    <p:cSldViewPr>
      <p:cViewPr>
        <p:scale>
          <a:sx n="125" d="100"/>
          <a:sy n="125" d="100"/>
        </p:scale>
        <p:origin x="-1458" y="-72"/>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3192" y="-58"/>
      </p:cViewPr>
      <p:guideLst>
        <p:guide orient="horz" pos="2928"/>
        <p:guide pos="2208"/>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notesMaster" Target="notesMasters/notesMaster1.xml"/>
  <Relationship Id="rId16" Type="http://schemas.openxmlformats.org/officeDocument/2006/relationships/handoutMaster" Target="handoutMasters/handoutMaster1.xml"/>
  <Relationship Id="rId17" Type="http://schemas.openxmlformats.org/officeDocument/2006/relationships/commentAuthors" Target="commentAuthors.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 Target="slides/slide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1.emf"/>
</Relationships>

</file>

<file path=ppt/drawings/_rels/vmlDrawing2.vml.rels><?xml version="1.0" encoding="UTF-8"?>

<Relationships xmlns="http://schemas.openxmlformats.org/package/2006/relationships">
  <Relationship Id="rId1" Type="http://schemas.openxmlformats.org/officeDocument/2006/relationships/image" Target="../media/image4.emf"/>
</Relationships>

</file>

<file path=ppt/drawings/_rels/vmlDrawing3.vml.rels><?xml version="1.0" encoding="UTF-8"?>

<Relationships xmlns="http://schemas.openxmlformats.org/package/2006/relationships">
  <Relationship Id="rId1" Type="http://schemas.openxmlformats.org/officeDocument/2006/relationships/image" Target="../media/image5.emf"/>
</Relationships>

</file>

<file path=ppt/drawings/_rels/vmlDrawing4.vml.rels><?xml version="1.0" encoding="UTF-8"?>

<Relationships xmlns="http://schemas.openxmlformats.org/package/2006/relationships">
  <Relationship Id="rId1" Type="http://schemas.openxmlformats.org/officeDocument/2006/relationships/image" Target="../media/image6.emf"/>
</Relationships>

</file>

<file path=ppt/drawings/_rels/vmlDrawing5.vml.rels><?xml version="1.0" encoding="UTF-8"?>

<Relationships xmlns="http://schemas.openxmlformats.org/package/2006/relationships">
  <Relationship Id="rId1" Type="http://schemas.openxmlformats.org/officeDocument/2006/relationships/image" Target="../media/image7.emf"/>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969759" y="0"/>
            <a:ext cx="303944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2/17/2016</a:t>
            </a:fld>
            <a:endParaRPr lang="en-US" dirty="0"/>
          </a:p>
        </p:txBody>
      </p:sp>
      <p:sp>
        <p:nvSpPr>
          <p:cNvPr id="4" name="Footer Placeholder 3"/>
          <p:cNvSpPr>
            <a:spLocks noGrp="1"/>
          </p:cNvSpPr>
          <p:nvPr>
            <p:ph type="ftr" sz="quarter" idx="2"/>
          </p:nvPr>
        </p:nvSpPr>
        <p:spPr>
          <a:xfrm>
            <a:off x="1" y="8829468"/>
            <a:ext cx="3038240"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9759" y="8829468"/>
            <a:ext cx="303944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240"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969759" y="0"/>
            <a:ext cx="303944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2/17/2016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7" tIns="46584" rIns="93167" bIns="46584" rtlCol="0" anchor="ctr"/>
          <a:lstStyle/>
          <a:p>
            <a:pPr lvl="0"/>
            <a:endParaRPr lang="en-US" noProof="0" dirty="0" smtClean="0"/>
          </a:p>
        </p:txBody>
      </p:sp>
      <p:sp>
        <p:nvSpPr>
          <p:cNvPr id="5" name="Notes Placeholder 4"/>
          <p:cNvSpPr>
            <a:spLocks noGrp="1"/>
          </p:cNvSpPr>
          <p:nvPr>
            <p:ph type="body" sz="quarter" idx="3"/>
          </p:nvPr>
        </p:nvSpPr>
        <p:spPr>
          <a:xfrm>
            <a:off x="702241" y="4415790"/>
            <a:ext cx="5605919" cy="4183380"/>
          </a:xfrm>
          <a:prstGeom prst="rect">
            <a:avLst/>
          </a:prstGeom>
        </p:spPr>
        <p:txBody>
          <a:bodyPr vert="horz" lIns="93167" tIns="46584" rIns="93167" bIns="46584"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8829468"/>
            <a:ext cx="3038240"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969759" y="8829468"/>
            <a:ext cx="303944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703697" y="8366761"/>
            <a:ext cx="84384"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smtClean="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90692" y="4688550"/>
            <a:ext cx="6210371"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3991488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1194099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564716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p>
            <a:pPr>
              <a:defRPr/>
            </a:pPr>
            <a:fld id="{0DC0ECA8-262E-4E06-86DF-3942CFCEB80B}" type="slidenum">
              <a:rPr lang="en-US" smtClean="0"/>
              <a:pPr>
                <a:defRPr/>
              </a:pPr>
              <a:t>13</a:t>
            </a:fld>
            <a:endParaRPr lang="en-US" dirty="0"/>
          </a:p>
        </p:txBody>
      </p:sp>
    </p:spTree>
    <p:extLst>
      <p:ext uri="{BB962C8B-B14F-4D97-AF65-F5344CB8AC3E}">
        <p14:creationId xmlns:p14="http://schemas.microsoft.com/office/powerpoint/2010/main" val="1997728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969759" y="8829468"/>
            <a:ext cx="30394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82688" y="696913"/>
            <a:ext cx="4649787"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743545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2/17/2016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2/17/2016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2/17/2016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2/17/2016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2/17/2016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2/17/2016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tags" Target="../tags/tag1.xml"/>
  <Relationship Id="rId3" Type="http://schemas.openxmlformats.org/officeDocument/2006/relationships/slideLayout" Target="../slideLayouts/slideLayout1.xml"/>
  <Relationship Id="rId4" Type="http://schemas.openxmlformats.org/officeDocument/2006/relationships/notesSlide" Target="../notesSlides/notesSlide1.xml"/>
  <Relationship Id="rId5" Type="http://schemas.openxmlformats.org/officeDocument/2006/relationships/oleObject" Target="../embeddings/oleObject1.bin"/>
  <Relationship Id="rId6" Type="http://schemas.openxmlformats.org/officeDocument/2006/relationships/image" Target="../media/image1.emf"/>
  <Relationship Id="rId7" Type="http://schemas.openxmlformats.org/officeDocument/2006/relationships/image" Target="../media/image2.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0.xml"/>
  <Relationship Id="rId3" Type="http://schemas.openxmlformats.org/officeDocument/2006/relationships/image" Target="../media/image3.jpeg"/>
</Relationships>

</file>

<file path=ppt/slides/_rels/slide11.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7.xml"/>
  <Relationship Id="rId3" Type="http://schemas.openxmlformats.org/officeDocument/2006/relationships/notesSlide" Target="../notesSlides/notesSlide11.xml"/>
  <Relationship Id="rId4" Type="http://schemas.openxmlformats.org/officeDocument/2006/relationships/oleObject" Target="../embeddings/oleObject4.bin"/>
  <Relationship Id="rId5" Type="http://schemas.openxmlformats.org/officeDocument/2006/relationships/oleObject" Target="../embeddings/Microsoft_Excel_97-2003_Worksheet3.xls"/>
  <Relationship Id="rId6" Type="http://schemas.openxmlformats.org/officeDocument/2006/relationships/image" Target="../media/image6.emf"/>
  <Relationship Id="rId7" Type="http://schemas.openxmlformats.org/officeDocument/2006/relationships/image" Target="../media/image3.jpeg"/>
</Relationships>

</file>

<file path=ppt/slides/_rels/slide12.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slideLayout" Target="../slideLayouts/slideLayout7.xml"/>
  <Relationship Id="rId3" Type="http://schemas.openxmlformats.org/officeDocument/2006/relationships/notesSlide" Target="../notesSlides/notesSlide12.xml"/>
  <Relationship Id="rId4" Type="http://schemas.openxmlformats.org/officeDocument/2006/relationships/image" Target="../media/image3.jpeg"/>
  <Relationship Id="rId5" Type="http://schemas.openxmlformats.org/officeDocument/2006/relationships/oleObject" Target="../embeddings/oleObject5.bin"/>
  <Relationship Id="rId6" Type="http://schemas.openxmlformats.org/officeDocument/2006/relationships/oleObject" Target="../embeddings/Microsoft_Excel_97-2003_Worksheet4.xls"/>
  <Relationship Id="rId7" Type="http://schemas.openxmlformats.org/officeDocument/2006/relationships/image" Target="../media/image7.emf"/>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image" Target="../media/image3.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3.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3.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3.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3.jpe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image" Target="../media/image3.jpeg"/>
</Relationships>

</file>

<file path=ppt/slides/_rels/slide7.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7.xml"/>
  <Relationship Id="rId3" Type="http://schemas.openxmlformats.org/officeDocument/2006/relationships/notesSlide" Target="../notesSlides/notesSlide7.xml"/>
  <Relationship Id="rId4" Type="http://schemas.openxmlformats.org/officeDocument/2006/relationships/oleObject" Target="../embeddings/oleObject2.bin"/>
  <Relationship Id="rId5" Type="http://schemas.openxmlformats.org/officeDocument/2006/relationships/oleObject" Target="../embeddings/Microsoft_Excel_97-2003_Worksheet1.xls"/>
  <Relationship Id="rId6" Type="http://schemas.openxmlformats.org/officeDocument/2006/relationships/image" Target="../media/image4.emf"/>
  <Relationship Id="rId7" Type="http://schemas.openxmlformats.org/officeDocument/2006/relationships/image" Target="../media/image3.jpeg"/>
</Relationships>

</file>

<file path=ppt/slides/_rels/slide8.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slideLayout" Target="../slideLayouts/slideLayout7.xml"/>
  <Relationship Id="rId3" Type="http://schemas.openxmlformats.org/officeDocument/2006/relationships/notesSlide" Target="../notesSlides/notesSlide8.xml"/>
  <Relationship Id="rId4" Type="http://schemas.openxmlformats.org/officeDocument/2006/relationships/oleObject" Target="../embeddings/oleObject3.bin"/>
  <Relationship Id="rId5" Type="http://schemas.openxmlformats.org/officeDocument/2006/relationships/oleObject" Target="../embeddings/Microsoft_Excel_97-2003_Worksheet2.xls"/>
  <Relationship Id="rId6" Type="http://schemas.openxmlformats.org/officeDocument/2006/relationships/image" Target="../media/image5.emf"/>
  <Relationship Id="rId7" Type="http://schemas.openxmlformats.org/officeDocument/2006/relationships/image" Target="../media/image3.jpeg"/>
</Relationships>

</file>

<file path=ppt/slides/_rels/slide9.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9.xml"/>
  <Relationship Id="rId3"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487" name="think-cell Slide" r:id="rId5" imgW="360" imgH="360" progId="">
                  <p:embed/>
                </p:oleObj>
              </mc:Choice>
              <mc:Fallback>
                <p:oleObj name="think-cell Slide" r:id="rId5" imgW="360" imgH="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54225" y="5305425"/>
            <a:ext cx="503555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70C0"/>
                </a:solidFill>
                <a:latin typeface="Arial" charset="0"/>
              </a:rPr>
              <a:t>Fiscal Year 2015</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a:ex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5334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smtClean="0">
                <a:solidFill>
                  <a:srgbClr val="0070C0"/>
                </a:solidFill>
                <a:latin typeface="Arial" charset="0"/>
              </a:rPr>
              <a:t>Annual </a:t>
            </a:r>
            <a:r>
              <a:rPr lang="en-US" altLang="en-US" sz="4400" dirty="0">
                <a:solidFill>
                  <a:srgbClr val="0070C0"/>
                </a:solidFill>
                <a:latin typeface="Arial" charset="0"/>
              </a:rPr>
              <a:t>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89"/>
          <p:cNvSpPr>
            <a:spLocks noChangeArrowheads="1"/>
          </p:cNvSpPr>
          <p:nvPr/>
        </p:nvSpPr>
        <p:spPr bwMode="auto">
          <a:xfrm>
            <a:off x="609600" y="506413"/>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Top Ten Outpatient Clinical Classification </a:t>
            </a:r>
            <a:r>
              <a:rPr lang="en-US" altLang="en-US" sz="2000" b="1" dirty="0" smtClean="0">
                <a:solidFill>
                  <a:srgbClr val="000000"/>
                </a:solidFill>
                <a:latin typeface="Arial" panose="020B0604020202020204" pitchFamily="34" charset="0"/>
              </a:rPr>
              <a:t>(CCS) Diagnosis </a:t>
            </a:r>
            <a:r>
              <a:rPr lang="en-US" altLang="en-US" sz="2000" b="1" dirty="0">
                <a:solidFill>
                  <a:srgbClr val="000000"/>
                </a:solidFill>
                <a:latin typeface="Arial" panose="020B0604020202020204" pitchFamily="34" charset="0"/>
              </a:rPr>
              <a:t>Categories</a:t>
            </a:r>
          </a:p>
        </p:txBody>
      </p:sp>
      <p:sp>
        <p:nvSpPr>
          <p:cNvPr id="10244" name="AutoShape 2"/>
          <p:cNvSpPr>
            <a:spLocks noChangeArrowheads="1"/>
          </p:cNvSpPr>
          <p:nvPr/>
        </p:nvSpPr>
        <p:spPr bwMode="auto">
          <a:xfrm>
            <a:off x="6513513" y="685800"/>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46123" name="Rectangle 86"/>
          <p:cNvSpPr>
            <a:spLocks noChangeArrowheads="1"/>
          </p:cNvSpPr>
          <p:nvPr/>
        </p:nvSpPr>
        <p:spPr bwMode="auto">
          <a:xfrm>
            <a:off x="6604000" y="881514"/>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200" kern="0" dirty="0">
                <a:solidFill>
                  <a:srgbClr val="000000"/>
                </a:solidFill>
                <a:latin typeface="Arial" panose="020B0604020202020204" pitchFamily="34" charset="0"/>
                <a:cs typeface="+mn-cs"/>
              </a:rPr>
              <a:t>In Health Safety Net fiscal year </a:t>
            </a:r>
            <a:r>
              <a:rPr lang="en-US" sz="1200" kern="0" dirty="0" smtClean="0">
                <a:solidFill>
                  <a:srgbClr val="000000"/>
                </a:solidFill>
                <a:latin typeface="Arial" panose="020B0604020202020204" pitchFamily="34" charset="0"/>
                <a:cs typeface="+mn-cs"/>
              </a:rPr>
              <a:t>2015 </a:t>
            </a:r>
            <a:r>
              <a:rPr lang="en-US" sz="1200" kern="0" dirty="0">
                <a:solidFill>
                  <a:srgbClr val="000000"/>
                </a:solidFill>
                <a:latin typeface="Arial" panose="020B0604020202020204" pitchFamily="34" charset="0"/>
                <a:cs typeface="+mn-cs"/>
              </a:rPr>
              <a:t>(</a:t>
            </a:r>
            <a:r>
              <a:rPr lang="en-US" sz="1200" kern="0" dirty="0" smtClean="0">
                <a:solidFill>
                  <a:srgbClr val="000000"/>
                </a:solidFill>
                <a:latin typeface="Arial" panose="020B0604020202020204" pitchFamily="34" charset="0"/>
                <a:cs typeface="+mn-cs"/>
              </a:rPr>
              <a:t>HSN15), </a:t>
            </a:r>
            <a:r>
              <a:rPr lang="en-US" sz="1200" dirty="0">
                <a:solidFill>
                  <a:srgbClr val="000000"/>
                </a:solidFill>
                <a:latin typeface="Arial" panose="020B0604020202020204" pitchFamily="34" charset="0"/>
                <a:cs typeface="+mn-cs"/>
              </a:rPr>
              <a:t>the top ten clinical classification (CCS) diagnosis categories accounted </a:t>
            </a:r>
            <a:r>
              <a:rPr lang="en-US" sz="1200" dirty="0" smtClean="0">
                <a:solidFill>
                  <a:srgbClr val="000000"/>
                </a:solidFill>
                <a:latin typeface="Arial" panose="020B0604020202020204" pitchFamily="34" charset="0"/>
                <a:cs typeface="+mn-cs"/>
              </a:rPr>
              <a:t>for 83% </a:t>
            </a:r>
            <a:r>
              <a:rPr lang="en-US" sz="1200" dirty="0">
                <a:solidFill>
                  <a:srgbClr val="000000"/>
                </a:solidFill>
                <a:latin typeface="Arial" panose="020B0604020202020204" pitchFamily="34" charset="0"/>
                <a:cs typeface="+mn-cs"/>
              </a:rPr>
              <a:t>of outpatient </a:t>
            </a:r>
            <a:r>
              <a:rPr lang="en-US" sz="1200" dirty="0" smtClean="0">
                <a:solidFill>
                  <a:srgbClr val="000000"/>
                </a:solidFill>
                <a:latin typeface="Arial" panose="020B0604020202020204" pitchFamily="34" charset="0"/>
                <a:cs typeface="+mn-cs"/>
              </a:rPr>
              <a:t>visits and 82%</a:t>
            </a:r>
            <a:r>
              <a:rPr lang="en-US" altLang="en-US" sz="1200" b="1" dirty="0" smtClean="0">
                <a:solidFill>
                  <a:srgbClr val="FF0000"/>
                </a:solidFill>
                <a:latin typeface="Arial" panose="020B0604020202020204" pitchFamily="34" charset="0"/>
              </a:rPr>
              <a:t> </a:t>
            </a:r>
            <a:r>
              <a:rPr lang="en-US" sz="1200" dirty="0" smtClean="0">
                <a:solidFill>
                  <a:srgbClr val="000000"/>
                </a:solidFill>
                <a:latin typeface="Arial" panose="020B0604020202020204" pitchFamily="34" charset="0"/>
                <a:cs typeface="+mn-cs"/>
              </a:rPr>
              <a:t>of </a:t>
            </a:r>
            <a:r>
              <a:rPr lang="en-US" sz="1200" dirty="0">
                <a:solidFill>
                  <a:srgbClr val="000000"/>
                </a:solidFill>
                <a:latin typeface="Arial" panose="020B0604020202020204" pitchFamily="34" charset="0"/>
                <a:cs typeface="+mn-cs"/>
              </a:rPr>
              <a:t>outpatient payments.</a:t>
            </a:r>
          </a:p>
          <a:p>
            <a:pPr defTabSz="914608" eaLnBrk="0" fontAlgn="auto" hangingPunct="0">
              <a:spcBef>
                <a:spcPct val="20000"/>
              </a:spcBef>
              <a:spcAft>
                <a:spcPct val="30000"/>
              </a:spcAft>
              <a:defRPr/>
            </a:pPr>
            <a:r>
              <a:rPr lang="en-US" sz="1200" dirty="0">
                <a:solidFill>
                  <a:srgbClr val="000000"/>
                </a:solidFill>
                <a:latin typeface="Arial" panose="020B0604020202020204" pitchFamily="34" charset="0"/>
                <a:cs typeface="+mn-cs"/>
              </a:rPr>
              <a:t>Symptoms, signs, and ill-defined conditions and factors influencing health status; musculoskeletal </a:t>
            </a:r>
            <a:r>
              <a:rPr lang="en-US" sz="1200" dirty="0" smtClean="0">
                <a:solidFill>
                  <a:srgbClr val="000000"/>
                </a:solidFill>
                <a:latin typeface="Arial" panose="020B0604020202020204" pitchFamily="34" charset="0"/>
                <a:cs typeface="+mn-cs"/>
              </a:rPr>
              <a:t>system; </a:t>
            </a:r>
            <a:r>
              <a:rPr lang="en-US" sz="1200" dirty="0">
                <a:solidFill>
                  <a:srgbClr val="000000"/>
                </a:solidFill>
                <a:latin typeface="Arial" panose="020B0604020202020204" pitchFamily="34" charset="0"/>
                <a:cs typeface="+mn-cs"/>
              </a:rPr>
              <a:t>and </a:t>
            </a:r>
            <a:r>
              <a:rPr lang="en-US" sz="1200" dirty="0" smtClean="0">
                <a:solidFill>
                  <a:srgbClr val="000000"/>
                </a:solidFill>
                <a:latin typeface="Arial" panose="020B0604020202020204" pitchFamily="34" charset="0"/>
                <a:cs typeface="+mn-cs"/>
              </a:rPr>
              <a:t>endocrine</a:t>
            </a:r>
            <a:r>
              <a:rPr lang="en-US" sz="1200" dirty="0">
                <a:solidFill>
                  <a:srgbClr val="000000"/>
                </a:solidFill>
                <a:latin typeface="Arial" panose="020B0604020202020204" pitchFamily="34" charset="0"/>
                <a:cs typeface="+mn-cs"/>
              </a:rPr>
              <a:t>, nutritional, and metabolic </a:t>
            </a:r>
            <a:r>
              <a:rPr lang="en-US" sz="1200" dirty="0" smtClean="0">
                <a:solidFill>
                  <a:srgbClr val="000000"/>
                </a:solidFill>
                <a:latin typeface="Arial" panose="020B0604020202020204" pitchFamily="34" charset="0"/>
                <a:cs typeface="+mn-cs"/>
              </a:rPr>
              <a:t>diseases were the top three CCS diagnosis categories among outpatient claims.</a:t>
            </a:r>
          </a:p>
          <a:p>
            <a:pPr defTabSz="914608" eaLnBrk="0" fontAlgn="auto" hangingPunct="0">
              <a:spcBef>
                <a:spcPct val="20000"/>
              </a:spcBef>
              <a:spcAft>
                <a:spcPct val="30000"/>
              </a:spcAft>
              <a:defRPr/>
            </a:pPr>
            <a:r>
              <a:rPr lang="en-US" sz="1200" dirty="0" smtClean="0">
                <a:solidFill>
                  <a:srgbClr val="000000"/>
                </a:solidFill>
                <a:latin typeface="Arial" panose="020B0604020202020204" pitchFamily="34" charset="0"/>
                <a:cs typeface="+mn-cs"/>
              </a:rPr>
              <a:t>These </a:t>
            </a:r>
            <a:r>
              <a:rPr lang="en-US" sz="1200" dirty="0">
                <a:solidFill>
                  <a:srgbClr val="000000"/>
                </a:solidFill>
                <a:latin typeface="Arial" panose="020B0604020202020204" pitchFamily="34" charset="0"/>
                <a:cs typeface="+mn-cs"/>
              </a:rPr>
              <a:t>three CCS diagnosis categories </a:t>
            </a:r>
            <a:r>
              <a:rPr lang="en-US" sz="1200" dirty="0" smtClean="0">
                <a:solidFill>
                  <a:srgbClr val="000000"/>
                </a:solidFill>
                <a:latin typeface="Arial" panose="020B0604020202020204" pitchFamily="34" charset="0"/>
                <a:cs typeface="+mn-cs"/>
              </a:rPr>
              <a:t>comprised 36% </a:t>
            </a:r>
            <a:r>
              <a:rPr lang="en-US" sz="1200" dirty="0">
                <a:solidFill>
                  <a:srgbClr val="000000"/>
                </a:solidFill>
                <a:latin typeface="Arial" panose="020B0604020202020204" pitchFamily="34" charset="0"/>
                <a:cs typeface="+mn-cs"/>
              </a:rPr>
              <a:t>of outpatient </a:t>
            </a:r>
            <a:r>
              <a:rPr lang="en-US" sz="1200" dirty="0" smtClean="0">
                <a:solidFill>
                  <a:srgbClr val="000000"/>
                </a:solidFill>
                <a:latin typeface="Arial" panose="020B0604020202020204" pitchFamily="34" charset="0"/>
                <a:cs typeface="+mn-cs"/>
              </a:rPr>
              <a:t>visits and 36% </a:t>
            </a:r>
            <a:r>
              <a:rPr lang="en-US" sz="1200" dirty="0">
                <a:solidFill>
                  <a:srgbClr val="000000"/>
                </a:solidFill>
                <a:latin typeface="Arial" panose="020B0604020202020204" pitchFamily="34" charset="0"/>
                <a:cs typeface="+mn-cs"/>
              </a:rPr>
              <a:t>of outpatient payments.</a:t>
            </a:r>
          </a:p>
        </p:txBody>
      </p:sp>
      <p:sp>
        <p:nvSpPr>
          <p:cNvPr id="10284" name="Text Box 14"/>
          <p:cNvSpPr txBox="1">
            <a:spLocks noChangeArrowheads="1"/>
          </p:cNvSpPr>
          <p:nvPr/>
        </p:nvSpPr>
        <p:spPr bwMode="auto">
          <a:xfrm>
            <a:off x="645481" y="5876282"/>
            <a:ext cx="810736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80808"/>
                </a:solidFill>
                <a:latin typeface="Arial" panose="020B0604020202020204" pitchFamily="34" charset="0"/>
              </a:rPr>
              <a:t>Notes: The Health Safety Net fiscal year runs from October 1 through September 30 of the following year. Outpatient 837I claims are grouped using the Clinical Classification Software (CCS) from the Agency for Healthcare Research and Quality (AHRQ). Hospital outpatient claims are claims reported in the month in which the service was provided. Hospital outpatient claims </a:t>
            </a:r>
            <a:r>
              <a:rPr lang="en-US" altLang="en-US" sz="700" dirty="0" smtClean="0">
                <a:solidFill>
                  <a:srgbClr val="080808"/>
                </a:solidFill>
                <a:latin typeface="Arial" panose="020B0604020202020204" pitchFamily="34" charset="0"/>
              </a:rPr>
              <a:t>exclude pharmacy </a:t>
            </a:r>
            <a:r>
              <a:rPr lang="en-US" altLang="en-US" sz="700" dirty="0">
                <a:solidFill>
                  <a:srgbClr val="080808"/>
                </a:solidFill>
                <a:latin typeface="Arial" panose="020B0604020202020204" pitchFamily="34" charset="0"/>
              </a:rPr>
              <a:t>claims. Hospital outpatient payments are reported in the month in which </a:t>
            </a:r>
            <a:r>
              <a:rPr lang="en-US" altLang="en-US" sz="700" dirty="0" smtClean="0">
                <a:solidFill>
                  <a:srgbClr val="080808"/>
                </a:solidFill>
                <a:latin typeface="Arial" panose="020B0604020202020204" pitchFamily="34" charset="0"/>
              </a:rPr>
              <a:t>the service was provided.</a:t>
            </a:r>
            <a:r>
              <a:rPr lang="en-US" altLang="en-US" sz="700" dirty="0">
                <a:solidFill>
                  <a:srgbClr val="080808"/>
                </a:solidFill>
                <a:latin typeface="Arial" panose="020B0604020202020204" pitchFamily="34" charset="0"/>
              </a:rPr>
              <a:t> Hospital outpatient payments exclude pharmacy payments. Numbers are rounded to the nearest </a:t>
            </a:r>
            <a:r>
              <a:rPr lang="en-US" altLang="en-US" sz="700" dirty="0" smtClean="0">
                <a:solidFill>
                  <a:srgbClr val="080808"/>
                </a:solidFill>
                <a:latin typeface="Arial" panose="020B0604020202020204" pitchFamily="34" charset="0"/>
              </a:rPr>
              <a:t>percent.</a:t>
            </a:r>
          </a:p>
          <a:p>
            <a:pPr eaLnBrk="1" hangingPunct="1">
              <a:spcBef>
                <a:spcPct val="0"/>
              </a:spcBef>
              <a:buNone/>
            </a:pPr>
            <a:r>
              <a:rPr lang="en-US" altLang="en-US" sz="700" dirty="0" smtClean="0">
                <a:solidFill>
                  <a:srgbClr val="080808"/>
                </a:solidFill>
                <a:latin typeface="Arial" panose="020B0604020202020204" pitchFamily="34" charset="0"/>
              </a:rPr>
              <a:t>Source: Health Safety Net Data Warehouse </a:t>
            </a:r>
            <a:r>
              <a:rPr lang="en-US" altLang="en-US" sz="700" dirty="0">
                <a:latin typeface="Arial" panose="020B0604020202020204" pitchFamily="34" charset="0"/>
              </a:rPr>
              <a:t>as of </a:t>
            </a:r>
            <a:r>
              <a:rPr lang="en-US" altLang="en-US" sz="700" dirty="0" smtClean="0">
                <a:latin typeface="Arial" panose="020B0604020202020204" pitchFamily="34" charset="0"/>
              </a:rPr>
              <a:t>10/26/2015.</a:t>
            </a:r>
            <a:endParaRPr lang="en-US" altLang="en-US" sz="700" dirty="0">
              <a:latin typeface="Arial" panose="020B0604020202020204" pitchFamily="34" charset="0"/>
            </a:endParaRPr>
          </a:p>
        </p:txBody>
      </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4" name="Group 11"/>
          <p:cNvGrpSpPr>
            <a:grpSpLocks/>
          </p:cNvGrpSpPr>
          <p:nvPr/>
        </p:nvGrpSpPr>
        <p:grpSpPr bwMode="auto">
          <a:xfrm>
            <a:off x="6705600" y="147451"/>
            <a:ext cx="2264468" cy="462360"/>
            <a:chOff x="4113" y="123"/>
            <a:chExt cx="2050" cy="330"/>
          </a:xfrm>
        </p:grpSpPr>
        <p:sp>
          <p:nvSpPr>
            <p:cNvPr id="25"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6"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
        <p:nvSpPr>
          <p:cNvPr id="2" name="Slide Number Placeholder 1"/>
          <p:cNvSpPr>
            <a:spLocks noGrp="1"/>
          </p:cNvSpPr>
          <p:nvPr>
            <p:ph type="sldNum" sz="quarter" idx="12"/>
          </p:nvPr>
        </p:nvSpPr>
        <p:spPr>
          <a:xfrm>
            <a:off x="6836468" y="6365876"/>
            <a:ext cx="2133600" cy="365125"/>
          </a:xfrm>
        </p:spPr>
        <p:txBody>
          <a:bodyPr/>
          <a:lstStyle/>
          <a:p>
            <a:pPr>
              <a:defRPr/>
            </a:pPr>
            <a:fld id="{E932BB6A-D600-4D54-8112-1310BC448E11}" type="slidenum">
              <a:rPr lang="en-US" smtClean="0"/>
              <a:pPr>
                <a:defRPr/>
              </a:pPr>
              <a:t>10</a:t>
            </a:fld>
            <a:endParaRPr lang="en-US" dirty="0"/>
          </a:p>
        </p:txBody>
      </p:sp>
      <p:graphicFrame>
        <p:nvGraphicFramePr>
          <p:cNvPr id="20" name="Group 237"/>
          <p:cNvGraphicFramePr>
            <a:graphicFrameLocks/>
          </p:cNvGraphicFramePr>
          <p:nvPr>
            <p:extLst>
              <p:ext uri="{D42A27DB-BD31-4B8C-83A1-F6EECF244321}">
                <p14:modId xmlns:p14="http://schemas.microsoft.com/office/powerpoint/2010/main" val="4225858061"/>
              </p:ext>
            </p:extLst>
          </p:nvPr>
        </p:nvGraphicFramePr>
        <p:xfrm>
          <a:off x="303212" y="1171329"/>
          <a:ext cx="5873751" cy="4049466"/>
        </p:xfrm>
        <a:graphic>
          <a:graphicData uri="http://schemas.openxmlformats.org/drawingml/2006/table">
            <a:tbl>
              <a:tblPr/>
              <a:tblGrid>
                <a:gridCol w="3635696"/>
                <a:gridCol w="1119028"/>
                <a:gridCol w="1119027"/>
              </a:tblGrid>
              <a:tr h="652093">
                <a:tc>
                  <a:txBody>
                    <a:bodyPr/>
                    <a:lstStyle/>
                    <a:p>
                      <a:pPr lvl="0" algn="ctr" defTabSz="1019175" eaLnBrk="0" hangingPunct="0"/>
                      <a:r>
                        <a:rPr lang="en-US" sz="1100" b="1" dirty="0" smtClean="0">
                          <a:solidFill>
                            <a:schemeClr val="bg1"/>
                          </a:solidFill>
                          <a:latin typeface="Arial" panose="020B0604020202020204" pitchFamily="34" charset="0"/>
                        </a:rPr>
                        <a:t>Outpatient CCS Diagnosis Categories</a:t>
                      </a:r>
                    </a:p>
                    <a:p>
                      <a:pPr lvl="0" algn="ctr" defTabSz="1019175" eaLnBrk="0" hangingPunct="0"/>
                      <a:r>
                        <a:rPr lang="en-US" sz="1100" b="1" dirty="0" smtClean="0">
                          <a:solidFill>
                            <a:schemeClr val="bg1"/>
                          </a:solidFill>
                          <a:latin typeface="Arial" panose="020B0604020202020204" pitchFamily="34" charset="0"/>
                        </a:rPr>
                        <a:t>for HSN15</a:t>
                      </a:r>
                      <a:endParaRPr lang="en-US" sz="1100" b="1" dirty="0">
                        <a:solidFill>
                          <a:schemeClr val="bg1"/>
                        </a:solidFill>
                        <a:latin typeface="Arial" panose="020B0604020202020204" pitchFamily="34" charset="0"/>
                      </a:endParaRP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Outpatient Visits</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Outpatient Payments</a:t>
                      </a:r>
                    </a:p>
                  </a:txBody>
                  <a:tcPr marL="83121" marR="0" marT="40336" marB="40336" anchor="ctr" horzOverflow="overflow">
                    <a:lnL>
                      <a:noFill/>
                    </a:lnL>
                    <a:lnR>
                      <a:noFill/>
                    </a:lnR>
                    <a:lnT>
                      <a:noFill/>
                    </a:lnT>
                    <a:lnB>
                      <a:noFill/>
                    </a:lnB>
                    <a:lnTlToBr>
                      <a:noFill/>
                    </a:lnTlToBr>
                    <a:lnBlToTr>
                      <a:noFill/>
                    </a:lnBlToTr>
                    <a:solidFill>
                      <a:schemeClr val="accent1"/>
                    </a:solidFill>
                  </a:tcPr>
                </a:tc>
              </a:tr>
              <a:tr h="278622">
                <a:tc>
                  <a:txBody>
                    <a:bodyPr/>
                    <a:lstStyle/>
                    <a:p>
                      <a:pPr algn="l" fontAlgn="b"/>
                      <a:r>
                        <a:rPr lang="en-US" sz="1100" b="0" i="0" u="none" strike="noStrike" dirty="0" smtClean="0">
                          <a:effectLst/>
                          <a:latin typeface="Arial" panose="020B0604020202020204" pitchFamily="34" charset="0"/>
                        </a:rPr>
                        <a:t>Symptoms,</a:t>
                      </a:r>
                      <a:r>
                        <a:rPr lang="en-US" sz="1100" b="0" i="0" u="none" strike="noStrike" baseline="0" dirty="0" smtClean="0">
                          <a:effectLst/>
                          <a:latin typeface="Arial" panose="020B0604020202020204" pitchFamily="34" charset="0"/>
                        </a:rPr>
                        <a:t> </a:t>
                      </a:r>
                      <a:r>
                        <a:rPr lang="en-US" sz="1100" b="0" i="0" u="none" strike="noStrike" dirty="0" smtClean="0">
                          <a:effectLst/>
                          <a:latin typeface="Arial" panose="020B0604020202020204" pitchFamily="34" charset="0"/>
                        </a:rPr>
                        <a:t>signs,</a:t>
                      </a:r>
                      <a:r>
                        <a:rPr lang="en-US" sz="1100" b="0" i="0" u="none" strike="noStrike" baseline="0" dirty="0" smtClean="0">
                          <a:effectLst/>
                          <a:latin typeface="Arial" panose="020B0604020202020204" pitchFamily="34" charset="0"/>
                        </a:rPr>
                        <a:t> </a:t>
                      </a:r>
                      <a:r>
                        <a:rPr lang="en-US" sz="1100" b="0" i="0" u="none" strike="noStrike" dirty="0" smtClean="0">
                          <a:effectLst/>
                          <a:latin typeface="Arial" panose="020B0604020202020204" pitchFamily="34" charset="0"/>
                        </a:rPr>
                        <a:t>and ill-defined conditions and factors influencing health status</a:t>
                      </a:r>
                      <a:endParaRPr lang="en-US" sz="1100" b="0" i="0" u="none" strike="noStrike" dirty="0">
                        <a:effectLst/>
                        <a:latin typeface="Arial" panose="020B0604020202020204" pitchFamily="34" charset="0"/>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16%</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17%</a:t>
                      </a:r>
                    </a:p>
                  </a:txBody>
                  <a:tcPr marL="9525" marR="9525" marT="9525" marB="0" anchor="ctr">
                    <a:lnL>
                      <a:noFill/>
                    </a:lnL>
                    <a:lnR>
                      <a:noFill/>
                    </a:lnR>
                    <a:lnT>
                      <a:noFill/>
                    </a:lnT>
                    <a:lnB>
                      <a:noFill/>
                    </a:lnB>
                    <a:lnTlToBr>
                      <a:noFill/>
                    </a:lnTlToBr>
                    <a:lnBlToTr>
                      <a:noFill/>
                    </a:lnBlToTr>
                    <a:noFill/>
                  </a:tcPr>
                </a:tc>
              </a:tr>
              <a:tr h="278622">
                <a:tc>
                  <a:txBody>
                    <a:bodyPr/>
                    <a:lstStyle/>
                    <a:p>
                      <a:pPr algn="l" fontAlgn="b"/>
                      <a:r>
                        <a:rPr lang="en-US" sz="1100" b="0" i="0" u="none" strike="noStrike" dirty="0" smtClean="0">
                          <a:solidFill>
                            <a:srgbClr val="000000"/>
                          </a:solidFill>
                          <a:effectLst/>
                          <a:latin typeface="Arial"/>
                        </a:rPr>
                        <a:t>Musculoskeletal </a:t>
                      </a:r>
                      <a:r>
                        <a:rPr lang="en-US" sz="1100" b="0" i="0" u="none" strike="noStrike" dirty="0">
                          <a:solidFill>
                            <a:srgbClr val="000000"/>
                          </a:solidFill>
                          <a:effectLst/>
                          <a:latin typeface="Arial"/>
                        </a:rPr>
                        <a:t>system and connective </a:t>
                      </a:r>
                      <a:r>
                        <a:rPr lang="en-US" sz="1100" b="0" i="0" u="none" strike="noStrike" dirty="0" smtClean="0">
                          <a:solidFill>
                            <a:srgbClr val="000000"/>
                          </a:solidFill>
                          <a:effectLst/>
                          <a:latin typeface="Arial"/>
                        </a:rPr>
                        <a:t>tissue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12%</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11%</a:t>
                      </a:r>
                    </a:p>
                  </a:txBody>
                  <a:tcPr marL="9525" marR="9525" marT="9525" marB="0" anchor="ctr">
                    <a:lnL>
                      <a:noFill/>
                    </a:lnL>
                    <a:lnR>
                      <a:noFill/>
                    </a:lnR>
                    <a:lnT>
                      <a:noFill/>
                    </a:lnT>
                    <a:lnB>
                      <a:noFill/>
                    </a:lnB>
                    <a:lnTlToBr>
                      <a:noFill/>
                    </a:lnTlToBr>
                    <a:lnBlToTr>
                      <a:noFill/>
                    </a:lnBlToTr>
                    <a:noFill/>
                  </a:tcPr>
                </a:tc>
              </a:tr>
              <a:tr h="361906">
                <a:tc>
                  <a:txBody>
                    <a:bodyPr/>
                    <a:lstStyle/>
                    <a:p>
                      <a:pPr algn="l" fontAlgn="b"/>
                      <a:r>
                        <a:rPr lang="en-US" sz="1100" b="0" i="0" u="none" strike="noStrike" dirty="0" smtClean="0">
                          <a:solidFill>
                            <a:srgbClr val="000000"/>
                          </a:solidFill>
                          <a:effectLst/>
                          <a:latin typeface="Arial"/>
                        </a:rPr>
                        <a:t>Endocrine,</a:t>
                      </a:r>
                      <a:r>
                        <a:rPr lang="en-US" sz="1100" b="0" i="0" u="none" strike="noStrike" baseline="0" dirty="0" smtClean="0">
                          <a:solidFill>
                            <a:srgbClr val="000000"/>
                          </a:solidFill>
                          <a:effectLst/>
                          <a:latin typeface="Arial"/>
                        </a:rPr>
                        <a:t> </a:t>
                      </a:r>
                      <a:r>
                        <a:rPr lang="en-US" sz="1100" b="0" i="0" u="none" strike="noStrike" dirty="0" smtClean="0">
                          <a:solidFill>
                            <a:srgbClr val="000000"/>
                          </a:solidFill>
                          <a:effectLst/>
                          <a:latin typeface="Arial"/>
                        </a:rPr>
                        <a:t>nutritional,</a:t>
                      </a:r>
                      <a:r>
                        <a:rPr lang="en-US" sz="1100" b="0" i="0" u="none" strike="noStrike" baseline="0" dirty="0" smtClean="0">
                          <a:solidFill>
                            <a:srgbClr val="000000"/>
                          </a:solidFill>
                          <a:effectLst/>
                          <a:latin typeface="Arial"/>
                        </a:rPr>
                        <a:t> </a:t>
                      </a:r>
                      <a:r>
                        <a:rPr lang="en-US" sz="1100" b="0" i="0" u="none" strike="noStrike" dirty="0" smtClean="0">
                          <a:solidFill>
                            <a:srgbClr val="000000"/>
                          </a:solidFill>
                          <a:effectLst/>
                          <a:latin typeface="Arial"/>
                        </a:rPr>
                        <a:t>and </a:t>
                      </a:r>
                      <a:r>
                        <a:rPr lang="en-US" sz="1100" b="0" i="0" u="none" strike="noStrike" dirty="0">
                          <a:solidFill>
                            <a:srgbClr val="000000"/>
                          </a:solidFill>
                          <a:effectLst/>
                          <a:latin typeface="Arial"/>
                        </a:rPr>
                        <a:t>metabolic diseases and immunity disorders</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r>
              <a:tr h="278622">
                <a:tc>
                  <a:txBody>
                    <a:bodyPr/>
                    <a:lstStyle/>
                    <a:p>
                      <a:pPr algn="l" fontAlgn="b"/>
                      <a:r>
                        <a:rPr lang="en-US" sz="1100" b="0" i="0" u="none" strike="noStrike" dirty="0" smtClean="0">
                          <a:solidFill>
                            <a:srgbClr val="000000"/>
                          </a:solidFill>
                          <a:effectLst/>
                          <a:latin typeface="Arial"/>
                        </a:rPr>
                        <a:t>Nervous </a:t>
                      </a:r>
                      <a:r>
                        <a:rPr lang="en-US" sz="1100" b="0" i="0" u="none" strike="noStrike" dirty="0">
                          <a:solidFill>
                            <a:srgbClr val="000000"/>
                          </a:solidFill>
                          <a:effectLst/>
                          <a:latin typeface="Arial"/>
                        </a:rPr>
                        <a:t>system and sense </a:t>
                      </a:r>
                      <a:r>
                        <a:rPr lang="en-US" sz="1100" b="0" i="0" u="none" strike="noStrike" dirty="0" smtClean="0">
                          <a:solidFill>
                            <a:srgbClr val="000000"/>
                          </a:solidFill>
                          <a:effectLst/>
                          <a:latin typeface="Arial"/>
                        </a:rPr>
                        <a:t>organs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9%</a:t>
                      </a:r>
                    </a:p>
                  </a:txBody>
                  <a:tcPr marL="9525" marR="9525" marT="9525" marB="0" anchor="ctr">
                    <a:lnL>
                      <a:noFill/>
                    </a:lnL>
                    <a:lnR>
                      <a:noFill/>
                    </a:lnR>
                    <a:lnT>
                      <a:noFill/>
                    </a:lnT>
                    <a:lnB>
                      <a:noFill/>
                    </a:lnB>
                    <a:lnTlToBr>
                      <a:noFill/>
                    </a:lnTlToBr>
                    <a:lnBlToTr>
                      <a:noFill/>
                    </a:lnBlToTr>
                    <a:noFill/>
                  </a:tcPr>
                </a:tc>
              </a:tr>
              <a:tr h="278622">
                <a:tc>
                  <a:txBody>
                    <a:bodyPr/>
                    <a:lstStyle/>
                    <a:p>
                      <a:pPr algn="l" fontAlgn="b"/>
                      <a:r>
                        <a:rPr lang="en-US" sz="1100" b="0" i="0" u="none" strike="noStrike" dirty="0" smtClean="0">
                          <a:solidFill>
                            <a:srgbClr val="000000"/>
                          </a:solidFill>
                          <a:effectLst/>
                          <a:latin typeface="Arial"/>
                        </a:rPr>
                        <a:t>Circulatory system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7%</a:t>
                      </a:r>
                    </a:p>
                  </a:txBody>
                  <a:tcPr marL="9525" marR="9525" marT="9525" marB="0" anchor="ctr">
                    <a:lnL>
                      <a:noFill/>
                    </a:lnL>
                    <a:lnR>
                      <a:noFill/>
                    </a:lnR>
                    <a:lnT>
                      <a:noFill/>
                    </a:lnT>
                    <a:lnB>
                      <a:noFill/>
                    </a:lnB>
                    <a:lnTlToBr>
                      <a:noFill/>
                    </a:lnTlToBr>
                    <a:lnBlToTr>
                      <a:noFill/>
                    </a:lnBlToTr>
                    <a:noFill/>
                  </a:tcPr>
                </a:tc>
              </a:tr>
              <a:tr h="280105">
                <a:tc>
                  <a:txBody>
                    <a:bodyPr/>
                    <a:lstStyle/>
                    <a:p>
                      <a:pPr algn="l" fontAlgn="b"/>
                      <a:r>
                        <a:rPr lang="en-US" sz="1100" b="0" i="0" u="none" strike="noStrike" dirty="0" smtClean="0">
                          <a:solidFill>
                            <a:srgbClr val="000000"/>
                          </a:solidFill>
                          <a:effectLst/>
                          <a:latin typeface="Arial"/>
                        </a:rPr>
                        <a:t>Genitourinary system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r>
              <a:tr h="280105">
                <a:tc>
                  <a:txBody>
                    <a:bodyPr/>
                    <a:lstStyle/>
                    <a:p>
                      <a:pPr algn="l" fontAlgn="b"/>
                      <a:r>
                        <a:rPr lang="en-US" sz="1100" b="0" i="0" u="none" strike="noStrike">
                          <a:solidFill>
                            <a:srgbClr val="000000"/>
                          </a:solidFill>
                          <a:effectLst/>
                          <a:latin typeface="Arial"/>
                        </a:rPr>
                        <a:t>Neoplasms</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6%</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8%</a:t>
                      </a:r>
                    </a:p>
                  </a:txBody>
                  <a:tcPr marL="9525" marR="9525" marT="9525" marB="0" anchor="ctr">
                    <a:lnL>
                      <a:noFill/>
                    </a:lnL>
                    <a:lnR>
                      <a:noFill/>
                    </a:lnR>
                    <a:lnT>
                      <a:noFill/>
                    </a:lnT>
                    <a:lnB>
                      <a:noFill/>
                    </a:lnB>
                    <a:lnTlToBr>
                      <a:noFill/>
                    </a:lnTlToBr>
                    <a:lnBlToTr>
                      <a:noFill/>
                    </a:lnBlToTr>
                    <a:noFill/>
                  </a:tcPr>
                </a:tc>
              </a:tr>
              <a:tr h="280105">
                <a:tc>
                  <a:txBody>
                    <a:bodyPr/>
                    <a:lstStyle/>
                    <a:p>
                      <a:pPr algn="l" fontAlgn="b"/>
                      <a:r>
                        <a:rPr lang="en-US" sz="1100" b="0" i="0" u="none" strike="noStrike" dirty="0" smtClean="0">
                          <a:solidFill>
                            <a:srgbClr val="000000"/>
                          </a:solidFill>
                          <a:effectLst/>
                          <a:latin typeface="Arial"/>
                        </a:rPr>
                        <a:t>Respiratory system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6%</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5%</a:t>
                      </a:r>
                    </a:p>
                  </a:txBody>
                  <a:tcPr marL="9525" marR="9525" marT="9525" marB="0" anchor="ctr">
                    <a:lnL>
                      <a:noFill/>
                    </a:lnL>
                    <a:lnR>
                      <a:noFill/>
                    </a:lnR>
                    <a:lnT>
                      <a:noFill/>
                    </a:lnT>
                    <a:lnB>
                      <a:noFill/>
                    </a:lnB>
                    <a:lnTlToBr>
                      <a:noFill/>
                    </a:lnTlToBr>
                    <a:lnBlToTr>
                      <a:noFill/>
                    </a:lnBlToTr>
                    <a:noFill/>
                  </a:tcPr>
                </a:tc>
              </a:tr>
              <a:tr h="307220">
                <a:tc>
                  <a:txBody>
                    <a:bodyPr/>
                    <a:lstStyle/>
                    <a:p>
                      <a:pPr algn="l" fontAlgn="b"/>
                      <a:r>
                        <a:rPr lang="en-US" sz="1100" b="0" i="0" u="none" strike="noStrike" dirty="0">
                          <a:solidFill>
                            <a:srgbClr val="000000"/>
                          </a:solidFill>
                          <a:effectLst/>
                          <a:latin typeface="Arial"/>
                        </a:rPr>
                        <a:t>Mental Illness</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a:solidFill>
                            <a:srgbClr val="000000"/>
                          </a:solidFill>
                          <a:effectLst/>
                          <a:latin typeface="Arial"/>
                        </a:rPr>
                        <a:t>6%</a:t>
                      </a: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a:solidFill>
                            <a:srgbClr val="000000"/>
                          </a:solidFill>
                          <a:effectLst/>
                          <a:latin typeface="Arial"/>
                        </a:rPr>
                        <a:t>4%</a:t>
                      </a:r>
                    </a:p>
                  </a:txBody>
                  <a:tcPr marL="9525" marR="9525" marT="9525" marB="0" anchor="ctr">
                    <a:lnL>
                      <a:noFill/>
                    </a:lnL>
                    <a:lnR>
                      <a:noFill/>
                    </a:lnR>
                    <a:lnT>
                      <a:noFill/>
                    </a:lnT>
                    <a:lnB>
                      <a:noFill/>
                    </a:lnB>
                    <a:lnTlToBr>
                      <a:noFill/>
                    </a:lnTlToBr>
                    <a:lnBlToTr>
                      <a:noFill/>
                    </a:lnBlToTr>
                    <a:noFill/>
                  </a:tcPr>
                </a:tc>
              </a:tr>
              <a:tr h="241902">
                <a:tc>
                  <a:txBody>
                    <a:bodyPr/>
                    <a:lstStyle/>
                    <a:p>
                      <a:pPr algn="l" fontAlgn="b"/>
                      <a:r>
                        <a:rPr lang="en-US" sz="1100" b="0" i="0" u="none" strike="noStrike" dirty="0" smtClean="0">
                          <a:solidFill>
                            <a:srgbClr val="000000"/>
                          </a:solidFill>
                          <a:effectLst/>
                          <a:latin typeface="Arial"/>
                        </a:rPr>
                        <a:t>Digestive system diseases</a:t>
                      </a:r>
                      <a:endParaRPr lang="en-US" sz="1100" b="0" i="0" u="none" strike="noStrike" dirty="0">
                        <a:solidFill>
                          <a:srgbClr val="000000"/>
                        </a:solidFill>
                        <a:effectLst/>
                        <a:latin typeface="Arial"/>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a:solidFill>
                            <a:srgbClr val="000000"/>
                          </a:solidFill>
                          <a:effectLst/>
                          <a:latin typeface="Arial"/>
                        </a:rPr>
                        <a:t>5%</a:t>
                      </a: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a:solidFill>
                            <a:srgbClr val="000000"/>
                          </a:solidFill>
                          <a:effectLst/>
                          <a:latin typeface="Arial"/>
                        </a:rPr>
                        <a:t>5%</a:t>
                      </a: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65359">
                <a:tc>
                  <a:txBody>
                    <a:bodyPr/>
                    <a:lstStyle/>
                    <a:p>
                      <a:pPr algn="l" rtl="0" fontAlgn="ctr"/>
                      <a:r>
                        <a:rPr lang="en-US" sz="1100" b="1" i="0" u="none" strike="noStrike" dirty="0">
                          <a:solidFill>
                            <a:srgbClr val="080808"/>
                          </a:solidFill>
                          <a:effectLst/>
                          <a:latin typeface="Arial" panose="020B0604020202020204" pitchFamily="34" charset="0"/>
                        </a:rPr>
                        <a:t>Total for Top Ten</a:t>
                      </a: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83%</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82%</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Tree>
    <p:extLst>
      <p:ext uri="{BB962C8B-B14F-4D97-AF65-F5344CB8AC3E}">
        <p14:creationId xmlns:p14="http://schemas.microsoft.com/office/powerpoint/2010/main" val="1839086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AutoShape 16"/>
          <p:cNvSpPr>
            <a:spLocks noChangeArrowheads="1"/>
          </p:cNvSpPr>
          <p:nvPr/>
        </p:nvSpPr>
        <p:spPr bwMode="auto">
          <a:xfrm>
            <a:off x="6513513" y="700535"/>
            <a:ext cx="2212975" cy="4852092"/>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1268" name="Rectangle 4"/>
          <p:cNvSpPr>
            <a:spLocks noGrp="1" noChangeArrowheads="1"/>
          </p:cNvSpPr>
          <p:nvPr>
            <p:ph type="body" sz="half" idx="4294967295"/>
          </p:nvPr>
        </p:nvSpPr>
        <p:spPr>
          <a:xfrm>
            <a:off x="6592888" y="891720"/>
            <a:ext cx="2076450" cy="4432300"/>
          </a:xfrm>
        </p:spPr>
        <p:txBody>
          <a:bodyPr/>
          <a:lstStyle/>
          <a:p>
            <a:pPr marL="0" indent="0" eaLnBrk="1" hangingPunct="1">
              <a:spcAft>
                <a:spcPct val="30000"/>
              </a:spcAft>
              <a:buNone/>
            </a:pPr>
            <a:r>
              <a:rPr lang="en-US" altLang="en-US" sz="1150" dirty="0" smtClean="0">
                <a:solidFill>
                  <a:srgbClr val="000000"/>
                </a:solidFill>
              </a:rPr>
              <a:t>In Health Safety Net fiscal year 2015 (HSN15), </a:t>
            </a:r>
            <a:r>
              <a:rPr lang="en-US" altLang="en-US" sz="1150" dirty="0">
                <a:solidFill>
                  <a:srgbClr val="000000"/>
                </a:solidFill>
              </a:rPr>
              <a:t>women accounted for 59% of volume and 55% of </a:t>
            </a:r>
            <a:r>
              <a:rPr lang="en-US" altLang="en-US" sz="1150" dirty="0" smtClean="0">
                <a:solidFill>
                  <a:srgbClr val="000000"/>
                </a:solidFill>
              </a:rPr>
              <a:t>payments while men accounted for 41% of volume </a:t>
            </a:r>
            <a:r>
              <a:rPr lang="en-US" altLang="en-US" sz="1150" dirty="0" smtClean="0"/>
              <a:t>and 45% of </a:t>
            </a:r>
            <a:r>
              <a:rPr lang="en-US" altLang="en-US" sz="1150" dirty="0"/>
              <a:t>payments.</a:t>
            </a:r>
          </a:p>
          <a:p>
            <a:pPr marL="0" indent="0" eaLnBrk="1" hangingPunct="1">
              <a:spcAft>
                <a:spcPct val="30000"/>
              </a:spcAft>
              <a:buNone/>
            </a:pPr>
            <a:r>
              <a:rPr lang="en-US" altLang="en-US" sz="1150" dirty="0"/>
              <a:t>For comparison purposes, men accounted for 42% of volume and 48% of payments in HSN14.</a:t>
            </a:r>
          </a:p>
          <a:p>
            <a:pPr marL="0" indent="0" eaLnBrk="1" hangingPunct="1">
              <a:spcAft>
                <a:spcPct val="30000"/>
              </a:spcAft>
              <a:buNone/>
            </a:pPr>
            <a:r>
              <a:rPr lang="en-US" altLang="en-US" sz="1150" dirty="0"/>
              <a:t>Though men used fewer services than women and payments for men’s </a:t>
            </a:r>
            <a:r>
              <a:rPr lang="en-US" altLang="en-US" sz="1150" dirty="0" smtClean="0"/>
              <a:t>services were lesser than payments made for women’s services, men received more expensive services than women as services provided to men made up a greater percentage of payments than of volume. </a:t>
            </a:r>
          </a:p>
        </p:txBody>
      </p:sp>
      <p:sp>
        <p:nvSpPr>
          <p:cNvPr id="11269" name="Rectangle 17"/>
          <p:cNvSpPr>
            <a:spLocks noChangeArrowheads="1"/>
          </p:cNvSpPr>
          <p:nvPr/>
        </p:nvSpPr>
        <p:spPr bwMode="auto">
          <a:xfrm>
            <a:off x="620713" y="5969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Hospital Utilization and Payments</a:t>
            </a:r>
          </a:p>
          <a:p>
            <a:pPr algn="ctr" eaLnBrk="1" hangingPunct="1">
              <a:spcBef>
                <a:spcPct val="0"/>
              </a:spcBef>
              <a:buFontTx/>
              <a:buNone/>
            </a:pPr>
            <a:r>
              <a:rPr lang="en-US" altLang="en-US" sz="2000" b="1" dirty="0">
                <a:solidFill>
                  <a:srgbClr val="000000"/>
                </a:solidFill>
                <a:latin typeface="Arial" panose="020B0604020202020204" pitchFamily="34" charset="0"/>
              </a:rPr>
              <a:t>by Gender</a:t>
            </a:r>
            <a:endParaRPr lang="en-US" altLang="en-US" sz="2000" b="1" dirty="0">
              <a:solidFill>
                <a:srgbClr val="FF0000"/>
              </a:solidFill>
              <a:latin typeface="Arial" panose="020B0604020202020204" pitchFamily="34" charset="0"/>
            </a:endParaRPr>
          </a:p>
        </p:txBody>
      </p:sp>
      <p:sp>
        <p:nvSpPr>
          <p:cNvPr id="11270" name="Text Box 14"/>
          <p:cNvSpPr txBox="1">
            <a:spLocks noChangeArrowheads="1"/>
          </p:cNvSpPr>
          <p:nvPr/>
        </p:nvSpPr>
        <p:spPr bwMode="auto">
          <a:xfrm>
            <a:off x="627048" y="591153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pharmacy claims. Hospital payments are reported in the month in which </a:t>
            </a:r>
            <a:r>
              <a:rPr lang="en-US" altLang="en-US" sz="700" dirty="0" smtClean="0">
                <a:solidFill>
                  <a:srgbClr val="000000"/>
                </a:solidFill>
                <a:latin typeface="Arial" panose="020B0604020202020204" pitchFamily="34" charset="0"/>
              </a:rPr>
              <a:t>the service was provided.</a:t>
            </a:r>
            <a:r>
              <a:rPr lang="en-US" altLang="en-US" sz="700" dirty="0">
                <a:solidFill>
                  <a:srgbClr val="000000"/>
                </a:solidFill>
                <a:latin typeface="Arial" panose="020B0604020202020204" pitchFamily="34" charset="0"/>
              </a:rPr>
              <a:t> Hospital payments exclude pharmacy payments. Numbers are rounded to the nearest percent and may not sum to 100% due to rounding</a:t>
            </a:r>
            <a:r>
              <a:rPr lang="en-US" altLang="en-US" sz="700" dirty="0" smtClean="0">
                <a:solidFill>
                  <a:srgbClr val="000000"/>
                </a:solidFill>
                <a:latin typeface="Arial" panose="020B0604020202020204" pitchFamily="34" charset="0"/>
              </a:rPr>
              <a:t>.</a:t>
            </a:r>
          </a:p>
          <a:p>
            <a:pPr eaLnBrk="1" hangingPunct="1">
              <a:spcBef>
                <a:spcPct val="0"/>
              </a:spcBef>
              <a:buNone/>
            </a:pPr>
            <a:r>
              <a:rPr lang="en-US" altLang="en-US" sz="700" dirty="0" smtClean="0">
                <a:solidFill>
                  <a:srgbClr val="000000"/>
                </a:solidFill>
                <a:latin typeface="Arial" panose="020B0604020202020204" pitchFamily="34" charset="0"/>
              </a:rPr>
              <a:t>Source: Health Safety Net Data Warehouse</a:t>
            </a:r>
            <a:r>
              <a:rPr lang="en-US" altLang="en-US" sz="700" dirty="0">
                <a:solidFill>
                  <a:srgbClr val="000000"/>
                </a:solidFill>
                <a:latin typeface="Arial" panose="020B0604020202020204" pitchFamily="34" charset="0"/>
              </a:rPr>
              <a:t> </a:t>
            </a:r>
            <a:r>
              <a:rPr lang="en-US" altLang="en-US" sz="700" dirty="0">
                <a:latin typeface="Arial" panose="020B0604020202020204" pitchFamily="34" charset="0"/>
              </a:rPr>
              <a:t>as of </a:t>
            </a:r>
            <a:r>
              <a:rPr lang="en-US" altLang="en-US" sz="700" dirty="0" smtClean="0">
                <a:latin typeface="Arial" panose="020B0604020202020204" pitchFamily="34" charset="0"/>
              </a:rPr>
              <a:t>10/20/2015.</a:t>
            </a:r>
            <a:endParaRPr lang="en-US" altLang="en-US" sz="700" dirty="0">
              <a:latin typeface="Arial" panose="020B0604020202020204" pitchFamily="34" charset="0"/>
            </a:endParaRPr>
          </a:p>
        </p:txBody>
      </p:sp>
      <p:graphicFrame>
        <p:nvGraphicFramePr>
          <p:cNvPr id="11272" name="Object 41"/>
          <p:cNvGraphicFramePr>
            <a:graphicFrameLocks noChangeAspect="1"/>
          </p:cNvGraphicFramePr>
          <p:nvPr>
            <p:extLst>
              <p:ext uri="{D42A27DB-BD31-4B8C-83A1-F6EECF244321}">
                <p14:modId xmlns:p14="http://schemas.microsoft.com/office/powerpoint/2010/main" val="2115992376"/>
              </p:ext>
            </p:extLst>
          </p:nvPr>
        </p:nvGraphicFramePr>
        <p:xfrm>
          <a:off x="66675" y="1524000"/>
          <a:ext cx="6296025" cy="3956050"/>
        </p:xfrm>
        <a:graphic>
          <a:graphicData uri="http://schemas.openxmlformats.org/presentationml/2006/ole">
            <mc:AlternateContent xmlns:mc="http://schemas.openxmlformats.org/markup-compatibility/2006">
              <mc:Choice xmlns:v="urn:schemas-microsoft-com:vml" Requires="v">
                <p:oleObj spid="_x0000_s11619" name="Worksheet" r:id="rId5" imgW="6924588" imgH="4486320" progId="Excel.Sheet.8">
                  <p:embed/>
                </p:oleObj>
              </mc:Choice>
              <mc:Fallback>
                <p:oleObj name="Worksheet" r:id="rId5" imgW="6924588" imgH="4486320" progId="Excel.Sheet.8">
                  <p:embed/>
                  <p:pic>
                    <p:nvPicPr>
                      <p:cNvPr id="0" name="Object 41"/>
                      <p:cNvPicPr>
                        <a:picLocks noChangeAspect="1" noChangeArrowheads="1"/>
                      </p:cNvPicPr>
                      <p:nvPr/>
                    </p:nvPicPr>
                    <p:blipFill>
                      <a:blip r:embed="rId6"/>
                      <a:srcRect/>
                      <a:stretch>
                        <a:fillRect/>
                      </a:stretch>
                    </p:blipFill>
                    <p:spPr bwMode="auto">
                      <a:xfrm>
                        <a:off x="66675" y="1524000"/>
                        <a:ext cx="6296025" cy="395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73" name="Text Box 48"/>
          <p:cNvSpPr txBox="1">
            <a:spLocks noChangeArrowheads="1"/>
          </p:cNvSpPr>
          <p:nvPr/>
        </p:nvSpPr>
        <p:spPr bwMode="auto">
          <a:xfrm>
            <a:off x="2813300" y="2392363"/>
            <a:ext cx="84859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latin typeface="Arial" panose="020B0604020202020204" pitchFamily="34" charset="0"/>
              </a:rPr>
              <a:t>Female</a:t>
            </a:r>
          </a:p>
        </p:txBody>
      </p:sp>
      <p:sp>
        <p:nvSpPr>
          <p:cNvPr id="11274" name="Text Box 42"/>
          <p:cNvSpPr txBox="1">
            <a:spLocks noChangeArrowheads="1"/>
          </p:cNvSpPr>
          <p:nvPr/>
        </p:nvSpPr>
        <p:spPr bwMode="auto">
          <a:xfrm>
            <a:off x="2819400" y="4038600"/>
            <a:ext cx="808038"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dirty="0">
                <a:solidFill>
                  <a:srgbClr val="080808"/>
                </a:solidFill>
                <a:latin typeface="Arial" panose="020B0604020202020204" pitchFamily="34" charset="0"/>
              </a:rPr>
              <a:t>Male</a:t>
            </a:r>
          </a:p>
        </p:txBody>
      </p:sp>
      <p:pic>
        <p:nvPicPr>
          <p:cNvPr id="13" name="Picture 12"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 name="Group 11"/>
          <p:cNvGrpSpPr>
            <a:grpSpLocks/>
          </p:cNvGrpSpPr>
          <p:nvPr/>
        </p:nvGrpSpPr>
        <p:grpSpPr bwMode="auto">
          <a:xfrm>
            <a:off x="517525" y="6477000"/>
            <a:ext cx="3349625" cy="309563"/>
            <a:chOff x="4307" y="87"/>
            <a:chExt cx="1856" cy="299"/>
          </a:xfrm>
        </p:grpSpPr>
        <p:sp>
          <p:nvSpPr>
            <p:cNvPr id="15"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6"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8" name="Straight Connector 17"/>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0" name="Group 11"/>
          <p:cNvGrpSpPr>
            <a:grpSpLocks/>
          </p:cNvGrpSpPr>
          <p:nvPr/>
        </p:nvGrpSpPr>
        <p:grpSpPr bwMode="auto">
          <a:xfrm>
            <a:off x="6629400" y="0"/>
            <a:ext cx="2276122" cy="647304"/>
            <a:chOff x="4307" y="-76"/>
            <a:chExt cx="1856" cy="462"/>
          </a:xfrm>
        </p:grpSpPr>
        <p:sp>
          <p:nvSpPr>
            <p:cNvPr id="21"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2"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6864968" y="6365876"/>
            <a:ext cx="2133600" cy="365125"/>
          </a:xfrm>
        </p:spPr>
        <p:txBody>
          <a:bodyPr/>
          <a:lstStyle/>
          <a:p>
            <a:pPr>
              <a:defRPr/>
            </a:pPr>
            <a:fld id="{E932BB6A-D600-4D54-8112-1310BC448E11}"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704454"/>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r>
              <a:rPr lang="en-US" altLang="en-US" sz="1200" dirty="0" smtClean="0">
                <a:solidFill>
                  <a:srgbClr val="000000"/>
                </a:solidFill>
              </a:rPr>
              <a:t>In Health Safety Net fiscal year 2015 (HSN15), the non-elderly adult </a:t>
            </a:r>
            <a:r>
              <a:rPr lang="en-US" altLang="en-US" sz="1200" dirty="0">
                <a:solidFill>
                  <a:srgbClr val="000000"/>
                </a:solidFill>
              </a:rPr>
              <a:t>population (ages 19 to 64) accounted </a:t>
            </a:r>
            <a:r>
              <a:rPr lang="en-US" altLang="en-US" sz="1200" dirty="0" smtClean="0">
                <a:solidFill>
                  <a:srgbClr val="000000"/>
                </a:solidFill>
              </a:rPr>
              <a:t>for 79% of </a:t>
            </a:r>
            <a:r>
              <a:rPr lang="en-US" altLang="en-US" sz="1200" dirty="0">
                <a:solidFill>
                  <a:srgbClr val="000000"/>
                </a:solidFill>
              </a:rPr>
              <a:t>hospital volume </a:t>
            </a:r>
            <a:r>
              <a:rPr lang="en-US" altLang="en-US" sz="1200" dirty="0" smtClean="0"/>
              <a:t>and 84% </a:t>
            </a:r>
            <a:r>
              <a:rPr lang="en-US" altLang="en-US" sz="1200" dirty="0"/>
              <a:t>of </a:t>
            </a:r>
            <a:r>
              <a:rPr lang="en-US" altLang="en-US" sz="1200" dirty="0" smtClean="0"/>
              <a:t>hospital payments.</a:t>
            </a:r>
          </a:p>
          <a:p>
            <a:pPr marL="0" indent="0">
              <a:spcAft>
                <a:spcPct val="30000"/>
              </a:spcAft>
              <a:buNone/>
            </a:pPr>
            <a:r>
              <a:rPr lang="en-US" altLang="en-US" sz="1200" dirty="0" smtClean="0">
                <a:solidFill>
                  <a:srgbClr val="000000"/>
                </a:solidFill>
              </a:rPr>
              <a:t>Because the Health Safety Net (HSN) is a secondary payer for low-income Medicare patients, adults ages 65 and older accounted for 20% of hospital volume yet only 15%</a:t>
            </a:r>
            <a:r>
              <a:rPr lang="en-US" altLang="en-US" sz="1200" b="1" dirty="0" smtClean="0">
                <a:solidFill>
                  <a:srgbClr val="FF0000"/>
                </a:solidFill>
              </a:rPr>
              <a:t> </a:t>
            </a:r>
            <a:r>
              <a:rPr lang="en-US" altLang="en-US" sz="1200" dirty="0" smtClean="0">
                <a:solidFill>
                  <a:srgbClr val="000000"/>
                </a:solidFill>
              </a:rPr>
              <a:t>of hospital payments.</a:t>
            </a:r>
          </a:p>
        </p:txBody>
      </p:sp>
      <p:sp>
        <p:nvSpPr>
          <p:cNvPr id="12293"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Hospital Utilization and Payments</a:t>
            </a:r>
          </a:p>
          <a:p>
            <a:pPr algn="ctr" eaLnBrk="1" hangingPunct="1">
              <a:spcBef>
                <a:spcPct val="0"/>
              </a:spcBef>
              <a:buFontTx/>
              <a:buNone/>
            </a:pPr>
            <a:r>
              <a:rPr lang="en-US" altLang="en-US" sz="2000" b="1" dirty="0">
                <a:solidFill>
                  <a:srgbClr val="000000"/>
                </a:solidFill>
                <a:latin typeface="Arial" panose="020B0604020202020204" pitchFamily="34" charset="0"/>
              </a:rPr>
              <a:t>by Age</a:t>
            </a:r>
            <a:endParaRPr lang="en-US" altLang="en-US" sz="20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57796" y="585284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pharmacy claims. Hospital payments are reported in the month in </a:t>
            </a:r>
            <a:r>
              <a:rPr lang="en-US" altLang="en-US" sz="700" dirty="0" smtClean="0">
                <a:solidFill>
                  <a:srgbClr val="000000"/>
                </a:solidFill>
                <a:latin typeface="Arial" panose="020B0604020202020204" pitchFamily="34" charset="0"/>
              </a:rPr>
              <a:t>which </a:t>
            </a:r>
            <a:r>
              <a:rPr lang="en-US" altLang="en-US" sz="700" dirty="0">
                <a:solidFill>
                  <a:srgbClr val="000000"/>
                </a:solidFill>
                <a:latin typeface="Arial" panose="020B0604020202020204" pitchFamily="34" charset="0"/>
              </a:rPr>
              <a:t>the service was provided. Hospital payments exclude pharmacy payments. Numbers are rounded to the nearest percent and may not sum to 100% due to </a:t>
            </a:r>
            <a:r>
              <a:rPr lang="en-US" altLang="en-US" sz="700" dirty="0" smtClean="0">
                <a:solidFill>
                  <a:srgbClr val="000000"/>
                </a:solidFill>
                <a:latin typeface="Arial" panose="020B0604020202020204" pitchFamily="34" charset="0"/>
              </a:rPr>
              <a:t>rounding.</a:t>
            </a:r>
          </a:p>
          <a:p>
            <a:pPr eaLnBrk="1" hangingPunct="1">
              <a:spcBef>
                <a:spcPct val="0"/>
              </a:spcBef>
              <a:buNone/>
            </a:pPr>
            <a:r>
              <a:rPr lang="en-US" altLang="en-US" sz="700" dirty="0" smtClean="0">
                <a:solidFill>
                  <a:srgbClr val="000000"/>
                </a:solidFill>
                <a:latin typeface="Arial" panose="020B0604020202020204" pitchFamily="34" charset="0"/>
              </a:rPr>
              <a:t>Source</a:t>
            </a:r>
            <a:r>
              <a:rPr lang="en-US" altLang="en-US" sz="700" dirty="0">
                <a:solidFill>
                  <a:srgbClr val="000000"/>
                </a:solidFill>
                <a:latin typeface="Arial" panose="020B0604020202020204" pitchFamily="34" charset="0"/>
              </a:rPr>
              <a:t>: Health Safety Net Data </a:t>
            </a:r>
            <a:r>
              <a:rPr lang="en-US" altLang="en-US" sz="700" dirty="0" smtClean="0">
                <a:solidFill>
                  <a:srgbClr val="000000"/>
                </a:solidFill>
                <a:latin typeface="Arial" panose="020B0604020202020204" pitchFamily="34" charset="0"/>
              </a:rPr>
              <a:t>Warehouse </a:t>
            </a:r>
            <a:r>
              <a:rPr lang="en-US" altLang="en-US" sz="700" dirty="0">
                <a:latin typeface="Arial" panose="020B0604020202020204" pitchFamily="34" charset="0"/>
              </a:rPr>
              <a:t>as of </a:t>
            </a:r>
            <a:r>
              <a:rPr lang="en-US" altLang="en-US" sz="700" dirty="0" smtClean="0">
                <a:latin typeface="Arial" panose="020B0604020202020204" pitchFamily="34" charset="0"/>
              </a:rPr>
              <a:t>10/20/2015.</a:t>
            </a:r>
            <a:endParaRPr lang="en-US" altLang="en-US" sz="700" dirty="0">
              <a:latin typeface="Arial" panose="020B0604020202020204" pitchFamily="34" charset="0"/>
            </a:endParaRPr>
          </a:p>
        </p:txBody>
      </p:sp>
      <p:sp>
        <p:nvSpPr>
          <p:cNvPr id="12296" name="Text Box 80"/>
          <p:cNvSpPr txBox="1">
            <a:spLocks noChangeArrowheads="1"/>
          </p:cNvSpPr>
          <p:nvPr/>
        </p:nvSpPr>
        <p:spPr bwMode="auto">
          <a:xfrm>
            <a:off x="2889003" y="1697038"/>
            <a:ext cx="1286218"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65 and Older</a:t>
            </a:r>
          </a:p>
        </p:txBody>
      </p:sp>
      <p:sp>
        <p:nvSpPr>
          <p:cNvPr id="12297" name="Text Box 79"/>
          <p:cNvSpPr txBox="1">
            <a:spLocks noChangeArrowheads="1"/>
          </p:cNvSpPr>
          <p:nvPr/>
        </p:nvSpPr>
        <p:spPr bwMode="auto">
          <a:xfrm>
            <a:off x="3112622" y="26670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45-64</a:t>
            </a:r>
          </a:p>
        </p:txBody>
      </p:sp>
      <p:sp>
        <p:nvSpPr>
          <p:cNvPr id="12298" name="Text Box 78"/>
          <p:cNvSpPr txBox="1">
            <a:spLocks noChangeArrowheads="1"/>
          </p:cNvSpPr>
          <p:nvPr/>
        </p:nvSpPr>
        <p:spPr bwMode="auto">
          <a:xfrm>
            <a:off x="3112622" y="38862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27-44</a:t>
            </a:r>
          </a:p>
        </p:txBody>
      </p:sp>
      <p:sp>
        <p:nvSpPr>
          <p:cNvPr id="12299" name="Text Box 77"/>
          <p:cNvSpPr txBox="1">
            <a:spLocks noChangeArrowheads="1"/>
          </p:cNvSpPr>
          <p:nvPr/>
        </p:nvSpPr>
        <p:spPr bwMode="auto">
          <a:xfrm>
            <a:off x="3112622" y="4548876"/>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19-26</a:t>
            </a:r>
          </a:p>
        </p:txBody>
      </p:sp>
      <p:sp>
        <p:nvSpPr>
          <p:cNvPr id="12300" name="Text Box 76"/>
          <p:cNvSpPr txBox="1">
            <a:spLocks noChangeArrowheads="1"/>
          </p:cNvSpPr>
          <p:nvPr/>
        </p:nvSpPr>
        <p:spPr bwMode="auto">
          <a:xfrm>
            <a:off x="3060712" y="4785624"/>
            <a:ext cx="942801"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0-18</a:t>
            </a:r>
          </a:p>
        </p:txBody>
      </p:sp>
      <p:pic>
        <p:nvPicPr>
          <p:cNvPr id="16" name="Picture 15"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6848475" y="6376988"/>
            <a:ext cx="2133600" cy="365125"/>
          </a:xfrm>
        </p:spPr>
        <p:txBody>
          <a:bodyPr/>
          <a:lstStyle/>
          <a:p>
            <a:pPr>
              <a:defRPr/>
            </a:pPr>
            <a:fld id="{E932BB6A-D600-4D54-8112-1310BC448E11}" type="slidenum">
              <a:rPr lang="en-US" smtClean="0"/>
              <a:pPr>
                <a:defRPr/>
              </a:pPr>
              <a:t>12</a:t>
            </a:fld>
            <a:endParaRPr lang="en-US" dirty="0"/>
          </a:p>
        </p:txBody>
      </p:sp>
      <p:grpSp>
        <p:nvGrpSpPr>
          <p:cNvPr id="4" name="Group 3"/>
          <p:cNvGrpSpPr/>
          <p:nvPr/>
        </p:nvGrpSpPr>
        <p:grpSpPr>
          <a:xfrm>
            <a:off x="52388" y="1250950"/>
            <a:ext cx="6565900" cy="4324350"/>
            <a:chOff x="52388" y="1250950"/>
            <a:chExt cx="6565900" cy="4324350"/>
          </a:xfrm>
        </p:grpSpPr>
        <p:graphicFrame>
          <p:nvGraphicFramePr>
            <p:cNvPr id="12295" name="Object 41"/>
            <p:cNvGraphicFramePr>
              <a:graphicFrameLocks noChangeAspect="1"/>
            </p:cNvGraphicFramePr>
            <p:nvPr>
              <p:extLst>
                <p:ext uri="{D42A27DB-BD31-4B8C-83A1-F6EECF244321}">
                  <p14:modId xmlns:p14="http://schemas.microsoft.com/office/powerpoint/2010/main" val="4172433524"/>
                </p:ext>
              </p:extLst>
            </p:nvPr>
          </p:nvGraphicFramePr>
          <p:xfrm>
            <a:off x="52388" y="1250950"/>
            <a:ext cx="6565900" cy="4324350"/>
          </p:xfrm>
          <a:graphic>
            <a:graphicData uri="http://schemas.openxmlformats.org/presentationml/2006/ole">
              <mc:AlternateContent xmlns:mc="http://schemas.openxmlformats.org/markup-compatibility/2006">
                <mc:Choice xmlns:v="urn:schemas-microsoft-com:vml" Requires="v">
                  <p:oleObj spid="_x0000_s12645" name="Worksheet" r:id="rId6" imgW="7229475" imgH="4895755" progId="Excel.Sheet.8">
                    <p:embed/>
                  </p:oleObj>
                </mc:Choice>
                <mc:Fallback>
                  <p:oleObj name="Worksheet" r:id="rId6" imgW="7229475" imgH="4895755" progId="Excel.Sheet.8">
                    <p:embed/>
                    <p:pic>
                      <p:nvPicPr>
                        <p:cNvPr id="0" name="Object 41"/>
                        <p:cNvPicPr>
                          <a:picLocks noChangeAspect="1" noChangeArrowheads="1"/>
                        </p:cNvPicPr>
                        <p:nvPr/>
                      </p:nvPicPr>
                      <p:blipFill>
                        <a:blip r:embed="rId7"/>
                        <a:srcRect/>
                        <a:stretch>
                          <a:fillRect/>
                        </a:stretch>
                      </p:blipFill>
                      <p:spPr bwMode="auto">
                        <a:xfrm>
                          <a:off x="52388" y="1250950"/>
                          <a:ext cx="6565900" cy="4324350"/>
                        </a:xfrm>
                        <a:prstGeom prst="rect">
                          <a:avLst/>
                        </a:prstGeom>
                        <a:noFill/>
                        <a:ln>
                          <a:noFill/>
                        </a:ln>
                        <a:extLst/>
                      </p:spPr>
                    </p:pic>
                  </p:oleObj>
                </mc:Fallback>
              </mc:AlternateContent>
            </a:graphicData>
          </a:graphic>
        </p:graphicFrame>
        <p:sp>
          <p:nvSpPr>
            <p:cNvPr id="3" name="TextBox 2"/>
            <p:cNvSpPr txBox="1"/>
            <p:nvPr/>
          </p:nvSpPr>
          <p:spPr>
            <a:xfrm>
              <a:off x="1774376" y="1338944"/>
              <a:ext cx="609600" cy="261610"/>
            </a:xfrm>
            <a:prstGeom prst="rect">
              <a:avLst/>
            </a:prstGeom>
            <a:noFill/>
          </p:spPr>
          <p:txBody>
            <a:bodyPr wrap="square" rtlCol="0">
              <a:spAutoFit/>
            </a:bodyPr>
            <a:lstStyle/>
            <a:p>
              <a:r>
                <a:rPr lang="en-US" sz="1100" b="1" dirty="0" smtClean="0">
                  <a:latin typeface="Arial" panose="020B0604020202020204" pitchFamily="34" charset="0"/>
                  <a:cs typeface="Arial" panose="020B0604020202020204" pitchFamily="34" charset="0"/>
                </a:rPr>
                <a:t>100%</a:t>
              </a:r>
              <a:endParaRPr lang="en-US" sz="1100" b="1" dirty="0">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52401" y="595754"/>
            <a:ext cx="8716962" cy="866694"/>
          </a:xfrm>
        </p:spPr>
        <p:txBody>
          <a:bodyPr/>
          <a:lstStyle/>
          <a:p>
            <a:r>
              <a:rPr lang="en-US" altLang="en-US" sz="2800" dirty="0" smtClean="0"/>
              <a:t>Hospital Responsiveness to Enrolling Patients in MassHealth</a:t>
            </a:r>
          </a:p>
        </p:txBody>
      </p:sp>
      <p:sp>
        <p:nvSpPr>
          <p:cNvPr id="39940" name="Text Box 8"/>
          <p:cNvSpPr txBox="1">
            <a:spLocks noChangeArrowheads="1"/>
          </p:cNvSpPr>
          <p:nvPr/>
        </p:nvSpPr>
        <p:spPr bwMode="auto">
          <a:xfrm>
            <a:off x="537377" y="1604895"/>
            <a:ext cx="8250238" cy="4739759"/>
          </a:xfrm>
          <a:prstGeom prst="rect">
            <a:avLst/>
          </a:prstGeom>
          <a:noFill/>
          <a:ln w="9525" algn="ctr">
            <a:noFill/>
            <a:miter lim="800000"/>
            <a:headEnd/>
            <a:tailEnd/>
          </a:ln>
        </p:spPr>
        <p:txBody>
          <a:bodyPr lIns="0" tIns="0" rIns="0" bIns="0">
            <a:spAutoFit/>
          </a:bodyPr>
          <a:lstStyle/>
          <a:p>
            <a:pPr>
              <a:spcBef>
                <a:spcPts val="0"/>
              </a:spcBef>
              <a:spcAft>
                <a:spcPts val="0"/>
              </a:spcAft>
            </a:pPr>
            <a:r>
              <a:rPr lang="en-US" altLang="en-US" sz="1100" dirty="0" smtClean="0">
                <a:latin typeface="Arial" panose="020B0604020202020204" pitchFamily="34" charset="0"/>
                <a:cs typeface="Arial" panose="020B0604020202020204" pitchFamily="34" charset="0"/>
              </a:rPr>
              <a:t>Chapter 165 of the Acts of 2014 requests an </a:t>
            </a:r>
            <a:r>
              <a:rPr lang="en-US" altLang="en-US" sz="1100" dirty="0">
                <a:latin typeface="Arial" panose="020B0604020202020204" pitchFamily="34" charset="0"/>
                <a:cs typeface="Arial" panose="020B0604020202020204" pitchFamily="34" charset="0"/>
              </a:rPr>
              <a:t>analysis on hospitals’ responsiveness to enrolling eligible individuals into the MassHealth program upon the date of service rather than charging those individuals to the Health Safety Net Trust </a:t>
            </a:r>
            <a:r>
              <a:rPr lang="en-US" altLang="en-US" sz="1100" dirty="0" smtClean="0">
                <a:latin typeface="Arial" panose="020B0604020202020204" pitchFamily="34" charset="0"/>
                <a:cs typeface="Arial" panose="020B0604020202020204" pitchFamily="34" charset="0"/>
              </a:rPr>
              <a:t>Fund.</a:t>
            </a:r>
          </a:p>
          <a:p>
            <a:pPr>
              <a:spcBef>
                <a:spcPts val="0"/>
              </a:spcBef>
              <a:spcAft>
                <a:spcPts val="0"/>
              </a:spcAft>
            </a:pPr>
            <a:endParaRPr lang="en-US" altLang="en-US" sz="1100" dirty="0">
              <a:latin typeface="Arial" panose="020B0604020202020204" pitchFamily="34" charset="0"/>
              <a:cs typeface="Arial" panose="020B0604020202020204" pitchFamily="34" charset="0"/>
            </a:endParaRPr>
          </a:p>
          <a:p>
            <a:pPr>
              <a:spcBef>
                <a:spcPts val="0"/>
              </a:spcBef>
              <a:spcAft>
                <a:spcPts val="0"/>
              </a:spcAft>
            </a:pPr>
            <a:r>
              <a:rPr lang="en-US" sz="1100" dirty="0" smtClean="0">
                <a:latin typeface="Arial" panose="020B0604020202020204" pitchFamily="34" charset="0"/>
                <a:cs typeface="Arial" panose="020B0604020202020204" pitchFamily="34" charset="0"/>
              </a:rPr>
              <a:t>Due </a:t>
            </a:r>
            <a:r>
              <a:rPr lang="en-US" sz="1100" dirty="0">
                <a:latin typeface="Arial" panose="020B0604020202020204" pitchFamily="34" charset="0"/>
                <a:cs typeface="Arial" panose="020B0604020202020204" pitchFamily="34" charset="0"/>
              </a:rPr>
              <a:t>to systems issues at the beginning of 2014 related to </a:t>
            </a:r>
            <a:r>
              <a:rPr lang="en-US" sz="1100" dirty="0" smtClean="0">
                <a:latin typeface="Arial" panose="020B0604020202020204" pitchFamily="34" charset="0"/>
                <a:cs typeface="Arial" panose="020B0604020202020204" pitchFamily="34" charset="0"/>
              </a:rPr>
              <a:t>ACA </a:t>
            </a:r>
            <a:r>
              <a:rPr lang="en-US" sz="1100" dirty="0">
                <a:latin typeface="Arial" panose="020B0604020202020204" pitchFamily="34" charset="0"/>
                <a:cs typeface="Arial" panose="020B0604020202020204" pitchFamily="34" charset="0"/>
              </a:rPr>
              <a:t>implementation, the Commonwealth </a:t>
            </a:r>
            <a:r>
              <a:rPr lang="en-US" sz="1100" dirty="0" smtClean="0">
                <a:latin typeface="Arial" panose="020B0604020202020204" pitchFamily="34" charset="0"/>
                <a:cs typeface="Arial" panose="020B0604020202020204" pitchFamily="34" charset="0"/>
              </a:rPr>
              <a:t>was unable </a:t>
            </a:r>
            <a:r>
              <a:rPr lang="en-US" sz="1100" dirty="0">
                <a:latin typeface="Arial" panose="020B0604020202020204" pitchFamily="34" charset="0"/>
                <a:cs typeface="Arial" panose="020B0604020202020204" pitchFamily="34" charset="0"/>
              </a:rPr>
              <a:t>to </a:t>
            </a:r>
            <a:r>
              <a:rPr lang="en-US" sz="1100" dirty="0" smtClean="0">
                <a:latin typeface="Arial" panose="020B0604020202020204" pitchFamily="34" charset="0"/>
                <a:cs typeface="Arial" panose="020B0604020202020204" pitchFamily="34" charset="0"/>
              </a:rPr>
              <a:t>accurately determine applicants</a:t>
            </a:r>
            <a:r>
              <a:rPr lang="en-US" sz="1100" dirty="0">
                <a:latin typeface="Arial" panose="020B0604020202020204" pitchFamily="34" charset="0"/>
                <a:cs typeface="Arial" panose="020B0604020202020204" pitchFamily="34" charset="0"/>
              </a:rPr>
              <a:t>’ eligibility </a:t>
            </a:r>
            <a:r>
              <a:rPr lang="en-US" sz="1100" dirty="0" smtClean="0">
                <a:latin typeface="Arial" panose="020B0604020202020204" pitchFamily="34" charset="0"/>
                <a:cs typeface="Arial" panose="020B0604020202020204" pitchFamily="34" charset="0"/>
              </a:rPr>
              <a:t>in many cases. </a:t>
            </a:r>
            <a:r>
              <a:rPr lang="en-US" sz="1100" dirty="0">
                <a:latin typeface="Arial" panose="020B0604020202020204" pitchFamily="34" charset="0"/>
                <a:cs typeface="Arial" panose="020B0604020202020204" pitchFamily="34" charset="0"/>
              </a:rPr>
              <a:t>These systems </a:t>
            </a:r>
            <a:r>
              <a:rPr lang="en-US" sz="1100" dirty="0" smtClean="0">
                <a:latin typeface="Arial" panose="020B0604020202020204" pitchFamily="34" charset="0"/>
                <a:cs typeface="Arial" panose="020B0604020202020204" pitchFamily="34" charset="0"/>
              </a:rPr>
              <a:t>issues impacted </a:t>
            </a:r>
            <a:r>
              <a:rPr lang="en-US" sz="1100" dirty="0">
                <a:latin typeface="Arial" panose="020B0604020202020204" pitchFamily="34" charset="0"/>
                <a:cs typeface="Arial" panose="020B0604020202020204" pitchFamily="34" charset="0"/>
              </a:rPr>
              <a:t>eligibility </a:t>
            </a:r>
            <a:r>
              <a:rPr lang="en-US" sz="1100" dirty="0" smtClean="0">
                <a:latin typeface="Arial" panose="020B0604020202020204" pitchFamily="34" charset="0"/>
                <a:cs typeface="Arial" panose="020B0604020202020204" pitchFamily="34" charset="0"/>
              </a:rPr>
              <a:t>determinations for </a:t>
            </a:r>
            <a:r>
              <a:rPr lang="en-US" sz="1100" dirty="0">
                <a:latin typeface="Arial" panose="020B0604020202020204" pitchFamily="34" charset="0"/>
                <a:cs typeface="Arial" panose="020B0604020202020204" pitchFamily="34" charset="0"/>
              </a:rPr>
              <a:t>MassHealth, Health Connector programs, and the Health Safety Net. In order to provide coverage at this time, the Commonwealth </a:t>
            </a:r>
            <a:r>
              <a:rPr lang="en-US" sz="1100" dirty="0" smtClean="0">
                <a:latin typeface="Arial" panose="020B0604020202020204" pitchFamily="34" charset="0"/>
                <a:cs typeface="Arial" panose="020B0604020202020204" pitchFamily="34" charset="0"/>
              </a:rPr>
              <a:t>temporarily </a:t>
            </a:r>
            <a:r>
              <a:rPr lang="en-US" sz="1100" dirty="0">
                <a:latin typeface="Arial" panose="020B0604020202020204" pitchFamily="34" charset="0"/>
                <a:cs typeface="Arial" panose="020B0604020202020204" pitchFamily="34" charset="0"/>
              </a:rPr>
              <a:t>extended Commonwealth Care and the Medical Security Plan (MSP) for enrolled members, and enrolled new applicants who </a:t>
            </a:r>
            <a:r>
              <a:rPr lang="en-US" sz="1100" dirty="0" smtClean="0">
                <a:latin typeface="Arial" panose="020B0604020202020204" pitchFamily="34" charset="0"/>
                <a:cs typeface="Arial" panose="020B0604020202020204" pitchFamily="34" charset="0"/>
              </a:rPr>
              <a:t>did not </a:t>
            </a:r>
            <a:r>
              <a:rPr lang="en-US" sz="1100" dirty="0">
                <a:latin typeface="Arial" panose="020B0604020202020204" pitchFamily="34" charset="0"/>
                <a:cs typeface="Arial" panose="020B0604020202020204" pitchFamily="34" charset="0"/>
              </a:rPr>
              <a:t>have other coverage into temporary MassHealth </a:t>
            </a:r>
            <a:r>
              <a:rPr lang="en-US" sz="1100" dirty="0" smtClean="0">
                <a:latin typeface="Arial" panose="020B0604020202020204" pitchFamily="34" charset="0"/>
                <a:cs typeface="Arial" panose="020B0604020202020204" pitchFamily="34" charset="0"/>
              </a:rPr>
              <a:t>coverage.</a:t>
            </a:r>
          </a:p>
          <a:p>
            <a:pPr>
              <a:spcBef>
                <a:spcPts val="0"/>
              </a:spcBef>
              <a:spcAft>
                <a:spcPts val="0"/>
              </a:spcAft>
            </a:pPr>
            <a:endParaRPr lang="en-US" sz="1100" dirty="0">
              <a:latin typeface="Arial" panose="020B0604020202020204" pitchFamily="34" charset="0"/>
              <a:cs typeface="Arial" panose="020B0604020202020204" pitchFamily="34" charset="0"/>
            </a:endParaRPr>
          </a:p>
          <a:p>
            <a:pPr>
              <a:spcBef>
                <a:spcPts val="0"/>
              </a:spcBef>
              <a:spcAft>
                <a:spcPts val="0"/>
              </a:spcAft>
            </a:pPr>
            <a:r>
              <a:rPr lang="en-US" sz="1100" dirty="0">
                <a:latin typeface="Arial" panose="020B0604020202020204" pitchFamily="34" charset="0"/>
                <a:cs typeface="Arial" panose="020B0604020202020204" pitchFamily="34" charset="0"/>
              </a:rPr>
              <a:t>As a result of these systems issues, the </a:t>
            </a:r>
            <a:r>
              <a:rPr lang="en-US" sz="1100" dirty="0" smtClean="0">
                <a:latin typeface="Arial" panose="020B0604020202020204" pitchFamily="34" charset="0"/>
                <a:cs typeface="Arial" panose="020B0604020202020204" pitchFamily="34" charset="0"/>
              </a:rPr>
              <a:t>Commonwealth was unable </a:t>
            </a:r>
            <a:r>
              <a:rPr lang="en-US" sz="1100" dirty="0">
                <a:latin typeface="Arial" panose="020B0604020202020204" pitchFamily="34" charset="0"/>
                <a:cs typeface="Arial" panose="020B0604020202020204" pitchFamily="34" charset="0"/>
              </a:rPr>
              <a:t>to determine eligibility using its normal eligibility processes in many cases. Many applicants who may have </a:t>
            </a:r>
            <a:r>
              <a:rPr lang="en-US" sz="1100" dirty="0" smtClean="0">
                <a:latin typeface="Arial" panose="020B0604020202020204" pitchFamily="34" charset="0"/>
                <a:cs typeface="Arial" panose="020B0604020202020204" pitchFamily="34" charset="0"/>
              </a:rPr>
              <a:t>otherwise been </a:t>
            </a:r>
            <a:r>
              <a:rPr lang="en-US" sz="1100" dirty="0">
                <a:latin typeface="Arial" panose="020B0604020202020204" pitchFamily="34" charset="0"/>
                <a:cs typeface="Arial" panose="020B0604020202020204" pitchFamily="34" charset="0"/>
              </a:rPr>
              <a:t>determined eligible for the HSN </a:t>
            </a:r>
            <a:r>
              <a:rPr lang="en-US" sz="1100" dirty="0" smtClean="0">
                <a:latin typeface="Arial" panose="020B0604020202020204" pitchFamily="34" charset="0"/>
                <a:cs typeface="Arial" panose="020B0604020202020204" pitchFamily="34" charset="0"/>
              </a:rPr>
              <a:t>were determined </a:t>
            </a:r>
            <a:r>
              <a:rPr lang="en-US" sz="1100" dirty="0">
                <a:latin typeface="Arial" panose="020B0604020202020204" pitchFamily="34" charset="0"/>
                <a:cs typeface="Arial" panose="020B0604020202020204" pitchFamily="34" charset="0"/>
              </a:rPr>
              <a:t>into </a:t>
            </a:r>
            <a:r>
              <a:rPr lang="en-US" sz="1100" dirty="0" smtClean="0">
                <a:latin typeface="Arial" panose="020B0604020202020204" pitchFamily="34" charset="0"/>
                <a:cs typeface="Arial" panose="020B0604020202020204" pitchFamily="34" charset="0"/>
              </a:rPr>
              <a:t>a temporary </a:t>
            </a:r>
            <a:r>
              <a:rPr lang="en-US" sz="1100" dirty="0">
                <a:latin typeface="Arial" panose="020B0604020202020204" pitchFamily="34" charset="0"/>
                <a:cs typeface="Arial" panose="020B0604020202020204" pitchFamily="34" charset="0"/>
              </a:rPr>
              <a:t>coverage </a:t>
            </a:r>
            <a:r>
              <a:rPr lang="en-US" sz="1100" dirty="0" smtClean="0">
                <a:latin typeface="Arial" panose="020B0604020202020204" pitchFamily="34" charset="0"/>
                <a:cs typeface="Arial" panose="020B0604020202020204" pitchFamily="34" charset="0"/>
              </a:rPr>
              <a:t>type. During HSN14, over 300,000 individuals were enrolled in temporary MassHealth coverage, which indicated </a:t>
            </a:r>
            <a:r>
              <a:rPr lang="en-US" altLang="en-US" sz="1100" dirty="0" smtClean="0">
                <a:latin typeface="Arial" panose="020B0604020202020204" pitchFamily="34" charset="0"/>
                <a:cs typeface="Arial" panose="020B0604020202020204" pitchFamily="34" charset="0"/>
              </a:rPr>
              <a:t>that hospitals were taking active steps to enroll patients in appropriate subsidized coverage. </a:t>
            </a:r>
            <a:r>
              <a:rPr lang="en-US" sz="1100" dirty="0" smtClean="0">
                <a:latin typeface="Arial" panose="020B0604020202020204" pitchFamily="34" charset="0"/>
                <a:cs typeface="Arial" panose="020B0604020202020204" pitchFamily="34" charset="0"/>
              </a:rPr>
              <a:t>Beginning in calendar year </a:t>
            </a:r>
            <a:r>
              <a:rPr lang="en-US" sz="1100" dirty="0">
                <a:latin typeface="Arial" panose="020B0604020202020204" pitchFamily="34" charset="0"/>
                <a:cs typeface="Arial" panose="020B0604020202020204" pitchFamily="34" charset="0"/>
              </a:rPr>
              <a:t>2015, MassHealth and </a:t>
            </a:r>
            <a:r>
              <a:rPr lang="en-US" sz="1100" dirty="0" smtClean="0">
                <a:latin typeface="Arial" panose="020B0604020202020204" pitchFamily="34" charset="0"/>
                <a:cs typeface="Arial" panose="020B0604020202020204" pitchFamily="34" charset="0"/>
              </a:rPr>
              <a:t>the Connector </a:t>
            </a:r>
            <a:r>
              <a:rPr lang="en-US" sz="1100" dirty="0">
                <a:latin typeface="Arial" panose="020B0604020202020204" pitchFamily="34" charset="0"/>
                <a:cs typeface="Arial" panose="020B0604020202020204" pitchFamily="34" charset="0"/>
              </a:rPr>
              <a:t>began to redetermine </a:t>
            </a:r>
            <a:r>
              <a:rPr lang="en-US" sz="1100" dirty="0" smtClean="0">
                <a:latin typeface="Arial" panose="020B0604020202020204" pitchFamily="34" charset="0"/>
                <a:cs typeface="Arial" panose="020B0604020202020204" pitchFamily="34" charset="0"/>
              </a:rPr>
              <a:t>patients’ </a:t>
            </a:r>
            <a:r>
              <a:rPr lang="en-US" sz="1100" dirty="0">
                <a:latin typeface="Arial" panose="020B0604020202020204" pitchFamily="34" charset="0"/>
                <a:cs typeface="Arial" panose="020B0604020202020204" pitchFamily="34" charset="0"/>
              </a:rPr>
              <a:t>eligibility to ensure they were placed in the correct coverage type. All individuals </a:t>
            </a:r>
            <a:r>
              <a:rPr lang="en-US" sz="1100" dirty="0" smtClean="0">
                <a:latin typeface="Arial" panose="020B0604020202020204" pitchFamily="34" charset="0"/>
                <a:cs typeface="Arial" panose="020B0604020202020204" pitchFamily="34" charset="0"/>
              </a:rPr>
              <a:t>who were in temporary </a:t>
            </a:r>
            <a:r>
              <a:rPr lang="en-US" sz="1100" dirty="0">
                <a:latin typeface="Arial" panose="020B0604020202020204" pitchFamily="34" charset="0"/>
                <a:cs typeface="Arial" panose="020B0604020202020204" pitchFamily="34" charset="0"/>
              </a:rPr>
              <a:t>coverage, Commonwealth Care, and MSP </a:t>
            </a:r>
            <a:r>
              <a:rPr lang="en-US" sz="1100" dirty="0" smtClean="0">
                <a:latin typeface="Arial" panose="020B0604020202020204" pitchFamily="34" charset="0"/>
                <a:cs typeface="Arial" panose="020B0604020202020204" pitchFamily="34" charset="0"/>
              </a:rPr>
              <a:t>were required to submit </a:t>
            </a:r>
            <a:r>
              <a:rPr lang="en-US" sz="1100" dirty="0">
                <a:latin typeface="Arial" panose="020B0604020202020204" pitchFamily="34" charset="0"/>
                <a:cs typeface="Arial" panose="020B0604020202020204" pitchFamily="34" charset="0"/>
              </a:rPr>
              <a:t>new applications. </a:t>
            </a:r>
            <a:r>
              <a:rPr lang="en-US" sz="1100" dirty="0" smtClean="0">
                <a:latin typeface="Arial" panose="020B0604020202020204" pitchFamily="34" charset="0"/>
                <a:cs typeface="Arial" panose="020B0604020202020204" pitchFamily="34" charset="0"/>
              </a:rPr>
              <a:t>Many applicants have submitted applications and been determined into another coverage type, further indicating that hospitals are working to enroll patients in appropriate coverage.</a:t>
            </a:r>
            <a:endParaRPr lang="en-US" altLang="en-US" sz="1100" dirty="0" smtClean="0">
              <a:latin typeface="Arial" panose="020B0604020202020204" pitchFamily="34" charset="0"/>
              <a:cs typeface="Arial" panose="020B0604020202020204" pitchFamily="34" charset="0"/>
            </a:endParaRPr>
          </a:p>
          <a:p>
            <a:pPr>
              <a:spcBef>
                <a:spcPts val="0"/>
              </a:spcBef>
              <a:spcAft>
                <a:spcPts val="0"/>
              </a:spcAft>
            </a:pPr>
            <a:endParaRPr lang="en-US" altLang="en-US" sz="1100" dirty="0">
              <a:latin typeface="Arial" panose="020B0604020202020204" pitchFamily="34" charset="0"/>
              <a:cs typeface="Arial" panose="020B0604020202020204" pitchFamily="34" charset="0"/>
            </a:endParaRPr>
          </a:p>
          <a:p>
            <a:pPr>
              <a:spcBef>
                <a:spcPts val="0"/>
              </a:spcBef>
              <a:spcAft>
                <a:spcPts val="0"/>
              </a:spcAft>
            </a:pPr>
            <a:r>
              <a:rPr lang="en-US" altLang="en-US" sz="1100" dirty="0" smtClean="0">
                <a:latin typeface="Arial" panose="020B0604020202020204" pitchFamily="34" charset="0"/>
                <a:cs typeface="Arial" panose="020B0604020202020204" pitchFamily="34" charset="0"/>
              </a:rPr>
              <a:t>Like the previous eligibility determination system, the new system first assesses </a:t>
            </a:r>
            <a:r>
              <a:rPr lang="en-US" altLang="en-US" sz="1100" dirty="0">
                <a:latin typeface="Arial" panose="020B0604020202020204" pitchFamily="34" charset="0"/>
                <a:cs typeface="Arial" panose="020B0604020202020204" pitchFamily="34" charset="0"/>
              </a:rPr>
              <a:t>whether </a:t>
            </a:r>
            <a:r>
              <a:rPr lang="en-US" altLang="en-US" sz="1100" dirty="0" smtClean="0">
                <a:latin typeface="Arial" panose="020B0604020202020204" pitchFamily="34" charset="0"/>
                <a:cs typeface="Arial" panose="020B0604020202020204" pitchFamily="34" charset="0"/>
              </a:rPr>
              <a:t>an applicant is eligible </a:t>
            </a:r>
            <a:r>
              <a:rPr lang="en-US" altLang="en-US" sz="1100" dirty="0">
                <a:latin typeface="Arial" panose="020B0604020202020204" pitchFamily="34" charset="0"/>
                <a:cs typeface="Arial" panose="020B0604020202020204" pitchFamily="34" charset="0"/>
              </a:rPr>
              <a:t>for MassHealth. If the applicant </a:t>
            </a:r>
            <a:r>
              <a:rPr lang="en-US" altLang="en-US" sz="1100" dirty="0" smtClean="0">
                <a:latin typeface="Arial" panose="020B0604020202020204" pitchFamily="34" charset="0"/>
                <a:cs typeface="Arial" panose="020B0604020202020204" pitchFamily="34" charset="0"/>
              </a:rPr>
              <a:t>is not </a:t>
            </a:r>
            <a:r>
              <a:rPr lang="en-US" altLang="en-US" sz="1100" dirty="0">
                <a:latin typeface="Arial" panose="020B0604020202020204" pitchFamily="34" charset="0"/>
                <a:cs typeface="Arial" panose="020B0604020202020204" pitchFamily="34" charset="0"/>
              </a:rPr>
              <a:t>eligible for MassHealth, eligibility for </a:t>
            </a:r>
            <a:r>
              <a:rPr lang="en-US" altLang="en-US" sz="1100" dirty="0" smtClean="0">
                <a:latin typeface="Arial" panose="020B0604020202020204" pitchFamily="34" charset="0"/>
                <a:cs typeface="Arial" panose="020B0604020202020204" pitchFamily="34" charset="0"/>
              </a:rPr>
              <a:t>ConnectorCare or other Qualified Health Plans is evaluated</a:t>
            </a:r>
            <a:r>
              <a:rPr lang="en-US" altLang="en-US" sz="1100" dirty="0">
                <a:latin typeface="Arial" panose="020B0604020202020204" pitchFamily="34" charset="0"/>
                <a:cs typeface="Arial" panose="020B0604020202020204" pitchFamily="34" charset="0"/>
              </a:rPr>
              <a:t>, followed by HSN eligibility. Therefore, an applicant </a:t>
            </a:r>
            <a:r>
              <a:rPr lang="en-US" altLang="en-US" sz="1100" dirty="0" smtClean="0">
                <a:latin typeface="Arial" panose="020B0604020202020204" pitchFamily="34" charset="0"/>
                <a:cs typeface="Arial" panose="020B0604020202020204" pitchFamily="34" charset="0"/>
              </a:rPr>
              <a:t>cannot be </a:t>
            </a:r>
            <a:r>
              <a:rPr lang="en-US" altLang="en-US" sz="1100" dirty="0">
                <a:latin typeface="Arial" panose="020B0604020202020204" pitchFamily="34" charset="0"/>
                <a:cs typeface="Arial" panose="020B0604020202020204" pitchFamily="34" charset="0"/>
              </a:rPr>
              <a:t>determined eligible for the HSN without first having their eligibility for MassHealth and </a:t>
            </a:r>
            <a:r>
              <a:rPr lang="en-US" altLang="en-US" sz="1100" dirty="0" smtClean="0">
                <a:latin typeface="Arial" panose="020B0604020202020204" pitchFamily="34" charset="0"/>
                <a:cs typeface="Arial" panose="020B0604020202020204" pitchFamily="34" charset="0"/>
              </a:rPr>
              <a:t>Connector programs considered</a:t>
            </a:r>
            <a:r>
              <a:rPr lang="en-US" altLang="en-US" sz="1100" dirty="0">
                <a:latin typeface="Arial" panose="020B0604020202020204" pitchFamily="34" charset="0"/>
                <a:cs typeface="Arial" panose="020B0604020202020204" pitchFamily="34" charset="0"/>
              </a:rPr>
              <a:t>. </a:t>
            </a:r>
            <a:endParaRPr lang="en-US" altLang="en-US" sz="1100" dirty="0" smtClean="0">
              <a:latin typeface="Arial" panose="020B0604020202020204" pitchFamily="34" charset="0"/>
              <a:cs typeface="Arial" panose="020B0604020202020204" pitchFamily="34" charset="0"/>
            </a:endParaRPr>
          </a:p>
          <a:p>
            <a:pPr>
              <a:spcBef>
                <a:spcPts val="0"/>
              </a:spcBef>
              <a:spcAft>
                <a:spcPts val="0"/>
              </a:spcAft>
            </a:pPr>
            <a:endParaRPr lang="en-US" altLang="en-US" sz="1100" dirty="0">
              <a:latin typeface="Arial" panose="020B0604020202020204" pitchFamily="34" charset="0"/>
              <a:cs typeface="Arial" panose="020B0604020202020204" pitchFamily="34" charset="0"/>
            </a:endParaRPr>
          </a:p>
          <a:p>
            <a:pPr>
              <a:spcBef>
                <a:spcPts val="0"/>
              </a:spcBef>
              <a:spcAft>
                <a:spcPts val="0"/>
              </a:spcAft>
            </a:pPr>
            <a:r>
              <a:rPr lang="en-US" altLang="en-US" sz="1100" dirty="0" smtClean="0">
                <a:latin typeface="Arial" panose="020B0604020202020204" pitchFamily="34" charset="0"/>
                <a:cs typeface="Arial" panose="020B0604020202020204" pitchFamily="34" charset="0"/>
              </a:rPr>
              <a:t>Under the ACA, providers and other organizations have the opportunity to have staff members trained as Certified Application Counselors that can assist patients with applying for and enrolling in health insurance through the new application system. Hospitals have demonstrated a high level of interest in the program, suggesting that they are taking active steps to enroll patients into insurance coverage. There are currently 1610 CACs registered statewide, 562 of whom are from acute hospital organizations. All of the 61 hospitals that bill claims to the HSN are participating in the CAC program.</a:t>
            </a:r>
            <a:endParaRPr lang="en-US" altLang="en-US" sz="11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517999"/>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9" name="Group 11"/>
          <p:cNvGrpSpPr>
            <a:grpSpLocks/>
          </p:cNvGrpSpPr>
          <p:nvPr/>
        </p:nvGrpSpPr>
        <p:grpSpPr bwMode="auto">
          <a:xfrm>
            <a:off x="6637351" y="241868"/>
            <a:ext cx="2276122" cy="368486"/>
            <a:chOff x="4307" y="123"/>
            <a:chExt cx="1856" cy="263"/>
          </a:xfrm>
        </p:grpSpPr>
        <p:sp>
          <p:nvSpPr>
            <p:cNvPr id="20"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1" name="Text Box 13"/>
            <p:cNvSpPr txBox="1">
              <a:spLocks noChangeArrowheads="1"/>
            </p:cNvSpPr>
            <p:nvPr/>
          </p:nvSpPr>
          <p:spPr bwMode="auto">
            <a:xfrm>
              <a:off x="4307" y="136"/>
              <a:ext cx="1799"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Hospital Enrollment</a:t>
              </a:r>
            </a:p>
          </p:txBody>
        </p:sp>
      </p:grpSp>
      <p:sp>
        <p:nvSpPr>
          <p:cNvPr id="15" name="Slide Number Placeholder 1"/>
          <p:cNvSpPr>
            <a:spLocks noGrp="1"/>
          </p:cNvSpPr>
          <p:nvPr>
            <p:ph type="sldNum" sz="quarter" idx="12"/>
          </p:nvPr>
        </p:nvSpPr>
        <p:spPr>
          <a:xfrm>
            <a:off x="6858000" y="6396038"/>
            <a:ext cx="2133600" cy="365125"/>
          </a:xfrm>
        </p:spPr>
        <p:txBody>
          <a:bodyPr/>
          <a:lstStyle/>
          <a:p>
            <a:pPr>
              <a:defRPr/>
            </a:pPr>
            <a:fld id="{E932BB6A-D600-4D54-8112-1310BC448E11}" type="slidenum">
              <a:rPr lang="en-US" smtClean="0"/>
              <a:pPr>
                <a:defRPr/>
              </a:pPr>
              <a:t>13</a:t>
            </a:fld>
            <a:endParaRPr lang="en-US" dirty="0"/>
          </a:p>
        </p:txBody>
      </p:sp>
    </p:spTree>
    <p:extLst>
      <p:ext uri="{BB962C8B-B14F-4D97-AF65-F5344CB8AC3E}">
        <p14:creationId xmlns:p14="http://schemas.microsoft.com/office/powerpoint/2010/main" val="2161621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8163" y="685800"/>
            <a:ext cx="8067675" cy="750887"/>
          </a:xfrm>
        </p:spPr>
        <p:txBody>
          <a:bodyPr/>
          <a:lstStyle/>
          <a:p>
            <a:pPr eaLnBrk="1" hangingPunct="1"/>
            <a:r>
              <a:rPr lang="en-US" altLang="en-US" dirty="0" smtClean="0"/>
              <a:t>Table of Contents</a:t>
            </a:r>
          </a:p>
        </p:txBody>
      </p:sp>
      <p:sp>
        <p:nvSpPr>
          <p:cNvPr id="3076" name="Text Box 6"/>
          <p:cNvSpPr txBox="1">
            <a:spLocks noChangeArrowheads="1"/>
          </p:cNvSpPr>
          <p:nvPr/>
        </p:nvSpPr>
        <p:spPr bwMode="auto">
          <a:xfrm>
            <a:off x="2267690" y="2356760"/>
            <a:ext cx="460862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ts val="0"/>
              </a:spcBef>
              <a:spcAft>
                <a:spcPts val="0"/>
              </a:spcAft>
              <a:buFontTx/>
              <a:buNone/>
            </a:pPr>
            <a:r>
              <a:rPr lang="en-US" altLang="en-US" sz="1800" dirty="0">
                <a:solidFill>
                  <a:srgbClr val="595959"/>
                </a:solidFill>
                <a:latin typeface="Arial" panose="020B0604020202020204" pitchFamily="34" charset="0"/>
              </a:rPr>
              <a:t>Introduction		</a:t>
            </a:r>
            <a:r>
              <a:rPr lang="en-US" altLang="en-US" sz="1800" dirty="0" smtClean="0">
                <a:solidFill>
                  <a:srgbClr val="595959"/>
                </a:solidFill>
                <a:latin typeface="Arial" panose="020B0604020202020204" pitchFamily="34" charset="0"/>
              </a:rPr>
              <a:t>	3</a:t>
            </a:r>
          </a:p>
          <a:p>
            <a:pPr>
              <a:spcBef>
                <a:spcPts val="0"/>
              </a:spcBef>
              <a:spcAft>
                <a:spcPts val="0"/>
              </a:spcAft>
              <a:buFontTx/>
              <a:buNone/>
            </a:pPr>
            <a:r>
              <a:rPr lang="en-US" altLang="en-US" sz="1800" dirty="0" smtClean="0">
                <a:solidFill>
                  <a:srgbClr val="595959"/>
                </a:solidFill>
                <a:latin typeface="Arial" panose="020B0604020202020204" pitchFamily="34" charset="0"/>
              </a:rPr>
              <a:t>HSN Overview			4</a:t>
            </a:r>
          </a:p>
          <a:p>
            <a:pPr>
              <a:spcBef>
                <a:spcPts val="0"/>
              </a:spcBef>
              <a:spcAft>
                <a:spcPts val="0"/>
              </a:spcAft>
              <a:buFontTx/>
              <a:buNone/>
            </a:pPr>
            <a:r>
              <a:rPr lang="en-US" altLang="en-US" sz="1800" dirty="0">
                <a:solidFill>
                  <a:srgbClr val="595959"/>
                </a:solidFill>
                <a:latin typeface="Arial" panose="020B0604020202020204" pitchFamily="34" charset="0"/>
              </a:rPr>
              <a:t>Notes on Data</a:t>
            </a:r>
            <a:r>
              <a:rPr lang="en-US" altLang="en-US" sz="1800" dirty="0" smtClean="0">
                <a:solidFill>
                  <a:srgbClr val="595959"/>
                </a:solidFill>
                <a:latin typeface="Arial" panose="020B0604020202020204" pitchFamily="34" charset="0"/>
              </a:rPr>
              <a:t>			5</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ACA Implementation		6</a:t>
            </a:r>
          </a:p>
          <a:p>
            <a:pPr>
              <a:spcBef>
                <a:spcPts val="0"/>
              </a:spcBef>
              <a:spcAft>
                <a:spcPts val="0"/>
              </a:spcAft>
              <a:buFontTx/>
              <a:buNone/>
            </a:pPr>
            <a:r>
              <a:rPr lang="en-US" altLang="en-US" sz="1800" dirty="0" smtClean="0">
                <a:solidFill>
                  <a:srgbClr val="595959"/>
                </a:solidFill>
                <a:latin typeface="Arial" panose="020B0604020202020204" pitchFamily="34" charset="0"/>
              </a:rPr>
              <a:t>Payments </a:t>
            </a:r>
            <a:r>
              <a:rPr lang="en-US" altLang="en-US" sz="1800" dirty="0">
                <a:solidFill>
                  <a:srgbClr val="595959"/>
                </a:solidFill>
                <a:latin typeface="Arial" panose="020B0604020202020204" pitchFamily="34" charset="0"/>
              </a:rPr>
              <a:t>		</a:t>
            </a:r>
            <a:r>
              <a:rPr lang="en-US" altLang="en-US" sz="1800" dirty="0" smtClean="0">
                <a:solidFill>
                  <a:srgbClr val="595959"/>
                </a:solidFill>
                <a:latin typeface="Arial" panose="020B0604020202020204" pitchFamily="34" charset="0"/>
              </a:rPr>
              <a:t>	7</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Users	</a:t>
            </a:r>
            <a:r>
              <a:rPr lang="en-US" altLang="en-US" sz="1800" dirty="0">
                <a:solidFill>
                  <a:srgbClr val="595959"/>
                </a:solidFill>
                <a:latin typeface="Arial" panose="020B0604020202020204" pitchFamily="34" charset="0"/>
              </a:rPr>
              <a:t>		</a:t>
            </a:r>
            <a:r>
              <a:rPr lang="en-US" altLang="en-US" sz="1800" dirty="0" smtClean="0">
                <a:solidFill>
                  <a:srgbClr val="595959"/>
                </a:solidFill>
                <a:latin typeface="Arial" panose="020B0604020202020204" pitchFamily="34" charset="0"/>
              </a:rPr>
              <a:t>	8</a:t>
            </a:r>
          </a:p>
          <a:p>
            <a:pPr>
              <a:spcBef>
                <a:spcPts val="0"/>
              </a:spcBef>
              <a:spcAft>
                <a:spcPts val="0"/>
              </a:spcAft>
              <a:buFontTx/>
              <a:buNone/>
            </a:pPr>
            <a:r>
              <a:rPr lang="en-US" altLang="en-US" sz="1800" dirty="0" smtClean="0">
                <a:solidFill>
                  <a:srgbClr val="595959"/>
                </a:solidFill>
                <a:latin typeface="Arial" panose="020B0604020202020204" pitchFamily="34" charset="0"/>
              </a:rPr>
              <a:t>Inpatient Services			9</a:t>
            </a:r>
          </a:p>
          <a:p>
            <a:pPr>
              <a:spcBef>
                <a:spcPts val="0"/>
              </a:spcBef>
              <a:spcAft>
                <a:spcPts val="0"/>
              </a:spcAft>
              <a:buFontTx/>
              <a:buNone/>
            </a:pPr>
            <a:r>
              <a:rPr lang="en-US" altLang="en-US" sz="1800" dirty="0" smtClean="0">
                <a:solidFill>
                  <a:srgbClr val="595959"/>
                </a:solidFill>
                <a:latin typeface="Arial" panose="020B0604020202020204" pitchFamily="34" charset="0"/>
              </a:rPr>
              <a:t>Outpatient Services		10	</a:t>
            </a:r>
            <a:endParaRPr lang="en-US" altLang="en-US" sz="1800" dirty="0">
              <a:solidFill>
                <a:srgbClr val="595959"/>
              </a:solidFill>
              <a:latin typeface="Arial" panose="020B0604020202020204" pitchFamily="34" charset="0"/>
            </a:endParaRP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Gender		11</a:t>
            </a:r>
          </a:p>
          <a:p>
            <a:pPr>
              <a:spcBef>
                <a:spcPts val="0"/>
              </a:spcBef>
              <a:spcAft>
                <a:spcPts val="0"/>
              </a:spcAft>
              <a:buFontTx/>
              <a:buNone/>
            </a:pPr>
            <a:r>
              <a:rPr lang="en-US" altLang="en-US" sz="1800" dirty="0" smtClean="0">
                <a:solidFill>
                  <a:srgbClr val="595959"/>
                </a:solidFill>
                <a:latin typeface="Arial" panose="020B0604020202020204" pitchFamily="34" charset="0"/>
              </a:rPr>
              <a:t>Utilization by Age			12	</a:t>
            </a:r>
          </a:p>
          <a:p>
            <a:pPr>
              <a:spcBef>
                <a:spcPts val="0"/>
              </a:spcBef>
              <a:spcAft>
                <a:spcPts val="0"/>
              </a:spcAft>
              <a:buFontTx/>
              <a:buNone/>
            </a:pPr>
            <a:r>
              <a:rPr lang="en-US" altLang="en-US" sz="1800" dirty="0" smtClean="0">
                <a:solidFill>
                  <a:srgbClr val="595959"/>
                </a:solidFill>
                <a:latin typeface="Arial" panose="020B0604020202020204" pitchFamily="34" charset="0"/>
              </a:rPr>
              <a:t>Hospital Responsiveness		13</a:t>
            </a:r>
            <a:endParaRPr lang="en-US" altLang="en-US" sz="1800" dirty="0">
              <a:solidFill>
                <a:srgbClr val="595959"/>
              </a:solidFill>
              <a:latin typeface="Arial" panose="020B0604020202020204" pitchFamily="34" charset="0"/>
            </a:endParaRP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6934200" y="6345238"/>
            <a:ext cx="2133600" cy="365125"/>
          </a:xfrm>
        </p:spPr>
        <p:txBody>
          <a:bodyPr/>
          <a:lstStyle/>
          <a:p>
            <a:pPr>
              <a:defRPr/>
            </a:pPr>
            <a:fld id="{E932BB6A-D600-4D54-8112-1310BC448E11}" type="slidenum">
              <a:rPr lang="en-US" smtClean="0"/>
              <a:pPr>
                <a:defRPr/>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dirty="0" smtClean="0"/>
              <a:t>Introduction</a:t>
            </a:r>
          </a:p>
        </p:txBody>
      </p:sp>
      <p:sp>
        <p:nvSpPr>
          <p:cNvPr id="39940" name="Text Box 8"/>
          <p:cNvSpPr txBox="1">
            <a:spLocks noChangeArrowheads="1"/>
          </p:cNvSpPr>
          <p:nvPr/>
        </p:nvSpPr>
        <p:spPr bwMode="auto">
          <a:xfrm>
            <a:off x="447573" y="1602932"/>
            <a:ext cx="8326734" cy="4185761"/>
          </a:xfrm>
          <a:prstGeom prst="rect">
            <a:avLst/>
          </a:prstGeom>
          <a:noFill/>
          <a:ln w="9525" algn="ctr">
            <a:noFill/>
            <a:miter lim="800000"/>
            <a:headEnd/>
            <a:tailEnd/>
          </a:ln>
        </p:spPr>
        <p:txBody>
          <a:bodyPr wrap="square" lIns="0" tIns="0" rIns="0" bIns="0">
            <a:spAutoFit/>
          </a:bodyPr>
          <a:lstStyle/>
          <a:p>
            <a:pPr>
              <a:spcBef>
                <a:spcPct val="50000"/>
              </a:spcBef>
              <a:defRPr/>
            </a:pPr>
            <a:r>
              <a:rPr lang="en-US" altLang="en-US" sz="1600" dirty="0">
                <a:latin typeface="Arial" panose="020B0604020202020204" pitchFamily="34" charset="0"/>
              </a:rPr>
              <a:t>The Executive Office of Health and Human Services (EOHHS) hereby submits this report to the Massachusetts Legislature in compliance with Chapter </a:t>
            </a:r>
            <a:r>
              <a:rPr lang="en-US" altLang="en-US" sz="1600" dirty="0" smtClean="0">
                <a:latin typeface="Arial" panose="020B0604020202020204" pitchFamily="34" charset="0"/>
              </a:rPr>
              <a:t>46 of </a:t>
            </a:r>
            <a:r>
              <a:rPr lang="en-US" altLang="en-US" sz="1600" dirty="0">
                <a:latin typeface="Arial" panose="020B0604020202020204" pitchFamily="34" charset="0"/>
              </a:rPr>
              <a:t>the Acts of </a:t>
            </a:r>
            <a:r>
              <a:rPr lang="en-US" altLang="en-US" sz="1600" dirty="0" smtClean="0">
                <a:latin typeface="Arial" panose="020B0604020202020204" pitchFamily="34" charset="0"/>
              </a:rPr>
              <a:t>2015, </a:t>
            </a:r>
            <a:r>
              <a:rPr lang="en-US" altLang="en-US" sz="1600" dirty="0">
                <a:latin typeface="Arial" panose="020B0604020202020204" pitchFamily="34" charset="0"/>
              </a:rPr>
              <a:t>Line Item </a:t>
            </a:r>
            <a:r>
              <a:rPr lang="en-US" altLang="en-US" sz="1600" dirty="0" smtClean="0">
                <a:latin typeface="Arial" panose="020B0604020202020204" pitchFamily="34" charset="0"/>
              </a:rPr>
              <a:t>4000-0300</a:t>
            </a:r>
            <a:r>
              <a:rPr lang="en-US" altLang="en-US" sz="1600" dirty="0">
                <a:latin typeface="Arial" panose="020B0604020202020204" pitchFamily="34" charset="0"/>
              </a:rPr>
              <a:t>, which calls for EOHHS to report on the utilization of the Health Safety Net Trust Fund, including:</a:t>
            </a:r>
          </a:p>
          <a:p>
            <a:pPr marL="741363" lvl="1" indent="-285750">
              <a:spcBef>
                <a:spcPct val="500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number of persons whose medical expenses were billed to the Health Safety Net Trust Fund in fiscal year </a:t>
            </a:r>
            <a:r>
              <a:rPr lang="en-US" altLang="en-US" sz="1600" dirty="0" smtClean="0">
                <a:latin typeface="Arial" panose="020B0604020202020204" pitchFamily="34" charset="0"/>
              </a:rPr>
              <a:t>2015,</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a:latin typeface="Arial" panose="020B0604020202020204" pitchFamily="34" charset="0"/>
              </a:rPr>
              <a:t>T</a:t>
            </a:r>
            <a:r>
              <a:rPr lang="en-US" altLang="en-US" sz="1600" dirty="0" smtClean="0">
                <a:latin typeface="Arial" panose="020B0604020202020204" pitchFamily="34" charset="0"/>
              </a:rPr>
              <a:t>he </a:t>
            </a:r>
            <a:r>
              <a:rPr lang="en-US" altLang="en-US" sz="1600" dirty="0">
                <a:latin typeface="Arial" panose="020B0604020202020204" pitchFamily="34" charset="0"/>
              </a:rPr>
              <a:t>total dollar amount billed to the Health Safety Net Trust Fund in fiscal year </a:t>
            </a:r>
            <a:r>
              <a:rPr lang="en-US" altLang="en-US" sz="1600" dirty="0" smtClean="0">
                <a:latin typeface="Arial" panose="020B0604020202020204" pitchFamily="34" charset="0"/>
              </a:rPr>
              <a:t>2015,</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smtClean="0">
                <a:latin typeface="Arial" panose="020B0604020202020204" pitchFamily="34" charset="0"/>
              </a:rPr>
              <a:t>The </a:t>
            </a:r>
            <a:r>
              <a:rPr lang="en-US" altLang="en-US" sz="1600" dirty="0">
                <a:latin typeface="Arial" panose="020B0604020202020204" pitchFamily="34" charset="0"/>
              </a:rPr>
              <a:t>demographics of the population using the Health Safety Net Trust </a:t>
            </a:r>
            <a:r>
              <a:rPr lang="en-US" altLang="en-US" sz="1600" dirty="0" smtClean="0">
                <a:latin typeface="Arial" panose="020B0604020202020204" pitchFamily="34" charset="0"/>
              </a:rPr>
              <a:t>Fund,</a:t>
            </a:r>
            <a:endParaRPr lang="en-US" altLang="en-US" sz="1600" dirty="0">
              <a:latin typeface="Arial" panose="020B0604020202020204" pitchFamily="34" charset="0"/>
            </a:endParaRPr>
          </a:p>
          <a:p>
            <a:pPr marL="741363" lvl="1" indent="-285750">
              <a:spcBef>
                <a:spcPct val="50000"/>
              </a:spcBef>
              <a:buFont typeface="Arial" panose="020B0604020202020204" pitchFamily="34" charset="0"/>
              <a:buChar char="•"/>
              <a:defRPr/>
            </a:pPr>
            <a:r>
              <a:rPr lang="en-US" altLang="en-US" sz="1600" dirty="0">
                <a:latin typeface="Arial" panose="020B0604020202020204" pitchFamily="34" charset="0"/>
              </a:rPr>
              <a:t>T</a:t>
            </a:r>
            <a:r>
              <a:rPr lang="en-US" altLang="en-US" sz="1600" dirty="0" smtClean="0">
                <a:latin typeface="Arial" panose="020B0604020202020204" pitchFamily="34" charset="0"/>
              </a:rPr>
              <a:t>he </a:t>
            </a:r>
            <a:r>
              <a:rPr lang="en-US" altLang="en-US" sz="1600" dirty="0">
                <a:latin typeface="Arial" panose="020B0604020202020204" pitchFamily="34" charset="0"/>
              </a:rPr>
              <a:t>types of services paid for out of the Health Safety Net Trust Fund in fiscal year </a:t>
            </a:r>
            <a:r>
              <a:rPr lang="en-US" altLang="en-US" sz="1600" dirty="0" smtClean="0">
                <a:latin typeface="Arial" panose="020B0604020202020204" pitchFamily="34" charset="0"/>
              </a:rPr>
              <a:t>2015, and</a:t>
            </a:r>
            <a:endParaRPr lang="en-US" altLang="en-US" sz="1600" dirty="0">
              <a:latin typeface="Arial" panose="020B0604020202020204" pitchFamily="34" charset="0"/>
            </a:endParaRPr>
          </a:p>
          <a:p>
            <a:pPr indent="-1587">
              <a:spcBef>
                <a:spcPct val="50000"/>
              </a:spcBef>
              <a:defRPr/>
            </a:pPr>
            <a:r>
              <a:rPr lang="en-US" altLang="en-US" sz="1600" dirty="0" smtClean="0">
                <a:latin typeface="Arial" panose="020B0604020202020204" pitchFamily="34" charset="0"/>
              </a:rPr>
              <a:t>This </a:t>
            </a:r>
            <a:r>
              <a:rPr lang="en-US" altLang="en-US" sz="1600" dirty="0">
                <a:latin typeface="Arial" panose="020B0604020202020204" pitchFamily="34" charset="0"/>
              </a:rPr>
              <a:t>report </a:t>
            </a:r>
            <a:r>
              <a:rPr lang="en-US" altLang="en-US" sz="1600" dirty="0" smtClean="0">
                <a:latin typeface="Arial" panose="020B0604020202020204" pitchFamily="34" charset="0"/>
              </a:rPr>
              <a:t>reflects Health Safety Net (HSN) utilization during HSN fiscal year 2015 </a:t>
            </a:r>
            <a:r>
              <a:rPr lang="en-US" altLang="en-US" sz="1600" dirty="0">
                <a:latin typeface="Arial" panose="020B0604020202020204" pitchFamily="34" charset="0"/>
              </a:rPr>
              <a:t>(</a:t>
            </a:r>
            <a:r>
              <a:rPr lang="en-US" altLang="en-US" sz="1600" dirty="0" smtClean="0">
                <a:latin typeface="Arial" panose="020B0604020202020204" pitchFamily="34" charset="0"/>
              </a:rPr>
              <a:t>HSN15), which ran from October 2014 through September 2015.</a:t>
            </a:r>
            <a:endParaRPr lang="en-US" altLang="en-US" sz="1600" dirty="0">
              <a:latin typeface="Arial" panose="020B0604020202020204" pitchFamily="34" charset="0"/>
            </a:endParaRPr>
          </a:p>
          <a:p>
            <a:pPr indent="-1587">
              <a:spcBef>
                <a:spcPct val="50000"/>
              </a:spcBef>
              <a:defRPr/>
            </a:pPr>
            <a:endParaRPr lang="en-US" altLang="en-US" sz="1600" dirty="0"/>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90721" y="6345238"/>
            <a:ext cx="2133600" cy="365125"/>
          </a:xfrm>
        </p:spPr>
        <p:txBody>
          <a:bodyPr/>
          <a:lstStyle/>
          <a:p>
            <a:pPr>
              <a:defRPr/>
            </a:pPr>
            <a:fld id="{2664FD68-7789-4411-B794-D82C5F64323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smtClean="0"/>
              <a:t>HSN Overview</a:t>
            </a:r>
          </a:p>
        </p:txBody>
      </p:sp>
      <p:sp>
        <p:nvSpPr>
          <p:cNvPr id="39940" name="Text Box 8"/>
          <p:cNvSpPr txBox="1">
            <a:spLocks noChangeArrowheads="1"/>
          </p:cNvSpPr>
          <p:nvPr/>
        </p:nvSpPr>
        <p:spPr bwMode="auto">
          <a:xfrm>
            <a:off x="511175" y="1599566"/>
            <a:ext cx="8250238" cy="4287328"/>
          </a:xfrm>
          <a:prstGeom prst="rect">
            <a:avLst/>
          </a:prstGeom>
          <a:noFill/>
          <a:ln w="9525" algn="ctr">
            <a:noFill/>
            <a:miter lim="800000"/>
            <a:headEnd/>
            <a:tailEnd/>
          </a:ln>
        </p:spPr>
        <p:txBody>
          <a:bodyPr lIns="0" tIns="0" rIns="0" bIns="0" anchor="ctr">
            <a:spAutoFit/>
          </a:bodyPr>
          <a:lstStyle/>
          <a:p>
            <a:pPr marL="285750" indent="-285750" defTabSz="914608" eaLnBrk="0" hangingPunct="0">
              <a:spcBef>
                <a:spcPct val="20000"/>
              </a:spcBef>
              <a:spcAft>
                <a:spcPct val="30000"/>
              </a:spcAft>
              <a:buFont typeface="Arial" panose="020B0604020202020204" pitchFamily="34" charset="0"/>
              <a:buChar char="•"/>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p>
          <a:p>
            <a:pPr marL="285750"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a:t>
            </a:r>
            <a:r>
              <a:rPr lang="en-US" altLang="en-US" sz="1400" dirty="0" smtClean="0">
                <a:latin typeface="Arial" panose="020B0604020202020204" pitchFamily="34" charset="0"/>
              </a:rPr>
              <a:t>incomes </a:t>
            </a:r>
            <a:r>
              <a:rPr lang="en-US" altLang="en-US" sz="1400" dirty="0">
                <a:latin typeface="Arial" panose="020B0604020202020204" pitchFamily="34" charset="0"/>
              </a:rPr>
              <a:t>up to 200% of the Federal Poverty Level (FPL) are eligible for full HSN primary or </a:t>
            </a:r>
            <a:r>
              <a:rPr lang="en-US" altLang="en-US" sz="1400" dirty="0" smtClean="0">
                <a:latin typeface="Arial" panose="020B0604020202020204" pitchFamily="34" charset="0"/>
              </a:rPr>
              <a:t>full HSN secondary. </a:t>
            </a:r>
            <a:r>
              <a:rPr lang="en-US" altLang="en-US" sz="1400" dirty="0">
                <a:latin typeface="Arial" panose="020B0604020202020204" pitchFamily="34" charset="0"/>
              </a:rPr>
              <a:t>If residents have </a:t>
            </a:r>
            <a:r>
              <a:rPr lang="en-US" altLang="en-US" sz="1400" dirty="0" smtClean="0">
                <a:latin typeface="Arial" panose="020B0604020202020204" pitchFamily="34" charset="0"/>
              </a:rPr>
              <a:t>incomes </a:t>
            </a:r>
            <a:r>
              <a:rPr lang="en-US" altLang="en-US" sz="1400" dirty="0">
                <a:latin typeface="Arial" panose="020B0604020202020204" pitchFamily="34" charset="0"/>
              </a:rPr>
              <a:t>above 200% and up to 400%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are eligible for partial HSN or partial HSN </a:t>
            </a:r>
            <a:r>
              <a:rPr lang="en-US" altLang="en-US" sz="1400" dirty="0" smtClean="0">
                <a:latin typeface="Arial" panose="020B0604020202020204" pitchFamily="34" charset="0"/>
              </a:rPr>
              <a:t>secondary, </a:t>
            </a:r>
            <a:r>
              <a:rPr lang="en-US" altLang="en-US" sz="1400" dirty="0">
                <a:latin typeface="Arial" panose="020B0604020202020204" pitchFamily="34" charset="0"/>
              </a:rPr>
              <a:t>which includes a sliding scale </a:t>
            </a:r>
            <a:r>
              <a:rPr lang="en-US" altLang="en-US" sz="1400" dirty="0" smtClean="0">
                <a:latin typeface="Arial" panose="020B0604020202020204" pitchFamily="34" charset="0"/>
              </a:rPr>
              <a:t>deductible based on income. 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in MassHealth, ConnectorCare, or other insurance </a:t>
            </a:r>
            <a:r>
              <a:rPr lang="en-US" altLang="en-US" sz="1400" dirty="0">
                <a:latin typeface="Arial" panose="020B0604020202020204" pitchFamily="34" charset="0"/>
              </a:rPr>
              <a:t>may be eligible for HSN secondary for certain services not covered by their primary insurance. </a:t>
            </a:r>
            <a:r>
              <a:rPr lang="en-US" altLang="en-US" sz="1400" dirty="0" smtClean="0">
                <a:latin typeface="Arial" panose="020B0604020202020204" pitchFamily="34" charset="0"/>
              </a:rPr>
              <a:t>In HSN15, Commonwealth Care members were also eligible for HSN Secondary for dental services until this program ended on January 31, 2015.</a:t>
            </a:r>
          </a:p>
          <a:p>
            <a:pPr marL="285750" indent="-285750">
              <a:spcAft>
                <a:spcPct val="30000"/>
              </a:spcAft>
              <a:buFont typeface="Arial" panose="020B0604020202020204" pitchFamily="34" charset="0"/>
              <a:buChar char="•"/>
            </a:pPr>
            <a:r>
              <a:rPr lang="en-US" sz="1400" dirty="0" smtClean="0">
                <a:latin typeface="Arial" panose="020B0604020202020204" pitchFamily="34" charset="0"/>
              </a:rPr>
              <a:t>The </a:t>
            </a:r>
            <a:r>
              <a:rPr lang="en-US" sz="1400" dirty="0">
                <a:latin typeface="Arial" panose="020B0604020202020204" pitchFamily="34" charset="0"/>
              </a:rPr>
              <a:t>HSN pays acute hospitals and community health centers based on claims, which are adjudicated to verify that the patient is eligible and the services are covered. HSN payment </a:t>
            </a:r>
            <a:r>
              <a:rPr lang="en-US" sz="1400" dirty="0" smtClean="0">
                <a:latin typeface="Arial" panose="020B0604020202020204" pitchFamily="34" charset="0"/>
              </a:rPr>
              <a:t>rates for most services </a:t>
            </a:r>
            <a:r>
              <a:rPr lang="en-US" sz="1400" dirty="0">
                <a:latin typeface="Arial" panose="020B0604020202020204" pitchFamily="34" charset="0"/>
              </a:rPr>
              <a:t>are based on Medicare payment </a:t>
            </a:r>
            <a:r>
              <a:rPr lang="en-US" sz="1400" dirty="0" smtClean="0">
                <a:latin typeface="Arial" panose="020B0604020202020204" pitchFamily="34" charset="0"/>
              </a:rPr>
              <a:t>principles.</a:t>
            </a:r>
          </a:p>
          <a:p>
            <a:pPr marL="285750" indent="-285750" defTabSz="914608" eaLnBrk="0" hangingPunct="0">
              <a:spcAft>
                <a:spcPct val="30000"/>
              </a:spcAft>
              <a:buFont typeface="Arial" panose="020B0604020202020204" pitchFamily="34" charset="0"/>
              <a:buChar char="•"/>
              <a:defRPr/>
            </a:pPr>
            <a:r>
              <a:rPr lang="en-US" altLang="en-US" sz="1400" dirty="0" smtClean="0">
                <a:latin typeface="Arial" panose="020B0604020202020204" pitchFamily="34" charset="0"/>
              </a:rPr>
              <a:t>HSN15 </a:t>
            </a:r>
            <a:r>
              <a:rPr lang="en-US" altLang="en-US" sz="1400" dirty="0">
                <a:latin typeface="Arial" panose="020B0604020202020204" pitchFamily="34" charset="0"/>
              </a:rPr>
              <a:t>funding included the following sources: </a:t>
            </a:r>
            <a:r>
              <a:rPr lang="en-US" altLang="en-US" sz="1400" dirty="0" smtClean="0">
                <a:latin typeface="Arial" panose="020B0604020202020204" pitchFamily="34" charset="0"/>
              </a:rPr>
              <a:t>An </a:t>
            </a:r>
            <a:r>
              <a:rPr lang="en-US" altLang="en-US" sz="1400" dirty="0">
                <a:latin typeface="Arial" panose="020B0604020202020204" pitchFamily="34" charset="0"/>
              </a:rPr>
              <a:t>assessment on acute hospitals’ private sector </a:t>
            </a:r>
            <a:r>
              <a:rPr lang="en-US" altLang="en-US" sz="1400" dirty="0" smtClean="0">
                <a:latin typeface="Arial" panose="020B0604020202020204" pitchFamily="34" charset="0"/>
              </a:rPr>
              <a:t>charges ($165 million); </a:t>
            </a:r>
            <a:r>
              <a:rPr lang="en-US" altLang="en-US" sz="1400" dirty="0">
                <a:latin typeface="Arial" panose="020B0604020202020204" pitchFamily="34" charset="0"/>
              </a:rPr>
              <a:t>a surcharge on payments made to hospitals and ambulatory surgical centers by HMOs, insurers, third party administrators, and </a:t>
            </a:r>
            <a:r>
              <a:rPr lang="en-US" altLang="en-US" sz="1400" dirty="0" smtClean="0">
                <a:latin typeface="Arial" panose="020B0604020202020204" pitchFamily="34" charset="0"/>
              </a:rPr>
              <a:t>individuals ($165 million); </a:t>
            </a:r>
            <a:r>
              <a:rPr lang="en-US" altLang="en-US" sz="1400" dirty="0">
                <a:latin typeface="Arial" panose="020B0604020202020204" pitchFamily="34" charset="0"/>
              </a:rPr>
              <a:t>an annual appropriation from the Commonwealth’s General </a:t>
            </a:r>
            <a:r>
              <a:rPr lang="en-US" altLang="en-US" sz="1400" dirty="0" smtClean="0">
                <a:latin typeface="Arial" panose="020B0604020202020204" pitchFamily="34" charset="0"/>
              </a:rPr>
              <a:t>Fund ($30 million); </a:t>
            </a:r>
            <a:r>
              <a:rPr lang="en-US" altLang="en-US" sz="1400" dirty="0">
                <a:latin typeface="Arial" panose="020B0604020202020204" pitchFamily="34" charset="0"/>
              </a:rPr>
              <a:t>and offset funding for uncompensated care from the Medical Assistance Trust </a:t>
            </a:r>
            <a:r>
              <a:rPr lang="en-US" altLang="en-US" sz="1400" dirty="0" smtClean="0">
                <a:latin typeface="Arial" panose="020B0604020202020204" pitchFamily="34" charset="0"/>
              </a:rPr>
              <a:t>Fund ($70 million).</a:t>
            </a:r>
            <a:endParaRPr lang="en-US" sz="14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3080"/>
            <a:ext cx="2133600" cy="365125"/>
          </a:xfrm>
        </p:spPr>
        <p:txBody>
          <a:bodyPr/>
          <a:lstStyle/>
          <a:p>
            <a:pPr>
              <a:defRPr/>
            </a:pPr>
            <a:fld id="{2664FD68-7789-4411-B794-D82C5F643237}"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p:txBody>
          <a:bodyPr/>
          <a:lstStyle/>
          <a:p>
            <a:r>
              <a:rPr lang="en-US" altLang="en-US" dirty="0"/>
              <a:t>Notes on Data</a:t>
            </a:r>
          </a:p>
        </p:txBody>
      </p:sp>
      <p:sp>
        <p:nvSpPr>
          <p:cNvPr id="39940" name="Text Box 8"/>
          <p:cNvSpPr txBox="1">
            <a:spLocks noChangeArrowheads="1"/>
          </p:cNvSpPr>
          <p:nvPr/>
        </p:nvSpPr>
        <p:spPr bwMode="auto">
          <a:xfrm>
            <a:off x="484110" y="1485900"/>
            <a:ext cx="8250238" cy="4678204"/>
          </a:xfrm>
          <a:prstGeom prst="rect">
            <a:avLst/>
          </a:prstGeom>
          <a:noFill/>
          <a:ln w="9525" algn="ctr">
            <a:noFill/>
            <a:miter lim="800000"/>
            <a:headEnd/>
            <a:tailEnd/>
          </a:ln>
        </p:spPr>
        <p:txBody>
          <a:bodyPr lIns="0" tIns="0" rIns="0" bIns="0">
            <a:spAutoFit/>
          </a:bodyPr>
          <a:lstStyle/>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As </a:t>
            </a:r>
            <a:r>
              <a:rPr lang="en-US" sz="1600" dirty="0">
                <a:latin typeface="Arial" panose="020B0604020202020204" pitchFamily="34" charset="0"/>
              </a:rPr>
              <a:t>required by </a:t>
            </a:r>
            <a:r>
              <a:rPr lang="en-US" sz="1600" dirty="0" smtClean="0">
                <a:latin typeface="Arial" panose="020B0604020202020204" pitchFamily="34" charset="0"/>
              </a:rPr>
              <a:t>Chapter </a:t>
            </a:r>
            <a:r>
              <a:rPr lang="en-US" sz="1600" dirty="0">
                <a:latin typeface="Arial" panose="020B0604020202020204" pitchFamily="34" charset="0"/>
              </a:rPr>
              <a:t>68 of the Acts of 2011, </a:t>
            </a:r>
            <a:r>
              <a:rPr lang="en-US" sz="1600" dirty="0" smtClean="0">
                <a:latin typeface="Arial" panose="020B0604020202020204" pitchFamily="34" charset="0"/>
              </a:rPr>
              <a:t>HSN medical </a:t>
            </a:r>
            <a:r>
              <a:rPr lang="en-US" sz="1600" dirty="0">
                <a:latin typeface="Arial" panose="020B0604020202020204" pitchFamily="34" charset="0"/>
              </a:rPr>
              <a:t>claims processing transitioned from the </a:t>
            </a:r>
            <a:r>
              <a:rPr lang="en-US" sz="1600" dirty="0" smtClean="0">
                <a:latin typeface="Arial" panose="020B0604020202020204" pitchFamily="34" charset="0"/>
              </a:rPr>
              <a:t>Health Safety Net Office’s </a:t>
            </a:r>
            <a:r>
              <a:rPr lang="en-US" sz="1600" dirty="0">
                <a:latin typeface="Arial" panose="020B0604020202020204" pitchFamily="34" charset="0"/>
              </a:rPr>
              <a:t>claims adjudication system to MassHealth’s Medicaid Management Information System (MMIS) in July of 2012.</a:t>
            </a:r>
          </a:p>
          <a:p>
            <a:pPr marL="274023" lvl="1" indent="-171450" defTabSz="914608" eaLnBrk="0" hangingPunct="0">
              <a:spcBef>
                <a:spcPct val="20000"/>
              </a:spcBef>
              <a:spcAft>
                <a:spcPct val="30000"/>
              </a:spcAft>
              <a:buFont typeface="Arial" panose="020B0604020202020204" pitchFamily="34" charset="0"/>
              <a:buChar char="•"/>
              <a:defRPr/>
            </a:pPr>
            <a:r>
              <a:rPr lang="en-US" sz="1600" dirty="0">
                <a:latin typeface="Arial" panose="020B0604020202020204" pitchFamily="34" charset="0"/>
              </a:rPr>
              <a:t>In order to prepare for the transition, the Health Safety Net Office stopped accepting medical claims as of May 1, 2012. </a:t>
            </a:r>
            <a:r>
              <a:rPr lang="en-US" sz="1600" dirty="0" smtClean="0">
                <a:latin typeface="Arial" panose="020B0604020202020204" pitchFamily="34" charset="0"/>
              </a:rPr>
              <a:t>The first payments based on claims submitted to MMIS were made in January 2013. During this transition period, </a:t>
            </a:r>
            <a:r>
              <a:rPr lang="en-US" sz="1600" dirty="0">
                <a:latin typeface="Arial" panose="020B0604020202020204" pitchFamily="34" charset="0"/>
              </a:rPr>
              <a:t>providers received interim payments based on their </a:t>
            </a:r>
            <a:r>
              <a:rPr lang="en-US" sz="1600" dirty="0" smtClean="0">
                <a:latin typeface="Arial" panose="020B0604020202020204" pitchFamily="34" charset="0"/>
              </a:rPr>
              <a:t>historical claim volume.</a:t>
            </a:r>
            <a:endParaRPr lang="en-US" sz="1600" dirty="0">
              <a:latin typeface="Arial" panose="020B0604020202020204" pitchFamily="34" charset="0"/>
            </a:endParaRP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After the transition, interim payments were recovered and providers were paid for claims from the transition period, many of which would have been paid during HSN12 under normal circumstances.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HSN reports prior to HSN13 have reported data based on the month in which claims were paid. However, applying </a:t>
            </a:r>
            <a:r>
              <a:rPr lang="en-US" sz="1600" dirty="0">
                <a:latin typeface="Arial" panose="020B0604020202020204" pitchFamily="34" charset="0"/>
              </a:rPr>
              <a:t>this methodology </a:t>
            </a:r>
            <a:r>
              <a:rPr lang="en-US" sz="1600" dirty="0" smtClean="0">
                <a:latin typeface="Arial" panose="020B0604020202020204" pitchFamily="34" charset="0"/>
              </a:rPr>
              <a:t>to data from the transition period would misrepresent claim volume and demand. Therefore, unless otherwise specified, data in this report is reported by date of service. </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rPr>
              <a:t>Data from prior periods may differ from data previously reported due to this change in methodology, and data for the periods included in this report is subject to change as additional claims are processed.</a:t>
            </a:r>
            <a:endParaRPr lang="en-US" sz="16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7925"/>
            <a:ext cx="2133600" cy="365125"/>
          </a:xfrm>
        </p:spPr>
        <p:txBody>
          <a:bodyPr/>
          <a:lstStyle/>
          <a:p>
            <a:pPr>
              <a:defRPr/>
            </a:pPr>
            <a:fld id="{2664FD68-7789-4411-B794-D82C5F643237}" type="slidenum">
              <a:rPr lang="en-US" smtClean="0"/>
              <a:pPr>
                <a:defRPr/>
              </a:pPr>
              <a:t>5</a:t>
            </a:fld>
            <a:endParaRPr lang="en-US" dirty="0"/>
          </a:p>
        </p:txBody>
      </p:sp>
    </p:spTree>
    <p:extLst>
      <p:ext uri="{BB962C8B-B14F-4D97-AF65-F5344CB8AC3E}">
        <p14:creationId xmlns:p14="http://schemas.microsoft.com/office/powerpoint/2010/main" val="1376249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65364" y="413426"/>
            <a:ext cx="8229600" cy="1143000"/>
          </a:xfrm>
        </p:spPr>
        <p:txBody>
          <a:bodyPr/>
          <a:lstStyle/>
          <a:p>
            <a:r>
              <a:rPr lang="en-US" altLang="en-US" dirty="0" smtClean="0"/>
              <a:t>Impact of ACA Implementation</a:t>
            </a: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6856551" y="6367925"/>
            <a:ext cx="2133600" cy="365125"/>
          </a:xfrm>
        </p:spPr>
        <p:txBody>
          <a:bodyPr/>
          <a:lstStyle/>
          <a:p>
            <a:pPr>
              <a:defRPr/>
            </a:pPr>
            <a:fld id="{2664FD68-7789-4411-B794-D82C5F643237}" type="slidenum">
              <a:rPr lang="en-US" smtClean="0"/>
              <a:pPr>
                <a:defRPr/>
              </a:pPr>
              <a:t>6</a:t>
            </a:fld>
            <a:endParaRPr lang="en-US" dirty="0"/>
          </a:p>
        </p:txBody>
      </p:sp>
      <p:sp>
        <p:nvSpPr>
          <p:cNvPr id="15" name="Text Box 8"/>
          <p:cNvSpPr txBox="1">
            <a:spLocks noChangeArrowheads="1"/>
          </p:cNvSpPr>
          <p:nvPr/>
        </p:nvSpPr>
        <p:spPr bwMode="auto">
          <a:xfrm>
            <a:off x="484110" y="1461408"/>
            <a:ext cx="8250238" cy="4185761"/>
          </a:xfrm>
          <a:prstGeom prst="rect">
            <a:avLst/>
          </a:prstGeom>
          <a:noFill/>
          <a:ln w="9525" algn="ctr">
            <a:noFill/>
            <a:miter lim="800000"/>
            <a:headEnd/>
            <a:tailEnd/>
          </a:ln>
        </p:spPr>
        <p:txBody>
          <a:bodyPr lIns="0" tIns="0" rIns="0" bIns="0">
            <a:spAutoFit/>
          </a:bodyPr>
          <a:lstStyle/>
          <a:p>
            <a:pPr marL="274023" lvl="1" indent="-171450" defTabSz="914608" eaLnBrk="0" hangingPunct="0">
              <a:spcBef>
                <a:spcPct val="20000"/>
              </a:spcBef>
              <a:spcAft>
                <a:spcPct val="30000"/>
              </a:spcAft>
              <a:buFont typeface="Arial" panose="020B0604020202020204" pitchFamily="34" charset="0"/>
              <a:buChar char="•"/>
              <a:defRPr/>
            </a:pPr>
            <a:r>
              <a:rPr lang="en-US" altLang="en-US" sz="1600" dirty="0">
                <a:latin typeface="Arial" panose="020B0604020202020204" pitchFamily="34" charset="0"/>
                <a:cs typeface="Arial" panose="020B0604020202020204" pitchFamily="34" charset="0"/>
              </a:rPr>
              <a:t>Implementation of the Affordable Care Act began to affect HSN utilization in HSN14, as many HSN members </a:t>
            </a:r>
            <a:r>
              <a:rPr lang="en-US" altLang="en-US" sz="1600" dirty="0" smtClean="0">
                <a:latin typeface="Arial" panose="020B0604020202020204" pitchFamily="34" charset="0"/>
                <a:cs typeface="Arial" panose="020B0604020202020204" pitchFamily="34" charset="0"/>
              </a:rPr>
              <a:t>became eligible </a:t>
            </a:r>
            <a:r>
              <a:rPr lang="en-US" altLang="en-US" sz="1600" dirty="0">
                <a:latin typeface="Arial" panose="020B0604020202020204" pitchFamily="34" charset="0"/>
                <a:cs typeface="Arial" panose="020B0604020202020204" pitchFamily="34" charset="0"/>
              </a:rPr>
              <a:t>for other programs. </a:t>
            </a:r>
            <a:endParaRPr lang="en-US" altLang="en-US" sz="1600" dirty="0" smtClean="0">
              <a:latin typeface="Arial" panose="020B0604020202020204" pitchFamily="34" charset="0"/>
              <a:cs typeface="Arial" panose="020B0604020202020204" pitchFamily="34" charset="0"/>
            </a:endParaRP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cs typeface="Arial" panose="020B0604020202020204" pitchFamily="34" charset="0"/>
              </a:rPr>
              <a:t>Due </a:t>
            </a:r>
            <a:r>
              <a:rPr lang="en-US" sz="1600" dirty="0">
                <a:latin typeface="Arial" panose="020B0604020202020204" pitchFamily="34" charset="0"/>
                <a:cs typeface="Arial" panose="020B0604020202020204" pitchFamily="34" charset="0"/>
              </a:rPr>
              <a:t>to systems issues beginning in January 2014 and continuing into calendar year 2015 related to implementation of the Affordable Care Act (ACA), the Commonwealth was unable to accurately determine many applicants’ </a:t>
            </a:r>
            <a:r>
              <a:rPr lang="en-US" sz="1600" dirty="0" smtClean="0">
                <a:latin typeface="Arial" panose="020B0604020202020204" pitchFamily="34" charset="0"/>
                <a:cs typeface="Arial" panose="020B0604020202020204" pitchFamily="34" charset="0"/>
              </a:rPr>
              <a:t>eligibility.</a:t>
            </a:r>
          </a:p>
          <a:p>
            <a:pPr marL="274023" lvl="1" indent="-171450" defTabSz="914608" eaLnBrk="0" hangingPunct="0">
              <a:spcBef>
                <a:spcPct val="20000"/>
              </a:spcBef>
              <a:spcAft>
                <a:spcPct val="30000"/>
              </a:spcAft>
              <a:buFont typeface="Arial" panose="020B0604020202020204" pitchFamily="34" charset="0"/>
              <a:buChar char="•"/>
              <a:defRPr/>
            </a:pPr>
            <a:r>
              <a:rPr lang="en-US" sz="1600" dirty="0">
                <a:latin typeface="Arial" panose="020B0604020202020204" pitchFamily="34" charset="0"/>
                <a:cs typeface="Arial" panose="020B0604020202020204" pitchFamily="34" charset="0"/>
              </a:rPr>
              <a:t>Many applicants who may </a:t>
            </a:r>
            <a:r>
              <a:rPr lang="en-US" sz="1600" dirty="0" smtClean="0">
                <a:latin typeface="Arial" panose="020B0604020202020204" pitchFamily="34" charset="0"/>
                <a:cs typeface="Arial" panose="020B0604020202020204" pitchFamily="34" charset="0"/>
              </a:rPr>
              <a:t>have otherwise </a:t>
            </a:r>
            <a:r>
              <a:rPr lang="en-US" sz="1600" dirty="0">
                <a:latin typeface="Arial" panose="020B0604020202020204" pitchFamily="34" charset="0"/>
                <a:cs typeface="Arial" panose="020B0604020202020204" pitchFamily="34" charset="0"/>
              </a:rPr>
              <a:t>been determined </a:t>
            </a:r>
            <a:r>
              <a:rPr lang="en-US" sz="1600" dirty="0" smtClean="0">
                <a:latin typeface="Arial" panose="020B0604020202020204" pitchFamily="34" charset="0"/>
                <a:cs typeface="Arial" panose="020B0604020202020204" pitchFamily="34" charset="0"/>
              </a:rPr>
              <a:t>eligible for the HSN were given temporary MassHealth coverage until the systems issues were </a:t>
            </a:r>
            <a:r>
              <a:rPr lang="en-US" sz="1600" dirty="0">
                <a:latin typeface="Arial" panose="020B0604020202020204" pitchFamily="34" charset="0"/>
                <a:cs typeface="Arial" panose="020B0604020202020204" pitchFamily="34" charset="0"/>
              </a:rPr>
              <a:t>resolved. </a:t>
            </a:r>
            <a:r>
              <a:rPr lang="en-US" sz="1600" dirty="0" smtClean="0">
                <a:latin typeface="Arial" panose="020B0604020202020204" pitchFamily="34" charset="0"/>
                <a:cs typeface="Arial" panose="020B0604020202020204" pitchFamily="34" charset="0"/>
              </a:rPr>
              <a:t>As a result, HSN </a:t>
            </a:r>
            <a:r>
              <a:rPr lang="en-US" sz="1600" dirty="0">
                <a:latin typeface="Arial" panose="020B0604020202020204" pitchFamily="34" charset="0"/>
                <a:cs typeface="Arial" panose="020B0604020202020204" pitchFamily="34" charset="0"/>
              </a:rPr>
              <a:t>utilization may have been artificially low in HSN14 and </a:t>
            </a:r>
            <a:r>
              <a:rPr lang="en-US" sz="1600" dirty="0" smtClean="0">
                <a:latin typeface="Arial" panose="020B0604020202020204" pitchFamily="34" charset="0"/>
                <a:cs typeface="Arial" panose="020B0604020202020204" pitchFamily="34" charset="0"/>
              </a:rPr>
              <a:t>HSN15.</a:t>
            </a:r>
          </a:p>
          <a:p>
            <a:pPr marL="274023" lvl="1" indent="-171450" defTabSz="914608" eaLnBrk="0" hangingPunct="0">
              <a:spcBef>
                <a:spcPct val="20000"/>
              </a:spcBef>
              <a:spcAft>
                <a:spcPct val="30000"/>
              </a:spcAft>
              <a:buFont typeface="Arial" panose="020B0604020202020204" pitchFamily="34" charset="0"/>
              <a:buChar char="•"/>
              <a:defRPr/>
            </a:pPr>
            <a:r>
              <a:rPr lang="en-US" sz="1600" dirty="0" smtClean="0">
                <a:latin typeface="Arial" panose="020B0604020202020204" pitchFamily="34" charset="0"/>
                <a:cs typeface="Arial" panose="020B0604020202020204" pitchFamily="34" charset="0"/>
              </a:rPr>
              <a:t>Over </a:t>
            </a:r>
            <a:r>
              <a:rPr lang="en-US" sz="1600" dirty="0">
                <a:latin typeface="Arial" panose="020B0604020202020204" pitchFamily="34" charset="0"/>
                <a:cs typeface="Arial" panose="020B0604020202020204" pitchFamily="34" charset="0"/>
              </a:rPr>
              <a:t>the course of calendar year 2015, MassHealth and the Connector worked to </a:t>
            </a:r>
            <a:r>
              <a:rPr lang="en-US" sz="1600" dirty="0" smtClean="0">
                <a:latin typeface="Arial" panose="020B0604020202020204" pitchFamily="34" charset="0"/>
                <a:cs typeface="Arial" panose="020B0604020202020204" pitchFamily="34" charset="0"/>
              </a:rPr>
              <a:t>resolve these issues and place </a:t>
            </a:r>
            <a:r>
              <a:rPr lang="en-US" sz="1600" dirty="0">
                <a:latin typeface="Arial" panose="020B0604020202020204" pitchFamily="34" charset="0"/>
                <a:cs typeface="Arial" panose="020B0604020202020204" pitchFamily="34" charset="0"/>
              </a:rPr>
              <a:t>members into appropriate, non-temporary coverage. </a:t>
            </a:r>
            <a:r>
              <a:rPr lang="en-US" sz="1600" dirty="0" smtClean="0">
                <a:latin typeface="Arial" panose="020B0604020202020204" pitchFamily="34" charset="0"/>
                <a:cs typeface="Arial" panose="020B0604020202020204" pitchFamily="34" charset="0"/>
              </a:rPr>
              <a:t>Some of these individuals were determined eligible for the HSN or other programs that receive HSN secondary eligibility.</a:t>
            </a:r>
          </a:p>
          <a:p>
            <a:pPr marL="274023" lvl="1" indent="-171450" defTabSz="914608" eaLnBrk="0" hangingPunct="0">
              <a:spcBef>
                <a:spcPct val="20000"/>
              </a:spcBef>
              <a:spcAft>
                <a:spcPct val="30000"/>
              </a:spcAft>
              <a:buFont typeface="Arial" panose="020B0604020202020204" pitchFamily="34" charset="0"/>
              <a:buChar char="•"/>
              <a:defRPr/>
            </a:pPr>
            <a:r>
              <a:rPr lang="en-US" sz="1600" dirty="0">
                <a:latin typeface="Arial" panose="020B0604020202020204" pitchFamily="34" charset="0"/>
                <a:cs typeface="Arial" panose="020B0604020202020204" pitchFamily="34" charset="0"/>
              </a:rPr>
              <a:t>The HSN has begun to see its users, and subsequently volume and payments, increase in the latter part of HSN15 as more individuals are being determined eligible for the HSN.</a:t>
            </a:r>
          </a:p>
        </p:txBody>
      </p:sp>
    </p:spTree>
    <p:extLst>
      <p:ext uri="{BB962C8B-B14F-4D97-AF65-F5344CB8AC3E}">
        <p14:creationId xmlns:p14="http://schemas.microsoft.com/office/powerpoint/2010/main" val="1322825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800" y="685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843640"/>
            <a:ext cx="2076450" cy="4261760"/>
          </a:xfrm>
        </p:spPr>
        <p:txBody>
          <a:bodyPr/>
          <a:lstStyle/>
          <a:p>
            <a:pPr marL="0" indent="0">
              <a:spcAft>
                <a:spcPct val="30000"/>
              </a:spcAft>
              <a:buNone/>
            </a:pPr>
            <a:r>
              <a:rPr lang="en-US" altLang="en-US" sz="1100" dirty="0" smtClean="0"/>
              <a:t>Demand represents the amount that providers would have been paid in the absence of a funding shortfall. Because in Health Safety Net fiscal year 2015 (HSN15) demand exceeded HSN15 funding, hospital providers experienced a $40 million shortfall during </a:t>
            </a:r>
            <a:r>
              <a:rPr lang="en-US" altLang="en-US" sz="1100" dirty="0"/>
              <a:t>HSN15. </a:t>
            </a:r>
            <a:endParaRPr lang="en-US" altLang="en-US" sz="1100" dirty="0" smtClean="0"/>
          </a:p>
          <a:p>
            <a:pPr marL="0" indent="0">
              <a:spcAft>
                <a:spcPct val="30000"/>
              </a:spcAft>
              <a:buNone/>
            </a:pPr>
            <a:r>
              <a:rPr lang="en-US" altLang="en-US" sz="1100" dirty="0"/>
              <a:t>Due to claims processing adjustments that affected </a:t>
            </a:r>
            <a:r>
              <a:rPr lang="en-US" altLang="en-US" sz="1100" dirty="0" smtClean="0"/>
              <a:t>HSN13, HSN </a:t>
            </a:r>
            <a:r>
              <a:rPr lang="en-US" altLang="en-US" sz="1100" dirty="0"/>
              <a:t>demand decreased by 13% between HSN12 (not shown here</a:t>
            </a:r>
            <a:r>
              <a:rPr lang="en-US" altLang="en-US" sz="1100" dirty="0" smtClean="0"/>
              <a:t>) and HSN13. The moderate increase in demand between HSN13 and HSN14 is likely the result </a:t>
            </a:r>
            <a:r>
              <a:rPr lang="en-US" altLang="en-US" sz="1100" dirty="0"/>
              <a:t>HSN13 demand </a:t>
            </a:r>
            <a:r>
              <a:rPr lang="en-US" altLang="en-US" sz="1100" dirty="0" smtClean="0"/>
              <a:t>being lower </a:t>
            </a:r>
            <a:r>
              <a:rPr lang="en-US" altLang="en-US" sz="1100" dirty="0"/>
              <a:t>than it would have been under normal </a:t>
            </a:r>
            <a:r>
              <a:rPr lang="en-US" altLang="en-US" sz="1100" dirty="0" smtClean="0"/>
              <a:t>circumstances, rather than an increase in demand for HSN services in HSN14.</a:t>
            </a:r>
            <a:endParaRPr lang="en-US" altLang="en-US" sz="1100" dirty="0"/>
          </a:p>
        </p:txBody>
      </p:sp>
      <p:sp>
        <p:nvSpPr>
          <p:cNvPr id="7173" name="Rectangle 17"/>
          <p:cNvSpPr>
            <a:spLocks noChangeArrowheads="1"/>
          </p:cNvSpPr>
          <p:nvPr/>
        </p:nvSpPr>
        <p:spPr bwMode="auto">
          <a:xfrm>
            <a:off x="620713" y="5334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Total Demand and Payment Trends</a:t>
            </a:r>
            <a:endParaRPr lang="en-US" altLang="en-US" sz="20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1671710165"/>
              </p:ext>
            </p:extLst>
          </p:nvPr>
        </p:nvGraphicFramePr>
        <p:xfrm>
          <a:off x="381000" y="901700"/>
          <a:ext cx="5932488" cy="4965700"/>
        </p:xfrm>
        <a:graphic>
          <a:graphicData uri="http://schemas.openxmlformats.org/presentationml/2006/ole">
            <mc:AlternateContent xmlns:mc="http://schemas.openxmlformats.org/markup-compatibility/2006">
              <mc:Choice xmlns:v="urn:schemas-microsoft-com:vml" Requires="v">
                <p:oleObj spid="_x0000_s17412" name="Worksheet" r:id="rId5" imgW="7134211" imgH="5791230" progId="Excel.Sheet.8">
                  <p:embed/>
                </p:oleObj>
              </mc:Choice>
              <mc:Fallback>
                <p:oleObj name="Worksheet" r:id="rId5" imgW="7134211" imgH="5791230" progId="Excel.Sheet.8">
                  <p:embed/>
                  <p:pic>
                    <p:nvPicPr>
                      <p:cNvPr id="0" name=""/>
                      <p:cNvPicPr>
                        <a:picLocks noChangeAspect="1" noChangeArrowheads="1"/>
                      </p:cNvPicPr>
                      <p:nvPr/>
                    </p:nvPicPr>
                    <p:blipFill>
                      <a:blip r:embed="rId6"/>
                      <a:srcRect/>
                      <a:stretch>
                        <a:fillRect/>
                      </a:stretch>
                    </p:blipFill>
                    <p:spPr bwMode="auto">
                      <a:xfrm>
                        <a:off x="381000" y="901700"/>
                        <a:ext cx="5932488" cy="4965700"/>
                      </a:xfrm>
                      <a:prstGeom prst="rect">
                        <a:avLst/>
                      </a:prstGeom>
                      <a:noFill/>
                      <a:ln>
                        <a:noFill/>
                      </a:ln>
                      <a:extLst/>
                    </p:spPr>
                  </p:pic>
                </p:oleObj>
              </mc:Fallback>
            </mc:AlternateContent>
          </a:graphicData>
        </a:graphic>
      </p:graphicFrame>
      <p:sp>
        <p:nvSpPr>
          <p:cNvPr id="7176" name="Line 17"/>
          <p:cNvSpPr>
            <a:spLocks noChangeShapeType="1"/>
          </p:cNvSpPr>
          <p:nvPr/>
        </p:nvSpPr>
        <p:spPr bwMode="auto">
          <a:xfrm flipV="1">
            <a:off x="1854540" y="1867163"/>
            <a:ext cx="1117260" cy="21745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7" name="Line 18"/>
          <p:cNvSpPr>
            <a:spLocks noChangeShapeType="1"/>
          </p:cNvSpPr>
          <p:nvPr/>
        </p:nvSpPr>
        <p:spPr bwMode="auto">
          <a:xfrm>
            <a:off x="3667706" y="1867164"/>
            <a:ext cx="1132893" cy="41883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8" name="Line 19"/>
          <p:cNvSpPr>
            <a:spLocks noChangeShapeType="1"/>
          </p:cNvSpPr>
          <p:nvPr/>
        </p:nvSpPr>
        <p:spPr bwMode="auto">
          <a:xfrm>
            <a:off x="3677813" y="2459277"/>
            <a:ext cx="1122786" cy="8797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9" name="Text Box 14"/>
          <p:cNvSpPr txBox="1">
            <a:spLocks noChangeArrowheads="1"/>
          </p:cNvSpPr>
          <p:nvPr/>
        </p:nvSpPr>
        <p:spPr bwMode="auto">
          <a:xfrm>
            <a:off x="620712" y="5818401"/>
            <a:ext cx="805912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Hospital </a:t>
            </a:r>
            <a:r>
              <a:rPr lang="en-US" altLang="en-US" sz="700" dirty="0">
                <a:latin typeface="Arial" panose="020B0604020202020204" pitchFamily="34" charset="0"/>
              </a:rPr>
              <a:t>and community health center payments 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payment and projected demand levels as of the end of each fiscal year and exclude adjustments made after the end of the fiscal year. Numbers </a:t>
            </a:r>
            <a:r>
              <a:rPr lang="en-US" altLang="en-US" sz="700" dirty="0">
                <a:latin typeface="Arial" panose="020B0604020202020204" pitchFamily="34" charset="0"/>
              </a:rPr>
              <a:t>are rounded to the nearest million and may not sum due to rounding; percent changes are calculated prior to rounding. </a:t>
            </a:r>
          </a:p>
          <a:p>
            <a:pPr eaLnBrk="1" hangingPunct="1">
              <a:spcBef>
                <a:spcPct val="0"/>
              </a:spcBef>
              <a:buFontTx/>
              <a:buNone/>
            </a:pPr>
            <a:r>
              <a:rPr lang="en-US" altLang="en-US" sz="700" dirty="0">
                <a:latin typeface="Arial" panose="020B0604020202020204" pitchFamily="34" charset="0"/>
              </a:rPr>
              <a:t>Source: Health Safety Net </a:t>
            </a:r>
            <a:r>
              <a:rPr lang="en-US" altLang="en-US" sz="700" dirty="0" smtClean="0">
                <a:latin typeface="Arial" panose="020B0604020202020204" pitchFamily="34" charset="0"/>
              </a:rPr>
              <a:t>Payment Calculation.</a:t>
            </a:r>
            <a:endParaRPr lang="en-US" altLang="en-US" sz="700" dirty="0">
              <a:latin typeface="Arial" panose="020B0604020202020204" pitchFamily="34" charset="0"/>
            </a:endParaRPr>
          </a:p>
        </p:txBody>
      </p:sp>
      <p:sp>
        <p:nvSpPr>
          <p:cNvPr id="7180" name="Line 19"/>
          <p:cNvSpPr>
            <a:spLocks noChangeShapeType="1"/>
          </p:cNvSpPr>
          <p:nvPr/>
        </p:nvSpPr>
        <p:spPr bwMode="auto">
          <a:xfrm flipV="1">
            <a:off x="1854540" y="2490319"/>
            <a:ext cx="1117260" cy="9063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85" name="Text Box 4"/>
          <p:cNvSpPr txBox="1">
            <a:spLocks noChangeArrowheads="1"/>
          </p:cNvSpPr>
          <p:nvPr/>
        </p:nvSpPr>
        <p:spPr bwMode="auto">
          <a:xfrm>
            <a:off x="1943099" y="1677386"/>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+4%</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Demand</a:t>
            </a:r>
            <a:endParaRPr lang="en-US" altLang="en-US" sz="800" b="1" dirty="0">
              <a:solidFill>
                <a:srgbClr val="080808"/>
              </a:solidFill>
              <a:latin typeface="Arial" panose="020B0604020202020204" pitchFamily="34" charset="0"/>
              <a:cs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6858000" y="6365974"/>
            <a:ext cx="2133600" cy="365125"/>
          </a:xfrm>
        </p:spPr>
        <p:txBody>
          <a:bodyPr/>
          <a:lstStyle/>
          <a:p>
            <a:pPr>
              <a:defRPr/>
            </a:pPr>
            <a:fld id="{E932BB6A-D600-4D54-8112-1310BC448E11}" type="slidenum">
              <a:rPr lang="en-US" smtClean="0"/>
              <a:pPr>
                <a:defRPr/>
              </a:pPr>
              <a:t>7</a:t>
            </a:fld>
            <a:endParaRPr lang="en-US" dirty="0"/>
          </a:p>
        </p:txBody>
      </p:sp>
      <p:sp>
        <p:nvSpPr>
          <p:cNvPr id="30" name="Text Box 4"/>
          <p:cNvSpPr txBox="1">
            <a:spLocks noChangeArrowheads="1"/>
          </p:cNvSpPr>
          <p:nvPr/>
        </p:nvSpPr>
        <p:spPr bwMode="auto">
          <a:xfrm>
            <a:off x="3799120" y="1755540"/>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-12%</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Demand</a:t>
            </a:r>
            <a:endParaRPr lang="en-US" altLang="en-US" sz="800" b="1" dirty="0">
              <a:solidFill>
                <a:srgbClr val="080808"/>
              </a:solidFill>
              <a:latin typeface="Arial" panose="020B0604020202020204" pitchFamily="34" charset="0"/>
              <a:cs typeface="Arial" panose="020B0604020202020204" pitchFamily="34" charset="0"/>
            </a:endParaRPr>
          </a:p>
        </p:txBody>
      </p:sp>
      <p:sp>
        <p:nvSpPr>
          <p:cNvPr id="31" name="Text Box 4"/>
          <p:cNvSpPr txBox="1">
            <a:spLocks noChangeArrowheads="1"/>
          </p:cNvSpPr>
          <p:nvPr/>
        </p:nvSpPr>
        <p:spPr bwMode="auto">
          <a:xfrm>
            <a:off x="3839155" y="2185519"/>
            <a:ext cx="8001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-3%</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a:t>
            </a:r>
          </a:p>
        </p:txBody>
      </p:sp>
      <p:sp>
        <p:nvSpPr>
          <p:cNvPr id="32" name="Text Box 4"/>
          <p:cNvSpPr txBox="1">
            <a:spLocks noChangeArrowheads="1"/>
          </p:cNvSpPr>
          <p:nvPr/>
        </p:nvSpPr>
        <p:spPr bwMode="auto">
          <a:xfrm>
            <a:off x="1919381" y="2199640"/>
            <a:ext cx="952500"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+2%</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a:t>
            </a:r>
          </a:p>
        </p:txBody>
      </p:sp>
      <p:sp>
        <p:nvSpPr>
          <p:cNvPr id="34" name="Text Box 4"/>
          <p:cNvSpPr txBox="1">
            <a:spLocks noChangeArrowheads="1"/>
          </p:cNvSpPr>
          <p:nvPr/>
        </p:nvSpPr>
        <p:spPr bwMode="auto">
          <a:xfrm>
            <a:off x="1691260" y="2615078"/>
            <a:ext cx="840926"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800" b="1" dirty="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$404M </a:t>
            </a:r>
          </a:p>
        </p:txBody>
      </p:sp>
      <p:sp>
        <p:nvSpPr>
          <p:cNvPr id="35" name="Text Box 4"/>
          <p:cNvSpPr txBox="1">
            <a:spLocks noChangeArrowheads="1"/>
          </p:cNvSpPr>
          <p:nvPr/>
        </p:nvSpPr>
        <p:spPr bwMode="auto">
          <a:xfrm>
            <a:off x="3529692" y="2547256"/>
            <a:ext cx="840926"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None/>
            </a:pPr>
            <a:r>
              <a:rPr lang="en-US" altLang="en-US" sz="800" b="1" dirty="0">
                <a:solidFill>
                  <a:srgbClr val="080808"/>
                </a:solidFill>
                <a:latin typeface="Arial" panose="020B0604020202020204" pitchFamily="34" charset="0"/>
                <a:cs typeface="Arial" panose="020B0604020202020204" pitchFamily="34" charset="0"/>
              </a:rPr>
              <a:t>Payments</a:t>
            </a:r>
          </a:p>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$414M </a:t>
            </a:r>
          </a:p>
        </p:txBody>
      </p:sp>
      <p:sp>
        <p:nvSpPr>
          <p:cNvPr id="36" name="Text Box 4"/>
          <p:cNvSpPr txBox="1">
            <a:spLocks noChangeArrowheads="1"/>
          </p:cNvSpPr>
          <p:nvPr/>
        </p:nvSpPr>
        <p:spPr bwMode="auto">
          <a:xfrm>
            <a:off x="5361437" y="2490319"/>
            <a:ext cx="840926" cy="329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smtClean="0">
                <a:solidFill>
                  <a:srgbClr val="080808"/>
                </a:solidFill>
                <a:latin typeface="Arial" panose="020B0604020202020204" pitchFamily="34" charset="0"/>
                <a:cs typeface="Arial" panose="020B0604020202020204" pitchFamily="34" charset="0"/>
              </a:rPr>
              <a:t>Payments $</a:t>
            </a:r>
            <a:r>
              <a:rPr lang="en-US" altLang="en-US" sz="800" b="1" dirty="0">
                <a:solidFill>
                  <a:srgbClr val="080808"/>
                </a:solidFill>
                <a:latin typeface="Arial" panose="020B0604020202020204" pitchFamily="34" charset="0"/>
                <a:cs typeface="Arial" panose="020B0604020202020204" pitchFamily="34" charset="0"/>
              </a:rPr>
              <a:t>403M </a:t>
            </a:r>
            <a:endParaRPr lang="en-US" altLang="en-US" sz="800" b="1" dirty="0" smtClean="0">
              <a:solidFill>
                <a:srgbClr val="08080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240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5872" y="147638"/>
            <a:ext cx="6227762" cy="6234112"/>
            <a:chOff x="125872" y="147638"/>
            <a:chExt cx="6227762" cy="6234112"/>
          </a:xfrm>
        </p:grpSpPr>
        <p:graphicFrame>
          <p:nvGraphicFramePr>
            <p:cNvPr id="8198" name="Object 18"/>
            <p:cNvGraphicFramePr>
              <a:graphicFrameLocks noChangeAspect="1"/>
            </p:cNvGraphicFramePr>
            <p:nvPr>
              <p:extLst>
                <p:ext uri="{D42A27DB-BD31-4B8C-83A1-F6EECF244321}">
                  <p14:modId xmlns:p14="http://schemas.microsoft.com/office/powerpoint/2010/main" val="622893026"/>
                </p:ext>
              </p:extLst>
            </p:nvPr>
          </p:nvGraphicFramePr>
          <p:xfrm>
            <a:off x="125872" y="147638"/>
            <a:ext cx="6227762" cy="6234112"/>
          </p:xfrm>
          <a:graphic>
            <a:graphicData uri="http://schemas.openxmlformats.org/presentationml/2006/ole">
              <mc:AlternateContent xmlns:mc="http://schemas.openxmlformats.org/markup-compatibility/2006">
                <mc:Choice xmlns:v="urn:schemas-microsoft-com:vml" Requires="v">
                  <p:oleObj spid="_x0000_s8553" name="Worksheet" r:id="rId5" imgW="6391084" imgH="6591395" progId="Excel.Sheet.8">
                    <p:embed/>
                  </p:oleObj>
                </mc:Choice>
                <mc:Fallback>
                  <p:oleObj name="Worksheet" r:id="rId5" imgW="6391084" imgH="6591395" progId="Excel.Sheet.8">
                    <p:embed/>
                    <p:pic>
                      <p:nvPicPr>
                        <p:cNvPr id="0" name="Object 18"/>
                        <p:cNvPicPr>
                          <a:picLocks noChangeAspect="1" noChangeArrowheads="1"/>
                        </p:cNvPicPr>
                        <p:nvPr/>
                      </p:nvPicPr>
                      <p:blipFill>
                        <a:blip r:embed="rId6"/>
                        <a:srcRect/>
                        <a:stretch>
                          <a:fillRect/>
                        </a:stretch>
                      </p:blipFill>
                      <p:spPr bwMode="auto">
                        <a:xfrm>
                          <a:off x="125872" y="147638"/>
                          <a:ext cx="6227762" cy="6234112"/>
                        </a:xfrm>
                        <a:prstGeom prst="rect">
                          <a:avLst/>
                        </a:prstGeom>
                        <a:noFill/>
                        <a:ln>
                          <a:noFill/>
                        </a:ln>
                        <a:extLst/>
                      </p:spPr>
                    </p:pic>
                  </p:oleObj>
                </mc:Fallback>
              </mc:AlternateContent>
            </a:graphicData>
          </a:graphic>
        </p:graphicFrame>
        <p:sp>
          <p:nvSpPr>
            <p:cNvPr id="8199" name="Text Box 3"/>
            <p:cNvSpPr txBox="1">
              <a:spLocks noChangeArrowheads="1"/>
            </p:cNvSpPr>
            <p:nvPr/>
          </p:nvSpPr>
          <p:spPr bwMode="auto">
            <a:xfrm>
              <a:off x="2105624" y="1987550"/>
              <a:ext cx="657225"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smtClean="0">
                  <a:solidFill>
                    <a:srgbClr val="080808"/>
                  </a:solidFill>
                  <a:latin typeface="Arial" panose="020B0604020202020204" pitchFamily="34" charset="0"/>
                </a:rPr>
                <a:t>-25%</a:t>
              </a:r>
              <a:endParaRPr lang="en-US" altLang="en-US" sz="900" b="1" dirty="0">
                <a:solidFill>
                  <a:srgbClr val="080808"/>
                </a:solidFill>
                <a:latin typeface="Arial" panose="020B0604020202020204" pitchFamily="34" charset="0"/>
              </a:endParaRPr>
            </a:p>
          </p:txBody>
        </p:sp>
        <p:sp>
          <p:nvSpPr>
            <p:cNvPr id="8201" name="Line 11"/>
            <p:cNvSpPr>
              <a:spLocks noChangeShapeType="1"/>
            </p:cNvSpPr>
            <p:nvPr/>
          </p:nvSpPr>
          <p:spPr bwMode="auto">
            <a:xfrm>
              <a:off x="1971212" y="1345971"/>
              <a:ext cx="1076788" cy="97767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8202" name="Line 12"/>
            <p:cNvSpPr>
              <a:spLocks noChangeShapeType="1"/>
            </p:cNvSpPr>
            <p:nvPr/>
          </p:nvSpPr>
          <p:spPr bwMode="auto">
            <a:xfrm flipV="1">
              <a:off x="3856264" y="2149021"/>
              <a:ext cx="1096736" cy="17463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25" name="Text Box 3"/>
            <p:cNvSpPr txBox="1">
              <a:spLocks noChangeArrowheads="1"/>
            </p:cNvSpPr>
            <p:nvPr/>
          </p:nvSpPr>
          <p:spPr bwMode="auto">
            <a:xfrm>
              <a:off x="4153695" y="2293241"/>
              <a:ext cx="657225" cy="221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900" b="1" dirty="0" smtClean="0">
                  <a:solidFill>
                    <a:srgbClr val="080808"/>
                  </a:solidFill>
                  <a:latin typeface="Arial" panose="020B0604020202020204" pitchFamily="34" charset="0"/>
                </a:rPr>
                <a:t>+</a:t>
              </a:r>
              <a:r>
                <a:rPr lang="en-US" altLang="en-US" sz="900" b="1" dirty="0">
                  <a:solidFill>
                    <a:srgbClr val="080808"/>
                  </a:solidFill>
                  <a:latin typeface="Arial" panose="020B0604020202020204" pitchFamily="34" charset="0"/>
                </a:rPr>
                <a:t>7</a:t>
              </a:r>
              <a:r>
                <a:rPr lang="en-US" altLang="en-US" sz="900" b="1" dirty="0" smtClean="0">
                  <a:solidFill>
                    <a:srgbClr val="080808"/>
                  </a:solidFill>
                  <a:latin typeface="Arial" panose="020B0604020202020204" pitchFamily="34" charset="0"/>
                </a:rPr>
                <a:t>%</a:t>
              </a:r>
              <a:endParaRPr lang="en-US" altLang="en-US" sz="900" b="1" dirty="0">
                <a:solidFill>
                  <a:srgbClr val="080808"/>
                </a:solidFill>
                <a:latin typeface="Arial" panose="020B0604020202020204" pitchFamily="34" charset="0"/>
              </a:endParaRPr>
            </a:p>
          </p:txBody>
        </p:sp>
      </p:grpSp>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513513" y="684906"/>
            <a:ext cx="2212975" cy="4953894"/>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609216" y="808716"/>
            <a:ext cx="2076450" cy="4702175"/>
          </a:xfrm>
        </p:spPr>
        <p:txBody>
          <a:bodyPr/>
          <a:lstStyle/>
          <a:p>
            <a:pPr marL="0" indent="0">
              <a:spcAft>
                <a:spcPct val="30000"/>
              </a:spcAft>
              <a:buNone/>
            </a:pPr>
            <a:r>
              <a:rPr lang="en-US" altLang="en-US" sz="1000" dirty="0" smtClean="0">
                <a:solidFill>
                  <a:srgbClr val="000000"/>
                </a:solidFill>
              </a:rPr>
              <a:t>The Health Safety Net (HSN) Office estimates it will have paid claims for medical services that will be provided to 274,000 individuals in HSN15.</a:t>
            </a:r>
          </a:p>
          <a:p>
            <a:pPr marL="0" indent="0">
              <a:spcAft>
                <a:spcPct val="30000"/>
              </a:spcAft>
              <a:buNone/>
            </a:pPr>
            <a:r>
              <a:rPr lang="en-US" altLang="en-US" sz="1000" dirty="0" smtClean="0">
                <a:solidFill>
                  <a:srgbClr val="000000"/>
                </a:solidFill>
              </a:rPr>
              <a:t>A portion of claims for HSN15 dates of service have not yet been submitted</a:t>
            </a:r>
            <a:r>
              <a:rPr lang="en-US" altLang="en-US" sz="1000" dirty="0">
                <a:solidFill>
                  <a:srgbClr val="000000"/>
                </a:solidFill>
              </a:rPr>
              <a:t>. These claims may represent unique users that are not yet accounted for in </a:t>
            </a:r>
            <a:r>
              <a:rPr lang="en-US" altLang="en-US" sz="1000" dirty="0" smtClean="0">
                <a:solidFill>
                  <a:srgbClr val="000000"/>
                </a:solidFill>
              </a:rPr>
              <a:t>the existing claims data. The total number of HSN15 users is estimated based on current claims data and historical claims experience.</a:t>
            </a:r>
          </a:p>
          <a:p>
            <a:pPr marL="0" indent="0">
              <a:spcAft>
                <a:spcPct val="30000"/>
              </a:spcAft>
              <a:buNone/>
            </a:pPr>
            <a:r>
              <a:rPr lang="en-US" altLang="en-US" sz="1000" dirty="0" smtClean="0">
                <a:solidFill>
                  <a:srgbClr val="000000"/>
                </a:solidFill>
              </a:rPr>
              <a:t>The </a:t>
            </a:r>
            <a:r>
              <a:rPr lang="en-US" altLang="en-US" sz="1000" dirty="0" smtClean="0"/>
              <a:t>overall decrease in HSN users from HSN13 to HSN14 is likely due to HSN-eligible individuals being transitioned into expanded MassHealth coverage under the ACA, and in some cases placed into temporary MassHealth </a:t>
            </a:r>
            <a:r>
              <a:rPr lang="en-US" altLang="en-US" sz="1000" dirty="0" smtClean="0">
                <a:solidFill>
                  <a:srgbClr val="000000"/>
                </a:solidFill>
              </a:rPr>
              <a:t>coverage due to systems issues.</a:t>
            </a:r>
          </a:p>
          <a:p>
            <a:pPr marL="0" indent="0">
              <a:spcAft>
                <a:spcPct val="30000"/>
              </a:spcAft>
              <a:buNone/>
            </a:pPr>
            <a:r>
              <a:rPr lang="en-US" altLang="en-US" sz="1000" dirty="0">
                <a:solidFill>
                  <a:srgbClr val="000000"/>
                </a:solidFill>
              </a:rPr>
              <a:t>The overall increase in HSN users from HSN14 to HSN15 is </a:t>
            </a:r>
            <a:r>
              <a:rPr lang="en-US" altLang="en-US" sz="1000" dirty="0" smtClean="0">
                <a:solidFill>
                  <a:srgbClr val="000000"/>
                </a:solidFill>
              </a:rPr>
              <a:t>likely due to individuals in temporary coverage being determined into their appropriate coverage types.</a:t>
            </a:r>
            <a:endParaRPr lang="en-US" altLang="en-US" sz="1000" dirty="0">
              <a:solidFill>
                <a:srgbClr val="000000"/>
              </a:solidFill>
            </a:endParaRPr>
          </a:p>
        </p:txBody>
      </p:sp>
      <p:sp>
        <p:nvSpPr>
          <p:cNvPr id="8203" name="Text Box 14"/>
          <p:cNvSpPr txBox="1">
            <a:spLocks noChangeArrowheads="1"/>
          </p:cNvSpPr>
          <p:nvPr/>
        </p:nvSpPr>
        <p:spPr bwMode="auto">
          <a:xfrm>
            <a:off x="599615" y="5783386"/>
            <a:ext cx="8101012"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from more than one payment type (low income patient, emergency bad debt) are counted only once. Users are reported on claims for which payments were made to hospital and community health center providers based on date of service. HSN13 and HSN14 </a:t>
            </a:r>
            <a:r>
              <a:rPr lang="en-US" altLang="en-US" sz="700" dirty="0" smtClean="0">
                <a:latin typeface="Arial" panose="020B0604020202020204" pitchFamily="34" charset="0"/>
              </a:rPr>
              <a:t>user counts differ from data </a:t>
            </a:r>
            <a:r>
              <a:rPr lang="en-US" altLang="en-US" sz="700" dirty="0">
                <a:latin typeface="Arial" panose="020B0604020202020204" pitchFamily="34" charset="0"/>
              </a:rPr>
              <a:t>previously </a:t>
            </a:r>
            <a:r>
              <a:rPr lang="en-US" altLang="en-US" sz="700" dirty="0" smtClean="0">
                <a:latin typeface="Arial" panose="020B0604020202020204" pitchFamily="34" charset="0"/>
              </a:rPr>
              <a:t>reported as user counts change as new claims are processed. </a:t>
            </a:r>
            <a:r>
              <a:rPr lang="en-US" altLang="en-US" sz="700" dirty="0">
                <a:latin typeface="Arial" panose="020B0604020202020204" pitchFamily="34" charset="0"/>
              </a:rPr>
              <a:t>Numbers are rounded to the nearest thousand; percent changes are calculated prior to </a:t>
            </a:r>
            <a:r>
              <a:rPr lang="en-US" altLang="en-US" sz="700" dirty="0" smtClean="0">
                <a:latin typeface="Arial" panose="020B0604020202020204" pitchFamily="34" charset="0"/>
              </a:rPr>
              <a:t>rounding.</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10/26/2015.</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58000" y="6345238"/>
            <a:ext cx="2133600" cy="365125"/>
          </a:xfrm>
        </p:spPr>
        <p:txBody>
          <a:bodyPr/>
          <a:lstStyle/>
          <a:p>
            <a:pPr>
              <a:defRPr/>
            </a:pPr>
            <a:fld id="{E932BB6A-D600-4D54-8112-1310BC448E11}"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0000"/>
                </a:solidFill>
                <a:latin typeface="Arial" panose="020B0604020202020204" pitchFamily="34" charset="0"/>
              </a:rPr>
              <a:t>Top Ten Inpatient Major Diagnostic Categories</a:t>
            </a:r>
          </a:p>
        </p:txBody>
      </p:sp>
      <p:sp>
        <p:nvSpPr>
          <p:cNvPr id="9220" name="AutoShape 2"/>
          <p:cNvSpPr>
            <a:spLocks noChangeArrowheads="1"/>
          </p:cNvSpPr>
          <p:nvPr/>
        </p:nvSpPr>
        <p:spPr bwMode="auto">
          <a:xfrm>
            <a:off x="6513513" y="695325"/>
            <a:ext cx="2212975" cy="4900613"/>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graphicFrame>
        <p:nvGraphicFramePr>
          <p:cNvPr id="606445" name="Group 237"/>
          <p:cNvGraphicFramePr>
            <a:graphicFrameLocks noGrp="1"/>
          </p:cNvGraphicFramePr>
          <p:nvPr>
            <p:ph sz="half" idx="4294967295"/>
            <p:extLst>
              <p:ext uri="{D42A27DB-BD31-4B8C-83A1-F6EECF244321}">
                <p14:modId xmlns:p14="http://schemas.microsoft.com/office/powerpoint/2010/main" val="1326708359"/>
              </p:ext>
            </p:extLst>
          </p:nvPr>
        </p:nvGraphicFramePr>
        <p:xfrm>
          <a:off x="303212" y="1171329"/>
          <a:ext cx="5873751" cy="3983283"/>
        </p:xfrm>
        <a:graphic>
          <a:graphicData uri="http://schemas.openxmlformats.org/drawingml/2006/table">
            <a:tbl>
              <a:tblPr/>
              <a:tblGrid>
                <a:gridCol w="3635696"/>
                <a:gridCol w="1119028"/>
                <a:gridCol w="1119027"/>
              </a:tblGrid>
              <a:tr h="652093">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 Major Diagnostic Categories (MDC)</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for HSN15</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Discharges</a:t>
                      </a:r>
                    </a:p>
                  </a:txBody>
                  <a:tcPr marL="83121" marR="0" marT="40336" marB="40336" anchor="ctr" horzOverflow="overflow">
                    <a:lnL>
                      <a:noFill/>
                    </a:lnL>
                    <a:lnR>
                      <a:noFill/>
                    </a:lnR>
                    <a:lnT>
                      <a:noFill/>
                    </a:lnT>
                    <a:lnB>
                      <a:noFill/>
                    </a:lnB>
                    <a:lnTlToBr>
                      <a:noFill/>
                    </a:lnTlToBr>
                    <a:lnBlToTr>
                      <a:noFill/>
                    </a:lnBlToTr>
                    <a:solidFill>
                      <a:schemeClr val="accent1"/>
                    </a:solidFill>
                  </a:tcPr>
                </a:tc>
                <a:tc>
                  <a:txBody>
                    <a:bodyPr/>
                    <a:lstStyle/>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Percent</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Inpatient </a:t>
                      </a:r>
                    </a:p>
                    <a:p>
                      <a:pPr marL="0" marR="0" lvl="0" indent="0" algn="ctr" defTabSz="1019175"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bg1"/>
                          </a:solidFill>
                          <a:effectLst/>
                          <a:latin typeface="Arial" panose="020B0604020202020204" pitchFamily="34" charset="0"/>
                        </a:rPr>
                        <a:t>Payments</a:t>
                      </a:r>
                    </a:p>
                  </a:txBody>
                  <a:tcPr marL="83121" marR="0" marT="40336" marB="40336" anchor="ctr" horzOverflow="overflow">
                    <a:lnL>
                      <a:noFill/>
                    </a:lnL>
                    <a:lnR>
                      <a:noFill/>
                    </a:lnR>
                    <a:lnT>
                      <a:noFill/>
                    </a:lnT>
                    <a:lnB>
                      <a:noFill/>
                    </a:lnB>
                    <a:lnTlToBr>
                      <a:noFill/>
                    </a:lnTlToBr>
                    <a:lnBlToTr>
                      <a:noFill/>
                    </a:lnBlToTr>
                    <a:solidFill>
                      <a:schemeClr val="accent1"/>
                    </a:solidFill>
                  </a:tcPr>
                </a:tc>
              </a:tr>
              <a:tr h="278622">
                <a:tc>
                  <a:txBody>
                    <a:bodyPr/>
                    <a:lstStyle/>
                    <a:p>
                      <a:pPr algn="l" rtl="0" fontAlgn="ctr"/>
                      <a:r>
                        <a:rPr lang="en-US" sz="1100" b="0" i="0" u="none" strike="noStrike" dirty="0" smtClean="0">
                          <a:solidFill>
                            <a:srgbClr val="080808"/>
                          </a:solidFill>
                          <a:effectLst/>
                          <a:latin typeface="Arial" panose="020B0604020202020204" pitchFamily="34" charset="0"/>
                        </a:rPr>
                        <a:t>Circulatory System Diseases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16%</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17%</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78622">
                <a:tc>
                  <a:txBody>
                    <a:bodyPr/>
                    <a:lstStyle/>
                    <a:p>
                      <a:pPr algn="l" rtl="0" fontAlgn="ctr"/>
                      <a:r>
                        <a:rPr lang="en-US" sz="1100" b="0" i="0" u="none" strike="noStrike" dirty="0" smtClean="0">
                          <a:solidFill>
                            <a:srgbClr val="080808"/>
                          </a:solidFill>
                          <a:effectLst/>
                          <a:latin typeface="Arial" panose="020B0604020202020204" pitchFamily="34" charset="0"/>
                        </a:rPr>
                        <a:t>Digestive System Diseases</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12%</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12%</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36190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Respiratory System</a:t>
                      </a:r>
                      <a:r>
                        <a:rPr lang="en-US" sz="1100" baseline="0" dirty="0" smtClean="0">
                          <a:solidFill>
                            <a:srgbClr val="080808"/>
                          </a:solidFill>
                          <a:latin typeface="Arial" panose="020B0604020202020204" pitchFamily="34" charset="0"/>
                        </a:rPr>
                        <a:t> Diseases</a:t>
                      </a:r>
                      <a:endParaRPr lang="en-US" sz="1100" dirty="0" smtClean="0">
                        <a:solidFill>
                          <a:srgbClr val="080808"/>
                        </a:solidFill>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12%</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8%</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7862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Musculoskeletal System and Connective Tissue Diseases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8%</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10%</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7862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aseline="0" dirty="0" smtClean="0">
                          <a:solidFill>
                            <a:srgbClr val="080808"/>
                          </a:solidFill>
                          <a:latin typeface="Arial" panose="020B0604020202020204" pitchFamily="34" charset="0"/>
                        </a:rPr>
                        <a:t>Nervous System Diseases</a:t>
                      </a:r>
                      <a:endParaRPr lang="en-US" sz="1100" dirty="0" smtClean="0">
                        <a:solidFill>
                          <a:srgbClr val="080808"/>
                        </a:solidFill>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7%</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7%</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801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Mental Illness</a:t>
                      </a: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6%</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5%</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801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smtClean="0">
                          <a:solidFill>
                            <a:srgbClr val="080808"/>
                          </a:solidFill>
                          <a:effectLst/>
                          <a:latin typeface="Arial" panose="020B0604020202020204" pitchFamily="34" charset="0"/>
                        </a:rPr>
                        <a:t>Infectious and Parasitic</a:t>
                      </a:r>
                      <a:r>
                        <a:rPr lang="en-US" sz="1100" b="0" i="0" u="none" strike="noStrike" baseline="0" dirty="0" smtClean="0">
                          <a:solidFill>
                            <a:srgbClr val="080808"/>
                          </a:solidFill>
                          <a:effectLst/>
                          <a:latin typeface="Arial" panose="020B0604020202020204" pitchFamily="34" charset="0"/>
                        </a:rPr>
                        <a:t> Diseases</a:t>
                      </a:r>
                      <a:endParaRPr lang="en-US" sz="1100" b="0" i="0" u="none" strike="noStrike" dirty="0" smtClean="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6%</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6%</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801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baseline="0" dirty="0" smtClean="0">
                          <a:solidFill>
                            <a:srgbClr val="080808"/>
                          </a:solidFill>
                          <a:latin typeface="Arial" panose="020B0604020202020204" pitchFamily="34" charset="0"/>
                        </a:rPr>
                        <a:t>Kidney and Urinary Tract Diseases</a:t>
                      </a:r>
                      <a:endParaRPr lang="en-US" sz="1100" dirty="0" smtClean="0">
                        <a:solidFill>
                          <a:srgbClr val="080808"/>
                        </a:solidFill>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5%</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4%</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307220">
                <a:tc>
                  <a:txBody>
                    <a:bodyPr/>
                    <a:lstStyle/>
                    <a:p>
                      <a:pPr algn="l" rtl="0" fontAlgn="ctr"/>
                      <a:r>
                        <a:rPr lang="en-US" sz="1100" b="0" i="0" u="none" strike="noStrike" dirty="0" smtClean="0">
                          <a:solidFill>
                            <a:srgbClr val="080808"/>
                          </a:solidFill>
                          <a:effectLst/>
                          <a:latin typeface="Arial" panose="020B0604020202020204" pitchFamily="34" charset="0"/>
                        </a:rPr>
                        <a:t>Endocrine,</a:t>
                      </a:r>
                      <a:r>
                        <a:rPr lang="en-US" sz="1100" b="0" i="0" u="none" strike="noStrike" baseline="0" dirty="0" smtClean="0">
                          <a:solidFill>
                            <a:srgbClr val="080808"/>
                          </a:solidFill>
                          <a:effectLst/>
                          <a:latin typeface="Arial" panose="020B0604020202020204" pitchFamily="34" charset="0"/>
                        </a:rPr>
                        <a:t> Nutritional, and Metabolic Diseases</a:t>
                      </a:r>
                      <a:endParaRPr lang="en-US" sz="1100" b="0" i="0" u="none" strike="noStrike" dirty="0">
                        <a:solidFill>
                          <a:srgbClr val="080808"/>
                        </a:solidFill>
                        <a:effectLst/>
                        <a:latin typeface="Arial" panose="020B0604020202020204" pitchFamily="34" charset="0"/>
                      </a:endParaRPr>
                    </a:p>
                  </a:txBody>
                  <a:tcPr marL="6926" marR="6926" marT="6724"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5%</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6%</a:t>
                      </a:r>
                      <a:endParaRPr lang="en-US" sz="1100" b="0" i="0" u="none" strike="noStrike" dirty="0">
                        <a:solidFill>
                          <a:srgbClr val="000000"/>
                        </a:solidFill>
                        <a:effectLst/>
                        <a:latin typeface="Arial"/>
                      </a:endParaRPr>
                    </a:p>
                  </a:txBody>
                  <a:tcPr marL="9525" marR="9525" marT="9525" marB="0" anchor="ctr">
                    <a:lnL>
                      <a:noFill/>
                    </a:lnL>
                    <a:lnR>
                      <a:noFill/>
                    </a:lnR>
                    <a:lnT>
                      <a:noFill/>
                    </a:lnT>
                    <a:lnB>
                      <a:noFill/>
                    </a:lnB>
                    <a:lnTlToBr>
                      <a:noFill/>
                    </a:lnTlToBr>
                    <a:lnBlToTr>
                      <a:noFill/>
                    </a:lnBlToTr>
                    <a:noFill/>
                  </a:tcPr>
                </a:tc>
              </a:tr>
              <a:tr h="24190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100" dirty="0" smtClean="0">
                          <a:solidFill>
                            <a:srgbClr val="080808"/>
                          </a:solidFill>
                          <a:latin typeface="Arial" panose="020B0604020202020204" pitchFamily="34" charset="0"/>
                        </a:rPr>
                        <a:t>Hepatobiliary System and Pancreas Diseases</a:t>
                      </a:r>
                    </a:p>
                  </a:txBody>
                  <a:tcPr marL="6926" marR="6926" marT="6724"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5%</a:t>
                      </a:r>
                      <a:endParaRPr lang="en-US" sz="1100" b="0" i="0" u="none" strike="noStrike" dirty="0">
                        <a:solidFill>
                          <a:srgbClr val="000000"/>
                        </a:solidFill>
                        <a:effectLst/>
                        <a:latin typeface="Arial"/>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b"/>
                      <a:r>
                        <a:rPr lang="en-US" sz="1100" b="0" i="0" u="none" strike="noStrike" dirty="0" smtClean="0">
                          <a:solidFill>
                            <a:srgbClr val="000000"/>
                          </a:solidFill>
                          <a:effectLst/>
                          <a:latin typeface="Arial"/>
                        </a:rPr>
                        <a:t>6%</a:t>
                      </a:r>
                      <a:endParaRPr lang="en-US" sz="1100" b="0" i="0" u="none" strike="noStrike" dirty="0">
                        <a:solidFill>
                          <a:srgbClr val="000000"/>
                        </a:solidFill>
                        <a:effectLst/>
                        <a:latin typeface="Arial"/>
                      </a:endParaRPr>
                    </a:p>
                  </a:txBody>
                  <a:tcPr marL="9525" marR="9525" marT="9525" marB="0" anchor="ctr">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465359">
                <a:tc>
                  <a:txBody>
                    <a:bodyPr/>
                    <a:lstStyle/>
                    <a:p>
                      <a:pPr algn="l" rtl="0" fontAlgn="ctr"/>
                      <a:r>
                        <a:rPr lang="en-US" sz="1100" b="1" i="0" u="none" strike="noStrike" dirty="0">
                          <a:solidFill>
                            <a:srgbClr val="080808"/>
                          </a:solidFill>
                          <a:effectLst/>
                          <a:latin typeface="Arial" panose="020B0604020202020204" pitchFamily="34" charset="0"/>
                        </a:rPr>
                        <a:t>Total for Top Ten</a:t>
                      </a: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82%</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algn="ctr" rtl="0" fontAlgn="ctr"/>
                      <a:r>
                        <a:rPr lang="en-US" sz="1100" b="1" i="0" u="none" strike="noStrike" dirty="0" smtClean="0">
                          <a:solidFill>
                            <a:srgbClr val="080808"/>
                          </a:solidFill>
                          <a:effectLst/>
                          <a:latin typeface="Arial" panose="020B0604020202020204" pitchFamily="34" charset="0"/>
                        </a:rPr>
                        <a:t>80%</a:t>
                      </a:r>
                      <a:endParaRPr lang="en-US" sz="1100" b="1" i="0" u="none" strike="noStrike" dirty="0">
                        <a:solidFill>
                          <a:srgbClr val="080808"/>
                        </a:solidFill>
                        <a:effectLst/>
                        <a:latin typeface="Arial" panose="020B0604020202020204" pitchFamily="34" charset="0"/>
                      </a:endParaRPr>
                    </a:p>
                  </a:txBody>
                  <a:tcPr marL="6926" marR="6926" marT="6724" marB="0" anchor="ctr">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bl>
          </a:graphicData>
        </a:graphic>
      </p:graphicFrame>
      <p:sp>
        <p:nvSpPr>
          <p:cNvPr id="45099" name="Rectangle 86"/>
          <p:cNvSpPr>
            <a:spLocks noChangeArrowheads="1"/>
          </p:cNvSpPr>
          <p:nvPr/>
        </p:nvSpPr>
        <p:spPr bwMode="auto">
          <a:xfrm>
            <a:off x="6609442" y="914170"/>
            <a:ext cx="2082800" cy="4241800"/>
          </a:xfrm>
          <a:prstGeom prst="rect">
            <a:avLst/>
          </a:prstGeom>
          <a:noFill/>
          <a:ln w="9525">
            <a:noFill/>
            <a:miter lim="800000"/>
            <a:headEnd/>
            <a:tailEnd/>
          </a:ln>
        </p:spPr>
        <p:txBody>
          <a:bodyPr lIns="91429" tIns="45714" rIns="91429" bIns="45714"/>
          <a:lstStyle/>
          <a:p>
            <a:pPr defTabSz="914608" eaLnBrk="0" fontAlgn="auto" hangingPunct="0">
              <a:spcBef>
                <a:spcPct val="20000"/>
              </a:spcBef>
              <a:spcAft>
                <a:spcPct val="30000"/>
              </a:spcAft>
              <a:defRPr/>
            </a:pPr>
            <a:r>
              <a:rPr lang="en-US" sz="1200" kern="0" dirty="0">
                <a:solidFill>
                  <a:srgbClr val="000000"/>
                </a:solidFill>
                <a:latin typeface="Arial" panose="020B0604020202020204" pitchFamily="34" charset="0"/>
                <a:cs typeface="+mn-cs"/>
              </a:rPr>
              <a:t>In Health Safety Net fiscal year </a:t>
            </a:r>
            <a:r>
              <a:rPr lang="en-US" sz="1200" kern="0" dirty="0" smtClean="0">
                <a:solidFill>
                  <a:srgbClr val="000000"/>
                </a:solidFill>
                <a:latin typeface="Arial" panose="020B0604020202020204" pitchFamily="34" charset="0"/>
                <a:cs typeface="+mn-cs"/>
              </a:rPr>
              <a:t>2015 </a:t>
            </a:r>
            <a:r>
              <a:rPr lang="en-US" sz="1200" kern="0" dirty="0">
                <a:solidFill>
                  <a:srgbClr val="000000"/>
                </a:solidFill>
                <a:latin typeface="Arial" panose="020B0604020202020204" pitchFamily="34" charset="0"/>
                <a:cs typeface="+mn-cs"/>
              </a:rPr>
              <a:t>(</a:t>
            </a:r>
            <a:r>
              <a:rPr lang="en-US" sz="1200" kern="0" dirty="0" smtClean="0">
                <a:solidFill>
                  <a:srgbClr val="000000"/>
                </a:solidFill>
                <a:latin typeface="Arial" panose="020B0604020202020204" pitchFamily="34" charset="0"/>
                <a:cs typeface="+mn-cs"/>
              </a:rPr>
              <a:t>HSN15), </a:t>
            </a:r>
            <a:r>
              <a:rPr lang="en-US" sz="1200" dirty="0">
                <a:solidFill>
                  <a:srgbClr val="000000"/>
                </a:solidFill>
                <a:latin typeface="Arial" panose="020B0604020202020204" pitchFamily="34" charset="0"/>
                <a:cs typeface="+mn-cs"/>
              </a:rPr>
              <a:t>the top ten diagnostic categories accounted </a:t>
            </a:r>
            <a:r>
              <a:rPr lang="en-US" sz="1200" dirty="0" smtClean="0">
                <a:solidFill>
                  <a:srgbClr val="000000"/>
                </a:solidFill>
                <a:latin typeface="Arial" panose="020B0604020202020204" pitchFamily="34" charset="0"/>
                <a:cs typeface="+mn-cs"/>
              </a:rPr>
              <a:t>for 82%</a:t>
            </a:r>
            <a:r>
              <a:rPr lang="en-US" sz="1200" dirty="0" smtClean="0">
                <a:latin typeface="Arial" panose="020B0604020202020204" pitchFamily="34" charset="0"/>
                <a:cs typeface="+mn-cs"/>
              </a:rPr>
              <a:t> </a:t>
            </a:r>
            <a:r>
              <a:rPr lang="en-US" sz="1200" dirty="0">
                <a:latin typeface="Arial" panose="020B0604020202020204" pitchFamily="34" charset="0"/>
                <a:cs typeface="+mn-cs"/>
              </a:rPr>
              <a:t>of inpatient discharges </a:t>
            </a:r>
            <a:r>
              <a:rPr lang="en-US" sz="1200" dirty="0" smtClean="0">
                <a:latin typeface="Arial" panose="020B0604020202020204" pitchFamily="34" charset="0"/>
                <a:cs typeface="+mn-cs"/>
              </a:rPr>
              <a:t>and 80% </a:t>
            </a:r>
            <a:r>
              <a:rPr lang="en-US" sz="1200" dirty="0">
                <a:latin typeface="Arial" panose="020B0604020202020204" pitchFamily="34" charset="0"/>
                <a:cs typeface="+mn-cs"/>
              </a:rPr>
              <a:t>of inpatient </a:t>
            </a:r>
            <a:r>
              <a:rPr lang="en-US" sz="1200" dirty="0">
                <a:solidFill>
                  <a:srgbClr val="000000"/>
                </a:solidFill>
                <a:latin typeface="Arial" panose="020B0604020202020204" pitchFamily="34" charset="0"/>
                <a:cs typeface="+mn-cs"/>
              </a:rPr>
              <a:t>payments.</a:t>
            </a:r>
          </a:p>
          <a:p>
            <a:pPr defTabSz="914608" eaLnBrk="0" fontAlgn="auto" hangingPunct="0">
              <a:spcBef>
                <a:spcPct val="20000"/>
              </a:spcBef>
              <a:spcAft>
                <a:spcPct val="30000"/>
              </a:spcAft>
              <a:defRPr/>
            </a:pPr>
            <a:r>
              <a:rPr lang="en-US" sz="1200" dirty="0">
                <a:solidFill>
                  <a:srgbClr val="000000"/>
                </a:solidFill>
                <a:latin typeface="Arial" panose="020B0604020202020204" pitchFamily="34" charset="0"/>
                <a:cs typeface="+mn-cs"/>
              </a:rPr>
              <a:t>Circulatory, digestive</a:t>
            </a:r>
            <a:r>
              <a:rPr lang="en-US" sz="1200" dirty="0" smtClean="0">
                <a:solidFill>
                  <a:srgbClr val="000000"/>
                </a:solidFill>
                <a:latin typeface="Arial" panose="020B0604020202020204" pitchFamily="34" charset="0"/>
                <a:cs typeface="+mn-cs"/>
              </a:rPr>
              <a:t>, respiratory, </a:t>
            </a:r>
            <a:r>
              <a:rPr lang="en-US" sz="1200" dirty="0">
                <a:solidFill>
                  <a:srgbClr val="000000"/>
                </a:solidFill>
                <a:latin typeface="Arial" panose="020B0604020202020204" pitchFamily="34" charset="0"/>
                <a:cs typeface="+mn-cs"/>
              </a:rPr>
              <a:t>and musculoskeletal </a:t>
            </a:r>
            <a:r>
              <a:rPr lang="en-US" sz="1200" dirty="0" smtClean="0">
                <a:solidFill>
                  <a:srgbClr val="000000"/>
                </a:solidFill>
                <a:latin typeface="Arial" panose="020B0604020202020204" pitchFamily="34" charset="0"/>
                <a:cs typeface="+mn-cs"/>
              </a:rPr>
              <a:t>system diseases and were </a:t>
            </a:r>
            <a:r>
              <a:rPr lang="en-US" sz="1200" dirty="0">
                <a:solidFill>
                  <a:srgbClr val="000000"/>
                </a:solidFill>
                <a:latin typeface="Arial" panose="020B0604020202020204" pitchFamily="34" charset="0"/>
                <a:cs typeface="+mn-cs"/>
              </a:rPr>
              <a:t>the top </a:t>
            </a:r>
            <a:r>
              <a:rPr lang="en-US" sz="1200" dirty="0" smtClean="0">
                <a:solidFill>
                  <a:srgbClr val="000000"/>
                </a:solidFill>
                <a:latin typeface="Arial" panose="020B0604020202020204" pitchFamily="34" charset="0"/>
                <a:cs typeface="+mn-cs"/>
              </a:rPr>
              <a:t>four </a:t>
            </a:r>
            <a:r>
              <a:rPr lang="en-US" sz="1200" dirty="0">
                <a:solidFill>
                  <a:srgbClr val="000000"/>
                </a:solidFill>
                <a:latin typeface="Arial" panose="020B0604020202020204" pitchFamily="34" charset="0"/>
                <a:cs typeface="+mn-cs"/>
              </a:rPr>
              <a:t>diagnostic categories among inpatient claims.</a:t>
            </a:r>
          </a:p>
          <a:p>
            <a:pPr defTabSz="914608" eaLnBrk="0" fontAlgn="auto" hangingPunct="0">
              <a:spcBef>
                <a:spcPct val="20000"/>
              </a:spcBef>
              <a:spcAft>
                <a:spcPct val="30000"/>
              </a:spcAft>
              <a:defRPr/>
            </a:pPr>
            <a:r>
              <a:rPr lang="en-US" sz="1200" dirty="0">
                <a:solidFill>
                  <a:srgbClr val="000000"/>
                </a:solidFill>
                <a:latin typeface="Arial" panose="020B0604020202020204" pitchFamily="34" charset="0"/>
                <a:cs typeface="+mn-cs"/>
              </a:rPr>
              <a:t>These </a:t>
            </a:r>
            <a:r>
              <a:rPr lang="en-US" sz="1200" dirty="0" smtClean="0">
                <a:solidFill>
                  <a:srgbClr val="000000"/>
                </a:solidFill>
                <a:latin typeface="Arial" panose="020B0604020202020204" pitchFamily="34" charset="0"/>
                <a:cs typeface="+mn-cs"/>
              </a:rPr>
              <a:t>four</a:t>
            </a:r>
            <a:r>
              <a:rPr lang="en-US" sz="1200" dirty="0" smtClean="0">
                <a:latin typeface="Arial" panose="020B0604020202020204" pitchFamily="34" charset="0"/>
                <a:cs typeface="+mn-cs"/>
              </a:rPr>
              <a:t> </a:t>
            </a:r>
            <a:r>
              <a:rPr lang="en-US" sz="1200" dirty="0">
                <a:latin typeface="Arial" panose="020B0604020202020204" pitchFamily="34" charset="0"/>
                <a:cs typeface="+mn-cs"/>
              </a:rPr>
              <a:t>diagnostic categories </a:t>
            </a:r>
            <a:r>
              <a:rPr lang="en-US" sz="1200" dirty="0" smtClean="0">
                <a:latin typeface="Arial" panose="020B0604020202020204" pitchFamily="34" charset="0"/>
                <a:cs typeface="+mn-cs"/>
              </a:rPr>
              <a:t>comprised 48%</a:t>
            </a:r>
            <a:r>
              <a:rPr lang="en-US" sz="1200" dirty="0" smtClean="0">
                <a:solidFill>
                  <a:srgbClr val="000000"/>
                </a:solidFill>
                <a:latin typeface="Arial" panose="020B0604020202020204" pitchFamily="34" charset="0"/>
                <a:cs typeface="+mn-cs"/>
              </a:rPr>
              <a:t> of </a:t>
            </a:r>
            <a:r>
              <a:rPr lang="en-US" sz="1200" dirty="0">
                <a:solidFill>
                  <a:srgbClr val="000000"/>
                </a:solidFill>
                <a:latin typeface="Arial" panose="020B0604020202020204" pitchFamily="34" charset="0"/>
                <a:cs typeface="+mn-cs"/>
              </a:rPr>
              <a:t>inpatient discharges </a:t>
            </a:r>
            <a:r>
              <a:rPr lang="en-US" sz="1200" dirty="0" smtClean="0">
                <a:solidFill>
                  <a:srgbClr val="000000"/>
                </a:solidFill>
                <a:latin typeface="Arial" panose="020B0604020202020204" pitchFamily="34" charset="0"/>
                <a:cs typeface="+mn-cs"/>
              </a:rPr>
              <a:t>and 47% </a:t>
            </a:r>
            <a:r>
              <a:rPr lang="en-US" sz="1200" dirty="0">
                <a:solidFill>
                  <a:srgbClr val="000000"/>
                </a:solidFill>
                <a:latin typeface="Arial" panose="020B0604020202020204" pitchFamily="34" charset="0"/>
                <a:cs typeface="+mn-cs"/>
              </a:rPr>
              <a:t>of inpatient payments</a:t>
            </a:r>
            <a:r>
              <a:rPr lang="en-US" sz="1100" dirty="0">
                <a:solidFill>
                  <a:srgbClr val="000000"/>
                </a:solidFill>
                <a:latin typeface="Arial" panose="020B0604020202020204" pitchFamily="34" charset="0"/>
                <a:cs typeface="+mn-cs"/>
              </a:rPr>
              <a:t>.</a:t>
            </a:r>
          </a:p>
        </p:txBody>
      </p:sp>
      <p:sp>
        <p:nvSpPr>
          <p:cNvPr id="9260" name="Text Box 14"/>
          <p:cNvSpPr txBox="1">
            <a:spLocks noChangeArrowheads="1"/>
          </p:cNvSpPr>
          <p:nvPr/>
        </p:nvSpPr>
        <p:spPr bwMode="auto">
          <a:xfrm>
            <a:off x="609600" y="5754241"/>
            <a:ext cx="8107363"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solidFill>
                  <a:srgbClr val="080808"/>
                </a:solidFill>
                <a:latin typeface="Arial" panose="020B0604020202020204" pitchFamily="34" charset="0"/>
              </a:rPr>
              <a:t>Notes</a:t>
            </a:r>
            <a:r>
              <a:rPr lang="en-US" altLang="en-US" sz="700" dirty="0" smtClean="0">
                <a:solidFill>
                  <a:srgbClr val="080808"/>
                </a:solidFill>
                <a:latin typeface="Arial" panose="020B0604020202020204" pitchFamily="34" charset="0"/>
              </a:rPr>
              <a:t>: I</a:t>
            </a:r>
            <a:r>
              <a:rPr lang="en-US" altLang="en-US" sz="700" dirty="0">
                <a:latin typeface="Arial" panose="020B0604020202020204" pitchFamily="34" charset="0"/>
              </a:rPr>
              <a:t> The Health Safety Net fiscal year runs from October 1 through September 30 of the following year. </a:t>
            </a:r>
            <a:r>
              <a:rPr lang="en-US" altLang="en-US" sz="700" dirty="0" smtClean="0">
                <a:latin typeface="Arial" panose="020B0604020202020204" pitchFamily="34" charset="0"/>
              </a:rPr>
              <a:t>I</a:t>
            </a:r>
            <a:r>
              <a:rPr lang="en-US" altLang="en-US" sz="700" dirty="0" smtClean="0">
                <a:solidFill>
                  <a:srgbClr val="080808"/>
                </a:solidFill>
                <a:latin typeface="Arial" panose="020B0604020202020204" pitchFamily="34" charset="0"/>
              </a:rPr>
              <a:t>npatient </a:t>
            </a:r>
            <a:r>
              <a:rPr lang="en-US" altLang="en-US" sz="700" dirty="0">
                <a:solidFill>
                  <a:srgbClr val="080808"/>
                </a:solidFill>
                <a:latin typeface="Arial" panose="020B0604020202020204" pitchFamily="34" charset="0"/>
              </a:rPr>
              <a:t>claims are grouped into major diagnostic categories (</a:t>
            </a:r>
            <a:r>
              <a:rPr lang="en-US" altLang="en-US" sz="700" dirty="0" smtClean="0">
                <a:solidFill>
                  <a:srgbClr val="080808"/>
                </a:solidFill>
                <a:latin typeface="Arial" panose="020B0604020202020204" pitchFamily="34" charset="0"/>
              </a:rPr>
              <a:t>MDCs) </a:t>
            </a:r>
            <a:r>
              <a:rPr lang="en-US" altLang="en-US" sz="700" dirty="0">
                <a:solidFill>
                  <a:srgbClr val="080808"/>
                </a:solidFill>
                <a:latin typeface="Arial" panose="020B0604020202020204" pitchFamily="34" charset="0"/>
              </a:rPr>
              <a:t>using </a:t>
            </a:r>
            <a:r>
              <a:rPr lang="en-US" altLang="en-US" sz="700" dirty="0" smtClean="0">
                <a:latin typeface="Arial" panose="020B0604020202020204" pitchFamily="34" charset="0"/>
              </a:rPr>
              <a:t>version 32 </a:t>
            </a:r>
            <a:r>
              <a:rPr lang="en-US" altLang="en-US" sz="700" dirty="0" smtClean="0">
                <a:solidFill>
                  <a:srgbClr val="080808"/>
                </a:solidFill>
                <a:latin typeface="Arial" panose="020B0604020202020204" pitchFamily="34" charset="0"/>
              </a:rPr>
              <a:t>of </a:t>
            </a:r>
            <a:r>
              <a:rPr lang="en-US" altLang="en-US" sz="700" dirty="0">
                <a:solidFill>
                  <a:srgbClr val="080808"/>
                </a:solidFill>
                <a:latin typeface="Arial" panose="020B0604020202020204" pitchFamily="34" charset="0"/>
              </a:rPr>
              <a:t>the MS-DRG grouper, depending on the date of service on the claim. Hospital inpatient volume is inpatient discharges </a:t>
            </a:r>
            <a:r>
              <a:rPr lang="en-US" altLang="en-US" sz="700" dirty="0" smtClean="0">
                <a:solidFill>
                  <a:srgbClr val="080808"/>
                </a:solidFill>
                <a:latin typeface="Arial" panose="020B0604020202020204" pitchFamily="34" charset="0"/>
              </a:rPr>
              <a:t>reported in the month in which the service was provided. </a:t>
            </a:r>
            <a:r>
              <a:rPr lang="en-US" altLang="en-US" sz="700" dirty="0">
                <a:solidFill>
                  <a:srgbClr val="080808"/>
                </a:solidFill>
                <a:latin typeface="Arial" panose="020B0604020202020204" pitchFamily="34" charset="0"/>
              </a:rPr>
              <a:t>Hospital inpatient volume excludes pharmacy claims. Hospital inpatient payments are reported </a:t>
            </a:r>
            <a:r>
              <a:rPr lang="en-US" altLang="en-US" sz="700" dirty="0" smtClean="0">
                <a:solidFill>
                  <a:srgbClr val="080808"/>
                </a:solidFill>
                <a:latin typeface="Arial" panose="020B0604020202020204" pitchFamily="34" charset="0"/>
              </a:rPr>
              <a:t>in the month </a:t>
            </a:r>
            <a:r>
              <a:rPr lang="en-US" altLang="en-US" sz="700" dirty="0">
                <a:solidFill>
                  <a:srgbClr val="080808"/>
                </a:solidFill>
                <a:latin typeface="Arial" panose="020B0604020202020204" pitchFamily="34" charset="0"/>
              </a:rPr>
              <a:t>in which the service was provided. Hospital inpatient payments exclude pharmacy payments. Numbers are rounded to the nearest </a:t>
            </a:r>
            <a:r>
              <a:rPr lang="en-US" altLang="en-US" sz="700" dirty="0" smtClean="0">
                <a:solidFill>
                  <a:srgbClr val="080808"/>
                </a:solidFill>
                <a:latin typeface="Arial" panose="020B0604020202020204" pitchFamily="34" charset="0"/>
              </a:rPr>
              <a:t>percent.</a:t>
            </a:r>
          </a:p>
          <a:p>
            <a:pPr eaLnBrk="1" hangingPunct="1">
              <a:spcBef>
                <a:spcPct val="0"/>
              </a:spcBef>
              <a:buNone/>
            </a:pPr>
            <a:r>
              <a:rPr lang="en-US" altLang="en-US" sz="700" dirty="0" smtClean="0">
                <a:solidFill>
                  <a:srgbClr val="080808"/>
                </a:solidFill>
                <a:latin typeface="Arial" panose="020B0604020202020204" pitchFamily="34" charset="0"/>
              </a:rPr>
              <a:t>Source: Health Safety Net Data Warehouse </a:t>
            </a:r>
            <a:r>
              <a:rPr lang="en-US" altLang="en-US" sz="700" dirty="0">
                <a:latin typeface="Arial" panose="020B0604020202020204" pitchFamily="34" charset="0"/>
              </a:rPr>
              <a:t>as of </a:t>
            </a:r>
            <a:r>
              <a:rPr lang="en-US" altLang="en-US" sz="700" dirty="0" smtClean="0">
                <a:latin typeface="Arial" panose="020B0604020202020204" pitchFamily="34" charset="0"/>
              </a:rPr>
              <a:t>10/26/2015.</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sp>
        <p:nvSpPr>
          <p:cNvPr id="2" name="Slide Number Placeholder 1"/>
          <p:cNvSpPr>
            <a:spLocks noGrp="1"/>
          </p:cNvSpPr>
          <p:nvPr>
            <p:ph type="sldNum" sz="quarter" idx="12"/>
          </p:nvPr>
        </p:nvSpPr>
        <p:spPr>
          <a:xfrm>
            <a:off x="6836469" y="6374253"/>
            <a:ext cx="2133600" cy="365125"/>
          </a:xfrm>
        </p:spPr>
        <p:txBody>
          <a:bodyPr/>
          <a:lstStyle/>
          <a:p>
            <a:pPr>
              <a:defRPr/>
            </a:pPr>
            <a:fld id="{E932BB6A-D600-4D54-8112-1310BC448E11}" type="slidenum">
              <a:rPr lang="en-US" smtClean="0"/>
              <a:pPr>
                <a:defRPr/>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7465</TotalTime>
  <Words>2828</Words>
  <Application>Microsoft Office PowerPoint</Application>
  <PresentationFormat>On-screen Show (4:3)</PresentationFormat>
  <Paragraphs>227</Paragraphs>
  <Slides>13</Slides>
  <Notes>13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16" baseType="lpstr">
      <vt:lpstr>Office Theme</vt:lpstr>
      <vt:lpstr>think-cell Slide</vt:lpstr>
      <vt:lpstr>Worksheet</vt:lpstr>
      <vt:lpstr>PowerPoint Presentation</vt:lpstr>
      <vt:lpstr>Table of Contents</vt:lpstr>
      <vt:lpstr>Introduction</vt:lpstr>
      <vt:lpstr>HSN Overview</vt:lpstr>
      <vt:lpstr>Notes on Data</vt:lpstr>
      <vt:lpstr>Impact of ACA Implementation</vt:lpstr>
      <vt:lpstr>PowerPoint Presentation</vt:lpstr>
      <vt:lpstr>PowerPoint Presentation</vt:lpstr>
      <vt:lpstr>PowerPoint Presentation</vt:lpstr>
      <vt:lpstr>PowerPoint Presentation</vt:lpstr>
      <vt:lpstr>PowerPoint Presentation</vt:lpstr>
      <vt:lpstr>PowerPoint Presentation</vt:lpstr>
      <vt:lpstr>Hospital Responsiveness to Enrolling Patients in MassHealth</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2013-11-25T21:20:22Z</dcterms:created>
  <dc:creator>mvitello</dc:creator>
  <lastModifiedBy>Administrator</lastModifiedBy>
  <lastPrinted>2015-10-28T20:10:26Z</lastPrinted>
  <dcterms:modified xsi:type="dcterms:W3CDTF">2016-02-17T18:40:51Z</dcterms:modified>
  <revision>329</revision>
  <dc:title>PowerPoint Presentation</dc:title>
</coreProperties>
</file>