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ls" ContentType="application/vnd.ms-excel"/>
  <Default Extension="xlsx" ContentType="application/vnd.openxmlformats-officedocument.spreadsheetml.sheet"/>
  <Default Extension="xml" ContentType="application/xml"/>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ommentAuthors.xml" ContentType="application/vnd.openxmlformats-officedocument.presentationml.commentAuthors+xml"/>
  <Override PartName="/ppt/drawings/drawing1.xml" ContentType="application/vnd.openxmlformats-officedocument.drawingml.chartshapes+xml"/>
  <Override PartName="/ppt/drawings/drawing2.xml" ContentType="application/vnd.openxmlformats-officedocument.drawingml.chartshap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handoutMasterIdLst>
    <p:handoutMasterId r:id="rId17"/>
  </p:handoutMasterIdLst>
  <p:sldIdLst>
    <p:sldId id="290" r:id="rId2"/>
    <p:sldId id="281" r:id="rId3"/>
    <p:sldId id="282" r:id="rId4"/>
    <p:sldId id="284" r:id="rId5"/>
    <p:sldId id="295" r:id="rId6"/>
    <p:sldId id="294" r:id="rId7"/>
    <p:sldId id="297" r:id="rId8"/>
    <p:sldId id="298" r:id="rId9"/>
    <p:sldId id="268" r:id="rId10"/>
    <p:sldId id="301" r:id="rId11"/>
    <p:sldId id="303" r:id="rId12"/>
    <p:sldId id="276" r:id="rId13"/>
    <p:sldId id="306" r:id="rId14"/>
    <p:sldId id="305" r:id="rId15"/>
  </p:sldIdLst>
  <p:sldSz cx="9144000" cy="6858000" type="screen4x3"/>
  <p:notesSz cx="7010400" cy="9296400"/>
  <p:custDataLst>
    <p:tags r:id="rId18"/>
  </p:custDataLst>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200">
          <p15:clr>
            <a:srgbClr val="A4A3A4"/>
          </p15:clr>
        </p15:guide>
        <p15:guide id="2" pos="292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vitello" initials="MAV" lastIdx="7" clrIdx="0"/>
  <p:cmAuthor id="1" name="sysadmin" initials="MS" lastIdx="10" clrIdx="1"/>
  <p:cmAuthor id="2" name="CKE" initials="CKE" lastIdx="1" clrIdx="2"/>
  <p:cmAuthor id="3" name="sysadmin" initials="KTB" lastIdx="2" clrIdx="3"/>
  <p:cmAuthor id="4" name=" Russell Leino" initials="RPL" lastIdx="1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673" autoAdjust="0"/>
    <p:restoredTop sz="92000" autoAdjust="0"/>
  </p:normalViewPr>
  <p:slideViewPr>
    <p:cSldViewPr>
      <p:cViewPr>
        <p:scale>
          <a:sx n="90" d="100"/>
          <a:sy n="90" d="100"/>
        </p:scale>
        <p:origin x="-2616" y="-690"/>
      </p:cViewPr>
      <p:guideLst>
        <p:guide orient="horz" pos="2160"/>
        <p:guide pos="2880"/>
      </p:guideLst>
    </p:cSldViewPr>
  </p:slideViewPr>
  <p:notesTextViewPr>
    <p:cViewPr>
      <p:scale>
        <a:sx n="1" d="1"/>
        <a:sy n="1" d="1"/>
      </p:scale>
      <p:origin x="0" y="0"/>
    </p:cViewPr>
  </p:notesTextViewPr>
  <p:notesViewPr>
    <p:cSldViewPr>
      <p:cViewPr varScale="1">
        <p:scale>
          <a:sx n="63" d="100"/>
          <a:sy n="63" d="100"/>
        </p:scale>
        <p:origin x="-3192" y="-58"/>
      </p:cViewPr>
      <p:guideLst>
        <p:guide orient="horz" pos="2928"/>
        <p:guide pos="2208"/>
      </p:guideLst>
    </p:cSldViewPr>
  </p:notes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notesMaster" Target="notesMasters/notesMaster1.xml"/>
  <Relationship Id="rId17" Type="http://schemas.openxmlformats.org/officeDocument/2006/relationships/handoutMaster" Target="handoutMasters/handoutMaster1.xml"/>
  <Relationship Id="rId18" Type="http://schemas.openxmlformats.org/officeDocument/2006/relationships/tags" Target="tags/tag1.xml"/>
  <Relationship Id="rId19" Type="http://schemas.openxmlformats.org/officeDocument/2006/relationships/commentAuthors" Target="commentAuthors.xml"/>
  <Relationship Id="rId2" Type="http://schemas.openxmlformats.org/officeDocument/2006/relationships/slide" Target="slides/slide1.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heme" Target="theme/theme1.xml"/>
  <Relationship Id="rId23" Type="http://schemas.openxmlformats.org/officeDocument/2006/relationships/tableStyles" Target="tableStyles.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charts/_rels/chart1.xml.rels><?xml version="1.0" encoding="UTF-8"?>

<Relationships xmlns="http://schemas.openxmlformats.org/package/2006/relationships">
  <Relationship Id="rId1" Type="http://schemas.openxmlformats.org/officeDocument/2006/relationships/package" Target="../embeddings/Microsoft_Excel_Worksheet1.xlsx"/>
</Relationships>

</file>

<file path=ppt/charts/_rels/chart2.xml.rels><?xml version="1.0" encoding="UTF-8"?>

<Relationships xmlns="http://schemas.openxmlformats.org/package/2006/relationships">
  <Relationship Id="rId1" Type="http://schemas.openxmlformats.org/officeDocument/2006/relationships/package" Target="../embeddings/Microsoft_Excel_Worksheet2.xlsx"/>
</Relationships>

</file>

<file path=ppt/charts/_rels/chart3.xml.rels><?xml version="1.0" encoding="UTF-8"?>

<Relationships xmlns="http://schemas.openxmlformats.org/package/2006/relationships">
  <Relationship Id="rId1" Type="http://schemas.openxmlformats.org/officeDocument/2006/relationships/package" Target="../embeddings/Microsoft_Excel_Worksheet3.xlsx"/>
  <Relationship Id="rId2" Type="http://schemas.openxmlformats.org/officeDocument/2006/relationships/chartUserShapes" Target="../drawings/drawing1.xml"/>
</Relationships>

</file>

<file path=ppt/charts/_rels/chart4.xml.rels><?xml version="1.0" encoding="UTF-8"?>

<Relationships xmlns="http://schemas.openxmlformats.org/package/2006/relationships">
  <Relationship Id="rId1" Type="http://schemas.openxmlformats.org/officeDocument/2006/relationships/package" Target="../embeddings/Microsoft_Excel_Worksheet4.xlsx"/>
  <Relationship Id="rId2" Type="http://schemas.openxmlformats.org/officeDocument/2006/relationships/chartUserShapes" Target="../drawings/drawing2.xml"/>
</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plotArea>
      <c:layout>
        <c:manualLayout>
          <c:layoutTarget val="inner"/>
          <c:xMode val="edge"/>
          <c:yMode val="edge"/>
          <c:x val="0.14742023646126803"/>
          <c:y val="0.109375"/>
          <c:w val="0.4801223241590214"/>
          <c:h val="0.81770833333333337"/>
        </c:manualLayout>
      </c:layout>
      <c:pieChart>
        <c:varyColors val="1"/>
        <c:ser>
          <c:idx val="0"/>
          <c:order val="0"/>
          <c:tx>
            <c:strRef>
              <c:f>Sheet1!$B$1</c:f>
              <c:strCache>
                <c:ptCount val="1"/>
                <c:pt idx="0">
                  <c:v>Column1</c:v>
                </c:pt>
              </c:strCache>
            </c:strRef>
          </c:tx>
          <c:dLbls>
            <c:dLbl>
              <c:idx val="1"/>
              <c:layout>
                <c:manualLayout>
                  <c:x val="-0.11786426033029057"/>
                  <c:y val="-0.25392634514435697"/>
                </c:manualLayout>
              </c:layout>
              <c:showLegendKey val="0"/>
              <c:showVal val="1"/>
              <c:showCatName val="1"/>
              <c:showSerName val="0"/>
              <c:showPercent val="0"/>
              <c:showBubbleSize val="0"/>
              <c:separator> </c:separator>
            </c:dLbl>
            <c:dLbl>
              <c:idx val="2"/>
              <c:layout>
                <c:manualLayout>
                  <c:x val="9.2891320000929103E-3"/>
                  <c:y val="2.2675524934383202E-2"/>
                </c:manualLayout>
              </c:layout>
              <c:showLegendKey val="0"/>
              <c:showVal val="1"/>
              <c:showCatName val="1"/>
              <c:showSerName val="0"/>
              <c:showPercent val="0"/>
              <c:showBubbleSize val="0"/>
              <c:separator> </c:separator>
            </c:dLbl>
            <c:dLbl>
              <c:idx val="3"/>
              <c:layout>
                <c:manualLayout>
                  <c:x val="2.6966761898125566E-3"/>
                  <c:y val="1.2631233595800526E-2"/>
                </c:manualLayout>
              </c:layout>
              <c:showLegendKey val="0"/>
              <c:showVal val="1"/>
              <c:showCatName val="1"/>
              <c:showSerName val="0"/>
              <c:showPercent val="0"/>
              <c:showBubbleSize val="0"/>
              <c:separator> </c:separator>
            </c:dLbl>
            <c:dLbl>
              <c:idx val="4"/>
              <c:layout>
                <c:manualLayout>
                  <c:x val="5.9427710843373491E-2"/>
                  <c:y val="-7.0115464929784002E-2"/>
                </c:manualLayout>
              </c:layout>
              <c:showLegendKey val="0"/>
              <c:showVal val="1"/>
              <c:showCatName val="1"/>
              <c:showSerName val="0"/>
              <c:showPercent val="0"/>
              <c:showBubbleSize val="0"/>
              <c:separator> </c:separator>
            </c:dLbl>
            <c:dLbl>
              <c:idx val="5"/>
              <c:layout>
                <c:manualLayout>
                  <c:x val="9.1598611014331172E-2"/>
                  <c:y val="0.169921875"/>
                </c:manualLayout>
              </c:layout>
              <c:numFmt formatCode="0.00%" sourceLinked="0"/>
              <c:spPr/>
              <c:txPr>
                <a:bodyPr/>
                <a:lstStyle/>
                <a:p>
                  <a:pPr>
                    <a:defRPr sz="1600" b="0">
                      <a:latin typeface="Arial" panose="020B0604020202020204" pitchFamily="34" charset="0"/>
                      <a:cs typeface="Arial" panose="020B0604020202020204" pitchFamily="34" charset="0"/>
                    </a:defRPr>
                  </a:pPr>
                  <a:endParaRPr lang="en-US"/>
                </a:p>
              </c:txPr>
              <c:showLegendKey val="0"/>
              <c:showVal val="1"/>
              <c:showCatName val="1"/>
              <c:showSerName val="0"/>
              <c:showPercent val="0"/>
              <c:showBubbleSize val="0"/>
              <c:separator> </c:separator>
            </c:dLbl>
            <c:numFmt formatCode="0.00%" sourceLinked="0"/>
            <c:txPr>
              <a:bodyPr/>
              <a:lstStyle/>
              <a:p>
                <a:pPr>
                  <a:defRPr b="0">
                    <a:latin typeface="Arial" panose="020B0604020202020204" pitchFamily="34" charset="0"/>
                    <a:cs typeface="Arial" panose="020B0604020202020204" pitchFamily="34" charset="0"/>
                  </a:defRPr>
                </a:pPr>
                <a:endParaRPr lang="en-US"/>
              </a:p>
            </c:txPr>
            <c:showLegendKey val="0"/>
            <c:showVal val="1"/>
            <c:showCatName val="1"/>
            <c:showSerName val="0"/>
            <c:showPercent val="0"/>
            <c:showBubbleSize val="0"/>
            <c:separator> </c:separator>
            <c:showLeaderLines val="1"/>
          </c:dLbls>
          <c:cat>
            <c:strRef>
              <c:f>Sheet1!$A$2:$A$7</c:f>
              <c:strCache>
                <c:ptCount val="6"/>
                <c:pt idx="0">
                  <c:v>Inpatient</c:v>
                </c:pt>
                <c:pt idx="1">
                  <c:v>Outpatient</c:v>
                </c:pt>
                <c:pt idx="2">
                  <c:v>Bad Debt</c:v>
                </c:pt>
                <c:pt idx="3">
                  <c:v>Professional Services</c:v>
                </c:pt>
                <c:pt idx="4">
                  <c:v>Dental</c:v>
                </c:pt>
                <c:pt idx="5">
                  <c:v>Pharmacy (outpatient)</c:v>
                </c:pt>
              </c:strCache>
            </c:strRef>
          </c:cat>
          <c:val>
            <c:numRef>
              <c:f>Sheet1!$B$2:$B$7</c:f>
              <c:numCache>
                <c:formatCode>General</c:formatCode>
                <c:ptCount val="6"/>
                <c:pt idx="0">
                  <c:v>0.17104945010944314</c:v>
                </c:pt>
                <c:pt idx="1">
                  <c:v>0.57354767514838401</c:v>
                </c:pt>
                <c:pt idx="2">
                  <c:v>5.94562352576542E-2</c:v>
                </c:pt>
                <c:pt idx="3">
                  <c:v>6.8800389490740049E-2</c:v>
                </c:pt>
                <c:pt idx="4">
                  <c:v>3.0591318288346113E-3</c:v>
                </c:pt>
                <c:pt idx="5">
                  <c:v>0.124087118164944</c:v>
                </c:pt>
              </c:numCache>
            </c:numRef>
          </c:val>
        </c:ser>
        <c:ser>
          <c:idx val="1"/>
          <c:order val="1"/>
          <c:tx>
            <c:strRef>
              <c:f>Sheet1!$C$1</c:f>
              <c:strCache>
                <c:ptCount val="1"/>
                <c:pt idx="0">
                  <c:v>Column13</c:v>
                </c:pt>
              </c:strCache>
            </c:strRef>
          </c:tx>
          <c:cat>
            <c:strRef>
              <c:f>Sheet1!$A$2:$A$7</c:f>
              <c:strCache>
                <c:ptCount val="6"/>
                <c:pt idx="0">
                  <c:v>Inpatient</c:v>
                </c:pt>
                <c:pt idx="1">
                  <c:v>Outpatient</c:v>
                </c:pt>
                <c:pt idx="2">
                  <c:v>Bad Debt</c:v>
                </c:pt>
                <c:pt idx="3">
                  <c:v>Professional Services</c:v>
                </c:pt>
                <c:pt idx="4">
                  <c:v>Dental</c:v>
                </c:pt>
                <c:pt idx="5">
                  <c:v>Pharmacy (outpatient)</c:v>
                </c:pt>
              </c:strCache>
            </c:strRef>
          </c:cat>
          <c:val>
            <c:numRef>
              <c:f>Sheet1!$C$2:$C$7</c:f>
              <c:numCache>
                <c:formatCode>General</c:formatCode>
                <c:ptCount val="6"/>
              </c:numCache>
            </c:numRef>
          </c:val>
        </c:ser>
        <c:ser>
          <c:idx val="2"/>
          <c:order val="2"/>
          <c:tx>
            <c:strRef>
              <c:f>Sheet1!$D$1</c:f>
              <c:strCache>
                <c:ptCount val="1"/>
                <c:pt idx="0">
                  <c:v>Column12</c:v>
                </c:pt>
              </c:strCache>
            </c:strRef>
          </c:tx>
          <c:cat>
            <c:strRef>
              <c:f>Sheet1!$A$2:$A$7</c:f>
              <c:strCache>
                <c:ptCount val="6"/>
                <c:pt idx="0">
                  <c:v>Inpatient</c:v>
                </c:pt>
                <c:pt idx="1">
                  <c:v>Outpatient</c:v>
                </c:pt>
                <c:pt idx="2">
                  <c:v>Bad Debt</c:v>
                </c:pt>
                <c:pt idx="3">
                  <c:v>Professional Services</c:v>
                </c:pt>
                <c:pt idx="4">
                  <c:v>Dental</c:v>
                </c:pt>
                <c:pt idx="5">
                  <c:v>Pharmacy (outpatient)</c:v>
                </c:pt>
              </c:strCache>
            </c:strRef>
          </c:cat>
          <c:val>
            <c:numRef>
              <c:f>Sheet1!$D$2:$D$7</c:f>
              <c:numCache>
                <c:formatCode>General</c:formatCode>
                <c:ptCount val="6"/>
              </c:numCache>
            </c:numRef>
          </c:val>
        </c:ser>
        <c:ser>
          <c:idx val="3"/>
          <c:order val="3"/>
          <c:tx>
            <c:strRef>
              <c:f>Sheet1!$E$1</c:f>
              <c:strCache>
                <c:ptCount val="1"/>
                <c:pt idx="0">
                  <c:v>Column2</c:v>
                </c:pt>
              </c:strCache>
            </c:strRef>
          </c:tx>
          <c:cat>
            <c:strRef>
              <c:f>Sheet1!$A$2:$A$7</c:f>
              <c:strCache>
                <c:ptCount val="6"/>
                <c:pt idx="0">
                  <c:v>Inpatient</c:v>
                </c:pt>
                <c:pt idx="1">
                  <c:v>Outpatient</c:v>
                </c:pt>
                <c:pt idx="2">
                  <c:v>Bad Debt</c:v>
                </c:pt>
                <c:pt idx="3">
                  <c:v>Professional Services</c:v>
                </c:pt>
                <c:pt idx="4">
                  <c:v>Dental</c:v>
                </c:pt>
                <c:pt idx="5">
                  <c:v>Pharmacy (outpatient)</c:v>
                </c:pt>
              </c:strCache>
            </c:strRef>
          </c:cat>
          <c:val>
            <c:numRef>
              <c:f>Sheet1!$E$2:$E$7</c:f>
              <c:numCache>
                <c:formatCode>General</c:formatCode>
                <c:ptCount val="6"/>
              </c:numCache>
            </c:numRef>
          </c:val>
        </c:ser>
        <c:dLbls>
          <c:showLegendKey val="0"/>
          <c:showVal val="0"/>
          <c:showCatName val="0"/>
          <c:showSerName val="0"/>
          <c:showPercent val="0"/>
          <c:showBubbleSize val="0"/>
          <c:showLeaderLines val="1"/>
        </c:dLbls>
        <c:firstSliceAng val="0"/>
      </c:pieChart>
    </c:plotArea>
    <c:legend>
      <c:legendPos val="r"/>
      <c:layout/>
      <c:overlay val="0"/>
      <c:txPr>
        <a:bodyPr/>
        <a:lstStyle/>
        <a:p>
          <a:pPr>
            <a:defRPr>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plotArea>
      <c:layout>
        <c:manualLayout>
          <c:layoutTarget val="inner"/>
          <c:xMode val="edge"/>
          <c:yMode val="edge"/>
          <c:x val="0.14742023646126803"/>
          <c:y val="0.109375"/>
          <c:w val="0.4801223241590214"/>
          <c:h val="0.81770833333333337"/>
        </c:manualLayout>
      </c:layout>
      <c:pieChart>
        <c:varyColors val="1"/>
        <c:ser>
          <c:idx val="0"/>
          <c:order val="0"/>
          <c:tx>
            <c:strRef>
              <c:f>Sheet1!$B$1</c:f>
              <c:strCache>
                <c:ptCount val="1"/>
                <c:pt idx="0">
                  <c:v>Column1</c:v>
                </c:pt>
              </c:strCache>
            </c:strRef>
          </c:tx>
          <c:dPt>
            <c:idx val="1"/>
            <c:bubble3D val="0"/>
            <c:spPr>
              <a:solidFill>
                <a:schemeClr val="accent5">
                  <a:lumMod val="60000"/>
                  <a:lumOff val="40000"/>
                </a:schemeClr>
              </a:solidFill>
            </c:spPr>
          </c:dPt>
          <c:dLbls>
            <c:dLbl>
              <c:idx val="0"/>
              <c:layout>
                <c:manualLayout>
                  <c:x val="5.0037163496155902E-4"/>
                  <c:y val="4.2443815616797897E-3"/>
                </c:manualLayout>
              </c:layout>
              <c:showLegendKey val="0"/>
              <c:showVal val="1"/>
              <c:showCatName val="1"/>
              <c:showSerName val="0"/>
              <c:showPercent val="0"/>
              <c:showBubbleSize val="0"/>
              <c:separator> </c:separator>
            </c:dLbl>
            <c:dLbl>
              <c:idx val="1"/>
              <c:layout>
                <c:manualLayout>
                  <c:x val="-0.2048849092978422"/>
                  <c:y val="-9.7676550196850398E-2"/>
                </c:manualLayout>
              </c:layout>
              <c:showLegendKey val="0"/>
              <c:showVal val="1"/>
              <c:showCatName val="1"/>
              <c:showSerName val="0"/>
              <c:showPercent val="0"/>
              <c:showBubbleSize val="0"/>
              <c:separator> </c:separator>
            </c:dLbl>
            <c:dLbl>
              <c:idx val="2"/>
              <c:layout>
                <c:manualLayout>
                  <c:x val="0.16858116739832299"/>
                  <c:y val="-5.8053641732283466E-2"/>
                </c:manualLayout>
              </c:layout>
              <c:showLegendKey val="0"/>
              <c:showVal val="1"/>
              <c:showCatName val="1"/>
              <c:showSerName val="0"/>
              <c:showPercent val="0"/>
              <c:showBubbleSize val="0"/>
              <c:separator> </c:separator>
            </c:dLbl>
            <c:dLbl>
              <c:idx val="3"/>
              <c:layout>
                <c:manualLayout>
                  <c:x val="0.11626599772373586"/>
                  <c:y val="0.21575623359580051"/>
                </c:manualLayout>
              </c:layout>
              <c:showLegendKey val="0"/>
              <c:showVal val="1"/>
              <c:showCatName val="1"/>
              <c:showSerName val="0"/>
              <c:showPercent val="0"/>
              <c:showBubbleSize val="0"/>
              <c:separator> </c:separator>
            </c:dLbl>
            <c:dLbl>
              <c:idx val="4"/>
              <c:layout>
                <c:manualLayout>
                  <c:x val="5.9427710843373491E-2"/>
                  <c:y val="-7.0115464929784002E-2"/>
                </c:manualLayout>
              </c:layout>
              <c:showLegendKey val="0"/>
              <c:showVal val="1"/>
              <c:showCatName val="1"/>
              <c:showSerName val="0"/>
              <c:showPercent val="0"/>
              <c:showBubbleSize val="0"/>
              <c:separator> </c:separator>
            </c:dLbl>
            <c:numFmt formatCode="0.00%" sourceLinked="0"/>
            <c:txPr>
              <a:bodyPr/>
              <a:lstStyle/>
              <a:p>
                <a:pPr>
                  <a:defRPr>
                    <a:latin typeface="Arial" panose="020B0604020202020204" pitchFamily="34" charset="0"/>
                    <a:cs typeface="Arial" panose="020B0604020202020204" pitchFamily="34" charset="0"/>
                  </a:defRPr>
                </a:pPr>
                <a:endParaRPr lang="en-US"/>
              </a:p>
            </c:txPr>
            <c:showLegendKey val="0"/>
            <c:showVal val="1"/>
            <c:showCatName val="1"/>
            <c:showSerName val="0"/>
            <c:showPercent val="0"/>
            <c:showBubbleSize val="0"/>
            <c:separator> </c:separator>
            <c:showLeaderLines val="1"/>
          </c:dLbls>
          <c:cat>
            <c:strRef>
              <c:f>Sheet1!$A$2:$A$5</c:f>
              <c:strCache>
                <c:ptCount val="4"/>
                <c:pt idx="0">
                  <c:v>Bad Debt</c:v>
                </c:pt>
                <c:pt idx="1">
                  <c:v>Professional Services</c:v>
                </c:pt>
                <c:pt idx="2">
                  <c:v>Dental</c:v>
                </c:pt>
                <c:pt idx="3">
                  <c:v>Pharmacy</c:v>
                </c:pt>
              </c:strCache>
            </c:strRef>
          </c:cat>
          <c:val>
            <c:numRef>
              <c:f>Sheet1!$B$2:$B$5</c:f>
              <c:numCache>
                <c:formatCode>General</c:formatCode>
                <c:ptCount val="4"/>
                <c:pt idx="0">
                  <c:v>4.3201393600456316E-4</c:v>
                </c:pt>
                <c:pt idx="1">
                  <c:v>0.62808747385455754</c:v>
                </c:pt>
                <c:pt idx="2">
                  <c:v>0.18109939951974399</c:v>
                </c:pt>
                <c:pt idx="3">
                  <c:v>0.19038111268969396</c:v>
                </c:pt>
              </c:numCache>
            </c:numRef>
          </c:val>
        </c:ser>
        <c:ser>
          <c:idx val="1"/>
          <c:order val="1"/>
          <c:tx>
            <c:strRef>
              <c:f>Sheet1!$C$1</c:f>
              <c:strCache>
                <c:ptCount val="1"/>
                <c:pt idx="0">
                  <c:v>Column2</c:v>
                </c:pt>
              </c:strCache>
            </c:strRef>
          </c:tx>
          <c:cat>
            <c:strRef>
              <c:f>Sheet1!$A$2:$A$5</c:f>
              <c:strCache>
                <c:ptCount val="4"/>
                <c:pt idx="0">
                  <c:v>Bad Debt</c:v>
                </c:pt>
                <c:pt idx="1">
                  <c:v>Professional Services</c:v>
                </c:pt>
                <c:pt idx="2">
                  <c:v>Dental</c:v>
                </c:pt>
                <c:pt idx="3">
                  <c:v>Pharmacy</c:v>
                </c:pt>
              </c:strCache>
            </c:strRef>
          </c:cat>
          <c:val>
            <c:numRef>
              <c:f>Sheet1!$C$2:$C$5</c:f>
              <c:numCache>
                <c:formatCode>"$"#,##0_);[Red]\("$"#,##0\)</c:formatCode>
                <c:ptCount val="4"/>
                <c:pt idx="0" formatCode="General">
                  <c:v>48262.212200000002</c:v>
                </c:pt>
                <c:pt idx="1">
                  <c:v>70166465.516543955</c:v>
                </c:pt>
                <c:pt idx="2">
                  <c:v>20231425.239999998</c:v>
                </c:pt>
                <c:pt idx="3">
                  <c:v>21268327</c:v>
                </c:pt>
              </c:numCache>
            </c:numRef>
          </c:val>
        </c:ser>
        <c:dLbls>
          <c:showLegendKey val="0"/>
          <c:showVal val="0"/>
          <c:showCatName val="0"/>
          <c:showSerName val="0"/>
          <c:showPercent val="0"/>
          <c:showBubbleSize val="0"/>
          <c:showLeaderLines val="1"/>
        </c:dLbls>
        <c:firstSliceAng val="0"/>
      </c:pieChart>
    </c:plotArea>
    <c:legend>
      <c:legendPos val="r"/>
      <c:layout/>
      <c:overlay val="0"/>
      <c:txPr>
        <a:bodyPr/>
        <a:lstStyle/>
        <a:p>
          <a:pPr>
            <a:defRPr>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plotArea>
      <c:layout>
        <c:manualLayout>
          <c:layoutTarget val="inner"/>
          <c:xMode val="edge"/>
          <c:yMode val="edge"/>
          <c:x val="0.15015655122755672"/>
          <c:y val="0.13113431473239756"/>
          <c:w val="0.4801223241590214"/>
          <c:h val="0.81770833333333337"/>
        </c:manualLayout>
      </c:layout>
      <c:pieChart>
        <c:varyColors val="1"/>
        <c:ser>
          <c:idx val="0"/>
          <c:order val="0"/>
          <c:tx>
            <c:strRef>
              <c:f>Sheet1!$B$1</c:f>
              <c:strCache>
                <c:ptCount val="1"/>
                <c:pt idx="0">
                  <c:v>Column1</c:v>
                </c:pt>
              </c:strCache>
            </c:strRef>
          </c:tx>
          <c:dPt>
            <c:idx val="1"/>
            <c:bubble3D val="0"/>
            <c:spPr>
              <a:solidFill>
                <a:schemeClr val="accent5">
                  <a:lumMod val="60000"/>
                  <a:lumOff val="40000"/>
                </a:schemeClr>
              </a:solidFill>
            </c:spPr>
          </c:dPt>
          <c:dLbls>
            <c:dLbl>
              <c:idx val="0"/>
              <c:layout>
                <c:manualLayout>
                  <c:x val="-0.15436682693424378"/>
                  <c:y val="3.8098343175853019E-2"/>
                </c:manualLayout>
              </c:layout>
              <c:tx>
                <c:rich>
                  <a:bodyPr/>
                  <a:lstStyle/>
                  <a:p>
                    <a:r>
                      <a:rPr lang="en-US" dirty="0" smtClean="0"/>
                      <a:t>0% </a:t>
                    </a:r>
                    <a:r>
                      <a:rPr lang="en-US" dirty="0"/>
                      <a:t>FPL </a:t>
                    </a:r>
                    <a:endParaRPr lang="en-US" dirty="0" smtClean="0"/>
                  </a:p>
                  <a:p>
                    <a:r>
                      <a:rPr lang="en-US" dirty="0" smtClean="0"/>
                      <a:t>41.1%</a:t>
                    </a:r>
                    <a:endParaRPr lang="en-US" dirty="0"/>
                  </a:p>
                </c:rich>
              </c:tx>
              <c:showLegendKey val="0"/>
              <c:showVal val="1"/>
              <c:showCatName val="1"/>
              <c:showSerName val="0"/>
              <c:showPercent val="0"/>
              <c:showBubbleSize val="0"/>
              <c:separator> </c:separator>
            </c:dLbl>
            <c:dLbl>
              <c:idx val="1"/>
              <c:layout>
                <c:manualLayout>
                  <c:x val="0.11454474717209022"/>
                  <c:y val="-0.1914265501968504"/>
                </c:manualLayout>
              </c:layout>
              <c:showLegendKey val="0"/>
              <c:showVal val="1"/>
              <c:showCatName val="1"/>
              <c:showSerName val="0"/>
              <c:showPercent val="0"/>
              <c:showBubbleSize val="0"/>
              <c:separator> </c:separator>
            </c:dLbl>
            <c:dLbl>
              <c:idx val="2"/>
              <c:layout>
                <c:manualLayout>
                  <c:x val="0.16858116739832299"/>
                  <c:y val="0.12684198654855644"/>
                </c:manualLayout>
              </c:layout>
              <c:showLegendKey val="0"/>
              <c:showVal val="1"/>
              <c:showCatName val="1"/>
              <c:showSerName val="0"/>
              <c:showPercent val="0"/>
              <c:showBubbleSize val="0"/>
              <c:separator> </c:separator>
            </c:dLbl>
            <c:dLbl>
              <c:idx val="3"/>
              <c:layout>
                <c:manualLayout>
                  <c:x val="2.7770422502496922E-2"/>
                  <c:y val="-4.8067485882446512E-2"/>
                </c:manualLayout>
              </c:layout>
              <c:tx>
                <c:rich>
                  <a:bodyPr/>
                  <a:lstStyle/>
                  <a:p>
                    <a:r>
                      <a:rPr lang="en-US" sz="1400" dirty="0" smtClean="0"/>
                      <a:t>300.1 </a:t>
                    </a:r>
                    <a:r>
                      <a:rPr lang="en-US" sz="1400" dirty="0"/>
                      <a:t>- 400% FPL* </a:t>
                    </a:r>
                    <a:endParaRPr lang="en-US" sz="1400" dirty="0" smtClean="0"/>
                  </a:p>
                  <a:p>
                    <a:r>
                      <a:rPr lang="en-US" sz="1400" dirty="0" smtClean="0"/>
                      <a:t>4.1</a:t>
                    </a:r>
                    <a:r>
                      <a:rPr lang="en-US" sz="1400" dirty="0"/>
                      <a:t>%</a:t>
                    </a:r>
                  </a:p>
                </c:rich>
              </c:tx>
              <c:showLegendKey val="0"/>
              <c:showVal val="1"/>
              <c:showCatName val="1"/>
              <c:showSerName val="0"/>
              <c:showPercent val="0"/>
              <c:showBubbleSize val="0"/>
              <c:separator> </c:separator>
            </c:dLbl>
            <c:dLbl>
              <c:idx val="4"/>
              <c:layout>
                <c:manualLayout>
                  <c:x val="5.9427710843373491E-2"/>
                  <c:y val="-7.0115464929784002E-2"/>
                </c:manualLayout>
              </c:layout>
              <c:showLegendKey val="0"/>
              <c:showVal val="1"/>
              <c:showCatName val="1"/>
              <c:showSerName val="0"/>
              <c:showPercent val="0"/>
              <c:showBubbleSize val="0"/>
              <c:separator> </c:separator>
            </c:dLbl>
            <c:numFmt formatCode="0.0%" sourceLinked="0"/>
            <c:txPr>
              <a:bodyPr/>
              <a:lstStyle/>
              <a:p>
                <a:pPr>
                  <a:defRPr sz="1600">
                    <a:latin typeface="Arial" panose="020B0604020202020204" pitchFamily="34" charset="0"/>
                    <a:cs typeface="Arial" panose="020B0604020202020204" pitchFamily="34" charset="0"/>
                  </a:defRPr>
                </a:pPr>
                <a:endParaRPr lang="en-US"/>
              </a:p>
            </c:txPr>
            <c:showLegendKey val="0"/>
            <c:showVal val="1"/>
            <c:showCatName val="1"/>
            <c:showSerName val="0"/>
            <c:showPercent val="0"/>
            <c:showBubbleSize val="0"/>
            <c:separator> </c:separator>
            <c:showLeaderLines val="1"/>
          </c:dLbls>
          <c:cat>
            <c:strRef>
              <c:f>Sheet1!$A$2:$A$5</c:f>
              <c:strCache>
                <c:ptCount val="4"/>
                <c:pt idx="0">
                  <c:v>0% FPL</c:v>
                </c:pt>
                <c:pt idx="1">
                  <c:v>1 - 150% FPL</c:v>
                </c:pt>
                <c:pt idx="2">
                  <c:v>150.1 - 300% FPL</c:v>
                </c:pt>
                <c:pt idx="3">
                  <c:v>300.1 - 400% FPL*</c:v>
                </c:pt>
              </c:strCache>
            </c:strRef>
          </c:cat>
          <c:val>
            <c:numRef>
              <c:f>Sheet1!$B$2:$B$5</c:f>
              <c:numCache>
                <c:formatCode>General</c:formatCode>
                <c:ptCount val="4"/>
                <c:pt idx="0">
                  <c:v>0.41069822084396135</c:v>
                </c:pt>
                <c:pt idx="1">
                  <c:v>0.2656721314945546</c:v>
                </c:pt>
                <c:pt idx="2">
                  <c:v>0.27731972947514366</c:v>
                </c:pt>
                <c:pt idx="3">
                  <c:v>4.0827450440820041E-2</c:v>
                </c:pt>
              </c:numCache>
            </c:numRef>
          </c:val>
        </c:ser>
        <c:dLbls>
          <c:showLegendKey val="0"/>
          <c:showVal val="0"/>
          <c:showCatName val="0"/>
          <c:showSerName val="0"/>
          <c:showPercent val="0"/>
          <c:showBubbleSize val="0"/>
          <c:showLeaderLines val="1"/>
        </c:dLbls>
        <c:firstSliceAng val="0"/>
      </c:pieChart>
    </c:plotArea>
    <c:legend>
      <c:legendPos val="r"/>
      <c:layout/>
      <c:overlay val="0"/>
      <c:txPr>
        <a:bodyPr/>
        <a:lstStyle/>
        <a:p>
          <a:pPr>
            <a:defRPr>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plotArea>
      <c:layout>
        <c:manualLayout>
          <c:layoutTarget val="inner"/>
          <c:xMode val="edge"/>
          <c:yMode val="edge"/>
          <c:x val="1.6975308641975308E-2"/>
          <c:y val="0.15128509504493756"/>
          <c:w val="0.62191358024691357"/>
          <c:h val="0.75408514276624528"/>
        </c:manualLayout>
      </c:layout>
      <c:barChart>
        <c:barDir val="col"/>
        <c:grouping val="percentStacked"/>
        <c:varyColors val="0"/>
        <c:ser>
          <c:idx val="0"/>
          <c:order val="0"/>
          <c:tx>
            <c:strRef>
              <c:f>Sheet1!$A$2</c:f>
              <c:strCache>
                <c:ptCount val="1"/>
                <c:pt idx="0">
                  <c:v>Primary</c:v>
                </c:pt>
              </c:strCache>
            </c:strRef>
          </c:tx>
          <c:invertIfNegative val="0"/>
          <c:dLbls>
            <c:dLbl>
              <c:idx val="0"/>
              <c:layout/>
              <c:tx>
                <c:rich>
                  <a:bodyPr/>
                  <a:lstStyle/>
                  <a:p>
                    <a:r>
                      <a:rPr lang="en-US" dirty="0"/>
                      <a:t>Primary </a:t>
                    </a:r>
                    <a:endParaRPr lang="en-US" dirty="0" smtClean="0"/>
                  </a:p>
                  <a:p>
                    <a:r>
                      <a:rPr lang="en-US" dirty="0" smtClean="0"/>
                      <a:t>43.61</a:t>
                    </a:r>
                    <a:r>
                      <a:rPr lang="en-US" dirty="0"/>
                      <a:t>%</a:t>
                    </a:r>
                  </a:p>
                </c:rich>
              </c:tx>
              <c:showLegendKey val="0"/>
              <c:showVal val="1"/>
              <c:showCatName val="0"/>
              <c:showSerName val="1"/>
              <c:showPercent val="0"/>
              <c:showBubbleSize val="0"/>
              <c:separator> </c:separator>
            </c:dLbl>
            <c:dLbl>
              <c:idx val="1"/>
              <c:layout>
                <c:manualLayout>
                  <c:x val="6.1728395061728964E-3"/>
                  <c:y val="-5.0505050505050509E-3"/>
                </c:manualLayout>
              </c:layout>
              <c:tx>
                <c:rich>
                  <a:bodyPr/>
                  <a:lstStyle/>
                  <a:p>
                    <a:r>
                      <a:rPr lang="en-US" dirty="0" smtClean="0"/>
                      <a:t>Primary </a:t>
                    </a:r>
                  </a:p>
                  <a:p>
                    <a:r>
                      <a:rPr lang="en-US" dirty="0" smtClean="0"/>
                      <a:t>54.33</a:t>
                    </a:r>
                    <a:r>
                      <a:rPr lang="en-US" dirty="0"/>
                      <a:t>%</a:t>
                    </a:r>
                  </a:p>
                </c:rich>
              </c:tx>
              <c:showLegendKey val="0"/>
              <c:showVal val="1"/>
              <c:showCatName val="0"/>
              <c:showSerName val="1"/>
              <c:showPercent val="0"/>
              <c:showBubbleSize val="0"/>
              <c:separator> </c:separator>
            </c:dLbl>
            <c:numFmt formatCode="0.00%" sourceLinked="0"/>
            <c:txPr>
              <a:bodyPr/>
              <a:lstStyle/>
              <a:p>
                <a:pPr>
                  <a:defRPr sz="1600">
                    <a:latin typeface="Arial" panose="020B0604020202020204" pitchFamily="34" charset="0"/>
                    <a:cs typeface="Arial" panose="020B0604020202020204" pitchFamily="34" charset="0"/>
                  </a:defRPr>
                </a:pPr>
                <a:endParaRPr lang="en-US"/>
              </a:p>
            </c:txPr>
            <c:showLegendKey val="0"/>
            <c:showVal val="1"/>
            <c:showCatName val="0"/>
            <c:showSerName val="1"/>
            <c:showPercent val="0"/>
            <c:showBubbleSize val="0"/>
            <c:separator> </c:separator>
            <c:showLeaderLines val="0"/>
          </c:dLbls>
          <c:cat>
            <c:strRef>
              <c:f>Sheet1!$B$1:$C$1</c:f>
              <c:strCache>
                <c:ptCount val="2"/>
                <c:pt idx="0">
                  <c:v>Volume</c:v>
                </c:pt>
                <c:pt idx="1">
                  <c:v>Demand</c:v>
                </c:pt>
              </c:strCache>
            </c:strRef>
          </c:cat>
          <c:val>
            <c:numRef>
              <c:f>Sheet1!$B$2:$C$2</c:f>
              <c:numCache>
                <c:formatCode>0.00%</c:formatCode>
                <c:ptCount val="2"/>
                <c:pt idx="0">
                  <c:v>0.43609999999999999</c:v>
                </c:pt>
                <c:pt idx="1">
                  <c:v>0.54330000000000001</c:v>
                </c:pt>
              </c:numCache>
            </c:numRef>
          </c:val>
        </c:ser>
        <c:ser>
          <c:idx val="1"/>
          <c:order val="1"/>
          <c:tx>
            <c:strRef>
              <c:f>Sheet1!$A$3</c:f>
              <c:strCache>
                <c:ptCount val="1"/>
                <c:pt idx="0">
                  <c:v>Secondary</c:v>
                </c:pt>
              </c:strCache>
            </c:strRef>
          </c:tx>
          <c:spPr>
            <a:solidFill>
              <a:srgbClr val="92D050"/>
            </a:solidFill>
          </c:spPr>
          <c:invertIfNegative val="0"/>
          <c:dLbls>
            <c:numFmt formatCode="0.00%" sourceLinked="0"/>
            <c:txPr>
              <a:bodyPr/>
              <a:lstStyle/>
              <a:p>
                <a:pPr>
                  <a:defRPr sz="1600">
                    <a:latin typeface="Arial" panose="020B0604020202020204" pitchFamily="34" charset="0"/>
                    <a:cs typeface="Arial" panose="020B0604020202020204" pitchFamily="34" charset="0"/>
                  </a:defRPr>
                </a:pPr>
                <a:endParaRPr lang="en-US"/>
              </a:p>
            </c:txPr>
            <c:showLegendKey val="0"/>
            <c:showVal val="1"/>
            <c:showCatName val="0"/>
            <c:showSerName val="1"/>
            <c:showPercent val="0"/>
            <c:showBubbleSize val="0"/>
            <c:separator> </c:separator>
            <c:showLeaderLines val="0"/>
          </c:dLbls>
          <c:cat>
            <c:strRef>
              <c:f>Sheet1!$B$1:$C$1</c:f>
              <c:strCache>
                <c:ptCount val="2"/>
                <c:pt idx="0">
                  <c:v>Volume</c:v>
                </c:pt>
                <c:pt idx="1">
                  <c:v>Demand</c:v>
                </c:pt>
              </c:strCache>
            </c:strRef>
          </c:cat>
          <c:val>
            <c:numRef>
              <c:f>Sheet1!$B$3:$C$3</c:f>
              <c:numCache>
                <c:formatCode>0.00%</c:formatCode>
                <c:ptCount val="2"/>
                <c:pt idx="0">
                  <c:v>0.56369999999999998</c:v>
                </c:pt>
                <c:pt idx="1">
                  <c:v>0.45660000000000001</c:v>
                </c:pt>
              </c:numCache>
            </c:numRef>
          </c:val>
        </c:ser>
        <c:dLbls>
          <c:showLegendKey val="0"/>
          <c:showVal val="0"/>
          <c:showCatName val="0"/>
          <c:showSerName val="0"/>
          <c:showPercent val="0"/>
          <c:showBubbleSize val="0"/>
        </c:dLbls>
        <c:gapWidth val="95"/>
        <c:overlap val="100"/>
        <c:axId val="107806720"/>
        <c:axId val="107808256"/>
      </c:barChart>
      <c:catAx>
        <c:axId val="107806720"/>
        <c:scaling>
          <c:orientation val="minMax"/>
        </c:scaling>
        <c:delete val="0"/>
        <c:axPos val="b"/>
        <c:majorTickMark val="none"/>
        <c:minorTickMark val="none"/>
        <c:tickLblPos val="nextTo"/>
        <c:txPr>
          <a:bodyPr/>
          <a:lstStyle/>
          <a:p>
            <a:pPr>
              <a:defRPr sz="1800">
                <a:latin typeface="Arial" panose="020B0604020202020204" pitchFamily="34" charset="0"/>
                <a:cs typeface="Arial" panose="020B0604020202020204" pitchFamily="34" charset="0"/>
              </a:defRPr>
            </a:pPr>
            <a:endParaRPr lang="en-US"/>
          </a:p>
        </c:txPr>
        <c:crossAx val="107808256"/>
        <c:crosses val="autoZero"/>
        <c:auto val="1"/>
        <c:lblAlgn val="ctr"/>
        <c:lblOffset val="100"/>
        <c:noMultiLvlLbl val="0"/>
      </c:catAx>
      <c:valAx>
        <c:axId val="107808256"/>
        <c:scaling>
          <c:orientation val="minMax"/>
        </c:scaling>
        <c:delete val="1"/>
        <c:axPos val="l"/>
        <c:numFmt formatCode="0%" sourceLinked="1"/>
        <c:majorTickMark val="none"/>
        <c:minorTickMark val="none"/>
        <c:tickLblPos val="nextTo"/>
        <c:crossAx val="107806720"/>
        <c:crosses val="autoZero"/>
        <c:crossBetween val="between"/>
      </c:valAx>
    </c:plotArea>
    <c:legend>
      <c:legendPos val="t"/>
      <c:layout>
        <c:manualLayout>
          <c:xMode val="edge"/>
          <c:yMode val="edge"/>
          <c:x val="0.16581948089822104"/>
          <c:y val="6.0606060606060608E-2"/>
          <c:w val="0.34120054437639741"/>
          <c:h val="6.5426509186351706E-2"/>
        </c:manualLayout>
      </c:layout>
      <c:overlay val="0"/>
      <c:txPr>
        <a:bodyPr/>
        <a:lstStyle/>
        <a:p>
          <a:pPr>
            <a:defRPr>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drawings/_rels/vmlDrawing1.vml.rels><?xml version="1.0" encoding="UTF-8"?>

<Relationships xmlns="http://schemas.openxmlformats.org/package/2006/relationships">
  <Relationship Id="rId1" Type="http://schemas.openxmlformats.org/officeDocument/2006/relationships/image" Target="../media/image1.emf"/>
</Relationships>

</file>

<file path=ppt/drawings/_rels/vmlDrawing2.vml.rels><?xml version="1.0" encoding="UTF-8"?>

<Relationships xmlns="http://schemas.openxmlformats.org/package/2006/relationships">
  <Relationship Id="rId1" Type="http://schemas.openxmlformats.org/officeDocument/2006/relationships/image" Target="../media/image1.emf"/>
</Relationships>

</file>

<file path=ppt/drawings/_rels/vmlDrawing3.vml.rels><?xml version="1.0" encoding="UTF-8"?>

<Relationships xmlns="http://schemas.openxmlformats.org/package/2006/relationships">
  <Relationship Id="rId1" Type="http://schemas.openxmlformats.org/officeDocument/2006/relationships/image" Target="../media/image2.emf"/>
</Relationships>

</file>

<file path=ppt/drawings/_rels/vmlDrawing4.vml.rels><?xml version="1.0" encoding="UTF-8"?>

<Relationships xmlns="http://schemas.openxmlformats.org/package/2006/relationships">
  <Relationship Id="rId1" Type="http://schemas.openxmlformats.org/officeDocument/2006/relationships/image" Target="../media/image5.emf"/>
</Relationships>

</file>

<file path=ppt/drawings/_rels/vmlDrawing5.vml.rels><?xml version="1.0" encoding="UTF-8"?>

<Relationships xmlns="http://schemas.openxmlformats.org/package/2006/relationships">
  <Relationship Id="rId1" Type="http://schemas.openxmlformats.org/officeDocument/2006/relationships/image" Target="../media/image6.emf"/>
</Relationships>

</file>

<file path=ppt/drawings/_rels/vmlDrawing6.vml.rels><?xml version="1.0" encoding="UTF-8"?>

<Relationships xmlns="http://schemas.openxmlformats.org/package/2006/relationships">
  <Relationship Id="rId1" Type="http://schemas.openxmlformats.org/officeDocument/2006/relationships/image" Target="../media/image7.emf"/>
</Relationships>

</file>

<file path=ppt/drawings/drawing1.xml><?xml version="1.0" encoding="utf-8"?>
<c:userShapes xmlns:c="http://schemas.openxmlformats.org/drawingml/2006/chart">
  <cdr:relSizeAnchor xmlns:cdr="http://schemas.openxmlformats.org/drawingml/2006/chartDrawing">
    <cdr:from>
      <cdr:x>0.0177</cdr:x>
      <cdr:y>0.95652</cdr:y>
    </cdr:from>
    <cdr:to>
      <cdr:x>0.9823</cdr:x>
      <cdr:y>1</cdr:y>
    </cdr:to>
    <cdr:sp macro="" textlink="">
      <cdr:nvSpPr>
        <cdr:cNvPr id="2" name="TextBox 1"/>
        <cdr:cNvSpPr txBox="1"/>
      </cdr:nvSpPr>
      <cdr:spPr>
        <a:xfrm xmlns:a="http://schemas.openxmlformats.org/drawingml/2006/main">
          <a:off x="152400" y="5029200"/>
          <a:ext cx="8305800" cy="22859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000" dirty="0" smtClean="0">
              <a:latin typeface="Arial" panose="020B0604020202020204" pitchFamily="34" charset="0"/>
              <a:cs typeface="Arial" panose="020B0604020202020204" pitchFamily="34" charset="0"/>
            </a:rPr>
            <a:t>*In accordance with FY16 restructuring, in FY17 these legacy utilizers will be redetermined under the new HSN eligibility income limit of 300%. FPL.</a:t>
          </a:r>
        </a:p>
        <a:p xmlns:a="http://schemas.openxmlformats.org/drawingml/2006/main">
          <a:endParaRPr lang="en-US" sz="1200" dirty="0">
            <a:latin typeface="Arial" panose="020B0604020202020204" pitchFamily="34" charset="0"/>
            <a:cs typeface="Arial" panose="020B0604020202020204" pitchFamily="34"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0.72222</cdr:x>
      <cdr:y>0.06061</cdr:y>
    </cdr:from>
    <cdr:to>
      <cdr:x>0.99113</cdr:x>
      <cdr:y>0.95455</cdr:y>
    </cdr:to>
    <cdr:sp macro="" textlink="">
      <cdr:nvSpPr>
        <cdr:cNvPr id="2" name="AutoShape 16"/>
        <cdr:cNvSpPr>
          <a:spLocks xmlns:a="http://schemas.openxmlformats.org/drawingml/2006/main" noChangeArrowheads="1"/>
        </cdr:cNvSpPr>
      </cdr:nvSpPr>
      <cdr:spPr bwMode="auto">
        <a:xfrm xmlns:a="http://schemas.openxmlformats.org/drawingml/2006/main">
          <a:off x="5943600" y="304800"/>
          <a:ext cx="2212975" cy="4495800"/>
        </a:xfrm>
        <a:prstGeom xmlns:a="http://schemas.openxmlformats.org/drawingml/2006/main" prst="roundRect">
          <a:avLst>
            <a:gd name="adj" fmla="val 16667"/>
          </a:avLst>
        </a:prstGeom>
        <a:solidFill xmlns:a="http://schemas.openxmlformats.org/drawingml/2006/main">
          <a:schemeClr val="accent3">
            <a:lumMod val="60000"/>
            <a:lumOff val="40000"/>
          </a:schemeClr>
        </a:solidFill>
        <a:ln xmlns:a="http://schemas.openxmlformats.org/drawingml/2006/main">
          <a:noFill/>
        </a:ln>
        <a:extLst xmlns:a="http://schemas.openxmlformats.org/drawingml/2006/main"/>
      </cdr:spPr>
      <cdr:txBody>
        <a:bodyPr xmlns:a="http://schemas.openxmlformats.org/drawingml/2006/main" wrap="none" lIns="82058" tIns="41029" rIns="82058" bIns="41029" anchor="ctr"/>
        <a:lstStyle xmlns:a="http://schemas.openxmlformats.org/drawingml/2006/main">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xmlns:a="http://schemas.openxmlformats.org/drawingml/2006/main">
          <a:pPr eaLnBrk="1" hangingPunct="1">
            <a:spcBef>
              <a:spcPct val="0"/>
            </a:spcBef>
            <a:buFontTx/>
            <a:buNone/>
          </a:pPr>
          <a:endParaRPr lang="en-US" altLang="en-US" sz="1300" dirty="0">
            <a:latin typeface="Verdana" pitchFamily="34" charset="0"/>
          </a:endParaRPr>
        </a:p>
      </cdr:txBody>
    </cdr:sp>
  </cdr:relSizeAnchor>
  <cdr:relSizeAnchor xmlns:cdr="http://schemas.openxmlformats.org/drawingml/2006/chartDrawing">
    <cdr:from>
      <cdr:x>0.74769</cdr:x>
      <cdr:y>0.11869</cdr:y>
    </cdr:from>
    <cdr:to>
      <cdr:x>1</cdr:x>
      <cdr:y>1</cdr:y>
    </cdr:to>
    <cdr:sp macro="" textlink="">
      <cdr:nvSpPr>
        <cdr:cNvPr id="3" name="Rectangle 2"/>
        <cdr:cNvSpPr>
          <a:spLocks xmlns:a="http://schemas.openxmlformats.org/drawingml/2006/main" noGrp="1" noChangeArrowheads="1"/>
        </cdr:cNvSpPr>
      </cdr:nvSpPr>
      <cdr:spPr bwMode="auto">
        <a:xfrm xmlns:a="http://schemas.openxmlformats.org/drawingml/2006/main">
          <a:off x="6719888" y="860425"/>
          <a:ext cx="2076450" cy="4432300"/>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vert="horz" wrap="square" lIns="91440" tIns="45720" rIns="91440" bIns="45720" numCol="1" anchor="t" anchorCtr="0" compatLnSpc="1">
          <a:prstTxWarp prst="textNoShape">
            <a:avLst/>
          </a:prstTxWarp>
        </a:bodyPr>
        <a:lstStyle xmlns:a="http://schemas.openxmlformats.org/drawingml/2006/main">
          <a:lvl1pPr marL="342900" indent="-342900" algn="l" rtl="0" eaLnBrk="0" fontAlgn="base" hangingPunct="0">
            <a:spcBef>
              <a:spcPct val="20000"/>
            </a:spcBef>
            <a:spcAft>
              <a:spcPct val="0"/>
            </a:spcAft>
            <a:buFont typeface="Arial" charset="0"/>
            <a:buChar char="•"/>
            <a:defRPr sz="3200" kern="1200">
              <a:solidFill>
                <a:schemeClr val="tx1"/>
              </a:solidFill>
              <a:latin typeface="Arial" panose="020B0604020202020204"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xmlns:a="http://schemas.openxmlformats.org/drawingml/2006/main">
          <a:pPr marL="0" indent="0">
            <a:spcAft>
              <a:spcPct val="30000"/>
            </a:spcAft>
            <a:buNone/>
          </a:pPr>
          <a:endParaRPr lang="en-US" altLang="en-US" sz="1200" dirty="0" smtClean="0">
            <a:solidFill>
              <a:srgbClr val="000000"/>
            </a:solidFill>
          </a:endParaRPr>
        </a:p>
      </cdr:txBody>
    </cdr:sp>
  </cdr:relSizeAnchor>
  <cdr:relSizeAnchor xmlns:cdr="http://schemas.openxmlformats.org/drawingml/2006/chartDrawing">
    <cdr:from>
      <cdr:x>0.75</cdr:x>
      <cdr:y>0.15152</cdr:y>
    </cdr:from>
    <cdr:to>
      <cdr:x>0.9537</cdr:x>
      <cdr:y>0.87879</cdr:y>
    </cdr:to>
    <cdr:sp macro="" textlink="">
      <cdr:nvSpPr>
        <cdr:cNvPr id="4" name="TextBox 3"/>
        <cdr:cNvSpPr txBox="1"/>
      </cdr:nvSpPr>
      <cdr:spPr>
        <a:xfrm xmlns:a="http://schemas.openxmlformats.org/drawingml/2006/main">
          <a:off x="6172200" y="762000"/>
          <a:ext cx="1676400" cy="3657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dirty="0" smtClean="0">
              <a:latin typeface="Arial" panose="020B0604020202020204" pitchFamily="34" charset="0"/>
              <a:cs typeface="Arial" panose="020B0604020202020204" pitchFamily="34" charset="0"/>
            </a:rPr>
            <a:t>Claims are considered to be billed as primary when providers indicate the individual has no health insurance and only </a:t>
          </a:r>
          <a:r>
            <a:rPr lang="en-US" sz="1200" dirty="0" smtClean="0">
              <a:solidFill>
                <a:schemeClr val="tx1"/>
              </a:solidFill>
              <a:latin typeface="Arial" panose="020B0604020202020204" pitchFamily="34" charset="0"/>
              <a:cs typeface="Arial" panose="020B0604020202020204" pitchFamily="34" charset="0"/>
            </a:rPr>
            <a:t>qualifies for </a:t>
          </a:r>
          <a:r>
            <a:rPr lang="en-US" sz="1200" dirty="0" smtClean="0">
              <a:latin typeface="Arial" panose="020B0604020202020204" pitchFamily="34" charset="0"/>
              <a:cs typeface="Arial" panose="020B0604020202020204" pitchFamily="34" charset="0"/>
            </a:rPr>
            <a:t>HSN.</a:t>
          </a:r>
        </a:p>
        <a:p xmlns:a="http://schemas.openxmlformats.org/drawingml/2006/main">
          <a:endParaRPr lang="en-US" sz="1200" dirty="0" smtClean="0">
            <a:latin typeface="Arial" panose="020B0604020202020204" pitchFamily="34" charset="0"/>
            <a:cs typeface="Arial" panose="020B0604020202020204" pitchFamily="34" charset="0"/>
          </a:endParaRPr>
        </a:p>
        <a:p xmlns:a="http://schemas.openxmlformats.org/drawingml/2006/main">
          <a:r>
            <a:rPr lang="en-US" sz="1200" dirty="0" smtClean="0">
              <a:latin typeface="Arial" panose="020B0604020202020204" pitchFamily="34" charset="0"/>
              <a:cs typeface="Arial" panose="020B0604020202020204" pitchFamily="34" charset="0"/>
            </a:rPr>
            <a:t>Claims are considered to be billed as secondary when providers bill the HSN after first submitting a claim to the patient’s primary insurance such as Medicare or employer sponsored insurance.</a:t>
          </a:r>
          <a:endParaRPr lang="en-US" sz="1200" dirty="0">
            <a:latin typeface="Arial" panose="020B0604020202020204" pitchFamily="34" charset="0"/>
            <a:cs typeface="Arial" panose="020B0604020202020204" pitchFamily="34" charset="0"/>
          </a:endParaRPr>
        </a:p>
      </cdr:txBody>
    </cdr:sp>
  </cdr:relSizeAnchor>
</c:userShapes>
</file>

<file path=ppt/handoutMasters/_rels/handoutMaster1.xml.rels><?xml version="1.0" encoding="UTF-8"?>

<Relationships xmlns="http://schemas.openxmlformats.org/package/2006/relationships">
  <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240" cy="464820"/>
          </a:xfrm>
          <a:prstGeom prst="rect">
            <a:avLst/>
          </a:prstGeom>
        </p:spPr>
        <p:txBody>
          <a:bodyPr vert="horz" lIns="93167" tIns="46584" rIns="93167" bIns="46584" rtlCol="0"/>
          <a:lstStyle>
            <a:lvl1pPr algn="l">
              <a:defRPr sz="1200"/>
            </a:lvl1pPr>
          </a:lstStyle>
          <a:p>
            <a:pPr>
              <a:defRPr/>
            </a:pPr>
            <a:endParaRPr lang="en-US" dirty="0"/>
          </a:p>
        </p:txBody>
      </p:sp>
      <p:sp>
        <p:nvSpPr>
          <p:cNvPr id="3" name="Date Placeholder 2"/>
          <p:cNvSpPr>
            <a:spLocks noGrp="1"/>
          </p:cNvSpPr>
          <p:nvPr>
            <p:ph type="dt" sz="quarter" idx="1"/>
          </p:nvPr>
        </p:nvSpPr>
        <p:spPr>
          <a:xfrm>
            <a:off x="3969759" y="0"/>
            <a:ext cx="3039440" cy="464820"/>
          </a:xfrm>
          <a:prstGeom prst="rect">
            <a:avLst/>
          </a:prstGeom>
        </p:spPr>
        <p:txBody>
          <a:bodyPr vert="horz" lIns="93167" tIns="46584" rIns="93167" bIns="46584" rtlCol="0"/>
          <a:lstStyle>
            <a:lvl1pPr algn="r">
              <a:defRPr sz="1200"/>
            </a:lvl1pPr>
          </a:lstStyle>
          <a:p>
            <a:pPr>
              <a:defRPr/>
            </a:pPr>
            <a:fld id="{8808B54D-06B2-4450-AE64-FA9D52076060}" type="datetimeFigureOut">
              <a:rPr lang="en-US"/>
              <a:pPr>
                <a:defRPr/>
              </a:pPr>
              <a:t>2/23/2017</a:t>
            </a:fld>
            <a:endParaRPr lang="en-US" dirty="0"/>
          </a:p>
        </p:txBody>
      </p:sp>
      <p:sp>
        <p:nvSpPr>
          <p:cNvPr id="4" name="Footer Placeholder 3"/>
          <p:cNvSpPr>
            <a:spLocks noGrp="1"/>
          </p:cNvSpPr>
          <p:nvPr>
            <p:ph type="ftr" sz="quarter" idx="2"/>
          </p:nvPr>
        </p:nvSpPr>
        <p:spPr>
          <a:xfrm>
            <a:off x="1" y="8829468"/>
            <a:ext cx="3038240" cy="464820"/>
          </a:xfrm>
          <a:prstGeom prst="rect">
            <a:avLst/>
          </a:prstGeom>
        </p:spPr>
        <p:txBody>
          <a:bodyPr vert="horz" lIns="93167" tIns="46584" rIns="93167" bIns="46584" rtlCol="0" anchor="b"/>
          <a:lstStyle>
            <a:lvl1pPr algn="l">
              <a:defRPr sz="1200"/>
            </a:lvl1pPr>
          </a:lstStyle>
          <a:p>
            <a:pPr>
              <a:defRPr/>
            </a:pPr>
            <a:endParaRPr lang="en-US" dirty="0"/>
          </a:p>
        </p:txBody>
      </p:sp>
      <p:sp>
        <p:nvSpPr>
          <p:cNvPr id="5" name="Slide Number Placeholder 4"/>
          <p:cNvSpPr>
            <a:spLocks noGrp="1"/>
          </p:cNvSpPr>
          <p:nvPr>
            <p:ph type="sldNum" sz="quarter" idx="3"/>
          </p:nvPr>
        </p:nvSpPr>
        <p:spPr>
          <a:xfrm>
            <a:off x="3969759" y="8829468"/>
            <a:ext cx="3039440" cy="464820"/>
          </a:xfrm>
          <a:prstGeom prst="rect">
            <a:avLst/>
          </a:prstGeom>
        </p:spPr>
        <p:txBody>
          <a:bodyPr vert="horz" lIns="93167" tIns="46584" rIns="93167" bIns="46584" rtlCol="0" anchor="b"/>
          <a:lstStyle>
            <a:lvl1pPr algn="r">
              <a:defRPr sz="1200"/>
            </a:lvl1pPr>
          </a:lstStyle>
          <a:p>
            <a:pPr>
              <a:defRPr/>
            </a:pPr>
            <a:fld id="{30F910B3-42B5-4924-AEEC-21EC9DAAB958}" type="slidenum">
              <a:rPr lang="en-US"/>
              <a:pPr>
                <a:defRPr/>
              </a:pPr>
              <a:t>‹#›</a:t>
            </a:fld>
            <a:endParaRPr lang="en-US" dirty="0"/>
          </a:p>
        </p:txBody>
      </p:sp>
    </p:spTree>
    <p:extLst>
      <p:ext uri="{BB962C8B-B14F-4D97-AF65-F5344CB8AC3E}">
        <p14:creationId xmlns:p14="http://schemas.microsoft.com/office/powerpoint/2010/main" val="82399359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240" cy="464820"/>
          </a:xfrm>
          <a:prstGeom prst="rect">
            <a:avLst/>
          </a:prstGeom>
        </p:spPr>
        <p:txBody>
          <a:bodyPr vert="horz" lIns="93167" tIns="46584" rIns="93167" bIns="46584"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969759" y="0"/>
            <a:ext cx="3039440" cy="464820"/>
          </a:xfrm>
          <a:prstGeom prst="rect">
            <a:avLst/>
          </a:prstGeom>
        </p:spPr>
        <p:txBody>
          <a:bodyPr vert="horz" lIns="93167" tIns="46584" rIns="93167" bIns="46584" rtlCol="0"/>
          <a:lstStyle>
            <a:lvl1pPr algn="r" fontAlgn="auto">
              <a:spcBef>
                <a:spcPts val="0"/>
              </a:spcBef>
              <a:spcAft>
                <a:spcPts val="0"/>
              </a:spcAft>
              <a:defRPr sz="1200">
                <a:latin typeface="+mn-lt"/>
                <a:cs typeface="+mn-cs"/>
              </a:defRPr>
            </a:lvl1pPr>
          </a:lstStyle>
          <a:p>
            <a:pPr>
              <a:defRPr/>
            </a:pPr>
            <a:fld id="{112EBBA2-80A8-43B8-BE68-8BB9E01D0EC1}" type="datetimeFigureOut">
              <a:rPr lang="en-US"/>
              <a:pPr>
                <a:defRPr/>
              </a:pPr>
              <a:t>2/23/2017</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7" tIns="46584" rIns="93167" bIns="46584" rtlCol="0" anchor="ctr"/>
          <a:lstStyle/>
          <a:p>
            <a:pPr lvl="0"/>
            <a:endParaRPr lang="en-US" noProof="0" dirty="0" smtClean="0"/>
          </a:p>
        </p:txBody>
      </p:sp>
      <p:sp>
        <p:nvSpPr>
          <p:cNvPr id="5" name="Notes Placeholder 4"/>
          <p:cNvSpPr>
            <a:spLocks noGrp="1"/>
          </p:cNvSpPr>
          <p:nvPr>
            <p:ph type="body" sz="quarter" idx="3"/>
          </p:nvPr>
        </p:nvSpPr>
        <p:spPr>
          <a:xfrm>
            <a:off x="702241" y="4415790"/>
            <a:ext cx="5605919" cy="4183380"/>
          </a:xfrm>
          <a:prstGeom prst="rect">
            <a:avLst/>
          </a:prstGeom>
        </p:spPr>
        <p:txBody>
          <a:bodyPr vert="horz" lIns="93167" tIns="46584" rIns="93167" bIns="46584"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1" y="8829468"/>
            <a:ext cx="3038240" cy="464820"/>
          </a:xfrm>
          <a:prstGeom prst="rect">
            <a:avLst/>
          </a:prstGeom>
        </p:spPr>
        <p:txBody>
          <a:bodyPr vert="horz" lIns="93167" tIns="46584" rIns="93167" bIns="46584"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969759" y="8829468"/>
            <a:ext cx="3039440" cy="464820"/>
          </a:xfrm>
          <a:prstGeom prst="rect">
            <a:avLst/>
          </a:prstGeom>
        </p:spPr>
        <p:txBody>
          <a:bodyPr vert="horz" lIns="93167" tIns="46584" rIns="93167" bIns="46584" rtlCol="0" anchor="b"/>
          <a:lstStyle>
            <a:lvl1pPr algn="r" fontAlgn="auto">
              <a:spcBef>
                <a:spcPts val="0"/>
              </a:spcBef>
              <a:spcAft>
                <a:spcPts val="0"/>
              </a:spcAft>
              <a:defRPr sz="1200">
                <a:latin typeface="+mn-lt"/>
                <a:cs typeface="+mn-cs"/>
              </a:defRPr>
            </a:lvl1pPr>
          </a:lstStyle>
          <a:p>
            <a:pPr>
              <a:defRPr/>
            </a:pPr>
            <a:fld id="{204B2AB8-B69D-454D-98FC-624097190D3B}" type="slidenum">
              <a:rPr lang="en-US"/>
              <a:pPr>
                <a:defRPr/>
              </a:pPr>
              <a:t>‹#›</a:t>
            </a:fld>
            <a:endParaRPr lang="en-US" dirty="0"/>
          </a:p>
        </p:txBody>
      </p:sp>
    </p:spTree>
    <p:extLst>
      <p:ext uri="{BB962C8B-B14F-4D97-AF65-F5344CB8AC3E}">
        <p14:creationId xmlns:p14="http://schemas.microsoft.com/office/powerpoint/2010/main" val="3875548376"/>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bwMode="auto">
          <a:xfrm>
            <a:off x="6703697" y="8366761"/>
            <a:ext cx="84384" cy="185606"/>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30922" indent="-280266">
              <a:defRPr>
                <a:solidFill>
                  <a:schemeClr val="tx1"/>
                </a:solidFill>
                <a:latin typeface="Calibri" pitchFamily="34" charset="0"/>
              </a:defRPr>
            </a:lvl2pPr>
            <a:lvl3pPr marL="1124249" indent="-224532">
              <a:defRPr>
                <a:solidFill>
                  <a:schemeClr val="tx1"/>
                </a:solidFill>
                <a:latin typeface="Calibri" pitchFamily="34" charset="0"/>
              </a:defRPr>
            </a:lvl3pPr>
            <a:lvl4pPr marL="1574905" indent="-224532">
              <a:defRPr>
                <a:solidFill>
                  <a:schemeClr val="tx1"/>
                </a:solidFill>
                <a:latin typeface="Calibri" pitchFamily="34" charset="0"/>
              </a:defRPr>
            </a:lvl4pPr>
            <a:lvl5pPr marL="2023968" indent="-224532">
              <a:defRPr>
                <a:solidFill>
                  <a:schemeClr val="tx1"/>
                </a:solidFill>
                <a:latin typeface="Calibri" pitchFamily="34" charset="0"/>
              </a:defRPr>
            </a:lvl5pPr>
            <a:lvl6pPr marL="2482585" indent="-224532" fontAlgn="base">
              <a:spcBef>
                <a:spcPct val="0"/>
              </a:spcBef>
              <a:spcAft>
                <a:spcPct val="0"/>
              </a:spcAft>
              <a:defRPr>
                <a:solidFill>
                  <a:schemeClr val="tx1"/>
                </a:solidFill>
                <a:latin typeface="Calibri" pitchFamily="34" charset="0"/>
              </a:defRPr>
            </a:lvl6pPr>
            <a:lvl7pPr marL="2941203" indent="-224532" fontAlgn="base">
              <a:spcBef>
                <a:spcPct val="0"/>
              </a:spcBef>
              <a:spcAft>
                <a:spcPct val="0"/>
              </a:spcAft>
              <a:defRPr>
                <a:solidFill>
                  <a:schemeClr val="tx1"/>
                </a:solidFill>
                <a:latin typeface="Calibri" pitchFamily="34" charset="0"/>
              </a:defRPr>
            </a:lvl7pPr>
            <a:lvl8pPr marL="3399820" indent="-224532" fontAlgn="base">
              <a:spcBef>
                <a:spcPct val="0"/>
              </a:spcBef>
              <a:spcAft>
                <a:spcPct val="0"/>
              </a:spcAft>
              <a:defRPr>
                <a:solidFill>
                  <a:schemeClr val="tx1"/>
                </a:solidFill>
                <a:latin typeface="Calibri" pitchFamily="34" charset="0"/>
              </a:defRPr>
            </a:lvl8pPr>
            <a:lvl9pPr marL="3858437" indent="-224532"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9238950-2C2D-4159-BDE0-E295202174A9}" type="slidenum">
              <a:rPr lang="en-US" altLang="en-US" smtClean="0">
                <a:latin typeface="Arial" charset="0"/>
              </a:rPr>
              <a:pPr fontAlgn="base">
                <a:spcBef>
                  <a:spcPct val="0"/>
                </a:spcBef>
                <a:spcAft>
                  <a:spcPct val="0"/>
                </a:spcAft>
                <a:defRPr/>
              </a:pPr>
              <a:t>1</a:t>
            </a:fld>
            <a:endParaRPr lang="en-US" altLang="en-US" dirty="0" smtClean="0">
              <a:latin typeface="Arial" charset="0"/>
            </a:endParaRPr>
          </a:p>
        </p:txBody>
      </p:sp>
      <p:sp>
        <p:nvSpPr>
          <p:cNvPr id="28675" name="Rectangle 9"/>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10"/>
          <p:cNvSpPr>
            <a:spLocks noGrp="1" noChangeArrowheads="1"/>
          </p:cNvSpPr>
          <p:nvPr>
            <p:ph type="body" idx="1"/>
          </p:nvPr>
        </p:nvSpPr>
        <p:spPr bwMode="auto">
          <a:xfrm>
            <a:off x="590692" y="4688550"/>
            <a:ext cx="6210371" cy="24693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dirty="0" smtClean="0"/>
          </a:p>
        </p:txBody>
      </p:sp>
    </p:spTree>
    <p:extLst>
      <p:ext uri="{BB962C8B-B14F-4D97-AF65-F5344CB8AC3E}">
        <p14:creationId xmlns:p14="http://schemas.microsoft.com/office/powerpoint/2010/main" val="6662185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dirty="0" smtClean="0"/>
          </a:p>
        </p:txBody>
      </p:sp>
    </p:spTree>
    <p:extLst>
      <p:ext uri="{BB962C8B-B14F-4D97-AF65-F5344CB8AC3E}">
        <p14:creationId xmlns:p14="http://schemas.microsoft.com/office/powerpoint/2010/main" val="6662185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1" dirty="0" smtClean="0"/>
          </a:p>
        </p:txBody>
      </p:sp>
    </p:spTree>
    <p:extLst>
      <p:ext uri="{BB962C8B-B14F-4D97-AF65-F5344CB8AC3E}">
        <p14:creationId xmlns:p14="http://schemas.microsoft.com/office/powerpoint/2010/main" val="5647161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dirty="0" smtClean="0"/>
          </a:p>
        </p:txBody>
      </p:sp>
    </p:spTree>
    <p:extLst>
      <p:ext uri="{BB962C8B-B14F-4D97-AF65-F5344CB8AC3E}">
        <p14:creationId xmlns:p14="http://schemas.microsoft.com/office/powerpoint/2010/main" val="6662185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txBox="1">
            <a:spLocks noGrp="1" noChangeArrowheads="1"/>
          </p:cNvSpPr>
          <p:nvPr/>
        </p:nvSpPr>
        <p:spPr bwMode="auto">
          <a:xfrm>
            <a:off x="3969759" y="8829468"/>
            <a:ext cx="3039440" cy="464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47" tIns="46424" rIns="92847" bIns="46424" anchor="b"/>
          <a:lstStyle>
            <a:lvl1pPr defTabSz="925513" eaLnBrk="0" hangingPunct="0">
              <a:spcBef>
                <a:spcPct val="30000"/>
              </a:spcBef>
              <a:defRPr sz="1200">
                <a:solidFill>
                  <a:schemeClr val="tx1"/>
                </a:solidFill>
                <a:latin typeface="Calibri" pitchFamily="34" charset="0"/>
              </a:defRPr>
            </a:lvl1pPr>
            <a:lvl2pPr marL="742950" indent="-285750" defTabSz="925513" eaLnBrk="0" hangingPunct="0">
              <a:spcBef>
                <a:spcPct val="30000"/>
              </a:spcBef>
              <a:defRPr sz="1200">
                <a:solidFill>
                  <a:schemeClr val="tx1"/>
                </a:solidFill>
                <a:latin typeface="Calibri" pitchFamily="34" charset="0"/>
              </a:defRPr>
            </a:lvl2pPr>
            <a:lvl3pPr marL="1143000" indent="-228600" defTabSz="925513" eaLnBrk="0" hangingPunct="0">
              <a:spcBef>
                <a:spcPct val="30000"/>
              </a:spcBef>
              <a:defRPr sz="1200">
                <a:solidFill>
                  <a:schemeClr val="tx1"/>
                </a:solidFill>
                <a:latin typeface="Calibri" pitchFamily="34" charset="0"/>
              </a:defRPr>
            </a:lvl3pPr>
            <a:lvl4pPr marL="1600200" indent="-228600" defTabSz="925513" eaLnBrk="0" hangingPunct="0">
              <a:spcBef>
                <a:spcPct val="30000"/>
              </a:spcBef>
              <a:defRPr sz="1200">
                <a:solidFill>
                  <a:schemeClr val="tx1"/>
                </a:solidFill>
                <a:latin typeface="Calibri" pitchFamily="34" charset="0"/>
              </a:defRPr>
            </a:lvl4pPr>
            <a:lvl5pPr marL="2057400" indent="-228600" defTabSz="925513" eaLnBrk="0" hangingPunct="0">
              <a:spcBef>
                <a:spcPct val="30000"/>
              </a:spcBef>
              <a:defRPr sz="1200">
                <a:solidFill>
                  <a:schemeClr val="tx1"/>
                </a:solidFill>
                <a:latin typeface="Calibri" pitchFamily="34" charset="0"/>
              </a:defRPr>
            </a:lvl5pPr>
            <a:lvl6pPr marL="2514600" indent="-228600" defTabSz="925513" eaLnBrk="0" fontAlgn="base" hangingPunct="0">
              <a:spcBef>
                <a:spcPct val="30000"/>
              </a:spcBef>
              <a:spcAft>
                <a:spcPct val="0"/>
              </a:spcAft>
              <a:defRPr sz="1200">
                <a:solidFill>
                  <a:schemeClr val="tx1"/>
                </a:solidFill>
                <a:latin typeface="Calibri" pitchFamily="34" charset="0"/>
              </a:defRPr>
            </a:lvl6pPr>
            <a:lvl7pPr marL="2971800" indent="-228600" defTabSz="925513" eaLnBrk="0" fontAlgn="base" hangingPunct="0">
              <a:spcBef>
                <a:spcPct val="30000"/>
              </a:spcBef>
              <a:spcAft>
                <a:spcPct val="0"/>
              </a:spcAft>
              <a:defRPr sz="1200">
                <a:solidFill>
                  <a:schemeClr val="tx1"/>
                </a:solidFill>
                <a:latin typeface="Calibri" pitchFamily="34" charset="0"/>
              </a:defRPr>
            </a:lvl7pPr>
            <a:lvl8pPr marL="3429000" indent="-228600" defTabSz="925513" eaLnBrk="0" fontAlgn="base" hangingPunct="0">
              <a:spcBef>
                <a:spcPct val="30000"/>
              </a:spcBef>
              <a:spcAft>
                <a:spcPct val="0"/>
              </a:spcAft>
              <a:defRPr sz="1200">
                <a:solidFill>
                  <a:schemeClr val="tx1"/>
                </a:solidFill>
                <a:latin typeface="Calibri" pitchFamily="34" charset="0"/>
              </a:defRPr>
            </a:lvl8pPr>
            <a:lvl9pPr marL="3886200" indent="-228600" defTabSz="925513" eaLnBrk="0" fontAlgn="base" hangingPunct="0">
              <a:spcBef>
                <a:spcPct val="30000"/>
              </a:spcBef>
              <a:spcAft>
                <a:spcPct val="0"/>
              </a:spcAft>
              <a:defRPr sz="1200">
                <a:solidFill>
                  <a:schemeClr val="tx1"/>
                </a:solidFill>
                <a:latin typeface="Calibri" pitchFamily="34" charset="0"/>
              </a:defRPr>
            </a:lvl9pPr>
          </a:lstStyle>
          <a:p>
            <a:pPr algn="r" eaLnBrk="1" hangingPunct="1">
              <a:spcBef>
                <a:spcPct val="0"/>
              </a:spcBef>
            </a:pPr>
            <a:fld id="{119B21D4-0946-467F-92BC-CF6F540D121C}" type="slidenum">
              <a:rPr lang="en-US" altLang="en-US"/>
              <a:pPr algn="r" eaLnBrk="1" hangingPunct="1">
                <a:spcBef>
                  <a:spcPct val="0"/>
                </a:spcBef>
              </a:pPr>
              <a:t>14</a:t>
            </a:fld>
            <a:endParaRPr lang="en-US" altLang="en-US" dirty="0"/>
          </a:p>
        </p:txBody>
      </p:sp>
      <p:sp>
        <p:nvSpPr>
          <p:cNvPr id="17411" name="Rectangle 2"/>
          <p:cNvSpPr>
            <a:spLocks noGrp="1" noRot="1" noChangeAspect="1" noChangeArrowheads="1" noTextEdit="1"/>
          </p:cNvSpPr>
          <p:nvPr>
            <p:ph type="sldImg"/>
          </p:nvPr>
        </p:nvSpPr>
        <p:spPr bwMode="auto">
          <a:xfrm>
            <a:off x="1182688" y="696913"/>
            <a:ext cx="4649787" cy="34877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847" tIns="46424" rIns="92847" bIns="46424" numCol="1" anchor="t" anchorCtr="0" compatLnSpc="1">
            <a:prstTxWarp prst="textNoShape">
              <a:avLst/>
            </a:prstTxWarp>
          </a:bodyPr>
          <a:lstStyle/>
          <a:p>
            <a:pPr eaLnBrk="1" hangingPunct="1"/>
            <a:endParaRPr lang="en-US" altLang="en-US" dirty="0" smtClean="0"/>
          </a:p>
        </p:txBody>
      </p:sp>
    </p:spTree>
    <p:extLst>
      <p:ext uri="{BB962C8B-B14F-4D97-AF65-F5344CB8AC3E}">
        <p14:creationId xmlns:p14="http://schemas.microsoft.com/office/powerpoint/2010/main" val="34656565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txBox="1">
            <a:spLocks noGrp="1" noChangeArrowheads="1"/>
          </p:cNvSpPr>
          <p:nvPr/>
        </p:nvSpPr>
        <p:spPr bwMode="auto">
          <a:xfrm>
            <a:off x="3969759" y="8829468"/>
            <a:ext cx="3039440" cy="464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47" tIns="46424" rIns="92847" bIns="46424" anchor="b"/>
          <a:lstStyle>
            <a:lvl1pPr defTabSz="925513" eaLnBrk="0" hangingPunct="0">
              <a:spcBef>
                <a:spcPct val="30000"/>
              </a:spcBef>
              <a:defRPr sz="1200">
                <a:solidFill>
                  <a:schemeClr val="tx1"/>
                </a:solidFill>
                <a:latin typeface="Calibri" pitchFamily="34" charset="0"/>
              </a:defRPr>
            </a:lvl1pPr>
            <a:lvl2pPr marL="742950" indent="-285750" defTabSz="925513" eaLnBrk="0" hangingPunct="0">
              <a:spcBef>
                <a:spcPct val="30000"/>
              </a:spcBef>
              <a:defRPr sz="1200">
                <a:solidFill>
                  <a:schemeClr val="tx1"/>
                </a:solidFill>
                <a:latin typeface="Calibri" pitchFamily="34" charset="0"/>
              </a:defRPr>
            </a:lvl2pPr>
            <a:lvl3pPr marL="1143000" indent="-228600" defTabSz="925513" eaLnBrk="0" hangingPunct="0">
              <a:spcBef>
                <a:spcPct val="30000"/>
              </a:spcBef>
              <a:defRPr sz="1200">
                <a:solidFill>
                  <a:schemeClr val="tx1"/>
                </a:solidFill>
                <a:latin typeface="Calibri" pitchFamily="34" charset="0"/>
              </a:defRPr>
            </a:lvl3pPr>
            <a:lvl4pPr marL="1600200" indent="-228600" defTabSz="925513" eaLnBrk="0" hangingPunct="0">
              <a:spcBef>
                <a:spcPct val="30000"/>
              </a:spcBef>
              <a:defRPr sz="1200">
                <a:solidFill>
                  <a:schemeClr val="tx1"/>
                </a:solidFill>
                <a:latin typeface="Calibri" pitchFamily="34" charset="0"/>
              </a:defRPr>
            </a:lvl4pPr>
            <a:lvl5pPr marL="2057400" indent="-228600" defTabSz="925513" eaLnBrk="0" hangingPunct="0">
              <a:spcBef>
                <a:spcPct val="30000"/>
              </a:spcBef>
              <a:defRPr sz="1200">
                <a:solidFill>
                  <a:schemeClr val="tx1"/>
                </a:solidFill>
                <a:latin typeface="Calibri" pitchFamily="34" charset="0"/>
              </a:defRPr>
            </a:lvl5pPr>
            <a:lvl6pPr marL="2514600" indent="-228600" defTabSz="925513" eaLnBrk="0" fontAlgn="base" hangingPunct="0">
              <a:spcBef>
                <a:spcPct val="30000"/>
              </a:spcBef>
              <a:spcAft>
                <a:spcPct val="0"/>
              </a:spcAft>
              <a:defRPr sz="1200">
                <a:solidFill>
                  <a:schemeClr val="tx1"/>
                </a:solidFill>
                <a:latin typeface="Calibri" pitchFamily="34" charset="0"/>
              </a:defRPr>
            </a:lvl6pPr>
            <a:lvl7pPr marL="2971800" indent="-228600" defTabSz="925513" eaLnBrk="0" fontAlgn="base" hangingPunct="0">
              <a:spcBef>
                <a:spcPct val="30000"/>
              </a:spcBef>
              <a:spcAft>
                <a:spcPct val="0"/>
              </a:spcAft>
              <a:defRPr sz="1200">
                <a:solidFill>
                  <a:schemeClr val="tx1"/>
                </a:solidFill>
                <a:latin typeface="Calibri" pitchFamily="34" charset="0"/>
              </a:defRPr>
            </a:lvl7pPr>
            <a:lvl8pPr marL="3429000" indent="-228600" defTabSz="925513" eaLnBrk="0" fontAlgn="base" hangingPunct="0">
              <a:spcBef>
                <a:spcPct val="30000"/>
              </a:spcBef>
              <a:spcAft>
                <a:spcPct val="0"/>
              </a:spcAft>
              <a:defRPr sz="1200">
                <a:solidFill>
                  <a:schemeClr val="tx1"/>
                </a:solidFill>
                <a:latin typeface="Calibri" pitchFamily="34" charset="0"/>
              </a:defRPr>
            </a:lvl8pPr>
            <a:lvl9pPr marL="3886200" indent="-228600" defTabSz="925513" eaLnBrk="0" fontAlgn="base" hangingPunct="0">
              <a:spcBef>
                <a:spcPct val="30000"/>
              </a:spcBef>
              <a:spcAft>
                <a:spcPct val="0"/>
              </a:spcAft>
              <a:defRPr sz="1200">
                <a:solidFill>
                  <a:schemeClr val="tx1"/>
                </a:solidFill>
                <a:latin typeface="Calibri" pitchFamily="34" charset="0"/>
              </a:defRPr>
            </a:lvl9pPr>
          </a:lstStyle>
          <a:p>
            <a:pPr algn="r" eaLnBrk="1" hangingPunct="1">
              <a:spcBef>
                <a:spcPct val="0"/>
              </a:spcBef>
            </a:pPr>
            <a:fld id="{119B21D4-0946-467F-92BC-CF6F540D121C}" type="slidenum">
              <a:rPr lang="en-US" altLang="en-US"/>
              <a:pPr algn="r" eaLnBrk="1" hangingPunct="1">
                <a:spcBef>
                  <a:spcPct val="0"/>
                </a:spcBef>
              </a:pPr>
              <a:t>2</a:t>
            </a:fld>
            <a:endParaRPr lang="en-US" altLang="en-US" dirty="0"/>
          </a:p>
        </p:txBody>
      </p:sp>
      <p:sp>
        <p:nvSpPr>
          <p:cNvPr id="17411" name="Rectangle 2"/>
          <p:cNvSpPr>
            <a:spLocks noGrp="1" noRot="1" noChangeAspect="1" noChangeArrowheads="1" noTextEdit="1"/>
          </p:cNvSpPr>
          <p:nvPr>
            <p:ph type="sldImg"/>
          </p:nvPr>
        </p:nvSpPr>
        <p:spPr bwMode="auto">
          <a:xfrm>
            <a:off x="1182688" y="696913"/>
            <a:ext cx="4649787" cy="34877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847" tIns="46424" rIns="92847" bIns="46424" numCol="1" anchor="t" anchorCtr="0" compatLnSpc="1">
            <a:prstTxWarp prst="textNoShape">
              <a:avLst/>
            </a:prstTxWarp>
          </a:bodyPr>
          <a:lstStyle/>
          <a:p>
            <a:pPr eaLnBrk="1" hangingPunct="1"/>
            <a:endParaRPr lang="en-US" altLang="en-US" dirty="0" smtClean="0"/>
          </a:p>
        </p:txBody>
      </p:sp>
    </p:spTree>
    <p:extLst>
      <p:ext uri="{BB962C8B-B14F-4D97-AF65-F5344CB8AC3E}">
        <p14:creationId xmlns:p14="http://schemas.microsoft.com/office/powerpoint/2010/main" val="34656565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2871104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2978152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14593808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23896575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23896575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23896575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1" dirty="0" smtClean="0"/>
          </a:p>
        </p:txBody>
      </p:sp>
    </p:spTree>
    <p:extLst>
      <p:ext uri="{BB962C8B-B14F-4D97-AF65-F5344CB8AC3E}">
        <p14:creationId xmlns:p14="http://schemas.microsoft.com/office/powerpoint/2010/main" val="743545446"/>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vmlDrawing" Target="../drawings/vmlDrawing2.vml"/>
  <Relationship Id="rId2" Type="http://schemas.openxmlformats.org/officeDocument/2006/relationships/tags" Target="../tags/tag3.xml"/>
  <Relationship Id="rId3" Type="http://schemas.openxmlformats.org/officeDocument/2006/relationships/slideMaster" Target="../slideMasters/slideMaster1.xml"/>
  <Relationship Id="rId4" Type="http://schemas.openxmlformats.org/officeDocument/2006/relationships/oleObject" Target="../embeddings/oleObject2.bin"/>
  <Relationship Id="rId5" Type="http://schemas.openxmlformats.org/officeDocument/2006/relationships/image" Target="../media/image1.emf"/>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2"/>
            </p:custDataLst>
            <p:extLst>
              <p:ext uri="{D42A27DB-BD31-4B8C-83A1-F6EECF244321}">
                <p14:modId xmlns:p14="http://schemas.microsoft.com/office/powerpoint/2010/main" val="14483908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9467"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3DBFED7-43B1-4AFC-A58B-013185527B45}" type="datetime1">
              <a:rPr lang="en-US" smtClean="0"/>
              <a:t>2/23/2017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903F27A-914A-4204-BFC5-43FF95AACD45}" type="slidenum">
              <a:rPr lang="en-US"/>
              <a:pPr>
                <a:defRPr/>
              </a:pPr>
              <a:t>‹#›</a:t>
            </a:fld>
            <a:endParaRPr lang="en-US" dirty="0"/>
          </a:p>
        </p:txBody>
      </p:sp>
    </p:spTree>
    <p:extLst>
      <p:ext uri="{BB962C8B-B14F-4D97-AF65-F5344CB8AC3E}">
        <p14:creationId xmlns:p14="http://schemas.microsoft.com/office/powerpoint/2010/main" val="3607013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3CD6C44-E89E-4BE1-A388-E998477A04BA}" type="datetime1">
              <a:rPr lang="en-US" smtClean="0"/>
              <a:t>2/23/2017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3E84D509-5A7D-4CA7-A02F-19C92CE77188}" type="slidenum">
              <a:rPr lang="en-US"/>
              <a:pPr>
                <a:defRPr/>
              </a:pPr>
              <a:t>‹#›</a:t>
            </a:fld>
            <a:endParaRPr lang="en-US" dirty="0"/>
          </a:p>
        </p:txBody>
      </p:sp>
    </p:spTree>
    <p:extLst>
      <p:ext uri="{BB962C8B-B14F-4D97-AF65-F5344CB8AC3E}">
        <p14:creationId xmlns:p14="http://schemas.microsoft.com/office/powerpoint/2010/main" val="910918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68C61E2-B783-4DD0-A259-8D055C994830}" type="datetime1">
              <a:rPr lang="en-US" smtClean="0"/>
              <a:t>2/23/2017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62B025C-FB65-4908-A90E-AF278B1F577B}" type="slidenum">
              <a:rPr lang="en-US"/>
              <a:pPr>
                <a:defRPr/>
              </a:pPr>
              <a:t>‹#›</a:t>
            </a:fld>
            <a:endParaRPr lang="en-US" dirty="0"/>
          </a:p>
        </p:txBody>
      </p:sp>
    </p:spTree>
    <p:extLst>
      <p:ext uri="{BB962C8B-B14F-4D97-AF65-F5344CB8AC3E}">
        <p14:creationId xmlns:p14="http://schemas.microsoft.com/office/powerpoint/2010/main" val="3897481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CA263DF-DAF5-4F3C-A264-ACEB4F254256}" type="datetime1">
              <a:rPr lang="en-US" smtClean="0"/>
              <a:t>2/23/2017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664FD68-7789-4411-B794-D82C5F643237}" type="slidenum">
              <a:rPr lang="en-US"/>
              <a:pPr>
                <a:defRPr/>
              </a:pPr>
              <a:t>‹#›</a:t>
            </a:fld>
            <a:endParaRPr lang="en-US" dirty="0"/>
          </a:p>
        </p:txBody>
      </p:sp>
    </p:spTree>
    <p:extLst>
      <p:ext uri="{BB962C8B-B14F-4D97-AF65-F5344CB8AC3E}">
        <p14:creationId xmlns:p14="http://schemas.microsoft.com/office/powerpoint/2010/main" val="64144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AC7FD01-A5F8-470B-9F38-A52291894447}" type="datetime1">
              <a:rPr lang="en-US" smtClean="0"/>
              <a:t>2/23/2017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F7CABD2-7A9F-4199-B27A-6D3CF5DCF6BC}" type="slidenum">
              <a:rPr lang="en-US"/>
              <a:pPr>
                <a:defRPr/>
              </a:pPr>
              <a:t>‹#›</a:t>
            </a:fld>
            <a:endParaRPr lang="en-US" dirty="0"/>
          </a:p>
        </p:txBody>
      </p:sp>
    </p:spTree>
    <p:extLst>
      <p:ext uri="{BB962C8B-B14F-4D97-AF65-F5344CB8AC3E}">
        <p14:creationId xmlns:p14="http://schemas.microsoft.com/office/powerpoint/2010/main" val="154734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2D0A535F-0074-45F6-851C-FE35C74AEEC9}" type="datetime1">
              <a:rPr lang="en-US" smtClean="0"/>
              <a:t>2/23/2017</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F9A0947-32BE-437B-B38B-6F372C59DD12}" type="slidenum">
              <a:rPr lang="en-US"/>
              <a:pPr>
                <a:defRPr/>
              </a:pPr>
              <a:t>‹#›</a:t>
            </a:fld>
            <a:endParaRPr lang="en-US" dirty="0"/>
          </a:p>
        </p:txBody>
      </p:sp>
    </p:spTree>
    <p:extLst>
      <p:ext uri="{BB962C8B-B14F-4D97-AF65-F5344CB8AC3E}">
        <p14:creationId xmlns:p14="http://schemas.microsoft.com/office/powerpoint/2010/main" val="2588515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B525CA43-EB5D-435F-9FA4-6023B1C6509C}" type="datetime1">
              <a:rPr lang="en-US" smtClean="0"/>
              <a:t>2/23/2017</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39EE3089-DE16-443E-9A2F-071BF8F74C42}" type="slidenum">
              <a:rPr lang="en-US"/>
              <a:pPr>
                <a:defRPr/>
              </a:pPr>
              <a:t>‹#›</a:t>
            </a:fld>
            <a:endParaRPr lang="en-US" dirty="0"/>
          </a:p>
        </p:txBody>
      </p:sp>
    </p:spTree>
    <p:extLst>
      <p:ext uri="{BB962C8B-B14F-4D97-AF65-F5344CB8AC3E}">
        <p14:creationId xmlns:p14="http://schemas.microsoft.com/office/powerpoint/2010/main" val="2800147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1381EDA-7123-4C06-A9E7-A613AF6EFC28}" type="datetime1">
              <a:rPr lang="en-US" smtClean="0"/>
              <a:t>2/23/2017</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1D915975-A8C2-4CF7-83AA-CF8F9A62D762}" type="slidenum">
              <a:rPr lang="en-US"/>
              <a:pPr>
                <a:defRPr/>
              </a:pPr>
              <a:t>‹#›</a:t>
            </a:fld>
            <a:endParaRPr lang="en-US" dirty="0"/>
          </a:p>
        </p:txBody>
      </p:sp>
    </p:spTree>
    <p:extLst>
      <p:ext uri="{BB962C8B-B14F-4D97-AF65-F5344CB8AC3E}">
        <p14:creationId xmlns:p14="http://schemas.microsoft.com/office/powerpoint/2010/main" val="1404737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1C6EF9B-B1E6-4B26-AC94-432359050625}" type="datetime1">
              <a:rPr lang="en-US" smtClean="0"/>
              <a:t>2/23/2017</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E932BB6A-D600-4D54-8112-1310BC448E11}" type="slidenum">
              <a:rPr lang="en-US"/>
              <a:pPr>
                <a:defRPr/>
              </a:pPr>
              <a:t>‹#›</a:t>
            </a:fld>
            <a:endParaRPr lang="en-US" dirty="0"/>
          </a:p>
        </p:txBody>
      </p:sp>
    </p:spTree>
    <p:extLst>
      <p:ext uri="{BB962C8B-B14F-4D97-AF65-F5344CB8AC3E}">
        <p14:creationId xmlns:p14="http://schemas.microsoft.com/office/powerpoint/2010/main" val="3807276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823C64E-B347-479C-9E6C-3DFC83D00D06}" type="datetime1">
              <a:rPr lang="en-US" smtClean="0"/>
              <a:t>2/23/2017</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5EF73A5-6900-4E88-808A-0E9134225703}" type="slidenum">
              <a:rPr lang="en-US"/>
              <a:pPr>
                <a:defRPr/>
              </a:pPr>
              <a:t>‹#›</a:t>
            </a:fld>
            <a:endParaRPr lang="en-US" dirty="0"/>
          </a:p>
        </p:txBody>
      </p:sp>
    </p:spTree>
    <p:extLst>
      <p:ext uri="{BB962C8B-B14F-4D97-AF65-F5344CB8AC3E}">
        <p14:creationId xmlns:p14="http://schemas.microsoft.com/office/powerpoint/2010/main" val="1130119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BA4EB8B-BEE6-4705-A427-4CF676535DBC}" type="datetime1">
              <a:rPr lang="en-US" smtClean="0"/>
              <a:t>2/23/2017</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FA2D99E5-9007-41FC-BC35-6EFF6EBD80FC}" type="slidenum">
              <a:rPr lang="en-US"/>
              <a:pPr>
                <a:defRPr/>
              </a:pPr>
              <a:t>‹#›</a:t>
            </a:fld>
            <a:endParaRPr lang="en-US" dirty="0"/>
          </a:p>
        </p:txBody>
      </p:sp>
    </p:spTree>
    <p:extLst>
      <p:ext uri="{BB962C8B-B14F-4D97-AF65-F5344CB8AC3E}">
        <p14:creationId xmlns:p14="http://schemas.microsoft.com/office/powerpoint/2010/main" val="777702965"/>
      </p:ext>
    </p:extLst>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13" Type="http://schemas.openxmlformats.org/officeDocument/2006/relationships/vmlDrawing" Target="../drawings/vmlDrawing1.vml"/>
  <Relationship Id="rId14" Type="http://schemas.openxmlformats.org/officeDocument/2006/relationships/tags" Target="../tags/tag2.xml"/>
  <Relationship Id="rId15" Type="http://schemas.openxmlformats.org/officeDocument/2006/relationships/oleObject" Target="../embeddings/oleObject1.bin"/>
  <Relationship Id="rId16" Type="http://schemas.openxmlformats.org/officeDocument/2006/relationships/image" Target="../media/image1.emf"/>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4"/>
            </p:custDataLst>
            <p:extLst>
              <p:ext uri="{D42A27DB-BD31-4B8C-83A1-F6EECF244321}">
                <p14:modId xmlns:p14="http://schemas.microsoft.com/office/powerpoint/2010/main" val="1057542724"/>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8443" name="think-cell Slide" r:id="rId15" imgW="270" imgH="270" progId="TCLayout.ActiveDocument.1">
                  <p:embed/>
                </p:oleObj>
              </mc:Choice>
              <mc:Fallback>
                <p:oleObj name="think-cell Slide" r:id="rId15" imgW="270" imgH="270" progId="TCLayout.ActiveDocument.1">
                  <p:embed/>
                  <p:pic>
                    <p:nvPicPr>
                      <p:cNvPr id="0" name=""/>
                      <p:cNvPicPr/>
                      <p:nvPr/>
                    </p:nvPicPr>
                    <p:blipFill>
                      <a:blip r:embed="rId16"/>
                      <a:stretch>
                        <a:fillRect/>
                      </a:stretch>
                    </p:blipFill>
                    <p:spPr>
                      <a:xfrm>
                        <a:off x="1588" y="1588"/>
                        <a:ext cx="1587" cy="1587"/>
                      </a:xfrm>
                      <a:prstGeom prst="rect">
                        <a:avLst/>
                      </a:prstGeom>
                    </p:spPr>
                  </p:pic>
                </p:oleObj>
              </mc:Fallback>
            </mc:AlternateContent>
          </a:graphicData>
        </a:graphic>
      </p:graphicFrame>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Arial" panose="020B0604020202020204" pitchFamily="34" charset="0"/>
                <a:cs typeface="+mn-cs"/>
              </a:defRPr>
            </a:lvl1pPr>
          </a:lstStyle>
          <a:p>
            <a:pPr>
              <a:defRPr/>
            </a:pPr>
            <a:fld id="{AF7567AC-5139-463C-A14F-9C3A3ABDE4CF}" type="datetime1">
              <a:rPr lang="en-US" smtClean="0"/>
              <a:pPr>
                <a:defRPr/>
              </a:pPr>
              <a:t>2/23/2017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Arial" panose="020B0604020202020204" pitchFamily="34" charset="0"/>
                <a:cs typeface="+mn-cs"/>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Arial" panose="020B0604020202020204" pitchFamily="34" charset="0"/>
                <a:cs typeface="+mn-cs"/>
              </a:defRPr>
            </a:lvl1pPr>
          </a:lstStyle>
          <a:p>
            <a:pPr>
              <a:defRPr/>
            </a:pPr>
            <a:fld id="{B90C2EAB-61EF-4730-8B68-B703A0CB4819}"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Arial" panose="020B0604020202020204" pitchFamily="34" charset="0"/>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Arial" panose="020B0604020202020204"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vmlDrawing" Target="../drawings/vmlDrawing3.vml"/>
  <Relationship Id="rId2" Type="http://schemas.openxmlformats.org/officeDocument/2006/relationships/tags" Target="../tags/tag4.xml"/>
  <Relationship Id="rId3" Type="http://schemas.openxmlformats.org/officeDocument/2006/relationships/slideLayout" Target="../slideLayouts/slideLayout1.xml"/>
  <Relationship Id="rId4" Type="http://schemas.openxmlformats.org/officeDocument/2006/relationships/notesSlide" Target="../notesSlides/notesSlide1.xml"/>
  <Relationship Id="rId5" Type="http://schemas.openxmlformats.org/officeDocument/2006/relationships/oleObject" Target="../embeddings/oleObject3.bin"/>
  <Relationship Id="rId6" Type="http://schemas.openxmlformats.org/officeDocument/2006/relationships/image" Target="../media/image2.emf"/>
  <Relationship Id="rId7" Type="http://schemas.openxmlformats.org/officeDocument/2006/relationships/image" Target="../media/image3.png"/>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0.xml"/>
  <Relationship Id="rId3" Type="http://schemas.openxmlformats.org/officeDocument/2006/relationships/image" Target="../media/image4.jpeg"/>
  <Relationship Id="rId4" Type="http://schemas.openxmlformats.org/officeDocument/2006/relationships/chart" Target="../charts/chart1.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1.xml"/>
  <Relationship Id="rId3" Type="http://schemas.openxmlformats.org/officeDocument/2006/relationships/image" Target="../media/image4.jpeg"/>
  <Relationship Id="rId4" Type="http://schemas.openxmlformats.org/officeDocument/2006/relationships/chart" Target="../charts/chart2.xml"/>
</Relationships>

</file>

<file path=ppt/slides/_rels/slide12.xml.rels><?xml version="1.0" encoding="UTF-8"?>

<Relationships xmlns="http://schemas.openxmlformats.org/package/2006/relationships">
  <Relationship Id="rId1" Type="http://schemas.openxmlformats.org/officeDocument/2006/relationships/vmlDrawing" Target="../drawings/vmlDrawing6.vml"/>
  <Relationship Id="rId2" Type="http://schemas.openxmlformats.org/officeDocument/2006/relationships/slideLayout" Target="../slideLayouts/slideLayout7.xml"/>
  <Relationship Id="rId3" Type="http://schemas.openxmlformats.org/officeDocument/2006/relationships/notesSlide" Target="../notesSlides/notesSlide12.xml"/>
  <Relationship Id="rId4" Type="http://schemas.openxmlformats.org/officeDocument/2006/relationships/image" Target="../media/image4.jpeg"/>
  <Relationship Id="rId5" Type="http://schemas.openxmlformats.org/officeDocument/2006/relationships/oleObject" Target="../embeddings/oleObject6.bin"/>
  <Relationship Id="rId6" Type="http://schemas.openxmlformats.org/officeDocument/2006/relationships/oleObject" Target="../embeddings/Microsoft_Excel_97-2003_Worksheet3.xls"/>
  <Relationship Id="rId7" Type="http://schemas.openxmlformats.org/officeDocument/2006/relationships/image" Target="../media/image7.emf"/>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3.xml"/>
  <Relationship Id="rId3" Type="http://schemas.openxmlformats.org/officeDocument/2006/relationships/image" Target="../media/image4.jpeg"/>
  <Relationship Id="rId4" Type="http://schemas.openxmlformats.org/officeDocument/2006/relationships/chart" Target="../charts/chart3.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4.xml"/>
  <Relationship Id="rId3" Type="http://schemas.openxmlformats.org/officeDocument/2006/relationships/chart" Target="../charts/chart4.xml"/>
  <Relationship Id="rId4" Type="http://schemas.openxmlformats.org/officeDocument/2006/relationships/image" Target="../media/image4.jpeg"/>
</Relationships>

</file>

<file path=ppt/slides/_rels/slide2.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xml"/>
  <Relationship Id="rId3" Type="http://schemas.openxmlformats.org/officeDocument/2006/relationships/image" Target="../media/image4.jpeg"/>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xml"/>
  <Relationship Id="rId3" Type="http://schemas.openxmlformats.org/officeDocument/2006/relationships/image" Target="../media/image4.jpeg"/>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4.xml"/>
  <Relationship Id="rId3" Type="http://schemas.openxmlformats.org/officeDocument/2006/relationships/image" Target="../media/image4.jpeg"/>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5.xml"/>
  <Relationship Id="rId3" Type="http://schemas.openxmlformats.org/officeDocument/2006/relationships/image" Target="../media/image4.jpeg"/>
</Relationships>

</file>

<file path=ppt/slides/_rels/slide6.xml.rels><?xml version="1.0" encoding="UTF-8"?>

<Relationships xmlns="http://schemas.openxmlformats.org/package/2006/relationships">
  <Relationship Id="rId1" Type="http://schemas.openxmlformats.org/officeDocument/2006/relationships/vmlDrawing" Target="../drawings/vmlDrawing4.vml"/>
  <Relationship Id="rId2" Type="http://schemas.openxmlformats.org/officeDocument/2006/relationships/slideLayout" Target="../slideLayouts/slideLayout7.xml"/>
  <Relationship Id="rId3" Type="http://schemas.openxmlformats.org/officeDocument/2006/relationships/notesSlide" Target="../notesSlides/notesSlide6.xml"/>
  <Relationship Id="rId4" Type="http://schemas.openxmlformats.org/officeDocument/2006/relationships/oleObject" Target="../embeddings/oleObject4.bin"/>
  <Relationship Id="rId5" Type="http://schemas.openxmlformats.org/officeDocument/2006/relationships/oleObject" Target="../embeddings/Microsoft_Excel_97-2003_Worksheet1.xls"/>
  <Relationship Id="rId6" Type="http://schemas.openxmlformats.org/officeDocument/2006/relationships/image" Target="../media/image5.emf"/>
  <Relationship Id="rId7" Type="http://schemas.openxmlformats.org/officeDocument/2006/relationships/image" Target="../media/image4.jpeg"/>
</Relationships>

</file>

<file path=ppt/slides/_rels/slide7.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7.xml"/>
  <Relationship Id="rId3" Type="http://schemas.openxmlformats.org/officeDocument/2006/relationships/image" Target="../media/image4.jpeg"/>
</Relationships>

</file>

<file path=ppt/slides/_rels/slide8.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8.xml"/>
  <Relationship Id="rId3" Type="http://schemas.openxmlformats.org/officeDocument/2006/relationships/image" Target="../media/image4.jpeg"/>
</Relationships>

</file>

<file path=ppt/slides/_rels/slide9.xml.rels><?xml version="1.0" encoding="UTF-8"?>

<Relationships xmlns="http://schemas.openxmlformats.org/package/2006/relationships">
  <Relationship Id="rId1" Type="http://schemas.openxmlformats.org/officeDocument/2006/relationships/vmlDrawing" Target="../drawings/vmlDrawing5.vml"/>
  <Relationship Id="rId2" Type="http://schemas.openxmlformats.org/officeDocument/2006/relationships/slideLayout" Target="../slideLayouts/slideLayout7.xml"/>
  <Relationship Id="rId3" Type="http://schemas.openxmlformats.org/officeDocument/2006/relationships/notesSlide" Target="../notesSlides/notesSlide9.xml"/>
  <Relationship Id="rId4" Type="http://schemas.openxmlformats.org/officeDocument/2006/relationships/oleObject" Target="../embeddings/oleObject5.bin"/>
  <Relationship Id="rId5" Type="http://schemas.openxmlformats.org/officeDocument/2006/relationships/oleObject" Target="../embeddings/Microsoft_Excel_97-2003_Worksheet2.xls"/>
  <Relationship Id="rId6" Type="http://schemas.openxmlformats.org/officeDocument/2006/relationships/image" Target="../media/image6.emf"/>
  <Relationship Id="rId7" Type="http://schemas.openxmlformats.org/officeDocument/2006/relationships/image" Target="../media/image4.jpe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 hidden="1"/>
          <p:cNvGraphicFramePr>
            <a:graphicFrameLocks noChangeAspect="1"/>
          </p:cNvGraphicFramePr>
          <p:nvPr>
            <p:custDataLst>
              <p:tags r:id="rId2"/>
            </p:custDataLst>
            <p:extLst>
              <p:ext uri="{D42A27DB-BD31-4B8C-83A1-F6EECF244321}">
                <p14:modId xmlns:p14="http://schemas.microsoft.com/office/powerpoint/2010/main" val="315085083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6688" name="think-cell Slide" r:id="rId5" imgW="360" imgH="360" progId="TCLayout.ActiveDocument.1">
                  <p:embed/>
                </p:oleObj>
              </mc:Choice>
              <mc:Fallback>
                <p:oleObj name="think-cell Slide" r:id="rId5" imgW="360" imgH="360" progId="TCLayout.ActiveDocument.1">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51" name="Date"/>
          <p:cNvSpPr txBox="1">
            <a:spLocks noChangeArrowheads="1"/>
          </p:cNvSpPr>
          <p:nvPr/>
        </p:nvSpPr>
        <p:spPr bwMode="auto">
          <a:xfrm>
            <a:off x="2054225" y="5305425"/>
            <a:ext cx="5035550"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000" b="1" dirty="0" smtClean="0">
                <a:solidFill>
                  <a:srgbClr val="0070C0"/>
                </a:solidFill>
                <a:latin typeface="Arial" charset="0"/>
              </a:rPr>
              <a:t>Fiscal Year 2016</a:t>
            </a:r>
          </a:p>
          <a:p>
            <a:pPr algn="ctr" eaLnBrk="1" hangingPunct="1">
              <a:spcBef>
                <a:spcPct val="0"/>
              </a:spcBef>
              <a:buFontTx/>
              <a:buNone/>
            </a:pPr>
            <a:r>
              <a:rPr lang="en-US" altLang="en-US" sz="2000" b="1" dirty="0" smtClean="0">
                <a:solidFill>
                  <a:srgbClr val="0070C0"/>
                </a:solidFill>
                <a:latin typeface="Arial" charset="0"/>
              </a:rPr>
              <a:t>December 1, 2016</a:t>
            </a:r>
            <a:endParaRPr lang="en-US" altLang="en-US" sz="2000" b="1" dirty="0">
              <a:solidFill>
                <a:srgbClr val="0070C0"/>
              </a:solidFill>
              <a:latin typeface="Arial" charset="0"/>
            </a:endParaRPr>
          </a:p>
        </p:txBody>
      </p:sp>
      <p:sp>
        <p:nvSpPr>
          <p:cNvPr id="17" name="TitleTopPlaceholder"/>
          <p:cNvSpPr>
            <a:spLocks noChangeArrowheads="1"/>
          </p:cNvSpPr>
          <p:nvPr/>
        </p:nvSpPr>
        <p:spPr bwMode="auto">
          <a:xfrm>
            <a:off x="2125663" y="3246438"/>
            <a:ext cx="2125662" cy="436562"/>
          </a:xfrm>
          <a:prstGeom prst="rect">
            <a:avLst/>
          </a:prstGeom>
          <a:solidFill>
            <a:schemeClr val="accent2">
              <a:lumMod val="75000"/>
              <a:alpha val="77000"/>
            </a:schemeClr>
          </a:solidFill>
          <a:ln w="9525">
            <a:noFill/>
            <a:miter lim="800000"/>
            <a:headEnd/>
            <a:tailEnd/>
          </a:ln>
          <a:effectLst/>
          <a:extLst/>
        </p:spPr>
        <p:txBody>
          <a:bodyPr wrap="none" lIns="93296" tIns="46648" rIns="93296" bIns="46648" anchor="ctr"/>
          <a:lstStyle/>
          <a:p>
            <a:pPr fontAlgn="auto">
              <a:spcBef>
                <a:spcPts val="0"/>
              </a:spcBef>
              <a:spcAft>
                <a:spcPts val="0"/>
              </a:spcAft>
              <a:defRPr/>
            </a:pPr>
            <a:endParaRPr lang="en-US" dirty="0">
              <a:latin typeface="+mn-lt"/>
              <a:cs typeface="+mn-cs"/>
            </a:endParaRPr>
          </a:p>
        </p:txBody>
      </p:sp>
      <p:sp>
        <p:nvSpPr>
          <p:cNvPr id="2053" name="TitleTopPlaceholder"/>
          <p:cNvSpPr>
            <a:spLocks noChangeArrowheads="1"/>
          </p:cNvSpPr>
          <p:nvPr/>
        </p:nvSpPr>
        <p:spPr bwMode="auto">
          <a:xfrm>
            <a:off x="0" y="3246438"/>
            <a:ext cx="2125663" cy="436562"/>
          </a:xfrm>
          <a:prstGeom prst="rect">
            <a:avLst/>
          </a:prstGeom>
          <a:solidFill>
            <a:srgbClr val="FFC000">
              <a:alpha val="7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3296" tIns="46648" rIns="93296" bIns="46648"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dirty="0"/>
          </a:p>
        </p:txBody>
      </p:sp>
      <p:sp>
        <p:nvSpPr>
          <p:cNvPr id="2054" name="TitleTopPlaceholder"/>
          <p:cNvSpPr>
            <a:spLocks noChangeArrowheads="1"/>
          </p:cNvSpPr>
          <p:nvPr/>
        </p:nvSpPr>
        <p:spPr bwMode="auto">
          <a:xfrm>
            <a:off x="3886200" y="3246438"/>
            <a:ext cx="5257800" cy="436562"/>
          </a:xfrm>
          <a:prstGeom prst="rect">
            <a:avLst/>
          </a:prstGeom>
          <a:solidFill>
            <a:srgbClr val="009900">
              <a:alpha val="6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3296" tIns="46648" rIns="93296" bIns="46648"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dirty="0"/>
          </a:p>
        </p:txBody>
      </p:sp>
      <p:pic>
        <p:nvPicPr>
          <p:cNvPr id="13316" name="Picture 4" descr="http://upload.wikimedia.org/wikipedia/commons/thumb/8/82/Seal_of_Massachusetts.svg/2000px-Seal_of_Massachusetts.svg.png"/>
          <p:cNvPicPr>
            <a:picLocks noChangeAspect="1" noChangeArrowheads="1"/>
          </p:cNvPicPr>
          <p:nvPr/>
        </p:nvPicPr>
        <p:blipFill>
          <a:blip r:embed="rId7"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7" y="2029604"/>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056" name="Title 1"/>
          <p:cNvSpPr txBox="1">
            <a:spLocks/>
          </p:cNvSpPr>
          <p:nvPr/>
        </p:nvSpPr>
        <p:spPr bwMode="auto">
          <a:xfrm>
            <a:off x="533400" y="457200"/>
            <a:ext cx="7772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19175" eaLnBrk="0" hangingPunct="0">
              <a:spcBef>
                <a:spcPct val="20000"/>
              </a:spcBef>
              <a:buFont typeface="Arial" charset="0"/>
              <a:buChar char="•"/>
              <a:defRPr sz="3200">
                <a:solidFill>
                  <a:schemeClr val="tx1"/>
                </a:solidFill>
                <a:latin typeface="Calibri" pitchFamily="34" charset="0"/>
              </a:defRPr>
            </a:lvl1pPr>
            <a:lvl2pPr marL="742950" indent="-285750" defTabSz="1019175" eaLnBrk="0" hangingPunct="0">
              <a:spcBef>
                <a:spcPct val="20000"/>
              </a:spcBef>
              <a:buFont typeface="Arial" charset="0"/>
              <a:buChar char="–"/>
              <a:defRPr sz="2800">
                <a:solidFill>
                  <a:schemeClr val="tx1"/>
                </a:solidFill>
                <a:latin typeface="Calibri" pitchFamily="34" charset="0"/>
              </a:defRPr>
            </a:lvl2pPr>
            <a:lvl3pPr marL="1143000" indent="-228600" defTabSz="1019175" eaLnBrk="0" hangingPunct="0">
              <a:spcBef>
                <a:spcPct val="20000"/>
              </a:spcBef>
              <a:buFont typeface="Arial" charset="0"/>
              <a:buChar char="•"/>
              <a:defRPr sz="2400">
                <a:solidFill>
                  <a:schemeClr val="tx1"/>
                </a:solidFill>
                <a:latin typeface="Calibri" pitchFamily="34" charset="0"/>
              </a:defRPr>
            </a:lvl3pPr>
            <a:lvl4pPr marL="1600200" indent="-228600" defTabSz="1019175" eaLnBrk="0" hangingPunct="0">
              <a:spcBef>
                <a:spcPct val="20000"/>
              </a:spcBef>
              <a:buFont typeface="Arial" charset="0"/>
              <a:buChar char="–"/>
              <a:defRPr sz="2000">
                <a:solidFill>
                  <a:schemeClr val="tx1"/>
                </a:solidFill>
                <a:latin typeface="Calibri" pitchFamily="34" charset="0"/>
              </a:defRPr>
            </a:lvl4pPr>
            <a:lvl5pPr marL="2057400" indent="-228600" defTabSz="1019175" eaLnBrk="0" hangingPunct="0">
              <a:spcBef>
                <a:spcPct val="20000"/>
              </a:spcBef>
              <a:buFont typeface="Arial" charset="0"/>
              <a:buChar char="»"/>
              <a:defRPr sz="2000">
                <a:solidFill>
                  <a:schemeClr val="tx1"/>
                </a:solidFill>
                <a:latin typeface="Calibri" pitchFamily="34" charset="0"/>
              </a:defRPr>
            </a:lvl5pPr>
            <a:lvl6pPr marL="25146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4400" dirty="0">
                <a:solidFill>
                  <a:srgbClr val="0070C0"/>
                </a:solidFill>
                <a:latin typeface="Arial" charset="0"/>
              </a:rPr>
              <a:t>Health Safety Net</a:t>
            </a:r>
            <a:br>
              <a:rPr lang="en-US" altLang="en-US" sz="4400" dirty="0">
                <a:solidFill>
                  <a:srgbClr val="0070C0"/>
                </a:solidFill>
                <a:latin typeface="Arial" charset="0"/>
              </a:rPr>
            </a:br>
            <a:r>
              <a:rPr lang="en-US" altLang="en-US" sz="4400" dirty="0" smtClean="0">
                <a:solidFill>
                  <a:srgbClr val="0070C0"/>
                </a:solidFill>
                <a:latin typeface="Arial" charset="0"/>
              </a:rPr>
              <a:t>Annual </a:t>
            </a:r>
            <a:r>
              <a:rPr lang="en-US" altLang="en-US" sz="4400" dirty="0">
                <a:solidFill>
                  <a:srgbClr val="0070C0"/>
                </a:solidFill>
                <a:latin typeface="Arial" charset="0"/>
              </a:rPr>
              <a:t>Report</a:t>
            </a:r>
            <a:br>
              <a:rPr lang="en-US" altLang="en-US" sz="4400" dirty="0">
                <a:solidFill>
                  <a:srgbClr val="0070C0"/>
                </a:solidFill>
                <a:latin typeface="Arial" charset="0"/>
              </a:rPr>
            </a:br>
            <a:endParaRPr lang="en-US" altLang="en-US" sz="4400" dirty="0">
              <a:solidFill>
                <a:srgbClr val="0070C0"/>
              </a:solidFill>
              <a:latin typeface="Arial" charset="0"/>
            </a:endParaRPr>
          </a:p>
        </p:txBody>
      </p:sp>
    </p:spTree>
    <p:extLst>
      <p:ext uri="{BB962C8B-B14F-4D97-AF65-F5344CB8AC3E}">
        <p14:creationId xmlns:p14="http://schemas.microsoft.com/office/powerpoint/2010/main" val="6181584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89"/>
          <p:cNvSpPr>
            <a:spLocks noChangeArrowheads="1"/>
          </p:cNvSpPr>
          <p:nvPr/>
        </p:nvSpPr>
        <p:spPr bwMode="auto">
          <a:xfrm>
            <a:off x="581025" y="596900"/>
            <a:ext cx="5622925"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000" b="1" dirty="0" smtClean="0">
                <a:solidFill>
                  <a:srgbClr val="000000"/>
                </a:solidFill>
                <a:latin typeface="Arial" panose="020B0604020202020204" pitchFamily="34" charset="0"/>
              </a:rPr>
              <a:t>Hospital Demand by Type of Service</a:t>
            </a:r>
            <a:endParaRPr lang="en-US" altLang="en-US" sz="2000" b="1" dirty="0">
              <a:solidFill>
                <a:srgbClr val="000000"/>
              </a:solidFill>
              <a:latin typeface="Arial" panose="020B0604020202020204" pitchFamily="34" charset="0"/>
            </a:endParaRPr>
          </a:p>
        </p:txBody>
      </p:sp>
      <p:sp>
        <p:nvSpPr>
          <p:cNvPr id="9260" name="Text Box 14"/>
          <p:cNvSpPr txBox="1">
            <a:spLocks noChangeArrowheads="1"/>
          </p:cNvSpPr>
          <p:nvPr/>
        </p:nvSpPr>
        <p:spPr bwMode="auto">
          <a:xfrm>
            <a:off x="609600" y="6077406"/>
            <a:ext cx="8107363"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latin typeface="Arial" panose="020B0604020202020204" pitchFamily="34" charset="0"/>
              </a:rPr>
              <a:t>Notes</a:t>
            </a:r>
            <a:r>
              <a:rPr lang="en-US" altLang="en-US" sz="700" dirty="0" smtClean="0">
                <a:latin typeface="Arial" panose="020B0604020202020204" pitchFamily="34" charset="0"/>
              </a:rPr>
              <a:t>: The </a:t>
            </a:r>
            <a:r>
              <a:rPr lang="en-US" altLang="en-US" sz="700" dirty="0">
                <a:latin typeface="Arial" panose="020B0604020202020204" pitchFamily="34" charset="0"/>
              </a:rPr>
              <a:t>Health Safety Net fiscal year runs from October 1 through September 30 of the following </a:t>
            </a:r>
            <a:r>
              <a:rPr lang="en-US" altLang="en-US" sz="700" dirty="0" smtClean="0">
                <a:latin typeface="Arial" panose="020B0604020202020204" pitchFamily="34" charset="0"/>
              </a:rPr>
              <a:t>year</a:t>
            </a:r>
            <a:r>
              <a:rPr lang="en-US" altLang="en-US" sz="700" b="1" dirty="0" smtClean="0">
                <a:latin typeface="Arial" panose="020B0604020202020204" pitchFamily="34" charset="0"/>
              </a:rPr>
              <a:t>. </a:t>
            </a:r>
            <a:r>
              <a:rPr lang="en-US" altLang="en-US" sz="700" dirty="0" smtClean="0">
                <a:solidFill>
                  <a:srgbClr val="080808"/>
                </a:solidFill>
                <a:latin typeface="Arial" panose="020B0604020202020204" pitchFamily="34" charset="0"/>
              </a:rPr>
              <a:t>Hospital </a:t>
            </a:r>
            <a:r>
              <a:rPr lang="en-US" altLang="en-US" sz="700" dirty="0">
                <a:solidFill>
                  <a:srgbClr val="080808"/>
                </a:solidFill>
                <a:latin typeface="Arial" panose="020B0604020202020204" pitchFamily="34" charset="0"/>
              </a:rPr>
              <a:t>inpatient </a:t>
            </a:r>
            <a:r>
              <a:rPr lang="en-US" altLang="en-US" sz="700" dirty="0" smtClean="0">
                <a:solidFill>
                  <a:srgbClr val="080808"/>
                </a:solidFill>
                <a:latin typeface="Arial" panose="020B0604020202020204" pitchFamily="34" charset="0"/>
              </a:rPr>
              <a:t> </a:t>
            </a:r>
            <a:r>
              <a:rPr lang="en-US" altLang="en-US" sz="700" dirty="0">
                <a:solidFill>
                  <a:srgbClr val="080808"/>
                </a:solidFill>
                <a:latin typeface="Arial" panose="020B0604020202020204" pitchFamily="34" charset="0"/>
              </a:rPr>
              <a:t>excludes pharmacy claims. Hospital inpatient payments are reported </a:t>
            </a:r>
            <a:r>
              <a:rPr lang="en-US" altLang="en-US" sz="700" dirty="0" smtClean="0">
                <a:solidFill>
                  <a:srgbClr val="080808"/>
                </a:solidFill>
                <a:latin typeface="Arial" panose="020B0604020202020204" pitchFamily="34" charset="0"/>
              </a:rPr>
              <a:t>in the month </a:t>
            </a:r>
            <a:r>
              <a:rPr lang="en-US" altLang="en-US" sz="700" dirty="0">
                <a:solidFill>
                  <a:srgbClr val="080808"/>
                </a:solidFill>
                <a:latin typeface="Arial" panose="020B0604020202020204" pitchFamily="34" charset="0"/>
              </a:rPr>
              <a:t>in which the service was provided. </a:t>
            </a:r>
            <a:r>
              <a:rPr lang="en-US" altLang="en-US" sz="700" dirty="0" smtClean="0">
                <a:solidFill>
                  <a:srgbClr val="080808"/>
                </a:solidFill>
                <a:latin typeface="Arial" panose="020B0604020202020204" pitchFamily="34" charset="0"/>
              </a:rPr>
              <a:t>Source: Health Safety Net Data Warehouse and Health Safety Net Payment Calculation </a:t>
            </a:r>
            <a:r>
              <a:rPr lang="en-US" altLang="en-US" sz="700" dirty="0" smtClean="0">
                <a:latin typeface="Arial" panose="020B0604020202020204" pitchFamily="34" charset="0"/>
              </a:rPr>
              <a:t>as </a:t>
            </a:r>
            <a:r>
              <a:rPr lang="en-US" altLang="en-US" sz="700" dirty="0">
                <a:latin typeface="Arial" panose="020B0604020202020204" pitchFamily="34" charset="0"/>
              </a:rPr>
              <a:t>of </a:t>
            </a:r>
            <a:r>
              <a:rPr lang="en-US" altLang="en-US" sz="700" dirty="0" smtClean="0">
                <a:latin typeface="Arial" panose="020B0604020202020204" pitchFamily="34" charset="0"/>
              </a:rPr>
              <a:t>11/4/16.</a:t>
            </a:r>
            <a:endParaRPr lang="en-US" altLang="en-US" sz="700" dirty="0">
              <a:latin typeface="Arial" panose="020B0604020202020204" pitchFamily="34" charset="0"/>
            </a:endParaRPr>
          </a:p>
        </p:txBody>
      </p:sp>
      <p:grpSp>
        <p:nvGrpSpPr>
          <p:cNvPr id="9261" name="Group 11"/>
          <p:cNvGrpSpPr>
            <a:grpSpLocks/>
          </p:cNvGrpSpPr>
          <p:nvPr/>
        </p:nvGrpSpPr>
        <p:grpSpPr bwMode="auto">
          <a:xfrm>
            <a:off x="7148513" y="146050"/>
            <a:ext cx="1746250" cy="369888"/>
            <a:chOff x="4307" y="122"/>
            <a:chExt cx="1856" cy="264"/>
          </a:xfrm>
        </p:grpSpPr>
        <p:sp>
          <p:nvSpPr>
            <p:cNvPr id="9263"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9264" name="Text Box 13"/>
            <p:cNvSpPr txBox="1">
              <a:spLocks noChangeArrowheads="1"/>
            </p:cNvSpPr>
            <p:nvPr/>
          </p:nvSpPr>
          <p:spPr bwMode="auto">
            <a:xfrm>
              <a:off x="4350" y="122"/>
              <a:ext cx="1756"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400" dirty="0">
                  <a:solidFill>
                    <a:srgbClr val="4F81BD"/>
                  </a:solidFill>
                </a:rPr>
                <a:t>Service Patterns</a:t>
              </a:r>
            </a:p>
          </p:txBody>
        </p:sp>
      </p:grpSp>
      <p:pic>
        <p:nvPicPr>
          <p:cNvPr id="11" name="Picture 1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11"/>
          <p:cNvGrpSpPr>
            <a:grpSpLocks/>
          </p:cNvGrpSpPr>
          <p:nvPr/>
        </p:nvGrpSpPr>
        <p:grpSpPr bwMode="auto">
          <a:xfrm>
            <a:off x="517525" y="6477000"/>
            <a:ext cx="3349625" cy="309563"/>
            <a:chOff x="4307" y="87"/>
            <a:chExt cx="1856" cy="299"/>
          </a:xfrm>
        </p:grpSpPr>
        <p:sp>
          <p:nvSpPr>
            <p:cNvPr id="1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6" name="Straight Connector 15"/>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1"/>
          <p:cNvGrpSpPr>
            <a:grpSpLocks/>
          </p:cNvGrpSpPr>
          <p:nvPr/>
        </p:nvGrpSpPr>
        <p:grpSpPr bwMode="auto">
          <a:xfrm>
            <a:off x="7010613" y="147451"/>
            <a:ext cx="1959456" cy="462360"/>
            <a:chOff x="4031" y="123"/>
            <a:chExt cx="2132" cy="330"/>
          </a:xfrm>
        </p:grpSpPr>
        <p:sp>
          <p:nvSpPr>
            <p:cNvPr id="19" name="Rectangle 12"/>
            <p:cNvSpPr>
              <a:spLocks noChangeArrowheads="1"/>
            </p:cNvSpPr>
            <p:nvPr/>
          </p:nvSpPr>
          <p:spPr bwMode="white">
            <a:xfrm>
              <a:off x="4031" y="123"/>
              <a:ext cx="2132"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0" name="Text Box 13"/>
            <p:cNvSpPr txBox="1">
              <a:spLocks noChangeArrowheads="1"/>
            </p:cNvSpPr>
            <p:nvPr/>
          </p:nvSpPr>
          <p:spPr bwMode="auto">
            <a:xfrm>
              <a:off x="4113" y="204"/>
              <a:ext cx="199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smtClean="0">
                  <a:solidFill>
                    <a:srgbClr val="4F81BD"/>
                  </a:solidFill>
                  <a:latin typeface="Arial" panose="020B0604020202020204" pitchFamily="34" charset="0"/>
                  <a:cs typeface="Arial" panose="020B0604020202020204" pitchFamily="34" charset="0"/>
                </a:rPr>
                <a:t>Service Patterns</a:t>
              </a:r>
            </a:p>
          </p:txBody>
        </p:sp>
      </p:grpSp>
      <p:graphicFrame>
        <p:nvGraphicFramePr>
          <p:cNvPr id="5" name="Content Placeholder 4"/>
          <p:cNvGraphicFramePr>
            <a:graphicFrameLocks noGrp="1"/>
          </p:cNvGraphicFramePr>
          <p:nvPr>
            <p:ph idx="1"/>
            <p:extLst>
              <p:ext uri="{D42A27DB-BD31-4B8C-83A1-F6EECF244321}">
                <p14:modId xmlns:p14="http://schemas.microsoft.com/office/powerpoint/2010/main" val="2813727288"/>
              </p:ext>
            </p:extLst>
          </p:nvPr>
        </p:nvGraphicFramePr>
        <p:xfrm>
          <a:off x="152400" y="914400"/>
          <a:ext cx="8610600" cy="4876800"/>
        </p:xfrm>
        <a:graphic>
          <a:graphicData uri="http://schemas.openxmlformats.org/drawingml/2006/chart">
            <c:chart xmlns:c="http://schemas.openxmlformats.org/drawingml/2006/chart" xmlns:r="http://schemas.openxmlformats.org/officeDocument/2006/relationships" r:id="rId4"/>
          </a:graphicData>
        </a:graphic>
      </p:graphicFrame>
      <p:sp>
        <p:nvSpPr>
          <p:cNvPr id="2" name="Slide Number Placeholder 1"/>
          <p:cNvSpPr>
            <a:spLocks noGrp="1"/>
          </p:cNvSpPr>
          <p:nvPr>
            <p:ph type="sldNum" sz="quarter" idx="12"/>
          </p:nvPr>
        </p:nvSpPr>
        <p:spPr>
          <a:xfrm>
            <a:off x="6553200" y="6477000"/>
            <a:ext cx="2133600" cy="244475"/>
          </a:xfrm>
        </p:spPr>
        <p:txBody>
          <a:bodyPr/>
          <a:lstStyle/>
          <a:p>
            <a:pPr>
              <a:defRPr/>
            </a:pPr>
            <a:fld id="{E932BB6A-D600-4D54-8112-1310BC448E11}" type="slidenum">
              <a:rPr lang="en-US" smtClean="0"/>
              <a:pPr>
                <a:defRPr/>
              </a:pPr>
              <a:t>10</a:t>
            </a:fld>
            <a:endParaRPr lang="en-US" dirty="0"/>
          </a:p>
        </p:txBody>
      </p:sp>
    </p:spTree>
    <p:extLst>
      <p:ext uri="{BB962C8B-B14F-4D97-AF65-F5344CB8AC3E}">
        <p14:creationId xmlns:p14="http://schemas.microsoft.com/office/powerpoint/2010/main" val="18325745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89"/>
          <p:cNvSpPr>
            <a:spLocks noChangeArrowheads="1"/>
          </p:cNvSpPr>
          <p:nvPr/>
        </p:nvSpPr>
        <p:spPr bwMode="auto">
          <a:xfrm>
            <a:off x="581025" y="520700"/>
            <a:ext cx="5622925"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000" b="1" dirty="0" smtClean="0">
                <a:solidFill>
                  <a:srgbClr val="000000"/>
                </a:solidFill>
                <a:latin typeface="Arial" panose="020B0604020202020204" pitchFamily="34" charset="0"/>
              </a:rPr>
              <a:t>HSN CHC Demand by Type of Service</a:t>
            </a:r>
            <a:endParaRPr lang="en-US" altLang="en-US" sz="2000" b="1" dirty="0">
              <a:solidFill>
                <a:srgbClr val="000000"/>
              </a:solidFill>
              <a:latin typeface="Arial" panose="020B0604020202020204" pitchFamily="34" charset="0"/>
            </a:endParaRPr>
          </a:p>
        </p:txBody>
      </p:sp>
      <p:sp>
        <p:nvSpPr>
          <p:cNvPr id="9260" name="Text Box 14"/>
          <p:cNvSpPr txBox="1">
            <a:spLocks noChangeArrowheads="1"/>
          </p:cNvSpPr>
          <p:nvPr/>
        </p:nvSpPr>
        <p:spPr bwMode="auto">
          <a:xfrm>
            <a:off x="609600" y="6077406"/>
            <a:ext cx="8107363"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latin typeface="Arial" panose="020B0604020202020204" pitchFamily="34" charset="0"/>
              </a:rPr>
              <a:t>Notes</a:t>
            </a:r>
            <a:r>
              <a:rPr lang="en-US" altLang="en-US" sz="700" dirty="0" smtClean="0">
                <a:latin typeface="Arial" panose="020B0604020202020204" pitchFamily="34" charset="0"/>
              </a:rPr>
              <a:t>: The </a:t>
            </a:r>
            <a:r>
              <a:rPr lang="en-US" altLang="en-US" sz="700" dirty="0">
                <a:latin typeface="Arial" panose="020B0604020202020204" pitchFamily="34" charset="0"/>
              </a:rPr>
              <a:t>Health Safety Net fiscal year runs from October 1 through September 30 of the following </a:t>
            </a:r>
            <a:r>
              <a:rPr lang="en-US" altLang="en-US" sz="700" dirty="0" smtClean="0">
                <a:latin typeface="Arial" panose="020B0604020202020204" pitchFamily="34" charset="0"/>
              </a:rPr>
              <a:t>year</a:t>
            </a:r>
            <a:r>
              <a:rPr lang="en-US" altLang="en-US" sz="700" b="1" dirty="0" smtClean="0">
                <a:latin typeface="Arial" panose="020B0604020202020204" pitchFamily="34" charset="0"/>
              </a:rPr>
              <a:t>.</a:t>
            </a:r>
            <a:r>
              <a:rPr lang="en-US" altLang="en-US" sz="700" dirty="0">
                <a:solidFill>
                  <a:srgbClr val="080808"/>
                </a:solidFill>
                <a:latin typeface="Arial" panose="020B0604020202020204" pitchFamily="34" charset="0"/>
              </a:rPr>
              <a:t> </a:t>
            </a:r>
            <a:r>
              <a:rPr lang="en-US" altLang="en-US" sz="700" dirty="0" smtClean="0">
                <a:solidFill>
                  <a:srgbClr val="080808"/>
                </a:solidFill>
                <a:latin typeface="Arial" panose="020B0604020202020204" pitchFamily="34" charset="0"/>
              </a:rPr>
              <a:t>Source: Health Safety Net Data Warehouse and Health Safety Net Payment Calculation </a:t>
            </a:r>
            <a:r>
              <a:rPr lang="en-US" altLang="en-US" sz="700" dirty="0" smtClean="0">
                <a:latin typeface="Arial" panose="020B0604020202020204" pitchFamily="34" charset="0"/>
              </a:rPr>
              <a:t>as </a:t>
            </a:r>
            <a:r>
              <a:rPr lang="en-US" altLang="en-US" sz="700" dirty="0">
                <a:latin typeface="Arial" panose="020B0604020202020204" pitchFamily="34" charset="0"/>
              </a:rPr>
              <a:t>of </a:t>
            </a:r>
            <a:r>
              <a:rPr lang="en-US" altLang="en-US" sz="700" dirty="0" smtClean="0">
                <a:latin typeface="Arial" panose="020B0604020202020204" pitchFamily="34" charset="0"/>
              </a:rPr>
              <a:t>11/4/16.</a:t>
            </a:r>
            <a:endParaRPr lang="en-US" altLang="en-US" sz="700" dirty="0">
              <a:latin typeface="Arial" panose="020B0604020202020204" pitchFamily="34" charset="0"/>
            </a:endParaRPr>
          </a:p>
        </p:txBody>
      </p:sp>
      <p:grpSp>
        <p:nvGrpSpPr>
          <p:cNvPr id="9261" name="Group 11"/>
          <p:cNvGrpSpPr>
            <a:grpSpLocks/>
          </p:cNvGrpSpPr>
          <p:nvPr/>
        </p:nvGrpSpPr>
        <p:grpSpPr bwMode="auto">
          <a:xfrm>
            <a:off x="7148513" y="146050"/>
            <a:ext cx="1746250" cy="369888"/>
            <a:chOff x="4307" y="122"/>
            <a:chExt cx="1856" cy="264"/>
          </a:xfrm>
        </p:grpSpPr>
        <p:sp>
          <p:nvSpPr>
            <p:cNvPr id="9263"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9264" name="Text Box 13"/>
            <p:cNvSpPr txBox="1">
              <a:spLocks noChangeArrowheads="1"/>
            </p:cNvSpPr>
            <p:nvPr/>
          </p:nvSpPr>
          <p:spPr bwMode="auto">
            <a:xfrm>
              <a:off x="4350" y="122"/>
              <a:ext cx="1756"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400" dirty="0">
                  <a:solidFill>
                    <a:srgbClr val="4F81BD"/>
                  </a:solidFill>
                </a:rPr>
                <a:t>Service Patterns</a:t>
              </a:r>
            </a:p>
          </p:txBody>
        </p:sp>
      </p:grpSp>
      <p:pic>
        <p:nvPicPr>
          <p:cNvPr id="11" name="Picture 1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11"/>
          <p:cNvGrpSpPr>
            <a:grpSpLocks/>
          </p:cNvGrpSpPr>
          <p:nvPr/>
        </p:nvGrpSpPr>
        <p:grpSpPr bwMode="auto">
          <a:xfrm>
            <a:off x="517525" y="6477000"/>
            <a:ext cx="3349625" cy="309563"/>
            <a:chOff x="4307" y="87"/>
            <a:chExt cx="1856" cy="299"/>
          </a:xfrm>
        </p:grpSpPr>
        <p:sp>
          <p:nvSpPr>
            <p:cNvPr id="1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6" name="Straight Connector 15"/>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1"/>
          <p:cNvGrpSpPr>
            <a:grpSpLocks/>
          </p:cNvGrpSpPr>
          <p:nvPr/>
        </p:nvGrpSpPr>
        <p:grpSpPr bwMode="auto">
          <a:xfrm>
            <a:off x="7010613" y="147451"/>
            <a:ext cx="1959456" cy="462360"/>
            <a:chOff x="4031" y="123"/>
            <a:chExt cx="2132" cy="330"/>
          </a:xfrm>
        </p:grpSpPr>
        <p:sp>
          <p:nvSpPr>
            <p:cNvPr id="19" name="Rectangle 12"/>
            <p:cNvSpPr>
              <a:spLocks noChangeArrowheads="1"/>
            </p:cNvSpPr>
            <p:nvPr/>
          </p:nvSpPr>
          <p:spPr bwMode="white">
            <a:xfrm>
              <a:off x="4031" y="123"/>
              <a:ext cx="2132"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0" name="Text Box 13"/>
            <p:cNvSpPr txBox="1">
              <a:spLocks noChangeArrowheads="1"/>
            </p:cNvSpPr>
            <p:nvPr/>
          </p:nvSpPr>
          <p:spPr bwMode="auto">
            <a:xfrm>
              <a:off x="4113" y="204"/>
              <a:ext cx="199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smtClean="0">
                  <a:solidFill>
                    <a:srgbClr val="4F81BD"/>
                  </a:solidFill>
                  <a:latin typeface="Arial" panose="020B0604020202020204" pitchFamily="34" charset="0"/>
                  <a:cs typeface="Arial" panose="020B0604020202020204" pitchFamily="34" charset="0"/>
                </a:rPr>
                <a:t>Service Patterns</a:t>
              </a:r>
            </a:p>
          </p:txBody>
        </p:sp>
      </p:grpSp>
      <p:graphicFrame>
        <p:nvGraphicFramePr>
          <p:cNvPr id="5" name="Content Placeholder 4"/>
          <p:cNvGraphicFramePr>
            <a:graphicFrameLocks noGrp="1"/>
          </p:cNvGraphicFramePr>
          <p:nvPr>
            <p:ph idx="1"/>
            <p:extLst>
              <p:ext uri="{D42A27DB-BD31-4B8C-83A1-F6EECF244321}">
                <p14:modId xmlns:p14="http://schemas.microsoft.com/office/powerpoint/2010/main" val="999240658"/>
              </p:ext>
            </p:extLst>
          </p:nvPr>
        </p:nvGraphicFramePr>
        <p:xfrm>
          <a:off x="152400" y="914400"/>
          <a:ext cx="8610600" cy="4876800"/>
        </p:xfrm>
        <a:graphic>
          <a:graphicData uri="http://schemas.openxmlformats.org/drawingml/2006/chart">
            <c:chart xmlns:c="http://schemas.openxmlformats.org/drawingml/2006/chart" xmlns:r="http://schemas.openxmlformats.org/officeDocument/2006/relationships" r:id="rId4"/>
          </a:graphicData>
        </a:graphic>
      </p:graphicFrame>
      <p:sp>
        <p:nvSpPr>
          <p:cNvPr id="2" name="Slide Number Placeholder 1"/>
          <p:cNvSpPr>
            <a:spLocks noGrp="1"/>
          </p:cNvSpPr>
          <p:nvPr>
            <p:ph type="sldNum" sz="quarter" idx="12"/>
          </p:nvPr>
        </p:nvSpPr>
        <p:spPr>
          <a:xfrm>
            <a:off x="6553200" y="6477000"/>
            <a:ext cx="2133600" cy="244475"/>
          </a:xfrm>
        </p:spPr>
        <p:txBody>
          <a:bodyPr/>
          <a:lstStyle/>
          <a:p>
            <a:pPr>
              <a:defRPr/>
            </a:pPr>
            <a:fld id="{E932BB6A-D600-4D54-8112-1310BC448E11}" type="slidenum">
              <a:rPr lang="en-US" smtClean="0"/>
              <a:pPr>
                <a:defRPr/>
              </a:pPr>
              <a:t>11</a:t>
            </a:fld>
            <a:endParaRPr lang="en-US" dirty="0"/>
          </a:p>
        </p:txBody>
      </p:sp>
    </p:spTree>
    <p:extLst>
      <p:ext uri="{BB962C8B-B14F-4D97-AF65-F5344CB8AC3E}">
        <p14:creationId xmlns:p14="http://schemas.microsoft.com/office/powerpoint/2010/main" val="34626215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AutoShape 16"/>
          <p:cNvSpPr>
            <a:spLocks noChangeArrowheads="1"/>
          </p:cNvSpPr>
          <p:nvPr/>
        </p:nvSpPr>
        <p:spPr bwMode="auto">
          <a:xfrm>
            <a:off x="6532563" y="704454"/>
            <a:ext cx="2212975" cy="4900613"/>
          </a:xfrm>
          <a:prstGeom prst="roundRect">
            <a:avLst>
              <a:gd name="adj" fmla="val 16667"/>
            </a:avLst>
          </a:prstGeom>
          <a:solidFill>
            <a:schemeClr val="accent3">
              <a:lumMod val="60000"/>
              <a:lumOff val="40000"/>
            </a:schemeClr>
          </a:solidFill>
          <a:ln>
            <a:noFill/>
          </a:ln>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12292" name="Rectangle 4"/>
          <p:cNvSpPr>
            <a:spLocks noGrp="1" noChangeArrowheads="1"/>
          </p:cNvSpPr>
          <p:nvPr>
            <p:ph type="body" sz="half" idx="4294967295"/>
          </p:nvPr>
        </p:nvSpPr>
        <p:spPr>
          <a:xfrm>
            <a:off x="6669088" y="809625"/>
            <a:ext cx="2076450" cy="4432300"/>
          </a:xfrm>
        </p:spPr>
        <p:txBody>
          <a:bodyPr/>
          <a:lstStyle/>
          <a:p>
            <a:pPr marL="0" indent="0">
              <a:spcAft>
                <a:spcPct val="30000"/>
              </a:spcAft>
              <a:buNone/>
            </a:pPr>
            <a:endParaRPr lang="en-US" altLang="en-US" sz="1200" dirty="0" smtClean="0">
              <a:solidFill>
                <a:srgbClr val="000000"/>
              </a:solidFill>
            </a:endParaRPr>
          </a:p>
          <a:p>
            <a:pPr marL="0" indent="0">
              <a:spcAft>
                <a:spcPct val="30000"/>
              </a:spcAft>
              <a:buNone/>
            </a:pPr>
            <a:r>
              <a:rPr lang="en-US" altLang="en-US" sz="1200" dirty="0" smtClean="0">
                <a:solidFill>
                  <a:srgbClr val="000000"/>
                </a:solidFill>
              </a:rPr>
              <a:t>In Health Safety Net fiscal year 2016 (HSN16), the non-elderly adult </a:t>
            </a:r>
            <a:r>
              <a:rPr lang="en-US" altLang="en-US" sz="1200" dirty="0">
                <a:solidFill>
                  <a:srgbClr val="000000"/>
                </a:solidFill>
              </a:rPr>
              <a:t>population (ages 19 to 64) accounted </a:t>
            </a:r>
            <a:r>
              <a:rPr lang="en-US" altLang="en-US" sz="1200" dirty="0" smtClean="0">
                <a:solidFill>
                  <a:srgbClr val="000000"/>
                </a:solidFill>
              </a:rPr>
              <a:t>for 79% of </a:t>
            </a:r>
            <a:r>
              <a:rPr lang="en-US" altLang="en-US" sz="1200" dirty="0">
                <a:solidFill>
                  <a:srgbClr val="000000"/>
                </a:solidFill>
              </a:rPr>
              <a:t>hospital volume </a:t>
            </a:r>
            <a:r>
              <a:rPr lang="en-US" altLang="en-US" sz="1200" dirty="0" smtClean="0"/>
              <a:t>and 84% </a:t>
            </a:r>
            <a:r>
              <a:rPr lang="en-US" altLang="en-US" sz="1200" dirty="0"/>
              <a:t>of </a:t>
            </a:r>
            <a:r>
              <a:rPr lang="en-US" altLang="en-US" sz="1200" dirty="0" smtClean="0"/>
              <a:t>hospital demand.</a:t>
            </a:r>
          </a:p>
          <a:p>
            <a:pPr marL="0" indent="0">
              <a:spcAft>
                <a:spcPct val="30000"/>
              </a:spcAft>
              <a:buNone/>
            </a:pPr>
            <a:endParaRPr lang="en-US" altLang="en-US" sz="1200" dirty="0" smtClean="0">
              <a:solidFill>
                <a:srgbClr val="000000"/>
              </a:solidFill>
            </a:endParaRPr>
          </a:p>
          <a:p>
            <a:pPr marL="0" indent="0">
              <a:spcAft>
                <a:spcPct val="30000"/>
              </a:spcAft>
              <a:buNone/>
            </a:pPr>
            <a:r>
              <a:rPr lang="en-US" altLang="en-US" sz="1200" dirty="0" smtClean="0">
                <a:solidFill>
                  <a:srgbClr val="000000"/>
                </a:solidFill>
              </a:rPr>
              <a:t>Because the Health Safety Net (HSN) is a secondary payer for low-income Medicare patients, adults ages 65 and older accounted for 20% of hospital volume yet only 14%</a:t>
            </a:r>
            <a:r>
              <a:rPr lang="en-US" altLang="en-US" sz="1200" b="1" dirty="0" smtClean="0">
                <a:solidFill>
                  <a:srgbClr val="FF0000"/>
                </a:solidFill>
              </a:rPr>
              <a:t> </a:t>
            </a:r>
            <a:r>
              <a:rPr lang="en-US" altLang="en-US" sz="1200" dirty="0" smtClean="0">
                <a:solidFill>
                  <a:srgbClr val="000000"/>
                </a:solidFill>
              </a:rPr>
              <a:t>of hospital demand.</a:t>
            </a:r>
          </a:p>
        </p:txBody>
      </p:sp>
      <p:sp>
        <p:nvSpPr>
          <p:cNvPr id="12293" name="Rectangle 17"/>
          <p:cNvSpPr>
            <a:spLocks noChangeArrowheads="1"/>
          </p:cNvSpPr>
          <p:nvPr/>
        </p:nvSpPr>
        <p:spPr bwMode="auto">
          <a:xfrm>
            <a:off x="620713" y="685800"/>
            <a:ext cx="558165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000" b="1" dirty="0" smtClean="0">
                <a:solidFill>
                  <a:srgbClr val="000000"/>
                </a:solidFill>
                <a:latin typeface="Arial" panose="020B0604020202020204" pitchFamily="34" charset="0"/>
              </a:rPr>
              <a:t>HSN Hospital </a:t>
            </a:r>
            <a:r>
              <a:rPr lang="en-US" altLang="en-US" sz="2000" b="1" dirty="0">
                <a:solidFill>
                  <a:srgbClr val="000000"/>
                </a:solidFill>
                <a:latin typeface="Arial" panose="020B0604020202020204" pitchFamily="34" charset="0"/>
              </a:rPr>
              <a:t>Utilization and </a:t>
            </a:r>
            <a:r>
              <a:rPr lang="en-US" altLang="en-US" sz="2000" b="1" dirty="0" smtClean="0">
                <a:solidFill>
                  <a:srgbClr val="000000"/>
                </a:solidFill>
                <a:latin typeface="Arial" panose="020B0604020202020204" pitchFamily="34" charset="0"/>
              </a:rPr>
              <a:t>Demand by </a:t>
            </a:r>
            <a:r>
              <a:rPr lang="en-US" altLang="en-US" sz="2000" b="1" dirty="0">
                <a:solidFill>
                  <a:srgbClr val="000000"/>
                </a:solidFill>
                <a:latin typeface="Arial" panose="020B0604020202020204" pitchFamily="34" charset="0"/>
              </a:rPr>
              <a:t>Age</a:t>
            </a:r>
            <a:endParaRPr lang="en-US" altLang="en-US" sz="2000" b="1" dirty="0">
              <a:solidFill>
                <a:srgbClr val="FF0000"/>
              </a:solidFill>
              <a:latin typeface="Arial" panose="020B0604020202020204" pitchFamily="34" charset="0"/>
            </a:endParaRPr>
          </a:p>
        </p:txBody>
      </p:sp>
      <p:sp>
        <p:nvSpPr>
          <p:cNvPr id="12294" name="Text Box 14"/>
          <p:cNvSpPr txBox="1">
            <a:spLocks noChangeArrowheads="1"/>
          </p:cNvSpPr>
          <p:nvPr/>
        </p:nvSpPr>
        <p:spPr bwMode="auto">
          <a:xfrm>
            <a:off x="657796" y="5852841"/>
            <a:ext cx="810101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None/>
            </a:pPr>
            <a:r>
              <a:rPr lang="en-US" altLang="en-US" sz="700" dirty="0">
                <a:solidFill>
                  <a:srgbClr val="000000"/>
                </a:solidFill>
                <a:latin typeface="Arial" panose="020B0604020202020204" pitchFamily="34" charset="0"/>
              </a:rPr>
              <a:t>Notes: </a:t>
            </a:r>
            <a:r>
              <a:rPr lang="en-US" altLang="en-US" sz="700" dirty="0">
                <a:solidFill>
                  <a:srgbClr val="080808"/>
                </a:solidFill>
                <a:latin typeface="Arial" panose="020B0604020202020204" pitchFamily="34" charset="0"/>
              </a:rPr>
              <a:t>The Health Safety Net fiscal year runs from October 1 through September 30 of the following year. </a:t>
            </a:r>
            <a:r>
              <a:rPr lang="en-US" altLang="en-US" sz="700" dirty="0" smtClean="0">
                <a:solidFill>
                  <a:srgbClr val="000000"/>
                </a:solidFill>
                <a:latin typeface="Arial" panose="020B0604020202020204" pitchFamily="34" charset="0"/>
              </a:rPr>
              <a:t>Hospital </a:t>
            </a:r>
            <a:r>
              <a:rPr lang="en-US" altLang="en-US" sz="700" dirty="0">
                <a:solidFill>
                  <a:srgbClr val="000000"/>
                </a:solidFill>
                <a:latin typeface="Arial" panose="020B0604020202020204" pitchFamily="34" charset="0"/>
              </a:rPr>
              <a:t>volume is the sum of inpatient discharges and outpatient visits </a:t>
            </a:r>
            <a:r>
              <a:rPr lang="en-US" altLang="en-US" sz="700" dirty="0">
                <a:solidFill>
                  <a:srgbClr val="080808"/>
                </a:solidFill>
                <a:latin typeface="Arial" panose="020B0604020202020204" pitchFamily="34" charset="0"/>
              </a:rPr>
              <a:t>reported in the month in which the service was provided</a:t>
            </a:r>
            <a:r>
              <a:rPr lang="en-US" altLang="en-US" sz="700" dirty="0" smtClean="0">
                <a:solidFill>
                  <a:srgbClr val="000000"/>
                </a:solidFill>
                <a:latin typeface="Arial" panose="020B0604020202020204" pitchFamily="34" charset="0"/>
              </a:rPr>
              <a:t>. </a:t>
            </a:r>
            <a:r>
              <a:rPr lang="en-US" altLang="en-US" sz="700" dirty="0">
                <a:solidFill>
                  <a:srgbClr val="000000"/>
                </a:solidFill>
                <a:latin typeface="Arial" panose="020B0604020202020204" pitchFamily="34" charset="0"/>
              </a:rPr>
              <a:t>Hospital volume excludes outpatient pharmacy claims. Hospital payments are reported in the month in which the service was provided. Hospital demand represents the amount that providers would have been paid in the absence of a funding shortfall and excludes outpatient pharmacy. Numbers are rounded to the nearest percent and may not sum to 100% due to rounding. </a:t>
            </a:r>
          </a:p>
          <a:p>
            <a:pPr eaLnBrk="1" hangingPunct="1">
              <a:spcBef>
                <a:spcPct val="0"/>
              </a:spcBef>
              <a:buNone/>
            </a:pPr>
            <a:r>
              <a:rPr lang="en-US" altLang="en-US" sz="700" dirty="0">
                <a:solidFill>
                  <a:srgbClr val="000000"/>
                </a:solidFill>
                <a:latin typeface="Arial" panose="020B0604020202020204" pitchFamily="34" charset="0"/>
              </a:rPr>
              <a:t>Source: Health Safety Net Data Warehouse as of 10/19/2016.</a:t>
            </a:r>
          </a:p>
        </p:txBody>
      </p:sp>
      <p:sp>
        <p:nvSpPr>
          <p:cNvPr id="12296" name="Text Box 80"/>
          <p:cNvSpPr txBox="1">
            <a:spLocks noChangeArrowheads="1"/>
          </p:cNvSpPr>
          <p:nvPr/>
        </p:nvSpPr>
        <p:spPr bwMode="auto">
          <a:xfrm>
            <a:off x="2889003" y="1697038"/>
            <a:ext cx="1286218" cy="236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000" b="1" dirty="0">
                <a:solidFill>
                  <a:srgbClr val="080808"/>
                </a:solidFill>
                <a:latin typeface="Arial" panose="020B0604020202020204" pitchFamily="34" charset="0"/>
              </a:rPr>
              <a:t>Ages 65 and Older</a:t>
            </a:r>
          </a:p>
        </p:txBody>
      </p:sp>
      <p:sp>
        <p:nvSpPr>
          <p:cNvPr id="12297" name="Text Box 79"/>
          <p:cNvSpPr txBox="1">
            <a:spLocks noChangeArrowheads="1"/>
          </p:cNvSpPr>
          <p:nvPr/>
        </p:nvSpPr>
        <p:spPr bwMode="auto">
          <a:xfrm>
            <a:off x="3112622" y="2667000"/>
            <a:ext cx="838980" cy="236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000" b="1" dirty="0">
                <a:solidFill>
                  <a:srgbClr val="080808"/>
                </a:solidFill>
                <a:latin typeface="Arial" panose="020B0604020202020204" pitchFamily="34" charset="0"/>
              </a:rPr>
              <a:t>Ages 45-64</a:t>
            </a:r>
          </a:p>
        </p:txBody>
      </p:sp>
      <p:sp>
        <p:nvSpPr>
          <p:cNvPr id="12298" name="Text Box 78"/>
          <p:cNvSpPr txBox="1">
            <a:spLocks noChangeArrowheads="1"/>
          </p:cNvSpPr>
          <p:nvPr/>
        </p:nvSpPr>
        <p:spPr bwMode="auto">
          <a:xfrm>
            <a:off x="3112622" y="3886200"/>
            <a:ext cx="838980" cy="236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000" b="1" dirty="0">
                <a:solidFill>
                  <a:srgbClr val="080808"/>
                </a:solidFill>
                <a:latin typeface="Arial" panose="020B0604020202020204" pitchFamily="34" charset="0"/>
              </a:rPr>
              <a:t>Ages 27-44</a:t>
            </a:r>
          </a:p>
        </p:txBody>
      </p:sp>
      <p:sp>
        <p:nvSpPr>
          <p:cNvPr id="12299" name="Text Box 77"/>
          <p:cNvSpPr txBox="1">
            <a:spLocks noChangeArrowheads="1"/>
          </p:cNvSpPr>
          <p:nvPr/>
        </p:nvSpPr>
        <p:spPr bwMode="auto">
          <a:xfrm>
            <a:off x="3112622" y="4548876"/>
            <a:ext cx="838980" cy="236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000" b="1" dirty="0">
                <a:solidFill>
                  <a:srgbClr val="080808"/>
                </a:solidFill>
                <a:latin typeface="Arial" panose="020B0604020202020204" pitchFamily="34" charset="0"/>
              </a:rPr>
              <a:t>Ages 19-26</a:t>
            </a:r>
          </a:p>
        </p:txBody>
      </p:sp>
      <p:sp>
        <p:nvSpPr>
          <p:cNvPr id="12300" name="Text Box 76"/>
          <p:cNvSpPr txBox="1">
            <a:spLocks noChangeArrowheads="1"/>
          </p:cNvSpPr>
          <p:nvPr/>
        </p:nvSpPr>
        <p:spPr bwMode="auto">
          <a:xfrm>
            <a:off x="3060712" y="4785624"/>
            <a:ext cx="942801" cy="236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000" b="1" dirty="0">
                <a:solidFill>
                  <a:srgbClr val="080808"/>
                </a:solidFill>
                <a:latin typeface="Arial" panose="020B0604020202020204" pitchFamily="34" charset="0"/>
              </a:rPr>
              <a:t>Ages 0-18</a:t>
            </a:r>
          </a:p>
        </p:txBody>
      </p:sp>
      <p:pic>
        <p:nvPicPr>
          <p:cNvPr id="16" name="Picture 15" descr="state seal_complete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7" name="Group 11"/>
          <p:cNvGrpSpPr>
            <a:grpSpLocks/>
          </p:cNvGrpSpPr>
          <p:nvPr/>
        </p:nvGrpSpPr>
        <p:grpSpPr bwMode="auto">
          <a:xfrm>
            <a:off x="517525" y="6477000"/>
            <a:ext cx="3349625" cy="309563"/>
            <a:chOff x="4307" y="87"/>
            <a:chExt cx="1856" cy="299"/>
          </a:xfrm>
        </p:grpSpPr>
        <p:sp>
          <p:nvSpPr>
            <p:cNvPr id="18"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9"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21" name="Straight Connector 20"/>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6" name="Group 11"/>
          <p:cNvGrpSpPr>
            <a:grpSpLocks/>
          </p:cNvGrpSpPr>
          <p:nvPr/>
        </p:nvGrpSpPr>
        <p:grpSpPr bwMode="auto">
          <a:xfrm>
            <a:off x="6629400" y="0"/>
            <a:ext cx="2276122" cy="647304"/>
            <a:chOff x="4307" y="-76"/>
            <a:chExt cx="1856" cy="462"/>
          </a:xfrm>
        </p:grpSpPr>
        <p:sp>
          <p:nvSpPr>
            <p:cNvPr id="27"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8" name="Text Box 13"/>
            <p:cNvSpPr txBox="1">
              <a:spLocks noChangeArrowheads="1"/>
            </p:cNvSpPr>
            <p:nvPr/>
          </p:nvSpPr>
          <p:spPr bwMode="auto">
            <a:xfrm>
              <a:off x="4307" y="-76"/>
              <a:ext cx="1799" cy="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smtClean="0">
                  <a:solidFill>
                    <a:srgbClr val="4F81BD"/>
                  </a:solidFill>
                  <a:latin typeface="Arial" panose="020B0604020202020204" pitchFamily="34" charset="0"/>
                  <a:cs typeface="Arial" panose="020B0604020202020204" pitchFamily="34" charset="0"/>
                </a:rPr>
                <a:t>User Demographics</a:t>
              </a:r>
            </a:p>
          </p:txBody>
        </p:sp>
      </p:grpSp>
      <p:sp>
        <p:nvSpPr>
          <p:cNvPr id="2" name="Slide Number Placeholder 1"/>
          <p:cNvSpPr>
            <a:spLocks noGrp="1"/>
          </p:cNvSpPr>
          <p:nvPr>
            <p:ph type="sldNum" sz="quarter" idx="12"/>
          </p:nvPr>
        </p:nvSpPr>
        <p:spPr>
          <a:xfrm>
            <a:off x="6848475" y="6376988"/>
            <a:ext cx="2133600" cy="365125"/>
          </a:xfrm>
        </p:spPr>
        <p:txBody>
          <a:bodyPr/>
          <a:lstStyle/>
          <a:p>
            <a:pPr>
              <a:defRPr/>
            </a:pPr>
            <a:fld id="{E932BB6A-D600-4D54-8112-1310BC448E11}" type="slidenum">
              <a:rPr lang="en-US" smtClean="0"/>
              <a:pPr>
                <a:defRPr/>
              </a:pPr>
              <a:t>12</a:t>
            </a:fld>
            <a:endParaRPr lang="en-US" dirty="0"/>
          </a:p>
        </p:txBody>
      </p:sp>
      <p:grpSp>
        <p:nvGrpSpPr>
          <p:cNvPr id="4" name="Group 3"/>
          <p:cNvGrpSpPr/>
          <p:nvPr/>
        </p:nvGrpSpPr>
        <p:grpSpPr>
          <a:xfrm>
            <a:off x="52388" y="1250950"/>
            <a:ext cx="6583362" cy="4256088"/>
            <a:chOff x="52388" y="1250950"/>
            <a:chExt cx="6583362" cy="4256088"/>
          </a:xfrm>
        </p:grpSpPr>
        <p:graphicFrame>
          <p:nvGraphicFramePr>
            <p:cNvPr id="12295" name="Object 41"/>
            <p:cNvGraphicFramePr>
              <a:graphicFrameLocks noChangeAspect="1"/>
            </p:cNvGraphicFramePr>
            <p:nvPr>
              <p:extLst>
                <p:ext uri="{D42A27DB-BD31-4B8C-83A1-F6EECF244321}">
                  <p14:modId xmlns:p14="http://schemas.microsoft.com/office/powerpoint/2010/main" val="273955454"/>
                </p:ext>
              </p:extLst>
            </p:nvPr>
          </p:nvGraphicFramePr>
          <p:xfrm>
            <a:off x="52388" y="1250950"/>
            <a:ext cx="6583362" cy="4256088"/>
          </p:xfrm>
          <a:graphic>
            <a:graphicData uri="http://schemas.openxmlformats.org/presentationml/2006/ole">
              <mc:AlternateContent xmlns:mc="http://schemas.openxmlformats.org/markup-compatibility/2006">
                <mc:Choice xmlns:v="urn:schemas-microsoft-com:vml" Requires="v">
                  <p:oleObj spid="_x0000_s12854" name="Worksheet" r:id="rId6" imgW="7248477" imgH="4819770" progId="Excel.Sheet.8">
                    <p:embed/>
                  </p:oleObj>
                </mc:Choice>
                <mc:Fallback>
                  <p:oleObj name="Worksheet" r:id="rId6" imgW="7248477" imgH="4819770" progId="Excel.Sheet.8">
                    <p:embed/>
                    <p:pic>
                      <p:nvPicPr>
                        <p:cNvPr id="0" name="Object 41"/>
                        <p:cNvPicPr>
                          <a:picLocks noChangeAspect="1" noChangeArrowheads="1"/>
                        </p:cNvPicPr>
                        <p:nvPr/>
                      </p:nvPicPr>
                      <p:blipFill>
                        <a:blip r:embed="rId7"/>
                        <a:srcRect/>
                        <a:stretch>
                          <a:fillRect/>
                        </a:stretch>
                      </p:blipFill>
                      <p:spPr bwMode="auto">
                        <a:xfrm>
                          <a:off x="52388" y="1250950"/>
                          <a:ext cx="6583362" cy="4256088"/>
                        </a:xfrm>
                        <a:prstGeom prst="rect">
                          <a:avLst/>
                        </a:prstGeom>
                        <a:noFill/>
                        <a:ln>
                          <a:noFill/>
                        </a:ln>
                        <a:extLst/>
                      </p:spPr>
                    </p:pic>
                  </p:oleObj>
                </mc:Fallback>
              </mc:AlternateContent>
            </a:graphicData>
          </a:graphic>
        </p:graphicFrame>
        <p:sp>
          <p:nvSpPr>
            <p:cNvPr id="3" name="TextBox 2"/>
            <p:cNvSpPr txBox="1"/>
            <p:nvPr/>
          </p:nvSpPr>
          <p:spPr>
            <a:xfrm>
              <a:off x="1774376" y="1338944"/>
              <a:ext cx="609600" cy="261610"/>
            </a:xfrm>
            <a:prstGeom prst="rect">
              <a:avLst/>
            </a:prstGeom>
            <a:noFill/>
          </p:spPr>
          <p:txBody>
            <a:bodyPr wrap="square" rtlCol="0">
              <a:spAutoFit/>
            </a:bodyPr>
            <a:lstStyle/>
            <a:p>
              <a:pPr algn="ctr"/>
              <a:endParaRPr lang="en-US" sz="1100" b="1" dirty="0">
                <a:latin typeface="Arial" panose="020B0604020202020204" pitchFamily="34" charset="0"/>
                <a:cs typeface="Arial" panose="020B0604020202020204" pitchFamily="34" charset="0"/>
              </a:endParaRPr>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89"/>
          <p:cNvSpPr>
            <a:spLocks noChangeArrowheads="1"/>
          </p:cNvSpPr>
          <p:nvPr/>
        </p:nvSpPr>
        <p:spPr bwMode="auto">
          <a:xfrm>
            <a:off x="581025" y="520700"/>
            <a:ext cx="7496175"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000" b="1" dirty="0" smtClean="0">
                <a:solidFill>
                  <a:srgbClr val="000000"/>
                </a:solidFill>
                <a:latin typeface="Arial" panose="020B0604020202020204" pitchFamily="34" charset="0"/>
              </a:rPr>
              <a:t>HSN Hospital Utilization by Federal Poverty Level (FPL)</a:t>
            </a:r>
            <a:endParaRPr lang="en-US" altLang="en-US" sz="2000" b="1" dirty="0">
              <a:solidFill>
                <a:srgbClr val="000000"/>
              </a:solidFill>
              <a:latin typeface="Arial" panose="020B0604020202020204" pitchFamily="34" charset="0"/>
            </a:endParaRPr>
          </a:p>
        </p:txBody>
      </p:sp>
      <p:sp>
        <p:nvSpPr>
          <p:cNvPr id="9260" name="Text Box 14"/>
          <p:cNvSpPr txBox="1">
            <a:spLocks noChangeArrowheads="1"/>
          </p:cNvSpPr>
          <p:nvPr/>
        </p:nvSpPr>
        <p:spPr bwMode="auto">
          <a:xfrm>
            <a:off x="533400" y="6248400"/>
            <a:ext cx="8259763"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latin typeface="Arial" panose="020B0604020202020204" pitchFamily="34" charset="0"/>
              </a:rPr>
              <a:t>Notes</a:t>
            </a:r>
            <a:r>
              <a:rPr lang="en-US" altLang="en-US" sz="700" dirty="0" smtClean="0">
                <a:latin typeface="Arial" panose="020B0604020202020204" pitchFamily="34" charset="0"/>
              </a:rPr>
              <a:t>: The </a:t>
            </a:r>
            <a:r>
              <a:rPr lang="en-US" altLang="en-US" sz="700" dirty="0">
                <a:latin typeface="Arial" panose="020B0604020202020204" pitchFamily="34" charset="0"/>
              </a:rPr>
              <a:t>Health Safety Net fiscal year runs from October 1 through September 30 of the following </a:t>
            </a:r>
            <a:r>
              <a:rPr lang="en-US" altLang="en-US" sz="700" dirty="0" smtClean="0">
                <a:latin typeface="Arial" panose="020B0604020202020204" pitchFamily="34" charset="0"/>
              </a:rPr>
              <a:t>year</a:t>
            </a:r>
            <a:r>
              <a:rPr lang="en-US" altLang="en-US" sz="700" b="1" dirty="0" smtClean="0">
                <a:latin typeface="Arial" panose="020B0604020202020204" pitchFamily="34" charset="0"/>
              </a:rPr>
              <a:t>.  </a:t>
            </a:r>
          </a:p>
          <a:p>
            <a:pPr eaLnBrk="1" hangingPunct="1">
              <a:spcBef>
                <a:spcPct val="0"/>
              </a:spcBef>
              <a:buFontTx/>
              <a:buNone/>
            </a:pPr>
            <a:r>
              <a:rPr lang="en-US" altLang="en-US" sz="700" dirty="0">
                <a:solidFill>
                  <a:srgbClr val="080808"/>
                </a:solidFill>
                <a:latin typeface="Arial" panose="020B0604020202020204" pitchFamily="34" charset="0"/>
              </a:rPr>
              <a:t> </a:t>
            </a:r>
            <a:r>
              <a:rPr lang="en-US" altLang="en-US" sz="700" dirty="0" smtClean="0">
                <a:solidFill>
                  <a:srgbClr val="080808"/>
                </a:solidFill>
                <a:latin typeface="Arial" panose="020B0604020202020204" pitchFamily="34" charset="0"/>
              </a:rPr>
              <a:t>Source:   Health Safety Net Data Warehouse as of 11/8/16.</a:t>
            </a:r>
            <a:endParaRPr lang="en-US" altLang="en-US" sz="700" dirty="0">
              <a:latin typeface="Arial" panose="020B0604020202020204" pitchFamily="34" charset="0"/>
            </a:endParaRPr>
          </a:p>
        </p:txBody>
      </p:sp>
      <p:grpSp>
        <p:nvGrpSpPr>
          <p:cNvPr id="9261" name="Group 11"/>
          <p:cNvGrpSpPr>
            <a:grpSpLocks/>
          </p:cNvGrpSpPr>
          <p:nvPr/>
        </p:nvGrpSpPr>
        <p:grpSpPr bwMode="auto">
          <a:xfrm>
            <a:off x="7148513" y="146050"/>
            <a:ext cx="1746250" cy="369888"/>
            <a:chOff x="4307" y="122"/>
            <a:chExt cx="1856" cy="264"/>
          </a:xfrm>
        </p:grpSpPr>
        <p:sp>
          <p:nvSpPr>
            <p:cNvPr id="9263"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9264" name="Text Box 13"/>
            <p:cNvSpPr txBox="1">
              <a:spLocks noChangeArrowheads="1"/>
            </p:cNvSpPr>
            <p:nvPr/>
          </p:nvSpPr>
          <p:spPr bwMode="auto">
            <a:xfrm>
              <a:off x="4350" y="122"/>
              <a:ext cx="1756"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400" dirty="0">
                  <a:solidFill>
                    <a:srgbClr val="4F81BD"/>
                  </a:solidFill>
                </a:rPr>
                <a:t>Service Patterns</a:t>
              </a:r>
            </a:p>
          </p:txBody>
        </p:sp>
      </p:grpSp>
      <p:pic>
        <p:nvPicPr>
          <p:cNvPr id="11" name="Picture 1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11"/>
          <p:cNvGrpSpPr>
            <a:grpSpLocks/>
          </p:cNvGrpSpPr>
          <p:nvPr/>
        </p:nvGrpSpPr>
        <p:grpSpPr bwMode="auto">
          <a:xfrm>
            <a:off x="517525" y="6477000"/>
            <a:ext cx="3349625" cy="309563"/>
            <a:chOff x="4307" y="87"/>
            <a:chExt cx="1856" cy="299"/>
          </a:xfrm>
        </p:grpSpPr>
        <p:sp>
          <p:nvSpPr>
            <p:cNvPr id="1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6" name="Straight Connector 15"/>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1"/>
          <p:cNvGrpSpPr>
            <a:grpSpLocks/>
          </p:cNvGrpSpPr>
          <p:nvPr/>
        </p:nvGrpSpPr>
        <p:grpSpPr bwMode="auto">
          <a:xfrm>
            <a:off x="7010613" y="147451"/>
            <a:ext cx="1959456" cy="462360"/>
            <a:chOff x="4031" y="123"/>
            <a:chExt cx="2132" cy="330"/>
          </a:xfrm>
        </p:grpSpPr>
        <p:sp>
          <p:nvSpPr>
            <p:cNvPr id="19" name="Rectangle 12"/>
            <p:cNvSpPr>
              <a:spLocks noChangeArrowheads="1"/>
            </p:cNvSpPr>
            <p:nvPr/>
          </p:nvSpPr>
          <p:spPr bwMode="white">
            <a:xfrm>
              <a:off x="4031" y="123"/>
              <a:ext cx="2132"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0" name="Text Box 13"/>
            <p:cNvSpPr txBox="1">
              <a:spLocks noChangeArrowheads="1"/>
            </p:cNvSpPr>
            <p:nvPr/>
          </p:nvSpPr>
          <p:spPr bwMode="auto">
            <a:xfrm>
              <a:off x="4113" y="204"/>
              <a:ext cx="199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smtClean="0">
                  <a:solidFill>
                    <a:srgbClr val="4F81BD"/>
                  </a:solidFill>
                  <a:latin typeface="Arial" panose="020B0604020202020204" pitchFamily="34" charset="0"/>
                  <a:cs typeface="Arial" panose="020B0604020202020204" pitchFamily="34" charset="0"/>
                </a:rPr>
                <a:t>Service Patterns</a:t>
              </a:r>
            </a:p>
          </p:txBody>
        </p:sp>
      </p:grpSp>
      <p:graphicFrame>
        <p:nvGraphicFramePr>
          <p:cNvPr id="5" name="Content Placeholder 4"/>
          <p:cNvGraphicFramePr>
            <a:graphicFrameLocks noGrp="1"/>
          </p:cNvGraphicFramePr>
          <p:nvPr>
            <p:ph idx="1"/>
            <p:extLst>
              <p:ext uri="{D42A27DB-BD31-4B8C-83A1-F6EECF244321}">
                <p14:modId xmlns:p14="http://schemas.microsoft.com/office/powerpoint/2010/main" val="3042578307"/>
              </p:ext>
            </p:extLst>
          </p:nvPr>
        </p:nvGraphicFramePr>
        <p:xfrm>
          <a:off x="152400" y="990600"/>
          <a:ext cx="8610600" cy="5257800"/>
        </p:xfrm>
        <a:graphic>
          <a:graphicData uri="http://schemas.openxmlformats.org/drawingml/2006/chart">
            <c:chart xmlns:c="http://schemas.openxmlformats.org/drawingml/2006/chart" xmlns:r="http://schemas.openxmlformats.org/officeDocument/2006/relationships" r:id="rId4"/>
          </a:graphicData>
        </a:graphic>
      </p:graphicFrame>
      <p:sp>
        <p:nvSpPr>
          <p:cNvPr id="2" name="Slide Number Placeholder 1"/>
          <p:cNvSpPr>
            <a:spLocks noGrp="1"/>
          </p:cNvSpPr>
          <p:nvPr>
            <p:ph type="sldNum" sz="quarter" idx="12"/>
          </p:nvPr>
        </p:nvSpPr>
        <p:spPr>
          <a:xfrm>
            <a:off x="6553200" y="6477000"/>
            <a:ext cx="2133600" cy="244475"/>
          </a:xfrm>
        </p:spPr>
        <p:txBody>
          <a:bodyPr/>
          <a:lstStyle/>
          <a:p>
            <a:pPr>
              <a:defRPr/>
            </a:pPr>
            <a:fld id="{E932BB6A-D600-4D54-8112-1310BC448E11}" type="slidenum">
              <a:rPr lang="en-US" smtClean="0"/>
              <a:pPr>
                <a:defRPr/>
              </a:pPr>
              <a:t>13</a:t>
            </a:fld>
            <a:endParaRPr lang="en-US" dirty="0"/>
          </a:p>
        </p:txBody>
      </p:sp>
    </p:spTree>
    <p:extLst>
      <p:ext uri="{BB962C8B-B14F-4D97-AF65-F5344CB8AC3E}">
        <p14:creationId xmlns:p14="http://schemas.microsoft.com/office/powerpoint/2010/main" val="39567269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15"/>
          <p:cNvSpPr>
            <a:spLocks noGrp="1" noChangeArrowheads="1"/>
          </p:cNvSpPr>
          <p:nvPr>
            <p:ph type="title"/>
          </p:nvPr>
        </p:nvSpPr>
        <p:spPr/>
        <p:txBody>
          <a:bodyPr/>
          <a:lstStyle/>
          <a:p>
            <a:pPr lvl="0" eaLnBrk="1" hangingPunct="1"/>
            <a:r>
              <a:rPr lang="en-US" altLang="en-US" sz="2000" b="1" dirty="0" smtClean="0">
                <a:solidFill>
                  <a:srgbClr val="000000"/>
                </a:solidFill>
                <a:ea typeface="+mn-ea"/>
                <a:cs typeface="Arial" charset="0"/>
              </a:rPr>
              <a:t>HSN Hospital Utilization </a:t>
            </a:r>
            <a:r>
              <a:rPr lang="en-US" altLang="en-US" sz="2000" b="1" dirty="0">
                <a:solidFill>
                  <a:srgbClr val="000000"/>
                </a:solidFill>
                <a:ea typeface="+mn-ea"/>
                <a:cs typeface="Arial" charset="0"/>
              </a:rPr>
              <a:t>and </a:t>
            </a:r>
            <a:r>
              <a:rPr lang="en-US" altLang="en-US" sz="2000" b="1" dirty="0" smtClean="0">
                <a:solidFill>
                  <a:srgbClr val="000000"/>
                </a:solidFill>
                <a:ea typeface="+mn-ea"/>
                <a:cs typeface="Arial" charset="0"/>
              </a:rPr>
              <a:t>Demand</a:t>
            </a:r>
            <a:r>
              <a:rPr lang="en-US" altLang="en-US" sz="2000" b="1" dirty="0">
                <a:solidFill>
                  <a:srgbClr val="000000"/>
                </a:solidFill>
                <a:ea typeface="+mn-ea"/>
                <a:cs typeface="Arial" charset="0"/>
              </a:rPr>
              <a:t/>
            </a:r>
            <a:br>
              <a:rPr lang="en-US" altLang="en-US" sz="2000" b="1" dirty="0">
                <a:solidFill>
                  <a:srgbClr val="000000"/>
                </a:solidFill>
                <a:ea typeface="+mn-ea"/>
                <a:cs typeface="Arial" charset="0"/>
              </a:rPr>
            </a:br>
            <a:r>
              <a:rPr lang="en-US" altLang="en-US" sz="2000" b="1" dirty="0">
                <a:solidFill>
                  <a:srgbClr val="000000"/>
                </a:solidFill>
                <a:ea typeface="+mn-ea"/>
                <a:cs typeface="Arial" charset="0"/>
              </a:rPr>
              <a:t>by Insurance </a:t>
            </a:r>
            <a:r>
              <a:rPr lang="en-US" altLang="en-US" sz="2000" b="1" dirty="0" smtClean="0">
                <a:solidFill>
                  <a:srgbClr val="000000"/>
                </a:solidFill>
                <a:ea typeface="+mn-ea"/>
                <a:cs typeface="Arial" charset="0"/>
              </a:rPr>
              <a:t>Status</a:t>
            </a:r>
            <a:endParaRPr lang="en-US" altLang="en-US" dirty="0" smtClean="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54396483"/>
              </p:ext>
            </p:extLst>
          </p:nvPr>
        </p:nvGraphicFramePr>
        <p:xfrm>
          <a:off x="424656" y="960120"/>
          <a:ext cx="82296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p:cNvSpPr>
            <a:spLocks noGrp="1"/>
          </p:cNvSpPr>
          <p:nvPr>
            <p:ph type="sldNum" sz="quarter" idx="12"/>
          </p:nvPr>
        </p:nvSpPr>
        <p:spPr>
          <a:xfrm>
            <a:off x="6553200" y="6477000"/>
            <a:ext cx="2133600" cy="244475"/>
          </a:xfrm>
        </p:spPr>
        <p:txBody>
          <a:bodyPr/>
          <a:lstStyle/>
          <a:p>
            <a:pPr>
              <a:defRPr/>
            </a:pPr>
            <a:fld id="{E932BB6A-D600-4D54-8112-1310BC448E11}" type="slidenum">
              <a:rPr lang="en-US" smtClean="0"/>
              <a:pPr>
                <a:defRPr/>
              </a:pPr>
              <a:t>14</a:t>
            </a:fld>
            <a:endParaRPr lang="en-US" dirty="0"/>
          </a:p>
        </p:txBody>
      </p:sp>
      <p:pic>
        <p:nvPicPr>
          <p:cNvPr id="5" name="Picture 4" descr="state seal_complete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 11"/>
          <p:cNvGrpSpPr>
            <a:grpSpLocks/>
          </p:cNvGrpSpPr>
          <p:nvPr/>
        </p:nvGrpSpPr>
        <p:grpSpPr bwMode="auto">
          <a:xfrm>
            <a:off x="517525" y="6477000"/>
            <a:ext cx="3349625" cy="309563"/>
            <a:chOff x="4307" y="87"/>
            <a:chExt cx="1856" cy="299"/>
          </a:xfrm>
        </p:grpSpPr>
        <p:sp>
          <p:nvSpPr>
            <p:cNvPr id="7"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8"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0" name="Straight Connector 9"/>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 Box 14"/>
          <p:cNvSpPr txBox="1">
            <a:spLocks noChangeArrowheads="1"/>
          </p:cNvSpPr>
          <p:nvPr/>
        </p:nvSpPr>
        <p:spPr bwMode="auto">
          <a:xfrm>
            <a:off x="609600" y="6019800"/>
            <a:ext cx="810101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solidFill>
                  <a:srgbClr val="000000"/>
                </a:solidFill>
                <a:latin typeface="Arial" panose="020B0604020202020204" pitchFamily="34" charset="0"/>
              </a:rPr>
              <a:t>Notes: </a:t>
            </a:r>
            <a:r>
              <a:rPr lang="en-US" altLang="en-US" sz="700" dirty="0">
                <a:solidFill>
                  <a:srgbClr val="080808"/>
                </a:solidFill>
                <a:latin typeface="Arial" panose="020B0604020202020204" pitchFamily="34" charset="0"/>
              </a:rPr>
              <a:t>The Health Safety Net fiscal year runs from October 1 through September 30 of the following year. </a:t>
            </a:r>
            <a:r>
              <a:rPr lang="en-US" altLang="en-US" sz="700" dirty="0" smtClean="0">
                <a:solidFill>
                  <a:srgbClr val="000000"/>
                </a:solidFill>
                <a:latin typeface="Arial" panose="020B0604020202020204" pitchFamily="34" charset="0"/>
              </a:rPr>
              <a:t>Hospital </a:t>
            </a:r>
            <a:r>
              <a:rPr lang="en-US" altLang="en-US" sz="700" dirty="0">
                <a:solidFill>
                  <a:srgbClr val="000000"/>
                </a:solidFill>
                <a:latin typeface="Arial" panose="020B0604020202020204" pitchFamily="34" charset="0"/>
              </a:rPr>
              <a:t>volume is the sum of inpatient discharges and outpatient visits </a:t>
            </a:r>
            <a:r>
              <a:rPr lang="en-US" altLang="en-US" sz="700" dirty="0">
                <a:solidFill>
                  <a:srgbClr val="080808"/>
                </a:solidFill>
                <a:latin typeface="Arial" panose="020B0604020202020204" pitchFamily="34" charset="0"/>
              </a:rPr>
              <a:t>reported in the month in which the service was provided</a:t>
            </a:r>
            <a:r>
              <a:rPr lang="en-US" altLang="en-US" sz="700" dirty="0" smtClean="0">
                <a:solidFill>
                  <a:srgbClr val="000000"/>
                </a:solidFill>
                <a:latin typeface="Arial" panose="020B0604020202020204" pitchFamily="34" charset="0"/>
              </a:rPr>
              <a:t>. </a:t>
            </a:r>
            <a:r>
              <a:rPr lang="en-US" altLang="en-US" sz="700" dirty="0">
                <a:solidFill>
                  <a:srgbClr val="000000"/>
                </a:solidFill>
                <a:latin typeface="Arial" panose="020B0604020202020204" pitchFamily="34" charset="0"/>
              </a:rPr>
              <a:t>Hospital volume excludes pharmacy claims. Hospital </a:t>
            </a:r>
            <a:r>
              <a:rPr lang="en-US" altLang="en-US" sz="700" dirty="0" smtClean="0">
                <a:solidFill>
                  <a:srgbClr val="000000"/>
                </a:solidFill>
                <a:latin typeface="Arial" panose="020B0604020202020204" pitchFamily="34" charset="0"/>
              </a:rPr>
              <a:t>payments are </a:t>
            </a:r>
            <a:r>
              <a:rPr lang="en-US" altLang="en-US" sz="700" dirty="0">
                <a:solidFill>
                  <a:srgbClr val="000000"/>
                </a:solidFill>
                <a:latin typeface="Arial" panose="020B0604020202020204" pitchFamily="34" charset="0"/>
              </a:rPr>
              <a:t>reported in the month in </a:t>
            </a:r>
            <a:r>
              <a:rPr lang="en-US" altLang="en-US" sz="700" dirty="0" smtClean="0">
                <a:solidFill>
                  <a:srgbClr val="000000"/>
                </a:solidFill>
                <a:latin typeface="Arial" panose="020B0604020202020204" pitchFamily="34" charset="0"/>
              </a:rPr>
              <a:t>which </a:t>
            </a:r>
            <a:r>
              <a:rPr lang="en-US" altLang="en-US" sz="700" dirty="0">
                <a:solidFill>
                  <a:srgbClr val="000000"/>
                </a:solidFill>
                <a:latin typeface="Arial" panose="020B0604020202020204" pitchFamily="34" charset="0"/>
              </a:rPr>
              <a:t>the service was provided.  Hospital demand represents the amount that providers would have been paid in the absence of a funding shortfall and excludes outpatient pharmacy</a:t>
            </a:r>
            <a:r>
              <a:rPr lang="en-US" altLang="en-US" sz="700" dirty="0" smtClean="0">
                <a:solidFill>
                  <a:srgbClr val="000000"/>
                </a:solidFill>
                <a:latin typeface="Arial" panose="020B0604020202020204" pitchFamily="34" charset="0"/>
              </a:rPr>
              <a:t>. </a:t>
            </a:r>
            <a:r>
              <a:rPr lang="en-US" altLang="en-US" sz="700" dirty="0">
                <a:solidFill>
                  <a:srgbClr val="000000"/>
                </a:solidFill>
                <a:latin typeface="Arial" panose="020B0604020202020204" pitchFamily="34" charset="0"/>
              </a:rPr>
              <a:t>Numbers are rounded to the nearest percent and may not sum to 100% due to </a:t>
            </a:r>
            <a:r>
              <a:rPr lang="en-US" altLang="en-US" sz="700" dirty="0" smtClean="0">
                <a:solidFill>
                  <a:srgbClr val="000000"/>
                </a:solidFill>
                <a:latin typeface="Arial" panose="020B0604020202020204" pitchFamily="34" charset="0"/>
              </a:rPr>
              <a:t>rounding.  </a:t>
            </a:r>
          </a:p>
          <a:p>
            <a:pPr eaLnBrk="1" hangingPunct="1">
              <a:spcBef>
                <a:spcPct val="0"/>
              </a:spcBef>
              <a:buFontTx/>
              <a:buNone/>
            </a:pPr>
            <a:r>
              <a:rPr lang="en-US" altLang="en-US" sz="700" dirty="0" smtClean="0">
                <a:solidFill>
                  <a:srgbClr val="000000"/>
                </a:solidFill>
                <a:latin typeface="Arial" panose="020B0604020202020204" pitchFamily="34" charset="0"/>
              </a:rPr>
              <a:t>Source</a:t>
            </a:r>
            <a:r>
              <a:rPr lang="en-US" altLang="en-US" sz="700" dirty="0">
                <a:solidFill>
                  <a:srgbClr val="000000"/>
                </a:solidFill>
                <a:latin typeface="Arial" panose="020B0604020202020204" pitchFamily="34" charset="0"/>
              </a:rPr>
              <a:t>: Health Safety Net Data </a:t>
            </a:r>
            <a:r>
              <a:rPr lang="en-US" altLang="en-US" sz="700" dirty="0" smtClean="0">
                <a:solidFill>
                  <a:srgbClr val="000000"/>
                </a:solidFill>
                <a:latin typeface="Arial" panose="020B0604020202020204" pitchFamily="34" charset="0"/>
              </a:rPr>
              <a:t>Warehouse </a:t>
            </a:r>
            <a:r>
              <a:rPr lang="en-US" altLang="en-US" sz="700" dirty="0">
                <a:latin typeface="Arial" panose="020B0604020202020204" pitchFamily="34" charset="0"/>
              </a:rPr>
              <a:t>as of </a:t>
            </a:r>
            <a:r>
              <a:rPr lang="en-US" altLang="en-US" sz="700" dirty="0" smtClean="0">
                <a:latin typeface="Arial" panose="020B0604020202020204" pitchFamily="34" charset="0"/>
              </a:rPr>
              <a:t>10/19/2016.</a:t>
            </a:r>
            <a:endParaRPr lang="en-US" altLang="en-US" sz="700" dirty="0">
              <a:latin typeface="Arial" panose="020B0604020202020204" pitchFamily="34" charset="0"/>
            </a:endParaRPr>
          </a:p>
        </p:txBody>
      </p:sp>
    </p:spTree>
    <p:extLst>
      <p:ext uri="{BB962C8B-B14F-4D97-AF65-F5344CB8AC3E}">
        <p14:creationId xmlns:p14="http://schemas.microsoft.com/office/powerpoint/2010/main" val="18353144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15"/>
          <p:cNvSpPr>
            <a:spLocks noGrp="1" noChangeArrowheads="1"/>
          </p:cNvSpPr>
          <p:nvPr>
            <p:ph type="title" idx="4294967295"/>
          </p:nvPr>
        </p:nvSpPr>
        <p:spPr>
          <a:xfrm>
            <a:off x="538163" y="685800"/>
            <a:ext cx="8067675" cy="750887"/>
          </a:xfrm>
        </p:spPr>
        <p:txBody>
          <a:bodyPr/>
          <a:lstStyle/>
          <a:p>
            <a:pPr eaLnBrk="1" hangingPunct="1"/>
            <a:r>
              <a:rPr lang="en-US" altLang="en-US" dirty="0" smtClean="0"/>
              <a:t>Table of Contents</a:t>
            </a:r>
          </a:p>
        </p:txBody>
      </p:sp>
      <p:sp>
        <p:nvSpPr>
          <p:cNvPr id="3076" name="Text Box 6"/>
          <p:cNvSpPr txBox="1">
            <a:spLocks noChangeArrowheads="1"/>
          </p:cNvSpPr>
          <p:nvPr/>
        </p:nvSpPr>
        <p:spPr bwMode="auto">
          <a:xfrm>
            <a:off x="1143000" y="2356760"/>
            <a:ext cx="7086600" cy="332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ts val="0"/>
              </a:spcBef>
              <a:spcAft>
                <a:spcPts val="0"/>
              </a:spcAft>
              <a:buFontTx/>
              <a:buNone/>
            </a:pPr>
            <a:r>
              <a:rPr lang="en-US" altLang="en-US" sz="1800" dirty="0">
                <a:solidFill>
                  <a:srgbClr val="595959"/>
                </a:solidFill>
                <a:latin typeface="Arial" panose="020B0604020202020204" pitchFamily="34" charset="0"/>
              </a:rPr>
              <a:t>Introduction		</a:t>
            </a:r>
            <a:r>
              <a:rPr lang="en-US" altLang="en-US" sz="1800" dirty="0" smtClean="0">
                <a:solidFill>
                  <a:srgbClr val="595959"/>
                </a:solidFill>
                <a:latin typeface="Arial" panose="020B0604020202020204" pitchFamily="34" charset="0"/>
              </a:rPr>
              <a:t>			3</a:t>
            </a:r>
          </a:p>
          <a:p>
            <a:pPr>
              <a:spcBef>
                <a:spcPts val="0"/>
              </a:spcBef>
              <a:spcAft>
                <a:spcPts val="0"/>
              </a:spcAft>
              <a:buFontTx/>
              <a:buNone/>
            </a:pPr>
            <a:r>
              <a:rPr lang="en-US" altLang="en-US" sz="1800" dirty="0" smtClean="0">
                <a:solidFill>
                  <a:srgbClr val="595959"/>
                </a:solidFill>
                <a:latin typeface="Arial" panose="020B0604020202020204" pitchFamily="34" charset="0"/>
              </a:rPr>
              <a:t>HSN Overview					4</a:t>
            </a:r>
          </a:p>
          <a:p>
            <a:pPr>
              <a:spcBef>
                <a:spcPts val="0"/>
              </a:spcBef>
              <a:spcAft>
                <a:spcPts val="0"/>
              </a:spcAft>
              <a:buFontTx/>
              <a:buNone/>
            </a:pPr>
            <a:r>
              <a:rPr lang="en-US" altLang="en-US" sz="1800" dirty="0" smtClean="0">
                <a:solidFill>
                  <a:srgbClr val="595959"/>
                </a:solidFill>
                <a:latin typeface="Arial" panose="020B0604020202020204" pitchFamily="34" charset="0"/>
              </a:rPr>
              <a:t>HSN Restructuring Implementation			5</a:t>
            </a:r>
            <a:endParaRPr lang="en-US" altLang="en-US" sz="1800" dirty="0">
              <a:solidFill>
                <a:srgbClr val="595959"/>
              </a:solidFill>
              <a:latin typeface="Arial" panose="020B0604020202020204" pitchFamily="34" charset="0"/>
            </a:endParaRPr>
          </a:p>
          <a:p>
            <a:pPr>
              <a:spcBef>
                <a:spcPts val="0"/>
              </a:spcBef>
              <a:spcAft>
                <a:spcPts val="0"/>
              </a:spcAft>
              <a:buFontTx/>
              <a:buNone/>
            </a:pPr>
            <a:r>
              <a:rPr lang="en-US" altLang="en-US" sz="1800" dirty="0" smtClean="0">
                <a:solidFill>
                  <a:srgbClr val="595959"/>
                </a:solidFill>
                <a:latin typeface="Arial" panose="020B0604020202020204" pitchFamily="34" charset="0"/>
              </a:rPr>
              <a:t>Payments </a:t>
            </a:r>
            <a:r>
              <a:rPr lang="en-US" altLang="en-US" sz="1800" dirty="0">
                <a:solidFill>
                  <a:srgbClr val="595959"/>
                </a:solidFill>
                <a:latin typeface="Arial" panose="020B0604020202020204" pitchFamily="34" charset="0"/>
              </a:rPr>
              <a:t>		</a:t>
            </a:r>
            <a:r>
              <a:rPr lang="en-US" altLang="en-US" sz="1800" dirty="0" smtClean="0">
                <a:solidFill>
                  <a:srgbClr val="595959"/>
                </a:solidFill>
                <a:latin typeface="Arial" panose="020B0604020202020204" pitchFamily="34" charset="0"/>
              </a:rPr>
              <a:t>			6</a:t>
            </a:r>
          </a:p>
          <a:p>
            <a:pPr>
              <a:spcBef>
                <a:spcPts val="0"/>
              </a:spcBef>
              <a:spcAft>
                <a:spcPts val="0"/>
              </a:spcAft>
              <a:buFontTx/>
              <a:buNone/>
            </a:pPr>
            <a:r>
              <a:rPr lang="en-US" altLang="en-US" sz="1800" dirty="0" smtClean="0">
                <a:solidFill>
                  <a:srgbClr val="595959"/>
                </a:solidFill>
                <a:latin typeface="Arial" panose="020B0604020202020204" pitchFamily="34" charset="0"/>
              </a:rPr>
              <a:t>Hospital Disbursements				7</a:t>
            </a:r>
          </a:p>
          <a:p>
            <a:pPr>
              <a:spcBef>
                <a:spcPts val="0"/>
              </a:spcBef>
              <a:spcAft>
                <a:spcPts val="0"/>
              </a:spcAft>
              <a:buFontTx/>
              <a:buNone/>
            </a:pPr>
            <a:r>
              <a:rPr lang="en-US" altLang="en-US" sz="1800" dirty="0" smtClean="0">
                <a:solidFill>
                  <a:srgbClr val="595959"/>
                </a:solidFill>
                <a:latin typeface="Arial" panose="020B0604020202020204" pitchFamily="34" charset="0"/>
              </a:rPr>
              <a:t>Community Health Centers (CHC) Disbursements	8</a:t>
            </a:r>
            <a:endParaRPr lang="en-US" altLang="en-US" sz="1800" dirty="0">
              <a:solidFill>
                <a:srgbClr val="595959"/>
              </a:solidFill>
              <a:latin typeface="Arial" panose="020B0604020202020204" pitchFamily="34" charset="0"/>
            </a:endParaRPr>
          </a:p>
          <a:p>
            <a:pPr>
              <a:spcBef>
                <a:spcPts val="0"/>
              </a:spcBef>
              <a:spcAft>
                <a:spcPts val="0"/>
              </a:spcAft>
              <a:buFontTx/>
              <a:buNone/>
            </a:pPr>
            <a:r>
              <a:rPr lang="en-US" altLang="en-US" sz="1800" dirty="0" smtClean="0">
                <a:solidFill>
                  <a:srgbClr val="595959"/>
                </a:solidFill>
                <a:latin typeface="Arial" panose="020B0604020202020204" pitchFamily="34" charset="0"/>
              </a:rPr>
              <a:t>Users	</a:t>
            </a:r>
            <a:r>
              <a:rPr lang="en-US" altLang="en-US" sz="1800" dirty="0">
                <a:solidFill>
                  <a:srgbClr val="595959"/>
                </a:solidFill>
                <a:latin typeface="Arial" panose="020B0604020202020204" pitchFamily="34" charset="0"/>
              </a:rPr>
              <a:t>		</a:t>
            </a:r>
            <a:r>
              <a:rPr lang="en-US" altLang="en-US" sz="1800" dirty="0" smtClean="0">
                <a:solidFill>
                  <a:srgbClr val="595959"/>
                </a:solidFill>
                <a:latin typeface="Arial" panose="020B0604020202020204" pitchFamily="34" charset="0"/>
              </a:rPr>
              <a:t>			9</a:t>
            </a:r>
          </a:p>
          <a:p>
            <a:pPr>
              <a:spcBef>
                <a:spcPts val="0"/>
              </a:spcBef>
              <a:spcAft>
                <a:spcPts val="0"/>
              </a:spcAft>
              <a:buFontTx/>
              <a:buNone/>
            </a:pPr>
            <a:r>
              <a:rPr lang="en-US" altLang="en-US" sz="1800" dirty="0">
                <a:solidFill>
                  <a:srgbClr val="595959"/>
                </a:solidFill>
                <a:latin typeface="Arial" panose="020B0604020202020204" pitchFamily="34" charset="0"/>
              </a:rPr>
              <a:t>Hospital Demand by Type of </a:t>
            </a:r>
            <a:r>
              <a:rPr lang="en-US" altLang="en-US" sz="1800" dirty="0" smtClean="0">
                <a:solidFill>
                  <a:srgbClr val="595959"/>
                </a:solidFill>
                <a:latin typeface="Arial" panose="020B0604020202020204" pitchFamily="34" charset="0"/>
              </a:rPr>
              <a:t>Service		10</a:t>
            </a:r>
          </a:p>
          <a:p>
            <a:pPr>
              <a:spcBef>
                <a:spcPts val="0"/>
              </a:spcBef>
              <a:spcAft>
                <a:spcPts val="0"/>
              </a:spcAft>
              <a:buFontTx/>
              <a:buNone/>
            </a:pPr>
            <a:r>
              <a:rPr lang="en-US" altLang="en-US" sz="1800" dirty="0" smtClean="0">
                <a:solidFill>
                  <a:srgbClr val="595959"/>
                </a:solidFill>
                <a:latin typeface="Arial" panose="020B0604020202020204" pitchFamily="34" charset="0"/>
              </a:rPr>
              <a:t>CHC </a:t>
            </a:r>
            <a:r>
              <a:rPr lang="en-US" altLang="en-US" sz="1800" dirty="0">
                <a:solidFill>
                  <a:srgbClr val="595959"/>
                </a:solidFill>
                <a:latin typeface="Arial" panose="020B0604020202020204" pitchFamily="34" charset="0"/>
              </a:rPr>
              <a:t>Demand by Type of </a:t>
            </a:r>
            <a:r>
              <a:rPr lang="en-US" altLang="en-US" sz="1800" dirty="0" smtClean="0">
                <a:solidFill>
                  <a:srgbClr val="595959"/>
                </a:solidFill>
                <a:latin typeface="Arial" panose="020B0604020202020204" pitchFamily="34" charset="0"/>
              </a:rPr>
              <a:t>Service			11	</a:t>
            </a:r>
            <a:endParaRPr lang="en-US" altLang="en-US" sz="1800" dirty="0">
              <a:solidFill>
                <a:srgbClr val="595959"/>
              </a:solidFill>
              <a:latin typeface="Arial" panose="020B0604020202020204" pitchFamily="34" charset="0"/>
            </a:endParaRPr>
          </a:p>
          <a:p>
            <a:pPr>
              <a:spcBef>
                <a:spcPts val="0"/>
              </a:spcBef>
              <a:spcAft>
                <a:spcPts val="0"/>
              </a:spcAft>
              <a:buFontTx/>
              <a:buNone/>
            </a:pPr>
            <a:r>
              <a:rPr lang="en-US" altLang="en-US" sz="1800" dirty="0" smtClean="0">
                <a:solidFill>
                  <a:srgbClr val="595959"/>
                </a:solidFill>
                <a:latin typeface="Arial" panose="020B0604020202020204" pitchFamily="34" charset="0"/>
              </a:rPr>
              <a:t>Utilization by Age					12</a:t>
            </a:r>
          </a:p>
          <a:p>
            <a:pPr>
              <a:spcBef>
                <a:spcPts val="0"/>
              </a:spcBef>
              <a:spcAft>
                <a:spcPts val="0"/>
              </a:spcAft>
              <a:buFontTx/>
              <a:buNone/>
            </a:pPr>
            <a:r>
              <a:rPr lang="en-US" altLang="en-US" sz="1800" dirty="0" smtClean="0">
                <a:solidFill>
                  <a:srgbClr val="595959"/>
                </a:solidFill>
                <a:latin typeface="Arial" panose="020B0604020202020204" pitchFamily="34" charset="0"/>
              </a:rPr>
              <a:t>Utilization by Income (Federal Poverty Level)		13</a:t>
            </a:r>
          </a:p>
          <a:p>
            <a:pPr>
              <a:spcBef>
                <a:spcPts val="0"/>
              </a:spcBef>
              <a:spcAft>
                <a:spcPts val="0"/>
              </a:spcAft>
              <a:buFontTx/>
              <a:buNone/>
            </a:pPr>
            <a:r>
              <a:rPr lang="en-US" altLang="en-US" sz="1800" dirty="0" smtClean="0">
                <a:solidFill>
                  <a:srgbClr val="595959"/>
                </a:solidFill>
                <a:latin typeface="Arial" panose="020B0604020202020204" pitchFamily="34" charset="0"/>
              </a:rPr>
              <a:t>Utilization by </a:t>
            </a:r>
            <a:r>
              <a:rPr lang="en-US" altLang="en-US" sz="1800" dirty="0">
                <a:solidFill>
                  <a:srgbClr val="595959"/>
                </a:solidFill>
                <a:latin typeface="Arial" panose="020B0604020202020204" pitchFamily="34" charset="0"/>
              </a:rPr>
              <a:t>I</a:t>
            </a:r>
            <a:r>
              <a:rPr lang="en-US" altLang="en-US" sz="1800" dirty="0" smtClean="0">
                <a:solidFill>
                  <a:srgbClr val="595959"/>
                </a:solidFill>
                <a:latin typeface="Arial" panose="020B0604020202020204" pitchFamily="34" charset="0"/>
              </a:rPr>
              <a:t>nsurance Status			14</a:t>
            </a:r>
          </a:p>
        </p:txBody>
      </p:sp>
      <p:pic>
        <p:nvPicPr>
          <p:cNvPr id="5" name="Picture 4"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 11"/>
          <p:cNvGrpSpPr>
            <a:grpSpLocks/>
          </p:cNvGrpSpPr>
          <p:nvPr/>
        </p:nvGrpSpPr>
        <p:grpSpPr bwMode="auto">
          <a:xfrm>
            <a:off x="517525" y="6477000"/>
            <a:ext cx="3349625" cy="309563"/>
            <a:chOff x="4307" y="87"/>
            <a:chExt cx="1856" cy="299"/>
          </a:xfrm>
        </p:grpSpPr>
        <p:sp>
          <p:nvSpPr>
            <p:cNvPr id="7"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8"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0" name="Straight Connector 9"/>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a:xfrm>
            <a:off x="6934200" y="6345238"/>
            <a:ext cx="2133600" cy="365125"/>
          </a:xfrm>
        </p:spPr>
        <p:txBody>
          <a:bodyPr/>
          <a:lstStyle/>
          <a:p>
            <a:pPr>
              <a:defRPr/>
            </a:pPr>
            <a:fld id="{E932BB6A-D600-4D54-8112-1310BC448E11}" type="slidenum">
              <a:rPr lang="en-US" smtClean="0"/>
              <a:pPr>
                <a:defRPr/>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altLang="en-US" dirty="0" smtClean="0"/>
              <a:t>Introduction</a:t>
            </a:r>
          </a:p>
        </p:txBody>
      </p:sp>
      <p:sp>
        <p:nvSpPr>
          <p:cNvPr id="39940" name="Text Box 8"/>
          <p:cNvSpPr txBox="1">
            <a:spLocks noChangeArrowheads="1"/>
          </p:cNvSpPr>
          <p:nvPr/>
        </p:nvSpPr>
        <p:spPr bwMode="auto">
          <a:xfrm>
            <a:off x="457200" y="1524000"/>
            <a:ext cx="8326734" cy="4770537"/>
          </a:xfrm>
          <a:prstGeom prst="rect">
            <a:avLst/>
          </a:prstGeom>
          <a:noFill/>
          <a:ln w="9525" algn="ctr">
            <a:noFill/>
            <a:miter lim="800000"/>
            <a:headEnd/>
            <a:tailEnd/>
          </a:ln>
        </p:spPr>
        <p:txBody>
          <a:bodyPr wrap="square" lIns="0" tIns="0" rIns="0" bIns="0">
            <a:spAutoFit/>
          </a:bodyPr>
          <a:lstStyle/>
          <a:p>
            <a:pPr>
              <a:spcBef>
                <a:spcPts val="600"/>
              </a:spcBef>
              <a:defRPr/>
            </a:pPr>
            <a:r>
              <a:rPr lang="en-US" altLang="en-US" sz="1600" dirty="0">
                <a:latin typeface="Arial" panose="020B0604020202020204" pitchFamily="34" charset="0"/>
              </a:rPr>
              <a:t>The Executive Office of Health and Human Services (EOHHS) hereby submits this report to the Massachusetts Legislature in compliance with Chapter </a:t>
            </a:r>
            <a:r>
              <a:rPr lang="en-US" altLang="en-US" sz="1600" dirty="0" smtClean="0">
                <a:latin typeface="Arial" panose="020B0604020202020204" pitchFamily="34" charset="0"/>
              </a:rPr>
              <a:t>133 of </a:t>
            </a:r>
            <a:r>
              <a:rPr lang="en-US" altLang="en-US" sz="1600" dirty="0">
                <a:latin typeface="Arial" panose="020B0604020202020204" pitchFamily="34" charset="0"/>
              </a:rPr>
              <a:t>the Acts of </a:t>
            </a:r>
            <a:r>
              <a:rPr lang="en-US" altLang="en-US" sz="1600" dirty="0" smtClean="0">
                <a:latin typeface="Arial" panose="020B0604020202020204" pitchFamily="34" charset="0"/>
              </a:rPr>
              <a:t>2016, </a:t>
            </a:r>
            <a:r>
              <a:rPr lang="en-US" altLang="en-US" sz="1600" dirty="0">
                <a:latin typeface="Arial" panose="020B0604020202020204" pitchFamily="34" charset="0"/>
              </a:rPr>
              <a:t>Line Item </a:t>
            </a:r>
            <a:r>
              <a:rPr lang="en-US" altLang="en-US" sz="1600" dirty="0" smtClean="0">
                <a:latin typeface="Arial" panose="020B0604020202020204" pitchFamily="34" charset="0"/>
              </a:rPr>
              <a:t>4000-0300</a:t>
            </a:r>
            <a:r>
              <a:rPr lang="en-US" altLang="en-US" sz="1600" dirty="0">
                <a:latin typeface="Arial" panose="020B0604020202020204" pitchFamily="34" charset="0"/>
              </a:rPr>
              <a:t>, which calls for EOHHS to report on the utilization of the Health Safety Net Trust Fund, including:</a:t>
            </a:r>
          </a:p>
          <a:p>
            <a:pPr marL="741363" lvl="1" indent="-285750">
              <a:spcBef>
                <a:spcPts val="600"/>
              </a:spcBef>
              <a:buFont typeface="Arial" panose="020B0604020202020204" pitchFamily="34" charset="0"/>
              <a:buChar char="•"/>
              <a:defRPr/>
            </a:pPr>
            <a:r>
              <a:rPr lang="en-US" altLang="en-US" sz="1600" dirty="0" smtClean="0">
                <a:latin typeface="Arial" panose="020B0604020202020204" pitchFamily="34" charset="0"/>
              </a:rPr>
              <a:t>The </a:t>
            </a:r>
            <a:r>
              <a:rPr lang="en-US" altLang="en-US" sz="1600" dirty="0">
                <a:latin typeface="Arial" panose="020B0604020202020204" pitchFamily="34" charset="0"/>
              </a:rPr>
              <a:t>number of persons whose medical expenses were billed to the Health Safety Net Trust </a:t>
            </a:r>
            <a:r>
              <a:rPr lang="en-US" altLang="en-US" sz="1600" dirty="0" smtClean="0">
                <a:latin typeface="Arial" panose="020B0604020202020204" pitchFamily="34" charset="0"/>
              </a:rPr>
              <a:t>Fund in </a:t>
            </a:r>
            <a:r>
              <a:rPr lang="en-US" altLang="en-US" sz="1600" dirty="0">
                <a:latin typeface="Arial" panose="020B0604020202020204" pitchFamily="34" charset="0"/>
              </a:rPr>
              <a:t>fiscal year </a:t>
            </a:r>
            <a:r>
              <a:rPr lang="en-US" altLang="en-US" sz="1600" dirty="0" smtClean="0">
                <a:latin typeface="Arial" panose="020B0604020202020204" pitchFamily="34" charset="0"/>
              </a:rPr>
              <a:t>2016.</a:t>
            </a:r>
          </a:p>
          <a:p>
            <a:pPr marL="741363" lvl="1" indent="-285750">
              <a:spcBef>
                <a:spcPts val="600"/>
              </a:spcBef>
              <a:buFont typeface="Arial" panose="020B0604020202020204" pitchFamily="34" charset="0"/>
              <a:buChar char="•"/>
              <a:defRPr/>
            </a:pPr>
            <a:r>
              <a:rPr lang="en-US" altLang="en-US" sz="1600" dirty="0" smtClean="0">
                <a:latin typeface="Arial" panose="020B0604020202020204" pitchFamily="34" charset="0"/>
              </a:rPr>
              <a:t>The </a:t>
            </a:r>
            <a:r>
              <a:rPr lang="en-US" altLang="en-US" sz="1600" dirty="0">
                <a:latin typeface="Arial" panose="020B0604020202020204" pitchFamily="34" charset="0"/>
              </a:rPr>
              <a:t>total dollar amount billed to the Health Safety Net Trust </a:t>
            </a:r>
            <a:r>
              <a:rPr lang="en-US" altLang="en-US" sz="1600" dirty="0" smtClean="0">
                <a:latin typeface="Arial" panose="020B0604020202020204" pitchFamily="34" charset="0"/>
              </a:rPr>
              <a:t>Fund in </a:t>
            </a:r>
            <a:r>
              <a:rPr lang="en-US" altLang="en-US" sz="1600" dirty="0">
                <a:latin typeface="Arial" panose="020B0604020202020204" pitchFamily="34" charset="0"/>
              </a:rPr>
              <a:t>fiscal year 2016.</a:t>
            </a:r>
          </a:p>
          <a:p>
            <a:pPr marL="741363" lvl="1" indent="-285750">
              <a:spcBef>
                <a:spcPts val="600"/>
              </a:spcBef>
              <a:buFont typeface="Arial" panose="020B0604020202020204" pitchFamily="34" charset="0"/>
              <a:buChar char="•"/>
              <a:defRPr/>
            </a:pPr>
            <a:r>
              <a:rPr lang="en-US" altLang="en-US" sz="1600" dirty="0" smtClean="0">
                <a:latin typeface="Arial" panose="020B0604020202020204" pitchFamily="34" charset="0"/>
              </a:rPr>
              <a:t>The age, income level, and insurance </a:t>
            </a:r>
            <a:r>
              <a:rPr lang="en-US" altLang="en-US" sz="1600" dirty="0">
                <a:latin typeface="Arial" panose="020B0604020202020204" pitchFamily="34" charset="0"/>
              </a:rPr>
              <a:t>status of recipients using the Health Safety Net Trust </a:t>
            </a:r>
            <a:r>
              <a:rPr lang="en-US" altLang="en-US" sz="1600" dirty="0" smtClean="0">
                <a:latin typeface="Arial" panose="020B0604020202020204" pitchFamily="34" charset="0"/>
              </a:rPr>
              <a:t>Fund.</a:t>
            </a:r>
          </a:p>
          <a:p>
            <a:pPr marL="741363" lvl="1" indent="-285750">
              <a:spcBef>
                <a:spcPts val="600"/>
              </a:spcBef>
              <a:buFont typeface="Arial" panose="020B0604020202020204" pitchFamily="34" charset="0"/>
              <a:buChar char="•"/>
              <a:defRPr/>
            </a:pPr>
            <a:r>
              <a:rPr lang="en-US" altLang="en-US" sz="1600" dirty="0">
                <a:latin typeface="Arial" panose="020B0604020202020204" pitchFamily="34" charset="0"/>
              </a:rPr>
              <a:t>The types of services paid for out of the Health Safety Net Trust Fund in fiscal year </a:t>
            </a:r>
            <a:r>
              <a:rPr lang="en-US" altLang="en-US" sz="1600" dirty="0" smtClean="0">
                <a:latin typeface="Arial" panose="020B0604020202020204" pitchFamily="34" charset="0"/>
              </a:rPr>
              <a:t>2016</a:t>
            </a:r>
            <a:r>
              <a:rPr lang="en-US" altLang="en-US" sz="1600" dirty="0">
                <a:latin typeface="Arial" panose="020B0604020202020204" pitchFamily="34" charset="0"/>
              </a:rPr>
              <a:t>.</a:t>
            </a:r>
          </a:p>
          <a:p>
            <a:pPr marL="741363" lvl="1" indent="-285750">
              <a:spcBef>
                <a:spcPts val="600"/>
              </a:spcBef>
              <a:buFont typeface="Arial" panose="020B0604020202020204" pitchFamily="34" charset="0"/>
              <a:buChar char="•"/>
              <a:defRPr/>
            </a:pPr>
            <a:r>
              <a:rPr lang="en-US" altLang="en-US" sz="1600" dirty="0" smtClean="0">
                <a:latin typeface="Arial" panose="020B0604020202020204" pitchFamily="34" charset="0"/>
              </a:rPr>
              <a:t>The </a:t>
            </a:r>
            <a:r>
              <a:rPr lang="en-US" altLang="en-US" sz="1600" dirty="0">
                <a:latin typeface="Arial" panose="020B0604020202020204" pitchFamily="34" charset="0"/>
              </a:rPr>
              <a:t>amount disbursed from the Health Safety Net Trust Fund to each hospital and community health </a:t>
            </a:r>
            <a:r>
              <a:rPr lang="en-US" altLang="en-US" sz="1600" dirty="0" smtClean="0">
                <a:latin typeface="Arial" panose="020B0604020202020204" pitchFamily="34" charset="0"/>
              </a:rPr>
              <a:t>center.</a:t>
            </a:r>
          </a:p>
          <a:p>
            <a:pPr indent="-1587">
              <a:spcBef>
                <a:spcPts val="600"/>
              </a:spcBef>
              <a:defRPr/>
            </a:pPr>
            <a:r>
              <a:rPr lang="en-US" altLang="en-US" sz="1600" dirty="0" smtClean="0">
                <a:latin typeface="Arial" panose="020B0604020202020204" pitchFamily="34" charset="0"/>
              </a:rPr>
              <a:t>This </a:t>
            </a:r>
            <a:r>
              <a:rPr lang="en-US" altLang="en-US" sz="1600" dirty="0">
                <a:latin typeface="Arial" panose="020B0604020202020204" pitchFamily="34" charset="0"/>
              </a:rPr>
              <a:t>report </a:t>
            </a:r>
            <a:r>
              <a:rPr lang="en-US" altLang="en-US" sz="1600" dirty="0" smtClean="0">
                <a:latin typeface="Arial" panose="020B0604020202020204" pitchFamily="34" charset="0"/>
              </a:rPr>
              <a:t>reflects Health Safety Net (HSN) utilization during HSN fiscal year 2016 </a:t>
            </a:r>
            <a:r>
              <a:rPr lang="en-US" altLang="en-US" sz="1600" dirty="0">
                <a:latin typeface="Arial" panose="020B0604020202020204" pitchFamily="34" charset="0"/>
              </a:rPr>
              <a:t>(</a:t>
            </a:r>
            <a:r>
              <a:rPr lang="en-US" altLang="en-US" sz="1600" dirty="0" smtClean="0">
                <a:latin typeface="Arial" panose="020B0604020202020204" pitchFamily="34" charset="0"/>
              </a:rPr>
              <a:t>HSN16), which ran from October 1, 2015 through September 30, 2016.</a:t>
            </a:r>
            <a:endParaRPr lang="en-US" altLang="en-US" sz="1600" dirty="0">
              <a:latin typeface="Arial" panose="020B0604020202020204" pitchFamily="34" charset="0"/>
            </a:endParaRPr>
          </a:p>
          <a:p>
            <a:pPr indent="-1587">
              <a:spcBef>
                <a:spcPct val="50000"/>
              </a:spcBef>
              <a:defRPr/>
            </a:pPr>
            <a:endParaRPr lang="en-US" altLang="en-US" sz="1600" dirty="0"/>
          </a:p>
        </p:txBody>
      </p:sp>
      <p:sp>
        <p:nvSpPr>
          <p:cNvPr id="4102" name="Rectangle 12"/>
          <p:cNvSpPr>
            <a:spLocks noChangeArrowheads="1"/>
          </p:cNvSpPr>
          <p:nvPr/>
        </p:nvSpPr>
        <p:spPr bwMode="white">
          <a:xfrm>
            <a:off x="7535863" y="147451"/>
            <a:ext cx="1358900" cy="3684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51010"/>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2" name="Slide Number Placeholder 1"/>
          <p:cNvSpPr>
            <a:spLocks noGrp="1"/>
          </p:cNvSpPr>
          <p:nvPr>
            <p:ph type="sldNum" sz="quarter" idx="12"/>
          </p:nvPr>
        </p:nvSpPr>
        <p:spPr>
          <a:xfrm>
            <a:off x="6890721" y="6345238"/>
            <a:ext cx="2133600" cy="365125"/>
          </a:xfrm>
        </p:spPr>
        <p:txBody>
          <a:bodyPr/>
          <a:lstStyle/>
          <a:p>
            <a:pPr>
              <a:defRPr/>
            </a:pPr>
            <a:fld id="{2664FD68-7789-4411-B794-D82C5F643237}" type="slidenum">
              <a:rPr lang="en-US" smtClean="0"/>
              <a:pPr>
                <a:defRPr/>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457200" y="381000"/>
            <a:ext cx="8229600" cy="685800"/>
          </a:xfrm>
        </p:spPr>
        <p:txBody>
          <a:bodyPr/>
          <a:lstStyle/>
          <a:p>
            <a:r>
              <a:rPr lang="en-US" altLang="en-US" dirty="0" smtClean="0"/>
              <a:t>HSN Overview</a:t>
            </a:r>
          </a:p>
        </p:txBody>
      </p:sp>
      <p:sp>
        <p:nvSpPr>
          <p:cNvPr id="39940" name="Text Box 8"/>
          <p:cNvSpPr txBox="1">
            <a:spLocks noChangeArrowheads="1"/>
          </p:cNvSpPr>
          <p:nvPr/>
        </p:nvSpPr>
        <p:spPr bwMode="auto">
          <a:xfrm>
            <a:off x="533400" y="1346081"/>
            <a:ext cx="8250238" cy="4955203"/>
          </a:xfrm>
          <a:prstGeom prst="rect">
            <a:avLst/>
          </a:prstGeom>
          <a:noFill/>
          <a:ln w="9525" algn="ctr">
            <a:noFill/>
            <a:miter lim="800000"/>
            <a:headEnd/>
            <a:tailEnd/>
          </a:ln>
        </p:spPr>
        <p:txBody>
          <a:bodyPr lIns="0" tIns="0" rIns="0" bIns="0" anchor="ctr">
            <a:spAutoFit/>
          </a:bodyPr>
          <a:lstStyle/>
          <a:p>
            <a:pPr marL="285750" indent="-285750" defTabSz="914608" eaLnBrk="0" hangingPunct="0">
              <a:spcBef>
                <a:spcPct val="20000"/>
              </a:spcBef>
              <a:spcAft>
                <a:spcPct val="30000"/>
              </a:spcAft>
              <a:buFont typeface="Arial" panose="020B0604020202020204" pitchFamily="34" charset="0"/>
              <a:buChar char="•"/>
              <a:defRPr/>
            </a:pPr>
            <a:r>
              <a:rPr lang="en-US" sz="1400" dirty="0" smtClean="0">
                <a:latin typeface="Arial" panose="020B0604020202020204" pitchFamily="34" charset="0"/>
              </a:rPr>
              <a:t>The </a:t>
            </a:r>
            <a:r>
              <a:rPr lang="en-US" sz="1400" dirty="0">
                <a:latin typeface="Arial" panose="020B0604020202020204" pitchFamily="34" charset="0"/>
              </a:rPr>
              <a:t>Health Safety Net (HSN), created by Chapter 58 of the Acts of 2006, makes payments to hospitals and community health centers for health care services provided to low-income Massachusetts residents who are uninsured or underinsured. </a:t>
            </a:r>
            <a:endParaRPr lang="en-US" sz="1400" dirty="0" smtClean="0">
              <a:latin typeface="Arial" panose="020B0604020202020204" pitchFamily="34" charset="0"/>
            </a:endParaRPr>
          </a:p>
          <a:p>
            <a:pPr defTabSz="914608" eaLnBrk="0" hangingPunct="0">
              <a:spcBef>
                <a:spcPct val="20000"/>
              </a:spcBef>
              <a:spcAft>
                <a:spcPct val="30000"/>
              </a:spcAft>
              <a:defRPr/>
            </a:pPr>
            <a:endParaRPr lang="en-US" sz="1400" dirty="0">
              <a:latin typeface="Arial" panose="020B0604020202020204" pitchFamily="34" charset="0"/>
            </a:endParaRPr>
          </a:p>
          <a:p>
            <a:pPr marL="285750" indent="-285750">
              <a:spcAft>
                <a:spcPct val="30000"/>
              </a:spcAft>
              <a:buFont typeface="Arial" panose="020B0604020202020204" pitchFamily="34" charset="0"/>
              <a:buChar char="•"/>
            </a:pPr>
            <a:r>
              <a:rPr lang="en-US" altLang="en-US" sz="1400" dirty="0" smtClean="0">
                <a:latin typeface="Arial" panose="020B0604020202020204" pitchFamily="34" charset="0"/>
              </a:rPr>
              <a:t>Massachusetts </a:t>
            </a:r>
            <a:r>
              <a:rPr lang="en-US" altLang="en-US" sz="1400" dirty="0">
                <a:latin typeface="Arial" panose="020B0604020202020204" pitchFamily="34" charset="0"/>
              </a:rPr>
              <a:t>residents who are uninsured or underinsured and have </a:t>
            </a:r>
            <a:r>
              <a:rPr lang="en-US" altLang="en-US" sz="1400" dirty="0" smtClean="0">
                <a:latin typeface="Arial" panose="020B0604020202020204" pitchFamily="34" charset="0"/>
              </a:rPr>
              <a:t>incomes </a:t>
            </a:r>
            <a:r>
              <a:rPr lang="en-US" altLang="en-US" sz="1400" dirty="0">
                <a:latin typeface="Arial" panose="020B0604020202020204" pitchFamily="34" charset="0"/>
              </a:rPr>
              <a:t>up to </a:t>
            </a:r>
            <a:r>
              <a:rPr lang="en-US" altLang="en-US" sz="1400" dirty="0" smtClean="0">
                <a:latin typeface="Arial" panose="020B0604020202020204" pitchFamily="34" charset="0"/>
              </a:rPr>
              <a:t>150</a:t>
            </a:r>
            <a:r>
              <a:rPr lang="en-US" altLang="en-US" sz="1400" dirty="0">
                <a:latin typeface="Arial" panose="020B0604020202020204" pitchFamily="34" charset="0"/>
              </a:rPr>
              <a:t>% of the Federal Poverty Level (FPL) </a:t>
            </a:r>
            <a:r>
              <a:rPr lang="en-US" altLang="en-US" sz="1400" dirty="0" smtClean="0">
                <a:latin typeface="Arial" panose="020B0604020202020204" pitchFamily="34" charset="0"/>
              </a:rPr>
              <a:t>may qualify </a:t>
            </a:r>
            <a:r>
              <a:rPr lang="en-US" altLang="en-US" sz="1400" dirty="0">
                <a:latin typeface="Arial" panose="020B0604020202020204" pitchFamily="34" charset="0"/>
              </a:rPr>
              <a:t>for </a:t>
            </a:r>
            <a:r>
              <a:rPr lang="en-US" altLang="en-US" sz="1400" dirty="0" smtClean="0">
                <a:latin typeface="Arial" panose="020B0604020202020204" pitchFamily="34" charset="0"/>
              </a:rPr>
              <a:t>HSN </a:t>
            </a:r>
            <a:r>
              <a:rPr lang="en-US" altLang="en-US" sz="1400" dirty="0">
                <a:latin typeface="Arial" panose="020B0604020202020204" pitchFamily="34" charset="0"/>
              </a:rPr>
              <a:t>primary or </a:t>
            </a:r>
            <a:r>
              <a:rPr lang="en-US" altLang="en-US" sz="1400" dirty="0" smtClean="0">
                <a:latin typeface="Arial" panose="020B0604020202020204" pitchFamily="34" charset="0"/>
              </a:rPr>
              <a:t>HSN secondary. </a:t>
            </a:r>
            <a:r>
              <a:rPr lang="en-US" altLang="en-US" sz="1400" dirty="0">
                <a:latin typeface="Arial" panose="020B0604020202020204" pitchFamily="34" charset="0"/>
              </a:rPr>
              <a:t>If residents have </a:t>
            </a:r>
            <a:r>
              <a:rPr lang="en-US" altLang="en-US" sz="1400" dirty="0" smtClean="0">
                <a:latin typeface="Arial" panose="020B0604020202020204" pitchFamily="34" charset="0"/>
              </a:rPr>
              <a:t>incomes </a:t>
            </a:r>
            <a:r>
              <a:rPr lang="en-US" altLang="en-US" sz="1400" dirty="0">
                <a:latin typeface="Arial" panose="020B0604020202020204" pitchFamily="34" charset="0"/>
              </a:rPr>
              <a:t>above </a:t>
            </a:r>
            <a:r>
              <a:rPr lang="en-US" altLang="en-US" sz="1400" dirty="0" smtClean="0">
                <a:latin typeface="Arial" panose="020B0604020202020204" pitchFamily="34" charset="0"/>
              </a:rPr>
              <a:t>150</a:t>
            </a:r>
            <a:r>
              <a:rPr lang="en-US" altLang="en-US" sz="1400" dirty="0">
                <a:latin typeface="Arial" panose="020B0604020202020204" pitchFamily="34" charset="0"/>
              </a:rPr>
              <a:t>% and up to </a:t>
            </a:r>
            <a:r>
              <a:rPr lang="en-US" altLang="en-US" sz="1400" dirty="0" smtClean="0">
                <a:latin typeface="Arial" panose="020B0604020202020204" pitchFamily="34" charset="0"/>
              </a:rPr>
              <a:t>300</a:t>
            </a:r>
            <a:r>
              <a:rPr lang="en-US" altLang="en-US" sz="1400" dirty="0">
                <a:latin typeface="Arial" panose="020B0604020202020204" pitchFamily="34" charset="0"/>
              </a:rPr>
              <a:t>% of the </a:t>
            </a:r>
            <a:r>
              <a:rPr lang="en-US" altLang="en-US" sz="1400" dirty="0" smtClean="0">
                <a:latin typeface="Arial" panose="020B0604020202020204" pitchFamily="34" charset="0"/>
              </a:rPr>
              <a:t>FPL, </a:t>
            </a:r>
            <a:r>
              <a:rPr lang="en-US" altLang="en-US" sz="1400" dirty="0">
                <a:latin typeface="Arial" panose="020B0604020202020204" pitchFamily="34" charset="0"/>
              </a:rPr>
              <a:t>they </a:t>
            </a:r>
            <a:r>
              <a:rPr lang="en-US" altLang="en-US" sz="1400" dirty="0" smtClean="0">
                <a:latin typeface="Arial" panose="020B0604020202020204" pitchFamily="34" charset="0"/>
              </a:rPr>
              <a:t>may qualify </a:t>
            </a:r>
            <a:r>
              <a:rPr lang="en-US" altLang="en-US" sz="1400" dirty="0">
                <a:latin typeface="Arial" panose="020B0604020202020204" pitchFamily="34" charset="0"/>
              </a:rPr>
              <a:t>for </a:t>
            </a:r>
            <a:r>
              <a:rPr lang="en-US" altLang="en-US" sz="1400" dirty="0" smtClean="0">
                <a:latin typeface="Arial" panose="020B0604020202020204" pitchFamily="34" charset="0"/>
              </a:rPr>
              <a:t>primary partial </a:t>
            </a:r>
            <a:r>
              <a:rPr lang="en-US" altLang="en-US" sz="1400" dirty="0">
                <a:latin typeface="Arial" panose="020B0604020202020204" pitchFamily="34" charset="0"/>
              </a:rPr>
              <a:t>HSN or partial HSN </a:t>
            </a:r>
            <a:r>
              <a:rPr lang="en-US" altLang="en-US" sz="1400" dirty="0" smtClean="0">
                <a:latin typeface="Arial" panose="020B0604020202020204" pitchFamily="34" charset="0"/>
              </a:rPr>
              <a:t>secondary, </a:t>
            </a:r>
            <a:r>
              <a:rPr lang="en-US" altLang="en-US" sz="1400" dirty="0">
                <a:latin typeface="Arial" panose="020B0604020202020204" pitchFamily="34" charset="0"/>
              </a:rPr>
              <a:t>which includes a sliding scale </a:t>
            </a:r>
            <a:r>
              <a:rPr lang="en-US" altLang="en-US" sz="1400" dirty="0" smtClean="0">
                <a:latin typeface="Arial" panose="020B0604020202020204" pitchFamily="34" charset="0"/>
              </a:rPr>
              <a:t>deductible based on income. Low income residents </a:t>
            </a:r>
            <a:r>
              <a:rPr lang="en-US" altLang="en-US" sz="1400" dirty="0">
                <a:latin typeface="Arial" panose="020B0604020202020204" pitchFamily="34" charset="0"/>
              </a:rPr>
              <a:t>who are </a:t>
            </a:r>
            <a:r>
              <a:rPr lang="en-US" altLang="en-US" sz="1400" dirty="0" smtClean="0">
                <a:latin typeface="Arial" panose="020B0604020202020204" pitchFamily="34" charset="0"/>
              </a:rPr>
              <a:t>enrolled in MassHealth, ConnectorCare, or other insurance </a:t>
            </a:r>
            <a:r>
              <a:rPr lang="en-US" altLang="en-US" sz="1400" dirty="0">
                <a:latin typeface="Arial" panose="020B0604020202020204" pitchFamily="34" charset="0"/>
              </a:rPr>
              <a:t>may </a:t>
            </a:r>
            <a:r>
              <a:rPr lang="en-US" altLang="en-US" sz="1400" dirty="0" smtClean="0">
                <a:latin typeface="Arial" panose="020B0604020202020204" pitchFamily="34" charset="0"/>
              </a:rPr>
              <a:t>qualify </a:t>
            </a:r>
            <a:r>
              <a:rPr lang="en-US" altLang="en-US" sz="1400" dirty="0">
                <a:latin typeface="Arial" panose="020B0604020202020204" pitchFamily="34" charset="0"/>
              </a:rPr>
              <a:t>for HSN secondary for certain services not covered by their primary </a:t>
            </a:r>
            <a:r>
              <a:rPr lang="en-US" altLang="en-US" sz="1400" dirty="0" smtClean="0">
                <a:latin typeface="Arial" panose="020B0604020202020204" pitchFamily="34" charset="0"/>
              </a:rPr>
              <a:t>insurance.</a:t>
            </a:r>
            <a:endParaRPr lang="en-US" altLang="en-US" sz="1400" strike="sngStrike" dirty="0" smtClean="0">
              <a:solidFill>
                <a:srgbClr val="FF0000"/>
              </a:solidFill>
              <a:latin typeface="Arial" panose="020B0604020202020204" pitchFamily="34" charset="0"/>
            </a:endParaRPr>
          </a:p>
          <a:p>
            <a:pPr marL="285750" indent="-285750">
              <a:spcAft>
                <a:spcPct val="30000"/>
              </a:spcAft>
              <a:buFont typeface="Arial" panose="020B0604020202020204" pitchFamily="34" charset="0"/>
              <a:buChar char="•"/>
            </a:pPr>
            <a:endParaRPr lang="en-US" sz="1400" dirty="0" smtClean="0">
              <a:latin typeface="Arial" panose="020B0604020202020204" pitchFamily="34" charset="0"/>
            </a:endParaRPr>
          </a:p>
          <a:p>
            <a:pPr marL="285750" indent="-285750">
              <a:spcAft>
                <a:spcPct val="30000"/>
              </a:spcAft>
              <a:buFont typeface="Arial" panose="020B0604020202020204" pitchFamily="34" charset="0"/>
              <a:buChar char="•"/>
            </a:pPr>
            <a:r>
              <a:rPr lang="en-US" sz="1400" dirty="0" smtClean="0">
                <a:latin typeface="Arial" panose="020B0604020202020204" pitchFamily="34" charset="0"/>
              </a:rPr>
              <a:t>The </a:t>
            </a:r>
            <a:r>
              <a:rPr lang="en-US" sz="1400" dirty="0">
                <a:latin typeface="Arial" panose="020B0604020202020204" pitchFamily="34" charset="0"/>
              </a:rPr>
              <a:t>HSN pays acute hospitals and community health centers based on claims, which are adjudicated to verify that the patient </a:t>
            </a:r>
            <a:r>
              <a:rPr lang="en-US" sz="1400" dirty="0" smtClean="0">
                <a:latin typeface="Arial" panose="020B0604020202020204" pitchFamily="34" charset="0"/>
              </a:rPr>
              <a:t>qualifies and </a:t>
            </a:r>
            <a:r>
              <a:rPr lang="en-US" sz="1400" dirty="0">
                <a:latin typeface="Arial" panose="020B0604020202020204" pitchFamily="34" charset="0"/>
              </a:rPr>
              <a:t>the services are </a:t>
            </a:r>
            <a:r>
              <a:rPr lang="en-US" sz="1400" dirty="0" smtClean="0">
                <a:latin typeface="Arial" panose="020B0604020202020204" pitchFamily="34" charset="0"/>
              </a:rPr>
              <a:t>eligible for payment. </a:t>
            </a:r>
            <a:r>
              <a:rPr lang="en-US" sz="1400" dirty="0">
                <a:latin typeface="Arial" panose="020B0604020202020204" pitchFamily="34" charset="0"/>
              </a:rPr>
              <a:t>HSN payment </a:t>
            </a:r>
            <a:r>
              <a:rPr lang="en-US" sz="1400" dirty="0" smtClean="0">
                <a:latin typeface="Arial" panose="020B0604020202020204" pitchFamily="34" charset="0"/>
              </a:rPr>
              <a:t>rates for most services </a:t>
            </a:r>
            <a:r>
              <a:rPr lang="en-US" sz="1400" dirty="0">
                <a:latin typeface="Arial" panose="020B0604020202020204" pitchFamily="34" charset="0"/>
              </a:rPr>
              <a:t>are based on Medicare payment </a:t>
            </a:r>
            <a:r>
              <a:rPr lang="en-US" sz="1400" dirty="0" smtClean="0">
                <a:latin typeface="Arial" panose="020B0604020202020204" pitchFamily="34" charset="0"/>
              </a:rPr>
              <a:t>principles.</a:t>
            </a:r>
          </a:p>
          <a:p>
            <a:pPr marL="285750" indent="-285750" defTabSz="914608" eaLnBrk="0" hangingPunct="0">
              <a:spcAft>
                <a:spcPct val="30000"/>
              </a:spcAft>
              <a:buFont typeface="Arial" panose="020B0604020202020204" pitchFamily="34" charset="0"/>
              <a:buChar char="•"/>
              <a:defRPr/>
            </a:pPr>
            <a:endParaRPr lang="en-US" altLang="en-US" sz="1400" dirty="0" smtClean="0">
              <a:latin typeface="Arial" panose="020B0604020202020204" pitchFamily="34" charset="0"/>
            </a:endParaRPr>
          </a:p>
          <a:p>
            <a:pPr marL="285750" indent="-285750" defTabSz="914608" eaLnBrk="0" hangingPunct="0">
              <a:spcAft>
                <a:spcPct val="30000"/>
              </a:spcAft>
              <a:buFont typeface="Arial" panose="020B0604020202020204" pitchFamily="34" charset="0"/>
              <a:buChar char="•"/>
              <a:defRPr/>
            </a:pPr>
            <a:r>
              <a:rPr lang="en-US" altLang="en-US" sz="1400" dirty="0" smtClean="0">
                <a:latin typeface="Arial" panose="020B0604020202020204" pitchFamily="34" charset="0"/>
                <a:cs typeface="Arial" panose="020B0604020202020204" pitchFamily="34" charset="0"/>
              </a:rPr>
              <a:t>HSN16 </a:t>
            </a:r>
            <a:r>
              <a:rPr lang="en-US" altLang="en-US" sz="1400" dirty="0">
                <a:latin typeface="Arial" panose="020B0604020202020204" pitchFamily="34" charset="0"/>
                <a:cs typeface="Arial" panose="020B0604020202020204" pitchFamily="34" charset="0"/>
              </a:rPr>
              <a:t>funding included the following sources: </a:t>
            </a:r>
            <a:r>
              <a:rPr lang="en-US" altLang="en-US" sz="1400" dirty="0" smtClean="0">
                <a:latin typeface="Arial" panose="020B0604020202020204" pitchFamily="34" charset="0"/>
                <a:cs typeface="Arial" panose="020B0604020202020204" pitchFamily="34" charset="0"/>
              </a:rPr>
              <a:t>An </a:t>
            </a:r>
            <a:r>
              <a:rPr lang="en-US" altLang="en-US" sz="1400" dirty="0">
                <a:latin typeface="Arial" panose="020B0604020202020204" pitchFamily="34" charset="0"/>
                <a:cs typeface="Arial" panose="020B0604020202020204" pitchFamily="34" charset="0"/>
              </a:rPr>
              <a:t>assessment on acute hospitals’ private sector </a:t>
            </a:r>
            <a:r>
              <a:rPr lang="en-US" altLang="en-US" sz="1400" dirty="0" smtClean="0">
                <a:latin typeface="Arial" panose="020B0604020202020204" pitchFamily="34" charset="0"/>
                <a:cs typeface="Arial" panose="020B0604020202020204" pitchFamily="34" charset="0"/>
              </a:rPr>
              <a:t>charges; </a:t>
            </a:r>
            <a:r>
              <a:rPr lang="en-US" altLang="en-US" sz="1400" dirty="0">
                <a:latin typeface="Arial" panose="020B0604020202020204" pitchFamily="34" charset="0"/>
                <a:cs typeface="Arial" panose="020B0604020202020204" pitchFamily="34" charset="0"/>
              </a:rPr>
              <a:t>a surcharge on payments made to hospitals and ambulatory surgical centers by HMOs, insurers, third party administrators, and </a:t>
            </a:r>
            <a:r>
              <a:rPr lang="en-US" altLang="en-US" sz="1400" dirty="0" smtClean="0">
                <a:latin typeface="Arial" panose="020B0604020202020204" pitchFamily="34" charset="0"/>
                <a:cs typeface="Arial" panose="020B0604020202020204" pitchFamily="34" charset="0"/>
              </a:rPr>
              <a:t>individuals (assessment and surcharge are each </a:t>
            </a:r>
            <a:r>
              <a:rPr lang="en-US" sz="1400" dirty="0" smtClean="0">
                <a:latin typeface="Arial" panose="020B0604020202020204" pitchFamily="34" charset="0"/>
                <a:cs typeface="Arial" panose="020B0604020202020204" pitchFamily="34" charset="0"/>
              </a:rPr>
              <a:t>equal </a:t>
            </a:r>
            <a:r>
              <a:rPr lang="en-US" sz="1400" dirty="0">
                <a:latin typeface="Arial" panose="020B0604020202020204" pitchFamily="34" charset="0"/>
                <a:cs typeface="Arial" panose="020B0604020202020204" pitchFamily="34" charset="0"/>
              </a:rPr>
              <a:t>to $</a:t>
            </a:r>
            <a:r>
              <a:rPr lang="en-US" sz="1400" dirty="0" smtClean="0">
                <a:latin typeface="Arial" panose="020B0604020202020204" pitchFamily="34" charset="0"/>
                <a:cs typeface="Arial" panose="020B0604020202020204" pitchFamily="34" charset="0"/>
              </a:rPr>
              <a:t>160</a:t>
            </a:r>
            <a:r>
              <a:rPr lang="en-US" sz="1400" dirty="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million </a:t>
            </a:r>
            <a:r>
              <a:rPr lang="en-US" sz="1400" dirty="0">
                <a:latin typeface="Arial" panose="020B0604020202020204" pitchFamily="34" charset="0"/>
                <a:cs typeface="Arial" panose="020B0604020202020204" pitchFamily="34" charset="0"/>
              </a:rPr>
              <a:t>plus 50% of the estimated </a:t>
            </a:r>
            <a:r>
              <a:rPr lang="en-US" sz="1400" dirty="0" smtClean="0">
                <a:latin typeface="Arial" panose="020B0604020202020204" pitchFamily="34" charset="0"/>
                <a:cs typeface="Arial" panose="020B0604020202020204" pitchFamily="34" charset="0"/>
              </a:rPr>
              <a:t>cost of </a:t>
            </a:r>
            <a:r>
              <a:rPr lang="en-US" sz="1400" dirty="0">
                <a:latin typeface="Arial" panose="020B0604020202020204" pitchFamily="34" charset="0"/>
                <a:cs typeface="Arial" panose="020B0604020202020204" pitchFamily="34" charset="0"/>
              </a:rPr>
              <a:t>administering the Health Safety </a:t>
            </a:r>
            <a:r>
              <a:rPr lang="en-US" sz="1400" dirty="0" smtClean="0">
                <a:latin typeface="Arial" panose="020B0604020202020204" pitchFamily="34" charset="0"/>
                <a:cs typeface="Arial" panose="020B0604020202020204" pitchFamily="34" charset="0"/>
              </a:rPr>
              <a:t>Net); </a:t>
            </a:r>
            <a:r>
              <a:rPr lang="en-US" altLang="en-US" sz="1400" dirty="0" smtClean="0">
                <a:latin typeface="Arial" panose="020B0604020202020204" pitchFamily="34" charset="0"/>
                <a:cs typeface="Arial" panose="020B0604020202020204" pitchFamily="34" charset="0"/>
              </a:rPr>
              <a:t>and </a:t>
            </a:r>
            <a:r>
              <a:rPr lang="en-US" altLang="en-US" sz="1400" dirty="0">
                <a:latin typeface="Arial" panose="020B0604020202020204" pitchFamily="34" charset="0"/>
                <a:cs typeface="Arial" panose="020B0604020202020204" pitchFamily="34" charset="0"/>
              </a:rPr>
              <a:t>offset funding for uncompensated care from the Medical Assistance Trust </a:t>
            </a:r>
            <a:r>
              <a:rPr lang="en-US" altLang="en-US" sz="1400" dirty="0" smtClean="0">
                <a:latin typeface="Arial" panose="020B0604020202020204" pitchFamily="34" charset="0"/>
                <a:cs typeface="Arial" panose="020B0604020202020204" pitchFamily="34" charset="0"/>
              </a:rPr>
              <a:t>Fund ($70 million).</a:t>
            </a:r>
            <a:r>
              <a:rPr lang="en-US" altLang="en-US" sz="1400" dirty="0">
                <a:latin typeface="Arial" panose="020B0604020202020204" pitchFamily="34" charset="0"/>
                <a:cs typeface="Arial" panose="020B0604020202020204" pitchFamily="34" charset="0"/>
              </a:rPr>
              <a:t> </a:t>
            </a:r>
            <a:r>
              <a:rPr lang="en-US" altLang="en-US" sz="1400" dirty="0" smtClean="0">
                <a:latin typeface="Arial" panose="020B0604020202020204" pitchFamily="34" charset="0"/>
                <a:cs typeface="Arial" panose="020B0604020202020204" pitchFamily="34" charset="0"/>
              </a:rPr>
              <a:t>The assessment and surcharge for FY16 were $165M each. </a:t>
            </a:r>
            <a:endParaRPr lang="en-US" altLang="en-US" sz="1400" strike="sngStrike" dirty="0">
              <a:solidFill>
                <a:srgbClr val="FF0000"/>
              </a:solidFill>
              <a:latin typeface="Arial" panose="020B0604020202020204" pitchFamily="34" charset="0"/>
              <a:cs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60874"/>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2" name="Slide Number Placeholder 1"/>
          <p:cNvSpPr>
            <a:spLocks noGrp="1"/>
          </p:cNvSpPr>
          <p:nvPr>
            <p:ph type="sldNum" sz="quarter" idx="12"/>
          </p:nvPr>
        </p:nvSpPr>
        <p:spPr>
          <a:xfrm>
            <a:off x="6856551" y="6363080"/>
            <a:ext cx="2133600" cy="365125"/>
          </a:xfrm>
        </p:spPr>
        <p:txBody>
          <a:bodyPr/>
          <a:lstStyle/>
          <a:p>
            <a:pPr>
              <a:defRPr/>
            </a:pPr>
            <a:fld id="{2664FD68-7789-4411-B794-D82C5F643237}" type="slidenum">
              <a:rPr lang="en-US" smtClean="0"/>
              <a:pPr>
                <a:defRPr/>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152400" y="304800"/>
            <a:ext cx="8229600" cy="1143000"/>
          </a:xfrm>
        </p:spPr>
        <p:txBody>
          <a:bodyPr/>
          <a:lstStyle/>
          <a:p>
            <a:r>
              <a:rPr lang="en-US" altLang="en-US" sz="2400" dirty="0"/>
              <a:t>HSN </a:t>
            </a:r>
            <a:r>
              <a:rPr lang="en-US" altLang="en-US" sz="2400" dirty="0" smtClean="0"/>
              <a:t>Restructuring for Sustainability in FY2016</a:t>
            </a:r>
            <a:endParaRPr lang="en-US" altLang="en-US" sz="2400" dirty="0"/>
          </a:p>
        </p:txBody>
      </p:sp>
      <p:sp>
        <p:nvSpPr>
          <p:cNvPr id="39940" name="Text Box 8"/>
          <p:cNvSpPr txBox="1">
            <a:spLocks noChangeArrowheads="1"/>
          </p:cNvSpPr>
          <p:nvPr/>
        </p:nvSpPr>
        <p:spPr bwMode="auto">
          <a:xfrm>
            <a:off x="484110" y="1326405"/>
            <a:ext cx="8250238" cy="4567404"/>
          </a:xfrm>
          <a:prstGeom prst="rect">
            <a:avLst/>
          </a:prstGeom>
          <a:noFill/>
          <a:ln w="9525" algn="ctr">
            <a:noFill/>
            <a:miter lim="800000"/>
            <a:headEnd/>
            <a:tailEnd/>
          </a:ln>
        </p:spPr>
        <p:txBody>
          <a:bodyPr lIns="0" tIns="0" rIns="0" bIns="0">
            <a:spAutoFit/>
          </a:bodyPr>
          <a:lstStyle/>
          <a:p>
            <a:pPr marL="102573" lvl="1" defTabSz="914608" eaLnBrk="0" hangingPunct="0">
              <a:spcBef>
                <a:spcPct val="20000"/>
              </a:spcBef>
              <a:spcAft>
                <a:spcPct val="30000"/>
              </a:spcAft>
              <a:defRPr/>
            </a:pPr>
            <a:r>
              <a:rPr lang="en-US" sz="1400" dirty="0" smtClean="0">
                <a:latin typeface="Arial" panose="020B0604020202020204" pitchFamily="34" charset="0"/>
              </a:rPr>
              <a:t>Reflecting </a:t>
            </a:r>
            <a:r>
              <a:rPr lang="en-US" sz="1400" dirty="0">
                <a:latin typeface="Arial" panose="020B0604020202020204" pitchFamily="34" charset="0"/>
              </a:rPr>
              <a:t>the wide availability of affordable insurance and the obligations on individuals to be </a:t>
            </a:r>
            <a:r>
              <a:rPr lang="en-US" sz="1400" dirty="0" smtClean="0">
                <a:latin typeface="Arial" panose="020B0604020202020204" pitchFamily="34" charset="0"/>
              </a:rPr>
              <a:t>insured, the HSN began to implement a number of sustainability initiatives in FY2016 to align more closely with other programs and decrease the annual shortfall:</a:t>
            </a:r>
          </a:p>
          <a:p>
            <a:pPr marL="388323" lvl="1" indent="-285750" defTabSz="914608" eaLnBrk="0" hangingPunct="0">
              <a:spcBef>
                <a:spcPct val="20000"/>
              </a:spcBef>
              <a:spcAft>
                <a:spcPct val="30000"/>
              </a:spcAft>
              <a:buFont typeface="Arial" panose="020B0604020202020204" pitchFamily="34" charset="0"/>
              <a:buChar char="•"/>
              <a:defRPr/>
            </a:pPr>
            <a:r>
              <a:rPr lang="en-US" sz="1400" dirty="0" smtClean="0">
                <a:latin typeface="Arial" panose="020B0604020202020204" pitchFamily="34" charset="0"/>
              </a:rPr>
              <a:t>The HSN began operationalizing its policy of providing up to 100 days of temporary eligibility to patients also eligible for ConnectorCare with minor modifications in April 2016. ConnectorCare members may now qualify for HSN medical and dental services for 10 days retroactive to and up to 90 days after the date of determination, notwithstanding enrollment status. After 100 days, ConnectorCare members qualify for dental services only from the HSN. </a:t>
            </a:r>
          </a:p>
          <a:p>
            <a:pPr marL="274023" lvl="1" indent="-171450" defTabSz="914608" eaLnBrk="0" hangingPunct="0">
              <a:spcBef>
                <a:spcPct val="20000"/>
              </a:spcBef>
              <a:spcAft>
                <a:spcPct val="30000"/>
              </a:spcAft>
              <a:buFont typeface="Arial" panose="020B0604020202020204" pitchFamily="34" charset="0"/>
              <a:buChar char="•"/>
              <a:defRPr/>
            </a:pPr>
            <a:r>
              <a:rPr lang="en-US" sz="1400" dirty="0" smtClean="0">
                <a:latin typeface="Arial" panose="020B0604020202020204" pitchFamily="34" charset="0"/>
              </a:rPr>
              <a:t>In order to be consistent with MassHealth, the </a:t>
            </a:r>
            <a:r>
              <a:rPr lang="en-US" sz="1400" dirty="0">
                <a:latin typeface="Arial" panose="020B0604020202020204" pitchFamily="34" charset="0"/>
              </a:rPr>
              <a:t>HSN </a:t>
            </a:r>
            <a:r>
              <a:rPr lang="en-US" sz="1400" dirty="0" smtClean="0">
                <a:latin typeface="Arial" panose="020B0604020202020204" pitchFamily="34" charset="0"/>
              </a:rPr>
              <a:t>adjusted the availability of retroactive payment for eligible services from </a:t>
            </a:r>
            <a:r>
              <a:rPr lang="en-US" sz="1400" dirty="0">
                <a:latin typeface="Arial" panose="020B0604020202020204" pitchFamily="34" charset="0"/>
              </a:rPr>
              <a:t>six months to 10 </a:t>
            </a:r>
            <a:r>
              <a:rPr lang="en-US" sz="1400" dirty="0" smtClean="0">
                <a:latin typeface="Arial" panose="020B0604020202020204" pitchFamily="34" charset="0"/>
              </a:rPr>
              <a:t>days in June 2016.</a:t>
            </a:r>
          </a:p>
          <a:p>
            <a:pPr marL="274023" lvl="1" indent="-171450" defTabSz="914608" eaLnBrk="0" hangingPunct="0">
              <a:spcBef>
                <a:spcPct val="20000"/>
              </a:spcBef>
              <a:spcAft>
                <a:spcPct val="30000"/>
              </a:spcAft>
              <a:buFont typeface="Arial" panose="020B0604020202020204" pitchFamily="34" charset="0"/>
              <a:buChar char="•"/>
              <a:defRPr/>
            </a:pPr>
            <a:r>
              <a:rPr lang="en-US" sz="1400" dirty="0" smtClean="0">
                <a:latin typeface="Arial" panose="020B0604020202020204" pitchFamily="34" charset="0"/>
              </a:rPr>
              <a:t>In order to </a:t>
            </a:r>
            <a:r>
              <a:rPr lang="en-US" sz="1400" dirty="0">
                <a:latin typeface="Arial" panose="020B0604020202020204" pitchFamily="34" charset="0"/>
              </a:rPr>
              <a:t>be consistent with MassHealth and Health Connector state wrap </a:t>
            </a:r>
            <a:r>
              <a:rPr lang="en-US" sz="1400" dirty="0" smtClean="0">
                <a:latin typeface="Arial" panose="020B0604020202020204" pitchFamily="34" charset="0"/>
              </a:rPr>
              <a:t>policies, the HSN adjusted qualifying </a:t>
            </a:r>
            <a:r>
              <a:rPr lang="en-US" sz="1400" dirty="0">
                <a:latin typeface="Arial" panose="020B0604020202020204" pitchFamily="34" charset="0"/>
              </a:rPr>
              <a:t>income </a:t>
            </a:r>
            <a:r>
              <a:rPr lang="en-US" sz="1400" dirty="0" smtClean="0">
                <a:latin typeface="Arial" panose="020B0604020202020204" pitchFamily="34" charset="0"/>
              </a:rPr>
              <a:t>levels </a:t>
            </a:r>
            <a:r>
              <a:rPr lang="en-US" sz="1400" dirty="0">
                <a:latin typeface="Arial" panose="020B0604020202020204" pitchFamily="34" charset="0"/>
              </a:rPr>
              <a:t>to 300% </a:t>
            </a:r>
            <a:r>
              <a:rPr lang="en-US" sz="1400" dirty="0" smtClean="0">
                <a:latin typeface="Arial" panose="020B0604020202020204" pitchFamily="34" charset="0"/>
              </a:rPr>
              <a:t>FPL (from 400% FPL). HSN </a:t>
            </a:r>
            <a:r>
              <a:rPr lang="en-US" sz="1400" dirty="0">
                <a:latin typeface="Arial" panose="020B0604020202020204" pitchFamily="34" charset="0"/>
              </a:rPr>
              <a:t>Partial </a:t>
            </a:r>
            <a:r>
              <a:rPr lang="en-US" sz="1400" dirty="0" smtClean="0">
                <a:latin typeface="Arial" panose="020B0604020202020204" pitchFamily="34" charset="0"/>
              </a:rPr>
              <a:t>now begins </a:t>
            </a:r>
            <a:r>
              <a:rPr lang="en-US" sz="1400" dirty="0">
                <a:latin typeface="Arial" panose="020B0604020202020204" pitchFamily="34" charset="0"/>
              </a:rPr>
              <a:t>at 150% </a:t>
            </a:r>
            <a:r>
              <a:rPr lang="en-US" sz="1400" dirty="0" smtClean="0">
                <a:latin typeface="Arial" panose="020B0604020202020204" pitchFamily="34" charset="0"/>
              </a:rPr>
              <a:t>FPL (from 200% FPL), which is also consistent </a:t>
            </a:r>
            <a:r>
              <a:rPr lang="en-US" sz="1400" dirty="0">
                <a:latin typeface="Arial" panose="020B0604020202020204" pitchFamily="34" charset="0"/>
              </a:rPr>
              <a:t>with MassHealth and Health Connector cost-sharing policies. </a:t>
            </a:r>
            <a:endParaRPr lang="en-US" sz="1400" dirty="0" smtClean="0">
              <a:latin typeface="Arial" panose="020B0604020202020204" pitchFamily="34" charset="0"/>
            </a:endParaRPr>
          </a:p>
          <a:p>
            <a:pPr marL="731223" lvl="2" indent="-171450" defTabSz="914608" eaLnBrk="0" hangingPunct="0">
              <a:spcBef>
                <a:spcPct val="20000"/>
              </a:spcBef>
              <a:spcAft>
                <a:spcPts val="0"/>
              </a:spcAft>
              <a:buFont typeface="Arial" panose="020B0604020202020204" pitchFamily="34" charset="0"/>
              <a:buChar char="•"/>
              <a:defRPr/>
            </a:pPr>
            <a:r>
              <a:rPr lang="en-US" sz="1400" dirty="0" smtClean="0">
                <a:latin typeface="Arial" panose="020B0604020202020204" pitchFamily="34" charset="0"/>
              </a:rPr>
              <a:t>Deductibles are set </a:t>
            </a:r>
            <a:r>
              <a:rPr lang="en-US" sz="1400" dirty="0">
                <a:latin typeface="Arial" panose="020B0604020202020204" pitchFamily="34" charset="0"/>
              </a:rPr>
              <a:t>to match the lowest-cost ConnectorCare premium </a:t>
            </a:r>
            <a:r>
              <a:rPr lang="en-US" sz="1400" dirty="0" smtClean="0">
                <a:latin typeface="Arial" panose="020B0604020202020204" pitchFamily="34" charset="0"/>
              </a:rPr>
              <a:t>($516 for 2016) unless </a:t>
            </a:r>
            <a:r>
              <a:rPr lang="en-US" sz="1400" dirty="0">
                <a:latin typeface="Arial" panose="020B0604020202020204" pitchFamily="34" charset="0"/>
              </a:rPr>
              <a:t>the regular HSN deductible formula results in a higher deductible amount than the lowest-cost ConnectorCare premium</a:t>
            </a:r>
            <a:r>
              <a:rPr lang="en-US" sz="1400" dirty="0" smtClean="0">
                <a:latin typeface="Arial" panose="020B0604020202020204" pitchFamily="34" charset="0"/>
              </a:rPr>
              <a:t>.</a:t>
            </a:r>
          </a:p>
          <a:p>
            <a:pPr marL="102573" lvl="1" defTabSz="914608" eaLnBrk="0" hangingPunct="0">
              <a:spcBef>
                <a:spcPts val="0"/>
              </a:spcBef>
              <a:spcAft>
                <a:spcPts val="0"/>
              </a:spcAft>
              <a:defRPr/>
            </a:pPr>
            <a:endParaRPr lang="en-US" sz="1400" dirty="0">
              <a:latin typeface="Arial" panose="020B0604020202020204" pitchFamily="34" charset="0"/>
            </a:endParaRPr>
          </a:p>
          <a:p>
            <a:pPr marL="102573" lvl="1" defTabSz="914608" eaLnBrk="0" hangingPunct="0">
              <a:spcBef>
                <a:spcPct val="20000"/>
              </a:spcBef>
              <a:spcAft>
                <a:spcPct val="30000"/>
              </a:spcAft>
              <a:defRPr/>
            </a:pPr>
            <a:r>
              <a:rPr lang="en-US" sz="1400" dirty="0" smtClean="0">
                <a:latin typeface="Arial" panose="020B0604020202020204" pitchFamily="34" charset="0"/>
              </a:rPr>
              <a:t>As a result of these initiatives, it is expected that there will be a decrease in the HSN shortfall in FY17.</a:t>
            </a:r>
            <a:endParaRPr lang="en-US" sz="1400" dirty="0">
              <a:latin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6" name="Group 11"/>
          <p:cNvGrpSpPr>
            <a:grpSpLocks/>
          </p:cNvGrpSpPr>
          <p:nvPr/>
        </p:nvGrpSpPr>
        <p:grpSpPr bwMode="auto">
          <a:xfrm>
            <a:off x="7543800" y="278152"/>
            <a:ext cx="1493838" cy="493712"/>
            <a:chOff x="4307" y="131"/>
            <a:chExt cx="1856" cy="311"/>
          </a:xfrm>
        </p:grpSpPr>
        <p:sp>
          <p:nvSpPr>
            <p:cNvPr id="17" name="Rectangle 12"/>
            <p:cNvSpPr>
              <a:spLocks noChangeArrowheads="1"/>
            </p:cNvSpPr>
            <p:nvPr/>
          </p:nvSpPr>
          <p:spPr bwMode="white">
            <a:xfrm>
              <a:off x="4307" y="179"/>
              <a:ext cx="1856" cy="263"/>
            </a:xfrm>
            <a:prstGeom prst="rect">
              <a:avLst/>
            </a:prstGeom>
            <a:solidFill>
              <a:schemeClr val="bg1"/>
            </a:solidFill>
            <a:ln w="9525">
              <a:noFill/>
              <a:miter lim="800000"/>
              <a:headEnd/>
              <a:tailEnd/>
            </a:ln>
          </p:spPr>
          <p:txBody>
            <a:bodyPr wrap="none" anchor="ctr"/>
            <a:lstStyle/>
            <a:p>
              <a:endParaRPr lang="en-US" sz="1400" b="1" dirty="0">
                <a:solidFill>
                  <a:schemeClr val="tx1"/>
                </a:solidFill>
                <a:latin typeface="Arial" panose="020B0604020202020204" pitchFamily="34" charset="0"/>
                <a:cs typeface="Arial" panose="020B0604020202020204" pitchFamily="34" charset="0"/>
              </a:endParaRPr>
            </a:p>
          </p:txBody>
        </p:sp>
        <p:sp>
          <p:nvSpPr>
            <p:cNvPr id="18"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2" name="Slide Number Placeholder 1"/>
          <p:cNvSpPr>
            <a:spLocks noGrp="1"/>
          </p:cNvSpPr>
          <p:nvPr>
            <p:ph type="sldNum" sz="quarter" idx="12"/>
          </p:nvPr>
        </p:nvSpPr>
        <p:spPr>
          <a:xfrm>
            <a:off x="6856551" y="6367925"/>
            <a:ext cx="2133600" cy="365125"/>
          </a:xfrm>
        </p:spPr>
        <p:txBody>
          <a:bodyPr/>
          <a:lstStyle/>
          <a:p>
            <a:pPr>
              <a:defRPr/>
            </a:pPr>
            <a:fld id="{2664FD68-7789-4411-B794-D82C5F643237}" type="slidenum">
              <a:rPr lang="en-US" smtClean="0"/>
              <a:pPr>
                <a:defRPr/>
              </a:pPr>
              <a:t>5</a:t>
            </a:fld>
            <a:endParaRPr lang="en-US" dirty="0"/>
          </a:p>
        </p:txBody>
      </p:sp>
    </p:spTree>
    <p:extLst>
      <p:ext uri="{BB962C8B-B14F-4D97-AF65-F5344CB8AC3E}">
        <p14:creationId xmlns:p14="http://schemas.microsoft.com/office/powerpoint/2010/main" val="1670815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AutoShape 16"/>
          <p:cNvSpPr>
            <a:spLocks noChangeArrowheads="1"/>
          </p:cNvSpPr>
          <p:nvPr/>
        </p:nvSpPr>
        <p:spPr bwMode="auto">
          <a:xfrm>
            <a:off x="6781799" y="685800"/>
            <a:ext cx="2212975" cy="4648200"/>
          </a:xfrm>
          <a:prstGeom prst="roundRect">
            <a:avLst>
              <a:gd name="adj" fmla="val 16667"/>
            </a:avLst>
          </a:prstGeom>
          <a:solidFill>
            <a:schemeClr val="accent3">
              <a:lumMod val="60000"/>
              <a:lumOff val="40000"/>
            </a:schemeClr>
          </a:solidFill>
          <a:ln>
            <a:noFill/>
          </a:ln>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7172" name="Rectangle 4"/>
          <p:cNvSpPr>
            <a:spLocks noGrp="1" noChangeArrowheads="1"/>
          </p:cNvSpPr>
          <p:nvPr>
            <p:ph type="body" sz="half" idx="4294967295"/>
          </p:nvPr>
        </p:nvSpPr>
        <p:spPr>
          <a:xfrm>
            <a:off x="6868888" y="843640"/>
            <a:ext cx="2076450" cy="4261760"/>
          </a:xfrm>
        </p:spPr>
        <p:txBody>
          <a:bodyPr/>
          <a:lstStyle/>
          <a:p>
            <a:pPr marL="0" indent="0">
              <a:spcAft>
                <a:spcPct val="30000"/>
              </a:spcAft>
              <a:buNone/>
            </a:pPr>
            <a:endParaRPr lang="en-US" altLang="en-US" sz="1100" dirty="0"/>
          </a:p>
          <a:p>
            <a:pPr marL="0" indent="0">
              <a:spcAft>
                <a:spcPct val="30000"/>
              </a:spcAft>
              <a:buNone/>
            </a:pPr>
            <a:endParaRPr lang="en-US" altLang="en-US" sz="1100" dirty="0" smtClean="0"/>
          </a:p>
          <a:p>
            <a:pPr marL="0" indent="0">
              <a:spcAft>
                <a:spcPct val="30000"/>
              </a:spcAft>
              <a:buNone/>
            </a:pPr>
            <a:r>
              <a:rPr lang="en-US" altLang="en-US" sz="1100" dirty="0" smtClean="0"/>
              <a:t>Demand represents the amount that providers would have been paid in the absence of a funding shortfall. </a:t>
            </a:r>
          </a:p>
          <a:p>
            <a:pPr marL="0" indent="0">
              <a:spcAft>
                <a:spcPct val="30000"/>
              </a:spcAft>
              <a:buNone/>
            </a:pPr>
            <a:endParaRPr lang="en-US" altLang="en-US" sz="1100" dirty="0" smtClean="0"/>
          </a:p>
          <a:p>
            <a:pPr marL="0" indent="0">
              <a:spcAft>
                <a:spcPct val="30000"/>
              </a:spcAft>
              <a:buNone/>
            </a:pPr>
            <a:r>
              <a:rPr lang="en-US" altLang="en-US" sz="1100" dirty="0" smtClean="0"/>
              <a:t>Health Safety Net fiscal year 2016 (HSN16) demand exceeded HSN16 funding.  Hospital providers experienced a $111 million shortfall during HSN16. </a:t>
            </a:r>
          </a:p>
          <a:p>
            <a:pPr marL="0" indent="0">
              <a:spcAft>
                <a:spcPct val="30000"/>
              </a:spcAft>
              <a:buNone/>
            </a:pPr>
            <a:endParaRPr lang="en-US" altLang="en-US" sz="1100" dirty="0"/>
          </a:p>
          <a:p>
            <a:pPr marL="0" indent="0">
              <a:spcAft>
                <a:spcPct val="30000"/>
              </a:spcAft>
              <a:buNone/>
            </a:pPr>
            <a:endParaRPr lang="en-US" altLang="en-US" sz="1100" strike="sngStrike" dirty="0"/>
          </a:p>
        </p:txBody>
      </p:sp>
      <p:sp>
        <p:nvSpPr>
          <p:cNvPr id="7173" name="Rectangle 17"/>
          <p:cNvSpPr>
            <a:spLocks noChangeArrowheads="1"/>
          </p:cNvSpPr>
          <p:nvPr/>
        </p:nvSpPr>
        <p:spPr bwMode="auto">
          <a:xfrm>
            <a:off x="620713" y="533400"/>
            <a:ext cx="558165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000" b="1" dirty="0">
                <a:solidFill>
                  <a:srgbClr val="000000"/>
                </a:solidFill>
                <a:latin typeface="Arial" panose="020B0604020202020204" pitchFamily="34" charset="0"/>
              </a:rPr>
              <a:t>HSN Total Demand and Payment Trends</a:t>
            </a:r>
            <a:endParaRPr lang="en-US" altLang="en-US" sz="2000" b="1" dirty="0">
              <a:solidFill>
                <a:srgbClr val="FF0000"/>
              </a:solidFill>
              <a:latin typeface="Arial" panose="020B0604020202020204" pitchFamily="34" charset="0"/>
            </a:endParaRPr>
          </a:p>
        </p:txBody>
      </p:sp>
      <p:graphicFrame>
        <p:nvGraphicFramePr>
          <p:cNvPr id="7175" name="Object 18"/>
          <p:cNvGraphicFramePr>
            <a:graphicFrameLocks noChangeAspect="1"/>
          </p:cNvGraphicFramePr>
          <p:nvPr>
            <p:extLst>
              <p:ext uri="{D42A27DB-BD31-4B8C-83A1-F6EECF244321}">
                <p14:modId xmlns:p14="http://schemas.microsoft.com/office/powerpoint/2010/main" val="4101369965"/>
              </p:ext>
            </p:extLst>
          </p:nvPr>
        </p:nvGraphicFramePr>
        <p:xfrm>
          <a:off x="381000" y="901700"/>
          <a:ext cx="5861050" cy="5013325"/>
        </p:xfrm>
        <a:graphic>
          <a:graphicData uri="http://schemas.openxmlformats.org/presentationml/2006/ole">
            <mc:AlternateContent xmlns:mc="http://schemas.openxmlformats.org/markup-compatibility/2006">
              <mc:Choice xmlns:v="urn:schemas-microsoft-com:vml" Requires="v">
                <p:oleObj spid="_x0000_s17619" name="Worksheet" r:id="rId5" imgW="7048579" imgH="5848470" progId="Excel.Sheet.8">
                  <p:embed/>
                </p:oleObj>
              </mc:Choice>
              <mc:Fallback>
                <p:oleObj name="Worksheet" r:id="rId5" imgW="7048579" imgH="5848470" progId="Excel.Sheet.8">
                  <p:embed/>
                  <p:pic>
                    <p:nvPicPr>
                      <p:cNvPr id="0" name=""/>
                      <p:cNvPicPr>
                        <a:picLocks noChangeAspect="1" noChangeArrowheads="1"/>
                      </p:cNvPicPr>
                      <p:nvPr/>
                    </p:nvPicPr>
                    <p:blipFill>
                      <a:blip r:embed="rId6"/>
                      <a:srcRect/>
                      <a:stretch>
                        <a:fillRect/>
                      </a:stretch>
                    </p:blipFill>
                    <p:spPr bwMode="auto">
                      <a:xfrm>
                        <a:off x="381000" y="901700"/>
                        <a:ext cx="5861050" cy="5013325"/>
                      </a:xfrm>
                      <a:prstGeom prst="rect">
                        <a:avLst/>
                      </a:prstGeom>
                      <a:noFill/>
                      <a:ln>
                        <a:noFill/>
                      </a:ln>
                      <a:extLst/>
                    </p:spPr>
                  </p:pic>
                </p:oleObj>
              </mc:Fallback>
            </mc:AlternateContent>
          </a:graphicData>
        </a:graphic>
      </p:graphicFrame>
      <p:sp>
        <p:nvSpPr>
          <p:cNvPr id="7176" name="Line 17"/>
          <p:cNvSpPr>
            <a:spLocks noChangeShapeType="1"/>
          </p:cNvSpPr>
          <p:nvPr/>
        </p:nvSpPr>
        <p:spPr bwMode="auto">
          <a:xfrm>
            <a:off x="1828800" y="1866637"/>
            <a:ext cx="1143000" cy="419364"/>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square" lIns="82058" tIns="41029" rIns="82058" bIns="41029">
            <a:spAutoFit/>
          </a:bodyPr>
          <a:lstStyle/>
          <a:p>
            <a:endParaRPr lang="en-US" dirty="0"/>
          </a:p>
        </p:txBody>
      </p:sp>
      <p:sp>
        <p:nvSpPr>
          <p:cNvPr id="7177" name="Line 18"/>
          <p:cNvSpPr>
            <a:spLocks noChangeShapeType="1"/>
          </p:cNvSpPr>
          <p:nvPr/>
        </p:nvSpPr>
        <p:spPr bwMode="auto">
          <a:xfrm flipV="1">
            <a:off x="3657600" y="2209800"/>
            <a:ext cx="1066801" cy="76199"/>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square" lIns="82058" tIns="41029" rIns="82058" bIns="41029">
            <a:spAutoFit/>
          </a:bodyPr>
          <a:lstStyle/>
          <a:p>
            <a:endParaRPr lang="en-US" dirty="0"/>
          </a:p>
        </p:txBody>
      </p:sp>
      <p:sp>
        <p:nvSpPr>
          <p:cNvPr id="7178" name="Line 19"/>
          <p:cNvSpPr>
            <a:spLocks noChangeShapeType="1"/>
          </p:cNvSpPr>
          <p:nvPr/>
        </p:nvSpPr>
        <p:spPr bwMode="auto">
          <a:xfrm>
            <a:off x="3657600" y="2590800"/>
            <a:ext cx="11430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square" lIns="82058" tIns="41029" rIns="82058" bIns="41029">
            <a:spAutoFit/>
          </a:bodyPr>
          <a:lstStyle/>
          <a:p>
            <a:endParaRPr lang="en-US" dirty="0"/>
          </a:p>
        </p:txBody>
      </p:sp>
      <p:sp>
        <p:nvSpPr>
          <p:cNvPr id="7179" name="Text Box 14"/>
          <p:cNvSpPr txBox="1">
            <a:spLocks noChangeArrowheads="1"/>
          </p:cNvSpPr>
          <p:nvPr/>
        </p:nvSpPr>
        <p:spPr bwMode="auto">
          <a:xfrm>
            <a:off x="620712" y="5818401"/>
            <a:ext cx="8059121" cy="538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latin typeface="Arial" panose="020B0604020202020204" pitchFamily="34" charset="0"/>
              </a:rPr>
              <a:t>Notes: The Health Safety Net fiscal year runs from October 1 through September 30 of the following year. </a:t>
            </a:r>
            <a:r>
              <a:rPr lang="en-US" altLang="en-US" sz="700" dirty="0" smtClean="0">
                <a:latin typeface="Arial" panose="020B0604020202020204" pitchFamily="34" charset="0"/>
              </a:rPr>
              <a:t>Hospital </a:t>
            </a:r>
            <a:r>
              <a:rPr lang="en-US" altLang="en-US" sz="700" dirty="0">
                <a:latin typeface="Arial" panose="020B0604020202020204" pitchFamily="34" charset="0"/>
              </a:rPr>
              <a:t>and community health center payments are reported in the month in which payment was made. </a:t>
            </a:r>
            <a:r>
              <a:rPr lang="en-US" altLang="en-US" sz="700" dirty="0" smtClean="0">
                <a:latin typeface="Arial" panose="020B0604020202020204" pitchFamily="34" charset="0"/>
              </a:rPr>
              <a:t>The </a:t>
            </a:r>
            <a:r>
              <a:rPr lang="en-US" altLang="en-US" sz="700" dirty="0">
                <a:latin typeface="Arial" panose="020B0604020202020204" pitchFamily="34" charset="0"/>
              </a:rPr>
              <a:t>shortfall amount is based on spending assumptions in place during the fiscal year and may differ from year-end shortfall estimates reported elsewhere. </a:t>
            </a:r>
            <a:r>
              <a:rPr lang="en-US" altLang="en-US" sz="700" dirty="0" smtClean="0">
                <a:latin typeface="Arial" panose="020B0604020202020204" pitchFamily="34" charset="0"/>
              </a:rPr>
              <a:t>Data reflect payment and projected demand levels as of the end of each fiscal year and exclude adjustments made after the end of the fiscal year. Numbers </a:t>
            </a:r>
            <a:r>
              <a:rPr lang="en-US" altLang="en-US" sz="700" dirty="0">
                <a:latin typeface="Arial" panose="020B0604020202020204" pitchFamily="34" charset="0"/>
              </a:rPr>
              <a:t>are rounded to the nearest million and may not sum due to rounding; percent changes are calculated prior to rounding. </a:t>
            </a:r>
          </a:p>
          <a:p>
            <a:pPr eaLnBrk="1" hangingPunct="1">
              <a:spcBef>
                <a:spcPct val="0"/>
              </a:spcBef>
              <a:buFontTx/>
              <a:buNone/>
            </a:pPr>
            <a:r>
              <a:rPr lang="en-US" altLang="en-US" sz="700" dirty="0">
                <a:latin typeface="Arial" panose="020B0604020202020204" pitchFamily="34" charset="0"/>
              </a:rPr>
              <a:t>Source: Health Safety Net </a:t>
            </a:r>
            <a:r>
              <a:rPr lang="en-US" altLang="en-US" sz="700" dirty="0" smtClean="0">
                <a:latin typeface="Arial" panose="020B0604020202020204" pitchFamily="34" charset="0"/>
              </a:rPr>
              <a:t>Payment Calculation as of 10/26/16.</a:t>
            </a:r>
            <a:endParaRPr lang="en-US" altLang="en-US" sz="700" dirty="0">
              <a:latin typeface="Arial" panose="020B0604020202020204" pitchFamily="34" charset="0"/>
            </a:endParaRPr>
          </a:p>
        </p:txBody>
      </p:sp>
      <p:sp>
        <p:nvSpPr>
          <p:cNvPr id="7180" name="Line 19"/>
          <p:cNvSpPr>
            <a:spLocks noChangeShapeType="1"/>
          </p:cNvSpPr>
          <p:nvPr/>
        </p:nvSpPr>
        <p:spPr bwMode="auto">
          <a:xfrm>
            <a:off x="1828800" y="2438400"/>
            <a:ext cx="1143000" cy="152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square" lIns="82058" tIns="41029" rIns="82058" bIns="41029">
            <a:spAutoFit/>
          </a:bodyPr>
          <a:lstStyle/>
          <a:p>
            <a:endParaRPr lang="en-US" dirty="0"/>
          </a:p>
        </p:txBody>
      </p:sp>
      <p:sp>
        <p:nvSpPr>
          <p:cNvPr id="7185" name="Text Box 4"/>
          <p:cNvSpPr txBox="1">
            <a:spLocks noChangeArrowheads="1"/>
          </p:cNvSpPr>
          <p:nvPr/>
        </p:nvSpPr>
        <p:spPr bwMode="auto">
          <a:xfrm>
            <a:off x="1943099" y="1677386"/>
            <a:ext cx="952500" cy="329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smtClean="0">
                <a:solidFill>
                  <a:srgbClr val="080808"/>
                </a:solidFill>
                <a:latin typeface="Arial" panose="020B0604020202020204" pitchFamily="34" charset="0"/>
                <a:cs typeface="Arial" panose="020B0604020202020204" pitchFamily="34" charset="0"/>
              </a:rPr>
              <a:t>-12%</a:t>
            </a:r>
          </a:p>
          <a:p>
            <a:pPr algn="ctr" eaLnBrk="1" hangingPunct="1">
              <a:spcBef>
                <a:spcPct val="0"/>
              </a:spcBef>
              <a:buFontTx/>
              <a:buNone/>
            </a:pPr>
            <a:r>
              <a:rPr lang="en-US" altLang="en-US" sz="800" b="1" dirty="0" smtClean="0">
                <a:solidFill>
                  <a:srgbClr val="080808"/>
                </a:solidFill>
                <a:latin typeface="Arial" panose="020B0604020202020204" pitchFamily="34" charset="0"/>
                <a:cs typeface="Arial" panose="020B0604020202020204" pitchFamily="34" charset="0"/>
              </a:rPr>
              <a:t>Demand</a:t>
            </a:r>
            <a:endParaRPr lang="en-US" altLang="en-US" sz="800" b="1" dirty="0">
              <a:solidFill>
                <a:srgbClr val="080808"/>
              </a:solidFill>
              <a:latin typeface="Arial" panose="020B0604020202020204" pitchFamily="34" charset="0"/>
              <a:cs typeface="Arial" panose="020B0604020202020204" pitchFamily="34" charset="0"/>
            </a:endParaRPr>
          </a:p>
        </p:txBody>
      </p:sp>
      <p:sp>
        <p:nvSpPr>
          <p:cNvPr id="20" name="Slide Number Placeholder 3"/>
          <p:cNvSpPr txBox="1">
            <a:spLocks/>
          </p:cNvSpPr>
          <p:nvPr/>
        </p:nvSpPr>
        <p:spPr>
          <a:xfrm>
            <a:off x="8305800" y="6332855"/>
            <a:ext cx="458788" cy="249928"/>
          </a:xfrm>
          <a:prstGeom prst="rect">
            <a:avLst/>
          </a:prstGeom>
        </p:spPr>
        <p:txBody>
          <a:bodyPr vert="horz" lIns="91440" tIns="45720" rIns="91440" bIns="45720" rtlCol="0" anchor="ctr"/>
          <a:lstStyle>
            <a:defPPr>
              <a:defRPr lang="en-US"/>
            </a:defPPr>
            <a:lvl1pPr algn="l"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r">
              <a:defRPr/>
            </a:pPr>
            <a:endParaRPr lang="en-US" sz="1100" dirty="0">
              <a:solidFill>
                <a:schemeClr val="tx1"/>
              </a:solidFill>
              <a:latin typeface="Times New Roman" panose="02020603050405020304" pitchFamily="18" charset="0"/>
              <a:cs typeface="Times New Roman" panose="02020603050405020304" pitchFamily="18" charset="0"/>
            </a:endParaRPr>
          </a:p>
        </p:txBody>
      </p:sp>
      <p:pic>
        <p:nvPicPr>
          <p:cNvPr id="21" name="Picture 20" descr="state seal_complete_"/>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 name="Group 11"/>
          <p:cNvGrpSpPr>
            <a:grpSpLocks/>
          </p:cNvGrpSpPr>
          <p:nvPr/>
        </p:nvGrpSpPr>
        <p:grpSpPr bwMode="auto">
          <a:xfrm>
            <a:off x="517525" y="6477000"/>
            <a:ext cx="3349625" cy="309563"/>
            <a:chOff x="4307" y="87"/>
            <a:chExt cx="1856" cy="299"/>
          </a:xfrm>
        </p:grpSpPr>
        <p:sp>
          <p:nvSpPr>
            <p:cNvPr id="2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2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25" name="Straight Connector 24"/>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7" name="Group 11"/>
          <p:cNvGrpSpPr>
            <a:grpSpLocks/>
          </p:cNvGrpSpPr>
          <p:nvPr/>
        </p:nvGrpSpPr>
        <p:grpSpPr bwMode="auto">
          <a:xfrm>
            <a:off x="7437120" y="256582"/>
            <a:ext cx="1341438" cy="330488"/>
            <a:chOff x="4307" y="123"/>
            <a:chExt cx="1856" cy="285"/>
          </a:xfrm>
        </p:grpSpPr>
        <p:sp>
          <p:nvSpPr>
            <p:cNvPr id="28"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29" name="Text Box 13"/>
            <p:cNvSpPr txBox="1">
              <a:spLocks noChangeArrowheads="1"/>
            </p:cNvSpPr>
            <p:nvPr/>
          </p:nvSpPr>
          <p:spPr bwMode="auto">
            <a:xfrm>
              <a:off x="4357" y="188"/>
              <a:ext cx="1756" cy="220"/>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smtClean="0">
                  <a:solidFill>
                    <a:srgbClr val="4F81BD"/>
                  </a:solidFill>
                  <a:latin typeface="Arial" panose="020B0604020202020204" pitchFamily="34" charset="0"/>
                  <a:cs typeface="Arial" panose="020B0604020202020204" pitchFamily="34" charset="0"/>
                </a:rPr>
                <a:t>Payments</a:t>
              </a:r>
              <a:endParaRPr lang="en-US" sz="1600" b="1" dirty="0">
                <a:solidFill>
                  <a:srgbClr val="4F81BD"/>
                </a:solidFill>
                <a:latin typeface="Arial" panose="020B0604020202020204" pitchFamily="34" charset="0"/>
                <a:cs typeface="Arial" panose="020B0604020202020204" pitchFamily="34" charset="0"/>
              </a:endParaRPr>
            </a:p>
          </p:txBody>
        </p:sp>
      </p:grpSp>
      <p:sp>
        <p:nvSpPr>
          <p:cNvPr id="4" name="Slide Number Placeholder 3"/>
          <p:cNvSpPr>
            <a:spLocks noGrp="1"/>
          </p:cNvSpPr>
          <p:nvPr>
            <p:ph type="sldNum" sz="quarter" idx="12"/>
          </p:nvPr>
        </p:nvSpPr>
        <p:spPr>
          <a:xfrm>
            <a:off x="6858000" y="6365974"/>
            <a:ext cx="2133600" cy="365125"/>
          </a:xfrm>
        </p:spPr>
        <p:txBody>
          <a:bodyPr/>
          <a:lstStyle/>
          <a:p>
            <a:pPr>
              <a:defRPr/>
            </a:pPr>
            <a:fld id="{E932BB6A-D600-4D54-8112-1310BC448E11}" type="slidenum">
              <a:rPr lang="en-US" smtClean="0"/>
              <a:pPr>
                <a:defRPr/>
              </a:pPr>
              <a:t>6</a:t>
            </a:fld>
            <a:endParaRPr lang="en-US" dirty="0"/>
          </a:p>
        </p:txBody>
      </p:sp>
      <p:sp>
        <p:nvSpPr>
          <p:cNvPr id="30" name="Text Box 4"/>
          <p:cNvSpPr txBox="1">
            <a:spLocks noChangeArrowheads="1"/>
          </p:cNvSpPr>
          <p:nvPr/>
        </p:nvSpPr>
        <p:spPr bwMode="auto">
          <a:xfrm>
            <a:off x="3799120" y="1755540"/>
            <a:ext cx="952500" cy="329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smtClean="0">
                <a:solidFill>
                  <a:srgbClr val="080808"/>
                </a:solidFill>
                <a:latin typeface="Arial" panose="020B0604020202020204" pitchFamily="34" charset="0"/>
                <a:cs typeface="Arial" panose="020B0604020202020204" pitchFamily="34" charset="0"/>
              </a:rPr>
              <a:t>+3%</a:t>
            </a:r>
          </a:p>
          <a:p>
            <a:pPr algn="ctr" eaLnBrk="1" hangingPunct="1">
              <a:spcBef>
                <a:spcPct val="0"/>
              </a:spcBef>
              <a:buFontTx/>
              <a:buNone/>
            </a:pPr>
            <a:r>
              <a:rPr lang="en-US" altLang="en-US" sz="800" b="1" dirty="0" smtClean="0">
                <a:solidFill>
                  <a:srgbClr val="080808"/>
                </a:solidFill>
                <a:latin typeface="Arial" panose="020B0604020202020204" pitchFamily="34" charset="0"/>
                <a:cs typeface="Arial" panose="020B0604020202020204" pitchFamily="34" charset="0"/>
              </a:rPr>
              <a:t>Demand</a:t>
            </a:r>
            <a:endParaRPr lang="en-US" altLang="en-US" sz="800" b="1" dirty="0">
              <a:solidFill>
                <a:srgbClr val="080808"/>
              </a:solidFill>
              <a:latin typeface="Arial" panose="020B0604020202020204" pitchFamily="34" charset="0"/>
              <a:cs typeface="Arial" panose="020B0604020202020204" pitchFamily="34" charset="0"/>
            </a:endParaRPr>
          </a:p>
        </p:txBody>
      </p:sp>
      <p:sp>
        <p:nvSpPr>
          <p:cNvPr id="31" name="Text Box 4"/>
          <p:cNvSpPr txBox="1">
            <a:spLocks noChangeArrowheads="1"/>
          </p:cNvSpPr>
          <p:nvPr/>
        </p:nvSpPr>
        <p:spPr bwMode="auto">
          <a:xfrm>
            <a:off x="3962400" y="2438400"/>
            <a:ext cx="800100" cy="329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smtClean="0">
                <a:solidFill>
                  <a:srgbClr val="080808"/>
                </a:solidFill>
                <a:latin typeface="Arial" panose="020B0604020202020204" pitchFamily="34" charset="0"/>
                <a:cs typeface="Arial" panose="020B0604020202020204" pitchFamily="34" charset="0"/>
              </a:rPr>
              <a:t>-14%</a:t>
            </a:r>
          </a:p>
          <a:p>
            <a:pPr algn="ctr" eaLnBrk="1" hangingPunct="1">
              <a:spcBef>
                <a:spcPct val="0"/>
              </a:spcBef>
              <a:buFontTx/>
              <a:buNone/>
            </a:pPr>
            <a:r>
              <a:rPr lang="en-US" altLang="en-US" sz="800" b="1" dirty="0" smtClean="0">
                <a:solidFill>
                  <a:srgbClr val="080808"/>
                </a:solidFill>
                <a:latin typeface="Arial" panose="020B0604020202020204" pitchFamily="34" charset="0"/>
                <a:cs typeface="Arial" panose="020B0604020202020204" pitchFamily="34" charset="0"/>
              </a:rPr>
              <a:t>Payments</a:t>
            </a:r>
          </a:p>
        </p:txBody>
      </p:sp>
      <p:sp>
        <p:nvSpPr>
          <p:cNvPr id="32" name="Text Box 4"/>
          <p:cNvSpPr txBox="1">
            <a:spLocks noChangeArrowheads="1"/>
          </p:cNvSpPr>
          <p:nvPr/>
        </p:nvSpPr>
        <p:spPr bwMode="auto">
          <a:xfrm>
            <a:off x="1919381" y="2199640"/>
            <a:ext cx="952500" cy="329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smtClean="0">
                <a:solidFill>
                  <a:srgbClr val="080808"/>
                </a:solidFill>
                <a:latin typeface="Arial" panose="020B0604020202020204" pitchFamily="34" charset="0"/>
                <a:cs typeface="Arial" panose="020B0604020202020204" pitchFamily="34" charset="0"/>
              </a:rPr>
              <a:t>-3%</a:t>
            </a:r>
          </a:p>
          <a:p>
            <a:pPr algn="ctr" eaLnBrk="1" hangingPunct="1">
              <a:spcBef>
                <a:spcPct val="0"/>
              </a:spcBef>
              <a:buFontTx/>
              <a:buNone/>
            </a:pPr>
            <a:r>
              <a:rPr lang="en-US" altLang="en-US" sz="800" b="1" dirty="0" smtClean="0">
                <a:solidFill>
                  <a:srgbClr val="080808"/>
                </a:solidFill>
                <a:latin typeface="Arial" panose="020B0604020202020204" pitchFamily="34" charset="0"/>
                <a:cs typeface="Arial" panose="020B0604020202020204" pitchFamily="34" charset="0"/>
              </a:rPr>
              <a:t>Payments</a:t>
            </a:r>
          </a:p>
        </p:txBody>
      </p:sp>
      <p:sp>
        <p:nvSpPr>
          <p:cNvPr id="34" name="Text Box 4"/>
          <p:cNvSpPr txBox="1">
            <a:spLocks noChangeArrowheads="1"/>
          </p:cNvSpPr>
          <p:nvPr/>
        </p:nvSpPr>
        <p:spPr bwMode="auto">
          <a:xfrm>
            <a:off x="1691260" y="2615078"/>
            <a:ext cx="840926" cy="329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None/>
            </a:pPr>
            <a:r>
              <a:rPr lang="en-US" altLang="en-US" sz="800" b="1" dirty="0">
                <a:solidFill>
                  <a:srgbClr val="080808"/>
                </a:solidFill>
                <a:latin typeface="Arial" panose="020B0604020202020204" pitchFamily="34" charset="0"/>
                <a:cs typeface="Arial" panose="020B0604020202020204" pitchFamily="34" charset="0"/>
              </a:rPr>
              <a:t>Payments</a:t>
            </a:r>
          </a:p>
          <a:p>
            <a:pPr algn="ctr" eaLnBrk="1" hangingPunct="1">
              <a:spcBef>
                <a:spcPct val="0"/>
              </a:spcBef>
              <a:buFontTx/>
              <a:buNone/>
            </a:pPr>
            <a:r>
              <a:rPr lang="en-US" altLang="en-US" sz="800" b="1" dirty="0" smtClean="0">
                <a:solidFill>
                  <a:srgbClr val="080808"/>
                </a:solidFill>
                <a:latin typeface="Arial" panose="020B0604020202020204" pitchFamily="34" charset="0"/>
                <a:cs typeface="Arial" panose="020B0604020202020204" pitchFamily="34" charset="0"/>
              </a:rPr>
              <a:t>$413M </a:t>
            </a:r>
          </a:p>
        </p:txBody>
      </p:sp>
      <p:sp>
        <p:nvSpPr>
          <p:cNvPr id="35" name="Text Box 4"/>
          <p:cNvSpPr txBox="1">
            <a:spLocks noChangeArrowheads="1"/>
          </p:cNvSpPr>
          <p:nvPr/>
        </p:nvSpPr>
        <p:spPr bwMode="auto">
          <a:xfrm>
            <a:off x="3657600" y="2743200"/>
            <a:ext cx="713018" cy="329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None/>
            </a:pPr>
            <a:r>
              <a:rPr lang="en-US" altLang="en-US" sz="800" b="1" dirty="0">
                <a:solidFill>
                  <a:srgbClr val="080808"/>
                </a:solidFill>
                <a:latin typeface="Arial" panose="020B0604020202020204" pitchFamily="34" charset="0"/>
                <a:cs typeface="Arial" panose="020B0604020202020204" pitchFamily="34" charset="0"/>
              </a:rPr>
              <a:t>Payments</a:t>
            </a:r>
          </a:p>
          <a:p>
            <a:pPr algn="ctr" eaLnBrk="1" hangingPunct="1">
              <a:spcBef>
                <a:spcPct val="0"/>
              </a:spcBef>
              <a:buFontTx/>
              <a:buNone/>
            </a:pPr>
            <a:r>
              <a:rPr lang="en-US" altLang="en-US" sz="800" b="1" dirty="0" smtClean="0">
                <a:solidFill>
                  <a:srgbClr val="080808"/>
                </a:solidFill>
                <a:latin typeface="Arial" panose="020B0604020202020204" pitchFamily="34" charset="0"/>
                <a:cs typeface="Arial" panose="020B0604020202020204" pitchFamily="34" charset="0"/>
              </a:rPr>
              <a:t>$404M </a:t>
            </a:r>
          </a:p>
        </p:txBody>
      </p:sp>
      <p:sp>
        <p:nvSpPr>
          <p:cNvPr id="36" name="Text Box 4"/>
          <p:cNvSpPr txBox="1">
            <a:spLocks noChangeArrowheads="1"/>
          </p:cNvSpPr>
          <p:nvPr/>
        </p:nvSpPr>
        <p:spPr bwMode="auto">
          <a:xfrm>
            <a:off x="5361437" y="2490319"/>
            <a:ext cx="840926" cy="329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smtClean="0">
                <a:solidFill>
                  <a:srgbClr val="080808"/>
                </a:solidFill>
                <a:latin typeface="Arial" panose="020B0604020202020204" pitchFamily="34" charset="0"/>
                <a:cs typeface="Arial" panose="020B0604020202020204" pitchFamily="34" charset="0"/>
              </a:rPr>
              <a:t>Payments $345M </a:t>
            </a:r>
          </a:p>
        </p:txBody>
      </p:sp>
    </p:spTree>
    <p:extLst>
      <p:ext uri="{BB962C8B-B14F-4D97-AF65-F5344CB8AC3E}">
        <p14:creationId xmlns:p14="http://schemas.microsoft.com/office/powerpoint/2010/main" val="4692403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AutoShape 16"/>
          <p:cNvSpPr>
            <a:spLocks noChangeArrowheads="1"/>
          </p:cNvSpPr>
          <p:nvPr/>
        </p:nvSpPr>
        <p:spPr bwMode="auto">
          <a:xfrm>
            <a:off x="6781800" y="914400"/>
            <a:ext cx="2212975" cy="4648200"/>
          </a:xfrm>
          <a:prstGeom prst="roundRect">
            <a:avLst>
              <a:gd name="adj" fmla="val 16667"/>
            </a:avLst>
          </a:prstGeom>
          <a:solidFill>
            <a:schemeClr val="accent3">
              <a:lumMod val="60000"/>
              <a:lumOff val="40000"/>
            </a:schemeClr>
          </a:solidFill>
          <a:ln>
            <a:noFill/>
          </a:ln>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7172" name="Rectangle 4"/>
          <p:cNvSpPr>
            <a:spLocks noGrp="1" noChangeArrowheads="1"/>
          </p:cNvSpPr>
          <p:nvPr>
            <p:ph type="body" sz="half" idx="4294967295"/>
          </p:nvPr>
        </p:nvSpPr>
        <p:spPr>
          <a:xfrm>
            <a:off x="6868888" y="919840"/>
            <a:ext cx="2076450" cy="4261760"/>
          </a:xfrm>
        </p:spPr>
        <p:txBody>
          <a:bodyPr/>
          <a:lstStyle/>
          <a:p>
            <a:pPr marL="0" indent="0">
              <a:spcAft>
                <a:spcPct val="30000"/>
              </a:spcAft>
              <a:buNone/>
            </a:pPr>
            <a:endParaRPr lang="en-US" altLang="en-US" sz="1100" dirty="0" smtClean="0"/>
          </a:p>
          <a:p>
            <a:pPr marL="0" indent="0">
              <a:spcAft>
                <a:spcPct val="30000"/>
              </a:spcAft>
              <a:buNone/>
            </a:pPr>
            <a:r>
              <a:rPr lang="en-US" altLang="en-US" sz="1100" dirty="0" smtClean="0"/>
              <a:t>This represents the </a:t>
            </a:r>
            <a:r>
              <a:rPr lang="en-US" altLang="en-US" sz="1100" dirty="0"/>
              <a:t>amount disbursed from the Health Safety Net Trust Fund to each hospital </a:t>
            </a:r>
            <a:r>
              <a:rPr lang="en-US" altLang="en-US" sz="1100" dirty="0" smtClean="0"/>
              <a:t>during HSN fiscal year 2016.  </a:t>
            </a:r>
          </a:p>
          <a:p>
            <a:pPr marL="0" indent="0">
              <a:spcAft>
                <a:spcPct val="30000"/>
              </a:spcAft>
              <a:buNone/>
            </a:pPr>
            <a:endParaRPr lang="en-US" altLang="en-US" sz="1100" dirty="0"/>
          </a:p>
          <a:p>
            <a:pPr marL="0" indent="0">
              <a:spcAft>
                <a:spcPct val="30000"/>
              </a:spcAft>
              <a:buNone/>
            </a:pPr>
            <a:r>
              <a:rPr lang="en-US" altLang="en-US" sz="1100" dirty="0" smtClean="0"/>
              <a:t>Data reflects amount disbursed based on claims that have been submitted as of the date of this report.  </a:t>
            </a:r>
            <a:endParaRPr lang="en-US" altLang="en-US" sz="1100" dirty="0"/>
          </a:p>
          <a:p>
            <a:pPr marL="0" indent="0">
              <a:spcAft>
                <a:spcPct val="30000"/>
              </a:spcAft>
              <a:buNone/>
            </a:pPr>
            <a:endParaRPr lang="en-US" altLang="en-US" sz="1100" dirty="0" smtClean="0"/>
          </a:p>
          <a:p>
            <a:pPr marL="0" indent="0">
              <a:spcAft>
                <a:spcPct val="30000"/>
              </a:spcAft>
              <a:buNone/>
            </a:pPr>
            <a:r>
              <a:rPr lang="en-US" altLang="en-US" sz="1100" dirty="0" smtClean="0"/>
              <a:t>Remediated claims for dates of service in fiscal year 2016 will be paid in subsequent fiscal years.  </a:t>
            </a:r>
          </a:p>
          <a:p>
            <a:pPr marL="0" indent="0">
              <a:spcAft>
                <a:spcPct val="30000"/>
              </a:spcAft>
              <a:buNone/>
            </a:pPr>
            <a:r>
              <a:rPr lang="en-US" altLang="en-US" sz="1100" dirty="0" smtClean="0"/>
              <a:t> </a:t>
            </a:r>
            <a:endParaRPr lang="en-US" altLang="en-US" sz="1100" dirty="0"/>
          </a:p>
        </p:txBody>
      </p:sp>
      <p:sp>
        <p:nvSpPr>
          <p:cNvPr id="7173" name="Rectangle 17"/>
          <p:cNvSpPr>
            <a:spLocks noChangeArrowheads="1"/>
          </p:cNvSpPr>
          <p:nvPr/>
        </p:nvSpPr>
        <p:spPr bwMode="auto">
          <a:xfrm>
            <a:off x="76200" y="533400"/>
            <a:ext cx="883920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600" b="1" dirty="0" smtClean="0">
                <a:solidFill>
                  <a:srgbClr val="000000"/>
                </a:solidFill>
                <a:latin typeface="Arial" panose="020B0604020202020204" pitchFamily="34" charset="0"/>
              </a:rPr>
              <a:t>Amount Disbursed to Hospitals from the Health Safety Net Trust Fund (after Shortfall)</a:t>
            </a:r>
            <a:endParaRPr lang="en-US" altLang="en-US" sz="2000" b="1" dirty="0">
              <a:solidFill>
                <a:srgbClr val="FF0000"/>
              </a:solidFill>
              <a:latin typeface="Arial" panose="020B0604020202020204" pitchFamily="34" charset="0"/>
            </a:endParaRPr>
          </a:p>
        </p:txBody>
      </p:sp>
      <p:sp>
        <p:nvSpPr>
          <p:cNvPr id="7179" name="Text Box 14"/>
          <p:cNvSpPr txBox="1">
            <a:spLocks noChangeArrowheads="1"/>
          </p:cNvSpPr>
          <p:nvPr/>
        </p:nvSpPr>
        <p:spPr bwMode="auto">
          <a:xfrm>
            <a:off x="620712" y="5926123"/>
            <a:ext cx="805912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None/>
            </a:pPr>
            <a:r>
              <a:rPr lang="en-US" altLang="en-US" sz="700" dirty="0">
                <a:latin typeface="Arial" panose="020B0604020202020204" pitchFamily="34" charset="0"/>
              </a:rPr>
              <a:t>Notes: </a:t>
            </a:r>
            <a:r>
              <a:rPr lang="en-US" altLang="en-US" sz="700" dirty="0" smtClean="0">
                <a:latin typeface="Arial" panose="020B0604020202020204" pitchFamily="34" charset="0"/>
              </a:rPr>
              <a:t>This list does not include hospitals that were net payers to the HSN or disbursements to Cambridge </a:t>
            </a:r>
            <a:r>
              <a:rPr lang="en-US" altLang="en-US" sz="700" dirty="0">
                <a:latin typeface="Arial" panose="020B0604020202020204" pitchFamily="34" charset="0"/>
              </a:rPr>
              <a:t>Health Alliance </a:t>
            </a:r>
            <a:r>
              <a:rPr lang="en-US" altLang="en-US" sz="700" dirty="0" smtClean="0">
                <a:latin typeface="Arial" panose="020B0604020202020204" pitchFamily="34" charset="0"/>
              </a:rPr>
              <a:t>(CHA) due </a:t>
            </a:r>
            <a:r>
              <a:rPr lang="en-US" altLang="en-US" sz="700" dirty="0">
                <a:latin typeface="Arial" panose="020B0604020202020204" pitchFamily="34" charset="0"/>
              </a:rPr>
              <a:t>to offset funding </a:t>
            </a:r>
            <a:r>
              <a:rPr lang="en-US" altLang="en-US" sz="700" dirty="0" smtClean="0">
                <a:latin typeface="Arial" panose="020B0604020202020204" pitchFamily="34" charset="0"/>
              </a:rPr>
              <a:t>to CHA for </a:t>
            </a:r>
            <a:r>
              <a:rPr lang="en-US" altLang="en-US" sz="700" dirty="0">
                <a:latin typeface="Arial" panose="020B0604020202020204" pitchFamily="34" charset="0"/>
              </a:rPr>
              <a:t>uncompensated care from </a:t>
            </a:r>
            <a:r>
              <a:rPr lang="en-US" altLang="en-US" sz="700" dirty="0" smtClean="0">
                <a:latin typeface="Arial" panose="020B0604020202020204" pitchFamily="34" charset="0"/>
              </a:rPr>
              <a:t>other sources.  </a:t>
            </a:r>
          </a:p>
          <a:p>
            <a:pPr eaLnBrk="1" hangingPunct="1">
              <a:spcBef>
                <a:spcPct val="0"/>
              </a:spcBef>
              <a:buNone/>
            </a:pPr>
            <a:r>
              <a:rPr lang="en-US" altLang="en-US" sz="700" dirty="0" smtClean="0">
                <a:latin typeface="Arial" panose="020B0604020202020204" pitchFamily="34" charset="0"/>
              </a:rPr>
              <a:t>The </a:t>
            </a:r>
            <a:r>
              <a:rPr lang="en-US" altLang="en-US" sz="700" dirty="0">
                <a:latin typeface="Arial" panose="020B0604020202020204" pitchFamily="34" charset="0"/>
              </a:rPr>
              <a:t>Health Safety Net fiscal year runs from October 1 through September 30 of the following year. </a:t>
            </a:r>
            <a:r>
              <a:rPr lang="en-US" altLang="en-US" sz="700" dirty="0" smtClean="0">
                <a:latin typeface="Arial" panose="020B0604020202020204" pitchFamily="34" charset="0"/>
              </a:rPr>
              <a:t>Hospital payments </a:t>
            </a:r>
            <a:r>
              <a:rPr lang="en-US" altLang="en-US" sz="700" dirty="0">
                <a:latin typeface="Arial" panose="020B0604020202020204" pitchFamily="34" charset="0"/>
              </a:rPr>
              <a:t>are reported in the month in which payment was made. </a:t>
            </a:r>
            <a:r>
              <a:rPr lang="en-US" altLang="en-US" sz="700" dirty="0" smtClean="0">
                <a:latin typeface="Arial" panose="020B0604020202020204" pitchFamily="34" charset="0"/>
              </a:rPr>
              <a:t>The </a:t>
            </a:r>
            <a:r>
              <a:rPr lang="en-US" altLang="en-US" sz="700" dirty="0">
                <a:latin typeface="Arial" panose="020B0604020202020204" pitchFamily="34" charset="0"/>
              </a:rPr>
              <a:t>shortfall amount is based on spending assumptions in place during the fiscal year and may differ from year-end shortfall estimates reported elsewhere. </a:t>
            </a:r>
            <a:r>
              <a:rPr lang="en-US" altLang="en-US" sz="700" dirty="0" smtClean="0">
                <a:latin typeface="Arial" panose="020B0604020202020204" pitchFamily="34" charset="0"/>
              </a:rPr>
              <a:t>Data reflect as of the end of each fiscal year and exclude adjustments made after the end of the fiscal year.  Source</a:t>
            </a:r>
            <a:r>
              <a:rPr lang="en-US" altLang="en-US" sz="700" dirty="0">
                <a:latin typeface="Arial" panose="020B0604020202020204" pitchFamily="34" charset="0"/>
              </a:rPr>
              <a:t>: Health Safety Net Payment </a:t>
            </a:r>
            <a:r>
              <a:rPr lang="en-US" altLang="en-US" sz="700" dirty="0" smtClean="0">
                <a:latin typeface="Arial" panose="020B0604020202020204" pitchFamily="34" charset="0"/>
              </a:rPr>
              <a:t>Calculation</a:t>
            </a:r>
            <a:r>
              <a:rPr lang="en-US" altLang="en-US" sz="700" dirty="0">
                <a:latin typeface="Arial" panose="020B0604020202020204" pitchFamily="34" charset="0"/>
              </a:rPr>
              <a:t> </a:t>
            </a:r>
            <a:r>
              <a:rPr lang="en-US" altLang="en-US" sz="700" dirty="0" smtClean="0">
                <a:latin typeface="Arial" panose="020B0604020202020204" pitchFamily="34" charset="0"/>
              </a:rPr>
              <a:t>as of 10/26/16.</a:t>
            </a:r>
            <a:endParaRPr lang="en-US" altLang="en-US" sz="700" dirty="0">
              <a:latin typeface="Arial" panose="020B0604020202020204" pitchFamily="34" charset="0"/>
            </a:endParaRPr>
          </a:p>
        </p:txBody>
      </p:sp>
      <p:sp>
        <p:nvSpPr>
          <p:cNvPr id="20" name="Slide Number Placeholder 3"/>
          <p:cNvSpPr txBox="1">
            <a:spLocks/>
          </p:cNvSpPr>
          <p:nvPr/>
        </p:nvSpPr>
        <p:spPr>
          <a:xfrm>
            <a:off x="8305800" y="6332855"/>
            <a:ext cx="458788" cy="249928"/>
          </a:xfrm>
          <a:prstGeom prst="rect">
            <a:avLst/>
          </a:prstGeom>
        </p:spPr>
        <p:txBody>
          <a:bodyPr vert="horz" lIns="91440" tIns="45720" rIns="91440" bIns="45720" rtlCol="0" anchor="ctr"/>
          <a:lstStyle>
            <a:defPPr>
              <a:defRPr lang="en-US"/>
            </a:defPPr>
            <a:lvl1pPr algn="l"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r">
              <a:defRPr/>
            </a:pPr>
            <a:endParaRPr lang="en-US" sz="1100" dirty="0">
              <a:solidFill>
                <a:schemeClr val="tx1"/>
              </a:solidFill>
              <a:latin typeface="Times New Roman" panose="02020603050405020304" pitchFamily="18" charset="0"/>
              <a:cs typeface="Times New Roman" panose="02020603050405020304" pitchFamily="18" charset="0"/>
            </a:endParaRPr>
          </a:p>
        </p:txBody>
      </p:sp>
      <p:pic>
        <p:nvPicPr>
          <p:cNvPr id="21" name="Picture 2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 name="Group 11"/>
          <p:cNvGrpSpPr>
            <a:grpSpLocks/>
          </p:cNvGrpSpPr>
          <p:nvPr/>
        </p:nvGrpSpPr>
        <p:grpSpPr bwMode="auto">
          <a:xfrm>
            <a:off x="517525" y="6477000"/>
            <a:ext cx="3349625" cy="309563"/>
            <a:chOff x="4307" y="87"/>
            <a:chExt cx="1856" cy="299"/>
          </a:xfrm>
        </p:grpSpPr>
        <p:sp>
          <p:nvSpPr>
            <p:cNvPr id="2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2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25" name="Straight Connector 24"/>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7" name="Group 11"/>
          <p:cNvGrpSpPr>
            <a:grpSpLocks/>
          </p:cNvGrpSpPr>
          <p:nvPr/>
        </p:nvGrpSpPr>
        <p:grpSpPr bwMode="auto">
          <a:xfrm>
            <a:off x="7437120" y="256582"/>
            <a:ext cx="1341438" cy="330488"/>
            <a:chOff x="4307" y="123"/>
            <a:chExt cx="1856" cy="285"/>
          </a:xfrm>
        </p:grpSpPr>
        <p:sp>
          <p:nvSpPr>
            <p:cNvPr id="28"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29" name="Text Box 13"/>
            <p:cNvSpPr txBox="1">
              <a:spLocks noChangeArrowheads="1"/>
            </p:cNvSpPr>
            <p:nvPr/>
          </p:nvSpPr>
          <p:spPr bwMode="auto">
            <a:xfrm>
              <a:off x="4357" y="188"/>
              <a:ext cx="1756" cy="220"/>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smtClean="0">
                  <a:solidFill>
                    <a:srgbClr val="4F81BD"/>
                  </a:solidFill>
                  <a:latin typeface="Arial" panose="020B0604020202020204" pitchFamily="34" charset="0"/>
                  <a:cs typeface="Arial" panose="020B0604020202020204" pitchFamily="34" charset="0"/>
                </a:rPr>
                <a:t>Payments</a:t>
              </a:r>
              <a:endParaRPr lang="en-US" sz="1600" b="1" dirty="0">
                <a:solidFill>
                  <a:srgbClr val="4F81BD"/>
                </a:solidFill>
                <a:latin typeface="Arial" panose="020B0604020202020204" pitchFamily="34" charset="0"/>
                <a:cs typeface="Arial" panose="020B0604020202020204" pitchFamily="34" charset="0"/>
              </a:endParaRPr>
            </a:p>
          </p:txBody>
        </p:sp>
      </p:grpSp>
      <p:sp>
        <p:nvSpPr>
          <p:cNvPr id="4" name="Slide Number Placeholder 3"/>
          <p:cNvSpPr>
            <a:spLocks noGrp="1"/>
          </p:cNvSpPr>
          <p:nvPr>
            <p:ph type="sldNum" sz="quarter" idx="12"/>
          </p:nvPr>
        </p:nvSpPr>
        <p:spPr>
          <a:xfrm>
            <a:off x="6858000" y="6365974"/>
            <a:ext cx="2133600" cy="365125"/>
          </a:xfrm>
        </p:spPr>
        <p:txBody>
          <a:bodyPr/>
          <a:lstStyle/>
          <a:p>
            <a:pPr>
              <a:defRPr/>
            </a:pPr>
            <a:fld id="{E932BB6A-D600-4D54-8112-1310BC448E11}" type="slidenum">
              <a:rPr lang="en-US" smtClean="0"/>
              <a:pPr>
                <a:defRPr/>
              </a:pPr>
              <a:t>7</a:t>
            </a:fld>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858808819"/>
              </p:ext>
            </p:extLst>
          </p:nvPr>
        </p:nvGraphicFramePr>
        <p:xfrm>
          <a:off x="2743200" y="838200"/>
          <a:ext cx="2895600" cy="4927037"/>
        </p:xfrm>
        <a:graphic>
          <a:graphicData uri="http://schemas.openxmlformats.org/drawingml/2006/table">
            <a:tbl>
              <a:tblPr/>
              <a:tblGrid>
                <a:gridCol w="1834617"/>
                <a:gridCol w="1060983"/>
              </a:tblGrid>
              <a:tr h="126748">
                <a:tc>
                  <a:txBody>
                    <a:bodyPr/>
                    <a:lstStyle/>
                    <a:p>
                      <a:pPr algn="ctr" fontAlgn="b"/>
                      <a:r>
                        <a:rPr lang="en-US" sz="600" b="1" i="0" u="none" strike="noStrike" dirty="0">
                          <a:solidFill>
                            <a:srgbClr val="FFFFFF"/>
                          </a:solidFill>
                          <a:effectLst/>
                          <a:latin typeface="Arial"/>
                        </a:rPr>
                        <a:t>HOSPITAL NAME</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4F81BD"/>
                    </a:solidFill>
                  </a:tcPr>
                </a:tc>
                <a:tc>
                  <a:txBody>
                    <a:bodyPr/>
                    <a:lstStyle/>
                    <a:p>
                      <a:pPr algn="ctr" fontAlgn="b"/>
                      <a:r>
                        <a:rPr lang="en-US" sz="600" b="1" i="0" u="none" strike="noStrike" dirty="0">
                          <a:solidFill>
                            <a:srgbClr val="FFFFFF"/>
                          </a:solidFill>
                          <a:effectLst/>
                          <a:latin typeface="Arial"/>
                        </a:rPr>
                        <a:t>TOTAL</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4F81BD"/>
                    </a:solidFill>
                  </a:tcPr>
                </a:tc>
              </a:tr>
              <a:tr h="89780">
                <a:tc>
                  <a:txBody>
                    <a:bodyPr/>
                    <a:lstStyle/>
                    <a:p>
                      <a:pPr algn="l" fontAlgn="b"/>
                      <a:r>
                        <a:rPr lang="en-US" sz="600" b="0" i="0" u="none" strike="noStrike" dirty="0">
                          <a:solidFill>
                            <a:srgbClr val="000000"/>
                          </a:solidFill>
                          <a:effectLst/>
                          <a:latin typeface="Arial"/>
                        </a:rPr>
                        <a:t>Anna Jaques Hospital</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lvl="0" algn="r" fontAlgn="b"/>
                      <a:r>
                        <a:rPr lang="en-US" sz="600" b="0" i="0" u="none" strike="noStrike" dirty="0">
                          <a:solidFill>
                            <a:srgbClr val="000000"/>
                          </a:solidFill>
                          <a:effectLst/>
                          <a:latin typeface="Arial"/>
                        </a:rPr>
                        <a:t>$169,494</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89780">
                <a:tc>
                  <a:txBody>
                    <a:bodyPr/>
                    <a:lstStyle/>
                    <a:p>
                      <a:pPr algn="l" fontAlgn="b"/>
                      <a:r>
                        <a:rPr lang="en-US" sz="600" b="0" i="0" u="none" strike="noStrike" dirty="0">
                          <a:solidFill>
                            <a:srgbClr val="000000"/>
                          </a:solidFill>
                          <a:effectLst/>
                          <a:latin typeface="Arial"/>
                        </a:rPr>
                        <a:t>Athol Memorial Hospital</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lvl="0" algn="r" fontAlgn="b"/>
                      <a:r>
                        <a:rPr lang="en-US" sz="600" b="0" i="0" u="none" strike="noStrike" dirty="0">
                          <a:solidFill>
                            <a:srgbClr val="000000"/>
                          </a:solidFill>
                          <a:effectLst/>
                          <a:latin typeface="Arial"/>
                        </a:rPr>
                        <a:t>$221,456</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89780">
                <a:tc>
                  <a:txBody>
                    <a:bodyPr/>
                    <a:lstStyle/>
                    <a:p>
                      <a:pPr algn="l" fontAlgn="b"/>
                      <a:r>
                        <a:rPr lang="en-US" sz="600" b="0" i="0" u="none" strike="noStrike" dirty="0">
                          <a:solidFill>
                            <a:srgbClr val="000000"/>
                          </a:solidFill>
                          <a:effectLst/>
                          <a:latin typeface="Arial"/>
                        </a:rPr>
                        <a:t>Baystate Franklin Medical Center</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lvl="0" algn="r" fontAlgn="b"/>
                      <a:r>
                        <a:rPr lang="en-US" sz="600" b="0" i="0" u="none" strike="noStrike" dirty="0">
                          <a:solidFill>
                            <a:srgbClr val="000000"/>
                          </a:solidFill>
                          <a:effectLst/>
                          <a:latin typeface="Arial"/>
                        </a:rPr>
                        <a:t>$712,591</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89780">
                <a:tc>
                  <a:txBody>
                    <a:bodyPr/>
                    <a:lstStyle/>
                    <a:p>
                      <a:pPr algn="l" fontAlgn="b"/>
                      <a:r>
                        <a:rPr lang="en-US" sz="600" b="0" i="0" u="none" strike="noStrike" dirty="0">
                          <a:solidFill>
                            <a:srgbClr val="000000"/>
                          </a:solidFill>
                          <a:effectLst/>
                          <a:latin typeface="Arial"/>
                        </a:rPr>
                        <a:t>Baystate Mary Lane Hospital</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lvl="0" algn="r" fontAlgn="b"/>
                      <a:r>
                        <a:rPr lang="en-US" sz="600" b="0" i="0" u="none" strike="noStrike" dirty="0">
                          <a:solidFill>
                            <a:srgbClr val="000000"/>
                          </a:solidFill>
                          <a:effectLst/>
                          <a:latin typeface="Arial"/>
                        </a:rPr>
                        <a:t>$36,070</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89780">
                <a:tc>
                  <a:txBody>
                    <a:bodyPr/>
                    <a:lstStyle/>
                    <a:p>
                      <a:pPr algn="l" fontAlgn="b"/>
                      <a:r>
                        <a:rPr lang="en-US" sz="600" b="0" i="0" u="none" strike="noStrike" dirty="0">
                          <a:solidFill>
                            <a:srgbClr val="000000"/>
                          </a:solidFill>
                          <a:effectLst/>
                          <a:latin typeface="Arial"/>
                        </a:rPr>
                        <a:t>Baystate Medical Center</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lvl="0" algn="r" fontAlgn="b"/>
                      <a:r>
                        <a:rPr lang="en-US" sz="600" b="0" i="0" u="none" strike="noStrike" dirty="0">
                          <a:solidFill>
                            <a:srgbClr val="000000"/>
                          </a:solidFill>
                          <a:effectLst/>
                          <a:latin typeface="Arial"/>
                        </a:rPr>
                        <a:t>$6,188,427</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89780">
                <a:tc>
                  <a:txBody>
                    <a:bodyPr/>
                    <a:lstStyle/>
                    <a:p>
                      <a:pPr algn="l" fontAlgn="b"/>
                      <a:r>
                        <a:rPr lang="en-US" sz="600" b="0" i="0" u="none" strike="noStrike" dirty="0">
                          <a:solidFill>
                            <a:srgbClr val="000000"/>
                          </a:solidFill>
                          <a:effectLst/>
                          <a:latin typeface="Arial"/>
                        </a:rPr>
                        <a:t>Baystate Wing Hospital</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lvl="0" algn="r" fontAlgn="b"/>
                      <a:r>
                        <a:rPr lang="en-US" sz="600" b="0" i="0" u="none" strike="noStrike" dirty="0">
                          <a:solidFill>
                            <a:srgbClr val="000000"/>
                          </a:solidFill>
                          <a:effectLst/>
                          <a:latin typeface="Arial"/>
                        </a:rPr>
                        <a:t>$946,614</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89780">
                <a:tc>
                  <a:txBody>
                    <a:bodyPr/>
                    <a:lstStyle/>
                    <a:p>
                      <a:pPr algn="l" fontAlgn="b"/>
                      <a:r>
                        <a:rPr lang="en-US" sz="600" b="0" i="0" u="none" strike="noStrike" dirty="0">
                          <a:solidFill>
                            <a:srgbClr val="000000"/>
                          </a:solidFill>
                          <a:effectLst/>
                          <a:latin typeface="Arial"/>
                        </a:rPr>
                        <a:t>Berkshire Medical Center</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lvl="0" algn="r" fontAlgn="b"/>
                      <a:r>
                        <a:rPr lang="en-US" sz="600" b="0" i="0" u="none" strike="noStrike" dirty="0">
                          <a:solidFill>
                            <a:srgbClr val="000000"/>
                          </a:solidFill>
                          <a:effectLst/>
                          <a:latin typeface="Arial"/>
                        </a:rPr>
                        <a:t>$4,050,508</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89780">
                <a:tc>
                  <a:txBody>
                    <a:bodyPr/>
                    <a:lstStyle/>
                    <a:p>
                      <a:pPr algn="l" fontAlgn="b"/>
                      <a:r>
                        <a:rPr lang="en-US" sz="600" b="0" i="0" u="none" strike="noStrike" dirty="0">
                          <a:solidFill>
                            <a:srgbClr val="000000"/>
                          </a:solidFill>
                          <a:effectLst/>
                          <a:latin typeface="Arial"/>
                        </a:rPr>
                        <a:t>Beth Israel Deaconess Hospital - Plymouth</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lvl="0" algn="r" fontAlgn="b"/>
                      <a:r>
                        <a:rPr lang="en-US" sz="600" b="0" i="0" u="none" strike="noStrike" dirty="0">
                          <a:solidFill>
                            <a:srgbClr val="000000"/>
                          </a:solidFill>
                          <a:effectLst/>
                          <a:latin typeface="Arial"/>
                        </a:rPr>
                        <a:t>$1,106,595</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89780">
                <a:tc>
                  <a:txBody>
                    <a:bodyPr/>
                    <a:lstStyle/>
                    <a:p>
                      <a:pPr algn="l" fontAlgn="b"/>
                      <a:r>
                        <a:rPr lang="en-US" sz="600" b="0" i="0" u="none" strike="noStrike" dirty="0">
                          <a:solidFill>
                            <a:srgbClr val="000000"/>
                          </a:solidFill>
                          <a:effectLst/>
                          <a:latin typeface="Arial"/>
                        </a:rPr>
                        <a:t>Beth Israel Deaconess Medical Center</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lvl="0" algn="r" fontAlgn="b"/>
                      <a:r>
                        <a:rPr lang="en-US" sz="600" b="0" i="0" u="none" strike="noStrike" dirty="0">
                          <a:solidFill>
                            <a:srgbClr val="000000"/>
                          </a:solidFill>
                          <a:effectLst/>
                          <a:latin typeface="Arial"/>
                        </a:rPr>
                        <a:t>$3,782,549</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89780">
                <a:tc>
                  <a:txBody>
                    <a:bodyPr/>
                    <a:lstStyle/>
                    <a:p>
                      <a:pPr algn="l" fontAlgn="b"/>
                      <a:r>
                        <a:rPr lang="en-US" sz="600" b="0" i="0" u="none" strike="noStrike" dirty="0">
                          <a:solidFill>
                            <a:srgbClr val="000000"/>
                          </a:solidFill>
                          <a:effectLst/>
                          <a:latin typeface="Arial"/>
                        </a:rPr>
                        <a:t>Boston Children's Hospital</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lvl="0" algn="r" fontAlgn="b"/>
                      <a:r>
                        <a:rPr lang="en-US" sz="600" b="0" i="0" u="none" strike="noStrike" dirty="0">
                          <a:solidFill>
                            <a:srgbClr val="000000"/>
                          </a:solidFill>
                          <a:effectLst/>
                          <a:latin typeface="Arial"/>
                        </a:rPr>
                        <a:t>$3,850,000</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89780">
                <a:tc>
                  <a:txBody>
                    <a:bodyPr/>
                    <a:lstStyle/>
                    <a:p>
                      <a:pPr algn="l" fontAlgn="b"/>
                      <a:r>
                        <a:rPr lang="en-US" sz="600" b="0" i="0" u="none" strike="noStrike" dirty="0">
                          <a:solidFill>
                            <a:srgbClr val="000000"/>
                          </a:solidFill>
                          <a:effectLst/>
                          <a:latin typeface="Arial"/>
                        </a:rPr>
                        <a:t>Boston Medical Center</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lvl="0" algn="r" fontAlgn="b"/>
                      <a:r>
                        <a:rPr lang="en-US" sz="600" b="0" i="0" u="none" strike="noStrike" dirty="0">
                          <a:solidFill>
                            <a:srgbClr val="000000"/>
                          </a:solidFill>
                          <a:effectLst/>
                          <a:latin typeface="Arial"/>
                        </a:rPr>
                        <a:t>$96,693,489</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89780">
                <a:tc>
                  <a:txBody>
                    <a:bodyPr/>
                    <a:lstStyle/>
                    <a:p>
                      <a:pPr algn="l" fontAlgn="b"/>
                      <a:r>
                        <a:rPr lang="en-US" sz="600" b="0" i="0" u="none" strike="noStrike" dirty="0">
                          <a:solidFill>
                            <a:srgbClr val="000000"/>
                          </a:solidFill>
                          <a:effectLst/>
                          <a:latin typeface="Arial"/>
                        </a:rPr>
                        <a:t>Brigham and Womens Faulkner Hospital</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lvl="0" algn="r" fontAlgn="b"/>
                      <a:r>
                        <a:rPr lang="en-US" sz="600" b="0" i="0" u="none" strike="noStrike" dirty="0">
                          <a:solidFill>
                            <a:srgbClr val="000000"/>
                          </a:solidFill>
                          <a:effectLst/>
                          <a:latin typeface="Arial"/>
                        </a:rPr>
                        <a:t>$548,045</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89780">
                <a:tc>
                  <a:txBody>
                    <a:bodyPr/>
                    <a:lstStyle/>
                    <a:p>
                      <a:pPr algn="l" fontAlgn="b"/>
                      <a:r>
                        <a:rPr lang="en-US" sz="600" b="0" i="0" u="none" strike="noStrike" dirty="0">
                          <a:solidFill>
                            <a:srgbClr val="000000"/>
                          </a:solidFill>
                          <a:effectLst/>
                          <a:latin typeface="Arial"/>
                        </a:rPr>
                        <a:t>Cape Cod Hospital</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lvl="0" algn="r" fontAlgn="b"/>
                      <a:r>
                        <a:rPr lang="en-US" sz="600" b="0" i="0" u="none" strike="noStrike" dirty="0">
                          <a:solidFill>
                            <a:srgbClr val="000000"/>
                          </a:solidFill>
                          <a:effectLst/>
                          <a:latin typeface="Arial"/>
                        </a:rPr>
                        <a:t>$5,285,189</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89780">
                <a:tc>
                  <a:txBody>
                    <a:bodyPr/>
                    <a:lstStyle/>
                    <a:p>
                      <a:pPr algn="l" fontAlgn="b"/>
                      <a:r>
                        <a:rPr lang="en-US" sz="600" b="0" i="0" u="none" strike="noStrike" dirty="0">
                          <a:solidFill>
                            <a:srgbClr val="000000"/>
                          </a:solidFill>
                          <a:effectLst/>
                          <a:latin typeface="Arial"/>
                        </a:rPr>
                        <a:t>Clinton Hospital</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lvl="0" algn="r" fontAlgn="b"/>
                      <a:r>
                        <a:rPr lang="en-US" sz="600" b="0" i="0" u="none" strike="noStrike" dirty="0">
                          <a:solidFill>
                            <a:srgbClr val="000000"/>
                          </a:solidFill>
                          <a:effectLst/>
                          <a:latin typeface="Arial"/>
                        </a:rPr>
                        <a:t>$244,842</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89780">
                <a:tc>
                  <a:txBody>
                    <a:bodyPr/>
                    <a:lstStyle/>
                    <a:p>
                      <a:pPr algn="l" fontAlgn="b"/>
                      <a:r>
                        <a:rPr lang="en-US" sz="600" b="0" i="0" u="none" strike="noStrike" dirty="0">
                          <a:solidFill>
                            <a:srgbClr val="000000"/>
                          </a:solidFill>
                          <a:effectLst/>
                          <a:latin typeface="Arial"/>
                        </a:rPr>
                        <a:t>Dana-Farber Cancer Institute</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lvl="0" algn="r" fontAlgn="b"/>
                      <a:r>
                        <a:rPr lang="en-US" sz="600" b="0" i="0" u="none" strike="noStrike" dirty="0">
                          <a:solidFill>
                            <a:srgbClr val="000000"/>
                          </a:solidFill>
                          <a:effectLst/>
                          <a:latin typeface="Arial"/>
                        </a:rPr>
                        <a:t>$2,540,774</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89780">
                <a:tc>
                  <a:txBody>
                    <a:bodyPr/>
                    <a:lstStyle/>
                    <a:p>
                      <a:pPr algn="l" fontAlgn="b"/>
                      <a:r>
                        <a:rPr lang="en-US" sz="600" b="0" i="0" u="none" strike="noStrike" dirty="0">
                          <a:solidFill>
                            <a:srgbClr val="000000"/>
                          </a:solidFill>
                          <a:effectLst/>
                          <a:latin typeface="Arial"/>
                        </a:rPr>
                        <a:t>Fairview Hospital</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lvl="0" algn="r" fontAlgn="b"/>
                      <a:r>
                        <a:rPr lang="en-US" sz="600" b="0" i="0" u="none" strike="noStrike" dirty="0">
                          <a:solidFill>
                            <a:srgbClr val="000000"/>
                          </a:solidFill>
                          <a:effectLst/>
                          <a:latin typeface="Arial"/>
                        </a:rPr>
                        <a:t>$891,287</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89780">
                <a:tc>
                  <a:txBody>
                    <a:bodyPr/>
                    <a:lstStyle/>
                    <a:p>
                      <a:pPr algn="l" fontAlgn="b"/>
                      <a:r>
                        <a:rPr lang="en-US" sz="600" b="0" i="0" u="none" strike="noStrike" dirty="0">
                          <a:solidFill>
                            <a:srgbClr val="000000"/>
                          </a:solidFill>
                          <a:effectLst/>
                          <a:latin typeface="Arial"/>
                        </a:rPr>
                        <a:t>Falmouth Hospital</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lvl="0" algn="r" fontAlgn="b"/>
                      <a:r>
                        <a:rPr lang="en-US" sz="600" b="0" i="0" u="none" strike="noStrike" dirty="0">
                          <a:solidFill>
                            <a:srgbClr val="000000"/>
                          </a:solidFill>
                          <a:effectLst/>
                          <a:latin typeface="Arial"/>
                        </a:rPr>
                        <a:t>$1,511,186</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89780">
                <a:tc>
                  <a:txBody>
                    <a:bodyPr/>
                    <a:lstStyle/>
                    <a:p>
                      <a:pPr algn="l" fontAlgn="b"/>
                      <a:r>
                        <a:rPr lang="en-US" sz="600" b="0" i="0" u="none" strike="noStrike" dirty="0">
                          <a:solidFill>
                            <a:srgbClr val="000000"/>
                          </a:solidFill>
                          <a:effectLst/>
                          <a:latin typeface="Arial"/>
                        </a:rPr>
                        <a:t>Harrington Memorial Hospital</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lvl="0" algn="r" fontAlgn="b"/>
                      <a:r>
                        <a:rPr lang="en-US" sz="600" b="0" i="0" u="none" strike="noStrike" dirty="0">
                          <a:solidFill>
                            <a:srgbClr val="000000"/>
                          </a:solidFill>
                          <a:effectLst/>
                          <a:latin typeface="Arial"/>
                        </a:rPr>
                        <a:t>$1,278,791</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89780">
                <a:tc>
                  <a:txBody>
                    <a:bodyPr/>
                    <a:lstStyle/>
                    <a:p>
                      <a:pPr algn="l" fontAlgn="b"/>
                      <a:r>
                        <a:rPr lang="en-US" sz="600" b="0" i="0" u="none" strike="noStrike" dirty="0">
                          <a:solidFill>
                            <a:srgbClr val="000000"/>
                          </a:solidFill>
                          <a:effectLst/>
                          <a:latin typeface="Arial"/>
                        </a:rPr>
                        <a:t>Health Alliance Hospital</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lvl="0" algn="r" fontAlgn="b"/>
                      <a:r>
                        <a:rPr lang="en-US" sz="600" b="0" i="0" u="none" strike="noStrike" dirty="0">
                          <a:solidFill>
                            <a:srgbClr val="000000"/>
                          </a:solidFill>
                          <a:effectLst/>
                          <a:latin typeface="Arial"/>
                        </a:rPr>
                        <a:t>$2,049,003</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89780">
                <a:tc>
                  <a:txBody>
                    <a:bodyPr/>
                    <a:lstStyle/>
                    <a:p>
                      <a:pPr algn="l" fontAlgn="b"/>
                      <a:r>
                        <a:rPr lang="en-US" sz="600" b="0" i="0" u="none" strike="noStrike" dirty="0">
                          <a:solidFill>
                            <a:srgbClr val="000000"/>
                          </a:solidFill>
                          <a:effectLst/>
                          <a:latin typeface="Arial"/>
                        </a:rPr>
                        <a:t>Heywood Hospital</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lvl="0" algn="r" fontAlgn="b"/>
                      <a:r>
                        <a:rPr lang="en-US" sz="600" b="0" i="0" u="none" strike="noStrike" dirty="0">
                          <a:solidFill>
                            <a:srgbClr val="000000"/>
                          </a:solidFill>
                          <a:effectLst/>
                          <a:latin typeface="Arial"/>
                        </a:rPr>
                        <a:t>$1,122,857</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89780">
                <a:tc>
                  <a:txBody>
                    <a:bodyPr/>
                    <a:lstStyle/>
                    <a:p>
                      <a:pPr algn="l" fontAlgn="b"/>
                      <a:r>
                        <a:rPr lang="en-US" sz="600" b="0" i="0" u="none" strike="noStrike" dirty="0">
                          <a:solidFill>
                            <a:srgbClr val="000000"/>
                          </a:solidFill>
                          <a:effectLst/>
                          <a:latin typeface="Arial"/>
                        </a:rPr>
                        <a:t>Holyoke Medical Center</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lvl="0" algn="r" fontAlgn="b"/>
                      <a:r>
                        <a:rPr lang="en-US" sz="600" b="0" i="0" u="none" strike="noStrike" dirty="0">
                          <a:solidFill>
                            <a:srgbClr val="000000"/>
                          </a:solidFill>
                          <a:effectLst/>
                          <a:latin typeface="Arial"/>
                        </a:rPr>
                        <a:t>$1,233,321</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89780">
                <a:tc>
                  <a:txBody>
                    <a:bodyPr/>
                    <a:lstStyle/>
                    <a:p>
                      <a:pPr algn="l" fontAlgn="b"/>
                      <a:r>
                        <a:rPr lang="en-US" sz="600" b="0" i="0" u="none" strike="noStrike" dirty="0">
                          <a:solidFill>
                            <a:srgbClr val="000000"/>
                          </a:solidFill>
                          <a:effectLst/>
                          <a:latin typeface="Arial"/>
                        </a:rPr>
                        <a:t>Lawrence General Hospital</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lvl="0" algn="r" fontAlgn="b"/>
                      <a:r>
                        <a:rPr lang="en-US" sz="600" b="0" i="0" u="none" strike="noStrike" dirty="0">
                          <a:solidFill>
                            <a:srgbClr val="000000"/>
                          </a:solidFill>
                          <a:effectLst/>
                          <a:latin typeface="Arial"/>
                        </a:rPr>
                        <a:t>$5,939,819</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89780">
                <a:tc>
                  <a:txBody>
                    <a:bodyPr/>
                    <a:lstStyle/>
                    <a:p>
                      <a:pPr algn="l" fontAlgn="b"/>
                      <a:r>
                        <a:rPr lang="en-US" sz="600" b="0" i="0" u="none" strike="noStrike" dirty="0">
                          <a:solidFill>
                            <a:srgbClr val="000000"/>
                          </a:solidFill>
                          <a:effectLst/>
                          <a:latin typeface="Arial"/>
                        </a:rPr>
                        <a:t>Lowell General Hospital</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lvl="0" algn="r" fontAlgn="b"/>
                      <a:r>
                        <a:rPr lang="en-US" sz="600" b="0" i="0" u="none" strike="noStrike" dirty="0">
                          <a:solidFill>
                            <a:srgbClr val="000000"/>
                          </a:solidFill>
                          <a:effectLst/>
                          <a:latin typeface="Arial"/>
                        </a:rPr>
                        <a:t>$2,948,618</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89780">
                <a:tc>
                  <a:txBody>
                    <a:bodyPr/>
                    <a:lstStyle/>
                    <a:p>
                      <a:pPr algn="l" fontAlgn="b"/>
                      <a:r>
                        <a:rPr lang="en-US" sz="600" b="0" i="0" u="none" strike="noStrike" dirty="0">
                          <a:solidFill>
                            <a:srgbClr val="000000"/>
                          </a:solidFill>
                          <a:effectLst/>
                          <a:latin typeface="Arial"/>
                        </a:rPr>
                        <a:t>Marlborough Hospital</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lvl="0" algn="r" fontAlgn="b"/>
                      <a:r>
                        <a:rPr lang="en-US" sz="600" b="0" i="0" u="none" strike="noStrike" dirty="0">
                          <a:solidFill>
                            <a:srgbClr val="000000"/>
                          </a:solidFill>
                          <a:effectLst/>
                          <a:latin typeface="Arial"/>
                        </a:rPr>
                        <a:t>$1,330,463</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89780">
                <a:tc>
                  <a:txBody>
                    <a:bodyPr/>
                    <a:lstStyle/>
                    <a:p>
                      <a:pPr algn="l" fontAlgn="b"/>
                      <a:r>
                        <a:rPr lang="en-US" sz="600" b="0" i="0" u="none" strike="noStrike" dirty="0">
                          <a:solidFill>
                            <a:srgbClr val="000000"/>
                          </a:solidFill>
                          <a:effectLst/>
                          <a:latin typeface="Arial"/>
                        </a:rPr>
                        <a:t>Martha's Vineyard Hospital</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lvl="0" algn="r" fontAlgn="b"/>
                      <a:r>
                        <a:rPr lang="en-US" sz="600" b="0" i="0" u="none" strike="noStrike" dirty="0">
                          <a:solidFill>
                            <a:srgbClr val="000000"/>
                          </a:solidFill>
                          <a:effectLst/>
                          <a:latin typeface="Arial"/>
                        </a:rPr>
                        <a:t>$1,236,920</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89780">
                <a:tc>
                  <a:txBody>
                    <a:bodyPr/>
                    <a:lstStyle/>
                    <a:p>
                      <a:pPr algn="l" fontAlgn="b"/>
                      <a:r>
                        <a:rPr lang="en-US" sz="600" b="0" i="0" u="none" strike="noStrike" dirty="0">
                          <a:solidFill>
                            <a:srgbClr val="000000"/>
                          </a:solidFill>
                          <a:effectLst/>
                          <a:latin typeface="Arial"/>
                        </a:rPr>
                        <a:t>Massachusetts Eye and Ear Infirmary</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lvl="0" algn="r" fontAlgn="b"/>
                      <a:r>
                        <a:rPr lang="en-US" sz="600" b="0" i="0" u="none" strike="noStrike" dirty="0">
                          <a:solidFill>
                            <a:srgbClr val="000000"/>
                          </a:solidFill>
                          <a:effectLst/>
                          <a:latin typeface="Arial"/>
                        </a:rPr>
                        <a:t>$962,380</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89780">
                <a:tc>
                  <a:txBody>
                    <a:bodyPr/>
                    <a:lstStyle/>
                    <a:p>
                      <a:pPr algn="l" fontAlgn="b"/>
                      <a:r>
                        <a:rPr lang="en-US" sz="600" b="0" i="0" u="none" strike="noStrike" dirty="0">
                          <a:solidFill>
                            <a:srgbClr val="000000"/>
                          </a:solidFill>
                          <a:effectLst/>
                          <a:latin typeface="Arial"/>
                        </a:rPr>
                        <a:t>Massachusetts General Hospital</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lvl="0" algn="r" fontAlgn="b"/>
                      <a:r>
                        <a:rPr lang="en-US" sz="600" b="0" i="0" u="none" strike="noStrike" dirty="0">
                          <a:solidFill>
                            <a:srgbClr val="000000"/>
                          </a:solidFill>
                          <a:effectLst/>
                          <a:latin typeface="Arial"/>
                        </a:rPr>
                        <a:t>$14,684,369</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89780">
                <a:tc>
                  <a:txBody>
                    <a:bodyPr/>
                    <a:lstStyle/>
                    <a:p>
                      <a:pPr algn="l" fontAlgn="b"/>
                      <a:r>
                        <a:rPr lang="en-US" sz="600" b="0" i="0" u="none" strike="noStrike" dirty="0">
                          <a:solidFill>
                            <a:srgbClr val="000000"/>
                          </a:solidFill>
                          <a:effectLst/>
                          <a:latin typeface="Arial"/>
                        </a:rPr>
                        <a:t>Mercy Medical Center</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lvl="0" algn="r" fontAlgn="b"/>
                      <a:r>
                        <a:rPr lang="en-US" sz="600" b="0" i="0" u="none" strike="noStrike" dirty="0">
                          <a:solidFill>
                            <a:srgbClr val="000000"/>
                          </a:solidFill>
                          <a:effectLst/>
                          <a:latin typeface="Arial"/>
                        </a:rPr>
                        <a:t>$2,430,415</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89780">
                <a:tc>
                  <a:txBody>
                    <a:bodyPr/>
                    <a:lstStyle/>
                    <a:p>
                      <a:pPr algn="l" fontAlgn="b"/>
                      <a:r>
                        <a:rPr lang="en-US" sz="600" b="0" i="0" u="none" strike="noStrike" dirty="0">
                          <a:solidFill>
                            <a:srgbClr val="000000"/>
                          </a:solidFill>
                          <a:effectLst/>
                          <a:latin typeface="Arial"/>
                        </a:rPr>
                        <a:t>MetroWest Medical Center</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lvl="0" algn="r" fontAlgn="b"/>
                      <a:r>
                        <a:rPr lang="en-US" sz="600" b="0" i="0" u="none" strike="noStrike" dirty="0">
                          <a:solidFill>
                            <a:srgbClr val="000000"/>
                          </a:solidFill>
                          <a:effectLst/>
                          <a:latin typeface="Arial"/>
                        </a:rPr>
                        <a:t>$806,472</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89780">
                <a:tc>
                  <a:txBody>
                    <a:bodyPr/>
                    <a:lstStyle/>
                    <a:p>
                      <a:pPr algn="l" fontAlgn="b"/>
                      <a:r>
                        <a:rPr lang="en-US" sz="600" b="0" i="0" u="none" strike="noStrike" dirty="0">
                          <a:solidFill>
                            <a:srgbClr val="000000"/>
                          </a:solidFill>
                          <a:effectLst/>
                          <a:latin typeface="Arial"/>
                        </a:rPr>
                        <a:t>Morton Hospital, A Steward Family Hospital Inc.</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lvl="0" algn="r" fontAlgn="b"/>
                      <a:r>
                        <a:rPr lang="en-US" sz="600" b="0" i="0" u="none" strike="noStrike" dirty="0">
                          <a:solidFill>
                            <a:srgbClr val="000000"/>
                          </a:solidFill>
                          <a:effectLst/>
                          <a:latin typeface="Arial"/>
                        </a:rPr>
                        <a:t>$1,111,513</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89780">
                <a:tc>
                  <a:txBody>
                    <a:bodyPr/>
                    <a:lstStyle/>
                    <a:p>
                      <a:pPr algn="l" fontAlgn="b"/>
                      <a:r>
                        <a:rPr lang="en-US" sz="600" b="0" i="0" u="none" strike="noStrike" dirty="0">
                          <a:solidFill>
                            <a:srgbClr val="000000"/>
                          </a:solidFill>
                          <a:effectLst/>
                          <a:latin typeface="Arial"/>
                        </a:rPr>
                        <a:t>Mount Auburn Hospital</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lvl="0" algn="r" fontAlgn="b"/>
                      <a:r>
                        <a:rPr lang="en-US" sz="600" b="0" i="0" u="none" strike="noStrike" dirty="0">
                          <a:solidFill>
                            <a:srgbClr val="000000"/>
                          </a:solidFill>
                          <a:effectLst/>
                          <a:latin typeface="Arial"/>
                        </a:rPr>
                        <a:t>$513,837</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89780">
                <a:tc>
                  <a:txBody>
                    <a:bodyPr/>
                    <a:lstStyle/>
                    <a:p>
                      <a:pPr algn="l" fontAlgn="b"/>
                      <a:r>
                        <a:rPr lang="en-US" sz="600" b="0" i="0" u="none" strike="noStrike" dirty="0">
                          <a:solidFill>
                            <a:srgbClr val="000000"/>
                          </a:solidFill>
                          <a:effectLst/>
                          <a:latin typeface="Arial"/>
                        </a:rPr>
                        <a:t>Nantucket Cottage Hospital</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lvl="0" algn="r" fontAlgn="b"/>
                      <a:r>
                        <a:rPr lang="en-US" sz="600" b="0" i="0" u="none" strike="noStrike" dirty="0">
                          <a:solidFill>
                            <a:srgbClr val="000000"/>
                          </a:solidFill>
                          <a:effectLst/>
                          <a:latin typeface="Arial"/>
                        </a:rPr>
                        <a:t>$474,048</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89780">
                <a:tc>
                  <a:txBody>
                    <a:bodyPr/>
                    <a:lstStyle/>
                    <a:p>
                      <a:pPr algn="l" fontAlgn="b"/>
                      <a:r>
                        <a:rPr lang="en-US" sz="600" b="0" i="0" u="none" strike="noStrike" dirty="0">
                          <a:solidFill>
                            <a:srgbClr val="000000"/>
                          </a:solidFill>
                          <a:effectLst/>
                          <a:latin typeface="Arial"/>
                        </a:rPr>
                        <a:t>Nashoba Valley Med Ctr, A Steward Family Hospital</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lvl="0" algn="r" fontAlgn="b"/>
                      <a:r>
                        <a:rPr lang="en-US" sz="600" b="0" i="0" u="none" strike="noStrike" dirty="0">
                          <a:solidFill>
                            <a:srgbClr val="000000"/>
                          </a:solidFill>
                          <a:effectLst/>
                          <a:latin typeface="Arial"/>
                        </a:rPr>
                        <a:t>$310,733</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89780">
                <a:tc>
                  <a:txBody>
                    <a:bodyPr/>
                    <a:lstStyle/>
                    <a:p>
                      <a:pPr algn="l" fontAlgn="b"/>
                      <a:r>
                        <a:rPr lang="en-US" sz="600" b="0" i="0" u="none" strike="noStrike" dirty="0">
                          <a:solidFill>
                            <a:srgbClr val="000000"/>
                          </a:solidFill>
                          <a:effectLst/>
                          <a:latin typeface="Arial"/>
                        </a:rPr>
                        <a:t>Noble Hospital</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lvl="0" algn="r" fontAlgn="b"/>
                      <a:r>
                        <a:rPr lang="en-US" sz="600" b="0" i="0" u="none" strike="noStrike" dirty="0">
                          <a:solidFill>
                            <a:srgbClr val="000000"/>
                          </a:solidFill>
                          <a:effectLst/>
                          <a:latin typeface="Arial"/>
                        </a:rPr>
                        <a:t>$444,752</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89780">
                <a:tc>
                  <a:txBody>
                    <a:bodyPr/>
                    <a:lstStyle/>
                    <a:p>
                      <a:pPr algn="l" fontAlgn="b"/>
                      <a:r>
                        <a:rPr lang="en-US" sz="600" b="0" i="0" u="none" strike="noStrike" dirty="0">
                          <a:solidFill>
                            <a:srgbClr val="000000"/>
                          </a:solidFill>
                          <a:effectLst/>
                          <a:latin typeface="Arial"/>
                        </a:rPr>
                        <a:t>North Shore Medical Center</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lvl="0" algn="r" fontAlgn="b"/>
                      <a:r>
                        <a:rPr lang="en-US" sz="600" b="0" i="0" u="none" strike="noStrike" dirty="0">
                          <a:solidFill>
                            <a:srgbClr val="000000"/>
                          </a:solidFill>
                          <a:effectLst/>
                          <a:latin typeface="Arial"/>
                        </a:rPr>
                        <a:t>$6,469,553</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89780">
                <a:tc>
                  <a:txBody>
                    <a:bodyPr/>
                    <a:lstStyle/>
                    <a:p>
                      <a:pPr algn="l" fontAlgn="b"/>
                      <a:r>
                        <a:rPr lang="en-US" sz="600" b="0" i="0" u="none" strike="noStrike" dirty="0">
                          <a:solidFill>
                            <a:srgbClr val="000000"/>
                          </a:solidFill>
                          <a:effectLst/>
                          <a:latin typeface="Arial"/>
                        </a:rPr>
                        <a:t>Quincy Med Ctr, A Steward Family Hospital Inc.</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lvl="0" algn="r" fontAlgn="b"/>
                      <a:r>
                        <a:rPr lang="en-US" sz="600" b="0" i="0" u="none" strike="noStrike" dirty="0">
                          <a:solidFill>
                            <a:srgbClr val="000000"/>
                          </a:solidFill>
                          <a:effectLst/>
                          <a:latin typeface="Arial"/>
                        </a:rPr>
                        <a:t>$12,638</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89780">
                <a:tc>
                  <a:txBody>
                    <a:bodyPr/>
                    <a:lstStyle/>
                    <a:p>
                      <a:pPr algn="l" fontAlgn="b"/>
                      <a:r>
                        <a:rPr lang="en-US" sz="600" b="0" i="0" u="none" strike="noStrike" dirty="0">
                          <a:solidFill>
                            <a:srgbClr val="000000"/>
                          </a:solidFill>
                          <a:effectLst/>
                          <a:latin typeface="Arial"/>
                        </a:rPr>
                        <a:t>Saint Vincent Hospital</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lvl="0" algn="r" fontAlgn="b"/>
                      <a:r>
                        <a:rPr lang="en-US" sz="600" b="0" i="0" u="none" strike="noStrike" dirty="0">
                          <a:solidFill>
                            <a:srgbClr val="000000"/>
                          </a:solidFill>
                          <a:effectLst/>
                          <a:latin typeface="Arial"/>
                        </a:rPr>
                        <a:t>$1,918,732</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89780">
                <a:tc>
                  <a:txBody>
                    <a:bodyPr/>
                    <a:lstStyle/>
                    <a:p>
                      <a:pPr algn="l" fontAlgn="b"/>
                      <a:r>
                        <a:rPr lang="en-US" sz="600" b="0" i="0" u="none" strike="noStrike" dirty="0">
                          <a:solidFill>
                            <a:srgbClr val="000000"/>
                          </a:solidFill>
                          <a:effectLst/>
                          <a:latin typeface="Arial"/>
                        </a:rPr>
                        <a:t>Signature Healthcare Brockton Hospital</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lvl="0" algn="r" fontAlgn="b"/>
                      <a:r>
                        <a:rPr lang="en-US" sz="600" b="0" i="0" u="none" strike="noStrike" dirty="0">
                          <a:solidFill>
                            <a:srgbClr val="000000"/>
                          </a:solidFill>
                          <a:effectLst/>
                          <a:latin typeface="Arial"/>
                        </a:rPr>
                        <a:t>$4,773,863</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89780">
                <a:tc>
                  <a:txBody>
                    <a:bodyPr/>
                    <a:lstStyle/>
                    <a:p>
                      <a:pPr algn="l" fontAlgn="b"/>
                      <a:r>
                        <a:rPr lang="en-US" sz="600" b="0" i="0" u="none" strike="noStrike" dirty="0">
                          <a:solidFill>
                            <a:srgbClr val="000000"/>
                          </a:solidFill>
                          <a:effectLst/>
                          <a:latin typeface="Arial"/>
                        </a:rPr>
                        <a:t>Southcoast Hospitals Group</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lvl="0" algn="r" fontAlgn="b"/>
                      <a:r>
                        <a:rPr lang="en-US" sz="600" b="0" i="0" u="none" strike="noStrike" dirty="0">
                          <a:solidFill>
                            <a:srgbClr val="000000"/>
                          </a:solidFill>
                          <a:effectLst/>
                          <a:latin typeface="Arial"/>
                        </a:rPr>
                        <a:t>$8,130,168</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89780">
                <a:tc>
                  <a:txBody>
                    <a:bodyPr/>
                    <a:lstStyle/>
                    <a:p>
                      <a:pPr algn="l" fontAlgn="b"/>
                      <a:r>
                        <a:rPr lang="en-US" sz="600" b="0" i="0" u="none" strike="noStrike" dirty="0">
                          <a:solidFill>
                            <a:srgbClr val="000000"/>
                          </a:solidFill>
                          <a:effectLst/>
                          <a:latin typeface="Arial"/>
                        </a:rPr>
                        <a:t>Steward Carney Hospital</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lvl="0" algn="r" fontAlgn="b"/>
                      <a:r>
                        <a:rPr lang="en-US" sz="600" b="0" i="0" u="none" strike="noStrike" dirty="0">
                          <a:solidFill>
                            <a:srgbClr val="000000"/>
                          </a:solidFill>
                          <a:effectLst/>
                          <a:latin typeface="Arial"/>
                        </a:rPr>
                        <a:t>$2,653,830</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89780">
                <a:tc>
                  <a:txBody>
                    <a:bodyPr/>
                    <a:lstStyle/>
                    <a:p>
                      <a:pPr algn="l" fontAlgn="b"/>
                      <a:r>
                        <a:rPr lang="en-US" sz="600" b="0" i="0" u="none" strike="noStrike" dirty="0">
                          <a:solidFill>
                            <a:srgbClr val="000000"/>
                          </a:solidFill>
                          <a:effectLst/>
                          <a:latin typeface="Arial"/>
                        </a:rPr>
                        <a:t>Steward Good Samaritan Medical Center</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lvl="0" algn="r" fontAlgn="b"/>
                      <a:r>
                        <a:rPr lang="en-US" sz="600" b="0" i="0" u="none" strike="noStrike" dirty="0">
                          <a:solidFill>
                            <a:srgbClr val="000000"/>
                          </a:solidFill>
                          <a:effectLst/>
                          <a:latin typeface="Arial"/>
                        </a:rPr>
                        <a:t>$4,240,216</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89780">
                <a:tc>
                  <a:txBody>
                    <a:bodyPr/>
                    <a:lstStyle/>
                    <a:p>
                      <a:pPr algn="l" fontAlgn="b"/>
                      <a:r>
                        <a:rPr lang="en-US" sz="600" b="0" i="0" u="none" strike="noStrike" dirty="0">
                          <a:solidFill>
                            <a:srgbClr val="000000"/>
                          </a:solidFill>
                          <a:effectLst/>
                          <a:latin typeface="Arial"/>
                        </a:rPr>
                        <a:t>Steward Holy Family Hospital</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lvl="0" algn="r" fontAlgn="b"/>
                      <a:r>
                        <a:rPr lang="en-US" sz="600" b="0" i="0" u="none" strike="noStrike" dirty="0">
                          <a:solidFill>
                            <a:srgbClr val="000000"/>
                          </a:solidFill>
                          <a:effectLst/>
                          <a:latin typeface="Arial"/>
                        </a:rPr>
                        <a:t>$2,361,482</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89780">
                <a:tc>
                  <a:txBody>
                    <a:bodyPr/>
                    <a:lstStyle/>
                    <a:p>
                      <a:pPr algn="l" fontAlgn="b"/>
                      <a:r>
                        <a:rPr lang="en-US" sz="600" b="0" i="0" u="none" strike="noStrike" dirty="0">
                          <a:solidFill>
                            <a:srgbClr val="000000"/>
                          </a:solidFill>
                          <a:effectLst/>
                          <a:latin typeface="Arial"/>
                        </a:rPr>
                        <a:t>Steward Norwood Hospital</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lvl="0" algn="r" fontAlgn="b"/>
                      <a:r>
                        <a:rPr lang="en-US" sz="600" b="0" i="0" u="none" strike="noStrike" dirty="0">
                          <a:solidFill>
                            <a:srgbClr val="000000"/>
                          </a:solidFill>
                          <a:effectLst/>
                          <a:latin typeface="Arial"/>
                        </a:rPr>
                        <a:t>$1,069,886</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89780">
                <a:tc>
                  <a:txBody>
                    <a:bodyPr/>
                    <a:lstStyle/>
                    <a:p>
                      <a:pPr algn="l" fontAlgn="b"/>
                      <a:r>
                        <a:rPr lang="en-US" sz="600" b="0" i="0" u="none" strike="noStrike" dirty="0">
                          <a:solidFill>
                            <a:srgbClr val="000000"/>
                          </a:solidFill>
                          <a:effectLst/>
                          <a:latin typeface="Arial"/>
                        </a:rPr>
                        <a:t>Steward Saint Anne's Hospital</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lvl="0" algn="r" fontAlgn="b"/>
                      <a:r>
                        <a:rPr lang="en-US" sz="600" b="0" i="0" u="none" strike="noStrike" dirty="0">
                          <a:solidFill>
                            <a:srgbClr val="000000"/>
                          </a:solidFill>
                          <a:effectLst/>
                          <a:latin typeface="Arial"/>
                        </a:rPr>
                        <a:t>$1,929,141</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89780">
                <a:tc>
                  <a:txBody>
                    <a:bodyPr/>
                    <a:lstStyle/>
                    <a:p>
                      <a:pPr algn="l" fontAlgn="b"/>
                      <a:r>
                        <a:rPr lang="en-US" sz="600" b="0" i="0" u="none" strike="noStrike" dirty="0">
                          <a:solidFill>
                            <a:srgbClr val="000000"/>
                          </a:solidFill>
                          <a:effectLst/>
                          <a:latin typeface="Arial"/>
                        </a:rPr>
                        <a:t>Steward St. Elizabeth's Medical Center</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lvl="0" algn="r" fontAlgn="b"/>
                      <a:r>
                        <a:rPr lang="en-US" sz="600" b="0" i="0" u="none" strike="noStrike" dirty="0">
                          <a:solidFill>
                            <a:srgbClr val="000000"/>
                          </a:solidFill>
                          <a:effectLst/>
                          <a:latin typeface="Arial"/>
                        </a:rPr>
                        <a:t>$2,877,766</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89780">
                <a:tc>
                  <a:txBody>
                    <a:bodyPr/>
                    <a:lstStyle/>
                    <a:p>
                      <a:pPr algn="l" fontAlgn="b"/>
                      <a:r>
                        <a:rPr lang="en-US" sz="600" b="0" i="0" u="none" strike="noStrike" dirty="0">
                          <a:solidFill>
                            <a:srgbClr val="000000"/>
                          </a:solidFill>
                          <a:effectLst/>
                          <a:latin typeface="Arial"/>
                        </a:rPr>
                        <a:t>Sturdy Memorial Hospital</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lvl="0" algn="r" fontAlgn="b"/>
                      <a:r>
                        <a:rPr lang="en-US" sz="600" b="0" i="0" u="none" strike="noStrike" dirty="0">
                          <a:solidFill>
                            <a:srgbClr val="000000"/>
                          </a:solidFill>
                          <a:effectLst/>
                          <a:latin typeface="Arial"/>
                        </a:rPr>
                        <a:t>$1,704,003</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89780">
                <a:tc>
                  <a:txBody>
                    <a:bodyPr/>
                    <a:lstStyle/>
                    <a:p>
                      <a:pPr algn="l" fontAlgn="b"/>
                      <a:r>
                        <a:rPr lang="en-US" sz="600" b="0" i="0" u="none" strike="noStrike" dirty="0">
                          <a:solidFill>
                            <a:srgbClr val="000000"/>
                          </a:solidFill>
                          <a:effectLst/>
                          <a:latin typeface="Arial"/>
                        </a:rPr>
                        <a:t>Tufts Medical Center</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lvl="0" algn="r" fontAlgn="b"/>
                      <a:r>
                        <a:rPr lang="en-US" sz="600" b="0" i="0" u="none" strike="noStrike" dirty="0">
                          <a:solidFill>
                            <a:srgbClr val="000000"/>
                          </a:solidFill>
                          <a:effectLst/>
                          <a:latin typeface="Arial"/>
                        </a:rPr>
                        <a:t>$2,008,797</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89780">
                <a:tc>
                  <a:txBody>
                    <a:bodyPr/>
                    <a:lstStyle/>
                    <a:p>
                      <a:pPr algn="l" fontAlgn="b"/>
                      <a:r>
                        <a:rPr lang="en-US" sz="600" b="0" i="0" u="none" strike="noStrike" dirty="0">
                          <a:solidFill>
                            <a:srgbClr val="000000"/>
                          </a:solidFill>
                          <a:effectLst/>
                          <a:latin typeface="Arial"/>
                        </a:rPr>
                        <a:t>UMass Memorial Medical Center</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lvl="0" algn="r" fontAlgn="b"/>
                      <a:r>
                        <a:rPr lang="en-US" sz="600" b="0" i="0" u="none" strike="noStrike" dirty="0">
                          <a:solidFill>
                            <a:srgbClr val="000000"/>
                          </a:solidFill>
                          <a:effectLst/>
                          <a:latin typeface="Arial"/>
                        </a:rPr>
                        <a:t>$23,429,135</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89780">
                <a:tc>
                  <a:txBody>
                    <a:bodyPr/>
                    <a:lstStyle/>
                    <a:p>
                      <a:pPr algn="ctr" fontAlgn="b"/>
                      <a:r>
                        <a:rPr lang="en-US" sz="1000" b="1" i="0" u="none" strike="noStrike" dirty="0">
                          <a:solidFill>
                            <a:srgbClr val="000000"/>
                          </a:solidFill>
                          <a:effectLst/>
                          <a:latin typeface="Arial"/>
                        </a:rPr>
                        <a:t>TOTAL</a:t>
                      </a:r>
                    </a:p>
                  </a:txBody>
                  <a:tcPr marL="5281" marR="5281" marT="5281"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lvl="0" algn="r" fontAlgn="b"/>
                      <a:r>
                        <a:rPr lang="en-US" sz="1000" b="1" i="0" u="none" strike="noStrike" dirty="0">
                          <a:solidFill>
                            <a:srgbClr val="000000"/>
                          </a:solidFill>
                          <a:effectLst/>
                          <a:latin typeface="Arial"/>
                        </a:rPr>
                        <a:t>$231,236,636</a:t>
                      </a:r>
                    </a:p>
                  </a:txBody>
                  <a:tcPr marL="5281" marR="5281" marT="5281"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bl>
          </a:graphicData>
        </a:graphic>
      </p:graphicFrame>
    </p:spTree>
    <p:extLst>
      <p:ext uri="{BB962C8B-B14F-4D97-AF65-F5344CB8AC3E}">
        <p14:creationId xmlns:p14="http://schemas.microsoft.com/office/powerpoint/2010/main" val="4287435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AutoShape 16"/>
          <p:cNvSpPr>
            <a:spLocks noChangeArrowheads="1"/>
          </p:cNvSpPr>
          <p:nvPr/>
        </p:nvSpPr>
        <p:spPr bwMode="auto">
          <a:xfrm>
            <a:off x="6781800" y="685800"/>
            <a:ext cx="2212975" cy="4648200"/>
          </a:xfrm>
          <a:prstGeom prst="roundRect">
            <a:avLst>
              <a:gd name="adj" fmla="val 16667"/>
            </a:avLst>
          </a:prstGeom>
          <a:solidFill>
            <a:schemeClr val="accent3">
              <a:lumMod val="60000"/>
              <a:lumOff val="40000"/>
            </a:schemeClr>
          </a:solidFill>
          <a:ln>
            <a:noFill/>
          </a:ln>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7172" name="Rectangle 4"/>
          <p:cNvSpPr>
            <a:spLocks noGrp="1" noChangeArrowheads="1"/>
          </p:cNvSpPr>
          <p:nvPr>
            <p:ph type="body" sz="half" idx="4294967295"/>
          </p:nvPr>
        </p:nvSpPr>
        <p:spPr>
          <a:xfrm>
            <a:off x="6868888" y="843640"/>
            <a:ext cx="2076450" cy="4261760"/>
          </a:xfrm>
        </p:spPr>
        <p:txBody>
          <a:bodyPr/>
          <a:lstStyle/>
          <a:p>
            <a:pPr marL="0" indent="0">
              <a:spcAft>
                <a:spcPct val="30000"/>
              </a:spcAft>
              <a:buNone/>
            </a:pPr>
            <a:endParaRPr lang="en-US" altLang="en-US" sz="1100" dirty="0" smtClean="0"/>
          </a:p>
          <a:p>
            <a:pPr marL="0" indent="0">
              <a:spcAft>
                <a:spcPct val="30000"/>
              </a:spcAft>
              <a:buNone/>
            </a:pPr>
            <a:r>
              <a:rPr lang="en-US" altLang="en-US" sz="1100" dirty="0" smtClean="0"/>
              <a:t>This </a:t>
            </a:r>
            <a:r>
              <a:rPr lang="en-US" altLang="en-US" sz="1100" dirty="0"/>
              <a:t>represents the amount disbursed from the Health Safety Net Trust Fund to each </a:t>
            </a:r>
            <a:r>
              <a:rPr lang="en-US" altLang="en-US" sz="1100" dirty="0" smtClean="0"/>
              <a:t>community </a:t>
            </a:r>
            <a:r>
              <a:rPr lang="en-US" altLang="en-US" sz="1100" dirty="0"/>
              <a:t>health </a:t>
            </a:r>
            <a:r>
              <a:rPr lang="en-US" altLang="en-US" sz="1100" dirty="0" smtClean="0"/>
              <a:t>center </a:t>
            </a:r>
            <a:r>
              <a:rPr lang="en-US" altLang="en-US" sz="1100" dirty="0"/>
              <a:t>during HSN </a:t>
            </a:r>
            <a:r>
              <a:rPr lang="en-US" altLang="en-US" sz="1100" dirty="0" smtClean="0"/>
              <a:t>fiscal year </a:t>
            </a:r>
            <a:r>
              <a:rPr lang="en-US" altLang="en-US" sz="1100" dirty="0"/>
              <a:t>2016.  </a:t>
            </a:r>
            <a:endParaRPr lang="en-US" altLang="en-US" sz="1100" dirty="0" smtClean="0"/>
          </a:p>
          <a:p>
            <a:pPr marL="0" indent="0">
              <a:spcAft>
                <a:spcPct val="30000"/>
              </a:spcAft>
              <a:buNone/>
            </a:pPr>
            <a:endParaRPr lang="en-US" altLang="en-US" sz="1100" dirty="0" smtClean="0"/>
          </a:p>
          <a:p>
            <a:pPr marL="0" indent="0">
              <a:spcAft>
                <a:spcPct val="30000"/>
              </a:spcAft>
              <a:buNone/>
            </a:pPr>
            <a:r>
              <a:rPr lang="en-US" altLang="en-US" sz="1100" dirty="0"/>
              <a:t>Data reflects amount disbursed based on claims that have been submitted as of the date of this report.  </a:t>
            </a:r>
          </a:p>
          <a:p>
            <a:pPr marL="0" indent="0">
              <a:spcAft>
                <a:spcPct val="30000"/>
              </a:spcAft>
              <a:buNone/>
            </a:pPr>
            <a:endParaRPr lang="en-US" altLang="en-US" sz="1100" dirty="0" smtClean="0"/>
          </a:p>
          <a:p>
            <a:pPr marL="0" indent="0">
              <a:spcAft>
                <a:spcPct val="30000"/>
              </a:spcAft>
              <a:buNone/>
            </a:pPr>
            <a:r>
              <a:rPr lang="en-US" altLang="en-US" sz="1100" dirty="0" smtClean="0"/>
              <a:t>Remediated </a:t>
            </a:r>
            <a:r>
              <a:rPr lang="en-US" altLang="en-US" sz="1100" dirty="0"/>
              <a:t>claims for dates of service in fiscal year 2016 will be paid in subsequent fiscal years.  </a:t>
            </a:r>
          </a:p>
          <a:p>
            <a:pPr marL="0" indent="0">
              <a:spcAft>
                <a:spcPct val="30000"/>
              </a:spcAft>
              <a:buNone/>
            </a:pPr>
            <a:endParaRPr lang="en-US" altLang="en-US" sz="1100" strike="sngStrike" dirty="0"/>
          </a:p>
        </p:txBody>
      </p:sp>
      <p:sp>
        <p:nvSpPr>
          <p:cNvPr id="7173" name="Rectangle 17"/>
          <p:cNvSpPr>
            <a:spLocks noChangeArrowheads="1"/>
          </p:cNvSpPr>
          <p:nvPr/>
        </p:nvSpPr>
        <p:spPr bwMode="auto">
          <a:xfrm>
            <a:off x="152400" y="533400"/>
            <a:ext cx="6629399"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000" b="1" dirty="0">
                <a:solidFill>
                  <a:srgbClr val="000000"/>
                </a:solidFill>
                <a:latin typeface="Arial" panose="020B0604020202020204" pitchFamily="34" charset="0"/>
              </a:rPr>
              <a:t>HSN </a:t>
            </a:r>
            <a:r>
              <a:rPr lang="en-US" altLang="en-US" sz="2000" b="1" dirty="0" smtClean="0">
                <a:solidFill>
                  <a:srgbClr val="000000"/>
                </a:solidFill>
                <a:latin typeface="Arial" panose="020B0604020202020204" pitchFamily="34" charset="0"/>
              </a:rPr>
              <a:t>Amount Disbursed to Community Health Centers</a:t>
            </a:r>
            <a:endParaRPr lang="en-US" altLang="en-US" sz="2000" b="1" dirty="0">
              <a:solidFill>
                <a:srgbClr val="FF0000"/>
              </a:solidFill>
              <a:latin typeface="Arial" panose="020B0604020202020204" pitchFamily="34" charset="0"/>
            </a:endParaRPr>
          </a:p>
        </p:txBody>
      </p:sp>
      <p:sp>
        <p:nvSpPr>
          <p:cNvPr id="7179" name="Text Box 14"/>
          <p:cNvSpPr txBox="1">
            <a:spLocks noChangeArrowheads="1"/>
          </p:cNvSpPr>
          <p:nvPr/>
        </p:nvSpPr>
        <p:spPr bwMode="auto">
          <a:xfrm>
            <a:off x="620712" y="6033845"/>
            <a:ext cx="8059121"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latin typeface="Arial" panose="020B0604020202020204" pitchFamily="34" charset="0"/>
              </a:rPr>
              <a:t>Notes: The Health Safety Net fiscal year runs from October 1 through September 30 of the following year. </a:t>
            </a:r>
            <a:r>
              <a:rPr lang="en-US" altLang="en-US" sz="700" dirty="0" smtClean="0">
                <a:latin typeface="Arial" panose="020B0604020202020204" pitchFamily="34" charset="0"/>
              </a:rPr>
              <a:t> Community </a:t>
            </a:r>
            <a:r>
              <a:rPr lang="en-US" altLang="en-US" sz="700" dirty="0">
                <a:latin typeface="Arial" panose="020B0604020202020204" pitchFamily="34" charset="0"/>
              </a:rPr>
              <a:t>health center payments are reported in the month in which payment was made</a:t>
            </a:r>
            <a:r>
              <a:rPr lang="en-US" altLang="en-US" sz="700" dirty="0" smtClean="0">
                <a:latin typeface="Arial" panose="020B0604020202020204" pitchFamily="34" charset="0"/>
              </a:rPr>
              <a:t>.  Data reflect payment  as of the end of each fiscal year and exclude adjustments made after the end of the fiscal year</a:t>
            </a:r>
          </a:p>
          <a:p>
            <a:pPr eaLnBrk="1" hangingPunct="1">
              <a:spcBef>
                <a:spcPct val="0"/>
              </a:spcBef>
              <a:buFontTx/>
              <a:buNone/>
            </a:pPr>
            <a:r>
              <a:rPr lang="en-US" altLang="en-US" sz="700" dirty="0" smtClean="0">
                <a:latin typeface="Arial" panose="020B0604020202020204" pitchFamily="34" charset="0"/>
              </a:rPr>
              <a:t>Source</a:t>
            </a:r>
            <a:r>
              <a:rPr lang="en-US" altLang="en-US" sz="700" dirty="0">
                <a:latin typeface="Arial" panose="020B0604020202020204" pitchFamily="34" charset="0"/>
              </a:rPr>
              <a:t>: Health Safety Net </a:t>
            </a:r>
            <a:r>
              <a:rPr lang="en-US" altLang="en-US" sz="700" dirty="0" smtClean="0">
                <a:latin typeface="Arial" panose="020B0604020202020204" pitchFamily="34" charset="0"/>
              </a:rPr>
              <a:t>Payment Calculation as of 10/26/16.</a:t>
            </a:r>
            <a:endParaRPr lang="en-US" altLang="en-US" sz="700" dirty="0">
              <a:latin typeface="Arial" panose="020B0604020202020204" pitchFamily="34" charset="0"/>
            </a:endParaRPr>
          </a:p>
        </p:txBody>
      </p:sp>
      <p:sp>
        <p:nvSpPr>
          <p:cNvPr id="20" name="Slide Number Placeholder 3"/>
          <p:cNvSpPr txBox="1">
            <a:spLocks/>
          </p:cNvSpPr>
          <p:nvPr/>
        </p:nvSpPr>
        <p:spPr>
          <a:xfrm>
            <a:off x="8305800" y="6332855"/>
            <a:ext cx="458788" cy="249928"/>
          </a:xfrm>
          <a:prstGeom prst="rect">
            <a:avLst/>
          </a:prstGeom>
        </p:spPr>
        <p:txBody>
          <a:bodyPr vert="horz" lIns="91440" tIns="45720" rIns="91440" bIns="45720" rtlCol="0" anchor="ctr"/>
          <a:lstStyle>
            <a:defPPr>
              <a:defRPr lang="en-US"/>
            </a:defPPr>
            <a:lvl1pPr algn="l"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r">
              <a:defRPr/>
            </a:pPr>
            <a:endParaRPr lang="en-US" sz="1100" dirty="0">
              <a:solidFill>
                <a:schemeClr val="tx1"/>
              </a:solidFill>
              <a:latin typeface="Times New Roman" panose="02020603050405020304" pitchFamily="18" charset="0"/>
              <a:cs typeface="Times New Roman" panose="02020603050405020304" pitchFamily="18" charset="0"/>
            </a:endParaRPr>
          </a:p>
        </p:txBody>
      </p:sp>
      <p:pic>
        <p:nvPicPr>
          <p:cNvPr id="21" name="Picture 2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 name="Group 11"/>
          <p:cNvGrpSpPr>
            <a:grpSpLocks/>
          </p:cNvGrpSpPr>
          <p:nvPr/>
        </p:nvGrpSpPr>
        <p:grpSpPr bwMode="auto">
          <a:xfrm>
            <a:off x="517525" y="6477000"/>
            <a:ext cx="3349625" cy="309563"/>
            <a:chOff x="4307" y="87"/>
            <a:chExt cx="1856" cy="299"/>
          </a:xfrm>
        </p:grpSpPr>
        <p:sp>
          <p:nvSpPr>
            <p:cNvPr id="2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2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25" name="Straight Connector 24"/>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7" name="Group 11"/>
          <p:cNvGrpSpPr>
            <a:grpSpLocks/>
          </p:cNvGrpSpPr>
          <p:nvPr/>
        </p:nvGrpSpPr>
        <p:grpSpPr bwMode="auto">
          <a:xfrm>
            <a:off x="7437120" y="256582"/>
            <a:ext cx="1341438" cy="330488"/>
            <a:chOff x="4307" y="123"/>
            <a:chExt cx="1856" cy="285"/>
          </a:xfrm>
        </p:grpSpPr>
        <p:sp>
          <p:nvSpPr>
            <p:cNvPr id="28"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29" name="Text Box 13"/>
            <p:cNvSpPr txBox="1">
              <a:spLocks noChangeArrowheads="1"/>
            </p:cNvSpPr>
            <p:nvPr/>
          </p:nvSpPr>
          <p:spPr bwMode="auto">
            <a:xfrm>
              <a:off x="4357" y="188"/>
              <a:ext cx="1756" cy="220"/>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smtClean="0">
                  <a:solidFill>
                    <a:srgbClr val="4F81BD"/>
                  </a:solidFill>
                  <a:latin typeface="Arial" panose="020B0604020202020204" pitchFamily="34" charset="0"/>
                  <a:cs typeface="Arial" panose="020B0604020202020204" pitchFamily="34" charset="0"/>
                </a:rPr>
                <a:t>Payments</a:t>
              </a:r>
              <a:endParaRPr lang="en-US" sz="1600" b="1" dirty="0">
                <a:solidFill>
                  <a:srgbClr val="4F81BD"/>
                </a:solidFill>
                <a:latin typeface="Arial" panose="020B0604020202020204" pitchFamily="34" charset="0"/>
                <a:cs typeface="Arial" panose="020B0604020202020204" pitchFamily="34" charset="0"/>
              </a:endParaRPr>
            </a:p>
          </p:txBody>
        </p:sp>
      </p:grpSp>
      <p:sp>
        <p:nvSpPr>
          <p:cNvPr id="4" name="Slide Number Placeholder 3"/>
          <p:cNvSpPr>
            <a:spLocks noGrp="1"/>
          </p:cNvSpPr>
          <p:nvPr>
            <p:ph type="sldNum" sz="quarter" idx="12"/>
          </p:nvPr>
        </p:nvSpPr>
        <p:spPr>
          <a:xfrm>
            <a:off x="6858000" y="6365974"/>
            <a:ext cx="2133600" cy="365125"/>
          </a:xfrm>
        </p:spPr>
        <p:txBody>
          <a:bodyPr/>
          <a:lstStyle/>
          <a:p>
            <a:pPr>
              <a:defRPr/>
            </a:pPr>
            <a:fld id="{E932BB6A-D600-4D54-8112-1310BC448E11}" type="slidenum">
              <a:rPr lang="en-US" smtClean="0"/>
              <a:pPr>
                <a:defRPr/>
              </a:pPr>
              <a:t>8</a:t>
            </a:fld>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1164522859"/>
              </p:ext>
            </p:extLst>
          </p:nvPr>
        </p:nvGraphicFramePr>
        <p:xfrm>
          <a:off x="1447800" y="990600"/>
          <a:ext cx="4038600" cy="4758572"/>
        </p:xfrm>
        <a:graphic>
          <a:graphicData uri="http://schemas.openxmlformats.org/drawingml/2006/table">
            <a:tbl>
              <a:tblPr/>
              <a:tblGrid>
                <a:gridCol w="3063659"/>
                <a:gridCol w="974941"/>
              </a:tblGrid>
              <a:tr h="123115">
                <a:tc>
                  <a:txBody>
                    <a:bodyPr/>
                    <a:lstStyle/>
                    <a:p>
                      <a:pPr algn="ctr" fontAlgn="b"/>
                      <a:r>
                        <a:rPr lang="en-US" sz="1000" b="1" i="0" u="none" strike="noStrike" dirty="0">
                          <a:solidFill>
                            <a:srgbClr val="FFFFFF"/>
                          </a:solidFill>
                          <a:effectLst/>
                          <a:latin typeface="Arial"/>
                        </a:rPr>
                        <a:t>Community Health Center</a:t>
                      </a:r>
                    </a:p>
                  </a:txBody>
                  <a:tcPr marL="7006" marR="7006" marT="7006" marB="0" anchor="b">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F81BD"/>
                    </a:solidFill>
                  </a:tcPr>
                </a:tc>
                <a:tc>
                  <a:txBody>
                    <a:bodyPr/>
                    <a:lstStyle/>
                    <a:p>
                      <a:pPr algn="l" fontAlgn="b"/>
                      <a:r>
                        <a:rPr lang="en-US" sz="1000" b="1" i="0" u="none" strike="noStrike" dirty="0">
                          <a:solidFill>
                            <a:srgbClr val="FFFFFF"/>
                          </a:solidFill>
                          <a:effectLst/>
                          <a:latin typeface="Arial"/>
                        </a:rPr>
                        <a:t>FY2016 Total</a:t>
                      </a:r>
                    </a:p>
                  </a:txBody>
                  <a:tcPr marL="7006" marR="7006" marT="7006" marB="0" anchor="b">
                    <a:lnL w="6350" cap="flat" cmpd="sng" algn="ctr">
                      <a:solidFill>
                        <a:srgbClr val="FFFFFF"/>
                      </a:solidFill>
                      <a:prstDash val="solid"/>
                      <a:round/>
                      <a:headEnd type="none" w="med" len="med"/>
                      <a:tailEnd type="none" w="med" len="med"/>
                    </a:lnL>
                    <a:lnR>
                      <a:noFill/>
                    </a:lnR>
                    <a:lnT>
                      <a:noFill/>
                    </a:lnT>
                    <a:lnB w="6350" cap="flat" cmpd="sng" algn="ctr">
                      <a:solidFill>
                        <a:srgbClr val="FFFFFF"/>
                      </a:solidFill>
                      <a:prstDash val="solid"/>
                      <a:round/>
                      <a:headEnd type="none" w="med" len="med"/>
                      <a:tailEnd type="none" w="med" len="med"/>
                    </a:lnB>
                    <a:solidFill>
                      <a:srgbClr val="4F81BD"/>
                    </a:solidFill>
                  </a:tcPr>
                </a:tc>
              </a:tr>
              <a:tr h="123115">
                <a:tc>
                  <a:txBody>
                    <a:bodyPr/>
                    <a:lstStyle/>
                    <a:p>
                      <a:pPr algn="l" fontAlgn="ctr"/>
                      <a:r>
                        <a:rPr lang="en-US" sz="700" b="0" i="0" u="none" strike="noStrike" dirty="0">
                          <a:solidFill>
                            <a:srgbClr val="000000"/>
                          </a:solidFill>
                          <a:effectLst/>
                          <a:latin typeface="Arial"/>
                        </a:rPr>
                        <a:t>Boston Health Care for the Homeless Program</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$1,490,436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r>
              <a:tr h="123115">
                <a:tc>
                  <a:txBody>
                    <a:bodyPr/>
                    <a:lstStyle/>
                    <a:p>
                      <a:pPr algn="l" fontAlgn="ctr"/>
                      <a:r>
                        <a:rPr lang="en-US" sz="700" b="0" i="0" u="none" strike="noStrike" dirty="0">
                          <a:solidFill>
                            <a:srgbClr val="000000"/>
                          </a:solidFill>
                          <a:effectLst/>
                          <a:latin typeface="Arial Unicode MS,Andale WT,Taho"/>
                        </a:rPr>
                        <a:t>Brockton Neighborhood Health Center</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$10,003,510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r>
              <a:tr h="123115">
                <a:tc>
                  <a:txBody>
                    <a:bodyPr/>
                    <a:lstStyle/>
                    <a:p>
                      <a:pPr algn="l" fontAlgn="ctr"/>
                      <a:r>
                        <a:rPr lang="en-US" sz="700" b="0" i="0" u="none" strike="noStrike" dirty="0">
                          <a:solidFill>
                            <a:srgbClr val="000000"/>
                          </a:solidFill>
                          <a:effectLst/>
                          <a:latin typeface="Arial Unicode MS,Andale WT,Taho"/>
                        </a:rPr>
                        <a:t>Caring Health Center, Inc.</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$992,786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r>
              <a:tr h="123115">
                <a:tc>
                  <a:txBody>
                    <a:bodyPr/>
                    <a:lstStyle/>
                    <a:p>
                      <a:pPr algn="l" fontAlgn="ctr"/>
                      <a:r>
                        <a:rPr lang="en-US" sz="700" b="0" i="0" u="none" strike="noStrike" dirty="0">
                          <a:solidFill>
                            <a:srgbClr val="000000"/>
                          </a:solidFill>
                          <a:effectLst/>
                          <a:latin typeface="Arial Unicode MS,Andale WT,Taho"/>
                        </a:rPr>
                        <a:t>Charles River Community Health Center</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$4,499,392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r>
              <a:tr h="123115">
                <a:tc>
                  <a:txBody>
                    <a:bodyPr/>
                    <a:lstStyle/>
                    <a:p>
                      <a:pPr algn="l" fontAlgn="ctr"/>
                      <a:r>
                        <a:rPr lang="en-US" sz="700" b="0" i="0" u="none" strike="noStrike" dirty="0">
                          <a:solidFill>
                            <a:srgbClr val="000000"/>
                          </a:solidFill>
                          <a:effectLst/>
                          <a:latin typeface="Arial Unicode MS,Andale WT,Taho"/>
                        </a:rPr>
                        <a:t>CHP Health Center</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$497,555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r>
              <a:tr h="123115">
                <a:tc>
                  <a:txBody>
                    <a:bodyPr/>
                    <a:lstStyle/>
                    <a:p>
                      <a:pPr algn="l" fontAlgn="ctr"/>
                      <a:r>
                        <a:rPr lang="en-US" sz="700" b="0" i="0" u="none" strike="noStrike" dirty="0">
                          <a:solidFill>
                            <a:srgbClr val="000000"/>
                          </a:solidFill>
                          <a:effectLst/>
                          <a:latin typeface="Arial Unicode MS,Andale WT,Taho"/>
                        </a:rPr>
                        <a:t>Community Health Center of Cape Cod</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$1,444,850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r>
              <a:tr h="123115">
                <a:tc>
                  <a:txBody>
                    <a:bodyPr/>
                    <a:lstStyle/>
                    <a:p>
                      <a:pPr algn="l" fontAlgn="ctr"/>
                      <a:r>
                        <a:rPr lang="en-US" sz="700" b="0" i="0" u="none" strike="noStrike" dirty="0">
                          <a:solidFill>
                            <a:srgbClr val="000000"/>
                          </a:solidFill>
                          <a:effectLst/>
                          <a:latin typeface="Arial Unicode MS,Andale WT,Taho"/>
                        </a:rPr>
                        <a:t>Community Health Center of Franklin County, Inc.</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$432,105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r>
              <a:tr h="123115">
                <a:tc>
                  <a:txBody>
                    <a:bodyPr/>
                    <a:lstStyle/>
                    <a:p>
                      <a:pPr algn="l" fontAlgn="ctr"/>
                      <a:r>
                        <a:rPr lang="en-US" sz="700" b="0" i="0" u="none" strike="noStrike" dirty="0">
                          <a:solidFill>
                            <a:srgbClr val="000000"/>
                          </a:solidFill>
                          <a:effectLst/>
                          <a:latin typeface="Arial Unicode MS,Andale WT,Taho"/>
                        </a:rPr>
                        <a:t>Community Health Connections Family Health Center</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$3,001,667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r>
              <a:tr h="123115">
                <a:tc>
                  <a:txBody>
                    <a:bodyPr/>
                    <a:lstStyle/>
                    <a:p>
                      <a:pPr algn="l" fontAlgn="ctr"/>
                      <a:r>
                        <a:rPr lang="en-US" sz="700" b="0" i="0" u="none" strike="noStrike" dirty="0">
                          <a:solidFill>
                            <a:srgbClr val="000000"/>
                          </a:solidFill>
                          <a:effectLst/>
                          <a:latin typeface="Arial Unicode MS,Andale WT,Taho"/>
                        </a:rPr>
                        <a:t>Dimock Community Health Center</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$1,479,923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r>
              <a:tr h="123115">
                <a:tc>
                  <a:txBody>
                    <a:bodyPr/>
                    <a:lstStyle/>
                    <a:p>
                      <a:pPr algn="l" fontAlgn="ctr"/>
                      <a:r>
                        <a:rPr lang="en-US" sz="700" b="0" i="0" u="none" strike="noStrike" dirty="0">
                          <a:solidFill>
                            <a:srgbClr val="000000"/>
                          </a:solidFill>
                          <a:effectLst/>
                          <a:latin typeface="Arial Unicode MS,Andale WT,Taho"/>
                        </a:rPr>
                        <a:t>Duffy Health Center</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$143,178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r>
              <a:tr h="123115">
                <a:tc>
                  <a:txBody>
                    <a:bodyPr/>
                    <a:lstStyle/>
                    <a:p>
                      <a:pPr algn="l" fontAlgn="ctr"/>
                      <a:r>
                        <a:rPr lang="en-US" sz="700" b="0" i="0" u="none" strike="noStrike" dirty="0">
                          <a:solidFill>
                            <a:srgbClr val="000000"/>
                          </a:solidFill>
                          <a:effectLst/>
                          <a:latin typeface="Arial Unicode MS,Andale WT,Taho"/>
                        </a:rPr>
                        <a:t>Edward M. Kennedy Community Health Center, Inc.</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$7,728,674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r>
              <a:tr h="123115">
                <a:tc>
                  <a:txBody>
                    <a:bodyPr/>
                    <a:lstStyle/>
                    <a:p>
                      <a:pPr algn="l" fontAlgn="ctr"/>
                      <a:r>
                        <a:rPr lang="en-US" sz="700" b="0" i="0" u="none" strike="noStrike" dirty="0">
                          <a:solidFill>
                            <a:srgbClr val="000000"/>
                          </a:solidFill>
                          <a:effectLst/>
                          <a:latin typeface="Arial Unicode MS,Andale WT,Taho"/>
                        </a:rPr>
                        <a:t>Family Health Center of Worcester</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$4,173,619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r>
              <a:tr h="123115">
                <a:tc>
                  <a:txBody>
                    <a:bodyPr/>
                    <a:lstStyle/>
                    <a:p>
                      <a:pPr algn="l" fontAlgn="ctr"/>
                      <a:r>
                        <a:rPr lang="en-US" sz="700" b="0" i="0" u="none" strike="noStrike" dirty="0">
                          <a:solidFill>
                            <a:srgbClr val="000000"/>
                          </a:solidFill>
                          <a:effectLst/>
                          <a:latin typeface="Arial Unicode MS,Andale WT,Taho"/>
                        </a:rPr>
                        <a:t>Fenway Community Health Center</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$929,467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r>
              <a:tr h="123115">
                <a:tc>
                  <a:txBody>
                    <a:bodyPr/>
                    <a:lstStyle/>
                    <a:p>
                      <a:pPr algn="l" fontAlgn="ctr"/>
                      <a:r>
                        <a:rPr lang="en-US" sz="700" b="0" i="0" u="none" strike="noStrike" dirty="0">
                          <a:solidFill>
                            <a:srgbClr val="000000"/>
                          </a:solidFill>
                          <a:effectLst/>
                          <a:latin typeface="Arial Unicode MS,Andale WT,Taho"/>
                        </a:rPr>
                        <a:t>Geiger Gibson Community Health Center</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$426,970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r>
              <a:tr h="123115">
                <a:tc>
                  <a:txBody>
                    <a:bodyPr/>
                    <a:lstStyle/>
                    <a:p>
                      <a:pPr algn="l" fontAlgn="ctr"/>
                      <a:r>
                        <a:rPr lang="en-US" sz="700" b="0" i="0" u="none" strike="noStrike" dirty="0">
                          <a:solidFill>
                            <a:srgbClr val="000000"/>
                          </a:solidFill>
                          <a:effectLst/>
                          <a:latin typeface="Arial Unicode MS,Andale WT,Taho"/>
                        </a:rPr>
                        <a:t>Greater Lawrence Family Health Center, Inc.</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$8,031,914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r>
              <a:tr h="123115">
                <a:tc>
                  <a:txBody>
                    <a:bodyPr/>
                    <a:lstStyle/>
                    <a:p>
                      <a:pPr algn="l" fontAlgn="ctr"/>
                      <a:r>
                        <a:rPr lang="en-US" sz="700" b="0" i="0" u="none" strike="noStrike" dirty="0">
                          <a:solidFill>
                            <a:srgbClr val="000000"/>
                          </a:solidFill>
                          <a:effectLst/>
                          <a:latin typeface="Arial Unicode MS,Andale WT,Taho"/>
                        </a:rPr>
                        <a:t>Greater New Bedford Community Health Center, Inc.</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$3,047,713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r>
              <a:tr h="123115">
                <a:tc>
                  <a:txBody>
                    <a:bodyPr/>
                    <a:lstStyle/>
                    <a:p>
                      <a:pPr algn="l" fontAlgn="ctr"/>
                      <a:r>
                        <a:rPr lang="en-US" sz="700" b="0" i="0" u="none" strike="noStrike" dirty="0">
                          <a:solidFill>
                            <a:srgbClr val="000000"/>
                          </a:solidFill>
                          <a:effectLst/>
                          <a:latin typeface="Arial Unicode MS,Andale WT,Taho"/>
                        </a:rPr>
                        <a:t>Harbor Community Health Center - Hyannis</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$2,584,621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r>
              <a:tr h="123115">
                <a:tc>
                  <a:txBody>
                    <a:bodyPr/>
                    <a:lstStyle/>
                    <a:p>
                      <a:pPr algn="l" fontAlgn="ctr"/>
                      <a:r>
                        <a:rPr lang="en-US" sz="700" b="0" i="0" u="none" strike="noStrike" dirty="0">
                          <a:solidFill>
                            <a:srgbClr val="000000"/>
                          </a:solidFill>
                          <a:effectLst/>
                          <a:latin typeface="Arial Unicode MS,Andale WT,Taho"/>
                        </a:rPr>
                        <a:t>Harvard Street Neighborhood Health Center</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$1,255,484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r>
              <a:tr h="123115">
                <a:tc>
                  <a:txBody>
                    <a:bodyPr/>
                    <a:lstStyle/>
                    <a:p>
                      <a:pPr algn="l" fontAlgn="ctr"/>
                      <a:r>
                        <a:rPr lang="en-US" sz="700" b="0" i="0" u="none" strike="noStrike" dirty="0" smtClean="0">
                          <a:solidFill>
                            <a:srgbClr val="000000"/>
                          </a:solidFill>
                          <a:effectLst/>
                          <a:latin typeface="Arial Unicode MS,Andale WT,Taho"/>
                        </a:rPr>
                        <a:t>Health First </a:t>
                      </a:r>
                      <a:r>
                        <a:rPr lang="en-US" sz="700" b="0" i="0" u="none" strike="noStrike" dirty="0">
                          <a:solidFill>
                            <a:srgbClr val="000000"/>
                          </a:solidFill>
                          <a:effectLst/>
                          <a:latin typeface="Arial Unicode MS,Andale WT,Taho"/>
                        </a:rPr>
                        <a:t>Family Care Center, Inc.</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$1,570,433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r>
              <a:tr h="123115">
                <a:tc>
                  <a:txBody>
                    <a:bodyPr/>
                    <a:lstStyle/>
                    <a:p>
                      <a:pPr algn="l" fontAlgn="ctr"/>
                      <a:r>
                        <a:rPr lang="en-US" sz="700" b="0" i="0" u="none" strike="noStrike" dirty="0">
                          <a:solidFill>
                            <a:srgbClr val="000000"/>
                          </a:solidFill>
                          <a:effectLst/>
                          <a:latin typeface="Arial Unicode MS,Andale WT,Taho"/>
                        </a:rPr>
                        <a:t>Hilltown Community Health Centers, Inc.</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$279,404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r>
              <a:tr h="123115">
                <a:tc>
                  <a:txBody>
                    <a:bodyPr/>
                    <a:lstStyle/>
                    <a:p>
                      <a:pPr algn="l" fontAlgn="ctr"/>
                      <a:r>
                        <a:rPr lang="en-US" sz="700" b="0" i="0" u="none" strike="noStrike" dirty="0">
                          <a:solidFill>
                            <a:srgbClr val="000000"/>
                          </a:solidFill>
                          <a:effectLst/>
                          <a:latin typeface="Arial Unicode MS,Andale WT,Taho"/>
                        </a:rPr>
                        <a:t>Holyoke Health Center</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$2,940,928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r>
              <a:tr h="123115">
                <a:tc>
                  <a:txBody>
                    <a:bodyPr/>
                    <a:lstStyle/>
                    <a:p>
                      <a:pPr algn="l" fontAlgn="ctr"/>
                      <a:r>
                        <a:rPr lang="en-US" sz="700" b="0" i="0" u="none" strike="noStrike" dirty="0">
                          <a:solidFill>
                            <a:srgbClr val="000000"/>
                          </a:solidFill>
                          <a:effectLst/>
                          <a:latin typeface="Arial Unicode MS,Andale WT,Taho"/>
                        </a:rPr>
                        <a:t>Island Health Care</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$202,318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r>
              <a:tr h="123115">
                <a:tc>
                  <a:txBody>
                    <a:bodyPr/>
                    <a:lstStyle/>
                    <a:p>
                      <a:pPr algn="l" fontAlgn="ctr"/>
                      <a:r>
                        <a:rPr lang="en-US" sz="700" b="0" i="0" u="none" strike="noStrike" dirty="0">
                          <a:solidFill>
                            <a:srgbClr val="000000"/>
                          </a:solidFill>
                          <a:effectLst/>
                          <a:latin typeface="Arial Unicode MS,Andale WT,Taho"/>
                        </a:rPr>
                        <a:t>Lowell Community Health Center</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$3,392,186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r>
              <a:tr h="123115">
                <a:tc>
                  <a:txBody>
                    <a:bodyPr/>
                    <a:lstStyle/>
                    <a:p>
                      <a:pPr algn="l" fontAlgn="ctr"/>
                      <a:r>
                        <a:rPr lang="en-US" sz="700" b="0" i="0" u="none" strike="noStrike" dirty="0">
                          <a:solidFill>
                            <a:srgbClr val="000000"/>
                          </a:solidFill>
                          <a:effectLst/>
                          <a:latin typeface="Arial Unicode MS,Andale WT,Taho"/>
                        </a:rPr>
                        <a:t>Lynn Community Health Center</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$8,369,775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r>
              <a:tr h="123115">
                <a:tc>
                  <a:txBody>
                    <a:bodyPr/>
                    <a:lstStyle/>
                    <a:p>
                      <a:pPr algn="l" fontAlgn="ctr"/>
                      <a:r>
                        <a:rPr lang="en-US" sz="700" b="0" i="0" u="none" strike="noStrike" dirty="0">
                          <a:solidFill>
                            <a:srgbClr val="000000"/>
                          </a:solidFill>
                          <a:effectLst/>
                          <a:latin typeface="Arial Unicode MS,Andale WT,Taho"/>
                        </a:rPr>
                        <a:t>Manet Community Health Center, Inc. </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$644,064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r>
              <a:tr h="123115">
                <a:tc>
                  <a:txBody>
                    <a:bodyPr/>
                    <a:lstStyle/>
                    <a:p>
                      <a:pPr algn="l" fontAlgn="ctr"/>
                      <a:r>
                        <a:rPr lang="en-US" sz="700" b="0" i="0" u="none" strike="noStrike" dirty="0">
                          <a:solidFill>
                            <a:srgbClr val="000000"/>
                          </a:solidFill>
                          <a:effectLst/>
                          <a:latin typeface="Arial Unicode MS,Andale WT,Taho"/>
                        </a:rPr>
                        <a:t>Mattapan Community Health Center</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$498,665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r>
              <a:tr h="123115">
                <a:tc>
                  <a:txBody>
                    <a:bodyPr/>
                    <a:lstStyle/>
                    <a:p>
                      <a:pPr algn="l" fontAlgn="ctr"/>
                      <a:r>
                        <a:rPr lang="en-US" sz="700" b="0" i="0" u="none" strike="noStrike" dirty="0">
                          <a:solidFill>
                            <a:srgbClr val="000000"/>
                          </a:solidFill>
                          <a:effectLst/>
                          <a:latin typeface="Arial Unicode MS,Andale WT,Taho"/>
                        </a:rPr>
                        <a:t>Neponset Health Center</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$523,340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r>
              <a:tr h="123115">
                <a:tc>
                  <a:txBody>
                    <a:bodyPr/>
                    <a:lstStyle/>
                    <a:p>
                      <a:pPr algn="l" fontAlgn="ctr"/>
                      <a:r>
                        <a:rPr lang="en-US" sz="700" b="0" i="0" u="none" strike="noStrike" dirty="0">
                          <a:solidFill>
                            <a:srgbClr val="000000"/>
                          </a:solidFill>
                          <a:effectLst/>
                          <a:latin typeface="Arial Unicode MS,Andale WT,Taho"/>
                        </a:rPr>
                        <a:t>North End Waterfront Health</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$282,516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r>
              <a:tr h="123115">
                <a:tc>
                  <a:txBody>
                    <a:bodyPr/>
                    <a:lstStyle/>
                    <a:p>
                      <a:pPr algn="l" fontAlgn="ctr"/>
                      <a:r>
                        <a:rPr lang="en-US" sz="700" b="0" i="0" u="none" strike="noStrike" dirty="0">
                          <a:solidFill>
                            <a:srgbClr val="000000"/>
                          </a:solidFill>
                          <a:effectLst/>
                          <a:latin typeface="Arial Unicode MS,Andale WT,Taho"/>
                        </a:rPr>
                        <a:t>North Shore Community Health, Inc.</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$2,416,169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r>
              <a:tr h="123115">
                <a:tc>
                  <a:txBody>
                    <a:bodyPr/>
                    <a:lstStyle/>
                    <a:p>
                      <a:pPr algn="l" fontAlgn="ctr"/>
                      <a:r>
                        <a:rPr lang="en-US" sz="700" b="0" i="0" u="none" strike="noStrike" dirty="0">
                          <a:solidFill>
                            <a:srgbClr val="000000"/>
                          </a:solidFill>
                          <a:effectLst/>
                          <a:latin typeface="Arial Unicode MS,Andale WT,Taho"/>
                        </a:rPr>
                        <a:t>Outer Cape Health Services, Inc.</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$1,012,838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r>
              <a:tr h="123115">
                <a:tc>
                  <a:txBody>
                    <a:bodyPr/>
                    <a:lstStyle/>
                    <a:p>
                      <a:pPr algn="l" fontAlgn="ctr"/>
                      <a:r>
                        <a:rPr lang="en-US" sz="700" b="0" i="0" u="none" strike="noStrike" dirty="0">
                          <a:solidFill>
                            <a:srgbClr val="000000"/>
                          </a:solidFill>
                          <a:effectLst/>
                          <a:latin typeface="Arial Unicode MS,Andale WT,Taho"/>
                        </a:rPr>
                        <a:t>South Cove Community Health Center</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$2,768,246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r>
              <a:tr h="123115">
                <a:tc>
                  <a:txBody>
                    <a:bodyPr/>
                    <a:lstStyle/>
                    <a:p>
                      <a:pPr algn="l" fontAlgn="ctr"/>
                      <a:r>
                        <a:rPr lang="en-US" sz="700" b="0" i="0" u="none" strike="noStrike" dirty="0">
                          <a:solidFill>
                            <a:srgbClr val="000000"/>
                          </a:solidFill>
                          <a:effectLst/>
                          <a:latin typeface="Arial Unicode MS,Andale WT,Taho"/>
                        </a:rPr>
                        <a:t>South End Community Health Center</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$1,708,789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r>
              <a:tr h="123115">
                <a:tc>
                  <a:txBody>
                    <a:bodyPr/>
                    <a:lstStyle/>
                    <a:p>
                      <a:pPr algn="l" fontAlgn="ctr"/>
                      <a:r>
                        <a:rPr lang="en-US" sz="700" b="0" i="0" u="none" strike="noStrike" dirty="0">
                          <a:solidFill>
                            <a:srgbClr val="000000"/>
                          </a:solidFill>
                          <a:effectLst/>
                          <a:latin typeface="Arial Unicode MS,Andale WT,Taho"/>
                        </a:rPr>
                        <a:t>Springfield Health Services for the Homeless</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$775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r>
              <a:tr h="123115">
                <a:tc>
                  <a:txBody>
                    <a:bodyPr/>
                    <a:lstStyle/>
                    <a:p>
                      <a:pPr algn="l" fontAlgn="ctr"/>
                      <a:r>
                        <a:rPr lang="en-US" sz="700" b="0" i="0" u="none" strike="noStrike" dirty="0">
                          <a:solidFill>
                            <a:srgbClr val="000000"/>
                          </a:solidFill>
                          <a:effectLst/>
                          <a:latin typeface="Arial Unicode MS,Andale WT,Taho"/>
                        </a:rPr>
                        <a:t>Stanley Street Treatment and Resources (SSTAR)</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$212,217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r>
              <a:tr h="123115">
                <a:tc>
                  <a:txBody>
                    <a:bodyPr/>
                    <a:lstStyle/>
                    <a:p>
                      <a:pPr algn="l" fontAlgn="ctr"/>
                      <a:r>
                        <a:rPr lang="en-US" sz="700" b="0" i="0" u="none" strike="noStrike" dirty="0">
                          <a:solidFill>
                            <a:srgbClr val="000000"/>
                          </a:solidFill>
                          <a:effectLst/>
                          <a:latin typeface="Arial Unicode MS,Andale WT,Taho"/>
                        </a:rPr>
                        <a:t>Upham's Corner Health Center</a:t>
                      </a:r>
                    </a:p>
                  </a:txBody>
                  <a:tcPr marL="7006" marR="7006" marT="7006"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$1,170,061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r>
              <a:tr h="123115">
                <a:tc>
                  <a:txBody>
                    <a:bodyPr/>
                    <a:lstStyle/>
                    <a:p>
                      <a:pPr algn="l" fontAlgn="b"/>
                      <a:r>
                        <a:rPr lang="en-US" sz="700" b="0" i="0" u="none" strike="noStrike" dirty="0">
                          <a:solidFill>
                            <a:srgbClr val="000000"/>
                          </a:solidFill>
                          <a:effectLst/>
                          <a:latin typeface="Arial"/>
                        </a:rPr>
                        <a:t>Whittier Street Health Center</a:t>
                      </a:r>
                    </a:p>
                  </a:txBody>
                  <a:tcPr marL="7006" marR="7006" marT="7006"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r" fontAlgn="b"/>
                      <a:r>
                        <a:rPr lang="en-US" sz="700" b="0" i="0" u="none" strike="noStrike" dirty="0">
                          <a:solidFill>
                            <a:srgbClr val="000000"/>
                          </a:solidFill>
                          <a:effectLst/>
                          <a:latin typeface="Arial"/>
                        </a:rPr>
                        <a:t>         </a:t>
                      </a:r>
                      <a:r>
                        <a:rPr lang="en-US" sz="700" b="0" i="0" u="none" strike="noStrike" dirty="0" smtClean="0">
                          <a:solidFill>
                            <a:srgbClr val="000000"/>
                          </a:solidFill>
                          <a:effectLst/>
                          <a:latin typeface="Arial"/>
                        </a:rPr>
                        <a:t>$1,653,625 </a:t>
                      </a:r>
                      <a:endParaRPr lang="en-US" sz="700" b="0" i="0" u="none" strike="noStrike" dirty="0">
                        <a:solidFill>
                          <a:srgbClr val="000000"/>
                        </a:solidFill>
                        <a:effectLst/>
                        <a:latin typeface="Arial"/>
                      </a:endParaRP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r>
              <a:tr h="123115">
                <a:tc>
                  <a:txBody>
                    <a:bodyPr/>
                    <a:lstStyle/>
                    <a:p>
                      <a:pPr algn="ctr" fontAlgn="b"/>
                      <a:r>
                        <a:rPr lang="en-US" sz="1050" b="1" i="0" u="none" strike="noStrike" dirty="0">
                          <a:solidFill>
                            <a:srgbClr val="000000"/>
                          </a:solidFill>
                          <a:effectLst/>
                          <a:latin typeface="Arial"/>
                        </a:rPr>
                        <a:t>Total</a:t>
                      </a:r>
                    </a:p>
                  </a:txBody>
                  <a:tcPr marL="7006" marR="7006" marT="7006"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B8CCE4"/>
                    </a:solidFill>
                  </a:tcPr>
                </a:tc>
                <a:tc>
                  <a:txBody>
                    <a:bodyPr/>
                    <a:lstStyle/>
                    <a:p>
                      <a:pPr algn="r" fontAlgn="b"/>
                      <a:r>
                        <a:rPr lang="en-US" sz="1000" b="1" i="0" u="none" strike="noStrike" dirty="0">
                          <a:solidFill>
                            <a:srgbClr val="000000"/>
                          </a:solidFill>
                          <a:effectLst/>
                          <a:latin typeface="Arial"/>
                        </a:rPr>
                        <a:t>$81,810,211</a:t>
                      </a:r>
                    </a:p>
                  </a:txBody>
                  <a:tcPr marL="7006" marR="7006" marT="7006"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a:noFill/>
                    </a:lnB>
                    <a:solidFill>
                      <a:srgbClr val="B8CCE4"/>
                    </a:solidFill>
                  </a:tcPr>
                </a:tc>
              </a:tr>
            </a:tbl>
          </a:graphicData>
        </a:graphic>
      </p:graphicFrame>
    </p:spTree>
    <p:extLst>
      <p:ext uri="{BB962C8B-B14F-4D97-AF65-F5344CB8AC3E}">
        <p14:creationId xmlns:p14="http://schemas.microsoft.com/office/powerpoint/2010/main" val="28353652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6200" y="533400"/>
            <a:ext cx="6246812" cy="5578475"/>
            <a:chOff x="125413" y="147638"/>
            <a:chExt cx="6246812" cy="5578475"/>
          </a:xfrm>
        </p:grpSpPr>
        <p:graphicFrame>
          <p:nvGraphicFramePr>
            <p:cNvPr id="8198" name="Object 18"/>
            <p:cNvGraphicFramePr>
              <a:graphicFrameLocks noChangeAspect="1"/>
            </p:cNvGraphicFramePr>
            <p:nvPr>
              <p:extLst>
                <p:ext uri="{D42A27DB-BD31-4B8C-83A1-F6EECF244321}">
                  <p14:modId xmlns:p14="http://schemas.microsoft.com/office/powerpoint/2010/main" val="3052187493"/>
                </p:ext>
              </p:extLst>
            </p:nvPr>
          </p:nvGraphicFramePr>
          <p:xfrm>
            <a:off x="125413" y="147638"/>
            <a:ext cx="6246812" cy="5578475"/>
          </p:xfrm>
          <a:graphic>
            <a:graphicData uri="http://schemas.openxmlformats.org/presentationml/2006/ole">
              <mc:AlternateContent xmlns:mc="http://schemas.openxmlformats.org/markup-compatibility/2006">
                <mc:Choice xmlns:v="urn:schemas-microsoft-com:vml" Requires="v">
                  <p:oleObj spid="_x0000_s8758" name="Worksheet" r:id="rId5" imgW="6410255" imgH="5895990" progId="Excel.Sheet.8">
                    <p:embed/>
                  </p:oleObj>
                </mc:Choice>
                <mc:Fallback>
                  <p:oleObj name="Worksheet" r:id="rId5" imgW="6410255" imgH="5895990" progId="Excel.Sheet.8">
                    <p:embed/>
                    <p:pic>
                      <p:nvPicPr>
                        <p:cNvPr id="0" name="Object 18"/>
                        <p:cNvPicPr>
                          <a:picLocks noChangeAspect="1" noChangeArrowheads="1"/>
                        </p:cNvPicPr>
                        <p:nvPr/>
                      </p:nvPicPr>
                      <p:blipFill>
                        <a:blip r:embed="rId6"/>
                        <a:srcRect/>
                        <a:stretch>
                          <a:fillRect/>
                        </a:stretch>
                      </p:blipFill>
                      <p:spPr bwMode="auto">
                        <a:xfrm>
                          <a:off x="125413" y="147638"/>
                          <a:ext cx="6246812" cy="5578475"/>
                        </a:xfrm>
                        <a:prstGeom prst="rect">
                          <a:avLst/>
                        </a:prstGeom>
                        <a:noFill/>
                        <a:ln>
                          <a:noFill/>
                        </a:ln>
                        <a:extLst/>
                      </p:spPr>
                    </p:pic>
                  </p:oleObj>
                </mc:Fallback>
              </mc:AlternateContent>
            </a:graphicData>
          </a:graphic>
        </p:graphicFrame>
        <p:sp>
          <p:nvSpPr>
            <p:cNvPr id="8199" name="Text Box 3"/>
            <p:cNvSpPr txBox="1">
              <a:spLocks noChangeArrowheads="1"/>
            </p:cNvSpPr>
            <p:nvPr/>
          </p:nvSpPr>
          <p:spPr bwMode="auto">
            <a:xfrm>
              <a:off x="2209800" y="1098550"/>
              <a:ext cx="657225" cy="22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50000"/>
                </a:spcBef>
                <a:buFontTx/>
                <a:buNone/>
              </a:pPr>
              <a:r>
                <a:rPr lang="en-US" altLang="en-US" sz="900" b="1" dirty="0" smtClean="0">
                  <a:solidFill>
                    <a:srgbClr val="080808"/>
                  </a:solidFill>
                  <a:latin typeface="Arial" panose="020B0604020202020204" pitchFamily="34" charset="0"/>
                </a:rPr>
                <a:t>+8%</a:t>
              </a:r>
              <a:endParaRPr lang="en-US" altLang="en-US" sz="900" b="1" dirty="0">
                <a:solidFill>
                  <a:srgbClr val="080808"/>
                </a:solidFill>
                <a:latin typeface="Arial" panose="020B0604020202020204" pitchFamily="34" charset="0"/>
              </a:endParaRPr>
            </a:p>
          </p:txBody>
        </p:sp>
        <p:sp>
          <p:nvSpPr>
            <p:cNvPr id="8201" name="Line 11"/>
            <p:cNvSpPr>
              <a:spLocks noChangeShapeType="1"/>
            </p:cNvSpPr>
            <p:nvPr/>
          </p:nvSpPr>
          <p:spPr bwMode="auto">
            <a:xfrm flipV="1">
              <a:off x="1905000" y="793750"/>
              <a:ext cx="121920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square" lIns="82058" tIns="41029" rIns="82058" bIns="41029">
              <a:spAutoFit/>
            </a:bodyPr>
            <a:lstStyle/>
            <a:p>
              <a:endParaRPr lang="en-US" dirty="0"/>
            </a:p>
          </p:txBody>
        </p:sp>
        <p:sp>
          <p:nvSpPr>
            <p:cNvPr id="8202" name="Line 12"/>
            <p:cNvSpPr>
              <a:spLocks noChangeShapeType="1"/>
            </p:cNvSpPr>
            <p:nvPr/>
          </p:nvSpPr>
          <p:spPr bwMode="auto">
            <a:xfrm flipV="1">
              <a:off x="3810000" y="793750"/>
              <a:ext cx="1172936"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square" lIns="82058" tIns="41029" rIns="82058" bIns="41029">
              <a:spAutoFit/>
            </a:bodyPr>
            <a:lstStyle/>
            <a:p>
              <a:endParaRPr lang="en-US" dirty="0"/>
            </a:p>
          </p:txBody>
        </p:sp>
        <p:sp>
          <p:nvSpPr>
            <p:cNvPr id="25" name="Text Box 3"/>
            <p:cNvSpPr txBox="1">
              <a:spLocks noChangeArrowheads="1"/>
            </p:cNvSpPr>
            <p:nvPr/>
          </p:nvSpPr>
          <p:spPr bwMode="auto">
            <a:xfrm>
              <a:off x="4114800" y="869950"/>
              <a:ext cx="657225" cy="221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50000"/>
                </a:spcBef>
                <a:buFontTx/>
                <a:buNone/>
              </a:pPr>
              <a:r>
                <a:rPr lang="en-US" altLang="en-US" sz="900" b="1" dirty="0" smtClean="0">
                  <a:solidFill>
                    <a:srgbClr val="080808"/>
                  </a:solidFill>
                  <a:latin typeface="Arial" panose="020B0604020202020204" pitchFamily="34" charset="0"/>
                </a:rPr>
                <a:t>+0%</a:t>
              </a:r>
              <a:endParaRPr lang="en-US" altLang="en-US" sz="900" b="1" dirty="0">
                <a:solidFill>
                  <a:srgbClr val="080808"/>
                </a:solidFill>
                <a:latin typeface="Arial" panose="020B0604020202020204" pitchFamily="34" charset="0"/>
              </a:endParaRPr>
            </a:p>
          </p:txBody>
        </p:sp>
      </p:grpSp>
      <p:sp>
        <p:nvSpPr>
          <p:cNvPr id="8197" name="Rectangle 17"/>
          <p:cNvSpPr>
            <a:spLocks noChangeArrowheads="1"/>
          </p:cNvSpPr>
          <p:nvPr/>
        </p:nvSpPr>
        <p:spPr bwMode="auto">
          <a:xfrm>
            <a:off x="620713" y="520700"/>
            <a:ext cx="558165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400" b="1" dirty="0">
                <a:solidFill>
                  <a:srgbClr val="000000"/>
                </a:solidFill>
                <a:latin typeface="Arial" panose="020B0604020202020204" pitchFamily="34" charset="0"/>
              </a:rPr>
              <a:t>HSN Total User Trends</a:t>
            </a:r>
            <a:endParaRPr lang="en-US" altLang="en-US" sz="2400" b="1" dirty="0">
              <a:solidFill>
                <a:srgbClr val="FF0000"/>
              </a:solidFill>
              <a:latin typeface="Arial" panose="020B0604020202020204" pitchFamily="34" charset="0"/>
            </a:endParaRPr>
          </a:p>
        </p:txBody>
      </p:sp>
      <p:sp>
        <p:nvSpPr>
          <p:cNvPr id="8195" name="AutoShape 16"/>
          <p:cNvSpPr>
            <a:spLocks noChangeArrowheads="1"/>
          </p:cNvSpPr>
          <p:nvPr/>
        </p:nvSpPr>
        <p:spPr bwMode="auto">
          <a:xfrm>
            <a:off x="6513513" y="1066800"/>
            <a:ext cx="2212975" cy="4191000"/>
          </a:xfrm>
          <a:prstGeom prst="roundRect">
            <a:avLst>
              <a:gd name="adj" fmla="val 16667"/>
            </a:avLst>
          </a:prstGeom>
          <a:solidFill>
            <a:schemeClr val="accent3">
              <a:lumMod val="60000"/>
              <a:lumOff val="40000"/>
            </a:schemeClr>
          </a:solidFill>
          <a:ln>
            <a:noFill/>
          </a:ln>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8196" name="Rectangle 4"/>
          <p:cNvSpPr>
            <a:spLocks noGrp="1" noChangeArrowheads="1"/>
          </p:cNvSpPr>
          <p:nvPr>
            <p:ph type="body" sz="half" idx="4294967295"/>
          </p:nvPr>
        </p:nvSpPr>
        <p:spPr>
          <a:xfrm>
            <a:off x="6609216" y="808716"/>
            <a:ext cx="2076450" cy="4702175"/>
          </a:xfrm>
        </p:spPr>
        <p:txBody>
          <a:bodyPr/>
          <a:lstStyle/>
          <a:p>
            <a:pPr marL="0" indent="0">
              <a:spcAft>
                <a:spcPct val="30000"/>
              </a:spcAft>
              <a:buNone/>
            </a:pPr>
            <a:endParaRPr lang="en-US" altLang="en-US" sz="1000" dirty="0" smtClean="0">
              <a:solidFill>
                <a:srgbClr val="000000"/>
              </a:solidFill>
            </a:endParaRPr>
          </a:p>
          <a:p>
            <a:pPr marL="0" indent="0">
              <a:spcAft>
                <a:spcPct val="30000"/>
              </a:spcAft>
              <a:buNone/>
            </a:pPr>
            <a:endParaRPr lang="en-US" altLang="en-US" sz="1000" dirty="0" smtClean="0">
              <a:solidFill>
                <a:srgbClr val="000000"/>
              </a:solidFill>
            </a:endParaRPr>
          </a:p>
          <a:p>
            <a:pPr marL="0" indent="0">
              <a:spcAft>
                <a:spcPct val="30000"/>
              </a:spcAft>
              <a:buNone/>
            </a:pPr>
            <a:endParaRPr lang="en-US" altLang="en-US" sz="1000" dirty="0">
              <a:solidFill>
                <a:srgbClr val="000000"/>
              </a:solidFill>
            </a:endParaRPr>
          </a:p>
          <a:p>
            <a:pPr marL="0" indent="0">
              <a:spcAft>
                <a:spcPct val="30000"/>
              </a:spcAft>
              <a:buNone/>
            </a:pPr>
            <a:r>
              <a:rPr lang="en-US" altLang="en-US" sz="1000" dirty="0" smtClean="0">
                <a:solidFill>
                  <a:srgbClr val="000000"/>
                </a:solidFill>
              </a:rPr>
              <a:t>The Health Safety Net (HSN) estimates it will have</a:t>
            </a:r>
            <a:r>
              <a:rPr lang="en-US" altLang="en-US" sz="1000" dirty="0" smtClean="0"/>
              <a:t> made payments </a:t>
            </a:r>
            <a:r>
              <a:rPr lang="en-US" altLang="en-US" sz="1000" dirty="0" smtClean="0">
                <a:solidFill>
                  <a:srgbClr val="000000"/>
                </a:solidFill>
              </a:rPr>
              <a:t>for medical and dental services provided to 285,000 individuals in HSN16.</a:t>
            </a:r>
          </a:p>
          <a:p>
            <a:pPr marL="0" indent="0">
              <a:spcAft>
                <a:spcPct val="30000"/>
              </a:spcAft>
              <a:buNone/>
            </a:pPr>
            <a:endParaRPr lang="en-US" altLang="en-US" sz="1000" dirty="0" smtClean="0">
              <a:solidFill>
                <a:srgbClr val="000000"/>
              </a:solidFill>
            </a:endParaRPr>
          </a:p>
          <a:p>
            <a:pPr marL="0" indent="0">
              <a:spcAft>
                <a:spcPct val="30000"/>
              </a:spcAft>
              <a:buNone/>
            </a:pPr>
            <a:r>
              <a:rPr lang="en-US" altLang="en-US" sz="1000" dirty="0">
                <a:solidFill>
                  <a:srgbClr val="000000"/>
                </a:solidFill>
              </a:rPr>
              <a:t>The total number of HSN16 </a:t>
            </a:r>
            <a:r>
              <a:rPr lang="en-US" altLang="en-US" sz="1000" dirty="0" smtClean="0"/>
              <a:t>patients</a:t>
            </a:r>
            <a:r>
              <a:rPr lang="en-US" altLang="en-US" sz="1000" dirty="0" smtClean="0">
                <a:solidFill>
                  <a:srgbClr val="000000"/>
                </a:solidFill>
              </a:rPr>
              <a:t> </a:t>
            </a:r>
            <a:r>
              <a:rPr lang="en-US" altLang="en-US" sz="1000" dirty="0">
                <a:solidFill>
                  <a:srgbClr val="000000"/>
                </a:solidFill>
              </a:rPr>
              <a:t>is estimated based on current claims data and historical claims </a:t>
            </a:r>
            <a:r>
              <a:rPr lang="en-US" altLang="en-US" sz="1000" dirty="0" smtClean="0">
                <a:solidFill>
                  <a:srgbClr val="000000"/>
                </a:solidFill>
              </a:rPr>
              <a:t>experience. </a:t>
            </a:r>
          </a:p>
          <a:p>
            <a:pPr marL="0" indent="0">
              <a:spcAft>
                <a:spcPct val="30000"/>
              </a:spcAft>
              <a:buNone/>
            </a:pPr>
            <a:endParaRPr lang="en-US" altLang="en-US" sz="1000" dirty="0" smtClean="0">
              <a:solidFill>
                <a:srgbClr val="000000"/>
              </a:solidFill>
            </a:endParaRPr>
          </a:p>
          <a:p>
            <a:pPr marL="0" indent="0">
              <a:spcAft>
                <a:spcPct val="30000"/>
              </a:spcAft>
              <a:buNone/>
            </a:pPr>
            <a:r>
              <a:rPr lang="en-US" altLang="en-US" sz="1000" dirty="0" smtClean="0">
                <a:solidFill>
                  <a:srgbClr val="000000"/>
                </a:solidFill>
              </a:rPr>
              <a:t>A portion of claims for HSN16 dates of service have not yet been submitted</a:t>
            </a:r>
            <a:r>
              <a:rPr lang="en-US" altLang="en-US" sz="1000" dirty="0">
                <a:solidFill>
                  <a:srgbClr val="000000"/>
                </a:solidFill>
              </a:rPr>
              <a:t>. These claims may represent </a:t>
            </a:r>
            <a:r>
              <a:rPr lang="en-US" altLang="en-US" sz="1000" dirty="0"/>
              <a:t>unique </a:t>
            </a:r>
            <a:r>
              <a:rPr lang="en-US" altLang="en-US" sz="1000" dirty="0" smtClean="0"/>
              <a:t>patients </a:t>
            </a:r>
            <a:r>
              <a:rPr lang="en-US" altLang="en-US" sz="1000" dirty="0">
                <a:solidFill>
                  <a:srgbClr val="000000"/>
                </a:solidFill>
              </a:rPr>
              <a:t>that are not </a:t>
            </a:r>
            <a:r>
              <a:rPr lang="en-US" altLang="en-US" sz="1000" dirty="0" smtClean="0">
                <a:solidFill>
                  <a:srgbClr val="000000"/>
                </a:solidFill>
              </a:rPr>
              <a:t>included in these figures.</a:t>
            </a:r>
            <a:endParaRPr lang="en-US" altLang="en-US" sz="1000" dirty="0">
              <a:solidFill>
                <a:srgbClr val="000000"/>
              </a:solidFill>
            </a:endParaRPr>
          </a:p>
        </p:txBody>
      </p:sp>
      <p:sp>
        <p:nvSpPr>
          <p:cNvPr id="8203" name="Text Box 14"/>
          <p:cNvSpPr txBox="1">
            <a:spLocks noChangeArrowheads="1"/>
          </p:cNvSpPr>
          <p:nvPr/>
        </p:nvSpPr>
        <p:spPr bwMode="auto">
          <a:xfrm>
            <a:off x="599615" y="5891108"/>
            <a:ext cx="810101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latin typeface="Arial" panose="020B0604020202020204" pitchFamily="34" charset="0"/>
              </a:rPr>
              <a:t>Notes: The Health Safety Net fiscal year runs from October 1 through September 30 of the following year. Users who receive a service in more than one setting  (hospital, community health center) or from more than one payment type (low income patient, emergency bad debt) are counted only once. </a:t>
            </a:r>
            <a:r>
              <a:rPr lang="en-US" altLang="en-US" sz="700" dirty="0" smtClean="0">
                <a:latin typeface="Arial" panose="020B0604020202020204" pitchFamily="34" charset="0"/>
              </a:rPr>
              <a:t>Due to claim lag there may be unique users not yet accounted for.  Users </a:t>
            </a:r>
            <a:r>
              <a:rPr lang="en-US" altLang="en-US" sz="700" dirty="0">
                <a:latin typeface="Arial" panose="020B0604020202020204" pitchFamily="34" charset="0"/>
              </a:rPr>
              <a:t>are reported on claims for which payments were made to hospital and community health center providers based on date of service. </a:t>
            </a:r>
            <a:r>
              <a:rPr lang="en-US" altLang="en-US" sz="700" dirty="0" smtClean="0">
                <a:latin typeface="Arial" panose="020B0604020202020204" pitchFamily="34" charset="0"/>
              </a:rPr>
              <a:t>Numbers </a:t>
            </a:r>
            <a:r>
              <a:rPr lang="en-US" altLang="en-US" sz="700" dirty="0">
                <a:latin typeface="Arial" panose="020B0604020202020204" pitchFamily="34" charset="0"/>
              </a:rPr>
              <a:t>are rounded to the nearest thousand; percent changes are calculated prior to </a:t>
            </a:r>
            <a:r>
              <a:rPr lang="en-US" altLang="en-US" sz="700" dirty="0" smtClean="0">
                <a:latin typeface="Arial" panose="020B0604020202020204" pitchFamily="34" charset="0"/>
              </a:rPr>
              <a:t>rounding.</a:t>
            </a:r>
          </a:p>
          <a:p>
            <a:pPr eaLnBrk="1" hangingPunct="1">
              <a:spcBef>
                <a:spcPct val="0"/>
              </a:spcBef>
              <a:buFontTx/>
              <a:buNone/>
            </a:pPr>
            <a:r>
              <a:rPr lang="en-US" altLang="en-US" sz="700" dirty="0" smtClean="0">
                <a:latin typeface="Arial" panose="020B0604020202020204" pitchFamily="34" charset="0"/>
              </a:rPr>
              <a:t>Source</a:t>
            </a:r>
            <a:r>
              <a:rPr lang="en-US" altLang="en-US" sz="700" dirty="0">
                <a:latin typeface="Arial" panose="020B0604020202020204" pitchFamily="34" charset="0"/>
              </a:rPr>
              <a:t>: Health Safety Net Data Warehouse as of </a:t>
            </a:r>
            <a:r>
              <a:rPr lang="en-US" altLang="en-US" sz="700" dirty="0" smtClean="0">
                <a:latin typeface="Arial" panose="020B0604020202020204" pitchFamily="34" charset="0"/>
              </a:rPr>
              <a:t>11/3/2016.</a:t>
            </a:r>
            <a:endParaRPr lang="en-US" altLang="en-US" sz="700" dirty="0">
              <a:latin typeface="Arial" panose="020B0604020202020204" pitchFamily="34" charset="0"/>
            </a:endParaRPr>
          </a:p>
        </p:txBody>
      </p:sp>
      <p:pic>
        <p:nvPicPr>
          <p:cNvPr id="15" name="Picture 14" descr="state seal_complete_"/>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6" name="Group 11"/>
          <p:cNvGrpSpPr>
            <a:grpSpLocks/>
          </p:cNvGrpSpPr>
          <p:nvPr/>
        </p:nvGrpSpPr>
        <p:grpSpPr bwMode="auto">
          <a:xfrm>
            <a:off x="517525" y="6477000"/>
            <a:ext cx="3349625" cy="309563"/>
            <a:chOff x="4307" y="87"/>
            <a:chExt cx="1856" cy="299"/>
          </a:xfrm>
        </p:grpSpPr>
        <p:sp>
          <p:nvSpPr>
            <p:cNvPr id="17"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8"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20" name="Straight Connector 19"/>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grpSp>
        <p:nvGrpSpPr>
          <p:cNvPr id="22" name="Group 11"/>
          <p:cNvGrpSpPr>
            <a:grpSpLocks/>
          </p:cNvGrpSpPr>
          <p:nvPr/>
        </p:nvGrpSpPr>
        <p:grpSpPr bwMode="auto">
          <a:xfrm>
            <a:off x="7421698" y="125741"/>
            <a:ext cx="1341301" cy="537649"/>
            <a:chOff x="4307" y="-26"/>
            <a:chExt cx="1856" cy="412"/>
          </a:xfrm>
        </p:grpSpPr>
        <p:sp>
          <p:nvSpPr>
            <p:cNvPr id="23"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b="1" dirty="0">
                <a:solidFill>
                  <a:schemeClr val="tx1"/>
                </a:solidFill>
                <a:latin typeface="Arial" panose="020B0604020202020204" pitchFamily="34" charset="0"/>
                <a:cs typeface="Arial" panose="020B0604020202020204" pitchFamily="34" charset="0"/>
              </a:endParaRPr>
            </a:p>
          </p:txBody>
        </p:sp>
        <p:sp>
          <p:nvSpPr>
            <p:cNvPr id="24" name="Text Box 13"/>
            <p:cNvSpPr txBox="1">
              <a:spLocks noChangeArrowheads="1"/>
            </p:cNvSpPr>
            <p:nvPr/>
          </p:nvSpPr>
          <p:spPr bwMode="auto">
            <a:xfrm>
              <a:off x="4348" y="-26"/>
              <a:ext cx="1756" cy="375"/>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smtClean="0">
                  <a:solidFill>
                    <a:srgbClr val="4F81BD"/>
                  </a:solidFill>
                  <a:latin typeface="Arial" panose="020B0604020202020204" pitchFamily="34" charset="0"/>
                  <a:cs typeface="Arial" panose="020B0604020202020204" pitchFamily="34" charset="0"/>
                </a:rPr>
                <a:t>Utilization</a:t>
              </a:r>
              <a:endParaRPr lang="en-US" sz="1600" b="1" dirty="0">
                <a:solidFill>
                  <a:srgbClr val="4F81BD"/>
                </a:solidFill>
                <a:latin typeface="Arial" panose="020B0604020202020204" pitchFamily="34" charset="0"/>
                <a:cs typeface="Arial" panose="020B0604020202020204" pitchFamily="34" charset="0"/>
              </a:endParaRPr>
            </a:p>
          </p:txBody>
        </p:sp>
      </p:grpSp>
      <p:cxnSp>
        <p:nvCxnSpPr>
          <p:cNvPr id="21" name="Straight Connector 20"/>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a:xfrm>
            <a:off x="6858000" y="6345238"/>
            <a:ext cx="2133600" cy="365125"/>
          </a:xfrm>
        </p:spPr>
        <p:txBody>
          <a:bodyPr/>
          <a:lstStyle/>
          <a:p>
            <a:pPr>
              <a:defRPr/>
            </a:pPr>
            <a:fld id="{E932BB6A-D600-4D54-8112-1310BC448E11}" type="slidenum">
              <a:rPr lang="en-US" smtClean="0"/>
              <a:pPr>
                <a:defRPr/>
              </a:pPr>
              <a:t>9</a:t>
            </a:fld>
            <a:endParaRPr lang="en-US" dirty="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Bookman Old Style"/>
        <a:ea typeface=""/>
        <a:cs typeface=""/>
      </a:majorFont>
      <a:minorFont>
        <a:latin typeface="Bookman Old Styl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11142</TotalTime>
  <Words>2656</Words>
  <Application>Microsoft Office PowerPoint</Application>
  <PresentationFormat>On-screen Show (4:3)</PresentationFormat>
  <Paragraphs>357</Paragraphs>
  <Slides>14</Slides>
  <Notes>14</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14</vt:i4>
      </vt:variant>
    </vt:vector>
  </HeadingPairs>
  <TitlesOfParts>
    <vt:vector size="17" baseType="lpstr">
      <vt:lpstr>Office Theme</vt:lpstr>
      <vt:lpstr>think-cell Slide</vt:lpstr>
      <vt:lpstr>Worksheet</vt:lpstr>
      <vt:lpstr>PowerPoint Presentation</vt:lpstr>
      <vt:lpstr>Table of Contents</vt:lpstr>
      <vt:lpstr>Introduction</vt:lpstr>
      <vt:lpstr>HSN Overview</vt:lpstr>
      <vt:lpstr>HSN Restructuring for Sustainability in FY2016</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HSN Hospital Utilization and Demand by Insurance Status</vt:lpstr>
    </vt:vector>
  </TitlesOfParts>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2013-11-25T21:20:22Z</dcterms:created>
  <dc:creator>mvitello</dc:creator>
  <lastModifiedBy>Administrator</lastModifiedBy>
  <lastPrinted>2016-11-29T15:05:07Z</lastPrinted>
  <dcterms:modified xsi:type="dcterms:W3CDTF">2017-02-23T19:28:31Z</dcterms:modified>
  <revision>524</revision>
  <dc:title>PowerPoint Presentation</dc:title>
</coreProperties>
</file>